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3.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theme/theme4.xml" ContentType="application/vnd.openxmlformats-officedocument.theme+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ink/ink1.xml" ContentType="application/inkml+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710" r:id="rId3"/>
    <p:sldMasterId id="2147483760" r:id="rId4"/>
    <p:sldMasterId id="2147483812" r:id="rId5"/>
  </p:sldMasterIdLst>
  <p:notesMasterIdLst>
    <p:notesMasterId r:id="rId108"/>
  </p:notesMasterIdLst>
  <p:sldIdLst>
    <p:sldId id="2146846825" r:id="rId6"/>
    <p:sldId id="2147471392" r:id="rId7"/>
    <p:sldId id="2147470698" r:id="rId8"/>
    <p:sldId id="2147471397" r:id="rId9"/>
    <p:sldId id="3405" r:id="rId10"/>
    <p:sldId id="2147479881" r:id="rId11"/>
    <p:sldId id="2147470626" r:id="rId12"/>
    <p:sldId id="2146846827" r:id="rId13"/>
    <p:sldId id="3159" r:id="rId14"/>
    <p:sldId id="2147470627" r:id="rId15"/>
    <p:sldId id="2147471399" r:id="rId16"/>
    <p:sldId id="2147374590" r:id="rId17"/>
    <p:sldId id="2073" r:id="rId18"/>
    <p:sldId id="3179" r:id="rId19"/>
    <p:sldId id="3180" r:id="rId20"/>
    <p:sldId id="2147470651" r:id="rId21"/>
    <p:sldId id="2147479882" r:id="rId22"/>
    <p:sldId id="2147470649" r:id="rId23"/>
    <p:sldId id="3201" r:id="rId24"/>
    <p:sldId id="3218" r:id="rId25"/>
    <p:sldId id="2071" r:id="rId26"/>
    <p:sldId id="1016" r:id="rId27"/>
    <p:sldId id="3189" r:id="rId28"/>
    <p:sldId id="2147374589" r:id="rId29"/>
    <p:sldId id="3198" r:id="rId30"/>
    <p:sldId id="2147470655" r:id="rId31"/>
    <p:sldId id="2147470665" r:id="rId32"/>
    <p:sldId id="2147470667" r:id="rId33"/>
    <p:sldId id="2147470673" r:id="rId34"/>
    <p:sldId id="2147471406" r:id="rId35"/>
    <p:sldId id="2147471407" r:id="rId36"/>
    <p:sldId id="2147471408" r:id="rId37"/>
    <p:sldId id="2147471393" r:id="rId38"/>
    <p:sldId id="2147470628" r:id="rId39"/>
    <p:sldId id="1075" r:id="rId40"/>
    <p:sldId id="2147470693" r:id="rId41"/>
    <p:sldId id="2147470630" r:id="rId42"/>
    <p:sldId id="2147471398" r:id="rId43"/>
    <p:sldId id="2147470632" r:id="rId44"/>
    <p:sldId id="1058" r:id="rId45"/>
    <p:sldId id="1059" r:id="rId46"/>
    <p:sldId id="1060" r:id="rId47"/>
    <p:sldId id="3157" r:id="rId48"/>
    <p:sldId id="3212" r:id="rId49"/>
    <p:sldId id="3127" r:id="rId50"/>
    <p:sldId id="3213" r:id="rId51"/>
    <p:sldId id="1061" r:id="rId52"/>
    <p:sldId id="1062" r:id="rId53"/>
    <p:sldId id="2147470631" r:id="rId54"/>
    <p:sldId id="2147470643" r:id="rId55"/>
    <p:sldId id="2147470645" r:id="rId56"/>
    <p:sldId id="2147470646" r:id="rId57"/>
    <p:sldId id="2147470647" r:id="rId58"/>
    <p:sldId id="2147471400" r:id="rId59"/>
    <p:sldId id="10879" r:id="rId60"/>
    <p:sldId id="2142532696" r:id="rId61"/>
    <p:sldId id="1123" r:id="rId62"/>
    <p:sldId id="1126" r:id="rId63"/>
    <p:sldId id="1124" r:id="rId64"/>
    <p:sldId id="1127" r:id="rId65"/>
    <p:sldId id="3176" r:id="rId66"/>
    <p:sldId id="4031" r:id="rId67"/>
    <p:sldId id="10383" r:id="rId68"/>
    <p:sldId id="10878" r:id="rId69"/>
    <p:sldId id="3206" r:id="rId70"/>
    <p:sldId id="3208" r:id="rId71"/>
    <p:sldId id="2147470650" r:id="rId72"/>
    <p:sldId id="2147470652" r:id="rId73"/>
    <p:sldId id="2147470653" r:id="rId74"/>
    <p:sldId id="2147470663" r:id="rId75"/>
    <p:sldId id="2147470664" r:id="rId76"/>
    <p:sldId id="3209" r:id="rId77"/>
    <p:sldId id="3210" r:id="rId78"/>
    <p:sldId id="2147470656" r:id="rId79"/>
    <p:sldId id="3149" r:id="rId80"/>
    <p:sldId id="3150" r:id="rId81"/>
    <p:sldId id="2147471401" r:id="rId82"/>
    <p:sldId id="2147471402" r:id="rId83"/>
    <p:sldId id="2147471403" r:id="rId84"/>
    <p:sldId id="10881" r:id="rId85"/>
    <p:sldId id="10882" r:id="rId86"/>
    <p:sldId id="10890" r:id="rId87"/>
    <p:sldId id="10887" r:id="rId88"/>
    <p:sldId id="2147471404" r:id="rId89"/>
    <p:sldId id="295" r:id="rId90"/>
    <p:sldId id="10886" r:id="rId91"/>
    <p:sldId id="10904" r:id="rId92"/>
    <p:sldId id="260" r:id="rId93"/>
    <p:sldId id="10889" r:id="rId94"/>
    <p:sldId id="302" r:id="rId95"/>
    <p:sldId id="303" r:id="rId96"/>
    <p:sldId id="304" r:id="rId97"/>
    <p:sldId id="10885" r:id="rId98"/>
    <p:sldId id="305" r:id="rId99"/>
    <p:sldId id="2147309251" r:id="rId100"/>
    <p:sldId id="2147470660" r:id="rId101"/>
    <p:sldId id="2147470659" r:id="rId102"/>
    <p:sldId id="2147470661" r:id="rId103"/>
    <p:sldId id="2147470669" r:id="rId104"/>
    <p:sldId id="2147470668" r:id="rId105"/>
    <p:sldId id="2147470666" r:id="rId106"/>
    <p:sldId id="2147471405" r:id="rId10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95"/>
    <p:restoredTop sz="81088"/>
  </p:normalViewPr>
  <p:slideViewPr>
    <p:cSldViewPr snapToGrid="0">
      <p:cViewPr varScale="1">
        <p:scale>
          <a:sx n="102" d="100"/>
          <a:sy n="102" d="100"/>
        </p:scale>
        <p:origin x="157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12" Type="http://schemas.openxmlformats.org/officeDocument/2006/relationships/tableStyles" Target="tableStyles.xml"/><Relationship Id="rId16" Type="http://schemas.openxmlformats.org/officeDocument/2006/relationships/slide" Target="slides/slide11.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openxmlformats.org/officeDocument/2006/relationships/slide" Target="slides/slide97.xml"/><Relationship Id="rId5" Type="http://schemas.openxmlformats.org/officeDocument/2006/relationships/slideMaster" Target="slideMasters/slideMaster5.xml"/><Relationship Id="rId90" Type="http://schemas.openxmlformats.org/officeDocument/2006/relationships/slide" Target="slides/slide85.xml"/><Relationship Id="rId95" Type="http://schemas.openxmlformats.org/officeDocument/2006/relationships/slide" Target="slides/slide90.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113" Type="http://schemas.microsoft.com/office/2016/11/relationships/changesInfo" Target="changesInfos/changesInfo1.xml"/><Relationship Id="rId80" Type="http://schemas.openxmlformats.org/officeDocument/2006/relationships/slide" Target="slides/slide75.xml"/><Relationship Id="rId85" Type="http://schemas.openxmlformats.org/officeDocument/2006/relationships/slide" Target="slides/slide80.xml"/><Relationship Id="rId12" Type="http://schemas.openxmlformats.org/officeDocument/2006/relationships/slide" Target="slides/slide7.xml"/><Relationship Id="rId17" Type="http://schemas.openxmlformats.org/officeDocument/2006/relationships/slide" Target="slides/slide12.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slide" Target="slides/slide98.xml"/><Relationship Id="rId108" Type="http://schemas.openxmlformats.org/officeDocument/2006/relationships/notesMaster" Target="notesMasters/notesMaster1.xml"/><Relationship Id="rId54" Type="http://schemas.openxmlformats.org/officeDocument/2006/relationships/slide" Target="slides/slide49.xml"/><Relationship Id="rId70" Type="http://schemas.openxmlformats.org/officeDocument/2006/relationships/slide" Target="slides/slide65.xml"/><Relationship Id="rId75" Type="http://schemas.openxmlformats.org/officeDocument/2006/relationships/slide" Target="slides/slide70.xml"/><Relationship Id="rId91" Type="http://schemas.openxmlformats.org/officeDocument/2006/relationships/slide" Target="slides/slide86.xml"/><Relationship Id="rId96" Type="http://schemas.openxmlformats.org/officeDocument/2006/relationships/slide" Target="slides/slide9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6" Type="http://schemas.openxmlformats.org/officeDocument/2006/relationships/slide" Target="slides/slide10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presProps" Target="presProps.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slideMaster" Target="slideMasters/slideMaster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viewProps" Target="viewProps.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3" Type="http://schemas.openxmlformats.org/officeDocument/2006/relationships/slideMaster" Target="slideMasters/slideMaster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62" Type="http://schemas.openxmlformats.org/officeDocument/2006/relationships/slide" Target="slides/slide57.xml"/><Relationship Id="rId83" Type="http://schemas.openxmlformats.org/officeDocument/2006/relationships/slide" Target="slides/slide78.xml"/><Relationship Id="rId88" Type="http://schemas.openxmlformats.org/officeDocument/2006/relationships/slide" Target="slides/slide83.xml"/><Relationship Id="rId111"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ad Diamond" userId="8ab0abc4-e0b0-436b-b319-7983aa6f1793" providerId="ADAL" clId="{F42A4342-626D-3744-AC1D-8EFF9147329B}"/>
    <pc:docChg chg="modSld">
      <pc:chgData name="Brad Diamond" userId="8ab0abc4-e0b0-436b-b319-7983aa6f1793" providerId="ADAL" clId="{F42A4342-626D-3744-AC1D-8EFF9147329B}" dt="2024-06-20T16:23:33.951" v="5" actId="207"/>
      <pc:docMkLst>
        <pc:docMk/>
      </pc:docMkLst>
      <pc:sldChg chg="mod modShow">
        <pc:chgData name="Brad Diamond" userId="8ab0abc4-e0b0-436b-b319-7983aa6f1793" providerId="ADAL" clId="{F42A4342-626D-3744-AC1D-8EFF9147329B}" dt="2024-06-20T14:52:36.401" v="1" actId="729"/>
        <pc:sldMkLst>
          <pc:docMk/>
          <pc:sldMk cId="1890298127" sldId="2147471392"/>
        </pc:sldMkLst>
      </pc:sldChg>
      <pc:sldChg chg="modSp mod">
        <pc:chgData name="Brad Diamond" userId="8ab0abc4-e0b0-436b-b319-7983aa6f1793" providerId="ADAL" clId="{F42A4342-626D-3744-AC1D-8EFF9147329B}" dt="2024-06-20T16:23:33.951" v="5" actId="207"/>
        <pc:sldMkLst>
          <pc:docMk/>
          <pc:sldMk cId="781763032" sldId="2147471399"/>
        </pc:sldMkLst>
        <pc:spChg chg="mod">
          <ac:chgData name="Brad Diamond" userId="8ab0abc4-e0b0-436b-b319-7983aa6f1793" providerId="ADAL" clId="{F42A4342-626D-3744-AC1D-8EFF9147329B}" dt="2024-06-20T16:23:33.951" v="5" actId="207"/>
          <ac:spMkLst>
            <pc:docMk/>
            <pc:sldMk cId="781763032" sldId="2147471399"/>
            <ac:spMk id="3" creationId="{3BA56DF1-556F-C4A5-F087-95CA526883F9}"/>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9BA72E-4686-884D-BF15-377D79781F81}" type="doc">
      <dgm:prSet loTypeId="urn:microsoft.com/office/officeart/2005/8/layout/vList5" loCatId="" qsTypeId="urn:microsoft.com/office/officeart/2005/8/quickstyle/simple1" qsCatId="simple" csTypeId="urn:microsoft.com/office/officeart/2005/8/colors/accent1_2" csCatId="accent1" phldr="1"/>
      <dgm:spPr/>
      <dgm:t>
        <a:bodyPr/>
        <a:lstStyle/>
        <a:p>
          <a:endParaRPr lang="en-US"/>
        </a:p>
      </dgm:t>
    </dgm:pt>
    <dgm:pt modelId="{B0DDAE76-95EE-5E4A-976E-439FA9288B9E}">
      <dgm:prSet phldrT="[Text]" custT="1"/>
      <dgm:spPr>
        <a:solidFill>
          <a:schemeClr val="accent2"/>
        </a:solidFill>
      </dgm:spPr>
      <dgm:t>
        <a:bodyPr/>
        <a:lstStyle/>
        <a:p>
          <a:pPr algn="l"/>
          <a:r>
            <a:rPr lang="en-US" sz="1800"/>
            <a:t>3) Mature Governance for Complex Organizations</a:t>
          </a:r>
        </a:p>
      </dgm:t>
    </dgm:pt>
    <dgm:pt modelId="{DD13DAB9-B656-D541-9360-FDCB78C4D90E}" type="parTrans" cxnId="{0D52BE1F-38BF-6E49-B884-B66874D7500C}">
      <dgm:prSet/>
      <dgm:spPr/>
      <dgm:t>
        <a:bodyPr/>
        <a:lstStyle/>
        <a:p>
          <a:endParaRPr lang="en-US"/>
        </a:p>
      </dgm:t>
    </dgm:pt>
    <dgm:pt modelId="{9A3B906F-4231-5646-9716-19796AFE23BB}" type="sibTrans" cxnId="{0D52BE1F-38BF-6E49-B884-B66874D7500C}">
      <dgm:prSet/>
      <dgm:spPr/>
      <dgm:t>
        <a:bodyPr/>
        <a:lstStyle/>
        <a:p>
          <a:endParaRPr lang="en-US"/>
        </a:p>
      </dgm:t>
    </dgm:pt>
    <dgm:pt modelId="{3B5161B3-D3FC-AE45-BDDA-73937E262887}">
      <dgm:prSet phldrT="[Text]" custT="1"/>
      <dgm:spPr/>
      <dgm:t>
        <a:bodyPr/>
        <a:lstStyle/>
        <a:p>
          <a:r>
            <a:rPr lang="en-US" sz="1200"/>
            <a:t>Each BU has a Delivery Team</a:t>
          </a:r>
        </a:p>
      </dgm:t>
    </dgm:pt>
    <dgm:pt modelId="{88CFF703-7B86-DF41-B5A6-D42E3A318E3F}" type="parTrans" cxnId="{CB04F9DD-8DD9-CA4C-90FD-F08E10C31349}">
      <dgm:prSet/>
      <dgm:spPr/>
      <dgm:t>
        <a:bodyPr/>
        <a:lstStyle/>
        <a:p>
          <a:endParaRPr lang="en-US"/>
        </a:p>
      </dgm:t>
    </dgm:pt>
    <dgm:pt modelId="{C7CDADF7-4802-8048-887A-47DECD82FBD3}" type="sibTrans" cxnId="{CB04F9DD-8DD9-CA4C-90FD-F08E10C31349}">
      <dgm:prSet/>
      <dgm:spPr/>
      <dgm:t>
        <a:bodyPr/>
        <a:lstStyle/>
        <a:p>
          <a:endParaRPr lang="en-US"/>
        </a:p>
      </dgm:t>
    </dgm:pt>
    <dgm:pt modelId="{0670CD34-0D74-D441-9B4C-3BD5FDD13929}">
      <dgm:prSet phldrT="[Text]" custT="1"/>
      <dgm:spPr/>
      <dgm:t>
        <a:bodyPr/>
        <a:lstStyle/>
        <a:p>
          <a:r>
            <a:rPr lang="en-US" sz="1200"/>
            <a:t>Each BU has a Portfolio Team</a:t>
          </a:r>
        </a:p>
      </dgm:t>
    </dgm:pt>
    <dgm:pt modelId="{8F2D77A7-30ED-6249-B2CD-A4735D934837}" type="parTrans" cxnId="{48C7BD88-86F2-FD49-B15A-D69E566D2F34}">
      <dgm:prSet/>
      <dgm:spPr/>
      <dgm:t>
        <a:bodyPr/>
        <a:lstStyle/>
        <a:p>
          <a:endParaRPr lang="en-US"/>
        </a:p>
      </dgm:t>
    </dgm:pt>
    <dgm:pt modelId="{8872CDE7-D733-F64B-9D04-01F04EF3E13B}" type="sibTrans" cxnId="{48C7BD88-86F2-FD49-B15A-D69E566D2F34}">
      <dgm:prSet/>
      <dgm:spPr/>
      <dgm:t>
        <a:bodyPr/>
        <a:lstStyle/>
        <a:p>
          <a:endParaRPr lang="en-US"/>
        </a:p>
      </dgm:t>
    </dgm:pt>
    <dgm:pt modelId="{B67F1780-4DE8-E240-962E-968E46B93A41}">
      <dgm:prSet phldrT="[Text]" custT="1"/>
      <dgm:spPr>
        <a:solidFill>
          <a:schemeClr val="accent2"/>
        </a:solidFill>
      </dgm:spPr>
      <dgm:t>
        <a:bodyPr/>
        <a:lstStyle/>
        <a:p>
          <a:pPr algn="l"/>
          <a:r>
            <a:rPr lang="en-US" sz="1800"/>
            <a:t>2) Maturing Governance</a:t>
          </a:r>
        </a:p>
      </dgm:t>
    </dgm:pt>
    <dgm:pt modelId="{9FB3EFE2-8F7D-B24F-9197-198217906260}" type="parTrans" cxnId="{38F70685-40BD-134F-8A55-D822B062A212}">
      <dgm:prSet/>
      <dgm:spPr/>
      <dgm:t>
        <a:bodyPr/>
        <a:lstStyle/>
        <a:p>
          <a:endParaRPr lang="en-US"/>
        </a:p>
      </dgm:t>
    </dgm:pt>
    <dgm:pt modelId="{30ED21EB-FF8A-C146-B8F6-B2A1A7C910EB}" type="sibTrans" cxnId="{38F70685-40BD-134F-8A55-D822B062A212}">
      <dgm:prSet/>
      <dgm:spPr/>
      <dgm:t>
        <a:bodyPr/>
        <a:lstStyle/>
        <a:p>
          <a:endParaRPr lang="en-US"/>
        </a:p>
      </dgm:t>
    </dgm:pt>
    <dgm:pt modelId="{4D18B872-B4FC-EA40-A618-756AEDE94E7A}">
      <dgm:prSet phldrT="[Text]" custT="1"/>
      <dgm:spPr/>
      <dgm:t>
        <a:bodyPr/>
        <a:lstStyle/>
        <a:p>
          <a:r>
            <a:rPr lang="en-US" sz="1200"/>
            <a:t>Expand governance policies &amp; standards</a:t>
          </a:r>
        </a:p>
      </dgm:t>
    </dgm:pt>
    <dgm:pt modelId="{B9D9C783-CAE4-9845-B107-EB64162F0AC9}" type="parTrans" cxnId="{B55ED4B0-E217-7E4A-857D-A0A5F69259B4}">
      <dgm:prSet/>
      <dgm:spPr/>
      <dgm:t>
        <a:bodyPr/>
        <a:lstStyle/>
        <a:p>
          <a:endParaRPr lang="en-US"/>
        </a:p>
      </dgm:t>
    </dgm:pt>
    <dgm:pt modelId="{472EC435-BA05-1F42-A197-BC24B168B8E5}" type="sibTrans" cxnId="{B55ED4B0-E217-7E4A-857D-A0A5F69259B4}">
      <dgm:prSet/>
      <dgm:spPr/>
      <dgm:t>
        <a:bodyPr/>
        <a:lstStyle/>
        <a:p>
          <a:endParaRPr lang="en-US"/>
        </a:p>
      </dgm:t>
    </dgm:pt>
    <dgm:pt modelId="{E195AED4-F784-3E46-9974-6BE5E9F9246D}">
      <dgm:prSet phldrT="[Text]" custT="1"/>
      <dgm:spPr>
        <a:solidFill>
          <a:schemeClr val="accent2"/>
        </a:solidFill>
      </dgm:spPr>
      <dgm:t>
        <a:bodyPr/>
        <a:lstStyle/>
        <a:p>
          <a:pPr algn="l"/>
          <a:r>
            <a:rPr lang="en-US" sz="1800"/>
            <a:t>1) Initial Governance</a:t>
          </a:r>
        </a:p>
      </dgm:t>
    </dgm:pt>
    <dgm:pt modelId="{7E5162E3-2154-3440-85CE-E6B552AE06C1}" type="parTrans" cxnId="{B87CE161-B0EF-4741-AEB2-5DC49E555BB7}">
      <dgm:prSet/>
      <dgm:spPr/>
      <dgm:t>
        <a:bodyPr/>
        <a:lstStyle/>
        <a:p>
          <a:endParaRPr lang="en-US"/>
        </a:p>
      </dgm:t>
    </dgm:pt>
    <dgm:pt modelId="{3B3A8769-CABE-3847-B782-A76BB415F0E0}" type="sibTrans" cxnId="{B87CE161-B0EF-4741-AEB2-5DC49E555BB7}">
      <dgm:prSet/>
      <dgm:spPr/>
      <dgm:t>
        <a:bodyPr/>
        <a:lstStyle/>
        <a:p>
          <a:endParaRPr lang="en-US"/>
        </a:p>
      </dgm:t>
    </dgm:pt>
    <dgm:pt modelId="{F6DC28D2-C043-5F40-9C24-6982E458175D}">
      <dgm:prSet phldrT="[Text]" custT="1"/>
      <dgm:spPr/>
      <dgm:t>
        <a:bodyPr/>
        <a:lstStyle/>
        <a:p>
          <a:r>
            <a:rPr lang="en-US" sz="1200"/>
            <a:t>Assign Executive Sponsor &amp; Platform Owner</a:t>
          </a:r>
        </a:p>
      </dgm:t>
    </dgm:pt>
    <dgm:pt modelId="{77F42EBB-FDF5-DA4C-A9DA-53E45E50DA4C}" type="parTrans" cxnId="{2ED45D53-BEED-C54C-AFEF-667D2949F4FB}">
      <dgm:prSet/>
      <dgm:spPr/>
      <dgm:t>
        <a:bodyPr/>
        <a:lstStyle/>
        <a:p>
          <a:endParaRPr lang="en-US"/>
        </a:p>
      </dgm:t>
    </dgm:pt>
    <dgm:pt modelId="{9E652F7C-E6D0-8744-98D2-9913F88EE298}" type="sibTrans" cxnId="{2ED45D53-BEED-C54C-AFEF-667D2949F4FB}">
      <dgm:prSet/>
      <dgm:spPr/>
      <dgm:t>
        <a:bodyPr/>
        <a:lstStyle/>
        <a:p>
          <a:endParaRPr lang="en-US"/>
        </a:p>
      </dgm:t>
    </dgm:pt>
    <dgm:pt modelId="{257F49C7-E12E-E74E-B72D-F5950A2345CE}">
      <dgm:prSet phldrT="[Text]" custT="1"/>
      <dgm:spPr/>
      <dgm:t>
        <a:bodyPr/>
        <a:lstStyle/>
        <a:p>
          <a:r>
            <a:rPr lang="en-US" sz="1200"/>
            <a:t>Create minimum set of governance policies &amp; standards</a:t>
          </a:r>
        </a:p>
      </dgm:t>
    </dgm:pt>
    <dgm:pt modelId="{66537346-DA17-5743-8E76-237F216B16EC}" type="parTrans" cxnId="{566D7528-A744-D74C-8B3D-38F78411D75B}">
      <dgm:prSet/>
      <dgm:spPr/>
      <dgm:t>
        <a:bodyPr/>
        <a:lstStyle/>
        <a:p>
          <a:endParaRPr lang="en-US"/>
        </a:p>
      </dgm:t>
    </dgm:pt>
    <dgm:pt modelId="{3F301CC8-50E9-6946-A5B2-E578D1B81E69}" type="sibTrans" cxnId="{566D7528-A744-D74C-8B3D-38F78411D75B}">
      <dgm:prSet/>
      <dgm:spPr/>
      <dgm:t>
        <a:bodyPr/>
        <a:lstStyle/>
        <a:p>
          <a:endParaRPr lang="en-US"/>
        </a:p>
      </dgm:t>
    </dgm:pt>
    <dgm:pt modelId="{B20C17BA-BD93-0543-B30B-94A1A7A0D9EA}">
      <dgm:prSet phldrT="[Text]" custT="1"/>
      <dgm:spPr/>
      <dgm:t>
        <a:bodyPr/>
        <a:lstStyle/>
        <a:p>
          <a:r>
            <a:rPr lang="en-US" sz="1200"/>
            <a:t>Establish Strategy, Technical &amp; Portfolio Governance boards</a:t>
          </a:r>
        </a:p>
      </dgm:t>
    </dgm:pt>
    <dgm:pt modelId="{3937CE7F-7523-5241-8384-A88C7BF47DAE}" type="parTrans" cxnId="{A3E7588E-187E-EF43-998C-924549623A39}">
      <dgm:prSet/>
      <dgm:spPr/>
      <dgm:t>
        <a:bodyPr/>
        <a:lstStyle/>
        <a:p>
          <a:endParaRPr lang="en-US"/>
        </a:p>
      </dgm:t>
    </dgm:pt>
    <dgm:pt modelId="{7C2467F3-D274-3844-B2FB-0E65D78172C1}" type="sibTrans" cxnId="{A3E7588E-187E-EF43-998C-924549623A39}">
      <dgm:prSet/>
      <dgm:spPr/>
      <dgm:t>
        <a:bodyPr/>
        <a:lstStyle/>
        <a:p>
          <a:endParaRPr lang="en-US"/>
        </a:p>
      </dgm:t>
    </dgm:pt>
    <dgm:pt modelId="{403B95DB-DD16-1448-9335-31A3D23675A6}">
      <dgm:prSet phldrT="[Text]" custT="1"/>
      <dgm:spPr/>
      <dgm:t>
        <a:bodyPr/>
        <a:lstStyle/>
        <a:p>
          <a:r>
            <a:rPr lang="en-US" sz="1200"/>
            <a:t>Build delivery team with diverse set of roles &amp; skills</a:t>
          </a:r>
        </a:p>
      </dgm:t>
    </dgm:pt>
    <dgm:pt modelId="{D4B7F7F8-6002-BB4D-BEFA-E58D868F3FB7}" type="parTrans" cxnId="{F2D42D3E-383F-1143-BB8F-60C4413D51FD}">
      <dgm:prSet/>
      <dgm:spPr/>
      <dgm:t>
        <a:bodyPr/>
        <a:lstStyle/>
        <a:p>
          <a:endParaRPr lang="en-US"/>
        </a:p>
      </dgm:t>
    </dgm:pt>
    <dgm:pt modelId="{7286809F-D754-4D4D-ABB1-B9FB4DF8A409}" type="sibTrans" cxnId="{F2D42D3E-383F-1143-BB8F-60C4413D51FD}">
      <dgm:prSet/>
      <dgm:spPr/>
      <dgm:t>
        <a:bodyPr/>
        <a:lstStyle/>
        <a:p>
          <a:endParaRPr lang="en-US"/>
        </a:p>
      </dgm:t>
    </dgm:pt>
    <dgm:pt modelId="{B4CC2EBE-3B62-2340-A940-D551B9610D08}">
      <dgm:prSet phldrT="[Text]" custT="1"/>
      <dgm:spPr/>
      <dgm:t>
        <a:bodyPr/>
        <a:lstStyle/>
        <a:p>
          <a:r>
            <a:rPr lang="en-US" sz="1200"/>
            <a:t>Create Center of Excellence &amp; Innovation (CoEI)</a:t>
          </a:r>
        </a:p>
      </dgm:t>
    </dgm:pt>
    <dgm:pt modelId="{8595BB08-9B37-E944-8DFD-B42FC5D44AB1}" type="parTrans" cxnId="{73327616-E41A-FC4A-8A9E-32D724EFB7AF}">
      <dgm:prSet/>
      <dgm:spPr/>
      <dgm:t>
        <a:bodyPr/>
        <a:lstStyle/>
        <a:p>
          <a:endParaRPr lang="en-US"/>
        </a:p>
      </dgm:t>
    </dgm:pt>
    <dgm:pt modelId="{4A701440-B16D-EA41-9338-57F04B427576}" type="sibTrans" cxnId="{73327616-E41A-FC4A-8A9E-32D724EFB7AF}">
      <dgm:prSet/>
      <dgm:spPr/>
      <dgm:t>
        <a:bodyPr/>
        <a:lstStyle/>
        <a:p>
          <a:endParaRPr lang="en-US"/>
        </a:p>
      </dgm:t>
    </dgm:pt>
    <dgm:pt modelId="{E0B9B661-04A8-E94C-8A81-CBC6A730D1C5}">
      <dgm:prSet phldrT="[Text]" custT="1"/>
      <dgm:spPr/>
      <dgm:t>
        <a:bodyPr/>
        <a:lstStyle/>
        <a:p>
          <a:r>
            <a:rPr lang="en-US" sz="1200"/>
            <a:t>Organizationally separate Technical Governance team into a Platform team &amp; a Delivery team</a:t>
          </a:r>
        </a:p>
      </dgm:t>
    </dgm:pt>
    <dgm:pt modelId="{03CAFF49-B6E1-594C-B436-4E0CC38A8956}" type="parTrans" cxnId="{B47665C5-6711-B343-98D0-DA3281685D6B}">
      <dgm:prSet/>
      <dgm:spPr/>
      <dgm:t>
        <a:bodyPr/>
        <a:lstStyle/>
        <a:p>
          <a:endParaRPr lang="en-US"/>
        </a:p>
      </dgm:t>
    </dgm:pt>
    <dgm:pt modelId="{4E6DEE03-7FE9-8D40-AD6D-F7D3DDC45497}" type="sibTrans" cxnId="{B47665C5-6711-B343-98D0-DA3281685D6B}">
      <dgm:prSet/>
      <dgm:spPr/>
      <dgm:t>
        <a:bodyPr/>
        <a:lstStyle/>
        <a:p>
          <a:endParaRPr lang="en-US"/>
        </a:p>
      </dgm:t>
    </dgm:pt>
    <dgm:pt modelId="{50B50212-5764-4342-949F-2A0EBA778C9B}">
      <dgm:prSet phldrT="[Text]" custT="1"/>
      <dgm:spPr/>
      <dgm:t>
        <a:bodyPr/>
        <a:lstStyle/>
        <a:p>
          <a:r>
            <a:rPr lang="en-US" sz="1200"/>
            <a:t>Create Innovation team</a:t>
          </a:r>
        </a:p>
      </dgm:t>
    </dgm:pt>
    <dgm:pt modelId="{37B2619D-1089-9649-A55E-492C5C22877F}" type="parTrans" cxnId="{64B28427-CF4F-354D-8EF2-4DE1317D1D95}">
      <dgm:prSet/>
      <dgm:spPr/>
      <dgm:t>
        <a:bodyPr/>
        <a:lstStyle/>
        <a:p>
          <a:endParaRPr lang="en-US"/>
        </a:p>
      </dgm:t>
    </dgm:pt>
    <dgm:pt modelId="{4F32AF4B-FABD-4F40-8715-1ADA9D117B82}" type="sibTrans" cxnId="{64B28427-CF4F-354D-8EF2-4DE1317D1D95}">
      <dgm:prSet/>
      <dgm:spPr/>
      <dgm:t>
        <a:bodyPr/>
        <a:lstStyle/>
        <a:p>
          <a:endParaRPr lang="en-US"/>
        </a:p>
      </dgm:t>
    </dgm:pt>
    <dgm:pt modelId="{1E940945-F0AA-F749-AC07-5B2E69DF53F3}" type="pres">
      <dgm:prSet presAssocID="{429BA72E-4686-884D-BF15-377D79781F81}" presName="Name0" presStyleCnt="0">
        <dgm:presLayoutVars>
          <dgm:dir/>
          <dgm:animLvl val="lvl"/>
          <dgm:resizeHandles val="exact"/>
        </dgm:presLayoutVars>
      </dgm:prSet>
      <dgm:spPr/>
    </dgm:pt>
    <dgm:pt modelId="{4019B222-737B-7946-8368-F96DB7D0F6FC}" type="pres">
      <dgm:prSet presAssocID="{B0DDAE76-95EE-5E4A-976E-439FA9288B9E}" presName="linNode" presStyleCnt="0"/>
      <dgm:spPr/>
    </dgm:pt>
    <dgm:pt modelId="{E13E3716-E0E7-2847-9CBD-F93A0AD41E01}" type="pres">
      <dgm:prSet presAssocID="{B0DDAE76-95EE-5E4A-976E-439FA9288B9E}" presName="parentText" presStyleLbl="node1" presStyleIdx="0" presStyleCnt="3">
        <dgm:presLayoutVars>
          <dgm:chMax val="1"/>
          <dgm:bulletEnabled val="1"/>
        </dgm:presLayoutVars>
      </dgm:prSet>
      <dgm:spPr/>
    </dgm:pt>
    <dgm:pt modelId="{8A97FB6A-B621-354C-87EA-B7AC34A72F42}" type="pres">
      <dgm:prSet presAssocID="{B0DDAE76-95EE-5E4A-976E-439FA9288B9E}" presName="descendantText" presStyleLbl="alignAccFollowNode1" presStyleIdx="0" presStyleCnt="3">
        <dgm:presLayoutVars>
          <dgm:bulletEnabled val="1"/>
        </dgm:presLayoutVars>
      </dgm:prSet>
      <dgm:spPr/>
    </dgm:pt>
    <dgm:pt modelId="{978E8799-E481-764F-88E1-DB122BD06DC7}" type="pres">
      <dgm:prSet presAssocID="{9A3B906F-4231-5646-9716-19796AFE23BB}" presName="sp" presStyleCnt="0"/>
      <dgm:spPr/>
    </dgm:pt>
    <dgm:pt modelId="{CEEDED3F-CA62-DF4F-BD29-AA13B0D95F20}" type="pres">
      <dgm:prSet presAssocID="{B67F1780-4DE8-E240-962E-968E46B93A41}" presName="linNode" presStyleCnt="0"/>
      <dgm:spPr/>
    </dgm:pt>
    <dgm:pt modelId="{E22815C8-5646-F04E-AFE9-220C29ABE16F}" type="pres">
      <dgm:prSet presAssocID="{B67F1780-4DE8-E240-962E-968E46B93A41}" presName="parentText" presStyleLbl="node1" presStyleIdx="1" presStyleCnt="3">
        <dgm:presLayoutVars>
          <dgm:chMax val="1"/>
          <dgm:bulletEnabled val="1"/>
        </dgm:presLayoutVars>
      </dgm:prSet>
      <dgm:spPr/>
    </dgm:pt>
    <dgm:pt modelId="{D590493A-B416-4F4C-86AB-54D94431B90E}" type="pres">
      <dgm:prSet presAssocID="{B67F1780-4DE8-E240-962E-968E46B93A41}" presName="descendantText" presStyleLbl="alignAccFollowNode1" presStyleIdx="1" presStyleCnt="3">
        <dgm:presLayoutVars>
          <dgm:bulletEnabled val="1"/>
        </dgm:presLayoutVars>
      </dgm:prSet>
      <dgm:spPr/>
    </dgm:pt>
    <dgm:pt modelId="{53AF3097-F6B2-0843-94DA-B6E0B65B25F6}" type="pres">
      <dgm:prSet presAssocID="{30ED21EB-FF8A-C146-B8F6-B2A1A7C910EB}" presName="sp" presStyleCnt="0"/>
      <dgm:spPr/>
    </dgm:pt>
    <dgm:pt modelId="{A9C8CB7C-F9A6-194C-95F6-CFDA877E9531}" type="pres">
      <dgm:prSet presAssocID="{E195AED4-F784-3E46-9974-6BE5E9F9246D}" presName="linNode" presStyleCnt="0"/>
      <dgm:spPr/>
    </dgm:pt>
    <dgm:pt modelId="{79EE2A76-83B3-2A43-93F8-DAB1273E7BD3}" type="pres">
      <dgm:prSet presAssocID="{E195AED4-F784-3E46-9974-6BE5E9F9246D}" presName="parentText" presStyleLbl="node1" presStyleIdx="2" presStyleCnt="3">
        <dgm:presLayoutVars>
          <dgm:chMax val="1"/>
          <dgm:bulletEnabled val="1"/>
        </dgm:presLayoutVars>
      </dgm:prSet>
      <dgm:spPr/>
    </dgm:pt>
    <dgm:pt modelId="{2FB6E095-3869-0A4F-AFE8-235AE8DF4275}" type="pres">
      <dgm:prSet presAssocID="{E195AED4-F784-3E46-9974-6BE5E9F9246D}" presName="descendantText" presStyleLbl="alignAccFollowNode1" presStyleIdx="2" presStyleCnt="3">
        <dgm:presLayoutVars>
          <dgm:bulletEnabled val="1"/>
        </dgm:presLayoutVars>
      </dgm:prSet>
      <dgm:spPr/>
    </dgm:pt>
  </dgm:ptLst>
  <dgm:cxnLst>
    <dgm:cxn modelId="{73327616-E41A-FC4A-8A9E-32D724EFB7AF}" srcId="{B67F1780-4DE8-E240-962E-968E46B93A41}" destId="{B4CC2EBE-3B62-2340-A940-D551B9610D08}" srcOrd="0" destOrd="0" parTransId="{8595BB08-9B37-E944-8DFD-B42FC5D44AB1}" sibTransId="{4A701440-B16D-EA41-9338-57F04B427576}"/>
    <dgm:cxn modelId="{AE97831B-9D80-6646-BF89-31C26A76EF74}" type="presOf" srcId="{F6DC28D2-C043-5F40-9C24-6982E458175D}" destId="{2FB6E095-3869-0A4F-AFE8-235AE8DF4275}" srcOrd="0" destOrd="0" presId="urn:microsoft.com/office/officeart/2005/8/layout/vList5"/>
    <dgm:cxn modelId="{33B4B31F-AA71-E24A-ACA8-123181EB526C}" type="presOf" srcId="{B0DDAE76-95EE-5E4A-976E-439FA9288B9E}" destId="{E13E3716-E0E7-2847-9CBD-F93A0AD41E01}" srcOrd="0" destOrd="0" presId="urn:microsoft.com/office/officeart/2005/8/layout/vList5"/>
    <dgm:cxn modelId="{0D52BE1F-38BF-6E49-B884-B66874D7500C}" srcId="{429BA72E-4686-884D-BF15-377D79781F81}" destId="{B0DDAE76-95EE-5E4A-976E-439FA9288B9E}" srcOrd="0" destOrd="0" parTransId="{DD13DAB9-B656-D541-9360-FDCB78C4D90E}" sibTransId="{9A3B906F-4231-5646-9716-19796AFE23BB}"/>
    <dgm:cxn modelId="{D0C4CB23-3C31-1D47-9222-4CFE35A411DE}" type="presOf" srcId="{E0B9B661-04A8-E94C-8A81-CBC6A730D1C5}" destId="{D590493A-B416-4F4C-86AB-54D94431B90E}" srcOrd="0" destOrd="1" presId="urn:microsoft.com/office/officeart/2005/8/layout/vList5"/>
    <dgm:cxn modelId="{B720AE26-D276-B248-B57F-03936A3979F6}" type="presOf" srcId="{B20C17BA-BD93-0543-B30B-94A1A7A0D9EA}" destId="{2FB6E095-3869-0A4F-AFE8-235AE8DF4275}" srcOrd="0" destOrd="2" presId="urn:microsoft.com/office/officeart/2005/8/layout/vList5"/>
    <dgm:cxn modelId="{64B28427-CF4F-354D-8EF2-4DE1317D1D95}" srcId="{B67F1780-4DE8-E240-962E-968E46B93A41}" destId="{50B50212-5764-4342-949F-2A0EBA778C9B}" srcOrd="2" destOrd="0" parTransId="{37B2619D-1089-9649-A55E-492C5C22877F}" sibTransId="{4F32AF4B-FABD-4F40-8715-1ADA9D117B82}"/>
    <dgm:cxn modelId="{566D7528-A744-D74C-8B3D-38F78411D75B}" srcId="{E195AED4-F784-3E46-9974-6BE5E9F9246D}" destId="{257F49C7-E12E-E74E-B72D-F5950A2345CE}" srcOrd="3" destOrd="0" parTransId="{66537346-DA17-5743-8E76-237F216B16EC}" sibTransId="{3F301CC8-50E9-6946-A5B2-E578D1B81E69}"/>
    <dgm:cxn modelId="{F87F0E3D-81BF-F649-A58C-6E4E622DBB99}" type="presOf" srcId="{403B95DB-DD16-1448-9335-31A3D23675A6}" destId="{2FB6E095-3869-0A4F-AFE8-235AE8DF4275}" srcOrd="0" destOrd="1" presId="urn:microsoft.com/office/officeart/2005/8/layout/vList5"/>
    <dgm:cxn modelId="{F2D42D3E-383F-1143-BB8F-60C4413D51FD}" srcId="{E195AED4-F784-3E46-9974-6BE5E9F9246D}" destId="{403B95DB-DD16-1448-9335-31A3D23675A6}" srcOrd="1" destOrd="0" parTransId="{D4B7F7F8-6002-BB4D-BEFA-E58D868F3FB7}" sibTransId="{7286809F-D754-4D4D-ABB1-B9FB4DF8A409}"/>
    <dgm:cxn modelId="{2ED45D53-BEED-C54C-AFEF-667D2949F4FB}" srcId="{E195AED4-F784-3E46-9974-6BE5E9F9246D}" destId="{F6DC28D2-C043-5F40-9C24-6982E458175D}" srcOrd="0" destOrd="0" parTransId="{77F42EBB-FDF5-DA4C-A9DA-53E45E50DA4C}" sibTransId="{9E652F7C-E6D0-8744-98D2-9913F88EE298}"/>
    <dgm:cxn modelId="{6E21E05D-BEF3-9840-8361-E2A9324418E3}" type="presOf" srcId="{257F49C7-E12E-E74E-B72D-F5950A2345CE}" destId="{2FB6E095-3869-0A4F-AFE8-235AE8DF4275}" srcOrd="0" destOrd="3" presId="urn:microsoft.com/office/officeart/2005/8/layout/vList5"/>
    <dgm:cxn modelId="{B87CE161-B0EF-4741-AEB2-5DC49E555BB7}" srcId="{429BA72E-4686-884D-BF15-377D79781F81}" destId="{E195AED4-F784-3E46-9974-6BE5E9F9246D}" srcOrd="2" destOrd="0" parTransId="{7E5162E3-2154-3440-85CE-E6B552AE06C1}" sibTransId="{3B3A8769-CABE-3847-B782-A76BB415F0E0}"/>
    <dgm:cxn modelId="{4BFFBA67-491A-044E-BBF0-F756B0B6E343}" type="presOf" srcId="{E195AED4-F784-3E46-9974-6BE5E9F9246D}" destId="{79EE2A76-83B3-2A43-93F8-DAB1273E7BD3}" srcOrd="0" destOrd="0" presId="urn:microsoft.com/office/officeart/2005/8/layout/vList5"/>
    <dgm:cxn modelId="{71798E70-414B-0847-A203-5652EFDA8AE3}" type="presOf" srcId="{B67F1780-4DE8-E240-962E-968E46B93A41}" destId="{E22815C8-5646-F04E-AFE9-220C29ABE16F}" srcOrd="0" destOrd="0" presId="urn:microsoft.com/office/officeart/2005/8/layout/vList5"/>
    <dgm:cxn modelId="{A4BA3684-194F-A54A-991D-8036C757AFE9}" type="presOf" srcId="{3B5161B3-D3FC-AE45-BDDA-73937E262887}" destId="{8A97FB6A-B621-354C-87EA-B7AC34A72F42}" srcOrd="0" destOrd="0" presId="urn:microsoft.com/office/officeart/2005/8/layout/vList5"/>
    <dgm:cxn modelId="{38F70685-40BD-134F-8A55-D822B062A212}" srcId="{429BA72E-4686-884D-BF15-377D79781F81}" destId="{B67F1780-4DE8-E240-962E-968E46B93A41}" srcOrd="1" destOrd="0" parTransId="{9FB3EFE2-8F7D-B24F-9197-198217906260}" sibTransId="{30ED21EB-FF8A-C146-B8F6-B2A1A7C910EB}"/>
    <dgm:cxn modelId="{48C7BD88-86F2-FD49-B15A-D69E566D2F34}" srcId="{B0DDAE76-95EE-5E4A-976E-439FA9288B9E}" destId="{0670CD34-0D74-D441-9B4C-3BD5FDD13929}" srcOrd="1" destOrd="0" parTransId="{8F2D77A7-30ED-6249-B2CD-A4735D934837}" sibTransId="{8872CDE7-D733-F64B-9D04-01F04EF3E13B}"/>
    <dgm:cxn modelId="{A3E7588E-187E-EF43-998C-924549623A39}" srcId="{E195AED4-F784-3E46-9974-6BE5E9F9246D}" destId="{B20C17BA-BD93-0543-B30B-94A1A7A0D9EA}" srcOrd="2" destOrd="0" parTransId="{3937CE7F-7523-5241-8384-A88C7BF47DAE}" sibTransId="{7C2467F3-D274-3844-B2FB-0E65D78172C1}"/>
    <dgm:cxn modelId="{A2BF4099-906B-9F44-BC78-B4E97526C2DA}" type="presOf" srcId="{50B50212-5764-4342-949F-2A0EBA778C9B}" destId="{D590493A-B416-4F4C-86AB-54D94431B90E}" srcOrd="0" destOrd="2" presId="urn:microsoft.com/office/officeart/2005/8/layout/vList5"/>
    <dgm:cxn modelId="{9FA0429A-7BE8-2B4D-BABD-7F2791C554FE}" type="presOf" srcId="{429BA72E-4686-884D-BF15-377D79781F81}" destId="{1E940945-F0AA-F749-AC07-5B2E69DF53F3}" srcOrd="0" destOrd="0" presId="urn:microsoft.com/office/officeart/2005/8/layout/vList5"/>
    <dgm:cxn modelId="{6943BE9C-57A3-2548-8283-F2A16AED6370}" type="presOf" srcId="{4D18B872-B4FC-EA40-A618-756AEDE94E7A}" destId="{D590493A-B416-4F4C-86AB-54D94431B90E}" srcOrd="0" destOrd="3" presId="urn:microsoft.com/office/officeart/2005/8/layout/vList5"/>
    <dgm:cxn modelId="{F7E51DAF-2CCD-DA4F-A791-25BE0CA3D6BB}" type="presOf" srcId="{0670CD34-0D74-D441-9B4C-3BD5FDD13929}" destId="{8A97FB6A-B621-354C-87EA-B7AC34A72F42}" srcOrd="0" destOrd="1" presId="urn:microsoft.com/office/officeart/2005/8/layout/vList5"/>
    <dgm:cxn modelId="{B55ED4B0-E217-7E4A-857D-A0A5F69259B4}" srcId="{B67F1780-4DE8-E240-962E-968E46B93A41}" destId="{4D18B872-B4FC-EA40-A618-756AEDE94E7A}" srcOrd="3" destOrd="0" parTransId="{B9D9C783-CAE4-9845-B107-EB64162F0AC9}" sibTransId="{472EC435-BA05-1F42-A197-BC24B168B8E5}"/>
    <dgm:cxn modelId="{758FB1C2-D1F3-E34A-BE0A-FB9E39B31840}" type="presOf" srcId="{B4CC2EBE-3B62-2340-A940-D551B9610D08}" destId="{D590493A-B416-4F4C-86AB-54D94431B90E}" srcOrd="0" destOrd="0" presId="urn:microsoft.com/office/officeart/2005/8/layout/vList5"/>
    <dgm:cxn modelId="{B47665C5-6711-B343-98D0-DA3281685D6B}" srcId="{B67F1780-4DE8-E240-962E-968E46B93A41}" destId="{E0B9B661-04A8-E94C-8A81-CBC6A730D1C5}" srcOrd="1" destOrd="0" parTransId="{03CAFF49-B6E1-594C-B436-4E0CC38A8956}" sibTransId="{4E6DEE03-7FE9-8D40-AD6D-F7D3DDC45497}"/>
    <dgm:cxn modelId="{CB04F9DD-8DD9-CA4C-90FD-F08E10C31349}" srcId="{B0DDAE76-95EE-5E4A-976E-439FA9288B9E}" destId="{3B5161B3-D3FC-AE45-BDDA-73937E262887}" srcOrd="0" destOrd="0" parTransId="{88CFF703-7B86-DF41-B5A6-D42E3A318E3F}" sibTransId="{C7CDADF7-4802-8048-887A-47DECD82FBD3}"/>
    <dgm:cxn modelId="{545007FF-0418-BF45-A414-48A30F182475}" type="presParOf" srcId="{1E940945-F0AA-F749-AC07-5B2E69DF53F3}" destId="{4019B222-737B-7946-8368-F96DB7D0F6FC}" srcOrd="0" destOrd="0" presId="urn:microsoft.com/office/officeart/2005/8/layout/vList5"/>
    <dgm:cxn modelId="{0AC403BE-CE55-B948-94A2-9FE35DE84966}" type="presParOf" srcId="{4019B222-737B-7946-8368-F96DB7D0F6FC}" destId="{E13E3716-E0E7-2847-9CBD-F93A0AD41E01}" srcOrd="0" destOrd="0" presId="urn:microsoft.com/office/officeart/2005/8/layout/vList5"/>
    <dgm:cxn modelId="{5476AA36-86DC-4944-A096-DA9B526E206A}" type="presParOf" srcId="{4019B222-737B-7946-8368-F96DB7D0F6FC}" destId="{8A97FB6A-B621-354C-87EA-B7AC34A72F42}" srcOrd="1" destOrd="0" presId="urn:microsoft.com/office/officeart/2005/8/layout/vList5"/>
    <dgm:cxn modelId="{8DCD29F4-E189-534F-9FA2-4FD3004E5438}" type="presParOf" srcId="{1E940945-F0AA-F749-AC07-5B2E69DF53F3}" destId="{978E8799-E481-764F-88E1-DB122BD06DC7}" srcOrd="1" destOrd="0" presId="urn:microsoft.com/office/officeart/2005/8/layout/vList5"/>
    <dgm:cxn modelId="{32A8DCF2-F8CA-E44A-8AED-B2051F28BEB9}" type="presParOf" srcId="{1E940945-F0AA-F749-AC07-5B2E69DF53F3}" destId="{CEEDED3F-CA62-DF4F-BD29-AA13B0D95F20}" srcOrd="2" destOrd="0" presId="urn:microsoft.com/office/officeart/2005/8/layout/vList5"/>
    <dgm:cxn modelId="{1AFBC6CC-C19A-2044-9BF9-BBCC737EBED9}" type="presParOf" srcId="{CEEDED3F-CA62-DF4F-BD29-AA13B0D95F20}" destId="{E22815C8-5646-F04E-AFE9-220C29ABE16F}" srcOrd="0" destOrd="0" presId="urn:microsoft.com/office/officeart/2005/8/layout/vList5"/>
    <dgm:cxn modelId="{792E7161-A489-3740-86C5-DCA25736DAF6}" type="presParOf" srcId="{CEEDED3F-CA62-DF4F-BD29-AA13B0D95F20}" destId="{D590493A-B416-4F4C-86AB-54D94431B90E}" srcOrd="1" destOrd="0" presId="urn:microsoft.com/office/officeart/2005/8/layout/vList5"/>
    <dgm:cxn modelId="{59967975-78D0-4D49-ACA1-C83182F9B1E9}" type="presParOf" srcId="{1E940945-F0AA-F749-AC07-5B2E69DF53F3}" destId="{53AF3097-F6B2-0843-94DA-B6E0B65B25F6}" srcOrd="3" destOrd="0" presId="urn:microsoft.com/office/officeart/2005/8/layout/vList5"/>
    <dgm:cxn modelId="{11510E2E-9BA9-284A-9AD8-4D6C40638EE8}" type="presParOf" srcId="{1E940945-F0AA-F749-AC07-5B2E69DF53F3}" destId="{A9C8CB7C-F9A6-194C-95F6-CFDA877E9531}" srcOrd="4" destOrd="0" presId="urn:microsoft.com/office/officeart/2005/8/layout/vList5"/>
    <dgm:cxn modelId="{5ED9BA52-9C0F-6647-B107-A8C46252B7C7}" type="presParOf" srcId="{A9C8CB7C-F9A6-194C-95F6-CFDA877E9531}" destId="{79EE2A76-83B3-2A43-93F8-DAB1273E7BD3}" srcOrd="0" destOrd="0" presId="urn:microsoft.com/office/officeart/2005/8/layout/vList5"/>
    <dgm:cxn modelId="{F25007E0-7165-5B48-BBBE-B04DCB82A105}" type="presParOf" srcId="{A9C8CB7C-F9A6-194C-95F6-CFDA877E9531}" destId="{2FB6E095-3869-0A4F-AFE8-235AE8DF4275}"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6455AB6-B873-2844-85EC-6EF968DEEF98}" type="doc">
      <dgm:prSet loTypeId="urn:microsoft.com/office/officeart/2008/layout/VerticalCurvedList" loCatId="process" qsTypeId="urn:microsoft.com/office/officeart/2005/8/quickstyle/simple4" qsCatId="simple" csTypeId="urn:microsoft.com/office/officeart/2005/8/colors/accent2_2" csCatId="accent2" phldr="1"/>
      <dgm:spPr/>
      <dgm:t>
        <a:bodyPr/>
        <a:lstStyle/>
        <a:p>
          <a:endParaRPr lang="en-US"/>
        </a:p>
      </dgm:t>
    </dgm:pt>
    <dgm:pt modelId="{B87FC116-A52C-EC4F-A282-CCE721E42231}">
      <dgm:prSet/>
      <dgm:spPr>
        <a:solidFill>
          <a:schemeClr val="tx2"/>
        </a:solidFill>
      </dgm:spPr>
      <dgm:t>
        <a:bodyPr/>
        <a:lstStyle/>
        <a:p>
          <a:pPr rtl="0"/>
          <a:r>
            <a:rPr lang="en-US" b="1"/>
            <a:t>STEP 1 - </a:t>
          </a:r>
          <a:r>
            <a:rPr lang="en-US" b="1">
              <a:solidFill>
                <a:srgbClr val="86ED78"/>
              </a:solidFill>
            </a:rPr>
            <a:t>Preparing</a:t>
          </a:r>
          <a:r>
            <a:rPr lang="en-US" b="1"/>
            <a:t> to set up ServiceNow Governance</a:t>
          </a:r>
        </a:p>
      </dgm:t>
    </dgm:pt>
    <dgm:pt modelId="{245718DC-333A-8442-85D7-4171CE117700}" type="parTrans" cxnId="{0813E0EB-69B5-CB41-AF38-24008B43F3E9}">
      <dgm:prSet/>
      <dgm:spPr/>
      <dgm:t>
        <a:bodyPr/>
        <a:lstStyle/>
        <a:p>
          <a:endParaRPr lang="en-US"/>
        </a:p>
      </dgm:t>
    </dgm:pt>
    <dgm:pt modelId="{1949D63D-BFF9-C341-B1E8-6EE3098EAF5A}" type="sibTrans" cxnId="{0813E0EB-69B5-CB41-AF38-24008B43F3E9}">
      <dgm:prSet/>
      <dgm:spPr/>
      <dgm:t>
        <a:bodyPr/>
        <a:lstStyle/>
        <a:p>
          <a:endParaRPr lang="en-US"/>
        </a:p>
      </dgm:t>
    </dgm:pt>
    <dgm:pt modelId="{F0FAE6B4-B7C2-454C-B474-829474131C1D}">
      <dgm:prSet/>
      <dgm:spPr>
        <a:solidFill>
          <a:schemeClr val="tx2"/>
        </a:solidFill>
      </dgm:spPr>
      <dgm:t>
        <a:bodyPr/>
        <a:lstStyle/>
        <a:p>
          <a:pPr rtl="0"/>
          <a:r>
            <a:rPr lang="en-US" b="1"/>
            <a:t>STEP 2 – </a:t>
          </a:r>
          <a:r>
            <a:rPr lang="en-US" b="1">
              <a:solidFill>
                <a:srgbClr val="86ED78"/>
              </a:solidFill>
            </a:rPr>
            <a:t>Defining</a:t>
          </a:r>
          <a:r>
            <a:rPr lang="en-US" b="1"/>
            <a:t> a Governance Process</a:t>
          </a:r>
        </a:p>
      </dgm:t>
    </dgm:pt>
    <dgm:pt modelId="{995C5B8F-C8F0-A646-9D22-E33622FC5371}" type="parTrans" cxnId="{9B0DC69A-43EE-434D-AD59-3D9C1A5024B7}">
      <dgm:prSet/>
      <dgm:spPr/>
      <dgm:t>
        <a:bodyPr/>
        <a:lstStyle/>
        <a:p>
          <a:endParaRPr lang="en-US"/>
        </a:p>
      </dgm:t>
    </dgm:pt>
    <dgm:pt modelId="{CF9EB2FD-584C-0342-B8B8-6785E5CBC64E}" type="sibTrans" cxnId="{9B0DC69A-43EE-434D-AD59-3D9C1A5024B7}">
      <dgm:prSet/>
      <dgm:spPr/>
      <dgm:t>
        <a:bodyPr/>
        <a:lstStyle/>
        <a:p>
          <a:endParaRPr lang="en-US"/>
        </a:p>
      </dgm:t>
    </dgm:pt>
    <dgm:pt modelId="{F7AC07B7-45DE-4124-89B3-2C51A7FC762B}">
      <dgm:prSet/>
      <dgm:spPr>
        <a:solidFill>
          <a:schemeClr val="tx2"/>
        </a:solidFill>
      </dgm:spPr>
      <dgm:t>
        <a:bodyPr/>
        <a:lstStyle/>
        <a:p>
          <a:r>
            <a:rPr lang="en-US" b="1"/>
            <a:t>STEP 3 - </a:t>
          </a:r>
          <a:r>
            <a:rPr lang="en-US" b="1">
              <a:solidFill>
                <a:srgbClr val="86ED78"/>
              </a:solidFill>
            </a:rPr>
            <a:t>Managing</a:t>
          </a:r>
          <a:r>
            <a:rPr lang="en-US" b="1"/>
            <a:t> Future Demand</a:t>
          </a:r>
        </a:p>
      </dgm:t>
    </dgm:pt>
    <dgm:pt modelId="{004AC8B8-73BB-40EF-A0D4-390EB7E97461}" type="parTrans" cxnId="{27515B55-FA50-4AE0-AE03-5F7C056E13CB}">
      <dgm:prSet/>
      <dgm:spPr/>
      <dgm:t>
        <a:bodyPr/>
        <a:lstStyle/>
        <a:p>
          <a:endParaRPr lang="en-US"/>
        </a:p>
      </dgm:t>
    </dgm:pt>
    <dgm:pt modelId="{8FD6B701-2734-4879-A989-8A5ABB09EDA4}" type="sibTrans" cxnId="{27515B55-FA50-4AE0-AE03-5F7C056E13CB}">
      <dgm:prSet/>
      <dgm:spPr/>
      <dgm:t>
        <a:bodyPr/>
        <a:lstStyle/>
        <a:p>
          <a:endParaRPr lang="en-US"/>
        </a:p>
      </dgm:t>
    </dgm:pt>
    <dgm:pt modelId="{DD13A98D-0197-9A47-94CD-FCEF8A5D54DE}">
      <dgm:prSet/>
      <dgm:spPr>
        <a:solidFill>
          <a:schemeClr val="tx2"/>
        </a:solidFill>
      </dgm:spPr>
      <dgm:t>
        <a:bodyPr/>
        <a:lstStyle/>
        <a:p>
          <a:r>
            <a:rPr lang="en-US" b="1"/>
            <a:t>STEP 5 – </a:t>
          </a:r>
          <a:r>
            <a:rPr lang="en-US" b="1">
              <a:solidFill>
                <a:srgbClr val="86ED78"/>
              </a:solidFill>
            </a:rPr>
            <a:t>Scaling</a:t>
          </a:r>
          <a:r>
            <a:rPr lang="en-US" b="1"/>
            <a:t> with a Hybrid Operating Model</a:t>
          </a:r>
        </a:p>
      </dgm:t>
    </dgm:pt>
    <dgm:pt modelId="{0AB48D05-6706-2041-8992-3DF8A22637C7}" type="parTrans" cxnId="{3B870D4E-92C7-674B-A1FE-BBAA651A633E}">
      <dgm:prSet/>
      <dgm:spPr/>
      <dgm:t>
        <a:bodyPr/>
        <a:lstStyle/>
        <a:p>
          <a:endParaRPr lang="en-US"/>
        </a:p>
      </dgm:t>
    </dgm:pt>
    <dgm:pt modelId="{CB560F9B-DC83-714E-9CC6-A02310C67435}" type="sibTrans" cxnId="{3B870D4E-92C7-674B-A1FE-BBAA651A633E}">
      <dgm:prSet/>
      <dgm:spPr/>
      <dgm:t>
        <a:bodyPr/>
        <a:lstStyle/>
        <a:p>
          <a:endParaRPr lang="en-US"/>
        </a:p>
      </dgm:t>
    </dgm:pt>
    <dgm:pt modelId="{81F7074F-CD22-1A47-B418-9CD0EE81CC35}">
      <dgm:prSet/>
      <dgm:spPr>
        <a:solidFill>
          <a:schemeClr val="tx2"/>
        </a:solidFill>
      </dgm:spPr>
      <dgm:t>
        <a:bodyPr/>
        <a:lstStyle/>
        <a:p>
          <a:pPr rtl="0"/>
          <a:r>
            <a:rPr lang="en-US" b="1"/>
            <a:t>Why do you Need an Operating Model and a CoEI?</a:t>
          </a:r>
        </a:p>
      </dgm:t>
    </dgm:pt>
    <dgm:pt modelId="{AB5DA4EE-8E8A-C543-A378-78ACF49F223C}" type="sibTrans" cxnId="{35C8687A-BFDD-F943-9210-BB3158BC09D3}">
      <dgm:prSet/>
      <dgm:spPr/>
      <dgm:t>
        <a:bodyPr/>
        <a:lstStyle/>
        <a:p>
          <a:endParaRPr lang="en-US"/>
        </a:p>
      </dgm:t>
    </dgm:pt>
    <dgm:pt modelId="{B3875383-605A-CD49-A9EE-2296FBA1DE65}" type="parTrans" cxnId="{35C8687A-BFDD-F943-9210-BB3158BC09D3}">
      <dgm:prSet/>
      <dgm:spPr/>
      <dgm:t>
        <a:bodyPr/>
        <a:lstStyle/>
        <a:p>
          <a:endParaRPr lang="en-US"/>
        </a:p>
      </dgm:t>
    </dgm:pt>
    <dgm:pt modelId="{EEEF73A0-B9B8-3A44-A574-7F2A0DAB420E}">
      <dgm:prSet/>
      <dgm:spPr>
        <a:solidFill>
          <a:schemeClr val="tx2"/>
        </a:solidFill>
      </dgm:spPr>
      <dgm:t>
        <a:bodyPr/>
        <a:lstStyle/>
        <a:p>
          <a:r>
            <a:rPr lang="en-US" b="1"/>
            <a:t>STEP 4 - </a:t>
          </a:r>
          <a:r>
            <a:rPr lang="en-US" b="1">
              <a:solidFill>
                <a:schemeClr val="accent1"/>
              </a:solidFill>
            </a:rPr>
            <a:t>Real World </a:t>
          </a:r>
          <a:r>
            <a:rPr lang="en-US" b="1"/>
            <a:t>Customer Example</a:t>
          </a:r>
        </a:p>
      </dgm:t>
    </dgm:pt>
    <dgm:pt modelId="{8735302C-AF48-AF49-AB4C-F4017DE1D6D2}" type="parTrans" cxnId="{18ED80ED-9708-EF44-AE80-23C87E9BD83E}">
      <dgm:prSet/>
      <dgm:spPr/>
      <dgm:t>
        <a:bodyPr/>
        <a:lstStyle/>
        <a:p>
          <a:endParaRPr lang="en-US"/>
        </a:p>
      </dgm:t>
    </dgm:pt>
    <dgm:pt modelId="{1ADCC4EF-E2AE-F142-AF24-F849B24374E7}" type="sibTrans" cxnId="{18ED80ED-9708-EF44-AE80-23C87E9BD83E}">
      <dgm:prSet/>
      <dgm:spPr/>
      <dgm:t>
        <a:bodyPr/>
        <a:lstStyle/>
        <a:p>
          <a:endParaRPr lang="en-US"/>
        </a:p>
      </dgm:t>
    </dgm:pt>
    <dgm:pt modelId="{165D3CAC-2E03-8A4D-A363-1E3BC4C677A5}" type="pres">
      <dgm:prSet presAssocID="{56455AB6-B873-2844-85EC-6EF968DEEF98}" presName="Name0" presStyleCnt="0">
        <dgm:presLayoutVars>
          <dgm:chMax val="7"/>
          <dgm:chPref val="7"/>
          <dgm:dir/>
        </dgm:presLayoutVars>
      </dgm:prSet>
      <dgm:spPr/>
    </dgm:pt>
    <dgm:pt modelId="{7D658DC2-7F92-8C48-94CD-ACADB1710061}" type="pres">
      <dgm:prSet presAssocID="{56455AB6-B873-2844-85EC-6EF968DEEF98}" presName="Name1" presStyleCnt="0"/>
      <dgm:spPr/>
    </dgm:pt>
    <dgm:pt modelId="{AFC35594-861C-0042-ADB7-6D9D7D0446D8}" type="pres">
      <dgm:prSet presAssocID="{56455AB6-B873-2844-85EC-6EF968DEEF98}" presName="cycle" presStyleCnt="0"/>
      <dgm:spPr/>
    </dgm:pt>
    <dgm:pt modelId="{F86F4F0F-B11E-D941-89F7-29CE4FB9642D}" type="pres">
      <dgm:prSet presAssocID="{56455AB6-B873-2844-85EC-6EF968DEEF98}" presName="srcNode" presStyleLbl="node1" presStyleIdx="0" presStyleCnt="6"/>
      <dgm:spPr/>
    </dgm:pt>
    <dgm:pt modelId="{A83EFF3B-FFC6-0244-A23C-473AE2DC5966}" type="pres">
      <dgm:prSet presAssocID="{56455AB6-B873-2844-85EC-6EF968DEEF98}" presName="conn" presStyleLbl="parChTrans1D2" presStyleIdx="0" presStyleCnt="1"/>
      <dgm:spPr/>
    </dgm:pt>
    <dgm:pt modelId="{1FAFE21F-D529-7E41-9434-2A107ABE4F9C}" type="pres">
      <dgm:prSet presAssocID="{56455AB6-B873-2844-85EC-6EF968DEEF98}" presName="extraNode" presStyleLbl="node1" presStyleIdx="0" presStyleCnt="6"/>
      <dgm:spPr/>
    </dgm:pt>
    <dgm:pt modelId="{60A7B71B-BCED-DF4A-AD86-EC348CB3A24E}" type="pres">
      <dgm:prSet presAssocID="{56455AB6-B873-2844-85EC-6EF968DEEF98}" presName="dstNode" presStyleLbl="node1" presStyleIdx="0" presStyleCnt="6"/>
      <dgm:spPr/>
    </dgm:pt>
    <dgm:pt modelId="{72EA65ED-DEBF-F445-8E88-73CAAC8E6B0C}" type="pres">
      <dgm:prSet presAssocID="{81F7074F-CD22-1A47-B418-9CD0EE81CC35}" presName="text_1" presStyleLbl="node1" presStyleIdx="0" presStyleCnt="6">
        <dgm:presLayoutVars>
          <dgm:bulletEnabled val="1"/>
        </dgm:presLayoutVars>
      </dgm:prSet>
      <dgm:spPr/>
    </dgm:pt>
    <dgm:pt modelId="{4FC4D255-A995-6E4B-8203-926CAD9D6F2C}" type="pres">
      <dgm:prSet presAssocID="{81F7074F-CD22-1A47-B418-9CD0EE81CC35}" presName="accent_1" presStyleCnt="0"/>
      <dgm:spPr/>
    </dgm:pt>
    <dgm:pt modelId="{6F3B6796-207F-3E49-91BF-449AD18DB0B4}" type="pres">
      <dgm:prSet presAssocID="{81F7074F-CD22-1A47-B418-9CD0EE81CC35}" presName="accentRepeatNode" presStyleLbl="solidFgAcc1" presStyleIdx="0" presStyleCnt="6"/>
      <dgm:spPr/>
    </dgm:pt>
    <dgm:pt modelId="{88BC8E6F-8BF6-954A-8C5C-8B850C30B83B}" type="pres">
      <dgm:prSet presAssocID="{B87FC116-A52C-EC4F-A282-CCE721E42231}" presName="text_2" presStyleLbl="node1" presStyleIdx="1" presStyleCnt="6">
        <dgm:presLayoutVars>
          <dgm:bulletEnabled val="1"/>
        </dgm:presLayoutVars>
      </dgm:prSet>
      <dgm:spPr/>
    </dgm:pt>
    <dgm:pt modelId="{32F6415C-555C-434F-A770-4D43E190DC0D}" type="pres">
      <dgm:prSet presAssocID="{B87FC116-A52C-EC4F-A282-CCE721E42231}" presName="accent_2" presStyleCnt="0"/>
      <dgm:spPr/>
    </dgm:pt>
    <dgm:pt modelId="{22F4F93E-8709-4B4C-B6C1-720289AA977B}" type="pres">
      <dgm:prSet presAssocID="{B87FC116-A52C-EC4F-A282-CCE721E42231}" presName="accentRepeatNode" presStyleLbl="solidFgAcc1" presStyleIdx="1" presStyleCnt="6"/>
      <dgm:spPr/>
    </dgm:pt>
    <dgm:pt modelId="{EEE080DA-5A21-43ED-B58C-90D25F3F441A}" type="pres">
      <dgm:prSet presAssocID="{F0FAE6B4-B7C2-454C-B474-829474131C1D}" presName="text_3" presStyleLbl="node1" presStyleIdx="2" presStyleCnt="6">
        <dgm:presLayoutVars>
          <dgm:bulletEnabled val="1"/>
        </dgm:presLayoutVars>
      </dgm:prSet>
      <dgm:spPr/>
    </dgm:pt>
    <dgm:pt modelId="{4A857B1B-8765-4799-B7F6-221EBD8519F2}" type="pres">
      <dgm:prSet presAssocID="{F0FAE6B4-B7C2-454C-B474-829474131C1D}" presName="accent_3" presStyleCnt="0"/>
      <dgm:spPr/>
    </dgm:pt>
    <dgm:pt modelId="{949CCD8F-B1ED-F443-80B8-53F24D2F688D}" type="pres">
      <dgm:prSet presAssocID="{F0FAE6B4-B7C2-454C-B474-829474131C1D}" presName="accentRepeatNode" presStyleLbl="solidFgAcc1" presStyleIdx="2" presStyleCnt="6"/>
      <dgm:spPr/>
    </dgm:pt>
    <dgm:pt modelId="{D9992F73-4A39-4693-9261-4C4DE3D3344E}" type="pres">
      <dgm:prSet presAssocID="{F7AC07B7-45DE-4124-89B3-2C51A7FC762B}" presName="text_4" presStyleLbl="node1" presStyleIdx="3" presStyleCnt="6">
        <dgm:presLayoutVars>
          <dgm:bulletEnabled val="1"/>
        </dgm:presLayoutVars>
      </dgm:prSet>
      <dgm:spPr/>
    </dgm:pt>
    <dgm:pt modelId="{879BBE2E-04C7-4010-8F1E-D30E281320BB}" type="pres">
      <dgm:prSet presAssocID="{F7AC07B7-45DE-4124-89B3-2C51A7FC762B}" presName="accent_4" presStyleCnt="0"/>
      <dgm:spPr/>
    </dgm:pt>
    <dgm:pt modelId="{0E179ABA-6949-4BBC-912E-085B964DA69A}" type="pres">
      <dgm:prSet presAssocID="{F7AC07B7-45DE-4124-89B3-2C51A7FC762B}" presName="accentRepeatNode" presStyleLbl="solidFgAcc1" presStyleIdx="3" presStyleCnt="6"/>
      <dgm:spPr/>
    </dgm:pt>
    <dgm:pt modelId="{E2ABEA37-3B68-6843-B582-AF96BC64812C}" type="pres">
      <dgm:prSet presAssocID="{EEEF73A0-B9B8-3A44-A574-7F2A0DAB420E}" presName="text_5" presStyleLbl="node1" presStyleIdx="4" presStyleCnt="6">
        <dgm:presLayoutVars>
          <dgm:bulletEnabled val="1"/>
        </dgm:presLayoutVars>
      </dgm:prSet>
      <dgm:spPr/>
    </dgm:pt>
    <dgm:pt modelId="{00A3F2A8-D57F-A34C-8A57-CB58019916C8}" type="pres">
      <dgm:prSet presAssocID="{EEEF73A0-B9B8-3A44-A574-7F2A0DAB420E}" presName="accent_5" presStyleCnt="0"/>
      <dgm:spPr/>
    </dgm:pt>
    <dgm:pt modelId="{B73367E5-1701-7B4B-AF41-96C8C522E92E}" type="pres">
      <dgm:prSet presAssocID="{EEEF73A0-B9B8-3A44-A574-7F2A0DAB420E}" presName="accentRepeatNode" presStyleLbl="solidFgAcc1" presStyleIdx="4" presStyleCnt="6"/>
      <dgm:spPr/>
    </dgm:pt>
    <dgm:pt modelId="{114850F9-3E71-C544-B895-591998D6D6F4}" type="pres">
      <dgm:prSet presAssocID="{DD13A98D-0197-9A47-94CD-FCEF8A5D54DE}" presName="text_6" presStyleLbl="node1" presStyleIdx="5" presStyleCnt="6">
        <dgm:presLayoutVars>
          <dgm:bulletEnabled val="1"/>
        </dgm:presLayoutVars>
      </dgm:prSet>
      <dgm:spPr/>
    </dgm:pt>
    <dgm:pt modelId="{E77C5E29-3F16-CF46-956A-2F00168068D1}" type="pres">
      <dgm:prSet presAssocID="{DD13A98D-0197-9A47-94CD-FCEF8A5D54DE}" presName="accent_6" presStyleCnt="0"/>
      <dgm:spPr/>
    </dgm:pt>
    <dgm:pt modelId="{3251C779-5813-AC4D-83F9-424ABCFFEABC}" type="pres">
      <dgm:prSet presAssocID="{DD13A98D-0197-9A47-94CD-FCEF8A5D54DE}" presName="accentRepeatNode" presStyleLbl="solidFgAcc1" presStyleIdx="5" presStyleCnt="6"/>
      <dgm:spPr/>
    </dgm:pt>
  </dgm:ptLst>
  <dgm:cxnLst>
    <dgm:cxn modelId="{8F02000D-2C9F-0649-9669-5D92342304D6}" type="presOf" srcId="{EEEF73A0-B9B8-3A44-A574-7F2A0DAB420E}" destId="{E2ABEA37-3B68-6843-B582-AF96BC64812C}" srcOrd="0" destOrd="0" presId="urn:microsoft.com/office/officeart/2008/layout/VerticalCurvedList"/>
    <dgm:cxn modelId="{67E07C14-235D-7040-8EA5-0885E3439D59}" type="presOf" srcId="{AB5DA4EE-8E8A-C543-A378-78ACF49F223C}" destId="{A83EFF3B-FFC6-0244-A23C-473AE2DC5966}" srcOrd="0" destOrd="0" presId="urn:microsoft.com/office/officeart/2008/layout/VerticalCurvedList"/>
    <dgm:cxn modelId="{3E77F327-DC05-2D41-A122-7FEA8227C408}" type="presOf" srcId="{DD13A98D-0197-9A47-94CD-FCEF8A5D54DE}" destId="{114850F9-3E71-C544-B895-591998D6D6F4}" srcOrd="0" destOrd="0" presId="urn:microsoft.com/office/officeart/2008/layout/VerticalCurvedList"/>
    <dgm:cxn modelId="{3B870D4E-92C7-674B-A1FE-BBAA651A633E}" srcId="{56455AB6-B873-2844-85EC-6EF968DEEF98}" destId="{DD13A98D-0197-9A47-94CD-FCEF8A5D54DE}" srcOrd="5" destOrd="0" parTransId="{0AB48D05-6706-2041-8992-3DF8A22637C7}" sibTransId="{CB560F9B-DC83-714E-9CC6-A02310C67435}"/>
    <dgm:cxn modelId="{7F892753-77BE-F045-8C7A-BA64FAA7E7D1}" type="presOf" srcId="{81F7074F-CD22-1A47-B418-9CD0EE81CC35}" destId="{72EA65ED-DEBF-F445-8E88-73CAAC8E6B0C}" srcOrd="0" destOrd="0" presId="urn:microsoft.com/office/officeart/2008/layout/VerticalCurvedList"/>
    <dgm:cxn modelId="{27515B55-FA50-4AE0-AE03-5F7C056E13CB}" srcId="{56455AB6-B873-2844-85EC-6EF968DEEF98}" destId="{F7AC07B7-45DE-4124-89B3-2C51A7FC762B}" srcOrd="3" destOrd="0" parTransId="{004AC8B8-73BB-40EF-A0D4-390EB7E97461}" sibTransId="{8FD6B701-2734-4879-A989-8A5ABB09EDA4}"/>
    <dgm:cxn modelId="{35C8687A-BFDD-F943-9210-BB3158BC09D3}" srcId="{56455AB6-B873-2844-85EC-6EF968DEEF98}" destId="{81F7074F-CD22-1A47-B418-9CD0EE81CC35}" srcOrd="0" destOrd="0" parTransId="{B3875383-605A-CD49-A9EE-2296FBA1DE65}" sibTransId="{AB5DA4EE-8E8A-C543-A378-78ACF49F223C}"/>
    <dgm:cxn modelId="{D15D7E8F-920B-45C3-B00B-D666F298E4B9}" type="presOf" srcId="{F0FAE6B4-B7C2-454C-B474-829474131C1D}" destId="{EEE080DA-5A21-43ED-B58C-90D25F3F441A}" srcOrd="0" destOrd="0" presId="urn:microsoft.com/office/officeart/2008/layout/VerticalCurvedList"/>
    <dgm:cxn modelId="{9B0DC69A-43EE-434D-AD59-3D9C1A5024B7}" srcId="{56455AB6-B873-2844-85EC-6EF968DEEF98}" destId="{F0FAE6B4-B7C2-454C-B474-829474131C1D}" srcOrd="2" destOrd="0" parTransId="{995C5B8F-C8F0-A646-9D22-E33622FC5371}" sibTransId="{CF9EB2FD-584C-0342-B8B8-6785E5CBC64E}"/>
    <dgm:cxn modelId="{FAAE91B5-6453-6A44-98D3-54D40D74FC2E}" type="presOf" srcId="{56455AB6-B873-2844-85EC-6EF968DEEF98}" destId="{165D3CAC-2E03-8A4D-A363-1E3BC4C677A5}" srcOrd="0" destOrd="0" presId="urn:microsoft.com/office/officeart/2008/layout/VerticalCurvedList"/>
    <dgm:cxn modelId="{46B92EC9-F390-4B69-84FB-26FFF3D2E946}" type="presOf" srcId="{F7AC07B7-45DE-4124-89B3-2C51A7FC762B}" destId="{D9992F73-4A39-4693-9261-4C4DE3D3344E}" srcOrd="0" destOrd="0" presId="urn:microsoft.com/office/officeart/2008/layout/VerticalCurvedList"/>
    <dgm:cxn modelId="{0813E0EB-69B5-CB41-AF38-24008B43F3E9}" srcId="{56455AB6-B873-2844-85EC-6EF968DEEF98}" destId="{B87FC116-A52C-EC4F-A282-CCE721E42231}" srcOrd="1" destOrd="0" parTransId="{245718DC-333A-8442-85D7-4171CE117700}" sibTransId="{1949D63D-BFF9-C341-B1E8-6EE3098EAF5A}"/>
    <dgm:cxn modelId="{18ED80ED-9708-EF44-AE80-23C87E9BD83E}" srcId="{56455AB6-B873-2844-85EC-6EF968DEEF98}" destId="{EEEF73A0-B9B8-3A44-A574-7F2A0DAB420E}" srcOrd="4" destOrd="0" parTransId="{8735302C-AF48-AF49-AB4C-F4017DE1D6D2}" sibTransId="{1ADCC4EF-E2AE-F142-AF24-F849B24374E7}"/>
    <dgm:cxn modelId="{291A76F6-E8AA-BA4E-8680-44D5E3A40CAF}" type="presOf" srcId="{B87FC116-A52C-EC4F-A282-CCE721E42231}" destId="{88BC8E6F-8BF6-954A-8C5C-8B850C30B83B}" srcOrd="0" destOrd="0" presId="urn:microsoft.com/office/officeart/2008/layout/VerticalCurvedList"/>
    <dgm:cxn modelId="{F4F83BEC-C370-7B4C-8971-94C70ACC0AC8}" type="presParOf" srcId="{165D3CAC-2E03-8A4D-A363-1E3BC4C677A5}" destId="{7D658DC2-7F92-8C48-94CD-ACADB1710061}" srcOrd="0" destOrd="0" presId="urn:microsoft.com/office/officeart/2008/layout/VerticalCurvedList"/>
    <dgm:cxn modelId="{75866B9A-9533-2E4E-A71E-DBD997806437}" type="presParOf" srcId="{7D658DC2-7F92-8C48-94CD-ACADB1710061}" destId="{AFC35594-861C-0042-ADB7-6D9D7D0446D8}" srcOrd="0" destOrd="0" presId="urn:microsoft.com/office/officeart/2008/layout/VerticalCurvedList"/>
    <dgm:cxn modelId="{506C90BA-C6A9-D649-9230-CAE737790EE3}" type="presParOf" srcId="{AFC35594-861C-0042-ADB7-6D9D7D0446D8}" destId="{F86F4F0F-B11E-D941-89F7-29CE4FB9642D}" srcOrd="0" destOrd="0" presId="urn:microsoft.com/office/officeart/2008/layout/VerticalCurvedList"/>
    <dgm:cxn modelId="{8374CF56-81EB-3E4E-A5C0-0774E8C7140E}" type="presParOf" srcId="{AFC35594-861C-0042-ADB7-6D9D7D0446D8}" destId="{A83EFF3B-FFC6-0244-A23C-473AE2DC5966}" srcOrd="1" destOrd="0" presId="urn:microsoft.com/office/officeart/2008/layout/VerticalCurvedList"/>
    <dgm:cxn modelId="{B2D045BC-9695-484B-8241-30A5E0FFD6C2}" type="presParOf" srcId="{AFC35594-861C-0042-ADB7-6D9D7D0446D8}" destId="{1FAFE21F-D529-7E41-9434-2A107ABE4F9C}" srcOrd="2" destOrd="0" presId="urn:microsoft.com/office/officeart/2008/layout/VerticalCurvedList"/>
    <dgm:cxn modelId="{D3948801-6321-7145-B38D-434A7F88D7AA}" type="presParOf" srcId="{AFC35594-861C-0042-ADB7-6D9D7D0446D8}" destId="{60A7B71B-BCED-DF4A-AD86-EC348CB3A24E}" srcOrd="3" destOrd="0" presId="urn:microsoft.com/office/officeart/2008/layout/VerticalCurvedList"/>
    <dgm:cxn modelId="{E0574E77-BED7-9649-A99D-AC03402B3ED8}" type="presParOf" srcId="{7D658DC2-7F92-8C48-94CD-ACADB1710061}" destId="{72EA65ED-DEBF-F445-8E88-73CAAC8E6B0C}" srcOrd="1" destOrd="0" presId="urn:microsoft.com/office/officeart/2008/layout/VerticalCurvedList"/>
    <dgm:cxn modelId="{09887C2C-E136-6940-A75C-DA3B8C3FE9A8}" type="presParOf" srcId="{7D658DC2-7F92-8C48-94CD-ACADB1710061}" destId="{4FC4D255-A995-6E4B-8203-926CAD9D6F2C}" srcOrd="2" destOrd="0" presId="urn:microsoft.com/office/officeart/2008/layout/VerticalCurvedList"/>
    <dgm:cxn modelId="{D39F1C47-B7E6-9646-9D30-6AE294CDCD03}" type="presParOf" srcId="{4FC4D255-A995-6E4B-8203-926CAD9D6F2C}" destId="{6F3B6796-207F-3E49-91BF-449AD18DB0B4}" srcOrd="0" destOrd="0" presId="urn:microsoft.com/office/officeart/2008/layout/VerticalCurvedList"/>
    <dgm:cxn modelId="{D5D2D719-B7FE-3F4C-B800-36996CE5D510}" type="presParOf" srcId="{7D658DC2-7F92-8C48-94CD-ACADB1710061}" destId="{88BC8E6F-8BF6-954A-8C5C-8B850C30B83B}" srcOrd="3" destOrd="0" presId="urn:microsoft.com/office/officeart/2008/layout/VerticalCurvedList"/>
    <dgm:cxn modelId="{75D310E3-44EC-C149-8B6F-77EA0A2540B5}" type="presParOf" srcId="{7D658DC2-7F92-8C48-94CD-ACADB1710061}" destId="{32F6415C-555C-434F-A770-4D43E190DC0D}" srcOrd="4" destOrd="0" presId="urn:microsoft.com/office/officeart/2008/layout/VerticalCurvedList"/>
    <dgm:cxn modelId="{73F86125-66D2-4B4C-9A80-300E6074618A}" type="presParOf" srcId="{32F6415C-555C-434F-A770-4D43E190DC0D}" destId="{22F4F93E-8709-4B4C-B6C1-720289AA977B}" srcOrd="0" destOrd="0" presId="urn:microsoft.com/office/officeart/2008/layout/VerticalCurvedList"/>
    <dgm:cxn modelId="{E2B8142C-A3B1-428A-AC79-578D920A6F28}" type="presParOf" srcId="{7D658DC2-7F92-8C48-94CD-ACADB1710061}" destId="{EEE080DA-5A21-43ED-B58C-90D25F3F441A}" srcOrd="5" destOrd="0" presId="urn:microsoft.com/office/officeart/2008/layout/VerticalCurvedList"/>
    <dgm:cxn modelId="{68DD8BE8-84EF-4367-B9B5-8826C0912204}" type="presParOf" srcId="{7D658DC2-7F92-8C48-94CD-ACADB1710061}" destId="{4A857B1B-8765-4799-B7F6-221EBD8519F2}" srcOrd="6" destOrd="0" presId="urn:microsoft.com/office/officeart/2008/layout/VerticalCurvedList"/>
    <dgm:cxn modelId="{7CE29FCD-6F9D-4BDC-8C7B-0AD6F992E2DE}" type="presParOf" srcId="{4A857B1B-8765-4799-B7F6-221EBD8519F2}" destId="{949CCD8F-B1ED-F443-80B8-53F24D2F688D}" srcOrd="0" destOrd="0" presId="urn:microsoft.com/office/officeart/2008/layout/VerticalCurvedList"/>
    <dgm:cxn modelId="{FAB16EB4-CDC7-4517-9F1B-24EAC75C5B5F}" type="presParOf" srcId="{7D658DC2-7F92-8C48-94CD-ACADB1710061}" destId="{D9992F73-4A39-4693-9261-4C4DE3D3344E}" srcOrd="7" destOrd="0" presId="urn:microsoft.com/office/officeart/2008/layout/VerticalCurvedList"/>
    <dgm:cxn modelId="{0F4A9E7C-9125-47F2-A05F-CDD967FEE9CE}" type="presParOf" srcId="{7D658DC2-7F92-8C48-94CD-ACADB1710061}" destId="{879BBE2E-04C7-4010-8F1E-D30E281320BB}" srcOrd="8" destOrd="0" presId="urn:microsoft.com/office/officeart/2008/layout/VerticalCurvedList"/>
    <dgm:cxn modelId="{A39A9996-E661-4B60-8D42-06E5A34EEF85}" type="presParOf" srcId="{879BBE2E-04C7-4010-8F1E-D30E281320BB}" destId="{0E179ABA-6949-4BBC-912E-085B964DA69A}" srcOrd="0" destOrd="0" presId="urn:microsoft.com/office/officeart/2008/layout/VerticalCurvedList"/>
    <dgm:cxn modelId="{89709D00-94BC-DE4C-B30D-5A6A9A50262E}" type="presParOf" srcId="{7D658DC2-7F92-8C48-94CD-ACADB1710061}" destId="{E2ABEA37-3B68-6843-B582-AF96BC64812C}" srcOrd="9" destOrd="0" presId="urn:microsoft.com/office/officeart/2008/layout/VerticalCurvedList"/>
    <dgm:cxn modelId="{4FFA8978-46A7-2C40-83F9-6493487243EB}" type="presParOf" srcId="{7D658DC2-7F92-8C48-94CD-ACADB1710061}" destId="{00A3F2A8-D57F-A34C-8A57-CB58019916C8}" srcOrd="10" destOrd="0" presId="urn:microsoft.com/office/officeart/2008/layout/VerticalCurvedList"/>
    <dgm:cxn modelId="{2B96C2EB-0E1E-834B-AC9C-E0E4F4F388CC}" type="presParOf" srcId="{00A3F2A8-D57F-A34C-8A57-CB58019916C8}" destId="{B73367E5-1701-7B4B-AF41-96C8C522E92E}" srcOrd="0" destOrd="0" presId="urn:microsoft.com/office/officeart/2008/layout/VerticalCurvedList"/>
    <dgm:cxn modelId="{6A5CA291-098F-1645-BF4D-4B2B1AD4FF94}" type="presParOf" srcId="{7D658DC2-7F92-8C48-94CD-ACADB1710061}" destId="{114850F9-3E71-C544-B895-591998D6D6F4}" srcOrd="11" destOrd="0" presId="urn:microsoft.com/office/officeart/2008/layout/VerticalCurvedList"/>
    <dgm:cxn modelId="{CA48112B-55CE-CE4A-99D4-D015E7EE41E7}" type="presParOf" srcId="{7D658DC2-7F92-8C48-94CD-ACADB1710061}" destId="{E77C5E29-3F16-CF46-956A-2F00168068D1}" srcOrd="12" destOrd="0" presId="urn:microsoft.com/office/officeart/2008/layout/VerticalCurvedList"/>
    <dgm:cxn modelId="{D0ABDAF5-3F37-EC43-A62C-1D44AEF1A01E}" type="presParOf" srcId="{E77C5E29-3F16-CF46-956A-2F00168068D1}" destId="{3251C779-5813-AC4D-83F9-424ABCFFEABC}"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4773B8D-5E86-FE49-85C5-A3A789D29D37}" type="doc">
      <dgm:prSet loTypeId="urn:microsoft.com/office/officeart/2005/8/layout/hierarchy1" loCatId="list" qsTypeId="urn:microsoft.com/office/officeart/2005/8/quickstyle/simple1" qsCatId="simple" csTypeId="urn:microsoft.com/office/officeart/2005/8/colors/accent1_2" csCatId="accent1" phldr="1"/>
      <dgm:spPr/>
      <dgm:t>
        <a:bodyPr/>
        <a:lstStyle/>
        <a:p>
          <a:endParaRPr lang="en-US"/>
        </a:p>
      </dgm:t>
    </dgm:pt>
    <dgm:pt modelId="{D3EA977D-8277-0B44-BD6C-3B2D1954242B}">
      <dgm:prSet phldrT="[Text]"/>
      <dgm:spPr/>
      <dgm:t>
        <a:bodyPr/>
        <a:lstStyle/>
        <a:p>
          <a:r>
            <a:rPr lang="en-US"/>
            <a:t>Executive Sponsor</a:t>
          </a:r>
        </a:p>
      </dgm:t>
    </dgm:pt>
    <dgm:pt modelId="{29BA0111-73A0-1948-A95F-3A222D7E5A6C}" type="parTrans" cxnId="{301090C2-DE59-4942-8EFF-0EF54E1D1FE4}">
      <dgm:prSet/>
      <dgm:spPr/>
      <dgm:t>
        <a:bodyPr/>
        <a:lstStyle/>
        <a:p>
          <a:endParaRPr lang="en-US"/>
        </a:p>
      </dgm:t>
    </dgm:pt>
    <dgm:pt modelId="{95BF5AB4-50BF-4E43-917F-7DABB0C84062}" type="sibTrans" cxnId="{301090C2-DE59-4942-8EFF-0EF54E1D1FE4}">
      <dgm:prSet/>
      <dgm:spPr/>
      <dgm:t>
        <a:bodyPr/>
        <a:lstStyle/>
        <a:p>
          <a:endParaRPr lang="en-US"/>
        </a:p>
      </dgm:t>
    </dgm:pt>
    <dgm:pt modelId="{83C54DB3-3486-7147-8BDA-D9EBF7DA7181}">
      <dgm:prSet phldrT="[Text]"/>
      <dgm:spPr/>
      <dgm:t>
        <a:bodyPr/>
        <a:lstStyle/>
        <a:p>
          <a:r>
            <a:rPr lang="en-US"/>
            <a:t>Platform Administrator</a:t>
          </a:r>
        </a:p>
      </dgm:t>
    </dgm:pt>
    <dgm:pt modelId="{FED7B758-5B93-C14E-BC2D-BFBAAA8C2421}" type="parTrans" cxnId="{661DF8A3-2077-1944-92FF-6538CA5BC65E}">
      <dgm:prSet/>
      <dgm:spPr/>
      <dgm:t>
        <a:bodyPr/>
        <a:lstStyle/>
        <a:p>
          <a:endParaRPr lang="en-US"/>
        </a:p>
      </dgm:t>
    </dgm:pt>
    <dgm:pt modelId="{709CC699-00F2-6E43-9352-30E4DCF8D023}" type="sibTrans" cxnId="{661DF8A3-2077-1944-92FF-6538CA5BC65E}">
      <dgm:prSet/>
      <dgm:spPr/>
      <dgm:t>
        <a:bodyPr/>
        <a:lstStyle/>
        <a:p>
          <a:endParaRPr lang="en-US"/>
        </a:p>
      </dgm:t>
    </dgm:pt>
    <dgm:pt modelId="{E58ACD9A-330A-8E44-AF1D-17B207958E11}">
      <dgm:prSet phldrT="[Text]"/>
      <dgm:spPr/>
      <dgm:t>
        <a:bodyPr/>
        <a:lstStyle/>
        <a:p>
          <a:r>
            <a:rPr lang="en-US"/>
            <a:t>Business Analyst</a:t>
          </a:r>
        </a:p>
      </dgm:t>
    </dgm:pt>
    <dgm:pt modelId="{E6963AF5-0AF8-4C4F-AD0A-DBFB71E8E131}" type="parTrans" cxnId="{DBEDE53B-01D7-154F-8EFE-BD1A8A0275D7}">
      <dgm:prSet/>
      <dgm:spPr/>
      <dgm:t>
        <a:bodyPr/>
        <a:lstStyle/>
        <a:p>
          <a:endParaRPr lang="en-US"/>
        </a:p>
      </dgm:t>
    </dgm:pt>
    <dgm:pt modelId="{B21FD448-460B-194B-9F40-C584254B439E}" type="sibTrans" cxnId="{DBEDE53B-01D7-154F-8EFE-BD1A8A0275D7}">
      <dgm:prSet/>
      <dgm:spPr/>
      <dgm:t>
        <a:bodyPr/>
        <a:lstStyle/>
        <a:p>
          <a:endParaRPr lang="en-US"/>
        </a:p>
      </dgm:t>
    </dgm:pt>
    <dgm:pt modelId="{5607415D-125A-3C41-8763-996510BB4B57}">
      <dgm:prSet phldrT="[Text]"/>
      <dgm:spPr/>
      <dgm:t>
        <a:bodyPr/>
        <a:lstStyle/>
        <a:p>
          <a:r>
            <a:rPr lang="en-US"/>
            <a:t>Project Manager</a:t>
          </a:r>
        </a:p>
      </dgm:t>
    </dgm:pt>
    <dgm:pt modelId="{083A3D7B-6D0C-6541-B3B4-A4EE58EAA8B0}" type="parTrans" cxnId="{7CED919E-C0C1-BD41-9326-56620A7E3A2D}">
      <dgm:prSet/>
      <dgm:spPr/>
      <dgm:t>
        <a:bodyPr/>
        <a:lstStyle/>
        <a:p>
          <a:endParaRPr lang="en-US"/>
        </a:p>
      </dgm:t>
    </dgm:pt>
    <dgm:pt modelId="{2DDBBC09-59C8-9846-9C33-4CE187D59D9B}" type="sibTrans" cxnId="{7CED919E-C0C1-BD41-9326-56620A7E3A2D}">
      <dgm:prSet/>
      <dgm:spPr/>
      <dgm:t>
        <a:bodyPr/>
        <a:lstStyle/>
        <a:p>
          <a:endParaRPr lang="en-US"/>
        </a:p>
      </dgm:t>
    </dgm:pt>
    <dgm:pt modelId="{C6A5B494-F49F-D14C-868F-E11FAF979728}">
      <dgm:prSet phldrT="[Text]"/>
      <dgm:spPr/>
      <dgm:t>
        <a:bodyPr/>
        <a:lstStyle/>
        <a:p>
          <a:r>
            <a:rPr lang="en-US"/>
            <a:t>Platform Owner</a:t>
          </a:r>
        </a:p>
      </dgm:t>
    </dgm:pt>
    <dgm:pt modelId="{283314D6-172D-EC41-907C-964549774082}" type="parTrans" cxnId="{3C676C30-CFBC-964D-A54B-8061714340B8}">
      <dgm:prSet/>
      <dgm:spPr/>
      <dgm:t>
        <a:bodyPr/>
        <a:lstStyle/>
        <a:p>
          <a:endParaRPr lang="en-US"/>
        </a:p>
      </dgm:t>
    </dgm:pt>
    <dgm:pt modelId="{2EEF8CD8-DB37-4842-BC9B-000482FCC9C0}" type="sibTrans" cxnId="{3C676C30-CFBC-964D-A54B-8061714340B8}">
      <dgm:prSet/>
      <dgm:spPr/>
      <dgm:t>
        <a:bodyPr/>
        <a:lstStyle/>
        <a:p>
          <a:endParaRPr lang="en-US"/>
        </a:p>
      </dgm:t>
    </dgm:pt>
    <dgm:pt modelId="{B31033A5-A7FD-C44B-839F-7EEB511A7D04}">
      <dgm:prSet/>
      <dgm:spPr/>
      <dgm:t>
        <a:bodyPr/>
        <a:lstStyle/>
        <a:p>
          <a:r>
            <a:rPr lang="en-US"/>
            <a:t>Platform Architect</a:t>
          </a:r>
        </a:p>
      </dgm:t>
    </dgm:pt>
    <dgm:pt modelId="{07927891-2803-A148-AA0A-58623C076781}" type="parTrans" cxnId="{A5C58D52-7D14-AF42-B494-E53C5A284B19}">
      <dgm:prSet/>
      <dgm:spPr/>
      <dgm:t>
        <a:bodyPr/>
        <a:lstStyle/>
        <a:p>
          <a:endParaRPr lang="en-US"/>
        </a:p>
      </dgm:t>
    </dgm:pt>
    <dgm:pt modelId="{6922C6B6-27A1-8546-B90C-38CE36406C2D}" type="sibTrans" cxnId="{A5C58D52-7D14-AF42-B494-E53C5A284B19}">
      <dgm:prSet/>
      <dgm:spPr/>
      <dgm:t>
        <a:bodyPr/>
        <a:lstStyle/>
        <a:p>
          <a:endParaRPr lang="en-US"/>
        </a:p>
      </dgm:t>
    </dgm:pt>
    <dgm:pt modelId="{CA298631-7918-DD43-AC49-42925132BB2B}">
      <dgm:prSet phldrT="[Text]"/>
      <dgm:spPr/>
      <dgm:t>
        <a:bodyPr/>
        <a:lstStyle/>
        <a:p>
          <a:r>
            <a:rPr lang="en-US"/>
            <a:t>Developer(s)</a:t>
          </a:r>
        </a:p>
      </dgm:t>
    </dgm:pt>
    <dgm:pt modelId="{8692AD64-6FED-7741-AC3E-62EECDA45F74}" type="parTrans" cxnId="{EF07E853-C18F-E14D-9240-AB12F424BAB0}">
      <dgm:prSet/>
      <dgm:spPr/>
      <dgm:t>
        <a:bodyPr/>
        <a:lstStyle/>
        <a:p>
          <a:endParaRPr lang="en-US"/>
        </a:p>
      </dgm:t>
    </dgm:pt>
    <dgm:pt modelId="{F41863AA-33B7-8B4C-902E-FD6D6EAE56C1}" type="sibTrans" cxnId="{EF07E853-C18F-E14D-9240-AB12F424BAB0}">
      <dgm:prSet/>
      <dgm:spPr/>
      <dgm:t>
        <a:bodyPr/>
        <a:lstStyle/>
        <a:p>
          <a:endParaRPr lang="en-US"/>
        </a:p>
      </dgm:t>
    </dgm:pt>
    <dgm:pt modelId="{42808F4A-4A5E-AD4D-A0DD-6159257BEEB9}">
      <dgm:prSet phldrT="[Text]"/>
      <dgm:spPr/>
      <dgm:t>
        <a:bodyPr/>
        <a:lstStyle/>
        <a:p>
          <a:r>
            <a:rPr lang="en-US"/>
            <a:t>Quality Assurance</a:t>
          </a:r>
        </a:p>
      </dgm:t>
    </dgm:pt>
    <dgm:pt modelId="{DA5D56A4-EC8A-2247-AEFB-73A084D60786}" type="parTrans" cxnId="{0C39DB69-6E86-D346-B38B-C004A7EEE7EC}">
      <dgm:prSet/>
      <dgm:spPr/>
      <dgm:t>
        <a:bodyPr/>
        <a:lstStyle/>
        <a:p>
          <a:endParaRPr lang="en-US"/>
        </a:p>
      </dgm:t>
    </dgm:pt>
    <dgm:pt modelId="{6A8BC6C9-1012-C744-BCC1-8A3E40C5C84C}" type="sibTrans" cxnId="{0C39DB69-6E86-D346-B38B-C004A7EEE7EC}">
      <dgm:prSet/>
      <dgm:spPr/>
      <dgm:t>
        <a:bodyPr/>
        <a:lstStyle/>
        <a:p>
          <a:endParaRPr lang="en-US"/>
        </a:p>
      </dgm:t>
    </dgm:pt>
    <dgm:pt modelId="{AA8C244E-96FF-EF4D-B0BD-9486B70B39E3}">
      <dgm:prSet phldrT="[Text]"/>
      <dgm:spPr/>
      <dgm:t>
        <a:bodyPr/>
        <a:lstStyle/>
        <a:p>
          <a:r>
            <a:rPr lang="en-US"/>
            <a:t>Trainer</a:t>
          </a:r>
        </a:p>
      </dgm:t>
    </dgm:pt>
    <dgm:pt modelId="{AD633532-386C-FE43-A3F6-2031B344F89E}" type="parTrans" cxnId="{118E05D7-D1E7-3D45-BDF3-7FB75E2EFF7F}">
      <dgm:prSet/>
      <dgm:spPr/>
      <dgm:t>
        <a:bodyPr/>
        <a:lstStyle/>
        <a:p>
          <a:endParaRPr lang="en-US"/>
        </a:p>
      </dgm:t>
    </dgm:pt>
    <dgm:pt modelId="{2E18C12A-84E9-FD44-B6E7-68669D5A37FA}" type="sibTrans" cxnId="{118E05D7-D1E7-3D45-BDF3-7FB75E2EFF7F}">
      <dgm:prSet/>
      <dgm:spPr/>
      <dgm:t>
        <a:bodyPr/>
        <a:lstStyle/>
        <a:p>
          <a:endParaRPr lang="en-US"/>
        </a:p>
      </dgm:t>
    </dgm:pt>
    <dgm:pt modelId="{6E5D32B2-49CB-4C3C-AB05-5D7EC7F01FBF}">
      <dgm:prSet phldrT="[Text]"/>
      <dgm:spPr/>
      <dgm:t>
        <a:bodyPr/>
        <a:lstStyle/>
        <a:p>
          <a:r>
            <a:rPr lang="en-US"/>
            <a:t>Demand Manager</a:t>
          </a:r>
        </a:p>
      </dgm:t>
    </dgm:pt>
    <dgm:pt modelId="{AFEFDA94-6C21-4674-B4AA-4F013CE21F1A}" type="parTrans" cxnId="{CEA31F83-F068-4F2F-9E73-A0E7C9AE3EC2}">
      <dgm:prSet/>
      <dgm:spPr/>
      <dgm:t>
        <a:bodyPr/>
        <a:lstStyle/>
        <a:p>
          <a:endParaRPr lang="en-US"/>
        </a:p>
      </dgm:t>
    </dgm:pt>
    <dgm:pt modelId="{66112F97-9E4B-4358-A4BA-E3556CAE2C43}" type="sibTrans" cxnId="{CEA31F83-F068-4F2F-9E73-A0E7C9AE3EC2}">
      <dgm:prSet/>
      <dgm:spPr/>
      <dgm:t>
        <a:bodyPr/>
        <a:lstStyle/>
        <a:p>
          <a:endParaRPr lang="en-US"/>
        </a:p>
      </dgm:t>
    </dgm:pt>
    <dgm:pt modelId="{17BB1DEC-51EB-44E7-B2CA-6EE19BE42317}">
      <dgm:prSet phldrT="[Text]"/>
      <dgm:spPr/>
      <dgm:t>
        <a:bodyPr/>
        <a:lstStyle/>
        <a:p>
          <a:r>
            <a:rPr lang="en-US"/>
            <a:t>Data Manager</a:t>
          </a:r>
        </a:p>
      </dgm:t>
    </dgm:pt>
    <dgm:pt modelId="{1A9BEE00-3816-4646-A6A8-8B9EB4E987DF}" type="parTrans" cxnId="{9C803E03-5BFD-4653-8974-627207AEA712}">
      <dgm:prSet/>
      <dgm:spPr/>
      <dgm:t>
        <a:bodyPr/>
        <a:lstStyle/>
        <a:p>
          <a:endParaRPr lang="en-US"/>
        </a:p>
      </dgm:t>
    </dgm:pt>
    <dgm:pt modelId="{43C0C211-98AD-4421-B0EF-EC40B6E324C9}" type="sibTrans" cxnId="{9C803E03-5BFD-4653-8974-627207AEA712}">
      <dgm:prSet/>
      <dgm:spPr/>
      <dgm:t>
        <a:bodyPr/>
        <a:lstStyle/>
        <a:p>
          <a:endParaRPr lang="en-US"/>
        </a:p>
      </dgm:t>
    </dgm:pt>
    <dgm:pt modelId="{8D5BCD2E-77BB-412B-8CA3-1EB8CCB5A4AF}">
      <dgm:prSet phldrT="[Text]"/>
      <dgm:spPr/>
      <dgm:t>
        <a:bodyPr/>
        <a:lstStyle/>
        <a:p>
          <a:r>
            <a:rPr lang="en-US"/>
            <a:t>Security</a:t>
          </a:r>
        </a:p>
        <a:p>
          <a:r>
            <a:rPr lang="en-US"/>
            <a:t>Administrator </a:t>
          </a:r>
        </a:p>
      </dgm:t>
    </dgm:pt>
    <dgm:pt modelId="{98047187-7BDA-47A7-8FF3-CE09AE9B65F4}" type="parTrans" cxnId="{368C8896-06EB-4916-9C74-D6429B87A4EE}">
      <dgm:prSet/>
      <dgm:spPr/>
      <dgm:t>
        <a:bodyPr/>
        <a:lstStyle/>
        <a:p>
          <a:endParaRPr lang="en-US"/>
        </a:p>
      </dgm:t>
    </dgm:pt>
    <dgm:pt modelId="{97DADBF1-B9A6-44AD-AF59-F64739E8B15E}" type="sibTrans" cxnId="{368C8896-06EB-4916-9C74-D6429B87A4EE}">
      <dgm:prSet/>
      <dgm:spPr/>
      <dgm:t>
        <a:bodyPr/>
        <a:lstStyle/>
        <a:p>
          <a:endParaRPr lang="en-US"/>
        </a:p>
      </dgm:t>
    </dgm:pt>
    <dgm:pt modelId="{B6F00E34-8B23-42D6-918A-73959AE43E3B}">
      <dgm:prSet/>
      <dgm:spPr/>
      <dgm:t>
        <a:bodyPr/>
        <a:lstStyle/>
        <a:p>
          <a:r>
            <a:rPr lang="en-US"/>
            <a:t>Data Insights &amp; Analytics</a:t>
          </a:r>
        </a:p>
      </dgm:t>
    </dgm:pt>
    <dgm:pt modelId="{1D1874B2-EC94-465B-988D-B02E241CC5BD}" type="parTrans" cxnId="{1A1B6DAA-9D0C-445B-B237-9B12F773DBDC}">
      <dgm:prSet/>
      <dgm:spPr/>
      <dgm:t>
        <a:bodyPr/>
        <a:lstStyle/>
        <a:p>
          <a:endParaRPr lang="en-US"/>
        </a:p>
      </dgm:t>
    </dgm:pt>
    <dgm:pt modelId="{33FFC2D6-2FAE-4267-9F5A-BAF35B045B63}" type="sibTrans" cxnId="{1A1B6DAA-9D0C-445B-B237-9B12F773DBDC}">
      <dgm:prSet/>
      <dgm:spPr/>
      <dgm:t>
        <a:bodyPr/>
        <a:lstStyle/>
        <a:p>
          <a:endParaRPr lang="en-US"/>
        </a:p>
      </dgm:t>
    </dgm:pt>
    <dgm:pt modelId="{B44FCF35-513F-4418-80CD-296FA59551FD}">
      <dgm:prSet/>
      <dgm:spPr/>
      <dgm:t>
        <a:bodyPr/>
        <a:lstStyle/>
        <a:p>
          <a:r>
            <a:rPr lang="en-US"/>
            <a:t>Solution Specific Architect</a:t>
          </a:r>
        </a:p>
      </dgm:t>
    </dgm:pt>
    <dgm:pt modelId="{6C9ADBAC-0275-4104-AC84-83C4B0402A4E}" type="parTrans" cxnId="{5ED7EFA6-C895-424B-91E0-BDC7677E0A2E}">
      <dgm:prSet/>
      <dgm:spPr/>
      <dgm:t>
        <a:bodyPr/>
        <a:lstStyle/>
        <a:p>
          <a:endParaRPr lang="en-US"/>
        </a:p>
      </dgm:t>
    </dgm:pt>
    <dgm:pt modelId="{9943B5BD-B81E-4B0A-BE17-477319569981}" type="sibTrans" cxnId="{5ED7EFA6-C895-424B-91E0-BDC7677E0A2E}">
      <dgm:prSet/>
      <dgm:spPr/>
      <dgm:t>
        <a:bodyPr/>
        <a:lstStyle/>
        <a:p>
          <a:endParaRPr lang="en-US"/>
        </a:p>
      </dgm:t>
    </dgm:pt>
    <dgm:pt modelId="{1D49E0B8-0393-41F0-B7AD-EC3004ADE335}">
      <dgm:prSet/>
      <dgm:spPr/>
      <dgm:t>
        <a:bodyPr/>
        <a:lstStyle/>
        <a:p>
          <a:r>
            <a:rPr lang="en-US"/>
            <a:t>Service Catalog Manager</a:t>
          </a:r>
        </a:p>
      </dgm:t>
    </dgm:pt>
    <dgm:pt modelId="{F0263D24-84E1-47D4-93D3-873532887C50}" type="parTrans" cxnId="{63FE86D3-396D-4358-96D1-4E4CFEF4058B}">
      <dgm:prSet/>
      <dgm:spPr/>
    </dgm:pt>
    <dgm:pt modelId="{47F52CC9-91ED-449F-A906-9A46D0B90351}" type="sibTrans" cxnId="{63FE86D3-396D-4358-96D1-4E4CFEF4058B}">
      <dgm:prSet/>
      <dgm:spPr/>
    </dgm:pt>
    <dgm:pt modelId="{4BA81C4B-E639-794A-8E17-8BD3A62E00C3}" type="pres">
      <dgm:prSet presAssocID="{74773B8D-5E86-FE49-85C5-A3A789D29D37}" presName="hierChild1" presStyleCnt="0">
        <dgm:presLayoutVars>
          <dgm:chPref val="1"/>
          <dgm:dir/>
          <dgm:animOne val="branch"/>
          <dgm:animLvl val="lvl"/>
          <dgm:resizeHandles/>
        </dgm:presLayoutVars>
      </dgm:prSet>
      <dgm:spPr/>
    </dgm:pt>
    <dgm:pt modelId="{A3E7A255-13E5-DB48-8690-838220A3B5A5}" type="pres">
      <dgm:prSet presAssocID="{D3EA977D-8277-0B44-BD6C-3B2D1954242B}" presName="hierRoot1" presStyleCnt="0"/>
      <dgm:spPr/>
    </dgm:pt>
    <dgm:pt modelId="{CD17D906-6DE6-1F47-8C6C-2C58728BDD76}" type="pres">
      <dgm:prSet presAssocID="{D3EA977D-8277-0B44-BD6C-3B2D1954242B}" presName="composite" presStyleCnt="0"/>
      <dgm:spPr/>
    </dgm:pt>
    <dgm:pt modelId="{B92DCEFB-488F-B740-B413-4E1B1956E90E}" type="pres">
      <dgm:prSet presAssocID="{D3EA977D-8277-0B44-BD6C-3B2D1954242B}" presName="background" presStyleLbl="node0" presStyleIdx="0" presStyleCnt="1"/>
      <dgm:spPr/>
    </dgm:pt>
    <dgm:pt modelId="{954305DC-0C40-A14B-B927-49AE410D87F8}" type="pres">
      <dgm:prSet presAssocID="{D3EA977D-8277-0B44-BD6C-3B2D1954242B}" presName="text" presStyleLbl="fgAcc0" presStyleIdx="0" presStyleCnt="1" custLinFactNeighborY="15060">
        <dgm:presLayoutVars>
          <dgm:chPref val="3"/>
        </dgm:presLayoutVars>
      </dgm:prSet>
      <dgm:spPr/>
    </dgm:pt>
    <dgm:pt modelId="{F7883CE2-F7E7-0844-A9D2-E12B14345A34}" type="pres">
      <dgm:prSet presAssocID="{D3EA977D-8277-0B44-BD6C-3B2D1954242B}" presName="hierChild2" presStyleCnt="0"/>
      <dgm:spPr/>
    </dgm:pt>
    <dgm:pt modelId="{933C63AE-1489-7246-B080-581BEF497780}" type="pres">
      <dgm:prSet presAssocID="{283314D6-172D-EC41-907C-964549774082}" presName="Name10" presStyleLbl="parChTrans1D2" presStyleIdx="0" presStyleCnt="1"/>
      <dgm:spPr/>
    </dgm:pt>
    <dgm:pt modelId="{D375F1FF-437C-DE40-8317-DD51CA12456B}" type="pres">
      <dgm:prSet presAssocID="{C6A5B494-F49F-D14C-868F-E11FAF979728}" presName="hierRoot2" presStyleCnt="0"/>
      <dgm:spPr/>
    </dgm:pt>
    <dgm:pt modelId="{5780F898-7645-5F41-8323-7003952C0E8A}" type="pres">
      <dgm:prSet presAssocID="{C6A5B494-F49F-D14C-868F-E11FAF979728}" presName="composite2" presStyleCnt="0"/>
      <dgm:spPr/>
    </dgm:pt>
    <dgm:pt modelId="{075EFD23-1B57-4C47-8E64-1D921D50E5A3}" type="pres">
      <dgm:prSet presAssocID="{C6A5B494-F49F-D14C-868F-E11FAF979728}" presName="background2" presStyleLbl="node2" presStyleIdx="0" presStyleCnt="1"/>
      <dgm:spPr/>
    </dgm:pt>
    <dgm:pt modelId="{941B48B0-9B59-764A-BC29-F9EBC8A492BB}" type="pres">
      <dgm:prSet presAssocID="{C6A5B494-F49F-D14C-868F-E11FAF979728}" presName="text2" presStyleLbl="fgAcc2" presStyleIdx="0" presStyleCnt="1">
        <dgm:presLayoutVars>
          <dgm:chPref val="3"/>
        </dgm:presLayoutVars>
      </dgm:prSet>
      <dgm:spPr/>
    </dgm:pt>
    <dgm:pt modelId="{D48FC14D-CCED-1147-AF91-F239FF158A6B}" type="pres">
      <dgm:prSet presAssocID="{C6A5B494-F49F-D14C-868F-E11FAF979728}" presName="hierChild3" presStyleCnt="0"/>
      <dgm:spPr/>
    </dgm:pt>
    <dgm:pt modelId="{0BB85C5E-76B3-0840-B50B-A40995591106}" type="pres">
      <dgm:prSet presAssocID="{07927891-2803-A148-AA0A-58623C076781}" presName="Name17" presStyleLbl="parChTrans1D3" presStyleIdx="0" presStyleCnt="13"/>
      <dgm:spPr/>
    </dgm:pt>
    <dgm:pt modelId="{F5816166-1048-4042-BB59-76B84E93722B}" type="pres">
      <dgm:prSet presAssocID="{B31033A5-A7FD-C44B-839F-7EEB511A7D04}" presName="hierRoot3" presStyleCnt="0"/>
      <dgm:spPr/>
    </dgm:pt>
    <dgm:pt modelId="{A15BD9C4-637B-1A48-8885-B936FA31E26C}" type="pres">
      <dgm:prSet presAssocID="{B31033A5-A7FD-C44B-839F-7EEB511A7D04}" presName="composite3" presStyleCnt="0"/>
      <dgm:spPr/>
    </dgm:pt>
    <dgm:pt modelId="{BBB59016-F2AD-4644-8903-2158EE6E1423}" type="pres">
      <dgm:prSet presAssocID="{B31033A5-A7FD-C44B-839F-7EEB511A7D04}" presName="background3" presStyleLbl="node3" presStyleIdx="0" presStyleCnt="13"/>
      <dgm:spPr/>
    </dgm:pt>
    <dgm:pt modelId="{241E07DD-F828-8442-84DA-F7B26B1D7373}" type="pres">
      <dgm:prSet presAssocID="{B31033A5-A7FD-C44B-839F-7EEB511A7D04}" presName="text3" presStyleLbl="fgAcc3" presStyleIdx="0" presStyleCnt="13">
        <dgm:presLayoutVars>
          <dgm:chPref val="3"/>
        </dgm:presLayoutVars>
      </dgm:prSet>
      <dgm:spPr/>
    </dgm:pt>
    <dgm:pt modelId="{32358502-34E7-444C-B1A2-C6A79BAC810C}" type="pres">
      <dgm:prSet presAssocID="{B31033A5-A7FD-C44B-839F-7EEB511A7D04}" presName="hierChild4" presStyleCnt="0"/>
      <dgm:spPr/>
    </dgm:pt>
    <dgm:pt modelId="{958E1FAC-30E2-A24B-82AD-A9F70099E28A}" type="pres">
      <dgm:prSet presAssocID="{FED7B758-5B93-C14E-BC2D-BFBAAA8C2421}" presName="Name17" presStyleLbl="parChTrans1D3" presStyleIdx="1" presStyleCnt="13"/>
      <dgm:spPr/>
    </dgm:pt>
    <dgm:pt modelId="{8E1C0AA5-A37C-7246-8F45-41180863ABFB}" type="pres">
      <dgm:prSet presAssocID="{83C54DB3-3486-7147-8BDA-D9EBF7DA7181}" presName="hierRoot3" presStyleCnt="0"/>
      <dgm:spPr/>
    </dgm:pt>
    <dgm:pt modelId="{45819B55-7AD1-1C4E-B3CB-4E0F2C0BF3D3}" type="pres">
      <dgm:prSet presAssocID="{83C54DB3-3486-7147-8BDA-D9EBF7DA7181}" presName="composite3" presStyleCnt="0"/>
      <dgm:spPr/>
    </dgm:pt>
    <dgm:pt modelId="{B9CD8FC0-51E1-1640-9EA8-99A01B0000BB}" type="pres">
      <dgm:prSet presAssocID="{83C54DB3-3486-7147-8BDA-D9EBF7DA7181}" presName="background3" presStyleLbl="node3" presStyleIdx="1" presStyleCnt="13"/>
      <dgm:spPr/>
    </dgm:pt>
    <dgm:pt modelId="{30E784A7-1A7B-654E-B364-60AD0C8BA5E6}" type="pres">
      <dgm:prSet presAssocID="{83C54DB3-3486-7147-8BDA-D9EBF7DA7181}" presName="text3" presStyleLbl="fgAcc3" presStyleIdx="1" presStyleCnt="13">
        <dgm:presLayoutVars>
          <dgm:chPref val="3"/>
        </dgm:presLayoutVars>
      </dgm:prSet>
      <dgm:spPr/>
    </dgm:pt>
    <dgm:pt modelId="{A4A9C443-378B-4B4F-A29A-4D3F44BF2153}" type="pres">
      <dgm:prSet presAssocID="{83C54DB3-3486-7147-8BDA-D9EBF7DA7181}" presName="hierChild4" presStyleCnt="0"/>
      <dgm:spPr/>
    </dgm:pt>
    <dgm:pt modelId="{A881CE67-026B-D642-A3C1-941FD48534C6}" type="pres">
      <dgm:prSet presAssocID="{8692AD64-6FED-7741-AC3E-62EECDA45F74}" presName="Name17" presStyleLbl="parChTrans1D3" presStyleIdx="2" presStyleCnt="13"/>
      <dgm:spPr/>
    </dgm:pt>
    <dgm:pt modelId="{A74FEFA4-DFB7-3444-BAFB-AE80BB0C779F}" type="pres">
      <dgm:prSet presAssocID="{CA298631-7918-DD43-AC49-42925132BB2B}" presName="hierRoot3" presStyleCnt="0"/>
      <dgm:spPr/>
    </dgm:pt>
    <dgm:pt modelId="{BE24B820-9346-D94B-A10C-2DCA3C4013F8}" type="pres">
      <dgm:prSet presAssocID="{CA298631-7918-DD43-AC49-42925132BB2B}" presName="composite3" presStyleCnt="0"/>
      <dgm:spPr/>
    </dgm:pt>
    <dgm:pt modelId="{8659D309-E874-6B46-81B5-53C8EC454D13}" type="pres">
      <dgm:prSet presAssocID="{CA298631-7918-DD43-AC49-42925132BB2B}" presName="background3" presStyleLbl="node3" presStyleIdx="2" presStyleCnt="13"/>
      <dgm:spPr/>
    </dgm:pt>
    <dgm:pt modelId="{24F45103-D76B-9946-90A8-A73DDE50FF88}" type="pres">
      <dgm:prSet presAssocID="{CA298631-7918-DD43-AC49-42925132BB2B}" presName="text3" presStyleLbl="fgAcc3" presStyleIdx="2" presStyleCnt="13">
        <dgm:presLayoutVars>
          <dgm:chPref val="3"/>
        </dgm:presLayoutVars>
      </dgm:prSet>
      <dgm:spPr/>
    </dgm:pt>
    <dgm:pt modelId="{5B522AC1-944F-B84C-AF76-EB645DC70327}" type="pres">
      <dgm:prSet presAssocID="{CA298631-7918-DD43-AC49-42925132BB2B}" presName="hierChild4" presStyleCnt="0"/>
      <dgm:spPr/>
    </dgm:pt>
    <dgm:pt modelId="{37CEF9C2-2909-6740-AF3D-3032121BF187}" type="pres">
      <dgm:prSet presAssocID="{DA5D56A4-EC8A-2247-AEFB-73A084D60786}" presName="Name17" presStyleLbl="parChTrans1D3" presStyleIdx="3" presStyleCnt="13"/>
      <dgm:spPr/>
    </dgm:pt>
    <dgm:pt modelId="{CDCC9A82-9387-8C49-800F-E2C92D494004}" type="pres">
      <dgm:prSet presAssocID="{42808F4A-4A5E-AD4D-A0DD-6159257BEEB9}" presName="hierRoot3" presStyleCnt="0"/>
      <dgm:spPr/>
    </dgm:pt>
    <dgm:pt modelId="{4FBAEAEB-3345-714F-96C4-082E144CDC35}" type="pres">
      <dgm:prSet presAssocID="{42808F4A-4A5E-AD4D-A0DD-6159257BEEB9}" presName="composite3" presStyleCnt="0"/>
      <dgm:spPr/>
    </dgm:pt>
    <dgm:pt modelId="{DD4C7309-4751-674A-AB40-870DD2D0C702}" type="pres">
      <dgm:prSet presAssocID="{42808F4A-4A5E-AD4D-A0DD-6159257BEEB9}" presName="background3" presStyleLbl="node3" presStyleIdx="3" presStyleCnt="13"/>
      <dgm:spPr/>
    </dgm:pt>
    <dgm:pt modelId="{8F96F7CF-C40A-974B-8AD6-FCB3726B6448}" type="pres">
      <dgm:prSet presAssocID="{42808F4A-4A5E-AD4D-A0DD-6159257BEEB9}" presName="text3" presStyleLbl="fgAcc3" presStyleIdx="3" presStyleCnt="13">
        <dgm:presLayoutVars>
          <dgm:chPref val="3"/>
        </dgm:presLayoutVars>
      </dgm:prSet>
      <dgm:spPr/>
    </dgm:pt>
    <dgm:pt modelId="{1E013531-4CF4-D44C-B977-D6C2D30E7FA2}" type="pres">
      <dgm:prSet presAssocID="{42808F4A-4A5E-AD4D-A0DD-6159257BEEB9}" presName="hierChild4" presStyleCnt="0"/>
      <dgm:spPr/>
    </dgm:pt>
    <dgm:pt modelId="{5D09A68B-B259-D943-B616-968FD672E5D6}" type="pres">
      <dgm:prSet presAssocID="{E6963AF5-0AF8-4C4F-AD0A-DBFB71E8E131}" presName="Name17" presStyleLbl="parChTrans1D3" presStyleIdx="4" presStyleCnt="13"/>
      <dgm:spPr/>
    </dgm:pt>
    <dgm:pt modelId="{359731AF-F560-804A-8617-F8436C5D0495}" type="pres">
      <dgm:prSet presAssocID="{E58ACD9A-330A-8E44-AF1D-17B207958E11}" presName="hierRoot3" presStyleCnt="0"/>
      <dgm:spPr/>
    </dgm:pt>
    <dgm:pt modelId="{41A2E9E1-CC6E-784A-8E0B-D810F08347C7}" type="pres">
      <dgm:prSet presAssocID="{E58ACD9A-330A-8E44-AF1D-17B207958E11}" presName="composite3" presStyleCnt="0"/>
      <dgm:spPr/>
    </dgm:pt>
    <dgm:pt modelId="{71BFDED6-972F-3947-9A0E-8C0434773DC3}" type="pres">
      <dgm:prSet presAssocID="{E58ACD9A-330A-8E44-AF1D-17B207958E11}" presName="background3" presStyleLbl="node3" presStyleIdx="4" presStyleCnt="13"/>
      <dgm:spPr/>
    </dgm:pt>
    <dgm:pt modelId="{172B5762-96D3-8E4A-8DE3-13D7EA6C8852}" type="pres">
      <dgm:prSet presAssocID="{E58ACD9A-330A-8E44-AF1D-17B207958E11}" presName="text3" presStyleLbl="fgAcc3" presStyleIdx="4" presStyleCnt="13">
        <dgm:presLayoutVars>
          <dgm:chPref val="3"/>
        </dgm:presLayoutVars>
      </dgm:prSet>
      <dgm:spPr/>
    </dgm:pt>
    <dgm:pt modelId="{B51A19CE-2A01-C241-AE75-50BC43C8D0BD}" type="pres">
      <dgm:prSet presAssocID="{E58ACD9A-330A-8E44-AF1D-17B207958E11}" presName="hierChild4" presStyleCnt="0"/>
      <dgm:spPr/>
    </dgm:pt>
    <dgm:pt modelId="{43A76315-7C2F-7540-9A6E-DC9DB179F7C7}" type="pres">
      <dgm:prSet presAssocID="{AD633532-386C-FE43-A3F6-2031B344F89E}" presName="Name17" presStyleLbl="parChTrans1D3" presStyleIdx="5" presStyleCnt="13"/>
      <dgm:spPr/>
    </dgm:pt>
    <dgm:pt modelId="{6279FE60-F790-174A-9B55-1DF21009B0CF}" type="pres">
      <dgm:prSet presAssocID="{AA8C244E-96FF-EF4D-B0BD-9486B70B39E3}" presName="hierRoot3" presStyleCnt="0"/>
      <dgm:spPr/>
    </dgm:pt>
    <dgm:pt modelId="{9FC9674B-6DDF-A749-A1C3-DDAF58100F80}" type="pres">
      <dgm:prSet presAssocID="{AA8C244E-96FF-EF4D-B0BD-9486B70B39E3}" presName="composite3" presStyleCnt="0"/>
      <dgm:spPr/>
    </dgm:pt>
    <dgm:pt modelId="{2885CC07-81C3-CC41-80CF-8DFD38FA352A}" type="pres">
      <dgm:prSet presAssocID="{AA8C244E-96FF-EF4D-B0BD-9486B70B39E3}" presName="background3" presStyleLbl="node3" presStyleIdx="5" presStyleCnt="13"/>
      <dgm:spPr/>
    </dgm:pt>
    <dgm:pt modelId="{8E4E5AA5-5344-0946-9788-24D487155C3A}" type="pres">
      <dgm:prSet presAssocID="{AA8C244E-96FF-EF4D-B0BD-9486B70B39E3}" presName="text3" presStyleLbl="fgAcc3" presStyleIdx="5" presStyleCnt="13">
        <dgm:presLayoutVars>
          <dgm:chPref val="3"/>
        </dgm:presLayoutVars>
      </dgm:prSet>
      <dgm:spPr/>
    </dgm:pt>
    <dgm:pt modelId="{302F76AC-BE87-284D-9016-B2595D49D2BE}" type="pres">
      <dgm:prSet presAssocID="{AA8C244E-96FF-EF4D-B0BD-9486B70B39E3}" presName="hierChild4" presStyleCnt="0"/>
      <dgm:spPr/>
    </dgm:pt>
    <dgm:pt modelId="{92214378-6446-6C4D-8267-602A8E6BB4FA}" type="pres">
      <dgm:prSet presAssocID="{083A3D7B-6D0C-6541-B3B4-A4EE58EAA8B0}" presName="Name17" presStyleLbl="parChTrans1D3" presStyleIdx="6" presStyleCnt="13"/>
      <dgm:spPr/>
    </dgm:pt>
    <dgm:pt modelId="{3D96CAE1-A8F1-8346-B66A-0899A835B151}" type="pres">
      <dgm:prSet presAssocID="{5607415D-125A-3C41-8763-996510BB4B57}" presName="hierRoot3" presStyleCnt="0"/>
      <dgm:spPr/>
    </dgm:pt>
    <dgm:pt modelId="{CAB8245C-A720-2A49-8CC0-AAFDA28FC298}" type="pres">
      <dgm:prSet presAssocID="{5607415D-125A-3C41-8763-996510BB4B57}" presName="composite3" presStyleCnt="0"/>
      <dgm:spPr/>
    </dgm:pt>
    <dgm:pt modelId="{2109A668-B607-D14F-A407-2E30668AF8EA}" type="pres">
      <dgm:prSet presAssocID="{5607415D-125A-3C41-8763-996510BB4B57}" presName="background3" presStyleLbl="node3" presStyleIdx="6" presStyleCnt="13"/>
      <dgm:spPr/>
    </dgm:pt>
    <dgm:pt modelId="{60F0325B-72D1-B54B-9254-B7488F884F63}" type="pres">
      <dgm:prSet presAssocID="{5607415D-125A-3C41-8763-996510BB4B57}" presName="text3" presStyleLbl="fgAcc3" presStyleIdx="6" presStyleCnt="13">
        <dgm:presLayoutVars>
          <dgm:chPref val="3"/>
        </dgm:presLayoutVars>
      </dgm:prSet>
      <dgm:spPr/>
    </dgm:pt>
    <dgm:pt modelId="{04AF0186-53CE-214D-B7AA-8885B3DFF2EA}" type="pres">
      <dgm:prSet presAssocID="{5607415D-125A-3C41-8763-996510BB4B57}" presName="hierChild4" presStyleCnt="0"/>
      <dgm:spPr/>
    </dgm:pt>
    <dgm:pt modelId="{BE2EF40A-8FF7-47A3-B41C-56447A91D61E}" type="pres">
      <dgm:prSet presAssocID="{AFEFDA94-6C21-4674-B4AA-4F013CE21F1A}" presName="Name17" presStyleLbl="parChTrans1D3" presStyleIdx="7" presStyleCnt="13"/>
      <dgm:spPr/>
    </dgm:pt>
    <dgm:pt modelId="{1C35FC31-B252-4C84-8ADA-F435671227CE}" type="pres">
      <dgm:prSet presAssocID="{6E5D32B2-49CB-4C3C-AB05-5D7EC7F01FBF}" presName="hierRoot3" presStyleCnt="0"/>
      <dgm:spPr/>
    </dgm:pt>
    <dgm:pt modelId="{16013C48-3F21-44BC-B233-70D70A8E5D4E}" type="pres">
      <dgm:prSet presAssocID="{6E5D32B2-49CB-4C3C-AB05-5D7EC7F01FBF}" presName="composite3" presStyleCnt="0"/>
      <dgm:spPr/>
    </dgm:pt>
    <dgm:pt modelId="{41F8C554-F869-4202-814C-810E4978D221}" type="pres">
      <dgm:prSet presAssocID="{6E5D32B2-49CB-4C3C-AB05-5D7EC7F01FBF}" presName="background3" presStyleLbl="node3" presStyleIdx="7" presStyleCnt="13"/>
      <dgm:spPr/>
    </dgm:pt>
    <dgm:pt modelId="{838B5605-00B6-482A-BC56-924980F48933}" type="pres">
      <dgm:prSet presAssocID="{6E5D32B2-49CB-4C3C-AB05-5D7EC7F01FBF}" presName="text3" presStyleLbl="fgAcc3" presStyleIdx="7" presStyleCnt="13">
        <dgm:presLayoutVars>
          <dgm:chPref val="3"/>
        </dgm:presLayoutVars>
      </dgm:prSet>
      <dgm:spPr/>
    </dgm:pt>
    <dgm:pt modelId="{BDE8F34C-A212-4A88-BD86-357B1BFDEA91}" type="pres">
      <dgm:prSet presAssocID="{6E5D32B2-49CB-4C3C-AB05-5D7EC7F01FBF}" presName="hierChild4" presStyleCnt="0"/>
      <dgm:spPr/>
    </dgm:pt>
    <dgm:pt modelId="{8DCBFEDA-BC56-4BC8-AD13-349C32FB7D58}" type="pres">
      <dgm:prSet presAssocID="{1A9BEE00-3816-4646-A6A8-8B9EB4E987DF}" presName="Name17" presStyleLbl="parChTrans1D3" presStyleIdx="8" presStyleCnt="13"/>
      <dgm:spPr/>
    </dgm:pt>
    <dgm:pt modelId="{48867AE1-61FA-425C-84AE-CF49A74E69DA}" type="pres">
      <dgm:prSet presAssocID="{17BB1DEC-51EB-44E7-B2CA-6EE19BE42317}" presName="hierRoot3" presStyleCnt="0"/>
      <dgm:spPr/>
    </dgm:pt>
    <dgm:pt modelId="{F49B08E8-1ED0-4EB1-9729-7C072CC4B313}" type="pres">
      <dgm:prSet presAssocID="{17BB1DEC-51EB-44E7-B2CA-6EE19BE42317}" presName="composite3" presStyleCnt="0"/>
      <dgm:spPr/>
    </dgm:pt>
    <dgm:pt modelId="{AB5771F6-9312-443B-96B2-B0719F34A611}" type="pres">
      <dgm:prSet presAssocID="{17BB1DEC-51EB-44E7-B2CA-6EE19BE42317}" presName="background3" presStyleLbl="node3" presStyleIdx="8" presStyleCnt="13"/>
      <dgm:spPr/>
    </dgm:pt>
    <dgm:pt modelId="{D1522B4A-BED7-4B93-ADB6-BAD48235A683}" type="pres">
      <dgm:prSet presAssocID="{17BB1DEC-51EB-44E7-B2CA-6EE19BE42317}" presName="text3" presStyleLbl="fgAcc3" presStyleIdx="8" presStyleCnt="13">
        <dgm:presLayoutVars>
          <dgm:chPref val="3"/>
        </dgm:presLayoutVars>
      </dgm:prSet>
      <dgm:spPr/>
    </dgm:pt>
    <dgm:pt modelId="{9D049163-406F-4BCA-A44B-0CFD89B3A8E8}" type="pres">
      <dgm:prSet presAssocID="{17BB1DEC-51EB-44E7-B2CA-6EE19BE42317}" presName="hierChild4" presStyleCnt="0"/>
      <dgm:spPr/>
    </dgm:pt>
    <dgm:pt modelId="{CA7F59AC-A7D0-4E8F-B152-F744DAFE2A8D}" type="pres">
      <dgm:prSet presAssocID="{98047187-7BDA-47A7-8FF3-CE09AE9B65F4}" presName="Name17" presStyleLbl="parChTrans1D3" presStyleIdx="9" presStyleCnt="13"/>
      <dgm:spPr/>
    </dgm:pt>
    <dgm:pt modelId="{EF76BFD8-E243-48A6-BF75-0310E733B62B}" type="pres">
      <dgm:prSet presAssocID="{8D5BCD2E-77BB-412B-8CA3-1EB8CCB5A4AF}" presName="hierRoot3" presStyleCnt="0"/>
      <dgm:spPr/>
    </dgm:pt>
    <dgm:pt modelId="{681DA5A2-6519-449A-8BF6-80C5E9130B75}" type="pres">
      <dgm:prSet presAssocID="{8D5BCD2E-77BB-412B-8CA3-1EB8CCB5A4AF}" presName="composite3" presStyleCnt="0"/>
      <dgm:spPr/>
    </dgm:pt>
    <dgm:pt modelId="{7B725A4E-F53B-43A0-A576-D7C0EE0CF83C}" type="pres">
      <dgm:prSet presAssocID="{8D5BCD2E-77BB-412B-8CA3-1EB8CCB5A4AF}" presName="background3" presStyleLbl="node3" presStyleIdx="9" presStyleCnt="13"/>
      <dgm:spPr/>
    </dgm:pt>
    <dgm:pt modelId="{A8C169C2-B271-4E59-BA8F-2F99FB6C35FE}" type="pres">
      <dgm:prSet presAssocID="{8D5BCD2E-77BB-412B-8CA3-1EB8CCB5A4AF}" presName="text3" presStyleLbl="fgAcc3" presStyleIdx="9" presStyleCnt="13">
        <dgm:presLayoutVars>
          <dgm:chPref val="3"/>
        </dgm:presLayoutVars>
      </dgm:prSet>
      <dgm:spPr/>
    </dgm:pt>
    <dgm:pt modelId="{52AEEA8A-A118-4F2A-8383-D116C947679D}" type="pres">
      <dgm:prSet presAssocID="{8D5BCD2E-77BB-412B-8CA3-1EB8CCB5A4AF}" presName="hierChild4" presStyleCnt="0"/>
      <dgm:spPr/>
    </dgm:pt>
    <dgm:pt modelId="{9E282736-16AC-4ED4-A932-E8FB75814D60}" type="pres">
      <dgm:prSet presAssocID="{1D1874B2-EC94-465B-988D-B02E241CC5BD}" presName="Name17" presStyleLbl="parChTrans1D3" presStyleIdx="10" presStyleCnt="13"/>
      <dgm:spPr/>
    </dgm:pt>
    <dgm:pt modelId="{882E92BF-7408-4A8B-B8D3-AE719DBE4D51}" type="pres">
      <dgm:prSet presAssocID="{B6F00E34-8B23-42D6-918A-73959AE43E3B}" presName="hierRoot3" presStyleCnt="0"/>
      <dgm:spPr/>
    </dgm:pt>
    <dgm:pt modelId="{D607CFC8-7004-41E9-B074-844291B21609}" type="pres">
      <dgm:prSet presAssocID="{B6F00E34-8B23-42D6-918A-73959AE43E3B}" presName="composite3" presStyleCnt="0"/>
      <dgm:spPr/>
    </dgm:pt>
    <dgm:pt modelId="{BE4E95A9-5008-486A-ABA9-2E8A32BF6EA1}" type="pres">
      <dgm:prSet presAssocID="{B6F00E34-8B23-42D6-918A-73959AE43E3B}" presName="background3" presStyleLbl="node3" presStyleIdx="10" presStyleCnt="13"/>
      <dgm:spPr/>
    </dgm:pt>
    <dgm:pt modelId="{2C2AA0F3-58CA-447C-86DE-A50759C094C8}" type="pres">
      <dgm:prSet presAssocID="{B6F00E34-8B23-42D6-918A-73959AE43E3B}" presName="text3" presStyleLbl="fgAcc3" presStyleIdx="10" presStyleCnt="13">
        <dgm:presLayoutVars>
          <dgm:chPref val="3"/>
        </dgm:presLayoutVars>
      </dgm:prSet>
      <dgm:spPr/>
    </dgm:pt>
    <dgm:pt modelId="{99F9DF87-69CF-492E-8D78-B28C27157487}" type="pres">
      <dgm:prSet presAssocID="{B6F00E34-8B23-42D6-918A-73959AE43E3B}" presName="hierChild4" presStyleCnt="0"/>
      <dgm:spPr/>
    </dgm:pt>
    <dgm:pt modelId="{FFD2AEF8-00D2-451D-8E16-3A547F08A96E}" type="pres">
      <dgm:prSet presAssocID="{6C9ADBAC-0275-4104-AC84-83C4B0402A4E}" presName="Name17" presStyleLbl="parChTrans1D3" presStyleIdx="11" presStyleCnt="13"/>
      <dgm:spPr/>
    </dgm:pt>
    <dgm:pt modelId="{2175C38E-001A-4B3D-B822-D1AD3411C1CC}" type="pres">
      <dgm:prSet presAssocID="{B44FCF35-513F-4418-80CD-296FA59551FD}" presName="hierRoot3" presStyleCnt="0"/>
      <dgm:spPr/>
    </dgm:pt>
    <dgm:pt modelId="{FD00F1A0-E53B-4DC3-9291-FF780C136A9A}" type="pres">
      <dgm:prSet presAssocID="{B44FCF35-513F-4418-80CD-296FA59551FD}" presName="composite3" presStyleCnt="0"/>
      <dgm:spPr/>
    </dgm:pt>
    <dgm:pt modelId="{BF84AD20-A5D6-48E9-B1D3-02F4A26C01F3}" type="pres">
      <dgm:prSet presAssocID="{B44FCF35-513F-4418-80CD-296FA59551FD}" presName="background3" presStyleLbl="node3" presStyleIdx="11" presStyleCnt="13"/>
      <dgm:spPr/>
    </dgm:pt>
    <dgm:pt modelId="{07109B77-219C-4478-A35E-9238B9F7051C}" type="pres">
      <dgm:prSet presAssocID="{B44FCF35-513F-4418-80CD-296FA59551FD}" presName="text3" presStyleLbl="fgAcc3" presStyleIdx="11" presStyleCnt="13">
        <dgm:presLayoutVars>
          <dgm:chPref val="3"/>
        </dgm:presLayoutVars>
      </dgm:prSet>
      <dgm:spPr/>
    </dgm:pt>
    <dgm:pt modelId="{AA93EEB0-AADB-4E56-A818-7AFC30FA395C}" type="pres">
      <dgm:prSet presAssocID="{B44FCF35-513F-4418-80CD-296FA59551FD}" presName="hierChild4" presStyleCnt="0"/>
      <dgm:spPr/>
    </dgm:pt>
    <dgm:pt modelId="{B9AA450A-8344-4A58-A61A-33281D60345A}" type="pres">
      <dgm:prSet presAssocID="{F0263D24-84E1-47D4-93D3-873532887C50}" presName="Name17" presStyleLbl="parChTrans1D3" presStyleIdx="12" presStyleCnt="13"/>
      <dgm:spPr/>
    </dgm:pt>
    <dgm:pt modelId="{490FE370-7486-44DB-931B-997903757F38}" type="pres">
      <dgm:prSet presAssocID="{1D49E0B8-0393-41F0-B7AD-EC3004ADE335}" presName="hierRoot3" presStyleCnt="0"/>
      <dgm:spPr/>
    </dgm:pt>
    <dgm:pt modelId="{206F7E43-70F8-42A2-9DBB-7B73DFDA7B1B}" type="pres">
      <dgm:prSet presAssocID="{1D49E0B8-0393-41F0-B7AD-EC3004ADE335}" presName="composite3" presStyleCnt="0"/>
      <dgm:spPr/>
    </dgm:pt>
    <dgm:pt modelId="{88DB1152-9B7D-4042-9394-4892883B6C56}" type="pres">
      <dgm:prSet presAssocID="{1D49E0B8-0393-41F0-B7AD-EC3004ADE335}" presName="background3" presStyleLbl="node3" presStyleIdx="12" presStyleCnt="13"/>
      <dgm:spPr/>
    </dgm:pt>
    <dgm:pt modelId="{8C6B959A-EB23-4AF1-B109-40EB91EAB940}" type="pres">
      <dgm:prSet presAssocID="{1D49E0B8-0393-41F0-B7AD-EC3004ADE335}" presName="text3" presStyleLbl="fgAcc3" presStyleIdx="12" presStyleCnt="13">
        <dgm:presLayoutVars>
          <dgm:chPref val="3"/>
        </dgm:presLayoutVars>
      </dgm:prSet>
      <dgm:spPr/>
    </dgm:pt>
    <dgm:pt modelId="{7FC6420F-44F6-4A9E-929A-17805652C763}" type="pres">
      <dgm:prSet presAssocID="{1D49E0B8-0393-41F0-B7AD-EC3004ADE335}" presName="hierChild4" presStyleCnt="0"/>
      <dgm:spPr/>
    </dgm:pt>
  </dgm:ptLst>
  <dgm:cxnLst>
    <dgm:cxn modelId="{F5DDE402-7B5D-4024-9271-DB5B9EF4FEE5}" type="presOf" srcId="{17BB1DEC-51EB-44E7-B2CA-6EE19BE42317}" destId="{D1522B4A-BED7-4B93-ADB6-BAD48235A683}" srcOrd="0" destOrd="0" presId="urn:microsoft.com/office/officeart/2005/8/layout/hierarchy1"/>
    <dgm:cxn modelId="{9C803E03-5BFD-4653-8974-627207AEA712}" srcId="{C6A5B494-F49F-D14C-868F-E11FAF979728}" destId="{17BB1DEC-51EB-44E7-B2CA-6EE19BE42317}" srcOrd="8" destOrd="0" parTransId="{1A9BEE00-3816-4646-A6A8-8B9EB4E987DF}" sibTransId="{43C0C211-98AD-4421-B0EF-EC40B6E324C9}"/>
    <dgm:cxn modelId="{97C99204-9029-493A-A27B-3EDFB73BBCA5}" type="presOf" srcId="{6C9ADBAC-0275-4104-AC84-83C4B0402A4E}" destId="{FFD2AEF8-00D2-451D-8E16-3A547F08A96E}" srcOrd="0" destOrd="0" presId="urn:microsoft.com/office/officeart/2005/8/layout/hierarchy1"/>
    <dgm:cxn modelId="{D2233813-FEC6-C34F-92C2-E8693546AE6F}" type="presOf" srcId="{FED7B758-5B93-C14E-BC2D-BFBAAA8C2421}" destId="{958E1FAC-30E2-A24B-82AD-A9F70099E28A}" srcOrd="0" destOrd="0" presId="urn:microsoft.com/office/officeart/2005/8/layout/hierarchy1"/>
    <dgm:cxn modelId="{3F3B381E-F501-5645-97BA-F320D1E50035}" type="presOf" srcId="{083A3D7B-6D0C-6541-B3B4-A4EE58EAA8B0}" destId="{92214378-6446-6C4D-8267-602A8E6BB4FA}" srcOrd="0" destOrd="0" presId="urn:microsoft.com/office/officeart/2005/8/layout/hierarchy1"/>
    <dgm:cxn modelId="{106DF220-AA4B-4F40-9B41-3C568280DA0F}" type="presOf" srcId="{F0263D24-84E1-47D4-93D3-873532887C50}" destId="{B9AA450A-8344-4A58-A61A-33281D60345A}" srcOrd="0" destOrd="0" presId="urn:microsoft.com/office/officeart/2005/8/layout/hierarchy1"/>
    <dgm:cxn modelId="{3C676C30-CFBC-964D-A54B-8061714340B8}" srcId="{D3EA977D-8277-0B44-BD6C-3B2D1954242B}" destId="{C6A5B494-F49F-D14C-868F-E11FAF979728}" srcOrd="0" destOrd="0" parTransId="{283314D6-172D-EC41-907C-964549774082}" sibTransId="{2EEF8CD8-DB37-4842-BC9B-000482FCC9C0}"/>
    <dgm:cxn modelId="{A1819932-F7F0-4796-979E-2FE51E000E15}" type="presOf" srcId="{98047187-7BDA-47A7-8FF3-CE09AE9B65F4}" destId="{CA7F59AC-A7D0-4E8F-B152-F744DAFE2A8D}" srcOrd="0" destOrd="0" presId="urn:microsoft.com/office/officeart/2005/8/layout/hierarchy1"/>
    <dgm:cxn modelId="{CD02BC36-8904-E646-A8C4-2CAEA26B06C9}" type="presOf" srcId="{C6A5B494-F49F-D14C-868F-E11FAF979728}" destId="{941B48B0-9B59-764A-BC29-F9EBC8A492BB}" srcOrd="0" destOrd="0" presId="urn:microsoft.com/office/officeart/2005/8/layout/hierarchy1"/>
    <dgm:cxn modelId="{DBEDE53B-01D7-154F-8EFE-BD1A8A0275D7}" srcId="{C6A5B494-F49F-D14C-868F-E11FAF979728}" destId="{E58ACD9A-330A-8E44-AF1D-17B207958E11}" srcOrd="4" destOrd="0" parTransId="{E6963AF5-0AF8-4C4F-AD0A-DBFB71E8E131}" sibTransId="{B21FD448-460B-194B-9F40-C584254B439E}"/>
    <dgm:cxn modelId="{E55BB43D-1A30-0C4E-8327-2BC48E06EC79}" type="presOf" srcId="{42808F4A-4A5E-AD4D-A0DD-6159257BEEB9}" destId="{8F96F7CF-C40A-974B-8AD6-FCB3726B6448}" srcOrd="0" destOrd="0" presId="urn:microsoft.com/office/officeart/2005/8/layout/hierarchy1"/>
    <dgm:cxn modelId="{4F52FB46-2112-0842-9979-4DC4F59156E3}" type="presOf" srcId="{AD633532-386C-FE43-A3F6-2031B344F89E}" destId="{43A76315-7C2F-7540-9A6E-DC9DB179F7C7}" srcOrd="0" destOrd="0" presId="urn:microsoft.com/office/officeart/2005/8/layout/hierarchy1"/>
    <dgm:cxn modelId="{A5C58D52-7D14-AF42-B494-E53C5A284B19}" srcId="{C6A5B494-F49F-D14C-868F-E11FAF979728}" destId="{B31033A5-A7FD-C44B-839F-7EEB511A7D04}" srcOrd="0" destOrd="0" parTransId="{07927891-2803-A148-AA0A-58623C076781}" sibTransId="{6922C6B6-27A1-8546-B90C-38CE36406C2D}"/>
    <dgm:cxn modelId="{EF07E853-C18F-E14D-9240-AB12F424BAB0}" srcId="{C6A5B494-F49F-D14C-868F-E11FAF979728}" destId="{CA298631-7918-DD43-AC49-42925132BB2B}" srcOrd="2" destOrd="0" parTransId="{8692AD64-6FED-7741-AC3E-62EECDA45F74}" sibTransId="{F41863AA-33B7-8B4C-902E-FD6D6EAE56C1}"/>
    <dgm:cxn modelId="{CCFA1A58-39DD-F342-9B6B-5A1ED94BD6F8}" type="presOf" srcId="{74773B8D-5E86-FE49-85C5-A3A789D29D37}" destId="{4BA81C4B-E639-794A-8E17-8BD3A62E00C3}" srcOrd="0" destOrd="0" presId="urn:microsoft.com/office/officeart/2005/8/layout/hierarchy1"/>
    <dgm:cxn modelId="{83210C59-5643-754D-A76F-A8912E6C9D30}" type="presOf" srcId="{AA8C244E-96FF-EF4D-B0BD-9486B70B39E3}" destId="{8E4E5AA5-5344-0946-9788-24D487155C3A}" srcOrd="0" destOrd="0" presId="urn:microsoft.com/office/officeart/2005/8/layout/hierarchy1"/>
    <dgm:cxn modelId="{70821562-8BFD-4B41-AA8A-17DEF4ACA8F8}" type="presOf" srcId="{CA298631-7918-DD43-AC49-42925132BB2B}" destId="{24F45103-D76B-9946-90A8-A73DDE50FF88}" srcOrd="0" destOrd="0" presId="urn:microsoft.com/office/officeart/2005/8/layout/hierarchy1"/>
    <dgm:cxn modelId="{0C39DB69-6E86-D346-B38B-C004A7EEE7EC}" srcId="{C6A5B494-F49F-D14C-868F-E11FAF979728}" destId="{42808F4A-4A5E-AD4D-A0DD-6159257BEEB9}" srcOrd="3" destOrd="0" parTransId="{DA5D56A4-EC8A-2247-AEFB-73A084D60786}" sibTransId="{6A8BC6C9-1012-C744-BCC1-8A3E40C5C84C}"/>
    <dgm:cxn modelId="{552A4E6D-AA6C-4D0D-AD91-E9E897BE2CD2}" type="presOf" srcId="{B6F00E34-8B23-42D6-918A-73959AE43E3B}" destId="{2C2AA0F3-58CA-447C-86DE-A50759C094C8}" srcOrd="0" destOrd="0" presId="urn:microsoft.com/office/officeart/2005/8/layout/hierarchy1"/>
    <dgm:cxn modelId="{D2F96574-E02F-5545-A67C-6E11F5BC97CA}" type="presOf" srcId="{DA5D56A4-EC8A-2247-AEFB-73A084D60786}" destId="{37CEF9C2-2909-6740-AF3D-3032121BF187}" srcOrd="0" destOrd="0" presId="urn:microsoft.com/office/officeart/2005/8/layout/hierarchy1"/>
    <dgm:cxn modelId="{1BBE4B7A-0A24-3841-A6BC-0C40F155EFF5}" type="presOf" srcId="{B31033A5-A7FD-C44B-839F-7EEB511A7D04}" destId="{241E07DD-F828-8442-84DA-F7B26B1D7373}" srcOrd="0" destOrd="0" presId="urn:microsoft.com/office/officeart/2005/8/layout/hierarchy1"/>
    <dgm:cxn modelId="{386AD77A-0D9C-3C4E-947F-576A32954DEB}" type="presOf" srcId="{E6963AF5-0AF8-4C4F-AD0A-DBFB71E8E131}" destId="{5D09A68B-B259-D943-B616-968FD672E5D6}" srcOrd="0" destOrd="0" presId="urn:microsoft.com/office/officeart/2005/8/layout/hierarchy1"/>
    <dgm:cxn modelId="{B46EC97F-4EA8-47FF-A38E-F3AA22B8936B}" type="presOf" srcId="{1D49E0B8-0393-41F0-B7AD-EC3004ADE335}" destId="{8C6B959A-EB23-4AF1-B109-40EB91EAB940}" srcOrd="0" destOrd="0" presId="urn:microsoft.com/office/officeart/2005/8/layout/hierarchy1"/>
    <dgm:cxn modelId="{CEA31F83-F068-4F2F-9E73-A0E7C9AE3EC2}" srcId="{C6A5B494-F49F-D14C-868F-E11FAF979728}" destId="{6E5D32B2-49CB-4C3C-AB05-5D7EC7F01FBF}" srcOrd="7" destOrd="0" parTransId="{AFEFDA94-6C21-4674-B4AA-4F013CE21F1A}" sibTransId="{66112F97-9E4B-4358-A4BA-E3556CAE2C43}"/>
    <dgm:cxn modelId="{CB204483-31FF-4EFD-9DD7-FFC7D8D7F50E}" type="presOf" srcId="{6E5D32B2-49CB-4C3C-AB05-5D7EC7F01FBF}" destId="{838B5605-00B6-482A-BC56-924980F48933}" srcOrd="0" destOrd="0" presId="urn:microsoft.com/office/officeart/2005/8/layout/hierarchy1"/>
    <dgm:cxn modelId="{2ABF5588-C0D7-A146-B025-9830EE283F47}" type="presOf" srcId="{83C54DB3-3486-7147-8BDA-D9EBF7DA7181}" destId="{30E784A7-1A7B-654E-B364-60AD0C8BA5E6}" srcOrd="0" destOrd="0" presId="urn:microsoft.com/office/officeart/2005/8/layout/hierarchy1"/>
    <dgm:cxn modelId="{D368AD88-2930-494A-878E-2419EACDB109}" type="presOf" srcId="{AFEFDA94-6C21-4674-B4AA-4F013CE21F1A}" destId="{BE2EF40A-8FF7-47A3-B41C-56447A91D61E}" srcOrd="0" destOrd="0" presId="urn:microsoft.com/office/officeart/2005/8/layout/hierarchy1"/>
    <dgm:cxn modelId="{F494218A-3E73-B84B-AD80-65ECE0AC55EB}" type="presOf" srcId="{E58ACD9A-330A-8E44-AF1D-17B207958E11}" destId="{172B5762-96D3-8E4A-8DE3-13D7EA6C8852}" srcOrd="0" destOrd="0" presId="urn:microsoft.com/office/officeart/2005/8/layout/hierarchy1"/>
    <dgm:cxn modelId="{8105458A-9C57-3746-9E43-6A8B22522E84}" type="presOf" srcId="{8692AD64-6FED-7741-AC3E-62EECDA45F74}" destId="{A881CE67-026B-D642-A3C1-941FD48534C6}" srcOrd="0" destOrd="0" presId="urn:microsoft.com/office/officeart/2005/8/layout/hierarchy1"/>
    <dgm:cxn modelId="{DC434295-E819-8F48-8774-B80DDA9C69B1}" type="presOf" srcId="{283314D6-172D-EC41-907C-964549774082}" destId="{933C63AE-1489-7246-B080-581BEF497780}" srcOrd="0" destOrd="0" presId="urn:microsoft.com/office/officeart/2005/8/layout/hierarchy1"/>
    <dgm:cxn modelId="{368C8896-06EB-4916-9C74-D6429B87A4EE}" srcId="{C6A5B494-F49F-D14C-868F-E11FAF979728}" destId="{8D5BCD2E-77BB-412B-8CA3-1EB8CCB5A4AF}" srcOrd="9" destOrd="0" parTransId="{98047187-7BDA-47A7-8FF3-CE09AE9B65F4}" sibTransId="{97DADBF1-B9A6-44AD-AF59-F64739E8B15E}"/>
    <dgm:cxn modelId="{7CED919E-C0C1-BD41-9326-56620A7E3A2D}" srcId="{C6A5B494-F49F-D14C-868F-E11FAF979728}" destId="{5607415D-125A-3C41-8763-996510BB4B57}" srcOrd="6" destOrd="0" parTransId="{083A3D7B-6D0C-6541-B3B4-A4EE58EAA8B0}" sibTransId="{2DDBBC09-59C8-9846-9C33-4CE187D59D9B}"/>
    <dgm:cxn modelId="{661DF8A3-2077-1944-92FF-6538CA5BC65E}" srcId="{C6A5B494-F49F-D14C-868F-E11FAF979728}" destId="{83C54DB3-3486-7147-8BDA-D9EBF7DA7181}" srcOrd="1" destOrd="0" parTransId="{FED7B758-5B93-C14E-BC2D-BFBAAA8C2421}" sibTransId="{709CC699-00F2-6E43-9352-30E4DCF8D023}"/>
    <dgm:cxn modelId="{504CA7A6-9192-468C-9A0A-A772E6CDA891}" type="presOf" srcId="{8D5BCD2E-77BB-412B-8CA3-1EB8CCB5A4AF}" destId="{A8C169C2-B271-4E59-BA8F-2F99FB6C35FE}" srcOrd="0" destOrd="0" presId="urn:microsoft.com/office/officeart/2005/8/layout/hierarchy1"/>
    <dgm:cxn modelId="{5ED7EFA6-C895-424B-91E0-BDC7677E0A2E}" srcId="{C6A5B494-F49F-D14C-868F-E11FAF979728}" destId="{B44FCF35-513F-4418-80CD-296FA59551FD}" srcOrd="11" destOrd="0" parTransId="{6C9ADBAC-0275-4104-AC84-83C4B0402A4E}" sibTransId="{9943B5BD-B81E-4B0A-BE17-477319569981}"/>
    <dgm:cxn modelId="{1A1B6DAA-9D0C-445B-B237-9B12F773DBDC}" srcId="{C6A5B494-F49F-D14C-868F-E11FAF979728}" destId="{B6F00E34-8B23-42D6-918A-73959AE43E3B}" srcOrd="10" destOrd="0" parTransId="{1D1874B2-EC94-465B-988D-B02E241CC5BD}" sibTransId="{33FFC2D6-2FAE-4267-9F5A-BAF35B045B63}"/>
    <dgm:cxn modelId="{71DF01BA-D5A8-4F29-804D-B55411D12AFE}" type="presOf" srcId="{1A9BEE00-3816-4646-A6A8-8B9EB4E987DF}" destId="{8DCBFEDA-BC56-4BC8-AD13-349C32FB7D58}" srcOrd="0" destOrd="0" presId="urn:microsoft.com/office/officeart/2005/8/layout/hierarchy1"/>
    <dgm:cxn modelId="{079E24BF-0932-41D0-9E33-47A1F16EC00C}" type="presOf" srcId="{1D1874B2-EC94-465B-988D-B02E241CC5BD}" destId="{9E282736-16AC-4ED4-A932-E8FB75814D60}" srcOrd="0" destOrd="0" presId="urn:microsoft.com/office/officeart/2005/8/layout/hierarchy1"/>
    <dgm:cxn modelId="{301090C2-DE59-4942-8EFF-0EF54E1D1FE4}" srcId="{74773B8D-5E86-FE49-85C5-A3A789D29D37}" destId="{D3EA977D-8277-0B44-BD6C-3B2D1954242B}" srcOrd="0" destOrd="0" parTransId="{29BA0111-73A0-1948-A95F-3A222D7E5A6C}" sibTransId="{95BF5AB4-50BF-4E43-917F-7DABB0C84062}"/>
    <dgm:cxn modelId="{63FE86D3-396D-4358-96D1-4E4CFEF4058B}" srcId="{C6A5B494-F49F-D14C-868F-E11FAF979728}" destId="{1D49E0B8-0393-41F0-B7AD-EC3004ADE335}" srcOrd="12" destOrd="0" parTransId="{F0263D24-84E1-47D4-93D3-873532887C50}" sibTransId="{47F52CC9-91ED-449F-A906-9A46D0B90351}"/>
    <dgm:cxn modelId="{CD197CD4-9A07-824F-BB91-48DABA8911B4}" type="presOf" srcId="{D3EA977D-8277-0B44-BD6C-3B2D1954242B}" destId="{954305DC-0C40-A14B-B927-49AE410D87F8}" srcOrd="0" destOrd="0" presId="urn:microsoft.com/office/officeart/2005/8/layout/hierarchy1"/>
    <dgm:cxn modelId="{118E05D7-D1E7-3D45-BDF3-7FB75E2EFF7F}" srcId="{C6A5B494-F49F-D14C-868F-E11FAF979728}" destId="{AA8C244E-96FF-EF4D-B0BD-9486B70B39E3}" srcOrd="5" destOrd="0" parTransId="{AD633532-386C-FE43-A3F6-2031B344F89E}" sibTransId="{2E18C12A-84E9-FD44-B6E7-68669D5A37FA}"/>
    <dgm:cxn modelId="{8AFF48E1-4816-D947-BE30-5767441545E7}" type="presOf" srcId="{5607415D-125A-3C41-8763-996510BB4B57}" destId="{60F0325B-72D1-B54B-9254-B7488F884F63}" srcOrd="0" destOrd="0" presId="urn:microsoft.com/office/officeart/2005/8/layout/hierarchy1"/>
    <dgm:cxn modelId="{150317E4-8C6E-4161-A7DC-08E3CFDC121E}" type="presOf" srcId="{B44FCF35-513F-4418-80CD-296FA59551FD}" destId="{07109B77-219C-4478-A35E-9238B9F7051C}" srcOrd="0" destOrd="0" presId="urn:microsoft.com/office/officeart/2005/8/layout/hierarchy1"/>
    <dgm:cxn modelId="{6A36ADF8-69E1-614F-B8E5-EE730BD981E3}" type="presOf" srcId="{07927891-2803-A148-AA0A-58623C076781}" destId="{0BB85C5E-76B3-0840-B50B-A40995591106}" srcOrd="0" destOrd="0" presId="urn:microsoft.com/office/officeart/2005/8/layout/hierarchy1"/>
    <dgm:cxn modelId="{A3915959-3F1C-3A49-9628-716A954FC8AC}" type="presParOf" srcId="{4BA81C4B-E639-794A-8E17-8BD3A62E00C3}" destId="{A3E7A255-13E5-DB48-8690-838220A3B5A5}" srcOrd="0" destOrd="0" presId="urn:microsoft.com/office/officeart/2005/8/layout/hierarchy1"/>
    <dgm:cxn modelId="{A9BB2C7A-8878-C446-837F-2A2090F11B8C}" type="presParOf" srcId="{A3E7A255-13E5-DB48-8690-838220A3B5A5}" destId="{CD17D906-6DE6-1F47-8C6C-2C58728BDD76}" srcOrd="0" destOrd="0" presId="urn:microsoft.com/office/officeart/2005/8/layout/hierarchy1"/>
    <dgm:cxn modelId="{2A67910F-B3F1-2042-B0B4-9C0BC156B979}" type="presParOf" srcId="{CD17D906-6DE6-1F47-8C6C-2C58728BDD76}" destId="{B92DCEFB-488F-B740-B413-4E1B1956E90E}" srcOrd="0" destOrd="0" presId="urn:microsoft.com/office/officeart/2005/8/layout/hierarchy1"/>
    <dgm:cxn modelId="{DA12BD69-8CF9-1B47-A21F-31BC53EE2E62}" type="presParOf" srcId="{CD17D906-6DE6-1F47-8C6C-2C58728BDD76}" destId="{954305DC-0C40-A14B-B927-49AE410D87F8}" srcOrd="1" destOrd="0" presId="urn:microsoft.com/office/officeart/2005/8/layout/hierarchy1"/>
    <dgm:cxn modelId="{5C11C55F-1E46-AD4C-A532-3AB8A8FCCC0C}" type="presParOf" srcId="{A3E7A255-13E5-DB48-8690-838220A3B5A5}" destId="{F7883CE2-F7E7-0844-A9D2-E12B14345A34}" srcOrd="1" destOrd="0" presId="urn:microsoft.com/office/officeart/2005/8/layout/hierarchy1"/>
    <dgm:cxn modelId="{FEA03AFA-D8E3-CD40-83C8-7FFEF3E2A655}" type="presParOf" srcId="{F7883CE2-F7E7-0844-A9D2-E12B14345A34}" destId="{933C63AE-1489-7246-B080-581BEF497780}" srcOrd="0" destOrd="0" presId="urn:microsoft.com/office/officeart/2005/8/layout/hierarchy1"/>
    <dgm:cxn modelId="{A119B15D-3439-A541-B79E-EAD95A46F8C2}" type="presParOf" srcId="{F7883CE2-F7E7-0844-A9D2-E12B14345A34}" destId="{D375F1FF-437C-DE40-8317-DD51CA12456B}" srcOrd="1" destOrd="0" presId="urn:microsoft.com/office/officeart/2005/8/layout/hierarchy1"/>
    <dgm:cxn modelId="{B3497243-62D3-2B40-8470-8BB1C9CF9507}" type="presParOf" srcId="{D375F1FF-437C-DE40-8317-DD51CA12456B}" destId="{5780F898-7645-5F41-8323-7003952C0E8A}" srcOrd="0" destOrd="0" presId="urn:microsoft.com/office/officeart/2005/8/layout/hierarchy1"/>
    <dgm:cxn modelId="{A32B461D-33F1-804E-A0F9-012E0A9BC0C6}" type="presParOf" srcId="{5780F898-7645-5F41-8323-7003952C0E8A}" destId="{075EFD23-1B57-4C47-8E64-1D921D50E5A3}" srcOrd="0" destOrd="0" presId="urn:microsoft.com/office/officeart/2005/8/layout/hierarchy1"/>
    <dgm:cxn modelId="{061EE168-C6FD-734B-99E3-6949E2A53F93}" type="presParOf" srcId="{5780F898-7645-5F41-8323-7003952C0E8A}" destId="{941B48B0-9B59-764A-BC29-F9EBC8A492BB}" srcOrd="1" destOrd="0" presId="urn:microsoft.com/office/officeart/2005/8/layout/hierarchy1"/>
    <dgm:cxn modelId="{D03E9CD1-E2F8-6D48-B5F1-393C8E3D9DDF}" type="presParOf" srcId="{D375F1FF-437C-DE40-8317-DD51CA12456B}" destId="{D48FC14D-CCED-1147-AF91-F239FF158A6B}" srcOrd="1" destOrd="0" presId="urn:microsoft.com/office/officeart/2005/8/layout/hierarchy1"/>
    <dgm:cxn modelId="{7ED29884-30DD-3249-8609-05DACDB44629}" type="presParOf" srcId="{D48FC14D-CCED-1147-AF91-F239FF158A6B}" destId="{0BB85C5E-76B3-0840-B50B-A40995591106}" srcOrd="0" destOrd="0" presId="urn:microsoft.com/office/officeart/2005/8/layout/hierarchy1"/>
    <dgm:cxn modelId="{BE357C07-5F2C-D844-9C33-2A9CBDE3B5AE}" type="presParOf" srcId="{D48FC14D-CCED-1147-AF91-F239FF158A6B}" destId="{F5816166-1048-4042-BB59-76B84E93722B}" srcOrd="1" destOrd="0" presId="urn:microsoft.com/office/officeart/2005/8/layout/hierarchy1"/>
    <dgm:cxn modelId="{0EB77FBC-6F78-1144-88C5-DA0BB86B14BA}" type="presParOf" srcId="{F5816166-1048-4042-BB59-76B84E93722B}" destId="{A15BD9C4-637B-1A48-8885-B936FA31E26C}" srcOrd="0" destOrd="0" presId="urn:microsoft.com/office/officeart/2005/8/layout/hierarchy1"/>
    <dgm:cxn modelId="{71A4B76E-2166-ED42-A6AA-DF8ED7E2F6C4}" type="presParOf" srcId="{A15BD9C4-637B-1A48-8885-B936FA31E26C}" destId="{BBB59016-F2AD-4644-8903-2158EE6E1423}" srcOrd="0" destOrd="0" presId="urn:microsoft.com/office/officeart/2005/8/layout/hierarchy1"/>
    <dgm:cxn modelId="{A92904A3-B7DD-6D4D-B2E0-CB21B71F041D}" type="presParOf" srcId="{A15BD9C4-637B-1A48-8885-B936FA31E26C}" destId="{241E07DD-F828-8442-84DA-F7B26B1D7373}" srcOrd="1" destOrd="0" presId="urn:microsoft.com/office/officeart/2005/8/layout/hierarchy1"/>
    <dgm:cxn modelId="{1A5825BA-4E16-0649-B11A-4DD9F011A3DF}" type="presParOf" srcId="{F5816166-1048-4042-BB59-76B84E93722B}" destId="{32358502-34E7-444C-B1A2-C6A79BAC810C}" srcOrd="1" destOrd="0" presId="urn:microsoft.com/office/officeart/2005/8/layout/hierarchy1"/>
    <dgm:cxn modelId="{49A59807-2605-904B-AD14-9A7CC27262EA}" type="presParOf" srcId="{D48FC14D-CCED-1147-AF91-F239FF158A6B}" destId="{958E1FAC-30E2-A24B-82AD-A9F70099E28A}" srcOrd="2" destOrd="0" presId="urn:microsoft.com/office/officeart/2005/8/layout/hierarchy1"/>
    <dgm:cxn modelId="{81C9890C-6808-C242-A8CC-653F2B238FCA}" type="presParOf" srcId="{D48FC14D-CCED-1147-AF91-F239FF158A6B}" destId="{8E1C0AA5-A37C-7246-8F45-41180863ABFB}" srcOrd="3" destOrd="0" presId="urn:microsoft.com/office/officeart/2005/8/layout/hierarchy1"/>
    <dgm:cxn modelId="{76BF88A0-8E55-5948-9CED-8A8460F4968A}" type="presParOf" srcId="{8E1C0AA5-A37C-7246-8F45-41180863ABFB}" destId="{45819B55-7AD1-1C4E-B3CB-4E0F2C0BF3D3}" srcOrd="0" destOrd="0" presId="urn:microsoft.com/office/officeart/2005/8/layout/hierarchy1"/>
    <dgm:cxn modelId="{138D0D77-1A1A-894D-ADAE-5372F8AFA847}" type="presParOf" srcId="{45819B55-7AD1-1C4E-B3CB-4E0F2C0BF3D3}" destId="{B9CD8FC0-51E1-1640-9EA8-99A01B0000BB}" srcOrd="0" destOrd="0" presId="urn:microsoft.com/office/officeart/2005/8/layout/hierarchy1"/>
    <dgm:cxn modelId="{29AE7349-0868-4F40-9A13-222AA5AD524C}" type="presParOf" srcId="{45819B55-7AD1-1C4E-B3CB-4E0F2C0BF3D3}" destId="{30E784A7-1A7B-654E-B364-60AD0C8BA5E6}" srcOrd="1" destOrd="0" presId="urn:microsoft.com/office/officeart/2005/8/layout/hierarchy1"/>
    <dgm:cxn modelId="{3DF83C9D-1138-1641-A7B6-48422D46B412}" type="presParOf" srcId="{8E1C0AA5-A37C-7246-8F45-41180863ABFB}" destId="{A4A9C443-378B-4B4F-A29A-4D3F44BF2153}" srcOrd="1" destOrd="0" presId="urn:microsoft.com/office/officeart/2005/8/layout/hierarchy1"/>
    <dgm:cxn modelId="{BB527942-3C4E-7649-8271-9E64DF107D68}" type="presParOf" srcId="{D48FC14D-CCED-1147-AF91-F239FF158A6B}" destId="{A881CE67-026B-D642-A3C1-941FD48534C6}" srcOrd="4" destOrd="0" presId="urn:microsoft.com/office/officeart/2005/8/layout/hierarchy1"/>
    <dgm:cxn modelId="{5F950576-18CB-A84E-BA67-5DC7D4E7C117}" type="presParOf" srcId="{D48FC14D-CCED-1147-AF91-F239FF158A6B}" destId="{A74FEFA4-DFB7-3444-BAFB-AE80BB0C779F}" srcOrd="5" destOrd="0" presId="urn:microsoft.com/office/officeart/2005/8/layout/hierarchy1"/>
    <dgm:cxn modelId="{3369D8DB-EDC5-084F-B157-2C4C641EA7CC}" type="presParOf" srcId="{A74FEFA4-DFB7-3444-BAFB-AE80BB0C779F}" destId="{BE24B820-9346-D94B-A10C-2DCA3C4013F8}" srcOrd="0" destOrd="0" presId="urn:microsoft.com/office/officeart/2005/8/layout/hierarchy1"/>
    <dgm:cxn modelId="{302E52AB-34DE-6443-8767-088F4D7F6234}" type="presParOf" srcId="{BE24B820-9346-D94B-A10C-2DCA3C4013F8}" destId="{8659D309-E874-6B46-81B5-53C8EC454D13}" srcOrd="0" destOrd="0" presId="urn:microsoft.com/office/officeart/2005/8/layout/hierarchy1"/>
    <dgm:cxn modelId="{01D21712-B60D-C242-9A7D-0940C49254DC}" type="presParOf" srcId="{BE24B820-9346-D94B-A10C-2DCA3C4013F8}" destId="{24F45103-D76B-9946-90A8-A73DDE50FF88}" srcOrd="1" destOrd="0" presId="urn:microsoft.com/office/officeart/2005/8/layout/hierarchy1"/>
    <dgm:cxn modelId="{49AC9BCB-C0BC-AF45-8109-5EDC68F0C18D}" type="presParOf" srcId="{A74FEFA4-DFB7-3444-BAFB-AE80BB0C779F}" destId="{5B522AC1-944F-B84C-AF76-EB645DC70327}" srcOrd="1" destOrd="0" presId="urn:microsoft.com/office/officeart/2005/8/layout/hierarchy1"/>
    <dgm:cxn modelId="{0D30ED14-F4E2-5A4B-9EB2-AD34471C4458}" type="presParOf" srcId="{D48FC14D-CCED-1147-AF91-F239FF158A6B}" destId="{37CEF9C2-2909-6740-AF3D-3032121BF187}" srcOrd="6" destOrd="0" presId="urn:microsoft.com/office/officeart/2005/8/layout/hierarchy1"/>
    <dgm:cxn modelId="{32032E8A-D001-CE42-AF01-EDFBBB30C591}" type="presParOf" srcId="{D48FC14D-CCED-1147-AF91-F239FF158A6B}" destId="{CDCC9A82-9387-8C49-800F-E2C92D494004}" srcOrd="7" destOrd="0" presId="urn:microsoft.com/office/officeart/2005/8/layout/hierarchy1"/>
    <dgm:cxn modelId="{570FF356-6824-A745-8F41-C2165EDE88BB}" type="presParOf" srcId="{CDCC9A82-9387-8C49-800F-E2C92D494004}" destId="{4FBAEAEB-3345-714F-96C4-082E144CDC35}" srcOrd="0" destOrd="0" presId="urn:microsoft.com/office/officeart/2005/8/layout/hierarchy1"/>
    <dgm:cxn modelId="{6B889D59-ACC3-5E46-BB25-285CB596A746}" type="presParOf" srcId="{4FBAEAEB-3345-714F-96C4-082E144CDC35}" destId="{DD4C7309-4751-674A-AB40-870DD2D0C702}" srcOrd="0" destOrd="0" presId="urn:microsoft.com/office/officeart/2005/8/layout/hierarchy1"/>
    <dgm:cxn modelId="{097E3BEF-702A-F347-B7FE-2EA4E9D00245}" type="presParOf" srcId="{4FBAEAEB-3345-714F-96C4-082E144CDC35}" destId="{8F96F7CF-C40A-974B-8AD6-FCB3726B6448}" srcOrd="1" destOrd="0" presId="urn:microsoft.com/office/officeart/2005/8/layout/hierarchy1"/>
    <dgm:cxn modelId="{DF95265C-1732-084A-B9CD-23C6AC93A20F}" type="presParOf" srcId="{CDCC9A82-9387-8C49-800F-E2C92D494004}" destId="{1E013531-4CF4-D44C-B977-D6C2D30E7FA2}" srcOrd="1" destOrd="0" presId="urn:microsoft.com/office/officeart/2005/8/layout/hierarchy1"/>
    <dgm:cxn modelId="{9820C76F-9519-D047-9529-1435D1A2FECC}" type="presParOf" srcId="{D48FC14D-CCED-1147-AF91-F239FF158A6B}" destId="{5D09A68B-B259-D943-B616-968FD672E5D6}" srcOrd="8" destOrd="0" presId="urn:microsoft.com/office/officeart/2005/8/layout/hierarchy1"/>
    <dgm:cxn modelId="{42EC34DE-05F6-204F-A74B-6FB0B0984DDE}" type="presParOf" srcId="{D48FC14D-CCED-1147-AF91-F239FF158A6B}" destId="{359731AF-F560-804A-8617-F8436C5D0495}" srcOrd="9" destOrd="0" presId="urn:microsoft.com/office/officeart/2005/8/layout/hierarchy1"/>
    <dgm:cxn modelId="{421A5A3C-78E8-B049-AA3B-14D5E5970D7F}" type="presParOf" srcId="{359731AF-F560-804A-8617-F8436C5D0495}" destId="{41A2E9E1-CC6E-784A-8E0B-D810F08347C7}" srcOrd="0" destOrd="0" presId="urn:microsoft.com/office/officeart/2005/8/layout/hierarchy1"/>
    <dgm:cxn modelId="{45BFCEE8-9D0A-6C44-BBB5-5E7A4D5239D5}" type="presParOf" srcId="{41A2E9E1-CC6E-784A-8E0B-D810F08347C7}" destId="{71BFDED6-972F-3947-9A0E-8C0434773DC3}" srcOrd="0" destOrd="0" presId="urn:microsoft.com/office/officeart/2005/8/layout/hierarchy1"/>
    <dgm:cxn modelId="{2D8348C6-12F9-A647-ACF3-C0C3941C400B}" type="presParOf" srcId="{41A2E9E1-CC6E-784A-8E0B-D810F08347C7}" destId="{172B5762-96D3-8E4A-8DE3-13D7EA6C8852}" srcOrd="1" destOrd="0" presId="urn:microsoft.com/office/officeart/2005/8/layout/hierarchy1"/>
    <dgm:cxn modelId="{4FB60C47-A33E-A04C-B441-1F22AFCA0BEC}" type="presParOf" srcId="{359731AF-F560-804A-8617-F8436C5D0495}" destId="{B51A19CE-2A01-C241-AE75-50BC43C8D0BD}" srcOrd="1" destOrd="0" presId="urn:microsoft.com/office/officeart/2005/8/layout/hierarchy1"/>
    <dgm:cxn modelId="{5030F765-17C0-FE4F-B01D-9A42F9D14F06}" type="presParOf" srcId="{D48FC14D-CCED-1147-AF91-F239FF158A6B}" destId="{43A76315-7C2F-7540-9A6E-DC9DB179F7C7}" srcOrd="10" destOrd="0" presId="urn:microsoft.com/office/officeart/2005/8/layout/hierarchy1"/>
    <dgm:cxn modelId="{A007FB11-BB0B-5244-ABFA-A74DEC51428F}" type="presParOf" srcId="{D48FC14D-CCED-1147-AF91-F239FF158A6B}" destId="{6279FE60-F790-174A-9B55-1DF21009B0CF}" srcOrd="11" destOrd="0" presId="urn:microsoft.com/office/officeart/2005/8/layout/hierarchy1"/>
    <dgm:cxn modelId="{2FEF1EF1-771A-454D-9254-4BD32171C1D5}" type="presParOf" srcId="{6279FE60-F790-174A-9B55-1DF21009B0CF}" destId="{9FC9674B-6DDF-A749-A1C3-DDAF58100F80}" srcOrd="0" destOrd="0" presId="urn:microsoft.com/office/officeart/2005/8/layout/hierarchy1"/>
    <dgm:cxn modelId="{582CCC13-02A6-6345-BA25-7D49B31611BA}" type="presParOf" srcId="{9FC9674B-6DDF-A749-A1C3-DDAF58100F80}" destId="{2885CC07-81C3-CC41-80CF-8DFD38FA352A}" srcOrd="0" destOrd="0" presId="urn:microsoft.com/office/officeart/2005/8/layout/hierarchy1"/>
    <dgm:cxn modelId="{F4EFED34-1DBC-C84F-AE93-055D7FCC752C}" type="presParOf" srcId="{9FC9674B-6DDF-A749-A1C3-DDAF58100F80}" destId="{8E4E5AA5-5344-0946-9788-24D487155C3A}" srcOrd="1" destOrd="0" presId="urn:microsoft.com/office/officeart/2005/8/layout/hierarchy1"/>
    <dgm:cxn modelId="{B710B332-1405-0C48-B0BE-44EA2D640C87}" type="presParOf" srcId="{6279FE60-F790-174A-9B55-1DF21009B0CF}" destId="{302F76AC-BE87-284D-9016-B2595D49D2BE}" srcOrd="1" destOrd="0" presId="urn:microsoft.com/office/officeart/2005/8/layout/hierarchy1"/>
    <dgm:cxn modelId="{EC9BE87E-48D8-9644-8FC3-ADEBCCFB4D80}" type="presParOf" srcId="{D48FC14D-CCED-1147-AF91-F239FF158A6B}" destId="{92214378-6446-6C4D-8267-602A8E6BB4FA}" srcOrd="12" destOrd="0" presId="urn:microsoft.com/office/officeart/2005/8/layout/hierarchy1"/>
    <dgm:cxn modelId="{BE873C80-DD8F-304B-9313-9E8C1FB96B19}" type="presParOf" srcId="{D48FC14D-CCED-1147-AF91-F239FF158A6B}" destId="{3D96CAE1-A8F1-8346-B66A-0899A835B151}" srcOrd="13" destOrd="0" presId="urn:microsoft.com/office/officeart/2005/8/layout/hierarchy1"/>
    <dgm:cxn modelId="{FB522DC0-0AFF-DE4B-8981-45D659971D56}" type="presParOf" srcId="{3D96CAE1-A8F1-8346-B66A-0899A835B151}" destId="{CAB8245C-A720-2A49-8CC0-AAFDA28FC298}" srcOrd="0" destOrd="0" presId="urn:microsoft.com/office/officeart/2005/8/layout/hierarchy1"/>
    <dgm:cxn modelId="{F17A8120-9B7D-BB4F-AAD5-C32A549F8FF1}" type="presParOf" srcId="{CAB8245C-A720-2A49-8CC0-AAFDA28FC298}" destId="{2109A668-B607-D14F-A407-2E30668AF8EA}" srcOrd="0" destOrd="0" presId="urn:microsoft.com/office/officeart/2005/8/layout/hierarchy1"/>
    <dgm:cxn modelId="{B34D5AAD-1E6B-DA48-BB86-2F1848F6E017}" type="presParOf" srcId="{CAB8245C-A720-2A49-8CC0-AAFDA28FC298}" destId="{60F0325B-72D1-B54B-9254-B7488F884F63}" srcOrd="1" destOrd="0" presId="urn:microsoft.com/office/officeart/2005/8/layout/hierarchy1"/>
    <dgm:cxn modelId="{2DD9C56B-DD48-614B-9728-7CCB452713CE}" type="presParOf" srcId="{3D96CAE1-A8F1-8346-B66A-0899A835B151}" destId="{04AF0186-53CE-214D-B7AA-8885B3DFF2EA}" srcOrd="1" destOrd="0" presId="urn:microsoft.com/office/officeart/2005/8/layout/hierarchy1"/>
    <dgm:cxn modelId="{B22C19DA-BB34-446E-8300-F34B0F9AE4C9}" type="presParOf" srcId="{D48FC14D-CCED-1147-AF91-F239FF158A6B}" destId="{BE2EF40A-8FF7-47A3-B41C-56447A91D61E}" srcOrd="14" destOrd="0" presId="urn:microsoft.com/office/officeart/2005/8/layout/hierarchy1"/>
    <dgm:cxn modelId="{C1849820-2994-4A6E-A870-1401DC9063A9}" type="presParOf" srcId="{D48FC14D-CCED-1147-AF91-F239FF158A6B}" destId="{1C35FC31-B252-4C84-8ADA-F435671227CE}" srcOrd="15" destOrd="0" presId="urn:microsoft.com/office/officeart/2005/8/layout/hierarchy1"/>
    <dgm:cxn modelId="{8819D112-A8B0-4728-8735-FD88B13F04A9}" type="presParOf" srcId="{1C35FC31-B252-4C84-8ADA-F435671227CE}" destId="{16013C48-3F21-44BC-B233-70D70A8E5D4E}" srcOrd="0" destOrd="0" presId="urn:microsoft.com/office/officeart/2005/8/layout/hierarchy1"/>
    <dgm:cxn modelId="{C540B82B-8ADC-4B96-BB63-1DA049D691C0}" type="presParOf" srcId="{16013C48-3F21-44BC-B233-70D70A8E5D4E}" destId="{41F8C554-F869-4202-814C-810E4978D221}" srcOrd="0" destOrd="0" presId="urn:microsoft.com/office/officeart/2005/8/layout/hierarchy1"/>
    <dgm:cxn modelId="{AE13968F-F995-4D59-9001-DF5224CF931D}" type="presParOf" srcId="{16013C48-3F21-44BC-B233-70D70A8E5D4E}" destId="{838B5605-00B6-482A-BC56-924980F48933}" srcOrd="1" destOrd="0" presId="urn:microsoft.com/office/officeart/2005/8/layout/hierarchy1"/>
    <dgm:cxn modelId="{5D046086-5D8C-4CEB-843A-2BD1B080AD66}" type="presParOf" srcId="{1C35FC31-B252-4C84-8ADA-F435671227CE}" destId="{BDE8F34C-A212-4A88-BD86-357B1BFDEA91}" srcOrd="1" destOrd="0" presId="urn:microsoft.com/office/officeart/2005/8/layout/hierarchy1"/>
    <dgm:cxn modelId="{EF82FE0C-E933-452A-AA4F-C72201B46C7A}" type="presParOf" srcId="{D48FC14D-CCED-1147-AF91-F239FF158A6B}" destId="{8DCBFEDA-BC56-4BC8-AD13-349C32FB7D58}" srcOrd="16" destOrd="0" presId="urn:microsoft.com/office/officeart/2005/8/layout/hierarchy1"/>
    <dgm:cxn modelId="{5FB3BA0F-A6F4-4AE1-B934-878D014BB1F4}" type="presParOf" srcId="{D48FC14D-CCED-1147-AF91-F239FF158A6B}" destId="{48867AE1-61FA-425C-84AE-CF49A74E69DA}" srcOrd="17" destOrd="0" presId="urn:microsoft.com/office/officeart/2005/8/layout/hierarchy1"/>
    <dgm:cxn modelId="{C708AF6F-94AF-4B26-916C-1BDB04FB4484}" type="presParOf" srcId="{48867AE1-61FA-425C-84AE-CF49A74E69DA}" destId="{F49B08E8-1ED0-4EB1-9729-7C072CC4B313}" srcOrd="0" destOrd="0" presId="urn:microsoft.com/office/officeart/2005/8/layout/hierarchy1"/>
    <dgm:cxn modelId="{7D4C5AA5-D034-44F4-94CC-50A64AAAA3BE}" type="presParOf" srcId="{F49B08E8-1ED0-4EB1-9729-7C072CC4B313}" destId="{AB5771F6-9312-443B-96B2-B0719F34A611}" srcOrd="0" destOrd="0" presId="urn:microsoft.com/office/officeart/2005/8/layout/hierarchy1"/>
    <dgm:cxn modelId="{D1454471-CC66-413F-A560-BAA7030860C1}" type="presParOf" srcId="{F49B08E8-1ED0-4EB1-9729-7C072CC4B313}" destId="{D1522B4A-BED7-4B93-ADB6-BAD48235A683}" srcOrd="1" destOrd="0" presId="urn:microsoft.com/office/officeart/2005/8/layout/hierarchy1"/>
    <dgm:cxn modelId="{2E894F2C-D9D1-4CD7-BAF3-254D386EBCAD}" type="presParOf" srcId="{48867AE1-61FA-425C-84AE-CF49A74E69DA}" destId="{9D049163-406F-4BCA-A44B-0CFD89B3A8E8}" srcOrd="1" destOrd="0" presId="urn:microsoft.com/office/officeart/2005/8/layout/hierarchy1"/>
    <dgm:cxn modelId="{FA56A039-65AA-41B8-AF74-CA9B163969B8}" type="presParOf" srcId="{D48FC14D-CCED-1147-AF91-F239FF158A6B}" destId="{CA7F59AC-A7D0-4E8F-B152-F744DAFE2A8D}" srcOrd="18" destOrd="0" presId="urn:microsoft.com/office/officeart/2005/8/layout/hierarchy1"/>
    <dgm:cxn modelId="{808D0693-EEEA-44EB-ABEA-363D70CB5230}" type="presParOf" srcId="{D48FC14D-CCED-1147-AF91-F239FF158A6B}" destId="{EF76BFD8-E243-48A6-BF75-0310E733B62B}" srcOrd="19" destOrd="0" presId="urn:microsoft.com/office/officeart/2005/8/layout/hierarchy1"/>
    <dgm:cxn modelId="{C7C10703-C96E-408F-8E84-ABACF1C6E427}" type="presParOf" srcId="{EF76BFD8-E243-48A6-BF75-0310E733B62B}" destId="{681DA5A2-6519-449A-8BF6-80C5E9130B75}" srcOrd="0" destOrd="0" presId="urn:microsoft.com/office/officeart/2005/8/layout/hierarchy1"/>
    <dgm:cxn modelId="{F54DF7F2-0107-475B-A05D-527843E5E028}" type="presParOf" srcId="{681DA5A2-6519-449A-8BF6-80C5E9130B75}" destId="{7B725A4E-F53B-43A0-A576-D7C0EE0CF83C}" srcOrd="0" destOrd="0" presId="urn:microsoft.com/office/officeart/2005/8/layout/hierarchy1"/>
    <dgm:cxn modelId="{AF2CFAF6-A48F-4E5F-AC96-90EB7FAF7608}" type="presParOf" srcId="{681DA5A2-6519-449A-8BF6-80C5E9130B75}" destId="{A8C169C2-B271-4E59-BA8F-2F99FB6C35FE}" srcOrd="1" destOrd="0" presId="urn:microsoft.com/office/officeart/2005/8/layout/hierarchy1"/>
    <dgm:cxn modelId="{37FC1CC4-C726-45CC-805C-893B559374AC}" type="presParOf" srcId="{EF76BFD8-E243-48A6-BF75-0310E733B62B}" destId="{52AEEA8A-A118-4F2A-8383-D116C947679D}" srcOrd="1" destOrd="0" presId="urn:microsoft.com/office/officeart/2005/8/layout/hierarchy1"/>
    <dgm:cxn modelId="{E1C312FA-C655-4DE2-A25C-9DAA29E7B658}" type="presParOf" srcId="{D48FC14D-CCED-1147-AF91-F239FF158A6B}" destId="{9E282736-16AC-4ED4-A932-E8FB75814D60}" srcOrd="20" destOrd="0" presId="urn:microsoft.com/office/officeart/2005/8/layout/hierarchy1"/>
    <dgm:cxn modelId="{B5306D74-662A-4A74-811C-73D836634860}" type="presParOf" srcId="{D48FC14D-CCED-1147-AF91-F239FF158A6B}" destId="{882E92BF-7408-4A8B-B8D3-AE719DBE4D51}" srcOrd="21" destOrd="0" presId="urn:microsoft.com/office/officeart/2005/8/layout/hierarchy1"/>
    <dgm:cxn modelId="{C6BCB839-8A6F-4C1A-A830-E68895297C09}" type="presParOf" srcId="{882E92BF-7408-4A8B-B8D3-AE719DBE4D51}" destId="{D607CFC8-7004-41E9-B074-844291B21609}" srcOrd="0" destOrd="0" presId="urn:microsoft.com/office/officeart/2005/8/layout/hierarchy1"/>
    <dgm:cxn modelId="{F22EB714-AE50-4622-8D91-78220519F240}" type="presParOf" srcId="{D607CFC8-7004-41E9-B074-844291B21609}" destId="{BE4E95A9-5008-486A-ABA9-2E8A32BF6EA1}" srcOrd="0" destOrd="0" presId="urn:microsoft.com/office/officeart/2005/8/layout/hierarchy1"/>
    <dgm:cxn modelId="{66F8C2F1-EB80-4859-96DB-90C9BB80C1A0}" type="presParOf" srcId="{D607CFC8-7004-41E9-B074-844291B21609}" destId="{2C2AA0F3-58CA-447C-86DE-A50759C094C8}" srcOrd="1" destOrd="0" presId="urn:microsoft.com/office/officeart/2005/8/layout/hierarchy1"/>
    <dgm:cxn modelId="{79FE3A6B-5685-4B9A-B021-7ED824F34549}" type="presParOf" srcId="{882E92BF-7408-4A8B-B8D3-AE719DBE4D51}" destId="{99F9DF87-69CF-492E-8D78-B28C27157487}" srcOrd="1" destOrd="0" presId="urn:microsoft.com/office/officeart/2005/8/layout/hierarchy1"/>
    <dgm:cxn modelId="{A40BDA1C-F23E-43BC-9F44-03EA25C8F2F9}" type="presParOf" srcId="{D48FC14D-CCED-1147-AF91-F239FF158A6B}" destId="{FFD2AEF8-00D2-451D-8E16-3A547F08A96E}" srcOrd="22" destOrd="0" presId="urn:microsoft.com/office/officeart/2005/8/layout/hierarchy1"/>
    <dgm:cxn modelId="{066590CD-2EB2-4A80-8FB8-93D4E37635C7}" type="presParOf" srcId="{D48FC14D-CCED-1147-AF91-F239FF158A6B}" destId="{2175C38E-001A-4B3D-B822-D1AD3411C1CC}" srcOrd="23" destOrd="0" presId="urn:microsoft.com/office/officeart/2005/8/layout/hierarchy1"/>
    <dgm:cxn modelId="{DF89C3E1-43BB-4011-9E74-A14472568372}" type="presParOf" srcId="{2175C38E-001A-4B3D-B822-D1AD3411C1CC}" destId="{FD00F1A0-E53B-4DC3-9291-FF780C136A9A}" srcOrd="0" destOrd="0" presId="urn:microsoft.com/office/officeart/2005/8/layout/hierarchy1"/>
    <dgm:cxn modelId="{10302FB6-A625-4884-B13D-3752A5A8C559}" type="presParOf" srcId="{FD00F1A0-E53B-4DC3-9291-FF780C136A9A}" destId="{BF84AD20-A5D6-48E9-B1D3-02F4A26C01F3}" srcOrd="0" destOrd="0" presId="urn:microsoft.com/office/officeart/2005/8/layout/hierarchy1"/>
    <dgm:cxn modelId="{D24AF279-A678-4470-A372-BEF7A377DAE4}" type="presParOf" srcId="{FD00F1A0-E53B-4DC3-9291-FF780C136A9A}" destId="{07109B77-219C-4478-A35E-9238B9F7051C}" srcOrd="1" destOrd="0" presId="urn:microsoft.com/office/officeart/2005/8/layout/hierarchy1"/>
    <dgm:cxn modelId="{E1D1E4CE-71A2-4C0F-B907-5EF3DD88EE47}" type="presParOf" srcId="{2175C38E-001A-4B3D-B822-D1AD3411C1CC}" destId="{AA93EEB0-AADB-4E56-A818-7AFC30FA395C}" srcOrd="1" destOrd="0" presId="urn:microsoft.com/office/officeart/2005/8/layout/hierarchy1"/>
    <dgm:cxn modelId="{18119CD8-C222-4BA8-923E-11ED6F99EC34}" type="presParOf" srcId="{D48FC14D-CCED-1147-AF91-F239FF158A6B}" destId="{B9AA450A-8344-4A58-A61A-33281D60345A}" srcOrd="24" destOrd="0" presId="urn:microsoft.com/office/officeart/2005/8/layout/hierarchy1"/>
    <dgm:cxn modelId="{EC29DC7B-BC8D-4AD2-9EAD-EC7347B1C959}" type="presParOf" srcId="{D48FC14D-CCED-1147-AF91-F239FF158A6B}" destId="{490FE370-7486-44DB-931B-997903757F38}" srcOrd="25" destOrd="0" presId="urn:microsoft.com/office/officeart/2005/8/layout/hierarchy1"/>
    <dgm:cxn modelId="{3EB8C810-ED59-4D93-BC61-A5B0A8FA0434}" type="presParOf" srcId="{490FE370-7486-44DB-931B-997903757F38}" destId="{206F7E43-70F8-42A2-9DBB-7B73DFDA7B1B}" srcOrd="0" destOrd="0" presId="urn:microsoft.com/office/officeart/2005/8/layout/hierarchy1"/>
    <dgm:cxn modelId="{DAD4342F-ABE0-44A1-8929-49DBDE48DCA6}" type="presParOf" srcId="{206F7E43-70F8-42A2-9DBB-7B73DFDA7B1B}" destId="{88DB1152-9B7D-4042-9394-4892883B6C56}" srcOrd="0" destOrd="0" presId="urn:microsoft.com/office/officeart/2005/8/layout/hierarchy1"/>
    <dgm:cxn modelId="{6C87D79E-7710-4BCF-A4C9-A8F79B0D209F}" type="presParOf" srcId="{206F7E43-70F8-42A2-9DBB-7B73DFDA7B1B}" destId="{8C6B959A-EB23-4AF1-B109-40EB91EAB940}" srcOrd="1" destOrd="0" presId="urn:microsoft.com/office/officeart/2005/8/layout/hierarchy1"/>
    <dgm:cxn modelId="{415F30DC-72DB-4A3A-A8BB-86765E1EEC9F}" type="presParOf" srcId="{490FE370-7486-44DB-931B-997903757F38}" destId="{7FC6420F-44F6-4A9E-929A-17805652C763}"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4773E92-EF6D-49EF-9534-4FF68F3B2898}" type="doc">
      <dgm:prSet loTypeId="urn:microsoft.com/office/officeart/2005/8/layout/radial6" loCatId="relationship" qsTypeId="urn:microsoft.com/office/officeart/2005/8/quickstyle/simple2" qsCatId="simple" csTypeId="urn:microsoft.com/office/officeart/2005/8/colors/accent0_2" csCatId="mainScheme" phldr="1"/>
      <dgm:spPr/>
      <dgm:t>
        <a:bodyPr/>
        <a:lstStyle/>
        <a:p>
          <a:endParaRPr lang="en-CA"/>
        </a:p>
      </dgm:t>
    </dgm:pt>
    <dgm:pt modelId="{1A2836EF-B3E1-48B1-B2BB-DB65CBE58F9C}">
      <dgm:prSet phldrT="[Text]"/>
      <dgm:spPr>
        <a:solidFill>
          <a:srgbClr val="24C2CE"/>
        </a:solidFill>
      </dgm:spPr>
      <dgm:t>
        <a:bodyPr anchor="ctr"/>
        <a:lstStyle/>
        <a:p>
          <a:pPr algn="ctr"/>
          <a:r>
            <a:rPr lang="en-US"/>
            <a:t>Stakeholder</a:t>
          </a:r>
          <a:endParaRPr lang="en-CA"/>
        </a:p>
      </dgm:t>
    </dgm:pt>
    <dgm:pt modelId="{9E3BE29E-6249-4CB1-826F-38AEC96FE135}" type="parTrans" cxnId="{6F11C9D8-7DFC-433C-B1C7-B3674C9C244E}">
      <dgm:prSet/>
      <dgm:spPr/>
      <dgm:t>
        <a:bodyPr/>
        <a:lstStyle/>
        <a:p>
          <a:pPr algn="ctr"/>
          <a:endParaRPr lang="en-CA"/>
        </a:p>
      </dgm:t>
    </dgm:pt>
    <dgm:pt modelId="{58DEFBB6-C194-4EE8-801D-C93239E7DED1}" type="sibTrans" cxnId="{6F11C9D8-7DFC-433C-B1C7-B3674C9C244E}">
      <dgm:prSet/>
      <dgm:spPr/>
      <dgm:t>
        <a:bodyPr/>
        <a:lstStyle/>
        <a:p>
          <a:pPr algn="ctr"/>
          <a:endParaRPr lang="en-CA"/>
        </a:p>
      </dgm:t>
    </dgm:pt>
    <dgm:pt modelId="{C99C1FBB-7E22-4597-AA33-2DD70B09035C}">
      <dgm:prSet phldrT="[Text]"/>
      <dgm:spPr>
        <a:solidFill>
          <a:srgbClr val="86ED77"/>
        </a:solidFill>
        <a:ln>
          <a:solidFill>
            <a:srgbClr val="465367"/>
          </a:solidFill>
        </a:ln>
      </dgm:spPr>
      <dgm:t>
        <a:bodyPr/>
        <a:lstStyle/>
        <a:p>
          <a:pPr algn="ctr"/>
          <a:r>
            <a:rPr lang="en-US"/>
            <a:t>Strategy</a:t>
          </a:r>
        </a:p>
        <a:p>
          <a:pPr algn="ctr"/>
          <a:r>
            <a:rPr lang="en-US"/>
            <a:t>Execution</a:t>
          </a:r>
          <a:endParaRPr lang="en-CA"/>
        </a:p>
      </dgm:t>
    </dgm:pt>
    <dgm:pt modelId="{732458E3-847A-4612-A012-A69665C119C4}" type="parTrans" cxnId="{A70ECBF9-FC5D-49AD-B854-0C8369E9D1D1}">
      <dgm:prSet/>
      <dgm:spPr/>
      <dgm:t>
        <a:bodyPr/>
        <a:lstStyle/>
        <a:p>
          <a:pPr algn="ctr"/>
          <a:endParaRPr lang="en-CA"/>
        </a:p>
      </dgm:t>
    </dgm:pt>
    <dgm:pt modelId="{22A33CB8-33FA-419D-9ADE-C8F3C76ADAD5}" type="sibTrans" cxnId="{A70ECBF9-FC5D-49AD-B854-0C8369E9D1D1}">
      <dgm:prSet/>
      <dgm:spPr>
        <a:solidFill>
          <a:srgbClr val="1A5D68"/>
        </a:solidFill>
      </dgm:spPr>
      <dgm:t>
        <a:bodyPr/>
        <a:lstStyle/>
        <a:p>
          <a:pPr algn="ctr"/>
          <a:endParaRPr lang="en-CA"/>
        </a:p>
      </dgm:t>
    </dgm:pt>
    <dgm:pt modelId="{DBF7512C-FAD5-4DDB-8ECB-81948F5030EF}">
      <dgm:prSet phldrT="[Text]"/>
      <dgm:spPr>
        <a:solidFill>
          <a:srgbClr val="86ED77"/>
        </a:solidFill>
      </dgm:spPr>
      <dgm:t>
        <a:bodyPr/>
        <a:lstStyle/>
        <a:p>
          <a:pPr algn="ctr"/>
          <a:r>
            <a:rPr lang="en-US"/>
            <a:t>Technical</a:t>
          </a:r>
        </a:p>
        <a:p>
          <a:pPr algn="ctr"/>
          <a:r>
            <a:rPr lang="en-US"/>
            <a:t>Governance</a:t>
          </a:r>
          <a:endParaRPr lang="en-US">
            <a:latin typeface="Calibri Light" panose="020F0302020204030204"/>
          </a:endParaRPr>
        </a:p>
      </dgm:t>
    </dgm:pt>
    <dgm:pt modelId="{B5A24F1F-9BAE-4397-87E2-0CD8660CB227}" type="parTrans" cxnId="{BF29DB27-3BDB-4499-93E6-85CE735CCAD6}">
      <dgm:prSet/>
      <dgm:spPr/>
      <dgm:t>
        <a:bodyPr/>
        <a:lstStyle/>
        <a:p>
          <a:pPr algn="ctr"/>
          <a:endParaRPr lang="en-CA"/>
        </a:p>
      </dgm:t>
    </dgm:pt>
    <dgm:pt modelId="{767D1D07-6C33-4383-812B-1A9F40A15EE3}" type="sibTrans" cxnId="{BF29DB27-3BDB-4499-93E6-85CE735CCAD6}">
      <dgm:prSet/>
      <dgm:spPr>
        <a:solidFill>
          <a:srgbClr val="1A5D68"/>
        </a:solidFill>
      </dgm:spPr>
      <dgm:t>
        <a:bodyPr/>
        <a:lstStyle/>
        <a:p>
          <a:pPr algn="ctr"/>
          <a:endParaRPr lang="en-CA"/>
        </a:p>
      </dgm:t>
    </dgm:pt>
    <dgm:pt modelId="{88706F36-6C70-427D-9DAA-0C37493BDD0E}">
      <dgm:prSet phldrT="[Text]"/>
      <dgm:spPr>
        <a:solidFill>
          <a:srgbClr val="86ED77"/>
        </a:solidFill>
      </dgm:spPr>
      <dgm:t>
        <a:bodyPr/>
        <a:lstStyle/>
        <a:p>
          <a:pPr algn="ctr"/>
          <a:r>
            <a:rPr lang="en-US"/>
            <a:t>Portfolio Delivery</a:t>
          </a:r>
          <a:endParaRPr lang="en-CA"/>
        </a:p>
      </dgm:t>
    </dgm:pt>
    <dgm:pt modelId="{E44B7A5F-55F9-43C3-9C71-53062171C40B}" type="parTrans" cxnId="{BB61544C-3FE2-4AD1-8179-C6CB1A6142FA}">
      <dgm:prSet/>
      <dgm:spPr/>
      <dgm:t>
        <a:bodyPr/>
        <a:lstStyle/>
        <a:p>
          <a:pPr algn="ctr"/>
          <a:endParaRPr lang="en-CA"/>
        </a:p>
      </dgm:t>
    </dgm:pt>
    <dgm:pt modelId="{0BEAE421-2AA2-4DCC-A3EF-8AD97F87FD76}" type="sibTrans" cxnId="{BB61544C-3FE2-4AD1-8179-C6CB1A6142FA}">
      <dgm:prSet/>
      <dgm:spPr>
        <a:solidFill>
          <a:srgbClr val="1A5D68"/>
        </a:solidFill>
      </dgm:spPr>
      <dgm:t>
        <a:bodyPr/>
        <a:lstStyle/>
        <a:p>
          <a:pPr algn="ctr"/>
          <a:endParaRPr lang="en-CA"/>
        </a:p>
      </dgm:t>
    </dgm:pt>
    <dgm:pt modelId="{F6C7DC35-5F14-4A1B-8FB7-47F09204BFFF}">
      <dgm:prSet phldr="0"/>
      <dgm:spPr>
        <a:solidFill>
          <a:srgbClr val="86ED77"/>
        </a:solidFill>
      </dgm:spPr>
      <dgm:t>
        <a:bodyPr/>
        <a:lstStyle/>
        <a:p>
          <a:pPr algn="ctr" rtl="0"/>
          <a:r>
            <a:rPr lang="en-US">
              <a:latin typeface="Calibri Light" panose="020F0302020204030204"/>
            </a:rPr>
            <a:t>Analytics, Reporting &amp; Dashboards</a:t>
          </a:r>
        </a:p>
      </dgm:t>
    </dgm:pt>
    <dgm:pt modelId="{A28EA10B-DBD7-4AC5-B065-83EBDAE061C3}" type="parTrans" cxnId="{EF763665-2D22-442C-87D9-634544051D52}">
      <dgm:prSet/>
      <dgm:spPr/>
      <dgm:t>
        <a:bodyPr/>
        <a:lstStyle/>
        <a:p>
          <a:endParaRPr lang="en-CA"/>
        </a:p>
      </dgm:t>
    </dgm:pt>
    <dgm:pt modelId="{7D7CC771-691E-4F14-A744-5DBD64BD027D}" type="sibTrans" cxnId="{EF763665-2D22-442C-87D9-634544051D52}">
      <dgm:prSet/>
      <dgm:spPr>
        <a:solidFill>
          <a:srgbClr val="1A5D68"/>
        </a:solidFill>
      </dgm:spPr>
      <dgm:t>
        <a:bodyPr/>
        <a:lstStyle/>
        <a:p>
          <a:endParaRPr lang="en-CA"/>
        </a:p>
      </dgm:t>
    </dgm:pt>
    <dgm:pt modelId="{170DD284-668A-47CC-A9D5-D13A61AB20AD}" type="pres">
      <dgm:prSet presAssocID="{04773E92-EF6D-49EF-9534-4FF68F3B2898}" presName="Name0" presStyleCnt="0">
        <dgm:presLayoutVars>
          <dgm:chMax val="1"/>
          <dgm:dir/>
          <dgm:animLvl val="ctr"/>
          <dgm:resizeHandles val="exact"/>
        </dgm:presLayoutVars>
      </dgm:prSet>
      <dgm:spPr/>
    </dgm:pt>
    <dgm:pt modelId="{75EE5467-26BB-4367-A987-5E63F6B91673}" type="pres">
      <dgm:prSet presAssocID="{1A2836EF-B3E1-48B1-B2BB-DB65CBE58F9C}" presName="centerShape" presStyleLbl="node0" presStyleIdx="0" presStyleCnt="1"/>
      <dgm:spPr/>
    </dgm:pt>
    <dgm:pt modelId="{7A70591F-C555-444D-9F64-008DE233BE03}" type="pres">
      <dgm:prSet presAssocID="{C99C1FBB-7E22-4597-AA33-2DD70B09035C}" presName="node" presStyleLbl="node1" presStyleIdx="0" presStyleCnt="4" custRadScaleRad="65897" custRadScaleInc="0">
        <dgm:presLayoutVars>
          <dgm:bulletEnabled val="1"/>
        </dgm:presLayoutVars>
      </dgm:prSet>
      <dgm:spPr/>
    </dgm:pt>
    <dgm:pt modelId="{AA87C042-E3BC-4CC5-9B78-DF1889DFC026}" type="pres">
      <dgm:prSet presAssocID="{C99C1FBB-7E22-4597-AA33-2DD70B09035C}" presName="dummy" presStyleCnt="0"/>
      <dgm:spPr/>
    </dgm:pt>
    <dgm:pt modelId="{BACA35F6-B3D3-4D48-86BC-C4416009E14C}" type="pres">
      <dgm:prSet presAssocID="{22A33CB8-33FA-419D-9ADE-C8F3C76ADAD5}" presName="sibTrans" presStyleLbl="sibTrans2D1" presStyleIdx="0" presStyleCnt="4" custLinFactNeighborY="-975"/>
      <dgm:spPr/>
    </dgm:pt>
    <dgm:pt modelId="{316FFC1D-BD4C-48AD-8A0E-C39D38A061AF}" type="pres">
      <dgm:prSet presAssocID="{DBF7512C-FAD5-4DDB-8ECB-81948F5030EF}" presName="node" presStyleLbl="node1" presStyleIdx="1" presStyleCnt="4" custRadScaleRad="71119" custRadScaleInc="3099">
        <dgm:presLayoutVars>
          <dgm:bulletEnabled val="1"/>
        </dgm:presLayoutVars>
      </dgm:prSet>
      <dgm:spPr/>
    </dgm:pt>
    <dgm:pt modelId="{B628B566-C9F4-425C-866B-3887DFF985F4}" type="pres">
      <dgm:prSet presAssocID="{DBF7512C-FAD5-4DDB-8ECB-81948F5030EF}" presName="dummy" presStyleCnt="0"/>
      <dgm:spPr/>
    </dgm:pt>
    <dgm:pt modelId="{53646807-3A69-43B5-9058-710BE936994B}" type="pres">
      <dgm:prSet presAssocID="{767D1D07-6C33-4383-812B-1A9F40A15EE3}" presName="sibTrans" presStyleLbl="sibTrans2D1" presStyleIdx="1" presStyleCnt="4"/>
      <dgm:spPr/>
    </dgm:pt>
    <dgm:pt modelId="{B1F8A3FF-4E80-4EB7-8DE7-415AE471E00A}" type="pres">
      <dgm:prSet presAssocID="{88706F36-6C70-427D-9DAA-0C37493BDD0E}" presName="node" presStyleLbl="node1" presStyleIdx="2" presStyleCnt="4" custRadScaleRad="70137" custRadScaleInc="3937">
        <dgm:presLayoutVars>
          <dgm:bulletEnabled val="1"/>
        </dgm:presLayoutVars>
      </dgm:prSet>
      <dgm:spPr/>
    </dgm:pt>
    <dgm:pt modelId="{D614130D-512B-4EEB-BBBA-D8A5303AAC95}" type="pres">
      <dgm:prSet presAssocID="{88706F36-6C70-427D-9DAA-0C37493BDD0E}" presName="dummy" presStyleCnt="0"/>
      <dgm:spPr/>
    </dgm:pt>
    <dgm:pt modelId="{1CBFEE77-275F-4CD8-B428-1BD6DA992804}" type="pres">
      <dgm:prSet presAssocID="{0BEAE421-2AA2-4DCC-A3EF-8AD97F87FD76}" presName="sibTrans" presStyleLbl="sibTrans2D1" presStyleIdx="2" presStyleCnt="4"/>
      <dgm:spPr/>
    </dgm:pt>
    <dgm:pt modelId="{282903CA-D2F3-4EDD-BA0A-8820D0BBF006}" type="pres">
      <dgm:prSet presAssocID="{F6C7DC35-5F14-4A1B-8FB7-47F09204BFFF}" presName="node" presStyleLbl="node1" presStyleIdx="3" presStyleCnt="4" custRadScaleRad="70425" custRadScaleInc="6760">
        <dgm:presLayoutVars>
          <dgm:bulletEnabled val="1"/>
        </dgm:presLayoutVars>
      </dgm:prSet>
      <dgm:spPr/>
    </dgm:pt>
    <dgm:pt modelId="{2D5DC1DA-535F-4431-BA17-5EF141137DD3}" type="pres">
      <dgm:prSet presAssocID="{F6C7DC35-5F14-4A1B-8FB7-47F09204BFFF}" presName="dummy" presStyleCnt="0"/>
      <dgm:spPr/>
    </dgm:pt>
    <dgm:pt modelId="{C16F2F71-2AB8-43FB-8D0D-FF4331720C98}" type="pres">
      <dgm:prSet presAssocID="{7D7CC771-691E-4F14-A744-5DBD64BD027D}" presName="sibTrans" presStyleLbl="sibTrans2D1" presStyleIdx="3" presStyleCnt="4"/>
      <dgm:spPr/>
    </dgm:pt>
  </dgm:ptLst>
  <dgm:cxnLst>
    <dgm:cxn modelId="{B7DCFD08-8407-4734-86F9-DF5ACBC7308B}" type="presOf" srcId="{DBF7512C-FAD5-4DDB-8ECB-81948F5030EF}" destId="{316FFC1D-BD4C-48AD-8A0E-C39D38A061AF}" srcOrd="0" destOrd="0" presId="urn:microsoft.com/office/officeart/2005/8/layout/radial6"/>
    <dgm:cxn modelId="{51B50F11-01EF-4F45-A2D6-221AE4B11563}" type="presOf" srcId="{F6C7DC35-5F14-4A1B-8FB7-47F09204BFFF}" destId="{282903CA-D2F3-4EDD-BA0A-8820D0BBF006}" srcOrd="0" destOrd="0" presId="urn:microsoft.com/office/officeart/2005/8/layout/radial6"/>
    <dgm:cxn modelId="{BF29DB27-3BDB-4499-93E6-85CE735CCAD6}" srcId="{1A2836EF-B3E1-48B1-B2BB-DB65CBE58F9C}" destId="{DBF7512C-FAD5-4DDB-8ECB-81948F5030EF}" srcOrd="1" destOrd="0" parTransId="{B5A24F1F-9BAE-4397-87E2-0CD8660CB227}" sibTransId="{767D1D07-6C33-4383-812B-1A9F40A15EE3}"/>
    <dgm:cxn modelId="{BB61544C-3FE2-4AD1-8179-C6CB1A6142FA}" srcId="{1A2836EF-B3E1-48B1-B2BB-DB65CBE58F9C}" destId="{88706F36-6C70-427D-9DAA-0C37493BDD0E}" srcOrd="2" destOrd="0" parTransId="{E44B7A5F-55F9-43C3-9C71-53062171C40B}" sibTransId="{0BEAE421-2AA2-4DCC-A3EF-8AD97F87FD76}"/>
    <dgm:cxn modelId="{EF763665-2D22-442C-87D9-634544051D52}" srcId="{1A2836EF-B3E1-48B1-B2BB-DB65CBE58F9C}" destId="{F6C7DC35-5F14-4A1B-8FB7-47F09204BFFF}" srcOrd="3" destOrd="0" parTransId="{A28EA10B-DBD7-4AC5-B065-83EBDAE061C3}" sibTransId="{7D7CC771-691E-4F14-A744-5DBD64BD027D}"/>
    <dgm:cxn modelId="{5721B169-DE95-4C31-9F0B-7A82F0462E10}" type="presOf" srcId="{04773E92-EF6D-49EF-9534-4FF68F3B2898}" destId="{170DD284-668A-47CC-A9D5-D13A61AB20AD}" srcOrd="0" destOrd="0" presId="urn:microsoft.com/office/officeart/2005/8/layout/radial6"/>
    <dgm:cxn modelId="{A1D35776-8D71-43EF-B80B-6376B75E7A3E}" type="presOf" srcId="{88706F36-6C70-427D-9DAA-0C37493BDD0E}" destId="{B1F8A3FF-4E80-4EB7-8DE7-415AE471E00A}" srcOrd="0" destOrd="0" presId="urn:microsoft.com/office/officeart/2005/8/layout/radial6"/>
    <dgm:cxn modelId="{4814EC7A-CDE6-4C2A-89CC-65EE7900B10C}" type="presOf" srcId="{22A33CB8-33FA-419D-9ADE-C8F3C76ADAD5}" destId="{BACA35F6-B3D3-4D48-86BC-C4416009E14C}" srcOrd="0" destOrd="0" presId="urn:microsoft.com/office/officeart/2005/8/layout/radial6"/>
    <dgm:cxn modelId="{1B571A9B-130A-45DF-A6C2-252F86100832}" type="presOf" srcId="{0BEAE421-2AA2-4DCC-A3EF-8AD97F87FD76}" destId="{1CBFEE77-275F-4CD8-B428-1BD6DA992804}" srcOrd="0" destOrd="0" presId="urn:microsoft.com/office/officeart/2005/8/layout/radial6"/>
    <dgm:cxn modelId="{1DAB42AC-3404-4DC9-A603-7C6BB016A7BE}" type="presOf" srcId="{1A2836EF-B3E1-48B1-B2BB-DB65CBE58F9C}" destId="{75EE5467-26BB-4367-A987-5E63F6B91673}" srcOrd="0" destOrd="0" presId="urn:microsoft.com/office/officeart/2005/8/layout/radial6"/>
    <dgm:cxn modelId="{80873BAE-F40B-481E-B788-15EBB23BAC8D}" type="presOf" srcId="{C99C1FBB-7E22-4597-AA33-2DD70B09035C}" destId="{7A70591F-C555-444D-9F64-008DE233BE03}" srcOrd="0" destOrd="0" presId="urn:microsoft.com/office/officeart/2005/8/layout/radial6"/>
    <dgm:cxn modelId="{6FB748B8-8F2D-41F4-9DFC-6163D6D693E2}" type="presOf" srcId="{7D7CC771-691E-4F14-A744-5DBD64BD027D}" destId="{C16F2F71-2AB8-43FB-8D0D-FF4331720C98}" srcOrd="0" destOrd="0" presId="urn:microsoft.com/office/officeart/2005/8/layout/radial6"/>
    <dgm:cxn modelId="{62F120C0-009A-4EB6-9A48-D6F2D2A728B8}" type="presOf" srcId="{767D1D07-6C33-4383-812B-1A9F40A15EE3}" destId="{53646807-3A69-43B5-9058-710BE936994B}" srcOrd="0" destOrd="0" presId="urn:microsoft.com/office/officeart/2005/8/layout/radial6"/>
    <dgm:cxn modelId="{6F11C9D8-7DFC-433C-B1C7-B3674C9C244E}" srcId="{04773E92-EF6D-49EF-9534-4FF68F3B2898}" destId="{1A2836EF-B3E1-48B1-B2BB-DB65CBE58F9C}" srcOrd="0" destOrd="0" parTransId="{9E3BE29E-6249-4CB1-826F-38AEC96FE135}" sibTransId="{58DEFBB6-C194-4EE8-801D-C93239E7DED1}"/>
    <dgm:cxn modelId="{A70ECBF9-FC5D-49AD-B854-0C8369E9D1D1}" srcId="{1A2836EF-B3E1-48B1-B2BB-DB65CBE58F9C}" destId="{C99C1FBB-7E22-4597-AA33-2DD70B09035C}" srcOrd="0" destOrd="0" parTransId="{732458E3-847A-4612-A012-A69665C119C4}" sibTransId="{22A33CB8-33FA-419D-9ADE-C8F3C76ADAD5}"/>
    <dgm:cxn modelId="{5EA652CF-3F6C-4517-B3F3-A0A1DA95A406}" type="presParOf" srcId="{170DD284-668A-47CC-A9D5-D13A61AB20AD}" destId="{75EE5467-26BB-4367-A987-5E63F6B91673}" srcOrd="0" destOrd="0" presId="urn:microsoft.com/office/officeart/2005/8/layout/radial6"/>
    <dgm:cxn modelId="{B74C480F-A4C4-40AB-B159-F3A7207754E9}" type="presParOf" srcId="{170DD284-668A-47CC-A9D5-D13A61AB20AD}" destId="{7A70591F-C555-444D-9F64-008DE233BE03}" srcOrd="1" destOrd="0" presId="urn:microsoft.com/office/officeart/2005/8/layout/radial6"/>
    <dgm:cxn modelId="{2D28D3BE-D884-4FAE-866D-176C41149752}" type="presParOf" srcId="{170DD284-668A-47CC-A9D5-D13A61AB20AD}" destId="{AA87C042-E3BC-4CC5-9B78-DF1889DFC026}" srcOrd="2" destOrd="0" presId="urn:microsoft.com/office/officeart/2005/8/layout/radial6"/>
    <dgm:cxn modelId="{DA4AEF63-8B4C-41DC-B7A5-CC6D43F205ED}" type="presParOf" srcId="{170DD284-668A-47CC-A9D5-D13A61AB20AD}" destId="{BACA35F6-B3D3-4D48-86BC-C4416009E14C}" srcOrd="3" destOrd="0" presId="urn:microsoft.com/office/officeart/2005/8/layout/radial6"/>
    <dgm:cxn modelId="{D41B7853-2DFE-40A8-8AA9-73C86807AB95}" type="presParOf" srcId="{170DD284-668A-47CC-A9D5-D13A61AB20AD}" destId="{316FFC1D-BD4C-48AD-8A0E-C39D38A061AF}" srcOrd="4" destOrd="0" presId="urn:microsoft.com/office/officeart/2005/8/layout/radial6"/>
    <dgm:cxn modelId="{8428642D-7279-44A7-A68B-3E1B70FA49E1}" type="presParOf" srcId="{170DD284-668A-47CC-A9D5-D13A61AB20AD}" destId="{B628B566-C9F4-425C-866B-3887DFF985F4}" srcOrd="5" destOrd="0" presId="urn:microsoft.com/office/officeart/2005/8/layout/radial6"/>
    <dgm:cxn modelId="{AE050556-35C8-4ED6-B4C7-0577F6110701}" type="presParOf" srcId="{170DD284-668A-47CC-A9D5-D13A61AB20AD}" destId="{53646807-3A69-43B5-9058-710BE936994B}" srcOrd="6" destOrd="0" presId="urn:microsoft.com/office/officeart/2005/8/layout/radial6"/>
    <dgm:cxn modelId="{B6835090-929D-460C-8D39-52929E1A1F8E}" type="presParOf" srcId="{170DD284-668A-47CC-A9D5-D13A61AB20AD}" destId="{B1F8A3FF-4E80-4EB7-8DE7-415AE471E00A}" srcOrd="7" destOrd="0" presId="urn:microsoft.com/office/officeart/2005/8/layout/radial6"/>
    <dgm:cxn modelId="{3088FDEA-51EB-4E8F-AEA8-128EC3B956C8}" type="presParOf" srcId="{170DD284-668A-47CC-A9D5-D13A61AB20AD}" destId="{D614130D-512B-4EEB-BBBA-D8A5303AAC95}" srcOrd="8" destOrd="0" presId="urn:microsoft.com/office/officeart/2005/8/layout/radial6"/>
    <dgm:cxn modelId="{610E4577-18F5-447C-9B08-621196DC36B9}" type="presParOf" srcId="{170DD284-668A-47CC-A9D5-D13A61AB20AD}" destId="{1CBFEE77-275F-4CD8-B428-1BD6DA992804}" srcOrd="9" destOrd="0" presId="urn:microsoft.com/office/officeart/2005/8/layout/radial6"/>
    <dgm:cxn modelId="{D91EA4CE-B575-43B7-AB89-38C2584B0B71}" type="presParOf" srcId="{170DD284-668A-47CC-A9D5-D13A61AB20AD}" destId="{282903CA-D2F3-4EDD-BA0A-8820D0BBF006}" srcOrd="10" destOrd="0" presId="urn:microsoft.com/office/officeart/2005/8/layout/radial6"/>
    <dgm:cxn modelId="{50F69F6D-7982-4A57-B602-A1C90D2C601F}" type="presParOf" srcId="{170DD284-668A-47CC-A9D5-D13A61AB20AD}" destId="{2D5DC1DA-535F-4431-BA17-5EF141137DD3}" srcOrd="11" destOrd="0" presId="urn:microsoft.com/office/officeart/2005/8/layout/radial6"/>
    <dgm:cxn modelId="{BBEBED45-FE57-4C4F-93FA-34F47083D56E}" type="presParOf" srcId="{170DD284-668A-47CC-A9D5-D13A61AB20AD}" destId="{C16F2F71-2AB8-43FB-8D0D-FF4331720C98}"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97FB6A-B621-354C-87EA-B7AC34A72F42}">
      <dsp:nvSpPr>
        <dsp:cNvPr id="0" name=""/>
        <dsp:cNvSpPr/>
      </dsp:nvSpPr>
      <dsp:spPr>
        <a:xfrm rot="5400000">
          <a:off x="5209147" y="-1999981"/>
          <a:ext cx="1152661" cy="5445155"/>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kern="1200"/>
            <a:t>Each BU has a Delivery Team</a:t>
          </a:r>
        </a:p>
        <a:p>
          <a:pPr marL="114300" lvl="1" indent="-114300" algn="l" defTabSz="533400">
            <a:lnSpc>
              <a:spcPct val="90000"/>
            </a:lnSpc>
            <a:spcBef>
              <a:spcPct val="0"/>
            </a:spcBef>
            <a:spcAft>
              <a:spcPct val="15000"/>
            </a:spcAft>
            <a:buChar char="•"/>
          </a:pPr>
          <a:r>
            <a:rPr lang="en-US" sz="1200" kern="1200"/>
            <a:t>Each BU has a Portfolio Team</a:t>
          </a:r>
        </a:p>
      </dsp:txBody>
      <dsp:txXfrm rot="-5400000">
        <a:off x="3062900" y="202534"/>
        <a:ext cx="5388887" cy="1040125"/>
      </dsp:txXfrm>
    </dsp:sp>
    <dsp:sp modelId="{E13E3716-E0E7-2847-9CBD-F93A0AD41E01}">
      <dsp:nvSpPr>
        <dsp:cNvPr id="0" name=""/>
        <dsp:cNvSpPr/>
      </dsp:nvSpPr>
      <dsp:spPr>
        <a:xfrm>
          <a:off x="0" y="2183"/>
          <a:ext cx="3062900" cy="1440826"/>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l" defTabSz="800100">
            <a:lnSpc>
              <a:spcPct val="90000"/>
            </a:lnSpc>
            <a:spcBef>
              <a:spcPct val="0"/>
            </a:spcBef>
            <a:spcAft>
              <a:spcPct val="35000"/>
            </a:spcAft>
            <a:buNone/>
          </a:pPr>
          <a:r>
            <a:rPr lang="en-US" sz="1800" kern="1200"/>
            <a:t>3) Mature Governance for Complex Organizations</a:t>
          </a:r>
        </a:p>
      </dsp:txBody>
      <dsp:txXfrm>
        <a:off x="70335" y="72518"/>
        <a:ext cx="2922230" cy="1300156"/>
      </dsp:txXfrm>
    </dsp:sp>
    <dsp:sp modelId="{D590493A-B416-4F4C-86AB-54D94431B90E}">
      <dsp:nvSpPr>
        <dsp:cNvPr id="0" name=""/>
        <dsp:cNvSpPr/>
      </dsp:nvSpPr>
      <dsp:spPr>
        <a:xfrm rot="5400000">
          <a:off x="5209147" y="-487113"/>
          <a:ext cx="1152661" cy="5445155"/>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kern="1200"/>
            <a:t>Create Center of Excellence &amp; Innovation (CoEI)</a:t>
          </a:r>
        </a:p>
        <a:p>
          <a:pPr marL="114300" lvl="1" indent="-114300" algn="l" defTabSz="533400">
            <a:lnSpc>
              <a:spcPct val="90000"/>
            </a:lnSpc>
            <a:spcBef>
              <a:spcPct val="0"/>
            </a:spcBef>
            <a:spcAft>
              <a:spcPct val="15000"/>
            </a:spcAft>
            <a:buChar char="•"/>
          </a:pPr>
          <a:r>
            <a:rPr lang="en-US" sz="1200" kern="1200"/>
            <a:t>Organizationally separate Technical Governance team into a Platform team &amp; a Delivery team</a:t>
          </a:r>
        </a:p>
        <a:p>
          <a:pPr marL="114300" lvl="1" indent="-114300" algn="l" defTabSz="533400">
            <a:lnSpc>
              <a:spcPct val="90000"/>
            </a:lnSpc>
            <a:spcBef>
              <a:spcPct val="0"/>
            </a:spcBef>
            <a:spcAft>
              <a:spcPct val="15000"/>
            </a:spcAft>
            <a:buChar char="•"/>
          </a:pPr>
          <a:r>
            <a:rPr lang="en-US" sz="1200" kern="1200"/>
            <a:t>Create Innovation team</a:t>
          </a:r>
        </a:p>
        <a:p>
          <a:pPr marL="114300" lvl="1" indent="-114300" algn="l" defTabSz="533400">
            <a:lnSpc>
              <a:spcPct val="90000"/>
            </a:lnSpc>
            <a:spcBef>
              <a:spcPct val="0"/>
            </a:spcBef>
            <a:spcAft>
              <a:spcPct val="15000"/>
            </a:spcAft>
            <a:buChar char="•"/>
          </a:pPr>
          <a:r>
            <a:rPr lang="en-US" sz="1200" kern="1200"/>
            <a:t>Expand governance policies &amp; standards</a:t>
          </a:r>
        </a:p>
      </dsp:txBody>
      <dsp:txXfrm rot="-5400000">
        <a:off x="3062900" y="1715402"/>
        <a:ext cx="5388887" cy="1040125"/>
      </dsp:txXfrm>
    </dsp:sp>
    <dsp:sp modelId="{E22815C8-5646-F04E-AFE9-220C29ABE16F}">
      <dsp:nvSpPr>
        <dsp:cNvPr id="0" name=""/>
        <dsp:cNvSpPr/>
      </dsp:nvSpPr>
      <dsp:spPr>
        <a:xfrm>
          <a:off x="0" y="1515050"/>
          <a:ext cx="3062900" cy="1440826"/>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l" defTabSz="800100">
            <a:lnSpc>
              <a:spcPct val="90000"/>
            </a:lnSpc>
            <a:spcBef>
              <a:spcPct val="0"/>
            </a:spcBef>
            <a:spcAft>
              <a:spcPct val="35000"/>
            </a:spcAft>
            <a:buNone/>
          </a:pPr>
          <a:r>
            <a:rPr lang="en-US" sz="1800" kern="1200"/>
            <a:t>2) Maturing Governance</a:t>
          </a:r>
        </a:p>
      </dsp:txBody>
      <dsp:txXfrm>
        <a:off x="70335" y="1585385"/>
        <a:ext cx="2922230" cy="1300156"/>
      </dsp:txXfrm>
    </dsp:sp>
    <dsp:sp modelId="{2FB6E095-3869-0A4F-AFE8-235AE8DF4275}">
      <dsp:nvSpPr>
        <dsp:cNvPr id="0" name=""/>
        <dsp:cNvSpPr/>
      </dsp:nvSpPr>
      <dsp:spPr>
        <a:xfrm rot="5400000">
          <a:off x="5209147" y="1025753"/>
          <a:ext cx="1152661" cy="5445155"/>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kern="1200"/>
            <a:t>Assign Executive Sponsor &amp; Platform Owner</a:t>
          </a:r>
        </a:p>
        <a:p>
          <a:pPr marL="114300" lvl="1" indent="-114300" algn="l" defTabSz="533400">
            <a:lnSpc>
              <a:spcPct val="90000"/>
            </a:lnSpc>
            <a:spcBef>
              <a:spcPct val="0"/>
            </a:spcBef>
            <a:spcAft>
              <a:spcPct val="15000"/>
            </a:spcAft>
            <a:buChar char="•"/>
          </a:pPr>
          <a:r>
            <a:rPr lang="en-US" sz="1200" kern="1200"/>
            <a:t>Build delivery team with diverse set of roles &amp; skills</a:t>
          </a:r>
        </a:p>
        <a:p>
          <a:pPr marL="114300" lvl="1" indent="-114300" algn="l" defTabSz="533400">
            <a:lnSpc>
              <a:spcPct val="90000"/>
            </a:lnSpc>
            <a:spcBef>
              <a:spcPct val="0"/>
            </a:spcBef>
            <a:spcAft>
              <a:spcPct val="15000"/>
            </a:spcAft>
            <a:buChar char="•"/>
          </a:pPr>
          <a:r>
            <a:rPr lang="en-US" sz="1200" kern="1200"/>
            <a:t>Establish Strategy, Technical &amp; Portfolio Governance boards</a:t>
          </a:r>
        </a:p>
        <a:p>
          <a:pPr marL="114300" lvl="1" indent="-114300" algn="l" defTabSz="533400">
            <a:lnSpc>
              <a:spcPct val="90000"/>
            </a:lnSpc>
            <a:spcBef>
              <a:spcPct val="0"/>
            </a:spcBef>
            <a:spcAft>
              <a:spcPct val="15000"/>
            </a:spcAft>
            <a:buChar char="•"/>
          </a:pPr>
          <a:r>
            <a:rPr lang="en-US" sz="1200" kern="1200"/>
            <a:t>Create minimum set of governance policies &amp; standards</a:t>
          </a:r>
        </a:p>
      </dsp:txBody>
      <dsp:txXfrm rot="-5400000">
        <a:off x="3062900" y="3228268"/>
        <a:ext cx="5388887" cy="1040125"/>
      </dsp:txXfrm>
    </dsp:sp>
    <dsp:sp modelId="{79EE2A76-83B3-2A43-93F8-DAB1273E7BD3}">
      <dsp:nvSpPr>
        <dsp:cNvPr id="0" name=""/>
        <dsp:cNvSpPr/>
      </dsp:nvSpPr>
      <dsp:spPr>
        <a:xfrm>
          <a:off x="0" y="3027918"/>
          <a:ext cx="3062900" cy="1440826"/>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l" defTabSz="800100">
            <a:lnSpc>
              <a:spcPct val="90000"/>
            </a:lnSpc>
            <a:spcBef>
              <a:spcPct val="0"/>
            </a:spcBef>
            <a:spcAft>
              <a:spcPct val="35000"/>
            </a:spcAft>
            <a:buNone/>
          </a:pPr>
          <a:r>
            <a:rPr lang="en-US" sz="1800" kern="1200"/>
            <a:t>1) Initial Governance</a:t>
          </a:r>
        </a:p>
      </dsp:txBody>
      <dsp:txXfrm>
        <a:off x="70335" y="3098253"/>
        <a:ext cx="2922230" cy="13001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3EFF3B-FFC6-0244-A23C-473AE2DC5966}">
      <dsp:nvSpPr>
        <dsp:cNvPr id="0" name=""/>
        <dsp:cNvSpPr/>
      </dsp:nvSpPr>
      <dsp:spPr>
        <a:xfrm>
          <a:off x="-5638141" y="-863094"/>
          <a:ext cx="6712782" cy="6712782"/>
        </a:xfrm>
        <a:prstGeom prst="blockArc">
          <a:avLst>
            <a:gd name="adj1" fmla="val 18900000"/>
            <a:gd name="adj2" fmla="val 2700000"/>
            <a:gd name="adj3" fmla="val 322"/>
          </a:avLst>
        </a:prstGeom>
        <a:noFill/>
        <a:ln w="6350" cap="flat" cmpd="sng" algn="ctr">
          <a:solidFill>
            <a:schemeClr val="accent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72EA65ED-DEBF-F445-8E88-73CAAC8E6B0C}">
      <dsp:nvSpPr>
        <dsp:cNvPr id="0" name=""/>
        <dsp:cNvSpPr/>
      </dsp:nvSpPr>
      <dsp:spPr>
        <a:xfrm>
          <a:off x="400477" y="262594"/>
          <a:ext cx="8888825" cy="524988"/>
        </a:xfrm>
        <a:prstGeom prst="rect">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16710" tIns="60960" rIns="60960" bIns="60960" numCol="1" spcCol="1270" anchor="ctr" anchorCtr="0">
          <a:noAutofit/>
        </a:bodyPr>
        <a:lstStyle/>
        <a:p>
          <a:pPr marL="0" lvl="0" indent="0" algn="l" defTabSz="1066800" rtl="0">
            <a:lnSpc>
              <a:spcPct val="90000"/>
            </a:lnSpc>
            <a:spcBef>
              <a:spcPct val="0"/>
            </a:spcBef>
            <a:spcAft>
              <a:spcPct val="35000"/>
            </a:spcAft>
            <a:buNone/>
          </a:pPr>
          <a:r>
            <a:rPr lang="en-US" sz="2400" b="1" kern="1200"/>
            <a:t>Why do you Need an Operating Model and a CoEI?</a:t>
          </a:r>
        </a:p>
      </dsp:txBody>
      <dsp:txXfrm>
        <a:off x="400477" y="262594"/>
        <a:ext cx="8888825" cy="524988"/>
      </dsp:txXfrm>
    </dsp:sp>
    <dsp:sp modelId="{6F3B6796-207F-3E49-91BF-449AD18DB0B4}">
      <dsp:nvSpPr>
        <dsp:cNvPr id="0" name=""/>
        <dsp:cNvSpPr/>
      </dsp:nvSpPr>
      <dsp:spPr>
        <a:xfrm>
          <a:off x="72359" y="196970"/>
          <a:ext cx="656235" cy="656235"/>
        </a:xfrm>
        <a:prstGeom prst="ellipse">
          <a:avLst/>
        </a:prstGeom>
        <a:solidFill>
          <a:schemeClr val="lt1">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88BC8E6F-8BF6-954A-8C5C-8B850C30B83B}">
      <dsp:nvSpPr>
        <dsp:cNvPr id="0" name=""/>
        <dsp:cNvSpPr/>
      </dsp:nvSpPr>
      <dsp:spPr>
        <a:xfrm>
          <a:off x="832316" y="1049977"/>
          <a:ext cx="8456986" cy="524988"/>
        </a:xfrm>
        <a:prstGeom prst="rect">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16710" tIns="60960" rIns="60960" bIns="60960" numCol="1" spcCol="1270" anchor="ctr" anchorCtr="0">
          <a:noAutofit/>
        </a:bodyPr>
        <a:lstStyle/>
        <a:p>
          <a:pPr marL="0" lvl="0" indent="0" algn="l" defTabSz="1066800" rtl="0">
            <a:lnSpc>
              <a:spcPct val="90000"/>
            </a:lnSpc>
            <a:spcBef>
              <a:spcPct val="0"/>
            </a:spcBef>
            <a:spcAft>
              <a:spcPct val="35000"/>
            </a:spcAft>
            <a:buNone/>
          </a:pPr>
          <a:r>
            <a:rPr lang="en-US" sz="2400" b="1" kern="1200"/>
            <a:t>STEP 1 - </a:t>
          </a:r>
          <a:r>
            <a:rPr lang="en-US" sz="2400" b="1" kern="1200">
              <a:solidFill>
                <a:srgbClr val="86ED78"/>
              </a:solidFill>
            </a:rPr>
            <a:t>Preparing</a:t>
          </a:r>
          <a:r>
            <a:rPr lang="en-US" sz="2400" b="1" kern="1200"/>
            <a:t> to set up ServiceNow Governance</a:t>
          </a:r>
        </a:p>
      </dsp:txBody>
      <dsp:txXfrm>
        <a:off x="832316" y="1049977"/>
        <a:ext cx="8456986" cy="524988"/>
      </dsp:txXfrm>
    </dsp:sp>
    <dsp:sp modelId="{22F4F93E-8709-4B4C-B6C1-720289AA977B}">
      <dsp:nvSpPr>
        <dsp:cNvPr id="0" name=""/>
        <dsp:cNvSpPr/>
      </dsp:nvSpPr>
      <dsp:spPr>
        <a:xfrm>
          <a:off x="504199" y="984353"/>
          <a:ext cx="656235" cy="656235"/>
        </a:xfrm>
        <a:prstGeom prst="ellipse">
          <a:avLst/>
        </a:prstGeom>
        <a:solidFill>
          <a:schemeClr val="lt1">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EEE080DA-5A21-43ED-B58C-90D25F3F441A}">
      <dsp:nvSpPr>
        <dsp:cNvPr id="0" name=""/>
        <dsp:cNvSpPr/>
      </dsp:nvSpPr>
      <dsp:spPr>
        <a:xfrm>
          <a:off x="1029786" y="1837360"/>
          <a:ext cx="8259517" cy="524988"/>
        </a:xfrm>
        <a:prstGeom prst="rect">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16710" tIns="60960" rIns="60960" bIns="60960" numCol="1" spcCol="1270" anchor="ctr" anchorCtr="0">
          <a:noAutofit/>
        </a:bodyPr>
        <a:lstStyle/>
        <a:p>
          <a:pPr marL="0" lvl="0" indent="0" algn="l" defTabSz="1066800" rtl="0">
            <a:lnSpc>
              <a:spcPct val="90000"/>
            </a:lnSpc>
            <a:spcBef>
              <a:spcPct val="0"/>
            </a:spcBef>
            <a:spcAft>
              <a:spcPct val="35000"/>
            </a:spcAft>
            <a:buNone/>
          </a:pPr>
          <a:r>
            <a:rPr lang="en-US" sz="2400" b="1" kern="1200"/>
            <a:t>STEP 2 – </a:t>
          </a:r>
          <a:r>
            <a:rPr lang="en-US" sz="2400" b="1" kern="1200">
              <a:solidFill>
                <a:srgbClr val="86ED78"/>
              </a:solidFill>
            </a:rPr>
            <a:t>Defining</a:t>
          </a:r>
          <a:r>
            <a:rPr lang="en-US" sz="2400" b="1" kern="1200"/>
            <a:t> a Governance Process</a:t>
          </a:r>
        </a:p>
      </dsp:txBody>
      <dsp:txXfrm>
        <a:off x="1029786" y="1837360"/>
        <a:ext cx="8259517" cy="524988"/>
      </dsp:txXfrm>
    </dsp:sp>
    <dsp:sp modelId="{949CCD8F-B1ED-F443-80B8-53F24D2F688D}">
      <dsp:nvSpPr>
        <dsp:cNvPr id="0" name=""/>
        <dsp:cNvSpPr/>
      </dsp:nvSpPr>
      <dsp:spPr>
        <a:xfrm>
          <a:off x="701668" y="1771736"/>
          <a:ext cx="656235" cy="656235"/>
        </a:xfrm>
        <a:prstGeom prst="ellipse">
          <a:avLst/>
        </a:prstGeom>
        <a:solidFill>
          <a:schemeClr val="lt1">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D9992F73-4A39-4693-9261-4C4DE3D3344E}">
      <dsp:nvSpPr>
        <dsp:cNvPr id="0" name=""/>
        <dsp:cNvSpPr/>
      </dsp:nvSpPr>
      <dsp:spPr>
        <a:xfrm>
          <a:off x="1029786" y="2624244"/>
          <a:ext cx="8259517" cy="524988"/>
        </a:xfrm>
        <a:prstGeom prst="rect">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16710" tIns="60960" rIns="60960" bIns="60960" numCol="1" spcCol="1270" anchor="ctr" anchorCtr="0">
          <a:noAutofit/>
        </a:bodyPr>
        <a:lstStyle/>
        <a:p>
          <a:pPr marL="0" lvl="0" indent="0" algn="l" defTabSz="1066800">
            <a:lnSpc>
              <a:spcPct val="90000"/>
            </a:lnSpc>
            <a:spcBef>
              <a:spcPct val="0"/>
            </a:spcBef>
            <a:spcAft>
              <a:spcPct val="35000"/>
            </a:spcAft>
            <a:buNone/>
          </a:pPr>
          <a:r>
            <a:rPr lang="en-US" sz="2400" b="1" kern="1200"/>
            <a:t>STEP 3 - </a:t>
          </a:r>
          <a:r>
            <a:rPr lang="en-US" sz="2400" b="1" kern="1200">
              <a:solidFill>
                <a:srgbClr val="86ED78"/>
              </a:solidFill>
            </a:rPr>
            <a:t>Managing</a:t>
          </a:r>
          <a:r>
            <a:rPr lang="en-US" sz="2400" b="1" kern="1200"/>
            <a:t> Future Demand</a:t>
          </a:r>
        </a:p>
      </dsp:txBody>
      <dsp:txXfrm>
        <a:off x="1029786" y="2624244"/>
        <a:ext cx="8259517" cy="524988"/>
      </dsp:txXfrm>
    </dsp:sp>
    <dsp:sp modelId="{0E179ABA-6949-4BBC-912E-085B964DA69A}">
      <dsp:nvSpPr>
        <dsp:cNvPr id="0" name=""/>
        <dsp:cNvSpPr/>
      </dsp:nvSpPr>
      <dsp:spPr>
        <a:xfrm>
          <a:off x="701668" y="2558621"/>
          <a:ext cx="656235" cy="656235"/>
        </a:xfrm>
        <a:prstGeom prst="ellipse">
          <a:avLst/>
        </a:prstGeom>
        <a:solidFill>
          <a:schemeClr val="lt1">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E2ABEA37-3B68-6843-B582-AF96BC64812C}">
      <dsp:nvSpPr>
        <dsp:cNvPr id="0" name=""/>
        <dsp:cNvSpPr/>
      </dsp:nvSpPr>
      <dsp:spPr>
        <a:xfrm>
          <a:off x="832316" y="3411628"/>
          <a:ext cx="8456986" cy="524988"/>
        </a:xfrm>
        <a:prstGeom prst="rect">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16710" tIns="60960" rIns="60960" bIns="60960" numCol="1" spcCol="1270" anchor="ctr" anchorCtr="0">
          <a:noAutofit/>
        </a:bodyPr>
        <a:lstStyle/>
        <a:p>
          <a:pPr marL="0" lvl="0" indent="0" algn="l" defTabSz="1066800">
            <a:lnSpc>
              <a:spcPct val="90000"/>
            </a:lnSpc>
            <a:spcBef>
              <a:spcPct val="0"/>
            </a:spcBef>
            <a:spcAft>
              <a:spcPct val="35000"/>
            </a:spcAft>
            <a:buNone/>
          </a:pPr>
          <a:r>
            <a:rPr lang="en-US" sz="2400" b="1" kern="1200"/>
            <a:t>STEP 4 - </a:t>
          </a:r>
          <a:r>
            <a:rPr lang="en-US" sz="2400" b="1" kern="1200">
              <a:solidFill>
                <a:schemeClr val="accent1"/>
              </a:solidFill>
            </a:rPr>
            <a:t>Real World </a:t>
          </a:r>
          <a:r>
            <a:rPr lang="en-US" sz="2400" b="1" kern="1200"/>
            <a:t>Customer Example</a:t>
          </a:r>
        </a:p>
      </dsp:txBody>
      <dsp:txXfrm>
        <a:off x="832316" y="3411628"/>
        <a:ext cx="8456986" cy="524988"/>
      </dsp:txXfrm>
    </dsp:sp>
    <dsp:sp modelId="{B73367E5-1701-7B4B-AF41-96C8C522E92E}">
      <dsp:nvSpPr>
        <dsp:cNvPr id="0" name=""/>
        <dsp:cNvSpPr/>
      </dsp:nvSpPr>
      <dsp:spPr>
        <a:xfrm>
          <a:off x="504199" y="3346004"/>
          <a:ext cx="656235" cy="656235"/>
        </a:xfrm>
        <a:prstGeom prst="ellipse">
          <a:avLst/>
        </a:prstGeom>
        <a:solidFill>
          <a:schemeClr val="lt1">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114850F9-3E71-C544-B895-591998D6D6F4}">
      <dsp:nvSpPr>
        <dsp:cNvPr id="0" name=""/>
        <dsp:cNvSpPr/>
      </dsp:nvSpPr>
      <dsp:spPr>
        <a:xfrm>
          <a:off x="400477" y="4199011"/>
          <a:ext cx="8888825" cy="524988"/>
        </a:xfrm>
        <a:prstGeom prst="rect">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16710" tIns="60960" rIns="60960" bIns="60960" numCol="1" spcCol="1270" anchor="ctr" anchorCtr="0">
          <a:noAutofit/>
        </a:bodyPr>
        <a:lstStyle/>
        <a:p>
          <a:pPr marL="0" lvl="0" indent="0" algn="l" defTabSz="1066800">
            <a:lnSpc>
              <a:spcPct val="90000"/>
            </a:lnSpc>
            <a:spcBef>
              <a:spcPct val="0"/>
            </a:spcBef>
            <a:spcAft>
              <a:spcPct val="35000"/>
            </a:spcAft>
            <a:buNone/>
          </a:pPr>
          <a:r>
            <a:rPr lang="en-US" sz="2400" b="1" kern="1200"/>
            <a:t>STEP 5 – </a:t>
          </a:r>
          <a:r>
            <a:rPr lang="en-US" sz="2400" b="1" kern="1200">
              <a:solidFill>
                <a:srgbClr val="86ED78"/>
              </a:solidFill>
            </a:rPr>
            <a:t>Scaling</a:t>
          </a:r>
          <a:r>
            <a:rPr lang="en-US" sz="2400" b="1" kern="1200"/>
            <a:t> with a Hybrid Operating Model</a:t>
          </a:r>
        </a:p>
      </dsp:txBody>
      <dsp:txXfrm>
        <a:off x="400477" y="4199011"/>
        <a:ext cx="8888825" cy="524988"/>
      </dsp:txXfrm>
    </dsp:sp>
    <dsp:sp modelId="{3251C779-5813-AC4D-83F9-424ABCFFEABC}">
      <dsp:nvSpPr>
        <dsp:cNvPr id="0" name=""/>
        <dsp:cNvSpPr/>
      </dsp:nvSpPr>
      <dsp:spPr>
        <a:xfrm>
          <a:off x="72359" y="4133387"/>
          <a:ext cx="656235" cy="656235"/>
        </a:xfrm>
        <a:prstGeom prst="ellipse">
          <a:avLst/>
        </a:prstGeom>
        <a:solidFill>
          <a:schemeClr val="lt1">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AA450A-8344-4A58-A61A-33281D60345A}">
      <dsp:nvSpPr>
        <dsp:cNvPr id="0" name=""/>
        <dsp:cNvSpPr/>
      </dsp:nvSpPr>
      <dsp:spPr>
        <a:xfrm>
          <a:off x="5497797" y="3921266"/>
          <a:ext cx="5138775" cy="203799"/>
        </a:xfrm>
        <a:custGeom>
          <a:avLst/>
          <a:gdLst/>
          <a:ahLst/>
          <a:cxnLst/>
          <a:rect l="0" t="0" r="0" b="0"/>
          <a:pathLst>
            <a:path>
              <a:moveTo>
                <a:pt x="0" y="0"/>
              </a:moveTo>
              <a:lnTo>
                <a:pt x="0" y="138883"/>
              </a:lnTo>
              <a:lnTo>
                <a:pt x="5138775" y="138883"/>
              </a:lnTo>
              <a:lnTo>
                <a:pt x="5138775" y="20379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FD2AEF8-00D2-451D-8E16-3A547F08A96E}">
      <dsp:nvSpPr>
        <dsp:cNvPr id="0" name=""/>
        <dsp:cNvSpPr/>
      </dsp:nvSpPr>
      <dsp:spPr>
        <a:xfrm>
          <a:off x="5497797" y="3921266"/>
          <a:ext cx="4282312" cy="203799"/>
        </a:xfrm>
        <a:custGeom>
          <a:avLst/>
          <a:gdLst/>
          <a:ahLst/>
          <a:cxnLst/>
          <a:rect l="0" t="0" r="0" b="0"/>
          <a:pathLst>
            <a:path>
              <a:moveTo>
                <a:pt x="0" y="0"/>
              </a:moveTo>
              <a:lnTo>
                <a:pt x="0" y="138883"/>
              </a:lnTo>
              <a:lnTo>
                <a:pt x="4282312" y="138883"/>
              </a:lnTo>
              <a:lnTo>
                <a:pt x="4282312" y="20379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E282736-16AC-4ED4-A932-E8FB75814D60}">
      <dsp:nvSpPr>
        <dsp:cNvPr id="0" name=""/>
        <dsp:cNvSpPr/>
      </dsp:nvSpPr>
      <dsp:spPr>
        <a:xfrm>
          <a:off x="5497797" y="3921266"/>
          <a:ext cx="3425850" cy="203799"/>
        </a:xfrm>
        <a:custGeom>
          <a:avLst/>
          <a:gdLst/>
          <a:ahLst/>
          <a:cxnLst/>
          <a:rect l="0" t="0" r="0" b="0"/>
          <a:pathLst>
            <a:path>
              <a:moveTo>
                <a:pt x="0" y="0"/>
              </a:moveTo>
              <a:lnTo>
                <a:pt x="0" y="138883"/>
              </a:lnTo>
              <a:lnTo>
                <a:pt x="3425850" y="138883"/>
              </a:lnTo>
              <a:lnTo>
                <a:pt x="3425850" y="20379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A7F59AC-A7D0-4E8F-B152-F744DAFE2A8D}">
      <dsp:nvSpPr>
        <dsp:cNvPr id="0" name=""/>
        <dsp:cNvSpPr/>
      </dsp:nvSpPr>
      <dsp:spPr>
        <a:xfrm>
          <a:off x="5497797" y="3921266"/>
          <a:ext cx="2569387" cy="203799"/>
        </a:xfrm>
        <a:custGeom>
          <a:avLst/>
          <a:gdLst/>
          <a:ahLst/>
          <a:cxnLst/>
          <a:rect l="0" t="0" r="0" b="0"/>
          <a:pathLst>
            <a:path>
              <a:moveTo>
                <a:pt x="0" y="0"/>
              </a:moveTo>
              <a:lnTo>
                <a:pt x="0" y="138883"/>
              </a:lnTo>
              <a:lnTo>
                <a:pt x="2569387" y="138883"/>
              </a:lnTo>
              <a:lnTo>
                <a:pt x="2569387" y="20379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DCBFEDA-BC56-4BC8-AD13-349C32FB7D58}">
      <dsp:nvSpPr>
        <dsp:cNvPr id="0" name=""/>
        <dsp:cNvSpPr/>
      </dsp:nvSpPr>
      <dsp:spPr>
        <a:xfrm>
          <a:off x="5497797" y="3921266"/>
          <a:ext cx="1712925" cy="203799"/>
        </a:xfrm>
        <a:custGeom>
          <a:avLst/>
          <a:gdLst/>
          <a:ahLst/>
          <a:cxnLst/>
          <a:rect l="0" t="0" r="0" b="0"/>
          <a:pathLst>
            <a:path>
              <a:moveTo>
                <a:pt x="0" y="0"/>
              </a:moveTo>
              <a:lnTo>
                <a:pt x="0" y="138883"/>
              </a:lnTo>
              <a:lnTo>
                <a:pt x="1712925" y="138883"/>
              </a:lnTo>
              <a:lnTo>
                <a:pt x="1712925" y="20379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E2EF40A-8FF7-47A3-B41C-56447A91D61E}">
      <dsp:nvSpPr>
        <dsp:cNvPr id="0" name=""/>
        <dsp:cNvSpPr/>
      </dsp:nvSpPr>
      <dsp:spPr>
        <a:xfrm>
          <a:off x="5497797" y="3921266"/>
          <a:ext cx="856462" cy="203799"/>
        </a:xfrm>
        <a:custGeom>
          <a:avLst/>
          <a:gdLst/>
          <a:ahLst/>
          <a:cxnLst/>
          <a:rect l="0" t="0" r="0" b="0"/>
          <a:pathLst>
            <a:path>
              <a:moveTo>
                <a:pt x="0" y="0"/>
              </a:moveTo>
              <a:lnTo>
                <a:pt x="0" y="138883"/>
              </a:lnTo>
              <a:lnTo>
                <a:pt x="856462" y="138883"/>
              </a:lnTo>
              <a:lnTo>
                <a:pt x="856462" y="20379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2214378-6446-6C4D-8267-602A8E6BB4FA}">
      <dsp:nvSpPr>
        <dsp:cNvPr id="0" name=""/>
        <dsp:cNvSpPr/>
      </dsp:nvSpPr>
      <dsp:spPr>
        <a:xfrm>
          <a:off x="5452077" y="3921266"/>
          <a:ext cx="91440" cy="203799"/>
        </a:xfrm>
        <a:custGeom>
          <a:avLst/>
          <a:gdLst/>
          <a:ahLst/>
          <a:cxnLst/>
          <a:rect l="0" t="0" r="0" b="0"/>
          <a:pathLst>
            <a:path>
              <a:moveTo>
                <a:pt x="45720" y="0"/>
              </a:moveTo>
              <a:lnTo>
                <a:pt x="45720" y="20379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3A76315-7C2F-7540-9A6E-DC9DB179F7C7}">
      <dsp:nvSpPr>
        <dsp:cNvPr id="0" name=""/>
        <dsp:cNvSpPr/>
      </dsp:nvSpPr>
      <dsp:spPr>
        <a:xfrm>
          <a:off x="4641334" y="3921266"/>
          <a:ext cx="856462" cy="203799"/>
        </a:xfrm>
        <a:custGeom>
          <a:avLst/>
          <a:gdLst/>
          <a:ahLst/>
          <a:cxnLst/>
          <a:rect l="0" t="0" r="0" b="0"/>
          <a:pathLst>
            <a:path>
              <a:moveTo>
                <a:pt x="856462" y="0"/>
              </a:moveTo>
              <a:lnTo>
                <a:pt x="856462" y="138883"/>
              </a:lnTo>
              <a:lnTo>
                <a:pt x="0" y="138883"/>
              </a:lnTo>
              <a:lnTo>
                <a:pt x="0" y="20379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D09A68B-B259-D943-B616-968FD672E5D6}">
      <dsp:nvSpPr>
        <dsp:cNvPr id="0" name=""/>
        <dsp:cNvSpPr/>
      </dsp:nvSpPr>
      <dsp:spPr>
        <a:xfrm>
          <a:off x="3784872" y="3921266"/>
          <a:ext cx="1712925" cy="203799"/>
        </a:xfrm>
        <a:custGeom>
          <a:avLst/>
          <a:gdLst/>
          <a:ahLst/>
          <a:cxnLst/>
          <a:rect l="0" t="0" r="0" b="0"/>
          <a:pathLst>
            <a:path>
              <a:moveTo>
                <a:pt x="1712925" y="0"/>
              </a:moveTo>
              <a:lnTo>
                <a:pt x="1712925" y="138883"/>
              </a:lnTo>
              <a:lnTo>
                <a:pt x="0" y="138883"/>
              </a:lnTo>
              <a:lnTo>
                <a:pt x="0" y="20379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7CEF9C2-2909-6740-AF3D-3032121BF187}">
      <dsp:nvSpPr>
        <dsp:cNvPr id="0" name=""/>
        <dsp:cNvSpPr/>
      </dsp:nvSpPr>
      <dsp:spPr>
        <a:xfrm>
          <a:off x="2928409" y="3921266"/>
          <a:ext cx="2569387" cy="203799"/>
        </a:xfrm>
        <a:custGeom>
          <a:avLst/>
          <a:gdLst/>
          <a:ahLst/>
          <a:cxnLst/>
          <a:rect l="0" t="0" r="0" b="0"/>
          <a:pathLst>
            <a:path>
              <a:moveTo>
                <a:pt x="2569387" y="0"/>
              </a:moveTo>
              <a:lnTo>
                <a:pt x="2569387" y="138883"/>
              </a:lnTo>
              <a:lnTo>
                <a:pt x="0" y="138883"/>
              </a:lnTo>
              <a:lnTo>
                <a:pt x="0" y="20379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881CE67-026B-D642-A3C1-941FD48534C6}">
      <dsp:nvSpPr>
        <dsp:cNvPr id="0" name=""/>
        <dsp:cNvSpPr/>
      </dsp:nvSpPr>
      <dsp:spPr>
        <a:xfrm>
          <a:off x="2071947" y="3921266"/>
          <a:ext cx="3425850" cy="203799"/>
        </a:xfrm>
        <a:custGeom>
          <a:avLst/>
          <a:gdLst/>
          <a:ahLst/>
          <a:cxnLst/>
          <a:rect l="0" t="0" r="0" b="0"/>
          <a:pathLst>
            <a:path>
              <a:moveTo>
                <a:pt x="3425850" y="0"/>
              </a:moveTo>
              <a:lnTo>
                <a:pt x="3425850" y="138883"/>
              </a:lnTo>
              <a:lnTo>
                <a:pt x="0" y="138883"/>
              </a:lnTo>
              <a:lnTo>
                <a:pt x="0" y="20379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58E1FAC-30E2-A24B-82AD-A9F70099E28A}">
      <dsp:nvSpPr>
        <dsp:cNvPr id="0" name=""/>
        <dsp:cNvSpPr/>
      </dsp:nvSpPr>
      <dsp:spPr>
        <a:xfrm>
          <a:off x="1215484" y="3921266"/>
          <a:ext cx="4282312" cy="203799"/>
        </a:xfrm>
        <a:custGeom>
          <a:avLst/>
          <a:gdLst/>
          <a:ahLst/>
          <a:cxnLst/>
          <a:rect l="0" t="0" r="0" b="0"/>
          <a:pathLst>
            <a:path>
              <a:moveTo>
                <a:pt x="4282312" y="0"/>
              </a:moveTo>
              <a:lnTo>
                <a:pt x="4282312" y="138883"/>
              </a:lnTo>
              <a:lnTo>
                <a:pt x="0" y="138883"/>
              </a:lnTo>
              <a:lnTo>
                <a:pt x="0" y="20379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BB85C5E-76B3-0840-B50B-A40995591106}">
      <dsp:nvSpPr>
        <dsp:cNvPr id="0" name=""/>
        <dsp:cNvSpPr/>
      </dsp:nvSpPr>
      <dsp:spPr>
        <a:xfrm>
          <a:off x="359022" y="3921266"/>
          <a:ext cx="5138775" cy="203799"/>
        </a:xfrm>
        <a:custGeom>
          <a:avLst/>
          <a:gdLst/>
          <a:ahLst/>
          <a:cxnLst/>
          <a:rect l="0" t="0" r="0" b="0"/>
          <a:pathLst>
            <a:path>
              <a:moveTo>
                <a:pt x="5138775" y="0"/>
              </a:moveTo>
              <a:lnTo>
                <a:pt x="5138775" y="138883"/>
              </a:lnTo>
              <a:lnTo>
                <a:pt x="0" y="138883"/>
              </a:lnTo>
              <a:lnTo>
                <a:pt x="0" y="20379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33C63AE-1489-7246-B080-581BEF497780}">
      <dsp:nvSpPr>
        <dsp:cNvPr id="0" name=""/>
        <dsp:cNvSpPr/>
      </dsp:nvSpPr>
      <dsp:spPr>
        <a:xfrm>
          <a:off x="5452077" y="3339509"/>
          <a:ext cx="91440" cy="136786"/>
        </a:xfrm>
        <a:custGeom>
          <a:avLst/>
          <a:gdLst/>
          <a:ahLst/>
          <a:cxnLst/>
          <a:rect l="0" t="0" r="0" b="0"/>
          <a:pathLst>
            <a:path>
              <a:moveTo>
                <a:pt x="45720" y="0"/>
              </a:moveTo>
              <a:lnTo>
                <a:pt x="45720" y="13678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92DCEFB-488F-B740-B413-4E1B1956E90E}">
      <dsp:nvSpPr>
        <dsp:cNvPr id="0" name=""/>
        <dsp:cNvSpPr/>
      </dsp:nvSpPr>
      <dsp:spPr>
        <a:xfrm>
          <a:off x="5147426" y="2894538"/>
          <a:ext cx="700742" cy="44497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54305DC-0C40-A14B-B927-49AE410D87F8}">
      <dsp:nvSpPr>
        <dsp:cNvPr id="0" name=""/>
        <dsp:cNvSpPr/>
      </dsp:nvSpPr>
      <dsp:spPr>
        <a:xfrm>
          <a:off x="5225286" y="2968505"/>
          <a:ext cx="700742" cy="44497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a:t>Executive Sponsor</a:t>
          </a:r>
        </a:p>
      </dsp:txBody>
      <dsp:txXfrm>
        <a:off x="5238319" y="2981538"/>
        <a:ext cx="674676" cy="418905"/>
      </dsp:txXfrm>
    </dsp:sp>
    <dsp:sp modelId="{075EFD23-1B57-4C47-8E64-1D921D50E5A3}">
      <dsp:nvSpPr>
        <dsp:cNvPr id="0" name=""/>
        <dsp:cNvSpPr/>
      </dsp:nvSpPr>
      <dsp:spPr>
        <a:xfrm>
          <a:off x="5147426" y="3476295"/>
          <a:ext cx="700742" cy="44497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41B48B0-9B59-764A-BC29-F9EBC8A492BB}">
      <dsp:nvSpPr>
        <dsp:cNvPr id="0" name=""/>
        <dsp:cNvSpPr/>
      </dsp:nvSpPr>
      <dsp:spPr>
        <a:xfrm>
          <a:off x="5225286" y="3550263"/>
          <a:ext cx="700742" cy="44497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a:t>Platform Owner</a:t>
          </a:r>
        </a:p>
      </dsp:txBody>
      <dsp:txXfrm>
        <a:off x="5238319" y="3563296"/>
        <a:ext cx="674676" cy="418905"/>
      </dsp:txXfrm>
    </dsp:sp>
    <dsp:sp modelId="{BBB59016-F2AD-4644-8903-2158EE6E1423}">
      <dsp:nvSpPr>
        <dsp:cNvPr id="0" name=""/>
        <dsp:cNvSpPr/>
      </dsp:nvSpPr>
      <dsp:spPr>
        <a:xfrm>
          <a:off x="8651" y="4125066"/>
          <a:ext cx="700742" cy="44497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41E07DD-F828-8442-84DA-F7B26B1D7373}">
      <dsp:nvSpPr>
        <dsp:cNvPr id="0" name=""/>
        <dsp:cNvSpPr/>
      </dsp:nvSpPr>
      <dsp:spPr>
        <a:xfrm>
          <a:off x="86511" y="4199033"/>
          <a:ext cx="700742" cy="44497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a:t>Platform Architect</a:t>
          </a:r>
        </a:p>
      </dsp:txBody>
      <dsp:txXfrm>
        <a:off x="99544" y="4212066"/>
        <a:ext cx="674676" cy="418905"/>
      </dsp:txXfrm>
    </dsp:sp>
    <dsp:sp modelId="{B9CD8FC0-51E1-1640-9EA8-99A01B0000BB}">
      <dsp:nvSpPr>
        <dsp:cNvPr id="0" name=""/>
        <dsp:cNvSpPr/>
      </dsp:nvSpPr>
      <dsp:spPr>
        <a:xfrm>
          <a:off x="865113" y="4125066"/>
          <a:ext cx="700742" cy="44497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0E784A7-1A7B-654E-B364-60AD0C8BA5E6}">
      <dsp:nvSpPr>
        <dsp:cNvPr id="0" name=""/>
        <dsp:cNvSpPr/>
      </dsp:nvSpPr>
      <dsp:spPr>
        <a:xfrm>
          <a:off x="942973" y="4199033"/>
          <a:ext cx="700742" cy="44497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a:t>Platform Administrator</a:t>
          </a:r>
        </a:p>
      </dsp:txBody>
      <dsp:txXfrm>
        <a:off x="956006" y="4212066"/>
        <a:ext cx="674676" cy="418905"/>
      </dsp:txXfrm>
    </dsp:sp>
    <dsp:sp modelId="{8659D309-E874-6B46-81B5-53C8EC454D13}">
      <dsp:nvSpPr>
        <dsp:cNvPr id="0" name=""/>
        <dsp:cNvSpPr/>
      </dsp:nvSpPr>
      <dsp:spPr>
        <a:xfrm>
          <a:off x="1721576" y="4125066"/>
          <a:ext cx="700742" cy="44497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4F45103-D76B-9946-90A8-A73DDE50FF88}">
      <dsp:nvSpPr>
        <dsp:cNvPr id="0" name=""/>
        <dsp:cNvSpPr/>
      </dsp:nvSpPr>
      <dsp:spPr>
        <a:xfrm>
          <a:off x="1799436" y="4199033"/>
          <a:ext cx="700742" cy="44497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a:t>Developer(s)</a:t>
          </a:r>
        </a:p>
      </dsp:txBody>
      <dsp:txXfrm>
        <a:off x="1812469" y="4212066"/>
        <a:ext cx="674676" cy="418905"/>
      </dsp:txXfrm>
    </dsp:sp>
    <dsp:sp modelId="{DD4C7309-4751-674A-AB40-870DD2D0C702}">
      <dsp:nvSpPr>
        <dsp:cNvPr id="0" name=""/>
        <dsp:cNvSpPr/>
      </dsp:nvSpPr>
      <dsp:spPr>
        <a:xfrm>
          <a:off x="2578038" y="4125066"/>
          <a:ext cx="700742" cy="44497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F96F7CF-C40A-974B-8AD6-FCB3726B6448}">
      <dsp:nvSpPr>
        <dsp:cNvPr id="0" name=""/>
        <dsp:cNvSpPr/>
      </dsp:nvSpPr>
      <dsp:spPr>
        <a:xfrm>
          <a:off x="2655898" y="4199033"/>
          <a:ext cx="700742" cy="44497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a:t>Quality Assurance</a:t>
          </a:r>
        </a:p>
      </dsp:txBody>
      <dsp:txXfrm>
        <a:off x="2668931" y="4212066"/>
        <a:ext cx="674676" cy="418905"/>
      </dsp:txXfrm>
    </dsp:sp>
    <dsp:sp modelId="{71BFDED6-972F-3947-9A0E-8C0434773DC3}">
      <dsp:nvSpPr>
        <dsp:cNvPr id="0" name=""/>
        <dsp:cNvSpPr/>
      </dsp:nvSpPr>
      <dsp:spPr>
        <a:xfrm>
          <a:off x="3434501" y="4125066"/>
          <a:ext cx="700742" cy="44497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72B5762-96D3-8E4A-8DE3-13D7EA6C8852}">
      <dsp:nvSpPr>
        <dsp:cNvPr id="0" name=""/>
        <dsp:cNvSpPr/>
      </dsp:nvSpPr>
      <dsp:spPr>
        <a:xfrm>
          <a:off x="3512361" y="4199033"/>
          <a:ext cx="700742" cy="44497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a:t>Business Analyst</a:t>
          </a:r>
        </a:p>
      </dsp:txBody>
      <dsp:txXfrm>
        <a:off x="3525394" y="4212066"/>
        <a:ext cx="674676" cy="418905"/>
      </dsp:txXfrm>
    </dsp:sp>
    <dsp:sp modelId="{2885CC07-81C3-CC41-80CF-8DFD38FA352A}">
      <dsp:nvSpPr>
        <dsp:cNvPr id="0" name=""/>
        <dsp:cNvSpPr/>
      </dsp:nvSpPr>
      <dsp:spPr>
        <a:xfrm>
          <a:off x="4290963" y="4125066"/>
          <a:ext cx="700742" cy="44497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E4E5AA5-5344-0946-9788-24D487155C3A}">
      <dsp:nvSpPr>
        <dsp:cNvPr id="0" name=""/>
        <dsp:cNvSpPr/>
      </dsp:nvSpPr>
      <dsp:spPr>
        <a:xfrm>
          <a:off x="4368824" y="4199033"/>
          <a:ext cx="700742" cy="44497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a:t>Trainer</a:t>
          </a:r>
        </a:p>
      </dsp:txBody>
      <dsp:txXfrm>
        <a:off x="4381857" y="4212066"/>
        <a:ext cx="674676" cy="418905"/>
      </dsp:txXfrm>
    </dsp:sp>
    <dsp:sp modelId="{2109A668-B607-D14F-A407-2E30668AF8EA}">
      <dsp:nvSpPr>
        <dsp:cNvPr id="0" name=""/>
        <dsp:cNvSpPr/>
      </dsp:nvSpPr>
      <dsp:spPr>
        <a:xfrm>
          <a:off x="5147426" y="4125066"/>
          <a:ext cx="700742" cy="44497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0F0325B-72D1-B54B-9254-B7488F884F63}">
      <dsp:nvSpPr>
        <dsp:cNvPr id="0" name=""/>
        <dsp:cNvSpPr/>
      </dsp:nvSpPr>
      <dsp:spPr>
        <a:xfrm>
          <a:off x="5225286" y="4199033"/>
          <a:ext cx="700742" cy="44497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a:t>Project Manager</a:t>
          </a:r>
        </a:p>
      </dsp:txBody>
      <dsp:txXfrm>
        <a:off x="5238319" y="4212066"/>
        <a:ext cx="674676" cy="418905"/>
      </dsp:txXfrm>
    </dsp:sp>
    <dsp:sp modelId="{41F8C554-F869-4202-814C-810E4978D221}">
      <dsp:nvSpPr>
        <dsp:cNvPr id="0" name=""/>
        <dsp:cNvSpPr/>
      </dsp:nvSpPr>
      <dsp:spPr>
        <a:xfrm>
          <a:off x="6003888" y="4125066"/>
          <a:ext cx="700742" cy="44497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38B5605-00B6-482A-BC56-924980F48933}">
      <dsp:nvSpPr>
        <dsp:cNvPr id="0" name=""/>
        <dsp:cNvSpPr/>
      </dsp:nvSpPr>
      <dsp:spPr>
        <a:xfrm>
          <a:off x="6081749" y="4199033"/>
          <a:ext cx="700742" cy="44497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a:t>Demand Manager</a:t>
          </a:r>
        </a:p>
      </dsp:txBody>
      <dsp:txXfrm>
        <a:off x="6094782" y="4212066"/>
        <a:ext cx="674676" cy="418905"/>
      </dsp:txXfrm>
    </dsp:sp>
    <dsp:sp modelId="{AB5771F6-9312-443B-96B2-B0719F34A611}">
      <dsp:nvSpPr>
        <dsp:cNvPr id="0" name=""/>
        <dsp:cNvSpPr/>
      </dsp:nvSpPr>
      <dsp:spPr>
        <a:xfrm>
          <a:off x="6860351" y="4125066"/>
          <a:ext cx="700742" cy="44497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1522B4A-BED7-4B93-ADB6-BAD48235A683}">
      <dsp:nvSpPr>
        <dsp:cNvPr id="0" name=""/>
        <dsp:cNvSpPr/>
      </dsp:nvSpPr>
      <dsp:spPr>
        <a:xfrm>
          <a:off x="6938211" y="4199033"/>
          <a:ext cx="700742" cy="44497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a:t>Data Manager</a:t>
          </a:r>
        </a:p>
      </dsp:txBody>
      <dsp:txXfrm>
        <a:off x="6951244" y="4212066"/>
        <a:ext cx="674676" cy="418905"/>
      </dsp:txXfrm>
    </dsp:sp>
    <dsp:sp modelId="{7B725A4E-F53B-43A0-A576-D7C0EE0CF83C}">
      <dsp:nvSpPr>
        <dsp:cNvPr id="0" name=""/>
        <dsp:cNvSpPr/>
      </dsp:nvSpPr>
      <dsp:spPr>
        <a:xfrm>
          <a:off x="7716813" y="4125066"/>
          <a:ext cx="700742" cy="44497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8C169C2-B271-4E59-BA8F-2F99FB6C35FE}">
      <dsp:nvSpPr>
        <dsp:cNvPr id="0" name=""/>
        <dsp:cNvSpPr/>
      </dsp:nvSpPr>
      <dsp:spPr>
        <a:xfrm>
          <a:off x="7794674" y="4199033"/>
          <a:ext cx="700742" cy="44497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a:t>Security</a:t>
          </a:r>
        </a:p>
        <a:p>
          <a:pPr marL="0" lvl="0" indent="0" algn="ctr" defTabSz="311150">
            <a:lnSpc>
              <a:spcPct val="90000"/>
            </a:lnSpc>
            <a:spcBef>
              <a:spcPct val="0"/>
            </a:spcBef>
            <a:spcAft>
              <a:spcPct val="35000"/>
            </a:spcAft>
            <a:buNone/>
          </a:pPr>
          <a:r>
            <a:rPr lang="en-US" sz="700" kern="1200"/>
            <a:t>Administrator </a:t>
          </a:r>
        </a:p>
      </dsp:txBody>
      <dsp:txXfrm>
        <a:off x="7807707" y="4212066"/>
        <a:ext cx="674676" cy="418905"/>
      </dsp:txXfrm>
    </dsp:sp>
    <dsp:sp modelId="{BE4E95A9-5008-486A-ABA9-2E8A32BF6EA1}">
      <dsp:nvSpPr>
        <dsp:cNvPr id="0" name=""/>
        <dsp:cNvSpPr/>
      </dsp:nvSpPr>
      <dsp:spPr>
        <a:xfrm>
          <a:off x="8573276" y="4125066"/>
          <a:ext cx="700742" cy="44497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C2AA0F3-58CA-447C-86DE-A50759C094C8}">
      <dsp:nvSpPr>
        <dsp:cNvPr id="0" name=""/>
        <dsp:cNvSpPr/>
      </dsp:nvSpPr>
      <dsp:spPr>
        <a:xfrm>
          <a:off x="8651136" y="4199033"/>
          <a:ext cx="700742" cy="44497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a:t>Data Insights &amp; Analytics</a:t>
          </a:r>
        </a:p>
      </dsp:txBody>
      <dsp:txXfrm>
        <a:off x="8664169" y="4212066"/>
        <a:ext cx="674676" cy="418905"/>
      </dsp:txXfrm>
    </dsp:sp>
    <dsp:sp modelId="{BF84AD20-A5D6-48E9-B1D3-02F4A26C01F3}">
      <dsp:nvSpPr>
        <dsp:cNvPr id="0" name=""/>
        <dsp:cNvSpPr/>
      </dsp:nvSpPr>
      <dsp:spPr>
        <a:xfrm>
          <a:off x="9429739" y="4125066"/>
          <a:ext cx="700742" cy="44497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7109B77-219C-4478-A35E-9238B9F7051C}">
      <dsp:nvSpPr>
        <dsp:cNvPr id="0" name=""/>
        <dsp:cNvSpPr/>
      </dsp:nvSpPr>
      <dsp:spPr>
        <a:xfrm>
          <a:off x="9507599" y="4199033"/>
          <a:ext cx="700742" cy="44497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a:t>Solution Specific Architect</a:t>
          </a:r>
        </a:p>
      </dsp:txBody>
      <dsp:txXfrm>
        <a:off x="9520632" y="4212066"/>
        <a:ext cx="674676" cy="418905"/>
      </dsp:txXfrm>
    </dsp:sp>
    <dsp:sp modelId="{88DB1152-9B7D-4042-9394-4892883B6C56}">
      <dsp:nvSpPr>
        <dsp:cNvPr id="0" name=""/>
        <dsp:cNvSpPr/>
      </dsp:nvSpPr>
      <dsp:spPr>
        <a:xfrm>
          <a:off x="10286201" y="4125066"/>
          <a:ext cx="700742" cy="44497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C6B959A-EB23-4AF1-B109-40EB91EAB940}">
      <dsp:nvSpPr>
        <dsp:cNvPr id="0" name=""/>
        <dsp:cNvSpPr/>
      </dsp:nvSpPr>
      <dsp:spPr>
        <a:xfrm>
          <a:off x="10364061" y="4199033"/>
          <a:ext cx="700742" cy="44497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a:t>Service Catalog Manager</a:t>
          </a:r>
        </a:p>
      </dsp:txBody>
      <dsp:txXfrm>
        <a:off x="10377094" y="4212066"/>
        <a:ext cx="674676" cy="41890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6F2F71-2AB8-43FB-8D0D-FF4331720C98}">
      <dsp:nvSpPr>
        <dsp:cNvPr id="0" name=""/>
        <dsp:cNvSpPr/>
      </dsp:nvSpPr>
      <dsp:spPr>
        <a:xfrm>
          <a:off x="2841092" y="1380589"/>
          <a:ext cx="4562728" cy="4562728"/>
        </a:xfrm>
        <a:prstGeom prst="blockArc">
          <a:avLst>
            <a:gd name="adj1" fmla="val 11982819"/>
            <a:gd name="adj2" fmla="val 15375370"/>
            <a:gd name="adj3" fmla="val 4642"/>
          </a:avLst>
        </a:prstGeom>
        <a:solidFill>
          <a:srgbClr val="1A5D68"/>
        </a:solidFill>
        <a:ln>
          <a:noFill/>
        </a:ln>
        <a:effectLst/>
      </dsp:spPr>
      <dsp:style>
        <a:lnRef idx="0">
          <a:scrgbClr r="0" g="0" b="0"/>
        </a:lnRef>
        <a:fillRef idx="1">
          <a:scrgbClr r="0" g="0" b="0"/>
        </a:fillRef>
        <a:effectRef idx="1">
          <a:scrgbClr r="0" g="0" b="0"/>
        </a:effectRef>
        <a:fontRef idx="minor">
          <a:schemeClr val="lt1"/>
        </a:fontRef>
      </dsp:style>
    </dsp:sp>
    <dsp:sp modelId="{1CBFEE77-275F-4CD8-B428-1BD6DA992804}">
      <dsp:nvSpPr>
        <dsp:cNvPr id="0" name=""/>
        <dsp:cNvSpPr/>
      </dsp:nvSpPr>
      <dsp:spPr>
        <a:xfrm>
          <a:off x="2910400" y="109827"/>
          <a:ext cx="4562728" cy="4562728"/>
        </a:xfrm>
        <a:prstGeom prst="blockArc">
          <a:avLst>
            <a:gd name="adj1" fmla="val 6386863"/>
            <a:gd name="adj2" fmla="val 9991802"/>
            <a:gd name="adj3" fmla="val 4642"/>
          </a:avLst>
        </a:prstGeom>
        <a:solidFill>
          <a:srgbClr val="1A5D68"/>
        </a:solidFill>
        <a:ln>
          <a:noFill/>
        </a:ln>
        <a:effectLst/>
      </dsp:spPr>
      <dsp:style>
        <a:lnRef idx="0">
          <a:scrgbClr r="0" g="0" b="0"/>
        </a:lnRef>
        <a:fillRef idx="1">
          <a:scrgbClr r="0" g="0" b="0"/>
        </a:fillRef>
        <a:effectRef idx="1">
          <a:scrgbClr r="0" g="0" b="0"/>
        </a:effectRef>
        <a:fontRef idx="minor">
          <a:schemeClr val="lt1"/>
        </a:fontRef>
      </dsp:style>
    </dsp:sp>
    <dsp:sp modelId="{53646807-3A69-43B5-9058-710BE936994B}">
      <dsp:nvSpPr>
        <dsp:cNvPr id="0" name=""/>
        <dsp:cNvSpPr/>
      </dsp:nvSpPr>
      <dsp:spPr>
        <a:xfrm>
          <a:off x="1758725" y="80331"/>
          <a:ext cx="4562728" cy="4562728"/>
        </a:xfrm>
        <a:prstGeom prst="blockArc">
          <a:avLst>
            <a:gd name="adj1" fmla="val 985046"/>
            <a:gd name="adj2" fmla="val 4589190"/>
            <a:gd name="adj3" fmla="val 4642"/>
          </a:avLst>
        </a:prstGeom>
        <a:solidFill>
          <a:srgbClr val="1A5D68"/>
        </a:solidFill>
        <a:ln>
          <a:noFill/>
        </a:ln>
        <a:effectLst/>
      </dsp:spPr>
      <dsp:style>
        <a:lnRef idx="0">
          <a:scrgbClr r="0" g="0" b="0"/>
        </a:lnRef>
        <a:fillRef idx="1">
          <a:scrgbClr r="0" g="0" b="0"/>
        </a:fillRef>
        <a:effectRef idx="1">
          <a:scrgbClr r="0" g="0" b="0"/>
        </a:effectRef>
        <a:fontRef idx="minor">
          <a:schemeClr val="lt1"/>
        </a:fontRef>
      </dsp:style>
    </dsp:sp>
    <dsp:sp modelId="{BACA35F6-B3D3-4D48-86BC-C4416009E14C}">
      <dsp:nvSpPr>
        <dsp:cNvPr id="0" name=""/>
        <dsp:cNvSpPr/>
      </dsp:nvSpPr>
      <dsp:spPr>
        <a:xfrm>
          <a:off x="1770173" y="1333117"/>
          <a:ext cx="4562728" cy="4562728"/>
        </a:xfrm>
        <a:prstGeom prst="blockArc">
          <a:avLst>
            <a:gd name="adj1" fmla="val 17043800"/>
            <a:gd name="adj2" fmla="val 20554280"/>
            <a:gd name="adj3" fmla="val 4642"/>
          </a:avLst>
        </a:prstGeom>
        <a:solidFill>
          <a:srgbClr val="1A5D68"/>
        </a:solidFill>
        <a:ln>
          <a:noFill/>
        </a:ln>
        <a:effectLst/>
      </dsp:spPr>
      <dsp:style>
        <a:lnRef idx="0">
          <a:scrgbClr r="0" g="0" b="0"/>
        </a:lnRef>
        <a:fillRef idx="1">
          <a:scrgbClr r="0" g="0" b="0"/>
        </a:fillRef>
        <a:effectRef idx="1">
          <a:scrgbClr r="0" g="0" b="0"/>
        </a:effectRef>
        <a:fontRef idx="minor">
          <a:schemeClr val="lt1"/>
        </a:fontRef>
      </dsp:style>
    </dsp:sp>
    <dsp:sp modelId="{75EE5467-26BB-4367-A987-5E63F6B91673}">
      <dsp:nvSpPr>
        <dsp:cNvPr id="0" name=""/>
        <dsp:cNvSpPr/>
      </dsp:nvSpPr>
      <dsp:spPr>
        <a:xfrm>
          <a:off x="3542328" y="1915104"/>
          <a:ext cx="2101400" cy="2101400"/>
        </a:xfrm>
        <a:prstGeom prst="ellipse">
          <a:avLst/>
        </a:prstGeom>
        <a:solidFill>
          <a:srgbClr val="24C2CE"/>
        </a:solidFill>
        <a:ln w="19050" cap="flat" cmpd="sng" algn="ctr">
          <a:solidFill>
            <a:schemeClr val="dk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a:t>Stakeholder</a:t>
          </a:r>
          <a:endParaRPr lang="en-CA" sz="1900" kern="1200"/>
        </a:p>
      </dsp:txBody>
      <dsp:txXfrm>
        <a:off x="3850071" y="2222847"/>
        <a:ext cx="1485914" cy="1485914"/>
      </dsp:txXfrm>
    </dsp:sp>
    <dsp:sp modelId="{7A70591F-C555-444D-9F64-008DE233BE03}">
      <dsp:nvSpPr>
        <dsp:cNvPr id="0" name=""/>
        <dsp:cNvSpPr/>
      </dsp:nvSpPr>
      <dsp:spPr>
        <a:xfrm>
          <a:off x="3857538" y="761859"/>
          <a:ext cx="1470980" cy="1470980"/>
        </a:xfrm>
        <a:prstGeom prst="ellipse">
          <a:avLst/>
        </a:prstGeom>
        <a:solidFill>
          <a:srgbClr val="86ED77"/>
        </a:solidFill>
        <a:ln w="19050" cap="flat" cmpd="sng" algn="ctr">
          <a:solidFill>
            <a:srgbClr val="465367"/>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a:t>Strategy</a:t>
          </a:r>
        </a:p>
        <a:p>
          <a:pPr marL="0" lvl="0" indent="0" algn="ctr" defTabSz="533400">
            <a:lnSpc>
              <a:spcPct val="90000"/>
            </a:lnSpc>
            <a:spcBef>
              <a:spcPct val="0"/>
            </a:spcBef>
            <a:spcAft>
              <a:spcPct val="35000"/>
            </a:spcAft>
            <a:buNone/>
          </a:pPr>
          <a:r>
            <a:rPr lang="en-US" sz="1200" kern="1200"/>
            <a:t>Execution</a:t>
          </a:r>
          <a:endParaRPr lang="en-CA" sz="1200" kern="1200"/>
        </a:p>
      </dsp:txBody>
      <dsp:txXfrm>
        <a:off x="4072958" y="977279"/>
        <a:ext cx="1040140" cy="1040140"/>
      </dsp:txXfrm>
    </dsp:sp>
    <dsp:sp modelId="{316FFC1D-BD4C-48AD-8A0E-C39D38A061AF}">
      <dsp:nvSpPr>
        <dsp:cNvPr id="0" name=""/>
        <dsp:cNvSpPr/>
      </dsp:nvSpPr>
      <dsp:spPr>
        <a:xfrm>
          <a:off x="5442152" y="2256029"/>
          <a:ext cx="1470980" cy="1470980"/>
        </a:xfrm>
        <a:prstGeom prst="ellipse">
          <a:avLst/>
        </a:prstGeom>
        <a:solidFill>
          <a:srgbClr val="86ED77"/>
        </a:solidFill>
        <a:ln w="19050" cap="flat" cmpd="sng" algn="ctr">
          <a:solidFill>
            <a:schemeClr val="dk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a:t>Technical</a:t>
          </a:r>
        </a:p>
        <a:p>
          <a:pPr marL="0" lvl="0" indent="0" algn="ctr" defTabSz="533400">
            <a:lnSpc>
              <a:spcPct val="90000"/>
            </a:lnSpc>
            <a:spcBef>
              <a:spcPct val="0"/>
            </a:spcBef>
            <a:spcAft>
              <a:spcPct val="35000"/>
            </a:spcAft>
            <a:buNone/>
          </a:pPr>
          <a:r>
            <a:rPr lang="en-US" sz="1200" kern="1200"/>
            <a:t>Governance</a:t>
          </a:r>
          <a:endParaRPr lang="en-US" sz="1200" kern="1200">
            <a:latin typeface="Calibri Light" panose="020F0302020204030204"/>
          </a:endParaRPr>
        </a:p>
      </dsp:txBody>
      <dsp:txXfrm>
        <a:off x="5657572" y="2471449"/>
        <a:ext cx="1040140" cy="1040140"/>
      </dsp:txXfrm>
    </dsp:sp>
    <dsp:sp modelId="{B1F8A3FF-4E80-4EB7-8DE7-415AE471E00A}">
      <dsp:nvSpPr>
        <dsp:cNvPr id="0" name=""/>
        <dsp:cNvSpPr/>
      </dsp:nvSpPr>
      <dsp:spPr>
        <a:xfrm>
          <a:off x="3825322" y="3792921"/>
          <a:ext cx="1470980" cy="1470980"/>
        </a:xfrm>
        <a:prstGeom prst="ellipse">
          <a:avLst/>
        </a:prstGeom>
        <a:solidFill>
          <a:srgbClr val="86ED77"/>
        </a:solidFill>
        <a:ln w="19050" cap="flat" cmpd="sng" algn="ctr">
          <a:solidFill>
            <a:schemeClr val="dk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a:t>Portfolio Delivery</a:t>
          </a:r>
          <a:endParaRPr lang="en-CA" sz="1200" kern="1200"/>
        </a:p>
      </dsp:txBody>
      <dsp:txXfrm>
        <a:off x="4040742" y="4008341"/>
        <a:ext cx="1040140" cy="1040140"/>
      </dsp:txXfrm>
    </dsp:sp>
    <dsp:sp modelId="{282903CA-D2F3-4EDD-BA0A-8820D0BBF006}">
      <dsp:nvSpPr>
        <dsp:cNvPr id="0" name=""/>
        <dsp:cNvSpPr/>
      </dsp:nvSpPr>
      <dsp:spPr>
        <a:xfrm>
          <a:off x="2289164" y="2174778"/>
          <a:ext cx="1470980" cy="1470980"/>
        </a:xfrm>
        <a:prstGeom prst="ellipse">
          <a:avLst/>
        </a:prstGeom>
        <a:solidFill>
          <a:srgbClr val="86ED77"/>
        </a:solidFill>
        <a:ln w="19050" cap="flat" cmpd="sng" algn="ctr">
          <a:solidFill>
            <a:schemeClr val="dk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rtl="0">
            <a:lnSpc>
              <a:spcPct val="90000"/>
            </a:lnSpc>
            <a:spcBef>
              <a:spcPct val="0"/>
            </a:spcBef>
            <a:spcAft>
              <a:spcPct val="35000"/>
            </a:spcAft>
            <a:buNone/>
          </a:pPr>
          <a:r>
            <a:rPr lang="en-US" sz="1200" kern="1200">
              <a:latin typeface="Calibri Light" panose="020F0302020204030204"/>
            </a:rPr>
            <a:t>Analytics, Reporting &amp; Dashboards</a:t>
          </a:r>
        </a:p>
      </dsp:txBody>
      <dsp:txXfrm>
        <a:off x="2504584" y="2390198"/>
        <a:ext cx="1040140" cy="104014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8-10T18:19:53.561"/>
    </inkml:context>
    <inkml:brush xml:id="br0">
      <inkml:brushProperty name="width" value="0.6" units="cm"/>
      <inkml:brushProperty name="height" value="0.6" units="cm"/>
      <inkml:brushProperty name="color" value="#E71224"/>
    </inkml:brush>
  </inkml:definitions>
  <inkml:trace contextRef="#ctx0" brushRef="#br0">7039 777 8027,'10'-74'0,"-3"10"0,-7 5 0,0 9 0,0 5 0,-2 3 0,-20-11 0,-10 6 0,-25-10 0,-17 10 0,-21 4 0,31 21 0,-5 1 0,-9 0 0,-4 3 0,-3 3 0,-5 1 0,-15-1 0,-3 1 0,35 6 0,-1 2 0,0 0-155,-4 1 0,0-1 0,-2 2 0,-12-1 0,-3 1 0,-1 0 155,-3 1 0,-1 1 0,0 0 0,-4 1 0,-1 1 0,0 2 0,5 1 0,-1 1 0,1 2 0,-3 4 0,0 1 0,-1 3-141,-1 2 1,-1 3-1,1 2 1,25-4-1,0 2 1,0 0-1,1 2 124,-1 1 0,1 1 0,0 1 0,0 2 0,0 0 0,0 2 0,1 1 0,0 2 17,1 1 0,0 1 0,0 1 0,1 2 0,0 0 0,0 2 0,1 2 0,1 0 0,0 1 0,1 2 0,0 1 0,1 1 0,-22 16 0,0 2 0,2 1 0,1 3 0,2 2 0,2 0 0,9-7 0,4 0 0,0 2 0,2 2 0,2 2 0,1 0 0,4-1 0,1-1 0,1 3-81,-4 7 0,0 3 0,3-2 0,10-10 0,2 0 0,3 1 81,-18 31 0,6 2 0,8-5 0,4 2 0,0 9 0,4 2 0,9-7 0,7 1-30,9-4 1,6 0-1,6-4 1,6-1 29,7-4 0,8-1 0,9 1 0,9-2 0,14 3 0,8-3 0,5-8 0,7-5 0,13 6 0,6-5 0,3-7 0,4-6 0,-25-23 0,1-3 0,2-1 0,2 0 0,2-2 0,2-2 0,11 3 0,4-2 0,1-2-20,5-1 0,1-1 0,1-2 1,3-1-1,2-1 0,0-3 20,-3-3 0,0-2 0,1-1 0,3-2 0,1-1 0,1-1-12,-24-3 0,0 0 0,1 0 0,0-2 0,2-1 0,0-1 0,1 0 0,0-1 12,1 0 0,1 0 0,1-1 0,1 0 0,4-2 0,0 0 0,2-1 0,1 0-116,7-1 1,1 0 0,1-2 0,-1-1-1,-3-2 1,-2-1 0,1-2 0,1-1 115,-13 0 0,0-1 0,2-1 0,-2 0 0,-2-2 0,12-2 0,-3-2 0,0 0 0,0-3 0,5-2 0,2-3 0,-2-1 0,-3 0 0,-12 1 0,-4 0 0,0-2 0,4-2 0,-1 0 0,4-3 0,2 0 0,-2-1 0,-6 0 0,1-2 0,-4 1 0,-2-2 0,3-1 0,12-6 0,1-2 0,1-2 0,-4 0 0,-8 1 0,-3 0 0,-1-1 0,0-1-76,4-3 0,0-2 0,-1-1 1,-2 0-1,-5 2 0,-2-2 1,-2 0-1,-1 0 76,11-13 0,-2 0 0,-2-2 0,1-3 0,-2-2 0,-4 0 64,-12 6 1,-4 0-1,-3 0 1,17-27-1,-5-2-64,-7 0 0,-7-3 0,-12 5 0,-5-3 175,-3-8 1,-6-1 0,-8 5 0,-8 2-176,-10 3 0,-9 1 0,-13 1 0,-10 2 0,-15-5 0,-11 5 0,-11 8 0,-9 6 0,12 20 0,-5 2 0,-2 5-12,0 8 1,-3 4 0,-4 2 0,-14-3-1,-5 2 1,-1 4 0,2 8 0,0 0-1,0 0 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63F6C3-7835-3C44-8DC5-FB69BF72CB7B}" type="datetimeFigureOut">
              <a:rPr lang="en-US" smtClean="0"/>
              <a:t>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F28863-7A4F-B249-A4D6-721B9BD7E528}" type="slidenum">
              <a:rPr lang="en-US" smtClean="0"/>
              <a:t>‹#›</a:t>
            </a:fld>
            <a:endParaRPr lang="en-US"/>
          </a:p>
        </p:txBody>
      </p:sp>
    </p:spTree>
    <p:extLst>
      <p:ext uri="{BB962C8B-B14F-4D97-AF65-F5344CB8AC3E}">
        <p14:creationId xmlns:p14="http://schemas.microsoft.com/office/powerpoint/2010/main" val="39346434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Good afternoon.  My name is Brad Diamond, and I’m a Field CTO in our Enterprise Architecture team.  I’ve been working in the ServiceNow ecosystem for over 13 years as both a customer and as a partner prior to joining ServiceNow in 2022.</a:t>
            </a:r>
          </a:p>
          <a:p>
            <a:r>
              <a:rPr lang="en-US" dirty="0"/>
              <a:t>Today I’m going to talk to you about the importance of having an effective Operating Model in place for the ServiceNow platform, and some of the Governance components that should be considered to make this effective.</a:t>
            </a:r>
          </a:p>
          <a:p>
            <a:r>
              <a:rPr lang="en-US" dirty="0"/>
              <a:t>I normally lead a 3 hour workshop on this topic (as there’s a lot to dig into) – but for today’s conversation, I’m going to keep my overview to under 20 minutes.  </a:t>
            </a:r>
            <a:r>
              <a:rPr lang="en-US" dirty="0">
                <a:sym typeface="Wingdings" pitchFamily="2" charset="2"/>
              </a:rPr>
              <a:t></a:t>
            </a:r>
          </a:p>
          <a:p>
            <a:endParaRPr lang="en-US" dirty="0">
              <a:sym typeface="Wingdings" pitchFamily="2" charset="2"/>
            </a:endParaRPr>
          </a:p>
          <a:p>
            <a:endParaRPr lang="en-US" dirty="0"/>
          </a:p>
        </p:txBody>
      </p:sp>
      <p:sp>
        <p:nvSpPr>
          <p:cNvPr id="4" name="Slide Number Placeholder 3"/>
          <p:cNvSpPr>
            <a:spLocks noGrp="1"/>
          </p:cNvSpPr>
          <p:nvPr>
            <p:ph type="sldNum" sz="quarter" idx="5"/>
          </p:nvPr>
        </p:nvSpPr>
        <p:spPr/>
        <p:txBody>
          <a:bodyPr/>
          <a:lstStyle/>
          <a:p>
            <a:fld id="{7CF28863-7A4F-B249-A4D6-721B9BD7E528}" type="slidenum">
              <a:rPr lang="en-US" smtClean="0"/>
              <a:t>1</a:t>
            </a:fld>
            <a:endParaRPr lang="en-US"/>
          </a:p>
        </p:txBody>
      </p:sp>
    </p:spTree>
    <p:extLst>
      <p:ext uri="{BB962C8B-B14F-4D97-AF65-F5344CB8AC3E}">
        <p14:creationId xmlns:p14="http://schemas.microsoft.com/office/powerpoint/2010/main" val="968102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about how the hybrid model helps with the deficiencies of each of the centralized and distributed model.</a:t>
            </a:r>
          </a:p>
        </p:txBody>
      </p:sp>
      <p:sp>
        <p:nvSpPr>
          <p:cNvPr id="4" name="Slide Number Placeholder 3"/>
          <p:cNvSpPr>
            <a:spLocks noGrp="1"/>
          </p:cNvSpPr>
          <p:nvPr>
            <p:ph type="sldNum" sz="quarter" idx="5"/>
          </p:nvPr>
        </p:nvSpPr>
        <p:spPr/>
        <p:txBody>
          <a:bodyPr/>
          <a:lstStyle/>
          <a:p>
            <a:fld id="{7CF28863-7A4F-B249-A4D6-721B9BD7E528}" type="slidenum">
              <a:rPr lang="en-US" smtClean="0"/>
              <a:t>13</a:t>
            </a:fld>
            <a:endParaRPr lang="en-US"/>
          </a:p>
        </p:txBody>
      </p:sp>
    </p:spTree>
    <p:extLst>
      <p:ext uri="{BB962C8B-B14F-4D97-AF65-F5344CB8AC3E}">
        <p14:creationId xmlns:p14="http://schemas.microsoft.com/office/powerpoint/2010/main" val="37954008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guidance is not limited to a single approach – rather we understand that organizations are going to mature as they start to leverage these concepts, so we wanted to make sure that we allowed for that as well, but creating three maturity levels, which can be based on where the organization is at in their journey.  NB: Mature governance for complex organizations is typically reserved for international organizations leveraging Global Business Services to streamline internal </a:t>
            </a:r>
            <a:r>
              <a:rPr lang="en-US" dirty="0" err="1"/>
              <a:t>fucntions</a:t>
            </a:r>
            <a:r>
              <a:rPr lang="en-US" dirty="0"/>
              <a: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B386C2-1327-4B1D-92CF-4F0B7256460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291098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the primary purpose of each governance board</a:t>
            </a:r>
          </a:p>
        </p:txBody>
      </p:sp>
      <p:sp>
        <p:nvSpPr>
          <p:cNvPr id="4" name="Slide Number Placeholder 3"/>
          <p:cNvSpPr>
            <a:spLocks noGrp="1"/>
          </p:cNvSpPr>
          <p:nvPr>
            <p:ph type="sldNum" sz="quarter" idx="5"/>
          </p:nvPr>
        </p:nvSpPr>
        <p:spPr/>
        <p:txBody>
          <a:bodyPr/>
          <a:lstStyle/>
          <a:p>
            <a:fld id="{7CF28863-7A4F-B249-A4D6-721B9BD7E528}" type="slidenum">
              <a:rPr lang="en-US" smtClean="0"/>
              <a:t>16</a:t>
            </a:fld>
            <a:endParaRPr lang="en-US"/>
          </a:p>
        </p:txBody>
      </p:sp>
    </p:spTree>
    <p:extLst>
      <p:ext uri="{BB962C8B-B14F-4D97-AF65-F5344CB8AC3E}">
        <p14:creationId xmlns:p14="http://schemas.microsoft.com/office/powerpoint/2010/main" val="32207483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Important to note that BOARD bring together diverse skill sets across the organization.  Many roles are not part of the Core Dedicated Service Now Team</a:t>
            </a:r>
          </a:p>
          <a:p>
            <a:endParaRPr lang="en-US" dirty="0"/>
          </a:p>
        </p:txBody>
      </p:sp>
      <p:sp>
        <p:nvSpPr>
          <p:cNvPr id="4" name="Slide Number Placeholder 3"/>
          <p:cNvSpPr>
            <a:spLocks noGrp="1"/>
          </p:cNvSpPr>
          <p:nvPr>
            <p:ph type="sldNum" sz="quarter" idx="5"/>
          </p:nvPr>
        </p:nvSpPr>
        <p:spPr/>
        <p:txBody>
          <a:bodyPr/>
          <a:lstStyle/>
          <a:p>
            <a:fld id="{7CF28863-7A4F-B249-A4D6-721B9BD7E528}" type="slidenum">
              <a:rPr lang="en-US" smtClean="0"/>
              <a:t>17</a:t>
            </a:fld>
            <a:endParaRPr lang="en-US"/>
          </a:p>
        </p:txBody>
      </p:sp>
    </p:spTree>
    <p:extLst>
      <p:ext uri="{BB962C8B-B14F-4D97-AF65-F5344CB8AC3E}">
        <p14:creationId xmlns:p14="http://schemas.microsoft.com/office/powerpoint/2010/main" val="27982647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policies are going to ensure that our teams have something to stand behind as we look to standardize how we leverage the platform.  This will be critical to ensuring consistency and stability.</a:t>
            </a:r>
          </a:p>
        </p:txBody>
      </p:sp>
      <p:sp>
        <p:nvSpPr>
          <p:cNvPr id="4" name="Slide Number Placeholder 3"/>
          <p:cNvSpPr>
            <a:spLocks noGrp="1"/>
          </p:cNvSpPr>
          <p:nvPr>
            <p:ph type="sldNum" sz="quarter" idx="5"/>
          </p:nvPr>
        </p:nvSpPr>
        <p:spPr/>
        <p:txBody>
          <a:bodyPr/>
          <a:lstStyle/>
          <a:p>
            <a:fld id="{7CF28863-7A4F-B249-A4D6-721B9BD7E528}" type="slidenum">
              <a:rPr lang="en-US" smtClean="0"/>
              <a:t>18</a:t>
            </a:fld>
            <a:endParaRPr lang="en-US"/>
          </a:p>
        </p:txBody>
      </p:sp>
    </p:spTree>
    <p:extLst>
      <p:ext uri="{BB962C8B-B14F-4D97-AF65-F5344CB8AC3E}">
        <p14:creationId xmlns:p14="http://schemas.microsoft.com/office/powerpoint/2010/main" val="13006523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now where we split the platform support team into two: platform support and development.  The theme here is that cloud analogy - much like your AWS or Azure teams, they are focused on the stability of the platform, patched, updated and ready to be consumed by development teams.</a:t>
            </a:r>
          </a:p>
        </p:txBody>
      </p:sp>
      <p:sp>
        <p:nvSpPr>
          <p:cNvPr id="4" name="Slide Number Placeholder 3"/>
          <p:cNvSpPr>
            <a:spLocks noGrp="1"/>
          </p:cNvSpPr>
          <p:nvPr>
            <p:ph type="sldNum" sz="quarter" idx="5"/>
          </p:nvPr>
        </p:nvSpPr>
        <p:spPr/>
        <p:txBody>
          <a:bodyPr/>
          <a:lstStyle/>
          <a:p>
            <a:fld id="{7CF28863-7A4F-B249-A4D6-721B9BD7E528}" type="slidenum">
              <a:rPr lang="en-US" smtClean="0"/>
              <a:t>20</a:t>
            </a:fld>
            <a:endParaRPr lang="en-US"/>
          </a:p>
        </p:txBody>
      </p:sp>
    </p:spTree>
    <p:extLst>
      <p:ext uri="{BB962C8B-B14F-4D97-AF65-F5344CB8AC3E}">
        <p14:creationId xmlns:p14="http://schemas.microsoft.com/office/powerpoint/2010/main" val="10715608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state where I want most organizations to get to.  This is where we split our technical governance board into TWO functions: Platform and Delivery.  The Delivery team can ultimately become many different delivery teams as the products/capabilities that they represent continues to expand beyond ITSM.  A Delivery team can represent more than one product, this will be based on the level of demand and volume of work being generated from the business units.</a:t>
            </a:r>
          </a:p>
        </p:txBody>
      </p:sp>
      <p:sp>
        <p:nvSpPr>
          <p:cNvPr id="4" name="Slide Number Placeholder 3"/>
          <p:cNvSpPr>
            <a:spLocks noGrp="1"/>
          </p:cNvSpPr>
          <p:nvPr>
            <p:ph type="sldNum" sz="quarter" idx="5"/>
          </p:nvPr>
        </p:nvSpPr>
        <p:spPr/>
        <p:txBody>
          <a:bodyPr/>
          <a:lstStyle/>
          <a:p>
            <a:fld id="{7CF28863-7A4F-B249-A4D6-721B9BD7E528}" type="slidenum">
              <a:rPr lang="en-US" smtClean="0"/>
              <a:t>21</a:t>
            </a:fld>
            <a:endParaRPr lang="en-US"/>
          </a:p>
        </p:txBody>
      </p:sp>
    </p:spTree>
    <p:extLst>
      <p:ext uri="{BB962C8B-B14F-4D97-AF65-F5344CB8AC3E}">
        <p14:creationId xmlns:p14="http://schemas.microsoft.com/office/powerpoint/2010/main" val="23485213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endParaRPr lang="en-US"/>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7084169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a:t>Ultimately, this is where we get to – our dedicated ServiceNow team rolling up to our executive sponsor, and then our cross-functional governance boards with key stakeholders from across the organization.</a:t>
            </a:r>
          </a:p>
          <a:p>
            <a:pPr marL="171450" lvl="0" indent="-171450">
              <a:buFont typeface="Arial" panose="020B0604020202020204" pitchFamily="34" charset="0"/>
              <a:buChar char="•"/>
            </a:pPr>
            <a:endParaRPr lang="en-US" dirty="0"/>
          </a:p>
          <a:p>
            <a:pPr marL="0" lvl="0" indent="0">
              <a:buFont typeface="Arial" panose="020B0604020202020204" pitchFamily="34" charset="0"/>
              <a:buNone/>
            </a:pPr>
            <a:r>
              <a:rPr lang="en-US" dirty="0"/>
              <a:t>Governance Boards:</a:t>
            </a:r>
          </a:p>
          <a:p>
            <a:pPr marL="171450" lvl="0" indent="-171450">
              <a:buFont typeface="Arial" panose="020B0604020202020204" pitchFamily="34" charset="0"/>
              <a:buChar char="•"/>
            </a:pPr>
            <a:r>
              <a:rPr lang="en-US" dirty="0"/>
              <a:t>Ensure there is an Executive Steering Committee with business leadership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B386C2-1327-4B1D-92CF-4F0B7256460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76361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CF28863-7A4F-B249-A4D6-721B9BD7E528}" type="slidenum">
              <a:rPr lang="en-US" smtClean="0"/>
              <a:t>25</a:t>
            </a:fld>
            <a:endParaRPr lang="en-US"/>
          </a:p>
        </p:txBody>
      </p:sp>
    </p:spTree>
    <p:extLst>
      <p:ext uri="{BB962C8B-B14F-4D97-AF65-F5344CB8AC3E}">
        <p14:creationId xmlns:p14="http://schemas.microsoft.com/office/powerpoint/2010/main" val="3309201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Private industries will send things to space</a:t>
            </a:r>
          </a:p>
          <a:p>
            <a:r>
              <a:rPr lang="en-US" dirty="0"/>
              <a:t>Nasa will be the governing body – sequencing, providing guidance</a:t>
            </a:r>
          </a:p>
          <a:p>
            <a:r>
              <a:rPr lang="en-US" dirty="0"/>
              <a:t>It is imperative to move towards a “decentralized model”</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035207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CF28863-7A4F-B249-A4D6-721B9BD7E528}" type="slidenum">
              <a:rPr lang="en-US" smtClean="0"/>
              <a:t>26</a:t>
            </a:fld>
            <a:endParaRPr lang="en-US"/>
          </a:p>
        </p:txBody>
      </p:sp>
    </p:spTree>
    <p:extLst>
      <p:ext uri="{BB962C8B-B14F-4D97-AF65-F5344CB8AC3E}">
        <p14:creationId xmlns:p14="http://schemas.microsoft.com/office/powerpoint/2010/main" val="17235178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Carpenter building a shed: Soup to nuts</a:t>
            </a:r>
          </a:p>
          <a:p>
            <a:r>
              <a:rPr lang="en-US"/>
              <a:t>Carpenter building or remodeling a house: You will still do carpentry, but a portion of the job will be managing people – concrete, electric, plumbing; managing the work – when is the plumber coming in?; interfacing with the client – do I or does the plumber speak to the client?</a:t>
            </a:r>
          </a:p>
          <a:p>
            <a:r>
              <a:rPr lang="en-US"/>
              <a:t>Carpenter doing an office building – you’re doing NONE of the work; solely managing the work</a:t>
            </a:r>
          </a:p>
          <a:p>
            <a:endParaRPr lang="en-US"/>
          </a:p>
          <a:p>
            <a:r>
              <a:rPr lang="en-US"/>
              <a:t>If you had a 3</a:t>
            </a:r>
            <a:r>
              <a:rPr lang="en-US" baseline="30000"/>
              <a:t>rd</a:t>
            </a:r>
            <a:r>
              <a:rPr lang="en-US"/>
              <a:t> party doing something while the system is live, then you have done management already. | Partner &gt; Pro-Code &gt; </a:t>
            </a:r>
          </a:p>
          <a:p>
            <a:r>
              <a:rPr lang="en-US"/>
              <a:t>So what would it take to have another group design and build on your instance?</a:t>
            </a: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8135684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Carpenter building a shed: Soup to nuts</a:t>
            </a:r>
          </a:p>
          <a:p>
            <a:r>
              <a:rPr lang="en-US"/>
              <a:t>Carpenter building or remodeling a house: You will still do carpentry, but a portion of the job will be managing people – concrete, electric, plumbing; managing the work – when is the plumber coming in?; interfacing with the client – do I or does the plumber speak to the client?</a:t>
            </a:r>
          </a:p>
          <a:p>
            <a:r>
              <a:rPr lang="en-US"/>
              <a:t>Carpenter doing an office building – you’re doing NONE of the work; solely managing the work</a:t>
            </a:r>
          </a:p>
          <a:p>
            <a:endParaRPr lang="en-US"/>
          </a:p>
          <a:p>
            <a:r>
              <a:rPr lang="en-US"/>
              <a:t>If you had a 3</a:t>
            </a:r>
            <a:r>
              <a:rPr lang="en-US" baseline="30000"/>
              <a:t>rd</a:t>
            </a:r>
            <a:r>
              <a:rPr lang="en-US"/>
              <a:t> party doing something while the system is live, then you have done management already. | Partner &gt; Pro-Code &gt; </a:t>
            </a:r>
          </a:p>
          <a:p>
            <a:r>
              <a:rPr lang="en-US"/>
              <a:t>So what would it take to have another group design and build on your instance?</a:t>
            </a: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0783382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Carpenter building a shed: Soup to nuts</a:t>
            </a:r>
          </a:p>
          <a:p>
            <a:r>
              <a:rPr lang="en-US"/>
              <a:t>Carpenter building or remodeling a house: You will still do carpentry, but a portion of the job will be managing people – concrete, electric, plumbing; managing the work – when is the plumber coming in?; interfacing with the client – do I or does the plumber speak to the client?</a:t>
            </a:r>
          </a:p>
          <a:p>
            <a:r>
              <a:rPr lang="en-US"/>
              <a:t>Carpenter doing an office building – you’re doing NONE of the work; solely managing the work</a:t>
            </a:r>
          </a:p>
          <a:p>
            <a:endParaRPr lang="en-US"/>
          </a:p>
          <a:p>
            <a:r>
              <a:rPr lang="en-US"/>
              <a:t>If you had a 3</a:t>
            </a:r>
            <a:r>
              <a:rPr lang="en-US" baseline="30000"/>
              <a:t>rd</a:t>
            </a:r>
            <a:r>
              <a:rPr lang="en-US"/>
              <a:t> party doing something while the system is live, then you have done management already. | Partner &gt; Pro-Code &gt; </a:t>
            </a:r>
          </a:p>
          <a:p>
            <a:r>
              <a:rPr lang="en-US"/>
              <a:t>So what would it take to have another group design and build on your instance?</a:t>
            </a: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1221366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Ticketing Tool</a:t>
            </a:r>
          </a:p>
          <a:p>
            <a:pPr marL="171450" indent="-171450">
              <a:buFont typeface="Arial" panose="020B0604020202020204" pitchFamily="34" charset="0"/>
              <a:buChar char="•"/>
            </a:pPr>
            <a:r>
              <a:rPr lang="en-US" dirty="0"/>
              <a:t>Running IT Operations – Head of Operations </a:t>
            </a:r>
          </a:p>
          <a:p>
            <a:pPr marL="171450" indent="-171450">
              <a:buFont typeface="Arial" panose="020B0604020202020204" pitchFamily="34" charset="0"/>
              <a:buChar char="•"/>
            </a:pPr>
            <a:r>
              <a:rPr lang="en-US" dirty="0"/>
              <a:t>Delivering Enterprise Technology Management – CIO/CTO, Enterprise Architecture, Heads of Data, Head of Digital Engineering</a:t>
            </a:r>
          </a:p>
          <a:p>
            <a:pPr marL="171450" indent="-171450">
              <a:buFont typeface="Arial" panose="020B0604020202020204" pitchFamily="34" charset="0"/>
              <a:buChar char="•"/>
            </a:pPr>
            <a:r>
              <a:rPr lang="en-US" dirty="0"/>
              <a:t>Customer and Business Hyper-Automation: Drive a new operational reality – Line of Business Leaders, Risk Leaders, Heads of Digital Transformation</a:t>
            </a:r>
          </a:p>
          <a:p>
            <a:pPr marL="171450" indent="-171450">
              <a:buFont typeface="Arial" panose="020B0604020202020204" pitchFamily="34" charset="0"/>
              <a:buChar char="•"/>
            </a:pPr>
            <a:r>
              <a:rPr lang="en-US" dirty="0"/>
              <a:t>Customer Experience and Performance: C-suite reduce cost while improving customer outcomes – CFO, COO</a:t>
            </a:r>
          </a:p>
          <a:p>
            <a:pPr marL="171450" indent="-171450">
              <a:buFont typeface="Arial" panose="020B0604020202020204" pitchFamily="34" charset="0"/>
              <a:buChar char="•"/>
            </a:pPr>
            <a:r>
              <a:rPr lang="en-US"/>
              <a:t>Driving the Digital Revolution - CEO</a:t>
            </a:r>
          </a:p>
          <a:p>
            <a:endParaRPr lang="en-US"/>
          </a:p>
        </p:txBody>
      </p:sp>
      <p:sp>
        <p:nvSpPr>
          <p:cNvPr id="4" name="Slide Number Placeholder 3"/>
          <p:cNvSpPr>
            <a:spLocks noGrp="1"/>
          </p:cNvSpPr>
          <p:nvPr>
            <p:ph type="sldNum" sz="quarter" idx="5"/>
          </p:nvPr>
        </p:nvSpPr>
        <p:spPr/>
        <p:txBody>
          <a:bodyPr/>
          <a:lstStyle/>
          <a:p>
            <a:fld id="{7CF28863-7A4F-B249-A4D6-721B9BD7E528}" type="slidenum">
              <a:rPr lang="en-US" smtClean="0"/>
              <a:t>36</a:t>
            </a:fld>
            <a:endParaRPr lang="en-US"/>
          </a:p>
        </p:txBody>
      </p:sp>
    </p:spTree>
    <p:extLst>
      <p:ext uri="{BB962C8B-B14F-4D97-AF65-F5344CB8AC3E}">
        <p14:creationId xmlns:p14="http://schemas.microsoft.com/office/powerpoint/2010/main" val="6475093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1151761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3693420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8318005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5797492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40587596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 the past number of years, my group has engaged with hundreds, if not thousands of customers and through those engagements, we’ve seen what works well, and what doesn’t, so we’ve culminated that into our leading practices on the subject.</a:t>
            </a:r>
          </a:p>
          <a:p>
            <a:r>
              <a:rPr lang="en-US" dirty="0"/>
              <a:t>Why did we create this material?  Because a lot of our customers over the years have had a similar migration path.  They started as IT Service Management customers, and when they did so, they asked their ITSM Application support team to manage ServiceNow.  The problem here is that ServiceNow is not just an application – rather it is a platform.  So asking an application support team to manage a platform presents a challenge in that the team is not setup to scale as the demand from the organization starts to grow (especially outside of IT).  And thus – our guidance is born.</a:t>
            </a:r>
          </a:p>
          <a:p>
            <a:endParaRPr lang="en-US" dirty="0"/>
          </a:p>
          <a:p>
            <a:r>
              <a:rPr lang="en-US" dirty="0"/>
              <a:t>First we’ll start with 4 common themes we see from our most successful ServiceNow customers.</a:t>
            </a:r>
          </a:p>
        </p:txBody>
      </p:sp>
      <p:sp>
        <p:nvSpPr>
          <p:cNvPr id="4" name="Slide Number Placeholder 3"/>
          <p:cNvSpPr>
            <a:spLocks noGrp="1"/>
          </p:cNvSpPr>
          <p:nvPr>
            <p:ph type="sldNum" sz="quarter" idx="5"/>
          </p:nvPr>
        </p:nvSpPr>
        <p:spPr/>
        <p:txBody>
          <a:bodyPr/>
          <a:lstStyle/>
          <a:p>
            <a:fld id="{7CF28863-7A4F-B249-A4D6-721B9BD7E528}" type="slidenum">
              <a:rPr lang="en-US" smtClean="0"/>
              <a:t>4</a:t>
            </a:fld>
            <a:endParaRPr lang="en-US"/>
          </a:p>
        </p:txBody>
      </p:sp>
    </p:spTree>
    <p:extLst>
      <p:ext uri="{BB962C8B-B14F-4D97-AF65-F5344CB8AC3E}">
        <p14:creationId xmlns:p14="http://schemas.microsoft.com/office/powerpoint/2010/main" val="3390614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778200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47329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8151" y="4387135"/>
            <a:ext cx="6134100" cy="4341091"/>
          </a:xfrm>
        </p:spPr>
        <p:txBody>
          <a:bodyPr/>
          <a:lstStyle/>
          <a:p>
            <a:pPr marL="0" indent="0">
              <a:buNone/>
            </a:pPr>
            <a:r>
              <a:rPr lang="en-US" sz="1200">
                <a:ea typeface="Calibri Regular" charset="0"/>
                <a:cs typeface="Calibri Regular" charset="0"/>
              </a:rPr>
              <a:t>Three layers of governance are important to the long-term success of strategic and operational goals:</a:t>
            </a:r>
          </a:p>
          <a:p>
            <a:pPr marL="171450" indent="-171450"/>
            <a:r>
              <a:rPr lang="en-US" sz="1200"/>
              <a:t>Strategic Governance; Portfolio Governance; Technical Governance</a:t>
            </a:r>
            <a:endParaRPr lang="en-US"/>
          </a:p>
          <a:p>
            <a:r>
              <a:rPr lang="en-US"/>
              <a:t>Differentiate SN as arguably</a:t>
            </a:r>
            <a:r>
              <a:rPr lang="en-US" baseline="0"/>
              <a:t> the ONLY company that has ALL the elements in ONE platform to enable ALL of this.</a:t>
            </a:r>
          </a:p>
          <a:p>
            <a:endParaRPr lang="en-US" baseline="0"/>
          </a:p>
          <a:p>
            <a:pPr marL="0" marR="0" indent="0" algn="l" defTabSz="457200" rtl="0" eaLnBrk="1" fontAlgn="auto" latinLnBrk="0" hangingPunct="1">
              <a:lnSpc>
                <a:spcPct val="95000"/>
              </a:lnSpc>
              <a:spcBef>
                <a:spcPts val="0"/>
              </a:spcBef>
              <a:spcAft>
                <a:spcPts val="600"/>
              </a:spcAft>
              <a:buClrTx/>
              <a:buSzTx/>
              <a:buFontTx/>
              <a:buNone/>
              <a:tabLst/>
              <a:defRPr/>
            </a:pPr>
            <a:r>
              <a:rPr lang="en-US" sz="1200" kern="1200">
                <a:solidFill>
                  <a:schemeClr val="tx1"/>
                </a:solidFill>
                <a:effectLst/>
                <a:ea typeface="+mn-ea"/>
                <a:cs typeface="+mn-cs"/>
              </a:rPr>
              <a:t>IT Business Management (ITBM) from ServiceNow, brings together traditionally disconnected “islands of change” notably </a:t>
            </a:r>
            <a:r>
              <a:rPr lang="en-US" sz="1200" b="1" kern="1200">
                <a:solidFill>
                  <a:schemeClr val="tx1"/>
                </a:solidFill>
                <a:effectLst/>
                <a:ea typeface="+mn-ea"/>
                <a:cs typeface="+mn-cs"/>
              </a:rPr>
              <a:t>Project and Portfolio Management (PPM), IT Financial Management, Agile Development and Application Portfolio Management</a:t>
            </a:r>
            <a:r>
              <a:rPr lang="en-US" sz="1200" kern="1200">
                <a:solidFill>
                  <a:schemeClr val="tx1"/>
                </a:solidFill>
                <a:effectLst/>
                <a:ea typeface="+mn-ea"/>
                <a:cs typeface="+mn-cs"/>
              </a:rPr>
              <a:t> with Service Management in order to provide a single system of record to support an organization’s end-to-end change and governance framework. </a:t>
            </a:r>
          </a:p>
          <a:p>
            <a:pPr defTabSz="457200">
              <a:defRPr/>
            </a:pPr>
            <a:r>
              <a:rPr lang="en-US"/>
              <a:t>IT Business Management</a:t>
            </a:r>
            <a:r>
              <a:rPr lang="en-US" baseline="0"/>
              <a:t> is delivered by a suite of applications on the ServiceNow Platform. These applications are independent of others like ITSM but because they can be on the same platform ITBM can also add value through seamlessly leveraging other products. </a:t>
            </a:r>
          </a:p>
          <a:p>
            <a:r>
              <a:rPr lang="en-US" baseline="0"/>
              <a:t>One way to think of what ITBM is all about is to think of IT as the management of a set of portfolios and the execution of the project portfolio:</a:t>
            </a:r>
          </a:p>
          <a:p>
            <a:r>
              <a:rPr lang="en-US" baseline="0"/>
              <a:t>Demand Portfolio; HR Portfolio; Project Portfolio; Financial Portfolio; etc.</a:t>
            </a:r>
          </a:p>
          <a:p>
            <a:r>
              <a:rPr lang="en-US" baseline="0"/>
              <a:t>Only ServiceNow can bring the end-to-end management of all IT’s portfolios together in one platform. </a:t>
            </a:r>
          </a:p>
          <a:p>
            <a:endParaRPr lang="en-US"/>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515151"/>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54</a:t>
            </a:fld>
            <a:endParaRPr kumimoji="0" lang="en-US" sz="1200" b="0" i="0" u="none" strike="noStrike" kern="1200" cap="none" spc="0" normalizeH="0" baseline="0" noProof="0">
              <a:ln>
                <a:noFill/>
              </a:ln>
              <a:solidFill>
                <a:srgbClr val="515151"/>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8311843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40964724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9" name="Shape 1769"/>
          <p:cNvSpPr>
            <a:spLocks noGrp="1" noRot="1" noChangeAspect="1"/>
          </p:cNvSpPr>
          <p:nvPr>
            <p:ph type="sldImg"/>
          </p:nvPr>
        </p:nvSpPr>
        <p:spPr>
          <a:prstGeom prst="rect">
            <a:avLst/>
          </a:prstGeom>
        </p:spPr>
        <p:txBody>
          <a:bodyPr/>
          <a:lstStyle/>
          <a:p>
            <a:endParaRPr dirty="0"/>
          </a:p>
        </p:txBody>
      </p:sp>
      <p:sp>
        <p:nvSpPr>
          <p:cNvPr id="1770" name="Shape 1770"/>
          <p:cNvSpPr>
            <a:spLocks noGrp="1"/>
          </p:cNvSpPr>
          <p:nvPr>
            <p:ph type="body" sz="quarter" idx="1"/>
          </p:nvPr>
        </p:nvSpPr>
        <p:spPr>
          <a:prstGeom prst="rect">
            <a:avLst/>
          </a:prstGeom>
        </p:spPr>
        <p:txBody>
          <a:bodyPr/>
          <a:lstStyle/>
          <a:p>
            <a:r>
              <a:rPr dirty="0"/>
              <a:t>Look at all processes, see the changing role of IT</a:t>
            </a:r>
          </a:p>
          <a:p>
            <a:endParaRPr dirty="0"/>
          </a:p>
          <a:p>
            <a:r>
              <a:rPr dirty="0"/>
              <a:t>IT shift from monopoly provider to </a:t>
            </a:r>
            <a:r>
              <a:rPr b="1" dirty="0"/>
              <a:t>ENABLER</a:t>
            </a:r>
          </a:p>
          <a:p>
            <a:endParaRPr b="1" dirty="0"/>
          </a:p>
          <a:p>
            <a:r>
              <a:rPr dirty="0"/>
              <a:t>IT delivers platform for digital transformation strategy</a:t>
            </a:r>
          </a:p>
          <a:p>
            <a:endParaRPr dirty="0"/>
          </a:p>
          <a:p>
            <a:r>
              <a:rPr dirty="0"/>
              <a:t>Build new digital workflows </a:t>
            </a:r>
            <a:r>
              <a:rPr lang="en-US" dirty="0"/>
              <a:t>&amp;</a:t>
            </a:r>
            <a:r>
              <a:rPr dirty="0"/>
              <a:t> services to transform work</a:t>
            </a:r>
          </a:p>
          <a:p>
            <a:endParaRPr dirty="0"/>
          </a:p>
          <a:p>
            <a:r>
              <a:rPr dirty="0"/>
              <a:t>Shared data, workflow, experience to unlock innovation</a:t>
            </a:r>
          </a:p>
          <a:p>
            <a:endParaRPr dirty="0"/>
          </a:p>
        </p:txBody>
      </p:sp>
    </p:spTree>
    <p:extLst>
      <p:ext uri="{BB962C8B-B14F-4D97-AF65-F5344CB8AC3E}">
        <p14:creationId xmlns:p14="http://schemas.microsoft.com/office/powerpoint/2010/main" val="324270366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9" name="Shape 1769"/>
          <p:cNvSpPr>
            <a:spLocks noGrp="1" noRot="1" noChangeAspect="1"/>
          </p:cNvSpPr>
          <p:nvPr>
            <p:ph type="sldImg"/>
          </p:nvPr>
        </p:nvSpPr>
        <p:spPr>
          <a:prstGeom prst="rect">
            <a:avLst/>
          </a:prstGeom>
        </p:spPr>
        <p:txBody>
          <a:bodyPr/>
          <a:lstStyle/>
          <a:p>
            <a:endParaRPr dirty="0"/>
          </a:p>
        </p:txBody>
      </p:sp>
      <p:sp>
        <p:nvSpPr>
          <p:cNvPr id="1770" name="Shape 1770"/>
          <p:cNvSpPr>
            <a:spLocks noGrp="1"/>
          </p:cNvSpPr>
          <p:nvPr>
            <p:ph type="body" sz="quarter" idx="1"/>
          </p:nvPr>
        </p:nvSpPr>
        <p:spPr>
          <a:prstGeom prst="rect">
            <a:avLst/>
          </a:prstGeom>
        </p:spPr>
        <p:txBody>
          <a:bodyPr/>
          <a:lstStyle/>
          <a:p>
            <a:r>
              <a:rPr dirty="0"/>
              <a:t>Look at all processes, see the changing role of IT</a:t>
            </a:r>
          </a:p>
          <a:p>
            <a:endParaRPr dirty="0"/>
          </a:p>
          <a:p>
            <a:r>
              <a:rPr dirty="0"/>
              <a:t>IT shift from monopoly provider to </a:t>
            </a:r>
            <a:r>
              <a:rPr b="1" dirty="0"/>
              <a:t>ENABLER</a:t>
            </a:r>
          </a:p>
          <a:p>
            <a:endParaRPr b="1" dirty="0"/>
          </a:p>
          <a:p>
            <a:r>
              <a:rPr dirty="0"/>
              <a:t>IT delivers platform for digital transformation strategy</a:t>
            </a:r>
          </a:p>
          <a:p>
            <a:endParaRPr dirty="0"/>
          </a:p>
          <a:p>
            <a:r>
              <a:rPr dirty="0"/>
              <a:t>Build new digital workflows </a:t>
            </a:r>
            <a:r>
              <a:rPr lang="en-US" dirty="0"/>
              <a:t>&amp;</a:t>
            </a:r>
            <a:r>
              <a:rPr dirty="0"/>
              <a:t> services to transform work</a:t>
            </a:r>
          </a:p>
          <a:p>
            <a:endParaRPr dirty="0"/>
          </a:p>
          <a:p>
            <a:r>
              <a:rPr dirty="0"/>
              <a:t>Shared data, workflow, experience to unlock innovation</a:t>
            </a:r>
          </a:p>
          <a:p>
            <a:endParaRPr dirty="0"/>
          </a:p>
        </p:txBody>
      </p:sp>
    </p:spTree>
    <p:extLst>
      <p:ext uri="{BB962C8B-B14F-4D97-AF65-F5344CB8AC3E}">
        <p14:creationId xmlns:p14="http://schemas.microsoft.com/office/powerpoint/2010/main" val="16507045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1A19DA-D01A-4F05-9562-FF8C35E97F7D}" type="slidenum">
              <a:rPr kumimoji="0" lang="en-SG"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78</a:t>
            </a:fld>
            <a:endParaRPr kumimoji="0" lang="en-SG"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37930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Tech gov. solution review cycle…</a:t>
            </a:r>
            <a:endParaRPr lang="en-CA"/>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7873A4-CF49-4BDA-8B83-09B0796B106A}"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83</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2200485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7873A4-CF49-4BDA-8B83-09B0796B106A}"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87</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9297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Lack of KPI’s – if we are moving workload into the platform, we should be measuring it.  How do we know if there were improvements if we don’t?  What’s the value of the transformation/automation we’ve made?</a:t>
            </a:r>
          </a:p>
          <a:p>
            <a:pPr marL="171450" indent="-171450">
              <a:buFont typeface="Arial" panose="020B0604020202020204" pitchFamily="34" charset="0"/>
              <a:buChar char="•"/>
            </a:pPr>
            <a:r>
              <a:rPr lang="en-US" dirty="0"/>
              <a:t>No platform governance – When organizations move to ServiceNow, they typically hand application support to the ITSM team, who quickly become a bottleneck, as they were not structured to support a platform.</a:t>
            </a:r>
          </a:p>
          <a:p>
            <a:pPr marL="171450" indent="-171450">
              <a:buFont typeface="Arial" panose="020B0604020202020204" pitchFamily="34" charset="0"/>
              <a:buChar char="•"/>
            </a:pPr>
            <a:r>
              <a:rPr lang="en-US" dirty="0"/>
              <a:t>Documented vision – this is where we need to know our north star - what is the strategic purpose of the platform in your organizations</a:t>
            </a:r>
          </a:p>
          <a:p>
            <a:pPr marL="171450" indent="-171450">
              <a:buFont typeface="Arial" panose="020B0604020202020204" pitchFamily="34" charset="0"/>
              <a:buChar char="•"/>
            </a:pPr>
            <a:r>
              <a:rPr lang="en-US" dirty="0"/>
              <a:t>Lack of Sr leadership – as you’ll see, this is a prominent role when governance is done right.  This leader will also be instrumental in setting that vision for the platform, as well as leading our strategy governance board.</a:t>
            </a:r>
          </a:p>
          <a:p>
            <a:pPr marL="171450" indent="-171450">
              <a:buFont typeface="Arial" panose="020B0604020202020204" pitchFamily="34" charset="0"/>
              <a:buChar char="•"/>
            </a:pPr>
            <a:r>
              <a:rPr lang="en-US" dirty="0"/>
              <a:t>Get good partners involved – at least to bring in a new capability.  They will cut the implementation time down significantly, which gets you your ROI faster.</a:t>
            </a:r>
          </a:p>
          <a:p>
            <a:pPr marL="171450" indent="-171450">
              <a:buFont typeface="Arial" panose="020B0604020202020204" pitchFamily="34" charset="0"/>
              <a:buChar char="•"/>
            </a:pPr>
            <a:r>
              <a:rPr lang="en-US" dirty="0"/>
              <a:t>Need staff</a:t>
            </a:r>
          </a:p>
          <a:p>
            <a:pPr marL="171450" indent="-171450">
              <a:buFont typeface="Arial" panose="020B0604020202020204" pitchFamily="34" charset="0"/>
              <a:buChar char="•"/>
            </a:pPr>
            <a:r>
              <a:rPr lang="en-US" dirty="0"/>
              <a:t>Out of the Box – do not customize.  This is what governance can help with.  Roles designed to help here.</a:t>
            </a:r>
          </a:p>
        </p:txBody>
      </p:sp>
      <p:sp>
        <p:nvSpPr>
          <p:cNvPr id="4" name="Slide Number Placeholder 3"/>
          <p:cNvSpPr>
            <a:spLocks noGrp="1"/>
          </p:cNvSpPr>
          <p:nvPr>
            <p:ph type="sldNum" sz="quarter" idx="5"/>
          </p:nvPr>
        </p:nvSpPr>
        <p:spPr/>
        <p:txBody>
          <a:bodyPr/>
          <a:lstStyle/>
          <a:p>
            <a:fld id="{7CF28863-7A4F-B249-A4D6-721B9BD7E528}" type="slidenum">
              <a:rPr lang="en-US" smtClean="0"/>
              <a:t>5</a:t>
            </a:fld>
            <a:endParaRPr lang="en-US"/>
          </a:p>
        </p:txBody>
      </p:sp>
    </p:spTree>
    <p:extLst>
      <p:ext uri="{BB962C8B-B14F-4D97-AF65-F5344CB8AC3E}">
        <p14:creationId xmlns:p14="http://schemas.microsoft.com/office/powerpoint/2010/main" val="2807316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is this important?</a:t>
            </a:r>
          </a:p>
          <a:p>
            <a:pPr marL="171450" indent="-171450">
              <a:buFont typeface="Arial" panose="020B0604020202020204" pitchFamily="34" charset="0"/>
              <a:buChar char="•"/>
            </a:pPr>
            <a:r>
              <a:rPr lang="en-US" dirty="0"/>
              <a:t>Governance will ensure we have alignment and focus to ensure we are working on the right things that matter</a:t>
            </a:r>
          </a:p>
          <a:p>
            <a:pPr marL="171450" indent="-171450">
              <a:buFont typeface="Arial" panose="020B0604020202020204" pitchFamily="34" charset="0"/>
              <a:buChar char="•"/>
            </a:pPr>
            <a:r>
              <a:rPr lang="en-US" dirty="0"/>
              <a:t>We will have standards (backed by policies) on how we are using the technology</a:t>
            </a:r>
          </a:p>
          <a:p>
            <a:pPr marL="171450" indent="-171450">
              <a:buFont typeface="Arial" panose="020B0604020202020204" pitchFamily="34" charset="0"/>
              <a:buChar char="•"/>
            </a:pPr>
            <a:r>
              <a:rPr lang="en-US" dirty="0"/>
              <a:t>We will have clearly defined roles and responsibilities for all stakeholders involved in the platform, this will also include standards regarding our data</a:t>
            </a:r>
          </a:p>
          <a:p>
            <a:pPr marL="171450" indent="-171450">
              <a:buFont typeface="Arial" panose="020B0604020202020204" pitchFamily="34" charset="0"/>
              <a:buChar char="•"/>
            </a:pPr>
            <a:r>
              <a:rPr lang="en-US" dirty="0"/>
              <a:t>Lastly – we will have an understanding of the value we are getting from the platform – are we aligned to our goals?  </a:t>
            </a:r>
          </a:p>
        </p:txBody>
      </p:sp>
      <p:sp>
        <p:nvSpPr>
          <p:cNvPr id="4" name="Slide Number Placeholder 3"/>
          <p:cNvSpPr>
            <a:spLocks noGrp="1"/>
          </p:cNvSpPr>
          <p:nvPr>
            <p:ph type="sldNum" sz="quarter" idx="5"/>
          </p:nvPr>
        </p:nvSpPr>
        <p:spPr/>
        <p:txBody>
          <a:bodyPr/>
          <a:lstStyle/>
          <a:p>
            <a:fld id="{7CF28863-7A4F-B249-A4D6-721B9BD7E528}" type="slidenum">
              <a:rPr lang="en-US" smtClean="0"/>
              <a:t>7</a:t>
            </a:fld>
            <a:endParaRPr lang="en-US"/>
          </a:p>
        </p:txBody>
      </p:sp>
    </p:spTree>
    <p:extLst>
      <p:ext uri="{BB962C8B-B14F-4D97-AF65-F5344CB8AC3E}">
        <p14:creationId xmlns:p14="http://schemas.microsoft.com/office/powerpoint/2010/main" val="40266938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how can I tell if I’m setup for success?  Ask yourself, are these things in place?</a:t>
            </a:r>
          </a:p>
          <a:p>
            <a:r>
              <a:rPr lang="en-US" dirty="0"/>
              <a:t>Here’s a slide that you can use as a placemat with your executives for support.</a:t>
            </a:r>
          </a:p>
          <a:p>
            <a:r>
              <a:rPr lang="en-US" dirty="0"/>
              <a:t>1: Capability roadmap.  Are we continually increasing the value of the platform?</a:t>
            </a:r>
          </a:p>
          <a:p>
            <a:r>
              <a:rPr lang="en-US" dirty="0"/>
              <a:t>2: Operating model.  Is it working?</a:t>
            </a:r>
          </a:p>
          <a:p>
            <a:r>
              <a:rPr lang="en-US" dirty="0"/>
              <a:t>3: Engaged leadership.  Do we have an executive (C-level) champion?  Are they setting our direction?</a:t>
            </a:r>
          </a:p>
          <a:p>
            <a:r>
              <a:rPr lang="en-US" dirty="0"/>
              <a:t>4: Defined services.  Rather than measuring against discrete products and applications, we will define and manage our services which will be comprised of many products and applications – and the relationships will be clearly understood.</a:t>
            </a:r>
          </a:p>
          <a:p>
            <a:r>
              <a:rPr lang="en-US" dirty="0"/>
              <a:t>5: Certified resources.  This is a massive opportunity that most customers overlook.  Train (and certify) your teams.  The results will be astonishing.</a:t>
            </a:r>
          </a:p>
          <a:p>
            <a:r>
              <a:rPr lang="en-US" dirty="0"/>
              <a:t>6: Distributed development.  This is the only way to scale the platform.  Teams who understand the business requirements need to be front facing to them.</a:t>
            </a: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5571641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do this right – what’s the end result?</a:t>
            </a:r>
          </a:p>
          <a:p>
            <a:r>
              <a:rPr lang="en-US" dirty="0"/>
              <a:t>1 – Better visibility of what’s happening in the environment.  All of it!  Even if you’ve grown 5x</a:t>
            </a:r>
          </a:p>
          <a:p>
            <a:r>
              <a:rPr lang="en-US" dirty="0"/>
              <a:t>2 – No more finger pointing, or grey areas in your process</a:t>
            </a:r>
          </a:p>
          <a:p>
            <a:r>
              <a:rPr lang="en-US" dirty="0"/>
              <a:t>3 – Improved funding models</a:t>
            </a:r>
          </a:p>
          <a:p>
            <a:r>
              <a:rPr lang="en-US" dirty="0"/>
              <a:t>4 – Better leverage of technology and capabilities</a:t>
            </a:r>
          </a:p>
          <a:p>
            <a:r>
              <a:rPr lang="en-US" dirty="0"/>
              <a:t>5 – Overarching service improvement capabilities that will work</a:t>
            </a: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4903768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4833921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Make some brief notes on the roles we want to highlight.</a:t>
            </a:r>
          </a:p>
          <a:p>
            <a:pPr marL="171450" indent="-171450">
              <a:buFont typeface="Arial" panose="020B0604020202020204" pitchFamily="34" charset="0"/>
              <a:buChar char="•"/>
            </a:pPr>
            <a:r>
              <a:rPr lang="en-US" dirty="0"/>
              <a:t>Executive Sponsor</a:t>
            </a:r>
          </a:p>
          <a:p>
            <a:pPr marL="171450" indent="-171450">
              <a:buFont typeface="Arial" panose="020B0604020202020204" pitchFamily="34" charset="0"/>
              <a:buChar char="•"/>
            </a:pPr>
            <a:r>
              <a:rPr lang="en-US" dirty="0"/>
              <a:t>Platform Architect</a:t>
            </a:r>
          </a:p>
          <a:p>
            <a:pPr marL="171450" indent="-171450">
              <a:buFont typeface="Arial" panose="020B0604020202020204" pitchFamily="34" charset="0"/>
              <a:buChar char="•"/>
            </a:pPr>
            <a:r>
              <a:rPr lang="en-US" dirty="0"/>
              <a:t>Data Manager</a:t>
            </a:r>
          </a:p>
          <a:p>
            <a:pPr marL="171450" indent="-171450">
              <a:buFont typeface="Arial" panose="020B0604020202020204" pitchFamily="34" charset="0"/>
              <a:buChar char="•"/>
            </a:pPr>
            <a:r>
              <a:rPr lang="en-US" dirty="0"/>
              <a:t>Solution Specific Architect</a:t>
            </a:r>
          </a:p>
        </p:txBody>
      </p:sp>
      <p:sp>
        <p:nvSpPr>
          <p:cNvPr id="4" name="Slide Number Placeholder 3"/>
          <p:cNvSpPr>
            <a:spLocks noGrp="1"/>
          </p:cNvSpPr>
          <p:nvPr>
            <p:ph type="sldNum" sz="quarter" idx="5"/>
          </p:nvPr>
        </p:nvSpPr>
        <p:spPr/>
        <p:txBody>
          <a:bodyPr/>
          <a:lstStyle/>
          <a:p>
            <a:fld id="{7CF28863-7A4F-B249-A4D6-721B9BD7E528}" type="slidenum">
              <a:rPr lang="en-US" smtClean="0"/>
              <a:t>11</a:t>
            </a:fld>
            <a:endParaRPr lang="en-US"/>
          </a:p>
        </p:txBody>
      </p:sp>
    </p:spTree>
    <p:extLst>
      <p:ext uri="{BB962C8B-B14F-4D97-AF65-F5344CB8AC3E}">
        <p14:creationId xmlns:p14="http://schemas.microsoft.com/office/powerpoint/2010/main" val="2085174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jpeg"/><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5.jpeg"/><Relationship Id="rId1" Type="http://schemas.openxmlformats.org/officeDocument/2006/relationships/slideMaster" Target="../slideMasters/slideMaster4.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Master" Target="../slideMasters/slideMaster4.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jpeg"/><Relationship Id="rId1" Type="http://schemas.openxmlformats.org/officeDocument/2006/relationships/slideMaster" Target="../slideMasters/slideMaster4.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3.jpeg"/><Relationship Id="rId1" Type="http://schemas.openxmlformats.org/officeDocument/2006/relationships/slideMaster" Target="../slideMasters/slideMaster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0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Master" Target="../slideMasters/slideMaster5.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5.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20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20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8.jpeg"/><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5.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Master" Target="../slideMasters/slideMaster5.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Master" Target="../slideMasters/slideMaster5.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Master" Target="../slideMasters/slideMaster5.xml"/></Relationships>
</file>

<file path=ppt/slideLayouts/_rels/slideLayout21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Master" Target="../slideMasters/slideMaster5.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5.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5.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68B86-D13B-656B-4D0E-2C08D898396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065CFA1-B756-06DA-F9AF-1D143AAEC7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2DB3678-838F-1CA9-DDE4-32D1E315EC94}"/>
              </a:ext>
            </a:extLst>
          </p:cNvPr>
          <p:cNvSpPr>
            <a:spLocks noGrp="1"/>
          </p:cNvSpPr>
          <p:nvPr>
            <p:ph type="dt" sz="half" idx="10"/>
          </p:nvPr>
        </p:nvSpPr>
        <p:spPr/>
        <p:txBody>
          <a:bodyPr/>
          <a:lstStyle/>
          <a:p>
            <a:fld id="{BED75B3E-01B0-C641-BC13-89F203A261D9}" type="datetimeFigureOut">
              <a:rPr lang="en-US" smtClean="0"/>
              <a:t>6/20/24</a:t>
            </a:fld>
            <a:endParaRPr lang="en-US"/>
          </a:p>
        </p:txBody>
      </p:sp>
      <p:sp>
        <p:nvSpPr>
          <p:cNvPr id="5" name="Footer Placeholder 4">
            <a:extLst>
              <a:ext uri="{FF2B5EF4-FFF2-40B4-BE49-F238E27FC236}">
                <a16:creationId xmlns:a16="http://schemas.microsoft.com/office/drawing/2014/main" id="{6BDF3D50-1BFC-78FF-5008-A0AA36FCF4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9FB772-7553-FA14-528A-A06AD800568A}"/>
              </a:ext>
            </a:extLst>
          </p:cNvPr>
          <p:cNvSpPr>
            <a:spLocks noGrp="1"/>
          </p:cNvSpPr>
          <p:nvPr>
            <p:ph type="sldNum" sz="quarter" idx="12"/>
          </p:nvPr>
        </p:nvSpPr>
        <p:spPr/>
        <p:txBody>
          <a:bodyPr/>
          <a:lstStyle/>
          <a:p>
            <a:fld id="{90B680AD-9912-984A-A1C3-25174302326C}" type="slidenum">
              <a:rPr lang="en-US" smtClean="0"/>
              <a:t>‹#›</a:t>
            </a:fld>
            <a:endParaRPr lang="en-US"/>
          </a:p>
        </p:txBody>
      </p:sp>
    </p:spTree>
    <p:extLst>
      <p:ext uri="{BB962C8B-B14F-4D97-AF65-F5344CB8AC3E}">
        <p14:creationId xmlns:p14="http://schemas.microsoft.com/office/powerpoint/2010/main" val="3531680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D929D1-A810-EE02-48A2-E144B0FD7AA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7618E82-4760-EF78-13C4-3DD235CE8E8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7E537C-86EC-B805-EE40-E45483AB2039}"/>
              </a:ext>
            </a:extLst>
          </p:cNvPr>
          <p:cNvSpPr>
            <a:spLocks noGrp="1"/>
          </p:cNvSpPr>
          <p:nvPr>
            <p:ph type="dt" sz="half" idx="10"/>
          </p:nvPr>
        </p:nvSpPr>
        <p:spPr/>
        <p:txBody>
          <a:bodyPr/>
          <a:lstStyle/>
          <a:p>
            <a:fld id="{BED75B3E-01B0-C641-BC13-89F203A261D9}" type="datetimeFigureOut">
              <a:rPr lang="en-US" smtClean="0"/>
              <a:t>6/20/24</a:t>
            </a:fld>
            <a:endParaRPr lang="en-US"/>
          </a:p>
        </p:txBody>
      </p:sp>
      <p:sp>
        <p:nvSpPr>
          <p:cNvPr id="5" name="Footer Placeholder 4">
            <a:extLst>
              <a:ext uri="{FF2B5EF4-FFF2-40B4-BE49-F238E27FC236}">
                <a16:creationId xmlns:a16="http://schemas.microsoft.com/office/drawing/2014/main" id="{D490BC1F-8FFB-D3F7-53A3-F500146E8D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DA1C0B-8AA7-5668-0907-64CB1DFE099C}"/>
              </a:ext>
            </a:extLst>
          </p:cNvPr>
          <p:cNvSpPr>
            <a:spLocks noGrp="1"/>
          </p:cNvSpPr>
          <p:nvPr>
            <p:ph type="sldNum" sz="quarter" idx="12"/>
          </p:nvPr>
        </p:nvSpPr>
        <p:spPr/>
        <p:txBody>
          <a:bodyPr/>
          <a:lstStyle/>
          <a:p>
            <a:fld id="{90B680AD-9912-984A-A1C3-25174302326C}" type="slidenum">
              <a:rPr lang="en-US" smtClean="0"/>
              <a:t>‹#›</a:t>
            </a:fld>
            <a:endParaRPr lang="en-US"/>
          </a:p>
        </p:txBody>
      </p:sp>
    </p:spTree>
    <p:extLst>
      <p:ext uri="{BB962C8B-B14F-4D97-AF65-F5344CB8AC3E}">
        <p14:creationId xmlns:p14="http://schemas.microsoft.com/office/powerpoint/2010/main" val="140052665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Section_Slide_Sma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B097A8A-5F5A-410E-A527-3420D0786654}"/>
              </a:ext>
            </a:extLst>
          </p:cNvPr>
          <p:cNvSpPr>
            <a:spLocks noGrp="1"/>
          </p:cNvSpPr>
          <p:nvPr>
            <p:ph type="pic" sz="quarter" idx="11"/>
          </p:nvPr>
        </p:nvSpPr>
        <p:spPr>
          <a:xfrm>
            <a:off x="9667218" y="0"/>
            <a:ext cx="2524782" cy="6858000"/>
          </a:xfrm>
          <a:solidFill>
            <a:schemeClr val="bg1">
              <a:lumMod val="95000"/>
            </a:schemeClr>
          </a:solidFill>
        </p:spPr>
        <p:txBody>
          <a:bodyPr anchor="ctr" anchorCtr="0"/>
          <a:lstStyle/>
          <a:p>
            <a:endParaRPr lang="en-US"/>
          </a:p>
        </p:txBody>
      </p:sp>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720" y="3911228"/>
            <a:ext cx="7841371"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720" y="5386232"/>
            <a:ext cx="7841371"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Tree>
    <p:extLst>
      <p:ext uri="{BB962C8B-B14F-4D97-AF65-F5344CB8AC3E}">
        <p14:creationId xmlns:p14="http://schemas.microsoft.com/office/powerpoint/2010/main" val="15452368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Quote ">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1143736" y="1627423"/>
            <a:ext cx="9792225" cy="1325880"/>
          </a:xfrm>
        </p:spPr>
        <p:txBody>
          <a:bodyPr anchor="t">
            <a:noAutofit/>
          </a:bodyPr>
          <a:lstStyle>
            <a:lvl1pPr>
              <a:lnSpc>
                <a:spcPct val="100000"/>
              </a:lnSpc>
              <a:defRPr sz="3200">
                <a:solidFill>
                  <a:schemeClr val="bg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1168623" y="4553744"/>
            <a:ext cx="8363623" cy="623888"/>
          </a:xfrm>
        </p:spPr>
        <p:txBody>
          <a:bodyPr>
            <a:noAutofit/>
          </a:bodyPr>
          <a:lstStyle>
            <a:lvl1pPr marL="112713" indent="-112713">
              <a:lnSpc>
                <a:spcPct val="100000"/>
              </a:lnSpc>
              <a:buClr>
                <a:schemeClr val="bg1"/>
              </a:buClr>
              <a:buFont typeface="Arial" panose="020B0604020202020204" pitchFamily="34" charset="0"/>
              <a:buChar char="—"/>
              <a:defRPr sz="1400">
                <a:solidFill>
                  <a:schemeClr val="bg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252982" y="1192574"/>
            <a:ext cx="396953" cy="320040"/>
          </a:xfrm>
          <a:prstGeom prst="rect">
            <a:avLst/>
          </a:prstGeom>
        </p:spPr>
      </p:pic>
    </p:spTree>
    <p:extLst>
      <p:ext uri="{BB962C8B-B14F-4D97-AF65-F5344CB8AC3E}">
        <p14:creationId xmlns:p14="http://schemas.microsoft.com/office/powerpoint/2010/main" val="23399538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_Quote ">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57951" y="1627423"/>
            <a:ext cx="8377949" cy="1325880"/>
          </a:xfrm>
        </p:spPr>
        <p:txBody>
          <a:bodyPr anchor="t">
            <a:noAutofit/>
          </a:bodyPr>
          <a:lstStyle>
            <a:lvl1pPr>
              <a:lnSpc>
                <a:spcPct val="100000"/>
              </a:lnSpc>
              <a:defRPr sz="5000">
                <a:solidFill>
                  <a:schemeClr val="bg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2582837" y="4553744"/>
            <a:ext cx="8353124" cy="623888"/>
          </a:xfrm>
        </p:spPr>
        <p:txBody>
          <a:bodyPr>
            <a:noAutofit/>
          </a:bodyPr>
          <a:lstStyle>
            <a:lvl1pPr marL="112713" indent="-112713">
              <a:lnSpc>
                <a:spcPct val="100000"/>
              </a:lnSpc>
              <a:buClr>
                <a:schemeClr val="bg1"/>
              </a:buClr>
              <a:buFont typeface="Arial" panose="020B0604020202020204" pitchFamily="34" charset="0"/>
              <a:buChar char="—"/>
              <a:defRPr sz="1400">
                <a:solidFill>
                  <a:schemeClr val="bg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67197" y="1192574"/>
            <a:ext cx="396953" cy="320040"/>
          </a:xfrm>
          <a:prstGeom prst="rect">
            <a:avLst/>
          </a:prstGeom>
        </p:spPr>
      </p:pic>
    </p:spTree>
    <p:extLst>
      <p:ext uri="{BB962C8B-B14F-4D97-AF65-F5344CB8AC3E}">
        <p14:creationId xmlns:p14="http://schemas.microsoft.com/office/powerpoint/2010/main" val="57291238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DEMO">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789" y="1682998"/>
            <a:ext cx="9378217"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789" y="2988041"/>
            <a:ext cx="9378217"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733752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Question Slide">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789" y="1682998"/>
            <a:ext cx="9378217"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789" y="2988041"/>
            <a:ext cx="9378217"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30970288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hank You_1_Name">
    <p:bg>
      <p:bgPr>
        <a:solidFill>
          <a:schemeClr val="tx2"/>
        </a:solidFill>
        <a:effectLst/>
      </p:bgPr>
    </p:bg>
    <p:spTree>
      <p:nvGrpSpPr>
        <p:cNvPr id="1" name=""/>
        <p:cNvGrpSpPr/>
        <p:nvPr/>
      </p:nvGrpSpPr>
      <p:grpSpPr>
        <a:xfrm>
          <a:off x="0" y="0"/>
          <a:ext cx="0" cy="0"/>
          <a:chOff x="0" y="0"/>
          <a:chExt cx="0" cy="0"/>
        </a:xfrm>
      </p:grpSpPr>
      <p:pic>
        <p:nvPicPr>
          <p:cNvPr id="3" name="Picture 2" descr="A picture containing person, sky, outdoor, person&#10;&#10;Description automatically generated">
            <a:extLst>
              <a:ext uri="{FF2B5EF4-FFF2-40B4-BE49-F238E27FC236}">
                <a16:creationId xmlns:a16="http://schemas.microsoft.com/office/drawing/2014/main" id="{EF808782-CF0E-4EBC-83FE-98BE39F1FF5B}"/>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a:stretch/>
        </p:blipFill>
        <p:spPr bwMode="gray">
          <a:xfrm>
            <a:off x="-1" y="0"/>
            <a:ext cx="12192000" cy="6856214"/>
          </a:xfrm>
          <a:prstGeom prst="rect">
            <a:avLst/>
          </a:prstGeom>
        </p:spPr>
      </p:pic>
      <p:sp>
        <p:nvSpPr>
          <p:cNvPr id="11" name="Rectangle 10">
            <a:extLst>
              <a:ext uri="{FF2B5EF4-FFF2-40B4-BE49-F238E27FC236}">
                <a16:creationId xmlns:a16="http://schemas.microsoft.com/office/drawing/2014/main" id="{07DFDB63-7693-430A-BC03-A0817A02FC02}"/>
              </a:ext>
            </a:extLst>
          </p:cNvPr>
          <p:cNvSpPr/>
          <p:nvPr userDrawn="1"/>
        </p:nvSpPr>
        <p:spPr bwMode="gray">
          <a:xfrm>
            <a:off x="-1" y="0"/>
            <a:ext cx="12192000"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800" err="1"/>
          </a:p>
        </p:txBody>
      </p:sp>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0326" y="3247194"/>
            <a:ext cx="5017334" cy="1325880"/>
          </a:xfrm>
        </p:spPr>
        <p:txBody>
          <a:bodyPr wrap="square" anchor="b">
            <a:noAutofit/>
          </a:bodyPr>
          <a:lstStyle>
            <a:lvl1pPr>
              <a:lnSpc>
                <a:spcPct val="100000"/>
              </a:lnSpc>
              <a:defRPr sz="64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0326" y="4756689"/>
            <a:ext cx="5017334"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bwMode="gray">
          <a:xfrm>
            <a:off x="429003" y="336108"/>
            <a:ext cx="1520956" cy="437540"/>
          </a:xfrm>
          <a:prstGeom prst="rect">
            <a:avLst/>
          </a:prstGeom>
        </p:spPr>
      </p:pic>
    </p:spTree>
    <p:extLst>
      <p:ext uri="{BB962C8B-B14F-4D97-AF65-F5344CB8AC3E}">
        <p14:creationId xmlns:p14="http://schemas.microsoft.com/office/powerpoint/2010/main" val="238927331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hank You_Brand Blue">
    <p:bg bwMode="invGray">
      <p:bgPr>
        <a:solidFill>
          <a:schemeClr val="tx2"/>
        </a:solidFill>
        <a:effectLst/>
      </p:bgPr>
    </p:bg>
    <p:spTree>
      <p:nvGrpSpPr>
        <p:cNvPr id="1" name=""/>
        <p:cNvGrpSpPr/>
        <p:nvPr/>
      </p:nvGrpSpPr>
      <p:grpSpPr>
        <a:xfrm>
          <a:off x="0" y="0"/>
          <a:ext cx="0" cy="0"/>
          <a:chOff x="0" y="0"/>
          <a:chExt cx="0" cy="0"/>
        </a:xfrm>
      </p:grpSpPr>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0326" y="3247194"/>
            <a:ext cx="5017334" cy="1325880"/>
          </a:xfrm>
        </p:spPr>
        <p:txBody>
          <a:bodyPr wrap="square" anchor="b">
            <a:noAutofit/>
          </a:bodyPr>
          <a:lstStyle>
            <a:lvl1pPr>
              <a:lnSpc>
                <a:spcPct val="100000"/>
              </a:lnSpc>
              <a:defRPr sz="64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0326" y="4756689"/>
            <a:ext cx="5017334"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bwMode="gray">
          <a:xfrm>
            <a:off x="429003" y="336108"/>
            <a:ext cx="1520956" cy="437540"/>
          </a:xfrm>
          <a:prstGeom prst="rect">
            <a:avLst/>
          </a:prstGeom>
        </p:spPr>
      </p:pic>
      <p:sp>
        <p:nvSpPr>
          <p:cNvPr id="7" name="Rectangle 6">
            <a:extLst>
              <a:ext uri="{FF2B5EF4-FFF2-40B4-BE49-F238E27FC236}">
                <a16:creationId xmlns:a16="http://schemas.microsoft.com/office/drawing/2014/main" id="{DB91C5CC-35B7-406D-9EA7-E8DABB706A93}"/>
              </a:ext>
            </a:extLst>
          </p:cNvPr>
          <p:cNvSpPr/>
          <p:nvPr userDrawn="1"/>
        </p:nvSpPr>
        <p:spPr bwMode="gray">
          <a:xfrm>
            <a:off x="12098314" y="0"/>
            <a:ext cx="9368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800" err="1"/>
          </a:p>
        </p:txBody>
      </p:sp>
    </p:spTree>
    <p:extLst>
      <p:ext uri="{BB962C8B-B14F-4D97-AF65-F5344CB8AC3E}">
        <p14:creationId xmlns:p14="http://schemas.microsoft.com/office/powerpoint/2010/main" val="32526593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Now logo">
    <p:bg>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2813507" y="2221386"/>
            <a:ext cx="6551593" cy="1884725"/>
          </a:xfrm>
          <a:prstGeom prst="rect">
            <a:avLst/>
          </a:prstGeom>
        </p:spPr>
      </p:pic>
    </p:spTree>
    <p:extLst>
      <p:ext uri="{BB962C8B-B14F-4D97-AF65-F5344CB8AC3E}">
        <p14:creationId xmlns:p14="http://schemas.microsoft.com/office/powerpoint/2010/main" val="17351045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Do not use">
    <p:bg>
      <p:bgPr>
        <a:solidFill>
          <a:schemeClr val="accent5"/>
        </a:solidFill>
        <a:effectLst/>
      </p:bgPr>
    </p:bg>
    <p:spTree>
      <p:nvGrpSpPr>
        <p:cNvPr id="1" name=""/>
        <p:cNvGrpSpPr/>
        <p:nvPr/>
      </p:nvGrpSpPr>
      <p:grpSpPr>
        <a:xfrm>
          <a:off x="0" y="0"/>
          <a:ext cx="0" cy="0"/>
          <a:chOff x="0" y="0"/>
          <a:chExt cx="0" cy="0"/>
        </a:xfrm>
      </p:grpSpPr>
      <p:sp>
        <p:nvSpPr>
          <p:cNvPr id="7" name="Rectangle 6"/>
          <p:cNvSpPr/>
          <p:nvPr userDrawn="1"/>
        </p:nvSpPr>
        <p:spPr bwMode="ltGray">
          <a:xfrm>
            <a:off x="1" y="0"/>
            <a:ext cx="12192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lvl="0" algn="ctr"/>
            <a:endParaRPr lang="en-US" sz="3599"/>
          </a:p>
        </p:txBody>
      </p:sp>
      <p:sp>
        <p:nvSpPr>
          <p:cNvPr id="8" name="TextBox 7"/>
          <p:cNvSpPr txBox="1"/>
          <p:nvPr/>
        </p:nvSpPr>
        <p:spPr bwMode="gray">
          <a:xfrm>
            <a:off x="1454335" y="2907634"/>
            <a:ext cx="9283338" cy="1200072"/>
          </a:xfrm>
          <a:prstGeom prst="rect">
            <a:avLst/>
          </a:prstGeom>
          <a:noFill/>
        </p:spPr>
        <p:txBody>
          <a:bodyPr wrap="square" rtlCol="0">
            <a:noAutofit/>
          </a:bodyPr>
          <a:lstStyle/>
          <a:p>
            <a:pPr algn="ctr"/>
            <a:r>
              <a:rPr lang="en-US" sz="3599">
                <a:solidFill>
                  <a:schemeClr val="tx1"/>
                </a:solidFill>
              </a:rPr>
              <a:t>Do</a:t>
            </a:r>
            <a:r>
              <a:rPr lang="en-US" sz="3599" baseline="0">
                <a:solidFill>
                  <a:schemeClr val="tx1"/>
                </a:solidFill>
              </a:rPr>
              <a:t> not use this layout. For visual reference in layout masters only.</a:t>
            </a:r>
            <a:endParaRPr lang="en-US" sz="3599">
              <a:solidFill>
                <a:schemeClr val="tx1"/>
              </a:solidFill>
            </a:endParaRPr>
          </a:p>
        </p:txBody>
      </p:sp>
    </p:spTree>
    <p:extLst>
      <p:ext uri="{BB962C8B-B14F-4D97-AF65-F5344CB8AC3E}">
        <p14:creationId xmlns:p14="http://schemas.microsoft.com/office/powerpoint/2010/main" val="146207436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userDrawn="1">
  <p:cSld name="2_2 lined headline with subtitle_dark">
    <p:bg>
      <p:bgPr>
        <a:solidFill>
          <a:srgbClr val="032D42"/>
        </a:solidFill>
        <a:effectLst/>
      </p:bgPr>
    </p:bg>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902463A-5676-134A-B7CD-92ED05F82766}"/>
              </a:ext>
            </a:extLst>
          </p:cNvPr>
          <p:cNvGrpSpPr/>
          <p:nvPr userDrawn="1"/>
        </p:nvGrpSpPr>
        <p:grpSpPr>
          <a:xfrm>
            <a:off x="478497" y="6355437"/>
            <a:ext cx="10554377" cy="280168"/>
            <a:chOff x="478372" y="6355437"/>
            <a:chExt cx="10551628" cy="280168"/>
          </a:xfrm>
        </p:grpSpPr>
        <p:sp>
          <p:nvSpPr>
            <p:cNvPr id="7" name="Footer Placeholder 4">
              <a:extLst>
                <a:ext uri="{FF2B5EF4-FFF2-40B4-BE49-F238E27FC236}">
                  <a16:creationId xmlns:a16="http://schemas.microsoft.com/office/drawing/2014/main" id="{2E0AE9B9-2420-E247-BA00-86EC616C792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pic>
          <p:nvPicPr>
            <p:cNvPr id="9" name="Picture 8">
              <a:extLst>
                <a:ext uri="{FF2B5EF4-FFF2-40B4-BE49-F238E27FC236}">
                  <a16:creationId xmlns:a16="http://schemas.microsoft.com/office/drawing/2014/main" id="{0C53C29B-D84D-5C45-81B8-57919F825216}"/>
                </a:ext>
              </a:extLst>
            </p:cNvPr>
            <p:cNvPicPr>
              <a:picLocks noChangeAspect="1"/>
            </p:cNvPicPr>
            <p:nvPr userDrawn="1"/>
          </p:nvPicPr>
          <p:blipFill>
            <a:blip r:embed="rId2"/>
            <a:srcRect/>
            <a:stretch/>
          </p:blipFill>
          <p:spPr>
            <a:xfrm>
              <a:off x="478372" y="6355437"/>
              <a:ext cx="980591" cy="280168"/>
            </a:xfrm>
            <a:prstGeom prst="rect">
              <a:avLst/>
            </a:prstGeom>
          </p:spPr>
        </p:pic>
      </p:grpSp>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370" y="311380"/>
            <a:ext cx="11191625" cy="1011901"/>
          </a:xfrm>
        </p:spPr>
        <p:txBody>
          <a:bodyPr/>
          <a:lstStyle>
            <a:lvl1pPr>
              <a:defRPr>
                <a:solidFill>
                  <a:schemeClr val="bg1"/>
                </a:solidFill>
              </a:defRPr>
            </a:lvl1pPr>
          </a:lstStyle>
          <a:p>
            <a:r>
              <a:rPr lang="en-US"/>
              <a:t>Click to edit Master title style</a:t>
            </a:r>
            <a:br>
              <a:rPr lang="en-US"/>
            </a:br>
            <a:endParaRPr lang="en-US"/>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p:nvPr>
        </p:nvSpPr>
        <p:spPr>
          <a:xfrm>
            <a:off x="447538" y="1462931"/>
            <a:ext cx="11193478" cy="365760"/>
          </a:xfrm>
        </p:spPr>
        <p:txBody>
          <a:bodyPr vert="horz" lIns="91440" tIns="45720" rIns="91440" bIns="45720" rtlCol="0">
            <a:noAutofit/>
          </a:bodyPr>
          <a:lstStyle>
            <a:lvl1pPr marL="0" indent="0">
              <a:buNone/>
              <a:defRPr lang="en-US" sz="1999" dirty="0">
                <a:solidFill>
                  <a:schemeClr val="bg1"/>
                </a:solidFill>
              </a:defRPr>
            </a:lvl1pPr>
          </a:lstStyle>
          <a:p>
            <a:pPr marL="228531" lvl="0" indent="-228531"/>
            <a:r>
              <a:rPr lang="en-US"/>
              <a:t>Click to edit Master text styles</a:t>
            </a:r>
          </a:p>
        </p:txBody>
      </p:sp>
      <p:sp>
        <p:nvSpPr>
          <p:cNvPr id="10" name="Text Placeholder 24">
            <a:extLst>
              <a:ext uri="{FF2B5EF4-FFF2-40B4-BE49-F238E27FC236}">
                <a16:creationId xmlns:a16="http://schemas.microsoft.com/office/drawing/2014/main" id="{FB5958C2-3C69-DA2F-DC10-F15FBA159082}"/>
              </a:ext>
            </a:extLst>
          </p:cNvPr>
          <p:cNvSpPr>
            <a:spLocks noGrp="1"/>
          </p:cNvSpPr>
          <p:nvPr>
            <p:ph type="body" sz="quarter" idx="12"/>
          </p:nvPr>
        </p:nvSpPr>
        <p:spPr>
          <a:xfrm>
            <a:off x="448348" y="1685663"/>
            <a:ext cx="3605166"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1" name="Text Placeholder 28">
            <a:extLst>
              <a:ext uri="{FF2B5EF4-FFF2-40B4-BE49-F238E27FC236}">
                <a16:creationId xmlns:a16="http://schemas.microsoft.com/office/drawing/2014/main" id="{FFEAEEB3-A4C0-8ACF-8D0D-EDCEBA807010}"/>
              </a:ext>
            </a:extLst>
          </p:cNvPr>
          <p:cNvSpPr>
            <a:spLocks noGrp="1"/>
          </p:cNvSpPr>
          <p:nvPr>
            <p:ph type="body" sz="quarter" idx="14"/>
          </p:nvPr>
        </p:nvSpPr>
        <p:spPr>
          <a:xfrm>
            <a:off x="441993" y="2431338"/>
            <a:ext cx="3609720" cy="1785065"/>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24">
            <a:extLst>
              <a:ext uri="{FF2B5EF4-FFF2-40B4-BE49-F238E27FC236}">
                <a16:creationId xmlns:a16="http://schemas.microsoft.com/office/drawing/2014/main" id="{722FAD00-651B-14A2-06F4-79CD9B84F1F2}"/>
              </a:ext>
            </a:extLst>
          </p:cNvPr>
          <p:cNvSpPr>
            <a:spLocks noGrp="1"/>
          </p:cNvSpPr>
          <p:nvPr>
            <p:ph type="body" sz="quarter" idx="15"/>
          </p:nvPr>
        </p:nvSpPr>
        <p:spPr>
          <a:xfrm>
            <a:off x="4347216" y="1685663"/>
            <a:ext cx="3603674"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3" name="Text Placeholder 28">
            <a:extLst>
              <a:ext uri="{FF2B5EF4-FFF2-40B4-BE49-F238E27FC236}">
                <a16:creationId xmlns:a16="http://schemas.microsoft.com/office/drawing/2014/main" id="{E0580CA7-FF76-DC57-FEC0-0C2EA127A533}"/>
              </a:ext>
            </a:extLst>
          </p:cNvPr>
          <p:cNvSpPr>
            <a:spLocks noGrp="1"/>
          </p:cNvSpPr>
          <p:nvPr>
            <p:ph type="body" sz="quarter" idx="16"/>
          </p:nvPr>
        </p:nvSpPr>
        <p:spPr>
          <a:xfrm>
            <a:off x="4332510" y="2431338"/>
            <a:ext cx="3603674" cy="1785065"/>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24">
            <a:extLst>
              <a:ext uri="{FF2B5EF4-FFF2-40B4-BE49-F238E27FC236}">
                <a16:creationId xmlns:a16="http://schemas.microsoft.com/office/drawing/2014/main" id="{F34A2311-0EFF-104B-76AD-F3525B7659DC}"/>
              </a:ext>
            </a:extLst>
          </p:cNvPr>
          <p:cNvSpPr>
            <a:spLocks noGrp="1"/>
          </p:cNvSpPr>
          <p:nvPr>
            <p:ph type="body" sz="quarter" idx="17"/>
          </p:nvPr>
        </p:nvSpPr>
        <p:spPr>
          <a:xfrm>
            <a:off x="448348" y="3898178"/>
            <a:ext cx="3609720"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5" name="Text Placeholder 28">
            <a:extLst>
              <a:ext uri="{FF2B5EF4-FFF2-40B4-BE49-F238E27FC236}">
                <a16:creationId xmlns:a16="http://schemas.microsoft.com/office/drawing/2014/main" id="{657D481F-9EFD-3538-F1AD-C532CC9A4438}"/>
              </a:ext>
            </a:extLst>
          </p:cNvPr>
          <p:cNvSpPr>
            <a:spLocks noGrp="1"/>
          </p:cNvSpPr>
          <p:nvPr>
            <p:ph type="body" sz="quarter" idx="18"/>
          </p:nvPr>
        </p:nvSpPr>
        <p:spPr>
          <a:xfrm>
            <a:off x="439402" y="4632093"/>
            <a:ext cx="3616130" cy="1914533"/>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24">
            <a:extLst>
              <a:ext uri="{FF2B5EF4-FFF2-40B4-BE49-F238E27FC236}">
                <a16:creationId xmlns:a16="http://schemas.microsoft.com/office/drawing/2014/main" id="{3FB76BB1-976B-547E-3A9E-140A841FC459}"/>
              </a:ext>
            </a:extLst>
          </p:cNvPr>
          <p:cNvSpPr>
            <a:spLocks noGrp="1"/>
          </p:cNvSpPr>
          <p:nvPr>
            <p:ph type="body" sz="quarter" idx="19"/>
          </p:nvPr>
        </p:nvSpPr>
        <p:spPr>
          <a:xfrm>
            <a:off x="4347215" y="3898178"/>
            <a:ext cx="3603674"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7" name="Text Placeholder 28">
            <a:extLst>
              <a:ext uri="{FF2B5EF4-FFF2-40B4-BE49-F238E27FC236}">
                <a16:creationId xmlns:a16="http://schemas.microsoft.com/office/drawing/2014/main" id="{2C33BFA3-FCEF-3F8B-358C-FB98204CFC74}"/>
              </a:ext>
            </a:extLst>
          </p:cNvPr>
          <p:cNvSpPr>
            <a:spLocks noGrp="1"/>
          </p:cNvSpPr>
          <p:nvPr>
            <p:ph type="body" sz="quarter" idx="20"/>
          </p:nvPr>
        </p:nvSpPr>
        <p:spPr>
          <a:xfrm>
            <a:off x="4327147" y="4594257"/>
            <a:ext cx="3603674" cy="1914533"/>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24">
            <a:extLst>
              <a:ext uri="{FF2B5EF4-FFF2-40B4-BE49-F238E27FC236}">
                <a16:creationId xmlns:a16="http://schemas.microsoft.com/office/drawing/2014/main" id="{25D36CAC-4B08-E510-A40E-D8A7FBC4C923}"/>
              </a:ext>
            </a:extLst>
          </p:cNvPr>
          <p:cNvSpPr>
            <a:spLocks noGrp="1"/>
          </p:cNvSpPr>
          <p:nvPr>
            <p:ph type="body" sz="quarter" idx="21"/>
          </p:nvPr>
        </p:nvSpPr>
        <p:spPr>
          <a:xfrm>
            <a:off x="8028716" y="1685663"/>
            <a:ext cx="3603674"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9" name="Text Placeholder 28">
            <a:extLst>
              <a:ext uri="{FF2B5EF4-FFF2-40B4-BE49-F238E27FC236}">
                <a16:creationId xmlns:a16="http://schemas.microsoft.com/office/drawing/2014/main" id="{96936CE2-0950-BD49-B1D9-9EE487A35382}"/>
              </a:ext>
            </a:extLst>
          </p:cNvPr>
          <p:cNvSpPr>
            <a:spLocks noGrp="1"/>
          </p:cNvSpPr>
          <p:nvPr>
            <p:ph type="body" sz="quarter" idx="22"/>
          </p:nvPr>
        </p:nvSpPr>
        <p:spPr>
          <a:xfrm>
            <a:off x="8014010" y="2431338"/>
            <a:ext cx="3603674" cy="1785065"/>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24">
            <a:extLst>
              <a:ext uri="{FF2B5EF4-FFF2-40B4-BE49-F238E27FC236}">
                <a16:creationId xmlns:a16="http://schemas.microsoft.com/office/drawing/2014/main" id="{A00DA564-58CF-9635-6906-B9D88A8EDD27}"/>
              </a:ext>
            </a:extLst>
          </p:cNvPr>
          <p:cNvSpPr>
            <a:spLocks noGrp="1"/>
          </p:cNvSpPr>
          <p:nvPr>
            <p:ph type="body" sz="quarter" idx="23"/>
          </p:nvPr>
        </p:nvSpPr>
        <p:spPr>
          <a:xfrm>
            <a:off x="8028715" y="3898178"/>
            <a:ext cx="3603674"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AC385E2D-5B3A-63C7-CC62-A19C5E2A204A}"/>
              </a:ext>
            </a:extLst>
          </p:cNvPr>
          <p:cNvSpPr>
            <a:spLocks noGrp="1"/>
          </p:cNvSpPr>
          <p:nvPr>
            <p:ph type="body" sz="quarter" idx="24"/>
          </p:nvPr>
        </p:nvSpPr>
        <p:spPr>
          <a:xfrm>
            <a:off x="8008647" y="4594257"/>
            <a:ext cx="3603674" cy="1914533"/>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Slide Number Placeholder 5">
            <a:extLst>
              <a:ext uri="{FF2B5EF4-FFF2-40B4-BE49-F238E27FC236}">
                <a16:creationId xmlns:a16="http://schemas.microsoft.com/office/drawing/2014/main" id="{6A69DF55-D5A3-3C6C-D9A8-2EECEBF0CB05}"/>
              </a:ext>
            </a:extLst>
          </p:cNvPr>
          <p:cNvSpPr txBox="1">
            <a:spLocks/>
          </p:cNvSpPr>
          <p:nvPr userDrawn="1"/>
        </p:nvSpPr>
        <p:spPr>
          <a:xfrm>
            <a:off x="11060872"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213189578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87F7381-3595-6089-EBDC-7B55B41A8B7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2CE45C2-B302-F2D8-C93C-88AA6D114AA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DB81360-9429-D156-DC26-A4BD7E084D74}"/>
              </a:ext>
            </a:extLst>
          </p:cNvPr>
          <p:cNvSpPr>
            <a:spLocks noGrp="1"/>
          </p:cNvSpPr>
          <p:nvPr>
            <p:ph type="dt" sz="half" idx="10"/>
          </p:nvPr>
        </p:nvSpPr>
        <p:spPr/>
        <p:txBody>
          <a:bodyPr/>
          <a:lstStyle/>
          <a:p>
            <a:fld id="{BED75B3E-01B0-C641-BC13-89F203A261D9}" type="datetimeFigureOut">
              <a:rPr lang="en-US" smtClean="0"/>
              <a:t>6/20/24</a:t>
            </a:fld>
            <a:endParaRPr lang="en-US"/>
          </a:p>
        </p:txBody>
      </p:sp>
      <p:sp>
        <p:nvSpPr>
          <p:cNvPr id="5" name="Footer Placeholder 4">
            <a:extLst>
              <a:ext uri="{FF2B5EF4-FFF2-40B4-BE49-F238E27FC236}">
                <a16:creationId xmlns:a16="http://schemas.microsoft.com/office/drawing/2014/main" id="{AB29BD24-810E-32E8-07E3-643C106C6E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5C7D1E-63C3-E583-5E62-FD3D7F429AB8}"/>
              </a:ext>
            </a:extLst>
          </p:cNvPr>
          <p:cNvSpPr>
            <a:spLocks noGrp="1"/>
          </p:cNvSpPr>
          <p:nvPr>
            <p:ph type="sldNum" sz="quarter" idx="12"/>
          </p:nvPr>
        </p:nvSpPr>
        <p:spPr/>
        <p:txBody>
          <a:bodyPr/>
          <a:lstStyle/>
          <a:p>
            <a:fld id="{90B680AD-9912-984A-A1C3-25174302326C}" type="slidenum">
              <a:rPr lang="en-US" smtClean="0"/>
              <a:t>‹#›</a:t>
            </a:fld>
            <a:endParaRPr lang="en-US"/>
          </a:p>
        </p:txBody>
      </p:sp>
    </p:spTree>
    <p:extLst>
      <p:ext uri="{BB962C8B-B14F-4D97-AF65-F5344CB8AC3E}">
        <p14:creationId xmlns:p14="http://schemas.microsoft.com/office/powerpoint/2010/main" val="148655979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144" y="2872136"/>
            <a:ext cx="9925520"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144" y="4223468"/>
            <a:ext cx="9925520"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3084" y="5729747"/>
            <a:ext cx="99144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143" y="6077918"/>
            <a:ext cx="9926216"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26202619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1_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143" y="2872136"/>
            <a:ext cx="9925521"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143" y="4223468"/>
            <a:ext cx="9925521"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3085"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145" y="6077918"/>
            <a:ext cx="2773557"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a:xfrm>
            <a:off x="3254275"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a:xfrm>
            <a:off x="3246334" y="6077918"/>
            <a:ext cx="2773557"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a:xfrm>
            <a:off x="6057317"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a:xfrm>
            <a:off x="6049376" y="6077918"/>
            <a:ext cx="2773557"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67193255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Cover w/ Image">
    <p:bg bwMode="gray">
      <p:bgPr>
        <a:solidFill>
          <a:schemeClr val="tx2"/>
        </a:solidFill>
        <a:effectLst/>
      </p:bgPr>
    </p:bg>
    <p:spTree>
      <p:nvGrpSpPr>
        <p:cNvPr id="1" name=""/>
        <p:cNvGrpSpPr/>
        <p:nvPr/>
      </p:nvGrpSpPr>
      <p:grpSpPr>
        <a:xfrm>
          <a:off x="0" y="0"/>
          <a:ext cx="0" cy="0"/>
          <a:chOff x="0" y="0"/>
          <a:chExt cx="0" cy="0"/>
        </a:xfrm>
      </p:grpSpPr>
      <p:pic>
        <p:nvPicPr>
          <p:cNvPr id="5" name="Picture 4" descr="A group of people smiling&#10;&#10;Description automatically generated with medium confidence">
            <a:extLst>
              <a:ext uri="{FF2B5EF4-FFF2-40B4-BE49-F238E27FC236}">
                <a16:creationId xmlns:a16="http://schemas.microsoft.com/office/drawing/2014/main" id="{5AD6FA4F-BA38-4220-ADF2-F8FBF0F3A92C}"/>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a:stretch/>
        </p:blipFill>
        <p:spPr>
          <a:xfrm>
            <a:off x="1" y="0"/>
            <a:ext cx="12192000" cy="6858000"/>
          </a:xfrm>
          <a:prstGeom prst="rect">
            <a:avLst/>
          </a:prstGeom>
        </p:spPr>
      </p:pic>
      <p:sp>
        <p:nvSpPr>
          <p:cNvPr id="4" name="Rectangle 3">
            <a:extLst>
              <a:ext uri="{FF2B5EF4-FFF2-40B4-BE49-F238E27FC236}">
                <a16:creationId xmlns:a16="http://schemas.microsoft.com/office/drawing/2014/main" id="{5EDA8AB8-CC02-461A-8071-0043DF83BFDD}"/>
              </a:ext>
            </a:extLst>
          </p:cNvPr>
          <p:cNvSpPr/>
          <p:nvPr userDrawn="1"/>
        </p:nvSpPr>
        <p:spPr>
          <a:xfrm>
            <a:off x="-1" y="0"/>
            <a:ext cx="12192000"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800" err="1"/>
          </a:p>
        </p:txBody>
      </p:sp>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bwMode="gray">
          <a:xfrm>
            <a:off x="429003" y="336108"/>
            <a:ext cx="1520956"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5144" y="3844214"/>
            <a:ext cx="682008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5144" y="5173775"/>
            <a:ext cx="682008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bwMode="gray">
          <a:xfrm>
            <a:off x="453085"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bwMode="gray">
          <a:xfrm>
            <a:off x="445145" y="6077918"/>
            <a:ext cx="2773557"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bwMode="gray">
          <a:xfrm>
            <a:off x="3254275"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bwMode="gray">
          <a:xfrm>
            <a:off x="3246334" y="6077918"/>
            <a:ext cx="2773557"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bwMode="gray">
          <a:xfrm>
            <a:off x="6057317"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bwMode="gray">
          <a:xfrm>
            <a:off x="6049376" y="6077918"/>
            <a:ext cx="2773557"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8238735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2" y="1106425"/>
            <a:ext cx="11191625" cy="45048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635280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Conten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2" y="1660341"/>
            <a:ext cx="11192822" cy="4508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56684" y="838452"/>
            <a:ext cx="11193478" cy="365760"/>
          </a:xfrm>
        </p:spPr>
        <p:txBody>
          <a:bodyPr vert="horz" lIns="91440" tIns="45720" rIns="91440" bIns="45720" rtlCol="0">
            <a:noAutofit/>
          </a:bodyPr>
          <a:lstStyle>
            <a:lvl1pPr marL="0" indent="0">
              <a:buNone/>
              <a:defRPr lang="en-US" sz="2000" dirty="0"/>
            </a:lvl1pPr>
          </a:lstStyle>
          <a:p>
            <a:pPr marL="228600" lvl="0" indent="-228600"/>
            <a:r>
              <a:rPr lang="en-US"/>
              <a:t>Click to edit Master text styles</a:t>
            </a:r>
          </a:p>
        </p:txBody>
      </p:sp>
    </p:spTree>
    <p:extLst>
      <p:ext uri="{BB962C8B-B14F-4D97-AF65-F5344CB8AC3E}">
        <p14:creationId xmlns:p14="http://schemas.microsoft.com/office/powerpoint/2010/main" val="394868626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2-line head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369" y="311378"/>
            <a:ext cx="11191625" cy="1011901"/>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172" y="1665127"/>
            <a:ext cx="11192822" cy="4000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93306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2-line headline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369" y="311378"/>
            <a:ext cx="11191625" cy="1011901"/>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172" y="2168341"/>
            <a:ext cx="11192822" cy="4000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p:nvPr>
        </p:nvSpPr>
        <p:spPr>
          <a:xfrm>
            <a:off x="453890" y="1462931"/>
            <a:ext cx="11191625" cy="365760"/>
          </a:xfrm>
        </p:spPr>
        <p:txBody>
          <a:bodyPr vert="horz" lIns="91440" tIns="45720" rIns="91440" bIns="45720" rtlCol="0">
            <a:noAutofit/>
          </a:bodyPr>
          <a:lstStyle>
            <a:lvl1pPr marL="0" indent="0">
              <a:buNone/>
              <a:defRPr lang="en-US" sz="2000" dirty="0"/>
            </a:lvl1pPr>
          </a:lstStyle>
          <a:p>
            <a:pPr marL="228600" lvl="0" indent="-228600"/>
            <a:r>
              <a:rPr lang="en-US"/>
              <a:t>Click to edit Master text styles</a:t>
            </a:r>
          </a:p>
        </p:txBody>
      </p:sp>
    </p:spTree>
    <p:extLst>
      <p:ext uri="{BB962C8B-B14F-4D97-AF65-F5344CB8AC3E}">
        <p14:creationId xmlns:p14="http://schemas.microsoft.com/office/powerpoint/2010/main" val="400281040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2" y="1106425"/>
            <a:ext cx="10838463"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433271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type="obj" preserve="1">
  <p:cSld name="1 Column Para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3" y="1106425"/>
            <a:ext cx="5576372" cy="5062601"/>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34013077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type="obj" preserve="1">
  <p:cSld name="1 Column Paragraph and 2-line head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lvl1pPr>
              <a:defRPr/>
            </a:lvl1p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3" y="1664208"/>
            <a:ext cx="5576372"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72283868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144" y="2872136"/>
            <a:ext cx="9925520"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144" y="4223468"/>
            <a:ext cx="9925520"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3084" y="5729747"/>
            <a:ext cx="99144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143" y="6077918"/>
            <a:ext cx="9926216"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06037111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348" y="2401156"/>
            <a:ext cx="5015666"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5220" y="2401155"/>
            <a:ext cx="5015666"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993" y="3298877"/>
            <a:ext cx="5015667"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5220" y="3298877"/>
            <a:ext cx="4986185"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1007" y="2410803"/>
            <a:ext cx="490665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1007" y="3047758"/>
            <a:ext cx="49066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4753" y="2410803"/>
            <a:ext cx="490665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4753" y="3047758"/>
            <a:ext cx="49066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17108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1_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348" y="2401156"/>
            <a:ext cx="5015666"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5220" y="2401155"/>
            <a:ext cx="5015666"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993" y="3298877"/>
            <a:ext cx="5015667" cy="287014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5220" y="3298877"/>
            <a:ext cx="4997301" cy="287014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1007" y="2410803"/>
            <a:ext cx="490665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1007" y="3047758"/>
            <a:ext cx="49066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4753" y="2410803"/>
            <a:ext cx="490665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4753" y="3047758"/>
            <a:ext cx="49066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267028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2401156"/>
            <a:ext cx="334962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1006" y="2410803"/>
            <a:ext cx="324696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1006" y="3047758"/>
            <a:ext cx="32469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3298877"/>
            <a:ext cx="3355980"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507" y="1867003"/>
            <a:ext cx="357883" cy="276999"/>
          </a:xfrm>
          <a:prstGeom prst="rect">
            <a:avLst/>
          </a:prstGeom>
          <a:noFill/>
        </p:spPr>
        <p:txBody>
          <a:bodyPr wrap="none" rtlCol="0">
            <a:spAutoFit/>
          </a:bodyPr>
          <a:lstStyle/>
          <a:p>
            <a:pPr algn="l"/>
            <a:r>
              <a:rPr lang="en-US" sz="1200" b="1"/>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5999" y="2401156"/>
            <a:ext cx="334962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3" name="Straight Connector 22">
            <a:extLst>
              <a:ext uri="{FF2B5EF4-FFF2-40B4-BE49-F238E27FC236}">
                <a16:creationId xmlns:a16="http://schemas.microsoft.com/office/drawing/2014/main" id="{96A3B837-23DB-4327-B614-EF560D51698F}"/>
              </a:ext>
            </a:extLst>
          </p:cNvPr>
          <p:cNvCxnSpPr/>
          <p:nvPr userDrawn="1"/>
        </p:nvCxnSpPr>
        <p:spPr>
          <a:xfrm>
            <a:off x="4068657" y="2410803"/>
            <a:ext cx="324696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p:nvPr userDrawn="1"/>
        </p:nvCxnSpPr>
        <p:spPr>
          <a:xfrm>
            <a:off x="4068657" y="3047758"/>
            <a:ext cx="32469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9644" y="3298877"/>
            <a:ext cx="3355980"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userDrawn="1"/>
        </p:nvSpPr>
        <p:spPr>
          <a:xfrm>
            <a:off x="3972159" y="1867003"/>
            <a:ext cx="357883" cy="276999"/>
          </a:xfrm>
          <a:prstGeom prst="rect">
            <a:avLst/>
          </a:prstGeom>
          <a:noFill/>
        </p:spPr>
        <p:txBody>
          <a:bodyPr wrap="none" rtlCol="0">
            <a:spAutoFit/>
          </a:bodyPr>
          <a:lstStyle/>
          <a:p>
            <a:pPr algn="l"/>
            <a:r>
              <a:rPr lang="en-US" sz="1200" b="1"/>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9160" y="2401156"/>
            <a:ext cx="334962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8" name="Straight Connector 27">
            <a:extLst>
              <a:ext uri="{FF2B5EF4-FFF2-40B4-BE49-F238E27FC236}">
                <a16:creationId xmlns:a16="http://schemas.microsoft.com/office/drawing/2014/main" id="{5C9E2048-3D9A-4D10-B4D3-55885C5C4A16}"/>
              </a:ext>
            </a:extLst>
          </p:cNvPr>
          <p:cNvCxnSpPr/>
          <p:nvPr userDrawn="1"/>
        </p:nvCxnSpPr>
        <p:spPr>
          <a:xfrm>
            <a:off x="7571819" y="2410803"/>
            <a:ext cx="324696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p:nvPr userDrawn="1"/>
        </p:nvCxnSpPr>
        <p:spPr>
          <a:xfrm>
            <a:off x="7571819" y="3047758"/>
            <a:ext cx="32469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2805" y="3298877"/>
            <a:ext cx="3355980"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userDrawn="1"/>
        </p:nvSpPr>
        <p:spPr>
          <a:xfrm>
            <a:off x="7475320" y="1867003"/>
            <a:ext cx="357883" cy="276999"/>
          </a:xfrm>
          <a:prstGeom prst="rect">
            <a:avLst/>
          </a:prstGeom>
          <a:noFill/>
        </p:spPr>
        <p:txBody>
          <a:bodyPr wrap="none" rtlCol="0">
            <a:spAutoFit/>
          </a:bodyPr>
          <a:lstStyle/>
          <a:p>
            <a:pPr algn="l"/>
            <a:r>
              <a:rPr lang="en-US" sz="1200" b="1"/>
              <a:t>03</a:t>
            </a:r>
          </a:p>
        </p:txBody>
      </p:sp>
    </p:spTree>
    <p:extLst>
      <p:ext uri="{BB962C8B-B14F-4D97-AF65-F5344CB8AC3E}">
        <p14:creationId xmlns:p14="http://schemas.microsoft.com/office/powerpoint/2010/main" val="124431787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2401156"/>
            <a:ext cx="2202468"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1007" y="2410804"/>
            <a:ext cx="2097633"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3298877"/>
            <a:ext cx="2206647"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507" y="1867003"/>
            <a:ext cx="357883" cy="276999"/>
          </a:xfrm>
          <a:prstGeom prst="rect">
            <a:avLst/>
          </a:prstGeom>
          <a:noFill/>
        </p:spPr>
        <p:txBody>
          <a:bodyPr wrap="none" rtlCol="0">
            <a:spAutoFit/>
          </a:bodyPr>
          <a:lstStyle/>
          <a:p>
            <a:pPr algn="l"/>
            <a:r>
              <a:rPr lang="en-US" sz="1200" b="1"/>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4743" y="2401156"/>
            <a:ext cx="2202468"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7403" y="2410804"/>
            <a:ext cx="2097633"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8388" y="3298877"/>
            <a:ext cx="2206647"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903" y="1867003"/>
            <a:ext cx="357883" cy="276999"/>
          </a:xfrm>
          <a:prstGeom prst="rect">
            <a:avLst/>
          </a:prstGeom>
          <a:noFill/>
        </p:spPr>
        <p:txBody>
          <a:bodyPr wrap="none" rtlCol="0">
            <a:spAutoFit/>
          </a:bodyPr>
          <a:lstStyle/>
          <a:p>
            <a:pPr algn="l"/>
            <a:r>
              <a:rPr lang="en-US" sz="1200" b="1"/>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9999" y="2401156"/>
            <a:ext cx="2202468"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2658" y="2410804"/>
            <a:ext cx="2097633"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3644" y="3298877"/>
            <a:ext cx="2206647"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6158" y="1867003"/>
            <a:ext cx="357883" cy="276999"/>
          </a:xfrm>
          <a:prstGeom prst="rect">
            <a:avLst/>
          </a:prstGeom>
          <a:noFill/>
        </p:spPr>
        <p:txBody>
          <a:bodyPr wrap="none" rtlCol="0">
            <a:spAutoFit/>
          </a:bodyPr>
          <a:lstStyle/>
          <a:p>
            <a:pPr algn="l"/>
            <a:r>
              <a:rPr lang="en-US" sz="1200" b="1"/>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81609" y="2401156"/>
            <a:ext cx="2202468"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4268" y="2410804"/>
            <a:ext cx="2097633"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5254" y="3298877"/>
            <a:ext cx="2206647"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7769" y="1867003"/>
            <a:ext cx="357883" cy="276999"/>
          </a:xfrm>
          <a:prstGeom prst="rect">
            <a:avLst/>
          </a:prstGeom>
          <a:noFill/>
        </p:spPr>
        <p:txBody>
          <a:bodyPr wrap="none" rtlCol="0">
            <a:spAutoFit/>
          </a:bodyPr>
          <a:lstStyle/>
          <a:p>
            <a:pPr algn="l"/>
            <a:r>
              <a:rPr lang="en-US" sz="1200" b="1"/>
              <a:t>04</a:t>
            </a:r>
          </a:p>
        </p:txBody>
      </p:sp>
    </p:spTree>
    <p:extLst>
      <p:ext uri="{BB962C8B-B14F-4D97-AF65-F5344CB8AC3E}">
        <p14:creationId xmlns:p14="http://schemas.microsoft.com/office/powerpoint/2010/main" val="11588749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1174488"/>
            <a:ext cx="503051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2" y="1920161"/>
            <a:ext cx="5036865"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3417" y="1174488"/>
            <a:ext cx="503051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8712" y="1920161"/>
            <a:ext cx="5045211"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38820" y="3387001"/>
            <a:ext cx="503686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402" y="4120916"/>
            <a:ext cx="5045809"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3416" y="3387001"/>
            <a:ext cx="5045211"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3348" y="4120916"/>
            <a:ext cx="5065278"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781051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1174488"/>
            <a:ext cx="360367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1920161"/>
            <a:ext cx="3603674"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251330" y="1174488"/>
            <a:ext cx="360367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236625" y="1920161"/>
            <a:ext cx="3603674"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39403" y="3387001"/>
            <a:ext cx="361262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403" y="4120916"/>
            <a:ext cx="3603674"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234084" y="3387001"/>
            <a:ext cx="362092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231261" y="4120916"/>
            <a:ext cx="3603674"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8716" y="1174488"/>
            <a:ext cx="360367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4010" y="1920161"/>
            <a:ext cx="3603674"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08647" y="3387001"/>
            <a:ext cx="3623743"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8647" y="4120916"/>
            <a:ext cx="3603674"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888819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p:nvPr>
        </p:nvSpPr>
        <p:spPr>
          <a:xfrm>
            <a:off x="448173" y="1664208"/>
            <a:ext cx="5487829" cy="450481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p:nvPr>
        </p:nvSpPr>
        <p:spPr>
          <a:xfrm>
            <a:off x="6153164" y="1664208"/>
            <a:ext cx="5487829" cy="450481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p:nvPr>
        </p:nvSpPr>
        <p:spPr>
          <a:xfrm>
            <a:off x="457319" y="842118"/>
            <a:ext cx="11195171"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298244471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2 lined text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C8E81-0D59-BF41-BF7B-677C751F5031}"/>
              </a:ext>
            </a:extLst>
          </p:cNvPr>
          <p:cNvSpPr>
            <a:spLocks noGrp="1"/>
          </p:cNvSpPr>
          <p:nvPr>
            <p:ph type="title" hasCustomPrompt="1"/>
          </p:nvPr>
        </p:nvSpPr>
        <p:spPr>
          <a:xfrm>
            <a:off x="449369" y="311377"/>
            <a:ext cx="11191625" cy="1014984"/>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27FFF17C-0C13-7440-BAF8-4AF48C39F36C}"/>
              </a:ext>
            </a:extLst>
          </p:cNvPr>
          <p:cNvSpPr>
            <a:spLocks noGrp="1"/>
          </p:cNvSpPr>
          <p:nvPr>
            <p:ph sz="half" idx="1"/>
          </p:nvPr>
        </p:nvSpPr>
        <p:spPr>
          <a:xfrm>
            <a:off x="448173" y="2167129"/>
            <a:ext cx="5487829"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DC696CB-855E-3C49-930A-F6300B36958D}"/>
              </a:ext>
            </a:extLst>
          </p:cNvPr>
          <p:cNvSpPr>
            <a:spLocks noGrp="1"/>
          </p:cNvSpPr>
          <p:nvPr>
            <p:ph sz="half" idx="2"/>
          </p:nvPr>
        </p:nvSpPr>
        <p:spPr>
          <a:xfrm>
            <a:off x="6153164" y="2167129"/>
            <a:ext cx="5487829"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7">
            <a:extLst>
              <a:ext uri="{FF2B5EF4-FFF2-40B4-BE49-F238E27FC236}">
                <a16:creationId xmlns:a16="http://schemas.microsoft.com/office/drawing/2014/main" id="{B99B04B5-E0D7-F84C-B5C1-AA08C41B3681}"/>
              </a:ext>
            </a:extLst>
          </p:cNvPr>
          <p:cNvSpPr>
            <a:spLocks noGrp="1"/>
          </p:cNvSpPr>
          <p:nvPr>
            <p:ph type="body" sz="quarter" idx="13"/>
          </p:nvPr>
        </p:nvSpPr>
        <p:spPr>
          <a:xfrm>
            <a:off x="457319" y="1463040"/>
            <a:ext cx="11195171"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174691644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wo Content w heading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173" y="2433503"/>
            <a:ext cx="5487829" cy="3735522"/>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152141" y="2433503"/>
            <a:ext cx="5487829" cy="3735522"/>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173" y="310897"/>
            <a:ext cx="11195171"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836" y="1540789"/>
            <a:ext cx="5487829"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6152141" y="1540789"/>
            <a:ext cx="5487829"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12765532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hree Content w 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173" y="310897"/>
            <a:ext cx="11195171"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836" y="1540789"/>
            <a:ext cx="3470798"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173" y="2464326"/>
            <a:ext cx="3470798" cy="3704700"/>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3958772" y="1540789"/>
            <a:ext cx="3470798"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3958772" y="2464326"/>
            <a:ext cx="3470798" cy="3704700"/>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p:nvPr>
        </p:nvSpPr>
        <p:spPr>
          <a:xfrm>
            <a:off x="7472721" y="1540789"/>
            <a:ext cx="3470798"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p:nvPr>
        </p:nvSpPr>
        <p:spPr>
          <a:xfrm>
            <a:off x="7472721" y="2464326"/>
            <a:ext cx="3470798" cy="3704700"/>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7260089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143" y="2872136"/>
            <a:ext cx="9925521"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143" y="4223468"/>
            <a:ext cx="9925521"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3085"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145" y="6077918"/>
            <a:ext cx="2773557"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a:xfrm>
            <a:off x="3254275"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a:xfrm>
            <a:off x="3246334" y="6077918"/>
            <a:ext cx="2773557"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a:xfrm>
            <a:off x="6057317"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a:xfrm>
            <a:off x="6049376" y="6077918"/>
            <a:ext cx="2773557"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2188291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16417225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173" y="842118"/>
            <a:ext cx="11195171" cy="361154"/>
          </a:xfrm>
        </p:spPr>
        <p:txBody>
          <a:bodyPr>
            <a:noAutofit/>
          </a:bodyPr>
          <a:lstStyle>
            <a:lvl1pPr marL="0" indent="0">
              <a:buFontTx/>
              <a:buNone/>
              <a:defRPr sz="2000"/>
            </a:lvl1pPr>
          </a:lstStyle>
          <a:p>
            <a:pPr lvl="0"/>
            <a:r>
              <a:rPr lang="en-US"/>
              <a:t>Click to edit Master text styles</a:t>
            </a:r>
          </a:p>
        </p:txBody>
      </p:sp>
    </p:spTree>
    <p:extLst>
      <p:ext uri="{BB962C8B-B14F-4D97-AF65-F5344CB8AC3E}">
        <p14:creationId xmlns:p14="http://schemas.microsoft.com/office/powerpoint/2010/main" val="26114220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958" y="6398202"/>
            <a:ext cx="591497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243" y="1755776"/>
            <a:ext cx="11094750" cy="4402976"/>
          </a:xfrm>
        </p:spPr>
        <p:txBody>
          <a:bodyPr>
            <a:noAutofit/>
          </a:bodyPr>
          <a:lstStyle/>
          <a:p>
            <a:endParaRPr lang="en-US"/>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608" y="842118"/>
            <a:ext cx="11195171"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31110194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958" y="6398202"/>
            <a:ext cx="591497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409437378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8180" y="6400800"/>
            <a:ext cx="591497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1820689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1685663"/>
            <a:ext cx="360516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4125467"/>
            <a:ext cx="2926842" cy="204355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458" y="3307722"/>
            <a:ext cx="3603674"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9868" y="1685663"/>
            <a:ext cx="360516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3513" y="4125467"/>
            <a:ext cx="2926842" cy="204355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1978" y="3307722"/>
            <a:ext cx="3603674"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3426" y="1685663"/>
            <a:ext cx="360516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7071" y="4125467"/>
            <a:ext cx="2926842" cy="204355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5536" y="3307722"/>
            <a:ext cx="3603674"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26535808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1685663"/>
            <a:ext cx="360516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4125467"/>
            <a:ext cx="2926842" cy="204355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458" y="3307722"/>
            <a:ext cx="3603674"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9868" y="1685663"/>
            <a:ext cx="360516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3513" y="4125467"/>
            <a:ext cx="2926842" cy="204355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1978" y="3307722"/>
            <a:ext cx="3603674"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3426" y="1685663"/>
            <a:ext cx="360516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7071" y="4125467"/>
            <a:ext cx="2926842" cy="204355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5536" y="3307722"/>
            <a:ext cx="3603674"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196601031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Main Poi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609" y="309531"/>
            <a:ext cx="11526193" cy="5641440"/>
          </a:xfrm>
          <a:prstGeom prst="rect">
            <a:avLst/>
          </a:prstGeom>
          <a:noFill/>
        </p:spPr>
        <p:txBody>
          <a:bodyPr wrap="square" rtlCol="0">
            <a:noAutofit/>
          </a:bodyPr>
          <a:lstStyle/>
          <a:p>
            <a:pPr algn="l">
              <a:lnSpc>
                <a:spcPct val="90000"/>
              </a:lnSpc>
            </a:pPr>
            <a:r>
              <a:rPr lang="en-US" sz="6800" b="1" spc="-150" baseline="0"/>
              <a:t>No matter where work happens, digital workﬂows drive productivity and </a:t>
            </a:r>
            <a:br>
              <a:rPr lang="en-US" sz="6800" b="1" spc="-150" baseline="0"/>
            </a:br>
            <a:r>
              <a:rPr lang="en-US" sz="6800" b="1" spc="-150" baseline="0"/>
              <a:t>great experiences.</a:t>
            </a:r>
          </a:p>
        </p:txBody>
      </p:sp>
    </p:spTree>
    <p:extLst>
      <p:ext uri="{BB962C8B-B14F-4D97-AF65-F5344CB8AC3E}">
        <p14:creationId xmlns:p14="http://schemas.microsoft.com/office/powerpoint/2010/main" val="387794491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609" y="309531"/>
            <a:ext cx="4929078" cy="5641440"/>
          </a:xfrm>
          <a:prstGeom prst="rect">
            <a:avLst/>
          </a:prstGeom>
          <a:noFill/>
        </p:spPr>
        <p:txBody>
          <a:bodyPr wrap="square" rtlCol="0">
            <a:noAutofit/>
          </a:bodyPr>
          <a:lstStyle/>
          <a:p>
            <a:pPr algn="l">
              <a:lnSpc>
                <a:spcPct val="90000"/>
              </a:lnSpc>
            </a:pPr>
            <a:r>
              <a:rPr lang="en-US" sz="6800" b="1" spc="-150" baseline="0"/>
              <a:t>Our work makes </a:t>
            </a:r>
            <a:br>
              <a:rPr lang="en-US" sz="6800" b="1" spc="-150" baseline="0"/>
            </a:br>
            <a:r>
              <a:rPr lang="en-US" sz="6800" b="1" spc="-150" baseline="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3552" y="361338"/>
            <a:ext cx="4177443" cy="4504351"/>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6879943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gray">
          <a:xfrm>
            <a:off x="456865" y="1521309"/>
            <a:ext cx="10164616"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a:solidFill>
                  <a:schemeClr val="tx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a:solidFill>
                  <a:schemeClr val="tx1"/>
                </a:solidFill>
              </a:rPr>
            </a:br>
            <a:r>
              <a:rPr lang="en-US" sz="1600">
                <a:solidFill>
                  <a:schemeClr val="tx1"/>
                </a:solidFill>
              </a:rPr>
              <a:t>or functionality. The development, release, and timing of any features or functionality described </a:t>
            </a:r>
            <a:br>
              <a:rPr lang="en-US" sz="1600">
                <a:solidFill>
                  <a:schemeClr val="tx1"/>
                </a:solidFill>
              </a:rPr>
            </a:br>
            <a:r>
              <a:rPr lang="en-US" sz="1600">
                <a:solidFill>
                  <a:schemeClr val="tx1"/>
                </a:solidFill>
              </a:rPr>
              <a:t>for our products remains at our sole discretion. We undertake no obligation, and do not intend, </a:t>
            </a:r>
            <a:br>
              <a:rPr lang="en-US" sz="1600">
                <a:solidFill>
                  <a:schemeClr val="tx1"/>
                </a:solidFill>
              </a:rPr>
            </a:br>
            <a:r>
              <a:rPr lang="en-US" sz="1600">
                <a:solidFill>
                  <a:schemeClr val="tx1"/>
                </a:solidFill>
              </a:rPr>
              <a:t>to update the forward‑looking statements.</a:t>
            </a:r>
          </a:p>
        </p:txBody>
      </p:sp>
    </p:spTree>
    <p:extLst>
      <p:ext uri="{BB962C8B-B14F-4D97-AF65-F5344CB8AC3E}">
        <p14:creationId xmlns:p14="http://schemas.microsoft.com/office/powerpoint/2010/main" val="10614181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Cover w/ Image">
    <p:bg bwMode="gray">
      <p:bgPr>
        <a:solidFill>
          <a:schemeClr val="tx2"/>
        </a:solidFill>
        <a:effectLst/>
      </p:bgPr>
    </p:bg>
    <p:spTree>
      <p:nvGrpSpPr>
        <p:cNvPr id="1" name=""/>
        <p:cNvGrpSpPr/>
        <p:nvPr/>
      </p:nvGrpSpPr>
      <p:grpSpPr>
        <a:xfrm>
          <a:off x="0" y="0"/>
          <a:ext cx="0" cy="0"/>
          <a:chOff x="0" y="0"/>
          <a:chExt cx="0" cy="0"/>
        </a:xfrm>
      </p:grpSpPr>
      <p:pic>
        <p:nvPicPr>
          <p:cNvPr id="5" name="Picture 4" descr="A group of people smiling&#10;&#10;Description automatically generated with medium confidence">
            <a:extLst>
              <a:ext uri="{FF2B5EF4-FFF2-40B4-BE49-F238E27FC236}">
                <a16:creationId xmlns:a16="http://schemas.microsoft.com/office/drawing/2014/main" id="{5AD6FA4F-BA38-4220-ADF2-F8FBF0F3A92C}"/>
              </a:ext>
            </a:extLst>
          </p:cNvPr>
          <p:cNvPicPr>
            <a:picLocks noChangeAspect="1"/>
          </p:cNvPicPr>
          <p:nvPr userDrawn="1"/>
        </p:nvPicPr>
        <p:blipFill rotWithShape="1">
          <a:blip r:embed="rId2" cstate="screen">
            <a:alphaModFix/>
            <a:extLst>
              <a:ext uri="{28A0092B-C50C-407E-A947-70E740481C1C}">
                <a14:useLocalDpi xmlns:a14="http://schemas.microsoft.com/office/drawing/2010/main"/>
              </a:ext>
            </a:extLst>
          </a:blip>
          <a:srcRect/>
          <a:stretch/>
        </p:blipFill>
        <p:spPr>
          <a:xfrm>
            <a:off x="1" y="0"/>
            <a:ext cx="12192000" cy="6858000"/>
          </a:xfrm>
          <a:prstGeom prst="rect">
            <a:avLst/>
          </a:prstGeom>
        </p:spPr>
      </p:pic>
      <p:sp>
        <p:nvSpPr>
          <p:cNvPr id="4" name="Rectangle 3">
            <a:extLst>
              <a:ext uri="{FF2B5EF4-FFF2-40B4-BE49-F238E27FC236}">
                <a16:creationId xmlns:a16="http://schemas.microsoft.com/office/drawing/2014/main" id="{5EDA8AB8-CC02-461A-8071-0043DF83BFDD}"/>
              </a:ext>
            </a:extLst>
          </p:cNvPr>
          <p:cNvSpPr/>
          <p:nvPr userDrawn="1"/>
        </p:nvSpPr>
        <p:spPr>
          <a:xfrm>
            <a:off x="-1" y="0"/>
            <a:ext cx="12192000"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800" err="1"/>
          </a:p>
        </p:txBody>
      </p:sp>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bwMode="gray">
          <a:xfrm>
            <a:off x="429003" y="336108"/>
            <a:ext cx="1520956"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5144" y="3844214"/>
            <a:ext cx="682008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5144" y="5173775"/>
            <a:ext cx="682008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bwMode="gray">
          <a:xfrm>
            <a:off x="453085"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bwMode="gray">
          <a:xfrm>
            <a:off x="445145" y="6077918"/>
            <a:ext cx="2773557"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bwMode="gray">
          <a:xfrm>
            <a:off x="3254275"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bwMode="gray">
          <a:xfrm>
            <a:off x="3246334" y="6077918"/>
            <a:ext cx="2773557"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bwMode="gray">
          <a:xfrm>
            <a:off x="6057317"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bwMode="gray">
          <a:xfrm>
            <a:off x="6049376" y="6077918"/>
            <a:ext cx="2773557"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7582518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Content w/Key Poi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173" y="310897"/>
            <a:ext cx="11195171" cy="1194927"/>
          </a:xfrm>
        </p:spPr>
        <p:txBody>
          <a:bodyPr>
            <a:noAutofit/>
          </a:bodyPr>
          <a:lstStyle/>
          <a:p>
            <a:r>
              <a:rPr lang="en-US"/>
              <a:t>Click to edit Master title style</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173" y="1655845"/>
            <a:ext cx="4307629" cy="349586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4847582" y="1661961"/>
            <a:ext cx="6818213" cy="3516868"/>
          </a:xfrm>
        </p:spPr>
        <p:txBody>
          <a:bodyPr>
            <a:noAutofit/>
          </a:bodyPr>
          <a:lstStyle>
            <a:lvl1pPr marL="0" indent="0">
              <a:buNone/>
              <a:defRPr sz="1200" b="1"/>
            </a:lvl1pPr>
            <a:lvl2pPr marL="284162" indent="0">
              <a:buNone/>
              <a:defRPr sz="1200"/>
            </a:lvl2pPr>
            <a:lvl3pPr marL="573087" indent="0">
              <a:buNone/>
              <a:defRPr sz="1200"/>
            </a:lvl3pPr>
            <a:lvl4pPr marL="857250" indent="0">
              <a:buNone/>
              <a:defRPr sz="1200"/>
            </a:lvl4pPr>
            <a:lvl5pPr marL="1141412" indent="0">
              <a:buNone/>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1738757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agline with photo">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9787" y="0"/>
            <a:ext cx="5238527" cy="6858000"/>
          </a:xfrm>
          <a:solidFill>
            <a:schemeClr val="bg1">
              <a:lumMod val="95000"/>
            </a:schemeClr>
          </a:solidFill>
        </p:spPr>
        <p:txBody>
          <a:bodyPr anchor="ctr" anchorCtr="0"/>
          <a:lstStyle>
            <a:lvl1pPr>
              <a:lnSpc>
                <a:spcPct val="100000"/>
              </a:lnSpc>
              <a:defRPr/>
            </a:lvl1pPr>
          </a:lstStyle>
          <a:p>
            <a:endParaRPr lang="en-US"/>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958" y="6401963"/>
            <a:ext cx="4767277"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p:nvPr>
        </p:nvSpPr>
        <p:spPr>
          <a:xfrm>
            <a:off x="455676" y="412270"/>
            <a:ext cx="6183335" cy="2635731"/>
          </a:xfrm>
        </p:spPr>
        <p:txBody>
          <a:bodyPr/>
          <a:lstStyle>
            <a:lvl1pPr>
              <a:lnSpc>
                <a:spcPct val="80000"/>
              </a:lnSpc>
              <a:defRPr sz="6800">
                <a:solidFill>
                  <a:schemeClr val="bg1"/>
                </a:solidFill>
              </a:defRPr>
            </a:lvl1pPr>
          </a:lstStyle>
          <a:p>
            <a:r>
              <a:rPr lang="en-US"/>
              <a:t>Click to edit Master title style</a:t>
            </a:r>
          </a:p>
        </p:txBody>
      </p:sp>
      <p:pic>
        <p:nvPicPr>
          <p:cNvPr id="9" name="Picture 8">
            <a:extLst>
              <a:ext uri="{FF2B5EF4-FFF2-40B4-BE49-F238E27FC236}">
                <a16:creationId xmlns:a16="http://schemas.microsoft.com/office/drawing/2014/main" id="{ED2DA47C-926A-4013-BDFD-169260A1CE70}"/>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478498" y="6354439"/>
            <a:ext cx="980844" cy="282164"/>
          </a:xfrm>
          <a:prstGeom prst="rect">
            <a:avLst/>
          </a:prstGeom>
        </p:spPr>
      </p:pic>
    </p:spTree>
    <p:extLst>
      <p:ext uri="{BB962C8B-B14F-4D97-AF65-F5344CB8AC3E}">
        <p14:creationId xmlns:p14="http://schemas.microsoft.com/office/powerpoint/2010/main" val="77584371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1 picture full blee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1" y="0"/>
            <a:ext cx="12192000" cy="6858000"/>
          </a:xfrm>
          <a:solidFill>
            <a:schemeClr val="bg1">
              <a:lumMod val="95000"/>
            </a:schemeClr>
          </a:solidFill>
        </p:spPr>
        <p:txBody>
          <a:bodyPr anchor="ctr" anchorCtr="0"/>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725385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1" y="0"/>
            <a:ext cx="12192000" cy="6858000"/>
          </a:xfrm>
          <a:solidFill>
            <a:schemeClr val="bg1">
              <a:lumMod val="95000"/>
            </a:schemeClr>
          </a:solidFill>
        </p:spPr>
        <p:txBody>
          <a:bodyPr anchor="ctr" anchorCtr="0"/>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369" y="311377"/>
            <a:ext cx="5575176" cy="119588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167243240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Ad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5F8DEA0-6AB0-6583-CF65-2BE2C5AADF9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0"/>
            <a:ext cx="12199054" cy="6858000"/>
          </a:xfrm>
          <a:prstGeom prst="rect">
            <a:avLst/>
          </a:prstGeom>
        </p:spPr>
      </p:pic>
      <p:pic>
        <p:nvPicPr>
          <p:cNvPr id="7" name="Picture 6">
            <a:extLst>
              <a:ext uri="{FF2B5EF4-FFF2-40B4-BE49-F238E27FC236}">
                <a16:creationId xmlns:a16="http://schemas.microsoft.com/office/drawing/2014/main" id="{52F2A8AD-3C04-E090-1DE0-1162E1FB607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34413" y="1622424"/>
            <a:ext cx="6431133" cy="4575175"/>
          </a:xfrm>
          <a:prstGeom prst="rect">
            <a:avLst/>
          </a:prstGeom>
        </p:spPr>
      </p:pic>
    </p:spTree>
    <p:extLst>
      <p:ext uri="{BB962C8B-B14F-4D97-AF65-F5344CB8AC3E}">
        <p14:creationId xmlns:p14="http://schemas.microsoft.com/office/powerpoint/2010/main" val="6196124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720" y="3911228"/>
            <a:ext cx="7841371"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720" y="5386232"/>
            <a:ext cx="7841371"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Tree>
    <p:extLst>
      <p:ext uri="{BB962C8B-B14F-4D97-AF65-F5344CB8AC3E}">
        <p14:creationId xmlns:p14="http://schemas.microsoft.com/office/powerpoint/2010/main" val="349436867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userDrawn="1">
  <p:cSld name="Section_Slide_Sma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B097A8A-5F5A-410E-A527-3420D0786654}"/>
              </a:ext>
            </a:extLst>
          </p:cNvPr>
          <p:cNvSpPr>
            <a:spLocks noGrp="1"/>
          </p:cNvSpPr>
          <p:nvPr>
            <p:ph type="pic" sz="quarter" idx="11"/>
          </p:nvPr>
        </p:nvSpPr>
        <p:spPr>
          <a:xfrm>
            <a:off x="9667218" y="0"/>
            <a:ext cx="2524782" cy="6858000"/>
          </a:xfrm>
          <a:solidFill>
            <a:schemeClr val="bg1">
              <a:lumMod val="95000"/>
            </a:schemeClr>
          </a:solidFill>
        </p:spPr>
        <p:txBody>
          <a:bodyPr anchor="ctr" anchorCtr="0"/>
          <a:lstStyle/>
          <a:p>
            <a:endParaRPr lang="en-US"/>
          </a:p>
        </p:txBody>
      </p:sp>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720" y="3911228"/>
            <a:ext cx="7841371"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720" y="5386232"/>
            <a:ext cx="7841371"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Tree>
    <p:extLst>
      <p:ext uri="{BB962C8B-B14F-4D97-AF65-F5344CB8AC3E}">
        <p14:creationId xmlns:p14="http://schemas.microsoft.com/office/powerpoint/2010/main" val="35968288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Quote ">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1143736" y="1627423"/>
            <a:ext cx="9792225" cy="1325880"/>
          </a:xfrm>
        </p:spPr>
        <p:txBody>
          <a:bodyPr anchor="t">
            <a:noAutofit/>
          </a:bodyPr>
          <a:lstStyle>
            <a:lvl1pPr>
              <a:lnSpc>
                <a:spcPct val="100000"/>
              </a:lnSpc>
              <a:defRPr sz="3200">
                <a:solidFill>
                  <a:schemeClr val="tx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1168623" y="4553744"/>
            <a:ext cx="8363623" cy="623888"/>
          </a:xfrm>
        </p:spPr>
        <p:txBody>
          <a:bodyPr>
            <a:noAutofit/>
          </a:bodyPr>
          <a:lstStyle>
            <a:lvl1pPr marL="112713" indent="-112713">
              <a:lnSpc>
                <a:spcPct val="100000"/>
              </a:lnSpc>
              <a:buClr>
                <a:schemeClr val="tx1"/>
              </a:buClr>
              <a:buFont typeface="Arial" panose="020B0604020202020204" pitchFamily="34" charset="0"/>
              <a:buChar char="—"/>
              <a:defRPr sz="1400">
                <a:solidFill>
                  <a:schemeClr val="tx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252982" y="1192574"/>
            <a:ext cx="396953" cy="320040"/>
          </a:xfrm>
          <a:prstGeom prst="rect">
            <a:avLst/>
          </a:prstGeom>
        </p:spPr>
      </p:pic>
    </p:spTree>
    <p:extLst>
      <p:ext uri="{BB962C8B-B14F-4D97-AF65-F5344CB8AC3E}">
        <p14:creationId xmlns:p14="http://schemas.microsoft.com/office/powerpoint/2010/main" val="398637914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1_Quote ">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57951" y="1627423"/>
            <a:ext cx="8377949" cy="1325880"/>
          </a:xfrm>
        </p:spPr>
        <p:txBody>
          <a:bodyPr anchor="t">
            <a:noAutofit/>
          </a:bodyPr>
          <a:lstStyle>
            <a:lvl1pPr>
              <a:lnSpc>
                <a:spcPct val="100000"/>
              </a:lnSpc>
              <a:defRPr sz="5000">
                <a:solidFill>
                  <a:schemeClr val="tx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2582837" y="4553744"/>
            <a:ext cx="8353124" cy="623888"/>
          </a:xfrm>
        </p:spPr>
        <p:txBody>
          <a:bodyPr>
            <a:noAutofit/>
          </a:bodyPr>
          <a:lstStyle>
            <a:lvl1pPr marL="112713" indent="-112713">
              <a:lnSpc>
                <a:spcPct val="100000"/>
              </a:lnSpc>
              <a:buClr>
                <a:schemeClr val="tx1"/>
              </a:buClr>
              <a:buFont typeface="Arial" panose="020B0604020202020204" pitchFamily="34" charset="0"/>
              <a:buChar char="—"/>
              <a:defRPr sz="1400">
                <a:solidFill>
                  <a:schemeClr val="tx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67197" y="1192574"/>
            <a:ext cx="396953" cy="320040"/>
          </a:xfrm>
          <a:prstGeom prst="rect">
            <a:avLst/>
          </a:prstGeom>
        </p:spPr>
      </p:pic>
    </p:spTree>
    <p:extLst>
      <p:ext uri="{BB962C8B-B14F-4D97-AF65-F5344CB8AC3E}">
        <p14:creationId xmlns:p14="http://schemas.microsoft.com/office/powerpoint/2010/main" val="230078638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DEMO">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789" y="1682998"/>
            <a:ext cx="9378217"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789" y="2988041"/>
            <a:ext cx="9378217"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478498" y="6354439"/>
            <a:ext cx="980844"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2023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34249672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2" y="1106425"/>
            <a:ext cx="11191625" cy="45048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915368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Question Slide">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789" y="1682998"/>
            <a:ext cx="9378217"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789" y="2988041"/>
            <a:ext cx="9378217"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478498" y="6354439"/>
            <a:ext cx="980844"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2023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188159278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hank You_1_Name">
    <p:bg>
      <p:bgPr>
        <a:solidFill>
          <a:schemeClr val="tx2"/>
        </a:solidFill>
        <a:effectLst/>
      </p:bgPr>
    </p:bg>
    <p:spTree>
      <p:nvGrpSpPr>
        <p:cNvPr id="1" name=""/>
        <p:cNvGrpSpPr/>
        <p:nvPr/>
      </p:nvGrpSpPr>
      <p:grpSpPr>
        <a:xfrm>
          <a:off x="0" y="0"/>
          <a:ext cx="0" cy="0"/>
          <a:chOff x="0" y="0"/>
          <a:chExt cx="0" cy="0"/>
        </a:xfrm>
      </p:grpSpPr>
      <p:pic>
        <p:nvPicPr>
          <p:cNvPr id="3" name="Picture 2" descr="A picture containing person, sky, outdoor, person&#10;&#10;Description automatically generated">
            <a:extLst>
              <a:ext uri="{FF2B5EF4-FFF2-40B4-BE49-F238E27FC236}">
                <a16:creationId xmlns:a16="http://schemas.microsoft.com/office/drawing/2014/main" id="{EF808782-CF0E-4EBC-83FE-98BE39F1FF5B}"/>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a:stretch/>
        </p:blipFill>
        <p:spPr bwMode="gray">
          <a:xfrm>
            <a:off x="-1" y="0"/>
            <a:ext cx="12192000" cy="6856214"/>
          </a:xfrm>
          <a:prstGeom prst="rect">
            <a:avLst/>
          </a:prstGeom>
        </p:spPr>
      </p:pic>
      <p:sp>
        <p:nvSpPr>
          <p:cNvPr id="11" name="Rectangle 10">
            <a:extLst>
              <a:ext uri="{FF2B5EF4-FFF2-40B4-BE49-F238E27FC236}">
                <a16:creationId xmlns:a16="http://schemas.microsoft.com/office/drawing/2014/main" id="{07DFDB63-7693-430A-BC03-A0817A02FC02}"/>
              </a:ext>
            </a:extLst>
          </p:cNvPr>
          <p:cNvSpPr/>
          <p:nvPr userDrawn="1"/>
        </p:nvSpPr>
        <p:spPr bwMode="gray">
          <a:xfrm>
            <a:off x="-1" y="0"/>
            <a:ext cx="12192000"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800" err="1"/>
          </a:p>
        </p:txBody>
      </p:sp>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0326" y="3247194"/>
            <a:ext cx="5017334" cy="1325880"/>
          </a:xfrm>
        </p:spPr>
        <p:txBody>
          <a:bodyPr wrap="square" anchor="b">
            <a:noAutofit/>
          </a:bodyPr>
          <a:lstStyle>
            <a:lvl1pPr>
              <a:lnSpc>
                <a:spcPct val="100000"/>
              </a:lnSpc>
              <a:defRPr sz="64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0326" y="4756689"/>
            <a:ext cx="5017334"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bwMode="gray">
          <a:xfrm>
            <a:off x="429003" y="336108"/>
            <a:ext cx="1520956" cy="437540"/>
          </a:xfrm>
          <a:prstGeom prst="rect">
            <a:avLst/>
          </a:prstGeom>
        </p:spPr>
      </p:pic>
    </p:spTree>
    <p:extLst>
      <p:ext uri="{BB962C8B-B14F-4D97-AF65-F5344CB8AC3E}">
        <p14:creationId xmlns:p14="http://schemas.microsoft.com/office/powerpoint/2010/main" val="42818558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userDrawn="1">
  <p:cSld name="Thank You_Brand Blue">
    <p:bg bwMode="invGray">
      <p:bgPr>
        <a:solidFill>
          <a:schemeClr val="tx2"/>
        </a:solidFill>
        <a:effectLst/>
      </p:bgPr>
    </p:bg>
    <p:spTree>
      <p:nvGrpSpPr>
        <p:cNvPr id="1" name=""/>
        <p:cNvGrpSpPr/>
        <p:nvPr/>
      </p:nvGrpSpPr>
      <p:grpSpPr>
        <a:xfrm>
          <a:off x="0" y="0"/>
          <a:ext cx="0" cy="0"/>
          <a:chOff x="0" y="0"/>
          <a:chExt cx="0" cy="0"/>
        </a:xfrm>
      </p:grpSpPr>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0326" y="3247194"/>
            <a:ext cx="5017334" cy="1325880"/>
          </a:xfrm>
        </p:spPr>
        <p:txBody>
          <a:bodyPr wrap="square" anchor="b">
            <a:noAutofit/>
          </a:bodyPr>
          <a:lstStyle>
            <a:lvl1pPr>
              <a:lnSpc>
                <a:spcPct val="100000"/>
              </a:lnSpc>
              <a:defRPr sz="64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0326" y="4756689"/>
            <a:ext cx="5017334"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bwMode="gray">
          <a:xfrm>
            <a:off x="429003" y="336108"/>
            <a:ext cx="1520956" cy="437540"/>
          </a:xfrm>
          <a:prstGeom prst="rect">
            <a:avLst/>
          </a:prstGeom>
        </p:spPr>
      </p:pic>
      <p:sp>
        <p:nvSpPr>
          <p:cNvPr id="7" name="Rectangle 6">
            <a:extLst>
              <a:ext uri="{FF2B5EF4-FFF2-40B4-BE49-F238E27FC236}">
                <a16:creationId xmlns:a16="http://schemas.microsoft.com/office/drawing/2014/main" id="{DB91C5CC-35B7-406D-9EA7-E8DABB706A93}"/>
              </a:ext>
            </a:extLst>
          </p:cNvPr>
          <p:cNvSpPr/>
          <p:nvPr userDrawn="1"/>
        </p:nvSpPr>
        <p:spPr bwMode="gray">
          <a:xfrm>
            <a:off x="12098314" y="0"/>
            <a:ext cx="9368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800" err="1"/>
          </a:p>
        </p:txBody>
      </p:sp>
    </p:spTree>
    <p:extLst>
      <p:ext uri="{BB962C8B-B14F-4D97-AF65-F5344CB8AC3E}">
        <p14:creationId xmlns:p14="http://schemas.microsoft.com/office/powerpoint/2010/main" val="247342938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Now logo">
    <p:bg>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2813507" y="2221386"/>
            <a:ext cx="6551593" cy="1884725"/>
          </a:xfrm>
          <a:prstGeom prst="rect">
            <a:avLst/>
          </a:prstGeom>
        </p:spPr>
      </p:pic>
    </p:spTree>
    <p:extLst>
      <p:ext uri="{BB962C8B-B14F-4D97-AF65-F5344CB8AC3E}">
        <p14:creationId xmlns:p14="http://schemas.microsoft.com/office/powerpoint/2010/main" val="17678049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Do not use">
    <p:bg>
      <p:bgPr>
        <a:solidFill>
          <a:schemeClr val="accent5"/>
        </a:solidFill>
        <a:effectLst/>
      </p:bgPr>
    </p:bg>
    <p:spTree>
      <p:nvGrpSpPr>
        <p:cNvPr id="1" name=""/>
        <p:cNvGrpSpPr/>
        <p:nvPr/>
      </p:nvGrpSpPr>
      <p:grpSpPr>
        <a:xfrm>
          <a:off x="0" y="0"/>
          <a:ext cx="0" cy="0"/>
          <a:chOff x="0" y="0"/>
          <a:chExt cx="0" cy="0"/>
        </a:xfrm>
      </p:grpSpPr>
      <p:sp>
        <p:nvSpPr>
          <p:cNvPr id="7" name="Rectangle 6"/>
          <p:cNvSpPr/>
          <p:nvPr userDrawn="1"/>
        </p:nvSpPr>
        <p:spPr bwMode="ltGray">
          <a:xfrm>
            <a:off x="1" y="0"/>
            <a:ext cx="12192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lvl="0" algn="ctr"/>
            <a:endParaRPr lang="en-US" sz="3599"/>
          </a:p>
        </p:txBody>
      </p:sp>
      <p:sp>
        <p:nvSpPr>
          <p:cNvPr id="8" name="TextBox 7"/>
          <p:cNvSpPr txBox="1"/>
          <p:nvPr/>
        </p:nvSpPr>
        <p:spPr bwMode="gray">
          <a:xfrm>
            <a:off x="1454335" y="2907634"/>
            <a:ext cx="9283338" cy="1200072"/>
          </a:xfrm>
          <a:prstGeom prst="rect">
            <a:avLst/>
          </a:prstGeom>
          <a:noFill/>
        </p:spPr>
        <p:txBody>
          <a:bodyPr wrap="square" rtlCol="0">
            <a:noAutofit/>
          </a:bodyPr>
          <a:lstStyle/>
          <a:p>
            <a:pPr algn="ctr"/>
            <a:r>
              <a:rPr lang="en-US" sz="3599">
                <a:solidFill>
                  <a:schemeClr val="tx1"/>
                </a:solidFill>
              </a:rPr>
              <a:t>Do</a:t>
            </a:r>
            <a:r>
              <a:rPr lang="en-US" sz="3599" baseline="0">
                <a:solidFill>
                  <a:schemeClr val="tx1"/>
                </a:solidFill>
              </a:rPr>
              <a:t> not use this layout. For visual reference in layout masters only.</a:t>
            </a:r>
            <a:endParaRPr lang="en-US" sz="3599">
              <a:solidFill>
                <a:schemeClr val="tx1"/>
              </a:solidFill>
            </a:endParaRPr>
          </a:p>
        </p:txBody>
      </p:sp>
    </p:spTree>
    <p:extLst>
      <p:ext uri="{BB962C8B-B14F-4D97-AF65-F5344CB8AC3E}">
        <p14:creationId xmlns:p14="http://schemas.microsoft.com/office/powerpoint/2010/main" val="23703393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userDrawn="1">
  <p:cSld name="Dark Title Subtitle Tight">
    <p:bg>
      <p:bgPr>
        <a:solidFill>
          <a:schemeClr val="tx2"/>
        </a:solidFill>
        <a:effectLst/>
      </p:bgPr>
    </p:bg>
    <p:spTree>
      <p:nvGrpSpPr>
        <p:cNvPr id="1" name=""/>
        <p:cNvGrpSpPr/>
        <p:nvPr/>
      </p:nvGrpSpPr>
      <p:grpSpPr>
        <a:xfrm>
          <a:off x="0" y="0"/>
          <a:ext cx="0" cy="0"/>
          <a:chOff x="0" y="0"/>
          <a:chExt cx="0" cy="0"/>
        </a:xfrm>
      </p:grpSpPr>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40459" y="6408532"/>
            <a:ext cx="3092415" cy="214746"/>
          </a:xfrm>
          <a:prstGeom prst="rect">
            <a:avLst/>
          </a:prstGeom>
        </p:spPr>
        <p:txBody>
          <a:bodyPr vert="horz" lIns="91416" tIns="45708" rIns="91416" bIns="45708"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2023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60872"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
        <p:nvSpPr>
          <p:cNvPr id="6" name="Text Placeholder 8">
            <a:extLst>
              <a:ext uri="{FF2B5EF4-FFF2-40B4-BE49-F238E27FC236}">
                <a16:creationId xmlns:a16="http://schemas.microsoft.com/office/drawing/2014/main" id="{FDF580E4-DEE7-48B4-9B25-E70773CBAAAC}"/>
              </a:ext>
            </a:extLst>
          </p:cNvPr>
          <p:cNvSpPr>
            <a:spLocks noGrp="1"/>
          </p:cNvSpPr>
          <p:nvPr>
            <p:ph type="body" sz="quarter" idx="13" hasCustomPrompt="1"/>
          </p:nvPr>
        </p:nvSpPr>
        <p:spPr>
          <a:xfrm>
            <a:off x="703967" y="1191783"/>
            <a:ext cx="11210161" cy="448056"/>
          </a:xfrm>
        </p:spPr>
        <p:txBody>
          <a:bodyPr>
            <a:noAutofit/>
          </a:bodyPr>
          <a:lstStyle>
            <a:lvl1pPr marL="0" indent="0">
              <a:buNone/>
              <a:defRPr sz="1998" b="0">
                <a:solidFill>
                  <a:schemeClr val="bg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8" name="Title 3">
            <a:extLst>
              <a:ext uri="{FF2B5EF4-FFF2-40B4-BE49-F238E27FC236}">
                <a16:creationId xmlns:a16="http://schemas.microsoft.com/office/drawing/2014/main" id="{29AF9B4D-E103-4A54-A49A-A2B799CF9772}"/>
              </a:ext>
            </a:extLst>
          </p:cNvPr>
          <p:cNvSpPr>
            <a:spLocks noGrp="1"/>
          </p:cNvSpPr>
          <p:nvPr>
            <p:ph type="title" hasCustomPrompt="1"/>
          </p:nvPr>
        </p:nvSpPr>
        <p:spPr>
          <a:xfrm>
            <a:off x="603252" y="539750"/>
            <a:ext cx="10985500" cy="716582"/>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101009582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userDrawn="1">
  <p:cSld name="1_2 lined headline with subtitle_dark">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902463A-5676-134A-B7CD-92ED05F82766}"/>
              </a:ext>
            </a:extLst>
          </p:cNvPr>
          <p:cNvGrpSpPr/>
          <p:nvPr userDrawn="1"/>
        </p:nvGrpSpPr>
        <p:grpSpPr>
          <a:xfrm>
            <a:off x="0" y="0"/>
            <a:ext cx="12098314" cy="6858000"/>
            <a:chOff x="0" y="0"/>
            <a:chExt cx="12095163" cy="6858000"/>
          </a:xfrm>
        </p:grpSpPr>
        <p:sp>
          <p:nvSpPr>
            <p:cNvPr id="6" name="Rectangle 5">
              <a:extLst>
                <a:ext uri="{FF2B5EF4-FFF2-40B4-BE49-F238E27FC236}">
                  <a16:creationId xmlns:a16="http://schemas.microsoft.com/office/drawing/2014/main" id="{B793C737-BCB5-3C4A-B462-9056F917BDD1}"/>
                </a:ext>
              </a:extLst>
            </p:cNvPr>
            <p:cNvSpPr/>
            <p:nvPr userDrawn="1"/>
          </p:nvSpPr>
          <p:spPr>
            <a:xfrm>
              <a:off x="0" y="0"/>
              <a:ext cx="1209516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tx1"/>
                </a:solidFill>
              </a:endParaRPr>
            </a:p>
          </p:txBody>
        </p:sp>
        <p:sp>
          <p:nvSpPr>
            <p:cNvPr id="7" name="Footer Placeholder 4">
              <a:extLst>
                <a:ext uri="{FF2B5EF4-FFF2-40B4-BE49-F238E27FC236}">
                  <a16:creationId xmlns:a16="http://schemas.microsoft.com/office/drawing/2014/main" id="{2E0AE9B9-2420-E247-BA00-86EC616C792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8" name="Slide Number Placeholder 5">
              <a:extLst>
                <a:ext uri="{FF2B5EF4-FFF2-40B4-BE49-F238E27FC236}">
                  <a16:creationId xmlns:a16="http://schemas.microsoft.com/office/drawing/2014/main" id="{DD7A85EF-F89A-F74A-BAE2-CA907654F1A1}"/>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9" name="Picture 8">
              <a:extLst>
                <a:ext uri="{FF2B5EF4-FFF2-40B4-BE49-F238E27FC236}">
                  <a16:creationId xmlns:a16="http://schemas.microsoft.com/office/drawing/2014/main" id="{0C53C29B-D84D-5C45-81B8-57919F825216}"/>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478372" y="6355437"/>
              <a:ext cx="980591" cy="280168"/>
            </a:xfrm>
            <a:prstGeom prst="rect">
              <a:avLst/>
            </a:prstGeom>
          </p:spPr>
        </p:pic>
      </p:grpSp>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370" y="311380"/>
            <a:ext cx="11191625" cy="1011901"/>
          </a:xfrm>
        </p:spPr>
        <p:txBody>
          <a:bodyPr/>
          <a:lstStyle>
            <a:lvl1pPr>
              <a:defRPr>
                <a:solidFill>
                  <a:schemeClr val="bg1"/>
                </a:solidFill>
              </a:defRPr>
            </a:lvl1p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172" y="2181041"/>
            <a:ext cx="11192822" cy="3987984"/>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p:nvPr>
        </p:nvSpPr>
        <p:spPr>
          <a:xfrm>
            <a:off x="447538" y="1462931"/>
            <a:ext cx="11193478" cy="365760"/>
          </a:xfrm>
        </p:spPr>
        <p:txBody>
          <a:bodyPr vert="horz" lIns="91440" tIns="45720" rIns="91440" bIns="45720" rtlCol="0">
            <a:noAutofit/>
          </a:bodyPr>
          <a:lstStyle>
            <a:lvl1pPr marL="0" indent="0">
              <a:buNone/>
              <a:defRPr lang="en-US" sz="1999" dirty="0">
                <a:solidFill>
                  <a:schemeClr val="bg1"/>
                </a:solidFill>
              </a:defRPr>
            </a:lvl1pPr>
          </a:lstStyle>
          <a:p>
            <a:pPr marL="228531" lvl="0" indent="-228531"/>
            <a:r>
              <a:rPr lang="en-US"/>
              <a:t>Click to edit Master text styles</a:t>
            </a:r>
          </a:p>
        </p:txBody>
      </p:sp>
    </p:spTree>
    <p:extLst>
      <p:ext uri="{BB962C8B-B14F-4D97-AF65-F5344CB8AC3E}">
        <p14:creationId xmlns:p14="http://schemas.microsoft.com/office/powerpoint/2010/main" val="4948067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userDrawn="1">
  <p:cSld name="1_Title and Content with Subtitle_dark">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FBF5F947-9F8C-9C45-AA48-2632DF327FDA}"/>
              </a:ext>
            </a:extLst>
          </p:cNvPr>
          <p:cNvGrpSpPr/>
          <p:nvPr userDrawn="1"/>
        </p:nvGrpSpPr>
        <p:grpSpPr>
          <a:xfrm>
            <a:off x="0" y="0"/>
            <a:ext cx="12098314" cy="6858000"/>
            <a:chOff x="0" y="0"/>
            <a:chExt cx="12095163" cy="6858000"/>
          </a:xfrm>
        </p:grpSpPr>
        <p:sp>
          <p:nvSpPr>
            <p:cNvPr id="5" name="Rectangle 4">
              <a:extLst>
                <a:ext uri="{FF2B5EF4-FFF2-40B4-BE49-F238E27FC236}">
                  <a16:creationId xmlns:a16="http://schemas.microsoft.com/office/drawing/2014/main" id="{B0FEA370-DF6F-314F-8FA3-D67B17E24D60}"/>
                </a:ext>
              </a:extLst>
            </p:cNvPr>
            <p:cNvSpPr/>
            <p:nvPr userDrawn="1"/>
          </p:nvSpPr>
          <p:spPr>
            <a:xfrm>
              <a:off x="0" y="0"/>
              <a:ext cx="1209516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
          <p:nvSpPr>
            <p:cNvPr id="6" name="Footer Placeholder 4">
              <a:extLst>
                <a:ext uri="{FF2B5EF4-FFF2-40B4-BE49-F238E27FC236}">
                  <a16:creationId xmlns:a16="http://schemas.microsoft.com/office/drawing/2014/main" id="{B72ECF41-A622-B94B-A9C8-C1983565EA0D}"/>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pic>
          <p:nvPicPr>
            <p:cNvPr id="9" name="Picture 8">
              <a:extLst>
                <a:ext uri="{FF2B5EF4-FFF2-40B4-BE49-F238E27FC236}">
                  <a16:creationId xmlns:a16="http://schemas.microsoft.com/office/drawing/2014/main" id="{62867308-A41E-3F40-A264-B9B049F462B9}"/>
                </a:ext>
              </a:extLst>
            </p:cNvPr>
            <p:cNvPicPr>
              <a:picLocks noChangeAspect="1"/>
            </p:cNvPicPr>
            <p:nvPr userDrawn="1"/>
          </p:nvPicPr>
          <p:blipFill>
            <a:blip r:embed="rId2"/>
            <a:srcRect/>
            <a:stretch/>
          </p:blipFill>
          <p:spPr>
            <a:xfrm>
              <a:off x="478372" y="6355437"/>
              <a:ext cx="980591" cy="280168"/>
            </a:xfrm>
            <a:prstGeom prst="rect">
              <a:avLst/>
            </a:prstGeom>
          </p:spPr>
        </p:pic>
      </p:grpSp>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lvl1pPr>
              <a:defRPr>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2" y="2181041"/>
            <a:ext cx="11192822" cy="3987984"/>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56684" y="826053"/>
            <a:ext cx="11193478" cy="365760"/>
          </a:xfrm>
        </p:spPr>
        <p:txBody>
          <a:bodyPr vert="horz" lIns="91440" tIns="45720" rIns="91440" bIns="45720" rtlCol="0">
            <a:noAutofit/>
          </a:bodyPr>
          <a:lstStyle>
            <a:lvl1pPr marL="0" indent="0">
              <a:buNone/>
              <a:defRPr lang="en-US" sz="1999" dirty="0">
                <a:solidFill>
                  <a:schemeClr val="bg1"/>
                </a:solidFill>
              </a:defRPr>
            </a:lvl1pPr>
          </a:lstStyle>
          <a:p>
            <a:pPr marL="228531" lvl="0" indent="-228531"/>
            <a:r>
              <a:rPr lang="en-US"/>
              <a:t>Click to edit Master text styles</a:t>
            </a:r>
          </a:p>
        </p:txBody>
      </p:sp>
      <p:sp>
        <p:nvSpPr>
          <p:cNvPr id="10" name="Slide Number Placeholder 5">
            <a:extLst>
              <a:ext uri="{FF2B5EF4-FFF2-40B4-BE49-F238E27FC236}">
                <a16:creationId xmlns:a16="http://schemas.microsoft.com/office/drawing/2014/main" id="{F03E2E96-2D06-F4B7-E8F7-044A278C0AC4}"/>
              </a:ext>
            </a:extLst>
          </p:cNvPr>
          <p:cNvSpPr txBox="1">
            <a:spLocks/>
          </p:cNvSpPr>
          <p:nvPr userDrawn="1"/>
        </p:nvSpPr>
        <p:spPr>
          <a:xfrm>
            <a:off x="11060872"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221132426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userDrawn="1">
  <p:cSld name="1_Section_Slide_Dark">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805726" y="1222272"/>
            <a:ext cx="7257438" cy="1325880"/>
          </a:xfrm>
        </p:spPr>
        <p:txBody>
          <a:bodyPr anchor="b">
            <a:noAutofit/>
          </a:bodyPr>
          <a:lstStyle>
            <a:lvl1pPr>
              <a:lnSpc>
                <a:spcPct val="100000"/>
              </a:lnSpc>
              <a:defRPr sz="4499">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805726" y="2697278"/>
            <a:ext cx="7257438"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a:srcRect/>
          <a:stretch/>
        </p:blipFill>
        <p:spPr bwMode="invGray">
          <a:xfrm>
            <a:off x="429003" y="336108"/>
            <a:ext cx="1520956" cy="437540"/>
          </a:xfrm>
          <a:prstGeom prst="rect">
            <a:avLst/>
          </a:prstGeom>
        </p:spPr>
      </p:pic>
    </p:spTree>
    <p:extLst>
      <p:ext uri="{BB962C8B-B14F-4D97-AF65-F5344CB8AC3E}">
        <p14:creationId xmlns:p14="http://schemas.microsoft.com/office/powerpoint/2010/main" val="117276031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userDrawn="1">
  <p:cSld name="2_2 lined headline with subtitle_dark">
    <p:bg>
      <p:bgPr>
        <a:solidFill>
          <a:srgbClr val="032D42"/>
        </a:solidFill>
        <a:effectLst/>
      </p:bgPr>
    </p:bg>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902463A-5676-134A-B7CD-92ED05F82766}"/>
              </a:ext>
            </a:extLst>
          </p:cNvPr>
          <p:cNvGrpSpPr/>
          <p:nvPr userDrawn="1"/>
        </p:nvGrpSpPr>
        <p:grpSpPr>
          <a:xfrm>
            <a:off x="478497" y="6355437"/>
            <a:ext cx="10554377" cy="280168"/>
            <a:chOff x="478372" y="6355437"/>
            <a:chExt cx="10551628" cy="280168"/>
          </a:xfrm>
        </p:grpSpPr>
        <p:sp>
          <p:nvSpPr>
            <p:cNvPr id="7" name="Footer Placeholder 4">
              <a:extLst>
                <a:ext uri="{FF2B5EF4-FFF2-40B4-BE49-F238E27FC236}">
                  <a16:creationId xmlns:a16="http://schemas.microsoft.com/office/drawing/2014/main" id="{2E0AE9B9-2420-E247-BA00-86EC616C792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pic>
          <p:nvPicPr>
            <p:cNvPr id="9" name="Picture 8">
              <a:extLst>
                <a:ext uri="{FF2B5EF4-FFF2-40B4-BE49-F238E27FC236}">
                  <a16:creationId xmlns:a16="http://schemas.microsoft.com/office/drawing/2014/main" id="{0C53C29B-D84D-5C45-81B8-57919F825216}"/>
                </a:ext>
              </a:extLst>
            </p:cNvPr>
            <p:cNvPicPr>
              <a:picLocks noChangeAspect="1"/>
            </p:cNvPicPr>
            <p:nvPr userDrawn="1"/>
          </p:nvPicPr>
          <p:blipFill>
            <a:blip r:embed="rId2"/>
            <a:srcRect/>
            <a:stretch/>
          </p:blipFill>
          <p:spPr>
            <a:xfrm>
              <a:off x="478372" y="6355437"/>
              <a:ext cx="980591" cy="280168"/>
            </a:xfrm>
            <a:prstGeom prst="rect">
              <a:avLst/>
            </a:prstGeom>
          </p:spPr>
        </p:pic>
      </p:grpSp>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370" y="311380"/>
            <a:ext cx="11191625" cy="1011901"/>
          </a:xfrm>
        </p:spPr>
        <p:txBody>
          <a:bodyPr/>
          <a:lstStyle>
            <a:lvl1pPr>
              <a:defRPr>
                <a:solidFill>
                  <a:schemeClr val="bg1"/>
                </a:solidFill>
              </a:defRPr>
            </a:lvl1pPr>
          </a:lstStyle>
          <a:p>
            <a:r>
              <a:rPr lang="en-US"/>
              <a:t>Click to edit Master title style</a:t>
            </a:r>
            <a:br>
              <a:rPr lang="en-US"/>
            </a:br>
            <a:endParaRPr lang="en-US"/>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p:nvPr>
        </p:nvSpPr>
        <p:spPr>
          <a:xfrm>
            <a:off x="447538" y="1462931"/>
            <a:ext cx="11193478" cy="365760"/>
          </a:xfrm>
        </p:spPr>
        <p:txBody>
          <a:bodyPr vert="horz" lIns="91440" tIns="45720" rIns="91440" bIns="45720" rtlCol="0">
            <a:noAutofit/>
          </a:bodyPr>
          <a:lstStyle>
            <a:lvl1pPr marL="0" indent="0">
              <a:buNone/>
              <a:defRPr lang="en-US" sz="1999" dirty="0">
                <a:solidFill>
                  <a:schemeClr val="bg1"/>
                </a:solidFill>
              </a:defRPr>
            </a:lvl1pPr>
          </a:lstStyle>
          <a:p>
            <a:pPr marL="228531" lvl="0" indent="-228531"/>
            <a:r>
              <a:rPr lang="en-US"/>
              <a:t>Click to edit Master text styles</a:t>
            </a:r>
          </a:p>
        </p:txBody>
      </p:sp>
      <p:sp>
        <p:nvSpPr>
          <p:cNvPr id="10" name="Text Placeholder 24">
            <a:extLst>
              <a:ext uri="{FF2B5EF4-FFF2-40B4-BE49-F238E27FC236}">
                <a16:creationId xmlns:a16="http://schemas.microsoft.com/office/drawing/2014/main" id="{FB5958C2-3C69-DA2F-DC10-F15FBA159082}"/>
              </a:ext>
            </a:extLst>
          </p:cNvPr>
          <p:cNvSpPr>
            <a:spLocks noGrp="1"/>
          </p:cNvSpPr>
          <p:nvPr>
            <p:ph type="body" sz="quarter" idx="12"/>
          </p:nvPr>
        </p:nvSpPr>
        <p:spPr>
          <a:xfrm>
            <a:off x="448348" y="1685663"/>
            <a:ext cx="3605166"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1" name="Text Placeholder 28">
            <a:extLst>
              <a:ext uri="{FF2B5EF4-FFF2-40B4-BE49-F238E27FC236}">
                <a16:creationId xmlns:a16="http://schemas.microsoft.com/office/drawing/2014/main" id="{FFEAEEB3-A4C0-8ACF-8D0D-EDCEBA807010}"/>
              </a:ext>
            </a:extLst>
          </p:cNvPr>
          <p:cNvSpPr>
            <a:spLocks noGrp="1"/>
          </p:cNvSpPr>
          <p:nvPr>
            <p:ph type="body" sz="quarter" idx="14"/>
          </p:nvPr>
        </p:nvSpPr>
        <p:spPr>
          <a:xfrm>
            <a:off x="441993" y="2431338"/>
            <a:ext cx="3609720" cy="1785065"/>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24">
            <a:extLst>
              <a:ext uri="{FF2B5EF4-FFF2-40B4-BE49-F238E27FC236}">
                <a16:creationId xmlns:a16="http://schemas.microsoft.com/office/drawing/2014/main" id="{722FAD00-651B-14A2-06F4-79CD9B84F1F2}"/>
              </a:ext>
            </a:extLst>
          </p:cNvPr>
          <p:cNvSpPr>
            <a:spLocks noGrp="1"/>
          </p:cNvSpPr>
          <p:nvPr>
            <p:ph type="body" sz="quarter" idx="15"/>
          </p:nvPr>
        </p:nvSpPr>
        <p:spPr>
          <a:xfrm>
            <a:off x="4347216" y="1685663"/>
            <a:ext cx="3603674"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3" name="Text Placeholder 28">
            <a:extLst>
              <a:ext uri="{FF2B5EF4-FFF2-40B4-BE49-F238E27FC236}">
                <a16:creationId xmlns:a16="http://schemas.microsoft.com/office/drawing/2014/main" id="{E0580CA7-FF76-DC57-FEC0-0C2EA127A533}"/>
              </a:ext>
            </a:extLst>
          </p:cNvPr>
          <p:cNvSpPr>
            <a:spLocks noGrp="1"/>
          </p:cNvSpPr>
          <p:nvPr>
            <p:ph type="body" sz="quarter" idx="16"/>
          </p:nvPr>
        </p:nvSpPr>
        <p:spPr>
          <a:xfrm>
            <a:off x="4332510" y="2431338"/>
            <a:ext cx="3603674" cy="1785065"/>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24">
            <a:extLst>
              <a:ext uri="{FF2B5EF4-FFF2-40B4-BE49-F238E27FC236}">
                <a16:creationId xmlns:a16="http://schemas.microsoft.com/office/drawing/2014/main" id="{F34A2311-0EFF-104B-76AD-F3525B7659DC}"/>
              </a:ext>
            </a:extLst>
          </p:cNvPr>
          <p:cNvSpPr>
            <a:spLocks noGrp="1"/>
          </p:cNvSpPr>
          <p:nvPr>
            <p:ph type="body" sz="quarter" idx="17"/>
          </p:nvPr>
        </p:nvSpPr>
        <p:spPr>
          <a:xfrm>
            <a:off x="448348" y="3898178"/>
            <a:ext cx="3609720"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5" name="Text Placeholder 28">
            <a:extLst>
              <a:ext uri="{FF2B5EF4-FFF2-40B4-BE49-F238E27FC236}">
                <a16:creationId xmlns:a16="http://schemas.microsoft.com/office/drawing/2014/main" id="{657D481F-9EFD-3538-F1AD-C532CC9A4438}"/>
              </a:ext>
            </a:extLst>
          </p:cNvPr>
          <p:cNvSpPr>
            <a:spLocks noGrp="1"/>
          </p:cNvSpPr>
          <p:nvPr>
            <p:ph type="body" sz="quarter" idx="18"/>
          </p:nvPr>
        </p:nvSpPr>
        <p:spPr>
          <a:xfrm>
            <a:off x="439402" y="4632093"/>
            <a:ext cx="3616130" cy="1914533"/>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24">
            <a:extLst>
              <a:ext uri="{FF2B5EF4-FFF2-40B4-BE49-F238E27FC236}">
                <a16:creationId xmlns:a16="http://schemas.microsoft.com/office/drawing/2014/main" id="{3FB76BB1-976B-547E-3A9E-140A841FC459}"/>
              </a:ext>
            </a:extLst>
          </p:cNvPr>
          <p:cNvSpPr>
            <a:spLocks noGrp="1"/>
          </p:cNvSpPr>
          <p:nvPr>
            <p:ph type="body" sz="quarter" idx="19"/>
          </p:nvPr>
        </p:nvSpPr>
        <p:spPr>
          <a:xfrm>
            <a:off x="4347215" y="3898178"/>
            <a:ext cx="3603674"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7" name="Text Placeholder 28">
            <a:extLst>
              <a:ext uri="{FF2B5EF4-FFF2-40B4-BE49-F238E27FC236}">
                <a16:creationId xmlns:a16="http://schemas.microsoft.com/office/drawing/2014/main" id="{2C33BFA3-FCEF-3F8B-358C-FB98204CFC74}"/>
              </a:ext>
            </a:extLst>
          </p:cNvPr>
          <p:cNvSpPr>
            <a:spLocks noGrp="1"/>
          </p:cNvSpPr>
          <p:nvPr>
            <p:ph type="body" sz="quarter" idx="20"/>
          </p:nvPr>
        </p:nvSpPr>
        <p:spPr>
          <a:xfrm>
            <a:off x="4327147" y="4594257"/>
            <a:ext cx="3603674" cy="1914533"/>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24">
            <a:extLst>
              <a:ext uri="{FF2B5EF4-FFF2-40B4-BE49-F238E27FC236}">
                <a16:creationId xmlns:a16="http://schemas.microsoft.com/office/drawing/2014/main" id="{25D36CAC-4B08-E510-A40E-D8A7FBC4C923}"/>
              </a:ext>
            </a:extLst>
          </p:cNvPr>
          <p:cNvSpPr>
            <a:spLocks noGrp="1"/>
          </p:cNvSpPr>
          <p:nvPr>
            <p:ph type="body" sz="quarter" idx="21"/>
          </p:nvPr>
        </p:nvSpPr>
        <p:spPr>
          <a:xfrm>
            <a:off x="8028716" y="1685663"/>
            <a:ext cx="3603674"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9" name="Text Placeholder 28">
            <a:extLst>
              <a:ext uri="{FF2B5EF4-FFF2-40B4-BE49-F238E27FC236}">
                <a16:creationId xmlns:a16="http://schemas.microsoft.com/office/drawing/2014/main" id="{96936CE2-0950-BD49-B1D9-9EE487A35382}"/>
              </a:ext>
            </a:extLst>
          </p:cNvPr>
          <p:cNvSpPr>
            <a:spLocks noGrp="1"/>
          </p:cNvSpPr>
          <p:nvPr>
            <p:ph type="body" sz="quarter" idx="22"/>
          </p:nvPr>
        </p:nvSpPr>
        <p:spPr>
          <a:xfrm>
            <a:off x="8014010" y="2431338"/>
            <a:ext cx="3603674" cy="1785065"/>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24">
            <a:extLst>
              <a:ext uri="{FF2B5EF4-FFF2-40B4-BE49-F238E27FC236}">
                <a16:creationId xmlns:a16="http://schemas.microsoft.com/office/drawing/2014/main" id="{A00DA564-58CF-9635-6906-B9D88A8EDD27}"/>
              </a:ext>
            </a:extLst>
          </p:cNvPr>
          <p:cNvSpPr>
            <a:spLocks noGrp="1"/>
          </p:cNvSpPr>
          <p:nvPr>
            <p:ph type="body" sz="quarter" idx="23"/>
          </p:nvPr>
        </p:nvSpPr>
        <p:spPr>
          <a:xfrm>
            <a:off x="8028715" y="3898178"/>
            <a:ext cx="3603674"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AC385E2D-5B3A-63C7-CC62-A19C5E2A204A}"/>
              </a:ext>
            </a:extLst>
          </p:cNvPr>
          <p:cNvSpPr>
            <a:spLocks noGrp="1"/>
          </p:cNvSpPr>
          <p:nvPr>
            <p:ph type="body" sz="quarter" idx="24"/>
          </p:nvPr>
        </p:nvSpPr>
        <p:spPr>
          <a:xfrm>
            <a:off x="8008647" y="4594257"/>
            <a:ext cx="3603674" cy="1914533"/>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Slide Number Placeholder 5">
            <a:extLst>
              <a:ext uri="{FF2B5EF4-FFF2-40B4-BE49-F238E27FC236}">
                <a16:creationId xmlns:a16="http://schemas.microsoft.com/office/drawing/2014/main" id="{6A69DF55-D5A3-3C6C-D9A8-2EECEBF0CB05}"/>
              </a:ext>
            </a:extLst>
          </p:cNvPr>
          <p:cNvSpPr txBox="1">
            <a:spLocks/>
          </p:cNvSpPr>
          <p:nvPr userDrawn="1"/>
        </p:nvSpPr>
        <p:spPr>
          <a:xfrm>
            <a:off x="11060872"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40281393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2" y="1660341"/>
            <a:ext cx="11192822" cy="4508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56684" y="838452"/>
            <a:ext cx="11193478" cy="365760"/>
          </a:xfrm>
        </p:spPr>
        <p:txBody>
          <a:bodyPr vert="horz" lIns="91440" tIns="45720" rIns="91440" bIns="45720" rtlCol="0">
            <a:noAutofit/>
          </a:bodyPr>
          <a:lstStyle>
            <a:lvl1pPr marL="0" indent="0">
              <a:buNone/>
              <a:defRPr lang="en-US" sz="2000" dirty="0"/>
            </a:lvl1pPr>
          </a:lstStyle>
          <a:p>
            <a:pPr marL="228600" lvl="0" indent="-228600"/>
            <a:r>
              <a:rPr lang="en-US"/>
              <a:t>Click to edit Master text styles</a:t>
            </a:r>
          </a:p>
        </p:txBody>
      </p:sp>
    </p:spTree>
    <p:extLst>
      <p:ext uri="{BB962C8B-B14F-4D97-AF65-F5344CB8AC3E}">
        <p14:creationId xmlns:p14="http://schemas.microsoft.com/office/powerpoint/2010/main" val="316380271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p:cSld name="1_Dark backgroun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C5EA80-AF11-F047-BA2A-DEECF2CBCE1E}"/>
              </a:ext>
            </a:extLst>
          </p:cNvPr>
          <p:cNvSpPr/>
          <p:nvPr/>
        </p:nvSpPr>
        <p:spPr>
          <a:xfrm>
            <a:off x="0" y="0"/>
            <a:ext cx="1209831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tx1"/>
              </a:solidFill>
            </a:endParaRPr>
          </a:p>
        </p:txBody>
      </p:sp>
      <p:sp>
        <p:nvSpPr>
          <p:cNvPr id="2" name="Title 1">
            <a:extLst>
              <a:ext uri="{FF2B5EF4-FFF2-40B4-BE49-F238E27FC236}">
                <a16:creationId xmlns:a16="http://schemas.microsoft.com/office/drawing/2014/main" id="{53254A4A-74B2-8248-A9F9-A89CD6EF9942}"/>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4" name="Footer Placeholder 4">
            <a:extLst>
              <a:ext uri="{FF2B5EF4-FFF2-40B4-BE49-F238E27FC236}">
                <a16:creationId xmlns:a16="http://schemas.microsoft.com/office/drawing/2014/main" id="{BEAFC946-A5BD-4945-B94D-9B8C5370911D}"/>
              </a:ext>
            </a:extLst>
          </p:cNvPr>
          <p:cNvSpPr txBox="1">
            <a:spLocks/>
          </p:cNvSpPr>
          <p:nvPr/>
        </p:nvSpPr>
        <p:spPr>
          <a:xfrm>
            <a:off x="7940459" y="6408532"/>
            <a:ext cx="3092415" cy="214746"/>
          </a:xfrm>
          <a:prstGeom prst="rect">
            <a:avLst/>
          </a:prstGeom>
        </p:spPr>
        <p:txBody>
          <a:bodyPr vert="horz" lIns="91416" tIns="45708" rIns="91416" bIns="45708"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5" name="Slide Number Placeholder 5">
            <a:extLst>
              <a:ext uri="{FF2B5EF4-FFF2-40B4-BE49-F238E27FC236}">
                <a16:creationId xmlns:a16="http://schemas.microsoft.com/office/drawing/2014/main" id="{9637B966-7F99-7B45-8A0A-24F4FFC50527}"/>
              </a:ext>
            </a:extLst>
          </p:cNvPr>
          <p:cNvSpPr txBox="1">
            <a:spLocks/>
          </p:cNvSpPr>
          <p:nvPr/>
        </p:nvSpPr>
        <p:spPr>
          <a:xfrm>
            <a:off x="11060872"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8C4D4F65-A729-8F43-BF56-488E0EAC03DE}"/>
              </a:ext>
            </a:extLst>
          </p:cNvPr>
          <p:cNvPicPr>
            <a:picLocks noChangeAspect="1"/>
          </p:cNvPicPr>
          <p:nvPr/>
        </p:nvPicPr>
        <p:blipFill>
          <a:blip r:embed="rId2"/>
          <a:srcRect/>
          <a:stretch/>
        </p:blipFill>
        <p:spPr>
          <a:xfrm>
            <a:off x="478497" y="6355437"/>
            <a:ext cx="980846" cy="280168"/>
          </a:xfrm>
          <a:prstGeom prst="rect">
            <a:avLst/>
          </a:prstGeom>
        </p:spPr>
      </p:pic>
      <p:sp>
        <p:nvSpPr>
          <p:cNvPr id="9" name="Content Placeholder 8">
            <a:extLst>
              <a:ext uri="{FF2B5EF4-FFF2-40B4-BE49-F238E27FC236}">
                <a16:creationId xmlns:a16="http://schemas.microsoft.com/office/drawing/2014/main" id="{ECB98A13-1C56-A74B-9057-42857298BBB4}"/>
              </a:ext>
            </a:extLst>
          </p:cNvPr>
          <p:cNvSpPr>
            <a:spLocks noGrp="1"/>
          </p:cNvSpPr>
          <p:nvPr>
            <p:ph sz="quarter" idx="10"/>
          </p:nvPr>
        </p:nvSpPr>
        <p:spPr>
          <a:xfrm>
            <a:off x="460496" y="1616075"/>
            <a:ext cx="11191847" cy="455295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944794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p:cSld name="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p:nvPicPr>
        <p:blipFill>
          <a:blip r:embed="rId2"/>
          <a:srcRect/>
          <a:stretch/>
        </p:blipFill>
        <p:spPr bwMode="invGray">
          <a:xfrm>
            <a:off x="429003" y="336108"/>
            <a:ext cx="1520956"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p:ph type="title"/>
          </p:nvPr>
        </p:nvSpPr>
        <p:spPr>
          <a:xfrm>
            <a:off x="445144" y="2872136"/>
            <a:ext cx="9925520" cy="1325880"/>
          </a:xfrm>
        </p:spPr>
        <p:txBody>
          <a:bodyPr anchor="b">
            <a:noAutofit/>
          </a:bodyPr>
          <a:lstStyle>
            <a:lvl1pPr>
              <a:lnSpc>
                <a:spcPct val="100000"/>
              </a:lnSpc>
              <a:defRPr sz="4499">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p:ph type="body" sz="quarter" idx="10"/>
          </p:nvPr>
        </p:nvSpPr>
        <p:spPr>
          <a:xfrm>
            <a:off x="445144" y="4223470"/>
            <a:ext cx="9925520"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p:ph type="body" sz="quarter" idx="11"/>
          </p:nvPr>
        </p:nvSpPr>
        <p:spPr>
          <a:xfrm>
            <a:off x="453084" y="5729747"/>
            <a:ext cx="99144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p:ph type="body" sz="quarter" idx="12"/>
          </p:nvPr>
        </p:nvSpPr>
        <p:spPr>
          <a:xfrm>
            <a:off x="445143" y="6077920"/>
            <a:ext cx="9926216"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23342972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p:cSld name="1_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p:nvPicPr>
        <p:blipFill>
          <a:blip r:embed="rId2"/>
          <a:srcRect/>
          <a:stretch/>
        </p:blipFill>
        <p:spPr bwMode="invGray">
          <a:xfrm>
            <a:off x="429003" y="336108"/>
            <a:ext cx="1520956"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p:ph type="title"/>
          </p:nvPr>
        </p:nvSpPr>
        <p:spPr>
          <a:xfrm>
            <a:off x="445144" y="2872136"/>
            <a:ext cx="9925521" cy="1325880"/>
          </a:xfrm>
        </p:spPr>
        <p:txBody>
          <a:bodyPr anchor="b">
            <a:noAutofit/>
          </a:bodyPr>
          <a:lstStyle>
            <a:lvl1pPr>
              <a:lnSpc>
                <a:spcPct val="100000"/>
              </a:lnSpc>
              <a:defRPr sz="4499">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p:ph type="body" sz="quarter" idx="10"/>
          </p:nvPr>
        </p:nvSpPr>
        <p:spPr>
          <a:xfrm>
            <a:off x="445144" y="4223470"/>
            <a:ext cx="9925521"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p:ph type="body" sz="quarter" idx="11"/>
          </p:nvPr>
        </p:nvSpPr>
        <p:spPr>
          <a:xfrm>
            <a:off x="453085"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p:ph type="body" sz="quarter" idx="12"/>
          </p:nvPr>
        </p:nvSpPr>
        <p:spPr>
          <a:xfrm>
            <a:off x="445146" y="6077920"/>
            <a:ext cx="2773557"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a:xfrm>
            <a:off x="3254276"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a:xfrm>
            <a:off x="3246335" y="6077920"/>
            <a:ext cx="2773557"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a:xfrm>
            <a:off x="6057318"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a:xfrm>
            <a:off x="6049377" y="6077920"/>
            <a:ext cx="2773557"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24532882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p:cSld name="Cover w/ Image">
    <p:bg bwMode="gray">
      <p:bgPr>
        <a:solidFill>
          <a:schemeClr val="tx2"/>
        </a:solidFill>
        <a:effectLst/>
      </p:bgPr>
    </p:bg>
    <p:spTree>
      <p:nvGrpSpPr>
        <p:cNvPr id="1" name=""/>
        <p:cNvGrpSpPr/>
        <p:nvPr/>
      </p:nvGrpSpPr>
      <p:grpSpPr>
        <a:xfrm>
          <a:off x="0" y="0"/>
          <a:ext cx="0" cy="0"/>
          <a:chOff x="0" y="0"/>
          <a:chExt cx="0" cy="0"/>
        </a:xfrm>
      </p:grpSpPr>
      <p:pic>
        <p:nvPicPr>
          <p:cNvPr id="5" name="Picture 4" descr="A group of people smiling&#10;&#10;Description automatically generated with medium confidence">
            <a:extLst>
              <a:ext uri="{FF2B5EF4-FFF2-40B4-BE49-F238E27FC236}">
                <a16:creationId xmlns:a16="http://schemas.microsoft.com/office/drawing/2014/main" id="{5AD6FA4F-BA38-4220-ADF2-F8FBF0F3A92C}"/>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a:stretch/>
        </p:blipFill>
        <p:spPr>
          <a:xfrm>
            <a:off x="2" y="0"/>
            <a:ext cx="12192000" cy="6858000"/>
          </a:xfrm>
          <a:prstGeom prst="rect">
            <a:avLst/>
          </a:prstGeom>
        </p:spPr>
      </p:pic>
      <p:sp>
        <p:nvSpPr>
          <p:cNvPr id="4" name="Rectangle 3">
            <a:extLst>
              <a:ext uri="{FF2B5EF4-FFF2-40B4-BE49-F238E27FC236}">
                <a16:creationId xmlns:a16="http://schemas.microsoft.com/office/drawing/2014/main" id="{5EDA8AB8-CC02-461A-8071-0043DF83BFDD}"/>
              </a:ext>
            </a:extLst>
          </p:cNvPr>
          <p:cNvSpPr/>
          <p:nvPr/>
        </p:nvSpPr>
        <p:spPr>
          <a:xfrm>
            <a:off x="-1" y="0"/>
            <a:ext cx="12192000"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798"/>
          </a:p>
        </p:txBody>
      </p:sp>
      <p:pic>
        <p:nvPicPr>
          <p:cNvPr id="6" name="Picture 5">
            <a:extLst>
              <a:ext uri="{FF2B5EF4-FFF2-40B4-BE49-F238E27FC236}">
                <a16:creationId xmlns:a16="http://schemas.microsoft.com/office/drawing/2014/main" id="{7C09EA89-7FF3-5B4D-BB5D-5107958535F7}"/>
              </a:ext>
            </a:extLst>
          </p:cNvPr>
          <p:cNvPicPr>
            <a:picLocks noChangeAspect="1"/>
          </p:cNvPicPr>
          <p:nvPr/>
        </p:nvPicPr>
        <p:blipFill>
          <a:blip r:embed="rId3"/>
          <a:srcRect/>
          <a:stretch/>
        </p:blipFill>
        <p:spPr bwMode="gray">
          <a:xfrm>
            <a:off x="429003" y="336108"/>
            <a:ext cx="1520956"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p:ph type="title"/>
          </p:nvPr>
        </p:nvSpPr>
        <p:spPr bwMode="gray">
          <a:xfrm>
            <a:off x="445145" y="3844214"/>
            <a:ext cx="6820089" cy="1325880"/>
          </a:xfrm>
        </p:spPr>
        <p:txBody>
          <a:bodyPr anchor="b">
            <a:noAutofit/>
          </a:bodyPr>
          <a:lstStyle>
            <a:lvl1pPr>
              <a:lnSpc>
                <a:spcPct val="100000"/>
              </a:lnSpc>
              <a:defRPr sz="4499">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p:ph type="body" sz="quarter" idx="10"/>
          </p:nvPr>
        </p:nvSpPr>
        <p:spPr bwMode="gray">
          <a:xfrm>
            <a:off x="445145" y="5173777"/>
            <a:ext cx="6820089"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p:ph type="body" sz="quarter" idx="11"/>
          </p:nvPr>
        </p:nvSpPr>
        <p:spPr bwMode="gray">
          <a:xfrm>
            <a:off x="453085"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p:ph type="body" sz="quarter" idx="12"/>
          </p:nvPr>
        </p:nvSpPr>
        <p:spPr bwMode="gray">
          <a:xfrm>
            <a:off x="445146" y="6077920"/>
            <a:ext cx="2773557"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bwMode="gray">
          <a:xfrm>
            <a:off x="3254276"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bwMode="gray">
          <a:xfrm>
            <a:off x="3246335" y="6077920"/>
            <a:ext cx="2773557"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bwMode="gray">
          <a:xfrm>
            <a:off x="6057318"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bwMode="gray">
          <a:xfrm>
            <a:off x="6049377" y="6077920"/>
            <a:ext cx="2773557"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40742532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3" y="1664209"/>
            <a:ext cx="11191625" cy="41852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0151768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p:cSld name="Title and Conten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2" y="2181041"/>
            <a:ext cx="11192822" cy="39879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56684" y="826053"/>
            <a:ext cx="11193478" cy="365760"/>
          </a:xfrm>
        </p:spPr>
        <p:txBody>
          <a:bodyPr vert="horz" lIns="91440" tIns="45720" rIns="91440" bIns="45720" rtlCol="0">
            <a:noAutofit/>
          </a:bodyPr>
          <a:lstStyle>
            <a:lvl1pPr marL="0" indent="0">
              <a:buNone/>
              <a:defRPr lang="en-US" sz="1999" dirty="0"/>
            </a:lvl1pPr>
          </a:lstStyle>
          <a:p>
            <a:pPr marL="228531" lvl="0" indent="-228531"/>
            <a:r>
              <a:rPr lang="en-US"/>
              <a:t>Click to edit Master text styles</a:t>
            </a:r>
          </a:p>
        </p:txBody>
      </p:sp>
    </p:spTree>
    <p:extLst>
      <p:ext uri="{BB962C8B-B14F-4D97-AF65-F5344CB8AC3E}">
        <p14:creationId xmlns:p14="http://schemas.microsoft.com/office/powerpoint/2010/main" val="101597762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p:cSld name="1_Title and Content with Subtitle_dark">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FBF5F947-9F8C-9C45-AA48-2632DF327FDA}"/>
              </a:ext>
            </a:extLst>
          </p:cNvPr>
          <p:cNvGrpSpPr/>
          <p:nvPr/>
        </p:nvGrpSpPr>
        <p:grpSpPr>
          <a:xfrm>
            <a:off x="0" y="0"/>
            <a:ext cx="12098314" cy="6858000"/>
            <a:chOff x="0" y="0"/>
            <a:chExt cx="12095163" cy="6858000"/>
          </a:xfrm>
        </p:grpSpPr>
        <p:sp>
          <p:nvSpPr>
            <p:cNvPr id="5" name="Rectangle 4">
              <a:extLst>
                <a:ext uri="{FF2B5EF4-FFF2-40B4-BE49-F238E27FC236}">
                  <a16:creationId xmlns:a16="http://schemas.microsoft.com/office/drawing/2014/main" id="{B0FEA370-DF6F-314F-8FA3-D67B17E24D60}"/>
                </a:ext>
              </a:extLst>
            </p:cNvPr>
            <p:cNvSpPr/>
            <p:nvPr/>
          </p:nvSpPr>
          <p:spPr>
            <a:xfrm>
              <a:off x="0" y="0"/>
              <a:ext cx="1209516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tx1"/>
                </a:solidFill>
              </a:endParaRPr>
            </a:p>
          </p:txBody>
        </p:sp>
        <p:sp>
          <p:nvSpPr>
            <p:cNvPr id="6" name="Footer Placeholder 4">
              <a:extLst>
                <a:ext uri="{FF2B5EF4-FFF2-40B4-BE49-F238E27FC236}">
                  <a16:creationId xmlns:a16="http://schemas.microsoft.com/office/drawing/2014/main" id="{B72ECF41-A622-B94B-A9C8-C1983565EA0D}"/>
                </a:ext>
              </a:extLst>
            </p:cNvPr>
            <p:cNvSpPr txBox="1">
              <a:spLocks/>
            </p:cNvSpPr>
            <p:nvPr/>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pic>
          <p:nvPicPr>
            <p:cNvPr id="9" name="Picture 8">
              <a:extLst>
                <a:ext uri="{FF2B5EF4-FFF2-40B4-BE49-F238E27FC236}">
                  <a16:creationId xmlns:a16="http://schemas.microsoft.com/office/drawing/2014/main" id="{62867308-A41E-3F40-A264-B9B049F462B9}"/>
                </a:ext>
              </a:extLst>
            </p:cNvPr>
            <p:cNvPicPr>
              <a:picLocks noChangeAspect="1"/>
            </p:cNvPicPr>
            <p:nvPr/>
          </p:nvPicPr>
          <p:blipFill>
            <a:blip r:embed="rId2"/>
            <a:srcRect/>
            <a:stretch/>
          </p:blipFill>
          <p:spPr>
            <a:xfrm>
              <a:off x="478372" y="6355437"/>
              <a:ext cx="980591" cy="280168"/>
            </a:xfrm>
            <a:prstGeom prst="rect">
              <a:avLst/>
            </a:prstGeom>
          </p:spPr>
        </p:pic>
      </p:grpSp>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lvl1pPr>
              <a:defRPr>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2" y="2181041"/>
            <a:ext cx="11192822" cy="3987984"/>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56684" y="826053"/>
            <a:ext cx="11193478" cy="365760"/>
          </a:xfrm>
        </p:spPr>
        <p:txBody>
          <a:bodyPr vert="horz" lIns="91440" tIns="45720" rIns="91440" bIns="45720" rtlCol="0">
            <a:noAutofit/>
          </a:bodyPr>
          <a:lstStyle>
            <a:lvl1pPr marL="0" indent="0">
              <a:buNone/>
              <a:defRPr lang="en-US" sz="1999" dirty="0">
                <a:solidFill>
                  <a:schemeClr val="bg1"/>
                </a:solidFill>
              </a:defRPr>
            </a:lvl1pPr>
          </a:lstStyle>
          <a:p>
            <a:pPr marL="228531" lvl="0" indent="-228531"/>
            <a:r>
              <a:rPr lang="en-US"/>
              <a:t>Click to edit Master text styles</a:t>
            </a:r>
          </a:p>
        </p:txBody>
      </p:sp>
      <p:sp>
        <p:nvSpPr>
          <p:cNvPr id="10" name="Slide Number Placeholder 5">
            <a:extLst>
              <a:ext uri="{FF2B5EF4-FFF2-40B4-BE49-F238E27FC236}">
                <a16:creationId xmlns:a16="http://schemas.microsoft.com/office/drawing/2014/main" id="{E0C841C8-86B7-2712-D930-560E6AB70220}"/>
              </a:ext>
            </a:extLst>
          </p:cNvPr>
          <p:cNvSpPr txBox="1">
            <a:spLocks/>
          </p:cNvSpPr>
          <p:nvPr userDrawn="1"/>
        </p:nvSpPr>
        <p:spPr>
          <a:xfrm>
            <a:off x="11060872"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50177399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p:cSld name="2 lined headline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370" y="311380"/>
            <a:ext cx="11191625" cy="1011901"/>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172" y="2181041"/>
            <a:ext cx="11192822" cy="39879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p:nvPr>
        </p:nvSpPr>
        <p:spPr>
          <a:xfrm>
            <a:off x="447538" y="1462931"/>
            <a:ext cx="11193478" cy="365760"/>
          </a:xfrm>
        </p:spPr>
        <p:txBody>
          <a:bodyPr vert="horz" lIns="91440" tIns="45720" rIns="91440" bIns="45720" rtlCol="0">
            <a:noAutofit/>
          </a:bodyPr>
          <a:lstStyle>
            <a:lvl1pPr marL="0" indent="0">
              <a:buNone/>
              <a:defRPr lang="en-US" sz="1999" dirty="0"/>
            </a:lvl1pPr>
          </a:lstStyle>
          <a:p>
            <a:pPr marL="228531" lvl="0" indent="-228531"/>
            <a:r>
              <a:rPr lang="en-US"/>
              <a:t>Click to edit Master text styles</a:t>
            </a:r>
          </a:p>
        </p:txBody>
      </p:sp>
    </p:spTree>
    <p:extLst>
      <p:ext uri="{BB962C8B-B14F-4D97-AF65-F5344CB8AC3E}">
        <p14:creationId xmlns:p14="http://schemas.microsoft.com/office/powerpoint/2010/main" val="22285542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p:cSld name="1_2 lined headline with subtitle_dark">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902463A-5676-134A-B7CD-92ED05F82766}"/>
              </a:ext>
            </a:extLst>
          </p:cNvPr>
          <p:cNvGrpSpPr/>
          <p:nvPr/>
        </p:nvGrpSpPr>
        <p:grpSpPr>
          <a:xfrm>
            <a:off x="0" y="0"/>
            <a:ext cx="12098314" cy="6858000"/>
            <a:chOff x="0" y="0"/>
            <a:chExt cx="12095163" cy="6858000"/>
          </a:xfrm>
        </p:grpSpPr>
        <p:sp>
          <p:nvSpPr>
            <p:cNvPr id="6" name="Rectangle 5">
              <a:extLst>
                <a:ext uri="{FF2B5EF4-FFF2-40B4-BE49-F238E27FC236}">
                  <a16:creationId xmlns:a16="http://schemas.microsoft.com/office/drawing/2014/main" id="{B793C737-BCB5-3C4A-B462-9056F917BDD1}"/>
                </a:ext>
              </a:extLst>
            </p:cNvPr>
            <p:cNvSpPr/>
            <p:nvPr/>
          </p:nvSpPr>
          <p:spPr>
            <a:xfrm>
              <a:off x="0" y="0"/>
              <a:ext cx="1209516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tx1"/>
                </a:solidFill>
              </a:endParaRPr>
            </a:p>
          </p:txBody>
        </p:sp>
        <p:sp>
          <p:nvSpPr>
            <p:cNvPr id="7" name="Footer Placeholder 4">
              <a:extLst>
                <a:ext uri="{FF2B5EF4-FFF2-40B4-BE49-F238E27FC236}">
                  <a16:creationId xmlns:a16="http://schemas.microsoft.com/office/drawing/2014/main" id="{2E0AE9B9-2420-E247-BA00-86EC616C792E}"/>
                </a:ext>
              </a:extLst>
            </p:cNvPr>
            <p:cNvSpPr txBox="1">
              <a:spLocks/>
            </p:cNvSpPr>
            <p:nvPr/>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pic>
          <p:nvPicPr>
            <p:cNvPr id="9" name="Picture 8">
              <a:extLst>
                <a:ext uri="{FF2B5EF4-FFF2-40B4-BE49-F238E27FC236}">
                  <a16:creationId xmlns:a16="http://schemas.microsoft.com/office/drawing/2014/main" id="{0C53C29B-D84D-5C45-81B8-57919F825216}"/>
                </a:ext>
              </a:extLst>
            </p:cNvPr>
            <p:cNvPicPr>
              <a:picLocks noChangeAspect="1"/>
            </p:cNvPicPr>
            <p:nvPr/>
          </p:nvPicPr>
          <p:blipFill>
            <a:blip r:embed="rId2"/>
            <a:srcRect/>
            <a:stretch/>
          </p:blipFill>
          <p:spPr>
            <a:xfrm>
              <a:off x="478372" y="6355437"/>
              <a:ext cx="980591" cy="280168"/>
            </a:xfrm>
            <a:prstGeom prst="rect">
              <a:avLst/>
            </a:prstGeom>
          </p:spPr>
        </p:pic>
      </p:grpSp>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370" y="311380"/>
            <a:ext cx="11191625" cy="1011901"/>
          </a:xfrm>
        </p:spPr>
        <p:txBody>
          <a:bodyPr/>
          <a:lstStyle>
            <a:lvl1pPr>
              <a:defRPr>
                <a:solidFill>
                  <a:schemeClr val="bg1"/>
                </a:solidFill>
              </a:defRPr>
            </a:lvl1p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172" y="2181041"/>
            <a:ext cx="11192822" cy="3987984"/>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p:nvPr>
        </p:nvSpPr>
        <p:spPr>
          <a:xfrm>
            <a:off x="447538" y="1462931"/>
            <a:ext cx="11193478" cy="365760"/>
          </a:xfrm>
        </p:spPr>
        <p:txBody>
          <a:bodyPr vert="horz" lIns="91440" tIns="45720" rIns="91440" bIns="45720" rtlCol="0">
            <a:noAutofit/>
          </a:bodyPr>
          <a:lstStyle>
            <a:lvl1pPr marL="0" indent="0">
              <a:buNone/>
              <a:defRPr lang="en-US" sz="1999" dirty="0">
                <a:solidFill>
                  <a:schemeClr val="bg1"/>
                </a:solidFill>
              </a:defRPr>
            </a:lvl1pPr>
          </a:lstStyle>
          <a:p>
            <a:pPr marL="228531" lvl="0" indent="-228531"/>
            <a:r>
              <a:rPr lang="en-US"/>
              <a:t>Click to edit Master text styles</a:t>
            </a:r>
          </a:p>
        </p:txBody>
      </p:sp>
      <p:sp>
        <p:nvSpPr>
          <p:cNvPr id="10" name="Slide Number Placeholder 5">
            <a:extLst>
              <a:ext uri="{FF2B5EF4-FFF2-40B4-BE49-F238E27FC236}">
                <a16:creationId xmlns:a16="http://schemas.microsoft.com/office/drawing/2014/main" id="{882ECA9B-BABC-6C35-E391-FA5A272A0BEE}"/>
              </a:ext>
            </a:extLst>
          </p:cNvPr>
          <p:cNvSpPr txBox="1">
            <a:spLocks/>
          </p:cNvSpPr>
          <p:nvPr userDrawn="1"/>
        </p:nvSpPr>
        <p:spPr>
          <a:xfrm>
            <a:off x="11060872"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15424912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69.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2" y="1664208"/>
            <a:ext cx="10838463" cy="4504817"/>
          </a:xfrm>
        </p:spPr>
        <p:txBody>
          <a:bodyPr>
            <a:noAutofit/>
          </a:bodyPr>
          <a:lstStyle>
            <a:lvl1pPr marL="0" indent="0">
              <a:spcBef>
                <a:spcPts val="2199"/>
              </a:spcBef>
              <a:buFont typeface="Arial" panose="020B0604020202020204" pitchFamily="34" charset="0"/>
              <a:buNone/>
              <a:defRPr/>
            </a:lvl1pPr>
            <a:lvl2pPr marL="457063" indent="0">
              <a:buNone/>
              <a:defRPr/>
            </a:lvl2pPr>
            <a:lvl3pPr marL="914126" indent="0">
              <a:buNone/>
              <a:defRPr/>
            </a:lvl3pPr>
            <a:lvl4pPr marL="1371189" indent="0">
              <a:buNone/>
              <a:defRPr/>
            </a:lvl4pPr>
            <a:lvl5pPr marL="1828251" indent="0">
              <a:buNone/>
              <a:defRPr/>
            </a:lvl5pPr>
          </a:lstStyle>
          <a:p>
            <a:pPr lvl="0"/>
            <a:r>
              <a:rPr lang="en-US"/>
              <a:t>Click to edit Master text styles</a:t>
            </a:r>
          </a:p>
        </p:txBody>
      </p:sp>
    </p:spTree>
    <p:extLst>
      <p:ext uri="{BB962C8B-B14F-4D97-AF65-F5344CB8AC3E}">
        <p14:creationId xmlns:p14="http://schemas.microsoft.com/office/powerpoint/2010/main" val="137708352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line head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369" y="311378"/>
            <a:ext cx="11191625" cy="1011901"/>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172" y="1665127"/>
            <a:ext cx="11192822" cy="4000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066860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type="obj" preserve="1">
  <p:cSld name="1 Column Para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3" y="1664208"/>
            <a:ext cx="5576372" cy="4504817"/>
          </a:xfrm>
        </p:spPr>
        <p:txBody>
          <a:bodyPr>
            <a:noAutofit/>
          </a:bodyPr>
          <a:lstStyle>
            <a:lvl1pPr marL="0" indent="0">
              <a:spcBef>
                <a:spcPts val="2199"/>
              </a:spcBef>
              <a:buFont typeface="Arial" panose="020B0604020202020204" pitchFamily="34" charset="0"/>
              <a:buNone/>
              <a:defRPr/>
            </a:lvl1pPr>
            <a:lvl2pPr marL="457063" indent="0">
              <a:buNone/>
              <a:defRPr/>
            </a:lvl2pPr>
            <a:lvl3pPr marL="914126" indent="0">
              <a:buNone/>
              <a:defRPr/>
            </a:lvl3pPr>
            <a:lvl4pPr marL="1371189" indent="0">
              <a:buNone/>
              <a:defRPr/>
            </a:lvl4pPr>
            <a:lvl5pPr marL="1828251" indent="0">
              <a:buNone/>
              <a:defRPr/>
            </a:lvl5pPr>
          </a:lstStyle>
          <a:p>
            <a:pPr lvl="0"/>
            <a:r>
              <a:rPr lang="en-US"/>
              <a:t>Click to edit Master text styles</a:t>
            </a:r>
          </a:p>
        </p:txBody>
      </p:sp>
    </p:spTree>
    <p:extLst>
      <p:ext uri="{BB962C8B-B14F-4D97-AF65-F5344CB8AC3E}">
        <p14:creationId xmlns:p14="http://schemas.microsoft.com/office/powerpoint/2010/main" val="4186770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p:cSld name="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348" y="2401158"/>
            <a:ext cx="5015666"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5221" y="2401155"/>
            <a:ext cx="5240115" cy="663282"/>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994" y="3298880"/>
            <a:ext cx="5015667"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5221" y="3298880"/>
            <a:ext cx="4917769"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p:nvCxnSpPr>
        <p:spPr>
          <a:xfrm>
            <a:off x="551008" y="2410803"/>
            <a:ext cx="490665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p:nvCxnSpPr>
        <p:spPr>
          <a:xfrm>
            <a:off x="551008" y="3047758"/>
            <a:ext cx="49066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p:nvCxnSpPr>
        <p:spPr>
          <a:xfrm>
            <a:off x="6154754" y="2410803"/>
            <a:ext cx="490665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p:nvCxnSpPr>
        <p:spPr>
          <a:xfrm>
            <a:off x="6154754" y="3047758"/>
            <a:ext cx="49066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13428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p:cSld name="1_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348" y="2401158"/>
            <a:ext cx="5015666"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5221" y="2401155"/>
            <a:ext cx="5240115" cy="663282"/>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994" y="3298880"/>
            <a:ext cx="5015667"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5221" y="3298880"/>
            <a:ext cx="4917769"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p:nvCxnSpPr>
        <p:spPr>
          <a:xfrm>
            <a:off x="551008" y="2410803"/>
            <a:ext cx="490665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p:nvCxnSpPr>
        <p:spPr>
          <a:xfrm>
            <a:off x="551008" y="3047758"/>
            <a:ext cx="49066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p:nvCxnSpPr>
        <p:spPr>
          <a:xfrm>
            <a:off x="6154754" y="2410803"/>
            <a:ext cx="490665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p:nvCxnSpPr>
        <p:spPr>
          <a:xfrm>
            <a:off x="6154754" y="3047758"/>
            <a:ext cx="49066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014957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2401158"/>
            <a:ext cx="3349624"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cxnSp>
        <p:nvCxnSpPr>
          <p:cNvPr id="19" name="Straight Connector 18">
            <a:extLst>
              <a:ext uri="{FF2B5EF4-FFF2-40B4-BE49-F238E27FC236}">
                <a16:creationId xmlns:a16="http://schemas.microsoft.com/office/drawing/2014/main" id="{DF4F8B34-1981-4C3C-B1D5-E67656B4D0C7}"/>
              </a:ext>
            </a:extLst>
          </p:cNvPr>
          <p:cNvCxnSpPr/>
          <p:nvPr/>
        </p:nvCxnSpPr>
        <p:spPr>
          <a:xfrm>
            <a:off x="551006" y="2410803"/>
            <a:ext cx="324696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p:nvCxnSpPr>
        <p:spPr>
          <a:xfrm>
            <a:off x="551006" y="3047758"/>
            <a:ext cx="32469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3298880"/>
            <a:ext cx="3355980"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p:nvSpPr>
        <p:spPr>
          <a:xfrm>
            <a:off x="454507" y="1867003"/>
            <a:ext cx="357883" cy="276999"/>
          </a:xfrm>
          <a:prstGeom prst="rect">
            <a:avLst/>
          </a:prstGeom>
          <a:noFill/>
        </p:spPr>
        <p:txBody>
          <a:bodyPr wrap="none" rtlCol="0">
            <a:spAutoFit/>
          </a:bodyPr>
          <a:lstStyle/>
          <a:p>
            <a:pPr algn="l"/>
            <a:r>
              <a:rPr lang="en-US" sz="1200" b="1"/>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5999" y="2401158"/>
            <a:ext cx="3349624"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cxnSp>
        <p:nvCxnSpPr>
          <p:cNvPr id="23" name="Straight Connector 22">
            <a:extLst>
              <a:ext uri="{FF2B5EF4-FFF2-40B4-BE49-F238E27FC236}">
                <a16:creationId xmlns:a16="http://schemas.microsoft.com/office/drawing/2014/main" id="{96A3B837-23DB-4327-B614-EF560D51698F}"/>
              </a:ext>
            </a:extLst>
          </p:cNvPr>
          <p:cNvCxnSpPr/>
          <p:nvPr/>
        </p:nvCxnSpPr>
        <p:spPr>
          <a:xfrm>
            <a:off x="4068657" y="2410803"/>
            <a:ext cx="324696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p:nvPr/>
        </p:nvCxnSpPr>
        <p:spPr>
          <a:xfrm>
            <a:off x="4068657" y="3047758"/>
            <a:ext cx="32469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9644" y="3298880"/>
            <a:ext cx="3355980"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p:nvSpPr>
        <p:spPr>
          <a:xfrm>
            <a:off x="3972160" y="1867003"/>
            <a:ext cx="357883" cy="276999"/>
          </a:xfrm>
          <a:prstGeom prst="rect">
            <a:avLst/>
          </a:prstGeom>
          <a:noFill/>
        </p:spPr>
        <p:txBody>
          <a:bodyPr wrap="none" rtlCol="0">
            <a:spAutoFit/>
          </a:bodyPr>
          <a:lstStyle/>
          <a:p>
            <a:pPr algn="l"/>
            <a:r>
              <a:rPr lang="en-US" sz="1200" b="1"/>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9160" y="2401158"/>
            <a:ext cx="3349624"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cxnSp>
        <p:nvCxnSpPr>
          <p:cNvPr id="28" name="Straight Connector 27">
            <a:extLst>
              <a:ext uri="{FF2B5EF4-FFF2-40B4-BE49-F238E27FC236}">
                <a16:creationId xmlns:a16="http://schemas.microsoft.com/office/drawing/2014/main" id="{5C9E2048-3D9A-4D10-B4D3-55885C5C4A16}"/>
              </a:ext>
            </a:extLst>
          </p:cNvPr>
          <p:cNvCxnSpPr/>
          <p:nvPr/>
        </p:nvCxnSpPr>
        <p:spPr>
          <a:xfrm>
            <a:off x="7571819" y="2410803"/>
            <a:ext cx="324696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p:nvPr/>
        </p:nvCxnSpPr>
        <p:spPr>
          <a:xfrm>
            <a:off x="7571819" y="3047758"/>
            <a:ext cx="32469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2805" y="3298880"/>
            <a:ext cx="3355980"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p:nvSpPr>
        <p:spPr>
          <a:xfrm>
            <a:off x="7475321" y="1867003"/>
            <a:ext cx="357883" cy="276999"/>
          </a:xfrm>
          <a:prstGeom prst="rect">
            <a:avLst/>
          </a:prstGeom>
          <a:noFill/>
        </p:spPr>
        <p:txBody>
          <a:bodyPr wrap="none" rtlCol="0">
            <a:spAutoFit/>
          </a:bodyPr>
          <a:lstStyle/>
          <a:p>
            <a:pPr algn="l"/>
            <a:r>
              <a:rPr lang="en-US" sz="1200" b="1"/>
              <a:t>03</a:t>
            </a:r>
          </a:p>
        </p:txBody>
      </p:sp>
    </p:spTree>
    <p:extLst>
      <p:ext uri="{BB962C8B-B14F-4D97-AF65-F5344CB8AC3E}">
        <p14:creationId xmlns:p14="http://schemas.microsoft.com/office/powerpoint/2010/main" val="411018519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1_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2401158"/>
            <a:ext cx="3349624"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cxnSp>
        <p:nvCxnSpPr>
          <p:cNvPr id="19" name="Straight Connector 18">
            <a:extLst>
              <a:ext uri="{FF2B5EF4-FFF2-40B4-BE49-F238E27FC236}">
                <a16:creationId xmlns:a16="http://schemas.microsoft.com/office/drawing/2014/main" id="{DF4F8B34-1981-4C3C-B1D5-E67656B4D0C7}"/>
              </a:ext>
            </a:extLst>
          </p:cNvPr>
          <p:cNvCxnSpPr/>
          <p:nvPr/>
        </p:nvCxnSpPr>
        <p:spPr>
          <a:xfrm>
            <a:off x="551006" y="2410803"/>
            <a:ext cx="324696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p:nvCxnSpPr>
        <p:spPr>
          <a:xfrm>
            <a:off x="551006" y="3047758"/>
            <a:ext cx="32469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3298880"/>
            <a:ext cx="3355980"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p:nvSpPr>
        <p:spPr>
          <a:xfrm>
            <a:off x="454507" y="1867003"/>
            <a:ext cx="357883" cy="276999"/>
          </a:xfrm>
          <a:prstGeom prst="rect">
            <a:avLst/>
          </a:prstGeom>
          <a:noFill/>
        </p:spPr>
        <p:txBody>
          <a:bodyPr wrap="none" rtlCol="0">
            <a:spAutoFit/>
          </a:bodyPr>
          <a:lstStyle/>
          <a:p>
            <a:pPr algn="l"/>
            <a:r>
              <a:rPr lang="en-US" sz="1200" b="1"/>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5999" y="2401158"/>
            <a:ext cx="3349624"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cxnSp>
        <p:nvCxnSpPr>
          <p:cNvPr id="23" name="Straight Connector 22">
            <a:extLst>
              <a:ext uri="{FF2B5EF4-FFF2-40B4-BE49-F238E27FC236}">
                <a16:creationId xmlns:a16="http://schemas.microsoft.com/office/drawing/2014/main" id="{96A3B837-23DB-4327-B614-EF560D51698F}"/>
              </a:ext>
            </a:extLst>
          </p:cNvPr>
          <p:cNvCxnSpPr/>
          <p:nvPr/>
        </p:nvCxnSpPr>
        <p:spPr>
          <a:xfrm>
            <a:off x="4068657" y="2410803"/>
            <a:ext cx="324696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p:nvPr/>
        </p:nvCxnSpPr>
        <p:spPr>
          <a:xfrm>
            <a:off x="4068657" y="3047758"/>
            <a:ext cx="32469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9644" y="3298880"/>
            <a:ext cx="3355980"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p:nvSpPr>
        <p:spPr>
          <a:xfrm>
            <a:off x="3972160" y="1867003"/>
            <a:ext cx="357883" cy="276999"/>
          </a:xfrm>
          <a:prstGeom prst="rect">
            <a:avLst/>
          </a:prstGeom>
          <a:noFill/>
        </p:spPr>
        <p:txBody>
          <a:bodyPr wrap="none" rtlCol="0">
            <a:spAutoFit/>
          </a:bodyPr>
          <a:lstStyle/>
          <a:p>
            <a:pPr algn="l"/>
            <a:r>
              <a:rPr lang="en-US" sz="1200" b="1"/>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9160" y="2401158"/>
            <a:ext cx="3349624"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cxnSp>
        <p:nvCxnSpPr>
          <p:cNvPr id="28" name="Straight Connector 27">
            <a:extLst>
              <a:ext uri="{FF2B5EF4-FFF2-40B4-BE49-F238E27FC236}">
                <a16:creationId xmlns:a16="http://schemas.microsoft.com/office/drawing/2014/main" id="{5C9E2048-3D9A-4D10-B4D3-55885C5C4A16}"/>
              </a:ext>
            </a:extLst>
          </p:cNvPr>
          <p:cNvCxnSpPr/>
          <p:nvPr/>
        </p:nvCxnSpPr>
        <p:spPr>
          <a:xfrm>
            <a:off x="7571819" y="2410803"/>
            <a:ext cx="324696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p:nvPr/>
        </p:nvCxnSpPr>
        <p:spPr>
          <a:xfrm>
            <a:off x="7571819" y="3047758"/>
            <a:ext cx="32469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2805" y="3298880"/>
            <a:ext cx="3355980"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p:nvSpPr>
        <p:spPr>
          <a:xfrm>
            <a:off x="7475321" y="1867003"/>
            <a:ext cx="357883" cy="276999"/>
          </a:xfrm>
          <a:prstGeom prst="rect">
            <a:avLst/>
          </a:prstGeom>
          <a:noFill/>
        </p:spPr>
        <p:txBody>
          <a:bodyPr wrap="none" rtlCol="0">
            <a:spAutoFit/>
          </a:bodyPr>
          <a:lstStyle/>
          <a:p>
            <a:pPr algn="l"/>
            <a:r>
              <a:rPr lang="en-US" sz="1200" b="1"/>
              <a:t>03</a:t>
            </a:r>
          </a:p>
        </p:txBody>
      </p:sp>
    </p:spTree>
    <p:extLst>
      <p:ext uri="{BB962C8B-B14F-4D97-AF65-F5344CB8AC3E}">
        <p14:creationId xmlns:p14="http://schemas.microsoft.com/office/powerpoint/2010/main" val="229261338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2401158"/>
            <a:ext cx="2202468"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grpSp>
        <p:nvGrpSpPr>
          <p:cNvPr id="6" name="Group 5">
            <a:extLst>
              <a:ext uri="{FF2B5EF4-FFF2-40B4-BE49-F238E27FC236}">
                <a16:creationId xmlns:a16="http://schemas.microsoft.com/office/drawing/2014/main" id="{FE4499DD-B6BA-49FF-88A5-C700EDCF0871}"/>
              </a:ext>
            </a:extLst>
          </p:cNvPr>
          <p:cNvGrpSpPr/>
          <p:nvPr/>
        </p:nvGrpSpPr>
        <p:grpSpPr>
          <a:xfrm>
            <a:off x="551008" y="2410806"/>
            <a:ext cx="2097633"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4" y="3298880"/>
            <a:ext cx="2206647"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p:nvSpPr>
        <p:spPr>
          <a:xfrm>
            <a:off x="454507" y="1867003"/>
            <a:ext cx="357883" cy="276999"/>
          </a:xfrm>
          <a:prstGeom prst="rect">
            <a:avLst/>
          </a:prstGeom>
          <a:noFill/>
        </p:spPr>
        <p:txBody>
          <a:bodyPr wrap="none" rtlCol="0">
            <a:spAutoFit/>
          </a:bodyPr>
          <a:lstStyle/>
          <a:p>
            <a:pPr algn="l"/>
            <a:r>
              <a:rPr lang="en-US" sz="1200" b="1"/>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4743" y="2401158"/>
            <a:ext cx="2202468"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grpSp>
        <p:nvGrpSpPr>
          <p:cNvPr id="33" name="Group 32">
            <a:extLst>
              <a:ext uri="{FF2B5EF4-FFF2-40B4-BE49-F238E27FC236}">
                <a16:creationId xmlns:a16="http://schemas.microsoft.com/office/drawing/2014/main" id="{54EA2947-8001-450A-B426-C6BFA50448EF}"/>
              </a:ext>
            </a:extLst>
          </p:cNvPr>
          <p:cNvGrpSpPr/>
          <p:nvPr/>
        </p:nvGrpSpPr>
        <p:grpSpPr>
          <a:xfrm>
            <a:off x="3367404" y="2410806"/>
            <a:ext cx="2097633"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8388" y="3298880"/>
            <a:ext cx="2206647"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p:nvSpPr>
        <p:spPr>
          <a:xfrm>
            <a:off x="3270904" y="1867003"/>
            <a:ext cx="357883" cy="276999"/>
          </a:xfrm>
          <a:prstGeom prst="rect">
            <a:avLst/>
          </a:prstGeom>
          <a:noFill/>
        </p:spPr>
        <p:txBody>
          <a:bodyPr wrap="none" rtlCol="0">
            <a:spAutoFit/>
          </a:bodyPr>
          <a:lstStyle/>
          <a:p>
            <a:pPr algn="l"/>
            <a:r>
              <a:rPr lang="en-US" sz="1200" b="1"/>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9999" y="2401158"/>
            <a:ext cx="2202468"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grpSp>
        <p:nvGrpSpPr>
          <p:cNvPr id="39" name="Group 38">
            <a:extLst>
              <a:ext uri="{FF2B5EF4-FFF2-40B4-BE49-F238E27FC236}">
                <a16:creationId xmlns:a16="http://schemas.microsoft.com/office/drawing/2014/main" id="{FB6E805E-0045-4670-BFA4-3B11E84DA790}"/>
              </a:ext>
            </a:extLst>
          </p:cNvPr>
          <p:cNvGrpSpPr/>
          <p:nvPr/>
        </p:nvGrpSpPr>
        <p:grpSpPr>
          <a:xfrm>
            <a:off x="6172659" y="2410806"/>
            <a:ext cx="2097633"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3645" y="3298880"/>
            <a:ext cx="2206647"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p:nvSpPr>
        <p:spPr>
          <a:xfrm>
            <a:off x="6076158" y="1867003"/>
            <a:ext cx="357883" cy="276999"/>
          </a:xfrm>
          <a:prstGeom prst="rect">
            <a:avLst/>
          </a:prstGeom>
          <a:noFill/>
        </p:spPr>
        <p:txBody>
          <a:bodyPr wrap="none" rtlCol="0">
            <a:spAutoFit/>
          </a:bodyPr>
          <a:lstStyle/>
          <a:p>
            <a:pPr algn="l"/>
            <a:r>
              <a:rPr lang="en-US" sz="1200" b="1"/>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81609" y="2401158"/>
            <a:ext cx="2202468"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grpSp>
        <p:nvGrpSpPr>
          <p:cNvPr id="45" name="Group 44">
            <a:extLst>
              <a:ext uri="{FF2B5EF4-FFF2-40B4-BE49-F238E27FC236}">
                <a16:creationId xmlns:a16="http://schemas.microsoft.com/office/drawing/2014/main" id="{ACC0D123-E0A1-4F0F-853D-4C2AE19536B2}"/>
              </a:ext>
            </a:extLst>
          </p:cNvPr>
          <p:cNvGrpSpPr/>
          <p:nvPr/>
        </p:nvGrpSpPr>
        <p:grpSpPr>
          <a:xfrm>
            <a:off x="8984269" y="2410806"/>
            <a:ext cx="2097633"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5254" y="3298880"/>
            <a:ext cx="2206647"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p:nvSpPr>
        <p:spPr>
          <a:xfrm>
            <a:off x="8887770" y="1867003"/>
            <a:ext cx="357883" cy="276999"/>
          </a:xfrm>
          <a:prstGeom prst="rect">
            <a:avLst/>
          </a:prstGeom>
          <a:noFill/>
        </p:spPr>
        <p:txBody>
          <a:bodyPr wrap="none" rtlCol="0">
            <a:spAutoFit/>
          </a:bodyPr>
          <a:lstStyle/>
          <a:p>
            <a:pPr algn="l"/>
            <a:r>
              <a:rPr lang="en-US" sz="1200" b="1"/>
              <a:t>04</a:t>
            </a:r>
          </a:p>
        </p:txBody>
      </p:sp>
    </p:spTree>
    <p:extLst>
      <p:ext uri="{BB962C8B-B14F-4D97-AF65-F5344CB8AC3E}">
        <p14:creationId xmlns:p14="http://schemas.microsoft.com/office/powerpoint/2010/main" val="8799861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1_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2401158"/>
            <a:ext cx="2202468"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grpSp>
        <p:nvGrpSpPr>
          <p:cNvPr id="6" name="Group 5">
            <a:extLst>
              <a:ext uri="{FF2B5EF4-FFF2-40B4-BE49-F238E27FC236}">
                <a16:creationId xmlns:a16="http://schemas.microsoft.com/office/drawing/2014/main" id="{FE4499DD-B6BA-49FF-88A5-C700EDCF0871}"/>
              </a:ext>
            </a:extLst>
          </p:cNvPr>
          <p:cNvGrpSpPr/>
          <p:nvPr/>
        </p:nvGrpSpPr>
        <p:grpSpPr>
          <a:xfrm>
            <a:off x="551008" y="2410806"/>
            <a:ext cx="2097633"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4" y="3298880"/>
            <a:ext cx="2206647"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p:nvSpPr>
        <p:spPr>
          <a:xfrm>
            <a:off x="454507" y="1867003"/>
            <a:ext cx="357883" cy="276999"/>
          </a:xfrm>
          <a:prstGeom prst="rect">
            <a:avLst/>
          </a:prstGeom>
          <a:noFill/>
        </p:spPr>
        <p:txBody>
          <a:bodyPr wrap="none" rtlCol="0">
            <a:spAutoFit/>
          </a:bodyPr>
          <a:lstStyle/>
          <a:p>
            <a:pPr algn="l"/>
            <a:r>
              <a:rPr lang="en-US" sz="1200" b="1"/>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4743" y="2401158"/>
            <a:ext cx="2202468"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grpSp>
        <p:nvGrpSpPr>
          <p:cNvPr id="33" name="Group 32">
            <a:extLst>
              <a:ext uri="{FF2B5EF4-FFF2-40B4-BE49-F238E27FC236}">
                <a16:creationId xmlns:a16="http://schemas.microsoft.com/office/drawing/2014/main" id="{54EA2947-8001-450A-B426-C6BFA50448EF}"/>
              </a:ext>
            </a:extLst>
          </p:cNvPr>
          <p:cNvGrpSpPr/>
          <p:nvPr/>
        </p:nvGrpSpPr>
        <p:grpSpPr>
          <a:xfrm>
            <a:off x="3367404" y="2410806"/>
            <a:ext cx="2097633"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8388" y="3298880"/>
            <a:ext cx="2206647"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p:nvSpPr>
        <p:spPr>
          <a:xfrm>
            <a:off x="3270904" y="1867003"/>
            <a:ext cx="357883" cy="276999"/>
          </a:xfrm>
          <a:prstGeom prst="rect">
            <a:avLst/>
          </a:prstGeom>
          <a:noFill/>
        </p:spPr>
        <p:txBody>
          <a:bodyPr wrap="none" rtlCol="0">
            <a:spAutoFit/>
          </a:bodyPr>
          <a:lstStyle/>
          <a:p>
            <a:pPr algn="l"/>
            <a:r>
              <a:rPr lang="en-US" sz="1200" b="1"/>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9999" y="2401158"/>
            <a:ext cx="2202468"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grpSp>
        <p:nvGrpSpPr>
          <p:cNvPr id="39" name="Group 38">
            <a:extLst>
              <a:ext uri="{FF2B5EF4-FFF2-40B4-BE49-F238E27FC236}">
                <a16:creationId xmlns:a16="http://schemas.microsoft.com/office/drawing/2014/main" id="{FB6E805E-0045-4670-BFA4-3B11E84DA790}"/>
              </a:ext>
            </a:extLst>
          </p:cNvPr>
          <p:cNvGrpSpPr/>
          <p:nvPr/>
        </p:nvGrpSpPr>
        <p:grpSpPr>
          <a:xfrm>
            <a:off x="6172659" y="2410806"/>
            <a:ext cx="2097633"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3645" y="3298880"/>
            <a:ext cx="2206647"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p:nvSpPr>
        <p:spPr>
          <a:xfrm>
            <a:off x="6076158" y="1867003"/>
            <a:ext cx="357883" cy="276999"/>
          </a:xfrm>
          <a:prstGeom prst="rect">
            <a:avLst/>
          </a:prstGeom>
          <a:noFill/>
        </p:spPr>
        <p:txBody>
          <a:bodyPr wrap="none" rtlCol="0">
            <a:spAutoFit/>
          </a:bodyPr>
          <a:lstStyle/>
          <a:p>
            <a:pPr algn="l"/>
            <a:r>
              <a:rPr lang="en-US" sz="1200" b="1"/>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81609" y="2401158"/>
            <a:ext cx="2202468"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grpSp>
        <p:nvGrpSpPr>
          <p:cNvPr id="45" name="Group 44">
            <a:extLst>
              <a:ext uri="{FF2B5EF4-FFF2-40B4-BE49-F238E27FC236}">
                <a16:creationId xmlns:a16="http://schemas.microsoft.com/office/drawing/2014/main" id="{ACC0D123-E0A1-4F0F-853D-4C2AE19536B2}"/>
              </a:ext>
            </a:extLst>
          </p:cNvPr>
          <p:cNvGrpSpPr/>
          <p:nvPr/>
        </p:nvGrpSpPr>
        <p:grpSpPr>
          <a:xfrm>
            <a:off x="8984269" y="2410806"/>
            <a:ext cx="2097633"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5254" y="3298880"/>
            <a:ext cx="2206647"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p:nvSpPr>
        <p:spPr>
          <a:xfrm>
            <a:off x="8887770" y="1867003"/>
            <a:ext cx="357883" cy="276999"/>
          </a:xfrm>
          <a:prstGeom prst="rect">
            <a:avLst/>
          </a:prstGeom>
          <a:noFill/>
        </p:spPr>
        <p:txBody>
          <a:bodyPr wrap="none" rtlCol="0">
            <a:spAutoFit/>
          </a:bodyPr>
          <a:lstStyle/>
          <a:p>
            <a:pPr algn="l"/>
            <a:r>
              <a:rPr lang="en-US" sz="1200" b="1"/>
              <a:t>04</a:t>
            </a:r>
          </a:p>
        </p:txBody>
      </p:sp>
    </p:spTree>
    <p:extLst>
      <p:ext uri="{BB962C8B-B14F-4D97-AF65-F5344CB8AC3E}">
        <p14:creationId xmlns:p14="http://schemas.microsoft.com/office/powerpoint/2010/main" val="320030972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p:cSld name="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1685663"/>
            <a:ext cx="5030510"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2431338"/>
            <a:ext cx="5036865"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3417" y="1685663"/>
            <a:ext cx="5030510"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8713" y="2431338"/>
            <a:ext cx="5045211"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348" y="3898178"/>
            <a:ext cx="503686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403" y="4632093"/>
            <a:ext cx="5045809"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3417" y="3898178"/>
            <a:ext cx="5045211"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3348" y="4594257"/>
            <a:ext cx="5065278"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p:nvPr/>
        </p:nvCxnSpPr>
        <p:spPr>
          <a:xfrm>
            <a:off x="6095999" y="17557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523602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p:cSld name="1_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1685663"/>
            <a:ext cx="5030510"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2431338"/>
            <a:ext cx="5036865"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3417" y="1685663"/>
            <a:ext cx="5030510"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8713" y="2431338"/>
            <a:ext cx="5045211"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348" y="3898178"/>
            <a:ext cx="503686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403" y="4632093"/>
            <a:ext cx="5045809" cy="1914533"/>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3417" y="3898178"/>
            <a:ext cx="5045211"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3348" y="4594257"/>
            <a:ext cx="5065278" cy="1914533"/>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p:nvPr/>
        </p:nvCxnSpPr>
        <p:spPr>
          <a:xfrm>
            <a:off x="6095999" y="17557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12663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p:cSld name="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1685663"/>
            <a:ext cx="360516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2431338"/>
            <a:ext cx="360972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347216" y="1685663"/>
            <a:ext cx="3603674"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32510" y="2431338"/>
            <a:ext cx="3603674"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348" y="3898178"/>
            <a:ext cx="3609720"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402" y="4632093"/>
            <a:ext cx="3616130"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347215" y="3898178"/>
            <a:ext cx="3603674"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27147" y="4594257"/>
            <a:ext cx="3603674"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p:nvCxnSpPr>
        <p:spPr>
          <a:xfrm>
            <a:off x="546244" y="3953992"/>
            <a:ext cx="11094752"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8716" y="1685663"/>
            <a:ext cx="3603674"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4010" y="2431338"/>
            <a:ext cx="3603674"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28715" y="3898178"/>
            <a:ext cx="3603674"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8647" y="4594257"/>
            <a:ext cx="3603674"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5184291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line headline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369" y="311378"/>
            <a:ext cx="11191625" cy="1011901"/>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172" y="2168341"/>
            <a:ext cx="11192822" cy="4000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p:nvPr>
        </p:nvSpPr>
        <p:spPr>
          <a:xfrm>
            <a:off x="453890" y="1462931"/>
            <a:ext cx="11191625" cy="365760"/>
          </a:xfrm>
        </p:spPr>
        <p:txBody>
          <a:bodyPr vert="horz" lIns="91440" tIns="45720" rIns="91440" bIns="45720" rtlCol="0">
            <a:noAutofit/>
          </a:bodyPr>
          <a:lstStyle>
            <a:lvl1pPr marL="0" indent="0">
              <a:buNone/>
              <a:defRPr lang="en-US" sz="2000" dirty="0"/>
            </a:lvl1pPr>
          </a:lstStyle>
          <a:p>
            <a:pPr marL="228600" lvl="0" indent="-228600"/>
            <a:r>
              <a:rPr lang="en-US"/>
              <a:t>Click to edit Master text styles</a:t>
            </a:r>
          </a:p>
        </p:txBody>
      </p:sp>
    </p:spTree>
    <p:extLst>
      <p:ext uri="{BB962C8B-B14F-4D97-AF65-F5344CB8AC3E}">
        <p14:creationId xmlns:p14="http://schemas.microsoft.com/office/powerpoint/2010/main" val="309948701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p:cSld name="1_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1685663"/>
            <a:ext cx="360516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2431338"/>
            <a:ext cx="3609720"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347216" y="1685663"/>
            <a:ext cx="3603674"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32510" y="2431338"/>
            <a:ext cx="3603674"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348" y="3898178"/>
            <a:ext cx="3609720"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402" y="4632093"/>
            <a:ext cx="3616130" cy="1914533"/>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347215" y="3898178"/>
            <a:ext cx="3603674"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27147" y="4594257"/>
            <a:ext cx="3603674" cy="1914533"/>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p:nvCxnSpPr>
        <p:spPr>
          <a:xfrm>
            <a:off x="546244" y="3953992"/>
            <a:ext cx="11094752"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8716" y="1685663"/>
            <a:ext cx="3603674"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4010" y="2431338"/>
            <a:ext cx="3603674"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28715" y="3898178"/>
            <a:ext cx="3603674"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8647" y="4594257"/>
            <a:ext cx="3603674" cy="1914533"/>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167715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p:nvPr>
        </p:nvSpPr>
        <p:spPr>
          <a:xfrm>
            <a:off x="448174" y="2185418"/>
            <a:ext cx="5487829"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p:nvPr>
        </p:nvSpPr>
        <p:spPr>
          <a:xfrm>
            <a:off x="6153164" y="2185418"/>
            <a:ext cx="5487829"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p:nvPr>
        </p:nvSpPr>
        <p:spPr>
          <a:xfrm>
            <a:off x="448174" y="818858"/>
            <a:ext cx="11195171" cy="365760"/>
          </a:xfrm>
        </p:spPr>
        <p:txBody>
          <a:bodyPr vert="horz" lIns="91440" tIns="45720" rIns="91440" bIns="45720" rtlCol="0">
            <a:noAutofit/>
          </a:bodyPr>
          <a:lstStyle>
            <a:lvl1pPr marL="0" indent="0">
              <a:buNone/>
              <a:defRPr lang="en-US" sz="1999" smtClean="0"/>
            </a:lvl1pPr>
            <a:lvl2pPr>
              <a:defRPr lang="en-US" smtClean="0"/>
            </a:lvl2pPr>
            <a:lvl3pPr>
              <a:defRPr lang="en-US" smtClean="0"/>
            </a:lvl3pPr>
            <a:lvl4pPr>
              <a:defRPr lang="en-US" smtClean="0"/>
            </a:lvl4pPr>
            <a:lvl5pPr>
              <a:defRPr lang="en-US"/>
            </a:lvl5pPr>
          </a:lstStyle>
          <a:p>
            <a:pPr marL="228531" lvl="0" indent="-228531"/>
            <a:r>
              <a:rPr lang="en-US"/>
              <a:t>Click to edit Master text styles</a:t>
            </a:r>
          </a:p>
        </p:txBody>
      </p:sp>
    </p:spTree>
    <p:extLst>
      <p:ext uri="{BB962C8B-B14F-4D97-AF65-F5344CB8AC3E}">
        <p14:creationId xmlns:p14="http://schemas.microsoft.com/office/powerpoint/2010/main" val="259217942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p:cSld name="2 lined text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C8E81-0D59-BF41-BF7B-677C751F5031}"/>
              </a:ext>
            </a:extLst>
          </p:cNvPr>
          <p:cNvSpPr>
            <a:spLocks noGrp="1"/>
          </p:cNvSpPr>
          <p:nvPr>
            <p:ph type="title" hasCustomPrompt="1"/>
          </p:nvPr>
        </p:nvSpPr>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27FFF17C-0C13-7440-BAF8-4AF48C39F36C}"/>
              </a:ext>
            </a:extLst>
          </p:cNvPr>
          <p:cNvSpPr>
            <a:spLocks noGrp="1"/>
          </p:cNvSpPr>
          <p:nvPr>
            <p:ph sz="half" idx="1"/>
          </p:nvPr>
        </p:nvSpPr>
        <p:spPr>
          <a:xfrm>
            <a:off x="448174" y="2185418"/>
            <a:ext cx="5487829"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DC696CB-855E-3C49-930A-F6300B36958D}"/>
              </a:ext>
            </a:extLst>
          </p:cNvPr>
          <p:cNvSpPr>
            <a:spLocks noGrp="1"/>
          </p:cNvSpPr>
          <p:nvPr>
            <p:ph sz="half" idx="2"/>
          </p:nvPr>
        </p:nvSpPr>
        <p:spPr>
          <a:xfrm>
            <a:off x="6153164" y="2185418"/>
            <a:ext cx="5487829"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7">
            <a:extLst>
              <a:ext uri="{FF2B5EF4-FFF2-40B4-BE49-F238E27FC236}">
                <a16:creationId xmlns:a16="http://schemas.microsoft.com/office/drawing/2014/main" id="{B99B04B5-E0D7-F84C-B5C1-AA08C41B3681}"/>
              </a:ext>
            </a:extLst>
          </p:cNvPr>
          <p:cNvSpPr>
            <a:spLocks noGrp="1"/>
          </p:cNvSpPr>
          <p:nvPr>
            <p:ph type="body" sz="quarter" idx="13"/>
          </p:nvPr>
        </p:nvSpPr>
        <p:spPr>
          <a:xfrm>
            <a:off x="448174" y="1473006"/>
            <a:ext cx="11195171" cy="365760"/>
          </a:xfrm>
        </p:spPr>
        <p:txBody>
          <a:bodyPr vert="horz" lIns="91440" tIns="45720" rIns="91440" bIns="45720" rtlCol="0">
            <a:noAutofit/>
          </a:bodyPr>
          <a:lstStyle>
            <a:lvl1pPr marL="0" indent="0">
              <a:buNone/>
              <a:defRPr lang="en-US" sz="1999" smtClean="0"/>
            </a:lvl1pPr>
            <a:lvl2pPr>
              <a:defRPr lang="en-US" smtClean="0"/>
            </a:lvl2pPr>
            <a:lvl3pPr>
              <a:defRPr lang="en-US" smtClean="0"/>
            </a:lvl3pPr>
            <a:lvl4pPr>
              <a:defRPr lang="en-US" smtClean="0"/>
            </a:lvl4pPr>
            <a:lvl5pPr>
              <a:defRPr lang="en-US"/>
            </a:lvl5pPr>
          </a:lstStyle>
          <a:p>
            <a:pPr marL="228531" lvl="0" indent="-228531"/>
            <a:r>
              <a:rPr lang="en-US"/>
              <a:t>Click to edit Master text styles</a:t>
            </a:r>
          </a:p>
        </p:txBody>
      </p:sp>
    </p:spTree>
    <p:extLst>
      <p:ext uri="{BB962C8B-B14F-4D97-AF65-F5344CB8AC3E}">
        <p14:creationId xmlns:p14="http://schemas.microsoft.com/office/powerpoint/2010/main" val="475467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p:cSld name="Two Content w heading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174" y="2433506"/>
            <a:ext cx="5487829" cy="3735521"/>
          </a:xfrm>
        </p:spPr>
        <p:txBody>
          <a:bodyPr>
            <a:noAutofit/>
          </a:bodyPr>
          <a:lstStyle>
            <a:lvl1pPr marL="226945" indent="-226945">
              <a:buFont typeface="Arial" panose="020B0604020202020204" pitchFamily="34" charset="0"/>
              <a:buChar char="•"/>
              <a:defRPr sz="1799" b="0"/>
            </a:lvl1pPr>
            <a:lvl2pPr marL="517370" indent="-234880">
              <a:buFont typeface="Century Gothic" panose="020B0502020202020204" pitchFamily="34" charset="0"/>
              <a:buChar char="–"/>
              <a:defRPr sz="1799"/>
            </a:lvl2pPr>
            <a:lvl3pPr marL="799860" indent="-228531">
              <a:buFont typeface="Century Gothic" panose="020B0502020202020204" pitchFamily="34" charset="0"/>
              <a:buChar char="–"/>
              <a:defRPr sz="1799"/>
            </a:lvl3pPr>
            <a:lvl4pPr marL="1083938" indent="-226945">
              <a:buFont typeface="Century Gothic" panose="020B0502020202020204" pitchFamily="34" charset="0"/>
              <a:buChar char="–"/>
              <a:defRPr sz="1799"/>
            </a:lvl4pPr>
            <a:lvl5pPr marL="1374363" indent="-234880">
              <a:buFont typeface="Century Gothic" panose="020B0502020202020204" pitchFamily="34" charset="0"/>
              <a:buChar char="–"/>
              <a:defRPr sz="1799"/>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152141" y="2433506"/>
            <a:ext cx="5487829" cy="3735521"/>
          </a:xfrm>
        </p:spPr>
        <p:txBody>
          <a:bodyPr>
            <a:noAutofit/>
          </a:bodyPr>
          <a:lstStyle>
            <a:lvl1pPr marL="226945" indent="-226945">
              <a:buFont typeface="Arial" panose="020B0604020202020204" pitchFamily="34" charset="0"/>
              <a:buChar char="•"/>
              <a:defRPr sz="1799" b="0"/>
            </a:lvl1pPr>
            <a:lvl2pPr marL="517370" indent="-234880">
              <a:buFont typeface="Century Gothic" panose="020B0502020202020204" pitchFamily="34" charset="0"/>
              <a:buChar char="–"/>
              <a:defRPr sz="1799"/>
            </a:lvl2pPr>
            <a:lvl3pPr marL="799860" indent="-228531">
              <a:buFont typeface="Century Gothic" panose="020B0502020202020204" pitchFamily="34" charset="0"/>
              <a:buChar char="–"/>
              <a:defRPr sz="1799"/>
            </a:lvl3pPr>
            <a:lvl4pPr marL="1083938" indent="-226945">
              <a:buFont typeface="Century Gothic" panose="020B0502020202020204" pitchFamily="34" charset="0"/>
              <a:buChar char="–"/>
              <a:defRPr sz="1799"/>
            </a:lvl4pPr>
            <a:lvl5pPr marL="1374363" indent="-234880">
              <a:buFont typeface="Century Gothic" panose="020B0502020202020204" pitchFamily="34" charset="0"/>
              <a:buChar char="–"/>
              <a:defRPr sz="1799"/>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174" y="310898"/>
            <a:ext cx="11195171"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836" y="1540789"/>
            <a:ext cx="5487829" cy="823912"/>
          </a:xfrm>
        </p:spPr>
        <p:txBody>
          <a:bodyPr anchor="b" anchorCtr="0">
            <a:noAutofit/>
          </a:bodyPr>
          <a:lstStyle>
            <a:lvl1pPr marL="0" indent="0">
              <a:buNone/>
              <a:defRPr sz="17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6152141" y="1540789"/>
            <a:ext cx="5487829" cy="823912"/>
          </a:xfrm>
        </p:spPr>
        <p:txBody>
          <a:bodyPr anchor="b" anchorCtr="0">
            <a:noAutofit/>
          </a:bodyPr>
          <a:lstStyle>
            <a:lvl1pPr marL="0" indent="0">
              <a:buNone/>
              <a:defRPr sz="17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Tree>
    <p:extLst>
      <p:ext uri="{BB962C8B-B14F-4D97-AF65-F5344CB8AC3E}">
        <p14:creationId xmlns:p14="http://schemas.microsoft.com/office/powerpoint/2010/main" val="286224218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p:cSld name="Three Content w 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174" y="310898"/>
            <a:ext cx="11195171"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836" y="1540789"/>
            <a:ext cx="3470798" cy="823912"/>
          </a:xfrm>
        </p:spPr>
        <p:txBody>
          <a:bodyPr anchor="b" anchorCtr="0">
            <a:noAutofit/>
          </a:bodyPr>
          <a:lstStyle>
            <a:lvl1pPr marL="0" indent="0">
              <a:buNone/>
              <a:defRPr sz="17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173" y="2433506"/>
            <a:ext cx="3470798" cy="3735521"/>
          </a:xfrm>
        </p:spPr>
        <p:txBody>
          <a:bodyPr>
            <a:noAutofit/>
          </a:bodyPr>
          <a:lstStyle>
            <a:lvl1pPr marL="226945" indent="-226945">
              <a:buFont typeface="Arial" panose="020B0604020202020204" pitchFamily="34" charset="0"/>
              <a:buChar char="•"/>
              <a:defRPr sz="1600" b="0"/>
            </a:lvl1pPr>
            <a:lvl2pPr marL="517370" indent="-234880">
              <a:buFont typeface="Century Gothic" panose="020B0502020202020204" pitchFamily="34" charset="0"/>
              <a:buChar char="–"/>
              <a:defRPr sz="1600"/>
            </a:lvl2pPr>
            <a:lvl3pPr marL="799860" indent="-228531">
              <a:buFont typeface="Century Gothic" panose="020B0502020202020204" pitchFamily="34" charset="0"/>
              <a:buChar char="–"/>
              <a:defRPr sz="1600"/>
            </a:lvl3pPr>
            <a:lvl4pPr marL="1083938" indent="-226945">
              <a:buFont typeface="Century Gothic" panose="020B0502020202020204" pitchFamily="34" charset="0"/>
              <a:buChar char="–"/>
              <a:defRPr sz="1600"/>
            </a:lvl4pPr>
            <a:lvl5pPr marL="1374363" indent="-23488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3958772" y="1540789"/>
            <a:ext cx="3470798" cy="823912"/>
          </a:xfrm>
        </p:spPr>
        <p:txBody>
          <a:bodyPr anchor="b" anchorCtr="0">
            <a:noAutofit/>
          </a:bodyPr>
          <a:lstStyle>
            <a:lvl1pPr marL="0" indent="0">
              <a:buNone/>
              <a:defRPr sz="17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3958772" y="2433506"/>
            <a:ext cx="3470798" cy="3735521"/>
          </a:xfrm>
        </p:spPr>
        <p:txBody>
          <a:bodyPr>
            <a:noAutofit/>
          </a:bodyPr>
          <a:lstStyle>
            <a:lvl1pPr marL="226945" indent="-226945">
              <a:buFont typeface="Arial" panose="020B0604020202020204" pitchFamily="34" charset="0"/>
              <a:buChar char="•"/>
              <a:defRPr sz="1600" b="0"/>
            </a:lvl1pPr>
            <a:lvl2pPr marL="517370" indent="-234880">
              <a:buFont typeface="Century Gothic" panose="020B0502020202020204" pitchFamily="34" charset="0"/>
              <a:buChar char="–"/>
              <a:defRPr sz="1600"/>
            </a:lvl2pPr>
            <a:lvl3pPr marL="799860" indent="-228531">
              <a:buFont typeface="Century Gothic" panose="020B0502020202020204" pitchFamily="34" charset="0"/>
              <a:buChar char="–"/>
              <a:defRPr sz="1600"/>
            </a:lvl3pPr>
            <a:lvl4pPr marL="1083938" indent="-226945">
              <a:buFont typeface="Century Gothic" panose="020B0502020202020204" pitchFamily="34" charset="0"/>
              <a:buChar char="–"/>
              <a:defRPr sz="1600"/>
            </a:lvl4pPr>
            <a:lvl5pPr marL="1374363" indent="-23488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p:nvPr>
        </p:nvSpPr>
        <p:spPr>
          <a:xfrm>
            <a:off x="7472721" y="1540789"/>
            <a:ext cx="3470798" cy="823912"/>
          </a:xfrm>
        </p:spPr>
        <p:txBody>
          <a:bodyPr anchor="b" anchorCtr="0">
            <a:noAutofit/>
          </a:bodyPr>
          <a:lstStyle>
            <a:lvl1pPr marL="0" indent="0">
              <a:buNone/>
              <a:defRPr sz="17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p:nvPr>
        </p:nvSpPr>
        <p:spPr>
          <a:xfrm>
            <a:off x="7472721" y="2433506"/>
            <a:ext cx="3470798" cy="3735521"/>
          </a:xfrm>
        </p:spPr>
        <p:txBody>
          <a:bodyPr>
            <a:noAutofit/>
          </a:bodyPr>
          <a:lstStyle>
            <a:lvl1pPr marL="226945" indent="-226945">
              <a:buFont typeface="Arial" panose="020B0604020202020204" pitchFamily="34" charset="0"/>
              <a:buChar char="•"/>
              <a:defRPr sz="1600" b="0"/>
            </a:lvl1pPr>
            <a:lvl2pPr marL="517370" indent="-234880">
              <a:buFont typeface="Century Gothic" panose="020B0502020202020204" pitchFamily="34" charset="0"/>
              <a:buChar char="–"/>
              <a:defRPr sz="1600"/>
            </a:lvl2pPr>
            <a:lvl3pPr marL="799860" indent="-228531">
              <a:buFont typeface="Century Gothic" panose="020B0502020202020204" pitchFamily="34" charset="0"/>
              <a:buChar char="–"/>
              <a:defRPr sz="1600"/>
            </a:lvl3pPr>
            <a:lvl4pPr marL="1083938" indent="-226945">
              <a:buFont typeface="Century Gothic" panose="020B0502020202020204" pitchFamily="34" charset="0"/>
              <a:buChar char="–"/>
              <a:defRPr sz="1600"/>
            </a:lvl4pPr>
            <a:lvl5pPr marL="1374363" indent="-23488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8964193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6060744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174" y="1655064"/>
            <a:ext cx="11195171" cy="361154"/>
          </a:xfrm>
        </p:spPr>
        <p:txBody>
          <a:bodyPr>
            <a:noAutofit/>
          </a:bodyPr>
          <a:lstStyle>
            <a:lvl1pPr marL="0" indent="0">
              <a:buFontTx/>
              <a:buNone/>
              <a:defRPr sz="1999"/>
            </a:lvl1pPr>
          </a:lstStyle>
          <a:p>
            <a:pPr lvl="0"/>
            <a:r>
              <a:rPr lang="en-US"/>
              <a:t>Click to edit Master text styles</a:t>
            </a:r>
          </a:p>
        </p:txBody>
      </p:sp>
    </p:spTree>
    <p:extLst>
      <p:ext uri="{BB962C8B-B14F-4D97-AF65-F5344CB8AC3E}">
        <p14:creationId xmlns:p14="http://schemas.microsoft.com/office/powerpoint/2010/main" val="28033844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958" y="6398202"/>
            <a:ext cx="5914978" cy="214738"/>
          </a:xfrm>
        </p:spPr>
        <p:txBody>
          <a:bodyPr anchor="b" anchorCtr="0">
            <a:noAutofit/>
          </a:bodyPr>
          <a:lstStyle>
            <a:lvl1pPr marL="0" indent="0">
              <a:lnSpc>
                <a:spcPct val="100000"/>
              </a:lnSpc>
              <a:spcBef>
                <a:spcPts val="300"/>
              </a:spcBef>
              <a:spcAft>
                <a:spcPts val="0"/>
              </a:spcAft>
              <a:buFontTx/>
              <a:buNone/>
              <a:defRPr sz="600"/>
            </a:lvl1pPr>
            <a:lvl2pPr marL="457063" indent="0">
              <a:lnSpc>
                <a:spcPct val="100000"/>
              </a:lnSpc>
              <a:buFontTx/>
              <a:buNone/>
              <a:defRPr sz="600"/>
            </a:lvl2pPr>
            <a:lvl3pPr marL="914126" indent="0">
              <a:lnSpc>
                <a:spcPct val="100000"/>
              </a:lnSpc>
              <a:buFontTx/>
              <a:buNone/>
              <a:defRPr sz="600"/>
            </a:lvl3pPr>
            <a:lvl4pPr marL="1371189" indent="0">
              <a:lnSpc>
                <a:spcPct val="100000"/>
              </a:lnSpc>
              <a:buFontTx/>
              <a:buNone/>
              <a:defRPr sz="600"/>
            </a:lvl4pPr>
            <a:lvl5pPr marL="1828251" indent="0">
              <a:lnSpc>
                <a:spcPct val="100000"/>
              </a:lnSpc>
              <a:buFontTx/>
              <a:buNone/>
              <a:defRPr sz="600"/>
            </a:lvl5pPr>
          </a:lstStyle>
          <a:p>
            <a:pPr lvl="0"/>
            <a:r>
              <a:rPr lang="en-US"/>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244" y="2265365"/>
            <a:ext cx="11094750" cy="3903663"/>
          </a:xfrm>
        </p:spPr>
        <p:txBody>
          <a:bodyPr>
            <a:noAutofit/>
          </a:bodyPr>
          <a:lstStyle/>
          <a:p>
            <a:r>
              <a:rPr lang="en-US"/>
              <a:t>Click icon to add table</a:t>
            </a:r>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174" y="1655064"/>
            <a:ext cx="11195171" cy="365760"/>
          </a:xfrm>
        </p:spPr>
        <p:txBody>
          <a:bodyPr vert="horz" lIns="91440" tIns="45720" rIns="91440" bIns="45720" rtlCol="0">
            <a:noAutofit/>
          </a:bodyPr>
          <a:lstStyle>
            <a:lvl1pPr>
              <a:buNone/>
              <a:defRPr lang="en-US" sz="1999" smtClean="0"/>
            </a:lvl1pPr>
            <a:lvl2pPr>
              <a:defRPr lang="en-US" smtClean="0"/>
            </a:lvl2pPr>
            <a:lvl3pPr>
              <a:defRPr lang="en-US" smtClean="0"/>
            </a:lvl3pPr>
            <a:lvl4pPr>
              <a:defRPr lang="en-US" smtClean="0"/>
            </a:lvl4pPr>
            <a:lvl5pPr>
              <a:defRPr lang="en-US"/>
            </a:lvl5pPr>
          </a:lstStyle>
          <a:p>
            <a:pPr marL="228531" lvl="0" indent="-228531"/>
            <a:r>
              <a:rPr lang="en-US"/>
              <a:t>Click to edit Master text styles</a:t>
            </a:r>
          </a:p>
        </p:txBody>
      </p:sp>
    </p:spTree>
    <p:extLst>
      <p:ext uri="{BB962C8B-B14F-4D97-AF65-F5344CB8AC3E}">
        <p14:creationId xmlns:p14="http://schemas.microsoft.com/office/powerpoint/2010/main" val="415986082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958" y="6398202"/>
            <a:ext cx="5914978" cy="214738"/>
          </a:xfrm>
        </p:spPr>
        <p:txBody>
          <a:bodyPr anchor="b" anchorCtr="0">
            <a:noAutofit/>
          </a:bodyPr>
          <a:lstStyle>
            <a:lvl1pPr marL="0" indent="0">
              <a:lnSpc>
                <a:spcPct val="100000"/>
              </a:lnSpc>
              <a:spcBef>
                <a:spcPts val="300"/>
              </a:spcBef>
              <a:spcAft>
                <a:spcPts val="0"/>
              </a:spcAft>
              <a:buFontTx/>
              <a:buNone/>
              <a:defRPr sz="600"/>
            </a:lvl1pPr>
            <a:lvl2pPr marL="457063" indent="0">
              <a:lnSpc>
                <a:spcPct val="100000"/>
              </a:lnSpc>
              <a:buFontTx/>
              <a:buNone/>
              <a:defRPr sz="600"/>
            </a:lvl2pPr>
            <a:lvl3pPr marL="914126" indent="0">
              <a:lnSpc>
                <a:spcPct val="100000"/>
              </a:lnSpc>
              <a:buFontTx/>
              <a:buNone/>
              <a:defRPr sz="600"/>
            </a:lvl3pPr>
            <a:lvl4pPr marL="1371189" indent="0">
              <a:lnSpc>
                <a:spcPct val="100000"/>
              </a:lnSpc>
              <a:buFontTx/>
              <a:buNone/>
              <a:defRPr sz="600"/>
            </a:lvl4pPr>
            <a:lvl5pPr marL="1828251"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269138606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8180" y="6400800"/>
            <a:ext cx="5914978" cy="214738"/>
          </a:xfrm>
        </p:spPr>
        <p:txBody>
          <a:bodyPr anchor="b" anchorCtr="0">
            <a:noAutofit/>
          </a:bodyPr>
          <a:lstStyle>
            <a:lvl1pPr marL="0" indent="0">
              <a:lnSpc>
                <a:spcPct val="100000"/>
              </a:lnSpc>
              <a:spcBef>
                <a:spcPts val="300"/>
              </a:spcBef>
              <a:spcAft>
                <a:spcPts val="0"/>
              </a:spcAft>
              <a:buFontTx/>
              <a:buNone/>
              <a:defRPr sz="600"/>
            </a:lvl1pPr>
            <a:lvl2pPr marL="457063" indent="0">
              <a:lnSpc>
                <a:spcPct val="100000"/>
              </a:lnSpc>
              <a:buFontTx/>
              <a:buNone/>
              <a:defRPr sz="600"/>
            </a:lvl2pPr>
            <a:lvl3pPr marL="914126" indent="0">
              <a:lnSpc>
                <a:spcPct val="100000"/>
              </a:lnSpc>
              <a:buFontTx/>
              <a:buNone/>
              <a:defRPr sz="600"/>
            </a:lvl3pPr>
            <a:lvl4pPr marL="1371189" indent="0">
              <a:lnSpc>
                <a:spcPct val="100000"/>
              </a:lnSpc>
              <a:buFontTx/>
              <a:buNone/>
              <a:defRPr sz="600"/>
            </a:lvl4pPr>
            <a:lvl5pPr marL="1828251"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31899246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2" y="1106425"/>
            <a:ext cx="10838463"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385380540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p:cSld name="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1685663"/>
            <a:ext cx="360516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4125469"/>
            <a:ext cx="2926842"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458" y="3307724"/>
            <a:ext cx="3603674" cy="674285"/>
          </a:xfrm>
          <a:noFill/>
        </p:spPr>
        <p:txBody>
          <a:bodyPr anchor="b" anchorCtr="0">
            <a:noAutofit/>
          </a:bodyPr>
          <a:lstStyle>
            <a:lvl1pPr marL="0" indent="0">
              <a:buFontTx/>
              <a:buNone/>
              <a:defRPr sz="8397"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9869" y="1685663"/>
            <a:ext cx="360516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3513" y="4125469"/>
            <a:ext cx="2926842"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1978" y="3307724"/>
            <a:ext cx="3603674" cy="674285"/>
          </a:xfrm>
          <a:noFill/>
        </p:spPr>
        <p:txBody>
          <a:bodyPr anchor="b" anchorCtr="0">
            <a:noAutofit/>
          </a:bodyPr>
          <a:lstStyle>
            <a:lvl1pPr marL="0" indent="0">
              <a:buFontTx/>
              <a:buNone/>
              <a:defRPr sz="8397"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3427" y="1685663"/>
            <a:ext cx="360516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7071" y="4125469"/>
            <a:ext cx="2926842"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5536" y="3307724"/>
            <a:ext cx="3603674" cy="674285"/>
          </a:xfrm>
          <a:noFill/>
        </p:spPr>
        <p:txBody>
          <a:bodyPr anchor="b" anchorCtr="0">
            <a:noAutofit/>
          </a:bodyPr>
          <a:lstStyle>
            <a:lvl1pPr marL="0" indent="0">
              <a:buFontTx/>
              <a:buNone/>
              <a:defRPr sz="8397"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330564741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1685663"/>
            <a:ext cx="360516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4125469"/>
            <a:ext cx="2926842"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458" y="3307724"/>
            <a:ext cx="3603674" cy="674285"/>
          </a:xfrm>
          <a:noFill/>
        </p:spPr>
        <p:txBody>
          <a:bodyPr anchor="b" anchorCtr="0">
            <a:noAutofit/>
          </a:bodyPr>
          <a:lstStyle>
            <a:lvl1pPr marL="0" indent="0">
              <a:buFontTx/>
              <a:buNone/>
              <a:defRPr sz="8397"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9869" y="1685663"/>
            <a:ext cx="360516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3513" y="4125469"/>
            <a:ext cx="2926842"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1978" y="3307724"/>
            <a:ext cx="3603674" cy="674285"/>
          </a:xfrm>
          <a:noFill/>
        </p:spPr>
        <p:txBody>
          <a:bodyPr anchor="b" anchorCtr="0">
            <a:noAutofit/>
          </a:bodyPr>
          <a:lstStyle>
            <a:lvl1pPr marL="0" indent="0">
              <a:buFontTx/>
              <a:buNone/>
              <a:defRPr sz="8397"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3427" y="1685663"/>
            <a:ext cx="360516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7071" y="4125469"/>
            <a:ext cx="2926842"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5536" y="3307724"/>
            <a:ext cx="3603674" cy="674285"/>
          </a:xfrm>
          <a:noFill/>
        </p:spPr>
        <p:txBody>
          <a:bodyPr anchor="b" anchorCtr="0">
            <a:noAutofit/>
          </a:bodyPr>
          <a:lstStyle>
            <a:lvl1pPr marL="0" indent="0">
              <a:buFontTx/>
              <a:buNone/>
              <a:defRPr sz="8397"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326789008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p:cSld name="Main Poi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p:nvSpPr>
        <p:spPr>
          <a:xfrm>
            <a:off x="393610" y="309531"/>
            <a:ext cx="11526193" cy="5641440"/>
          </a:xfrm>
          <a:prstGeom prst="rect">
            <a:avLst/>
          </a:prstGeom>
          <a:noFill/>
        </p:spPr>
        <p:txBody>
          <a:bodyPr wrap="square" rtlCol="0">
            <a:noAutofit/>
          </a:bodyPr>
          <a:lstStyle/>
          <a:p>
            <a:pPr algn="l">
              <a:lnSpc>
                <a:spcPct val="90000"/>
              </a:lnSpc>
            </a:pPr>
            <a:r>
              <a:rPr lang="en-US" sz="6798" b="1" spc="-150" baseline="0"/>
              <a:t>No matter where work happens, digital workﬂows drive productivity and </a:t>
            </a:r>
            <a:br>
              <a:rPr lang="en-US" sz="6798" b="1" spc="-150" baseline="0"/>
            </a:br>
            <a:r>
              <a:rPr lang="en-US" sz="6798" b="1" spc="-150" baseline="0"/>
              <a:t>great experiences.</a:t>
            </a:r>
          </a:p>
        </p:txBody>
      </p:sp>
    </p:spTree>
    <p:extLst>
      <p:ext uri="{BB962C8B-B14F-4D97-AF65-F5344CB8AC3E}">
        <p14:creationId xmlns:p14="http://schemas.microsoft.com/office/powerpoint/2010/main" val="347707019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p:nvSpPr>
        <p:spPr>
          <a:xfrm>
            <a:off x="393609" y="309531"/>
            <a:ext cx="4929078" cy="5641440"/>
          </a:xfrm>
          <a:prstGeom prst="rect">
            <a:avLst/>
          </a:prstGeom>
          <a:noFill/>
        </p:spPr>
        <p:txBody>
          <a:bodyPr wrap="square" rtlCol="0">
            <a:noAutofit/>
          </a:bodyPr>
          <a:lstStyle/>
          <a:p>
            <a:pPr algn="l">
              <a:lnSpc>
                <a:spcPct val="90000"/>
              </a:lnSpc>
            </a:pPr>
            <a:r>
              <a:rPr lang="en-US" sz="6798" b="1" spc="-150" baseline="0"/>
              <a:t>Our work makes </a:t>
            </a:r>
            <a:br>
              <a:rPr lang="en-US" sz="6798" b="1" spc="-150" baseline="0"/>
            </a:br>
            <a:r>
              <a:rPr lang="en-US" sz="6798" b="1" spc="-150" baseline="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3552" y="361340"/>
            <a:ext cx="4214322" cy="4321175"/>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868372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p:cSld name="1_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p:nvSpPr>
        <p:spPr>
          <a:xfrm>
            <a:off x="393609" y="309531"/>
            <a:ext cx="4929078" cy="5641440"/>
          </a:xfrm>
          <a:prstGeom prst="rect">
            <a:avLst/>
          </a:prstGeom>
          <a:noFill/>
        </p:spPr>
        <p:txBody>
          <a:bodyPr wrap="square" rtlCol="0">
            <a:noAutofit/>
          </a:bodyPr>
          <a:lstStyle/>
          <a:p>
            <a:pPr algn="l">
              <a:lnSpc>
                <a:spcPct val="90000"/>
              </a:lnSpc>
            </a:pPr>
            <a:r>
              <a:rPr lang="en-US" sz="6798" b="1" spc="-150" baseline="0"/>
              <a:t>Our work makes </a:t>
            </a:r>
            <a:br>
              <a:rPr lang="en-US" sz="6798" b="1" spc="-150" baseline="0"/>
            </a:br>
            <a:r>
              <a:rPr lang="en-US" sz="6798" b="1" spc="-150" baseline="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3552" y="361340"/>
            <a:ext cx="4214322" cy="4321175"/>
          </a:xfrm>
        </p:spPr>
        <p:txBody>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9556066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p:nvSpPr>
        <p:spPr bwMode="gray">
          <a:xfrm>
            <a:off x="456865" y="1521309"/>
            <a:ext cx="10164616"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a:solidFill>
                  <a:schemeClr val="tx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a:solidFill>
                  <a:schemeClr val="tx1"/>
                </a:solidFill>
              </a:rPr>
            </a:br>
            <a:r>
              <a:rPr lang="en-US" sz="1600">
                <a:solidFill>
                  <a:schemeClr val="tx1"/>
                </a:solidFill>
              </a:rPr>
              <a:t>or functionality. The development, release, and timing of any features or functionality described </a:t>
            </a:r>
            <a:br>
              <a:rPr lang="en-US" sz="1600">
                <a:solidFill>
                  <a:schemeClr val="tx1"/>
                </a:solidFill>
              </a:rPr>
            </a:br>
            <a:r>
              <a:rPr lang="en-US" sz="1600">
                <a:solidFill>
                  <a:schemeClr val="tx1"/>
                </a:solidFill>
              </a:rPr>
              <a:t>for our products remains at our sole discretion. We undertake no obligation, and do not intend, </a:t>
            </a:r>
            <a:br>
              <a:rPr lang="en-US" sz="1600">
                <a:solidFill>
                  <a:schemeClr val="tx1"/>
                </a:solidFill>
              </a:rPr>
            </a:br>
            <a:r>
              <a:rPr lang="en-US" sz="1600">
                <a:solidFill>
                  <a:schemeClr val="tx1"/>
                </a:solidFill>
              </a:rPr>
              <a:t>to update the forward‑looking statements.</a:t>
            </a:r>
          </a:p>
        </p:txBody>
      </p:sp>
    </p:spTree>
    <p:extLst>
      <p:ext uri="{BB962C8B-B14F-4D97-AF65-F5344CB8AC3E}">
        <p14:creationId xmlns:p14="http://schemas.microsoft.com/office/powerpoint/2010/main" val="27067254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p:cSld name="Content w/Key Poi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174" y="310898"/>
            <a:ext cx="11195171" cy="1194927"/>
          </a:xfrm>
        </p:spPr>
        <p:txBody>
          <a:bodyPr>
            <a:noAutofit/>
          </a:bodyPr>
          <a:lstStyle/>
          <a:p>
            <a:r>
              <a:rPr lang="en-US"/>
              <a:t>Click to edit Master title style</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174" y="1655845"/>
            <a:ext cx="4307629" cy="3495862"/>
          </a:xfrm>
        </p:spPr>
        <p:txBody>
          <a:bodyPr>
            <a:noAutofit/>
          </a:bodyPr>
          <a:lstStyle>
            <a:lvl1pPr marL="226945" indent="-226945">
              <a:buFont typeface="Arial" panose="020B0604020202020204" pitchFamily="34" charset="0"/>
              <a:buChar char="•"/>
              <a:defRPr sz="1600" b="0"/>
            </a:lvl1pPr>
            <a:lvl2pPr marL="517370" indent="-234880">
              <a:buFont typeface="Century Gothic" panose="020B0502020202020204" pitchFamily="34" charset="0"/>
              <a:buChar char="–"/>
              <a:defRPr sz="1600"/>
            </a:lvl2pPr>
            <a:lvl3pPr marL="799860" indent="-228531">
              <a:buFont typeface="Century Gothic" panose="020B0502020202020204" pitchFamily="34" charset="0"/>
              <a:buChar char="–"/>
              <a:defRPr sz="1600"/>
            </a:lvl3pPr>
            <a:lvl4pPr marL="1083938" indent="-226945">
              <a:buFont typeface="Century Gothic" panose="020B0502020202020204" pitchFamily="34" charset="0"/>
              <a:buChar char="–"/>
              <a:defRPr sz="1600"/>
            </a:lvl4pPr>
            <a:lvl5pPr marL="1374363" indent="-23488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4847583" y="1661961"/>
            <a:ext cx="6818213" cy="3516868"/>
          </a:xfrm>
        </p:spPr>
        <p:txBody>
          <a:bodyPr>
            <a:noAutofit/>
          </a:bodyPr>
          <a:lstStyle>
            <a:lvl1pPr marL="0" indent="0">
              <a:buNone/>
              <a:defRPr sz="1200" b="1"/>
            </a:lvl1pPr>
            <a:lvl2pPr marL="284077" indent="0">
              <a:buNone/>
              <a:defRPr sz="1200"/>
            </a:lvl2pPr>
            <a:lvl3pPr marL="572915" indent="0">
              <a:buNone/>
              <a:defRPr sz="1200"/>
            </a:lvl3pPr>
            <a:lvl4pPr marL="856993" indent="0">
              <a:buNone/>
              <a:defRPr sz="1200"/>
            </a:lvl4pPr>
            <a:lvl5pPr marL="1141070" indent="0">
              <a:buNone/>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9835438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p:cSld name="1_Dark backgroun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C5EA80-AF11-F047-BA2A-DEECF2CBCE1E}"/>
              </a:ext>
            </a:extLst>
          </p:cNvPr>
          <p:cNvSpPr/>
          <p:nvPr/>
        </p:nvSpPr>
        <p:spPr>
          <a:xfrm>
            <a:off x="0" y="0"/>
            <a:ext cx="1209831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tx1"/>
              </a:solidFill>
            </a:endParaRPr>
          </a:p>
        </p:txBody>
      </p:sp>
      <p:sp>
        <p:nvSpPr>
          <p:cNvPr id="2" name="Title 1">
            <a:extLst>
              <a:ext uri="{FF2B5EF4-FFF2-40B4-BE49-F238E27FC236}">
                <a16:creationId xmlns:a16="http://schemas.microsoft.com/office/drawing/2014/main" id="{53254A4A-74B2-8248-A9F9-A89CD6EF9942}"/>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4" name="Footer Placeholder 4">
            <a:extLst>
              <a:ext uri="{FF2B5EF4-FFF2-40B4-BE49-F238E27FC236}">
                <a16:creationId xmlns:a16="http://schemas.microsoft.com/office/drawing/2014/main" id="{BEAFC946-A5BD-4945-B94D-9B8C5370911D}"/>
              </a:ext>
            </a:extLst>
          </p:cNvPr>
          <p:cNvSpPr txBox="1">
            <a:spLocks/>
          </p:cNvSpPr>
          <p:nvPr/>
        </p:nvSpPr>
        <p:spPr>
          <a:xfrm>
            <a:off x="7940459" y="6408532"/>
            <a:ext cx="3092415" cy="214746"/>
          </a:xfrm>
          <a:prstGeom prst="rect">
            <a:avLst/>
          </a:prstGeom>
        </p:spPr>
        <p:txBody>
          <a:bodyPr vert="horz" lIns="91416" tIns="45708" rIns="91416" bIns="45708"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5" name="Slide Number Placeholder 5">
            <a:extLst>
              <a:ext uri="{FF2B5EF4-FFF2-40B4-BE49-F238E27FC236}">
                <a16:creationId xmlns:a16="http://schemas.microsoft.com/office/drawing/2014/main" id="{9637B966-7F99-7B45-8A0A-24F4FFC50527}"/>
              </a:ext>
            </a:extLst>
          </p:cNvPr>
          <p:cNvSpPr txBox="1">
            <a:spLocks/>
          </p:cNvSpPr>
          <p:nvPr/>
        </p:nvSpPr>
        <p:spPr>
          <a:xfrm>
            <a:off x="11060872"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8C4D4F65-A729-8F43-BF56-488E0EAC03DE}"/>
              </a:ext>
            </a:extLst>
          </p:cNvPr>
          <p:cNvPicPr>
            <a:picLocks noChangeAspect="1"/>
          </p:cNvPicPr>
          <p:nvPr/>
        </p:nvPicPr>
        <p:blipFill>
          <a:blip r:embed="rId2"/>
          <a:srcRect/>
          <a:stretch/>
        </p:blipFill>
        <p:spPr>
          <a:xfrm>
            <a:off x="478497" y="6355437"/>
            <a:ext cx="980846" cy="280168"/>
          </a:xfrm>
          <a:prstGeom prst="rect">
            <a:avLst/>
          </a:prstGeom>
        </p:spPr>
      </p:pic>
      <p:sp>
        <p:nvSpPr>
          <p:cNvPr id="9" name="Content Placeholder 8">
            <a:extLst>
              <a:ext uri="{FF2B5EF4-FFF2-40B4-BE49-F238E27FC236}">
                <a16:creationId xmlns:a16="http://schemas.microsoft.com/office/drawing/2014/main" id="{ECB98A13-1C56-A74B-9057-42857298BBB4}"/>
              </a:ext>
            </a:extLst>
          </p:cNvPr>
          <p:cNvSpPr>
            <a:spLocks noGrp="1"/>
          </p:cNvSpPr>
          <p:nvPr>
            <p:ph sz="quarter" idx="10"/>
          </p:nvPr>
        </p:nvSpPr>
        <p:spPr>
          <a:xfrm>
            <a:off x="460496" y="1616075"/>
            <a:ext cx="11191847" cy="455295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2256210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p:cSld name="Tagline with photo">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9788" y="0"/>
            <a:ext cx="5238527" cy="6858000"/>
          </a:xfrm>
          <a:solidFill>
            <a:schemeClr val="bg1">
              <a:lumMod val="95000"/>
            </a:schemeClr>
          </a:solidFill>
        </p:spPr>
        <p:txBody>
          <a:bodyPr anchor="ctr" anchorCtr="0"/>
          <a:lstStyle>
            <a:lvl1pPr>
              <a:lnSpc>
                <a:spcPct val="100000"/>
              </a:lnSpc>
              <a:defRPr/>
            </a:lvl1pPr>
          </a:lstStyle>
          <a:p>
            <a:r>
              <a:rPr lang="en-US"/>
              <a:t>Click icon to add picture</a:t>
            </a:r>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958" y="6401963"/>
            <a:ext cx="4767277"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063" indent="0">
              <a:lnSpc>
                <a:spcPct val="100000"/>
              </a:lnSpc>
              <a:buFontTx/>
              <a:buNone/>
              <a:defRPr sz="600"/>
            </a:lvl2pPr>
            <a:lvl3pPr marL="914126" indent="0">
              <a:lnSpc>
                <a:spcPct val="100000"/>
              </a:lnSpc>
              <a:buFontTx/>
              <a:buNone/>
              <a:defRPr sz="600"/>
            </a:lvl3pPr>
            <a:lvl4pPr marL="1371189" indent="0">
              <a:lnSpc>
                <a:spcPct val="100000"/>
              </a:lnSpc>
              <a:buFontTx/>
              <a:buNone/>
              <a:defRPr sz="600"/>
            </a:lvl4pPr>
            <a:lvl5pPr marL="1828251" indent="0">
              <a:lnSpc>
                <a:spcPct val="100000"/>
              </a:lnSpc>
              <a:buFontTx/>
              <a:buNone/>
              <a:defRPr sz="600"/>
            </a:lvl5pPr>
          </a:lstStyle>
          <a:p>
            <a:pPr lvl="0"/>
            <a:r>
              <a:rPr lang="en-US"/>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p:nvPr>
        </p:nvSpPr>
        <p:spPr>
          <a:xfrm>
            <a:off x="455677" y="412270"/>
            <a:ext cx="6183335" cy="1195883"/>
          </a:xfrm>
        </p:spPr>
        <p:txBody>
          <a:bodyPr/>
          <a:lstStyle>
            <a:lvl1pPr>
              <a:lnSpc>
                <a:spcPct val="80000"/>
              </a:lnSpc>
              <a:defRPr sz="6798">
                <a:solidFill>
                  <a:schemeClr val="bg1"/>
                </a:solidFill>
              </a:defRPr>
            </a:lvl1pPr>
          </a:lstStyle>
          <a:p>
            <a:r>
              <a:rPr lang="en-US"/>
              <a:t>Click to edit Master title style</a:t>
            </a:r>
          </a:p>
        </p:txBody>
      </p:sp>
      <p:pic>
        <p:nvPicPr>
          <p:cNvPr id="9" name="Picture 8">
            <a:extLst>
              <a:ext uri="{FF2B5EF4-FFF2-40B4-BE49-F238E27FC236}">
                <a16:creationId xmlns:a16="http://schemas.microsoft.com/office/drawing/2014/main" id="{ED2DA47C-926A-4013-BDFD-169260A1CE70}"/>
              </a:ext>
            </a:extLst>
          </p:cNvPr>
          <p:cNvPicPr>
            <a:picLocks noChangeAspect="1"/>
          </p:cNvPicPr>
          <p:nvPr/>
        </p:nvPicPr>
        <p:blipFill>
          <a:blip r:embed="rId2"/>
          <a:srcRect/>
          <a:stretch/>
        </p:blipFill>
        <p:spPr>
          <a:xfrm>
            <a:off x="478498" y="6354439"/>
            <a:ext cx="980844" cy="282164"/>
          </a:xfrm>
          <a:prstGeom prst="rect">
            <a:avLst/>
          </a:prstGeom>
        </p:spPr>
      </p:pic>
    </p:spTree>
    <p:extLst>
      <p:ext uri="{BB962C8B-B14F-4D97-AF65-F5344CB8AC3E}">
        <p14:creationId xmlns:p14="http://schemas.microsoft.com/office/powerpoint/2010/main" val="236440802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p:cSld name="1 picture full blee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2" y="0"/>
            <a:ext cx="12192000" cy="6858000"/>
          </a:xfrm>
          <a:solidFill>
            <a:schemeClr val="bg1">
              <a:lumMod val="95000"/>
            </a:schemeClr>
          </a:solidFill>
        </p:spPr>
        <p:txBody>
          <a:bodyPr anchor="ctr" anchorCtr="0"/>
          <a:lstStyle/>
          <a:p>
            <a:r>
              <a:rPr lang="en-US"/>
              <a:t>Click icon to add picture</a:t>
            </a:r>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4435834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94B73-D784-4B10-75A0-66D71C4C723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2CD52C9-366A-2442-7915-F805AF21E9C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CB032A-CBA2-555D-0239-FF0143D8E82E}"/>
              </a:ext>
            </a:extLst>
          </p:cNvPr>
          <p:cNvSpPr>
            <a:spLocks noGrp="1"/>
          </p:cNvSpPr>
          <p:nvPr>
            <p:ph type="dt" sz="half" idx="10"/>
          </p:nvPr>
        </p:nvSpPr>
        <p:spPr/>
        <p:txBody>
          <a:bodyPr/>
          <a:lstStyle/>
          <a:p>
            <a:fld id="{BED75B3E-01B0-C641-BC13-89F203A261D9}" type="datetimeFigureOut">
              <a:rPr lang="en-US" smtClean="0"/>
              <a:t>6/20/24</a:t>
            </a:fld>
            <a:endParaRPr lang="en-US"/>
          </a:p>
        </p:txBody>
      </p:sp>
      <p:sp>
        <p:nvSpPr>
          <p:cNvPr id="5" name="Footer Placeholder 4">
            <a:extLst>
              <a:ext uri="{FF2B5EF4-FFF2-40B4-BE49-F238E27FC236}">
                <a16:creationId xmlns:a16="http://schemas.microsoft.com/office/drawing/2014/main" id="{43779B54-3442-1C3E-3745-538D1420BE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47594B-4925-98D2-067A-4644AF4AE6CA}"/>
              </a:ext>
            </a:extLst>
          </p:cNvPr>
          <p:cNvSpPr>
            <a:spLocks noGrp="1"/>
          </p:cNvSpPr>
          <p:nvPr>
            <p:ph type="sldNum" sz="quarter" idx="12"/>
          </p:nvPr>
        </p:nvSpPr>
        <p:spPr/>
        <p:txBody>
          <a:bodyPr/>
          <a:lstStyle/>
          <a:p>
            <a:fld id="{90B680AD-9912-984A-A1C3-25174302326C}" type="slidenum">
              <a:rPr lang="en-US" smtClean="0"/>
              <a:t>‹#›</a:t>
            </a:fld>
            <a:endParaRPr lang="en-US"/>
          </a:p>
        </p:txBody>
      </p:sp>
    </p:spTree>
    <p:extLst>
      <p:ext uri="{BB962C8B-B14F-4D97-AF65-F5344CB8AC3E}">
        <p14:creationId xmlns:p14="http://schemas.microsoft.com/office/powerpoint/2010/main" val="37485619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1 Column Para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3" y="1106425"/>
            <a:ext cx="5576372" cy="5062601"/>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265846932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2" y="0"/>
            <a:ext cx="12192000" cy="6858000"/>
          </a:xfrm>
          <a:solidFill>
            <a:schemeClr val="bg1">
              <a:lumMod val="95000"/>
            </a:schemeClr>
          </a:solidFill>
        </p:spPr>
        <p:txBody>
          <a:bodyPr anchor="ctr" anchorCtr="0"/>
          <a:lstStyle/>
          <a:p>
            <a:r>
              <a:rPr lang="en-US"/>
              <a:t>Click icon to add picture</a:t>
            </a:r>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369" y="311377"/>
            <a:ext cx="5575176" cy="119588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390486170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p:cSld name="Ad Layout 1">
    <p:spTree>
      <p:nvGrpSpPr>
        <p:cNvPr id="1" name=""/>
        <p:cNvGrpSpPr/>
        <p:nvPr/>
      </p:nvGrpSpPr>
      <p:grpSpPr>
        <a:xfrm>
          <a:off x="0" y="0"/>
          <a:ext cx="0" cy="0"/>
          <a:chOff x="0" y="0"/>
          <a:chExt cx="0" cy="0"/>
        </a:xfrm>
      </p:grpSpPr>
      <p:pic>
        <p:nvPicPr>
          <p:cNvPr id="4" name="Picture 3" descr="A person sitting at a table using a computer&#10;&#10;Description automatically generated with medium confidence">
            <a:extLst>
              <a:ext uri="{FF2B5EF4-FFF2-40B4-BE49-F238E27FC236}">
                <a16:creationId xmlns:a16="http://schemas.microsoft.com/office/drawing/2014/main" id="{81A9889E-197B-4057-9837-18A19B69C608}"/>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a:stretch/>
        </p:blipFill>
        <p:spPr>
          <a:xfrm>
            <a:off x="1" y="1"/>
            <a:ext cx="12191559" cy="6881853"/>
          </a:xfrm>
          <a:prstGeom prst="rect">
            <a:avLst/>
          </a:prstGeom>
        </p:spPr>
      </p:pic>
      <p:pic>
        <p:nvPicPr>
          <p:cNvPr id="3" name="Picture 2">
            <a:extLst>
              <a:ext uri="{FF2B5EF4-FFF2-40B4-BE49-F238E27FC236}">
                <a16:creationId xmlns:a16="http://schemas.microsoft.com/office/drawing/2014/main" id="{08662E4F-C755-458D-AE73-00B00DF60C1B}"/>
              </a:ext>
            </a:extLst>
          </p:cNvPr>
          <p:cNvPicPr>
            <a:picLocks noChangeAspect="1"/>
          </p:cNvPicPr>
          <p:nvPr/>
        </p:nvPicPr>
        <p:blipFill>
          <a:blip r:embed="rId3"/>
          <a:stretch>
            <a:fillRect/>
          </a:stretch>
        </p:blipFill>
        <p:spPr>
          <a:xfrm>
            <a:off x="47720" y="1763587"/>
            <a:ext cx="5837778" cy="5118266"/>
          </a:xfrm>
          <a:prstGeom prst="rect">
            <a:avLst/>
          </a:prstGeom>
        </p:spPr>
      </p:pic>
    </p:spTree>
    <p:extLst>
      <p:ext uri="{BB962C8B-B14F-4D97-AF65-F5344CB8AC3E}">
        <p14:creationId xmlns:p14="http://schemas.microsoft.com/office/powerpoint/2010/main" val="308230423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p:cSld name="Ad Layout 2">
    <p:spTree>
      <p:nvGrpSpPr>
        <p:cNvPr id="1" name=""/>
        <p:cNvGrpSpPr/>
        <p:nvPr/>
      </p:nvGrpSpPr>
      <p:grpSpPr>
        <a:xfrm>
          <a:off x="0" y="0"/>
          <a:ext cx="0" cy="0"/>
          <a:chOff x="0" y="0"/>
          <a:chExt cx="0" cy="0"/>
        </a:xfrm>
      </p:grpSpPr>
      <p:pic>
        <p:nvPicPr>
          <p:cNvPr id="7" name="Picture 6" descr="A person in front of a red bus&#10;&#10;Description automatically generated with medium confidence">
            <a:extLst>
              <a:ext uri="{FF2B5EF4-FFF2-40B4-BE49-F238E27FC236}">
                <a16:creationId xmlns:a16="http://schemas.microsoft.com/office/drawing/2014/main" id="{D8F609A2-217B-4D8D-9601-5001A65DE5C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 y="36"/>
            <a:ext cx="12192000" cy="6857929"/>
          </a:xfrm>
          <a:prstGeom prst="rect">
            <a:avLst/>
          </a:prstGeom>
        </p:spPr>
      </p:pic>
    </p:spTree>
    <p:extLst>
      <p:ext uri="{BB962C8B-B14F-4D97-AF65-F5344CB8AC3E}">
        <p14:creationId xmlns:p14="http://schemas.microsoft.com/office/powerpoint/2010/main" val="42317363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p:cSld name="Ad Layout 3">
    <p:spTree>
      <p:nvGrpSpPr>
        <p:cNvPr id="1" name=""/>
        <p:cNvGrpSpPr/>
        <p:nvPr/>
      </p:nvGrpSpPr>
      <p:grpSpPr>
        <a:xfrm>
          <a:off x="0" y="0"/>
          <a:ext cx="0" cy="0"/>
          <a:chOff x="0" y="0"/>
          <a:chExt cx="0" cy="0"/>
        </a:xfrm>
      </p:grpSpPr>
      <p:pic>
        <p:nvPicPr>
          <p:cNvPr id="5" name="Picture 4" descr="Text&#10;&#10;Description automatically generated with low confidence">
            <a:extLst>
              <a:ext uri="{FF2B5EF4-FFF2-40B4-BE49-F238E27FC236}">
                <a16:creationId xmlns:a16="http://schemas.microsoft.com/office/drawing/2014/main" id="{4ADD977B-550A-45C4-AEF6-829E0E468C78}"/>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 y="36"/>
            <a:ext cx="12192000" cy="6857929"/>
          </a:xfrm>
          <a:prstGeom prst="rect">
            <a:avLst/>
          </a:prstGeom>
        </p:spPr>
      </p:pic>
    </p:spTree>
    <p:extLst>
      <p:ext uri="{BB962C8B-B14F-4D97-AF65-F5344CB8AC3E}">
        <p14:creationId xmlns:p14="http://schemas.microsoft.com/office/powerpoint/2010/main" val="264983001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04.xml><?xml version="1.0" encoding="utf-8"?>
<p:sldLayout xmlns:a="http://schemas.openxmlformats.org/drawingml/2006/main" xmlns:r="http://schemas.openxmlformats.org/officeDocument/2006/relationships" xmlns:p="http://schemas.openxmlformats.org/presentationml/2006/main" showMasterSp="0" preserve="1">
  <p:cSld name="Section_Slide_Dark">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721" y="3911228"/>
            <a:ext cx="7841371" cy="1325880"/>
          </a:xfrm>
        </p:spPr>
        <p:txBody>
          <a:bodyPr anchor="b">
            <a:noAutofit/>
          </a:bodyPr>
          <a:lstStyle>
            <a:lvl1pPr>
              <a:lnSpc>
                <a:spcPct val="100000"/>
              </a:lnSpc>
              <a:defRPr sz="4499">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721" y="5386234"/>
            <a:ext cx="7841371"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a:srcRect/>
          <a:stretch/>
        </p:blipFill>
        <p:spPr bwMode="invGray">
          <a:xfrm>
            <a:off x="429003" y="336108"/>
            <a:ext cx="1520956" cy="437540"/>
          </a:xfrm>
          <a:prstGeom prst="rect">
            <a:avLst/>
          </a:prstGeom>
        </p:spPr>
      </p:pic>
    </p:spTree>
    <p:extLst>
      <p:ext uri="{BB962C8B-B14F-4D97-AF65-F5344CB8AC3E}">
        <p14:creationId xmlns:p14="http://schemas.microsoft.com/office/powerpoint/2010/main" val="14333814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preserve="1">
  <p:cSld name="Section_Slide_Sma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B097A8A-5F5A-410E-A527-3420D0786654}"/>
              </a:ext>
            </a:extLst>
          </p:cNvPr>
          <p:cNvSpPr>
            <a:spLocks noGrp="1"/>
          </p:cNvSpPr>
          <p:nvPr>
            <p:ph type="pic" sz="quarter" idx="11"/>
          </p:nvPr>
        </p:nvSpPr>
        <p:spPr>
          <a:xfrm>
            <a:off x="9667218" y="0"/>
            <a:ext cx="2524782" cy="6858000"/>
          </a:xfrm>
          <a:solidFill>
            <a:schemeClr val="bg1">
              <a:lumMod val="95000"/>
            </a:schemeClr>
          </a:solidFill>
        </p:spPr>
        <p:txBody>
          <a:bodyPr anchor="ctr" anchorCtr="0"/>
          <a:lstStyle/>
          <a:p>
            <a:r>
              <a:rPr lang="en-US"/>
              <a:t>Click icon to add picture</a:t>
            </a:r>
          </a:p>
        </p:txBody>
      </p:sp>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721" y="3911228"/>
            <a:ext cx="7841371" cy="1325880"/>
          </a:xfrm>
        </p:spPr>
        <p:txBody>
          <a:bodyPr anchor="b">
            <a:noAutofit/>
          </a:bodyPr>
          <a:lstStyle>
            <a:lvl1pPr>
              <a:lnSpc>
                <a:spcPct val="100000"/>
              </a:lnSpc>
              <a:defRPr sz="4499">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721" y="5386234"/>
            <a:ext cx="7841371"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a:srcRect/>
          <a:stretch/>
        </p:blipFill>
        <p:spPr bwMode="invGray">
          <a:xfrm>
            <a:off x="429003" y="336108"/>
            <a:ext cx="1520956" cy="437540"/>
          </a:xfrm>
          <a:prstGeom prst="rect">
            <a:avLst/>
          </a:prstGeom>
        </p:spPr>
      </p:pic>
    </p:spTree>
    <p:extLst>
      <p:ext uri="{BB962C8B-B14F-4D97-AF65-F5344CB8AC3E}">
        <p14:creationId xmlns:p14="http://schemas.microsoft.com/office/powerpoint/2010/main" val="113830084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p:cSld name="1_Quote ">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37175" y="1627423"/>
            <a:ext cx="8398786" cy="1325880"/>
          </a:xfrm>
        </p:spPr>
        <p:txBody>
          <a:bodyPr anchor="t">
            <a:noAutofit/>
          </a:bodyPr>
          <a:lstStyle>
            <a:lvl1pPr>
              <a:lnSpc>
                <a:spcPct val="100000"/>
              </a:lnSpc>
              <a:defRPr sz="3199">
                <a:solidFill>
                  <a:schemeClr val="tx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2562063" y="4553744"/>
            <a:ext cx="8373900" cy="623888"/>
          </a:xfrm>
        </p:spPr>
        <p:txBody>
          <a:bodyPr>
            <a:noAutofit/>
          </a:bodyPr>
          <a:lstStyle>
            <a:lvl1pPr marL="112679" indent="-112679">
              <a:lnSpc>
                <a:spcPct val="100000"/>
              </a:lnSpc>
              <a:buClr>
                <a:schemeClr val="tx1"/>
              </a:buClr>
              <a:buFont typeface="Arial" panose="020B0604020202020204" pitchFamily="34" charset="0"/>
              <a:buChar char="—"/>
              <a:defRPr sz="1400">
                <a:solidFill>
                  <a:schemeClr val="tx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636146" y="1192574"/>
            <a:ext cx="396953" cy="320040"/>
          </a:xfrm>
          <a:prstGeom prst="rect">
            <a:avLst/>
          </a:prstGeom>
        </p:spPr>
      </p:pic>
    </p:spTree>
    <p:extLst>
      <p:ext uri="{BB962C8B-B14F-4D97-AF65-F5344CB8AC3E}">
        <p14:creationId xmlns:p14="http://schemas.microsoft.com/office/powerpoint/2010/main" val="317691165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p:cSld name="DEMO">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790" y="1682998"/>
            <a:ext cx="9378217" cy="1325880"/>
          </a:xfrm>
        </p:spPr>
        <p:txBody>
          <a:bodyPr anchor="b">
            <a:noAutofit/>
          </a:bodyPr>
          <a:lstStyle>
            <a:lvl1pPr>
              <a:lnSpc>
                <a:spcPct val="100000"/>
              </a:lnSpc>
              <a:defRPr sz="4499">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790" y="2988043"/>
            <a:ext cx="9378217"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p:nvPicPr>
        <p:blipFill>
          <a:blip r:embed="rId2"/>
          <a:srcRect/>
          <a:stretch/>
        </p:blipFill>
        <p:spPr>
          <a:xfrm>
            <a:off x="478498" y="6354439"/>
            <a:ext cx="980844"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p:nvSpPr>
        <p:spPr>
          <a:xfrm>
            <a:off x="7940459" y="6408532"/>
            <a:ext cx="3092415" cy="214746"/>
          </a:xfrm>
          <a:prstGeom prst="rect">
            <a:avLst/>
          </a:prstGeom>
        </p:spPr>
        <p:txBody>
          <a:bodyPr vert="horz" lIns="91416" tIns="45708" rIns="91416" bIns="45708"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p:nvSpPr>
        <p:spPr>
          <a:xfrm>
            <a:off x="11060872"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213153449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p:cSld name="Question Slide">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790" y="1682998"/>
            <a:ext cx="9378217" cy="1325880"/>
          </a:xfrm>
        </p:spPr>
        <p:txBody>
          <a:bodyPr anchor="b">
            <a:noAutofit/>
          </a:bodyPr>
          <a:lstStyle>
            <a:lvl1pPr>
              <a:lnSpc>
                <a:spcPct val="100000"/>
              </a:lnSpc>
              <a:defRPr sz="4499">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790" y="2988043"/>
            <a:ext cx="9378217"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p:nvPicPr>
        <p:blipFill>
          <a:blip r:embed="rId2"/>
          <a:srcRect/>
          <a:stretch/>
        </p:blipFill>
        <p:spPr>
          <a:xfrm>
            <a:off x="478498" y="6354439"/>
            <a:ext cx="980844"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p:nvSpPr>
        <p:spPr>
          <a:xfrm>
            <a:off x="7940459" y="6408532"/>
            <a:ext cx="3092415" cy="214746"/>
          </a:xfrm>
          <a:prstGeom prst="rect">
            <a:avLst/>
          </a:prstGeom>
        </p:spPr>
        <p:txBody>
          <a:bodyPr vert="horz" lIns="91416" tIns="45708" rIns="91416" bIns="45708"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p:nvSpPr>
        <p:spPr>
          <a:xfrm>
            <a:off x="11060872"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423057797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p:cSld name="Thank You_1_Name">
    <p:bg>
      <p:bgPr>
        <a:solidFill>
          <a:schemeClr val="tx2"/>
        </a:solidFill>
        <a:effectLst/>
      </p:bgPr>
    </p:bg>
    <p:spTree>
      <p:nvGrpSpPr>
        <p:cNvPr id="1" name=""/>
        <p:cNvGrpSpPr/>
        <p:nvPr/>
      </p:nvGrpSpPr>
      <p:grpSpPr>
        <a:xfrm>
          <a:off x="0" y="0"/>
          <a:ext cx="0" cy="0"/>
          <a:chOff x="0" y="0"/>
          <a:chExt cx="0" cy="0"/>
        </a:xfrm>
      </p:grpSpPr>
      <p:pic>
        <p:nvPicPr>
          <p:cNvPr id="3" name="Picture 2" descr="A picture containing person, sky, outdoor, person&#10;&#10;Description automatically generated">
            <a:extLst>
              <a:ext uri="{FF2B5EF4-FFF2-40B4-BE49-F238E27FC236}">
                <a16:creationId xmlns:a16="http://schemas.microsoft.com/office/drawing/2014/main" id="{EF808782-CF0E-4EBC-83FE-98BE39F1FF5B}"/>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a:stretch/>
        </p:blipFill>
        <p:spPr bwMode="gray">
          <a:xfrm>
            <a:off x="-1" y="0"/>
            <a:ext cx="12192000" cy="6856214"/>
          </a:xfrm>
          <a:prstGeom prst="rect">
            <a:avLst/>
          </a:prstGeom>
        </p:spPr>
      </p:pic>
      <p:sp>
        <p:nvSpPr>
          <p:cNvPr id="11" name="Rectangle 10">
            <a:extLst>
              <a:ext uri="{FF2B5EF4-FFF2-40B4-BE49-F238E27FC236}">
                <a16:creationId xmlns:a16="http://schemas.microsoft.com/office/drawing/2014/main" id="{07DFDB63-7693-430A-BC03-A0817A02FC02}"/>
              </a:ext>
            </a:extLst>
          </p:cNvPr>
          <p:cNvSpPr/>
          <p:nvPr/>
        </p:nvSpPr>
        <p:spPr bwMode="gray">
          <a:xfrm>
            <a:off x="-1" y="0"/>
            <a:ext cx="12192000"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798"/>
          </a:p>
        </p:txBody>
      </p:sp>
      <p:sp>
        <p:nvSpPr>
          <p:cNvPr id="48" name="Title 47">
            <a:extLst>
              <a:ext uri="{FF2B5EF4-FFF2-40B4-BE49-F238E27FC236}">
                <a16:creationId xmlns:a16="http://schemas.microsoft.com/office/drawing/2014/main" id="{4589C02F-442A-0542-9D03-7E040DDACB47}"/>
              </a:ext>
            </a:extLst>
          </p:cNvPr>
          <p:cNvSpPr>
            <a:spLocks noGrp="1"/>
          </p:cNvSpPr>
          <p:nvPr>
            <p:ph type="title"/>
          </p:nvPr>
        </p:nvSpPr>
        <p:spPr bwMode="gray">
          <a:xfrm>
            <a:off x="440327" y="3247194"/>
            <a:ext cx="5017334" cy="1325880"/>
          </a:xfrm>
        </p:spPr>
        <p:txBody>
          <a:bodyPr wrap="square" anchor="b">
            <a:noAutofit/>
          </a:bodyPr>
          <a:lstStyle>
            <a:lvl1pPr>
              <a:lnSpc>
                <a:spcPct val="100000"/>
              </a:lnSpc>
              <a:defRPr sz="6398">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p:ph type="body" sz="quarter" idx="10"/>
          </p:nvPr>
        </p:nvSpPr>
        <p:spPr bwMode="gray">
          <a:xfrm>
            <a:off x="440327" y="4756691"/>
            <a:ext cx="5017334" cy="658813"/>
          </a:xfrm>
        </p:spPr>
        <p:txBody>
          <a:bodyPr wrap="square"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p:nvPicPr>
        <p:blipFill>
          <a:blip r:embed="rId3"/>
          <a:srcRect/>
          <a:stretch/>
        </p:blipFill>
        <p:spPr bwMode="gray">
          <a:xfrm>
            <a:off x="429003" y="336108"/>
            <a:ext cx="1520956" cy="437540"/>
          </a:xfrm>
          <a:prstGeom prst="rect">
            <a:avLst/>
          </a:prstGeom>
        </p:spPr>
      </p:pic>
    </p:spTree>
    <p:extLst>
      <p:ext uri="{BB962C8B-B14F-4D97-AF65-F5344CB8AC3E}">
        <p14:creationId xmlns:p14="http://schemas.microsoft.com/office/powerpoint/2010/main" val="82469028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1 Column Paragraph and 2-line head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lvl1pPr>
              <a:defRPr/>
            </a:lvl1p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3" y="1664208"/>
            <a:ext cx="5576372"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233493144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p:cSld name="Now logo">
    <p:bg>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p:nvPicPr>
        <p:blipFill>
          <a:blip r:embed="rId2"/>
          <a:stretch>
            <a:fillRect/>
          </a:stretch>
        </p:blipFill>
        <p:spPr bwMode="black">
          <a:xfrm>
            <a:off x="2813508" y="2221388"/>
            <a:ext cx="6551593" cy="1884725"/>
          </a:xfrm>
          <a:prstGeom prst="rect">
            <a:avLst/>
          </a:prstGeom>
        </p:spPr>
      </p:pic>
    </p:spTree>
    <p:extLst>
      <p:ext uri="{BB962C8B-B14F-4D97-AF65-F5344CB8AC3E}">
        <p14:creationId xmlns:p14="http://schemas.microsoft.com/office/powerpoint/2010/main" val="34155746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p:cSld name="Do not use">
    <p:bg>
      <p:bgPr>
        <a:solidFill>
          <a:schemeClr val="accent5"/>
        </a:solidFill>
        <a:effectLst/>
      </p:bgPr>
    </p:bg>
    <p:spTree>
      <p:nvGrpSpPr>
        <p:cNvPr id="1" name=""/>
        <p:cNvGrpSpPr/>
        <p:nvPr/>
      </p:nvGrpSpPr>
      <p:grpSpPr>
        <a:xfrm>
          <a:off x="0" y="0"/>
          <a:ext cx="0" cy="0"/>
          <a:chOff x="0" y="0"/>
          <a:chExt cx="0" cy="0"/>
        </a:xfrm>
      </p:grpSpPr>
      <p:sp>
        <p:nvSpPr>
          <p:cNvPr id="7" name="Rectangle 6"/>
          <p:cNvSpPr/>
          <p:nvPr/>
        </p:nvSpPr>
        <p:spPr bwMode="ltGray">
          <a:xfrm>
            <a:off x="2" y="0"/>
            <a:ext cx="12192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380" tIns="45690" rIns="91380" bIns="45690" numCol="1" spcCol="0" rtlCol="0" fromWordArt="0" anchor="ctr" anchorCtr="0" forceAA="0" compatLnSpc="1">
            <a:prstTxWarp prst="textNoShape">
              <a:avLst/>
            </a:prstTxWarp>
            <a:noAutofit/>
          </a:bodyPr>
          <a:lstStyle/>
          <a:p>
            <a:pPr lvl="0" algn="ctr"/>
            <a:endParaRPr lang="en-US" sz="3598"/>
          </a:p>
        </p:txBody>
      </p:sp>
      <p:sp>
        <p:nvSpPr>
          <p:cNvPr id="8" name="TextBox 7"/>
          <p:cNvSpPr txBox="1"/>
          <p:nvPr/>
        </p:nvSpPr>
        <p:spPr bwMode="gray">
          <a:xfrm>
            <a:off x="1454335" y="2907634"/>
            <a:ext cx="9283338" cy="1200072"/>
          </a:xfrm>
          <a:prstGeom prst="rect">
            <a:avLst/>
          </a:prstGeom>
          <a:noFill/>
        </p:spPr>
        <p:txBody>
          <a:bodyPr wrap="square" rtlCol="0">
            <a:noAutofit/>
          </a:bodyPr>
          <a:lstStyle/>
          <a:p>
            <a:pPr algn="ctr"/>
            <a:r>
              <a:rPr lang="en-US" sz="3598">
                <a:solidFill>
                  <a:schemeClr val="tx1"/>
                </a:solidFill>
              </a:rPr>
              <a:t>Do</a:t>
            </a:r>
            <a:r>
              <a:rPr lang="en-US" sz="3598" baseline="0">
                <a:solidFill>
                  <a:schemeClr val="tx1"/>
                </a:solidFill>
              </a:rPr>
              <a:t> not use this layout. For visual reference in layout masters only.</a:t>
            </a:r>
            <a:endParaRPr lang="en-US" sz="3598">
              <a:solidFill>
                <a:schemeClr val="tx1"/>
              </a:solidFill>
            </a:endParaRPr>
          </a:p>
        </p:txBody>
      </p:sp>
    </p:spTree>
    <p:extLst>
      <p:ext uri="{BB962C8B-B14F-4D97-AF65-F5344CB8AC3E}">
        <p14:creationId xmlns:p14="http://schemas.microsoft.com/office/powerpoint/2010/main" val="16199109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12.xml><?xml version="1.0" encoding="utf-8"?>
<p:sldLayout xmlns:a="http://schemas.openxmlformats.org/drawingml/2006/main" xmlns:r="http://schemas.openxmlformats.org/officeDocument/2006/relationships" xmlns:p="http://schemas.openxmlformats.org/presentationml/2006/main">
  <p:cSld name="3_Title Slide_Blu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3667580"/>
      </p:ext>
    </p:extLst>
  </p:cSld>
  <p:clrMapOvr>
    <a:masterClrMapping/>
  </p:clrMapOvr>
  <p:transition>
    <p:fade/>
  </p:transition>
</p:sldLayout>
</file>

<file path=ppt/slideLayouts/slideLayout213.xml><?xml version="1.0" encoding="utf-8"?>
<p:sldLayout xmlns:a="http://schemas.openxmlformats.org/drawingml/2006/main" xmlns:r="http://schemas.openxmlformats.org/officeDocument/2006/relationships" xmlns:p="http://schemas.openxmlformats.org/presentationml/2006/main">
  <p:cSld name="Section_Slide_light_pattern">
    <p:bg bwMode="gray">
      <p:bgPr>
        <a:solidFill>
          <a:schemeClr val="accent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8DA81A-8A6E-7844-BA0A-56A4CC063B07}"/>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bwMode="gray">
          <a:xfrm>
            <a:off x="8916598" y="1786"/>
            <a:ext cx="3275404" cy="6856214"/>
          </a:xfrm>
          <a:prstGeom prst="rect">
            <a:avLst/>
          </a:prstGeom>
        </p:spPr>
      </p:pic>
      <p:sp>
        <p:nvSpPr>
          <p:cNvPr id="7" name="Title 1"/>
          <p:cNvSpPr>
            <a:spLocks noGrp="1"/>
          </p:cNvSpPr>
          <p:nvPr>
            <p:ph type="ctrTitle" hasCustomPrompt="1"/>
          </p:nvPr>
        </p:nvSpPr>
        <p:spPr bwMode="gray">
          <a:xfrm>
            <a:off x="424958" y="2005012"/>
            <a:ext cx="8182045" cy="1336386"/>
          </a:xfrm>
        </p:spPr>
        <p:txBody>
          <a:bodyPr/>
          <a:lstStyle>
            <a:lvl1pPr algn="l" defTabSz="456880" rtl="0" eaLnBrk="1" latinLnBrk="0" hangingPunct="1">
              <a:lnSpc>
                <a:spcPct val="90000"/>
              </a:lnSpc>
              <a:spcBef>
                <a:spcPts val="0"/>
              </a:spcBef>
              <a:buNone/>
              <a:defRPr lang="en-US" sz="3599"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8" name="Text Placeholder 2"/>
          <p:cNvSpPr>
            <a:spLocks noGrp="1"/>
          </p:cNvSpPr>
          <p:nvPr>
            <p:ph type="body" sz="quarter" idx="10" hasCustomPrompt="1"/>
          </p:nvPr>
        </p:nvSpPr>
        <p:spPr>
          <a:xfrm>
            <a:off x="439266" y="3434010"/>
            <a:ext cx="6154331" cy="789637"/>
          </a:xfrm>
        </p:spPr>
        <p:txBody>
          <a:bodyPr/>
          <a:lstStyle>
            <a:lvl1pPr marL="0" indent="0">
              <a:lnSpc>
                <a:spcPct val="90000"/>
              </a:lnSpc>
              <a:spcBef>
                <a:spcPts val="600"/>
              </a:spcBef>
              <a:buFont typeface="Arial" panose="020B0604020202020204" pitchFamily="34" charset="0"/>
              <a:buNone/>
              <a:defRPr sz="1999" b="0">
                <a:solidFill>
                  <a:srgbClr val="F7F7F7"/>
                </a:solidFill>
                <a:latin typeface="+mj-lt"/>
                <a:ea typeface="Gilroy" panose="00000500000000000000" pitchFamily="50" charset="0"/>
                <a:cs typeface="Gilroy" panose="00000500000000000000" pitchFamily="50" charset="0"/>
              </a:defRPr>
            </a:lvl1pPr>
            <a:lvl2pPr marL="231612" indent="0">
              <a:buNone/>
              <a:defRPr/>
            </a:lvl2pPr>
            <a:lvl3pPr marL="569514" indent="0">
              <a:buNone/>
              <a:defRPr/>
            </a:lvl3pPr>
            <a:lvl4pPr marL="853477" indent="0">
              <a:buNone/>
              <a:defRPr/>
            </a:lvl4pPr>
            <a:lvl5pPr marL="1145373" indent="0">
              <a:buNone/>
              <a:defRPr/>
            </a:lvl5pPr>
          </a:lstStyle>
          <a:p>
            <a:pPr lvl="0"/>
            <a:r>
              <a:rPr lang="en-US"/>
              <a:t>Click to edit subtitle master text styles</a:t>
            </a:r>
          </a:p>
        </p:txBody>
      </p:sp>
      <p:sp>
        <p:nvSpPr>
          <p:cNvPr id="39" name="Rectangle 38">
            <a:extLst>
              <a:ext uri="{FF2B5EF4-FFF2-40B4-BE49-F238E27FC236}">
                <a16:creationId xmlns:a16="http://schemas.microsoft.com/office/drawing/2014/main" id="{26302F20-8448-EE4E-BFA9-EA3C5E48791A}"/>
              </a:ext>
            </a:extLst>
          </p:cNvPr>
          <p:cNvSpPr/>
          <p:nvPr userDrawn="1"/>
        </p:nvSpPr>
        <p:spPr>
          <a:xfrm>
            <a:off x="334703" y="5947286"/>
            <a:ext cx="1037219" cy="8012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p>
        </p:txBody>
      </p:sp>
      <p:sp>
        <p:nvSpPr>
          <p:cNvPr id="59" name="Rectangle 58">
            <a:extLst>
              <a:ext uri="{FF2B5EF4-FFF2-40B4-BE49-F238E27FC236}">
                <a16:creationId xmlns:a16="http://schemas.microsoft.com/office/drawing/2014/main" id="{3FECC9C8-BA5C-1748-B5F5-5ADDE5D78D7E}"/>
              </a:ext>
            </a:extLst>
          </p:cNvPr>
          <p:cNvSpPr/>
          <p:nvPr userDrawn="1"/>
        </p:nvSpPr>
        <p:spPr>
          <a:xfrm>
            <a:off x="489079" y="6296028"/>
            <a:ext cx="657396" cy="2698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p>
        </p:txBody>
      </p:sp>
      <p:grpSp>
        <p:nvGrpSpPr>
          <p:cNvPr id="13" name="Graphic 28">
            <a:extLst>
              <a:ext uri="{FF2B5EF4-FFF2-40B4-BE49-F238E27FC236}">
                <a16:creationId xmlns:a16="http://schemas.microsoft.com/office/drawing/2014/main" id="{EC5A5249-023D-49A4-B6D4-A32E08DBC494}"/>
              </a:ext>
            </a:extLst>
          </p:cNvPr>
          <p:cNvGrpSpPr>
            <a:grpSpLocks noChangeAspect="1"/>
          </p:cNvGrpSpPr>
          <p:nvPr userDrawn="1"/>
        </p:nvGrpSpPr>
        <p:grpSpPr bwMode="gray">
          <a:xfrm>
            <a:off x="384148" y="6197601"/>
            <a:ext cx="874890" cy="464232"/>
            <a:chOff x="3834550" y="2440725"/>
            <a:chExt cx="5419725" cy="2876550"/>
          </a:xfrm>
        </p:grpSpPr>
        <p:sp>
          <p:nvSpPr>
            <p:cNvPr id="14" name="Freeform: Shape 98">
              <a:extLst>
                <a:ext uri="{FF2B5EF4-FFF2-40B4-BE49-F238E27FC236}">
                  <a16:creationId xmlns:a16="http://schemas.microsoft.com/office/drawing/2014/main" id="{45827B4E-A508-4BDF-929A-5B69D5239663}"/>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798"/>
            </a:p>
          </p:txBody>
        </p:sp>
        <p:sp>
          <p:nvSpPr>
            <p:cNvPr id="15" name="Freeform: Shape 99">
              <a:extLst>
                <a:ext uri="{FF2B5EF4-FFF2-40B4-BE49-F238E27FC236}">
                  <a16:creationId xmlns:a16="http://schemas.microsoft.com/office/drawing/2014/main" id="{FD3D3510-0FEE-4591-9517-3BAB9F7BDA92}"/>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798"/>
            </a:p>
          </p:txBody>
        </p:sp>
        <p:sp>
          <p:nvSpPr>
            <p:cNvPr id="16" name="Freeform: Shape 100">
              <a:extLst>
                <a:ext uri="{FF2B5EF4-FFF2-40B4-BE49-F238E27FC236}">
                  <a16:creationId xmlns:a16="http://schemas.microsoft.com/office/drawing/2014/main" id="{F628895A-476B-4867-B40F-CE9B389F6B62}"/>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798"/>
            </a:p>
          </p:txBody>
        </p:sp>
        <p:sp>
          <p:nvSpPr>
            <p:cNvPr id="17" name="Freeform: Shape 101">
              <a:extLst>
                <a:ext uri="{FF2B5EF4-FFF2-40B4-BE49-F238E27FC236}">
                  <a16:creationId xmlns:a16="http://schemas.microsoft.com/office/drawing/2014/main" id="{4EC2399A-49E9-495B-ABDB-E44C8DF3D19E}"/>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798"/>
            </a:p>
          </p:txBody>
        </p:sp>
        <p:sp>
          <p:nvSpPr>
            <p:cNvPr id="18" name="Freeform: Shape 102">
              <a:extLst>
                <a:ext uri="{FF2B5EF4-FFF2-40B4-BE49-F238E27FC236}">
                  <a16:creationId xmlns:a16="http://schemas.microsoft.com/office/drawing/2014/main" id="{593A0DFD-1BDD-4151-B173-A851C2079E81}"/>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798"/>
            </a:p>
          </p:txBody>
        </p:sp>
      </p:grpSp>
    </p:spTree>
    <p:extLst>
      <p:ext uri="{BB962C8B-B14F-4D97-AF65-F5344CB8AC3E}">
        <p14:creationId xmlns:p14="http://schemas.microsoft.com/office/powerpoint/2010/main" val="3978941366"/>
      </p:ext>
    </p:extLst>
  </p:cSld>
  <p:clrMapOvr>
    <a:masterClrMapping/>
  </p:clrMapOvr>
  <p:transition>
    <p:fade/>
  </p:transition>
</p:sldLayout>
</file>

<file path=ppt/slideLayouts/slideLayout214.xml><?xml version="1.0" encoding="utf-8"?>
<p:sldLayout xmlns:a="http://schemas.openxmlformats.org/drawingml/2006/main" xmlns:r="http://schemas.openxmlformats.org/officeDocument/2006/relationships" xmlns:p="http://schemas.openxmlformats.org/presentationml/2006/main" userDrawn="1">
  <p:cSld name="Section_Slide_illustration7">
    <p:bg bwMode="gray">
      <p:bgPr>
        <a:solidFill>
          <a:srgbClr val="81B7A1"/>
        </a:solidFill>
        <a:effectLst/>
      </p:bgPr>
    </p:bg>
    <p:spTree>
      <p:nvGrpSpPr>
        <p:cNvPr id="1" name=""/>
        <p:cNvGrpSpPr/>
        <p:nvPr/>
      </p:nvGrpSpPr>
      <p:grpSpPr>
        <a:xfrm>
          <a:off x="0" y="0"/>
          <a:ext cx="0" cy="0"/>
          <a:chOff x="0" y="0"/>
          <a:chExt cx="0" cy="0"/>
        </a:xfrm>
      </p:grpSpPr>
      <p:pic>
        <p:nvPicPr>
          <p:cNvPr id="12" name="Picture 7">
            <a:extLst>
              <a:ext uri="{FF2B5EF4-FFF2-40B4-BE49-F238E27FC236}">
                <a16:creationId xmlns:a16="http://schemas.microsoft.com/office/drawing/2014/main" id="{A174F8F9-9E38-4389-B4F0-75CCFD0BB799}"/>
              </a:ext>
            </a:extLst>
          </p:cNvPr>
          <p:cNvPicPr>
            <a:picLocks noChangeAspect="1"/>
          </p:cNvPicPr>
          <p:nvPr userDrawn="1"/>
        </p:nvPicPr>
        <p:blipFill rotWithShape="1">
          <a:blip r:embed="rId2"/>
          <a:srcRect b="739"/>
          <a:stretch/>
        </p:blipFill>
        <p:spPr>
          <a:xfrm>
            <a:off x="1" y="52393"/>
            <a:ext cx="12191996" cy="6805607"/>
          </a:xfrm>
          <a:prstGeom prst="rect">
            <a:avLst/>
          </a:prstGeom>
        </p:spPr>
      </p:pic>
      <p:sp>
        <p:nvSpPr>
          <p:cNvPr id="13" name="Title 1">
            <a:extLst>
              <a:ext uri="{FF2B5EF4-FFF2-40B4-BE49-F238E27FC236}">
                <a16:creationId xmlns:a16="http://schemas.microsoft.com/office/drawing/2014/main" id="{63DB669E-DE48-4459-B68D-8E160500C632}"/>
              </a:ext>
            </a:extLst>
          </p:cNvPr>
          <p:cNvSpPr>
            <a:spLocks noGrp="1"/>
          </p:cNvSpPr>
          <p:nvPr>
            <p:ph type="ctrTitle" hasCustomPrompt="1"/>
          </p:nvPr>
        </p:nvSpPr>
        <p:spPr bwMode="gray">
          <a:xfrm>
            <a:off x="420142" y="2005012"/>
            <a:ext cx="5244378" cy="1336386"/>
          </a:xfrm>
        </p:spPr>
        <p:txBody>
          <a:bodyPr/>
          <a:lstStyle>
            <a:lvl1pPr algn="l" defTabSz="456880" rtl="0" eaLnBrk="1" latinLnBrk="0" hangingPunct="1">
              <a:lnSpc>
                <a:spcPct val="90000"/>
              </a:lnSpc>
              <a:spcBef>
                <a:spcPts val="0"/>
              </a:spcBef>
              <a:buNone/>
              <a:defRPr lang="en-US" sz="3599"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15" name="Text Placeholder 2">
            <a:extLst>
              <a:ext uri="{FF2B5EF4-FFF2-40B4-BE49-F238E27FC236}">
                <a16:creationId xmlns:a16="http://schemas.microsoft.com/office/drawing/2014/main" id="{257A6589-3507-492E-996F-F5F974762737}"/>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1999" b="0">
                <a:solidFill>
                  <a:srgbClr val="F7F7F7"/>
                </a:solidFill>
                <a:latin typeface="+mj-lt"/>
                <a:ea typeface="Gilroy" panose="00000500000000000000" pitchFamily="50" charset="0"/>
                <a:cs typeface="Gilroy" panose="00000500000000000000" pitchFamily="50" charset="0"/>
              </a:defRPr>
            </a:lvl1pPr>
            <a:lvl2pPr marL="231612" indent="0">
              <a:buNone/>
              <a:defRPr/>
            </a:lvl2pPr>
            <a:lvl3pPr marL="569514" indent="0">
              <a:buNone/>
              <a:defRPr/>
            </a:lvl3pPr>
            <a:lvl4pPr marL="853477" indent="0">
              <a:buNone/>
              <a:defRPr/>
            </a:lvl4pPr>
            <a:lvl5pPr marL="1145373" indent="0">
              <a:buNone/>
              <a:defRPr/>
            </a:lvl5pPr>
          </a:lstStyle>
          <a:p>
            <a:pPr lvl="0"/>
            <a:r>
              <a:rPr lang="en-US"/>
              <a:t>Click to edit subtitle master text styles</a:t>
            </a:r>
          </a:p>
        </p:txBody>
      </p:sp>
      <p:sp>
        <p:nvSpPr>
          <p:cNvPr id="16" name="Footer Placeholder 4">
            <a:extLst>
              <a:ext uri="{FF2B5EF4-FFF2-40B4-BE49-F238E27FC236}">
                <a16:creationId xmlns:a16="http://schemas.microsoft.com/office/drawing/2014/main" id="{441CF6F7-2F4A-4A1E-AAE5-3C0475DA403B}"/>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sp>
        <p:nvSpPr>
          <p:cNvPr id="11" name="Rectangle 10">
            <a:extLst>
              <a:ext uri="{FF2B5EF4-FFF2-40B4-BE49-F238E27FC236}">
                <a16:creationId xmlns:a16="http://schemas.microsoft.com/office/drawing/2014/main" id="{DBCF2C44-0776-EF4B-92BB-A4F351C221FD}"/>
              </a:ext>
            </a:extLst>
          </p:cNvPr>
          <p:cNvSpPr/>
          <p:nvPr userDrawn="1"/>
        </p:nvSpPr>
        <p:spPr>
          <a:xfrm>
            <a:off x="489079" y="6296028"/>
            <a:ext cx="657396" cy="2698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p>
        </p:txBody>
      </p:sp>
      <p:grpSp>
        <p:nvGrpSpPr>
          <p:cNvPr id="24" name="Graphic 28">
            <a:extLst>
              <a:ext uri="{FF2B5EF4-FFF2-40B4-BE49-F238E27FC236}">
                <a16:creationId xmlns:a16="http://schemas.microsoft.com/office/drawing/2014/main" id="{BFF4928E-B844-044F-B5A0-BADF8D3B31B5}"/>
              </a:ext>
            </a:extLst>
          </p:cNvPr>
          <p:cNvGrpSpPr>
            <a:grpSpLocks noChangeAspect="1"/>
          </p:cNvGrpSpPr>
          <p:nvPr userDrawn="1"/>
        </p:nvGrpSpPr>
        <p:grpSpPr bwMode="gray">
          <a:xfrm>
            <a:off x="384148" y="6197601"/>
            <a:ext cx="874890" cy="464232"/>
            <a:chOff x="3834550" y="2440725"/>
            <a:chExt cx="5419725" cy="2876550"/>
          </a:xfrm>
        </p:grpSpPr>
        <p:sp>
          <p:nvSpPr>
            <p:cNvPr id="25" name="Freeform: Shape 98">
              <a:extLst>
                <a:ext uri="{FF2B5EF4-FFF2-40B4-BE49-F238E27FC236}">
                  <a16:creationId xmlns:a16="http://schemas.microsoft.com/office/drawing/2014/main" id="{E77057C9-C634-2D4D-A239-091B9FF3B60A}"/>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798"/>
            </a:p>
          </p:txBody>
        </p:sp>
        <p:sp>
          <p:nvSpPr>
            <p:cNvPr id="26" name="Freeform: Shape 99">
              <a:extLst>
                <a:ext uri="{FF2B5EF4-FFF2-40B4-BE49-F238E27FC236}">
                  <a16:creationId xmlns:a16="http://schemas.microsoft.com/office/drawing/2014/main" id="{C5D84A08-A177-344B-8D1A-7121B79A97EE}"/>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798"/>
            </a:p>
          </p:txBody>
        </p:sp>
        <p:sp>
          <p:nvSpPr>
            <p:cNvPr id="27" name="Freeform: Shape 100">
              <a:extLst>
                <a:ext uri="{FF2B5EF4-FFF2-40B4-BE49-F238E27FC236}">
                  <a16:creationId xmlns:a16="http://schemas.microsoft.com/office/drawing/2014/main" id="{B6C676D8-3D53-FA4B-9CA1-D857C3E18EE2}"/>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798"/>
            </a:p>
          </p:txBody>
        </p:sp>
        <p:sp>
          <p:nvSpPr>
            <p:cNvPr id="28" name="Freeform: Shape 101">
              <a:extLst>
                <a:ext uri="{FF2B5EF4-FFF2-40B4-BE49-F238E27FC236}">
                  <a16:creationId xmlns:a16="http://schemas.microsoft.com/office/drawing/2014/main" id="{0FF49081-52FA-A940-84E3-C4D438291886}"/>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798"/>
            </a:p>
          </p:txBody>
        </p:sp>
        <p:sp>
          <p:nvSpPr>
            <p:cNvPr id="29" name="Freeform: Shape 102">
              <a:extLst>
                <a:ext uri="{FF2B5EF4-FFF2-40B4-BE49-F238E27FC236}">
                  <a16:creationId xmlns:a16="http://schemas.microsoft.com/office/drawing/2014/main" id="{BE85380F-860D-E445-B22F-198CB29659CC}"/>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798"/>
            </a:p>
          </p:txBody>
        </p:sp>
      </p:grpSp>
      <p:sp>
        <p:nvSpPr>
          <p:cNvPr id="14" name="Footer Placeholder 4">
            <a:extLst>
              <a:ext uri="{FF2B5EF4-FFF2-40B4-BE49-F238E27FC236}">
                <a16:creationId xmlns:a16="http://schemas.microsoft.com/office/drawing/2014/main" id="{CF2043CC-76AD-4E43-A8A2-ABDD2BAC42F3}"/>
              </a:ext>
            </a:extLst>
          </p:cNvPr>
          <p:cNvSpPr txBox="1">
            <a:spLocks/>
          </p:cNvSpPr>
          <p:nvPr userDrawn="1"/>
        </p:nvSpPr>
        <p:spPr bwMode="gray">
          <a:xfrm>
            <a:off x="8065128" y="6364009"/>
            <a:ext cx="3704038"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r" defTabSz="456880" rtl="0" eaLnBrk="1" latinLnBrk="0" hangingPunct="1">
              <a:tabLst>
                <a:tab pos="3597930" algn="l"/>
              </a:tabLst>
            </a:pPr>
            <a:r>
              <a:rPr lang="en-US" sz="600" kern="1200">
                <a:solidFill>
                  <a:schemeClr val="tx1"/>
                </a:solidFill>
                <a:latin typeface="+mn-lt"/>
                <a:ea typeface="+mn-ea"/>
                <a:cs typeface="Arial" panose="020B0604020202020204" pitchFamily="34" charset="0"/>
              </a:rPr>
              <a:t>© 2020 ServiceNow, Inc. All Rights Reserved. Confidential.</a:t>
            </a:r>
          </a:p>
        </p:txBody>
      </p:sp>
    </p:spTree>
    <p:extLst>
      <p:ext uri="{BB962C8B-B14F-4D97-AF65-F5344CB8AC3E}">
        <p14:creationId xmlns:p14="http://schemas.microsoft.com/office/powerpoint/2010/main" val="1396467512"/>
      </p:ext>
    </p:extLst>
  </p:cSld>
  <p:clrMapOvr>
    <a:masterClrMapping/>
  </p:clrMapOvr>
  <p:transition>
    <p:fade/>
  </p:transition>
</p:sldLayout>
</file>

<file path=ppt/slideLayouts/slideLayout215.xml><?xml version="1.0" encoding="utf-8"?>
<p:sldLayout xmlns:a="http://schemas.openxmlformats.org/drawingml/2006/main" xmlns:r="http://schemas.openxmlformats.org/officeDocument/2006/relationships" xmlns:p="http://schemas.openxmlformats.org/presentationml/2006/main" userDrawn="1">
  <p:cSld name="Digital workflows">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70" y="1636594"/>
            <a:ext cx="5739488"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8" y="1033334"/>
            <a:ext cx="11210160" cy="446087"/>
          </a:xfrm>
        </p:spPr>
        <p:txBody>
          <a:bodyPr>
            <a:noAutofit/>
          </a:bodyPr>
          <a:lstStyle>
            <a:lvl1pPr marL="0" indent="0">
              <a:buNone/>
              <a:defRPr sz="1999"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pic>
        <p:nvPicPr>
          <p:cNvPr id="58" name="Picture 57">
            <a:extLst>
              <a:ext uri="{FF2B5EF4-FFF2-40B4-BE49-F238E27FC236}">
                <a16:creationId xmlns:a16="http://schemas.microsoft.com/office/drawing/2014/main" id="{90B29BAB-A321-FD43-9D8B-17D9C7D8C799}"/>
              </a:ext>
            </a:extLst>
          </p:cNvPr>
          <p:cNvPicPr>
            <a:picLocks noChangeAspect="1"/>
          </p:cNvPicPr>
          <p:nvPr userDrawn="1"/>
        </p:nvPicPr>
        <p:blipFill>
          <a:blip r:embed="rId2"/>
          <a:stretch>
            <a:fillRect/>
          </a:stretch>
        </p:blipFill>
        <p:spPr>
          <a:xfrm>
            <a:off x="6167456" y="1916592"/>
            <a:ext cx="6036948" cy="4255316"/>
          </a:xfrm>
          <a:prstGeom prst="rect">
            <a:avLst/>
          </a:prstGeom>
        </p:spPr>
      </p:pic>
    </p:spTree>
    <p:extLst>
      <p:ext uri="{BB962C8B-B14F-4D97-AF65-F5344CB8AC3E}">
        <p14:creationId xmlns:p14="http://schemas.microsoft.com/office/powerpoint/2010/main" val="3406752455"/>
      </p:ext>
    </p:extLst>
  </p:cSld>
  <p:clrMapOvr>
    <a:masterClrMapping/>
  </p:clrMapOvr>
  <p:transition>
    <p:fade/>
  </p:transition>
</p:sldLayout>
</file>

<file path=ppt/slideLayouts/slideLayout216.xml><?xml version="1.0" encoding="utf-8"?>
<p:sldLayout xmlns:a="http://schemas.openxmlformats.org/drawingml/2006/main" xmlns:r="http://schemas.openxmlformats.org/officeDocument/2006/relationships" xmlns:p="http://schemas.openxmlformats.org/presentationml/2006/main" userDrawn="1">
  <p:cSld name="Section_Slide_illustration9">
    <p:bg bwMode="gray">
      <p:bgPr>
        <a:solidFill>
          <a:schemeClr val="accent2"/>
        </a:solidFill>
        <a:effectLst/>
      </p:bgPr>
    </p:bg>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D711C033-4B2E-431D-84E3-DD4528EF3A6D}"/>
              </a:ext>
            </a:extLst>
          </p:cNvPr>
          <p:cNvSpPr>
            <a:spLocks noGrp="1"/>
          </p:cNvSpPr>
          <p:nvPr>
            <p:ph type="ctrTitle" hasCustomPrompt="1"/>
          </p:nvPr>
        </p:nvSpPr>
        <p:spPr bwMode="gray">
          <a:xfrm>
            <a:off x="420142" y="2005012"/>
            <a:ext cx="5244378" cy="1336386"/>
          </a:xfrm>
        </p:spPr>
        <p:txBody>
          <a:bodyPr/>
          <a:lstStyle>
            <a:lvl1pPr algn="l" defTabSz="456880" rtl="0" eaLnBrk="1" latinLnBrk="0" hangingPunct="1">
              <a:lnSpc>
                <a:spcPct val="90000"/>
              </a:lnSpc>
              <a:spcBef>
                <a:spcPts val="0"/>
              </a:spcBef>
              <a:buNone/>
              <a:defRPr lang="en-US" sz="3599"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21" name="Text Placeholder 2">
            <a:extLst>
              <a:ext uri="{FF2B5EF4-FFF2-40B4-BE49-F238E27FC236}">
                <a16:creationId xmlns:a16="http://schemas.microsoft.com/office/drawing/2014/main" id="{FAECEF30-6ADC-47AA-B272-44C840917281}"/>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1999" b="0">
                <a:solidFill>
                  <a:srgbClr val="F7F7F7"/>
                </a:solidFill>
                <a:latin typeface="+mj-lt"/>
                <a:ea typeface="Gilroy" panose="00000500000000000000" pitchFamily="50" charset="0"/>
                <a:cs typeface="Gilroy" panose="00000500000000000000" pitchFamily="50" charset="0"/>
              </a:defRPr>
            </a:lvl1pPr>
            <a:lvl2pPr marL="231612" indent="0">
              <a:buNone/>
              <a:defRPr/>
            </a:lvl2pPr>
            <a:lvl3pPr marL="569514" indent="0">
              <a:buNone/>
              <a:defRPr/>
            </a:lvl3pPr>
            <a:lvl4pPr marL="853477" indent="0">
              <a:buNone/>
              <a:defRPr/>
            </a:lvl4pPr>
            <a:lvl5pPr marL="1145373" indent="0">
              <a:buNone/>
              <a:defRPr/>
            </a:lvl5pPr>
          </a:lstStyle>
          <a:p>
            <a:pPr lvl="0"/>
            <a:r>
              <a:rPr lang="en-US"/>
              <a:t>Click to edit subtitle master text styles</a:t>
            </a:r>
          </a:p>
        </p:txBody>
      </p:sp>
      <p:sp>
        <p:nvSpPr>
          <p:cNvPr id="22" name="Footer Placeholder 4">
            <a:extLst>
              <a:ext uri="{FF2B5EF4-FFF2-40B4-BE49-F238E27FC236}">
                <a16:creationId xmlns:a16="http://schemas.microsoft.com/office/drawing/2014/main" id="{32A9C223-F15C-4060-94BC-59E23EEDC377}"/>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sp>
        <p:nvSpPr>
          <p:cNvPr id="11" name="Rectangle 10">
            <a:extLst>
              <a:ext uri="{FF2B5EF4-FFF2-40B4-BE49-F238E27FC236}">
                <a16:creationId xmlns:a16="http://schemas.microsoft.com/office/drawing/2014/main" id="{9495E09A-0B96-2049-8BC8-ED5A94A5EA22}"/>
              </a:ext>
            </a:extLst>
          </p:cNvPr>
          <p:cNvSpPr/>
          <p:nvPr userDrawn="1"/>
        </p:nvSpPr>
        <p:spPr bwMode="gray">
          <a:xfrm>
            <a:off x="489079" y="6296028"/>
            <a:ext cx="657396" cy="2698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p>
        </p:txBody>
      </p:sp>
      <p:grpSp>
        <p:nvGrpSpPr>
          <p:cNvPr id="12" name="Graphic 28">
            <a:extLst>
              <a:ext uri="{FF2B5EF4-FFF2-40B4-BE49-F238E27FC236}">
                <a16:creationId xmlns:a16="http://schemas.microsoft.com/office/drawing/2014/main" id="{DC7AFBDB-9035-4DB5-9969-E2EA58F91401}"/>
              </a:ext>
            </a:extLst>
          </p:cNvPr>
          <p:cNvGrpSpPr>
            <a:grpSpLocks noChangeAspect="1"/>
          </p:cNvGrpSpPr>
          <p:nvPr userDrawn="1"/>
        </p:nvGrpSpPr>
        <p:grpSpPr bwMode="gray">
          <a:xfrm>
            <a:off x="384148" y="6197601"/>
            <a:ext cx="874890" cy="464232"/>
            <a:chOff x="3834550" y="2440725"/>
            <a:chExt cx="5419725" cy="2876550"/>
          </a:xfrm>
        </p:grpSpPr>
        <p:sp>
          <p:nvSpPr>
            <p:cNvPr id="13" name="Freeform: Shape 98">
              <a:extLst>
                <a:ext uri="{FF2B5EF4-FFF2-40B4-BE49-F238E27FC236}">
                  <a16:creationId xmlns:a16="http://schemas.microsoft.com/office/drawing/2014/main" id="{D732A15D-6EBC-4F7C-81BA-5BF5FF9F0DD2}"/>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798"/>
            </a:p>
          </p:txBody>
        </p:sp>
        <p:sp>
          <p:nvSpPr>
            <p:cNvPr id="14" name="Freeform: Shape 99">
              <a:extLst>
                <a:ext uri="{FF2B5EF4-FFF2-40B4-BE49-F238E27FC236}">
                  <a16:creationId xmlns:a16="http://schemas.microsoft.com/office/drawing/2014/main" id="{79D536FC-4EEC-46DA-8245-1B8A7CB0A7BD}"/>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798"/>
            </a:p>
          </p:txBody>
        </p:sp>
        <p:sp>
          <p:nvSpPr>
            <p:cNvPr id="15" name="Freeform: Shape 100">
              <a:extLst>
                <a:ext uri="{FF2B5EF4-FFF2-40B4-BE49-F238E27FC236}">
                  <a16:creationId xmlns:a16="http://schemas.microsoft.com/office/drawing/2014/main" id="{8271E35E-25E5-4BBC-86C6-5FADCD9F6FEA}"/>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798"/>
            </a:p>
          </p:txBody>
        </p:sp>
        <p:sp>
          <p:nvSpPr>
            <p:cNvPr id="16" name="Freeform: Shape 101">
              <a:extLst>
                <a:ext uri="{FF2B5EF4-FFF2-40B4-BE49-F238E27FC236}">
                  <a16:creationId xmlns:a16="http://schemas.microsoft.com/office/drawing/2014/main" id="{52BF3C1C-6D1A-4CEB-B3EA-EFAAE0BA116D}"/>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798"/>
            </a:p>
          </p:txBody>
        </p:sp>
        <p:sp>
          <p:nvSpPr>
            <p:cNvPr id="17" name="Freeform: Shape 102">
              <a:extLst>
                <a:ext uri="{FF2B5EF4-FFF2-40B4-BE49-F238E27FC236}">
                  <a16:creationId xmlns:a16="http://schemas.microsoft.com/office/drawing/2014/main" id="{21B7056B-E761-4747-A2C7-945DBFA5C856}"/>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798"/>
            </a:p>
          </p:txBody>
        </p:sp>
      </p:grpSp>
      <p:grpSp>
        <p:nvGrpSpPr>
          <p:cNvPr id="18" name="Group 17">
            <a:extLst>
              <a:ext uri="{FF2B5EF4-FFF2-40B4-BE49-F238E27FC236}">
                <a16:creationId xmlns:a16="http://schemas.microsoft.com/office/drawing/2014/main" id="{C647A560-02ED-480A-8BE6-C3ED49BDE107}"/>
              </a:ext>
            </a:extLst>
          </p:cNvPr>
          <p:cNvGrpSpPr/>
          <p:nvPr userDrawn="1"/>
        </p:nvGrpSpPr>
        <p:grpSpPr>
          <a:xfrm>
            <a:off x="6621600" y="536916"/>
            <a:ext cx="5064788" cy="6083585"/>
            <a:chOff x="6619874" y="536915"/>
            <a:chExt cx="5063469" cy="6083585"/>
          </a:xfrm>
        </p:grpSpPr>
        <p:sp>
          <p:nvSpPr>
            <p:cNvPr id="23" name="AutoShape 3">
              <a:extLst>
                <a:ext uri="{FF2B5EF4-FFF2-40B4-BE49-F238E27FC236}">
                  <a16:creationId xmlns:a16="http://schemas.microsoft.com/office/drawing/2014/main" id="{4777C714-730D-4119-9FEF-A3860A28BD05}"/>
                </a:ext>
              </a:extLst>
            </p:cNvPr>
            <p:cNvSpPr>
              <a:spLocks noChangeAspect="1" noChangeArrowheads="1" noTextEdit="1"/>
            </p:cNvSpPr>
            <p:nvPr/>
          </p:nvSpPr>
          <p:spPr bwMode="auto">
            <a:xfrm flipH="1">
              <a:off x="6619874" y="536915"/>
              <a:ext cx="5013325" cy="608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24" name="Rectangle 6">
              <a:extLst>
                <a:ext uri="{FF2B5EF4-FFF2-40B4-BE49-F238E27FC236}">
                  <a16:creationId xmlns:a16="http://schemas.microsoft.com/office/drawing/2014/main" id="{22B2E2F9-591B-4C38-94CD-1AE796D1E4C3}"/>
                </a:ext>
              </a:extLst>
            </p:cNvPr>
            <p:cNvSpPr>
              <a:spLocks noChangeArrowheads="1"/>
            </p:cNvSpPr>
            <p:nvPr/>
          </p:nvSpPr>
          <p:spPr bwMode="auto">
            <a:xfrm flipH="1">
              <a:off x="10531405" y="1972882"/>
              <a:ext cx="663280" cy="1151938"/>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25" name="Rectangle 7">
              <a:extLst>
                <a:ext uri="{FF2B5EF4-FFF2-40B4-BE49-F238E27FC236}">
                  <a16:creationId xmlns:a16="http://schemas.microsoft.com/office/drawing/2014/main" id="{8F875BAC-7D8D-4CEC-BE4F-EE7866DBECFC}"/>
                </a:ext>
              </a:extLst>
            </p:cNvPr>
            <p:cNvSpPr>
              <a:spLocks noChangeArrowheads="1"/>
            </p:cNvSpPr>
            <p:nvPr/>
          </p:nvSpPr>
          <p:spPr bwMode="auto">
            <a:xfrm flipH="1">
              <a:off x="11253831" y="2334799"/>
              <a:ext cx="429512" cy="790021"/>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26" name="Rectangle 8">
              <a:extLst>
                <a:ext uri="{FF2B5EF4-FFF2-40B4-BE49-F238E27FC236}">
                  <a16:creationId xmlns:a16="http://schemas.microsoft.com/office/drawing/2014/main" id="{8EE53E76-CE07-4C6A-9A1D-961CDAC9C110}"/>
                </a:ext>
              </a:extLst>
            </p:cNvPr>
            <p:cNvSpPr>
              <a:spLocks noChangeArrowheads="1"/>
            </p:cNvSpPr>
            <p:nvPr/>
          </p:nvSpPr>
          <p:spPr bwMode="auto">
            <a:xfrm flipH="1">
              <a:off x="9209623" y="4351830"/>
              <a:ext cx="971684" cy="142232"/>
            </a:xfrm>
            <a:prstGeom prst="rect">
              <a:avLst/>
            </a:prstGeom>
            <a:solidFill>
              <a:srgbClr val="2A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27" name="Rectangle 10">
              <a:extLst>
                <a:ext uri="{FF2B5EF4-FFF2-40B4-BE49-F238E27FC236}">
                  <a16:creationId xmlns:a16="http://schemas.microsoft.com/office/drawing/2014/main" id="{0DE5EB42-3911-40A4-80B3-180719505B90}"/>
                </a:ext>
              </a:extLst>
            </p:cNvPr>
            <p:cNvSpPr>
              <a:spLocks noChangeArrowheads="1"/>
            </p:cNvSpPr>
            <p:nvPr/>
          </p:nvSpPr>
          <p:spPr bwMode="auto">
            <a:xfrm flipH="1">
              <a:off x="9906603" y="1118401"/>
              <a:ext cx="971684" cy="1422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28" name="Rectangle 11">
              <a:extLst>
                <a:ext uri="{FF2B5EF4-FFF2-40B4-BE49-F238E27FC236}">
                  <a16:creationId xmlns:a16="http://schemas.microsoft.com/office/drawing/2014/main" id="{6FDCC746-6344-4742-AE8B-3F9715C6C9B0}"/>
                </a:ext>
              </a:extLst>
            </p:cNvPr>
            <p:cNvSpPr>
              <a:spLocks noChangeArrowheads="1"/>
            </p:cNvSpPr>
            <p:nvPr/>
          </p:nvSpPr>
          <p:spPr bwMode="auto">
            <a:xfrm flipH="1">
              <a:off x="6762771" y="4307462"/>
              <a:ext cx="971684" cy="142232"/>
            </a:xfrm>
            <a:prstGeom prst="rect">
              <a:avLst/>
            </a:prstGeom>
            <a:solidFill>
              <a:srgbClr val="2A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29" name="Oval 12">
              <a:extLst>
                <a:ext uri="{FF2B5EF4-FFF2-40B4-BE49-F238E27FC236}">
                  <a16:creationId xmlns:a16="http://schemas.microsoft.com/office/drawing/2014/main" id="{157A65D5-08B5-460C-BCD9-A058446B230D}"/>
                </a:ext>
              </a:extLst>
            </p:cNvPr>
            <p:cNvSpPr>
              <a:spLocks noChangeArrowheads="1"/>
            </p:cNvSpPr>
            <p:nvPr/>
          </p:nvSpPr>
          <p:spPr bwMode="auto">
            <a:xfrm flipH="1">
              <a:off x="9986265" y="5105892"/>
              <a:ext cx="1078710" cy="1080118"/>
            </a:xfrm>
            <a:prstGeom prst="ellipse">
              <a:avLst/>
            </a:pr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30" name="Rectangle 13">
              <a:extLst>
                <a:ext uri="{FF2B5EF4-FFF2-40B4-BE49-F238E27FC236}">
                  <a16:creationId xmlns:a16="http://schemas.microsoft.com/office/drawing/2014/main" id="{5400499D-5396-46C4-859E-4D015115C39A}"/>
                </a:ext>
              </a:extLst>
            </p:cNvPr>
            <p:cNvSpPr>
              <a:spLocks noChangeArrowheads="1"/>
            </p:cNvSpPr>
            <p:nvPr/>
          </p:nvSpPr>
          <p:spPr bwMode="auto">
            <a:xfrm flipH="1">
              <a:off x="10286219" y="5334027"/>
              <a:ext cx="481617" cy="64497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31" name="Rectangle 14">
              <a:extLst>
                <a:ext uri="{FF2B5EF4-FFF2-40B4-BE49-F238E27FC236}">
                  <a16:creationId xmlns:a16="http://schemas.microsoft.com/office/drawing/2014/main" id="{71F6452C-DA48-4E13-8812-920CD6981E89}"/>
                </a:ext>
              </a:extLst>
            </p:cNvPr>
            <p:cNvSpPr>
              <a:spLocks noChangeArrowheads="1"/>
            </p:cNvSpPr>
            <p:nvPr/>
          </p:nvSpPr>
          <p:spPr bwMode="auto">
            <a:xfrm flipH="1">
              <a:off x="10353814" y="5452319"/>
              <a:ext cx="346426" cy="25348"/>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32" name="Rectangle 15">
              <a:extLst>
                <a:ext uri="{FF2B5EF4-FFF2-40B4-BE49-F238E27FC236}">
                  <a16:creationId xmlns:a16="http://schemas.microsoft.com/office/drawing/2014/main" id="{4C1C5F2C-9C49-429A-9182-2A8EA0506715}"/>
                </a:ext>
              </a:extLst>
            </p:cNvPr>
            <p:cNvSpPr>
              <a:spLocks noChangeArrowheads="1"/>
            </p:cNvSpPr>
            <p:nvPr/>
          </p:nvSpPr>
          <p:spPr bwMode="auto">
            <a:xfrm flipH="1">
              <a:off x="10353814" y="5541038"/>
              <a:ext cx="346426" cy="23940"/>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33" name="Rectangle 16">
              <a:extLst>
                <a:ext uri="{FF2B5EF4-FFF2-40B4-BE49-F238E27FC236}">
                  <a16:creationId xmlns:a16="http://schemas.microsoft.com/office/drawing/2014/main" id="{27B3714C-F230-42EA-9E38-66B09124F33A}"/>
                </a:ext>
              </a:extLst>
            </p:cNvPr>
            <p:cNvSpPr>
              <a:spLocks noChangeArrowheads="1"/>
            </p:cNvSpPr>
            <p:nvPr/>
          </p:nvSpPr>
          <p:spPr bwMode="auto">
            <a:xfrm flipH="1">
              <a:off x="10353814" y="5628348"/>
              <a:ext cx="346426" cy="22532"/>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34" name="Rectangle 17">
              <a:extLst>
                <a:ext uri="{FF2B5EF4-FFF2-40B4-BE49-F238E27FC236}">
                  <a16:creationId xmlns:a16="http://schemas.microsoft.com/office/drawing/2014/main" id="{4C805A2F-6689-4EB1-8109-1D8955231AD4}"/>
                </a:ext>
              </a:extLst>
            </p:cNvPr>
            <p:cNvSpPr>
              <a:spLocks noChangeArrowheads="1"/>
            </p:cNvSpPr>
            <p:nvPr/>
          </p:nvSpPr>
          <p:spPr bwMode="auto">
            <a:xfrm flipH="1">
              <a:off x="10353814" y="5714251"/>
              <a:ext cx="346426" cy="25348"/>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35" name="Rectangle 18">
              <a:extLst>
                <a:ext uri="{FF2B5EF4-FFF2-40B4-BE49-F238E27FC236}">
                  <a16:creationId xmlns:a16="http://schemas.microsoft.com/office/drawing/2014/main" id="{5193757B-9BB3-437A-B597-BE455D79961B}"/>
                </a:ext>
              </a:extLst>
            </p:cNvPr>
            <p:cNvSpPr>
              <a:spLocks noChangeArrowheads="1"/>
            </p:cNvSpPr>
            <p:nvPr/>
          </p:nvSpPr>
          <p:spPr bwMode="auto">
            <a:xfrm flipH="1">
              <a:off x="10353814" y="5802970"/>
              <a:ext cx="346426" cy="23940"/>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36" name="Rectangle 19">
              <a:extLst>
                <a:ext uri="{FF2B5EF4-FFF2-40B4-BE49-F238E27FC236}">
                  <a16:creationId xmlns:a16="http://schemas.microsoft.com/office/drawing/2014/main" id="{9F7B1D00-A705-4BBC-9B04-B85A713C1667}"/>
                </a:ext>
              </a:extLst>
            </p:cNvPr>
            <p:cNvSpPr>
              <a:spLocks noChangeArrowheads="1"/>
            </p:cNvSpPr>
            <p:nvPr/>
          </p:nvSpPr>
          <p:spPr bwMode="auto">
            <a:xfrm flipH="1">
              <a:off x="10773841" y="3442108"/>
              <a:ext cx="128150" cy="423879"/>
            </a:xfrm>
            <a:prstGeom prst="rect">
              <a:avLst/>
            </a:prstGeom>
            <a:solidFill>
              <a:srgbClr val="98D5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37" name="Rectangle 20">
              <a:extLst>
                <a:ext uri="{FF2B5EF4-FFF2-40B4-BE49-F238E27FC236}">
                  <a16:creationId xmlns:a16="http://schemas.microsoft.com/office/drawing/2014/main" id="{7000A023-85AC-4BF3-87F2-6722D664C4D6}"/>
                </a:ext>
              </a:extLst>
            </p:cNvPr>
            <p:cNvSpPr>
              <a:spLocks noChangeArrowheads="1"/>
            </p:cNvSpPr>
            <p:nvPr/>
          </p:nvSpPr>
          <p:spPr bwMode="auto">
            <a:xfrm flipH="1">
              <a:off x="10900582" y="3442108"/>
              <a:ext cx="130966" cy="423879"/>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38" name="Rectangle 21">
              <a:extLst>
                <a:ext uri="{FF2B5EF4-FFF2-40B4-BE49-F238E27FC236}">
                  <a16:creationId xmlns:a16="http://schemas.microsoft.com/office/drawing/2014/main" id="{695E9C15-1856-4571-B7E1-E1EF3F6F5047}"/>
                </a:ext>
              </a:extLst>
            </p:cNvPr>
            <p:cNvSpPr>
              <a:spLocks noChangeArrowheads="1"/>
            </p:cNvSpPr>
            <p:nvPr/>
          </p:nvSpPr>
          <p:spPr bwMode="auto">
            <a:xfrm flipH="1">
              <a:off x="11027324" y="3442108"/>
              <a:ext cx="130966" cy="423879"/>
            </a:xfrm>
            <a:prstGeom prst="rect">
              <a:avLst/>
            </a:prstGeom>
            <a:solidFill>
              <a:srgbClr val="2A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39" name="Freeform 22">
              <a:extLst>
                <a:ext uri="{FF2B5EF4-FFF2-40B4-BE49-F238E27FC236}">
                  <a16:creationId xmlns:a16="http://schemas.microsoft.com/office/drawing/2014/main" id="{6F726F85-7BF0-485F-A903-B2E2F093127A}"/>
                </a:ext>
              </a:extLst>
            </p:cNvPr>
            <p:cNvSpPr>
              <a:spLocks/>
            </p:cNvSpPr>
            <p:nvPr/>
          </p:nvSpPr>
          <p:spPr bwMode="auto">
            <a:xfrm flipH="1">
              <a:off x="11170964" y="3519562"/>
              <a:ext cx="185887" cy="346426"/>
            </a:xfrm>
            <a:custGeom>
              <a:avLst/>
              <a:gdLst>
                <a:gd name="T0" fmla="*/ 80 w 132"/>
                <a:gd name="T1" fmla="*/ 246 h 246"/>
                <a:gd name="T2" fmla="*/ 0 w 132"/>
                <a:gd name="T3" fmla="*/ 246 h 246"/>
                <a:gd name="T4" fmla="*/ 54 w 132"/>
                <a:gd name="T5" fmla="*/ 0 h 246"/>
                <a:gd name="T6" fmla="*/ 132 w 132"/>
                <a:gd name="T7" fmla="*/ 11 h 246"/>
                <a:gd name="T8" fmla="*/ 80 w 132"/>
                <a:gd name="T9" fmla="*/ 246 h 246"/>
              </a:gdLst>
              <a:ahLst/>
              <a:cxnLst>
                <a:cxn ang="0">
                  <a:pos x="T0" y="T1"/>
                </a:cxn>
                <a:cxn ang="0">
                  <a:pos x="T2" y="T3"/>
                </a:cxn>
                <a:cxn ang="0">
                  <a:pos x="T4" y="T5"/>
                </a:cxn>
                <a:cxn ang="0">
                  <a:pos x="T6" y="T7"/>
                </a:cxn>
                <a:cxn ang="0">
                  <a:pos x="T8" y="T9"/>
                </a:cxn>
              </a:cxnLst>
              <a:rect l="0" t="0" r="r" b="b"/>
              <a:pathLst>
                <a:path w="132" h="246">
                  <a:moveTo>
                    <a:pt x="80" y="246"/>
                  </a:moveTo>
                  <a:lnTo>
                    <a:pt x="0" y="246"/>
                  </a:lnTo>
                  <a:lnTo>
                    <a:pt x="54" y="0"/>
                  </a:lnTo>
                  <a:lnTo>
                    <a:pt x="132" y="11"/>
                  </a:lnTo>
                  <a:lnTo>
                    <a:pt x="80" y="246"/>
                  </a:lnTo>
                  <a:close/>
                </a:path>
              </a:pathLst>
            </a:custGeom>
            <a:solidFill>
              <a:srgbClr val="CCCCCC"/>
            </a:solidFill>
            <a:ln>
              <a:noFill/>
            </a:ln>
          </p:spPr>
          <p:txBody>
            <a:bodyPr vert="horz" wrap="square" lIns="91440" tIns="45720" rIns="91440" bIns="45720" numCol="1" anchor="t" anchorCtr="0" compatLnSpc="1">
              <a:prstTxWarp prst="textNoShape">
                <a:avLst/>
              </a:prstTxWarp>
            </a:bodyPr>
            <a:lstStyle/>
            <a:p>
              <a:endParaRPr lang="en-US" sz="1798"/>
            </a:p>
          </p:txBody>
        </p:sp>
        <p:sp>
          <p:nvSpPr>
            <p:cNvPr id="40" name="Rectangle 23">
              <a:extLst>
                <a:ext uri="{FF2B5EF4-FFF2-40B4-BE49-F238E27FC236}">
                  <a16:creationId xmlns:a16="http://schemas.microsoft.com/office/drawing/2014/main" id="{E31FB8AE-E1EC-45B8-94A2-43928378CAD7}"/>
                </a:ext>
              </a:extLst>
            </p:cNvPr>
            <p:cNvSpPr>
              <a:spLocks noChangeArrowheads="1"/>
            </p:cNvSpPr>
            <p:nvPr/>
          </p:nvSpPr>
          <p:spPr bwMode="auto">
            <a:xfrm flipH="1">
              <a:off x="10589362" y="3861763"/>
              <a:ext cx="970276" cy="142232"/>
            </a:xfrm>
            <a:prstGeom prst="rect">
              <a:avLst/>
            </a:prstGeom>
            <a:solidFill>
              <a:srgbClr val="2A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41" name="Oval 24">
              <a:extLst>
                <a:ext uri="{FF2B5EF4-FFF2-40B4-BE49-F238E27FC236}">
                  <a16:creationId xmlns:a16="http://schemas.microsoft.com/office/drawing/2014/main" id="{92142E37-5317-4075-B347-B3D8345C2A7B}"/>
                </a:ext>
              </a:extLst>
            </p:cNvPr>
            <p:cNvSpPr>
              <a:spLocks noChangeArrowheads="1"/>
            </p:cNvSpPr>
            <p:nvPr/>
          </p:nvSpPr>
          <p:spPr bwMode="auto">
            <a:xfrm flipH="1">
              <a:off x="7026112" y="2910639"/>
              <a:ext cx="633707" cy="633707"/>
            </a:xfrm>
            <a:prstGeom prst="ellipse">
              <a:avLst/>
            </a:prstGeom>
            <a:solidFill>
              <a:srgbClr val="98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42" name="Oval 25">
              <a:extLst>
                <a:ext uri="{FF2B5EF4-FFF2-40B4-BE49-F238E27FC236}">
                  <a16:creationId xmlns:a16="http://schemas.microsoft.com/office/drawing/2014/main" id="{3C3D6B0F-0CC3-4919-BCF5-F1B28E040F28}"/>
                </a:ext>
              </a:extLst>
            </p:cNvPr>
            <p:cNvSpPr>
              <a:spLocks noChangeArrowheads="1"/>
            </p:cNvSpPr>
            <p:nvPr/>
          </p:nvSpPr>
          <p:spPr bwMode="auto">
            <a:xfrm flipH="1">
              <a:off x="8591406" y="2792911"/>
              <a:ext cx="629482" cy="632299"/>
            </a:xfrm>
            <a:prstGeom prst="ellipse">
              <a:avLst/>
            </a:prstGeom>
            <a:solidFill>
              <a:srgbClr val="CC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43" name="Freeform 26">
              <a:extLst>
                <a:ext uri="{FF2B5EF4-FFF2-40B4-BE49-F238E27FC236}">
                  <a16:creationId xmlns:a16="http://schemas.microsoft.com/office/drawing/2014/main" id="{E6C226EA-4F6C-4B71-9B19-FB9D5A2D4795}"/>
                </a:ext>
              </a:extLst>
            </p:cNvPr>
            <p:cNvSpPr>
              <a:spLocks/>
            </p:cNvSpPr>
            <p:nvPr/>
          </p:nvSpPr>
          <p:spPr bwMode="auto">
            <a:xfrm flipH="1">
              <a:off x="7260721" y="3939912"/>
              <a:ext cx="267565" cy="367550"/>
            </a:xfrm>
            <a:custGeom>
              <a:avLst/>
              <a:gdLst>
                <a:gd name="T0" fmla="*/ 114 w 127"/>
                <a:gd name="T1" fmla="*/ 174 h 174"/>
                <a:gd name="T2" fmla="*/ 13 w 127"/>
                <a:gd name="T3" fmla="*/ 174 h 174"/>
                <a:gd name="T4" fmla="*/ 1 w 127"/>
                <a:gd name="T5" fmla="*/ 19 h 174"/>
                <a:gd name="T6" fmla="*/ 22 w 127"/>
                <a:gd name="T7" fmla="*/ 0 h 174"/>
                <a:gd name="T8" fmla="*/ 106 w 127"/>
                <a:gd name="T9" fmla="*/ 0 h 174"/>
                <a:gd name="T10" fmla="*/ 126 w 127"/>
                <a:gd name="T11" fmla="*/ 19 h 174"/>
                <a:gd name="T12" fmla="*/ 114 w 127"/>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27" h="174">
                  <a:moveTo>
                    <a:pt x="114" y="174"/>
                  </a:moveTo>
                  <a:cubicBezTo>
                    <a:pt x="13" y="174"/>
                    <a:pt x="13" y="174"/>
                    <a:pt x="13" y="174"/>
                  </a:cubicBezTo>
                  <a:cubicBezTo>
                    <a:pt x="1" y="19"/>
                    <a:pt x="1" y="19"/>
                    <a:pt x="1" y="19"/>
                  </a:cubicBezTo>
                  <a:cubicBezTo>
                    <a:pt x="0" y="7"/>
                    <a:pt x="11" y="0"/>
                    <a:pt x="22" y="0"/>
                  </a:cubicBezTo>
                  <a:cubicBezTo>
                    <a:pt x="106" y="0"/>
                    <a:pt x="106" y="0"/>
                    <a:pt x="106" y="0"/>
                  </a:cubicBezTo>
                  <a:cubicBezTo>
                    <a:pt x="117" y="0"/>
                    <a:pt x="127" y="7"/>
                    <a:pt x="126" y="19"/>
                  </a:cubicBezTo>
                  <a:lnTo>
                    <a:pt x="114" y="1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44" name="Freeform 27">
              <a:extLst>
                <a:ext uri="{FF2B5EF4-FFF2-40B4-BE49-F238E27FC236}">
                  <a16:creationId xmlns:a16="http://schemas.microsoft.com/office/drawing/2014/main" id="{DEF193AF-7418-49D5-B9E9-7CD793B5A806}"/>
                </a:ext>
              </a:extLst>
            </p:cNvPr>
            <p:cNvSpPr>
              <a:spLocks/>
            </p:cNvSpPr>
            <p:nvPr/>
          </p:nvSpPr>
          <p:spPr bwMode="auto">
            <a:xfrm flipH="1">
              <a:off x="7264946" y="4001874"/>
              <a:ext cx="259116" cy="190112"/>
            </a:xfrm>
            <a:custGeom>
              <a:avLst/>
              <a:gdLst>
                <a:gd name="T0" fmla="*/ 175 w 184"/>
                <a:gd name="T1" fmla="*/ 135 h 135"/>
                <a:gd name="T2" fmla="*/ 10 w 184"/>
                <a:gd name="T3" fmla="*/ 135 h 135"/>
                <a:gd name="T4" fmla="*/ 0 w 184"/>
                <a:gd name="T5" fmla="*/ 0 h 135"/>
                <a:gd name="T6" fmla="*/ 184 w 184"/>
                <a:gd name="T7" fmla="*/ 0 h 135"/>
                <a:gd name="T8" fmla="*/ 175 w 184"/>
                <a:gd name="T9" fmla="*/ 135 h 135"/>
              </a:gdLst>
              <a:ahLst/>
              <a:cxnLst>
                <a:cxn ang="0">
                  <a:pos x="T0" y="T1"/>
                </a:cxn>
                <a:cxn ang="0">
                  <a:pos x="T2" y="T3"/>
                </a:cxn>
                <a:cxn ang="0">
                  <a:pos x="T4" y="T5"/>
                </a:cxn>
                <a:cxn ang="0">
                  <a:pos x="T6" y="T7"/>
                </a:cxn>
                <a:cxn ang="0">
                  <a:pos x="T8" y="T9"/>
                </a:cxn>
              </a:cxnLst>
              <a:rect l="0" t="0" r="r" b="b"/>
              <a:pathLst>
                <a:path w="184" h="135">
                  <a:moveTo>
                    <a:pt x="175" y="135"/>
                  </a:moveTo>
                  <a:lnTo>
                    <a:pt x="10" y="135"/>
                  </a:lnTo>
                  <a:lnTo>
                    <a:pt x="0" y="0"/>
                  </a:lnTo>
                  <a:lnTo>
                    <a:pt x="184" y="0"/>
                  </a:lnTo>
                  <a:lnTo>
                    <a:pt x="175" y="135"/>
                  </a:ln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45" name="Freeform 28">
              <a:extLst>
                <a:ext uri="{FF2B5EF4-FFF2-40B4-BE49-F238E27FC236}">
                  <a16:creationId xmlns:a16="http://schemas.microsoft.com/office/drawing/2014/main" id="{8BA8E236-BBC3-4D2D-96BB-C445E8EAD3D7}"/>
                </a:ext>
              </a:extLst>
            </p:cNvPr>
            <p:cNvSpPr>
              <a:spLocks/>
            </p:cNvSpPr>
            <p:nvPr/>
          </p:nvSpPr>
          <p:spPr bwMode="auto">
            <a:xfrm flipH="1">
              <a:off x="7277620" y="4191986"/>
              <a:ext cx="232359" cy="115475"/>
            </a:xfrm>
            <a:custGeom>
              <a:avLst/>
              <a:gdLst>
                <a:gd name="T0" fmla="*/ 158 w 165"/>
                <a:gd name="T1" fmla="*/ 82 h 82"/>
                <a:gd name="T2" fmla="*/ 6 w 165"/>
                <a:gd name="T3" fmla="*/ 82 h 82"/>
                <a:gd name="T4" fmla="*/ 0 w 165"/>
                <a:gd name="T5" fmla="*/ 0 h 82"/>
                <a:gd name="T6" fmla="*/ 165 w 165"/>
                <a:gd name="T7" fmla="*/ 0 h 82"/>
                <a:gd name="T8" fmla="*/ 158 w 165"/>
                <a:gd name="T9" fmla="*/ 82 h 82"/>
              </a:gdLst>
              <a:ahLst/>
              <a:cxnLst>
                <a:cxn ang="0">
                  <a:pos x="T0" y="T1"/>
                </a:cxn>
                <a:cxn ang="0">
                  <a:pos x="T2" y="T3"/>
                </a:cxn>
                <a:cxn ang="0">
                  <a:pos x="T4" y="T5"/>
                </a:cxn>
                <a:cxn ang="0">
                  <a:pos x="T6" y="T7"/>
                </a:cxn>
                <a:cxn ang="0">
                  <a:pos x="T8" y="T9"/>
                </a:cxn>
              </a:cxnLst>
              <a:rect l="0" t="0" r="r" b="b"/>
              <a:pathLst>
                <a:path w="165" h="82">
                  <a:moveTo>
                    <a:pt x="158" y="82"/>
                  </a:moveTo>
                  <a:lnTo>
                    <a:pt x="6" y="82"/>
                  </a:lnTo>
                  <a:lnTo>
                    <a:pt x="0" y="0"/>
                  </a:lnTo>
                  <a:lnTo>
                    <a:pt x="165" y="0"/>
                  </a:lnTo>
                  <a:lnTo>
                    <a:pt x="158" y="82"/>
                  </a:lnTo>
                  <a:close/>
                </a:path>
              </a:pathLst>
            </a:custGeom>
            <a:solidFill>
              <a:srgbClr val="98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46" name="Rectangle 29">
              <a:extLst>
                <a:ext uri="{FF2B5EF4-FFF2-40B4-BE49-F238E27FC236}">
                  <a16:creationId xmlns:a16="http://schemas.microsoft.com/office/drawing/2014/main" id="{B4390A10-B1A4-4C8C-8556-F578C32BBBDD}"/>
                </a:ext>
              </a:extLst>
            </p:cNvPr>
            <p:cNvSpPr>
              <a:spLocks noChangeArrowheads="1"/>
            </p:cNvSpPr>
            <p:nvPr/>
          </p:nvSpPr>
          <p:spPr bwMode="auto">
            <a:xfrm flipH="1">
              <a:off x="7416331" y="2234534"/>
              <a:ext cx="971684" cy="142232"/>
            </a:xfrm>
            <a:prstGeom prst="rect">
              <a:avLst/>
            </a:prstGeom>
            <a:solidFill>
              <a:srgbClr val="2A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47" name="Freeform 30">
              <a:extLst>
                <a:ext uri="{FF2B5EF4-FFF2-40B4-BE49-F238E27FC236}">
                  <a16:creationId xmlns:a16="http://schemas.microsoft.com/office/drawing/2014/main" id="{4230831F-9954-4DCB-907A-8ACAC059CEFF}"/>
                </a:ext>
              </a:extLst>
            </p:cNvPr>
            <p:cNvSpPr>
              <a:spLocks/>
            </p:cNvSpPr>
            <p:nvPr/>
          </p:nvSpPr>
          <p:spPr bwMode="auto">
            <a:xfrm flipH="1">
              <a:off x="7248613" y="3134548"/>
              <a:ext cx="202786" cy="177438"/>
            </a:xfrm>
            <a:custGeom>
              <a:avLst/>
              <a:gdLst>
                <a:gd name="T0" fmla="*/ 59 w 96"/>
                <a:gd name="T1" fmla="*/ 2 h 84"/>
                <a:gd name="T2" fmla="*/ 58 w 96"/>
                <a:gd name="T3" fmla="*/ 11 h 84"/>
                <a:gd name="T4" fmla="*/ 77 w 96"/>
                <a:gd name="T5" fmla="*/ 37 h 84"/>
                <a:gd name="T6" fmla="*/ 6 w 96"/>
                <a:gd name="T7" fmla="*/ 37 h 84"/>
                <a:gd name="T8" fmla="*/ 0 w 96"/>
                <a:gd name="T9" fmla="*/ 43 h 84"/>
                <a:gd name="T10" fmla="*/ 6 w 96"/>
                <a:gd name="T11" fmla="*/ 49 h 84"/>
                <a:gd name="T12" fmla="*/ 77 w 96"/>
                <a:gd name="T13" fmla="*/ 49 h 84"/>
                <a:gd name="T14" fmla="*/ 58 w 96"/>
                <a:gd name="T15" fmla="*/ 75 h 84"/>
                <a:gd name="T16" fmla="*/ 59 w 96"/>
                <a:gd name="T17" fmla="*/ 83 h 84"/>
                <a:gd name="T18" fmla="*/ 62 w 96"/>
                <a:gd name="T19" fmla="*/ 84 h 84"/>
                <a:gd name="T20" fmla="*/ 67 w 96"/>
                <a:gd name="T21" fmla="*/ 82 h 84"/>
                <a:gd name="T22" fmla="*/ 96 w 96"/>
                <a:gd name="T23" fmla="*/ 44 h 84"/>
                <a:gd name="T24" fmla="*/ 67 w 96"/>
                <a:gd name="T25" fmla="*/ 4 h 84"/>
                <a:gd name="T26" fmla="*/ 59 w 96"/>
                <a:gd name="T27" fmla="*/ 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84">
                  <a:moveTo>
                    <a:pt x="59" y="2"/>
                  </a:moveTo>
                  <a:cubicBezTo>
                    <a:pt x="56" y="4"/>
                    <a:pt x="56" y="8"/>
                    <a:pt x="58" y="11"/>
                  </a:cubicBezTo>
                  <a:cubicBezTo>
                    <a:pt x="77" y="37"/>
                    <a:pt x="77" y="37"/>
                    <a:pt x="77" y="37"/>
                  </a:cubicBezTo>
                  <a:cubicBezTo>
                    <a:pt x="6" y="37"/>
                    <a:pt x="6" y="37"/>
                    <a:pt x="6" y="37"/>
                  </a:cubicBezTo>
                  <a:cubicBezTo>
                    <a:pt x="3" y="37"/>
                    <a:pt x="0" y="40"/>
                    <a:pt x="0" y="43"/>
                  </a:cubicBezTo>
                  <a:cubicBezTo>
                    <a:pt x="0" y="46"/>
                    <a:pt x="3" y="49"/>
                    <a:pt x="6" y="49"/>
                  </a:cubicBezTo>
                  <a:cubicBezTo>
                    <a:pt x="77" y="49"/>
                    <a:pt x="77" y="49"/>
                    <a:pt x="77" y="49"/>
                  </a:cubicBezTo>
                  <a:cubicBezTo>
                    <a:pt x="58" y="75"/>
                    <a:pt x="58" y="75"/>
                    <a:pt x="58" y="75"/>
                  </a:cubicBezTo>
                  <a:cubicBezTo>
                    <a:pt x="56" y="77"/>
                    <a:pt x="56" y="81"/>
                    <a:pt x="59" y="83"/>
                  </a:cubicBezTo>
                  <a:cubicBezTo>
                    <a:pt x="60" y="84"/>
                    <a:pt x="61" y="84"/>
                    <a:pt x="62" y="84"/>
                  </a:cubicBezTo>
                  <a:cubicBezTo>
                    <a:pt x="64" y="84"/>
                    <a:pt x="66" y="83"/>
                    <a:pt x="67" y="82"/>
                  </a:cubicBezTo>
                  <a:cubicBezTo>
                    <a:pt x="96" y="44"/>
                    <a:pt x="96" y="44"/>
                    <a:pt x="96" y="44"/>
                  </a:cubicBezTo>
                  <a:cubicBezTo>
                    <a:pt x="67" y="4"/>
                    <a:pt x="67" y="4"/>
                    <a:pt x="67" y="4"/>
                  </a:cubicBezTo>
                  <a:cubicBezTo>
                    <a:pt x="65" y="1"/>
                    <a:pt x="62" y="0"/>
                    <a:pt x="59" y="2"/>
                  </a:cubicBezTo>
                  <a:close/>
                </a:path>
              </a:pathLst>
            </a:custGeom>
            <a:solidFill>
              <a:srgbClr val="E8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48" name="Freeform 31">
              <a:extLst>
                <a:ext uri="{FF2B5EF4-FFF2-40B4-BE49-F238E27FC236}">
                  <a16:creationId xmlns:a16="http://schemas.microsoft.com/office/drawing/2014/main" id="{6DC27C22-9FF4-4505-BF54-507E6B2D3FA0}"/>
                </a:ext>
              </a:extLst>
            </p:cNvPr>
            <p:cNvSpPr>
              <a:spLocks noEditPoints="1"/>
            </p:cNvSpPr>
            <p:nvPr/>
          </p:nvSpPr>
          <p:spPr bwMode="auto">
            <a:xfrm flipH="1">
              <a:off x="7181018" y="3064136"/>
              <a:ext cx="325303" cy="325303"/>
            </a:xfrm>
            <a:custGeom>
              <a:avLst/>
              <a:gdLst>
                <a:gd name="T0" fmla="*/ 77 w 154"/>
                <a:gd name="T1" fmla="*/ 0 h 154"/>
                <a:gd name="T2" fmla="*/ 0 w 154"/>
                <a:gd name="T3" fmla="*/ 77 h 154"/>
                <a:gd name="T4" fmla="*/ 77 w 154"/>
                <a:gd name="T5" fmla="*/ 154 h 154"/>
                <a:gd name="T6" fmla="*/ 154 w 154"/>
                <a:gd name="T7" fmla="*/ 77 h 154"/>
                <a:gd name="T8" fmla="*/ 77 w 154"/>
                <a:gd name="T9" fmla="*/ 0 h 154"/>
                <a:gd name="T10" fmla="*/ 77 w 154"/>
                <a:gd name="T11" fmla="*/ 142 h 154"/>
                <a:gd name="T12" fmla="*/ 12 w 154"/>
                <a:gd name="T13" fmla="*/ 77 h 154"/>
                <a:gd name="T14" fmla="*/ 77 w 154"/>
                <a:gd name="T15" fmla="*/ 12 h 154"/>
                <a:gd name="T16" fmla="*/ 142 w 154"/>
                <a:gd name="T17" fmla="*/ 77 h 154"/>
                <a:gd name="T18" fmla="*/ 77 w 154"/>
                <a:gd name="T19" fmla="*/ 14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154">
                  <a:moveTo>
                    <a:pt x="77" y="0"/>
                  </a:moveTo>
                  <a:cubicBezTo>
                    <a:pt x="35" y="0"/>
                    <a:pt x="0" y="35"/>
                    <a:pt x="0" y="77"/>
                  </a:cubicBezTo>
                  <a:cubicBezTo>
                    <a:pt x="0" y="120"/>
                    <a:pt x="35" y="154"/>
                    <a:pt x="77" y="154"/>
                  </a:cubicBezTo>
                  <a:cubicBezTo>
                    <a:pt x="120" y="154"/>
                    <a:pt x="154" y="120"/>
                    <a:pt x="154" y="77"/>
                  </a:cubicBezTo>
                  <a:cubicBezTo>
                    <a:pt x="154" y="35"/>
                    <a:pt x="120" y="0"/>
                    <a:pt x="77" y="0"/>
                  </a:cubicBezTo>
                  <a:close/>
                  <a:moveTo>
                    <a:pt x="77" y="142"/>
                  </a:moveTo>
                  <a:cubicBezTo>
                    <a:pt x="41" y="142"/>
                    <a:pt x="12" y="113"/>
                    <a:pt x="12" y="77"/>
                  </a:cubicBezTo>
                  <a:cubicBezTo>
                    <a:pt x="12" y="42"/>
                    <a:pt x="41" y="12"/>
                    <a:pt x="77" y="12"/>
                  </a:cubicBezTo>
                  <a:cubicBezTo>
                    <a:pt x="113" y="12"/>
                    <a:pt x="142" y="42"/>
                    <a:pt x="142" y="77"/>
                  </a:cubicBezTo>
                  <a:cubicBezTo>
                    <a:pt x="142" y="113"/>
                    <a:pt x="113" y="142"/>
                    <a:pt x="77" y="142"/>
                  </a:cubicBezTo>
                  <a:close/>
                </a:path>
              </a:pathLst>
            </a:custGeom>
            <a:solidFill>
              <a:srgbClr val="E8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49" name="Freeform 32">
              <a:extLst>
                <a:ext uri="{FF2B5EF4-FFF2-40B4-BE49-F238E27FC236}">
                  <a16:creationId xmlns:a16="http://schemas.microsoft.com/office/drawing/2014/main" id="{A119420D-CA79-4E23-A75D-F79690AEED21}"/>
                </a:ext>
              </a:extLst>
            </p:cNvPr>
            <p:cNvSpPr>
              <a:spLocks/>
            </p:cNvSpPr>
            <p:nvPr/>
          </p:nvSpPr>
          <p:spPr bwMode="auto">
            <a:xfrm flipH="1">
              <a:off x="8520994" y="634084"/>
              <a:ext cx="1005481" cy="470351"/>
            </a:xfrm>
            <a:custGeom>
              <a:avLst/>
              <a:gdLst>
                <a:gd name="T0" fmla="*/ 435 w 476"/>
                <a:gd name="T1" fmla="*/ 0 h 223"/>
                <a:gd name="T2" fmla="*/ 393 w 476"/>
                <a:gd name="T3" fmla="*/ 41 h 223"/>
                <a:gd name="T4" fmla="*/ 398 w 476"/>
                <a:gd name="T5" fmla="*/ 61 h 223"/>
                <a:gd name="T6" fmla="*/ 259 w 476"/>
                <a:gd name="T7" fmla="*/ 155 h 223"/>
                <a:gd name="T8" fmla="*/ 227 w 476"/>
                <a:gd name="T9" fmla="*/ 139 h 223"/>
                <a:gd name="T10" fmla="*/ 196 w 476"/>
                <a:gd name="T11" fmla="*/ 153 h 223"/>
                <a:gd name="T12" fmla="*/ 77 w 476"/>
                <a:gd name="T13" fmla="*/ 63 h 223"/>
                <a:gd name="T14" fmla="*/ 83 w 476"/>
                <a:gd name="T15" fmla="*/ 41 h 223"/>
                <a:gd name="T16" fmla="*/ 42 w 476"/>
                <a:gd name="T17" fmla="*/ 0 h 223"/>
                <a:gd name="T18" fmla="*/ 0 w 476"/>
                <a:gd name="T19" fmla="*/ 41 h 223"/>
                <a:gd name="T20" fmla="*/ 42 w 476"/>
                <a:gd name="T21" fmla="*/ 83 h 223"/>
                <a:gd name="T22" fmla="*/ 72 w 476"/>
                <a:gd name="T23" fmla="*/ 69 h 223"/>
                <a:gd name="T24" fmla="*/ 191 w 476"/>
                <a:gd name="T25" fmla="*/ 159 h 223"/>
                <a:gd name="T26" fmla="*/ 185 w 476"/>
                <a:gd name="T27" fmla="*/ 181 h 223"/>
                <a:gd name="T28" fmla="*/ 227 w 476"/>
                <a:gd name="T29" fmla="*/ 223 h 223"/>
                <a:gd name="T30" fmla="*/ 268 w 476"/>
                <a:gd name="T31" fmla="*/ 181 h 223"/>
                <a:gd name="T32" fmla="*/ 263 w 476"/>
                <a:gd name="T33" fmla="*/ 161 h 223"/>
                <a:gd name="T34" fmla="*/ 403 w 476"/>
                <a:gd name="T35" fmla="*/ 68 h 223"/>
                <a:gd name="T36" fmla="*/ 435 w 476"/>
                <a:gd name="T37" fmla="*/ 83 h 223"/>
                <a:gd name="T38" fmla="*/ 476 w 476"/>
                <a:gd name="T39" fmla="*/ 41 h 223"/>
                <a:gd name="T40" fmla="*/ 435 w 476"/>
                <a:gd name="T41"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6" h="223">
                  <a:moveTo>
                    <a:pt x="435" y="0"/>
                  </a:moveTo>
                  <a:cubicBezTo>
                    <a:pt x="412" y="0"/>
                    <a:pt x="393" y="18"/>
                    <a:pt x="393" y="41"/>
                  </a:cubicBezTo>
                  <a:cubicBezTo>
                    <a:pt x="393" y="48"/>
                    <a:pt x="395" y="55"/>
                    <a:pt x="398" y="61"/>
                  </a:cubicBezTo>
                  <a:cubicBezTo>
                    <a:pt x="259" y="155"/>
                    <a:pt x="259" y="155"/>
                    <a:pt x="259" y="155"/>
                  </a:cubicBezTo>
                  <a:cubicBezTo>
                    <a:pt x="251" y="145"/>
                    <a:pt x="240" y="139"/>
                    <a:pt x="227" y="139"/>
                  </a:cubicBezTo>
                  <a:cubicBezTo>
                    <a:pt x="215" y="139"/>
                    <a:pt x="204" y="145"/>
                    <a:pt x="196" y="153"/>
                  </a:cubicBezTo>
                  <a:cubicBezTo>
                    <a:pt x="77" y="63"/>
                    <a:pt x="77" y="63"/>
                    <a:pt x="77" y="63"/>
                  </a:cubicBezTo>
                  <a:cubicBezTo>
                    <a:pt x="81" y="57"/>
                    <a:pt x="83" y="49"/>
                    <a:pt x="83" y="41"/>
                  </a:cubicBezTo>
                  <a:cubicBezTo>
                    <a:pt x="83" y="18"/>
                    <a:pt x="65" y="0"/>
                    <a:pt x="42" y="0"/>
                  </a:cubicBezTo>
                  <a:cubicBezTo>
                    <a:pt x="19" y="0"/>
                    <a:pt x="0" y="18"/>
                    <a:pt x="0" y="41"/>
                  </a:cubicBezTo>
                  <a:cubicBezTo>
                    <a:pt x="0" y="64"/>
                    <a:pt x="19" y="83"/>
                    <a:pt x="42" y="83"/>
                  </a:cubicBezTo>
                  <a:cubicBezTo>
                    <a:pt x="54" y="83"/>
                    <a:pt x="65" y="78"/>
                    <a:pt x="72" y="69"/>
                  </a:cubicBezTo>
                  <a:cubicBezTo>
                    <a:pt x="191" y="159"/>
                    <a:pt x="191" y="159"/>
                    <a:pt x="191" y="159"/>
                  </a:cubicBezTo>
                  <a:cubicBezTo>
                    <a:pt x="188" y="166"/>
                    <a:pt x="185" y="173"/>
                    <a:pt x="185" y="181"/>
                  </a:cubicBezTo>
                  <a:cubicBezTo>
                    <a:pt x="185" y="204"/>
                    <a:pt x="204" y="223"/>
                    <a:pt x="227" y="223"/>
                  </a:cubicBezTo>
                  <a:cubicBezTo>
                    <a:pt x="250" y="223"/>
                    <a:pt x="268" y="204"/>
                    <a:pt x="268" y="181"/>
                  </a:cubicBezTo>
                  <a:cubicBezTo>
                    <a:pt x="268" y="174"/>
                    <a:pt x="267" y="167"/>
                    <a:pt x="263" y="161"/>
                  </a:cubicBezTo>
                  <a:cubicBezTo>
                    <a:pt x="403" y="68"/>
                    <a:pt x="403" y="68"/>
                    <a:pt x="403" y="68"/>
                  </a:cubicBezTo>
                  <a:cubicBezTo>
                    <a:pt x="410" y="77"/>
                    <a:pt x="422" y="83"/>
                    <a:pt x="435" y="83"/>
                  </a:cubicBezTo>
                  <a:cubicBezTo>
                    <a:pt x="458" y="83"/>
                    <a:pt x="476" y="64"/>
                    <a:pt x="476" y="41"/>
                  </a:cubicBezTo>
                  <a:cubicBezTo>
                    <a:pt x="476" y="18"/>
                    <a:pt x="458" y="0"/>
                    <a:pt x="435" y="0"/>
                  </a:cubicBezTo>
                  <a:close/>
                </a:path>
              </a:pathLst>
            </a:custGeom>
            <a:solidFill>
              <a:srgbClr val="98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50" name="Freeform 34">
              <a:extLst>
                <a:ext uri="{FF2B5EF4-FFF2-40B4-BE49-F238E27FC236}">
                  <a16:creationId xmlns:a16="http://schemas.microsoft.com/office/drawing/2014/main" id="{76BEAFCE-C5C6-4A3B-BA15-A67CB87E72B4}"/>
                </a:ext>
              </a:extLst>
            </p:cNvPr>
            <p:cNvSpPr>
              <a:spLocks/>
            </p:cNvSpPr>
            <p:nvPr/>
          </p:nvSpPr>
          <p:spPr bwMode="auto">
            <a:xfrm flipH="1">
              <a:off x="9254686" y="2833750"/>
              <a:ext cx="739325" cy="1140672"/>
            </a:xfrm>
            <a:custGeom>
              <a:avLst/>
              <a:gdLst>
                <a:gd name="T0" fmla="*/ 339 w 350"/>
                <a:gd name="T1" fmla="*/ 299 h 540"/>
                <a:gd name="T2" fmla="*/ 334 w 350"/>
                <a:gd name="T3" fmla="*/ 232 h 540"/>
                <a:gd name="T4" fmla="*/ 254 w 350"/>
                <a:gd name="T5" fmla="*/ 90 h 540"/>
                <a:gd name="T6" fmla="*/ 160 w 350"/>
                <a:gd name="T7" fmla="*/ 0 h 540"/>
                <a:gd name="T8" fmla="*/ 99 w 350"/>
                <a:gd name="T9" fmla="*/ 34 h 540"/>
                <a:gd name="T10" fmla="*/ 36 w 350"/>
                <a:gd name="T11" fmla="*/ 171 h 540"/>
                <a:gd name="T12" fmla="*/ 68 w 350"/>
                <a:gd name="T13" fmla="*/ 363 h 540"/>
                <a:gd name="T14" fmla="*/ 10 w 350"/>
                <a:gd name="T15" fmla="*/ 506 h 540"/>
                <a:gd name="T16" fmla="*/ 0 w 350"/>
                <a:gd name="T17" fmla="*/ 540 h 540"/>
                <a:gd name="T18" fmla="*/ 2 w 350"/>
                <a:gd name="T19" fmla="*/ 539 h 540"/>
                <a:gd name="T20" fmla="*/ 2 w 350"/>
                <a:gd name="T21" fmla="*/ 540 h 540"/>
                <a:gd name="T22" fmla="*/ 333 w 350"/>
                <a:gd name="T23" fmla="*/ 495 h 540"/>
                <a:gd name="T24" fmla="*/ 275 w 350"/>
                <a:gd name="T25" fmla="*/ 416 h 540"/>
                <a:gd name="T26" fmla="*/ 290 w 350"/>
                <a:gd name="T27" fmla="*/ 343 h 540"/>
                <a:gd name="T28" fmla="*/ 339 w 350"/>
                <a:gd name="T29" fmla="*/ 299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0" h="540">
                  <a:moveTo>
                    <a:pt x="339" y="299"/>
                  </a:moveTo>
                  <a:cubicBezTo>
                    <a:pt x="350" y="272"/>
                    <a:pt x="348" y="257"/>
                    <a:pt x="334" y="232"/>
                  </a:cubicBezTo>
                  <a:cubicBezTo>
                    <a:pt x="254" y="90"/>
                    <a:pt x="254" y="90"/>
                    <a:pt x="254" y="90"/>
                  </a:cubicBezTo>
                  <a:cubicBezTo>
                    <a:pt x="160" y="0"/>
                    <a:pt x="160" y="0"/>
                    <a:pt x="160" y="0"/>
                  </a:cubicBezTo>
                  <a:cubicBezTo>
                    <a:pt x="99" y="34"/>
                    <a:pt x="99" y="34"/>
                    <a:pt x="99" y="34"/>
                  </a:cubicBezTo>
                  <a:cubicBezTo>
                    <a:pt x="50" y="67"/>
                    <a:pt x="26" y="120"/>
                    <a:pt x="36" y="171"/>
                  </a:cubicBezTo>
                  <a:cubicBezTo>
                    <a:pt x="68" y="363"/>
                    <a:pt x="68" y="363"/>
                    <a:pt x="68" y="363"/>
                  </a:cubicBezTo>
                  <a:cubicBezTo>
                    <a:pt x="61" y="374"/>
                    <a:pt x="16" y="489"/>
                    <a:pt x="10" y="506"/>
                  </a:cubicBezTo>
                  <a:cubicBezTo>
                    <a:pt x="0" y="540"/>
                    <a:pt x="0" y="540"/>
                    <a:pt x="0" y="540"/>
                  </a:cubicBezTo>
                  <a:cubicBezTo>
                    <a:pt x="2" y="539"/>
                    <a:pt x="2" y="539"/>
                    <a:pt x="2" y="539"/>
                  </a:cubicBezTo>
                  <a:cubicBezTo>
                    <a:pt x="2" y="540"/>
                    <a:pt x="2" y="540"/>
                    <a:pt x="2" y="540"/>
                  </a:cubicBezTo>
                  <a:cubicBezTo>
                    <a:pt x="333" y="495"/>
                    <a:pt x="333" y="495"/>
                    <a:pt x="333" y="495"/>
                  </a:cubicBezTo>
                  <a:cubicBezTo>
                    <a:pt x="275" y="416"/>
                    <a:pt x="275" y="416"/>
                    <a:pt x="275" y="416"/>
                  </a:cubicBezTo>
                  <a:cubicBezTo>
                    <a:pt x="290" y="343"/>
                    <a:pt x="290" y="343"/>
                    <a:pt x="290" y="343"/>
                  </a:cubicBezTo>
                  <a:cubicBezTo>
                    <a:pt x="317" y="335"/>
                    <a:pt x="331" y="317"/>
                    <a:pt x="339" y="29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51" name="Freeform 35">
              <a:extLst>
                <a:ext uri="{FF2B5EF4-FFF2-40B4-BE49-F238E27FC236}">
                  <a16:creationId xmlns:a16="http://schemas.microsoft.com/office/drawing/2014/main" id="{B8DB6971-EEEC-46B6-A536-50EE8A2F1EBF}"/>
                </a:ext>
              </a:extLst>
            </p:cNvPr>
            <p:cNvSpPr>
              <a:spLocks/>
            </p:cNvSpPr>
            <p:nvPr/>
          </p:nvSpPr>
          <p:spPr bwMode="auto">
            <a:xfrm flipH="1">
              <a:off x="10758265" y="4346196"/>
              <a:ext cx="780163" cy="778755"/>
            </a:xfrm>
            <a:custGeom>
              <a:avLst/>
              <a:gdLst>
                <a:gd name="T0" fmla="*/ 294 w 369"/>
                <a:gd name="T1" fmla="*/ 16 h 369"/>
                <a:gd name="T2" fmla="*/ 294 w 369"/>
                <a:gd name="T3" fmla="*/ 75 h 369"/>
                <a:gd name="T4" fmla="*/ 311 w 369"/>
                <a:gd name="T5" fmla="*/ 85 h 369"/>
                <a:gd name="T6" fmla="*/ 279 w 369"/>
                <a:gd name="T7" fmla="*/ 250 h 369"/>
                <a:gd name="T8" fmla="*/ 246 w 369"/>
                <a:gd name="T9" fmla="*/ 262 h 369"/>
                <a:gd name="T10" fmla="*/ 234 w 369"/>
                <a:gd name="T11" fmla="*/ 293 h 369"/>
                <a:gd name="T12" fmla="*/ 86 w 369"/>
                <a:gd name="T13" fmla="*/ 314 h 369"/>
                <a:gd name="T14" fmla="*/ 75 w 369"/>
                <a:gd name="T15" fmla="*/ 294 h 369"/>
                <a:gd name="T16" fmla="*/ 16 w 369"/>
                <a:gd name="T17" fmla="*/ 294 h 369"/>
                <a:gd name="T18" fmla="*/ 16 w 369"/>
                <a:gd name="T19" fmla="*/ 353 h 369"/>
                <a:gd name="T20" fmla="*/ 75 w 369"/>
                <a:gd name="T21" fmla="*/ 353 h 369"/>
                <a:gd name="T22" fmla="*/ 87 w 369"/>
                <a:gd name="T23" fmla="*/ 321 h 369"/>
                <a:gd name="T24" fmla="*/ 235 w 369"/>
                <a:gd name="T25" fmla="*/ 301 h 369"/>
                <a:gd name="T26" fmla="*/ 246 w 369"/>
                <a:gd name="T27" fmla="*/ 320 h 369"/>
                <a:gd name="T28" fmla="*/ 305 w 369"/>
                <a:gd name="T29" fmla="*/ 320 h 369"/>
                <a:gd name="T30" fmla="*/ 305 w 369"/>
                <a:gd name="T31" fmla="*/ 262 h 369"/>
                <a:gd name="T32" fmla="*/ 287 w 369"/>
                <a:gd name="T33" fmla="*/ 251 h 369"/>
                <a:gd name="T34" fmla="*/ 319 w 369"/>
                <a:gd name="T35" fmla="*/ 87 h 369"/>
                <a:gd name="T36" fmla="*/ 353 w 369"/>
                <a:gd name="T37" fmla="*/ 75 h 369"/>
                <a:gd name="T38" fmla="*/ 353 w 369"/>
                <a:gd name="T39" fmla="*/ 16 h 369"/>
                <a:gd name="T40" fmla="*/ 294 w 369"/>
                <a:gd name="T41" fmla="*/ 16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9" h="369">
                  <a:moveTo>
                    <a:pt x="294" y="16"/>
                  </a:moveTo>
                  <a:cubicBezTo>
                    <a:pt x="278" y="32"/>
                    <a:pt x="278" y="58"/>
                    <a:pt x="294" y="75"/>
                  </a:cubicBezTo>
                  <a:cubicBezTo>
                    <a:pt x="299" y="80"/>
                    <a:pt x="305" y="83"/>
                    <a:pt x="311" y="85"/>
                  </a:cubicBezTo>
                  <a:cubicBezTo>
                    <a:pt x="279" y="250"/>
                    <a:pt x="279" y="250"/>
                    <a:pt x="279" y="250"/>
                  </a:cubicBezTo>
                  <a:cubicBezTo>
                    <a:pt x="267" y="249"/>
                    <a:pt x="255" y="253"/>
                    <a:pt x="246" y="262"/>
                  </a:cubicBezTo>
                  <a:cubicBezTo>
                    <a:pt x="237" y="270"/>
                    <a:pt x="233" y="282"/>
                    <a:pt x="234" y="293"/>
                  </a:cubicBezTo>
                  <a:cubicBezTo>
                    <a:pt x="86" y="314"/>
                    <a:pt x="86" y="314"/>
                    <a:pt x="86" y="314"/>
                  </a:cubicBezTo>
                  <a:cubicBezTo>
                    <a:pt x="84" y="306"/>
                    <a:pt x="80" y="299"/>
                    <a:pt x="75" y="294"/>
                  </a:cubicBezTo>
                  <a:cubicBezTo>
                    <a:pt x="59" y="278"/>
                    <a:pt x="32" y="278"/>
                    <a:pt x="16" y="294"/>
                  </a:cubicBezTo>
                  <a:cubicBezTo>
                    <a:pt x="0" y="310"/>
                    <a:pt x="0" y="336"/>
                    <a:pt x="16" y="353"/>
                  </a:cubicBezTo>
                  <a:cubicBezTo>
                    <a:pt x="32" y="369"/>
                    <a:pt x="59" y="369"/>
                    <a:pt x="75" y="353"/>
                  </a:cubicBezTo>
                  <a:cubicBezTo>
                    <a:pt x="83" y="344"/>
                    <a:pt x="87" y="333"/>
                    <a:pt x="87" y="321"/>
                  </a:cubicBezTo>
                  <a:cubicBezTo>
                    <a:pt x="235" y="301"/>
                    <a:pt x="235" y="301"/>
                    <a:pt x="235" y="301"/>
                  </a:cubicBezTo>
                  <a:cubicBezTo>
                    <a:pt x="236" y="308"/>
                    <a:pt x="240" y="315"/>
                    <a:pt x="246" y="320"/>
                  </a:cubicBezTo>
                  <a:cubicBezTo>
                    <a:pt x="262" y="337"/>
                    <a:pt x="288" y="337"/>
                    <a:pt x="305" y="320"/>
                  </a:cubicBezTo>
                  <a:cubicBezTo>
                    <a:pt x="321" y="304"/>
                    <a:pt x="321" y="278"/>
                    <a:pt x="305" y="262"/>
                  </a:cubicBezTo>
                  <a:cubicBezTo>
                    <a:pt x="299" y="257"/>
                    <a:pt x="293" y="253"/>
                    <a:pt x="287" y="251"/>
                  </a:cubicBezTo>
                  <a:cubicBezTo>
                    <a:pt x="319" y="87"/>
                    <a:pt x="319" y="87"/>
                    <a:pt x="319" y="87"/>
                  </a:cubicBezTo>
                  <a:cubicBezTo>
                    <a:pt x="331" y="88"/>
                    <a:pt x="344" y="84"/>
                    <a:pt x="353" y="75"/>
                  </a:cubicBezTo>
                  <a:cubicBezTo>
                    <a:pt x="369" y="58"/>
                    <a:pt x="369" y="32"/>
                    <a:pt x="353" y="16"/>
                  </a:cubicBezTo>
                  <a:cubicBezTo>
                    <a:pt x="337" y="0"/>
                    <a:pt x="310" y="0"/>
                    <a:pt x="294" y="16"/>
                  </a:cubicBezTo>
                  <a:close/>
                </a:path>
              </a:pathLst>
            </a:custGeom>
            <a:solidFill>
              <a:srgbClr val="98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52" name="Freeform 36">
              <a:extLst>
                <a:ext uri="{FF2B5EF4-FFF2-40B4-BE49-F238E27FC236}">
                  <a16:creationId xmlns:a16="http://schemas.microsoft.com/office/drawing/2014/main" id="{C7CF53FD-F508-4B1C-B7BB-290EA5EE72D9}"/>
                </a:ext>
              </a:extLst>
            </p:cNvPr>
            <p:cNvSpPr>
              <a:spLocks/>
            </p:cNvSpPr>
            <p:nvPr/>
          </p:nvSpPr>
          <p:spPr bwMode="auto">
            <a:xfrm flipH="1">
              <a:off x="9056125" y="5093971"/>
              <a:ext cx="257707" cy="394306"/>
            </a:xfrm>
            <a:custGeom>
              <a:avLst/>
              <a:gdLst>
                <a:gd name="T0" fmla="*/ 67 w 122"/>
                <a:gd name="T1" fmla="*/ 187 h 187"/>
                <a:gd name="T2" fmla="*/ 0 w 122"/>
                <a:gd name="T3" fmla="*/ 90 h 187"/>
                <a:gd name="T4" fmla="*/ 31 w 122"/>
                <a:gd name="T5" fmla="*/ 0 h 187"/>
                <a:gd name="T6" fmla="*/ 122 w 122"/>
                <a:gd name="T7" fmla="*/ 41 h 187"/>
                <a:gd name="T8" fmla="*/ 67 w 122"/>
                <a:gd name="T9" fmla="*/ 187 h 187"/>
              </a:gdLst>
              <a:ahLst/>
              <a:cxnLst>
                <a:cxn ang="0">
                  <a:pos x="T0" y="T1"/>
                </a:cxn>
                <a:cxn ang="0">
                  <a:pos x="T2" y="T3"/>
                </a:cxn>
                <a:cxn ang="0">
                  <a:pos x="T4" y="T5"/>
                </a:cxn>
                <a:cxn ang="0">
                  <a:pos x="T6" y="T7"/>
                </a:cxn>
                <a:cxn ang="0">
                  <a:pos x="T8" y="T9"/>
                </a:cxn>
              </a:cxnLst>
              <a:rect l="0" t="0" r="r" b="b"/>
              <a:pathLst>
                <a:path w="122" h="187">
                  <a:moveTo>
                    <a:pt x="67" y="187"/>
                  </a:moveTo>
                  <a:cubicBezTo>
                    <a:pt x="57" y="187"/>
                    <a:pt x="0" y="90"/>
                    <a:pt x="0" y="90"/>
                  </a:cubicBezTo>
                  <a:cubicBezTo>
                    <a:pt x="31" y="0"/>
                    <a:pt x="31" y="0"/>
                    <a:pt x="31" y="0"/>
                  </a:cubicBezTo>
                  <a:cubicBezTo>
                    <a:pt x="122" y="41"/>
                    <a:pt x="122" y="41"/>
                    <a:pt x="122" y="41"/>
                  </a:cubicBezTo>
                  <a:lnTo>
                    <a:pt x="67" y="187"/>
                  </a:lnTo>
                  <a:close/>
                </a:path>
              </a:pathLst>
            </a:custGeom>
            <a:solidFill>
              <a:srgbClr val="BD78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53" name="Freeform 37">
              <a:extLst>
                <a:ext uri="{FF2B5EF4-FFF2-40B4-BE49-F238E27FC236}">
                  <a16:creationId xmlns:a16="http://schemas.microsoft.com/office/drawing/2014/main" id="{DFC2356E-87CC-4143-A734-D5418F33553E}"/>
                </a:ext>
              </a:extLst>
            </p:cNvPr>
            <p:cNvSpPr>
              <a:spLocks/>
            </p:cNvSpPr>
            <p:nvPr/>
          </p:nvSpPr>
          <p:spPr bwMode="auto">
            <a:xfrm flipH="1">
              <a:off x="8101340" y="3818108"/>
              <a:ext cx="1943368" cy="1361765"/>
            </a:xfrm>
            <a:custGeom>
              <a:avLst/>
              <a:gdLst>
                <a:gd name="T0" fmla="*/ 24 w 920"/>
                <a:gd name="T1" fmla="*/ 74 h 645"/>
                <a:gd name="T2" fmla="*/ 357 w 920"/>
                <a:gd name="T3" fmla="*/ 29 h 645"/>
                <a:gd name="T4" fmla="*/ 568 w 920"/>
                <a:gd name="T5" fmla="*/ 3 h 645"/>
                <a:gd name="T6" fmla="*/ 659 w 920"/>
                <a:gd name="T7" fmla="*/ 52 h 645"/>
                <a:gd name="T8" fmla="*/ 920 w 920"/>
                <a:gd name="T9" fmla="*/ 451 h 645"/>
                <a:gd name="T10" fmla="*/ 827 w 920"/>
                <a:gd name="T11" fmla="*/ 513 h 645"/>
                <a:gd name="T12" fmla="*/ 788 w 920"/>
                <a:gd name="T13" fmla="*/ 503 h 645"/>
                <a:gd name="T14" fmla="*/ 652 w 920"/>
                <a:gd name="T15" fmla="*/ 325 h 645"/>
                <a:gd name="T16" fmla="*/ 468 w 920"/>
                <a:gd name="T17" fmla="*/ 645 h 645"/>
                <a:gd name="T18" fmla="*/ 343 w 920"/>
                <a:gd name="T19" fmla="*/ 634 h 645"/>
                <a:gd name="T20" fmla="*/ 334 w 920"/>
                <a:gd name="T21" fmla="*/ 612 h 645"/>
                <a:gd name="T22" fmla="*/ 473 w 920"/>
                <a:gd name="T23" fmla="*/ 257 h 645"/>
                <a:gd name="T24" fmla="*/ 155 w 920"/>
                <a:gd name="T25" fmla="*/ 257 h 645"/>
                <a:gd name="T26" fmla="*/ 24 w 920"/>
                <a:gd name="T27" fmla="*/ 74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0" h="645">
                  <a:moveTo>
                    <a:pt x="24" y="74"/>
                  </a:moveTo>
                  <a:cubicBezTo>
                    <a:pt x="357" y="29"/>
                    <a:pt x="357" y="29"/>
                    <a:pt x="357" y="29"/>
                  </a:cubicBezTo>
                  <a:cubicBezTo>
                    <a:pt x="568" y="3"/>
                    <a:pt x="568" y="3"/>
                    <a:pt x="568" y="3"/>
                  </a:cubicBezTo>
                  <a:cubicBezTo>
                    <a:pt x="603" y="0"/>
                    <a:pt x="643" y="20"/>
                    <a:pt x="659" y="52"/>
                  </a:cubicBezTo>
                  <a:cubicBezTo>
                    <a:pt x="920" y="451"/>
                    <a:pt x="920" y="451"/>
                    <a:pt x="920" y="451"/>
                  </a:cubicBezTo>
                  <a:cubicBezTo>
                    <a:pt x="827" y="513"/>
                    <a:pt x="827" y="513"/>
                    <a:pt x="827" y="513"/>
                  </a:cubicBezTo>
                  <a:cubicBezTo>
                    <a:pt x="814" y="520"/>
                    <a:pt x="797" y="516"/>
                    <a:pt x="788" y="503"/>
                  </a:cubicBezTo>
                  <a:cubicBezTo>
                    <a:pt x="652" y="325"/>
                    <a:pt x="652" y="325"/>
                    <a:pt x="652" y="325"/>
                  </a:cubicBezTo>
                  <a:cubicBezTo>
                    <a:pt x="468" y="645"/>
                    <a:pt x="468" y="645"/>
                    <a:pt x="468" y="645"/>
                  </a:cubicBezTo>
                  <a:cubicBezTo>
                    <a:pt x="343" y="634"/>
                    <a:pt x="343" y="634"/>
                    <a:pt x="343" y="634"/>
                  </a:cubicBezTo>
                  <a:cubicBezTo>
                    <a:pt x="334" y="631"/>
                    <a:pt x="330" y="621"/>
                    <a:pt x="334" y="612"/>
                  </a:cubicBezTo>
                  <a:cubicBezTo>
                    <a:pt x="473" y="257"/>
                    <a:pt x="473" y="257"/>
                    <a:pt x="473" y="257"/>
                  </a:cubicBezTo>
                  <a:cubicBezTo>
                    <a:pt x="155" y="257"/>
                    <a:pt x="155" y="257"/>
                    <a:pt x="155" y="257"/>
                  </a:cubicBezTo>
                  <a:cubicBezTo>
                    <a:pt x="72" y="259"/>
                    <a:pt x="0" y="203"/>
                    <a:pt x="24" y="74"/>
                  </a:cubicBezTo>
                  <a:close/>
                </a:path>
              </a:pathLst>
            </a:custGeom>
            <a:solidFill>
              <a:srgbClr val="98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54" name="Freeform 38">
              <a:extLst>
                <a:ext uri="{FF2B5EF4-FFF2-40B4-BE49-F238E27FC236}">
                  <a16:creationId xmlns:a16="http://schemas.microsoft.com/office/drawing/2014/main" id="{40E07B12-48CA-4E75-BA1D-CC4F6E07D645}"/>
                </a:ext>
              </a:extLst>
            </p:cNvPr>
            <p:cNvSpPr>
              <a:spLocks/>
            </p:cNvSpPr>
            <p:nvPr/>
          </p:nvSpPr>
          <p:spPr bwMode="auto">
            <a:xfrm flipH="1">
              <a:off x="8844889" y="3781494"/>
              <a:ext cx="8449" cy="0"/>
            </a:xfrm>
            <a:custGeom>
              <a:avLst/>
              <a:gdLst>
                <a:gd name="T0" fmla="*/ 2 w 4"/>
                <a:gd name="T1" fmla="*/ 2 w 4"/>
              </a:gdLst>
              <a:ahLst/>
              <a:cxnLst>
                <a:cxn ang="0">
                  <a:pos x="T0" y="0"/>
                </a:cxn>
                <a:cxn ang="0">
                  <a:pos x="T1" y="0"/>
                </a:cxn>
              </a:cxnLst>
              <a:rect l="0" t="0" r="r" b="b"/>
              <a:pathLst>
                <a:path w="4">
                  <a:moveTo>
                    <a:pt x="2" y="0"/>
                  </a:moveTo>
                  <a:cubicBezTo>
                    <a:pt x="0" y="0"/>
                    <a:pt x="4" y="0"/>
                    <a:pt x="2" y="0"/>
                  </a:cubicBezTo>
                  <a:close/>
                </a:path>
              </a:pathLst>
            </a:custGeom>
            <a:solidFill>
              <a:srgbClr val="102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55" name="Freeform 39">
              <a:extLst>
                <a:ext uri="{FF2B5EF4-FFF2-40B4-BE49-F238E27FC236}">
                  <a16:creationId xmlns:a16="http://schemas.microsoft.com/office/drawing/2014/main" id="{A21C7BA9-9083-4117-BD36-477CA1032187}"/>
                </a:ext>
              </a:extLst>
            </p:cNvPr>
            <p:cNvSpPr>
              <a:spLocks/>
            </p:cNvSpPr>
            <p:nvPr/>
          </p:nvSpPr>
          <p:spPr bwMode="auto">
            <a:xfrm flipH="1">
              <a:off x="8819541" y="3699816"/>
              <a:ext cx="673137" cy="211236"/>
            </a:xfrm>
            <a:custGeom>
              <a:avLst/>
              <a:gdLst>
                <a:gd name="T0" fmla="*/ 241 w 319"/>
                <a:gd name="T1" fmla="*/ 14 h 100"/>
                <a:gd name="T2" fmla="*/ 262 w 319"/>
                <a:gd name="T3" fmla="*/ 20 h 100"/>
                <a:gd name="T4" fmla="*/ 319 w 319"/>
                <a:gd name="T5" fmla="*/ 58 h 100"/>
                <a:gd name="T6" fmla="*/ 0 w 319"/>
                <a:gd name="T7" fmla="*/ 100 h 100"/>
                <a:gd name="T8" fmla="*/ 12 w 319"/>
                <a:gd name="T9" fmla="*/ 0 h 100"/>
                <a:gd name="T10" fmla="*/ 241 w 319"/>
                <a:gd name="T11" fmla="*/ 14 h 100"/>
              </a:gdLst>
              <a:ahLst/>
              <a:cxnLst>
                <a:cxn ang="0">
                  <a:pos x="T0" y="T1"/>
                </a:cxn>
                <a:cxn ang="0">
                  <a:pos x="T2" y="T3"/>
                </a:cxn>
                <a:cxn ang="0">
                  <a:pos x="T4" y="T5"/>
                </a:cxn>
                <a:cxn ang="0">
                  <a:pos x="T6" y="T7"/>
                </a:cxn>
                <a:cxn ang="0">
                  <a:pos x="T8" y="T9"/>
                </a:cxn>
                <a:cxn ang="0">
                  <a:pos x="T10" y="T11"/>
                </a:cxn>
              </a:cxnLst>
              <a:rect l="0" t="0" r="r" b="b"/>
              <a:pathLst>
                <a:path w="319" h="100">
                  <a:moveTo>
                    <a:pt x="241" y="14"/>
                  </a:moveTo>
                  <a:cubicBezTo>
                    <a:pt x="249" y="14"/>
                    <a:pt x="256" y="16"/>
                    <a:pt x="262" y="20"/>
                  </a:cubicBezTo>
                  <a:cubicBezTo>
                    <a:pt x="319" y="58"/>
                    <a:pt x="319" y="58"/>
                    <a:pt x="319" y="58"/>
                  </a:cubicBezTo>
                  <a:cubicBezTo>
                    <a:pt x="0" y="100"/>
                    <a:pt x="0" y="100"/>
                    <a:pt x="0" y="100"/>
                  </a:cubicBezTo>
                  <a:cubicBezTo>
                    <a:pt x="12" y="0"/>
                    <a:pt x="12" y="0"/>
                    <a:pt x="12" y="0"/>
                  </a:cubicBezTo>
                  <a:lnTo>
                    <a:pt x="241" y="14"/>
                  </a:lnTo>
                  <a:close/>
                </a:path>
              </a:pathLst>
            </a:custGeom>
            <a:solidFill>
              <a:srgbClr val="BD78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56" name="Freeform 40">
              <a:extLst>
                <a:ext uri="{FF2B5EF4-FFF2-40B4-BE49-F238E27FC236}">
                  <a16:creationId xmlns:a16="http://schemas.microsoft.com/office/drawing/2014/main" id="{A538E999-3FB2-479A-BE19-9EAD713439B8}"/>
                </a:ext>
              </a:extLst>
            </p:cNvPr>
            <p:cNvSpPr>
              <a:spLocks/>
            </p:cNvSpPr>
            <p:nvPr/>
          </p:nvSpPr>
          <p:spPr bwMode="auto">
            <a:xfrm flipH="1">
              <a:off x="7890104" y="4770076"/>
              <a:ext cx="406981" cy="306996"/>
            </a:xfrm>
            <a:custGeom>
              <a:avLst/>
              <a:gdLst>
                <a:gd name="T0" fmla="*/ 93 w 193"/>
                <a:gd name="T1" fmla="*/ 0 h 145"/>
                <a:gd name="T2" fmla="*/ 0 w 193"/>
                <a:gd name="T3" fmla="*/ 62 h 145"/>
                <a:gd name="T4" fmla="*/ 69 w 193"/>
                <a:gd name="T5" fmla="*/ 141 h 145"/>
                <a:gd name="T6" fmla="*/ 193 w 193"/>
                <a:gd name="T7" fmla="*/ 145 h 145"/>
                <a:gd name="T8" fmla="*/ 93 w 193"/>
                <a:gd name="T9" fmla="*/ 0 h 145"/>
              </a:gdLst>
              <a:ahLst/>
              <a:cxnLst>
                <a:cxn ang="0">
                  <a:pos x="T0" y="T1"/>
                </a:cxn>
                <a:cxn ang="0">
                  <a:pos x="T2" y="T3"/>
                </a:cxn>
                <a:cxn ang="0">
                  <a:pos x="T4" y="T5"/>
                </a:cxn>
                <a:cxn ang="0">
                  <a:pos x="T6" y="T7"/>
                </a:cxn>
                <a:cxn ang="0">
                  <a:pos x="T8" y="T9"/>
                </a:cxn>
              </a:cxnLst>
              <a:rect l="0" t="0" r="r" b="b"/>
              <a:pathLst>
                <a:path w="193" h="145">
                  <a:moveTo>
                    <a:pt x="93" y="0"/>
                  </a:moveTo>
                  <a:cubicBezTo>
                    <a:pt x="0" y="62"/>
                    <a:pt x="0" y="62"/>
                    <a:pt x="0" y="62"/>
                  </a:cubicBezTo>
                  <a:cubicBezTo>
                    <a:pt x="69" y="141"/>
                    <a:pt x="69" y="141"/>
                    <a:pt x="69" y="141"/>
                  </a:cubicBezTo>
                  <a:cubicBezTo>
                    <a:pt x="71" y="143"/>
                    <a:pt x="193" y="145"/>
                    <a:pt x="193" y="145"/>
                  </a:cubicBezTo>
                  <a:lnTo>
                    <a:pt x="93" y="0"/>
                  </a:lnTo>
                  <a:close/>
                </a:path>
              </a:pathLst>
            </a:custGeom>
            <a:solidFill>
              <a:srgbClr val="BD78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57" name="Freeform 41">
              <a:extLst>
                <a:ext uri="{FF2B5EF4-FFF2-40B4-BE49-F238E27FC236}">
                  <a16:creationId xmlns:a16="http://schemas.microsoft.com/office/drawing/2014/main" id="{EFB72B9F-A446-48FD-B915-D259C9A8743A}"/>
                </a:ext>
              </a:extLst>
            </p:cNvPr>
            <p:cNvSpPr>
              <a:spLocks/>
            </p:cNvSpPr>
            <p:nvPr/>
          </p:nvSpPr>
          <p:spPr bwMode="auto">
            <a:xfrm flipH="1">
              <a:off x="9163151" y="1786021"/>
              <a:ext cx="857617" cy="1009706"/>
            </a:xfrm>
            <a:custGeom>
              <a:avLst/>
              <a:gdLst>
                <a:gd name="T0" fmla="*/ 406 w 406"/>
                <a:gd name="T1" fmla="*/ 294 h 478"/>
                <a:gd name="T2" fmla="*/ 406 w 406"/>
                <a:gd name="T3" fmla="*/ 294 h 478"/>
                <a:gd name="T4" fmla="*/ 406 w 406"/>
                <a:gd name="T5" fmla="*/ 293 h 478"/>
                <a:gd name="T6" fmla="*/ 406 w 406"/>
                <a:gd name="T7" fmla="*/ 291 h 478"/>
                <a:gd name="T8" fmla="*/ 283 w 406"/>
                <a:gd name="T9" fmla="*/ 172 h 478"/>
                <a:gd name="T10" fmla="*/ 189 w 406"/>
                <a:gd name="T11" fmla="*/ 185 h 478"/>
                <a:gd name="T12" fmla="*/ 209 w 406"/>
                <a:gd name="T13" fmla="*/ 155 h 478"/>
                <a:gd name="T14" fmla="*/ 155 w 406"/>
                <a:gd name="T15" fmla="*/ 22 h 478"/>
                <a:gd name="T16" fmla="*/ 22 w 406"/>
                <a:gd name="T17" fmla="*/ 76 h 478"/>
                <a:gd name="T18" fmla="*/ 76 w 406"/>
                <a:gd name="T19" fmla="*/ 209 h 478"/>
                <a:gd name="T20" fmla="*/ 152 w 406"/>
                <a:gd name="T21" fmla="*/ 210 h 478"/>
                <a:gd name="T22" fmla="*/ 103 w 406"/>
                <a:gd name="T23" fmla="*/ 299 h 478"/>
                <a:gd name="T24" fmla="*/ 190 w 406"/>
                <a:gd name="T25" fmla="*/ 468 h 478"/>
                <a:gd name="T26" fmla="*/ 208 w 406"/>
                <a:gd name="T27" fmla="*/ 475 h 478"/>
                <a:gd name="T28" fmla="*/ 406 w 406"/>
                <a:gd name="T29" fmla="*/ 294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6" h="478">
                  <a:moveTo>
                    <a:pt x="406" y="294"/>
                  </a:moveTo>
                  <a:cubicBezTo>
                    <a:pt x="406" y="294"/>
                    <a:pt x="406" y="294"/>
                    <a:pt x="406" y="294"/>
                  </a:cubicBezTo>
                  <a:cubicBezTo>
                    <a:pt x="406" y="293"/>
                    <a:pt x="406" y="293"/>
                    <a:pt x="406" y="293"/>
                  </a:cubicBezTo>
                  <a:cubicBezTo>
                    <a:pt x="406" y="292"/>
                    <a:pt x="406" y="291"/>
                    <a:pt x="406" y="291"/>
                  </a:cubicBezTo>
                  <a:cubicBezTo>
                    <a:pt x="401" y="227"/>
                    <a:pt x="354" y="184"/>
                    <a:pt x="283" y="172"/>
                  </a:cubicBezTo>
                  <a:cubicBezTo>
                    <a:pt x="250" y="166"/>
                    <a:pt x="217" y="172"/>
                    <a:pt x="189" y="185"/>
                  </a:cubicBezTo>
                  <a:cubicBezTo>
                    <a:pt x="197" y="176"/>
                    <a:pt x="204" y="166"/>
                    <a:pt x="209" y="155"/>
                  </a:cubicBezTo>
                  <a:cubicBezTo>
                    <a:pt x="231" y="103"/>
                    <a:pt x="207" y="43"/>
                    <a:pt x="155" y="22"/>
                  </a:cubicBezTo>
                  <a:cubicBezTo>
                    <a:pt x="103" y="0"/>
                    <a:pt x="44" y="24"/>
                    <a:pt x="22" y="76"/>
                  </a:cubicBezTo>
                  <a:cubicBezTo>
                    <a:pt x="0" y="127"/>
                    <a:pt x="24" y="187"/>
                    <a:pt x="76" y="209"/>
                  </a:cubicBezTo>
                  <a:cubicBezTo>
                    <a:pt x="101" y="219"/>
                    <a:pt x="129" y="219"/>
                    <a:pt x="152" y="210"/>
                  </a:cubicBezTo>
                  <a:cubicBezTo>
                    <a:pt x="127" y="232"/>
                    <a:pt x="109" y="263"/>
                    <a:pt x="103" y="299"/>
                  </a:cubicBezTo>
                  <a:cubicBezTo>
                    <a:pt x="92" y="369"/>
                    <a:pt x="129" y="438"/>
                    <a:pt x="190" y="468"/>
                  </a:cubicBezTo>
                  <a:cubicBezTo>
                    <a:pt x="194" y="475"/>
                    <a:pt x="208" y="476"/>
                    <a:pt x="208" y="475"/>
                  </a:cubicBezTo>
                  <a:cubicBezTo>
                    <a:pt x="216" y="478"/>
                    <a:pt x="406" y="305"/>
                    <a:pt x="406" y="294"/>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58" name="Rectangle 42">
              <a:extLst>
                <a:ext uri="{FF2B5EF4-FFF2-40B4-BE49-F238E27FC236}">
                  <a16:creationId xmlns:a16="http://schemas.microsoft.com/office/drawing/2014/main" id="{CF083791-5312-4DAF-B1D4-1D37EF17FB15}"/>
                </a:ext>
              </a:extLst>
            </p:cNvPr>
            <p:cNvSpPr>
              <a:spLocks noChangeArrowheads="1"/>
            </p:cNvSpPr>
            <p:nvPr/>
          </p:nvSpPr>
          <p:spPr bwMode="auto">
            <a:xfrm flipH="1">
              <a:off x="9884168" y="2973165"/>
              <a:ext cx="1408" cy="1408"/>
            </a:xfrm>
            <a:prstGeom prst="rect">
              <a:avLst/>
            </a:prstGeom>
            <a:solidFill>
              <a:srgbClr val="448A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59" name="Freeform 43">
              <a:extLst>
                <a:ext uri="{FF2B5EF4-FFF2-40B4-BE49-F238E27FC236}">
                  <a16:creationId xmlns:a16="http://schemas.microsoft.com/office/drawing/2014/main" id="{076FBA37-B9FC-4F97-A27C-34FB63BBBDD2}"/>
                </a:ext>
              </a:extLst>
            </p:cNvPr>
            <p:cNvSpPr>
              <a:spLocks/>
            </p:cNvSpPr>
            <p:nvPr/>
          </p:nvSpPr>
          <p:spPr bwMode="auto">
            <a:xfrm flipH="1">
              <a:off x="9150477" y="2407054"/>
              <a:ext cx="633707" cy="790021"/>
            </a:xfrm>
            <a:custGeom>
              <a:avLst/>
              <a:gdLst>
                <a:gd name="T0" fmla="*/ 297 w 300"/>
                <a:gd name="T1" fmla="*/ 122 h 374"/>
                <a:gd name="T2" fmla="*/ 291 w 300"/>
                <a:gd name="T3" fmla="*/ 108 h 374"/>
                <a:gd name="T4" fmla="*/ 295 w 300"/>
                <a:gd name="T5" fmla="*/ 14 h 374"/>
                <a:gd name="T6" fmla="*/ 294 w 300"/>
                <a:gd name="T7" fmla="*/ 0 h 374"/>
                <a:gd name="T8" fmla="*/ 211 w 300"/>
                <a:gd name="T9" fmla="*/ 51 h 374"/>
                <a:gd name="T10" fmla="*/ 137 w 300"/>
                <a:gd name="T11" fmla="*/ 67 h 374"/>
                <a:gd name="T12" fmla="*/ 135 w 300"/>
                <a:gd name="T13" fmla="*/ 67 h 374"/>
                <a:gd name="T14" fmla="*/ 101 w 300"/>
                <a:gd name="T15" fmla="*/ 88 h 374"/>
                <a:gd name="T16" fmla="*/ 111 w 300"/>
                <a:gd name="T17" fmla="*/ 113 h 374"/>
                <a:gd name="T18" fmla="*/ 63 w 300"/>
                <a:gd name="T19" fmla="*/ 201 h 374"/>
                <a:gd name="T20" fmla="*/ 0 w 300"/>
                <a:gd name="T21" fmla="*/ 236 h 374"/>
                <a:gd name="T22" fmla="*/ 202 w 300"/>
                <a:gd name="T23" fmla="*/ 374 h 374"/>
                <a:gd name="T24" fmla="*/ 161 w 300"/>
                <a:gd name="T25" fmla="*/ 287 h 374"/>
                <a:gd name="T26" fmla="*/ 202 w 300"/>
                <a:gd name="T27" fmla="*/ 209 h 374"/>
                <a:gd name="T28" fmla="*/ 284 w 300"/>
                <a:gd name="T29" fmla="*/ 138 h 374"/>
                <a:gd name="T30" fmla="*/ 296 w 300"/>
                <a:gd name="T31" fmla="*/ 134 h 374"/>
                <a:gd name="T32" fmla="*/ 297 w 300"/>
                <a:gd name="T33" fmla="*/ 122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0" h="374">
                  <a:moveTo>
                    <a:pt x="297" y="122"/>
                  </a:moveTo>
                  <a:cubicBezTo>
                    <a:pt x="291" y="108"/>
                    <a:pt x="291" y="108"/>
                    <a:pt x="291" y="108"/>
                  </a:cubicBezTo>
                  <a:cubicBezTo>
                    <a:pt x="291" y="108"/>
                    <a:pt x="295" y="18"/>
                    <a:pt x="295" y="14"/>
                  </a:cubicBezTo>
                  <a:cubicBezTo>
                    <a:pt x="295" y="8"/>
                    <a:pt x="295" y="5"/>
                    <a:pt x="294" y="0"/>
                  </a:cubicBezTo>
                  <a:cubicBezTo>
                    <a:pt x="294" y="0"/>
                    <a:pt x="245" y="29"/>
                    <a:pt x="211" y="51"/>
                  </a:cubicBezTo>
                  <a:cubicBezTo>
                    <a:pt x="189" y="64"/>
                    <a:pt x="163" y="70"/>
                    <a:pt x="137" y="67"/>
                  </a:cubicBezTo>
                  <a:cubicBezTo>
                    <a:pt x="136" y="67"/>
                    <a:pt x="135" y="67"/>
                    <a:pt x="135" y="67"/>
                  </a:cubicBezTo>
                  <a:cubicBezTo>
                    <a:pt x="119" y="64"/>
                    <a:pt x="104" y="74"/>
                    <a:pt x="101" y="88"/>
                  </a:cubicBezTo>
                  <a:cubicBezTo>
                    <a:pt x="100" y="97"/>
                    <a:pt x="104" y="107"/>
                    <a:pt x="111" y="113"/>
                  </a:cubicBezTo>
                  <a:cubicBezTo>
                    <a:pt x="63" y="201"/>
                    <a:pt x="63" y="201"/>
                    <a:pt x="63" y="201"/>
                  </a:cubicBezTo>
                  <a:cubicBezTo>
                    <a:pt x="0" y="236"/>
                    <a:pt x="0" y="236"/>
                    <a:pt x="0" y="236"/>
                  </a:cubicBezTo>
                  <a:cubicBezTo>
                    <a:pt x="202" y="374"/>
                    <a:pt x="202" y="374"/>
                    <a:pt x="202" y="374"/>
                  </a:cubicBezTo>
                  <a:cubicBezTo>
                    <a:pt x="161" y="287"/>
                    <a:pt x="161" y="287"/>
                    <a:pt x="161" y="287"/>
                  </a:cubicBezTo>
                  <a:cubicBezTo>
                    <a:pt x="202" y="209"/>
                    <a:pt x="202" y="209"/>
                    <a:pt x="202" y="209"/>
                  </a:cubicBezTo>
                  <a:cubicBezTo>
                    <a:pt x="274" y="206"/>
                    <a:pt x="284" y="138"/>
                    <a:pt x="284" y="138"/>
                  </a:cubicBezTo>
                  <a:cubicBezTo>
                    <a:pt x="284" y="138"/>
                    <a:pt x="295" y="135"/>
                    <a:pt x="296" y="134"/>
                  </a:cubicBezTo>
                  <a:cubicBezTo>
                    <a:pt x="300" y="131"/>
                    <a:pt x="298" y="127"/>
                    <a:pt x="297" y="122"/>
                  </a:cubicBezTo>
                  <a:close/>
                </a:path>
              </a:pathLst>
            </a:custGeom>
            <a:solidFill>
              <a:srgbClr val="BD78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60" name="Freeform 44">
              <a:extLst>
                <a:ext uri="{FF2B5EF4-FFF2-40B4-BE49-F238E27FC236}">
                  <a16:creationId xmlns:a16="http://schemas.microsoft.com/office/drawing/2014/main" id="{84520540-1C29-4176-BB39-24218C098434}"/>
                </a:ext>
              </a:extLst>
            </p:cNvPr>
            <p:cNvSpPr>
              <a:spLocks/>
            </p:cNvSpPr>
            <p:nvPr/>
          </p:nvSpPr>
          <p:spPr bwMode="auto">
            <a:xfrm flipH="1">
              <a:off x="9374386" y="2125407"/>
              <a:ext cx="243625" cy="612583"/>
            </a:xfrm>
            <a:custGeom>
              <a:avLst/>
              <a:gdLst>
                <a:gd name="T0" fmla="*/ 80 w 115"/>
                <a:gd name="T1" fmla="*/ 177 h 290"/>
                <a:gd name="T2" fmla="*/ 96 w 115"/>
                <a:gd name="T3" fmla="*/ 19 h 290"/>
                <a:gd name="T4" fmla="*/ 82 w 115"/>
                <a:gd name="T5" fmla="*/ 1 h 290"/>
                <a:gd name="T6" fmla="*/ 77 w 115"/>
                <a:gd name="T7" fmla="*/ 1 h 290"/>
                <a:gd name="T8" fmla="*/ 60 w 115"/>
                <a:gd name="T9" fmla="*/ 15 h 290"/>
                <a:gd name="T10" fmla="*/ 44 w 115"/>
                <a:gd name="T11" fmla="*/ 174 h 290"/>
                <a:gd name="T12" fmla="*/ 0 w 115"/>
                <a:gd name="T13" fmla="*/ 230 h 290"/>
                <a:gd name="T14" fmla="*/ 44 w 115"/>
                <a:gd name="T15" fmla="*/ 283 h 290"/>
                <a:gd name="T16" fmla="*/ 112 w 115"/>
                <a:gd name="T17" fmla="*/ 234 h 290"/>
                <a:gd name="T18" fmla="*/ 80 w 115"/>
                <a:gd name="T19" fmla="*/ 17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290">
                  <a:moveTo>
                    <a:pt x="80" y="177"/>
                  </a:moveTo>
                  <a:cubicBezTo>
                    <a:pt x="96" y="19"/>
                    <a:pt x="96" y="19"/>
                    <a:pt x="96" y="19"/>
                  </a:cubicBezTo>
                  <a:cubicBezTo>
                    <a:pt x="97" y="10"/>
                    <a:pt x="90" y="2"/>
                    <a:pt x="82" y="1"/>
                  </a:cubicBezTo>
                  <a:cubicBezTo>
                    <a:pt x="77" y="1"/>
                    <a:pt x="77" y="1"/>
                    <a:pt x="77" y="1"/>
                  </a:cubicBezTo>
                  <a:cubicBezTo>
                    <a:pt x="68" y="0"/>
                    <a:pt x="60" y="6"/>
                    <a:pt x="60" y="15"/>
                  </a:cubicBezTo>
                  <a:cubicBezTo>
                    <a:pt x="44" y="174"/>
                    <a:pt x="44" y="174"/>
                    <a:pt x="44" y="174"/>
                  </a:cubicBezTo>
                  <a:cubicBezTo>
                    <a:pt x="19" y="180"/>
                    <a:pt x="0" y="202"/>
                    <a:pt x="0" y="230"/>
                  </a:cubicBezTo>
                  <a:cubicBezTo>
                    <a:pt x="1" y="255"/>
                    <a:pt x="20" y="277"/>
                    <a:pt x="44" y="283"/>
                  </a:cubicBezTo>
                  <a:cubicBezTo>
                    <a:pt x="78" y="290"/>
                    <a:pt x="109" y="267"/>
                    <a:pt x="112" y="234"/>
                  </a:cubicBezTo>
                  <a:cubicBezTo>
                    <a:pt x="115" y="209"/>
                    <a:pt x="101" y="187"/>
                    <a:pt x="80" y="1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61" name="Freeform 45">
              <a:extLst>
                <a:ext uri="{FF2B5EF4-FFF2-40B4-BE49-F238E27FC236}">
                  <a16:creationId xmlns:a16="http://schemas.microsoft.com/office/drawing/2014/main" id="{09960DA7-FF1E-49F9-9A78-587055596423}"/>
                </a:ext>
              </a:extLst>
            </p:cNvPr>
            <p:cNvSpPr>
              <a:spLocks/>
            </p:cNvSpPr>
            <p:nvPr/>
          </p:nvSpPr>
          <p:spPr bwMode="auto">
            <a:xfrm flipH="1">
              <a:off x="8757578" y="5488277"/>
              <a:ext cx="608359" cy="42247"/>
            </a:xfrm>
            <a:custGeom>
              <a:avLst/>
              <a:gdLst>
                <a:gd name="T0" fmla="*/ 0 w 288"/>
                <a:gd name="T1" fmla="*/ 0 h 20"/>
                <a:gd name="T2" fmla="*/ 0 w 288"/>
                <a:gd name="T3" fmla="*/ 12 h 20"/>
                <a:gd name="T4" fmla="*/ 8 w 288"/>
                <a:gd name="T5" fmla="*/ 20 h 20"/>
                <a:gd name="T6" fmla="*/ 280 w 288"/>
                <a:gd name="T7" fmla="*/ 20 h 20"/>
                <a:gd name="T8" fmla="*/ 288 w 288"/>
                <a:gd name="T9" fmla="*/ 7 h 20"/>
                <a:gd name="T10" fmla="*/ 288 w 288"/>
                <a:gd name="T11" fmla="*/ 0 h 20"/>
                <a:gd name="T12" fmla="*/ 0 w 288"/>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88" h="20">
                  <a:moveTo>
                    <a:pt x="0" y="0"/>
                  </a:moveTo>
                  <a:cubicBezTo>
                    <a:pt x="0" y="12"/>
                    <a:pt x="0" y="12"/>
                    <a:pt x="0" y="12"/>
                  </a:cubicBezTo>
                  <a:cubicBezTo>
                    <a:pt x="1" y="16"/>
                    <a:pt x="4" y="20"/>
                    <a:pt x="8" y="20"/>
                  </a:cubicBezTo>
                  <a:cubicBezTo>
                    <a:pt x="280" y="20"/>
                    <a:pt x="280" y="20"/>
                    <a:pt x="280" y="20"/>
                  </a:cubicBezTo>
                  <a:cubicBezTo>
                    <a:pt x="283" y="19"/>
                    <a:pt x="288" y="16"/>
                    <a:pt x="288" y="7"/>
                  </a:cubicBezTo>
                  <a:cubicBezTo>
                    <a:pt x="288" y="0"/>
                    <a:pt x="288" y="0"/>
                    <a:pt x="288"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62" name="Freeform 46">
              <a:extLst>
                <a:ext uri="{FF2B5EF4-FFF2-40B4-BE49-F238E27FC236}">
                  <a16:creationId xmlns:a16="http://schemas.microsoft.com/office/drawing/2014/main" id="{E95B0DF2-979B-4C43-BA42-01752AD2499C}"/>
                </a:ext>
              </a:extLst>
            </p:cNvPr>
            <p:cNvSpPr>
              <a:spLocks/>
            </p:cNvSpPr>
            <p:nvPr/>
          </p:nvSpPr>
          <p:spPr bwMode="auto">
            <a:xfrm flipH="1">
              <a:off x="8757578" y="5230570"/>
              <a:ext cx="608359" cy="257707"/>
            </a:xfrm>
            <a:custGeom>
              <a:avLst/>
              <a:gdLst>
                <a:gd name="T0" fmla="*/ 288 w 288"/>
                <a:gd name="T1" fmla="*/ 117 h 122"/>
                <a:gd name="T2" fmla="*/ 259 w 288"/>
                <a:gd name="T3" fmla="*/ 93 h 122"/>
                <a:gd name="T4" fmla="*/ 217 w 288"/>
                <a:gd name="T5" fmla="*/ 78 h 122"/>
                <a:gd name="T6" fmla="*/ 161 w 288"/>
                <a:gd name="T7" fmla="*/ 34 h 122"/>
                <a:gd name="T8" fmla="*/ 162 w 288"/>
                <a:gd name="T9" fmla="*/ 34 h 122"/>
                <a:gd name="T10" fmla="*/ 156 w 288"/>
                <a:gd name="T11" fmla="*/ 17 h 122"/>
                <a:gd name="T12" fmla="*/ 132 w 288"/>
                <a:gd name="T13" fmla="*/ 0 h 122"/>
                <a:gd name="T14" fmla="*/ 111 w 288"/>
                <a:gd name="T15" fmla="*/ 0 h 122"/>
                <a:gd name="T16" fmla="*/ 85 w 288"/>
                <a:gd name="T17" fmla="*/ 25 h 122"/>
                <a:gd name="T18" fmla="*/ 24 w 288"/>
                <a:gd name="T19" fmla="*/ 25 h 122"/>
                <a:gd name="T20" fmla="*/ 15 w 288"/>
                <a:gd name="T21" fmla="*/ 31 h 122"/>
                <a:gd name="T22" fmla="*/ 4 w 288"/>
                <a:gd name="T23" fmla="*/ 61 h 122"/>
                <a:gd name="T24" fmla="*/ 0 w 288"/>
                <a:gd name="T25" fmla="*/ 89 h 122"/>
                <a:gd name="T26" fmla="*/ 0 w 288"/>
                <a:gd name="T27" fmla="*/ 122 h 122"/>
                <a:gd name="T28" fmla="*/ 288 w 288"/>
                <a:gd name="T29" fmla="*/ 122 h 122"/>
                <a:gd name="T30" fmla="*/ 288 w 288"/>
                <a:gd name="T31" fmla="*/ 11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8" h="122">
                  <a:moveTo>
                    <a:pt x="288" y="117"/>
                  </a:moveTo>
                  <a:cubicBezTo>
                    <a:pt x="284" y="104"/>
                    <a:pt x="274" y="98"/>
                    <a:pt x="259" y="93"/>
                  </a:cubicBezTo>
                  <a:cubicBezTo>
                    <a:pt x="259" y="93"/>
                    <a:pt x="227" y="86"/>
                    <a:pt x="217" y="78"/>
                  </a:cubicBezTo>
                  <a:cubicBezTo>
                    <a:pt x="161" y="34"/>
                    <a:pt x="161" y="34"/>
                    <a:pt x="161" y="34"/>
                  </a:cubicBezTo>
                  <a:cubicBezTo>
                    <a:pt x="162" y="34"/>
                    <a:pt x="162" y="34"/>
                    <a:pt x="162" y="34"/>
                  </a:cubicBezTo>
                  <a:cubicBezTo>
                    <a:pt x="156" y="17"/>
                    <a:pt x="156" y="17"/>
                    <a:pt x="156" y="17"/>
                  </a:cubicBezTo>
                  <a:cubicBezTo>
                    <a:pt x="153" y="7"/>
                    <a:pt x="143" y="0"/>
                    <a:pt x="132" y="0"/>
                  </a:cubicBezTo>
                  <a:cubicBezTo>
                    <a:pt x="111" y="0"/>
                    <a:pt x="111" y="0"/>
                    <a:pt x="111" y="0"/>
                  </a:cubicBezTo>
                  <a:cubicBezTo>
                    <a:pt x="96" y="0"/>
                    <a:pt x="86" y="12"/>
                    <a:pt x="85" y="25"/>
                  </a:cubicBezTo>
                  <a:cubicBezTo>
                    <a:pt x="24" y="25"/>
                    <a:pt x="24" y="25"/>
                    <a:pt x="24" y="25"/>
                  </a:cubicBezTo>
                  <a:cubicBezTo>
                    <a:pt x="20" y="25"/>
                    <a:pt x="16" y="27"/>
                    <a:pt x="15" y="31"/>
                  </a:cubicBezTo>
                  <a:cubicBezTo>
                    <a:pt x="4" y="61"/>
                    <a:pt x="4" y="61"/>
                    <a:pt x="4" y="61"/>
                  </a:cubicBezTo>
                  <a:cubicBezTo>
                    <a:pt x="1" y="70"/>
                    <a:pt x="0" y="79"/>
                    <a:pt x="0" y="89"/>
                  </a:cubicBezTo>
                  <a:cubicBezTo>
                    <a:pt x="0" y="122"/>
                    <a:pt x="0" y="122"/>
                    <a:pt x="0" y="122"/>
                  </a:cubicBezTo>
                  <a:cubicBezTo>
                    <a:pt x="288" y="122"/>
                    <a:pt x="288" y="122"/>
                    <a:pt x="288" y="122"/>
                  </a:cubicBezTo>
                  <a:lnTo>
                    <a:pt x="288" y="1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63" name="Freeform 47">
              <a:extLst>
                <a:ext uri="{FF2B5EF4-FFF2-40B4-BE49-F238E27FC236}">
                  <a16:creationId xmlns:a16="http://schemas.microsoft.com/office/drawing/2014/main" id="{498AB5AA-A284-4E9B-8CBB-FD43F4270A50}"/>
                </a:ext>
              </a:extLst>
            </p:cNvPr>
            <p:cNvSpPr>
              <a:spLocks/>
            </p:cNvSpPr>
            <p:nvPr/>
          </p:nvSpPr>
          <p:spPr bwMode="auto">
            <a:xfrm flipH="1">
              <a:off x="7540861" y="4922166"/>
              <a:ext cx="528089" cy="363325"/>
            </a:xfrm>
            <a:custGeom>
              <a:avLst/>
              <a:gdLst>
                <a:gd name="T0" fmla="*/ 18 w 250"/>
                <a:gd name="T1" fmla="*/ 170 h 172"/>
                <a:gd name="T2" fmla="*/ 245 w 250"/>
                <a:gd name="T3" fmla="*/ 21 h 172"/>
                <a:gd name="T4" fmla="*/ 245 w 250"/>
                <a:gd name="T5" fmla="*/ 6 h 172"/>
                <a:gd name="T6" fmla="*/ 241 w 250"/>
                <a:gd name="T7" fmla="*/ 0 h 172"/>
                <a:gd name="T8" fmla="*/ 0 w 250"/>
                <a:gd name="T9" fmla="*/ 158 h 172"/>
                <a:gd name="T10" fmla="*/ 7 w 250"/>
                <a:gd name="T11" fmla="*/ 168 h 172"/>
                <a:gd name="T12" fmla="*/ 18 w 250"/>
                <a:gd name="T13" fmla="*/ 170 h 172"/>
              </a:gdLst>
              <a:ahLst/>
              <a:cxnLst>
                <a:cxn ang="0">
                  <a:pos x="T0" y="T1"/>
                </a:cxn>
                <a:cxn ang="0">
                  <a:pos x="T2" y="T3"/>
                </a:cxn>
                <a:cxn ang="0">
                  <a:pos x="T4" y="T5"/>
                </a:cxn>
                <a:cxn ang="0">
                  <a:pos x="T6" y="T7"/>
                </a:cxn>
                <a:cxn ang="0">
                  <a:pos x="T8" y="T9"/>
                </a:cxn>
                <a:cxn ang="0">
                  <a:pos x="T10" y="T11"/>
                </a:cxn>
                <a:cxn ang="0">
                  <a:pos x="T12" y="T13"/>
                </a:cxn>
              </a:cxnLst>
              <a:rect l="0" t="0" r="r" b="b"/>
              <a:pathLst>
                <a:path w="250" h="172">
                  <a:moveTo>
                    <a:pt x="18" y="170"/>
                  </a:moveTo>
                  <a:cubicBezTo>
                    <a:pt x="245" y="21"/>
                    <a:pt x="245" y="21"/>
                    <a:pt x="245" y="21"/>
                  </a:cubicBezTo>
                  <a:cubicBezTo>
                    <a:pt x="247" y="19"/>
                    <a:pt x="250" y="14"/>
                    <a:pt x="245" y="6"/>
                  </a:cubicBezTo>
                  <a:cubicBezTo>
                    <a:pt x="241" y="0"/>
                    <a:pt x="241" y="0"/>
                    <a:pt x="241" y="0"/>
                  </a:cubicBezTo>
                  <a:cubicBezTo>
                    <a:pt x="0" y="158"/>
                    <a:pt x="0" y="158"/>
                    <a:pt x="0" y="158"/>
                  </a:cubicBezTo>
                  <a:cubicBezTo>
                    <a:pt x="7" y="168"/>
                    <a:pt x="7" y="168"/>
                    <a:pt x="7" y="168"/>
                  </a:cubicBezTo>
                  <a:cubicBezTo>
                    <a:pt x="9" y="172"/>
                    <a:pt x="14" y="172"/>
                    <a:pt x="18"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64" name="Freeform 48">
              <a:extLst>
                <a:ext uri="{FF2B5EF4-FFF2-40B4-BE49-F238E27FC236}">
                  <a16:creationId xmlns:a16="http://schemas.microsoft.com/office/drawing/2014/main" id="{4134BA8B-0F5D-4D44-B165-CF761220AAAE}"/>
                </a:ext>
              </a:extLst>
            </p:cNvPr>
            <p:cNvSpPr>
              <a:spLocks/>
            </p:cNvSpPr>
            <p:nvPr/>
          </p:nvSpPr>
          <p:spPr bwMode="auto">
            <a:xfrm flipH="1">
              <a:off x="7560577" y="4875694"/>
              <a:ext cx="591460" cy="380224"/>
            </a:xfrm>
            <a:custGeom>
              <a:avLst/>
              <a:gdLst>
                <a:gd name="T0" fmla="*/ 277 w 280"/>
                <a:gd name="T1" fmla="*/ 18 h 180"/>
                <a:gd name="T2" fmla="*/ 240 w 280"/>
                <a:gd name="T3" fmla="*/ 14 h 180"/>
                <a:gd name="T4" fmla="*/ 196 w 280"/>
                <a:gd name="T5" fmla="*/ 25 h 180"/>
                <a:gd name="T6" fmla="*/ 125 w 280"/>
                <a:gd name="T7" fmla="*/ 19 h 180"/>
                <a:gd name="T8" fmla="*/ 126 w 280"/>
                <a:gd name="T9" fmla="*/ 18 h 180"/>
                <a:gd name="T10" fmla="*/ 112 w 280"/>
                <a:gd name="T11" fmla="*/ 7 h 180"/>
                <a:gd name="T12" fmla="*/ 82 w 280"/>
                <a:gd name="T13" fmla="*/ 6 h 180"/>
                <a:gd name="T14" fmla="*/ 65 w 280"/>
                <a:gd name="T15" fmla="*/ 17 h 180"/>
                <a:gd name="T16" fmla="*/ 57 w 280"/>
                <a:gd name="T17" fmla="*/ 53 h 180"/>
                <a:gd name="T18" fmla="*/ 0 w 280"/>
                <a:gd name="T19" fmla="*/ 91 h 180"/>
                <a:gd name="T20" fmla="*/ 9 w 280"/>
                <a:gd name="T21" fmla="*/ 127 h 180"/>
                <a:gd name="T22" fmla="*/ 21 w 280"/>
                <a:gd name="T23" fmla="*/ 153 h 180"/>
                <a:gd name="T24" fmla="*/ 39 w 280"/>
                <a:gd name="T25" fmla="*/ 180 h 180"/>
                <a:gd name="T26" fmla="*/ 280 w 280"/>
                <a:gd name="T27" fmla="*/ 22 h 180"/>
                <a:gd name="T28" fmla="*/ 277 w 280"/>
                <a:gd name="T29" fmla="*/ 1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0" h="180">
                  <a:moveTo>
                    <a:pt x="277" y="18"/>
                  </a:moveTo>
                  <a:cubicBezTo>
                    <a:pt x="267" y="9"/>
                    <a:pt x="255" y="10"/>
                    <a:pt x="240" y="14"/>
                  </a:cubicBezTo>
                  <a:cubicBezTo>
                    <a:pt x="240" y="14"/>
                    <a:pt x="209" y="25"/>
                    <a:pt x="196" y="25"/>
                  </a:cubicBezTo>
                  <a:cubicBezTo>
                    <a:pt x="125" y="19"/>
                    <a:pt x="125" y="19"/>
                    <a:pt x="125" y="19"/>
                  </a:cubicBezTo>
                  <a:cubicBezTo>
                    <a:pt x="126" y="18"/>
                    <a:pt x="126" y="18"/>
                    <a:pt x="126" y="18"/>
                  </a:cubicBezTo>
                  <a:cubicBezTo>
                    <a:pt x="112" y="7"/>
                    <a:pt x="112" y="7"/>
                    <a:pt x="112" y="7"/>
                  </a:cubicBezTo>
                  <a:cubicBezTo>
                    <a:pt x="104" y="0"/>
                    <a:pt x="92" y="0"/>
                    <a:pt x="82" y="6"/>
                  </a:cubicBezTo>
                  <a:cubicBezTo>
                    <a:pt x="65" y="17"/>
                    <a:pt x="65" y="17"/>
                    <a:pt x="65" y="17"/>
                  </a:cubicBezTo>
                  <a:cubicBezTo>
                    <a:pt x="53" y="25"/>
                    <a:pt x="50" y="41"/>
                    <a:pt x="57" y="53"/>
                  </a:cubicBezTo>
                  <a:cubicBezTo>
                    <a:pt x="0" y="91"/>
                    <a:pt x="0" y="91"/>
                    <a:pt x="0" y="91"/>
                  </a:cubicBezTo>
                  <a:cubicBezTo>
                    <a:pt x="9" y="127"/>
                    <a:pt x="9" y="127"/>
                    <a:pt x="9" y="127"/>
                  </a:cubicBezTo>
                  <a:cubicBezTo>
                    <a:pt x="11" y="136"/>
                    <a:pt x="15" y="145"/>
                    <a:pt x="21" y="153"/>
                  </a:cubicBezTo>
                  <a:cubicBezTo>
                    <a:pt x="39" y="180"/>
                    <a:pt x="39" y="180"/>
                    <a:pt x="39" y="180"/>
                  </a:cubicBezTo>
                  <a:cubicBezTo>
                    <a:pt x="280" y="22"/>
                    <a:pt x="280" y="22"/>
                    <a:pt x="280" y="22"/>
                  </a:cubicBezTo>
                  <a:lnTo>
                    <a:pt x="277"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65" name="Rectangle 49">
              <a:extLst>
                <a:ext uri="{FF2B5EF4-FFF2-40B4-BE49-F238E27FC236}">
                  <a16:creationId xmlns:a16="http://schemas.microsoft.com/office/drawing/2014/main" id="{76D2228F-BB7F-4AF1-B6F7-6D5FD952C9A4}"/>
                </a:ext>
              </a:extLst>
            </p:cNvPr>
            <p:cNvSpPr>
              <a:spLocks noChangeArrowheads="1"/>
            </p:cNvSpPr>
            <p:nvPr/>
          </p:nvSpPr>
          <p:spPr bwMode="auto">
            <a:xfrm flipH="1">
              <a:off x="7773220" y="5526300"/>
              <a:ext cx="1656087" cy="142232"/>
            </a:xfrm>
            <a:prstGeom prst="rect">
              <a:avLst/>
            </a:prstGeom>
            <a:solidFill>
              <a:srgbClr val="2A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66" name="Freeform 50">
              <a:extLst>
                <a:ext uri="{FF2B5EF4-FFF2-40B4-BE49-F238E27FC236}">
                  <a16:creationId xmlns:a16="http://schemas.microsoft.com/office/drawing/2014/main" id="{C0136EA0-D122-451E-ADC6-B9B3BD4EC9CE}"/>
                </a:ext>
              </a:extLst>
            </p:cNvPr>
            <p:cNvSpPr>
              <a:spLocks/>
            </p:cNvSpPr>
            <p:nvPr/>
          </p:nvSpPr>
          <p:spPr bwMode="auto">
            <a:xfrm flipH="1">
              <a:off x="8802642" y="2943592"/>
              <a:ext cx="221093" cy="225318"/>
            </a:xfrm>
            <a:custGeom>
              <a:avLst/>
              <a:gdLst>
                <a:gd name="T0" fmla="*/ 105 w 105"/>
                <a:gd name="T1" fmla="*/ 53 h 107"/>
                <a:gd name="T2" fmla="*/ 52 w 105"/>
                <a:gd name="T3" fmla="*/ 0 h 107"/>
                <a:gd name="T4" fmla="*/ 0 w 105"/>
                <a:gd name="T5" fmla="*/ 53 h 107"/>
                <a:gd name="T6" fmla="*/ 22 w 105"/>
                <a:gd name="T7" fmla="*/ 95 h 107"/>
                <a:gd name="T8" fmla="*/ 23 w 105"/>
                <a:gd name="T9" fmla="*/ 107 h 107"/>
                <a:gd name="T10" fmla="*/ 81 w 105"/>
                <a:gd name="T11" fmla="*/ 107 h 107"/>
                <a:gd name="T12" fmla="*/ 83 w 105"/>
                <a:gd name="T13" fmla="*/ 95 h 107"/>
                <a:gd name="T14" fmla="*/ 105 w 105"/>
                <a:gd name="T15" fmla="*/ 53 h 1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107">
                  <a:moveTo>
                    <a:pt x="105" y="53"/>
                  </a:moveTo>
                  <a:cubicBezTo>
                    <a:pt x="105" y="24"/>
                    <a:pt x="81" y="0"/>
                    <a:pt x="52" y="0"/>
                  </a:cubicBezTo>
                  <a:cubicBezTo>
                    <a:pt x="23" y="0"/>
                    <a:pt x="0" y="24"/>
                    <a:pt x="0" y="53"/>
                  </a:cubicBezTo>
                  <a:cubicBezTo>
                    <a:pt x="0" y="70"/>
                    <a:pt x="9" y="86"/>
                    <a:pt x="22" y="95"/>
                  </a:cubicBezTo>
                  <a:cubicBezTo>
                    <a:pt x="23" y="107"/>
                    <a:pt x="23" y="107"/>
                    <a:pt x="23" y="107"/>
                  </a:cubicBezTo>
                  <a:cubicBezTo>
                    <a:pt x="81" y="107"/>
                    <a:pt x="81" y="107"/>
                    <a:pt x="81" y="107"/>
                  </a:cubicBezTo>
                  <a:cubicBezTo>
                    <a:pt x="83" y="95"/>
                    <a:pt x="83" y="95"/>
                    <a:pt x="83" y="95"/>
                  </a:cubicBezTo>
                  <a:cubicBezTo>
                    <a:pt x="96" y="86"/>
                    <a:pt x="105" y="70"/>
                    <a:pt x="105"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67" name="Freeform 51">
              <a:extLst>
                <a:ext uri="{FF2B5EF4-FFF2-40B4-BE49-F238E27FC236}">
                  <a16:creationId xmlns:a16="http://schemas.microsoft.com/office/drawing/2014/main" id="{8985B515-1ED7-40FF-8851-336429B80A33}"/>
                </a:ext>
              </a:extLst>
            </p:cNvPr>
            <p:cNvSpPr>
              <a:spLocks/>
            </p:cNvSpPr>
            <p:nvPr/>
          </p:nvSpPr>
          <p:spPr bwMode="auto">
            <a:xfrm flipH="1">
              <a:off x="8853338" y="3168910"/>
              <a:ext cx="122517" cy="125333"/>
            </a:xfrm>
            <a:custGeom>
              <a:avLst/>
              <a:gdLst>
                <a:gd name="T0" fmla="*/ 0 w 58"/>
                <a:gd name="T1" fmla="*/ 0 h 59"/>
                <a:gd name="T2" fmla="*/ 3 w 58"/>
                <a:gd name="T3" fmla="*/ 39 h 59"/>
                <a:gd name="T4" fmla="*/ 19 w 58"/>
                <a:gd name="T5" fmla="*/ 55 h 59"/>
                <a:gd name="T6" fmla="*/ 20 w 58"/>
                <a:gd name="T7" fmla="*/ 55 h 59"/>
                <a:gd name="T8" fmla="*/ 29 w 58"/>
                <a:gd name="T9" fmla="*/ 59 h 59"/>
                <a:gd name="T10" fmla="*/ 38 w 58"/>
                <a:gd name="T11" fmla="*/ 55 h 59"/>
                <a:gd name="T12" fmla="*/ 40 w 58"/>
                <a:gd name="T13" fmla="*/ 55 h 59"/>
                <a:gd name="T14" fmla="*/ 56 w 58"/>
                <a:gd name="T15" fmla="*/ 39 h 59"/>
                <a:gd name="T16" fmla="*/ 58 w 58"/>
                <a:gd name="T17" fmla="*/ 0 h 59"/>
                <a:gd name="T18" fmla="*/ 0 w 58"/>
                <a:gd name="T1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9">
                  <a:moveTo>
                    <a:pt x="0" y="0"/>
                  </a:moveTo>
                  <a:cubicBezTo>
                    <a:pt x="3" y="39"/>
                    <a:pt x="3" y="39"/>
                    <a:pt x="3" y="39"/>
                  </a:cubicBezTo>
                  <a:cubicBezTo>
                    <a:pt x="3" y="48"/>
                    <a:pt x="10" y="55"/>
                    <a:pt x="19" y="55"/>
                  </a:cubicBezTo>
                  <a:cubicBezTo>
                    <a:pt x="20" y="55"/>
                    <a:pt x="20" y="55"/>
                    <a:pt x="20" y="55"/>
                  </a:cubicBezTo>
                  <a:cubicBezTo>
                    <a:pt x="23" y="58"/>
                    <a:pt x="26" y="59"/>
                    <a:pt x="29" y="59"/>
                  </a:cubicBezTo>
                  <a:cubicBezTo>
                    <a:pt x="33" y="59"/>
                    <a:pt x="36" y="58"/>
                    <a:pt x="38" y="55"/>
                  </a:cubicBezTo>
                  <a:cubicBezTo>
                    <a:pt x="40" y="55"/>
                    <a:pt x="40" y="55"/>
                    <a:pt x="40" y="55"/>
                  </a:cubicBezTo>
                  <a:cubicBezTo>
                    <a:pt x="49" y="55"/>
                    <a:pt x="56" y="48"/>
                    <a:pt x="56" y="39"/>
                  </a:cubicBezTo>
                  <a:cubicBezTo>
                    <a:pt x="58" y="0"/>
                    <a:pt x="58" y="0"/>
                    <a:pt x="58" y="0"/>
                  </a:cubicBezTo>
                  <a:lnTo>
                    <a:pt x="0" y="0"/>
                  </a:ln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68" name="Freeform 52">
              <a:extLst>
                <a:ext uri="{FF2B5EF4-FFF2-40B4-BE49-F238E27FC236}">
                  <a16:creationId xmlns:a16="http://schemas.microsoft.com/office/drawing/2014/main" id="{083112B2-31C3-44E2-8AF3-7731A0FF6B09}"/>
                </a:ext>
              </a:extLst>
            </p:cNvPr>
            <p:cNvSpPr>
              <a:spLocks/>
            </p:cNvSpPr>
            <p:nvPr/>
          </p:nvSpPr>
          <p:spPr bwMode="auto">
            <a:xfrm flipH="1">
              <a:off x="7414923" y="1895148"/>
              <a:ext cx="840718" cy="342202"/>
            </a:xfrm>
            <a:custGeom>
              <a:avLst/>
              <a:gdLst>
                <a:gd name="T0" fmla="*/ 100 w 398"/>
                <a:gd name="T1" fmla="*/ 162 h 162"/>
                <a:gd name="T2" fmla="*/ 298 w 398"/>
                <a:gd name="T3" fmla="*/ 162 h 162"/>
                <a:gd name="T4" fmla="*/ 398 w 398"/>
                <a:gd name="T5" fmla="*/ 0 h 162"/>
                <a:gd name="T6" fmla="*/ 0 w 398"/>
                <a:gd name="T7" fmla="*/ 0 h 162"/>
                <a:gd name="T8" fmla="*/ 100 w 398"/>
                <a:gd name="T9" fmla="*/ 162 h 162"/>
              </a:gdLst>
              <a:ahLst/>
              <a:cxnLst>
                <a:cxn ang="0">
                  <a:pos x="T0" y="T1"/>
                </a:cxn>
                <a:cxn ang="0">
                  <a:pos x="T2" y="T3"/>
                </a:cxn>
                <a:cxn ang="0">
                  <a:pos x="T4" y="T5"/>
                </a:cxn>
                <a:cxn ang="0">
                  <a:pos x="T6" y="T7"/>
                </a:cxn>
                <a:cxn ang="0">
                  <a:pos x="T8" y="T9"/>
                </a:cxn>
              </a:cxnLst>
              <a:rect l="0" t="0" r="r" b="b"/>
              <a:pathLst>
                <a:path w="398" h="162">
                  <a:moveTo>
                    <a:pt x="100" y="162"/>
                  </a:moveTo>
                  <a:cubicBezTo>
                    <a:pt x="298" y="162"/>
                    <a:pt x="298" y="162"/>
                    <a:pt x="298" y="162"/>
                  </a:cubicBezTo>
                  <a:cubicBezTo>
                    <a:pt x="355" y="130"/>
                    <a:pt x="394" y="70"/>
                    <a:pt x="398" y="0"/>
                  </a:cubicBezTo>
                  <a:cubicBezTo>
                    <a:pt x="0" y="0"/>
                    <a:pt x="0" y="0"/>
                    <a:pt x="0" y="0"/>
                  </a:cubicBezTo>
                  <a:cubicBezTo>
                    <a:pt x="4" y="70"/>
                    <a:pt x="43" y="130"/>
                    <a:pt x="100" y="162"/>
                  </a:cubicBezTo>
                  <a:close/>
                </a:path>
              </a:pathLst>
            </a:custGeom>
            <a:solidFill>
              <a:srgbClr val="98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69" name="Freeform 53">
              <a:extLst>
                <a:ext uri="{FF2B5EF4-FFF2-40B4-BE49-F238E27FC236}">
                  <a16:creationId xmlns:a16="http://schemas.microsoft.com/office/drawing/2014/main" id="{E7499ED7-A3F3-4028-B273-808ED524CD19}"/>
                </a:ext>
              </a:extLst>
            </p:cNvPr>
            <p:cNvSpPr>
              <a:spLocks/>
            </p:cNvSpPr>
            <p:nvPr/>
          </p:nvSpPr>
          <p:spPr bwMode="auto">
            <a:xfrm flipH="1">
              <a:off x="9078656" y="2723907"/>
              <a:ext cx="518231" cy="1340642"/>
            </a:xfrm>
            <a:custGeom>
              <a:avLst/>
              <a:gdLst>
                <a:gd name="T0" fmla="*/ 46 w 245"/>
                <a:gd name="T1" fmla="*/ 635 h 635"/>
                <a:gd name="T2" fmla="*/ 14 w 245"/>
                <a:gd name="T3" fmla="*/ 621 h 635"/>
                <a:gd name="T4" fmla="*/ 2 w 245"/>
                <a:gd name="T5" fmla="*/ 583 h 635"/>
                <a:gd name="T6" fmla="*/ 38 w 245"/>
                <a:gd name="T7" fmla="*/ 0 h 635"/>
                <a:gd name="T8" fmla="*/ 48 w 245"/>
                <a:gd name="T9" fmla="*/ 1 h 635"/>
                <a:gd name="T10" fmla="*/ 12 w 245"/>
                <a:gd name="T11" fmla="*/ 584 h 635"/>
                <a:gd name="T12" fmla="*/ 21 w 245"/>
                <a:gd name="T13" fmla="*/ 614 h 635"/>
                <a:gd name="T14" fmla="*/ 51 w 245"/>
                <a:gd name="T15" fmla="*/ 625 h 635"/>
                <a:gd name="T16" fmla="*/ 197 w 245"/>
                <a:gd name="T17" fmla="*/ 608 h 635"/>
                <a:gd name="T18" fmla="*/ 224 w 245"/>
                <a:gd name="T19" fmla="*/ 584 h 635"/>
                <a:gd name="T20" fmla="*/ 235 w 245"/>
                <a:gd name="T21" fmla="*/ 533 h 635"/>
                <a:gd name="T22" fmla="*/ 245 w 245"/>
                <a:gd name="T23" fmla="*/ 535 h 635"/>
                <a:gd name="T24" fmla="*/ 233 w 245"/>
                <a:gd name="T25" fmla="*/ 586 h 635"/>
                <a:gd name="T26" fmla="*/ 199 w 245"/>
                <a:gd name="T27" fmla="*/ 618 h 635"/>
                <a:gd name="T28" fmla="*/ 53 w 245"/>
                <a:gd name="T29" fmla="*/ 635 h 635"/>
                <a:gd name="T30" fmla="*/ 46 w 245"/>
                <a:gd name="T31" fmla="*/ 635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5" h="635">
                  <a:moveTo>
                    <a:pt x="46" y="635"/>
                  </a:moveTo>
                  <a:cubicBezTo>
                    <a:pt x="34" y="635"/>
                    <a:pt x="23" y="630"/>
                    <a:pt x="14" y="621"/>
                  </a:cubicBezTo>
                  <a:cubicBezTo>
                    <a:pt x="4" y="611"/>
                    <a:pt x="0" y="597"/>
                    <a:pt x="2" y="583"/>
                  </a:cubicBezTo>
                  <a:cubicBezTo>
                    <a:pt x="38" y="0"/>
                    <a:pt x="38" y="0"/>
                    <a:pt x="38" y="0"/>
                  </a:cubicBezTo>
                  <a:cubicBezTo>
                    <a:pt x="48" y="1"/>
                    <a:pt x="48" y="1"/>
                    <a:pt x="48" y="1"/>
                  </a:cubicBezTo>
                  <a:cubicBezTo>
                    <a:pt x="12" y="584"/>
                    <a:pt x="12" y="584"/>
                    <a:pt x="12" y="584"/>
                  </a:cubicBezTo>
                  <a:cubicBezTo>
                    <a:pt x="10" y="595"/>
                    <a:pt x="13" y="606"/>
                    <a:pt x="21" y="614"/>
                  </a:cubicBezTo>
                  <a:cubicBezTo>
                    <a:pt x="29" y="623"/>
                    <a:pt x="40" y="626"/>
                    <a:pt x="51" y="625"/>
                  </a:cubicBezTo>
                  <a:cubicBezTo>
                    <a:pt x="197" y="608"/>
                    <a:pt x="197" y="608"/>
                    <a:pt x="197" y="608"/>
                  </a:cubicBezTo>
                  <a:cubicBezTo>
                    <a:pt x="210" y="606"/>
                    <a:pt x="221" y="597"/>
                    <a:pt x="224" y="584"/>
                  </a:cubicBezTo>
                  <a:cubicBezTo>
                    <a:pt x="235" y="533"/>
                    <a:pt x="235" y="533"/>
                    <a:pt x="235" y="533"/>
                  </a:cubicBezTo>
                  <a:cubicBezTo>
                    <a:pt x="245" y="535"/>
                    <a:pt x="245" y="535"/>
                    <a:pt x="245" y="535"/>
                  </a:cubicBezTo>
                  <a:cubicBezTo>
                    <a:pt x="233" y="586"/>
                    <a:pt x="233" y="586"/>
                    <a:pt x="233" y="586"/>
                  </a:cubicBezTo>
                  <a:cubicBezTo>
                    <a:pt x="229" y="603"/>
                    <a:pt x="216" y="616"/>
                    <a:pt x="199" y="618"/>
                  </a:cubicBezTo>
                  <a:cubicBezTo>
                    <a:pt x="53" y="635"/>
                    <a:pt x="53" y="635"/>
                    <a:pt x="53" y="635"/>
                  </a:cubicBezTo>
                  <a:cubicBezTo>
                    <a:pt x="51" y="635"/>
                    <a:pt x="48" y="635"/>
                    <a:pt x="46" y="635"/>
                  </a:cubicBezTo>
                  <a:close/>
                </a:path>
              </a:pathLst>
            </a:custGeom>
            <a:solidFill>
              <a:srgbClr val="EEE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70" name="Freeform 54">
              <a:extLst>
                <a:ext uri="{FF2B5EF4-FFF2-40B4-BE49-F238E27FC236}">
                  <a16:creationId xmlns:a16="http://schemas.microsoft.com/office/drawing/2014/main" id="{829B244F-A969-44F9-A5E5-A2A9BAB383F5}"/>
                </a:ext>
              </a:extLst>
            </p:cNvPr>
            <p:cNvSpPr>
              <a:spLocks/>
            </p:cNvSpPr>
            <p:nvPr/>
          </p:nvSpPr>
          <p:spPr bwMode="auto">
            <a:xfrm flipH="1">
              <a:off x="9467330" y="3674468"/>
              <a:ext cx="383041" cy="276015"/>
            </a:xfrm>
            <a:custGeom>
              <a:avLst/>
              <a:gdLst>
                <a:gd name="T0" fmla="*/ 272 w 272"/>
                <a:gd name="T1" fmla="*/ 18 h 196"/>
                <a:gd name="T2" fmla="*/ 44 w 272"/>
                <a:gd name="T3" fmla="*/ 0 h 196"/>
                <a:gd name="T4" fmla="*/ 0 w 272"/>
                <a:gd name="T5" fmla="*/ 196 h 196"/>
                <a:gd name="T6" fmla="*/ 254 w 272"/>
                <a:gd name="T7" fmla="*/ 168 h 196"/>
                <a:gd name="T8" fmla="*/ 272 w 272"/>
                <a:gd name="T9" fmla="*/ 18 h 196"/>
              </a:gdLst>
              <a:ahLst/>
              <a:cxnLst>
                <a:cxn ang="0">
                  <a:pos x="T0" y="T1"/>
                </a:cxn>
                <a:cxn ang="0">
                  <a:pos x="T2" y="T3"/>
                </a:cxn>
                <a:cxn ang="0">
                  <a:pos x="T4" y="T5"/>
                </a:cxn>
                <a:cxn ang="0">
                  <a:pos x="T6" y="T7"/>
                </a:cxn>
                <a:cxn ang="0">
                  <a:pos x="T8" y="T9"/>
                </a:cxn>
              </a:cxnLst>
              <a:rect l="0" t="0" r="r" b="b"/>
              <a:pathLst>
                <a:path w="272" h="196">
                  <a:moveTo>
                    <a:pt x="272" y="18"/>
                  </a:moveTo>
                  <a:lnTo>
                    <a:pt x="44" y="0"/>
                  </a:lnTo>
                  <a:lnTo>
                    <a:pt x="0" y="196"/>
                  </a:lnTo>
                  <a:lnTo>
                    <a:pt x="254" y="168"/>
                  </a:lnTo>
                  <a:lnTo>
                    <a:pt x="27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71" name="Freeform 55">
              <a:extLst>
                <a:ext uri="{FF2B5EF4-FFF2-40B4-BE49-F238E27FC236}">
                  <a16:creationId xmlns:a16="http://schemas.microsoft.com/office/drawing/2014/main" id="{CD46E4BD-AE9F-4C8A-B6C5-D76534573AA5}"/>
                </a:ext>
              </a:extLst>
            </p:cNvPr>
            <p:cNvSpPr>
              <a:spLocks/>
            </p:cNvSpPr>
            <p:nvPr/>
          </p:nvSpPr>
          <p:spPr bwMode="auto">
            <a:xfrm flipH="1">
              <a:off x="8385804" y="3049210"/>
              <a:ext cx="823819" cy="823819"/>
            </a:xfrm>
            <a:custGeom>
              <a:avLst/>
              <a:gdLst>
                <a:gd name="T0" fmla="*/ 367 w 390"/>
                <a:gd name="T1" fmla="*/ 1 h 390"/>
                <a:gd name="T2" fmla="*/ 360 w 390"/>
                <a:gd name="T3" fmla="*/ 0 h 390"/>
                <a:gd name="T4" fmla="*/ 312 w 390"/>
                <a:gd name="T5" fmla="*/ 317 h 390"/>
                <a:gd name="T6" fmla="*/ 29 w 390"/>
                <a:gd name="T7" fmla="*/ 355 h 390"/>
                <a:gd name="T8" fmla="*/ 2 w 390"/>
                <a:gd name="T9" fmla="*/ 390 h 390"/>
                <a:gd name="T10" fmla="*/ 323 w 390"/>
                <a:gd name="T11" fmla="*/ 347 h 390"/>
                <a:gd name="T12" fmla="*/ 342 w 390"/>
                <a:gd name="T13" fmla="*/ 328 h 390"/>
                <a:gd name="T14" fmla="*/ 388 w 390"/>
                <a:gd name="T15" fmla="*/ 28 h 390"/>
                <a:gd name="T16" fmla="*/ 367 w 390"/>
                <a:gd name="T17" fmla="*/ 1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0" h="390">
                  <a:moveTo>
                    <a:pt x="367" y="1"/>
                  </a:moveTo>
                  <a:cubicBezTo>
                    <a:pt x="360" y="0"/>
                    <a:pt x="360" y="0"/>
                    <a:pt x="360" y="0"/>
                  </a:cubicBezTo>
                  <a:cubicBezTo>
                    <a:pt x="360" y="0"/>
                    <a:pt x="312" y="317"/>
                    <a:pt x="312" y="317"/>
                  </a:cubicBezTo>
                  <a:cubicBezTo>
                    <a:pt x="29" y="355"/>
                    <a:pt x="29" y="355"/>
                    <a:pt x="29" y="355"/>
                  </a:cubicBezTo>
                  <a:cubicBezTo>
                    <a:pt x="12" y="358"/>
                    <a:pt x="0" y="373"/>
                    <a:pt x="2" y="390"/>
                  </a:cubicBezTo>
                  <a:cubicBezTo>
                    <a:pt x="323" y="347"/>
                    <a:pt x="323" y="347"/>
                    <a:pt x="323" y="347"/>
                  </a:cubicBezTo>
                  <a:cubicBezTo>
                    <a:pt x="333" y="346"/>
                    <a:pt x="341" y="338"/>
                    <a:pt x="342" y="328"/>
                  </a:cubicBezTo>
                  <a:cubicBezTo>
                    <a:pt x="388" y="28"/>
                    <a:pt x="388" y="28"/>
                    <a:pt x="388" y="28"/>
                  </a:cubicBezTo>
                  <a:cubicBezTo>
                    <a:pt x="390" y="15"/>
                    <a:pt x="380" y="3"/>
                    <a:pt x="367" y="1"/>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72" name="Freeform 56">
              <a:extLst>
                <a:ext uri="{FF2B5EF4-FFF2-40B4-BE49-F238E27FC236}">
                  <a16:creationId xmlns:a16="http://schemas.microsoft.com/office/drawing/2014/main" id="{5DD5092A-A1BB-44E5-BA83-9003891ABE62}"/>
                </a:ext>
              </a:extLst>
            </p:cNvPr>
            <p:cNvSpPr>
              <a:spLocks/>
            </p:cNvSpPr>
            <p:nvPr/>
          </p:nvSpPr>
          <p:spPr bwMode="auto">
            <a:xfrm flipH="1">
              <a:off x="7689529" y="1003734"/>
              <a:ext cx="373183" cy="891414"/>
            </a:xfrm>
            <a:custGeom>
              <a:avLst/>
              <a:gdLst>
                <a:gd name="T0" fmla="*/ 177 w 177"/>
                <a:gd name="T1" fmla="*/ 88 h 422"/>
                <a:gd name="T2" fmla="*/ 88 w 177"/>
                <a:gd name="T3" fmla="*/ 0 h 422"/>
                <a:gd name="T4" fmla="*/ 0 w 177"/>
                <a:gd name="T5" fmla="*/ 88 h 422"/>
                <a:gd name="T6" fmla="*/ 83 w 177"/>
                <a:gd name="T7" fmla="*/ 177 h 422"/>
                <a:gd name="T8" fmla="*/ 83 w 177"/>
                <a:gd name="T9" fmla="*/ 422 h 422"/>
                <a:gd name="T10" fmla="*/ 94 w 177"/>
                <a:gd name="T11" fmla="*/ 422 h 422"/>
                <a:gd name="T12" fmla="*/ 94 w 177"/>
                <a:gd name="T13" fmla="*/ 177 h 422"/>
                <a:gd name="T14" fmla="*/ 177 w 177"/>
                <a:gd name="T15" fmla="*/ 88 h 4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7" h="422">
                  <a:moveTo>
                    <a:pt x="177" y="88"/>
                  </a:moveTo>
                  <a:cubicBezTo>
                    <a:pt x="177" y="40"/>
                    <a:pt x="137" y="0"/>
                    <a:pt x="88" y="0"/>
                  </a:cubicBezTo>
                  <a:cubicBezTo>
                    <a:pt x="40" y="0"/>
                    <a:pt x="0" y="40"/>
                    <a:pt x="0" y="88"/>
                  </a:cubicBezTo>
                  <a:cubicBezTo>
                    <a:pt x="0" y="135"/>
                    <a:pt x="37" y="174"/>
                    <a:pt x="83" y="177"/>
                  </a:cubicBezTo>
                  <a:cubicBezTo>
                    <a:pt x="83" y="422"/>
                    <a:pt x="83" y="422"/>
                    <a:pt x="83" y="422"/>
                  </a:cubicBezTo>
                  <a:cubicBezTo>
                    <a:pt x="94" y="422"/>
                    <a:pt x="94" y="422"/>
                    <a:pt x="94" y="422"/>
                  </a:cubicBezTo>
                  <a:cubicBezTo>
                    <a:pt x="94" y="177"/>
                    <a:pt x="94" y="177"/>
                    <a:pt x="94" y="177"/>
                  </a:cubicBezTo>
                  <a:cubicBezTo>
                    <a:pt x="140" y="174"/>
                    <a:pt x="177" y="135"/>
                    <a:pt x="177" y="88"/>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73" name="Freeform 57">
              <a:extLst>
                <a:ext uri="{FF2B5EF4-FFF2-40B4-BE49-F238E27FC236}">
                  <a16:creationId xmlns:a16="http://schemas.microsoft.com/office/drawing/2014/main" id="{38473014-85CB-40BF-9CED-4E63BDE457FA}"/>
                </a:ext>
              </a:extLst>
            </p:cNvPr>
            <p:cNvSpPr>
              <a:spLocks/>
            </p:cNvSpPr>
            <p:nvPr/>
          </p:nvSpPr>
          <p:spPr bwMode="auto">
            <a:xfrm flipH="1">
              <a:off x="7310713" y="1153007"/>
              <a:ext cx="515415" cy="944927"/>
            </a:xfrm>
            <a:custGeom>
              <a:avLst/>
              <a:gdLst>
                <a:gd name="T0" fmla="*/ 206 w 244"/>
                <a:gd name="T1" fmla="*/ 44 h 447"/>
                <a:gd name="T2" fmla="*/ 102 w 244"/>
                <a:gd name="T3" fmla="*/ 24 h 447"/>
                <a:gd name="T4" fmla="*/ 114 w 244"/>
                <a:gd name="T5" fmla="*/ 129 h 447"/>
                <a:gd name="T6" fmla="*/ 117 w 244"/>
                <a:gd name="T7" fmla="*/ 131 h 447"/>
                <a:gd name="T8" fmla="*/ 86 w 244"/>
                <a:gd name="T9" fmla="*/ 174 h 447"/>
                <a:gd name="T10" fmla="*/ 61 w 244"/>
                <a:gd name="T11" fmla="*/ 250 h 447"/>
                <a:gd name="T12" fmla="*/ 61 w 244"/>
                <a:gd name="T13" fmla="*/ 277 h 447"/>
                <a:gd name="T14" fmla="*/ 0 w 244"/>
                <a:gd name="T15" fmla="*/ 360 h 447"/>
                <a:gd name="T16" fmla="*/ 86 w 244"/>
                <a:gd name="T17" fmla="*/ 447 h 447"/>
                <a:gd name="T18" fmla="*/ 173 w 244"/>
                <a:gd name="T19" fmla="*/ 360 h 447"/>
                <a:gd name="T20" fmla="*/ 86 w 244"/>
                <a:gd name="T21" fmla="*/ 274 h 447"/>
                <a:gd name="T22" fmla="*/ 71 w 244"/>
                <a:gd name="T23" fmla="*/ 275 h 447"/>
                <a:gd name="T24" fmla="*/ 71 w 244"/>
                <a:gd name="T25" fmla="*/ 254 h 447"/>
                <a:gd name="T26" fmla="*/ 95 w 244"/>
                <a:gd name="T27" fmla="*/ 178 h 447"/>
                <a:gd name="T28" fmla="*/ 124 w 244"/>
                <a:gd name="T29" fmla="*/ 138 h 447"/>
                <a:gd name="T30" fmla="*/ 218 w 244"/>
                <a:gd name="T31" fmla="*/ 149 h 447"/>
                <a:gd name="T32" fmla="*/ 206 w 244"/>
                <a:gd name="T33" fmla="*/ 4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4" h="447">
                  <a:moveTo>
                    <a:pt x="206" y="44"/>
                  </a:moveTo>
                  <a:cubicBezTo>
                    <a:pt x="174" y="9"/>
                    <a:pt x="127" y="0"/>
                    <a:pt x="102" y="24"/>
                  </a:cubicBezTo>
                  <a:cubicBezTo>
                    <a:pt x="77" y="47"/>
                    <a:pt x="82" y="94"/>
                    <a:pt x="114" y="129"/>
                  </a:cubicBezTo>
                  <a:cubicBezTo>
                    <a:pt x="115" y="130"/>
                    <a:pt x="116" y="131"/>
                    <a:pt x="117" y="131"/>
                  </a:cubicBezTo>
                  <a:cubicBezTo>
                    <a:pt x="86" y="174"/>
                    <a:pt x="86" y="174"/>
                    <a:pt x="86" y="174"/>
                  </a:cubicBezTo>
                  <a:cubicBezTo>
                    <a:pt x="70" y="196"/>
                    <a:pt x="61" y="223"/>
                    <a:pt x="61" y="250"/>
                  </a:cubicBezTo>
                  <a:cubicBezTo>
                    <a:pt x="61" y="277"/>
                    <a:pt x="61" y="277"/>
                    <a:pt x="61" y="277"/>
                  </a:cubicBezTo>
                  <a:cubicBezTo>
                    <a:pt x="26" y="288"/>
                    <a:pt x="0" y="321"/>
                    <a:pt x="0" y="360"/>
                  </a:cubicBezTo>
                  <a:cubicBezTo>
                    <a:pt x="0" y="408"/>
                    <a:pt x="38" y="447"/>
                    <a:pt x="86" y="447"/>
                  </a:cubicBezTo>
                  <a:cubicBezTo>
                    <a:pt x="134" y="447"/>
                    <a:pt x="173" y="408"/>
                    <a:pt x="173" y="360"/>
                  </a:cubicBezTo>
                  <a:cubicBezTo>
                    <a:pt x="173" y="313"/>
                    <a:pt x="134" y="274"/>
                    <a:pt x="86" y="274"/>
                  </a:cubicBezTo>
                  <a:cubicBezTo>
                    <a:pt x="81" y="274"/>
                    <a:pt x="76" y="274"/>
                    <a:pt x="71" y="275"/>
                  </a:cubicBezTo>
                  <a:cubicBezTo>
                    <a:pt x="71" y="254"/>
                    <a:pt x="71" y="254"/>
                    <a:pt x="71" y="254"/>
                  </a:cubicBezTo>
                  <a:cubicBezTo>
                    <a:pt x="71" y="227"/>
                    <a:pt x="79" y="200"/>
                    <a:pt x="95" y="178"/>
                  </a:cubicBezTo>
                  <a:cubicBezTo>
                    <a:pt x="124" y="138"/>
                    <a:pt x="124" y="138"/>
                    <a:pt x="124" y="138"/>
                  </a:cubicBezTo>
                  <a:cubicBezTo>
                    <a:pt x="155" y="165"/>
                    <a:pt x="195" y="170"/>
                    <a:pt x="218" y="149"/>
                  </a:cubicBezTo>
                  <a:cubicBezTo>
                    <a:pt x="244" y="125"/>
                    <a:pt x="238" y="78"/>
                    <a:pt x="206" y="44"/>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sp>
          <p:nvSpPr>
            <p:cNvPr id="74" name="Freeform 58">
              <a:extLst>
                <a:ext uri="{FF2B5EF4-FFF2-40B4-BE49-F238E27FC236}">
                  <a16:creationId xmlns:a16="http://schemas.microsoft.com/office/drawing/2014/main" id="{C7B07681-CCD0-4A06-9F9B-4990EE0F159E}"/>
                </a:ext>
              </a:extLst>
            </p:cNvPr>
            <p:cNvSpPr>
              <a:spLocks/>
            </p:cNvSpPr>
            <p:nvPr/>
          </p:nvSpPr>
          <p:spPr bwMode="auto">
            <a:xfrm flipH="1">
              <a:off x="7921888" y="1414939"/>
              <a:ext cx="359101" cy="653422"/>
            </a:xfrm>
            <a:custGeom>
              <a:avLst/>
              <a:gdLst>
                <a:gd name="T0" fmla="*/ 146 w 170"/>
                <a:gd name="T1" fmla="*/ 203 h 309"/>
                <a:gd name="T2" fmla="*/ 146 w 170"/>
                <a:gd name="T3" fmla="*/ 174 h 309"/>
                <a:gd name="T4" fmla="*/ 132 w 170"/>
                <a:gd name="T5" fmla="*/ 132 h 309"/>
                <a:gd name="T6" fmla="*/ 99 w 170"/>
                <a:gd name="T7" fmla="*/ 91 h 309"/>
                <a:gd name="T8" fmla="*/ 133 w 170"/>
                <a:gd name="T9" fmla="*/ 12 h 309"/>
                <a:gd name="T10" fmla="*/ 51 w 170"/>
                <a:gd name="T11" fmla="*/ 50 h 309"/>
                <a:gd name="T12" fmla="*/ 13 w 170"/>
                <a:gd name="T13" fmla="*/ 133 h 309"/>
                <a:gd name="T14" fmla="*/ 92 w 170"/>
                <a:gd name="T15" fmla="*/ 98 h 309"/>
                <a:gd name="T16" fmla="*/ 123 w 170"/>
                <a:gd name="T17" fmla="*/ 137 h 309"/>
                <a:gd name="T18" fmla="*/ 138 w 170"/>
                <a:gd name="T19" fmla="*/ 179 h 309"/>
                <a:gd name="T20" fmla="*/ 138 w 170"/>
                <a:gd name="T21" fmla="*/ 198 h 309"/>
                <a:gd name="T22" fmla="*/ 112 w 170"/>
                <a:gd name="T23" fmla="*/ 192 h 309"/>
                <a:gd name="T24" fmla="*/ 53 w 170"/>
                <a:gd name="T25" fmla="*/ 250 h 309"/>
                <a:gd name="T26" fmla="*/ 112 w 170"/>
                <a:gd name="T27" fmla="*/ 309 h 309"/>
                <a:gd name="T28" fmla="*/ 170 w 170"/>
                <a:gd name="T29" fmla="*/ 250 h 309"/>
                <a:gd name="T30" fmla="*/ 146 w 170"/>
                <a:gd name="T31" fmla="*/ 203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0" h="309">
                  <a:moveTo>
                    <a:pt x="146" y="203"/>
                  </a:moveTo>
                  <a:cubicBezTo>
                    <a:pt x="146" y="174"/>
                    <a:pt x="146" y="174"/>
                    <a:pt x="146" y="174"/>
                  </a:cubicBezTo>
                  <a:cubicBezTo>
                    <a:pt x="146" y="159"/>
                    <a:pt x="141" y="144"/>
                    <a:pt x="132" y="132"/>
                  </a:cubicBezTo>
                  <a:cubicBezTo>
                    <a:pt x="99" y="91"/>
                    <a:pt x="99" y="91"/>
                    <a:pt x="99" y="91"/>
                  </a:cubicBezTo>
                  <a:cubicBezTo>
                    <a:pt x="130" y="58"/>
                    <a:pt x="145" y="24"/>
                    <a:pt x="133" y="12"/>
                  </a:cubicBezTo>
                  <a:cubicBezTo>
                    <a:pt x="121" y="0"/>
                    <a:pt x="84" y="17"/>
                    <a:pt x="51" y="50"/>
                  </a:cubicBezTo>
                  <a:cubicBezTo>
                    <a:pt x="18" y="83"/>
                    <a:pt x="0" y="120"/>
                    <a:pt x="13" y="133"/>
                  </a:cubicBezTo>
                  <a:cubicBezTo>
                    <a:pt x="24" y="144"/>
                    <a:pt x="59" y="129"/>
                    <a:pt x="92" y="98"/>
                  </a:cubicBezTo>
                  <a:cubicBezTo>
                    <a:pt x="123" y="137"/>
                    <a:pt x="123" y="137"/>
                    <a:pt x="123" y="137"/>
                  </a:cubicBezTo>
                  <a:cubicBezTo>
                    <a:pt x="132" y="149"/>
                    <a:pt x="138" y="164"/>
                    <a:pt x="138" y="179"/>
                  </a:cubicBezTo>
                  <a:cubicBezTo>
                    <a:pt x="138" y="198"/>
                    <a:pt x="138" y="198"/>
                    <a:pt x="138" y="198"/>
                  </a:cubicBezTo>
                  <a:cubicBezTo>
                    <a:pt x="130" y="194"/>
                    <a:pt x="121" y="192"/>
                    <a:pt x="112" y="192"/>
                  </a:cubicBezTo>
                  <a:cubicBezTo>
                    <a:pt x="79" y="192"/>
                    <a:pt x="53" y="218"/>
                    <a:pt x="53" y="250"/>
                  </a:cubicBezTo>
                  <a:cubicBezTo>
                    <a:pt x="53" y="283"/>
                    <a:pt x="79" y="309"/>
                    <a:pt x="112" y="309"/>
                  </a:cubicBezTo>
                  <a:cubicBezTo>
                    <a:pt x="144" y="309"/>
                    <a:pt x="170" y="283"/>
                    <a:pt x="170" y="250"/>
                  </a:cubicBezTo>
                  <a:cubicBezTo>
                    <a:pt x="170" y="231"/>
                    <a:pt x="161" y="214"/>
                    <a:pt x="146" y="203"/>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8"/>
            </a:p>
          </p:txBody>
        </p:sp>
      </p:grpSp>
    </p:spTree>
    <p:extLst>
      <p:ext uri="{BB962C8B-B14F-4D97-AF65-F5344CB8AC3E}">
        <p14:creationId xmlns:p14="http://schemas.microsoft.com/office/powerpoint/2010/main" val="78820674"/>
      </p:ext>
    </p:extLst>
  </p:cSld>
  <p:clrMapOvr>
    <a:masterClrMapping/>
  </p:clrMapOvr>
  <p:transition>
    <p:fade/>
  </p:transition>
</p:sldLayout>
</file>

<file path=ppt/slideLayouts/slideLayout217.xml><?xml version="1.0" encoding="utf-8"?>
<p:sldLayout xmlns:a="http://schemas.openxmlformats.org/drawingml/2006/main" xmlns:r="http://schemas.openxmlformats.org/officeDocument/2006/relationships" xmlns:p="http://schemas.openxmlformats.org/presentationml/2006/main" userDrawn="1">
  <p:cSld name="Section_Slide_illustration8">
    <p:bg bwMode="gray">
      <p:bgPr>
        <a:solidFill>
          <a:schemeClr val="accent1"/>
        </a:solidFill>
        <a:effectLst/>
      </p:bgPr>
    </p:bg>
    <p:spTree>
      <p:nvGrpSpPr>
        <p:cNvPr id="1" name=""/>
        <p:cNvGrpSpPr/>
        <p:nvPr/>
      </p:nvGrpSpPr>
      <p:grpSpPr>
        <a:xfrm>
          <a:off x="0" y="0"/>
          <a:ext cx="0" cy="0"/>
          <a:chOff x="0" y="0"/>
          <a:chExt cx="0" cy="0"/>
        </a:xfrm>
      </p:grpSpPr>
      <p:pic>
        <p:nvPicPr>
          <p:cNvPr id="12" name="Picture 8">
            <a:extLst>
              <a:ext uri="{FF2B5EF4-FFF2-40B4-BE49-F238E27FC236}">
                <a16:creationId xmlns:a16="http://schemas.microsoft.com/office/drawing/2014/main" id="{906D349E-AEC5-46B1-9E48-8F0336B0766C}"/>
              </a:ext>
            </a:extLst>
          </p:cNvPr>
          <p:cNvPicPr>
            <a:picLocks noChangeAspect="1"/>
          </p:cNvPicPr>
          <p:nvPr userDrawn="1"/>
        </p:nvPicPr>
        <p:blipFill rotWithShape="1">
          <a:blip r:embed="rId2"/>
          <a:srcRect l="4891" t="1931" b="2728"/>
          <a:stretch/>
        </p:blipFill>
        <p:spPr>
          <a:xfrm>
            <a:off x="1" y="33341"/>
            <a:ext cx="12106249" cy="6824660"/>
          </a:xfrm>
          <a:prstGeom prst="rect">
            <a:avLst/>
          </a:prstGeom>
        </p:spPr>
      </p:pic>
      <p:sp>
        <p:nvSpPr>
          <p:cNvPr id="13" name="Title 1">
            <a:extLst>
              <a:ext uri="{FF2B5EF4-FFF2-40B4-BE49-F238E27FC236}">
                <a16:creationId xmlns:a16="http://schemas.microsoft.com/office/drawing/2014/main" id="{2D53F51A-6E6A-417D-9A9F-C71373ABEA37}"/>
              </a:ext>
            </a:extLst>
          </p:cNvPr>
          <p:cNvSpPr>
            <a:spLocks noGrp="1"/>
          </p:cNvSpPr>
          <p:nvPr>
            <p:ph type="ctrTitle" hasCustomPrompt="1"/>
          </p:nvPr>
        </p:nvSpPr>
        <p:spPr bwMode="gray">
          <a:xfrm>
            <a:off x="420142" y="2005012"/>
            <a:ext cx="5244378" cy="1336386"/>
          </a:xfrm>
        </p:spPr>
        <p:txBody>
          <a:bodyPr/>
          <a:lstStyle>
            <a:lvl1pPr algn="l" defTabSz="456880" rtl="0" eaLnBrk="1" latinLnBrk="0" hangingPunct="1">
              <a:lnSpc>
                <a:spcPct val="90000"/>
              </a:lnSpc>
              <a:spcBef>
                <a:spcPts val="0"/>
              </a:spcBef>
              <a:buNone/>
              <a:defRPr lang="en-US" sz="3599"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14" name="Text Placeholder 2">
            <a:extLst>
              <a:ext uri="{FF2B5EF4-FFF2-40B4-BE49-F238E27FC236}">
                <a16:creationId xmlns:a16="http://schemas.microsoft.com/office/drawing/2014/main" id="{FAD6BC9D-C5A4-4C90-8BD2-14887DC5D781}"/>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1999" b="0">
                <a:solidFill>
                  <a:srgbClr val="F7F7F7"/>
                </a:solidFill>
                <a:latin typeface="+mj-lt"/>
                <a:ea typeface="Gilroy" panose="00000500000000000000" pitchFamily="50" charset="0"/>
                <a:cs typeface="Gilroy" panose="00000500000000000000" pitchFamily="50" charset="0"/>
              </a:defRPr>
            </a:lvl1pPr>
            <a:lvl2pPr marL="231612" indent="0">
              <a:buNone/>
              <a:defRPr/>
            </a:lvl2pPr>
            <a:lvl3pPr marL="569514" indent="0">
              <a:buNone/>
              <a:defRPr/>
            </a:lvl3pPr>
            <a:lvl4pPr marL="853477" indent="0">
              <a:buNone/>
              <a:defRPr/>
            </a:lvl4pPr>
            <a:lvl5pPr marL="1145373" indent="0">
              <a:buNone/>
              <a:defRPr/>
            </a:lvl5pPr>
          </a:lstStyle>
          <a:p>
            <a:pPr lvl="0"/>
            <a:r>
              <a:rPr lang="en-US"/>
              <a:t>Click to edit subtitle master text styles</a:t>
            </a:r>
          </a:p>
        </p:txBody>
      </p:sp>
      <p:sp>
        <p:nvSpPr>
          <p:cNvPr id="15" name="Footer Placeholder 4">
            <a:extLst>
              <a:ext uri="{FF2B5EF4-FFF2-40B4-BE49-F238E27FC236}">
                <a16:creationId xmlns:a16="http://schemas.microsoft.com/office/drawing/2014/main" id="{98A2B7F5-A875-4EAA-8CF5-88B733DE2529}"/>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sp>
        <p:nvSpPr>
          <p:cNvPr id="11" name="Rectangle 10">
            <a:extLst>
              <a:ext uri="{FF2B5EF4-FFF2-40B4-BE49-F238E27FC236}">
                <a16:creationId xmlns:a16="http://schemas.microsoft.com/office/drawing/2014/main" id="{DBCF2C44-0776-EF4B-92BB-A4F351C221FD}"/>
              </a:ext>
            </a:extLst>
          </p:cNvPr>
          <p:cNvSpPr/>
          <p:nvPr userDrawn="1"/>
        </p:nvSpPr>
        <p:spPr>
          <a:xfrm>
            <a:off x="489079" y="6296028"/>
            <a:ext cx="657396" cy="2698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p>
        </p:txBody>
      </p:sp>
      <p:grpSp>
        <p:nvGrpSpPr>
          <p:cNvPr id="24" name="Graphic 28">
            <a:extLst>
              <a:ext uri="{FF2B5EF4-FFF2-40B4-BE49-F238E27FC236}">
                <a16:creationId xmlns:a16="http://schemas.microsoft.com/office/drawing/2014/main" id="{BFF4928E-B844-044F-B5A0-BADF8D3B31B5}"/>
              </a:ext>
            </a:extLst>
          </p:cNvPr>
          <p:cNvGrpSpPr>
            <a:grpSpLocks noChangeAspect="1"/>
          </p:cNvGrpSpPr>
          <p:nvPr userDrawn="1"/>
        </p:nvGrpSpPr>
        <p:grpSpPr bwMode="gray">
          <a:xfrm>
            <a:off x="384148" y="6197601"/>
            <a:ext cx="874890" cy="464232"/>
            <a:chOff x="3834550" y="2440725"/>
            <a:chExt cx="5419725" cy="2876550"/>
          </a:xfrm>
        </p:grpSpPr>
        <p:sp>
          <p:nvSpPr>
            <p:cNvPr id="25" name="Freeform: Shape 98">
              <a:extLst>
                <a:ext uri="{FF2B5EF4-FFF2-40B4-BE49-F238E27FC236}">
                  <a16:creationId xmlns:a16="http://schemas.microsoft.com/office/drawing/2014/main" id="{E77057C9-C634-2D4D-A239-091B9FF3B60A}"/>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798"/>
            </a:p>
          </p:txBody>
        </p:sp>
        <p:sp>
          <p:nvSpPr>
            <p:cNvPr id="26" name="Freeform: Shape 99">
              <a:extLst>
                <a:ext uri="{FF2B5EF4-FFF2-40B4-BE49-F238E27FC236}">
                  <a16:creationId xmlns:a16="http://schemas.microsoft.com/office/drawing/2014/main" id="{C5D84A08-A177-344B-8D1A-7121B79A97EE}"/>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798"/>
            </a:p>
          </p:txBody>
        </p:sp>
        <p:sp>
          <p:nvSpPr>
            <p:cNvPr id="27" name="Freeform: Shape 100">
              <a:extLst>
                <a:ext uri="{FF2B5EF4-FFF2-40B4-BE49-F238E27FC236}">
                  <a16:creationId xmlns:a16="http://schemas.microsoft.com/office/drawing/2014/main" id="{B6C676D8-3D53-FA4B-9CA1-D857C3E18EE2}"/>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798"/>
            </a:p>
          </p:txBody>
        </p:sp>
        <p:sp>
          <p:nvSpPr>
            <p:cNvPr id="28" name="Freeform: Shape 101">
              <a:extLst>
                <a:ext uri="{FF2B5EF4-FFF2-40B4-BE49-F238E27FC236}">
                  <a16:creationId xmlns:a16="http://schemas.microsoft.com/office/drawing/2014/main" id="{0FF49081-52FA-A940-84E3-C4D438291886}"/>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798"/>
            </a:p>
          </p:txBody>
        </p:sp>
        <p:sp>
          <p:nvSpPr>
            <p:cNvPr id="29" name="Freeform: Shape 102">
              <a:extLst>
                <a:ext uri="{FF2B5EF4-FFF2-40B4-BE49-F238E27FC236}">
                  <a16:creationId xmlns:a16="http://schemas.microsoft.com/office/drawing/2014/main" id="{BE85380F-860D-E445-B22F-198CB29659CC}"/>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798"/>
            </a:p>
          </p:txBody>
        </p:sp>
      </p:grpSp>
      <p:sp>
        <p:nvSpPr>
          <p:cNvPr id="16" name="Footer Placeholder 4">
            <a:extLst>
              <a:ext uri="{FF2B5EF4-FFF2-40B4-BE49-F238E27FC236}">
                <a16:creationId xmlns:a16="http://schemas.microsoft.com/office/drawing/2014/main" id="{1889CD65-B6F8-413F-AA02-7C307F60BE62}"/>
              </a:ext>
            </a:extLst>
          </p:cNvPr>
          <p:cNvSpPr txBox="1">
            <a:spLocks/>
          </p:cNvSpPr>
          <p:nvPr userDrawn="1"/>
        </p:nvSpPr>
        <p:spPr bwMode="gray">
          <a:xfrm>
            <a:off x="8065128" y="6364009"/>
            <a:ext cx="3704038"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r" defTabSz="456880" rtl="0" eaLnBrk="1" latinLnBrk="0" hangingPunct="1">
              <a:tabLst>
                <a:tab pos="3597930" algn="l"/>
              </a:tabLst>
            </a:pPr>
            <a:r>
              <a:rPr lang="en-US" sz="600" kern="1200">
                <a:solidFill>
                  <a:schemeClr val="tx1"/>
                </a:solidFill>
                <a:latin typeface="+mn-lt"/>
                <a:ea typeface="+mn-ea"/>
                <a:cs typeface="Arial" panose="020B0604020202020204" pitchFamily="34" charset="0"/>
              </a:rPr>
              <a:t>© 2020 ServiceNow, Inc. All Rights Reserved. Confidential.</a:t>
            </a:r>
          </a:p>
        </p:txBody>
      </p:sp>
    </p:spTree>
    <p:extLst>
      <p:ext uri="{BB962C8B-B14F-4D97-AF65-F5344CB8AC3E}">
        <p14:creationId xmlns:p14="http://schemas.microsoft.com/office/powerpoint/2010/main" val="2903264446"/>
      </p:ext>
    </p:extLst>
  </p:cSld>
  <p:clrMapOvr>
    <a:masterClrMapping/>
  </p:clrMapOvr>
  <p:transition>
    <p:fade/>
  </p:transition>
</p:sldLayout>
</file>

<file path=ppt/slideLayouts/slideLayout218.xml><?xml version="1.0" encoding="utf-8"?>
<p:sldLayout xmlns:a="http://schemas.openxmlformats.org/drawingml/2006/main" xmlns:r="http://schemas.openxmlformats.org/officeDocument/2006/relationships" xmlns:p="http://schemas.openxmlformats.org/presentationml/2006/main" userDrawn="1">
  <p:cSld name="Section_Slide_illustration6">
    <p:bg bwMode="gray">
      <p:bgPr>
        <a:solidFill>
          <a:srgbClr val="81B7A1"/>
        </a:solidFill>
        <a:effectLst/>
      </p:bgPr>
    </p:bg>
    <p:spTree>
      <p:nvGrpSpPr>
        <p:cNvPr id="1" name=""/>
        <p:cNvGrpSpPr/>
        <p:nvPr/>
      </p:nvGrpSpPr>
      <p:grpSpPr>
        <a:xfrm>
          <a:off x="0" y="0"/>
          <a:ext cx="0" cy="0"/>
          <a:chOff x="0" y="0"/>
          <a:chExt cx="0" cy="0"/>
        </a:xfrm>
      </p:grpSpPr>
      <p:pic>
        <p:nvPicPr>
          <p:cNvPr id="14" name="Picture 6">
            <a:extLst>
              <a:ext uri="{FF2B5EF4-FFF2-40B4-BE49-F238E27FC236}">
                <a16:creationId xmlns:a16="http://schemas.microsoft.com/office/drawing/2014/main" id="{E62CD4F3-4B19-4DC6-A334-1B6494D160D0}"/>
              </a:ext>
            </a:extLst>
          </p:cNvPr>
          <p:cNvPicPr>
            <a:picLocks noChangeAspect="1"/>
          </p:cNvPicPr>
          <p:nvPr userDrawn="1"/>
        </p:nvPicPr>
        <p:blipFill rotWithShape="1">
          <a:blip r:embed="rId2"/>
          <a:srcRect r="518"/>
          <a:stretch/>
        </p:blipFill>
        <p:spPr>
          <a:xfrm>
            <a:off x="299066" y="2"/>
            <a:ext cx="11892934" cy="6722861"/>
          </a:xfrm>
          <a:prstGeom prst="rect">
            <a:avLst/>
          </a:prstGeom>
        </p:spPr>
      </p:pic>
      <p:sp>
        <p:nvSpPr>
          <p:cNvPr id="15" name="Title 1">
            <a:extLst>
              <a:ext uri="{FF2B5EF4-FFF2-40B4-BE49-F238E27FC236}">
                <a16:creationId xmlns:a16="http://schemas.microsoft.com/office/drawing/2014/main" id="{013277C9-8AD2-4E8F-AFB1-FB09722A54F6}"/>
              </a:ext>
            </a:extLst>
          </p:cNvPr>
          <p:cNvSpPr>
            <a:spLocks noGrp="1"/>
          </p:cNvSpPr>
          <p:nvPr>
            <p:ph type="ctrTitle" hasCustomPrompt="1"/>
          </p:nvPr>
        </p:nvSpPr>
        <p:spPr bwMode="gray">
          <a:xfrm>
            <a:off x="420142" y="2005012"/>
            <a:ext cx="5244378" cy="1336386"/>
          </a:xfrm>
        </p:spPr>
        <p:txBody>
          <a:bodyPr/>
          <a:lstStyle>
            <a:lvl1pPr algn="l" defTabSz="456880" rtl="0" eaLnBrk="1" latinLnBrk="0" hangingPunct="1">
              <a:lnSpc>
                <a:spcPct val="90000"/>
              </a:lnSpc>
              <a:spcBef>
                <a:spcPts val="0"/>
              </a:spcBef>
              <a:buNone/>
              <a:defRPr lang="en-US" sz="3599"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16" name="Text Placeholder 2">
            <a:extLst>
              <a:ext uri="{FF2B5EF4-FFF2-40B4-BE49-F238E27FC236}">
                <a16:creationId xmlns:a16="http://schemas.microsoft.com/office/drawing/2014/main" id="{4AF54DEF-26F3-4899-986F-86CDC967B0B9}"/>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1999" b="0">
                <a:solidFill>
                  <a:srgbClr val="F7F7F7"/>
                </a:solidFill>
                <a:latin typeface="+mj-lt"/>
                <a:ea typeface="Gilroy" panose="00000500000000000000" pitchFamily="50" charset="0"/>
                <a:cs typeface="Gilroy" panose="00000500000000000000" pitchFamily="50" charset="0"/>
              </a:defRPr>
            </a:lvl1pPr>
            <a:lvl2pPr marL="231612" indent="0">
              <a:buNone/>
              <a:defRPr/>
            </a:lvl2pPr>
            <a:lvl3pPr marL="569514" indent="0">
              <a:buNone/>
              <a:defRPr/>
            </a:lvl3pPr>
            <a:lvl4pPr marL="853477" indent="0">
              <a:buNone/>
              <a:defRPr/>
            </a:lvl4pPr>
            <a:lvl5pPr marL="1145373" indent="0">
              <a:buNone/>
              <a:defRPr/>
            </a:lvl5pPr>
          </a:lstStyle>
          <a:p>
            <a:pPr lvl="0"/>
            <a:r>
              <a:rPr lang="en-US"/>
              <a:t>Click to edit subtitle master text styles</a:t>
            </a:r>
          </a:p>
        </p:txBody>
      </p:sp>
      <p:sp>
        <p:nvSpPr>
          <p:cNvPr id="17" name="Footer Placeholder 4">
            <a:extLst>
              <a:ext uri="{FF2B5EF4-FFF2-40B4-BE49-F238E27FC236}">
                <a16:creationId xmlns:a16="http://schemas.microsoft.com/office/drawing/2014/main" id="{6866F3E5-4146-4C0F-8D28-1CE9A5E555AE}"/>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sp>
        <p:nvSpPr>
          <p:cNvPr id="11" name="Rectangle 10">
            <a:extLst>
              <a:ext uri="{FF2B5EF4-FFF2-40B4-BE49-F238E27FC236}">
                <a16:creationId xmlns:a16="http://schemas.microsoft.com/office/drawing/2014/main" id="{DBCF2C44-0776-EF4B-92BB-A4F351C221FD}"/>
              </a:ext>
            </a:extLst>
          </p:cNvPr>
          <p:cNvSpPr/>
          <p:nvPr userDrawn="1"/>
        </p:nvSpPr>
        <p:spPr>
          <a:xfrm>
            <a:off x="489079" y="6296028"/>
            <a:ext cx="657396" cy="2698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p>
        </p:txBody>
      </p:sp>
      <p:grpSp>
        <p:nvGrpSpPr>
          <p:cNvPr id="24" name="Graphic 28">
            <a:extLst>
              <a:ext uri="{FF2B5EF4-FFF2-40B4-BE49-F238E27FC236}">
                <a16:creationId xmlns:a16="http://schemas.microsoft.com/office/drawing/2014/main" id="{BFF4928E-B844-044F-B5A0-BADF8D3B31B5}"/>
              </a:ext>
            </a:extLst>
          </p:cNvPr>
          <p:cNvGrpSpPr>
            <a:grpSpLocks noChangeAspect="1"/>
          </p:cNvGrpSpPr>
          <p:nvPr userDrawn="1"/>
        </p:nvGrpSpPr>
        <p:grpSpPr bwMode="gray">
          <a:xfrm>
            <a:off x="384148" y="6197601"/>
            <a:ext cx="874890" cy="464232"/>
            <a:chOff x="3834550" y="2440725"/>
            <a:chExt cx="5419725" cy="2876550"/>
          </a:xfrm>
        </p:grpSpPr>
        <p:sp>
          <p:nvSpPr>
            <p:cNvPr id="25" name="Freeform: Shape 98">
              <a:extLst>
                <a:ext uri="{FF2B5EF4-FFF2-40B4-BE49-F238E27FC236}">
                  <a16:creationId xmlns:a16="http://schemas.microsoft.com/office/drawing/2014/main" id="{E77057C9-C634-2D4D-A239-091B9FF3B60A}"/>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798"/>
            </a:p>
          </p:txBody>
        </p:sp>
        <p:sp>
          <p:nvSpPr>
            <p:cNvPr id="26" name="Freeform: Shape 99">
              <a:extLst>
                <a:ext uri="{FF2B5EF4-FFF2-40B4-BE49-F238E27FC236}">
                  <a16:creationId xmlns:a16="http://schemas.microsoft.com/office/drawing/2014/main" id="{C5D84A08-A177-344B-8D1A-7121B79A97EE}"/>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798"/>
            </a:p>
          </p:txBody>
        </p:sp>
        <p:sp>
          <p:nvSpPr>
            <p:cNvPr id="27" name="Freeform: Shape 100">
              <a:extLst>
                <a:ext uri="{FF2B5EF4-FFF2-40B4-BE49-F238E27FC236}">
                  <a16:creationId xmlns:a16="http://schemas.microsoft.com/office/drawing/2014/main" id="{B6C676D8-3D53-FA4B-9CA1-D857C3E18EE2}"/>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798"/>
            </a:p>
          </p:txBody>
        </p:sp>
        <p:sp>
          <p:nvSpPr>
            <p:cNvPr id="28" name="Freeform: Shape 101">
              <a:extLst>
                <a:ext uri="{FF2B5EF4-FFF2-40B4-BE49-F238E27FC236}">
                  <a16:creationId xmlns:a16="http://schemas.microsoft.com/office/drawing/2014/main" id="{0FF49081-52FA-A940-84E3-C4D438291886}"/>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798"/>
            </a:p>
          </p:txBody>
        </p:sp>
        <p:sp>
          <p:nvSpPr>
            <p:cNvPr id="29" name="Freeform: Shape 102">
              <a:extLst>
                <a:ext uri="{FF2B5EF4-FFF2-40B4-BE49-F238E27FC236}">
                  <a16:creationId xmlns:a16="http://schemas.microsoft.com/office/drawing/2014/main" id="{BE85380F-860D-E445-B22F-198CB29659CC}"/>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798"/>
            </a:p>
          </p:txBody>
        </p:sp>
      </p:grpSp>
      <p:sp>
        <p:nvSpPr>
          <p:cNvPr id="13" name="Footer Placeholder 4">
            <a:extLst>
              <a:ext uri="{FF2B5EF4-FFF2-40B4-BE49-F238E27FC236}">
                <a16:creationId xmlns:a16="http://schemas.microsoft.com/office/drawing/2014/main" id="{F6BF8178-3896-422C-8ADE-CEC94DBCCCD1}"/>
              </a:ext>
            </a:extLst>
          </p:cNvPr>
          <p:cNvSpPr txBox="1">
            <a:spLocks/>
          </p:cNvSpPr>
          <p:nvPr userDrawn="1"/>
        </p:nvSpPr>
        <p:spPr bwMode="gray">
          <a:xfrm>
            <a:off x="8065128" y="6364009"/>
            <a:ext cx="3704038"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r" defTabSz="456880" rtl="0" eaLnBrk="1" latinLnBrk="0" hangingPunct="1">
              <a:tabLst>
                <a:tab pos="3597930" algn="l"/>
              </a:tabLst>
            </a:pPr>
            <a:r>
              <a:rPr lang="en-US" sz="600" kern="1200">
                <a:solidFill>
                  <a:schemeClr val="tx1"/>
                </a:solidFill>
                <a:latin typeface="+mn-lt"/>
                <a:ea typeface="+mn-ea"/>
                <a:cs typeface="Arial" panose="020B0604020202020204" pitchFamily="34" charset="0"/>
              </a:rPr>
              <a:t>© 2020 ServiceNow, Inc. All Rights Reserved. Confidential.</a:t>
            </a:r>
          </a:p>
        </p:txBody>
      </p:sp>
    </p:spTree>
    <p:extLst>
      <p:ext uri="{BB962C8B-B14F-4D97-AF65-F5344CB8AC3E}">
        <p14:creationId xmlns:p14="http://schemas.microsoft.com/office/powerpoint/2010/main" val="4267259915"/>
      </p:ext>
    </p:extLst>
  </p:cSld>
  <p:clrMapOvr>
    <a:masterClrMapping/>
  </p:clrMapOvr>
  <p:transition>
    <p:fade/>
  </p:transition>
</p:sldLayout>
</file>

<file path=ppt/slideLayouts/slideLayout219.xml><?xml version="1.0" encoding="utf-8"?>
<p:sldLayout xmlns:a="http://schemas.openxmlformats.org/drawingml/2006/main" xmlns:r="http://schemas.openxmlformats.org/officeDocument/2006/relationships" xmlns:p="http://schemas.openxmlformats.org/presentationml/2006/main" userDrawn="1">
  <p:cSld name="1_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676453" y="1348099"/>
            <a:ext cx="10839098" cy="361154"/>
          </a:xfrm>
        </p:spPr>
        <p:txBody>
          <a:bodyPr>
            <a:noAutofit/>
          </a:bodyPr>
          <a:lstStyle>
            <a:lvl1pPr marL="0" indent="0">
              <a:buFontTx/>
              <a:buNone/>
              <a:defRPr sz="1999"/>
            </a:lvl1pPr>
          </a:lstStyle>
          <a:p>
            <a:pPr lvl="0"/>
            <a:r>
              <a:rPr lang="en-US"/>
              <a:t>Click to edit Master text styles</a:t>
            </a:r>
          </a:p>
        </p:txBody>
      </p:sp>
    </p:spTree>
    <p:extLst>
      <p:ext uri="{BB962C8B-B14F-4D97-AF65-F5344CB8AC3E}">
        <p14:creationId xmlns:p14="http://schemas.microsoft.com/office/powerpoint/2010/main" val="20687316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348" y="2401156"/>
            <a:ext cx="5015666"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5220" y="2401155"/>
            <a:ext cx="5015666" cy="663282"/>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993" y="3298877"/>
            <a:ext cx="5015667"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5220" y="3298877"/>
            <a:ext cx="4986185"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1007" y="2410803"/>
            <a:ext cx="49066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1007" y="3047758"/>
            <a:ext cx="490665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4753" y="2410803"/>
            <a:ext cx="49066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4753" y="3047758"/>
            <a:ext cx="490665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741133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20.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vert="horz" lIns="91440" tIns="0" rIns="91440" bIns="0" rtlCol="0" anchor="b" anchorCtr="0">
            <a:noAutofit/>
          </a:bodyPr>
          <a:lstStyle>
            <a:lvl1pPr>
              <a:defRPr lang="en-US" dirty="0"/>
            </a:lvl1pPr>
          </a:lstStyle>
          <a:p>
            <a:pPr lvl="0"/>
            <a:r>
              <a:rPr lang="en-US"/>
              <a:t>Click to edit Master title style</a:t>
            </a:r>
          </a:p>
        </p:txBody>
      </p:sp>
      <p:sp>
        <p:nvSpPr>
          <p:cNvPr id="3" name="Content Placeholder 2"/>
          <p:cNvSpPr>
            <a:spLocks noGrp="1"/>
          </p:cNvSpPr>
          <p:nvPr>
            <p:ph idx="1"/>
          </p:nvPr>
        </p:nvSpPr>
        <p:spPr bwMode="gray">
          <a:xfrm>
            <a:off x="445479" y="1152144"/>
            <a:ext cx="11230707" cy="4764820"/>
          </a:xfrm>
        </p:spPr>
        <p:txBody>
          <a:bodyPr vert="horz" lIns="91440" tIns="45720" rIns="91440" bIns="45720" rtlCol="0">
            <a:noAutofit/>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43965293"/>
      </p:ext>
    </p:extLst>
  </p:cSld>
  <p:clrMapOvr>
    <a:masterClrMapping/>
  </p:clrMapOvr>
  <p:transition>
    <p:fade/>
  </p:transition>
</p:sldLayout>
</file>

<file path=ppt/slideLayouts/slideLayout221.xml><?xml version="1.0" encoding="utf-8"?>
<p:sldLayout xmlns:a="http://schemas.openxmlformats.org/drawingml/2006/main" xmlns:r="http://schemas.openxmlformats.org/officeDocument/2006/relationships" xmlns:p="http://schemas.openxmlformats.org/presentationml/2006/main">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p>
        </p:txBody>
      </p:sp>
      <p:sp>
        <p:nvSpPr>
          <p:cNvPr id="6" name="Content Placeholder 5"/>
          <p:cNvSpPr>
            <a:spLocks noGrp="1"/>
          </p:cNvSpPr>
          <p:nvPr>
            <p:ph sz="quarter" idx="10"/>
          </p:nvPr>
        </p:nvSpPr>
        <p:spPr>
          <a:xfrm>
            <a:off x="475612" y="1901952"/>
            <a:ext cx="5423804" cy="4389120"/>
          </a:xfrm>
        </p:spPr>
        <p:txBody>
          <a:bodyPr/>
          <a:lstStyle>
            <a:lvl2pPr>
              <a:defRPr sz="1600"/>
            </a:lvl2pPr>
          </a:lstStyle>
          <a:p>
            <a:pPr lvl="0"/>
            <a:r>
              <a:rPr lang="en-US"/>
              <a:t>Edit Master text styles</a:t>
            </a:r>
          </a:p>
          <a:p>
            <a:pPr lvl="1"/>
            <a:r>
              <a:rPr lang="en-US"/>
              <a:t>Second level</a:t>
            </a:r>
          </a:p>
        </p:txBody>
      </p:sp>
      <p:sp>
        <p:nvSpPr>
          <p:cNvPr id="7" name="Content Placeholder 5"/>
          <p:cNvSpPr>
            <a:spLocks noGrp="1"/>
          </p:cNvSpPr>
          <p:nvPr>
            <p:ph sz="quarter" idx="11"/>
          </p:nvPr>
        </p:nvSpPr>
        <p:spPr>
          <a:xfrm>
            <a:off x="6228921" y="1901952"/>
            <a:ext cx="5422586" cy="4396986"/>
          </a:xfrm>
        </p:spPr>
        <p:txBody>
          <a:bodyPr/>
          <a:lstStyle>
            <a:lvl2pPr>
              <a:defRPr sz="1600"/>
            </a:lvl2pPr>
          </a:lstStyle>
          <a:p>
            <a:pPr lvl="0"/>
            <a:r>
              <a:rPr lang="en-US"/>
              <a:t>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p:nvPr>
        </p:nvSpPr>
        <p:spPr>
          <a:xfrm>
            <a:off x="439026" y="960120"/>
            <a:ext cx="11186025" cy="448056"/>
          </a:xfrm>
        </p:spPr>
        <p:txBody>
          <a:bodyPr/>
          <a:lstStyle>
            <a:lvl1pPr marL="0" indent="0">
              <a:buNone/>
              <a:defRPr lang="en-US" sz="1899"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rgbClr val="F7F7F7"/>
              </a:buClr>
              <a:buFont typeface="Arial"/>
              <a:buNone/>
            </a:pPr>
            <a:r>
              <a:rPr lang="en-US"/>
              <a:t>Edit Master text styles</a:t>
            </a:r>
          </a:p>
        </p:txBody>
      </p:sp>
    </p:spTree>
    <p:extLst>
      <p:ext uri="{BB962C8B-B14F-4D97-AF65-F5344CB8AC3E}">
        <p14:creationId xmlns:p14="http://schemas.microsoft.com/office/powerpoint/2010/main" val="1543778706"/>
      </p:ext>
    </p:extLst>
  </p:cSld>
  <p:clrMapOvr>
    <a:masterClrMapping/>
  </p:clrMapOvr>
  <p:transition>
    <p:fade/>
  </p:transition>
</p:sldLayout>
</file>

<file path=ppt/slideLayouts/slideLayout222.xml><?xml version="1.0" encoding="utf-8"?>
<p:sldLayout xmlns:a="http://schemas.openxmlformats.org/drawingml/2006/main" xmlns:r="http://schemas.openxmlformats.org/officeDocument/2006/relationships" xmlns:p="http://schemas.openxmlformats.org/presentationml/2006/main" showMasterSp="0">
  <p:cSld name="Closing">
    <p:bg bwMode="gray">
      <p:bgPr>
        <a:solidFill>
          <a:schemeClr val="tx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370726" y="3599346"/>
            <a:ext cx="10444163" cy="1374775"/>
          </a:xfrm>
        </p:spPr>
        <p:txBody>
          <a:bodyPr/>
          <a:lstStyle>
            <a:lvl1pPr marL="0" indent="0">
              <a:buFont typeface="Calibri" panose="020F0502020204030204" pitchFamily="34" charset="0"/>
              <a:buChar char=" "/>
              <a:defRPr sz="1899" b="0">
                <a:solidFill>
                  <a:schemeClr val="bg2"/>
                </a:solidFill>
                <a:latin typeface="+mn-lt"/>
                <a:ea typeface="Gilroy" panose="00000500000000000000" pitchFamily="50" charset="0"/>
                <a:cs typeface="Gilroy" panose="00000500000000000000" pitchFamily="50" charset="0"/>
              </a:defRPr>
            </a:lvl1pPr>
            <a:lvl2pPr marL="0" indent="0">
              <a:spcBef>
                <a:spcPts val="100"/>
              </a:spcBef>
              <a:buFont typeface="Calibri" panose="020F0502020204030204" pitchFamily="34" charset="0"/>
              <a:buChar char=" "/>
              <a:defRPr sz="1699">
                <a:solidFill>
                  <a:schemeClr val="bg2"/>
                </a:solidFill>
                <a:latin typeface="+mn-lt"/>
                <a:ea typeface="Gilroy" panose="00000500000000000000" pitchFamily="50" charset="0"/>
                <a:cs typeface="Gilroy" panose="00000500000000000000" pitchFamily="50" charset="0"/>
              </a:defRPr>
            </a:lvl2pPr>
          </a:lstStyle>
          <a:p>
            <a:pPr lvl="0"/>
            <a:r>
              <a:rPr lang="en-US"/>
              <a:t>Edit Master text styles</a:t>
            </a:r>
          </a:p>
          <a:p>
            <a:pPr lvl="1"/>
            <a:r>
              <a:rPr lang="en-US"/>
              <a:t>Second level</a:t>
            </a:r>
          </a:p>
        </p:txBody>
      </p:sp>
      <p:sp>
        <p:nvSpPr>
          <p:cNvPr id="3" name="Title 2"/>
          <p:cNvSpPr>
            <a:spLocks noGrp="1"/>
          </p:cNvSpPr>
          <p:nvPr>
            <p:ph type="title"/>
          </p:nvPr>
        </p:nvSpPr>
        <p:spPr>
          <a:xfrm>
            <a:off x="431214" y="2731259"/>
            <a:ext cx="11187994" cy="668692"/>
          </a:xfrm>
        </p:spPr>
        <p:txBody>
          <a:bodyPr/>
          <a:lstStyle>
            <a:lvl1pPr>
              <a:defRPr sz="4399">
                <a:solidFill>
                  <a:schemeClr val="bg2"/>
                </a:solidFill>
              </a:defRPr>
            </a:lvl1pPr>
          </a:lstStyle>
          <a:p>
            <a:r>
              <a:rPr lang="en-US"/>
              <a:t>Click to edit Master title style</a:t>
            </a:r>
          </a:p>
        </p:txBody>
      </p:sp>
    </p:spTree>
    <p:extLst>
      <p:ext uri="{BB962C8B-B14F-4D97-AF65-F5344CB8AC3E}">
        <p14:creationId xmlns:p14="http://schemas.microsoft.com/office/powerpoint/2010/main" val="3225220283"/>
      </p:ext>
    </p:extLst>
  </p:cSld>
  <p:clrMapOvr>
    <a:masterClrMapping/>
  </p:clrMapOvr>
  <p:hf sldNum="0" hdr="0" ftr="0" dt="0"/>
</p:sldLayout>
</file>

<file path=ppt/slideLayouts/slideLayout223.xml><?xml version="1.0" encoding="utf-8"?>
<p:sldLayout xmlns:a="http://schemas.openxmlformats.org/drawingml/2006/main" xmlns:r="http://schemas.openxmlformats.org/officeDocument/2006/relationships" xmlns:p="http://schemas.openxmlformats.org/presentationml/2006/main" userDrawn="1">
  <p:cSld name="2_2 lined headline with subtitle_dark">
    <p:bg>
      <p:bgPr>
        <a:solidFill>
          <a:srgbClr val="032D42"/>
        </a:solidFill>
        <a:effectLst/>
      </p:bgPr>
    </p:bg>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902463A-5676-134A-B7CD-92ED05F82766}"/>
              </a:ext>
            </a:extLst>
          </p:cNvPr>
          <p:cNvGrpSpPr/>
          <p:nvPr userDrawn="1"/>
        </p:nvGrpSpPr>
        <p:grpSpPr>
          <a:xfrm>
            <a:off x="478497" y="6355437"/>
            <a:ext cx="10554377" cy="280168"/>
            <a:chOff x="478372" y="6355437"/>
            <a:chExt cx="10551628" cy="280168"/>
          </a:xfrm>
        </p:grpSpPr>
        <p:sp>
          <p:nvSpPr>
            <p:cNvPr id="7" name="Footer Placeholder 4">
              <a:extLst>
                <a:ext uri="{FF2B5EF4-FFF2-40B4-BE49-F238E27FC236}">
                  <a16:creationId xmlns:a16="http://schemas.microsoft.com/office/drawing/2014/main" id="{2E0AE9B9-2420-E247-BA00-86EC616C792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pic>
          <p:nvPicPr>
            <p:cNvPr id="9" name="Picture 8">
              <a:extLst>
                <a:ext uri="{FF2B5EF4-FFF2-40B4-BE49-F238E27FC236}">
                  <a16:creationId xmlns:a16="http://schemas.microsoft.com/office/drawing/2014/main" id="{0C53C29B-D84D-5C45-81B8-57919F825216}"/>
                </a:ext>
              </a:extLst>
            </p:cNvPr>
            <p:cNvPicPr>
              <a:picLocks noChangeAspect="1"/>
            </p:cNvPicPr>
            <p:nvPr userDrawn="1"/>
          </p:nvPicPr>
          <p:blipFill>
            <a:blip r:embed="rId2"/>
            <a:srcRect/>
            <a:stretch/>
          </p:blipFill>
          <p:spPr>
            <a:xfrm>
              <a:off x="478372" y="6355437"/>
              <a:ext cx="980591" cy="280168"/>
            </a:xfrm>
            <a:prstGeom prst="rect">
              <a:avLst/>
            </a:prstGeom>
          </p:spPr>
        </p:pic>
      </p:grpSp>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370" y="311380"/>
            <a:ext cx="11191625" cy="1011901"/>
          </a:xfrm>
        </p:spPr>
        <p:txBody>
          <a:bodyPr/>
          <a:lstStyle>
            <a:lvl1pPr>
              <a:defRPr>
                <a:solidFill>
                  <a:schemeClr val="bg1"/>
                </a:solidFill>
              </a:defRPr>
            </a:lvl1pPr>
          </a:lstStyle>
          <a:p>
            <a:r>
              <a:rPr lang="en-US"/>
              <a:t>Click to edit Master title style</a:t>
            </a:r>
            <a:br>
              <a:rPr lang="en-US"/>
            </a:br>
            <a:endParaRPr lang="en-US"/>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p:nvPr>
        </p:nvSpPr>
        <p:spPr>
          <a:xfrm>
            <a:off x="447538" y="1462931"/>
            <a:ext cx="11193478" cy="365760"/>
          </a:xfrm>
        </p:spPr>
        <p:txBody>
          <a:bodyPr vert="horz" lIns="91440" tIns="45720" rIns="91440" bIns="45720" rtlCol="0">
            <a:noAutofit/>
          </a:bodyPr>
          <a:lstStyle>
            <a:lvl1pPr marL="0" indent="0">
              <a:buNone/>
              <a:defRPr lang="en-US" sz="1999" dirty="0">
                <a:solidFill>
                  <a:schemeClr val="bg1"/>
                </a:solidFill>
              </a:defRPr>
            </a:lvl1pPr>
          </a:lstStyle>
          <a:p>
            <a:pPr marL="228531" lvl="0" indent="-228531"/>
            <a:r>
              <a:rPr lang="en-US"/>
              <a:t>Click to edit Master text styles</a:t>
            </a:r>
          </a:p>
        </p:txBody>
      </p:sp>
      <p:sp>
        <p:nvSpPr>
          <p:cNvPr id="10" name="Text Placeholder 24">
            <a:extLst>
              <a:ext uri="{FF2B5EF4-FFF2-40B4-BE49-F238E27FC236}">
                <a16:creationId xmlns:a16="http://schemas.microsoft.com/office/drawing/2014/main" id="{FB5958C2-3C69-DA2F-DC10-F15FBA159082}"/>
              </a:ext>
            </a:extLst>
          </p:cNvPr>
          <p:cNvSpPr>
            <a:spLocks noGrp="1"/>
          </p:cNvSpPr>
          <p:nvPr>
            <p:ph type="body" sz="quarter" idx="12"/>
          </p:nvPr>
        </p:nvSpPr>
        <p:spPr>
          <a:xfrm>
            <a:off x="448348" y="1685663"/>
            <a:ext cx="3605166"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1" name="Text Placeholder 28">
            <a:extLst>
              <a:ext uri="{FF2B5EF4-FFF2-40B4-BE49-F238E27FC236}">
                <a16:creationId xmlns:a16="http://schemas.microsoft.com/office/drawing/2014/main" id="{FFEAEEB3-A4C0-8ACF-8D0D-EDCEBA807010}"/>
              </a:ext>
            </a:extLst>
          </p:cNvPr>
          <p:cNvSpPr>
            <a:spLocks noGrp="1"/>
          </p:cNvSpPr>
          <p:nvPr>
            <p:ph type="body" sz="quarter" idx="14"/>
          </p:nvPr>
        </p:nvSpPr>
        <p:spPr>
          <a:xfrm>
            <a:off x="441993" y="2431338"/>
            <a:ext cx="3609720" cy="1785065"/>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24">
            <a:extLst>
              <a:ext uri="{FF2B5EF4-FFF2-40B4-BE49-F238E27FC236}">
                <a16:creationId xmlns:a16="http://schemas.microsoft.com/office/drawing/2014/main" id="{722FAD00-651B-14A2-06F4-79CD9B84F1F2}"/>
              </a:ext>
            </a:extLst>
          </p:cNvPr>
          <p:cNvSpPr>
            <a:spLocks noGrp="1"/>
          </p:cNvSpPr>
          <p:nvPr>
            <p:ph type="body" sz="quarter" idx="15"/>
          </p:nvPr>
        </p:nvSpPr>
        <p:spPr>
          <a:xfrm>
            <a:off x="4347216" y="1685663"/>
            <a:ext cx="3603674"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3" name="Text Placeholder 28">
            <a:extLst>
              <a:ext uri="{FF2B5EF4-FFF2-40B4-BE49-F238E27FC236}">
                <a16:creationId xmlns:a16="http://schemas.microsoft.com/office/drawing/2014/main" id="{E0580CA7-FF76-DC57-FEC0-0C2EA127A533}"/>
              </a:ext>
            </a:extLst>
          </p:cNvPr>
          <p:cNvSpPr>
            <a:spLocks noGrp="1"/>
          </p:cNvSpPr>
          <p:nvPr>
            <p:ph type="body" sz="quarter" idx="16"/>
          </p:nvPr>
        </p:nvSpPr>
        <p:spPr>
          <a:xfrm>
            <a:off x="4332510" y="2431338"/>
            <a:ext cx="3603674" cy="1785065"/>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24">
            <a:extLst>
              <a:ext uri="{FF2B5EF4-FFF2-40B4-BE49-F238E27FC236}">
                <a16:creationId xmlns:a16="http://schemas.microsoft.com/office/drawing/2014/main" id="{F34A2311-0EFF-104B-76AD-F3525B7659DC}"/>
              </a:ext>
            </a:extLst>
          </p:cNvPr>
          <p:cNvSpPr>
            <a:spLocks noGrp="1"/>
          </p:cNvSpPr>
          <p:nvPr>
            <p:ph type="body" sz="quarter" idx="17"/>
          </p:nvPr>
        </p:nvSpPr>
        <p:spPr>
          <a:xfrm>
            <a:off x="448348" y="3898178"/>
            <a:ext cx="3609720"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5" name="Text Placeholder 28">
            <a:extLst>
              <a:ext uri="{FF2B5EF4-FFF2-40B4-BE49-F238E27FC236}">
                <a16:creationId xmlns:a16="http://schemas.microsoft.com/office/drawing/2014/main" id="{657D481F-9EFD-3538-F1AD-C532CC9A4438}"/>
              </a:ext>
            </a:extLst>
          </p:cNvPr>
          <p:cNvSpPr>
            <a:spLocks noGrp="1"/>
          </p:cNvSpPr>
          <p:nvPr>
            <p:ph type="body" sz="quarter" idx="18"/>
          </p:nvPr>
        </p:nvSpPr>
        <p:spPr>
          <a:xfrm>
            <a:off x="439402" y="4632093"/>
            <a:ext cx="3616130" cy="1914533"/>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24">
            <a:extLst>
              <a:ext uri="{FF2B5EF4-FFF2-40B4-BE49-F238E27FC236}">
                <a16:creationId xmlns:a16="http://schemas.microsoft.com/office/drawing/2014/main" id="{3FB76BB1-976B-547E-3A9E-140A841FC459}"/>
              </a:ext>
            </a:extLst>
          </p:cNvPr>
          <p:cNvSpPr>
            <a:spLocks noGrp="1"/>
          </p:cNvSpPr>
          <p:nvPr>
            <p:ph type="body" sz="quarter" idx="19"/>
          </p:nvPr>
        </p:nvSpPr>
        <p:spPr>
          <a:xfrm>
            <a:off x="4347215" y="3898178"/>
            <a:ext cx="3603674"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7" name="Text Placeholder 28">
            <a:extLst>
              <a:ext uri="{FF2B5EF4-FFF2-40B4-BE49-F238E27FC236}">
                <a16:creationId xmlns:a16="http://schemas.microsoft.com/office/drawing/2014/main" id="{2C33BFA3-FCEF-3F8B-358C-FB98204CFC74}"/>
              </a:ext>
            </a:extLst>
          </p:cNvPr>
          <p:cNvSpPr>
            <a:spLocks noGrp="1"/>
          </p:cNvSpPr>
          <p:nvPr>
            <p:ph type="body" sz="quarter" idx="20"/>
          </p:nvPr>
        </p:nvSpPr>
        <p:spPr>
          <a:xfrm>
            <a:off x="4327147" y="4594257"/>
            <a:ext cx="3603674" cy="1914533"/>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24">
            <a:extLst>
              <a:ext uri="{FF2B5EF4-FFF2-40B4-BE49-F238E27FC236}">
                <a16:creationId xmlns:a16="http://schemas.microsoft.com/office/drawing/2014/main" id="{25D36CAC-4B08-E510-A40E-D8A7FBC4C923}"/>
              </a:ext>
            </a:extLst>
          </p:cNvPr>
          <p:cNvSpPr>
            <a:spLocks noGrp="1"/>
          </p:cNvSpPr>
          <p:nvPr>
            <p:ph type="body" sz="quarter" idx="21"/>
          </p:nvPr>
        </p:nvSpPr>
        <p:spPr>
          <a:xfrm>
            <a:off x="8028716" y="1685663"/>
            <a:ext cx="3603674"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9" name="Text Placeholder 28">
            <a:extLst>
              <a:ext uri="{FF2B5EF4-FFF2-40B4-BE49-F238E27FC236}">
                <a16:creationId xmlns:a16="http://schemas.microsoft.com/office/drawing/2014/main" id="{96936CE2-0950-BD49-B1D9-9EE487A35382}"/>
              </a:ext>
            </a:extLst>
          </p:cNvPr>
          <p:cNvSpPr>
            <a:spLocks noGrp="1"/>
          </p:cNvSpPr>
          <p:nvPr>
            <p:ph type="body" sz="quarter" idx="22"/>
          </p:nvPr>
        </p:nvSpPr>
        <p:spPr>
          <a:xfrm>
            <a:off x="8014010" y="2431338"/>
            <a:ext cx="3603674" cy="1785065"/>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24">
            <a:extLst>
              <a:ext uri="{FF2B5EF4-FFF2-40B4-BE49-F238E27FC236}">
                <a16:creationId xmlns:a16="http://schemas.microsoft.com/office/drawing/2014/main" id="{A00DA564-58CF-9635-6906-B9D88A8EDD27}"/>
              </a:ext>
            </a:extLst>
          </p:cNvPr>
          <p:cNvSpPr>
            <a:spLocks noGrp="1"/>
          </p:cNvSpPr>
          <p:nvPr>
            <p:ph type="body" sz="quarter" idx="23"/>
          </p:nvPr>
        </p:nvSpPr>
        <p:spPr>
          <a:xfrm>
            <a:off x="8028715" y="3898178"/>
            <a:ext cx="3603674"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AC385E2D-5B3A-63C7-CC62-A19C5E2A204A}"/>
              </a:ext>
            </a:extLst>
          </p:cNvPr>
          <p:cNvSpPr>
            <a:spLocks noGrp="1"/>
          </p:cNvSpPr>
          <p:nvPr>
            <p:ph type="body" sz="quarter" idx="24"/>
          </p:nvPr>
        </p:nvSpPr>
        <p:spPr>
          <a:xfrm>
            <a:off x="8008647" y="4594257"/>
            <a:ext cx="3603674" cy="1914533"/>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Slide Number Placeholder 5">
            <a:extLst>
              <a:ext uri="{FF2B5EF4-FFF2-40B4-BE49-F238E27FC236}">
                <a16:creationId xmlns:a16="http://schemas.microsoft.com/office/drawing/2014/main" id="{C44664F1-4F0C-D118-FE1D-590268678518}"/>
              </a:ext>
            </a:extLst>
          </p:cNvPr>
          <p:cNvSpPr txBox="1">
            <a:spLocks/>
          </p:cNvSpPr>
          <p:nvPr userDrawn="1"/>
        </p:nvSpPr>
        <p:spPr>
          <a:xfrm>
            <a:off x="11060872"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227210054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24.xml><?xml version="1.0" encoding="utf-8"?>
<p:sldLayout xmlns:a="http://schemas.openxmlformats.org/drawingml/2006/main" xmlns:r="http://schemas.openxmlformats.org/officeDocument/2006/relationships" xmlns:p="http://schemas.openxmlformats.org/presentationml/2006/main" userDrawn="1">
  <p:cSld name="Section_Slide_2">
    <p:bg>
      <p:bgPr>
        <a:solidFill>
          <a:schemeClr val="accent2"/>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E6DB623C-4C48-5F48-A915-524EE97ABD2F}"/>
              </a:ext>
            </a:extLst>
          </p:cNvPr>
          <p:cNvSpPr>
            <a:spLocks noGrp="1"/>
          </p:cNvSpPr>
          <p:nvPr>
            <p:ph type="ftr" sz="quarter" idx="11"/>
          </p:nvPr>
        </p:nvSpPr>
        <p:spPr/>
        <p:txBody>
          <a:bodyPr/>
          <a:lstStyle/>
          <a:p>
            <a:r>
              <a:rPr lang="en-US"/>
              <a:t>® 2020 ServiceNow, Inc. All Rights Reserved. Confidential.</a:t>
            </a:r>
          </a:p>
        </p:txBody>
      </p:sp>
      <p:sp>
        <p:nvSpPr>
          <p:cNvPr id="6" name="Slide Number Placeholder 5">
            <a:extLst>
              <a:ext uri="{FF2B5EF4-FFF2-40B4-BE49-F238E27FC236}">
                <a16:creationId xmlns:a16="http://schemas.microsoft.com/office/drawing/2014/main" id="{54844A65-96A3-4C4E-ABEF-6F2BAABD08DF}"/>
              </a:ext>
            </a:extLst>
          </p:cNvPr>
          <p:cNvSpPr>
            <a:spLocks noGrp="1"/>
          </p:cNvSpPr>
          <p:nvPr>
            <p:ph type="sldNum" sz="quarter" idx="12"/>
          </p:nvPr>
        </p:nvSpPr>
        <p:spPr/>
        <p:txBody>
          <a:bodyPr/>
          <a:lstStyle/>
          <a:p>
            <a:fld id="{A9B9714D-1B27-0B43-A9CC-9EF2921F49DC}" type="slidenum">
              <a:rPr lang="en-US" smtClean="0"/>
              <a:t>‹#›</a:t>
            </a:fld>
            <a:endParaRPr lang="en-US"/>
          </a:p>
        </p:txBody>
      </p:sp>
      <p:sp>
        <p:nvSpPr>
          <p:cNvPr id="4" name="Rectangle 3">
            <a:extLst>
              <a:ext uri="{FF2B5EF4-FFF2-40B4-BE49-F238E27FC236}">
                <a16:creationId xmlns:a16="http://schemas.microsoft.com/office/drawing/2014/main" id="{14A06888-7A7B-8846-84FD-3810F36BDC20}"/>
              </a:ext>
            </a:extLst>
          </p:cNvPr>
          <p:cNvSpPr/>
          <p:nvPr userDrawn="1"/>
        </p:nvSpPr>
        <p:spPr bwMode="white">
          <a:xfrm>
            <a:off x="676453" y="6000750"/>
            <a:ext cx="824127" cy="4036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grpSp>
        <p:nvGrpSpPr>
          <p:cNvPr id="7" name="Graphic 28">
            <a:extLst>
              <a:ext uri="{FF2B5EF4-FFF2-40B4-BE49-F238E27FC236}">
                <a16:creationId xmlns:a16="http://schemas.microsoft.com/office/drawing/2014/main" id="{D9BD84B7-D680-2A4B-9AD3-B2F3DB03E36C}"/>
              </a:ext>
            </a:extLst>
          </p:cNvPr>
          <p:cNvGrpSpPr>
            <a:grpSpLocks noChangeAspect="1"/>
          </p:cNvGrpSpPr>
          <p:nvPr userDrawn="1"/>
        </p:nvGrpSpPr>
        <p:grpSpPr bwMode="black">
          <a:xfrm>
            <a:off x="661253" y="6018339"/>
            <a:ext cx="874890" cy="464232"/>
            <a:chOff x="3834550" y="2440725"/>
            <a:chExt cx="5419725" cy="2876550"/>
          </a:xfrm>
        </p:grpSpPr>
        <p:sp>
          <p:nvSpPr>
            <p:cNvPr id="8" name="Freeform: Shape 98">
              <a:extLst>
                <a:ext uri="{FF2B5EF4-FFF2-40B4-BE49-F238E27FC236}">
                  <a16:creationId xmlns:a16="http://schemas.microsoft.com/office/drawing/2014/main" id="{85695A2F-B954-4F4B-8F54-937E63E62C11}"/>
                </a:ext>
              </a:extLst>
            </p:cNvPr>
            <p:cNvSpPr/>
            <p:nvPr/>
          </p:nvSpPr>
          <p:spPr bwMode="black">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798"/>
            </a:p>
          </p:txBody>
        </p:sp>
        <p:sp>
          <p:nvSpPr>
            <p:cNvPr id="9" name="Freeform: Shape 99">
              <a:extLst>
                <a:ext uri="{FF2B5EF4-FFF2-40B4-BE49-F238E27FC236}">
                  <a16:creationId xmlns:a16="http://schemas.microsoft.com/office/drawing/2014/main" id="{9B53FEFF-8A50-C641-A17C-510B4BE2495D}"/>
                </a:ext>
              </a:extLst>
            </p:cNvPr>
            <p:cNvSpPr/>
            <p:nvPr/>
          </p:nvSpPr>
          <p:spPr bwMode="black">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798"/>
            </a:p>
          </p:txBody>
        </p:sp>
        <p:sp>
          <p:nvSpPr>
            <p:cNvPr id="10" name="Freeform: Shape 100">
              <a:extLst>
                <a:ext uri="{FF2B5EF4-FFF2-40B4-BE49-F238E27FC236}">
                  <a16:creationId xmlns:a16="http://schemas.microsoft.com/office/drawing/2014/main" id="{98D4BD0D-8997-7741-9C7D-C9828F1755AF}"/>
                </a:ext>
              </a:extLst>
            </p:cNvPr>
            <p:cNvSpPr/>
            <p:nvPr/>
          </p:nvSpPr>
          <p:spPr bwMode="black">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798"/>
            </a:p>
          </p:txBody>
        </p:sp>
        <p:sp>
          <p:nvSpPr>
            <p:cNvPr id="11" name="Freeform: Shape 101">
              <a:extLst>
                <a:ext uri="{FF2B5EF4-FFF2-40B4-BE49-F238E27FC236}">
                  <a16:creationId xmlns:a16="http://schemas.microsoft.com/office/drawing/2014/main" id="{BB462E2E-6EBF-9142-B160-249ECA28FC4F}"/>
                </a:ext>
              </a:extLst>
            </p:cNvPr>
            <p:cNvSpPr/>
            <p:nvPr/>
          </p:nvSpPr>
          <p:spPr bwMode="black">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798"/>
            </a:p>
          </p:txBody>
        </p:sp>
        <p:sp>
          <p:nvSpPr>
            <p:cNvPr id="12" name="Freeform: Shape 102">
              <a:extLst>
                <a:ext uri="{FF2B5EF4-FFF2-40B4-BE49-F238E27FC236}">
                  <a16:creationId xmlns:a16="http://schemas.microsoft.com/office/drawing/2014/main" id="{A4E89572-40FE-164B-AF90-2656A94FB472}"/>
                </a:ext>
              </a:extLst>
            </p:cNvPr>
            <p:cNvSpPr/>
            <p:nvPr/>
          </p:nvSpPr>
          <p:spPr bwMode="black">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798"/>
            </a:p>
          </p:txBody>
        </p:sp>
      </p:grpSp>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676453" y="2203968"/>
            <a:ext cx="9378217" cy="1325880"/>
          </a:xfrm>
        </p:spPr>
        <p:txBody>
          <a:bodyPr anchor="b">
            <a:noAutofit/>
          </a:bodyPr>
          <a:lstStyle>
            <a:lvl1pPr>
              <a:lnSpc>
                <a:spcPct val="90000"/>
              </a:lnSpc>
              <a:defRPr sz="4499">
                <a:solidFill>
                  <a:schemeClr val="bg1"/>
                </a:solidFill>
              </a:defRPr>
            </a:lvl1pPr>
          </a:lstStyle>
          <a:p>
            <a:r>
              <a:rPr lang="de-DE"/>
              <a:t>Mastertitelformat bearbeiten</a:t>
            </a:r>
            <a:endParaRPr lang="en-US"/>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676453" y="3509013"/>
            <a:ext cx="9378217" cy="658813"/>
          </a:xfrm>
        </p:spPr>
        <p:txBody>
          <a:bodyPr anchor="t">
            <a:noAutofit/>
          </a:bodyPr>
          <a:lstStyle>
            <a:lvl1pPr marL="0" indent="0">
              <a:lnSpc>
                <a:spcPct val="9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Mastertextformat bearbeiten</a:t>
            </a:r>
          </a:p>
        </p:txBody>
      </p:sp>
    </p:spTree>
    <p:extLst>
      <p:ext uri="{BB962C8B-B14F-4D97-AF65-F5344CB8AC3E}">
        <p14:creationId xmlns:p14="http://schemas.microsoft.com/office/powerpoint/2010/main" val="24055335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25.xml><?xml version="1.0" encoding="utf-8"?>
<p:sldLayout xmlns:a="http://schemas.openxmlformats.org/drawingml/2006/main" xmlns:r="http://schemas.openxmlformats.org/officeDocument/2006/relationships" xmlns:p="http://schemas.openxmlformats.org/presentationml/2006/main" userDrawn="1">
  <p:cSld name="Section_Slide_1">
    <p:bg>
      <p:bgPr>
        <a:solidFill>
          <a:schemeClr val="accent1"/>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E6DB623C-4C48-5F48-A915-524EE97ABD2F}"/>
              </a:ext>
            </a:extLst>
          </p:cNvPr>
          <p:cNvSpPr>
            <a:spLocks noGrp="1"/>
          </p:cNvSpPr>
          <p:nvPr>
            <p:ph type="ftr" sz="quarter" idx="11"/>
          </p:nvPr>
        </p:nvSpPr>
        <p:spPr/>
        <p:txBody>
          <a:bodyPr/>
          <a:lstStyle/>
          <a:p>
            <a:r>
              <a:rPr lang="en-US"/>
              <a:t>® 2020 ServiceNow, Inc. All Rights Reserved. Confidential.</a:t>
            </a:r>
          </a:p>
        </p:txBody>
      </p:sp>
      <p:sp>
        <p:nvSpPr>
          <p:cNvPr id="6" name="Slide Number Placeholder 5">
            <a:extLst>
              <a:ext uri="{FF2B5EF4-FFF2-40B4-BE49-F238E27FC236}">
                <a16:creationId xmlns:a16="http://schemas.microsoft.com/office/drawing/2014/main" id="{54844A65-96A3-4C4E-ABEF-6F2BAABD08DF}"/>
              </a:ext>
            </a:extLst>
          </p:cNvPr>
          <p:cNvSpPr>
            <a:spLocks noGrp="1"/>
          </p:cNvSpPr>
          <p:nvPr>
            <p:ph type="sldNum" sz="quarter" idx="12"/>
          </p:nvPr>
        </p:nvSpPr>
        <p:spPr/>
        <p:txBody>
          <a:bodyPr/>
          <a:lstStyle/>
          <a:p>
            <a:fld id="{A9B9714D-1B27-0B43-A9CC-9EF2921F49DC}" type="slidenum">
              <a:rPr lang="en-US" smtClean="0"/>
              <a:t>‹#›</a:t>
            </a:fld>
            <a:endParaRPr lang="en-US"/>
          </a:p>
        </p:txBody>
      </p:sp>
      <p:sp>
        <p:nvSpPr>
          <p:cNvPr id="4" name="Rectangle 3">
            <a:extLst>
              <a:ext uri="{FF2B5EF4-FFF2-40B4-BE49-F238E27FC236}">
                <a16:creationId xmlns:a16="http://schemas.microsoft.com/office/drawing/2014/main" id="{DC77C692-C05B-0D44-A3A2-993F718AA9DA}"/>
              </a:ext>
            </a:extLst>
          </p:cNvPr>
          <p:cNvSpPr/>
          <p:nvPr userDrawn="1"/>
        </p:nvSpPr>
        <p:spPr bwMode="white">
          <a:xfrm>
            <a:off x="557358" y="5957891"/>
            <a:ext cx="1043259" cy="6000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grpSp>
        <p:nvGrpSpPr>
          <p:cNvPr id="13" name="Graphic 28">
            <a:extLst>
              <a:ext uri="{FF2B5EF4-FFF2-40B4-BE49-F238E27FC236}">
                <a16:creationId xmlns:a16="http://schemas.microsoft.com/office/drawing/2014/main" id="{8B2755C1-A916-124B-AD78-687C79D9AE10}"/>
              </a:ext>
            </a:extLst>
          </p:cNvPr>
          <p:cNvGrpSpPr>
            <a:grpSpLocks noChangeAspect="1"/>
          </p:cNvGrpSpPr>
          <p:nvPr userDrawn="1"/>
        </p:nvGrpSpPr>
        <p:grpSpPr bwMode="black">
          <a:xfrm>
            <a:off x="661253" y="6018339"/>
            <a:ext cx="874890" cy="464232"/>
            <a:chOff x="3834550" y="2440725"/>
            <a:chExt cx="5419725" cy="2876550"/>
          </a:xfrm>
        </p:grpSpPr>
        <p:sp>
          <p:nvSpPr>
            <p:cNvPr id="14" name="Freeform: Shape 98">
              <a:extLst>
                <a:ext uri="{FF2B5EF4-FFF2-40B4-BE49-F238E27FC236}">
                  <a16:creationId xmlns:a16="http://schemas.microsoft.com/office/drawing/2014/main" id="{52898EA8-B5BB-3D40-984A-A5D3A4C76B0B}"/>
                </a:ext>
              </a:extLst>
            </p:cNvPr>
            <p:cNvSpPr/>
            <p:nvPr/>
          </p:nvSpPr>
          <p:spPr bwMode="black">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798"/>
            </a:p>
          </p:txBody>
        </p:sp>
        <p:sp>
          <p:nvSpPr>
            <p:cNvPr id="15" name="Freeform: Shape 99">
              <a:extLst>
                <a:ext uri="{FF2B5EF4-FFF2-40B4-BE49-F238E27FC236}">
                  <a16:creationId xmlns:a16="http://schemas.microsoft.com/office/drawing/2014/main" id="{9692A391-5C9C-AE45-8D64-C4F626786B5F}"/>
                </a:ext>
              </a:extLst>
            </p:cNvPr>
            <p:cNvSpPr/>
            <p:nvPr/>
          </p:nvSpPr>
          <p:spPr bwMode="black">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798"/>
            </a:p>
          </p:txBody>
        </p:sp>
        <p:sp>
          <p:nvSpPr>
            <p:cNvPr id="16" name="Freeform: Shape 100">
              <a:extLst>
                <a:ext uri="{FF2B5EF4-FFF2-40B4-BE49-F238E27FC236}">
                  <a16:creationId xmlns:a16="http://schemas.microsoft.com/office/drawing/2014/main" id="{D09D2474-F874-424E-8A18-BD47293C3C04}"/>
                </a:ext>
              </a:extLst>
            </p:cNvPr>
            <p:cNvSpPr/>
            <p:nvPr/>
          </p:nvSpPr>
          <p:spPr bwMode="black">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798"/>
            </a:p>
          </p:txBody>
        </p:sp>
        <p:sp>
          <p:nvSpPr>
            <p:cNvPr id="17" name="Freeform: Shape 101">
              <a:extLst>
                <a:ext uri="{FF2B5EF4-FFF2-40B4-BE49-F238E27FC236}">
                  <a16:creationId xmlns:a16="http://schemas.microsoft.com/office/drawing/2014/main" id="{77EFC747-797F-024A-A04E-F9ABA208D0D7}"/>
                </a:ext>
              </a:extLst>
            </p:cNvPr>
            <p:cNvSpPr/>
            <p:nvPr/>
          </p:nvSpPr>
          <p:spPr bwMode="black">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798"/>
            </a:p>
          </p:txBody>
        </p:sp>
        <p:sp>
          <p:nvSpPr>
            <p:cNvPr id="18" name="Freeform: Shape 102">
              <a:extLst>
                <a:ext uri="{FF2B5EF4-FFF2-40B4-BE49-F238E27FC236}">
                  <a16:creationId xmlns:a16="http://schemas.microsoft.com/office/drawing/2014/main" id="{4EC9D918-276B-364D-B432-92CEBA05C031}"/>
                </a:ext>
              </a:extLst>
            </p:cNvPr>
            <p:cNvSpPr/>
            <p:nvPr/>
          </p:nvSpPr>
          <p:spPr bwMode="black">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798"/>
            </a:p>
          </p:txBody>
        </p:sp>
      </p:grpSp>
      <p:sp>
        <p:nvSpPr>
          <p:cNvPr id="21" name="Title 47">
            <a:extLst>
              <a:ext uri="{FF2B5EF4-FFF2-40B4-BE49-F238E27FC236}">
                <a16:creationId xmlns:a16="http://schemas.microsoft.com/office/drawing/2014/main" id="{C5970F6F-02E3-B640-BD03-912C14AF2E0D}"/>
              </a:ext>
            </a:extLst>
          </p:cNvPr>
          <p:cNvSpPr>
            <a:spLocks noGrp="1"/>
          </p:cNvSpPr>
          <p:nvPr>
            <p:ph type="title"/>
          </p:nvPr>
        </p:nvSpPr>
        <p:spPr>
          <a:xfrm>
            <a:off x="676453" y="2203968"/>
            <a:ext cx="9378217" cy="1325880"/>
          </a:xfrm>
        </p:spPr>
        <p:txBody>
          <a:bodyPr anchor="b">
            <a:noAutofit/>
          </a:bodyPr>
          <a:lstStyle>
            <a:lvl1pPr>
              <a:lnSpc>
                <a:spcPct val="90000"/>
              </a:lnSpc>
              <a:defRPr sz="4499">
                <a:solidFill>
                  <a:schemeClr val="bg1"/>
                </a:solidFill>
              </a:defRPr>
            </a:lvl1pPr>
          </a:lstStyle>
          <a:p>
            <a:r>
              <a:rPr lang="de-DE"/>
              <a:t>Mastertitelformat bearbeiten</a:t>
            </a:r>
            <a:endParaRPr lang="en-US"/>
          </a:p>
        </p:txBody>
      </p:sp>
      <p:sp>
        <p:nvSpPr>
          <p:cNvPr id="22" name="Text Placeholder 49">
            <a:extLst>
              <a:ext uri="{FF2B5EF4-FFF2-40B4-BE49-F238E27FC236}">
                <a16:creationId xmlns:a16="http://schemas.microsoft.com/office/drawing/2014/main" id="{2C3B92D3-82BC-8849-BD62-137532F2D5DF}"/>
              </a:ext>
            </a:extLst>
          </p:cNvPr>
          <p:cNvSpPr>
            <a:spLocks noGrp="1"/>
          </p:cNvSpPr>
          <p:nvPr>
            <p:ph type="body" sz="quarter" idx="10"/>
          </p:nvPr>
        </p:nvSpPr>
        <p:spPr>
          <a:xfrm>
            <a:off x="676453" y="3509013"/>
            <a:ext cx="9378217" cy="658813"/>
          </a:xfrm>
        </p:spPr>
        <p:txBody>
          <a:bodyPr anchor="t">
            <a:noAutofit/>
          </a:bodyPr>
          <a:lstStyle>
            <a:lvl1pPr marL="0" indent="0">
              <a:lnSpc>
                <a:spcPct val="9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Mastertextformat bearbeiten</a:t>
            </a:r>
          </a:p>
        </p:txBody>
      </p:sp>
    </p:spTree>
    <p:extLst>
      <p:ext uri="{BB962C8B-B14F-4D97-AF65-F5344CB8AC3E}">
        <p14:creationId xmlns:p14="http://schemas.microsoft.com/office/powerpoint/2010/main" val="262641668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26.xml><?xml version="1.0" encoding="utf-8"?>
<p:sldLayout xmlns:a="http://schemas.openxmlformats.org/drawingml/2006/main" xmlns:r="http://schemas.openxmlformats.org/officeDocument/2006/relationships" xmlns:p="http://schemas.openxmlformats.org/presentationml/2006/main" showMasterSp="0">
  <p:cSld name="Content">
    <p:bg bwMode="gray">
      <p:bgPr>
        <a:solidFill>
          <a:schemeClr val="bg1"/>
        </a:solidFill>
        <a:effectLst/>
      </p:bgPr>
    </p:bg>
    <p:spTree>
      <p:nvGrpSpPr>
        <p:cNvPr id="1" name=""/>
        <p:cNvGrpSpPr/>
        <p:nvPr/>
      </p:nvGrpSpPr>
      <p:grpSpPr>
        <a:xfrm>
          <a:off x="0" y="0"/>
          <a:ext cx="0" cy="0"/>
          <a:chOff x="0" y="0"/>
          <a:chExt cx="0" cy="0"/>
        </a:xfrm>
      </p:grpSpPr>
      <p:sp>
        <p:nvSpPr>
          <p:cNvPr id="73732" name="Rectangle 4"/>
          <p:cNvSpPr>
            <a:spLocks noGrp="1" noChangeArrowheads="1"/>
          </p:cNvSpPr>
          <p:nvPr>
            <p:ph type="subTitle" idx="1"/>
          </p:nvPr>
        </p:nvSpPr>
        <p:spPr>
          <a:xfrm>
            <a:off x="812800" y="4419600"/>
            <a:ext cx="4978400" cy="762000"/>
          </a:xfrm>
        </p:spPr>
        <p:txBody>
          <a:bodyPr/>
          <a:lstStyle>
            <a:lvl1pPr marL="0" indent="0">
              <a:buFont typeface="Wingdings" pitchFamily="2" charset="2"/>
              <a:buNone/>
              <a:defRPr sz="1999">
                <a:solidFill>
                  <a:schemeClr val="bg1"/>
                </a:solidFill>
              </a:defRPr>
            </a:lvl1pPr>
          </a:lstStyle>
          <a:p>
            <a:pPr lvl="0"/>
            <a:r>
              <a:rPr lang="en-US" noProof="0"/>
              <a:t>Click to edit Master subtitle style</a:t>
            </a:r>
          </a:p>
        </p:txBody>
      </p:sp>
      <p:sp>
        <p:nvSpPr>
          <p:cNvPr id="3" name="Title 2"/>
          <p:cNvSpPr>
            <a:spLocks noGrp="1"/>
          </p:cNvSpPr>
          <p:nvPr>
            <p:ph type="title"/>
          </p:nvPr>
        </p:nvSpPr>
        <p:spPr>
          <a:xfrm>
            <a:off x="280925" y="297489"/>
            <a:ext cx="10515600" cy="546971"/>
          </a:xfrm>
          <a:prstGeom prst="rect">
            <a:avLst/>
          </a:prstGeom>
        </p:spPr>
        <p:txBody>
          <a:bodyPr/>
          <a:lstStyle>
            <a:lvl1pPr>
              <a:defRPr sz="3599" b="1">
                <a:solidFill>
                  <a:schemeClr val="tx1">
                    <a:lumMod val="65000"/>
                    <a:lumOff val="35000"/>
                  </a:schemeClr>
                </a:solidFill>
                <a:latin typeface="Roboto Condensed Light" panose="02000000000000000000"/>
              </a:defRPr>
            </a:lvl1pPr>
          </a:lstStyle>
          <a:p>
            <a:r>
              <a:rPr lang="en-US"/>
              <a:t>Click to edit Master title style</a:t>
            </a:r>
            <a:endParaRPr lang="en-CA"/>
          </a:p>
        </p:txBody>
      </p:sp>
      <p:sp>
        <p:nvSpPr>
          <p:cNvPr id="12" name="Rectangle 4"/>
          <p:cNvSpPr>
            <a:spLocks noGrp="1" noChangeArrowheads="1"/>
          </p:cNvSpPr>
          <p:nvPr>
            <p:ph type="sldNum" sz="quarter" idx="4"/>
          </p:nvPr>
        </p:nvSpPr>
        <p:spPr bwMode="auto">
          <a:xfrm>
            <a:off x="11480800" y="6534151"/>
            <a:ext cx="812800" cy="323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000000">
                      <a:alpha val="50000"/>
                    </a:srgbClr>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200"/>
            </a:lvl1pPr>
          </a:lstStyle>
          <a:p>
            <a:fld id="{7EFB7FB6-902B-4455-8C05-84B440955874}" type="slidenum">
              <a:rPr lang="en-CA" smtClean="0"/>
              <a:t>‹#›</a:t>
            </a:fld>
            <a:endParaRPr lang="en-CA"/>
          </a:p>
        </p:txBody>
      </p:sp>
      <p:sp>
        <p:nvSpPr>
          <p:cNvPr id="14" name="Text Placeholder 13"/>
          <p:cNvSpPr>
            <a:spLocks noGrp="1"/>
          </p:cNvSpPr>
          <p:nvPr>
            <p:ph type="body" sz="quarter" idx="11" hasCustomPrompt="1"/>
          </p:nvPr>
        </p:nvSpPr>
        <p:spPr>
          <a:xfrm>
            <a:off x="280925" y="880271"/>
            <a:ext cx="10515600" cy="331788"/>
          </a:xfrm>
          <a:prstGeom prst="rect">
            <a:avLst/>
          </a:prstGeom>
        </p:spPr>
        <p:txBody>
          <a:bodyPr/>
          <a:lstStyle>
            <a:lvl1pPr marL="0" indent="0">
              <a:buNone/>
              <a:defRPr sz="1799" b="1" baseline="0">
                <a:solidFill>
                  <a:schemeClr val="tx1">
                    <a:lumMod val="65000"/>
                    <a:lumOff val="35000"/>
                  </a:schemeClr>
                </a:solidFill>
                <a:latin typeface="Roboto Condensed Light" panose="02000000000000000000"/>
              </a:defRPr>
            </a:lvl1pPr>
          </a:lstStyle>
          <a:p>
            <a:pPr lvl="0"/>
            <a:r>
              <a:rPr lang="en-US"/>
              <a:t>Sub Title</a:t>
            </a:r>
          </a:p>
        </p:txBody>
      </p:sp>
      <p:sp>
        <p:nvSpPr>
          <p:cNvPr id="18" name="Text Placeholder 17"/>
          <p:cNvSpPr>
            <a:spLocks noGrp="1"/>
          </p:cNvSpPr>
          <p:nvPr>
            <p:ph type="body" sz="quarter" idx="12"/>
          </p:nvPr>
        </p:nvSpPr>
        <p:spPr>
          <a:xfrm>
            <a:off x="248331" y="1256397"/>
            <a:ext cx="11812587" cy="5470525"/>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Tree>
    <p:extLst>
      <p:ext uri="{BB962C8B-B14F-4D97-AF65-F5344CB8AC3E}">
        <p14:creationId xmlns:p14="http://schemas.microsoft.com/office/powerpoint/2010/main" val="3855141119"/>
      </p:ext>
    </p:extLst>
  </p:cSld>
  <p:clrMapOvr>
    <a:masterClrMapping/>
  </p:clrMapOvr>
  <p:transition spd="med">
    <p:wipe dir="r"/>
  </p:transition>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666391-BEB3-4DF1-ADF0-44B93F69C533}"/>
              </a:ext>
            </a:extLst>
          </p:cNvPr>
          <p:cNvSpPr>
            <a:spLocks noGrp="1"/>
          </p:cNvSpPr>
          <p:nvPr>
            <p:ph type="dt" sz="half" idx="10"/>
          </p:nvPr>
        </p:nvSpPr>
        <p:spPr/>
        <p:txBody>
          <a:bodyPr/>
          <a:lstStyle/>
          <a:p>
            <a:fld id="{DD061BC2-D6AB-4103-841D-404059AE2689}" type="datetimeFigureOut">
              <a:rPr lang="en-CA" smtClean="0"/>
              <a:t>2024-06-20</a:t>
            </a:fld>
            <a:endParaRPr lang="en-CA"/>
          </a:p>
        </p:txBody>
      </p:sp>
      <p:sp>
        <p:nvSpPr>
          <p:cNvPr id="3" name="Footer Placeholder 2">
            <a:extLst>
              <a:ext uri="{FF2B5EF4-FFF2-40B4-BE49-F238E27FC236}">
                <a16:creationId xmlns:a16="http://schemas.microsoft.com/office/drawing/2014/main" id="{A8BCD5E4-F78B-4B05-A356-363D78BB2F67}"/>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11DCEA5C-C52E-4467-9746-EEDABC147CB0}"/>
              </a:ext>
            </a:extLst>
          </p:cNvPr>
          <p:cNvSpPr>
            <a:spLocks noGrp="1"/>
          </p:cNvSpPr>
          <p:nvPr>
            <p:ph type="sldNum" sz="quarter" idx="12"/>
          </p:nvPr>
        </p:nvSpPr>
        <p:spPr/>
        <p:txBody>
          <a:bodyPr/>
          <a:lstStyle/>
          <a:p>
            <a:fld id="{56E05E2A-9DEE-42C8-A081-7BA20DE61A2D}" type="slidenum">
              <a:rPr lang="en-CA" smtClean="0"/>
              <a:t>‹#›</a:t>
            </a:fld>
            <a:endParaRPr lang="en-CA"/>
          </a:p>
        </p:txBody>
      </p:sp>
    </p:spTree>
    <p:extLst>
      <p:ext uri="{BB962C8B-B14F-4D97-AF65-F5344CB8AC3E}">
        <p14:creationId xmlns:p14="http://schemas.microsoft.com/office/powerpoint/2010/main" val="2848485942"/>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userDrawn="1">
  <p:cSld name="1_DEMO">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790" y="1682998"/>
            <a:ext cx="9378217" cy="1325880"/>
          </a:xfrm>
        </p:spPr>
        <p:txBody>
          <a:bodyPr anchor="b">
            <a:noAutofit/>
          </a:bodyPr>
          <a:lstStyle>
            <a:lvl1pPr>
              <a:lnSpc>
                <a:spcPct val="100000"/>
              </a:lnSpc>
              <a:defRPr sz="4499">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790" y="2988043"/>
            <a:ext cx="9378217"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a:srcRect/>
          <a:stretch/>
        </p:blipFill>
        <p:spPr>
          <a:xfrm>
            <a:off x="478498" y="6354439"/>
            <a:ext cx="980844"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40459" y="6408532"/>
            <a:ext cx="3092415" cy="214746"/>
          </a:xfrm>
          <a:prstGeom prst="rect">
            <a:avLst/>
          </a:prstGeom>
        </p:spPr>
        <p:txBody>
          <a:bodyPr vert="horz" lIns="91416" tIns="45708" rIns="91416" bIns="45708"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60872"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13576559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29.xml><?xml version="1.0" encoding="utf-8"?>
<p:sldLayout xmlns:a="http://schemas.openxmlformats.org/drawingml/2006/main" xmlns:r="http://schemas.openxmlformats.org/officeDocument/2006/relationships" xmlns:p="http://schemas.openxmlformats.org/presentationml/2006/main" userDrawn="1">
  <p:cSld name="Section divider">
    <p:spTree>
      <p:nvGrpSpPr>
        <p:cNvPr id="1" name=""/>
        <p:cNvGrpSpPr/>
        <p:nvPr/>
      </p:nvGrpSpPr>
      <p:grpSpPr>
        <a:xfrm>
          <a:off x="0" y="0"/>
          <a:ext cx="0" cy="0"/>
          <a:chOff x="0" y="0"/>
          <a:chExt cx="0" cy="0"/>
        </a:xfrm>
      </p:grpSpPr>
      <p:sp>
        <p:nvSpPr>
          <p:cNvPr id="9" name="Text Placeholder 11">
            <a:extLst>
              <a:ext uri="{FF2B5EF4-FFF2-40B4-BE49-F238E27FC236}">
                <a16:creationId xmlns:a16="http://schemas.microsoft.com/office/drawing/2014/main" id="{E1FC8BC8-77D5-3848-B655-5B9800F198D9}"/>
              </a:ext>
            </a:extLst>
          </p:cNvPr>
          <p:cNvSpPr>
            <a:spLocks noGrp="1"/>
          </p:cNvSpPr>
          <p:nvPr>
            <p:ph type="body" sz="quarter" idx="10" hasCustomPrompt="1"/>
          </p:nvPr>
        </p:nvSpPr>
        <p:spPr>
          <a:xfrm>
            <a:off x="1712088" y="3566237"/>
            <a:ext cx="6898821" cy="1257905"/>
          </a:xfrm>
          <a:prstGeom prst="rect">
            <a:avLst/>
          </a:prstGeom>
        </p:spPr>
        <p:txBody>
          <a:bodyPr lIns="0" tIns="0" rIns="0" bIns="0" anchor="t" anchorCtr="0"/>
          <a:lstStyle>
            <a:lvl1pPr marL="0" indent="0">
              <a:spcBef>
                <a:spcPts val="0"/>
              </a:spcBef>
              <a:buFontTx/>
              <a:buNone/>
              <a:defRPr sz="3199" b="0" i="0">
                <a:solidFill>
                  <a:schemeClr val="tx2"/>
                </a:solidFill>
                <a:latin typeface="Sun Life Sans Light" panose="02000503000000020004" pitchFamily="2" charset="77"/>
              </a:defRPr>
            </a:lvl1pPr>
            <a:lvl2pPr marL="457052" indent="0">
              <a:buFontTx/>
              <a:buNone/>
              <a:defRPr>
                <a:latin typeface="Sun Life Sans" panose="02000503000000020004" pitchFamily="2" charset="77"/>
              </a:defRPr>
            </a:lvl2pPr>
            <a:lvl3pPr marL="914103" indent="0">
              <a:buFontTx/>
              <a:buNone/>
              <a:defRPr>
                <a:latin typeface="Sun Life Sans" panose="02000503000000020004" pitchFamily="2" charset="77"/>
              </a:defRPr>
            </a:lvl3pPr>
            <a:lvl4pPr marL="1371155" indent="0">
              <a:buFontTx/>
              <a:buNone/>
              <a:defRPr>
                <a:latin typeface="Sun Life Sans" panose="02000503000000020004" pitchFamily="2" charset="77"/>
              </a:defRPr>
            </a:lvl4pPr>
            <a:lvl5pPr marL="1828205" indent="0">
              <a:buFontTx/>
              <a:buNone/>
              <a:defRPr>
                <a:latin typeface="Sun Life Sans" panose="02000503000000020004" pitchFamily="2" charset="77"/>
              </a:defRPr>
            </a:lvl5pPr>
          </a:lstStyle>
          <a:p>
            <a:pPr lvl="0"/>
            <a:r>
              <a:rPr lang="en-US"/>
              <a:t>Section title text goes here</a:t>
            </a:r>
            <a:br>
              <a:rPr lang="en-US"/>
            </a:br>
            <a:r>
              <a:rPr lang="en-US"/>
              <a:t>additional title text</a:t>
            </a:r>
          </a:p>
        </p:txBody>
      </p:sp>
      <p:sp>
        <p:nvSpPr>
          <p:cNvPr id="10" name="Text Placeholder 11">
            <a:extLst>
              <a:ext uri="{FF2B5EF4-FFF2-40B4-BE49-F238E27FC236}">
                <a16:creationId xmlns:a16="http://schemas.microsoft.com/office/drawing/2014/main" id="{4B23E30A-1F1D-FA4C-8F43-4586F73BA40D}"/>
              </a:ext>
            </a:extLst>
          </p:cNvPr>
          <p:cNvSpPr>
            <a:spLocks noGrp="1"/>
          </p:cNvSpPr>
          <p:nvPr>
            <p:ph type="body" sz="quarter" idx="11" hasCustomPrompt="1"/>
          </p:nvPr>
        </p:nvSpPr>
        <p:spPr>
          <a:xfrm>
            <a:off x="1712088" y="2703614"/>
            <a:ext cx="6898821" cy="493051"/>
          </a:xfrm>
          <a:prstGeom prst="rect">
            <a:avLst/>
          </a:prstGeom>
        </p:spPr>
        <p:txBody>
          <a:bodyPr lIns="0" tIns="0" rIns="0" bIns="0"/>
          <a:lstStyle>
            <a:lvl1pPr marL="0" indent="0">
              <a:buFontTx/>
              <a:buNone/>
              <a:defRPr sz="2666">
                <a:solidFill>
                  <a:schemeClr val="bg2"/>
                </a:solidFill>
                <a:latin typeface="Sun Life Sans" panose="02000503000000020004" pitchFamily="2" charset="77"/>
              </a:defRPr>
            </a:lvl1pPr>
            <a:lvl2pPr marL="457052" indent="0">
              <a:buFontTx/>
              <a:buNone/>
              <a:defRPr>
                <a:latin typeface="Sun Life Sans" panose="02000503000000020004" pitchFamily="2" charset="77"/>
              </a:defRPr>
            </a:lvl2pPr>
            <a:lvl3pPr marL="914103" indent="0">
              <a:buFontTx/>
              <a:buNone/>
              <a:defRPr>
                <a:latin typeface="Sun Life Sans" panose="02000503000000020004" pitchFamily="2" charset="77"/>
              </a:defRPr>
            </a:lvl3pPr>
            <a:lvl4pPr marL="1371155" indent="0">
              <a:buFontTx/>
              <a:buNone/>
              <a:defRPr>
                <a:latin typeface="Sun Life Sans" panose="02000503000000020004" pitchFamily="2" charset="77"/>
              </a:defRPr>
            </a:lvl4pPr>
            <a:lvl5pPr marL="1828205" indent="0">
              <a:buFontTx/>
              <a:buNone/>
              <a:defRPr>
                <a:latin typeface="Sun Life Sans" panose="02000503000000020004" pitchFamily="2" charset="77"/>
              </a:defRPr>
            </a:lvl5pPr>
          </a:lstStyle>
          <a:p>
            <a:pPr lvl="0"/>
            <a:r>
              <a:rPr lang="en-US"/>
              <a:t>Section #</a:t>
            </a:r>
          </a:p>
        </p:txBody>
      </p:sp>
      <p:cxnSp>
        <p:nvCxnSpPr>
          <p:cNvPr id="11" name="Straight Connector 10">
            <a:extLst>
              <a:ext uri="{FF2B5EF4-FFF2-40B4-BE49-F238E27FC236}">
                <a16:creationId xmlns:a16="http://schemas.microsoft.com/office/drawing/2014/main" id="{A329A24D-8E6B-E24F-BB56-88B656ED3CDD}"/>
              </a:ext>
            </a:extLst>
          </p:cNvPr>
          <p:cNvCxnSpPr/>
          <p:nvPr userDrawn="1"/>
        </p:nvCxnSpPr>
        <p:spPr>
          <a:xfrm>
            <a:off x="1712087" y="3290803"/>
            <a:ext cx="1123201" cy="0"/>
          </a:xfrm>
          <a:prstGeom prst="line">
            <a:avLst/>
          </a:prstGeom>
          <a:ln w="19050">
            <a:solidFill>
              <a:schemeClr val="accent1"/>
            </a:solidFill>
          </a:ln>
          <a:effectLst/>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90C915AF-F291-BF42-8582-3C67743D65A9}"/>
              </a:ext>
            </a:extLst>
          </p:cNvPr>
          <p:cNvSpPr txBox="1"/>
          <p:nvPr userDrawn="1"/>
        </p:nvSpPr>
        <p:spPr>
          <a:xfrm>
            <a:off x="11184933" y="6282132"/>
            <a:ext cx="659933" cy="276999"/>
          </a:xfrm>
          <a:prstGeom prst="rect">
            <a:avLst/>
          </a:prstGeom>
          <a:noFill/>
        </p:spPr>
        <p:txBody>
          <a:bodyPr wrap="square" rtlCol="0">
            <a:spAutoFit/>
          </a:bodyPr>
          <a:lstStyle/>
          <a:p>
            <a:pPr algn="r"/>
            <a:fld id="{A1D27415-AFA0-D047-A4DF-4ABF58D58E5E}" type="slidenum">
              <a:rPr lang="en-US" sz="1200" smtClean="0">
                <a:solidFill>
                  <a:schemeClr val="tx2"/>
                </a:solidFill>
                <a:latin typeface="Sun Life Sans" panose="02000503000000020004" pitchFamily="2" charset="77"/>
              </a:rPr>
              <a:pPr algn="r"/>
              <a:t>‹#›</a:t>
            </a:fld>
            <a:endParaRPr lang="en-US" sz="1200">
              <a:solidFill>
                <a:schemeClr val="tx2"/>
              </a:solidFill>
              <a:latin typeface="Sun Life Sans" panose="02000503000000020004" pitchFamily="2" charset="77"/>
            </a:endParaRPr>
          </a:p>
        </p:txBody>
      </p:sp>
    </p:spTree>
    <p:extLst>
      <p:ext uri="{BB962C8B-B14F-4D97-AF65-F5344CB8AC3E}">
        <p14:creationId xmlns:p14="http://schemas.microsoft.com/office/powerpoint/2010/main" val="2910125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extLst>
    <p:ext uri="{DCECCB84-F9BA-43D5-87BE-67443E8EF086}">
      <p15:sldGuideLst xmlns:p15="http://schemas.microsoft.com/office/powerpoint/2012/main">
        <p15:guide id="1" pos="793">
          <p15:clr>
            <a:srgbClr val="FBAE40"/>
          </p15:clr>
        </p15:guide>
        <p15:guide id="2" orient="horz" pos="1257">
          <p15:clr>
            <a:srgbClr val="FBAE40"/>
          </p15:clr>
        </p15:guide>
        <p15:guide id="3" pos="4082">
          <p15:clr>
            <a:srgbClr val="FBAE40"/>
          </p15:clr>
        </p15:guide>
        <p15:guide id="4" orient="horz" pos="230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348" y="2401156"/>
            <a:ext cx="5015666"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5220" y="2401155"/>
            <a:ext cx="5015666" cy="663282"/>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993" y="3298877"/>
            <a:ext cx="5015667" cy="287014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5220" y="3298877"/>
            <a:ext cx="4997301" cy="287014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1007" y="2410803"/>
            <a:ext cx="4906653"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1007" y="3047758"/>
            <a:ext cx="4906653"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4753" y="2410803"/>
            <a:ext cx="4906653"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4753" y="3047758"/>
            <a:ext cx="4906653"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550987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0.xml><?xml version="1.0" encoding="utf-8"?>
<p:sldLayout xmlns:a="http://schemas.openxmlformats.org/drawingml/2006/main" xmlns:r="http://schemas.openxmlformats.org/officeDocument/2006/relationships" xmlns:p="http://schemas.openxmlformats.org/presentationml/2006/main" userDrawn="1">
  <p:cSld name="1_Title and Content with Subtitle/Header">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 style</a:t>
            </a:r>
          </a:p>
        </p:txBody>
      </p:sp>
      <p:sp>
        <p:nvSpPr>
          <p:cNvPr id="6" name="Content Placeholder 5"/>
          <p:cNvSpPr>
            <a:spLocks noGrp="1"/>
          </p:cNvSpPr>
          <p:nvPr>
            <p:ph sz="quarter" idx="10" hasCustomPrompt="1"/>
          </p:nvPr>
        </p:nvSpPr>
        <p:spPr>
          <a:xfrm>
            <a:off x="427970" y="1636776"/>
            <a:ext cx="11213464" cy="4535424"/>
          </a:xfrm>
        </p:spPr>
        <p:txBody>
          <a:bodyPr/>
          <a:lstStyle>
            <a:lvl1pPr marL="0" indent="0">
              <a:buNone/>
              <a:defRPr b="1">
                <a:latin typeface="+mj-lt"/>
              </a:defRPr>
            </a:lvl1pPr>
            <a:lvl2pPr marL="228531" indent="-228531">
              <a:spcBef>
                <a:spcPts val="1200"/>
              </a:spcBef>
              <a:buFont typeface="Arial" panose="020B0604020202020204" pitchFamily="34" charset="0"/>
              <a:buChar char="•"/>
              <a:defRPr sz="1999">
                <a:latin typeface="+mn-lt"/>
              </a:defRPr>
            </a:lvl2pPr>
            <a:lvl3pPr marL="399930" indent="-171399">
              <a:buClr>
                <a:schemeClr val="tx1"/>
              </a:buClr>
              <a:buFont typeface="Avenir Book" panose="02000503020000020003" pitchFamily="2" charset="0"/>
              <a:buChar char="–"/>
              <a:defRPr sz="1600">
                <a:latin typeface="+mn-lt"/>
              </a:defRPr>
            </a:lvl3pPr>
            <a:lvl4pPr>
              <a:defRPr>
                <a:latin typeface="+mn-lt"/>
              </a:defRPr>
            </a:lvl4pPr>
            <a:lvl5pPr marL="1145372" indent="0">
              <a:buNone/>
              <a:defRPr/>
            </a:lvl5pPr>
          </a:lstStyle>
          <a:p>
            <a:pPr lvl="0"/>
            <a:r>
              <a:rPr lang="en-US"/>
              <a:t>Click to edit master text styles</a:t>
            </a:r>
          </a:p>
          <a:p>
            <a:pPr lvl="1"/>
            <a:r>
              <a:rPr lang="en-US"/>
              <a:t>First level</a:t>
            </a:r>
          </a:p>
          <a:p>
            <a:pPr lvl="2"/>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9027" y="1033272"/>
            <a:ext cx="11212481" cy="448056"/>
          </a:xfrm>
        </p:spPr>
        <p:txBody>
          <a:bodyPr/>
          <a:lstStyle>
            <a:lvl1pPr marL="0" indent="0">
              <a:buNone/>
              <a:defRPr lang="en-US" sz="1999"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rgbClr val="F7F7F7"/>
              </a:buClr>
              <a:buFont typeface="Arial"/>
              <a:buNone/>
            </a:pPr>
            <a:r>
              <a:rPr lang="en-US"/>
              <a:t>Edit master text styles</a:t>
            </a:r>
          </a:p>
        </p:txBody>
      </p:sp>
    </p:spTree>
    <p:extLst>
      <p:ext uri="{BB962C8B-B14F-4D97-AF65-F5344CB8AC3E}">
        <p14:creationId xmlns:p14="http://schemas.microsoft.com/office/powerpoint/2010/main" val="1742146707"/>
      </p:ext>
    </p:extLst>
  </p:cSld>
  <p:clrMapOvr>
    <a:masterClrMapping/>
  </p:clrMapOvr>
  <p:transition>
    <p:fade/>
  </p:transition>
</p:sldLayout>
</file>

<file path=ppt/slideLayouts/slideLayout231.xml><?xml version="1.0" encoding="utf-8"?>
<p:sldLayout xmlns:a="http://schemas.openxmlformats.org/drawingml/2006/main" xmlns:r="http://schemas.openxmlformats.org/officeDocument/2006/relationships" xmlns:p="http://schemas.openxmlformats.org/presentationml/2006/main" showMasterSp="0" userDrawn="1">
  <p:cSld name="1_Section_Slide_Sma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B097A8A-5F5A-410E-A527-3420D0786654}"/>
              </a:ext>
            </a:extLst>
          </p:cNvPr>
          <p:cNvSpPr>
            <a:spLocks noGrp="1"/>
          </p:cNvSpPr>
          <p:nvPr>
            <p:ph type="pic" sz="quarter" idx="11"/>
          </p:nvPr>
        </p:nvSpPr>
        <p:spPr>
          <a:xfrm>
            <a:off x="9667218" y="0"/>
            <a:ext cx="2524782" cy="6858000"/>
          </a:xfrm>
          <a:solidFill>
            <a:schemeClr val="bg1">
              <a:lumMod val="95000"/>
            </a:schemeClr>
          </a:solidFill>
        </p:spPr>
        <p:txBody>
          <a:bodyPr anchor="ctr" anchorCtr="0"/>
          <a:lstStyle/>
          <a:p>
            <a:r>
              <a:rPr lang="en-US"/>
              <a:t>Click icon to add picture</a:t>
            </a:r>
          </a:p>
        </p:txBody>
      </p:sp>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721" y="3911228"/>
            <a:ext cx="7841371" cy="1325880"/>
          </a:xfrm>
        </p:spPr>
        <p:txBody>
          <a:bodyPr anchor="b">
            <a:noAutofit/>
          </a:bodyPr>
          <a:lstStyle>
            <a:lvl1pPr>
              <a:lnSpc>
                <a:spcPct val="100000"/>
              </a:lnSpc>
              <a:defRPr sz="4499">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721" y="5386234"/>
            <a:ext cx="7841371"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Tree>
    <p:extLst>
      <p:ext uri="{BB962C8B-B14F-4D97-AF65-F5344CB8AC3E}">
        <p14:creationId xmlns:p14="http://schemas.microsoft.com/office/powerpoint/2010/main" val="395995620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2.xml><?xml version="1.0" encoding="utf-8"?>
<p:sldLayout xmlns:a="http://schemas.openxmlformats.org/drawingml/2006/main" xmlns:r="http://schemas.openxmlformats.org/officeDocument/2006/relationships" xmlns:p="http://schemas.openxmlformats.org/presentationml/2006/main" userDrawn="1">
  <p:cSld name="2_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p:nvPr>
        </p:nvSpPr>
        <p:spPr/>
        <p:txBody>
          <a:bodyPr/>
          <a:lstStyle/>
          <a:p>
            <a:r>
              <a:rPr lang="de-DE"/>
              <a:t>Mastertitelformat bearbeiten</a:t>
            </a:r>
            <a:endParaRPr lang="en-US"/>
          </a:p>
        </p:txBody>
      </p:sp>
      <p:sp>
        <p:nvSpPr>
          <p:cNvPr id="3" name="Footer Placeholder 2">
            <a:extLst>
              <a:ext uri="{FF2B5EF4-FFF2-40B4-BE49-F238E27FC236}">
                <a16:creationId xmlns:a16="http://schemas.microsoft.com/office/drawing/2014/main" id="{6FAC8F74-FDA4-954B-921D-5B4B87F13BD4}"/>
              </a:ext>
            </a:extLst>
          </p:cNvPr>
          <p:cNvSpPr>
            <a:spLocks noGrp="1"/>
          </p:cNvSpPr>
          <p:nvPr>
            <p:ph type="ftr" sz="quarter" idx="10"/>
          </p:nvPr>
        </p:nvSpPr>
        <p:spPr>
          <a:xfrm>
            <a:off x="4038601" y="6356352"/>
            <a:ext cx="4114800" cy="365125"/>
          </a:xfrm>
          <a:prstGeom prst="rect">
            <a:avLst/>
          </a:prstGeom>
        </p:spPr>
        <p:txBody>
          <a:bodyPr/>
          <a:lstStyle/>
          <a:p>
            <a:r>
              <a:rPr lang="en-US"/>
              <a:t>® 2020 ServiceNow, Inc. All Rights Reserved. Confidential.</a:t>
            </a:r>
          </a:p>
        </p:txBody>
      </p:sp>
      <p:sp>
        <p:nvSpPr>
          <p:cNvPr id="4" name="Slide Number Placeholder 3">
            <a:extLst>
              <a:ext uri="{FF2B5EF4-FFF2-40B4-BE49-F238E27FC236}">
                <a16:creationId xmlns:a16="http://schemas.microsoft.com/office/drawing/2014/main" id="{49ECB042-82C2-E148-87A3-F88A94A05221}"/>
              </a:ext>
            </a:extLst>
          </p:cNvPr>
          <p:cNvSpPr>
            <a:spLocks noGrp="1"/>
          </p:cNvSpPr>
          <p:nvPr>
            <p:ph type="sldNum" sz="quarter" idx="11"/>
          </p:nvPr>
        </p:nvSpPr>
        <p:spPr>
          <a:xfrm>
            <a:off x="8610600" y="6356352"/>
            <a:ext cx="2743200" cy="365125"/>
          </a:xfrm>
          <a:prstGeom prst="rect">
            <a:avLst/>
          </a:prstGeom>
        </p:spPr>
        <p:txBody>
          <a:bodyPr/>
          <a:lstStyle/>
          <a:p>
            <a:fld id="{A9B9714D-1B27-0B43-A9CC-9EF2921F49DC}" type="slidenum">
              <a:rPr lang="en-US" smtClean="0"/>
              <a:pPr/>
              <a:t>‹#›</a:t>
            </a:fld>
            <a:endParaRPr lang="en-US"/>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797133" y="2020891"/>
            <a:ext cx="5246469" cy="674285"/>
          </a:xfrm>
          <a:solidFill>
            <a:schemeClr val="tx1"/>
          </a:solidFill>
        </p:spPr>
        <p:txBody>
          <a:bodyPr anchor="ctr">
            <a:noAutofit/>
          </a:bodyPr>
          <a:lstStyle>
            <a:lvl1pPr marL="0" indent="0">
              <a:buFontTx/>
              <a:buNone/>
              <a:defRPr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de-DE"/>
              <a:t>Mastertextformat bearbeiten</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154754" y="2030706"/>
            <a:ext cx="5240115" cy="663282"/>
          </a:xfrm>
          <a:solidFill>
            <a:schemeClr val="tx1"/>
          </a:solidFill>
        </p:spPr>
        <p:txBody>
          <a:bodyPr anchor="ctr">
            <a:noAutofit/>
          </a:bodyPr>
          <a:lstStyle>
            <a:lvl1pPr marL="0" indent="0">
              <a:buFontTx/>
              <a:buNone/>
              <a:defRPr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de-DE"/>
              <a:t>Mastertextformat bearbeiten</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790777" y="2811465"/>
            <a:ext cx="5246470" cy="2573337"/>
          </a:xfrm>
          <a:solidFill>
            <a:schemeClr val="bg1">
              <a:lumMod val="95000"/>
            </a:schemeClr>
          </a:solidFill>
        </p:spPr>
        <p:txBody>
          <a:bodyPr>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154753" y="2811465"/>
            <a:ext cx="5246470" cy="2573337"/>
          </a:xfrm>
          <a:solidFill>
            <a:schemeClr val="bg1">
              <a:lumMod val="95000"/>
            </a:schemeClr>
          </a:solidFill>
        </p:spPr>
        <p:txBody>
          <a:bodyPr>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Tree>
    <p:extLst>
      <p:ext uri="{BB962C8B-B14F-4D97-AF65-F5344CB8AC3E}">
        <p14:creationId xmlns:p14="http://schemas.microsoft.com/office/powerpoint/2010/main" val="16200628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3.xml><?xml version="1.0" encoding="utf-8"?>
<p:sldLayout xmlns:a="http://schemas.openxmlformats.org/drawingml/2006/main" xmlns:r="http://schemas.openxmlformats.org/officeDocument/2006/relationships" xmlns:p="http://schemas.openxmlformats.org/presentationml/2006/main" userDrawn="1">
  <p:cSld name="2_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de-DE"/>
              <a:t>Mastertitelformat bearbeiten</a:t>
            </a:r>
            <a:endParaRPr lang="en-US"/>
          </a:p>
        </p:txBody>
      </p:sp>
      <p:sp>
        <p:nvSpPr>
          <p:cNvPr id="3" name="Footer Placeholder 2">
            <a:extLst>
              <a:ext uri="{FF2B5EF4-FFF2-40B4-BE49-F238E27FC236}">
                <a16:creationId xmlns:a16="http://schemas.microsoft.com/office/drawing/2014/main" id="{7C0AA60B-AD52-C948-9667-147D464843F5}"/>
              </a:ext>
            </a:extLst>
          </p:cNvPr>
          <p:cNvSpPr>
            <a:spLocks noGrp="1"/>
          </p:cNvSpPr>
          <p:nvPr>
            <p:ph type="ftr" sz="quarter" idx="10"/>
          </p:nvPr>
        </p:nvSpPr>
        <p:spPr>
          <a:xfrm>
            <a:off x="4038601" y="6356352"/>
            <a:ext cx="4114800" cy="365125"/>
          </a:xfrm>
          <a:prstGeom prst="rect">
            <a:avLst/>
          </a:prstGeom>
        </p:spPr>
        <p:txBody>
          <a:bodyPr/>
          <a:lstStyle/>
          <a:p>
            <a:r>
              <a:rPr lang="en-US"/>
              <a:t>® 2020 ServiceNow, Inc. All Rights Reserved. Confidential.</a:t>
            </a:r>
          </a:p>
        </p:txBody>
      </p:sp>
      <p:sp>
        <p:nvSpPr>
          <p:cNvPr id="4" name="Slide Number Placeholder 3">
            <a:extLst>
              <a:ext uri="{FF2B5EF4-FFF2-40B4-BE49-F238E27FC236}">
                <a16:creationId xmlns:a16="http://schemas.microsoft.com/office/drawing/2014/main" id="{C39EC30B-B9B4-1F42-9463-AED31B2721F6}"/>
              </a:ext>
            </a:extLst>
          </p:cNvPr>
          <p:cNvSpPr>
            <a:spLocks noGrp="1"/>
          </p:cNvSpPr>
          <p:nvPr>
            <p:ph type="sldNum" sz="quarter" idx="11"/>
          </p:nvPr>
        </p:nvSpPr>
        <p:spPr>
          <a:xfrm>
            <a:off x="8610600" y="6356352"/>
            <a:ext cx="2743200" cy="365125"/>
          </a:xfrm>
          <a:prstGeom prst="rect">
            <a:avLst/>
          </a:prstGeom>
        </p:spPr>
        <p:txBody>
          <a:bodyPr/>
          <a:lstStyle/>
          <a:p>
            <a:fld id="{A9B9714D-1B27-0B43-A9CC-9EF2921F49DC}" type="slidenum">
              <a:rPr lang="en-US" smtClean="0"/>
              <a:pPr/>
              <a:t>‹#›</a:t>
            </a:fld>
            <a:endParaRPr lang="en-US"/>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676453" y="1371393"/>
            <a:ext cx="10839098" cy="361154"/>
          </a:xfrm>
        </p:spPr>
        <p:txBody>
          <a:bodyPr>
            <a:noAutofit/>
          </a:bodyPr>
          <a:lstStyle>
            <a:lvl1pPr marL="0" indent="0">
              <a:buFontTx/>
              <a:buNone/>
              <a:defRPr sz="1999"/>
            </a:lvl1pPr>
          </a:lstStyle>
          <a:p>
            <a:pPr lvl="0"/>
            <a:r>
              <a:rPr lang="de-DE"/>
              <a:t>Mastertextformat bearbeiten</a:t>
            </a:r>
          </a:p>
        </p:txBody>
      </p:sp>
    </p:spTree>
    <p:extLst>
      <p:ext uri="{BB962C8B-B14F-4D97-AF65-F5344CB8AC3E}">
        <p14:creationId xmlns:p14="http://schemas.microsoft.com/office/powerpoint/2010/main" val="3193440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4.xml><?xml version="1.0" encoding="utf-8"?>
<p:sldLayout xmlns:a="http://schemas.openxmlformats.org/drawingml/2006/main" xmlns:r="http://schemas.openxmlformats.org/officeDocument/2006/relationships" xmlns:p="http://schemas.openxmlformats.org/presentationml/2006/main" showMasterSp="0" preserve="1" userDrawn="1">
  <p:cSld name="2_Cover_1">
    <p:bg bwMode="gray">
      <p:bgPr>
        <a:solidFill>
          <a:schemeClr val="tx1"/>
        </a:solidFill>
        <a:effectLst/>
      </p:bgPr>
    </p:bg>
    <p:spTree>
      <p:nvGrpSpPr>
        <p:cNvPr id="1" name=""/>
        <p:cNvGrpSpPr/>
        <p:nvPr/>
      </p:nvGrpSpPr>
      <p:grpSpPr>
        <a:xfrm>
          <a:off x="0" y="0"/>
          <a:ext cx="0" cy="0"/>
          <a:chOff x="0" y="0"/>
          <a:chExt cx="0" cy="0"/>
        </a:xfrm>
      </p:grpSpPr>
      <p:sp>
        <p:nvSpPr>
          <p:cNvPr id="28" name="Text Placeholder 2"/>
          <p:cNvSpPr>
            <a:spLocks noGrp="1"/>
          </p:cNvSpPr>
          <p:nvPr userDrawn="1">
            <p:ph type="body" sz="quarter" idx="12" hasCustomPrompt="1"/>
          </p:nvPr>
        </p:nvSpPr>
        <p:spPr>
          <a:xfrm>
            <a:off x="421569" y="3429548"/>
            <a:ext cx="9394890" cy="789637"/>
          </a:xfrm>
        </p:spPr>
        <p:txBody>
          <a:bodyPr/>
          <a:lstStyle>
            <a:lvl1pPr marL="0" indent="0">
              <a:lnSpc>
                <a:spcPct val="90000"/>
              </a:lnSpc>
              <a:spcBef>
                <a:spcPts val="0"/>
              </a:spcBef>
              <a:buFont typeface="Arial" panose="020B0604020202020204" pitchFamily="34" charset="0"/>
              <a:buNone/>
              <a:defRPr sz="2399" b="0">
                <a:solidFill>
                  <a:schemeClr val="bg1"/>
                </a:solidFill>
              </a:defRPr>
            </a:lvl1pPr>
            <a:lvl2pPr marL="231612" indent="0">
              <a:buNone/>
              <a:defRPr/>
            </a:lvl2pPr>
            <a:lvl3pPr marL="569514" indent="0">
              <a:buNone/>
              <a:defRPr/>
            </a:lvl3pPr>
            <a:lvl4pPr marL="853477" indent="0">
              <a:buNone/>
              <a:defRPr/>
            </a:lvl4pPr>
            <a:lvl5pPr marL="1145373" indent="0">
              <a:buNone/>
              <a:defRPr/>
            </a:lvl5pPr>
          </a:lstStyle>
          <a:p>
            <a:pPr lvl="0"/>
            <a:r>
              <a:rPr lang="en-US"/>
              <a:t>Click to edit subtitle master text styles</a:t>
            </a:r>
          </a:p>
        </p:txBody>
      </p:sp>
      <p:sp>
        <p:nvSpPr>
          <p:cNvPr id="30" name="Title 2"/>
          <p:cNvSpPr>
            <a:spLocks noGrp="1"/>
          </p:cNvSpPr>
          <p:nvPr userDrawn="1">
            <p:ph type="title" hasCustomPrompt="1"/>
          </p:nvPr>
        </p:nvSpPr>
        <p:spPr>
          <a:xfrm>
            <a:off x="420589" y="774670"/>
            <a:ext cx="9395869" cy="2642187"/>
          </a:xfrm>
        </p:spPr>
        <p:txBody>
          <a:bodyPr/>
          <a:lstStyle>
            <a:lvl1pPr marL="0" algn="l" defTabSz="456880" rtl="0" eaLnBrk="1" latinLnBrk="0" hangingPunct="1">
              <a:lnSpc>
                <a:spcPct val="90000"/>
              </a:lnSpc>
              <a:spcBef>
                <a:spcPts val="0"/>
              </a:spcBef>
              <a:buNone/>
              <a:defRPr lang="en-US" sz="4599" b="1" i="0" kern="1200" normalizeH="0" baseline="0" dirty="0">
                <a:solidFill>
                  <a:schemeClr val="bg1"/>
                </a:solidFill>
                <a:latin typeface="+mj-lt"/>
                <a:ea typeface="Gilroy" panose="00000500000000000000" pitchFamily="50" charset="0"/>
                <a:cs typeface="Gilroy" panose="00000500000000000000" pitchFamily="50" charset="0"/>
              </a:defRPr>
            </a:lvl1pPr>
          </a:lstStyle>
          <a:p>
            <a:r>
              <a:rPr lang="en-US"/>
              <a:t>Click to edit master title style</a:t>
            </a:r>
          </a:p>
        </p:txBody>
      </p:sp>
      <p:sp>
        <p:nvSpPr>
          <p:cNvPr id="29" name="Text Placeholder 4"/>
          <p:cNvSpPr>
            <a:spLocks noGrp="1"/>
          </p:cNvSpPr>
          <p:nvPr userDrawn="1">
            <p:ph type="body" sz="quarter" idx="13" hasCustomPrompt="1"/>
          </p:nvPr>
        </p:nvSpPr>
        <p:spPr>
          <a:xfrm>
            <a:off x="436520" y="5506862"/>
            <a:ext cx="6166326" cy="914400"/>
          </a:xfrm>
        </p:spPr>
        <p:txBody>
          <a:bodyPr/>
          <a:lstStyle>
            <a:lvl1pPr marL="0" indent="0">
              <a:buNone/>
              <a:defRPr sz="1399">
                <a:solidFill>
                  <a:schemeClr val="bg1"/>
                </a:solidFill>
                <a:latin typeface="+mn-lt"/>
                <a:ea typeface="Gilroy" panose="00000500000000000000" pitchFamily="50" charset="0"/>
                <a:cs typeface="Gilroy" panose="00000500000000000000" pitchFamily="50" charset="0"/>
              </a:defRPr>
            </a:lvl1pPr>
            <a:lvl2pPr marL="231612" indent="0">
              <a:buNone/>
              <a:defRPr/>
            </a:lvl2pPr>
            <a:lvl3pPr marL="569514" indent="0">
              <a:buNone/>
              <a:defRPr/>
            </a:lvl3pPr>
            <a:lvl4pPr marL="853477" indent="0">
              <a:buNone/>
              <a:defRPr/>
            </a:lvl4pPr>
            <a:lvl5pPr marL="1145373" indent="0">
              <a:buNone/>
              <a:defRPr/>
            </a:lvl5pPr>
          </a:lstStyle>
          <a:p>
            <a:r>
              <a:rPr lang="en-US"/>
              <a:t>Click to edit master subtitle style</a:t>
            </a:r>
          </a:p>
        </p:txBody>
      </p:sp>
      <p:sp>
        <p:nvSpPr>
          <p:cNvPr id="35" name="Text Placeholder 4"/>
          <p:cNvSpPr>
            <a:spLocks noGrp="1"/>
          </p:cNvSpPr>
          <p:nvPr userDrawn="1">
            <p:ph type="body" sz="quarter" idx="14" hasCustomPrompt="1"/>
          </p:nvPr>
        </p:nvSpPr>
        <p:spPr>
          <a:xfrm>
            <a:off x="437768" y="5135720"/>
            <a:ext cx="6166326" cy="390748"/>
          </a:xfrm>
        </p:spPr>
        <p:txBody>
          <a:bodyPr anchor="b"/>
          <a:lstStyle>
            <a:lvl1pPr marL="0" indent="0">
              <a:buNone/>
              <a:defRPr sz="1399" b="1">
                <a:solidFill>
                  <a:schemeClr val="bg1"/>
                </a:solidFill>
                <a:latin typeface="+mn-lt"/>
                <a:ea typeface="Gilroy" panose="00000500000000000000" pitchFamily="50" charset="0"/>
                <a:cs typeface="Gilroy" panose="00000500000000000000" pitchFamily="50" charset="0"/>
              </a:defRPr>
            </a:lvl1pPr>
            <a:lvl2pPr marL="231612" indent="0">
              <a:buNone/>
              <a:defRPr/>
            </a:lvl2pPr>
            <a:lvl3pPr marL="569514" indent="0">
              <a:buNone/>
              <a:defRPr/>
            </a:lvl3pPr>
            <a:lvl4pPr marL="853477" indent="0">
              <a:buNone/>
              <a:defRPr/>
            </a:lvl4pPr>
            <a:lvl5pPr marL="1145373" indent="0">
              <a:buNone/>
              <a:defRPr/>
            </a:lvl5pPr>
          </a:lstStyle>
          <a:p>
            <a:r>
              <a:rPr lang="en-US"/>
              <a:t>Click to edit master subtitle style</a:t>
            </a:r>
          </a:p>
        </p:txBody>
      </p:sp>
      <p:sp>
        <p:nvSpPr>
          <p:cNvPr id="55" name="AutoShape 7">
            <a:extLst>
              <a:ext uri="{FF2B5EF4-FFF2-40B4-BE49-F238E27FC236}">
                <a16:creationId xmlns:a16="http://schemas.microsoft.com/office/drawing/2014/main" id="{1EED5B79-0291-4B4B-96E3-3F93438B4A2A}"/>
              </a:ext>
            </a:extLst>
          </p:cNvPr>
          <p:cNvSpPr>
            <a:spLocks noChangeAspect="1" noChangeArrowheads="1" noTextEdit="1"/>
          </p:cNvSpPr>
          <p:nvPr userDrawn="1"/>
        </p:nvSpPr>
        <p:spPr bwMode="auto">
          <a:xfrm>
            <a:off x="3155185" y="0"/>
            <a:ext cx="588163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en-US" sz="1799"/>
          </a:p>
        </p:txBody>
      </p:sp>
      <p:grpSp>
        <p:nvGrpSpPr>
          <p:cNvPr id="60" name="Graphic 42">
            <a:extLst>
              <a:ext uri="{FF2B5EF4-FFF2-40B4-BE49-F238E27FC236}">
                <a16:creationId xmlns:a16="http://schemas.microsoft.com/office/drawing/2014/main" id="{FB0635EE-1EE8-A449-A20C-0ED1DCF3051D}"/>
              </a:ext>
            </a:extLst>
          </p:cNvPr>
          <p:cNvGrpSpPr/>
          <p:nvPr userDrawn="1"/>
        </p:nvGrpSpPr>
        <p:grpSpPr>
          <a:xfrm>
            <a:off x="370214" y="895353"/>
            <a:ext cx="1885761" cy="555625"/>
            <a:chOff x="803237" y="2081175"/>
            <a:chExt cx="11182350" cy="3295650"/>
          </a:xfrm>
        </p:grpSpPr>
        <p:sp>
          <p:nvSpPr>
            <p:cNvPr id="61" name="Freeform: Shape 44">
              <a:extLst>
                <a:ext uri="{FF2B5EF4-FFF2-40B4-BE49-F238E27FC236}">
                  <a16:creationId xmlns:a16="http://schemas.microsoft.com/office/drawing/2014/main" id="{EA6438BC-79FF-0E4B-A8BD-EA636BF7085B}"/>
                </a:ext>
              </a:extLst>
            </p:cNvPr>
            <p:cNvSpPr/>
            <p:nvPr/>
          </p:nvSpPr>
          <p:spPr>
            <a:xfrm>
              <a:off x="3507766" y="3453249"/>
              <a:ext cx="581025" cy="942975"/>
            </a:xfrm>
            <a:custGeom>
              <a:avLst/>
              <a:gdLst>
                <a:gd name="connsiteX0" fmla="*/ 502348 w 581025"/>
                <a:gd name="connsiteY0" fmla="*/ 7146 h 942975"/>
                <a:gd name="connsiteX1" fmla="*/ 243459 w 581025"/>
                <a:gd name="connsiteY1" fmla="*/ 100110 h 942975"/>
                <a:gd name="connsiteX2" fmla="*/ 243459 w 581025"/>
                <a:gd name="connsiteY2" fmla="*/ 16671 h 942975"/>
                <a:gd name="connsiteX3" fmla="*/ 7144 w 581025"/>
                <a:gd name="connsiteY3" fmla="*/ 16671 h 942975"/>
                <a:gd name="connsiteX4" fmla="*/ 7144 w 581025"/>
                <a:gd name="connsiteY4" fmla="*/ 936786 h 942975"/>
                <a:gd name="connsiteX5" fmla="*/ 252889 w 581025"/>
                <a:gd name="connsiteY5" fmla="*/ 936786 h 942975"/>
                <a:gd name="connsiteX6" fmla="*/ 252889 w 581025"/>
                <a:gd name="connsiteY6" fmla="*/ 348712 h 942975"/>
                <a:gd name="connsiteX7" fmla="*/ 475964 w 581025"/>
                <a:gd name="connsiteY7" fmla="*/ 234888 h 942975"/>
                <a:gd name="connsiteX8" fmla="*/ 574548 w 581025"/>
                <a:gd name="connsiteY8" fmla="*/ 249652 h 942975"/>
                <a:gd name="connsiteX9" fmla="*/ 574548 w 581025"/>
                <a:gd name="connsiteY9" fmla="*/ 13527 h 942975"/>
                <a:gd name="connsiteX10" fmla="*/ 502349 w 581025"/>
                <a:gd name="connsiteY10" fmla="*/ 7146 h 94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1025" h="942975">
                  <a:moveTo>
                    <a:pt x="502348" y="7146"/>
                  </a:moveTo>
                  <a:cubicBezTo>
                    <a:pt x="407828" y="6860"/>
                    <a:pt x="316206" y="39761"/>
                    <a:pt x="243459" y="100110"/>
                  </a:cubicBezTo>
                  <a:lnTo>
                    <a:pt x="243459" y="16671"/>
                  </a:lnTo>
                  <a:lnTo>
                    <a:pt x="7144" y="16671"/>
                  </a:lnTo>
                  <a:lnTo>
                    <a:pt x="7144" y="936786"/>
                  </a:lnTo>
                  <a:lnTo>
                    <a:pt x="252889" y="936786"/>
                  </a:lnTo>
                  <a:lnTo>
                    <a:pt x="252889" y="348712"/>
                  </a:lnTo>
                  <a:cubicBezTo>
                    <a:pt x="286893" y="301087"/>
                    <a:pt x="371951" y="234888"/>
                    <a:pt x="475964" y="234888"/>
                  </a:cubicBezTo>
                  <a:cubicBezTo>
                    <a:pt x="512921" y="234888"/>
                    <a:pt x="546830" y="237555"/>
                    <a:pt x="574548" y="249652"/>
                  </a:cubicBezTo>
                  <a:lnTo>
                    <a:pt x="574548" y="13527"/>
                  </a:lnTo>
                  <a:cubicBezTo>
                    <a:pt x="550710" y="9326"/>
                    <a:pt x="526554" y="7191"/>
                    <a:pt x="502349" y="7146"/>
                  </a:cubicBezTo>
                </a:path>
              </a:pathLst>
            </a:custGeom>
            <a:solidFill>
              <a:srgbClr val="FFFFFF"/>
            </a:solidFill>
            <a:ln w="9525" cap="flat">
              <a:noFill/>
              <a:prstDash val="solid"/>
              <a:miter/>
            </a:ln>
          </p:spPr>
          <p:txBody>
            <a:bodyPr rtlCol="0" anchor="ctr"/>
            <a:lstStyle/>
            <a:p>
              <a:endParaRPr lang="en-US" sz="1799"/>
            </a:p>
          </p:txBody>
        </p:sp>
        <p:sp>
          <p:nvSpPr>
            <p:cNvPr id="62" name="Freeform: Shape 45">
              <a:extLst>
                <a:ext uri="{FF2B5EF4-FFF2-40B4-BE49-F238E27FC236}">
                  <a16:creationId xmlns:a16="http://schemas.microsoft.com/office/drawing/2014/main" id="{E02886C7-20F0-C64F-9373-6C4480B048B4}"/>
                </a:ext>
              </a:extLst>
            </p:cNvPr>
            <p:cNvSpPr/>
            <p:nvPr/>
          </p:nvSpPr>
          <p:spPr>
            <a:xfrm>
              <a:off x="1741735" y="3443821"/>
              <a:ext cx="742950" cy="971550"/>
            </a:xfrm>
            <a:custGeom>
              <a:avLst/>
              <a:gdLst>
                <a:gd name="connsiteX0" fmla="*/ 126206 w 742950"/>
                <a:gd name="connsiteY0" fmla="*/ 665417 h 971550"/>
                <a:gd name="connsiteX1" fmla="*/ 377571 w 742950"/>
                <a:gd name="connsiteY1" fmla="*/ 756476 h 971550"/>
                <a:gd name="connsiteX2" fmla="*/ 494824 w 742950"/>
                <a:gd name="connsiteY2" fmla="*/ 678752 h 971550"/>
                <a:gd name="connsiteX3" fmla="*/ 50578 w 742950"/>
                <a:gd name="connsiteY3" fmla="*/ 293656 h 971550"/>
                <a:gd name="connsiteX4" fmla="*/ 402146 w 742950"/>
                <a:gd name="connsiteY4" fmla="*/ 7144 h 971550"/>
                <a:gd name="connsiteX5" fmla="*/ 712184 w 742950"/>
                <a:gd name="connsiteY5" fmla="*/ 100108 h 971550"/>
                <a:gd name="connsiteX6" fmla="*/ 596837 w 742950"/>
                <a:gd name="connsiteY6" fmla="*/ 278416 h 971550"/>
                <a:gd name="connsiteX7" fmla="*/ 421100 w 742950"/>
                <a:gd name="connsiteY7" fmla="*/ 215837 h 971550"/>
                <a:gd name="connsiteX8" fmla="*/ 296323 w 742950"/>
                <a:gd name="connsiteY8" fmla="*/ 289846 h 971550"/>
                <a:gd name="connsiteX9" fmla="*/ 740474 w 742950"/>
                <a:gd name="connsiteY9" fmla="*/ 680371 h 971550"/>
                <a:gd name="connsiteX10" fmla="*/ 375761 w 742950"/>
                <a:gd name="connsiteY10" fmla="*/ 964978 h 971550"/>
                <a:gd name="connsiteX11" fmla="*/ 7144 w 742950"/>
                <a:gd name="connsiteY11" fmla="*/ 841153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42950" h="971550">
                  <a:moveTo>
                    <a:pt x="126206" y="665417"/>
                  </a:moveTo>
                  <a:cubicBezTo>
                    <a:pt x="188595" y="722567"/>
                    <a:pt x="284988" y="756476"/>
                    <a:pt x="377571" y="756476"/>
                  </a:cubicBezTo>
                  <a:cubicBezTo>
                    <a:pt x="444246" y="756476"/>
                    <a:pt x="494824" y="724281"/>
                    <a:pt x="494824" y="678752"/>
                  </a:cubicBezTo>
                  <a:cubicBezTo>
                    <a:pt x="494824" y="540258"/>
                    <a:pt x="50578" y="589598"/>
                    <a:pt x="50578" y="293656"/>
                  </a:cubicBezTo>
                  <a:cubicBezTo>
                    <a:pt x="50578" y="117158"/>
                    <a:pt x="220694" y="7144"/>
                    <a:pt x="402146" y="7144"/>
                  </a:cubicBezTo>
                  <a:cubicBezTo>
                    <a:pt x="521208" y="7144"/>
                    <a:pt x="651701" y="52673"/>
                    <a:pt x="712184" y="100108"/>
                  </a:cubicBezTo>
                  <a:lnTo>
                    <a:pt x="596837" y="278416"/>
                  </a:lnTo>
                  <a:cubicBezTo>
                    <a:pt x="549212" y="244316"/>
                    <a:pt x="487204" y="215837"/>
                    <a:pt x="421100" y="215837"/>
                  </a:cubicBezTo>
                  <a:cubicBezTo>
                    <a:pt x="352996" y="215837"/>
                    <a:pt x="296323" y="242411"/>
                    <a:pt x="296323" y="289846"/>
                  </a:cubicBezTo>
                  <a:cubicBezTo>
                    <a:pt x="296323" y="409384"/>
                    <a:pt x="740474" y="361950"/>
                    <a:pt x="740474" y="680371"/>
                  </a:cubicBezTo>
                  <a:cubicBezTo>
                    <a:pt x="740474" y="856774"/>
                    <a:pt x="568452" y="964978"/>
                    <a:pt x="375761" y="964978"/>
                  </a:cubicBezTo>
                  <a:cubicBezTo>
                    <a:pt x="242940" y="963405"/>
                    <a:pt x="113979" y="920085"/>
                    <a:pt x="7144" y="841153"/>
                  </a:cubicBezTo>
                  <a:close/>
                </a:path>
              </a:pathLst>
            </a:custGeom>
            <a:solidFill>
              <a:srgbClr val="FFFFFF"/>
            </a:solidFill>
            <a:ln w="9525" cap="flat">
              <a:noFill/>
              <a:prstDash val="solid"/>
              <a:miter/>
            </a:ln>
          </p:spPr>
          <p:txBody>
            <a:bodyPr rtlCol="0" anchor="ctr"/>
            <a:lstStyle/>
            <a:p>
              <a:endParaRPr lang="en-US" sz="1799"/>
            </a:p>
          </p:txBody>
        </p:sp>
        <p:sp>
          <p:nvSpPr>
            <p:cNvPr id="63" name="Freeform: Shape 46">
              <a:extLst>
                <a:ext uri="{FF2B5EF4-FFF2-40B4-BE49-F238E27FC236}">
                  <a16:creationId xmlns:a16="http://schemas.microsoft.com/office/drawing/2014/main" id="{7074EAAD-3DBE-D04E-BDD1-9C445C82E1B4}"/>
                </a:ext>
              </a:extLst>
            </p:cNvPr>
            <p:cNvSpPr/>
            <p:nvPr/>
          </p:nvSpPr>
          <p:spPr>
            <a:xfrm>
              <a:off x="2524024" y="3443821"/>
              <a:ext cx="885825" cy="971550"/>
            </a:xfrm>
            <a:custGeom>
              <a:avLst/>
              <a:gdLst>
                <a:gd name="connsiteX0" fmla="*/ 886015 w 885825"/>
                <a:gd name="connsiteY0" fmla="*/ 477679 h 971550"/>
                <a:gd name="connsiteX1" fmla="*/ 453295 w 885825"/>
                <a:gd name="connsiteY1" fmla="*/ 7144 h 971550"/>
                <a:gd name="connsiteX2" fmla="*/ 7144 w 885825"/>
                <a:gd name="connsiteY2" fmla="*/ 487109 h 971550"/>
                <a:gd name="connsiteX3" fmla="*/ 487299 w 885825"/>
                <a:gd name="connsiteY3" fmla="*/ 965168 h 971550"/>
                <a:gd name="connsiteX4" fmla="*/ 863346 w 885825"/>
                <a:gd name="connsiteY4" fmla="*/ 800195 h 971550"/>
                <a:gd name="connsiteX5" fmla="*/ 723519 w 885825"/>
                <a:gd name="connsiteY5" fmla="*/ 659797 h 971550"/>
                <a:gd name="connsiteX6" fmla="*/ 492919 w 885825"/>
                <a:gd name="connsiteY6" fmla="*/ 766001 h 971550"/>
                <a:gd name="connsiteX7" fmla="*/ 245269 w 885825"/>
                <a:gd name="connsiteY7" fmla="*/ 547878 h 971550"/>
                <a:gd name="connsiteX8" fmla="*/ 880300 w 885825"/>
                <a:gd name="connsiteY8" fmla="*/ 547878 h 971550"/>
                <a:gd name="connsiteX9" fmla="*/ 886015 w 885825"/>
                <a:gd name="connsiteY9" fmla="*/ 477679 h 971550"/>
                <a:gd name="connsiteX10" fmla="*/ 256699 w 885825"/>
                <a:gd name="connsiteY10" fmla="*/ 367570 h 971550"/>
                <a:gd name="connsiteX11" fmla="*/ 453295 w 885825"/>
                <a:gd name="connsiteY11" fmla="*/ 206312 h 971550"/>
                <a:gd name="connsiteX12" fmla="*/ 634270 w 885825"/>
                <a:gd name="connsiteY12" fmla="*/ 367570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5825" h="971550">
                  <a:moveTo>
                    <a:pt x="886015" y="477679"/>
                  </a:moveTo>
                  <a:cubicBezTo>
                    <a:pt x="886015" y="221552"/>
                    <a:pt x="706564" y="7144"/>
                    <a:pt x="453295" y="7144"/>
                  </a:cubicBezTo>
                  <a:cubicBezTo>
                    <a:pt x="181070" y="7144"/>
                    <a:pt x="7144" y="230981"/>
                    <a:pt x="7144" y="487109"/>
                  </a:cubicBezTo>
                  <a:cubicBezTo>
                    <a:pt x="7144" y="775526"/>
                    <a:pt x="213169" y="965168"/>
                    <a:pt x="487299" y="965168"/>
                  </a:cubicBezTo>
                  <a:cubicBezTo>
                    <a:pt x="629031" y="965168"/>
                    <a:pt x="774573" y="906399"/>
                    <a:pt x="863346" y="800195"/>
                  </a:cubicBezTo>
                  <a:lnTo>
                    <a:pt x="723519" y="659797"/>
                  </a:lnTo>
                  <a:cubicBezTo>
                    <a:pt x="680085" y="707422"/>
                    <a:pt x="596932" y="766001"/>
                    <a:pt x="492919" y="766001"/>
                  </a:cubicBezTo>
                  <a:cubicBezTo>
                    <a:pt x="362521" y="766001"/>
                    <a:pt x="258604" y="676847"/>
                    <a:pt x="245269" y="547878"/>
                  </a:cubicBezTo>
                  <a:lnTo>
                    <a:pt x="880300" y="547878"/>
                  </a:lnTo>
                  <a:cubicBezTo>
                    <a:pt x="884241" y="524689"/>
                    <a:pt x="886153" y="501200"/>
                    <a:pt x="886015" y="477679"/>
                  </a:cubicBezTo>
                  <a:close/>
                  <a:moveTo>
                    <a:pt x="256699" y="367570"/>
                  </a:moveTo>
                  <a:cubicBezTo>
                    <a:pt x="268034" y="284131"/>
                    <a:pt x="351187" y="206312"/>
                    <a:pt x="453295" y="206312"/>
                  </a:cubicBezTo>
                  <a:cubicBezTo>
                    <a:pt x="545679" y="206668"/>
                    <a:pt x="623305" y="275837"/>
                    <a:pt x="634270" y="367570"/>
                  </a:cubicBezTo>
                  <a:close/>
                </a:path>
              </a:pathLst>
            </a:custGeom>
            <a:solidFill>
              <a:srgbClr val="FFFFFF"/>
            </a:solidFill>
            <a:ln w="9525" cap="flat">
              <a:noFill/>
              <a:prstDash val="solid"/>
              <a:miter/>
            </a:ln>
          </p:spPr>
          <p:txBody>
            <a:bodyPr rtlCol="0" anchor="ctr"/>
            <a:lstStyle/>
            <a:p>
              <a:endParaRPr lang="en-US" sz="1799"/>
            </a:p>
          </p:txBody>
        </p:sp>
        <p:sp>
          <p:nvSpPr>
            <p:cNvPr id="64" name="Freeform: Shape 47">
              <a:extLst>
                <a:ext uri="{FF2B5EF4-FFF2-40B4-BE49-F238E27FC236}">
                  <a16:creationId xmlns:a16="http://schemas.microsoft.com/office/drawing/2014/main" id="{43B2BF16-4CC2-4B41-AD95-04DFC97CA8EC}"/>
                </a:ext>
              </a:extLst>
            </p:cNvPr>
            <p:cNvSpPr/>
            <p:nvPr/>
          </p:nvSpPr>
          <p:spPr>
            <a:xfrm>
              <a:off x="4154227" y="3462776"/>
              <a:ext cx="1019175" cy="933450"/>
            </a:xfrm>
            <a:custGeom>
              <a:avLst/>
              <a:gdLst>
                <a:gd name="connsiteX0" fmla="*/ 513683 w 1019175"/>
                <a:gd name="connsiteY0" fmla="*/ 568738 h 933450"/>
                <a:gd name="connsiteX1" fmla="*/ 765048 w 1019175"/>
                <a:gd name="connsiteY1" fmla="*/ 7144 h 933450"/>
                <a:gd name="connsiteX2" fmla="*/ 1020223 w 1019175"/>
                <a:gd name="connsiteY2" fmla="*/ 7144 h 933450"/>
                <a:gd name="connsiteX3" fmla="*/ 598742 w 1019175"/>
                <a:gd name="connsiteY3" fmla="*/ 927259 h 933450"/>
                <a:gd name="connsiteX4" fmla="*/ 428625 w 1019175"/>
                <a:gd name="connsiteY4" fmla="*/ 927259 h 933450"/>
                <a:gd name="connsiteX5" fmla="*/ 7144 w 1019175"/>
                <a:gd name="connsiteY5" fmla="*/ 7144 h 933450"/>
                <a:gd name="connsiteX6" fmla="*/ 262319 w 1019175"/>
                <a:gd name="connsiteY6" fmla="*/ 7144 h 933450"/>
                <a:gd name="connsiteX7" fmla="*/ 513683 w 1019175"/>
                <a:gd name="connsiteY7" fmla="*/ 568738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9175" h="933450">
                  <a:moveTo>
                    <a:pt x="513683" y="568738"/>
                  </a:moveTo>
                  <a:lnTo>
                    <a:pt x="765048" y="7144"/>
                  </a:lnTo>
                  <a:lnTo>
                    <a:pt x="1020223" y="7144"/>
                  </a:lnTo>
                  <a:lnTo>
                    <a:pt x="598742" y="927259"/>
                  </a:lnTo>
                  <a:lnTo>
                    <a:pt x="428625" y="927259"/>
                  </a:lnTo>
                  <a:lnTo>
                    <a:pt x="7144" y="7144"/>
                  </a:lnTo>
                  <a:lnTo>
                    <a:pt x="262319" y="7144"/>
                  </a:lnTo>
                  <a:lnTo>
                    <a:pt x="513683" y="568738"/>
                  </a:lnTo>
                  <a:close/>
                </a:path>
              </a:pathLst>
            </a:custGeom>
            <a:solidFill>
              <a:srgbClr val="FFFFFF"/>
            </a:solidFill>
            <a:ln w="9525" cap="flat">
              <a:noFill/>
              <a:prstDash val="solid"/>
              <a:miter/>
            </a:ln>
          </p:spPr>
          <p:txBody>
            <a:bodyPr rtlCol="0" anchor="ctr"/>
            <a:lstStyle/>
            <a:p>
              <a:endParaRPr lang="en-US" sz="1799"/>
            </a:p>
          </p:txBody>
        </p:sp>
        <p:sp>
          <p:nvSpPr>
            <p:cNvPr id="65" name="Freeform: Shape 48">
              <a:extLst>
                <a:ext uri="{FF2B5EF4-FFF2-40B4-BE49-F238E27FC236}">
                  <a16:creationId xmlns:a16="http://schemas.microsoft.com/office/drawing/2014/main" id="{3AAA7314-B395-2D4D-9DEB-517E9FE40FFE}"/>
                </a:ext>
              </a:extLst>
            </p:cNvPr>
            <p:cNvSpPr/>
            <p:nvPr/>
          </p:nvSpPr>
          <p:spPr>
            <a:xfrm>
              <a:off x="5212931" y="3030722"/>
              <a:ext cx="323850" cy="323850"/>
            </a:xfrm>
            <a:custGeom>
              <a:avLst/>
              <a:gdLst>
                <a:gd name="connsiteX0" fmla="*/ 167831 w 323850"/>
                <a:gd name="connsiteY0" fmla="*/ 7144 h 323850"/>
                <a:gd name="connsiteX1" fmla="*/ 322007 w 323850"/>
                <a:gd name="connsiteY1" fmla="*/ 167798 h 323850"/>
                <a:gd name="connsiteX2" fmla="*/ 161353 w 323850"/>
                <a:gd name="connsiteY2" fmla="*/ 321974 h 323850"/>
                <a:gd name="connsiteX3" fmla="*/ 7144 w 323850"/>
                <a:gd name="connsiteY3" fmla="*/ 164878 h 323850"/>
                <a:gd name="connsiteX4" fmla="*/ 164943 w 323850"/>
                <a:gd name="connsiteY4" fmla="*/ 7400 h 323850"/>
                <a:gd name="connsiteX5" fmla="*/ 167830 w 323850"/>
                <a:gd name="connsiteY5" fmla="*/ 7429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3850" h="323850">
                  <a:moveTo>
                    <a:pt x="167831" y="7144"/>
                  </a:moveTo>
                  <a:cubicBezTo>
                    <a:pt x="254769" y="8933"/>
                    <a:pt x="323796" y="80860"/>
                    <a:pt x="322007" y="167798"/>
                  </a:cubicBezTo>
                  <a:cubicBezTo>
                    <a:pt x="320218" y="254735"/>
                    <a:pt x="248291" y="323762"/>
                    <a:pt x="161353" y="321974"/>
                  </a:cubicBezTo>
                  <a:cubicBezTo>
                    <a:pt x="75801" y="320213"/>
                    <a:pt x="7317" y="250448"/>
                    <a:pt x="7144" y="164878"/>
                  </a:cubicBezTo>
                  <a:cubicBezTo>
                    <a:pt x="7233" y="77816"/>
                    <a:pt x="77882" y="7311"/>
                    <a:pt x="164943" y="7400"/>
                  </a:cubicBezTo>
                  <a:cubicBezTo>
                    <a:pt x="165906" y="7401"/>
                    <a:pt x="166868" y="7411"/>
                    <a:pt x="167830" y="7429"/>
                  </a:cubicBezTo>
                </a:path>
              </a:pathLst>
            </a:custGeom>
            <a:solidFill>
              <a:srgbClr val="FFFFFF"/>
            </a:solidFill>
            <a:ln w="9525" cap="flat">
              <a:noFill/>
              <a:prstDash val="solid"/>
              <a:miter/>
            </a:ln>
          </p:spPr>
          <p:txBody>
            <a:bodyPr rtlCol="0" anchor="ctr"/>
            <a:lstStyle/>
            <a:p>
              <a:endParaRPr lang="en-US" sz="1799"/>
            </a:p>
          </p:txBody>
        </p:sp>
        <p:sp>
          <p:nvSpPr>
            <p:cNvPr id="66" name="Freeform: Shape 49">
              <a:extLst>
                <a:ext uri="{FF2B5EF4-FFF2-40B4-BE49-F238E27FC236}">
                  <a16:creationId xmlns:a16="http://schemas.microsoft.com/office/drawing/2014/main" id="{3642E559-C868-014C-B75B-D3F2D2DA0829}"/>
                </a:ext>
              </a:extLst>
            </p:cNvPr>
            <p:cNvSpPr/>
            <p:nvPr/>
          </p:nvSpPr>
          <p:spPr>
            <a:xfrm>
              <a:off x="5250745" y="3462776"/>
              <a:ext cx="257175" cy="933450"/>
            </a:xfrm>
            <a:custGeom>
              <a:avLst/>
              <a:gdLst>
                <a:gd name="connsiteX0" fmla="*/ 7144 w 257175"/>
                <a:gd name="connsiteY0" fmla="*/ 7144 h 933450"/>
                <a:gd name="connsiteX1" fmla="*/ 252889 w 257175"/>
                <a:gd name="connsiteY1" fmla="*/ 7144 h 933450"/>
                <a:gd name="connsiteX2" fmla="*/ 252889 w 257175"/>
                <a:gd name="connsiteY2" fmla="*/ 927259 h 933450"/>
                <a:gd name="connsiteX3" fmla="*/ 7144 w 257175"/>
                <a:gd name="connsiteY3" fmla="*/ 927259 h 933450"/>
              </a:gdLst>
              <a:ahLst/>
              <a:cxnLst>
                <a:cxn ang="0">
                  <a:pos x="connsiteX0" y="connsiteY0"/>
                </a:cxn>
                <a:cxn ang="0">
                  <a:pos x="connsiteX1" y="connsiteY1"/>
                </a:cxn>
                <a:cxn ang="0">
                  <a:pos x="connsiteX2" y="connsiteY2"/>
                </a:cxn>
                <a:cxn ang="0">
                  <a:pos x="connsiteX3" y="connsiteY3"/>
                </a:cxn>
              </a:cxnLst>
              <a:rect l="l" t="t" r="r" b="b"/>
              <a:pathLst>
                <a:path w="257175" h="933450">
                  <a:moveTo>
                    <a:pt x="7144" y="7144"/>
                  </a:moveTo>
                  <a:lnTo>
                    <a:pt x="252889" y="7144"/>
                  </a:lnTo>
                  <a:lnTo>
                    <a:pt x="252889" y="927259"/>
                  </a:lnTo>
                  <a:lnTo>
                    <a:pt x="7144" y="927259"/>
                  </a:lnTo>
                  <a:close/>
                </a:path>
              </a:pathLst>
            </a:custGeom>
            <a:solidFill>
              <a:srgbClr val="FFFFFF"/>
            </a:solidFill>
            <a:ln w="9525" cap="flat">
              <a:noFill/>
              <a:prstDash val="solid"/>
              <a:miter/>
            </a:ln>
          </p:spPr>
          <p:txBody>
            <a:bodyPr rtlCol="0" anchor="ctr"/>
            <a:lstStyle/>
            <a:p>
              <a:endParaRPr lang="en-US" sz="1799"/>
            </a:p>
          </p:txBody>
        </p:sp>
        <p:sp>
          <p:nvSpPr>
            <p:cNvPr id="67" name="Freeform: Shape 50">
              <a:extLst>
                <a:ext uri="{FF2B5EF4-FFF2-40B4-BE49-F238E27FC236}">
                  <a16:creationId xmlns:a16="http://schemas.microsoft.com/office/drawing/2014/main" id="{573969B4-0EA5-DE42-8FEC-8A3B687D02D3}"/>
                </a:ext>
              </a:extLst>
            </p:cNvPr>
            <p:cNvSpPr/>
            <p:nvPr/>
          </p:nvSpPr>
          <p:spPr>
            <a:xfrm>
              <a:off x="5605171" y="3443821"/>
              <a:ext cx="914400" cy="971550"/>
            </a:xfrm>
            <a:custGeom>
              <a:avLst/>
              <a:gdLst>
                <a:gd name="connsiteX0" fmla="*/ 914400 w 914400"/>
                <a:gd name="connsiteY0" fmla="*/ 758380 h 971550"/>
                <a:gd name="connsiteX1" fmla="*/ 498538 w 914400"/>
                <a:gd name="connsiteY1" fmla="*/ 965168 h 971550"/>
                <a:gd name="connsiteX2" fmla="*/ 7144 w 914400"/>
                <a:gd name="connsiteY2" fmla="*/ 487109 h 971550"/>
                <a:gd name="connsiteX3" fmla="*/ 500443 w 914400"/>
                <a:gd name="connsiteY3" fmla="*/ 7144 h 971550"/>
                <a:gd name="connsiteX4" fmla="*/ 886015 w 914400"/>
                <a:gd name="connsiteY4" fmla="*/ 191167 h 971550"/>
                <a:gd name="connsiteX5" fmla="*/ 712089 w 914400"/>
                <a:gd name="connsiteY5" fmla="*/ 344805 h 971550"/>
                <a:gd name="connsiteX6" fmla="*/ 500443 w 914400"/>
                <a:gd name="connsiteY6" fmla="*/ 234791 h 971550"/>
                <a:gd name="connsiteX7" fmla="*/ 252793 w 914400"/>
                <a:gd name="connsiteY7" fmla="*/ 487109 h 971550"/>
                <a:gd name="connsiteX8" fmla="*/ 506063 w 914400"/>
                <a:gd name="connsiteY8" fmla="*/ 737521 h 971550"/>
                <a:gd name="connsiteX9" fmla="*/ 725138 w 914400"/>
                <a:gd name="connsiteY9" fmla="*/ 616172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 h="971550">
                  <a:moveTo>
                    <a:pt x="914400" y="758380"/>
                  </a:moveTo>
                  <a:cubicBezTo>
                    <a:pt x="806672" y="902589"/>
                    <a:pt x="670560" y="965168"/>
                    <a:pt x="498538" y="965168"/>
                  </a:cubicBezTo>
                  <a:cubicBezTo>
                    <a:pt x="215074" y="965168"/>
                    <a:pt x="7144" y="752761"/>
                    <a:pt x="7144" y="487109"/>
                  </a:cubicBezTo>
                  <a:cubicBezTo>
                    <a:pt x="7144" y="219646"/>
                    <a:pt x="220694" y="7144"/>
                    <a:pt x="500443" y="7144"/>
                  </a:cubicBezTo>
                  <a:cubicBezTo>
                    <a:pt x="659225" y="7144"/>
                    <a:pt x="800957" y="81153"/>
                    <a:pt x="886015" y="191167"/>
                  </a:cubicBezTo>
                  <a:lnTo>
                    <a:pt x="712089" y="344805"/>
                  </a:lnTo>
                  <a:cubicBezTo>
                    <a:pt x="663035" y="280321"/>
                    <a:pt x="589312" y="234791"/>
                    <a:pt x="500443" y="234791"/>
                  </a:cubicBezTo>
                  <a:cubicBezTo>
                    <a:pt x="358711" y="234791"/>
                    <a:pt x="252793" y="346710"/>
                    <a:pt x="252793" y="487109"/>
                  </a:cubicBezTo>
                  <a:cubicBezTo>
                    <a:pt x="252793" y="631317"/>
                    <a:pt x="356806" y="737521"/>
                    <a:pt x="506063" y="737521"/>
                  </a:cubicBezTo>
                  <a:cubicBezTo>
                    <a:pt x="606266" y="737521"/>
                    <a:pt x="685705" y="676847"/>
                    <a:pt x="725138" y="616172"/>
                  </a:cubicBezTo>
                  <a:close/>
                </a:path>
              </a:pathLst>
            </a:custGeom>
            <a:solidFill>
              <a:srgbClr val="FFFFFF"/>
            </a:solidFill>
            <a:ln w="9525" cap="flat">
              <a:noFill/>
              <a:prstDash val="solid"/>
              <a:miter/>
            </a:ln>
          </p:spPr>
          <p:txBody>
            <a:bodyPr rtlCol="0" anchor="ctr"/>
            <a:lstStyle/>
            <a:p>
              <a:endParaRPr lang="en-US" sz="1799"/>
            </a:p>
          </p:txBody>
        </p:sp>
        <p:sp>
          <p:nvSpPr>
            <p:cNvPr id="68" name="Freeform: Shape 51">
              <a:extLst>
                <a:ext uri="{FF2B5EF4-FFF2-40B4-BE49-F238E27FC236}">
                  <a16:creationId xmlns:a16="http://schemas.microsoft.com/office/drawing/2014/main" id="{48795972-8C99-D449-B557-913C307323E6}"/>
                </a:ext>
              </a:extLst>
            </p:cNvPr>
            <p:cNvSpPr/>
            <p:nvPr/>
          </p:nvSpPr>
          <p:spPr>
            <a:xfrm>
              <a:off x="6548622" y="3443821"/>
              <a:ext cx="885825" cy="971550"/>
            </a:xfrm>
            <a:custGeom>
              <a:avLst/>
              <a:gdLst>
                <a:gd name="connsiteX0" fmla="*/ 863346 w 885825"/>
                <a:gd name="connsiteY0" fmla="*/ 800195 h 971550"/>
                <a:gd name="connsiteX1" fmla="*/ 487204 w 885825"/>
                <a:gd name="connsiteY1" fmla="*/ 965168 h 971550"/>
                <a:gd name="connsiteX2" fmla="*/ 7144 w 885825"/>
                <a:gd name="connsiteY2" fmla="*/ 487109 h 971550"/>
                <a:gd name="connsiteX3" fmla="*/ 453200 w 885825"/>
                <a:gd name="connsiteY3" fmla="*/ 7144 h 971550"/>
                <a:gd name="connsiteX4" fmla="*/ 886016 w 885825"/>
                <a:gd name="connsiteY4" fmla="*/ 477679 h 971550"/>
                <a:gd name="connsiteX5" fmla="*/ 880301 w 885825"/>
                <a:gd name="connsiteY5" fmla="*/ 547878 h 971550"/>
                <a:gd name="connsiteX6" fmla="*/ 245269 w 885825"/>
                <a:gd name="connsiteY6" fmla="*/ 547878 h 971550"/>
                <a:gd name="connsiteX7" fmla="*/ 492919 w 885825"/>
                <a:gd name="connsiteY7" fmla="*/ 766001 h 971550"/>
                <a:gd name="connsiteX8" fmla="*/ 723519 w 885825"/>
                <a:gd name="connsiteY8" fmla="*/ 659797 h 971550"/>
                <a:gd name="connsiteX9" fmla="*/ 634746 w 885825"/>
                <a:gd name="connsiteY9" fmla="*/ 367570 h 971550"/>
                <a:gd name="connsiteX10" fmla="*/ 453295 w 885825"/>
                <a:gd name="connsiteY10" fmla="*/ 206312 h 971550"/>
                <a:gd name="connsiteX11" fmla="*/ 256699 w 885825"/>
                <a:gd name="connsiteY11" fmla="*/ 367570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5825" h="971550">
                  <a:moveTo>
                    <a:pt x="863346" y="800195"/>
                  </a:moveTo>
                  <a:cubicBezTo>
                    <a:pt x="774478" y="906399"/>
                    <a:pt x="628935" y="965168"/>
                    <a:pt x="487204" y="965168"/>
                  </a:cubicBezTo>
                  <a:cubicBezTo>
                    <a:pt x="213170" y="965168"/>
                    <a:pt x="7144" y="775526"/>
                    <a:pt x="7144" y="487109"/>
                  </a:cubicBezTo>
                  <a:cubicBezTo>
                    <a:pt x="7144" y="230981"/>
                    <a:pt x="180975" y="7144"/>
                    <a:pt x="453200" y="7144"/>
                  </a:cubicBezTo>
                  <a:cubicBezTo>
                    <a:pt x="706469" y="7144"/>
                    <a:pt x="886016" y="221552"/>
                    <a:pt x="886016" y="477679"/>
                  </a:cubicBezTo>
                  <a:cubicBezTo>
                    <a:pt x="886156" y="501200"/>
                    <a:pt x="884244" y="524689"/>
                    <a:pt x="880301" y="547878"/>
                  </a:cubicBezTo>
                  <a:lnTo>
                    <a:pt x="245269" y="547878"/>
                  </a:lnTo>
                  <a:cubicBezTo>
                    <a:pt x="258509" y="676847"/>
                    <a:pt x="362426" y="766001"/>
                    <a:pt x="492919" y="766001"/>
                  </a:cubicBezTo>
                  <a:cubicBezTo>
                    <a:pt x="596836" y="766001"/>
                    <a:pt x="679990" y="707231"/>
                    <a:pt x="723519" y="659797"/>
                  </a:cubicBezTo>
                  <a:close/>
                  <a:moveTo>
                    <a:pt x="634746" y="367570"/>
                  </a:moveTo>
                  <a:cubicBezTo>
                    <a:pt x="623679" y="275700"/>
                    <a:pt x="545829" y="206513"/>
                    <a:pt x="453295" y="206312"/>
                  </a:cubicBezTo>
                  <a:cubicBezTo>
                    <a:pt x="351187" y="206312"/>
                    <a:pt x="268034" y="284131"/>
                    <a:pt x="256699" y="367570"/>
                  </a:cubicBezTo>
                  <a:close/>
                </a:path>
              </a:pathLst>
            </a:custGeom>
            <a:solidFill>
              <a:srgbClr val="FFFFFF"/>
            </a:solidFill>
            <a:ln w="9525" cap="flat">
              <a:noFill/>
              <a:prstDash val="solid"/>
              <a:miter/>
            </a:ln>
          </p:spPr>
          <p:txBody>
            <a:bodyPr rtlCol="0" anchor="ctr"/>
            <a:lstStyle/>
            <a:p>
              <a:endParaRPr lang="en-US" sz="1799"/>
            </a:p>
          </p:txBody>
        </p:sp>
        <p:sp>
          <p:nvSpPr>
            <p:cNvPr id="69" name="Freeform: Shape 52">
              <a:extLst>
                <a:ext uri="{FF2B5EF4-FFF2-40B4-BE49-F238E27FC236}">
                  <a16:creationId xmlns:a16="http://schemas.microsoft.com/office/drawing/2014/main" id="{13EC3750-EA6E-034F-AD60-A77FE3739129}"/>
                </a:ext>
              </a:extLst>
            </p:cNvPr>
            <p:cNvSpPr/>
            <p:nvPr/>
          </p:nvSpPr>
          <p:spPr>
            <a:xfrm>
              <a:off x="7525125" y="3443819"/>
              <a:ext cx="914400" cy="952500"/>
            </a:xfrm>
            <a:custGeom>
              <a:avLst/>
              <a:gdLst>
                <a:gd name="connsiteX0" fmla="*/ 7144 w 914400"/>
                <a:gd name="connsiteY0" fmla="*/ 946216 h 952500"/>
                <a:gd name="connsiteX1" fmla="*/ 7144 w 914400"/>
                <a:gd name="connsiteY1" fmla="*/ 26101 h 952500"/>
                <a:gd name="connsiteX2" fmla="*/ 243459 w 914400"/>
                <a:gd name="connsiteY2" fmla="*/ 26101 h 952500"/>
                <a:gd name="connsiteX3" fmla="*/ 243459 w 914400"/>
                <a:gd name="connsiteY3" fmla="*/ 100110 h 952500"/>
                <a:gd name="connsiteX4" fmla="*/ 502348 w 914400"/>
                <a:gd name="connsiteY4" fmla="*/ 7146 h 952500"/>
                <a:gd name="connsiteX5" fmla="*/ 819912 w 914400"/>
                <a:gd name="connsiteY5" fmla="*/ 155069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631 h 952500"/>
                <a:gd name="connsiteX10" fmla="*/ 613886 w 914400"/>
                <a:gd name="connsiteY10" fmla="*/ 286038 h 952500"/>
                <a:gd name="connsiteX11" fmla="*/ 475869 w 914400"/>
                <a:gd name="connsiteY11" fmla="*/ 234794 h 952500"/>
                <a:gd name="connsiteX12" fmla="*/ 252889 w 914400"/>
                <a:gd name="connsiteY12" fmla="*/ 348617 h 952500"/>
                <a:gd name="connsiteX13" fmla="*/ 252889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459" y="26101"/>
                  </a:lnTo>
                  <a:lnTo>
                    <a:pt x="243459" y="100110"/>
                  </a:lnTo>
                  <a:cubicBezTo>
                    <a:pt x="316186" y="39725"/>
                    <a:pt x="407821" y="6820"/>
                    <a:pt x="502348" y="7146"/>
                  </a:cubicBezTo>
                  <a:cubicBezTo>
                    <a:pt x="624925" y="6813"/>
                    <a:pt x="741299" y="61021"/>
                    <a:pt x="819912" y="155069"/>
                  </a:cubicBezTo>
                  <a:cubicBezTo>
                    <a:pt x="880396" y="227174"/>
                    <a:pt x="914400" y="320138"/>
                    <a:pt x="914400" y="477681"/>
                  </a:cubicBezTo>
                  <a:lnTo>
                    <a:pt x="914400" y="946216"/>
                  </a:lnTo>
                  <a:lnTo>
                    <a:pt x="668655" y="946216"/>
                  </a:lnTo>
                  <a:lnTo>
                    <a:pt x="668655" y="458631"/>
                  </a:lnTo>
                  <a:cubicBezTo>
                    <a:pt x="668655" y="367572"/>
                    <a:pt x="647890" y="320138"/>
                    <a:pt x="613886" y="286038"/>
                  </a:cubicBezTo>
                  <a:cubicBezTo>
                    <a:pt x="581692" y="253748"/>
                    <a:pt x="532638" y="234794"/>
                    <a:pt x="475869" y="234794"/>
                  </a:cubicBezTo>
                  <a:cubicBezTo>
                    <a:pt x="371951" y="234794"/>
                    <a:pt x="286893" y="301469"/>
                    <a:pt x="252889" y="348617"/>
                  </a:cubicBezTo>
                  <a:lnTo>
                    <a:pt x="252889" y="946216"/>
                  </a:lnTo>
                  <a:close/>
                </a:path>
              </a:pathLst>
            </a:custGeom>
            <a:solidFill>
              <a:srgbClr val="FFFFFF"/>
            </a:solidFill>
            <a:ln w="9525" cap="flat">
              <a:noFill/>
              <a:prstDash val="solid"/>
              <a:miter/>
            </a:ln>
          </p:spPr>
          <p:txBody>
            <a:bodyPr rtlCol="0" anchor="ctr"/>
            <a:lstStyle/>
            <a:p>
              <a:endParaRPr lang="en-US" sz="1799"/>
            </a:p>
          </p:txBody>
        </p:sp>
        <p:sp>
          <p:nvSpPr>
            <p:cNvPr id="70" name="Freeform: Shape 53">
              <a:extLst>
                <a:ext uri="{FF2B5EF4-FFF2-40B4-BE49-F238E27FC236}">
                  <a16:creationId xmlns:a16="http://schemas.microsoft.com/office/drawing/2014/main" id="{42EA8550-FC61-F340-A6D9-C94FBF6EC06C}"/>
                </a:ext>
              </a:extLst>
            </p:cNvPr>
            <p:cNvSpPr/>
            <p:nvPr/>
          </p:nvSpPr>
          <p:spPr>
            <a:xfrm>
              <a:off x="8526174" y="3443812"/>
              <a:ext cx="1076325" cy="971550"/>
            </a:xfrm>
            <a:custGeom>
              <a:avLst/>
              <a:gdLst>
                <a:gd name="connsiteX0" fmla="*/ 546001 w 1076325"/>
                <a:gd name="connsiteY0" fmla="*/ 7153 h 971550"/>
                <a:gd name="connsiteX1" fmla="*/ 7172 w 1076325"/>
                <a:gd name="connsiteY1" fmla="*/ 540553 h 971550"/>
                <a:gd name="connsiteX2" fmla="*/ 175383 w 1076325"/>
                <a:gd name="connsiteY2" fmla="*/ 936412 h 971550"/>
                <a:gd name="connsiteX3" fmla="*/ 313591 w 1076325"/>
                <a:gd name="connsiteY3" fmla="*/ 943746 h 971550"/>
                <a:gd name="connsiteX4" fmla="*/ 772220 w 1076325"/>
                <a:gd name="connsiteY4" fmla="*/ 943746 h 971550"/>
                <a:gd name="connsiteX5" fmla="*/ 911190 w 1076325"/>
                <a:gd name="connsiteY5" fmla="*/ 935650 h 971550"/>
                <a:gd name="connsiteX6" fmla="*/ 930707 w 1076325"/>
                <a:gd name="connsiteY6" fmla="*/ 174823 h 971550"/>
                <a:gd name="connsiteX7" fmla="*/ 546001 w 1076325"/>
                <a:gd name="connsiteY7" fmla="*/ 7343 h 971550"/>
                <a:gd name="connsiteX8" fmla="*/ 542858 w 1076325"/>
                <a:gd name="connsiteY8" fmla="*/ 814016 h 971550"/>
                <a:gd name="connsiteX9" fmla="*/ 275015 w 1076325"/>
                <a:gd name="connsiteY9" fmla="*/ 546173 h 971550"/>
                <a:gd name="connsiteX10" fmla="*/ 542858 w 1076325"/>
                <a:gd name="connsiteY10" fmla="*/ 275663 h 971550"/>
                <a:gd name="connsiteX11" fmla="*/ 810701 w 1076325"/>
                <a:gd name="connsiteY11" fmla="*/ 545601 h 971550"/>
                <a:gd name="connsiteX12" fmla="*/ 542858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1" y="7153"/>
                  </a:moveTo>
                  <a:cubicBezTo>
                    <a:pt x="252441" y="5438"/>
                    <a:pt x="9553" y="245278"/>
                    <a:pt x="7172" y="540553"/>
                  </a:cubicBezTo>
                  <a:cubicBezTo>
                    <a:pt x="5643" y="690178"/>
                    <a:pt x="66611" y="833656"/>
                    <a:pt x="175383" y="936412"/>
                  </a:cubicBezTo>
                  <a:cubicBezTo>
                    <a:pt x="213333" y="972621"/>
                    <a:pt x="272022" y="975735"/>
                    <a:pt x="313591" y="943746"/>
                  </a:cubicBezTo>
                  <a:cubicBezTo>
                    <a:pt x="449675" y="842412"/>
                    <a:pt x="636136" y="842412"/>
                    <a:pt x="772220" y="943746"/>
                  </a:cubicBezTo>
                  <a:cubicBezTo>
                    <a:pt x="814152" y="975848"/>
                    <a:pt x="873269" y="972404"/>
                    <a:pt x="911190" y="935650"/>
                  </a:cubicBezTo>
                  <a:cubicBezTo>
                    <a:pt x="1126676" y="730943"/>
                    <a:pt x="1135414" y="390309"/>
                    <a:pt x="930707" y="174823"/>
                  </a:cubicBezTo>
                  <a:cubicBezTo>
                    <a:pt x="830412" y="69248"/>
                    <a:pt x="691614" y="8822"/>
                    <a:pt x="546001" y="7343"/>
                  </a:cubicBezTo>
                  <a:moveTo>
                    <a:pt x="542858" y="814016"/>
                  </a:moveTo>
                  <a:cubicBezTo>
                    <a:pt x="383885" y="814016"/>
                    <a:pt x="275015" y="694286"/>
                    <a:pt x="275015" y="546173"/>
                  </a:cubicBezTo>
                  <a:cubicBezTo>
                    <a:pt x="275015" y="398059"/>
                    <a:pt x="383885" y="275663"/>
                    <a:pt x="542858" y="275663"/>
                  </a:cubicBezTo>
                  <a:cubicBezTo>
                    <a:pt x="701830" y="275663"/>
                    <a:pt x="810701" y="397392"/>
                    <a:pt x="810701" y="545601"/>
                  </a:cubicBezTo>
                  <a:cubicBezTo>
                    <a:pt x="810701" y="693810"/>
                    <a:pt x="701925" y="813825"/>
                    <a:pt x="542858" y="813825"/>
                  </a:cubicBezTo>
                </a:path>
              </a:pathLst>
            </a:custGeom>
            <a:solidFill>
              <a:srgbClr val="81B5A0"/>
            </a:solidFill>
            <a:ln w="9525" cap="flat">
              <a:noFill/>
              <a:prstDash val="solid"/>
              <a:miter/>
            </a:ln>
          </p:spPr>
          <p:txBody>
            <a:bodyPr rtlCol="0" anchor="ctr"/>
            <a:lstStyle/>
            <a:p>
              <a:endParaRPr lang="en-US" sz="1799"/>
            </a:p>
          </p:txBody>
        </p:sp>
        <p:sp>
          <p:nvSpPr>
            <p:cNvPr id="71" name="Freeform: Shape 54">
              <a:extLst>
                <a:ext uri="{FF2B5EF4-FFF2-40B4-BE49-F238E27FC236}">
                  <a16:creationId xmlns:a16="http://schemas.microsoft.com/office/drawing/2014/main" id="{E88D43FC-6D3E-6D4C-9532-30CB5AC6A439}"/>
                </a:ext>
              </a:extLst>
            </p:cNvPr>
            <p:cNvSpPr/>
            <p:nvPr/>
          </p:nvSpPr>
          <p:spPr>
            <a:xfrm>
              <a:off x="9536043" y="3462776"/>
              <a:ext cx="1495425" cy="933450"/>
            </a:xfrm>
            <a:custGeom>
              <a:avLst/>
              <a:gdLst>
                <a:gd name="connsiteX0" fmla="*/ 555021 w 1495425"/>
                <a:gd name="connsiteY0" fmla="*/ 927259 h 933450"/>
                <a:gd name="connsiteX1" fmla="*/ 372046 w 1495425"/>
                <a:gd name="connsiteY1" fmla="*/ 927259 h 933450"/>
                <a:gd name="connsiteX2" fmla="*/ 7144 w 1495425"/>
                <a:gd name="connsiteY2" fmla="*/ 7144 h 933450"/>
                <a:gd name="connsiteX3" fmla="*/ 252413 w 1495425"/>
                <a:gd name="connsiteY3" fmla="*/ 7144 h 933450"/>
                <a:gd name="connsiteX4" fmla="*/ 452438 w 1495425"/>
                <a:gd name="connsiteY4" fmla="*/ 533019 h 933450"/>
                <a:gd name="connsiteX5" fmla="*/ 648652 w 1495425"/>
                <a:gd name="connsiteY5" fmla="*/ 7144 h 933450"/>
                <a:gd name="connsiteX6" fmla="*/ 853726 w 1495425"/>
                <a:gd name="connsiteY6" fmla="*/ 7144 h 933450"/>
                <a:gd name="connsiteX7" fmla="*/ 1048131 w 1495425"/>
                <a:gd name="connsiteY7" fmla="*/ 533019 h 933450"/>
                <a:gd name="connsiteX8" fmla="*/ 1249966 w 1495425"/>
                <a:gd name="connsiteY8" fmla="*/ 7144 h 933450"/>
                <a:gd name="connsiteX9" fmla="*/ 1495329 w 1495425"/>
                <a:gd name="connsiteY9" fmla="*/ 7144 h 933450"/>
                <a:gd name="connsiteX10" fmla="*/ 1130427 w 1495425"/>
                <a:gd name="connsiteY10" fmla="*/ 927259 h 933450"/>
                <a:gd name="connsiteX11" fmla="*/ 947356 w 1495425"/>
                <a:gd name="connsiteY11" fmla="*/ 927259 h 933450"/>
                <a:gd name="connsiteX12" fmla="*/ 751237 w 1495425"/>
                <a:gd name="connsiteY12" fmla="*/ 403384 h 933450"/>
                <a:gd name="connsiteX13" fmla="*/ 555021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021" y="927259"/>
                  </a:moveTo>
                  <a:lnTo>
                    <a:pt x="372046" y="927259"/>
                  </a:lnTo>
                  <a:lnTo>
                    <a:pt x="7144" y="7144"/>
                  </a:lnTo>
                  <a:lnTo>
                    <a:pt x="252413" y="7144"/>
                  </a:lnTo>
                  <a:lnTo>
                    <a:pt x="452438" y="533019"/>
                  </a:lnTo>
                  <a:lnTo>
                    <a:pt x="648652" y="7144"/>
                  </a:lnTo>
                  <a:lnTo>
                    <a:pt x="853726" y="7144"/>
                  </a:lnTo>
                  <a:lnTo>
                    <a:pt x="1048131" y="533019"/>
                  </a:lnTo>
                  <a:lnTo>
                    <a:pt x="1249966" y="7144"/>
                  </a:lnTo>
                  <a:lnTo>
                    <a:pt x="1495329" y="7144"/>
                  </a:lnTo>
                  <a:lnTo>
                    <a:pt x="1130427" y="927259"/>
                  </a:lnTo>
                  <a:lnTo>
                    <a:pt x="947356" y="927259"/>
                  </a:lnTo>
                  <a:lnTo>
                    <a:pt x="751237" y="403384"/>
                  </a:lnTo>
                  <a:lnTo>
                    <a:pt x="555021" y="927259"/>
                  </a:lnTo>
                  <a:close/>
                </a:path>
              </a:pathLst>
            </a:custGeom>
            <a:solidFill>
              <a:srgbClr val="FFFFFF"/>
            </a:solidFill>
            <a:ln w="9525" cap="flat">
              <a:noFill/>
              <a:prstDash val="solid"/>
              <a:miter/>
            </a:ln>
          </p:spPr>
          <p:txBody>
            <a:bodyPr rtlCol="0" anchor="ctr"/>
            <a:lstStyle/>
            <a:p>
              <a:endParaRPr lang="en-US" sz="1799"/>
            </a:p>
          </p:txBody>
        </p:sp>
        <p:sp>
          <p:nvSpPr>
            <p:cNvPr id="72" name="Freeform: Shape 55">
              <a:extLst>
                <a:ext uri="{FF2B5EF4-FFF2-40B4-BE49-F238E27FC236}">
                  <a16:creationId xmlns:a16="http://schemas.microsoft.com/office/drawing/2014/main" id="{103944EF-6A82-EE48-BCC7-A7A48A91E9F3}"/>
                </a:ext>
              </a:extLst>
            </p:cNvPr>
            <p:cNvSpPr/>
            <p:nvPr/>
          </p:nvSpPr>
          <p:spPr>
            <a:xfrm>
              <a:off x="10805153" y="4266020"/>
              <a:ext cx="95250" cy="123825"/>
            </a:xfrm>
            <a:custGeom>
              <a:avLst/>
              <a:gdLst>
                <a:gd name="connsiteX0" fmla="*/ 91441 w 95250"/>
                <a:gd name="connsiteY0" fmla="*/ 7144 h 123825"/>
                <a:gd name="connsiteX1" fmla="*/ 91441 w 95250"/>
                <a:gd name="connsiteY1" fmla="*/ 27242 h 123825"/>
                <a:gd name="connsiteX2" fmla="*/ 60580 w 95250"/>
                <a:gd name="connsiteY2" fmla="*/ 27242 h 123825"/>
                <a:gd name="connsiteX3" fmla="*/ 60580 w 95250"/>
                <a:gd name="connsiteY3" fmla="*/ 124015 h 123825"/>
                <a:gd name="connsiteX4" fmla="*/ 38006 w 95250"/>
                <a:gd name="connsiteY4" fmla="*/ 124015 h 123825"/>
                <a:gd name="connsiteX5" fmla="*/ 38006 w 95250"/>
                <a:gd name="connsiteY5" fmla="*/ 27242 h 123825"/>
                <a:gd name="connsiteX6" fmla="*/ 7144 w 95250"/>
                <a:gd name="connsiteY6" fmla="*/ 27242 h 123825"/>
                <a:gd name="connsiteX7" fmla="*/ 7144 w 95250"/>
                <a:gd name="connsiteY7" fmla="*/ 7144 h 123825"/>
                <a:gd name="connsiteX8" fmla="*/ 91441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441" y="7144"/>
                  </a:moveTo>
                  <a:lnTo>
                    <a:pt x="91441" y="27242"/>
                  </a:lnTo>
                  <a:lnTo>
                    <a:pt x="60580" y="27242"/>
                  </a:lnTo>
                  <a:lnTo>
                    <a:pt x="60580" y="124015"/>
                  </a:lnTo>
                  <a:lnTo>
                    <a:pt x="38006" y="124015"/>
                  </a:lnTo>
                  <a:lnTo>
                    <a:pt x="38006" y="27242"/>
                  </a:lnTo>
                  <a:lnTo>
                    <a:pt x="7144" y="27242"/>
                  </a:lnTo>
                  <a:lnTo>
                    <a:pt x="7144" y="7144"/>
                  </a:lnTo>
                  <a:lnTo>
                    <a:pt x="91441" y="7144"/>
                  </a:lnTo>
                  <a:close/>
                </a:path>
              </a:pathLst>
            </a:custGeom>
            <a:solidFill>
              <a:srgbClr val="FFFFFF"/>
            </a:solidFill>
            <a:ln w="9525" cap="flat">
              <a:noFill/>
              <a:prstDash val="solid"/>
              <a:miter/>
            </a:ln>
          </p:spPr>
          <p:txBody>
            <a:bodyPr rtlCol="0" anchor="ctr"/>
            <a:lstStyle/>
            <a:p>
              <a:endParaRPr lang="en-US" sz="1799"/>
            </a:p>
          </p:txBody>
        </p:sp>
        <p:sp>
          <p:nvSpPr>
            <p:cNvPr id="73" name="Freeform: Shape 56">
              <a:extLst>
                <a:ext uri="{FF2B5EF4-FFF2-40B4-BE49-F238E27FC236}">
                  <a16:creationId xmlns:a16="http://schemas.microsoft.com/office/drawing/2014/main" id="{7CACD0C5-9E93-6E42-AEDD-76EAD8D95C44}"/>
                </a:ext>
              </a:extLst>
            </p:cNvPr>
            <p:cNvSpPr/>
            <p:nvPr/>
          </p:nvSpPr>
          <p:spPr>
            <a:xfrm>
              <a:off x="10907357" y="4266020"/>
              <a:ext cx="123825" cy="123825"/>
            </a:xfrm>
            <a:custGeom>
              <a:avLst/>
              <a:gdLst>
                <a:gd name="connsiteX0" fmla="*/ 65532 w 123825"/>
                <a:gd name="connsiteY0" fmla="*/ 77152 h 123825"/>
                <a:gd name="connsiteX1" fmla="*/ 108109 w 123825"/>
                <a:gd name="connsiteY1" fmla="*/ 7144 h 123825"/>
                <a:gd name="connsiteX2" fmla="*/ 124015 w 123825"/>
                <a:gd name="connsiteY2" fmla="*/ 7144 h 123825"/>
                <a:gd name="connsiteX3" fmla="*/ 124015 w 123825"/>
                <a:gd name="connsiteY3" fmla="*/ 124015 h 123825"/>
                <a:gd name="connsiteX4" fmla="*/ 101440 w 123825"/>
                <a:gd name="connsiteY4" fmla="*/ 124015 h 123825"/>
                <a:gd name="connsiteX5" fmla="*/ 101440 w 123825"/>
                <a:gd name="connsiteY5" fmla="*/ 58960 h 123825"/>
                <a:gd name="connsiteX6" fmla="*/ 73342 w 123825"/>
                <a:gd name="connsiteY6" fmla="*/ 104870 h 123825"/>
                <a:gd name="connsiteX7" fmla="*/ 57721 w 123825"/>
                <a:gd name="connsiteY7" fmla="*/ 104870 h 123825"/>
                <a:gd name="connsiteX8" fmla="*/ 29623 w 123825"/>
                <a:gd name="connsiteY8" fmla="*/ 58960 h 123825"/>
                <a:gd name="connsiteX9" fmla="*/ 29623 w 123825"/>
                <a:gd name="connsiteY9" fmla="*/ 124015 h 123825"/>
                <a:gd name="connsiteX10" fmla="*/ 7144 w 123825"/>
                <a:gd name="connsiteY10" fmla="*/ 124015 h 123825"/>
                <a:gd name="connsiteX11" fmla="*/ 7144 w 123825"/>
                <a:gd name="connsiteY11" fmla="*/ 7144 h 123825"/>
                <a:gd name="connsiteX12" fmla="*/ 22954 w 123825"/>
                <a:gd name="connsiteY12" fmla="*/ 7144 h 123825"/>
                <a:gd name="connsiteX13" fmla="*/ 65532 w 123825"/>
                <a:gd name="connsiteY13" fmla="*/ 77152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532" y="77152"/>
                  </a:moveTo>
                  <a:lnTo>
                    <a:pt x="108109" y="7144"/>
                  </a:lnTo>
                  <a:lnTo>
                    <a:pt x="124015" y="7144"/>
                  </a:lnTo>
                  <a:lnTo>
                    <a:pt x="124015" y="124015"/>
                  </a:lnTo>
                  <a:lnTo>
                    <a:pt x="101440" y="124015"/>
                  </a:lnTo>
                  <a:lnTo>
                    <a:pt x="101440" y="58960"/>
                  </a:lnTo>
                  <a:lnTo>
                    <a:pt x="73342" y="104870"/>
                  </a:lnTo>
                  <a:lnTo>
                    <a:pt x="57721" y="104870"/>
                  </a:lnTo>
                  <a:lnTo>
                    <a:pt x="29623" y="58960"/>
                  </a:lnTo>
                  <a:lnTo>
                    <a:pt x="29623" y="124015"/>
                  </a:lnTo>
                  <a:lnTo>
                    <a:pt x="7144" y="124015"/>
                  </a:lnTo>
                  <a:lnTo>
                    <a:pt x="7144" y="7144"/>
                  </a:lnTo>
                  <a:lnTo>
                    <a:pt x="22954" y="7144"/>
                  </a:lnTo>
                  <a:lnTo>
                    <a:pt x="65532" y="77152"/>
                  </a:lnTo>
                  <a:close/>
                </a:path>
              </a:pathLst>
            </a:custGeom>
            <a:solidFill>
              <a:srgbClr val="FFFFFF"/>
            </a:solidFill>
            <a:ln w="9525" cap="flat">
              <a:noFill/>
              <a:prstDash val="solid"/>
              <a:miter/>
            </a:ln>
          </p:spPr>
          <p:txBody>
            <a:bodyPr rtlCol="0" anchor="ctr"/>
            <a:lstStyle/>
            <a:p>
              <a:endParaRPr lang="en-US" sz="1799"/>
            </a:p>
          </p:txBody>
        </p:sp>
      </p:grpSp>
      <p:sp>
        <p:nvSpPr>
          <p:cNvPr id="33" name="Freeform 32">
            <a:extLst>
              <a:ext uri="{FF2B5EF4-FFF2-40B4-BE49-F238E27FC236}">
                <a16:creationId xmlns:a16="http://schemas.microsoft.com/office/drawing/2014/main" id="{13922CE3-26CB-504D-8028-659192190B4C}"/>
              </a:ext>
            </a:extLst>
          </p:cNvPr>
          <p:cNvSpPr/>
          <p:nvPr userDrawn="1"/>
        </p:nvSpPr>
        <p:spPr>
          <a:xfrm>
            <a:off x="11482769" y="1299205"/>
            <a:ext cx="706478" cy="2370594"/>
          </a:xfrm>
          <a:custGeom>
            <a:avLst/>
            <a:gdLst>
              <a:gd name="connsiteX0" fmla="*/ 706294 w 706294"/>
              <a:gd name="connsiteY0" fmla="*/ 0 h 2370594"/>
              <a:gd name="connsiteX1" fmla="*/ 706294 w 706294"/>
              <a:gd name="connsiteY1" fmla="*/ 2370594 h 2370594"/>
              <a:gd name="connsiteX2" fmla="*/ 599355 w 706294"/>
              <a:gd name="connsiteY2" fmla="*/ 2312550 h 2370594"/>
              <a:gd name="connsiteX3" fmla="*/ 0 w 706294"/>
              <a:gd name="connsiteY3" fmla="*/ 1185297 h 2370594"/>
              <a:gd name="connsiteX4" fmla="*/ 599355 w 706294"/>
              <a:gd name="connsiteY4" fmla="*/ 58045 h 2370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6294" h="2370594">
                <a:moveTo>
                  <a:pt x="706294" y="0"/>
                </a:moveTo>
                <a:lnTo>
                  <a:pt x="706294" y="2370594"/>
                </a:lnTo>
                <a:lnTo>
                  <a:pt x="599355" y="2312550"/>
                </a:lnTo>
                <a:cubicBezTo>
                  <a:pt x="237747" y="2068252"/>
                  <a:pt x="0" y="1654539"/>
                  <a:pt x="0" y="1185297"/>
                </a:cubicBezTo>
                <a:cubicBezTo>
                  <a:pt x="0" y="716055"/>
                  <a:pt x="237747" y="302342"/>
                  <a:pt x="599355" y="58045"/>
                </a:cubicBezTo>
                <a:close/>
              </a:path>
            </a:pathLst>
          </a:cu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34" name="Freeform 33">
            <a:extLst>
              <a:ext uri="{FF2B5EF4-FFF2-40B4-BE49-F238E27FC236}">
                <a16:creationId xmlns:a16="http://schemas.microsoft.com/office/drawing/2014/main" id="{23652822-4CDC-9443-9E12-DA95C9695F9F}"/>
              </a:ext>
            </a:extLst>
          </p:cNvPr>
          <p:cNvSpPr/>
          <p:nvPr userDrawn="1"/>
        </p:nvSpPr>
        <p:spPr>
          <a:xfrm>
            <a:off x="11478058" y="5363345"/>
            <a:ext cx="711189" cy="1494659"/>
          </a:xfrm>
          <a:custGeom>
            <a:avLst/>
            <a:gdLst>
              <a:gd name="connsiteX0" fmla="*/ 711004 w 711004"/>
              <a:gd name="connsiteY0" fmla="*/ 0 h 1494659"/>
              <a:gd name="connsiteX1" fmla="*/ 711004 w 711004"/>
              <a:gd name="connsiteY1" fmla="*/ 1494659 h 1494659"/>
              <a:gd name="connsiteX2" fmla="*/ 36061 w 711004"/>
              <a:gd name="connsiteY2" fmla="*/ 1494659 h 1494659"/>
              <a:gd name="connsiteX3" fmla="*/ 27619 w 711004"/>
              <a:gd name="connsiteY3" fmla="*/ 1461824 h 1494659"/>
              <a:gd name="connsiteX4" fmla="*/ 0 w 711004"/>
              <a:gd name="connsiteY4" fmla="*/ 1187853 h 1494659"/>
              <a:gd name="connsiteX5" fmla="*/ 599355 w 711004"/>
              <a:gd name="connsiteY5" fmla="*/ 60601 h 1494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004" h="1494659">
                <a:moveTo>
                  <a:pt x="711004" y="0"/>
                </a:moveTo>
                <a:lnTo>
                  <a:pt x="711004" y="1494659"/>
                </a:lnTo>
                <a:lnTo>
                  <a:pt x="36061" y="1494659"/>
                </a:lnTo>
                <a:lnTo>
                  <a:pt x="27619" y="1461824"/>
                </a:lnTo>
                <a:cubicBezTo>
                  <a:pt x="9510" y="1373329"/>
                  <a:pt x="0" y="1281702"/>
                  <a:pt x="0" y="1187853"/>
                </a:cubicBezTo>
                <a:cubicBezTo>
                  <a:pt x="0" y="718611"/>
                  <a:pt x="237747" y="304898"/>
                  <a:pt x="599355" y="60601"/>
                </a:cubicBezTo>
                <a:close/>
              </a:path>
            </a:pathLst>
          </a:cu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32" name="Rectangle 31">
            <a:extLst>
              <a:ext uri="{FF2B5EF4-FFF2-40B4-BE49-F238E27FC236}">
                <a16:creationId xmlns:a16="http://schemas.microsoft.com/office/drawing/2014/main" id="{22E96178-3297-C145-9E6E-517CA9096ED8}"/>
              </a:ext>
            </a:extLst>
          </p:cNvPr>
          <p:cNvSpPr/>
          <p:nvPr userDrawn="1"/>
        </p:nvSpPr>
        <p:spPr>
          <a:xfrm>
            <a:off x="10809506" y="1"/>
            <a:ext cx="419209" cy="492124"/>
          </a:xfrm>
          <a:prstGeom prst="rect">
            <a:avLst/>
          </a:prstGeom>
          <a:solidFill>
            <a:srgbClr val="455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37" name="Rectangle 36">
            <a:extLst>
              <a:ext uri="{FF2B5EF4-FFF2-40B4-BE49-F238E27FC236}">
                <a16:creationId xmlns:a16="http://schemas.microsoft.com/office/drawing/2014/main" id="{9C89FC6F-AC4F-B54B-AF74-963DED71F95C}"/>
              </a:ext>
            </a:extLst>
          </p:cNvPr>
          <p:cNvSpPr/>
          <p:nvPr userDrawn="1"/>
        </p:nvSpPr>
        <p:spPr>
          <a:xfrm>
            <a:off x="10809506" y="492127"/>
            <a:ext cx="419209" cy="2247899"/>
          </a:xfrm>
          <a:prstGeom prst="rect">
            <a:avLst/>
          </a:pr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38" name="Rectangle 37">
            <a:extLst>
              <a:ext uri="{FF2B5EF4-FFF2-40B4-BE49-F238E27FC236}">
                <a16:creationId xmlns:a16="http://schemas.microsoft.com/office/drawing/2014/main" id="{AFE7D76B-524C-5C41-BF46-03C97A72372E}"/>
              </a:ext>
            </a:extLst>
          </p:cNvPr>
          <p:cNvSpPr/>
          <p:nvPr userDrawn="1"/>
        </p:nvSpPr>
        <p:spPr>
          <a:xfrm>
            <a:off x="10809506" y="2740027"/>
            <a:ext cx="419209" cy="1892807"/>
          </a:xfrm>
          <a:prstGeom prst="rect">
            <a:avLst/>
          </a:prstGeom>
          <a:solidFill>
            <a:srgbClr val="455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39" name="Rectangle 38">
            <a:extLst>
              <a:ext uri="{FF2B5EF4-FFF2-40B4-BE49-F238E27FC236}">
                <a16:creationId xmlns:a16="http://schemas.microsoft.com/office/drawing/2014/main" id="{2A8D25CC-86E3-DC4D-913C-CB3EDF7898E9}"/>
              </a:ext>
            </a:extLst>
          </p:cNvPr>
          <p:cNvSpPr/>
          <p:nvPr userDrawn="1"/>
        </p:nvSpPr>
        <p:spPr>
          <a:xfrm>
            <a:off x="10809506" y="4632344"/>
            <a:ext cx="419209" cy="2225656"/>
          </a:xfrm>
          <a:prstGeom prst="rect">
            <a:avLst/>
          </a:pr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Tree>
    <p:extLst>
      <p:ext uri="{BB962C8B-B14F-4D97-AF65-F5344CB8AC3E}">
        <p14:creationId xmlns:p14="http://schemas.microsoft.com/office/powerpoint/2010/main" val="26169856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a:t>Click to edit master title style</a:t>
            </a:r>
          </a:p>
        </p:txBody>
      </p:sp>
    </p:spTree>
    <p:extLst>
      <p:ext uri="{BB962C8B-B14F-4D97-AF65-F5344CB8AC3E}">
        <p14:creationId xmlns:p14="http://schemas.microsoft.com/office/powerpoint/2010/main" val="39942533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1_Title and Content with Subtitl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11213464"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8" y="1033334"/>
            <a:ext cx="11210160" cy="446087"/>
          </a:xfrm>
        </p:spPr>
        <p:txBody>
          <a:bodyPr>
            <a:noAutofit/>
          </a:bodyPr>
          <a:lstStyle>
            <a:lvl1pPr marL="0" indent="0">
              <a:buNone/>
              <a:defRPr sz="1999"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spTree>
    <p:extLst>
      <p:ext uri="{BB962C8B-B14F-4D97-AF65-F5344CB8AC3E}">
        <p14:creationId xmlns:p14="http://schemas.microsoft.com/office/powerpoint/2010/main" val="57146172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Title and Content with Subtitle/Header">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 style</a:t>
            </a:r>
          </a:p>
        </p:txBody>
      </p:sp>
      <p:sp>
        <p:nvSpPr>
          <p:cNvPr id="6" name="Content Placeholder 5"/>
          <p:cNvSpPr>
            <a:spLocks noGrp="1"/>
          </p:cNvSpPr>
          <p:nvPr>
            <p:ph sz="quarter" idx="10" hasCustomPrompt="1"/>
          </p:nvPr>
        </p:nvSpPr>
        <p:spPr>
          <a:xfrm>
            <a:off x="427970" y="1636776"/>
            <a:ext cx="11213464" cy="4535424"/>
          </a:xfrm>
        </p:spPr>
        <p:txBody>
          <a:bodyPr/>
          <a:lstStyle>
            <a:lvl1pPr marL="0" indent="0">
              <a:buNone/>
              <a:defRPr b="1">
                <a:latin typeface="+mj-lt"/>
              </a:defRPr>
            </a:lvl1pPr>
            <a:lvl2pPr marL="228531" indent="-228531">
              <a:spcBef>
                <a:spcPts val="1200"/>
              </a:spcBef>
              <a:buFont typeface="Arial" panose="020B0604020202020204" pitchFamily="34" charset="0"/>
              <a:buChar char="•"/>
              <a:defRPr sz="1999">
                <a:latin typeface="+mn-lt"/>
              </a:defRPr>
            </a:lvl2pPr>
            <a:lvl3pPr marL="399930" indent="-171399">
              <a:buClr>
                <a:schemeClr val="tx1"/>
              </a:buClr>
              <a:buFont typeface="Avenir Book" panose="02000503020000020003" pitchFamily="2" charset="0"/>
              <a:buChar char="–"/>
              <a:defRPr sz="1600">
                <a:latin typeface="+mn-lt"/>
              </a:defRPr>
            </a:lvl3pPr>
            <a:lvl4pPr>
              <a:defRPr>
                <a:latin typeface="+mn-lt"/>
              </a:defRPr>
            </a:lvl4pPr>
            <a:lvl5pPr marL="1145372" indent="0">
              <a:buNone/>
              <a:defRPr/>
            </a:lvl5pPr>
          </a:lstStyle>
          <a:p>
            <a:pPr lvl="0"/>
            <a:r>
              <a:rPr lang="en-US"/>
              <a:t>Click to edit master text styles</a:t>
            </a:r>
          </a:p>
          <a:p>
            <a:pPr lvl="1"/>
            <a:r>
              <a:rPr lang="en-US"/>
              <a:t>First level</a:t>
            </a:r>
          </a:p>
          <a:p>
            <a:pPr lvl="2"/>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9027" y="1033272"/>
            <a:ext cx="11212481" cy="448056"/>
          </a:xfrm>
        </p:spPr>
        <p:txBody>
          <a:bodyPr/>
          <a:lstStyle>
            <a:lvl1pPr marL="0" indent="0">
              <a:buNone/>
              <a:defRPr lang="en-US" sz="1999"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rgbClr val="F7F7F7"/>
              </a:buClr>
              <a:buFont typeface="Arial"/>
              <a:buNone/>
            </a:pPr>
            <a:r>
              <a:rPr lang="en-US"/>
              <a:t>Edit master text styles</a:t>
            </a:r>
          </a:p>
        </p:txBody>
      </p:sp>
    </p:spTree>
    <p:extLst>
      <p:ext uri="{BB962C8B-B14F-4D97-AF65-F5344CB8AC3E}">
        <p14:creationId xmlns:p14="http://schemas.microsoft.com/office/powerpoint/2010/main" val="16891004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3_Title Only with Subtitle">
    <p:spTree>
      <p:nvGrpSpPr>
        <p:cNvPr id="1" name=""/>
        <p:cNvGrpSpPr/>
        <p:nvPr/>
      </p:nvGrpSpPr>
      <p:grpSpPr>
        <a:xfrm>
          <a:off x="0" y="0"/>
          <a:ext cx="0" cy="0"/>
          <a:chOff x="0" y="0"/>
          <a:chExt cx="0" cy="0"/>
        </a:xfrm>
      </p:grpSpPr>
      <p:sp>
        <p:nvSpPr>
          <p:cNvPr id="7" name="Text Placeholder 8"/>
          <p:cNvSpPr>
            <a:spLocks noGrp="1"/>
          </p:cNvSpPr>
          <p:nvPr>
            <p:ph type="body" sz="quarter" idx="13" hasCustomPrompt="1"/>
          </p:nvPr>
        </p:nvSpPr>
        <p:spPr>
          <a:xfrm>
            <a:off x="439025" y="1033272"/>
            <a:ext cx="11210161" cy="448056"/>
          </a:xfrm>
        </p:spPr>
        <p:txBody>
          <a:bodyPr>
            <a:noAutofit/>
          </a:bodyPr>
          <a:lstStyle>
            <a:lvl1pPr marL="0" indent="0">
              <a:buNone/>
              <a:defRPr sz="1999"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184537141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1_Safe Harbor">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Safe harbor notice for forward-looking statements</a:t>
            </a:r>
          </a:p>
        </p:txBody>
      </p:sp>
      <p:sp>
        <p:nvSpPr>
          <p:cNvPr id="5" name="TextBox 4"/>
          <p:cNvSpPr txBox="1"/>
          <p:nvPr userDrawn="1"/>
        </p:nvSpPr>
        <p:spPr bwMode="gray">
          <a:xfrm>
            <a:off x="463227" y="1252087"/>
            <a:ext cx="11229378" cy="5311454"/>
          </a:xfrm>
          <a:prstGeom prst="rect">
            <a:avLst/>
          </a:prstGeom>
          <a:noFill/>
        </p:spPr>
        <p:txBody>
          <a:bodyPr wrap="square" rtlCol="0">
            <a:spAutoFit/>
          </a:bodyPr>
          <a:lstStyle/>
          <a:p>
            <a:pPr marL="0" indent="0">
              <a:lnSpc>
                <a:spcPct val="95000"/>
              </a:lnSpc>
              <a:buNone/>
            </a:pPr>
            <a:r>
              <a:rPr lang="en-US" sz="1050">
                <a:solidFill>
                  <a:schemeClr val="tx1"/>
                </a:solidFill>
              </a:rPr>
              <a:t>This presentation contains “forward‐looking” statements that are based on our management’s beliefs and assumptions and on information currently available to management. We intend for such forward‐looking statements to be covered by the safe harbor provisions for forward‐looking statements contained in the U.S. Private Securities Litigation Reform Act of 1995. Forward‐looking statements include information concerning our possible or assumed strategy, future operations, financing plans, operating model, financial position, future revenues, projected costs, competitive position, industry environment, potential growth opportunities, potential market opportunities, plans and objectives of management and the effects of competition.</a:t>
            </a:r>
          </a:p>
          <a:p>
            <a:pPr marL="0" indent="0">
              <a:lnSpc>
                <a:spcPct val="95000"/>
              </a:lnSpc>
              <a:buNone/>
            </a:pPr>
            <a:endParaRPr lang="en-US" sz="1050">
              <a:solidFill>
                <a:schemeClr val="tx1"/>
              </a:solidFill>
            </a:endParaRPr>
          </a:p>
          <a:p>
            <a:pPr marL="0" indent="0">
              <a:lnSpc>
                <a:spcPct val="95000"/>
              </a:lnSpc>
              <a:buNone/>
            </a:pPr>
            <a:r>
              <a:rPr lang="en-US" sz="1050">
                <a:solidFill>
                  <a:schemeClr val="tx1"/>
                </a:solidFill>
              </a:rPr>
              <a:t>Forward‐looking statements include all statements that are not historical facts and can be identified by terms such as “anticipates,” “believes,” “could,” “seeks,” “estimates,” “expects,” “intends,” “may,” “plans,” “potential,” “predicts,” “prospects”, “projects,” “should,” “will,” “would” or similar expressions and the negatives of those terms, although not all forward‐looking statements contain these identifying words. Forward‐looking statements involve known and unknown risks, uncertainties and other factors that may cause our actual results, performance or achievements to be materially different from any future results, performance or achievements expressed or implied by the forward‐looking statements. We cannot guarantee that we actually will achieve the plans, intentions, or expectations disclosed in our forward‐looking statements and you should not place undue reliance on our forward‐looking statements. </a:t>
            </a:r>
          </a:p>
          <a:p>
            <a:pPr marL="0" indent="0">
              <a:lnSpc>
                <a:spcPct val="95000"/>
              </a:lnSpc>
              <a:buNone/>
            </a:pPr>
            <a:endParaRPr lang="en-US" sz="1050">
              <a:solidFill>
                <a:schemeClr val="tx1"/>
              </a:solidFill>
            </a:endParaRPr>
          </a:p>
          <a:p>
            <a:pPr marL="0" indent="0">
              <a:lnSpc>
                <a:spcPct val="95000"/>
              </a:lnSpc>
              <a:buNone/>
            </a:pPr>
            <a:r>
              <a:rPr lang="en-US" sz="1050">
                <a:solidFill>
                  <a:schemeClr val="tx1"/>
                </a:solidFill>
              </a:rPr>
              <a:t>Forward-looking statements represent our management’s beliefs and assumptions only as of the date of this presentation. We undertake no obligation, and do not intend to update these forward‐looking statements, to review or confirm analysts’ expectations, or to provide interim reports or updates on the progress of the current financial quarter. Further information on these and other factors that could affect our financial results are included in our filings we make with the Securities and Exchange Commission, including those discussed in our most recent Annual Report on form 10-K.</a:t>
            </a:r>
          </a:p>
          <a:p>
            <a:pPr marL="0" indent="0">
              <a:lnSpc>
                <a:spcPct val="95000"/>
              </a:lnSpc>
              <a:buNone/>
            </a:pPr>
            <a:endParaRPr lang="en-US" sz="1050">
              <a:solidFill>
                <a:schemeClr val="tx1"/>
              </a:solidFill>
            </a:endParaRPr>
          </a:p>
          <a:p>
            <a:pPr marL="0" indent="0">
              <a:lnSpc>
                <a:spcPct val="95000"/>
              </a:lnSpc>
              <a:buNone/>
            </a:pPr>
            <a:r>
              <a:rPr lang="en-US" sz="1050">
                <a:solidFill>
                  <a:schemeClr val="tx1"/>
                </a:solidFill>
              </a:rPr>
              <a:t>This presentation includes certain non‐GAAP financial measures as defined by SEC rules. We have provided a reconciliation of those measures to the most directly comparable GAAP measures in the Appendix. Terms such as “Annual Contract Value” and “G2K Customer” shall have the meanings set forth in our filings with the SEC. </a:t>
            </a:r>
            <a:br>
              <a:rPr lang="en-US" sz="1050">
                <a:solidFill>
                  <a:schemeClr val="tx1"/>
                </a:solidFill>
              </a:rPr>
            </a:br>
            <a:r>
              <a:rPr lang="en-US" sz="1050">
                <a:solidFill>
                  <a:schemeClr val="tx1"/>
                </a:solidFill>
              </a:rPr>
              <a:t>This presentation includes estimates of the size of the target addressable market for our products and services.  We obtain industry and market data from our own internal estimates, from industry and general publications, and from research, surveys and studies conducted by third parties.  The data on which we rely, and our assumptions, involve approximations, judgments about how to define and group product segments and markets, estimates, and risks and uncertainties, including those discussed in our most recent annual report on Form 10-K and other risks which we do not foresee that may materially, and negatively impact or fundamentally change the markets in which we compete.  Therefore, our estimates of the size of the target addressable markets for our products and services could be overstated.  Further, in a number of product segments and markets our product offerings have only recently been introduced, and we do not have an operating history establishing that our products will successfully compete in these product and market segments or successfully address the breadth and size of the market opportunity stated of implied by the industry and market data in this presentation. The information in this presentation on new products, features, or functionalities is intended to outline ServiceNow’s general product direction and should not be included in making a purchasing decision. The information on new products, features, functionalities is for informational purposes only and may not be incorporated into any contract. The information on new products is not a commitment, promise, or legal obligation to deliver any material, code or functionality. The development, release, and timing of any features or functionality described for our products remains at ServiceNow’s sole discretion.</a:t>
            </a:r>
          </a:p>
          <a:p>
            <a:pPr>
              <a:lnSpc>
                <a:spcPct val="95000"/>
              </a:lnSpc>
            </a:pPr>
            <a:endParaRPr lang="en-US" sz="1050">
              <a:solidFill>
                <a:schemeClr val="tx1"/>
              </a:solidFill>
            </a:endParaRPr>
          </a:p>
          <a:p>
            <a:pPr>
              <a:lnSpc>
                <a:spcPct val="95000"/>
              </a:lnSpc>
            </a:pPr>
            <a:endParaRPr lang="en-US" sz="1050">
              <a:solidFill>
                <a:schemeClr val="tx1"/>
              </a:solidFill>
            </a:endParaRPr>
          </a:p>
        </p:txBody>
      </p:sp>
    </p:spTree>
    <p:extLst>
      <p:ext uri="{BB962C8B-B14F-4D97-AF65-F5344CB8AC3E}">
        <p14:creationId xmlns:p14="http://schemas.microsoft.com/office/powerpoint/2010/main" val="37632170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2401156"/>
            <a:ext cx="3349624"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19" name="Straight Connector 18">
            <a:extLst>
              <a:ext uri="{FF2B5EF4-FFF2-40B4-BE49-F238E27FC236}">
                <a16:creationId xmlns:a16="http://schemas.microsoft.com/office/drawing/2014/main" id="{DF4F8B34-1981-4C3C-B1D5-E67656B4D0C7}"/>
              </a:ext>
            </a:extLst>
          </p:cNvPr>
          <p:cNvCxnSpPr>
            <a:cxnSpLocks/>
          </p:cNvCxnSpPr>
          <p:nvPr userDrawn="1"/>
        </p:nvCxnSpPr>
        <p:spPr>
          <a:xfrm>
            <a:off x="551006" y="2410803"/>
            <a:ext cx="324696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a:cxnSpLocks/>
          </p:cNvCxnSpPr>
          <p:nvPr userDrawn="1"/>
        </p:nvCxnSpPr>
        <p:spPr>
          <a:xfrm>
            <a:off x="551006" y="3047758"/>
            <a:ext cx="324696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3298877"/>
            <a:ext cx="3355980"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507" y="1867003"/>
            <a:ext cx="357883" cy="276999"/>
          </a:xfrm>
          <a:prstGeom prst="rect">
            <a:avLst/>
          </a:prstGeom>
          <a:noFill/>
        </p:spPr>
        <p:txBody>
          <a:bodyPr wrap="none" rtlCol="0">
            <a:spAutoFit/>
          </a:bodyPr>
          <a:lstStyle/>
          <a:p>
            <a:pPr algn="l"/>
            <a:r>
              <a:rPr lang="en-US" sz="1200" b="1">
                <a:solidFill>
                  <a:schemeClr val="bg1"/>
                </a:solidFill>
              </a:rPr>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5999" y="2401156"/>
            <a:ext cx="3349624"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3" name="Straight Connector 22">
            <a:extLst>
              <a:ext uri="{FF2B5EF4-FFF2-40B4-BE49-F238E27FC236}">
                <a16:creationId xmlns:a16="http://schemas.microsoft.com/office/drawing/2014/main" id="{96A3B837-23DB-4327-B614-EF560D51698F}"/>
              </a:ext>
            </a:extLst>
          </p:cNvPr>
          <p:cNvCxnSpPr>
            <a:cxnSpLocks/>
          </p:cNvCxnSpPr>
          <p:nvPr userDrawn="1"/>
        </p:nvCxnSpPr>
        <p:spPr>
          <a:xfrm>
            <a:off x="4068657" y="2410803"/>
            <a:ext cx="324696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a:cxnSpLocks/>
          </p:cNvCxnSpPr>
          <p:nvPr userDrawn="1"/>
        </p:nvCxnSpPr>
        <p:spPr>
          <a:xfrm>
            <a:off x="4068657" y="3047758"/>
            <a:ext cx="324696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9644" y="3298877"/>
            <a:ext cx="3355980"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userDrawn="1"/>
        </p:nvSpPr>
        <p:spPr>
          <a:xfrm>
            <a:off x="3972159" y="1867003"/>
            <a:ext cx="357883" cy="276999"/>
          </a:xfrm>
          <a:prstGeom prst="rect">
            <a:avLst/>
          </a:prstGeom>
          <a:noFill/>
        </p:spPr>
        <p:txBody>
          <a:bodyPr wrap="none" rtlCol="0">
            <a:spAutoFit/>
          </a:bodyPr>
          <a:lstStyle/>
          <a:p>
            <a:pPr algn="l"/>
            <a:r>
              <a:rPr lang="en-US" sz="1200" b="1">
                <a:solidFill>
                  <a:schemeClr val="bg1"/>
                </a:solidFill>
              </a:rPr>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9160" y="2401156"/>
            <a:ext cx="3349624"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8" name="Straight Connector 27">
            <a:extLst>
              <a:ext uri="{FF2B5EF4-FFF2-40B4-BE49-F238E27FC236}">
                <a16:creationId xmlns:a16="http://schemas.microsoft.com/office/drawing/2014/main" id="{5C9E2048-3D9A-4D10-B4D3-55885C5C4A16}"/>
              </a:ext>
            </a:extLst>
          </p:cNvPr>
          <p:cNvCxnSpPr>
            <a:cxnSpLocks/>
          </p:cNvCxnSpPr>
          <p:nvPr userDrawn="1"/>
        </p:nvCxnSpPr>
        <p:spPr>
          <a:xfrm>
            <a:off x="7571819" y="2410803"/>
            <a:ext cx="324696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a:cxnSpLocks/>
          </p:cNvCxnSpPr>
          <p:nvPr userDrawn="1"/>
        </p:nvCxnSpPr>
        <p:spPr>
          <a:xfrm>
            <a:off x="7571819" y="3047758"/>
            <a:ext cx="324696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2805" y="3298877"/>
            <a:ext cx="3355980"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userDrawn="1"/>
        </p:nvSpPr>
        <p:spPr>
          <a:xfrm>
            <a:off x="7475320" y="1867003"/>
            <a:ext cx="357883" cy="276999"/>
          </a:xfrm>
          <a:prstGeom prst="rect">
            <a:avLst/>
          </a:prstGeom>
          <a:noFill/>
        </p:spPr>
        <p:txBody>
          <a:bodyPr wrap="none" rtlCol="0">
            <a:spAutoFit/>
          </a:bodyPr>
          <a:lstStyle/>
          <a:p>
            <a:pPr algn="l"/>
            <a:r>
              <a:rPr lang="en-US" sz="1200" b="1">
                <a:solidFill>
                  <a:schemeClr val="bg1"/>
                </a:solidFill>
              </a:rPr>
              <a:t>03</a:t>
            </a:r>
          </a:p>
        </p:txBody>
      </p:sp>
    </p:spTree>
    <p:extLst>
      <p:ext uri="{BB962C8B-B14F-4D97-AF65-F5344CB8AC3E}">
        <p14:creationId xmlns:p14="http://schemas.microsoft.com/office/powerpoint/2010/main" val="154421099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 style</a:t>
            </a:r>
          </a:p>
        </p:txBody>
      </p:sp>
      <p:sp>
        <p:nvSpPr>
          <p:cNvPr id="6" name="Content Placeholder 5"/>
          <p:cNvSpPr>
            <a:spLocks noGrp="1"/>
          </p:cNvSpPr>
          <p:nvPr>
            <p:ph sz="quarter" idx="10" hasCustomPrompt="1"/>
          </p:nvPr>
        </p:nvSpPr>
        <p:spPr>
          <a:xfrm>
            <a:off x="427970" y="1636776"/>
            <a:ext cx="5423804" cy="4389120"/>
          </a:xfrm>
        </p:spPr>
        <p:txBody>
          <a:bodyPr/>
          <a:lstStyle>
            <a:lvl1pPr>
              <a:defRPr/>
            </a:lvl1pPr>
            <a:lvl2pPr>
              <a:defRPr sz="1600"/>
            </a:lvl2pPr>
          </a:lstStyle>
          <a:p>
            <a:pPr lvl="0"/>
            <a:r>
              <a:rPr lang="en-US"/>
              <a:t>Click to edit master text styles</a:t>
            </a:r>
          </a:p>
          <a:p>
            <a:pPr lvl="1"/>
            <a:r>
              <a:rPr lang="en-US"/>
              <a:t>Second level</a:t>
            </a:r>
          </a:p>
        </p:txBody>
      </p:sp>
      <p:sp>
        <p:nvSpPr>
          <p:cNvPr id="7" name="Content Placeholder 5"/>
          <p:cNvSpPr>
            <a:spLocks noGrp="1"/>
          </p:cNvSpPr>
          <p:nvPr>
            <p:ph sz="quarter" idx="11" hasCustomPrompt="1"/>
          </p:nvPr>
        </p:nvSpPr>
        <p:spPr>
          <a:xfrm>
            <a:off x="6228921" y="1636776"/>
            <a:ext cx="5422586" cy="4396986"/>
          </a:xfrm>
        </p:spPr>
        <p:txBody>
          <a:bodyPr/>
          <a:lstStyle>
            <a:lvl1pPr>
              <a:defRPr/>
            </a:lvl1pPr>
            <a:lvl2pPr>
              <a:defRPr sz="1600"/>
            </a:lvl2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9026" y="1033272"/>
            <a:ext cx="11186025" cy="448056"/>
          </a:xfrm>
        </p:spPr>
        <p:txBody>
          <a:bodyPr/>
          <a:lstStyle>
            <a:lvl1pPr marL="0" indent="0">
              <a:buNone/>
              <a:defRPr lang="en-US" sz="1999"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rgbClr val="F7F7F7"/>
              </a:buClr>
              <a:buFont typeface="Arial"/>
              <a:buNone/>
            </a:pPr>
            <a:r>
              <a:rPr lang="en-US"/>
              <a:t>Edit master text styles</a:t>
            </a:r>
          </a:p>
        </p:txBody>
      </p:sp>
    </p:spTree>
    <p:extLst>
      <p:ext uri="{BB962C8B-B14F-4D97-AF65-F5344CB8AC3E}">
        <p14:creationId xmlns:p14="http://schemas.microsoft.com/office/powerpoint/2010/main" val="3303227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1_Two Content w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 style</a:t>
            </a:r>
          </a:p>
        </p:txBody>
      </p:sp>
      <p:sp>
        <p:nvSpPr>
          <p:cNvPr id="6" name="Content Placeholder 5"/>
          <p:cNvSpPr>
            <a:spLocks noGrp="1"/>
          </p:cNvSpPr>
          <p:nvPr>
            <p:ph sz="quarter" idx="10" hasCustomPrompt="1"/>
          </p:nvPr>
        </p:nvSpPr>
        <p:spPr>
          <a:xfrm>
            <a:off x="427969" y="1636778"/>
            <a:ext cx="5423804" cy="4396987"/>
          </a:xfrm>
        </p:spPr>
        <p:txBody>
          <a:bodyPr/>
          <a:lstStyle>
            <a:lvl1pPr marL="0" indent="0">
              <a:buNone/>
              <a:defRPr b="1">
                <a:latin typeface="+mj-lt"/>
              </a:defRPr>
            </a:lvl1pPr>
            <a:lvl2pPr marL="228531" indent="-228531">
              <a:spcBef>
                <a:spcPts val="1200"/>
              </a:spcBef>
              <a:buFont typeface="Arial" panose="020B0604020202020204" pitchFamily="34" charset="0"/>
              <a:buChar char="•"/>
              <a:defRPr sz="1999">
                <a:latin typeface="+mn-lt"/>
              </a:defRPr>
            </a:lvl2pPr>
            <a:lvl3pPr marL="399930" indent="-171399">
              <a:buClr>
                <a:schemeClr val="tx1"/>
              </a:buClr>
              <a:buFont typeface="Avenir Book" panose="02000503020000020003" pitchFamily="2" charset="0"/>
              <a:buChar char="–"/>
              <a:defRPr sz="1600">
                <a:latin typeface="+mn-lt"/>
              </a:defRPr>
            </a:lvl3pPr>
            <a:lvl4pPr>
              <a:defRPr>
                <a:latin typeface="+mn-lt"/>
              </a:defRPr>
            </a:lvl4pPr>
            <a:lvl5pPr marL="1145372" indent="0">
              <a:buNone/>
              <a:defRPr/>
            </a:lvl5pPr>
          </a:lstStyle>
          <a:p>
            <a:pPr lvl="0"/>
            <a:r>
              <a:rPr lang="en-US"/>
              <a:t>Click to edit master text styles</a:t>
            </a:r>
          </a:p>
          <a:p>
            <a:pPr lvl="1"/>
            <a:r>
              <a:rPr lang="en-US"/>
              <a:t>First level</a:t>
            </a:r>
          </a:p>
          <a:p>
            <a:pPr lvl="2"/>
            <a:r>
              <a:rPr lang="en-US"/>
              <a:t>Second level</a:t>
            </a:r>
          </a:p>
        </p:txBody>
      </p:sp>
      <p:sp>
        <p:nvSpPr>
          <p:cNvPr id="7" name="Content Placeholder 5"/>
          <p:cNvSpPr>
            <a:spLocks noGrp="1"/>
          </p:cNvSpPr>
          <p:nvPr>
            <p:ph sz="quarter" idx="11" hasCustomPrompt="1"/>
          </p:nvPr>
        </p:nvSpPr>
        <p:spPr>
          <a:xfrm>
            <a:off x="6228921" y="1636776"/>
            <a:ext cx="5422586" cy="4396986"/>
          </a:xfrm>
        </p:spPr>
        <p:txBody>
          <a:bodyPr/>
          <a:lstStyle>
            <a:lvl1pPr marL="0" indent="0">
              <a:buNone/>
              <a:defRPr b="1">
                <a:latin typeface="+mj-lt"/>
              </a:defRPr>
            </a:lvl1pPr>
            <a:lvl2pPr marL="228531" indent="-228531">
              <a:spcBef>
                <a:spcPts val="1200"/>
              </a:spcBef>
              <a:buFont typeface="Arial" panose="020B0604020202020204" pitchFamily="34" charset="0"/>
              <a:buChar char="•"/>
              <a:defRPr sz="1999"/>
            </a:lvl2pPr>
            <a:lvl3pPr marL="399930" indent="-171399">
              <a:buClr>
                <a:schemeClr val="tx1"/>
              </a:buClr>
              <a:buFont typeface="Avenir Book" panose="02000503020000020003" pitchFamily="2" charset="0"/>
              <a:buChar char="–"/>
              <a:defRPr sz="1600"/>
            </a:lvl3pPr>
          </a:lstStyle>
          <a:p>
            <a:pPr lvl="0"/>
            <a:r>
              <a:rPr lang="en-US"/>
              <a:t>Click to edit master text styles</a:t>
            </a:r>
          </a:p>
          <a:p>
            <a:pPr lvl="1"/>
            <a:r>
              <a:rPr lang="en-US"/>
              <a:t>First level</a:t>
            </a:r>
          </a:p>
          <a:p>
            <a:pPr lvl="2"/>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9026" y="1033272"/>
            <a:ext cx="11186025" cy="448056"/>
          </a:xfrm>
        </p:spPr>
        <p:txBody>
          <a:bodyPr/>
          <a:lstStyle>
            <a:lvl1pPr marL="0" indent="0">
              <a:buNone/>
              <a:defRPr lang="en-US" sz="1999"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rgbClr val="F7F7F7"/>
              </a:buClr>
              <a:buFont typeface="Arial"/>
              <a:buNone/>
            </a:pPr>
            <a:r>
              <a:rPr lang="en-US"/>
              <a:t>Edit master text styles</a:t>
            </a:r>
          </a:p>
        </p:txBody>
      </p:sp>
    </p:spTree>
    <p:extLst>
      <p:ext uri="{BB962C8B-B14F-4D97-AF65-F5344CB8AC3E}">
        <p14:creationId xmlns:p14="http://schemas.microsoft.com/office/powerpoint/2010/main" val="10949129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Content Lef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 style</a:t>
            </a:r>
          </a:p>
        </p:txBody>
      </p:sp>
      <p:sp>
        <p:nvSpPr>
          <p:cNvPr id="7" name="Content Placeholder 5"/>
          <p:cNvSpPr>
            <a:spLocks noGrp="1"/>
          </p:cNvSpPr>
          <p:nvPr>
            <p:ph sz="quarter" idx="11" hasCustomPrompt="1"/>
          </p:nvPr>
        </p:nvSpPr>
        <p:spPr>
          <a:xfrm>
            <a:off x="6228921" y="1636776"/>
            <a:ext cx="5422586" cy="4396986"/>
          </a:xfrm>
        </p:spPr>
        <p:txBody>
          <a:bodyPr/>
          <a:lstStyle>
            <a:lvl1pPr>
              <a:defRPr/>
            </a:lvl1pPr>
            <a:lvl2pPr>
              <a:defRPr sz="1600"/>
            </a:lvl2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9026" y="1033272"/>
            <a:ext cx="11186025" cy="448056"/>
          </a:xfrm>
        </p:spPr>
        <p:txBody>
          <a:bodyPr/>
          <a:lstStyle>
            <a:lvl1pPr marL="0" indent="0">
              <a:buNone/>
              <a:defRPr lang="en-US" sz="1999"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rgbClr val="F7F7F7"/>
              </a:buClr>
              <a:buFont typeface="Arial"/>
              <a:buNone/>
            </a:pPr>
            <a:r>
              <a:rPr lang="en-US"/>
              <a:t>Edit master text styles</a:t>
            </a:r>
          </a:p>
        </p:txBody>
      </p:sp>
    </p:spTree>
    <p:extLst>
      <p:ext uri="{BB962C8B-B14F-4D97-AF65-F5344CB8AC3E}">
        <p14:creationId xmlns:p14="http://schemas.microsoft.com/office/powerpoint/2010/main" val="40714113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 style</a:t>
            </a:r>
          </a:p>
        </p:txBody>
      </p:sp>
      <p:sp>
        <p:nvSpPr>
          <p:cNvPr id="6" name="Content Placeholder 5"/>
          <p:cNvSpPr>
            <a:spLocks noGrp="1"/>
          </p:cNvSpPr>
          <p:nvPr>
            <p:ph sz="quarter" idx="10" hasCustomPrompt="1"/>
          </p:nvPr>
        </p:nvSpPr>
        <p:spPr>
          <a:xfrm>
            <a:off x="439727" y="1636778"/>
            <a:ext cx="3503064" cy="4396987"/>
          </a:xfrm>
        </p:spPr>
        <p:txBody>
          <a:bodyPr/>
          <a:lstStyle>
            <a:lvl1pPr>
              <a:defRPr/>
            </a:lvl1pPr>
            <a:lvl2pPr>
              <a:defRPr sz="1600"/>
            </a:lvl2pPr>
          </a:lstStyle>
          <a:p>
            <a:pPr lvl="0"/>
            <a:r>
              <a:rPr lang="en-US"/>
              <a:t>Click to edit master text styles</a:t>
            </a:r>
          </a:p>
          <a:p>
            <a:pPr lvl="1"/>
            <a:r>
              <a:rPr lang="en-US"/>
              <a:t>Second level</a:t>
            </a:r>
          </a:p>
        </p:txBody>
      </p:sp>
      <p:sp>
        <p:nvSpPr>
          <p:cNvPr id="7" name="Content Placeholder 5"/>
          <p:cNvSpPr>
            <a:spLocks noGrp="1"/>
          </p:cNvSpPr>
          <p:nvPr>
            <p:ph sz="quarter" idx="11" hasCustomPrompt="1"/>
          </p:nvPr>
        </p:nvSpPr>
        <p:spPr>
          <a:xfrm>
            <a:off x="4254602" y="1636776"/>
            <a:ext cx="3552199" cy="4396986"/>
          </a:xfrm>
        </p:spPr>
        <p:txBody>
          <a:bodyPr/>
          <a:lstStyle>
            <a:lvl1pPr>
              <a:defRPr/>
            </a:lvl1pPr>
            <a:lvl2pPr>
              <a:defRPr sz="1600"/>
            </a:lvl2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9026" y="1033272"/>
            <a:ext cx="11186025" cy="448056"/>
          </a:xfrm>
        </p:spPr>
        <p:txBody>
          <a:bodyPr/>
          <a:lstStyle>
            <a:lvl1pPr marL="0" indent="0">
              <a:buNone/>
              <a:defRPr lang="en-US" sz="1999"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rgbClr val="F7F7F7"/>
              </a:buClr>
              <a:buFont typeface="Arial"/>
              <a:buNone/>
            </a:pPr>
            <a:r>
              <a:rPr lang="en-US"/>
              <a:t>Edit master text styles</a:t>
            </a:r>
          </a:p>
        </p:txBody>
      </p:sp>
      <p:sp>
        <p:nvSpPr>
          <p:cNvPr id="9" name="Content Placeholder 8">
            <a:extLst>
              <a:ext uri="{FF2B5EF4-FFF2-40B4-BE49-F238E27FC236}">
                <a16:creationId xmlns:a16="http://schemas.microsoft.com/office/drawing/2014/main" id="{4BC0AA83-3E7C-45A7-A78B-876FEFF1FDA8}"/>
              </a:ext>
            </a:extLst>
          </p:cNvPr>
          <p:cNvSpPr>
            <a:spLocks noGrp="1"/>
          </p:cNvSpPr>
          <p:nvPr>
            <p:ph sz="quarter" idx="13" hasCustomPrompt="1"/>
          </p:nvPr>
        </p:nvSpPr>
        <p:spPr>
          <a:xfrm>
            <a:off x="8084418" y="1636778"/>
            <a:ext cx="3567089" cy="4396987"/>
          </a:xfrm>
        </p:spPr>
        <p:txBody>
          <a:bodyPr/>
          <a:lstStyle>
            <a:lvl1pPr>
              <a:defRPr/>
            </a:lvl1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39852360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Three Content with Header">
    <p:spTree>
      <p:nvGrpSpPr>
        <p:cNvPr id="1" name=""/>
        <p:cNvGrpSpPr/>
        <p:nvPr/>
      </p:nvGrpSpPr>
      <p:grpSpPr>
        <a:xfrm>
          <a:off x="0" y="0"/>
          <a:ext cx="0" cy="0"/>
          <a:chOff x="0" y="0"/>
          <a:chExt cx="0" cy="0"/>
        </a:xfrm>
      </p:grpSpPr>
      <p:sp>
        <p:nvSpPr>
          <p:cNvPr id="11" name="Content Placeholder 5">
            <a:extLst>
              <a:ext uri="{FF2B5EF4-FFF2-40B4-BE49-F238E27FC236}">
                <a16:creationId xmlns:a16="http://schemas.microsoft.com/office/drawing/2014/main" id="{2B9B6F4E-73B9-3645-850E-B8AF5E70C964}"/>
              </a:ext>
            </a:extLst>
          </p:cNvPr>
          <p:cNvSpPr>
            <a:spLocks noGrp="1"/>
          </p:cNvSpPr>
          <p:nvPr>
            <p:ph sz="quarter" idx="10" hasCustomPrompt="1"/>
          </p:nvPr>
        </p:nvSpPr>
        <p:spPr>
          <a:xfrm>
            <a:off x="449967" y="1636778"/>
            <a:ext cx="3499716" cy="4396987"/>
          </a:xfrm>
        </p:spPr>
        <p:txBody>
          <a:bodyPr/>
          <a:lstStyle>
            <a:lvl1pPr marL="0" indent="0">
              <a:buNone/>
              <a:defRPr b="1">
                <a:latin typeface="+mj-lt"/>
              </a:defRPr>
            </a:lvl1pPr>
            <a:lvl2pPr marL="228531" indent="-228531">
              <a:spcBef>
                <a:spcPts val="1200"/>
              </a:spcBef>
              <a:buFont typeface="Arial" panose="020B0604020202020204" pitchFamily="34" charset="0"/>
              <a:buChar char="•"/>
              <a:defRPr sz="1999">
                <a:latin typeface="+mn-lt"/>
              </a:defRPr>
            </a:lvl2pPr>
            <a:lvl3pPr marL="399930" indent="-171399">
              <a:buClr>
                <a:schemeClr val="tx1"/>
              </a:buClr>
              <a:buFont typeface="Avenir Book" panose="02000503020000020003" pitchFamily="2" charset="0"/>
              <a:buChar char="–"/>
              <a:defRPr sz="1600">
                <a:latin typeface="+mn-lt"/>
              </a:defRPr>
            </a:lvl3pPr>
            <a:lvl4pPr>
              <a:defRPr>
                <a:latin typeface="+mn-lt"/>
              </a:defRPr>
            </a:lvl4pPr>
            <a:lvl5pPr marL="1145372" indent="0">
              <a:buNone/>
              <a:defRPr/>
            </a:lvl5pPr>
          </a:lstStyle>
          <a:p>
            <a:pPr lvl="0"/>
            <a:r>
              <a:rPr lang="en-US"/>
              <a:t>Click to edit master text styles</a:t>
            </a:r>
          </a:p>
          <a:p>
            <a:pPr lvl="1"/>
            <a:r>
              <a:rPr lang="en-US"/>
              <a:t>First level</a:t>
            </a:r>
          </a:p>
          <a:p>
            <a:pPr lvl="2"/>
            <a:r>
              <a:rPr lang="en-US"/>
              <a:t>Second level</a:t>
            </a:r>
          </a:p>
        </p:txBody>
      </p:sp>
      <p:sp>
        <p:nvSpPr>
          <p:cNvPr id="13" name="Content Placeholder 5">
            <a:extLst>
              <a:ext uri="{FF2B5EF4-FFF2-40B4-BE49-F238E27FC236}">
                <a16:creationId xmlns:a16="http://schemas.microsoft.com/office/drawing/2014/main" id="{F9258026-21D9-9948-BD91-74F7C537A5B0}"/>
              </a:ext>
            </a:extLst>
          </p:cNvPr>
          <p:cNvSpPr>
            <a:spLocks noGrp="1"/>
          </p:cNvSpPr>
          <p:nvPr>
            <p:ph sz="quarter" idx="11" hasCustomPrompt="1"/>
          </p:nvPr>
        </p:nvSpPr>
        <p:spPr>
          <a:xfrm>
            <a:off x="8092439" y="1636776"/>
            <a:ext cx="3562757" cy="4396986"/>
          </a:xfrm>
        </p:spPr>
        <p:txBody>
          <a:bodyPr/>
          <a:lstStyle>
            <a:lvl1pPr marL="0" indent="0">
              <a:buNone/>
              <a:defRPr b="1">
                <a:latin typeface="+mj-lt"/>
              </a:defRPr>
            </a:lvl1pPr>
            <a:lvl2pPr marL="228531" indent="-228531">
              <a:spcBef>
                <a:spcPts val="1200"/>
              </a:spcBef>
              <a:buFont typeface="Arial" panose="020B0604020202020204" pitchFamily="34" charset="0"/>
              <a:buChar char="•"/>
              <a:defRPr sz="1999"/>
            </a:lvl2pPr>
            <a:lvl3pPr marL="399930" indent="-171399">
              <a:buClr>
                <a:schemeClr val="tx1"/>
              </a:buClr>
              <a:buFont typeface="Avenir Book" panose="02000503020000020003" pitchFamily="2" charset="0"/>
              <a:buChar char="–"/>
              <a:defRPr sz="1600"/>
            </a:lvl3pPr>
          </a:lstStyle>
          <a:p>
            <a:pPr lvl="0"/>
            <a:r>
              <a:rPr lang="en-US"/>
              <a:t>Click to edit master text styles</a:t>
            </a:r>
          </a:p>
          <a:p>
            <a:pPr lvl="1"/>
            <a:r>
              <a:rPr lang="en-US"/>
              <a:t>First level</a:t>
            </a:r>
          </a:p>
          <a:p>
            <a:pPr lvl="2"/>
            <a:r>
              <a:rPr lang="en-US"/>
              <a:t>Second level</a:t>
            </a:r>
          </a:p>
        </p:txBody>
      </p:sp>
      <p:sp>
        <p:nvSpPr>
          <p:cNvPr id="19" name="Content Placeholder 5">
            <a:extLst>
              <a:ext uri="{FF2B5EF4-FFF2-40B4-BE49-F238E27FC236}">
                <a16:creationId xmlns:a16="http://schemas.microsoft.com/office/drawing/2014/main" id="{CC728572-097D-EC4B-BB44-34609460AE37}"/>
              </a:ext>
            </a:extLst>
          </p:cNvPr>
          <p:cNvSpPr>
            <a:spLocks noGrp="1"/>
          </p:cNvSpPr>
          <p:nvPr>
            <p:ph sz="quarter" idx="13" hasCustomPrompt="1"/>
          </p:nvPr>
        </p:nvSpPr>
        <p:spPr>
          <a:xfrm>
            <a:off x="4250660" y="1636776"/>
            <a:ext cx="3549528" cy="4396986"/>
          </a:xfrm>
        </p:spPr>
        <p:txBody>
          <a:bodyPr/>
          <a:lstStyle>
            <a:lvl1pPr marL="0" indent="0">
              <a:buNone/>
              <a:defRPr b="1">
                <a:latin typeface="+mj-lt"/>
              </a:defRPr>
            </a:lvl1pPr>
            <a:lvl2pPr marL="228531" indent="-228531">
              <a:spcBef>
                <a:spcPts val="1200"/>
              </a:spcBef>
              <a:buFont typeface="Arial" panose="020B0604020202020204" pitchFamily="34" charset="0"/>
              <a:buChar char="•"/>
              <a:defRPr sz="1999"/>
            </a:lvl2pPr>
            <a:lvl3pPr marL="399930" indent="-171399">
              <a:buClr>
                <a:schemeClr val="tx1"/>
              </a:buClr>
              <a:buFont typeface="Avenir Book" panose="02000503020000020003" pitchFamily="2" charset="0"/>
              <a:buChar char="–"/>
              <a:defRPr sz="1600"/>
            </a:lvl3pPr>
          </a:lstStyle>
          <a:p>
            <a:pPr lvl="0"/>
            <a:r>
              <a:rPr lang="en-US"/>
              <a:t>Click to edit master text styles</a:t>
            </a:r>
          </a:p>
          <a:p>
            <a:pPr lvl="1"/>
            <a:r>
              <a:rPr lang="en-US"/>
              <a:t>First level</a:t>
            </a:r>
          </a:p>
          <a:p>
            <a:pPr lvl="2"/>
            <a:r>
              <a:rPr lang="en-US"/>
              <a:t>Second level</a:t>
            </a:r>
          </a:p>
        </p:txBody>
      </p:sp>
      <p:sp>
        <p:nvSpPr>
          <p:cNvPr id="2" name="Title 1"/>
          <p:cNvSpPr>
            <a:spLocks noGrp="1"/>
          </p:cNvSpPr>
          <p:nvPr>
            <p:ph type="title" hasCustomPrompt="1"/>
          </p:nvPr>
        </p:nvSpPr>
        <p:spPr bwMode="gray"/>
        <p:txBody>
          <a:bodyPr/>
          <a:lstStyle>
            <a:lvl1pPr>
              <a:defRPr/>
            </a:lvl1pPr>
          </a:lstStyle>
          <a:p>
            <a:r>
              <a:rPr lang="en-US"/>
              <a:t>Click to edit master title style</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9026" y="1033272"/>
            <a:ext cx="11186025" cy="448056"/>
          </a:xfrm>
        </p:spPr>
        <p:txBody>
          <a:bodyPr/>
          <a:lstStyle>
            <a:lvl1pPr marL="0" indent="0">
              <a:buNone/>
              <a:defRPr lang="en-US" sz="1999"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rgbClr val="F7F7F7"/>
              </a:buClr>
              <a:buFont typeface="Arial"/>
              <a:buNone/>
            </a:pPr>
            <a:r>
              <a:rPr lang="en-US"/>
              <a:t>Edit master text styles</a:t>
            </a:r>
          </a:p>
        </p:txBody>
      </p:sp>
    </p:spTree>
    <p:extLst>
      <p:ext uri="{BB962C8B-B14F-4D97-AF65-F5344CB8AC3E}">
        <p14:creationId xmlns:p14="http://schemas.microsoft.com/office/powerpoint/2010/main" val="190557147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5.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441348" y="341807"/>
            <a:ext cx="5377873" cy="668692"/>
          </a:xfrm>
        </p:spPr>
        <p:txBody>
          <a:bodyPr/>
          <a:lstStyle>
            <a:lvl1pPr>
              <a:defRPr/>
            </a:lvl1pPr>
          </a:lstStyle>
          <a:p>
            <a:r>
              <a:rPr lang="en-US"/>
              <a:t>Click to edit master title style</a:t>
            </a:r>
          </a:p>
        </p:txBody>
      </p:sp>
      <p:sp>
        <p:nvSpPr>
          <p:cNvPr id="6" name="Content Placeholder 5"/>
          <p:cNvSpPr>
            <a:spLocks noGrp="1"/>
          </p:cNvSpPr>
          <p:nvPr>
            <p:ph sz="quarter" idx="10" hasCustomPrompt="1"/>
          </p:nvPr>
        </p:nvSpPr>
        <p:spPr>
          <a:xfrm>
            <a:off x="437895" y="1636778"/>
            <a:ext cx="5314171" cy="4396987"/>
          </a:xfrm>
        </p:spPr>
        <p:txBody>
          <a:bodyPr/>
          <a:lstStyle>
            <a:lvl1pPr>
              <a:defRPr/>
            </a:lvl1pPr>
            <a:lvl2pPr>
              <a:defRPr sz="1600"/>
            </a:lvl2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9026" y="1033272"/>
            <a:ext cx="5380193" cy="448056"/>
          </a:xfrm>
        </p:spPr>
        <p:txBody>
          <a:bodyPr/>
          <a:lstStyle>
            <a:lvl1pPr marL="0" indent="0">
              <a:buNone/>
              <a:defRPr lang="en-US" sz="1999"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rgbClr val="F7F7F7"/>
              </a:buClr>
              <a:buFont typeface="Arial"/>
              <a:buNone/>
            </a:pPr>
            <a:r>
              <a:rPr lang="en-US"/>
              <a:t>Edit master text styles</a:t>
            </a:r>
          </a:p>
        </p:txBody>
      </p:sp>
      <p:sp>
        <p:nvSpPr>
          <p:cNvPr id="9" name="Picture Placeholder 8">
            <a:extLst>
              <a:ext uri="{FF2B5EF4-FFF2-40B4-BE49-F238E27FC236}">
                <a16:creationId xmlns:a16="http://schemas.microsoft.com/office/drawing/2014/main" id="{068AC82B-C3C3-469A-884C-F151849E7E5B}"/>
              </a:ext>
            </a:extLst>
          </p:cNvPr>
          <p:cNvSpPr>
            <a:spLocks noGrp="1"/>
          </p:cNvSpPr>
          <p:nvPr>
            <p:ph type="pic" sz="quarter" idx="13" hasCustomPrompt="1"/>
          </p:nvPr>
        </p:nvSpPr>
        <p:spPr>
          <a:xfrm>
            <a:off x="6096002" y="1"/>
            <a:ext cx="6095999" cy="6856413"/>
          </a:xfrm>
          <a:solidFill>
            <a:srgbClr val="F7F7F7"/>
          </a:solidFill>
        </p:spPr>
        <p:txBody>
          <a:bodyPr anchor="ctr" anchorCtr="1"/>
          <a:lstStyle>
            <a:lvl1pPr algn="ctr">
              <a:defRPr sz="1400">
                <a:solidFill>
                  <a:schemeClr val="tx1"/>
                </a:solidFill>
              </a:defRPr>
            </a:lvl1pPr>
          </a:lstStyle>
          <a:p>
            <a:r>
              <a:rPr lang="en-US"/>
              <a:t>Picture here</a:t>
            </a:r>
          </a:p>
        </p:txBody>
      </p:sp>
      <p:grpSp>
        <p:nvGrpSpPr>
          <p:cNvPr id="12" name="Graphic 28">
            <a:extLst>
              <a:ext uri="{FF2B5EF4-FFF2-40B4-BE49-F238E27FC236}">
                <a16:creationId xmlns:a16="http://schemas.microsoft.com/office/drawing/2014/main" id="{24342D00-A1EF-4380-A43F-447D2FC086B6}"/>
              </a:ext>
            </a:extLst>
          </p:cNvPr>
          <p:cNvGrpSpPr/>
          <p:nvPr userDrawn="1"/>
        </p:nvGrpSpPr>
        <p:grpSpPr>
          <a:xfrm>
            <a:off x="387035" y="6197600"/>
            <a:ext cx="875052" cy="464318"/>
            <a:chOff x="3834550" y="2440725"/>
            <a:chExt cx="5419725" cy="2876550"/>
          </a:xfrm>
        </p:grpSpPr>
        <p:sp>
          <p:nvSpPr>
            <p:cNvPr id="13" name="Freeform: Shape 98">
              <a:extLst>
                <a:ext uri="{FF2B5EF4-FFF2-40B4-BE49-F238E27FC236}">
                  <a16:creationId xmlns:a16="http://schemas.microsoft.com/office/drawing/2014/main" id="{17D6D3F2-012F-4639-89D3-B3783E8A10BB}"/>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799"/>
            </a:p>
          </p:txBody>
        </p:sp>
        <p:sp>
          <p:nvSpPr>
            <p:cNvPr id="14" name="Freeform: Shape 99">
              <a:extLst>
                <a:ext uri="{FF2B5EF4-FFF2-40B4-BE49-F238E27FC236}">
                  <a16:creationId xmlns:a16="http://schemas.microsoft.com/office/drawing/2014/main" id="{E04837C5-FF37-466B-AA9D-DA84422B829B}"/>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sz="1799"/>
            </a:p>
          </p:txBody>
        </p:sp>
        <p:sp>
          <p:nvSpPr>
            <p:cNvPr id="15" name="Freeform: Shape 100">
              <a:extLst>
                <a:ext uri="{FF2B5EF4-FFF2-40B4-BE49-F238E27FC236}">
                  <a16:creationId xmlns:a16="http://schemas.microsoft.com/office/drawing/2014/main" id="{971C4B25-E904-4708-A7FB-2ED55F3686D4}"/>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799"/>
            </a:p>
          </p:txBody>
        </p:sp>
        <p:sp>
          <p:nvSpPr>
            <p:cNvPr id="16" name="Freeform: Shape 101">
              <a:extLst>
                <a:ext uri="{FF2B5EF4-FFF2-40B4-BE49-F238E27FC236}">
                  <a16:creationId xmlns:a16="http://schemas.microsoft.com/office/drawing/2014/main" id="{14541D6F-2F7F-4941-8DBF-4260AD62A1DC}"/>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799"/>
            </a:p>
          </p:txBody>
        </p:sp>
        <p:sp>
          <p:nvSpPr>
            <p:cNvPr id="23" name="Freeform: Shape 102">
              <a:extLst>
                <a:ext uri="{FF2B5EF4-FFF2-40B4-BE49-F238E27FC236}">
                  <a16:creationId xmlns:a16="http://schemas.microsoft.com/office/drawing/2014/main" id="{C89D07AE-3056-47F4-8A1D-F9330B6B6BEE}"/>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799"/>
            </a:p>
          </p:txBody>
        </p:sp>
      </p:grpSp>
    </p:spTree>
    <p:extLst>
      <p:ext uri="{BB962C8B-B14F-4D97-AF65-F5344CB8AC3E}">
        <p14:creationId xmlns:p14="http://schemas.microsoft.com/office/powerpoint/2010/main" val="49707961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Picture on lef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441345" y="341807"/>
            <a:ext cx="11222611" cy="668692"/>
          </a:xfrm>
        </p:spPr>
        <p:txBody>
          <a:bodyPr/>
          <a:lstStyle>
            <a:lvl1pPr>
              <a:defRPr/>
            </a:lvl1pPr>
          </a:lstStyle>
          <a:p>
            <a:r>
              <a:rPr lang="en-US"/>
              <a:t>Click to edit master title style</a:t>
            </a:r>
          </a:p>
        </p:txBody>
      </p:sp>
      <p:sp>
        <p:nvSpPr>
          <p:cNvPr id="6" name="Content Placeholder 5"/>
          <p:cNvSpPr>
            <a:spLocks noGrp="1"/>
          </p:cNvSpPr>
          <p:nvPr>
            <p:ph sz="quarter" idx="10" hasCustomPrompt="1"/>
          </p:nvPr>
        </p:nvSpPr>
        <p:spPr>
          <a:xfrm>
            <a:off x="6309783" y="1636776"/>
            <a:ext cx="5350633" cy="4244324"/>
          </a:xfrm>
        </p:spPr>
        <p:txBody>
          <a:bodyPr/>
          <a:lstStyle>
            <a:lvl1pPr>
              <a:defRPr/>
            </a:lvl1pPr>
            <a:lvl2pPr>
              <a:defRPr sz="1600"/>
            </a:lvl2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9026" y="1033272"/>
            <a:ext cx="11175498" cy="448056"/>
          </a:xfrm>
        </p:spPr>
        <p:txBody>
          <a:bodyPr/>
          <a:lstStyle>
            <a:lvl1pPr marL="0" indent="0">
              <a:buNone/>
              <a:defRPr lang="en-US" sz="1999"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rgbClr val="F7F7F7"/>
              </a:buClr>
              <a:buFont typeface="Arial"/>
              <a:buNone/>
            </a:pPr>
            <a:r>
              <a:rPr lang="en-US"/>
              <a:t>Edit master text styles</a:t>
            </a:r>
          </a:p>
        </p:txBody>
      </p:sp>
      <p:sp>
        <p:nvSpPr>
          <p:cNvPr id="7" name="Picture Placeholder 6">
            <a:extLst>
              <a:ext uri="{FF2B5EF4-FFF2-40B4-BE49-F238E27FC236}">
                <a16:creationId xmlns:a16="http://schemas.microsoft.com/office/drawing/2014/main" id="{AD4523B1-40E9-4B78-8229-4133B225CD99}"/>
              </a:ext>
            </a:extLst>
          </p:cNvPr>
          <p:cNvSpPr>
            <a:spLocks noGrp="1"/>
          </p:cNvSpPr>
          <p:nvPr>
            <p:ph type="pic" sz="quarter" idx="13"/>
          </p:nvPr>
        </p:nvSpPr>
        <p:spPr>
          <a:xfrm>
            <a:off x="517758" y="1638301"/>
            <a:ext cx="5396365" cy="4533900"/>
          </a:xfrm>
          <a:solidFill>
            <a:schemeClr val="bg2"/>
          </a:solidFill>
        </p:spPr>
        <p:txBody>
          <a:bodyPr anchor="ctr" anchorCtr="0"/>
          <a:lstStyle>
            <a:lvl1pPr algn="ctr">
              <a:defRPr/>
            </a:lvl1pPr>
          </a:lstStyle>
          <a:p>
            <a:endParaRPr lang="en-US"/>
          </a:p>
        </p:txBody>
      </p:sp>
    </p:spTree>
    <p:extLst>
      <p:ext uri="{BB962C8B-B14F-4D97-AF65-F5344CB8AC3E}">
        <p14:creationId xmlns:p14="http://schemas.microsoft.com/office/powerpoint/2010/main" val="20280262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Dual photo">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439026" y="338328"/>
            <a:ext cx="11222611" cy="668692"/>
          </a:xfrm>
        </p:spPr>
        <p:txBody>
          <a:bodyPr/>
          <a:lstStyle>
            <a:lvl1pPr>
              <a:defRPr/>
            </a:lvl1pPr>
          </a:lstStyle>
          <a:p>
            <a:r>
              <a:rPr lang="en-US"/>
              <a:t>Click to edit master title style</a:t>
            </a:r>
          </a:p>
        </p:txBody>
      </p:sp>
      <p:sp>
        <p:nvSpPr>
          <p:cNvPr id="5" name="Picture Placeholder 4"/>
          <p:cNvSpPr>
            <a:spLocks noGrp="1"/>
          </p:cNvSpPr>
          <p:nvPr>
            <p:ph type="pic" sz="quarter" idx="10"/>
          </p:nvPr>
        </p:nvSpPr>
        <p:spPr bwMode="gray">
          <a:xfrm>
            <a:off x="517483" y="1638300"/>
            <a:ext cx="5423804" cy="3758200"/>
          </a:xfrm>
          <a:prstGeom prst="roundRect">
            <a:avLst>
              <a:gd name="adj" fmla="val 0"/>
            </a:avLst>
          </a:prstGeom>
          <a:solidFill>
            <a:schemeClr val="bg2"/>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a:t>Drag picture to placeholder or click icon to add</a:t>
            </a:r>
          </a:p>
        </p:txBody>
      </p:sp>
      <p:sp>
        <p:nvSpPr>
          <p:cNvPr id="7" name="Picture Placeholder 4"/>
          <p:cNvSpPr>
            <a:spLocks noGrp="1"/>
          </p:cNvSpPr>
          <p:nvPr>
            <p:ph type="pic" sz="quarter" idx="11"/>
          </p:nvPr>
        </p:nvSpPr>
        <p:spPr bwMode="gray">
          <a:xfrm>
            <a:off x="6249430" y="1638300"/>
            <a:ext cx="5423804" cy="3758200"/>
          </a:xfrm>
          <a:prstGeom prst="roundRect">
            <a:avLst>
              <a:gd name="adj" fmla="val 0"/>
            </a:avLst>
          </a:prstGeom>
          <a:solidFill>
            <a:schemeClr val="bg2"/>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a:t>Drag picture to placeholder or click icon to add</a:t>
            </a:r>
          </a:p>
        </p:txBody>
      </p:sp>
      <p:sp>
        <p:nvSpPr>
          <p:cNvPr id="4" name="Text Placeholder 3"/>
          <p:cNvSpPr>
            <a:spLocks noGrp="1"/>
          </p:cNvSpPr>
          <p:nvPr>
            <p:ph type="body" sz="quarter" idx="12" hasCustomPrompt="1"/>
          </p:nvPr>
        </p:nvSpPr>
        <p:spPr>
          <a:xfrm>
            <a:off x="532073" y="5504356"/>
            <a:ext cx="5422934" cy="667844"/>
          </a:xfrm>
        </p:spPr>
        <p:txBody>
          <a:bodyPr/>
          <a:lstStyle>
            <a:lvl1pPr marL="0" indent="0">
              <a:buNone/>
              <a:defRPr sz="1799">
                <a:solidFill>
                  <a:schemeClr val="tx1"/>
                </a:solidFill>
              </a:defRPr>
            </a:lvl1pPr>
            <a:lvl2pPr marL="231612" indent="0">
              <a:buNone/>
              <a:defRPr sz="1600"/>
            </a:lvl2pPr>
            <a:lvl3pPr marL="569514" indent="0">
              <a:buNone/>
              <a:defRPr sz="1600"/>
            </a:lvl3pPr>
            <a:lvl4pPr marL="853477" indent="0">
              <a:buNone/>
              <a:defRPr sz="1600"/>
            </a:lvl4pPr>
            <a:lvl5pPr marL="1145372" indent="0">
              <a:buNone/>
              <a:defRPr sz="1600"/>
            </a:lvl5pPr>
          </a:lstStyle>
          <a:p>
            <a:pPr lvl="0"/>
            <a:r>
              <a:rPr lang="en-US"/>
              <a:t>Click to edit master text styles</a:t>
            </a:r>
          </a:p>
        </p:txBody>
      </p:sp>
      <p:sp>
        <p:nvSpPr>
          <p:cNvPr id="8" name="Text Placeholder 3"/>
          <p:cNvSpPr>
            <a:spLocks noGrp="1"/>
          </p:cNvSpPr>
          <p:nvPr>
            <p:ph type="body" sz="quarter" idx="13" hasCustomPrompt="1"/>
          </p:nvPr>
        </p:nvSpPr>
        <p:spPr>
          <a:xfrm>
            <a:off x="6270756" y="5504356"/>
            <a:ext cx="5397151" cy="667844"/>
          </a:xfrm>
        </p:spPr>
        <p:txBody>
          <a:bodyPr/>
          <a:lstStyle>
            <a:lvl1pPr marL="0" indent="0">
              <a:buNone/>
              <a:defRPr sz="1799">
                <a:solidFill>
                  <a:schemeClr val="tx1"/>
                </a:solidFill>
              </a:defRPr>
            </a:lvl1pPr>
            <a:lvl2pPr marL="231612" indent="0">
              <a:buNone/>
              <a:defRPr sz="1600"/>
            </a:lvl2pPr>
            <a:lvl3pPr marL="569514" indent="0">
              <a:buNone/>
              <a:defRPr sz="1600"/>
            </a:lvl3pPr>
            <a:lvl4pPr marL="853477" indent="0">
              <a:buNone/>
              <a:defRPr sz="1600"/>
            </a:lvl4pPr>
            <a:lvl5pPr marL="1145372" indent="0">
              <a:buNone/>
              <a:defRPr sz="1600"/>
            </a:lvl5pPr>
          </a:lstStyle>
          <a:p>
            <a:pPr lvl="0"/>
            <a:r>
              <a:rPr lang="en-US"/>
              <a:t>Click to edit master text styles</a:t>
            </a:r>
          </a:p>
        </p:txBody>
      </p:sp>
    </p:spTree>
    <p:extLst>
      <p:ext uri="{BB962C8B-B14F-4D97-AF65-F5344CB8AC3E}">
        <p14:creationId xmlns:p14="http://schemas.microsoft.com/office/powerpoint/2010/main" val="136909686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Triple photo">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439026" y="338328"/>
            <a:ext cx="11222611" cy="668692"/>
          </a:xfrm>
        </p:spPr>
        <p:txBody>
          <a:bodyPr/>
          <a:lstStyle>
            <a:lvl1pPr>
              <a:defRPr/>
            </a:lvl1pPr>
          </a:lstStyle>
          <a:p>
            <a:r>
              <a:rPr lang="en-US"/>
              <a:t>Click to edit master title style</a:t>
            </a:r>
          </a:p>
        </p:txBody>
      </p:sp>
      <p:sp>
        <p:nvSpPr>
          <p:cNvPr id="5" name="Picture Placeholder 4"/>
          <p:cNvSpPr>
            <a:spLocks noGrp="1"/>
          </p:cNvSpPr>
          <p:nvPr>
            <p:ph type="pic" sz="quarter" idx="10"/>
          </p:nvPr>
        </p:nvSpPr>
        <p:spPr bwMode="gray">
          <a:xfrm>
            <a:off x="518775" y="1638300"/>
            <a:ext cx="3521357" cy="3758200"/>
          </a:xfrm>
          <a:prstGeom prst="roundRect">
            <a:avLst>
              <a:gd name="adj" fmla="val 0"/>
            </a:avLst>
          </a:prstGeom>
          <a:solidFill>
            <a:schemeClr val="bg2"/>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a:t>Drag picture to placeholder or click icon to add</a:t>
            </a:r>
          </a:p>
        </p:txBody>
      </p:sp>
      <p:sp>
        <p:nvSpPr>
          <p:cNvPr id="7" name="Picture Placeholder 4"/>
          <p:cNvSpPr>
            <a:spLocks noGrp="1"/>
          </p:cNvSpPr>
          <p:nvPr>
            <p:ph type="pic" sz="quarter" idx="11"/>
          </p:nvPr>
        </p:nvSpPr>
        <p:spPr bwMode="gray">
          <a:xfrm>
            <a:off x="4337668" y="1638300"/>
            <a:ext cx="3516666" cy="3758200"/>
          </a:xfrm>
          <a:prstGeom prst="roundRect">
            <a:avLst>
              <a:gd name="adj" fmla="val 0"/>
            </a:avLst>
          </a:prstGeom>
          <a:solidFill>
            <a:schemeClr val="bg2"/>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a:t>Drag picture to placeholder or click icon to add</a:t>
            </a:r>
          </a:p>
        </p:txBody>
      </p:sp>
      <p:sp>
        <p:nvSpPr>
          <p:cNvPr id="8" name="Picture Placeholder 4"/>
          <p:cNvSpPr>
            <a:spLocks noGrp="1"/>
          </p:cNvSpPr>
          <p:nvPr>
            <p:ph type="pic" sz="quarter" idx="12"/>
          </p:nvPr>
        </p:nvSpPr>
        <p:spPr bwMode="gray">
          <a:xfrm>
            <a:off x="8157091" y="1638300"/>
            <a:ext cx="3516666" cy="3758200"/>
          </a:xfrm>
          <a:prstGeom prst="roundRect">
            <a:avLst>
              <a:gd name="adj" fmla="val 0"/>
            </a:avLst>
          </a:prstGeom>
          <a:solidFill>
            <a:schemeClr val="bg2"/>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a:t>Drag picture to placeholder or click icon to add</a:t>
            </a:r>
          </a:p>
        </p:txBody>
      </p:sp>
      <p:sp>
        <p:nvSpPr>
          <p:cNvPr id="10" name="Text Placeholder 3"/>
          <p:cNvSpPr>
            <a:spLocks noGrp="1"/>
          </p:cNvSpPr>
          <p:nvPr>
            <p:ph type="body" sz="quarter" idx="13" hasCustomPrompt="1"/>
          </p:nvPr>
        </p:nvSpPr>
        <p:spPr>
          <a:xfrm>
            <a:off x="528302" y="5504356"/>
            <a:ext cx="3516666" cy="667844"/>
          </a:xfrm>
        </p:spPr>
        <p:txBody>
          <a:bodyPr/>
          <a:lstStyle>
            <a:lvl1pPr marL="0" indent="0">
              <a:buNone/>
              <a:defRPr sz="1799"/>
            </a:lvl1pPr>
            <a:lvl2pPr marL="231612" indent="0">
              <a:buNone/>
              <a:defRPr sz="1600"/>
            </a:lvl2pPr>
            <a:lvl3pPr marL="569514" indent="0">
              <a:buNone/>
              <a:defRPr sz="1600"/>
            </a:lvl3pPr>
            <a:lvl4pPr marL="853477" indent="0">
              <a:buNone/>
              <a:defRPr sz="1600"/>
            </a:lvl4pPr>
            <a:lvl5pPr marL="1145372" indent="0">
              <a:buNone/>
              <a:defRPr sz="1600"/>
            </a:lvl5pPr>
          </a:lstStyle>
          <a:p>
            <a:pPr lvl="0"/>
            <a:r>
              <a:rPr lang="en-US"/>
              <a:t>Click to edit master text styles</a:t>
            </a:r>
          </a:p>
        </p:txBody>
      </p:sp>
      <p:sp>
        <p:nvSpPr>
          <p:cNvPr id="11" name="Text Placeholder 3"/>
          <p:cNvSpPr>
            <a:spLocks noGrp="1"/>
          </p:cNvSpPr>
          <p:nvPr>
            <p:ph type="body" sz="quarter" idx="14" hasCustomPrompt="1"/>
          </p:nvPr>
        </p:nvSpPr>
        <p:spPr>
          <a:xfrm>
            <a:off x="4332974" y="5504356"/>
            <a:ext cx="3516666" cy="667844"/>
          </a:xfrm>
        </p:spPr>
        <p:txBody>
          <a:bodyPr/>
          <a:lstStyle>
            <a:lvl1pPr marL="0" indent="0">
              <a:buNone/>
              <a:defRPr sz="1799"/>
            </a:lvl1pPr>
            <a:lvl2pPr marL="231612" indent="0">
              <a:buNone/>
              <a:defRPr sz="1600"/>
            </a:lvl2pPr>
            <a:lvl3pPr marL="569514" indent="0">
              <a:buNone/>
              <a:defRPr sz="1600"/>
            </a:lvl3pPr>
            <a:lvl4pPr marL="853477" indent="0">
              <a:buNone/>
              <a:defRPr sz="1600"/>
            </a:lvl4pPr>
            <a:lvl5pPr marL="1145372" indent="0">
              <a:buNone/>
              <a:defRPr sz="1600"/>
            </a:lvl5pPr>
          </a:lstStyle>
          <a:p>
            <a:pPr lvl="0"/>
            <a:r>
              <a:rPr lang="en-US"/>
              <a:t>Click to edit master text styles</a:t>
            </a:r>
          </a:p>
        </p:txBody>
      </p:sp>
      <p:sp>
        <p:nvSpPr>
          <p:cNvPr id="12" name="Text Placeholder 3"/>
          <p:cNvSpPr>
            <a:spLocks noGrp="1"/>
          </p:cNvSpPr>
          <p:nvPr>
            <p:ph type="body" sz="quarter" idx="15" hasCustomPrompt="1"/>
          </p:nvPr>
        </p:nvSpPr>
        <p:spPr>
          <a:xfrm>
            <a:off x="8124404" y="5504356"/>
            <a:ext cx="3516666" cy="667844"/>
          </a:xfrm>
        </p:spPr>
        <p:txBody>
          <a:bodyPr/>
          <a:lstStyle>
            <a:lvl1pPr marL="0" indent="0">
              <a:buNone/>
              <a:defRPr sz="1799"/>
            </a:lvl1pPr>
            <a:lvl2pPr marL="231612" indent="0">
              <a:buNone/>
              <a:defRPr sz="1600"/>
            </a:lvl2pPr>
            <a:lvl3pPr marL="569514" indent="0">
              <a:buNone/>
              <a:defRPr sz="1600"/>
            </a:lvl3pPr>
            <a:lvl4pPr marL="853477" indent="0">
              <a:buNone/>
              <a:defRPr sz="1600"/>
            </a:lvl4pPr>
            <a:lvl5pPr marL="1145372" indent="0">
              <a:buNone/>
              <a:defRPr sz="1600"/>
            </a:lvl5pPr>
          </a:lstStyle>
          <a:p>
            <a:pPr lvl="0"/>
            <a:r>
              <a:rPr lang="en-US"/>
              <a:t>Click to edit master text styles</a:t>
            </a:r>
          </a:p>
        </p:txBody>
      </p:sp>
    </p:spTree>
    <p:extLst>
      <p:ext uri="{BB962C8B-B14F-4D97-AF65-F5344CB8AC3E}">
        <p14:creationId xmlns:p14="http://schemas.microsoft.com/office/powerpoint/2010/main" val="3165460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4" name="Chart Placeholder 3"/>
          <p:cNvSpPr>
            <a:spLocks noGrp="1"/>
          </p:cNvSpPr>
          <p:nvPr>
            <p:ph type="chart" sz="quarter" idx="10" hasCustomPrompt="1"/>
          </p:nvPr>
        </p:nvSpPr>
        <p:spPr bwMode="gray">
          <a:xfrm>
            <a:off x="518510" y="1704848"/>
            <a:ext cx="11123469" cy="4270746"/>
          </a:xfrm>
        </p:spPr>
        <p:txBody>
          <a:bodyPr anchor="ctr" anchorCtr="0"/>
          <a:lstStyle>
            <a:lvl1pPr marL="0" indent="0" algn="ctr">
              <a:buNone/>
              <a:defRPr sz="2398" baseline="0">
                <a:solidFill>
                  <a:schemeClr val="tx1"/>
                </a:solidFill>
                <a:latin typeface="+mn-lt"/>
                <a:ea typeface="Gilroy" panose="00000500000000000000" pitchFamily="50" charset="0"/>
                <a:cs typeface="Gilroy" panose="00000500000000000000" pitchFamily="50" charset="0"/>
              </a:defRPr>
            </a:lvl1pPr>
          </a:lstStyle>
          <a:p>
            <a:r>
              <a:rPr lang="en-US"/>
              <a:t>Place chart here</a:t>
            </a:r>
          </a:p>
        </p:txBody>
      </p:sp>
      <p:sp>
        <p:nvSpPr>
          <p:cNvPr id="7" name="Text Placeholder 6"/>
          <p:cNvSpPr>
            <a:spLocks noGrp="1"/>
          </p:cNvSpPr>
          <p:nvPr>
            <p:ph type="body" sz="quarter" idx="17" hasCustomPrompt="1"/>
          </p:nvPr>
        </p:nvSpPr>
        <p:spPr bwMode="gray">
          <a:xfrm>
            <a:off x="457659" y="5932542"/>
            <a:ext cx="11109451" cy="260484"/>
          </a:xfrm>
        </p:spPr>
        <p:txBody>
          <a:bodyPr bIns="0" anchor="b" anchorCtr="0"/>
          <a:lstStyle>
            <a:lvl1pPr marL="0" indent="0">
              <a:buNone/>
              <a:defRPr lang="en-US" sz="800" kern="1200" baseline="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chemeClr val="tx2"/>
              </a:buClr>
              <a:buFont typeface="Arial"/>
              <a:buNone/>
            </a:pPr>
            <a:r>
              <a:rPr lang="en-US"/>
              <a:t>Source: Goes Here</a:t>
            </a:r>
          </a:p>
        </p:txBody>
      </p:sp>
      <p:sp>
        <p:nvSpPr>
          <p:cNvPr id="8" name="Text Placeholder 8"/>
          <p:cNvSpPr>
            <a:spLocks noGrp="1"/>
          </p:cNvSpPr>
          <p:nvPr>
            <p:ph type="body" sz="quarter" idx="13" hasCustomPrompt="1"/>
          </p:nvPr>
        </p:nvSpPr>
        <p:spPr bwMode="gray">
          <a:xfrm>
            <a:off x="518511" y="1198323"/>
            <a:ext cx="11123469" cy="446087"/>
          </a:xfrm>
        </p:spPr>
        <p:txBody>
          <a:bodyPr lIns="0" anchor="b">
            <a:noAutofit/>
          </a:bodyPr>
          <a:lstStyle>
            <a:lvl1pPr algn="ctr">
              <a:lnSpc>
                <a:spcPct val="85000"/>
              </a:lnSpc>
              <a:spcBef>
                <a:spcPts val="600"/>
              </a:spcBef>
              <a:buNone/>
              <a:defRPr sz="1799" b="1">
                <a:solidFill>
                  <a:schemeClr val="tx1"/>
                </a:solidFill>
                <a:latin typeface="+mj-lt"/>
                <a:ea typeface="Gilroy" panose="00000500000000000000" pitchFamily="50" charset="0"/>
                <a:cs typeface="Gilroy" panose="00000500000000000000" pitchFamily="50" charset="0"/>
              </a:defRPr>
            </a:lvl1pPr>
            <a:lvl2pPr>
              <a:buNone/>
              <a:defRPr/>
            </a:lvl2pPr>
            <a:lvl3pPr>
              <a:buNone/>
              <a:defRPr/>
            </a:lvl3pPr>
            <a:lvl4pPr>
              <a:buNone/>
              <a:defRPr/>
            </a:lvl4pPr>
            <a:lvl5pPr>
              <a:buNone/>
              <a:defRPr/>
            </a:lvl5pPr>
          </a:lstStyle>
          <a:p>
            <a:pPr lvl="0"/>
            <a:r>
              <a:rPr lang="en-US"/>
              <a:t>Click to edit master text styles</a:t>
            </a:r>
          </a:p>
        </p:txBody>
      </p:sp>
      <p:sp>
        <p:nvSpPr>
          <p:cNvPr id="3" name="Title 2"/>
          <p:cNvSpPr>
            <a:spLocks noGrp="1"/>
          </p:cNvSpPr>
          <p:nvPr>
            <p:ph type="title" hasCustomPrompt="1"/>
          </p:nvPr>
        </p:nvSpPr>
        <p:spPr>
          <a:xfrm>
            <a:off x="439026" y="338328"/>
            <a:ext cx="11225055" cy="668692"/>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282202351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2401156"/>
            <a:ext cx="2202468"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1007" y="2410804"/>
            <a:ext cx="2097633"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3298877"/>
            <a:ext cx="2206647"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507" y="1867003"/>
            <a:ext cx="357883" cy="276999"/>
          </a:xfrm>
          <a:prstGeom prst="rect">
            <a:avLst/>
          </a:prstGeom>
          <a:noFill/>
        </p:spPr>
        <p:txBody>
          <a:bodyPr wrap="none" rtlCol="0">
            <a:spAutoFit/>
          </a:bodyPr>
          <a:lstStyle/>
          <a:p>
            <a:pPr algn="l"/>
            <a:r>
              <a:rPr lang="en-US" sz="1200" b="1">
                <a:solidFill>
                  <a:schemeClr val="bg1"/>
                </a:solidFill>
              </a:rPr>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4743" y="2401156"/>
            <a:ext cx="2202468"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7403" y="2410804"/>
            <a:ext cx="2097633"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8388" y="3298877"/>
            <a:ext cx="2206647"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903" y="1867003"/>
            <a:ext cx="357883" cy="276999"/>
          </a:xfrm>
          <a:prstGeom prst="rect">
            <a:avLst/>
          </a:prstGeom>
          <a:noFill/>
        </p:spPr>
        <p:txBody>
          <a:bodyPr wrap="none" rtlCol="0">
            <a:spAutoFit/>
          </a:bodyPr>
          <a:lstStyle/>
          <a:p>
            <a:pPr algn="l"/>
            <a:r>
              <a:rPr lang="en-US" sz="1200" b="1">
                <a:solidFill>
                  <a:schemeClr val="bg1"/>
                </a:solidFill>
              </a:rPr>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9999" y="2401156"/>
            <a:ext cx="2202468"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2658" y="2410804"/>
            <a:ext cx="2097633"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3644" y="3298877"/>
            <a:ext cx="2206647"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6158" y="1867003"/>
            <a:ext cx="357883" cy="276999"/>
          </a:xfrm>
          <a:prstGeom prst="rect">
            <a:avLst/>
          </a:prstGeom>
          <a:noFill/>
        </p:spPr>
        <p:txBody>
          <a:bodyPr wrap="none" rtlCol="0">
            <a:spAutoFit/>
          </a:bodyPr>
          <a:lstStyle/>
          <a:p>
            <a:pPr algn="l"/>
            <a:r>
              <a:rPr lang="en-US" sz="1200" b="1">
                <a:solidFill>
                  <a:schemeClr val="bg1"/>
                </a:solidFill>
              </a:rPr>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81609" y="2401156"/>
            <a:ext cx="2202468"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4268" y="2410804"/>
            <a:ext cx="2097633"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5254" y="3298877"/>
            <a:ext cx="2206647"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7769" y="1867003"/>
            <a:ext cx="357883" cy="276999"/>
          </a:xfrm>
          <a:prstGeom prst="rect">
            <a:avLst/>
          </a:prstGeom>
          <a:noFill/>
        </p:spPr>
        <p:txBody>
          <a:bodyPr wrap="none" rtlCol="0">
            <a:spAutoFit/>
          </a:bodyPr>
          <a:lstStyle/>
          <a:p>
            <a:pPr algn="l"/>
            <a:r>
              <a:rPr lang="en-US" sz="1200" b="1">
                <a:solidFill>
                  <a:schemeClr val="bg1"/>
                </a:solidFill>
              </a:rPr>
              <a:t>04</a:t>
            </a:r>
          </a:p>
        </p:txBody>
      </p:sp>
    </p:spTree>
    <p:extLst>
      <p:ext uri="{BB962C8B-B14F-4D97-AF65-F5344CB8AC3E}">
        <p14:creationId xmlns:p14="http://schemas.microsoft.com/office/powerpoint/2010/main" val="4404016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Two Chart">
    <p:spTree>
      <p:nvGrpSpPr>
        <p:cNvPr id="1" name=""/>
        <p:cNvGrpSpPr/>
        <p:nvPr/>
      </p:nvGrpSpPr>
      <p:grpSpPr>
        <a:xfrm>
          <a:off x="0" y="0"/>
          <a:ext cx="0" cy="0"/>
          <a:chOff x="0" y="0"/>
          <a:chExt cx="0" cy="0"/>
        </a:xfrm>
      </p:grpSpPr>
      <p:sp>
        <p:nvSpPr>
          <p:cNvPr id="4" name="Chart Placeholder 3"/>
          <p:cNvSpPr>
            <a:spLocks noGrp="1"/>
          </p:cNvSpPr>
          <p:nvPr>
            <p:ph type="chart" sz="quarter" idx="10" hasCustomPrompt="1"/>
          </p:nvPr>
        </p:nvSpPr>
        <p:spPr bwMode="gray">
          <a:xfrm>
            <a:off x="520080" y="1150070"/>
            <a:ext cx="5438237" cy="4698524"/>
          </a:xfrm>
        </p:spPr>
        <p:txBody>
          <a:bodyPr anchor="ctr" anchorCtr="0"/>
          <a:lstStyle>
            <a:lvl1pPr marL="0" indent="0" algn="ctr">
              <a:buNone/>
              <a:defRPr sz="2398" baseline="0">
                <a:solidFill>
                  <a:schemeClr val="tx1"/>
                </a:solidFill>
                <a:latin typeface="+mn-lt"/>
                <a:ea typeface="Gilroy" panose="00000500000000000000" pitchFamily="50" charset="0"/>
                <a:cs typeface="Gilroy" panose="00000500000000000000" pitchFamily="50" charset="0"/>
              </a:defRPr>
            </a:lvl1pPr>
          </a:lstStyle>
          <a:p>
            <a:r>
              <a:rPr lang="en-US"/>
              <a:t>Place chart here</a:t>
            </a:r>
          </a:p>
        </p:txBody>
      </p:sp>
      <p:sp>
        <p:nvSpPr>
          <p:cNvPr id="12" name="Chart Placeholder 3"/>
          <p:cNvSpPr>
            <a:spLocks noGrp="1"/>
          </p:cNvSpPr>
          <p:nvPr>
            <p:ph type="chart" sz="quarter" idx="18" hasCustomPrompt="1"/>
          </p:nvPr>
        </p:nvSpPr>
        <p:spPr bwMode="gray">
          <a:xfrm>
            <a:off x="6219394" y="1150070"/>
            <a:ext cx="5442097" cy="4698524"/>
          </a:xfrm>
        </p:spPr>
        <p:txBody>
          <a:bodyPr anchor="ctr" anchorCtr="0"/>
          <a:lstStyle>
            <a:lvl1pPr marL="0" indent="0" algn="ctr">
              <a:buNone/>
              <a:defRPr sz="2398" baseline="0">
                <a:solidFill>
                  <a:schemeClr val="tx1"/>
                </a:solidFill>
                <a:latin typeface="+mn-lt"/>
                <a:ea typeface="Gilroy" panose="00000500000000000000" pitchFamily="50" charset="0"/>
                <a:cs typeface="Gilroy" panose="00000500000000000000" pitchFamily="50" charset="0"/>
              </a:defRPr>
            </a:lvl1pPr>
          </a:lstStyle>
          <a:p>
            <a:r>
              <a:rPr lang="en-US"/>
              <a:t>Place chart here</a:t>
            </a:r>
          </a:p>
        </p:txBody>
      </p:sp>
      <p:sp>
        <p:nvSpPr>
          <p:cNvPr id="7" name="Text Placeholder 6"/>
          <p:cNvSpPr>
            <a:spLocks noGrp="1"/>
          </p:cNvSpPr>
          <p:nvPr>
            <p:ph type="body" sz="quarter" idx="17" hasCustomPrompt="1"/>
          </p:nvPr>
        </p:nvSpPr>
        <p:spPr bwMode="gray">
          <a:xfrm>
            <a:off x="457319" y="5932544"/>
            <a:ext cx="11109451" cy="260484"/>
          </a:xfrm>
        </p:spPr>
        <p:txBody>
          <a:bodyPr bIns="0" anchor="b" anchorCtr="0"/>
          <a:lstStyle>
            <a:lvl1pPr marL="0" indent="0">
              <a:buNone/>
              <a:defRPr lang="en-US" sz="800" kern="1200" baseline="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chemeClr val="tx2"/>
              </a:buClr>
              <a:buFont typeface="Arial"/>
              <a:buNone/>
            </a:pPr>
            <a:r>
              <a:rPr lang="en-US"/>
              <a:t>Source: Goes Here</a:t>
            </a:r>
          </a:p>
        </p:txBody>
      </p:sp>
      <p:sp>
        <p:nvSpPr>
          <p:cNvPr id="3" name="Title 2"/>
          <p:cNvSpPr>
            <a:spLocks noGrp="1"/>
          </p:cNvSpPr>
          <p:nvPr>
            <p:ph type="title" hasCustomPrompt="1"/>
          </p:nvPr>
        </p:nvSpPr>
        <p:spPr>
          <a:xfrm>
            <a:off x="439026" y="338328"/>
            <a:ext cx="11225055" cy="668692"/>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202257766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Multi Chart">
    <p:spTree>
      <p:nvGrpSpPr>
        <p:cNvPr id="1" name=""/>
        <p:cNvGrpSpPr/>
        <p:nvPr/>
      </p:nvGrpSpPr>
      <p:grpSpPr>
        <a:xfrm>
          <a:off x="0" y="0"/>
          <a:ext cx="0" cy="0"/>
          <a:chOff x="0" y="0"/>
          <a:chExt cx="0" cy="0"/>
        </a:xfrm>
      </p:grpSpPr>
      <p:sp>
        <p:nvSpPr>
          <p:cNvPr id="4" name="Chart Placeholder 3"/>
          <p:cNvSpPr>
            <a:spLocks noGrp="1"/>
          </p:cNvSpPr>
          <p:nvPr>
            <p:ph type="chart" sz="quarter" idx="10" hasCustomPrompt="1"/>
          </p:nvPr>
        </p:nvSpPr>
        <p:spPr bwMode="gray">
          <a:xfrm>
            <a:off x="519565" y="1252778"/>
            <a:ext cx="5559552" cy="2216700"/>
          </a:xfrm>
        </p:spPr>
        <p:txBody>
          <a:bodyPr anchor="ctr" anchorCtr="0"/>
          <a:lstStyle>
            <a:lvl1pPr marL="0" indent="0" algn="ctr">
              <a:buNone/>
              <a:defRPr sz="2398" baseline="0">
                <a:solidFill>
                  <a:schemeClr val="tx1"/>
                </a:solidFill>
              </a:defRPr>
            </a:lvl1pPr>
          </a:lstStyle>
          <a:p>
            <a:r>
              <a:rPr lang="en-US"/>
              <a:t>Place chart here</a:t>
            </a:r>
          </a:p>
        </p:txBody>
      </p:sp>
      <p:sp>
        <p:nvSpPr>
          <p:cNvPr id="12" name="Chart Placeholder 3"/>
          <p:cNvSpPr>
            <a:spLocks noGrp="1"/>
          </p:cNvSpPr>
          <p:nvPr>
            <p:ph type="chart" sz="quarter" idx="18" hasCustomPrompt="1"/>
          </p:nvPr>
        </p:nvSpPr>
        <p:spPr bwMode="gray">
          <a:xfrm>
            <a:off x="6098075" y="1252778"/>
            <a:ext cx="5559552" cy="2216700"/>
          </a:xfrm>
        </p:spPr>
        <p:txBody>
          <a:bodyPr anchor="ctr" anchorCtr="0"/>
          <a:lstStyle>
            <a:lvl1pPr marL="0" indent="0" algn="ctr">
              <a:buNone/>
              <a:defRPr sz="2398" baseline="0">
                <a:solidFill>
                  <a:schemeClr val="tx1"/>
                </a:solidFill>
              </a:defRPr>
            </a:lvl1pPr>
          </a:lstStyle>
          <a:p>
            <a:r>
              <a:rPr lang="en-US"/>
              <a:t>Place chart here</a:t>
            </a:r>
          </a:p>
        </p:txBody>
      </p:sp>
      <p:sp>
        <p:nvSpPr>
          <p:cNvPr id="7" name="Text Placeholder 6"/>
          <p:cNvSpPr>
            <a:spLocks noGrp="1"/>
          </p:cNvSpPr>
          <p:nvPr>
            <p:ph type="body" sz="quarter" idx="17" hasCustomPrompt="1"/>
          </p:nvPr>
        </p:nvSpPr>
        <p:spPr bwMode="gray">
          <a:xfrm>
            <a:off x="457319" y="5931936"/>
            <a:ext cx="11109451" cy="260484"/>
          </a:xfrm>
        </p:spPr>
        <p:txBody>
          <a:bodyPr bIns="0" anchor="b" anchorCtr="0"/>
          <a:lstStyle>
            <a:lvl1pPr marL="0" indent="0">
              <a:buNone/>
              <a:defRPr lang="en-US" sz="800" kern="1200" baseline="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chemeClr val="tx2"/>
              </a:buClr>
              <a:buFont typeface="Arial"/>
              <a:buNone/>
            </a:pPr>
            <a:r>
              <a:rPr lang="en-US"/>
              <a:t>Source: Goes Here</a:t>
            </a:r>
          </a:p>
        </p:txBody>
      </p:sp>
      <p:sp>
        <p:nvSpPr>
          <p:cNvPr id="15" name="Chart Placeholder 3"/>
          <p:cNvSpPr>
            <a:spLocks noGrp="1"/>
          </p:cNvSpPr>
          <p:nvPr>
            <p:ph type="chart" sz="quarter" idx="19" hasCustomPrompt="1"/>
          </p:nvPr>
        </p:nvSpPr>
        <p:spPr bwMode="gray">
          <a:xfrm>
            <a:off x="519565" y="3469478"/>
            <a:ext cx="5559552" cy="2216700"/>
          </a:xfrm>
        </p:spPr>
        <p:txBody>
          <a:bodyPr anchor="ctr" anchorCtr="0"/>
          <a:lstStyle>
            <a:lvl1pPr marL="0" indent="0" algn="ctr">
              <a:buNone/>
              <a:defRPr sz="2398" baseline="0">
                <a:solidFill>
                  <a:schemeClr val="tx1"/>
                </a:solidFill>
              </a:defRPr>
            </a:lvl1pPr>
          </a:lstStyle>
          <a:p>
            <a:r>
              <a:rPr lang="en-US"/>
              <a:t>Place chart here</a:t>
            </a:r>
          </a:p>
        </p:txBody>
      </p:sp>
      <p:sp>
        <p:nvSpPr>
          <p:cNvPr id="16" name="Chart Placeholder 3"/>
          <p:cNvSpPr>
            <a:spLocks noGrp="1"/>
          </p:cNvSpPr>
          <p:nvPr>
            <p:ph type="chart" sz="quarter" idx="20" hasCustomPrompt="1"/>
          </p:nvPr>
        </p:nvSpPr>
        <p:spPr bwMode="gray">
          <a:xfrm>
            <a:off x="6098075" y="3469478"/>
            <a:ext cx="5559552" cy="2216700"/>
          </a:xfrm>
        </p:spPr>
        <p:txBody>
          <a:bodyPr anchor="ctr" anchorCtr="0"/>
          <a:lstStyle>
            <a:lvl1pPr marL="0" indent="0" algn="ctr">
              <a:buNone/>
              <a:defRPr sz="2398" baseline="0">
                <a:solidFill>
                  <a:schemeClr val="tx1"/>
                </a:solidFill>
              </a:defRPr>
            </a:lvl1pPr>
          </a:lstStyle>
          <a:p>
            <a:r>
              <a:rPr lang="en-US"/>
              <a:t>Place chart here</a:t>
            </a:r>
          </a:p>
        </p:txBody>
      </p:sp>
      <p:sp>
        <p:nvSpPr>
          <p:cNvPr id="3" name="Title 2"/>
          <p:cNvSpPr>
            <a:spLocks noGrp="1"/>
          </p:cNvSpPr>
          <p:nvPr>
            <p:ph type="title" hasCustomPrompt="1"/>
          </p:nvPr>
        </p:nvSpPr>
        <p:spPr>
          <a:xfrm>
            <a:off x="439026" y="338328"/>
            <a:ext cx="11225055" cy="668692"/>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12665038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7" name="Text Placeholder 6"/>
          <p:cNvSpPr>
            <a:spLocks noGrp="1"/>
          </p:cNvSpPr>
          <p:nvPr>
            <p:ph type="body" sz="quarter" idx="17" hasCustomPrompt="1"/>
          </p:nvPr>
        </p:nvSpPr>
        <p:spPr bwMode="gray">
          <a:xfrm>
            <a:off x="457319" y="5934143"/>
            <a:ext cx="11112854" cy="260484"/>
          </a:xfrm>
        </p:spPr>
        <p:txBody>
          <a:bodyPr bIns="0" anchor="b" anchorCtr="0"/>
          <a:lstStyle>
            <a:lvl1pPr marL="0" indent="0">
              <a:buNone/>
              <a:defRPr sz="800" baseline="0">
                <a:solidFill>
                  <a:schemeClr val="tx1"/>
                </a:solidFill>
              </a:defRPr>
            </a:lvl1pPr>
          </a:lstStyle>
          <a:p>
            <a:pPr lvl="0"/>
            <a:r>
              <a:rPr lang="en-US"/>
              <a:t>Source: Goes Here</a:t>
            </a:r>
          </a:p>
        </p:txBody>
      </p:sp>
      <p:sp>
        <p:nvSpPr>
          <p:cNvPr id="4" name="Table Placeholder 3"/>
          <p:cNvSpPr>
            <a:spLocks noGrp="1"/>
          </p:cNvSpPr>
          <p:nvPr>
            <p:ph type="tbl" sz="quarter" idx="18"/>
          </p:nvPr>
        </p:nvSpPr>
        <p:spPr bwMode="gray">
          <a:xfrm>
            <a:off x="519595" y="1230697"/>
            <a:ext cx="11112854" cy="4481512"/>
          </a:xfrm>
        </p:spPr>
        <p:txBody>
          <a:bodyPr anchor="ctr"/>
          <a:lstStyle>
            <a:lvl1pPr marL="0" indent="0" algn="ctr">
              <a:buNone/>
              <a:defRPr>
                <a:solidFill>
                  <a:schemeClr val="tx1"/>
                </a:solidFill>
              </a:defRPr>
            </a:lvl1pPr>
          </a:lstStyle>
          <a:p>
            <a:r>
              <a:rPr lang="en-US"/>
              <a:t>Click icon to add table</a:t>
            </a:r>
          </a:p>
        </p:txBody>
      </p:sp>
      <p:sp>
        <p:nvSpPr>
          <p:cNvPr id="3" name="Title 2"/>
          <p:cNvSpPr>
            <a:spLocks noGrp="1"/>
          </p:cNvSpPr>
          <p:nvPr>
            <p:ph type="title" hasCustomPrompt="1"/>
          </p:nvPr>
        </p:nvSpPr>
        <p:spPr>
          <a:xfrm>
            <a:off x="439026" y="338328"/>
            <a:ext cx="11225055" cy="668692"/>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260268857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3.xml><?xml version="1.0" encoding="utf-8"?>
<p:sldLayout xmlns:a="http://schemas.openxmlformats.org/drawingml/2006/main" xmlns:r="http://schemas.openxmlformats.org/officeDocument/2006/relationships" xmlns:p="http://schemas.openxmlformats.org/presentationml/2006/main" showMasterSp="0" preserve="1" userDrawn="1">
  <p:cSld name="Opening">
    <p:bg bwMode="gray">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314156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4.xml><?xml version="1.0" encoding="utf-8"?>
<p:sldLayout xmlns:a="http://schemas.openxmlformats.org/drawingml/2006/main" xmlns:r="http://schemas.openxmlformats.org/officeDocument/2006/relationships" xmlns:p="http://schemas.openxmlformats.org/presentationml/2006/main" userDrawn="1">
  <p:cSld name="Title Only –">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p>
        </p:txBody>
      </p:sp>
    </p:spTree>
    <p:extLst>
      <p:ext uri="{BB962C8B-B14F-4D97-AF65-F5344CB8AC3E}">
        <p14:creationId xmlns:p14="http://schemas.microsoft.com/office/powerpoint/2010/main" val="186218452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5.xml><?xml version="1.0" encoding="utf-8"?>
<p:sldLayout xmlns:a="http://schemas.openxmlformats.org/drawingml/2006/main" xmlns:r="http://schemas.openxmlformats.org/officeDocument/2006/relationships" xmlns:p="http://schemas.openxmlformats.org/presentationml/2006/main" userDrawn="1">
  <p:cSld name="1_Section_Slide_illustration7">
    <p:bg bwMode="gray">
      <p:bgPr>
        <a:solidFill>
          <a:schemeClr val="accent3"/>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63DB669E-DE48-4459-B68D-8E160500C632}"/>
              </a:ext>
            </a:extLst>
          </p:cNvPr>
          <p:cNvSpPr>
            <a:spLocks noGrp="1"/>
          </p:cNvSpPr>
          <p:nvPr>
            <p:ph type="ctrTitle" hasCustomPrompt="1"/>
          </p:nvPr>
        </p:nvSpPr>
        <p:spPr bwMode="gray">
          <a:xfrm>
            <a:off x="420142" y="2005012"/>
            <a:ext cx="5244378" cy="1336386"/>
          </a:xfrm>
        </p:spPr>
        <p:txBody>
          <a:bodyPr/>
          <a:lstStyle>
            <a:lvl1pPr algn="l" defTabSz="456880" rtl="0" eaLnBrk="1" latinLnBrk="0" hangingPunct="1">
              <a:lnSpc>
                <a:spcPct val="90000"/>
              </a:lnSpc>
              <a:spcBef>
                <a:spcPts val="0"/>
              </a:spcBef>
              <a:buNone/>
              <a:defRPr lang="en-US" sz="3599"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15" name="Text Placeholder 2">
            <a:extLst>
              <a:ext uri="{FF2B5EF4-FFF2-40B4-BE49-F238E27FC236}">
                <a16:creationId xmlns:a16="http://schemas.microsoft.com/office/drawing/2014/main" id="{257A6589-3507-492E-996F-F5F974762737}"/>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1999" b="0">
                <a:solidFill>
                  <a:srgbClr val="F7F7F7"/>
                </a:solidFill>
                <a:latin typeface="+mj-lt"/>
                <a:ea typeface="Gilroy" panose="00000500000000000000" pitchFamily="50" charset="0"/>
                <a:cs typeface="Gilroy" panose="00000500000000000000" pitchFamily="50" charset="0"/>
              </a:defRPr>
            </a:lvl1pPr>
            <a:lvl2pPr marL="231612" indent="0">
              <a:buNone/>
              <a:defRPr/>
            </a:lvl2pPr>
            <a:lvl3pPr marL="569514" indent="0">
              <a:buNone/>
              <a:defRPr/>
            </a:lvl3pPr>
            <a:lvl4pPr marL="853477" indent="0">
              <a:buNone/>
              <a:defRPr/>
            </a:lvl4pPr>
            <a:lvl5pPr marL="1145373" indent="0">
              <a:buNone/>
              <a:defRPr/>
            </a:lvl5pPr>
          </a:lstStyle>
          <a:p>
            <a:pPr lvl="0"/>
            <a:r>
              <a:rPr lang="en-US"/>
              <a:t>Click to edit subtitle master text styles</a:t>
            </a:r>
          </a:p>
        </p:txBody>
      </p:sp>
      <p:sp>
        <p:nvSpPr>
          <p:cNvPr id="16" name="Footer Placeholder 4">
            <a:extLst>
              <a:ext uri="{FF2B5EF4-FFF2-40B4-BE49-F238E27FC236}">
                <a16:creationId xmlns:a16="http://schemas.microsoft.com/office/drawing/2014/main" id="{441CF6F7-2F4A-4A1E-AAE5-3C0475DA403B}"/>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grpSp>
        <p:nvGrpSpPr>
          <p:cNvPr id="24" name="Graphic 28">
            <a:extLst>
              <a:ext uri="{FF2B5EF4-FFF2-40B4-BE49-F238E27FC236}">
                <a16:creationId xmlns:a16="http://schemas.microsoft.com/office/drawing/2014/main" id="{BFF4928E-B844-044F-B5A0-BADF8D3B31B5}"/>
              </a:ext>
            </a:extLst>
          </p:cNvPr>
          <p:cNvGrpSpPr>
            <a:grpSpLocks noChangeAspect="1"/>
          </p:cNvGrpSpPr>
          <p:nvPr userDrawn="1"/>
        </p:nvGrpSpPr>
        <p:grpSpPr bwMode="gray">
          <a:xfrm>
            <a:off x="384148" y="6197601"/>
            <a:ext cx="874890" cy="464232"/>
            <a:chOff x="3834550" y="2440725"/>
            <a:chExt cx="5419725" cy="2876550"/>
          </a:xfrm>
        </p:grpSpPr>
        <p:sp>
          <p:nvSpPr>
            <p:cNvPr id="25" name="Freeform: Shape 98">
              <a:extLst>
                <a:ext uri="{FF2B5EF4-FFF2-40B4-BE49-F238E27FC236}">
                  <a16:creationId xmlns:a16="http://schemas.microsoft.com/office/drawing/2014/main" id="{E77057C9-C634-2D4D-A239-091B9FF3B60A}"/>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799"/>
            </a:p>
          </p:txBody>
        </p:sp>
        <p:sp>
          <p:nvSpPr>
            <p:cNvPr id="26" name="Freeform: Shape 99">
              <a:extLst>
                <a:ext uri="{FF2B5EF4-FFF2-40B4-BE49-F238E27FC236}">
                  <a16:creationId xmlns:a16="http://schemas.microsoft.com/office/drawing/2014/main" id="{C5D84A08-A177-344B-8D1A-7121B79A97EE}"/>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799"/>
            </a:p>
          </p:txBody>
        </p:sp>
        <p:sp>
          <p:nvSpPr>
            <p:cNvPr id="27" name="Freeform: Shape 100">
              <a:extLst>
                <a:ext uri="{FF2B5EF4-FFF2-40B4-BE49-F238E27FC236}">
                  <a16:creationId xmlns:a16="http://schemas.microsoft.com/office/drawing/2014/main" id="{B6C676D8-3D53-FA4B-9CA1-D857C3E18EE2}"/>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799"/>
            </a:p>
          </p:txBody>
        </p:sp>
        <p:sp>
          <p:nvSpPr>
            <p:cNvPr id="28" name="Freeform: Shape 101">
              <a:extLst>
                <a:ext uri="{FF2B5EF4-FFF2-40B4-BE49-F238E27FC236}">
                  <a16:creationId xmlns:a16="http://schemas.microsoft.com/office/drawing/2014/main" id="{0FF49081-52FA-A940-84E3-C4D438291886}"/>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799"/>
            </a:p>
          </p:txBody>
        </p:sp>
        <p:sp>
          <p:nvSpPr>
            <p:cNvPr id="29" name="Freeform: Shape 102">
              <a:extLst>
                <a:ext uri="{FF2B5EF4-FFF2-40B4-BE49-F238E27FC236}">
                  <a16:creationId xmlns:a16="http://schemas.microsoft.com/office/drawing/2014/main" id="{BE85380F-860D-E445-B22F-198CB29659CC}"/>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799"/>
            </a:p>
          </p:txBody>
        </p:sp>
      </p:grpSp>
      <p:pic>
        <p:nvPicPr>
          <p:cNvPr id="17" name="Picture 7">
            <a:extLst>
              <a:ext uri="{FF2B5EF4-FFF2-40B4-BE49-F238E27FC236}">
                <a16:creationId xmlns:a16="http://schemas.microsoft.com/office/drawing/2014/main" id="{F76212D1-D6AC-894F-9CD4-49B494CB2467}"/>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ackgroundRemoval t="9867" b="89244" l="9945" r="99050">
                        <a14:foregroundMark x1="61869" y1="20889" x2="61869" y2="20889"/>
                        <a14:foregroundMark x1="53973" y1="39467" x2="53973" y2="39467"/>
                        <a14:foregroundMark x1="72414" y1="27644" x2="72414" y2="27644"/>
                        <a14:foregroundMark x1="61619" y1="23111" x2="61619" y2="23111"/>
                        <a14:foregroundMark x1="65417" y1="53422" x2="65417" y2="53422"/>
                        <a14:foregroundMark x1="75862" y1="59556" x2="75862" y2="59556"/>
                        <a14:foregroundMark x1="61369" y1="49956" x2="61369" y2="49956"/>
                        <a14:foregroundMark x1="63318" y1="53422" x2="63318" y2="53422"/>
                        <a14:foregroundMark x1="53723" y1="36444" x2="53723" y2="36444"/>
                        <a14:foregroundMark x1="76262" y1="68356" x2="76262" y2="68356"/>
                        <a14:foregroundMark x1="76412" y1="69778" x2="76412" y2="69778"/>
                        <a14:foregroundMark x1="76312" y1="69778" x2="76312" y2="69778"/>
                        <a14:foregroundMark x1="75262" y1="72089" x2="75262" y2="72089"/>
                        <a14:foregroundMark x1="69215" y1="88889" x2="69215" y2="88889"/>
                        <a14:foregroundMark x1="61369" y1="26044" x2="61369" y2="26044"/>
                        <a14:foregroundMark x1="85207" y1="15911" x2="85207" y2="15911"/>
                        <a14:foregroundMark x1="90105" y1="30756" x2="90105" y2="30756"/>
                        <a14:foregroundMark x1="62769" y1="50400" x2="62769" y2="50400"/>
                        <a14:foregroundMark x1="63418" y1="48711" x2="63418" y2="48711"/>
                        <a14:foregroundMark x1="69765" y1="50133" x2="69765" y2="50133"/>
                        <a14:foregroundMark x1="68716" y1="79111" x2="68716" y2="79111"/>
                        <a14:foregroundMark x1="73463" y1="78844" x2="73463" y2="78844"/>
                        <a14:foregroundMark x1="73813" y1="78844" x2="73813" y2="78844"/>
                        <a14:foregroundMark x1="99050" y1="48533" x2="99050" y2="48533"/>
                        <a14:foregroundMark x1="97751" y1="24444" x2="97751" y2="24444"/>
                      </a14:backgroundRemoval>
                    </a14:imgEffect>
                  </a14:imgLayer>
                </a14:imgProps>
              </a:ext>
            </a:extLst>
          </a:blip>
          <a:srcRect b="739"/>
          <a:stretch/>
        </p:blipFill>
        <p:spPr>
          <a:xfrm>
            <a:off x="1" y="52393"/>
            <a:ext cx="12191996" cy="6805607"/>
          </a:xfrm>
          <a:prstGeom prst="rect">
            <a:avLst/>
          </a:prstGeom>
        </p:spPr>
      </p:pic>
    </p:spTree>
    <p:extLst>
      <p:ext uri="{BB962C8B-B14F-4D97-AF65-F5344CB8AC3E}">
        <p14:creationId xmlns:p14="http://schemas.microsoft.com/office/powerpoint/2010/main" val="37886218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1174488"/>
            <a:ext cx="503051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2" y="1920161"/>
            <a:ext cx="5036865"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3417" y="1174488"/>
            <a:ext cx="503051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8712" y="1920161"/>
            <a:ext cx="5045211"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38820" y="3387001"/>
            <a:ext cx="503686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402" y="4120916"/>
            <a:ext cx="5045809"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3416" y="3387001"/>
            <a:ext cx="5045211"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3348" y="4120916"/>
            <a:ext cx="5065278"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445941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1174488"/>
            <a:ext cx="3603674"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1920161"/>
            <a:ext cx="3603674"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251330" y="1174488"/>
            <a:ext cx="3603674"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236625" y="1920161"/>
            <a:ext cx="3603674"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39403" y="3387001"/>
            <a:ext cx="361262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403" y="4120916"/>
            <a:ext cx="3603674"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234084" y="3387001"/>
            <a:ext cx="362092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231261" y="4120916"/>
            <a:ext cx="3603674"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8716" y="1174488"/>
            <a:ext cx="3603674"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4010" y="1920161"/>
            <a:ext cx="3603674"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08647" y="3387001"/>
            <a:ext cx="3623743"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8647" y="4120916"/>
            <a:ext cx="3603674"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334541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p:nvPr>
        </p:nvSpPr>
        <p:spPr>
          <a:xfrm>
            <a:off x="448173" y="1664208"/>
            <a:ext cx="5487829" cy="450481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p:nvPr>
        </p:nvSpPr>
        <p:spPr>
          <a:xfrm>
            <a:off x="6153164" y="1664208"/>
            <a:ext cx="5487829" cy="450481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p:nvPr>
        </p:nvSpPr>
        <p:spPr>
          <a:xfrm>
            <a:off x="457319" y="842118"/>
            <a:ext cx="11195171"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35046168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 lined text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C8E81-0D59-BF41-BF7B-677C751F5031}"/>
              </a:ext>
            </a:extLst>
          </p:cNvPr>
          <p:cNvSpPr>
            <a:spLocks noGrp="1"/>
          </p:cNvSpPr>
          <p:nvPr>
            <p:ph type="title" hasCustomPrompt="1"/>
          </p:nvPr>
        </p:nvSpPr>
        <p:spPr>
          <a:xfrm>
            <a:off x="449369" y="311377"/>
            <a:ext cx="11191625" cy="1014984"/>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27FFF17C-0C13-7440-BAF8-4AF48C39F36C}"/>
              </a:ext>
            </a:extLst>
          </p:cNvPr>
          <p:cNvSpPr>
            <a:spLocks noGrp="1"/>
          </p:cNvSpPr>
          <p:nvPr>
            <p:ph sz="half" idx="1"/>
          </p:nvPr>
        </p:nvSpPr>
        <p:spPr>
          <a:xfrm>
            <a:off x="448173" y="2167129"/>
            <a:ext cx="5487829"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DC696CB-855E-3C49-930A-F6300B36958D}"/>
              </a:ext>
            </a:extLst>
          </p:cNvPr>
          <p:cNvSpPr>
            <a:spLocks noGrp="1"/>
          </p:cNvSpPr>
          <p:nvPr>
            <p:ph sz="half" idx="2"/>
          </p:nvPr>
        </p:nvSpPr>
        <p:spPr>
          <a:xfrm>
            <a:off x="6153164" y="2167129"/>
            <a:ext cx="5487829"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7">
            <a:extLst>
              <a:ext uri="{FF2B5EF4-FFF2-40B4-BE49-F238E27FC236}">
                <a16:creationId xmlns:a16="http://schemas.microsoft.com/office/drawing/2014/main" id="{B99B04B5-E0D7-F84C-B5C1-AA08C41B3681}"/>
              </a:ext>
            </a:extLst>
          </p:cNvPr>
          <p:cNvSpPr>
            <a:spLocks noGrp="1"/>
          </p:cNvSpPr>
          <p:nvPr>
            <p:ph type="body" sz="quarter" idx="13"/>
          </p:nvPr>
        </p:nvSpPr>
        <p:spPr>
          <a:xfrm>
            <a:off x="457319" y="1463040"/>
            <a:ext cx="11195171"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238638854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CD2F1-2F12-734E-C5AC-1710E7E7419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0793F48-5788-5387-89F2-3E6278E96F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16C0541-0336-F02B-24F7-9A4C259DD11A}"/>
              </a:ext>
            </a:extLst>
          </p:cNvPr>
          <p:cNvSpPr>
            <a:spLocks noGrp="1"/>
          </p:cNvSpPr>
          <p:nvPr>
            <p:ph type="dt" sz="half" idx="10"/>
          </p:nvPr>
        </p:nvSpPr>
        <p:spPr/>
        <p:txBody>
          <a:bodyPr/>
          <a:lstStyle/>
          <a:p>
            <a:fld id="{BED75B3E-01B0-C641-BC13-89F203A261D9}" type="datetimeFigureOut">
              <a:rPr lang="en-US" smtClean="0"/>
              <a:t>6/20/24</a:t>
            </a:fld>
            <a:endParaRPr lang="en-US"/>
          </a:p>
        </p:txBody>
      </p:sp>
      <p:sp>
        <p:nvSpPr>
          <p:cNvPr id="5" name="Footer Placeholder 4">
            <a:extLst>
              <a:ext uri="{FF2B5EF4-FFF2-40B4-BE49-F238E27FC236}">
                <a16:creationId xmlns:a16="http://schemas.microsoft.com/office/drawing/2014/main" id="{959DEB84-326A-1525-18E2-D0DE63536A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584F2B-DD33-A254-F901-D3CC23F977D0}"/>
              </a:ext>
            </a:extLst>
          </p:cNvPr>
          <p:cNvSpPr>
            <a:spLocks noGrp="1"/>
          </p:cNvSpPr>
          <p:nvPr>
            <p:ph type="sldNum" sz="quarter" idx="12"/>
          </p:nvPr>
        </p:nvSpPr>
        <p:spPr/>
        <p:txBody>
          <a:bodyPr/>
          <a:lstStyle/>
          <a:p>
            <a:fld id="{90B680AD-9912-984A-A1C3-25174302326C}" type="slidenum">
              <a:rPr lang="en-US" smtClean="0"/>
              <a:t>‹#›</a:t>
            </a:fld>
            <a:endParaRPr lang="en-US"/>
          </a:p>
        </p:txBody>
      </p:sp>
    </p:spTree>
    <p:extLst>
      <p:ext uri="{BB962C8B-B14F-4D97-AF65-F5344CB8AC3E}">
        <p14:creationId xmlns:p14="http://schemas.microsoft.com/office/powerpoint/2010/main" val="11461774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ntent w heading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173" y="2433503"/>
            <a:ext cx="5487829" cy="3735522"/>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152141" y="2433503"/>
            <a:ext cx="5487829" cy="3735522"/>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173" y="310897"/>
            <a:ext cx="11195171"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836" y="1540789"/>
            <a:ext cx="5487829"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6152141" y="1540789"/>
            <a:ext cx="5487829"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12106521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hree Content w 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173" y="310897"/>
            <a:ext cx="11195171"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836" y="1540789"/>
            <a:ext cx="3470798"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173" y="2464326"/>
            <a:ext cx="3470798" cy="3704700"/>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3958772" y="1540789"/>
            <a:ext cx="3470798"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3958772" y="2464326"/>
            <a:ext cx="3470798" cy="3704700"/>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p:nvPr>
        </p:nvSpPr>
        <p:spPr>
          <a:xfrm>
            <a:off x="7472721" y="1540789"/>
            <a:ext cx="3470798"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p:nvPr>
        </p:nvSpPr>
        <p:spPr>
          <a:xfrm>
            <a:off x="7472721" y="2464326"/>
            <a:ext cx="3470798" cy="3704700"/>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5183009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9022329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173" y="842118"/>
            <a:ext cx="11195171" cy="361154"/>
          </a:xfrm>
        </p:spPr>
        <p:txBody>
          <a:bodyPr>
            <a:noAutofit/>
          </a:bodyPr>
          <a:lstStyle>
            <a:lvl1pPr marL="0" indent="0">
              <a:buFontTx/>
              <a:buNone/>
              <a:defRPr sz="2000"/>
            </a:lvl1pPr>
          </a:lstStyle>
          <a:p>
            <a:pPr lvl="0"/>
            <a:r>
              <a:rPr lang="en-US"/>
              <a:t>Click to edit Master text styles</a:t>
            </a:r>
          </a:p>
        </p:txBody>
      </p:sp>
    </p:spTree>
    <p:extLst>
      <p:ext uri="{BB962C8B-B14F-4D97-AF65-F5344CB8AC3E}">
        <p14:creationId xmlns:p14="http://schemas.microsoft.com/office/powerpoint/2010/main" val="169966133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958" y="6398202"/>
            <a:ext cx="591497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243" y="1755776"/>
            <a:ext cx="11094750" cy="4402976"/>
          </a:xfrm>
        </p:spPr>
        <p:txBody>
          <a:bodyPr>
            <a:noAutofit/>
          </a:bodyPr>
          <a:lstStyle/>
          <a:p>
            <a:endParaRPr lang="en-US"/>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608" y="842118"/>
            <a:ext cx="11195171"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6627506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958" y="6398202"/>
            <a:ext cx="591497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193293489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8180" y="6400800"/>
            <a:ext cx="591497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32067444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1685663"/>
            <a:ext cx="360516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4125467"/>
            <a:ext cx="2926842" cy="204355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458" y="3307722"/>
            <a:ext cx="3603674"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9868" y="1685663"/>
            <a:ext cx="360516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3513" y="4125467"/>
            <a:ext cx="2926842" cy="204355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1978" y="3307722"/>
            <a:ext cx="3603674"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3426" y="1685663"/>
            <a:ext cx="360516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7071" y="4125467"/>
            <a:ext cx="2926842" cy="204355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5536" y="3307722"/>
            <a:ext cx="3603674"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24402607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1685663"/>
            <a:ext cx="360516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4125467"/>
            <a:ext cx="2926842" cy="204355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458" y="3307722"/>
            <a:ext cx="3603674"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9868" y="1685663"/>
            <a:ext cx="360516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3513" y="4125467"/>
            <a:ext cx="2926842" cy="204355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1978" y="3307722"/>
            <a:ext cx="3603674"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3426" y="1685663"/>
            <a:ext cx="360516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7071" y="4125467"/>
            <a:ext cx="2926842" cy="204355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5536" y="3307722"/>
            <a:ext cx="3603674"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271489390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Main Poi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609" y="309531"/>
            <a:ext cx="11526193" cy="5641440"/>
          </a:xfrm>
          <a:prstGeom prst="rect">
            <a:avLst/>
          </a:prstGeom>
          <a:noFill/>
        </p:spPr>
        <p:txBody>
          <a:bodyPr wrap="square" rtlCol="0">
            <a:noAutofit/>
          </a:bodyPr>
          <a:lstStyle/>
          <a:p>
            <a:pPr algn="l">
              <a:lnSpc>
                <a:spcPct val="90000"/>
              </a:lnSpc>
            </a:pPr>
            <a:r>
              <a:rPr lang="en-US" sz="6800" b="1" spc="-150" baseline="0">
                <a:solidFill>
                  <a:schemeClr val="bg1"/>
                </a:solidFill>
              </a:rPr>
              <a:t>No matter where work happens, digital workﬂows drive productivity and </a:t>
            </a:r>
            <a:br>
              <a:rPr lang="en-US" sz="6800" b="1" spc="-150" baseline="0">
                <a:solidFill>
                  <a:schemeClr val="bg1"/>
                </a:solidFill>
              </a:rPr>
            </a:br>
            <a:r>
              <a:rPr lang="en-US" sz="6800" b="1" spc="-150" baseline="0">
                <a:solidFill>
                  <a:schemeClr val="bg1"/>
                </a:solidFill>
              </a:rPr>
              <a:t>great experiences.</a:t>
            </a:r>
          </a:p>
        </p:txBody>
      </p:sp>
    </p:spTree>
    <p:extLst>
      <p:ext uri="{BB962C8B-B14F-4D97-AF65-F5344CB8AC3E}">
        <p14:creationId xmlns:p14="http://schemas.microsoft.com/office/powerpoint/2010/main" val="8060467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1EF4C-1017-D40F-E17F-E37AF767845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CEA20E-9823-E514-9BAF-452774AF92C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EE129CA-B05B-42EE-CB96-3F7B3A53CF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7841149-CEBC-80E1-B380-C1D494EF9B44}"/>
              </a:ext>
            </a:extLst>
          </p:cNvPr>
          <p:cNvSpPr>
            <a:spLocks noGrp="1"/>
          </p:cNvSpPr>
          <p:nvPr>
            <p:ph type="dt" sz="half" idx="10"/>
          </p:nvPr>
        </p:nvSpPr>
        <p:spPr/>
        <p:txBody>
          <a:bodyPr/>
          <a:lstStyle/>
          <a:p>
            <a:fld id="{BED75B3E-01B0-C641-BC13-89F203A261D9}" type="datetimeFigureOut">
              <a:rPr lang="en-US" smtClean="0"/>
              <a:t>6/20/24</a:t>
            </a:fld>
            <a:endParaRPr lang="en-US"/>
          </a:p>
        </p:txBody>
      </p:sp>
      <p:sp>
        <p:nvSpPr>
          <p:cNvPr id="6" name="Footer Placeholder 5">
            <a:extLst>
              <a:ext uri="{FF2B5EF4-FFF2-40B4-BE49-F238E27FC236}">
                <a16:creationId xmlns:a16="http://schemas.microsoft.com/office/drawing/2014/main" id="{7320EB8F-1972-1148-3FBF-5A828CE88F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D62E528-5C23-7C68-6DFD-0A40D5D5CB39}"/>
              </a:ext>
            </a:extLst>
          </p:cNvPr>
          <p:cNvSpPr>
            <a:spLocks noGrp="1"/>
          </p:cNvSpPr>
          <p:nvPr>
            <p:ph type="sldNum" sz="quarter" idx="12"/>
          </p:nvPr>
        </p:nvSpPr>
        <p:spPr/>
        <p:txBody>
          <a:bodyPr/>
          <a:lstStyle/>
          <a:p>
            <a:fld id="{90B680AD-9912-984A-A1C3-25174302326C}" type="slidenum">
              <a:rPr lang="en-US" smtClean="0"/>
              <a:t>‹#›</a:t>
            </a:fld>
            <a:endParaRPr lang="en-US"/>
          </a:p>
        </p:txBody>
      </p:sp>
    </p:spTree>
    <p:extLst>
      <p:ext uri="{BB962C8B-B14F-4D97-AF65-F5344CB8AC3E}">
        <p14:creationId xmlns:p14="http://schemas.microsoft.com/office/powerpoint/2010/main" val="152180854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609" y="309531"/>
            <a:ext cx="4929078" cy="5641440"/>
          </a:xfrm>
          <a:prstGeom prst="rect">
            <a:avLst/>
          </a:prstGeom>
          <a:noFill/>
        </p:spPr>
        <p:txBody>
          <a:bodyPr wrap="square" rtlCol="0">
            <a:noAutofit/>
          </a:bodyPr>
          <a:lstStyle/>
          <a:p>
            <a:pPr algn="l">
              <a:lnSpc>
                <a:spcPct val="90000"/>
              </a:lnSpc>
            </a:pPr>
            <a:r>
              <a:rPr lang="en-US" sz="6800" b="1" spc="-150" baseline="0">
                <a:solidFill>
                  <a:schemeClr val="bg1"/>
                </a:solidFill>
              </a:rPr>
              <a:t>Our work makes </a:t>
            </a:r>
            <a:br>
              <a:rPr lang="en-US" sz="6800" b="1" spc="-150" baseline="0">
                <a:solidFill>
                  <a:schemeClr val="bg1"/>
                </a:solidFill>
              </a:rPr>
            </a:br>
            <a:r>
              <a:rPr lang="en-US" sz="6800" b="1" spc="-150" baseline="0">
                <a:solidFill>
                  <a:schemeClr val="bg1"/>
                </a:solidFill>
              </a:rPr>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3552" y="361338"/>
            <a:ext cx="4177443" cy="4504351"/>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3327485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gray">
          <a:xfrm>
            <a:off x="456865" y="1521309"/>
            <a:ext cx="10164616"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a:solidFill>
                  <a:schemeClr val="bg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a:solidFill>
                  <a:schemeClr val="bg1"/>
                </a:solidFill>
              </a:rPr>
            </a:br>
            <a:r>
              <a:rPr lang="en-US" sz="1600">
                <a:solidFill>
                  <a:schemeClr val="bg1"/>
                </a:solidFill>
              </a:rPr>
              <a:t>or functionality. The development, release, and timing of any features or functionality described </a:t>
            </a:r>
            <a:br>
              <a:rPr lang="en-US" sz="1600">
                <a:solidFill>
                  <a:schemeClr val="bg1"/>
                </a:solidFill>
              </a:rPr>
            </a:br>
            <a:r>
              <a:rPr lang="en-US" sz="1600">
                <a:solidFill>
                  <a:schemeClr val="bg1"/>
                </a:solidFill>
              </a:rPr>
              <a:t>for our products remains at our sole discretion. We undertake no obligation, and do not intend, </a:t>
            </a:r>
            <a:br>
              <a:rPr lang="en-US" sz="1600">
                <a:solidFill>
                  <a:schemeClr val="bg1"/>
                </a:solidFill>
              </a:rPr>
            </a:br>
            <a:r>
              <a:rPr lang="en-US" sz="1600">
                <a:solidFill>
                  <a:schemeClr val="bg1"/>
                </a:solidFill>
              </a:rPr>
              <a:t>to update the forward‑looking statements.</a:t>
            </a:r>
          </a:p>
        </p:txBody>
      </p:sp>
    </p:spTree>
    <p:extLst>
      <p:ext uri="{BB962C8B-B14F-4D97-AF65-F5344CB8AC3E}">
        <p14:creationId xmlns:p14="http://schemas.microsoft.com/office/powerpoint/2010/main" val="37211331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Speaker Intro">
    <p:spTree>
      <p:nvGrpSpPr>
        <p:cNvPr id="1" name=""/>
        <p:cNvGrpSpPr/>
        <p:nvPr/>
      </p:nvGrpSpPr>
      <p:grpSpPr>
        <a:xfrm>
          <a:off x="0" y="0"/>
          <a:ext cx="0" cy="0"/>
          <a:chOff x="0" y="0"/>
          <a:chExt cx="0" cy="0"/>
        </a:xfrm>
      </p:grpSpPr>
      <p:sp>
        <p:nvSpPr>
          <p:cNvPr id="29" name="Picture Placeholder 28">
            <a:extLst>
              <a:ext uri="{FF2B5EF4-FFF2-40B4-BE49-F238E27FC236}">
                <a16:creationId xmlns:a16="http://schemas.microsoft.com/office/drawing/2014/main" id="{EE4EDAD0-0380-4AB8-9844-156B9F5E95D8}"/>
              </a:ext>
            </a:extLst>
          </p:cNvPr>
          <p:cNvSpPr>
            <a:spLocks noGrp="1"/>
          </p:cNvSpPr>
          <p:nvPr>
            <p:ph type="pic" sz="quarter" idx="21" hasCustomPrompt="1"/>
          </p:nvPr>
        </p:nvSpPr>
        <p:spPr bwMode="invGray">
          <a:xfrm>
            <a:off x="546242" y="1755774"/>
            <a:ext cx="1292563" cy="1292226"/>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sp>
        <p:nvSpPr>
          <p:cNvPr id="2" name="Title 1"/>
          <p:cNvSpPr>
            <a:spLocks noGrp="1"/>
          </p:cNvSpPr>
          <p:nvPr>
            <p:ph type="title"/>
          </p:nvPr>
        </p:nvSpPr>
        <p:spPr bwMode="invGray">
          <a:xfrm>
            <a:off x="450527" y="310896"/>
            <a:ext cx="11195171" cy="1197864"/>
          </a:xfrm>
          <a:prstGeom prst="rect">
            <a:avLst/>
          </a:prstGeom>
        </p:spPr>
        <p:txBody>
          <a:bodyPr vert="horz" lIns="91440" tIns="45720" rIns="91440" bIns="45720" rtlCol="0" anchor="t" anchorCtr="0">
            <a:noAutofit/>
          </a:bodyPr>
          <a:lstStyle>
            <a:lvl1pPr>
              <a:defRPr lang="en-US" dirty="0"/>
            </a:lvl1pPr>
          </a:lstStyle>
          <a:p>
            <a:pPr lvl="0"/>
            <a:r>
              <a:rPr lang="en-US"/>
              <a:t>Click to edit Master title style</a:t>
            </a:r>
          </a:p>
        </p:txBody>
      </p:sp>
      <p:sp>
        <p:nvSpPr>
          <p:cNvPr id="6" name="Content Placeholder 5"/>
          <p:cNvSpPr>
            <a:spLocks noGrp="1"/>
          </p:cNvSpPr>
          <p:nvPr>
            <p:ph sz="quarter" idx="10" hasCustomPrompt="1"/>
          </p:nvPr>
        </p:nvSpPr>
        <p:spPr bwMode="invGray">
          <a:xfrm>
            <a:off x="459679" y="3479246"/>
            <a:ext cx="4159560"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7" name="Content Placeholder 5"/>
          <p:cNvSpPr>
            <a:spLocks noGrp="1"/>
          </p:cNvSpPr>
          <p:nvPr>
            <p:ph sz="quarter" idx="11" hasCustomPrompt="1"/>
          </p:nvPr>
        </p:nvSpPr>
        <p:spPr bwMode="invGray">
          <a:xfrm>
            <a:off x="5368482" y="3479246"/>
            <a:ext cx="4602536"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27" name="Picture Placeholder 26">
            <a:extLst>
              <a:ext uri="{FF2B5EF4-FFF2-40B4-BE49-F238E27FC236}">
                <a16:creationId xmlns:a16="http://schemas.microsoft.com/office/drawing/2014/main" id="{3E8E0FF5-4F9E-DC49-A0F7-432C85EC7B77}"/>
              </a:ext>
            </a:extLst>
          </p:cNvPr>
          <p:cNvSpPr>
            <a:spLocks noGrp="1"/>
          </p:cNvSpPr>
          <p:nvPr>
            <p:ph type="pic" sz="quarter" idx="14" hasCustomPrompt="1"/>
          </p:nvPr>
        </p:nvSpPr>
        <p:spPr bwMode="invGray">
          <a:xfrm>
            <a:off x="2166293" y="1755774"/>
            <a:ext cx="1632477" cy="1280160"/>
          </a:xfrm>
        </p:spPr>
        <p:txBody>
          <a:bodyPr anchor="ctr"/>
          <a:lstStyle>
            <a:lvl1pPr algn="ctr">
              <a:buNone/>
              <a:defRPr sz="1200"/>
            </a:lvl1pPr>
          </a:lstStyle>
          <a:p>
            <a:r>
              <a:rPr lang="en-US"/>
              <a:t>Place logo</a:t>
            </a:r>
          </a:p>
        </p:txBody>
      </p:sp>
      <p:cxnSp>
        <p:nvCxnSpPr>
          <p:cNvPr id="14" name="Straight Connector 13">
            <a:extLst>
              <a:ext uri="{FF2B5EF4-FFF2-40B4-BE49-F238E27FC236}">
                <a16:creationId xmlns:a16="http://schemas.microsoft.com/office/drawing/2014/main" id="{E5822000-2F5A-4E09-9F05-746BEFAFEDE5}"/>
              </a:ext>
            </a:extLst>
          </p:cNvPr>
          <p:cNvCxnSpPr>
            <a:cxnSpLocks/>
          </p:cNvCxnSpPr>
          <p:nvPr userDrawn="1"/>
        </p:nvCxnSpPr>
        <p:spPr bwMode="invGray">
          <a:xfrm>
            <a:off x="5054893" y="3565525"/>
            <a:ext cx="0" cy="259643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8779513"/>
      </p:ext>
    </p:extLst>
  </p:cSld>
  <p:clrMapOvr>
    <a:masterClrMapping/>
  </p:clrMapOvr>
  <p:transition>
    <p:fade/>
  </p:transition>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_Speaker Intro">
    <p:spTree>
      <p:nvGrpSpPr>
        <p:cNvPr id="1" name=""/>
        <p:cNvGrpSpPr/>
        <p:nvPr/>
      </p:nvGrpSpPr>
      <p:grpSpPr>
        <a:xfrm>
          <a:off x="0" y="0"/>
          <a:ext cx="0" cy="0"/>
          <a:chOff x="0" y="0"/>
          <a:chExt cx="0" cy="0"/>
        </a:xfrm>
      </p:grpSpPr>
      <p:sp>
        <p:nvSpPr>
          <p:cNvPr id="29" name="Picture Placeholder 28">
            <a:extLst>
              <a:ext uri="{FF2B5EF4-FFF2-40B4-BE49-F238E27FC236}">
                <a16:creationId xmlns:a16="http://schemas.microsoft.com/office/drawing/2014/main" id="{EE4EDAD0-0380-4AB8-9844-156B9F5E95D8}"/>
              </a:ext>
            </a:extLst>
          </p:cNvPr>
          <p:cNvSpPr>
            <a:spLocks noGrp="1"/>
          </p:cNvSpPr>
          <p:nvPr>
            <p:ph type="pic" sz="quarter" idx="21" hasCustomPrompt="1"/>
          </p:nvPr>
        </p:nvSpPr>
        <p:spPr bwMode="invGray">
          <a:xfrm>
            <a:off x="1248100" y="1755774"/>
            <a:ext cx="1292563" cy="1292226"/>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sp>
        <p:nvSpPr>
          <p:cNvPr id="2" name="Title 1"/>
          <p:cNvSpPr>
            <a:spLocks noGrp="1"/>
          </p:cNvSpPr>
          <p:nvPr>
            <p:ph type="title"/>
          </p:nvPr>
        </p:nvSpPr>
        <p:spPr bwMode="invGray">
          <a:xfrm>
            <a:off x="450527" y="310896"/>
            <a:ext cx="11195171" cy="1197864"/>
          </a:xfrm>
          <a:prstGeom prst="rect">
            <a:avLst/>
          </a:prstGeom>
        </p:spPr>
        <p:txBody>
          <a:bodyPr vert="horz" lIns="91440" tIns="45720" rIns="91440" bIns="45720" rtlCol="0" anchor="t" anchorCtr="0">
            <a:noAutofit/>
          </a:bodyPr>
          <a:lstStyle>
            <a:lvl1pPr>
              <a:defRPr lang="en-US" dirty="0"/>
            </a:lvl1pPr>
          </a:lstStyle>
          <a:p>
            <a:pPr lvl="0"/>
            <a:r>
              <a:rPr lang="en-US"/>
              <a:t>Click to edit Master title style</a:t>
            </a:r>
          </a:p>
        </p:txBody>
      </p:sp>
      <p:sp>
        <p:nvSpPr>
          <p:cNvPr id="6" name="Content Placeholder 5"/>
          <p:cNvSpPr>
            <a:spLocks noGrp="1"/>
          </p:cNvSpPr>
          <p:nvPr>
            <p:ph sz="quarter" idx="10" hasCustomPrompt="1"/>
          </p:nvPr>
        </p:nvSpPr>
        <p:spPr bwMode="invGray">
          <a:xfrm>
            <a:off x="1161538" y="3479247"/>
            <a:ext cx="4290897" cy="2175429"/>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7" name="Content Placeholder 5"/>
          <p:cNvSpPr>
            <a:spLocks noGrp="1"/>
          </p:cNvSpPr>
          <p:nvPr>
            <p:ph sz="quarter" idx="11" hasCustomPrompt="1"/>
          </p:nvPr>
        </p:nvSpPr>
        <p:spPr bwMode="invGray">
          <a:xfrm>
            <a:off x="6761694" y="3479247"/>
            <a:ext cx="4332955" cy="2175429"/>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27" name="Picture Placeholder 26">
            <a:extLst>
              <a:ext uri="{FF2B5EF4-FFF2-40B4-BE49-F238E27FC236}">
                <a16:creationId xmlns:a16="http://schemas.microsoft.com/office/drawing/2014/main" id="{3E8E0FF5-4F9E-DC49-A0F7-432C85EC7B77}"/>
              </a:ext>
            </a:extLst>
          </p:cNvPr>
          <p:cNvSpPr>
            <a:spLocks noGrp="1"/>
          </p:cNvSpPr>
          <p:nvPr>
            <p:ph type="pic" sz="quarter" idx="14" hasCustomPrompt="1"/>
          </p:nvPr>
        </p:nvSpPr>
        <p:spPr bwMode="invGray">
          <a:xfrm>
            <a:off x="2868151" y="1755774"/>
            <a:ext cx="1632477" cy="1280160"/>
          </a:xfrm>
        </p:spPr>
        <p:txBody>
          <a:bodyPr anchor="ctr"/>
          <a:lstStyle>
            <a:lvl1pPr algn="ctr">
              <a:buNone/>
              <a:defRPr sz="1200"/>
            </a:lvl1pPr>
          </a:lstStyle>
          <a:p>
            <a:r>
              <a:rPr lang="en-US"/>
              <a:t>Place logo</a:t>
            </a:r>
          </a:p>
        </p:txBody>
      </p:sp>
      <p:sp>
        <p:nvSpPr>
          <p:cNvPr id="11" name="Picture Placeholder 26">
            <a:extLst>
              <a:ext uri="{FF2B5EF4-FFF2-40B4-BE49-F238E27FC236}">
                <a16:creationId xmlns:a16="http://schemas.microsoft.com/office/drawing/2014/main" id="{592ECBE6-56C9-744E-86E8-3F7F48BD6DD2}"/>
              </a:ext>
            </a:extLst>
          </p:cNvPr>
          <p:cNvSpPr>
            <a:spLocks noGrp="1"/>
          </p:cNvSpPr>
          <p:nvPr>
            <p:ph type="pic" sz="quarter" idx="17" hasCustomPrompt="1"/>
          </p:nvPr>
        </p:nvSpPr>
        <p:spPr bwMode="invGray">
          <a:xfrm>
            <a:off x="8470343" y="1755774"/>
            <a:ext cx="1632477" cy="1280160"/>
          </a:xfrm>
        </p:spPr>
        <p:txBody>
          <a:bodyPr anchor="ctr"/>
          <a:lstStyle>
            <a:lvl1pPr algn="ctr">
              <a:buNone/>
              <a:defRPr sz="1200"/>
            </a:lvl1pPr>
          </a:lstStyle>
          <a:p>
            <a:r>
              <a:rPr lang="en-US"/>
              <a:t>Place logo</a:t>
            </a:r>
          </a:p>
        </p:txBody>
      </p:sp>
      <p:sp>
        <p:nvSpPr>
          <p:cNvPr id="30" name="Picture Placeholder 29">
            <a:extLst>
              <a:ext uri="{FF2B5EF4-FFF2-40B4-BE49-F238E27FC236}">
                <a16:creationId xmlns:a16="http://schemas.microsoft.com/office/drawing/2014/main" id="{A6C82BA8-A698-4282-BCA0-9CC104DC70B7}"/>
              </a:ext>
            </a:extLst>
          </p:cNvPr>
          <p:cNvSpPr>
            <a:spLocks noGrp="1"/>
          </p:cNvSpPr>
          <p:nvPr>
            <p:ph type="pic" sz="quarter" idx="22" hasCustomPrompt="1"/>
          </p:nvPr>
        </p:nvSpPr>
        <p:spPr bwMode="invGray">
          <a:xfrm>
            <a:off x="6860366" y="1755774"/>
            <a:ext cx="1292563" cy="1292226"/>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cxnSp>
        <p:nvCxnSpPr>
          <p:cNvPr id="14" name="Straight Connector 13">
            <a:extLst>
              <a:ext uri="{FF2B5EF4-FFF2-40B4-BE49-F238E27FC236}">
                <a16:creationId xmlns:a16="http://schemas.microsoft.com/office/drawing/2014/main" id="{E5822000-2F5A-4E09-9F05-746BEFAFEDE5}"/>
              </a:ext>
            </a:extLst>
          </p:cNvPr>
          <p:cNvCxnSpPr>
            <a:cxnSpLocks/>
          </p:cNvCxnSpPr>
          <p:nvPr userDrawn="1"/>
        </p:nvCxnSpPr>
        <p:spPr bwMode="invGray">
          <a:xfrm>
            <a:off x="6097055" y="1755774"/>
            <a:ext cx="0" cy="389890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1415901"/>
      </p:ext>
    </p:extLst>
  </p:cSld>
  <p:clrMapOvr>
    <a:masterClrMapping/>
  </p:clrMapOvr>
  <p:transition>
    <p:fade/>
  </p:transition>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_Speaker Intro">
    <p:spTree>
      <p:nvGrpSpPr>
        <p:cNvPr id="1" name=""/>
        <p:cNvGrpSpPr/>
        <p:nvPr/>
      </p:nvGrpSpPr>
      <p:grpSpPr>
        <a:xfrm>
          <a:off x="0" y="0"/>
          <a:ext cx="0" cy="0"/>
          <a:chOff x="0" y="0"/>
          <a:chExt cx="0" cy="0"/>
        </a:xfrm>
      </p:grpSpPr>
      <p:sp>
        <p:nvSpPr>
          <p:cNvPr id="27" name="Picture Placeholder 26">
            <a:extLst>
              <a:ext uri="{FF2B5EF4-FFF2-40B4-BE49-F238E27FC236}">
                <a16:creationId xmlns:a16="http://schemas.microsoft.com/office/drawing/2014/main" id="{3E8E0FF5-4F9E-DC49-A0F7-432C85EC7B77}"/>
              </a:ext>
            </a:extLst>
          </p:cNvPr>
          <p:cNvSpPr>
            <a:spLocks noGrp="1"/>
          </p:cNvSpPr>
          <p:nvPr>
            <p:ph type="pic" sz="quarter" idx="14" hasCustomPrompt="1"/>
          </p:nvPr>
        </p:nvSpPr>
        <p:spPr bwMode="invGray">
          <a:xfrm>
            <a:off x="1819617" y="1895882"/>
            <a:ext cx="1632477" cy="1280160"/>
          </a:xfrm>
        </p:spPr>
        <p:txBody>
          <a:bodyPr anchor="ctr"/>
          <a:lstStyle>
            <a:lvl1pPr algn="ctr">
              <a:buNone/>
              <a:defRPr sz="1200"/>
            </a:lvl1pPr>
          </a:lstStyle>
          <a:p>
            <a:r>
              <a:rPr lang="en-US"/>
              <a:t>Place logo</a:t>
            </a:r>
          </a:p>
        </p:txBody>
      </p:sp>
      <p:sp>
        <p:nvSpPr>
          <p:cNvPr id="11" name="Picture Placeholder 26">
            <a:extLst>
              <a:ext uri="{FF2B5EF4-FFF2-40B4-BE49-F238E27FC236}">
                <a16:creationId xmlns:a16="http://schemas.microsoft.com/office/drawing/2014/main" id="{592ECBE6-56C9-744E-86E8-3F7F48BD6DD2}"/>
              </a:ext>
            </a:extLst>
          </p:cNvPr>
          <p:cNvSpPr>
            <a:spLocks noGrp="1"/>
          </p:cNvSpPr>
          <p:nvPr>
            <p:ph type="pic" sz="quarter" idx="17" hasCustomPrompt="1"/>
          </p:nvPr>
        </p:nvSpPr>
        <p:spPr bwMode="invGray">
          <a:xfrm>
            <a:off x="5719583" y="1895882"/>
            <a:ext cx="1632477" cy="1280160"/>
          </a:xfrm>
        </p:spPr>
        <p:txBody>
          <a:bodyPr anchor="ctr"/>
          <a:lstStyle>
            <a:lvl1pPr algn="ctr">
              <a:buNone/>
              <a:defRPr sz="1200"/>
            </a:lvl1pPr>
          </a:lstStyle>
          <a:p>
            <a:r>
              <a:rPr lang="en-US"/>
              <a:t>Place logo</a:t>
            </a:r>
          </a:p>
        </p:txBody>
      </p:sp>
      <p:sp>
        <p:nvSpPr>
          <p:cNvPr id="23" name="Picture Placeholder 26">
            <a:extLst>
              <a:ext uri="{FF2B5EF4-FFF2-40B4-BE49-F238E27FC236}">
                <a16:creationId xmlns:a16="http://schemas.microsoft.com/office/drawing/2014/main" id="{C1B5F03B-87F7-CC4B-8310-C35AC00889A8}"/>
              </a:ext>
            </a:extLst>
          </p:cNvPr>
          <p:cNvSpPr>
            <a:spLocks noGrp="1"/>
          </p:cNvSpPr>
          <p:nvPr>
            <p:ph type="pic" sz="quarter" idx="20" hasCustomPrompt="1"/>
          </p:nvPr>
        </p:nvSpPr>
        <p:spPr bwMode="invGray">
          <a:xfrm>
            <a:off x="9532245" y="1895882"/>
            <a:ext cx="1632477" cy="1280160"/>
          </a:xfrm>
        </p:spPr>
        <p:txBody>
          <a:bodyPr anchor="ctr"/>
          <a:lstStyle>
            <a:lvl1pPr algn="ctr">
              <a:buNone/>
              <a:defRPr sz="1200"/>
            </a:lvl1pPr>
          </a:lstStyle>
          <a:p>
            <a:r>
              <a:rPr lang="en-US"/>
              <a:t>Place logo</a:t>
            </a:r>
          </a:p>
        </p:txBody>
      </p:sp>
      <p:sp>
        <p:nvSpPr>
          <p:cNvPr id="29" name="Picture Placeholder 28">
            <a:extLst>
              <a:ext uri="{FF2B5EF4-FFF2-40B4-BE49-F238E27FC236}">
                <a16:creationId xmlns:a16="http://schemas.microsoft.com/office/drawing/2014/main" id="{EE4EDAD0-0380-4AB8-9844-156B9F5E95D8}"/>
              </a:ext>
            </a:extLst>
          </p:cNvPr>
          <p:cNvSpPr>
            <a:spLocks noGrp="1"/>
          </p:cNvSpPr>
          <p:nvPr>
            <p:ph type="pic" sz="quarter" idx="21" hasCustomPrompt="1"/>
          </p:nvPr>
        </p:nvSpPr>
        <p:spPr bwMode="invGray">
          <a:xfrm>
            <a:off x="546242" y="1936646"/>
            <a:ext cx="1111643" cy="1111354"/>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sp>
        <p:nvSpPr>
          <p:cNvPr id="2" name="Title 1"/>
          <p:cNvSpPr>
            <a:spLocks noGrp="1"/>
          </p:cNvSpPr>
          <p:nvPr>
            <p:ph type="title"/>
          </p:nvPr>
        </p:nvSpPr>
        <p:spPr bwMode="invGray">
          <a:xfrm>
            <a:off x="450527" y="310896"/>
            <a:ext cx="11195171" cy="1197864"/>
          </a:xfrm>
          <a:prstGeom prst="rect">
            <a:avLst/>
          </a:prstGeom>
        </p:spPr>
        <p:txBody>
          <a:bodyPr vert="horz" lIns="91440" tIns="45720" rIns="91440" bIns="45720" rtlCol="0" anchor="t" anchorCtr="0">
            <a:noAutofit/>
          </a:bodyPr>
          <a:lstStyle>
            <a:lvl1pPr>
              <a:defRPr lang="en-US" dirty="0"/>
            </a:lvl1pPr>
          </a:lstStyle>
          <a:p>
            <a:pPr lvl="0"/>
            <a:r>
              <a:rPr lang="en-US"/>
              <a:t>Click to edit Master title style</a:t>
            </a:r>
          </a:p>
        </p:txBody>
      </p:sp>
      <p:sp>
        <p:nvSpPr>
          <p:cNvPr id="6" name="Content Placeholder 5"/>
          <p:cNvSpPr>
            <a:spLocks noGrp="1"/>
          </p:cNvSpPr>
          <p:nvPr>
            <p:ph sz="quarter" idx="10" hasCustomPrompt="1"/>
          </p:nvPr>
        </p:nvSpPr>
        <p:spPr bwMode="invGray">
          <a:xfrm>
            <a:off x="459680" y="3479246"/>
            <a:ext cx="2987784"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7" name="Content Placeholder 5"/>
          <p:cNvSpPr>
            <a:spLocks noGrp="1"/>
          </p:cNvSpPr>
          <p:nvPr>
            <p:ph sz="quarter" idx="11" hasCustomPrompt="1"/>
          </p:nvPr>
        </p:nvSpPr>
        <p:spPr bwMode="invGray">
          <a:xfrm>
            <a:off x="4317336" y="3479246"/>
            <a:ext cx="3109337"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20" name="Content Placeholder 5">
            <a:extLst>
              <a:ext uri="{FF2B5EF4-FFF2-40B4-BE49-F238E27FC236}">
                <a16:creationId xmlns:a16="http://schemas.microsoft.com/office/drawing/2014/main" id="{AE3D3BFE-D8E4-744C-9DC7-45ED04ADA0EA}"/>
              </a:ext>
            </a:extLst>
          </p:cNvPr>
          <p:cNvSpPr>
            <a:spLocks noGrp="1"/>
          </p:cNvSpPr>
          <p:nvPr>
            <p:ph sz="quarter" idx="18" hasCustomPrompt="1"/>
          </p:nvPr>
        </p:nvSpPr>
        <p:spPr bwMode="invGray">
          <a:xfrm>
            <a:off x="8174331" y="3479246"/>
            <a:ext cx="2990392"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30" name="Picture Placeholder 29">
            <a:extLst>
              <a:ext uri="{FF2B5EF4-FFF2-40B4-BE49-F238E27FC236}">
                <a16:creationId xmlns:a16="http://schemas.microsoft.com/office/drawing/2014/main" id="{A6C82BA8-A698-4282-BCA0-9CC104DC70B7}"/>
              </a:ext>
            </a:extLst>
          </p:cNvPr>
          <p:cNvSpPr>
            <a:spLocks noGrp="1"/>
          </p:cNvSpPr>
          <p:nvPr>
            <p:ph type="pic" sz="quarter" idx="22" hasCustomPrompt="1"/>
          </p:nvPr>
        </p:nvSpPr>
        <p:spPr bwMode="invGray">
          <a:xfrm>
            <a:off x="4438136" y="1936646"/>
            <a:ext cx="1111643" cy="1111354"/>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sp>
        <p:nvSpPr>
          <p:cNvPr id="31" name="Picture Placeholder 30">
            <a:extLst>
              <a:ext uri="{FF2B5EF4-FFF2-40B4-BE49-F238E27FC236}">
                <a16:creationId xmlns:a16="http://schemas.microsoft.com/office/drawing/2014/main" id="{962560B6-FB4B-4B36-AB57-740126015B9A}"/>
              </a:ext>
            </a:extLst>
          </p:cNvPr>
          <p:cNvSpPr>
            <a:spLocks noGrp="1"/>
          </p:cNvSpPr>
          <p:nvPr>
            <p:ph type="pic" sz="quarter" idx="23" hasCustomPrompt="1"/>
          </p:nvPr>
        </p:nvSpPr>
        <p:spPr bwMode="invGray">
          <a:xfrm>
            <a:off x="8265091" y="1933902"/>
            <a:ext cx="1114387" cy="1114097"/>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spTree>
    <p:extLst>
      <p:ext uri="{BB962C8B-B14F-4D97-AF65-F5344CB8AC3E}">
        <p14:creationId xmlns:p14="http://schemas.microsoft.com/office/powerpoint/2010/main" val="1024725977"/>
      </p:ext>
    </p:extLst>
  </p:cSld>
  <p:clrMapOvr>
    <a:masterClrMapping/>
  </p:clrMapOvr>
  <p:transition>
    <p:fade/>
  </p:transition>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ntent w/Key Poi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173" y="310897"/>
            <a:ext cx="11195171" cy="1194927"/>
          </a:xfrm>
        </p:spPr>
        <p:txBody>
          <a:bodyPr>
            <a:noAutofit/>
          </a:bodyPr>
          <a:lstStyle/>
          <a:p>
            <a:r>
              <a:rPr lang="en-US"/>
              <a:t>Click to edit Master title style</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173" y="1655845"/>
            <a:ext cx="4307629" cy="349586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4847582" y="1661961"/>
            <a:ext cx="6818213" cy="3516868"/>
          </a:xfrm>
        </p:spPr>
        <p:txBody>
          <a:bodyPr>
            <a:noAutofit/>
          </a:bodyPr>
          <a:lstStyle>
            <a:lvl1pPr marL="0" indent="0">
              <a:buNone/>
              <a:defRPr sz="1200" b="1"/>
            </a:lvl1pPr>
            <a:lvl2pPr marL="284162" indent="0">
              <a:buNone/>
              <a:defRPr sz="1200"/>
            </a:lvl2pPr>
            <a:lvl3pPr marL="573087" indent="0">
              <a:buNone/>
              <a:defRPr sz="1200"/>
            </a:lvl3pPr>
            <a:lvl4pPr marL="857250" indent="0">
              <a:buNone/>
              <a:defRPr sz="1200"/>
            </a:lvl4pPr>
            <a:lvl5pPr marL="1141412" indent="0">
              <a:buNone/>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934275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agline with photo">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9787" y="0"/>
            <a:ext cx="5238527" cy="6858000"/>
          </a:xfrm>
          <a:solidFill>
            <a:schemeClr val="bg1">
              <a:lumMod val="95000"/>
            </a:schemeClr>
          </a:solidFill>
        </p:spPr>
        <p:txBody>
          <a:bodyPr anchor="ctr" anchorCtr="0"/>
          <a:lstStyle>
            <a:lvl1pPr>
              <a:lnSpc>
                <a:spcPct val="100000"/>
              </a:lnSpc>
              <a:defRPr/>
            </a:lvl1pPr>
          </a:lstStyle>
          <a:p>
            <a:endParaRPr lang="en-US"/>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958" y="6401963"/>
            <a:ext cx="4767277"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p:nvPr>
        </p:nvSpPr>
        <p:spPr>
          <a:xfrm>
            <a:off x="455676" y="412270"/>
            <a:ext cx="6183335" cy="2635731"/>
          </a:xfrm>
        </p:spPr>
        <p:txBody>
          <a:bodyPr/>
          <a:lstStyle>
            <a:lvl1pPr>
              <a:lnSpc>
                <a:spcPct val="80000"/>
              </a:lnSpc>
              <a:defRPr sz="6800">
                <a:solidFill>
                  <a:schemeClr val="bg1"/>
                </a:solidFill>
              </a:defRPr>
            </a:lvl1pPr>
          </a:lstStyle>
          <a:p>
            <a:r>
              <a:rPr lang="en-US"/>
              <a:t>Click to edit Master title style</a:t>
            </a:r>
          </a:p>
        </p:txBody>
      </p:sp>
      <p:pic>
        <p:nvPicPr>
          <p:cNvPr id="9" name="Picture 8">
            <a:extLst>
              <a:ext uri="{FF2B5EF4-FFF2-40B4-BE49-F238E27FC236}">
                <a16:creationId xmlns:a16="http://schemas.microsoft.com/office/drawing/2014/main" id="{ED2DA47C-926A-4013-BDFD-169260A1CE7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498" y="6354439"/>
            <a:ext cx="980844" cy="282164"/>
          </a:xfrm>
          <a:prstGeom prst="rect">
            <a:avLst/>
          </a:prstGeom>
        </p:spPr>
      </p:pic>
    </p:spTree>
    <p:extLst>
      <p:ext uri="{BB962C8B-B14F-4D97-AF65-F5344CB8AC3E}">
        <p14:creationId xmlns:p14="http://schemas.microsoft.com/office/powerpoint/2010/main" val="245219159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 picture full blee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1" y="0"/>
            <a:ext cx="12192000" cy="6858000"/>
          </a:xfrm>
          <a:solidFill>
            <a:schemeClr val="bg1">
              <a:lumMod val="95000"/>
            </a:schemeClr>
          </a:solidFill>
        </p:spPr>
        <p:txBody>
          <a:bodyPr anchor="ctr" anchorCtr="0"/>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4054297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1" y="0"/>
            <a:ext cx="12192000" cy="6858000"/>
          </a:xfrm>
          <a:solidFill>
            <a:schemeClr val="bg1">
              <a:lumMod val="95000"/>
            </a:schemeClr>
          </a:solidFill>
        </p:spPr>
        <p:txBody>
          <a:bodyPr anchor="ctr" anchorCtr="0"/>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369" y="311377"/>
            <a:ext cx="5575176" cy="119588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426379526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Ad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5F8DEA0-6AB0-6583-CF65-2BE2C5AADF9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0"/>
            <a:ext cx="12199054" cy="6858000"/>
          </a:xfrm>
          <a:prstGeom prst="rect">
            <a:avLst/>
          </a:prstGeom>
        </p:spPr>
      </p:pic>
      <p:pic>
        <p:nvPicPr>
          <p:cNvPr id="7" name="Picture 6">
            <a:extLst>
              <a:ext uri="{FF2B5EF4-FFF2-40B4-BE49-F238E27FC236}">
                <a16:creationId xmlns:a16="http://schemas.microsoft.com/office/drawing/2014/main" id="{52F2A8AD-3C04-E090-1DE0-1162E1FB6077}"/>
              </a:ext>
            </a:extLst>
          </p:cNvPr>
          <p:cNvPicPr>
            <a:picLocks noChangeAspect="1"/>
          </p:cNvPicPr>
          <p:nvPr userDrawn="1"/>
        </p:nvPicPr>
        <p:blipFill>
          <a:blip r:embed="rId3"/>
          <a:stretch>
            <a:fillRect/>
          </a:stretch>
        </p:blipFill>
        <p:spPr>
          <a:xfrm>
            <a:off x="534413" y="1622424"/>
            <a:ext cx="6431133" cy="4575175"/>
          </a:xfrm>
          <a:prstGeom prst="rect">
            <a:avLst/>
          </a:prstGeom>
        </p:spPr>
      </p:pic>
    </p:spTree>
    <p:extLst>
      <p:ext uri="{BB962C8B-B14F-4D97-AF65-F5344CB8AC3E}">
        <p14:creationId xmlns:p14="http://schemas.microsoft.com/office/powerpoint/2010/main" val="27473916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3F0E8E-C345-82FB-FE0B-44D6A19110C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BFAE6B4-3608-F7B5-8BAA-A7675E2E68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D7A04E0-9F87-CB58-D440-587CF7F13A3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301B0F6-5AE0-FBD3-2808-553BC33073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6537E0A-59B4-F7A6-95A3-1187D9A473B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9A75733-CAC9-E601-D544-2B790BEC799D}"/>
              </a:ext>
            </a:extLst>
          </p:cNvPr>
          <p:cNvSpPr>
            <a:spLocks noGrp="1"/>
          </p:cNvSpPr>
          <p:nvPr>
            <p:ph type="dt" sz="half" idx="10"/>
          </p:nvPr>
        </p:nvSpPr>
        <p:spPr/>
        <p:txBody>
          <a:bodyPr/>
          <a:lstStyle/>
          <a:p>
            <a:fld id="{BED75B3E-01B0-C641-BC13-89F203A261D9}" type="datetimeFigureOut">
              <a:rPr lang="en-US" smtClean="0"/>
              <a:t>6/20/24</a:t>
            </a:fld>
            <a:endParaRPr lang="en-US"/>
          </a:p>
        </p:txBody>
      </p:sp>
      <p:sp>
        <p:nvSpPr>
          <p:cNvPr id="8" name="Footer Placeholder 7">
            <a:extLst>
              <a:ext uri="{FF2B5EF4-FFF2-40B4-BE49-F238E27FC236}">
                <a16:creationId xmlns:a16="http://schemas.microsoft.com/office/drawing/2014/main" id="{A7155BFF-4C2F-2B8D-0B4D-F15794DFF1B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CE8147C-2580-28DF-CF6A-2EF1A253CA13}"/>
              </a:ext>
            </a:extLst>
          </p:cNvPr>
          <p:cNvSpPr>
            <a:spLocks noGrp="1"/>
          </p:cNvSpPr>
          <p:nvPr>
            <p:ph type="sldNum" sz="quarter" idx="12"/>
          </p:nvPr>
        </p:nvSpPr>
        <p:spPr/>
        <p:txBody>
          <a:bodyPr/>
          <a:lstStyle/>
          <a:p>
            <a:fld id="{90B680AD-9912-984A-A1C3-25174302326C}" type="slidenum">
              <a:rPr lang="en-US" smtClean="0"/>
              <a:t>‹#›</a:t>
            </a:fld>
            <a:endParaRPr lang="en-US"/>
          </a:p>
        </p:txBody>
      </p:sp>
    </p:spTree>
    <p:extLst>
      <p:ext uri="{BB962C8B-B14F-4D97-AF65-F5344CB8AC3E}">
        <p14:creationId xmlns:p14="http://schemas.microsoft.com/office/powerpoint/2010/main" val="156612220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720" y="3911228"/>
            <a:ext cx="7841371"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720" y="5386232"/>
            <a:ext cx="7841371"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Tree>
    <p:extLst>
      <p:ext uri="{BB962C8B-B14F-4D97-AF65-F5344CB8AC3E}">
        <p14:creationId xmlns:p14="http://schemas.microsoft.com/office/powerpoint/2010/main" val="235290613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ection_Slide_Sma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B097A8A-5F5A-410E-A527-3420D0786654}"/>
              </a:ext>
            </a:extLst>
          </p:cNvPr>
          <p:cNvSpPr>
            <a:spLocks noGrp="1"/>
          </p:cNvSpPr>
          <p:nvPr>
            <p:ph type="pic" sz="quarter" idx="11"/>
          </p:nvPr>
        </p:nvSpPr>
        <p:spPr>
          <a:xfrm>
            <a:off x="9667218" y="0"/>
            <a:ext cx="2524782" cy="6858000"/>
          </a:xfrm>
          <a:solidFill>
            <a:schemeClr val="bg1">
              <a:lumMod val="95000"/>
            </a:schemeClr>
          </a:solidFill>
        </p:spPr>
        <p:txBody>
          <a:bodyPr anchor="ctr" anchorCtr="0"/>
          <a:lstStyle/>
          <a:p>
            <a:endParaRPr lang="en-US"/>
          </a:p>
        </p:txBody>
      </p:sp>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720" y="3911228"/>
            <a:ext cx="7841371"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720" y="5386232"/>
            <a:ext cx="7841371"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Tree>
    <p:extLst>
      <p:ext uri="{BB962C8B-B14F-4D97-AF65-F5344CB8AC3E}">
        <p14:creationId xmlns:p14="http://schemas.microsoft.com/office/powerpoint/2010/main" val="269218416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Quote ">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1143736" y="1627423"/>
            <a:ext cx="9792225" cy="1325880"/>
          </a:xfrm>
        </p:spPr>
        <p:txBody>
          <a:bodyPr anchor="t">
            <a:noAutofit/>
          </a:bodyPr>
          <a:lstStyle>
            <a:lvl1pPr>
              <a:lnSpc>
                <a:spcPct val="100000"/>
              </a:lnSpc>
              <a:defRPr sz="3200">
                <a:solidFill>
                  <a:schemeClr val="bg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1168623" y="4553744"/>
            <a:ext cx="8363623" cy="623888"/>
          </a:xfrm>
        </p:spPr>
        <p:txBody>
          <a:bodyPr>
            <a:noAutofit/>
          </a:bodyPr>
          <a:lstStyle>
            <a:lvl1pPr marL="112713" indent="-112713">
              <a:lnSpc>
                <a:spcPct val="100000"/>
              </a:lnSpc>
              <a:buClr>
                <a:schemeClr val="bg1"/>
              </a:buClr>
              <a:buFont typeface="Arial" panose="020B0604020202020204" pitchFamily="34" charset="0"/>
              <a:buChar char="—"/>
              <a:defRPr sz="1400">
                <a:solidFill>
                  <a:schemeClr val="bg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252982" y="1192574"/>
            <a:ext cx="396953" cy="320040"/>
          </a:xfrm>
          <a:prstGeom prst="rect">
            <a:avLst/>
          </a:prstGeom>
        </p:spPr>
      </p:pic>
    </p:spTree>
    <p:extLst>
      <p:ext uri="{BB962C8B-B14F-4D97-AF65-F5344CB8AC3E}">
        <p14:creationId xmlns:p14="http://schemas.microsoft.com/office/powerpoint/2010/main" val="73395654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Quote ">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57951" y="1627423"/>
            <a:ext cx="8377949" cy="1325880"/>
          </a:xfrm>
        </p:spPr>
        <p:txBody>
          <a:bodyPr anchor="t">
            <a:noAutofit/>
          </a:bodyPr>
          <a:lstStyle>
            <a:lvl1pPr>
              <a:lnSpc>
                <a:spcPct val="100000"/>
              </a:lnSpc>
              <a:defRPr sz="5000">
                <a:solidFill>
                  <a:schemeClr val="bg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2582837" y="4553744"/>
            <a:ext cx="8353124" cy="623888"/>
          </a:xfrm>
        </p:spPr>
        <p:txBody>
          <a:bodyPr>
            <a:noAutofit/>
          </a:bodyPr>
          <a:lstStyle>
            <a:lvl1pPr marL="112713" indent="-112713">
              <a:lnSpc>
                <a:spcPct val="100000"/>
              </a:lnSpc>
              <a:buClr>
                <a:schemeClr val="bg1"/>
              </a:buClr>
              <a:buFont typeface="Arial" panose="020B0604020202020204" pitchFamily="34" charset="0"/>
              <a:buChar char="—"/>
              <a:defRPr sz="1400">
                <a:solidFill>
                  <a:schemeClr val="bg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67197" y="1192574"/>
            <a:ext cx="396953" cy="320040"/>
          </a:xfrm>
          <a:prstGeom prst="rect">
            <a:avLst/>
          </a:prstGeom>
        </p:spPr>
      </p:pic>
    </p:spTree>
    <p:extLst>
      <p:ext uri="{BB962C8B-B14F-4D97-AF65-F5344CB8AC3E}">
        <p14:creationId xmlns:p14="http://schemas.microsoft.com/office/powerpoint/2010/main" val="276446153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EMO">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789" y="1682998"/>
            <a:ext cx="9378217"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789" y="2988041"/>
            <a:ext cx="9378217"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8013724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Question Slide">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789" y="1682998"/>
            <a:ext cx="9378217"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789" y="2988041"/>
            <a:ext cx="9378217"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406409167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hank You_1_Name">
    <p:bg>
      <p:bgPr>
        <a:solidFill>
          <a:schemeClr val="tx2"/>
        </a:solidFill>
        <a:effectLst/>
      </p:bgPr>
    </p:bg>
    <p:spTree>
      <p:nvGrpSpPr>
        <p:cNvPr id="1" name=""/>
        <p:cNvGrpSpPr/>
        <p:nvPr/>
      </p:nvGrpSpPr>
      <p:grpSpPr>
        <a:xfrm>
          <a:off x="0" y="0"/>
          <a:ext cx="0" cy="0"/>
          <a:chOff x="0" y="0"/>
          <a:chExt cx="0" cy="0"/>
        </a:xfrm>
      </p:grpSpPr>
      <p:pic>
        <p:nvPicPr>
          <p:cNvPr id="3" name="Picture 2" descr="A picture containing person, sky, outdoor, person&#10;&#10;Description automatically generated">
            <a:extLst>
              <a:ext uri="{FF2B5EF4-FFF2-40B4-BE49-F238E27FC236}">
                <a16:creationId xmlns:a16="http://schemas.microsoft.com/office/drawing/2014/main" id="{EF808782-CF0E-4EBC-83FE-98BE39F1FF5B}"/>
              </a:ext>
            </a:extLst>
          </p:cNvPr>
          <p:cNvPicPr>
            <a:picLocks noChangeAspect="1"/>
          </p:cNvPicPr>
          <p:nvPr userDrawn="1"/>
        </p:nvPicPr>
        <p:blipFill rotWithShape="1">
          <a:blip r:embed="rId2" cstate="screen">
            <a:alphaModFix/>
            <a:extLst>
              <a:ext uri="{28A0092B-C50C-407E-A947-70E740481C1C}">
                <a14:useLocalDpi xmlns:a14="http://schemas.microsoft.com/office/drawing/2010/main"/>
              </a:ext>
            </a:extLst>
          </a:blip>
          <a:srcRect/>
          <a:stretch/>
        </p:blipFill>
        <p:spPr bwMode="gray">
          <a:xfrm>
            <a:off x="-1" y="0"/>
            <a:ext cx="12192000" cy="6856214"/>
          </a:xfrm>
          <a:prstGeom prst="rect">
            <a:avLst/>
          </a:prstGeom>
        </p:spPr>
      </p:pic>
      <p:sp>
        <p:nvSpPr>
          <p:cNvPr id="11" name="Rectangle 10">
            <a:extLst>
              <a:ext uri="{FF2B5EF4-FFF2-40B4-BE49-F238E27FC236}">
                <a16:creationId xmlns:a16="http://schemas.microsoft.com/office/drawing/2014/main" id="{07DFDB63-7693-430A-BC03-A0817A02FC02}"/>
              </a:ext>
            </a:extLst>
          </p:cNvPr>
          <p:cNvSpPr/>
          <p:nvPr userDrawn="1"/>
        </p:nvSpPr>
        <p:spPr bwMode="gray">
          <a:xfrm>
            <a:off x="-1" y="0"/>
            <a:ext cx="12192000"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800" err="1"/>
          </a:p>
        </p:txBody>
      </p:sp>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0326" y="3247194"/>
            <a:ext cx="5017334" cy="1325880"/>
          </a:xfrm>
        </p:spPr>
        <p:txBody>
          <a:bodyPr wrap="square" anchor="b">
            <a:noAutofit/>
          </a:bodyPr>
          <a:lstStyle>
            <a:lvl1pPr>
              <a:lnSpc>
                <a:spcPct val="100000"/>
              </a:lnSpc>
              <a:defRPr sz="64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0326" y="4756689"/>
            <a:ext cx="5017334"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bwMode="gray">
          <a:xfrm>
            <a:off x="429003" y="336108"/>
            <a:ext cx="1520956" cy="437540"/>
          </a:xfrm>
          <a:prstGeom prst="rect">
            <a:avLst/>
          </a:prstGeom>
        </p:spPr>
      </p:pic>
    </p:spTree>
    <p:extLst>
      <p:ext uri="{BB962C8B-B14F-4D97-AF65-F5344CB8AC3E}">
        <p14:creationId xmlns:p14="http://schemas.microsoft.com/office/powerpoint/2010/main" val="3211271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hank You_Brand Blue">
    <p:bg bwMode="invGray">
      <p:bgPr>
        <a:solidFill>
          <a:schemeClr val="tx2"/>
        </a:solidFill>
        <a:effectLst/>
      </p:bgPr>
    </p:bg>
    <p:spTree>
      <p:nvGrpSpPr>
        <p:cNvPr id="1" name=""/>
        <p:cNvGrpSpPr/>
        <p:nvPr/>
      </p:nvGrpSpPr>
      <p:grpSpPr>
        <a:xfrm>
          <a:off x="0" y="0"/>
          <a:ext cx="0" cy="0"/>
          <a:chOff x="0" y="0"/>
          <a:chExt cx="0" cy="0"/>
        </a:xfrm>
      </p:grpSpPr>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0326" y="3247194"/>
            <a:ext cx="5017334" cy="1325880"/>
          </a:xfrm>
        </p:spPr>
        <p:txBody>
          <a:bodyPr wrap="square" anchor="b">
            <a:noAutofit/>
          </a:bodyPr>
          <a:lstStyle>
            <a:lvl1pPr>
              <a:lnSpc>
                <a:spcPct val="100000"/>
              </a:lnSpc>
              <a:defRPr sz="64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0326" y="4756689"/>
            <a:ext cx="5017334"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gray">
          <a:xfrm>
            <a:off x="429003" y="336108"/>
            <a:ext cx="1520956" cy="437540"/>
          </a:xfrm>
          <a:prstGeom prst="rect">
            <a:avLst/>
          </a:prstGeom>
        </p:spPr>
      </p:pic>
      <p:sp>
        <p:nvSpPr>
          <p:cNvPr id="7" name="Rectangle 6">
            <a:extLst>
              <a:ext uri="{FF2B5EF4-FFF2-40B4-BE49-F238E27FC236}">
                <a16:creationId xmlns:a16="http://schemas.microsoft.com/office/drawing/2014/main" id="{DB91C5CC-35B7-406D-9EA7-E8DABB706A93}"/>
              </a:ext>
            </a:extLst>
          </p:cNvPr>
          <p:cNvSpPr/>
          <p:nvPr userDrawn="1"/>
        </p:nvSpPr>
        <p:spPr bwMode="gray">
          <a:xfrm>
            <a:off x="12098314" y="0"/>
            <a:ext cx="9368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800" err="1"/>
          </a:p>
        </p:txBody>
      </p:sp>
    </p:spTree>
    <p:extLst>
      <p:ext uri="{BB962C8B-B14F-4D97-AF65-F5344CB8AC3E}">
        <p14:creationId xmlns:p14="http://schemas.microsoft.com/office/powerpoint/2010/main" val="368038127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Now logo">
    <p:bg>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a:stretch>
            <a:fillRect/>
          </a:stretch>
        </p:blipFill>
        <p:spPr bwMode="black">
          <a:xfrm>
            <a:off x="2813507" y="2221386"/>
            <a:ext cx="6551593" cy="1884725"/>
          </a:xfrm>
          <a:prstGeom prst="rect">
            <a:avLst/>
          </a:prstGeom>
        </p:spPr>
      </p:pic>
    </p:spTree>
    <p:extLst>
      <p:ext uri="{BB962C8B-B14F-4D97-AF65-F5344CB8AC3E}">
        <p14:creationId xmlns:p14="http://schemas.microsoft.com/office/powerpoint/2010/main" val="88211572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Do not use">
    <p:bg>
      <p:bgPr>
        <a:solidFill>
          <a:schemeClr val="accent5"/>
        </a:solidFill>
        <a:effectLst/>
      </p:bgPr>
    </p:bg>
    <p:spTree>
      <p:nvGrpSpPr>
        <p:cNvPr id="1" name=""/>
        <p:cNvGrpSpPr/>
        <p:nvPr/>
      </p:nvGrpSpPr>
      <p:grpSpPr>
        <a:xfrm>
          <a:off x="0" y="0"/>
          <a:ext cx="0" cy="0"/>
          <a:chOff x="0" y="0"/>
          <a:chExt cx="0" cy="0"/>
        </a:xfrm>
      </p:grpSpPr>
      <p:sp>
        <p:nvSpPr>
          <p:cNvPr id="7" name="Rectangle 6"/>
          <p:cNvSpPr/>
          <p:nvPr userDrawn="1"/>
        </p:nvSpPr>
        <p:spPr bwMode="ltGray">
          <a:xfrm>
            <a:off x="1" y="0"/>
            <a:ext cx="12192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lvl="0" algn="ctr"/>
            <a:endParaRPr lang="en-US" sz="3599"/>
          </a:p>
        </p:txBody>
      </p:sp>
      <p:sp>
        <p:nvSpPr>
          <p:cNvPr id="8" name="TextBox 7"/>
          <p:cNvSpPr txBox="1"/>
          <p:nvPr/>
        </p:nvSpPr>
        <p:spPr bwMode="gray">
          <a:xfrm>
            <a:off x="1454335" y="2907634"/>
            <a:ext cx="9283338" cy="1200072"/>
          </a:xfrm>
          <a:prstGeom prst="rect">
            <a:avLst/>
          </a:prstGeom>
          <a:noFill/>
        </p:spPr>
        <p:txBody>
          <a:bodyPr wrap="square" rtlCol="0">
            <a:noAutofit/>
          </a:bodyPr>
          <a:lstStyle/>
          <a:p>
            <a:pPr algn="ctr"/>
            <a:r>
              <a:rPr lang="en-US" sz="3599">
                <a:solidFill>
                  <a:schemeClr val="tx1"/>
                </a:solidFill>
              </a:rPr>
              <a:t>Do</a:t>
            </a:r>
            <a:r>
              <a:rPr lang="en-US" sz="3599" baseline="0">
                <a:solidFill>
                  <a:schemeClr val="tx1"/>
                </a:solidFill>
              </a:rPr>
              <a:t> not use this layout. For visual reference in layout masters only.</a:t>
            </a:r>
            <a:endParaRPr lang="en-US" sz="3599">
              <a:solidFill>
                <a:schemeClr val="tx1"/>
              </a:solidFill>
            </a:endParaRPr>
          </a:p>
        </p:txBody>
      </p:sp>
    </p:spTree>
    <p:extLst>
      <p:ext uri="{BB962C8B-B14F-4D97-AF65-F5344CB8AC3E}">
        <p14:creationId xmlns:p14="http://schemas.microsoft.com/office/powerpoint/2010/main" val="25926691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EFCEB-E65E-D8A1-59B9-E04468A8259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89B0C7-1510-0DE0-ACE3-5306D55AAEF3}"/>
              </a:ext>
            </a:extLst>
          </p:cNvPr>
          <p:cNvSpPr>
            <a:spLocks noGrp="1"/>
          </p:cNvSpPr>
          <p:nvPr>
            <p:ph type="dt" sz="half" idx="10"/>
          </p:nvPr>
        </p:nvSpPr>
        <p:spPr/>
        <p:txBody>
          <a:bodyPr/>
          <a:lstStyle/>
          <a:p>
            <a:fld id="{BED75B3E-01B0-C641-BC13-89F203A261D9}" type="datetimeFigureOut">
              <a:rPr lang="en-US" smtClean="0"/>
              <a:t>6/20/24</a:t>
            </a:fld>
            <a:endParaRPr lang="en-US"/>
          </a:p>
        </p:txBody>
      </p:sp>
      <p:sp>
        <p:nvSpPr>
          <p:cNvPr id="4" name="Footer Placeholder 3">
            <a:extLst>
              <a:ext uri="{FF2B5EF4-FFF2-40B4-BE49-F238E27FC236}">
                <a16:creationId xmlns:a16="http://schemas.microsoft.com/office/drawing/2014/main" id="{8D4D62BB-AF0D-EC1A-1B00-14BA5D911EC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C069522-2E8B-1120-48AE-0CFCB226D58F}"/>
              </a:ext>
            </a:extLst>
          </p:cNvPr>
          <p:cNvSpPr>
            <a:spLocks noGrp="1"/>
          </p:cNvSpPr>
          <p:nvPr>
            <p:ph type="sldNum" sz="quarter" idx="12"/>
          </p:nvPr>
        </p:nvSpPr>
        <p:spPr/>
        <p:txBody>
          <a:bodyPr/>
          <a:lstStyle/>
          <a:p>
            <a:fld id="{90B680AD-9912-984A-A1C3-25174302326C}" type="slidenum">
              <a:rPr lang="en-US" smtClean="0"/>
              <a:t>‹#›</a:t>
            </a:fld>
            <a:endParaRPr lang="en-US"/>
          </a:p>
        </p:txBody>
      </p:sp>
    </p:spTree>
    <p:extLst>
      <p:ext uri="{BB962C8B-B14F-4D97-AF65-F5344CB8AC3E}">
        <p14:creationId xmlns:p14="http://schemas.microsoft.com/office/powerpoint/2010/main" val="249236734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2_2 lined headline with subtitle_dark">
    <p:bg>
      <p:bgPr>
        <a:solidFill>
          <a:srgbClr val="032D42"/>
        </a:solidFill>
        <a:effectLst/>
      </p:bgPr>
    </p:bg>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902463A-5676-134A-B7CD-92ED05F82766}"/>
              </a:ext>
            </a:extLst>
          </p:cNvPr>
          <p:cNvGrpSpPr/>
          <p:nvPr userDrawn="1"/>
        </p:nvGrpSpPr>
        <p:grpSpPr>
          <a:xfrm>
            <a:off x="478497" y="6355437"/>
            <a:ext cx="10554377" cy="280168"/>
            <a:chOff x="478372" y="6355437"/>
            <a:chExt cx="10551628" cy="280168"/>
          </a:xfrm>
        </p:grpSpPr>
        <p:sp>
          <p:nvSpPr>
            <p:cNvPr id="7" name="Footer Placeholder 4">
              <a:extLst>
                <a:ext uri="{FF2B5EF4-FFF2-40B4-BE49-F238E27FC236}">
                  <a16:creationId xmlns:a16="http://schemas.microsoft.com/office/drawing/2014/main" id="{2E0AE9B9-2420-E247-BA00-86EC616C792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pic>
          <p:nvPicPr>
            <p:cNvPr id="9" name="Picture 8">
              <a:extLst>
                <a:ext uri="{FF2B5EF4-FFF2-40B4-BE49-F238E27FC236}">
                  <a16:creationId xmlns:a16="http://schemas.microsoft.com/office/drawing/2014/main" id="{0C53C29B-D84D-5C45-81B8-57919F825216}"/>
                </a:ext>
              </a:extLst>
            </p:cNvPr>
            <p:cNvPicPr>
              <a:picLocks noChangeAspect="1"/>
            </p:cNvPicPr>
            <p:nvPr userDrawn="1"/>
          </p:nvPicPr>
          <p:blipFill>
            <a:blip r:embed="rId2"/>
            <a:srcRect/>
            <a:stretch/>
          </p:blipFill>
          <p:spPr>
            <a:xfrm>
              <a:off x="478372" y="6355437"/>
              <a:ext cx="980591" cy="280168"/>
            </a:xfrm>
            <a:prstGeom prst="rect">
              <a:avLst/>
            </a:prstGeom>
          </p:spPr>
        </p:pic>
      </p:grpSp>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370" y="311380"/>
            <a:ext cx="11191625" cy="1011901"/>
          </a:xfrm>
        </p:spPr>
        <p:txBody>
          <a:bodyPr/>
          <a:lstStyle>
            <a:lvl1pPr>
              <a:defRPr>
                <a:solidFill>
                  <a:schemeClr val="bg1"/>
                </a:solidFill>
              </a:defRPr>
            </a:lvl1pPr>
          </a:lstStyle>
          <a:p>
            <a:r>
              <a:rPr lang="en-US"/>
              <a:t>Click to edit Master title style</a:t>
            </a:r>
            <a:br>
              <a:rPr lang="en-US"/>
            </a:br>
            <a:endParaRPr lang="en-US"/>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p:nvPr>
        </p:nvSpPr>
        <p:spPr>
          <a:xfrm>
            <a:off x="447538" y="1462931"/>
            <a:ext cx="11193478" cy="365760"/>
          </a:xfrm>
        </p:spPr>
        <p:txBody>
          <a:bodyPr vert="horz" lIns="91440" tIns="45720" rIns="91440" bIns="45720" rtlCol="0">
            <a:noAutofit/>
          </a:bodyPr>
          <a:lstStyle>
            <a:lvl1pPr marL="0" indent="0">
              <a:buNone/>
              <a:defRPr lang="en-US" sz="1999" dirty="0">
                <a:solidFill>
                  <a:schemeClr val="bg1"/>
                </a:solidFill>
              </a:defRPr>
            </a:lvl1pPr>
          </a:lstStyle>
          <a:p>
            <a:pPr marL="228531" lvl="0" indent="-228531"/>
            <a:r>
              <a:rPr lang="en-US"/>
              <a:t>Click to edit Master text styles</a:t>
            </a:r>
          </a:p>
        </p:txBody>
      </p:sp>
      <p:sp>
        <p:nvSpPr>
          <p:cNvPr id="10" name="Text Placeholder 24">
            <a:extLst>
              <a:ext uri="{FF2B5EF4-FFF2-40B4-BE49-F238E27FC236}">
                <a16:creationId xmlns:a16="http://schemas.microsoft.com/office/drawing/2014/main" id="{FB5958C2-3C69-DA2F-DC10-F15FBA159082}"/>
              </a:ext>
            </a:extLst>
          </p:cNvPr>
          <p:cNvSpPr>
            <a:spLocks noGrp="1"/>
          </p:cNvSpPr>
          <p:nvPr>
            <p:ph type="body" sz="quarter" idx="12"/>
          </p:nvPr>
        </p:nvSpPr>
        <p:spPr>
          <a:xfrm>
            <a:off x="448348" y="1685663"/>
            <a:ext cx="3605166"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1" name="Text Placeholder 28">
            <a:extLst>
              <a:ext uri="{FF2B5EF4-FFF2-40B4-BE49-F238E27FC236}">
                <a16:creationId xmlns:a16="http://schemas.microsoft.com/office/drawing/2014/main" id="{FFEAEEB3-A4C0-8ACF-8D0D-EDCEBA807010}"/>
              </a:ext>
            </a:extLst>
          </p:cNvPr>
          <p:cNvSpPr>
            <a:spLocks noGrp="1"/>
          </p:cNvSpPr>
          <p:nvPr>
            <p:ph type="body" sz="quarter" idx="14"/>
          </p:nvPr>
        </p:nvSpPr>
        <p:spPr>
          <a:xfrm>
            <a:off x="441993" y="2431338"/>
            <a:ext cx="3609720" cy="1785065"/>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24">
            <a:extLst>
              <a:ext uri="{FF2B5EF4-FFF2-40B4-BE49-F238E27FC236}">
                <a16:creationId xmlns:a16="http://schemas.microsoft.com/office/drawing/2014/main" id="{722FAD00-651B-14A2-06F4-79CD9B84F1F2}"/>
              </a:ext>
            </a:extLst>
          </p:cNvPr>
          <p:cNvSpPr>
            <a:spLocks noGrp="1"/>
          </p:cNvSpPr>
          <p:nvPr>
            <p:ph type="body" sz="quarter" idx="15"/>
          </p:nvPr>
        </p:nvSpPr>
        <p:spPr>
          <a:xfrm>
            <a:off x="4347216" y="1685663"/>
            <a:ext cx="3603674"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3" name="Text Placeholder 28">
            <a:extLst>
              <a:ext uri="{FF2B5EF4-FFF2-40B4-BE49-F238E27FC236}">
                <a16:creationId xmlns:a16="http://schemas.microsoft.com/office/drawing/2014/main" id="{E0580CA7-FF76-DC57-FEC0-0C2EA127A533}"/>
              </a:ext>
            </a:extLst>
          </p:cNvPr>
          <p:cNvSpPr>
            <a:spLocks noGrp="1"/>
          </p:cNvSpPr>
          <p:nvPr>
            <p:ph type="body" sz="quarter" idx="16"/>
          </p:nvPr>
        </p:nvSpPr>
        <p:spPr>
          <a:xfrm>
            <a:off x="4332510" y="2431338"/>
            <a:ext cx="3603674" cy="1785065"/>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24">
            <a:extLst>
              <a:ext uri="{FF2B5EF4-FFF2-40B4-BE49-F238E27FC236}">
                <a16:creationId xmlns:a16="http://schemas.microsoft.com/office/drawing/2014/main" id="{F34A2311-0EFF-104B-76AD-F3525B7659DC}"/>
              </a:ext>
            </a:extLst>
          </p:cNvPr>
          <p:cNvSpPr>
            <a:spLocks noGrp="1"/>
          </p:cNvSpPr>
          <p:nvPr>
            <p:ph type="body" sz="quarter" idx="17"/>
          </p:nvPr>
        </p:nvSpPr>
        <p:spPr>
          <a:xfrm>
            <a:off x="448348" y="3898178"/>
            <a:ext cx="3609720"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5" name="Text Placeholder 28">
            <a:extLst>
              <a:ext uri="{FF2B5EF4-FFF2-40B4-BE49-F238E27FC236}">
                <a16:creationId xmlns:a16="http://schemas.microsoft.com/office/drawing/2014/main" id="{657D481F-9EFD-3538-F1AD-C532CC9A4438}"/>
              </a:ext>
            </a:extLst>
          </p:cNvPr>
          <p:cNvSpPr>
            <a:spLocks noGrp="1"/>
          </p:cNvSpPr>
          <p:nvPr>
            <p:ph type="body" sz="quarter" idx="18"/>
          </p:nvPr>
        </p:nvSpPr>
        <p:spPr>
          <a:xfrm>
            <a:off x="439402" y="4632093"/>
            <a:ext cx="3616130" cy="1914533"/>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24">
            <a:extLst>
              <a:ext uri="{FF2B5EF4-FFF2-40B4-BE49-F238E27FC236}">
                <a16:creationId xmlns:a16="http://schemas.microsoft.com/office/drawing/2014/main" id="{3FB76BB1-976B-547E-3A9E-140A841FC459}"/>
              </a:ext>
            </a:extLst>
          </p:cNvPr>
          <p:cNvSpPr>
            <a:spLocks noGrp="1"/>
          </p:cNvSpPr>
          <p:nvPr>
            <p:ph type="body" sz="quarter" idx="19"/>
          </p:nvPr>
        </p:nvSpPr>
        <p:spPr>
          <a:xfrm>
            <a:off x="4347215" y="3898178"/>
            <a:ext cx="3603674"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7" name="Text Placeholder 28">
            <a:extLst>
              <a:ext uri="{FF2B5EF4-FFF2-40B4-BE49-F238E27FC236}">
                <a16:creationId xmlns:a16="http://schemas.microsoft.com/office/drawing/2014/main" id="{2C33BFA3-FCEF-3F8B-358C-FB98204CFC74}"/>
              </a:ext>
            </a:extLst>
          </p:cNvPr>
          <p:cNvSpPr>
            <a:spLocks noGrp="1"/>
          </p:cNvSpPr>
          <p:nvPr>
            <p:ph type="body" sz="quarter" idx="20"/>
          </p:nvPr>
        </p:nvSpPr>
        <p:spPr>
          <a:xfrm>
            <a:off x="4327147" y="4594257"/>
            <a:ext cx="3603674" cy="1914533"/>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24">
            <a:extLst>
              <a:ext uri="{FF2B5EF4-FFF2-40B4-BE49-F238E27FC236}">
                <a16:creationId xmlns:a16="http://schemas.microsoft.com/office/drawing/2014/main" id="{25D36CAC-4B08-E510-A40E-D8A7FBC4C923}"/>
              </a:ext>
            </a:extLst>
          </p:cNvPr>
          <p:cNvSpPr>
            <a:spLocks noGrp="1"/>
          </p:cNvSpPr>
          <p:nvPr>
            <p:ph type="body" sz="quarter" idx="21"/>
          </p:nvPr>
        </p:nvSpPr>
        <p:spPr>
          <a:xfrm>
            <a:off x="8028716" y="1685663"/>
            <a:ext cx="3603674"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9" name="Text Placeholder 28">
            <a:extLst>
              <a:ext uri="{FF2B5EF4-FFF2-40B4-BE49-F238E27FC236}">
                <a16:creationId xmlns:a16="http://schemas.microsoft.com/office/drawing/2014/main" id="{96936CE2-0950-BD49-B1D9-9EE487A35382}"/>
              </a:ext>
            </a:extLst>
          </p:cNvPr>
          <p:cNvSpPr>
            <a:spLocks noGrp="1"/>
          </p:cNvSpPr>
          <p:nvPr>
            <p:ph type="body" sz="quarter" idx="22"/>
          </p:nvPr>
        </p:nvSpPr>
        <p:spPr>
          <a:xfrm>
            <a:off x="8014010" y="2431338"/>
            <a:ext cx="3603674" cy="1785065"/>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24">
            <a:extLst>
              <a:ext uri="{FF2B5EF4-FFF2-40B4-BE49-F238E27FC236}">
                <a16:creationId xmlns:a16="http://schemas.microsoft.com/office/drawing/2014/main" id="{A00DA564-58CF-9635-6906-B9D88A8EDD27}"/>
              </a:ext>
            </a:extLst>
          </p:cNvPr>
          <p:cNvSpPr>
            <a:spLocks noGrp="1"/>
          </p:cNvSpPr>
          <p:nvPr>
            <p:ph type="body" sz="quarter" idx="23"/>
          </p:nvPr>
        </p:nvSpPr>
        <p:spPr>
          <a:xfrm>
            <a:off x="8028715" y="3898178"/>
            <a:ext cx="3603674" cy="674285"/>
          </a:xfrm>
          <a:noFill/>
        </p:spPr>
        <p:txBody>
          <a:bodyPr anchor="b" anchorCtr="0">
            <a:noAutofit/>
          </a:bodyPr>
          <a:lstStyle>
            <a:lvl1pPr marL="0" indent="0">
              <a:buFontTx/>
              <a:buNone/>
              <a:defRPr sz="1600" b="1">
                <a:solidFill>
                  <a:srgbClr val="62D84E"/>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AC385E2D-5B3A-63C7-CC62-A19C5E2A204A}"/>
              </a:ext>
            </a:extLst>
          </p:cNvPr>
          <p:cNvSpPr>
            <a:spLocks noGrp="1"/>
          </p:cNvSpPr>
          <p:nvPr>
            <p:ph type="body" sz="quarter" idx="24"/>
          </p:nvPr>
        </p:nvSpPr>
        <p:spPr>
          <a:xfrm>
            <a:off x="8008647" y="4594257"/>
            <a:ext cx="3603674" cy="1914533"/>
          </a:xfrm>
          <a:noFill/>
        </p:spPr>
        <p:txBody>
          <a:bodyPr>
            <a:noAutofit/>
          </a:bodyPr>
          <a:lstStyle>
            <a:lvl1pPr>
              <a:defRPr sz="1600">
                <a:solidFill>
                  <a:schemeClr val="bg1">
                    <a:lumMod val="75000"/>
                  </a:schemeClr>
                </a:solidFill>
              </a:defRPr>
            </a:lvl1pPr>
            <a:lvl2pPr>
              <a:defRPr sz="1600">
                <a:solidFill>
                  <a:schemeClr val="bg1">
                    <a:lumMod val="75000"/>
                  </a:schemeClr>
                </a:solidFill>
              </a:defRPr>
            </a:lvl2pPr>
            <a:lvl3pPr>
              <a:defRPr sz="1600">
                <a:solidFill>
                  <a:schemeClr val="bg1">
                    <a:lumMod val="75000"/>
                  </a:schemeClr>
                </a:solidFill>
              </a:defRPr>
            </a:lvl3pPr>
            <a:lvl4pPr>
              <a:defRPr sz="1600">
                <a:solidFill>
                  <a:schemeClr val="bg1">
                    <a:lumMod val="75000"/>
                  </a:schemeClr>
                </a:solidFill>
              </a:defRPr>
            </a:lvl4pPr>
            <a:lvl5pPr>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Slide Number Placeholder 5">
            <a:extLst>
              <a:ext uri="{FF2B5EF4-FFF2-40B4-BE49-F238E27FC236}">
                <a16:creationId xmlns:a16="http://schemas.microsoft.com/office/drawing/2014/main" id="{6A69DF55-D5A3-3C6C-D9A8-2EECEBF0CB05}"/>
              </a:ext>
            </a:extLst>
          </p:cNvPr>
          <p:cNvSpPr txBox="1">
            <a:spLocks/>
          </p:cNvSpPr>
          <p:nvPr userDrawn="1"/>
        </p:nvSpPr>
        <p:spPr>
          <a:xfrm>
            <a:off x="11060872"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39376962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144" y="2872136"/>
            <a:ext cx="9925520"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144" y="4223468"/>
            <a:ext cx="9925520"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3084" y="5729747"/>
            <a:ext cx="99144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143" y="6077918"/>
            <a:ext cx="9926216"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5555993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1_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143" y="2872136"/>
            <a:ext cx="9925521"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143" y="4223468"/>
            <a:ext cx="9925521"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3085"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145" y="6077918"/>
            <a:ext cx="2773557"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a:xfrm>
            <a:off x="3254275"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a:xfrm>
            <a:off x="3246334" y="6077918"/>
            <a:ext cx="2773557"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a:xfrm>
            <a:off x="6057317"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a:xfrm>
            <a:off x="6049376" y="6077918"/>
            <a:ext cx="2773557"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38684522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Cover w/ Image">
    <p:bg bwMode="gray">
      <p:bgPr>
        <a:solidFill>
          <a:schemeClr val="tx2"/>
        </a:solidFill>
        <a:effectLst/>
      </p:bgPr>
    </p:bg>
    <p:spTree>
      <p:nvGrpSpPr>
        <p:cNvPr id="1" name=""/>
        <p:cNvGrpSpPr/>
        <p:nvPr/>
      </p:nvGrpSpPr>
      <p:grpSpPr>
        <a:xfrm>
          <a:off x="0" y="0"/>
          <a:ext cx="0" cy="0"/>
          <a:chOff x="0" y="0"/>
          <a:chExt cx="0" cy="0"/>
        </a:xfrm>
      </p:grpSpPr>
      <p:pic>
        <p:nvPicPr>
          <p:cNvPr id="5" name="Picture 4" descr="A group of people smiling&#10;&#10;Description automatically generated with medium confidence">
            <a:extLst>
              <a:ext uri="{FF2B5EF4-FFF2-40B4-BE49-F238E27FC236}">
                <a16:creationId xmlns:a16="http://schemas.microsoft.com/office/drawing/2014/main" id="{5AD6FA4F-BA38-4220-ADF2-F8FBF0F3A92C}"/>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a:stretch/>
        </p:blipFill>
        <p:spPr>
          <a:xfrm>
            <a:off x="1" y="0"/>
            <a:ext cx="12192000" cy="6858000"/>
          </a:xfrm>
          <a:prstGeom prst="rect">
            <a:avLst/>
          </a:prstGeom>
        </p:spPr>
      </p:pic>
      <p:sp>
        <p:nvSpPr>
          <p:cNvPr id="4" name="Rectangle 3">
            <a:extLst>
              <a:ext uri="{FF2B5EF4-FFF2-40B4-BE49-F238E27FC236}">
                <a16:creationId xmlns:a16="http://schemas.microsoft.com/office/drawing/2014/main" id="{5EDA8AB8-CC02-461A-8071-0043DF83BFDD}"/>
              </a:ext>
            </a:extLst>
          </p:cNvPr>
          <p:cNvSpPr/>
          <p:nvPr userDrawn="1"/>
        </p:nvSpPr>
        <p:spPr>
          <a:xfrm>
            <a:off x="-1" y="0"/>
            <a:ext cx="12192000"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800" err="1"/>
          </a:p>
        </p:txBody>
      </p:sp>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bwMode="gray">
          <a:xfrm>
            <a:off x="429003" y="336108"/>
            <a:ext cx="1520956"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5144" y="3844214"/>
            <a:ext cx="682008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5144" y="5173775"/>
            <a:ext cx="682008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bwMode="gray">
          <a:xfrm>
            <a:off x="453085"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bwMode="gray">
          <a:xfrm>
            <a:off x="445145" y="6077918"/>
            <a:ext cx="2773557"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bwMode="gray">
          <a:xfrm>
            <a:off x="3254275"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bwMode="gray">
          <a:xfrm>
            <a:off x="3246334" y="6077918"/>
            <a:ext cx="2773557"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bwMode="gray">
          <a:xfrm>
            <a:off x="6057317" y="5729747"/>
            <a:ext cx="2770269"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bwMode="gray">
          <a:xfrm>
            <a:off x="6049376" y="6077918"/>
            <a:ext cx="2773557"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76112249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2" y="1106425"/>
            <a:ext cx="11191625" cy="45048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4049009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2" y="1660341"/>
            <a:ext cx="11192822" cy="4508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56684" y="838452"/>
            <a:ext cx="11193478" cy="365760"/>
          </a:xfrm>
        </p:spPr>
        <p:txBody>
          <a:bodyPr vert="horz" lIns="91440" tIns="45720" rIns="91440" bIns="45720" rtlCol="0">
            <a:noAutofit/>
          </a:bodyPr>
          <a:lstStyle>
            <a:lvl1pPr marL="0" indent="0">
              <a:buNone/>
              <a:defRPr lang="en-US" sz="2000" dirty="0"/>
            </a:lvl1pPr>
          </a:lstStyle>
          <a:p>
            <a:pPr marL="228600" lvl="0" indent="-228600"/>
            <a:r>
              <a:rPr lang="en-US"/>
              <a:t>Click to edit Master text styles</a:t>
            </a:r>
          </a:p>
        </p:txBody>
      </p:sp>
    </p:spTree>
    <p:extLst>
      <p:ext uri="{BB962C8B-B14F-4D97-AF65-F5344CB8AC3E}">
        <p14:creationId xmlns:p14="http://schemas.microsoft.com/office/powerpoint/2010/main" val="26876403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2-line head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369" y="311378"/>
            <a:ext cx="11191625" cy="1011901"/>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172" y="1665127"/>
            <a:ext cx="11192822" cy="4000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1061329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2-line headline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369" y="311378"/>
            <a:ext cx="11191625" cy="1011901"/>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172" y="2168341"/>
            <a:ext cx="11192822" cy="4000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p:nvPr>
        </p:nvSpPr>
        <p:spPr>
          <a:xfrm>
            <a:off x="453890" y="1462931"/>
            <a:ext cx="11191625" cy="365760"/>
          </a:xfrm>
        </p:spPr>
        <p:txBody>
          <a:bodyPr vert="horz" lIns="91440" tIns="45720" rIns="91440" bIns="45720" rtlCol="0">
            <a:noAutofit/>
          </a:bodyPr>
          <a:lstStyle>
            <a:lvl1pPr marL="0" indent="0">
              <a:buNone/>
              <a:defRPr lang="en-US" sz="2000" dirty="0"/>
            </a:lvl1pPr>
          </a:lstStyle>
          <a:p>
            <a:pPr marL="228600" lvl="0" indent="-228600"/>
            <a:r>
              <a:rPr lang="en-US"/>
              <a:t>Click to edit Master text styles</a:t>
            </a:r>
          </a:p>
        </p:txBody>
      </p:sp>
    </p:spTree>
    <p:extLst>
      <p:ext uri="{BB962C8B-B14F-4D97-AF65-F5344CB8AC3E}">
        <p14:creationId xmlns:p14="http://schemas.microsoft.com/office/powerpoint/2010/main" val="220411779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2" y="1106425"/>
            <a:ext cx="10838463"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1402923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1 Column Para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3" y="1106425"/>
            <a:ext cx="5576372" cy="5062601"/>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12394623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CB8CC8-B17A-01FB-D74A-A40DF469260F}"/>
              </a:ext>
            </a:extLst>
          </p:cNvPr>
          <p:cNvSpPr>
            <a:spLocks noGrp="1"/>
          </p:cNvSpPr>
          <p:nvPr>
            <p:ph type="dt" sz="half" idx="10"/>
          </p:nvPr>
        </p:nvSpPr>
        <p:spPr/>
        <p:txBody>
          <a:bodyPr/>
          <a:lstStyle/>
          <a:p>
            <a:fld id="{BED75B3E-01B0-C641-BC13-89F203A261D9}" type="datetimeFigureOut">
              <a:rPr lang="en-US" smtClean="0"/>
              <a:t>6/20/24</a:t>
            </a:fld>
            <a:endParaRPr lang="en-US"/>
          </a:p>
        </p:txBody>
      </p:sp>
      <p:sp>
        <p:nvSpPr>
          <p:cNvPr id="3" name="Footer Placeholder 2">
            <a:extLst>
              <a:ext uri="{FF2B5EF4-FFF2-40B4-BE49-F238E27FC236}">
                <a16:creationId xmlns:a16="http://schemas.microsoft.com/office/drawing/2014/main" id="{87928520-020E-61B7-723E-1F9FBCE399D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A22881-0BA0-0990-83C4-25B941B5FEB0}"/>
              </a:ext>
            </a:extLst>
          </p:cNvPr>
          <p:cNvSpPr>
            <a:spLocks noGrp="1"/>
          </p:cNvSpPr>
          <p:nvPr>
            <p:ph type="sldNum" sz="quarter" idx="12"/>
          </p:nvPr>
        </p:nvSpPr>
        <p:spPr/>
        <p:txBody>
          <a:bodyPr/>
          <a:lstStyle/>
          <a:p>
            <a:fld id="{90B680AD-9912-984A-A1C3-25174302326C}" type="slidenum">
              <a:rPr lang="en-US" smtClean="0"/>
              <a:t>‹#›</a:t>
            </a:fld>
            <a:endParaRPr lang="en-US"/>
          </a:p>
        </p:txBody>
      </p:sp>
    </p:spTree>
    <p:extLst>
      <p:ext uri="{BB962C8B-B14F-4D97-AF65-F5344CB8AC3E}">
        <p14:creationId xmlns:p14="http://schemas.microsoft.com/office/powerpoint/2010/main" val="237230851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1 Column Paragraph and 2-line head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lvl1pPr>
              <a:defRPr/>
            </a:lvl1p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3" y="1664208"/>
            <a:ext cx="5576372"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5895540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348" y="2401156"/>
            <a:ext cx="5015666"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5220" y="2401155"/>
            <a:ext cx="5015666" cy="663282"/>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993" y="3298877"/>
            <a:ext cx="5015667"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5220" y="3298877"/>
            <a:ext cx="4986185"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1007" y="2410803"/>
            <a:ext cx="49066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1007" y="3047758"/>
            <a:ext cx="490665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4753" y="2410803"/>
            <a:ext cx="49066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4753" y="3047758"/>
            <a:ext cx="490665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9158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348" y="2401156"/>
            <a:ext cx="5015666"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5220" y="2401155"/>
            <a:ext cx="5015666" cy="663282"/>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993" y="3298877"/>
            <a:ext cx="5015667" cy="287014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5220" y="3298877"/>
            <a:ext cx="4997301" cy="287014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1007" y="2410803"/>
            <a:ext cx="4906653"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1007" y="3047758"/>
            <a:ext cx="4906653"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4753" y="2410803"/>
            <a:ext cx="4906653"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4753" y="3047758"/>
            <a:ext cx="4906653"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008230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2401156"/>
            <a:ext cx="3349624"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19" name="Straight Connector 18">
            <a:extLst>
              <a:ext uri="{FF2B5EF4-FFF2-40B4-BE49-F238E27FC236}">
                <a16:creationId xmlns:a16="http://schemas.microsoft.com/office/drawing/2014/main" id="{DF4F8B34-1981-4C3C-B1D5-E67656B4D0C7}"/>
              </a:ext>
            </a:extLst>
          </p:cNvPr>
          <p:cNvCxnSpPr>
            <a:cxnSpLocks/>
          </p:cNvCxnSpPr>
          <p:nvPr userDrawn="1"/>
        </p:nvCxnSpPr>
        <p:spPr>
          <a:xfrm>
            <a:off x="551006" y="2410803"/>
            <a:ext cx="324696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a:cxnSpLocks/>
          </p:cNvCxnSpPr>
          <p:nvPr userDrawn="1"/>
        </p:nvCxnSpPr>
        <p:spPr>
          <a:xfrm>
            <a:off x="551006" y="3047758"/>
            <a:ext cx="324696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3298877"/>
            <a:ext cx="3355980"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507" y="1867003"/>
            <a:ext cx="357883" cy="276999"/>
          </a:xfrm>
          <a:prstGeom prst="rect">
            <a:avLst/>
          </a:prstGeom>
          <a:noFill/>
        </p:spPr>
        <p:txBody>
          <a:bodyPr wrap="none" rtlCol="0">
            <a:spAutoFit/>
          </a:bodyPr>
          <a:lstStyle/>
          <a:p>
            <a:pPr algn="l"/>
            <a:r>
              <a:rPr lang="en-US" sz="1200" b="1">
                <a:solidFill>
                  <a:schemeClr val="bg1"/>
                </a:solidFill>
              </a:rPr>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5999" y="2401156"/>
            <a:ext cx="3349624"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3" name="Straight Connector 22">
            <a:extLst>
              <a:ext uri="{FF2B5EF4-FFF2-40B4-BE49-F238E27FC236}">
                <a16:creationId xmlns:a16="http://schemas.microsoft.com/office/drawing/2014/main" id="{96A3B837-23DB-4327-B614-EF560D51698F}"/>
              </a:ext>
            </a:extLst>
          </p:cNvPr>
          <p:cNvCxnSpPr>
            <a:cxnSpLocks/>
          </p:cNvCxnSpPr>
          <p:nvPr userDrawn="1"/>
        </p:nvCxnSpPr>
        <p:spPr>
          <a:xfrm>
            <a:off x="4068657" y="2410803"/>
            <a:ext cx="324696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a:cxnSpLocks/>
          </p:cNvCxnSpPr>
          <p:nvPr userDrawn="1"/>
        </p:nvCxnSpPr>
        <p:spPr>
          <a:xfrm>
            <a:off x="4068657" y="3047758"/>
            <a:ext cx="324696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9644" y="3298877"/>
            <a:ext cx="3355980"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userDrawn="1"/>
        </p:nvSpPr>
        <p:spPr>
          <a:xfrm>
            <a:off x="3972159" y="1867003"/>
            <a:ext cx="357883" cy="276999"/>
          </a:xfrm>
          <a:prstGeom prst="rect">
            <a:avLst/>
          </a:prstGeom>
          <a:noFill/>
        </p:spPr>
        <p:txBody>
          <a:bodyPr wrap="none" rtlCol="0">
            <a:spAutoFit/>
          </a:bodyPr>
          <a:lstStyle/>
          <a:p>
            <a:pPr algn="l"/>
            <a:r>
              <a:rPr lang="en-US" sz="1200" b="1">
                <a:solidFill>
                  <a:schemeClr val="bg1"/>
                </a:solidFill>
              </a:rPr>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9160" y="2401156"/>
            <a:ext cx="3349624"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8" name="Straight Connector 27">
            <a:extLst>
              <a:ext uri="{FF2B5EF4-FFF2-40B4-BE49-F238E27FC236}">
                <a16:creationId xmlns:a16="http://schemas.microsoft.com/office/drawing/2014/main" id="{5C9E2048-3D9A-4D10-B4D3-55885C5C4A16}"/>
              </a:ext>
            </a:extLst>
          </p:cNvPr>
          <p:cNvCxnSpPr>
            <a:cxnSpLocks/>
          </p:cNvCxnSpPr>
          <p:nvPr userDrawn="1"/>
        </p:nvCxnSpPr>
        <p:spPr>
          <a:xfrm>
            <a:off x="7571819" y="2410803"/>
            <a:ext cx="324696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a:cxnSpLocks/>
          </p:cNvCxnSpPr>
          <p:nvPr userDrawn="1"/>
        </p:nvCxnSpPr>
        <p:spPr>
          <a:xfrm>
            <a:off x="7571819" y="3047758"/>
            <a:ext cx="324696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2805" y="3298877"/>
            <a:ext cx="3355980"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userDrawn="1"/>
        </p:nvSpPr>
        <p:spPr>
          <a:xfrm>
            <a:off x="7475320" y="1867003"/>
            <a:ext cx="357883" cy="276999"/>
          </a:xfrm>
          <a:prstGeom prst="rect">
            <a:avLst/>
          </a:prstGeom>
          <a:noFill/>
        </p:spPr>
        <p:txBody>
          <a:bodyPr wrap="none" rtlCol="0">
            <a:spAutoFit/>
          </a:bodyPr>
          <a:lstStyle/>
          <a:p>
            <a:pPr algn="l"/>
            <a:r>
              <a:rPr lang="en-US" sz="1200" b="1">
                <a:solidFill>
                  <a:schemeClr val="bg1"/>
                </a:solidFill>
              </a:rPr>
              <a:t>03</a:t>
            </a:r>
          </a:p>
        </p:txBody>
      </p:sp>
    </p:spTree>
    <p:extLst>
      <p:ext uri="{BB962C8B-B14F-4D97-AF65-F5344CB8AC3E}">
        <p14:creationId xmlns:p14="http://schemas.microsoft.com/office/powerpoint/2010/main" val="18228138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2401156"/>
            <a:ext cx="2202468"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1007" y="2410804"/>
            <a:ext cx="2097633"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3298877"/>
            <a:ext cx="2206647"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507" y="1867003"/>
            <a:ext cx="357883" cy="276999"/>
          </a:xfrm>
          <a:prstGeom prst="rect">
            <a:avLst/>
          </a:prstGeom>
          <a:noFill/>
        </p:spPr>
        <p:txBody>
          <a:bodyPr wrap="none" rtlCol="0">
            <a:spAutoFit/>
          </a:bodyPr>
          <a:lstStyle/>
          <a:p>
            <a:pPr algn="l"/>
            <a:r>
              <a:rPr lang="en-US" sz="1200" b="1">
                <a:solidFill>
                  <a:schemeClr val="bg1"/>
                </a:solidFill>
              </a:rPr>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4743" y="2401156"/>
            <a:ext cx="2202468"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7403" y="2410804"/>
            <a:ext cx="2097633"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8388" y="3298877"/>
            <a:ext cx="2206647"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903" y="1867003"/>
            <a:ext cx="357883" cy="276999"/>
          </a:xfrm>
          <a:prstGeom prst="rect">
            <a:avLst/>
          </a:prstGeom>
          <a:noFill/>
        </p:spPr>
        <p:txBody>
          <a:bodyPr wrap="none" rtlCol="0">
            <a:spAutoFit/>
          </a:bodyPr>
          <a:lstStyle/>
          <a:p>
            <a:pPr algn="l"/>
            <a:r>
              <a:rPr lang="en-US" sz="1200" b="1">
                <a:solidFill>
                  <a:schemeClr val="bg1"/>
                </a:solidFill>
              </a:rPr>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9999" y="2401156"/>
            <a:ext cx="2202468"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2658" y="2410804"/>
            <a:ext cx="2097633"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3644" y="3298877"/>
            <a:ext cx="2206647"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6158" y="1867003"/>
            <a:ext cx="357883" cy="276999"/>
          </a:xfrm>
          <a:prstGeom prst="rect">
            <a:avLst/>
          </a:prstGeom>
          <a:noFill/>
        </p:spPr>
        <p:txBody>
          <a:bodyPr wrap="none" rtlCol="0">
            <a:spAutoFit/>
          </a:bodyPr>
          <a:lstStyle/>
          <a:p>
            <a:pPr algn="l"/>
            <a:r>
              <a:rPr lang="en-US" sz="1200" b="1">
                <a:solidFill>
                  <a:schemeClr val="bg1"/>
                </a:solidFill>
              </a:rPr>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81609" y="2401156"/>
            <a:ext cx="2202468"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4268" y="2410804"/>
            <a:ext cx="2097633"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5254" y="3298877"/>
            <a:ext cx="2206647"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7769" y="1867003"/>
            <a:ext cx="357883" cy="276999"/>
          </a:xfrm>
          <a:prstGeom prst="rect">
            <a:avLst/>
          </a:prstGeom>
          <a:noFill/>
        </p:spPr>
        <p:txBody>
          <a:bodyPr wrap="none" rtlCol="0">
            <a:spAutoFit/>
          </a:bodyPr>
          <a:lstStyle/>
          <a:p>
            <a:pPr algn="l"/>
            <a:r>
              <a:rPr lang="en-US" sz="1200" b="1">
                <a:solidFill>
                  <a:schemeClr val="bg1"/>
                </a:solidFill>
              </a:rPr>
              <a:t>04</a:t>
            </a:r>
          </a:p>
        </p:txBody>
      </p:sp>
    </p:spTree>
    <p:extLst>
      <p:ext uri="{BB962C8B-B14F-4D97-AF65-F5344CB8AC3E}">
        <p14:creationId xmlns:p14="http://schemas.microsoft.com/office/powerpoint/2010/main" val="49298759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1174488"/>
            <a:ext cx="503051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2" y="1920161"/>
            <a:ext cx="5036865"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3417" y="1174488"/>
            <a:ext cx="503051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8712" y="1920161"/>
            <a:ext cx="5045211"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38820" y="3387001"/>
            <a:ext cx="503686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402" y="4120916"/>
            <a:ext cx="5045809"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3416" y="3387001"/>
            <a:ext cx="5045211"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3348" y="4120916"/>
            <a:ext cx="5065278"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2359827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1174488"/>
            <a:ext cx="3603674"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1920161"/>
            <a:ext cx="3603674"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251330" y="1174488"/>
            <a:ext cx="3603674"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236625" y="1920161"/>
            <a:ext cx="3603674"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39403" y="3387001"/>
            <a:ext cx="361262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403" y="4120916"/>
            <a:ext cx="3603674"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234084" y="3387001"/>
            <a:ext cx="362092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231261" y="4120916"/>
            <a:ext cx="3603674"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8716" y="1174488"/>
            <a:ext cx="3603674"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4010" y="1920161"/>
            <a:ext cx="3603674"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08647" y="3387001"/>
            <a:ext cx="3623743"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8647" y="4120916"/>
            <a:ext cx="3603674"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041377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p:nvPr>
        </p:nvSpPr>
        <p:spPr>
          <a:xfrm>
            <a:off x="448173" y="1664208"/>
            <a:ext cx="5487829" cy="450481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p:nvPr>
        </p:nvSpPr>
        <p:spPr>
          <a:xfrm>
            <a:off x="6153164" y="1664208"/>
            <a:ext cx="5487829" cy="450481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p:nvPr>
        </p:nvSpPr>
        <p:spPr>
          <a:xfrm>
            <a:off x="457319" y="842118"/>
            <a:ext cx="11195171"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326704779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 lined text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C8E81-0D59-BF41-BF7B-677C751F5031}"/>
              </a:ext>
            </a:extLst>
          </p:cNvPr>
          <p:cNvSpPr>
            <a:spLocks noGrp="1"/>
          </p:cNvSpPr>
          <p:nvPr>
            <p:ph type="title" hasCustomPrompt="1"/>
          </p:nvPr>
        </p:nvSpPr>
        <p:spPr>
          <a:xfrm>
            <a:off x="449369" y="311377"/>
            <a:ext cx="11191625" cy="1014984"/>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27FFF17C-0C13-7440-BAF8-4AF48C39F36C}"/>
              </a:ext>
            </a:extLst>
          </p:cNvPr>
          <p:cNvSpPr>
            <a:spLocks noGrp="1"/>
          </p:cNvSpPr>
          <p:nvPr>
            <p:ph sz="half" idx="1"/>
          </p:nvPr>
        </p:nvSpPr>
        <p:spPr>
          <a:xfrm>
            <a:off x="448173" y="2167129"/>
            <a:ext cx="5487829"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DC696CB-855E-3C49-930A-F6300B36958D}"/>
              </a:ext>
            </a:extLst>
          </p:cNvPr>
          <p:cNvSpPr>
            <a:spLocks noGrp="1"/>
          </p:cNvSpPr>
          <p:nvPr>
            <p:ph sz="half" idx="2"/>
          </p:nvPr>
        </p:nvSpPr>
        <p:spPr>
          <a:xfrm>
            <a:off x="6153164" y="2167129"/>
            <a:ext cx="5487829"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7">
            <a:extLst>
              <a:ext uri="{FF2B5EF4-FFF2-40B4-BE49-F238E27FC236}">
                <a16:creationId xmlns:a16="http://schemas.microsoft.com/office/drawing/2014/main" id="{B99B04B5-E0D7-F84C-B5C1-AA08C41B3681}"/>
              </a:ext>
            </a:extLst>
          </p:cNvPr>
          <p:cNvSpPr>
            <a:spLocks noGrp="1"/>
          </p:cNvSpPr>
          <p:nvPr>
            <p:ph type="body" sz="quarter" idx="13"/>
          </p:nvPr>
        </p:nvSpPr>
        <p:spPr>
          <a:xfrm>
            <a:off x="457319" y="1463040"/>
            <a:ext cx="11195171"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11451091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wo Content w heading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173" y="2433503"/>
            <a:ext cx="5487829" cy="3735522"/>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152141" y="2433503"/>
            <a:ext cx="5487829" cy="3735522"/>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173" y="310897"/>
            <a:ext cx="11195171"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836" y="1540789"/>
            <a:ext cx="5487829"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6152141" y="1540789"/>
            <a:ext cx="5487829"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34291764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F165B-5C93-690C-1733-8187714A715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54FDEE5-239F-D22F-93B6-35027AFDC3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146BDFF-0967-FD73-596B-BF63EEB506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8DFB0A-E414-65B2-F8D2-6683E6264E11}"/>
              </a:ext>
            </a:extLst>
          </p:cNvPr>
          <p:cNvSpPr>
            <a:spLocks noGrp="1"/>
          </p:cNvSpPr>
          <p:nvPr>
            <p:ph type="dt" sz="half" idx="10"/>
          </p:nvPr>
        </p:nvSpPr>
        <p:spPr/>
        <p:txBody>
          <a:bodyPr/>
          <a:lstStyle/>
          <a:p>
            <a:fld id="{BED75B3E-01B0-C641-BC13-89F203A261D9}" type="datetimeFigureOut">
              <a:rPr lang="en-US" smtClean="0"/>
              <a:t>6/20/24</a:t>
            </a:fld>
            <a:endParaRPr lang="en-US"/>
          </a:p>
        </p:txBody>
      </p:sp>
      <p:sp>
        <p:nvSpPr>
          <p:cNvPr id="6" name="Footer Placeholder 5">
            <a:extLst>
              <a:ext uri="{FF2B5EF4-FFF2-40B4-BE49-F238E27FC236}">
                <a16:creationId xmlns:a16="http://schemas.microsoft.com/office/drawing/2014/main" id="{237A2ABD-5EE7-E499-B2A4-24B495CB36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652EFB-BFD1-18DC-49F0-6B04FFBAACD8}"/>
              </a:ext>
            </a:extLst>
          </p:cNvPr>
          <p:cNvSpPr>
            <a:spLocks noGrp="1"/>
          </p:cNvSpPr>
          <p:nvPr>
            <p:ph type="sldNum" sz="quarter" idx="12"/>
          </p:nvPr>
        </p:nvSpPr>
        <p:spPr/>
        <p:txBody>
          <a:bodyPr/>
          <a:lstStyle/>
          <a:p>
            <a:fld id="{90B680AD-9912-984A-A1C3-25174302326C}" type="slidenum">
              <a:rPr lang="en-US" smtClean="0"/>
              <a:t>‹#›</a:t>
            </a:fld>
            <a:endParaRPr lang="en-US"/>
          </a:p>
        </p:txBody>
      </p:sp>
    </p:spTree>
    <p:extLst>
      <p:ext uri="{BB962C8B-B14F-4D97-AF65-F5344CB8AC3E}">
        <p14:creationId xmlns:p14="http://schemas.microsoft.com/office/powerpoint/2010/main" val="107100395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hree Content w 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173" y="310897"/>
            <a:ext cx="11195171"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836" y="1540789"/>
            <a:ext cx="3470798"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173" y="2464326"/>
            <a:ext cx="3470798" cy="3704700"/>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3958772" y="1540789"/>
            <a:ext cx="3470798"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3958772" y="2464326"/>
            <a:ext cx="3470798" cy="3704700"/>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p:nvPr>
        </p:nvSpPr>
        <p:spPr>
          <a:xfrm>
            <a:off x="7472721" y="1540789"/>
            <a:ext cx="3470798"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p:nvPr>
        </p:nvSpPr>
        <p:spPr>
          <a:xfrm>
            <a:off x="7472721" y="2464326"/>
            <a:ext cx="3470798" cy="3704700"/>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2887017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20469854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173" y="842118"/>
            <a:ext cx="11195171" cy="361154"/>
          </a:xfrm>
        </p:spPr>
        <p:txBody>
          <a:bodyPr>
            <a:noAutofit/>
          </a:bodyPr>
          <a:lstStyle>
            <a:lvl1pPr marL="0" indent="0">
              <a:buFontTx/>
              <a:buNone/>
              <a:defRPr sz="2000"/>
            </a:lvl1pPr>
          </a:lstStyle>
          <a:p>
            <a:pPr lvl="0"/>
            <a:r>
              <a:rPr lang="en-US"/>
              <a:t>Click to edit Master text styles</a:t>
            </a:r>
          </a:p>
        </p:txBody>
      </p:sp>
    </p:spTree>
    <p:extLst>
      <p:ext uri="{BB962C8B-B14F-4D97-AF65-F5344CB8AC3E}">
        <p14:creationId xmlns:p14="http://schemas.microsoft.com/office/powerpoint/2010/main" val="95686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958" y="6398202"/>
            <a:ext cx="591497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243" y="1755776"/>
            <a:ext cx="11094750" cy="4402976"/>
          </a:xfrm>
        </p:spPr>
        <p:txBody>
          <a:bodyPr>
            <a:noAutofit/>
          </a:bodyPr>
          <a:lstStyle/>
          <a:p>
            <a:endParaRPr lang="en-US"/>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608" y="842118"/>
            <a:ext cx="11195171"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357334949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958" y="6398202"/>
            <a:ext cx="591497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11672677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8180" y="6400800"/>
            <a:ext cx="591497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199069299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1685663"/>
            <a:ext cx="360516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4125467"/>
            <a:ext cx="2926842" cy="204355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458" y="3307722"/>
            <a:ext cx="3603674"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9868" y="1685663"/>
            <a:ext cx="360516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3513" y="4125467"/>
            <a:ext cx="2926842" cy="204355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1978" y="3307722"/>
            <a:ext cx="3603674"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3426" y="1685663"/>
            <a:ext cx="360516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7071" y="4125467"/>
            <a:ext cx="2926842" cy="204355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5536" y="3307722"/>
            <a:ext cx="3603674"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355496937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348" y="1685663"/>
            <a:ext cx="360516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993" y="4125467"/>
            <a:ext cx="2926842" cy="204355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458" y="3307722"/>
            <a:ext cx="3603674"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9868" y="1685663"/>
            <a:ext cx="360516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3513" y="4125467"/>
            <a:ext cx="2926842" cy="204355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1978" y="3307722"/>
            <a:ext cx="3603674"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3426" y="1685663"/>
            <a:ext cx="360516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7071" y="4125467"/>
            <a:ext cx="2926842" cy="204355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5536" y="3307722"/>
            <a:ext cx="3603674"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163362253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Main Poi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609" y="309531"/>
            <a:ext cx="11526193" cy="5641440"/>
          </a:xfrm>
          <a:prstGeom prst="rect">
            <a:avLst/>
          </a:prstGeom>
          <a:noFill/>
        </p:spPr>
        <p:txBody>
          <a:bodyPr wrap="square" rtlCol="0">
            <a:noAutofit/>
          </a:bodyPr>
          <a:lstStyle/>
          <a:p>
            <a:pPr algn="l">
              <a:lnSpc>
                <a:spcPct val="90000"/>
              </a:lnSpc>
            </a:pPr>
            <a:r>
              <a:rPr lang="en-US" sz="6800" b="1" spc="-150" baseline="0">
                <a:solidFill>
                  <a:schemeClr val="bg1"/>
                </a:solidFill>
              </a:rPr>
              <a:t>No matter where work happens, digital workﬂows drive productivity and </a:t>
            </a:r>
            <a:br>
              <a:rPr lang="en-US" sz="6800" b="1" spc="-150" baseline="0">
                <a:solidFill>
                  <a:schemeClr val="bg1"/>
                </a:solidFill>
              </a:rPr>
            </a:br>
            <a:r>
              <a:rPr lang="en-US" sz="6800" b="1" spc="-150" baseline="0">
                <a:solidFill>
                  <a:schemeClr val="bg1"/>
                </a:solidFill>
              </a:rPr>
              <a:t>great experiences.</a:t>
            </a:r>
          </a:p>
        </p:txBody>
      </p:sp>
    </p:spTree>
    <p:extLst>
      <p:ext uri="{BB962C8B-B14F-4D97-AF65-F5344CB8AC3E}">
        <p14:creationId xmlns:p14="http://schemas.microsoft.com/office/powerpoint/2010/main" val="384499745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609" y="309531"/>
            <a:ext cx="4929078" cy="5641440"/>
          </a:xfrm>
          <a:prstGeom prst="rect">
            <a:avLst/>
          </a:prstGeom>
          <a:noFill/>
        </p:spPr>
        <p:txBody>
          <a:bodyPr wrap="square" rtlCol="0">
            <a:noAutofit/>
          </a:bodyPr>
          <a:lstStyle/>
          <a:p>
            <a:pPr algn="l">
              <a:lnSpc>
                <a:spcPct val="90000"/>
              </a:lnSpc>
            </a:pPr>
            <a:r>
              <a:rPr lang="en-US" sz="6800" b="1" spc="-150" baseline="0">
                <a:solidFill>
                  <a:schemeClr val="bg1"/>
                </a:solidFill>
              </a:rPr>
              <a:t>Our work makes </a:t>
            </a:r>
            <a:br>
              <a:rPr lang="en-US" sz="6800" b="1" spc="-150" baseline="0">
                <a:solidFill>
                  <a:schemeClr val="bg1"/>
                </a:solidFill>
              </a:rPr>
            </a:br>
            <a:r>
              <a:rPr lang="en-US" sz="6800" b="1" spc="-150" baseline="0">
                <a:solidFill>
                  <a:schemeClr val="bg1"/>
                </a:solidFill>
              </a:rPr>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3552" y="361338"/>
            <a:ext cx="4177443" cy="4504351"/>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040295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CE342-597A-B3AD-6CB7-B5FB5F53074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869754C-3582-797C-9E77-D2599D3ABA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5133613-3DC3-5310-115B-88FE5A2CD2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95A723-ED47-062A-0E1D-4C40C9C47022}"/>
              </a:ext>
            </a:extLst>
          </p:cNvPr>
          <p:cNvSpPr>
            <a:spLocks noGrp="1"/>
          </p:cNvSpPr>
          <p:nvPr>
            <p:ph type="dt" sz="half" idx="10"/>
          </p:nvPr>
        </p:nvSpPr>
        <p:spPr/>
        <p:txBody>
          <a:bodyPr/>
          <a:lstStyle/>
          <a:p>
            <a:fld id="{BED75B3E-01B0-C641-BC13-89F203A261D9}" type="datetimeFigureOut">
              <a:rPr lang="en-US" smtClean="0"/>
              <a:t>6/20/24</a:t>
            </a:fld>
            <a:endParaRPr lang="en-US"/>
          </a:p>
        </p:txBody>
      </p:sp>
      <p:sp>
        <p:nvSpPr>
          <p:cNvPr id="6" name="Footer Placeholder 5">
            <a:extLst>
              <a:ext uri="{FF2B5EF4-FFF2-40B4-BE49-F238E27FC236}">
                <a16:creationId xmlns:a16="http://schemas.microsoft.com/office/drawing/2014/main" id="{69BE706B-222D-812D-FCF6-4AADF4CDCD2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4B971F4-37FF-AC1B-EC1E-108AF55EE1D0}"/>
              </a:ext>
            </a:extLst>
          </p:cNvPr>
          <p:cNvSpPr>
            <a:spLocks noGrp="1"/>
          </p:cNvSpPr>
          <p:nvPr>
            <p:ph type="sldNum" sz="quarter" idx="12"/>
          </p:nvPr>
        </p:nvSpPr>
        <p:spPr/>
        <p:txBody>
          <a:bodyPr/>
          <a:lstStyle/>
          <a:p>
            <a:fld id="{90B680AD-9912-984A-A1C3-25174302326C}" type="slidenum">
              <a:rPr lang="en-US" smtClean="0"/>
              <a:t>‹#›</a:t>
            </a:fld>
            <a:endParaRPr lang="en-US"/>
          </a:p>
        </p:txBody>
      </p:sp>
    </p:spTree>
    <p:extLst>
      <p:ext uri="{BB962C8B-B14F-4D97-AF65-F5344CB8AC3E}">
        <p14:creationId xmlns:p14="http://schemas.microsoft.com/office/powerpoint/2010/main" val="229421059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gray">
          <a:xfrm>
            <a:off x="456865" y="1521309"/>
            <a:ext cx="10164616"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a:solidFill>
                  <a:schemeClr val="bg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a:solidFill>
                  <a:schemeClr val="bg1"/>
                </a:solidFill>
              </a:rPr>
            </a:br>
            <a:r>
              <a:rPr lang="en-US" sz="1600">
                <a:solidFill>
                  <a:schemeClr val="bg1"/>
                </a:solidFill>
              </a:rPr>
              <a:t>or functionality. The development, release, and timing of any features or functionality described </a:t>
            </a:r>
            <a:br>
              <a:rPr lang="en-US" sz="1600">
                <a:solidFill>
                  <a:schemeClr val="bg1"/>
                </a:solidFill>
              </a:rPr>
            </a:br>
            <a:r>
              <a:rPr lang="en-US" sz="1600">
                <a:solidFill>
                  <a:schemeClr val="bg1"/>
                </a:solidFill>
              </a:rPr>
              <a:t>for our products remains at our sole discretion. We undertake no obligation, and do not intend, </a:t>
            </a:r>
            <a:br>
              <a:rPr lang="en-US" sz="1600">
                <a:solidFill>
                  <a:schemeClr val="bg1"/>
                </a:solidFill>
              </a:rPr>
            </a:br>
            <a:r>
              <a:rPr lang="en-US" sz="1600">
                <a:solidFill>
                  <a:schemeClr val="bg1"/>
                </a:solidFill>
              </a:rPr>
              <a:t>to update the forward‑looking statements.</a:t>
            </a:r>
          </a:p>
        </p:txBody>
      </p:sp>
    </p:spTree>
    <p:extLst>
      <p:ext uri="{BB962C8B-B14F-4D97-AF65-F5344CB8AC3E}">
        <p14:creationId xmlns:p14="http://schemas.microsoft.com/office/powerpoint/2010/main" val="133018017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Speaker Intro">
    <p:spTree>
      <p:nvGrpSpPr>
        <p:cNvPr id="1" name=""/>
        <p:cNvGrpSpPr/>
        <p:nvPr/>
      </p:nvGrpSpPr>
      <p:grpSpPr>
        <a:xfrm>
          <a:off x="0" y="0"/>
          <a:ext cx="0" cy="0"/>
          <a:chOff x="0" y="0"/>
          <a:chExt cx="0" cy="0"/>
        </a:xfrm>
      </p:grpSpPr>
      <p:sp>
        <p:nvSpPr>
          <p:cNvPr id="29" name="Picture Placeholder 28">
            <a:extLst>
              <a:ext uri="{FF2B5EF4-FFF2-40B4-BE49-F238E27FC236}">
                <a16:creationId xmlns:a16="http://schemas.microsoft.com/office/drawing/2014/main" id="{EE4EDAD0-0380-4AB8-9844-156B9F5E95D8}"/>
              </a:ext>
            </a:extLst>
          </p:cNvPr>
          <p:cNvSpPr>
            <a:spLocks noGrp="1"/>
          </p:cNvSpPr>
          <p:nvPr>
            <p:ph type="pic" sz="quarter" idx="21" hasCustomPrompt="1"/>
          </p:nvPr>
        </p:nvSpPr>
        <p:spPr bwMode="invGray">
          <a:xfrm>
            <a:off x="546242" y="1755774"/>
            <a:ext cx="1292563" cy="1292226"/>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sp>
        <p:nvSpPr>
          <p:cNvPr id="2" name="Title 1"/>
          <p:cNvSpPr>
            <a:spLocks noGrp="1"/>
          </p:cNvSpPr>
          <p:nvPr>
            <p:ph type="title"/>
          </p:nvPr>
        </p:nvSpPr>
        <p:spPr bwMode="invGray">
          <a:xfrm>
            <a:off x="450527" y="310896"/>
            <a:ext cx="11195171" cy="1197864"/>
          </a:xfrm>
          <a:prstGeom prst="rect">
            <a:avLst/>
          </a:prstGeom>
        </p:spPr>
        <p:txBody>
          <a:bodyPr vert="horz" lIns="91440" tIns="45720" rIns="91440" bIns="45720" rtlCol="0" anchor="t" anchorCtr="0">
            <a:noAutofit/>
          </a:bodyPr>
          <a:lstStyle>
            <a:lvl1pPr>
              <a:defRPr lang="en-US" dirty="0"/>
            </a:lvl1pPr>
          </a:lstStyle>
          <a:p>
            <a:pPr lvl="0"/>
            <a:r>
              <a:rPr lang="en-US"/>
              <a:t>Click to edit Master title style</a:t>
            </a:r>
          </a:p>
        </p:txBody>
      </p:sp>
      <p:sp>
        <p:nvSpPr>
          <p:cNvPr id="6" name="Content Placeholder 5"/>
          <p:cNvSpPr>
            <a:spLocks noGrp="1"/>
          </p:cNvSpPr>
          <p:nvPr>
            <p:ph sz="quarter" idx="10" hasCustomPrompt="1"/>
          </p:nvPr>
        </p:nvSpPr>
        <p:spPr bwMode="invGray">
          <a:xfrm>
            <a:off x="459679" y="3479246"/>
            <a:ext cx="4159560"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7" name="Content Placeholder 5"/>
          <p:cNvSpPr>
            <a:spLocks noGrp="1"/>
          </p:cNvSpPr>
          <p:nvPr>
            <p:ph sz="quarter" idx="11" hasCustomPrompt="1"/>
          </p:nvPr>
        </p:nvSpPr>
        <p:spPr bwMode="invGray">
          <a:xfrm>
            <a:off x="5368482" y="3479246"/>
            <a:ext cx="4602536"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27" name="Picture Placeholder 26">
            <a:extLst>
              <a:ext uri="{FF2B5EF4-FFF2-40B4-BE49-F238E27FC236}">
                <a16:creationId xmlns:a16="http://schemas.microsoft.com/office/drawing/2014/main" id="{3E8E0FF5-4F9E-DC49-A0F7-432C85EC7B77}"/>
              </a:ext>
            </a:extLst>
          </p:cNvPr>
          <p:cNvSpPr>
            <a:spLocks noGrp="1"/>
          </p:cNvSpPr>
          <p:nvPr>
            <p:ph type="pic" sz="quarter" idx="14" hasCustomPrompt="1"/>
          </p:nvPr>
        </p:nvSpPr>
        <p:spPr bwMode="invGray">
          <a:xfrm>
            <a:off x="2166293" y="1755774"/>
            <a:ext cx="1632477" cy="1280160"/>
          </a:xfrm>
        </p:spPr>
        <p:txBody>
          <a:bodyPr anchor="ctr"/>
          <a:lstStyle>
            <a:lvl1pPr algn="ctr">
              <a:buNone/>
              <a:defRPr sz="1200"/>
            </a:lvl1pPr>
          </a:lstStyle>
          <a:p>
            <a:r>
              <a:rPr lang="en-US"/>
              <a:t>Place logo</a:t>
            </a:r>
          </a:p>
        </p:txBody>
      </p:sp>
      <p:cxnSp>
        <p:nvCxnSpPr>
          <p:cNvPr id="14" name="Straight Connector 13">
            <a:extLst>
              <a:ext uri="{FF2B5EF4-FFF2-40B4-BE49-F238E27FC236}">
                <a16:creationId xmlns:a16="http://schemas.microsoft.com/office/drawing/2014/main" id="{E5822000-2F5A-4E09-9F05-746BEFAFEDE5}"/>
              </a:ext>
            </a:extLst>
          </p:cNvPr>
          <p:cNvCxnSpPr>
            <a:cxnSpLocks/>
          </p:cNvCxnSpPr>
          <p:nvPr userDrawn="1"/>
        </p:nvCxnSpPr>
        <p:spPr bwMode="invGray">
          <a:xfrm>
            <a:off x="5054893" y="3565525"/>
            <a:ext cx="0" cy="259643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4614027"/>
      </p:ext>
    </p:extLst>
  </p:cSld>
  <p:clrMapOvr>
    <a:masterClrMapping/>
  </p:clrMapOvr>
  <p:transition>
    <p:fade/>
  </p:transition>
  <p:extLst>
    <p:ext uri="{DCECCB84-F9BA-43D5-87BE-67443E8EF086}">
      <p15:sldGuideLst xmlns:p15="http://schemas.microsoft.com/office/powerpoint/2012/main"/>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2_Speaker Intro">
    <p:spTree>
      <p:nvGrpSpPr>
        <p:cNvPr id="1" name=""/>
        <p:cNvGrpSpPr/>
        <p:nvPr/>
      </p:nvGrpSpPr>
      <p:grpSpPr>
        <a:xfrm>
          <a:off x="0" y="0"/>
          <a:ext cx="0" cy="0"/>
          <a:chOff x="0" y="0"/>
          <a:chExt cx="0" cy="0"/>
        </a:xfrm>
      </p:grpSpPr>
      <p:sp>
        <p:nvSpPr>
          <p:cNvPr id="29" name="Picture Placeholder 28">
            <a:extLst>
              <a:ext uri="{FF2B5EF4-FFF2-40B4-BE49-F238E27FC236}">
                <a16:creationId xmlns:a16="http://schemas.microsoft.com/office/drawing/2014/main" id="{EE4EDAD0-0380-4AB8-9844-156B9F5E95D8}"/>
              </a:ext>
            </a:extLst>
          </p:cNvPr>
          <p:cNvSpPr>
            <a:spLocks noGrp="1"/>
          </p:cNvSpPr>
          <p:nvPr>
            <p:ph type="pic" sz="quarter" idx="21" hasCustomPrompt="1"/>
          </p:nvPr>
        </p:nvSpPr>
        <p:spPr bwMode="invGray">
          <a:xfrm>
            <a:off x="1248100" y="1755774"/>
            <a:ext cx="1292563" cy="1292226"/>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sp>
        <p:nvSpPr>
          <p:cNvPr id="2" name="Title 1"/>
          <p:cNvSpPr>
            <a:spLocks noGrp="1"/>
          </p:cNvSpPr>
          <p:nvPr>
            <p:ph type="title"/>
          </p:nvPr>
        </p:nvSpPr>
        <p:spPr bwMode="invGray">
          <a:xfrm>
            <a:off x="450527" y="310896"/>
            <a:ext cx="11195171" cy="1197864"/>
          </a:xfrm>
          <a:prstGeom prst="rect">
            <a:avLst/>
          </a:prstGeom>
        </p:spPr>
        <p:txBody>
          <a:bodyPr vert="horz" lIns="91440" tIns="45720" rIns="91440" bIns="45720" rtlCol="0" anchor="t" anchorCtr="0">
            <a:noAutofit/>
          </a:bodyPr>
          <a:lstStyle>
            <a:lvl1pPr>
              <a:defRPr lang="en-US" dirty="0"/>
            </a:lvl1pPr>
          </a:lstStyle>
          <a:p>
            <a:pPr lvl="0"/>
            <a:r>
              <a:rPr lang="en-US"/>
              <a:t>Click to edit Master title style</a:t>
            </a:r>
          </a:p>
        </p:txBody>
      </p:sp>
      <p:sp>
        <p:nvSpPr>
          <p:cNvPr id="6" name="Content Placeholder 5"/>
          <p:cNvSpPr>
            <a:spLocks noGrp="1"/>
          </p:cNvSpPr>
          <p:nvPr>
            <p:ph sz="quarter" idx="10" hasCustomPrompt="1"/>
          </p:nvPr>
        </p:nvSpPr>
        <p:spPr bwMode="invGray">
          <a:xfrm>
            <a:off x="1161538" y="3479247"/>
            <a:ext cx="4290897" cy="2175429"/>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7" name="Content Placeholder 5"/>
          <p:cNvSpPr>
            <a:spLocks noGrp="1"/>
          </p:cNvSpPr>
          <p:nvPr>
            <p:ph sz="quarter" idx="11" hasCustomPrompt="1"/>
          </p:nvPr>
        </p:nvSpPr>
        <p:spPr bwMode="invGray">
          <a:xfrm>
            <a:off x="6761694" y="3479247"/>
            <a:ext cx="4332955" cy="2175429"/>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27" name="Picture Placeholder 26">
            <a:extLst>
              <a:ext uri="{FF2B5EF4-FFF2-40B4-BE49-F238E27FC236}">
                <a16:creationId xmlns:a16="http://schemas.microsoft.com/office/drawing/2014/main" id="{3E8E0FF5-4F9E-DC49-A0F7-432C85EC7B77}"/>
              </a:ext>
            </a:extLst>
          </p:cNvPr>
          <p:cNvSpPr>
            <a:spLocks noGrp="1"/>
          </p:cNvSpPr>
          <p:nvPr>
            <p:ph type="pic" sz="quarter" idx="14" hasCustomPrompt="1"/>
          </p:nvPr>
        </p:nvSpPr>
        <p:spPr bwMode="invGray">
          <a:xfrm>
            <a:off x="2868151" y="1755774"/>
            <a:ext cx="1632477" cy="1280160"/>
          </a:xfrm>
        </p:spPr>
        <p:txBody>
          <a:bodyPr anchor="ctr"/>
          <a:lstStyle>
            <a:lvl1pPr algn="ctr">
              <a:buNone/>
              <a:defRPr sz="1200"/>
            </a:lvl1pPr>
          </a:lstStyle>
          <a:p>
            <a:r>
              <a:rPr lang="en-US"/>
              <a:t>Place logo</a:t>
            </a:r>
          </a:p>
        </p:txBody>
      </p:sp>
      <p:sp>
        <p:nvSpPr>
          <p:cNvPr id="11" name="Picture Placeholder 26">
            <a:extLst>
              <a:ext uri="{FF2B5EF4-FFF2-40B4-BE49-F238E27FC236}">
                <a16:creationId xmlns:a16="http://schemas.microsoft.com/office/drawing/2014/main" id="{592ECBE6-56C9-744E-86E8-3F7F48BD6DD2}"/>
              </a:ext>
            </a:extLst>
          </p:cNvPr>
          <p:cNvSpPr>
            <a:spLocks noGrp="1"/>
          </p:cNvSpPr>
          <p:nvPr>
            <p:ph type="pic" sz="quarter" idx="17" hasCustomPrompt="1"/>
          </p:nvPr>
        </p:nvSpPr>
        <p:spPr bwMode="invGray">
          <a:xfrm>
            <a:off x="8470343" y="1755774"/>
            <a:ext cx="1632477" cy="1280160"/>
          </a:xfrm>
        </p:spPr>
        <p:txBody>
          <a:bodyPr anchor="ctr"/>
          <a:lstStyle>
            <a:lvl1pPr algn="ctr">
              <a:buNone/>
              <a:defRPr sz="1200"/>
            </a:lvl1pPr>
          </a:lstStyle>
          <a:p>
            <a:r>
              <a:rPr lang="en-US"/>
              <a:t>Place logo</a:t>
            </a:r>
          </a:p>
        </p:txBody>
      </p:sp>
      <p:sp>
        <p:nvSpPr>
          <p:cNvPr id="30" name="Picture Placeholder 29">
            <a:extLst>
              <a:ext uri="{FF2B5EF4-FFF2-40B4-BE49-F238E27FC236}">
                <a16:creationId xmlns:a16="http://schemas.microsoft.com/office/drawing/2014/main" id="{A6C82BA8-A698-4282-BCA0-9CC104DC70B7}"/>
              </a:ext>
            </a:extLst>
          </p:cNvPr>
          <p:cNvSpPr>
            <a:spLocks noGrp="1"/>
          </p:cNvSpPr>
          <p:nvPr>
            <p:ph type="pic" sz="quarter" idx="22" hasCustomPrompt="1"/>
          </p:nvPr>
        </p:nvSpPr>
        <p:spPr bwMode="invGray">
          <a:xfrm>
            <a:off x="6860366" y="1755774"/>
            <a:ext cx="1292563" cy="1292226"/>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cxnSp>
        <p:nvCxnSpPr>
          <p:cNvPr id="14" name="Straight Connector 13">
            <a:extLst>
              <a:ext uri="{FF2B5EF4-FFF2-40B4-BE49-F238E27FC236}">
                <a16:creationId xmlns:a16="http://schemas.microsoft.com/office/drawing/2014/main" id="{E5822000-2F5A-4E09-9F05-746BEFAFEDE5}"/>
              </a:ext>
            </a:extLst>
          </p:cNvPr>
          <p:cNvCxnSpPr>
            <a:cxnSpLocks/>
          </p:cNvCxnSpPr>
          <p:nvPr userDrawn="1"/>
        </p:nvCxnSpPr>
        <p:spPr bwMode="invGray">
          <a:xfrm>
            <a:off x="6097055" y="1755774"/>
            <a:ext cx="0" cy="389890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7285156"/>
      </p:ext>
    </p:extLst>
  </p:cSld>
  <p:clrMapOvr>
    <a:masterClrMapping/>
  </p:clrMapOvr>
  <p:transition>
    <p:fade/>
  </p:transition>
  <p:extLst>
    <p:ext uri="{DCECCB84-F9BA-43D5-87BE-67443E8EF086}">
      <p15:sldGuideLst xmlns:p15="http://schemas.microsoft.com/office/powerpoint/2012/main"/>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3_Speaker Intro">
    <p:spTree>
      <p:nvGrpSpPr>
        <p:cNvPr id="1" name=""/>
        <p:cNvGrpSpPr/>
        <p:nvPr/>
      </p:nvGrpSpPr>
      <p:grpSpPr>
        <a:xfrm>
          <a:off x="0" y="0"/>
          <a:ext cx="0" cy="0"/>
          <a:chOff x="0" y="0"/>
          <a:chExt cx="0" cy="0"/>
        </a:xfrm>
      </p:grpSpPr>
      <p:sp>
        <p:nvSpPr>
          <p:cNvPr id="27" name="Picture Placeholder 26">
            <a:extLst>
              <a:ext uri="{FF2B5EF4-FFF2-40B4-BE49-F238E27FC236}">
                <a16:creationId xmlns:a16="http://schemas.microsoft.com/office/drawing/2014/main" id="{3E8E0FF5-4F9E-DC49-A0F7-432C85EC7B77}"/>
              </a:ext>
            </a:extLst>
          </p:cNvPr>
          <p:cNvSpPr>
            <a:spLocks noGrp="1"/>
          </p:cNvSpPr>
          <p:nvPr>
            <p:ph type="pic" sz="quarter" idx="14" hasCustomPrompt="1"/>
          </p:nvPr>
        </p:nvSpPr>
        <p:spPr bwMode="invGray">
          <a:xfrm>
            <a:off x="1819617" y="1895882"/>
            <a:ext cx="1632477" cy="1280160"/>
          </a:xfrm>
        </p:spPr>
        <p:txBody>
          <a:bodyPr anchor="ctr"/>
          <a:lstStyle>
            <a:lvl1pPr algn="ctr">
              <a:buNone/>
              <a:defRPr sz="1200"/>
            </a:lvl1pPr>
          </a:lstStyle>
          <a:p>
            <a:r>
              <a:rPr lang="en-US"/>
              <a:t>Place logo</a:t>
            </a:r>
          </a:p>
        </p:txBody>
      </p:sp>
      <p:sp>
        <p:nvSpPr>
          <p:cNvPr id="11" name="Picture Placeholder 26">
            <a:extLst>
              <a:ext uri="{FF2B5EF4-FFF2-40B4-BE49-F238E27FC236}">
                <a16:creationId xmlns:a16="http://schemas.microsoft.com/office/drawing/2014/main" id="{592ECBE6-56C9-744E-86E8-3F7F48BD6DD2}"/>
              </a:ext>
            </a:extLst>
          </p:cNvPr>
          <p:cNvSpPr>
            <a:spLocks noGrp="1"/>
          </p:cNvSpPr>
          <p:nvPr>
            <p:ph type="pic" sz="quarter" idx="17" hasCustomPrompt="1"/>
          </p:nvPr>
        </p:nvSpPr>
        <p:spPr bwMode="invGray">
          <a:xfrm>
            <a:off x="5719583" y="1895882"/>
            <a:ext cx="1632477" cy="1280160"/>
          </a:xfrm>
        </p:spPr>
        <p:txBody>
          <a:bodyPr anchor="ctr"/>
          <a:lstStyle>
            <a:lvl1pPr algn="ctr">
              <a:buNone/>
              <a:defRPr sz="1200"/>
            </a:lvl1pPr>
          </a:lstStyle>
          <a:p>
            <a:r>
              <a:rPr lang="en-US"/>
              <a:t>Place logo</a:t>
            </a:r>
          </a:p>
        </p:txBody>
      </p:sp>
      <p:sp>
        <p:nvSpPr>
          <p:cNvPr id="23" name="Picture Placeholder 26">
            <a:extLst>
              <a:ext uri="{FF2B5EF4-FFF2-40B4-BE49-F238E27FC236}">
                <a16:creationId xmlns:a16="http://schemas.microsoft.com/office/drawing/2014/main" id="{C1B5F03B-87F7-CC4B-8310-C35AC00889A8}"/>
              </a:ext>
            </a:extLst>
          </p:cNvPr>
          <p:cNvSpPr>
            <a:spLocks noGrp="1"/>
          </p:cNvSpPr>
          <p:nvPr>
            <p:ph type="pic" sz="quarter" idx="20" hasCustomPrompt="1"/>
          </p:nvPr>
        </p:nvSpPr>
        <p:spPr bwMode="invGray">
          <a:xfrm>
            <a:off x="9532245" y="1895882"/>
            <a:ext cx="1632477" cy="1280160"/>
          </a:xfrm>
        </p:spPr>
        <p:txBody>
          <a:bodyPr anchor="ctr"/>
          <a:lstStyle>
            <a:lvl1pPr algn="ctr">
              <a:buNone/>
              <a:defRPr sz="1200"/>
            </a:lvl1pPr>
          </a:lstStyle>
          <a:p>
            <a:r>
              <a:rPr lang="en-US"/>
              <a:t>Place logo</a:t>
            </a:r>
          </a:p>
        </p:txBody>
      </p:sp>
      <p:sp>
        <p:nvSpPr>
          <p:cNvPr id="29" name="Picture Placeholder 28">
            <a:extLst>
              <a:ext uri="{FF2B5EF4-FFF2-40B4-BE49-F238E27FC236}">
                <a16:creationId xmlns:a16="http://schemas.microsoft.com/office/drawing/2014/main" id="{EE4EDAD0-0380-4AB8-9844-156B9F5E95D8}"/>
              </a:ext>
            </a:extLst>
          </p:cNvPr>
          <p:cNvSpPr>
            <a:spLocks noGrp="1"/>
          </p:cNvSpPr>
          <p:nvPr>
            <p:ph type="pic" sz="quarter" idx="21" hasCustomPrompt="1"/>
          </p:nvPr>
        </p:nvSpPr>
        <p:spPr bwMode="invGray">
          <a:xfrm>
            <a:off x="546242" y="1936646"/>
            <a:ext cx="1111643" cy="1111354"/>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sp>
        <p:nvSpPr>
          <p:cNvPr id="2" name="Title 1"/>
          <p:cNvSpPr>
            <a:spLocks noGrp="1"/>
          </p:cNvSpPr>
          <p:nvPr>
            <p:ph type="title"/>
          </p:nvPr>
        </p:nvSpPr>
        <p:spPr bwMode="invGray">
          <a:xfrm>
            <a:off x="450527" y="310896"/>
            <a:ext cx="11195171" cy="1197864"/>
          </a:xfrm>
          <a:prstGeom prst="rect">
            <a:avLst/>
          </a:prstGeom>
        </p:spPr>
        <p:txBody>
          <a:bodyPr vert="horz" lIns="91440" tIns="45720" rIns="91440" bIns="45720" rtlCol="0" anchor="t" anchorCtr="0">
            <a:noAutofit/>
          </a:bodyPr>
          <a:lstStyle>
            <a:lvl1pPr>
              <a:defRPr lang="en-US" dirty="0"/>
            </a:lvl1pPr>
          </a:lstStyle>
          <a:p>
            <a:pPr lvl="0"/>
            <a:r>
              <a:rPr lang="en-US"/>
              <a:t>Click to edit Master title style</a:t>
            </a:r>
          </a:p>
        </p:txBody>
      </p:sp>
      <p:sp>
        <p:nvSpPr>
          <p:cNvPr id="6" name="Content Placeholder 5"/>
          <p:cNvSpPr>
            <a:spLocks noGrp="1"/>
          </p:cNvSpPr>
          <p:nvPr>
            <p:ph sz="quarter" idx="10" hasCustomPrompt="1"/>
          </p:nvPr>
        </p:nvSpPr>
        <p:spPr bwMode="invGray">
          <a:xfrm>
            <a:off x="459680" y="3479246"/>
            <a:ext cx="2987784"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7" name="Content Placeholder 5"/>
          <p:cNvSpPr>
            <a:spLocks noGrp="1"/>
          </p:cNvSpPr>
          <p:nvPr>
            <p:ph sz="quarter" idx="11" hasCustomPrompt="1"/>
          </p:nvPr>
        </p:nvSpPr>
        <p:spPr bwMode="invGray">
          <a:xfrm>
            <a:off x="4317336" y="3479246"/>
            <a:ext cx="3109337"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20" name="Content Placeholder 5">
            <a:extLst>
              <a:ext uri="{FF2B5EF4-FFF2-40B4-BE49-F238E27FC236}">
                <a16:creationId xmlns:a16="http://schemas.microsoft.com/office/drawing/2014/main" id="{AE3D3BFE-D8E4-744C-9DC7-45ED04ADA0EA}"/>
              </a:ext>
            </a:extLst>
          </p:cNvPr>
          <p:cNvSpPr>
            <a:spLocks noGrp="1"/>
          </p:cNvSpPr>
          <p:nvPr>
            <p:ph sz="quarter" idx="18" hasCustomPrompt="1"/>
          </p:nvPr>
        </p:nvSpPr>
        <p:spPr bwMode="invGray">
          <a:xfrm>
            <a:off x="8174331" y="3479246"/>
            <a:ext cx="2990392"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30" name="Picture Placeholder 29">
            <a:extLst>
              <a:ext uri="{FF2B5EF4-FFF2-40B4-BE49-F238E27FC236}">
                <a16:creationId xmlns:a16="http://schemas.microsoft.com/office/drawing/2014/main" id="{A6C82BA8-A698-4282-BCA0-9CC104DC70B7}"/>
              </a:ext>
            </a:extLst>
          </p:cNvPr>
          <p:cNvSpPr>
            <a:spLocks noGrp="1"/>
          </p:cNvSpPr>
          <p:nvPr>
            <p:ph type="pic" sz="quarter" idx="22" hasCustomPrompt="1"/>
          </p:nvPr>
        </p:nvSpPr>
        <p:spPr bwMode="invGray">
          <a:xfrm>
            <a:off x="4438136" y="1936646"/>
            <a:ext cx="1111643" cy="1111354"/>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sp>
        <p:nvSpPr>
          <p:cNvPr id="31" name="Picture Placeholder 30">
            <a:extLst>
              <a:ext uri="{FF2B5EF4-FFF2-40B4-BE49-F238E27FC236}">
                <a16:creationId xmlns:a16="http://schemas.microsoft.com/office/drawing/2014/main" id="{962560B6-FB4B-4B36-AB57-740126015B9A}"/>
              </a:ext>
            </a:extLst>
          </p:cNvPr>
          <p:cNvSpPr>
            <a:spLocks noGrp="1"/>
          </p:cNvSpPr>
          <p:nvPr>
            <p:ph type="pic" sz="quarter" idx="23" hasCustomPrompt="1"/>
          </p:nvPr>
        </p:nvSpPr>
        <p:spPr bwMode="invGray">
          <a:xfrm>
            <a:off x="8265091" y="1933902"/>
            <a:ext cx="1114387" cy="1114097"/>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spTree>
    <p:extLst>
      <p:ext uri="{BB962C8B-B14F-4D97-AF65-F5344CB8AC3E}">
        <p14:creationId xmlns:p14="http://schemas.microsoft.com/office/powerpoint/2010/main" val="1546153867"/>
      </p:ext>
    </p:extLst>
  </p:cSld>
  <p:clrMapOvr>
    <a:masterClrMapping/>
  </p:clrMapOvr>
  <p:transition>
    <p:fade/>
  </p:transition>
  <p:extLst>
    <p:ext uri="{DCECCB84-F9BA-43D5-87BE-67443E8EF086}">
      <p15:sldGuideLst xmlns:p15="http://schemas.microsoft.com/office/powerpoint/2012/main"/>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Content w/Key Poi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173" y="310897"/>
            <a:ext cx="11195171" cy="1194927"/>
          </a:xfrm>
        </p:spPr>
        <p:txBody>
          <a:bodyPr>
            <a:noAutofit/>
          </a:bodyPr>
          <a:lstStyle/>
          <a:p>
            <a:r>
              <a:rPr lang="en-US"/>
              <a:t>Click to edit Master title style</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173" y="1655845"/>
            <a:ext cx="4307629" cy="349586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4847582" y="1661961"/>
            <a:ext cx="6818213" cy="3516868"/>
          </a:xfrm>
        </p:spPr>
        <p:txBody>
          <a:bodyPr>
            <a:noAutofit/>
          </a:bodyPr>
          <a:lstStyle>
            <a:lvl1pPr marL="0" indent="0">
              <a:buNone/>
              <a:defRPr sz="1200" b="1"/>
            </a:lvl1pPr>
            <a:lvl2pPr marL="284162" indent="0">
              <a:buNone/>
              <a:defRPr sz="1200"/>
            </a:lvl2pPr>
            <a:lvl3pPr marL="573087" indent="0">
              <a:buNone/>
              <a:defRPr sz="1200"/>
            </a:lvl3pPr>
            <a:lvl4pPr marL="857250" indent="0">
              <a:buNone/>
              <a:defRPr sz="1200"/>
            </a:lvl4pPr>
            <a:lvl5pPr marL="1141412" indent="0">
              <a:buNone/>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6801819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agline with photo">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9787" y="0"/>
            <a:ext cx="5238527" cy="6858000"/>
          </a:xfrm>
          <a:solidFill>
            <a:schemeClr val="bg1">
              <a:lumMod val="95000"/>
            </a:schemeClr>
          </a:solidFill>
        </p:spPr>
        <p:txBody>
          <a:bodyPr anchor="ctr" anchorCtr="0"/>
          <a:lstStyle>
            <a:lvl1pPr>
              <a:lnSpc>
                <a:spcPct val="100000"/>
              </a:lnSpc>
              <a:defRPr/>
            </a:lvl1pPr>
          </a:lstStyle>
          <a:p>
            <a:endParaRPr lang="en-US"/>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958" y="6401963"/>
            <a:ext cx="4767277"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p:nvPr>
        </p:nvSpPr>
        <p:spPr>
          <a:xfrm>
            <a:off x="455676" y="412270"/>
            <a:ext cx="6183335" cy="2635731"/>
          </a:xfrm>
        </p:spPr>
        <p:txBody>
          <a:bodyPr/>
          <a:lstStyle>
            <a:lvl1pPr>
              <a:lnSpc>
                <a:spcPct val="80000"/>
              </a:lnSpc>
              <a:defRPr sz="6800">
                <a:solidFill>
                  <a:schemeClr val="bg1"/>
                </a:solidFill>
              </a:defRPr>
            </a:lvl1pPr>
          </a:lstStyle>
          <a:p>
            <a:r>
              <a:rPr lang="en-US"/>
              <a:t>Click to edit Master title style</a:t>
            </a:r>
          </a:p>
        </p:txBody>
      </p:sp>
      <p:pic>
        <p:nvPicPr>
          <p:cNvPr id="9" name="Picture 8">
            <a:extLst>
              <a:ext uri="{FF2B5EF4-FFF2-40B4-BE49-F238E27FC236}">
                <a16:creationId xmlns:a16="http://schemas.microsoft.com/office/drawing/2014/main" id="{ED2DA47C-926A-4013-BDFD-169260A1CE70}"/>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478498" y="6354439"/>
            <a:ext cx="980844" cy="282164"/>
          </a:xfrm>
          <a:prstGeom prst="rect">
            <a:avLst/>
          </a:prstGeom>
        </p:spPr>
      </p:pic>
    </p:spTree>
    <p:extLst>
      <p:ext uri="{BB962C8B-B14F-4D97-AF65-F5344CB8AC3E}">
        <p14:creationId xmlns:p14="http://schemas.microsoft.com/office/powerpoint/2010/main" val="6381775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 picture full blee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1" y="0"/>
            <a:ext cx="12192000" cy="6858000"/>
          </a:xfrm>
          <a:solidFill>
            <a:schemeClr val="bg1">
              <a:lumMod val="95000"/>
            </a:schemeClr>
          </a:solidFill>
        </p:spPr>
        <p:txBody>
          <a:bodyPr anchor="ctr" anchorCtr="0"/>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213948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1" y="0"/>
            <a:ext cx="12192000" cy="6858000"/>
          </a:xfrm>
          <a:solidFill>
            <a:schemeClr val="bg1">
              <a:lumMod val="95000"/>
            </a:schemeClr>
          </a:solidFill>
        </p:spPr>
        <p:txBody>
          <a:bodyPr anchor="ctr" anchorCtr="0"/>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369" y="311377"/>
            <a:ext cx="5575176" cy="119588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218074689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_Ad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5F8DEA0-6AB0-6583-CF65-2BE2C5AADF9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0"/>
            <a:ext cx="12199054" cy="6858000"/>
          </a:xfrm>
          <a:prstGeom prst="rect">
            <a:avLst/>
          </a:prstGeom>
        </p:spPr>
      </p:pic>
      <p:pic>
        <p:nvPicPr>
          <p:cNvPr id="7" name="Picture 6">
            <a:extLst>
              <a:ext uri="{FF2B5EF4-FFF2-40B4-BE49-F238E27FC236}">
                <a16:creationId xmlns:a16="http://schemas.microsoft.com/office/drawing/2014/main" id="{52F2A8AD-3C04-E090-1DE0-1162E1FB607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34413" y="1622424"/>
            <a:ext cx="6431133" cy="4575175"/>
          </a:xfrm>
          <a:prstGeom prst="rect">
            <a:avLst/>
          </a:prstGeom>
        </p:spPr>
      </p:pic>
    </p:spTree>
    <p:extLst>
      <p:ext uri="{BB962C8B-B14F-4D97-AF65-F5344CB8AC3E}">
        <p14:creationId xmlns:p14="http://schemas.microsoft.com/office/powerpoint/2010/main" val="309704149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720" y="3911228"/>
            <a:ext cx="7841371"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720" y="5386232"/>
            <a:ext cx="7841371"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Tree>
    <p:extLst>
      <p:ext uri="{BB962C8B-B14F-4D97-AF65-F5344CB8AC3E}">
        <p14:creationId xmlns:p14="http://schemas.microsoft.com/office/powerpoint/2010/main" val="27980819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9" Type="http://schemas.openxmlformats.org/officeDocument/2006/relationships/slideLayout" Target="../slideLayouts/slideLayout50.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42" Type="http://schemas.openxmlformats.org/officeDocument/2006/relationships/slideLayout" Target="../slideLayouts/slideLayout53.xml"/><Relationship Id="rId47" Type="http://schemas.openxmlformats.org/officeDocument/2006/relationships/slideLayout" Target="../slideLayouts/slideLayout58.xml"/><Relationship Id="rId50" Type="http://schemas.openxmlformats.org/officeDocument/2006/relationships/theme" Target="../theme/theme2.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9" Type="http://schemas.openxmlformats.org/officeDocument/2006/relationships/slideLayout" Target="../slideLayouts/slideLayout40.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37" Type="http://schemas.openxmlformats.org/officeDocument/2006/relationships/slideLayout" Target="../slideLayouts/slideLayout48.xml"/><Relationship Id="rId40" Type="http://schemas.openxmlformats.org/officeDocument/2006/relationships/slideLayout" Target="../slideLayouts/slideLayout51.xml"/><Relationship Id="rId45" Type="http://schemas.openxmlformats.org/officeDocument/2006/relationships/slideLayout" Target="../slideLayouts/slideLayout56.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slideLayout" Target="../slideLayouts/slideLayout47.xml"/><Relationship Id="rId49" Type="http://schemas.openxmlformats.org/officeDocument/2006/relationships/slideLayout" Target="../slideLayouts/slideLayout60.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4" Type="http://schemas.openxmlformats.org/officeDocument/2006/relationships/slideLayout" Target="../slideLayouts/slideLayout55.xml"/><Relationship Id="rId52" Type="http://schemas.openxmlformats.org/officeDocument/2006/relationships/image" Target="../media/image2.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slideLayout" Target="../slideLayouts/slideLayout46.xml"/><Relationship Id="rId43" Type="http://schemas.openxmlformats.org/officeDocument/2006/relationships/slideLayout" Target="../slideLayouts/slideLayout54.xml"/><Relationship Id="rId48" Type="http://schemas.openxmlformats.org/officeDocument/2006/relationships/slideLayout" Target="../slideLayouts/slideLayout59.xml"/><Relationship Id="rId8" Type="http://schemas.openxmlformats.org/officeDocument/2006/relationships/slideLayout" Target="../slideLayouts/slideLayout19.xml"/><Relationship Id="rId51" Type="http://schemas.openxmlformats.org/officeDocument/2006/relationships/image" Target="../media/image1.png"/><Relationship Id="rId3" Type="http://schemas.openxmlformats.org/officeDocument/2006/relationships/slideLayout" Target="../slideLayouts/slideLayout14.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38" Type="http://schemas.openxmlformats.org/officeDocument/2006/relationships/slideLayout" Target="../slideLayouts/slideLayout49.xml"/><Relationship Id="rId46" Type="http://schemas.openxmlformats.org/officeDocument/2006/relationships/slideLayout" Target="../slideLayouts/slideLayout57.xml"/><Relationship Id="rId20" Type="http://schemas.openxmlformats.org/officeDocument/2006/relationships/slideLayout" Target="../slideLayouts/slideLayout31.xml"/><Relationship Id="rId41" Type="http://schemas.openxmlformats.org/officeDocument/2006/relationships/slideLayout" Target="../slideLayouts/slideLayout52.xml"/><Relationship Id="rId1" Type="http://schemas.openxmlformats.org/officeDocument/2006/relationships/slideLayout" Target="../slideLayouts/slideLayout12.xml"/><Relationship Id="rId6"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3.xml"/><Relationship Id="rId18" Type="http://schemas.openxmlformats.org/officeDocument/2006/relationships/slideLayout" Target="../slideLayouts/slideLayout78.xml"/><Relationship Id="rId26" Type="http://schemas.openxmlformats.org/officeDocument/2006/relationships/slideLayout" Target="../slideLayouts/slideLayout86.xml"/><Relationship Id="rId39" Type="http://schemas.openxmlformats.org/officeDocument/2006/relationships/slideLayout" Target="../slideLayouts/slideLayout99.xml"/><Relationship Id="rId21" Type="http://schemas.openxmlformats.org/officeDocument/2006/relationships/slideLayout" Target="../slideLayouts/slideLayout81.xml"/><Relationship Id="rId34" Type="http://schemas.openxmlformats.org/officeDocument/2006/relationships/slideLayout" Target="../slideLayouts/slideLayout94.xml"/><Relationship Id="rId42" Type="http://schemas.openxmlformats.org/officeDocument/2006/relationships/slideLayout" Target="../slideLayouts/slideLayout102.xml"/><Relationship Id="rId47" Type="http://schemas.openxmlformats.org/officeDocument/2006/relationships/slideLayout" Target="../slideLayouts/slideLayout107.xml"/><Relationship Id="rId50" Type="http://schemas.openxmlformats.org/officeDocument/2006/relationships/theme" Target="../theme/theme3.xml"/><Relationship Id="rId7" Type="http://schemas.openxmlformats.org/officeDocument/2006/relationships/slideLayout" Target="../slideLayouts/slideLayout67.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29" Type="http://schemas.openxmlformats.org/officeDocument/2006/relationships/slideLayout" Target="../slideLayouts/slideLayout89.xml"/><Relationship Id="rId11" Type="http://schemas.openxmlformats.org/officeDocument/2006/relationships/slideLayout" Target="../slideLayouts/slideLayout71.xml"/><Relationship Id="rId24" Type="http://schemas.openxmlformats.org/officeDocument/2006/relationships/slideLayout" Target="../slideLayouts/slideLayout84.xml"/><Relationship Id="rId32" Type="http://schemas.openxmlformats.org/officeDocument/2006/relationships/slideLayout" Target="../slideLayouts/slideLayout92.xml"/><Relationship Id="rId37" Type="http://schemas.openxmlformats.org/officeDocument/2006/relationships/slideLayout" Target="../slideLayouts/slideLayout97.xml"/><Relationship Id="rId40" Type="http://schemas.openxmlformats.org/officeDocument/2006/relationships/slideLayout" Target="../slideLayouts/slideLayout100.xml"/><Relationship Id="rId45" Type="http://schemas.openxmlformats.org/officeDocument/2006/relationships/slideLayout" Target="../slideLayouts/slideLayout105.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23" Type="http://schemas.openxmlformats.org/officeDocument/2006/relationships/slideLayout" Target="../slideLayouts/slideLayout83.xml"/><Relationship Id="rId28" Type="http://schemas.openxmlformats.org/officeDocument/2006/relationships/slideLayout" Target="../slideLayouts/slideLayout88.xml"/><Relationship Id="rId36" Type="http://schemas.openxmlformats.org/officeDocument/2006/relationships/slideLayout" Target="../slideLayouts/slideLayout96.xml"/><Relationship Id="rId49" Type="http://schemas.openxmlformats.org/officeDocument/2006/relationships/slideLayout" Target="../slideLayouts/slideLayout109.xml"/><Relationship Id="rId10" Type="http://schemas.openxmlformats.org/officeDocument/2006/relationships/slideLayout" Target="../slideLayouts/slideLayout70.xml"/><Relationship Id="rId19" Type="http://schemas.openxmlformats.org/officeDocument/2006/relationships/slideLayout" Target="../slideLayouts/slideLayout79.xml"/><Relationship Id="rId31" Type="http://schemas.openxmlformats.org/officeDocument/2006/relationships/slideLayout" Target="../slideLayouts/slideLayout91.xml"/><Relationship Id="rId44" Type="http://schemas.openxmlformats.org/officeDocument/2006/relationships/slideLayout" Target="../slideLayouts/slideLayout104.xml"/><Relationship Id="rId52" Type="http://schemas.openxmlformats.org/officeDocument/2006/relationships/image" Target="../media/image12.png"/><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 Id="rId22" Type="http://schemas.openxmlformats.org/officeDocument/2006/relationships/slideLayout" Target="../slideLayouts/slideLayout82.xml"/><Relationship Id="rId27" Type="http://schemas.openxmlformats.org/officeDocument/2006/relationships/slideLayout" Target="../slideLayouts/slideLayout87.xml"/><Relationship Id="rId30" Type="http://schemas.openxmlformats.org/officeDocument/2006/relationships/slideLayout" Target="../slideLayouts/slideLayout90.xml"/><Relationship Id="rId35" Type="http://schemas.openxmlformats.org/officeDocument/2006/relationships/slideLayout" Target="../slideLayouts/slideLayout95.xml"/><Relationship Id="rId43" Type="http://schemas.openxmlformats.org/officeDocument/2006/relationships/slideLayout" Target="../slideLayouts/slideLayout103.xml"/><Relationship Id="rId48" Type="http://schemas.openxmlformats.org/officeDocument/2006/relationships/slideLayout" Target="../slideLayouts/slideLayout108.xml"/><Relationship Id="rId8" Type="http://schemas.openxmlformats.org/officeDocument/2006/relationships/slideLayout" Target="../slideLayouts/slideLayout68.xml"/><Relationship Id="rId51" Type="http://schemas.openxmlformats.org/officeDocument/2006/relationships/image" Target="../media/image11.png"/><Relationship Id="rId3" Type="http://schemas.openxmlformats.org/officeDocument/2006/relationships/slideLayout" Target="../slideLayouts/slideLayout63.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5" Type="http://schemas.openxmlformats.org/officeDocument/2006/relationships/slideLayout" Target="../slideLayouts/slideLayout85.xml"/><Relationship Id="rId33" Type="http://schemas.openxmlformats.org/officeDocument/2006/relationships/slideLayout" Target="../slideLayouts/slideLayout93.xml"/><Relationship Id="rId38" Type="http://schemas.openxmlformats.org/officeDocument/2006/relationships/slideLayout" Target="../slideLayouts/slideLayout98.xml"/><Relationship Id="rId46" Type="http://schemas.openxmlformats.org/officeDocument/2006/relationships/slideLayout" Target="../slideLayouts/slideLayout106.xml"/><Relationship Id="rId20" Type="http://schemas.openxmlformats.org/officeDocument/2006/relationships/slideLayout" Target="../slideLayouts/slideLayout80.xml"/><Relationship Id="rId41" Type="http://schemas.openxmlformats.org/officeDocument/2006/relationships/slideLayout" Target="../slideLayouts/slideLayout101.xml"/><Relationship Id="rId1" Type="http://schemas.openxmlformats.org/officeDocument/2006/relationships/slideLayout" Target="../slideLayouts/slideLayout61.xml"/><Relationship Id="rId6" Type="http://schemas.openxmlformats.org/officeDocument/2006/relationships/slideLayout" Target="../slideLayouts/slideLayout66.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22.xml"/><Relationship Id="rId18" Type="http://schemas.openxmlformats.org/officeDocument/2006/relationships/slideLayout" Target="../slideLayouts/slideLayout127.xml"/><Relationship Id="rId26" Type="http://schemas.openxmlformats.org/officeDocument/2006/relationships/slideLayout" Target="../slideLayouts/slideLayout135.xml"/><Relationship Id="rId39" Type="http://schemas.openxmlformats.org/officeDocument/2006/relationships/slideLayout" Target="../slideLayouts/slideLayout148.xml"/><Relationship Id="rId21" Type="http://schemas.openxmlformats.org/officeDocument/2006/relationships/slideLayout" Target="../slideLayouts/slideLayout130.xml"/><Relationship Id="rId34" Type="http://schemas.openxmlformats.org/officeDocument/2006/relationships/slideLayout" Target="../slideLayouts/slideLayout143.xml"/><Relationship Id="rId42" Type="http://schemas.openxmlformats.org/officeDocument/2006/relationships/slideLayout" Target="../slideLayouts/slideLayout151.xml"/><Relationship Id="rId47" Type="http://schemas.openxmlformats.org/officeDocument/2006/relationships/slideLayout" Target="../slideLayouts/slideLayout156.xml"/><Relationship Id="rId50" Type="http://schemas.openxmlformats.org/officeDocument/2006/relationships/slideLayout" Target="../slideLayouts/slideLayout159.xml"/><Relationship Id="rId7" Type="http://schemas.openxmlformats.org/officeDocument/2006/relationships/slideLayout" Target="../slideLayouts/slideLayout116.xml"/><Relationship Id="rId2" Type="http://schemas.openxmlformats.org/officeDocument/2006/relationships/slideLayout" Target="../slideLayouts/slideLayout111.xml"/><Relationship Id="rId16" Type="http://schemas.openxmlformats.org/officeDocument/2006/relationships/slideLayout" Target="../slideLayouts/slideLayout125.xml"/><Relationship Id="rId29" Type="http://schemas.openxmlformats.org/officeDocument/2006/relationships/slideLayout" Target="../slideLayouts/slideLayout138.xml"/><Relationship Id="rId11" Type="http://schemas.openxmlformats.org/officeDocument/2006/relationships/slideLayout" Target="../slideLayouts/slideLayout120.xml"/><Relationship Id="rId24" Type="http://schemas.openxmlformats.org/officeDocument/2006/relationships/slideLayout" Target="../slideLayouts/slideLayout133.xml"/><Relationship Id="rId32" Type="http://schemas.openxmlformats.org/officeDocument/2006/relationships/slideLayout" Target="../slideLayouts/slideLayout141.xml"/><Relationship Id="rId37" Type="http://schemas.openxmlformats.org/officeDocument/2006/relationships/slideLayout" Target="../slideLayouts/slideLayout146.xml"/><Relationship Id="rId40" Type="http://schemas.openxmlformats.org/officeDocument/2006/relationships/slideLayout" Target="../slideLayouts/slideLayout149.xml"/><Relationship Id="rId45" Type="http://schemas.openxmlformats.org/officeDocument/2006/relationships/slideLayout" Target="../slideLayouts/slideLayout154.xml"/><Relationship Id="rId53" Type="http://schemas.openxmlformats.org/officeDocument/2006/relationships/image" Target="../media/image11.png"/><Relationship Id="rId5" Type="http://schemas.openxmlformats.org/officeDocument/2006/relationships/slideLayout" Target="../slideLayouts/slideLayout114.xml"/><Relationship Id="rId10" Type="http://schemas.openxmlformats.org/officeDocument/2006/relationships/slideLayout" Target="../slideLayouts/slideLayout119.xml"/><Relationship Id="rId19" Type="http://schemas.openxmlformats.org/officeDocument/2006/relationships/slideLayout" Target="../slideLayouts/slideLayout128.xml"/><Relationship Id="rId31" Type="http://schemas.openxmlformats.org/officeDocument/2006/relationships/slideLayout" Target="../slideLayouts/slideLayout140.xml"/><Relationship Id="rId44" Type="http://schemas.openxmlformats.org/officeDocument/2006/relationships/slideLayout" Target="../slideLayouts/slideLayout153.xml"/><Relationship Id="rId52" Type="http://schemas.openxmlformats.org/officeDocument/2006/relationships/theme" Target="../theme/theme4.xml"/><Relationship Id="rId4" Type="http://schemas.openxmlformats.org/officeDocument/2006/relationships/slideLayout" Target="../slideLayouts/slideLayout113.xml"/><Relationship Id="rId9" Type="http://schemas.openxmlformats.org/officeDocument/2006/relationships/slideLayout" Target="../slideLayouts/slideLayout118.xml"/><Relationship Id="rId14" Type="http://schemas.openxmlformats.org/officeDocument/2006/relationships/slideLayout" Target="../slideLayouts/slideLayout123.xml"/><Relationship Id="rId22" Type="http://schemas.openxmlformats.org/officeDocument/2006/relationships/slideLayout" Target="../slideLayouts/slideLayout131.xml"/><Relationship Id="rId27" Type="http://schemas.openxmlformats.org/officeDocument/2006/relationships/slideLayout" Target="../slideLayouts/slideLayout136.xml"/><Relationship Id="rId30" Type="http://schemas.openxmlformats.org/officeDocument/2006/relationships/slideLayout" Target="../slideLayouts/slideLayout139.xml"/><Relationship Id="rId35" Type="http://schemas.openxmlformats.org/officeDocument/2006/relationships/slideLayout" Target="../slideLayouts/slideLayout144.xml"/><Relationship Id="rId43" Type="http://schemas.openxmlformats.org/officeDocument/2006/relationships/slideLayout" Target="../slideLayouts/slideLayout152.xml"/><Relationship Id="rId48" Type="http://schemas.openxmlformats.org/officeDocument/2006/relationships/slideLayout" Target="../slideLayouts/slideLayout157.xml"/><Relationship Id="rId8" Type="http://schemas.openxmlformats.org/officeDocument/2006/relationships/slideLayout" Target="../slideLayouts/slideLayout117.xml"/><Relationship Id="rId51" Type="http://schemas.openxmlformats.org/officeDocument/2006/relationships/slideLayout" Target="../slideLayouts/slideLayout160.xml"/><Relationship Id="rId3" Type="http://schemas.openxmlformats.org/officeDocument/2006/relationships/slideLayout" Target="../slideLayouts/slideLayout112.xml"/><Relationship Id="rId12" Type="http://schemas.openxmlformats.org/officeDocument/2006/relationships/slideLayout" Target="../slideLayouts/slideLayout121.xml"/><Relationship Id="rId17" Type="http://schemas.openxmlformats.org/officeDocument/2006/relationships/slideLayout" Target="../slideLayouts/slideLayout126.xml"/><Relationship Id="rId25" Type="http://schemas.openxmlformats.org/officeDocument/2006/relationships/slideLayout" Target="../slideLayouts/slideLayout134.xml"/><Relationship Id="rId33" Type="http://schemas.openxmlformats.org/officeDocument/2006/relationships/slideLayout" Target="../slideLayouts/slideLayout142.xml"/><Relationship Id="rId38" Type="http://schemas.openxmlformats.org/officeDocument/2006/relationships/slideLayout" Target="../slideLayouts/slideLayout147.xml"/><Relationship Id="rId46" Type="http://schemas.openxmlformats.org/officeDocument/2006/relationships/slideLayout" Target="../slideLayouts/slideLayout155.xml"/><Relationship Id="rId20" Type="http://schemas.openxmlformats.org/officeDocument/2006/relationships/slideLayout" Target="../slideLayouts/slideLayout129.xml"/><Relationship Id="rId41" Type="http://schemas.openxmlformats.org/officeDocument/2006/relationships/slideLayout" Target="../slideLayouts/slideLayout150.xml"/><Relationship Id="rId54" Type="http://schemas.openxmlformats.org/officeDocument/2006/relationships/image" Target="../media/image17.png"/><Relationship Id="rId1" Type="http://schemas.openxmlformats.org/officeDocument/2006/relationships/slideLayout" Target="../slideLayouts/slideLayout110.xml"/><Relationship Id="rId6" Type="http://schemas.openxmlformats.org/officeDocument/2006/relationships/slideLayout" Target="../slideLayouts/slideLayout115.xml"/><Relationship Id="rId15" Type="http://schemas.openxmlformats.org/officeDocument/2006/relationships/slideLayout" Target="../slideLayouts/slideLayout124.xml"/><Relationship Id="rId23" Type="http://schemas.openxmlformats.org/officeDocument/2006/relationships/slideLayout" Target="../slideLayouts/slideLayout132.xml"/><Relationship Id="rId28" Type="http://schemas.openxmlformats.org/officeDocument/2006/relationships/slideLayout" Target="../slideLayouts/slideLayout137.xml"/><Relationship Id="rId36" Type="http://schemas.openxmlformats.org/officeDocument/2006/relationships/slideLayout" Target="../slideLayouts/slideLayout145.xml"/><Relationship Id="rId49" Type="http://schemas.openxmlformats.org/officeDocument/2006/relationships/slideLayout" Target="../slideLayouts/slideLayout158.xml"/></Relationships>
</file>

<file path=ppt/slideMasters/_rels/slideMaster5.xml.rels><?xml version="1.0" encoding="UTF-8" standalone="yes"?>
<Relationships xmlns="http://schemas.openxmlformats.org/package/2006/relationships"><Relationship Id="rId26" Type="http://schemas.openxmlformats.org/officeDocument/2006/relationships/slideLayout" Target="../slideLayouts/slideLayout186.xml"/><Relationship Id="rId21" Type="http://schemas.openxmlformats.org/officeDocument/2006/relationships/slideLayout" Target="../slideLayouts/slideLayout181.xml"/><Relationship Id="rId42" Type="http://schemas.openxmlformats.org/officeDocument/2006/relationships/slideLayout" Target="../slideLayouts/slideLayout202.xml"/><Relationship Id="rId47" Type="http://schemas.openxmlformats.org/officeDocument/2006/relationships/slideLayout" Target="../slideLayouts/slideLayout207.xml"/><Relationship Id="rId63" Type="http://schemas.openxmlformats.org/officeDocument/2006/relationships/slideLayout" Target="../slideLayouts/slideLayout223.xml"/><Relationship Id="rId68" Type="http://schemas.openxmlformats.org/officeDocument/2006/relationships/slideLayout" Target="../slideLayouts/slideLayout228.xml"/><Relationship Id="rId84" Type="http://schemas.openxmlformats.org/officeDocument/2006/relationships/slideLayout" Target="../slideLayouts/slideLayout244.xml"/><Relationship Id="rId89" Type="http://schemas.openxmlformats.org/officeDocument/2006/relationships/slideLayout" Target="../slideLayouts/slideLayout249.xml"/><Relationship Id="rId16" Type="http://schemas.openxmlformats.org/officeDocument/2006/relationships/slideLayout" Target="../slideLayouts/slideLayout176.xml"/><Relationship Id="rId11" Type="http://schemas.openxmlformats.org/officeDocument/2006/relationships/slideLayout" Target="../slideLayouts/slideLayout171.xml"/><Relationship Id="rId32" Type="http://schemas.openxmlformats.org/officeDocument/2006/relationships/slideLayout" Target="../slideLayouts/slideLayout192.xml"/><Relationship Id="rId37" Type="http://schemas.openxmlformats.org/officeDocument/2006/relationships/slideLayout" Target="../slideLayouts/slideLayout197.xml"/><Relationship Id="rId53" Type="http://schemas.openxmlformats.org/officeDocument/2006/relationships/slideLayout" Target="../slideLayouts/slideLayout213.xml"/><Relationship Id="rId58" Type="http://schemas.openxmlformats.org/officeDocument/2006/relationships/slideLayout" Target="../slideLayouts/slideLayout218.xml"/><Relationship Id="rId74" Type="http://schemas.openxmlformats.org/officeDocument/2006/relationships/slideLayout" Target="../slideLayouts/slideLayout234.xml"/><Relationship Id="rId79" Type="http://schemas.openxmlformats.org/officeDocument/2006/relationships/slideLayout" Target="../slideLayouts/slideLayout239.xml"/><Relationship Id="rId5" Type="http://schemas.openxmlformats.org/officeDocument/2006/relationships/slideLayout" Target="../slideLayouts/slideLayout165.xml"/><Relationship Id="rId90" Type="http://schemas.openxmlformats.org/officeDocument/2006/relationships/slideLayout" Target="../slideLayouts/slideLayout250.xml"/><Relationship Id="rId95" Type="http://schemas.openxmlformats.org/officeDocument/2006/relationships/slideLayout" Target="../slideLayouts/slideLayout255.xml"/><Relationship Id="rId22" Type="http://schemas.openxmlformats.org/officeDocument/2006/relationships/slideLayout" Target="../slideLayouts/slideLayout182.xml"/><Relationship Id="rId27" Type="http://schemas.openxmlformats.org/officeDocument/2006/relationships/slideLayout" Target="../slideLayouts/slideLayout187.xml"/><Relationship Id="rId43" Type="http://schemas.openxmlformats.org/officeDocument/2006/relationships/slideLayout" Target="../slideLayouts/slideLayout203.xml"/><Relationship Id="rId48" Type="http://schemas.openxmlformats.org/officeDocument/2006/relationships/slideLayout" Target="../slideLayouts/slideLayout208.xml"/><Relationship Id="rId64" Type="http://schemas.openxmlformats.org/officeDocument/2006/relationships/slideLayout" Target="../slideLayouts/slideLayout224.xml"/><Relationship Id="rId69" Type="http://schemas.openxmlformats.org/officeDocument/2006/relationships/slideLayout" Target="../slideLayouts/slideLayout229.xml"/><Relationship Id="rId80" Type="http://schemas.openxmlformats.org/officeDocument/2006/relationships/slideLayout" Target="../slideLayouts/slideLayout240.xml"/><Relationship Id="rId85" Type="http://schemas.openxmlformats.org/officeDocument/2006/relationships/slideLayout" Target="../slideLayouts/slideLayout245.xml"/><Relationship Id="rId3" Type="http://schemas.openxmlformats.org/officeDocument/2006/relationships/slideLayout" Target="../slideLayouts/slideLayout163.xml"/><Relationship Id="rId12" Type="http://schemas.openxmlformats.org/officeDocument/2006/relationships/slideLayout" Target="../slideLayouts/slideLayout172.xml"/><Relationship Id="rId17" Type="http://schemas.openxmlformats.org/officeDocument/2006/relationships/slideLayout" Target="../slideLayouts/slideLayout177.xml"/><Relationship Id="rId25" Type="http://schemas.openxmlformats.org/officeDocument/2006/relationships/slideLayout" Target="../slideLayouts/slideLayout185.xml"/><Relationship Id="rId33" Type="http://schemas.openxmlformats.org/officeDocument/2006/relationships/slideLayout" Target="../slideLayouts/slideLayout193.xml"/><Relationship Id="rId38" Type="http://schemas.openxmlformats.org/officeDocument/2006/relationships/slideLayout" Target="../slideLayouts/slideLayout198.xml"/><Relationship Id="rId46" Type="http://schemas.openxmlformats.org/officeDocument/2006/relationships/slideLayout" Target="../slideLayouts/slideLayout206.xml"/><Relationship Id="rId59" Type="http://schemas.openxmlformats.org/officeDocument/2006/relationships/slideLayout" Target="../slideLayouts/slideLayout219.xml"/><Relationship Id="rId67" Type="http://schemas.openxmlformats.org/officeDocument/2006/relationships/slideLayout" Target="../slideLayouts/slideLayout227.xml"/><Relationship Id="rId20" Type="http://schemas.openxmlformats.org/officeDocument/2006/relationships/slideLayout" Target="../slideLayouts/slideLayout180.xml"/><Relationship Id="rId41" Type="http://schemas.openxmlformats.org/officeDocument/2006/relationships/slideLayout" Target="../slideLayouts/slideLayout201.xml"/><Relationship Id="rId54" Type="http://schemas.openxmlformats.org/officeDocument/2006/relationships/slideLayout" Target="../slideLayouts/slideLayout214.xml"/><Relationship Id="rId62" Type="http://schemas.openxmlformats.org/officeDocument/2006/relationships/slideLayout" Target="../slideLayouts/slideLayout222.xml"/><Relationship Id="rId70" Type="http://schemas.openxmlformats.org/officeDocument/2006/relationships/slideLayout" Target="../slideLayouts/slideLayout230.xml"/><Relationship Id="rId75" Type="http://schemas.openxmlformats.org/officeDocument/2006/relationships/slideLayout" Target="../slideLayouts/slideLayout235.xml"/><Relationship Id="rId83" Type="http://schemas.openxmlformats.org/officeDocument/2006/relationships/slideLayout" Target="../slideLayouts/slideLayout243.xml"/><Relationship Id="rId88" Type="http://schemas.openxmlformats.org/officeDocument/2006/relationships/slideLayout" Target="../slideLayouts/slideLayout248.xml"/><Relationship Id="rId91" Type="http://schemas.openxmlformats.org/officeDocument/2006/relationships/slideLayout" Target="../slideLayouts/slideLayout251.xml"/><Relationship Id="rId96" Type="http://schemas.openxmlformats.org/officeDocument/2006/relationships/theme" Target="../theme/theme5.xml"/><Relationship Id="rId1" Type="http://schemas.openxmlformats.org/officeDocument/2006/relationships/slideLayout" Target="../slideLayouts/slideLayout161.xml"/><Relationship Id="rId6" Type="http://schemas.openxmlformats.org/officeDocument/2006/relationships/slideLayout" Target="../slideLayouts/slideLayout166.xml"/><Relationship Id="rId15" Type="http://schemas.openxmlformats.org/officeDocument/2006/relationships/slideLayout" Target="../slideLayouts/slideLayout175.xml"/><Relationship Id="rId23" Type="http://schemas.openxmlformats.org/officeDocument/2006/relationships/slideLayout" Target="../slideLayouts/slideLayout183.xml"/><Relationship Id="rId28" Type="http://schemas.openxmlformats.org/officeDocument/2006/relationships/slideLayout" Target="../slideLayouts/slideLayout188.xml"/><Relationship Id="rId36" Type="http://schemas.openxmlformats.org/officeDocument/2006/relationships/slideLayout" Target="../slideLayouts/slideLayout196.xml"/><Relationship Id="rId49" Type="http://schemas.openxmlformats.org/officeDocument/2006/relationships/slideLayout" Target="../slideLayouts/slideLayout209.xml"/><Relationship Id="rId57" Type="http://schemas.openxmlformats.org/officeDocument/2006/relationships/slideLayout" Target="../slideLayouts/slideLayout217.xml"/><Relationship Id="rId10" Type="http://schemas.openxmlformats.org/officeDocument/2006/relationships/slideLayout" Target="../slideLayouts/slideLayout170.xml"/><Relationship Id="rId31" Type="http://schemas.openxmlformats.org/officeDocument/2006/relationships/slideLayout" Target="../slideLayouts/slideLayout191.xml"/><Relationship Id="rId44" Type="http://schemas.openxmlformats.org/officeDocument/2006/relationships/slideLayout" Target="../slideLayouts/slideLayout204.xml"/><Relationship Id="rId52" Type="http://schemas.openxmlformats.org/officeDocument/2006/relationships/slideLayout" Target="../slideLayouts/slideLayout212.xml"/><Relationship Id="rId60" Type="http://schemas.openxmlformats.org/officeDocument/2006/relationships/slideLayout" Target="../slideLayouts/slideLayout220.xml"/><Relationship Id="rId65" Type="http://schemas.openxmlformats.org/officeDocument/2006/relationships/slideLayout" Target="../slideLayouts/slideLayout225.xml"/><Relationship Id="rId73" Type="http://schemas.openxmlformats.org/officeDocument/2006/relationships/slideLayout" Target="../slideLayouts/slideLayout233.xml"/><Relationship Id="rId78" Type="http://schemas.openxmlformats.org/officeDocument/2006/relationships/slideLayout" Target="../slideLayouts/slideLayout238.xml"/><Relationship Id="rId81" Type="http://schemas.openxmlformats.org/officeDocument/2006/relationships/slideLayout" Target="../slideLayouts/slideLayout241.xml"/><Relationship Id="rId86" Type="http://schemas.openxmlformats.org/officeDocument/2006/relationships/slideLayout" Target="../slideLayouts/slideLayout246.xml"/><Relationship Id="rId94" Type="http://schemas.openxmlformats.org/officeDocument/2006/relationships/slideLayout" Target="../slideLayouts/slideLayout254.xml"/><Relationship Id="rId4" Type="http://schemas.openxmlformats.org/officeDocument/2006/relationships/slideLayout" Target="../slideLayouts/slideLayout164.xml"/><Relationship Id="rId9" Type="http://schemas.openxmlformats.org/officeDocument/2006/relationships/slideLayout" Target="../slideLayouts/slideLayout169.xml"/><Relationship Id="rId13" Type="http://schemas.openxmlformats.org/officeDocument/2006/relationships/slideLayout" Target="../slideLayouts/slideLayout173.xml"/><Relationship Id="rId18" Type="http://schemas.openxmlformats.org/officeDocument/2006/relationships/slideLayout" Target="../slideLayouts/slideLayout178.xml"/><Relationship Id="rId39" Type="http://schemas.openxmlformats.org/officeDocument/2006/relationships/slideLayout" Target="../slideLayouts/slideLayout199.xml"/><Relationship Id="rId34" Type="http://schemas.openxmlformats.org/officeDocument/2006/relationships/slideLayout" Target="../slideLayouts/slideLayout194.xml"/><Relationship Id="rId50" Type="http://schemas.openxmlformats.org/officeDocument/2006/relationships/slideLayout" Target="../slideLayouts/slideLayout210.xml"/><Relationship Id="rId55" Type="http://schemas.openxmlformats.org/officeDocument/2006/relationships/slideLayout" Target="../slideLayouts/slideLayout215.xml"/><Relationship Id="rId76" Type="http://schemas.openxmlformats.org/officeDocument/2006/relationships/slideLayout" Target="../slideLayouts/slideLayout236.xml"/><Relationship Id="rId97" Type="http://schemas.openxmlformats.org/officeDocument/2006/relationships/image" Target="../media/image21.png"/><Relationship Id="rId7" Type="http://schemas.openxmlformats.org/officeDocument/2006/relationships/slideLayout" Target="../slideLayouts/slideLayout167.xml"/><Relationship Id="rId71" Type="http://schemas.openxmlformats.org/officeDocument/2006/relationships/slideLayout" Target="../slideLayouts/slideLayout231.xml"/><Relationship Id="rId92" Type="http://schemas.openxmlformats.org/officeDocument/2006/relationships/slideLayout" Target="../slideLayouts/slideLayout252.xml"/><Relationship Id="rId2" Type="http://schemas.openxmlformats.org/officeDocument/2006/relationships/slideLayout" Target="../slideLayouts/slideLayout162.xml"/><Relationship Id="rId29" Type="http://schemas.openxmlformats.org/officeDocument/2006/relationships/slideLayout" Target="../slideLayouts/slideLayout189.xml"/><Relationship Id="rId24" Type="http://schemas.openxmlformats.org/officeDocument/2006/relationships/slideLayout" Target="../slideLayouts/slideLayout184.xml"/><Relationship Id="rId40" Type="http://schemas.openxmlformats.org/officeDocument/2006/relationships/slideLayout" Target="../slideLayouts/slideLayout200.xml"/><Relationship Id="rId45" Type="http://schemas.openxmlformats.org/officeDocument/2006/relationships/slideLayout" Target="../slideLayouts/slideLayout205.xml"/><Relationship Id="rId66" Type="http://schemas.openxmlformats.org/officeDocument/2006/relationships/slideLayout" Target="../slideLayouts/slideLayout226.xml"/><Relationship Id="rId87" Type="http://schemas.openxmlformats.org/officeDocument/2006/relationships/slideLayout" Target="../slideLayouts/slideLayout247.xml"/><Relationship Id="rId61" Type="http://schemas.openxmlformats.org/officeDocument/2006/relationships/slideLayout" Target="../slideLayouts/slideLayout221.xml"/><Relationship Id="rId82" Type="http://schemas.openxmlformats.org/officeDocument/2006/relationships/slideLayout" Target="../slideLayouts/slideLayout242.xml"/><Relationship Id="rId19" Type="http://schemas.openxmlformats.org/officeDocument/2006/relationships/slideLayout" Target="../slideLayouts/slideLayout179.xml"/><Relationship Id="rId14" Type="http://schemas.openxmlformats.org/officeDocument/2006/relationships/slideLayout" Target="../slideLayouts/slideLayout174.xml"/><Relationship Id="rId30" Type="http://schemas.openxmlformats.org/officeDocument/2006/relationships/slideLayout" Target="../slideLayouts/slideLayout190.xml"/><Relationship Id="rId35" Type="http://schemas.openxmlformats.org/officeDocument/2006/relationships/slideLayout" Target="../slideLayouts/slideLayout195.xml"/><Relationship Id="rId56" Type="http://schemas.openxmlformats.org/officeDocument/2006/relationships/slideLayout" Target="../slideLayouts/slideLayout216.xml"/><Relationship Id="rId77" Type="http://schemas.openxmlformats.org/officeDocument/2006/relationships/slideLayout" Target="../slideLayouts/slideLayout237.xml"/><Relationship Id="rId8" Type="http://schemas.openxmlformats.org/officeDocument/2006/relationships/slideLayout" Target="../slideLayouts/slideLayout168.xml"/><Relationship Id="rId51" Type="http://schemas.openxmlformats.org/officeDocument/2006/relationships/slideLayout" Target="../slideLayouts/slideLayout211.xml"/><Relationship Id="rId72" Type="http://schemas.openxmlformats.org/officeDocument/2006/relationships/slideLayout" Target="../slideLayouts/slideLayout232.xml"/><Relationship Id="rId93" Type="http://schemas.openxmlformats.org/officeDocument/2006/relationships/slideLayout" Target="../slideLayouts/slideLayout253.xml"/><Relationship Id="rId98" Type="http://schemas.openxmlformats.org/officeDocument/2006/relationships/image" Target="../media/image2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0C644FF-0908-4A0F-5684-2967AFF0140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BB90165-8E87-D98F-CAAB-1312F55517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56C139-CBAF-84E3-5A1A-2B8D41397AF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D75B3E-01B0-C641-BC13-89F203A261D9}" type="datetimeFigureOut">
              <a:rPr lang="en-US" smtClean="0"/>
              <a:t>6/20/24</a:t>
            </a:fld>
            <a:endParaRPr lang="en-US"/>
          </a:p>
        </p:txBody>
      </p:sp>
      <p:sp>
        <p:nvSpPr>
          <p:cNvPr id="5" name="Footer Placeholder 4">
            <a:extLst>
              <a:ext uri="{FF2B5EF4-FFF2-40B4-BE49-F238E27FC236}">
                <a16:creationId xmlns:a16="http://schemas.microsoft.com/office/drawing/2014/main" id="{8C90E7CE-D8FB-66D1-B130-85BAE46657D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8CB2B76-D89B-48BD-6A1E-4F8E5357FB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B680AD-9912-984A-A1C3-25174302326C}" type="slidenum">
              <a:rPr lang="en-US" smtClean="0"/>
              <a:t>‹#›</a:t>
            </a:fld>
            <a:endParaRPr lang="en-US"/>
          </a:p>
        </p:txBody>
      </p:sp>
    </p:spTree>
    <p:extLst>
      <p:ext uri="{BB962C8B-B14F-4D97-AF65-F5344CB8AC3E}">
        <p14:creationId xmlns:p14="http://schemas.microsoft.com/office/powerpoint/2010/main" val="25220988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11" name="Footer Placeholder 4">
            <a:extLst>
              <a:ext uri="{FF2B5EF4-FFF2-40B4-BE49-F238E27FC236}">
                <a16:creationId xmlns:a16="http://schemas.microsoft.com/office/drawing/2014/main" id="{2F175544-8AC5-46E7-95F8-B79A5C5190E1}"/>
              </a:ext>
            </a:extLst>
          </p:cNvPr>
          <p:cNvSpPr txBox="1">
            <a:spLocks/>
          </p:cNvSpPr>
          <p:nvPr userDrawn="1"/>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2023 ServiceNow, Inc. All Rights Reserved. Confidential.</a:t>
            </a:r>
          </a:p>
        </p:txBody>
      </p:sp>
      <p:sp>
        <p:nvSpPr>
          <p:cNvPr id="13" name="Slide Number Placeholder 5">
            <a:extLst>
              <a:ext uri="{FF2B5EF4-FFF2-40B4-BE49-F238E27FC236}">
                <a16:creationId xmlns:a16="http://schemas.microsoft.com/office/drawing/2014/main" id="{CC75FE45-E9AF-4DC4-84DB-E3C2A4B2FFFE}"/>
              </a:ext>
            </a:extLst>
          </p:cNvPr>
          <p:cNvSpPr txBox="1">
            <a:spLocks/>
          </p:cNvSpPr>
          <p:nvPr userDrawn="1"/>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369" y="311377"/>
            <a:ext cx="11191625"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368" y="1106425"/>
            <a:ext cx="11191626"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51" cstate="screen">
            <a:extLst>
              <a:ext uri="{28A0092B-C50C-407E-A947-70E740481C1C}">
                <a14:useLocalDpi xmlns:a14="http://schemas.microsoft.com/office/drawing/2010/main"/>
              </a:ext>
            </a:extLst>
          </a:blip>
          <a:stretch>
            <a:fillRect/>
          </a:stretch>
        </p:blipFill>
        <p:spPr>
          <a:xfrm>
            <a:off x="1" y="893"/>
            <a:ext cx="12192000" cy="6856214"/>
          </a:xfrm>
          <a:prstGeom prst="rect">
            <a:avLst/>
          </a:prstGeom>
        </p:spPr>
      </p:pic>
      <p:pic>
        <p:nvPicPr>
          <p:cNvPr id="16" name="Picture 15">
            <a:extLst>
              <a:ext uri="{FF2B5EF4-FFF2-40B4-BE49-F238E27FC236}">
                <a16:creationId xmlns:a16="http://schemas.microsoft.com/office/drawing/2014/main" id="{44E75EA1-017C-44DD-90AE-7A57F7A9A66C}"/>
              </a:ext>
            </a:extLst>
          </p:cNvPr>
          <p:cNvPicPr>
            <a:picLocks noChangeAspect="1"/>
          </p:cNvPicPr>
          <p:nvPr userDrawn="1"/>
        </p:nvPicPr>
        <p:blipFill>
          <a:blip r:embed="rId52" cstate="screen">
            <a:extLst>
              <a:ext uri="{28A0092B-C50C-407E-A947-70E740481C1C}">
                <a14:useLocalDpi xmlns:a14="http://schemas.microsoft.com/office/drawing/2010/main"/>
              </a:ext>
            </a:extLst>
          </a:blip>
          <a:srcRect/>
          <a:stretch/>
        </p:blipFill>
        <p:spPr>
          <a:xfrm>
            <a:off x="478498" y="6354439"/>
            <a:ext cx="980844" cy="28216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a:xfrm>
            <a:off x="12098314" y="0"/>
            <a:ext cx="9368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800" err="1"/>
          </a:p>
        </p:txBody>
      </p:sp>
    </p:spTree>
    <p:extLst>
      <p:ext uri="{BB962C8B-B14F-4D97-AF65-F5344CB8AC3E}">
        <p14:creationId xmlns:p14="http://schemas.microsoft.com/office/powerpoint/2010/main" val="20033416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bg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bg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7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600">
          <p15:clr>
            <a:srgbClr val="F26B43"/>
          </p15:clr>
        </p15:guide>
        <p15:guide id="42" orient="horz" pos="1018">
          <p15:clr>
            <a:srgbClr val="F26B43"/>
          </p15:clr>
        </p15:guide>
        <p15:guide id="43" orient="horz" pos="1515">
          <p15:clr>
            <a:srgbClr val="F26B43"/>
          </p15:clr>
        </p15:guide>
        <p15:guide id="44" orient="horz" pos="1106">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11" name="Footer Placeholder 4">
            <a:extLst>
              <a:ext uri="{FF2B5EF4-FFF2-40B4-BE49-F238E27FC236}">
                <a16:creationId xmlns:a16="http://schemas.microsoft.com/office/drawing/2014/main" id="{2F175544-8AC5-46E7-95F8-B79A5C5190E1}"/>
              </a:ext>
            </a:extLst>
          </p:cNvPr>
          <p:cNvSpPr txBox="1">
            <a:spLocks/>
          </p:cNvSpPr>
          <p:nvPr userDrawn="1"/>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2023 ServiceNow, Inc. All Rights Reserved. Confidential.</a:t>
            </a:r>
          </a:p>
        </p:txBody>
      </p:sp>
      <p:sp>
        <p:nvSpPr>
          <p:cNvPr id="13" name="Slide Number Placeholder 5">
            <a:extLst>
              <a:ext uri="{FF2B5EF4-FFF2-40B4-BE49-F238E27FC236}">
                <a16:creationId xmlns:a16="http://schemas.microsoft.com/office/drawing/2014/main" id="{CC75FE45-E9AF-4DC4-84DB-E3C2A4B2FFFE}"/>
              </a:ext>
            </a:extLst>
          </p:cNvPr>
          <p:cNvSpPr txBox="1">
            <a:spLocks/>
          </p:cNvSpPr>
          <p:nvPr userDrawn="1"/>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369" y="311377"/>
            <a:ext cx="11191625"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368" y="1106425"/>
            <a:ext cx="11191626"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51" cstate="email">
            <a:extLst>
              <a:ext uri="{28A0092B-C50C-407E-A947-70E740481C1C}">
                <a14:useLocalDpi xmlns:a14="http://schemas.microsoft.com/office/drawing/2010/main"/>
              </a:ext>
            </a:extLst>
          </a:blip>
          <a:stretch>
            <a:fillRect/>
          </a:stretch>
        </p:blipFill>
        <p:spPr>
          <a:xfrm>
            <a:off x="1" y="893"/>
            <a:ext cx="12192000" cy="6856214"/>
          </a:xfrm>
          <a:prstGeom prst="rect">
            <a:avLst/>
          </a:prstGeom>
        </p:spPr>
      </p:pic>
      <p:pic>
        <p:nvPicPr>
          <p:cNvPr id="16" name="Picture 15">
            <a:extLst>
              <a:ext uri="{FF2B5EF4-FFF2-40B4-BE49-F238E27FC236}">
                <a16:creationId xmlns:a16="http://schemas.microsoft.com/office/drawing/2014/main" id="{44E75EA1-017C-44DD-90AE-7A57F7A9A66C}"/>
              </a:ext>
            </a:extLst>
          </p:cNvPr>
          <p:cNvPicPr>
            <a:picLocks noChangeAspect="1"/>
          </p:cNvPicPr>
          <p:nvPr userDrawn="1"/>
        </p:nvPicPr>
        <p:blipFill>
          <a:blip r:embed="rId52" cstate="email">
            <a:extLst>
              <a:ext uri="{28A0092B-C50C-407E-A947-70E740481C1C}">
                <a14:useLocalDpi xmlns:a14="http://schemas.microsoft.com/office/drawing/2010/main"/>
              </a:ext>
            </a:extLst>
          </a:blip>
          <a:srcRect/>
          <a:stretch/>
        </p:blipFill>
        <p:spPr>
          <a:xfrm>
            <a:off x="478498" y="6354439"/>
            <a:ext cx="980844" cy="28216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a:xfrm>
            <a:off x="12098314" y="0"/>
            <a:ext cx="9368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800" err="1"/>
          </a:p>
        </p:txBody>
      </p:sp>
    </p:spTree>
    <p:extLst>
      <p:ext uri="{BB962C8B-B14F-4D97-AF65-F5344CB8AC3E}">
        <p14:creationId xmlns:p14="http://schemas.microsoft.com/office/powerpoint/2010/main" val="1665652981"/>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 id="2147483725" r:id="rId15"/>
    <p:sldLayoutId id="2147483726" r:id="rId16"/>
    <p:sldLayoutId id="2147483727" r:id="rId17"/>
    <p:sldLayoutId id="2147483728" r:id="rId18"/>
    <p:sldLayoutId id="2147483729" r:id="rId19"/>
    <p:sldLayoutId id="2147483730" r:id="rId20"/>
    <p:sldLayoutId id="2147483731" r:id="rId21"/>
    <p:sldLayoutId id="2147483732" r:id="rId22"/>
    <p:sldLayoutId id="2147483733" r:id="rId23"/>
    <p:sldLayoutId id="2147483734" r:id="rId24"/>
    <p:sldLayoutId id="2147483735" r:id="rId25"/>
    <p:sldLayoutId id="2147483736" r:id="rId26"/>
    <p:sldLayoutId id="2147483737" r:id="rId27"/>
    <p:sldLayoutId id="2147483738" r:id="rId28"/>
    <p:sldLayoutId id="2147483739" r:id="rId29"/>
    <p:sldLayoutId id="2147483740" r:id="rId30"/>
    <p:sldLayoutId id="2147483741" r:id="rId31"/>
    <p:sldLayoutId id="2147483742" r:id="rId32"/>
    <p:sldLayoutId id="2147483743" r:id="rId33"/>
    <p:sldLayoutId id="2147483744" r:id="rId34"/>
    <p:sldLayoutId id="2147483745" r:id="rId35"/>
    <p:sldLayoutId id="2147483746" r:id="rId36"/>
    <p:sldLayoutId id="2147483747" r:id="rId37"/>
    <p:sldLayoutId id="2147483748" r:id="rId38"/>
    <p:sldLayoutId id="2147483749" r:id="rId39"/>
    <p:sldLayoutId id="2147483750" r:id="rId40"/>
    <p:sldLayoutId id="2147483751" r:id="rId41"/>
    <p:sldLayoutId id="2147483752" r:id="rId42"/>
    <p:sldLayoutId id="2147483753" r:id="rId43"/>
    <p:sldLayoutId id="2147483754" r:id="rId44"/>
    <p:sldLayoutId id="2147483755" r:id="rId45"/>
    <p:sldLayoutId id="2147483756" r:id="rId46"/>
    <p:sldLayoutId id="2147483757" r:id="rId47"/>
    <p:sldLayoutId id="2147483758" r:id="rId48"/>
    <p:sldLayoutId id="2147483759" r:id="rId49"/>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bg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bg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7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600">
          <p15:clr>
            <a:srgbClr val="F26B43"/>
          </p15:clr>
        </p15:guide>
        <p15:guide id="42" orient="horz" pos="1018">
          <p15:clr>
            <a:srgbClr val="F26B43"/>
          </p15:clr>
        </p15:guide>
        <p15:guide id="43" orient="horz" pos="1515">
          <p15:clr>
            <a:srgbClr val="F26B43"/>
          </p15:clr>
        </p15:guide>
        <p15:guide id="44" orient="horz" pos="1106">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Footer Placeholder 4">
            <a:extLst>
              <a:ext uri="{FF2B5EF4-FFF2-40B4-BE49-F238E27FC236}">
                <a16:creationId xmlns:a16="http://schemas.microsoft.com/office/drawing/2014/main" id="{2F175544-8AC5-46E7-95F8-B79A5C5190E1}"/>
              </a:ext>
            </a:extLst>
          </p:cNvPr>
          <p:cNvSpPr txBox="1">
            <a:spLocks/>
          </p:cNvSpPr>
          <p:nvPr userDrawn="1"/>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rgbClr val="000000"/>
                </a:solidFill>
              </a:rPr>
              <a:t>© 2023 ServiceNow, Inc. All Rights Reserved. Confidential.</a:t>
            </a:r>
          </a:p>
        </p:txBody>
      </p:sp>
      <p:sp>
        <p:nvSpPr>
          <p:cNvPr id="13" name="Slide Number Placeholder 5">
            <a:extLst>
              <a:ext uri="{FF2B5EF4-FFF2-40B4-BE49-F238E27FC236}">
                <a16:creationId xmlns:a16="http://schemas.microsoft.com/office/drawing/2014/main" id="{CC75FE45-E9AF-4DC4-84DB-E3C2A4B2FFFE}"/>
              </a:ext>
            </a:extLst>
          </p:cNvPr>
          <p:cNvSpPr txBox="1">
            <a:spLocks/>
          </p:cNvSpPr>
          <p:nvPr userDrawn="1"/>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tx1"/>
                </a:solidFill>
                <a:latin typeface="+mn-lt"/>
                <a:ea typeface="+mn-ea"/>
                <a:cs typeface="+mn-cs"/>
              </a:rPr>
              <a:pPr algn="r"/>
              <a:t>‹#›</a:t>
            </a:fld>
            <a:endParaRPr lang="en-US" sz="800" b="0" kern="1200">
              <a:solidFill>
                <a:schemeClr val="tx1"/>
              </a:solidFill>
              <a:latin typeface="+mn-lt"/>
              <a:ea typeface="+mn-ea"/>
              <a:cs typeface="+mn-cs"/>
            </a:endParaRPr>
          </a:p>
        </p:txBody>
      </p:sp>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369" y="311377"/>
            <a:ext cx="11191625"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368" y="1106425"/>
            <a:ext cx="11191626"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53" cstate="email">
            <a:extLst>
              <a:ext uri="{28A0092B-C50C-407E-A947-70E740481C1C}">
                <a14:useLocalDpi xmlns:a14="http://schemas.microsoft.com/office/drawing/2010/main"/>
              </a:ext>
            </a:extLst>
          </a:blip>
          <a:stretch>
            <a:fillRect/>
          </a:stretch>
        </p:blipFill>
        <p:spPr>
          <a:xfrm>
            <a:off x="1" y="893"/>
            <a:ext cx="12192000" cy="6856214"/>
          </a:xfrm>
          <a:prstGeom prst="rect">
            <a:avLst/>
          </a:prstGeom>
        </p:spPr>
      </p:pic>
      <p:pic>
        <p:nvPicPr>
          <p:cNvPr id="16" name="Picture 15" descr="A picture containing text&#10;&#10;Description automatically generated">
            <a:extLst>
              <a:ext uri="{FF2B5EF4-FFF2-40B4-BE49-F238E27FC236}">
                <a16:creationId xmlns:a16="http://schemas.microsoft.com/office/drawing/2014/main" id="{44E75EA1-017C-44DD-90AE-7A57F7A9A66C}"/>
              </a:ext>
            </a:extLst>
          </p:cNvPr>
          <p:cNvPicPr>
            <a:picLocks noChangeAspect="1"/>
          </p:cNvPicPr>
          <p:nvPr userDrawn="1"/>
        </p:nvPicPr>
        <p:blipFill>
          <a:blip r:embed="rId54" cstate="email">
            <a:extLst>
              <a:ext uri="{28A0092B-C50C-407E-A947-70E740481C1C}">
                <a14:useLocalDpi xmlns:a14="http://schemas.microsoft.com/office/drawing/2010/main"/>
              </a:ext>
            </a:extLst>
          </a:blip>
          <a:stretch>
            <a:fillRect/>
          </a:stretch>
        </p:blipFill>
        <p:spPr>
          <a:xfrm>
            <a:off x="478497" y="6354439"/>
            <a:ext cx="980846" cy="28216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a:xfrm>
            <a:off x="12098314" y="0"/>
            <a:ext cx="9368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800" err="1"/>
          </a:p>
        </p:txBody>
      </p:sp>
    </p:spTree>
    <p:extLst>
      <p:ext uri="{BB962C8B-B14F-4D97-AF65-F5344CB8AC3E}">
        <p14:creationId xmlns:p14="http://schemas.microsoft.com/office/powerpoint/2010/main" val="2396195033"/>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 id="2147483773" r:id="rId13"/>
    <p:sldLayoutId id="2147483774" r:id="rId14"/>
    <p:sldLayoutId id="2147483775" r:id="rId15"/>
    <p:sldLayoutId id="2147483776" r:id="rId16"/>
    <p:sldLayoutId id="2147483777" r:id="rId17"/>
    <p:sldLayoutId id="2147483778" r:id="rId18"/>
    <p:sldLayoutId id="2147483779" r:id="rId19"/>
    <p:sldLayoutId id="2147483780" r:id="rId20"/>
    <p:sldLayoutId id="2147483781" r:id="rId21"/>
    <p:sldLayoutId id="2147483782" r:id="rId22"/>
    <p:sldLayoutId id="2147483783" r:id="rId23"/>
    <p:sldLayoutId id="2147483784" r:id="rId24"/>
    <p:sldLayoutId id="2147483785" r:id="rId25"/>
    <p:sldLayoutId id="2147483786" r:id="rId26"/>
    <p:sldLayoutId id="2147483787" r:id="rId27"/>
    <p:sldLayoutId id="2147483788" r:id="rId28"/>
    <p:sldLayoutId id="2147483789" r:id="rId29"/>
    <p:sldLayoutId id="2147483790" r:id="rId30"/>
    <p:sldLayoutId id="2147483791" r:id="rId31"/>
    <p:sldLayoutId id="2147483792" r:id="rId32"/>
    <p:sldLayoutId id="2147483793" r:id="rId33"/>
    <p:sldLayoutId id="2147483794" r:id="rId34"/>
    <p:sldLayoutId id="2147483795" r:id="rId35"/>
    <p:sldLayoutId id="2147483796" r:id="rId36"/>
    <p:sldLayoutId id="2147483797" r:id="rId37"/>
    <p:sldLayoutId id="2147483798" r:id="rId38"/>
    <p:sldLayoutId id="2147483799" r:id="rId39"/>
    <p:sldLayoutId id="2147483800" r:id="rId40"/>
    <p:sldLayoutId id="2147483801" r:id="rId41"/>
    <p:sldLayoutId id="2147483802" r:id="rId42"/>
    <p:sldLayoutId id="2147483803" r:id="rId43"/>
    <p:sldLayoutId id="2147483804" r:id="rId44"/>
    <p:sldLayoutId id="2147483805" r:id="rId45"/>
    <p:sldLayoutId id="2147483806" r:id="rId46"/>
    <p:sldLayoutId id="2147483807" r:id="rId47"/>
    <p:sldLayoutId id="2147483808" r:id="rId48"/>
    <p:sldLayoutId id="2147483809" r:id="rId49"/>
    <p:sldLayoutId id="2147483810" r:id="rId50"/>
    <p:sldLayoutId id="2147483811" r:id="rId51"/>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600">
          <p15:clr>
            <a:srgbClr val="F26B43"/>
          </p15:clr>
        </p15:guide>
        <p15:guide id="42" orient="horz" pos="1018">
          <p15:clr>
            <a:srgbClr val="F26B43"/>
          </p15:clr>
        </p15:guide>
        <p15:guide id="43" orient="horz" pos="1515">
          <p15:clr>
            <a:srgbClr val="F26B43"/>
          </p15:clr>
        </p15:guide>
        <p15:guide id="44" orient="horz" pos="1106">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Footer Placeholder 4">
            <a:extLst>
              <a:ext uri="{FF2B5EF4-FFF2-40B4-BE49-F238E27FC236}">
                <a16:creationId xmlns:a16="http://schemas.microsoft.com/office/drawing/2014/main" id="{2F175544-8AC5-46E7-95F8-B79A5C5190E1}"/>
              </a:ext>
            </a:extLst>
          </p:cNvPr>
          <p:cNvSpPr txBox="1">
            <a:spLocks/>
          </p:cNvSpPr>
          <p:nvPr/>
        </p:nvSpPr>
        <p:spPr>
          <a:xfrm>
            <a:off x="7940459" y="6408532"/>
            <a:ext cx="3092415" cy="214746"/>
          </a:xfrm>
          <a:prstGeom prst="rect">
            <a:avLst/>
          </a:prstGeom>
        </p:spPr>
        <p:txBody>
          <a:bodyPr vert="horz" lIns="91416" tIns="45708" rIns="91416" bIns="45708"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rgbClr val="000000"/>
                </a:solidFill>
              </a:rPr>
              <a:t>© 2022 ServiceNow, Inc. All Rights Reserved. Confidential.</a:t>
            </a:r>
          </a:p>
        </p:txBody>
      </p:sp>
      <p:sp>
        <p:nvSpPr>
          <p:cNvPr id="13" name="Slide Number Placeholder 5">
            <a:extLst>
              <a:ext uri="{FF2B5EF4-FFF2-40B4-BE49-F238E27FC236}">
                <a16:creationId xmlns:a16="http://schemas.microsoft.com/office/drawing/2014/main" id="{CC75FE45-E9AF-4DC4-84DB-E3C2A4B2FFFE}"/>
              </a:ext>
            </a:extLst>
          </p:cNvPr>
          <p:cNvSpPr txBox="1">
            <a:spLocks/>
          </p:cNvSpPr>
          <p:nvPr/>
        </p:nvSpPr>
        <p:spPr>
          <a:xfrm>
            <a:off x="11060872"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tx1"/>
                </a:solidFill>
                <a:latin typeface="+mn-lt"/>
                <a:ea typeface="+mn-ea"/>
                <a:cs typeface="+mn-cs"/>
              </a:rPr>
              <a:pPr algn="r"/>
              <a:t>‹#›</a:t>
            </a:fld>
            <a:endParaRPr lang="en-US" sz="800" b="0" kern="1200">
              <a:solidFill>
                <a:schemeClr val="tx1"/>
              </a:solidFill>
              <a:latin typeface="+mn-lt"/>
              <a:ea typeface="+mn-ea"/>
              <a:cs typeface="+mn-cs"/>
            </a:endParaRPr>
          </a:p>
        </p:txBody>
      </p:sp>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370" y="311377"/>
            <a:ext cx="11191625"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368" y="1661396"/>
            <a:ext cx="11191626"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p:nvPicPr>
        <p:blipFill>
          <a:blip r:embed="rId97"/>
          <a:stretch>
            <a:fillRect/>
          </a:stretch>
        </p:blipFill>
        <p:spPr>
          <a:xfrm>
            <a:off x="2" y="893"/>
            <a:ext cx="12192000" cy="6856214"/>
          </a:xfrm>
          <a:prstGeom prst="rect">
            <a:avLst/>
          </a:prstGeom>
        </p:spPr>
      </p:pic>
      <p:pic>
        <p:nvPicPr>
          <p:cNvPr id="16" name="Picture 15" descr="A picture containing text&#10;&#10;Description automatically generated">
            <a:extLst>
              <a:ext uri="{FF2B5EF4-FFF2-40B4-BE49-F238E27FC236}">
                <a16:creationId xmlns:a16="http://schemas.microsoft.com/office/drawing/2014/main" id="{44E75EA1-017C-44DD-90AE-7A57F7A9A66C}"/>
              </a:ext>
            </a:extLst>
          </p:cNvPr>
          <p:cNvPicPr>
            <a:picLocks noChangeAspect="1"/>
          </p:cNvPicPr>
          <p:nvPr/>
        </p:nvPicPr>
        <p:blipFill>
          <a:blip r:embed="rId98"/>
          <a:stretch>
            <a:fillRect/>
          </a:stretch>
        </p:blipFill>
        <p:spPr>
          <a:xfrm>
            <a:off x="478497" y="6354439"/>
            <a:ext cx="980846" cy="28216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p:nvSpPr>
        <p:spPr>
          <a:xfrm>
            <a:off x="12098314" y="0"/>
            <a:ext cx="9368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798"/>
          </a:p>
        </p:txBody>
      </p:sp>
    </p:spTree>
    <p:extLst>
      <p:ext uri="{BB962C8B-B14F-4D97-AF65-F5344CB8AC3E}">
        <p14:creationId xmlns:p14="http://schemas.microsoft.com/office/powerpoint/2010/main" val="3629832308"/>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 id="2147483824" r:id="rId12"/>
    <p:sldLayoutId id="2147483825" r:id="rId13"/>
    <p:sldLayoutId id="2147483826" r:id="rId14"/>
    <p:sldLayoutId id="2147483827" r:id="rId15"/>
    <p:sldLayoutId id="2147483828" r:id="rId16"/>
    <p:sldLayoutId id="2147483829" r:id="rId17"/>
    <p:sldLayoutId id="2147483830" r:id="rId18"/>
    <p:sldLayoutId id="2147483831" r:id="rId19"/>
    <p:sldLayoutId id="2147483832" r:id="rId20"/>
    <p:sldLayoutId id="2147483833" r:id="rId21"/>
    <p:sldLayoutId id="2147483834" r:id="rId22"/>
    <p:sldLayoutId id="2147483835" r:id="rId23"/>
    <p:sldLayoutId id="2147483836" r:id="rId24"/>
    <p:sldLayoutId id="2147483837" r:id="rId25"/>
    <p:sldLayoutId id="2147483838" r:id="rId26"/>
    <p:sldLayoutId id="2147483839" r:id="rId27"/>
    <p:sldLayoutId id="2147483840" r:id="rId28"/>
    <p:sldLayoutId id="2147483841" r:id="rId29"/>
    <p:sldLayoutId id="2147483842" r:id="rId30"/>
    <p:sldLayoutId id="2147483843" r:id="rId31"/>
    <p:sldLayoutId id="2147483844" r:id="rId32"/>
    <p:sldLayoutId id="2147483845" r:id="rId33"/>
    <p:sldLayoutId id="2147483846" r:id="rId34"/>
    <p:sldLayoutId id="2147483847" r:id="rId35"/>
    <p:sldLayoutId id="2147483848" r:id="rId36"/>
    <p:sldLayoutId id="2147483849" r:id="rId37"/>
    <p:sldLayoutId id="2147483850" r:id="rId38"/>
    <p:sldLayoutId id="2147483851" r:id="rId39"/>
    <p:sldLayoutId id="2147483852" r:id="rId40"/>
    <p:sldLayoutId id="2147483853" r:id="rId41"/>
    <p:sldLayoutId id="2147483854" r:id="rId42"/>
    <p:sldLayoutId id="2147483855" r:id="rId43"/>
    <p:sldLayoutId id="2147483856" r:id="rId44"/>
    <p:sldLayoutId id="2147483857" r:id="rId45"/>
    <p:sldLayoutId id="2147483858" r:id="rId46"/>
    <p:sldLayoutId id="2147483859" r:id="rId47"/>
    <p:sldLayoutId id="2147483860" r:id="rId48"/>
    <p:sldLayoutId id="2147483861" r:id="rId49"/>
    <p:sldLayoutId id="2147483862" r:id="rId50"/>
    <p:sldLayoutId id="2147483863" r:id="rId51"/>
    <p:sldLayoutId id="2147483864" r:id="rId52"/>
    <p:sldLayoutId id="2147483865" r:id="rId53"/>
    <p:sldLayoutId id="2147483866" r:id="rId54"/>
    <p:sldLayoutId id="2147483867" r:id="rId55"/>
    <p:sldLayoutId id="2147483868" r:id="rId56"/>
    <p:sldLayoutId id="2147483869" r:id="rId57"/>
    <p:sldLayoutId id="2147483870" r:id="rId58"/>
    <p:sldLayoutId id="2147483871" r:id="rId59"/>
    <p:sldLayoutId id="2147483872" r:id="rId60"/>
    <p:sldLayoutId id="2147483873" r:id="rId61"/>
    <p:sldLayoutId id="2147483874" r:id="rId62"/>
    <p:sldLayoutId id="2147483875" r:id="rId63"/>
    <p:sldLayoutId id="2147483876" r:id="rId64"/>
    <p:sldLayoutId id="2147483877" r:id="rId65"/>
    <p:sldLayoutId id="2147483878" r:id="rId66"/>
    <p:sldLayoutId id="2147483879" r:id="rId67"/>
    <p:sldLayoutId id="2147483880" r:id="rId68"/>
    <p:sldLayoutId id="2147483881" r:id="rId69"/>
    <p:sldLayoutId id="2147483882" r:id="rId70"/>
    <p:sldLayoutId id="2147483883" r:id="rId71"/>
    <p:sldLayoutId id="2147483884" r:id="rId72"/>
    <p:sldLayoutId id="2147483885" r:id="rId73"/>
    <p:sldLayoutId id="2147483886" r:id="rId74"/>
    <p:sldLayoutId id="2147483887" r:id="rId75"/>
    <p:sldLayoutId id="2147483888" r:id="rId76"/>
    <p:sldLayoutId id="2147483889" r:id="rId77"/>
    <p:sldLayoutId id="2147483890" r:id="rId78"/>
    <p:sldLayoutId id="2147483891" r:id="rId79"/>
    <p:sldLayoutId id="2147483892" r:id="rId80"/>
    <p:sldLayoutId id="2147483893" r:id="rId81"/>
    <p:sldLayoutId id="2147483894" r:id="rId82"/>
    <p:sldLayoutId id="2147483895" r:id="rId83"/>
    <p:sldLayoutId id="2147483896" r:id="rId84"/>
    <p:sldLayoutId id="2147483897" r:id="rId85"/>
    <p:sldLayoutId id="2147483898" r:id="rId86"/>
    <p:sldLayoutId id="2147483899" r:id="rId87"/>
    <p:sldLayoutId id="2147483900" r:id="rId88"/>
    <p:sldLayoutId id="2147483901" r:id="rId89"/>
    <p:sldLayoutId id="2147483902" r:id="rId90"/>
    <p:sldLayoutId id="2147483903" r:id="rId91"/>
    <p:sldLayoutId id="2147483904" r:id="rId92"/>
    <p:sldLayoutId id="2147483905" r:id="rId93"/>
    <p:sldLayoutId id="2147483906" r:id="rId94"/>
    <p:sldLayoutId id="2147483907" r:id="rId95"/>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126" rtl="0" eaLnBrk="1" latinLnBrk="0" hangingPunct="1">
        <a:lnSpc>
          <a:spcPct val="100000"/>
        </a:lnSpc>
        <a:spcBef>
          <a:spcPct val="0"/>
        </a:spcBef>
        <a:buNone/>
        <a:defRPr sz="3199" b="1" kern="1200">
          <a:solidFill>
            <a:schemeClr val="tx1"/>
          </a:solidFill>
          <a:latin typeface="+mj-lt"/>
          <a:ea typeface="+mj-ea"/>
          <a:cs typeface="+mj-cs"/>
        </a:defRPr>
      </a:lvl1pPr>
    </p:titleStyle>
    <p:bodyStyle>
      <a:lvl1pPr marL="228531" indent="-228531" algn="l" defTabSz="914126" rtl="0" eaLnBrk="1" latinLnBrk="0" hangingPunct="1">
        <a:lnSpc>
          <a:spcPct val="100000"/>
        </a:lnSpc>
        <a:spcBef>
          <a:spcPts val="400"/>
        </a:spcBef>
        <a:spcAft>
          <a:spcPts val="600"/>
        </a:spcAft>
        <a:buFont typeface="Arial" panose="020B0604020202020204" pitchFamily="34" charset="0"/>
        <a:buChar char="•"/>
        <a:defRPr sz="1799" b="0" kern="1200">
          <a:solidFill>
            <a:schemeClr val="tx1"/>
          </a:solidFill>
          <a:latin typeface="+mn-lt"/>
          <a:ea typeface="+mn-ea"/>
          <a:cs typeface="+mn-cs"/>
        </a:defRPr>
      </a:lvl1pPr>
      <a:lvl2pPr marL="517370" indent="-233293"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tx1"/>
          </a:solidFill>
          <a:latin typeface="+mn-lt"/>
          <a:ea typeface="+mn-ea"/>
          <a:cs typeface="+mn-cs"/>
        </a:defRPr>
      </a:lvl2pPr>
      <a:lvl3pPr marL="799860" indent="-226945"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tx1"/>
          </a:solidFill>
          <a:latin typeface="+mn-lt"/>
          <a:ea typeface="+mn-ea"/>
          <a:cs typeface="+mn-cs"/>
        </a:defRPr>
      </a:lvl3pPr>
      <a:lvl4pPr marL="1083938" indent="-226945"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tx1"/>
          </a:solidFill>
          <a:latin typeface="+mn-lt"/>
          <a:ea typeface="+mn-ea"/>
          <a:cs typeface="+mn-cs"/>
        </a:defRPr>
      </a:lvl4pPr>
      <a:lvl5pPr marL="1374363" indent="-233293"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600">
          <p15:clr>
            <a:srgbClr val="F26B43"/>
          </p15:clr>
        </p15:guide>
        <p15:guide id="42" orient="horz" pos="1018">
          <p15:clr>
            <a:srgbClr val="F26B43"/>
          </p15:clr>
        </p15:guide>
        <p15:guide id="43" orient="horz" pos="1515">
          <p15:clr>
            <a:srgbClr val="F26B43"/>
          </p15:clr>
        </p15:guide>
        <p15:guide id="44" orient="horz" pos="1106">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8.xml"/><Relationship Id="rId1" Type="http://schemas.openxmlformats.org/officeDocument/2006/relationships/slideLayout" Target="../slideLayouts/slideLayout158.xml"/><Relationship Id="rId5" Type="http://schemas.openxmlformats.org/officeDocument/2006/relationships/slide" Target="slide34.xml"/><Relationship Id="rId4" Type="http://schemas.openxmlformats.org/officeDocument/2006/relationships/image" Target="../media/image65.svg"/></Relationships>
</file>

<file path=ppt/slides/_rels/slide100.xml.rels><?xml version="1.0" encoding="UTF-8" standalone="yes"?>
<Relationships xmlns="http://schemas.openxmlformats.org/package/2006/relationships"><Relationship Id="rId3" Type="http://schemas.openxmlformats.org/officeDocument/2006/relationships/image" Target="../media/image118.svg"/><Relationship Id="rId2" Type="http://schemas.openxmlformats.org/officeDocument/2006/relationships/image" Target="../media/image117.png"/><Relationship Id="rId1" Type="http://schemas.openxmlformats.org/officeDocument/2006/relationships/slideLayout" Target="../slideLayouts/slideLayout159.xml"/></Relationships>
</file>

<file path=ppt/slides/_rels/slide101.xml.rels><?xml version="1.0" encoding="UTF-8" standalone="yes"?>
<Relationships xmlns="http://schemas.openxmlformats.org/package/2006/relationships"><Relationship Id="rId3" Type="http://schemas.openxmlformats.org/officeDocument/2006/relationships/image" Target="../media/image75.svg"/><Relationship Id="rId2" Type="http://schemas.openxmlformats.org/officeDocument/2006/relationships/image" Target="../media/image74.png"/><Relationship Id="rId1" Type="http://schemas.openxmlformats.org/officeDocument/2006/relationships/slideLayout" Target="../slideLayouts/slideLayout159.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5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9.xml"/></Relationships>
</file>

<file path=ppt/slides/_rels/slide12.xml.rels><?xml version="1.0" encoding="UTF-8" standalone="yes"?>
<Relationships xmlns="http://schemas.openxmlformats.org/package/2006/relationships"><Relationship Id="rId3" Type="http://schemas.openxmlformats.org/officeDocument/2006/relationships/image" Target="../media/image67.svg"/><Relationship Id="rId2" Type="http://schemas.openxmlformats.org/officeDocument/2006/relationships/image" Target="../media/image66.png"/><Relationship Id="rId1" Type="http://schemas.openxmlformats.org/officeDocument/2006/relationships/slideLayout" Target="../slideLayouts/slideLayout158.xml"/><Relationship Id="rId4" Type="http://schemas.openxmlformats.org/officeDocument/2006/relationships/slide" Target="slide3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5.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15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9.xml"/></Relationships>
</file>

<file path=ppt/slides/_rels/slide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32.xml"/></Relationships>
</file>

<file path=ppt/slides/_rels/slide2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5.xml"/><Relationship Id="rId1" Type="http://schemas.openxmlformats.org/officeDocument/2006/relationships/slideLayout" Target="../slideLayouts/slideLayout155.xml"/><Relationship Id="rId4" Type="http://schemas.openxmlformats.org/officeDocument/2006/relationships/image" Target="../media/image69.sv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5.xml"/></Relationships>
</file>

<file path=ppt/slides/_rels/slide24.xml.rels><?xml version="1.0" encoding="UTF-8" standalone="yes"?>
<Relationships xmlns="http://schemas.openxmlformats.org/package/2006/relationships"><Relationship Id="rId3" Type="http://schemas.openxmlformats.org/officeDocument/2006/relationships/image" Target="../media/image71.svg"/><Relationship Id="rId2" Type="http://schemas.openxmlformats.org/officeDocument/2006/relationships/image" Target="../media/image70.png"/><Relationship Id="rId1" Type="http://schemas.openxmlformats.org/officeDocument/2006/relationships/slideLayout" Target="../slideLayouts/slideLayout158.xml"/><Relationship Id="rId4" Type="http://schemas.openxmlformats.org/officeDocument/2006/relationships/slide" Target="slide34.xml"/></Relationships>
</file>

<file path=ppt/slides/_rels/slide2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9.xml"/><Relationship Id="rId1" Type="http://schemas.openxmlformats.org/officeDocument/2006/relationships/slideLayout" Target="../slideLayouts/slideLayout155.xml"/></Relationships>
</file>

<file path=ppt/slides/_rels/slide2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0.xml"/><Relationship Id="rId1" Type="http://schemas.openxmlformats.org/officeDocument/2006/relationships/slideLayout" Target="../slideLayouts/slideLayout159.xml"/></Relationships>
</file>

<file path=ppt/slides/_rels/slide27.xml.rels><?xml version="1.0" encoding="UTF-8" standalone="yes"?>
<Relationships xmlns="http://schemas.openxmlformats.org/package/2006/relationships"><Relationship Id="rId3" Type="http://schemas.openxmlformats.org/officeDocument/2006/relationships/image" Target="../media/image67.svg"/><Relationship Id="rId2" Type="http://schemas.openxmlformats.org/officeDocument/2006/relationships/image" Target="../media/image66.png"/><Relationship Id="rId1" Type="http://schemas.openxmlformats.org/officeDocument/2006/relationships/slideLayout" Target="../slideLayouts/slideLayout158.xml"/><Relationship Id="rId4" Type="http://schemas.openxmlformats.org/officeDocument/2006/relationships/slide" Target="slide34.xml"/></Relationships>
</file>

<file path=ppt/slides/_rels/slide28.xml.rels><?xml version="1.0" encoding="UTF-8" standalone="yes"?>
<Relationships xmlns="http://schemas.openxmlformats.org/package/2006/relationships"><Relationship Id="rId3" Type="http://schemas.openxmlformats.org/officeDocument/2006/relationships/image" Target="../media/image75.svg"/><Relationship Id="rId2" Type="http://schemas.openxmlformats.org/officeDocument/2006/relationships/image" Target="../media/image74.png"/><Relationship Id="rId1" Type="http://schemas.openxmlformats.org/officeDocument/2006/relationships/slideLayout" Target="../slideLayouts/slideLayout159.xml"/><Relationship Id="rId4" Type="http://schemas.openxmlformats.org/officeDocument/2006/relationships/image" Target="../media/image76.tiff"/></Relationships>
</file>

<file path=ppt/slides/_rels/slide29.xml.rels><?xml version="1.0" encoding="UTF-8" standalone="yes"?>
<Relationships xmlns="http://schemas.openxmlformats.org/package/2006/relationships"><Relationship Id="rId3" Type="http://schemas.openxmlformats.org/officeDocument/2006/relationships/image" Target="../media/image78.svg"/><Relationship Id="rId2" Type="http://schemas.openxmlformats.org/officeDocument/2006/relationships/image" Target="../media/image77.png"/><Relationship Id="rId1" Type="http://schemas.openxmlformats.org/officeDocument/2006/relationships/slideLayout" Target="../slideLayouts/slideLayout159.xml"/></Relationships>
</file>

<file path=ppt/slides/_rels/slide3.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2.xml"/><Relationship Id="rId1" Type="http://schemas.openxmlformats.org/officeDocument/2006/relationships/slideLayout" Target="../slideLayouts/slideLayout160.xml"/><Relationship Id="rId6" Type="http://schemas.openxmlformats.org/officeDocument/2006/relationships/image" Target="../media/image40.jpeg"/><Relationship Id="rId5" Type="http://schemas.openxmlformats.org/officeDocument/2006/relationships/image" Target="../media/image39.png"/><Relationship Id="rId4" Type="http://schemas.openxmlformats.org/officeDocument/2006/relationships/image" Target="../media/image38.png"/></Relationships>
</file>

<file path=ppt/slides/_rels/slide30.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21.xml"/><Relationship Id="rId1" Type="http://schemas.openxmlformats.org/officeDocument/2006/relationships/slideLayout" Target="../slideLayouts/slideLayout156.xml"/><Relationship Id="rId4" Type="http://schemas.openxmlformats.org/officeDocument/2006/relationships/image" Target="../media/image80.jpeg"/></Relationships>
</file>

<file path=ppt/slides/_rels/slide31.xml.rels><?xml version="1.0" encoding="UTF-8" standalone="yes"?>
<Relationships xmlns="http://schemas.openxmlformats.org/package/2006/relationships"><Relationship Id="rId3" Type="http://schemas.openxmlformats.org/officeDocument/2006/relationships/image" Target="../media/image81.png"/><Relationship Id="rId7" Type="http://schemas.microsoft.com/office/2007/relationships/hdphoto" Target="../media/hdphoto3.wdp"/><Relationship Id="rId2" Type="http://schemas.openxmlformats.org/officeDocument/2006/relationships/notesSlide" Target="../notesSlides/notesSlide22.xml"/><Relationship Id="rId1" Type="http://schemas.openxmlformats.org/officeDocument/2006/relationships/slideLayout" Target="../slideLayouts/slideLayout157.xml"/><Relationship Id="rId6" Type="http://schemas.openxmlformats.org/officeDocument/2006/relationships/image" Target="../media/image83.png"/><Relationship Id="rId5" Type="http://schemas.openxmlformats.org/officeDocument/2006/relationships/image" Target="../media/image82.jpeg"/><Relationship Id="rId4" Type="http://schemas.microsoft.com/office/2007/relationships/hdphoto" Target="../media/hdphoto2.wdp"/></Relationships>
</file>

<file path=ppt/slides/_rels/slide32.xml.rels><?xml version="1.0" encoding="UTF-8" standalone="yes"?>
<Relationships xmlns="http://schemas.openxmlformats.org/package/2006/relationships"><Relationship Id="rId3" Type="http://schemas.openxmlformats.org/officeDocument/2006/relationships/image" Target="../media/image84.jpeg"/><Relationship Id="rId7" Type="http://schemas.microsoft.com/office/2007/relationships/hdphoto" Target="../media/hdphoto4.wdp"/><Relationship Id="rId2" Type="http://schemas.openxmlformats.org/officeDocument/2006/relationships/notesSlide" Target="../notesSlides/notesSlide23.xml"/><Relationship Id="rId1" Type="http://schemas.openxmlformats.org/officeDocument/2006/relationships/slideLayout" Target="../slideLayouts/slideLayout156.xml"/><Relationship Id="rId6" Type="http://schemas.openxmlformats.org/officeDocument/2006/relationships/image" Target="../media/image83.png"/><Relationship Id="rId5" Type="http://schemas.microsoft.com/office/2007/relationships/hdphoto" Target="../media/hdphoto2.wdp"/><Relationship Id="rId4" Type="http://schemas.openxmlformats.org/officeDocument/2006/relationships/image" Target="../media/image8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09.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9.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60.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5.xml"/></Relationships>
</file>

<file path=ppt/slides/_rels/slide45.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15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5.xml"/></Relationships>
</file>

<file path=ppt/slides/_rels/slide49.xml.rels><?xml version="1.0" encoding="UTF-8" standalone="yes"?>
<Relationships xmlns="http://schemas.openxmlformats.org/package/2006/relationships"><Relationship Id="rId3" Type="http://schemas.openxmlformats.org/officeDocument/2006/relationships/image" Target="../media/image87.svg"/><Relationship Id="rId2" Type="http://schemas.openxmlformats.org/officeDocument/2006/relationships/image" Target="../media/image86.png"/><Relationship Id="rId1" Type="http://schemas.openxmlformats.org/officeDocument/2006/relationships/slideLayout" Target="../slideLayouts/slideLayout159.xml"/></Relationships>
</file>

<file path=ppt/slides/_rels/slide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4.xml"/><Relationship Id="rId1" Type="http://schemas.openxmlformats.org/officeDocument/2006/relationships/slideLayout" Target="../slideLayouts/slideLayout3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2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2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2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5.xml"/></Relationships>
</file>

<file path=ppt/slides/_rels/slide56.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155.xml"/></Relationships>
</file>

<file path=ppt/slides/_rels/slide57.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155.xml"/></Relationships>
</file>

<file path=ppt/slides/_rels/slide58.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155.xml"/></Relationships>
</file>

<file path=ppt/slides/_rels/slide59.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155.xml"/></Relationships>
</file>

<file path=ppt/slides/_rels/slide6.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54.svg"/><Relationship Id="rId3" Type="http://schemas.openxmlformats.org/officeDocument/2006/relationships/image" Target="../media/image44.svg"/><Relationship Id="rId7" Type="http://schemas.openxmlformats.org/officeDocument/2006/relationships/image" Target="../media/image48.svg"/><Relationship Id="rId12" Type="http://schemas.openxmlformats.org/officeDocument/2006/relationships/image" Target="../media/image53.png"/><Relationship Id="rId2" Type="http://schemas.openxmlformats.org/officeDocument/2006/relationships/image" Target="../media/image43.png"/><Relationship Id="rId1" Type="http://schemas.openxmlformats.org/officeDocument/2006/relationships/slideLayout" Target="../slideLayouts/slideLayout157.xml"/><Relationship Id="rId6" Type="http://schemas.openxmlformats.org/officeDocument/2006/relationships/image" Target="../media/image47.png"/><Relationship Id="rId11" Type="http://schemas.openxmlformats.org/officeDocument/2006/relationships/image" Target="../media/image52.svg"/><Relationship Id="rId5" Type="http://schemas.openxmlformats.org/officeDocument/2006/relationships/image" Target="../media/image46.svg"/><Relationship Id="rId10" Type="http://schemas.openxmlformats.org/officeDocument/2006/relationships/image" Target="../media/image51.png"/><Relationship Id="rId4" Type="http://schemas.openxmlformats.org/officeDocument/2006/relationships/image" Target="../media/image45.png"/><Relationship Id="rId9" Type="http://schemas.openxmlformats.org/officeDocument/2006/relationships/image" Target="../media/image50.svg"/></Relationships>
</file>

<file path=ppt/slides/_rels/slide60.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15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49.xml"/></Relationships>
</file>

<file path=ppt/slides/_rels/slide62.xml.rels><?xml version="1.0" encoding="UTF-8" standalone="yes"?>
<Relationships xmlns="http://schemas.openxmlformats.org/package/2006/relationships"><Relationship Id="rId8" Type="http://schemas.openxmlformats.org/officeDocument/2006/relationships/image" Target="../media/image97.png"/><Relationship Id="rId3" Type="http://schemas.openxmlformats.org/officeDocument/2006/relationships/slide" Target="slide62.xml"/><Relationship Id="rId7" Type="http://schemas.openxmlformats.org/officeDocument/2006/relationships/image" Target="../media/image96.png"/><Relationship Id="rId2" Type="http://schemas.openxmlformats.org/officeDocument/2006/relationships/notesSlide" Target="../notesSlides/notesSlide34.xml"/><Relationship Id="rId1" Type="http://schemas.openxmlformats.org/officeDocument/2006/relationships/slideLayout" Target="../slideLayouts/slideLayout155.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s>
</file>

<file path=ppt/slides/_rels/slide63.xml.rels><?xml version="1.0" encoding="UTF-8" standalone="yes"?>
<Relationships xmlns="http://schemas.openxmlformats.org/package/2006/relationships"><Relationship Id="rId8" Type="http://schemas.openxmlformats.org/officeDocument/2006/relationships/image" Target="../media/image97.png"/><Relationship Id="rId3" Type="http://schemas.openxmlformats.org/officeDocument/2006/relationships/slide" Target="slide62.xml"/><Relationship Id="rId7" Type="http://schemas.openxmlformats.org/officeDocument/2006/relationships/image" Target="../media/image96.png"/><Relationship Id="rId2" Type="http://schemas.openxmlformats.org/officeDocument/2006/relationships/notesSlide" Target="../notesSlides/notesSlide35.xml"/><Relationship Id="rId1" Type="http://schemas.openxmlformats.org/officeDocument/2006/relationships/slideLayout" Target="../slideLayouts/slideLayout155.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8.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65.xml.rels><?xml version="1.0" encoding="UTF-8" standalone="yes"?>
<Relationships xmlns="http://schemas.openxmlformats.org/package/2006/relationships"><Relationship Id="rId3" Type="http://schemas.openxmlformats.org/officeDocument/2006/relationships/image" Target="../media/image99.svg"/><Relationship Id="rId2" Type="http://schemas.openxmlformats.org/officeDocument/2006/relationships/image" Target="../media/image68.png"/><Relationship Id="rId1" Type="http://schemas.openxmlformats.org/officeDocument/2006/relationships/slideLayout" Target="../slideLayouts/slideLayout15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4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59.xml"/></Relationships>
</file>

<file path=ppt/slides/_rels/slide68.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15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5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0.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59.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59.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49.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49.xml"/></Relationships>
</file>

<file path=ppt/slides/_rels/slide74.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159.xml"/><Relationship Id="rId4" Type="http://schemas.openxmlformats.org/officeDocument/2006/relationships/image" Target="../media/image103.png"/></Relationships>
</file>

<file path=ppt/slides/_rels/slide75.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155.xml"/></Relationships>
</file>

<file path=ppt/slides/_rels/slide76.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15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45.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57.xml"/></Relationships>
</file>

<file path=ppt/slides/_rels/slide8.xml.rels><?xml version="1.0" encoding="UTF-8" standalone="yes"?>
<Relationships xmlns="http://schemas.openxmlformats.org/package/2006/relationships"><Relationship Id="rId8" Type="http://schemas.openxmlformats.org/officeDocument/2006/relationships/image" Target="../media/image60.png"/><Relationship Id="rId13" Type="http://schemas.openxmlformats.org/officeDocument/2006/relationships/image" Target="../media/image470.png"/><Relationship Id="rId3" Type="http://schemas.openxmlformats.org/officeDocument/2006/relationships/image" Target="../media/image55.png"/><Relationship Id="rId7" Type="http://schemas.openxmlformats.org/officeDocument/2006/relationships/image" Target="../media/image59.svg"/><Relationship Id="rId12" Type="http://schemas.openxmlformats.org/officeDocument/2006/relationships/customXml" Target="../ink/ink1.xml"/><Relationship Id="rId2" Type="http://schemas.openxmlformats.org/officeDocument/2006/relationships/notesSlide" Target="../notesSlides/notesSlide6.xml"/><Relationship Id="rId1" Type="http://schemas.openxmlformats.org/officeDocument/2006/relationships/slideLayout" Target="../slideLayouts/slideLayout156.xml"/><Relationship Id="rId6" Type="http://schemas.openxmlformats.org/officeDocument/2006/relationships/image" Target="../media/image58.png"/><Relationship Id="rId11" Type="http://schemas.openxmlformats.org/officeDocument/2006/relationships/image" Target="../media/image63.svg"/><Relationship Id="rId5" Type="http://schemas.openxmlformats.org/officeDocument/2006/relationships/image" Target="../media/image57.png"/><Relationship Id="rId10" Type="http://schemas.openxmlformats.org/officeDocument/2006/relationships/image" Target="../media/image62.png"/><Relationship Id="rId4" Type="http://schemas.openxmlformats.org/officeDocument/2006/relationships/image" Target="../media/image56.png"/><Relationship Id="rId9" Type="http://schemas.openxmlformats.org/officeDocument/2006/relationships/image" Target="../media/image61.sv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49.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8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7.xml"/><Relationship Id="rId1" Type="http://schemas.openxmlformats.org/officeDocument/2006/relationships/slideLayout" Target="../slideLayouts/slideLayout15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45.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86.xml.rels><?xml version="1.0" encoding="UTF-8" standalone="yes"?>
<Relationships xmlns="http://schemas.openxmlformats.org/package/2006/relationships"><Relationship Id="rId3" Type="http://schemas.openxmlformats.org/officeDocument/2006/relationships/image" Target="../media/image107.jpeg"/><Relationship Id="rId7" Type="http://schemas.openxmlformats.org/officeDocument/2006/relationships/image" Target="../media/image111.png"/><Relationship Id="rId2" Type="http://schemas.openxmlformats.org/officeDocument/2006/relationships/image" Target="../media/image106.png"/><Relationship Id="rId1" Type="http://schemas.openxmlformats.org/officeDocument/2006/relationships/slideLayout" Target="../slideLayouts/slideLayout155.xml"/><Relationship Id="rId6" Type="http://schemas.openxmlformats.org/officeDocument/2006/relationships/image" Target="../media/image110.jpeg"/><Relationship Id="rId5" Type="http://schemas.openxmlformats.org/officeDocument/2006/relationships/image" Target="../media/image109.jpeg"/><Relationship Id="rId4" Type="http://schemas.openxmlformats.org/officeDocument/2006/relationships/image" Target="../media/image108.png"/></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5.xml"/></Relationships>
</file>

<file path=ppt/slides/_rels/slide88.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image" Target="../media/image112.jpeg"/><Relationship Id="rId1" Type="http://schemas.openxmlformats.org/officeDocument/2006/relationships/slideLayout" Target="../slideLayouts/slideLayout155.xml"/><Relationship Id="rId4" Type="http://schemas.openxmlformats.org/officeDocument/2006/relationships/image" Target="../media/image114.jpe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4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5.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95.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jpeg"/><Relationship Id="rId1" Type="http://schemas.openxmlformats.org/officeDocument/2006/relationships/slideLayout" Target="../slideLayouts/slideLayout146.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59.xml"/></Relationships>
</file>

<file path=ppt/slides/_rels/slide97.xml.rels><?xml version="1.0" encoding="UTF-8" standalone="yes"?>
<Relationships xmlns="http://schemas.openxmlformats.org/package/2006/relationships"><Relationship Id="rId3" Type="http://schemas.openxmlformats.org/officeDocument/2006/relationships/image" Target="../media/image118.svg"/><Relationship Id="rId2" Type="http://schemas.openxmlformats.org/officeDocument/2006/relationships/image" Target="../media/image117.png"/><Relationship Id="rId1" Type="http://schemas.openxmlformats.org/officeDocument/2006/relationships/slideLayout" Target="../slideLayouts/slideLayout159.xml"/></Relationships>
</file>

<file path=ppt/slides/_rels/slide98.xml.rels><?xml version="1.0" encoding="UTF-8" standalone="yes"?>
<Relationships xmlns="http://schemas.openxmlformats.org/package/2006/relationships"><Relationship Id="rId3" Type="http://schemas.openxmlformats.org/officeDocument/2006/relationships/image" Target="../media/image118.svg"/><Relationship Id="rId2" Type="http://schemas.openxmlformats.org/officeDocument/2006/relationships/image" Target="../media/image117.png"/><Relationship Id="rId1" Type="http://schemas.openxmlformats.org/officeDocument/2006/relationships/slideLayout" Target="../slideLayouts/slideLayout159.xml"/></Relationships>
</file>

<file path=ppt/slides/_rels/slide99.xml.rels><?xml version="1.0" encoding="UTF-8" standalone="yes"?>
<Relationships xmlns="http://schemas.openxmlformats.org/package/2006/relationships"><Relationship Id="rId3" Type="http://schemas.openxmlformats.org/officeDocument/2006/relationships/image" Target="../media/image118.svg"/><Relationship Id="rId2" Type="http://schemas.openxmlformats.org/officeDocument/2006/relationships/image" Target="../media/image117.png"/><Relationship Id="rId1" Type="http://schemas.openxmlformats.org/officeDocument/2006/relationships/slideLayout" Target="../slideLayouts/slideLayout15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F66B8-405A-485E-521C-781CAD6E8BBB}"/>
              </a:ext>
            </a:extLst>
          </p:cNvPr>
          <p:cNvSpPr>
            <a:spLocks noGrp="1"/>
          </p:cNvSpPr>
          <p:nvPr>
            <p:ph type="title"/>
          </p:nvPr>
        </p:nvSpPr>
        <p:spPr/>
        <p:txBody>
          <a:bodyPr/>
          <a:lstStyle/>
          <a:p>
            <a:r>
              <a:rPr lang="en-US">
                <a:solidFill>
                  <a:srgbClr val="86ED77"/>
                </a:solidFill>
              </a:rPr>
              <a:t>ServiceNow Operating Model and Governance</a:t>
            </a:r>
          </a:p>
        </p:txBody>
      </p:sp>
      <p:sp>
        <p:nvSpPr>
          <p:cNvPr id="3" name="Text Placeholder 2">
            <a:extLst>
              <a:ext uri="{FF2B5EF4-FFF2-40B4-BE49-F238E27FC236}">
                <a16:creationId xmlns:a16="http://schemas.microsoft.com/office/drawing/2014/main" id="{EC5A9187-DAEE-83CF-D4A6-E3E044374C11}"/>
              </a:ext>
            </a:extLst>
          </p:cNvPr>
          <p:cNvSpPr>
            <a:spLocks noGrp="1"/>
          </p:cNvSpPr>
          <p:nvPr>
            <p:ph type="body" sz="quarter" idx="10"/>
          </p:nvPr>
        </p:nvSpPr>
        <p:spPr/>
        <p:txBody>
          <a:bodyPr/>
          <a:lstStyle/>
          <a:p>
            <a:r>
              <a:rPr lang="en-US" dirty="0"/>
              <a:t>Prescriptive Guidance </a:t>
            </a:r>
            <a:r>
              <a:rPr lang="en-US"/>
              <a:t>and Leading </a:t>
            </a:r>
            <a:r>
              <a:rPr lang="en-US" dirty="0"/>
              <a:t>Practices</a:t>
            </a:r>
          </a:p>
        </p:txBody>
      </p:sp>
      <p:sp>
        <p:nvSpPr>
          <p:cNvPr id="6" name="Text Placeholder 3">
            <a:extLst>
              <a:ext uri="{FF2B5EF4-FFF2-40B4-BE49-F238E27FC236}">
                <a16:creationId xmlns:a16="http://schemas.microsoft.com/office/drawing/2014/main" id="{D480F703-A4BE-6EDA-5C29-D6DCE07D374F}"/>
              </a:ext>
            </a:extLst>
          </p:cNvPr>
          <p:cNvSpPr txBox="1">
            <a:spLocks/>
          </p:cNvSpPr>
          <p:nvPr/>
        </p:nvSpPr>
        <p:spPr bwMode="gray">
          <a:xfrm>
            <a:off x="448086" y="4785232"/>
            <a:ext cx="6164720" cy="390646"/>
          </a:xfrm>
          <a:prstGeom prst="rect">
            <a:avLst/>
          </a:prstGeom>
        </p:spPr>
        <p:txBody>
          <a:bodyPr vert="horz" lIns="91416" tIns="45708" rIns="91416" bIns="45708" rtlCol="0" anchor="b">
            <a:noAutofit/>
          </a:bodyPr>
          <a:lstStyle>
            <a:lvl1pPr marL="0" indent="0" algn="l" defTabSz="457017" rtl="0" eaLnBrk="1" latinLnBrk="0" hangingPunct="1">
              <a:lnSpc>
                <a:spcPct val="90000"/>
              </a:lnSpc>
              <a:spcBef>
                <a:spcPts val="1200"/>
              </a:spcBef>
              <a:buClr>
                <a:schemeClr val="tx1"/>
              </a:buClr>
              <a:buFont typeface="Arial"/>
              <a:buNone/>
              <a:defRPr sz="1399" b="1" kern="1200">
                <a:solidFill>
                  <a:schemeClr val="bg1"/>
                </a:solidFill>
                <a:latin typeface="+mn-lt"/>
                <a:ea typeface="Gilroy" panose="00000500000000000000" pitchFamily="50" charset="0"/>
                <a:cs typeface="Gilroy" panose="00000500000000000000" pitchFamily="50" charset="0"/>
              </a:defRPr>
            </a:lvl1pPr>
            <a:lvl2pPr marL="231682" indent="0" algn="l" defTabSz="457017" rtl="0" eaLnBrk="1" latinLnBrk="0" hangingPunct="1">
              <a:lnSpc>
                <a:spcPct val="90000"/>
              </a:lnSpc>
              <a:spcBef>
                <a:spcPts val="600"/>
              </a:spcBef>
              <a:buClr>
                <a:schemeClr val="tx1"/>
              </a:buClr>
              <a:buFont typeface="Arial"/>
              <a:buNone/>
              <a:defRPr sz="1600" kern="1200">
                <a:solidFill>
                  <a:schemeClr val="tx1"/>
                </a:solidFill>
                <a:latin typeface="+mn-lt"/>
                <a:ea typeface="Gilroy" panose="00000500000000000000" pitchFamily="50" charset="0"/>
                <a:cs typeface="Gilroy" panose="00000500000000000000" pitchFamily="50" charset="0"/>
              </a:defRPr>
            </a:lvl2pPr>
            <a:lvl3pPr marL="569685" indent="0" algn="l" defTabSz="457017" rtl="0" eaLnBrk="1" latinLnBrk="0" hangingPunct="1">
              <a:lnSpc>
                <a:spcPct val="90000"/>
              </a:lnSpc>
              <a:spcBef>
                <a:spcPts val="600"/>
              </a:spcBef>
              <a:buClr>
                <a:schemeClr val="tx1"/>
              </a:buClr>
              <a:buFont typeface="Arial"/>
              <a:buNone/>
              <a:defRPr sz="1600" kern="1200">
                <a:solidFill>
                  <a:schemeClr val="tx1"/>
                </a:solidFill>
                <a:latin typeface="+mn-lt"/>
                <a:ea typeface="Gilroy" panose="00000500000000000000" pitchFamily="50" charset="0"/>
                <a:cs typeface="Gilroy" panose="00000500000000000000" pitchFamily="50" charset="0"/>
              </a:defRPr>
            </a:lvl3pPr>
            <a:lvl4pPr marL="853733" indent="0" algn="l" defTabSz="457017" rtl="0" eaLnBrk="1" latinLnBrk="0" hangingPunct="1">
              <a:lnSpc>
                <a:spcPct val="90000"/>
              </a:lnSpc>
              <a:spcBef>
                <a:spcPts val="600"/>
              </a:spcBef>
              <a:buClr>
                <a:schemeClr val="tx1"/>
              </a:buClr>
              <a:buFont typeface="Arial"/>
              <a:buNone/>
              <a:defRPr sz="1400" kern="1200">
                <a:solidFill>
                  <a:schemeClr val="tx1"/>
                </a:solidFill>
                <a:latin typeface="+mn-lt"/>
                <a:ea typeface="Gilroy" panose="00000500000000000000" pitchFamily="50" charset="0"/>
                <a:cs typeface="Gilroy" panose="00000500000000000000" pitchFamily="50" charset="0"/>
              </a:defRPr>
            </a:lvl4pPr>
            <a:lvl5pPr marL="1145717" indent="0" algn="l" defTabSz="457017" rtl="0" eaLnBrk="1" latinLnBrk="0" hangingPunct="1">
              <a:lnSpc>
                <a:spcPct val="90000"/>
              </a:lnSpc>
              <a:spcBef>
                <a:spcPts val="600"/>
              </a:spcBef>
              <a:buClr>
                <a:schemeClr val="tx1"/>
              </a:buClr>
              <a:buFont typeface="Arial" panose="020B0604020202020204" pitchFamily="34" charset="0"/>
              <a:buNone/>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a:buClr>
                <a:srgbClr val="000000"/>
              </a:buClr>
            </a:pPr>
            <a:r>
              <a:rPr lang="en-US" b="0" dirty="0">
                <a:solidFill>
                  <a:srgbClr val="FFFFFF"/>
                </a:solidFill>
                <a:latin typeface="Century Gothic" panose="020F0302020204030204"/>
              </a:rPr>
              <a:t>June 20, 2024</a:t>
            </a:r>
          </a:p>
        </p:txBody>
      </p:sp>
      <p:sp>
        <p:nvSpPr>
          <p:cNvPr id="10" name="Text Placeholder 9">
            <a:extLst>
              <a:ext uri="{FF2B5EF4-FFF2-40B4-BE49-F238E27FC236}">
                <a16:creationId xmlns:a16="http://schemas.microsoft.com/office/drawing/2014/main" id="{F7D0B44D-0742-33F9-A478-4A3049805CD1}"/>
              </a:ext>
            </a:extLst>
          </p:cNvPr>
          <p:cNvSpPr>
            <a:spLocks noGrp="1"/>
          </p:cNvSpPr>
          <p:nvPr>
            <p:ph type="body" sz="quarter" idx="12"/>
          </p:nvPr>
        </p:nvSpPr>
        <p:spPr>
          <a:xfrm>
            <a:off x="445145" y="6077918"/>
            <a:ext cx="5650855" cy="280987"/>
          </a:xfrm>
        </p:spPr>
        <p:txBody>
          <a:bodyPr/>
          <a:lstStyle/>
          <a:p>
            <a:r>
              <a:rPr lang="en-US" dirty="0"/>
              <a:t>Senior Executive Enterprise Architect</a:t>
            </a:r>
          </a:p>
        </p:txBody>
      </p:sp>
      <p:sp>
        <p:nvSpPr>
          <p:cNvPr id="12" name="Text Placeholder 3">
            <a:extLst>
              <a:ext uri="{FF2B5EF4-FFF2-40B4-BE49-F238E27FC236}">
                <a16:creationId xmlns:a16="http://schemas.microsoft.com/office/drawing/2014/main" id="{087CD110-AC18-972C-7DFB-271C244C367F}"/>
              </a:ext>
            </a:extLst>
          </p:cNvPr>
          <p:cNvSpPr>
            <a:spLocks noGrp="1"/>
          </p:cNvSpPr>
          <p:nvPr>
            <p:ph type="body" sz="quarter" idx="14"/>
          </p:nvPr>
        </p:nvSpPr>
        <p:spPr>
          <a:xfrm>
            <a:off x="448086" y="5788184"/>
            <a:ext cx="6164720" cy="390646"/>
          </a:xfrm>
        </p:spPr>
        <p:txBody>
          <a:bodyPr/>
          <a:lstStyle/>
          <a:p>
            <a:r>
              <a:rPr lang="en-US" sz="1600"/>
              <a:t>Brad Diamond</a:t>
            </a:r>
            <a:endParaRPr lang="en-US" b="0"/>
          </a:p>
        </p:txBody>
      </p:sp>
    </p:spTree>
    <p:extLst>
      <p:ext uri="{BB962C8B-B14F-4D97-AF65-F5344CB8AC3E}">
        <p14:creationId xmlns:p14="http://schemas.microsoft.com/office/powerpoint/2010/main" val="236701220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10F9D577-BAE0-2CE0-7BCE-8E5999673CA2}"/>
              </a:ext>
            </a:extLst>
          </p:cNvPr>
          <p:cNvSpPr>
            <a:spLocks noGrp="1"/>
          </p:cNvSpPr>
          <p:nvPr>
            <p:ph type="title"/>
          </p:nvPr>
        </p:nvSpPr>
        <p:spPr/>
        <p:txBody>
          <a:bodyPr/>
          <a:lstStyle/>
          <a:p>
            <a:r>
              <a:rPr lang="en-US" sz="3999">
                <a:solidFill>
                  <a:schemeClr val="bg1"/>
                </a:solidFill>
              </a:rPr>
              <a:t>Step 1 – </a:t>
            </a:r>
            <a:r>
              <a:rPr lang="en-US" sz="3999">
                <a:solidFill>
                  <a:srgbClr val="86ED78"/>
                </a:solidFill>
              </a:rPr>
              <a:t>Preparing</a:t>
            </a:r>
            <a:r>
              <a:rPr lang="en-US" sz="3999">
                <a:solidFill>
                  <a:schemeClr val="bg1"/>
                </a:solidFill>
              </a:rPr>
              <a:t> to Set Up ServiceNow Governance</a:t>
            </a:r>
          </a:p>
        </p:txBody>
      </p:sp>
      <p:sp>
        <p:nvSpPr>
          <p:cNvPr id="9" name="Text Placeholder 8">
            <a:extLst>
              <a:ext uri="{FF2B5EF4-FFF2-40B4-BE49-F238E27FC236}">
                <a16:creationId xmlns:a16="http://schemas.microsoft.com/office/drawing/2014/main" id="{B9C2F367-780B-E78A-A31C-C31EC7119F20}"/>
              </a:ext>
            </a:extLst>
          </p:cNvPr>
          <p:cNvSpPr>
            <a:spLocks noGrp="1"/>
          </p:cNvSpPr>
          <p:nvPr>
            <p:ph type="body" sz="quarter" idx="10"/>
          </p:nvPr>
        </p:nvSpPr>
        <p:spPr/>
        <p:txBody>
          <a:bodyPr/>
          <a:lstStyle/>
          <a:p>
            <a:r>
              <a:rPr lang="en-US"/>
              <a:t>Roles and Responsibilities</a:t>
            </a:r>
          </a:p>
        </p:txBody>
      </p:sp>
      <p:pic>
        <p:nvPicPr>
          <p:cNvPr id="11" name="Graphic 10">
            <a:extLst>
              <a:ext uri="{FF2B5EF4-FFF2-40B4-BE49-F238E27FC236}">
                <a16:creationId xmlns:a16="http://schemas.microsoft.com/office/drawing/2014/main" id="{465138DC-DC0E-634A-9DF1-35BCD5157AD2}"/>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766309" y="1415803"/>
            <a:ext cx="5291538" cy="5291538"/>
          </a:xfrm>
          <a:prstGeom prst="rect">
            <a:avLst/>
          </a:prstGeom>
        </p:spPr>
      </p:pic>
      <p:sp>
        <p:nvSpPr>
          <p:cNvPr id="2" name="TextBox 1">
            <a:hlinkClick r:id="rId5" action="ppaction://hlinksldjump"/>
            <a:extLst>
              <a:ext uri="{FF2B5EF4-FFF2-40B4-BE49-F238E27FC236}">
                <a16:creationId xmlns:a16="http://schemas.microsoft.com/office/drawing/2014/main" id="{F7A6D482-1E33-27B9-C2D2-690FF8ADD4F6}"/>
              </a:ext>
            </a:extLst>
          </p:cNvPr>
          <p:cNvSpPr txBox="1"/>
          <p:nvPr/>
        </p:nvSpPr>
        <p:spPr>
          <a:xfrm>
            <a:off x="10244888" y="159601"/>
            <a:ext cx="1735359" cy="321614"/>
          </a:xfrm>
          <a:prstGeom prst="rect">
            <a:avLst/>
          </a:prstGeom>
          <a:noFill/>
        </p:spPr>
        <p:txBody>
          <a:bodyPr wrap="none" rtlCol="0">
            <a:noAutofit/>
          </a:bodyPr>
          <a:lstStyle/>
          <a:p>
            <a:pPr defTabSz="456903">
              <a:spcBef>
                <a:spcPts val="300"/>
              </a:spcBef>
            </a:pPr>
            <a:r>
              <a:rPr lang="en-US" sz="1600">
                <a:solidFill>
                  <a:srgbClr val="86ED78"/>
                </a:solidFill>
                <a:latin typeface="Century Gothic" panose="020F0302020204030204"/>
                <a:hlinkClick r:id="rId5" action="ppaction://hlinksldjump">
                  <a:extLst>
                    <a:ext uri="{A12FA001-AC4F-418D-AE19-62706E023703}">
                      <ahyp:hlinkClr xmlns:ahyp="http://schemas.microsoft.com/office/drawing/2018/hyperlinkcolor" val="tx"/>
                    </a:ext>
                  </a:extLst>
                </a:hlinkClick>
              </a:rPr>
              <a:t>Back to Agenda</a:t>
            </a:r>
            <a:endParaRPr lang="en-US" sz="1600">
              <a:solidFill>
                <a:srgbClr val="86ED78"/>
              </a:solidFill>
              <a:latin typeface="Century Gothic" panose="020F0302020204030204"/>
            </a:endParaRPr>
          </a:p>
        </p:txBody>
      </p:sp>
    </p:spTree>
    <p:extLst>
      <p:ext uri="{BB962C8B-B14F-4D97-AF65-F5344CB8AC3E}">
        <p14:creationId xmlns:p14="http://schemas.microsoft.com/office/powerpoint/2010/main" val="64355792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B39D4-20DB-908F-4BA0-6EAC880D9ADC}"/>
              </a:ext>
            </a:extLst>
          </p:cNvPr>
          <p:cNvSpPr txBox="1">
            <a:spLocks/>
          </p:cNvSpPr>
          <p:nvPr/>
        </p:nvSpPr>
        <p:spPr bwMode="gray">
          <a:xfrm>
            <a:off x="444436" y="893"/>
            <a:ext cx="11204323" cy="984263"/>
          </a:xfrm>
          <a:prstGeom prst="rect">
            <a:avLst/>
          </a:prstGeom>
        </p:spPr>
        <p:txBody>
          <a:bodyPr vert="horz" lIns="91416" tIns="0" rIns="91416" bIns="0" rtlCol="0" anchor="ctr" anchorCtr="0">
            <a:noAutofit/>
          </a:bodyPr>
          <a:lstStyle>
            <a:lvl1pPr algn="l" defTabSz="457017" rtl="0" eaLnBrk="1" latinLnBrk="0" hangingPunct="1">
              <a:lnSpc>
                <a:spcPct val="85000"/>
              </a:lnSpc>
              <a:spcBef>
                <a:spcPts val="0"/>
              </a:spcBef>
              <a:buNone/>
              <a:defRPr lang="en-US" sz="3200" b="1" i="0" kern="1200" dirty="0">
                <a:solidFill>
                  <a:schemeClr val="tx1"/>
                </a:solidFill>
                <a:latin typeface="+mj-lt"/>
                <a:ea typeface="Gilroy" panose="00000500000000000000" pitchFamily="50" charset="0"/>
                <a:cs typeface="Gilroy" panose="00000500000000000000" pitchFamily="50" charset="0"/>
              </a:defRPr>
            </a:lvl1pPr>
          </a:lstStyle>
          <a:p>
            <a:pPr>
              <a:defRPr/>
            </a:pPr>
            <a:r>
              <a:rPr lang="en-US" sz="3199">
                <a:solidFill>
                  <a:srgbClr val="FFFFFF"/>
                </a:solidFill>
                <a:latin typeface="Century Gothic" panose="020F0302020204030204"/>
              </a:rPr>
              <a:t>Example: </a:t>
            </a:r>
            <a:r>
              <a:rPr lang="en-US" sz="3199">
                <a:solidFill>
                  <a:srgbClr val="86ED78"/>
                </a:solidFill>
                <a:latin typeface="Century Gothic" panose="020F0302020204030204"/>
              </a:rPr>
              <a:t>Decentralized</a:t>
            </a:r>
            <a:r>
              <a:rPr lang="en-US" sz="3199">
                <a:solidFill>
                  <a:srgbClr val="FFFFFF"/>
                </a:solidFill>
                <a:latin typeface="Century Gothic" panose="020F0302020204030204"/>
              </a:rPr>
              <a:t> Delivery Model</a:t>
            </a:r>
            <a:br>
              <a:rPr lang="en-US" sz="3199" i="1">
                <a:solidFill>
                  <a:srgbClr val="FFFFFF"/>
                </a:solidFill>
                <a:latin typeface="Century Gothic" panose="020F0302020204030204"/>
              </a:rPr>
            </a:br>
            <a:endParaRPr lang="en-US" sz="1799" i="1">
              <a:solidFill>
                <a:srgbClr val="FFFFFF"/>
              </a:solidFill>
              <a:latin typeface="Century Gothic" panose="020F0302020204030204"/>
            </a:endParaRPr>
          </a:p>
        </p:txBody>
      </p:sp>
      <p:sp>
        <p:nvSpPr>
          <p:cNvPr id="3" name="Rectangle: Rounded Corners 31">
            <a:extLst>
              <a:ext uri="{FF2B5EF4-FFF2-40B4-BE49-F238E27FC236}">
                <a16:creationId xmlns:a16="http://schemas.microsoft.com/office/drawing/2014/main" id="{FCABF460-2AD1-5ADF-9BED-A8FE224988AD}"/>
              </a:ext>
            </a:extLst>
          </p:cNvPr>
          <p:cNvSpPr/>
          <p:nvPr/>
        </p:nvSpPr>
        <p:spPr>
          <a:xfrm>
            <a:off x="551414" y="2045054"/>
            <a:ext cx="1687128" cy="4070221"/>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4" name="Rounded Rectangle 3">
            <a:extLst>
              <a:ext uri="{FF2B5EF4-FFF2-40B4-BE49-F238E27FC236}">
                <a16:creationId xmlns:a16="http://schemas.microsoft.com/office/drawing/2014/main" id="{C5C7F441-FCD7-413C-ABE0-CF034B752FE5}"/>
              </a:ext>
            </a:extLst>
          </p:cNvPr>
          <p:cNvSpPr/>
          <p:nvPr/>
        </p:nvSpPr>
        <p:spPr>
          <a:xfrm>
            <a:off x="747144" y="1285756"/>
            <a:ext cx="1295663" cy="287925"/>
          </a:xfrm>
          <a:prstGeom prst="roundRect">
            <a:avLst/>
          </a:prstGeom>
          <a:noFill/>
          <a:ln w="12700" cap="flat" cmpd="sng" algn="ctr">
            <a:solidFill>
              <a:srgbClr val="68A1AF"/>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Executive  Sponsor</a:t>
            </a:r>
          </a:p>
        </p:txBody>
      </p:sp>
      <p:sp>
        <p:nvSpPr>
          <p:cNvPr id="5" name="TextBox 4">
            <a:extLst>
              <a:ext uri="{FF2B5EF4-FFF2-40B4-BE49-F238E27FC236}">
                <a16:creationId xmlns:a16="http://schemas.microsoft.com/office/drawing/2014/main" id="{E8AE9959-4F66-70A9-9B27-3368E686896D}"/>
              </a:ext>
            </a:extLst>
          </p:cNvPr>
          <p:cNvSpPr txBox="1"/>
          <p:nvPr/>
        </p:nvSpPr>
        <p:spPr>
          <a:xfrm>
            <a:off x="835531" y="2015265"/>
            <a:ext cx="1118889" cy="461545"/>
          </a:xfrm>
          <a:prstGeom prst="rect">
            <a:avLst/>
          </a:prstGeom>
          <a:solidFill>
            <a:srgbClr val="FFFFFF"/>
          </a:solidFill>
        </p:spPr>
        <p:txBody>
          <a:bodyPr wrap="square" rtlCol="0">
            <a:spAutoFit/>
          </a:bodyPr>
          <a:lstStyle/>
          <a:p>
            <a:pPr algn="ctr" defTabSz="457040">
              <a:defRPr/>
            </a:pPr>
            <a:r>
              <a:rPr lang="en-US" sz="1200" b="1" kern="0">
                <a:solidFill>
                  <a:srgbClr val="293E40"/>
                </a:solidFill>
                <a:latin typeface="Century Gothic" panose="020F0302020204030204"/>
              </a:rPr>
              <a:t>Finance</a:t>
            </a:r>
            <a:endParaRPr lang="en-US" sz="1200" b="1" kern="0">
              <a:solidFill>
                <a:srgbClr val="FF0000"/>
              </a:solidFill>
              <a:latin typeface="Century Gothic" panose="020F0302020204030204"/>
            </a:endParaRPr>
          </a:p>
          <a:p>
            <a:pPr defTabSz="457040">
              <a:defRPr/>
            </a:pPr>
            <a:endParaRPr lang="en-US" sz="1200" b="1" kern="0">
              <a:solidFill>
                <a:srgbClr val="293E40"/>
              </a:solidFill>
              <a:latin typeface="Century Gothic" panose="020F0302020204030204"/>
            </a:endParaRPr>
          </a:p>
        </p:txBody>
      </p:sp>
      <p:pic>
        <p:nvPicPr>
          <p:cNvPr id="6" name="Graphic 5" descr="Box">
            <a:extLst>
              <a:ext uri="{FF2B5EF4-FFF2-40B4-BE49-F238E27FC236}">
                <a16:creationId xmlns:a16="http://schemas.microsoft.com/office/drawing/2014/main" id="{596C9180-E17D-9DD4-EEA0-1C06D1E72C2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25046" y="2368972"/>
            <a:ext cx="539859" cy="539859"/>
          </a:xfrm>
          <a:prstGeom prst="rect">
            <a:avLst/>
          </a:prstGeom>
        </p:spPr>
      </p:pic>
      <p:sp>
        <p:nvSpPr>
          <p:cNvPr id="7" name="TextBox 6">
            <a:extLst>
              <a:ext uri="{FF2B5EF4-FFF2-40B4-BE49-F238E27FC236}">
                <a16:creationId xmlns:a16="http://schemas.microsoft.com/office/drawing/2014/main" id="{8F648316-1569-B9A4-ABEB-28D6BD0E876E}"/>
              </a:ext>
            </a:extLst>
          </p:cNvPr>
          <p:cNvSpPr txBox="1"/>
          <p:nvPr/>
        </p:nvSpPr>
        <p:spPr>
          <a:xfrm>
            <a:off x="655509" y="2932926"/>
            <a:ext cx="1478933" cy="246157"/>
          </a:xfrm>
          <a:prstGeom prst="rect">
            <a:avLst/>
          </a:prstGeom>
          <a:noFill/>
        </p:spPr>
        <p:txBody>
          <a:bodyPr wrap="square" rtlCol="0">
            <a:spAutoFit/>
          </a:bodyPr>
          <a:lstStyle/>
          <a:p>
            <a:pPr algn="ctr" defTabSz="457040">
              <a:defRPr/>
            </a:pPr>
            <a:r>
              <a:rPr lang="en-US" sz="1000" kern="0">
                <a:solidFill>
                  <a:srgbClr val="293E40"/>
                </a:solidFill>
                <a:latin typeface="Century Gothic" panose="020F0302020204030204"/>
              </a:rPr>
              <a:t>Finance Workflows</a:t>
            </a:r>
          </a:p>
        </p:txBody>
      </p:sp>
      <p:sp>
        <p:nvSpPr>
          <p:cNvPr id="8" name="Rounded Rectangle 47">
            <a:extLst>
              <a:ext uri="{FF2B5EF4-FFF2-40B4-BE49-F238E27FC236}">
                <a16:creationId xmlns:a16="http://schemas.microsoft.com/office/drawing/2014/main" id="{D06E5999-AC9A-71B8-DAAC-36628FC9A2A0}"/>
              </a:ext>
            </a:extLst>
          </p:cNvPr>
          <p:cNvSpPr/>
          <p:nvPr/>
        </p:nvSpPr>
        <p:spPr>
          <a:xfrm>
            <a:off x="747144" y="1631395"/>
            <a:ext cx="1295663" cy="287925"/>
          </a:xfrm>
          <a:prstGeom prst="roundRect">
            <a:avLst/>
          </a:prstGeom>
          <a:noFill/>
          <a:ln w="12700" cap="flat" cmpd="sng" algn="ctr">
            <a:solidFill>
              <a:srgbClr val="68A1AF"/>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Portfolio Manager</a:t>
            </a:r>
          </a:p>
        </p:txBody>
      </p:sp>
      <p:grpSp>
        <p:nvGrpSpPr>
          <p:cNvPr id="9" name="Group 8">
            <a:extLst>
              <a:ext uri="{FF2B5EF4-FFF2-40B4-BE49-F238E27FC236}">
                <a16:creationId xmlns:a16="http://schemas.microsoft.com/office/drawing/2014/main" id="{364F1D71-38D3-01C2-FDCA-3189CE1D8D91}"/>
              </a:ext>
            </a:extLst>
          </p:cNvPr>
          <p:cNvGrpSpPr/>
          <p:nvPr/>
        </p:nvGrpSpPr>
        <p:grpSpPr>
          <a:xfrm>
            <a:off x="927097" y="3448830"/>
            <a:ext cx="935756" cy="2451270"/>
            <a:chOff x="9649903" y="3332082"/>
            <a:chExt cx="936000" cy="2451909"/>
          </a:xfrm>
        </p:grpSpPr>
        <p:sp>
          <p:nvSpPr>
            <p:cNvPr id="10" name="Rounded Rectangle 39">
              <a:extLst>
                <a:ext uri="{FF2B5EF4-FFF2-40B4-BE49-F238E27FC236}">
                  <a16:creationId xmlns:a16="http://schemas.microsoft.com/office/drawing/2014/main" id="{47DFDD5B-4FBF-180A-4BB5-55F6E1CC104F}"/>
                </a:ext>
              </a:extLst>
            </p:cNvPr>
            <p:cNvSpPr/>
            <p:nvPr/>
          </p:nvSpPr>
          <p:spPr>
            <a:xfrm>
              <a:off x="9649903" y="3332082"/>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Owner</a:t>
              </a:r>
            </a:p>
          </p:txBody>
        </p:sp>
        <p:sp>
          <p:nvSpPr>
            <p:cNvPr id="11" name="Rounded Rectangle 40">
              <a:extLst>
                <a:ext uri="{FF2B5EF4-FFF2-40B4-BE49-F238E27FC236}">
                  <a16:creationId xmlns:a16="http://schemas.microsoft.com/office/drawing/2014/main" id="{1362794F-391A-6EED-DC82-CA639872F1EE}"/>
                </a:ext>
              </a:extLst>
            </p:cNvPr>
            <p:cNvSpPr/>
            <p:nvPr/>
          </p:nvSpPr>
          <p:spPr>
            <a:xfrm>
              <a:off x="9649903" y="3646355"/>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Architect</a:t>
              </a:r>
            </a:p>
          </p:txBody>
        </p:sp>
        <p:sp>
          <p:nvSpPr>
            <p:cNvPr id="12" name="Rounded Rectangle 41">
              <a:extLst>
                <a:ext uri="{FF2B5EF4-FFF2-40B4-BE49-F238E27FC236}">
                  <a16:creationId xmlns:a16="http://schemas.microsoft.com/office/drawing/2014/main" id="{9F84BF1E-48E4-717C-99A1-F042E6D9C5B7}"/>
                </a:ext>
              </a:extLst>
            </p:cNvPr>
            <p:cNvSpPr/>
            <p:nvPr/>
          </p:nvSpPr>
          <p:spPr>
            <a:xfrm>
              <a:off x="9649903" y="3960628"/>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Scrum Master</a:t>
              </a:r>
            </a:p>
          </p:txBody>
        </p:sp>
        <p:sp>
          <p:nvSpPr>
            <p:cNvPr id="13" name="Rounded Rectangle 42">
              <a:extLst>
                <a:ext uri="{FF2B5EF4-FFF2-40B4-BE49-F238E27FC236}">
                  <a16:creationId xmlns:a16="http://schemas.microsoft.com/office/drawing/2014/main" id="{2670CB68-AC6C-992B-3D53-E463DE204C0F}"/>
                </a:ext>
              </a:extLst>
            </p:cNvPr>
            <p:cNvSpPr/>
            <p:nvPr/>
          </p:nvSpPr>
          <p:spPr>
            <a:xfrm>
              <a:off x="9649903" y="4274901"/>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Snr. Developer(s)</a:t>
              </a:r>
            </a:p>
          </p:txBody>
        </p:sp>
        <p:sp>
          <p:nvSpPr>
            <p:cNvPr id="14" name="Rounded Rectangle 43">
              <a:extLst>
                <a:ext uri="{FF2B5EF4-FFF2-40B4-BE49-F238E27FC236}">
                  <a16:creationId xmlns:a16="http://schemas.microsoft.com/office/drawing/2014/main" id="{A8D46235-0539-CC26-8080-6D57D77C9E9F}"/>
                </a:ext>
              </a:extLst>
            </p:cNvPr>
            <p:cNvSpPr/>
            <p:nvPr/>
          </p:nvSpPr>
          <p:spPr>
            <a:xfrm>
              <a:off x="9649903" y="4589174"/>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Developer(s)</a:t>
              </a:r>
            </a:p>
          </p:txBody>
        </p:sp>
        <p:sp>
          <p:nvSpPr>
            <p:cNvPr id="15" name="Rounded Rectangle 44">
              <a:extLst>
                <a:ext uri="{FF2B5EF4-FFF2-40B4-BE49-F238E27FC236}">
                  <a16:creationId xmlns:a16="http://schemas.microsoft.com/office/drawing/2014/main" id="{BB6CBEBC-C459-60D2-5508-C96CDBBD48DD}"/>
                </a:ext>
              </a:extLst>
            </p:cNvPr>
            <p:cNvSpPr/>
            <p:nvPr/>
          </p:nvSpPr>
          <p:spPr>
            <a:xfrm>
              <a:off x="9649903" y="4903447"/>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Jnr. Developer(s)</a:t>
              </a:r>
            </a:p>
          </p:txBody>
        </p:sp>
        <p:sp>
          <p:nvSpPr>
            <p:cNvPr id="16" name="Rounded Rectangle 82">
              <a:extLst>
                <a:ext uri="{FF2B5EF4-FFF2-40B4-BE49-F238E27FC236}">
                  <a16:creationId xmlns:a16="http://schemas.microsoft.com/office/drawing/2014/main" id="{87382C6B-E567-8C76-AA22-4D726F3B5686}"/>
                </a:ext>
              </a:extLst>
            </p:cNvPr>
            <p:cNvSpPr/>
            <p:nvPr/>
          </p:nvSpPr>
          <p:spPr>
            <a:xfrm>
              <a:off x="9649903" y="5217720"/>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Business/Process Analyst</a:t>
              </a:r>
            </a:p>
          </p:txBody>
        </p:sp>
        <p:sp>
          <p:nvSpPr>
            <p:cNvPr id="17" name="Rounded Rectangle 83">
              <a:extLst>
                <a:ext uri="{FF2B5EF4-FFF2-40B4-BE49-F238E27FC236}">
                  <a16:creationId xmlns:a16="http://schemas.microsoft.com/office/drawing/2014/main" id="{E2734D68-441C-1824-D2A3-C499418F6548}"/>
                </a:ext>
              </a:extLst>
            </p:cNvPr>
            <p:cNvSpPr/>
            <p:nvPr/>
          </p:nvSpPr>
          <p:spPr>
            <a:xfrm>
              <a:off x="9649903" y="5531991"/>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Trainer / OCM Specialist</a:t>
              </a:r>
            </a:p>
          </p:txBody>
        </p:sp>
      </p:grpSp>
      <p:sp>
        <p:nvSpPr>
          <p:cNvPr id="18" name="Rectangle: Rounded Corners 31">
            <a:extLst>
              <a:ext uri="{FF2B5EF4-FFF2-40B4-BE49-F238E27FC236}">
                <a16:creationId xmlns:a16="http://schemas.microsoft.com/office/drawing/2014/main" id="{EE8DF409-DC02-F6B8-D57C-F129AC1939E8}"/>
              </a:ext>
            </a:extLst>
          </p:cNvPr>
          <p:cNvSpPr/>
          <p:nvPr/>
        </p:nvSpPr>
        <p:spPr>
          <a:xfrm>
            <a:off x="2395396" y="2045054"/>
            <a:ext cx="1687128" cy="4070221"/>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19" name="Rounded Rectangle 90">
            <a:extLst>
              <a:ext uri="{FF2B5EF4-FFF2-40B4-BE49-F238E27FC236}">
                <a16:creationId xmlns:a16="http://schemas.microsoft.com/office/drawing/2014/main" id="{537BDBC8-6DEA-8579-FEFA-DEBDF6F23F08}"/>
              </a:ext>
            </a:extLst>
          </p:cNvPr>
          <p:cNvSpPr/>
          <p:nvPr/>
        </p:nvSpPr>
        <p:spPr>
          <a:xfrm>
            <a:off x="2591127" y="1285756"/>
            <a:ext cx="1295663" cy="287925"/>
          </a:xfrm>
          <a:prstGeom prst="roundRect">
            <a:avLst/>
          </a:prstGeom>
          <a:noFill/>
          <a:ln w="12700" cap="flat" cmpd="sng" algn="ctr">
            <a:solidFill>
              <a:srgbClr val="68A1AF"/>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Executive  Sponsor</a:t>
            </a:r>
          </a:p>
        </p:txBody>
      </p:sp>
      <p:sp>
        <p:nvSpPr>
          <p:cNvPr id="20" name="TextBox 19">
            <a:extLst>
              <a:ext uri="{FF2B5EF4-FFF2-40B4-BE49-F238E27FC236}">
                <a16:creationId xmlns:a16="http://schemas.microsoft.com/office/drawing/2014/main" id="{8C498252-5A82-6029-ED27-AB10406FA5C2}"/>
              </a:ext>
            </a:extLst>
          </p:cNvPr>
          <p:cNvSpPr txBox="1"/>
          <p:nvPr/>
        </p:nvSpPr>
        <p:spPr>
          <a:xfrm>
            <a:off x="2771079" y="2015265"/>
            <a:ext cx="935756" cy="461545"/>
          </a:xfrm>
          <a:prstGeom prst="rect">
            <a:avLst/>
          </a:prstGeom>
          <a:solidFill>
            <a:srgbClr val="FFFFFF"/>
          </a:solidFill>
        </p:spPr>
        <p:txBody>
          <a:bodyPr wrap="square" rtlCol="0">
            <a:spAutoFit/>
          </a:bodyPr>
          <a:lstStyle/>
          <a:p>
            <a:pPr algn="ctr" defTabSz="457040">
              <a:defRPr/>
            </a:pPr>
            <a:r>
              <a:rPr lang="en-US" sz="1200" b="1" kern="0">
                <a:solidFill>
                  <a:srgbClr val="293E40"/>
                </a:solidFill>
                <a:latin typeface="Century Gothic" panose="020F0302020204030204"/>
              </a:rPr>
              <a:t>HR</a:t>
            </a:r>
            <a:endParaRPr lang="en-US" sz="1200" b="1" kern="0">
              <a:solidFill>
                <a:srgbClr val="FF0000"/>
              </a:solidFill>
              <a:latin typeface="Century Gothic" panose="020F0302020204030204"/>
            </a:endParaRPr>
          </a:p>
          <a:p>
            <a:pPr defTabSz="457040">
              <a:defRPr/>
            </a:pPr>
            <a:endParaRPr lang="en-US" sz="1200" b="1" kern="0">
              <a:solidFill>
                <a:srgbClr val="293E40"/>
              </a:solidFill>
              <a:latin typeface="Century Gothic" panose="020F0302020204030204"/>
            </a:endParaRPr>
          </a:p>
        </p:txBody>
      </p:sp>
      <p:pic>
        <p:nvPicPr>
          <p:cNvPr id="21" name="Graphic 20" descr="Box">
            <a:extLst>
              <a:ext uri="{FF2B5EF4-FFF2-40B4-BE49-F238E27FC236}">
                <a16:creationId xmlns:a16="http://schemas.microsoft.com/office/drawing/2014/main" id="{BC4E7973-EE6C-65B8-E54F-ADCD023E1D5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69029" y="2368972"/>
            <a:ext cx="539859" cy="539859"/>
          </a:xfrm>
          <a:prstGeom prst="rect">
            <a:avLst/>
          </a:prstGeom>
        </p:spPr>
      </p:pic>
      <p:sp>
        <p:nvSpPr>
          <p:cNvPr id="22" name="TextBox 21">
            <a:extLst>
              <a:ext uri="{FF2B5EF4-FFF2-40B4-BE49-F238E27FC236}">
                <a16:creationId xmlns:a16="http://schemas.microsoft.com/office/drawing/2014/main" id="{B282F9A8-8C7A-4BD6-708C-55250B7DDB10}"/>
              </a:ext>
            </a:extLst>
          </p:cNvPr>
          <p:cNvSpPr txBox="1"/>
          <p:nvPr/>
        </p:nvSpPr>
        <p:spPr>
          <a:xfrm>
            <a:off x="2499492" y="2932922"/>
            <a:ext cx="1478933" cy="400006"/>
          </a:xfrm>
          <a:prstGeom prst="rect">
            <a:avLst/>
          </a:prstGeom>
          <a:noFill/>
        </p:spPr>
        <p:txBody>
          <a:bodyPr wrap="square" rtlCol="0">
            <a:spAutoFit/>
          </a:bodyPr>
          <a:lstStyle/>
          <a:p>
            <a:pPr algn="ctr" defTabSz="457040">
              <a:defRPr/>
            </a:pPr>
            <a:r>
              <a:rPr lang="en-US" sz="1000" kern="0">
                <a:solidFill>
                  <a:srgbClr val="293E40"/>
                </a:solidFill>
                <a:latin typeface="Century Gothic" panose="020F0302020204030204"/>
              </a:rPr>
              <a:t>HRSD </a:t>
            </a:r>
          </a:p>
          <a:p>
            <a:pPr algn="ctr" defTabSz="457040">
              <a:defRPr/>
            </a:pPr>
            <a:endParaRPr lang="en-US" sz="1000" kern="0">
              <a:solidFill>
                <a:srgbClr val="293E40"/>
              </a:solidFill>
              <a:latin typeface="Century Gothic" panose="020F0302020204030204"/>
            </a:endParaRPr>
          </a:p>
        </p:txBody>
      </p:sp>
      <p:sp>
        <p:nvSpPr>
          <p:cNvPr id="23" name="Rounded Rectangle 94">
            <a:extLst>
              <a:ext uri="{FF2B5EF4-FFF2-40B4-BE49-F238E27FC236}">
                <a16:creationId xmlns:a16="http://schemas.microsoft.com/office/drawing/2014/main" id="{D750FD13-6206-0166-ED69-FD7BEBFB870A}"/>
              </a:ext>
            </a:extLst>
          </p:cNvPr>
          <p:cNvSpPr/>
          <p:nvPr/>
        </p:nvSpPr>
        <p:spPr>
          <a:xfrm>
            <a:off x="2591127" y="1631395"/>
            <a:ext cx="1295663" cy="287925"/>
          </a:xfrm>
          <a:prstGeom prst="roundRect">
            <a:avLst/>
          </a:prstGeom>
          <a:noFill/>
          <a:ln w="12700" cap="flat" cmpd="sng" algn="ctr">
            <a:solidFill>
              <a:srgbClr val="68A1AF"/>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Portfolio Manager</a:t>
            </a:r>
          </a:p>
        </p:txBody>
      </p:sp>
      <p:grpSp>
        <p:nvGrpSpPr>
          <p:cNvPr id="24" name="Group 23">
            <a:extLst>
              <a:ext uri="{FF2B5EF4-FFF2-40B4-BE49-F238E27FC236}">
                <a16:creationId xmlns:a16="http://schemas.microsoft.com/office/drawing/2014/main" id="{B69B10E3-27E3-3F58-F313-291F4BF7FEA4}"/>
              </a:ext>
            </a:extLst>
          </p:cNvPr>
          <p:cNvGrpSpPr/>
          <p:nvPr/>
        </p:nvGrpSpPr>
        <p:grpSpPr>
          <a:xfrm>
            <a:off x="2771079" y="3448830"/>
            <a:ext cx="935756" cy="2451270"/>
            <a:chOff x="9649903" y="3332082"/>
            <a:chExt cx="936000" cy="2451909"/>
          </a:xfrm>
        </p:grpSpPr>
        <p:sp>
          <p:nvSpPr>
            <p:cNvPr id="25" name="Rounded Rectangle 96">
              <a:extLst>
                <a:ext uri="{FF2B5EF4-FFF2-40B4-BE49-F238E27FC236}">
                  <a16:creationId xmlns:a16="http://schemas.microsoft.com/office/drawing/2014/main" id="{C9D23216-662B-8EA1-8AEF-739550BDC5CE}"/>
                </a:ext>
              </a:extLst>
            </p:cNvPr>
            <p:cNvSpPr/>
            <p:nvPr/>
          </p:nvSpPr>
          <p:spPr>
            <a:xfrm>
              <a:off x="9649903" y="3332082"/>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Owner</a:t>
              </a:r>
            </a:p>
          </p:txBody>
        </p:sp>
        <p:sp>
          <p:nvSpPr>
            <p:cNvPr id="26" name="Rounded Rectangle 97">
              <a:extLst>
                <a:ext uri="{FF2B5EF4-FFF2-40B4-BE49-F238E27FC236}">
                  <a16:creationId xmlns:a16="http://schemas.microsoft.com/office/drawing/2014/main" id="{1F875749-1B0B-58FC-FE09-49EB8B6B0DD6}"/>
                </a:ext>
              </a:extLst>
            </p:cNvPr>
            <p:cNvSpPr/>
            <p:nvPr/>
          </p:nvSpPr>
          <p:spPr>
            <a:xfrm>
              <a:off x="9649903" y="3646355"/>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Architect</a:t>
              </a:r>
            </a:p>
          </p:txBody>
        </p:sp>
        <p:sp>
          <p:nvSpPr>
            <p:cNvPr id="27" name="Rounded Rectangle 98">
              <a:extLst>
                <a:ext uri="{FF2B5EF4-FFF2-40B4-BE49-F238E27FC236}">
                  <a16:creationId xmlns:a16="http://schemas.microsoft.com/office/drawing/2014/main" id="{B80775D7-2E7A-A37B-2F33-74E828094904}"/>
                </a:ext>
              </a:extLst>
            </p:cNvPr>
            <p:cNvSpPr/>
            <p:nvPr/>
          </p:nvSpPr>
          <p:spPr>
            <a:xfrm>
              <a:off x="9649903" y="3960628"/>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Scrum Master</a:t>
              </a:r>
            </a:p>
          </p:txBody>
        </p:sp>
        <p:sp>
          <p:nvSpPr>
            <p:cNvPr id="28" name="Rounded Rectangle 99">
              <a:extLst>
                <a:ext uri="{FF2B5EF4-FFF2-40B4-BE49-F238E27FC236}">
                  <a16:creationId xmlns:a16="http://schemas.microsoft.com/office/drawing/2014/main" id="{C65BCB22-2EEC-C155-6E70-186CBC65F9D7}"/>
                </a:ext>
              </a:extLst>
            </p:cNvPr>
            <p:cNvSpPr/>
            <p:nvPr/>
          </p:nvSpPr>
          <p:spPr>
            <a:xfrm>
              <a:off x="9649903" y="4274901"/>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Snr. Developer(s)</a:t>
              </a:r>
            </a:p>
          </p:txBody>
        </p:sp>
        <p:sp>
          <p:nvSpPr>
            <p:cNvPr id="29" name="Rounded Rectangle 100">
              <a:extLst>
                <a:ext uri="{FF2B5EF4-FFF2-40B4-BE49-F238E27FC236}">
                  <a16:creationId xmlns:a16="http://schemas.microsoft.com/office/drawing/2014/main" id="{09495049-4A5C-744A-D3F3-3F915304E5A1}"/>
                </a:ext>
              </a:extLst>
            </p:cNvPr>
            <p:cNvSpPr/>
            <p:nvPr/>
          </p:nvSpPr>
          <p:spPr>
            <a:xfrm>
              <a:off x="9649903" y="4589174"/>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Developer(s)</a:t>
              </a:r>
            </a:p>
          </p:txBody>
        </p:sp>
        <p:sp>
          <p:nvSpPr>
            <p:cNvPr id="30" name="Rounded Rectangle 101">
              <a:extLst>
                <a:ext uri="{FF2B5EF4-FFF2-40B4-BE49-F238E27FC236}">
                  <a16:creationId xmlns:a16="http://schemas.microsoft.com/office/drawing/2014/main" id="{01957A6A-8694-B2BC-4440-1D7C69BAF155}"/>
                </a:ext>
              </a:extLst>
            </p:cNvPr>
            <p:cNvSpPr/>
            <p:nvPr/>
          </p:nvSpPr>
          <p:spPr>
            <a:xfrm>
              <a:off x="9649903" y="4903447"/>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Jnr. Developer(s)</a:t>
              </a:r>
            </a:p>
          </p:txBody>
        </p:sp>
        <p:sp>
          <p:nvSpPr>
            <p:cNvPr id="31" name="Rounded Rectangle 102">
              <a:extLst>
                <a:ext uri="{FF2B5EF4-FFF2-40B4-BE49-F238E27FC236}">
                  <a16:creationId xmlns:a16="http://schemas.microsoft.com/office/drawing/2014/main" id="{393CF34D-AC7A-A61A-539D-FE1F6C3A6353}"/>
                </a:ext>
              </a:extLst>
            </p:cNvPr>
            <p:cNvSpPr/>
            <p:nvPr/>
          </p:nvSpPr>
          <p:spPr>
            <a:xfrm>
              <a:off x="9649903" y="5217720"/>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Business/Process Analyst</a:t>
              </a:r>
            </a:p>
          </p:txBody>
        </p:sp>
        <p:sp>
          <p:nvSpPr>
            <p:cNvPr id="32" name="Rounded Rectangle 103">
              <a:extLst>
                <a:ext uri="{FF2B5EF4-FFF2-40B4-BE49-F238E27FC236}">
                  <a16:creationId xmlns:a16="http://schemas.microsoft.com/office/drawing/2014/main" id="{B0438976-1132-6F08-FB10-FBD26B2F2C67}"/>
                </a:ext>
              </a:extLst>
            </p:cNvPr>
            <p:cNvSpPr/>
            <p:nvPr/>
          </p:nvSpPr>
          <p:spPr>
            <a:xfrm>
              <a:off x="9649903" y="5531991"/>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Trainer / OCM Specialist</a:t>
              </a:r>
            </a:p>
          </p:txBody>
        </p:sp>
      </p:grpSp>
      <p:sp>
        <p:nvSpPr>
          <p:cNvPr id="33" name="Rectangle: Rounded Corners 31">
            <a:extLst>
              <a:ext uri="{FF2B5EF4-FFF2-40B4-BE49-F238E27FC236}">
                <a16:creationId xmlns:a16="http://schemas.microsoft.com/office/drawing/2014/main" id="{8E2EB4E7-7D3E-EF77-6AB8-D723EF2BAE12}"/>
              </a:ext>
            </a:extLst>
          </p:cNvPr>
          <p:cNvSpPr/>
          <p:nvPr/>
        </p:nvSpPr>
        <p:spPr>
          <a:xfrm>
            <a:off x="4239378" y="2045054"/>
            <a:ext cx="2706949" cy="4070221"/>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34" name="Rounded Rectangle 106">
            <a:extLst>
              <a:ext uri="{FF2B5EF4-FFF2-40B4-BE49-F238E27FC236}">
                <a16:creationId xmlns:a16="http://schemas.microsoft.com/office/drawing/2014/main" id="{4EE46AA0-6F27-3139-5555-180C84F6D6F6}"/>
              </a:ext>
            </a:extLst>
          </p:cNvPr>
          <p:cNvSpPr/>
          <p:nvPr/>
        </p:nvSpPr>
        <p:spPr>
          <a:xfrm>
            <a:off x="4604220" y="1285756"/>
            <a:ext cx="1977268" cy="287925"/>
          </a:xfrm>
          <a:prstGeom prst="roundRect">
            <a:avLst/>
          </a:prstGeom>
          <a:noFill/>
          <a:ln w="12700" cap="flat" cmpd="sng" algn="ctr">
            <a:solidFill>
              <a:srgbClr val="68A1AF"/>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Executive  Sponsor</a:t>
            </a:r>
          </a:p>
        </p:txBody>
      </p:sp>
      <p:sp>
        <p:nvSpPr>
          <p:cNvPr id="35" name="TextBox 34">
            <a:extLst>
              <a:ext uri="{FF2B5EF4-FFF2-40B4-BE49-F238E27FC236}">
                <a16:creationId xmlns:a16="http://schemas.microsoft.com/office/drawing/2014/main" id="{D8EF836A-314E-2988-C09A-D627134E0F15}"/>
              </a:ext>
            </a:extLst>
          </p:cNvPr>
          <p:cNvSpPr txBox="1"/>
          <p:nvPr/>
        </p:nvSpPr>
        <p:spPr>
          <a:xfrm>
            <a:off x="4558437" y="2015265"/>
            <a:ext cx="2068834" cy="461545"/>
          </a:xfrm>
          <a:prstGeom prst="rect">
            <a:avLst/>
          </a:prstGeom>
          <a:solidFill>
            <a:srgbClr val="FFFFFF"/>
          </a:solidFill>
        </p:spPr>
        <p:txBody>
          <a:bodyPr wrap="square" rtlCol="0">
            <a:spAutoFit/>
          </a:bodyPr>
          <a:lstStyle/>
          <a:p>
            <a:pPr algn="ctr" defTabSz="457040">
              <a:defRPr/>
            </a:pPr>
            <a:r>
              <a:rPr lang="en-US" sz="1200" b="1" kern="0">
                <a:solidFill>
                  <a:srgbClr val="293E40"/>
                </a:solidFill>
                <a:latin typeface="Century Gothic" panose="020F0302020204030204"/>
              </a:rPr>
              <a:t>IT</a:t>
            </a:r>
            <a:endParaRPr lang="en-US" sz="1200" b="1" kern="0">
              <a:solidFill>
                <a:srgbClr val="FF0000"/>
              </a:solidFill>
              <a:latin typeface="Century Gothic" panose="020F0302020204030204"/>
            </a:endParaRPr>
          </a:p>
          <a:p>
            <a:pPr defTabSz="457040">
              <a:defRPr/>
            </a:pPr>
            <a:endParaRPr lang="en-US" sz="1200" b="1" kern="0">
              <a:solidFill>
                <a:srgbClr val="293E40"/>
              </a:solidFill>
              <a:latin typeface="Century Gothic" panose="020F0302020204030204"/>
            </a:endParaRPr>
          </a:p>
        </p:txBody>
      </p:sp>
      <p:sp>
        <p:nvSpPr>
          <p:cNvPr id="36" name="Rounded Rectangle 110">
            <a:extLst>
              <a:ext uri="{FF2B5EF4-FFF2-40B4-BE49-F238E27FC236}">
                <a16:creationId xmlns:a16="http://schemas.microsoft.com/office/drawing/2014/main" id="{BA5C7FCB-9D65-24C7-1076-E9F197475667}"/>
              </a:ext>
            </a:extLst>
          </p:cNvPr>
          <p:cNvSpPr/>
          <p:nvPr/>
        </p:nvSpPr>
        <p:spPr>
          <a:xfrm>
            <a:off x="4604220" y="1631395"/>
            <a:ext cx="1977268" cy="287925"/>
          </a:xfrm>
          <a:prstGeom prst="roundRect">
            <a:avLst/>
          </a:prstGeom>
          <a:noFill/>
          <a:ln w="12700" cap="flat" cmpd="sng" algn="ctr">
            <a:solidFill>
              <a:srgbClr val="68A1AF"/>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Portfolio Manager</a:t>
            </a:r>
          </a:p>
        </p:txBody>
      </p:sp>
      <p:grpSp>
        <p:nvGrpSpPr>
          <p:cNvPr id="37" name="Group 36">
            <a:extLst>
              <a:ext uri="{FF2B5EF4-FFF2-40B4-BE49-F238E27FC236}">
                <a16:creationId xmlns:a16="http://schemas.microsoft.com/office/drawing/2014/main" id="{306F7FC3-6039-4CFE-66AB-480CD8F31541}"/>
              </a:ext>
            </a:extLst>
          </p:cNvPr>
          <p:cNvGrpSpPr/>
          <p:nvPr/>
        </p:nvGrpSpPr>
        <p:grpSpPr>
          <a:xfrm>
            <a:off x="4332632" y="2366482"/>
            <a:ext cx="2520444" cy="3533616"/>
            <a:chOff x="8126079" y="2162349"/>
            <a:chExt cx="2521101" cy="3534536"/>
          </a:xfrm>
        </p:grpSpPr>
        <p:grpSp>
          <p:nvGrpSpPr>
            <p:cNvPr id="38" name="Group 37">
              <a:extLst>
                <a:ext uri="{FF2B5EF4-FFF2-40B4-BE49-F238E27FC236}">
                  <a16:creationId xmlns:a16="http://schemas.microsoft.com/office/drawing/2014/main" id="{BF19F87F-7DEC-6D2B-66CB-AAB9BDE4960D}"/>
                </a:ext>
              </a:extLst>
            </p:cNvPr>
            <p:cNvGrpSpPr/>
            <p:nvPr/>
          </p:nvGrpSpPr>
          <p:grpSpPr>
            <a:xfrm>
              <a:off x="8126079" y="2164839"/>
              <a:ext cx="1479318" cy="3532046"/>
              <a:chOff x="8126079" y="2164839"/>
              <a:chExt cx="1479318" cy="3532046"/>
            </a:xfrm>
          </p:grpSpPr>
          <p:pic>
            <p:nvPicPr>
              <p:cNvPr id="51" name="Graphic 50" descr="Box">
                <a:extLst>
                  <a:ext uri="{FF2B5EF4-FFF2-40B4-BE49-F238E27FC236}">
                    <a16:creationId xmlns:a16="http://schemas.microsoft.com/office/drawing/2014/main" id="{7199FB7D-5E38-903F-7872-CC8D7F8E412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595738" y="2164839"/>
                <a:ext cx="540000" cy="540000"/>
              </a:xfrm>
              <a:prstGeom prst="rect">
                <a:avLst/>
              </a:prstGeom>
            </p:spPr>
          </p:pic>
          <p:sp>
            <p:nvSpPr>
              <p:cNvPr id="52" name="TextBox 51">
                <a:extLst>
                  <a:ext uri="{FF2B5EF4-FFF2-40B4-BE49-F238E27FC236}">
                    <a16:creationId xmlns:a16="http://schemas.microsoft.com/office/drawing/2014/main" id="{E8E61085-D975-1DF3-000A-F62C6D494F5F}"/>
                  </a:ext>
                </a:extLst>
              </p:cNvPr>
              <p:cNvSpPr txBox="1"/>
              <p:nvPr/>
            </p:nvSpPr>
            <p:spPr>
              <a:xfrm>
                <a:off x="8126079" y="2728937"/>
                <a:ext cx="1479318" cy="400110"/>
              </a:xfrm>
              <a:prstGeom prst="rect">
                <a:avLst/>
              </a:prstGeom>
              <a:noFill/>
            </p:spPr>
            <p:txBody>
              <a:bodyPr wrap="square" rtlCol="0">
                <a:spAutoFit/>
              </a:bodyPr>
              <a:lstStyle/>
              <a:p>
                <a:pPr algn="ctr" defTabSz="457040">
                  <a:defRPr/>
                </a:pPr>
                <a:r>
                  <a:rPr lang="en-US" sz="1000" kern="0">
                    <a:solidFill>
                      <a:srgbClr val="293E40"/>
                    </a:solidFill>
                    <a:latin typeface="Century Gothic" panose="020F0302020204030204"/>
                  </a:rPr>
                  <a:t>ITSM </a:t>
                </a:r>
              </a:p>
              <a:p>
                <a:pPr algn="ctr" defTabSz="457040">
                  <a:defRPr/>
                </a:pPr>
                <a:endParaRPr lang="en-US" sz="1000" kern="0">
                  <a:solidFill>
                    <a:srgbClr val="293E40"/>
                  </a:solidFill>
                  <a:latin typeface="Century Gothic" panose="020F0302020204030204"/>
                </a:endParaRPr>
              </a:p>
            </p:txBody>
          </p:sp>
          <p:grpSp>
            <p:nvGrpSpPr>
              <p:cNvPr id="53" name="Group 52">
                <a:extLst>
                  <a:ext uri="{FF2B5EF4-FFF2-40B4-BE49-F238E27FC236}">
                    <a16:creationId xmlns:a16="http://schemas.microsoft.com/office/drawing/2014/main" id="{8D601441-CD04-8F68-277E-2B1BFD37E434}"/>
                  </a:ext>
                </a:extLst>
              </p:cNvPr>
              <p:cNvGrpSpPr/>
              <p:nvPr/>
            </p:nvGrpSpPr>
            <p:grpSpPr>
              <a:xfrm>
                <a:off x="8397738" y="3244976"/>
                <a:ext cx="936000" cy="2451909"/>
                <a:chOff x="9649903" y="3332082"/>
                <a:chExt cx="936000" cy="2451909"/>
              </a:xfrm>
            </p:grpSpPr>
            <p:sp>
              <p:nvSpPr>
                <p:cNvPr id="54" name="Rounded Rectangle 112">
                  <a:extLst>
                    <a:ext uri="{FF2B5EF4-FFF2-40B4-BE49-F238E27FC236}">
                      <a16:creationId xmlns:a16="http://schemas.microsoft.com/office/drawing/2014/main" id="{C5EF35D2-F326-E251-EC80-10835B9A1C9E}"/>
                    </a:ext>
                  </a:extLst>
                </p:cNvPr>
                <p:cNvSpPr/>
                <p:nvPr/>
              </p:nvSpPr>
              <p:spPr>
                <a:xfrm>
                  <a:off x="9649903" y="3332082"/>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Owner</a:t>
                  </a:r>
                </a:p>
              </p:txBody>
            </p:sp>
            <p:sp>
              <p:nvSpPr>
                <p:cNvPr id="55" name="Rounded Rectangle 113">
                  <a:extLst>
                    <a:ext uri="{FF2B5EF4-FFF2-40B4-BE49-F238E27FC236}">
                      <a16:creationId xmlns:a16="http://schemas.microsoft.com/office/drawing/2014/main" id="{5F743DC5-DC36-0429-DFA3-7CBAF525BC86}"/>
                    </a:ext>
                  </a:extLst>
                </p:cNvPr>
                <p:cNvSpPr/>
                <p:nvPr/>
              </p:nvSpPr>
              <p:spPr>
                <a:xfrm>
                  <a:off x="9649903" y="3646355"/>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Architect</a:t>
                  </a:r>
                </a:p>
              </p:txBody>
            </p:sp>
            <p:sp>
              <p:nvSpPr>
                <p:cNvPr id="56" name="Rounded Rectangle 114">
                  <a:extLst>
                    <a:ext uri="{FF2B5EF4-FFF2-40B4-BE49-F238E27FC236}">
                      <a16:creationId xmlns:a16="http://schemas.microsoft.com/office/drawing/2014/main" id="{0B2B9AC9-ADE2-0E17-1CCA-1DFE766ED53D}"/>
                    </a:ext>
                  </a:extLst>
                </p:cNvPr>
                <p:cNvSpPr/>
                <p:nvPr/>
              </p:nvSpPr>
              <p:spPr>
                <a:xfrm>
                  <a:off x="9649903" y="3960628"/>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Scrum Master</a:t>
                  </a:r>
                </a:p>
              </p:txBody>
            </p:sp>
            <p:sp>
              <p:nvSpPr>
                <p:cNvPr id="57" name="Rounded Rectangle 115">
                  <a:extLst>
                    <a:ext uri="{FF2B5EF4-FFF2-40B4-BE49-F238E27FC236}">
                      <a16:creationId xmlns:a16="http://schemas.microsoft.com/office/drawing/2014/main" id="{3B76DFF2-DFE4-1F29-84DD-364BC5E5C4D4}"/>
                    </a:ext>
                  </a:extLst>
                </p:cNvPr>
                <p:cNvSpPr/>
                <p:nvPr/>
              </p:nvSpPr>
              <p:spPr>
                <a:xfrm>
                  <a:off x="9649903" y="4274901"/>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Snr. Developer(s)</a:t>
                  </a:r>
                </a:p>
              </p:txBody>
            </p:sp>
            <p:sp>
              <p:nvSpPr>
                <p:cNvPr id="58" name="Rounded Rectangle 116">
                  <a:extLst>
                    <a:ext uri="{FF2B5EF4-FFF2-40B4-BE49-F238E27FC236}">
                      <a16:creationId xmlns:a16="http://schemas.microsoft.com/office/drawing/2014/main" id="{1965C328-A639-68F3-1D03-E85EE648F3CC}"/>
                    </a:ext>
                  </a:extLst>
                </p:cNvPr>
                <p:cNvSpPr/>
                <p:nvPr/>
              </p:nvSpPr>
              <p:spPr>
                <a:xfrm>
                  <a:off x="9649903" y="4589174"/>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Developer(s)</a:t>
                  </a:r>
                </a:p>
              </p:txBody>
            </p:sp>
            <p:sp>
              <p:nvSpPr>
                <p:cNvPr id="59" name="Rounded Rectangle 117">
                  <a:extLst>
                    <a:ext uri="{FF2B5EF4-FFF2-40B4-BE49-F238E27FC236}">
                      <a16:creationId xmlns:a16="http://schemas.microsoft.com/office/drawing/2014/main" id="{D52B66F7-96D0-08BD-8409-B3AC60C33102}"/>
                    </a:ext>
                  </a:extLst>
                </p:cNvPr>
                <p:cNvSpPr/>
                <p:nvPr/>
              </p:nvSpPr>
              <p:spPr>
                <a:xfrm>
                  <a:off x="9649903" y="4903447"/>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Jnr. Developer(s)</a:t>
                  </a:r>
                </a:p>
              </p:txBody>
            </p:sp>
            <p:sp>
              <p:nvSpPr>
                <p:cNvPr id="60" name="Rounded Rectangle 118">
                  <a:extLst>
                    <a:ext uri="{FF2B5EF4-FFF2-40B4-BE49-F238E27FC236}">
                      <a16:creationId xmlns:a16="http://schemas.microsoft.com/office/drawing/2014/main" id="{8ECED962-0DA3-1679-32B8-375F3901309E}"/>
                    </a:ext>
                  </a:extLst>
                </p:cNvPr>
                <p:cNvSpPr/>
                <p:nvPr/>
              </p:nvSpPr>
              <p:spPr>
                <a:xfrm>
                  <a:off x="9649903" y="5217720"/>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Business/Process Analyst</a:t>
                  </a:r>
                </a:p>
              </p:txBody>
            </p:sp>
            <p:sp>
              <p:nvSpPr>
                <p:cNvPr id="61" name="Rounded Rectangle 119">
                  <a:extLst>
                    <a:ext uri="{FF2B5EF4-FFF2-40B4-BE49-F238E27FC236}">
                      <a16:creationId xmlns:a16="http://schemas.microsoft.com/office/drawing/2014/main" id="{2F9E0D6C-9247-8A04-1B3D-5DD4FAF9D5E3}"/>
                    </a:ext>
                  </a:extLst>
                </p:cNvPr>
                <p:cNvSpPr/>
                <p:nvPr/>
              </p:nvSpPr>
              <p:spPr>
                <a:xfrm>
                  <a:off x="9649903" y="5531991"/>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Trainer / OCM Specialist</a:t>
                  </a:r>
                </a:p>
              </p:txBody>
            </p:sp>
          </p:grpSp>
        </p:grpSp>
        <p:grpSp>
          <p:nvGrpSpPr>
            <p:cNvPr id="39" name="Group 38">
              <a:extLst>
                <a:ext uri="{FF2B5EF4-FFF2-40B4-BE49-F238E27FC236}">
                  <a16:creationId xmlns:a16="http://schemas.microsoft.com/office/drawing/2014/main" id="{4E982B58-1830-71E0-B12C-FE4C9683E7CC}"/>
                </a:ext>
              </a:extLst>
            </p:cNvPr>
            <p:cNvGrpSpPr/>
            <p:nvPr/>
          </p:nvGrpSpPr>
          <p:grpSpPr>
            <a:xfrm>
              <a:off x="9167862" y="2162349"/>
              <a:ext cx="1479318" cy="3532046"/>
              <a:chOff x="9167862" y="2162349"/>
              <a:chExt cx="1479318" cy="3532046"/>
            </a:xfrm>
          </p:grpSpPr>
          <p:pic>
            <p:nvPicPr>
              <p:cNvPr id="40" name="Graphic 39" descr="Box">
                <a:extLst>
                  <a:ext uri="{FF2B5EF4-FFF2-40B4-BE49-F238E27FC236}">
                    <a16:creationId xmlns:a16="http://schemas.microsoft.com/office/drawing/2014/main" id="{C301A97C-2589-A00E-B422-A1275C857AE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637521" y="2162349"/>
                <a:ext cx="540000" cy="540000"/>
              </a:xfrm>
              <a:prstGeom prst="rect">
                <a:avLst/>
              </a:prstGeom>
            </p:spPr>
          </p:pic>
          <p:sp>
            <p:nvSpPr>
              <p:cNvPr id="41" name="TextBox 40">
                <a:extLst>
                  <a:ext uri="{FF2B5EF4-FFF2-40B4-BE49-F238E27FC236}">
                    <a16:creationId xmlns:a16="http://schemas.microsoft.com/office/drawing/2014/main" id="{24F001EE-503A-92FC-3A57-59DFC38D84E0}"/>
                  </a:ext>
                </a:extLst>
              </p:cNvPr>
              <p:cNvSpPr txBox="1"/>
              <p:nvPr/>
            </p:nvSpPr>
            <p:spPr>
              <a:xfrm>
                <a:off x="9167862" y="2726447"/>
                <a:ext cx="1479318" cy="400110"/>
              </a:xfrm>
              <a:prstGeom prst="rect">
                <a:avLst/>
              </a:prstGeom>
              <a:noFill/>
            </p:spPr>
            <p:txBody>
              <a:bodyPr wrap="square" rtlCol="0">
                <a:spAutoFit/>
              </a:bodyPr>
              <a:lstStyle/>
              <a:p>
                <a:pPr algn="ctr" defTabSz="457040">
                  <a:defRPr/>
                </a:pPr>
                <a:r>
                  <a:rPr lang="en-US" sz="1000" kern="0">
                    <a:solidFill>
                      <a:srgbClr val="293E40"/>
                    </a:solidFill>
                    <a:latin typeface="Century Gothic" panose="020F0302020204030204"/>
                  </a:rPr>
                  <a:t>ITOM </a:t>
                </a:r>
              </a:p>
              <a:p>
                <a:pPr algn="ctr" defTabSz="457040">
                  <a:defRPr/>
                </a:pPr>
                <a:endParaRPr lang="en-US" sz="1000" kern="0">
                  <a:solidFill>
                    <a:srgbClr val="293E40"/>
                  </a:solidFill>
                  <a:latin typeface="Century Gothic" panose="020F0302020204030204"/>
                </a:endParaRPr>
              </a:p>
            </p:txBody>
          </p:sp>
          <p:grpSp>
            <p:nvGrpSpPr>
              <p:cNvPr id="42" name="Group 41">
                <a:extLst>
                  <a:ext uri="{FF2B5EF4-FFF2-40B4-BE49-F238E27FC236}">
                    <a16:creationId xmlns:a16="http://schemas.microsoft.com/office/drawing/2014/main" id="{96E0F98D-0AEB-38E3-3842-20CE6F129419}"/>
                  </a:ext>
                </a:extLst>
              </p:cNvPr>
              <p:cNvGrpSpPr/>
              <p:nvPr/>
            </p:nvGrpSpPr>
            <p:grpSpPr>
              <a:xfrm>
                <a:off x="9439521" y="3242486"/>
                <a:ext cx="936000" cy="2451909"/>
                <a:chOff x="9649903" y="3332082"/>
                <a:chExt cx="936000" cy="2451909"/>
              </a:xfrm>
            </p:grpSpPr>
            <p:sp>
              <p:nvSpPr>
                <p:cNvPr id="43" name="Rounded Rectangle 132">
                  <a:extLst>
                    <a:ext uri="{FF2B5EF4-FFF2-40B4-BE49-F238E27FC236}">
                      <a16:creationId xmlns:a16="http://schemas.microsoft.com/office/drawing/2014/main" id="{21570731-A104-E1C3-4E41-5BCB74FCE817}"/>
                    </a:ext>
                  </a:extLst>
                </p:cNvPr>
                <p:cNvSpPr/>
                <p:nvPr/>
              </p:nvSpPr>
              <p:spPr>
                <a:xfrm>
                  <a:off x="9649903" y="3332082"/>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Owner</a:t>
                  </a:r>
                </a:p>
              </p:txBody>
            </p:sp>
            <p:sp>
              <p:nvSpPr>
                <p:cNvPr id="44" name="Rounded Rectangle 133">
                  <a:extLst>
                    <a:ext uri="{FF2B5EF4-FFF2-40B4-BE49-F238E27FC236}">
                      <a16:creationId xmlns:a16="http://schemas.microsoft.com/office/drawing/2014/main" id="{85D666CF-921B-214E-6E39-54972D12AF20}"/>
                    </a:ext>
                  </a:extLst>
                </p:cNvPr>
                <p:cNvSpPr/>
                <p:nvPr/>
              </p:nvSpPr>
              <p:spPr>
                <a:xfrm>
                  <a:off x="9649903" y="3646355"/>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Architect</a:t>
                  </a:r>
                </a:p>
              </p:txBody>
            </p:sp>
            <p:sp>
              <p:nvSpPr>
                <p:cNvPr id="45" name="Rounded Rectangle 134">
                  <a:extLst>
                    <a:ext uri="{FF2B5EF4-FFF2-40B4-BE49-F238E27FC236}">
                      <a16:creationId xmlns:a16="http://schemas.microsoft.com/office/drawing/2014/main" id="{35978BAD-0043-D010-0764-51AE39CD8076}"/>
                    </a:ext>
                  </a:extLst>
                </p:cNvPr>
                <p:cNvSpPr/>
                <p:nvPr/>
              </p:nvSpPr>
              <p:spPr>
                <a:xfrm>
                  <a:off x="9649903" y="3960628"/>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Scrum Master</a:t>
                  </a:r>
                </a:p>
              </p:txBody>
            </p:sp>
            <p:sp>
              <p:nvSpPr>
                <p:cNvPr id="46" name="Rounded Rectangle 135">
                  <a:extLst>
                    <a:ext uri="{FF2B5EF4-FFF2-40B4-BE49-F238E27FC236}">
                      <a16:creationId xmlns:a16="http://schemas.microsoft.com/office/drawing/2014/main" id="{8C32359A-08BC-7323-358C-24867ED045DA}"/>
                    </a:ext>
                  </a:extLst>
                </p:cNvPr>
                <p:cNvSpPr/>
                <p:nvPr/>
              </p:nvSpPr>
              <p:spPr>
                <a:xfrm>
                  <a:off x="9649903" y="4274901"/>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Snr. Developer(s)</a:t>
                  </a:r>
                </a:p>
              </p:txBody>
            </p:sp>
            <p:sp>
              <p:nvSpPr>
                <p:cNvPr id="47" name="Rounded Rectangle 136">
                  <a:extLst>
                    <a:ext uri="{FF2B5EF4-FFF2-40B4-BE49-F238E27FC236}">
                      <a16:creationId xmlns:a16="http://schemas.microsoft.com/office/drawing/2014/main" id="{12EE7F1D-C426-816D-FF59-9B3E632DB8F6}"/>
                    </a:ext>
                  </a:extLst>
                </p:cNvPr>
                <p:cNvSpPr/>
                <p:nvPr/>
              </p:nvSpPr>
              <p:spPr>
                <a:xfrm>
                  <a:off x="9649903" y="4589174"/>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Developer(s)</a:t>
                  </a:r>
                </a:p>
              </p:txBody>
            </p:sp>
            <p:sp>
              <p:nvSpPr>
                <p:cNvPr id="48" name="Rounded Rectangle 137">
                  <a:extLst>
                    <a:ext uri="{FF2B5EF4-FFF2-40B4-BE49-F238E27FC236}">
                      <a16:creationId xmlns:a16="http://schemas.microsoft.com/office/drawing/2014/main" id="{D2159ECB-C224-E0E6-4888-CECE0FAF6F83}"/>
                    </a:ext>
                  </a:extLst>
                </p:cNvPr>
                <p:cNvSpPr/>
                <p:nvPr/>
              </p:nvSpPr>
              <p:spPr>
                <a:xfrm>
                  <a:off x="9649903" y="4903447"/>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Jnr. Developer(s)</a:t>
                  </a:r>
                </a:p>
              </p:txBody>
            </p:sp>
            <p:sp>
              <p:nvSpPr>
                <p:cNvPr id="49" name="Rounded Rectangle 138">
                  <a:extLst>
                    <a:ext uri="{FF2B5EF4-FFF2-40B4-BE49-F238E27FC236}">
                      <a16:creationId xmlns:a16="http://schemas.microsoft.com/office/drawing/2014/main" id="{5FD0FEAE-960E-C797-6D52-3A6E768631DE}"/>
                    </a:ext>
                  </a:extLst>
                </p:cNvPr>
                <p:cNvSpPr/>
                <p:nvPr/>
              </p:nvSpPr>
              <p:spPr>
                <a:xfrm>
                  <a:off x="9649903" y="5217720"/>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Business/Process Analyst</a:t>
                  </a:r>
                </a:p>
              </p:txBody>
            </p:sp>
            <p:sp>
              <p:nvSpPr>
                <p:cNvPr id="50" name="Rounded Rectangle 139">
                  <a:extLst>
                    <a:ext uri="{FF2B5EF4-FFF2-40B4-BE49-F238E27FC236}">
                      <a16:creationId xmlns:a16="http://schemas.microsoft.com/office/drawing/2014/main" id="{D9D4C577-5233-82F0-1318-12D79836D490}"/>
                    </a:ext>
                  </a:extLst>
                </p:cNvPr>
                <p:cNvSpPr/>
                <p:nvPr/>
              </p:nvSpPr>
              <p:spPr>
                <a:xfrm>
                  <a:off x="9649903" y="5531991"/>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Trainer / OCM Specialist</a:t>
                  </a:r>
                </a:p>
              </p:txBody>
            </p:sp>
          </p:grpSp>
        </p:grpSp>
      </p:grpSp>
      <p:grpSp>
        <p:nvGrpSpPr>
          <p:cNvPr id="62" name="Group 61">
            <a:extLst>
              <a:ext uri="{FF2B5EF4-FFF2-40B4-BE49-F238E27FC236}">
                <a16:creationId xmlns:a16="http://schemas.microsoft.com/office/drawing/2014/main" id="{DCD9558F-E468-B019-0207-D45EC9AF7CA4}"/>
              </a:ext>
            </a:extLst>
          </p:cNvPr>
          <p:cNvGrpSpPr/>
          <p:nvPr/>
        </p:nvGrpSpPr>
        <p:grpSpPr>
          <a:xfrm>
            <a:off x="7103184" y="1285755"/>
            <a:ext cx="1687128" cy="4829516"/>
            <a:chOff x="8279465" y="1211069"/>
            <a:chExt cx="1687567" cy="4830774"/>
          </a:xfrm>
        </p:grpSpPr>
        <p:sp>
          <p:nvSpPr>
            <p:cNvPr id="63" name="Rectangle: Rounded Corners 31">
              <a:extLst>
                <a:ext uri="{FF2B5EF4-FFF2-40B4-BE49-F238E27FC236}">
                  <a16:creationId xmlns:a16="http://schemas.microsoft.com/office/drawing/2014/main" id="{3320991D-1F41-417B-AA9B-664E7B139814}"/>
                </a:ext>
              </a:extLst>
            </p:cNvPr>
            <p:cNvSpPr/>
            <p:nvPr/>
          </p:nvSpPr>
          <p:spPr>
            <a:xfrm>
              <a:off x="8279465" y="1970562"/>
              <a:ext cx="1687567" cy="4071281"/>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64" name="Rounded Rectangle 87">
              <a:extLst>
                <a:ext uri="{FF2B5EF4-FFF2-40B4-BE49-F238E27FC236}">
                  <a16:creationId xmlns:a16="http://schemas.microsoft.com/office/drawing/2014/main" id="{CF6BDDCB-0DFB-BF19-5AA8-2FFACB0A3273}"/>
                </a:ext>
              </a:extLst>
            </p:cNvPr>
            <p:cNvSpPr/>
            <p:nvPr/>
          </p:nvSpPr>
          <p:spPr>
            <a:xfrm>
              <a:off x="8475248" y="1211069"/>
              <a:ext cx="1296000" cy="288000"/>
            </a:xfrm>
            <a:prstGeom prst="roundRect">
              <a:avLst/>
            </a:prstGeom>
            <a:noFill/>
            <a:ln w="12700" cap="flat" cmpd="sng" algn="ctr">
              <a:solidFill>
                <a:srgbClr val="68A1AF"/>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Executive  Sponsor</a:t>
              </a:r>
            </a:p>
          </p:txBody>
        </p:sp>
        <p:sp>
          <p:nvSpPr>
            <p:cNvPr id="65" name="TextBox 64">
              <a:extLst>
                <a:ext uri="{FF2B5EF4-FFF2-40B4-BE49-F238E27FC236}">
                  <a16:creationId xmlns:a16="http://schemas.microsoft.com/office/drawing/2014/main" id="{53F4CA95-FD0B-E3EC-3F05-2542780EBF47}"/>
                </a:ext>
              </a:extLst>
            </p:cNvPr>
            <p:cNvSpPr txBox="1"/>
            <p:nvPr/>
          </p:nvSpPr>
          <p:spPr>
            <a:xfrm>
              <a:off x="8475248" y="1940765"/>
              <a:ext cx="1296000" cy="276999"/>
            </a:xfrm>
            <a:prstGeom prst="rect">
              <a:avLst/>
            </a:prstGeom>
            <a:solidFill>
              <a:srgbClr val="FFFFFF"/>
            </a:solidFill>
          </p:spPr>
          <p:txBody>
            <a:bodyPr wrap="square" rtlCol="0">
              <a:spAutoFit/>
            </a:bodyPr>
            <a:lstStyle/>
            <a:p>
              <a:pPr algn="ctr" defTabSz="457040">
                <a:defRPr/>
              </a:pPr>
              <a:r>
                <a:rPr lang="en-US" sz="1200" b="1" kern="0">
                  <a:solidFill>
                    <a:srgbClr val="293E40"/>
                  </a:solidFill>
                  <a:latin typeface="Century Gothic" panose="020F0302020204030204"/>
                </a:rPr>
                <a:t>Security</a:t>
              </a:r>
            </a:p>
          </p:txBody>
        </p:sp>
        <p:grpSp>
          <p:nvGrpSpPr>
            <p:cNvPr id="66" name="Group 65">
              <a:extLst>
                <a:ext uri="{FF2B5EF4-FFF2-40B4-BE49-F238E27FC236}">
                  <a16:creationId xmlns:a16="http://schemas.microsoft.com/office/drawing/2014/main" id="{164B6249-3160-759D-31BD-CFC2288C03C9}"/>
                </a:ext>
              </a:extLst>
            </p:cNvPr>
            <p:cNvGrpSpPr/>
            <p:nvPr/>
          </p:nvGrpSpPr>
          <p:grpSpPr>
            <a:xfrm>
              <a:off x="8383589" y="2294567"/>
              <a:ext cx="1479318" cy="964208"/>
              <a:chOff x="8383589" y="2294567"/>
              <a:chExt cx="1479318" cy="964208"/>
            </a:xfrm>
          </p:grpSpPr>
          <p:pic>
            <p:nvPicPr>
              <p:cNvPr id="77" name="Graphic 76" descr="Box">
                <a:extLst>
                  <a:ext uri="{FF2B5EF4-FFF2-40B4-BE49-F238E27FC236}">
                    <a16:creationId xmlns:a16="http://schemas.microsoft.com/office/drawing/2014/main" id="{C7B63E71-42A3-B6F2-225D-DAF8970C61A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853248" y="2294567"/>
                <a:ext cx="540000" cy="540000"/>
              </a:xfrm>
              <a:prstGeom prst="rect">
                <a:avLst/>
              </a:prstGeom>
            </p:spPr>
          </p:pic>
          <p:sp>
            <p:nvSpPr>
              <p:cNvPr id="78" name="TextBox 77">
                <a:extLst>
                  <a:ext uri="{FF2B5EF4-FFF2-40B4-BE49-F238E27FC236}">
                    <a16:creationId xmlns:a16="http://schemas.microsoft.com/office/drawing/2014/main" id="{E6D32F9F-06BC-024C-3EDE-873EDE7D63F3}"/>
                  </a:ext>
                </a:extLst>
              </p:cNvPr>
              <p:cNvSpPr txBox="1"/>
              <p:nvPr/>
            </p:nvSpPr>
            <p:spPr>
              <a:xfrm>
                <a:off x="8383589" y="2858665"/>
                <a:ext cx="1479318" cy="400110"/>
              </a:xfrm>
              <a:prstGeom prst="rect">
                <a:avLst/>
              </a:prstGeom>
              <a:noFill/>
            </p:spPr>
            <p:txBody>
              <a:bodyPr wrap="square" rtlCol="0">
                <a:spAutoFit/>
              </a:bodyPr>
              <a:lstStyle/>
              <a:p>
                <a:pPr algn="ctr" defTabSz="457040">
                  <a:defRPr/>
                </a:pPr>
                <a:r>
                  <a:rPr lang="en-US" sz="1000" kern="0">
                    <a:solidFill>
                      <a:srgbClr val="293E40"/>
                    </a:solidFill>
                    <a:latin typeface="Century Gothic" panose="020F0302020204030204"/>
                  </a:rPr>
                  <a:t>SecOps </a:t>
                </a:r>
              </a:p>
              <a:p>
                <a:pPr algn="ctr" defTabSz="457040">
                  <a:defRPr/>
                </a:pPr>
                <a:endParaRPr lang="en-US" sz="1000" kern="0">
                  <a:solidFill>
                    <a:srgbClr val="293E40"/>
                  </a:solidFill>
                  <a:latin typeface="Century Gothic" panose="020F0302020204030204"/>
                </a:endParaRPr>
              </a:p>
            </p:txBody>
          </p:sp>
        </p:grpSp>
        <p:sp>
          <p:nvSpPr>
            <p:cNvPr id="67" name="Rounded Rectangle 122">
              <a:extLst>
                <a:ext uri="{FF2B5EF4-FFF2-40B4-BE49-F238E27FC236}">
                  <a16:creationId xmlns:a16="http://schemas.microsoft.com/office/drawing/2014/main" id="{B3615A24-5B6E-FE0E-15FA-AAE4B0A075F7}"/>
                </a:ext>
              </a:extLst>
            </p:cNvPr>
            <p:cNvSpPr/>
            <p:nvPr/>
          </p:nvSpPr>
          <p:spPr>
            <a:xfrm>
              <a:off x="8475248" y="1556798"/>
              <a:ext cx="1296000" cy="288000"/>
            </a:xfrm>
            <a:prstGeom prst="roundRect">
              <a:avLst/>
            </a:prstGeom>
            <a:noFill/>
            <a:ln w="12700" cap="flat" cmpd="sng" algn="ctr">
              <a:solidFill>
                <a:srgbClr val="68A1AF"/>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Portfolio Manager</a:t>
              </a:r>
            </a:p>
          </p:txBody>
        </p:sp>
        <p:grpSp>
          <p:nvGrpSpPr>
            <p:cNvPr id="68" name="Group 67">
              <a:extLst>
                <a:ext uri="{FF2B5EF4-FFF2-40B4-BE49-F238E27FC236}">
                  <a16:creationId xmlns:a16="http://schemas.microsoft.com/office/drawing/2014/main" id="{8EDFEC30-EE3E-939D-1025-E2860EE95CC0}"/>
                </a:ext>
              </a:extLst>
            </p:cNvPr>
            <p:cNvGrpSpPr/>
            <p:nvPr/>
          </p:nvGrpSpPr>
          <p:grpSpPr>
            <a:xfrm>
              <a:off x="8655248" y="3374704"/>
              <a:ext cx="936000" cy="2451909"/>
              <a:chOff x="9649903" y="3332082"/>
              <a:chExt cx="936000" cy="2451909"/>
            </a:xfrm>
          </p:grpSpPr>
          <p:sp>
            <p:nvSpPr>
              <p:cNvPr id="69" name="Rounded Rectangle 124">
                <a:extLst>
                  <a:ext uri="{FF2B5EF4-FFF2-40B4-BE49-F238E27FC236}">
                    <a16:creationId xmlns:a16="http://schemas.microsoft.com/office/drawing/2014/main" id="{3238111C-ECA5-603C-C007-3F60EC4A0777}"/>
                  </a:ext>
                </a:extLst>
              </p:cNvPr>
              <p:cNvSpPr/>
              <p:nvPr/>
            </p:nvSpPr>
            <p:spPr>
              <a:xfrm>
                <a:off x="9649903" y="3332082"/>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Owner</a:t>
                </a:r>
              </a:p>
            </p:txBody>
          </p:sp>
          <p:sp>
            <p:nvSpPr>
              <p:cNvPr id="70" name="Rounded Rectangle 125">
                <a:extLst>
                  <a:ext uri="{FF2B5EF4-FFF2-40B4-BE49-F238E27FC236}">
                    <a16:creationId xmlns:a16="http://schemas.microsoft.com/office/drawing/2014/main" id="{27D85A9A-4FF1-1DF0-9BD4-53A3C5936F54}"/>
                  </a:ext>
                </a:extLst>
              </p:cNvPr>
              <p:cNvSpPr/>
              <p:nvPr/>
            </p:nvSpPr>
            <p:spPr>
              <a:xfrm>
                <a:off x="9649903" y="3646355"/>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Architect</a:t>
                </a:r>
              </a:p>
            </p:txBody>
          </p:sp>
          <p:sp>
            <p:nvSpPr>
              <p:cNvPr id="71" name="Rounded Rectangle 126">
                <a:extLst>
                  <a:ext uri="{FF2B5EF4-FFF2-40B4-BE49-F238E27FC236}">
                    <a16:creationId xmlns:a16="http://schemas.microsoft.com/office/drawing/2014/main" id="{A60220C8-E850-5E63-1E61-296BDEE4C164}"/>
                  </a:ext>
                </a:extLst>
              </p:cNvPr>
              <p:cNvSpPr/>
              <p:nvPr/>
            </p:nvSpPr>
            <p:spPr>
              <a:xfrm>
                <a:off x="9649903" y="3960628"/>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Scrum Master</a:t>
                </a:r>
              </a:p>
            </p:txBody>
          </p:sp>
          <p:sp>
            <p:nvSpPr>
              <p:cNvPr id="72" name="Rounded Rectangle 127">
                <a:extLst>
                  <a:ext uri="{FF2B5EF4-FFF2-40B4-BE49-F238E27FC236}">
                    <a16:creationId xmlns:a16="http://schemas.microsoft.com/office/drawing/2014/main" id="{61C28930-F063-F2D6-1657-A99492240DEC}"/>
                  </a:ext>
                </a:extLst>
              </p:cNvPr>
              <p:cNvSpPr/>
              <p:nvPr/>
            </p:nvSpPr>
            <p:spPr>
              <a:xfrm>
                <a:off x="9649903" y="4274901"/>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Snr. Developer(s)</a:t>
                </a:r>
              </a:p>
            </p:txBody>
          </p:sp>
          <p:sp>
            <p:nvSpPr>
              <p:cNvPr id="73" name="Rounded Rectangle 128">
                <a:extLst>
                  <a:ext uri="{FF2B5EF4-FFF2-40B4-BE49-F238E27FC236}">
                    <a16:creationId xmlns:a16="http://schemas.microsoft.com/office/drawing/2014/main" id="{CDDDD880-41DA-A16F-2CB9-8E8BA5C1F027}"/>
                  </a:ext>
                </a:extLst>
              </p:cNvPr>
              <p:cNvSpPr/>
              <p:nvPr/>
            </p:nvSpPr>
            <p:spPr>
              <a:xfrm>
                <a:off x="9649903" y="4589174"/>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Developer(s)</a:t>
                </a:r>
              </a:p>
            </p:txBody>
          </p:sp>
          <p:sp>
            <p:nvSpPr>
              <p:cNvPr id="74" name="Rounded Rectangle 142">
                <a:extLst>
                  <a:ext uri="{FF2B5EF4-FFF2-40B4-BE49-F238E27FC236}">
                    <a16:creationId xmlns:a16="http://schemas.microsoft.com/office/drawing/2014/main" id="{06A0C194-B468-785F-C012-C9DE756E0DBE}"/>
                  </a:ext>
                </a:extLst>
              </p:cNvPr>
              <p:cNvSpPr/>
              <p:nvPr/>
            </p:nvSpPr>
            <p:spPr>
              <a:xfrm>
                <a:off x="9649903" y="4903447"/>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Jnr. Developer(s)</a:t>
                </a:r>
              </a:p>
            </p:txBody>
          </p:sp>
          <p:sp>
            <p:nvSpPr>
              <p:cNvPr id="75" name="Rounded Rectangle 143">
                <a:extLst>
                  <a:ext uri="{FF2B5EF4-FFF2-40B4-BE49-F238E27FC236}">
                    <a16:creationId xmlns:a16="http://schemas.microsoft.com/office/drawing/2014/main" id="{916BBFC2-6C7B-ED1E-FD8B-E2B5AFE1AC6D}"/>
                  </a:ext>
                </a:extLst>
              </p:cNvPr>
              <p:cNvSpPr/>
              <p:nvPr/>
            </p:nvSpPr>
            <p:spPr>
              <a:xfrm>
                <a:off x="9649903" y="5217720"/>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Business/Process Analyst</a:t>
                </a:r>
              </a:p>
            </p:txBody>
          </p:sp>
          <p:sp>
            <p:nvSpPr>
              <p:cNvPr id="76" name="Rounded Rectangle 144">
                <a:extLst>
                  <a:ext uri="{FF2B5EF4-FFF2-40B4-BE49-F238E27FC236}">
                    <a16:creationId xmlns:a16="http://schemas.microsoft.com/office/drawing/2014/main" id="{853CF7C0-00BF-ECB9-F279-E59DB6A4712C}"/>
                  </a:ext>
                </a:extLst>
              </p:cNvPr>
              <p:cNvSpPr/>
              <p:nvPr/>
            </p:nvSpPr>
            <p:spPr>
              <a:xfrm>
                <a:off x="9649903" y="5531991"/>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Trainer / OCM Specialist</a:t>
                </a:r>
              </a:p>
            </p:txBody>
          </p:sp>
        </p:grpSp>
      </p:grpSp>
      <p:grpSp>
        <p:nvGrpSpPr>
          <p:cNvPr id="79" name="Group 78">
            <a:extLst>
              <a:ext uri="{FF2B5EF4-FFF2-40B4-BE49-F238E27FC236}">
                <a16:creationId xmlns:a16="http://schemas.microsoft.com/office/drawing/2014/main" id="{77781AEA-C0A0-9A42-727D-A64AED130A63}"/>
              </a:ext>
            </a:extLst>
          </p:cNvPr>
          <p:cNvGrpSpPr/>
          <p:nvPr/>
        </p:nvGrpSpPr>
        <p:grpSpPr>
          <a:xfrm>
            <a:off x="538353" y="985159"/>
            <a:ext cx="1710967" cy="807961"/>
            <a:chOff x="533726" y="821763"/>
            <a:chExt cx="1711413" cy="808171"/>
          </a:xfrm>
        </p:grpSpPr>
        <p:sp>
          <p:nvSpPr>
            <p:cNvPr id="80" name="Oval 79">
              <a:extLst>
                <a:ext uri="{FF2B5EF4-FFF2-40B4-BE49-F238E27FC236}">
                  <a16:creationId xmlns:a16="http://schemas.microsoft.com/office/drawing/2014/main" id="{5799BA06-D87E-1314-EA1A-AAB359895756}"/>
                </a:ext>
              </a:extLst>
            </p:cNvPr>
            <p:cNvSpPr/>
            <p:nvPr/>
          </p:nvSpPr>
          <p:spPr>
            <a:xfrm>
              <a:off x="533726" y="821763"/>
              <a:ext cx="1700632" cy="808171"/>
            </a:xfrm>
            <a:prstGeom prst="ellipse">
              <a:avLst/>
            </a:prstGeom>
            <a:solidFill>
              <a:srgbClr val="E5D87C">
                <a:lumMod val="60000"/>
                <a:lumOff val="40000"/>
                <a:alpha val="35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81" name="TextBox 80">
              <a:extLst>
                <a:ext uri="{FF2B5EF4-FFF2-40B4-BE49-F238E27FC236}">
                  <a16:creationId xmlns:a16="http://schemas.microsoft.com/office/drawing/2014/main" id="{21C3FE91-0DA5-3DE4-9D46-30B6200A125A}"/>
                </a:ext>
              </a:extLst>
            </p:cNvPr>
            <p:cNvSpPr txBox="1"/>
            <p:nvPr/>
          </p:nvSpPr>
          <p:spPr>
            <a:xfrm>
              <a:off x="681524" y="1002851"/>
              <a:ext cx="1563615" cy="230832"/>
            </a:xfrm>
            <a:prstGeom prst="rect">
              <a:avLst/>
            </a:prstGeom>
            <a:noFill/>
          </p:spPr>
          <p:txBody>
            <a:bodyPr wrap="square" rtlCol="0">
              <a:spAutoFit/>
            </a:bodyPr>
            <a:lstStyle/>
            <a:p>
              <a:pPr defTabSz="457040">
                <a:defRPr/>
              </a:pPr>
              <a:r>
                <a:rPr lang="en-US" sz="900" b="1" i="1" kern="0">
                  <a:solidFill>
                    <a:srgbClr val="FFFFFF"/>
                  </a:solidFill>
                  <a:latin typeface="Century Gothic" panose="020F0302020204030204"/>
                </a:rPr>
                <a:t>Strategy governance</a:t>
              </a:r>
            </a:p>
          </p:txBody>
        </p:sp>
      </p:grpSp>
      <p:grpSp>
        <p:nvGrpSpPr>
          <p:cNvPr id="82" name="Group 81">
            <a:extLst>
              <a:ext uri="{FF2B5EF4-FFF2-40B4-BE49-F238E27FC236}">
                <a16:creationId xmlns:a16="http://schemas.microsoft.com/office/drawing/2014/main" id="{33E3AAE5-20C2-BBA1-4C29-DCEDEA2F2CBF}"/>
              </a:ext>
            </a:extLst>
          </p:cNvPr>
          <p:cNvGrpSpPr/>
          <p:nvPr/>
        </p:nvGrpSpPr>
        <p:grpSpPr>
          <a:xfrm>
            <a:off x="551413" y="3753008"/>
            <a:ext cx="1687127" cy="2362265"/>
            <a:chOff x="546792" y="3590336"/>
            <a:chExt cx="1687566" cy="2362880"/>
          </a:xfrm>
        </p:grpSpPr>
        <p:sp>
          <p:nvSpPr>
            <p:cNvPr id="83" name="Oval 82">
              <a:extLst>
                <a:ext uri="{FF2B5EF4-FFF2-40B4-BE49-F238E27FC236}">
                  <a16:creationId xmlns:a16="http://schemas.microsoft.com/office/drawing/2014/main" id="{24D25629-28BE-7CE9-CB29-A6029EBCB2EB}"/>
                </a:ext>
              </a:extLst>
            </p:cNvPr>
            <p:cNvSpPr/>
            <p:nvPr/>
          </p:nvSpPr>
          <p:spPr>
            <a:xfrm>
              <a:off x="546792" y="3590336"/>
              <a:ext cx="1687566" cy="2362880"/>
            </a:xfrm>
            <a:prstGeom prst="ellipse">
              <a:avLst/>
            </a:prstGeom>
            <a:solidFill>
              <a:srgbClr val="8686BC">
                <a:lumMod val="40000"/>
                <a:lumOff val="60000"/>
                <a:alpha val="35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84" name="TextBox 83">
              <a:extLst>
                <a:ext uri="{FF2B5EF4-FFF2-40B4-BE49-F238E27FC236}">
                  <a16:creationId xmlns:a16="http://schemas.microsoft.com/office/drawing/2014/main" id="{69BFEDD1-ED5E-48E9-CF59-AC39862B5CE9}"/>
                </a:ext>
              </a:extLst>
            </p:cNvPr>
            <p:cNvSpPr txBox="1"/>
            <p:nvPr/>
          </p:nvSpPr>
          <p:spPr>
            <a:xfrm>
              <a:off x="651480" y="4405168"/>
              <a:ext cx="1563615" cy="230832"/>
            </a:xfrm>
            <a:prstGeom prst="rect">
              <a:avLst/>
            </a:prstGeom>
            <a:noFill/>
          </p:spPr>
          <p:txBody>
            <a:bodyPr wrap="square" rtlCol="0">
              <a:spAutoFit/>
            </a:bodyPr>
            <a:lstStyle/>
            <a:p>
              <a:pPr defTabSz="457040">
                <a:defRPr/>
              </a:pPr>
              <a:r>
                <a:rPr lang="en-US" sz="900" b="1" i="1" kern="0">
                  <a:solidFill>
                    <a:srgbClr val="8686BC">
                      <a:lumMod val="50000"/>
                    </a:srgbClr>
                  </a:solidFill>
                  <a:latin typeface="Century Gothic" panose="020F0302020204030204"/>
                </a:rPr>
                <a:t>Technical governance</a:t>
              </a:r>
            </a:p>
          </p:txBody>
        </p:sp>
      </p:grpSp>
      <p:grpSp>
        <p:nvGrpSpPr>
          <p:cNvPr id="85" name="Group 84">
            <a:extLst>
              <a:ext uri="{FF2B5EF4-FFF2-40B4-BE49-F238E27FC236}">
                <a16:creationId xmlns:a16="http://schemas.microsoft.com/office/drawing/2014/main" id="{EFBB6C5B-D79E-7038-D4E1-49FFDF91EBE6}"/>
              </a:ext>
            </a:extLst>
          </p:cNvPr>
          <p:cNvGrpSpPr/>
          <p:nvPr/>
        </p:nvGrpSpPr>
        <p:grpSpPr>
          <a:xfrm>
            <a:off x="2414418" y="985158"/>
            <a:ext cx="1700189" cy="807961"/>
            <a:chOff x="533726" y="821763"/>
            <a:chExt cx="1700632" cy="808171"/>
          </a:xfrm>
        </p:grpSpPr>
        <p:sp>
          <p:nvSpPr>
            <p:cNvPr id="86" name="Oval 85">
              <a:extLst>
                <a:ext uri="{FF2B5EF4-FFF2-40B4-BE49-F238E27FC236}">
                  <a16:creationId xmlns:a16="http://schemas.microsoft.com/office/drawing/2014/main" id="{83EC5EF2-E271-19E2-C874-76B934623AB2}"/>
                </a:ext>
              </a:extLst>
            </p:cNvPr>
            <p:cNvSpPr/>
            <p:nvPr/>
          </p:nvSpPr>
          <p:spPr>
            <a:xfrm>
              <a:off x="533726" y="821763"/>
              <a:ext cx="1700632" cy="808171"/>
            </a:xfrm>
            <a:prstGeom prst="ellipse">
              <a:avLst/>
            </a:prstGeom>
            <a:solidFill>
              <a:srgbClr val="E5D87C">
                <a:lumMod val="60000"/>
                <a:lumOff val="40000"/>
                <a:alpha val="35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87" name="TextBox 86">
              <a:extLst>
                <a:ext uri="{FF2B5EF4-FFF2-40B4-BE49-F238E27FC236}">
                  <a16:creationId xmlns:a16="http://schemas.microsoft.com/office/drawing/2014/main" id="{478CBF8A-DDD4-B238-B154-A09DCFBE9D16}"/>
                </a:ext>
              </a:extLst>
            </p:cNvPr>
            <p:cNvSpPr txBox="1"/>
            <p:nvPr/>
          </p:nvSpPr>
          <p:spPr>
            <a:xfrm>
              <a:off x="649991" y="1002851"/>
              <a:ext cx="1563615" cy="230832"/>
            </a:xfrm>
            <a:prstGeom prst="rect">
              <a:avLst/>
            </a:prstGeom>
            <a:noFill/>
          </p:spPr>
          <p:txBody>
            <a:bodyPr wrap="square" rtlCol="0">
              <a:spAutoFit/>
            </a:bodyPr>
            <a:lstStyle/>
            <a:p>
              <a:pPr defTabSz="457040">
                <a:defRPr/>
              </a:pPr>
              <a:r>
                <a:rPr lang="en-US" sz="900" b="1" i="1" kern="0">
                  <a:solidFill>
                    <a:srgbClr val="FFFFFF"/>
                  </a:solidFill>
                  <a:latin typeface="Century Gothic" panose="020F0302020204030204"/>
                </a:rPr>
                <a:t>Strategy governance</a:t>
              </a:r>
            </a:p>
          </p:txBody>
        </p:sp>
      </p:grpSp>
      <p:grpSp>
        <p:nvGrpSpPr>
          <p:cNvPr id="88" name="Group 87">
            <a:extLst>
              <a:ext uri="{FF2B5EF4-FFF2-40B4-BE49-F238E27FC236}">
                <a16:creationId xmlns:a16="http://schemas.microsoft.com/office/drawing/2014/main" id="{D0DB8DD3-0725-9F49-1F18-33E1C56CC6B7}"/>
              </a:ext>
            </a:extLst>
          </p:cNvPr>
          <p:cNvGrpSpPr/>
          <p:nvPr/>
        </p:nvGrpSpPr>
        <p:grpSpPr>
          <a:xfrm>
            <a:off x="2427477" y="1503518"/>
            <a:ext cx="1716816" cy="2571203"/>
            <a:chOff x="546791" y="1340258"/>
            <a:chExt cx="1717263" cy="2571873"/>
          </a:xfrm>
        </p:grpSpPr>
        <p:sp>
          <p:nvSpPr>
            <p:cNvPr id="89" name="Oval 88">
              <a:extLst>
                <a:ext uri="{FF2B5EF4-FFF2-40B4-BE49-F238E27FC236}">
                  <a16:creationId xmlns:a16="http://schemas.microsoft.com/office/drawing/2014/main" id="{CF224E18-AF71-3F54-A059-2B87DD5FA645}"/>
                </a:ext>
              </a:extLst>
            </p:cNvPr>
            <p:cNvSpPr/>
            <p:nvPr/>
          </p:nvSpPr>
          <p:spPr>
            <a:xfrm>
              <a:off x="546791" y="1340258"/>
              <a:ext cx="1700632" cy="2571873"/>
            </a:xfrm>
            <a:prstGeom prst="ellipse">
              <a:avLst/>
            </a:prstGeom>
            <a:solidFill>
              <a:srgbClr val="68A1AF">
                <a:lumMod val="40000"/>
                <a:lumOff val="60000"/>
                <a:alpha val="35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90" name="TextBox 89">
              <a:extLst>
                <a:ext uri="{FF2B5EF4-FFF2-40B4-BE49-F238E27FC236}">
                  <a16:creationId xmlns:a16="http://schemas.microsoft.com/office/drawing/2014/main" id="{472546B3-544D-1D78-D7B4-E6DAA60BEA3E}"/>
                </a:ext>
              </a:extLst>
            </p:cNvPr>
            <p:cNvSpPr txBox="1"/>
            <p:nvPr/>
          </p:nvSpPr>
          <p:spPr>
            <a:xfrm>
              <a:off x="700439" y="2908637"/>
              <a:ext cx="1563615" cy="230832"/>
            </a:xfrm>
            <a:prstGeom prst="rect">
              <a:avLst/>
            </a:prstGeom>
            <a:noFill/>
          </p:spPr>
          <p:txBody>
            <a:bodyPr wrap="square" rtlCol="0">
              <a:spAutoFit/>
            </a:bodyPr>
            <a:lstStyle/>
            <a:p>
              <a:pPr defTabSz="457040">
                <a:defRPr/>
              </a:pPr>
              <a:r>
                <a:rPr lang="en-US" sz="900" b="1" i="1" kern="0">
                  <a:solidFill>
                    <a:srgbClr val="68A1AF">
                      <a:lumMod val="50000"/>
                    </a:srgbClr>
                  </a:solidFill>
                  <a:latin typeface="Century Gothic" panose="020F0302020204030204"/>
                </a:rPr>
                <a:t>Portfolio governance</a:t>
              </a:r>
            </a:p>
          </p:txBody>
        </p:sp>
      </p:grpSp>
      <p:grpSp>
        <p:nvGrpSpPr>
          <p:cNvPr id="91" name="Group 90">
            <a:extLst>
              <a:ext uri="{FF2B5EF4-FFF2-40B4-BE49-F238E27FC236}">
                <a16:creationId xmlns:a16="http://schemas.microsoft.com/office/drawing/2014/main" id="{8D65F100-F5A1-90A2-F2E7-5DAE614FFF7D}"/>
              </a:ext>
            </a:extLst>
          </p:cNvPr>
          <p:cNvGrpSpPr/>
          <p:nvPr/>
        </p:nvGrpSpPr>
        <p:grpSpPr>
          <a:xfrm>
            <a:off x="2427478" y="3753007"/>
            <a:ext cx="1687127" cy="2362265"/>
            <a:chOff x="546792" y="3590336"/>
            <a:chExt cx="1687566" cy="2362880"/>
          </a:xfrm>
        </p:grpSpPr>
        <p:sp>
          <p:nvSpPr>
            <p:cNvPr id="92" name="Oval 91">
              <a:extLst>
                <a:ext uri="{FF2B5EF4-FFF2-40B4-BE49-F238E27FC236}">
                  <a16:creationId xmlns:a16="http://schemas.microsoft.com/office/drawing/2014/main" id="{08E8C576-5B9A-5100-C1CA-CA3CF6B37F0C}"/>
                </a:ext>
              </a:extLst>
            </p:cNvPr>
            <p:cNvSpPr/>
            <p:nvPr/>
          </p:nvSpPr>
          <p:spPr>
            <a:xfrm>
              <a:off x="546792" y="3590336"/>
              <a:ext cx="1687566" cy="2362880"/>
            </a:xfrm>
            <a:prstGeom prst="ellipse">
              <a:avLst/>
            </a:prstGeom>
            <a:solidFill>
              <a:srgbClr val="8686BC">
                <a:lumMod val="40000"/>
                <a:lumOff val="60000"/>
                <a:alpha val="35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93" name="TextBox 92">
              <a:extLst>
                <a:ext uri="{FF2B5EF4-FFF2-40B4-BE49-F238E27FC236}">
                  <a16:creationId xmlns:a16="http://schemas.microsoft.com/office/drawing/2014/main" id="{8833B598-D856-A16D-D387-7F4F3414FD70}"/>
                </a:ext>
              </a:extLst>
            </p:cNvPr>
            <p:cNvSpPr txBox="1"/>
            <p:nvPr/>
          </p:nvSpPr>
          <p:spPr>
            <a:xfrm>
              <a:off x="611516" y="4386272"/>
              <a:ext cx="1563615" cy="230832"/>
            </a:xfrm>
            <a:prstGeom prst="rect">
              <a:avLst/>
            </a:prstGeom>
            <a:noFill/>
          </p:spPr>
          <p:txBody>
            <a:bodyPr wrap="square" rtlCol="0">
              <a:spAutoFit/>
            </a:bodyPr>
            <a:lstStyle/>
            <a:p>
              <a:pPr defTabSz="457040">
                <a:defRPr/>
              </a:pPr>
              <a:r>
                <a:rPr lang="en-US" sz="900" b="1" i="1" kern="0">
                  <a:solidFill>
                    <a:srgbClr val="8686BC">
                      <a:lumMod val="50000"/>
                    </a:srgbClr>
                  </a:solidFill>
                  <a:latin typeface="Century Gothic" panose="020F0302020204030204"/>
                </a:rPr>
                <a:t>Technical governance</a:t>
              </a:r>
            </a:p>
          </p:txBody>
        </p:sp>
      </p:grpSp>
      <p:grpSp>
        <p:nvGrpSpPr>
          <p:cNvPr id="94" name="Group 93">
            <a:extLst>
              <a:ext uri="{FF2B5EF4-FFF2-40B4-BE49-F238E27FC236}">
                <a16:creationId xmlns:a16="http://schemas.microsoft.com/office/drawing/2014/main" id="{DCC135ED-0DDC-65EF-45A9-26A2F3A175AB}"/>
              </a:ext>
            </a:extLst>
          </p:cNvPr>
          <p:cNvGrpSpPr/>
          <p:nvPr/>
        </p:nvGrpSpPr>
        <p:grpSpPr>
          <a:xfrm>
            <a:off x="4408540" y="986348"/>
            <a:ext cx="2617982" cy="1142766"/>
            <a:chOff x="533726" y="821763"/>
            <a:chExt cx="1821297" cy="808171"/>
          </a:xfrm>
        </p:grpSpPr>
        <p:sp>
          <p:nvSpPr>
            <p:cNvPr id="95" name="Oval 94">
              <a:extLst>
                <a:ext uri="{FF2B5EF4-FFF2-40B4-BE49-F238E27FC236}">
                  <a16:creationId xmlns:a16="http://schemas.microsoft.com/office/drawing/2014/main" id="{D05EF2A1-4C09-5EA3-21B3-EEE61586A3F7}"/>
                </a:ext>
              </a:extLst>
            </p:cNvPr>
            <p:cNvSpPr/>
            <p:nvPr/>
          </p:nvSpPr>
          <p:spPr>
            <a:xfrm>
              <a:off x="533726" y="821763"/>
              <a:ext cx="1700632" cy="808171"/>
            </a:xfrm>
            <a:prstGeom prst="ellipse">
              <a:avLst/>
            </a:prstGeom>
            <a:solidFill>
              <a:srgbClr val="E5D87C">
                <a:lumMod val="60000"/>
                <a:lumOff val="40000"/>
                <a:alpha val="35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96" name="TextBox 95">
              <a:extLst>
                <a:ext uri="{FF2B5EF4-FFF2-40B4-BE49-F238E27FC236}">
                  <a16:creationId xmlns:a16="http://schemas.microsoft.com/office/drawing/2014/main" id="{C8E0766E-D300-DDA5-25B6-6F629017F4CF}"/>
                </a:ext>
              </a:extLst>
            </p:cNvPr>
            <p:cNvSpPr txBox="1"/>
            <p:nvPr/>
          </p:nvSpPr>
          <p:spPr>
            <a:xfrm>
              <a:off x="791408" y="954972"/>
              <a:ext cx="1563615" cy="163203"/>
            </a:xfrm>
            <a:prstGeom prst="rect">
              <a:avLst/>
            </a:prstGeom>
            <a:noFill/>
          </p:spPr>
          <p:txBody>
            <a:bodyPr wrap="square" rtlCol="0">
              <a:spAutoFit/>
            </a:bodyPr>
            <a:lstStyle/>
            <a:p>
              <a:pPr defTabSz="457040">
                <a:defRPr/>
              </a:pPr>
              <a:r>
                <a:rPr lang="en-US" sz="900" b="1" i="1" kern="0">
                  <a:solidFill>
                    <a:srgbClr val="FFFFFF"/>
                  </a:solidFill>
                  <a:latin typeface="Century Gothic" panose="020F0302020204030204"/>
                </a:rPr>
                <a:t>Strategy governance</a:t>
              </a:r>
            </a:p>
          </p:txBody>
        </p:sp>
      </p:grpSp>
      <p:grpSp>
        <p:nvGrpSpPr>
          <p:cNvPr id="97" name="Group 96">
            <a:extLst>
              <a:ext uri="{FF2B5EF4-FFF2-40B4-BE49-F238E27FC236}">
                <a16:creationId xmlns:a16="http://schemas.microsoft.com/office/drawing/2014/main" id="{1EA07BCA-2BF7-4506-D08D-0C8FBA8E9D30}"/>
              </a:ext>
            </a:extLst>
          </p:cNvPr>
          <p:cNvGrpSpPr/>
          <p:nvPr/>
        </p:nvGrpSpPr>
        <p:grpSpPr>
          <a:xfrm>
            <a:off x="4239373" y="1695438"/>
            <a:ext cx="2847766" cy="2400180"/>
            <a:chOff x="393750" y="1511326"/>
            <a:chExt cx="1981155" cy="2400805"/>
          </a:xfrm>
        </p:grpSpPr>
        <p:sp>
          <p:nvSpPr>
            <p:cNvPr id="98" name="Oval 97">
              <a:extLst>
                <a:ext uri="{FF2B5EF4-FFF2-40B4-BE49-F238E27FC236}">
                  <a16:creationId xmlns:a16="http://schemas.microsoft.com/office/drawing/2014/main" id="{9D8946BC-E7D4-813C-C5E0-3A111EA51D1C}"/>
                </a:ext>
              </a:extLst>
            </p:cNvPr>
            <p:cNvSpPr/>
            <p:nvPr/>
          </p:nvSpPr>
          <p:spPr>
            <a:xfrm>
              <a:off x="393750" y="1511326"/>
              <a:ext cx="1878473" cy="2400805"/>
            </a:xfrm>
            <a:prstGeom prst="ellipse">
              <a:avLst/>
            </a:prstGeom>
            <a:solidFill>
              <a:srgbClr val="68A1AF">
                <a:lumMod val="40000"/>
                <a:lumOff val="60000"/>
                <a:alpha val="35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99" name="TextBox 98">
              <a:extLst>
                <a:ext uri="{FF2B5EF4-FFF2-40B4-BE49-F238E27FC236}">
                  <a16:creationId xmlns:a16="http://schemas.microsoft.com/office/drawing/2014/main" id="{33CCBECB-E5CA-A05A-1055-12AFB6B1FD75}"/>
                </a:ext>
              </a:extLst>
            </p:cNvPr>
            <p:cNvSpPr txBox="1"/>
            <p:nvPr/>
          </p:nvSpPr>
          <p:spPr>
            <a:xfrm>
              <a:off x="811290" y="2888157"/>
              <a:ext cx="1563615" cy="230832"/>
            </a:xfrm>
            <a:prstGeom prst="rect">
              <a:avLst/>
            </a:prstGeom>
            <a:noFill/>
          </p:spPr>
          <p:txBody>
            <a:bodyPr wrap="square" rtlCol="0">
              <a:spAutoFit/>
            </a:bodyPr>
            <a:lstStyle/>
            <a:p>
              <a:pPr defTabSz="457040">
                <a:defRPr/>
              </a:pPr>
              <a:r>
                <a:rPr lang="en-US" sz="900" b="1" i="1" kern="0">
                  <a:solidFill>
                    <a:srgbClr val="68A1AF">
                      <a:lumMod val="50000"/>
                    </a:srgbClr>
                  </a:solidFill>
                  <a:latin typeface="Century Gothic" panose="020F0302020204030204"/>
                </a:rPr>
                <a:t>Portfolio governance</a:t>
              </a:r>
            </a:p>
          </p:txBody>
        </p:sp>
      </p:grpSp>
      <p:grpSp>
        <p:nvGrpSpPr>
          <p:cNvPr id="100" name="Group 99">
            <a:extLst>
              <a:ext uri="{FF2B5EF4-FFF2-40B4-BE49-F238E27FC236}">
                <a16:creationId xmlns:a16="http://schemas.microsoft.com/office/drawing/2014/main" id="{5CF791B8-2D7D-C870-A1D9-56FA3E525126}"/>
              </a:ext>
            </a:extLst>
          </p:cNvPr>
          <p:cNvGrpSpPr/>
          <p:nvPr/>
        </p:nvGrpSpPr>
        <p:grpSpPr>
          <a:xfrm>
            <a:off x="4452657" y="3773905"/>
            <a:ext cx="2679041" cy="2362265"/>
            <a:chOff x="546792" y="3590336"/>
            <a:chExt cx="1863775" cy="2362880"/>
          </a:xfrm>
        </p:grpSpPr>
        <p:sp>
          <p:nvSpPr>
            <p:cNvPr id="101" name="Oval 100">
              <a:extLst>
                <a:ext uri="{FF2B5EF4-FFF2-40B4-BE49-F238E27FC236}">
                  <a16:creationId xmlns:a16="http://schemas.microsoft.com/office/drawing/2014/main" id="{515421E1-0D87-DBD4-86C9-A28413608DF6}"/>
                </a:ext>
              </a:extLst>
            </p:cNvPr>
            <p:cNvSpPr/>
            <p:nvPr/>
          </p:nvSpPr>
          <p:spPr>
            <a:xfrm>
              <a:off x="546792" y="3590336"/>
              <a:ext cx="1687566" cy="2362880"/>
            </a:xfrm>
            <a:prstGeom prst="ellipse">
              <a:avLst/>
            </a:prstGeom>
            <a:solidFill>
              <a:srgbClr val="8686BC">
                <a:lumMod val="40000"/>
                <a:lumOff val="60000"/>
                <a:alpha val="35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102" name="TextBox 101">
              <a:extLst>
                <a:ext uri="{FF2B5EF4-FFF2-40B4-BE49-F238E27FC236}">
                  <a16:creationId xmlns:a16="http://schemas.microsoft.com/office/drawing/2014/main" id="{5947655C-1FAC-7074-D7EB-45849F036AC2}"/>
                </a:ext>
              </a:extLst>
            </p:cNvPr>
            <p:cNvSpPr txBox="1"/>
            <p:nvPr/>
          </p:nvSpPr>
          <p:spPr>
            <a:xfrm>
              <a:off x="846952" y="4363926"/>
              <a:ext cx="1563615" cy="230832"/>
            </a:xfrm>
            <a:prstGeom prst="rect">
              <a:avLst/>
            </a:prstGeom>
            <a:noFill/>
          </p:spPr>
          <p:txBody>
            <a:bodyPr wrap="square" rtlCol="0">
              <a:spAutoFit/>
            </a:bodyPr>
            <a:lstStyle/>
            <a:p>
              <a:pPr defTabSz="457040">
                <a:defRPr/>
              </a:pPr>
              <a:r>
                <a:rPr lang="en-US" sz="900" b="1" i="1" kern="0">
                  <a:solidFill>
                    <a:srgbClr val="8686BC">
                      <a:lumMod val="50000"/>
                    </a:srgbClr>
                  </a:solidFill>
                  <a:latin typeface="Century Gothic" panose="020F0302020204030204"/>
                </a:rPr>
                <a:t>Technical governance</a:t>
              </a:r>
            </a:p>
          </p:txBody>
        </p:sp>
      </p:grpSp>
      <p:grpSp>
        <p:nvGrpSpPr>
          <p:cNvPr id="103" name="Group 102">
            <a:extLst>
              <a:ext uri="{FF2B5EF4-FFF2-40B4-BE49-F238E27FC236}">
                <a16:creationId xmlns:a16="http://schemas.microsoft.com/office/drawing/2014/main" id="{650FDC11-471D-A04E-5324-4DFF5875B187}"/>
              </a:ext>
            </a:extLst>
          </p:cNvPr>
          <p:cNvGrpSpPr/>
          <p:nvPr/>
        </p:nvGrpSpPr>
        <p:grpSpPr>
          <a:xfrm>
            <a:off x="7058032" y="985158"/>
            <a:ext cx="1700189" cy="807961"/>
            <a:chOff x="533726" y="821763"/>
            <a:chExt cx="1700632" cy="808171"/>
          </a:xfrm>
        </p:grpSpPr>
        <p:sp>
          <p:nvSpPr>
            <p:cNvPr id="104" name="Oval 103">
              <a:extLst>
                <a:ext uri="{FF2B5EF4-FFF2-40B4-BE49-F238E27FC236}">
                  <a16:creationId xmlns:a16="http://schemas.microsoft.com/office/drawing/2014/main" id="{7599A454-2675-198D-90AC-513E1478162C}"/>
                </a:ext>
              </a:extLst>
            </p:cNvPr>
            <p:cNvSpPr/>
            <p:nvPr/>
          </p:nvSpPr>
          <p:spPr>
            <a:xfrm>
              <a:off x="533726" y="821763"/>
              <a:ext cx="1700632" cy="808171"/>
            </a:xfrm>
            <a:prstGeom prst="ellipse">
              <a:avLst/>
            </a:prstGeom>
            <a:solidFill>
              <a:srgbClr val="E5D87C">
                <a:lumMod val="60000"/>
                <a:lumOff val="40000"/>
                <a:alpha val="35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105" name="TextBox 104">
              <a:extLst>
                <a:ext uri="{FF2B5EF4-FFF2-40B4-BE49-F238E27FC236}">
                  <a16:creationId xmlns:a16="http://schemas.microsoft.com/office/drawing/2014/main" id="{168B739F-6ABD-6E34-0E65-5338DFD78E32}"/>
                </a:ext>
              </a:extLst>
            </p:cNvPr>
            <p:cNvSpPr txBox="1"/>
            <p:nvPr/>
          </p:nvSpPr>
          <p:spPr>
            <a:xfrm>
              <a:off x="639482" y="1002851"/>
              <a:ext cx="1563615" cy="230832"/>
            </a:xfrm>
            <a:prstGeom prst="rect">
              <a:avLst/>
            </a:prstGeom>
            <a:noFill/>
          </p:spPr>
          <p:txBody>
            <a:bodyPr wrap="square" rtlCol="0">
              <a:spAutoFit/>
            </a:bodyPr>
            <a:lstStyle/>
            <a:p>
              <a:pPr defTabSz="457040">
                <a:defRPr/>
              </a:pPr>
              <a:r>
                <a:rPr lang="en-US" sz="900" b="1" i="1" kern="0">
                  <a:solidFill>
                    <a:srgbClr val="FFFFFF"/>
                  </a:solidFill>
                  <a:latin typeface="Century Gothic" panose="020F0302020204030204"/>
                </a:rPr>
                <a:t>Strategy governance</a:t>
              </a:r>
            </a:p>
          </p:txBody>
        </p:sp>
      </p:grpSp>
      <p:grpSp>
        <p:nvGrpSpPr>
          <p:cNvPr id="106" name="Group 105">
            <a:extLst>
              <a:ext uri="{FF2B5EF4-FFF2-40B4-BE49-F238E27FC236}">
                <a16:creationId xmlns:a16="http://schemas.microsoft.com/office/drawing/2014/main" id="{1922A362-411E-2AF0-3027-26949A179420}"/>
              </a:ext>
            </a:extLst>
          </p:cNvPr>
          <p:cNvGrpSpPr/>
          <p:nvPr/>
        </p:nvGrpSpPr>
        <p:grpSpPr>
          <a:xfrm>
            <a:off x="7071092" y="1503518"/>
            <a:ext cx="1761753" cy="2571203"/>
            <a:chOff x="546791" y="1340258"/>
            <a:chExt cx="1762212" cy="2571873"/>
          </a:xfrm>
        </p:grpSpPr>
        <p:sp>
          <p:nvSpPr>
            <p:cNvPr id="107" name="Oval 106">
              <a:extLst>
                <a:ext uri="{FF2B5EF4-FFF2-40B4-BE49-F238E27FC236}">
                  <a16:creationId xmlns:a16="http://schemas.microsoft.com/office/drawing/2014/main" id="{79F771DD-A959-A67A-F366-7FDFDF837037}"/>
                </a:ext>
              </a:extLst>
            </p:cNvPr>
            <p:cNvSpPr/>
            <p:nvPr/>
          </p:nvSpPr>
          <p:spPr>
            <a:xfrm>
              <a:off x="546791" y="1340258"/>
              <a:ext cx="1700632" cy="2571873"/>
            </a:xfrm>
            <a:prstGeom prst="ellipse">
              <a:avLst/>
            </a:prstGeom>
            <a:solidFill>
              <a:srgbClr val="68A1AF">
                <a:lumMod val="40000"/>
                <a:lumOff val="60000"/>
                <a:alpha val="35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108" name="TextBox 107">
              <a:extLst>
                <a:ext uri="{FF2B5EF4-FFF2-40B4-BE49-F238E27FC236}">
                  <a16:creationId xmlns:a16="http://schemas.microsoft.com/office/drawing/2014/main" id="{B83E68CF-4438-164A-0C4E-A9D01CD18E88}"/>
                </a:ext>
              </a:extLst>
            </p:cNvPr>
            <p:cNvSpPr txBox="1"/>
            <p:nvPr/>
          </p:nvSpPr>
          <p:spPr>
            <a:xfrm>
              <a:off x="745388" y="2919865"/>
              <a:ext cx="1563615" cy="230832"/>
            </a:xfrm>
            <a:prstGeom prst="rect">
              <a:avLst/>
            </a:prstGeom>
            <a:noFill/>
          </p:spPr>
          <p:txBody>
            <a:bodyPr wrap="square" rtlCol="0">
              <a:spAutoFit/>
            </a:bodyPr>
            <a:lstStyle/>
            <a:p>
              <a:pPr defTabSz="457040">
                <a:defRPr/>
              </a:pPr>
              <a:r>
                <a:rPr lang="en-US" sz="900" b="1" i="1" kern="0">
                  <a:solidFill>
                    <a:srgbClr val="68A1AF">
                      <a:lumMod val="50000"/>
                    </a:srgbClr>
                  </a:solidFill>
                  <a:latin typeface="Century Gothic" panose="020F0302020204030204"/>
                </a:rPr>
                <a:t>Portfolio governance</a:t>
              </a:r>
            </a:p>
          </p:txBody>
        </p:sp>
      </p:grpSp>
      <p:grpSp>
        <p:nvGrpSpPr>
          <p:cNvPr id="109" name="Group 108">
            <a:extLst>
              <a:ext uri="{FF2B5EF4-FFF2-40B4-BE49-F238E27FC236}">
                <a16:creationId xmlns:a16="http://schemas.microsoft.com/office/drawing/2014/main" id="{746C2DB1-6A11-19E3-723D-62B7EC873364}"/>
              </a:ext>
            </a:extLst>
          </p:cNvPr>
          <p:cNvGrpSpPr/>
          <p:nvPr/>
        </p:nvGrpSpPr>
        <p:grpSpPr>
          <a:xfrm>
            <a:off x="7103185" y="3730551"/>
            <a:ext cx="1687127" cy="2362265"/>
            <a:chOff x="546792" y="3590336"/>
            <a:chExt cx="1687566" cy="2362880"/>
          </a:xfrm>
        </p:grpSpPr>
        <p:sp>
          <p:nvSpPr>
            <p:cNvPr id="110" name="Oval 109">
              <a:extLst>
                <a:ext uri="{FF2B5EF4-FFF2-40B4-BE49-F238E27FC236}">
                  <a16:creationId xmlns:a16="http://schemas.microsoft.com/office/drawing/2014/main" id="{2572BFE5-3199-373E-B3CE-2385170A2414}"/>
                </a:ext>
              </a:extLst>
            </p:cNvPr>
            <p:cNvSpPr/>
            <p:nvPr/>
          </p:nvSpPr>
          <p:spPr>
            <a:xfrm>
              <a:off x="546792" y="3590336"/>
              <a:ext cx="1687566" cy="2362880"/>
            </a:xfrm>
            <a:prstGeom prst="ellipse">
              <a:avLst/>
            </a:prstGeom>
            <a:solidFill>
              <a:srgbClr val="8686BC">
                <a:lumMod val="40000"/>
                <a:lumOff val="60000"/>
                <a:alpha val="35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111" name="TextBox 110">
              <a:extLst>
                <a:ext uri="{FF2B5EF4-FFF2-40B4-BE49-F238E27FC236}">
                  <a16:creationId xmlns:a16="http://schemas.microsoft.com/office/drawing/2014/main" id="{81045792-33B3-23EC-7D0C-6156E4DC6E4C}"/>
                </a:ext>
              </a:extLst>
            </p:cNvPr>
            <p:cNvSpPr txBox="1"/>
            <p:nvPr/>
          </p:nvSpPr>
          <p:spPr>
            <a:xfrm>
              <a:off x="583198" y="4396781"/>
              <a:ext cx="1563615" cy="230832"/>
            </a:xfrm>
            <a:prstGeom prst="rect">
              <a:avLst/>
            </a:prstGeom>
            <a:noFill/>
          </p:spPr>
          <p:txBody>
            <a:bodyPr wrap="square" rtlCol="0">
              <a:spAutoFit/>
            </a:bodyPr>
            <a:lstStyle/>
            <a:p>
              <a:pPr defTabSz="457040">
                <a:defRPr/>
              </a:pPr>
              <a:r>
                <a:rPr lang="en-US" sz="900" b="1" i="1" kern="0">
                  <a:solidFill>
                    <a:srgbClr val="8686BC">
                      <a:lumMod val="50000"/>
                    </a:srgbClr>
                  </a:solidFill>
                  <a:latin typeface="Century Gothic" panose="020F0302020204030204"/>
                </a:rPr>
                <a:t>Technical governance</a:t>
              </a:r>
            </a:p>
          </p:txBody>
        </p:sp>
      </p:grpSp>
      <p:sp>
        <p:nvSpPr>
          <p:cNvPr id="112" name="TextBox 111">
            <a:extLst>
              <a:ext uri="{FF2B5EF4-FFF2-40B4-BE49-F238E27FC236}">
                <a16:creationId xmlns:a16="http://schemas.microsoft.com/office/drawing/2014/main" id="{CF9C9265-B0C4-9888-1D26-9E3D6A4E0148}"/>
              </a:ext>
            </a:extLst>
          </p:cNvPr>
          <p:cNvSpPr txBox="1"/>
          <p:nvPr/>
        </p:nvSpPr>
        <p:spPr>
          <a:xfrm>
            <a:off x="9226149" y="1284437"/>
            <a:ext cx="2579314" cy="4830834"/>
          </a:xfrm>
          <a:prstGeom prst="rect">
            <a:avLst/>
          </a:prstGeom>
          <a:noFill/>
        </p:spPr>
        <p:txBody>
          <a:bodyPr wrap="square" rtlCol="0">
            <a:spAutoFit/>
          </a:bodyPr>
          <a:lstStyle/>
          <a:p>
            <a:pPr marL="171399" indent="-171399" defTabSz="457040">
              <a:buFont typeface="Arial" panose="020B0604020202020204" pitchFamily="34" charset="0"/>
              <a:buChar char="•"/>
              <a:defRPr/>
            </a:pPr>
            <a:r>
              <a:rPr lang="en-US" sz="1400" i="1" kern="0">
                <a:solidFill>
                  <a:srgbClr val="FFFFFF"/>
                </a:solidFill>
                <a:latin typeface="Century Gothic" panose="020F0302020204030204"/>
              </a:rPr>
              <a:t>Each team manages their own demand funnel. </a:t>
            </a:r>
          </a:p>
          <a:p>
            <a:pPr marL="171399" indent="-171399" defTabSz="457040">
              <a:buFont typeface="Arial" panose="020B0604020202020204" pitchFamily="34" charset="0"/>
              <a:buChar char="•"/>
              <a:defRPr/>
            </a:pPr>
            <a:r>
              <a:rPr lang="en-US" sz="1400" i="1" kern="0">
                <a:solidFill>
                  <a:srgbClr val="FFFFFF"/>
                </a:solidFill>
                <a:latin typeface="Century Gothic" panose="020F0302020204030204"/>
              </a:rPr>
              <a:t>Businesses are managing their own “scoped” apps. </a:t>
            </a:r>
          </a:p>
          <a:p>
            <a:pPr marL="171399" indent="-171399" defTabSz="457040">
              <a:buFont typeface="Arial" panose="020B0604020202020204" pitchFamily="34" charset="0"/>
              <a:buChar char="•"/>
              <a:defRPr/>
            </a:pPr>
            <a:r>
              <a:rPr lang="en-US" sz="1400" i="1" kern="0">
                <a:solidFill>
                  <a:srgbClr val="FFFFFF"/>
                </a:solidFill>
                <a:latin typeface="Century Gothic" panose="020F0302020204030204"/>
              </a:rPr>
              <a:t>Everyone is or wants to be the chef in the kitchen.</a:t>
            </a:r>
            <a:endParaRPr lang="en-US" sz="1400" kern="0">
              <a:solidFill>
                <a:srgbClr val="FFFFFF"/>
              </a:solidFill>
              <a:latin typeface="Century Gothic" panose="020F0302020204030204"/>
            </a:endParaRPr>
          </a:p>
          <a:p>
            <a:pPr marL="171399" indent="-171399" defTabSz="457040">
              <a:buFont typeface="Arial" panose="020B0604020202020204" pitchFamily="34" charset="0"/>
              <a:buChar char="•"/>
              <a:defRPr/>
            </a:pPr>
            <a:r>
              <a:rPr lang="en-US" sz="1400" i="1" kern="0">
                <a:solidFill>
                  <a:srgbClr val="FFFFFF"/>
                </a:solidFill>
                <a:latin typeface="Century Gothic" panose="020F0302020204030204"/>
              </a:rPr>
              <a:t>Difficult to govern, everyone in the kitchen wants to be the chef. </a:t>
            </a:r>
          </a:p>
          <a:p>
            <a:pPr marL="171399" indent="-171399" defTabSz="457040">
              <a:buFont typeface="Arial" panose="020B0604020202020204" pitchFamily="34" charset="0"/>
              <a:buChar char="•"/>
              <a:defRPr/>
            </a:pPr>
            <a:r>
              <a:rPr lang="en-US" sz="1400" i="1" kern="0">
                <a:solidFill>
                  <a:srgbClr val="FFFFFF"/>
                </a:solidFill>
                <a:latin typeface="Century Gothic" panose="020F0302020204030204"/>
              </a:rPr>
              <a:t>Gives full autonomy and flexibility to business.</a:t>
            </a:r>
          </a:p>
          <a:p>
            <a:pPr marL="171399" indent="-171399" defTabSz="457040">
              <a:buFont typeface="Arial" panose="020B0604020202020204" pitchFamily="34" charset="0"/>
              <a:buChar char="•"/>
              <a:defRPr/>
            </a:pPr>
            <a:r>
              <a:rPr lang="en-GB" sz="1400" i="1" kern="0">
                <a:solidFill>
                  <a:srgbClr val="FFFFFF"/>
                </a:solidFill>
                <a:latin typeface="Century Gothic" panose="020F0302020204030204"/>
              </a:rPr>
              <a:t>Living on a single instance will be challenging unless everyone agrees and follows the same practices </a:t>
            </a:r>
          </a:p>
          <a:p>
            <a:pPr marL="171399" indent="-171399" defTabSz="457040">
              <a:buFont typeface="Arial" panose="020B0604020202020204" pitchFamily="34" charset="0"/>
              <a:buChar char="•"/>
              <a:defRPr/>
            </a:pPr>
            <a:r>
              <a:rPr lang="en-GB" sz="1400" i="1" kern="0">
                <a:solidFill>
                  <a:srgbClr val="FFFFFF"/>
                </a:solidFill>
                <a:latin typeface="Century Gothic" panose="020F0302020204030204"/>
              </a:rPr>
              <a:t>Consider cost, resourcing and strategy roadmap!</a:t>
            </a:r>
          </a:p>
          <a:p>
            <a:pPr defTabSz="457040">
              <a:defRPr/>
            </a:pPr>
            <a:endParaRPr lang="en-US" sz="1400" kern="0">
              <a:solidFill>
                <a:srgbClr val="FFFFFF"/>
              </a:solidFill>
              <a:latin typeface="Century Gothic" panose="020F0302020204030204"/>
            </a:endParaRPr>
          </a:p>
        </p:txBody>
      </p:sp>
      <p:grpSp>
        <p:nvGrpSpPr>
          <p:cNvPr id="113" name="Group 112">
            <a:extLst>
              <a:ext uri="{FF2B5EF4-FFF2-40B4-BE49-F238E27FC236}">
                <a16:creationId xmlns:a16="http://schemas.microsoft.com/office/drawing/2014/main" id="{BDFDF793-7B24-95E5-32B4-14FB57B12490}"/>
              </a:ext>
            </a:extLst>
          </p:cNvPr>
          <p:cNvGrpSpPr/>
          <p:nvPr/>
        </p:nvGrpSpPr>
        <p:grpSpPr>
          <a:xfrm>
            <a:off x="551413" y="1503519"/>
            <a:ext cx="1811895" cy="2571203"/>
            <a:chOff x="546791" y="1340258"/>
            <a:chExt cx="1812367" cy="2571873"/>
          </a:xfrm>
        </p:grpSpPr>
        <p:sp>
          <p:nvSpPr>
            <p:cNvPr id="114" name="Oval 113">
              <a:extLst>
                <a:ext uri="{FF2B5EF4-FFF2-40B4-BE49-F238E27FC236}">
                  <a16:creationId xmlns:a16="http://schemas.microsoft.com/office/drawing/2014/main" id="{FB1ACD37-8086-6C6D-DE34-D7C91ACC664B}"/>
                </a:ext>
              </a:extLst>
            </p:cNvPr>
            <p:cNvSpPr/>
            <p:nvPr/>
          </p:nvSpPr>
          <p:spPr>
            <a:xfrm>
              <a:off x="546791" y="1340258"/>
              <a:ext cx="1700632" cy="2571873"/>
            </a:xfrm>
            <a:prstGeom prst="ellipse">
              <a:avLst/>
            </a:prstGeom>
            <a:solidFill>
              <a:srgbClr val="68A1AF">
                <a:lumMod val="40000"/>
                <a:lumOff val="60000"/>
                <a:alpha val="35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115" name="TextBox 114">
              <a:extLst>
                <a:ext uri="{FF2B5EF4-FFF2-40B4-BE49-F238E27FC236}">
                  <a16:creationId xmlns:a16="http://schemas.microsoft.com/office/drawing/2014/main" id="{5A920724-3CD8-E21D-1D5D-CACA1F80840D}"/>
                </a:ext>
              </a:extLst>
            </p:cNvPr>
            <p:cNvSpPr txBox="1"/>
            <p:nvPr/>
          </p:nvSpPr>
          <p:spPr>
            <a:xfrm>
              <a:off x="795543" y="2908966"/>
              <a:ext cx="1563615" cy="230832"/>
            </a:xfrm>
            <a:prstGeom prst="rect">
              <a:avLst/>
            </a:prstGeom>
            <a:noFill/>
          </p:spPr>
          <p:txBody>
            <a:bodyPr wrap="square" rtlCol="0">
              <a:spAutoFit/>
            </a:bodyPr>
            <a:lstStyle/>
            <a:p>
              <a:pPr defTabSz="457040">
                <a:defRPr/>
              </a:pPr>
              <a:r>
                <a:rPr lang="en-US" sz="900" b="1" i="1" kern="0">
                  <a:solidFill>
                    <a:srgbClr val="68A1AF">
                      <a:lumMod val="50000"/>
                    </a:srgbClr>
                  </a:solidFill>
                  <a:latin typeface="Century Gothic" panose="020F0302020204030204"/>
                </a:rPr>
                <a:t>Portfolio governance</a:t>
              </a:r>
            </a:p>
          </p:txBody>
        </p:sp>
      </p:grpSp>
    </p:spTree>
    <p:extLst>
      <p:ext uri="{BB962C8B-B14F-4D97-AF65-F5344CB8AC3E}">
        <p14:creationId xmlns:p14="http://schemas.microsoft.com/office/powerpoint/2010/main" val="31544210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Rounded Corners 31">
            <a:extLst>
              <a:ext uri="{FF2B5EF4-FFF2-40B4-BE49-F238E27FC236}">
                <a16:creationId xmlns:a16="http://schemas.microsoft.com/office/drawing/2014/main" id="{355D360A-83EB-3989-D581-F66ED5C30B6C}"/>
              </a:ext>
            </a:extLst>
          </p:cNvPr>
          <p:cNvSpPr/>
          <p:nvPr/>
        </p:nvSpPr>
        <p:spPr>
          <a:xfrm>
            <a:off x="2251266" y="1339929"/>
            <a:ext cx="1912992" cy="5169229"/>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3" name="Title 1">
            <a:extLst>
              <a:ext uri="{FF2B5EF4-FFF2-40B4-BE49-F238E27FC236}">
                <a16:creationId xmlns:a16="http://schemas.microsoft.com/office/drawing/2014/main" id="{D65EF540-F457-7F3B-FCBA-0964208A5DAE}"/>
              </a:ext>
            </a:extLst>
          </p:cNvPr>
          <p:cNvSpPr txBox="1">
            <a:spLocks/>
          </p:cNvSpPr>
          <p:nvPr/>
        </p:nvSpPr>
        <p:spPr bwMode="gray">
          <a:xfrm>
            <a:off x="444436" y="893"/>
            <a:ext cx="11204323" cy="984263"/>
          </a:xfrm>
          <a:prstGeom prst="rect">
            <a:avLst/>
          </a:prstGeom>
        </p:spPr>
        <p:txBody>
          <a:bodyPr vert="horz" lIns="91416" tIns="0" rIns="91416" bIns="0" rtlCol="0" anchor="ctr" anchorCtr="0">
            <a:noAutofit/>
          </a:bodyPr>
          <a:lstStyle>
            <a:lvl1pPr algn="l" defTabSz="457017" rtl="0" eaLnBrk="1" latinLnBrk="0" hangingPunct="1">
              <a:lnSpc>
                <a:spcPct val="85000"/>
              </a:lnSpc>
              <a:spcBef>
                <a:spcPts val="0"/>
              </a:spcBef>
              <a:buNone/>
              <a:defRPr lang="en-US" sz="3200" b="1" i="0" kern="1200" dirty="0">
                <a:solidFill>
                  <a:schemeClr val="tx1"/>
                </a:solidFill>
                <a:latin typeface="+mj-lt"/>
                <a:ea typeface="Gilroy" panose="00000500000000000000" pitchFamily="50" charset="0"/>
                <a:cs typeface="Gilroy" panose="00000500000000000000" pitchFamily="50" charset="0"/>
              </a:defRPr>
            </a:lvl1pPr>
          </a:lstStyle>
          <a:p>
            <a:pPr>
              <a:defRPr/>
            </a:pPr>
            <a:r>
              <a:rPr lang="en-US" sz="3199">
                <a:solidFill>
                  <a:srgbClr val="FFFFFF"/>
                </a:solidFill>
                <a:latin typeface="Century Gothic" panose="020F0302020204030204"/>
              </a:rPr>
              <a:t>Example: </a:t>
            </a:r>
            <a:r>
              <a:rPr lang="en-US" sz="3199">
                <a:solidFill>
                  <a:srgbClr val="86ED78"/>
                </a:solidFill>
                <a:latin typeface="Century Gothic" panose="020F0302020204030204"/>
              </a:rPr>
              <a:t>Hybrid</a:t>
            </a:r>
            <a:r>
              <a:rPr lang="en-US" sz="3199">
                <a:solidFill>
                  <a:srgbClr val="FFFFFF"/>
                </a:solidFill>
                <a:latin typeface="Century Gothic" panose="020F0302020204030204"/>
              </a:rPr>
              <a:t> Operating Model</a:t>
            </a:r>
            <a:br>
              <a:rPr lang="en-US" sz="3199" i="1">
                <a:solidFill>
                  <a:srgbClr val="FFFFFF"/>
                </a:solidFill>
                <a:latin typeface="Century Gothic" panose="020F0302020204030204"/>
              </a:rPr>
            </a:br>
            <a:r>
              <a:rPr lang="en-US" sz="1799" i="1">
                <a:solidFill>
                  <a:srgbClr val="FFFFFF"/>
                </a:solidFill>
                <a:latin typeface="Century Gothic" panose="020F0302020204030204"/>
              </a:rPr>
              <a:t>Federated Responsibility</a:t>
            </a:r>
          </a:p>
        </p:txBody>
      </p:sp>
      <p:sp>
        <p:nvSpPr>
          <p:cNvPr id="4" name="TextBox 3">
            <a:extLst>
              <a:ext uri="{FF2B5EF4-FFF2-40B4-BE49-F238E27FC236}">
                <a16:creationId xmlns:a16="http://schemas.microsoft.com/office/drawing/2014/main" id="{1011E4FF-F027-2F37-8460-DA74A7F2A900}"/>
              </a:ext>
            </a:extLst>
          </p:cNvPr>
          <p:cNvSpPr txBox="1"/>
          <p:nvPr/>
        </p:nvSpPr>
        <p:spPr>
          <a:xfrm>
            <a:off x="2306873" y="1222972"/>
            <a:ext cx="1800971" cy="307697"/>
          </a:xfrm>
          <a:prstGeom prst="rect">
            <a:avLst/>
          </a:prstGeom>
          <a:solidFill>
            <a:srgbClr val="FFFFFF"/>
          </a:solidFill>
        </p:spPr>
        <p:txBody>
          <a:bodyPr wrap="square" rtlCol="0">
            <a:spAutoFit/>
          </a:bodyPr>
          <a:lstStyle/>
          <a:p>
            <a:pPr algn="ctr" defTabSz="457040">
              <a:defRPr/>
            </a:pPr>
            <a:r>
              <a:rPr lang="en-US" sz="1400" b="1" kern="0">
                <a:solidFill>
                  <a:srgbClr val="293E40"/>
                </a:solidFill>
                <a:latin typeface="Century Gothic" panose="020F0302020204030204"/>
              </a:rPr>
              <a:t>ServiceNow CoEI</a:t>
            </a:r>
            <a:endParaRPr lang="en-US" sz="1400" b="1" kern="0">
              <a:solidFill>
                <a:srgbClr val="FF0000"/>
              </a:solidFill>
              <a:latin typeface="Century Gothic" panose="020F0302020204030204"/>
            </a:endParaRPr>
          </a:p>
        </p:txBody>
      </p:sp>
      <p:sp>
        <p:nvSpPr>
          <p:cNvPr id="5" name="Right Arrow 252">
            <a:extLst>
              <a:ext uri="{FF2B5EF4-FFF2-40B4-BE49-F238E27FC236}">
                <a16:creationId xmlns:a16="http://schemas.microsoft.com/office/drawing/2014/main" id="{25EDF5BB-CC96-3B8A-3FD1-710C31E22EF2}"/>
              </a:ext>
            </a:extLst>
          </p:cNvPr>
          <p:cNvSpPr/>
          <p:nvPr/>
        </p:nvSpPr>
        <p:spPr>
          <a:xfrm>
            <a:off x="4251308" y="4112138"/>
            <a:ext cx="365926" cy="484506"/>
          </a:xfrm>
          <a:prstGeom prst="rightArrow">
            <a:avLst/>
          </a:prstGeom>
          <a:solidFill>
            <a:srgbClr val="68A1AF"/>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6" name="Right Arrow 253">
            <a:extLst>
              <a:ext uri="{FF2B5EF4-FFF2-40B4-BE49-F238E27FC236}">
                <a16:creationId xmlns:a16="http://schemas.microsoft.com/office/drawing/2014/main" id="{2CEA163C-0C54-8EE3-F6F5-310AA854BC28}"/>
              </a:ext>
            </a:extLst>
          </p:cNvPr>
          <p:cNvSpPr/>
          <p:nvPr/>
        </p:nvSpPr>
        <p:spPr>
          <a:xfrm rot="10800000">
            <a:off x="4251308" y="3429000"/>
            <a:ext cx="365925" cy="484506"/>
          </a:xfrm>
          <a:prstGeom prst="rightArrow">
            <a:avLst/>
          </a:prstGeom>
          <a:solidFill>
            <a:srgbClr val="68A1AF"/>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grpSp>
        <p:nvGrpSpPr>
          <p:cNvPr id="7" name="Group 6">
            <a:extLst>
              <a:ext uri="{FF2B5EF4-FFF2-40B4-BE49-F238E27FC236}">
                <a16:creationId xmlns:a16="http://schemas.microsoft.com/office/drawing/2014/main" id="{B7B9412C-73EA-0C76-4274-FD0320137978}"/>
              </a:ext>
            </a:extLst>
          </p:cNvPr>
          <p:cNvGrpSpPr/>
          <p:nvPr/>
        </p:nvGrpSpPr>
        <p:grpSpPr>
          <a:xfrm>
            <a:off x="4723593" y="1339932"/>
            <a:ext cx="2364584" cy="5106505"/>
            <a:chOff x="3844701" y="1402125"/>
            <a:chExt cx="2365200" cy="5107835"/>
          </a:xfrm>
        </p:grpSpPr>
        <p:sp>
          <p:nvSpPr>
            <p:cNvPr id="8" name="Rectangle: Rounded Corners 31">
              <a:extLst>
                <a:ext uri="{FF2B5EF4-FFF2-40B4-BE49-F238E27FC236}">
                  <a16:creationId xmlns:a16="http://schemas.microsoft.com/office/drawing/2014/main" id="{AC1637C4-B0BA-61B9-67FA-7E42DB381BCF}"/>
                </a:ext>
              </a:extLst>
            </p:cNvPr>
            <p:cNvSpPr/>
            <p:nvPr/>
          </p:nvSpPr>
          <p:spPr>
            <a:xfrm>
              <a:off x="3844701" y="2299980"/>
              <a:ext cx="2365200" cy="4209980"/>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9" name="Rounded Rectangle 200">
              <a:extLst>
                <a:ext uri="{FF2B5EF4-FFF2-40B4-BE49-F238E27FC236}">
                  <a16:creationId xmlns:a16="http://schemas.microsoft.com/office/drawing/2014/main" id="{7CD5D022-35F6-BFE5-35FF-F17632B90E04}"/>
                </a:ext>
              </a:extLst>
            </p:cNvPr>
            <p:cNvSpPr/>
            <p:nvPr/>
          </p:nvSpPr>
          <p:spPr>
            <a:xfrm>
              <a:off x="3947286" y="1774398"/>
              <a:ext cx="2160031" cy="294688"/>
            </a:xfrm>
            <a:prstGeom prst="roundRect">
              <a:avLst/>
            </a:prstGeom>
            <a:solidFill>
              <a:srgbClr val="68A1AF">
                <a:lumMod val="20000"/>
                <a:lumOff val="8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Portfolio Manager</a:t>
              </a:r>
            </a:p>
          </p:txBody>
        </p:sp>
        <p:sp>
          <p:nvSpPr>
            <p:cNvPr id="10" name="Rounded Rectangle 201">
              <a:extLst>
                <a:ext uri="{FF2B5EF4-FFF2-40B4-BE49-F238E27FC236}">
                  <a16:creationId xmlns:a16="http://schemas.microsoft.com/office/drawing/2014/main" id="{403DC1AB-7353-67BD-0B8A-DCCC35C8AE6A}"/>
                </a:ext>
              </a:extLst>
            </p:cNvPr>
            <p:cNvSpPr/>
            <p:nvPr/>
          </p:nvSpPr>
          <p:spPr>
            <a:xfrm>
              <a:off x="3947301" y="1402125"/>
              <a:ext cx="2160000" cy="294689"/>
            </a:xfrm>
            <a:prstGeom prst="roundRect">
              <a:avLst/>
            </a:prstGeom>
            <a:solidFill>
              <a:srgbClr val="68A1AF">
                <a:lumMod val="40000"/>
                <a:lumOff val="6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Executive Sponsor</a:t>
              </a:r>
            </a:p>
          </p:txBody>
        </p:sp>
        <p:sp>
          <p:nvSpPr>
            <p:cNvPr id="11" name="TextBox 10">
              <a:extLst>
                <a:ext uri="{FF2B5EF4-FFF2-40B4-BE49-F238E27FC236}">
                  <a16:creationId xmlns:a16="http://schemas.microsoft.com/office/drawing/2014/main" id="{800DE6DA-E002-879C-D849-AA635742683D}"/>
                </a:ext>
              </a:extLst>
            </p:cNvPr>
            <p:cNvSpPr txBox="1"/>
            <p:nvPr/>
          </p:nvSpPr>
          <p:spPr>
            <a:xfrm>
              <a:off x="4004716" y="2216537"/>
              <a:ext cx="2045170" cy="253916"/>
            </a:xfrm>
            <a:prstGeom prst="rect">
              <a:avLst/>
            </a:prstGeom>
            <a:solidFill>
              <a:srgbClr val="FFFFFF"/>
            </a:solidFill>
          </p:spPr>
          <p:txBody>
            <a:bodyPr wrap="square" rtlCol="0">
              <a:spAutoFit/>
            </a:bodyPr>
            <a:lstStyle/>
            <a:p>
              <a:pPr algn="ctr" defTabSz="457040">
                <a:defRPr/>
              </a:pPr>
              <a:r>
                <a:rPr lang="en-US" sz="1050" b="1" kern="0">
                  <a:solidFill>
                    <a:srgbClr val="293E40"/>
                  </a:solidFill>
                  <a:latin typeface="Century Gothic" panose="020F0302020204030204"/>
                </a:rPr>
                <a:t>IT Operations – Services</a:t>
              </a:r>
              <a:endParaRPr lang="en-US" sz="1050" b="1" kern="0">
                <a:solidFill>
                  <a:srgbClr val="FF0000"/>
                </a:solidFill>
                <a:latin typeface="Century Gothic" panose="020F0302020204030204"/>
              </a:endParaRPr>
            </a:p>
          </p:txBody>
        </p:sp>
        <p:grpSp>
          <p:nvGrpSpPr>
            <p:cNvPr id="12" name="Group 11">
              <a:extLst>
                <a:ext uri="{FF2B5EF4-FFF2-40B4-BE49-F238E27FC236}">
                  <a16:creationId xmlns:a16="http://schemas.microsoft.com/office/drawing/2014/main" id="{519973B5-50BF-006B-705F-4C399676636E}"/>
                </a:ext>
              </a:extLst>
            </p:cNvPr>
            <p:cNvGrpSpPr/>
            <p:nvPr/>
          </p:nvGrpSpPr>
          <p:grpSpPr>
            <a:xfrm>
              <a:off x="3947270" y="3534904"/>
              <a:ext cx="2160063" cy="1475358"/>
              <a:chOff x="8774487" y="3607238"/>
              <a:chExt cx="2160063" cy="1475358"/>
            </a:xfrm>
          </p:grpSpPr>
          <p:sp>
            <p:nvSpPr>
              <p:cNvPr id="20" name="Rounded Rectangle 98">
                <a:extLst>
                  <a:ext uri="{FF2B5EF4-FFF2-40B4-BE49-F238E27FC236}">
                    <a16:creationId xmlns:a16="http://schemas.microsoft.com/office/drawing/2014/main" id="{FA054DAA-9ADE-C71D-3586-C2A6B5A842B2}"/>
                  </a:ext>
                </a:extLst>
              </p:cNvPr>
              <p:cNvSpPr/>
              <p:nvPr/>
            </p:nvSpPr>
            <p:spPr>
              <a:xfrm>
                <a:off x="8774487" y="3607238"/>
                <a:ext cx="2160063" cy="269386"/>
              </a:xfrm>
              <a:prstGeom prst="roundRect">
                <a:avLst/>
              </a:prstGeom>
              <a:solidFill>
                <a:srgbClr val="81B5A1">
                  <a:lumMod val="20000"/>
                  <a:lumOff val="80000"/>
                </a:srgbClr>
              </a:solid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Owner</a:t>
                </a:r>
                <a:r>
                  <a:rPr lang="en-US" sz="700" kern="0">
                    <a:solidFill>
                      <a:srgbClr val="D0232B"/>
                    </a:solidFill>
                    <a:latin typeface="Century Gothic" panose="020F0302020204030204"/>
                  </a:rPr>
                  <a:t>*</a:t>
                </a:r>
                <a:r>
                  <a:rPr lang="en-US" sz="700" kern="0">
                    <a:solidFill>
                      <a:srgbClr val="293E40"/>
                    </a:solidFill>
                    <a:latin typeface="Century Gothic" panose="020F0302020204030204"/>
                  </a:rPr>
                  <a:t> / Product Lead</a:t>
                </a:r>
              </a:p>
            </p:txBody>
          </p:sp>
          <p:sp>
            <p:nvSpPr>
              <p:cNvPr id="21" name="Rounded Rectangle 99">
                <a:extLst>
                  <a:ext uri="{FF2B5EF4-FFF2-40B4-BE49-F238E27FC236}">
                    <a16:creationId xmlns:a16="http://schemas.microsoft.com/office/drawing/2014/main" id="{D69B3795-35E6-B25E-1838-C804177D0DB4}"/>
                  </a:ext>
                </a:extLst>
              </p:cNvPr>
              <p:cNvSpPr/>
              <p:nvPr/>
            </p:nvSpPr>
            <p:spPr>
              <a:xfrm>
                <a:off x="8774487" y="3934566"/>
                <a:ext cx="1057095"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Architect</a:t>
                </a:r>
                <a:r>
                  <a:rPr lang="en-US" sz="700" kern="0">
                    <a:solidFill>
                      <a:srgbClr val="D0232B"/>
                    </a:solidFill>
                    <a:latin typeface="Century Gothic" panose="020F0302020204030204"/>
                  </a:rPr>
                  <a:t>*</a:t>
                </a:r>
              </a:p>
            </p:txBody>
          </p:sp>
          <p:sp>
            <p:nvSpPr>
              <p:cNvPr id="22" name="Rounded Rectangle 100">
                <a:extLst>
                  <a:ext uri="{FF2B5EF4-FFF2-40B4-BE49-F238E27FC236}">
                    <a16:creationId xmlns:a16="http://schemas.microsoft.com/office/drawing/2014/main" id="{364BB6F4-926C-4AAD-E876-67D8042F7C63}"/>
                  </a:ext>
                </a:extLst>
              </p:cNvPr>
              <p:cNvSpPr/>
              <p:nvPr/>
            </p:nvSpPr>
            <p:spPr>
              <a:xfrm>
                <a:off x="9877455" y="4227447"/>
                <a:ext cx="1057095"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Business Services &amp; </a:t>
                </a:r>
              </a:p>
              <a:p>
                <a:pPr algn="ctr" defTabSz="457040">
                  <a:defRPr/>
                </a:pPr>
                <a:r>
                  <a:rPr lang="en-US" sz="700" kern="0">
                    <a:solidFill>
                      <a:srgbClr val="293E40"/>
                    </a:solidFill>
                    <a:latin typeface="Century Gothic" panose="020F0302020204030204"/>
                  </a:rPr>
                  <a:t>Process Leader(s)</a:t>
                </a:r>
              </a:p>
            </p:txBody>
          </p:sp>
          <p:sp>
            <p:nvSpPr>
              <p:cNvPr id="23" name="Rounded Rectangle 101">
                <a:extLst>
                  <a:ext uri="{FF2B5EF4-FFF2-40B4-BE49-F238E27FC236}">
                    <a16:creationId xmlns:a16="http://schemas.microsoft.com/office/drawing/2014/main" id="{C1F0306D-5C2B-C391-439C-40D5AA674DC7}"/>
                  </a:ext>
                </a:extLst>
              </p:cNvPr>
              <p:cNvSpPr/>
              <p:nvPr/>
            </p:nvSpPr>
            <p:spPr>
              <a:xfrm>
                <a:off x="9877455" y="3934566"/>
                <a:ext cx="1057095"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Business Services &amp; </a:t>
                </a:r>
              </a:p>
              <a:p>
                <a:pPr algn="ctr" defTabSz="457040">
                  <a:defRPr/>
                </a:pPr>
                <a:r>
                  <a:rPr lang="en-US" sz="700" kern="0">
                    <a:solidFill>
                      <a:srgbClr val="293E40"/>
                    </a:solidFill>
                    <a:latin typeface="Century Gothic" panose="020F0302020204030204"/>
                  </a:rPr>
                  <a:t>Process Analyst(s)</a:t>
                </a:r>
              </a:p>
            </p:txBody>
          </p:sp>
          <p:sp>
            <p:nvSpPr>
              <p:cNvPr id="24" name="Rounded Rectangle 102">
                <a:extLst>
                  <a:ext uri="{FF2B5EF4-FFF2-40B4-BE49-F238E27FC236}">
                    <a16:creationId xmlns:a16="http://schemas.microsoft.com/office/drawing/2014/main" id="{F28F2A91-F6EF-0607-3CB4-26602445EC7D}"/>
                  </a:ext>
                </a:extLst>
              </p:cNvPr>
              <p:cNvSpPr/>
              <p:nvPr/>
            </p:nvSpPr>
            <p:spPr>
              <a:xfrm>
                <a:off x="9877455" y="4520328"/>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Reporting and Analytics Specialists</a:t>
                </a:r>
              </a:p>
            </p:txBody>
          </p:sp>
          <p:sp>
            <p:nvSpPr>
              <p:cNvPr id="25" name="Rounded Rectangle 103">
                <a:extLst>
                  <a:ext uri="{FF2B5EF4-FFF2-40B4-BE49-F238E27FC236}">
                    <a16:creationId xmlns:a16="http://schemas.microsoft.com/office/drawing/2014/main" id="{59584142-9BAD-630C-DB10-7ACAB515C977}"/>
                  </a:ext>
                </a:extLst>
              </p:cNvPr>
              <p:cNvSpPr/>
              <p:nvPr/>
            </p:nvSpPr>
            <p:spPr>
              <a:xfrm>
                <a:off x="8774487" y="4227447"/>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Developer(s)</a:t>
                </a:r>
                <a:r>
                  <a:rPr lang="en-US" sz="700" kern="0">
                    <a:solidFill>
                      <a:srgbClr val="D0232B"/>
                    </a:solidFill>
                    <a:latin typeface="Century Gothic" panose="020F0302020204030204"/>
                  </a:rPr>
                  <a:t>*</a:t>
                </a:r>
              </a:p>
            </p:txBody>
          </p:sp>
          <p:sp>
            <p:nvSpPr>
              <p:cNvPr id="26" name="Rounded Rectangle 104">
                <a:extLst>
                  <a:ext uri="{FF2B5EF4-FFF2-40B4-BE49-F238E27FC236}">
                    <a16:creationId xmlns:a16="http://schemas.microsoft.com/office/drawing/2014/main" id="{569FAB9B-4C02-E4E4-CFE8-026C97E9D901}"/>
                  </a:ext>
                </a:extLst>
              </p:cNvPr>
              <p:cNvSpPr/>
              <p:nvPr/>
            </p:nvSpPr>
            <p:spPr>
              <a:xfrm>
                <a:off x="8774487" y="4520328"/>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Citizen Developer(s)</a:t>
                </a:r>
              </a:p>
            </p:txBody>
          </p:sp>
          <p:sp>
            <p:nvSpPr>
              <p:cNvPr id="27" name="Rounded Rectangle 106">
                <a:extLst>
                  <a:ext uri="{FF2B5EF4-FFF2-40B4-BE49-F238E27FC236}">
                    <a16:creationId xmlns:a16="http://schemas.microsoft.com/office/drawing/2014/main" id="{169EA0E2-9DF6-F443-261B-2B9B74822B6E}"/>
                  </a:ext>
                </a:extLst>
              </p:cNvPr>
              <p:cNvSpPr/>
              <p:nvPr/>
            </p:nvSpPr>
            <p:spPr>
              <a:xfrm>
                <a:off x="9877455" y="4813210"/>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OCM, training and adoption expert(s)</a:t>
                </a:r>
              </a:p>
            </p:txBody>
          </p:sp>
          <p:sp>
            <p:nvSpPr>
              <p:cNvPr id="28" name="Rounded Rectangle 109">
                <a:extLst>
                  <a:ext uri="{FF2B5EF4-FFF2-40B4-BE49-F238E27FC236}">
                    <a16:creationId xmlns:a16="http://schemas.microsoft.com/office/drawing/2014/main" id="{C6FD1D6A-9CD2-D89C-BD42-D1DF5DF7D62A}"/>
                  </a:ext>
                </a:extLst>
              </p:cNvPr>
              <p:cNvSpPr/>
              <p:nvPr/>
            </p:nvSpPr>
            <p:spPr>
              <a:xfrm>
                <a:off x="8774487" y="4813210"/>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SysAdmin(s)</a:t>
                </a:r>
                <a:r>
                  <a:rPr lang="en-US" sz="700" kern="0">
                    <a:solidFill>
                      <a:srgbClr val="D0232B"/>
                    </a:solidFill>
                    <a:latin typeface="Century Gothic" panose="020F0302020204030204"/>
                  </a:rPr>
                  <a:t>*</a:t>
                </a:r>
              </a:p>
            </p:txBody>
          </p:sp>
        </p:grpSp>
        <p:grpSp>
          <p:nvGrpSpPr>
            <p:cNvPr id="13" name="Group 12">
              <a:extLst>
                <a:ext uri="{FF2B5EF4-FFF2-40B4-BE49-F238E27FC236}">
                  <a16:creationId xmlns:a16="http://schemas.microsoft.com/office/drawing/2014/main" id="{6D0CEA4F-2F7C-2AAB-2624-B82AE6B93397}"/>
                </a:ext>
              </a:extLst>
            </p:cNvPr>
            <p:cNvGrpSpPr/>
            <p:nvPr/>
          </p:nvGrpSpPr>
          <p:grpSpPr>
            <a:xfrm>
              <a:off x="4154882" y="2825943"/>
              <a:ext cx="1744839" cy="544341"/>
              <a:chOff x="8500576" y="2655385"/>
              <a:chExt cx="1744839" cy="544341"/>
            </a:xfrm>
          </p:grpSpPr>
          <p:grpSp>
            <p:nvGrpSpPr>
              <p:cNvPr id="14" name="Group 13">
                <a:extLst>
                  <a:ext uri="{FF2B5EF4-FFF2-40B4-BE49-F238E27FC236}">
                    <a16:creationId xmlns:a16="http://schemas.microsoft.com/office/drawing/2014/main" id="{F280EBA5-B298-7246-C4F4-63871A5168D9}"/>
                  </a:ext>
                </a:extLst>
              </p:cNvPr>
              <p:cNvGrpSpPr/>
              <p:nvPr/>
            </p:nvGrpSpPr>
            <p:grpSpPr>
              <a:xfrm>
                <a:off x="8500576" y="2655385"/>
                <a:ext cx="1010521" cy="544341"/>
                <a:chOff x="3812781" y="2321502"/>
                <a:chExt cx="1010521" cy="544341"/>
              </a:xfrm>
            </p:grpSpPr>
            <p:pic>
              <p:nvPicPr>
                <p:cNvPr id="18" name="Graphic 17" descr="Box">
                  <a:extLst>
                    <a:ext uri="{FF2B5EF4-FFF2-40B4-BE49-F238E27FC236}">
                      <a16:creationId xmlns:a16="http://schemas.microsoft.com/office/drawing/2014/main" id="{093AEC6D-A9FF-1D2F-4B86-376C3CEAE7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13059" y="2321502"/>
                  <a:ext cx="388149" cy="348275"/>
                </a:xfrm>
                <a:prstGeom prst="rect">
                  <a:avLst/>
                </a:prstGeom>
              </p:spPr>
            </p:pic>
            <p:sp>
              <p:nvSpPr>
                <p:cNvPr id="19" name="TextBox 18">
                  <a:extLst>
                    <a:ext uri="{FF2B5EF4-FFF2-40B4-BE49-F238E27FC236}">
                      <a16:creationId xmlns:a16="http://schemas.microsoft.com/office/drawing/2014/main" id="{9636B36D-92CC-83F4-CB4E-F587B0291167}"/>
                    </a:ext>
                  </a:extLst>
                </p:cNvPr>
                <p:cNvSpPr txBox="1"/>
                <p:nvPr/>
              </p:nvSpPr>
              <p:spPr>
                <a:xfrm>
                  <a:off x="3812781" y="2611927"/>
                  <a:ext cx="1010521" cy="253916"/>
                </a:xfrm>
                <a:prstGeom prst="rect">
                  <a:avLst/>
                </a:prstGeom>
                <a:noFill/>
              </p:spPr>
              <p:txBody>
                <a:bodyPr wrap="square" rtlCol="0">
                  <a:spAutoFit/>
                </a:bodyPr>
                <a:lstStyle/>
                <a:p>
                  <a:pPr algn="ctr" defTabSz="457040">
                    <a:defRPr/>
                  </a:pPr>
                  <a:r>
                    <a:rPr lang="en-US" sz="1050" kern="0">
                      <a:solidFill>
                        <a:srgbClr val="293E40"/>
                      </a:solidFill>
                      <a:latin typeface="Century Gothic" panose="020F0302020204030204"/>
                    </a:rPr>
                    <a:t>ITSM</a:t>
                  </a:r>
                </a:p>
              </p:txBody>
            </p:sp>
          </p:grpSp>
          <p:grpSp>
            <p:nvGrpSpPr>
              <p:cNvPr id="15" name="Group 14">
                <a:extLst>
                  <a:ext uri="{FF2B5EF4-FFF2-40B4-BE49-F238E27FC236}">
                    <a16:creationId xmlns:a16="http://schemas.microsoft.com/office/drawing/2014/main" id="{3D1B0F62-63F9-4239-4568-8CE9220BD3A4}"/>
                  </a:ext>
                </a:extLst>
              </p:cNvPr>
              <p:cNvGrpSpPr/>
              <p:nvPr/>
            </p:nvGrpSpPr>
            <p:grpSpPr>
              <a:xfrm>
                <a:off x="9162200" y="2655385"/>
                <a:ext cx="1083215" cy="544341"/>
                <a:chOff x="3812781" y="2321502"/>
                <a:chExt cx="1083215" cy="544341"/>
              </a:xfrm>
            </p:grpSpPr>
            <p:pic>
              <p:nvPicPr>
                <p:cNvPr id="16" name="Graphic 15" descr="Box">
                  <a:extLst>
                    <a:ext uri="{FF2B5EF4-FFF2-40B4-BE49-F238E27FC236}">
                      <a16:creationId xmlns:a16="http://schemas.microsoft.com/office/drawing/2014/main" id="{23AB3E88-B800-59EE-1494-2723FDB641E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60314" y="2321502"/>
                  <a:ext cx="388149" cy="348275"/>
                </a:xfrm>
                <a:prstGeom prst="rect">
                  <a:avLst/>
                </a:prstGeom>
              </p:spPr>
            </p:pic>
            <p:sp>
              <p:nvSpPr>
                <p:cNvPr id="17" name="TextBox 16">
                  <a:extLst>
                    <a:ext uri="{FF2B5EF4-FFF2-40B4-BE49-F238E27FC236}">
                      <a16:creationId xmlns:a16="http://schemas.microsoft.com/office/drawing/2014/main" id="{945B90CB-BAF7-85C3-9B72-C7E5D4E3D3F5}"/>
                    </a:ext>
                  </a:extLst>
                </p:cNvPr>
                <p:cNvSpPr txBox="1"/>
                <p:nvPr/>
              </p:nvSpPr>
              <p:spPr>
                <a:xfrm>
                  <a:off x="3812781" y="2611927"/>
                  <a:ext cx="1083215" cy="253916"/>
                </a:xfrm>
                <a:prstGeom prst="rect">
                  <a:avLst/>
                </a:prstGeom>
                <a:noFill/>
              </p:spPr>
              <p:txBody>
                <a:bodyPr wrap="square" rtlCol="0">
                  <a:spAutoFit/>
                </a:bodyPr>
                <a:lstStyle/>
                <a:p>
                  <a:pPr algn="ctr" defTabSz="457040">
                    <a:defRPr/>
                  </a:pPr>
                  <a:r>
                    <a:rPr lang="en-US" sz="1050" kern="0">
                      <a:solidFill>
                        <a:srgbClr val="293E40"/>
                      </a:solidFill>
                      <a:latin typeface="Century Gothic" panose="020F0302020204030204"/>
                    </a:rPr>
                    <a:t>ITOM</a:t>
                  </a:r>
                  <a:endParaRPr lang="en-US" sz="600" kern="0">
                    <a:solidFill>
                      <a:srgbClr val="293E40"/>
                    </a:solidFill>
                    <a:latin typeface="Century Gothic" panose="020F0302020204030204"/>
                  </a:endParaRPr>
                </a:p>
              </p:txBody>
            </p:sp>
          </p:grpSp>
        </p:grpSp>
      </p:grpSp>
      <p:grpSp>
        <p:nvGrpSpPr>
          <p:cNvPr id="29" name="Group 28">
            <a:extLst>
              <a:ext uri="{FF2B5EF4-FFF2-40B4-BE49-F238E27FC236}">
                <a16:creationId xmlns:a16="http://schemas.microsoft.com/office/drawing/2014/main" id="{56ECAB82-4E8D-6AE3-DB57-E0EFF551DEDF}"/>
              </a:ext>
            </a:extLst>
          </p:cNvPr>
          <p:cNvGrpSpPr/>
          <p:nvPr/>
        </p:nvGrpSpPr>
        <p:grpSpPr>
          <a:xfrm>
            <a:off x="7157676" y="1339932"/>
            <a:ext cx="2364584" cy="5106505"/>
            <a:chOff x="6659450" y="1402125"/>
            <a:chExt cx="2365200" cy="5107835"/>
          </a:xfrm>
        </p:grpSpPr>
        <p:sp>
          <p:nvSpPr>
            <p:cNvPr id="30" name="Rectangle: Rounded Corners 31">
              <a:extLst>
                <a:ext uri="{FF2B5EF4-FFF2-40B4-BE49-F238E27FC236}">
                  <a16:creationId xmlns:a16="http://schemas.microsoft.com/office/drawing/2014/main" id="{D704AFB6-8EEE-2D3E-B37C-7B88D93CC7D5}"/>
                </a:ext>
              </a:extLst>
            </p:cNvPr>
            <p:cNvSpPr/>
            <p:nvPr/>
          </p:nvSpPr>
          <p:spPr>
            <a:xfrm>
              <a:off x="6659450" y="2299980"/>
              <a:ext cx="2365200" cy="4209980"/>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31" name="Rounded Rectangle 126">
              <a:extLst>
                <a:ext uri="{FF2B5EF4-FFF2-40B4-BE49-F238E27FC236}">
                  <a16:creationId xmlns:a16="http://schemas.microsoft.com/office/drawing/2014/main" id="{4426FFF2-D168-32B2-540F-DAA06F1118A4}"/>
                </a:ext>
              </a:extLst>
            </p:cNvPr>
            <p:cNvSpPr/>
            <p:nvPr/>
          </p:nvSpPr>
          <p:spPr>
            <a:xfrm>
              <a:off x="6762050" y="1774398"/>
              <a:ext cx="2160000" cy="294688"/>
            </a:xfrm>
            <a:prstGeom prst="roundRect">
              <a:avLst/>
            </a:prstGeom>
            <a:solidFill>
              <a:srgbClr val="68A1AF">
                <a:lumMod val="20000"/>
                <a:lumOff val="8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Portfolio Manager</a:t>
              </a:r>
            </a:p>
          </p:txBody>
        </p:sp>
        <p:sp>
          <p:nvSpPr>
            <p:cNvPr id="32" name="Rounded Rectangle 127">
              <a:extLst>
                <a:ext uri="{FF2B5EF4-FFF2-40B4-BE49-F238E27FC236}">
                  <a16:creationId xmlns:a16="http://schemas.microsoft.com/office/drawing/2014/main" id="{CD163B36-1077-BCD1-E3DB-3795AD00EAFE}"/>
                </a:ext>
              </a:extLst>
            </p:cNvPr>
            <p:cNvSpPr/>
            <p:nvPr/>
          </p:nvSpPr>
          <p:spPr>
            <a:xfrm>
              <a:off x="6762050" y="1402125"/>
              <a:ext cx="2160000" cy="294689"/>
            </a:xfrm>
            <a:prstGeom prst="roundRect">
              <a:avLst/>
            </a:prstGeom>
            <a:solidFill>
              <a:srgbClr val="68A1AF">
                <a:lumMod val="40000"/>
                <a:lumOff val="6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Executive Sponsor</a:t>
              </a:r>
            </a:p>
          </p:txBody>
        </p:sp>
        <p:sp>
          <p:nvSpPr>
            <p:cNvPr id="33" name="TextBox 32">
              <a:extLst>
                <a:ext uri="{FF2B5EF4-FFF2-40B4-BE49-F238E27FC236}">
                  <a16:creationId xmlns:a16="http://schemas.microsoft.com/office/drawing/2014/main" id="{2E92FD42-1F18-3885-B8DE-8B710AE7CFA5}"/>
                </a:ext>
              </a:extLst>
            </p:cNvPr>
            <p:cNvSpPr txBox="1"/>
            <p:nvPr/>
          </p:nvSpPr>
          <p:spPr>
            <a:xfrm>
              <a:off x="6819465" y="2216537"/>
              <a:ext cx="2045170" cy="253916"/>
            </a:xfrm>
            <a:prstGeom prst="rect">
              <a:avLst/>
            </a:prstGeom>
            <a:solidFill>
              <a:srgbClr val="FFFFFF"/>
            </a:solidFill>
          </p:spPr>
          <p:txBody>
            <a:bodyPr wrap="square" rtlCol="0">
              <a:spAutoFit/>
            </a:bodyPr>
            <a:lstStyle/>
            <a:p>
              <a:pPr algn="ctr" defTabSz="457040">
                <a:defRPr/>
              </a:pPr>
              <a:r>
                <a:rPr lang="en-US" sz="1050" b="1" kern="0">
                  <a:solidFill>
                    <a:srgbClr val="293E40"/>
                  </a:solidFill>
                  <a:latin typeface="Century Gothic" panose="020F0302020204030204"/>
                </a:rPr>
                <a:t>HR Service Delivery</a:t>
              </a:r>
              <a:endParaRPr lang="en-US" sz="1050" b="1" kern="0">
                <a:solidFill>
                  <a:srgbClr val="FF0000"/>
                </a:solidFill>
                <a:latin typeface="Century Gothic" panose="020F0302020204030204"/>
              </a:endParaRPr>
            </a:p>
          </p:txBody>
        </p:sp>
        <p:grpSp>
          <p:nvGrpSpPr>
            <p:cNvPr id="34" name="Group 33">
              <a:extLst>
                <a:ext uri="{FF2B5EF4-FFF2-40B4-BE49-F238E27FC236}">
                  <a16:creationId xmlns:a16="http://schemas.microsoft.com/office/drawing/2014/main" id="{CCC52817-3D38-338C-FCDB-C30FA27DBF4B}"/>
                </a:ext>
              </a:extLst>
            </p:cNvPr>
            <p:cNvGrpSpPr/>
            <p:nvPr/>
          </p:nvGrpSpPr>
          <p:grpSpPr>
            <a:xfrm>
              <a:off x="6762019" y="3534904"/>
              <a:ext cx="2160063" cy="1475358"/>
              <a:chOff x="8774487" y="3607238"/>
              <a:chExt cx="2160063" cy="1475358"/>
            </a:xfrm>
          </p:grpSpPr>
          <p:sp>
            <p:nvSpPr>
              <p:cNvPr id="38" name="Rounded Rectangle 138">
                <a:extLst>
                  <a:ext uri="{FF2B5EF4-FFF2-40B4-BE49-F238E27FC236}">
                    <a16:creationId xmlns:a16="http://schemas.microsoft.com/office/drawing/2014/main" id="{3891E7D5-9EE0-5779-1F5E-097BDE494C21}"/>
                  </a:ext>
                </a:extLst>
              </p:cNvPr>
              <p:cNvSpPr/>
              <p:nvPr/>
            </p:nvSpPr>
            <p:spPr>
              <a:xfrm>
                <a:off x="8774487" y="3607238"/>
                <a:ext cx="2160063" cy="269386"/>
              </a:xfrm>
              <a:prstGeom prst="roundRect">
                <a:avLst/>
              </a:prstGeom>
              <a:solidFill>
                <a:srgbClr val="81B5A1">
                  <a:lumMod val="20000"/>
                  <a:lumOff val="80000"/>
                </a:srgbClr>
              </a:solid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Owner</a:t>
                </a:r>
                <a:r>
                  <a:rPr lang="en-US" sz="700" kern="0">
                    <a:solidFill>
                      <a:srgbClr val="D0232B"/>
                    </a:solidFill>
                    <a:latin typeface="Century Gothic" panose="020F0302020204030204"/>
                  </a:rPr>
                  <a:t>*</a:t>
                </a:r>
                <a:r>
                  <a:rPr lang="en-US" sz="700" kern="0">
                    <a:solidFill>
                      <a:srgbClr val="293E40"/>
                    </a:solidFill>
                    <a:latin typeface="Century Gothic" panose="020F0302020204030204"/>
                  </a:rPr>
                  <a:t> / Product Lead</a:t>
                </a:r>
              </a:p>
            </p:txBody>
          </p:sp>
          <p:sp>
            <p:nvSpPr>
              <p:cNvPr id="39" name="Rounded Rectangle 139">
                <a:extLst>
                  <a:ext uri="{FF2B5EF4-FFF2-40B4-BE49-F238E27FC236}">
                    <a16:creationId xmlns:a16="http://schemas.microsoft.com/office/drawing/2014/main" id="{36617CBE-DFD9-E4DC-F245-D6FCABF009CB}"/>
                  </a:ext>
                </a:extLst>
              </p:cNvPr>
              <p:cNvSpPr/>
              <p:nvPr/>
            </p:nvSpPr>
            <p:spPr>
              <a:xfrm>
                <a:off x="8774487" y="3934566"/>
                <a:ext cx="1057095"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Architect</a:t>
                </a:r>
                <a:r>
                  <a:rPr lang="en-US" sz="700" kern="0">
                    <a:solidFill>
                      <a:srgbClr val="D0232B"/>
                    </a:solidFill>
                    <a:latin typeface="Century Gothic" panose="020F0302020204030204"/>
                  </a:rPr>
                  <a:t>*</a:t>
                </a:r>
              </a:p>
            </p:txBody>
          </p:sp>
          <p:sp>
            <p:nvSpPr>
              <p:cNvPr id="40" name="Rounded Rectangle 140">
                <a:extLst>
                  <a:ext uri="{FF2B5EF4-FFF2-40B4-BE49-F238E27FC236}">
                    <a16:creationId xmlns:a16="http://schemas.microsoft.com/office/drawing/2014/main" id="{EF2D0448-5BED-3E96-75EC-FFFEE3E2B9DE}"/>
                  </a:ext>
                </a:extLst>
              </p:cNvPr>
              <p:cNvSpPr/>
              <p:nvPr/>
            </p:nvSpPr>
            <p:spPr>
              <a:xfrm>
                <a:off x="9877455" y="4227447"/>
                <a:ext cx="1057095"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Business Services &amp; </a:t>
                </a:r>
              </a:p>
              <a:p>
                <a:pPr algn="ctr" defTabSz="457040">
                  <a:defRPr/>
                </a:pPr>
                <a:r>
                  <a:rPr lang="en-US" sz="700" kern="0">
                    <a:solidFill>
                      <a:srgbClr val="293E40"/>
                    </a:solidFill>
                    <a:latin typeface="Century Gothic" panose="020F0302020204030204"/>
                  </a:rPr>
                  <a:t>Process Leader(s)</a:t>
                </a:r>
              </a:p>
            </p:txBody>
          </p:sp>
          <p:sp>
            <p:nvSpPr>
              <p:cNvPr id="41" name="Rounded Rectangle 141">
                <a:extLst>
                  <a:ext uri="{FF2B5EF4-FFF2-40B4-BE49-F238E27FC236}">
                    <a16:creationId xmlns:a16="http://schemas.microsoft.com/office/drawing/2014/main" id="{A8B05E91-DBB8-FB58-D89B-F0469840087F}"/>
                  </a:ext>
                </a:extLst>
              </p:cNvPr>
              <p:cNvSpPr/>
              <p:nvPr/>
            </p:nvSpPr>
            <p:spPr>
              <a:xfrm>
                <a:off x="9877455" y="3934566"/>
                <a:ext cx="1057095"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Business Services &amp; </a:t>
                </a:r>
              </a:p>
              <a:p>
                <a:pPr algn="ctr" defTabSz="457040">
                  <a:defRPr/>
                </a:pPr>
                <a:r>
                  <a:rPr lang="en-US" sz="700" kern="0">
                    <a:solidFill>
                      <a:srgbClr val="293E40"/>
                    </a:solidFill>
                    <a:latin typeface="Century Gothic" panose="020F0302020204030204"/>
                  </a:rPr>
                  <a:t>Process Analyst(s)</a:t>
                </a:r>
              </a:p>
            </p:txBody>
          </p:sp>
          <p:sp>
            <p:nvSpPr>
              <p:cNvPr id="42" name="Rounded Rectangle 142">
                <a:extLst>
                  <a:ext uri="{FF2B5EF4-FFF2-40B4-BE49-F238E27FC236}">
                    <a16:creationId xmlns:a16="http://schemas.microsoft.com/office/drawing/2014/main" id="{988749DE-F92B-6C90-0F74-1987D82795D5}"/>
                  </a:ext>
                </a:extLst>
              </p:cNvPr>
              <p:cNvSpPr/>
              <p:nvPr/>
            </p:nvSpPr>
            <p:spPr>
              <a:xfrm>
                <a:off x="9877455" y="4520328"/>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Reporting and Analytics Specialists</a:t>
                </a:r>
              </a:p>
            </p:txBody>
          </p:sp>
          <p:sp>
            <p:nvSpPr>
              <p:cNvPr id="43" name="Rounded Rectangle 143">
                <a:extLst>
                  <a:ext uri="{FF2B5EF4-FFF2-40B4-BE49-F238E27FC236}">
                    <a16:creationId xmlns:a16="http://schemas.microsoft.com/office/drawing/2014/main" id="{91A1FC51-9AD4-64D3-471C-A3A79CA67FBF}"/>
                  </a:ext>
                </a:extLst>
              </p:cNvPr>
              <p:cNvSpPr/>
              <p:nvPr/>
            </p:nvSpPr>
            <p:spPr>
              <a:xfrm>
                <a:off x="8774487" y="4227447"/>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Developer(s)</a:t>
                </a:r>
                <a:r>
                  <a:rPr lang="en-US" sz="700" kern="0">
                    <a:solidFill>
                      <a:srgbClr val="D0232B"/>
                    </a:solidFill>
                    <a:latin typeface="Century Gothic" panose="020F0302020204030204"/>
                  </a:rPr>
                  <a:t>*</a:t>
                </a:r>
              </a:p>
            </p:txBody>
          </p:sp>
          <p:sp>
            <p:nvSpPr>
              <p:cNvPr id="44" name="Rounded Rectangle 144">
                <a:extLst>
                  <a:ext uri="{FF2B5EF4-FFF2-40B4-BE49-F238E27FC236}">
                    <a16:creationId xmlns:a16="http://schemas.microsoft.com/office/drawing/2014/main" id="{28393B90-CC0D-BE7B-7F2F-8DDE90411276}"/>
                  </a:ext>
                </a:extLst>
              </p:cNvPr>
              <p:cNvSpPr/>
              <p:nvPr/>
            </p:nvSpPr>
            <p:spPr>
              <a:xfrm>
                <a:off x="8774487" y="4520328"/>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Citizen Developer(s)</a:t>
                </a:r>
              </a:p>
            </p:txBody>
          </p:sp>
          <p:sp>
            <p:nvSpPr>
              <p:cNvPr id="45" name="Rounded Rectangle 145">
                <a:extLst>
                  <a:ext uri="{FF2B5EF4-FFF2-40B4-BE49-F238E27FC236}">
                    <a16:creationId xmlns:a16="http://schemas.microsoft.com/office/drawing/2014/main" id="{9FCF1F01-7BA7-4CA8-40B6-A4E5EE51BF1C}"/>
                  </a:ext>
                </a:extLst>
              </p:cNvPr>
              <p:cNvSpPr/>
              <p:nvPr/>
            </p:nvSpPr>
            <p:spPr>
              <a:xfrm>
                <a:off x="9877455" y="4813210"/>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OCM, training and adoption expert(s)</a:t>
                </a:r>
              </a:p>
            </p:txBody>
          </p:sp>
          <p:sp>
            <p:nvSpPr>
              <p:cNvPr id="46" name="Rounded Rectangle 146">
                <a:extLst>
                  <a:ext uri="{FF2B5EF4-FFF2-40B4-BE49-F238E27FC236}">
                    <a16:creationId xmlns:a16="http://schemas.microsoft.com/office/drawing/2014/main" id="{BF11C7F4-F65F-56F9-D1D7-3EE61D26D78F}"/>
                  </a:ext>
                </a:extLst>
              </p:cNvPr>
              <p:cNvSpPr/>
              <p:nvPr/>
            </p:nvSpPr>
            <p:spPr>
              <a:xfrm>
                <a:off x="8774487" y="4813210"/>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SysAdmin(s)</a:t>
                </a:r>
                <a:r>
                  <a:rPr lang="en-US" sz="700" kern="0">
                    <a:solidFill>
                      <a:srgbClr val="D0232B"/>
                    </a:solidFill>
                    <a:latin typeface="Century Gothic" panose="020F0302020204030204"/>
                  </a:rPr>
                  <a:t>*</a:t>
                </a:r>
              </a:p>
            </p:txBody>
          </p:sp>
        </p:grpSp>
        <p:grpSp>
          <p:nvGrpSpPr>
            <p:cNvPr id="35" name="Group 34">
              <a:extLst>
                <a:ext uri="{FF2B5EF4-FFF2-40B4-BE49-F238E27FC236}">
                  <a16:creationId xmlns:a16="http://schemas.microsoft.com/office/drawing/2014/main" id="{55124920-46D5-E1D0-1B1E-3C1D629C2DFB}"/>
                </a:ext>
              </a:extLst>
            </p:cNvPr>
            <p:cNvGrpSpPr/>
            <p:nvPr/>
          </p:nvGrpSpPr>
          <p:grpSpPr>
            <a:xfrm>
              <a:off x="7336790" y="2747366"/>
              <a:ext cx="1010521" cy="544341"/>
              <a:chOff x="4150181" y="2308594"/>
              <a:chExt cx="1010521" cy="544341"/>
            </a:xfrm>
          </p:grpSpPr>
          <p:pic>
            <p:nvPicPr>
              <p:cNvPr id="36" name="Graphic 35" descr="Box">
                <a:extLst>
                  <a:ext uri="{FF2B5EF4-FFF2-40B4-BE49-F238E27FC236}">
                    <a16:creationId xmlns:a16="http://schemas.microsoft.com/office/drawing/2014/main" id="{19B6FE78-E764-6278-6F35-E3B8FB501CE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50459" y="2308594"/>
                <a:ext cx="388149" cy="348275"/>
              </a:xfrm>
              <a:prstGeom prst="rect">
                <a:avLst/>
              </a:prstGeom>
            </p:spPr>
          </p:pic>
          <p:sp>
            <p:nvSpPr>
              <p:cNvPr id="37" name="TextBox 36">
                <a:extLst>
                  <a:ext uri="{FF2B5EF4-FFF2-40B4-BE49-F238E27FC236}">
                    <a16:creationId xmlns:a16="http://schemas.microsoft.com/office/drawing/2014/main" id="{B6C7A4FB-776A-5F7E-23CE-FC923FCECF5E}"/>
                  </a:ext>
                </a:extLst>
              </p:cNvPr>
              <p:cNvSpPr txBox="1"/>
              <p:nvPr/>
            </p:nvSpPr>
            <p:spPr>
              <a:xfrm>
                <a:off x="4150181" y="2599019"/>
                <a:ext cx="1010521" cy="253916"/>
              </a:xfrm>
              <a:prstGeom prst="rect">
                <a:avLst/>
              </a:prstGeom>
              <a:noFill/>
            </p:spPr>
            <p:txBody>
              <a:bodyPr wrap="square" rtlCol="0">
                <a:spAutoFit/>
              </a:bodyPr>
              <a:lstStyle/>
              <a:p>
                <a:pPr algn="ctr" defTabSz="457040">
                  <a:defRPr/>
                </a:pPr>
                <a:r>
                  <a:rPr lang="en-US" sz="1050" kern="0">
                    <a:solidFill>
                      <a:srgbClr val="293E40"/>
                    </a:solidFill>
                    <a:latin typeface="Century Gothic" panose="020F0302020204030204"/>
                  </a:rPr>
                  <a:t>HRSD</a:t>
                </a:r>
              </a:p>
            </p:txBody>
          </p:sp>
        </p:grpSp>
      </p:grpSp>
      <p:grpSp>
        <p:nvGrpSpPr>
          <p:cNvPr id="47" name="Group 46">
            <a:extLst>
              <a:ext uri="{FF2B5EF4-FFF2-40B4-BE49-F238E27FC236}">
                <a16:creationId xmlns:a16="http://schemas.microsoft.com/office/drawing/2014/main" id="{FB631CA7-F6B5-05C7-1A30-50A826C8260E}"/>
              </a:ext>
            </a:extLst>
          </p:cNvPr>
          <p:cNvGrpSpPr/>
          <p:nvPr/>
        </p:nvGrpSpPr>
        <p:grpSpPr>
          <a:xfrm>
            <a:off x="9591760" y="1339932"/>
            <a:ext cx="2365184" cy="5106505"/>
            <a:chOff x="9589495" y="1402125"/>
            <a:chExt cx="2365800" cy="5107835"/>
          </a:xfrm>
        </p:grpSpPr>
        <p:sp>
          <p:nvSpPr>
            <p:cNvPr id="48" name="Rectangle: Rounded Corners 31">
              <a:extLst>
                <a:ext uri="{FF2B5EF4-FFF2-40B4-BE49-F238E27FC236}">
                  <a16:creationId xmlns:a16="http://schemas.microsoft.com/office/drawing/2014/main" id="{9AC63ECA-6B30-B3C0-8BB8-A3113359806D}"/>
                </a:ext>
              </a:extLst>
            </p:cNvPr>
            <p:cNvSpPr/>
            <p:nvPr/>
          </p:nvSpPr>
          <p:spPr>
            <a:xfrm>
              <a:off x="9589495" y="2299980"/>
              <a:ext cx="2365800" cy="4209980"/>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49" name="Rounded Rectangle 150">
              <a:extLst>
                <a:ext uri="{FF2B5EF4-FFF2-40B4-BE49-F238E27FC236}">
                  <a16:creationId xmlns:a16="http://schemas.microsoft.com/office/drawing/2014/main" id="{13FD27E3-E035-9AE2-C353-802FDF51057E}"/>
                </a:ext>
              </a:extLst>
            </p:cNvPr>
            <p:cNvSpPr/>
            <p:nvPr/>
          </p:nvSpPr>
          <p:spPr>
            <a:xfrm>
              <a:off x="9692395" y="1774398"/>
              <a:ext cx="2160000" cy="294688"/>
            </a:xfrm>
            <a:prstGeom prst="roundRect">
              <a:avLst/>
            </a:prstGeom>
            <a:solidFill>
              <a:srgbClr val="68A1AF">
                <a:lumMod val="20000"/>
                <a:lumOff val="8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Portfolio Manager</a:t>
              </a:r>
            </a:p>
          </p:txBody>
        </p:sp>
        <p:sp>
          <p:nvSpPr>
            <p:cNvPr id="50" name="Rounded Rectangle 151">
              <a:extLst>
                <a:ext uri="{FF2B5EF4-FFF2-40B4-BE49-F238E27FC236}">
                  <a16:creationId xmlns:a16="http://schemas.microsoft.com/office/drawing/2014/main" id="{556246A0-0695-53D7-EBF4-AB3D3707D390}"/>
                </a:ext>
              </a:extLst>
            </p:cNvPr>
            <p:cNvSpPr/>
            <p:nvPr/>
          </p:nvSpPr>
          <p:spPr>
            <a:xfrm>
              <a:off x="9692395" y="1402125"/>
              <a:ext cx="2160000" cy="294689"/>
            </a:xfrm>
            <a:prstGeom prst="roundRect">
              <a:avLst/>
            </a:prstGeom>
            <a:solidFill>
              <a:srgbClr val="68A1AF">
                <a:lumMod val="40000"/>
                <a:lumOff val="6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Executive Sponsor</a:t>
              </a:r>
            </a:p>
          </p:txBody>
        </p:sp>
        <p:sp>
          <p:nvSpPr>
            <p:cNvPr id="51" name="TextBox 50">
              <a:extLst>
                <a:ext uri="{FF2B5EF4-FFF2-40B4-BE49-F238E27FC236}">
                  <a16:creationId xmlns:a16="http://schemas.microsoft.com/office/drawing/2014/main" id="{C31F4A1B-A386-AFDF-E53C-D131AAEC3DBB}"/>
                </a:ext>
              </a:extLst>
            </p:cNvPr>
            <p:cNvSpPr txBox="1"/>
            <p:nvPr/>
          </p:nvSpPr>
          <p:spPr>
            <a:xfrm>
              <a:off x="9749810" y="2216537"/>
              <a:ext cx="2045170" cy="253916"/>
            </a:xfrm>
            <a:prstGeom prst="rect">
              <a:avLst/>
            </a:prstGeom>
            <a:solidFill>
              <a:srgbClr val="FFFFFF"/>
            </a:solidFill>
          </p:spPr>
          <p:txBody>
            <a:bodyPr wrap="square" rtlCol="0">
              <a:spAutoFit/>
            </a:bodyPr>
            <a:lstStyle/>
            <a:p>
              <a:pPr algn="ctr" defTabSz="457040">
                <a:defRPr/>
              </a:pPr>
              <a:r>
                <a:rPr lang="en-US" sz="1050" b="1" kern="0">
                  <a:solidFill>
                    <a:srgbClr val="293E40"/>
                  </a:solidFill>
                  <a:latin typeface="Century Gothic" panose="020F0302020204030204"/>
                </a:rPr>
                <a:t>Finance Business Services</a:t>
              </a:r>
              <a:endParaRPr lang="en-US" sz="1050" b="1" kern="0">
                <a:solidFill>
                  <a:srgbClr val="FF0000"/>
                </a:solidFill>
                <a:latin typeface="Century Gothic" panose="020F0302020204030204"/>
              </a:endParaRPr>
            </a:p>
          </p:txBody>
        </p:sp>
        <p:grpSp>
          <p:nvGrpSpPr>
            <p:cNvPr id="52" name="Group 51">
              <a:extLst>
                <a:ext uri="{FF2B5EF4-FFF2-40B4-BE49-F238E27FC236}">
                  <a16:creationId xmlns:a16="http://schemas.microsoft.com/office/drawing/2014/main" id="{2AF5B296-0305-9E0C-6B03-3448D2A24E6E}"/>
                </a:ext>
              </a:extLst>
            </p:cNvPr>
            <p:cNvGrpSpPr/>
            <p:nvPr/>
          </p:nvGrpSpPr>
          <p:grpSpPr>
            <a:xfrm>
              <a:off x="9692364" y="3534904"/>
              <a:ext cx="2160063" cy="1475358"/>
              <a:chOff x="8774487" y="3607238"/>
              <a:chExt cx="2160063" cy="1475358"/>
            </a:xfrm>
          </p:grpSpPr>
          <p:sp>
            <p:nvSpPr>
              <p:cNvPr id="56" name="Rounded Rectangle 158">
                <a:extLst>
                  <a:ext uri="{FF2B5EF4-FFF2-40B4-BE49-F238E27FC236}">
                    <a16:creationId xmlns:a16="http://schemas.microsoft.com/office/drawing/2014/main" id="{E6F1D061-9F62-F94D-9390-F0F810A3F0BC}"/>
                  </a:ext>
                </a:extLst>
              </p:cNvPr>
              <p:cNvSpPr/>
              <p:nvPr/>
            </p:nvSpPr>
            <p:spPr>
              <a:xfrm>
                <a:off x="8774487" y="3607238"/>
                <a:ext cx="2160063" cy="269386"/>
              </a:xfrm>
              <a:prstGeom prst="roundRect">
                <a:avLst/>
              </a:prstGeom>
              <a:solidFill>
                <a:srgbClr val="81B5A1">
                  <a:lumMod val="20000"/>
                  <a:lumOff val="80000"/>
                </a:srgbClr>
              </a:solid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Owner</a:t>
                </a:r>
                <a:r>
                  <a:rPr lang="en-US" sz="700" kern="0">
                    <a:solidFill>
                      <a:srgbClr val="D0232B"/>
                    </a:solidFill>
                    <a:latin typeface="Century Gothic" panose="020F0302020204030204"/>
                  </a:rPr>
                  <a:t>*</a:t>
                </a:r>
                <a:r>
                  <a:rPr lang="en-US" sz="700" kern="0">
                    <a:solidFill>
                      <a:srgbClr val="293E40"/>
                    </a:solidFill>
                    <a:latin typeface="Century Gothic" panose="020F0302020204030204"/>
                  </a:rPr>
                  <a:t> / Product Lead</a:t>
                </a:r>
              </a:p>
            </p:txBody>
          </p:sp>
          <p:sp>
            <p:nvSpPr>
              <p:cNvPr id="57" name="Rounded Rectangle 159">
                <a:extLst>
                  <a:ext uri="{FF2B5EF4-FFF2-40B4-BE49-F238E27FC236}">
                    <a16:creationId xmlns:a16="http://schemas.microsoft.com/office/drawing/2014/main" id="{C7095B7D-B38E-B05E-1A94-0ABD902E5FE1}"/>
                  </a:ext>
                </a:extLst>
              </p:cNvPr>
              <p:cNvSpPr/>
              <p:nvPr/>
            </p:nvSpPr>
            <p:spPr>
              <a:xfrm>
                <a:off x="8774487" y="3934566"/>
                <a:ext cx="1057095"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Architect</a:t>
                </a:r>
                <a:r>
                  <a:rPr lang="en-US" sz="700" kern="0">
                    <a:solidFill>
                      <a:srgbClr val="D0232B"/>
                    </a:solidFill>
                    <a:latin typeface="Century Gothic" panose="020F0302020204030204"/>
                  </a:rPr>
                  <a:t>*</a:t>
                </a:r>
              </a:p>
            </p:txBody>
          </p:sp>
          <p:sp>
            <p:nvSpPr>
              <p:cNvPr id="58" name="Rounded Rectangle 160">
                <a:extLst>
                  <a:ext uri="{FF2B5EF4-FFF2-40B4-BE49-F238E27FC236}">
                    <a16:creationId xmlns:a16="http://schemas.microsoft.com/office/drawing/2014/main" id="{8C4F4DC0-BD8F-2F9F-C5A9-FF16B9D9E18A}"/>
                  </a:ext>
                </a:extLst>
              </p:cNvPr>
              <p:cNvSpPr/>
              <p:nvPr/>
            </p:nvSpPr>
            <p:spPr>
              <a:xfrm>
                <a:off x="9877455" y="4227447"/>
                <a:ext cx="1057095"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Business Services &amp; </a:t>
                </a:r>
              </a:p>
              <a:p>
                <a:pPr algn="ctr" defTabSz="457040">
                  <a:defRPr/>
                </a:pPr>
                <a:r>
                  <a:rPr lang="en-US" sz="700" kern="0">
                    <a:solidFill>
                      <a:srgbClr val="293E40"/>
                    </a:solidFill>
                    <a:latin typeface="Century Gothic" panose="020F0302020204030204"/>
                  </a:rPr>
                  <a:t>Process Leader(s)</a:t>
                </a:r>
              </a:p>
            </p:txBody>
          </p:sp>
          <p:sp>
            <p:nvSpPr>
              <p:cNvPr id="59" name="Rounded Rectangle 161">
                <a:extLst>
                  <a:ext uri="{FF2B5EF4-FFF2-40B4-BE49-F238E27FC236}">
                    <a16:creationId xmlns:a16="http://schemas.microsoft.com/office/drawing/2014/main" id="{1B854AC7-DCFB-4386-7164-8056EDF1C407}"/>
                  </a:ext>
                </a:extLst>
              </p:cNvPr>
              <p:cNvSpPr/>
              <p:nvPr/>
            </p:nvSpPr>
            <p:spPr>
              <a:xfrm>
                <a:off x="9877455" y="3934566"/>
                <a:ext cx="1057095"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Business Services &amp; </a:t>
                </a:r>
              </a:p>
              <a:p>
                <a:pPr algn="ctr" defTabSz="457040">
                  <a:defRPr/>
                </a:pPr>
                <a:r>
                  <a:rPr lang="en-US" sz="700" kern="0">
                    <a:solidFill>
                      <a:srgbClr val="293E40"/>
                    </a:solidFill>
                    <a:latin typeface="Century Gothic" panose="020F0302020204030204"/>
                  </a:rPr>
                  <a:t>Process Analyst(s)</a:t>
                </a:r>
              </a:p>
            </p:txBody>
          </p:sp>
          <p:sp>
            <p:nvSpPr>
              <p:cNvPr id="60" name="Rounded Rectangle 162">
                <a:extLst>
                  <a:ext uri="{FF2B5EF4-FFF2-40B4-BE49-F238E27FC236}">
                    <a16:creationId xmlns:a16="http://schemas.microsoft.com/office/drawing/2014/main" id="{29702760-3BCD-1D60-6809-7DBC3FE2CF2F}"/>
                  </a:ext>
                </a:extLst>
              </p:cNvPr>
              <p:cNvSpPr/>
              <p:nvPr/>
            </p:nvSpPr>
            <p:spPr>
              <a:xfrm>
                <a:off x="9877455" y="4520328"/>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Reporting and Analytics Specialists</a:t>
                </a:r>
              </a:p>
            </p:txBody>
          </p:sp>
          <p:sp>
            <p:nvSpPr>
              <p:cNvPr id="61" name="Rounded Rectangle 163">
                <a:extLst>
                  <a:ext uri="{FF2B5EF4-FFF2-40B4-BE49-F238E27FC236}">
                    <a16:creationId xmlns:a16="http://schemas.microsoft.com/office/drawing/2014/main" id="{F6442E26-2192-564A-20B7-2D09C62BE9A4}"/>
                  </a:ext>
                </a:extLst>
              </p:cNvPr>
              <p:cNvSpPr/>
              <p:nvPr/>
            </p:nvSpPr>
            <p:spPr>
              <a:xfrm>
                <a:off x="8774487" y="4227447"/>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Developer(s)</a:t>
                </a:r>
                <a:r>
                  <a:rPr lang="en-US" sz="700" kern="0">
                    <a:solidFill>
                      <a:srgbClr val="D0232B"/>
                    </a:solidFill>
                    <a:latin typeface="Century Gothic" panose="020F0302020204030204"/>
                  </a:rPr>
                  <a:t>*</a:t>
                </a:r>
              </a:p>
            </p:txBody>
          </p:sp>
          <p:sp>
            <p:nvSpPr>
              <p:cNvPr id="62" name="Rounded Rectangle 164">
                <a:extLst>
                  <a:ext uri="{FF2B5EF4-FFF2-40B4-BE49-F238E27FC236}">
                    <a16:creationId xmlns:a16="http://schemas.microsoft.com/office/drawing/2014/main" id="{B3222CA6-4E4E-8BEE-984A-0489F3F3BBCF}"/>
                  </a:ext>
                </a:extLst>
              </p:cNvPr>
              <p:cNvSpPr/>
              <p:nvPr/>
            </p:nvSpPr>
            <p:spPr>
              <a:xfrm>
                <a:off x="8774487" y="4520328"/>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Citizen Developer(s)</a:t>
                </a:r>
              </a:p>
            </p:txBody>
          </p:sp>
          <p:sp>
            <p:nvSpPr>
              <p:cNvPr id="63" name="Rounded Rectangle 165">
                <a:extLst>
                  <a:ext uri="{FF2B5EF4-FFF2-40B4-BE49-F238E27FC236}">
                    <a16:creationId xmlns:a16="http://schemas.microsoft.com/office/drawing/2014/main" id="{A1065390-5BD1-7A9B-F126-5CBC5F39142F}"/>
                  </a:ext>
                </a:extLst>
              </p:cNvPr>
              <p:cNvSpPr/>
              <p:nvPr/>
            </p:nvSpPr>
            <p:spPr>
              <a:xfrm>
                <a:off x="9877455" y="4813210"/>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OCM, training and adoption expert(s)</a:t>
                </a:r>
              </a:p>
            </p:txBody>
          </p:sp>
          <p:sp>
            <p:nvSpPr>
              <p:cNvPr id="64" name="Rounded Rectangle 166">
                <a:extLst>
                  <a:ext uri="{FF2B5EF4-FFF2-40B4-BE49-F238E27FC236}">
                    <a16:creationId xmlns:a16="http://schemas.microsoft.com/office/drawing/2014/main" id="{DF9868C7-9848-E674-3E5B-5324F2312492}"/>
                  </a:ext>
                </a:extLst>
              </p:cNvPr>
              <p:cNvSpPr/>
              <p:nvPr/>
            </p:nvSpPr>
            <p:spPr>
              <a:xfrm>
                <a:off x="8774487" y="4813210"/>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SysAdmin(s)</a:t>
                </a:r>
                <a:r>
                  <a:rPr lang="en-US" sz="700" kern="0">
                    <a:solidFill>
                      <a:srgbClr val="D0232B"/>
                    </a:solidFill>
                    <a:latin typeface="Century Gothic" panose="020F0302020204030204"/>
                  </a:rPr>
                  <a:t>*</a:t>
                </a:r>
              </a:p>
            </p:txBody>
          </p:sp>
        </p:grpSp>
        <p:grpSp>
          <p:nvGrpSpPr>
            <p:cNvPr id="53" name="Group 52">
              <a:extLst>
                <a:ext uri="{FF2B5EF4-FFF2-40B4-BE49-F238E27FC236}">
                  <a16:creationId xmlns:a16="http://schemas.microsoft.com/office/drawing/2014/main" id="{ACF24981-9077-DFA8-280C-88FECDD77F26}"/>
                </a:ext>
              </a:extLst>
            </p:cNvPr>
            <p:cNvGrpSpPr/>
            <p:nvPr/>
          </p:nvGrpSpPr>
          <p:grpSpPr>
            <a:xfrm>
              <a:off x="9692364" y="2747366"/>
              <a:ext cx="2160062" cy="544341"/>
              <a:chOff x="3548207" y="2308594"/>
              <a:chExt cx="2160062" cy="544341"/>
            </a:xfrm>
          </p:grpSpPr>
          <p:pic>
            <p:nvPicPr>
              <p:cNvPr id="54" name="Graphic 53" descr="Box">
                <a:extLst>
                  <a:ext uri="{FF2B5EF4-FFF2-40B4-BE49-F238E27FC236}">
                    <a16:creationId xmlns:a16="http://schemas.microsoft.com/office/drawing/2014/main" id="{BECC9521-70EF-C000-1EF4-65B6CACDE14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50459" y="2308594"/>
                <a:ext cx="388149" cy="348275"/>
              </a:xfrm>
              <a:prstGeom prst="rect">
                <a:avLst/>
              </a:prstGeom>
            </p:spPr>
          </p:pic>
          <p:sp>
            <p:nvSpPr>
              <p:cNvPr id="55" name="TextBox 54">
                <a:extLst>
                  <a:ext uri="{FF2B5EF4-FFF2-40B4-BE49-F238E27FC236}">
                    <a16:creationId xmlns:a16="http://schemas.microsoft.com/office/drawing/2014/main" id="{9B3ED96F-8CBC-8232-81EC-73326F472B36}"/>
                  </a:ext>
                </a:extLst>
              </p:cNvPr>
              <p:cNvSpPr txBox="1"/>
              <p:nvPr/>
            </p:nvSpPr>
            <p:spPr>
              <a:xfrm>
                <a:off x="3548207" y="2599019"/>
                <a:ext cx="2160062" cy="253916"/>
              </a:xfrm>
              <a:prstGeom prst="rect">
                <a:avLst/>
              </a:prstGeom>
              <a:noFill/>
            </p:spPr>
            <p:txBody>
              <a:bodyPr wrap="square" rtlCol="0">
                <a:spAutoFit/>
              </a:bodyPr>
              <a:lstStyle/>
              <a:p>
                <a:pPr algn="ctr" defTabSz="457040">
                  <a:defRPr/>
                </a:pPr>
                <a:r>
                  <a:rPr lang="en-US" sz="1050" kern="0">
                    <a:solidFill>
                      <a:srgbClr val="293E40"/>
                    </a:solidFill>
                    <a:latin typeface="Century Gothic" panose="020F0302020204030204"/>
                  </a:rPr>
                  <a:t>Finance Workflows</a:t>
                </a:r>
              </a:p>
            </p:txBody>
          </p:sp>
        </p:grpSp>
      </p:grpSp>
      <p:grpSp>
        <p:nvGrpSpPr>
          <p:cNvPr id="65" name="Group 64">
            <a:extLst>
              <a:ext uri="{FF2B5EF4-FFF2-40B4-BE49-F238E27FC236}">
                <a16:creationId xmlns:a16="http://schemas.microsoft.com/office/drawing/2014/main" id="{350FE492-F2C0-DA23-1C66-9F94561C9B92}"/>
              </a:ext>
            </a:extLst>
          </p:cNvPr>
          <p:cNvGrpSpPr/>
          <p:nvPr/>
        </p:nvGrpSpPr>
        <p:grpSpPr>
          <a:xfrm>
            <a:off x="2452687" y="1708056"/>
            <a:ext cx="1536781" cy="4720341"/>
            <a:chOff x="1887052" y="2939999"/>
            <a:chExt cx="1277870" cy="3134250"/>
          </a:xfrm>
        </p:grpSpPr>
        <p:sp>
          <p:nvSpPr>
            <p:cNvPr id="66" name="Rounded Rectangle 170">
              <a:extLst>
                <a:ext uri="{FF2B5EF4-FFF2-40B4-BE49-F238E27FC236}">
                  <a16:creationId xmlns:a16="http://schemas.microsoft.com/office/drawing/2014/main" id="{CFA8BEC1-6E72-23AB-ACD9-3FD556EAB97A}"/>
                </a:ext>
              </a:extLst>
            </p:cNvPr>
            <p:cNvSpPr/>
            <p:nvPr/>
          </p:nvSpPr>
          <p:spPr>
            <a:xfrm>
              <a:off x="1903454" y="2939999"/>
              <a:ext cx="1255058" cy="751540"/>
            </a:xfrm>
            <a:prstGeom prst="roundRect">
              <a:avLst/>
            </a:prstGeom>
            <a:solidFill>
              <a:srgbClr val="68A1AF"/>
            </a:solidFill>
            <a:ln w="12700" cap="flat" cmpd="sng" algn="ctr">
              <a:noFill/>
              <a:prstDash val="solid"/>
              <a:miter lim="800000"/>
            </a:ln>
            <a:effectLst/>
          </p:spPr>
          <p:txBody>
            <a:bodyPr rtlCol="0" anchor="ctr"/>
            <a:lstStyle/>
            <a:p>
              <a:pPr algn="ctr" defTabSz="457040">
                <a:defRPr/>
              </a:pPr>
              <a:r>
                <a:rPr lang="en-US" sz="1200" b="1" kern="0">
                  <a:solidFill>
                    <a:srgbClr val="FFFFFF"/>
                  </a:solidFill>
                  <a:latin typeface="Century Gothic" panose="020F0302020204030204"/>
                </a:rPr>
                <a:t>Strategy</a:t>
              </a:r>
            </a:p>
          </p:txBody>
        </p:sp>
        <p:sp>
          <p:nvSpPr>
            <p:cNvPr id="67" name="Rounded Rectangle 172">
              <a:extLst>
                <a:ext uri="{FF2B5EF4-FFF2-40B4-BE49-F238E27FC236}">
                  <a16:creationId xmlns:a16="http://schemas.microsoft.com/office/drawing/2014/main" id="{C60F7B90-7096-A076-D7BA-5AC4660EB657}"/>
                </a:ext>
              </a:extLst>
            </p:cNvPr>
            <p:cNvSpPr/>
            <p:nvPr/>
          </p:nvSpPr>
          <p:spPr>
            <a:xfrm>
              <a:off x="1891898" y="3739458"/>
              <a:ext cx="1255058" cy="751540"/>
            </a:xfrm>
            <a:prstGeom prst="roundRect">
              <a:avLst/>
            </a:prstGeom>
            <a:solidFill>
              <a:srgbClr val="68A1AF"/>
            </a:solidFill>
            <a:ln w="12700" cap="flat" cmpd="sng" algn="ctr">
              <a:noFill/>
              <a:prstDash val="solid"/>
              <a:miter lim="800000"/>
            </a:ln>
            <a:effectLst/>
          </p:spPr>
          <p:txBody>
            <a:bodyPr rtlCol="0" anchor="ctr"/>
            <a:lstStyle/>
            <a:p>
              <a:pPr algn="ctr" defTabSz="457040">
                <a:defRPr/>
              </a:pPr>
              <a:r>
                <a:rPr lang="en-US" sz="1200" b="1" kern="0">
                  <a:solidFill>
                    <a:srgbClr val="FFFFFF"/>
                  </a:solidFill>
                  <a:latin typeface="Century Gothic" panose="020F0302020204030204"/>
                </a:rPr>
                <a:t>Business engagement and delivery</a:t>
              </a:r>
            </a:p>
          </p:txBody>
        </p:sp>
        <p:sp>
          <p:nvSpPr>
            <p:cNvPr id="68" name="Rounded Rectangle 173">
              <a:extLst>
                <a:ext uri="{FF2B5EF4-FFF2-40B4-BE49-F238E27FC236}">
                  <a16:creationId xmlns:a16="http://schemas.microsoft.com/office/drawing/2014/main" id="{70CDB5C6-3568-DA72-154E-D0976D57F548}"/>
                </a:ext>
              </a:extLst>
            </p:cNvPr>
            <p:cNvSpPr/>
            <p:nvPr/>
          </p:nvSpPr>
          <p:spPr>
            <a:xfrm>
              <a:off x="1887052" y="4533657"/>
              <a:ext cx="1255058" cy="751540"/>
            </a:xfrm>
            <a:prstGeom prst="roundRect">
              <a:avLst/>
            </a:prstGeom>
            <a:solidFill>
              <a:srgbClr val="68A1AF"/>
            </a:solidFill>
            <a:ln w="12700" cap="flat" cmpd="sng" algn="ctr">
              <a:noFill/>
              <a:prstDash val="solid"/>
              <a:miter lim="800000"/>
            </a:ln>
            <a:effectLst/>
          </p:spPr>
          <p:txBody>
            <a:bodyPr rtlCol="0" anchor="ctr"/>
            <a:lstStyle/>
            <a:p>
              <a:pPr algn="ctr" defTabSz="457040">
                <a:defRPr/>
              </a:pPr>
              <a:r>
                <a:rPr lang="en-US" sz="1200" b="1" kern="0">
                  <a:solidFill>
                    <a:srgbClr val="FFFFFF"/>
                  </a:solidFill>
                  <a:latin typeface="Century Gothic" panose="020F0302020204030204"/>
                </a:rPr>
                <a:t>Platform architecture and support</a:t>
              </a:r>
            </a:p>
          </p:txBody>
        </p:sp>
        <p:sp>
          <p:nvSpPr>
            <p:cNvPr id="69" name="Rounded Rectangle 174">
              <a:extLst>
                <a:ext uri="{FF2B5EF4-FFF2-40B4-BE49-F238E27FC236}">
                  <a16:creationId xmlns:a16="http://schemas.microsoft.com/office/drawing/2014/main" id="{D225F218-7C9E-5152-925C-B50C1462E9FB}"/>
                </a:ext>
              </a:extLst>
            </p:cNvPr>
            <p:cNvSpPr/>
            <p:nvPr/>
          </p:nvSpPr>
          <p:spPr>
            <a:xfrm>
              <a:off x="1909864" y="5322709"/>
              <a:ext cx="1255058" cy="751540"/>
            </a:xfrm>
            <a:prstGeom prst="roundRect">
              <a:avLst/>
            </a:prstGeom>
            <a:solidFill>
              <a:srgbClr val="68A1AF"/>
            </a:solidFill>
            <a:ln w="12700" cap="flat" cmpd="sng" algn="ctr">
              <a:noFill/>
              <a:prstDash val="solid"/>
              <a:miter lim="800000"/>
            </a:ln>
            <a:effectLst/>
          </p:spPr>
          <p:txBody>
            <a:bodyPr rtlCol="0" anchor="ctr"/>
            <a:lstStyle/>
            <a:p>
              <a:pPr algn="ctr" defTabSz="457040">
                <a:defRPr/>
              </a:pPr>
              <a:r>
                <a:rPr lang="en-US" sz="1200" b="1" kern="0">
                  <a:solidFill>
                    <a:srgbClr val="FFFFFF"/>
                  </a:solidFill>
                  <a:latin typeface="Century Gothic" panose="020F0302020204030204"/>
                </a:rPr>
                <a:t>Innovation</a:t>
              </a:r>
            </a:p>
          </p:txBody>
        </p:sp>
      </p:grpSp>
      <p:sp>
        <p:nvSpPr>
          <p:cNvPr id="70" name="TextBox 69">
            <a:extLst>
              <a:ext uri="{FF2B5EF4-FFF2-40B4-BE49-F238E27FC236}">
                <a16:creationId xmlns:a16="http://schemas.microsoft.com/office/drawing/2014/main" id="{7C74D7A1-6F51-6231-F1B4-CFD357B0F0B7}"/>
              </a:ext>
            </a:extLst>
          </p:cNvPr>
          <p:cNvSpPr txBox="1"/>
          <p:nvPr/>
        </p:nvSpPr>
        <p:spPr>
          <a:xfrm>
            <a:off x="4723295" y="6489567"/>
            <a:ext cx="7073378" cy="200003"/>
          </a:xfrm>
          <a:prstGeom prst="rect">
            <a:avLst/>
          </a:prstGeom>
          <a:noFill/>
        </p:spPr>
        <p:txBody>
          <a:bodyPr wrap="square" rtlCol="0">
            <a:spAutoFit/>
          </a:bodyPr>
          <a:lstStyle/>
          <a:p>
            <a:pPr defTabSz="457040">
              <a:defRPr/>
            </a:pPr>
            <a:r>
              <a:rPr lang="en-US" sz="700" kern="0">
                <a:solidFill>
                  <a:srgbClr val="D0232B"/>
                </a:solidFill>
                <a:latin typeface="Century Gothic" panose="020F0302020204030204"/>
              </a:rPr>
              <a:t>*</a:t>
            </a:r>
            <a:r>
              <a:rPr lang="en-US" sz="700" kern="0">
                <a:solidFill>
                  <a:srgbClr val="293E40"/>
                </a:solidFill>
                <a:latin typeface="Century Gothic" panose="020F0302020204030204"/>
              </a:rPr>
              <a:t> These resources can be partner or CoEI resources</a:t>
            </a:r>
          </a:p>
        </p:txBody>
      </p:sp>
      <p:sp>
        <p:nvSpPr>
          <p:cNvPr id="71" name="Rectangle: Rounded Corners 31">
            <a:extLst>
              <a:ext uri="{FF2B5EF4-FFF2-40B4-BE49-F238E27FC236}">
                <a16:creationId xmlns:a16="http://schemas.microsoft.com/office/drawing/2014/main" id="{8E67E8A8-64BC-6B13-AFE4-D1660C0E068A}"/>
              </a:ext>
            </a:extLst>
          </p:cNvPr>
          <p:cNvSpPr/>
          <p:nvPr/>
        </p:nvSpPr>
        <p:spPr>
          <a:xfrm>
            <a:off x="1869782" y="1320336"/>
            <a:ext cx="221231" cy="5169229"/>
          </a:xfrm>
          <a:prstGeom prst="roundRect">
            <a:avLst/>
          </a:prstGeom>
          <a:solidFill>
            <a:srgbClr val="FFFFFF"/>
          </a:solidFill>
          <a:ln w="12700" cap="flat" cmpd="sng" algn="ctr">
            <a:solidFill>
              <a:srgbClr val="293E40"/>
            </a:solidFill>
            <a:prstDash val="dash"/>
            <a:miter lim="800000"/>
          </a:ln>
          <a:effectLst/>
        </p:spPr>
        <p:txBody>
          <a:bodyPr vert="vert270" rtlCol="0" anchor="ctr"/>
          <a:lstStyle/>
          <a:p>
            <a:pPr algn="ctr" defTabSz="457040">
              <a:defRPr/>
            </a:pPr>
            <a:r>
              <a:rPr lang="en-US" sz="1000" kern="0">
                <a:solidFill>
                  <a:srgbClr val="293E40"/>
                </a:solidFill>
                <a:latin typeface="Century Gothic" panose="020F0302020204030204"/>
              </a:rPr>
              <a:t>Enterprise Architecture</a:t>
            </a:r>
          </a:p>
        </p:txBody>
      </p:sp>
      <p:grpSp>
        <p:nvGrpSpPr>
          <p:cNvPr id="72" name="Group 71">
            <a:extLst>
              <a:ext uri="{FF2B5EF4-FFF2-40B4-BE49-F238E27FC236}">
                <a16:creationId xmlns:a16="http://schemas.microsoft.com/office/drawing/2014/main" id="{CE0179C2-05E4-60E6-C5BC-0997FB08CDAD}"/>
              </a:ext>
            </a:extLst>
          </p:cNvPr>
          <p:cNvGrpSpPr/>
          <p:nvPr/>
        </p:nvGrpSpPr>
        <p:grpSpPr>
          <a:xfrm>
            <a:off x="25390" y="663155"/>
            <a:ext cx="12165026" cy="1965918"/>
            <a:chOff x="425501" y="663464"/>
            <a:chExt cx="1808857" cy="966470"/>
          </a:xfrm>
        </p:grpSpPr>
        <p:sp>
          <p:nvSpPr>
            <p:cNvPr id="73" name="Oval 72">
              <a:extLst>
                <a:ext uri="{FF2B5EF4-FFF2-40B4-BE49-F238E27FC236}">
                  <a16:creationId xmlns:a16="http://schemas.microsoft.com/office/drawing/2014/main" id="{1EC8E57F-F2BF-4631-1487-BCB25E825405}"/>
                </a:ext>
              </a:extLst>
            </p:cNvPr>
            <p:cNvSpPr/>
            <p:nvPr/>
          </p:nvSpPr>
          <p:spPr>
            <a:xfrm>
              <a:off x="425501" y="663464"/>
              <a:ext cx="1808857" cy="966470"/>
            </a:xfrm>
            <a:prstGeom prst="ellipse">
              <a:avLst/>
            </a:prstGeom>
            <a:solidFill>
              <a:srgbClr val="E5D87C">
                <a:lumMod val="60000"/>
                <a:lumOff val="40000"/>
                <a:alpha val="15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74" name="TextBox 73">
              <a:extLst>
                <a:ext uri="{FF2B5EF4-FFF2-40B4-BE49-F238E27FC236}">
                  <a16:creationId xmlns:a16="http://schemas.microsoft.com/office/drawing/2014/main" id="{0DCEDD4C-D77B-1AE7-2479-F9C13BADDA7C}"/>
                </a:ext>
              </a:extLst>
            </p:cNvPr>
            <p:cNvSpPr txBox="1"/>
            <p:nvPr/>
          </p:nvSpPr>
          <p:spPr>
            <a:xfrm>
              <a:off x="439787" y="1063882"/>
              <a:ext cx="1563615" cy="113450"/>
            </a:xfrm>
            <a:prstGeom prst="rect">
              <a:avLst/>
            </a:prstGeom>
            <a:noFill/>
          </p:spPr>
          <p:txBody>
            <a:bodyPr wrap="square" rtlCol="0">
              <a:spAutoFit/>
            </a:bodyPr>
            <a:lstStyle/>
            <a:p>
              <a:pPr defTabSz="457040">
                <a:defRPr/>
              </a:pPr>
              <a:r>
                <a:rPr lang="en-US" sz="900" b="1" i="1" kern="0">
                  <a:solidFill>
                    <a:srgbClr val="FFFFFF"/>
                  </a:solidFill>
                  <a:latin typeface="Century Gothic" panose="020F0302020204030204"/>
                </a:rPr>
                <a:t>Strategy governance</a:t>
              </a:r>
            </a:p>
          </p:txBody>
        </p:sp>
      </p:grpSp>
      <p:grpSp>
        <p:nvGrpSpPr>
          <p:cNvPr id="75" name="Group 74">
            <a:extLst>
              <a:ext uri="{FF2B5EF4-FFF2-40B4-BE49-F238E27FC236}">
                <a16:creationId xmlns:a16="http://schemas.microsoft.com/office/drawing/2014/main" id="{4B75F0FC-5A7E-0CB4-5F8C-8EA676576630}"/>
              </a:ext>
            </a:extLst>
          </p:cNvPr>
          <p:cNvGrpSpPr/>
          <p:nvPr/>
        </p:nvGrpSpPr>
        <p:grpSpPr>
          <a:xfrm>
            <a:off x="4174280" y="1688616"/>
            <a:ext cx="3387504" cy="2224892"/>
            <a:chOff x="546791" y="1340258"/>
            <a:chExt cx="1791131" cy="2571873"/>
          </a:xfrm>
        </p:grpSpPr>
        <p:sp>
          <p:nvSpPr>
            <p:cNvPr id="76" name="Oval 75">
              <a:extLst>
                <a:ext uri="{FF2B5EF4-FFF2-40B4-BE49-F238E27FC236}">
                  <a16:creationId xmlns:a16="http://schemas.microsoft.com/office/drawing/2014/main" id="{132D6777-AF35-B97A-AD2C-39ED74379353}"/>
                </a:ext>
              </a:extLst>
            </p:cNvPr>
            <p:cNvSpPr/>
            <p:nvPr/>
          </p:nvSpPr>
          <p:spPr>
            <a:xfrm>
              <a:off x="546791" y="1340258"/>
              <a:ext cx="1700632" cy="2571873"/>
            </a:xfrm>
            <a:prstGeom prst="ellipse">
              <a:avLst/>
            </a:prstGeom>
            <a:solidFill>
              <a:srgbClr val="68A1AF">
                <a:lumMod val="40000"/>
                <a:lumOff val="60000"/>
                <a:alpha val="35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77" name="TextBox 76">
              <a:extLst>
                <a:ext uri="{FF2B5EF4-FFF2-40B4-BE49-F238E27FC236}">
                  <a16:creationId xmlns:a16="http://schemas.microsoft.com/office/drawing/2014/main" id="{0FEC7369-1BDE-AC9C-7DCC-E2B35E87CF03}"/>
                </a:ext>
              </a:extLst>
            </p:cNvPr>
            <p:cNvSpPr txBox="1"/>
            <p:nvPr/>
          </p:nvSpPr>
          <p:spPr>
            <a:xfrm>
              <a:off x="1085967" y="2444390"/>
              <a:ext cx="1251955" cy="266762"/>
            </a:xfrm>
            <a:prstGeom prst="rect">
              <a:avLst/>
            </a:prstGeom>
            <a:noFill/>
          </p:spPr>
          <p:txBody>
            <a:bodyPr wrap="square" rtlCol="0">
              <a:spAutoFit/>
            </a:bodyPr>
            <a:lstStyle/>
            <a:p>
              <a:pPr defTabSz="457040">
                <a:defRPr/>
              </a:pPr>
              <a:r>
                <a:rPr lang="en-US" sz="900" b="1" i="1" kern="0">
                  <a:solidFill>
                    <a:srgbClr val="68A1AF">
                      <a:lumMod val="50000"/>
                    </a:srgbClr>
                  </a:solidFill>
                  <a:latin typeface="Century Gothic" panose="020F0302020204030204"/>
                </a:rPr>
                <a:t>Portfolio governance</a:t>
              </a:r>
            </a:p>
          </p:txBody>
        </p:sp>
      </p:grpSp>
      <p:grpSp>
        <p:nvGrpSpPr>
          <p:cNvPr id="78" name="Group 77">
            <a:extLst>
              <a:ext uri="{FF2B5EF4-FFF2-40B4-BE49-F238E27FC236}">
                <a16:creationId xmlns:a16="http://schemas.microsoft.com/office/drawing/2014/main" id="{89A3277D-0A78-2420-2C15-783446F3B7CA}"/>
              </a:ext>
            </a:extLst>
          </p:cNvPr>
          <p:cNvGrpSpPr/>
          <p:nvPr/>
        </p:nvGrpSpPr>
        <p:grpSpPr>
          <a:xfrm>
            <a:off x="6823710" y="1712105"/>
            <a:ext cx="3179811" cy="2224892"/>
            <a:chOff x="546791" y="1340258"/>
            <a:chExt cx="1700632" cy="2571873"/>
          </a:xfrm>
        </p:grpSpPr>
        <p:sp>
          <p:nvSpPr>
            <p:cNvPr id="79" name="Oval 78">
              <a:extLst>
                <a:ext uri="{FF2B5EF4-FFF2-40B4-BE49-F238E27FC236}">
                  <a16:creationId xmlns:a16="http://schemas.microsoft.com/office/drawing/2014/main" id="{2C8350CC-76D1-5D55-6895-962A006F7495}"/>
                </a:ext>
              </a:extLst>
            </p:cNvPr>
            <p:cNvSpPr/>
            <p:nvPr/>
          </p:nvSpPr>
          <p:spPr>
            <a:xfrm>
              <a:off x="546791" y="1340258"/>
              <a:ext cx="1700632" cy="2571873"/>
            </a:xfrm>
            <a:prstGeom prst="ellipse">
              <a:avLst/>
            </a:prstGeom>
            <a:solidFill>
              <a:srgbClr val="68A1AF">
                <a:lumMod val="40000"/>
                <a:lumOff val="60000"/>
                <a:alpha val="35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80" name="TextBox 79">
              <a:extLst>
                <a:ext uri="{FF2B5EF4-FFF2-40B4-BE49-F238E27FC236}">
                  <a16:creationId xmlns:a16="http://schemas.microsoft.com/office/drawing/2014/main" id="{85C49C4D-EBA9-A32C-EDD8-4703655E5ADC}"/>
                </a:ext>
              </a:extLst>
            </p:cNvPr>
            <p:cNvSpPr txBox="1"/>
            <p:nvPr/>
          </p:nvSpPr>
          <p:spPr>
            <a:xfrm>
              <a:off x="957344" y="2432504"/>
              <a:ext cx="1251955" cy="266762"/>
            </a:xfrm>
            <a:prstGeom prst="rect">
              <a:avLst/>
            </a:prstGeom>
            <a:noFill/>
          </p:spPr>
          <p:txBody>
            <a:bodyPr wrap="square" rtlCol="0">
              <a:spAutoFit/>
            </a:bodyPr>
            <a:lstStyle/>
            <a:p>
              <a:pPr defTabSz="457040">
                <a:defRPr/>
              </a:pPr>
              <a:r>
                <a:rPr lang="en-US" sz="900" b="1" i="1" kern="0">
                  <a:solidFill>
                    <a:srgbClr val="68A1AF">
                      <a:lumMod val="50000"/>
                    </a:srgbClr>
                  </a:solidFill>
                  <a:latin typeface="Century Gothic" panose="020F0302020204030204"/>
                </a:rPr>
                <a:t>Portfolio governance</a:t>
              </a:r>
            </a:p>
          </p:txBody>
        </p:sp>
      </p:grpSp>
      <p:grpSp>
        <p:nvGrpSpPr>
          <p:cNvPr id="81" name="Group 80">
            <a:extLst>
              <a:ext uri="{FF2B5EF4-FFF2-40B4-BE49-F238E27FC236}">
                <a16:creationId xmlns:a16="http://schemas.microsoft.com/office/drawing/2014/main" id="{44B5C3CE-B45E-62A7-F672-CDCC56351B8D}"/>
              </a:ext>
            </a:extLst>
          </p:cNvPr>
          <p:cNvGrpSpPr/>
          <p:nvPr/>
        </p:nvGrpSpPr>
        <p:grpSpPr>
          <a:xfrm>
            <a:off x="9085754" y="1721590"/>
            <a:ext cx="3264463" cy="2224892"/>
            <a:chOff x="546791" y="1340258"/>
            <a:chExt cx="1800121" cy="2571873"/>
          </a:xfrm>
        </p:grpSpPr>
        <p:sp>
          <p:nvSpPr>
            <p:cNvPr id="82" name="Oval 81">
              <a:extLst>
                <a:ext uri="{FF2B5EF4-FFF2-40B4-BE49-F238E27FC236}">
                  <a16:creationId xmlns:a16="http://schemas.microsoft.com/office/drawing/2014/main" id="{06ABAA5C-985F-B50A-3FE5-849CBFA27882}"/>
                </a:ext>
              </a:extLst>
            </p:cNvPr>
            <p:cNvSpPr/>
            <p:nvPr/>
          </p:nvSpPr>
          <p:spPr>
            <a:xfrm>
              <a:off x="546791" y="1340258"/>
              <a:ext cx="1700632" cy="2571873"/>
            </a:xfrm>
            <a:prstGeom prst="ellipse">
              <a:avLst/>
            </a:prstGeom>
            <a:solidFill>
              <a:srgbClr val="68A1AF">
                <a:lumMod val="40000"/>
                <a:lumOff val="60000"/>
                <a:alpha val="35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83" name="TextBox 82">
              <a:extLst>
                <a:ext uri="{FF2B5EF4-FFF2-40B4-BE49-F238E27FC236}">
                  <a16:creationId xmlns:a16="http://schemas.microsoft.com/office/drawing/2014/main" id="{98EF10AC-A4B4-A682-E32B-217E7089F2F4}"/>
                </a:ext>
              </a:extLst>
            </p:cNvPr>
            <p:cNvSpPr txBox="1"/>
            <p:nvPr/>
          </p:nvSpPr>
          <p:spPr>
            <a:xfrm>
              <a:off x="1094957" y="2404706"/>
              <a:ext cx="1251955" cy="266762"/>
            </a:xfrm>
            <a:prstGeom prst="rect">
              <a:avLst/>
            </a:prstGeom>
            <a:noFill/>
          </p:spPr>
          <p:txBody>
            <a:bodyPr wrap="square" rtlCol="0">
              <a:spAutoFit/>
            </a:bodyPr>
            <a:lstStyle/>
            <a:p>
              <a:pPr defTabSz="457040">
                <a:defRPr/>
              </a:pPr>
              <a:r>
                <a:rPr lang="en-US" sz="900" b="1" i="1" kern="0">
                  <a:solidFill>
                    <a:srgbClr val="68A1AF">
                      <a:lumMod val="50000"/>
                    </a:srgbClr>
                  </a:solidFill>
                  <a:latin typeface="Century Gothic" panose="020F0302020204030204"/>
                </a:rPr>
                <a:t>Portfolio governance</a:t>
              </a:r>
            </a:p>
          </p:txBody>
        </p:sp>
      </p:grpSp>
      <p:grpSp>
        <p:nvGrpSpPr>
          <p:cNvPr id="84" name="Group 83">
            <a:extLst>
              <a:ext uri="{FF2B5EF4-FFF2-40B4-BE49-F238E27FC236}">
                <a16:creationId xmlns:a16="http://schemas.microsoft.com/office/drawing/2014/main" id="{2940B031-D773-E7CD-6DCF-C3C32C9E7941}"/>
              </a:ext>
            </a:extLst>
          </p:cNvPr>
          <p:cNvGrpSpPr/>
          <p:nvPr/>
        </p:nvGrpSpPr>
        <p:grpSpPr>
          <a:xfrm>
            <a:off x="121464" y="3226723"/>
            <a:ext cx="12068950" cy="3154000"/>
            <a:chOff x="522964" y="3590336"/>
            <a:chExt cx="1711394" cy="2362880"/>
          </a:xfrm>
        </p:grpSpPr>
        <p:sp>
          <p:nvSpPr>
            <p:cNvPr id="85" name="Oval 84">
              <a:extLst>
                <a:ext uri="{FF2B5EF4-FFF2-40B4-BE49-F238E27FC236}">
                  <a16:creationId xmlns:a16="http://schemas.microsoft.com/office/drawing/2014/main" id="{148DAE18-9306-9342-46AE-0F59E8F4B5BA}"/>
                </a:ext>
              </a:extLst>
            </p:cNvPr>
            <p:cNvSpPr/>
            <p:nvPr/>
          </p:nvSpPr>
          <p:spPr>
            <a:xfrm>
              <a:off x="522964" y="3590336"/>
              <a:ext cx="1711394" cy="2362880"/>
            </a:xfrm>
            <a:prstGeom prst="ellipse">
              <a:avLst/>
            </a:prstGeom>
            <a:solidFill>
              <a:srgbClr val="8686BC">
                <a:lumMod val="40000"/>
                <a:lumOff val="60000"/>
                <a:alpha val="35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86" name="TextBox 85">
              <a:extLst>
                <a:ext uri="{FF2B5EF4-FFF2-40B4-BE49-F238E27FC236}">
                  <a16:creationId xmlns:a16="http://schemas.microsoft.com/office/drawing/2014/main" id="{2A61348B-7A0D-B075-31E2-804CC77718CF}"/>
                </a:ext>
              </a:extLst>
            </p:cNvPr>
            <p:cNvSpPr txBox="1"/>
            <p:nvPr/>
          </p:nvSpPr>
          <p:spPr>
            <a:xfrm>
              <a:off x="544872" y="4469698"/>
              <a:ext cx="1308832" cy="172887"/>
            </a:xfrm>
            <a:prstGeom prst="rect">
              <a:avLst/>
            </a:prstGeom>
            <a:noFill/>
          </p:spPr>
          <p:txBody>
            <a:bodyPr wrap="square" rtlCol="0">
              <a:spAutoFit/>
            </a:bodyPr>
            <a:lstStyle/>
            <a:p>
              <a:pPr defTabSz="457040">
                <a:defRPr/>
              </a:pPr>
              <a:r>
                <a:rPr lang="en-US" sz="900" b="1" i="1" kern="0">
                  <a:solidFill>
                    <a:srgbClr val="8686BC">
                      <a:lumMod val="50000"/>
                    </a:srgbClr>
                  </a:solidFill>
                  <a:latin typeface="Century Gothic" panose="020F0302020204030204"/>
                </a:rPr>
                <a:t>Technical governance</a:t>
              </a:r>
            </a:p>
          </p:txBody>
        </p:sp>
      </p:grpSp>
    </p:spTree>
    <p:extLst>
      <p:ext uri="{BB962C8B-B14F-4D97-AF65-F5344CB8AC3E}">
        <p14:creationId xmlns:p14="http://schemas.microsoft.com/office/powerpoint/2010/main" val="21903441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4">
            <a:extLst>
              <a:ext uri="{FF2B5EF4-FFF2-40B4-BE49-F238E27FC236}">
                <a16:creationId xmlns:a16="http://schemas.microsoft.com/office/drawing/2014/main" id="{D3A1B7ED-5A29-815E-EB6C-721E9790193A}"/>
              </a:ext>
            </a:extLst>
          </p:cNvPr>
          <p:cNvSpPr>
            <a:spLocks noGrp="1"/>
          </p:cNvSpPr>
          <p:nvPr>
            <p:ph type="title"/>
          </p:nvPr>
        </p:nvSpPr>
        <p:spPr>
          <a:xfrm>
            <a:off x="679452" y="-13212"/>
            <a:ext cx="10835640" cy="1325535"/>
          </a:xfrm>
        </p:spPr>
        <p:txBody>
          <a:bodyPr/>
          <a:lstStyle/>
          <a:p>
            <a:r>
              <a:rPr lang="en-US"/>
              <a:t>Considerations for a </a:t>
            </a:r>
            <a:r>
              <a:rPr lang="en-US">
                <a:solidFill>
                  <a:srgbClr val="86ED77"/>
                </a:solidFill>
              </a:rPr>
              <a:t>CoEI</a:t>
            </a:r>
          </a:p>
        </p:txBody>
      </p:sp>
      <p:grpSp>
        <p:nvGrpSpPr>
          <p:cNvPr id="3" name="Group 2">
            <a:extLst>
              <a:ext uri="{FF2B5EF4-FFF2-40B4-BE49-F238E27FC236}">
                <a16:creationId xmlns:a16="http://schemas.microsoft.com/office/drawing/2014/main" id="{0BF80CC0-7F9F-AED0-4E2E-CB9C4AD5701F}"/>
              </a:ext>
            </a:extLst>
          </p:cNvPr>
          <p:cNvGrpSpPr/>
          <p:nvPr/>
        </p:nvGrpSpPr>
        <p:grpSpPr>
          <a:xfrm>
            <a:off x="563984" y="1638766"/>
            <a:ext cx="3620144" cy="1790234"/>
            <a:chOff x="512763" y="1638301"/>
            <a:chExt cx="3621087" cy="1790700"/>
          </a:xfrm>
        </p:grpSpPr>
        <p:sp>
          <p:nvSpPr>
            <p:cNvPr id="4" name="Rectangle 3">
              <a:extLst>
                <a:ext uri="{FF2B5EF4-FFF2-40B4-BE49-F238E27FC236}">
                  <a16:creationId xmlns:a16="http://schemas.microsoft.com/office/drawing/2014/main" id="{B03839B2-D421-074F-BC89-B4592AAE0968}"/>
                </a:ext>
              </a:extLst>
            </p:cNvPr>
            <p:cNvSpPr/>
            <p:nvPr/>
          </p:nvSpPr>
          <p:spPr bwMode="gray">
            <a:xfrm>
              <a:off x="512763" y="1638301"/>
              <a:ext cx="3621087" cy="1790700"/>
            </a:xfrm>
            <a:prstGeom prst="rect">
              <a:avLst/>
            </a:prstGeom>
            <a:solidFill>
              <a:srgbClr val="81B5A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040">
                <a:defRPr/>
              </a:pPr>
              <a:endParaRPr lang="en-US" sz="1798">
                <a:solidFill>
                  <a:srgbClr val="FFFFFF"/>
                </a:solidFill>
                <a:highlight>
                  <a:srgbClr val="81B5A1"/>
                </a:highlight>
                <a:latin typeface="Century Gothic" panose="020F0302020204030204"/>
              </a:endParaRPr>
            </a:p>
          </p:txBody>
        </p:sp>
        <p:sp>
          <p:nvSpPr>
            <p:cNvPr id="5" name="Freeform 5">
              <a:extLst>
                <a:ext uri="{FF2B5EF4-FFF2-40B4-BE49-F238E27FC236}">
                  <a16:creationId xmlns:a16="http://schemas.microsoft.com/office/drawing/2014/main" id="{5B7E25E2-F9BD-9C49-CBD9-D11778670244}"/>
                </a:ext>
              </a:extLst>
            </p:cNvPr>
            <p:cNvSpPr>
              <a:spLocks/>
            </p:cNvSpPr>
            <p:nvPr/>
          </p:nvSpPr>
          <p:spPr bwMode="auto">
            <a:xfrm rot="5400000">
              <a:off x="1975185" y="179687"/>
              <a:ext cx="698145" cy="3619182"/>
            </a:xfrm>
            <a:prstGeom prst="rect">
              <a:avLst/>
            </a:prstGeom>
            <a:solidFill>
              <a:srgbClr val="62D84E"/>
            </a:solidFill>
            <a:ln>
              <a:noFill/>
            </a:ln>
          </p:spPr>
          <p:txBody>
            <a:bodyPr vert="vert270" wrap="square" lIns="91416" tIns="45708" rIns="91416" bIns="45708" numCol="1" anchor="ctr" anchorCtr="0" compatLnSpc="1">
              <a:prstTxWarp prst="textNoShape">
                <a:avLst/>
              </a:prstTxWarp>
            </a:bodyPr>
            <a:lstStyle/>
            <a:p>
              <a:pPr algn="ctr" defTabSz="457040">
                <a:defRPr/>
              </a:pPr>
              <a:r>
                <a:rPr lang="en-US" sz="1798" b="1">
                  <a:solidFill>
                    <a:srgbClr val="000000"/>
                  </a:solidFill>
                  <a:latin typeface="Century Gothic" panose="020F0302020204030204"/>
                </a:rPr>
                <a:t>Design Review Board</a:t>
              </a:r>
            </a:p>
          </p:txBody>
        </p:sp>
        <p:sp>
          <p:nvSpPr>
            <p:cNvPr id="6" name="TextBox 5">
              <a:extLst>
                <a:ext uri="{FF2B5EF4-FFF2-40B4-BE49-F238E27FC236}">
                  <a16:creationId xmlns:a16="http://schemas.microsoft.com/office/drawing/2014/main" id="{428597BC-B8FA-3BF1-035E-08B7BC383431}"/>
                </a:ext>
              </a:extLst>
            </p:cNvPr>
            <p:cNvSpPr txBox="1"/>
            <p:nvPr/>
          </p:nvSpPr>
          <p:spPr bwMode="gray">
            <a:xfrm>
              <a:off x="642874" y="2396204"/>
              <a:ext cx="3490975" cy="909480"/>
            </a:xfrm>
            <a:prstGeom prst="rect">
              <a:avLst/>
            </a:prstGeom>
            <a:noFill/>
          </p:spPr>
          <p:txBody>
            <a:bodyPr wrap="square" rtlCol="0">
              <a:spAutoFit/>
            </a:bodyPr>
            <a:lstStyle/>
            <a:p>
              <a:pPr marL="285664" indent="-285664" defTabSz="457040">
                <a:lnSpc>
                  <a:spcPct val="90000"/>
                </a:lnSpc>
                <a:buClr>
                  <a:srgbClr val="283E40"/>
                </a:buClr>
                <a:buFont typeface="Arial" panose="020B0604020202020204" pitchFamily="34" charset="0"/>
                <a:buChar char="•"/>
                <a:defRPr/>
              </a:pPr>
              <a:r>
                <a:rPr lang="en-US" sz="1600">
                  <a:solidFill>
                    <a:srgbClr val="FFFFFF"/>
                  </a:solidFill>
                  <a:latin typeface="Century Gothic" panose="020F0302020204030204"/>
                  <a:ea typeface="Calibri" charset="0"/>
                  <a:cs typeface="Calibri" charset="0"/>
                </a:rPr>
                <a:t>Design Review Process</a:t>
              </a:r>
            </a:p>
            <a:p>
              <a:pPr marL="285664" indent="-285664" defTabSz="457040">
                <a:lnSpc>
                  <a:spcPct val="90000"/>
                </a:lnSpc>
                <a:buClr>
                  <a:srgbClr val="283E40"/>
                </a:buClr>
                <a:buFont typeface="Arial" panose="020B0604020202020204" pitchFamily="34" charset="0"/>
                <a:buChar char="•"/>
                <a:defRPr/>
              </a:pPr>
              <a:r>
                <a:rPr lang="en-US" sz="1600">
                  <a:solidFill>
                    <a:srgbClr val="FFFFFF"/>
                  </a:solidFill>
                  <a:latin typeface="Century Gothic" panose="020F0302020204030204"/>
                  <a:ea typeface="Calibri" charset="0"/>
                  <a:cs typeface="Calibri" charset="0"/>
                </a:rPr>
                <a:t>Framework for consuming core functionality</a:t>
              </a:r>
            </a:p>
            <a:p>
              <a:pPr defTabSz="457040">
                <a:lnSpc>
                  <a:spcPct val="90000"/>
                </a:lnSpc>
                <a:buClr>
                  <a:srgbClr val="283E40"/>
                </a:buClr>
                <a:defRPr/>
              </a:pPr>
              <a:endParaRPr lang="en-US" sz="1100">
                <a:solidFill>
                  <a:srgbClr val="FFFFFF"/>
                </a:solidFill>
                <a:latin typeface="Century Gothic" panose="020F0302020204030204"/>
                <a:ea typeface="Calibri" charset="0"/>
                <a:cs typeface="Calibri" charset="0"/>
              </a:endParaRPr>
            </a:p>
          </p:txBody>
        </p:sp>
      </p:grpSp>
      <p:grpSp>
        <p:nvGrpSpPr>
          <p:cNvPr id="7" name="Group 6">
            <a:extLst>
              <a:ext uri="{FF2B5EF4-FFF2-40B4-BE49-F238E27FC236}">
                <a16:creationId xmlns:a16="http://schemas.microsoft.com/office/drawing/2014/main" id="{31BD54FD-E34C-5B2E-9345-8493F0CC8BF9}"/>
              </a:ext>
            </a:extLst>
          </p:cNvPr>
          <p:cNvGrpSpPr/>
          <p:nvPr/>
        </p:nvGrpSpPr>
        <p:grpSpPr>
          <a:xfrm>
            <a:off x="4280494" y="1638766"/>
            <a:ext cx="3620144" cy="1790234"/>
            <a:chOff x="512763" y="1638301"/>
            <a:chExt cx="3621087" cy="1790700"/>
          </a:xfrm>
        </p:grpSpPr>
        <p:sp>
          <p:nvSpPr>
            <p:cNvPr id="8" name="Rectangle 7">
              <a:extLst>
                <a:ext uri="{FF2B5EF4-FFF2-40B4-BE49-F238E27FC236}">
                  <a16:creationId xmlns:a16="http://schemas.microsoft.com/office/drawing/2014/main" id="{C13260D8-325F-5763-407B-B8B2AB862FB3}"/>
                </a:ext>
              </a:extLst>
            </p:cNvPr>
            <p:cNvSpPr/>
            <p:nvPr/>
          </p:nvSpPr>
          <p:spPr bwMode="gray">
            <a:xfrm>
              <a:off x="512763" y="1638301"/>
              <a:ext cx="3621087" cy="1790700"/>
            </a:xfrm>
            <a:prstGeom prst="rect">
              <a:avLst/>
            </a:prstGeom>
            <a:solidFill>
              <a:srgbClr val="81B5A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040">
                <a:defRPr/>
              </a:pPr>
              <a:endParaRPr lang="en-US" sz="1798">
                <a:solidFill>
                  <a:srgbClr val="FFFFFF"/>
                </a:solidFill>
                <a:highlight>
                  <a:srgbClr val="81B5A1"/>
                </a:highlight>
                <a:latin typeface="Century Gothic" panose="020F0302020204030204"/>
              </a:endParaRPr>
            </a:p>
          </p:txBody>
        </p:sp>
        <p:sp>
          <p:nvSpPr>
            <p:cNvPr id="9" name="Freeform 5">
              <a:extLst>
                <a:ext uri="{FF2B5EF4-FFF2-40B4-BE49-F238E27FC236}">
                  <a16:creationId xmlns:a16="http://schemas.microsoft.com/office/drawing/2014/main" id="{AD153C1D-091A-FBA8-08EA-72D21E255CBD}"/>
                </a:ext>
              </a:extLst>
            </p:cNvPr>
            <p:cNvSpPr>
              <a:spLocks/>
            </p:cNvSpPr>
            <p:nvPr/>
          </p:nvSpPr>
          <p:spPr bwMode="auto">
            <a:xfrm rot="5400000">
              <a:off x="1975185" y="179687"/>
              <a:ext cx="698145" cy="3619182"/>
            </a:xfrm>
            <a:prstGeom prst="rect">
              <a:avLst/>
            </a:prstGeom>
            <a:solidFill>
              <a:srgbClr val="62D84E"/>
            </a:solidFill>
            <a:ln>
              <a:noFill/>
            </a:ln>
          </p:spPr>
          <p:txBody>
            <a:bodyPr vert="vert270" wrap="square" lIns="91416" tIns="45708" rIns="91416" bIns="45708" numCol="1" anchor="ctr" anchorCtr="0" compatLnSpc="1">
              <a:prstTxWarp prst="textNoShape">
                <a:avLst/>
              </a:prstTxWarp>
            </a:bodyPr>
            <a:lstStyle/>
            <a:p>
              <a:pPr algn="ctr" defTabSz="457040">
                <a:defRPr/>
              </a:pPr>
              <a:r>
                <a:rPr lang="en-US" sz="1798" b="1">
                  <a:solidFill>
                    <a:srgbClr val="000000"/>
                  </a:solidFill>
                  <a:latin typeface="Century Gothic" panose="020F0302020204030204"/>
                </a:rPr>
                <a:t>RACI Model</a:t>
              </a:r>
            </a:p>
          </p:txBody>
        </p:sp>
        <p:sp>
          <p:nvSpPr>
            <p:cNvPr id="10" name="TextBox 9">
              <a:extLst>
                <a:ext uri="{FF2B5EF4-FFF2-40B4-BE49-F238E27FC236}">
                  <a16:creationId xmlns:a16="http://schemas.microsoft.com/office/drawing/2014/main" id="{ED80C345-5340-8BBD-797B-152D0DA99DFD}"/>
                </a:ext>
              </a:extLst>
            </p:cNvPr>
            <p:cNvSpPr txBox="1"/>
            <p:nvPr/>
          </p:nvSpPr>
          <p:spPr bwMode="gray">
            <a:xfrm>
              <a:off x="642874" y="2396204"/>
              <a:ext cx="3490975" cy="757130"/>
            </a:xfrm>
            <a:prstGeom prst="rect">
              <a:avLst/>
            </a:prstGeom>
            <a:noFill/>
          </p:spPr>
          <p:txBody>
            <a:bodyPr wrap="square" rtlCol="0">
              <a:spAutoFit/>
            </a:bodyPr>
            <a:lstStyle/>
            <a:p>
              <a:pPr marL="285664" indent="-285664" defTabSz="457040">
                <a:lnSpc>
                  <a:spcPct val="90000"/>
                </a:lnSpc>
                <a:buClr>
                  <a:srgbClr val="283E40"/>
                </a:buClr>
                <a:buFont typeface="Arial" panose="020B0604020202020204" pitchFamily="34" charset="0"/>
                <a:buChar char="•"/>
                <a:defRPr/>
              </a:pPr>
              <a:r>
                <a:rPr lang="en-US" sz="1600">
                  <a:solidFill>
                    <a:srgbClr val="FFFFFF"/>
                  </a:solidFill>
                  <a:latin typeface="Century Gothic" panose="020F0302020204030204"/>
                </a:rPr>
                <a:t>Who owns it?</a:t>
              </a:r>
            </a:p>
            <a:p>
              <a:pPr marL="285664" indent="-285664" defTabSz="457040">
                <a:lnSpc>
                  <a:spcPct val="90000"/>
                </a:lnSpc>
                <a:buClr>
                  <a:srgbClr val="283E40"/>
                </a:buClr>
                <a:buFont typeface="Arial" panose="020B0604020202020204" pitchFamily="34" charset="0"/>
                <a:buChar char="•"/>
                <a:defRPr/>
              </a:pPr>
              <a:r>
                <a:rPr lang="en-US" sz="1600">
                  <a:solidFill>
                    <a:srgbClr val="FFFFFF"/>
                  </a:solidFill>
                  <a:latin typeface="Century Gothic" panose="020F0302020204030204"/>
                  <a:ea typeface="Calibri" charset="0"/>
                  <a:cs typeface="Calibri" charset="0"/>
                </a:rPr>
                <a:t>Who builds it?</a:t>
              </a:r>
            </a:p>
            <a:p>
              <a:pPr marL="285664" indent="-285664" defTabSz="457040">
                <a:lnSpc>
                  <a:spcPct val="90000"/>
                </a:lnSpc>
                <a:buClr>
                  <a:srgbClr val="283E40"/>
                </a:buClr>
                <a:buFont typeface="Arial" panose="020B0604020202020204" pitchFamily="34" charset="0"/>
                <a:buChar char="•"/>
                <a:defRPr/>
              </a:pPr>
              <a:r>
                <a:rPr lang="en-US" sz="1600">
                  <a:solidFill>
                    <a:srgbClr val="FFFFFF"/>
                  </a:solidFill>
                  <a:latin typeface="Century Gothic" panose="020F0302020204030204"/>
                  <a:ea typeface="Calibri" charset="0"/>
                  <a:cs typeface="Calibri" charset="0"/>
                </a:rPr>
                <a:t>Who maintains it?</a:t>
              </a:r>
            </a:p>
          </p:txBody>
        </p:sp>
      </p:grpSp>
      <p:grpSp>
        <p:nvGrpSpPr>
          <p:cNvPr id="11" name="Group 10">
            <a:extLst>
              <a:ext uri="{FF2B5EF4-FFF2-40B4-BE49-F238E27FC236}">
                <a16:creationId xmlns:a16="http://schemas.microsoft.com/office/drawing/2014/main" id="{AD2709FD-9A68-79CF-ACDB-371B6977DF62}"/>
              </a:ext>
            </a:extLst>
          </p:cNvPr>
          <p:cNvGrpSpPr/>
          <p:nvPr/>
        </p:nvGrpSpPr>
        <p:grpSpPr>
          <a:xfrm>
            <a:off x="8030715" y="1638765"/>
            <a:ext cx="3620144" cy="1790234"/>
            <a:chOff x="512763" y="1638301"/>
            <a:chExt cx="3621087" cy="1790700"/>
          </a:xfrm>
        </p:grpSpPr>
        <p:sp>
          <p:nvSpPr>
            <p:cNvPr id="12" name="Rectangle 11">
              <a:extLst>
                <a:ext uri="{FF2B5EF4-FFF2-40B4-BE49-F238E27FC236}">
                  <a16:creationId xmlns:a16="http://schemas.microsoft.com/office/drawing/2014/main" id="{ACFA7530-B185-8923-1085-C7B9F5089D25}"/>
                </a:ext>
              </a:extLst>
            </p:cNvPr>
            <p:cNvSpPr/>
            <p:nvPr/>
          </p:nvSpPr>
          <p:spPr bwMode="gray">
            <a:xfrm>
              <a:off x="512763" y="1638301"/>
              <a:ext cx="3621087" cy="1790700"/>
            </a:xfrm>
            <a:prstGeom prst="rect">
              <a:avLst/>
            </a:prstGeom>
            <a:solidFill>
              <a:srgbClr val="81B5A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040">
                <a:defRPr/>
              </a:pPr>
              <a:endParaRPr lang="en-US" sz="1798">
                <a:solidFill>
                  <a:srgbClr val="FFFFFF"/>
                </a:solidFill>
                <a:highlight>
                  <a:srgbClr val="81B5A1"/>
                </a:highlight>
                <a:latin typeface="Century Gothic" panose="020F0302020204030204"/>
              </a:endParaRPr>
            </a:p>
          </p:txBody>
        </p:sp>
        <p:sp>
          <p:nvSpPr>
            <p:cNvPr id="13" name="Freeform 5">
              <a:extLst>
                <a:ext uri="{FF2B5EF4-FFF2-40B4-BE49-F238E27FC236}">
                  <a16:creationId xmlns:a16="http://schemas.microsoft.com/office/drawing/2014/main" id="{49709C53-6031-44CB-155D-553BB2D7BEA1}"/>
                </a:ext>
              </a:extLst>
            </p:cNvPr>
            <p:cNvSpPr>
              <a:spLocks/>
            </p:cNvSpPr>
            <p:nvPr/>
          </p:nvSpPr>
          <p:spPr bwMode="auto">
            <a:xfrm rot="5400000">
              <a:off x="1975185" y="179687"/>
              <a:ext cx="698145" cy="3619182"/>
            </a:xfrm>
            <a:prstGeom prst="rect">
              <a:avLst/>
            </a:prstGeom>
            <a:solidFill>
              <a:srgbClr val="62D84E"/>
            </a:solidFill>
            <a:ln>
              <a:noFill/>
            </a:ln>
          </p:spPr>
          <p:txBody>
            <a:bodyPr vert="vert270" wrap="square" lIns="91416" tIns="45708" rIns="91416" bIns="45708" numCol="1" anchor="ctr" anchorCtr="0" compatLnSpc="1">
              <a:prstTxWarp prst="textNoShape">
                <a:avLst/>
              </a:prstTxWarp>
            </a:bodyPr>
            <a:lstStyle/>
            <a:p>
              <a:pPr algn="ctr" defTabSz="457040">
                <a:defRPr/>
              </a:pPr>
              <a:r>
                <a:rPr lang="en-US" sz="1798" b="1">
                  <a:solidFill>
                    <a:srgbClr val="000000"/>
                  </a:solidFill>
                  <a:latin typeface="Century Gothic" panose="020F0302020204030204"/>
                </a:rPr>
                <a:t>Support Model</a:t>
              </a:r>
            </a:p>
          </p:txBody>
        </p:sp>
        <p:sp>
          <p:nvSpPr>
            <p:cNvPr id="14" name="TextBox 13">
              <a:extLst>
                <a:ext uri="{FF2B5EF4-FFF2-40B4-BE49-F238E27FC236}">
                  <a16:creationId xmlns:a16="http://schemas.microsoft.com/office/drawing/2014/main" id="{A224225A-1A10-ED03-A371-381C2DA3F69E}"/>
                </a:ext>
              </a:extLst>
            </p:cNvPr>
            <p:cNvSpPr txBox="1"/>
            <p:nvPr/>
          </p:nvSpPr>
          <p:spPr bwMode="gray">
            <a:xfrm>
              <a:off x="642874" y="2396204"/>
              <a:ext cx="3490975" cy="757130"/>
            </a:xfrm>
            <a:prstGeom prst="rect">
              <a:avLst/>
            </a:prstGeom>
            <a:noFill/>
          </p:spPr>
          <p:txBody>
            <a:bodyPr wrap="square" rtlCol="0">
              <a:spAutoFit/>
            </a:bodyPr>
            <a:lstStyle/>
            <a:p>
              <a:pPr marL="285664" indent="-285664" defTabSz="457040">
                <a:lnSpc>
                  <a:spcPct val="90000"/>
                </a:lnSpc>
                <a:buClr>
                  <a:srgbClr val="283E40"/>
                </a:buClr>
                <a:buFont typeface="Arial" panose="020B0604020202020204" pitchFamily="34" charset="0"/>
                <a:buChar char="•"/>
                <a:defRPr/>
              </a:pPr>
              <a:r>
                <a:rPr lang="en-US" sz="1600">
                  <a:solidFill>
                    <a:srgbClr val="FFFFFF"/>
                  </a:solidFill>
                  <a:latin typeface="Century Gothic" panose="020F0302020204030204"/>
                </a:rPr>
                <a:t>Developer Office Hours</a:t>
              </a:r>
            </a:p>
            <a:p>
              <a:pPr marL="285664" indent="-285664" defTabSz="457040">
                <a:lnSpc>
                  <a:spcPct val="90000"/>
                </a:lnSpc>
                <a:buClr>
                  <a:srgbClr val="283E40"/>
                </a:buClr>
                <a:buFont typeface="Arial" panose="020B0604020202020204" pitchFamily="34" charset="0"/>
                <a:buChar char="•"/>
                <a:defRPr/>
              </a:pPr>
              <a:r>
                <a:rPr lang="en-US" sz="1600">
                  <a:solidFill>
                    <a:srgbClr val="FFFFFF"/>
                  </a:solidFill>
                  <a:latin typeface="Century Gothic" panose="020F0302020204030204"/>
                </a:rPr>
                <a:t>Platform Service </a:t>
              </a:r>
              <a:r>
                <a:rPr lang="en-US" sz="1600" err="1">
                  <a:solidFill>
                    <a:srgbClr val="FFFFFF"/>
                  </a:solidFill>
                  <a:latin typeface="Century Gothic" panose="020F0302020204030204"/>
                </a:rPr>
                <a:t>Mgmt</a:t>
              </a:r>
              <a:endParaRPr lang="en-US" sz="1600">
                <a:solidFill>
                  <a:srgbClr val="FFFFFF"/>
                </a:solidFill>
                <a:latin typeface="Century Gothic" panose="020F0302020204030204"/>
              </a:endParaRPr>
            </a:p>
            <a:p>
              <a:pPr marL="285664" indent="-285664" defTabSz="457040">
                <a:lnSpc>
                  <a:spcPct val="90000"/>
                </a:lnSpc>
                <a:buClr>
                  <a:srgbClr val="283E40"/>
                </a:buClr>
                <a:buFont typeface="Arial" panose="020B0604020202020204" pitchFamily="34" charset="0"/>
                <a:buChar char="•"/>
                <a:defRPr/>
              </a:pPr>
              <a:r>
                <a:rPr lang="en-US" sz="1600">
                  <a:solidFill>
                    <a:srgbClr val="FFFFFF"/>
                  </a:solidFill>
                  <a:latin typeface="Century Gothic" panose="020F0302020204030204"/>
                  <a:ea typeface="Calibri" charset="0"/>
                  <a:cs typeface="Calibri" charset="0"/>
                </a:rPr>
                <a:t>Escalation Process</a:t>
              </a:r>
            </a:p>
          </p:txBody>
        </p:sp>
      </p:grpSp>
      <p:grpSp>
        <p:nvGrpSpPr>
          <p:cNvPr id="15" name="Group 14">
            <a:extLst>
              <a:ext uri="{FF2B5EF4-FFF2-40B4-BE49-F238E27FC236}">
                <a16:creationId xmlns:a16="http://schemas.microsoft.com/office/drawing/2014/main" id="{12F5D9DB-DDBE-13DA-1963-404652700A18}"/>
              </a:ext>
            </a:extLst>
          </p:cNvPr>
          <p:cNvGrpSpPr/>
          <p:nvPr/>
        </p:nvGrpSpPr>
        <p:grpSpPr>
          <a:xfrm>
            <a:off x="563983" y="3624248"/>
            <a:ext cx="3620144" cy="1790234"/>
            <a:chOff x="512763" y="1638301"/>
            <a:chExt cx="3621087" cy="1790700"/>
          </a:xfrm>
        </p:grpSpPr>
        <p:sp>
          <p:nvSpPr>
            <p:cNvPr id="16" name="Rectangle 15">
              <a:extLst>
                <a:ext uri="{FF2B5EF4-FFF2-40B4-BE49-F238E27FC236}">
                  <a16:creationId xmlns:a16="http://schemas.microsoft.com/office/drawing/2014/main" id="{37466516-A0D8-AC0C-7438-AFE1B4D8DF6A}"/>
                </a:ext>
              </a:extLst>
            </p:cNvPr>
            <p:cNvSpPr/>
            <p:nvPr/>
          </p:nvSpPr>
          <p:spPr bwMode="gray">
            <a:xfrm>
              <a:off x="512763" y="1638301"/>
              <a:ext cx="3621087" cy="1790700"/>
            </a:xfrm>
            <a:prstGeom prst="rect">
              <a:avLst/>
            </a:prstGeom>
            <a:solidFill>
              <a:srgbClr val="81B5A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040">
                <a:defRPr/>
              </a:pPr>
              <a:endParaRPr lang="en-US" sz="1798">
                <a:solidFill>
                  <a:srgbClr val="FFFFFF"/>
                </a:solidFill>
                <a:highlight>
                  <a:srgbClr val="81B5A1"/>
                </a:highlight>
                <a:latin typeface="Century Gothic" panose="020F0302020204030204"/>
              </a:endParaRPr>
            </a:p>
          </p:txBody>
        </p:sp>
        <p:sp>
          <p:nvSpPr>
            <p:cNvPr id="17" name="Freeform 5">
              <a:extLst>
                <a:ext uri="{FF2B5EF4-FFF2-40B4-BE49-F238E27FC236}">
                  <a16:creationId xmlns:a16="http://schemas.microsoft.com/office/drawing/2014/main" id="{93396642-5C04-29AD-9595-E68A841A35C2}"/>
                </a:ext>
              </a:extLst>
            </p:cNvPr>
            <p:cNvSpPr>
              <a:spLocks/>
            </p:cNvSpPr>
            <p:nvPr/>
          </p:nvSpPr>
          <p:spPr bwMode="auto">
            <a:xfrm rot="5400000">
              <a:off x="1975185" y="179687"/>
              <a:ext cx="698145" cy="3619182"/>
            </a:xfrm>
            <a:prstGeom prst="rect">
              <a:avLst/>
            </a:prstGeom>
            <a:solidFill>
              <a:srgbClr val="62D84E"/>
            </a:solidFill>
            <a:ln>
              <a:noFill/>
            </a:ln>
          </p:spPr>
          <p:txBody>
            <a:bodyPr vert="vert270" wrap="square" lIns="91416" tIns="45708" rIns="91416" bIns="45708" numCol="1" anchor="ctr" anchorCtr="0" compatLnSpc="1">
              <a:prstTxWarp prst="textNoShape">
                <a:avLst/>
              </a:prstTxWarp>
            </a:bodyPr>
            <a:lstStyle/>
            <a:p>
              <a:pPr algn="ctr" defTabSz="457040">
                <a:defRPr/>
              </a:pPr>
              <a:r>
                <a:rPr lang="en-US" sz="1798" b="1">
                  <a:solidFill>
                    <a:srgbClr val="000000"/>
                  </a:solidFill>
                  <a:latin typeface="Century Gothic" panose="020F0302020204030204"/>
                </a:rPr>
                <a:t>Governance &amp; Standards</a:t>
              </a:r>
            </a:p>
          </p:txBody>
        </p:sp>
        <p:sp>
          <p:nvSpPr>
            <p:cNvPr id="18" name="TextBox 17">
              <a:extLst>
                <a:ext uri="{FF2B5EF4-FFF2-40B4-BE49-F238E27FC236}">
                  <a16:creationId xmlns:a16="http://schemas.microsoft.com/office/drawing/2014/main" id="{35892337-0490-DCC7-28C1-F8F2F8D78752}"/>
                </a:ext>
              </a:extLst>
            </p:cNvPr>
            <p:cNvSpPr txBox="1"/>
            <p:nvPr/>
          </p:nvSpPr>
          <p:spPr bwMode="gray">
            <a:xfrm>
              <a:off x="642874" y="2396204"/>
              <a:ext cx="3490975" cy="757130"/>
            </a:xfrm>
            <a:prstGeom prst="rect">
              <a:avLst/>
            </a:prstGeom>
            <a:noFill/>
          </p:spPr>
          <p:txBody>
            <a:bodyPr wrap="square" rtlCol="0">
              <a:spAutoFit/>
            </a:bodyPr>
            <a:lstStyle/>
            <a:p>
              <a:pPr marL="285664" indent="-285664" defTabSz="457040">
                <a:lnSpc>
                  <a:spcPct val="90000"/>
                </a:lnSpc>
                <a:buClr>
                  <a:srgbClr val="283E40"/>
                </a:buClr>
                <a:buFont typeface="Arial" panose="020B0604020202020204" pitchFamily="34" charset="0"/>
                <a:buChar char="•"/>
                <a:defRPr/>
              </a:pPr>
              <a:r>
                <a:rPr lang="en-US" sz="1600">
                  <a:solidFill>
                    <a:srgbClr val="FFFFFF"/>
                  </a:solidFill>
                  <a:latin typeface="Century Gothic" panose="020F0302020204030204"/>
                </a:rPr>
                <a:t>Experience Standards</a:t>
              </a:r>
            </a:p>
            <a:p>
              <a:pPr marL="285664" indent="-285664" defTabSz="457040">
                <a:lnSpc>
                  <a:spcPct val="90000"/>
                </a:lnSpc>
                <a:buClr>
                  <a:srgbClr val="283E40"/>
                </a:buClr>
                <a:buFont typeface="Arial" panose="020B0604020202020204" pitchFamily="34" charset="0"/>
                <a:buChar char="•"/>
                <a:defRPr/>
              </a:pPr>
              <a:r>
                <a:rPr lang="en-US" sz="1600">
                  <a:solidFill>
                    <a:srgbClr val="FFFFFF"/>
                  </a:solidFill>
                  <a:latin typeface="Century Gothic" panose="020F0302020204030204"/>
                </a:rPr>
                <a:t>Development Standards</a:t>
              </a:r>
            </a:p>
            <a:p>
              <a:pPr marL="285664" indent="-285664" defTabSz="457040">
                <a:lnSpc>
                  <a:spcPct val="90000"/>
                </a:lnSpc>
                <a:buClr>
                  <a:srgbClr val="283E40"/>
                </a:buClr>
                <a:buFont typeface="Arial" panose="020B0604020202020204" pitchFamily="34" charset="0"/>
                <a:buChar char="•"/>
                <a:defRPr/>
              </a:pPr>
              <a:r>
                <a:rPr lang="en-US" sz="1600">
                  <a:solidFill>
                    <a:srgbClr val="FFFFFF"/>
                  </a:solidFill>
                  <a:latin typeface="Century Gothic" panose="020F0302020204030204"/>
                  <a:ea typeface="Calibri" charset="0"/>
                  <a:cs typeface="Calibri" charset="0"/>
                </a:rPr>
                <a:t>Communication Standards</a:t>
              </a:r>
            </a:p>
          </p:txBody>
        </p:sp>
      </p:grpSp>
      <p:grpSp>
        <p:nvGrpSpPr>
          <p:cNvPr id="19" name="Group 18">
            <a:extLst>
              <a:ext uri="{FF2B5EF4-FFF2-40B4-BE49-F238E27FC236}">
                <a16:creationId xmlns:a16="http://schemas.microsoft.com/office/drawing/2014/main" id="{757ECCE6-5954-3152-DA37-4AFD64AA3877}"/>
              </a:ext>
            </a:extLst>
          </p:cNvPr>
          <p:cNvGrpSpPr/>
          <p:nvPr/>
        </p:nvGrpSpPr>
        <p:grpSpPr>
          <a:xfrm>
            <a:off x="4314203" y="3624248"/>
            <a:ext cx="3620144" cy="1790234"/>
            <a:chOff x="512763" y="1638301"/>
            <a:chExt cx="3621087" cy="1790700"/>
          </a:xfrm>
        </p:grpSpPr>
        <p:sp>
          <p:nvSpPr>
            <p:cNvPr id="20" name="Rectangle 19">
              <a:extLst>
                <a:ext uri="{FF2B5EF4-FFF2-40B4-BE49-F238E27FC236}">
                  <a16:creationId xmlns:a16="http://schemas.microsoft.com/office/drawing/2014/main" id="{1DCF5676-6613-114B-DB05-15830E45FC74}"/>
                </a:ext>
              </a:extLst>
            </p:cNvPr>
            <p:cNvSpPr/>
            <p:nvPr/>
          </p:nvSpPr>
          <p:spPr bwMode="gray">
            <a:xfrm>
              <a:off x="512763" y="1638301"/>
              <a:ext cx="3621087" cy="1790700"/>
            </a:xfrm>
            <a:prstGeom prst="rect">
              <a:avLst/>
            </a:prstGeom>
            <a:solidFill>
              <a:srgbClr val="81B5A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040">
                <a:defRPr/>
              </a:pPr>
              <a:endParaRPr lang="en-US" sz="1798">
                <a:solidFill>
                  <a:srgbClr val="FFFFFF"/>
                </a:solidFill>
                <a:highlight>
                  <a:srgbClr val="81B5A1"/>
                </a:highlight>
                <a:latin typeface="Century Gothic" panose="020F0302020204030204"/>
              </a:endParaRPr>
            </a:p>
          </p:txBody>
        </p:sp>
        <p:sp>
          <p:nvSpPr>
            <p:cNvPr id="21" name="Freeform 5">
              <a:extLst>
                <a:ext uri="{FF2B5EF4-FFF2-40B4-BE49-F238E27FC236}">
                  <a16:creationId xmlns:a16="http://schemas.microsoft.com/office/drawing/2014/main" id="{5253EADB-D281-4534-5F6B-25FA115F954A}"/>
                </a:ext>
              </a:extLst>
            </p:cNvPr>
            <p:cNvSpPr>
              <a:spLocks/>
            </p:cNvSpPr>
            <p:nvPr/>
          </p:nvSpPr>
          <p:spPr bwMode="auto">
            <a:xfrm rot="5400000">
              <a:off x="1975185" y="179687"/>
              <a:ext cx="698145" cy="3619182"/>
            </a:xfrm>
            <a:prstGeom prst="rect">
              <a:avLst/>
            </a:prstGeom>
            <a:solidFill>
              <a:srgbClr val="62D84E"/>
            </a:solidFill>
            <a:ln>
              <a:noFill/>
            </a:ln>
          </p:spPr>
          <p:txBody>
            <a:bodyPr vert="vert270" wrap="square" lIns="91416" tIns="45708" rIns="91416" bIns="45708" numCol="1" anchor="ctr" anchorCtr="0" compatLnSpc="1">
              <a:prstTxWarp prst="textNoShape">
                <a:avLst/>
              </a:prstTxWarp>
            </a:bodyPr>
            <a:lstStyle/>
            <a:p>
              <a:pPr algn="ctr" defTabSz="457040">
                <a:defRPr/>
              </a:pPr>
              <a:r>
                <a:rPr lang="en-US" sz="1798" b="1">
                  <a:solidFill>
                    <a:srgbClr val="000000"/>
                  </a:solidFill>
                  <a:latin typeface="Century Gothic" panose="020F0302020204030204"/>
                </a:rPr>
                <a:t>SDLC</a:t>
              </a:r>
            </a:p>
          </p:txBody>
        </p:sp>
        <p:sp>
          <p:nvSpPr>
            <p:cNvPr id="22" name="TextBox 21">
              <a:extLst>
                <a:ext uri="{FF2B5EF4-FFF2-40B4-BE49-F238E27FC236}">
                  <a16:creationId xmlns:a16="http://schemas.microsoft.com/office/drawing/2014/main" id="{DD2D5FEA-672E-0093-870D-BB4B53A12502}"/>
                </a:ext>
              </a:extLst>
            </p:cNvPr>
            <p:cNvSpPr txBox="1"/>
            <p:nvPr/>
          </p:nvSpPr>
          <p:spPr bwMode="gray">
            <a:xfrm>
              <a:off x="642874" y="2396204"/>
              <a:ext cx="3490975" cy="757130"/>
            </a:xfrm>
            <a:prstGeom prst="rect">
              <a:avLst/>
            </a:prstGeom>
            <a:noFill/>
          </p:spPr>
          <p:txBody>
            <a:bodyPr wrap="square" rtlCol="0">
              <a:spAutoFit/>
            </a:bodyPr>
            <a:lstStyle/>
            <a:p>
              <a:pPr marL="285664" indent="-285664" defTabSz="457040">
                <a:lnSpc>
                  <a:spcPct val="90000"/>
                </a:lnSpc>
                <a:buClr>
                  <a:srgbClr val="283E40"/>
                </a:buClr>
                <a:buFont typeface="Arial" panose="020B0604020202020204" pitchFamily="34" charset="0"/>
                <a:buChar char="•"/>
                <a:defRPr/>
              </a:pPr>
              <a:r>
                <a:rPr lang="en-US" sz="1600">
                  <a:solidFill>
                    <a:srgbClr val="FFFFFF"/>
                  </a:solidFill>
                  <a:latin typeface="Century Gothic" panose="020F0302020204030204"/>
                </a:rPr>
                <a:t>SDLC Process</a:t>
              </a:r>
            </a:p>
            <a:p>
              <a:pPr marL="285664" indent="-285664" defTabSz="457040">
                <a:lnSpc>
                  <a:spcPct val="90000"/>
                </a:lnSpc>
                <a:buClr>
                  <a:srgbClr val="283E40"/>
                </a:buClr>
                <a:buFont typeface="Arial" panose="020B0604020202020204" pitchFamily="34" charset="0"/>
                <a:buChar char="•"/>
                <a:defRPr/>
              </a:pPr>
              <a:r>
                <a:rPr lang="en-US" sz="1600">
                  <a:solidFill>
                    <a:srgbClr val="FFFFFF"/>
                  </a:solidFill>
                  <a:latin typeface="Century Gothic" panose="020F0302020204030204"/>
                </a:rPr>
                <a:t>Source Code Integration</a:t>
              </a:r>
            </a:p>
            <a:p>
              <a:pPr marL="285664" indent="-285664" defTabSz="457040">
                <a:lnSpc>
                  <a:spcPct val="90000"/>
                </a:lnSpc>
                <a:buClr>
                  <a:srgbClr val="283E40"/>
                </a:buClr>
                <a:buFont typeface="Arial" panose="020B0604020202020204" pitchFamily="34" charset="0"/>
                <a:buChar char="•"/>
                <a:defRPr/>
              </a:pPr>
              <a:r>
                <a:rPr lang="en-US" sz="1600">
                  <a:solidFill>
                    <a:srgbClr val="FFFFFF"/>
                  </a:solidFill>
                  <a:latin typeface="Century Gothic" panose="020F0302020204030204"/>
                  <a:ea typeface="Calibri" charset="0"/>
                  <a:cs typeface="Calibri" charset="0"/>
                </a:rPr>
                <a:t>Code Review</a:t>
              </a:r>
            </a:p>
          </p:txBody>
        </p:sp>
      </p:grpSp>
      <p:grpSp>
        <p:nvGrpSpPr>
          <p:cNvPr id="23" name="Group 22">
            <a:extLst>
              <a:ext uri="{FF2B5EF4-FFF2-40B4-BE49-F238E27FC236}">
                <a16:creationId xmlns:a16="http://schemas.microsoft.com/office/drawing/2014/main" id="{74A48A42-15BB-3A5B-85CA-4316B76F6F6C}"/>
              </a:ext>
            </a:extLst>
          </p:cNvPr>
          <p:cNvGrpSpPr/>
          <p:nvPr/>
        </p:nvGrpSpPr>
        <p:grpSpPr>
          <a:xfrm>
            <a:off x="8030715" y="3624248"/>
            <a:ext cx="3620144" cy="1790234"/>
            <a:chOff x="512763" y="1638301"/>
            <a:chExt cx="3621087" cy="1790700"/>
          </a:xfrm>
        </p:grpSpPr>
        <p:sp>
          <p:nvSpPr>
            <p:cNvPr id="24" name="Rectangle 23">
              <a:extLst>
                <a:ext uri="{FF2B5EF4-FFF2-40B4-BE49-F238E27FC236}">
                  <a16:creationId xmlns:a16="http://schemas.microsoft.com/office/drawing/2014/main" id="{7BC4BAD6-5051-34CA-0B40-FF15A5EF5438}"/>
                </a:ext>
              </a:extLst>
            </p:cNvPr>
            <p:cNvSpPr/>
            <p:nvPr/>
          </p:nvSpPr>
          <p:spPr bwMode="gray">
            <a:xfrm>
              <a:off x="512763" y="1638301"/>
              <a:ext cx="3621087" cy="1790700"/>
            </a:xfrm>
            <a:prstGeom prst="rect">
              <a:avLst/>
            </a:prstGeom>
            <a:solidFill>
              <a:srgbClr val="81B5A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040">
                <a:defRPr/>
              </a:pPr>
              <a:endParaRPr lang="en-US" sz="1798">
                <a:solidFill>
                  <a:srgbClr val="FFFFFF"/>
                </a:solidFill>
                <a:highlight>
                  <a:srgbClr val="81B5A1"/>
                </a:highlight>
                <a:latin typeface="Century Gothic" panose="020F0302020204030204"/>
              </a:endParaRPr>
            </a:p>
          </p:txBody>
        </p:sp>
        <p:sp>
          <p:nvSpPr>
            <p:cNvPr id="25" name="Freeform 5">
              <a:extLst>
                <a:ext uri="{FF2B5EF4-FFF2-40B4-BE49-F238E27FC236}">
                  <a16:creationId xmlns:a16="http://schemas.microsoft.com/office/drawing/2014/main" id="{EF12F951-5E9E-11F6-C646-4A6ED02391A7}"/>
                </a:ext>
              </a:extLst>
            </p:cNvPr>
            <p:cNvSpPr>
              <a:spLocks/>
            </p:cNvSpPr>
            <p:nvPr/>
          </p:nvSpPr>
          <p:spPr bwMode="auto">
            <a:xfrm rot="5400000">
              <a:off x="1975185" y="179687"/>
              <a:ext cx="698145" cy="3619182"/>
            </a:xfrm>
            <a:prstGeom prst="rect">
              <a:avLst/>
            </a:prstGeom>
            <a:solidFill>
              <a:srgbClr val="62D84E"/>
            </a:solidFill>
            <a:ln>
              <a:noFill/>
            </a:ln>
          </p:spPr>
          <p:txBody>
            <a:bodyPr vert="vert270" wrap="square" lIns="91416" tIns="45708" rIns="91416" bIns="45708" numCol="1" anchor="ctr" anchorCtr="0" compatLnSpc="1">
              <a:prstTxWarp prst="textNoShape">
                <a:avLst/>
              </a:prstTxWarp>
            </a:bodyPr>
            <a:lstStyle/>
            <a:p>
              <a:pPr algn="ctr" defTabSz="457040">
                <a:defRPr/>
              </a:pPr>
              <a:r>
                <a:rPr lang="en-US" sz="1798" b="1">
                  <a:solidFill>
                    <a:srgbClr val="000000"/>
                  </a:solidFill>
                  <a:latin typeface="Century Gothic" panose="020F0302020204030204"/>
                </a:rPr>
                <a:t>Developer Enablement</a:t>
              </a:r>
            </a:p>
          </p:txBody>
        </p:sp>
        <p:sp>
          <p:nvSpPr>
            <p:cNvPr id="26" name="TextBox 25">
              <a:extLst>
                <a:ext uri="{FF2B5EF4-FFF2-40B4-BE49-F238E27FC236}">
                  <a16:creationId xmlns:a16="http://schemas.microsoft.com/office/drawing/2014/main" id="{924612F4-F963-056D-4F44-57DAE1A19DF4}"/>
                </a:ext>
              </a:extLst>
            </p:cNvPr>
            <p:cNvSpPr txBox="1"/>
            <p:nvPr/>
          </p:nvSpPr>
          <p:spPr bwMode="gray">
            <a:xfrm>
              <a:off x="642874" y="2396204"/>
              <a:ext cx="3490975" cy="757130"/>
            </a:xfrm>
            <a:prstGeom prst="rect">
              <a:avLst/>
            </a:prstGeom>
            <a:noFill/>
          </p:spPr>
          <p:txBody>
            <a:bodyPr wrap="square" rtlCol="0">
              <a:spAutoFit/>
            </a:bodyPr>
            <a:lstStyle/>
            <a:p>
              <a:pPr marL="285664" indent="-285664" defTabSz="457040">
                <a:lnSpc>
                  <a:spcPct val="90000"/>
                </a:lnSpc>
                <a:buClr>
                  <a:srgbClr val="283E40"/>
                </a:buClr>
                <a:buFont typeface="Arial" panose="020B0604020202020204" pitchFamily="34" charset="0"/>
                <a:buChar char="•"/>
                <a:defRPr/>
              </a:pPr>
              <a:r>
                <a:rPr lang="en-US" sz="1600">
                  <a:solidFill>
                    <a:srgbClr val="FFFFFF"/>
                  </a:solidFill>
                  <a:latin typeface="Century Gothic" panose="020F0302020204030204"/>
                </a:rPr>
                <a:t>ServiceNow Training</a:t>
              </a:r>
            </a:p>
            <a:p>
              <a:pPr marL="285664" indent="-285664" defTabSz="457040">
                <a:lnSpc>
                  <a:spcPct val="90000"/>
                </a:lnSpc>
                <a:buClr>
                  <a:srgbClr val="283E40"/>
                </a:buClr>
                <a:buFont typeface="Arial" panose="020B0604020202020204" pitchFamily="34" charset="0"/>
                <a:buChar char="•"/>
                <a:defRPr/>
              </a:pPr>
              <a:r>
                <a:rPr lang="en-US" sz="1600">
                  <a:solidFill>
                    <a:srgbClr val="FFFFFF"/>
                  </a:solidFill>
                  <a:latin typeface="Century Gothic" panose="020F0302020204030204"/>
                </a:rPr>
                <a:t>Standards Training </a:t>
              </a:r>
            </a:p>
            <a:p>
              <a:pPr marL="285664" indent="-285664" defTabSz="457040">
                <a:lnSpc>
                  <a:spcPct val="90000"/>
                </a:lnSpc>
                <a:buClr>
                  <a:srgbClr val="283E40"/>
                </a:buClr>
                <a:buFont typeface="Arial" panose="020B0604020202020204" pitchFamily="34" charset="0"/>
                <a:buChar char="•"/>
                <a:defRPr/>
              </a:pPr>
              <a:r>
                <a:rPr lang="en-US" sz="1600">
                  <a:solidFill>
                    <a:srgbClr val="FFFFFF"/>
                  </a:solidFill>
                  <a:latin typeface="Century Gothic" panose="020F0302020204030204"/>
                  <a:ea typeface="Calibri" charset="0"/>
                  <a:cs typeface="Calibri" charset="0"/>
                </a:rPr>
                <a:t>Path to Production Training</a:t>
              </a:r>
            </a:p>
          </p:txBody>
        </p:sp>
      </p:grpSp>
    </p:spTree>
    <p:extLst>
      <p:ext uri="{BB962C8B-B14F-4D97-AF65-F5344CB8AC3E}">
        <p14:creationId xmlns:p14="http://schemas.microsoft.com/office/powerpoint/2010/main" val="369635279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28AE0-15BB-5256-EAEB-43A9BE2F5CDE}"/>
              </a:ext>
            </a:extLst>
          </p:cNvPr>
          <p:cNvSpPr>
            <a:spLocks noGrp="1"/>
          </p:cNvSpPr>
          <p:nvPr>
            <p:ph type="title"/>
          </p:nvPr>
        </p:nvSpPr>
        <p:spPr>
          <a:xfrm>
            <a:off x="840938" y="965161"/>
            <a:ext cx="3492542" cy="4927678"/>
          </a:xfrm>
        </p:spPr>
        <p:txBody>
          <a:bodyPr vert="horz" lIns="91392" tIns="45696" rIns="91392" bIns="45696" rtlCol="0" anchor="ctr" anchorCtr="0">
            <a:normAutofit/>
          </a:bodyPr>
          <a:lstStyle/>
          <a:p>
            <a:pPr algn="r" defTabSz="913852"/>
            <a:r>
              <a:rPr lang="en-US" sz="4398">
                <a:solidFill>
                  <a:srgbClr val="86ED77"/>
                </a:solidFill>
              </a:rPr>
              <a:t>15 Critical Roles on the ServiceNow Platform Support Team </a:t>
            </a:r>
            <a:br>
              <a:rPr lang="en-US" sz="4398">
                <a:solidFill>
                  <a:srgbClr val="86ED77"/>
                </a:solidFill>
              </a:rPr>
            </a:br>
            <a:r>
              <a:rPr lang="en-US" sz="2199">
                <a:solidFill>
                  <a:srgbClr val="86ED77"/>
                </a:solidFill>
              </a:rPr>
              <a:t>(individuals can have many roles)</a:t>
            </a:r>
            <a:endParaRPr lang="en-US" sz="4398">
              <a:solidFill>
                <a:srgbClr val="86ED77"/>
              </a:solidFill>
            </a:endParaRPr>
          </a:p>
        </p:txBody>
      </p:sp>
      <p:sp>
        <p:nvSpPr>
          <p:cNvPr id="3" name="Content Placeholder 2">
            <a:extLst>
              <a:ext uri="{FF2B5EF4-FFF2-40B4-BE49-F238E27FC236}">
                <a16:creationId xmlns:a16="http://schemas.microsoft.com/office/drawing/2014/main" id="{3BA56DF1-556F-C4A5-F087-95CA526883F9}"/>
              </a:ext>
            </a:extLst>
          </p:cNvPr>
          <p:cNvSpPr txBox="1">
            <a:spLocks/>
          </p:cNvSpPr>
          <p:nvPr/>
        </p:nvSpPr>
        <p:spPr>
          <a:xfrm>
            <a:off x="5323765" y="834053"/>
            <a:ext cx="6374448" cy="5486938"/>
          </a:xfrm>
          <a:prstGeom prst="rect">
            <a:avLst/>
          </a:prstGeom>
        </p:spPr>
        <p:txBody>
          <a:bodyPr vert="horz" lIns="91392" tIns="45696" rIns="91392" bIns="45696" rtlCol="0" anchor="ctr">
            <a:normAutofit fontScale="77500" lnSpcReduction="20000"/>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85526" indent="-457063" defTabSz="913852">
              <a:buFont typeface="+mj-lt"/>
              <a:buAutoNum type="arabicPeriod"/>
            </a:pPr>
            <a:r>
              <a:rPr lang="en-US" sz="2398" dirty="0">
                <a:solidFill>
                  <a:schemeClr val="accent1"/>
                </a:solidFill>
                <a:latin typeface="Century Gothic" panose="020F0302020204030204"/>
              </a:rPr>
              <a:t>Executive Sponsor</a:t>
            </a:r>
          </a:p>
          <a:p>
            <a:pPr marL="685526" indent="-457063" defTabSz="913852">
              <a:buFont typeface="+mj-lt"/>
              <a:buAutoNum type="arabicPeriod"/>
            </a:pPr>
            <a:r>
              <a:rPr lang="en-US" sz="2398" dirty="0">
                <a:solidFill>
                  <a:srgbClr val="FFFFFF"/>
                </a:solidFill>
                <a:latin typeface="Century Gothic" panose="020F0302020204030204"/>
              </a:rPr>
              <a:t>Platform Owner</a:t>
            </a:r>
          </a:p>
          <a:p>
            <a:pPr marL="685526" indent="-457063" defTabSz="913852">
              <a:buFont typeface="+mj-lt"/>
              <a:buAutoNum type="arabicPeriod"/>
            </a:pPr>
            <a:r>
              <a:rPr lang="en-US" sz="2398" dirty="0">
                <a:solidFill>
                  <a:schemeClr val="accent1"/>
                </a:solidFill>
                <a:latin typeface="Century Gothic" panose="020F0302020204030204"/>
              </a:rPr>
              <a:t>Platform Architect</a:t>
            </a:r>
          </a:p>
          <a:p>
            <a:pPr marL="685526" indent="-457063" defTabSz="913852">
              <a:buFont typeface="+mj-lt"/>
              <a:buAutoNum type="arabicPeriod"/>
            </a:pPr>
            <a:r>
              <a:rPr lang="en-US" sz="2398" dirty="0">
                <a:solidFill>
                  <a:schemeClr val="bg1"/>
                </a:solidFill>
                <a:latin typeface="Century Gothic" panose="020F0302020204030204"/>
              </a:rPr>
              <a:t>Platform Administrator</a:t>
            </a:r>
          </a:p>
          <a:p>
            <a:pPr marL="685526" indent="-457063" defTabSz="913852">
              <a:buFont typeface="+mj-lt"/>
              <a:buAutoNum type="arabicPeriod"/>
            </a:pPr>
            <a:r>
              <a:rPr lang="en-US" sz="2398" dirty="0">
                <a:solidFill>
                  <a:srgbClr val="FFFFFF"/>
                </a:solidFill>
                <a:latin typeface="Century Gothic" panose="020F0302020204030204"/>
              </a:rPr>
              <a:t>Developer(s)</a:t>
            </a:r>
          </a:p>
          <a:p>
            <a:pPr marL="685526" indent="-457063" defTabSz="913852">
              <a:buFont typeface="+mj-lt"/>
              <a:buAutoNum type="arabicPeriod"/>
            </a:pPr>
            <a:r>
              <a:rPr lang="en-US" sz="2398" dirty="0">
                <a:solidFill>
                  <a:srgbClr val="FFFFFF"/>
                </a:solidFill>
                <a:latin typeface="Century Gothic" panose="020F0302020204030204"/>
              </a:rPr>
              <a:t>Quality Assurance</a:t>
            </a:r>
          </a:p>
          <a:p>
            <a:pPr marL="685526" indent="-457063" defTabSz="913852">
              <a:buFont typeface="+mj-lt"/>
              <a:buAutoNum type="arabicPeriod"/>
            </a:pPr>
            <a:r>
              <a:rPr lang="en-US" sz="2398" dirty="0">
                <a:solidFill>
                  <a:srgbClr val="FFFFFF"/>
                </a:solidFill>
                <a:latin typeface="Century Gothic" panose="020F0302020204030204"/>
              </a:rPr>
              <a:t>Business Analyst</a:t>
            </a:r>
          </a:p>
          <a:p>
            <a:pPr marL="685526" indent="-457063" defTabSz="913852">
              <a:buFont typeface="+mj-lt"/>
              <a:buAutoNum type="arabicPeriod"/>
            </a:pPr>
            <a:r>
              <a:rPr lang="en-US" sz="2398" dirty="0">
                <a:solidFill>
                  <a:srgbClr val="FFFFFF"/>
                </a:solidFill>
                <a:latin typeface="Century Gothic" panose="020F0302020204030204"/>
              </a:rPr>
              <a:t>Trainer</a:t>
            </a:r>
          </a:p>
          <a:p>
            <a:pPr marL="685526" indent="-457063" defTabSz="913852">
              <a:buFont typeface="+mj-lt"/>
              <a:buAutoNum type="arabicPeriod"/>
            </a:pPr>
            <a:r>
              <a:rPr lang="en-US" sz="2398" dirty="0">
                <a:solidFill>
                  <a:srgbClr val="FFFFFF"/>
                </a:solidFill>
                <a:latin typeface="Century Gothic" panose="020F0302020204030204"/>
              </a:rPr>
              <a:t>Project Manager</a:t>
            </a:r>
          </a:p>
          <a:p>
            <a:pPr marL="685526" indent="-457063" defTabSz="913852">
              <a:buFont typeface="+mj-lt"/>
              <a:buAutoNum type="arabicPeriod"/>
            </a:pPr>
            <a:r>
              <a:rPr lang="en-US" sz="2398" dirty="0">
                <a:solidFill>
                  <a:srgbClr val="FFFFFF"/>
                </a:solidFill>
                <a:latin typeface="Century Gothic" panose="020F0302020204030204"/>
              </a:rPr>
              <a:t>Demand Manager</a:t>
            </a:r>
          </a:p>
          <a:p>
            <a:pPr marL="685526" indent="-457063" defTabSz="913852">
              <a:buFont typeface="+mj-lt"/>
              <a:buAutoNum type="arabicPeriod"/>
            </a:pPr>
            <a:r>
              <a:rPr lang="en-US" sz="2398" dirty="0">
                <a:solidFill>
                  <a:schemeClr val="accent1"/>
                </a:solidFill>
                <a:latin typeface="Century Gothic" panose="020F0302020204030204"/>
              </a:rPr>
              <a:t>Data Manager</a:t>
            </a:r>
          </a:p>
          <a:p>
            <a:pPr marL="685526" indent="-457063" defTabSz="913852">
              <a:buFont typeface="+mj-lt"/>
              <a:buAutoNum type="arabicPeriod"/>
            </a:pPr>
            <a:r>
              <a:rPr lang="en-US" sz="2398" dirty="0">
                <a:solidFill>
                  <a:srgbClr val="FFFFFF"/>
                </a:solidFill>
                <a:latin typeface="Century Gothic" panose="020F0302020204030204"/>
              </a:rPr>
              <a:t>Security Administrator</a:t>
            </a:r>
          </a:p>
          <a:p>
            <a:pPr marL="685526" indent="-457063" defTabSz="913852">
              <a:buFont typeface="+mj-lt"/>
              <a:buAutoNum type="arabicPeriod"/>
            </a:pPr>
            <a:r>
              <a:rPr lang="en-US" sz="2398" dirty="0">
                <a:solidFill>
                  <a:srgbClr val="FFFFFF"/>
                </a:solidFill>
                <a:latin typeface="Century Gothic" panose="020F0302020204030204"/>
              </a:rPr>
              <a:t>Data Insights &amp; Analytics</a:t>
            </a:r>
          </a:p>
          <a:p>
            <a:pPr marL="685526" indent="-457063" defTabSz="913852">
              <a:buFont typeface="+mj-lt"/>
              <a:buAutoNum type="arabicPeriod"/>
            </a:pPr>
            <a:r>
              <a:rPr lang="en-US" sz="2398" dirty="0">
                <a:solidFill>
                  <a:schemeClr val="accent1"/>
                </a:solidFill>
                <a:latin typeface="Century Gothic" panose="020F0302020204030204"/>
              </a:rPr>
              <a:t>Solution Specific Architect</a:t>
            </a:r>
          </a:p>
          <a:p>
            <a:pPr marL="685526" indent="-457063" defTabSz="913852">
              <a:buFont typeface="+mj-lt"/>
              <a:buAutoNum type="arabicPeriod"/>
            </a:pPr>
            <a:r>
              <a:rPr lang="en-US" sz="2398" dirty="0">
                <a:solidFill>
                  <a:schemeClr val="bg1"/>
                </a:solidFill>
                <a:latin typeface="Century Gothic" panose="020F0302020204030204"/>
              </a:rPr>
              <a:t>Service Catalog Manager</a:t>
            </a:r>
          </a:p>
          <a:p>
            <a:pPr marL="456926" indent="-228462" defTabSz="913852"/>
            <a:endParaRPr lang="en-US" sz="2398" dirty="0">
              <a:solidFill>
                <a:srgbClr val="FFFFFF"/>
              </a:solidFill>
              <a:latin typeface="Century Gothic" panose="020F0302020204030204"/>
            </a:endParaRPr>
          </a:p>
          <a:p>
            <a:pPr marL="456926" indent="-228462" defTabSz="913852"/>
            <a:endParaRPr lang="en-US" sz="2398" dirty="0">
              <a:solidFill>
                <a:srgbClr val="FFFFFF"/>
              </a:solidFill>
              <a:latin typeface="Century Gothic" panose="020F0302020204030204"/>
            </a:endParaRPr>
          </a:p>
        </p:txBody>
      </p:sp>
    </p:spTree>
    <p:extLst>
      <p:ext uri="{BB962C8B-B14F-4D97-AF65-F5344CB8AC3E}">
        <p14:creationId xmlns:p14="http://schemas.microsoft.com/office/powerpoint/2010/main" val="78176303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168CB-D369-89BA-20C3-D35669ECC306}"/>
              </a:ext>
            </a:extLst>
          </p:cNvPr>
          <p:cNvSpPr>
            <a:spLocks noGrp="1"/>
          </p:cNvSpPr>
          <p:nvPr>
            <p:ph type="title"/>
          </p:nvPr>
        </p:nvSpPr>
        <p:spPr/>
        <p:txBody>
          <a:bodyPr/>
          <a:lstStyle/>
          <a:p>
            <a:r>
              <a:rPr lang="en-US">
                <a:solidFill>
                  <a:schemeClr val="bg1"/>
                </a:solidFill>
              </a:rPr>
              <a:t>Step 2 – </a:t>
            </a:r>
            <a:r>
              <a:rPr lang="en-US">
                <a:solidFill>
                  <a:srgbClr val="86ED78"/>
                </a:solidFill>
              </a:rPr>
              <a:t>Defining</a:t>
            </a:r>
            <a:r>
              <a:rPr lang="en-US">
                <a:solidFill>
                  <a:schemeClr val="bg1"/>
                </a:solidFill>
              </a:rPr>
              <a:t> a Governance Process</a:t>
            </a:r>
          </a:p>
        </p:txBody>
      </p:sp>
      <p:pic>
        <p:nvPicPr>
          <p:cNvPr id="5" name="Graphic 4">
            <a:extLst>
              <a:ext uri="{FF2B5EF4-FFF2-40B4-BE49-F238E27FC236}">
                <a16:creationId xmlns:a16="http://schemas.microsoft.com/office/drawing/2014/main" id="{3404CF59-9DBC-AB40-F0AF-D5356F1822D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07854" y="1355351"/>
            <a:ext cx="5119307" cy="5119307"/>
          </a:xfrm>
          <a:prstGeom prst="rect">
            <a:avLst/>
          </a:prstGeom>
        </p:spPr>
      </p:pic>
      <p:sp>
        <p:nvSpPr>
          <p:cNvPr id="6" name="TextBox 5">
            <a:hlinkClick r:id="rId4" action="ppaction://hlinksldjump"/>
            <a:extLst>
              <a:ext uri="{FF2B5EF4-FFF2-40B4-BE49-F238E27FC236}">
                <a16:creationId xmlns:a16="http://schemas.microsoft.com/office/drawing/2014/main" id="{536529D2-9000-E487-7275-8D226647825F}"/>
              </a:ext>
            </a:extLst>
          </p:cNvPr>
          <p:cNvSpPr txBox="1"/>
          <p:nvPr/>
        </p:nvSpPr>
        <p:spPr>
          <a:xfrm>
            <a:off x="10244888" y="159601"/>
            <a:ext cx="1735359" cy="321614"/>
          </a:xfrm>
          <a:prstGeom prst="rect">
            <a:avLst/>
          </a:prstGeom>
          <a:noFill/>
        </p:spPr>
        <p:txBody>
          <a:bodyPr wrap="none" rtlCol="0">
            <a:noAutofit/>
          </a:bodyPr>
          <a:lstStyle/>
          <a:p>
            <a:pPr defTabSz="456903">
              <a:spcBef>
                <a:spcPts val="300"/>
              </a:spcBef>
            </a:pPr>
            <a:r>
              <a:rPr lang="en-US" sz="1600">
                <a:solidFill>
                  <a:srgbClr val="86ED78"/>
                </a:solidFill>
                <a:latin typeface="Century Gothic" panose="020F0302020204030204"/>
                <a:hlinkClick r:id="rId4" action="ppaction://hlinksldjump">
                  <a:extLst>
                    <a:ext uri="{A12FA001-AC4F-418D-AE19-62706E023703}">
                      <ahyp:hlinkClr xmlns:ahyp="http://schemas.microsoft.com/office/drawing/2018/hyperlinkcolor" val="tx"/>
                    </a:ext>
                  </a:extLst>
                </a:hlinkClick>
              </a:rPr>
              <a:t>Back to Agenda</a:t>
            </a:r>
            <a:endParaRPr lang="en-US" sz="1600">
              <a:solidFill>
                <a:srgbClr val="86ED78"/>
              </a:solidFill>
              <a:latin typeface="Century Gothic" panose="020F0302020204030204"/>
            </a:endParaRPr>
          </a:p>
        </p:txBody>
      </p:sp>
    </p:spTree>
    <p:extLst>
      <p:ext uri="{BB962C8B-B14F-4D97-AF65-F5344CB8AC3E}">
        <p14:creationId xmlns:p14="http://schemas.microsoft.com/office/powerpoint/2010/main" val="141334776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063" y="89540"/>
            <a:ext cx="10982639" cy="716395"/>
          </a:xfrm>
        </p:spPr>
        <p:txBody>
          <a:bodyPr/>
          <a:lstStyle/>
          <a:p>
            <a:r>
              <a:rPr lang="en-SG"/>
              <a:t>Operating Model Options &amp; Considerations</a:t>
            </a:r>
          </a:p>
        </p:txBody>
      </p:sp>
      <p:graphicFrame>
        <p:nvGraphicFramePr>
          <p:cNvPr id="3" name="Table Placeholder 10"/>
          <p:cNvGraphicFramePr>
            <a:graphicFrameLocks/>
          </p:cNvGraphicFramePr>
          <p:nvPr>
            <p:extLst>
              <p:ext uri="{D42A27DB-BD31-4B8C-83A1-F6EECF244321}">
                <p14:modId xmlns:p14="http://schemas.microsoft.com/office/powerpoint/2010/main" val="3643524065"/>
              </p:ext>
            </p:extLst>
          </p:nvPr>
        </p:nvGraphicFramePr>
        <p:xfrm>
          <a:off x="604682" y="1257151"/>
          <a:ext cx="10982637" cy="4197986"/>
        </p:xfrm>
        <a:graphic>
          <a:graphicData uri="http://schemas.openxmlformats.org/drawingml/2006/table">
            <a:tbl>
              <a:tblPr firstRow="1" bandRow="1">
                <a:tableStyleId>{E8034E78-7F5D-4C2E-B375-FC64B27BC917}</a:tableStyleId>
              </a:tblPr>
              <a:tblGrid>
                <a:gridCol w="3660879">
                  <a:extLst>
                    <a:ext uri="{9D8B030D-6E8A-4147-A177-3AD203B41FA5}">
                      <a16:colId xmlns:a16="http://schemas.microsoft.com/office/drawing/2014/main" val="20000"/>
                    </a:ext>
                  </a:extLst>
                </a:gridCol>
                <a:gridCol w="3660879">
                  <a:extLst>
                    <a:ext uri="{9D8B030D-6E8A-4147-A177-3AD203B41FA5}">
                      <a16:colId xmlns:a16="http://schemas.microsoft.com/office/drawing/2014/main" val="20001"/>
                    </a:ext>
                  </a:extLst>
                </a:gridCol>
                <a:gridCol w="3660879">
                  <a:extLst>
                    <a:ext uri="{9D8B030D-6E8A-4147-A177-3AD203B41FA5}">
                      <a16:colId xmlns:a16="http://schemas.microsoft.com/office/drawing/2014/main" val="20002"/>
                    </a:ext>
                  </a:extLst>
                </a:gridCol>
              </a:tblGrid>
              <a:tr h="1016162">
                <a:tc>
                  <a:txBody>
                    <a:bodyPr/>
                    <a:lstStyle/>
                    <a:p>
                      <a:pPr algn="l">
                        <a:lnSpc>
                          <a:spcPct val="95000"/>
                        </a:lnSpc>
                      </a:pPr>
                      <a:r>
                        <a:rPr lang="en-US" sz="1600" b="1" dirty="0">
                          <a:ln>
                            <a:noFill/>
                          </a:ln>
                          <a:solidFill>
                            <a:schemeClr val="accent1"/>
                          </a:solidFill>
                          <a:latin typeface="+mj-lt"/>
                          <a:cs typeface="Calibri"/>
                        </a:rPr>
                        <a:t>Distributed Model</a:t>
                      </a:r>
                    </a:p>
                  </a:txBody>
                  <a:tcPr marL="243714" marR="246647" marT="91392" marB="91392" anchor="ctr">
                    <a:lnL w="12700" cap="flat" cmpd="sng" algn="ctr">
                      <a:noFill/>
                      <a:prstDash val="solid"/>
                      <a:round/>
                      <a:headEnd type="none" w="med" len="med"/>
                      <a:tailEnd type="none" w="med" len="med"/>
                    </a:lnL>
                    <a:lnR w="12700" cap="flat" cmpd="sng" algn="ctr">
                      <a:solidFill>
                        <a:srgbClr val="62D84E"/>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62D84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95000"/>
                        </a:lnSpc>
                      </a:pPr>
                      <a:r>
                        <a:rPr lang="en-US" sz="1600" b="1" dirty="0">
                          <a:ln>
                            <a:noFill/>
                          </a:ln>
                          <a:solidFill>
                            <a:schemeClr val="accent1"/>
                          </a:solidFill>
                          <a:latin typeface="+mj-lt"/>
                          <a:cs typeface="Calibri"/>
                        </a:rPr>
                        <a:t>Centralized Model</a:t>
                      </a:r>
                    </a:p>
                  </a:txBody>
                  <a:tcPr marL="243714" marR="246647" marT="91392" marB="91392" anchor="ctr">
                    <a:lnL w="12700" cap="flat" cmpd="sng" algn="ctr">
                      <a:solidFill>
                        <a:srgbClr val="62D84E"/>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62D84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95000"/>
                        </a:lnSpc>
                      </a:pPr>
                      <a:r>
                        <a:rPr lang="en-US" sz="1600" b="1" baseline="0" dirty="0">
                          <a:ln>
                            <a:noFill/>
                          </a:ln>
                          <a:solidFill>
                            <a:srgbClr val="FFFFFF"/>
                          </a:solidFill>
                          <a:latin typeface="+mj-lt"/>
                          <a:cs typeface="Calibri"/>
                        </a:rPr>
                        <a:t>Hybrid/Bimodal Model</a:t>
                      </a:r>
                    </a:p>
                  </a:txBody>
                  <a:tcPr marL="243714" marR="246647" marT="91392" marB="9139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10000"/>
                  </a:ext>
                </a:extLst>
              </a:tr>
              <a:tr h="840981">
                <a:tc>
                  <a:txBody>
                    <a:bodyPr/>
                    <a:lstStyle/>
                    <a:p>
                      <a:pPr marL="0" marR="0" indent="0" algn="l" defTabSz="914400" rtl="0" eaLnBrk="1" fontAlgn="auto" latinLnBrk="0" hangingPunct="1">
                        <a:lnSpc>
                          <a:spcPct val="90000"/>
                        </a:lnSpc>
                        <a:spcBef>
                          <a:spcPts val="0"/>
                        </a:spcBef>
                        <a:spcAft>
                          <a:spcPts val="300"/>
                        </a:spcAft>
                        <a:buClrTx/>
                        <a:buSzTx/>
                        <a:buFontTx/>
                        <a:buNone/>
                        <a:tabLst/>
                        <a:defRPr/>
                      </a:pPr>
                      <a:r>
                        <a:rPr lang="en-US" sz="1600">
                          <a:solidFill>
                            <a:schemeClr val="bg1"/>
                          </a:solidFill>
                          <a:latin typeface="+mn-lt"/>
                          <a:cs typeface="Calibri"/>
                        </a:rPr>
                        <a:t>Difficult</a:t>
                      </a:r>
                      <a:r>
                        <a:rPr lang="en-US" sz="1600" baseline="0">
                          <a:solidFill>
                            <a:schemeClr val="bg1"/>
                          </a:solidFill>
                          <a:latin typeface="+mn-lt"/>
                          <a:cs typeface="Calibri"/>
                        </a:rPr>
                        <a:t> to govern, everyone in the kitchen wants to be the chef</a:t>
                      </a:r>
                      <a:endParaRPr lang="en-US" sz="1600">
                        <a:solidFill>
                          <a:schemeClr val="bg1"/>
                        </a:solidFill>
                        <a:latin typeface="+mn-lt"/>
                        <a:cs typeface="Calibri"/>
                      </a:endParaRPr>
                    </a:p>
                  </a:txBody>
                  <a:tcPr marL="243714" marR="246647" marT="91392" marB="91392" anchor="ctr">
                    <a:lnL w="12700" cap="flat" cmpd="sng" algn="ctr">
                      <a:noFill/>
                      <a:prstDash val="solid"/>
                      <a:round/>
                      <a:headEnd type="none" w="med" len="med"/>
                      <a:tailEnd type="none" w="med" len="med"/>
                    </a:lnL>
                    <a:lnR w="12700" cap="flat" cmpd="sng" algn="ctr">
                      <a:solidFill>
                        <a:srgbClr val="62D84E"/>
                      </a:solidFill>
                      <a:prstDash val="solid"/>
                      <a:round/>
                      <a:headEnd type="none" w="med" len="med"/>
                      <a:tailEnd type="none" w="med" len="med"/>
                    </a:lnR>
                    <a:lnT w="12700" cap="flat" cmpd="sng" algn="ctr">
                      <a:solidFill>
                        <a:srgbClr val="62D84E"/>
                      </a:solidFill>
                      <a:prstDash val="solid"/>
                      <a:round/>
                      <a:headEnd type="none" w="med" len="med"/>
                      <a:tailEnd type="none" w="med" len="med"/>
                    </a:lnT>
                    <a:lnB w="12700" cap="flat" cmpd="sng" algn="ctr">
                      <a:solidFill>
                        <a:srgbClr val="62D84E"/>
                      </a:solidFill>
                      <a:prstDash val="solid"/>
                      <a:round/>
                      <a:headEnd type="none" w="med" len="med"/>
                      <a:tailEnd type="none" w="med" len="med"/>
                    </a:lnB>
                    <a:noFill/>
                  </a:tcPr>
                </a:tc>
                <a:tc>
                  <a:txBody>
                    <a:bodyPr/>
                    <a:lstStyle/>
                    <a:p>
                      <a:pPr marL="0" marR="0" indent="0" algn="l" defTabSz="914400" rtl="0" eaLnBrk="1" fontAlgn="auto" latinLnBrk="0" hangingPunct="1">
                        <a:lnSpc>
                          <a:spcPct val="90000"/>
                        </a:lnSpc>
                        <a:spcBef>
                          <a:spcPts val="0"/>
                        </a:spcBef>
                        <a:spcAft>
                          <a:spcPts val="300"/>
                        </a:spcAft>
                        <a:buClrTx/>
                        <a:buSzTx/>
                        <a:buFontTx/>
                        <a:buNone/>
                        <a:tabLst/>
                        <a:defRPr/>
                      </a:pPr>
                      <a:r>
                        <a:rPr lang="en-US" sz="1600">
                          <a:solidFill>
                            <a:schemeClr val="bg1"/>
                          </a:solidFill>
                          <a:latin typeface="+mn-lt"/>
                          <a:cs typeface="Calibri"/>
                        </a:rPr>
                        <a:t>Governance</a:t>
                      </a:r>
                      <a:r>
                        <a:rPr lang="en-US" sz="1600" baseline="0">
                          <a:solidFill>
                            <a:schemeClr val="bg1"/>
                          </a:solidFill>
                          <a:latin typeface="+mn-lt"/>
                          <a:cs typeface="Calibri"/>
                        </a:rPr>
                        <a:t> is easy, but will limit the use of the platform – not enough cooks</a:t>
                      </a:r>
                      <a:endParaRPr lang="en-US" sz="1600">
                        <a:solidFill>
                          <a:schemeClr val="bg1"/>
                        </a:solidFill>
                        <a:latin typeface="+mn-lt"/>
                        <a:cs typeface="Calibri"/>
                      </a:endParaRPr>
                    </a:p>
                  </a:txBody>
                  <a:tcPr marL="243714" marR="246647" marT="91392" marB="91392" anchor="ctr">
                    <a:lnL w="12700" cap="flat" cmpd="sng" algn="ctr">
                      <a:solidFill>
                        <a:srgbClr val="62D84E"/>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62D84E"/>
                      </a:solidFill>
                      <a:prstDash val="solid"/>
                      <a:round/>
                      <a:headEnd type="none" w="med" len="med"/>
                      <a:tailEnd type="none" w="med" len="med"/>
                    </a:lnT>
                    <a:lnB w="12700" cap="flat" cmpd="sng" algn="ctr">
                      <a:solidFill>
                        <a:srgbClr val="62D84E"/>
                      </a:solidFill>
                      <a:prstDash val="solid"/>
                      <a:round/>
                      <a:headEnd type="none" w="med" len="med"/>
                      <a:tailEnd type="none" w="med" len="med"/>
                    </a:lnB>
                    <a:noFill/>
                  </a:tcPr>
                </a:tc>
                <a:tc>
                  <a:txBody>
                    <a:bodyPr/>
                    <a:lstStyle/>
                    <a:p>
                      <a:pPr marL="0" marR="0" indent="0" algn="l" defTabSz="914400" rtl="0" eaLnBrk="1" fontAlgn="auto" latinLnBrk="0" hangingPunct="1">
                        <a:lnSpc>
                          <a:spcPct val="90000"/>
                        </a:lnSpc>
                        <a:spcBef>
                          <a:spcPts val="0"/>
                        </a:spcBef>
                        <a:spcAft>
                          <a:spcPts val="300"/>
                        </a:spcAft>
                        <a:buClrTx/>
                        <a:buSzTx/>
                        <a:buFontTx/>
                        <a:buNone/>
                        <a:tabLst/>
                        <a:defRPr/>
                      </a:pPr>
                      <a:r>
                        <a:rPr lang="en-US" sz="1600" dirty="0">
                          <a:solidFill>
                            <a:srgbClr val="FFFFFF"/>
                          </a:solidFill>
                          <a:latin typeface="+mj-lt"/>
                          <a:cs typeface="Calibri"/>
                        </a:rPr>
                        <a:t>Governance is achievable (one</a:t>
                      </a:r>
                      <a:r>
                        <a:rPr lang="en-US" sz="1600" baseline="0" dirty="0">
                          <a:solidFill>
                            <a:srgbClr val="FFFFFF"/>
                          </a:solidFill>
                          <a:latin typeface="+mj-lt"/>
                          <a:cs typeface="Calibri"/>
                        </a:rPr>
                        <a:t> chef), but allows for broad use of the platform (many cooks)</a:t>
                      </a:r>
                      <a:endParaRPr lang="en-US" sz="1600" dirty="0">
                        <a:solidFill>
                          <a:srgbClr val="FFFFFF"/>
                        </a:solidFill>
                        <a:latin typeface="+mj-lt"/>
                        <a:cs typeface="Calibri"/>
                      </a:endParaRPr>
                    </a:p>
                  </a:txBody>
                  <a:tcPr marL="243714" marR="246647" marT="91392" marB="9139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10001"/>
                  </a:ext>
                </a:extLst>
              </a:tr>
              <a:tr h="1060380">
                <a:tc>
                  <a:txBody>
                    <a:bodyPr/>
                    <a:lstStyle/>
                    <a:p>
                      <a:pPr marL="0" marR="0" indent="0" algn="l" defTabSz="914400" rtl="0" eaLnBrk="1" fontAlgn="auto" latinLnBrk="0" hangingPunct="1">
                        <a:lnSpc>
                          <a:spcPct val="90000"/>
                        </a:lnSpc>
                        <a:spcBef>
                          <a:spcPts val="0"/>
                        </a:spcBef>
                        <a:spcAft>
                          <a:spcPts val="300"/>
                        </a:spcAft>
                        <a:buClrTx/>
                        <a:buSzTx/>
                        <a:buFontTx/>
                        <a:buNone/>
                        <a:tabLst/>
                        <a:defRPr/>
                      </a:pPr>
                      <a:r>
                        <a:rPr lang="en-US" sz="1600">
                          <a:solidFill>
                            <a:schemeClr val="bg1"/>
                          </a:solidFill>
                          <a:latin typeface="+mn-lt"/>
                          <a:cs typeface="Calibri"/>
                        </a:rPr>
                        <a:t>Each team manages their own funnel</a:t>
                      </a:r>
                    </a:p>
                  </a:txBody>
                  <a:tcPr marL="243714" marR="246647" marT="91392" marB="91392" anchor="ctr">
                    <a:lnL w="12700" cap="flat" cmpd="sng" algn="ctr">
                      <a:noFill/>
                      <a:prstDash val="solid"/>
                      <a:round/>
                      <a:headEnd type="none" w="med" len="med"/>
                      <a:tailEnd type="none" w="med" len="med"/>
                    </a:lnL>
                    <a:lnR w="12700" cap="flat" cmpd="sng" algn="ctr">
                      <a:solidFill>
                        <a:srgbClr val="62D84E"/>
                      </a:solidFill>
                      <a:prstDash val="solid"/>
                      <a:round/>
                      <a:headEnd type="none" w="med" len="med"/>
                      <a:tailEnd type="none" w="med" len="med"/>
                    </a:lnR>
                    <a:lnT w="12700" cap="flat" cmpd="sng" algn="ctr">
                      <a:solidFill>
                        <a:srgbClr val="62D84E"/>
                      </a:solidFill>
                      <a:prstDash val="solid"/>
                      <a:round/>
                      <a:headEnd type="none" w="med" len="med"/>
                      <a:tailEnd type="none" w="med" len="med"/>
                    </a:lnT>
                    <a:lnB w="12700" cap="flat" cmpd="sng" algn="ctr">
                      <a:solidFill>
                        <a:srgbClr val="62D84E"/>
                      </a:solidFill>
                      <a:prstDash val="solid"/>
                      <a:round/>
                      <a:headEnd type="none" w="med" len="med"/>
                      <a:tailEnd type="none" w="med" len="med"/>
                    </a:lnB>
                    <a:noFill/>
                  </a:tcPr>
                </a:tc>
                <a:tc>
                  <a:txBody>
                    <a:bodyPr/>
                    <a:lstStyle/>
                    <a:p>
                      <a:pPr marL="0" marR="0" indent="0" algn="l" defTabSz="914400" rtl="0" eaLnBrk="1" fontAlgn="auto" latinLnBrk="0" hangingPunct="1">
                        <a:lnSpc>
                          <a:spcPct val="90000"/>
                        </a:lnSpc>
                        <a:spcBef>
                          <a:spcPts val="0"/>
                        </a:spcBef>
                        <a:spcAft>
                          <a:spcPts val="300"/>
                        </a:spcAft>
                        <a:buClrTx/>
                        <a:buSzTx/>
                        <a:buFontTx/>
                        <a:buNone/>
                        <a:tabLst/>
                        <a:defRPr/>
                      </a:pPr>
                      <a:r>
                        <a:rPr lang="en-US" sz="1600">
                          <a:solidFill>
                            <a:schemeClr val="bg1"/>
                          </a:solidFill>
                          <a:latin typeface="+mn-lt"/>
                          <a:cs typeface="Calibri"/>
                        </a:rPr>
                        <a:t>One team manages the funnel</a:t>
                      </a:r>
                      <a:r>
                        <a:rPr lang="en-US" sz="1600" baseline="0">
                          <a:solidFill>
                            <a:schemeClr val="bg1"/>
                          </a:solidFill>
                          <a:latin typeface="+mn-lt"/>
                          <a:cs typeface="Calibri"/>
                        </a:rPr>
                        <a:t> &amp; accepts changes into the environment</a:t>
                      </a:r>
                      <a:endParaRPr lang="en-US" sz="1600">
                        <a:solidFill>
                          <a:schemeClr val="bg1"/>
                        </a:solidFill>
                        <a:latin typeface="+mn-lt"/>
                        <a:cs typeface="Calibri"/>
                      </a:endParaRPr>
                    </a:p>
                  </a:txBody>
                  <a:tcPr marL="243714" marR="246647" marT="91392" marB="91392" anchor="ctr">
                    <a:lnL w="12700" cap="flat" cmpd="sng" algn="ctr">
                      <a:solidFill>
                        <a:srgbClr val="62D84E"/>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62D84E"/>
                      </a:solidFill>
                      <a:prstDash val="solid"/>
                      <a:round/>
                      <a:headEnd type="none" w="med" len="med"/>
                      <a:tailEnd type="none" w="med" len="med"/>
                    </a:lnT>
                    <a:lnB w="12700" cap="flat" cmpd="sng" algn="ctr">
                      <a:solidFill>
                        <a:srgbClr val="62D84E"/>
                      </a:solidFill>
                      <a:prstDash val="solid"/>
                      <a:round/>
                      <a:headEnd type="none" w="med" len="med"/>
                      <a:tailEnd type="none" w="med" len="med"/>
                    </a:lnB>
                    <a:noFill/>
                  </a:tcPr>
                </a:tc>
                <a:tc>
                  <a:txBody>
                    <a:bodyPr/>
                    <a:lstStyle/>
                    <a:p>
                      <a:pPr marL="0" marR="0" indent="0" algn="l" defTabSz="914400" rtl="0" eaLnBrk="1" fontAlgn="auto" latinLnBrk="0" hangingPunct="1">
                        <a:lnSpc>
                          <a:spcPct val="90000"/>
                        </a:lnSpc>
                        <a:spcBef>
                          <a:spcPts val="0"/>
                        </a:spcBef>
                        <a:spcAft>
                          <a:spcPts val="300"/>
                        </a:spcAft>
                        <a:buClrTx/>
                        <a:buSzTx/>
                        <a:buFontTx/>
                        <a:buNone/>
                        <a:tabLst/>
                        <a:defRPr/>
                      </a:pPr>
                      <a:r>
                        <a:rPr lang="en-US" sz="1600" dirty="0">
                          <a:solidFill>
                            <a:srgbClr val="FFFFFF"/>
                          </a:solidFill>
                          <a:latin typeface="+mj-lt"/>
                          <a:cs typeface="Calibri"/>
                        </a:rPr>
                        <a:t>Each team has their own funnel, but global/shared objects are reviewed/approved by central governance</a:t>
                      </a:r>
                      <a:r>
                        <a:rPr lang="en-US" sz="1600" baseline="0" dirty="0">
                          <a:solidFill>
                            <a:srgbClr val="FFFFFF"/>
                          </a:solidFill>
                          <a:latin typeface="+mj-lt"/>
                          <a:cs typeface="Calibri"/>
                        </a:rPr>
                        <a:t> body</a:t>
                      </a:r>
                      <a:endParaRPr lang="en-US" sz="1600" dirty="0">
                        <a:solidFill>
                          <a:srgbClr val="FFFFFF"/>
                        </a:solidFill>
                        <a:latin typeface="+mj-lt"/>
                        <a:cs typeface="Calibri"/>
                      </a:endParaRPr>
                    </a:p>
                  </a:txBody>
                  <a:tcPr marL="243714" marR="246647" marT="91392" marB="9139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10002"/>
                  </a:ext>
                </a:extLst>
              </a:tr>
              <a:tr h="1279779">
                <a:tc>
                  <a:txBody>
                    <a:bodyPr/>
                    <a:lstStyle/>
                    <a:p>
                      <a:pPr marL="0" marR="0" indent="0" algn="l" defTabSz="914400" rtl="0" eaLnBrk="1" fontAlgn="auto" latinLnBrk="0" hangingPunct="1">
                        <a:lnSpc>
                          <a:spcPct val="90000"/>
                        </a:lnSpc>
                        <a:spcBef>
                          <a:spcPts val="0"/>
                        </a:spcBef>
                        <a:spcAft>
                          <a:spcPts val="300"/>
                        </a:spcAft>
                        <a:buClrTx/>
                        <a:buSzTx/>
                        <a:buFontTx/>
                        <a:buNone/>
                        <a:tabLst/>
                        <a:defRPr/>
                      </a:pPr>
                      <a:r>
                        <a:rPr lang="en-US" sz="1600">
                          <a:solidFill>
                            <a:schemeClr val="bg1"/>
                          </a:solidFill>
                          <a:latin typeface="+mn-lt"/>
                          <a:cs typeface="Calibri"/>
                        </a:rPr>
                        <a:t>Living on a single instance can become challenging unless everyone agrees &amp; follows the same practices</a:t>
                      </a:r>
                    </a:p>
                  </a:txBody>
                  <a:tcPr marL="243714" marR="246647" marT="91392" marB="91392" anchor="ctr">
                    <a:lnL w="12700" cap="flat" cmpd="sng" algn="ctr">
                      <a:noFill/>
                      <a:prstDash val="solid"/>
                      <a:round/>
                      <a:headEnd type="none" w="med" len="med"/>
                      <a:tailEnd type="none" w="med" len="med"/>
                    </a:lnL>
                    <a:lnR w="12700" cap="flat" cmpd="sng" algn="ctr">
                      <a:solidFill>
                        <a:srgbClr val="62D84E"/>
                      </a:solidFill>
                      <a:prstDash val="solid"/>
                      <a:round/>
                      <a:headEnd type="none" w="med" len="med"/>
                      <a:tailEnd type="none" w="med" len="med"/>
                    </a:lnR>
                    <a:lnT w="12700" cap="flat" cmpd="sng" algn="ctr">
                      <a:solidFill>
                        <a:srgbClr val="62D84E"/>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indent="0" algn="l" defTabSz="914400" rtl="0" eaLnBrk="1" fontAlgn="auto" latinLnBrk="0" hangingPunct="1">
                        <a:lnSpc>
                          <a:spcPct val="90000"/>
                        </a:lnSpc>
                        <a:spcBef>
                          <a:spcPts val="0"/>
                        </a:spcBef>
                        <a:spcAft>
                          <a:spcPts val="300"/>
                        </a:spcAft>
                        <a:buClrTx/>
                        <a:buSzTx/>
                        <a:buFontTx/>
                        <a:buNone/>
                        <a:tabLst/>
                        <a:defRPr/>
                      </a:pPr>
                      <a:r>
                        <a:rPr lang="en-US" sz="1600">
                          <a:solidFill>
                            <a:schemeClr val="bg1"/>
                          </a:solidFill>
                          <a:latin typeface="+mn-lt"/>
                          <a:cs typeface="Calibri"/>
                        </a:rPr>
                        <a:t>Limits</a:t>
                      </a:r>
                      <a:r>
                        <a:rPr lang="en-US" sz="1600" baseline="0">
                          <a:solidFill>
                            <a:schemeClr val="bg1"/>
                          </a:solidFill>
                          <a:latin typeface="+mn-lt"/>
                          <a:cs typeface="Calibri"/>
                        </a:rPr>
                        <a:t> the adoption of ServiceNow (typically centralized teams cannot move fast enough to deal with the demand)</a:t>
                      </a:r>
                      <a:endParaRPr lang="en-US" sz="1600">
                        <a:solidFill>
                          <a:schemeClr val="bg1"/>
                        </a:solidFill>
                        <a:latin typeface="+mn-lt"/>
                        <a:cs typeface="Calibri"/>
                      </a:endParaRPr>
                    </a:p>
                  </a:txBody>
                  <a:tcPr marL="243714" marR="246647" marT="91392" marB="91392" anchor="ctr">
                    <a:lnL w="12700" cap="flat" cmpd="sng" algn="ctr">
                      <a:solidFill>
                        <a:srgbClr val="62D84E"/>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62D84E"/>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indent="0" algn="l" defTabSz="914400" rtl="0" eaLnBrk="1" fontAlgn="auto" latinLnBrk="0" hangingPunct="1">
                        <a:lnSpc>
                          <a:spcPct val="90000"/>
                        </a:lnSpc>
                        <a:spcBef>
                          <a:spcPts val="0"/>
                        </a:spcBef>
                        <a:spcAft>
                          <a:spcPts val="300"/>
                        </a:spcAft>
                        <a:buClrTx/>
                        <a:buSzTx/>
                        <a:buFontTx/>
                        <a:buNone/>
                        <a:tabLst/>
                        <a:defRPr/>
                      </a:pPr>
                      <a:r>
                        <a:rPr lang="en-US" sz="1600" dirty="0">
                          <a:solidFill>
                            <a:srgbClr val="FFFFFF"/>
                          </a:solidFill>
                          <a:latin typeface="+mj-lt"/>
                          <a:cs typeface="Calibri"/>
                        </a:rPr>
                        <a:t>Allows</a:t>
                      </a:r>
                      <a:r>
                        <a:rPr lang="en-US" sz="1600" baseline="0" dirty="0">
                          <a:solidFill>
                            <a:srgbClr val="FFFFFF"/>
                          </a:solidFill>
                          <a:latin typeface="+mj-lt"/>
                          <a:cs typeface="Calibri"/>
                        </a:rPr>
                        <a:t> for independent development if/as appropriate, but still allows for governance &amp; acceptance from centralized team</a:t>
                      </a:r>
                      <a:endParaRPr lang="en-US" sz="1600" dirty="0">
                        <a:solidFill>
                          <a:srgbClr val="FFFFFF"/>
                        </a:solidFill>
                        <a:latin typeface="+mj-lt"/>
                        <a:cs typeface="Calibri"/>
                      </a:endParaRPr>
                    </a:p>
                  </a:txBody>
                  <a:tcPr marL="243714" marR="246647" marT="91392" marB="9139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2"/>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90076291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D5890-A931-314F-86B0-9EBB225C1BA0}"/>
              </a:ext>
            </a:extLst>
          </p:cNvPr>
          <p:cNvSpPr>
            <a:spLocks noGrp="1"/>
          </p:cNvSpPr>
          <p:nvPr>
            <p:ph type="title"/>
          </p:nvPr>
        </p:nvSpPr>
        <p:spPr>
          <a:xfrm>
            <a:off x="271394" y="83423"/>
            <a:ext cx="10982639" cy="716395"/>
          </a:xfrm>
        </p:spPr>
        <p:txBody>
          <a:bodyPr/>
          <a:lstStyle/>
          <a:p>
            <a:r>
              <a:rPr lang="en-US"/>
              <a:t>Maturity Model</a:t>
            </a:r>
          </a:p>
        </p:txBody>
      </p:sp>
      <p:graphicFrame>
        <p:nvGraphicFramePr>
          <p:cNvPr id="3" name="Diagram 2">
            <a:extLst>
              <a:ext uri="{FF2B5EF4-FFF2-40B4-BE49-F238E27FC236}">
                <a16:creationId xmlns:a16="http://schemas.microsoft.com/office/drawing/2014/main" id="{A2B839AD-3284-BA4A-B8F1-AFE55E3C6EDC}"/>
              </a:ext>
            </a:extLst>
          </p:cNvPr>
          <p:cNvGraphicFramePr/>
          <p:nvPr>
            <p:extLst>
              <p:ext uri="{D42A27DB-BD31-4B8C-83A1-F6EECF244321}">
                <p14:modId xmlns:p14="http://schemas.microsoft.com/office/powerpoint/2010/main" val="513528959"/>
              </p:ext>
            </p:extLst>
          </p:nvPr>
        </p:nvGraphicFramePr>
        <p:xfrm>
          <a:off x="2107307" y="1361979"/>
          <a:ext cx="8508056" cy="44709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Up Arrow 4">
            <a:extLst>
              <a:ext uri="{FF2B5EF4-FFF2-40B4-BE49-F238E27FC236}">
                <a16:creationId xmlns:a16="http://schemas.microsoft.com/office/drawing/2014/main" id="{6AD182B7-4EF2-D741-B254-C9B3D93B8022}"/>
              </a:ext>
            </a:extLst>
          </p:cNvPr>
          <p:cNvSpPr/>
          <p:nvPr/>
        </p:nvSpPr>
        <p:spPr>
          <a:xfrm>
            <a:off x="895436" y="1361979"/>
            <a:ext cx="893847" cy="4470928"/>
          </a:xfrm>
          <a:prstGeom prst="upArrow">
            <a:avLst/>
          </a:prstGeom>
          <a:gradFill flip="none" rotWithShape="1">
            <a:gsLst>
              <a:gs pos="0">
                <a:schemeClr val="accent2"/>
              </a:gs>
              <a:gs pos="50000">
                <a:schemeClr val="accent1">
                  <a:shade val="67500"/>
                  <a:satMod val="115000"/>
                </a:schemeClr>
              </a:gs>
              <a:gs pos="10000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914126">
              <a:defRPr/>
            </a:pPr>
            <a:r>
              <a:rPr lang="en-US" sz="1799" dirty="0">
                <a:solidFill>
                  <a:srgbClr val="FFFFFF"/>
                </a:solidFill>
                <a:latin typeface="Century Gothic" panose="020F0302020204030204"/>
              </a:rPr>
              <a:t>Organizational Complexity &amp; Scope</a:t>
            </a:r>
          </a:p>
        </p:txBody>
      </p:sp>
    </p:spTree>
    <p:extLst>
      <p:ext uri="{BB962C8B-B14F-4D97-AF65-F5344CB8AC3E}">
        <p14:creationId xmlns:p14="http://schemas.microsoft.com/office/powerpoint/2010/main" val="14244058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06B4F-9BA4-4CD0-86C7-3DFA3B899D09}"/>
              </a:ext>
            </a:extLst>
          </p:cNvPr>
          <p:cNvSpPr>
            <a:spLocks noGrp="1"/>
          </p:cNvSpPr>
          <p:nvPr>
            <p:ph type="title"/>
          </p:nvPr>
        </p:nvSpPr>
        <p:spPr>
          <a:xfrm>
            <a:off x="463832" y="2883291"/>
            <a:ext cx="10210794" cy="1325535"/>
          </a:xfrm>
        </p:spPr>
        <p:txBody>
          <a:bodyPr/>
          <a:lstStyle/>
          <a:p>
            <a:r>
              <a:rPr lang="en-US" dirty="0">
                <a:solidFill>
                  <a:srgbClr val="86ED77"/>
                </a:solidFill>
              </a:rPr>
              <a:t>Step 2a: </a:t>
            </a:r>
            <a:br>
              <a:rPr lang="en-US" dirty="0">
                <a:solidFill>
                  <a:srgbClr val="86ED77"/>
                </a:solidFill>
              </a:rPr>
            </a:br>
            <a:r>
              <a:rPr lang="en-US" dirty="0">
                <a:solidFill>
                  <a:srgbClr val="86ED77"/>
                </a:solidFill>
              </a:rPr>
              <a:t>Operating Model Recommendation for Customers Just Starting Out with Governance</a:t>
            </a:r>
          </a:p>
        </p:txBody>
      </p:sp>
    </p:spTree>
    <p:extLst>
      <p:ext uri="{BB962C8B-B14F-4D97-AF65-F5344CB8AC3E}">
        <p14:creationId xmlns:p14="http://schemas.microsoft.com/office/powerpoint/2010/main" val="567829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94012-42C1-A61B-0537-4275A9E41987}"/>
              </a:ext>
            </a:extLst>
          </p:cNvPr>
          <p:cNvSpPr>
            <a:spLocks noGrp="1"/>
          </p:cNvSpPr>
          <p:nvPr>
            <p:ph type="title"/>
          </p:nvPr>
        </p:nvSpPr>
        <p:spPr>
          <a:xfrm>
            <a:off x="444407" y="342611"/>
            <a:ext cx="11207242" cy="668518"/>
          </a:xfrm>
        </p:spPr>
        <p:txBody>
          <a:bodyPr/>
          <a:lstStyle/>
          <a:p>
            <a:r>
              <a:rPr lang="en-US"/>
              <a:t>Initial Governance Operating Model Recommendation</a:t>
            </a:r>
          </a:p>
        </p:txBody>
      </p:sp>
      <p:sp>
        <p:nvSpPr>
          <p:cNvPr id="3" name="Arrow: Curved Left 12">
            <a:extLst>
              <a:ext uri="{FF2B5EF4-FFF2-40B4-BE49-F238E27FC236}">
                <a16:creationId xmlns:a16="http://schemas.microsoft.com/office/drawing/2014/main" id="{5A519C0E-8FD9-A279-463B-8D9A9598A93A}"/>
              </a:ext>
            </a:extLst>
          </p:cNvPr>
          <p:cNvSpPr/>
          <p:nvPr/>
        </p:nvSpPr>
        <p:spPr>
          <a:xfrm rot="1257943">
            <a:off x="7111562" y="3239456"/>
            <a:ext cx="731330" cy="1215835"/>
          </a:xfrm>
          <a:prstGeom prst="curved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040">
              <a:defRPr/>
            </a:pPr>
            <a:endParaRPr lang="en-US" sz="1798">
              <a:solidFill>
                <a:srgbClr val="283D40"/>
              </a:solidFill>
              <a:latin typeface="Century Gothic" panose="020F0302020204030204"/>
            </a:endParaRPr>
          </a:p>
        </p:txBody>
      </p:sp>
      <p:sp>
        <p:nvSpPr>
          <p:cNvPr id="4" name="Arrow: Curved Left 15">
            <a:extLst>
              <a:ext uri="{FF2B5EF4-FFF2-40B4-BE49-F238E27FC236}">
                <a16:creationId xmlns:a16="http://schemas.microsoft.com/office/drawing/2014/main" id="{03B98BF8-DA14-95C6-5CA2-E4BE868C99F7}"/>
              </a:ext>
            </a:extLst>
          </p:cNvPr>
          <p:cNvSpPr/>
          <p:nvPr/>
        </p:nvSpPr>
        <p:spPr>
          <a:xfrm rot="9069417">
            <a:off x="4139426" y="3237936"/>
            <a:ext cx="731330" cy="1215835"/>
          </a:xfrm>
          <a:prstGeom prst="curvedLeft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040">
              <a:defRPr/>
            </a:pPr>
            <a:endParaRPr lang="en-US" sz="1798">
              <a:solidFill>
                <a:srgbClr val="283D40"/>
              </a:solidFill>
              <a:latin typeface="Century Gothic" panose="020F0302020204030204"/>
            </a:endParaRPr>
          </a:p>
        </p:txBody>
      </p:sp>
      <p:sp>
        <p:nvSpPr>
          <p:cNvPr id="5" name="TextBox 4">
            <a:extLst>
              <a:ext uri="{FF2B5EF4-FFF2-40B4-BE49-F238E27FC236}">
                <a16:creationId xmlns:a16="http://schemas.microsoft.com/office/drawing/2014/main" id="{D8D69552-53FE-BBC2-E5CE-6623A603641B}"/>
              </a:ext>
            </a:extLst>
          </p:cNvPr>
          <p:cNvSpPr txBox="1"/>
          <p:nvPr/>
        </p:nvSpPr>
        <p:spPr>
          <a:xfrm>
            <a:off x="139138" y="1603327"/>
            <a:ext cx="3553735" cy="2461572"/>
          </a:xfrm>
          <a:prstGeom prst="rect">
            <a:avLst/>
          </a:prstGeom>
          <a:noFill/>
        </p:spPr>
        <p:txBody>
          <a:bodyPr wrap="square" rtlCol="0">
            <a:spAutoFit/>
          </a:bodyPr>
          <a:lstStyle/>
          <a:p>
            <a:pPr marL="285664" indent="-285664" defTabSz="456903">
              <a:buFont typeface="Arial" panose="020B0604020202020204" pitchFamily="34" charset="0"/>
              <a:buChar char="•"/>
              <a:defRPr/>
            </a:pPr>
            <a:r>
              <a:rPr lang="en-US" sz="1400">
                <a:solidFill>
                  <a:srgbClr val="FFFFFF"/>
                </a:solidFill>
                <a:latin typeface="Century Gothic" panose="020F0302020204030204"/>
              </a:rPr>
              <a:t>Corporate Initiatives &amp; OKRs</a:t>
            </a:r>
          </a:p>
          <a:p>
            <a:pPr marL="285664" indent="-285664" defTabSz="456903">
              <a:buFont typeface="Arial" panose="020B0604020202020204" pitchFamily="34" charset="0"/>
              <a:buChar char="•"/>
              <a:defRPr/>
            </a:pPr>
            <a:r>
              <a:rPr lang="en-US" sz="1400">
                <a:solidFill>
                  <a:srgbClr val="FFFFFF"/>
                </a:solidFill>
                <a:latin typeface="Century Gothic" panose="020F0302020204030204"/>
              </a:rPr>
              <a:t>Establishes roadmap, funding model and key value measures</a:t>
            </a:r>
          </a:p>
          <a:p>
            <a:pPr marL="285664" indent="-285664" defTabSz="457040">
              <a:buFont typeface="Arial" panose="020B0604020202020204" pitchFamily="34" charset="0"/>
              <a:buChar char="•"/>
              <a:defRPr/>
            </a:pPr>
            <a:r>
              <a:rPr lang="en-US" sz="1400">
                <a:solidFill>
                  <a:srgbClr val="FFFFFF"/>
                </a:solidFill>
                <a:latin typeface="Century Gothic" panose="020F0302020204030204"/>
              </a:rPr>
              <a:t>Includes LOB leadership</a:t>
            </a:r>
          </a:p>
          <a:p>
            <a:pPr marL="285664" indent="-285664" defTabSz="457040">
              <a:buFont typeface="Arial" panose="020B0604020202020204" pitchFamily="34" charset="0"/>
              <a:buChar char="•"/>
              <a:defRPr/>
            </a:pPr>
            <a:r>
              <a:rPr lang="en-US" sz="1400">
                <a:solidFill>
                  <a:srgbClr val="FFFFFF"/>
                </a:solidFill>
                <a:latin typeface="Century Gothic" panose="020F0302020204030204"/>
              </a:rPr>
              <a:t>Sets overall direction for ServiceNow as an enabler of ESM  </a:t>
            </a:r>
          </a:p>
          <a:p>
            <a:pPr marL="285664" indent="-285664" defTabSz="457040">
              <a:buFont typeface="Arial" panose="020B0604020202020204" pitchFamily="34" charset="0"/>
              <a:buChar char="•"/>
              <a:defRPr/>
            </a:pPr>
            <a:r>
              <a:rPr lang="en-US" sz="1400">
                <a:solidFill>
                  <a:srgbClr val="FFFFFF"/>
                </a:solidFill>
                <a:latin typeface="Century Gothic" panose="020F0302020204030204"/>
              </a:rPr>
              <a:t>Determines new initiatives based on desired business outcomes</a:t>
            </a:r>
          </a:p>
          <a:p>
            <a:pPr marL="285664" indent="-285664" defTabSz="457040">
              <a:buFont typeface="Arial" panose="020B0604020202020204" pitchFamily="34" charset="0"/>
              <a:buChar char="•"/>
              <a:defRPr/>
            </a:pPr>
            <a:r>
              <a:rPr lang="en-US" sz="1400">
                <a:solidFill>
                  <a:srgbClr val="FFFFFF"/>
                </a:solidFill>
                <a:latin typeface="Century Gothic" panose="020F0302020204030204"/>
              </a:rPr>
              <a:t>Ownership on ensuring roadmap is current and up to date</a:t>
            </a:r>
          </a:p>
          <a:p>
            <a:pPr marL="285664" indent="-285664" defTabSz="457040">
              <a:buFont typeface="Arial" panose="020B0604020202020204" pitchFamily="34" charset="0"/>
              <a:buChar char="•"/>
              <a:defRPr/>
            </a:pPr>
            <a:r>
              <a:rPr lang="en-US" sz="1400">
                <a:solidFill>
                  <a:srgbClr val="FFFFFF"/>
                </a:solidFill>
                <a:latin typeface="Century Gothic" panose="020F0302020204030204"/>
              </a:rPr>
              <a:t>Maps outcomes to business needs</a:t>
            </a:r>
          </a:p>
        </p:txBody>
      </p:sp>
      <p:grpSp>
        <p:nvGrpSpPr>
          <p:cNvPr id="6" name="Group 5">
            <a:extLst>
              <a:ext uri="{FF2B5EF4-FFF2-40B4-BE49-F238E27FC236}">
                <a16:creationId xmlns:a16="http://schemas.microsoft.com/office/drawing/2014/main" id="{10651AC6-26AE-A90C-B8DD-FBD8FB486F00}"/>
              </a:ext>
            </a:extLst>
          </p:cNvPr>
          <p:cNvGrpSpPr/>
          <p:nvPr/>
        </p:nvGrpSpPr>
        <p:grpSpPr>
          <a:xfrm>
            <a:off x="3549694" y="1898419"/>
            <a:ext cx="1856377" cy="1237585"/>
            <a:chOff x="6092332" y="125187"/>
            <a:chExt cx="1856861" cy="1237907"/>
          </a:xfrm>
        </p:grpSpPr>
        <p:sp>
          <p:nvSpPr>
            <p:cNvPr id="7" name="Rectangle: Rounded Corners 4">
              <a:extLst>
                <a:ext uri="{FF2B5EF4-FFF2-40B4-BE49-F238E27FC236}">
                  <a16:creationId xmlns:a16="http://schemas.microsoft.com/office/drawing/2014/main" id="{B534EF29-959D-4649-3AE8-62DF638D93C7}"/>
                </a:ext>
              </a:extLst>
            </p:cNvPr>
            <p:cNvSpPr/>
            <p:nvPr/>
          </p:nvSpPr>
          <p:spPr>
            <a:xfrm>
              <a:off x="6092332" y="125187"/>
              <a:ext cx="1856861" cy="1237907"/>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8" name="Rectangle: Rounded Corners 4">
              <a:extLst>
                <a:ext uri="{FF2B5EF4-FFF2-40B4-BE49-F238E27FC236}">
                  <a16:creationId xmlns:a16="http://schemas.microsoft.com/office/drawing/2014/main" id="{371E421A-EC5E-C59E-6DC9-E939D3CB9B6D}"/>
                </a:ext>
              </a:extLst>
            </p:cNvPr>
            <p:cNvSpPr txBox="1"/>
            <p:nvPr/>
          </p:nvSpPr>
          <p:spPr>
            <a:xfrm>
              <a:off x="6128589" y="161444"/>
              <a:ext cx="1784347" cy="11653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180" tIns="76180" rIns="76180" bIns="76180" numCol="1" spcCol="1270" anchor="ctr" anchorCtr="0">
              <a:noAutofit/>
            </a:bodyPr>
            <a:lstStyle/>
            <a:p>
              <a:pPr algn="ctr" defTabSz="888733">
                <a:lnSpc>
                  <a:spcPct val="90000"/>
                </a:lnSpc>
                <a:spcBef>
                  <a:spcPct val="0"/>
                </a:spcBef>
                <a:spcAft>
                  <a:spcPct val="35000"/>
                </a:spcAft>
                <a:defRPr/>
              </a:pPr>
              <a:r>
                <a:rPr lang="en-US" sz="1999" b="1">
                  <a:solidFill>
                    <a:srgbClr val="000000"/>
                  </a:solidFill>
                  <a:latin typeface="Century Gothic" panose="020F0302020204030204"/>
                </a:rPr>
                <a:t>Strategy Governance</a:t>
              </a:r>
            </a:p>
          </p:txBody>
        </p:sp>
      </p:grpSp>
      <p:sp>
        <p:nvSpPr>
          <p:cNvPr id="9" name="TextBox 8">
            <a:extLst>
              <a:ext uri="{FF2B5EF4-FFF2-40B4-BE49-F238E27FC236}">
                <a16:creationId xmlns:a16="http://schemas.microsoft.com/office/drawing/2014/main" id="{7FBED111-C28F-07D0-9921-5A25A7A6A5EE}"/>
              </a:ext>
            </a:extLst>
          </p:cNvPr>
          <p:cNvSpPr txBox="1"/>
          <p:nvPr/>
        </p:nvSpPr>
        <p:spPr>
          <a:xfrm>
            <a:off x="8124796" y="1603327"/>
            <a:ext cx="3738879" cy="2246184"/>
          </a:xfrm>
          <a:prstGeom prst="rect">
            <a:avLst/>
          </a:prstGeom>
          <a:noFill/>
        </p:spPr>
        <p:txBody>
          <a:bodyPr wrap="square" rtlCol="0">
            <a:spAutoFit/>
          </a:bodyPr>
          <a:lstStyle/>
          <a:p>
            <a:pPr marL="285664" indent="-285664" defTabSz="457040">
              <a:buFont typeface="Arial" panose="020B0604020202020204" pitchFamily="34" charset="0"/>
              <a:buChar char="•"/>
              <a:defRPr/>
            </a:pPr>
            <a:r>
              <a:rPr lang="en-US" sz="1400">
                <a:solidFill>
                  <a:srgbClr val="FFFFFF"/>
                </a:solidFill>
                <a:latin typeface="Century Gothic" panose="020F0302020204030204"/>
              </a:rPr>
              <a:t>Manages and ensures stability of the ServiceNow platform</a:t>
            </a:r>
          </a:p>
          <a:p>
            <a:pPr marL="285664" indent="-285664" defTabSz="457040">
              <a:buFont typeface="Arial" panose="020B0604020202020204" pitchFamily="34" charset="0"/>
              <a:buChar char="•"/>
              <a:defRPr/>
            </a:pPr>
            <a:r>
              <a:rPr lang="en-US" sz="1400">
                <a:solidFill>
                  <a:srgbClr val="FFFFFF"/>
                </a:solidFill>
                <a:latin typeface="Century Gothic" panose="020F0302020204030204"/>
              </a:rPr>
              <a:t>Aligns execution with Strategy</a:t>
            </a:r>
          </a:p>
          <a:p>
            <a:pPr marL="285664" indent="-285664" defTabSz="457040">
              <a:buFont typeface="Arial" panose="020B0604020202020204" pitchFamily="34" charset="0"/>
              <a:buChar char="•"/>
              <a:defRPr/>
            </a:pPr>
            <a:r>
              <a:rPr lang="en-US" sz="1400">
                <a:solidFill>
                  <a:srgbClr val="FFFFFF"/>
                </a:solidFill>
                <a:latin typeface="Century Gothic" panose="020F0302020204030204"/>
              </a:rPr>
              <a:t>Establishes policy rules for instance, upgrade, data, security and release management</a:t>
            </a:r>
          </a:p>
          <a:p>
            <a:pPr marL="285664" indent="-285664" defTabSz="457040">
              <a:buFont typeface="Arial" panose="020B0604020202020204" pitchFamily="34" charset="0"/>
              <a:buChar char="•"/>
              <a:defRPr/>
            </a:pPr>
            <a:r>
              <a:rPr lang="en-US" sz="1400">
                <a:solidFill>
                  <a:srgbClr val="FFFFFF"/>
                </a:solidFill>
                <a:latin typeface="Century Gothic" panose="020F0302020204030204"/>
              </a:rPr>
              <a:t>Ensures technology best practices are documented and followed</a:t>
            </a:r>
          </a:p>
          <a:p>
            <a:pPr marL="285664" indent="-285664" defTabSz="457040">
              <a:buFont typeface="Arial" panose="020B0604020202020204" pitchFamily="34" charset="0"/>
              <a:buChar char="•"/>
              <a:defRPr/>
            </a:pPr>
            <a:r>
              <a:rPr lang="en-US" sz="1400">
                <a:solidFill>
                  <a:srgbClr val="FFFFFF"/>
                </a:solidFill>
                <a:latin typeface="Century Gothic" panose="020F0302020204030204"/>
              </a:rPr>
              <a:t>Delivers applications and functionality on time and within budget</a:t>
            </a:r>
          </a:p>
        </p:txBody>
      </p:sp>
      <p:grpSp>
        <p:nvGrpSpPr>
          <p:cNvPr id="10" name="Group 9">
            <a:extLst>
              <a:ext uri="{FF2B5EF4-FFF2-40B4-BE49-F238E27FC236}">
                <a16:creationId xmlns:a16="http://schemas.microsoft.com/office/drawing/2014/main" id="{FA5F2FA8-B0A6-927E-466F-36299B0283BA}"/>
              </a:ext>
            </a:extLst>
          </p:cNvPr>
          <p:cNvGrpSpPr/>
          <p:nvPr/>
        </p:nvGrpSpPr>
        <p:grpSpPr>
          <a:xfrm>
            <a:off x="6338267" y="1898419"/>
            <a:ext cx="1856377" cy="1237585"/>
            <a:chOff x="6092332" y="1858258"/>
            <a:chExt cx="1856861" cy="1237907"/>
          </a:xfrm>
          <a:solidFill>
            <a:schemeClr val="accent2"/>
          </a:solidFill>
        </p:grpSpPr>
        <p:sp>
          <p:nvSpPr>
            <p:cNvPr id="11" name="Rectangle: Rounded Corners 7">
              <a:extLst>
                <a:ext uri="{FF2B5EF4-FFF2-40B4-BE49-F238E27FC236}">
                  <a16:creationId xmlns:a16="http://schemas.microsoft.com/office/drawing/2014/main" id="{DB13C00D-8C81-A2BD-6F46-E702777A530B}"/>
                </a:ext>
              </a:extLst>
            </p:cNvPr>
            <p:cNvSpPr/>
            <p:nvPr/>
          </p:nvSpPr>
          <p:spPr>
            <a:xfrm>
              <a:off x="6092332" y="1858258"/>
              <a:ext cx="1856861" cy="1237907"/>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12" name="Rectangle: Rounded Corners 4">
              <a:extLst>
                <a:ext uri="{FF2B5EF4-FFF2-40B4-BE49-F238E27FC236}">
                  <a16:creationId xmlns:a16="http://schemas.microsoft.com/office/drawing/2014/main" id="{18B476F0-CCF9-DD71-2886-1401CB7F4E83}"/>
                </a:ext>
              </a:extLst>
            </p:cNvPr>
            <p:cNvSpPr txBox="1"/>
            <p:nvPr/>
          </p:nvSpPr>
          <p:spPr>
            <a:xfrm>
              <a:off x="6128589" y="1894515"/>
              <a:ext cx="1784347" cy="116539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180" tIns="76180" rIns="76180" bIns="76180" numCol="1" spcCol="1270" anchor="ctr" anchorCtr="0">
              <a:noAutofit/>
            </a:bodyPr>
            <a:lstStyle/>
            <a:p>
              <a:pPr algn="ctr" defTabSz="888733">
                <a:lnSpc>
                  <a:spcPct val="90000"/>
                </a:lnSpc>
                <a:spcBef>
                  <a:spcPct val="0"/>
                </a:spcBef>
                <a:spcAft>
                  <a:spcPct val="35000"/>
                </a:spcAft>
                <a:defRPr/>
              </a:pPr>
              <a:r>
                <a:rPr lang="en-US" sz="1999" b="1">
                  <a:solidFill>
                    <a:srgbClr val="000000"/>
                  </a:solidFill>
                  <a:latin typeface="Century Gothic" panose="020F0302020204030204"/>
                </a:rPr>
                <a:t>Technical Governance</a:t>
              </a:r>
            </a:p>
          </p:txBody>
        </p:sp>
      </p:grpSp>
      <p:sp>
        <p:nvSpPr>
          <p:cNvPr id="13" name="TextBox 12">
            <a:extLst>
              <a:ext uri="{FF2B5EF4-FFF2-40B4-BE49-F238E27FC236}">
                <a16:creationId xmlns:a16="http://schemas.microsoft.com/office/drawing/2014/main" id="{CD52A32E-453F-3E46-8C8A-8ACD8E391D8C}"/>
              </a:ext>
            </a:extLst>
          </p:cNvPr>
          <p:cNvSpPr txBox="1"/>
          <p:nvPr/>
        </p:nvSpPr>
        <p:spPr>
          <a:xfrm>
            <a:off x="3692873" y="5346144"/>
            <a:ext cx="4501770" cy="1384634"/>
          </a:xfrm>
          <a:prstGeom prst="rect">
            <a:avLst/>
          </a:prstGeom>
          <a:noFill/>
        </p:spPr>
        <p:txBody>
          <a:bodyPr wrap="square" rtlCol="0">
            <a:spAutoFit/>
          </a:bodyPr>
          <a:lstStyle/>
          <a:p>
            <a:pPr marL="285664" indent="-285664" defTabSz="457040">
              <a:buFont typeface="Arial" panose="020B0604020202020204" pitchFamily="34" charset="0"/>
              <a:buChar char="•"/>
              <a:defRPr/>
            </a:pPr>
            <a:r>
              <a:rPr lang="en-US" sz="1400">
                <a:solidFill>
                  <a:srgbClr val="FFFFFF"/>
                </a:solidFill>
                <a:latin typeface="Century Gothic" panose="020F0302020204030204"/>
              </a:rPr>
              <a:t>Defines demand management intake process</a:t>
            </a:r>
          </a:p>
          <a:p>
            <a:pPr marL="285664" indent="-285664" defTabSz="457040">
              <a:buFont typeface="Arial" panose="020B0604020202020204" pitchFamily="34" charset="0"/>
              <a:buChar char="•"/>
              <a:defRPr/>
            </a:pPr>
            <a:r>
              <a:rPr lang="en-US" sz="1400">
                <a:solidFill>
                  <a:srgbClr val="FFFFFF"/>
                </a:solidFill>
                <a:latin typeface="Century Gothic" panose="020F0302020204030204"/>
              </a:rPr>
              <a:t>Assesses business value of requirements based on LOE/cost, value, and risk</a:t>
            </a:r>
          </a:p>
          <a:p>
            <a:pPr marL="285664" indent="-285664" defTabSz="457040">
              <a:buFont typeface="Arial" panose="020B0604020202020204" pitchFamily="34" charset="0"/>
              <a:buChar char="•"/>
              <a:defRPr/>
            </a:pPr>
            <a:r>
              <a:rPr lang="en-US" sz="1400">
                <a:solidFill>
                  <a:srgbClr val="FFFFFF"/>
                </a:solidFill>
                <a:latin typeface="Century Gothic" panose="020F0302020204030204"/>
              </a:rPr>
              <a:t>Provides an enterprise perspective for prioritization and inclusion into the ServiceNow release framework</a:t>
            </a:r>
          </a:p>
        </p:txBody>
      </p:sp>
      <p:grpSp>
        <p:nvGrpSpPr>
          <p:cNvPr id="14" name="Group 13">
            <a:extLst>
              <a:ext uri="{FF2B5EF4-FFF2-40B4-BE49-F238E27FC236}">
                <a16:creationId xmlns:a16="http://schemas.microsoft.com/office/drawing/2014/main" id="{8504D091-4FD9-9F01-3DD6-D8946570B44D}"/>
              </a:ext>
            </a:extLst>
          </p:cNvPr>
          <p:cNvGrpSpPr/>
          <p:nvPr/>
        </p:nvGrpSpPr>
        <p:grpSpPr>
          <a:xfrm>
            <a:off x="5084922" y="4162071"/>
            <a:ext cx="1856377" cy="1237585"/>
            <a:chOff x="6097011" y="3562758"/>
            <a:chExt cx="1856861" cy="1237907"/>
          </a:xfrm>
          <a:solidFill>
            <a:schemeClr val="accent3"/>
          </a:solidFill>
        </p:grpSpPr>
        <p:sp>
          <p:nvSpPr>
            <p:cNvPr id="15" name="Rectangle: Rounded Corners 10">
              <a:extLst>
                <a:ext uri="{FF2B5EF4-FFF2-40B4-BE49-F238E27FC236}">
                  <a16:creationId xmlns:a16="http://schemas.microsoft.com/office/drawing/2014/main" id="{32750D36-84D7-7200-39BC-622EDA7F709B}"/>
                </a:ext>
              </a:extLst>
            </p:cNvPr>
            <p:cNvSpPr/>
            <p:nvPr/>
          </p:nvSpPr>
          <p:spPr>
            <a:xfrm>
              <a:off x="6097011" y="3562758"/>
              <a:ext cx="1856861" cy="1237907"/>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defTabSz="457040">
                <a:defRPr/>
              </a:pPr>
              <a:endParaRPr lang="en-US" sz="1798">
                <a:solidFill>
                  <a:srgbClr val="FFFFFF"/>
                </a:solidFill>
                <a:latin typeface="Century Gothic" panose="020F0302020204030204"/>
              </a:endParaRPr>
            </a:p>
          </p:txBody>
        </p:sp>
        <p:sp>
          <p:nvSpPr>
            <p:cNvPr id="16" name="Rectangle: Rounded Corners 4">
              <a:extLst>
                <a:ext uri="{FF2B5EF4-FFF2-40B4-BE49-F238E27FC236}">
                  <a16:creationId xmlns:a16="http://schemas.microsoft.com/office/drawing/2014/main" id="{81A1E91B-B9B8-F567-AFA2-025246B3A6BC}"/>
                </a:ext>
              </a:extLst>
            </p:cNvPr>
            <p:cNvSpPr txBox="1"/>
            <p:nvPr/>
          </p:nvSpPr>
          <p:spPr>
            <a:xfrm>
              <a:off x="6133268" y="3599015"/>
              <a:ext cx="1784347" cy="116539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180" tIns="76180" rIns="76180" bIns="76180" numCol="1" spcCol="1270" anchor="ctr" anchorCtr="0">
              <a:noAutofit/>
            </a:bodyPr>
            <a:lstStyle/>
            <a:p>
              <a:pPr algn="ctr" defTabSz="888733">
                <a:lnSpc>
                  <a:spcPct val="90000"/>
                </a:lnSpc>
                <a:spcBef>
                  <a:spcPct val="0"/>
                </a:spcBef>
                <a:spcAft>
                  <a:spcPct val="35000"/>
                </a:spcAft>
                <a:defRPr/>
              </a:pPr>
              <a:r>
                <a:rPr lang="en-US" sz="1999" b="1">
                  <a:solidFill>
                    <a:srgbClr val="000000"/>
                  </a:solidFill>
                  <a:latin typeface="Century Gothic" panose="020F0302020204030204"/>
                </a:rPr>
                <a:t>Portfolio Governance</a:t>
              </a:r>
            </a:p>
          </p:txBody>
        </p:sp>
      </p:grpSp>
      <p:sp>
        <p:nvSpPr>
          <p:cNvPr id="17" name="Arrow: Curved Left 20">
            <a:extLst>
              <a:ext uri="{FF2B5EF4-FFF2-40B4-BE49-F238E27FC236}">
                <a16:creationId xmlns:a16="http://schemas.microsoft.com/office/drawing/2014/main" id="{A1B8F8C9-7683-D9A5-03AF-63BF1DC5DE80}"/>
              </a:ext>
            </a:extLst>
          </p:cNvPr>
          <p:cNvSpPr/>
          <p:nvPr/>
        </p:nvSpPr>
        <p:spPr>
          <a:xfrm rot="16200000">
            <a:off x="5647443" y="803886"/>
            <a:ext cx="731330" cy="1386625"/>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040">
              <a:defRPr/>
            </a:pPr>
            <a:endParaRPr lang="en-US" sz="1798">
              <a:solidFill>
                <a:srgbClr val="283D40"/>
              </a:solidFill>
              <a:latin typeface="Century Gothic" panose="020F0302020204030204"/>
            </a:endParaRPr>
          </a:p>
        </p:txBody>
      </p:sp>
    </p:spTree>
    <p:extLst>
      <p:ext uri="{BB962C8B-B14F-4D97-AF65-F5344CB8AC3E}">
        <p14:creationId xmlns:p14="http://schemas.microsoft.com/office/powerpoint/2010/main" val="18142028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2">
            <a:extLst>
              <a:ext uri="{FF2B5EF4-FFF2-40B4-BE49-F238E27FC236}">
                <a16:creationId xmlns:a16="http://schemas.microsoft.com/office/drawing/2014/main" id="{5FE4CE2E-B8B1-3E96-0F99-EF0F4C3DCF5A}"/>
              </a:ext>
            </a:extLst>
          </p:cNvPr>
          <p:cNvSpPr>
            <a:spLocks noGrp="1"/>
          </p:cNvSpPr>
          <p:nvPr>
            <p:ph type="body" sz="quarter" idx="13"/>
          </p:nvPr>
        </p:nvSpPr>
        <p:spPr>
          <a:xfrm>
            <a:off x="492379" y="1911205"/>
            <a:ext cx="3541124" cy="2439163"/>
          </a:xfrm>
          <a:ln>
            <a:noFill/>
          </a:ln>
        </p:spPr>
        <p:txBody>
          <a:bodyPr/>
          <a:lstStyle/>
          <a:p>
            <a:pPr marL="285664" lvl="1" indent="-285664">
              <a:spcBef>
                <a:spcPts val="0"/>
              </a:spcBef>
              <a:spcAft>
                <a:spcPts val="0"/>
              </a:spcAft>
              <a:buClr>
                <a:schemeClr val="bg1"/>
              </a:buClr>
              <a:buFont typeface="Arial" panose="020B0604020202020204" pitchFamily="34" charset="0"/>
              <a:buChar char="•"/>
              <a:defRPr/>
            </a:pPr>
            <a:r>
              <a:rPr lang="en-US" sz="1200" b="1">
                <a:solidFill>
                  <a:schemeClr val="bg1"/>
                </a:solidFill>
                <a:latin typeface="Century Gothic" panose="020B0502020202020204" pitchFamily="34" charset="0"/>
              </a:rPr>
              <a:t>Executive Sponsor (chair)</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CIO / CTO</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Business Partners</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Platform Owner</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Platform Architect</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Enterprise Architect</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Service Owner(s)</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Program Manager</a:t>
            </a:r>
          </a:p>
          <a:p>
            <a:pPr>
              <a:spcBef>
                <a:spcPts val="0"/>
              </a:spcBef>
              <a:buClr>
                <a:schemeClr val="bg1"/>
              </a:buClr>
              <a:buFont typeface="Arial" panose="020B0604020202020204" pitchFamily="34" charset="0"/>
              <a:buChar char="•"/>
            </a:pPr>
            <a:endParaRPr lang="en-US" sz="1200">
              <a:latin typeface="Century Gothic" panose="020B0502020202020204" pitchFamily="34" charset="0"/>
            </a:endParaRPr>
          </a:p>
        </p:txBody>
      </p:sp>
      <p:sp>
        <p:nvSpPr>
          <p:cNvPr id="17" name="Title 1">
            <a:extLst>
              <a:ext uri="{FF2B5EF4-FFF2-40B4-BE49-F238E27FC236}">
                <a16:creationId xmlns:a16="http://schemas.microsoft.com/office/drawing/2014/main" id="{BD43BAC0-756D-F085-A983-AF8B935A3B0F}"/>
              </a:ext>
            </a:extLst>
          </p:cNvPr>
          <p:cNvSpPr>
            <a:spLocks noGrp="1"/>
          </p:cNvSpPr>
          <p:nvPr>
            <p:ph type="title"/>
          </p:nvPr>
        </p:nvSpPr>
        <p:spPr>
          <a:xfrm>
            <a:off x="128557" y="107913"/>
            <a:ext cx="10982639" cy="716395"/>
          </a:xfrm>
        </p:spPr>
        <p:txBody>
          <a:bodyPr/>
          <a:lstStyle/>
          <a:p>
            <a:r>
              <a:rPr lang="en-US"/>
              <a:t>Initial Governance Boards &amp; key roles represented</a:t>
            </a:r>
          </a:p>
        </p:txBody>
      </p:sp>
      <p:sp>
        <p:nvSpPr>
          <p:cNvPr id="18" name="Content Placeholder 3">
            <a:extLst>
              <a:ext uri="{FF2B5EF4-FFF2-40B4-BE49-F238E27FC236}">
                <a16:creationId xmlns:a16="http://schemas.microsoft.com/office/drawing/2014/main" id="{99DF3A8F-63DC-95F4-8119-445B124AF520}"/>
              </a:ext>
            </a:extLst>
          </p:cNvPr>
          <p:cNvSpPr txBox="1">
            <a:spLocks/>
          </p:cNvSpPr>
          <p:nvPr/>
        </p:nvSpPr>
        <p:spPr>
          <a:xfrm>
            <a:off x="4255081" y="1911205"/>
            <a:ext cx="3459748" cy="4283547"/>
          </a:xfrm>
          <a:prstGeom prst="rect">
            <a:avLst/>
          </a:prstGeom>
          <a:ln>
            <a:noFill/>
          </a:ln>
        </p:spPr>
        <p:txBody>
          <a:bodyPr vert="horz" lIns="91440" tIns="45720" rIns="91440" bIns="45720" rtlCol="0">
            <a:noAutofit/>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664" lvl="1" indent="-285664">
              <a:spcBef>
                <a:spcPts val="0"/>
              </a:spcBef>
              <a:spcAft>
                <a:spcPts val="0"/>
              </a:spcAft>
              <a:buClr>
                <a:schemeClr val="bg1"/>
              </a:buClr>
              <a:buFont typeface="Arial" panose="020B0604020202020204" pitchFamily="34" charset="0"/>
              <a:buChar char="•"/>
            </a:pPr>
            <a:r>
              <a:rPr lang="en-US" sz="1200" b="1">
                <a:solidFill>
                  <a:schemeClr val="bg1"/>
                </a:solidFill>
                <a:latin typeface="Century Gothic" panose="020B0502020202020204" pitchFamily="34" charset="0"/>
              </a:rPr>
              <a:t>Platform Owner (chair)</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Platform Architect</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IT Process Owner(s)</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Service Owner(s) </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Demand Manager</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Program Manager</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Project Manager</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Data Manager</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Data Insights &amp; Analytics</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Solution Specific Architect</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Service Catalog Manager</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Business Analyst(s)</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Platform Administrator</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Security Administrator</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Quality Assurance</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Developer(s)</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Trainer</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Enterprise Architect</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User Experience Engineer</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Reporting/Analytics Developer</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Release Manager</a:t>
            </a:r>
          </a:p>
          <a:p>
            <a:pPr marL="285664" lvl="1" indent="-285664">
              <a:spcBef>
                <a:spcPts val="0"/>
              </a:spcBef>
              <a:spcAft>
                <a:spcPts val="0"/>
              </a:spcAft>
              <a:buClr>
                <a:schemeClr val="bg1"/>
              </a:buClr>
              <a:buFont typeface="Arial" panose="020B0604020202020204" pitchFamily="34" charset="0"/>
              <a:buChar char="•"/>
            </a:pPr>
            <a:r>
              <a:rPr lang="en-US" sz="1200">
                <a:solidFill>
                  <a:schemeClr val="bg1"/>
                </a:solidFill>
                <a:latin typeface="Century Gothic" panose="020B0502020202020204" pitchFamily="34" charset="0"/>
              </a:rPr>
              <a:t>Resource Manager</a:t>
            </a:r>
          </a:p>
          <a:p>
            <a:pPr>
              <a:spcBef>
                <a:spcPts val="0"/>
              </a:spcBef>
              <a:buClr>
                <a:schemeClr val="bg1"/>
              </a:buClr>
            </a:pPr>
            <a:endParaRPr lang="en-US" sz="1200">
              <a:solidFill>
                <a:schemeClr val="bg1"/>
              </a:solidFill>
              <a:latin typeface="Century Gothic" panose="020B0502020202020204" pitchFamily="34" charset="0"/>
            </a:endParaRPr>
          </a:p>
        </p:txBody>
      </p:sp>
      <p:sp>
        <p:nvSpPr>
          <p:cNvPr id="19" name="Content Placeholder 5">
            <a:extLst>
              <a:ext uri="{FF2B5EF4-FFF2-40B4-BE49-F238E27FC236}">
                <a16:creationId xmlns:a16="http://schemas.microsoft.com/office/drawing/2014/main" id="{C2D98748-07B3-DCB6-1EC0-58CEBB9DD236}"/>
              </a:ext>
            </a:extLst>
          </p:cNvPr>
          <p:cNvSpPr txBox="1">
            <a:spLocks/>
          </p:cNvSpPr>
          <p:nvPr/>
        </p:nvSpPr>
        <p:spPr>
          <a:xfrm>
            <a:off x="8051805" y="1911204"/>
            <a:ext cx="3616511" cy="4281960"/>
          </a:xfrm>
          <a:prstGeom prst="rect">
            <a:avLst/>
          </a:prstGeom>
          <a:ln>
            <a:noFill/>
          </a:ln>
        </p:spPr>
        <p:txBody>
          <a:bodyPr vert="horz" lIns="91440" tIns="45720" rIns="91440" bIns="45720" rtlCol="0">
            <a:noAutofit/>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0"/>
              </a:spcAft>
              <a:buClr>
                <a:schemeClr val="bg1"/>
              </a:buClr>
            </a:pPr>
            <a:r>
              <a:rPr lang="en-US" sz="1200" b="1">
                <a:solidFill>
                  <a:schemeClr val="bg1"/>
                </a:solidFill>
                <a:latin typeface="Century Gothic" panose="020B0502020202020204" pitchFamily="34" charset="0"/>
              </a:rPr>
              <a:t>Demand Manager (chair)</a:t>
            </a:r>
          </a:p>
          <a:p>
            <a:pPr>
              <a:spcBef>
                <a:spcPts val="0"/>
              </a:spcBef>
              <a:spcAft>
                <a:spcPts val="0"/>
              </a:spcAft>
              <a:buClr>
                <a:schemeClr val="bg1"/>
              </a:buClr>
            </a:pPr>
            <a:r>
              <a:rPr lang="en-US" sz="1200">
                <a:solidFill>
                  <a:schemeClr val="bg1"/>
                </a:solidFill>
                <a:latin typeface="Century Gothic" panose="020B0502020202020204" pitchFamily="34" charset="0"/>
              </a:rPr>
              <a:t>Platform Owner</a:t>
            </a:r>
          </a:p>
          <a:p>
            <a:pPr>
              <a:spcBef>
                <a:spcPts val="0"/>
              </a:spcBef>
              <a:spcAft>
                <a:spcPts val="0"/>
              </a:spcAft>
              <a:buClr>
                <a:schemeClr val="bg1"/>
              </a:buClr>
            </a:pPr>
            <a:r>
              <a:rPr lang="en-US" sz="1200">
                <a:solidFill>
                  <a:schemeClr val="bg1"/>
                </a:solidFill>
                <a:latin typeface="Century Gothic" panose="020B0502020202020204" pitchFamily="34" charset="0"/>
              </a:rPr>
              <a:t>Platform Architect</a:t>
            </a:r>
          </a:p>
          <a:p>
            <a:pPr>
              <a:spcBef>
                <a:spcPts val="0"/>
              </a:spcBef>
              <a:spcAft>
                <a:spcPts val="0"/>
              </a:spcAft>
              <a:buClr>
                <a:schemeClr val="bg1"/>
              </a:buClr>
            </a:pPr>
            <a:r>
              <a:rPr lang="en-US" sz="1200">
                <a:solidFill>
                  <a:schemeClr val="bg1"/>
                </a:solidFill>
                <a:latin typeface="Century Gothic" panose="020B0502020202020204" pitchFamily="34" charset="0"/>
              </a:rPr>
              <a:t>Solution Specific Architect</a:t>
            </a:r>
          </a:p>
          <a:p>
            <a:pPr>
              <a:spcBef>
                <a:spcPts val="0"/>
              </a:spcBef>
              <a:spcAft>
                <a:spcPts val="0"/>
              </a:spcAft>
              <a:buClr>
                <a:schemeClr val="bg1"/>
              </a:buClr>
            </a:pPr>
            <a:r>
              <a:rPr lang="en-US" sz="1200">
                <a:solidFill>
                  <a:schemeClr val="bg1"/>
                </a:solidFill>
                <a:latin typeface="Century Gothic" panose="020B0502020202020204" pitchFamily="34" charset="0"/>
              </a:rPr>
              <a:t>IT Process Owner(s)</a:t>
            </a:r>
          </a:p>
          <a:p>
            <a:pPr>
              <a:spcBef>
                <a:spcPts val="0"/>
              </a:spcBef>
              <a:spcAft>
                <a:spcPts val="0"/>
              </a:spcAft>
              <a:buClr>
                <a:schemeClr val="bg1"/>
              </a:buClr>
            </a:pPr>
            <a:r>
              <a:rPr lang="en-US" sz="1200">
                <a:solidFill>
                  <a:schemeClr val="bg1"/>
                </a:solidFill>
                <a:latin typeface="Century Gothic" panose="020B0502020202020204" pitchFamily="34" charset="0"/>
              </a:rPr>
              <a:t>Service Owner(s)</a:t>
            </a:r>
          </a:p>
          <a:p>
            <a:pPr>
              <a:spcBef>
                <a:spcPts val="0"/>
              </a:spcBef>
              <a:spcAft>
                <a:spcPts val="0"/>
              </a:spcAft>
              <a:buClr>
                <a:schemeClr val="bg1"/>
              </a:buClr>
            </a:pPr>
            <a:r>
              <a:rPr lang="en-US" sz="1200">
                <a:solidFill>
                  <a:schemeClr val="bg1"/>
                </a:solidFill>
                <a:latin typeface="Century Gothic" panose="020B0502020202020204" pitchFamily="34" charset="0"/>
              </a:rPr>
              <a:t>Program Manager</a:t>
            </a:r>
          </a:p>
          <a:p>
            <a:pPr>
              <a:spcBef>
                <a:spcPts val="0"/>
              </a:spcBef>
              <a:spcAft>
                <a:spcPts val="0"/>
              </a:spcAft>
              <a:buClr>
                <a:schemeClr val="bg1"/>
              </a:buClr>
            </a:pPr>
            <a:r>
              <a:rPr lang="en-US" sz="1200">
                <a:solidFill>
                  <a:schemeClr val="bg1"/>
                </a:solidFill>
                <a:latin typeface="Century Gothic" panose="020B0502020202020204" pitchFamily="34" charset="0"/>
              </a:rPr>
              <a:t>Project Manager(s)</a:t>
            </a:r>
          </a:p>
          <a:p>
            <a:pPr>
              <a:spcBef>
                <a:spcPts val="0"/>
              </a:spcBef>
              <a:spcAft>
                <a:spcPts val="0"/>
              </a:spcAft>
              <a:buClr>
                <a:schemeClr val="bg1"/>
              </a:buClr>
            </a:pPr>
            <a:r>
              <a:rPr lang="en-US" sz="1200">
                <a:solidFill>
                  <a:schemeClr val="bg1"/>
                </a:solidFill>
                <a:latin typeface="Century Gothic" panose="020B0502020202020204" pitchFamily="34" charset="0"/>
              </a:rPr>
              <a:t>Business Analyst(s)</a:t>
            </a:r>
          </a:p>
          <a:p>
            <a:pPr>
              <a:spcBef>
                <a:spcPts val="0"/>
              </a:spcBef>
              <a:spcAft>
                <a:spcPts val="0"/>
              </a:spcAft>
              <a:buClr>
                <a:schemeClr val="bg1"/>
              </a:buClr>
            </a:pPr>
            <a:r>
              <a:rPr lang="en-US" sz="1200">
                <a:solidFill>
                  <a:schemeClr val="bg1"/>
                </a:solidFill>
                <a:latin typeface="Century Gothic" panose="020B0502020202020204" pitchFamily="34" charset="0"/>
              </a:rPr>
              <a:t>Release Manager</a:t>
            </a:r>
          </a:p>
          <a:p>
            <a:pPr>
              <a:spcBef>
                <a:spcPts val="0"/>
              </a:spcBef>
              <a:spcAft>
                <a:spcPts val="0"/>
              </a:spcAft>
              <a:buClr>
                <a:schemeClr val="bg1"/>
              </a:buClr>
            </a:pPr>
            <a:r>
              <a:rPr lang="en-US" sz="1200">
                <a:solidFill>
                  <a:schemeClr val="bg1"/>
                </a:solidFill>
                <a:latin typeface="Century Gothic" panose="020B0502020202020204" pitchFamily="34" charset="0"/>
              </a:rPr>
              <a:t>Resource Manager</a:t>
            </a:r>
          </a:p>
        </p:txBody>
      </p:sp>
      <p:sp>
        <p:nvSpPr>
          <p:cNvPr id="20" name="Rectangle 19">
            <a:extLst>
              <a:ext uri="{FF2B5EF4-FFF2-40B4-BE49-F238E27FC236}">
                <a16:creationId xmlns:a16="http://schemas.microsoft.com/office/drawing/2014/main" id="{1FCB3172-EDBE-5CC0-2143-87CEF971F019}"/>
              </a:ext>
            </a:extLst>
          </p:cNvPr>
          <p:cNvSpPr/>
          <p:nvPr/>
        </p:nvSpPr>
        <p:spPr>
          <a:xfrm>
            <a:off x="427137" y="1410157"/>
            <a:ext cx="3541124" cy="503704"/>
          </a:xfrm>
          <a:prstGeom prst="rect">
            <a:avLst/>
          </a:prstGeom>
          <a:solidFill>
            <a:srgbClr val="86ED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852">
              <a:defRPr/>
            </a:pPr>
            <a:r>
              <a:rPr lang="en-US" sz="1400" b="1" kern="0">
                <a:solidFill>
                  <a:srgbClr val="FFFFFF"/>
                </a:solidFill>
                <a:latin typeface="Century Gothic" panose="020F0302020204030204"/>
              </a:rPr>
              <a:t>Strategy Governance Board</a:t>
            </a:r>
            <a:endParaRPr lang="en-US" sz="1400" kern="0">
              <a:solidFill>
                <a:srgbClr val="FFFFFF"/>
              </a:solidFill>
              <a:latin typeface="Century Gothic" panose="020F0302020204030204"/>
            </a:endParaRPr>
          </a:p>
        </p:txBody>
      </p:sp>
      <p:sp>
        <p:nvSpPr>
          <p:cNvPr id="21" name="Rectangle 20">
            <a:extLst>
              <a:ext uri="{FF2B5EF4-FFF2-40B4-BE49-F238E27FC236}">
                <a16:creationId xmlns:a16="http://schemas.microsoft.com/office/drawing/2014/main" id="{592CC4FC-D1A9-576A-DCEF-45D781F93108}"/>
              </a:ext>
            </a:extLst>
          </p:cNvPr>
          <p:cNvSpPr/>
          <p:nvPr/>
        </p:nvSpPr>
        <p:spPr>
          <a:xfrm>
            <a:off x="4255081" y="1407500"/>
            <a:ext cx="3551274" cy="503704"/>
          </a:xfrm>
          <a:prstGeom prst="rect">
            <a:avLst/>
          </a:prstGeom>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852">
              <a:defRPr/>
            </a:pPr>
            <a:r>
              <a:rPr lang="en-US" sz="1400" b="1" kern="0">
                <a:solidFill>
                  <a:srgbClr val="FFFFFF"/>
                </a:solidFill>
                <a:latin typeface="Century Gothic" panose="020F0302020204030204"/>
              </a:rPr>
              <a:t>Technical Governance Board</a:t>
            </a:r>
            <a:endParaRPr lang="en-US" sz="1400" kern="0">
              <a:solidFill>
                <a:srgbClr val="FFFFFF"/>
              </a:solidFill>
              <a:latin typeface="Century Gothic" panose="020F0302020204030204"/>
            </a:endParaRPr>
          </a:p>
        </p:txBody>
      </p:sp>
      <p:sp>
        <p:nvSpPr>
          <p:cNvPr id="22" name="Rectangle 21">
            <a:extLst>
              <a:ext uri="{FF2B5EF4-FFF2-40B4-BE49-F238E27FC236}">
                <a16:creationId xmlns:a16="http://schemas.microsoft.com/office/drawing/2014/main" id="{A1726BEF-C763-47BE-9DF9-F2679DD0CE1A}"/>
              </a:ext>
            </a:extLst>
          </p:cNvPr>
          <p:cNvSpPr/>
          <p:nvPr/>
        </p:nvSpPr>
        <p:spPr>
          <a:xfrm>
            <a:off x="8083110" y="1407500"/>
            <a:ext cx="3566160" cy="503704"/>
          </a:xfrm>
          <a:prstGeom prst="rect">
            <a:avLst/>
          </a:prstGeom>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852">
              <a:defRPr/>
            </a:pPr>
            <a:r>
              <a:rPr lang="en-US" sz="1400" b="1" kern="0">
                <a:solidFill>
                  <a:srgbClr val="FFFFFF"/>
                </a:solidFill>
                <a:latin typeface="Century Gothic" panose="020F0302020204030204"/>
              </a:rPr>
              <a:t>Portfolio Governance Demand Board</a:t>
            </a:r>
            <a:endParaRPr lang="en-US" sz="1400" kern="0">
              <a:solidFill>
                <a:srgbClr val="FFFFFF"/>
              </a:solidFill>
              <a:latin typeface="Century Gothic" panose="020F0302020204030204"/>
            </a:endParaRPr>
          </a:p>
        </p:txBody>
      </p:sp>
      <p:sp>
        <p:nvSpPr>
          <p:cNvPr id="23" name="Text Placeholder 2">
            <a:extLst>
              <a:ext uri="{FF2B5EF4-FFF2-40B4-BE49-F238E27FC236}">
                <a16:creationId xmlns:a16="http://schemas.microsoft.com/office/drawing/2014/main" id="{04A2E0E8-F978-25B6-DD69-F03FF4887E73}"/>
              </a:ext>
            </a:extLst>
          </p:cNvPr>
          <p:cNvSpPr txBox="1">
            <a:spLocks/>
          </p:cNvSpPr>
          <p:nvPr/>
        </p:nvSpPr>
        <p:spPr>
          <a:xfrm>
            <a:off x="2201748" y="1096508"/>
            <a:ext cx="7020554" cy="213449"/>
          </a:xfrm>
          <a:prstGeom prst="rect">
            <a:avLst/>
          </a:prstGeom>
        </p:spPr>
        <p:txBody>
          <a:bodyPr/>
          <a:lstStyle>
            <a:lvl1pPr marL="228600" indent="-228600" algn="l" defTabSz="457200" rtl="0" eaLnBrk="1" latinLnBrk="0" hangingPunct="1">
              <a:lnSpc>
                <a:spcPct val="90000"/>
              </a:lnSpc>
              <a:spcBef>
                <a:spcPts val="1200"/>
              </a:spcBef>
              <a:buClr>
                <a:schemeClr val="tx2"/>
              </a:buClr>
              <a:buFont typeface="Arial"/>
              <a:buChar char="•"/>
              <a:defRPr sz="2400" kern="1200">
                <a:solidFill>
                  <a:schemeClr val="tx1"/>
                </a:solidFill>
                <a:latin typeface="+mn-lt"/>
                <a:ea typeface="+mn-ea"/>
                <a:cs typeface="+mn-cs"/>
              </a:defRPr>
            </a:lvl1pPr>
            <a:lvl2pPr marL="457200" indent="-225425" algn="l" defTabSz="457200" rtl="0" eaLnBrk="1" latinLnBrk="0" hangingPunct="1">
              <a:lnSpc>
                <a:spcPct val="90000"/>
              </a:lnSpc>
              <a:spcBef>
                <a:spcPts val="600"/>
              </a:spcBef>
              <a:buClr>
                <a:schemeClr val="tx2"/>
              </a:buClr>
              <a:buFont typeface="Arial"/>
              <a:buChar char="–"/>
              <a:defRPr sz="2000" kern="1200">
                <a:solidFill>
                  <a:schemeClr val="tx1"/>
                </a:solidFill>
                <a:latin typeface="+mn-lt"/>
                <a:ea typeface="+mn-ea"/>
                <a:cs typeface="+mn-cs"/>
              </a:defRPr>
            </a:lvl2pPr>
            <a:lvl3pPr marL="741363" indent="-171450" algn="l" defTabSz="457200" rtl="0" eaLnBrk="1" latinLnBrk="0" hangingPunct="1">
              <a:lnSpc>
                <a:spcPct val="90000"/>
              </a:lnSpc>
              <a:spcBef>
                <a:spcPts val="600"/>
              </a:spcBef>
              <a:buClr>
                <a:schemeClr val="tx2"/>
              </a:buClr>
              <a:buFont typeface="Arial"/>
              <a:buChar char="•"/>
              <a:defRPr sz="1800" kern="1200">
                <a:solidFill>
                  <a:schemeClr val="tx1"/>
                </a:solidFill>
                <a:latin typeface="+mn-lt"/>
                <a:ea typeface="+mn-ea"/>
                <a:cs typeface="+mn-cs"/>
              </a:defRPr>
            </a:lvl3pPr>
            <a:lvl4pPr marL="1027113" indent="-173038" algn="l" defTabSz="457200" rtl="0" eaLnBrk="1" latinLnBrk="0" hangingPunct="1">
              <a:lnSpc>
                <a:spcPct val="90000"/>
              </a:lnSpc>
              <a:spcBef>
                <a:spcPts val="600"/>
              </a:spcBef>
              <a:buClr>
                <a:schemeClr val="tx2"/>
              </a:buClr>
              <a:buFont typeface="Arial"/>
              <a:buChar char="–"/>
              <a:defRPr sz="1600" kern="1200">
                <a:solidFill>
                  <a:schemeClr val="tx1"/>
                </a:solidFill>
                <a:latin typeface="+mn-lt"/>
                <a:ea typeface="+mn-ea"/>
                <a:cs typeface="+mn-cs"/>
              </a:defRPr>
            </a:lvl4pPr>
            <a:lvl5pPr marL="1311275" indent="-165100" algn="l" defTabSz="457200" rtl="0" eaLnBrk="1" latinLnBrk="0" hangingPunct="1">
              <a:lnSpc>
                <a:spcPct val="90000"/>
              </a:lnSpc>
              <a:spcBef>
                <a:spcPts val="600"/>
              </a:spcBef>
              <a:buClr>
                <a:schemeClr val="tx2"/>
              </a:buClr>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456926">
              <a:buClr>
                <a:srgbClr val="D0232B"/>
              </a:buClr>
              <a:buNone/>
              <a:defRPr/>
            </a:pPr>
            <a:r>
              <a:rPr lang="en-US" sz="1200">
                <a:solidFill>
                  <a:srgbClr val="FFFFFF"/>
                </a:solidFill>
                <a:latin typeface="Century Gothic" panose="020F0302020204030204"/>
              </a:rPr>
              <a:t>** Participants will vary based on your organizational assessment &amp; requirements. **</a:t>
            </a:r>
          </a:p>
        </p:txBody>
      </p:sp>
    </p:spTree>
    <p:extLst>
      <p:ext uri="{BB962C8B-B14F-4D97-AF65-F5344CB8AC3E}">
        <p14:creationId xmlns:p14="http://schemas.microsoft.com/office/powerpoint/2010/main" val="29857042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B465BD-0EDB-72F7-532F-3BC51DE6591B}"/>
              </a:ext>
            </a:extLst>
          </p:cNvPr>
          <p:cNvSpPr>
            <a:spLocks noGrp="1"/>
          </p:cNvSpPr>
          <p:nvPr>
            <p:ph type="title"/>
          </p:nvPr>
        </p:nvSpPr>
        <p:spPr>
          <a:xfrm>
            <a:off x="428727" y="342611"/>
            <a:ext cx="11222132" cy="668518"/>
          </a:xfrm>
        </p:spPr>
        <p:txBody>
          <a:bodyPr>
            <a:normAutofit/>
          </a:bodyPr>
          <a:lstStyle/>
          <a:p>
            <a:r>
              <a:rPr lang="en-US"/>
              <a:t>Minimum Viable Set of Governance </a:t>
            </a:r>
            <a:r>
              <a:rPr lang="en-US">
                <a:solidFill>
                  <a:srgbClr val="86ED78"/>
                </a:solidFill>
              </a:rPr>
              <a:t>Policies</a:t>
            </a:r>
          </a:p>
        </p:txBody>
      </p:sp>
      <p:sp>
        <p:nvSpPr>
          <p:cNvPr id="3" name="Content Placeholder 2">
            <a:extLst>
              <a:ext uri="{FF2B5EF4-FFF2-40B4-BE49-F238E27FC236}">
                <a16:creationId xmlns:a16="http://schemas.microsoft.com/office/drawing/2014/main" id="{5763A55C-C35A-EDD6-2B21-D7364A577A47}"/>
              </a:ext>
            </a:extLst>
          </p:cNvPr>
          <p:cNvSpPr txBox="1">
            <a:spLocks/>
          </p:cNvSpPr>
          <p:nvPr/>
        </p:nvSpPr>
        <p:spPr>
          <a:xfrm>
            <a:off x="431032" y="1220096"/>
            <a:ext cx="11210544" cy="4534243"/>
          </a:xfrm>
          <a:prstGeom prst="rect">
            <a:avLst/>
          </a:prstGeom>
        </p:spPr>
        <p:txBody>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799" b="1">
                <a:solidFill>
                  <a:srgbClr val="86ED78"/>
                </a:solidFill>
                <a:latin typeface="Century Gothic" panose="020F0302020204030204"/>
              </a:rPr>
              <a:t>Strategy</a:t>
            </a:r>
            <a:r>
              <a:rPr lang="en-US" sz="1799" b="1">
                <a:solidFill>
                  <a:srgbClr val="FFFFFF"/>
                </a:solidFill>
                <a:latin typeface="Century Gothic" panose="020F0302020204030204"/>
              </a:rPr>
              <a:t> Governance</a:t>
            </a:r>
          </a:p>
          <a:p>
            <a:pPr lvl="1"/>
            <a:r>
              <a:rPr lang="en-US" sz="1400" b="1">
                <a:solidFill>
                  <a:srgbClr val="FFFFFF"/>
                </a:solidFill>
                <a:latin typeface="Century Gothic" panose="020F0302020204030204"/>
              </a:rPr>
              <a:t>Customer Journey Roadmap Policy </a:t>
            </a:r>
            <a:r>
              <a:rPr lang="en-US" sz="1400">
                <a:solidFill>
                  <a:srgbClr val="FFFFFF"/>
                </a:solidFill>
                <a:latin typeface="Century Gothic" panose="020F0302020204030204"/>
              </a:rPr>
              <a:t>– Ensures a 12-18 month ServiceNow roadmap is created, reviewed and updated to remain current and aligned to time bound strategic objectives</a:t>
            </a:r>
          </a:p>
          <a:p>
            <a:r>
              <a:rPr lang="en-US" sz="1799" b="1">
                <a:solidFill>
                  <a:srgbClr val="86ED78"/>
                </a:solidFill>
                <a:latin typeface="Century Gothic" panose="020F0302020204030204"/>
              </a:rPr>
              <a:t>Technical</a:t>
            </a:r>
            <a:r>
              <a:rPr lang="en-US" sz="1799" b="1">
                <a:solidFill>
                  <a:srgbClr val="FFFFFF"/>
                </a:solidFill>
                <a:latin typeface="Century Gothic" panose="020F0302020204030204"/>
              </a:rPr>
              <a:t> Governance</a:t>
            </a:r>
          </a:p>
          <a:p>
            <a:pPr lvl="1"/>
            <a:r>
              <a:rPr lang="en-US" sz="1400" b="1">
                <a:solidFill>
                  <a:srgbClr val="FFFFFF"/>
                </a:solidFill>
                <a:latin typeface="Century Gothic" panose="020F0302020204030204"/>
              </a:rPr>
              <a:t>Platform Management Policy </a:t>
            </a:r>
            <a:r>
              <a:rPr lang="en-US" sz="1400">
                <a:solidFill>
                  <a:srgbClr val="FFFFFF"/>
                </a:solidFill>
                <a:latin typeface="Century Gothic" panose="020F0302020204030204"/>
              </a:rPr>
              <a:t>– Process to evaluate and mitigate impact of changes and integrations to the ServiceNow instances to maintain platform stability and integrity</a:t>
            </a:r>
          </a:p>
          <a:p>
            <a:pPr lvl="1"/>
            <a:r>
              <a:rPr lang="en-US" sz="1400" b="1">
                <a:solidFill>
                  <a:srgbClr val="FFFFFF"/>
                </a:solidFill>
                <a:latin typeface="Century Gothic" panose="020F0302020204030204"/>
              </a:rPr>
              <a:t>Instance Management Policy </a:t>
            </a:r>
            <a:r>
              <a:rPr lang="en-US" sz="1400">
                <a:solidFill>
                  <a:srgbClr val="FFFFFF"/>
                </a:solidFill>
                <a:latin typeface="Century Gothic" panose="020F0302020204030204"/>
              </a:rPr>
              <a:t>– Defines how to right-size environments, replicate instances, develop security access control model and ensure proper maintenance</a:t>
            </a:r>
          </a:p>
          <a:p>
            <a:pPr lvl="1"/>
            <a:r>
              <a:rPr lang="en-US" sz="1400" b="1">
                <a:solidFill>
                  <a:srgbClr val="FFFFFF"/>
                </a:solidFill>
                <a:latin typeface="Century Gothic" panose="020F0302020204030204"/>
              </a:rPr>
              <a:t>Upgrade Management Policy </a:t>
            </a:r>
            <a:r>
              <a:rPr lang="en-US" sz="1400">
                <a:solidFill>
                  <a:srgbClr val="FFFFFF"/>
                </a:solidFill>
                <a:latin typeface="Century Gothic" panose="020F0302020204030204"/>
              </a:rPr>
              <a:t>– Process to plan for and execute upgrades including rules on customizations that hinder or slow down future upgrades</a:t>
            </a:r>
          </a:p>
          <a:p>
            <a:pPr lvl="1"/>
            <a:r>
              <a:rPr lang="en-US" sz="1400" b="1">
                <a:solidFill>
                  <a:srgbClr val="FFFFFF"/>
                </a:solidFill>
                <a:latin typeface="Century Gothic" panose="020F0302020204030204"/>
              </a:rPr>
              <a:t>Platform Data Governance Policy </a:t>
            </a:r>
            <a:r>
              <a:rPr lang="en-US" sz="1400">
                <a:solidFill>
                  <a:srgbClr val="FFFFFF"/>
                </a:solidFill>
                <a:latin typeface="Century Gothic" panose="020F0302020204030204"/>
              </a:rPr>
              <a:t>– Defines data ownership and stewardship roles, sets up data standards, data model, manages data synchronization and establishes a data dictionary</a:t>
            </a:r>
          </a:p>
          <a:p>
            <a:pPr lvl="1"/>
            <a:r>
              <a:rPr lang="en-US" sz="1400" b="1">
                <a:solidFill>
                  <a:srgbClr val="FFFFFF"/>
                </a:solidFill>
                <a:latin typeface="Century Gothic" panose="020F0302020204030204"/>
              </a:rPr>
              <a:t>Development Policy </a:t>
            </a:r>
            <a:r>
              <a:rPr lang="en-US" sz="1400">
                <a:solidFill>
                  <a:srgbClr val="FFFFFF"/>
                </a:solidFill>
                <a:latin typeface="Century Gothic" panose="020F0302020204030204"/>
              </a:rPr>
              <a:t>– Configuration vs customization policies, process to review requirements for customizations, API standards and UI standards</a:t>
            </a:r>
          </a:p>
          <a:p>
            <a:pPr marL="345970" indent="-342797"/>
            <a:r>
              <a:rPr lang="en-US" sz="1799" b="1">
                <a:solidFill>
                  <a:srgbClr val="86ED78"/>
                </a:solidFill>
                <a:latin typeface="Century Gothic" panose="020F0302020204030204"/>
              </a:rPr>
              <a:t>Portfolio</a:t>
            </a:r>
            <a:r>
              <a:rPr lang="en-US" sz="1799" b="1">
                <a:solidFill>
                  <a:srgbClr val="FFFFFF"/>
                </a:solidFill>
                <a:latin typeface="Century Gothic" panose="020F0302020204030204"/>
              </a:rPr>
              <a:t> Governance</a:t>
            </a:r>
          </a:p>
          <a:p>
            <a:pPr lvl="1"/>
            <a:r>
              <a:rPr lang="en-US" sz="1400" b="1">
                <a:solidFill>
                  <a:srgbClr val="FFFFFF"/>
                </a:solidFill>
                <a:latin typeface="Century Gothic" panose="020F0302020204030204"/>
              </a:rPr>
              <a:t>Demand Management Policy </a:t>
            </a:r>
            <a:r>
              <a:rPr lang="en-US" sz="1400">
                <a:solidFill>
                  <a:srgbClr val="FFFFFF"/>
                </a:solidFill>
                <a:latin typeface="Century Gothic" panose="020F0302020204030204"/>
              </a:rPr>
              <a:t>– Defines how ideas/demand are gathered, evaluated and prioritized relative to the business value they provide before resources are assigned and allocated</a:t>
            </a:r>
          </a:p>
        </p:txBody>
      </p:sp>
    </p:spTree>
    <p:extLst>
      <p:ext uri="{BB962C8B-B14F-4D97-AF65-F5344CB8AC3E}">
        <p14:creationId xmlns:p14="http://schemas.microsoft.com/office/powerpoint/2010/main" val="34772282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06B4F-9BA4-4CD0-86C7-3DFA3B899D09}"/>
              </a:ext>
            </a:extLst>
          </p:cNvPr>
          <p:cNvSpPr>
            <a:spLocks noGrp="1"/>
          </p:cNvSpPr>
          <p:nvPr>
            <p:ph type="title"/>
          </p:nvPr>
        </p:nvSpPr>
        <p:spPr>
          <a:xfrm>
            <a:off x="444789" y="3429000"/>
            <a:ext cx="9375775" cy="1325880"/>
          </a:xfrm>
        </p:spPr>
        <p:txBody>
          <a:bodyPr/>
          <a:lstStyle/>
          <a:p>
            <a:r>
              <a:rPr lang="en-US" dirty="0">
                <a:solidFill>
                  <a:srgbClr val="86ED77"/>
                </a:solidFill>
              </a:rPr>
              <a:t>Step 2b: </a:t>
            </a:r>
            <a:br>
              <a:rPr lang="en-US" dirty="0">
                <a:solidFill>
                  <a:srgbClr val="86ED77"/>
                </a:solidFill>
              </a:rPr>
            </a:br>
            <a:r>
              <a:rPr lang="en-US" dirty="0">
                <a:solidFill>
                  <a:srgbClr val="86ED77"/>
                </a:solidFill>
              </a:rPr>
              <a:t>Mature Operating Model Recommendation</a:t>
            </a:r>
          </a:p>
        </p:txBody>
      </p:sp>
    </p:spTree>
    <p:extLst>
      <p:ext uri="{BB962C8B-B14F-4D97-AF65-F5344CB8AC3E}">
        <p14:creationId xmlns:p14="http://schemas.microsoft.com/office/powerpoint/2010/main" val="396981948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02B41E87-05D1-743C-3CA3-0BC568A85E35}"/>
              </a:ext>
            </a:extLst>
          </p:cNvPr>
          <p:cNvGrpSpPr/>
          <p:nvPr/>
        </p:nvGrpSpPr>
        <p:grpSpPr>
          <a:xfrm>
            <a:off x="10430007" y="2184069"/>
            <a:ext cx="822746" cy="3243570"/>
            <a:chOff x="10428419" y="2184069"/>
            <a:chExt cx="822746" cy="3243570"/>
          </a:xfrm>
        </p:grpSpPr>
        <p:sp>
          <p:nvSpPr>
            <p:cNvPr id="10" name="Oval 9">
              <a:extLst>
                <a:ext uri="{FF2B5EF4-FFF2-40B4-BE49-F238E27FC236}">
                  <a16:creationId xmlns:a16="http://schemas.microsoft.com/office/drawing/2014/main" id="{6B61ED92-3B67-2AE1-C49D-F6BBCEEEB87B}"/>
                </a:ext>
              </a:extLst>
            </p:cNvPr>
            <p:cNvSpPr/>
            <p:nvPr/>
          </p:nvSpPr>
          <p:spPr>
            <a:xfrm>
              <a:off x="10428419" y="2184069"/>
              <a:ext cx="822746" cy="79555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r>
                <a:rPr lang="en-US" sz="1000" b="1">
                  <a:solidFill>
                    <a:srgbClr val="000000"/>
                  </a:solidFill>
                  <a:latin typeface="Century Gothic" panose="020F0302020204030204"/>
                </a:rPr>
                <a:t>No Cost $</a:t>
              </a:r>
            </a:p>
          </p:txBody>
        </p:sp>
        <p:sp>
          <p:nvSpPr>
            <p:cNvPr id="11" name="Oval 10">
              <a:extLst>
                <a:ext uri="{FF2B5EF4-FFF2-40B4-BE49-F238E27FC236}">
                  <a16:creationId xmlns:a16="http://schemas.microsoft.com/office/drawing/2014/main" id="{7FEA6610-B12B-3885-6F22-ECEADB591AD8}"/>
                </a:ext>
              </a:extLst>
            </p:cNvPr>
            <p:cNvSpPr/>
            <p:nvPr/>
          </p:nvSpPr>
          <p:spPr>
            <a:xfrm>
              <a:off x="10428419" y="4632085"/>
              <a:ext cx="822746" cy="79555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r>
                <a:rPr lang="en-US" sz="1000" b="1">
                  <a:solidFill>
                    <a:srgbClr val="000000"/>
                  </a:solidFill>
                  <a:latin typeface="Century Gothic" panose="020F0302020204030204"/>
                </a:rPr>
                <a:t>No Cost $</a:t>
              </a:r>
            </a:p>
          </p:txBody>
        </p:sp>
      </p:grpSp>
      <p:sp>
        <p:nvSpPr>
          <p:cNvPr id="3" name="Title 2">
            <a:extLst>
              <a:ext uri="{FF2B5EF4-FFF2-40B4-BE49-F238E27FC236}">
                <a16:creationId xmlns:a16="http://schemas.microsoft.com/office/drawing/2014/main" id="{D1BD7211-0CA6-0258-7116-BF49527CFF4C}"/>
              </a:ext>
            </a:extLst>
          </p:cNvPr>
          <p:cNvSpPr>
            <a:spLocks noGrp="1"/>
          </p:cNvSpPr>
          <p:nvPr>
            <p:ph type="title"/>
          </p:nvPr>
        </p:nvSpPr>
        <p:spPr/>
        <p:txBody>
          <a:bodyPr/>
          <a:lstStyle/>
          <a:p>
            <a:r>
              <a:rPr lang="en-US"/>
              <a:t>Introduction</a:t>
            </a:r>
          </a:p>
        </p:txBody>
      </p:sp>
      <p:sp>
        <p:nvSpPr>
          <p:cNvPr id="5" name="TextBox 4">
            <a:extLst>
              <a:ext uri="{FF2B5EF4-FFF2-40B4-BE49-F238E27FC236}">
                <a16:creationId xmlns:a16="http://schemas.microsoft.com/office/drawing/2014/main" id="{406C8D83-DE61-085C-6BFA-F7DA34FE9A7E}"/>
              </a:ext>
            </a:extLst>
          </p:cNvPr>
          <p:cNvSpPr txBox="1"/>
          <p:nvPr/>
        </p:nvSpPr>
        <p:spPr>
          <a:xfrm>
            <a:off x="342798" y="3631450"/>
            <a:ext cx="2105654" cy="814678"/>
          </a:xfrm>
          <a:prstGeom prst="rect">
            <a:avLst/>
          </a:prstGeom>
          <a:noFill/>
          <a:ln>
            <a:noFill/>
          </a:ln>
        </p:spPr>
        <p:txBody>
          <a:bodyPr wrap="square" rtlCol="0">
            <a:noAutofit/>
          </a:bodyPr>
          <a:lstStyle/>
          <a:p>
            <a:pPr algn="ctr" defTabSz="456903">
              <a:spcBef>
                <a:spcPts val="300"/>
              </a:spcBef>
              <a:defRPr/>
            </a:pPr>
            <a:r>
              <a:rPr lang="en-US" sz="1400" b="1" dirty="0">
                <a:solidFill>
                  <a:srgbClr val="63D84E"/>
                </a:solidFill>
                <a:latin typeface="Century Gothic" panose="020F0302020204030204"/>
              </a:rPr>
              <a:t>Brad Diamond</a:t>
            </a:r>
          </a:p>
          <a:p>
            <a:pPr algn="ctr" defTabSz="456903">
              <a:spcBef>
                <a:spcPts val="300"/>
              </a:spcBef>
              <a:defRPr/>
            </a:pPr>
            <a:r>
              <a:rPr lang="en-US" sz="1400" b="1" dirty="0">
                <a:solidFill>
                  <a:srgbClr val="FFFFFF"/>
                </a:solidFill>
                <a:latin typeface="Century Gothic" panose="020F0302020204030204"/>
              </a:rPr>
              <a:t>Field CTO / Senior Executive Enterprise Architect</a:t>
            </a:r>
          </a:p>
          <a:p>
            <a:pPr defTabSz="456903">
              <a:spcBef>
                <a:spcPts val="300"/>
              </a:spcBef>
              <a:defRPr/>
            </a:pPr>
            <a:endParaRPr lang="en-US" sz="1200" dirty="0">
              <a:solidFill>
                <a:srgbClr val="FFFFFF"/>
              </a:solidFill>
              <a:latin typeface="Century Gothic" panose="020F0302020204030204"/>
            </a:endParaRPr>
          </a:p>
        </p:txBody>
      </p:sp>
      <p:sp>
        <p:nvSpPr>
          <p:cNvPr id="8" name="Wave 7">
            <a:extLst>
              <a:ext uri="{FF2B5EF4-FFF2-40B4-BE49-F238E27FC236}">
                <a16:creationId xmlns:a16="http://schemas.microsoft.com/office/drawing/2014/main" id="{1ACF6A27-BBB8-C31E-4FA7-71196B7EF60B}"/>
              </a:ext>
            </a:extLst>
          </p:cNvPr>
          <p:cNvSpPr/>
          <p:nvPr/>
        </p:nvSpPr>
        <p:spPr>
          <a:xfrm>
            <a:off x="5868152" y="505588"/>
            <a:ext cx="5665898" cy="3066491"/>
          </a:xfrm>
          <a:prstGeom prst="wave">
            <a:avLst/>
          </a:prstGeom>
          <a:solidFill>
            <a:schemeClr val="tx1">
              <a:lumMod val="75000"/>
              <a:lumOff val="2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defTabSz="456903">
              <a:defRPr/>
            </a:pPr>
            <a:endParaRPr lang="en-US" sz="1400" b="1">
              <a:solidFill>
                <a:srgbClr val="FFFFFF"/>
              </a:solidFill>
              <a:latin typeface="Century Gothic" panose="020F0302020204030204"/>
            </a:endParaRPr>
          </a:p>
          <a:p>
            <a:pPr marL="285664" indent="-285664" defTabSz="456903">
              <a:buFont typeface="Arial" panose="020B0604020202020204" pitchFamily="34" charset="0"/>
              <a:buChar char="•"/>
              <a:defRPr/>
            </a:pPr>
            <a:r>
              <a:rPr lang="en-US" sz="1200">
                <a:solidFill>
                  <a:srgbClr val="FFFFFF"/>
                </a:solidFill>
                <a:latin typeface="Century Gothic" panose="020F0302020204030204"/>
              </a:rPr>
              <a:t>Development of Strategy Maps, Roadmaps</a:t>
            </a:r>
          </a:p>
          <a:p>
            <a:pPr marL="285664" indent="-285664" defTabSz="456903">
              <a:buFont typeface="Arial" panose="020B0604020202020204" pitchFamily="34" charset="0"/>
              <a:buChar char="•"/>
              <a:defRPr/>
            </a:pPr>
            <a:r>
              <a:rPr lang="en-US" sz="1200">
                <a:solidFill>
                  <a:srgbClr val="FFFFFF"/>
                </a:solidFill>
                <a:latin typeface="Century Gothic" panose="020F0302020204030204"/>
              </a:rPr>
              <a:t>Industry &amp; Customer Capability Mapping</a:t>
            </a:r>
          </a:p>
          <a:p>
            <a:pPr marL="285664" indent="-285664" defTabSz="456903">
              <a:buFont typeface="Arial" panose="020B0604020202020204" pitchFamily="34" charset="0"/>
              <a:buChar char="•"/>
              <a:defRPr/>
            </a:pPr>
            <a:r>
              <a:rPr lang="en-US" sz="1200">
                <a:solidFill>
                  <a:srgbClr val="FFFFFF"/>
                </a:solidFill>
                <a:latin typeface="Century Gothic" panose="020F0302020204030204"/>
              </a:rPr>
              <a:t>Strategic Planning</a:t>
            </a:r>
          </a:p>
          <a:p>
            <a:pPr marL="285664" indent="-285664" defTabSz="456903">
              <a:buFont typeface="Arial" panose="020B0604020202020204" pitchFamily="34" charset="0"/>
              <a:buChar char="•"/>
              <a:defRPr/>
            </a:pPr>
            <a:r>
              <a:rPr lang="en-US" sz="1200">
                <a:solidFill>
                  <a:srgbClr val="FFFFFF"/>
                </a:solidFill>
                <a:latin typeface="Century Gothic" panose="020F0302020204030204"/>
              </a:rPr>
              <a:t>ServiceNow Architecture Strategy</a:t>
            </a:r>
          </a:p>
          <a:p>
            <a:pPr marL="285664" indent="-285664" defTabSz="456903">
              <a:buFont typeface="Arial" panose="020B0604020202020204" pitchFamily="34" charset="0"/>
              <a:buChar char="•"/>
              <a:defRPr/>
            </a:pPr>
            <a:r>
              <a:rPr lang="en-US" sz="1200">
                <a:solidFill>
                  <a:srgbClr val="FFFFFF"/>
                </a:solidFill>
                <a:latin typeface="Century Gothic" panose="020F0302020204030204"/>
              </a:rPr>
              <a:t>Customer Reference Architectures</a:t>
            </a:r>
          </a:p>
          <a:p>
            <a:pPr marL="285664" indent="-285664" defTabSz="456903">
              <a:buFont typeface="Arial" panose="020B0604020202020204" pitchFamily="34" charset="0"/>
              <a:buChar char="•"/>
              <a:defRPr/>
            </a:pPr>
            <a:r>
              <a:rPr lang="en-US" sz="1200">
                <a:solidFill>
                  <a:srgbClr val="FFFFFF"/>
                </a:solidFill>
                <a:latin typeface="Century Gothic" panose="020F0302020204030204"/>
              </a:rPr>
              <a:t>Connecting senior executives to industry peers</a:t>
            </a:r>
          </a:p>
        </p:txBody>
      </p:sp>
      <p:sp>
        <p:nvSpPr>
          <p:cNvPr id="9" name="Wave 8">
            <a:extLst>
              <a:ext uri="{FF2B5EF4-FFF2-40B4-BE49-F238E27FC236}">
                <a16:creationId xmlns:a16="http://schemas.microsoft.com/office/drawing/2014/main" id="{89BEE79D-BA2F-18A3-AD30-17A016F3EA23}"/>
              </a:ext>
            </a:extLst>
          </p:cNvPr>
          <p:cNvSpPr/>
          <p:nvPr/>
        </p:nvSpPr>
        <p:spPr>
          <a:xfrm>
            <a:off x="5868152" y="2958835"/>
            <a:ext cx="5665898" cy="2974589"/>
          </a:xfrm>
          <a:prstGeom prst="wave">
            <a:avLst>
              <a:gd name="adj1" fmla="val 12500"/>
              <a:gd name="adj2" fmla="val 0"/>
            </a:avLst>
          </a:prstGeom>
          <a:solidFill>
            <a:schemeClr val="tx1">
              <a:lumMod val="75000"/>
              <a:lumOff val="2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defTabSz="456903">
              <a:defRPr/>
            </a:pPr>
            <a:endParaRPr lang="en-US" sz="1400" b="1">
              <a:solidFill>
                <a:srgbClr val="FFFFFF"/>
              </a:solidFill>
              <a:latin typeface="Century Gothic" panose="020F0302020204030204"/>
            </a:endParaRPr>
          </a:p>
          <a:p>
            <a:pPr marL="285664" indent="-285664" defTabSz="456903">
              <a:buFont typeface="Arial" panose="020B0604020202020204" pitchFamily="34" charset="0"/>
              <a:buChar char="•"/>
              <a:defRPr/>
            </a:pPr>
            <a:r>
              <a:rPr lang="en-US" sz="1200">
                <a:solidFill>
                  <a:srgbClr val="FFFFFF"/>
                </a:solidFill>
                <a:latin typeface="Century Gothic" panose="020F0302020204030204"/>
              </a:rPr>
              <a:t>Operational Models and Governance Best Practices </a:t>
            </a:r>
          </a:p>
          <a:p>
            <a:pPr marL="285664" indent="-285664" defTabSz="456903">
              <a:buFont typeface="Arial" panose="020B0604020202020204" pitchFamily="34" charset="0"/>
              <a:buChar char="•"/>
              <a:defRPr/>
            </a:pPr>
            <a:r>
              <a:rPr lang="en-US" sz="1200">
                <a:solidFill>
                  <a:srgbClr val="FFFFFF"/>
                </a:solidFill>
                <a:latin typeface="Century Gothic" panose="020F0302020204030204"/>
              </a:rPr>
              <a:t>Training and Enablement Strategy</a:t>
            </a:r>
          </a:p>
          <a:p>
            <a:pPr marL="285664" indent="-285664" defTabSz="456903">
              <a:buFont typeface="Arial" panose="020B0604020202020204" pitchFamily="34" charset="0"/>
              <a:buChar char="•"/>
              <a:defRPr/>
            </a:pPr>
            <a:r>
              <a:rPr lang="en-US" sz="1200">
                <a:solidFill>
                  <a:srgbClr val="FFFFFF"/>
                </a:solidFill>
                <a:latin typeface="Century Gothic" panose="020F0302020204030204"/>
              </a:rPr>
              <a:t>Platform Capability Overviews </a:t>
            </a:r>
          </a:p>
          <a:p>
            <a:pPr marL="285664" indent="-285664" defTabSz="456903">
              <a:buFont typeface="Arial" panose="020B0604020202020204" pitchFamily="34" charset="0"/>
              <a:buChar char="•"/>
              <a:defRPr/>
            </a:pPr>
            <a:r>
              <a:rPr lang="en-US" sz="1200">
                <a:solidFill>
                  <a:srgbClr val="FFFFFF"/>
                </a:solidFill>
                <a:latin typeface="Century Gothic" panose="020F0302020204030204"/>
              </a:rPr>
              <a:t>Instance Strategy</a:t>
            </a:r>
          </a:p>
        </p:txBody>
      </p:sp>
      <p:sp>
        <p:nvSpPr>
          <p:cNvPr id="6" name="Rectangle 5">
            <a:extLst>
              <a:ext uri="{FF2B5EF4-FFF2-40B4-BE49-F238E27FC236}">
                <a16:creationId xmlns:a16="http://schemas.microsoft.com/office/drawing/2014/main" id="{0A072E68-8647-CBA6-73A9-234A6B6D43F6}"/>
              </a:ext>
            </a:extLst>
          </p:cNvPr>
          <p:cNvSpPr/>
          <p:nvPr/>
        </p:nvSpPr>
        <p:spPr>
          <a:xfrm>
            <a:off x="2560777" y="1000758"/>
            <a:ext cx="3249347" cy="4399404"/>
          </a:xfrm>
          <a:prstGeom prst="rect">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664" indent="-285664" defTabSz="456903">
              <a:buFont typeface="Wingdings" panose="05000000000000000000" pitchFamily="2" charset="2"/>
              <a:buChar char="ü"/>
              <a:defRPr/>
            </a:pPr>
            <a:r>
              <a:rPr lang="en-US" sz="1200" b="1" dirty="0">
                <a:solidFill>
                  <a:srgbClr val="FFFFFF"/>
                </a:solidFill>
                <a:latin typeface="Century Gothic" panose="020F0302020204030204"/>
              </a:rPr>
              <a:t>20+ Years in IT</a:t>
            </a:r>
          </a:p>
          <a:p>
            <a:pPr marL="285664" indent="-285664" defTabSz="456903">
              <a:buFont typeface="Wingdings" panose="05000000000000000000" pitchFamily="2" charset="2"/>
              <a:buChar char="ü"/>
              <a:defRPr/>
            </a:pPr>
            <a:endParaRPr lang="en-US" sz="1200" b="1" dirty="0">
              <a:solidFill>
                <a:srgbClr val="FFFFFF"/>
              </a:solidFill>
              <a:latin typeface="Century Gothic" panose="020F0302020204030204"/>
            </a:endParaRPr>
          </a:p>
          <a:p>
            <a:pPr marL="285664" indent="-285664" defTabSz="456903">
              <a:buFont typeface="Wingdings" panose="05000000000000000000" pitchFamily="2" charset="2"/>
              <a:buChar char="ü"/>
              <a:defRPr/>
            </a:pPr>
            <a:r>
              <a:rPr lang="en-US" sz="1200" b="1" dirty="0">
                <a:solidFill>
                  <a:srgbClr val="FFFFFF"/>
                </a:solidFill>
                <a:latin typeface="Century Gothic" panose="020F0302020204030204"/>
              </a:rPr>
              <a:t>10+ Years working as in ITSM Practitioner within Financial Services</a:t>
            </a:r>
          </a:p>
          <a:p>
            <a:pPr marL="742567" lvl="1" indent="-285664" defTabSz="456903">
              <a:buFont typeface="Arial" panose="020B0604020202020204" pitchFamily="34" charset="0"/>
              <a:buChar char="•"/>
              <a:defRPr/>
            </a:pPr>
            <a:r>
              <a:rPr lang="en-US" sz="1200" b="1" dirty="0">
                <a:solidFill>
                  <a:srgbClr val="FFFFFF"/>
                </a:solidFill>
                <a:latin typeface="Century Gothic" panose="020F0302020204030204"/>
              </a:rPr>
              <a:t>ITIL v3 Expert</a:t>
            </a:r>
          </a:p>
          <a:p>
            <a:pPr marL="285664" indent="-285664" defTabSz="456903">
              <a:buFont typeface="Wingdings" panose="05000000000000000000" pitchFamily="2" charset="2"/>
              <a:buChar char="ü"/>
              <a:defRPr/>
            </a:pPr>
            <a:endParaRPr lang="en-US" sz="1200" b="1" dirty="0">
              <a:solidFill>
                <a:srgbClr val="FFFFFF"/>
              </a:solidFill>
              <a:latin typeface="Century Gothic" panose="020F0302020204030204"/>
            </a:endParaRPr>
          </a:p>
          <a:p>
            <a:pPr marL="285664" indent="-285664" defTabSz="456903">
              <a:buFont typeface="Wingdings" panose="05000000000000000000" pitchFamily="2" charset="2"/>
              <a:buChar char="ü"/>
              <a:defRPr/>
            </a:pPr>
            <a:r>
              <a:rPr lang="en-US" sz="1200" b="1">
                <a:solidFill>
                  <a:srgbClr val="FFFFFF"/>
                </a:solidFill>
                <a:latin typeface="Century Gothic" panose="020F0302020204030204"/>
              </a:rPr>
              <a:t>13+ years experience on the ServiceNow Platform </a:t>
            </a:r>
          </a:p>
          <a:p>
            <a:pPr marL="285664" indent="-285664" defTabSz="456903">
              <a:buFont typeface="Wingdings" panose="05000000000000000000" pitchFamily="2" charset="2"/>
              <a:buChar char="ü"/>
              <a:defRPr/>
            </a:pPr>
            <a:endParaRPr lang="en-US" sz="1200" b="1" dirty="0">
              <a:solidFill>
                <a:srgbClr val="FFFFFF"/>
              </a:solidFill>
              <a:latin typeface="Century Gothic" panose="020F0302020204030204"/>
            </a:endParaRPr>
          </a:p>
          <a:p>
            <a:pPr marL="285664" indent="-285664" defTabSz="456903">
              <a:buFont typeface="Wingdings" panose="05000000000000000000" pitchFamily="2" charset="2"/>
              <a:buChar char="ü"/>
              <a:defRPr/>
            </a:pPr>
            <a:r>
              <a:rPr lang="en-US" sz="1200" b="1" dirty="0">
                <a:solidFill>
                  <a:srgbClr val="FFFFFF"/>
                </a:solidFill>
                <a:latin typeface="Century Gothic" panose="020F0302020204030204"/>
              </a:rPr>
              <a:t>8 Years working in the ServiceNow Partner ecosystem</a:t>
            </a:r>
          </a:p>
          <a:p>
            <a:pPr marL="285664" indent="-285664" defTabSz="456903">
              <a:buFont typeface="Wingdings" panose="05000000000000000000" pitchFamily="2" charset="2"/>
              <a:buChar char="ü"/>
              <a:defRPr/>
            </a:pPr>
            <a:endParaRPr lang="en-US" sz="1200" b="1" dirty="0">
              <a:solidFill>
                <a:srgbClr val="FFFFFF"/>
              </a:solidFill>
              <a:latin typeface="Century Gothic" panose="020F0302020204030204"/>
            </a:endParaRPr>
          </a:p>
          <a:p>
            <a:pPr marL="285664" indent="-285664" defTabSz="456903">
              <a:buFont typeface="Wingdings" panose="05000000000000000000" pitchFamily="2" charset="2"/>
              <a:buChar char="ü"/>
              <a:defRPr/>
            </a:pPr>
            <a:r>
              <a:rPr lang="en-US" sz="1200" b="1" dirty="0">
                <a:solidFill>
                  <a:srgbClr val="FFFFFF"/>
                </a:solidFill>
                <a:latin typeface="Century Gothic" panose="020F0302020204030204"/>
              </a:rPr>
              <a:t>Joined ServiceNow in November 2022</a:t>
            </a:r>
          </a:p>
          <a:p>
            <a:pPr marL="285664" indent="-285664" defTabSz="456903">
              <a:buFont typeface="Wingdings" panose="05000000000000000000" pitchFamily="2" charset="2"/>
              <a:buChar char="ü"/>
              <a:defRPr/>
            </a:pPr>
            <a:endParaRPr lang="en-US" sz="1200" b="1" dirty="0">
              <a:solidFill>
                <a:srgbClr val="FFFFFF"/>
              </a:solidFill>
              <a:latin typeface="Century Gothic" panose="020F0302020204030204"/>
            </a:endParaRPr>
          </a:p>
          <a:p>
            <a:pPr marL="285664" indent="-285664" defTabSz="456903">
              <a:buFont typeface="Wingdings" panose="05000000000000000000" pitchFamily="2" charset="2"/>
              <a:buChar char="ü"/>
              <a:defRPr/>
            </a:pPr>
            <a:r>
              <a:rPr lang="en-US" sz="1200" b="1" dirty="0">
                <a:solidFill>
                  <a:srgbClr val="FFFFFF"/>
                </a:solidFill>
                <a:latin typeface="Century Gothic" panose="020F0302020204030204"/>
              </a:rPr>
              <a:t>ServiceNow Certifications </a:t>
            </a:r>
          </a:p>
          <a:p>
            <a:pPr marL="742567" lvl="1" indent="-285664" defTabSz="456903">
              <a:buFont typeface="Arial" panose="020B0604020202020204" pitchFamily="34" charset="0"/>
              <a:buChar char="•"/>
              <a:defRPr/>
            </a:pPr>
            <a:r>
              <a:rPr lang="en-US" sz="1200" b="1" dirty="0">
                <a:solidFill>
                  <a:srgbClr val="FFFFFF"/>
                </a:solidFill>
                <a:latin typeface="Century Gothic" panose="020F0302020204030204"/>
              </a:rPr>
              <a:t>CSA</a:t>
            </a:r>
          </a:p>
          <a:p>
            <a:pPr marL="742567" lvl="1" indent="-285664" defTabSz="456903">
              <a:buFont typeface="Arial" panose="020B0604020202020204" pitchFamily="34" charset="0"/>
              <a:buChar char="•"/>
              <a:defRPr/>
            </a:pPr>
            <a:r>
              <a:rPr lang="en-US" sz="1200" b="1" dirty="0">
                <a:solidFill>
                  <a:srgbClr val="FFFFFF"/>
                </a:solidFill>
                <a:latin typeface="Century Gothic" panose="020F0302020204030204"/>
              </a:rPr>
              <a:t>CIS-ITSM</a:t>
            </a:r>
          </a:p>
          <a:p>
            <a:pPr marL="742567" lvl="1" indent="-285664" defTabSz="456903">
              <a:buFont typeface="Arial" panose="020B0604020202020204" pitchFamily="34" charset="0"/>
              <a:buChar char="•"/>
              <a:defRPr/>
            </a:pPr>
            <a:r>
              <a:rPr lang="en-US" sz="1200" b="1" dirty="0">
                <a:solidFill>
                  <a:srgbClr val="FFFFFF"/>
                </a:solidFill>
                <a:latin typeface="Century Gothic" panose="020F0302020204030204"/>
              </a:rPr>
              <a:t>CIS-CSM</a:t>
            </a:r>
          </a:p>
        </p:txBody>
      </p:sp>
      <p:sp>
        <p:nvSpPr>
          <p:cNvPr id="2" name="TextBox 1">
            <a:extLst>
              <a:ext uri="{FF2B5EF4-FFF2-40B4-BE49-F238E27FC236}">
                <a16:creationId xmlns:a16="http://schemas.microsoft.com/office/drawing/2014/main" id="{814235A3-A492-13A4-E538-E41443F9B18D}"/>
              </a:ext>
            </a:extLst>
          </p:cNvPr>
          <p:cNvSpPr txBox="1"/>
          <p:nvPr/>
        </p:nvSpPr>
        <p:spPr>
          <a:xfrm>
            <a:off x="5868153" y="1220133"/>
            <a:ext cx="4503825" cy="338466"/>
          </a:xfrm>
          <a:prstGeom prst="rect">
            <a:avLst/>
          </a:prstGeom>
          <a:noFill/>
        </p:spPr>
        <p:txBody>
          <a:bodyPr wrap="square" rtlCol="0">
            <a:spAutoFit/>
          </a:bodyPr>
          <a:lstStyle/>
          <a:p>
            <a:pPr defTabSz="456903">
              <a:defRPr/>
            </a:pPr>
            <a:r>
              <a:rPr lang="en-US" sz="1600" b="1">
                <a:solidFill>
                  <a:srgbClr val="63D84E"/>
                </a:solidFill>
                <a:latin typeface="Century Gothic" panose="020F0302020204030204"/>
              </a:rPr>
              <a:t>STRATEGIC CUSTOMER ENGAGEMENTS</a:t>
            </a:r>
          </a:p>
        </p:txBody>
      </p:sp>
      <p:sp>
        <p:nvSpPr>
          <p:cNvPr id="7" name="TextBox 6">
            <a:extLst>
              <a:ext uri="{FF2B5EF4-FFF2-40B4-BE49-F238E27FC236}">
                <a16:creationId xmlns:a16="http://schemas.microsoft.com/office/drawing/2014/main" id="{089AB5F7-3A8D-2E5A-A67F-7B0B507D9040}"/>
              </a:ext>
            </a:extLst>
          </p:cNvPr>
          <p:cNvSpPr txBox="1"/>
          <p:nvPr/>
        </p:nvSpPr>
        <p:spPr>
          <a:xfrm>
            <a:off x="5915967" y="3768502"/>
            <a:ext cx="5925716" cy="338466"/>
          </a:xfrm>
          <a:prstGeom prst="rect">
            <a:avLst/>
          </a:prstGeom>
          <a:noFill/>
        </p:spPr>
        <p:txBody>
          <a:bodyPr wrap="square" rtlCol="0">
            <a:spAutoFit/>
          </a:bodyPr>
          <a:lstStyle/>
          <a:p>
            <a:pPr defTabSz="456903">
              <a:defRPr/>
            </a:pPr>
            <a:r>
              <a:rPr lang="en-US" sz="1600" b="1">
                <a:solidFill>
                  <a:srgbClr val="62D84E"/>
                </a:solidFill>
                <a:latin typeface="Century Gothic" panose="020F0302020204030204"/>
              </a:rPr>
              <a:t>OPERATIONAL MODELS &amp; GOVERNANCE</a:t>
            </a:r>
            <a:endParaRPr lang="en-US" sz="1600">
              <a:solidFill>
                <a:srgbClr val="62D84E"/>
              </a:solidFill>
              <a:latin typeface="Century Gothic" panose="020F0302020204030204"/>
            </a:endParaRPr>
          </a:p>
        </p:txBody>
      </p:sp>
      <p:sp>
        <p:nvSpPr>
          <p:cNvPr id="12" name="Oval 11">
            <a:extLst>
              <a:ext uri="{FF2B5EF4-FFF2-40B4-BE49-F238E27FC236}">
                <a16:creationId xmlns:a16="http://schemas.microsoft.com/office/drawing/2014/main" id="{DE45C596-99AF-0E75-8506-8282A86EB962}"/>
              </a:ext>
            </a:extLst>
          </p:cNvPr>
          <p:cNvSpPr/>
          <p:nvPr/>
        </p:nvSpPr>
        <p:spPr>
          <a:xfrm>
            <a:off x="364292" y="1496553"/>
            <a:ext cx="2068821" cy="2069590"/>
          </a:xfrm>
          <a:prstGeom prst="ellipse">
            <a:avLst/>
          </a:prstGeom>
          <a:blipFill dpi="0" rotWithShape="1">
            <a:blip r:embed="rId2"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err="1">
              <a:solidFill>
                <a:srgbClr val="000000"/>
              </a:solidFill>
              <a:latin typeface="Century Gothic" panose="020F0302020204030204"/>
            </a:endParaRPr>
          </a:p>
        </p:txBody>
      </p:sp>
    </p:spTree>
    <p:extLst>
      <p:ext uri="{BB962C8B-B14F-4D97-AF65-F5344CB8AC3E}">
        <p14:creationId xmlns:p14="http://schemas.microsoft.com/office/powerpoint/2010/main" val="1890298127"/>
      </p:ext>
    </p:extLst>
  </p:cSld>
  <p:clrMapOvr>
    <a:masterClrMapping/>
  </p:clrMapOvr>
  <mc:AlternateContent xmlns:mc="http://schemas.openxmlformats.org/markup-compatibility/2006">
    <mc:Choice xmlns:p14="http://schemas.microsoft.com/office/powerpoint/2010/main" Requires="p14">
      <p:transition spd="med" p14:dur="6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4218EE5-712F-4B43-BBF7-81FD0E766327}"/>
              </a:ext>
            </a:extLst>
          </p:cNvPr>
          <p:cNvSpPr>
            <a:spLocks noGrp="1"/>
          </p:cNvSpPr>
          <p:nvPr>
            <p:ph type="body" sz="quarter" idx="13"/>
          </p:nvPr>
        </p:nvSpPr>
        <p:spPr>
          <a:xfrm>
            <a:off x="632701" y="3716678"/>
            <a:ext cx="11207242" cy="447939"/>
          </a:xfrm>
        </p:spPr>
        <p:txBody>
          <a:bodyPr vert="horz" lIns="91416" tIns="45708" rIns="91416" bIns="45708" rtlCol="0" anchor="ctr">
            <a:noAutofit/>
          </a:bodyPr>
          <a:lstStyle/>
          <a:p>
            <a:pPr marL="342706" indent="-342797" defTabSz="914126">
              <a:spcBef>
                <a:spcPts val="0"/>
              </a:spcBef>
              <a:spcAft>
                <a:spcPts val="0"/>
              </a:spcAft>
              <a:buFont typeface="Wingdings" panose="05000000000000000000" pitchFamily="2" charset="2"/>
              <a:buChar char="q"/>
            </a:pPr>
            <a:r>
              <a:rPr lang="en-US" sz="1600"/>
              <a:t>As more solutions are brought onto the ServiceNow platform, &amp; you expand outside of IT, it is important to expand the original governance model into 5 distinct CoEI pillars</a:t>
            </a:r>
          </a:p>
          <a:p>
            <a:pPr marL="571146" lvl="1" indent="-342797" defTabSz="914126">
              <a:spcBef>
                <a:spcPts val="0"/>
              </a:spcBef>
              <a:spcAft>
                <a:spcPts val="0"/>
              </a:spcAft>
              <a:buFont typeface="Wingdings" panose="05000000000000000000" pitchFamily="2" charset="2"/>
              <a:buChar char="v"/>
            </a:pPr>
            <a:r>
              <a:rPr lang="en-US" sz="1600">
                <a:solidFill>
                  <a:schemeClr val="bg1"/>
                </a:solidFill>
              </a:rPr>
              <a:t>Strategy</a:t>
            </a:r>
          </a:p>
          <a:p>
            <a:pPr marL="571146" lvl="1" indent="-342797" defTabSz="914126">
              <a:spcBef>
                <a:spcPts val="0"/>
              </a:spcBef>
              <a:spcAft>
                <a:spcPts val="0"/>
              </a:spcAft>
              <a:buFont typeface="Wingdings" panose="05000000000000000000" pitchFamily="2" charset="2"/>
              <a:buChar char="v"/>
            </a:pPr>
            <a:r>
              <a:rPr lang="en-US" sz="1600">
                <a:solidFill>
                  <a:schemeClr val="bg1"/>
                </a:solidFill>
              </a:rPr>
              <a:t>Platform</a:t>
            </a:r>
          </a:p>
          <a:p>
            <a:pPr marL="571146" lvl="1" indent="-342797" defTabSz="914126">
              <a:spcBef>
                <a:spcPts val="0"/>
              </a:spcBef>
              <a:spcAft>
                <a:spcPts val="0"/>
              </a:spcAft>
              <a:buFont typeface="Wingdings" panose="05000000000000000000" pitchFamily="2" charset="2"/>
              <a:buChar char="v"/>
            </a:pPr>
            <a:r>
              <a:rPr lang="en-US" sz="1600">
                <a:solidFill>
                  <a:schemeClr val="bg1"/>
                </a:solidFill>
              </a:rPr>
              <a:t>Delivery</a:t>
            </a:r>
          </a:p>
          <a:p>
            <a:pPr marL="571146" lvl="1" indent="-342797" defTabSz="914126">
              <a:spcBef>
                <a:spcPts val="0"/>
              </a:spcBef>
              <a:spcAft>
                <a:spcPts val="0"/>
              </a:spcAft>
              <a:buFont typeface="Wingdings" panose="05000000000000000000" pitchFamily="2" charset="2"/>
              <a:buChar char="v"/>
            </a:pPr>
            <a:r>
              <a:rPr lang="en-US" sz="1600">
                <a:solidFill>
                  <a:schemeClr val="bg1"/>
                </a:solidFill>
              </a:rPr>
              <a:t>Innovation</a:t>
            </a:r>
          </a:p>
          <a:p>
            <a:pPr marL="571146" lvl="1" indent="-342797" defTabSz="914126">
              <a:spcBef>
                <a:spcPts val="0"/>
              </a:spcBef>
              <a:spcAft>
                <a:spcPts val="0"/>
              </a:spcAft>
              <a:buFont typeface="Wingdings" panose="05000000000000000000" pitchFamily="2" charset="2"/>
              <a:buChar char="v"/>
            </a:pPr>
            <a:r>
              <a:rPr lang="en-US" sz="1600">
                <a:solidFill>
                  <a:schemeClr val="bg1"/>
                </a:solidFill>
              </a:rPr>
              <a:t>Portfolio</a:t>
            </a:r>
          </a:p>
          <a:p>
            <a:pPr marL="342706" indent="-342797" defTabSz="914126">
              <a:spcBef>
                <a:spcPts val="0"/>
              </a:spcBef>
              <a:spcAft>
                <a:spcPts val="0"/>
              </a:spcAft>
              <a:buFont typeface="Wingdings" panose="05000000000000000000" pitchFamily="2" charset="2"/>
              <a:buChar char="q"/>
            </a:pPr>
            <a:r>
              <a:rPr lang="en-US" sz="1600"/>
              <a:t>The CoEI is concerned with execution &amp; delivery of the solutions</a:t>
            </a:r>
          </a:p>
          <a:p>
            <a:pPr marL="342706" indent="-342797" defTabSz="914126">
              <a:spcBef>
                <a:spcPts val="0"/>
              </a:spcBef>
              <a:spcAft>
                <a:spcPts val="0"/>
              </a:spcAft>
              <a:buFont typeface="Wingdings" panose="05000000000000000000" pitchFamily="2" charset="2"/>
              <a:buChar char="q"/>
            </a:pPr>
            <a:r>
              <a:rPr lang="en-US" sz="1600"/>
              <a:t>The Governance layers are the ‘guard rails’ of how the CoEI executes</a:t>
            </a:r>
          </a:p>
          <a:p>
            <a:pPr marL="342706" indent="-342797" defTabSz="914126">
              <a:spcBef>
                <a:spcPts val="0"/>
              </a:spcBef>
              <a:spcAft>
                <a:spcPts val="0"/>
              </a:spcAft>
              <a:buFont typeface="Wingdings" panose="05000000000000000000" pitchFamily="2" charset="2"/>
              <a:buChar char="q"/>
            </a:pPr>
            <a:r>
              <a:rPr lang="en-US" sz="1600"/>
              <a:t>Technical Governance starts as one team but grows over time &amp; is split into a Platform group &amp; a Delivery group</a:t>
            </a:r>
          </a:p>
          <a:p>
            <a:pPr marL="342706" indent="-342797" defTabSz="914126">
              <a:spcBef>
                <a:spcPts val="0"/>
              </a:spcBef>
              <a:spcAft>
                <a:spcPts val="0"/>
              </a:spcAft>
              <a:buFont typeface="Wingdings" panose="05000000000000000000" pitchFamily="2" charset="2"/>
              <a:buChar char="q"/>
            </a:pPr>
            <a:r>
              <a:rPr lang="en-US" sz="1600"/>
              <a:t>Portfolio Governance adds an Innovation group.  Over time this breaks off from the demand team &amp; is a small Scrum based managing team to research new trends on the platform so that they don’t impact the day-to-day work on the platform</a:t>
            </a:r>
          </a:p>
          <a:p>
            <a:pPr marL="342706" indent="-342797" defTabSz="914126">
              <a:spcBef>
                <a:spcPts val="0"/>
              </a:spcBef>
              <a:spcAft>
                <a:spcPts val="0"/>
              </a:spcAft>
              <a:buFont typeface="Wingdings" panose="05000000000000000000" pitchFamily="2" charset="2"/>
              <a:buChar char="q"/>
            </a:pPr>
            <a:r>
              <a:rPr lang="en-US" sz="1600"/>
              <a:t>Tie roles to each pillar</a:t>
            </a:r>
          </a:p>
          <a:p>
            <a:pPr marL="342706" indent="-342797" defTabSz="914126">
              <a:spcBef>
                <a:spcPts val="0"/>
              </a:spcBef>
              <a:spcAft>
                <a:spcPts val="0"/>
              </a:spcAft>
              <a:buFont typeface="Wingdings" panose="05000000000000000000" pitchFamily="2" charset="2"/>
              <a:buChar char="q"/>
            </a:pPr>
            <a:r>
              <a:rPr lang="en-US" sz="1600"/>
              <a:t>Tie names to each role within each pillar</a:t>
            </a:r>
          </a:p>
          <a:p>
            <a:pPr marL="342706" indent="-342797" defTabSz="914126">
              <a:spcBef>
                <a:spcPts val="0"/>
              </a:spcBef>
              <a:spcAft>
                <a:spcPts val="0"/>
              </a:spcAft>
              <a:buFont typeface="Wingdings" panose="05000000000000000000" pitchFamily="2" charset="2"/>
              <a:buChar char="q"/>
            </a:pPr>
            <a:r>
              <a:rPr lang="en-US" sz="1600"/>
              <a:t>Define activities &amp; boundaries of each pillar of the CoEI</a:t>
            </a:r>
          </a:p>
        </p:txBody>
      </p:sp>
      <p:sp>
        <p:nvSpPr>
          <p:cNvPr id="3" name="Title 2">
            <a:extLst>
              <a:ext uri="{FF2B5EF4-FFF2-40B4-BE49-F238E27FC236}">
                <a16:creationId xmlns:a16="http://schemas.microsoft.com/office/drawing/2014/main" id="{DC906ED6-5D66-435D-90BF-5B62FFE927EA}"/>
              </a:ext>
            </a:extLst>
          </p:cNvPr>
          <p:cNvSpPr>
            <a:spLocks noGrp="1"/>
          </p:cNvSpPr>
          <p:nvPr>
            <p:ph type="title"/>
          </p:nvPr>
        </p:nvSpPr>
        <p:spPr>
          <a:xfrm>
            <a:off x="201559" y="397666"/>
            <a:ext cx="11385760" cy="716395"/>
          </a:xfrm>
        </p:spPr>
        <p:txBody>
          <a:bodyPr vert="horz" lIns="91416" tIns="45708" rIns="91416" bIns="45708" rtlCol="0" anchor="ctr" anchorCtr="0">
            <a:normAutofit fontScale="90000"/>
          </a:bodyPr>
          <a:lstStyle/>
          <a:p>
            <a:pPr defTabSz="914126"/>
            <a:r>
              <a:rPr lang="en-US" sz="4399"/>
              <a:t>Mature Governance Maturity Model – Creation of a CoEI</a:t>
            </a:r>
          </a:p>
        </p:txBody>
      </p:sp>
      <p:pic>
        <p:nvPicPr>
          <p:cNvPr id="8" name="Graphic 7" descr="Meeting">
            <a:extLst>
              <a:ext uri="{FF2B5EF4-FFF2-40B4-BE49-F238E27FC236}">
                <a16:creationId xmlns:a16="http://schemas.microsoft.com/office/drawing/2014/main" id="{2F0810DC-1737-4ADB-8FDB-2B3DC22E74D6}"/>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0444618" y="59186"/>
            <a:ext cx="1142700" cy="1142700"/>
          </a:xfrm>
          <a:prstGeom prst="rect">
            <a:avLst/>
          </a:prstGeom>
        </p:spPr>
      </p:pic>
    </p:spTree>
    <p:extLst>
      <p:ext uri="{BB962C8B-B14F-4D97-AF65-F5344CB8AC3E}">
        <p14:creationId xmlns:p14="http://schemas.microsoft.com/office/powerpoint/2010/main" val="16145297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457" y="-28087"/>
            <a:ext cx="10982639" cy="716395"/>
          </a:xfrm>
        </p:spPr>
        <p:txBody>
          <a:bodyPr/>
          <a:lstStyle/>
          <a:p>
            <a:r>
              <a:rPr lang="en-US"/>
              <a:t>Mature Governance Operating Model for the CoEI</a:t>
            </a:r>
            <a:endParaRPr lang="en-SG"/>
          </a:p>
        </p:txBody>
      </p:sp>
      <p:graphicFrame>
        <p:nvGraphicFramePr>
          <p:cNvPr id="4" name="Table Placeholder 10"/>
          <p:cNvGraphicFramePr>
            <a:graphicFrameLocks/>
          </p:cNvGraphicFramePr>
          <p:nvPr/>
        </p:nvGraphicFramePr>
        <p:xfrm>
          <a:off x="223471" y="1450892"/>
          <a:ext cx="11848784" cy="5136826"/>
        </p:xfrm>
        <a:graphic>
          <a:graphicData uri="http://schemas.openxmlformats.org/drawingml/2006/table">
            <a:tbl>
              <a:tblPr firstRow="1">
                <a:tableStyleId>{E8034E78-7F5D-4C2E-B375-FC64B27BC917}</a:tableStyleId>
              </a:tblPr>
              <a:tblGrid>
                <a:gridCol w="2369757">
                  <a:extLst>
                    <a:ext uri="{9D8B030D-6E8A-4147-A177-3AD203B41FA5}">
                      <a16:colId xmlns:a16="http://schemas.microsoft.com/office/drawing/2014/main" val="1233560591"/>
                    </a:ext>
                  </a:extLst>
                </a:gridCol>
                <a:gridCol w="2369757">
                  <a:extLst>
                    <a:ext uri="{9D8B030D-6E8A-4147-A177-3AD203B41FA5}">
                      <a16:colId xmlns:a16="http://schemas.microsoft.com/office/drawing/2014/main" val="20001"/>
                    </a:ext>
                  </a:extLst>
                </a:gridCol>
                <a:gridCol w="2369757">
                  <a:extLst>
                    <a:ext uri="{9D8B030D-6E8A-4147-A177-3AD203B41FA5}">
                      <a16:colId xmlns:a16="http://schemas.microsoft.com/office/drawing/2014/main" val="20002"/>
                    </a:ext>
                  </a:extLst>
                </a:gridCol>
                <a:gridCol w="2414810">
                  <a:extLst>
                    <a:ext uri="{9D8B030D-6E8A-4147-A177-3AD203B41FA5}">
                      <a16:colId xmlns:a16="http://schemas.microsoft.com/office/drawing/2014/main" val="20003"/>
                    </a:ext>
                  </a:extLst>
                </a:gridCol>
                <a:gridCol w="2324703">
                  <a:extLst>
                    <a:ext uri="{9D8B030D-6E8A-4147-A177-3AD203B41FA5}">
                      <a16:colId xmlns:a16="http://schemas.microsoft.com/office/drawing/2014/main" val="2066689073"/>
                    </a:ext>
                  </a:extLst>
                </a:gridCol>
              </a:tblGrid>
              <a:tr h="1022242">
                <a:tc>
                  <a:txBody>
                    <a:bodyPr/>
                    <a:lstStyle/>
                    <a:p>
                      <a:pPr algn="ctr"/>
                      <a:r>
                        <a:rPr lang="en-US" sz="1600">
                          <a:solidFill>
                            <a:schemeClr val="bg1"/>
                          </a:solidFill>
                          <a:latin typeface="+mn-lt"/>
                        </a:rPr>
                        <a:t>STRATEGY</a:t>
                      </a:r>
                    </a:p>
                    <a:p>
                      <a:pPr algn="ctr"/>
                      <a:r>
                        <a:rPr lang="en-US" sz="1400">
                          <a:solidFill>
                            <a:schemeClr val="bg1"/>
                          </a:solidFill>
                          <a:latin typeface="+mn-lt"/>
                        </a:rPr>
                        <a:t>Process Ownership</a:t>
                      </a:r>
                    </a:p>
                  </a:txBody>
                  <a:tcPr marL="243651" marR="243587" marT="91368" marB="91368"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lnSpc>
                          <a:spcPct val="95000"/>
                        </a:lnSpc>
                      </a:pPr>
                      <a:r>
                        <a:rPr lang="en-US" sz="1600" b="1">
                          <a:ln>
                            <a:noFill/>
                          </a:ln>
                          <a:solidFill>
                            <a:schemeClr val="bg1"/>
                          </a:solidFill>
                          <a:latin typeface="+mn-lt"/>
                          <a:cs typeface="Calibri"/>
                        </a:rPr>
                        <a:t>PLATFORM</a:t>
                      </a:r>
                    </a:p>
                    <a:p>
                      <a:pPr algn="ctr">
                        <a:lnSpc>
                          <a:spcPct val="95000"/>
                        </a:lnSpc>
                      </a:pPr>
                      <a:r>
                        <a:rPr lang="en-US" sz="1400" b="1">
                          <a:ln>
                            <a:noFill/>
                          </a:ln>
                          <a:solidFill>
                            <a:schemeClr val="bg1"/>
                          </a:solidFill>
                          <a:latin typeface="+mn-lt"/>
                          <a:cs typeface="Calibri"/>
                        </a:rPr>
                        <a:t>Technology Standards &amp; Stability</a:t>
                      </a:r>
                      <a:endParaRPr lang="en-US" sz="1400" b="1" i="0">
                        <a:ln>
                          <a:noFill/>
                        </a:ln>
                        <a:solidFill>
                          <a:schemeClr val="tx1"/>
                        </a:solidFill>
                        <a:latin typeface="+mn-lt"/>
                        <a:cs typeface="Calibri"/>
                      </a:endParaRPr>
                    </a:p>
                  </a:txBody>
                  <a:tcPr marL="243651" marR="243587" marT="91368" marB="9136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r>
                        <a:rPr lang="en-US" sz="1600">
                          <a:solidFill>
                            <a:schemeClr val="bg1"/>
                          </a:solidFill>
                          <a:latin typeface="+mn-lt"/>
                        </a:rPr>
                        <a:t>DELIVERY</a:t>
                      </a:r>
                    </a:p>
                    <a:p>
                      <a:pPr algn="ctr"/>
                      <a:r>
                        <a:rPr lang="en-US" sz="1400">
                          <a:solidFill>
                            <a:schemeClr val="bg1"/>
                          </a:solidFill>
                          <a:latin typeface="+mn-lt"/>
                        </a:rPr>
                        <a:t>Builds Applications</a:t>
                      </a:r>
                    </a:p>
                  </a:txBody>
                  <a:tcPr marL="243651" marR="243587" marT="91368" marB="9136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ctr">
                        <a:lnSpc>
                          <a:spcPct val="95000"/>
                        </a:lnSpc>
                      </a:pPr>
                      <a:r>
                        <a:rPr lang="en-US" sz="1600" b="1">
                          <a:ln>
                            <a:noFill/>
                          </a:ln>
                          <a:solidFill>
                            <a:schemeClr val="bg1"/>
                          </a:solidFill>
                          <a:latin typeface="+mn-lt"/>
                          <a:cs typeface="Calibri"/>
                        </a:rPr>
                        <a:t>INNOVATION</a:t>
                      </a:r>
                      <a:br>
                        <a:rPr lang="en-US" sz="1400" b="1">
                          <a:ln>
                            <a:noFill/>
                          </a:ln>
                          <a:solidFill>
                            <a:schemeClr val="bg1"/>
                          </a:solidFill>
                          <a:latin typeface="+mn-lt"/>
                          <a:cs typeface="Calibri"/>
                        </a:rPr>
                      </a:br>
                      <a:r>
                        <a:rPr lang="en-US" sz="1400" b="1">
                          <a:ln>
                            <a:noFill/>
                          </a:ln>
                          <a:solidFill>
                            <a:schemeClr val="bg1"/>
                          </a:solidFill>
                          <a:latin typeface="+mn-lt"/>
                          <a:cs typeface="Calibri"/>
                        </a:rPr>
                        <a:t>Next-Gen Initiatives</a:t>
                      </a:r>
                    </a:p>
                  </a:txBody>
                  <a:tcPr marL="243651" marR="243587" marT="91368" marB="9136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gn="ctr">
                        <a:lnSpc>
                          <a:spcPct val="95000"/>
                        </a:lnSpc>
                      </a:pPr>
                      <a:r>
                        <a:rPr lang="en-US" sz="1600" b="1">
                          <a:ln>
                            <a:noFill/>
                          </a:ln>
                          <a:solidFill>
                            <a:schemeClr val="bg1"/>
                          </a:solidFill>
                          <a:latin typeface="+mn-lt"/>
                          <a:cs typeface="Calibri"/>
                        </a:rPr>
                        <a:t>PORTFOLIO</a:t>
                      </a:r>
                      <a:endParaRPr lang="en-US" sz="1400" b="1">
                        <a:ln>
                          <a:noFill/>
                        </a:ln>
                        <a:solidFill>
                          <a:schemeClr val="bg1"/>
                        </a:solidFill>
                        <a:latin typeface="+mn-lt"/>
                        <a:cs typeface="Calibri"/>
                      </a:endParaRPr>
                    </a:p>
                    <a:p>
                      <a:pPr algn="ctr">
                        <a:lnSpc>
                          <a:spcPct val="95000"/>
                        </a:lnSpc>
                      </a:pPr>
                      <a:r>
                        <a:rPr lang="en-US" sz="1400" b="1">
                          <a:ln>
                            <a:noFill/>
                          </a:ln>
                          <a:solidFill>
                            <a:schemeClr val="bg1"/>
                          </a:solidFill>
                          <a:latin typeface="+mn-lt"/>
                          <a:cs typeface="Calibri"/>
                        </a:rPr>
                        <a:t>Demand Management</a:t>
                      </a:r>
                    </a:p>
                  </a:txBody>
                  <a:tcPr marL="243651" marR="243587" marT="91368" marB="91368"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40000"/>
                        <a:lumOff val="60000"/>
                      </a:schemeClr>
                    </a:solidFill>
                  </a:tcPr>
                </a:tc>
                <a:extLst>
                  <a:ext uri="{0D108BD9-81ED-4DB2-BD59-A6C34878D82A}">
                    <a16:rowId xmlns:a16="http://schemas.microsoft.com/office/drawing/2014/main" val="10000"/>
                  </a:ext>
                </a:extLst>
              </a:tr>
              <a:tr h="4113584">
                <a:tc>
                  <a:txBody>
                    <a:bodyPr/>
                    <a:lstStyle/>
                    <a:p>
                      <a:pPr marL="285750" lvl="1" indent="-285750">
                        <a:lnSpc>
                          <a:spcPct val="100000"/>
                        </a:lnSpc>
                        <a:spcBef>
                          <a:spcPts val="0"/>
                        </a:spcBef>
                        <a:spcAft>
                          <a:spcPts val="0"/>
                        </a:spcAft>
                        <a:buFont typeface="Arial" panose="020B0604020202020204" pitchFamily="34" charset="0"/>
                        <a:buChar char="•"/>
                      </a:pPr>
                      <a:r>
                        <a:rPr lang="en-GB" sz="1200">
                          <a:solidFill>
                            <a:schemeClr val="bg1"/>
                          </a:solidFill>
                        </a:rPr>
                        <a:t>Articulates the roadmap for how ServiceNow will be used</a:t>
                      </a:r>
                    </a:p>
                    <a:p>
                      <a:pPr marL="285750" lvl="1" indent="-285750">
                        <a:lnSpc>
                          <a:spcPct val="100000"/>
                        </a:lnSpc>
                        <a:spcBef>
                          <a:spcPts val="0"/>
                        </a:spcBef>
                        <a:spcAft>
                          <a:spcPts val="0"/>
                        </a:spcAft>
                        <a:buFont typeface="Arial" panose="020B0604020202020204" pitchFamily="34" charset="0"/>
                        <a:buChar char="•"/>
                      </a:pPr>
                      <a:r>
                        <a:rPr lang="en-GB" sz="1200">
                          <a:solidFill>
                            <a:schemeClr val="bg1"/>
                          </a:solidFill>
                        </a:rPr>
                        <a:t>Establishes processes for prioritization, budgeting,  stakeholder alignment &amp; resourcing</a:t>
                      </a:r>
                    </a:p>
                    <a:p>
                      <a:pPr marL="285750" lvl="1" indent="-285750">
                        <a:lnSpc>
                          <a:spcPct val="100000"/>
                        </a:lnSpc>
                        <a:spcBef>
                          <a:spcPts val="0"/>
                        </a:spcBef>
                        <a:spcAft>
                          <a:spcPts val="0"/>
                        </a:spcAft>
                        <a:buFont typeface="Arial" panose="020B0604020202020204" pitchFamily="34" charset="0"/>
                        <a:buChar char="•"/>
                      </a:pPr>
                      <a:r>
                        <a:rPr lang="en-GB" sz="1200">
                          <a:solidFill>
                            <a:schemeClr val="bg1"/>
                          </a:solidFill>
                        </a:rPr>
                        <a:t>Reports on expected outcomes, initiatives, alignment to overall strategy &amp; progress</a:t>
                      </a:r>
                    </a:p>
                    <a:p>
                      <a:pPr marL="285750" lvl="1" indent="-285750">
                        <a:lnSpc>
                          <a:spcPct val="100000"/>
                        </a:lnSpc>
                        <a:spcBef>
                          <a:spcPts val="0"/>
                        </a:spcBef>
                        <a:spcAft>
                          <a:spcPts val="0"/>
                        </a:spcAft>
                        <a:buFont typeface="Arial" panose="020B0604020202020204" pitchFamily="34" charset="0"/>
                        <a:buChar char="•"/>
                      </a:pPr>
                      <a:r>
                        <a:rPr lang="en-GB" sz="1200">
                          <a:solidFill>
                            <a:schemeClr val="bg1"/>
                          </a:solidFill>
                        </a:rPr>
                        <a:t>Creates &amp; executes an organizational change management plan</a:t>
                      </a:r>
                    </a:p>
                  </a:txBody>
                  <a:tcPr marL="243651" marR="243587" marT="137052" marB="137052">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a:solidFill>
                            <a:schemeClr val="bg1"/>
                          </a:solidFill>
                          <a:latin typeface="+mn-lt"/>
                          <a:ea typeface="+mn-ea"/>
                          <a:cs typeface="Calibri"/>
                        </a:rPr>
                        <a:t>Primary platform management, stability, best practices &amp; supportability as the foundation for all initiatives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a:solidFill>
                            <a:schemeClr val="bg1"/>
                          </a:solidFill>
                          <a:latin typeface="+mn-lt"/>
                          <a:ea typeface="+mn-ea"/>
                          <a:cs typeface="Calibri"/>
                        </a:rPr>
                        <a:t>Made up of the Platform Support Team</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a:solidFill>
                            <a:schemeClr val="bg1"/>
                          </a:solidFill>
                          <a:latin typeface="+mn-lt"/>
                          <a:ea typeface="+mn-ea"/>
                          <a:cs typeface="Calibri"/>
                        </a:rPr>
                        <a:t>Owns technology strategy &amp; establishes development, integration, security &amp; data standards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a:solidFill>
                            <a:schemeClr val="bg1"/>
                          </a:solidFill>
                          <a:latin typeface="+mn-lt"/>
                          <a:ea typeface="+mn-ea"/>
                          <a:cs typeface="Calibri"/>
                        </a:rPr>
                        <a:t>Responsible for upgrades, instance strategy &amp; determines if/when customizations are allowed</a:t>
                      </a:r>
                    </a:p>
                  </a:txBody>
                  <a:tcPr marL="243651" marR="243587" marT="137052" marB="1370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lvl="1" indent="-285750">
                        <a:lnSpc>
                          <a:spcPct val="100000"/>
                        </a:lnSpc>
                        <a:spcBef>
                          <a:spcPts val="0"/>
                        </a:spcBef>
                        <a:spcAft>
                          <a:spcPts val="0"/>
                        </a:spcAft>
                        <a:buFont typeface="Arial" panose="020B0604020202020204" pitchFamily="34" charset="0"/>
                        <a:buChar char="•"/>
                      </a:pPr>
                      <a:r>
                        <a:rPr lang="en-GB" sz="1200">
                          <a:solidFill>
                            <a:schemeClr val="bg1"/>
                          </a:solidFill>
                        </a:rPr>
                        <a:t>Identifies &amp; manages dev teams for specific initiatives</a:t>
                      </a:r>
                    </a:p>
                    <a:p>
                      <a:pPr marL="285750" lvl="1" indent="-285750">
                        <a:lnSpc>
                          <a:spcPct val="100000"/>
                        </a:lnSpc>
                        <a:spcBef>
                          <a:spcPts val="0"/>
                        </a:spcBef>
                        <a:spcAft>
                          <a:spcPts val="0"/>
                        </a:spcAft>
                        <a:buFont typeface="Arial" panose="020B0604020202020204" pitchFamily="34" charset="0"/>
                        <a:buChar char="•"/>
                      </a:pPr>
                      <a:r>
                        <a:rPr lang="en-GB" sz="1200">
                          <a:solidFill>
                            <a:schemeClr val="bg1"/>
                          </a:solidFill>
                        </a:rPr>
                        <a:t>Develops &amp; iterates on delivery methodology &amp; guidelines</a:t>
                      </a:r>
                    </a:p>
                    <a:p>
                      <a:pPr marL="285750" lvl="1" indent="-285750">
                        <a:lnSpc>
                          <a:spcPct val="100000"/>
                        </a:lnSpc>
                        <a:spcBef>
                          <a:spcPts val="0"/>
                        </a:spcBef>
                        <a:spcAft>
                          <a:spcPts val="0"/>
                        </a:spcAft>
                        <a:buFont typeface="Arial" panose="020B0604020202020204" pitchFamily="34" charset="0"/>
                        <a:buChar char="•"/>
                      </a:pPr>
                      <a:r>
                        <a:rPr lang="en-GB" sz="1200">
                          <a:solidFill>
                            <a:schemeClr val="bg1"/>
                          </a:solidFill>
                        </a:rPr>
                        <a:t>Operationalizes &amp; transitions solutions</a:t>
                      </a:r>
                    </a:p>
                    <a:p>
                      <a:pPr marL="285750" lvl="1" indent="-285750">
                        <a:lnSpc>
                          <a:spcPct val="100000"/>
                        </a:lnSpc>
                        <a:spcBef>
                          <a:spcPts val="0"/>
                        </a:spcBef>
                        <a:spcAft>
                          <a:spcPts val="0"/>
                        </a:spcAft>
                        <a:buFont typeface="Arial" panose="020B0604020202020204" pitchFamily="34" charset="0"/>
                        <a:buChar char="•"/>
                      </a:pPr>
                      <a:r>
                        <a:rPr lang="en-GB" sz="1200">
                          <a:solidFill>
                            <a:schemeClr val="bg1"/>
                          </a:solidFill>
                        </a:rPr>
                        <a:t>Develops &amp; maintains ServiceNow solutions</a:t>
                      </a:r>
                    </a:p>
                    <a:p>
                      <a:pPr marL="285750" lvl="1" indent="-285750">
                        <a:lnSpc>
                          <a:spcPct val="100000"/>
                        </a:lnSpc>
                        <a:spcBef>
                          <a:spcPts val="0"/>
                        </a:spcBef>
                        <a:spcAft>
                          <a:spcPts val="0"/>
                        </a:spcAft>
                        <a:buFont typeface="Arial" panose="020B0604020202020204" pitchFamily="34" charset="0"/>
                        <a:buChar char="•"/>
                      </a:pPr>
                      <a:r>
                        <a:rPr lang="en-GB" sz="1200">
                          <a:solidFill>
                            <a:schemeClr val="bg1"/>
                          </a:solidFill>
                        </a:rPr>
                        <a:t>Focuses on user experience</a:t>
                      </a:r>
                    </a:p>
                    <a:p>
                      <a:pPr marL="285750" lvl="1" indent="-285750">
                        <a:lnSpc>
                          <a:spcPct val="100000"/>
                        </a:lnSpc>
                        <a:spcBef>
                          <a:spcPts val="0"/>
                        </a:spcBef>
                        <a:spcAft>
                          <a:spcPts val="0"/>
                        </a:spcAft>
                        <a:buFont typeface="Arial" panose="020B0604020202020204" pitchFamily="34" charset="0"/>
                        <a:buChar char="•"/>
                      </a:pPr>
                      <a:r>
                        <a:rPr lang="en-GB" sz="1200">
                          <a:solidFill>
                            <a:schemeClr val="bg1"/>
                          </a:solidFill>
                        </a:rPr>
                        <a:t>Implements changes &amp; corrections to production defects</a:t>
                      </a:r>
                    </a:p>
                    <a:p>
                      <a:pPr marL="285750" marR="0" lvl="1" indent="-2857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solidFill>
                            <a:schemeClr val="bg1"/>
                          </a:solidFill>
                        </a:rPr>
                        <a:t>Ensures delivery staff is trained</a:t>
                      </a:r>
                    </a:p>
                  </a:txBody>
                  <a:tcPr marL="243651" marR="243587" marT="137052" marB="1370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marR="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solidFill>
                            <a:schemeClr val="bg1"/>
                          </a:solidFill>
                        </a:rPr>
                        <a:t>Works with business to determine new initiatives to drive business value</a:t>
                      </a:r>
                    </a:p>
                    <a:p>
                      <a:pPr marL="285750" marR="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solidFill>
                            <a:schemeClr val="bg1"/>
                          </a:solidFill>
                        </a:rPr>
                        <a:t>Tackles new initiatives that can disrupt the day to day activities of the CoEI</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solidFill>
                            <a:schemeClr val="bg1"/>
                          </a:solidFill>
                        </a:rPr>
                        <a:t>Designs the transformational roadmap &amp; architecture</a:t>
                      </a:r>
                    </a:p>
                    <a:p>
                      <a:pPr marL="285750" marR="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solidFill>
                            <a:schemeClr val="bg1"/>
                          </a:solidFill>
                        </a:rPr>
                        <a:t>Determines where ServiceNow can replace existing solutions</a:t>
                      </a:r>
                    </a:p>
                    <a:p>
                      <a:pPr marL="285750" marR="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solidFill>
                            <a:schemeClr val="bg1"/>
                          </a:solidFill>
                        </a:rPr>
                        <a:t>Looks into next generation capabilities i.e. chatbots, AI, etc. </a:t>
                      </a:r>
                    </a:p>
                  </a:txBody>
                  <a:tcPr marL="243651" marR="243587" marT="137052" marB="1370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marR="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solidFill>
                            <a:schemeClr val="bg1"/>
                          </a:solidFill>
                        </a:rPr>
                        <a:t>Manages &amp; tracks progress of ideas &amp; assesses them before promoting them to demand</a:t>
                      </a:r>
                    </a:p>
                    <a:p>
                      <a:pPr marL="285750" marR="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solidFill>
                            <a:schemeClr val="bg1"/>
                          </a:solidFill>
                        </a:rPr>
                        <a:t>Governs demand intake process</a:t>
                      </a:r>
                    </a:p>
                    <a:p>
                      <a:pPr marL="285750" marR="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solidFill>
                            <a:schemeClr val="bg1"/>
                          </a:solidFill>
                        </a:rPr>
                        <a:t>Builds out demand request form &amp; assessments for prioritizing demand</a:t>
                      </a:r>
                    </a:p>
                    <a:p>
                      <a:pPr marL="285750" marR="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solidFill>
                            <a:schemeClr val="bg1"/>
                          </a:solidFill>
                        </a:rPr>
                        <a:t>Assesses demand on cost, value &amp; risk</a:t>
                      </a:r>
                    </a:p>
                    <a:p>
                      <a:pPr marL="285750" marR="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solidFill>
                            <a:schemeClr val="bg1"/>
                          </a:solidFill>
                        </a:rPr>
                        <a:t>Determines in/out of scope</a:t>
                      </a:r>
                    </a:p>
                    <a:p>
                      <a:pPr marL="285750" marR="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solidFill>
                            <a:schemeClr val="bg1"/>
                          </a:solidFill>
                        </a:rPr>
                        <a:t>Responsible for managing resources/capacity vs demand</a:t>
                      </a:r>
                    </a:p>
                  </a:txBody>
                  <a:tcPr marL="243651" marR="243587" marT="137052" marB="137052">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11" name="Rectangle 10">
            <a:extLst>
              <a:ext uri="{FF2B5EF4-FFF2-40B4-BE49-F238E27FC236}">
                <a16:creationId xmlns:a16="http://schemas.microsoft.com/office/drawing/2014/main" id="{9BE3DB8F-125E-41EB-A00B-256EEBCC1C78}"/>
              </a:ext>
            </a:extLst>
          </p:cNvPr>
          <p:cNvSpPr/>
          <p:nvPr/>
        </p:nvSpPr>
        <p:spPr>
          <a:xfrm>
            <a:off x="223456" y="895598"/>
            <a:ext cx="2356584" cy="555295"/>
          </a:xfrm>
          <a:prstGeom prst="rect">
            <a:avLst/>
          </a:prstGeom>
          <a:solidFill>
            <a:schemeClr val="accent3">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r>
              <a:rPr lang="en-US" sz="1798" b="1" kern="0">
                <a:solidFill>
                  <a:srgbClr val="FFFFFF"/>
                </a:solidFill>
                <a:latin typeface="Century Gothic" panose="020F0302020204030204"/>
              </a:rPr>
              <a:t>Strategy Governance</a:t>
            </a:r>
          </a:p>
        </p:txBody>
      </p:sp>
      <p:sp>
        <p:nvSpPr>
          <p:cNvPr id="12" name="Rectangle 11">
            <a:extLst>
              <a:ext uri="{FF2B5EF4-FFF2-40B4-BE49-F238E27FC236}">
                <a16:creationId xmlns:a16="http://schemas.microsoft.com/office/drawing/2014/main" id="{E14DB8F6-9B0D-4E26-A638-8B1D455C0A3C}"/>
              </a:ext>
            </a:extLst>
          </p:cNvPr>
          <p:cNvSpPr/>
          <p:nvPr/>
        </p:nvSpPr>
        <p:spPr>
          <a:xfrm>
            <a:off x="7333866" y="895598"/>
            <a:ext cx="2425000" cy="555295"/>
          </a:xfrm>
          <a:prstGeom prst="rect">
            <a:avLst/>
          </a:prstGeom>
          <a:solidFill>
            <a:schemeClr val="accent1">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r>
              <a:rPr lang="en-US" sz="1798" b="1" kern="0">
                <a:solidFill>
                  <a:srgbClr val="FFFFFF"/>
                </a:solidFill>
                <a:latin typeface="Century Gothic" panose="020F0302020204030204"/>
              </a:rPr>
              <a:t>Portfolio Governance</a:t>
            </a:r>
          </a:p>
        </p:txBody>
      </p:sp>
      <p:sp>
        <p:nvSpPr>
          <p:cNvPr id="13" name="Rectangle 12">
            <a:extLst>
              <a:ext uri="{FF2B5EF4-FFF2-40B4-BE49-F238E27FC236}">
                <a16:creationId xmlns:a16="http://schemas.microsoft.com/office/drawing/2014/main" id="{92947EB6-4787-45AF-8B87-63210DDF2FE7}"/>
              </a:ext>
            </a:extLst>
          </p:cNvPr>
          <p:cNvSpPr/>
          <p:nvPr/>
        </p:nvSpPr>
        <p:spPr>
          <a:xfrm>
            <a:off x="4939069" y="895598"/>
            <a:ext cx="2394136" cy="555295"/>
          </a:xfrm>
          <a:prstGeom prst="rect">
            <a:avLst/>
          </a:prstGeom>
          <a:solidFill>
            <a:schemeClr val="bg1">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r>
              <a:rPr lang="en-US" sz="1798" b="1" kern="0">
                <a:solidFill>
                  <a:srgbClr val="FFFFFF"/>
                </a:solidFill>
                <a:latin typeface="Century Gothic" panose="020F0302020204030204"/>
              </a:rPr>
              <a:t>Technical Governance</a:t>
            </a:r>
          </a:p>
        </p:txBody>
      </p:sp>
      <p:sp>
        <p:nvSpPr>
          <p:cNvPr id="14" name="Rectangle 13">
            <a:extLst>
              <a:ext uri="{FF2B5EF4-FFF2-40B4-BE49-F238E27FC236}">
                <a16:creationId xmlns:a16="http://schemas.microsoft.com/office/drawing/2014/main" id="{F51A5251-5AA9-41F6-9971-CA1D322925C3}"/>
              </a:ext>
            </a:extLst>
          </p:cNvPr>
          <p:cNvSpPr/>
          <p:nvPr/>
        </p:nvSpPr>
        <p:spPr>
          <a:xfrm>
            <a:off x="2585488" y="895598"/>
            <a:ext cx="2356583" cy="555295"/>
          </a:xfrm>
          <a:prstGeom prst="rect">
            <a:avLst/>
          </a:prstGeom>
          <a:solidFill>
            <a:schemeClr val="bg1">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r>
              <a:rPr lang="en-US" sz="1798" b="1" kern="0">
                <a:solidFill>
                  <a:srgbClr val="FFFFFF"/>
                </a:solidFill>
                <a:latin typeface="Century Gothic" panose="020F0302020204030204"/>
              </a:rPr>
              <a:t>Technical Governance</a:t>
            </a:r>
          </a:p>
        </p:txBody>
      </p:sp>
      <p:sp>
        <p:nvSpPr>
          <p:cNvPr id="18" name="Rectangle 17">
            <a:extLst>
              <a:ext uri="{FF2B5EF4-FFF2-40B4-BE49-F238E27FC236}">
                <a16:creationId xmlns:a16="http://schemas.microsoft.com/office/drawing/2014/main" id="{7182BFC2-CB97-4010-9661-C30D66A695EC}"/>
              </a:ext>
            </a:extLst>
          </p:cNvPr>
          <p:cNvSpPr/>
          <p:nvPr/>
        </p:nvSpPr>
        <p:spPr>
          <a:xfrm>
            <a:off x="9749536" y="888717"/>
            <a:ext cx="2322720" cy="555295"/>
          </a:xfrm>
          <a:prstGeom prst="rect">
            <a:avLst/>
          </a:prstGeom>
          <a:solidFill>
            <a:schemeClr val="accent1">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r>
              <a:rPr lang="en-US" sz="1798" b="1" kern="0">
                <a:solidFill>
                  <a:srgbClr val="FFFFFF"/>
                </a:solidFill>
                <a:latin typeface="Century Gothic" panose="020F0302020204030204"/>
              </a:rPr>
              <a:t>Portfolio Governance</a:t>
            </a:r>
          </a:p>
        </p:txBody>
      </p:sp>
    </p:spTree>
    <p:extLst>
      <p:ext uri="{BB962C8B-B14F-4D97-AF65-F5344CB8AC3E}">
        <p14:creationId xmlns:p14="http://schemas.microsoft.com/office/powerpoint/2010/main" val="35316716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Placeholder 10"/>
          <p:cNvGraphicFramePr>
            <a:graphicFrameLocks/>
          </p:cNvGraphicFramePr>
          <p:nvPr/>
        </p:nvGraphicFramePr>
        <p:xfrm>
          <a:off x="12164" y="1049958"/>
          <a:ext cx="12117058" cy="5096467"/>
        </p:xfrm>
        <a:graphic>
          <a:graphicData uri="http://schemas.openxmlformats.org/drawingml/2006/table">
            <a:tbl>
              <a:tblPr firstRow="1">
                <a:tableStyleId>{E8034E78-7F5D-4C2E-B375-FC64B27BC917}</a:tableStyleId>
              </a:tblPr>
              <a:tblGrid>
                <a:gridCol w="2150629">
                  <a:extLst>
                    <a:ext uri="{9D8B030D-6E8A-4147-A177-3AD203B41FA5}">
                      <a16:colId xmlns:a16="http://schemas.microsoft.com/office/drawing/2014/main" val="20000"/>
                    </a:ext>
                  </a:extLst>
                </a:gridCol>
                <a:gridCol w="2427859">
                  <a:extLst>
                    <a:ext uri="{9D8B030D-6E8A-4147-A177-3AD203B41FA5}">
                      <a16:colId xmlns:a16="http://schemas.microsoft.com/office/drawing/2014/main" val="20001"/>
                    </a:ext>
                  </a:extLst>
                </a:gridCol>
                <a:gridCol w="2503844">
                  <a:extLst>
                    <a:ext uri="{9D8B030D-6E8A-4147-A177-3AD203B41FA5}">
                      <a16:colId xmlns:a16="http://schemas.microsoft.com/office/drawing/2014/main" val="20002"/>
                    </a:ext>
                  </a:extLst>
                </a:gridCol>
                <a:gridCol w="2517363">
                  <a:extLst>
                    <a:ext uri="{9D8B030D-6E8A-4147-A177-3AD203B41FA5}">
                      <a16:colId xmlns:a16="http://schemas.microsoft.com/office/drawing/2014/main" val="20003"/>
                    </a:ext>
                  </a:extLst>
                </a:gridCol>
                <a:gridCol w="2517363">
                  <a:extLst>
                    <a:ext uri="{9D8B030D-6E8A-4147-A177-3AD203B41FA5}">
                      <a16:colId xmlns:a16="http://schemas.microsoft.com/office/drawing/2014/main" val="3330303079"/>
                    </a:ext>
                  </a:extLst>
                </a:gridCol>
              </a:tblGrid>
              <a:tr h="457033">
                <a:tc>
                  <a:txBody>
                    <a:bodyPr/>
                    <a:lstStyle/>
                    <a:p>
                      <a:pPr algn="l">
                        <a:lnSpc>
                          <a:spcPct val="95000"/>
                        </a:lnSpc>
                      </a:pPr>
                      <a:endParaRPr lang="en-US" sz="1600" b="1">
                        <a:ln>
                          <a:noFill/>
                        </a:ln>
                        <a:solidFill>
                          <a:srgbClr val="FFFFFF"/>
                        </a:solidFill>
                        <a:latin typeface="+mn-lt"/>
                        <a:cs typeface="Calibri"/>
                      </a:endParaRPr>
                    </a:p>
                  </a:txBody>
                  <a:tcPr marL="243714" marR="243650" marT="91392" marB="91392" anchor="ctr">
                    <a:lnL>
                      <a:noFill/>
                    </a:lnL>
                    <a:lnR w="12700" cap="flat" cmpd="sng" algn="ctr">
                      <a:solidFill>
                        <a:schemeClr val="bg1"/>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A5A5A5"/>
                    </a:solidFill>
                  </a:tcPr>
                </a:tc>
                <a:tc>
                  <a:txBody>
                    <a:bodyPr/>
                    <a:lstStyle/>
                    <a:p>
                      <a:endParaRPr lang="en-US" sz="1800"/>
                    </a:p>
                  </a:txBody>
                  <a:tcPr marL="243714" marR="243650" marT="91392" marB="9139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C7C7C"/>
                    </a:solidFill>
                  </a:tcPr>
                </a:tc>
                <a:tc>
                  <a:txBody>
                    <a:bodyPr/>
                    <a:lstStyle/>
                    <a:p>
                      <a:endParaRPr lang="en-US" sz="1800"/>
                    </a:p>
                  </a:txBody>
                  <a:tcPr marL="243714" marR="243650" marT="91392" marB="9139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C7C7C"/>
                    </a:solidFill>
                  </a:tcPr>
                </a:tc>
                <a:tc>
                  <a:txBody>
                    <a:bodyPr/>
                    <a:lstStyle/>
                    <a:p>
                      <a:pPr algn="l">
                        <a:lnSpc>
                          <a:spcPct val="95000"/>
                        </a:lnSpc>
                      </a:pPr>
                      <a:endParaRPr lang="en-US" sz="1600" b="1">
                        <a:ln>
                          <a:noFill/>
                        </a:ln>
                        <a:solidFill>
                          <a:srgbClr val="FFFFFF"/>
                        </a:solidFill>
                        <a:latin typeface="Calibri"/>
                        <a:cs typeface="Calibri"/>
                      </a:endParaRPr>
                    </a:p>
                  </a:txBody>
                  <a:tcPr marL="243714" marR="243650" marT="91392" marB="9139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262626"/>
                    </a:solidFill>
                  </a:tcPr>
                </a:tc>
                <a:tc>
                  <a:txBody>
                    <a:bodyPr/>
                    <a:lstStyle/>
                    <a:p>
                      <a:pPr algn="l">
                        <a:lnSpc>
                          <a:spcPct val="95000"/>
                        </a:lnSpc>
                      </a:pPr>
                      <a:endParaRPr lang="en-US" sz="1600" b="1">
                        <a:ln>
                          <a:noFill/>
                        </a:ln>
                        <a:solidFill>
                          <a:srgbClr val="FFFFFF"/>
                        </a:solidFill>
                        <a:latin typeface="Calibri"/>
                        <a:cs typeface="Calibri"/>
                      </a:endParaRPr>
                    </a:p>
                  </a:txBody>
                  <a:tcPr marL="243714" marR="243650" marT="91392" marB="9139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262626"/>
                    </a:solidFill>
                  </a:tcPr>
                </a:tc>
                <a:extLst>
                  <a:ext uri="{0D108BD9-81ED-4DB2-BD59-A6C34878D82A}">
                    <a16:rowId xmlns:a16="http://schemas.microsoft.com/office/drawing/2014/main" val="10000"/>
                  </a:ext>
                </a:extLst>
              </a:tr>
              <a:tr h="4639363">
                <a:tc>
                  <a:txBody>
                    <a:bodyPr/>
                    <a:lstStyle/>
                    <a:p>
                      <a:pPr marL="0" indent="0">
                        <a:buClr>
                          <a:schemeClr val="bg1"/>
                        </a:buClr>
                        <a:buFont typeface="Arial"/>
                        <a:buNone/>
                      </a:pPr>
                      <a:r>
                        <a:rPr lang="en-US" sz="1200" b="1">
                          <a:solidFill>
                            <a:schemeClr val="bg1"/>
                          </a:solidFill>
                        </a:rPr>
                        <a:t>Executive Steering Board</a:t>
                      </a:r>
                      <a:endParaRPr lang="en-US" sz="1200">
                        <a:solidFill>
                          <a:schemeClr val="bg1"/>
                        </a:solidFill>
                      </a:endParaRPr>
                    </a:p>
                    <a:p>
                      <a:pPr marL="457200" lvl="1" indent="0">
                        <a:buClr>
                          <a:schemeClr val="bg1"/>
                        </a:buClr>
                        <a:buFont typeface="Arial"/>
                        <a:buNone/>
                      </a:pPr>
                      <a:endParaRPr lang="en-US" sz="1200">
                        <a:solidFill>
                          <a:schemeClr val="bg1"/>
                        </a:solidFill>
                      </a:endParaRPr>
                    </a:p>
                    <a:p>
                      <a:pPr marL="285750" marR="0" lvl="1" indent="-285750" algn="l" defTabSz="457017" rtl="0" eaLnBrk="1" fontAlgn="auto" latinLnBrk="0" hangingPunct="1">
                        <a:lnSpc>
                          <a:spcPct val="100000"/>
                        </a:lnSpc>
                        <a:spcBef>
                          <a:spcPts val="0"/>
                        </a:spcBef>
                        <a:spcAft>
                          <a:spcPts val="0"/>
                        </a:spcAft>
                        <a:buClr>
                          <a:srgbClr val="515151"/>
                        </a:buClr>
                        <a:buSzTx/>
                        <a:buFont typeface="Arial"/>
                        <a:buChar char="•"/>
                        <a:tabLst/>
                        <a:defRPr/>
                      </a:pPr>
                      <a:r>
                        <a:rPr lang="en-US" sz="1200" b="1">
                          <a:solidFill>
                            <a:schemeClr val="bg1"/>
                          </a:solidFill>
                        </a:rPr>
                        <a:t>Executive Sponsor</a:t>
                      </a:r>
                    </a:p>
                    <a:p>
                      <a:pPr marL="285750" lvl="1" indent="-285750">
                        <a:buClr>
                          <a:srgbClr val="515151"/>
                        </a:buClr>
                        <a:buFont typeface="Arial"/>
                        <a:buChar char="•"/>
                      </a:pPr>
                      <a:r>
                        <a:rPr lang="en-US" sz="1200">
                          <a:solidFill>
                            <a:schemeClr val="bg1"/>
                          </a:solidFill>
                        </a:rPr>
                        <a:t>CIO / CTO</a:t>
                      </a:r>
                    </a:p>
                    <a:p>
                      <a:pPr marL="285750" lvl="1" indent="-285750">
                        <a:buClr>
                          <a:srgbClr val="515151"/>
                        </a:buClr>
                        <a:buFont typeface="Arial"/>
                        <a:buChar char="•"/>
                      </a:pPr>
                      <a:r>
                        <a:rPr lang="en-US" sz="1200">
                          <a:solidFill>
                            <a:schemeClr val="bg1"/>
                          </a:solidFill>
                        </a:rPr>
                        <a:t>Business Partners</a:t>
                      </a:r>
                    </a:p>
                    <a:p>
                      <a:pPr marL="285750" lvl="1" indent="-285750">
                        <a:buClr>
                          <a:srgbClr val="515151"/>
                        </a:buClr>
                        <a:buFont typeface="Arial"/>
                        <a:buChar char="•"/>
                      </a:pPr>
                      <a:r>
                        <a:rPr lang="en-US" sz="1200">
                          <a:solidFill>
                            <a:schemeClr val="bg1"/>
                          </a:solidFill>
                        </a:rPr>
                        <a:t>Platform Owner</a:t>
                      </a:r>
                    </a:p>
                    <a:p>
                      <a:pPr marL="285750" lvl="1" indent="-285750">
                        <a:buClr>
                          <a:srgbClr val="515151"/>
                        </a:buClr>
                        <a:buFont typeface="Arial"/>
                        <a:buChar char="•"/>
                      </a:pPr>
                      <a:r>
                        <a:rPr lang="en-US" sz="1200">
                          <a:solidFill>
                            <a:schemeClr val="bg1"/>
                          </a:solidFill>
                        </a:rPr>
                        <a:t>Platform Architect</a:t>
                      </a:r>
                    </a:p>
                    <a:p>
                      <a:pPr marL="285750" lvl="1" indent="-285750">
                        <a:buClr>
                          <a:srgbClr val="515151"/>
                        </a:buClr>
                        <a:buFont typeface="Arial"/>
                        <a:buChar char="•"/>
                      </a:pPr>
                      <a:r>
                        <a:rPr lang="en-US" sz="1200">
                          <a:solidFill>
                            <a:schemeClr val="bg1"/>
                          </a:solidFill>
                        </a:rPr>
                        <a:t>Enterprise Architect</a:t>
                      </a:r>
                    </a:p>
                  </a:txBody>
                  <a:tcPr marL="243714" marR="243650" marT="137088" marB="137088">
                    <a:lnL>
                      <a:noFill/>
                    </a:lnL>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lvl="1" indent="0">
                        <a:buClr>
                          <a:schemeClr val="bg1"/>
                        </a:buClr>
                        <a:buNone/>
                      </a:pPr>
                      <a:r>
                        <a:rPr lang="en-US" sz="1200" b="1">
                          <a:solidFill>
                            <a:schemeClr val="bg1"/>
                          </a:solidFill>
                        </a:rPr>
                        <a:t>Platform Support/Design Board</a:t>
                      </a:r>
                    </a:p>
                    <a:p>
                      <a:pPr marL="0" lvl="1" indent="0">
                        <a:buClr>
                          <a:schemeClr val="bg1"/>
                        </a:buClr>
                        <a:buNone/>
                      </a:pPr>
                      <a:endParaRPr lang="en-US" sz="1200" b="1">
                        <a:solidFill>
                          <a:schemeClr val="bg1"/>
                        </a:solidFill>
                      </a:endParaRPr>
                    </a:p>
                    <a:p>
                      <a:pPr marL="285750" lvl="1" indent="-285750">
                        <a:buClr>
                          <a:srgbClr val="515151"/>
                        </a:buClr>
                        <a:buFont typeface="Arial"/>
                        <a:buChar char="•"/>
                      </a:pPr>
                      <a:r>
                        <a:rPr lang="en-US" sz="1200" b="1">
                          <a:solidFill>
                            <a:schemeClr val="bg1"/>
                          </a:solidFill>
                        </a:rPr>
                        <a:t>Platform Owner</a:t>
                      </a:r>
                    </a:p>
                    <a:p>
                      <a:pPr marL="285750" lvl="1" indent="-285750">
                        <a:buClr>
                          <a:srgbClr val="515151"/>
                        </a:buClr>
                        <a:buFont typeface="Arial"/>
                        <a:buChar char="•"/>
                      </a:pPr>
                      <a:r>
                        <a:rPr lang="en-US" sz="1200">
                          <a:solidFill>
                            <a:schemeClr val="bg1"/>
                          </a:solidFill>
                        </a:rPr>
                        <a:t>Platform Architect</a:t>
                      </a:r>
                    </a:p>
                    <a:p>
                      <a:pPr marL="285750" lvl="1" indent="-285750">
                        <a:buClr>
                          <a:srgbClr val="515151"/>
                        </a:buClr>
                        <a:buFont typeface="Arial"/>
                        <a:buChar char="•"/>
                      </a:pPr>
                      <a:r>
                        <a:rPr lang="en-US" sz="1200">
                          <a:solidFill>
                            <a:schemeClr val="bg1"/>
                          </a:solidFill>
                        </a:rPr>
                        <a:t>IT Process Owner(s)</a:t>
                      </a:r>
                    </a:p>
                    <a:p>
                      <a:pPr marL="285750" lvl="1" indent="-285750">
                        <a:buClr>
                          <a:srgbClr val="515151"/>
                        </a:buClr>
                        <a:buFont typeface="Arial"/>
                        <a:buChar char="•"/>
                      </a:pPr>
                      <a:r>
                        <a:rPr lang="en-US" sz="1200">
                          <a:solidFill>
                            <a:schemeClr val="bg1"/>
                          </a:solidFill>
                        </a:rPr>
                        <a:t>Service Owner(s) </a:t>
                      </a:r>
                    </a:p>
                    <a:p>
                      <a:pPr marL="285750" lvl="1" indent="-285750">
                        <a:buClr>
                          <a:srgbClr val="515151"/>
                        </a:buClr>
                        <a:buFont typeface="Arial"/>
                        <a:buChar char="•"/>
                      </a:pPr>
                      <a:r>
                        <a:rPr lang="en-US" sz="1200">
                          <a:solidFill>
                            <a:schemeClr val="bg1"/>
                          </a:solidFill>
                        </a:rPr>
                        <a:t>Demand Manager</a:t>
                      </a:r>
                    </a:p>
                    <a:p>
                      <a:pPr marL="285750" lvl="1" indent="-285750">
                        <a:buClr>
                          <a:srgbClr val="515151"/>
                        </a:buClr>
                        <a:buFont typeface="Arial"/>
                        <a:buChar char="•"/>
                      </a:pPr>
                      <a:r>
                        <a:rPr lang="en-US" sz="1200">
                          <a:solidFill>
                            <a:schemeClr val="bg1"/>
                          </a:solidFill>
                        </a:rPr>
                        <a:t>Program Manager</a:t>
                      </a:r>
                    </a:p>
                    <a:p>
                      <a:pPr marL="285750" lvl="1" indent="-285750">
                        <a:buClr>
                          <a:srgbClr val="515151"/>
                        </a:buClr>
                        <a:buFont typeface="Arial"/>
                        <a:buChar char="•"/>
                      </a:pPr>
                      <a:r>
                        <a:rPr lang="en-US" sz="1200">
                          <a:solidFill>
                            <a:schemeClr val="bg1"/>
                          </a:solidFill>
                        </a:rPr>
                        <a:t>Project Manager</a:t>
                      </a:r>
                    </a:p>
                    <a:p>
                      <a:pPr marL="285750" lvl="1" indent="-285750">
                        <a:buClr>
                          <a:srgbClr val="515151"/>
                        </a:buClr>
                        <a:buFont typeface="Arial"/>
                        <a:buChar char="•"/>
                      </a:pPr>
                      <a:r>
                        <a:rPr lang="en-US" sz="1200">
                          <a:solidFill>
                            <a:schemeClr val="bg1"/>
                          </a:solidFill>
                        </a:rPr>
                        <a:t>Business Analyst(s)</a:t>
                      </a:r>
                    </a:p>
                    <a:p>
                      <a:pPr marL="285750" lvl="1" indent="-285750">
                        <a:buClr>
                          <a:srgbClr val="515151"/>
                        </a:buClr>
                        <a:buFont typeface="Arial"/>
                        <a:buChar char="•"/>
                      </a:pPr>
                      <a:r>
                        <a:rPr lang="en-US" sz="1200">
                          <a:solidFill>
                            <a:schemeClr val="bg1"/>
                          </a:solidFill>
                        </a:rPr>
                        <a:t>Platform Administrator</a:t>
                      </a:r>
                    </a:p>
                    <a:p>
                      <a:pPr marL="285750" lvl="1" indent="-285750">
                        <a:buClr>
                          <a:srgbClr val="515151"/>
                        </a:buClr>
                        <a:buFont typeface="Arial"/>
                        <a:buChar char="•"/>
                      </a:pPr>
                      <a:r>
                        <a:rPr lang="en-US" sz="1200">
                          <a:solidFill>
                            <a:schemeClr val="bg1"/>
                          </a:solidFill>
                        </a:rPr>
                        <a:t>Quality Assurance</a:t>
                      </a:r>
                    </a:p>
                    <a:p>
                      <a:pPr marL="285750" lvl="1" indent="-285750">
                        <a:buClr>
                          <a:srgbClr val="515151"/>
                        </a:buClr>
                        <a:buFont typeface="Arial"/>
                        <a:buChar char="•"/>
                      </a:pPr>
                      <a:r>
                        <a:rPr lang="en-US" sz="1200">
                          <a:solidFill>
                            <a:schemeClr val="bg1"/>
                          </a:solidFill>
                        </a:rPr>
                        <a:t>Trainer</a:t>
                      </a:r>
                    </a:p>
                    <a:p>
                      <a:pPr marL="285750" lvl="1" indent="-285750">
                        <a:buClr>
                          <a:srgbClr val="515151"/>
                        </a:buClr>
                        <a:buFont typeface="Arial"/>
                        <a:buChar char="•"/>
                      </a:pPr>
                      <a:r>
                        <a:rPr lang="en-US" sz="1200">
                          <a:solidFill>
                            <a:schemeClr val="bg1"/>
                          </a:solidFill>
                        </a:rPr>
                        <a:t>Enterprise Architect</a:t>
                      </a:r>
                    </a:p>
                    <a:p>
                      <a:pPr marL="285750" lvl="1" indent="-285750">
                        <a:buClr>
                          <a:srgbClr val="515151"/>
                        </a:buClr>
                        <a:buFont typeface="Arial"/>
                        <a:buChar char="•"/>
                      </a:pPr>
                      <a:r>
                        <a:rPr lang="en-US" sz="1200">
                          <a:solidFill>
                            <a:schemeClr val="bg1"/>
                          </a:solidFill>
                        </a:rPr>
                        <a:t>User Experience Engineer</a:t>
                      </a:r>
                    </a:p>
                    <a:p>
                      <a:pPr marL="285750" lvl="1" indent="-285750">
                        <a:buClr>
                          <a:srgbClr val="515151"/>
                        </a:buClr>
                        <a:buFont typeface="Arial"/>
                        <a:buChar char="•"/>
                      </a:pPr>
                      <a:r>
                        <a:rPr lang="en-US" sz="1200">
                          <a:solidFill>
                            <a:schemeClr val="bg1"/>
                          </a:solidFill>
                        </a:rPr>
                        <a:t>Security Admin</a:t>
                      </a:r>
                    </a:p>
                    <a:p>
                      <a:pPr marL="285750" lvl="1" indent="-285750">
                        <a:buClr>
                          <a:srgbClr val="515151"/>
                        </a:buClr>
                        <a:buFont typeface="Arial"/>
                        <a:buChar char="•"/>
                      </a:pPr>
                      <a:r>
                        <a:rPr lang="en-US" sz="1200">
                          <a:solidFill>
                            <a:schemeClr val="bg1"/>
                          </a:solidFill>
                        </a:rPr>
                        <a:t>Information Security</a:t>
                      </a:r>
                    </a:p>
                    <a:p>
                      <a:pPr marL="285750" lvl="1" indent="-285750">
                        <a:buClr>
                          <a:srgbClr val="515151"/>
                        </a:buClr>
                        <a:buFont typeface="Arial"/>
                        <a:buChar char="•"/>
                      </a:pPr>
                      <a:r>
                        <a:rPr lang="en-US" sz="1200">
                          <a:solidFill>
                            <a:schemeClr val="bg1"/>
                          </a:solidFill>
                        </a:rPr>
                        <a:t>CMDB Manager</a:t>
                      </a:r>
                    </a:p>
                    <a:p>
                      <a:pPr marL="285750" lvl="1" indent="-285750">
                        <a:buClr>
                          <a:srgbClr val="515151"/>
                        </a:buClr>
                        <a:buFont typeface="Arial"/>
                        <a:buChar char="•"/>
                      </a:pPr>
                      <a:r>
                        <a:rPr lang="en-US" sz="1200">
                          <a:solidFill>
                            <a:schemeClr val="bg1"/>
                          </a:solidFill>
                        </a:rPr>
                        <a:t>Data Insights</a:t>
                      </a:r>
                    </a:p>
                  </a:txBody>
                  <a:tcPr marL="243714" marR="243650" marT="137088" marB="137088">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buClr>
                          <a:schemeClr val="bg1"/>
                        </a:buClr>
                        <a:buNone/>
                      </a:pPr>
                      <a:r>
                        <a:rPr lang="en-US" sz="1200" b="1">
                          <a:solidFill>
                            <a:schemeClr val="bg1"/>
                          </a:solidFill>
                        </a:rPr>
                        <a:t>Development/Build Board</a:t>
                      </a:r>
                      <a:endParaRPr lang="en-US" sz="1200">
                        <a:solidFill>
                          <a:schemeClr val="bg1"/>
                        </a:solidFill>
                      </a:endParaRPr>
                    </a:p>
                    <a:p>
                      <a:pPr marL="285750" indent="-285750">
                        <a:buClr>
                          <a:srgbClr val="515151"/>
                        </a:buClr>
                        <a:buFont typeface="Arial"/>
                        <a:buChar char="•"/>
                      </a:pPr>
                      <a:endParaRPr lang="en-US" sz="1200">
                        <a:solidFill>
                          <a:schemeClr val="bg1"/>
                        </a:solidFill>
                      </a:endParaRPr>
                    </a:p>
                    <a:p>
                      <a:pPr marL="285750" indent="-285750">
                        <a:buClr>
                          <a:srgbClr val="515151"/>
                        </a:buClr>
                        <a:buFont typeface="Arial"/>
                        <a:buChar char="•"/>
                      </a:pPr>
                      <a:r>
                        <a:rPr lang="en-US" sz="1200" b="1">
                          <a:solidFill>
                            <a:schemeClr val="bg1"/>
                          </a:solidFill>
                        </a:rPr>
                        <a:t>Platform Architect</a:t>
                      </a:r>
                    </a:p>
                    <a:p>
                      <a:pPr marL="285750" indent="-285750">
                        <a:buClr>
                          <a:srgbClr val="515151"/>
                        </a:buClr>
                        <a:buFont typeface="Arial"/>
                        <a:buChar char="•"/>
                      </a:pPr>
                      <a:r>
                        <a:rPr lang="en-US" sz="1200">
                          <a:solidFill>
                            <a:schemeClr val="bg1"/>
                          </a:solidFill>
                        </a:rPr>
                        <a:t>Platform Owner</a:t>
                      </a:r>
                    </a:p>
                    <a:p>
                      <a:pPr marL="285750" indent="-285750">
                        <a:buClr>
                          <a:srgbClr val="515151"/>
                        </a:buClr>
                        <a:buFont typeface="Arial"/>
                        <a:buChar char="•"/>
                      </a:pPr>
                      <a:r>
                        <a:rPr lang="en-US" sz="1200">
                          <a:solidFill>
                            <a:schemeClr val="bg1"/>
                          </a:solidFill>
                        </a:rPr>
                        <a:t>IT Process Owner(s)</a:t>
                      </a:r>
                    </a:p>
                    <a:p>
                      <a:pPr marL="285750" indent="-285750">
                        <a:buClr>
                          <a:srgbClr val="515151"/>
                        </a:buClr>
                        <a:buFont typeface="Arial"/>
                        <a:buChar char="•"/>
                      </a:pPr>
                      <a:r>
                        <a:rPr lang="en-US" sz="1200">
                          <a:solidFill>
                            <a:schemeClr val="bg1"/>
                          </a:solidFill>
                        </a:rPr>
                        <a:t>Demand Manager</a:t>
                      </a:r>
                    </a:p>
                    <a:p>
                      <a:pPr marL="285750" indent="-285750">
                        <a:buClr>
                          <a:srgbClr val="515151"/>
                        </a:buClr>
                        <a:buFont typeface="Arial"/>
                        <a:buChar char="•"/>
                      </a:pPr>
                      <a:r>
                        <a:rPr lang="en-US" sz="1200">
                          <a:solidFill>
                            <a:schemeClr val="bg1"/>
                          </a:solidFill>
                        </a:rPr>
                        <a:t>Program Manager</a:t>
                      </a:r>
                    </a:p>
                    <a:p>
                      <a:pPr marL="285750" indent="-285750">
                        <a:buClr>
                          <a:srgbClr val="515151"/>
                        </a:buClr>
                        <a:buFont typeface="Arial"/>
                        <a:buChar char="•"/>
                      </a:pPr>
                      <a:r>
                        <a:rPr lang="en-US" sz="1200">
                          <a:solidFill>
                            <a:schemeClr val="bg1"/>
                          </a:solidFill>
                        </a:rPr>
                        <a:t>Project Manager(s)</a:t>
                      </a:r>
                    </a:p>
                    <a:p>
                      <a:pPr marL="285750" indent="-285750">
                        <a:buClr>
                          <a:srgbClr val="515151"/>
                        </a:buClr>
                        <a:buFont typeface="Arial"/>
                        <a:buChar char="•"/>
                      </a:pPr>
                      <a:r>
                        <a:rPr lang="en-US" sz="1200">
                          <a:solidFill>
                            <a:schemeClr val="bg1"/>
                          </a:solidFill>
                        </a:rPr>
                        <a:t>Business Analyst(s)</a:t>
                      </a:r>
                    </a:p>
                    <a:p>
                      <a:pPr marL="285750" indent="-285750">
                        <a:buClr>
                          <a:srgbClr val="515151"/>
                        </a:buClr>
                        <a:buFont typeface="Arial"/>
                        <a:buChar char="•"/>
                      </a:pPr>
                      <a:r>
                        <a:rPr lang="en-US" sz="1200">
                          <a:solidFill>
                            <a:schemeClr val="bg1"/>
                          </a:solidFill>
                        </a:rPr>
                        <a:t>Platform Administrator</a:t>
                      </a:r>
                    </a:p>
                    <a:p>
                      <a:pPr marL="285750" indent="-285750">
                        <a:buClr>
                          <a:srgbClr val="515151"/>
                        </a:buClr>
                        <a:buFont typeface="Arial"/>
                        <a:buChar char="•"/>
                      </a:pPr>
                      <a:r>
                        <a:rPr lang="en-US" sz="1200">
                          <a:solidFill>
                            <a:schemeClr val="bg1"/>
                          </a:solidFill>
                        </a:rPr>
                        <a:t>Quality Assurance</a:t>
                      </a:r>
                    </a:p>
                    <a:p>
                      <a:pPr marL="285750" indent="-285750">
                        <a:buClr>
                          <a:srgbClr val="515151"/>
                        </a:buClr>
                        <a:buFont typeface="Arial"/>
                        <a:buChar char="•"/>
                      </a:pPr>
                      <a:r>
                        <a:rPr lang="en-US" sz="1200">
                          <a:solidFill>
                            <a:schemeClr val="bg1"/>
                          </a:solidFill>
                        </a:rPr>
                        <a:t>Developer(s)</a:t>
                      </a:r>
                    </a:p>
                    <a:p>
                      <a:pPr marL="285750" indent="-285750">
                        <a:buClr>
                          <a:srgbClr val="515151"/>
                        </a:buClr>
                        <a:buFont typeface="Arial"/>
                        <a:buChar char="•"/>
                      </a:pPr>
                      <a:r>
                        <a:rPr lang="en-US" sz="1200">
                          <a:solidFill>
                            <a:schemeClr val="bg1"/>
                          </a:solidFill>
                        </a:rPr>
                        <a:t>User Experience Engineer</a:t>
                      </a:r>
                    </a:p>
                    <a:p>
                      <a:pPr marL="285750" indent="-285750">
                        <a:buClr>
                          <a:srgbClr val="515151"/>
                        </a:buClr>
                        <a:buFont typeface="Arial"/>
                        <a:buChar char="•"/>
                      </a:pPr>
                      <a:r>
                        <a:rPr lang="en-US" sz="1200">
                          <a:solidFill>
                            <a:schemeClr val="bg1"/>
                          </a:solidFill>
                        </a:rPr>
                        <a:t>Reporting/Analytics Developer</a:t>
                      </a:r>
                    </a:p>
                    <a:p>
                      <a:pPr marL="285750" indent="-285750">
                        <a:buClr>
                          <a:srgbClr val="515151"/>
                        </a:buClr>
                        <a:buFont typeface="Arial"/>
                        <a:buChar char="•"/>
                      </a:pPr>
                      <a:r>
                        <a:rPr lang="en-US" sz="1200">
                          <a:solidFill>
                            <a:schemeClr val="bg1"/>
                          </a:solidFill>
                        </a:rPr>
                        <a:t>Service Catalog Manager</a:t>
                      </a:r>
                    </a:p>
                    <a:p>
                      <a:pPr marL="285750" indent="-285750">
                        <a:buClr>
                          <a:srgbClr val="515151"/>
                        </a:buClr>
                        <a:buFont typeface="Arial"/>
                        <a:buChar char="•"/>
                      </a:pPr>
                      <a:r>
                        <a:rPr lang="en-US" sz="1200">
                          <a:solidFill>
                            <a:schemeClr val="bg1"/>
                          </a:solidFill>
                        </a:rPr>
                        <a:t>Release Manager</a:t>
                      </a:r>
                    </a:p>
                    <a:p>
                      <a:pPr marL="285750" indent="-285750">
                        <a:buClr>
                          <a:srgbClr val="515151"/>
                        </a:buClr>
                        <a:buFont typeface="Arial"/>
                        <a:buChar char="•"/>
                      </a:pPr>
                      <a:r>
                        <a:rPr lang="en-US" sz="1200">
                          <a:solidFill>
                            <a:schemeClr val="bg1"/>
                          </a:solidFill>
                        </a:rPr>
                        <a:t>Resource Manager</a:t>
                      </a:r>
                    </a:p>
                    <a:p>
                      <a:pPr marL="285750" indent="-285750">
                        <a:buClr>
                          <a:srgbClr val="515151"/>
                        </a:buClr>
                        <a:buFont typeface="Arial"/>
                        <a:buChar char="•"/>
                      </a:pPr>
                      <a:r>
                        <a:rPr lang="en-US" sz="1200">
                          <a:solidFill>
                            <a:schemeClr val="bg1"/>
                          </a:solidFill>
                        </a:rPr>
                        <a:t>CMDB Manager</a:t>
                      </a:r>
                    </a:p>
                    <a:p>
                      <a:pPr marL="285750" indent="-285750">
                        <a:buClr>
                          <a:srgbClr val="515151"/>
                        </a:buClr>
                        <a:buFont typeface="Arial"/>
                        <a:buChar char="•"/>
                      </a:pPr>
                      <a:r>
                        <a:rPr lang="en-US" sz="1200">
                          <a:solidFill>
                            <a:schemeClr val="bg1"/>
                          </a:solidFill>
                        </a:rPr>
                        <a:t>Security Admin</a:t>
                      </a:r>
                    </a:p>
                    <a:p>
                      <a:pPr marL="285750" indent="-285750">
                        <a:buClr>
                          <a:srgbClr val="515151"/>
                        </a:buClr>
                        <a:buFont typeface="Arial"/>
                        <a:buChar char="•"/>
                      </a:pPr>
                      <a:r>
                        <a:rPr lang="en-US" sz="1200">
                          <a:solidFill>
                            <a:schemeClr val="bg1"/>
                          </a:solidFill>
                        </a:rPr>
                        <a:t>Data Insights</a:t>
                      </a:r>
                    </a:p>
                  </a:txBody>
                  <a:tcPr marL="243714" marR="243650" marT="137088" marB="137088">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indent="0">
                        <a:buClr>
                          <a:schemeClr val="bg1"/>
                        </a:buClr>
                        <a:buNone/>
                      </a:pPr>
                      <a:r>
                        <a:rPr lang="en-US" sz="1200" b="1">
                          <a:solidFill>
                            <a:schemeClr val="bg1"/>
                          </a:solidFill>
                        </a:rPr>
                        <a:t>Business Technology Board</a:t>
                      </a:r>
                      <a:br>
                        <a:rPr lang="en-US" sz="1200" b="1">
                          <a:solidFill>
                            <a:schemeClr val="bg1"/>
                          </a:solidFill>
                        </a:rPr>
                      </a:br>
                      <a:endParaRPr lang="en-US" sz="1200" b="1">
                        <a:solidFill>
                          <a:schemeClr val="bg1"/>
                        </a:solidFill>
                      </a:endParaRPr>
                    </a:p>
                    <a:p>
                      <a:pPr marL="285750" marR="0" lvl="0" indent="-285750" algn="l" defTabSz="457017" rtl="0" eaLnBrk="1" fontAlgn="auto" latinLnBrk="0" hangingPunct="1">
                        <a:lnSpc>
                          <a:spcPct val="100000"/>
                        </a:lnSpc>
                        <a:spcBef>
                          <a:spcPts val="0"/>
                        </a:spcBef>
                        <a:spcAft>
                          <a:spcPts val="0"/>
                        </a:spcAft>
                        <a:buClr>
                          <a:srgbClr val="515151"/>
                        </a:buClr>
                        <a:buSzTx/>
                        <a:buFont typeface="Arial"/>
                        <a:buChar char="•"/>
                        <a:tabLst/>
                        <a:defRPr/>
                      </a:pPr>
                      <a:r>
                        <a:rPr lang="en-US" sz="1200" b="1">
                          <a:solidFill>
                            <a:schemeClr val="bg1"/>
                          </a:solidFill>
                        </a:rPr>
                        <a:t>Executive Sponsor</a:t>
                      </a:r>
                    </a:p>
                    <a:p>
                      <a:pPr marL="285750" indent="-285750">
                        <a:buClr>
                          <a:srgbClr val="515151"/>
                        </a:buClr>
                        <a:buFont typeface="Arial"/>
                        <a:buChar char="•"/>
                      </a:pPr>
                      <a:r>
                        <a:rPr lang="en-US" sz="1200">
                          <a:solidFill>
                            <a:schemeClr val="bg1"/>
                          </a:solidFill>
                        </a:rPr>
                        <a:t>CIO / CTO</a:t>
                      </a:r>
                    </a:p>
                    <a:p>
                      <a:pPr marL="285750" indent="-285750">
                        <a:buClr>
                          <a:srgbClr val="515151"/>
                        </a:buClr>
                        <a:buFont typeface="Arial"/>
                        <a:buChar char="•"/>
                      </a:pPr>
                      <a:r>
                        <a:rPr lang="en-US" sz="1200">
                          <a:solidFill>
                            <a:schemeClr val="bg1"/>
                          </a:solidFill>
                        </a:rPr>
                        <a:t>Business Partners</a:t>
                      </a:r>
                    </a:p>
                    <a:p>
                      <a:pPr marL="285750" indent="-285750">
                        <a:buClr>
                          <a:srgbClr val="515151"/>
                        </a:buClr>
                        <a:buFont typeface="Arial"/>
                        <a:buChar char="•"/>
                      </a:pPr>
                      <a:r>
                        <a:rPr lang="en-US" sz="1200">
                          <a:solidFill>
                            <a:schemeClr val="bg1"/>
                          </a:solidFill>
                        </a:rPr>
                        <a:t>Platform Owner</a:t>
                      </a:r>
                    </a:p>
                    <a:p>
                      <a:pPr marL="285750" indent="-285750">
                        <a:buClr>
                          <a:srgbClr val="515151"/>
                        </a:buClr>
                        <a:buFont typeface="Arial"/>
                        <a:buChar char="•"/>
                      </a:pPr>
                      <a:r>
                        <a:rPr lang="en-US" sz="1200">
                          <a:solidFill>
                            <a:schemeClr val="bg1"/>
                          </a:solidFill>
                        </a:rPr>
                        <a:t>Platform Architect</a:t>
                      </a:r>
                      <a:endParaRPr lang="en-US" sz="1200" kern="1200">
                        <a:solidFill>
                          <a:schemeClr val="bg1"/>
                        </a:solidFill>
                        <a:latin typeface="+mn-lt"/>
                        <a:ea typeface="+mn-ea"/>
                        <a:cs typeface="+mn-cs"/>
                      </a:endParaRPr>
                    </a:p>
                    <a:p>
                      <a:pPr marL="285750" indent="-285750">
                        <a:buClr>
                          <a:srgbClr val="515151"/>
                        </a:buClr>
                        <a:buFont typeface="Arial"/>
                        <a:buChar char="•"/>
                      </a:pPr>
                      <a:r>
                        <a:rPr lang="en-US" sz="1200" kern="1200">
                          <a:solidFill>
                            <a:schemeClr val="bg1"/>
                          </a:solidFill>
                          <a:latin typeface="+mn-lt"/>
                          <a:ea typeface="+mn-ea"/>
                          <a:cs typeface="+mn-cs"/>
                        </a:rPr>
                        <a:t>Enterprise Architect</a:t>
                      </a:r>
                    </a:p>
                    <a:p>
                      <a:pPr marL="285750" indent="-285750">
                        <a:buClr>
                          <a:srgbClr val="515151"/>
                        </a:buClr>
                        <a:buFont typeface="Arial"/>
                        <a:buChar char="•"/>
                      </a:pPr>
                      <a:r>
                        <a:rPr lang="en-US" sz="1200">
                          <a:solidFill>
                            <a:schemeClr val="bg1"/>
                          </a:solidFill>
                        </a:rPr>
                        <a:t>Demand Manager</a:t>
                      </a:r>
                    </a:p>
                    <a:p>
                      <a:pPr marL="285750" indent="-285750">
                        <a:buClr>
                          <a:srgbClr val="515151"/>
                        </a:buClr>
                        <a:buFont typeface="Arial"/>
                        <a:buChar char="•"/>
                      </a:pPr>
                      <a:r>
                        <a:rPr lang="en-US" sz="1200">
                          <a:solidFill>
                            <a:schemeClr val="bg1"/>
                          </a:solidFill>
                        </a:rPr>
                        <a:t>Service Owner(s)</a:t>
                      </a:r>
                    </a:p>
                    <a:p>
                      <a:pPr marL="285750" indent="-285750">
                        <a:buClr>
                          <a:srgbClr val="515151"/>
                        </a:buClr>
                        <a:buFont typeface="Arial"/>
                        <a:buChar char="•"/>
                      </a:pPr>
                      <a:r>
                        <a:rPr lang="en-US" sz="1200">
                          <a:solidFill>
                            <a:schemeClr val="bg1"/>
                          </a:solidFill>
                        </a:rPr>
                        <a:t>Program Manager</a:t>
                      </a:r>
                    </a:p>
                    <a:p>
                      <a:pPr marL="285750" indent="-285750">
                        <a:buClr>
                          <a:srgbClr val="515151"/>
                        </a:buClr>
                        <a:buFont typeface="Arial"/>
                        <a:buChar char="•"/>
                      </a:pPr>
                      <a:r>
                        <a:rPr lang="en-US" sz="1200">
                          <a:solidFill>
                            <a:schemeClr val="bg1"/>
                          </a:solidFill>
                        </a:rPr>
                        <a:t>Resource Manager</a:t>
                      </a:r>
                    </a:p>
                  </a:txBody>
                  <a:tcPr marL="243714" marR="243650" marT="137088" marB="137088">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buClr>
                          <a:srgbClr val="515151"/>
                        </a:buClr>
                        <a:buFont typeface="Arial"/>
                        <a:buNone/>
                      </a:pPr>
                      <a:r>
                        <a:rPr lang="en-US" sz="1200" b="1">
                          <a:solidFill>
                            <a:schemeClr val="bg1"/>
                          </a:solidFill>
                        </a:rPr>
                        <a:t>Ideation &amp; Demand Board</a:t>
                      </a:r>
                    </a:p>
                    <a:p>
                      <a:pPr marL="0" indent="0">
                        <a:buClr>
                          <a:srgbClr val="515151"/>
                        </a:buClr>
                        <a:buFont typeface="Arial"/>
                        <a:buNone/>
                      </a:pPr>
                      <a:endParaRPr lang="en-US" sz="1200" b="1">
                        <a:solidFill>
                          <a:schemeClr val="bg1"/>
                        </a:solidFill>
                      </a:endParaRPr>
                    </a:p>
                    <a:p>
                      <a:pPr marL="285750" indent="-285750">
                        <a:buClr>
                          <a:srgbClr val="515151"/>
                        </a:buClr>
                        <a:buFont typeface="Arial" panose="020B0604020202020204" pitchFamily="34" charset="0"/>
                        <a:buChar char="•"/>
                      </a:pPr>
                      <a:r>
                        <a:rPr lang="en-US" sz="1200" b="1">
                          <a:solidFill>
                            <a:schemeClr val="bg1"/>
                          </a:solidFill>
                        </a:rPr>
                        <a:t>Demand Manager</a:t>
                      </a:r>
                      <a:endParaRPr lang="en-US" sz="1200" b="0">
                        <a:solidFill>
                          <a:schemeClr val="bg1"/>
                        </a:solidFill>
                      </a:endParaRPr>
                    </a:p>
                    <a:p>
                      <a:pPr marL="285750" indent="-285750">
                        <a:buClr>
                          <a:srgbClr val="515151"/>
                        </a:buClr>
                        <a:buFont typeface="Arial" panose="020B0604020202020204" pitchFamily="34" charset="0"/>
                        <a:buChar char="•"/>
                      </a:pPr>
                      <a:r>
                        <a:rPr lang="en-US" sz="1200" b="0">
                          <a:solidFill>
                            <a:schemeClr val="bg1"/>
                          </a:solidFill>
                        </a:rPr>
                        <a:t>Platform Owner</a:t>
                      </a:r>
                    </a:p>
                    <a:p>
                      <a:pPr marL="285750" indent="-285750">
                        <a:buClr>
                          <a:srgbClr val="515151"/>
                        </a:buClr>
                        <a:buFont typeface="Arial" panose="020B0604020202020204" pitchFamily="34" charset="0"/>
                        <a:buChar char="•"/>
                      </a:pPr>
                      <a:r>
                        <a:rPr lang="en-US" sz="1200" b="0">
                          <a:solidFill>
                            <a:schemeClr val="bg1"/>
                          </a:solidFill>
                        </a:rPr>
                        <a:t>Platform Architect</a:t>
                      </a:r>
                    </a:p>
                    <a:p>
                      <a:pPr marL="285750" indent="-285750">
                        <a:buClr>
                          <a:srgbClr val="515151"/>
                        </a:buClr>
                        <a:buFont typeface="Arial" panose="020B0604020202020204" pitchFamily="34" charset="0"/>
                        <a:buChar char="•"/>
                      </a:pPr>
                      <a:r>
                        <a:rPr lang="en-US" sz="1200" b="0">
                          <a:solidFill>
                            <a:schemeClr val="bg1"/>
                          </a:solidFill>
                        </a:rPr>
                        <a:t>IT Process Owner(s)</a:t>
                      </a:r>
                    </a:p>
                    <a:p>
                      <a:pPr marL="285750" indent="-285750">
                        <a:buClr>
                          <a:srgbClr val="515151"/>
                        </a:buClr>
                        <a:buFont typeface="Arial" panose="020B0604020202020204" pitchFamily="34" charset="0"/>
                        <a:buChar char="•"/>
                      </a:pPr>
                      <a:r>
                        <a:rPr lang="en-US" sz="1200" b="0">
                          <a:solidFill>
                            <a:schemeClr val="bg1"/>
                          </a:solidFill>
                        </a:rPr>
                        <a:t>Service Owner(s)</a:t>
                      </a:r>
                    </a:p>
                    <a:p>
                      <a:pPr marL="285750" indent="-285750">
                        <a:buClr>
                          <a:srgbClr val="515151"/>
                        </a:buClr>
                        <a:buFont typeface="Arial" panose="020B0604020202020204" pitchFamily="34" charset="0"/>
                        <a:buChar char="•"/>
                      </a:pPr>
                      <a:r>
                        <a:rPr lang="en-US" sz="1200" b="0">
                          <a:solidFill>
                            <a:schemeClr val="bg1"/>
                          </a:solidFill>
                        </a:rPr>
                        <a:t>Program Manager</a:t>
                      </a:r>
                    </a:p>
                    <a:p>
                      <a:pPr marL="285750" indent="-285750">
                        <a:buClr>
                          <a:srgbClr val="515151"/>
                        </a:buClr>
                        <a:buFont typeface="Arial" panose="020B0604020202020204" pitchFamily="34" charset="0"/>
                        <a:buChar char="•"/>
                      </a:pPr>
                      <a:r>
                        <a:rPr lang="en-US" sz="1200" b="0">
                          <a:solidFill>
                            <a:schemeClr val="bg1"/>
                          </a:solidFill>
                        </a:rPr>
                        <a:t>Business Analyst</a:t>
                      </a:r>
                    </a:p>
                    <a:p>
                      <a:pPr marL="285750" indent="-285750">
                        <a:buClr>
                          <a:srgbClr val="515151"/>
                        </a:buClr>
                        <a:buFont typeface="Arial" panose="020B0604020202020204" pitchFamily="34" charset="0"/>
                        <a:buChar char="•"/>
                      </a:pPr>
                      <a:r>
                        <a:rPr lang="en-US" sz="1200" b="0">
                          <a:solidFill>
                            <a:schemeClr val="bg1"/>
                          </a:solidFill>
                        </a:rPr>
                        <a:t>Resource Manager</a:t>
                      </a:r>
                      <a:endParaRPr lang="en-US" sz="1200" b="1">
                        <a:solidFill>
                          <a:schemeClr val="bg1"/>
                        </a:solidFill>
                      </a:endParaRPr>
                    </a:p>
                  </a:txBody>
                  <a:tcPr marL="243714" marR="243650" marT="137088" marB="13708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2" name="Title 1"/>
          <p:cNvSpPr>
            <a:spLocks noGrp="1"/>
          </p:cNvSpPr>
          <p:nvPr>
            <p:ph type="title"/>
          </p:nvPr>
        </p:nvSpPr>
        <p:spPr>
          <a:xfrm>
            <a:off x="157538" y="78939"/>
            <a:ext cx="10982639" cy="716395"/>
          </a:xfrm>
        </p:spPr>
        <p:txBody>
          <a:bodyPr/>
          <a:lstStyle/>
          <a:p>
            <a:r>
              <a:rPr lang="en-US"/>
              <a:t>Mature Governance Model Key Roles within the CoEI</a:t>
            </a:r>
            <a:endParaRPr lang="en-SG"/>
          </a:p>
        </p:txBody>
      </p:sp>
      <p:sp>
        <p:nvSpPr>
          <p:cNvPr id="5" name="Rectangle 4"/>
          <p:cNvSpPr/>
          <p:nvPr/>
        </p:nvSpPr>
        <p:spPr>
          <a:xfrm>
            <a:off x="7099446" y="1049957"/>
            <a:ext cx="2523030" cy="590793"/>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913852">
              <a:defRPr/>
            </a:pPr>
            <a:r>
              <a:rPr lang="en-US" sz="1798" b="1" kern="0">
                <a:solidFill>
                  <a:srgbClr val="FFFFFF"/>
                </a:solidFill>
                <a:latin typeface="Century Gothic" panose="020F0302020204030204"/>
              </a:rPr>
              <a:t>Innovation</a:t>
            </a:r>
          </a:p>
        </p:txBody>
      </p:sp>
      <p:sp>
        <p:nvSpPr>
          <p:cNvPr id="10" name="Text Placeholder 2"/>
          <p:cNvSpPr txBox="1">
            <a:spLocks/>
          </p:cNvSpPr>
          <p:nvPr/>
        </p:nvSpPr>
        <p:spPr>
          <a:xfrm>
            <a:off x="6631767" y="5886006"/>
            <a:ext cx="5422846" cy="136433"/>
          </a:xfrm>
          <a:prstGeom prst="rect">
            <a:avLst/>
          </a:prstGeom>
        </p:spPr>
        <p:txBody>
          <a:bodyPr/>
          <a:lstStyle>
            <a:lvl1pPr marL="228600" indent="-228600" algn="l" defTabSz="457200" rtl="0" eaLnBrk="1" latinLnBrk="0" hangingPunct="1">
              <a:lnSpc>
                <a:spcPct val="90000"/>
              </a:lnSpc>
              <a:spcBef>
                <a:spcPts val="1200"/>
              </a:spcBef>
              <a:buClr>
                <a:schemeClr val="tx2"/>
              </a:buClr>
              <a:buFont typeface="Arial"/>
              <a:buChar char="•"/>
              <a:defRPr sz="2400" kern="1200">
                <a:solidFill>
                  <a:schemeClr val="tx1"/>
                </a:solidFill>
                <a:latin typeface="+mn-lt"/>
                <a:ea typeface="+mn-ea"/>
                <a:cs typeface="+mn-cs"/>
              </a:defRPr>
            </a:lvl1pPr>
            <a:lvl2pPr marL="457200" indent="-225425" algn="l" defTabSz="457200" rtl="0" eaLnBrk="1" latinLnBrk="0" hangingPunct="1">
              <a:lnSpc>
                <a:spcPct val="90000"/>
              </a:lnSpc>
              <a:spcBef>
                <a:spcPts val="600"/>
              </a:spcBef>
              <a:buClr>
                <a:schemeClr val="tx2"/>
              </a:buClr>
              <a:buFont typeface="Arial"/>
              <a:buChar char="–"/>
              <a:defRPr sz="2000" kern="1200">
                <a:solidFill>
                  <a:schemeClr val="tx1"/>
                </a:solidFill>
                <a:latin typeface="+mn-lt"/>
                <a:ea typeface="+mn-ea"/>
                <a:cs typeface="+mn-cs"/>
              </a:defRPr>
            </a:lvl2pPr>
            <a:lvl3pPr marL="741363" indent="-171450" algn="l" defTabSz="457200" rtl="0" eaLnBrk="1" latinLnBrk="0" hangingPunct="1">
              <a:lnSpc>
                <a:spcPct val="90000"/>
              </a:lnSpc>
              <a:spcBef>
                <a:spcPts val="600"/>
              </a:spcBef>
              <a:buClr>
                <a:schemeClr val="tx2"/>
              </a:buClr>
              <a:buFont typeface="Arial"/>
              <a:buChar char="•"/>
              <a:defRPr sz="1800" kern="1200">
                <a:solidFill>
                  <a:schemeClr val="tx1"/>
                </a:solidFill>
                <a:latin typeface="+mn-lt"/>
                <a:ea typeface="+mn-ea"/>
                <a:cs typeface="+mn-cs"/>
              </a:defRPr>
            </a:lvl3pPr>
            <a:lvl4pPr marL="1027113" indent="-173038" algn="l" defTabSz="457200" rtl="0" eaLnBrk="1" latinLnBrk="0" hangingPunct="1">
              <a:lnSpc>
                <a:spcPct val="90000"/>
              </a:lnSpc>
              <a:spcBef>
                <a:spcPts val="600"/>
              </a:spcBef>
              <a:buClr>
                <a:schemeClr val="tx2"/>
              </a:buClr>
              <a:buFont typeface="Arial"/>
              <a:buChar char="–"/>
              <a:defRPr sz="1600" kern="1200">
                <a:solidFill>
                  <a:schemeClr val="tx1"/>
                </a:solidFill>
                <a:latin typeface="+mn-lt"/>
                <a:ea typeface="+mn-ea"/>
                <a:cs typeface="+mn-cs"/>
              </a:defRPr>
            </a:lvl4pPr>
            <a:lvl5pPr marL="1311275" indent="-165100" algn="l" defTabSz="457200" rtl="0" eaLnBrk="1" latinLnBrk="0" hangingPunct="1">
              <a:lnSpc>
                <a:spcPct val="90000"/>
              </a:lnSpc>
              <a:spcBef>
                <a:spcPts val="600"/>
              </a:spcBef>
              <a:buClr>
                <a:schemeClr val="tx2"/>
              </a:buClr>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456926">
              <a:buClr>
                <a:srgbClr val="D0232B"/>
              </a:buClr>
              <a:buNone/>
              <a:defRPr/>
            </a:pPr>
            <a:r>
              <a:rPr lang="en-US" sz="1000">
                <a:solidFill>
                  <a:srgbClr val="FFFFFF"/>
                </a:solidFill>
                <a:latin typeface="Century Gothic" panose="020F0302020204030204"/>
              </a:rPr>
              <a:t>** Participants may vary based on your organizational assessment &amp; requirements. **</a:t>
            </a:r>
          </a:p>
        </p:txBody>
      </p:sp>
      <p:sp>
        <p:nvSpPr>
          <p:cNvPr id="11" name="Rectangle 10"/>
          <p:cNvSpPr/>
          <p:nvPr/>
        </p:nvSpPr>
        <p:spPr>
          <a:xfrm>
            <a:off x="9589" y="1049958"/>
            <a:ext cx="2191419" cy="59079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r>
              <a:rPr lang="en-US" sz="1798" b="1" kern="0">
                <a:solidFill>
                  <a:srgbClr val="FFFFFF"/>
                </a:solidFill>
                <a:latin typeface="Century Gothic" panose="020F0302020204030204"/>
              </a:rPr>
              <a:t>Strategy</a:t>
            </a:r>
          </a:p>
        </p:txBody>
      </p:sp>
      <p:sp>
        <p:nvSpPr>
          <p:cNvPr id="12" name="Rectangle 11"/>
          <p:cNvSpPr/>
          <p:nvPr/>
        </p:nvSpPr>
        <p:spPr>
          <a:xfrm>
            <a:off x="2201008" y="1049957"/>
            <a:ext cx="2416853" cy="590793"/>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r>
              <a:rPr lang="en-US" sz="1798" b="1" kern="0">
                <a:solidFill>
                  <a:srgbClr val="FFFFFF"/>
                </a:solidFill>
                <a:latin typeface="Century Gothic" panose="020F0302020204030204"/>
              </a:rPr>
              <a:t>Platform</a:t>
            </a:r>
          </a:p>
        </p:txBody>
      </p:sp>
      <p:sp>
        <p:nvSpPr>
          <p:cNvPr id="13" name="Rectangle 12"/>
          <p:cNvSpPr/>
          <p:nvPr/>
        </p:nvSpPr>
        <p:spPr>
          <a:xfrm>
            <a:off x="4617860" y="1049957"/>
            <a:ext cx="2481586" cy="590793"/>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913852">
              <a:defRPr/>
            </a:pPr>
            <a:r>
              <a:rPr lang="en-US" sz="1798" b="1" kern="0">
                <a:solidFill>
                  <a:srgbClr val="FFFFFF"/>
                </a:solidFill>
                <a:latin typeface="Century Gothic" panose="020F0302020204030204"/>
              </a:rPr>
              <a:t>Delivery</a:t>
            </a:r>
          </a:p>
        </p:txBody>
      </p:sp>
      <p:sp>
        <p:nvSpPr>
          <p:cNvPr id="14" name="Rectangle 13">
            <a:extLst>
              <a:ext uri="{FF2B5EF4-FFF2-40B4-BE49-F238E27FC236}">
                <a16:creationId xmlns:a16="http://schemas.microsoft.com/office/drawing/2014/main" id="{6EB048FE-E4E0-45D0-946C-02B141AA32F1}"/>
              </a:ext>
            </a:extLst>
          </p:cNvPr>
          <p:cNvSpPr/>
          <p:nvPr/>
        </p:nvSpPr>
        <p:spPr>
          <a:xfrm>
            <a:off x="9606192" y="1049957"/>
            <a:ext cx="2523030" cy="590793"/>
          </a:xfrm>
          <a:prstGeom prst="rect">
            <a:avLst/>
          </a:prstGeom>
          <a:solidFill>
            <a:schemeClr val="tx1">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913852">
              <a:defRPr/>
            </a:pPr>
            <a:r>
              <a:rPr lang="en-US" sz="1798" b="1" kern="0">
                <a:solidFill>
                  <a:srgbClr val="FFFFFF"/>
                </a:solidFill>
                <a:latin typeface="Century Gothic" panose="020F0302020204030204"/>
              </a:rPr>
              <a:t>Portfolio</a:t>
            </a:r>
          </a:p>
        </p:txBody>
      </p:sp>
    </p:spTree>
    <p:extLst>
      <p:ext uri="{BB962C8B-B14F-4D97-AF65-F5344CB8AC3E}">
        <p14:creationId xmlns:p14="http://schemas.microsoft.com/office/powerpoint/2010/main" val="11463758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ounded Rectangle 20">
            <a:extLst>
              <a:ext uri="{FF2B5EF4-FFF2-40B4-BE49-F238E27FC236}">
                <a16:creationId xmlns:a16="http://schemas.microsoft.com/office/drawing/2014/main" id="{3D1050BE-60C0-2745-90FC-AC040F8A13BA}"/>
              </a:ext>
            </a:extLst>
          </p:cNvPr>
          <p:cNvSpPr/>
          <p:nvPr/>
        </p:nvSpPr>
        <p:spPr>
          <a:xfrm>
            <a:off x="546380" y="3748736"/>
            <a:ext cx="5357517" cy="1488715"/>
          </a:xfrm>
          <a:prstGeom prst="round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defTabSz="914126">
              <a:defRPr/>
            </a:pPr>
            <a:r>
              <a:rPr lang="en-US" sz="1400" b="1">
                <a:solidFill>
                  <a:srgbClr val="FFFFFF"/>
                </a:solidFill>
                <a:latin typeface="Century Gothic" panose="020F0302020204030204"/>
              </a:rPr>
              <a:t>Center of Excellence &amp; Innovation (CoEI)</a:t>
            </a:r>
          </a:p>
        </p:txBody>
      </p:sp>
      <p:sp>
        <p:nvSpPr>
          <p:cNvPr id="2" name="Title 1">
            <a:extLst>
              <a:ext uri="{FF2B5EF4-FFF2-40B4-BE49-F238E27FC236}">
                <a16:creationId xmlns:a16="http://schemas.microsoft.com/office/drawing/2014/main" id="{B4F63A42-2412-904B-B5FC-4491D50A73C1}"/>
              </a:ext>
            </a:extLst>
          </p:cNvPr>
          <p:cNvSpPr>
            <a:spLocks noGrp="1"/>
          </p:cNvSpPr>
          <p:nvPr>
            <p:ph type="title"/>
          </p:nvPr>
        </p:nvSpPr>
        <p:spPr>
          <a:xfrm>
            <a:off x="231595" y="140769"/>
            <a:ext cx="10982639" cy="716395"/>
          </a:xfrm>
        </p:spPr>
        <p:txBody>
          <a:bodyPr/>
          <a:lstStyle/>
          <a:p>
            <a:r>
              <a:rPr lang="en-US"/>
              <a:t>Maturing Governance Framework with CoEI</a:t>
            </a:r>
          </a:p>
        </p:txBody>
      </p:sp>
      <p:sp>
        <p:nvSpPr>
          <p:cNvPr id="4" name="Rounded Rectangle 3">
            <a:extLst>
              <a:ext uri="{FF2B5EF4-FFF2-40B4-BE49-F238E27FC236}">
                <a16:creationId xmlns:a16="http://schemas.microsoft.com/office/drawing/2014/main" id="{54784450-3190-D045-B668-BAE6BA2F871D}"/>
              </a:ext>
            </a:extLst>
          </p:cNvPr>
          <p:cNvSpPr/>
          <p:nvPr/>
        </p:nvSpPr>
        <p:spPr>
          <a:xfrm>
            <a:off x="1563275" y="4307390"/>
            <a:ext cx="1554075" cy="63991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r>
              <a:rPr lang="en-US" sz="1200" b="1">
                <a:solidFill>
                  <a:srgbClr val="FFFFFF"/>
                </a:solidFill>
                <a:latin typeface="Century Gothic" panose="020F0302020204030204"/>
              </a:rPr>
              <a:t>Platform Team</a:t>
            </a:r>
          </a:p>
        </p:txBody>
      </p:sp>
      <p:sp>
        <p:nvSpPr>
          <p:cNvPr id="5" name="Rounded Rectangle 4">
            <a:extLst>
              <a:ext uri="{FF2B5EF4-FFF2-40B4-BE49-F238E27FC236}">
                <a16:creationId xmlns:a16="http://schemas.microsoft.com/office/drawing/2014/main" id="{A215CF84-74DD-5948-8D00-C372268024C0}"/>
              </a:ext>
            </a:extLst>
          </p:cNvPr>
          <p:cNvSpPr/>
          <p:nvPr/>
        </p:nvSpPr>
        <p:spPr>
          <a:xfrm>
            <a:off x="3611597" y="4292575"/>
            <a:ext cx="1554075" cy="63991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r>
              <a:rPr lang="en-US" sz="1200" b="1">
                <a:solidFill>
                  <a:srgbClr val="FFFFFF"/>
                </a:solidFill>
                <a:latin typeface="Century Gothic" panose="020F0302020204030204"/>
              </a:rPr>
              <a:t>Delivery Team</a:t>
            </a:r>
          </a:p>
        </p:txBody>
      </p:sp>
      <p:sp>
        <p:nvSpPr>
          <p:cNvPr id="10" name="Rectangle 9">
            <a:extLst>
              <a:ext uri="{FF2B5EF4-FFF2-40B4-BE49-F238E27FC236}">
                <a16:creationId xmlns:a16="http://schemas.microsoft.com/office/drawing/2014/main" id="{77CE5029-6910-6E41-A53A-8EE318FD683B}"/>
              </a:ext>
            </a:extLst>
          </p:cNvPr>
          <p:cNvSpPr/>
          <p:nvPr/>
        </p:nvSpPr>
        <p:spPr>
          <a:xfrm>
            <a:off x="546380" y="1658724"/>
            <a:ext cx="5357517" cy="48689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r>
              <a:rPr lang="en-US" sz="1600" b="1">
                <a:solidFill>
                  <a:srgbClr val="FFFFFF"/>
                </a:solidFill>
                <a:latin typeface="Century Gothic" panose="020F0302020204030204"/>
              </a:rPr>
              <a:t>Dedicated ServiceNow Team</a:t>
            </a:r>
          </a:p>
        </p:txBody>
      </p:sp>
      <p:sp>
        <p:nvSpPr>
          <p:cNvPr id="12" name="Rectangle 11">
            <a:extLst>
              <a:ext uri="{FF2B5EF4-FFF2-40B4-BE49-F238E27FC236}">
                <a16:creationId xmlns:a16="http://schemas.microsoft.com/office/drawing/2014/main" id="{638DB717-B1A8-0F4D-9E83-65DB2284BD12}"/>
              </a:ext>
            </a:extLst>
          </p:cNvPr>
          <p:cNvSpPr/>
          <p:nvPr/>
        </p:nvSpPr>
        <p:spPr>
          <a:xfrm>
            <a:off x="6844993" y="1658724"/>
            <a:ext cx="4022312" cy="4570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r>
              <a:rPr lang="en-US" sz="1600" b="1">
                <a:solidFill>
                  <a:srgbClr val="FFFFFF"/>
                </a:solidFill>
                <a:latin typeface="Century Gothic" panose="020F0302020204030204"/>
              </a:rPr>
              <a:t>Cross-Functional Governance Boards</a:t>
            </a:r>
          </a:p>
        </p:txBody>
      </p:sp>
      <p:sp>
        <p:nvSpPr>
          <p:cNvPr id="13" name="Rounded Rectangle 12">
            <a:extLst>
              <a:ext uri="{FF2B5EF4-FFF2-40B4-BE49-F238E27FC236}">
                <a16:creationId xmlns:a16="http://schemas.microsoft.com/office/drawing/2014/main" id="{23DC47C5-77D3-0144-8906-AF5943D9BD15}"/>
              </a:ext>
            </a:extLst>
          </p:cNvPr>
          <p:cNvSpPr/>
          <p:nvPr/>
        </p:nvSpPr>
        <p:spPr>
          <a:xfrm>
            <a:off x="2082435" y="2460233"/>
            <a:ext cx="2285405" cy="45708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r>
              <a:rPr lang="en-US" sz="1200" b="1">
                <a:solidFill>
                  <a:srgbClr val="FFFFFF"/>
                </a:solidFill>
                <a:latin typeface="Century Gothic" panose="020F0302020204030204"/>
              </a:rPr>
              <a:t>Executive Sponsor</a:t>
            </a:r>
          </a:p>
        </p:txBody>
      </p:sp>
      <p:sp>
        <p:nvSpPr>
          <p:cNvPr id="14" name="Rounded Rectangle 13">
            <a:extLst>
              <a:ext uri="{FF2B5EF4-FFF2-40B4-BE49-F238E27FC236}">
                <a16:creationId xmlns:a16="http://schemas.microsoft.com/office/drawing/2014/main" id="{1D159F2A-83DA-014A-8DFB-8421F4088897}"/>
              </a:ext>
            </a:extLst>
          </p:cNvPr>
          <p:cNvSpPr/>
          <p:nvPr/>
        </p:nvSpPr>
        <p:spPr>
          <a:xfrm>
            <a:off x="2265267" y="3104485"/>
            <a:ext cx="1919740" cy="45708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r>
              <a:rPr lang="en-US" sz="1200" b="1">
                <a:solidFill>
                  <a:srgbClr val="FFFFFF"/>
                </a:solidFill>
                <a:latin typeface="Century Gothic" panose="020F0302020204030204"/>
              </a:rPr>
              <a:t>Platform Owner</a:t>
            </a:r>
          </a:p>
        </p:txBody>
      </p:sp>
      <p:cxnSp>
        <p:nvCxnSpPr>
          <p:cNvPr id="15" name="Straight Connector 14">
            <a:extLst>
              <a:ext uri="{FF2B5EF4-FFF2-40B4-BE49-F238E27FC236}">
                <a16:creationId xmlns:a16="http://schemas.microsoft.com/office/drawing/2014/main" id="{877ADB9F-05F5-A942-B467-1C97BFF5A0B9}"/>
              </a:ext>
            </a:extLst>
          </p:cNvPr>
          <p:cNvCxnSpPr>
            <a:cxnSpLocks/>
          </p:cNvCxnSpPr>
          <p:nvPr/>
        </p:nvCxnSpPr>
        <p:spPr>
          <a:xfrm>
            <a:off x="3225137" y="2917314"/>
            <a:ext cx="0" cy="18717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0664DB3-0DD3-DC47-83E9-E3A37D3E28AF}"/>
              </a:ext>
            </a:extLst>
          </p:cNvPr>
          <p:cNvCxnSpPr>
            <a:cxnSpLocks/>
            <a:stCxn id="14" idx="2"/>
            <a:endCxn id="21" idx="0"/>
          </p:cNvCxnSpPr>
          <p:nvPr/>
        </p:nvCxnSpPr>
        <p:spPr>
          <a:xfrm>
            <a:off x="3225138" y="3561565"/>
            <a:ext cx="1" cy="18717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8" name="Arrow: Curved Left 12">
            <a:extLst>
              <a:ext uri="{FF2B5EF4-FFF2-40B4-BE49-F238E27FC236}">
                <a16:creationId xmlns:a16="http://schemas.microsoft.com/office/drawing/2014/main" id="{8B73219E-4809-AD45-9CC2-8EB320F40DB0}"/>
              </a:ext>
            </a:extLst>
          </p:cNvPr>
          <p:cNvSpPr/>
          <p:nvPr/>
        </p:nvSpPr>
        <p:spPr>
          <a:xfrm rot="2544761">
            <a:off x="9454752" y="4792047"/>
            <a:ext cx="484097" cy="867070"/>
          </a:xfrm>
          <a:prstGeom prst="curved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en-US" sz="1100" b="1">
              <a:solidFill>
                <a:srgbClr val="FFFFFF"/>
              </a:solidFill>
              <a:latin typeface="Century Gothic" panose="020F0302020204030204"/>
            </a:endParaRPr>
          </a:p>
        </p:txBody>
      </p:sp>
      <p:sp>
        <p:nvSpPr>
          <p:cNvPr id="39" name="Arrow: Curved Left 15">
            <a:extLst>
              <a:ext uri="{FF2B5EF4-FFF2-40B4-BE49-F238E27FC236}">
                <a16:creationId xmlns:a16="http://schemas.microsoft.com/office/drawing/2014/main" id="{94965D17-545F-4149-9278-34BD461204E4}"/>
              </a:ext>
            </a:extLst>
          </p:cNvPr>
          <p:cNvSpPr/>
          <p:nvPr/>
        </p:nvSpPr>
        <p:spPr>
          <a:xfrm rot="9069417">
            <a:off x="7301626" y="4733975"/>
            <a:ext cx="484097" cy="867070"/>
          </a:xfrm>
          <a:prstGeom prst="curvedLeft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en-US" sz="1100" b="1">
              <a:solidFill>
                <a:srgbClr val="FFFFFF"/>
              </a:solidFill>
              <a:latin typeface="Century Gothic" panose="020F0302020204030204"/>
            </a:endParaRPr>
          </a:p>
        </p:txBody>
      </p:sp>
      <p:grpSp>
        <p:nvGrpSpPr>
          <p:cNvPr id="40" name="Group 39">
            <a:extLst>
              <a:ext uri="{FF2B5EF4-FFF2-40B4-BE49-F238E27FC236}">
                <a16:creationId xmlns:a16="http://schemas.microsoft.com/office/drawing/2014/main" id="{CEACE896-7204-6640-8B3B-0471161C5503}"/>
              </a:ext>
            </a:extLst>
          </p:cNvPr>
          <p:cNvGrpSpPr/>
          <p:nvPr/>
        </p:nvGrpSpPr>
        <p:grpSpPr>
          <a:xfrm>
            <a:off x="6603506" y="2626378"/>
            <a:ext cx="1228812" cy="882580"/>
            <a:chOff x="6092332" y="125187"/>
            <a:chExt cx="1856861" cy="1237907"/>
          </a:xfrm>
        </p:grpSpPr>
        <p:sp>
          <p:nvSpPr>
            <p:cNvPr id="48" name="Rectangle: Rounded Corners 4">
              <a:extLst>
                <a:ext uri="{FF2B5EF4-FFF2-40B4-BE49-F238E27FC236}">
                  <a16:creationId xmlns:a16="http://schemas.microsoft.com/office/drawing/2014/main" id="{7FAA1638-70A2-D941-813E-BBAE6F52C86B}"/>
                </a:ext>
              </a:extLst>
            </p:cNvPr>
            <p:cNvSpPr/>
            <p:nvPr/>
          </p:nvSpPr>
          <p:spPr>
            <a:xfrm>
              <a:off x="6092332" y="125187"/>
              <a:ext cx="1856861" cy="1237907"/>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49" name="Rectangle: Rounded Corners 4">
              <a:extLst>
                <a:ext uri="{FF2B5EF4-FFF2-40B4-BE49-F238E27FC236}">
                  <a16:creationId xmlns:a16="http://schemas.microsoft.com/office/drawing/2014/main" id="{D8C790F7-DFB6-DB4F-8C0A-B18B12215E4E}"/>
                </a:ext>
              </a:extLst>
            </p:cNvPr>
            <p:cNvSpPr txBox="1"/>
            <p:nvPr/>
          </p:nvSpPr>
          <p:spPr>
            <a:xfrm>
              <a:off x="6151093" y="149195"/>
              <a:ext cx="1784347" cy="11653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180" tIns="76180" rIns="76180" bIns="76180" numCol="1" spcCol="1270" anchor="ctr" anchorCtr="0">
              <a:noAutofit/>
            </a:bodyPr>
            <a:lstStyle/>
            <a:p>
              <a:pPr algn="ctr" defTabSz="888733">
                <a:lnSpc>
                  <a:spcPct val="90000"/>
                </a:lnSpc>
                <a:spcBef>
                  <a:spcPct val="0"/>
                </a:spcBef>
                <a:spcAft>
                  <a:spcPct val="35000"/>
                </a:spcAft>
                <a:defRPr/>
              </a:pPr>
              <a:r>
                <a:rPr lang="en-US" sz="1200" b="1">
                  <a:solidFill>
                    <a:srgbClr val="FFFFFF"/>
                  </a:solidFill>
                  <a:latin typeface="Century Gothic" panose="020F0302020204030204"/>
                </a:rPr>
                <a:t>Strategy Governance</a:t>
              </a:r>
            </a:p>
          </p:txBody>
        </p:sp>
      </p:grpSp>
      <p:grpSp>
        <p:nvGrpSpPr>
          <p:cNvPr id="42" name="Group 41">
            <a:extLst>
              <a:ext uri="{FF2B5EF4-FFF2-40B4-BE49-F238E27FC236}">
                <a16:creationId xmlns:a16="http://schemas.microsoft.com/office/drawing/2014/main" id="{A640E9C0-1399-0648-A9B9-C37CF2C279C1}"/>
              </a:ext>
            </a:extLst>
          </p:cNvPr>
          <p:cNvGrpSpPr/>
          <p:nvPr/>
        </p:nvGrpSpPr>
        <p:grpSpPr>
          <a:xfrm>
            <a:off x="7984279" y="4947303"/>
            <a:ext cx="1228812" cy="882580"/>
            <a:chOff x="6097011" y="3562758"/>
            <a:chExt cx="1856861" cy="1237907"/>
          </a:xfrm>
          <a:solidFill>
            <a:schemeClr val="accent3"/>
          </a:solidFill>
        </p:grpSpPr>
        <p:sp>
          <p:nvSpPr>
            <p:cNvPr id="44" name="Rectangle: Rounded Corners 10">
              <a:extLst>
                <a:ext uri="{FF2B5EF4-FFF2-40B4-BE49-F238E27FC236}">
                  <a16:creationId xmlns:a16="http://schemas.microsoft.com/office/drawing/2014/main" id="{B9A9B065-AA82-0548-B0F4-CB0DABADF7A5}"/>
                </a:ext>
              </a:extLst>
            </p:cNvPr>
            <p:cNvSpPr/>
            <p:nvPr/>
          </p:nvSpPr>
          <p:spPr>
            <a:xfrm>
              <a:off x="6097011" y="3562758"/>
              <a:ext cx="1856861" cy="1237907"/>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defTabSz="914126">
                <a:defRPr/>
              </a:pPr>
              <a:endParaRPr lang="en-US" sz="1100" b="1">
                <a:solidFill>
                  <a:srgbClr val="FFFFFF"/>
                </a:solidFill>
                <a:latin typeface="Century Gothic" panose="020F0302020204030204"/>
              </a:endParaRPr>
            </a:p>
          </p:txBody>
        </p:sp>
        <p:sp>
          <p:nvSpPr>
            <p:cNvPr id="45" name="Rectangle: Rounded Corners 4">
              <a:extLst>
                <a:ext uri="{FF2B5EF4-FFF2-40B4-BE49-F238E27FC236}">
                  <a16:creationId xmlns:a16="http://schemas.microsoft.com/office/drawing/2014/main" id="{4E32C988-3708-CE42-82E4-F6A18CAA44F2}"/>
                </a:ext>
              </a:extLst>
            </p:cNvPr>
            <p:cNvSpPr txBox="1"/>
            <p:nvPr/>
          </p:nvSpPr>
          <p:spPr>
            <a:xfrm>
              <a:off x="6133268" y="3599015"/>
              <a:ext cx="1784347" cy="116539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180" tIns="76180" rIns="76180" bIns="76180" numCol="1" spcCol="1270" anchor="ctr" anchorCtr="0">
              <a:noAutofit/>
            </a:bodyPr>
            <a:lstStyle/>
            <a:p>
              <a:pPr algn="ctr" defTabSz="888733">
                <a:lnSpc>
                  <a:spcPct val="90000"/>
                </a:lnSpc>
                <a:spcBef>
                  <a:spcPct val="0"/>
                </a:spcBef>
                <a:spcAft>
                  <a:spcPct val="35000"/>
                </a:spcAft>
                <a:defRPr/>
              </a:pPr>
              <a:r>
                <a:rPr lang="en-US" sz="1200" b="1">
                  <a:solidFill>
                    <a:srgbClr val="FFFFFF"/>
                  </a:solidFill>
                  <a:latin typeface="Century Gothic" panose="020F0302020204030204"/>
                </a:rPr>
                <a:t>Portfolio Governance</a:t>
              </a:r>
            </a:p>
          </p:txBody>
        </p:sp>
      </p:grpSp>
      <p:sp>
        <p:nvSpPr>
          <p:cNvPr id="43" name="Arrow: Curved Left 20">
            <a:extLst>
              <a:ext uri="{FF2B5EF4-FFF2-40B4-BE49-F238E27FC236}">
                <a16:creationId xmlns:a16="http://schemas.microsoft.com/office/drawing/2014/main" id="{1022DCA5-31A7-0C47-ACBF-ED65DED247A5}"/>
              </a:ext>
            </a:extLst>
          </p:cNvPr>
          <p:cNvSpPr/>
          <p:nvPr/>
        </p:nvSpPr>
        <p:spPr>
          <a:xfrm rot="16200000">
            <a:off x="8384815" y="1641817"/>
            <a:ext cx="587574" cy="1669724"/>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en-US" sz="1100" b="1">
              <a:solidFill>
                <a:srgbClr val="FFFFFF"/>
              </a:solidFill>
              <a:latin typeface="Century Gothic" panose="020F0302020204030204"/>
            </a:endParaRPr>
          </a:p>
        </p:txBody>
      </p:sp>
      <p:grpSp>
        <p:nvGrpSpPr>
          <p:cNvPr id="30" name="Group 29">
            <a:extLst>
              <a:ext uri="{FF2B5EF4-FFF2-40B4-BE49-F238E27FC236}">
                <a16:creationId xmlns:a16="http://schemas.microsoft.com/office/drawing/2014/main" id="{693B818B-A344-49D9-8E61-55AF9E4432E5}"/>
              </a:ext>
            </a:extLst>
          </p:cNvPr>
          <p:cNvGrpSpPr/>
          <p:nvPr/>
        </p:nvGrpSpPr>
        <p:grpSpPr>
          <a:xfrm>
            <a:off x="9453578" y="2645939"/>
            <a:ext cx="1228812" cy="882580"/>
            <a:chOff x="6092332" y="125187"/>
            <a:chExt cx="1856861" cy="1237907"/>
          </a:xfrm>
          <a:solidFill>
            <a:schemeClr val="accent2"/>
          </a:solidFill>
        </p:grpSpPr>
        <p:sp>
          <p:nvSpPr>
            <p:cNvPr id="31" name="Rectangle: Rounded Corners 4">
              <a:extLst>
                <a:ext uri="{FF2B5EF4-FFF2-40B4-BE49-F238E27FC236}">
                  <a16:creationId xmlns:a16="http://schemas.microsoft.com/office/drawing/2014/main" id="{BB317B2A-2B9D-4B18-A442-7B1B4962FEBF}"/>
                </a:ext>
              </a:extLst>
            </p:cNvPr>
            <p:cNvSpPr/>
            <p:nvPr/>
          </p:nvSpPr>
          <p:spPr>
            <a:xfrm>
              <a:off x="6092332" y="125187"/>
              <a:ext cx="1856861" cy="1237907"/>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32" name="Rectangle: Rounded Corners 4">
              <a:extLst>
                <a:ext uri="{FF2B5EF4-FFF2-40B4-BE49-F238E27FC236}">
                  <a16:creationId xmlns:a16="http://schemas.microsoft.com/office/drawing/2014/main" id="{2C367440-1F50-45D5-BCCA-AFA677D34B37}"/>
                </a:ext>
              </a:extLst>
            </p:cNvPr>
            <p:cNvSpPr txBox="1"/>
            <p:nvPr/>
          </p:nvSpPr>
          <p:spPr>
            <a:xfrm>
              <a:off x="6151093" y="149195"/>
              <a:ext cx="1784347" cy="116539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180" tIns="76180" rIns="76180" bIns="76180" numCol="1" spcCol="1270" anchor="ctr" anchorCtr="0">
              <a:noAutofit/>
            </a:bodyPr>
            <a:lstStyle/>
            <a:p>
              <a:pPr algn="ctr" defTabSz="888733">
                <a:lnSpc>
                  <a:spcPct val="90000"/>
                </a:lnSpc>
                <a:spcBef>
                  <a:spcPct val="0"/>
                </a:spcBef>
                <a:spcAft>
                  <a:spcPct val="35000"/>
                </a:spcAft>
                <a:defRPr/>
              </a:pPr>
              <a:r>
                <a:rPr lang="en-US" sz="1200" b="1">
                  <a:solidFill>
                    <a:srgbClr val="FFFFFF"/>
                  </a:solidFill>
                  <a:latin typeface="Century Gothic" panose="020F0302020204030204"/>
                </a:rPr>
                <a:t>Platform Governance</a:t>
              </a:r>
            </a:p>
          </p:txBody>
        </p:sp>
      </p:grpSp>
      <p:grpSp>
        <p:nvGrpSpPr>
          <p:cNvPr id="33" name="Group 32">
            <a:extLst>
              <a:ext uri="{FF2B5EF4-FFF2-40B4-BE49-F238E27FC236}">
                <a16:creationId xmlns:a16="http://schemas.microsoft.com/office/drawing/2014/main" id="{8A3699CA-1E84-41E2-B45A-78C0B0441654}"/>
              </a:ext>
            </a:extLst>
          </p:cNvPr>
          <p:cNvGrpSpPr/>
          <p:nvPr/>
        </p:nvGrpSpPr>
        <p:grpSpPr>
          <a:xfrm>
            <a:off x="6603506" y="3851284"/>
            <a:ext cx="1228812" cy="882580"/>
            <a:chOff x="6092332" y="125187"/>
            <a:chExt cx="1856861" cy="1237907"/>
          </a:xfrm>
          <a:solidFill>
            <a:schemeClr val="accent3">
              <a:lumMod val="60000"/>
              <a:lumOff val="40000"/>
            </a:schemeClr>
          </a:solidFill>
        </p:grpSpPr>
        <p:sp>
          <p:nvSpPr>
            <p:cNvPr id="34" name="Rectangle: Rounded Corners 4">
              <a:extLst>
                <a:ext uri="{FF2B5EF4-FFF2-40B4-BE49-F238E27FC236}">
                  <a16:creationId xmlns:a16="http://schemas.microsoft.com/office/drawing/2014/main" id="{8C590B4D-685E-411E-968C-3BA062F4778B}"/>
                </a:ext>
              </a:extLst>
            </p:cNvPr>
            <p:cNvSpPr/>
            <p:nvPr/>
          </p:nvSpPr>
          <p:spPr>
            <a:xfrm>
              <a:off x="6092332" y="125187"/>
              <a:ext cx="1856861" cy="1237907"/>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35" name="Rectangle: Rounded Corners 4">
              <a:extLst>
                <a:ext uri="{FF2B5EF4-FFF2-40B4-BE49-F238E27FC236}">
                  <a16:creationId xmlns:a16="http://schemas.microsoft.com/office/drawing/2014/main" id="{94186118-389C-442C-86D7-1A62E8AAD67F}"/>
                </a:ext>
              </a:extLst>
            </p:cNvPr>
            <p:cNvSpPr txBox="1"/>
            <p:nvPr/>
          </p:nvSpPr>
          <p:spPr>
            <a:xfrm>
              <a:off x="6151093" y="149195"/>
              <a:ext cx="1784347" cy="116539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180" tIns="76180" rIns="76180" bIns="76180" numCol="1" spcCol="1270" anchor="ctr" anchorCtr="0">
              <a:noAutofit/>
            </a:bodyPr>
            <a:lstStyle/>
            <a:p>
              <a:pPr algn="ctr" defTabSz="888733">
                <a:lnSpc>
                  <a:spcPct val="90000"/>
                </a:lnSpc>
                <a:spcBef>
                  <a:spcPct val="0"/>
                </a:spcBef>
                <a:spcAft>
                  <a:spcPct val="35000"/>
                </a:spcAft>
                <a:defRPr/>
              </a:pPr>
              <a:r>
                <a:rPr lang="en-US" sz="1200" b="1">
                  <a:solidFill>
                    <a:srgbClr val="FFFFFF"/>
                  </a:solidFill>
                  <a:latin typeface="Century Gothic" panose="020F0302020204030204"/>
                </a:rPr>
                <a:t>Innovation Governance</a:t>
              </a:r>
            </a:p>
          </p:txBody>
        </p:sp>
      </p:grpSp>
      <p:grpSp>
        <p:nvGrpSpPr>
          <p:cNvPr id="36" name="Group 35">
            <a:extLst>
              <a:ext uri="{FF2B5EF4-FFF2-40B4-BE49-F238E27FC236}">
                <a16:creationId xmlns:a16="http://schemas.microsoft.com/office/drawing/2014/main" id="{9A05CDC4-4143-42D9-8542-7C7B8F36A88C}"/>
              </a:ext>
            </a:extLst>
          </p:cNvPr>
          <p:cNvGrpSpPr/>
          <p:nvPr/>
        </p:nvGrpSpPr>
        <p:grpSpPr>
          <a:xfrm>
            <a:off x="9449497" y="3842550"/>
            <a:ext cx="1228812" cy="882580"/>
            <a:chOff x="6092332" y="125187"/>
            <a:chExt cx="1856861" cy="1237907"/>
          </a:xfrm>
          <a:solidFill>
            <a:schemeClr val="accent2">
              <a:lumMod val="75000"/>
            </a:schemeClr>
          </a:solidFill>
        </p:grpSpPr>
        <p:sp>
          <p:nvSpPr>
            <p:cNvPr id="50" name="Rectangle: Rounded Corners 4">
              <a:extLst>
                <a:ext uri="{FF2B5EF4-FFF2-40B4-BE49-F238E27FC236}">
                  <a16:creationId xmlns:a16="http://schemas.microsoft.com/office/drawing/2014/main" id="{CD38696F-B22C-4A11-BA87-4ECA4472EC41}"/>
                </a:ext>
              </a:extLst>
            </p:cNvPr>
            <p:cNvSpPr/>
            <p:nvPr/>
          </p:nvSpPr>
          <p:spPr>
            <a:xfrm>
              <a:off x="6092332" y="125187"/>
              <a:ext cx="1856861" cy="1237907"/>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52" name="Rectangle: Rounded Corners 4">
              <a:extLst>
                <a:ext uri="{FF2B5EF4-FFF2-40B4-BE49-F238E27FC236}">
                  <a16:creationId xmlns:a16="http://schemas.microsoft.com/office/drawing/2014/main" id="{3751713A-2215-4DBE-B024-F41D74014239}"/>
                </a:ext>
              </a:extLst>
            </p:cNvPr>
            <p:cNvSpPr txBox="1"/>
            <p:nvPr/>
          </p:nvSpPr>
          <p:spPr>
            <a:xfrm>
              <a:off x="6151093" y="149195"/>
              <a:ext cx="1784347" cy="116539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180" tIns="76180" rIns="76180" bIns="76180" numCol="1" spcCol="1270" anchor="ctr" anchorCtr="0">
              <a:noAutofit/>
            </a:bodyPr>
            <a:lstStyle/>
            <a:p>
              <a:pPr algn="ctr" defTabSz="888733">
                <a:lnSpc>
                  <a:spcPct val="90000"/>
                </a:lnSpc>
                <a:spcBef>
                  <a:spcPct val="0"/>
                </a:spcBef>
                <a:spcAft>
                  <a:spcPct val="35000"/>
                </a:spcAft>
                <a:defRPr/>
              </a:pPr>
              <a:r>
                <a:rPr lang="en-US" sz="1200" b="1">
                  <a:solidFill>
                    <a:srgbClr val="FFFFFF"/>
                  </a:solidFill>
                  <a:latin typeface="Century Gothic" panose="020F0302020204030204"/>
                </a:rPr>
                <a:t>Delivery Governance</a:t>
              </a:r>
            </a:p>
          </p:txBody>
        </p:sp>
      </p:grpSp>
      <p:sp>
        <p:nvSpPr>
          <p:cNvPr id="53" name="Arrow: Curved Left 12">
            <a:extLst>
              <a:ext uri="{FF2B5EF4-FFF2-40B4-BE49-F238E27FC236}">
                <a16:creationId xmlns:a16="http://schemas.microsoft.com/office/drawing/2014/main" id="{9A9F5C97-F31C-4D56-8163-C95F070D748C}"/>
              </a:ext>
            </a:extLst>
          </p:cNvPr>
          <p:cNvSpPr/>
          <p:nvPr/>
        </p:nvSpPr>
        <p:spPr>
          <a:xfrm>
            <a:off x="10730137" y="3315200"/>
            <a:ext cx="484097" cy="867070"/>
          </a:xfrm>
          <a:prstGeom prst="curvedLeftArrow">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en-US" sz="1100" b="1">
              <a:solidFill>
                <a:srgbClr val="FFFFFF"/>
              </a:solidFill>
              <a:latin typeface="Century Gothic" panose="020F0302020204030204"/>
            </a:endParaRPr>
          </a:p>
        </p:txBody>
      </p:sp>
      <p:sp>
        <p:nvSpPr>
          <p:cNvPr id="54" name="Arrow: Curved Left 12">
            <a:extLst>
              <a:ext uri="{FF2B5EF4-FFF2-40B4-BE49-F238E27FC236}">
                <a16:creationId xmlns:a16="http://schemas.microsoft.com/office/drawing/2014/main" id="{552FE2E4-F07B-40A1-AD21-7258FC7D0A84}"/>
              </a:ext>
            </a:extLst>
          </p:cNvPr>
          <p:cNvSpPr/>
          <p:nvPr/>
        </p:nvSpPr>
        <p:spPr>
          <a:xfrm rot="10800000">
            <a:off x="6106211" y="3359930"/>
            <a:ext cx="484097" cy="867070"/>
          </a:xfrm>
          <a:prstGeom prst="curvedLeftArrow">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en-US" sz="1100" b="1">
              <a:solidFill>
                <a:srgbClr val="FFFFFF"/>
              </a:solidFill>
              <a:latin typeface="Century Gothic" panose="020F0302020204030204"/>
            </a:endParaRPr>
          </a:p>
        </p:txBody>
      </p:sp>
    </p:spTree>
    <p:extLst>
      <p:ext uri="{BB962C8B-B14F-4D97-AF65-F5344CB8AC3E}">
        <p14:creationId xmlns:p14="http://schemas.microsoft.com/office/powerpoint/2010/main" val="398083524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168CB-D369-89BA-20C3-D35669ECC306}"/>
              </a:ext>
            </a:extLst>
          </p:cNvPr>
          <p:cNvSpPr>
            <a:spLocks noGrp="1"/>
          </p:cNvSpPr>
          <p:nvPr>
            <p:ph type="title"/>
          </p:nvPr>
        </p:nvSpPr>
        <p:spPr/>
        <p:txBody>
          <a:bodyPr/>
          <a:lstStyle/>
          <a:p>
            <a:r>
              <a:rPr lang="en-US">
                <a:solidFill>
                  <a:schemeClr val="bg1"/>
                </a:solidFill>
              </a:rPr>
              <a:t>Step 3 – </a:t>
            </a:r>
            <a:r>
              <a:rPr lang="en-US">
                <a:solidFill>
                  <a:srgbClr val="86ED78"/>
                </a:solidFill>
              </a:rPr>
              <a:t>Managing</a:t>
            </a:r>
            <a:r>
              <a:rPr lang="en-US">
                <a:solidFill>
                  <a:schemeClr val="bg1"/>
                </a:solidFill>
              </a:rPr>
              <a:t> Future Demand</a:t>
            </a:r>
          </a:p>
        </p:txBody>
      </p:sp>
      <p:pic>
        <p:nvPicPr>
          <p:cNvPr id="5" name="Graphic 4">
            <a:extLst>
              <a:ext uri="{FF2B5EF4-FFF2-40B4-BE49-F238E27FC236}">
                <a16:creationId xmlns:a16="http://schemas.microsoft.com/office/drawing/2014/main" id="{3404CF59-9DBC-AB40-F0AF-D5356F1822D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07854" y="1355351"/>
            <a:ext cx="5119307" cy="5119307"/>
          </a:xfrm>
          <a:prstGeom prst="rect">
            <a:avLst/>
          </a:prstGeom>
        </p:spPr>
      </p:pic>
      <p:sp>
        <p:nvSpPr>
          <p:cNvPr id="6" name="TextBox 5">
            <a:hlinkClick r:id="rId4" action="ppaction://hlinksldjump"/>
            <a:extLst>
              <a:ext uri="{FF2B5EF4-FFF2-40B4-BE49-F238E27FC236}">
                <a16:creationId xmlns:a16="http://schemas.microsoft.com/office/drawing/2014/main" id="{85827F46-F15C-929C-CBF5-865DAC37AF72}"/>
              </a:ext>
            </a:extLst>
          </p:cNvPr>
          <p:cNvSpPr txBox="1"/>
          <p:nvPr/>
        </p:nvSpPr>
        <p:spPr>
          <a:xfrm>
            <a:off x="10244888" y="159601"/>
            <a:ext cx="1735359" cy="321614"/>
          </a:xfrm>
          <a:prstGeom prst="rect">
            <a:avLst/>
          </a:prstGeom>
          <a:noFill/>
        </p:spPr>
        <p:txBody>
          <a:bodyPr wrap="none" rtlCol="0">
            <a:noAutofit/>
          </a:bodyPr>
          <a:lstStyle/>
          <a:p>
            <a:pPr defTabSz="456903">
              <a:spcBef>
                <a:spcPts val="300"/>
              </a:spcBef>
            </a:pPr>
            <a:r>
              <a:rPr lang="en-US" sz="1600">
                <a:solidFill>
                  <a:srgbClr val="86ED78"/>
                </a:solidFill>
                <a:latin typeface="Century Gothic" panose="020F0302020204030204"/>
                <a:hlinkClick r:id="rId4" action="ppaction://hlinksldjump">
                  <a:extLst>
                    <a:ext uri="{A12FA001-AC4F-418D-AE19-62706E023703}">
                      <ahyp:hlinkClr xmlns:ahyp="http://schemas.microsoft.com/office/drawing/2018/hyperlinkcolor" val="tx"/>
                    </a:ext>
                  </a:extLst>
                </a:hlinkClick>
              </a:rPr>
              <a:t>Back to Agenda</a:t>
            </a:r>
            <a:endParaRPr lang="en-US" sz="1600">
              <a:solidFill>
                <a:srgbClr val="86ED78"/>
              </a:solidFill>
              <a:latin typeface="Century Gothic" panose="020F0302020204030204"/>
            </a:endParaRPr>
          </a:p>
        </p:txBody>
      </p:sp>
      <p:sp>
        <p:nvSpPr>
          <p:cNvPr id="7" name="Text Placeholder 6">
            <a:extLst>
              <a:ext uri="{FF2B5EF4-FFF2-40B4-BE49-F238E27FC236}">
                <a16:creationId xmlns:a16="http://schemas.microsoft.com/office/drawing/2014/main" id="{09CF333C-62A1-7C51-F959-BE31E90C4F5B}"/>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90055447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5CDD1D1-042F-45BD-9A43-1A9E816D0C8F}"/>
              </a:ext>
            </a:extLst>
          </p:cNvPr>
          <p:cNvSpPr>
            <a:spLocks noGrp="1"/>
          </p:cNvSpPr>
          <p:nvPr>
            <p:ph type="body" sz="quarter" idx="13"/>
          </p:nvPr>
        </p:nvSpPr>
        <p:spPr>
          <a:xfrm>
            <a:off x="271393" y="1311036"/>
            <a:ext cx="5942934" cy="447939"/>
          </a:xfrm>
        </p:spPr>
        <p:txBody>
          <a:bodyPr vert="horz" lIns="91416" tIns="45708" rIns="91416" bIns="45708" rtlCol="0">
            <a:noAutofit/>
          </a:bodyPr>
          <a:lstStyle/>
          <a:p>
            <a:pPr marL="342706" indent="-342797" defTabSz="914126">
              <a:buClr>
                <a:schemeClr val="bg1"/>
              </a:buClr>
              <a:buFont typeface="+mj-lt"/>
              <a:buAutoNum type="arabicPeriod"/>
            </a:pPr>
            <a:r>
              <a:rPr lang="en-US" sz="1200" b="1" dirty="0"/>
              <a:t>Create a Standard Demand Intake Form (should be short &amp; easy to complete &amp; include the following)</a:t>
            </a:r>
          </a:p>
          <a:p>
            <a:pPr marL="574410" lvl="1" indent="-228531" defTabSz="914126">
              <a:spcBef>
                <a:spcPts val="0"/>
              </a:spcBef>
              <a:spcAft>
                <a:spcPts val="0"/>
              </a:spcAft>
              <a:buClr>
                <a:schemeClr val="bg1"/>
              </a:buClr>
              <a:buFont typeface="+mj-lt"/>
              <a:buAutoNum type="arabicPeriod"/>
            </a:pPr>
            <a:r>
              <a:rPr lang="en-US" sz="1200" dirty="0">
                <a:solidFill>
                  <a:schemeClr val="bg1"/>
                </a:solidFill>
              </a:rPr>
              <a:t>Description</a:t>
            </a:r>
          </a:p>
          <a:p>
            <a:pPr marL="574410" lvl="1" indent="-228531" defTabSz="914126">
              <a:spcBef>
                <a:spcPts val="0"/>
              </a:spcBef>
              <a:spcAft>
                <a:spcPts val="0"/>
              </a:spcAft>
              <a:buClr>
                <a:schemeClr val="bg1"/>
              </a:buClr>
              <a:buFont typeface="+mj-lt"/>
              <a:buAutoNum type="arabicPeriod"/>
            </a:pPr>
            <a:r>
              <a:rPr lang="en-US" sz="1200" dirty="0">
                <a:solidFill>
                  <a:schemeClr val="bg1"/>
                </a:solidFill>
              </a:rPr>
              <a:t>Business Case</a:t>
            </a:r>
          </a:p>
          <a:p>
            <a:pPr marL="574410" lvl="1" indent="-228531" defTabSz="914126">
              <a:spcBef>
                <a:spcPts val="0"/>
              </a:spcBef>
              <a:spcAft>
                <a:spcPts val="0"/>
              </a:spcAft>
              <a:buClr>
                <a:schemeClr val="bg1"/>
              </a:buClr>
              <a:buFont typeface="+mj-lt"/>
              <a:buAutoNum type="arabicPeriod"/>
            </a:pPr>
            <a:r>
              <a:rPr lang="en-US" sz="1200" dirty="0">
                <a:solidFill>
                  <a:schemeClr val="bg1"/>
                </a:solidFill>
              </a:rPr>
              <a:t>Business Unit/Department of submitter</a:t>
            </a:r>
          </a:p>
          <a:p>
            <a:pPr marL="574410" lvl="1" indent="-228531" defTabSz="914126">
              <a:spcBef>
                <a:spcPts val="0"/>
              </a:spcBef>
              <a:spcAft>
                <a:spcPts val="0"/>
              </a:spcAft>
              <a:buClr>
                <a:schemeClr val="bg1"/>
              </a:buClr>
              <a:buFont typeface="+mj-lt"/>
              <a:buAutoNum type="arabicPeriod"/>
            </a:pPr>
            <a:r>
              <a:rPr lang="en-US" sz="1200" b="1" dirty="0">
                <a:solidFill>
                  <a:schemeClr val="accent1"/>
                </a:solidFill>
              </a:rPr>
              <a:t>Value</a:t>
            </a:r>
            <a:r>
              <a:rPr lang="en-US" sz="1200" dirty="0">
                <a:solidFill>
                  <a:schemeClr val="bg1"/>
                </a:solidFill>
              </a:rPr>
              <a:t> to group requesting &amp; </a:t>
            </a:r>
            <a:r>
              <a:rPr lang="en-US" sz="1200" b="1" dirty="0">
                <a:solidFill>
                  <a:schemeClr val="accent1"/>
                </a:solidFill>
              </a:rPr>
              <a:t>value</a:t>
            </a:r>
            <a:r>
              <a:rPr lang="en-US" sz="1200" dirty="0">
                <a:solidFill>
                  <a:schemeClr val="bg1"/>
                </a:solidFill>
              </a:rPr>
              <a:t> to the overall organization</a:t>
            </a:r>
          </a:p>
          <a:p>
            <a:pPr marL="574410" lvl="1" indent="-228531" defTabSz="914126">
              <a:spcBef>
                <a:spcPts val="0"/>
              </a:spcBef>
              <a:spcAft>
                <a:spcPts val="0"/>
              </a:spcAft>
              <a:buClr>
                <a:schemeClr val="bg1"/>
              </a:buClr>
              <a:buFont typeface="+mj-lt"/>
              <a:buAutoNum type="arabicPeriod"/>
            </a:pPr>
            <a:r>
              <a:rPr lang="en-US" sz="1200" dirty="0">
                <a:solidFill>
                  <a:schemeClr val="bg1"/>
                </a:solidFill>
              </a:rPr>
              <a:t>Executive Sponsor who approved</a:t>
            </a:r>
          </a:p>
          <a:p>
            <a:pPr marL="574410" lvl="1" indent="-228531" defTabSz="914126">
              <a:spcBef>
                <a:spcPts val="0"/>
              </a:spcBef>
              <a:spcAft>
                <a:spcPts val="0"/>
              </a:spcAft>
              <a:buClr>
                <a:schemeClr val="bg1"/>
              </a:buClr>
              <a:buFont typeface="+mj-lt"/>
              <a:buAutoNum type="arabicPeriod"/>
            </a:pPr>
            <a:r>
              <a:rPr lang="en-US" sz="1200" dirty="0">
                <a:solidFill>
                  <a:schemeClr val="bg1"/>
                </a:solidFill>
              </a:rPr>
              <a:t>Primary user roles this request will benefit (employee, customer, Service Desk, etc.)</a:t>
            </a:r>
          </a:p>
          <a:p>
            <a:pPr marL="574410" lvl="1" indent="-228531" defTabSz="914126">
              <a:spcBef>
                <a:spcPts val="0"/>
              </a:spcBef>
              <a:spcAft>
                <a:spcPts val="0"/>
              </a:spcAft>
              <a:buClr>
                <a:schemeClr val="bg1"/>
              </a:buClr>
              <a:buFont typeface="+mj-lt"/>
              <a:buAutoNum type="arabicPeriod"/>
            </a:pPr>
            <a:r>
              <a:rPr lang="en-US" sz="1200" dirty="0">
                <a:solidFill>
                  <a:schemeClr val="bg1"/>
                </a:solidFill>
              </a:rPr>
              <a:t>Impacted business units</a:t>
            </a:r>
          </a:p>
          <a:p>
            <a:pPr lvl="1" indent="-228531" defTabSz="914126">
              <a:buClr>
                <a:schemeClr val="bg1"/>
              </a:buClr>
              <a:buFont typeface="+mj-lt"/>
              <a:buAutoNum type="arabicPeriod"/>
            </a:pPr>
            <a:endParaRPr lang="en-US" sz="1200" dirty="0">
              <a:solidFill>
                <a:schemeClr val="bg1"/>
              </a:solidFill>
            </a:endParaRPr>
          </a:p>
          <a:p>
            <a:pPr marL="342706" indent="-342797" defTabSz="914126">
              <a:buClr>
                <a:schemeClr val="bg1"/>
              </a:buClr>
              <a:buFont typeface="+mj-lt"/>
              <a:buAutoNum type="arabicPeriod"/>
            </a:pPr>
            <a:r>
              <a:rPr lang="en-US" sz="1200" b="1" dirty="0"/>
              <a:t>There are 7 recommended statuses for a Demand Request lifecycle</a:t>
            </a:r>
          </a:p>
          <a:p>
            <a:pPr marL="574410" lvl="1" indent="-228531" defTabSz="914126">
              <a:spcBef>
                <a:spcPts val="0"/>
              </a:spcBef>
              <a:spcAft>
                <a:spcPts val="0"/>
              </a:spcAft>
              <a:buClr>
                <a:schemeClr val="bg1"/>
              </a:buClr>
              <a:buFont typeface="+mj-lt"/>
              <a:buAutoNum type="arabicPeriod"/>
            </a:pPr>
            <a:r>
              <a:rPr lang="en-US" sz="1200" dirty="0">
                <a:solidFill>
                  <a:schemeClr val="bg1"/>
                </a:solidFill>
              </a:rPr>
              <a:t>Draft – New demand request in process</a:t>
            </a:r>
          </a:p>
          <a:p>
            <a:pPr marL="574410" lvl="1" indent="-228531" defTabSz="914126">
              <a:spcBef>
                <a:spcPts val="0"/>
              </a:spcBef>
              <a:spcAft>
                <a:spcPts val="0"/>
              </a:spcAft>
              <a:buClr>
                <a:schemeClr val="bg1"/>
              </a:buClr>
              <a:buFont typeface="+mj-lt"/>
              <a:buAutoNum type="arabicPeriod"/>
            </a:pPr>
            <a:r>
              <a:rPr lang="en-US" sz="1200" dirty="0">
                <a:solidFill>
                  <a:schemeClr val="bg1"/>
                </a:solidFill>
              </a:rPr>
              <a:t>Submitted – Completed &amp; submitted to demand owner</a:t>
            </a:r>
          </a:p>
          <a:p>
            <a:pPr marL="574410" lvl="1" indent="-228531" defTabSz="914126">
              <a:spcBef>
                <a:spcPts val="0"/>
              </a:spcBef>
              <a:spcAft>
                <a:spcPts val="0"/>
              </a:spcAft>
              <a:buClr>
                <a:schemeClr val="bg1"/>
              </a:buClr>
              <a:buFont typeface="+mj-lt"/>
              <a:buAutoNum type="arabicPeriod"/>
            </a:pPr>
            <a:r>
              <a:rPr lang="en-US" sz="1200" dirty="0">
                <a:solidFill>
                  <a:schemeClr val="bg1"/>
                </a:solidFill>
              </a:rPr>
              <a:t>Screening – Assessments sent to stakeholders</a:t>
            </a:r>
          </a:p>
          <a:p>
            <a:pPr marL="574410" lvl="1" indent="-228531" defTabSz="914126">
              <a:spcBef>
                <a:spcPts val="0"/>
              </a:spcBef>
              <a:spcAft>
                <a:spcPts val="0"/>
              </a:spcAft>
              <a:buClr>
                <a:schemeClr val="bg1"/>
              </a:buClr>
              <a:buFont typeface="+mj-lt"/>
              <a:buAutoNum type="arabicPeriod"/>
            </a:pPr>
            <a:r>
              <a:rPr lang="en-US" sz="1200" dirty="0">
                <a:solidFill>
                  <a:schemeClr val="bg1"/>
                </a:solidFill>
              </a:rPr>
              <a:t>Qualified – Assessments returned &amp; consolidated &amp; ready for the demand board to review</a:t>
            </a:r>
          </a:p>
          <a:p>
            <a:pPr marL="574410" lvl="1" indent="-228531" defTabSz="914126">
              <a:spcBef>
                <a:spcPts val="0"/>
              </a:spcBef>
              <a:spcAft>
                <a:spcPts val="0"/>
              </a:spcAft>
              <a:buClr>
                <a:schemeClr val="bg1"/>
              </a:buClr>
              <a:buFont typeface="+mj-lt"/>
              <a:buAutoNum type="arabicPeriod"/>
            </a:pPr>
            <a:r>
              <a:rPr lang="en-US" sz="1200" dirty="0">
                <a:solidFill>
                  <a:schemeClr val="bg1"/>
                </a:solidFill>
              </a:rPr>
              <a:t>Deferred – Retained for consideration at next demand board meeting (but not approved for next release)</a:t>
            </a:r>
          </a:p>
          <a:p>
            <a:pPr marL="574410" lvl="1" indent="-228531" defTabSz="914126">
              <a:spcBef>
                <a:spcPts val="0"/>
              </a:spcBef>
              <a:spcAft>
                <a:spcPts val="0"/>
              </a:spcAft>
              <a:buClr>
                <a:schemeClr val="bg1"/>
              </a:buClr>
              <a:buFont typeface="+mj-lt"/>
              <a:buAutoNum type="arabicPeriod"/>
            </a:pPr>
            <a:r>
              <a:rPr lang="en-US" sz="1200" dirty="0">
                <a:solidFill>
                  <a:schemeClr val="bg1"/>
                </a:solidFill>
              </a:rPr>
              <a:t>Approved – Slated for next release</a:t>
            </a:r>
          </a:p>
          <a:p>
            <a:pPr marL="574410" lvl="1" indent="-228531" defTabSz="914126">
              <a:spcBef>
                <a:spcPts val="0"/>
              </a:spcBef>
              <a:spcAft>
                <a:spcPts val="0"/>
              </a:spcAft>
              <a:buClr>
                <a:schemeClr val="bg1"/>
              </a:buClr>
              <a:buFont typeface="+mj-lt"/>
              <a:buAutoNum type="arabicPeriod"/>
            </a:pPr>
            <a:r>
              <a:rPr lang="en-US" sz="1200" dirty="0">
                <a:solidFill>
                  <a:schemeClr val="bg1"/>
                </a:solidFill>
              </a:rPr>
              <a:t>Completed – Either rejected/removed from consideration or it was approved &amp; the work is done</a:t>
            </a:r>
          </a:p>
        </p:txBody>
      </p:sp>
      <p:sp>
        <p:nvSpPr>
          <p:cNvPr id="2" name="Title 1">
            <a:extLst>
              <a:ext uri="{FF2B5EF4-FFF2-40B4-BE49-F238E27FC236}">
                <a16:creationId xmlns:a16="http://schemas.microsoft.com/office/drawing/2014/main" id="{4C6D2788-9C29-424A-ABBE-2565DC01422A}"/>
              </a:ext>
            </a:extLst>
          </p:cNvPr>
          <p:cNvSpPr>
            <a:spLocks noGrp="1"/>
          </p:cNvSpPr>
          <p:nvPr>
            <p:ph type="title"/>
          </p:nvPr>
        </p:nvSpPr>
        <p:spPr>
          <a:xfrm>
            <a:off x="271394" y="107200"/>
            <a:ext cx="10982639" cy="716395"/>
          </a:xfrm>
        </p:spPr>
        <p:txBody>
          <a:bodyPr vert="horz" lIns="91416" tIns="45708" rIns="91416" bIns="45708" rtlCol="0" anchor="ctr" anchorCtr="0">
            <a:normAutofit/>
          </a:bodyPr>
          <a:lstStyle/>
          <a:p>
            <a:pPr defTabSz="914126">
              <a:buClr>
                <a:schemeClr val="bg1"/>
              </a:buClr>
            </a:pPr>
            <a:r>
              <a:rPr lang="en-US" sz="3699"/>
              <a:t>Demand Management Intake Practice</a:t>
            </a:r>
          </a:p>
        </p:txBody>
      </p:sp>
      <p:grpSp>
        <p:nvGrpSpPr>
          <p:cNvPr id="8" name="Group 7">
            <a:extLst>
              <a:ext uri="{FF2B5EF4-FFF2-40B4-BE49-F238E27FC236}">
                <a16:creationId xmlns:a16="http://schemas.microsoft.com/office/drawing/2014/main" id="{C7AE2996-B5B8-4937-82BE-EE8152B99959}"/>
              </a:ext>
            </a:extLst>
          </p:cNvPr>
          <p:cNvGrpSpPr/>
          <p:nvPr/>
        </p:nvGrpSpPr>
        <p:grpSpPr>
          <a:xfrm>
            <a:off x="6096001" y="1758975"/>
            <a:ext cx="5746533" cy="3159304"/>
            <a:chOff x="6096000" y="1825625"/>
            <a:chExt cx="5943600" cy="3869055"/>
          </a:xfrm>
        </p:grpSpPr>
        <p:pic>
          <p:nvPicPr>
            <p:cNvPr id="14" name="Picture 13">
              <a:extLst>
                <a:ext uri="{FF2B5EF4-FFF2-40B4-BE49-F238E27FC236}">
                  <a16:creationId xmlns:a16="http://schemas.microsoft.com/office/drawing/2014/main" id="{38C1FAB0-DD87-4452-9F4B-DEEF015AAD59}"/>
                </a:ext>
              </a:extLst>
            </p:cNvPr>
            <p:cNvPicPr/>
            <p:nvPr/>
          </p:nvPicPr>
          <p:blipFill>
            <a:blip r:embed="rId3" cstate="email">
              <a:extLst>
                <a:ext uri="{28A0092B-C50C-407E-A947-70E740481C1C}">
                  <a14:useLocalDpi xmlns:a14="http://schemas.microsoft.com/office/drawing/2010/main"/>
                </a:ext>
              </a:extLst>
            </a:blip>
            <a:stretch>
              <a:fillRect/>
            </a:stretch>
          </p:blipFill>
          <p:spPr>
            <a:xfrm>
              <a:off x="6096000" y="1825625"/>
              <a:ext cx="5943600" cy="3869055"/>
            </a:xfrm>
            <a:prstGeom prst="rect">
              <a:avLst/>
            </a:prstGeom>
          </p:spPr>
        </p:pic>
        <p:sp>
          <p:nvSpPr>
            <p:cNvPr id="6" name="Rectangle: Rounded Corners 5">
              <a:extLst>
                <a:ext uri="{FF2B5EF4-FFF2-40B4-BE49-F238E27FC236}">
                  <a16:creationId xmlns:a16="http://schemas.microsoft.com/office/drawing/2014/main" id="{9B7CB558-165B-45E5-86C9-8DC671713BEC}"/>
                </a:ext>
              </a:extLst>
            </p:cNvPr>
            <p:cNvSpPr/>
            <p:nvPr/>
          </p:nvSpPr>
          <p:spPr>
            <a:xfrm>
              <a:off x="7467793" y="2464753"/>
              <a:ext cx="786351" cy="4381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r>
                <a:rPr lang="en-US" sz="600">
                  <a:solidFill>
                    <a:srgbClr val="FFFFFF"/>
                  </a:solidFill>
                  <a:latin typeface="Century Gothic" panose="020F0302020204030204"/>
                </a:rPr>
                <a:t>Draft</a:t>
              </a:r>
            </a:p>
          </p:txBody>
        </p:sp>
        <p:sp>
          <p:nvSpPr>
            <p:cNvPr id="16" name="Rectangle: Rounded Corners 15">
              <a:extLst>
                <a:ext uri="{FF2B5EF4-FFF2-40B4-BE49-F238E27FC236}">
                  <a16:creationId xmlns:a16="http://schemas.microsoft.com/office/drawing/2014/main" id="{788CF8B3-D21A-468C-9B4A-A5AD5B8782A9}"/>
                </a:ext>
              </a:extLst>
            </p:cNvPr>
            <p:cNvSpPr/>
            <p:nvPr/>
          </p:nvSpPr>
          <p:spPr>
            <a:xfrm>
              <a:off x="7467793" y="3429000"/>
              <a:ext cx="786352" cy="447537"/>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r>
                <a:rPr lang="en-US" sz="600">
                  <a:solidFill>
                    <a:srgbClr val="FFFFFF"/>
                  </a:solidFill>
                  <a:latin typeface="Century Gothic" panose="020F0302020204030204"/>
                </a:rPr>
                <a:t>Submitted</a:t>
              </a:r>
            </a:p>
          </p:txBody>
        </p:sp>
        <p:sp>
          <p:nvSpPr>
            <p:cNvPr id="17" name="Rectangle: Rounded Corners 16">
              <a:extLst>
                <a:ext uri="{FF2B5EF4-FFF2-40B4-BE49-F238E27FC236}">
                  <a16:creationId xmlns:a16="http://schemas.microsoft.com/office/drawing/2014/main" id="{8CEA1C1A-0154-4DE9-828B-5E4282D8CAC0}"/>
                </a:ext>
              </a:extLst>
            </p:cNvPr>
            <p:cNvSpPr/>
            <p:nvPr/>
          </p:nvSpPr>
          <p:spPr>
            <a:xfrm>
              <a:off x="9058468" y="2464753"/>
              <a:ext cx="795695" cy="43815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r>
                <a:rPr lang="en-US" sz="600">
                  <a:solidFill>
                    <a:srgbClr val="FFFFFF"/>
                  </a:solidFill>
                  <a:latin typeface="Century Gothic" panose="020F0302020204030204"/>
                </a:rPr>
                <a:t>Screening</a:t>
              </a:r>
            </a:p>
          </p:txBody>
        </p:sp>
        <p:sp>
          <p:nvSpPr>
            <p:cNvPr id="19" name="Rectangle: Rounded Corners 18">
              <a:extLst>
                <a:ext uri="{FF2B5EF4-FFF2-40B4-BE49-F238E27FC236}">
                  <a16:creationId xmlns:a16="http://schemas.microsoft.com/office/drawing/2014/main" id="{414C5FC6-3E40-4BE3-A360-A61B1C331855}"/>
                </a:ext>
              </a:extLst>
            </p:cNvPr>
            <p:cNvSpPr/>
            <p:nvPr/>
          </p:nvSpPr>
          <p:spPr>
            <a:xfrm>
              <a:off x="9058467" y="3892362"/>
              <a:ext cx="795695" cy="43815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r>
                <a:rPr lang="en-US" sz="600">
                  <a:solidFill>
                    <a:srgbClr val="FFFFFF"/>
                  </a:solidFill>
                  <a:latin typeface="Century Gothic" panose="020F0302020204030204"/>
                </a:rPr>
                <a:t>Qualified (demand board)</a:t>
              </a:r>
            </a:p>
          </p:txBody>
        </p:sp>
        <p:sp>
          <p:nvSpPr>
            <p:cNvPr id="21" name="Rectangle: Rounded Corners 20">
              <a:extLst>
                <a:ext uri="{FF2B5EF4-FFF2-40B4-BE49-F238E27FC236}">
                  <a16:creationId xmlns:a16="http://schemas.microsoft.com/office/drawing/2014/main" id="{A482046C-9468-4893-8AC9-00EA76034F5E}"/>
                </a:ext>
              </a:extLst>
            </p:cNvPr>
            <p:cNvSpPr/>
            <p:nvPr/>
          </p:nvSpPr>
          <p:spPr>
            <a:xfrm>
              <a:off x="11108841" y="3684728"/>
              <a:ext cx="814356" cy="377944"/>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r>
                <a:rPr lang="en-US" sz="600">
                  <a:solidFill>
                    <a:srgbClr val="FFFFFF"/>
                  </a:solidFill>
                  <a:latin typeface="Century Gothic" panose="020F0302020204030204"/>
                </a:rPr>
                <a:t>Approved</a:t>
              </a:r>
            </a:p>
          </p:txBody>
        </p:sp>
        <p:sp>
          <p:nvSpPr>
            <p:cNvPr id="23" name="Rectangle: Rounded Corners 22">
              <a:extLst>
                <a:ext uri="{FF2B5EF4-FFF2-40B4-BE49-F238E27FC236}">
                  <a16:creationId xmlns:a16="http://schemas.microsoft.com/office/drawing/2014/main" id="{77767DD6-132D-44FD-87CB-8AEE77769EE6}"/>
                </a:ext>
              </a:extLst>
            </p:cNvPr>
            <p:cNvSpPr/>
            <p:nvPr/>
          </p:nvSpPr>
          <p:spPr>
            <a:xfrm>
              <a:off x="11096889" y="4648679"/>
              <a:ext cx="814356" cy="377944"/>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r>
                <a:rPr lang="en-US" sz="600">
                  <a:solidFill>
                    <a:srgbClr val="FFFFFF"/>
                  </a:solidFill>
                  <a:latin typeface="Century Gothic" panose="020F0302020204030204"/>
                </a:rPr>
                <a:t>Completed</a:t>
              </a:r>
            </a:p>
          </p:txBody>
        </p:sp>
        <p:sp>
          <p:nvSpPr>
            <p:cNvPr id="24" name="Rectangle: Rounded Corners 23">
              <a:extLst>
                <a:ext uri="{FF2B5EF4-FFF2-40B4-BE49-F238E27FC236}">
                  <a16:creationId xmlns:a16="http://schemas.microsoft.com/office/drawing/2014/main" id="{43BAF33C-EAD0-45F2-AEAE-F21B75410856}"/>
                </a:ext>
              </a:extLst>
            </p:cNvPr>
            <p:cNvSpPr/>
            <p:nvPr/>
          </p:nvSpPr>
          <p:spPr>
            <a:xfrm>
              <a:off x="8092696" y="5172706"/>
              <a:ext cx="814356" cy="377944"/>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r>
                <a:rPr lang="en-US" sz="600">
                  <a:solidFill>
                    <a:srgbClr val="FFFFFF"/>
                  </a:solidFill>
                  <a:latin typeface="Century Gothic" panose="020F0302020204030204"/>
                </a:rPr>
                <a:t>Deferred</a:t>
              </a:r>
            </a:p>
          </p:txBody>
        </p:sp>
      </p:grpSp>
    </p:spTree>
    <p:extLst>
      <p:ext uri="{BB962C8B-B14F-4D97-AF65-F5344CB8AC3E}">
        <p14:creationId xmlns:p14="http://schemas.microsoft.com/office/powerpoint/2010/main" val="17174279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940E42B1-5ED0-D3D2-EA65-099628DA9E1B}"/>
              </a:ext>
            </a:extLst>
          </p:cNvPr>
          <p:cNvSpPr txBox="1">
            <a:spLocks/>
          </p:cNvSpPr>
          <p:nvPr/>
        </p:nvSpPr>
        <p:spPr>
          <a:xfrm>
            <a:off x="3175" y="1588274"/>
            <a:ext cx="5712174" cy="4137623"/>
          </a:xfrm>
          <a:prstGeom prst="rect">
            <a:avLst/>
          </a:prstGeom>
        </p:spPr>
        <p:txBody>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a:solidFill>
                  <a:srgbClr val="FFFFFF"/>
                </a:solidFill>
                <a:latin typeface="Century Gothic" panose="020F0302020204030204"/>
              </a:rPr>
              <a:t>Demand Manager enhances demand intake request with additional information</a:t>
            </a:r>
          </a:p>
          <a:p>
            <a:pPr lvl="1"/>
            <a:r>
              <a:rPr lang="en-US" sz="1100">
                <a:solidFill>
                  <a:srgbClr val="FFFFFF"/>
                </a:solidFill>
                <a:latin typeface="Century Gothic" panose="020F0302020204030204"/>
              </a:rPr>
              <a:t>Portfolio assigned</a:t>
            </a:r>
          </a:p>
          <a:p>
            <a:pPr lvl="1"/>
            <a:r>
              <a:rPr lang="en-US" sz="1100">
                <a:solidFill>
                  <a:srgbClr val="FFFFFF"/>
                </a:solidFill>
                <a:latin typeface="Century Gothic" panose="020F0302020204030204"/>
              </a:rPr>
              <a:t>Additional details surrounding requirements</a:t>
            </a:r>
          </a:p>
          <a:p>
            <a:pPr lvl="1"/>
            <a:r>
              <a:rPr lang="en-US" sz="1100">
                <a:solidFill>
                  <a:srgbClr val="FFFFFF"/>
                </a:solidFill>
                <a:latin typeface="Century Gothic" panose="020F0302020204030204"/>
              </a:rPr>
              <a:t>Grouping of similar demand requests</a:t>
            </a:r>
          </a:p>
          <a:p>
            <a:pPr lvl="1"/>
            <a:r>
              <a:rPr lang="en-US" sz="1100">
                <a:solidFill>
                  <a:srgbClr val="FFFFFF"/>
                </a:solidFill>
                <a:latin typeface="Century Gothic" panose="020F0302020204030204"/>
              </a:rPr>
              <a:t>Impacted stakeholders</a:t>
            </a:r>
          </a:p>
          <a:p>
            <a:r>
              <a:rPr lang="en-US" sz="1400">
                <a:solidFill>
                  <a:srgbClr val="FFFFFF"/>
                </a:solidFill>
                <a:latin typeface="Century Gothic" panose="020F0302020204030204"/>
              </a:rPr>
              <a:t>Assessments sent out to the Demand Board to provide a quantitative score for size (estimated level of effort), business value alignment and technical risk (architectural impact)</a:t>
            </a:r>
          </a:p>
          <a:p>
            <a:r>
              <a:rPr lang="en-US" sz="1400">
                <a:solidFill>
                  <a:srgbClr val="FFFFFF"/>
                </a:solidFill>
                <a:latin typeface="Century Gothic" panose="020F0302020204030204"/>
              </a:rPr>
              <a:t>Prioritize demand that cover as many user stories as possible</a:t>
            </a:r>
          </a:p>
          <a:p>
            <a:r>
              <a:rPr lang="en-US" sz="1400">
                <a:solidFill>
                  <a:srgbClr val="FFFFFF"/>
                </a:solidFill>
                <a:latin typeface="Century Gothic" panose="020F0302020204030204"/>
              </a:rPr>
              <a:t>Create a demand resource plan to include more accurate cost estimates and avoid overcommitting limited development resources</a:t>
            </a:r>
          </a:p>
          <a:p>
            <a:r>
              <a:rPr lang="en-US" sz="1400">
                <a:solidFill>
                  <a:srgbClr val="FFFFFF"/>
                </a:solidFill>
                <a:latin typeface="Century Gothic" panose="020F0302020204030204"/>
              </a:rPr>
              <a:t>Use ServiceNow SPM to manage your demand process with the Demand Workbench</a:t>
            </a:r>
          </a:p>
          <a:p>
            <a:pPr marL="0" indent="0">
              <a:buNone/>
            </a:pPr>
            <a:endParaRPr lang="en-US" sz="1400">
              <a:solidFill>
                <a:srgbClr val="FFFFFF"/>
              </a:solidFill>
              <a:latin typeface="Century Gothic" panose="020F0302020204030204"/>
            </a:endParaRPr>
          </a:p>
          <a:p>
            <a:pPr marL="0" indent="0">
              <a:buNone/>
            </a:pPr>
            <a:endParaRPr lang="en-US" sz="1400">
              <a:solidFill>
                <a:srgbClr val="FFFFFF"/>
              </a:solidFill>
              <a:latin typeface="Century Gothic" panose="020F0302020204030204"/>
            </a:endParaRPr>
          </a:p>
          <a:p>
            <a:pPr marL="0" indent="0">
              <a:buNone/>
            </a:pPr>
            <a:endParaRPr lang="en-US" sz="1400">
              <a:solidFill>
                <a:srgbClr val="FFFFFF"/>
              </a:solidFill>
              <a:latin typeface="Century Gothic" panose="020F0302020204030204"/>
            </a:endParaRPr>
          </a:p>
          <a:p>
            <a:pPr marL="457063" indent="-457063">
              <a:buFont typeface="+mj-lt"/>
              <a:buAutoNum type="arabicPeriod"/>
            </a:pPr>
            <a:endParaRPr lang="en-US" sz="1400">
              <a:solidFill>
                <a:srgbClr val="FFFFFF"/>
              </a:solidFill>
              <a:latin typeface="Century Gothic" panose="020F0302020204030204"/>
            </a:endParaRPr>
          </a:p>
          <a:p>
            <a:pPr marL="457063" indent="-457063">
              <a:buFont typeface="+mj-lt"/>
              <a:buAutoNum type="arabicPeriod"/>
            </a:pPr>
            <a:endParaRPr lang="en-US" sz="1400">
              <a:solidFill>
                <a:srgbClr val="FFFFFF"/>
              </a:solidFill>
              <a:latin typeface="Century Gothic" panose="020F0302020204030204"/>
            </a:endParaRPr>
          </a:p>
        </p:txBody>
      </p:sp>
      <p:grpSp>
        <p:nvGrpSpPr>
          <p:cNvPr id="4" name="Group 3">
            <a:extLst>
              <a:ext uri="{FF2B5EF4-FFF2-40B4-BE49-F238E27FC236}">
                <a16:creationId xmlns:a16="http://schemas.microsoft.com/office/drawing/2014/main" id="{5325289E-894F-FAED-65D9-0232DE016EF4}"/>
              </a:ext>
            </a:extLst>
          </p:cNvPr>
          <p:cNvGrpSpPr/>
          <p:nvPr/>
        </p:nvGrpSpPr>
        <p:grpSpPr>
          <a:xfrm>
            <a:off x="5646727" y="1866533"/>
            <a:ext cx="6539273" cy="3562267"/>
            <a:chOff x="5645021" y="1866123"/>
            <a:chExt cx="6540976" cy="3563195"/>
          </a:xfrm>
        </p:grpSpPr>
        <p:pic>
          <p:nvPicPr>
            <p:cNvPr id="5" name="Picture 4">
              <a:extLst>
                <a:ext uri="{FF2B5EF4-FFF2-40B4-BE49-F238E27FC236}">
                  <a16:creationId xmlns:a16="http://schemas.microsoft.com/office/drawing/2014/main" id="{D4B9728F-1835-526D-89BE-45E0B4CF804E}"/>
                </a:ext>
              </a:extLst>
            </p:cNvPr>
            <p:cNvPicPr/>
            <p:nvPr/>
          </p:nvPicPr>
          <p:blipFill>
            <a:blip r:embed="rId3"/>
            <a:stretch>
              <a:fillRect/>
            </a:stretch>
          </p:blipFill>
          <p:spPr>
            <a:xfrm>
              <a:off x="5645021" y="1866123"/>
              <a:ext cx="6540976" cy="3404085"/>
            </a:xfrm>
            <a:prstGeom prst="rect">
              <a:avLst/>
            </a:prstGeom>
          </p:spPr>
        </p:pic>
        <p:sp>
          <p:nvSpPr>
            <p:cNvPr id="6" name="Rectangle: Rounded Corners 5">
              <a:extLst>
                <a:ext uri="{FF2B5EF4-FFF2-40B4-BE49-F238E27FC236}">
                  <a16:creationId xmlns:a16="http://schemas.microsoft.com/office/drawing/2014/main" id="{5B0B38C5-C000-0B4B-AA63-6F37633949BD}"/>
                </a:ext>
              </a:extLst>
            </p:cNvPr>
            <p:cNvSpPr/>
            <p:nvPr/>
          </p:nvSpPr>
          <p:spPr>
            <a:xfrm>
              <a:off x="8798767" y="5111097"/>
              <a:ext cx="914400" cy="31822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040">
                <a:defRPr/>
              </a:pPr>
              <a:r>
                <a:rPr lang="en-US" sz="1050">
                  <a:solidFill>
                    <a:srgbClr val="FFFFFF"/>
                  </a:solidFill>
                  <a:latin typeface="Century Gothic" panose="020F0302020204030204"/>
                </a:rPr>
                <a:t>Risk</a:t>
              </a:r>
              <a:endParaRPr lang="en-US" sz="1798">
                <a:solidFill>
                  <a:srgbClr val="FFFFFF"/>
                </a:solidFill>
                <a:latin typeface="Century Gothic" panose="020F0302020204030204"/>
              </a:endParaRPr>
            </a:p>
          </p:txBody>
        </p:sp>
        <p:sp>
          <p:nvSpPr>
            <p:cNvPr id="7" name="Rectangle: Rounded Corners 18">
              <a:extLst>
                <a:ext uri="{FF2B5EF4-FFF2-40B4-BE49-F238E27FC236}">
                  <a16:creationId xmlns:a16="http://schemas.microsoft.com/office/drawing/2014/main" id="{F446B71F-A4AC-35FE-C64B-DFC9B44FB443}"/>
                </a:ext>
              </a:extLst>
            </p:cNvPr>
            <p:cNvSpPr/>
            <p:nvPr/>
          </p:nvSpPr>
          <p:spPr>
            <a:xfrm rot="16200000">
              <a:off x="5390202" y="3658632"/>
              <a:ext cx="914400" cy="31822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040">
                <a:defRPr/>
              </a:pPr>
              <a:r>
                <a:rPr lang="en-US" sz="1050">
                  <a:solidFill>
                    <a:srgbClr val="FFFFFF"/>
                  </a:solidFill>
                  <a:latin typeface="Century Gothic" panose="020F0302020204030204"/>
                </a:rPr>
                <a:t>Value</a:t>
              </a:r>
            </a:p>
          </p:txBody>
        </p:sp>
      </p:grpSp>
      <p:sp>
        <p:nvSpPr>
          <p:cNvPr id="10" name="Title 1">
            <a:extLst>
              <a:ext uri="{FF2B5EF4-FFF2-40B4-BE49-F238E27FC236}">
                <a16:creationId xmlns:a16="http://schemas.microsoft.com/office/drawing/2014/main" id="{E02D0A1A-63F0-7738-0738-0FF15E33349E}"/>
              </a:ext>
            </a:extLst>
          </p:cNvPr>
          <p:cNvSpPr txBox="1">
            <a:spLocks/>
          </p:cNvSpPr>
          <p:nvPr/>
        </p:nvSpPr>
        <p:spPr bwMode="gray">
          <a:xfrm>
            <a:off x="106335" y="370449"/>
            <a:ext cx="11691758" cy="668518"/>
          </a:xfrm>
          <a:prstGeom prst="rect">
            <a:avLst/>
          </a:prstGeom>
        </p:spPr>
        <p:txBody>
          <a:bodyPr vert="horz" lIns="91416" tIns="0" rIns="91416" bIns="0" rtlCol="0" anchor="b" anchorCtr="0">
            <a:noAutofit/>
          </a:bodyPr>
          <a:lstStyle>
            <a:lvl1pPr algn="l" defTabSz="457017" rtl="0" eaLnBrk="1" latinLnBrk="0" hangingPunct="1">
              <a:lnSpc>
                <a:spcPct val="90000"/>
              </a:lnSpc>
              <a:spcBef>
                <a:spcPts val="0"/>
              </a:spcBef>
              <a:buNone/>
              <a:defRPr lang="en-US" sz="3200" b="1" i="0" kern="1200" dirty="0">
                <a:solidFill>
                  <a:schemeClr val="tx1"/>
                </a:solidFill>
                <a:latin typeface="+mj-lt"/>
                <a:ea typeface="Gilroy" panose="00000500000000000000" pitchFamily="50" charset="0"/>
                <a:cs typeface="Gilroy" panose="00000500000000000000" pitchFamily="50" charset="0"/>
              </a:defRPr>
            </a:lvl1pPr>
          </a:lstStyle>
          <a:p>
            <a:pPr>
              <a:defRPr/>
            </a:pPr>
            <a:r>
              <a:rPr lang="en-US" sz="3199">
                <a:solidFill>
                  <a:srgbClr val="86ED77"/>
                </a:solidFill>
                <a:latin typeface="Century Gothic" panose="020F0302020204030204"/>
              </a:rPr>
              <a:t>Enhance, Evaluate, Prioritize </a:t>
            </a:r>
            <a:r>
              <a:rPr lang="en-US" sz="3199">
                <a:solidFill>
                  <a:srgbClr val="FFFFFF"/>
                </a:solidFill>
                <a:latin typeface="Century Gothic" panose="020F0302020204030204"/>
              </a:rPr>
              <a:t>&amp; </a:t>
            </a:r>
            <a:r>
              <a:rPr lang="en-US" sz="3199">
                <a:solidFill>
                  <a:srgbClr val="86ED77"/>
                </a:solidFill>
                <a:latin typeface="Century Gothic" panose="020F0302020204030204"/>
              </a:rPr>
              <a:t>Approve</a:t>
            </a:r>
            <a:r>
              <a:rPr lang="en-US" sz="3199">
                <a:solidFill>
                  <a:srgbClr val="FFFFFF"/>
                </a:solidFill>
                <a:latin typeface="Century Gothic" panose="020F0302020204030204"/>
              </a:rPr>
              <a:t> Demand via Assessments</a:t>
            </a:r>
          </a:p>
        </p:txBody>
      </p:sp>
    </p:spTree>
    <p:extLst>
      <p:ext uri="{BB962C8B-B14F-4D97-AF65-F5344CB8AC3E}">
        <p14:creationId xmlns:p14="http://schemas.microsoft.com/office/powerpoint/2010/main" val="8888356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168CB-D369-89BA-20C3-D35669ECC306}"/>
              </a:ext>
            </a:extLst>
          </p:cNvPr>
          <p:cNvSpPr>
            <a:spLocks noGrp="1"/>
          </p:cNvSpPr>
          <p:nvPr>
            <p:ph type="title"/>
          </p:nvPr>
        </p:nvSpPr>
        <p:spPr/>
        <p:txBody>
          <a:bodyPr/>
          <a:lstStyle/>
          <a:p>
            <a:pPr lvl="0"/>
            <a:r>
              <a:rPr lang="en-US" b="1">
                <a:solidFill>
                  <a:schemeClr val="bg1"/>
                </a:solidFill>
              </a:rPr>
              <a:t>STEP 5 – </a:t>
            </a:r>
            <a:r>
              <a:rPr lang="en-US" b="1">
                <a:solidFill>
                  <a:srgbClr val="86ED77"/>
                </a:solidFill>
              </a:rPr>
              <a:t>Scaling</a:t>
            </a:r>
            <a:r>
              <a:rPr lang="en-US" b="1"/>
              <a:t> </a:t>
            </a:r>
            <a:r>
              <a:rPr lang="en-US" b="1">
                <a:solidFill>
                  <a:schemeClr val="bg1"/>
                </a:solidFill>
              </a:rPr>
              <a:t>with a Hybrid Operating Model</a:t>
            </a:r>
          </a:p>
        </p:txBody>
      </p:sp>
      <p:pic>
        <p:nvPicPr>
          <p:cNvPr id="5" name="Graphic 4">
            <a:extLst>
              <a:ext uri="{FF2B5EF4-FFF2-40B4-BE49-F238E27FC236}">
                <a16:creationId xmlns:a16="http://schemas.microsoft.com/office/drawing/2014/main" id="{3404CF59-9DBC-AB40-F0AF-D5356F1822D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07854" y="1355351"/>
            <a:ext cx="5119307" cy="5119307"/>
          </a:xfrm>
          <a:prstGeom prst="rect">
            <a:avLst/>
          </a:prstGeom>
        </p:spPr>
      </p:pic>
      <p:sp>
        <p:nvSpPr>
          <p:cNvPr id="6" name="TextBox 5">
            <a:hlinkClick r:id="rId4" action="ppaction://hlinksldjump"/>
            <a:extLst>
              <a:ext uri="{FF2B5EF4-FFF2-40B4-BE49-F238E27FC236}">
                <a16:creationId xmlns:a16="http://schemas.microsoft.com/office/drawing/2014/main" id="{536529D2-9000-E487-7275-8D226647825F}"/>
              </a:ext>
            </a:extLst>
          </p:cNvPr>
          <p:cNvSpPr txBox="1"/>
          <p:nvPr/>
        </p:nvSpPr>
        <p:spPr>
          <a:xfrm>
            <a:off x="10244888" y="159601"/>
            <a:ext cx="1735359" cy="321614"/>
          </a:xfrm>
          <a:prstGeom prst="rect">
            <a:avLst/>
          </a:prstGeom>
          <a:noFill/>
        </p:spPr>
        <p:txBody>
          <a:bodyPr wrap="none" rtlCol="0">
            <a:noAutofit/>
          </a:bodyPr>
          <a:lstStyle/>
          <a:p>
            <a:pPr defTabSz="456903">
              <a:spcBef>
                <a:spcPts val="300"/>
              </a:spcBef>
            </a:pPr>
            <a:r>
              <a:rPr lang="en-US" sz="1600">
                <a:solidFill>
                  <a:srgbClr val="86ED78"/>
                </a:solidFill>
                <a:latin typeface="Century Gothic" panose="020F0302020204030204"/>
                <a:hlinkClick r:id="rId4" action="ppaction://hlinksldjump">
                  <a:extLst>
                    <a:ext uri="{A12FA001-AC4F-418D-AE19-62706E023703}">
                      <ahyp:hlinkClr xmlns:ahyp="http://schemas.microsoft.com/office/drawing/2018/hyperlinkcolor" val="tx"/>
                    </a:ext>
                  </a:extLst>
                </a:hlinkClick>
              </a:rPr>
              <a:t>Back to Agenda</a:t>
            </a:r>
            <a:endParaRPr lang="en-US" sz="1600">
              <a:solidFill>
                <a:srgbClr val="86ED78"/>
              </a:solidFill>
              <a:latin typeface="Century Gothic" panose="020F0302020204030204"/>
            </a:endParaRPr>
          </a:p>
        </p:txBody>
      </p:sp>
    </p:spTree>
    <p:extLst>
      <p:ext uri="{BB962C8B-B14F-4D97-AF65-F5344CB8AC3E}">
        <p14:creationId xmlns:p14="http://schemas.microsoft.com/office/powerpoint/2010/main" val="41073452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31">
            <a:extLst>
              <a:ext uri="{FF2B5EF4-FFF2-40B4-BE49-F238E27FC236}">
                <a16:creationId xmlns:a16="http://schemas.microsoft.com/office/drawing/2014/main" id="{C507D258-AD8E-FE86-AD14-74AFE08C0475}"/>
              </a:ext>
            </a:extLst>
          </p:cNvPr>
          <p:cNvSpPr/>
          <p:nvPr/>
        </p:nvSpPr>
        <p:spPr>
          <a:xfrm>
            <a:off x="966678" y="1339929"/>
            <a:ext cx="3197581" cy="5169229"/>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3" name="Title 1">
            <a:extLst>
              <a:ext uri="{FF2B5EF4-FFF2-40B4-BE49-F238E27FC236}">
                <a16:creationId xmlns:a16="http://schemas.microsoft.com/office/drawing/2014/main" id="{6A88BC05-B42D-9404-B7D2-D0A2F933892A}"/>
              </a:ext>
            </a:extLst>
          </p:cNvPr>
          <p:cNvSpPr txBox="1">
            <a:spLocks/>
          </p:cNvSpPr>
          <p:nvPr/>
        </p:nvSpPr>
        <p:spPr bwMode="gray">
          <a:xfrm>
            <a:off x="444436" y="893"/>
            <a:ext cx="11204323" cy="984263"/>
          </a:xfrm>
          <a:prstGeom prst="rect">
            <a:avLst/>
          </a:prstGeom>
        </p:spPr>
        <p:txBody>
          <a:bodyPr vert="horz" lIns="91416" tIns="0" rIns="91416" bIns="0" rtlCol="0" anchor="ctr" anchorCtr="0">
            <a:noAutofit/>
          </a:bodyPr>
          <a:lstStyle>
            <a:lvl1pPr algn="l" defTabSz="457017" rtl="0" eaLnBrk="1" latinLnBrk="0" hangingPunct="1">
              <a:lnSpc>
                <a:spcPct val="85000"/>
              </a:lnSpc>
              <a:spcBef>
                <a:spcPts val="0"/>
              </a:spcBef>
              <a:buNone/>
              <a:defRPr lang="en-US" sz="3200" b="1" i="0" kern="1200" dirty="0">
                <a:solidFill>
                  <a:schemeClr val="tx1"/>
                </a:solidFill>
                <a:latin typeface="+mj-lt"/>
                <a:ea typeface="Gilroy" panose="00000500000000000000" pitchFamily="50" charset="0"/>
                <a:cs typeface="Gilroy" panose="00000500000000000000" pitchFamily="50" charset="0"/>
              </a:defRPr>
            </a:lvl1pPr>
          </a:lstStyle>
          <a:p>
            <a:pPr>
              <a:defRPr/>
            </a:pPr>
            <a:r>
              <a:rPr lang="en-US" sz="3199">
                <a:solidFill>
                  <a:srgbClr val="FFFFFF"/>
                </a:solidFill>
                <a:latin typeface="Century Gothic" panose="020F0302020204030204"/>
              </a:rPr>
              <a:t>Example: </a:t>
            </a:r>
            <a:r>
              <a:rPr lang="en-US" sz="3199">
                <a:solidFill>
                  <a:srgbClr val="86ED78"/>
                </a:solidFill>
                <a:latin typeface="Century Gothic" panose="020F0302020204030204"/>
              </a:rPr>
              <a:t>Hybrid</a:t>
            </a:r>
            <a:r>
              <a:rPr lang="en-US" sz="3199">
                <a:solidFill>
                  <a:srgbClr val="FFFFFF"/>
                </a:solidFill>
                <a:latin typeface="Century Gothic" panose="020F0302020204030204"/>
              </a:rPr>
              <a:t> Delivery Model</a:t>
            </a:r>
            <a:br>
              <a:rPr lang="en-US" sz="3199" i="1">
                <a:solidFill>
                  <a:srgbClr val="FFFFFF"/>
                </a:solidFill>
                <a:latin typeface="Century Gothic" panose="020F0302020204030204"/>
              </a:rPr>
            </a:br>
            <a:r>
              <a:rPr lang="en-US" sz="1799" i="1">
                <a:solidFill>
                  <a:srgbClr val="FFFFFF"/>
                </a:solidFill>
                <a:latin typeface="Century Gothic" panose="020F0302020204030204"/>
              </a:rPr>
              <a:t>Federated Responsibility</a:t>
            </a:r>
          </a:p>
        </p:txBody>
      </p:sp>
      <p:sp>
        <p:nvSpPr>
          <p:cNvPr id="4" name="TextBox 3">
            <a:extLst>
              <a:ext uri="{FF2B5EF4-FFF2-40B4-BE49-F238E27FC236}">
                <a16:creationId xmlns:a16="http://schemas.microsoft.com/office/drawing/2014/main" id="{EB2E09FE-651D-5083-7844-FB97BB1EE944}"/>
              </a:ext>
            </a:extLst>
          </p:cNvPr>
          <p:cNvSpPr txBox="1"/>
          <p:nvPr/>
        </p:nvSpPr>
        <p:spPr>
          <a:xfrm>
            <a:off x="1302376" y="1186083"/>
            <a:ext cx="2526184" cy="307697"/>
          </a:xfrm>
          <a:prstGeom prst="rect">
            <a:avLst/>
          </a:prstGeom>
          <a:solidFill>
            <a:srgbClr val="FFFFFF"/>
          </a:solidFill>
        </p:spPr>
        <p:txBody>
          <a:bodyPr wrap="square" rtlCol="0">
            <a:spAutoFit/>
          </a:bodyPr>
          <a:lstStyle/>
          <a:p>
            <a:pPr algn="ctr" defTabSz="457040">
              <a:defRPr/>
            </a:pPr>
            <a:r>
              <a:rPr lang="en-US" sz="1400" b="1" kern="0">
                <a:solidFill>
                  <a:srgbClr val="293E40"/>
                </a:solidFill>
                <a:latin typeface="Century Gothic" panose="020F0302020204030204"/>
              </a:rPr>
              <a:t>ServiceNow CoEI</a:t>
            </a:r>
            <a:endParaRPr lang="en-US" sz="1400" b="1" kern="0">
              <a:solidFill>
                <a:srgbClr val="FF0000"/>
              </a:solidFill>
              <a:latin typeface="Century Gothic" panose="020F0302020204030204"/>
            </a:endParaRPr>
          </a:p>
        </p:txBody>
      </p:sp>
      <p:sp>
        <p:nvSpPr>
          <p:cNvPr id="5" name="Right Arrow 252">
            <a:extLst>
              <a:ext uri="{FF2B5EF4-FFF2-40B4-BE49-F238E27FC236}">
                <a16:creationId xmlns:a16="http://schemas.microsoft.com/office/drawing/2014/main" id="{62224B7A-7790-084B-570E-50D1DC41774C}"/>
              </a:ext>
            </a:extLst>
          </p:cNvPr>
          <p:cNvSpPr/>
          <p:nvPr/>
        </p:nvSpPr>
        <p:spPr>
          <a:xfrm>
            <a:off x="4251308" y="4112138"/>
            <a:ext cx="365926" cy="484506"/>
          </a:xfrm>
          <a:prstGeom prst="rightArrow">
            <a:avLst/>
          </a:prstGeom>
          <a:solidFill>
            <a:srgbClr val="68A1AF"/>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6" name="Right Arrow 253">
            <a:extLst>
              <a:ext uri="{FF2B5EF4-FFF2-40B4-BE49-F238E27FC236}">
                <a16:creationId xmlns:a16="http://schemas.microsoft.com/office/drawing/2014/main" id="{C467FD61-84BC-4194-4FD6-4FAC9D3FA4A9}"/>
              </a:ext>
            </a:extLst>
          </p:cNvPr>
          <p:cNvSpPr/>
          <p:nvPr/>
        </p:nvSpPr>
        <p:spPr>
          <a:xfrm rot="10800000">
            <a:off x="4251308" y="3429000"/>
            <a:ext cx="365925" cy="484506"/>
          </a:xfrm>
          <a:prstGeom prst="rightArrow">
            <a:avLst/>
          </a:prstGeom>
          <a:solidFill>
            <a:srgbClr val="68A1AF"/>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grpSp>
        <p:nvGrpSpPr>
          <p:cNvPr id="7" name="Group 6">
            <a:extLst>
              <a:ext uri="{FF2B5EF4-FFF2-40B4-BE49-F238E27FC236}">
                <a16:creationId xmlns:a16="http://schemas.microsoft.com/office/drawing/2014/main" id="{7CE27D8C-88CE-75D6-2448-9D6C981C5EF1}"/>
              </a:ext>
            </a:extLst>
          </p:cNvPr>
          <p:cNvGrpSpPr/>
          <p:nvPr/>
        </p:nvGrpSpPr>
        <p:grpSpPr>
          <a:xfrm>
            <a:off x="1210512" y="1717416"/>
            <a:ext cx="1289399" cy="2952822"/>
            <a:chOff x="590227" y="2763202"/>
            <a:chExt cx="1289735" cy="2953591"/>
          </a:xfrm>
        </p:grpSpPr>
        <p:sp>
          <p:nvSpPr>
            <p:cNvPr id="8" name="Rectangle: Rounded Corners 31">
              <a:extLst>
                <a:ext uri="{FF2B5EF4-FFF2-40B4-BE49-F238E27FC236}">
                  <a16:creationId xmlns:a16="http://schemas.microsoft.com/office/drawing/2014/main" id="{CB7721CF-666F-C3F1-30FC-6395419807D2}"/>
                </a:ext>
              </a:extLst>
            </p:cNvPr>
            <p:cNvSpPr/>
            <p:nvPr/>
          </p:nvSpPr>
          <p:spPr>
            <a:xfrm>
              <a:off x="590227" y="2763202"/>
              <a:ext cx="1083215" cy="2307713"/>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grpSp>
          <p:nvGrpSpPr>
            <p:cNvPr id="9" name="Group 8">
              <a:extLst>
                <a:ext uri="{FF2B5EF4-FFF2-40B4-BE49-F238E27FC236}">
                  <a16:creationId xmlns:a16="http://schemas.microsoft.com/office/drawing/2014/main" id="{0B4C3EDC-845C-E6B6-18CC-0328BDE6C156}"/>
                </a:ext>
              </a:extLst>
            </p:cNvPr>
            <p:cNvGrpSpPr/>
            <p:nvPr/>
          </p:nvGrpSpPr>
          <p:grpSpPr>
            <a:xfrm>
              <a:off x="676852" y="2870094"/>
              <a:ext cx="891774" cy="2105717"/>
              <a:chOff x="2449570" y="3479700"/>
              <a:chExt cx="891774" cy="2105717"/>
            </a:xfrm>
          </p:grpSpPr>
          <p:sp>
            <p:nvSpPr>
              <p:cNvPr id="11" name="Rounded Rectangle 278">
                <a:extLst>
                  <a:ext uri="{FF2B5EF4-FFF2-40B4-BE49-F238E27FC236}">
                    <a16:creationId xmlns:a16="http://schemas.microsoft.com/office/drawing/2014/main" id="{4401DB70-7B6B-B4AF-89C2-93D83EC6E2EC}"/>
                  </a:ext>
                </a:extLst>
              </p:cNvPr>
              <p:cNvSpPr/>
              <p:nvPr/>
            </p:nvSpPr>
            <p:spPr>
              <a:xfrm>
                <a:off x="2449570" y="3479700"/>
                <a:ext cx="891774" cy="269386"/>
              </a:xfrm>
              <a:prstGeom prst="roundRect">
                <a:avLst/>
              </a:prstGeom>
              <a:solidFill>
                <a:srgbClr val="81B5A1">
                  <a:lumMod val="20000"/>
                  <a:lumOff val="80000"/>
                </a:srgbClr>
              </a:solidFill>
              <a:ln w="12700" cap="flat" cmpd="sng" algn="ctr">
                <a:solidFill>
                  <a:srgbClr val="293E40"/>
                </a:solidFill>
                <a:prstDash val="solid"/>
                <a:miter lim="800000"/>
              </a:ln>
              <a:effectLst/>
            </p:spPr>
            <p:txBody>
              <a:bodyPr rtlCol="0" anchor="ctr"/>
              <a:lstStyle/>
              <a:p>
                <a:pPr algn="ctr" defTabSz="457040">
                  <a:defRPr/>
                </a:pPr>
                <a:r>
                  <a:rPr lang="en-US" sz="700" b="1" kern="0">
                    <a:solidFill>
                      <a:srgbClr val="293E40"/>
                    </a:solidFill>
                    <a:latin typeface="Century Gothic" panose="020F0302020204030204"/>
                  </a:rPr>
                  <a:t>Platform Owner</a:t>
                </a:r>
              </a:p>
            </p:txBody>
          </p:sp>
          <p:sp>
            <p:nvSpPr>
              <p:cNvPr id="12" name="Rounded Rectangle 279">
                <a:extLst>
                  <a:ext uri="{FF2B5EF4-FFF2-40B4-BE49-F238E27FC236}">
                    <a16:creationId xmlns:a16="http://schemas.microsoft.com/office/drawing/2014/main" id="{A5935680-DB96-7196-48AA-A1FA3A70FD0C}"/>
                  </a:ext>
                </a:extLst>
              </p:cNvPr>
              <p:cNvSpPr/>
              <p:nvPr/>
            </p:nvSpPr>
            <p:spPr>
              <a:xfrm>
                <a:off x="2449570" y="3785082"/>
                <a:ext cx="891774" cy="269386"/>
              </a:xfrm>
              <a:prstGeom prst="roundRect">
                <a:avLst/>
              </a:prstGeom>
              <a:solidFill>
                <a:srgbClr val="81B5A1">
                  <a:lumMod val="20000"/>
                  <a:lumOff val="80000"/>
                </a:srgbClr>
              </a:solidFill>
              <a:ln w="12700" cap="flat" cmpd="sng" algn="ctr">
                <a:solidFill>
                  <a:srgbClr val="293E40"/>
                </a:solidFill>
                <a:prstDash val="solid"/>
                <a:miter lim="800000"/>
              </a:ln>
              <a:effectLst/>
            </p:spPr>
            <p:txBody>
              <a:bodyPr rtlCol="0" anchor="ctr"/>
              <a:lstStyle/>
              <a:p>
                <a:pPr algn="ctr" defTabSz="457040">
                  <a:defRPr/>
                </a:pPr>
                <a:r>
                  <a:rPr lang="en-US" sz="700" b="1" kern="0">
                    <a:solidFill>
                      <a:srgbClr val="293E40"/>
                    </a:solidFill>
                    <a:latin typeface="Century Gothic" panose="020F0302020204030204"/>
                  </a:rPr>
                  <a:t>Platform Architect</a:t>
                </a:r>
              </a:p>
            </p:txBody>
          </p:sp>
          <p:sp>
            <p:nvSpPr>
              <p:cNvPr id="13" name="Rounded Rectangle 280">
                <a:extLst>
                  <a:ext uri="{FF2B5EF4-FFF2-40B4-BE49-F238E27FC236}">
                    <a16:creationId xmlns:a16="http://schemas.microsoft.com/office/drawing/2014/main" id="{29F2E738-C80E-C684-54B7-8BAE7EAA6DE6}"/>
                  </a:ext>
                </a:extLst>
              </p:cNvPr>
              <p:cNvSpPr/>
              <p:nvPr/>
            </p:nvSpPr>
            <p:spPr>
              <a:xfrm>
                <a:off x="2449570" y="4087973"/>
                <a:ext cx="89177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Experience Architect</a:t>
                </a:r>
              </a:p>
            </p:txBody>
          </p:sp>
          <p:sp>
            <p:nvSpPr>
              <p:cNvPr id="14" name="Rounded Rectangle 281">
                <a:extLst>
                  <a:ext uri="{FF2B5EF4-FFF2-40B4-BE49-F238E27FC236}">
                    <a16:creationId xmlns:a16="http://schemas.microsoft.com/office/drawing/2014/main" id="{9B52B04B-6F71-A455-BB5D-C7BAB287FE2F}"/>
                  </a:ext>
                </a:extLst>
              </p:cNvPr>
              <p:cNvSpPr/>
              <p:nvPr/>
            </p:nvSpPr>
            <p:spPr>
              <a:xfrm>
                <a:off x="2449570" y="4395387"/>
                <a:ext cx="89177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Developer(s)</a:t>
                </a:r>
              </a:p>
            </p:txBody>
          </p:sp>
          <p:sp>
            <p:nvSpPr>
              <p:cNvPr id="15" name="Rounded Rectangle 282">
                <a:extLst>
                  <a:ext uri="{FF2B5EF4-FFF2-40B4-BE49-F238E27FC236}">
                    <a16:creationId xmlns:a16="http://schemas.microsoft.com/office/drawing/2014/main" id="{4D16EF73-D438-5BFC-3E70-C0366D5D24C4}"/>
                  </a:ext>
                </a:extLst>
              </p:cNvPr>
              <p:cNvSpPr/>
              <p:nvPr/>
            </p:nvSpPr>
            <p:spPr>
              <a:xfrm>
                <a:off x="2449570" y="4702068"/>
                <a:ext cx="89177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SecAdmin(s)</a:t>
                </a:r>
              </a:p>
            </p:txBody>
          </p:sp>
          <p:sp>
            <p:nvSpPr>
              <p:cNvPr id="16" name="Rounded Rectangle 283">
                <a:extLst>
                  <a:ext uri="{FF2B5EF4-FFF2-40B4-BE49-F238E27FC236}">
                    <a16:creationId xmlns:a16="http://schemas.microsoft.com/office/drawing/2014/main" id="{4CB8B849-F3C1-DEEB-4673-B2CA3ACE5BE2}"/>
                  </a:ext>
                </a:extLst>
              </p:cNvPr>
              <p:cNvSpPr/>
              <p:nvPr/>
            </p:nvSpPr>
            <p:spPr>
              <a:xfrm>
                <a:off x="2449570" y="5009049"/>
                <a:ext cx="89177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Run Lead(s)</a:t>
                </a:r>
              </a:p>
            </p:txBody>
          </p:sp>
          <p:sp>
            <p:nvSpPr>
              <p:cNvPr id="17" name="Rounded Rectangle 284">
                <a:extLst>
                  <a:ext uri="{FF2B5EF4-FFF2-40B4-BE49-F238E27FC236}">
                    <a16:creationId xmlns:a16="http://schemas.microsoft.com/office/drawing/2014/main" id="{A47E4081-7BCE-2A11-5D7D-C756560BAE9F}"/>
                  </a:ext>
                </a:extLst>
              </p:cNvPr>
              <p:cNvSpPr/>
              <p:nvPr/>
            </p:nvSpPr>
            <p:spPr>
              <a:xfrm>
                <a:off x="2449570" y="5316031"/>
                <a:ext cx="89177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Analyst(s)</a:t>
                </a:r>
              </a:p>
            </p:txBody>
          </p:sp>
        </p:grpSp>
        <p:sp>
          <p:nvSpPr>
            <p:cNvPr id="10" name="TextBox 9">
              <a:extLst>
                <a:ext uri="{FF2B5EF4-FFF2-40B4-BE49-F238E27FC236}">
                  <a16:creationId xmlns:a16="http://schemas.microsoft.com/office/drawing/2014/main" id="{7ED99754-27E5-1E66-DA23-C96692B85700}"/>
                </a:ext>
              </a:extLst>
            </p:cNvPr>
            <p:cNvSpPr txBox="1"/>
            <p:nvPr/>
          </p:nvSpPr>
          <p:spPr>
            <a:xfrm>
              <a:off x="590227" y="5085851"/>
              <a:ext cx="1289735" cy="630942"/>
            </a:xfrm>
            <a:prstGeom prst="rect">
              <a:avLst/>
            </a:prstGeom>
            <a:noFill/>
          </p:spPr>
          <p:txBody>
            <a:bodyPr wrap="square" rtlCol="0">
              <a:spAutoFit/>
            </a:bodyPr>
            <a:lstStyle/>
            <a:p>
              <a:pPr defTabSz="457040">
                <a:defRPr/>
              </a:pPr>
              <a:r>
                <a:rPr lang="en-US" sz="700" i="1" kern="0">
                  <a:solidFill>
                    <a:srgbClr val="293E40"/>
                  </a:solidFill>
                  <a:latin typeface="Century Gothic" panose="020F0302020204030204"/>
                </a:rPr>
                <a:t>Team sizes and roles vary as per organizational needs, adoption of capabilities and maturity of the platform</a:t>
              </a:r>
            </a:p>
          </p:txBody>
        </p:sp>
      </p:grpSp>
      <p:grpSp>
        <p:nvGrpSpPr>
          <p:cNvPr id="18" name="Group 17">
            <a:extLst>
              <a:ext uri="{FF2B5EF4-FFF2-40B4-BE49-F238E27FC236}">
                <a16:creationId xmlns:a16="http://schemas.microsoft.com/office/drawing/2014/main" id="{2DC971A9-B9E4-35DB-8690-9FFA983687D0}"/>
              </a:ext>
            </a:extLst>
          </p:cNvPr>
          <p:cNvGrpSpPr/>
          <p:nvPr/>
        </p:nvGrpSpPr>
        <p:grpSpPr>
          <a:xfrm>
            <a:off x="4723593" y="1339932"/>
            <a:ext cx="2364584" cy="5106505"/>
            <a:chOff x="3844701" y="1402125"/>
            <a:chExt cx="2365200" cy="5107835"/>
          </a:xfrm>
        </p:grpSpPr>
        <p:sp>
          <p:nvSpPr>
            <p:cNvPr id="19" name="Rectangle: Rounded Corners 31">
              <a:extLst>
                <a:ext uri="{FF2B5EF4-FFF2-40B4-BE49-F238E27FC236}">
                  <a16:creationId xmlns:a16="http://schemas.microsoft.com/office/drawing/2014/main" id="{1BD2FF86-A737-AE69-3E21-9259D32EAB7D}"/>
                </a:ext>
              </a:extLst>
            </p:cNvPr>
            <p:cNvSpPr/>
            <p:nvPr/>
          </p:nvSpPr>
          <p:spPr>
            <a:xfrm>
              <a:off x="3844701" y="2299980"/>
              <a:ext cx="2365200" cy="4209980"/>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20" name="Rounded Rectangle 200">
              <a:extLst>
                <a:ext uri="{FF2B5EF4-FFF2-40B4-BE49-F238E27FC236}">
                  <a16:creationId xmlns:a16="http://schemas.microsoft.com/office/drawing/2014/main" id="{6AB6AFF3-FE07-C5CF-D72A-F7A34A272393}"/>
                </a:ext>
              </a:extLst>
            </p:cNvPr>
            <p:cNvSpPr/>
            <p:nvPr/>
          </p:nvSpPr>
          <p:spPr>
            <a:xfrm>
              <a:off x="3947286" y="1774398"/>
              <a:ext cx="2160031" cy="294688"/>
            </a:xfrm>
            <a:prstGeom prst="roundRect">
              <a:avLst/>
            </a:prstGeom>
            <a:solidFill>
              <a:srgbClr val="68A1AF">
                <a:lumMod val="20000"/>
                <a:lumOff val="8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Portfolio Manager</a:t>
              </a:r>
            </a:p>
          </p:txBody>
        </p:sp>
        <p:sp>
          <p:nvSpPr>
            <p:cNvPr id="21" name="Rounded Rectangle 201">
              <a:extLst>
                <a:ext uri="{FF2B5EF4-FFF2-40B4-BE49-F238E27FC236}">
                  <a16:creationId xmlns:a16="http://schemas.microsoft.com/office/drawing/2014/main" id="{35131FC5-016C-A6AA-2687-1C65C951188F}"/>
                </a:ext>
              </a:extLst>
            </p:cNvPr>
            <p:cNvSpPr/>
            <p:nvPr/>
          </p:nvSpPr>
          <p:spPr>
            <a:xfrm>
              <a:off x="3947301" y="1402125"/>
              <a:ext cx="2160000" cy="294689"/>
            </a:xfrm>
            <a:prstGeom prst="roundRect">
              <a:avLst/>
            </a:prstGeom>
            <a:solidFill>
              <a:srgbClr val="68A1AF">
                <a:lumMod val="40000"/>
                <a:lumOff val="6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Executive Sponsor</a:t>
              </a:r>
            </a:p>
          </p:txBody>
        </p:sp>
        <p:sp>
          <p:nvSpPr>
            <p:cNvPr id="22" name="TextBox 21">
              <a:extLst>
                <a:ext uri="{FF2B5EF4-FFF2-40B4-BE49-F238E27FC236}">
                  <a16:creationId xmlns:a16="http://schemas.microsoft.com/office/drawing/2014/main" id="{560DAA74-0020-6BA4-198F-E217DF6C682E}"/>
                </a:ext>
              </a:extLst>
            </p:cNvPr>
            <p:cNvSpPr txBox="1"/>
            <p:nvPr/>
          </p:nvSpPr>
          <p:spPr>
            <a:xfrm>
              <a:off x="4004716" y="2216537"/>
              <a:ext cx="2045170" cy="253916"/>
            </a:xfrm>
            <a:prstGeom prst="rect">
              <a:avLst/>
            </a:prstGeom>
            <a:solidFill>
              <a:srgbClr val="FFFFFF"/>
            </a:solidFill>
          </p:spPr>
          <p:txBody>
            <a:bodyPr wrap="square" rtlCol="0">
              <a:spAutoFit/>
            </a:bodyPr>
            <a:lstStyle/>
            <a:p>
              <a:pPr algn="ctr" defTabSz="457040">
                <a:defRPr/>
              </a:pPr>
              <a:r>
                <a:rPr lang="en-US" sz="1050" b="1" kern="0">
                  <a:solidFill>
                    <a:srgbClr val="293E40"/>
                  </a:solidFill>
                  <a:latin typeface="Century Gothic" panose="020F0302020204030204"/>
                </a:rPr>
                <a:t>IT Operations – Services</a:t>
              </a:r>
              <a:endParaRPr lang="en-US" sz="1050" b="1" kern="0">
                <a:solidFill>
                  <a:srgbClr val="FF0000"/>
                </a:solidFill>
                <a:latin typeface="Century Gothic" panose="020F0302020204030204"/>
              </a:endParaRPr>
            </a:p>
          </p:txBody>
        </p:sp>
        <p:grpSp>
          <p:nvGrpSpPr>
            <p:cNvPr id="23" name="Group 22">
              <a:extLst>
                <a:ext uri="{FF2B5EF4-FFF2-40B4-BE49-F238E27FC236}">
                  <a16:creationId xmlns:a16="http://schemas.microsoft.com/office/drawing/2014/main" id="{CF89342C-C9AD-CC0E-3145-9E78A0857086}"/>
                </a:ext>
              </a:extLst>
            </p:cNvPr>
            <p:cNvGrpSpPr/>
            <p:nvPr/>
          </p:nvGrpSpPr>
          <p:grpSpPr>
            <a:xfrm>
              <a:off x="3947270" y="3534904"/>
              <a:ext cx="2160063" cy="1475358"/>
              <a:chOff x="8774487" y="3607238"/>
              <a:chExt cx="2160063" cy="1475358"/>
            </a:xfrm>
          </p:grpSpPr>
          <p:sp>
            <p:nvSpPr>
              <p:cNvPr id="32" name="Rounded Rectangle 98">
                <a:extLst>
                  <a:ext uri="{FF2B5EF4-FFF2-40B4-BE49-F238E27FC236}">
                    <a16:creationId xmlns:a16="http://schemas.microsoft.com/office/drawing/2014/main" id="{C4C52BA2-C677-92F1-CD30-4F86229FF294}"/>
                  </a:ext>
                </a:extLst>
              </p:cNvPr>
              <p:cNvSpPr/>
              <p:nvPr/>
            </p:nvSpPr>
            <p:spPr>
              <a:xfrm>
                <a:off x="8774487" y="3607238"/>
                <a:ext cx="2160063" cy="269386"/>
              </a:xfrm>
              <a:prstGeom prst="roundRect">
                <a:avLst/>
              </a:prstGeom>
              <a:solidFill>
                <a:srgbClr val="81B5A1">
                  <a:lumMod val="20000"/>
                  <a:lumOff val="80000"/>
                </a:srgbClr>
              </a:solid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Owner</a:t>
                </a:r>
                <a:r>
                  <a:rPr lang="en-US" sz="700" kern="0">
                    <a:solidFill>
                      <a:srgbClr val="D0232B"/>
                    </a:solidFill>
                    <a:latin typeface="Century Gothic" panose="020F0302020204030204"/>
                  </a:rPr>
                  <a:t>*</a:t>
                </a:r>
                <a:r>
                  <a:rPr lang="en-US" sz="700" kern="0">
                    <a:solidFill>
                      <a:srgbClr val="293E40"/>
                    </a:solidFill>
                    <a:latin typeface="Century Gothic" panose="020F0302020204030204"/>
                  </a:rPr>
                  <a:t> / Product Lead</a:t>
                </a:r>
              </a:p>
            </p:txBody>
          </p:sp>
          <p:sp>
            <p:nvSpPr>
              <p:cNvPr id="33" name="Rounded Rectangle 99">
                <a:extLst>
                  <a:ext uri="{FF2B5EF4-FFF2-40B4-BE49-F238E27FC236}">
                    <a16:creationId xmlns:a16="http://schemas.microsoft.com/office/drawing/2014/main" id="{53AA54C6-C1A8-D586-10FD-C82511D60F90}"/>
                  </a:ext>
                </a:extLst>
              </p:cNvPr>
              <p:cNvSpPr/>
              <p:nvPr/>
            </p:nvSpPr>
            <p:spPr>
              <a:xfrm>
                <a:off x="8774487" y="3934566"/>
                <a:ext cx="1057095"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Architect</a:t>
                </a:r>
                <a:r>
                  <a:rPr lang="en-US" sz="700" kern="0">
                    <a:solidFill>
                      <a:srgbClr val="D0232B"/>
                    </a:solidFill>
                    <a:latin typeface="Century Gothic" panose="020F0302020204030204"/>
                  </a:rPr>
                  <a:t>*</a:t>
                </a:r>
              </a:p>
            </p:txBody>
          </p:sp>
          <p:sp>
            <p:nvSpPr>
              <p:cNvPr id="34" name="Rounded Rectangle 100">
                <a:extLst>
                  <a:ext uri="{FF2B5EF4-FFF2-40B4-BE49-F238E27FC236}">
                    <a16:creationId xmlns:a16="http://schemas.microsoft.com/office/drawing/2014/main" id="{84CB8835-EAD5-0211-271C-C6EA5F192D6E}"/>
                  </a:ext>
                </a:extLst>
              </p:cNvPr>
              <p:cNvSpPr/>
              <p:nvPr/>
            </p:nvSpPr>
            <p:spPr>
              <a:xfrm>
                <a:off x="9877455" y="4227447"/>
                <a:ext cx="1057095"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Business Services &amp; </a:t>
                </a:r>
              </a:p>
              <a:p>
                <a:pPr algn="ctr" defTabSz="457040">
                  <a:defRPr/>
                </a:pPr>
                <a:r>
                  <a:rPr lang="en-US" sz="700" kern="0">
                    <a:solidFill>
                      <a:srgbClr val="293E40"/>
                    </a:solidFill>
                    <a:latin typeface="Century Gothic" panose="020F0302020204030204"/>
                  </a:rPr>
                  <a:t>Process Leader(s)</a:t>
                </a:r>
              </a:p>
            </p:txBody>
          </p:sp>
          <p:sp>
            <p:nvSpPr>
              <p:cNvPr id="35" name="Rounded Rectangle 101">
                <a:extLst>
                  <a:ext uri="{FF2B5EF4-FFF2-40B4-BE49-F238E27FC236}">
                    <a16:creationId xmlns:a16="http://schemas.microsoft.com/office/drawing/2014/main" id="{65347552-C855-EA8E-C422-4EDC68AB8339}"/>
                  </a:ext>
                </a:extLst>
              </p:cNvPr>
              <p:cNvSpPr/>
              <p:nvPr/>
            </p:nvSpPr>
            <p:spPr>
              <a:xfrm>
                <a:off x="9877455" y="3934566"/>
                <a:ext cx="1057095"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Business Services &amp; </a:t>
                </a:r>
              </a:p>
              <a:p>
                <a:pPr algn="ctr" defTabSz="457040">
                  <a:defRPr/>
                </a:pPr>
                <a:r>
                  <a:rPr lang="en-US" sz="700" kern="0">
                    <a:solidFill>
                      <a:srgbClr val="293E40"/>
                    </a:solidFill>
                    <a:latin typeface="Century Gothic" panose="020F0302020204030204"/>
                  </a:rPr>
                  <a:t>Process Analyst(s)</a:t>
                </a:r>
              </a:p>
            </p:txBody>
          </p:sp>
          <p:sp>
            <p:nvSpPr>
              <p:cNvPr id="36" name="Rounded Rectangle 102">
                <a:extLst>
                  <a:ext uri="{FF2B5EF4-FFF2-40B4-BE49-F238E27FC236}">
                    <a16:creationId xmlns:a16="http://schemas.microsoft.com/office/drawing/2014/main" id="{C599E8FB-A542-0D27-79D0-CB9ECE2BFB47}"/>
                  </a:ext>
                </a:extLst>
              </p:cNvPr>
              <p:cNvSpPr/>
              <p:nvPr/>
            </p:nvSpPr>
            <p:spPr>
              <a:xfrm>
                <a:off x="9877455" y="4520328"/>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Reporting and Analytics Specialists</a:t>
                </a:r>
              </a:p>
            </p:txBody>
          </p:sp>
          <p:sp>
            <p:nvSpPr>
              <p:cNvPr id="37" name="Rounded Rectangle 103">
                <a:extLst>
                  <a:ext uri="{FF2B5EF4-FFF2-40B4-BE49-F238E27FC236}">
                    <a16:creationId xmlns:a16="http://schemas.microsoft.com/office/drawing/2014/main" id="{86E8EE81-4369-5796-4748-FF5BC1B22E62}"/>
                  </a:ext>
                </a:extLst>
              </p:cNvPr>
              <p:cNvSpPr/>
              <p:nvPr/>
            </p:nvSpPr>
            <p:spPr>
              <a:xfrm>
                <a:off x="8774487" y="4227447"/>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Developer(s)</a:t>
                </a:r>
                <a:r>
                  <a:rPr lang="en-US" sz="700" kern="0">
                    <a:solidFill>
                      <a:srgbClr val="D0232B"/>
                    </a:solidFill>
                    <a:latin typeface="Century Gothic" panose="020F0302020204030204"/>
                  </a:rPr>
                  <a:t>*</a:t>
                </a:r>
              </a:p>
            </p:txBody>
          </p:sp>
          <p:sp>
            <p:nvSpPr>
              <p:cNvPr id="38" name="Rounded Rectangle 104">
                <a:extLst>
                  <a:ext uri="{FF2B5EF4-FFF2-40B4-BE49-F238E27FC236}">
                    <a16:creationId xmlns:a16="http://schemas.microsoft.com/office/drawing/2014/main" id="{768E2374-D890-194F-6E37-B4DC6AFF4874}"/>
                  </a:ext>
                </a:extLst>
              </p:cNvPr>
              <p:cNvSpPr/>
              <p:nvPr/>
            </p:nvSpPr>
            <p:spPr>
              <a:xfrm>
                <a:off x="8774487" y="4520328"/>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Citizen Developer(s)</a:t>
                </a:r>
              </a:p>
            </p:txBody>
          </p:sp>
          <p:sp>
            <p:nvSpPr>
              <p:cNvPr id="39" name="Rounded Rectangle 106">
                <a:extLst>
                  <a:ext uri="{FF2B5EF4-FFF2-40B4-BE49-F238E27FC236}">
                    <a16:creationId xmlns:a16="http://schemas.microsoft.com/office/drawing/2014/main" id="{48847E9F-DF04-0DE3-4F9B-B550C38DBDC4}"/>
                  </a:ext>
                </a:extLst>
              </p:cNvPr>
              <p:cNvSpPr/>
              <p:nvPr/>
            </p:nvSpPr>
            <p:spPr>
              <a:xfrm>
                <a:off x="9877455" y="4813210"/>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OCM, training and adoption expert(s)</a:t>
                </a:r>
              </a:p>
            </p:txBody>
          </p:sp>
          <p:sp>
            <p:nvSpPr>
              <p:cNvPr id="40" name="Rounded Rectangle 109">
                <a:extLst>
                  <a:ext uri="{FF2B5EF4-FFF2-40B4-BE49-F238E27FC236}">
                    <a16:creationId xmlns:a16="http://schemas.microsoft.com/office/drawing/2014/main" id="{386B5887-CCE9-86BF-FDEA-DC1E961CCBCB}"/>
                  </a:ext>
                </a:extLst>
              </p:cNvPr>
              <p:cNvSpPr/>
              <p:nvPr/>
            </p:nvSpPr>
            <p:spPr>
              <a:xfrm>
                <a:off x="8774487" y="4813210"/>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SysAdmin(s)</a:t>
                </a:r>
                <a:r>
                  <a:rPr lang="en-US" sz="700" kern="0">
                    <a:solidFill>
                      <a:srgbClr val="D0232B"/>
                    </a:solidFill>
                    <a:latin typeface="Century Gothic" panose="020F0302020204030204"/>
                  </a:rPr>
                  <a:t>*</a:t>
                </a:r>
              </a:p>
            </p:txBody>
          </p:sp>
        </p:grpSp>
        <p:grpSp>
          <p:nvGrpSpPr>
            <p:cNvPr id="24" name="Group 23">
              <a:extLst>
                <a:ext uri="{FF2B5EF4-FFF2-40B4-BE49-F238E27FC236}">
                  <a16:creationId xmlns:a16="http://schemas.microsoft.com/office/drawing/2014/main" id="{73E2BA3D-170C-80F2-645A-F446F5A44E67}"/>
                </a:ext>
              </a:extLst>
            </p:cNvPr>
            <p:cNvGrpSpPr/>
            <p:nvPr/>
          </p:nvGrpSpPr>
          <p:grpSpPr>
            <a:xfrm>
              <a:off x="4154882" y="2825943"/>
              <a:ext cx="1744839" cy="544341"/>
              <a:chOff x="8500576" y="2655385"/>
              <a:chExt cx="1744839" cy="544341"/>
            </a:xfrm>
          </p:grpSpPr>
          <p:grpSp>
            <p:nvGrpSpPr>
              <p:cNvPr id="26" name="Group 25">
                <a:extLst>
                  <a:ext uri="{FF2B5EF4-FFF2-40B4-BE49-F238E27FC236}">
                    <a16:creationId xmlns:a16="http://schemas.microsoft.com/office/drawing/2014/main" id="{E12E2B03-CA1C-DEBD-29A0-2207843D78FC}"/>
                  </a:ext>
                </a:extLst>
              </p:cNvPr>
              <p:cNvGrpSpPr/>
              <p:nvPr/>
            </p:nvGrpSpPr>
            <p:grpSpPr>
              <a:xfrm>
                <a:off x="8500576" y="2655385"/>
                <a:ext cx="1010521" cy="544341"/>
                <a:chOff x="3812781" y="2321502"/>
                <a:chExt cx="1010521" cy="544341"/>
              </a:xfrm>
            </p:grpSpPr>
            <p:pic>
              <p:nvPicPr>
                <p:cNvPr id="30" name="Graphic 29" descr="Box">
                  <a:extLst>
                    <a:ext uri="{FF2B5EF4-FFF2-40B4-BE49-F238E27FC236}">
                      <a16:creationId xmlns:a16="http://schemas.microsoft.com/office/drawing/2014/main" id="{5E7ED022-9176-4FF2-5E2F-30C6808452B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13059" y="2321502"/>
                  <a:ext cx="388149" cy="348275"/>
                </a:xfrm>
                <a:prstGeom prst="rect">
                  <a:avLst/>
                </a:prstGeom>
              </p:spPr>
            </p:pic>
            <p:sp>
              <p:nvSpPr>
                <p:cNvPr id="31" name="TextBox 30">
                  <a:extLst>
                    <a:ext uri="{FF2B5EF4-FFF2-40B4-BE49-F238E27FC236}">
                      <a16:creationId xmlns:a16="http://schemas.microsoft.com/office/drawing/2014/main" id="{11DA8E20-3FCF-FFE2-874C-7F8A69F3E763}"/>
                    </a:ext>
                  </a:extLst>
                </p:cNvPr>
                <p:cNvSpPr txBox="1"/>
                <p:nvPr/>
              </p:nvSpPr>
              <p:spPr>
                <a:xfrm>
                  <a:off x="3812781" y="2611927"/>
                  <a:ext cx="1010521" cy="253916"/>
                </a:xfrm>
                <a:prstGeom prst="rect">
                  <a:avLst/>
                </a:prstGeom>
                <a:noFill/>
              </p:spPr>
              <p:txBody>
                <a:bodyPr wrap="square" rtlCol="0">
                  <a:spAutoFit/>
                </a:bodyPr>
                <a:lstStyle/>
                <a:p>
                  <a:pPr algn="ctr" defTabSz="457040">
                    <a:defRPr/>
                  </a:pPr>
                  <a:r>
                    <a:rPr lang="en-US" sz="1050" kern="0">
                      <a:solidFill>
                        <a:srgbClr val="293E40"/>
                      </a:solidFill>
                      <a:latin typeface="Century Gothic" panose="020F0302020204030204"/>
                    </a:rPr>
                    <a:t>ITSM</a:t>
                  </a:r>
                </a:p>
              </p:txBody>
            </p:sp>
          </p:grpSp>
          <p:grpSp>
            <p:nvGrpSpPr>
              <p:cNvPr id="27" name="Group 26">
                <a:extLst>
                  <a:ext uri="{FF2B5EF4-FFF2-40B4-BE49-F238E27FC236}">
                    <a16:creationId xmlns:a16="http://schemas.microsoft.com/office/drawing/2014/main" id="{7C582E47-9057-247D-2462-6490ACA82B0E}"/>
                  </a:ext>
                </a:extLst>
              </p:cNvPr>
              <p:cNvGrpSpPr/>
              <p:nvPr/>
            </p:nvGrpSpPr>
            <p:grpSpPr>
              <a:xfrm>
                <a:off x="9162200" y="2655385"/>
                <a:ext cx="1083215" cy="544341"/>
                <a:chOff x="3812781" y="2321502"/>
                <a:chExt cx="1083215" cy="544341"/>
              </a:xfrm>
            </p:grpSpPr>
            <p:pic>
              <p:nvPicPr>
                <p:cNvPr id="28" name="Graphic 27" descr="Box">
                  <a:extLst>
                    <a:ext uri="{FF2B5EF4-FFF2-40B4-BE49-F238E27FC236}">
                      <a16:creationId xmlns:a16="http://schemas.microsoft.com/office/drawing/2014/main" id="{B39C1613-283A-9388-C731-4E3060E4611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60314" y="2321502"/>
                  <a:ext cx="388149" cy="348275"/>
                </a:xfrm>
                <a:prstGeom prst="rect">
                  <a:avLst/>
                </a:prstGeom>
              </p:spPr>
            </p:pic>
            <p:sp>
              <p:nvSpPr>
                <p:cNvPr id="29" name="TextBox 28">
                  <a:extLst>
                    <a:ext uri="{FF2B5EF4-FFF2-40B4-BE49-F238E27FC236}">
                      <a16:creationId xmlns:a16="http://schemas.microsoft.com/office/drawing/2014/main" id="{D730F1EB-3C64-43B1-CA02-36894B5CB219}"/>
                    </a:ext>
                  </a:extLst>
                </p:cNvPr>
                <p:cNvSpPr txBox="1"/>
                <p:nvPr/>
              </p:nvSpPr>
              <p:spPr>
                <a:xfrm>
                  <a:off x="3812781" y="2611927"/>
                  <a:ext cx="1083215" cy="253916"/>
                </a:xfrm>
                <a:prstGeom prst="rect">
                  <a:avLst/>
                </a:prstGeom>
                <a:noFill/>
              </p:spPr>
              <p:txBody>
                <a:bodyPr wrap="square" rtlCol="0">
                  <a:spAutoFit/>
                </a:bodyPr>
                <a:lstStyle/>
                <a:p>
                  <a:pPr algn="ctr" defTabSz="457040">
                    <a:defRPr/>
                  </a:pPr>
                  <a:r>
                    <a:rPr lang="en-US" sz="1050" kern="0">
                      <a:solidFill>
                        <a:srgbClr val="293E40"/>
                      </a:solidFill>
                      <a:latin typeface="Century Gothic" panose="020F0302020204030204"/>
                    </a:rPr>
                    <a:t>ITOM</a:t>
                  </a:r>
                  <a:endParaRPr lang="en-US" sz="600" kern="0">
                    <a:solidFill>
                      <a:srgbClr val="293E40"/>
                    </a:solidFill>
                    <a:latin typeface="Century Gothic" panose="020F0302020204030204"/>
                  </a:endParaRPr>
                </a:p>
              </p:txBody>
            </p:sp>
          </p:grpSp>
        </p:grpSp>
        <p:sp>
          <p:nvSpPr>
            <p:cNvPr id="25" name="TextBox 24">
              <a:extLst>
                <a:ext uri="{FF2B5EF4-FFF2-40B4-BE49-F238E27FC236}">
                  <a16:creationId xmlns:a16="http://schemas.microsoft.com/office/drawing/2014/main" id="{10BEE8B9-7392-14F2-3CC5-464A6299F52D}"/>
                </a:ext>
              </a:extLst>
            </p:cNvPr>
            <p:cNvSpPr txBox="1"/>
            <p:nvPr/>
          </p:nvSpPr>
          <p:spPr>
            <a:xfrm>
              <a:off x="3947286" y="5081922"/>
              <a:ext cx="2160031" cy="954107"/>
            </a:xfrm>
            <a:prstGeom prst="rect">
              <a:avLst/>
            </a:prstGeom>
            <a:noFill/>
          </p:spPr>
          <p:txBody>
            <a:bodyPr wrap="square" rtlCol="0">
              <a:spAutoFit/>
            </a:bodyPr>
            <a:lstStyle/>
            <a:p>
              <a:pPr marL="228531" indent="-228531" defTabSz="457040">
                <a:buFontTx/>
                <a:buAutoNum type="arabicParenBoth"/>
                <a:defRPr/>
              </a:pPr>
              <a:r>
                <a:rPr lang="en-US" sz="700" i="1" kern="0">
                  <a:solidFill>
                    <a:srgbClr val="293E40"/>
                  </a:solidFill>
                  <a:latin typeface="Century Gothic" panose="020F0302020204030204"/>
                </a:rPr>
                <a:t># squads and squad sizes vary per organizational needs, adoption of capabilities and maturity of the product</a:t>
              </a:r>
            </a:p>
            <a:p>
              <a:pPr marL="228531" indent="-228531" defTabSz="457040">
                <a:buFontTx/>
                <a:buAutoNum type="arabicParenBoth"/>
                <a:defRPr/>
              </a:pPr>
              <a:r>
                <a:rPr lang="en-US" sz="700" i="1" kern="0">
                  <a:solidFill>
                    <a:srgbClr val="293E40"/>
                  </a:solidFill>
                  <a:latin typeface="Century Gothic" panose="020F0302020204030204"/>
                </a:rPr>
                <a:t>Product owner knows the business and prioritizes demand. Increased responsibility on the product/platform architects.</a:t>
              </a:r>
            </a:p>
            <a:p>
              <a:pPr marL="228531" indent="-228531" defTabSz="457040">
                <a:buFontTx/>
                <a:buAutoNum type="arabicParenBoth"/>
                <a:defRPr/>
              </a:pPr>
              <a:r>
                <a:rPr lang="en-US" sz="700" i="1" kern="0">
                  <a:solidFill>
                    <a:srgbClr val="293E40"/>
                  </a:solidFill>
                  <a:latin typeface="Century Gothic" panose="020F0302020204030204"/>
                </a:rPr>
                <a:t>Reporting lines may vary.</a:t>
              </a:r>
            </a:p>
          </p:txBody>
        </p:sp>
      </p:grpSp>
      <p:grpSp>
        <p:nvGrpSpPr>
          <p:cNvPr id="41" name="Group 40">
            <a:extLst>
              <a:ext uri="{FF2B5EF4-FFF2-40B4-BE49-F238E27FC236}">
                <a16:creationId xmlns:a16="http://schemas.microsoft.com/office/drawing/2014/main" id="{E338D8F1-5363-BDB9-4FA5-2255A03C1AF3}"/>
              </a:ext>
            </a:extLst>
          </p:cNvPr>
          <p:cNvGrpSpPr/>
          <p:nvPr/>
        </p:nvGrpSpPr>
        <p:grpSpPr>
          <a:xfrm>
            <a:off x="7157676" y="1339932"/>
            <a:ext cx="2364584" cy="5106505"/>
            <a:chOff x="6659450" y="1402125"/>
            <a:chExt cx="2365200" cy="5107835"/>
          </a:xfrm>
        </p:grpSpPr>
        <p:sp>
          <p:nvSpPr>
            <p:cNvPr id="42" name="Rectangle: Rounded Corners 31">
              <a:extLst>
                <a:ext uri="{FF2B5EF4-FFF2-40B4-BE49-F238E27FC236}">
                  <a16:creationId xmlns:a16="http://schemas.microsoft.com/office/drawing/2014/main" id="{2667AFFC-0E24-7129-4428-930654567900}"/>
                </a:ext>
              </a:extLst>
            </p:cNvPr>
            <p:cNvSpPr/>
            <p:nvPr/>
          </p:nvSpPr>
          <p:spPr>
            <a:xfrm>
              <a:off x="6659450" y="2299980"/>
              <a:ext cx="2365200" cy="4209980"/>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43" name="Rounded Rectangle 126">
              <a:extLst>
                <a:ext uri="{FF2B5EF4-FFF2-40B4-BE49-F238E27FC236}">
                  <a16:creationId xmlns:a16="http://schemas.microsoft.com/office/drawing/2014/main" id="{0C68861E-2A98-3F3A-32DD-B06BB0EDC542}"/>
                </a:ext>
              </a:extLst>
            </p:cNvPr>
            <p:cNvSpPr/>
            <p:nvPr/>
          </p:nvSpPr>
          <p:spPr>
            <a:xfrm>
              <a:off x="6762050" y="1774398"/>
              <a:ext cx="2160000" cy="294688"/>
            </a:xfrm>
            <a:prstGeom prst="roundRect">
              <a:avLst/>
            </a:prstGeom>
            <a:solidFill>
              <a:srgbClr val="68A1AF">
                <a:lumMod val="20000"/>
                <a:lumOff val="8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Portfolio Manager</a:t>
              </a:r>
            </a:p>
          </p:txBody>
        </p:sp>
        <p:sp>
          <p:nvSpPr>
            <p:cNvPr id="44" name="Rounded Rectangle 127">
              <a:extLst>
                <a:ext uri="{FF2B5EF4-FFF2-40B4-BE49-F238E27FC236}">
                  <a16:creationId xmlns:a16="http://schemas.microsoft.com/office/drawing/2014/main" id="{B5663904-641E-C699-A133-EC2D2AC21296}"/>
                </a:ext>
              </a:extLst>
            </p:cNvPr>
            <p:cNvSpPr/>
            <p:nvPr/>
          </p:nvSpPr>
          <p:spPr>
            <a:xfrm>
              <a:off x="6762050" y="1402125"/>
              <a:ext cx="2160000" cy="294689"/>
            </a:xfrm>
            <a:prstGeom prst="roundRect">
              <a:avLst/>
            </a:prstGeom>
            <a:solidFill>
              <a:srgbClr val="68A1AF">
                <a:lumMod val="40000"/>
                <a:lumOff val="6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Executive Sponsor</a:t>
              </a:r>
            </a:p>
          </p:txBody>
        </p:sp>
        <p:sp>
          <p:nvSpPr>
            <p:cNvPr id="45" name="TextBox 44">
              <a:extLst>
                <a:ext uri="{FF2B5EF4-FFF2-40B4-BE49-F238E27FC236}">
                  <a16:creationId xmlns:a16="http://schemas.microsoft.com/office/drawing/2014/main" id="{6333714F-5088-8A60-4872-B8EB78AD4A70}"/>
                </a:ext>
              </a:extLst>
            </p:cNvPr>
            <p:cNvSpPr txBox="1"/>
            <p:nvPr/>
          </p:nvSpPr>
          <p:spPr>
            <a:xfrm>
              <a:off x="6819465" y="2216537"/>
              <a:ext cx="2045170" cy="253916"/>
            </a:xfrm>
            <a:prstGeom prst="rect">
              <a:avLst/>
            </a:prstGeom>
            <a:solidFill>
              <a:srgbClr val="FFFFFF"/>
            </a:solidFill>
          </p:spPr>
          <p:txBody>
            <a:bodyPr wrap="square" rtlCol="0">
              <a:spAutoFit/>
            </a:bodyPr>
            <a:lstStyle/>
            <a:p>
              <a:pPr algn="ctr" defTabSz="457040">
                <a:defRPr/>
              </a:pPr>
              <a:r>
                <a:rPr lang="en-US" sz="1050" b="1" kern="0">
                  <a:solidFill>
                    <a:srgbClr val="293E40"/>
                  </a:solidFill>
                  <a:latin typeface="Century Gothic" panose="020F0302020204030204"/>
                </a:rPr>
                <a:t>HR Service Delivery</a:t>
              </a:r>
              <a:endParaRPr lang="en-US" sz="1050" b="1" kern="0">
                <a:solidFill>
                  <a:srgbClr val="FF0000"/>
                </a:solidFill>
                <a:latin typeface="Century Gothic" panose="020F0302020204030204"/>
              </a:endParaRPr>
            </a:p>
          </p:txBody>
        </p:sp>
        <p:grpSp>
          <p:nvGrpSpPr>
            <p:cNvPr id="46" name="Group 45">
              <a:extLst>
                <a:ext uri="{FF2B5EF4-FFF2-40B4-BE49-F238E27FC236}">
                  <a16:creationId xmlns:a16="http://schemas.microsoft.com/office/drawing/2014/main" id="{3CF4A907-E579-540A-C495-26E5711FB63E}"/>
                </a:ext>
              </a:extLst>
            </p:cNvPr>
            <p:cNvGrpSpPr/>
            <p:nvPr/>
          </p:nvGrpSpPr>
          <p:grpSpPr>
            <a:xfrm>
              <a:off x="6762019" y="3534904"/>
              <a:ext cx="2160063" cy="1475358"/>
              <a:chOff x="8774487" y="3607238"/>
              <a:chExt cx="2160063" cy="1475358"/>
            </a:xfrm>
          </p:grpSpPr>
          <p:sp>
            <p:nvSpPr>
              <p:cNvPr id="51" name="Rounded Rectangle 138">
                <a:extLst>
                  <a:ext uri="{FF2B5EF4-FFF2-40B4-BE49-F238E27FC236}">
                    <a16:creationId xmlns:a16="http://schemas.microsoft.com/office/drawing/2014/main" id="{EB89C88D-5E1D-97E4-8A8E-2539CD99A4CE}"/>
                  </a:ext>
                </a:extLst>
              </p:cNvPr>
              <p:cNvSpPr/>
              <p:nvPr/>
            </p:nvSpPr>
            <p:spPr>
              <a:xfrm>
                <a:off x="8774487" y="3607238"/>
                <a:ext cx="2160063" cy="269386"/>
              </a:xfrm>
              <a:prstGeom prst="roundRect">
                <a:avLst/>
              </a:prstGeom>
              <a:solidFill>
                <a:srgbClr val="81B5A1">
                  <a:lumMod val="20000"/>
                  <a:lumOff val="80000"/>
                </a:srgbClr>
              </a:solid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Owner</a:t>
                </a:r>
                <a:r>
                  <a:rPr lang="en-US" sz="700" kern="0">
                    <a:solidFill>
                      <a:srgbClr val="D0232B"/>
                    </a:solidFill>
                    <a:latin typeface="Century Gothic" panose="020F0302020204030204"/>
                  </a:rPr>
                  <a:t>*</a:t>
                </a:r>
                <a:r>
                  <a:rPr lang="en-US" sz="700" kern="0">
                    <a:solidFill>
                      <a:srgbClr val="293E40"/>
                    </a:solidFill>
                    <a:latin typeface="Century Gothic" panose="020F0302020204030204"/>
                  </a:rPr>
                  <a:t> / Product Lead</a:t>
                </a:r>
              </a:p>
            </p:txBody>
          </p:sp>
          <p:sp>
            <p:nvSpPr>
              <p:cNvPr id="52" name="Rounded Rectangle 139">
                <a:extLst>
                  <a:ext uri="{FF2B5EF4-FFF2-40B4-BE49-F238E27FC236}">
                    <a16:creationId xmlns:a16="http://schemas.microsoft.com/office/drawing/2014/main" id="{9574ADE9-5440-D6A4-9D45-0B40BCB0D1DA}"/>
                  </a:ext>
                </a:extLst>
              </p:cNvPr>
              <p:cNvSpPr/>
              <p:nvPr/>
            </p:nvSpPr>
            <p:spPr>
              <a:xfrm>
                <a:off x="8774487" y="3934566"/>
                <a:ext cx="1057095"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Architect</a:t>
                </a:r>
                <a:r>
                  <a:rPr lang="en-US" sz="700" kern="0">
                    <a:solidFill>
                      <a:srgbClr val="D0232B"/>
                    </a:solidFill>
                    <a:latin typeface="Century Gothic" panose="020F0302020204030204"/>
                  </a:rPr>
                  <a:t>*</a:t>
                </a:r>
              </a:p>
            </p:txBody>
          </p:sp>
          <p:sp>
            <p:nvSpPr>
              <p:cNvPr id="53" name="Rounded Rectangle 140">
                <a:extLst>
                  <a:ext uri="{FF2B5EF4-FFF2-40B4-BE49-F238E27FC236}">
                    <a16:creationId xmlns:a16="http://schemas.microsoft.com/office/drawing/2014/main" id="{25F627B9-88B5-2AE8-F1DA-ED00B72DD3AF}"/>
                  </a:ext>
                </a:extLst>
              </p:cNvPr>
              <p:cNvSpPr/>
              <p:nvPr/>
            </p:nvSpPr>
            <p:spPr>
              <a:xfrm>
                <a:off x="9877455" y="4227447"/>
                <a:ext cx="1057095"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Business Services &amp; </a:t>
                </a:r>
              </a:p>
              <a:p>
                <a:pPr algn="ctr" defTabSz="457040">
                  <a:defRPr/>
                </a:pPr>
                <a:r>
                  <a:rPr lang="en-US" sz="700" kern="0">
                    <a:solidFill>
                      <a:srgbClr val="293E40"/>
                    </a:solidFill>
                    <a:latin typeface="Century Gothic" panose="020F0302020204030204"/>
                  </a:rPr>
                  <a:t>Process Leader(s)</a:t>
                </a:r>
              </a:p>
            </p:txBody>
          </p:sp>
          <p:sp>
            <p:nvSpPr>
              <p:cNvPr id="54" name="Rounded Rectangle 141">
                <a:extLst>
                  <a:ext uri="{FF2B5EF4-FFF2-40B4-BE49-F238E27FC236}">
                    <a16:creationId xmlns:a16="http://schemas.microsoft.com/office/drawing/2014/main" id="{B6AA1ABB-78F7-EF15-93F5-78FC0732439A}"/>
                  </a:ext>
                </a:extLst>
              </p:cNvPr>
              <p:cNvSpPr/>
              <p:nvPr/>
            </p:nvSpPr>
            <p:spPr>
              <a:xfrm>
                <a:off x="9877455" y="3934566"/>
                <a:ext cx="1057095"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Business Services &amp; </a:t>
                </a:r>
              </a:p>
              <a:p>
                <a:pPr algn="ctr" defTabSz="457040">
                  <a:defRPr/>
                </a:pPr>
                <a:r>
                  <a:rPr lang="en-US" sz="700" kern="0">
                    <a:solidFill>
                      <a:srgbClr val="293E40"/>
                    </a:solidFill>
                    <a:latin typeface="Century Gothic" panose="020F0302020204030204"/>
                  </a:rPr>
                  <a:t>Process Analyst(s)</a:t>
                </a:r>
              </a:p>
            </p:txBody>
          </p:sp>
          <p:sp>
            <p:nvSpPr>
              <p:cNvPr id="55" name="Rounded Rectangle 142">
                <a:extLst>
                  <a:ext uri="{FF2B5EF4-FFF2-40B4-BE49-F238E27FC236}">
                    <a16:creationId xmlns:a16="http://schemas.microsoft.com/office/drawing/2014/main" id="{8893C8DA-7B91-D33F-21D4-5A8D91C7B9EB}"/>
                  </a:ext>
                </a:extLst>
              </p:cNvPr>
              <p:cNvSpPr/>
              <p:nvPr/>
            </p:nvSpPr>
            <p:spPr>
              <a:xfrm>
                <a:off x="9877455" y="4520328"/>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Reporting and Analytics Specialists</a:t>
                </a:r>
              </a:p>
            </p:txBody>
          </p:sp>
          <p:sp>
            <p:nvSpPr>
              <p:cNvPr id="56" name="Rounded Rectangle 143">
                <a:extLst>
                  <a:ext uri="{FF2B5EF4-FFF2-40B4-BE49-F238E27FC236}">
                    <a16:creationId xmlns:a16="http://schemas.microsoft.com/office/drawing/2014/main" id="{E31803D3-280F-6558-A793-51B4CFB985FE}"/>
                  </a:ext>
                </a:extLst>
              </p:cNvPr>
              <p:cNvSpPr/>
              <p:nvPr/>
            </p:nvSpPr>
            <p:spPr>
              <a:xfrm>
                <a:off x="8774487" y="4227447"/>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Developer(s)</a:t>
                </a:r>
                <a:r>
                  <a:rPr lang="en-US" sz="700" kern="0">
                    <a:solidFill>
                      <a:srgbClr val="D0232B"/>
                    </a:solidFill>
                    <a:latin typeface="Century Gothic" panose="020F0302020204030204"/>
                  </a:rPr>
                  <a:t>*</a:t>
                </a:r>
              </a:p>
            </p:txBody>
          </p:sp>
          <p:sp>
            <p:nvSpPr>
              <p:cNvPr id="57" name="Rounded Rectangle 144">
                <a:extLst>
                  <a:ext uri="{FF2B5EF4-FFF2-40B4-BE49-F238E27FC236}">
                    <a16:creationId xmlns:a16="http://schemas.microsoft.com/office/drawing/2014/main" id="{4C14AD82-D143-587F-4B3E-B7298EC73E9F}"/>
                  </a:ext>
                </a:extLst>
              </p:cNvPr>
              <p:cNvSpPr/>
              <p:nvPr/>
            </p:nvSpPr>
            <p:spPr>
              <a:xfrm>
                <a:off x="8774487" y="4520328"/>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Citizen Developer(s)</a:t>
                </a:r>
              </a:p>
            </p:txBody>
          </p:sp>
          <p:sp>
            <p:nvSpPr>
              <p:cNvPr id="58" name="Rounded Rectangle 145">
                <a:extLst>
                  <a:ext uri="{FF2B5EF4-FFF2-40B4-BE49-F238E27FC236}">
                    <a16:creationId xmlns:a16="http://schemas.microsoft.com/office/drawing/2014/main" id="{6368DE40-C9CB-084F-D41F-FBFFA75F8A48}"/>
                  </a:ext>
                </a:extLst>
              </p:cNvPr>
              <p:cNvSpPr/>
              <p:nvPr/>
            </p:nvSpPr>
            <p:spPr>
              <a:xfrm>
                <a:off x="9877455" y="4813210"/>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OCM, training and adoption expert(s)</a:t>
                </a:r>
              </a:p>
            </p:txBody>
          </p:sp>
          <p:sp>
            <p:nvSpPr>
              <p:cNvPr id="59" name="Rounded Rectangle 146">
                <a:extLst>
                  <a:ext uri="{FF2B5EF4-FFF2-40B4-BE49-F238E27FC236}">
                    <a16:creationId xmlns:a16="http://schemas.microsoft.com/office/drawing/2014/main" id="{0D4F1E90-BF83-E9B6-EADA-08EF6507E59E}"/>
                  </a:ext>
                </a:extLst>
              </p:cNvPr>
              <p:cNvSpPr/>
              <p:nvPr/>
            </p:nvSpPr>
            <p:spPr>
              <a:xfrm>
                <a:off x="8774487" y="4813210"/>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SysAdmin(s)</a:t>
                </a:r>
                <a:r>
                  <a:rPr lang="en-US" sz="700" kern="0">
                    <a:solidFill>
                      <a:srgbClr val="D0232B"/>
                    </a:solidFill>
                    <a:latin typeface="Century Gothic" panose="020F0302020204030204"/>
                  </a:rPr>
                  <a:t>*</a:t>
                </a:r>
              </a:p>
            </p:txBody>
          </p:sp>
        </p:grpSp>
        <p:grpSp>
          <p:nvGrpSpPr>
            <p:cNvPr id="47" name="Group 46">
              <a:extLst>
                <a:ext uri="{FF2B5EF4-FFF2-40B4-BE49-F238E27FC236}">
                  <a16:creationId xmlns:a16="http://schemas.microsoft.com/office/drawing/2014/main" id="{077C779C-E043-ECA3-D76D-D13470F4C6E1}"/>
                </a:ext>
              </a:extLst>
            </p:cNvPr>
            <p:cNvGrpSpPr/>
            <p:nvPr/>
          </p:nvGrpSpPr>
          <p:grpSpPr>
            <a:xfrm>
              <a:off x="7336790" y="2747366"/>
              <a:ext cx="1010521" cy="544341"/>
              <a:chOff x="4150181" y="2308594"/>
              <a:chExt cx="1010521" cy="544341"/>
            </a:xfrm>
          </p:grpSpPr>
          <p:pic>
            <p:nvPicPr>
              <p:cNvPr id="49" name="Graphic 48" descr="Box">
                <a:extLst>
                  <a:ext uri="{FF2B5EF4-FFF2-40B4-BE49-F238E27FC236}">
                    <a16:creationId xmlns:a16="http://schemas.microsoft.com/office/drawing/2014/main" id="{52A56FDA-425B-F640-D694-D1D904DBD4F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50459" y="2308594"/>
                <a:ext cx="388149" cy="348275"/>
              </a:xfrm>
              <a:prstGeom prst="rect">
                <a:avLst/>
              </a:prstGeom>
            </p:spPr>
          </p:pic>
          <p:sp>
            <p:nvSpPr>
              <p:cNvPr id="50" name="TextBox 49">
                <a:extLst>
                  <a:ext uri="{FF2B5EF4-FFF2-40B4-BE49-F238E27FC236}">
                    <a16:creationId xmlns:a16="http://schemas.microsoft.com/office/drawing/2014/main" id="{599DB352-5E3A-D0AB-AE10-450BDF559853}"/>
                  </a:ext>
                </a:extLst>
              </p:cNvPr>
              <p:cNvSpPr txBox="1"/>
              <p:nvPr/>
            </p:nvSpPr>
            <p:spPr>
              <a:xfrm>
                <a:off x="4150181" y="2599019"/>
                <a:ext cx="1010521" cy="253916"/>
              </a:xfrm>
              <a:prstGeom prst="rect">
                <a:avLst/>
              </a:prstGeom>
              <a:noFill/>
            </p:spPr>
            <p:txBody>
              <a:bodyPr wrap="square" rtlCol="0">
                <a:spAutoFit/>
              </a:bodyPr>
              <a:lstStyle/>
              <a:p>
                <a:pPr algn="ctr" defTabSz="457040">
                  <a:defRPr/>
                </a:pPr>
                <a:r>
                  <a:rPr lang="en-US" sz="1050" kern="0">
                    <a:solidFill>
                      <a:srgbClr val="293E40"/>
                    </a:solidFill>
                    <a:latin typeface="Century Gothic" panose="020F0302020204030204"/>
                  </a:rPr>
                  <a:t>HRSD</a:t>
                </a:r>
              </a:p>
            </p:txBody>
          </p:sp>
        </p:grpSp>
        <p:sp>
          <p:nvSpPr>
            <p:cNvPr id="48" name="TextBox 47">
              <a:extLst>
                <a:ext uri="{FF2B5EF4-FFF2-40B4-BE49-F238E27FC236}">
                  <a16:creationId xmlns:a16="http://schemas.microsoft.com/office/drawing/2014/main" id="{DFB8000F-F781-ABB8-9CF0-786C132C83A9}"/>
                </a:ext>
              </a:extLst>
            </p:cNvPr>
            <p:cNvSpPr txBox="1"/>
            <p:nvPr/>
          </p:nvSpPr>
          <p:spPr>
            <a:xfrm>
              <a:off x="6762035" y="5081922"/>
              <a:ext cx="2160031" cy="954107"/>
            </a:xfrm>
            <a:prstGeom prst="rect">
              <a:avLst/>
            </a:prstGeom>
            <a:noFill/>
          </p:spPr>
          <p:txBody>
            <a:bodyPr wrap="square" rtlCol="0">
              <a:spAutoFit/>
            </a:bodyPr>
            <a:lstStyle/>
            <a:p>
              <a:pPr marL="228531" indent="-228531" defTabSz="457040">
                <a:buFontTx/>
                <a:buAutoNum type="arabicParenBoth"/>
                <a:defRPr/>
              </a:pPr>
              <a:r>
                <a:rPr lang="en-US" sz="700" i="1" kern="0">
                  <a:solidFill>
                    <a:srgbClr val="293E40"/>
                  </a:solidFill>
                  <a:latin typeface="Century Gothic" panose="020F0302020204030204"/>
                </a:rPr>
                <a:t># squads and squad sizes vary per organizational needs, adoption of capabilities and maturity of the product</a:t>
              </a:r>
            </a:p>
            <a:p>
              <a:pPr marL="228531" indent="-228531" defTabSz="457040">
                <a:buFontTx/>
                <a:buAutoNum type="arabicParenBoth"/>
                <a:defRPr/>
              </a:pPr>
              <a:r>
                <a:rPr lang="en-US" sz="700" i="1" kern="0">
                  <a:solidFill>
                    <a:srgbClr val="293E40"/>
                  </a:solidFill>
                  <a:latin typeface="Century Gothic" panose="020F0302020204030204"/>
                </a:rPr>
                <a:t>Product owner knows the business and prioritizes demand. Increased responsibility on the product/platform architects.</a:t>
              </a:r>
            </a:p>
            <a:p>
              <a:pPr marL="228531" indent="-228531" defTabSz="457040">
                <a:buFontTx/>
                <a:buAutoNum type="arabicParenBoth"/>
                <a:defRPr/>
              </a:pPr>
              <a:r>
                <a:rPr lang="en-US" sz="700" i="1" kern="0">
                  <a:solidFill>
                    <a:srgbClr val="293E40"/>
                  </a:solidFill>
                  <a:latin typeface="Century Gothic" panose="020F0302020204030204"/>
                </a:rPr>
                <a:t>Reporting lines may vary.</a:t>
              </a:r>
            </a:p>
          </p:txBody>
        </p:sp>
      </p:grpSp>
      <p:grpSp>
        <p:nvGrpSpPr>
          <p:cNvPr id="60" name="Group 59">
            <a:extLst>
              <a:ext uri="{FF2B5EF4-FFF2-40B4-BE49-F238E27FC236}">
                <a16:creationId xmlns:a16="http://schemas.microsoft.com/office/drawing/2014/main" id="{285752FA-6199-215C-CD90-F5C8CE377FB7}"/>
              </a:ext>
            </a:extLst>
          </p:cNvPr>
          <p:cNvGrpSpPr/>
          <p:nvPr/>
        </p:nvGrpSpPr>
        <p:grpSpPr>
          <a:xfrm>
            <a:off x="9591760" y="1339932"/>
            <a:ext cx="2365184" cy="5106505"/>
            <a:chOff x="9589495" y="1402125"/>
            <a:chExt cx="2365800" cy="5107835"/>
          </a:xfrm>
        </p:grpSpPr>
        <p:sp>
          <p:nvSpPr>
            <p:cNvPr id="61" name="Rectangle: Rounded Corners 31">
              <a:extLst>
                <a:ext uri="{FF2B5EF4-FFF2-40B4-BE49-F238E27FC236}">
                  <a16:creationId xmlns:a16="http://schemas.microsoft.com/office/drawing/2014/main" id="{D17611C3-CC92-98B0-76DC-4A5AEA93E565}"/>
                </a:ext>
              </a:extLst>
            </p:cNvPr>
            <p:cNvSpPr/>
            <p:nvPr/>
          </p:nvSpPr>
          <p:spPr>
            <a:xfrm>
              <a:off x="9589495" y="2299980"/>
              <a:ext cx="2365800" cy="4209980"/>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62" name="Rounded Rectangle 150">
              <a:extLst>
                <a:ext uri="{FF2B5EF4-FFF2-40B4-BE49-F238E27FC236}">
                  <a16:creationId xmlns:a16="http://schemas.microsoft.com/office/drawing/2014/main" id="{1B5F2241-1FFA-4CBC-F277-5929ED79B39A}"/>
                </a:ext>
              </a:extLst>
            </p:cNvPr>
            <p:cNvSpPr/>
            <p:nvPr/>
          </p:nvSpPr>
          <p:spPr>
            <a:xfrm>
              <a:off x="9692395" y="1774398"/>
              <a:ext cx="2160000" cy="294688"/>
            </a:xfrm>
            <a:prstGeom prst="roundRect">
              <a:avLst/>
            </a:prstGeom>
            <a:solidFill>
              <a:srgbClr val="68A1AF">
                <a:lumMod val="20000"/>
                <a:lumOff val="8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Portfolio Manager</a:t>
              </a:r>
            </a:p>
          </p:txBody>
        </p:sp>
        <p:sp>
          <p:nvSpPr>
            <p:cNvPr id="63" name="Rounded Rectangle 151">
              <a:extLst>
                <a:ext uri="{FF2B5EF4-FFF2-40B4-BE49-F238E27FC236}">
                  <a16:creationId xmlns:a16="http://schemas.microsoft.com/office/drawing/2014/main" id="{D0B2B5D5-D82B-F166-2376-7D04B1B7BEF2}"/>
                </a:ext>
              </a:extLst>
            </p:cNvPr>
            <p:cNvSpPr/>
            <p:nvPr/>
          </p:nvSpPr>
          <p:spPr>
            <a:xfrm>
              <a:off x="9692395" y="1402125"/>
              <a:ext cx="2160000" cy="294689"/>
            </a:xfrm>
            <a:prstGeom prst="roundRect">
              <a:avLst/>
            </a:prstGeom>
            <a:solidFill>
              <a:srgbClr val="68A1AF">
                <a:lumMod val="40000"/>
                <a:lumOff val="6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Executive Sponsor</a:t>
              </a:r>
            </a:p>
          </p:txBody>
        </p:sp>
        <p:sp>
          <p:nvSpPr>
            <p:cNvPr id="64" name="TextBox 63">
              <a:extLst>
                <a:ext uri="{FF2B5EF4-FFF2-40B4-BE49-F238E27FC236}">
                  <a16:creationId xmlns:a16="http://schemas.microsoft.com/office/drawing/2014/main" id="{CEF8C829-3AAC-F837-0B08-414CB7B2BE82}"/>
                </a:ext>
              </a:extLst>
            </p:cNvPr>
            <p:cNvSpPr txBox="1"/>
            <p:nvPr/>
          </p:nvSpPr>
          <p:spPr>
            <a:xfrm>
              <a:off x="9749810" y="2216537"/>
              <a:ext cx="2045170" cy="253916"/>
            </a:xfrm>
            <a:prstGeom prst="rect">
              <a:avLst/>
            </a:prstGeom>
            <a:solidFill>
              <a:srgbClr val="FFFFFF"/>
            </a:solidFill>
          </p:spPr>
          <p:txBody>
            <a:bodyPr wrap="square" rtlCol="0">
              <a:spAutoFit/>
            </a:bodyPr>
            <a:lstStyle/>
            <a:p>
              <a:pPr algn="ctr" defTabSz="457040">
                <a:defRPr/>
              </a:pPr>
              <a:r>
                <a:rPr lang="en-US" sz="1050" b="1" kern="0">
                  <a:solidFill>
                    <a:srgbClr val="293E40"/>
                  </a:solidFill>
                  <a:latin typeface="Century Gothic" panose="020F0302020204030204"/>
                </a:rPr>
                <a:t>Finance Business Services</a:t>
              </a:r>
              <a:endParaRPr lang="en-US" sz="1050" b="1" kern="0">
                <a:solidFill>
                  <a:srgbClr val="FF0000"/>
                </a:solidFill>
                <a:latin typeface="Century Gothic" panose="020F0302020204030204"/>
              </a:endParaRPr>
            </a:p>
          </p:txBody>
        </p:sp>
        <p:grpSp>
          <p:nvGrpSpPr>
            <p:cNvPr id="65" name="Group 64">
              <a:extLst>
                <a:ext uri="{FF2B5EF4-FFF2-40B4-BE49-F238E27FC236}">
                  <a16:creationId xmlns:a16="http://schemas.microsoft.com/office/drawing/2014/main" id="{C9C203B3-9664-8511-066B-631D92580085}"/>
                </a:ext>
              </a:extLst>
            </p:cNvPr>
            <p:cNvGrpSpPr/>
            <p:nvPr/>
          </p:nvGrpSpPr>
          <p:grpSpPr>
            <a:xfrm>
              <a:off x="9692364" y="3534904"/>
              <a:ext cx="2160063" cy="1475358"/>
              <a:chOff x="8774487" y="3607238"/>
              <a:chExt cx="2160063" cy="1475358"/>
            </a:xfrm>
          </p:grpSpPr>
          <p:sp>
            <p:nvSpPr>
              <p:cNvPr id="70" name="Rounded Rectangle 158">
                <a:extLst>
                  <a:ext uri="{FF2B5EF4-FFF2-40B4-BE49-F238E27FC236}">
                    <a16:creationId xmlns:a16="http://schemas.microsoft.com/office/drawing/2014/main" id="{78D5850E-B0E0-83E4-6DB5-68A203377E39}"/>
                  </a:ext>
                </a:extLst>
              </p:cNvPr>
              <p:cNvSpPr/>
              <p:nvPr/>
            </p:nvSpPr>
            <p:spPr>
              <a:xfrm>
                <a:off x="8774487" y="3607238"/>
                <a:ext cx="2160063" cy="269386"/>
              </a:xfrm>
              <a:prstGeom prst="roundRect">
                <a:avLst/>
              </a:prstGeom>
              <a:solidFill>
                <a:srgbClr val="81B5A1">
                  <a:lumMod val="20000"/>
                  <a:lumOff val="80000"/>
                </a:srgbClr>
              </a:solid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Owner</a:t>
                </a:r>
                <a:r>
                  <a:rPr lang="en-US" sz="700" kern="0">
                    <a:solidFill>
                      <a:srgbClr val="D0232B"/>
                    </a:solidFill>
                    <a:latin typeface="Century Gothic" panose="020F0302020204030204"/>
                  </a:rPr>
                  <a:t>*</a:t>
                </a:r>
                <a:r>
                  <a:rPr lang="en-US" sz="700" kern="0">
                    <a:solidFill>
                      <a:srgbClr val="293E40"/>
                    </a:solidFill>
                    <a:latin typeface="Century Gothic" panose="020F0302020204030204"/>
                  </a:rPr>
                  <a:t> / Product Lead</a:t>
                </a:r>
              </a:p>
            </p:txBody>
          </p:sp>
          <p:sp>
            <p:nvSpPr>
              <p:cNvPr id="71" name="Rounded Rectangle 159">
                <a:extLst>
                  <a:ext uri="{FF2B5EF4-FFF2-40B4-BE49-F238E27FC236}">
                    <a16:creationId xmlns:a16="http://schemas.microsoft.com/office/drawing/2014/main" id="{DEDBAC4F-0B5C-2E52-F67E-A96B12162861}"/>
                  </a:ext>
                </a:extLst>
              </p:cNvPr>
              <p:cNvSpPr/>
              <p:nvPr/>
            </p:nvSpPr>
            <p:spPr>
              <a:xfrm>
                <a:off x="8774487" y="3934566"/>
                <a:ext cx="1057095"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Architect</a:t>
                </a:r>
                <a:r>
                  <a:rPr lang="en-US" sz="700" kern="0">
                    <a:solidFill>
                      <a:srgbClr val="D0232B"/>
                    </a:solidFill>
                    <a:latin typeface="Century Gothic" panose="020F0302020204030204"/>
                  </a:rPr>
                  <a:t>*</a:t>
                </a:r>
              </a:p>
            </p:txBody>
          </p:sp>
          <p:sp>
            <p:nvSpPr>
              <p:cNvPr id="72" name="Rounded Rectangle 160">
                <a:extLst>
                  <a:ext uri="{FF2B5EF4-FFF2-40B4-BE49-F238E27FC236}">
                    <a16:creationId xmlns:a16="http://schemas.microsoft.com/office/drawing/2014/main" id="{0DC35D10-F2D9-B780-3AF2-F226B9215E02}"/>
                  </a:ext>
                </a:extLst>
              </p:cNvPr>
              <p:cNvSpPr/>
              <p:nvPr/>
            </p:nvSpPr>
            <p:spPr>
              <a:xfrm>
                <a:off x="9877455" y="4227447"/>
                <a:ext cx="1057095"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Business Services &amp; </a:t>
                </a:r>
              </a:p>
              <a:p>
                <a:pPr algn="ctr" defTabSz="457040">
                  <a:defRPr/>
                </a:pPr>
                <a:r>
                  <a:rPr lang="en-US" sz="700" kern="0">
                    <a:solidFill>
                      <a:srgbClr val="293E40"/>
                    </a:solidFill>
                    <a:latin typeface="Century Gothic" panose="020F0302020204030204"/>
                  </a:rPr>
                  <a:t>Process Leader(s)</a:t>
                </a:r>
              </a:p>
            </p:txBody>
          </p:sp>
          <p:sp>
            <p:nvSpPr>
              <p:cNvPr id="73" name="Rounded Rectangle 161">
                <a:extLst>
                  <a:ext uri="{FF2B5EF4-FFF2-40B4-BE49-F238E27FC236}">
                    <a16:creationId xmlns:a16="http://schemas.microsoft.com/office/drawing/2014/main" id="{9BF393A4-4BF2-0431-A228-B781578994B1}"/>
                  </a:ext>
                </a:extLst>
              </p:cNvPr>
              <p:cNvSpPr/>
              <p:nvPr/>
            </p:nvSpPr>
            <p:spPr>
              <a:xfrm>
                <a:off x="9877455" y="3934566"/>
                <a:ext cx="1057095"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Business Services &amp; </a:t>
                </a:r>
              </a:p>
              <a:p>
                <a:pPr algn="ctr" defTabSz="457040">
                  <a:defRPr/>
                </a:pPr>
                <a:r>
                  <a:rPr lang="en-US" sz="700" kern="0">
                    <a:solidFill>
                      <a:srgbClr val="293E40"/>
                    </a:solidFill>
                    <a:latin typeface="Century Gothic" panose="020F0302020204030204"/>
                  </a:rPr>
                  <a:t>Process Analyst(s)</a:t>
                </a:r>
              </a:p>
            </p:txBody>
          </p:sp>
          <p:sp>
            <p:nvSpPr>
              <p:cNvPr id="74" name="Rounded Rectangle 162">
                <a:extLst>
                  <a:ext uri="{FF2B5EF4-FFF2-40B4-BE49-F238E27FC236}">
                    <a16:creationId xmlns:a16="http://schemas.microsoft.com/office/drawing/2014/main" id="{E6712B94-9BFE-96AA-871A-C48452D0ABD6}"/>
                  </a:ext>
                </a:extLst>
              </p:cNvPr>
              <p:cNvSpPr/>
              <p:nvPr/>
            </p:nvSpPr>
            <p:spPr>
              <a:xfrm>
                <a:off x="9877455" y="4520328"/>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Reporting and Analytics Specialists</a:t>
                </a:r>
              </a:p>
            </p:txBody>
          </p:sp>
          <p:sp>
            <p:nvSpPr>
              <p:cNvPr id="75" name="Rounded Rectangle 163">
                <a:extLst>
                  <a:ext uri="{FF2B5EF4-FFF2-40B4-BE49-F238E27FC236}">
                    <a16:creationId xmlns:a16="http://schemas.microsoft.com/office/drawing/2014/main" id="{F8E219AF-DD62-7C3C-CAAB-7A090C27323E}"/>
                  </a:ext>
                </a:extLst>
              </p:cNvPr>
              <p:cNvSpPr/>
              <p:nvPr/>
            </p:nvSpPr>
            <p:spPr>
              <a:xfrm>
                <a:off x="8774487" y="4227447"/>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Developer(s)</a:t>
                </a:r>
                <a:r>
                  <a:rPr lang="en-US" sz="700" kern="0">
                    <a:solidFill>
                      <a:srgbClr val="D0232B"/>
                    </a:solidFill>
                    <a:latin typeface="Century Gothic" panose="020F0302020204030204"/>
                  </a:rPr>
                  <a:t>*</a:t>
                </a:r>
              </a:p>
            </p:txBody>
          </p:sp>
          <p:sp>
            <p:nvSpPr>
              <p:cNvPr id="76" name="Rounded Rectangle 164">
                <a:extLst>
                  <a:ext uri="{FF2B5EF4-FFF2-40B4-BE49-F238E27FC236}">
                    <a16:creationId xmlns:a16="http://schemas.microsoft.com/office/drawing/2014/main" id="{CECB81AE-4233-50EB-BADB-B9A6A2D77F5C}"/>
                  </a:ext>
                </a:extLst>
              </p:cNvPr>
              <p:cNvSpPr/>
              <p:nvPr/>
            </p:nvSpPr>
            <p:spPr>
              <a:xfrm>
                <a:off x="8774487" y="4520328"/>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Citizen Developer(s)</a:t>
                </a:r>
              </a:p>
            </p:txBody>
          </p:sp>
          <p:sp>
            <p:nvSpPr>
              <p:cNvPr id="77" name="Rounded Rectangle 165">
                <a:extLst>
                  <a:ext uri="{FF2B5EF4-FFF2-40B4-BE49-F238E27FC236}">
                    <a16:creationId xmlns:a16="http://schemas.microsoft.com/office/drawing/2014/main" id="{FEC0A24C-9260-D358-0EB0-EBE7B1B014F8}"/>
                  </a:ext>
                </a:extLst>
              </p:cNvPr>
              <p:cNvSpPr/>
              <p:nvPr/>
            </p:nvSpPr>
            <p:spPr>
              <a:xfrm>
                <a:off x="9877455" y="4813210"/>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OCM, training and adoption expert(s)</a:t>
                </a:r>
              </a:p>
            </p:txBody>
          </p:sp>
          <p:sp>
            <p:nvSpPr>
              <p:cNvPr id="78" name="Rounded Rectangle 166">
                <a:extLst>
                  <a:ext uri="{FF2B5EF4-FFF2-40B4-BE49-F238E27FC236}">
                    <a16:creationId xmlns:a16="http://schemas.microsoft.com/office/drawing/2014/main" id="{7D0B813D-599F-8476-3BB7-EF0F9E856BDA}"/>
                  </a:ext>
                </a:extLst>
              </p:cNvPr>
              <p:cNvSpPr/>
              <p:nvPr/>
            </p:nvSpPr>
            <p:spPr>
              <a:xfrm>
                <a:off x="8774487" y="4813210"/>
                <a:ext cx="105709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SysAdmin(s)</a:t>
                </a:r>
                <a:r>
                  <a:rPr lang="en-US" sz="700" kern="0">
                    <a:solidFill>
                      <a:srgbClr val="D0232B"/>
                    </a:solidFill>
                    <a:latin typeface="Century Gothic" panose="020F0302020204030204"/>
                  </a:rPr>
                  <a:t>*</a:t>
                </a:r>
              </a:p>
            </p:txBody>
          </p:sp>
        </p:grpSp>
        <p:grpSp>
          <p:nvGrpSpPr>
            <p:cNvPr id="66" name="Group 65">
              <a:extLst>
                <a:ext uri="{FF2B5EF4-FFF2-40B4-BE49-F238E27FC236}">
                  <a16:creationId xmlns:a16="http://schemas.microsoft.com/office/drawing/2014/main" id="{161AA167-6D12-910B-8A9B-DDD45E7F9616}"/>
                </a:ext>
              </a:extLst>
            </p:cNvPr>
            <p:cNvGrpSpPr/>
            <p:nvPr/>
          </p:nvGrpSpPr>
          <p:grpSpPr>
            <a:xfrm>
              <a:off x="9692364" y="2747366"/>
              <a:ext cx="2160062" cy="544341"/>
              <a:chOff x="3548207" y="2308594"/>
              <a:chExt cx="2160062" cy="544341"/>
            </a:xfrm>
          </p:grpSpPr>
          <p:pic>
            <p:nvPicPr>
              <p:cNvPr id="68" name="Graphic 67" descr="Box">
                <a:extLst>
                  <a:ext uri="{FF2B5EF4-FFF2-40B4-BE49-F238E27FC236}">
                    <a16:creationId xmlns:a16="http://schemas.microsoft.com/office/drawing/2014/main" id="{BB3F3ED2-64B2-4AE5-D9A5-B780AAAF0E5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50459" y="2308594"/>
                <a:ext cx="388149" cy="348275"/>
              </a:xfrm>
              <a:prstGeom prst="rect">
                <a:avLst/>
              </a:prstGeom>
            </p:spPr>
          </p:pic>
          <p:sp>
            <p:nvSpPr>
              <p:cNvPr id="69" name="TextBox 68">
                <a:extLst>
                  <a:ext uri="{FF2B5EF4-FFF2-40B4-BE49-F238E27FC236}">
                    <a16:creationId xmlns:a16="http://schemas.microsoft.com/office/drawing/2014/main" id="{28545C66-B2E1-90F0-257E-B86C8A9C0E19}"/>
                  </a:ext>
                </a:extLst>
              </p:cNvPr>
              <p:cNvSpPr txBox="1"/>
              <p:nvPr/>
            </p:nvSpPr>
            <p:spPr>
              <a:xfrm>
                <a:off x="3548207" y="2599019"/>
                <a:ext cx="2160062" cy="253916"/>
              </a:xfrm>
              <a:prstGeom prst="rect">
                <a:avLst/>
              </a:prstGeom>
              <a:noFill/>
            </p:spPr>
            <p:txBody>
              <a:bodyPr wrap="square" rtlCol="0">
                <a:spAutoFit/>
              </a:bodyPr>
              <a:lstStyle/>
              <a:p>
                <a:pPr algn="ctr" defTabSz="457040">
                  <a:defRPr/>
                </a:pPr>
                <a:r>
                  <a:rPr lang="en-US" sz="1050" kern="0">
                    <a:solidFill>
                      <a:srgbClr val="293E40"/>
                    </a:solidFill>
                    <a:latin typeface="Century Gothic" panose="020F0302020204030204"/>
                  </a:rPr>
                  <a:t>Finance Workflows</a:t>
                </a:r>
              </a:p>
            </p:txBody>
          </p:sp>
        </p:grpSp>
        <p:sp>
          <p:nvSpPr>
            <p:cNvPr id="67" name="TextBox 66">
              <a:extLst>
                <a:ext uri="{FF2B5EF4-FFF2-40B4-BE49-F238E27FC236}">
                  <a16:creationId xmlns:a16="http://schemas.microsoft.com/office/drawing/2014/main" id="{0718EF92-CDD2-9045-B857-BCF0E6ADB34C}"/>
                </a:ext>
              </a:extLst>
            </p:cNvPr>
            <p:cNvSpPr txBox="1"/>
            <p:nvPr/>
          </p:nvSpPr>
          <p:spPr>
            <a:xfrm>
              <a:off x="9692380" y="5081922"/>
              <a:ext cx="2160031" cy="954107"/>
            </a:xfrm>
            <a:prstGeom prst="rect">
              <a:avLst/>
            </a:prstGeom>
            <a:noFill/>
          </p:spPr>
          <p:txBody>
            <a:bodyPr wrap="square" rtlCol="0">
              <a:spAutoFit/>
            </a:bodyPr>
            <a:lstStyle/>
            <a:p>
              <a:pPr marL="228531" indent="-228531" defTabSz="457040">
                <a:buFontTx/>
                <a:buAutoNum type="arabicParenBoth"/>
                <a:defRPr/>
              </a:pPr>
              <a:r>
                <a:rPr lang="en-US" sz="700" i="1" kern="0">
                  <a:solidFill>
                    <a:srgbClr val="293E40"/>
                  </a:solidFill>
                  <a:latin typeface="Century Gothic" panose="020F0302020204030204"/>
                </a:rPr>
                <a:t># squads and squad sizes vary per organizational needs, adoption of capabilities and maturity of the product</a:t>
              </a:r>
            </a:p>
            <a:p>
              <a:pPr marL="228531" indent="-228531" defTabSz="457040">
                <a:buFontTx/>
                <a:buAutoNum type="arabicParenBoth"/>
                <a:defRPr/>
              </a:pPr>
              <a:r>
                <a:rPr lang="en-US" sz="700" i="1" kern="0">
                  <a:solidFill>
                    <a:srgbClr val="293E40"/>
                  </a:solidFill>
                  <a:latin typeface="Century Gothic" panose="020F0302020204030204"/>
                </a:rPr>
                <a:t>Product owner knows the business and prioritizes demand. Increased responsibility on the product/platform architects.</a:t>
              </a:r>
            </a:p>
            <a:p>
              <a:pPr marL="228531" indent="-228531" defTabSz="457040">
                <a:buFontTx/>
                <a:buAutoNum type="arabicParenBoth"/>
                <a:defRPr/>
              </a:pPr>
              <a:r>
                <a:rPr lang="en-US" sz="700" i="1" kern="0">
                  <a:solidFill>
                    <a:srgbClr val="293E40"/>
                  </a:solidFill>
                  <a:latin typeface="Century Gothic" panose="020F0302020204030204"/>
                </a:rPr>
                <a:t>Reporting lines may vary.</a:t>
              </a:r>
            </a:p>
          </p:txBody>
        </p:sp>
      </p:grpSp>
      <p:grpSp>
        <p:nvGrpSpPr>
          <p:cNvPr id="79" name="Group 78">
            <a:extLst>
              <a:ext uri="{FF2B5EF4-FFF2-40B4-BE49-F238E27FC236}">
                <a16:creationId xmlns:a16="http://schemas.microsoft.com/office/drawing/2014/main" id="{58166EBE-7E27-D164-31C1-BC06012E8459}"/>
              </a:ext>
            </a:extLst>
          </p:cNvPr>
          <p:cNvGrpSpPr/>
          <p:nvPr/>
        </p:nvGrpSpPr>
        <p:grpSpPr>
          <a:xfrm>
            <a:off x="2452687" y="1708056"/>
            <a:ext cx="1536781" cy="4720341"/>
            <a:chOff x="1887052" y="2939999"/>
            <a:chExt cx="1277870" cy="3134250"/>
          </a:xfrm>
        </p:grpSpPr>
        <p:sp>
          <p:nvSpPr>
            <p:cNvPr id="80" name="Rounded Rectangle 170">
              <a:extLst>
                <a:ext uri="{FF2B5EF4-FFF2-40B4-BE49-F238E27FC236}">
                  <a16:creationId xmlns:a16="http://schemas.microsoft.com/office/drawing/2014/main" id="{F588BC1E-D655-E40C-6B82-E90D80EFE799}"/>
                </a:ext>
              </a:extLst>
            </p:cNvPr>
            <p:cNvSpPr/>
            <p:nvPr/>
          </p:nvSpPr>
          <p:spPr>
            <a:xfrm>
              <a:off x="1903454" y="2939999"/>
              <a:ext cx="1255058" cy="751540"/>
            </a:xfrm>
            <a:prstGeom prst="roundRect">
              <a:avLst/>
            </a:prstGeom>
            <a:solidFill>
              <a:srgbClr val="68A1AF"/>
            </a:solidFill>
            <a:ln w="12700" cap="flat" cmpd="sng" algn="ctr">
              <a:noFill/>
              <a:prstDash val="solid"/>
              <a:miter lim="800000"/>
            </a:ln>
            <a:effectLst/>
          </p:spPr>
          <p:txBody>
            <a:bodyPr rtlCol="0" anchor="ctr"/>
            <a:lstStyle/>
            <a:p>
              <a:pPr algn="ctr" defTabSz="457040">
                <a:defRPr/>
              </a:pPr>
              <a:r>
                <a:rPr lang="en-US" sz="1200" b="1" kern="0">
                  <a:solidFill>
                    <a:srgbClr val="FFFFFF"/>
                  </a:solidFill>
                  <a:latin typeface="Century Gothic" panose="020F0302020204030204"/>
                </a:rPr>
                <a:t>Strategy</a:t>
              </a:r>
            </a:p>
          </p:txBody>
        </p:sp>
        <p:sp>
          <p:nvSpPr>
            <p:cNvPr id="81" name="Rounded Rectangle 172">
              <a:extLst>
                <a:ext uri="{FF2B5EF4-FFF2-40B4-BE49-F238E27FC236}">
                  <a16:creationId xmlns:a16="http://schemas.microsoft.com/office/drawing/2014/main" id="{19A4637C-7FC7-FE9B-E025-EFF4BD607844}"/>
                </a:ext>
              </a:extLst>
            </p:cNvPr>
            <p:cNvSpPr/>
            <p:nvPr/>
          </p:nvSpPr>
          <p:spPr>
            <a:xfrm>
              <a:off x="1891898" y="3739458"/>
              <a:ext cx="1255058" cy="751540"/>
            </a:xfrm>
            <a:prstGeom prst="roundRect">
              <a:avLst/>
            </a:prstGeom>
            <a:solidFill>
              <a:srgbClr val="68A1AF"/>
            </a:solidFill>
            <a:ln w="12700" cap="flat" cmpd="sng" algn="ctr">
              <a:noFill/>
              <a:prstDash val="solid"/>
              <a:miter lim="800000"/>
            </a:ln>
            <a:effectLst/>
          </p:spPr>
          <p:txBody>
            <a:bodyPr rtlCol="0" anchor="ctr"/>
            <a:lstStyle/>
            <a:p>
              <a:pPr algn="ctr" defTabSz="457040">
                <a:defRPr/>
              </a:pPr>
              <a:r>
                <a:rPr lang="en-US" sz="1200" b="1" kern="0">
                  <a:solidFill>
                    <a:srgbClr val="FFFFFF"/>
                  </a:solidFill>
                  <a:latin typeface="Century Gothic" panose="020F0302020204030204"/>
                </a:rPr>
                <a:t>Business engagement and delivery</a:t>
              </a:r>
            </a:p>
          </p:txBody>
        </p:sp>
        <p:sp>
          <p:nvSpPr>
            <p:cNvPr id="82" name="Rounded Rectangle 173">
              <a:extLst>
                <a:ext uri="{FF2B5EF4-FFF2-40B4-BE49-F238E27FC236}">
                  <a16:creationId xmlns:a16="http://schemas.microsoft.com/office/drawing/2014/main" id="{0F55BADA-81E1-5CC4-442D-97F58F82232B}"/>
                </a:ext>
              </a:extLst>
            </p:cNvPr>
            <p:cNvSpPr/>
            <p:nvPr/>
          </p:nvSpPr>
          <p:spPr>
            <a:xfrm>
              <a:off x="1887052" y="4533657"/>
              <a:ext cx="1255058" cy="751540"/>
            </a:xfrm>
            <a:prstGeom prst="roundRect">
              <a:avLst/>
            </a:prstGeom>
            <a:solidFill>
              <a:srgbClr val="68A1AF"/>
            </a:solidFill>
            <a:ln w="12700" cap="flat" cmpd="sng" algn="ctr">
              <a:noFill/>
              <a:prstDash val="solid"/>
              <a:miter lim="800000"/>
            </a:ln>
            <a:effectLst/>
          </p:spPr>
          <p:txBody>
            <a:bodyPr rtlCol="0" anchor="ctr"/>
            <a:lstStyle/>
            <a:p>
              <a:pPr algn="ctr" defTabSz="457040">
                <a:defRPr/>
              </a:pPr>
              <a:r>
                <a:rPr lang="en-US" sz="1200" b="1" kern="0">
                  <a:solidFill>
                    <a:srgbClr val="FFFFFF"/>
                  </a:solidFill>
                  <a:latin typeface="Century Gothic" panose="020F0302020204030204"/>
                </a:rPr>
                <a:t>Platform architecture and support</a:t>
              </a:r>
            </a:p>
          </p:txBody>
        </p:sp>
        <p:sp>
          <p:nvSpPr>
            <p:cNvPr id="83" name="Rounded Rectangle 174">
              <a:extLst>
                <a:ext uri="{FF2B5EF4-FFF2-40B4-BE49-F238E27FC236}">
                  <a16:creationId xmlns:a16="http://schemas.microsoft.com/office/drawing/2014/main" id="{25397E39-EEEF-2C6D-4ADF-B705893E83C4}"/>
                </a:ext>
              </a:extLst>
            </p:cNvPr>
            <p:cNvSpPr/>
            <p:nvPr/>
          </p:nvSpPr>
          <p:spPr>
            <a:xfrm>
              <a:off x="1909864" y="5322709"/>
              <a:ext cx="1255058" cy="751540"/>
            </a:xfrm>
            <a:prstGeom prst="roundRect">
              <a:avLst/>
            </a:prstGeom>
            <a:solidFill>
              <a:srgbClr val="68A1AF"/>
            </a:solidFill>
            <a:ln w="12700" cap="flat" cmpd="sng" algn="ctr">
              <a:noFill/>
              <a:prstDash val="solid"/>
              <a:miter lim="800000"/>
            </a:ln>
            <a:effectLst/>
          </p:spPr>
          <p:txBody>
            <a:bodyPr rtlCol="0" anchor="ctr"/>
            <a:lstStyle/>
            <a:p>
              <a:pPr algn="ctr" defTabSz="457040">
                <a:defRPr/>
              </a:pPr>
              <a:r>
                <a:rPr lang="en-US" sz="1200" b="1" kern="0">
                  <a:solidFill>
                    <a:srgbClr val="FFFFFF"/>
                  </a:solidFill>
                  <a:latin typeface="Century Gothic" panose="020F0302020204030204"/>
                </a:rPr>
                <a:t>Innovation</a:t>
              </a:r>
            </a:p>
          </p:txBody>
        </p:sp>
      </p:grpSp>
      <p:sp>
        <p:nvSpPr>
          <p:cNvPr id="84" name="TextBox 83">
            <a:extLst>
              <a:ext uri="{FF2B5EF4-FFF2-40B4-BE49-F238E27FC236}">
                <a16:creationId xmlns:a16="http://schemas.microsoft.com/office/drawing/2014/main" id="{B99720F7-F315-73C8-F358-94FF2DD90648}"/>
              </a:ext>
            </a:extLst>
          </p:cNvPr>
          <p:cNvSpPr txBox="1"/>
          <p:nvPr/>
        </p:nvSpPr>
        <p:spPr>
          <a:xfrm>
            <a:off x="4723295" y="6489567"/>
            <a:ext cx="7073378" cy="200003"/>
          </a:xfrm>
          <a:prstGeom prst="rect">
            <a:avLst/>
          </a:prstGeom>
          <a:noFill/>
        </p:spPr>
        <p:txBody>
          <a:bodyPr wrap="square" rtlCol="0">
            <a:spAutoFit/>
          </a:bodyPr>
          <a:lstStyle/>
          <a:p>
            <a:pPr defTabSz="457040">
              <a:defRPr/>
            </a:pPr>
            <a:r>
              <a:rPr lang="en-US" sz="700" kern="0">
                <a:solidFill>
                  <a:srgbClr val="D0232B"/>
                </a:solidFill>
                <a:latin typeface="Century Gothic" panose="020F0302020204030204"/>
              </a:rPr>
              <a:t>*</a:t>
            </a:r>
            <a:r>
              <a:rPr lang="en-US" sz="700" kern="0">
                <a:solidFill>
                  <a:srgbClr val="293E40"/>
                </a:solidFill>
                <a:latin typeface="Century Gothic" panose="020F0302020204030204"/>
              </a:rPr>
              <a:t> These resources can be partner or CoEI resources</a:t>
            </a:r>
          </a:p>
        </p:txBody>
      </p:sp>
      <p:pic>
        <p:nvPicPr>
          <p:cNvPr id="85" name="Picture 84">
            <a:extLst>
              <a:ext uri="{FF2B5EF4-FFF2-40B4-BE49-F238E27FC236}">
                <a16:creationId xmlns:a16="http://schemas.microsoft.com/office/drawing/2014/main" id="{F05A31B1-15C1-4E55-8447-26AC237598AE}"/>
              </a:ext>
            </a:extLst>
          </p:cNvPr>
          <p:cNvPicPr>
            <a:picLocks noChangeAspect="1"/>
          </p:cNvPicPr>
          <p:nvPr/>
        </p:nvPicPr>
        <p:blipFill>
          <a:blip r:embed="rId4"/>
          <a:stretch>
            <a:fillRect/>
          </a:stretch>
        </p:blipFill>
        <p:spPr>
          <a:xfrm>
            <a:off x="1203307" y="5210630"/>
            <a:ext cx="615361" cy="1217766"/>
          </a:xfrm>
          <a:prstGeom prst="rect">
            <a:avLst/>
          </a:prstGeom>
        </p:spPr>
      </p:pic>
      <p:pic>
        <p:nvPicPr>
          <p:cNvPr id="86" name="Picture 85">
            <a:extLst>
              <a:ext uri="{FF2B5EF4-FFF2-40B4-BE49-F238E27FC236}">
                <a16:creationId xmlns:a16="http://schemas.microsoft.com/office/drawing/2014/main" id="{4012E68B-0A7D-5E28-B182-0677322C27CB}"/>
              </a:ext>
            </a:extLst>
          </p:cNvPr>
          <p:cNvPicPr>
            <a:picLocks noChangeAspect="1"/>
          </p:cNvPicPr>
          <p:nvPr/>
        </p:nvPicPr>
        <p:blipFill>
          <a:blip r:embed="rId4"/>
          <a:stretch>
            <a:fillRect/>
          </a:stretch>
        </p:blipFill>
        <p:spPr>
          <a:xfrm>
            <a:off x="1790743" y="5210630"/>
            <a:ext cx="615361" cy="1217766"/>
          </a:xfrm>
          <a:prstGeom prst="rect">
            <a:avLst/>
          </a:prstGeom>
        </p:spPr>
      </p:pic>
      <p:sp>
        <p:nvSpPr>
          <p:cNvPr id="87" name="TextBox 86">
            <a:extLst>
              <a:ext uri="{FF2B5EF4-FFF2-40B4-BE49-F238E27FC236}">
                <a16:creationId xmlns:a16="http://schemas.microsoft.com/office/drawing/2014/main" id="{2277BB04-38C4-C0A4-8679-979012B3F684}"/>
              </a:ext>
            </a:extLst>
          </p:cNvPr>
          <p:cNvSpPr txBox="1"/>
          <p:nvPr/>
        </p:nvSpPr>
        <p:spPr>
          <a:xfrm>
            <a:off x="1203306" y="4791553"/>
            <a:ext cx="1289399" cy="415390"/>
          </a:xfrm>
          <a:prstGeom prst="rect">
            <a:avLst/>
          </a:prstGeom>
          <a:noFill/>
        </p:spPr>
        <p:txBody>
          <a:bodyPr wrap="square" rtlCol="0">
            <a:spAutoFit/>
          </a:bodyPr>
          <a:lstStyle/>
          <a:p>
            <a:pPr defTabSz="457040">
              <a:defRPr/>
            </a:pPr>
            <a:r>
              <a:rPr lang="en-US" sz="700" i="1" kern="0">
                <a:solidFill>
                  <a:srgbClr val="293E40"/>
                </a:solidFill>
                <a:latin typeface="Century Gothic" panose="020F0302020204030204"/>
              </a:rPr>
              <a:t>CoEI can delegate development or establish delivery capacity</a:t>
            </a:r>
          </a:p>
        </p:txBody>
      </p:sp>
      <p:sp>
        <p:nvSpPr>
          <p:cNvPr id="88" name="Rectangle: Rounded Corners 31">
            <a:extLst>
              <a:ext uri="{FF2B5EF4-FFF2-40B4-BE49-F238E27FC236}">
                <a16:creationId xmlns:a16="http://schemas.microsoft.com/office/drawing/2014/main" id="{FFD3CDD3-ECC6-8118-C361-0AAA9546A5AA}"/>
              </a:ext>
            </a:extLst>
          </p:cNvPr>
          <p:cNvSpPr/>
          <p:nvPr/>
        </p:nvSpPr>
        <p:spPr>
          <a:xfrm>
            <a:off x="412334" y="1283203"/>
            <a:ext cx="221231" cy="5169229"/>
          </a:xfrm>
          <a:prstGeom prst="roundRect">
            <a:avLst/>
          </a:prstGeom>
          <a:solidFill>
            <a:srgbClr val="FFFFFF"/>
          </a:solidFill>
          <a:ln w="12700" cap="flat" cmpd="sng" algn="ctr">
            <a:solidFill>
              <a:srgbClr val="293E40"/>
            </a:solidFill>
            <a:prstDash val="dash"/>
            <a:miter lim="800000"/>
          </a:ln>
          <a:effectLst/>
        </p:spPr>
        <p:txBody>
          <a:bodyPr vert="vert270" rtlCol="0" anchor="ctr"/>
          <a:lstStyle/>
          <a:p>
            <a:pPr algn="ctr" defTabSz="457040">
              <a:defRPr/>
            </a:pPr>
            <a:r>
              <a:rPr lang="en-US" sz="1000" kern="0">
                <a:solidFill>
                  <a:srgbClr val="293E40"/>
                </a:solidFill>
                <a:latin typeface="Century Gothic" panose="020F0302020204030204"/>
              </a:rPr>
              <a:t>Enterprise Architecture</a:t>
            </a:r>
          </a:p>
        </p:txBody>
      </p:sp>
    </p:spTree>
    <p:extLst>
      <p:ext uri="{BB962C8B-B14F-4D97-AF65-F5344CB8AC3E}">
        <p14:creationId xmlns:p14="http://schemas.microsoft.com/office/powerpoint/2010/main" val="10834055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3482500-692E-D248-C0C3-F80C48453FB4}"/>
              </a:ext>
            </a:extLst>
          </p:cNvPr>
          <p:cNvSpPr/>
          <p:nvPr/>
        </p:nvSpPr>
        <p:spPr>
          <a:xfrm>
            <a:off x="1221193" y="4799940"/>
            <a:ext cx="10470952" cy="1628637"/>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endParaRPr lang="en-US" sz="1796">
              <a:solidFill>
                <a:srgbClr val="FFFFFF"/>
              </a:solidFill>
              <a:latin typeface="Century Gothic" panose="020F0302020204030204"/>
            </a:endParaRPr>
          </a:p>
        </p:txBody>
      </p:sp>
      <p:sp>
        <p:nvSpPr>
          <p:cNvPr id="3" name="Title 31">
            <a:extLst>
              <a:ext uri="{FF2B5EF4-FFF2-40B4-BE49-F238E27FC236}">
                <a16:creationId xmlns:a16="http://schemas.microsoft.com/office/drawing/2014/main" id="{A987C2D9-F85D-93F9-A9EF-FC68E6F3DC77}"/>
              </a:ext>
            </a:extLst>
          </p:cNvPr>
          <p:cNvSpPr>
            <a:spLocks noGrp="1"/>
          </p:cNvSpPr>
          <p:nvPr>
            <p:ph type="title"/>
          </p:nvPr>
        </p:nvSpPr>
        <p:spPr>
          <a:xfrm>
            <a:off x="679452" y="-13212"/>
            <a:ext cx="10835640" cy="1325535"/>
          </a:xfrm>
        </p:spPr>
        <p:txBody>
          <a:bodyPr anchor="t"/>
          <a:lstStyle/>
          <a:p>
            <a:r>
              <a:rPr lang="en-US"/>
              <a:t>ServiceNow Operating</a:t>
            </a:r>
            <a:br>
              <a:rPr lang="en-US"/>
            </a:br>
            <a:r>
              <a:rPr lang="en-US"/>
              <a:t>Model</a:t>
            </a:r>
          </a:p>
        </p:txBody>
      </p:sp>
      <p:sp>
        <p:nvSpPr>
          <p:cNvPr id="4" name="TextBox 3">
            <a:extLst>
              <a:ext uri="{FF2B5EF4-FFF2-40B4-BE49-F238E27FC236}">
                <a16:creationId xmlns:a16="http://schemas.microsoft.com/office/drawing/2014/main" id="{2C83CB77-BB07-8111-4B17-47573899A348}"/>
              </a:ext>
            </a:extLst>
          </p:cNvPr>
          <p:cNvSpPr txBox="1"/>
          <p:nvPr/>
        </p:nvSpPr>
        <p:spPr>
          <a:xfrm>
            <a:off x="2851111" y="3037984"/>
            <a:ext cx="3346624" cy="246029"/>
          </a:xfrm>
          <a:prstGeom prst="rect">
            <a:avLst/>
          </a:prstGeom>
          <a:noFill/>
        </p:spPr>
        <p:txBody>
          <a:bodyPr wrap="square" rtlCol="0">
            <a:spAutoFit/>
          </a:bodyPr>
          <a:lstStyle/>
          <a:p>
            <a:pPr algn="ctr" defTabSz="957043"/>
            <a:r>
              <a:rPr lang="en-US" sz="1000">
                <a:solidFill>
                  <a:srgbClr val="FFFFFF"/>
                </a:solidFill>
                <a:latin typeface="Century Gothic" panose="020F0302020204030204"/>
              </a:rPr>
              <a:t>Demand for Sequencing</a:t>
            </a:r>
          </a:p>
        </p:txBody>
      </p:sp>
      <p:sp>
        <p:nvSpPr>
          <p:cNvPr id="5" name="TextBox 4">
            <a:extLst>
              <a:ext uri="{FF2B5EF4-FFF2-40B4-BE49-F238E27FC236}">
                <a16:creationId xmlns:a16="http://schemas.microsoft.com/office/drawing/2014/main" id="{18512078-8BFA-63F8-41A3-637F6849C6D8}"/>
              </a:ext>
            </a:extLst>
          </p:cNvPr>
          <p:cNvSpPr txBox="1"/>
          <p:nvPr/>
        </p:nvSpPr>
        <p:spPr>
          <a:xfrm>
            <a:off x="5606361" y="350569"/>
            <a:ext cx="4174988" cy="307537"/>
          </a:xfrm>
          <a:prstGeom prst="rect">
            <a:avLst/>
          </a:prstGeom>
          <a:noFill/>
        </p:spPr>
        <p:txBody>
          <a:bodyPr wrap="square" rtlCol="0">
            <a:spAutoFit/>
          </a:bodyPr>
          <a:lstStyle/>
          <a:p>
            <a:pPr algn="ctr" defTabSz="342471">
              <a:defRPr/>
            </a:pPr>
            <a:r>
              <a:rPr lang="en-US" sz="1400" b="1">
                <a:solidFill>
                  <a:srgbClr val="FFFFFF"/>
                </a:solidFill>
                <a:latin typeface="Century Gothic" panose="020F0302020204030204"/>
              </a:rPr>
              <a:t>Executive Steering Board</a:t>
            </a:r>
          </a:p>
        </p:txBody>
      </p:sp>
      <p:sp>
        <p:nvSpPr>
          <p:cNvPr id="6" name="Rectangle 5">
            <a:extLst>
              <a:ext uri="{FF2B5EF4-FFF2-40B4-BE49-F238E27FC236}">
                <a16:creationId xmlns:a16="http://schemas.microsoft.com/office/drawing/2014/main" id="{D48B8AAB-F901-0E0E-D766-C85C0210A093}"/>
              </a:ext>
            </a:extLst>
          </p:cNvPr>
          <p:cNvSpPr/>
          <p:nvPr/>
        </p:nvSpPr>
        <p:spPr>
          <a:xfrm>
            <a:off x="5600853" y="359719"/>
            <a:ext cx="4180499" cy="922849"/>
          </a:xfrm>
          <a:prstGeom prst="rect">
            <a:avLst/>
          </a:prstGeom>
          <a:noFill/>
          <a:ln w="28575">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471">
              <a:defRPr/>
            </a:pPr>
            <a:endParaRPr lang="en-US" sz="900">
              <a:solidFill>
                <a:srgbClr val="FFFFFF"/>
              </a:solidFill>
              <a:latin typeface="Century Gothic" panose="020F0302020204030204"/>
            </a:endParaRPr>
          </a:p>
        </p:txBody>
      </p:sp>
      <p:sp>
        <p:nvSpPr>
          <p:cNvPr id="7" name="TextBox 6">
            <a:extLst>
              <a:ext uri="{FF2B5EF4-FFF2-40B4-BE49-F238E27FC236}">
                <a16:creationId xmlns:a16="http://schemas.microsoft.com/office/drawing/2014/main" id="{94388FB2-9EAD-E19A-2C49-E2D47FD3BC03}"/>
              </a:ext>
            </a:extLst>
          </p:cNvPr>
          <p:cNvSpPr txBox="1"/>
          <p:nvPr/>
        </p:nvSpPr>
        <p:spPr>
          <a:xfrm>
            <a:off x="5718066" y="684883"/>
            <a:ext cx="1193626" cy="230652"/>
          </a:xfrm>
          <a:prstGeom prst="rect">
            <a:avLst/>
          </a:prstGeom>
          <a:noFill/>
        </p:spPr>
        <p:txBody>
          <a:bodyPr wrap="none" rtlCol="0">
            <a:spAutoFit/>
          </a:bodyPr>
          <a:lstStyle/>
          <a:p>
            <a:pPr algn="ctr" defTabSz="342471">
              <a:defRPr/>
            </a:pPr>
            <a:r>
              <a:rPr lang="en-US" sz="900">
                <a:solidFill>
                  <a:srgbClr val="FFFFFF"/>
                </a:solidFill>
                <a:latin typeface="Century Gothic" panose="020F0302020204030204"/>
              </a:rPr>
              <a:t>Set platform vision</a:t>
            </a:r>
          </a:p>
        </p:txBody>
      </p:sp>
      <p:sp>
        <p:nvSpPr>
          <p:cNvPr id="8" name="TextBox 7">
            <a:extLst>
              <a:ext uri="{FF2B5EF4-FFF2-40B4-BE49-F238E27FC236}">
                <a16:creationId xmlns:a16="http://schemas.microsoft.com/office/drawing/2014/main" id="{F5915233-A716-5884-412F-D6B84281C3BB}"/>
              </a:ext>
            </a:extLst>
          </p:cNvPr>
          <p:cNvSpPr txBox="1"/>
          <p:nvPr/>
        </p:nvSpPr>
        <p:spPr>
          <a:xfrm>
            <a:off x="1943596" y="794820"/>
            <a:ext cx="2704593" cy="861102"/>
          </a:xfrm>
          <a:prstGeom prst="rect">
            <a:avLst/>
          </a:prstGeom>
          <a:noFill/>
        </p:spPr>
        <p:txBody>
          <a:bodyPr wrap="square" rtlCol="0">
            <a:spAutoFit/>
          </a:bodyPr>
          <a:lstStyle/>
          <a:p>
            <a:pPr algn="ctr" defTabSz="957043"/>
            <a:r>
              <a:rPr lang="en-US" sz="1000">
                <a:solidFill>
                  <a:srgbClr val="FFFFFF"/>
                </a:solidFill>
                <a:latin typeface="Century Gothic" panose="020F0302020204030204"/>
              </a:rPr>
              <a:t>Platform Strategy</a:t>
            </a:r>
          </a:p>
          <a:p>
            <a:pPr algn="ctr" defTabSz="957043"/>
            <a:r>
              <a:rPr lang="en-US" sz="1000">
                <a:solidFill>
                  <a:srgbClr val="FFFFFF"/>
                </a:solidFill>
                <a:latin typeface="Century Gothic" panose="020F0302020204030204"/>
              </a:rPr>
              <a:t>Guiding Principles</a:t>
            </a:r>
          </a:p>
          <a:p>
            <a:pPr algn="ctr" defTabSz="957043"/>
            <a:r>
              <a:rPr lang="en-US" sz="1000">
                <a:solidFill>
                  <a:srgbClr val="FFFFFF"/>
                </a:solidFill>
                <a:latin typeface="Century Gothic" panose="020F0302020204030204"/>
              </a:rPr>
              <a:t>Prioritization</a:t>
            </a:r>
          </a:p>
          <a:p>
            <a:pPr algn="ctr" defTabSz="957043"/>
            <a:r>
              <a:rPr lang="en-US" sz="1000">
                <a:solidFill>
                  <a:srgbClr val="FFFFFF"/>
                </a:solidFill>
                <a:latin typeface="Century Gothic" panose="020F0302020204030204"/>
              </a:rPr>
              <a:t>Business Objectives</a:t>
            </a:r>
          </a:p>
          <a:p>
            <a:pPr algn="ctr" defTabSz="957043"/>
            <a:endParaRPr lang="en-US" sz="1000">
              <a:solidFill>
                <a:srgbClr val="FFFFFF"/>
              </a:solidFill>
              <a:latin typeface="Century Gothic" panose="020F0302020204030204"/>
            </a:endParaRPr>
          </a:p>
        </p:txBody>
      </p:sp>
      <p:sp>
        <p:nvSpPr>
          <p:cNvPr id="9" name="TextBox 8">
            <a:extLst>
              <a:ext uri="{FF2B5EF4-FFF2-40B4-BE49-F238E27FC236}">
                <a16:creationId xmlns:a16="http://schemas.microsoft.com/office/drawing/2014/main" id="{D3CE8C68-D0BC-5DBC-770F-96BEF93CC395}"/>
              </a:ext>
            </a:extLst>
          </p:cNvPr>
          <p:cNvSpPr txBox="1"/>
          <p:nvPr/>
        </p:nvSpPr>
        <p:spPr>
          <a:xfrm>
            <a:off x="3607537" y="1101157"/>
            <a:ext cx="2704593" cy="399798"/>
          </a:xfrm>
          <a:prstGeom prst="rect">
            <a:avLst/>
          </a:prstGeom>
          <a:noFill/>
        </p:spPr>
        <p:txBody>
          <a:bodyPr wrap="square" rtlCol="0">
            <a:spAutoFit/>
          </a:bodyPr>
          <a:lstStyle/>
          <a:p>
            <a:pPr algn="ctr" defTabSz="957043"/>
            <a:r>
              <a:rPr lang="en-US" sz="1000">
                <a:solidFill>
                  <a:srgbClr val="FFFFFF"/>
                </a:solidFill>
                <a:latin typeface="Century Gothic" panose="020F0302020204030204"/>
              </a:rPr>
              <a:t>Roadmap Review</a:t>
            </a:r>
          </a:p>
          <a:p>
            <a:pPr algn="ctr" defTabSz="957043"/>
            <a:r>
              <a:rPr lang="en-US" sz="1000">
                <a:solidFill>
                  <a:srgbClr val="FFFFFF"/>
                </a:solidFill>
                <a:latin typeface="Century Gothic" panose="020F0302020204030204"/>
              </a:rPr>
              <a:t>Issue Resolution</a:t>
            </a:r>
          </a:p>
        </p:txBody>
      </p:sp>
      <p:sp>
        <p:nvSpPr>
          <p:cNvPr id="10" name="TextBox 9">
            <a:extLst>
              <a:ext uri="{FF2B5EF4-FFF2-40B4-BE49-F238E27FC236}">
                <a16:creationId xmlns:a16="http://schemas.microsoft.com/office/drawing/2014/main" id="{85DD2288-DAFD-1F9D-0792-E06B5F6E6A96}"/>
              </a:ext>
            </a:extLst>
          </p:cNvPr>
          <p:cNvSpPr txBox="1"/>
          <p:nvPr/>
        </p:nvSpPr>
        <p:spPr>
          <a:xfrm>
            <a:off x="2024533" y="3599771"/>
            <a:ext cx="4001038" cy="523084"/>
          </a:xfrm>
          <a:prstGeom prst="rect">
            <a:avLst/>
          </a:prstGeom>
          <a:noFill/>
        </p:spPr>
        <p:txBody>
          <a:bodyPr wrap="square" rtlCol="0">
            <a:spAutoFit/>
          </a:bodyPr>
          <a:lstStyle/>
          <a:p>
            <a:pPr algn="ctr" defTabSz="342471">
              <a:defRPr/>
            </a:pPr>
            <a:r>
              <a:rPr lang="en-US" sz="1400" b="1">
                <a:solidFill>
                  <a:srgbClr val="FFFFFF"/>
                </a:solidFill>
                <a:latin typeface="Century Gothic" panose="020F0302020204030204"/>
              </a:rPr>
              <a:t>Demand Boards</a:t>
            </a:r>
            <a:br>
              <a:rPr lang="en-US" sz="1400" b="1">
                <a:solidFill>
                  <a:srgbClr val="FFFFFF"/>
                </a:solidFill>
                <a:latin typeface="Century Gothic" panose="020F0302020204030204"/>
              </a:rPr>
            </a:br>
            <a:r>
              <a:rPr lang="en-US" sz="1400" b="1">
                <a:solidFill>
                  <a:srgbClr val="FFFFFF"/>
                </a:solidFill>
                <a:latin typeface="Century Gothic" panose="020F0302020204030204"/>
              </a:rPr>
              <a:t>(per product team)</a:t>
            </a:r>
          </a:p>
        </p:txBody>
      </p:sp>
      <p:sp>
        <p:nvSpPr>
          <p:cNvPr id="11" name="Rectangle 10">
            <a:extLst>
              <a:ext uri="{FF2B5EF4-FFF2-40B4-BE49-F238E27FC236}">
                <a16:creationId xmlns:a16="http://schemas.microsoft.com/office/drawing/2014/main" id="{6AFCE05E-C192-2A3A-01DF-B0A8080F6D72}"/>
              </a:ext>
            </a:extLst>
          </p:cNvPr>
          <p:cNvSpPr/>
          <p:nvPr/>
        </p:nvSpPr>
        <p:spPr>
          <a:xfrm>
            <a:off x="2049455" y="3561559"/>
            <a:ext cx="4001038" cy="1326216"/>
          </a:xfrm>
          <a:prstGeom prst="rect">
            <a:avLst/>
          </a:prstGeom>
          <a:noFill/>
          <a:ln w="28575">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471">
              <a:defRPr/>
            </a:pPr>
            <a:endParaRPr lang="en-US" sz="900">
              <a:ln>
                <a:solidFill>
                  <a:sysClr val="windowText" lastClr="000000"/>
                </a:solidFill>
              </a:ln>
              <a:solidFill>
                <a:srgbClr val="FFFFFF"/>
              </a:solidFill>
              <a:latin typeface="Century Gothic" panose="020F0302020204030204"/>
            </a:endParaRPr>
          </a:p>
        </p:txBody>
      </p:sp>
      <p:sp>
        <p:nvSpPr>
          <p:cNvPr id="12" name="TextBox 11">
            <a:extLst>
              <a:ext uri="{FF2B5EF4-FFF2-40B4-BE49-F238E27FC236}">
                <a16:creationId xmlns:a16="http://schemas.microsoft.com/office/drawing/2014/main" id="{35C209F4-CBF0-DBB7-2E1E-FECAF7A88F10}"/>
              </a:ext>
            </a:extLst>
          </p:cNvPr>
          <p:cNvSpPr txBox="1"/>
          <p:nvPr/>
        </p:nvSpPr>
        <p:spPr>
          <a:xfrm>
            <a:off x="7676217" y="3418831"/>
            <a:ext cx="3767949" cy="307537"/>
          </a:xfrm>
          <a:prstGeom prst="rect">
            <a:avLst/>
          </a:prstGeom>
          <a:noFill/>
        </p:spPr>
        <p:txBody>
          <a:bodyPr wrap="square" rtlCol="0">
            <a:spAutoFit/>
          </a:bodyPr>
          <a:lstStyle/>
          <a:p>
            <a:pPr algn="ctr" defTabSz="342471">
              <a:defRPr/>
            </a:pPr>
            <a:r>
              <a:rPr lang="en-US" sz="1400" b="1">
                <a:solidFill>
                  <a:srgbClr val="FFFFFF"/>
                </a:solidFill>
                <a:latin typeface="Century Gothic" panose="020F0302020204030204"/>
              </a:rPr>
              <a:t>Technical Governance Board</a:t>
            </a:r>
          </a:p>
        </p:txBody>
      </p:sp>
      <p:sp>
        <p:nvSpPr>
          <p:cNvPr id="13" name="Rectangle 12">
            <a:extLst>
              <a:ext uri="{FF2B5EF4-FFF2-40B4-BE49-F238E27FC236}">
                <a16:creationId xmlns:a16="http://schemas.microsoft.com/office/drawing/2014/main" id="{0F5BB412-C0E1-00F1-A56F-3248C66CCE23}"/>
              </a:ext>
            </a:extLst>
          </p:cNvPr>
          <p:cNvSpPr/>
          <p:nvPr/>
        </p:nvSpPr>
        <p:spPr>
          <a:xfrm>
            <a:off x="7604442" y="3419986"/>
            <a:ext cx="3839727" cy="918471"/>
          </a:xfrm>
          <a:prstGeom prst="rect">
            <a:avLst/>
          </a:prstGeom>
          <a:noFill/>
          <a:ln w="28575">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471">
              <a:defRPr/>
            </a:pPr>
            <a:endParaRPr lang="en-US" sz="900">
              <a:solidFill>
                <a:srgbClr val="FFFFFF"/>
              </a:solidFill>
              <a:latin typeface="Century Gothic" panose="020F0302020204030204"/>
            </a:endParaRPr>
          </a:p>
        </p:txBody>
      </p:sp>
      <p:sp>
        <p:nvSpPr>
          <p:cNvPr id="14" name="TextBox 13">
            <a:extLst>
              <a:ext uri="{FF2B5EF4-FFF2-40B4-BE49-F238E27FC236}">
                <a16:creationId xmlns:a16="http://schemas.microsoft.com/office/drawing/2014/main" id="{08E3F097-1959-9940-8DA8-6AF99F3C401A}"/>
              </a:ext>
            </a:extLst>
          </p:cNvPr>
          <p:cNvSpPr txBox="1"/>
          <p:nvPr/>
        </p:nvSpPr>
        <p:spPr>
          <a:xfrm>
            <a:off x="6052439" y="3546144"/>
            <a:ext cx="1527081" cy="246029"/>
          </a:xfrm>
          <a:prstGeom prst="rect">
            <a:avLst/>
          </a:prstGeom>
          <a:noFill/>
        </p:spPr>
        <p:txBody>
          <a:bodyPr wrap="square" rtlCol="0">
            <a:spAutoFit/>
          </a:bodyPr>
          <a:lstStyle/>
          <a:p>
            <a:pPr algn="ctr" defTabSz="957043"/>
            <a:r>
              <a:rPr lang="en-US" sz="1000">
                <a:solidFill>
                  <a:srgbClr val="FFFFFF"/>
                </a:solidFill>
                <a:latin typeface="Century Gothic" panose="020F0302020204030204"/>
              </a:rPr>
              <a:t>Solution Review</a:t>
            </a:r>
          </a:p>
        </p:txBody>
      </p:sp>
      <p:sp>
        <p:nvSpPr>
          <p:cNvPr id="15" name="Right Arrow 14">
            <a:extLst>
              <a:ext uri="{FF2B5EF4-FFF2-40B4-BE49-F238E27FC236}">
                <a16:creationId xmlns:a16="http://schemas.microsoft.com/office/drawing/2014/main" id="{4BBE6C98-E2FD-91EE-0430-A521812D71C6}"/>
              </a:ext>
            </a:extLst>
          </p:cNvPr>
          <p:cNvSpPr/>
          <p:nvPr/>
        </p:nvSpPr>
        <p:spPr>
          <a:xfrm>
            <a:off x="6194527" y="3737431"/>
            <a:ext cx="1235271" cy="273925"/>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57043"/>
            <a:endParaRPr lang="en-US" sz="1883">
              <a:solidFill>
                <a:srgbClr val="FFFFFF"/>
              </a:solidFill>
              <a:latin typeface="Century Gothic" panose="020F0302020204030204"/>
            </a:endParaRPr>
          </a:p>
        </p:txBody>
      </p:sp>
      <p:grpSp>
        <p:nvGrpSpPr>
          <p:cNvPr id="16" name="Group 15">
            <a:extLst>
              <a:ext uri="{FF2B5EF4-FFF2-40B4-BE49-F238E27FC236}">
                <a16:creationId xmlns:a16="http://schemas.microsoft.com/office/drawing/2014/main" id="{81447758-0F54-DC4A-061D-CFDC47611B9E}"/>
              </a:ext>
            </a:extLst>
          </p:cNvPr>
          <p:cNvGrpSpPr/>
          <p:nvPr/>
        </p:nvGrpSpPr>
        <p:grpSpPr>
          <a:xfrm>
            <a:off x="10274383" y="341630"/>
            <a:ext cx="1489473" cy="1071492"/>
            <a:chOff x="10076786" y="4732400"/>
            <a:chExt cx="1490637" cy="1072329"/>
          </a:xfrm>
        </p:grpSpPr>
        <p:sp>
          <p:nvSpPr>
            <p:cNvPr id="17" name="Rectangle 16">
              <a:extLst>
                <a:ext uri="{FF2B5EF4-FFF2-40B4-BE49-F238E27FC236}">
                  <a16:creationId xmlns:a16="http://schemas.microsoft.com/office/drawing/2014/main" id="{67123D0D-4D8D-EFA2-0186-4AE7FEA257CD}"/>
                </a:ext>
              </a:extLst>
            </p:cNvPr>
            <p:cNvSpPr/>
            <p:nvPr/>
          </p:nvSpPr>
          <p:spPr>
            <a:xfrm>
              <a:off x="10079509" y="4732400"/>
              <a:ext cx="1487914" cy="1072329"/>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492">
                <a:defRPr/>
              </a:pPr>
              <a:endParaRPr lang="en-US" sz="1794">
                <a:solidFill>
                  <a:srgbClr val="FFFFFF"/>
                </a:solidFill>
                <a:latin typeface="Century Gothic" panose="020F0302020204030204"/>
              </a:endParaRPr>
            </a:p>
          </p:txBody>
        </p:sp>
        <p:sp>
          <p:nvSpPr>
            <p:cNvPr id="18" name="TextBox 17">
              <a:extLst>
                <a:ext uri="{FF2B5EF4-FFF2-40B4-BE49-F238E27FC236}">
                  <a16:creationId xmlns:a16="http://schemas.microsoft.com/office/drawing/2014/main" id="{2436698A-D1F8-8FD6-A2DF-3EECC9D71A4D}"/>
                </a:ext>
              </a:extLst>
            </p:cNvPr>
            <p:cNvSpPr txBox="1"/>
            <p:nvPr/>
          </p:nvSpPr>
          <p:spPr>
            <a:xfrm>
              <a:off x="10076786" y="4739281"/>
              <a:ext cx="658969" cy="253218"/>
            </a:xfrm>
            <a:prstGeom prst="rect">
              <a:avLst/>
            </a:prstGeom>
            <a:noFill/>
          </p:spPr>
          <p:txBody>
            <a:bodyPr wrap="square" rtlCol="0">
              <a:spAutoFit/>
            </a:bodyPr>
            <a:lstStyle/>
            <a:p>
              <a:pPr defTabSz="456492">
                <a:defRPr/>
              </a:pPr>
              <a:r>
                <a:rPr lang="en-US" sz="1000" b="1">
                  <a:solidFill>
                    <a:srgbClr val="293E40"/>
                  </a:solidFill>
                  <a:latin typeface="Century Gothic" panose="020F0302020204030204"/>
                </a:rPr>
                <a:t>Legend</a:t>
              </a:r>
            </a:p>
          </p:txBody>
        </p:sp>
        <p:sp>
          <p:nvSpPr>
            <p:cNvPr id="19" name="Rectangle 18">
              <a:extLst>
                <a:ext uri="{FF2B5EF4-FFF2-40B4-BE49-F238E27FC236}">
                  <a16:creationId xmlns:a16="http://schemas.microsoft.com/office/drawing/2014/main" id="{2A7D57F8-B92F-4745-9682-A79E41F04BD0}"/>
                </a:ext>
              </a:extLst>
            </p:cNvPr>
            <p:cNvSpPr/>
            <p:nvPr/>
          </p:nvSpPr>
          <p:spPr>
            <a:xfrm>
              <a:off x="10166640" y="4959547"/>
              <a:ext cx="1329022" cy="219486"/>
            </a:xfrm>
            <a:prstGeom prst="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456492">
                <a:defRPr/>
              </a:pPr>
              <a:r>
                <a:rPr lang="en-US" sz="1000">
                  <a:solidFill>
                    <a:srgbClr val="FFFFFF"/>
                  </a:solidFill>
                  <a:latin typeface="Century Gothic" panose="020F0302020204030204"/>
                </a:rPr>
                <a:t>Governance</a:t>
              </a:r>
            </a:p>
          </p:txBody>
        </p:sp>
        <p:sp>
          <p:nvSpPr>
            <p:cNvPr id="20" name="Rectangle 19">
              <a:extLst>
                <a:ext uri="{FF2B5EF4-FFF2-40B4-BE49-F238E27FC236}">
                  <a16:creationId xmlns:a16="http://schemas.microsoft.com/office/drawing/2014/main" id="{B08B19F6-1C2C-F064-306A-001ACF0CC513}"/>
                </a:ext>
              </a:extLst>
            </p:cNvPr>
            <p:cNvSpPr/>
            <p:nvPr/>
          </p:nvSpPr>
          <p:spPr>
            <a:xfrm>
              <a:off x="10171943" y="5217946"/>
              <a:ext cx="1324596" cy="219486"/>
            </a:xfrm>
            <a:prstGeom prst="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456492">
                <a:defRPr/>
              </a:pPr>
              <a:r>
                <a:rPr lang="en-US" sz="1000">
                  <a:solidFill>
                    <a:srgbClr val="FFFFFF"/>
                  </a:solidFill>
                  <a:latin typeface="Century Gothic" panose="020F0302020204030204"/>
                </a:rPr>
                <a:t>CoEI</a:t>
              </a:r>
            </a:p>
          </p:txBody>
        </p:sp>
        <p:sp>
          <p:nvSpPr>
            <p:cNvPr id="21" name="Rectangle 20">
              <a:extLst>
                <a:ext uri="{FF2B5EF4-FFF2-40B4-BE49-F238E27FC236}">
                  <a16:creationId xmlns:a16="http://schemas.microsoft.com/office/drawing/2014/main" id="{ED393313-DF61-BBC8-58CA-9EA033D5561D}"/>
                </a:ext>
              </a:extLst>
            </p:cNvPr>
            <p:cNvSpPr/>
            <p:nvPr/>
          </p:nvSpPr>
          <p:spPr>
            <a:xfrm>
              <a:off x="10176238" y="5475433"/>
              <a:ext cx="1324595" cy="219486"/>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456492">
                <a:defRPr/>
              </a:pPr>
              <a:r>
                <a:rPr lang="en-US" sz="1000">
                  <a:solidFill>
                    <a:srgbClr val="FFFFFF"/>
                  </a:solidFill>
                  <a:latin typeface="Century Gothic" panose="020F0302020204030204"/>
                </a:rPr>
                <a:t>Product Streams</a:t>
              </a:r>
            </a:p>
          </p:txBody>
        </p:sp>
      </p:grpSp>
      <p:grpSp>
        <p:nvGrpSpPr>
          <p:cNvPr id="22" name="Group 21">
            <a:extLst>
              <a:ext uri="{FF2B5EF4-FFF2-40B4-BE49-F238E27FC236}">
                <a16:creationId xmlns:a16="http://schemas.microsoft.com/office/drawing/2014/main" id="{9CB48634-8EF4-178D-A4A1-BC147E4509F1}"/>
              </a:ext>
            </a:extLst>
          </p:cNvPr>
          <p:cNvGrpSpPr/>
          <p:nvPr/>
        </p:nvGrpSpPr>
        <p:grpSpPr>
          <a:xfrm>
            <a:off x="1459204" y="1514723"/>
            <a:ext cx="9765280" cy="1448458"/>
            <a:chOff x="1453991" y="1554088"/>
            <a:chExt cx="9772913" cy="1449589"/>
          </a:xfrm>
        </p:grpSpPr>
        <p:sp>
          <p:nvSpPr>
            <p:cNvPr id="23" name="Rectangle 22">
              <a:extLst>
                <a:ext uri="{FF2B5EF4-FFF2-40B4-BE49-F238E27FC236}">
                  <a16:creationId xmlns:a16="http://schemas.microsoft.com/office/drawing/2014/main" id="{D516314E-8B9D-94B7-1DD8-8451BC67673A}"/>
                </a:ext>
              </a:extLst>
            </p:cNvPr>
            <p:cNvSpPr/>
            <p:nvPr/>
          </p:nvSpPr>
          <p:spPr>
            <a:xfrm>
              <a:off x="1453991" y="1554088"/>
              <a:ext cx="9721304" cy="1449589"/>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57043"/>
              <a:endParaRPr lang="en-US" sz="1883">
                <a:solidFill>
                  <a:srgbClr val="FFFFFF"/>
                </a:solidFill>
                <a:latin typeface="Century Gothic" panose="020F0302020204030204"/>
              </a:endParaRPr>
            </a:p>
          </p:txBody>
        </p:sp>
        <p:grpSp>
          <p:nvGrpSpPr>
            <p:cNvPr id="24" name="Group 23">
              <a:extLst>
                <a:ext uri="{FF2B5EF4-FFF2-40B4-BE49-F238E27FC236}">
                  <a16:creationId xmlns:a16="http://schemas.microsoft.com/office/drawing/2014/main" id="{F139D13E-8B5D-74CE-D3FB-DC403000E79F}"/>
                </a:ext>
              </a:extLst>
            </p:cNvPr>
            <p:cNvGrpSpPr/>
            <p:nvPr/>
          </p:nvGrpSpPr>
          <p:grpSpPr>
            <a:xfrm>
              <a:off x="1456294" y="1573672"/>
              <a:ext cx="2095800" cy="1416681"/>
              <a:chOff x="4498259" y="4664547"/>
              <a:chExt cx="2095800" cy="1416681"/>
            </a:xfrm>
          </p:grpSpPr>
          <p:sp>
            <p:nvSpPr>
              <p:cNvPr id="126" name="TextBox 125">
                <a:extLst>
                  <a:ext uri="{FF2B5EF4-FFF2-40B4-BE49-F238E27FC236}">
                    <a16:creationId xmlns:a16="http://schemas.microsoft.com/office/drawing/2014/main" id="{E3448C2E-E51F-2A0B-5B6B-D4093F2349D4}"/>
                  </a:ext>
                </a:extLst>
              </p:cNvPr>
              <p:cNvSpPr txBox="1"/>
              <p:nvPr/>
            </p:nvSpPr>
            <p:spPr>
              <a:xfrm>
                <a:off x="4748258" y="5704345"/>
                <a:ext cx="1259490" cy="2308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OCM Lead</a:t>
                </a:r>
              </a:p>
            </p:txBody>
          </p:sp>
          <p:grpSp>
            <p:nvGrpSpPr>
              <p:cNvPr id="127" name="Group 130">
                <a:extLst>
                  <a:ext uri="{FF2B5EF4-FFF2-40B4-BE49-F238E27FC236}">
                    <a16:creationId xmlns:a16="http://schemas.microsoft.com/office/drawing/2014/main" id="{4F168965-FBE5-F997-BC59-F36296FBF835}"/>
                  </a:ext>
                </a:extLst>
              </p:cNvPr>
              <p:cNvGrpSpPr>
                <a:grpSpLocks noChangeAspect="1"/>
              </p:cNvGrpSpPr>
              <p:nvPr/>
            </p:nvGrpSpPr>
            <p:grpSpPr bwMode="auto">
              <a:xfrm>
                <a:off x="4596168" y="5738031"/>
                <a:ext cx="152090" cy="246888"/>
                <a:chOff x="2968" y="1934"/>
                <a:chExt cx="135" cy="295"/>
              </a:xfrm>
            </p:grpSpPr>
            <p:sp>
              <p:nvSpPr>
                <p:cNvPr id="144" name="Freeform 131">
                  <a:extLst>
                    <a:ext uri="{FF2B5EF4-FFF2-40B4-BE49-F238E27FC236}">
                      <a16:creationId xmlns:a16="http://schemas.microsoft.com/office/drawing/2014/main" id="{00F6675E-536A-2128-23FA-31BC532CD0C2}"/>
                    </a:ext>
                  </a:extLst>
                </p:cNvPr>
                <p:cNvSpPr>
                  <a:spLocks/>
                </p:cNvSpPr>
                <p:nvPr/>
              </p:nvSpPr>
              <p:spPr bwMode="auto">
                <a:xfrm>
                  <a:off x="2968" y="2186"/>
                  <a:ext cx="135"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145" name="Freeform 132">
                  <a:extLst>
                    <a:ext uri="{FF2B5EF4-FFF2-40B4-BE49-F238E27FC236}">
                      <a16:creationId xmlns:a16="http://schemas.microsoft.com/office/drawing/2014/main" id="{44C1161E-8D1D-4059-1382-32F1748F0ECC}"/>
                    </a:ext>
                  </a:extLst>
                </p:cNvPr>
                <p:cNvSpPr>
                  <a:spLocks noEditPoints="1"/>
                </p:cNvSpPr>
                <p:nvPr/>
              </p:nvSpPr>
              <p:spPr bwMode="auto">
                <a:xfrm>
                  <a:off x="2976" y="1934"/>
                  <a:ext cx="122"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146" name="Freeform 133">
                  <a:extLst>
                    <a:ext uri="{FF2B5EF4-FFF2-40B4-BE49-F238E27FC236}">
                      <a16:creationId xmlns:a16="http://schemas.microsoft.com/office/drawing/2014/main" id="{3ED4FB77-45D4-1E89-AC44-824D7A600730}"/>
                    </a:ext>
                  </a:extLst>
                </p:cNvPr>
                <p:cNvSpPr>
                  <a:spLocks/>
                </p:cNvSpPr>
                <p:nvPr/>
              </p:nvSpPr>
              <p:spPr bwMode="auto">
                <a:xfrm>
                  <a:off x="3010" y="2069"/>
                  <a:ext cx="50" cy="130"/>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grpSp>
          <p:sp>
            <p:nvSpPr>
              <p:cNvPr id="128" name="TextBox 127">
                <a:extLst>
                  <a:ext uri="{FF2B5EF4-FFF2-40B4-BE49-F238E27FC236}">
                    <a16:creationId xmlns:a16="http://schemas.microsoft.com/office/drawing/2014/main" id="{B204169B-3FB4-2EC7-0898-0E8993159770}"/>
                  </a:ext>
                </a:extLst>
              </p:cNvPr>
              <p:cNvSpPr txBox="1"/>
              <p:nvPr/>
            </p:nvSpPr>
            <p:spPr>
              <a:xfrm>
                <a:off x="5794015" y="5635095"/>
                <a:ext cx="715901" cy="369332"/>
              </a:xfrm>
              <a:prstGeom prst="rect">
                <a:avLst/>
              </a:prstGeom>
              <a:noFill/>
            </p:spPr>
            <p:txBody>
              <a:bodyPr wrap="square" rtlCol="0">
                <a:spAutoFit/>
              </a:bodyPr>
              <a:lstStyle/>
              <a:p>
                <a:pPr defTabSz="342471">
                  <a:defRPr/>
                </a:pPr>
                <a:r>
                  <a:rPr lang="en-US" sz="900">
                    <a:solidFill>
                      <a:srgbClr val="293E40"/>
                    </a:solidFill>
                    <a:latin typeface="Century Gothic" panose="020F0302020204030204"/>
                  </a:rPr>
                  <a:t>Demand Manager</a:t>
                </a:r>
              </a:p>
            </p:txBody>
          </p:sp>
          <p:grpSp>
            <p:nvGrpSpPr>
              <p:cNvPr id="129" name="Group 155">
                <a:extLst>
                  <a:ext uri="{FF2B5EF4-FFF2-40B4-BE49-F238E27FC236}">
                    <a16:creationId xmlns:a16="http://schemas.microsoft.com/office/drawing/2014/main" id="{3291E9C4-5993-2CBB-8ABB-917A4F84FB10}"/>
                  </a:ext>
                </a:extLst>
              </p:cNvPr>
              <p:cNvGrpSpPr>
                <a:grpSpLocks noChangeAspect="1"/>
              </p:cNvGrpSpPr>
              <p:nvPr/>
            </p:nvGrpSpPr>
            <p:grpSpPr bwMode="auto">
              <a:xfrm>
                <a:off x="5560141" y="5665270"/>
                <a:ext cx="274320" cy="285225"/>
                <a:chOff x="3358" y="3345"/>
                <a:chExt cx="327" cy="340"/>
              </a:xfrm>
            </p:grpSpPr>
            <p:sp>
              <p:nvSpPr>
                <p:cNvPr id="142" name="Freeform 156">
                  <a:extLst>
                    <a:ext uri="{FF2B5EF4-FFF2-40B4-BE49-F238E27FC236}">
                      <a16:creationId xmlns:a16="http://schemas.microsoft.com/office/drawing/2014/main" id="{90597424-005E-54EA-A8A4-6C06058B550C}"/>
                    </a:ext>
                  </a:extLst>
                </p:cNvPr>
                <p:cNvSpPr>
                  <a:spLocks/>
                </p:cNvSpPr>
                <p:nvPr/>
              </p:nvSpPr>
              <p:spPr bwMode="auto">
                <a:xfrm>
                  <a:off x="3522" y="3345"/>
                  <a:ext cx="146" cy="84"/>
                </a:xfrm>
                <a:custGeom>
                  <a:avLst/>
                  <a:gdLst>
                    <a:gd name="T0" fmla="*/ 109 w 111"/>
                    <a:gd name="T1" fmla="*/ 52 h 62"/>
                    <a:gd name="T2" fmla="*/ 60 w 111"/>
                    <a:gd name="T3" fmla="*/ 3 h 62"/>
                    <a:gd name="T4" fmla="*/ 51 w 111"/>
                    <a:gd name="T5" fmla="*/ 3 h 62"/>
                    <a:gd name="T6" fmla="*/ 2 w 111"/>
                    <a:gd name="T7" fmla="*/ 52 h 62"/>
                    <a:gd name="T8" fmla="*/ 1 w 111"/>
                    <a:gd name="T9" fmla="*/ 58 h 62"/>
                    <a:gd name="T10" fmla="*/ 7 w 111"/>
                    <a:gd name="T11" fmla="*/ 62 h 62"/>
                    <a:gd name="T12" fmla="*/ 105 w 111"/>
                    <a:gd name="T13" fmla="*/ 62 h 62"/>
                    <a:gd name="T14" fmla="*/ 110 w 111"/>
                    <a:gd name="T15" fmla="*/ 58 h 62"/>
                    <a:gd name="T16" fmla="*/ 109 w 111"/>
                    <a:gd name="T17"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62">
                      <a:moveTo>
                        <a:pt x="109" y="52"/>
                      </a:moveTo>
                      <a:cubicBezTo>
                        <a:pt x="60" y="3"/>
                        <a:pt x="60" y="3"/>
                        <a:pt x="60" y="3"/>
                      </a:cubicBezTo>
                      <a:cubicBezTo>
                        <a:pt x="58" y="0"/>
                        <a:pt x="54" y="0"/>
                        <a:pt x="51" y="3"/>
                      </a:cubicBezTo>
                      <a:cubicBezTo>
                        <a:pt x="2" y="52"/>
                        <a:pt x="2" y="52"/>
                        <a:pt x="2" y="52"/>
                      </a:cubicBezTo>
                      <a:cubicBezTo>
                        <a:pt x="1" y="53"/>
                        <a:pt x="0" y="56"/>
                        <a:pt x="1" y="58"/>
                      </a:cubicBezTo>
                      <a:cubicBezTo>
                        <a:pt x="2" y="61"/>
                        <a:pt x="4" y="62"/>
                        <a:pt x="7" y="62"/>
                      </a:cubicBezTo>
                      <a:cubicBezTo>
                        <a:pt x="105" y="62"/>
                        <a:pt x="105" y="62"/>
                        <a:pt x="105" y="62"/>
                      </a:cubicBezTo>
                      <a:cubicBezTo>
                        <a:pt x="107" y="62"/>
                        <a:pt x="109" y="61"/>
                        <a:pt x="110" y="58"/>
                      </a:cubicBezTo>
                      <a:cubicBezTo>
                        <a:pt x="111" y="56"/>
                        <a:pt x="111" y="53"/>
                        <a:pt x="109" y="52"/>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26" tIns="34263" rIns="68526" bIns="34263" numCol="1" anchor="t" anchorCtr="0" compatLnSpc="1">
                  <a:prstTxWarp prst="textNoShape">
                    <a:avLst/>
                  </a:prstTxWarp>
                </a:bodyPr>
                <a:lstStyle/>
                <a:p>
                  <a:pPr defTabSz="957043"/>
                  <a:endParaRPr lang="en-US" sz="1350">
                    <a:solidFill>
                      <a:srgbClr val="293E40"/>
                    </a:solidFill>
                    <a:latin typeface="Century Gothic" panose="020F0302020204030204"/>
                  </a:endParaRPr>
                </a:p>
              </p:txBody>
            </p:sp>
            <p:sp>
              <p:nvSpPr>
                <p:cNvPr id="143" name="Freeform 157">
                  <a:extLst>
                    <a:ext uri="{FF2B5EF4-FFF2-40B4-BE49-F238E27FC236}">
                      <a16:creationId xmlns:a16="http://schemas.microsoft.com/office/drawing/2014/main" id="{8091F623-3A80-327C-B102-F40D6C004DDA}"/>
                    </a:ext>
                  </a:extLst>
                </p:cNvPr>
                <p:cNvSpPr>
                  <a:spLocks noEditPoints="1"/>
                </p:cNvSpPr>
                <p:nvPr/>
              </p:nvSpPr>
              <p:spPr bwMode="auto">
                <a:xfrm>
                  <a:off x="3358" y="3369"/>
                  <a:ext cx="327" cy="316"/>
                </a:xfrm>
                <a:custGeom>
                  <a:avLst/>
                  <a:gdLst>
                    <a:gd name="T0" fmla="*/ 226 w 249"/>
                    <a:gd name="T1" fmla="*/ 158 h 232"/>
                    <a:gd name="T2" fmla="*/ 106 w 249"/>
                    <a:gd name="T3" fmla="*/ 172 h 232"/>
                    <a:gd name="T4" fmla="*/ 106 w 249"/>
                    <a:gd name="T5" fmla="*/ 160 h 232"/>
                    <a:gd name="T6" fmla="*/ 215 w 249"/>
                    <a:gd name="T7" fmla="*/ 155 h 232"/>
                    <a:gd name="T8" fmla="*/ 93 w 249"/>
                    <a:gd name="T9" fmla="*/ 60 h 232"/>
                    <a:gd name="T10" fmla="*/ 76 w 249"/>
                    <a:gd name="T11" fmla="*/ 111 h 232"/>
                    <a:gd name="T12" fmla="*/ 82 w 249"/>
                    <a:gd name="T13" fmla="*/ 53 h 232"/>
                    <a:gd name="T14" fmla="*/ 243 w 249"/>
                    <a:gd name="T15" fmla="*/ 48 h 232"/>
                    <a:gd name="T16" fmla="*/ 249 w 249"/>
                    <a:gd name="T17" fmla="*/ 55 h 232"/>
                    <a:gd name="T18" fmla="*/ 107 w 249"/>
                    <a:gd name="T19" fmla="*/ 18 h 232"/>
                    <a:gd name="T20" fmla="*/ 108 w 249"/>
                    <a:gd name="T21" fmla="*/ 23 h 232"/>
                    <a:gd name="T22" fmla="*/ 130 w 249"/>
                    <a:gd name="T23" fmla="*/ 28 h 232"/>
                    <a:gd name="T24" fmla="*/ 130 w 249"/>
                    <a:gd name="T25" fmla="*/ 16 h 232"/>
                    <a:gd name="T26" fmla="*/ 114 w 249"/>
                    <a:gd name="T27" fmla="*/ 5 h 232"/>
                    <a:gd name="T28" fmla="*/ 58 w 249"/>
                    <a:gd name="T29" fmla="*/ 0 h 232"/>
                    <a:gd name="T30" fmla="*/ 54 w 249"/>
                    <a:gd name="T31" fmla="*/ 2 h 232"/>
                    <a:gd name="T32" fmla="*/ 52 w 249"/>
                    <a:gd name="T33" fmla="*/ 98 h 232"/>
                    <a:gd name="T34" fmla="*/ 64 w 249"/>
                    <a:gd name="T35" fmla="*/ 98 h 232"/>
                    <a:gd name="T36" fmla="*/ 100 w 249"/>
                    <a:gd name="T37" fmla="*/ 12 h 232"/>
                    <a:gd name="T38" fmla="*/ 178 w 249"/>
                    <a:gd name="T39" fmla="*/ 100 h 232"/>
                    <a:gd name="T40" fmla="*/ 178 w 249"/>
                    <a:gd name="T41" fmla="*/ 88 h 232"/>
                    <a:gd name="T42" fmla="*/ 132 w 249"/>
                    <a:gd name="T43" fmla="*/ 94 h 232"/>
                    <a:gd name="T44" fmla="*/ 178 w 249"/>
                    <a:gd name="T45" fmla="*/ 100 h 232"/>
                    <a:gd name="T46" fmla="*/ 108 w 249"/>
                    <a:gd name="T47" fmla="*/ 222 h 232"/>
                    <a:gd name="T48" fmla="*/ 76 w 249"/>
                    <a:gd name="T49" fmla="*/ 176 h 232"/>
                    <a:gd name="T50" fmla="*/ 88 w 249"/>
                    <a:gd name="T51" fmla="*/ 150 h 232"/>
                    <a:gd name="T52" fmla="*/ 20 w 249"/>
                    <a:gd name="T53" fmla="*/ 150 h 232"/>
                    <a:gd name="T54" fmla="*/ 32 w 249"/>
                    <a:gd name="T55" fmla="*/ 176 h 232"/>
                    <a:gd name="T56" fmla="*/ 0 w 249"/>
                    <a:gd name="T57" fmla="*/ 222 h 232"/>
                    <a:gd name="T58" fmla="*/ 6 w 249"/>
                    <a:gd name="T59" fmla="*/ 232 h 232"/>
                    <a:gd name="T60" fmla="*/ 12 w 249"/>
                    <a:gd name="T61" fmla="*/ 222 h 232"/>
                    <a:gd name="T62" fmla="*/ 96 w 249"/>
                    <a:gd name="T63" fmla="*/ 222 h 232"/>
                    <a:gd name="T64" fmla="*/ 102 w 249"/>
                    <a:gd name="T65" fmla="*/ 232 h 232"/>
                    <a:gd name="T66" fmla="*/ 76 w 249"/>
                    <a:gd name="T67" fmla="*/ 150 h 232"/>
                    <a:gd name="T68" fmla="*/ 32 w 249"/>
                    <a:gd name="T69" fmla="*/ 150 h 232"/>
                    <a:gd name="T70" fmla="*/ 76 w 249"/>
                    <a:gd name="T71" fmla="*/ 15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9" h="232">
                      <a:moveTo>
                        <a:pt x="249" y="55"/>
                      </a:moveTo>
                      <a:cubicBezTo>
                        <a:pt x="226" y="158"/>
                        <a:pt x="226" y="158"/>
                        <a:pt x="226" y="158"/>
                      </a:cubicBezTo>
                      <a:cubicBezTo>
                        <a:pt x="224" y="166"/>
                        <a:pt x="217" y="172"/>
                        <a:pt x="208" y="172"/>
                      </a:cubicBezTo>
                      <a:cubicBezTo>
                        <a:pt x="106" y="172"/>
                        <a:pt x="106" y="172"/>
                        <a:pt x="106" y="172"/>
                      </a:cubicBezTo>
                      <a:cubicBezTo>
                        <a:pt x="103" y="172"/>
                        <a:pt x="100" y="169"/>
                        <a:pt x="100" y="166"/>
                      </a:cubicBezTo>
                      <a:cubicBezTo>
                        <a:pt x="100" y="163"/>
                        <a:pt x="103" y="160"/>
                        <a:pt x="106" y="160"/>
                      </a:cubicBezTo>
                      <a:cubicBezTo>
                        <a:pt x="208" y="160"/>
                        <a:pt x="208" y="160"/>
                        <a:pt x="208" y="160"/>
                      </a:cubicBezTo>
                      <a:cubicBezTo>
                        <a:pt x="211" y="160"/>
                        <a:pt x="214" y="158"/>
                        <a:pt x="215" y="155"/>
                      </a:cubicBezTo>
                      <a:cubicBezTo>
                        <a:pt x="236" y="60"/>
                        <a:pt x="236" y="60"/>
                        <a:pt x="236" y="60"/>
                      </a:cubicBezTo>
                      <a:cubicBezTo>
                        <a:pt x="93" y="60"/>
                        <a:pt x="93" y="60"/>
                        <a:pt x="93" y="60"/>
                      </a:cubicBezTo>
                      <a:cubicBezTo>
                        <a:pt x="84" y="106"/>
                        <a:pt x="84" y="106"/>
                        <a:pt x="84" y="106"/>
                      </a:cubicBezTo>
                      <a:cubicBezTo>
                        <a:pt x="84" y="110"/>
                        <a:pt x="80" y="112"/>
                        <a:pt x="76" y="111"/>
                      </a:cubicBezTo>
                      <a:cubicBezTo>
                        <a:pt x="73" y="110"/>
                        <a:pt x="72" y="107"/>
                        <a:pt x="72" y="104"/>
                      </a:cubicBezTo>
                      <a:cubicBezTo>
                        <a:pt x="82" y="53"/>
                        <a:pt x="82" y="53"/>
                        <a:pt x="82" y="53"/>
                      </a:cubicBezTo>
                      <a:cubicBezTo>
                        <a:pt x="82" y="50"/>
                        <a:pt x="85" y="48"/>
                        <a:pt x="88" y="48"/>
                      </a:cubicBezTo>
                      <a:cubicBezTo>
                        <a:pt x="243" y="48"/>
                        <a:pt x="243" y="48"/>
                        <a:pt x="243" y="48"/>
                      </a:cubicBezTo>
                      <a:cubicBezTo>
                        <a:pt x="245" y="48"/>
                        <a:pt x="247" y="49"/>
                        <a:pt x="248" y="50"/>
                      </a:cubicBezTo>
                      <a:cubicBezTo>
                        <a:pt x="249" y="52"/>
                        <a:pt x="249" y="54"/>
                        <a:pt x="249" y="55"/>
                      </a:cubicBezTo>
                      <a:close/>
                      <a:moveTo>
                        <a:pt x="105" y="14"/>
                      </a:moveTo>
                      <a:cubicBezTo>
                        <a:pt x="107" y="15"/>
                        <a:pt x="107" y="17"/>
                        <a:pt x="107" y="18"/>
                      </a:cubicBezTo>
                      <a:cubicBezTo>
                        <a:pt x="107" y="19"/>
                        <a:pt x="107" y="19"/>
                        <a:pt x="107" y="20"/>
                      </a:cubicBezTo>
                      <a:cubicBezTo>
                        <a:pt x="108" y="23"/>
                        <a:pt x="108" y="23"/>
                        <a:pt x="108" y="23"/>
                      </a:cubicBezTo>
                      <a:cubicBezTo>
                        <a:pt x="109" y="26"/>
                        <a:pt x="111" y="28"/>
                        <a:pt x="114" y="28"/>
                      </a:cubicBezTo>
                      <a:cubicBezTo>
                        <a:pt x="130" y="28"/>
                        <a:pt x="130" y="28"/>
                        <a:pt x="130" y="28"/>
                      </a:cubicBezTo>
                      <a:cubicBezTo>
                        <a:pt x="133" y="28"/>
                        <a:pt x="136" y="25"/>
                        <a:pt x="136" y="22"/>
                      </a:cubicBezTo>
                      <a:cubicBezTo>
                        <a:pt x="136" y="19"/>
                        <a:pt x="133" y="16"/>
                        <a:pt x="130" y="16"/>
                      </a:cubicBezTo>
                      <a:cubicBezTo>
                        <a:pt x="119" y="16"/>
                        <a:pt x="119" y="16"/>
                        <a:pt x="119" y="16"/>
                      </a:cubicBezTo>
                      <a:cubicBezTo>
                        <a:pt x="119" y="12"/>
                        <a:pt x="117" y="8"/>
                        <a:pt x="114" y="5"/>
                      </a:cubicBezTo>
                      <a:cubicBezTo>
                        <a:pt x="110" y="2"/>
                        <a:pt x="106" y="0"/>
                        <a:pt x="101" y="0"/>
                      </a:cubicBezTo>
                      <a:cubicBezTo>
                        <a:pt x="58" y="0"/>
                        <a:pt x="58" y="0"/>
                        <a:pt x="58" y="0"/>
                      </a:cubicBezTo>
                      <a:cubicBezTo>
                        <a:pt x="58" y="0"/>
                        <a:pt x="58" y="0"/>
                        <a:pt x="58" y="0"/>
                      </a:cubicBezTo>
                      <a:cubicBezTo>
                        <a:pt x="56" y="0"/>
                        <a:pt x="55" y="1"/>
                        <a:pt x="54" y="2"/>
                      </a:cubicBezTo>
                      <a:cubicBezTo>
                        <a:pt x="53" y="3"/>
                        <a:pt x="52" y="4"/>
                        <a:pt x="52" y="6"/>
                      </a:cubicBezTo>
                      <a:cubicBezTo>
                        <a:pt x="52" y="98"/>
                        <a:pt x="52" y="98"/>
                        <a:pt x="52" y="98"/>
                      </a:cubicBezTo>
                      <a:cubicBezTo>
                        <a:pt x="52" y="101"/>
                        <a:pt x="55" y="104"/>
                        <a:pt x="58" y="104"/>
                      </a:cubicBezTo>
                      <a:cubicBezTo>
                        <a:pt x="61" y="104"/>
                        <a:pt x="64" y="101"/>
                        <a:pt x="64" y="98"/>
                      </a:cubicBezTo>
                      <a:cubicBezTo>
                        <a:pt x="64" y="12"/>
                        <a:pt x="64" y="12"/>
                        <a:pt x="64" y="12"/>
                      </a:cubicBezTo>
                      <a:cubicBezTo>
                        <a:pt x="100" y="12"/>
                        <a:pt x="100" y="12"/>
                        <a:pt x="100" y="12"/>
                      </a:cubicBezTo>
                      <a:cubicBezTo>
                        <a:pt x="102" y="12"/>
                        <a:pt x="104" y="13"/>
                        <a:pt x="105" y="14"/>
                      </a:cubicBezTo>
                      <a:close/>
                      <a:moveTo>
                        <a:pt x="178" y="100"/>
                      </a:moveTo>
                      <a:cubicBezTo>
                        <a:pt x="181" y="100"/>
                        <a:pt x="184" y="97"/>
                        <a:pt x="184" y="94"/>
                      </a:cubicBezTo>
                      <a:cubicBezTo>
                        <a:pt x="184" y="91"/>
                        <a:pt x="181" y="88"/>
                        <a:pt x="178" y="88"/>
                      </a:cubicBezTo>
                      <a:cubicBezTo>
                        <a:pt x="138" y="88"/>
                        <a:pt x="138" y="88"/>
                        <a:pt x="138" y="88"/>
                      </a:cubicBezTo>
                      <a:cubicBezTo>
                        <a:pt x="135" y="88"/>
                        <a:pt x="132" y="91"/>
                        <a:pt x="132" y="94"/>
                      </a:cubicBezTo>
                      <a:cubicBezTo>
                        <a:pt x="132" y="97"/>
                        <a:pt x="135" y="100"/>
                        <a:pt x="138" y="100"/>
                      </a:cubicBezTo>
                      <a:lnTo>
                        <a:pt x="178" y="100"/>
                      </a:lnTo>
                      <a:close/>
                      <a:moveTo>
                        <a:pt x="108" y="226"/>
                      </a:moveTo>
                      <a:cubicBezTo>
                        <a:pt x="108" y="222"/>
                        <a:pt x="108" y="222"/>
                        <a:pt x="108" y="222"/>
                      </a:cubicBezTo>
                      <a:cubicBezTo>
                        <a:pt x="108" y="203"/>
                        <a:pt x="97" y="186"/>
                        <a:pt x="78" y="177"/>
                      </a:cubicBezTo>
                      <a:cubicBezTo>
                        <a:pt x="76" y="176"/>
                        <a:pt x="76" y="176"/>
                        <a:pt x="76" y="176"/>
                      </a:cubicBezTo>
                      <a:cubicBezTo>
                        <a:pt x="78" y="174"/>
                        <a:pt x="78" y="174"/>
                        <a:pt x="78" y="174"/>
                      </a:cubicBezTo>
                      <a:cubicBezTo>
                        <a:pt x="84" y="168"/>
                        <a:pt x="88" y="159"/>
                        <a:pt x="88" y="150"/>
                      </a:cubicBezTo>
                      <a:cubicBezTo>
                        <a:pt x="88" y="131"/>
                        <a:pt x="73" y="116"/>
                        <a:pt x="54" y="116"/>
                      </a:cubicBezTo>
                      <a:cubicBezTo>
                        <a:pt x="35" y="116"/>
                        <a:pt x="20" y="131"/>
                        <a:pt x="20" y="150"/>
                      </a:cubicBezTo>
                      <a:cubicBezTo>
                        <a:pt x="20" y="159"/>
                        <a:pt x="24" y="168"/>
                        <a:pt x="30" y="174"/>
                      </a:cubicBezTo>
                      <a:cubicBezTo>
                        <a:pt x="32" y="176"/>
                        <a:pt x="32" y="176"/>
                        <a:pt x="32" y="176"/>
                      </a:cubicBezTo>
                      <a:cubicBezTo>
                        <a:pt x="30" y="177"/>
                        <a:pt x="30" y="177"/>
                        <a:pt x="30" y="177"/>
                      </a:cubicBezTo>
                      <a:cubicBezTo>
                        <a:pt x="11" y="186"/>
                        <a:pt x="0" y="203"/>
                        <a:pt x="0" y="222"/>
                      </a:cubicBezTo>
                      <a:cubicBezTo>
                        <a:pt x="0" y="226"/>
                        <a:pt x="0" y="226"/>
                        <a:pt x="0" y="226"/>
                      </a:cubicBezTo>
                      <a:cubicBezTo>
                        <a:pt x="0" y="229"/>
                        <a:pt x="3" y="232"/>
                        <a:pt x="6" y="232"/>
                      </a:cubicBezTo>
                      <a:cubicBezTo>
                        <a:pt x="9" y="232"/>
                        <a:pt x="12" y="229"/>
                        <a:pt x="12" y="226"/>
                      </a:cubicBezTo>
                      <a:cubicBezTo>
                        <a:pt x="12" y="222"/>
                        <a:pt x="12" y="222"/>
                        <a:pt x="12" y="222"/>
                      </a:cubicBezTo>
                      <a:cubicBezTo>
                        <a:pt x="12" y="201"/>
                        <a:pt x="31" y="184"/>
                        <a:pt x="54" y="184"/>
                      </a:cubicBezTo>
                      <a:cubicBezTo>
                        <a:pt x="77" y="184"/>
                        <a:pt x="96" y="201"/>
                        <a:pt x="96" y="222"/>
                      </a:cubicBezTo>
                      <a:cubicBezTo>
                        <a:pt x="96" y="226"/>
                        <a:pt x="96" y="226"/>
                        <a:pt x="96" y="226"/>
                      </a:cubicBezTo>
                      <a:cubicBezTo>
                        <a:pt x="96" y="229"/>
                        <a:pt x="99" y="232"/>
                        <a:pt x="102" y="232"/>
                      </a:cubicBezTo>
                      <a:cubicBezTo>
                        <a:pt x="105" y="232"/>
                        <a:pt x="108" y="229"/>
                        <a:pt x="108" y="226"/>
                      </a:cubicBezTo>
                      <a:close/>
                      <a:moveTo>
                        <a:pt x="76" y="150"/>
                      </a:moveTo>
                      <a:cubicBezTo>
                        <a:pt x="76" y="162"/>
                        <a:pt x="66" y="172"/>
                        <a:pt x="54" y="172"/>
                      </a:cubicBezTo>
                      <a:cubicBezTo>
                        <a:pt x="42" y="172"/>
                        <a:pt x="32" y="162"/>
                        <a:pt x="32" y="150"/>
                      </a:cubicBezTo>
                      <a:cubicBezTo>
                        <a:pt x="32" y="138"/>
                        <a:pt x="42" y="128"/>
                        <a:pt x="54" y="128"/>
                      </a:cubicBezTo>
                      <a:cubicBezTo>
                        <a:pt x="66" y="128"/>
                        <a:pt x="76" y="138"/>
                        <a:pt x="76" y="15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26" tIns="34263" rIns="68526" bIns="34263" numCol="1" anchor="t" anchorCtr="0" compatLnSpc="1">
                  <a:prstTxWarp prst="textNoShape">
                    <a:avLst/>
                  </a:prstTxWarp>
                </a:bodyPr>
                <a:lstStyle/>
                <a:p>
                  <a:pPr defTabSz="957043"/>
                  <a:endParaRPr lang="en-US" sz="1350">
                    <a:solidFill>
                      <a:srgbClr val="293E40"/>
                    </a:solidFill>
                    <a:latin typeface="Century Gothic" panose="020F0302020204030204"/>
                  </a:endParaRPr>
                </a:p>
              </p:txBody>
            </p:sp>
          </p:grpSp>
          <p:grpSp>
            <p:nvGrpSpPr>
              <p:cNvPr id="130" name="Group 130">
                <a:extLst>
                  <a:ext uri="{FF2B5EF4-FFF2-40B4-BE49-F238E27FC236}">
                    <a16:creationId xmlns:a16="http://schemas.microsoft.com/office/drawing/2014/main" id="{A70398D5-E4F5-4709-579E-8299A7213DCB}"/>
                  </a:ext>
                </a:extLst>
              </p:cNvPr>
              <p:cNvGrpSpPr>
                <a:grpSpLocks noChangeAspect="1"/>
              </p:cNvGrpSpPr>
              <p:nvPr/>
            </p:nvGrpSpPr>
            <p:grpSpPr bwMode="auto">
              <a:xfrm>
                <a:off x="5641925" y="5335906"/>
                <a:ext cx="152090" cy="246888"/>
                <a:chOff x="2968" y="1934"/>
                <a:chExt cx="135" cy="295"/>
              </a:xfrm>
            </p:grpSpPr>
            <p:sp>
              <p:nvSpPr>
                <p:cNvPr id="139" name="Freeform 131">
                  <a:extLst>
                    <a:ext uri="{FF2B5EF4-FFF2-40B4-BE49-F238E27FC236}">
                      <a16:creationId xmlns:a16="http://schemas.microsoft.com/office/drawing/2014/main" id="{FECDC6A6-F16D-269F-8EAC-28617A7D9069}"/>
                    </a:ext>
                  </a:extLst>
                </p:cNvPr>
                <p:cNvSpPr>
                  <a:spLocks/>
                </p:cNvSpPr>
                <p:nvPr/>
              </p:nvSpPr>
              <p:spPr bwMode="auto">
                <a:xfrm>
                  <a:off x="2968" y="2186"/>
                  <a:ext cx="135"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140" name="Freeform 132">
                  <a:extLst>
                    <a:ext uri="{FF2B5EF4-FFF2-40B4-BE49-F238E27FC236}">
                      <a16:creationId xmlns:a16="http://schemas.microsoft.com/office/drawing/2014/main" id="{601828E9-7229-2EC7-8C69-81A3208791F3}"/>
                    </a:ext>
                  </a:extLst>
                </p:cNvPr>
                <p:cNvSpPr>
                  <a:spLocks noEditPoints="1"/>
                </p:cNvSpPr>
                <p:nvPr/>
              </p:nvSpPr>
              <p:spPr bwMode="auto">
                <a:xfrm>
                  <a:off x="2976" y="1934"/>
                  <a:ext cx="122"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141" name="Freeform 133">
                  <a:extLst>
                    <a:ext uri="{FF2B5EF4-FFF2-40B4-BE49-F238E27FC236}">
                      <a16:creationId xmlns:a16="http://schemas.microsoft.com/office/drawing/2014/main" id="{0D399B03-1DA5-7424-EA84-DA0EA420CF0D}"/>
                    </a:ext>
                  </a:extLst>
                </p:cNvPr>
                <p:cNvSpPr>
                  <a:spLocks/>
                </p:cNvSpPr>
                <p:nvPr/>
              </p:nvSpPr>
              <p:spPr bwMode="auto">
                <a:xfrm>
                  <a:off x="3010" y="2069"/>
                  <a:ext cx="50" cy="130"/>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grpSp>
          <p:sp>
            <p:nvSpPr>
              <p:cNvPr id="131" name="TextBox 130">
                <a:extLst>
                  <a:ext uri="{FF2B5EF4-FFF2-40B4-BE49-F238E27FC236}">
                    <a16:creationId xmlns:a16="http://schemas.microsoft.com/office/drawing/2014/main" id="{051D277C-E174-B43D-5E50-8DC1D5D11AF6}"/>
                  </a:ext>
                </a:extLst>
              </p:cNvPr>
              <p:cNvSpPr txBox="1"/>
              <p:nvPr/>
            </p:nvSpPr>
            <p:spPr>
              <a:xfrm>
                <a:off x="5804259" y="5257104"/>
                <a:ext cx="715901" cy="3693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Program Manager</a:t>
                </a:r>
              </a:p>
            </p:txBody>
          </p:sp>
          <p:sp>
            <p:nvSpPr>
              <p:cNvPr id="132" name="TextBox 131">
                <a:extLst>
                  <a:ext uri="{FF2B5EF4-FFF2-40B4-BE49-F238E27FC236}">
                    <a16:creationId xmlns:a16="http://schemas.microsoft.com/office/drawing/2014/main" id="{2EB76BE4-E4FE-CBA9-0629-AEA2528456B2}"/>
                  </a:ext>
                </a:extLst>
              </p:cNvPr>
              <p:cNvSpPr txBox="1"/>
              <p:nvPr/>
            </p:nvSpPr>
            <p:spPr>
              <a:xfrm>
                <a:off x="4498259" y="4676066"/>
                <a:ext cx="2095800" cy="523220"/>
              </a:xfrm>
              <a:prstGeom prst="rect">
                <a:avLst/>
              </a:prstGeom>
              <a:noFill/>
            </p:spPr>
            <p:txBody>
              <a:bodyPr wrap="square" rtlCol="0">
                <a:spAutoFit/>
              </a:bodyPr>
              <a:lstStyle/>
              <a:p>
                <a:pPr algn="ctr" defTabSz="456629">
                  <a:defRPr/>
                </a:pPr>
                <a:r>
                  <a:rPr lang="en-US" sz="1400" b="1">
                    <a:solidFill>
                      <a:srgbClr val="293E40"/>
                    </a:solidFill>
                    <a:latin typeface="Century Gothic" panose="020F0302020204030204"/>
                  </a:rPr>
                  <a:t>Business Engagement and Delivery</a:t>
                </a:r>
              </a:p>
            </p:txBody>
          </p:sp>
          <p:sp>
            <p:nvSpPr>
              <p:cNvPr id="133" name="Rectangle 132">
                <a:extLst>
                  <a:ext uri="{FF2B5EF4-FFF2-40B4-BE49-F238E27FC236}">
                    <a16:creationId xmlns:a16="http://schemas.microsoft.com/office/drawing/2014/main" id="{E29B7232-6011-879E-13C6-7D6EA6C85BD4}"/>
                  </a:ext>
                </a:extLst>
              </p:cNvPr>
              <p:cNvSpPr/>
              <p:nvPr/>
            </p:nvSpPr>
            <p:spPr>
              <a:xfrm>
                <a:off x="4498259" y="4664547"/>
                <a:ext cx="2095800" cy="1416681"/>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471">
                  <a:defRPr/>
                </a:pPr>
                <a:endParaRPr lang="en-US" sz="900">
                  <a:solidFill>
                    <a:srgbClr val="FFFFFF"/>
                  </a:solidFill>
                  <a:latin typeface="Century Gothic" panose="020F0302020204030204"/>
                </a:endParaRPr>
              </a:p>
            </p:txBody>
          </p:sp>
          <p:sp>
            <p:nvSpPr>
              <p:cNvPr id="134" name="TextBox 133">
                <a:extLst>
                  <a:ext uri="{FF2B5EF4-FFF2-40B4-BE49-F238E27FC236}">
                    <a16:creationId xmlns:a16="http://schemas.microsoft.com/office/drawing/2014/main" id="{58C1E565-1AF3-6160-FAA8-D89B921F801E}"/>
                  </a:ext>
                </a:extLst>
              </p:cNvPr>
              <p:cNvSpPr txBox="1"/>
              <p:nvPr/>
            </p:nvSpPr>
            <p:spPr>
              <a:xfrm>
                <a:off x="4651990" y="5257104"/>
                <a:ext cx="784866" cy="369332"/>
              </a:xfrm>
              <a:prstGeom prst="rect">
                <a:avLst/>
              </a:prstGeom>
              <a:noFill/>
            </p:spPr>
            <p:txBody>
              <a:bodyPr wrap="square" rtlCol="0">
                <a:spAutoFit/>
              </a:bodyPr>
              <a:lstStyle/>
              <a:p>
                <a:pPr algn="ctr" defTabSz="342471">
                  <a:defRPr/>
                </a:pPr>
                <a:r>
                  <a:rPr lang="en-US" sz="900">
                    <a:solidFill>
                      <a:srgbClr val="293E40"/>
                    </a:solidFill>
                    <a:latin typeface="Century Gothic" panose="020F0302020204030204"/>
                  </a:rPr>
                  <a:t>Business Analyst</a:t>
                </a:r>
              </a:p>
            </p:txBody>
          </p:sp>
          <p:grpSp>
            <p:nvGrpSpPr>
              <p:cNvPr id="135" name="Group 130">
                <a:extLst>
                  <a:ext uri="{FF2B5EF4-FFF2-40B4-BE49-F238E27FC236}">
                    <a16:creationId xmlns:a16="http://schemas.microsoft.com/office/drawing/2014/main" id="{642C7A97-648B-4B12-9585-88CB88769CFA}"/>
                  </a:ext>
                </a:extLst>
              </p:cNvPr>
              <p:cNvGrpSpPr>
                <a:grpSpLocks noChangeAspect="1"/>
              </p:cNvGrpSpPr>
              <p:nvPr/>
            </p:nvGrpSpPr>
            <p:grpSpPr bwMode="auto">
              <a:xfrm>
                <a:off x="4596717" y="5305953"/>
                <a:ext cx="152090" cy="246888"/>
                <a:chOff x="2968" y="1934"/>
                <a:chExt cx="135" cy="295"/>
              </a:xfrm>
            </p:grpSpPr>
            <p:sp>
              <p:nvSpPr>
                <p:cNvPr id="136" name="Freeform 131">
                  <a:extLst>
                    <a:ext uri="{FF2B5EF4-FFF2-40B4-BE49-F238E27FC236}">
                      <a16:creationId xmlns:a16="http://schemas.microsoft.com/office/drawing/2014/main" id="{40B12B86-65B4-E12D-2B94-5BBF0FA08AB8}"/>
                    </a:ext>
                  </a:extLst>
                </p:cNvPr>
                <p:cNvSpPr>
                  <a:spLocks/>
                </p:cNvSpPr>
                <p:nvPr/>
              </p:nvSpPr>
              <p:spPr bwMode="auto">
                <a:xfrm>
                  <a:off x="2968" y="2186"/>
                  <a:ext cx="135"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137" name="Freeform 132">
                  <a:extLst>
                    <a:ext uri="{FF2B5EF4-FFF2-40B4-BE49-F238E27FC236}">
                      <a16:creationId xmlns:a16="http://schemas.microsoft.com/office/drawing/2014/main" id="{BAF84F35-6A96-ECF4-4BC5-2682D23964EB}"/>
                    </a:ext>
                  </a:extLst>
                </p:cNvPr>
                <p:cNvSpPr>
                  <a:spLocks noEditPoints="1"/>
                </p:cNvSpPr>
                <p:nvPr/>
              </p:nvSpPr>
              <p:spPr bwMode="auto">
                <a:xfrm>
                  <a:off x="2976" y="1934"/>
                  <a:ext cx="122"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138" name="Freeform 133">
                  <a:extLst>
                    <a:ext uri="{FF2B5EF4-FFF2-40B4-BE49-F238E27FC236}">
                      <a16:creationId xmlns:a16="http://schemas.microsoft.com/office/drawing/2014/main" id="{0BA3FAF5-FBCD-5F11-77C9-E66521EEEAEB}"/>
                    </a:ext>
                  </a:extLst>
                </p:cNvPr>
                <p:cNvSpPr>
                  <a:spLocks/>
                </p:cNvSpPr>
                <p:nvPr/>
              </p:nvSpPr>
              <p:spPr bwMode="auto">
                <a:xfrm>
                  <a:off x="3010" y="2069"/>
                  <a:ext cx="50" cy="130"/>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grpSp>
        </p:grpSp>
        <p:grpSp>
          <p:nvGrpSpPr>
            <p:cNvPr id="25" name="Group 24">
              <a:extLst>
                <a:ext uri="{FF2B5EF4-FFF2-40B4-BE49-F238E27FC236}">
                  <a16:creationId xmlns:a16="http://schemas.microsoft.com/office/drawing/2014/main" id="{3C3EE1AB-3C07-D472-6759-2860E53C4828}"/>
                </a:ext>
              </a:extLst>
            </p:cNvPr>
            <p:cNvGrpSpPr/>
            <p:nvPr/>
          </p:nvGrpSpPr>
          <p:grpSpPr>
            <a:xfrm>
              <a:off x="5152174" y="1573671"/>
              <a:ext cx="3799605" cy="1416682"/>
              <a:chOff x="6975181" y="4664548"/>
              <a:chExt cx="3799605" cy="1416682"/>
            </a:xfrm>
          </p:grpSpPr>
          <p:sp>
            <p:nvSpPr>
              <p:cNvPr id="69" name="TextBox 68">
                <a:extLst>
                  <a:ext uri="{FF2B5EF4-FFF2-40B4-BE49-F238E27FC236}">
                    <a16:creationId xmlns:a16="http://schemas.microsoft.com/office/drawing/2014/main" id="{C304B06F-D265-B863-7F5D-85C30E2A3048}"/>
                  </a:ext>
                </a:extLst>
              </p:cNvPr>
              <p:cNvSpPr txBox="1"/>
              <p:nvPr/>
            </p:nvSpPr>
            <p:spPr>
              <a:xfrm>
                <a:off x="8410741" y="4952314"/>
                <a:ext cx="761726" cy="3693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Platform Architect</a:t>
                </a:r>
              </a:p>
            </p:txBody>
          </p:sp>
          <p:grpSp>
            <p:nvGrpSpPr>
              <p:cNvPr id="70" name="Group 130">
                <a:extLst>
                  <a:ext uri="{FF2B5EF4-FFF2-40B4-BE49-F238E27FC236}">
                    <a16:creationId xmlns:a16="http://schemas.microsoft.com/office/drawing/2014/main" id="{9B7D948E-3770-3AEF-5423-2C6AF6910029}"/>
                  </a:ext>
                </a:extLst>
              </p:cNvPr>
              <p:cNvGrpSpPr>
                <a:grpSpLocks noChangeAspect="1"/>
              </p:cNvGrpSpPr>
              <p:nvPr/>
            </p:nvGrpSpPr>
            <p:grpSpPr bwMode="auto">
              <a:xfrm>
                <a:off x="8280586" y="5012940"/>
                <a:ext cx="152090" cy="246888"/>
                <a:chOff x="2968" y="1934"/>
                <a:chExt cx="135" cy="295"/>
              </a:xfrm>
            </p:grpSpPr>
            <p:sp>
              <p:nvSpPr>
                <p:cNvPr id="123" name="Freeform 131">
                  <a:extLst>
                    <a:ext uri="{FF2B5EF4-FFF2-40B4-BE49-F238E27FC236}">
                      <a16:creationId xmlns:a16="http://schemas.microsoft.com/office/drawing/2014/main" id="{F7671A98-676C-9F38-8FBF-074682A8DB5C}"/>
                    </a:ext>
                  </a:extLst>
                </p:cNvPr>
                <p:cNvSpPr>
                  <a:spLocks/>
                </p:cNvSpPr>
                <p:nvPr/>
              </p:nvSpPr>
              <p:spPr bwMode="auto">
                <a:xfrm>
                  <a:off x="2968" y="2186"/>
                  <a:ext cx="135"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124" name="Freeform 132">
                  <a:extLst>
                    <a:ext uri="{FF2B5EF4-FFF2-40B4-BE49-F238E27FC236}">
                      <a16:creationId xmlns:a16="http://schemas.microsoft.com/office/drawing/2014/main" id="{47148D72-A928-C828-A3C0-1135E0EC2BAE}"/>
                    </a:ext>
                  </a:extLst>
                </p:cNvPr>
                <p:cNvSpPr>
                  <a:spLocks noEditPoints="1"/>
                </p:cNvSpPr>
                <p:nvPr/>
              </p:nvSpPr>
              <p:spPr bwMode="auto">
                <a:xfrm>
                  <a:off x="2976" y="1934"/>
                  <a:ext cx="122"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125" name="Freeform 133">
                  <a:extLst>
                    <a:ext uri="{FF2B5EF4-FFF2-40B4-BE49-F238E27FC236}">
                      <a16:creationId xmlns:a16="http://schemas.microsoft.com/office/drawing/2014/main" id="{711C150B-86BE-6FAC-F29D-0E012D3CAE47}"/>
                    </a:ext>
                  </a:extLst>
                </p:cNvPr>
                <p:cNvSpPr>
                  <a:spLocks/>
                </p:cNvSpPr>
                <p:nvPr/>
              </p:nvSpPr>
              <p:spPr bwMode="auto">
                <a:xfrm>
                  <a:off x="3010" y="2069"/>
                  <a:ext cx="50" cy="130"/>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grpSp>
          <p:sp>
            <p:nvSpPr>
              <p:cNvPr id="71" name="TextBox 70">
                <a:extLst>
                  <a:ext uri="{FF2B5EF4-FFF2-40B4-BE49-F238E27FC236}">
                    <a16:creationId xmlns:a16="http://schemas.microsoft.com/office/drawing/2014/main" id="{7CF753BE-C31F-7506-343D-08D1C3943303}"/>
                  </a:ext>
                </a:extLst>
              </p:cNvPr>
              <p:cNvSpPr txBox="1"/>
              <p:nvPr/>
            </p:nvSpPr>
            <p:spPr>
              <a:xfrm>
                <a:off x="8422047" y="5365677"/>
                <a:ext cx="688009" cy="230832"/>
              </a:xfrm>
              <a:prstGeom prst="rect">
                <a:avLst/>
              </a:prstGeom>
              <a:noFill/>
            </p:spPr>
            <p:txBody>
              <a:bodyPr wrap="none" rtlCol="0">
                <a:spAutoFit/>
              </a:bodyPr>
              <a:lstStyle/>
              <a:p>
                <a:pPr defTabSz="342471">
                  <a:defRPr/>
                </a:pPr>
                <a:r>
                  <a:rPr lang="en-US" sz="900">
                    <a:solidFill>
                      <a:srgbClr val="293E40"/>
                    </a:solidFill>
                    <a:latin typeface="Century Gothic" panose="020F0302020204030204"/>
                  </a:rPr>
                  <a:t>QA Lead</a:t>
                </a:r>
              </a:p>
            </p:txBody>
          </p:sp>
          <p:sp>
            <p:nvSpPr>
              <p:cNvPr id="72" name="TextBox 71">
                <a:extLst>
                  <a:ext uri="{FF2B5EF4-FFF2-40B4-BE49-F238E27FC236}">
                    <a16:creationId xmlns:a16="http://schemas.microsoft.com/office/drawing/2014/main" id="{13EA4FFF-3CD1-E415-0658-3075533F802D}"/>
                  </a:ext>
                </a:extLst>
              </p:cNvPr>
              <p:cNvSpPr txBox="1"/>
              <p:nvPr/>
            </p:nvSpPr>
            <p:spPr>
              <a:xfrm>
                <a:off x="7305981" y="5676769"/>
                <a:ext cx="868599" cy="369332"/>
              </a:xfrm>
              <a:prstGeom prst="rect">
                <a:avLst/>
              </a:prstGeom>
              <a:noFill/>
            </p:spPr>
            <p:txBody>
              <a:bodyPr wrap="square" rtlCol="0">
                <a:spAutoFit/>
              </a:bodyPr>
              <a:lstStyle/>
              <a:p>
                <a:pPr defTabSz="342471">
                  <a:defRPr/>
                </a:pPr>
                <a:r>
                  <a:rPr lang="en-US" sz="900">
                    <a:solidFill>
                      <a:srgbClr val="293E40"/>
                    </a:solidFill>
                    <a:latin typeface="Century Gothic" panose="020F0302020204030204"/>
                  </a:rPr>
                  <a:t>Security Admin</a:t>
                </a:r>
              </a:p>
            </p:txBody>
          </p:sp>
          <p:sp>
            <p:nvSpPr>
              <p:cNvPr id="73" name="TextBox 72">
                <a:extLst>
                  <a:ext uri="{FF2B5EF4-FFF2-40B4-BE49-F238E27FC236}">
                    <a16:creationId xmlns:a16="http://schemas.microsoft.com/office/drawing/2014/main" id="{21A114CC-FC04-CB5C-EDA1-864CB0C15C6F}"/>
                  </a:ext>
                </a:extLst>
              </p:cNvPr>
              <p:cNvSpPr txBox="1"/>
              <p:nvPr/>
            </p:nvSpPr>
            <p:spPr>
              <a:xfrm>
                <a:off x="9402107" y="5296744"/>
                <a:ext cx="984565" cy="3693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Data Manager</a:t>
                </a:r>
              </a:p>
            </p:txBody>
          </p:sp>
          <p:grpSp>
            <p:nvGrpSpPr>
              <p:cNvPr id="74" name="Group 131">
                <a:extLst>
                  <a:ext uri="{FF2B5EF4-FFF2-40B4-BE49-F238E27FC236}">
                    <a16:creationId xmlns:a16="http://schemas.microsoft.com/office/drawing/2014/main" id="{2F669CFF-CC57-9E52-4CE3-1234807C7AE6}"/>
                  </a:ext>
                </a:extLst>
              </p:cNvPr>
              <p:cNvGrpSpPr>
                <a:grpSpLocks noChangeAspect="1"/>
              </p:cNvGrpSpPr>
              <p:nvPr/>
            </p:nvGrpSpPr>
            <p:grpSpPr bwMode="auto">
              <a:xfrm>
                <a:off x="7082606" y="5359747"/>
                <a:ext cx="239050" cy="246888"/>
                <a:chOff x="6228" y="2198"/>
                <a:chExt cx="305" cy="315"/>
              </a:xfrm>
            </p:grpSpPr>
            <p:sp>
              <p:nvSpPr>
                <p:cNvPr id="121" name="Freeform 132">
                  <a:extLst>
                    <a:ext uri="{FF2B5EF4-FFF2-40B4-BE49-F238E27FC236}">
                      <a16:creationId xmlns:a16="http://schemas.microsoft.com/office/drawing/2014/main" id="{BE1D1D0D-49F0-6C1B-4C3D-6B67F895C289}"/>
                    </a:ext>
                  </a:extLst>
                </p:cNvPr>
                <p:cNvSpPr>
                  <a:spLocks noEditPoints="1"/>
                </p:cNvSpPr>
                <p:nvPr/>
              </p:nvSpPr>
              <p:spPr bwMode="auto">
                <a:xfrm>
                  <a:off x="6276" y="2213"/>
                  <a:ext cx="242" cy="60"/>
                </a:xfrm>
                <a:custGeom>
                  <a:avLst/>
                  <a:gdLst>
                    <a:gd name="T0" fmla="*/ 0 w 200"/>
                    <a:gd name="T1" fmla="*/ 0 h 48"/>
                    <a:gd name="T2" fmla="*/ 0 w 200"/>
                    <a:gd name="T3" fmla="*/ 48 h 48"/>
                    <a:gd name="T4" fmla="*/ 200 w 200"/>
                    <a:gd name="T5" fmla="*/ 48 h 48"/>
                    <a:gd name="T6" fmla="*/ 200 w 200"/>
                    <a:gd name="T7" fmla="*/ 0 h 48"/>
                    <a:gd name="T8" fmla="*/ 0 w 200"/>
                    <a:gd name="T9" fmla="*/ 0 h 48"/>
                    <a:gd name="T10" fmla="*/ 28 w 200"/>
                    <a:gd name="T11" fmla="*/ 36 h 48"/>
                    <a:gd name="T12" fmla="*/ 16 w 200"/>
                    <a:gd name="T13" fmla="*/ 24 h 48"/>
                    <a:gd name="T14" fmla="*/ 28 w 200"/>
                    <a:gd name="T15" fmla="*/ 12 h 48"/>
                    <a:gd name="T16" fmla="*/ 40 w 200"/>
                    <a:gd name="T17" fmla="*/ 24 h 48"/>
                    <a:gd name="T18" fmla="*/ 28 w 200"/>
                    <a:gd name="T19" fmla="*/ 36 h 48"/>
                    <a:gd name="T20" fmla="*/ 60 w 200"/>
                    <a:gd name="T21" fmla="*/ 36 h 48"/>
                    <a:gd name="T22" fmla="*/ 48 w 200"/>
                    <a:gd name="T23" fmla="*/ 24 h 48"/>
                    <a:gd name="T24" fmla="*/ 60 w 200"/>
                    <a:gd name="T25" fmla="*/ 12 h 48"/>
                    <a:gd name="T26" fmla="*/ 72 w 200"/>
                    <a:gd name="T27" fmla="*/ 24 h 48"/>
                    <a:gd name="T28" fmla="*/ 60 w 200"/>
                    <a:gd name="T29" fmla="*/ 36 h 48"/>
                    <a:gd name="T30" fmla="*/ 92 w 200"/>
                    <a:gd name="T31" fmla="*/ 36 h 48"/>
                    <a:gd name="T32" fmla="*/ 80 w 200"/>
                    <a:gd name="T33" fmla="*/ 24 h 48"/>
                    <a:gd name="T34" fmla="*/ 92 w 200"/>
                    <a:gd name="T35" fmla="*/ 12 h 48"/>
                    <a:gd name="T36" fmla="*/ 104 w 200"/>
                    <a:gd name="T37" fmla="*/ 24 h 48"/>
                    <a:gd name="T38" fmla="*/ 92 w 200"/>
                    <a:gd name="T39"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48">
                      <a:moveTo>
                        <a:pt x="0" y="0"/>
                      </a:moveTo>
                      <a:cubicBezTo>
                        <a:pt x="0" y="48"/>
                        <a:pt x="0" y="48"/>
                        <a:pt x="0" y="48"/>
                      </a:cubicBezTo>
                      <a:cubicBezTo>
                        <a:pt x="200" y="48"/>
                        <a:pt x="200" y="48"/>
                        <a:pt x="200" y="48"/>
                      </a:cubicBezTo>
                      <a:cubicBezTo>
                        <a:pt x="200" y="0"/>
                        <a:pt x="200" y="0"/>
                        <a:pt x="200" y="0"/>
                      </a:cubicBezTo>
                      <a:lnTo>
                        <a:pt x="0" y="0"/>
                      </a:lnTo>
                      <a:close/>
                      <a:moveTo>
                        <a:pt x="28" y="36"/>
                      </a:moveTo>
                      <a:cubicBezTo>
                        <a:pt x="21" y="36"/>
                        <a:pt x="16" y="31"/>
                        <a:pt x="16" y="24"/>
                      </a:cubicBezTo>
                      <a:cubicBezTo>
                        <a:pt x="16" y="17"/>
                        <a:pt x="21" y="12"/>
                        <a:pt x="28" y="12"/>
                      </a:cubicBezTo>
                      <a:cubicBezTo>
                        <a:pt x="35" y="12"/>
                        <a:pt x="40" y="17"/>
                        <a:pt x="40" y="24"/>
                      </a:cubicBezTo>
                      <a:cubicBezTo>
                        <a:pt x="40" y="31"/>
                        <a:pt x="35" y="36"/>
                        <a:pt x="28" y="36"/>
                      </a:cubicBezTo>
                      <a:close/>
                      <a:moveTo>
                        <a:pt x="60" y="36"/>
                      </a:moveTo>
                      <a:cubicBezTo>
                        <a:pt x="53" y="36"/>
                        <a:pt x="48" y="31"/>
                        <a:pt x="48" y="24"/>
                      </a:cubicBezTo>
                      <a:cubicBezTo>
                        <a:pt x="48" y="17"/>
                        <a:pt x="53" y="12"/>
                        <a:pt x="60" y="12"/>
                      </a:cubicBezTo>
                      <a:cubicBezTo>
                        <a:pt x="67" y="12"/>
                        <a:pt x="72" y="17"/>
                        <a:pt x="72" y="24"/>
                      </a:cubicBezTo>
                      <a:cubicBezTo>
                        <a:pt x="72" y="31"/>
                        <a:pt x="67" y="36"/>
                        <a:pt x="60" y="36"/>
                      </a:cubicBezTo>
                      <a:close/>
                      <a:moveTo>
                        <a:pt x="92" y="36"/>
                      </a:moveTo>
                      <a:cubicBezTo>
                        <a:pt x="85" y="36"/>
                        <a:pt x="80" y="31"/>
                        <a:pt x="80" y="24"/>
                      </a:cubicBezTo>
                      <a:cubicBezTo>
                        <a:pt x="80" y="17"/>
                        <a:pt x="85" y="12"/>
                        <a:pt x="92" y="12"/>
                      </a:cubicBezTo>
                      <a:cubicBezTo>
                        <a:pt x="99" y="12"/>
                        <a:pt x="104" y="17"/>
                        <a:pt x="104" y="24"/>
                      </a:cubicBezTo>
                      <a:cubicBezTo>
                        <a:pt x="104" y="31"/>
                        <a:pt x="99" y="36"/>
                        <a:pt x="92" y="36"/>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44" tIns="45672" rIns="91344" bIns="45672" numCol="1" anchor="t" anchorCtr="0" compatLnSpc="1">
                  <a:prstTxWarp prst="textNoShape">
                    <a:avLst/>
                  </a:prstTxWarp>
                </a:bodyPr>
                <a:lstStyle/>
                <a:p>
                  <a:pPr defTabSz="456629">
                    <a:defRPr/>
                  </a:pPr>
                  <a:endParaRPr lang="en-US" sz="1795">
                    <a:solidFill>
                      <a:srgbClr val="293E40"/>
                    </a:solidFill>
                    <a:latin typeface="Century Gothic" panose="020F0302020204030204"/>
                  </a:endParaRPr>
                </a:p>
              </p:txBody>
            </p:sp>
            <p:sp>
              <p:nvSpPr>
                <p:cNvPr id="122" name="Freeform 133">
                  <a:extLst>
                    <a:ext uri="{FF2B5EF4-FFF2-40B4-BE49-F238E27FC236}">
                      <a16:creationId xmlns:a16="http://schemas.microsoft.com/office/drawing/2014/main" id="{0108B6A5-BE01-10C9-A9F7-749BF8948EA0}"/>
                    </a:ext>
                  </a:extLst>
                </p:cNvPr>
                <p:cNvSpPr>
                  <a:spLocks noEditPoints="1"/>
                </p:cNvSpPr>
                <p:nvPr/>
              </p:nvSpPr>
              <p:spPr bwMode="auto">
                <a:xfrm>
                  <a:off x="6228" y="2198"/>
                  <a:ext cx="305" cy="315"/>
                </a:xfrm>
                <a:custGeom>
                  <a:avLst/>
                  <a:gdLst>
                    <a:gd name="T0" fmla="*/ 198 w 252"/>
                    <a:gd name="T1" fmla="*/ 112 h 252"/>
                    <a:gd name="T2" fmla="*/ 178 w 252"/>
                    <a:gd name="T3" fmla="*/ 84 h 252"/>
                    <a:gd name="T4" fmla="*/ 186 w 252"/>
                    <a:gd name="T5" fmla="*/ 84 h 252"/>
                    <a:gd name="T6" fmla="*/ 210 w 252"/>
                    <a:gd name="T7" fmla="*/ 116 h 252"/>
                    <a:gd name="T8" fmla="*/ 182 w 252"/>
                    <a:gd name="T9" fmla="*/ 142 h 252"/>
                    <a:gd name="T10" fmla="*/ 178 w 252"/>
                    <a:gd name="T11" fmla="*/ 132 h 252"/>
                    <a:gd name="T12" fmla="*/ 102 w 252"/>
                    <a:gd name="T13" fmla="*/ 82 h 252"/>
                    <a:gd name="T14" fmla="*/ 74 w 252"/>
                    <a:gd name="T15" fmla="*/ 108 h 252"/>
                    <a:gd name="T16" fmla="*/ 98 w 252"/>
                    <a:gd name="T17" fmla="*/ 140 h 252"/>
                    <a:gd name="T18" fmla="*/ 106 w 252"/>
                    <a:gd name="T19" fmla="*/ 140 h 252"/>
                    <a:gd name="T20" fmla="*/ 86 w 252"/>
                    <a:gd name="T21" fmla="*/ 112 h 252"/>
                    <a:gd name="T22" fmla="*/ 106 w 252"/>
                    <a:gd name="T23" fmla="*/ 84 h 252"/>
                    <a:gd name="T24" fmla="*/ 126 w 252"/>
                    <a:gd name="T25" fmla="*/ 154 h 252"/>
                    <a:gd name="T26" fmla="*/ 163 w 252"/>
                    <a:gd name="T27" fmla="*/ 78 h 252"/>
                    <a:gd name="T28" fmla="*/ 160 w 252"/>
                    <a:gd name="T29" fmla="*/ 71 h 252"/>
                    <a:gd name="T30" fmla="*/ 153 w 252"/>
                    <a:gd name="T31" fmla="*/ 74 h 252"/>
                    <a:gd name="T32" fmla="*/ 120 w 252"/>
                    <a:gd name="T33" fmla="*/ 150 h 252"/>
                    <a:gd name="T34" fmla="*/ 234 w 252"/>
                    <a:gd name="T35" fmla="*/ 0 h 252"/>
                    <a:gd name="T36" fmla="*/ 32 w 252"/>
                    <a:gd name="T37" fmla="*/ 18 h 252"/>
                    <a:gd name="T38" fmla="*/ 38 w 252"/>
                    <a:gd name="T39" fmla="*/ 124 h 252"/>
                    <a:gd name="T40" fmla="*/ 44 w 252"/>
                    <a:gd name="T41" fmla="*/ 18 h 252"/>
                    <a:gd name="T42" fmla="*/ 234 w 252"/>
                    <a:gd name="T43" fmla="*/ 12 h 252"/>
                    <a:gd name="T44" fmla="*/ 240 w 252"/>
                    <a:gd name="T45" fmla="*/ 162 h 252"/>
                    <a:gd name="T46" fmla="*/ 106 w 252"/>
                    <a:gd name="T47" fmla="*/ 168 h 252"/>
                    <a:gd name="T48" fmla="*/ 106 w 252"/>
                    <a:gd name="T49" fmla="*/ 180 h 252"/>
                    <a:gd name="T50" fmla="*/ 252 w 252"/>
                    <a:gd name="T51" fmla="*/ 162 h 252"/>
                    <a:gd name="T52" fmla="*/ 234 w 252"/>
                    <a:gd name="T53" fmla="*/ 0 h 252"/>
                    <a:gd name="T54" fmla="*/ 108 w 252"/>
                    <a:gd name="T55" fmla="*/ 246 h 252"/>
                    <a:gd name="T56" fmla="*/ 96 w 252"/>
                    <a:gd name="T57" fmla="*/ 246 h 252"/>
                    <a:gd name="T58" fmla="*/ 54 w 252"/>
                    <a:gd name="T59" fmla="*/ 204 h 252"/>
                    <a:gd name="T60" fmla="*/ 12 w 252"/>
                    <a:gd name="T61" fmla="*/ 246 h 252"/>
                    <a:gd name="T62" fmla="*/ 0 w 252"/>
                    <a:gd name="T63" fmla="*/ 246 h 252"/>
                    <a:gd name="T64" fmla="*/ 30 w 252"/>
                    <a:gd name="T65" fmla="*/ 197 h 252"/>
                    <a:gd name="T66" fmla="*/ 30 w 252"/>
                    <a:gd name="T67" fmla="*/ 194 h 252"/>
                    <a:gd name="T68" fmla="*/ 54 w 252"/>
                    <a:gd name="T69" fmla="*/ 136 h 252"/>
                    <a:gd name="T70" fmla="*/ 78 w 252"/>
                    <a:gd name="T71" fmla="*/ 194 h 252"/>
                    <a:gd name="T72" fmla="*/ 78 w 252"/>
                    <a:gd name="T73" fmla="*/ 197 h 252"/>
                    <a:gd name="T74" fmla="*/ 76 w 252"/>
                    <a:gd name="T75" fmla="*/ 170 h 252"/>
                    <a:gd name="T76" fmla="*/ 32 w 252"/>
                    <a:gd name="T77" fmla="*/ 170 h 252"/>
                    <a:gd name="T78" fmla="*/ 76 w 252"/>
                    <a:gd name="T79" fmla="*/ 17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2" h="252">
                      <a:moveTo>
                        <a:pt x="178" y="132"/>
                      </a:moveTo>
                      <a:cubicBezTo>
                        <a:pt x="198" y="112"/>
                        <a:pt x="198" y="112"/>
                        <a:pt x="198" y="112"/>
                      </a:cubicBezTo>
                      <a:cubicBezTo>
                        <a:pt x="178" y="92"/>
                        <a:pt x="178" y="92"/>
                        <a:pt x="178" y="92"/>
                      </a:cubicBezTo>
                      <a:cubicBezTo>
                        <a:pt x="175" y="90"/>
                        <a:pt x="175" y="86"/>
                        <a:pt x="178" y="84"/>
                      </a:cubicBezTo>
                      <a:cubicBezTo>
                        <a:pt x="179" y="83"/>
                        <a:pt x="180" y="82"/>
                        <a:pt x="182" y="82"/>
                      </a:cubicBezTo>
                      <a:cubicBezTo>
                        <a:pt x="184" y="82"/>
                        <a:pt x="185" y="83"/>
                        <a:pt x="186" y="84"/>
                      </a:cubicBezTo>
                      <a:cubicBezTo>
                        <a:pt x="210" y="108"/>
                        <a:pt x="210" y="108"/>
                        <a:pt x="210" y="108"/>
                      </a:cubicBezTo>
                      <a:cubicBezTo>
                        <a:pt x="213" y="110"/>
                        <a:pt x="213" y="114"/>
                        <a:pt x="210" y="116"/>
                      </a:cubicBezTo>
                      <a:cubicBezTo>
                        <a:pt x="186" y="140"/>
                        <a:pt x="186" y="140"/>
                        <a:pt x="186" y="140"/>
                      </a:cubicBezTo>
                      <a:cubicBezTo>
                        <a:pt x="185" y="141"/>
                        <a:pt x="184" y="142"/>
                        <a:pt x="182" y="142"/>
                      </a:cubicBezTo>
                      <a:cubicBezTo>
                        <a:pt x="180" y="142"/>
                        <a:pt x="179" y="141"/>
                        <a:pt x="178" y="140"/>
                      </a:cubicBezTo>
                      <a:cubicBezTo>
                        <a:pt x="175" y="138"/>
                        <a:pt x="175" y="134"/>
                        <a:pt x="178" y="132"/>
                      </a:cubicBezTo>
                      <a:close/>
                      <a:moveTo>
                        <a:pt x="106" y="84"/>
                      </a:moveTo>
                      <a:cubicBezTo>
                        <a:pt x="105" y="83"/>
                        <a:pt x="104" y="82"/>
                        <a:pt x="102" y="82"/>
                      </a:cubicBezTo>
                      <a:cubicBezTo>
                        <a:pt x="100" y="82"/>
                        <a:pt x="99" y="83"/>
                        <a:pt x="98" y="84"/>
                      </a:cubicBezTo>
                      <a:cubicBezTo>
                        <a:pt x="74" y="108"/>
                        <a:pt x="74" y="108"/>
                        <a:pt x="74" y="108"/>
                      </a:cubicBezTo>
                      <a:cubicBezTo>
                        <a:pt x="71" y="110"/>
                        <a:pt x="71" y="114"/>
                        <a:pt x="74" y="116"/>
                      </a:cubicBezTo>
                      <a:cubicBezTo>
                        <a:pt x="98" y="140"/>
                        <a:pt x="98" y="140"/>
                        <a:pt x="98" y="140"/>
                      </a:cubicBezTo>
                      <a:cubicBezTo>
                        <a:pt x="99" y="141"/>
                        <a:pt x="100" y="142"/>
                        <a:pt x="102" y="142"/>
                      </a:cubicBezTo>
                      <a:cubicBezTo>
                        <a:pt x="104" y="142"/>
                        <a:pt x="105" y="141"/>
                        <a:pt x="106" y="140"/>
                      </a:cubicBezTo>
                      <a:cubicBezTo>
                        <a:pt x="109" y="138"/>
                        <a:pt x="109" y="134"/>
                        <a:pt x="106" y="132"/>
                      </a:cubicBezTo>
                      <a:cubicBezTo>
                        <a:pt x="86" y="112"/>
                        <a:pt x="86" y="112"/>
                        <a:pt x="86" y="112"/>
                      </a:cubicBezTo>
                      <a:cubicBezTo>
                        <a:pt x="106" y="92"/>
                        <a:pt x="106" y="92"/>
                        <a:pt x="106" y="92"/>
                      </a:cubicBezTo>
                      <a:cubicBezTo>
                        <a:pt x="109" y="90"/>
                        <a:pt x="109" y="86"/>
                        <a:pt x="106" y="84"/>
                      </a:cubicBezTo>
                      <a:close/>
                      <a:moveTo>
                        <a:pt x="124" y="153"/>
                      </a:moveTo>
                      <a:cubicBezTo>
                        <a:pt x="124" y="154"/>
                        <a:pt x="125" y="154"/>
                        <a:pt x="126" y="154"/>
                      </a:cubicBezTo>
                      <a:cubicBezTo>
                        <a:pt x="128" y="154"/>
                        <a:pt x="131" y="153"/>
                        <a:pt x="131" y="150"/>
                      </a:cubicBezTo>
                      <a:cubicBezTo>
                        <a:pt x="163" y="78"/>
                        <a:pt x="163" y="78"/>
                        <a:pt x="163" y="78"/>
                      </a:cubicBezTo>
                      <a:cubicBezTo>
                        <a:pt x="164" y="77"/>
                        <a:pt x="164" y="75"/>
                        <a:pt x="164" y="74"/>
                      </a:cubicBezTo>
                      <a:cubicBezTo>
                        <a:pt x="163" y="72"/>
                        <a:pt x="162" y="71"/>
                        <a:pt x="160" y="71"/>
                      </a:cubicBezTo>
                      <a:cubicBezTo>
                        <a:pt x="160" y="70"/>
                        <a:pt x="159" y="70"/>
                        <a:pt x="158" y="70"/>
                      </a:cubicBezTo>
                      <a:cubicBezTo>
                        <a:pt x="156" y="70"/>
                        <a:pt x="153" y="71"/>
                        <a:pt x="153" y="74"/>
                      </a:cubicBezTo>
                      <a:cubicBezTo>
                        <a:pt x="121" y="146"/>
                        <a:pt x="121" y="146"/>
                        <a:pt x="121" y="146"/>
                      </a:cubicBezTo>
                      <a:cubicBezTo>
                        <a:pt x="120" y="147"/>
                        <a:pt x="120" y="149"/>
                        <a:pt x="120" y="150"/>
                      </a:cubicBezTo>
                      <a:cubicBezTo>
                        <a:pt x="121" y="152"/>
                        <a:pt x="122" y="153"/>
                        <a:pt x="124" y="153"/>
                      </a:cubicBezTo>
                      <a:close/>
                      <a:moveTo>
                        <a:pt x="234" y="0"/>
                      </a:moveTo>
                      <a:cubicBezTo>
                        <a:pt x="50" y="0"/>
                        <a:pt x="50" y="0"/>
                        <a:pt x="50" y="0"/>
                      </a:cubicBezTo>
                      <a:cubicBezTo>
                        <a:pt x="40" y="0"/>
                        <a:pt x="32" y="8"/>
                        <a:pt x="32" y="18"/>
                      </a:cubicBezTo>
                      <a:cubicBezTo>
                        <a:pt x="32" y="118"/>
                        <a:pt x="32" y="118"/>
                        <a:pt x="32" y="118"/>
                      </a:cubicBezTo>
                      <a:cubicBezTo>
                        <a:pt x="32" y="121"/>
                        <a:pt x="35" y="124"/>
                        <a:pt x="38" y="124"/>
                      </a:cubicBezTo>
                      <a:cubicBezTo>
                        <a:pt x="41" y="124"/>
                        <a:pt x="44" y="121"/>
                        <a:pt x="44" y="118"/>
                      </a:cubicBezTo>
                      <a:cubicBezTo>
                        <a:pt x="44" y="18"/>
                        <a:pt x="44" y="18"/>
                        <a:pt x="44" y="18"/>
                      </a:cubicBezTo>
                      <a:cubicBezTo>
                        <a:pt x="44" y="15"/>
                        <a:pt x="47" y="12"/>
                        <a:pt x="50" y="12"/>
                      </a:cubicBezTo>
                      <a:cubicBezTo>
                        <a:pt x="234" y="12"/>
                        <a:pt x="234" y="12"/>
                        <a:pt x="234" y="12"/>
                      </a:cubicBezTo>
                      <a:cubicBezTo>
                        <a:pt x="237" y="12"/>
                        <a:pt x="240" y="15"/>
                        <a:pt x="240" y="18"/>
                      </a:cubicBezTo>
                      <a:cubicBezTo>
                        <a:pt x="240" y="162"/>
                        <a:pt x="240" y="162"/>
                        <a:pt x="240" y="162"/>
                      </a:cubicBezTo>
                      <a:cubicBezTo>
                        <a:pt x="240" y="165"/>
                        <a:pt x="237" y="168"/>
                        <a:pt x="234" y="168"/>
                      </a:cubicBezTo>
                      <a:cubicBezTo>
                        <a:pt x="106" y="168"/>
                        <a:pt x="106" y="168"/>
                        <a:pt x="106" y="168"/>
                      </a:cubicBezTo>
                      <a:cubicBezTo>
                        <a:pt x="103" y="168"/>
                        <a:pt x="100" y="171"/>
                        <a:pt x="100" y="174"/>
                      </a:cubicBezTo>
                      <a:cubicBezTo>
                        <a:pt x="100" y="177"/>
                        <a:pt x="103" y="180"/>
                        <a:pt x="106" y="180"/>
                      </a:cubicBezTo>
                      <a:cubicBezTo>
                        <a:pt x="234" y="180"/>
                        <a:pt x="234" y="180"/>
                        <a:pt x="234" y="180"/>
                      </a:cubicBezTo>
                      <a:cubicBezTo>
                        <a:pt x="244" y="180"/>
                        <a:pt x="252" y="172"/>
                        <a:pt x="252" y="162"/>
                      </a:cubicBezTo>
                      <a:cubicBezTo>
                        <a:pt x="252" y="18"/>
                        <a:pt x="252" y="18"/>
                        <a:pt x="252" y="18"/>
                      </a:cubicBezTo>
                      <a:cubicBezTo>
                        <a:pt x="252" y="8"/>
                        <a:pt x="244" y="0"/>
                        <a:pt x="234" y="0"/>
                      </a:cubicBezTo>
                      <a:close/>
                      <a:moveTo>
                        <a:pt x="108" y="242"/>
                      </a:moveTo>
                      <a:cubicBezTo>
                        <a:pt x="108" y="246"/>
                        <a:pt x="108" y="246"/>
                        <a:pt x="108" y="246"/>
                      </a:cubicBezTo>
                      <a:cubicBezTo>
                        <a:pt x="108" y="249"/>
                        <a:pt x="105" y="252"/>
                        <a:pt x="102" y="252"/>
                      </a:cubicBezTo>
                      <a:cubicBezTo>
                        <a:pt x="99" y="252"/>
                        <a:pt x="96" y="249"/>
                        <a:pt x="96" y="246"/>
                      </a:cubicBezTo>
                      <a:cubicBezTo>
                        <a:pt x="96" y="242"/>
                        <a:pt x="96" y="242"/>
                        <a:pt x="96" y="242"/>
                      </a:cubicBezTo>
                      <a:cubicBezTo>
                        <a:pt x="96" y="221"/>
                        <a:pt x="77" y="204"/>
                        <a:pt x="54" y="204"/>
                      </a:cubicBezTo>
                      <a:cubicBezTo>
                        <a:pt x="31" y="204"/>
                        <a:pt x="12" y="221"/>
                        <a:pt x="12" y="242"/>
                      </a:cubicBezTo>
                      <a:cubicBezTo>
                        <a:pt x="12" y="246"/>
                        <a:pt x="12" y="246"/>
                        <a:pt x="12" y="246"/>
                      </a:cubicBezTo>
                      <a:cubicBezTo>
                        <a:pt x="12" y="249"/>
                        <a:pt x="9" y="252"/>
                        <a:pt x="6" y="252"/>
                      </a:cubicBezTo>
                      <a:cubicBezTo>
                        <a:pt x="3" y="252"/>
                        <a:pt x="0" y="249"/>
                        <a:pt x="0" y="246"/>
                      </a:cubicBezTo>
                      <a:cubicBezTo>
                        <a:pt x="0" y="242"/>
                        <a:pt x="0" y="242"/>
                        <a:pt x="0" y="242"/>
                      </a:cubicBezTo>
                      <a:cubicBezTo>
                        <a:pt x="0" y="223"/>
                        <a:pt x="11" y="206"/>
                        <a:pt x="30" y="197"/>
                      </a:cubicBezTo>
                      <a:cubicBezTo>
                        <a:pt x="32" y="196"/>
                        <a:pt x="32" y="196"/>
                        <a:pt x="32" y="196"/>
                      </a:cubicBezTo>
                      <a:cubicBezTo>
                        <a:pt x="30" y="194"/>
                        <a:pt x="30" y="194"/>
                        <a:pt x="30" y="194"/>
                      </a:cubicBezTo>
                      <a:cubicBezTo>
                        <a:pt x="24" y="188"/>
                        <a:pt x="20" y="179"/>
                        <a:pt x="20" y="170"/>
                      </a:cubicBezTo>
                      <a:cubicBezTo>
                        <a:pt x="20" y="151"/>
                        <a:pt x="35" y="136"/>
                        <a:pt x="54" y="136"/>
                      </a:cubicBezTo>
                      <a:cubicBezTo>
                        <a:pt x="73" y="136"/>
                        <a:pt x="88" y="151"/>
                        <a:pt x="88" y="170"/>
                      </a:cubicBezTo>
                      <a:cubicBezTo>
                        <a:pt x="88" y="179"/>
                        <a:pt x="84" y="188"/>
                        <a:pt x="78" y="194"/>
                      </a:cubicBezTo>
                      <a:cubicBezTo>
                        <a:pt x="76" y="196"/>
                        <a:pt x="76" y="196"/>
                        <a:pt x="76" y="196"/>
                      </a:cubicBezTo>
                      <a:cubicBezTo>
                        <a:pt x="78" y="197"/>
                        <a:pt x="78" y="197"/>
                        <a:pt x="78" y="197"/>
                      </a:cubicBezTo>
                      <a:cubicBezTo>
                        <a:pt x="97" y="206"/>
                        <a:pt x="108" y="223"/>
                        <a:pt x="108" y="242"/>
                      </a:cubicBezTo>
                      <a:close/>
                      <a:moveTo>
                        <a:pt x="76" y="170"/>
                      </a:moveTo>
                      <a:cubicBezTo>
                        <a:pt x="76" y="158"/>
                        <a:pt x="66" y="148"/>
                        <a:pt x="54" y="148"/>
                      </a:cubicBezTo>
                      <a:cubicBezTo>
                        <a:pt x="42" y="148"/>
                        <a:pt x="32" y="158"/>
                        <a:pt x="32" y="170"/>
                      </a:cubicBezTo>
                      <a:cubicBezTo>
                        <a:pt x="32" y="182"/>
                        <a:pt x="42" y="192"/>
                        <a:pt x="54" y="192"/>
                      </a:cubicBezTo>
                      <a:cubicBezTo>
                        <a:pt x="66" y="192"/>
                        <a:pt x="76" y="182"/>
                        <a:pt x="76" y="17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44" tIns="45672" rIns="91344" bIns="45672" numCol="1" anchor="t" anchorCtr="0" compatLnSpc="1">
                  <a:prstTxWarp prst="textNoShape">
                    <a:avLst/>
                  </a:prstTxWarp>
                </a:bodyPr>
                <a:lstStyle/>
                <a:p>
                  <a:pPr defTabSz="456629">
                    <a:defRPr/>
                  </a:pPr>
                  <a:endParaRPr lang="en-US" sz="1795">
                    <a:solidFill>
                      <a:srgbClr val="293E40"/>
                    </a:solidFill>
                    <a:latin typeface="Century Gothic" panose="020F0302020204030204"/>
                  </a:endParaRPr>
                </a:p>
              </p:txBody>
            </p:sp>
          </p:grpSp>
          <p:sp>
            <p:nvSpPr>
              <p:cNvPr id="75" name="TextBox 74">
                <a:extLst>
                  <a:ext uri="{FF2B5EF4-FFF2-40B4-BE49-F238E27FC236}">
                    <a16:creationId xmlns:a16="http://schemas.microsoft.com/office/drawing/2014/main" id="{BB2FF7C2-0FEE-EA04-CC75-D7CCD42BEAA5}"/>
                  </a:ext>
                </a:extLst>
              </p:cNvPr>
              <p:cNvSpPr txBox="1"/>
              <p:nvPr/>
            </p:nvSpPr>
            <p:spPr>
              <a:xfrm>
                <a:off x="7300842" y="5297579"/>
                <a:ext cx="1005840" cy="3693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Development </a:t>
                </a:r>
              </a:p>
              <a:p>
                <a:pPr defTabSz="456629">
                  <a:defRPr/>
                </a:pPr>
                <a:r>
                  <a:rPr lang="en-US" sz="900">
                    <a:solidFill>
                      <a:srgbClr val="293E40"/>
                    </a:solidFill>
                    <a:latin typeface="Century Gothic" panose="020F0302020204030204"/>
                  </a:rPr>
                  <a:t>Lead</a:t>
                </a:r>
              </a:p>
            </p:txBody>
          </p:sp>
          <p:sp>
            <p:nvSpPr>
              <p:cNvPr id="76" name="TextBox 75">
                <a:extLst>
                  <a:ext uri="{FF2B5EF4-FFF2-40B4-BE49-F238E27FC236}">
                    <a16:creationId xmlns:a16="http://schemas.microsoft.com/office/drawing/2014/main" id="{6CDAE596-F5AD-D8EC-0F52-2629CE764FEA}"/>
                  </a:ext>
                </a:extLst>
              </p:cNvPr>
              <p:cNvSpPr txBox="1"/>
              <p:nvPr/>
            </p:nvSpPr>
            <p:spPr>
              <a:xfrm>
                <a:off x="6990527" y="4676071"/>
                <a:ext cx="3784259" cy="307777"/>
              </a:xfrm>
              <a:prstGeom prst="rect">
                <a:avLst/>
              </a:prstGeom>
              <a:noFill/>
            </p:spPr>
            <p:txBody>
              <a:bodyPr wrap="square" rtlCol="0">
                <a:spAutoFit/>
              </a:bodyPr>
              <a:lstStyle/>
              <a:p>
                <a:pPr algn="ctr" defTabSz="456629">
                  <a:defRPr/>
                </a:pPr>
                <a:r>
                  <a:rPr lang="en-US" sz="1400" b="1">
                    <a:solidFill>
                      <a:srgbClr val="293E40"/>
                    </a:solidFill>
                    <a:latin typeface="Century Gothic" panose="020F0302020204030204"/>
                  </a:rPr>
                  <a:t>Platform Architecture and Support</a:t>
                </a:r>
              </a:p>
            </p:txBody>
          </p:sp>
          <p:sp>
            <p:nvSpPr>
              <p:cNvPr id="77" name="Rectangle 76">
                <a:extLst>
                  <a:ext uri="{FF2B5EF4-FFF2-40B4-BE49-F238E27FC236}">
                    <a16:creationId xmlns:a16="http://schemas.microsoft.com/office/drawing/2014/main" id="{20538E4A-C934-AB93-20E7-68D283F94C66}"/>
                  </a:ext>
                </a:extLst>
              </p:cNvPr>
              <p:cNvSpPr/>
              <p:nvPr/>
            </p:nvSpPr>
            <p:spPr>
              <a:xfrm>
                <a:off x="6975181" y="4664548"/>
                <a:ext cx="3628692" cy="1416682"/>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471">
                  <a:defRPr/>
                </a:pPr>
                <a:endParaRPr lang="en-US" sz="900">
                  <a:solidFill>
                    <a:srgbClr val="FFFFFF"/>
                  </a:solidFill>
                  <a:latin typeface="Century Gothic" panose="020F0302020204030204"/>
                </a:endParaRPr>
              </a:p>
            </p:txBody>
          </p:sp>
          <p:sp>
            <p:nvSpPr>
              <p:cNvPr id="78" name="TextBox 77">
                <a:extLst>
                  <a:ext uri="{FF2B5EF4-FFF2-40B4-BE49-F238E27FC236}">
                    <a16:creationId xmlns:a16="http://schemas.microsoft.com/office/drawing/2014/main" id="{B13AD230-DEF0-A44B-9EF2-7E4FECA4B1E2}"/>
                  </a:ext>
                </a:extLst>
              </p:cNvPr>
              <p:cNvSpPr txBox="1"/>
              <p:nvPr/>
            </p:nvSpPr>
            <p:spPr>
              <a:xfrm>
                <a:off x="7295168" y="4944900"/>
                <a:ext cx="984675" cy="369332"/>
              </a:xfrm>
              <a:prstGeom prst="rect">
                <a:avLst/>
              </a:prstGeom>
              <a:noFill/>
            </p:spPr>
            <p:txBody>
              <a:bodyPr wrap="square" rtlCol="0">
                <a:spAutoFit/>
              </a:bodyPr>
              <a:lstStyle/>
              <a:p>
                <a:pPr defTabSz="342471">
                  <a:defRPr/>
                </a:pPr>
                <a:r>
                  <a:rPr lang="en-US" sz="900">
                    <a:solidFill>
                      <a:srgbClr val="293E40"/>
                    </a:solidFill>
                    <a:latin typeface="Century Gothic" panose="020F0302020204030204"/>
                  </a:rPr>
                  <a:t>Platform Administrator</a:t>
                </a:r>
              </a:p>
            </p:txBody>
          </p:sp>
          <p:grpSp>
            <p:nvGrpSpPr>
              <p:cNvPr id="79" name="Group 130">
                <a:extLst>
                  <a:ext uri="{FF2B5EF4-FFF2-40B4-BE49-F238E27FC236}">
                    <a16:creationId xmlns:a16="http://schemas.microsoft.com/office/drawing/2014/main" id="{08535F98-42C3-252C-35CD-38276E940E82}"/>
                  </a:ext>
                </a:extLst>
              </p:cNvPr>
              <p:cNvGrpSpPr>
                <a:grpSpLocks noChangeAspect="1"/>
              </p:cNvGrpSpPr>
              <p:nvPr/>
            </p:nvGrpSpPr>
            <p:grpSpPr bwMode="auto">
              <a:xfrm>
                <a:off x="7129549" y="5735646"/>
                <a:ext cx="152090" cy="246888"/>
                <a:chOff x="2968" y="1934"/>
                <a:chExt cx="135" cy="295"/>
              </a:xfrm>
            </p:grpSpPr>
            <p:sp>
              <p:nvSpPr>
                <p:cNvPr id="118" name="Freeform 131">
                  <a:extLst>
                    <a:ext uri="{FF2B5EF4-FFF2-40B4-BE49-F238E27FC236}">
                      <a16:creationId xmlns:a16="http://schemas.microsoft.com/office/drawing/2014/main" id="{A7DE05B9-0DBF-9E38-4F62-7B0E984B3850}"/>
                    </a:ext>
                  </a:extLst>
                </p:cNvPr>
                <p:cNvSpPr>
                  <a:spLocks/>
                </p:cNvSpPr>
                <p:nvPr/>
              </p:nvSpPr>
              <p:spPr bwMode="auto">
                <a:xfrm>
                  <a:off x="2968" y="2186"/>
                  <a:ext cx="135"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119" name="Freeform 132">
                  <a:extLst>
                    <a:ext uri="{FF2B5EF4-FFF2-40B4-BE49-F238E27FC236}">
                      <a16:creationId xmlns:a16="http://schemas.microsoft.com/office/drawing/2014/main" id="{56F46767-54CA-4EF6-DF2A-1D05FFF03BBC}"/>
                    </a:ext>
                  </a:extLst>
                </p:cNvPr>
                <p:cNvSpPr>
                  <a:spLocks noEditPoints="1"/>
                </p:cNvSpPr>
                <p:nvPr/>
              </p:nvSpPr>
              <p:spPr bwMode="auto">
                <a:xfrm>
                  <a:off x="2976" y="1934"/>
                  <a:ext cx="122"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120" name="Freeform 133">
                  <a:extLst>
                    <a:ext uri="{FF2B5EF4-FFF2-40B4-BE49-F238E27FC236}">
                      <a16:creationId xmlns:a16="http://schemas.microsoft.com/office/drawing/2014/main" id="{4CFB8696-C346-D46C-471F-6A865AD0B58D}"/>
                    </a:ext>
                  </a:extLst>
                </p:cNvPr>
                <p:cNvSpPr>
                  <a:spLocks/>
                </p:cNvSpPr>
                <p:nvPr/>
              </p:nvSpPr>
              <p:spPr bwMode="auto">
                <a:xfrm>
                  <a:off x="3010" y="2069"/>
                  <a:ext cx="50" cy="130"/>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grpSp>
          <p:sp>
            <p:nvSpPr>
              <p:cNvPr id="80" name="TextBox 79">
                <a:extLst>
                  <a:ext uri="{FF2B5EF4-FFF2-40B4-BE49-F238E27FC236}">
                    <a16:creationId xmlns:a16="http://schemas.microsoft.com/office/drawing/2014/main" id="{A4F2C3A9-B014-5089-BB83-D3B7F06FAE18}"/>
                  </a:ext>
                </a:extLst>
              </p:cNvPr>
              <p:cNvSpPr txBox="1"/>
              <p:nvPr/>
            </p:nvSpPr>
            <p:spPr>
              <a:xfrm>
                <a:off x="8411324" y="5675911"/>
                <a:ext cx="932696" cy="3693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Integration Expert</a:t>
                </a:r>
              </a:p>
            </p:txBody>
          </p:sp>
          <p:grpSp>
            <p:nvGrpSpPr>
              <p:cNvPr id="81" name="Group 130">
                <a:extLst>
                  <a:ext uri="{FF2B5EF4-FFF2-40B4-BE49-F238E27FC236}">
                    <a16:creationId xmlns:a16="http://schemas.microsoft.com/office/drawing/2014/main" id="{EA6E431A-C39B-3499-684A-A8F9783A7D6A}"/>
                  </a:ext>
                </a:extLst>
              </p:cNvPr>
              <p:cNvGrpSpPr>
                <a:grpSpLocks noChangeAspect="1"/>
              </p:cNvGrpSpPr>
              <p:nvPr/>
            </p:nvGrpSpPr>
            <p:grpSpPr bwMode="auto">
              <a:xfrm>
                <a:off x="9210682" y="5737738"/>
                <a:ext cx="152090" cy="246888"/>
                <a:chOff x="2968" y="1934"/>
                <a:chExt cx="135" cy="295"/>
              </a:xfrm>
            </p:grpSpPr>
            <p:sp>
              <p:nvSpPr>
                <p:cNvPr id="115" name="Freeform 131">
                  <a:extLst>
                    <a:ext uri="{FF2B5EF4-FFF2-40B4-BE49-F238E27FC236}">
                      <a16:creationId xmlns:a16="http://schemas.microsoft.com/office/drawing/2014/main" id="{5749B729-76C6-2BE4-CCB9-28C8D8C9D375}"/>
                    </a:ext>
                  </a:extLst>
                </p:cNvPr>
                <p:cNvSpPr>
                  <a:spLocks/>
                </p:cNvSpPr>
                <p:nvPr/>
              </p:nvSpPr>
              <p:spPr bwMode="auto">
                <a:xfrm>
                  <a:off x="2968" y="2186"/>
                  <a:ext cx="135"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116" name="Freeform 132">
                  <a:extLst>
                    <a:ext uri="{FF2B5EF4-FFF2-40B4-BE49-F238E27FC236}">
                      <a16:creationId xmlns:a16="http://schemas.microsoft.com/office/drawing/2014/main" id="{50F02498-8CF1-0035-6194-D5560E58285D}"/>
                    </a:ext>
                  </a:extLst>
                </p:cNvPr>
                <p:cNvSpPr>
                  <a:spLocks noEditPoints="1"/>
                </p:cNvSpPr>
                <p:nvPr/>
              </p:nvSpPr>
              <p:spPr bwMode="auto">
                <a:xfrm>
                  <a:off x="2976" y="1934"/>
                  <a:ext cx="122"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117" name="Freeform 133">
                  <a:extLst>
                    <a:ext uri="{FF2B5EF4-FFF2-40B4-BE49-F238E27FC236}">
                      <a16:creationId xmlns:a16="http://schemas.microsoft.com/office/drawing/2014/main" id="{5E745FD3-6EFD-32A6-B6EA-DFFFD633DF21}"/>
                    </a:ext>
                  </a:extLst>
                </p:cNvPr>
                <p:cNvSpPr>
                  <a:spLocks/>
                </p:cNvSpPr>
                <p:nvPr/>
              </p:nvSpPr>
              <p:spPr bwMode="auto">
                <a:xfrm>
                  <a:off x="3010" y="2069"/>
                  <a:ext cx="50" cy="130"/>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grpSp>
          <p:sp>
            <p:nvSpPr>
              <p:cNvPr id="82" name="TextBox 81">
                <a:extLst>
                  <a:ext uri="{FF2B5EF4-FFF2-40B4-BE49-F238E27FC236}">
                    <a16:creationId xmlns:a16="http://schemas.microsoft.com/office/drawing/2014/main" id="{CBFA6C91-D84B-B4B5-C197-4A56CD75C42C}"/>
                  </a:ext>
                </a:extLst>
              </p:cNvPr>
              <p:cNvSpPr txBox="1"/>
              <p:nvPr/>
            </p:nvSpPr>
            <p:spPr>
              <a:xfrm>
                <a:off x="9386830" y="5676769"/>
                <a:ext cx="1135942" cy="3693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Release Manager</a:t>
                </a:r>
              </a:p>
            </p:txBody>
          </p:sp>
          <p:sp>
            <p:nvSpPr>
              <p:cNvPr id="83" name="TextBox 82">
                <a:extLst>
                  <a:ext uri="{FF2B5EF4-FFF2-40B4-BE49-F238E27FC236}">
                    <a16:creationId xmlns:a16="http://schemas.microsoft.com/office/drawing/2014/main" id="{110FAF15-8FA4-57D8-B364-E009214E29F5}"/>
                  </a:ext>
                </a:extLst>
              </p:cNvPr>
              <p:cNvSpPr txBox="1"/>
              <p:nvPr/>
            </p:nvSpPr>
            <p:spPr>
              <a:xfrm>
                <a:off x="9417725" y="4952314"/>
                <a:ext cx="1220826" cy="3693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Project Manager / Scrum Master</a:t>
                </a:r>
              </a:p>
            </p:txBody>
          </p:sp>
          <p:grpSp>
            <p:nvGrpSpPr>
              <p:cNvPr id="84" name="Group 168">
                <a:extLst>
                  <a:ext uri="{FF2B5EF4-FFF2-40B4-BE49-F238E27FC236}">
                    <a16:creationId xmlns:a16="http://schemas.microsoft.com/office/drawing/2014/main" id="{D60C79EA-2987-ADDA-001E-5354CAD157CE}"/>
                  </a:ext>
                </a:extLst>
              </p:cNvPr>
              <p:cNvGrpSpPr>
                <a:grpSpLocks noChangeAspect="1"/>
              </p:cNvGrpSpPr>
              <p:nvPr/>
            </p:nvGrpSpPr>
            <p:grpSpPr bwMode="auto">
              <a:xfrm>
                <a:off x="7060306" y="4948128"/>
                <a:ext cx="274320" cy="303245"/>
                <a:chOff x="1948" y="3267"/>
                <a:chExt cx="294" cy="325"/>
              </a:xfrm>
            </p:grpSpPr>
            <p:sp>
              <p:nvSpPr>
                <p:cNvPr id="106" name="Freeform 169">
                  <a:extLst>
                    <a:ext uri="{FF2B5EF4-FFF2-40B4-BE49-F238E27FC236}">
                      <a16:creationId xmlns:a16="http://schemas.microsoft.com/office/drawing/2014/main" id="{BED02DC5-4269-73D7-999E-FF30B39ED6E7}"/>
                    </a:ext>
                  </a:extLst>
                </p:cNvPr>
                <p:cNvSpPr>
                  <a:spLocks noEditPoints="1"/>
                </p:cNvSpPr>
                <p:nvPr/>
              </p:nvSpPr>
              <p:spPr bwMode="auto">
                <a:xfrm>
                  <a:off x="2021" y="3267"/>
                  <a:ext cx="221" cy="259"/>
                </a:xfrm>
                <a:custGeom>
                  <a:avLst/>
                  <a:gdLst>
                    <a:gd name="T0" fmla="*/ 174 w 180"/>
                    <a:gd name="T1" fmla="*/ 204 h 204"/>
                    <a:gd name="T2" fmla="*/ 78 w 180"/>
                    <a:gd name="T3" fmla="*/ 204 h 204"/>
                    <a:gd name="T4" fmla="*/ 72 w 180"/>
                    <a:gd name="T5" fmla="*/ 198 h 204"/>
                    <a:gd name="T6" fmla="*/ 72 w 180"/>
                    <a:gd name="T7" fmla="*/ 166 h 204"/>
                    <a:gd name="T8" fmla="*/ 78 w 180"/>
                    <a:gd name="T9" fmla="*/ 160 h 204"/>
                    <a:gd name="T10" fmla="*/ 110 w 180"/>
                    <a:gd name="T11" fmla="*/ 160 h 204"/>
                    <a:gd name="T12" fmla="*/ 116 w 180"/>
                    <a:gd name="T13" fmla="*/ 166 h 204"/>
                    <a:gd name="T14" fmla="*/ 116 w 180"/>
                    <a:gd name="T15" fmla="*/ 192 h 204"/>
                    <a:gd name="T16" fmla="*/ 168 w 180"/>
                    <a:gd name="T17" fmla="*/ 192 h 204"/>
                    <a:gd name="T18" fmla="*/ 168 w 180"/>
                    <a:gd name="T19" fmla="*/ 51 h 204"/>
                    <a:gd name="T20" fmla="*/ 12 w 180"/>
                    <a:gd name="T21" fmla="*/ 14 h 204"/>
                    <a:gd name="T22" fmla="*/ 12 w 180"/>
                    <a:gd name="T23" fmla="*/ 126 h 204"/>
                    <a:gd name="T24" fmla="*/ 6 w 180"/>
                    <a:gd name="T25" fmla="*/ 132 h 204"/>
                    <a:gd name="T26" fmla="*/ 0 w 180"/>
                    <a:gd name="T27" fmla="*/ 126 h 204"/>
                    <a:gd name="T28" fmla="*/ 0 w 180"/>
                    <a:gd name="T29" fmla="*/ 6 h 204"/>
                    <a:gd name="T30" fmla="*/ 2 w 180"/>
                    <a:gd name="T31" fmla="*/ 1 h 204"/>
                    <a:gd name="T32" fmla="*/ 7 w 180"/>
                    <a:gd name="T33" fmla="*/ 0 h 204"/>
                    <a:gd name="T34" fmla="*/ 175 w 180"/>
                    <a:gd name="T35" fmla="*/ 40 h 204"/>
                    <a:gd name="T36" fmla="*/ 180 w 180"/>
                    <a:gd name="T37" fmla="*/ 46 h 204"/>
                    <a:gd name="T38" fmla="*/ 180 w 180"/>
                    <a:gd name="T39" fmla="*/ 198 h 204"/>
                    <a:gd name="T40" fmla="*/ 174 w 180"/>
                    <a:gd name="T41" fmla="*/ 204 h 204"/>
                    <a:gd name="T42" fmla="*/ 84 w 180"/>
                    <a:gd name="T43" fmla="*/ 192 h 204"/>
                    <a:gd name="T44" fmla="*/ 104 w 180"/>
                    <a:gd name="T45" fmla="*/ 192 h 204"/>
                    <a:gd name="T46" fmla="*/ 104 w 180"/>
                    <a:gd name="T47" fmla="*/ 172 h 204"/>
                    <a:gd name="T48" fmla="*/ 84 w 180"/>
                    <a:gd name="T49" fmla="*/ 172 h 204"/>
                    <a:gd name="T50" fmla="*/ 84 w 180"/>
                    <a:gd name="T51" fmla="*/ 1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0" h="204">
                      <a:moveTo>
                        <a:pt x="174" y="204"/>
                      </a:moveTo>
                      <a:cubicBezTo>
                        <a:pt x="78" y="204"/>
                        <a:pt x="78" y="204"/>
                        <a:pt x="78" y="204"/>
                      </a:cubicBezTo>
                      <a:cubicBezTo>
                        <a:pt x="75" y="204"/>
                        <a:pt x="72" y="201"/>
                        <a:pt x="72" y="198"/>
                      </a:cubicBezTo>
                      <a:cubicBezTo>
                        <a:pt x="72" y="166"/>
                        <a:pt x="72" y="166"/>
                        <a:pt x="72" y="166"/>
                      </a:cubicBezTo>
                      <a:cubicBezTo>
                        <a:pt x="72" y="163"/>
                        <a:pt x="75" y="160"/>
                        <a:pt x="78" y="160"/>
                      </a:cubicBezTo>
                      <a:cubicBezTo>
                        <a:pt x="110" y="160"/>
                        <a:pt x="110" y="160"/>
                        <a:pt x="110" y="160"/>
                      </a:cubicBezTo>
                      <a:cubicBezTo>
                        <a:pt x="113" y="160"/>
                        <a:pt x="116" y="163"/>
                        <a:pt x="116" y="166"/>
                      </a:cubicBezTo>
                      <a:cubicBezTo>
                        <a:pt x="116" y="192"/>
                        <a:pt x="116" y="192"/>
                        <a:pt x="116" y="192"/>
                      </a:cubicBezTo>
                      <a:cubicBezTo>
                        <a:pt x="168" y="192"/>
                        <a:pt x="168" y="192"/>
                        <a:pt x="168" y="192"/>
                      </a:cubicBezTo>
                      <a:cubicBezTo>
                        <a:pt x="168" y="51"/>
                        <a:pt x="168" y="51"/>
                        <a:pt x="168" y="51"/>
                      </a:cubicBezTo>
                      <a:cubicBezTo>
                        <a:pt x="12" y="14"/>
                        <a:pt x="12" y="14"/>
                        <a:pt x="12" y="14"/>
                      </a:cubicBezTo>
                      <a:cubicBezTo>
                        <a:pt x="12" y="126"/>
                        <a:pt x="12" y="126"/>
                        <a:pt x="12" y="126"/>
                      </a:cubicBezTo>
                      <a:cubicBezTo>
                        <a:pt x="12" y="129"/>
                        <a:pt x="9" y="132"/>
                        <a:pt x="6" y="132"/>
                      </a:cubicBezTo>
                      <a:cubicBezTo>
                        <a:pt x="3" y="132"/>
                        <a:pt x="0" y="129"/>
                        <a:pt x="0" y="126"/>
                      </a:cubicBezTo>
                      <a:cubicBezTo>
                        <a:pt x="0" y="6"/>
                        <a:pt x="0" y="6"/>
                        <a:pt x="0" y="6"/>
                      </a:cubicBezTo>
                      <a:cubicBezTo>
                        <a:pt x="0" y="4"/>
                        <a:pt x="1" y="2"/>
                        <a:pt x="2" y="1"/>
                      </a:cubicBezTo>
                      <a:cubicBezTo>
                        <a:pt x="4" y="0"/>
                        <a:pt x="6" y="0"/>
                        <a:pt x="7" y="0"/>
                      </a:cubicBezTo>
                      <a:cubicBezTo>
                        <a:pt x="175" y="40"/>
                        <a:pt x="175" y="40"/>
                        <a:pt x="175" y="40"/>
                      </a:cubicBezTo>
                      <a:cubicBezTo>
                        <a:pt x="178" y="41"/>
                        <a:pt x="180" y="43"/>
                        <a:pt x="180" y="46"/>
                      </a:cubicBezTo>
                      <a:cubicBezTo>
                        <a:pt x="180" y="198"/>
                        <a:pt x="180" y="198"/>
                        <a:pt x="180" y="198"/>
                      </a:cubicBezTo>
                      <a:cubicBezTo>
                        <a:pt x="180" y="201"/>
                        <a:pt x="177" y="204"/>
                        <a:pt x="174" y="204"/>
                      </a:cubicBezTo>
                      <a:close/>
                      <a:moveTo>
                        <a:pt x="84" y="192"/>
                      </a:moveTo>
                      <a:cubicBezTo>
                        <a:pt x="104" y="192"/>
                        <a:pt x="104" y="192"/>
                        <a:pt x="104" y="192"/>
                      </a:cubicBezTo>
                      <a:cubicBezTo>
                        <a:pt x="104" y="172"/>
                        <a:pt x="104" y="172"/>
                        <a:pt x="104" y="172"/>
                      </a:cubicBezTo>
                      <a:cubicBezTo>
                        <a:pt x="84" y="172"/>
                        <a:pt x="84" y="172"/>
                        <a:pt x="84" y="172"/>
                      </a:cubicBezTo>
                      <a:lnTo>
                        <a:pt x="84" y="192"/>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107" name="Rectangle 170">
                  <a:extLst>
                    <a:ext uri="{FF2B5EF4-FFF2-40B4-BE49-F238E27FC236}">
                      <a16:creationId xmlns:a16="http://schemas.microsoft.com/office/drawing/2014/main" id="{C3F57989-858B-FC74-2B4A-2137D89E9848}"/>
                    </a:ext>
                  </a:extLst>
                </p:cNvPr>
                <p:cNvSpPr>
                  <a:spLocks noChangeArrowheads="1"/>
                </p:cNvSpPr>
                <p:nvPr/>
              </p:nvSpPr>
              <p:spPr bwMode="auto">
                <a:xfrm>
                  <a:off x="2065" y="3343"/>
                  <a:ext cx="35" cy="46"/>
                </a:xfrm>
                <a:prstGeom prst="rect">
                  <a:avLst/>
                </a:prstGeom>
                <a:solidFill>
                  <a:srgbClr val="81B5A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108" name="Rectangle 171">
                  <a:extLst>
                    <a:ext uri="{FF2B5EF4-FFF2-40B4-BE49-F238E27FC236}">
                      <a16:creationId xmlns:a16="http://schemas.microsoft.com/office/drawing/2014/main" id="{6E79D6F8-2D2C-7CA1-6762-00B29D9BE1DF}"/>
                    </a:ext>
                  </a:extLst>
                </p:cNvPr>
                <p:cNvSpPr>
                  <a:spLocks noChangeArrowheads="1"/>
                </p:cNvSpPr>
                <p:nvPr/>
              </p:nvSpPr>
              <p:spPr bwMode="auto">
                <a:xfrm>
                  <a:off x="2114" y="3343"/>
                  <a:ext cx="35" cy="46"/>
                </a:xfrm>
                <a:prstGeom prst="rect">
                  <a:avLst/>
                </a:prstGeom>
                <a:solidFill>
                  <a:srgbClr val="81B5A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109" name="Rectangle 172">
                  <a:extLst>
                    <a:ext uri="{FF2B5EF4-FFF2-40B4-BE49-F238E27FC236}">
                      <a16:creationId xmlns:a16="http://schemas.microsoft.com/office/drawing/2014/main" id="{5D737322-F0B4-7CBD-BEA7-AD587644456C}"/>
                    </a:ext>
                  </a:extLst>
                </p:cNvPr>
                <p:cNvSpPr>
                  <a:spLocks noChangeArrowheads="1"/>
                </p:cNvSpPr>
                <p:nvPr/>
              </p:nvSpPr>
              <p:spPr bwMode="auto">
                <a:xfrm>
                  <a:off x="2163" y="3343"/>
                  <a:ext cx="35" cy="46"/>
                </a:xfrm>
                <a:prstGeom prst="rect">
                  <a:avLst/>
                </a:prstGeom>
                <a:solidFill>
                  <a:srgbClr val="81B5A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110" name="Rectangle 173">
                  <a:extLst>
                    <a:ext uri="{FF2B5EF4-FFF2-40B4-BE49-F238E27FC236}">
                      <a16:creationId xmlns:a16="http://schemas.microsoft.com/office/drawing/2014/main" id="{D94B79E4-34AB-BFB1-B093-F842C27A56BD}"/>
                    </a:ext>
                  </a:extLst>
                </p:cNvPr>
                <p:cNvSpPr>
                  <a:spLocks noChangeArrowheads="1"/>
                </p:cNvSpPr>
                <p:nvPr/>
              </p:nvSpPr>
              <p:spPr bwMode="auto">
                <a:xfrm>
                  <a:off x="2114" y="3404"/>
                  <a:ext cx="35" cy="46"/>
                </a:xfrm>
                <a:prstGeom prst="rect">
                  <a:avLst/>
                </a:prstGeom>
                <a:solidFill>
                  <a:srgbClr val="81B5A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111" name="Rectangle 174">
                  <a:extLst>
                    <a:ext uri="{FF2B5EF4-FFF2-40B4-BE49-F238E27FC236}">
                      <a16:creationId xmlns:a16="http://schemas.microsoft.com/office/drawing/2014/main" id="{7955D221-5AC5-A0BC-C3A5-6C01B0C1A3EC}"/>
                    </a:ext>
                  </a:extLst>
                </p:cNvPr>
                <p:cNvSpPr>
                  <a:spLocks noChangeArrowheads="1"/>
                </p:cNvSpPr>
                <p:nvPr/>
              </p:nvSpPr>
              <p:spPr bwMode="auto">
                <a:xfrm>
                  <a:off x="2065" y="3404"/>
                  <a:ext cx="35" cy="46"/>
                </a:xfrm>
                <a:prstGeom prst="rect">
                  <a:avLst/>
                </a:prstGeom>
                <a:solidFill>
                  <a:srgbClr val="81B5A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112" name="Rectangle 175">
                  <a:extLst>
                    <a:ext uri="{FF2B5EF4-FFF2-40B4-BE49-F238E27FC236}">
                      <a16:creationId xmlns:a16="http://schemas.microsoft.com/office/drawing/2014/main" id="{219CEB9E-2647-F97D-7F74-46A4626D3339}"/>
                    </a:ext>
                  </a:extLst>
                </p:cNvPr>
                <p:cNvSpPr>
                  <a:spLocks noChangeArrowheads="1"/>
                </p:cNvSpPr>
                <p:nvPr/>
              </p:nvSpPr>
              <p:spPr bwMode="auto">
                <a:xfrm>
                  <a:off x="2163" y="3404"/>
                  <a:ext cx="35" cy="46"/>
                </a:xfrm>
                <a:prstGeom prst="rect">
                  <a:avLst/>
                </a:prstGeom>
                <a:solidFill>
                  <a:srgbClr val="81B5A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113" name="Freeform 176">
                  <a:extLst>
                    <a:ext uri="{FF2B5EF4-FFF2-40B4-BE49-F238E27FC236}">
                      <a16:creationId xmlns:a16="http://schemas.microsoft.com/office/drawing/2014/main" id="{B1E3DE91-E34A-0A9F-5D73-FFA064EB4B26}"/>
                    </a:ext>
                  </a:extLst>
                </p:cNvPr>
                <p:cNvSpPr>
                  <a:spLocks/>
                </p:cNvSpPr>
                <p:nvPr/>
              </p:nvSpPr>
              <p:spPr bwMode="auto">
                <a:xfrm>
                  <a:off x="2070" y="3511"/>
                  <a:ext cx="103" cy="15"/>
                </a:xfrm>
                <a:custGeom>
                  <a:avLst/>
                  <a:gdLst>
                    <a:gd name="T0" fmla="*/ 78 w 84"/>
                    <a:gd name="T1" fmla="*/ 12 h 12"/>
                    <a:gd name="T2" fmla="*/ 6 w 84"/>
                    <a:gd name="T3" fmla="*/ 12 h 12"/>
                    <a:gd name="T4" fmla="*/ 0 w 84"/>
                    <a:gd name="T5" fmla="*/ 6 h 12"/>
                    <a:gd name="T6" fmla="*/ 6 w 84"/>
                    <a:gd name="T7" fmla="*/ 0 h 12"/>
                    <a:gd name="T8" fmla="*/ 78 w 84"/>
                    <a:gd name="T9" fmla="*/ 0 h 12"/>
                    <a:gd name="T10" fmla="*/ 84 w 84"/>
                    <a:gd name="T11" fmla="*/ 6 h 12"/>
                    <a:gd name="T12" fmla="*/ 78 w 84"/>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84" h="12">
                      <a:moveTo>
                        <a:pt x="78" y="12"/>
                      </a:moveTo>
                      <a:cubicBezTo>
                        <a:pt x="6" y="12"/>
                        <a:pt x="6" y="12"/>
                        <a:pt x="6" y="12"/>
                      </a:cubicBezTo>
                      <a:cubicBezTo>
                        <a:pt x="3" y="12"/>
                        <a:pt x="0" y="9"/>
                        <a:pt x="0" y="6"/>
                      </a:cubicBezTo>
                      <a:cubicBezTo>
                        <a:pt x="0" y="3"/>
                        <a:pt x="3" y="0"/>
                        <a:pt x="6" y="0"/>
                      </a:cubicBezTo>
                      <a:cubicBezTo>
                        <a:pt x="78" y="0"/>
                        <a:pt x="78" y="0"/>
                        <a:pt x="78" y="0"/>
                      </a:cubicBezTo>
                      <a:cubicBezTo>
                        <a:pt x="81" y="0"/>
                        <a:pt x="84" y="3"/>
                        <a:pt x="84" y="6"/>
                      </a:cubicBezTo>
                      <a:cubicBezTo>
                        <a:pt x="84" y="9"/>
                        <a:pt x="81" y="12"/>
                        <a:pt x="78" y="12"/>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114" name="Freeform 177">
                  <a:extLst>
                    <a:ext uri="{FF2B5EF4-FFF2-40B4-BE49-F238E27FC236}">
                      <a16:creationId xmlns:a16="http://schemas.microsoft.com/office/drawing/2014/main" id="{0E781CCE-ABF2-C81A-7284-50D53274E4AA}"/>
                    </a:ext>
                  </a:extLst>
                </p:cNvPr>
                <p:cNvSpPr>
                  <a:spLocks noEditPoints="1"/>
                </p:cNvSpPr>
                <p:nvPr/>
              </p:nvSpPr>
              <p:spPr bwMode="auto">
                <a:xfrm>
                  <a:off x="1948" y="3445"/>
                  <a:ext cx="132" cy="147"/>
                </a:xfrm>
                <a:custGeom>
                  <a:avLst/>
                  <a:gdLst>
                    <a:gd name="T0" fmla="*/ 102 w 108"/>
                    <a:gd name="T1" fmla="*/ 116 h 116"/>
                    <a:gd name="T2" fmla="*/ 96 w 108"/>
                    <a:gd name="T3" fmla="*/ 110 h 116"/>
                    <a:gd name="T4" fmla="*/ 96 w 108"/>
                    <a:gd name="T5" fmla="*/ 106 h 116"/>
                    <a:gd name="T6" fmla="*/ 54 w 108"/>
                    <a:gd name="T7" fmla="*/ 68 h 116"/>
                    <a:gd name="T8" fmla="*/ 12 w 108"/>
                    <a:gd name="T9" fmla="*/ 106 h 116"/>
                    <a:gd name="T10" fmla="*/ 12 w 108"/>
                    <a:gd name="T11" fmla="*/ 110 h 116"/>
                    <a:gd name="T12" fmla="*/ 6 w 108"/>
                    <a:gd name="T13" fmla="*/ 116 h 116"/>
                    <a:gd name="T14" fmla="*/ 0 w 108"/>
                    <a:gd name="T15" fmla="*/ 110 h 116"/>
                    <a:gd name="T16" fmla="*/ 0 w 108"/>
                    <a:gd name="T17" fmla="*/ 106 h 116"/>
                    <a:gd name="T18" fmla="*/ 30 w 108"/>
                    <a:gd name="T19" fmla="*/ 61 h 116"/>
                    <a:gd name="T20" fmla="*/ 32 w 108"/>
                    <a:gd name="T21" fmla="*/ 60 h 116"/>
                    <a:gd name="T22" fmla="*/ 30 w 108"/>
                    <a:gd name="T23" fmla="*/ 58 h 116"/>
                    <a:gd name="T24" fmla="*/ 20 w 108"/>
                    <a:gd name="T25" fmla="*/ 34 h 116"/>
                    <a:gd name="T26" fmla="*/ 54 w 108"/>
                    <a:gd name="T27" fmla="*/ 0 h 116"/>
                    <a:gd name="T28" fmla="*/ 88 w 108"/>
                    <a:gd name="T29" fmla="*/ 34 h 116"/>
                    <a:gd name="T30" fmla="*/ 78 w 108"/>
                    <a:gd name="T31" fmla="*/ 58 h 116"/>
                    <a:gd name="T32" fmla="*/ 76 w 108"/>
                    <a:gd name="T33" fmla="*/ 60 h 116"/>
                    <a:gd name="T34" fmla="*/ 78 w 108"/>
                    <a:gd name="T35" fmla="*/ 61 h 116"/>
                    <a:gd name="T36" fmla="*/ 108 w 108"/>
                    <a:gd name="T37" fmla="*/ 106 h 116"/>
                    <a:gd name="T38" fmla="*/ 108 w 108"/>
                    <a:gd name="T39" fmla="*/ 110 h 116"/>
                    <a:gd name="T40" fmla="*/ 102 w 108"/>
                    <a:gd name="T41" fmla="*/ 116 h 116"/>
                    <a:gd name="T42" fmla="*/ 54 w 108"/>
                    <a:gd name="T43" fmla="*/ 12 h 116"/>
                    <a:gd name="T44" fmla="*/ 32 w 108"/>
                    <a:gd name="T45" fmla="*/ 34 h 116"/>
                    <a:gd name="T46" fmla="*/ 54 w 108"/>
                    <a:gd name="T47" fmla="*/ 56 h 116"/>
                    <a:gd name="T48" fmla="*/ 76 w 108"/>
                    <a:gd name="T49" fmla="*/ 34 h 116"/>
                    <a:gd name="T50" fmla="*/ 54 w 108"/>
                    <a:gd name="T51" fmla="*/ 1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116">
                      <a:moveTo>
                        <a:pt x="102" y="116"/>
                      </a:moveTo>
                      <a:cubicBezTo>
                        <a:pt x="99" y="116"/>
                        <a:pt x="96" y="113"/>
                        <a:pt x="96" y="110"/>
                      </a:cubicBezTo>
                      <a:cubicBezTo>
                        <a:pt x="96" y="106"/>
                        <a:pt x="96" y="106"/>
                        <a:pt x="96" y="106"/>
                      </a:cubicBezTo>
                      <a:cubicBezTo>
                        <a:pt x="96" y="85"/>
                        <a:pt x="77" y="68"/>
                        <a:pt x="54" y="68"/>
                      </a:cubicBezTo>
                      <a:cubicBezTo>
                        <a:pt x="31" y="68"/>
                        <a:pt x="12" y="85"/>
                        <a:pt x="12" y="106"/>
                      </a:cubicBezTo>
                      <a:cubicBezTo>
                        <a:pt x="12" y="110"/>
                        <a:pt x="12" y="110"/>
                        <a:pt x="12" y="110"/>
                      </a:cubicBezTo>
                      <a:cubicBezTo>
                        <a:pt x="12" y="113"/>
                        <a:pt x="9" y="116"/>
                        <a:pt x="6" y="116"/>
                      </a:cubicBezTo>
                      <a:cubicBezTo>
                        <a:pt x="3" y="116"/>
                        <a:pt x="0" y="113"/>
                        <a:pt x="0" y="110"/>
                      </a:cubicBezTo>
                      <a:cubicBezTo>
                        <a:pt x="0" y="106"/>
                        <a:pt x="0" y="106"/>
                        <a:pt x="0" y="106"/>
                      </a:cubicBezTo>
                      <a:cubicBezTo>
                        <a:pt x="0" y="87"/>
                        <a:pt x="11" y="70"/>
                        <a:pt x="30" y="61"/>
                      </a:cubicBezTo>
                      <a:cubicBezTo>
                        <a:pt x="32" y="60"/>
                        <a:pt x="32" y="60"/>
                        <a:pt x="32" y="60"/>
                      </a:cubicBezTo>
                      <a:cubicBezTo>
                        <a:pt x="30" y="58"/>
                        <a:pt x="30" y="58"/>
                        <a:pt x="30" y="58"/>
                      </a:cubicBezTo>
                      <a:cubicBezTo>
                        <a:pt x="24" y="52"/>
                        <a:pt x="20" y="43"/>
                        <a:pt x="20" y="34"/>
                      </a:cubicBezTo>
                      <a:cubicBezTo>
                        <a:pt x="20" y="15"/>
                        <a:pt x="35" y="0"/>
                        <a:pt x="54" y="0"/>
                      </a:cubicBezTo>
                      <a:cubicBezTo>
                        <a:pt x="73" y="0"/>
                        <a:pt x="88" y="15"/>
                        <a:pt x="88" y="34"/>
                      </a:cubicBezTo>
                      <a:cubicBezTo>
                        <a:pt x="88" y="43"/>
                        <a:pt x="84" y="52"/>
                        <a:pt x="78" y="58"/>
                      </a:cubicBezTo>
                      <a:cubicBezTo>
                        <a:pt x="76" y="60"/>
                        <a:pt x="76" y="60"/>
                        <a:pt x="76" y="60"/>
                      </a:cubicBezTo>
                      <a:cubicBezTo>
                        <a:pt x="78" y="61"/>
                        <a:pt x="78" y="61"/>
                        <a:pt x="78" y="61"/>
                      </a:cubicBezTo>
                      <a:cubicBezTo>
                        <a:pt x="97" y="70"/>
                        <a:pt x="108" y="87"/>
                        <a:pt x="108" y="106"/>
                      </a:cubicBezTo>
                      <a:cubicBezTo>
                        <a:pt x="108" y="110"/>
                        <a:pt x="108" y="110"/>
                        <a:pt x="108" y="110"/>
                      </a:cubicBezTo>
                      <a:cubicBezTo>
                        <a:pt x="108" y="113"/>
                        <a:pt x="105" y="116"/>
                        <a:pt x="102" y="116"/>
                      </a:cubicBezTo>
                      <a:close/>
                      <a:moveTo>
                        <a:pt x="54" y="12"/>
                      </a:moveTo>
                      <a:cubicBezTo>
                        <a:pt x="42" y="12"/>
                        <a:pt x="32" y="22"/>
                        <a:pt x="32" y="34"/>
                      </a:cubicBezTo>
                      <a:cubicBezTo>
                        <a:pt x="32" y="46"/>
                        <a:pt x="42" y="56"/>
                        <a:pt x="54" y="56"/>
                      </a:cubicBezTo>
                      <a:cubicBezTo>
                        <a:pt x="66" y="56"/>
                        <a:pt x="76" y="46"/>
                        <a:pt x="76" y="34"/>
                      </a:cubicBezTo>
                      <a:cubicBezTo>
                        <a:pt x="76" y="22"/>
                        <a:pt x="66" y="12"/>
                        <a:pt x="54" y="12"/>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grpSp>
          <p:grpSp>
            <p:nvGrpSpPr>
              <p:cNvPr id="85" name="Group 155">
                <a:extLst>
                  <a:ext uri="{FF2B5EF4-FFF2-40B4-BE49-F238E27FC236}">
                    <a16:creationId xmlns:a16="http://schemas.microsoft.com/office/drawing/2014/main" id="{7A2135A1-B9A0-8B93-D316-32B28B970306}"/>
                  </a:ext>
                </a:extLst>
              </p:cNvPr>
              <p:cNvGrpSpPr>
                <a:grpSpLocks noChangeAspect="1"/>
              </p:cNvGrpSpPr>
              <p:nvPr/>
            </p:nvGrpSpPr>
            <p:grpSpPr bwMode="auto">
              <a:xfrm>
                <a:off x="9155279" y="4984602"/>
                <a:ext cx="274320" cy="266771"/>
                <a:chOff x="3358" y="3275"/>
                <a:chExt cx="327" cy="318"/>
              </a:xfrm>
            </p:grpSpPr>
            <p:sp>
              <p:nvSpPr>
                <p:cNvPr id="104" name="Freeform 156">
                  <a:extLst>
                    <a:ext uri="{FF2B5EF4-FFF2-40B4-BE49-F238E27FC236}">
                      <a16:creationId xmlns:a16="http://schemas.microsoft.com/office/drawing/2014/main" id="{3396ECA3-E9AA-B8A7-0CF4-94983EB798E2}"/>
                    </a:ext>
                  </a:extLst>
                </p:cNvPr>
                <p:cNvSpPr>
                  <a:spLocks/>
                </p:cNvSpPr>
                <p:nvPr/>
              </p:nvSpPr>
              <p:spPr bwMode="auto">
                <a:xfrm>
                  <a:off x="3522" y="3275"/>
                  <a:ext cx="146" cy="84"/>
                </a:xfrm>
                <a:custGeom>
                  <a:avLst/>
                  <a:gdLst>
                    <a:gd name="T0" fmla="*/ 109 w 111"/>
                    <a:gd name="T1" fmla="*/ 52 h 62"/>
                    <a:gd name="T2" fmla="*/ 60 w 111"/>
                    <a:gd name="T3" fmla="*/ 3 h 62"/>
                    <a:gd name="T4" fmla="*/ 51 w 111"/>
                    <a:gd name="T5" fmla="*/ 3 h 62"/>
                    <a:gd name="T6" fmla="*/ 2 w 111"/>
                    <a:gd name="T7" fmla="*/ 52 h 62"/>
                    <a:gd name="T8" fmla="*/ 1 w 111"/>
                    <a:gd name="T9" fmla="*/ 58 h 62"/>
                    <a:gd name="T10" fmla="*/ 7 w 111"/>
                    <a:gd name="T11" fmla="*/ 62 h 62"/>
                    <a:gd name="T12" fmla="*/ 105 w 111"/>
                    <a:gd name="T13" fmla="*/ 62 h 62"/>
                    <a:gd name="T14" fmla="*/ 110 w 111"/>
                    <a:gd name="T15" fmla="*/ 58 h 62"/>
                    <a:gd name="T16" fmla="*/ 109 w 111"/>
                    <a:gd name="T17"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62">
                      <a:moveTo>
                        <a:pt x="109" y="52"/>
                      </a:moveTo>
                      <a:cubicBezTo>
                        <a:pt x="60" y="3"/>
                        <a:pt x="60" y="3"/>
                        <a:pt x="60" y="3"/>
                      </a:cubicBezTo>
                      <a:cubicBezTo>
                        <a:pt x="58" y="0"/>
                        <a:pt x="54" y="0"/>
                        <a:pt x="51" y="3"/>
                      </a:cubicBezTo>
                      <a:cubicBezTo>
                        <a:pt x="2" y="52"/>
                        <a:pt x="2" y="52"/>
                        <a:pt x="2" y="52"/>
                      </a:cubicBezTo>
                      <a:cubicBezTo>
                        <a:pt x="1" y="53"/>
                        <a:pt x="0" y="56"/>
                        <a:pt x="1" y="58"/>
                      </a:cubicBezTo>
                      <a:cubicBezTo>
                        <a:pt x="2" y="61"/>
                        <a:pt x="4" y="62"/>
                        <a:pt x="7" y="62"/>
                      </a:cubicBezTo>
                      <a:cubicBezTo>
                        <a:pt x="105" y="62"/>
                        <a:pt x="105" y="62"/>
                        <a:pt x="105" y="62"/>
                      </a:cubicBezTo>
                      <a:cubicBezTo>
                        <a:pt x="107" y="62"/>
                        <a:pt x="109" y="61"/>
                        <a:pt x="110" y="58"/>
                      </a:cubicBezTo>
                      <a:cubicBezTo>
                        <a:pt x="111" y="56"/>
                        <a:pt x="111" y="53"/>
                        <a:pt x="109" y="52"/>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105" name="Freeform 157">
                  <a:extLst>
                    <a:ext uri="{FF2B5EF4-FFF2-40B4-BE49-F238E27FC236}">
                      <a16:creationId xmlns:a16="http://schemas.microsoft.com/office/drawing/2014/main" id="{6DAD7583-5D00-FC5F-A879-64A5A1998FBF}"/>
                    </a:ext>
                  </a:extLst>
                </p:cNvPr>
                <p:cNvSpPr>
                  <a:spLocks noEditPoints="1"/>
                </p:cNvSpPr>
                <p:nvPr/>
              </p:nvSpPr>
              <p:spPr bwMode="auto">
                <a:xfrm>
                  <a:off x="3358" y="3277"/>
                  <a:ext cx="327" cy="316"/>
                </a:xfrm>
                <a:custGeom>
                  <a:avLst/>
                  <a:gdLst>
                    <a:gd name="T0" fmla="*/ 226 w 249"/>
                    <a:gd name="T1" fmla="*/ 158 h 232"/>
                    <a:gd name="T2" fmla="*/ 106 w 249"/>
                    <a:gd name="T3" fmla="*/ 172 h 232"/>
                    <a:gd name="T4" fmla="*/ 106 w 249"/>
                    <a:gd name="T5" fmla="*/ 160 h 232"/>
                    <a:gd name="T6" fmla="*/ 215 w 249"/>
                    <a:gd name="T7" fmla="*/ 155 h 232"/>
                    <a:gd name="T8" fmla="*/ 93 w 249"/>
                    <a:gd name="T9" fmla="*/ 60 h 232"/>
                    <a:gd name="T10" fmla="*/ 76 w 249"/>
                    <a:gd name="T11" fmla="*/ 111 h 232"/>
                    <a:gd name="T12" fmla="*/ 82 w 249"/>
                    <a:gd name="T13" fmla="*/ 53 h 232"/>
                    <a:gd name="T14" fmla="*/ 243 w 249"/>
                    <a:gd name="T15" fmla="*/ 48 h 232"/>
                    <a:gd name="T16" fmla="*/ 249 w 249"/>
                    <a:gd name="T17" fmla="*/ 55 h 232"/>
                    <a:gd name="T18" fmla="*/ 107 w 249"/>
                    <a:gd name="T19" fmla="*/ 18 h 232"/>
                    <a:gd name="T20" fmla="*/ 108 w 249"/>
                    <a:gd name="T21" fmla="*/ 23 h 232"/>
                    <a:gd name="T22" fmla="*/ 130 w 249"/>
                    <a:gd name="T23" fmla="*/ 28 h 232"/>
                    <a:gd name="T24" fmla="*/ 130 w 249"/>
                    <a:gd name="T25" fmla="*/ 16 h 232"/>
                    <a:gd name="T26" fmla="*/ 114 w 249"/>
                    <a:gd name="T27" fmla="*/ 5 h 232"/>
                    <a:gd name="T28" fmla="*/ 58 w 249"/>
                    <a:gd name="T29" fmla="*/ 0 h 232"/>
                    <a:gd name="T30" fmla="*/ 54 w 249"/>
                    <a:gd name="T31" fmla="*/ 2 h 232"/>
                    <a:gd name="T32" fmla="*/ 52 w 249"/>
                    <a:gd name="T33" fmla="*/ 98 h 232"/>
                    <a:gd name="T34" fmla="*/ 64 w 249"/>
                    <a:gd name="T35" fmla="*/ 98 h 232"/>
                    <a:gd name="T36" fmla="*/ 100 w 249"/>
                    <a:gd name="T37" fmla="*/ 12 h 232"/>
                    <a:gd name="T38" fmla="*/ 178 w 249"/>
                    <a:gd name="T39" fmla="*/ 100 h 232"/>
                    <a:gd name="T40" fmla="*/ 178 w 249"/>
                    <a:gd name="T41" fmla="*/ 88 h 232"/>
                    <a:gd name="T42" fmla="*/ 132 w 249"/>
                    <a:gd name="T43" fmla="*/ 94 h 232"/>
                    <a:gd name="T44" fmla="*/ 178 w 249"/>
                    <a:gd name="T45" fmla="*/ 100 h 232"/>
                    <a:gd name="T46" fmla="*/ 108 w 249"/>
                    <a:gd name="T47" fmla="*/ 222 h 232"/>
                    <a:gd name="T48" fmla="*/ 76 w 249"/>
                    <a:gd name="T49" fmla="*/ 176 h 232"/>
                    <a:gd name="T50" fmla="*/ 88 w 249"/>
                    <a:gd name="T51" fmla="*/ 150 h 232"/>
                    <a:gd name="T52" fmla="*/ 20 w 249"/>
                    <a:gd name="T53" fmla="*/ 150 h 232"/>
                    <a:gd name="T54" fmla="*/ 32 w 249"/>
                    <a:gd name="T55" fmla="*/ 176 h 232"/>
                    <a:gd name="T56" fmla="*/ 0 w 249"/>
                    <a:gd name="T57" fmla="*/ 222 h 232"/>
                    <a:gd name="T58" fmla="*/ 6 w 249"/>
                    <a:gd name="T59" fmla="*/ 232 h 232"/>
                    <a:gd name="T60" fmla="*/ 12 w 249"/>
                    <a:gd name="T61" fmla="*/ 222 h 232"/>
                    <a:gd name="T62" fmla="*/ 96 w 249"/>
                    <a:gd name="T63" fmla="*/ 222 h 232"/>
                    <a:gd name="T64" fmla="*/ 102 w 249"/>
                    <a:gd name="T65" fmla="*/ 232 h 232"/>
                    <a:gd name="T66" fmla="*/ 76 w 249"/>
                    <a:gd name="T67" fmla="*/ 150 h 232"/>
                    <a:gd name="T68" fmla="*/ 32 w 249"/>
                    <a:gd name="T69" fmla="*/ 150 h 232"/>
                    <a:gd name="T70" fmla="*/ 76 w 249"/>
                    <a:gd name="T71" fmla="*/ 15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9" h="232">
                      <a:moveTo>
                        <a:pt x="249" y="55"/>
                      </a:moveTo>
                      <a:cubicBezTo>
                        <a:pt x="226" y="158"/>
                        <a:pt x="226" y="158"/>
                        <a:pt x="226" y="158"/>
                      </a:cubicBezTo>
                      <a:cubicBezTo>
                        <a:pt x="224" y="166"/>
                        <a:pt x="217" y="172"/>
                        <a:pt x="208" y="172"/>
                      </a:cubicBezTo>
                      <a:cubicBezTo>
                        <a:pt x="106" y="172"/>
                        <a:pt x="106" y="172"/>
                        <a:pt x="106" y="172"/>
                      </a:cubicBezTo>
                      <a:cubicBezTo>
                        <a:pt x="103" y="172"/>
                        <a:pt x="100" y="169"/>
                        <a:pt x="100" y="166"/>
                      </a:cubicBezTo>
                      <a:cubicBezTo>
                        <a:pt x="100" y="163"/>
                        <a:pt x="103" y="160"/>
                        <a:pt x="106" y="160"/>
                      </a:cubicBezTo>
                      <a:cubicBezTo>
                        <a:pt x="208" y="160"/>
                        <a:pt x="208" y="160"/>
                        <a:pt x="208" y="160"/>
                      </a:cubicBezTo>
                      <a:cubicBezTo>
                        <a:pt x="211" y="160"/>
                        <a:pt x="214" y="158"/>
                        <a:pt x="215" y="155"/>
                      </a:cubicBezTo>
                      <a:cubicBezTo>
                        <a:pt x="236" y="60"/>
                        <a:pt x="236" y="60"/>
                        <a:pt x="236" y="60"/>
                      </a:cubicBezTo>
                      <a:cubicBezTo>
                        <a:pt x="93" y="60"/>
                        <a:pt x="93" y="60"/>
                        <a:pt x="93" y="60"/>
                      </a:cubicBezTo>
                      <a:cubicBezTo>
                        <a:pt x="84" y="106"/>
                        <a:pt x="84" y="106"/>
                        <a:pt x="84" y="106"/>
                      </a:cubicBezTo>
                      <a:cubicBezTo>
                        <a:pt x="84" y="110"/>
                        <a:pt x="80" y="112"/>
                        <a:pt x="76" y="111"/>
                      </a:cubicBezTo>
                      <a:cubicBezTo>
                        <a:pt x="73" y="110"/>
                        <a:pt x="72" y="107"/>
                        <a:pt x="72" y="104"/>
                      </a:cubicBezTo>
                      <a:cubicBezTo>
                        <a:pt x="82" y="53"/>
                        <a:pt x="82" y="53"/>
                        <a:pt x="82" y="53"/>
                      </a:cubicBezTo>
                      <a:cubicBezTo>
                        <a:pt x="82" y="50"/>
                        <a:pt x="85" y="48"/>
                        <a:pt x="88" y="48"/>
                      </a:cubicBezTo>
                      <a:cubicBezTo>
                        <a:pt x="243" y="48"/>
                        <a:pt x="243" y="48"/>
                        <a:pt x="243" y="48"/>
                      </a:cubicBezTo>
                      <a:cubicBezTo>
                        <a:pt x="245" y="48"/>
                        <a:pt x="247" y="49"/>
                        <a:pt x="248" y="50"/>
                      </a:cubicBezTo>
                      <a:cubicBezTo>
                        <a:pt x="249" y="52"/>
                        <a:pt x="249" y="54"/>
                        <a:pt x="249" y="55"/>
                      </a:cubicBezTo>
                      <a:close/>
                      <a:moveTo>
                        <a:pt x="105" y="14"/>
                      </a:moveTo>
                      <a:cubicBezTo>
                        <a:pt x="107" y="15"/>
                        <a:pt x="107" y="17"/>
                        <a:pt x="107" y="18"/>
                      </a:cubicBezTo>
                      <a:cubicBezTo>
                        <a:pt x="107" y="19"/>
                        <a:pt x="107" y="19"/>
                        <a:pt x="107" y="20"/>
                      </a:cubicBezTo>
                      <a:cubicBezTo>
                        <a:pt x="108" y="23"/>
                        <a:pt x="108" y="23"/>
                        <a:pt x="108" y="23"/>
                      </a:cubicBezTo>
                      <a:cubicBezTo>
                        <a:pt x="109" y="26"/>
                        <a:pt x="111" y="28"/>
                        <a:pt x="114" y="28"/>
                      </a:cubicBezTo>
                      <a:cubicBezTo>
                        <a:pt x="130" y="28"/>
                        <a:pt x="130" y="28"/>
                        <a:pt x="130" y="28"/>
                      </a:cubicBezTo>
                      <a:cubicBezTo>
                        <a:pt x="133" y="28"/>
                        <a:pt x="136" y="25"/>
                        <a:pt x="136" y="22"/>
                      </a:cubicBezTo>
                      <a:cubicBezTo>
                        <a:pt x="136" y="19"/>
                        <a:pt x="133" y="16"/>
                        <a:pt x="130" y="16"/>
                      </a:cubicBezTo>
                      <a:cubicBezTo>
                        <a:pt x="119" y="16"/>
                        <a:pt x="119" y="16"/>
                        <a:pt x="119" y="16"/>
                      </a:cubicBezTo>
                      <a:cubicBezTo>
                        <a:pt x="119" y="12"/>
                        <a:pt x="117" y="8"/>
                        <a:pt x="114" y="5"/>
                      </a:cubicBezTo>
                      <a:cubicBezTo>
                        <a:pt x="110" y="2"/>
                        <a:pt x="106" y="0"/>
                        <a:pt x="101" y="0"/>
                      </a:cubicBezTo>
                      <a:cubicBezTo>
                        <a:pt x="58" y="0"/>
                        <a:pt x="58" y="0"/>
                        <a:pt x="58" y="0"/>
                      </a:cubicBezTo>
                      <a:cubicBezTo>
                        <a:pt x="58" y="0"/>
                        <a:pt x="58" y="0"/>
                        <a:pt x="58" y="0"/>
                      </a:cubicBezTo>
                      <a:cubicBezTo>
                        <a:pt x="56" y="0"/>
                        <a:pt x="55" y="1"/>
                        <a:pt x="54" y="2"/>
                      </a:cubicBezTo>
                      <a:cubicBezTo>
                        <a:pt x="53" y="3"/>
                        <a:pt x="52" y="4"/>
                        <a:pt x="52" y="6"/>
                      </a:cubicBezTo>
                      <a:cubicBezTo>
                        <a:pt x="52" y="98"/>
                        <a:pt x="52" y="98"/>
                        <a:pt x="52" y="98"/>
                      </a:cubicBezTo>
                      <a:cubicBezTo>
                        <a:pt x="52" y="101"/>
                        <a:pt x="55" y="104"/>
                        <a:pt x="58" y="104"/>
                      </a:cubicBezTo>
                      <a:cubicBezTo>
                        <a:pt x="61" y="104"/>
                        <a:pt x="64" y="101"/>
                        <a:pt x="64" y="98"/>
                      </a:cubicBezTo>
                      <a:cubicBezTo>
                        <a:pt x="64" y="12"/>
                        <a:pt x="64" y="12"/>
                        <a:pt x="64" y="12"/>
                      </a:cubicBezTo>
                      <a:cubicBezTo>
                        <a:pt x="100" y="12"/>
                        <a:pt x="100" y="12"/>
                        <a:pt x="100" y="12"/>
                      </a:cubicBezTo>
                      <a:cubicBezTo>
                        <a:pt x="102" y="12"/>
                        <a:pt x="104" y="13"/>
                        <a:pt x="105" y="14"/>
                      </a:cubicBezTo>
                      <a:close/>
                      <a:moveTo>
                        <a:pt x="178" y="100"/>
                      </a:moveTo>
                      <a:cubicBezTo>
                        <a:pt x="181" y="100"/>
                        <a:pt x="184" y="97"/>
                        <a:pt x="184" y="94"/>
                      </a:cubicBezTo>
                      <a:cubicBezTo>
                        <a:pt x="184" y="91"/>
                        <a:pt x="181" y="88"/>
                        <a:pt x="178" y="88"/>
                      </a:cubicBezTo>
                      <a:cubicBezTo>
                        <a:pt x="138" y="88"/>
                        <a:pt x="138" y="88"/>
                        <a:pt x="138" y="88"/>
                      </a:cubicBezTo>
                      <a:cubicBezTo>
                        <a:pt x="135" y="88"/>
                        <a:pt x="132" y="91"/>
                        <a:pt x="132" y="94"/>
                      </a:cubicBezTo>
                      <a:cubicBezTo>
                        <a:pt x="132" y="97"/>
                        <a:pt x="135" y="100"/>
                        <a:pt x="138" y="100"/>
                      </a:cubicBezTo>
                      <a:lnTo>
                        <a:pt x="178" y="100"/>
                      </a:lnTo>
                      <a:close/>
                      <a:moveTo>
                        <a:pt x="108" y="226"/>
                      </a:moveTo>
                      <a:cubicBezTo>
                        <a:pt x="108" y="222"/>
                        <a:pt x="108" y="222"/>
                        <a:pt x="108" y="222"/>
                      </a:cubicBezTo>
                      <a:cubicBezTo>
                        <a:pt x="108" y="203"/>
                        <a:pt x="97" y="186"/>
                        <a:pt x="78" y="177"/>
                      </a:cubicBezTo>
                      <a:cubicBezTo>
                        <a:pt x="76" y="176"/>
                        <a:pt x="76" y="176"/>
                        <a:pt x="76" y="176"/>
                      </a:cubicBezTo>
                      <a:cubicBezTo>
                        <a:pt x="78" y="174"/>
                        <a:pt x="78" y="174"/>
                        <a:pt x="78" y="174"/>
                      </a:cubicBezTo>
                      <a:cubicBezTo>
                        <a:pt x="84" y="168"/>
                        <a:pt x="88" y="159"/>
                        <a:pt x="88" y="150"/>
                      </a:cubicBezTo>
                      <a:cubicBezTo>
                        <a:pt x="88" y="131"/>
                        <a:pt x="73" y="116"/>
                        <a:pt x="54" y="116"/>
                      </a:cubicBezTo>
                      <a:cubicBezTo>
                        <a:pt x="35" y="116"/>
                        <a:pt x="20" y="131"/>
                        <a:pt x="20" y="150"/>
                      </a:cubicBezTo>
                      <a:cubicBezTo>
                        <a:pt x="20" y="159"/>
                        <a:pt x="24" y="168"/>
                        <a:pt x="30" y="174"/>
                      </a:cubicBezTo>
                      <a:cubicBezTo>
                        <a:pt x="32" y="176"/>
                        <a:pt x="32" y="176"/>
                        <a:pt x="32" y="176"/>
                      </a:cubicBezTo>
                      <a:cubicBezTo>
                        <a:pt x="30" y="177"/>
                        <a:pt x="30" y="177"/>
                        <a:pt x="30" y="177"/>
                      </a:cubicBezTo>
                      <a:cubicBezTo>
                        <a:pt x="11" y="186"/>
                        <a:pt x="0" y="203"/>
                        <a:pt x="0" y="222"/>
                      </a:cubicBezTo>
                      <a:cubicBezTo>
                        <a:pt x="0" y="226"/>
                        <a:pt x="0" y="226"/>
                        <a:pt x="0" y="226"/>
                      </a:cubicBezTo>
                      <a:cubicBezTo>
                        <a:pt x="0" y="229"/>
                        <a:pt x="3" y="232"/>
                        <a:pt x="6" y="232"/>
                      </a:cubicBezTo>
                      <a:cubicBezTo>
                        <a:pt x="9" y="232"/>
                        <a:pt x="12" y="229"/>
                        <a:pt x="12" y="226"/>
                      </a:cubicBezTo>
                      <a:cubicBezTo>
                        <a:pt x="12" y="222"/>
                        <a:pt x="12" y="222"/>
                        <a:pt x="12" y="222"/>
                      </a:cubicBezTo>
                      <a:cubicBezTo>
                        <a:pt x="12" y="201"/>
                        <a:pt x="31" y="184"/>
                        <a:pt x="54" y="184"/>
                      </a:cubicBezTo>
                      <a:cubicBezTo>
                        <a:pt x="77" y="184"/>
                        <a:pt x="96" y="201"/>
                        <a:pt x="96" y="222"/>
                      </a:cubicBezTo>
                      <a:cubicBezTo>
                        <a:pt x="96" y="226"/>
                        <a:pt x="96" y="226"/>
                        <a:pt x="96" y="226"/>
                      </a:cubicBezTo>
                      <a:cubicBezTo>
                        <a:pt x="96" y="229"/>
                        <a:pt x="99" y="232"/>
                        <a:pt x="102" y="232"/>
                      </a:cubicBezTo>
                      <a:cubicBezTo>
                        <a:pt x="105" y="232"/>
                        <a:pt x="108" y="229"/>
                        <a:pt x="108" y="226"/>
                      </a:cubicBezTo>
                      <a:close/>
                      <a:moveTo>
                        <a:pt x="76" y="150"/>
                      </a:moveTo>
                      <a:cubicBezTo>
                        <a:pt x="76" y="162"/>
                        <a:pt x="66" y="172"/>
                        <a:pt x="54" y="172"/>
                      </a:cubicBezTo>
                      <a:cubicBezTo>
                        <a:pt x="42" y="172"/>
                        <a:pt x="32" y="162"/>
                        <a:pt x="32" y="150"/>
                      </a:cubicBezTo>
                      <a:cubicBezTo>
                        <a:pt x="32" y="138"/>
                        <a:pt x="42" y="128"/>
                        <a:pt x="54" y="128"/>
                      </a:cubicBezTo>
                      <a:cubicBezTo>
                        <a:pt x="66" y="128"/>
                        <a:pt x="76" y="138"/>
                        <a:pt x="76" y="15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grpSp>
          <p:grpSp>
            <p:nvGrpSpPr>
              <p:cNvPr id="86" name="Group 160">
                <a:extLst>
                  <a:ext uri="{FF2B5EF4-FFF2-40B4-BE49-F238E27FC236}">
                    <a16:creationId xmlns:a16="http://schemas.microsoft.com/office/drawing/2014/main" id="{1B969FFD-5EC7-6BBE-8970-B82A7010EB87}"/>
                  </a:ext>
                </a:extLst>
              </p:cNvPr>
              <p:cNvGrpSpPr>
                <a:grpSpLocks noChangeAspect="1"/>
              </p:cNvGrpSpPr>
              <p:nvPr/>
            </p:nvGrpSpPr>
            <p:grpSpPr bwMode="auto">
              <a:xfrm>
                <a:off x="8282477" y="5363610"/>
                <a:ext cx="182880" cy="232425"/>
                <a:chOff x="3046" y="3286"/>
                <a:chExt cx="251" cy="319"/>
              </a:xfrm>
            </p:grpSpPr>
            <p:sp>
              <p:nvSpPr>
                <p:cNvPr id="99" name="Freeform 161">
                  <a:extLst>
                    <a:ext uri="{FF2B5EF4-FFF2-40B4-BE49-F238E27FC236}">
                      <a16:creationId xmlns:a16="http://schemas.microsoft.com/office/drawing/2014/main" id="{35A92FD7-0D93-01B8-0F67-965314759874}"/>
                    </a:ext>
                  </a:extLst>
                </p:cNvPr>
                <p:cNvSpPr>
                  <a:spLocks noEditPoints="1"/>
                </p:cNvSpPr>
                <p:nvPr/>
              </p:nvSpPr>
              <p:spPr bwMode="auto">
                <a:xfrm>
                  <a:off x="3160" y="3443"/>
                  <a:ext cx="137" cy="162"/>
                </a:xfrm>
                <a:custGeom>
                  <a:avLst/>
                  <a:gdLst>
                    <a:gd name="T0" fmla="*/ 102 w 108"/>
                    <a:gd name="T1" fmla="*/ 16 h 124"/>
                    <a:gd name="T2" fmla="*/ 76 w 108"/>
                    <a:gd name="T3" fmla="*/ 16 h 124"/>
                    <a:gd name="T4" fmla="*/ 76 w 108"/>
                    <a:gd name="T5" fmla="*/ 6 h 124"/>
                    <a:gd name="T6" fmla="*/ 70 w 108"/>
                    <a:gd name="T7" fmla="*/ 0 h 124"/>
                    <a:gd name="T8" fmla="*/ 38 w 108"/>
                    <a:gd name="T9" fmla="*/ 0 h 124"/>
                    <a:gd name="T10" fmla="*/ 32 w 108"/>
                    <a:gd name="T11" fmla="*/ 6 h 124"/>
                    <a:gd name="T12" fmla="*/ 32 w 108"/>
                    <a:gd name="T13" fmla="*/ 16 h 124"/>
                    <a:gd name="T14" fmla="*/ 6 w 108"/>
                    <a:gd name="T15" fmla="*/ 16 h 124"/>
                    <a:gd name="T16" fmla="*/ 0 w 108"/>
                    <a:gd name="T17" fmla="*/ 22 h 124"/>
                    <a:gd name="T18" fmla="*/ 0 w 108"/>
                    <a:gd name="T19" fmla="*/ 118 h 124"/>
                    <a:gd name="T20" fmla="*/ 6 w 108"/>
                    <a:gd name="T21" fmla="*/ 124 h 124"/>
                    <a:gd name="T22" fmla="*/ 102 w 108"/>
                    <a:gd name="T23" fmla="*/ 124 h 124"/>
                    <a:gd name="T24" fmla="*/ 108 w 108"/>
                    <a:gd name="T25" fmla="*/ 118 h 124"/>
                    <a:gd name="T26" fmla="*/ 108 w 108"/>
                    <a:gd name="T27" fmla="*/ 22 h 124"/>
                    <a:gd name="T28" fmla="*/ 102 w 108"/>
                    <a:gd name="T29" fmla="*/ 16 h 124"/>
                    <a:gd name="T30" fmla="*/ 44 w 108"/>
                    <a:gd name="T31" fmla="*/ 12 h 124"/>
                    <a:gd name="T32" fmla="*/ 64 w 108"/>
                    <a:gd name="T33" fmla="*/ 12 h 124"/>
                    <a:gd name="T34" fmla="*/ 64 w 108"/>
                    <a:gd name="T35" fmla="*/ 24 h 124"/>
                    <a:gd name="T36" fmla="*/ 44 w 108"/>
                    <a:gd name="T37" fmla="*/ 24 h 124"/>
                    <a:gd name="T38" fmla="*/ 44 w 108"/>
                    <a:gd name="T39" fmla="*/ 12 h 124"/>
                    <a:gd name="T40" fmla="*/ 96 w 108"/>
                    <a:gd name="T41" fmla="*/ 112 h 124"/>
                    <a:gd name="T42" fmla="*/ 12 w 108"/>
                    <a:gd name="T43" fmla="*/ 112 h 124"/>
                    <a:gd name="T44" fmla="*/ 12 w 108"/>
                    <a:gd name="T45" fmla="*/ 28 h 124"/>
                    <a:gd name="T46" fmla="*/ 32 w 108"/>
                    <a:gd name="T47" fmla="*/ 28 h 124"/>
                    <a:gd name="T48" fmla="*/ 32 w 108"/>
                    <a:gd name="T49" fmla="*/ 30 h 124"/>
                    <a:gd name="T50" fmla="*/ 38 w 108"/>
                    <a:gd name="T51" fmla="*/ 36 h 124"/>
                    <a:gd name="T52" fmla="*/ 70 w 108"/>
                    <a:gd name="T53" fmla="*/ 36 h 124"/>
                    <a:gd name="T54" fmla="*/ 76 w 108"/>
                    <a:gd name="T55" fmla="*/ 30 h 124"/>
                    <a:gd name="T56" fmla="*/ 76 w 108"/>
                    <a:gd name="T57" fmla="*/ 28 h 124"/>
                    <a:gd name="T58" fmla="*/ 96 w 108"/>
                    <a:gd name="T59" fmla="*/ 28 h 124"/>
                    <a:gd name="T60" fmla="*/ 96 w 108"/>
                    <a:gd name="T61" fmla="*/ 11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8" h="124">
                      <a:moveTo>
                        <a:pt x="102" y="16"/>
                      </a:moveTo>
                      <a:cubicBezTo>
                        <a:pt x="76" y="16"/>
                        <a:pt x="76" y="16"/>
                        <a:pt x="76" y="16"/>
                      </a:cubicBezTo>
                      <a:cubicBezTo>
                        <a:pt x="76" y="6"/>
                        <a:pt x="76" y="6"/>
                        <a:pt x="76" y="6"/>
                      </a:cubicBezTo>
                      <a:cubicBezTo>
                        <a:pt x="76" y="3"/>
                        <a:pt x="73" y="0"/>
                        <a:pt x="70" y="0"/>
                      </a:cubicBezTo>
                      <a:cubicBezTo>
                        <a:pt x="38" y="0"/>
                        <a:pt x="38" y="0"/>
                        <a:pt x="38" y="0"/>
                      </a:cubicBezTo>
                      <a:cubicBezTo>
                        <a:pt x="35" y="0"/>
                        <a:pt x="32" y="3"/>
                        <a:pt x="32" y="6"/>
                      </a:cubicBezTo>
                      <a:cubicBezTo>
                        <a:pt x="32" y="16"/>
                        <a:pt x="32" y="16"/>
                        <a:pt x="32" y="16"/>
                      </a:cubicBezTo>
                      <a:cubicBezTo>
                        <a:pt x="6" y="16"/>
                        <a:pt x="6" y="16"/>
                        <a:pt x="6" y="16"/>
                      </a:cubicBezTo>
                      <a:cubicBezTo>
                        <a:pt x="3" y="16"/>
                        <a:pt x="0" y="19"/>
                        <a:pt x="0" y="22"/>
                      </a:cubicBezTo>
                      <a:cubicBezTo>
                        <a:pt x="0" y="118"/>
                        <a:pt x="0" y="118"/>
                        <a:pt x="0" y="118"/>
                      </a:cubicBezTo>
                      <a:cubicBezTo>
                        <a:pt x="0" y="121"/>
                        <a:pt x="3" y="124"/>
                        <a:pt x="6" y="124"/>
                      </a:cubicBezTo>
                      <a:cubicBezTo>
                        <a:pt x="102" y="124"/>
                        <a:pt x="102" y="124"/>
                        <a:pt x="102" y="124"/>
                      </a:cubicBezTo>
                      <a:cubicBezTo>
                        <a:pt x="105" y="124"/>
                        <a:pt x="108" y="121"/>
                        <a:pt x="108" y="118"/>
                      </a:cubicBezTo>
                      <a:cubicBezTo>
                        <a:pt x="108" y="22"/>
                        <a:pt x="108" y="22"/>
                        <a:pt x="108" y="22"/>
                      </a:cubicBezTo>
                      <a:cubicBezTo>
                        <a:pt x="108" y="19"/>
                        <a:pt x="105" y="16"/>
                        <a:pt x="102" y="16"/>
                      </a:cubicBezTo>
                      <a:close/>
                      <a:moveTo>
                        <a:pt x="44" y="12"/>
                      </a:moveTo>
                      <a:cubicBezTo>
                        <a:pt x="64" y="12"/>
                        <a:pt x="64" y="12"/>
                        <a:pt x="64" y="12"/>
                      </a:cubicBezTo>
                      <a:cubicBezTo>
                        <a:pt x="64" y="24"/>
                        <a:pt x="64" y="24"/>
                        <a:pt x="64" y="24"/>
                      </a:cubicBezTo>
                      <a:cubicBezTo>
                        <a:pt x="44" y="24"/>
                        <a:pt x="44" y="24"/>
                        <a:pt x="44" y="24"/>
                      </a:cubicBezTo>
                      <a:lnTo>
                        <a:pt x="44" y="12"/>
                      </a:lnTo>
                      <a:close/>
                      <a:moveTo>
                        <a:pt x="96" y="112"/>
                      </a:moveTo>
                      <a:cubicBezTo>
                        <a:pt x="12" y="112"/>
                        <a:pt x="12" y="112"/>
                        <a:pt x="12" y="112"/>
                      </a:cubicBezTo>
                      <a:cubicBezTo>
                        <a:pt x="12" y="28"/>
                        <a:pt x="12" y="28"/>
                        <a:pt x="12" y="28"/>
                      </a:cubicBezTo>
                      <a:cubicBezTo>
                        <a:pt x="32" y="28"/>
                        <a:pt x="32" y="28"/>
                        <a:pt x="32" y="28"/>
                      </a:cubicBezTo>
                      <a:cubicBezTo>
                        <a:pt x="32" y="30"/>
                        <a:pt x="32" y="30"/>
                        <a:pt x="32" y="30"/>
                      </a:cubicBezTo>
                      <a:cubicBezTo>
                        <a:pt x="32" y="33"/>
                        <a:pt x="35" y="36"/>
                        <a:pt x="38" y="36"/>
                      </a:cubicBezTo>
                      <a:cubicBezTo>
                        <a:pt x="70" y="36"/>
                        <a:pt x="70" y="36"/>
                        <a:pt x="70" y="36"/>
                      </a:cubicBezTo>
                      <a:cubicBezTo>
                        <a:pt x="73" y="36"/>
                        <a:pt x="76" y="33"/>
                        <a:pt x="76" y="30"/>
                      </a:cubicBezTo>
                      <a:cubicBezTo>
                        <a:pt x="76" y="28"/>
                        <a:pt x="76" y="28"/>
                        <a:pt x="76" y="28"/>
                      </a:cubicBezTo>
                      <a:cubicBezTo>
                        <a:pt x="96" y="28"/>
                        <a:pt x="96" y="28"/>
                        <a:pt x="96" y="28"/>
                      </a:cubicBezTo>
                      <a:lnTo>
                        <a:pt x="96" y="112"/>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100" name="Freeform 162">
                  <a:extLst>
                    <a:ext uri="{FF2B5EF4-FFF2-40B4-BE49-F238E27FC236}">
                      <a16:creationId xmlns:a16="http://schemas.microsoft.com/office/drawing/2014/main" id="{2AD8505F-3047-9CFA-8D10-3AADA26D1763}"/>
                    </a:ext>
                  </a:extLst>
                </p:cNvPr>
                <p:cNvSpPr>
                  <a:spLocks noEditPoints="1"/>
                </p:cNvSpPr>
                <p:nvPr/>
              </p:nvSpPr>
              <p:spPr bwMode="auto">
                <a:xfrm>
                  <a:off x="3059" y="3320"/>
                  <a:ext cx="133" cy="183"/>
                </a:xfrm>
                <a:custGeom>
                  <a:avLst/>
                  <a:gdLst>
                    <a:gd name="T0" fmla="*/ 103 w 105"/>
                    <a:gd name="T1" fmla="*/ 90 h 140"/>
                    <a:gd name="T2" fmla="*/ 103 w 105"/>
                    <a:gd name="T3" fmla="*/ 82 h 140"/>
                    <a:gd name="T4" fmla="*/ 78 w 105"/>
                    <a:gd name="T5" fmla="*/ 67 h 140"/>
                    <a:gd name="T6" fmla="*/ 92 w 105"/>
                    <a:gd name="T7" fmla="*/ 38 h 140"/>
                    <a:gd name="T8" fmla="*/ 54 w 105"/>
                    <a:gd name="T9" fmla="*/ 0 h 140"/>
                    <a:gd name="T10" fmla="*/ 16 w 105"/>
                    <a:gd name="T11" fmla="*/ 38 h 140"/>
                    <a:gd name="T12" fmla="*/ 32 w 105"/>
                    <a:gd name="T13" fmla="*/ 69 h 140"/>
                    <a:gd name="T14" fmla="*/ 0 w 105"/>
                    <a:gd name="T15" fmla="*/ 111 h 140"/>
                    <a:gd name="T16" fmla="*/ 0 w 105"/>
                    <a:gd name="T17" fmla="*/ 134 h 140"/>
                    <a:gd name="T18" fmla="*/ 6 w 105"/>
                    <a:gd name="T19" fmla="*/ 140 h 140"/>
                    <a:gd name="T20" fmla="*/ 12 w 105"/>
                    <a:gd name="T21" fmla="*/ 134 h 140"/>
                    <a:gd name="T22" fmla="*/ 12 w 105"/>
                    <a:gd name="T23" fmla="*/ 111 h 140"/>
                    <a:gd name="T24" fmla="*/ 58 w 105"/>
                    <a:gd name="T25" fmla="*/ 76 h 140"/>
                    <a:gd name="T26" fmla="*/ 94 w 105"/>
                    <a:gd name="T27" fmla="*/ 90 h 140"/>
                    <a:gd name="T28" fmla="*/ 103 w 105"/>
                    <a:gd name="T29" fmla="*/ 90 h 140"/>
                    <a:gd name="T30" fmla="*/ 54 w 105"/>
                    <a:gd name="T31" fmla="*/ 12 h 140"/>
                    <a:gd name="T32" fmla="*/ 80 w 105"/>
                    <a:gd name="T33" fmla="*/ 38 h 140"/>
                    <a:gd name="T34" fmla="*/ 54 w 105"/>
                    <a:gd name="T35" fmla="*/ 64 h 140"/>
                    <a:gd name="T36" fmla="*/ 28 w 105"/>
                    <a:gd name="T37" fmla="*/ 38 h 140"/>
                    <a:gd name="T38" fmla="*/ 54 w 105"/>
                    <a:gd name="T39" fmla="*/ 1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5" h="140">
                      <a:moveTo>
                        <a:pt x="103" y="90"/>
                      </a:moveTo>
                      <a:cubicBezTo>
                        <a:pt x="105" y="88"/>
                        <a:pt x="105" y="84"/>
                        <a:pt x="103" y="82"/>
                      </a:cubicBezTo>
                      <a:cubicBezTo>
                        <a:pt x="96" y="75"/>
                        <a:pt x="88" y="70"/>
                        <a:pt x="78" y="67"/>
                      </a:cubicBezTo>
                      <a:cubicBezTo>
                        <a:pt x="87" y="60"/>
                        <a:pt x="92" y="50"/>
                        <a:pt x="92" y="38"/>
                      </a:cubicBezTo>
                      <a:cubicBezTo>
                        <a:pt x="92" y="17"/>
                        <a:pt x="75" y="0"/>
                        <a:pt x="54" y="0"/>
                      </a:cubicBezTo>
                      <a:cubicBezTo>
                        <a:pt x="33" y="0"/>
                        <a:pt x="16" y="17"/>
                        <a:pt x="16" y="38"/>
                      </a:cubicBezTo>
                      <a:cubicBezTo>
                        <a:pt x="16" y="51"/>
                        <a:pt x="22" y="62"/>
                        <a:pt x="32" y="69"/>
                      </a:cubicBezTo>
                      <a:cubicBezTo>
                        <a:pt x="13" y="77"/>
                        <a:pt x="0" y="92"/>
                        <a:pt x="0" y="111"/>
                      </a:cubicBezTo>
                      <a:cubicBezTo>
                        <a:pt x="0" y="134"/>
                        <a:pt x="0" y="134"/>
                        <a:pt x="0" y="134"/>
                      </a:cubicBezTo>
                      <a:cubicBezTo>
                        <a:pt x="0" y="137"/>
                        <a:pt x="3" y="140"/>
                        <a:pt x="6" y="140"/>
                      </a:cubicBezTo>
                      <a:cubicBezTo>
                        <a:pt x="9" y="140"/>
                        <a:pt x="12" y="137"/>
                        <a:pt x="12" y="134"/>
                      </a:cubicBezTo>
                      <a:cubicBezTo>
                        <a:pt x="12" y="111"/>
                        <a:pt x="12" y="111"/>
                        <a:pt x="12" y="111"/>
                      </a:cubicBezTo>
                      <a:cubicBezTo>
                        <a:pt x="12" y="92"/>
                        <a:pt x="32" y="76"/>
                        <a:pt x="58" y="76"/>
                      </a:cubicBezTo>
                      <a:cubicBezTo>
                        <a:pt x="72" y="76"/>
                        <a:pt x="86" y="81"/>
                        <a:pt x="94" y="90"/>
                      </a:cubicBezTo>
                      <a:cubicBezTo>
                        <a:pt x="97" y="93"/>
                        <a:pt x="100" y="93"/>
                        <a:pt x="103" y="90"/>
                      </a:cubicBezTo>
                      <a:close/>
                      <a:moveTo>
                        <a:pt x="54" y="12"/>
                      </a:moveTo>
                      <a:cubicBezTo>
                        <a:pt x="68" y="12"/>
                        <a:pt x="80" y="24"/>
                        <a:pt x="80" y="38"/>
                      </a:cubicBezTo>
                      <a:cubicBezTo>
                        <a:pt x="80" y="52"/>
                        <a:pt x="68" y="64"/>
                        <a:pt x="54" y="64"/>
                      </a:cubicBezTo>
                      <a:cubicBezTo>
                        <a:pt x="40" y="64"/>
                        <a:pt x="28" y="52"/>
                        <a:pt x="28" y="38"/>
                      </a:cubicBezTo>
                      <a:cubicBezTo>
                        <a:pt x="28" y="24"/>
                        <a:pt x="40" y="12"/>
                        <a:pt x="54" y="12"/>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101" name="Freeform 163">
                  <a:extLst>
                    <a:ext uri="{FF2B5EF4-FFF2-40B4-BE49-F238E27FC236}">
                      <a16:creationId xmlns:a16="http://schemas.microsoft.com/office/drawing/2014/main" id="{2E3244F6-A8E7-7350-87C9-AB11FD756773}"/>
                    </a:ext>
                  </a:extLst>
                </p:cNvPr>
                <p:cNvSpPr>
                  <a:spLocks/>
                </p:cNvSpPr>
                <p:nvPr/>
              </p:nvSpPr>
              <p:spPr bwMode="auto">
                <a:xfrm>
                  <a:off x="3201" y="3516"/>
                  <a:ext cx="56" cy="16"/>
                </a:xfrm>
                <a:custGeom>
                  <a:avLst/>
                  <a:gdLst>
                    <a:gd name="T0" fmla="*/ 38 w 44"/>
                    <a:gd name="T1" fmla="*/ 0 h 12"/>
                    <a:gd name="T2" fmla="*/ 6 w 44"/>
                    <a:gd name="T3" fmla="*/ 0 h 12"/>
                    <a:gd name="T4" fmla="*/ 0 w 44"/>
                    <a:gd name="T5" fmla="*/ 6 h 12"/>
                    <a:gd name="T6" fmla="*/ 6 w 44"/>
                    <a:gd name="T7" fmla="*/ 12 h 12"/>
                    <a:gd name="T8" fmla="*/ 38 w 44"/>
                    <a:gd name="T9" fmla="*/ 12 h 12"/>
                    <a:gd name="T10" fmla="*/ 44 w 44"/>
                    <a:gd name="T11" fmla="*/ 6 h 12"/>
                    <a:gd name="T12" fmla="*/ 38 w 44"/>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4" h="12">
                      <a:moveTo>
                        <a:pt x="38" y="0"/>
                      </a:moveTo>
                      <a:cubicBezTo>
                        <a:pt x="6" y="0"/>
                        <a:pt x="6" y="0"/>
                        <a:pt x="6" y="0"/>
                      </a:cubicBezTo>
                      <a:cubicBezTo>
                        <a:pt x="3" y="0"/>
                        <a:pt x="0" y="3"/>
                        <a:pt x="0" y="6"/>
                      </a:cubicBezTo>
                      <a:cubicBezTo>
                        <a:pt x="0" y="9"/>
                        <a:pt x="3" y="12"/>
                        <a:pt x="6" y="12"/>
                      </a:cubicBezTo>
                      <a:cubicBezTo>
                        <a:pt x="38" y="12"/>
                        <a:pt x="38" y="12"/>
                        <a:pt x="38" y="12"/>
                      </a:cubicBezTo>
                      <a:cubicBezTo>
                        <a:pt x="41" y="12"/>
                        <a:pt x="44" y="9"/>
                        <a:pt x="44" y="6"/>
                      </a:cubicBezTo>
                      <a:cubicBezTo>
                        <a:pt x="44" y="3"/>
                        <a:pt x="41" y="0"/>
                        <a:pt x="38" y="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102" name="Freeform 164">
                  <a:extLst>
                    <a:ext uri="{FF2B5EF4-FFF2-40B4-BE49-F238E27FC236}">
                      <a16:creationId xmlns:a16="http://schemas.microsoft.com/office/drawing/2014/main" id="{B5B7B99E-FA11-8A7E-240D-422680F4B795}"/>
                    </a:ext>
                  </a:extLst>
                </p:cNvPr>
                <p:cNvSpPr>
                  <a:spLocks/>
                </p:cNvSpPr>
                <p:nvPr/>
              </p:nvSpPr>
              <p:spPr bwMode="auto">
                <a:xfrm>
                  <a:off x="3201" y="3548"/>
                  <a:ext cx="46" cy="15"/>
                </a:xfrm>
                <a:custGeom>
                  <a:avLst/>
                  <a:gdLst>
                    <a:gd name="T0" fmla="*/ 30 w 36"/>
                    <a:gd name="T1" fmla="*/ 0 h 12"/>
                    <a:gd name="T2" fmla="*/ 6 w 36"/>
                    <a:gd name="T3" fmla="*/ 0 h 12"/>
                    <a:gd name="T4" fmla="*/ 0 w 36"/>
                    <a:gd name="T5" fmla="*/ 6 h 12"/>
                    <a:gd name="T6" fmla="*/ 6 w 36"/>
                    <a:gd name="T7" fmla="*/ 12 h 12"/>
                    <a:gd name="T8" fmla="*/ 30 w 36"/>
                    <a:gd name="T9" fmla="*/ 12 h 12"/>
                    <a:gd name="T10" fmla="*/ 36 w 36"/>
                    <a:gd name="T11" fmla="*/ 6 h 12"/>
                    <a:gd name="T12" fmla="*/ 30 w 3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0"/>
                      </a:moveTo>
                      <a:cubicBezTo>
                        <a:pt x="6" y="0"/>
                        <a:pt x="6" y="0"/>
                        <a:pt x="6" y="0"/>
                      </a:cubicBezTo>
                      <a:cubicBezTo>
                        <a:pt x="3" y="0"/>
                        <a:pt x="0" y="3"/>
                        <a:pt x="0" y="6"/>
                      </a:cubicBezTo>
                      <a:cubicBezTo>
                        <a:pt x="0" y="9"/>
                        <a:pt x="3" y="12"/>
                        <a:pt x="6" y="12"/>
                      </a:cubicBezTo>
                      <a:cubicBezTo>
                        <a:pt x="30" y="12"/>
                        <a:pt x="30" y="12"/>
                        <a:pt x="30" y="12"/>
                      </a:cubicBezTo>
                      <a:cubicBezTo>
                        <a:pt x="33" y="12"/>
                        <a:pt x="36" y="9"/>
                        <a:pt x="36" y="6"/>
                      </a:cubicBezTo>
                      <a:cubicBezTo>
                        <a:pt x="36" y="3"/>
                        <a:pt x="33" y="0"/>
                        <a:pt x="30" y="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103" name="Freeform 165">
                  <a:extLst>
                    <a:ext uri="{FF2B5EF4-FFF2-40B4-BE49-F238E27FC236}">
                      <a16:creationId xmlns:a16="http://schemas.microsoft.com/office/drawing/2014/main" id="{2A52EA86-6317-FED7-F717-E11731EEF47F}"/>
                    </a:ext>
                  </a:extLst>
                </p:cNvPr>
                <p:cNvSpPr>
                  <a:spLocks/>
                </p:cNvSpPr>
                <p:nvPr/>
              </p:nvSpPr>
              <p:spPr bwMode="auto">
                <a:xfrm>
                  <a:off x="3046" y="3286"/>
                  <a:ext cx="162" cy="73"/>
                </a:xfrm>
                <a:custGeom>
                  <a:avLst/>
                  <a:gdLst>
                    <a:gd name="T0" fmla="*/ 115 w 128"/>
                    <a:gd name="T1" fmla="*/ 56 h 56"/>
                    <a:gd name="T2" fmla="*/ 13 w 128"/>
                    <a:gd name="T3" fmla="*/ 56 h 56"/>
                    <a:gd name="T4" fmla="*/ 16 w 128"/>
                    <a:gd name="T5" fmla="*/ 40 h 56"/>
                    <a:gd name="T6" fmla="*/ 26 w 128"/>
                    <a:gd name="T7" fmla="*/ 30 h 56"/>
                    <a:gd name="T8" fmla="*/ 36 w 128"/>
                    <a:gd name="T9" fmla="*/ 7 h 56"/>
                    <a:gd name="T10" fmla="*/ 42 w 128"/>
                    <a:gd name="T11" fmla="*/ 3 h 56"/>
                    <a:gd name="T12" fmla="*/ 54 w 128"/>
                    <a:gd name="T13" fmla="*/ 1 h 56"/>
                    <a:gd name="T14" fmla="*/ 64 w 128"/>
                    <a:gd name="T15" fmla="*/ 0 h 56"/>
                    <a:gd name="T16" fmla="*/ 64 w 128"/>
                    <a:gd name="T17" fmla="*/ 0 h 56"/>
                    <a:gd name="T18" fmla="*/ 74 w 128"/>
                    <a:gd name="T19" fmla="*/ 1 h 56"/>
                    <a:gd name="T20" fmla="*/ 86 w 128"/>
                    <a:gd name="T21" fmla="*/ 4 h 56"/>
                    <a:gd name="T22" fmla="*/ 102 w 128"/>
                    <a:gd name="T23" fmla="*/ 30 h 56"/>
                    <a:gd name="T24" fmla="*/ 112 w 128"/>
                    <a:gd name="T25" fmla="*/ 40 h 56"/>
                    <a:gd name="T26" fmla="*/ 115 w 128"/>
                    <a:gd name="T2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56">
                      <a:moveTo>
                        <a:pt x="115" y="56"/>
                      </a:moveTo>
                      <a:cubicBezTo>
                        <a:pt x="13" y="56"/>
                        <a:pt x="13" y="56"/>
                        <a:pt x="13" y="56"/>
                      </a:cubicBezTo>
                      <a:cubicBezTo>
                        <a:pt x="13" y="56"/>
                        <a:pt x="0" y="48"/>
                        <a:pt x="16" y="40"/>
                      </a:cubicBezTo>
                      <a:cubicBezTo>
                        <a:pt x="16" y="40"/>
                        <a:pt x="26" y="36"/>
                        <a:pt x="26" y="30"/>
                      </a:cubicBezTo>
                      <a:cubicBezTo>
                        <a:pt x="26" y="19"/>
                        <a:pt x="29" y="12"/>
                        <a:pt x="36" y="7"/>
                      </a:cubicBezTo>
                      <a:cubicBezTo>
                        <a:pt x="38" y="6"/>
                        <a:pt x="40" y="4"/>
                        <a:pt x="42" y="3"/>
                      </a:cubicBezTo>
                      <a:cubicBezTo>
                        <a:pt x="54" y="1"/>
                        <a:pt x="54" y="1"/>
                        <a:pt x="54" y="1"/>
                      </a:cubicBezTo>
                      <a:cubicBezTo>
                        <a:pt x="57" y="0"/>
                        <a:pt x="60" y="0"/>
                        <a:pt x="64" y="0"/>
                      </a:cubicBezTo>
                      <a:cubicBezTo>
                        <a:pt x="64" y="0"/>
                        <a:pt x="64" y="0"/>
                        <a:pt x="64" y="0"/>
                      </a:cubicBezTo>
                      <a:cubicBezTo>
                        <a:pt x="68" y="0"/>
                        <a:pt x="71" y="0"/>
                        <a:pt x="74" y="1"/>
                      </a:cubicBezTo>
                      <a:cubicBezTo>
                        <a:pt x="86" y="4"/>
                        <a:pt x="86" y="4"/>
                        <a:pt x="86" y="4"/>
                      </a:cubicBezTo>
                      <a:cubicBezTo>
                        <a:pt x="97" y="8"/>
                        <a:pt x="102" y="16"/>
                        <a:pt x="102" y="30"/>
                      </a:cubicBezTo>
                      <a:cubicBezTo>
                        <a:pt x="102" y="36"/>
                        <a:pt x="112" y="40"/>
                        <a:pt x="112" y="40"/>
                      </a:cubicBezTo>
                      <a:cubicBezTo>
                        <a:pt x="128" y="48"/>
                        <a:pt x="115" y="56"/>
                        <a:pt x="115" y="56"/>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grpSp>
          <p:grpSp>
            <p:nvGrpSpPr>
              <p:cNvPr id="87" name="Group 155">
                <a:extLst>
                  <a:ext uri="{FF2B5EF4-FFF2-40B4-BE49-F238E27FC236}">
                    <a16:creationId xmlns:a16="http://schemas.microsoft.com/office/drawing/2014/main" id="{723BC0DD-E751-4C8D-126E-8F1AA9BD783C}"/>
                  </a:ext>
                </a:extLst>
              </p:cNvPr>
              <p:cNvGrpSpPr>
                <a:grpSpLocks noChangeAspect="1"/>
              </p:cNvGrpSpPr>
              <p:nvPr/>
            </p:nvGrpSpPr>
            <p:grpSpPr bwMode="auto">
              <a:xfrm>
                <a:off x="9155279" y="5329200"/>
                <a:ext cx="274320" cy="266771"/>
                <a:chOff x="3358" y="3275"/>
                <a:chExt cx="327" cy="318"/>
              </a:xfrm>
            </p:grpSpPr>
            <p:sp>
              <p:nvSpPr>
                <p:cNvPr id="97" name="Freeform 156">
                  <a:extLst>
                    <a:ext uri="{FF2B5EF4-FFF2-40B4-BE49-F238E27FC236}">
                      <a16:creationId xmlns:a16="http://schemas.microsoft.com/office/drawing/2014/main" id="{A50DA223-25BE-3C6D-BB93-5800009DBFC3}"/>
                    </a:ext>
                  </a:extLst>
                </p:cNvPr>
                <p:cNvSpPr>
                  <a:spLocks/>
                </p:cNvSpPr>
                <p:nvPr/>
              </p:nvSpPr>
              <p:spPr bwMode="auto">
                <a:xfrm>
                  <a:off x="3522" y="3275"/>
                  <a:ext cx="146" cy="84"/>
                </a:xfrm>
                <a:custGeom>
                  <a:avLst/>
                  <a:gdLst>
                    <a:gd name="T0" fmla="*/ 109 w 111"/>
                    <a:gd name="T1" fmla="*/ 52 h 62"/>
                    <a:gd name="T2" fmla="*/ 60 w 111"/>
                    <a:gd name="T3" fmla="*/ 3 h 62"/>
                    <a:gd name="T4" fmla="*/ 51 w 111"/>
                    <a:gd name="T5" fmla="*/ 3 h 62"/>
                    <a:gd name="T6" fmla="*/ 2 w 111"/>
                    <a:gd name="T7" fmla="*/ 52 h 62"/>
                    <a:gd name="T8" fmla="*/ 1 w 111"/>
                    <a:gd name="T9" fmla="*/ 58 h 62"/>
                    <a:gd name="T10" fmla="*/ 7 w 111"/>
                    <a:gd name="T11" fmla="*/ 62 h 62"/>
                    <a:gd name="T12" fmla="*/ 105 w 111"/>
                    <a:gd name="T13" fmla="*/ 62 h 62"/>
                    <a:gd name="T14" fmla="*/ 110 w 111"/>
                    <a:gd name="T15" fmla="*/ 58 h 62"/>
                    <a:gd name="T16" fmla="*/ 109 w 111"/>
                    <a:gd name="T17"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62">
                      <a:moveTo>
                        <a:pt x="109" y="52"/>
                      </a:moveTo>
                      <a:cubicBezTo>
                        <a:pt x="60" y="3"/>
                        <a:pt x="60" y="3"/>
                        <a:pt x="60" y="3"/>
                      </a:cubicBezTo>
                      <a:cubicBezTo>
                        <a:pt x="58" y="0"/>
                        <a:pt x="54" y="0"/>
                        <a:pt x="51" y="3"/>
                      </a:cubicBezTo>
                      <a:cubicBezTo>
                        <a:pt x="2" y="52"/>
                        <a:pt x="2" y="52"/>
                        <a:pt x="2" y="52"/>
                      </a:cubicBezTo>
                      <a:cubicBezTo>
                        <a:pt x="1" y="53"/>
                        <a:pt x="0" y="56"/>
                        <a:pt x="1" y="58"/>
                      </a:cubicBezTo>
                      <a:cubicBezTo>
                        <a:pt x="2" y="61"/>
                        <a:pt x="4" y="62"/>
                        <a:pt x="7" y="62"/>
                      </a:cubicBezTo>
                      <a:cubicBezTo>
                        <a:pt x="105" y="62"/>
                        <a:pt x="105" y="62"/>
                        <a:pt x="105" y="62"/>
                      </a:cubicBezTo>
                      <a:cubicBezTo>
                        <a:pt x="107" y="62"/>
                        <a:pt x="109" y="61"/>
                        <a:pt x="110" y="58"/>
                      </a:cubicBezTo>
                      <a:cubicBezTo>
                        <a:pt x="111" y="56"/>
                        <a:pt x="111" y="53"/>
                        <a:pt x="109" y="52"/>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98" name="Freeform 157">
                  <a:extLst>
                    <a:ext uri="{FF2B5EF4-FFF2-40B4-BE49-F238E27FC236}">
                      <a16:creationId xmlns:a16="http://schemas.microsoft.com/office/drawing/2014/main" id="{02AFE77E-D2C3-E9AA-EA78-B5A73F5F4C48}"/>
                    </a:ext>
                  </a:extLst>
                </p:cNvPr>
                <p:cNvSpPr>
                  <a:spLocks noEditPoints="1"/>
                </p:cNvSpPr>
                <p:nvPr/>
              </p:nvSpPr>
              <p:spPr bwMode="auto">
                <a:xfrm>
                  <a:off x="3358" y="3277"/>
                  <a:ext cx="327" cy="316"/>
                </a:xfrm>
                <a:custGeom>
                  <a:avLst/>
                  <a:gdLst>
                    <a:gd name="T0" fmla="*/ 226 w 249"/>
                    <a:gd name="T1" fmla="*/ 158 h 232"/>
                    <a:gd name="T2" fmla="*/ 106 w 249"/>
                    <a:gd name="T3" fmla="*/ 172 h 232"/>
                    <a:gd name="T4" fmla="*/ 106 w 249"/>
                    <a:gd name="T5" fmla="*/ 160 h 232"/>
                    <a:gd name="T6" fmla="*/ 215 w 249"/>
                    <a:gd name="T7" fmla="*/ 155 h 232"/>
                    <a:gd name="T8" fmla="*/ 93 w 249"/>
                    <a:gd name="T9" fmla="*/ 60 h 232"/>
                    <a:gd name="T10" fmla="*/ 76 w 249"/>
                    <a:gd name="T11" fmla="*/ 111 h 232"/>
                    <a:gd name="T12" fmla="*/ 82 w 249"/>
                    <a:gd name="T13" fmla="*/ 53 h 232"/>
                    <a:gd name="T14" fmla="*/ 243 w 249"/>
                    <a:gd name="T15" fmla="*/ 48 h 232"/>
                    <a:gd name="T16" fmla="*/ 249 w 249"/>
                    <a:gd name="T17" fmla="*/ 55 h 232"/>
                    <a:gd name="T18" fmla="*/ 107 w 249"/>
                    <a:gd name="T19" fmla="*/ 18 h 232"/>
                    <a:gd name="T20" fmla="*/ 108 w 249"/>
                    <a:gd name="T21" fmla="*/ 23 h 232"/>
                    <a:gd name="T22" fmla="*/ 130 w 249"/>
                    <a:gd name="T23" fmla="*/ 28 h 232"/>
                    <a:gd name="T24" fmla="*/ 130 w 249"/>
                    <a:gd name="T25" fmla="*/ 16 h 232"/>
                    <a:gd name="T26" fmla="*/ 114 w 249"/>
                    <a:gd name="T27" fmla="*/ 5 h 232"/>
                    <a:gd name="T28" fmla="*/ 58 w 249"/>
                    <a:gd name="T29" fmla="*/ 0 h 232"/>
                    <a:gd name="T30" fmla="*/ 54 w 249"/>
                    <a:gd name="T31" fmla="*/ 2 h 232"/>
                    <a:gd name="T32" fmla="*/ 52 w 249"/>
                    <a:gd name="T33" fmla="*/ 98 h 232"/>
                    <a:gd name="T34" fmla="*/ 64 w 249"/>
                    <a:gd name="T35" fmla="*/ 98 h 232"/>
                    <a:gd name="T36" fmla="*/ 100 w 249"/>
                    <a:gd name="T37" fmla="*/ 12 h 232"/>
                    <a:gd name="T38" fmla="*/ 178 w 249"/>
                    <a:gd name="T39" fmla="*/ 100 h 232"/>
                    <a:gd name="T40" fmla="*/ 178 w 249"/>
                    <a:gd name="T41" fmla="*/ 88 h 232"/>
                    <a:gd name="T42" fmla="*/ 132 w 249"/>
                    <a:gd name="T43" fmla="*/ 94 h 232"/>
                    <a:gd name="T44" fmla="*/ 178 w 249"/>
                    <a:gd name="T45" fmla="*/ 100 h 232"/>
                    <a:gd name="T46" fmla="*/ 108 w 249"/>
                    <a:gd name="T47" fmla="*/ 222 h 232"/>
                    <a:gd name="T48" fmla="*/ 76 w 249"/>
                    <a:gd name="T49" fmla="*/ 176 h 232"/>
                    <a:gd name="T50" fmla="*/ 88 w 249"/>
                    <a:gd name="T51" fmla="*/ 150 h 232"/>
                    <a:gd name="T52" fmla="*/ 20 w 249"/>
                    <a:gd name="T53" fmla="*/ 150 h 232"/>
                    <a:gd name="T54" fmla="*/ 32 w 249"/>
                    <a:gd name="T55" fmla="*/ 176 h 232"/>
                    <a:gd name="T56" fmla="*/ 0 w 249"/>
                    <a:gd name="T57" fmla="*/ 222 h 232"/>
                    <a:gd name="T58" fmla="*/ 6 w 249"/>
                    <a:gd name="T59" fmla="*/ 232 h 232"/>
                    <a:gd name="T60" fmla="*/ 12 w 249"/>
                    <a:gd name="T61" fmla="*/ 222 h 232"/>
                    <a:gd name="T62" fmla="*/ 96 w 249"/>
                    <a:gd name="T63" fmla="*/ 222 h 232"/>
                    <a:gd name="T64" fmla="*/ 102 w 249"/>
                    <a:gd name="T65" fmla="*/ 232 h 232"/>
                    <a:gd name="T66" fmla="*/ 76 w 249"/>
                    <a:gd name="T67" fmla="*/ 150 h 232"/>
                    <a:gd name="T68" fmla="*/ 32 w 249"/>
                    <a:gd name="T69" fmla="*/ 150 h 232"/>
                    <a:gd name="T70" fmla="*/ 76 w 249"/>
                    <a:gd name="T71" fmla="*/ 15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9" h="232">
                      <a:moveTo>
                        <a:pt x="249" y="55"/>
                      </a:moveTo>
                      <a:cubicBezTo>
                        <a:pt x="226" y="158"/>
                        <a:pt x="226" y="158"/>
                        <a:pt x="226" y="158"/>
                      </a:cubicBezTo>
                      <a:cubicBezTo>
                        <a:pt x="224" y="166"/>
                        <a:pt x="217" y="172"/>
                        <a:pt x="208" y="172"/>
                      </a:cubicBezTo>
                      <a:cubicBezTo>
                        <a:pt x="106" y="172"/>
                        <a:pt x="106" y="172"/>
                        <a:pt x="106" y="172"/>
                      </a:cubicBezTo>
                      <a:cubicBezTo>
                        <a:pt x="103" y="172"/>
                        <a:pt x="100" y="169"/>
                        <a:pt x="100" y="166"/>
                      </a:cubicBezTo>
                      <a:cubicBezTo>
                        <a:pt x="100" y="163"/>
                        <a:pt x="103" y="160"/>
                        <a:pt x="106" y="160"/>
                      </a:cubicBezTo>
                      <a:cubicBezTo>
                        <a:pt x="208" y="160"/>
                        <a:pt x="208" y="160"/>
                        <a:pt x="208" y="160"/>
                      </a:cubicBezTo>
                      <a:cubicBezTo>
                        <a:pt x="211" y="160"/>
                        <a:pt x="214" y="158"/>
                        <a:pt x="215" y="155"/>
                      </a:cubicBezTo>
                      <a:cubicBezTo>
                        <a:pt x="236" y="60"/>
                        <a:pt x="236" y="60"/>
                        <a:pt x="236" y="60"/>
                      </a:cubicBezTo>
                      <a:cubicBezTo>
                        <a:pt x="93" y="60"/>
                        <a:pt x="93" y="60"/>
                        <a:pt x="93" y="60"/>
                      </a:cubicBezTo>
                      <a:cubicBezTo>
                        <a:pt x="84" y="106"/>
                        <a:pt x="84" y="106"/>
                        <a:pt x="84" y="106"/>
                      </a:cubicBezTo>
                      <a:cubicBezTo>
                        <a:pt x="84" y="110"/>
                        <a:pt x="80" y="112"/>
                        <a:pt x="76" y="111"/>
                      </a:cubicBezTo>
                      <a:cubicBezTo>
                        <a:pt x="73" y="110"/>
                        <a:pt x="72" y="107"/>
                        <a:pt x="72" y="104"/>
                      </a:cubicBezTo>
                      <a:cubicBezTo>
                        <a:pt x="82" y="53"/>
                        <a:pt x="82" y="53"/>
                        <a:pt x="82" y="53"/>
                      </a:cubicBezTo>
                      <a:cubicBezTo>
                        <a:pt x="82" y="50"/>
                        <a:pt x="85" y="48"/>
                        <a:pt x="88" y="48"/>
                      </a:cubicBezTo>
                      <a:cubicBezTo>
                        <a:pt x="243" y="48"/>
                        <a:pt x="243" y="48"/>
                        <a:pt x="243" y="48"/>
                      </a:cubicBezTo>
                      <a:cubicBezTo>
                        <a:pt x="245" y="48"/>
                        <a:pt x="247" y="49"/>
                        <a:pt x="248" y="50"/>
                      </a:cubicBezTo>
                      <a:cubicBezTo>
                        <a:pt x="249" y="52"/>
                        <a:pt x="249" y="54"/>
                        <a:pt x="249" y="55"/>
                      </a:cubicBezTo>
                      <a:close/>
                      <a:moveTo>
                        <a:pt x="105" y="14"/>
                      </a:moveTo>
                      <a:cubicBezTo>
                        <a:pt x="107" y="15"/>
                        <a:pt x="107" y="17"/>
                        <a:pt x="107" y="18"/>
                      </a:cubicBezTo>
                      <a:cubicBezTo>
                        <a:pt x="107" y="19"/>
                        <a:pt x="107" y="19"/>
                        <a:pt x="107" y="20"/>
                      </a:cubicBezTo>
                      <a:cubicBezTo>
                        <a:pt x="108" y="23"/>
                        <a:pt x="108" y="23"/>
                        <a:pt x="108" y="23"/>
                      </a:cubicBezTo>
                      <a:cubicBezTo>
                        <a:pt x="109" y="26"/>
                        <a:pt x="111" y="28"/>
                        <a:pt x="114" y="28"/>
                      </a:cubicBezTo>
                      <a:cubicBezTo>
                        <a:pt x="130" y="28"/>
                        <a:pt x="130" y="28"/>
                        <a:pt x="130" y="28"/>
                      </a:cubicBezTo>
                      <a:cubicBezTo>
                        <a:pt x="133" y="28"/>
                        <a:pt x="136" y="25"/>
                        <a:pt x="136" y="22"/>
                      </a:cubicBezTo>
                      <a:cubicBezTo>
                        <a:pt x="136" y="19"/>
                        <a:pt x="133" y="16"/>
                        <a:pt x="130" y="16"/>
                      </a:cubicBezTo>
                      <a:cubicBezTo>
                        <a:pt x="119" y="16"/>
                        <a:pt x="119" y="16"/>
                        <a:pt x="119" y="16"/>
                      </a:cubicBezTo>
                      <a:cubicBezTo>
                        <a:pt x="119" y="12"/>
                        <a:pt x="117" y="8"/>
                        <a:pt x="114" y="5"/>
                      </a:cubicBezTo>
                      <a:cubicBezTo>
                        <a:pt x="110" y="2"/>
                        <a:pt x="106" y="0"/>
                        <a:pt x="101" y="0"/>
                      </a:cubicBezTo>
                      <a:cubicBezTo>
                        <a:pt x="58" y="0"/>
                        <a:pt x="58" y="0"/>
                        <a:pt x="58" y="0"/>
                      </a:cubicBezTo>
                      <a:cubicBezTo>
                        <a:pt x="58" y="0"/>
                        <a:pt x="58" y="0"/>
                        <a:pt x="58" y="0"/>
                      </a:cubicBezTo>
                      <a:cubicBezTo>
                        <a:pt x="56" y="0"/>
                        <a:pt x="55" y="1"/>
                        <a:pt x="54" y="2"/>
                      </a:cubicBezTo>
                      <a:cubicBezTo>
                        <a:pt x="53" y="3"/>
                        <a:pt x="52" y="4"/>
                        <a:pt x="52" y="6"/>
                      </a:cubicBezTo>
                      <a:cubicBezTo>
                        <a:pt x="52" y="98"/>
                        <a:pt x="52" y="98"/>
                        <a:pt x="52" y="98"/>
                      </a:cubicBezTo>
                      <a:cubicBezTo>
                        <a:pt x="52" y="101"/>
                        <a:pt x="55" y="104"/>
                        <a:pt x="58" y="104"/>
                      </a:cubicBezTo>
                      <a:cubicBezTo>
                        <a:pt x="61" y="104"/>
                        <a:pt x="64" y="101"/>
                        <a:pt x="64" y="98"/>
                      </a:cubicBezTo>
                      <a:cubicBezTo>
                        <a:pt x="64" y="12"/>
                        <a:pt x="64" y="12"/>
                        <a:pt x="64" y="12"/>
                      </a:cubicBezTo>
                      <a:cubicBezTo>
                        <a:pt x="100" y="12"/>
                        <a:pt x="100" y="12"/>
                        <a:pt x="100" y="12"/>
                      </a:cubicBezTo>
                      <a:cubicBezTo>
                        <a:pt x="102" y="12"/>
                        <a:pt x="104" y="13"/>
                        <a:pt x="105" y="14"/>
                      </a:cubicBezTo>
                      <a:close/>
                      <a:moveTo>
                        <a:pt x="178" y="100"/>
                      </a:moveTo>
                      <a:cubicBezTo>
                        <a:pt x="181" y="100"/>
                        <a:pt x="184" y="97"/>
                        <a:pt x="184" y="94"/>
                      </a:cubicBezTo>
                      <a:cubicBezTo>
                        <a:pt x="184" y="91"/>
                        <a:pt x="181" y="88"/>
                        <a:pt x="178" y="88"/>
                      </a:cubicBezTo>
                      <a:cubicBezTo>
                        <a:pt x="138" y="88"/>
                        <a:pt x="138" y="88"/>
                        <a:pt x="138" y="88"/>
                      </a:cubicBezTo>
                      <a:cubicBezTo>
                        <a:pt x="135" y="88"/>
                        <a:pt x="132" y="91"/>
                        <a:pt x="132" y="94"/>
                      </a:cubicBezTo>
                      <a:cubicBezTo>
                        <a:pt x="132" y="97"/>
                        <a:pt x="135" y="100"/>
                        <a:pt x="138" y="100"/>
                      </a:cubicBezTo>
                      <a:lnTo>
                        <a:pt x="178" y="100"/>
                      </a:lnTo>
                      <a:close/>
                      <a:moveTo>
                        <a:pt x="108" y="226"/>
                      </a:moveTo>
                      <a:cubicBezTo>
                        <a:pt x="108" y="222"/>
                        <a:pt x="108" y="222"/>
                        <a:pt x="108" y="222"/>
                      </a:cubicBezTo>
                      <a:cubicBezTo>
                        <a:pt x="108" y="203"/>
                        <a:pt x="97" y="186"/>
                        <a:pt x="78" y="177"/>
                      </a:cubicBezTo>
                      <a:cubicBezTo>
                        <a:pt x="76" y="176"/>
                        <a:pt x="76" y="176"/>
                        <a:pt x="76" y="176"/>
                      </a:cubicBezTo>
                      <a:cubicBezTo>
                        <a:pt x="78" y="174"/>
                        <a:pt x="78" y="174"/>
                        <a:pt x="78" y="174"/>
                      </a:cubicBezTo>
                      <a:cubicBezTo>
                        <a:pt x="84" y="168"/>
                        <a:pt x="88" y="159"/>
                        <a:pt x="88" y="150"/>
                      </a:cubicBezTo>
                      <a:cubicBezTo>
                        <a:pt x="88" y="131"/>
                        <a:pt x="73" y="116"/>
                        <a:pt x="54" y="116"/>
                      </a:cubicBezTo>
                      <a:cubicBezTo>
                        <a:pt x="35" y="116"/>
                        <a:pt x="20" y="131"/>
                        <a:pt x="20" y="150"/>
                      </a:cubicBezTo>
                      <a:cubicBezTo>
                        <a:pt x="20" y="159"/>
                        <a:pt x="24" y="168"/>
                        <a:pt x="30" y="174"/>
                      </a:cubicBezTo>
                      <a:cubicBezTo>
                        <a:pt x="32" y="176"/>
                        <a:pt x="32" y="176"/>
                        <a:pt x="32" y="176"/>
                      </a:cubicBezTo>
                      <a:cubicBezTo>
                        <a:pt x="30" y="177"/>
                        <a:pt x="30" y="177"/>
                        <a:pt x="30" y="177"/>
                      </a:cubicBezTo>
                      <a:cubicBezTo>
                        <a:pt x="11" y="186"/>
                        <a:pt x="0" y="203"/>
                        <a:pt x="0" y="222"/>
                      </a:cubicBezTo>
                      <a:cubicBezTo>
                        <a:pt x="0" y="226"/>
                        <a:pt x="0" y="226"/>
                        <a:pt x="0" y="226"/>
                      </a:cubicBezTo>
                      <a:cubicBezTo>
                        <a:pt x="0" y="229"/>
                        <a:pt x="3" y="232"/>
                        <a:pt x="6" y="232"/>
                      </a:cubicBezTo>
                      <a:cubicBezTo>
                        <a:pt x="9" y="232"/>
                        <a:pt x="12" y="229"/>
                        <a:pt x="12" y="226"/>
                      </a:cubicBezTo>
                      <a:cubicBezTo>
                        <a:pt x="12" y="222"/>
                        <a:pt x="12" y="222"/>
                        <a:pt x="12" y="222"/>
                      </a:cubicBezTo>
                      <a:cubicBezTo>
                        <a:pt x="12" y="201"/>
                        <a:pt x="31" y="184"/>
                        <a:pt x="54" y="184"/>
                      </a:cubicBezTo>
                      <a:cubicBezTo>
                        <a:pt x="77" y="184"/>
                        <a:pt x="96" y="201"/>
                        <a:pt x="96" y="222"/>
                      </a:cubicBezTo>
                      <a:cubicBezTo>
                        <a:pt x="96" y="226"/>
                        <a:pt x="96" y="226"/>
                        <a:pt x="96" y="226"/>
                      </a:cubicBezTo>
                      <a:cubicBezTo>
                        <a:pt x="96" y="229"/>
                        <a:pt x="99" y="232"/>
                        <a:pt x="102" y="232"/>
                      </a:cubicBezTo>
                      <a:cubicBezTo>
                        <a:pt x="105" y="232"/>
                        <a:pt x="108" y="229"/>
                        <a:pt x="108" y="226"/>
                      </a:cubicBezTo>
                      <a:close/>
                      <a:moveTo>
                        <a:pt x="76" y="150"/>
                      </a:moveTo>
                      <a:cubicBezTo>
                        <a:pt x="76" y="162"/>
                        <a:pt x="66" y="172"/>
                        <a:pt x="54" y="172"/>
                      </a:cubicBezTo>
                      <a:cubicBezTo>
                        <a:pt x="42" y="172"/>
                        <a:pt x="32" y="162"/>
                        <a:pt x="32" y="150"/>
                      </a:cubicBezTo>
                      <a:cubicBezTo>
                        <a:pt x="32" y="138"/>
                        <a:pt x="42" y="128"/>
                        <a:pt x="54" y="128"/>
                      </a:cubicBezTo>
                      <a:cubicBezTo>
                        <a:pt x="66" y="128"/>
                        <a:pt x="76" y="138"/>
                        <a:pt x="76" y="15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grpSp>
          <p:grpSp>
            <p:nvGrpSpPr>
              <p:cNvPr id="88" name="Group 16">
                <a:extLst>
                  <a:ext uri="{FF2B5EF4-FFF2-40B4-BE49-F238E27FC236}">
                    <a16:creationId xmlns:a16="http://schemas.microsoft.com/office/drawing/2014/main" id="{C5224089-94F0-DB5F-9F25-F8072FD8C2FE}"/>
                  </a:ext>
                </a:extLst>
              </p:cNvPr>
              <p:cNvGrpSpPr>
                <a:grpSpLocks noChangeAspect="1"/>
              </p:cNvGrpSpPr>
              <p:nvPr/>
            </p:nvGrpSpPr>
            <p:grpSpPr bwMode="auto">
              <a:xfrm>
                <a:off x="8232458" y="5780919"/>
                <a:ext cx="228600" cy="232229"/>
                <a:chOff x="487" y="3297"/>
                <a:chExt cx="315" cy="320"/>
              </a:xfrm>
            </p:grpSpPr>
            <p:sp>
              <p:nvSpPr>
                <p:cNvPr id="89" name="Freeform 17">
                  <a:extLst>
                    <a:ext uri="{FF2B5EF4-FFF2-40B4-BE49-F238E27FC236}">
                      <a16:creationId xmlns:a16="http://schemas.microsoft.com/office/drawing/2014/main" id="{44C0527E-7B80-983C-F725-8B0B220048ED}"/>
                    </a:ext>
                  </a:extLst>
                </p:cNvPr>
                <p:cNvSpPr>
                  <a:spLocks noEditPoints="1"/>
                </p:cNvSpPr>
                <p:nvPr/>
              </p:nvSpPr>
              <p:spPr bwMode="auto">
                <a:xfrm>
                  <a:off x="537" y="3312"/>
                  <a:ext cx="250" cy="62"/>
                </a:xfrm>
                <a:custGeom>
                  <a:avLst/>
                  <a:gdLst>
                    <a:gd name="T0" fmla="*/ 0 w 200"/>
                    <a:gd name="T1" fmla="*/ 0 h 48"/>
                    <a:gd name="T2" fmla="*/ 0 w 200"/>
                    <a:gd name="T3" fmla="*/ 48 h 48"/>
                    <a:gd name="T4" fmla="*/ 200 w 200"/>
                    <a:gd name="T5" fmla="*/ 48 h 48"/>
                    <a:gd name="T6" fmla="*/ 200 w 200"/>
                    <a:gd name="T7" fmla="*/ 0 h 48"/>
                    <a:gd name="T8" fmla="*/ 0 w 200"/>
                    <a:gd name="T9" fmla="*/ 0 h 48"/>
                    <a:gd name="T10" fmla="*/ 28 w 200"/>
                    <a:gd name="T11" fmla="*/ 36 h 48"/>
                    <a:gd name="T12" fmla="*/ 16 w 200"/>
                    <a:gd name="T13" fmla="*/ 24 h 48"/>
                    <a:gd name="T14" fmla="*/ 28 w 200"/>
                    <a:gd name="T15" fmla="*/ 12 h 48"/>
                    <a:gd name="T16" fmla="*/ 40 w 200"/>
                    <a:gd name="T17" fmla="*/ 24 h 48"/>
                    <a:gd name="T18" fmla="*/ 28 w 200"/>
                    <a:gd name="T19" fmla="*/ 36 h 48"/>
                    <a:gd name="T20" fmla="*/ 60 w 200"/>
                    <a:gd name="T21" fmla="*/ 36 h 48"/>
                    <a:gd name="T22" fmla="*/ 48 w 200"/>
                    <a:gd name="T23" fmla="*/ 24 h 48"/>
                    <a:gd name="T24" fmla="*/ 60 w 200"/>
                    <a:gd name="T25" fmla="*/ 12 h 48"/>
                    <a:gd name="T26" fmla="*/ 72 w 200"/>
                    <a:gd name="T27" fmla="*/ 24 h 48"/>
                    <a:gd name="T28" fmla="*/ 60 w 200"/>
                    <a:gd name="T29" fmla="*/ 36 h 48"/>
                    <a:gd name="T30" fmla="*/ 92 w 200"/>
                    <a:gd name="T31" fmla="*/ 36 h 48"/>
                    <a:gd name="T32" fmla="*/ 80 w 200"/>
                    <a:gd name="T33" fmla="*/ 24 h 48"/>
                    <a:gd name="T34" fmla="*/ 92 w 200"/>
                    <a:gd name="T35" fmla="*/ 12 h 48"/>
                    <a:gd name="T36" fmla="*/ 104 w 200"/>
                    <a:gd name="T37" fmla="*/ 24 h 48"/>
                    <a:gd name="T38" fmla="*/ 92 w 200"/>
                    <a:gd name="T39"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48">
                      <a:moveTo>
                        <a:pt x="0" y="0"/>
                      </a:moveTo>
                      <a:cubicBezTo>
                        <a:pt x="0" y="48"/>
                        <a:pt x="0" y="48"/>
                        <a:pt x="0" y="48"/>
                      </a:cubicBezTo>
                      <a:cubicBezTo>
                        <a:pt x="200" y="48"/>
                        <a:pt x="200" y="48"/>
                        <a:pt x="200" y="48"/>
                      </a:cubicBezTo>
                      <a:cubicBezTo>
                        <a:pt x="200" y="0"/>
                        <a:pt x="200" y="0"/>
                        <a:pt x="200" y="0"/>
                      </a:cubicBezTo>
                      <a:lnTo>
                        <a:pt x="0" y="0"/>
                      </a:lnTo>
                      <a:close/>
                      <a:moveTo>
                        <a:pt x="28" y="36"/>
                      </a:moveTo>
                      <a:cubicBezTo>
                        <a:pt x="21" y="36"/>
                        <a:pt x="16" y="31"/>
                        <a:pt x="16" y="24"/>
                      </a:cubicBezTo>
                      <a:cubicBezTo>
                        <a:pt x="16" y="17"/>
                        <a:pt x="21" y="12"/>
                        <a:pt x="28" y="12"/>
                      </a:cubicBezTo>
                      <a:cubicBezTo>
                        <a:pt x="35" y="12"/>
                        <a:pt x="40" y="17"/>
                        <a:pt x="40" y="24"/>
                      </a:cubicBezTo>
                      <a:cubicBezTo>
                        <a:pt x="40" y="31"/>
                        <a:pt x="35" y="36"/>
                        <a:pt x="28" y="36"/>
                      </a:cubicBezTo>
                      <a:close/>
                      <a:moveTo>
                        <a:pt x="60" y="36"/>
                      </a:moveTo>
                      <a:cubicBezTo>
                        <a:pt x="53" y="36"/>
                        <a:pt x="48" y="31"/>
                        <a:pt x="48" y="24"/>
                      </a:cubicBezTo>
                      <a:cubicBezTo>
                        <a:pt x="48" y="17"/>
                        <a:pt x="53" y="12"/>
                        <a:pt x="60" y="12"/>
                      </a:cubicBezTo>
                      <a:cubicBezTo>
                        <a:pt x="67" y="12"/>
                        <a:pt x="72" y="17"/>
                        <a:pt x="72" y="24"/>
                      </a:cubicBezTo>
                      <a:cubicBezTo>
                        <a:pt x="72" y="31"/>
                        <a:pt x="67" y="36"/>
                        <a:pt x="60" y="36"/>
                      </a:cubicBezTo>
                      <a:close/>
                      <a:moveTo>
                        <a:pt x="92" y="36"/>
                      </a:moveTo>
                      <a:cubicBezTo>
                        <a:pt x="85" y="36"/>
                        <a:pt x="80" y="31"/>
                        <a:pt x="80" y="24"/>
                      </a:cubicBezTo>
                      <a:cubicBezTo>
                        <a:pt x="80" y="17"/>
                        <a:pt x="85" y="12"/>
                        <a:pt x="92" y="12"/>
                      </a:cubicBezTo>
                      <a:cubicBezTo>
                        <a:pt x="99" y="12"/>
                        <a:pt x="104" y="17"/>
                        <a:pt x="104" y="24"/>
                      </a:cubicBezTo>
                      <a:cubicBezTo>
                        <a:pt x="104" y="31"/>
                        <a:pt x="99" y="36"/>
                        <a:pt x="92" y="36"/>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90" name="Freeform 18">
                  <a:extLst>
                    <a:ext uri="{FF2B5EF4-FFF2-40B4-BE49-F238E27FC236}">
                      <a16:creationId xmlns:a16="http://schemas.microsoft.com/office/drawing/2014/main" id="{9544A1D6-5C09-AA08-74D8-402E0A2769B2}"/>
                    </a:ext>
                  </a:extLst>
                </p:cNvPr>
                <p:cNvSpPr>
                  <a:spLocks noEditPoints="1"/>
                </p:cNvSpPr>
                <p:nvPr/>
              </p:nvSpPr>
              <p:spPr bwMode="auto">
                <a:xfrm>
                  <a:off x="487" y="3467"/>
                  <a:ext cx="135" cy="150"/>
                </a:xfrm>
                <a:custGeom>
                  <a:avLst/>
                  <a:gdLst>
                    <a:gd name="T0" fmla="*/ 102 w 108"/>
                    <a:gd name="T1" fmla="*/ 116 h 116"/>
                    <a:gd name="T2" fmla="*/ 96 w 108"/>
                    <a:gd name="T3" fmla="*/ 110 h 116"/>
                    <a:gd name="T4" fmla="*/ 96 w 108"/>
                    <a:gd name="T5" fmla="*/ 106 h 116"/>
                    <a:gd name="T6" fmla="*/ 54 w 108"/>
                    <a:gd name="T7" fmla="*/ 68 h 116"/>
                    <a:gd name="T8" fmla="*/ 12 w 108"/>
                    <a:gd name="T9" fmla="*/ 106 h 116"/>
                    <a:gd name="T10" fmla="*/ 12 w 108"/>
                    <a:gd name="T11" fmla="*/ 110 h 116"/>
                    <a:gd name="T12" fmla="*/ 6 w 108"/>
                    <a:gd name="T13" fmla="*/ 116 h 116"/>
                    <a:gd name="T14" fmla="*/ 0 w 108"/>
                    <a:gd name="T15" fmla="*/ 110 h 116"/>
                    <a:gd name="T16" fmla="*/ 0 w 108"/>
                    <a:gd name="T17" fmla="*/ 106 h 116"/>
                    <a:gd name="T18" fmla="*/ 30 w 108"/>
                    <a:gd name="T19" fmla="*/ 61 h 116"/>
                    <a:gd name="T20" fmla="*/ 32 w 108"/>
                    <a:gd name="T21" fmla="*/ 60 h 116"/>
                    <a:gd name="T22" fmla="*/ 30 w 108"/>
                    <a:gd name="T23" fmla="*/ 58 h 116"/>
                    <a:gd name="T24" fmla="*/ 20 w 108"/>
                    <a:gd name="T25" fmla="*/ 34 h 116"/>
                    <a:gd name="T26" fmla="*/ 54 w 108"/>
                    <a:gd name="T27" fmla="*/ 0 h 116"/>
                    <a:gd name="T28" fmla="*/ 88 w 108"/>
                    <a:gd name="T29" fmla="*/ 34 h 116"/>
                    <a:gd name="T30" fmla="*/ 78 w 108"/>
                    <a:gd name="T31" fmla="*/ 58 h 116"/>
                    <a:gd name="T32" fmla="*/ 76 w 108"/>
                    <a:gd name="T33" fmla="*/ 60 h 116"/>
                    <a:gd name="T34" fmla="*/ 78 w 108"/>
                    <a:gd name="T35" fmla="*/ 61 h 116"/>
                    <a:gd name="T36" fmla="*/ 108 w 108"/>
                    <a:gd name="T37" fmla="*/ 106 h 116"/>
                    <a:gd name="T38" fmla="*/ 108 w 108"/>
                    <a:gd name="T39" fmla="*/ 110 h 116"/>
                    <a:gd name="T40" fmla="*/ 102 w 108"/>
                    <a:gd name="T41" fmla="*/ 116 h 116"/>
                    <a:gd name="T42" fmla="*/ 54 w 108"/>
                    <a:gd name="T43" fmla="*/ 12 h 116"/>
                    <a:gd name="T44" fmla="*/ 32 w 108"/>
                    <a:gd name="T45" fmla="*/ 34 h 116"/>
                    <a:gd name="T46" fmla="*/ 54 w 108"/>
                    <a:gd name="T47" fmla="*/ 56 h 116"/>
                    <a:gd name="T48" fmla="*/ 76 w 108"/>
                    <a:gd name="T49" fmla="*/ 34 h 116"/>
                    <a:gd name="T50" fmla="*/ 54 w 108"/>
                    <a:gd name="T51" fmla="*/ 1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116">
                      <a:moveTo>
                        <a:pt x="102" y="116"/>
                      </a:moveTo>
                      <a:cubicBezTo>
                        <a:pt x="99" y="116"/>
                        <a:pt x="96" y="113"/>
                        <a:pt x="96" y="110"/>
                      </a:cubicBezTo>
                      <a:cubicBezTo>
                        <a:pt x="96" y="106"/>
                        <a:pt x="96" y="106"/>
                        <a:pt x="96" y="106"/>
                      </a:cubicBezTo>
                      <a:cubicBezTo>
                        <a:pt x="96" y="85"/>
                        <a:pt x="77" y="68"/>
                        <a:pt x="54" y="68"/>
                      </a:cubicBezTo>
                      <a:cubicBezTo>
                        <a:pt x="31" y="68"/>
                        <a:pt x="12" y="85"/>
                        <a:pt x="12" y="106"/>
                      </a:cubicBezTo>
                      <a:cubicBezTo>
                        <a:pt x="12" y="110"/>
                        <a:pt x="12" y="110"/>
                        <a:pt x="12" y="110"/>
                      </a:cubicBezTo>
                      <a:cubicBezTo>
                        <a:pt x="12" y="113"/>
                        <a:pt x="9" y="116"/>
                        <a:pt x="6" y="116"/>
                      </a:cubicBezTo>
                      <a:cubicBezTo>
                        <a:pt x="3" y="116"/>
                        <a:pt x="0" y="113"/>
                        <a:pt x="0" y="110"/>
                      </a:cubicBezTo>
                      <a:cubicBezTo>
                        <a:pt x="0" y="106"/>
                        <a:pt x="0" y="106"/>
                        <a:pt x="0" y="106"/>
                      </a:cubicBezTo>
                      <a:cubicBezTo>
                        <a:pt x="0" y="87"/>
                        <a:pt x="11" y="70"/>
                        <a:pt x="30" y="61"/>
                      </a:cubicBezTo>
                      <a:cubicBezTo>
                        <a:pt x="32" y="60"/>
                        <a:pt x="32" y="60"/>
                        <a:pt x="32" y="60"/>
                      </a:cubicBezTo>
                      <a:cubicBezTo>
                        <a:pt x="30" y="58"/>
                        <a:pt x="30" y="58"/>
                        <a:pt x="30" y="58"/>
                      </a:cubicBezTo>
                      <a:cubicBezTo>
                        <a:pt x="24" y="52"/>
                        <a:pt x="20" y="43"/>
                        <a:pt x="20" y="34"/>
                      </a:cubicBezTo>
                      <a:cubicBezTo>
                        <a:pt x="20" y="15"/>
                        <a:pt x="35" y="0"/>
                        <a:pt x="54" y="0"/>
                      </a:cubicBezTo>
                      <a:cubicBezTo>
                        <a:pt x="73" y="0"/>
                        <a:pt x="88" y="15"/>
                        <a:pt x="88" y="34"/>
                      </a:cubicBezTo>
                      <a:cubicBezTo>
                        <a:pt x="88" y="43"/>
                        <a:pt x="84" y="52"/>
                        <a:pt x="78" y="58"/>
                      </a:cubicBezTo>
                      <a:cubicBezTo>
                        <a:pt x="76" y="60"/>
                        <a:pt x="76" y="60"/>
                        <a:pt x="76" y="60"/>
                      </a:cubicBezTo>
                      <a:cubicBezTo>
                        <a:pt x="78" y="61"/>
                        <a:pt x="78" y="61"/>
                        <a:pt x="78" y="61"/>
                      </a:cubicBezTo>
                      <a:cubicBezTo>
                        <a:pt x="97" y="70"/>
                        <a:pt x="108" y="87"/>
                        <a:pt x="108" y="106"/>
                      </a:cubicBezTo>
                      <a:cubicBezTo>
                        <a:pt x="108" y="110"/>
                        <a:pt x="108" y="110"/>
                        <a:pt x="108" y="110"/>
                      </a:cubicBezTo>
                      <a:cubicBezTo>
                        <a:pt x="108" y="113"/>
                        <a:pt x="105" y="116"/>
                        <a:pt x="102" y="116"/>
                      </a:cubicBezTo>
                      <a:close/>
                      <a:moveTo>
                        <a:pt x="54" y="12"/>
                      </a:moveTo>
                      <a:cubicBezTo>
                        <a:pt x="42" y="12"/>
                        <a:pt x="32" y="22"/>
                        <a:pt x="32" y="34"/>
                      </a:cubicBezTo>
                      <a:cubicBezTo>
                        <a:pt x="32" y="46"/>
                        <a:pt x="42" y="56"/>
                        <a:pt x="54" y="56"/>
                      </a:cubicBezTo>
                      <a:cubicBezTo>
                        <a:pt x="66" y="56"/>
                        <a:pt x="76" y="46"/>
                        <a:pt x="76" y="34"/>
                      </a:cubicBezTo>
                      <a:cubicBezTo>
                        <a:pt x="76" y="22"/>
                        <a:pt x="66" y="12"/>
                        <a:pt x="54" y="12"/>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91" name="Freeform 19">
                  <a:extLst>
                    <a:ext uri="{FF2B5EF4-FFF2-40B4-BE49-F238E27FC236}">
                      <a16:creationId xmlns:a16="http://schemas.microsoft.com/office/drawing/2014/main" id="{82DB80F9-B08A-A7DC-14B8-68B27E94141A}"/>
                    </a:ext>
                  </a:extLst>
                </p:cNvPr>
                <p:cNvSpPr>
                  <a:spLocks/>
                </p:cNvSpPr>
                <p:nvPr/>
              </p:nvSpPr>
              <p:spPr bwMode="auto">
                <a:xfrm>
                  <a:off x="627" y="3405"/>
                  <a:ext cx="115" cy="78"/>
                </a:xfrm>
                <a:custGeom>
                  <a:avLst/>
                  <a:gdLst>
                    <a:gd name="T0" fmla="*/ 86 w 92"/>
                    <a:gd name="T1" fmla="*/ 60 h 60"/>
                    <a:gd name="T2" fmla="*/ 60 w 92"/>
                    <a:gd name="T3" fmla="*/ 60 h 60"/>
                    <a:gd name="T4" fmla="*/ 40 w 92"/>
                    <a:gd name="T5" fmla="*/ 49 h 60"/>
                    <a:gd name="T6" fmla="*/ 18 w 92"/>
                    <a:gd name="T7" fmla="*/ 18 h 60"/>
                    <a:gd name="T8" fmla="*/ 8 w 92"/>
                    <a:gd name="T9" fmla="*/ 12 h 60"/>
                    <a:gd name="T10" fmla="*/ 6 w 92"/>
                    <a:gd name="T11" fmla="*/ 12 h 60"/>
                    <a:gd name="T12" fmla="*/ 0 w 92"/>
                    <a:gd name="T13" fmla="*/ 6 h 60"/>
                    <a:gd name="T14" fmla="*/ 6 w 92"/>
                    <a:gd name="T15" fmla="*/ 0 h 60"/>
                    <a:gd name="T16" fmla="*/ 8 w 92"/>
                    <a:gd name="T17" fmla="*/ 0 h 60"/>
                    <a:gd name="T18" fmla="*/ 28 w 92"/>
                    <a:gd name="T19" fmla="*/ 11 h 60"/>
                    <a:gd name="T20" fmla="*/ 50 w 92"/>
                    <a:gd name="T21" fmla="*/ 42 h 60"/>
                    <a:gd name="T22" fmla="*/ 60 w 92"/>
                    <a:gd name="T23" fmla="*/ 48 h 60"/>
                    <a:gd name="T24" fmla="*/ 86 w 92"/>
                    <a:gd name="T25" fmla="*/ 48 h 60"/>
                    <a:gd name="T26" fmla="*/ 92 w 92"/>
                    <a:gd name="T27" fmla="*/ 54 h 60"/>
                    <a:gd name="T28" fmla="*/ 86 w 92"/>
                    <a:gd name="T29"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60">
                      <a:moveTo>
                        <a:pt x="86" y="60"/>
                      </a:moveTo>
                      <a:cubicBezTo>
                        <a:pt x="60" y="60"/>
                        <a:pt x="60" y="60"/>
                        <a:pt x="60" y="60"/>
                      </a:cubicBezTo>
                      <a:cubicBezTo>
                        <a:pt x="52" y="60"/>
                        <a:pt x="45" y="56"/>
                        <a:pt x="40" y="49"/>
                      </a:cubicBezTo>
                      <a:cubicBezTo>
                        <a:pt x="18" y="18"/>
                        <a:pt x="18" y="18"/>
                        <a:pt x="18" y="18"/>
                      </a:cubicBezTo>
                      <a:cubicBezTo>
                        <a:pt x="16" y="14"/>
                        <a:pt x="12" y="12"/>
                        <a:pt x="8" y="12"/>
                      </a:cubicBezTo>
                      <a:cubicBezTo>
                        <a:pt x="6" y="12"/>
                        <a:pt x="6" y="12"/>
                        <a:pt x="6" y="12"/>
                      </a:cubicBezTo>
                      <a:cubicBezTo>
                        <a:pt x="3" y="12"/>
                        <a:pt x="0" y="9"/>
                        <a:pt x="0" y="6"/>
                      </a:cubicBezTo>
                      <a:cubicBezTo>
                        <a:pt x="0" y="3"/>
                        <a:pt x="3" y="0"/>
                        <a:pt x="6" y="0"/>
                      </a:cubicBezTo>
                      <a:cubicBezTo>
                        <a:pt x="8" y="0"/>
                        <a:pt x="8" y="0"/>
                        <a:pt x="8" y="0"/>
                      </a:cubicBezTo>
                      <a:cubicBezTo>
                        <a:pt x="16" y="0"/>
                        <a:pt x="23" y="4"/>
                        <a:pt x="28" y="11"/>
                      </a:cubicBezTo>
                      <a:cubicBezTo>
                        <a:pt x="50" y="42"/>
                        <a:pt x="50" y="42"/>
                        <a:pt x="50" y="42"/>
                      </a:cubicBezTo>
                      <a:cubicBezTo>
                        <a:pt x="52" y="46"/>
                        <a:pt x="56" y="48"/>
                        <a:pt x="60" y="48"/>
                      </a:cubicBezTo>
                      <a:cubicBezTo>
                        <a:pt x="86" y="48"/>
                        <a:pt x="86" y="48"/>
                        <a:pt x="86" y="48"/>
                      </a:cubicBezTo>
                      <a:cubicBezTo>
                        <a:pt x="89" y="48"/>
                        <a:pt x="92" y="51"/>
                        <a:pt x="92" y="54"/>
                      </a:cubicBezTo>
                      <a:cubicBezTo>
                        <a:pt x="92" y="57"/>
                        <a:pt x="89" y="60"/>
                        <a:pt x="86" y="6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92" name="Freeform 20">
                  <a:extLst>
                    <a:ext uri="{FF2B5EF4-FFF2-40B4-BE49-F238E27FC236}">
                      <a16:creationId xmlns:a16="http://schemas.microsoft.com/office/drawing/2014/main" id="{DFAC72E4-2C91-261B-4456-6DF0726D867B}"/>
                    </a:ext>
                  </a:extLst>
                </p:cNvPr>
                <p:cNvSpPr>
                  <a:spLocks/>
                </p:cNvSpPr>
                <p:nvPr/>
              </p:nvSpPr>
              <p:spPr bwMode="auto">
                <a:xfrm>
                  <a:off x="527" y="3297"/>
                  <a:ext cx="275" cy="243"/>
                </a:xfrm>
                <a:custGeom>
                  <a:avLst/>
                  <a:gdLst>
                    <a:gd name="T0" fmla="*/ 202 w 220"/>
                    <a:gd name="T1" fmla="*/ 188 h 188"/>
                    <a:gd name="T2" fmla="*/ 78 w 220"/>
                    <a:gd name="T3" fmla="*/ 188 h 188"/>
                    <a:gd name="T4" fmla="*/ 72 w 220"/>
                    <a:gd name="T5" fmla="*/ 182 h 188"/>
                    <a:gd name="T6" fmla="*/ 78 w 220"/>
                    <a:gd name="T7" fmla="*/ 176 h 188"/>
                    <a:gd name="T8" fmla="*/ 202 w 220"/>
                    <a:gd name="T9" fmla="*/ 176 h 188"/>
                    <a:gd name="T10" fmla="*/ 208 w 220"/>
                    <a:gd name="T11" fmla="*/ 170 h 188"/>
                    <a:gd name="T12" fmla="*/ 208 w 220"/>
                    <a:gd name="T13" fmla="*/ 18 h 188"/>
                    <a:gd name="T14" fmla="*/ 202 w 220"/>
                    <a:gd name="T15" fmla="*/ 12 h 188"/>
                    <a:gd name="T16" fmla="*/ 18 w 220"/>
                    <a:gd name="T17" fmla="*/ 12 h 188"/>
                    <a:gd name="T18" fmla="*/ 12 w 220"/>
                    <a:gd name="T19" fmla="*/ 18 h 188"/>
                    <a:gd name="T20" fmla="*/ 12 w 220"/>
                    <a:gd name="T21" fmla="*/ 110 h 188"/>
                    <a:gd name="T22" fmla="*/ 6 w 220"/>
                    <a:gd name="T23" fmla="*/ 116 h 188"/>
                    <a:gd name="T24" fmla="*/ 0 w 220"/>
                    <a:gd name="T25" fmla="*/ 110 h 188"/>
                    <a:gd name="T26" fmla="*/ 0 w 220"/>
                    <a:gd name="T27" fmla="*/ 18 h 188"/>
                    <a:gd name="T28" fmla="*/ 18 w 220"/>
                    <a:gd name="T29" fmla="*/ 0 h 188"/>
                    <a:gd name="T30" fmla="*/ 202 w 220"/>
                    <a:gd name="T31" fmla="*/ 0 h 188"/>
                    <a:gd name="T32" fmla="*/ 220 w 220"/>
                    <a:gd name="T33" fmla="*/ 18 h 188"/>
                    <a:gd name="T34" fmla="*/ 220 w 220"/>
                    <a:gd name="T35" fmla="*/ 170 h 188"/>
                    <a:gd name="T36" fmla="*/ 202 w 220"/>
                    <a:gd name="T37"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0" h="188">
                      <a:moveTo>
                        <a:pt x="202" y="188"/>
                      </a:moveTo>
                      <a:cubicBezTo>
                        <a:pt x="78" y="188"/>
                        <a:pt x="78" y="188"/>
                        <a:pt x="78" y="188"/>
                      </a:cubicBezTo>
                      <a:cubicBezTo>
                        <a:pt x="75" y="188"/>
                        <a:pt x="72" y="185"/>
                        <a:pt x="72" y="182"/>
                      </a:cubicBezTo>
                      <a:cubicBezTo>
                        <a:pt x="72" y="179"/>
                        <a:pt x="75" y="176"/>
                        <a:pt x="78" y="176"/>
                      </a:cubicBezTo>
                      <a:cubicBezTo>
                        <a:pt x="202" y="176"/>
                        <a:pt x="202" y="176"/>
                        <a:pt x="202" y="176"/>
                      </a:cubicBezTo>
                      <a:cubicBezTo>
                        <a:pt x="205" y="176"/>
                        <a:pt x="208" y="173"/>
                        <a:pt x="208" y="170"/>
                      </a:cubicBezTo>
                      <a:cubicBezTo>
                        <a:pt x="208" y="18"/>
                        <a:pt x="208" y="18"/>
                        <a:pt x="208" y="18"/>
                      </a:cubicBezTo>
                      <a:cubicBezTo>
                        <a:pt x="208" y="15"/>
                        <a:pt x="205" y="12"/>
                        <a:pt x="202" y="12"/>
                      </a:cubicBezTo>
                      <a:cubicBezTo>
                        <a:pt x="18" y="12"/>
                        <a:pt x="18" y="12"/>
                        <a:pt x="18" y="12"/>
                      </a:cubicBezTo>
                      <a:cubicBezTo>
                        <a:pt x="15" y="12"/>
                        <a:pt x="12" y="15"/>
                        <a:pt x="12" y="18"/>
                      </a:cubicBezTo>
                      <a:cubicBezTo>
                        <a:pt x="12" y="110"/>
                        <a:pt x="12" y="110"/>
                        <a:pt x="12" y="110"/>
                      </a:cubicBezTo>
                      <a:cubicBezTo>
                        <a:pt x="12" y="113"/>
                        <a:pt x="9" y="116"/>
                        <a:pt x="6" y="116"/>
                      </a:cubicBezTo>
                      <a:cubicBezTo>
                        <a:pt x="3" y="116"/>
                        <a:pt x="0" y="113"/>
                        <a:pt x="0" y="110"/>
                      </a:cubicBezTo>
                      <a:cubicBezTo>
                        <a:pt x="0" y="18"/>
                        <a:pt x="0" y="18"/>
                        <a:pt x="0" y="18"/>
                      </a:cubicBezTo>
                      <a:cubicBezTo>
                        <a:pt x="0" y="8"/>
                        <a:pt x="8" y="0"/>
                        <a:pt x="18" y="0"/>
                      </a:cubicBezTo>
                      <a:cubicBezTo>
                        <a:pt x="202" y="0"/>
                        <a:pt x="202" y="0"/>
                        <a:pt x="202" y="0"/>
                      </a:cubicBezTo>
                      <a:cubicBezTo>
                        <a:pt x="212" y="0"/>
                        <a:pt x="220" y="8"/>
                        <a:pt x="220" y="18"/>
                      </a:cubicBezTo>
                      <a:cubicBezTo>
                        <a:pt x="220" y="170"/>
                        <a:pt x="220" y="170"/>
                        <a:pt x="220" y="170"/>
                      </a:cubicBezTo>
                      <a:cubicBezTo>
                        <a:pt x="220" y="180"/>
                        <a:pt x="212" y="188"/>
                        <a:pt x="202" y="188"/>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93" name="Oval 21">
                  <a:extLst>
                    <a:ext uri="{FF2B5EF4-FFF2-40B4-BE49-F238E27FC236}">
                      <a16:creationId xmlns:a16="http://schemas.microsoft.com/office/drawing/2014/main" id="{2591178E-47ED-63A8-5EF0-56488ACEB06C}"/>
                    </a:ext>
                  </a:extLst>
                </p:cNvPr>
                <p:cNvSpPr>
                  <a:spLocks noChangeArrowheads="1"/>
                </p:cNvSpPr>
                <p:nvPr/>
              </p:nvSpPr>
              <p:spPr bwMode="auto">
                <a:xfrm>
                  <a:off x="712" y="3457"/>
                  <a:ext cx="35" cy="36"/>
                </a:xfrm>
                <a:prstGeom prst="ellipse">
                  <a:avLst/>
                </a:pr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94" name="Oval 22">
                  <a:extLst>
                    <a:ext uri="{FF2B5EF4-FFF2-40B4-BE49-F238E27FC236}">
                      <a16:creationId xmlns:a16="http://schemas.microsoft.com/office/drawing/2014/main" id="{B8E4A6C2-7219-2E2A-41A1-03AF390FE9E0}"/>
                    </a:ext>
                  </a:extLst>
                </p:cNvPr>
                <p:cNvSpPr>
                  <a:spLocks noChangeArrowheads="1"/>
                </p:cNvSpPr>
                <p:nvPr/>
              </p:nvSpPr>
              <p:spPr bwMode="auto">
                <a:xfrm>
                  <a:off x="702" y="3395"/>
                  <a:ext cx="35" cy="36"/>
                </a:xfrm>
                <a:prstGeom prst="ellipse">
                  <a:avLst/>
                </a:pr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95" name="Oval 23">
                  <a:extLst>
                    <a:ext uri="{FF2B5EF4-FFF2-40B4-BE49-F238E27FC236}">
                      <a16:creationId xmlns:a16="http://schemas.microsoft.com/office/drawing/2014/main" id="{44442F61-5B4A-5644-0B2E-92D796E6A711}"/>
                    </a:ext>
                  </a:extLst>
                </p:cNvPr>
                <p:cNvSpPr>
                  <a:spLocks noChangeArrowheads="1"/>
                </p:cNvSpPr>
                <p:nvPr/>
              </p:nvSpPr>
              <p:spPr bwMode="auto">
                <a:xfrm>
                  <a:off x="582" y="3395"/>
                  <a:ext cx="35" cy="36"/>
                </a:xfrm>
                <a:prstGeom prst="ellipse">
                  <a:avLst/>
                </a:pr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96" name="Freeform 24">
                  <a:extLst>
                    <a:ext uri="{FF2B5EF4-FFF2-40B4-BE49-F238E27FC236}">
                      <a16:creationId xmlns:a16="http://schemas.microsoft.com/office/drawing/2014/main" id="{7DDFAEE4-39EE-5B0A-DB82-634B2F8A84AC}"/>
                    </a:ext>
                  </a:extLst>
                </p:cNvPr>
                <p:cNvSpPr>
                  <a:spLocks/>
                </p:cNvSpPr>
                <p:nvPr/>
              </p:nvSpPr>
              <p:spPr bwMode="auto">
                <a:xfrm>
                  <a:off x="587" y="3405"/>
                  <a:ext cx="135" cy="16"/>
                </a:xfrm>
                <a:custGeom>
                  <a:avLst/>
                  <a:gdLst>
                    <a:gd name="T0" fmla="*/ 102 w 108"/>
                    <a:gd name="T1" fmla="*/ 12 h 12"/>
                    <a:gd name="T2" fmla="*/ 6 w 108"/>
                    <a:gd name="T3" fmla="*/ 12 h 12"/>
                    <a:gd name="T4" fmla="*/ 0 w 108"/>
                    <a:gd name="T5" fmla="*/ 6 h 12"/>
                    <a:gd name="T6" fmla="*/ 6 w 108"/>
                    <a:gd name="T7" fmla="*/ 0 h 12"/>
                    <a:gd name="T8" fmla="*/ 102 w 108"/>
                    <a:gd name="T9" fmla="*/ 0 h 12"/>
                    <a:gd name="T10" fmla="*/ 108 w 108"/>
                    <a:gd name="T11" fmla="*/ 6 h 12"/>
                    <a:gd name="T12" fmla="*/ 102 w 108"/>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08" h="12">
                      <a:moveTo>
                        <a:pt x="102" y="12"/>
                      </a:moveTo>
                      <a:cubicBezTo>
                        <a:pt x="6" y="12"/>
                        <a:pt x="6" y="12"/>
                        <a:pt x="6" y="12"/>
                      </a:cubicBezTo>
                      <a:cubicBezTo>
                        <a:pt x="3" y="12"/>
                        <a:pt x="0" y="9"/>
                        <a:pt x="0" y="6"/>
                      </a:cubicBezTo>
                      <a:cubicBezTo>
                        <a:pt x="0" y="3"/>
                        <a:pt x="3" y="0"/>
                        <a:pt x="6" y="0"/>
                      </a:cubicBezTo>
                      <a:cubicBezTo>
                        <a:pt x="102" y="0"/>
                        <a:pt x="102" y="0"/>
                        <a:pt x="102" y="0"/>
                      </a:cubicBezTo>
                      <a:cubicBezTo>
                        <a:pt x="105" y="0"/>
                        <a:pt x="108" y="3"/>
                        <a:pt x="108" y="6"/>
                      </a:cubicBezTo>
                      <a:cubicBezTo>
                        <a:pt x="108" y="9"/>
                        <a:pt x="105" y="12"/>
                        <a:pt x="102" y="12"/>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grpSp>
        </p:grpSp>
        <p:grpSp>
          <p:nvGrpSpPr>
            <p:cNvPr id="26" name="Group 25">
              <a:extLst>
                <a:ext uri="{FF2B5EF4-FFF2-40B4-BE49-F238E27FC236}">
                  <a16:creationId xmlns:a16="http://schemas.microsoft.com/office/drawing/2014/main" id="{B90E8641-04E1-1344-A2D3-31044AA9C39F}"/>
                </a:ext>
              </a:extLst>
            </p:cNvPr>
            <p:cNvGrpSpPr/>
            <p:nvPr/>
          </p:nvGrpSpPr>
          <p:grpSpPr>
            <a:xfrm>
              <a:off x="8899889" y="1564046"/>
              <a:ext cx="2327015" cy="1426307"/>
              <a:chOff x="10934673" y="4666959"/>
              <a:chExt cx="2327015" cy="1426307"/>
            </a:xfrm>
          </p:grpSpPr>
          <p:sp>
            <p:nvSpPr>
              <p:cNvPr id="47" name="TextBox 46">
                <a:extLst>
                  <a:ext uri="{FF2B5EF4-FFF2-40B4-BE49-F238E27FC236}">
                    <a16:creationId xmlns:a16="http://schemas.microsoft.com/office/drawing/2014/main" id="{A5595910-7FA2-9002-A255-86EB4E82DCE1}"/>
                  </a:ext>
                </a:extLst>
              </p:cNvPr>
              <p:cNvSpPr txBox="1"/>
              <p:nvPr/>
            </p:nvSpPr>
            <p:spPr>
              <a:xfrm>
                <a:off x="11735086" y="5336267"/>
                <a:ext cx="1006439" cy="2308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Developer</a:t>
                </a:r>
              </a:p>
            </p:txBody>
          </p:sp>
          <p:grpSp>
            <p:nvGrpSpPr>
              <p:cNvPr id="48" name="Group 131">
                <a:extLst>
                  <a:ext uri="{FF2B5EF4-FFF2-40B4-BE49-F238E27FC236}">
                    <a16:creationId xmlns:a16="http://schemas.microsoft.com/office/drawing/2014/main" id="{ED7476F7-AF69-99C5-D774-5A6E81982D3D}"/>
                  </a:ext>
                </a:extLst>
              </p:cNvPr>
              <p:cNvGrpSpPr>
                <a:grpSpLocks noChangeAspect="1"/>
              </p:cNvGrpSpPr>
              <p:nvPr/>
            </p:nvGrpSpPr>
            <p:grpSpPr bwMode="auto">
              <a:xfrm>
                <a:off x="11523425" y="5368344"/>
                <a:ext cx="239050" cy="246888"/>
                <a:chOff x="6228" y="2198"/>
                <a:chExt cx="305" cy="315"/>
              </a:xfrm>
            </p:grpSpPr>
            <p:sp>
              <p:nvSpPr>
                <p:cNvPr id="67" name="Freeform 132">
                  <a:extLst>
                    <a:ext uri="{FF2B5EF4-FFF2-40B4-BE49-F238E27FC236}">
                      <a16:creationId xmlns:a16="http://schemas.microsoft.com/office/drawing/2014/main" id="{45894207-AD3A-671A-ACCD-26A3CF6C0E8E}"/>
                    </a:ext>
                  </a:extLst>
                </p:cNvPr>
                <p:cNvSpPr>
                  <a:spLocks noEditPoints="1"/>
                </p:cNvSpPr>
                <p:nvPr/>
              </p:nvSpPr>
              <p:spPr bwMode="auto">
                <a:xfrm>
                  <a:off x="6276" y="2213"/>
                  <a:ext cx="242" cy="60"/>
                </a:xfrm>
                <a:custGeom>
                  <a:avLst/>
                  <a:gdLst>
                    <a:gd name="T0" fmla="*/ 0 w 200"/>
                    <a:gd name="T1" fmla="*/ 0 h 48"/>
                    <a:gd name="T2" fmla="*/ 0 w 200"/>
                    <a:gd name="T3" fmla="*/ 48 h 48"/>
                    <a:gd name="T4" fmla="*/ 200 w 200"/>
                    <a:gd name="T5" fmla="*/ 48 h 48"/>
                    <a:gd name="T6" fmla="*/ 200 w 200"/>
                    <a:gd name="T7" fmla="*/ 0 h 48"/>
                    <a:gd name="T8" fmla="*/ 0 w 200"/>
                    <a:gd name="T9" fmla="*/ 0 h 48"/>
                    <a:gd name="T10" fmla="*/ 28 w 200"/>
                    <a:gd name="T11" fmla="*/ 36 h 48"/>
                    <a:gd name="T12" fmla="*/ 16 w 200"/>
                    <a:gd name="T13" fmla="*/ 24 h 48"/>
                    <a:gd name="T14" fmla="*/ 28 w 200"/>
                    <a:gd name="T15" fmla="*/ 12 h 48"/>
                    <a:gd name="T16" fmla="*/ 40 w 200"/>
                    <a:gd name="T17" fmla="*/ 24 h 48"/>
                    <a:gd name="T18" fmla="*/ 28 w 200"/>
                    <a:gd name="T19" fmla="*/ 36 h 48"/>
                    <a:gd name="T20" fmla="*/ 60 w 200"/>
                    <a:gd name="T21" fmla="*/ 36 h 48"/>
                    <a:gd name="T22" fmla="*/ 48 w 200"/>
                    <a:gd name="T23" fmla="*/ 24 h 48"/>
                    <a:gd name="T24" fmla="*/ 60 w 200"/>
                    <a:gd name="T25" fmla="*/ 12 h 48"/>
                    <a:gd name="T26" fmla="*/ 72 w 200"/>
                    <a:gd name="T27" fmla="*/ 24 h 48"/>
                    <a:gd name="T28" fmla="*/ 60 w 200"/>
                    <a:gd name="T29" fmla="*/ 36 h 48"/>
                    <a:gd name="T30" fmla="*/ 92 w 200"/>
                    <a:gd name="T31" fmla="*/ 36 h 48"/>
                    <a:gd name="T32" fmla="*/ 80 w 200"/>
                    <a:gd name="T33" fmla="*/ 24 h 48"/>
                    <a:gd name="T34" fmla="*/ 92 w 200"/>
                    <a:gd name="T35" fmla="*/ 12 h 48"/>
                    <a:gd name="T36" fmla="*/ 104 w 200"/>
                    <a:gd name="T37" fmla="*/ 24 h 48"/>
                    <a:gd name="T38" fmla="*/ 92 w 200"/>
                    <a:gd name="T39"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48">
                      <a:moveTo>
                        <a:pt x="0" y="0"/>
                      </a:moveTo>
                      <a:cubicBezTo>
                        <a:pt x="0" y="48"/>
                        <a:pt x="0" y="48"/>
                        <a:pt x="0" y="48"/>
                      </a:cubicBezTo>
                      <a:cubicBezTo>
                        <a:pt x="200" y="48"/>
                        <a:pt x="200" y="48"/>
                        <a:pt x="200" y="48"/>
                      </a:cubicBezTo>
                      <a:cubicBezTo>
                        <a:pt x="200" y="0"/>
                        <a:pt x="200" y="0"/>
                        <a:pt x="200" y="0"/>
                      </a:cubicBezTo>
                      <a:lnTo>
                        <a:pt x="0" y="0"/>
                      </a:lnTo>
                      <a:close/>
                      <a:moveTo>
                        <a:pt x="28" y="36"/>
                      </a:moveTo>
                      <a:cubicBezTo>
                        <a:pt x="21" y="36"/>
                        <a:pt x="16" y="31"/>
                        <a:pt x="16" y="24"/>
                      </a:cubicBezTo>
                      <a:cubicBezTo>
                        <a:pt x="16" y="17"/>
                        <a:pt x="21" y="12"/>
                        <a:pt x="28" y="12"/>
                      </a:cubicBezTo>
                      <a:cubicBezTo>
                        <a:pt x="35" y="12"/>
                        <a:pt x="40" y="17"/>
                        <a:pt x="40" y="24"/>
                      </a:cubicBezTo>
                      <a:cubicBezTo>
                        <a:pt x="40" y="31"/>
                        <a:pt x="35" y="36"/>
                        <a:pt x="28" y="36"/>
                      </a:cubicBezTo>
                      <a:close/>
                      <a:moveTo>
                        <a:pt x="60" y="36"/>
                      </a:moveTo>
                      <a:cubicBezTo>
                        <a:pt x="53" y="36"/>
                        <a:pt x="48" y="31"/>
                        <a:pt x="48" y="24"/>
                      </a:cubicBezTo>
                      <a:cubicBezTo>
                        <a:pt x="48" y="17"/>
                        <a:pt x="53" y="12"/>
                        <a:pt x="60" y="12"/>
                      </a:cubicBezTo>
                      <a:cubicBezTo>
                        <a:pt x="67" y="12"/>
                        <a:pt x="72" y="17"/>
                        <a:pt x="72" y="24"/>
                      </a:cubicBezTo>
                      <a:cubicBezTo>
                        <a:pt x="72" y="31"/>
                        <a:pt x="67" y="36"/>
                        <a:pt x="60" y="36"/>
                      </a:cubicBezTo>
                      <a:close/>
                      <a:moveTo>
                        <a:pt x="92" y="36"/>
                      </a:moveTo>
                      <a:cubicBezTo>
                        <a:pt x="85" y="36"/>
                        <a:pt x="80" y="31"/>
                        <a:pt x="80" y="24"/>
                      </a:cubicBezTo>
                      <a:cubicBezTo>
                        <a:pt x="80" y="17"/>
                        <a:pt x="85" y="12"/>
                        <a:pt x="92" y="12"/>
                      </a:cubicBezTo>
                      <a:cubicBezTo>
                        <a:pt x="99" y="12"/>
                        <a:pt x="104" y="17"/>
                        <a:pt x="104" y="24"/>
                      </a:cubicBezTo>
                      <a:cubicBezTo>
                        <a:pt x="104" y="31"/>
                        <a:pt x="99" y="36"/>
                        <a:pt x="92" y="36"/>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44" tIns="45672" rIns="91344" bIns="45672" numCol="1" anchor="t" anchorCtr="0" compatLnSpc="1">
                  <a:prstTxWarp prst="textNoShape">
                    <a:avLst/>
                  </a:prstTxWarp>
                </a:bodyPr>
                <a:lstStyle/>
                <a:p>
                  <a:pPr defTabSz="456629">
                    <a:defRPr/>
                  </a:pPr>
                  <a:endParaRPr lang="en-US" sz="1795">
                    <a:solidFill>
                      <a:srgbClr val="293E40"/>
                    </a:solidFill>
                    <a:latin typeface="Century Gothic" panose="020F0302020204030204"/>
                  </a:endParaRPr>
                </a:p>
              </p:txBody>
            </p:sp>
            <p:sp>
              <p:nvSpPr>
                <p:cNvPr id="68" name="Freeform 133">
                  <a:extLst>
                    <a:ext uri="{FF2B5EF4-FFF2-40B4-BE49-F238E27FC236}">
                      <a16:creationId xmlns:a16="http://schemas.microsoft.com/office/drawing/2014/main" id="{A7E391E1-06A0-A555-F057-F8FE84C3B7BD}"/>
                    </a:ext>
                  </a:extLst>
                </p:cNvPr>
                <p:cNvSpPr>
                  <a:spLocks noEditPoints="1"/>
                </p:cNvSpPr>
                <p:nvPr/>
              </p:nvSpPr>
              <p:spPr bwMode="auto">
                <a:xfrm>
                  <a:off x="6228" y="2198"/>
                  <a:ext cx="305" cy="315"/>
                </a:xfrm>
                <a:custGeom>
                  <a:avLst/>
                  <a:gdLst>
                    <a:gd name="T0" fmla="*/ 198 w 252"/>
                    <a:gd name="T1" fmla="*/ 112 h 252"/>
                    <a:gd name="T2" fmla="*/ 178 w 252"/>
                    <a:gd name="T3" fmla="*/ 84 h 252"/>
                    <a:gd name="T4" fmla="*/ 186 w 252"/>
                    <a:gd name="T5" fmla="*/ 84 h 252"/>
                    <a:gd name="T6" fmla="*/ 210 w 252"/>
                    <a:gd name="T7" fmla="*/ 116 h 252"/>
                    <a:gd name="T8" fmla="*/ 182 w 252"/>
                    <a:gd name="T9" fmla="*/ 142 h 252"/>
                    <a:gd name="T10" fmla="*/ 178 w 252"/>
                    <a:gd name="T11" fmla="*/ 132 h 252"/>
                    <a:gd name="T12" fmla="*/ 102 w 252"/>
                    <a:gd name="T13" fmla="*/ 82 h 252"/>
                    <a:gd name="T14" fmla="*/ 74 w 252"/>
                    <a:gd name="T15" fmla="*/ 108 h 252"/>
                    <a:gd name="T16" fmla="*/ 98 w 252"/>
                    <a:gd name="T17" fmla="*/ 140 h 252"/>
                    <a:gd name="T18" fmla="*/ 106 w 252"/>
                    <a:gd name="T19" fmla="*/ 140 h 252"/>
                    <a:gd name="T20" fmla="*/ 86 w 252"/>
                    <a:gd name="T21" fmla="*/ 112 h 252"/>
                    <a:gd name="T22" fmla="*/ 106 w 252"/>
                    <a:gd name="T23" fmla="*/ 84 h 252"/>
                    <a:gd name="T24" fmla="*/ 126 w 252"/>
                    <a:gd name="T25" fmla="*/ 154 h 252"/>
                    <a:gd name="T26" fmla="*/ 163 w 252"/>
                    <a:gd name="T27" fmla="*/ 78 h 252"/>
                    <a:gd name="T28" fmla="*/ 160 w 252"/>
                    <a:gd name="T29" fmla="*/ 71 h 252"/>
                    <a:gd name="T30" fmla="*/ 153 w 252"/>
                    <a:gd name="T31" fmla="*/ 74 h 252"/>
                    <a:gd name="T32" fmla="*/ 120 w 252"/>
                    <a:gd name="T33" fmla="*/ 150 h 252"/>
                    <a:gd name="T34" fmla="*/ 234 w 252"/>
                    <a:gd name="T35" fmla="*/ 0 h 252"/>
                    <a:gd name="T36" fmla="*/ 32 w 252"/>
                    <a:gd name="T37" fmla="*/ 18 h 252"/>
                    <a:gd name="T38" fmla="*/ 38 w 252"/>
                    <a:gd name="T39" fmla="*/ 124 h 252"/>
                    <a:gd name="T40" fmla="*/ 44 w 252"/>
                    <a:gd name="T41" fmla="*/ 18 h 252"/>
                    <a:gd name="T42" fmla="*/ 234 w 252"/>
                    <a:gd name="T43" fmla="*/ 12 h 252"/>
                    <a:gd name="T44" fmla="*/ 240 w 252"/>
                    <a:gd name="T45" fmla="*/ 162 h 252"/>
                    <a:gd name="T46" fmla="*/ 106 w 252"/>
                    <a:gd name="T47" fmla="*/ 168 h 252"/>
                    <a:gd name="T48" fmla="*/ 106 w 252"/>
                    <a:gd name="T49" fmla="*/ 180 h 252"/>
                    <a:gd name="T50" fmla="*/ 252 w 252"/>
                    <a:gd name="T51" fmla="*/ 162 h 252"/>
                    <a:gd name="T52" fmla="*/ 234 w 252"/>
                    <a:gd name="T53" fmla="*/ 0 h 252"/>
                    <a:gd name="T54" fmla="*/ 108 w 252"/>
                    <a:gd name="T55" fmla="*/ 246 h 252"/>
                    <a:gd name="T56" fmla="*/ 96 w 252"/>
                    <a:gd name="T57" fmla="*/ 246 h 252"/>
                    <a:gd name="T58" fmla="*/ 54 w 252"/>
                    <a:gd name="T59" fmla="*/ 204 h 252"/>
                    <a:gd name="T60" fmla="*/ 12 w 252"/>
                    <a:gd name="T61" fmla="*/ 246 h 252"/>
                    <a:gd name="T62" fmla="*/ 0 w 252"/>
                    <a:gd name="T63" fmla="*/ 246 h 252"/>
                    <a:gd name="T64" fmla="*/ 30 w 252"/>
                    <a:gd name="T65" fmla="*/ 197 h 252"/>
                    <a:gd name="T66" fmla="*/ 30 w 252"/>
                    <a:gd name="T67" fmla="*/ 194 h 252"/>
                    <a:gd name="T68" fmla="*/ 54 w 252"/>
                    <a:gd name="T69" fmla="*/ 136 h 252"/>
                    <a:gd name="T70" fmla="*/ 78 w 252"/>
                    <a:gd name="T71" fmla="*/ 194 h 252"/>
                    <a:gd name="T72" fmla="*/ 78 w 252"/>
                    <a:gd name="T73" fmla="*/ 197 h 252"/>
                    <a:gd name="T74" fmla="*/ 76 w 252"/>
                    <a:gd name="T75" fmla="*/ 170 h 252"/>
                    <a:gd name="T76" fmla="*/ 32 w 252"/>
                    <a:gd name="T77" fmla="*/ 170 h 252"/>
                    <a:gd name="T78" fmla="*/ 76 w 252"/>
                    <a:gd name="T79" fmla="*/ 17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2" h="252">
                      <a:moveTo>
                        <a:pt x="178" y="132"/>
                      </a:moveTo>
                      <a:cubicBezTo>
                        <a:pt x="198" y="112"/>
                        <a:pt x="198" y="112"/>
                        <a:pt x="198" y="112"/>
                      </a:cubicBezTo>
                      <a:cubicBezTo>
                        <a:pt x="178" y="92"/>
                        <a:pt x="178" y="92"/>
                        <a:pt x="178" y="92"/>
                      </a:cubicBezTo>
                      <a:cubicBezTo>
                        <a:pt x="175" y="90"/>
                        <a:pt x="175" y="86"/>
                        <a:pt x="178" y="84"/>
                      </a:cubicBezTo>
                      <a:cubicBezTo>
                        <a:pt x="179" y="83"/>
                        <a:pt x="180" y="82"/>
                        <a:pt x="182" y="82"/>
                      </a:cubicBezTo>
                      <a:cubicBezTo>
                        <a:pt x="184" y="82"/>
                        <a:pt x="185" y="83"/>
                        <a:pt x="186" y="84"/>
                      </a:cubicBezTo>
                      <a:cubicBezTo>
                        <a:pt x="210" y="108"/>
                        <a:pt x="210" y="108"/>
                        <a:pt x="210" y="108"/>
                      </a:cubicBezTo>
                      <a:cubicBezTo>
                        <a:pt x="213" y="110"/>
                        <a:pt x="213" y="114"/>
                        <a:pt x="210" y="116"/>
                      </a:cubicBezTo>
                      <a:cubicBezTo>
                        <a:pt x="186" y="140"/>
                        <a:pt x="186" y="140"/>
                        <a:pt x="186" y="140"/>
                      </a:cubicBezTo>
                      <a:cubicBezTo>
                        <a:pt x="185" y="141"/>
                        <a:pt x="184" y="142"/>
                        <a:pt x="182" y="142"/>
                      </a:cubicBezTo>
                      <a:cubicBezTo>
                        <a:pt x="180" y="142"/>
                        <a:pt x="179" y="141"/>
                        <a:pt x="178" y="140"/>
                      </a:cubicBezTo>
                      <a:cubicBezTo>
                        <a:pt x="175" y="138"/>
                        <a:pt x="175" y="134"/>
                        <a:pt x="178" y="132"/>
                      </a:cubicBezTo>
                      <a:close/>
                      <a:moveTo>
                        <a:pt x="106" y="84"/>
                      </a:moveTo>
                      <a:cubicBezTo>
                        <a:pt x="105" y="83"/>
                        <a:pt x="104" y="82"/>
                        <a:pt x="102" y="82"/>
                      </a:cubicBezTo>
                      <a:cubicBezTo>
                        <a:pt x="100" y="82"/>
                        <a:pt x="99" y="83"/>
                        <a:pt x="98" y="84"/>
                      </a:cubicBezTo>
                      <a:cubicBezTo>
                        <a:pt x="74" y="108"/>
                        <a:pt x="74" y="108"/>
                        <a:pt x="74" y="108"/>
                      </a:cubicBezTo>
                      <a:cubicBezTo>
                        <a:pt x="71" y="110"/>
                        <a:pt x="71" y="114"/>
                        <a:pt x="74" y="116"/>
                      </a:cubicBezTo>
                      <a:cubicBezTo>
                        <a:pt x="98" y="140"/>
                        <a:pt x="98" y="140"/>
                        <a:pt x="98" y="140"/>
                      </a:cubicBezTo>
                      <a:cubicBezTo>
                        <a:pt x="99" y="141"/>
                        <a:pt x="100" y="142"/>
                        <a:pt x="102" y="142"/>
                      </a:cubicBezTo>
                      <a:cubicBezTo>
                        <a:pt x="104" y="142"/>
                        <a:pt x="105" y="141"/>
                        <a:pt x="106" y="140"/>
                      </a:cubicBezTo>
                      <a:cubicBezTo>
                        <a:pt x="109" y="138"/>
                        <a:pt x="109" y="134"/>
                        <a:pt x="106" y="132"/>
                      </a:cubicBezTo>
                      <a:cubicBezTo>
                        <a:pt x="86" y="112"/>
                        <a:pt x="86" y="112"/>
                        <a:pt x="86" y="112"/>
                      </a:cubicBezTo>
                      <a:cubicBezTo>
                        <a:pt x="106" y="92"/>
                        <a:pt x="106" y="92"/>
                        <a:pt x="106" y="92"/>
                      </a:cubicBezTo>
                      <a:cubicBezTo>
                        <a:pt x="109" y="90"/>
                        <a:pt x="109" y="86"/>
                        <a:pt x="106" y="84"/>
                      </a:cubicBezTo>
                      <a:close/>
                      <a:moveTo>
                        <a:pt x="124" y="153"/>
                      </a:moveTo>
                      <a:cubicBezTo>
                        <a:pt x="124" y="154"/>
                        <a:pt x="125" y="154"/>
                        <a:pt x="126" y="154"/>
                      </a:cubicBezTo>
                      <a:cubicBezTo>
                        <a:pt x="128" y="154"/>
                        <a:pt x="131" y="153"/>
                        <a:pt x="131" y="150"/>
                      </a:cubicBezTo>
                      <a:cubicBezTo>
                        <a:pt x="163" y="78"/>
                        <a:pt x="163" y="78"/>
                        <a:pt x="163" y="78"/>
                      </a:cubicBezTo>
                      <a:cubicBezTo>
                        <a:pt x="164" y="77"/>
                        <a:pt x="164" y="75"/>
                        <a:pt x="164" y="74"/>
                      </a:cubicBezTo>
                      <a:cubicBezTo>
                        <a:pt x="163" y="72"/>
                        <a:pt x="162" y="71"/>
                        <a:pt x="160" y="71"/>
                      </a:cubicBezTo>
                      <a:cubicBezTo>
                        <a:pt x="160" y="70"/>
                        <a:pt x="159" y="70"/>
                        <a:pt x="158" y="70"/>
                      </a:cubicBezTo>
                      <a:cubicBezTo>
                        <a:pt x="156" y="70"/>
                        <a:pt x="153" y="71"/>
                        <a:pt x="153" y="74"/>
                      </a:cubicBezTo>
                      <a:cubicBezTo>
                        <a:pt x="121" y="146"/>
                        <a:pt x="121" y="146"/>
                        <a:pt x="121" y="146"/>
                      </a:cubicBezTo>
                      <a:cubicBezTo>
                        <a:pt x="120" y="147"/>
                        <a:pt x="120" y="149"/>
                        <a:pt x="120" y="150"/>
                      </a:cubicBezTo>
                      <a:cubicBezTo>
                        <a:pt x="121" y="152"/>
                        <a:pt x="122" y="153"/>
                        <a:pt x="124" y="153"/>
                      </a:cubicBezTo>
                      <a:close/>
                      <a:moveTo>
                        <a:pt x="234" y="0"/>
                      </a:moveTo>
                      <a:cubicBezTo>
                        <a:pt x="50" y="0"/>
                        <a:pt x="50" y="0"/>
                        <a:pt x="50" y="0"/>
                      </a:cubicBezTo>
                      <a:cubicBezTo>
                        <a:pt x="40" y="0"/>
                        <a:pt x="32" y="8"/>
                        <a:pt x="32" y="18"/>
                      </a:cubicBezTo>
                      <a:cubicBezTo>
                        <a:pt x="32" y="118"/>
                        <a:pt x="32" y="118"/>
                        <a:pt x="32" y="118"/>
                      </a:cubicBezTo>
                      <a:cubicBezTo>
                        <a:pt x="32" y="121"/>
                        <a:pt x="35" y="124"/>
                        <a:pt x="38" y="124"/>
                      </a:cubicBezTo>
                      <a:cubicBezTo>
                        <a:pt x="41" y="124"/>
                        <a:pt x="44" y="121"/>
                        <a:pt x="44" y="118"/>
                      </a:cubicBezTo>
                      <a:cubicBezTo>
                        <a:pt x="44" y="18"/>
                        <a:pt x="44" y="18"/>
                        <a:pt x="44" y="18"/>
                      </a:cubicBezTo>
                      <a:cubicBezTo>
                        <a:pt x="44" y="15"/>
                        <a:pt x="47" y="12"/>
                        <a:pt x="50" y="12"/>
                      </a:cubicBezTo>
                      <a:cubicBezTo>
                        <a:pt x="234" y="12"/>
                        <a:pt x="234" y="12"/>
                        <a:pt x="234" y="12"/>
                      </a:cubicBezTo>
                      <a:cubicBezTo>
                        <a:pt x="237" y="12"/>
                        <a:pt x="240" y="15"/>
                        <a:pt x="240" y="18"/>
                      </a:cubicBezTo>
                      <a:cubicBezTo>
                        <a:pt x="240" y="162"/>
                        <a:pt x="240" y="162"/>
                        <a:pt x="240" y="162"/>
                      </a:cubicBezTo>
                      <a:cubicBezTo>
                        <a:pt x="240" y="165"/>
                        <a:pt x="237" y="168"/>
                        <a:pt x="234" y="168"/>
                      </a:cubicBezTo>
                      <a:cubicBezTo>
                        <a:pt x="106" y="168"/>
                        <a:pt x="106" y="168"/>
                        <a:pt x="106" y="168"/>
                      </a:cubicBezTo>
                      <a:cubicBezTo>
                        <a:pt x="103" y="168"/>
                        <a:pt x="100" y="171"/>
                        <a:pt x="100" y="174"/>
                      </a:cubicBezTo>
                      <a:cubicBezTo>
                        <a:pt x="100" y="177"/>
                        <a:pt x="103" y="180"/>
                        <a:pt x="106" y="180"/>
                      </a:cubicBezTo>
                      <a:cubicBezTo>
                        <a:pt x="234" y="180"/>
                        <a:pt x="234" y="180"/>
                        <a:pt x="234" y="180"/>
                      </a:cubicBezTo>
                      <a:cubicBezTo>
                        <a:pt x="244" y="180"/>
                        <a:pt x="252" y="172"/>
                        <a:pt x="252" y="162"/>
                      </a:cubicBezTo>
                      <a:cubicBezTo>
                        <a:pt x="252" y="18"/>
                        <a:pt x="252" y="18"/>
                        <a:pt x="252" y="18"/>
                      </a:cubicBezTo>
                      <a:cubicBezTo>
                        <a:pt x="252" y="8"/>
                        <a:pt x="244" y="0"/>
                        <a:pt x="234" y="0"/>
                      </a:cubicBezTo>
                      <a:close/>
                      <a:moveTo>
                        <a:pt x="108" y="242"/>
                      </a:moveTo>
                      <a:cubicBezTo>
                        <a:pt x="108" y="246"/>
                        <a:pt x="108" y="246"/>
                        <a:pt x="108" y="246"/>
                      </a:cubicBezTo>
                      <a:cubicBezTo>
                        <a:pt x="108" y="249"/>
                        <a:pt x="105" y="252"/>
                        <a:pt x="102" y="252"/>
                      </a:cubicBezTo>
                      <a:cubicBezTo>
                        <a:pt x="99" y="252"/>
                        <a:pt x="96" y="249"/>
                        <a:pt x="96" y="246"/>
                      </a:cubicBezTo>
                      <a:cubicBezTo>
                        <a:pt x="96" y="242"/>
                        <a:pt x="96" y="242"/>
                        <a:pt x="96" y="242"/>
                      </a:cubicBezTo>
                      <a:cubicBezTo>
                        <a:pt x="96" y="221"/>
                        <a:pt x="77" y="204"/>
                        <a:pt x="54" y="204"/>
                      </a:cubicBezTo>
                      <a:cubicBezTo>
                        <a:pt x="31" y="204"/>
                        <a:pt x="12" y="221"/>
                        <a:pt x="12" y="242"/>
                      </a:cubicBezTo>
                      <a:cubicBezTo>
                        <a:pt x="12" y="246"/>
                        <a:pt x="12" y="246"/>
                        <a:pt x="12" y="246"/>
                      </a:cubicBezTo>
                      <a:cubicBezTo>
                        <a:pt x="12" y="249"/>
                        <a:pt x="9" y="252"/>
                        <a:pt x="6" y="252"/>
                      </a:cubicBezTo>
                      <a:cubicBezTo>
                        <a:pt x="3" y="252"/>
                        <a:pt x="0" y="249"/>
                        <a:pt x="0" y="246"/>
                      </a:cubicBezTo>
                      <a:cubicBezTo>
                        <a:pt x="0" y="242"/>
                        <a:pt x="0" y="242"/>
                        <a:pt x="0" y="242"/>
                      </a:cubicBezTo>
                      <a:cubicBezTo>
                        <a:pt x="0" y="223"/>
                        <a:pt x="11" y="206"/>
                        <a:pt x="30" y="197"/>
                      </a:cubicBezTo>
                      <a:cubicBezTo>
                        <a:pt x="32" y="196"/>
                        <a:pt x="32" y="196"/>
                        <a:pt x="32" y="196"/>
                      </a:cubicBezTo>
                      <a:cubicBezTo>
                        <a:pt x="30" y="194"/>
                        <a:pt x="30" y="194"/>
                        <a:pt x="30" y="194"/>
                      </a:cubicBezTo>
                      <a:cubicBezTo>
                        <a:pt x="24" y="188"/>
                        <a:pt x="20" y="179"/>
                        <a:pt x="20" y="170"/>
                      </a:cubicBezTo>
                      <a:cubicBezTo>
                        <a:pt x="20" y="151"/>
                        <a:pt x="35" y="136"/>
                        <a:pt x="54" y="136"/>
                      </a:cubicBezTo>
                      <a:cubicBezTo>
                        <a:pt x="73" y="136"/>
                        <a:pt x="88" y="151"/>
                        <a:pt x="88" y="170"/>
                      </a:cubicBezTo>
                      <a:cubicBezTo>
                        <a:pt x="88" y="179"/>
                        <a:pt x="84" y="188"/>
                        <a:pt x="78" y="194"/>
                      </a:cubicBezTo>
                      <a:cubicBezTo>
                        <a:pt x="76" y="196"/>
                        <a:pt x="76" y="196"/>
                        <a:pt x="76" y="196"/>
                      </a:cubicBezTo>
                      <a:cubicBezTo>
                        <a:pt x="78" y="197"/>
                        <a:pt x="78" y="197"/>
                        <a:pt x="78" y="197"/>
                      </a:cubicBezTo>
                      <a:cubicBezTo>
                        <a:pt x="97" y="206"/>
                        <a:pt x="108" y="223"/>
                        <a:pt x="108" y="242"/>
                      </a:cubicBezTo>
                      <a:close/>
                      <a:moveTo>
                        <a:pt x="76" y="170"/>
                      </a:moveTo>
                      <a:cubicBezTo>
                        <a:pt x="76" y="158"/>
                        <a:pt x="66" y="148"/>
                        <a:pt x="54" y="148"/>
                      </a:cubicBezTo>
                      <a:cubicBezTo>
                        <a:pt x="42" y="148"/>
                        <a:pt x="32" y="158"/>
                        <a:pt x="32" y="170"/>
                      </a:cubicBezTo>
                      <a:cubicBezTo>
                        <a:pt x="32" y="182"/>
                        <a:pt x="42" y="192"/>
                        <a:pt x="54" y="192"/>
                      </a:cubicBezTo>
                      <a:cubicBezTo>
                        <a:pt x="66" y="192"/>
                        <a:pt x="76" y="182"/>
                        <a:pt x="76" y="17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44" tIns="45672" rIns="91344" bIns="45672" numCol="1" anchor="t" anchorCtr="0" compatLnSpc="1">
                  <a:prstTxWarp prst="textNoShape">
                    <a:avLst/>
                  </a:prstTxWarp>
                </a:bodyPr>
                <a:lstStyle/>
                <a:p>
                  <a:pPr defTabSz="456629">
                    <a:defRPr/>
                  </a:pPr>
                  <a:endParaRPr lang="en-US" sz="1795">
                    <a:solidFill>
                      <a:srgbClr val="293E40"/>
                    </a:solidFill>
                    <a:latin typeface="Century Gothic" panose="020F0302020204030204"/>
                  </a:endParaRPr>
                </a:p>
              </p:txBody>
            </p:sp>
          </p:grpSp>
          <p:sp>
            <p:nvSpPr>
              <p:cNvPr id="49" name="TextBox 48">
                <a:extLst>
                  <a:ext uri="{FF2B5EF4-FFF2-40B4-BE49-F238E27FC236}">
                    <a16:creationId xmlns:a16="http://schemas.microsoft.com/office/drawing/2014/main" id="{51120E42-D170-7831-4680-70FC1597AC39}"/>
                  </a:ext>
                </a:extLst>
              </p:cNvPr>
              <p:cNvSpPr txBox="1"/>
              <p:nvPr/>
            </p:nvSpPr>
            <p:spPr>
              <a:xfrm>
                <a:off x="12141126" y="4935734"/>
                <a:ext cx="1120562" cy="3693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Business Process Architect</a:t>
                </a:r>
              </a:p>
            </p:txBody>
          </p:sp>
          <p:grpSp>
            <p:nvGrpSpPr>
              <p:cNvPr id="50" name="Group 130">
                <a:extLst>
                  <a:ext uri="{FF2B5EF4-FFF2-40B4-BE49-F238E27FC236}">
                    <a16:creationId xmlns:a16="http://schemas.microsoft.com/office/drawing/2014/main" id="{6376374B-2D2D-7146-4856-45FAB677E45D}"/>
                  </a:ext>
                </a:extLst>
              </p:cNvPr>
              <p:cNvGrpSpPr>
                <a:grpSpLocks noChangeAspect="1"/>
              </p:cNvGrpSpPr>
              <p:nvPr/>
            </p:nvGrpSpPr>
            <p:grpSpPr bwMode="auto">
              <a:xfrm>
                <a:off x="12010499" y="4986401"/>
                <a:ext cx="152090" cy="246888"/>
                <a:chOff x="2968" y="1934"/>
                <a:chExt cx="135" cy="295"/>
              </a:xfrm>
            </p:grpSpPr>
            <p:sp>
              <p:nvSpPr>
                <p:cNvPr id="64" name="Freeform 131">
                  <a:extLst>
                    <a:ext uri="{FF2B5EF4-FFF2-40B4-BE49-F238E27FC236}">
                      <a16:creationId xmlns:a16="http://schemas.microsoft.com/office/drawing/2014/main" id="{A6EACFDE-40F5-C6A7-25BD-93A2227D1430}"/>
                    </a:ext>
                  </a:extLst>
                </p:cNvPr>
                <p:cNvSpPr>
                  <a:spLocks/>
                </p:cNvSpPr>
                <p:nvPr/>
              </p:nvSpPr>
              <p:spPr bwMode="auto">
                <a:xfrm>
                  <a:off x="2968" y="2186"/>
                  <a:ext cx="135"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65" name="Freeform 132">
                  <a:extLst>
                    <a:ext uri="{FF2B5EF4-FFF2-40B4-BE49-F238E27FC236}">
                      <a16:creationId xmlns:a16="http://schemas.microsoft.com/office/drawing/2014/main" id="{A5573ADB-D783-C15E-1D6A-A9A61CEB645F}"/>
                    </a:ext>
                  </a:extLst>
                </p:cNvPr>
                <p:cNvSpPr>
                  <a:spLocks noEditPoints="1"/>
                </p:cNvSpPr>
                <p:nvPr/>
              </p:nvSpPr>
              <p:spPr bwMode="auto">
                <a:xfrm>
                  <a:off x="2976" y="1934"/>
                  <a:ext cx="122"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66" name="Freeform 133">
                  <a:extLst>
                    <a:ext uri="{FF2B5EF4-FFF2-40B4-BE49-F238E27FC236}">
                      <a16:creationId xmlns:a16="http://schemas.microsoft.com/office/drawing/2014/main" id="{335E1C6E-3EF5-07BC-BA1A-DE6E13CF13A7}"/>
                    </a:ext>
                  </a:extLst>
                </p:cNvPr>
                <p:cNvSpPr>
                  <a:spLocks/>
                </p:cNvSpPr>
                <p:nvPr/>
              </p:nvSpPr>
              <p:spPr bwMode="auto">
                <a:xfrm>
                  <a:off x="3010" y="2069"/>
                  <a:ext cx="50" cy="130"/>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grpSp>
          <p:sp>
            <p:nvSpPr>
              <p:cNvPr id="51" name="TextBox 50">
                <a:extLst>
                  <a:ext uri="{FF2B5EF4-FFF2-40B4-BE49-F238E27FC236}">
                    <a16:creationId xmlns:a16="http://schemas.microsoft.com/office/drawing/2014/main" id="{B6EB41C7-E2E4-5785-4F01-306569FD07A9}"/>
                  </a:ext>
                </a:extLst>
              </p:cNvPr>
              <p:cNvSpPr txBox="1"/>
              <p:nvPr/>
            </p:nvSpPr>
            <p:spPr>
              <a:xfrm>
                <a:off x="11604583" y="5619298"/>
                <a:ext cx="1343422" cy="369332"/>
              </a:xfrm>
              <a:prstGeom prst="rect">
                <a:avLst/>
              </a:prstGeom>
              <a:noFill/>
            </p:spPr>
            <p:txBody>
              <a:bodyPr wrap="square" rtlCol="0">
                <a:spAutoFit/>
              </a:bodyPr>
              <a:lstStyle/>
              <a:p>
                <a:pPr defTabSz="342471">
                  <a:defRPr/>
                </a:pPr>
                <a:r>
                  <a:rPr lang="en-US" sz="900">
                    <a:solidFill>
                      <a:srgbClr val="293E40"/>
                    </a:solidFill>
                    <a:latin typeface="Century Gothic" panose="020F0302020204030204"/>
                  </a:rPr>
                  <a:t>UX Experience Engineer / Architect</a:t>
                </a:r>
              </a:p>
            </p:txBody>
          </p:sp>
          <p:grpSp>
            <p:nvGrpSpPr>
              <p:cNvPr id="52" name="Group 155">
                <a:extLst>
                  <a:ext uri="{FF2B5EF4-FFF2-40B4-BE49-F238E27FC236}">
                    <a16:creationId xmlns:a16="http://schemas.microsoft.com/office/drawing/2014/main" id="{5A154D41-E1CE-D7B2-BFC7-3EE6453C9A59}"/>
                  </a:ext>
                </a:extLst>
              </p:cNvPr>
              <p:cNvGrpSpPr>
                <a:grpSpLocks noChangeAspect="1"/>
              </p:cNvGrpSpPr>
              <p:nvPr/>
            </p:nvGrpSpPr>
            <p:grpSpPr bwMode="auto">
              <a:xfrm>
                <a:off x="11367134" y="5696317"/>
                <a:ext cx="237449" cy="246888"/>
                <a:chOff x="3358" y="3345"/>
                <a:chExt cx="327" cy="340"/>
              </a:xfrm>
            </p:grpSpPr>
            <p:sp>
              <p:nvSpPr>
                <p:cNvPr id="62" name="Freeform 156">
                  <a:extLst>
                    <a:ext uri="{FF2B5EF4-FFF2-40B4-BE49-F238E27FC236}">
                      <a16:creationId xmlns:a16="http://schemas.microsoft.com/office/drawing/2014/main" id="{B312270D-75F1-29EA-8EA2-57C6A5D575BC}"/>
                    </a:ext>
                  </a:extLst>
                </p:cNvPr>
                <p:cNvSpPr>
                  <a:spLocks/>
                </p:cNvSpPr>
                <p:nvPr/>
              </p:nvSpPr>
              <p:spPr bwMode="auto">
                <a:xfrm>
                  <a:off x="3522" y="3345"/>
                  <a:ext cx="146" cy="84"/>
                </a:xfrm>
                <a:custGeom>
                  <a:avLst/>
                  <a:gdLst>
                    <a:gd name="T0" fmla="*/ 109 w 111"/>
                    <a:gd name="T1" fmla="*/ 52 h 62"/>
                    <a:gd name="T2" fmla="*/ 60 w 111"/>
                    <a:gd name="T3" fmla="*/ 3 h 62"/>
                    <a:gd name="T4" fmla="*/ 51 w 111"/>
                    <a:gd name="T5" fmla="*/ 3 h 62"/>
                    <a:gd name="T6" fmla="*/ 2 w 111"/>
                    <a:gd name="T7" fmla="*/ 52 h 62"/>
                    <a:gd name="T8" fmla="*/ 1 w 111"/>
                    <a:gd name="T9" fmla="*/ 58 h 62"/>
                    <a:gd name="T10" fmla="*/ 7 w 111"/>
                    <a:gd name="T11" fmla="*/ 62 h 62"/>
                    <a:gd name="T12" fmla="*/ 105 w 111"/>
                    <a:gd name="T13" fmla="*/ 62 h 62"/>
                    <a:gd name="T14" fmla="*/ 110 w 111"/>
                    <a:gd name="T15" fmla="*/ 58 h 62"/>
                    <a:gd name="T16" fmla="*/ 109 w 111"/>
                    <a:gd name="T17"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62">
                      <a:moveTo>
                        <a:pt x="109" y="52"/>
                      </a:moveTo>
                      <a:cubicBezTo>
                        <a:pt x="60" y="3"/>
                        <a:pt x="60" y="3"/>
                        <a:pt x="60" y="3"/>
                      </a:cubicBezTo>
                      <a:cubicBezTo>
                        <a:pt x="58" y="0"/>
                        <a:pt x="54" y="0"/>
                        <a:pt x="51" y="3"/>
                      </a:cubicBezTo>
                      <a:cubicBezTo>
                        <a:pt x="2" y="52"/>
                        <a:pt x="2" y="52"/>
                        <a:pt x="2" y="52"/>
                      </a:cubicBezTo>
                      <a:cubicBezTo>
                        <a:pt x="1" y="53"/>
                        <a:pt x="0" y="56"/>
                        <a:pt x="1" y="58"/>
                      </a:cubicBezTo>
                      <a:cubicBezTo>
                        <a:pt x="2" y="61"/>
                        <a:pt x="4" y="62"/>
                        <a:pt x="7" y="62"/>
                      </a:cubicBezTo>
                      <a:cubicBezTo>
                        <a:pt x="105" y="62"/>
                        <a:pt x="105" y="62"/>
                        <a:pt x="105" y="62"/>
                      </a:cubicBezTo>
                      <a:cubicBezTo>
                        <a:pt x="107" y="62"/>
                        <a:pt x="109" y="61"/>
                        <a:pt x="110" y="58"/>
                      </a:cubicBezTo>
                      <a:cubicBezTo>
                        <a:pt x="111" y="56"/>
                        <a:pt x="111" y="53"/>
                        <a:pt x="109" y="52"/>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26" tIns="34263" rIns="68526" bIns="34263" numCol="1" anchor="t" anchorCtr="0" compatLnSpc="1">
                  <a:prstTxWarp prst="textNoShape">
                    <a:avLst/>
                  </a:prstTxWarp>
                </a:bodyPr>
                <a:lstStyle/>
                <a:p>
                  <a:pPr defTabSz="957043"/>
                  <a:endParaRPr lang="en-US" sz="1350">
                    <a:solidFill>
                      <a:srgbClr val="293E40"/>
                    </a:solidFill>
                    <a:latin typeface="Century Gothic" panose="020F0302020204030204"/>
                  </a:endParaRPr>
                </a:p>
              </p:txBody>
            </p:sp>
            <p:sp>
              <p:nvSpPr>
                <p:cNvPr id="63" name="Freeform 157">
                  <a:extLst>
                    <a:ext uri="{FF2B5EF4-FFF2-40B4-BE49-F238E27FC236}">
                      <a16:creationId xmlns:a16="http://schemas.microsoft.com/office/drawing/2014/main" id="{F7E9B3BE-7724-2F61-A643-1D42E27E32F9}"/>
                    </a:ext>
                  </a:extLst>
                </p:cNvPr>
                <p:cNvSpPr>
                  <a:spLocks noEditPoints="1"/>
                </p:cNvSpPr>
                <p:nvPr/>
              </p:nvSpPr>
              <p:spPr bwMode="auto">
                <a:xfrm>
                  <a:off x="3358" y="3369"/>
                  <a:ext cx="327" cy="316"/>
                </a:xfrm>
                <a:custGeom>
                  <a:avLst/>
                  <a:gdLst>
                    <a:gd name="T0" fmla="*/ 226 w 249"/>
                    <a:gd name="T1" fmla="*/ 158 h 232"/>
                    <a:gd name="T2" fmla="*/ 106 w 249"/>
                    <a:gd name="T3" fmla="*/ 172 h 232"/>
                    <a:gd name="T4" fmla="*/ 106 w 249"/>
                    <a:gd name="T5" fmla="*/ 160 h 232"/>
                    <a:gd name="T6" fmla="*/ 215 w 249"/>
                    <a:gd name="T7" fmla="*/ 155 h 232"/>
                    <a:gd name="T8" fmla="*/ 93 w 249"/>
                    <a:gd name="T9" fmla="*/ 60 h 232"/>
                    <a:gd name="T10" fmla="*/ 76 w 249"/>
                    <a:gd name="T11" fmla="*/ 111 h 232"/>
                    <a:gd name="T12" fmla="*/ 82 w 249"/>
                    <a:gd name="T13" fmla="*/ 53 h 232"/>
                    <a:gd name="T14" fmla="*/ 243 w 249"/>
                    <a:gd name="T15" fmla="*/ 48 h 232"/>
                    <a:gd name="T16" fmla="*/ 249 w 249"/>
                    <a:gd name="T17" fmla="*/ 55 h 232"/>
                    <a:gd name="T18" fmla="*/ 107 w 249"/>
                    <a:gd name="T19" fmla="*/ 18 h 232"/>
                    <a:gd name="T20" fmla="*/ 108 w 249"/>
                    <a:gd name="T21" fmla="*/ 23 h 232"/>
                    <a:gd name="T22" fmla="*/ 130 w 249"/>
                    <a:gd name="T23" fmla="*/ 28 h 232"/>
                    <a:gd name="T24" fmla="*/ 130 w 249"/>
                    <a:gd name="T25" fmla="*/ 16 h 232"/>
                    <a:gd name="T26" fmla="*/ 114 w 249"/>
                    <a:gd name="T27" fmla="*/ 5 h 232"/>
                    <a:gd name="T28" fmla="*/ 58 w 249"/>
                    <a:gd name="T29" fmla="*/ 0 h 232"/>
                    <a:gd name="T30" fmla="*/ 54 w 249"/>
                    <a:gd name="T31" fmla="*/ 2 h 232"/>
                    <a:gd name="T32" fmla="*/ 52 w 249"/>
                    <a:gd name="T33" fmla="*/ 98 h 232"/>
                    <a:gd name="T34" fmla="*/ 64 w 249"/>
                    <a:gd name="T35" fmla="*/ 98 h 232"/>
                    <a:gd name="T36" fmla="*/ 100 w 249"/>
                    <a:gd name="T37" fmla="*/ 12 h 232"/>
                    <a:gd name="T38" fmla="*/ 178 w 249"/>
                    <a:gd name="T39" fmla="*/ 100 h 232"/>
                    <a:gd name="T40" fmla="*/ 178 w 249"/>
                    <a:gd name="T41" fmla="*/ 88 h 232"/>
                    <a:gd name="T42" fmla="*/ 132 w 249"/>
                    <a:gd name="T43" fmla="*/ 94 h 232"/>
                    <a:gd name="T44" fmla="*/ 178 w 249"/>
                    <a:gd name="T45" fmla="*/ 100 h 232"/>
                    <a:gd name="T46" fmla="*/ 108 w 249"/>
                    <a:gd name="T47" fmla="*/ 222 h 232"/>
                    <a:gd name="T48" fmla="*/ 76 w 249"/>
                    <a:gd name="T49" fmla="*/ 176 h 232"/>
                    <a:gd name="T50" fmla="*/ 88 w 249"/>
                    <a:gd name="T51" fmla="*/ 150 h 232"/>
                    <a:gd name="T52" fmla="*/ 20 w 249"/>
                    <a:gd name="T53" fmla="*/ 150 h 232"/>
                    <a:gd name="T54" fmla="*/ 32 w 249"/>
                    <a:gd name="T55" fmla="*/ 176 h 232"/>
                    <a:gd name="T56" fmla="*/ 0 w 249"/>
                    <a:gd name="T57" fmla="*/ 222 h 232"/>
                    <a:gd name="T58" fmla="*/ 6 w 249"/>
                    <a:gd name="T59" fmla="*/ 232 h 232"/>
                    <a:gd name="T60" fmla="*/ 12 w 249"/>
                    <a:gd name="T61" fmla="*/ 222 h 232"/>
                    <a:gd name="T62" fmla="*/ 96 w 249"/>
                    <a:gd name="T63" fmla="*/ 222 h 232"/>
                    <a:gd name="T64" fmla="*/ 102 w 249"/>
                    <a:gd name="T65" fmla="*/ 232 h 232"/>
                    <a:gd name="T66" fmla="*/ 76 w 249"/>
                    <a:gd name="T67" fmla="*/ 150 h 232"/>
                    <a:gd name="T68" fmla="*/ 32 w 249"/>
                    <a:gd name="T69" fmla="*/ 150 h 232"/>
                    <a:gd name="T70" fmla="*/ 76 w 249"/>
                    <a:gd name="T71" fmla="*/ 15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9" h="232">
                      <a:moveTo>
                        <a:pt x="249" y="55"/>
                      </a:moveTo>
                      <a:cubicBezTo>
                        <a:pt x="226" y="158"/>
                        <a:pt x="226" y="158"/>
                        <a:pt x="226" y="158"/>
                      </a:cubicBezTo>
                      <a:cubicBezTo>
                        <a:pt x="224" y="166"/>
                        <a:pt x="217" y="172"/>
                        <a:pt x="208" y="172"/>
                      </a:cubicBezTo>
                      <a:cubicBezTo>
                        <a:pt x="106" y="172"/>
                        <a:pt x="106" y="172"/>
                        <a:pt x="106" y="172"/>
                      </a:cubicBezTo>
                      <a:cubicBezTo>
                        <a:pt x="103" y="172"/>
                        <a:pt x="100" y="169"/>
                        <a:pt x="100" y="166"/>
                      </a:cubicBezTo>
                      <a:cubicBezTo>
                        <a:pt x="100" y="163"/>
                        <a:pt x="103" y="160"/>
                        <a:pt x="106" y="160"/>
                      </a:cubicBezTo>
                      <a:cubicBezTo>
                        <a:pt x="208" y="160"/>
                        <a:pt x="208" y="160"/>
                        <a:pt x="208" y="160"/>
                      </a:cubicBezTo>
                      <a:cubicBezTo>
                        <a:pt x="211" y="160"/>
                        <a:pt x="214" y="158"/>
                        <a:pt x="215" y="155"/>
                      </a:cubicBezTo>
                      <a:cubicBezTo>
                        <a:pt x="236" y="60"/>
                        <a:pt x="236" y="60"/>
                        <a:pt x="236" y="60"/>
                      </a:cubicBezTo>
                      <a:cubicBezTo>
                        <a:pt x="93" y="60"/>
                        <a:pt x="93" y="60"/>
                        <a:pt x="93" y="60"/>
                      </a:cubicBezTo>
                      <a:cubicBezTo>
                        <a:pt x="84" y="106"/>
                        <a:pt x="84" y="106"/>
                        <a:pt x="84" y="106"/>
                      </a:cubicBezTo>
                      <a:cubicBezTo>
                        <a:pt x="84" y="110"/>
                        <a:pt x="80" y="112"/>
                        <a:pt x="76" y="111"/>
                      </a:cubicBezTo>
                      <a:cubicBezTo>
                        <a:pt x="73" y="110"/>
                        <a:pt x="72" y="107"/>
                        <a:pt x="72" y="104"/>
                      </a:cubicBezTo>
                      <a:cubicBezTo>
                        <a:pt x="82" y="53"/>
                        <a:pt x="82" y="53"/>
                        <a:pt x="82" y="53"/>
                      </a:cubicBezTo>
                      <a:cubicBezTo>
                        <a:pt x="82" y="50"/>
                        <a:pt x="85" y="48"/>
                        <a:pt x="88" y="48"/>
                      </a:cubicBezTo>
                      <a:cubicBezTo>
                        <a:pt x="243" y="48"/>
                        <a:pt x="243" y="48"/>
                        <a:pt x="243" y="48"/>
                      </a:cubicBezTo>
                      <a:cubicBezTo>
                        <a:pt x="245" y="48"/>
                        <a:pt x="247" y="49"/>
                        <a:pt x="248" y="50"/>
                      </a:cubicBezTo>
                      <a:cubicBezTo>
                        <a:pt x="249" y="52"/>
                        <a:pt x="249" y="54"/>
                        <a:pt x="249" y="55"/>
                      </a:cubicBezTo>
                      <a:close/>
                      <a:moveTo>
                        <a:pt x="105" y="14"/>
                      </a:moveTo>
                      <a:cubicBezTo>
                        <a:pt x="107" y="15"/>
                        <a:pt x="107" y="17"/>
                        <a:pt x="107" y="18"/>
                      </a:cubicBezTo>
                      <a:cubicBezTo>
                        <a:pt x="107" y="19"/>
                        <a:pt x="107" y="19"/>
                        <a:pt x="107" y="20"/>
                      </a:cubicBezTo>
                      <a:cubicBezTo>
                        <a:pt x="108" y="23"/>
                        <a:pt x="108" y="23"/>
                        <a:pt x="108" y="23"/>
                      </a:cubicBezTo>
                      <a:cubicBezTo>
                        <a:pt x="109" y="26"/>
                        <a:pt x="111" y="28"/>
                        <a:pt x="114" y="28"/>
                      </a:cubicBezTo>
                      <a:cubicBezTo>
                        <a:pt x="130" y="28"/>
                        <a:pt x="130" y="28"/>
                        <a:pt x="130" y="28"/>
                      </a:cubicBezTo>
                      <a:cubicBezTo>
                        <a:pt x="133" y="28"/>
                        <a:pt x="136" y="25"/>
                        <a:pt x="136" y="22"/>
                      </a:cubicBezTo>
                      <a:cubicBezTo>
                        <a:pt x="136" y="19"/>
                        <a:pt x="133" y="16"/>
                        <a:pt x="130" y="16"/>
                      </a:cubicBezTo>
                      <a:cubicBezTo>
                        <a:pt x="119" y="16"/>
                        <a:pt x="119" y="16"/>
                        <a:pt x="119" y="16"/>
                      </a:cubicBezTo>
                      <a:cubicBezTo>
                        <a:pt x="119" y="12"/>
                        <a:pt x="117" y="8"/>
                        <a:pt x="114" y="5"/>
                      </a:cubicBezTo>
                      <a:cubicBezTo>
                        <a:pt x="110" y="2"/>
                        <a:pt x="106" y="0"/>
                        <a:pt x="101" y="0"/>
                      </a:cubicBezTo>
                      <a:cubicBezTo>
                        <a:pt x="58" y="0"/>
                        <a:pt x="58" y="0"/>
                        <a:pt x="58" y="0"/>
                      </a:cubicBezTo>
                      <a:cubicBezTo>
                        <a:pt x="58" y="0"/>
                        <a:pt x="58" y="0"/>
                        <a:pt x="58" y="0"/>
                      </a:cubicBezTo>
                      <a:cubicBezTo>
                        <a:pt x="56" y="0"/>
                        <a:pt x="55" y="1"/>
                        <a:pt x="54" y="2"/>
                      </a:cubicBezTo>
                      <a:cubicBezTo>
                        <a:pt x="53" y="3"/>
                        <a:pt x="52" y="4"/>
                        <a:pt x="52" y="6"/>
                      </a:cubicBezTo>
                      <a:cubicBezTo>
                        <a:pt x="52" y="98"/>
                        <a:pt x="52" y="98"/>
                        <a:pt x="52" y="98"/>
                      </a:cubicBezTo>
                      <a:cubicBezTo>
                        <a:pt x="52" y="101"/>
                        <a:pt x="55" y="104"/>
                        <a:pt x="58" y="104"/>
                      </a:cubicBezTo>
                      <a:cubicBezTo>
                        <a:pt x="61" y="104"/>
                        <a:pt x="64" y="101"/>
                        <a:pt x="64" y="98"/>
                      </a:cubicBezTo>
                      <a:cubicBezTo>
                        <a:pt x="64" y="12"/>
                        <a:pt x="64" y="12"/>
                        <a:pt x="64" y="12"/>
                      </a:cubicBezTo>
                      <a:cubicBezTo>
                        <a:pt x="100" y="12"/>
                        <a:pt x="100" y="12"/>
                        <a:pt x="100" y="12"/>
                      </a:cubicBezTo>
                      <a:cubicBezTo>
                        <a:pt x="102" y="12"/>
                        <a:pt x="104" y="13"/>
                        <a:pt x="105" y="14"/>
                      </a:cubicBezTo>
                      <a:close/>
                      <a:moveTo>
                        <a:pt x="178" y="100"/>
                      </a:moveTo>
                      <a:cubicBezTo>
                        <a:pt x="181" y="100"/>
                        <a:pt x="184" y="97"/>
                        <a:pt x="184" y="94"/>
                      </a:cubicBezTo>
                      <a:cubicBezTo>
                        <a:pt x="184" y="91"/>
                        <a:pt x="181" y="88"/>
                        <a:pt x="178" y="88"/>
                      </a:cubicBezTo>
                      <a:cubicBezTo>
                        <a:pt x="138" y="88"/>
                        <a:pt x="138" y="88"/>
                        <a:pt x="138" y="88"/>
                      </a:cubicBezTo>
                      <a:cubicBezTo>
                        <a:pt x="135" y="88"/>
                        <a:pt x="132" y="91"/>
                        <a:pt x="132" y="94"/>
                      </a:cubicBezTo>
                      <a:cubicBezTo>
                        <a:pt x="132" y="97"/>
                        <a:pt x="135" y="100"/>
                        <a:pt x="138" y="100"/>
                      </a:cubicBezTo>
                      <a:lnTo>
                        <a:pt x="178" y="100"/>
                      </a:lnTo>
                      <a:close/>
                      <a:moveTo>
                        <a:pt x="108" y="226"/>
                      </a:moveTo>
                      <a:cubicBezTo>
                        <a:pt x="108" y="222"/>
                        <a:pt x="108" y="222"/>
                        <a:pt x="108" y="222"/>
                      </a:cubicBezTo>
                      <a:cubicBezTo>
                        <a:pt x="108" y="203"/>
                        <a:pt x="97" y="186"/>
                        <a:pt x="78" y="177"/>
                      </a:cubicBezTo>
                      <a:cubicBezTo>
                        <a:pt x="76" y="176"/>
                        <a:pt x="76" y="176"/>
                        <a:pt x="76" y="176"/>
                      </a:cubicBezTo>
                      <a:cubicBezTo>
                        <a:pt x="78" y="174"/>
                        <a:pt x="78" y="174"/>
                        <a:pt x="78" y="174"/>
                      </a:cubicBezTo>
                      <a:cubicBezTo>
                        <a:pt x="84" y="168"/>
                        <a:pt x="88" y="159"/>
                        <a:pt x="88" y="150"/>
                      </a:cubicBezTo>
                      <a:cubicBezTo>
                        <a:pt x="88" y="131"/>
                        <a:pt x="73" y="116"/>
                        <a:pt x="54" y="116"/>
                      </a:cubicBezTo>
                      <a:cubicBezTo>
                        <a:pt x="35" y="116"/>
                        <a:pt x="20" y="131"/>
                        <a:pt x="20" y="150"/>
                      </a:cubicBezTo>
                      <a:cubicBezTo>
                        <a:pt x="20" y="159"/>
                        <a:pt x="24" y="168"/>
                        <a:pt x="30" y="174"/>
                      </a:cubicBezTo>
                      <a:cubicBezTo>
                        <a:pt x="32" y="176"/>
                        <a:pt x="32" y="176"/>
                        <a:pt x="32" y="176"/>
                      </a:cubicBezTo>
                      <a:cubicBezTo>
                        <a:pt x="30" y="177"/>
                        <a:pt x="30" y="177"/>
                        <a:pt x="30" y="177"/>
                      </a:cubicBezTo>
                      <a:cubicBezTo>
                        <a:pt x="11" y="186"/>
                        <a:pt x="0" y="203"/>
                        <a:pt x="0" y="222"/>
                      </a:cubicBezTo>
                      <a:cubicBezTo>
                        <a:pt x="0" y="226"/>
                        <a:pt x="0" y="226"/>
                        <a:pt x="0" y="226"/>
                      </a:cubicBezTo>
                      <a:cubicBezTo>
                        <a:pt x="0" y="229"/>
                        <a:pt x="3" y="232"/>
                        <a:pt x="6" y="232"/>
                      </a:cubicBezTo>
                      <a:cubicBezTo>
                        <a:pt x="9" y="232"/>
                        <a:pt x="12" y="229"/>
                        <a:pt x="12" y="226"/>
                      </a:cubicBezTo>
                      <a:cubicBezTo>
                        <a:pt x="12" y="222"/>
                        <a:pt x="12" y="222"/>
                        <a:pt x="12" y="222"/>
                      </a:cubicBezTo>
                      <a:cubicBezTo>
                        <a:pt x="12" y="201"/>
                        <a:pt x="31" y="184"/>
                        <a:pt x="54" y="184"/>
                      </a:cubicBezTo>
                      <a:cubicBezTo>
                        <a:pt x="77" y="184"/>
                        <a:pt x="96" y="201"/>
                        <a:pt x="96" y="222"/>
                      </a:cubicBezTo>
                      <a:cubicBezTo>
                        <a:pt x="96" y="226"/>
                        <a:pt x="96" y="226"/>
                        <a:pt x="96" y="226"/>
                      </a:cubicBezTo>
                      <a:cubicBezTo>
                        <a:pt x="96" y="229"/>
                        <a:pt x="99" y="232"/>
                        <a:pt x="102" y="232"/>
                      </a:cubicBezTo>
                      <a:cubicBezTo>
                        <a:pt x="105" y="232"/>
                        <a:pt x="108" y="229"/>
                        <a:pt x="108" y="226"/>
                      </a:cubicBezTo>
                      <a:close/>
                      <a:moveTo>
                        <a:pt x="76" y="150"/>
                      </a:moveTo>
                      <a:cubicBezTo>
                        <a:pt x="76" y="162"/>
                        <a:pt x="66" y="172"/>
                        <a:pt x="54" y="172"/>
                      </a:cubicBezTo>
                      <a:cubicBezTo>
                        <a:pt x="42" y="172"/>
                        <a:pt x="32" y="162"/>
                        <a:pt x="32" y="150"/>
                      </a:cubicBezTo>
                      <a:cubicBezTo>
                        <a:pt x="32" y="138"/>
                        <a:pt x="42" y="128"/>
                        <a:pt x="54" y="128"/>
                      </a:cubicBezTo>
                      <a:cubicBezTo>
                        <a:pt x="66" y="128"/>
                        <a:pt x="76" y="138"/>
                        <a:pt x="76" y="15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26" tIns="34263" rIns="68526" bIns="34263" numCol="1" anchor="t" anchorCtr="0" compatLnSpc="1">
                  <a:prstTxWarp prst="textNoShape">
                    <a:avLst/>
                  </a:prstTxWarp>
                </a:bodyPr>
                <a:lstStyle/>
                <a:p>
                  <a:pPr defTabSz="957043"/>
                  <a:endParaRPr lang="en-US" sz="1350">
                    <a:solidFill>
                      <a:srgbClr val="293E40"/>
                    </a:solidFill>
                    <a:latin typeface="Century Gothic" panose="020F0302020204030204"/>
                  </a:endParaRPr>
                </a:p>
              </p:txBody>
            </p:sp>
          </p:grpSp>
          <p:sp>
            <p:nvSpPr>
              <p:cNvPr id="53" name="TextBox 52">
                <a:extLst>
                  <a:ext uri="{FF2B5EF4-FFF2-40B4-BE49-F238E27FC236}">
                    <a16:creationId xmlns:a16="http://schemas.microsoft.com/office/drawing/2014/main" id="{C403C3D5-FB61-AE17-4D72-9A7F432B4D0B}"/>
                  </a:ext>
                </a:extLst>
              </p:cNvPr>
              <p:cNvSpPr txBox="1"/>
              <p:nvPr/>
            </p:nvSpPr>
            <p:spPr>
              <a:xfrm>
                <a:off x="10934673" y="4678481"/>
                <a:ext cx="2275406" cy="307777"/>
              </a:xfrm>
              <a:prstGeom prst="rect">
                <a:avLst/>
              </a:prstGeom>
              <a:noFill/>
            </p:spPr>
            <p:txBody>
              <a:bodyPr wrap="square" rtlCol="0">
                <a:spAutoFit/>
              </a:bodyPr>
              <a:lstStyle/>
              <a:p>
                <a:pPr algn="ctr" defTabSz="456629">
                  <a:defRPr/>
                </a:pPr>
                <a:r>
                  <a:rPr lang="en-US" sz="1400" b="1">
                    <a:solidFill>
                      <a:srgbClr val="293E40"/>
                    </a:solidFill>
                    <a:latin typeface="Century Gothic" panose="020F0302020204030204"/>
                  </a:rPr>
                  <a:t>Innovation</a:t>
                </a:r>
              </a:p>
            </p:txBody>
          </p:sp>
          <p:sp>
            <p:nvSpPr>
              <p:cNvPr id="54" name="Rectangle 53">
                <a:extLst>
                  <a:ext uri="{FF2B5EF4-FFF2-40B4-BE49-F238E27FC236}">
                    <a16:creationId xmlns:a16="http://schemas.microsoft.com/office/drawing/2014/main" id="{6C665247-2FC2-3512-4B67-132289190491}"/>
                  </a:ext>
                </a:extLst>
              </p:cNvPr>
              <p:cNvSpPr/>
              <p:nvPr/>
            </p:nvSpPr>
            <p:spPr>
              <a:xfrm>
                <a:off x="10934673" y="4666959"/>
                <a:ext cx="2267039" cy="1426307"/>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471">
                  <a:defRPr/>
                </a:pPr>
                <a:endParaRPr lang="en-US" sz="900">
                  <a:solidFill>
                    <a:srgbClr val="FFFFFF"/>
                  </a:solidFill>
                  <a:latin typeface="Century Gothic" panose="020F0302020204030204"/>
                </a:endParaRPr>
              </a:p>
            </p:txBody>
          </p:sp>
          <p:sp>
            <p:nvSpPr>
              <p:cNvPr id="55" name="TextBox 54">
                <a:extLst>
                  <a:ext uri="{FF2B5EF4-FFF2-40B4-BE49-F238E27FC236}">
                    <a16:creationId xmlns:a16="http://schemas.microsoft.com/office/drawing/2014/main" id="{E61D5383-1D22-2AF0-4B3A-FDC127DD8BBC}"/>
                  </a:ext>
                </a:extLst>
              </p:cNvPr>
              <p:cNvSpPr txBox="1"/>
              <p:nvPr/>
            </p:nvSpPr>
            <p:spPr>
              <a:xfrm>
                <a:off x="11150824" y="4927412"/>
                <a:ext cx="882024" cy="369332"/>
              </a:xfrm>
              <a:prstGeom prst="rect">
                <a:avLst/>
              </a:prstGeom>
              <a:noFill/>
            </p:spPr>
            <p:txBody>
              <a:bodyPr wrap="square" rtlCol="0">
                <a:spAutoFit/>
              </a:bodyPr>
              <a:lstStyle/>
              <a:p>
                <a:pPr defTabSz="342471">
                  <a:defRPr/>
                </a:pPr>
                <a:r>
                  <a:rPr lang="en-US" sz="900">
                    <a:solidFill>
                      <a:srgbClr val="293E40"/>
                    </a:solidFill>
                    <a:latin typeface="Century Gothic" panose="020F0302020204030204"/>
                  </a:rPr>
                  <a:t>ServiceNow Evangelist</a:t>
                </a:r>
              </a:p>
            </p:txBody>
          </p:sp>
          <p:grpSp>
            <p:nvGrpSpPr>
              <p:cNvPr id="56" name="Group 65">
                <a:extLst>
                  <a:ext uri="{FF2B5EF4-FFF2-40B4-BE49-F238E27FC236}">
                    <a16:creationId xmlns:a16="http://schemas.microsoft.com/office/drawing/2014/main" id="{BC4CC386-35EF-6128-F191-CFB8DFEE1BD8}"/>
                  </a:ext>
                </a:extLst>
              </p:cNvPr>
              <p:cNvGrpSpPr>
                <a:grpSpLocks noChangeAspect="1"/>
              </p:cNvGrpSpPr>
              <p:nvPr/>
            </p:nvGrpSpPr>
            <p:grpSpPr bwMode="auto">
              <a:xfrm>
                <a:off x="10999560" y="4999302"/>
                <a:ext cx="182880" cy="225551"/>
                <a:chOff x="6950" y="2203"/>
                <a:chExt cx="240" cy="296"/>
              </a:xfrm>
            </p:grpSpPr>
            <p:sp>
              <p:nvSpPr>
                <p:cNvPr id="57" name="Freeform 66">
                  <a:extLst>
                    <a:ext uri="{FF2B5EF4-FFF2-40B4-BE49-F238E27FC236}">
                      <a16:creationId xmlns:a16="http://schemas.microsoft.com/office/drawing/2014/main" id="{D3FF29F8-1224-481A-1D95-16B7D93C1DD1}"/>
                    </a:ext>
                  </a:extLst>
                </p:cNvPr>
                <p:cNvSpPr>
                  <a:spLocks/>
                </p:cNvSpPr>
                <p:nvPr/>
              </p:nvSpPr>
              <p:spPr bwMode="auto">
                <a:xfrm>
                  <a:off x="7049" y="2279"/>
                  <a:ext cx="42" cy="84"/>
                </a:xfrm>
                <a:custGeom>
                  <a:avLst/>
                  <a:gdLst>
                    <a:gd name="T0" fmla="*/ 35 w 36"/>
                    <a:gd name="T1" fmla="*/ 51 h 69"/>
                    <a:gd name="T2" fmla="*/ 24 w 36"/>
                    <a:gd name="T3" fmla="*/ 29 h 69"/>
                    <a:gd name="T4" fmla="*/ 33 w 36"/>
                    <a:gd name="T5" fmla="*/ 20 h 69"/>
                    <a:gd name="T6" fmla="*/ 34 w 36"/>
                    <a:gd name="T7" fmla="*/ 17 h 69"/>
                    <a:gd name="T8" fmla="*/ 33 w 36"/>
                    <a:gd name="T9" fmla="*/ 13 h 69"/>
                    <a:gd name="T10" fmla="*/ 22 w 36"/>
                    <a:gd name="T11" fmla="*/ 2 h 69"/>
                    <a:gd name="T12" fmla="*/ 14 w 36"/>
                    <a:gd name="T13" fmla="*/ 3 h 69"/>
                    <a:gd name="T14" fmla="*/ 4 w 36"/>
                    <a:gd name="T15" fmla="*/ 13 h 69"/>
                    <a:gd name="T16" fmla="*/ 4 w 36"/>
                    <a:gd name="T17" fmla="*/ 21 h 69"/>
                    <a:gd name="T18" fmla="*/ 12 w 36"/>
                    <a:gd name="T19" fmla="*/ 29 h 69"/>
                    <a:gd name="T20" fmla="*/ 1 w 36"/>
                    <a:gd name="T21" fmla="*/ 51 h 69"/>
                    <a:gd name="T22" fmla="*/ 2 w 36"/>
                    <a:gd name="T23" fmla="*/ 57 h 69"/>
                    <a:gd name="T24" fmla="*/ 15 w 36"/>
                    <a:gd name="T25" fmla="*/ 68 h 69"/>
                    <a:gd name="T26" fmla="*/ 18 w 36"/>
                    <a:gd name="T27" fmla="*/ 69 h 69"/>
                    <a:gd name="T28" fmla="*/ 21 w 36"/>
                    <a:gd name="T29" fmla="*/ 68 h 69"/>
                    <a:gd name="T30" fmla="*/ 33 w 36"/>
                    <a:gd name="T31" fmla="*/ 57 h 69"/>
                    <a:gd name="T32" fmla="*/ 35 w 36"/>
                    <a:gd name="T33" fmla="*/ 5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69">
                      <a:moveTo>
                        <a:pt x="35" y="51"/>
                      </a:moveTo>
                      <a:cubicBezTo>
                        <a:pt x="24" y="29"/>
                        <a:pt x="24" y="29"/>
                        <a:pt x="24" y="29"/>
                      </a:cubicBezTo>
                      <a:cubicBezTo>
                        <a:pt x="33" y="20"/>
                        <a:pt x="33" y="20"/>
                        <a:pt x="33" y="20"/>
                      </a:cubicBezTo>
                      <a:cubicBezTo>
                        <a:pt x="34" y="19"/>
                        <a:pt x="34" y="18"/>
                        <a:pt x="34" y="17"/>
                      </a:cubicBezTo>
                      <a:cubicBezTo>
                        <a:pt x="34" y="15"/>
                        <a:pt x="34" y="14"/>
                        <a:pt x="33" y="13"/>
                      </a:cubicBezTo>
                      <a:cubicBezTo>
                        <a:pt x="22" y="2"/>
                        <a:pt x="22" y="2"/>
                        <a:pt x="22" y="2"/>
                      </a:cubicBezTo>
                      <a:cubicBezTo>
                        <a:pt x="20" y="0"/>
                        <a:pt x="16" y="1"/>
                        <a:pt x="14" y="3"/>
                      </a:cubicBezTo>
                      <a:cubicBezTo>
                        <a:pt x="4" y="13"/>
                        <a:pt x="4" y="13"/>
                        <a:pt x="4" y="13"/>
                      </a:cubicBezTo>
                      <a:cubicBezTo>
                        <a:pt x="1" y="15"/>
                        <a:pt x="1" y="19"/>
                        <a:pt x="4" y="21"/>
                      </a:cubicBezTo>
                      <a:cubicBezTo>
                        <a:pt x="12" y="29"/>
                        <a:pt x="12" y="29"/>
                        <a:pt x="12" y="29"/>
                      </a:cubicBezTo>
                      <a:cubicBezTo>
                        <a:pt x="1" y="51"/>
                        <a:pt x="1" y="51"/>
                        <a:pt x="1" y="51"/>
                      </a:cubicBezTo>
                      <a:cubicBezTo>
                        <a:pt x="0" y="53"/>
                        <a:pt x="0" y="56"/>
                        <a:pt x="2" y="57"/>
                      </a:cubicBezTo>
                      <a:cubicBezTo>
                        <a:pt x="15" y="68"/>
                        <a:pt x="15" y="68"/>
                        <a:pt x="15" y="68"/>
                      </a:cubicBezTo>
                      <a:cubicBezTo>
                        <a:pt x="16" y="69"/>
                        <a:pt x="17" y="69"/>
                        <a:pt x="18" y="69"/>
                      </a:cubicBezTo>
                      <a:cubicBezTo>
                        <a:pt x="19" y="69"/>
                        <a:pt x="20" y="69"/>
                        <a:pt x="21" y="68"/>
                      </a:cubicBezTo>
                      <a:cubicBezTo>
                        <a:pt x="33" y="57"/>
                        <a:pt x="33" y="57"/>
                        <a:pt x="33" y="57"/>
                      </a:cubicBezTo>
                      <a:cubicBezTo>
                        <a:pt x="35" y="56"/>
                        <a:pt x="36" y="53"/>
                        <a:pt x="35" y="51"/>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58" name="Freeform 67">
                  <a:extLst>
                    <a:ext uri="{FF2B5EF4-FFF2-40B4-BE49-F238E27FC236}">
                      <a16:creationId xmlns:a16="http://schemas.microsoft.com/office/drawing/2014/main" id="{08B4BC14-9BAE-D42C-62FB-F5914922536B}"/>
                    </a:ext>
                  </a:extLst>
                </p:cNvPr>
                <p:cNvSpPr>
                  <a:spLocks noEditPoints="1"/>
                </p:cNvSpPr>
                <p:nvPr/>
              </p:nvSpPr>
              <p:spPr bwMode="auto">
                <a:xfrm>
                  <a:off x="7007" y="2203"/>
                  <a:ext cx="127" cy="160"/>
                </a:xfrm>
                <a:custGeom>
                  <a:avLst/>
                  <a:gdLst>
                    <a:gd name="T0" fmla="*/ 102 w 108"/>
                    <a:gd name="T1" fmla="*/ 132 h 132"/>
                    <a:gd name="T2" fmla="*/ 96 w 108"/>
                    <a:gd name="T3" fmla="*/ 126 h 132"/>
                    <a:gd name="T4" fmla="*/ 96 w 108"/>
                    <a:gd name="T5" fmla="*/ 106 h 132"/>
                    <a:gd name="T6" fmla="*/ 54 w 108"/>
                    <a:gd name="T7" fmla="*/ 68 h 132"/>
                    <a:gd name="T8" fmla="*/ 12 w 108"/>
                    <a:gd name="T9" fmla="*/ 106 h 132"/>
                    <a:gd name="T10" fmla="*/ 12 w 108"/>
                    <a:gd name="T11" fmla="*/ 126 h 132"/>
                    <a:gd name="T12" fmla="*/ 6 w 108"/>
                    <a:gd name="T13" fmla="*/ 132 h 132"/>
                    <a:gd name="T14" fmla="*/ 0 w 108"/>
                    <a:gd name="T15" fmla="*/ 126 h 132"/>
                    <a:gd name="T16" fmla="*/ 0 w 108"/>
                    <a:gd name="T17" fmla="*/ 106 h 132"/>
                    <a:gd name="T18" fmla="*/ 30 w 108"/>
                    <a:gd name="T19" fmla="*/ 61 h 132"/>
                    <a:gd name="T20" fmla="*/ 32 w 108"/>
                    <a:gd name="T21" fmla="*/ 60 h 132"/>
                    <a:gd name="T22" fmla="*/ 30 w 108"/>
                    <a:gd name="T23" fmla="*/ 58 h 132"/>
                    <a:gd name="T24" fmla="*/ 20 w 108"/>
                    <a:gd name="T25" fmla="*/ 34 h 132"/>
                    <a:gd name="T26" fmla="*/ 54 w 108"/>
                    <a:gd name="T27" fmla="*/ 0 h 132"/>
                    <a:gd name="T28" fmla="*/ 88 w 108"/>
                    <a:gd name="T29" fmla="*/ 34 h 132"/>
                    <a:gd name="T30" fmla="*/ 78 w 108"/>
                    <a:gd name="T31" fmla="*/ 58 h 132"/>
                    <a:gd name="T32" fmla="*/ 76 w 108"/>
                    <a:gd name="T33" fmla="*/ 60 h 132"/>
                    <a:gd name="T34" fmla="*/ 78 w 108"/>
                    <a:gd name="T35" fmla="*/ 61 h 132"/>
                    <a:gd name="T36" fmla="*/ 108 w 108"/>
                    <a:gd name="T37" fmla="*/ 106 h 132"/>
                    <a:gd name="T38" fmla="*/ 108 w 108"/>
                    <a:gd name="T39" fmla="*/ 126 h 132"/>
                    <a:gd name="T40" fmla="*/ 102 w 108"/>
                    <a:gd name="T41" fmla="*/ 132 h 132"/>
                    <a:gd name="T42" fmla="*/ 54 w 108"/>
                    <a:gd name="T43" fmla="*/ 12 h 132"/>
                    <a:gd name="T44" fmla="*/ 32 w 108"/>
                    <a:gd name="T45" fmla="*/ 34 h 132"/>
                    <a:gd name="T46" fmla="*/ 54 w 108"/>
                    <a:gd name="T47" fmla="*/ 56 h 132"/>
                    <a:gd name="T48" fmla="*/ 76 w 108"/>
                    <a:gd name="T49" fmla="*/ 34 h 132"/>
                    <a:gd name="T50" fmla="*/ 54 w 108"/>
                    <a:gd name="T51" fmla="*/ 1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132">
                      <a:moveTo>
                        <a:pt x="102" y="132"/>
                      </a:moveTo>
                      <a:cubicBezTo>
                        <a:pt x="99" y="132"/>
                        <a:pt x="96" y="129"/>
                        <a:pt x="96" y="126"/>
                      </a:cubicBezTo>
                      <a:cubicBezTo>
                        <a:pt x="96" y="106"/>
                        <a:pt x="96" y="106"/>
                        <a:pt x="96" y="106"/>
                      </a:cubicBezTo>
                      <a:cubicBezTo>
                        <a:pt x="96" y="85"/>
                        <a:pt x="77" y="68"/>
                        <a:pt x="54" y="68"/>
                      </a:cubicBezTo>
                      <a:cubicBezTo>
                        <a:pt x="31" y="68"/>
                        <a:pt x="12" y="85"/>
                        <a:pt x="12" y="106"/>
                      </a:cubicBezTo>
                      <a:cubicBezTo>
                        <a:pt x="12" y="126"/>
                        <a:pt x="12" y="126"/>
                        <a:pt x="12" y="126"/>
                      </a:cubicBezTo>
                      <a:cubicBezTo>
                        <a:pt x="12" y="129"/>
                        <a:pt x="9" y="132"/>
                        <a:pt x="6" y="132"/>
                      </a:cubicBezTo>
                      <a:cubicBezTo>
                        <a:pt x="3" y="132"/>
                        <a:pt x="0" y="129"/>
                        <a:pt x="0" y="126"/>
                      </a:cubicBezTo>
                      <a:cubicBezTo>
                        <a:pt x="0" y="106"/>
                        <a:pt x="0" y="106"/>
                        <a:pt x="0" y="106"/>
                      </a:cubicBezTo>
                      <a:cubicBezTo>
                        <a:pt x="0" y="87"/>
                        <a:pt x="11" y="70"/>
                        <a:pt x="30" y="61"/>
                      </a:cubicBezTo>
                      <a:cubicBezTo>
                        <a:pt x="32" y="60"/>
                        <a:pt x="32" y="60"/>
                        <a:pt x="32" y="60"/>
                      </a:cubicBezTo>
                      <a:cubicBezTo>
                        <a:pt x="30" y="58"/>
                        <a:pt x="30" y="58"/>
                        <a:pt x="30" y="58"/>
                      </a:cubicBezTo>
                      <a:cubicBezTo>
                        <a:pt x="24" y="52"/>
                        <a:pt x="20" y="43"/>
                        <a:pt x="20" y="34"/>
                      </a:cubicBezTo>
                      <a:cubicBezTo>
                        <a:pt x="20" y="15"/>
                        <a:pt x="35" y="0"/>
                        <a:pt x="54" y="0"/>
                      </a:cubicBezTo>
                      <a:cubicBezTo>
                        <a:pt x="73" y="0"/>
                        <a:pt x="88" y="15"/>
                        <a:pt x="88" y="34"/>
                      </a:cubicBezTo>
                      <a:cubicBezTo>
                        <a:pt x="88" y="43"/>
                        <a:pt x="84" y="52"/>
                        <a:pt x="78" y="58"/>
                      </a:cubicBezTo>
                      <a:cubicBezTo>
                        <a:pt x="76" y="60"/>
                        <a:pt x="76" y="60"/>
                        <a:pt x="76" y="60"/>
                      </a:cubicBezTo>
                      <a:cubicBezTo>
                        <a:pt x="78" y="61"/>
                        <a:pt x="78" y="61"/>
                        <a:pt x="78" y="61"/>
                      </a:cubicBezTo>
                      <a:cubicBezTo>
                        <a:pt x="97" y="70"/>
                        <a:pt x="108" y="87"/>
                        <a:pt x="108" y="106"/>
                      </a:cubicBezTo>
                      <a:cubicBezTo>
                        <a:pt x="108" y="126"/>
                        <a:pt x="108" y="126"/>
                        <a:pt x="108" y="126"/>
                      </a:cubicBezTo>
                      <a:cubicBezTo>
                        <a:pt x="108" y="129"/>
                        <a:pt x="105" y="132"/>
                        <a:pt x="102" y="132"/>
                      </a:cubicBezTo>
                      <a:close/>
                      <a:moveTo>
                        <a:pt x="54" y="12"/>
                      </a:moveTo>
                      <a:cubicBezTo>
                        <a:pt x="42" y="12"/>
                        <a:pt x="32" y="22"/>
                        <a:pt x="32" y="34"/>
                      </a:cubicBezTo>
                      <a:cubicBezTo>
                        <a:pt x="32" y="46"/>
                        <a:pt x="42" y="56"/>
                        <a:pt x="54" y="56"/>
                      </a:cubicBezTo>
                      <a:cubicBezTo>
                        <a:pt x="66" y="56"/>
                        <a:pt x="76" y="46"/>
                        <a:pt x="76" y="34"/>
                      </a:cubicBezTo>
                      <a:cubicBezTo>
                        <a:pt x="76" y="22"/>
                        <a:pt x="66" y="12"/>
                        <a:pt x="54" y="12"/>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59" name="Freeform 68">
                  <a:extLst>
                    <a:ext uri="{FF2B5EF4-FFF2-40B4-BE49-F238E27FC236}">
                      <a16:creationId xmlns:a16="http://schemas.microsoft.com/office/drawing/2014/main" id="{DBCA6799-156C-A72C-41B5-B8E5AE19AF78}"/>
                    </a:ext>
                  </a:extLst>
                </p:cNvPr>
                <p:cNvSpPr>
                  <a:spLocks noEditPoints="1"/>
                </p:cNvSpPr>
                <p:nvPr/>
              </p:nvSpPr>
              <p:spPr bwMode="auto">
                <a:xfrm>
                  <a:off x="6950" y="2378"/>
                  <a:ext cx="240" cy="92"/>
                </a:xfrm>
                <a:custGeom>
                  <a:avLst/>
                  <a:gdLst>
                    <a:gd name="T0" fmla="*/ 198 w 204"/>
                    <a:gd name="T1" fmla="*/ 76 h 76"/>
                    <a:gd name="T2" fmla="*/ 6 w 204"/>
                    <a:gd name="T3" fmla="*/ 76 h 76"/>
                    <a:gd name="T4" fmla="*/ 0 w 204"/>
                    <a:gd name="T5" fmla="*/ 70 h 76"/>
                    <a:gd name="T6" fmla="*/ 0 w 204"/>
                    <a:gd name="T7" fmla="*/ 18 h 76"/>
                    <a:gd name="T8" fmla="*/ 18 w 204"/>
                    <a:gd name="T9" fmla="*/ 0 h 76"/>
                    <a:gd name="T10" fmla="*/ 186 w 204"/>
                    <a:gd name="T11" fmla="*/ 0 h 76"/>
                    <a:gd name="T12" fmla="*/ 204 w 204"/>
                    <a:gd name="T13" fmla="*/ 18 h 76"/>
                    <a:gd name="T14" fmla="*/ 204 w 204"/>
                    <a:gd name="T15" fmla="*/ 70 h 76"/>
                    <a:gd name="T16" fmla="*/ 198 w 204"/>
                    <a:gd name="T17" fmla="*/ 76 h 76"/>
                    <a:gd name="T18" fmla="*/ 12 w 204"/>
                    <a:gd name="T19" fmla="*/ 64 h 76"/>
                    <a:gd name="T20" fmla="*/ 192 w 204"/>
                    <a:gd name="T21" fmla="*/ 64 h 76"/>
                    <a:gd name="T22" fmla="*/ 192 w 204"/>
                    <a:gd name="T23" fmla="*/ 18 h 76"/>
                    <a:gd name="T24" fmla="*/ 186 w 204"/>
                    <a:gd name="T25" fmla="*/ 12 h 76"/>
                    <a:gd name="T26" fmla="*/ 18 w 204"/>
                    <a:gd name="T27" fmla="*/ 12 h 76"/>
                    <a:gd name="T28" fmla="*/ 12 w 204"/>
                    <a:gd name="T29" fmla="*/ 18 h 76"/>
                    <a:gd name="T30" fmla="*/ 12 w 204"/>
                    <a:gd name="T31" fmla="*/ 6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76">
                      <a:moveTo>
                        <a:pt x="198" y="76"/>
                      </a:moveTo>
                      <a:cubicBezTo>
                        <a:pt x="6" y="76"/>
                        <a:pt x="6" y="76"/>
                        <a:pt x="6" y="76"/>
                      </a:cubicBezTo>
                      <a:cubicBezTo>
                        <a:pt x="3" y="76"/>
                        <a:pt x="0" y="73"/>
                        <a:pt x="0" y="70"/>
                      </a:cubicBezTo>
                      <a:cubicBezTo>
                        <a:pt x="0" y="18"/>
                        <a:pt x="0" y="18"/>
                        <a:pt x="0" y="18"/>
                      </a:cubicBezTo>
                      <a:cubicBezTo>
                        <a:pt x="0" y="8"/>
                        <a:pt x="8" y="0"/>
                        <a:pt x="18" y="0"/>
                      </a:cubicBezTo>
                      <a:cubicBezTo>
                        <a:pt x="186" y="0"/>
                        <a:pt x="186" y="0"/>
                        <a:pt x="186" y="0"/>
                      </a:cubicBezTo>
                      <a:cubicBezTo>
                        <a:pt x="196" y="0"/>
                        <a:pt x="204" y="8"/>
                        <a:pt x="204" y="18"/>
                      </a:cubicBezTo>
                      <a:cubicBezTo>
                        <a:pt x="204" y="70"/>
                        <a:pt x="204" y="70"/>
                        <a:pt x="204" y="70"/>
                      </a:cubicBezTo>
                      <a:cubicBezTo>
                        <a:pt x="204" y="73"/>
                        <a:pt x="201" y="76"/>
                        <a:pt x="198" y="76"/>
                      </a:cubicBezTo>
                      <a:close/>
                      <a:moveTo>
                        <a:pt x="12" y="64"/>
                      </a:moveTo>
                      <a:cubicBezTo>
                        <a:pt x="192" y="64"/>
                        <a:pt x="192" y="64"/>
                        <a:pt x="192" y="64"/>
                      </a:cubicBezTo>
                      <a:cubicBezTo>
                        <a:pt x="192" y="18"/>
                        <a:pt x="192" y="18"/>
                        <a:pt x="192" y="18"/>
                      </a:cubicBezTo>
                      <a:cubicBezTo>
                        <a:pt x="192" y="15"/>
                        <a:pt x="189" y="12"/>
                        <a:pt x="186" y="12"/>
                      </a:cubicBezTo>
                      <a:cubicBezTo>
                        <a:pt x="18" y="12"/>
                        <a:pt x="18" y="12"/>
                        <a:pt x="18" y="12"/>
                      </a:cubicBezTo>
                      <a:cubicBezTo>
                        <a:pt x="15" y="12"/>
                        <a:pt x="12" y="15"/>
                        <a:pt x="12" y="18"/>
                      </a:cubicBezTo>
                      <a:lnTo>
                        <a:pt x="12" y="64"/>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60" name="Freeform 69">
                  <a:extLst>
                    <a:ext uri="{FF2B5EF4-FFF2-40B4-BE49-F238E27FC236}">
                      <a16:creationId xmlns:a16="http://schemas.microsoft.com/office/drawing/2014/main" id="{95AF008F-6CFA-EE06-9B70-8B6FA8B1AADB}"/>
                    </a:ext>
                  </a:extLst>
                </p:cNvPr>
                <p:cNvSpPr>
                  <a:spLocks/>
                </p:cNvSpPr>
                <p:nvPr/>
              </p:nvSpPr>
              <p:spPr bwMode="auto">
                <a:xfrm>
                  <a:off x="6950" y="2446"/>
                  <a:ext cx="14" cy="53"/>
                </a:xfrm>
                <a:custGeom>
                  <a:avLst/>
                  <a:gdLst>
                    <a:gd name="T0" fmla="*/ 6 w 12"/>
                    <a:gd name="T1" fmla="*/ 44 h 44"/>
                    <a:gd name="T2" fmla="*/ 0 w 12"/>
                    <a:gd name="T3" fmla="*/ 38 h 44"/>
                    <a:gd name="T4" fmla="*/ 0 w 12"/>
                    <a:gd name="T5" fmla="*/ 6 h 44"/>
                    <a:gd name="T6" fmla="*/ 6 w 12"/>
                    <a:gd name="T7" fmla="*/ 0 h 44"/>
                    <a:gd name="T8" fmla="*/ 12 w 12"/>
                    <a:gd name="T9" fmla="*/ 6 h 44"/>
                    <a:gd name="T10" fmla="*/ 12 w 12"/>
                    <a:gd name="T11" fmla="*/ 38 h 44"/>
                    <a:gd name="T12" fmla="*/ 6 w 12"/>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6" y="44"/>
                      </a:moveTo>
                      <a:cubicBezTo>
                        <a:pt x="3" y="44"/>
                        <a:pt x="0" y="41"/>
                        <a:pt x="0" y="38"/>
                      </a:cubicBezTo>
                      <a:cubicBezTo>
                        <a:pt x="0" y="6"/>
                        <a:pt x="0" y="6"/>
                        <a:pt x="0" y="6"/>
                      </a:cubicBezTo>
                      <a:cubicBezTo>
                        <a:pt x="0" y="3"/>
                        <a:pt x="3" y="0"/>
                        <a:pt x="6" y="0"/>
                      </a:cubicBezTo>
                      <a:cubicBezTo>
                        <a:pt x="9" y="0"/>
                        <a:pt x="12" y="3"/>
                        <a:pt x="12" y="6"/>
                      </a:cubicBezTo>
                      <a:cubicBezTo>
                        <a:pt x="12" y="38"/>
                        <a:pt x="12" y="38"/>
                        <a:pt x="12" y="38"/>
                      </a:cubicBezTo>
                      <a:cubicBezTo>
                        <a:pt x="12" y="41"/>
                        <a:pt x="9" y="44"/>
                        <a:pt x="6" y="44"/>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61" name="Freeform 70">
                  <a:extLst>
                    <a:ext uri="{FF2B5EF4-FFF2-40B4-BE49-F238E27FC236}">
                      <a16:creationId xmlns:a16="http://schemas.microsoft.com/office/drawing/2014/main" id="{145ECC87-20D3-5EC8-44BB-9856F68D37D7}"/>
                    </a:ext>
                  </a:extLst>
                </p:cNvPr>
                <p:cNvSpPr>
                  <a:spLocks/>
                </p:cNvSpPr>
                <p:nvPr/>
              </p:nvSpPr>
              <p:spPr bwMode="auto">
                <a:xfrm>
                  <a:off x="7176" y="2446"/>
                  <a:ext cx="14" cy="53"/>
                </a:xfrm>
                <a:custGeom>
                  <a:avLst/>
                  <a:gdLst>
                    <a:gd name="T0" fmla="*/ 6 w 12"/>
                    <a:gd name="T1" fmla="*/ 44 h 44"/>
                    <a:gd name="T2" fmla="*/ 0 w 12"/>
                    <a:gd name="T3" fmla="*/ 38 h 44"/>
                    <a:gd name="T4" fmla="*/ 0 w 12"/>
                    <a:gd name="T5" fmla="*/ 6 h 44"/>
                    <a:gd name="T6" fmla="*/ 6 w 12"/>
                    <a:gd name="T7" fmla="*/ 0 h 44"/>
                    <a:gd name="T8" fmla="*/ 12 w 12"/>
                    <a:gd name="T9" fmla="*/ 6 h 44"/>
                    <a:gd name="T10" fmla="*/ 12 w 12"/>
                    <a:gd name="T11" fmla="*/ 38 h 44"/>
                    <a:gd name="T12" fmla="*/ 6 w 12"/>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6" y="44"/>
                      </a:moveTo>
                      <a:cubicBezTo>
                        <a:pt x="3" y="44"/>
                        <a:pt x="0" y="41"/>
                        <a:pt x="0" y="38"/>
                      </a:cubicBezTo>
                      <a:cubicBezTo>
                        <a:pt x="0" y="6"/>
                        <a:pt x="0" y="6"/>
                        <a:pt x="0" y="6"/>
                      </a:cubicBezTo>
                      <a:cubicBezTo>
                        <a:pt x="0" y="3"/>
                        <a:pt x="3" y="0"/>
                        <a:pt x="6" y="0"/>
                      </a:cubicBezTo>
                      <a:cubicBezTo>
                        <a:pt x="9" y="0"/>
                        <a:pt x="12" y="3"/>
                        <a:pt x="12" y="6"/>
                      </a:cubicBezTo>
                      <a:cubicBezTo>
                        <a:pt x="12" y="38"/>
                        <a:pt x="12" y="38"/>
                        <a:pt x="12" y="38"/>
                      </a:cubicBezTo>
                      <a:cubicBezTo>
                        <a:pt x="12" y="41"/>
                        <a:pt x="9" y="44"/>
                        <a:pt x="6" y="44"/>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grpSp>
        </p:grpSp>
        <p:grpSp>
          <p:nvGrpSpPr>
            <p:cNvPr id="27" name="Group 26">
              <a:extLst>
                <a:ext uri="{FF2B5EF4-FFF2-40B4-BE49-F238E27FC236}">
                  <a16:creationId xmlns:a16="http://schemas.microsoft.com/office/drawing/2014/main" id="{C46CB2B4-D624-7B2B-CD2D-9236C04E061F}"/>
                </a:ext>
              </a:extLst>
            </p:cNvPr>
            <p:cNvGrpSpPr/>
            <p:nvPr/>
          </p:nvGrpSpPr>
          <p:grpSpPr>
            <a:xfrm>
              <a:off x="3682915" y="1572730"/>
              <a:ext cx="1418946" cy="1418563"/>
              <a:chOff x="1144625" y="2264392"/>
              <a:chExt cx="1418946" cy="1418563"/>
            </a:xfrm>
          </p:grpSpPr>
          <p:grpSp>
            <p:nvGrpSpPr>
              <p:cNvPr id="28" name="Group 27">
                <a:extLst>
                  <a:ext uri="{FF2B5EF4-FFF2-40B4-BE49-F238E27FC236}">
                    <a16:creationId xmlns:a16="http://schemas.microsoft.com/office/drawing/2014/main" id="{53E4C7C0-8590-AF17-8A21-F646D326E5E2}"/>
                  </a:ext>
                </a:extLst>
              </p:cNvPr>
              <p:cNvGrpSpPr/>
              <p:nvPr/>
            </p:nvGrpSpPr>
            <p:grpSpPr>
              <a:xfrm>
                <a:off x="1144625" y="2264392"/>
                <a:ext cx="1418946" cy="1418563"/>
                <a:chOff x="1144625" y="2264392"/>
                <a:chExt cx="1418946" cy="1418563"/>
              </a:xfrm>
            </p:grpSpPr>
            <p:sp>
              <p:nvSpPr>
                <p:cNvPr id="34" name="TextBox 33">
                  <a:extLst>
                    <a:ext uri="{FF2B5EF4-FFF2-40B4-BE49-F238E27FC236}">
                      <a16:creationId xmlns:a16="http://schemas.microsoft.com/office/drawing/2014/main" id="{C089587B-5118-8679-3D8E-101C38C92C8A}"/>
                    </a:ext>
                  </a:extLst>
                </p:cNvPr>
                <p:cNvSpPr txBox="1"/>
                <p:nvPr/>
              </p:nvSpPr>
              <p:spPr>
                <a:xfrm>
                  <a:off x="1453363" y="3175124"/>
                  <a:ext cx="1110208" cy="507831"/>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Value Management Lead</a:t>
                  </a:r>
                </a:p>
              </p:txBody>
            </p:sp>
            <p:sp>
              <p:nvSpPr>
                <p:cNvPr id="35" name="TextBox 34">
                  <a:extLst>
                    <a:ext uri="{FF2B5EF4-FFF2-40B4-BE49-F238E27FC236}">
                      <a16:creationId xmlns:a16="http://schemas.microsoft.com/office/drawing/2014/main" id="{11023317-9A0D-3CC8-C17C-87DAC580455F}"/>
                    </a:ext>
                  </a:extLst>
                </p:cNvPr>
                <p:cNvSpPr txBox="1"/>
                <p:nvPr/>
              </p:nvSpPr>
              <p:spPr>
                <a:xfrm>
                  <a:off x="1173017" y="2275912"/>
                  <a:ext cx="1299512" cy="307777"/>
                </a:xfrm>
                <a:prstGeom prst="rect">
                  <a:avLst/>
                </a:prstGeom>
                <a:noFill/>
              </p:spPr>
              <p:txBody>
                <a:bodyPr wrap="square" rtlCol="0">
                  <a:spAutoFit/>
                </a:bodyPr>
                <a:lstStyle/>
                <a:p>
                  <a:pPr algn="ctr" defTabSz="456629">
                    <a:defRPr/>
                  </a:pPr>
                  <a:r>
                    <a:rPr lang="en-US" sz="1400" b="1">
                      <a:solidFill>
                        <a:srgbClr val="293E40"/>
                      </a:solidFill>
                      <a:latin typeface="Century Gothic" panose="020F0302020204030204"/>
                    </a:rPr>
                    <a:t>Strategy</a:t>
                  </a:r>
                </a:p>
              </p:txBody>
            </p:sp>
            <p:sp>
              <p:nvSpPr>
                <p:cNvPr id="36" name="Rectangle 35">
                  <a:extLst>
                    <a:ext uri="{FF2B5EF4-FFF2-40B4-BE49-F238E27FC236}">
                      <a16:creationId xmlns:a16="http://schemas.microsoft.com/office/drawing/2014/main" id="{188717B2-BAD2-A8A8-E260-EB1E02D14B38}"/>
                    </a:ext>
                  </a:extLst>
                </p:cNvPr>
                <p:cNvSpPr/>
                <p:nvPr/>
              </p:nvSpPr>
              <p:spPr>
                <a:xfrm>
                  <a:off x="1144625" y="2264392"/>
                  <a:ext cx="1343816" cy="1416680"/>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471">
                    <a:defRPr/>
                  </a:pPr>
                  <a:endParaRPr lang="en-US" sz="900">
                    <a:solidFill>
                      <a:srgbClr val="FFFFFF"/>
                    </a:solidFill>
                    <a:latin typeface="Century Gothic" panose="020F0302020204030204"/>
                  </a:endParaRPr>
                </a:p>
              </p:txBody>
            </p:sp>
            <p:sp>
              <p:nvSpPr>
                <p:cNvPr id="37" name="TextBox 36">
                  <a:extLst>
                    <a:ext uri="{FF2B5EF4-FFF2-40B4-BE49-F238E27FC236}">
                      <a16:creationId xmlns:a16="http://schemas.microsoft.com/office/drawing/2014/main" id="{35BCD47D-E826-D69F-BE0B-A17204769B25}"/>
                    </a:ext>
                  </a:extLst>
                </p:cNvPr>
                <p:cNvSpPr txBox="1"/>
                <p:nvPr/>
              </p:nvSpPr>
              <p:spPr>
                <a:xfrm>
                  <a:off x="1453363" y="2807675"/>
                  <a:ext cx="1019166" cy="369332"/>
                </a:xfrm>
                <a:prstGeom prst="rect">
                  <a:avLst/>
                </a:prstGeom>
                <a:noFill/>
              </p:spPr>
              <p:txBody>
                <a:bodyPr wrap="square" rtlCol="0">
                  <a:spAutoFit/>
                </a:bodyPr>
                <a:lstStyle/>
                <a:p>
                  <a:pPr defTabSz="342471">
                    <a:defRPr/>
                  </a:pPr>
                  <a:r>
                    <a:rPr lang="en-US" sz="900">
                      <a:solidFill>
                        <a:srgbClr val="293E40"/>
                      </a:solidFill>
                      <a:latin typeface="Century Gothic" panose="020F0302020204030204"/>
                    </a:rPr>
                    <a:t>Reporting / Analytics Lead</a:t>
                  </a:r>
                </a:p>
              </p:txBody>
            </p:sp>
            <p:grpSp>
              <p:nvGrpSpPr>
                <p:cNvPr id="38" name="Group 130">
                  <a:extLst>
                    <a:ext uri="{FF2B5EF4-FFF2-40B4-BE49-F238E27FC236}">
                      <a16:creationId xmlns:a16="http://schemas.microsoft.com/office/drawing/2014/main" id="{EBB0061A-55BC-BFE2-9C6B-9BB26B84C1A8}"/>
                    </a:ext>
                  </a:extLst>
                </p:cNvPr>
                <p:cNvGrpSpPr>
                  <a:grpSpLocks noChangeAspect="1"/>
                </p:cNvGrpSpPr>
                <p:nvPr/>
              </p:nvGrpSpPr>
              <p:grpSpPr bwMode="auto">
                <a:xfrm>
                  <a:off x="1291861" y="3265918"/>
                  <a:ext cx="152090" cy="246888"/>
                  <a:chOff x="2968" y="1934"/>
                  <a:chExt cx="135" cy="295"/>
                </a:xfrm>
              </p:grpSpPr>
              <p:sp>
                <p:nvSpPr>
                  <p:cNvPr id="44" name="Freeform 131">
                    <a:extLst>
                      <a:ext uri="{FF2B5EF4-FFF2-40B4-BE49-F238E27FC236}">
                        <a16:creationId xmlns:a16="http://schemas.microsoft.com/office/drawing/2014/main" id="{F7EF7623-F351-90FA-3492-E1055DF5B70F}"/>
                      </a:ext>
                    </a:extLst>
                  </p:cNvPr>
                  <p:cNvSpPr>
                    <a:spLocks/>
                  </p:cNvSpPr>
                  <p:nvPr/>
                </p:nvSpPr>
                <p:spPr bwMode="auto">
                  <a:xfrm>
                    <a:off x="2968" y="2186"/>
                    <a:ext cx="135"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45" name="Freeform 132">
                    <a:extLst>
                      <a:ext uri="{FF2B5EF4-FFF2-40B4-BE49-F238E27FC236}">
                        <a16:creationId xmlns:a16="http://schemas.microsoft.com/office/drawing/2014/main" id="{6791ADB7-2DF5-0500-109D-D5DCCBFFDFF8}"/>
                      </a:ext>
                    </a:extLst>
                  </p:cNvPr>
                  <p:cNvSpPr>
                    <a:spLocks noEditPoints="1"/>
                  </p:cNvSpPr>
                  <p:nvPr/>
                </p:nvSpPr>
                <p:spPr bwMode="auto">
                  <a:xfrm>
                    <a:off x="2976" y="1934"/>
                    <a:ext cx="122"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46" name="Freeform 133">
                    <a:extLst>
                      <a:ext uri="{FF2B5EF4-FFF2-40B4-BE49-F238E27FC236}">
                        <a16:creationId xmlns:a16="http://schemas.microsoft.com/office/drawing/2014/main" id="{E39DB08B-2E24-2B8B-E408-40B7FD693721}"/>
                      </a:ext>
                    </a:extLst>
                  </p:cNvPr>
                  <p:cNvSpPr>
                    <a:spLocks/>
                  </p:cNvSpPr>
                  <p:nvPr/>
                </p:nvSpPr>
                <p:spPr bwMode="auto">
                  <a:xfrm>
                    <a:off x="3010" y="2069"/>
                    <a:ext cx="50" cy="130"/>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grpSp>
            <p:grpSp>
              <p:nvGrpSpPr>
                <p:cNvPr id="39" name="Group 80">
                  <a:extLst>
                    <a:ext uri="{FF2B5EF4-FFF2-40B4-BE49-F238E27FC236}">
                      <a16:creationId xmlns:a16="http://schemas.microsoft.com/office/drawing/2014/main" id="{5F5E841E-8057-7EE4-0F53-7078FDE0128D}"/>
                    </a:ext>
                  </a:extLst>
                </p:cNvPr>
                <p:cNvGrpSpPr>
                  <a:grpSpLocks noChangeAspect="1"/>
                </p:cNvGrpSpPr>
                <p:nvPr/>
              </p:nvGrpSpPr>
              <p:grpSpPr bwMode="auto">
                <a:xfrm>
                  <a:off x="1239579" y="2877143"/>
                  <a:ext cx="274320" cy="230396"/>
                  <a:chOff x="5504" y="1168"/>
                  <a:chExt cx="331" cy="278"/>
                </a:xfrm>
              </p:grpSpPr>
              <p:sp>
                <p:nvSpPr>
                  <p:cNvPr id="40" name="Freeform 81">
                    <a:extLst>
                      <a:ext uri="{FF2B5EF4-FFF2-40B4-BE49-F238E27FC236}">
                        <a16:creationId xmlns:a16="http://schemas.microsoft.com/office/drawing/2014/main" id="{BFEB6275-A82B-D82B-17B8-6F294460F738}"/>
                      </a:ext>
                    </a:extLst>
                  </p:cNvPr>
                  <p:cNvSpPr>
                    <a:spLocks noEditPoints="1"/>
                  </p:cNvSpPr>
                  <p:nvPr/>
                </p:nvSpPr>
                <p:spPr bwMode="auto">
                  <a:xfrm>
                    <a:off x="5504" y="1168"/>
                    <a:ext cx="184" cy="202"/>
                  </a:xfrm>
                  <a:custGeom>
                    <a:avLst/>
                    <a:gdLst>
                      <a:gd name="T0" fmla="*/ 54 w 140"/>
                      <a:gd name="T1" fmla="*/ 68 h 148"/>
                      <a:gd name="T2" fmla="*/ 134 w 140"/>
                      <a:gd name="T3" fmla="*/ 68 h 148"/>
                      <a:gd name="T4" fmla="*/ 140 w 140"/>
                      <a:gd name="T5" fmla="*/ 62 h 148"/>
                      <a:gd name="T6" fmla="*/ 134 w 140"/>
                      <a:gd name="T7" fmla="*/ 56 h 148"/>
                      <a:gd name="T8" fmla="*/ 80 w 140"/>
                      <a:gd name="T9" fmla="*/ 56 h 148"/>
                      <a:gd name="T10" fmla="*/ 88 w 140"/>
                      <a:gd name="T11" fmla="*/ 34 h 148"/>
                      <a:gd name="T12" fmla="*/ 54 w 140"/>
                      <a:gd name="T13" fmla="*/ 0 h 148"/>
                      <a:gd name="T14" fmla="*/ 20 w 140"/>
                      <a:gd name="T15" fmla="*/ 34 h 148"/>
                      <a:gd name="T16" fmla="*/ 32 w 140"/>
                      <a:gd name="T17" fmla="*/ 60 h 148"/>
                      <a:gd name="T18" fmla="*/ 0 w 140"/>
                      <a:gd name="T19" fmla="*/ 106 h 148"/>
                      <a:gd name="T20" fmla="*/ 0 w 140"/>
                      <a:gd name="T21" fmla="*/ 142 h 148"/>
                      <a:gd name="T22" fmla="*/ 6 w 140"/>
                      <a:gd name="T23" fmla="*/ 148 h 148"/>
                      <a:gd name="T24" fmla="*/ 12 w 140"/>
                      <a:gd name="T25" fmla="*/ 142 h 148"/>
                      <a:gd name="T26" fmla="*/ 12 w 140"/>
                      <a:gd name="T27" fmla="*/ 106 h 148"/>
                      <a:gd name="T28" fmla="*/ 54 w 140"/>
                      <a:gd name="T29" fmla="*/ 68 h 148"/>
                      <a:gd name="T30" fmla="*/ 32 w 140"/>
                      <a:gd name="T31" fmla="*/ 34 h 148"/>
                      <a:gd name="T32" fmla="*/ 54 w 140"/>
                      <a:gd name="T33" fmla="*/ 12 h 148"/>
                      <a:gd name="T34" fmla="*/ 76 w 140"/>
                      <a:gd name="T35" fmla="*/ 34 h 148"/>
                      <a:gd name="T36" fmla="*/ 54 w 140"/>
                      <a:gd name="T37" fmla="*/ 56 h 148"/>
                      <a:gd name="T38" fmla="*/ 32 w 140"/>
                      <a:gd name="T39" fmla="*/ 3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0" h="148">
                        <a:moveTo>
                          <a:pt x="54" y="68"/>
                        </a:moveTo>
                        <a:cubicBezTo>
                          <a:pt x="134" y="68"/>
                          <a:pt x="134" y="68"/>
                          <a:pt x="134" y="68"/>
                        </a:cubicBezTo>
                        <a:cubicBezTo>
                          <a:pt x="137" y="68"/>
                          <a:pt x="140" y="65"/>
                          <a:pt x="140" y="62"/>
                        </a:cubicBezTo>
                        <a:cubicBezTo>
                          <a:pt x="140" y="59"/>
                          <a:pt x="137" y="56"/>
                          <a:pt x="134" y="56"/>
                        </a:cubicBezTo>
                        <a:cubicBezTo>
                          <a:pt x="80" y="56"/>
                          <a:pt x="80" y="56"/>
                          <a:pt x="80" y="56"/>
                        </a:cubicBezTo>
                        <a:cubicBezTo>
                          <a:pt x="85" y="50"/>
                          <a:pt x="88" y="42"/>
                          <a:pt x="88" y="34"/>
                        </a:cubicBezTo>
                        <a:cubicBezTo>
                          <a:pt x="88" y="15"/>
                          <a:pt x="73" y="0"/>
                          <a:pt x="54" y="0"/>
                        </a:cubicBezTo>
                        <a:cubicBezTo>
                          <a:pt x="35" y="0"/>
                          <a:pt x="20" y="15"/>
                          <a:pt x="20" y="34"/>
                        </a:cubicBezTo>
                        <a:cubicBezTo>
                          <a:pt x="20" y="45"/>
                          <a:pt x="25" y="54"/>
                          <a:pt x="32" y="60"/>
                        </a:cubicBezTo>
                        <a:cubicBezTo>
                          <a:pt x="13" y="68"/>
                          <a:pt x="0" y="86"/>
                          <a:pt x="0" y="106"/>
                        </a:cubicBezTo>
                        <a:cubicBezTo>
                          <a:pt x="0" y="142"/>
                          <a:pt x="0" y="142"/>
                          <a:pt x="0" y="142"/>
                        </a:cubicBezTo>
                        <a:cubicBezTo>
                          <a:pt x="0" y="145"/>
                          <a:pt x="3" y="148"/>
                          <a:pt x="6" y="148"/>
                        </a:cubicBezTo>
                        <a:cubicBezTo>
                          <a:pt x="9" y="148"/>
                          <a:pt x="12" y="145"/>
                          <a:pt x="12" y="142"/>
                        </a:cubicBezTo>
                        <a:cubicBezTo>
                          <a:pt x="12" y="106"/>
                          <a:pt x="12" y="106"/>
                          <a:pt x="12" y="106"/>
                        </a:cubicBezTo>
                        <a:cubicBezTo>
                          <a:pt x="12" y="85"/>
                          <a:pt x="31" y="68"/>
                          <a:pt x="54" y="68"/>
                        </a:cubicBezTo>
                        <a:close/>
                        <a:moveTo>
                          <a:pt x="32" y="34"/>
                        </a:moveTo>
                        <a:cubicBezTo>
                          <a:pt x="32" y="22"/>
                          <a:pt x="42" y="12"/>
                          <a:pt x="54" y="12"/>
                        </a:cubicBezTo>
                        <a:cubicBezTo>
                          <a:pt x="66" y="12"/>
                          <a:pt x="76" y="22"/>
                          <a:pt x="76" y="34"/>
                        </a:cubicBezTo>
                        <a:cubicBezTo>
                          <a:pt x="76" y="46"/>
                          <a:pt x="66" y="56"/>
                          <a:pt x="54" y="56"/>
                        </a:cubicBezTo>
                        <a:cubicBezTo>
                          <a:pt x="42" y="56"/>
                          <a:pt x="32" y="46"/>
                          <a:pt x="32" y="34"/>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41" name="Freeform 82">
                    <a:extLst>
                      <a:ext uri="{FF2B5EF4-FFF2-40B4-BE49-F238E27FC236}">
                        <a16:creationId xmlns:a16="http://schemas.microsoft.com/office/drawing/2014/main" id="{862032E7-87E7-5866-CFDE-237B9E12454E}"/>
                      </a:ext>
                    </a:extLst>
                  </p:cNvPr>
                  <p:cNvSpPr>
                    <a:spLocks/>
                  </p:cNvSpPr>
                  <p:nvPr/>
                </p:nvSpPr>
                <p:spPr bwMode="auto">
                  <a:xfrm>
                    <a:off x="5535" y="1277"/>
                    <a:ext cx="79" cy="169"/>
                  </a:xfrm>
                  <a:custGeom>
                    <a:avLst/>
                    <a:gdLst>
                      <a:gd name="T0" fmla="*/ 54 w 60"/>
                      <a:gd name="T1" fmla="*/ 0 h 124"/>
                      <a:gd name="T2" fmla="*/ 48 w 60"/>
                      <a:gd name="T3" fmla="*/ 6 h 124"/>
                      <a:gd name="T4" fmla="*/ 48 w 60"/>
                      <a:gd name="T5" fmla="*/ 112 h 124"/>
                      <a:gd name="T6" fmla="*/ 12 w 60"/>
                      <a:gd name="T7" fmla="*/ 112 h 124"/>
                      <a:gd name="T8" fmla="*/ 12 w 60"/>
                      <a:gd name="T9" fmla="*/ 38 h 124"/>
                      <a:gd name="T10" fmla="*/ 6 w 60"/>
                      <a:gd name="T11" fmla="*/ 32 h 124"/>
                      <a:gd name="T12" fmla="*/ 0 w 60"/>
                      <a:gd name="T13" fmla="*/ 38 h 124"/>
                      <a:gd name="T14" fmla="*/ 0 w 60"/>
                      <a:gd name="T15" fmla="*/ 118 h 124"/>
                      <a:gd name="T16" fmla="*/ 6 w 60"/>
                      <a:gd name="T17" fmla="*/ 124 h 124"/>
                      <a:gd name="T18" fmla="*/ 54 w 60"/>
                      <a:gd name="T19" fmla="*/ 124 h 124"/>
                      <a:gd name="T20" fmla="*/ 60 w 60"/>
                      <a:gd name="T21" fmla="*/ 118 h 124"/>
                      <a:gd name="T22" fmla="*/ 60 w 60"/>
                      <a:gd name="T23" fmla="*/ 6 h 124"/>
                      <a:gd name="T24" fmla="*/ 54 w 60"/>
                      <a:gd name="T25"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124">
                        <a:moveTo>
                          <a:pt x="54" y="0"/>
                        </a:moveTo>
                        <a:cubicBezTo>
                          <a:pt x="51" y="0"/>
                          <a:pt x="48" y="3"/>
                          <a:pt x="48" y="6"/>
                        </a:cubicBezTo>
                        <a:cubicBezTo>
                          <a:pt x="48" y="112"/>
                          <a:pt x="48" y="112"/>
                          <a:pt x="48" y="112"/>
                        </a:cubicBezTo>
                        <a:cubicBezTo>
                          <a:pt x="12" y="112"/>
                          <a:pt x="12" y="112"/>
                          <a:pt x="12" y="112"/>
                        </a:cubicBezTo>
                        <a:cubicBezTo>
                          <a:pt x="12" y="38"/>
                          <a:pt x="12" y="38"/>
                          <a:pt x="12" y="38"/>
                        </a:cubicBezTo>
                        <a:cubicBezTo>
                          <a:pt x="12" y="35"/>
                          <a:pt x="9" y="32"/>
                          <a:pt x="6" y="32"/>
                        </a:cubicBezTo>
                        <a:cubicBezTo>
                          <a:pt x="3" y="32"/>
                          <a:pt x="0" y="35"/>
                          <a:pt x="0" y="38"/>
                        </a:cubicBezTo>
                        <a:cubicBezTo>
                          <a:pt x="0" y="118"/>
                          <a:pt x="0" y="118"/>
                          <a:pt x="0" y="118"/>
                        </a:cubicBezTo>
                        <a:cubicBezTo>
                          <a:pt x="0" y="121"/>
                          <a:pt x="3" y="124"/>
                          <a:pt x="6" y="124"/>
                        </a:cubicBezTo>
                        <a:cubicBezTo>
                          <a:pt x="54" y="124"/>
                          <a:pt x="54" y="124"/>
                          <a:pt x="54" y="124"/>
                        </a:cubicBezTo>
                        <a:cubicBezTo>
                          <a:pt x="57" y="124"/>
                          <a:pt x="60" y="121"/>
                          <a:pt x="60" y="118"/>
                        </a:cubicBezTo>
                        <a:cubicBezTo>
                          <a:pt x="60" y="6"/>
                          <a:pt x="60" y="6"/>
                          <a:pt x="60" y="6"/>
                        </a:cubicBezTo>
                        <a:cubicBezTo>
                          <a:pt x="60" y="3"/>
                          <a:pt x="57" y="0"/>
                          <a:pt x="54" y="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42" name="Freeform 83">
                    <a:extLst>
                      <a:ext uri="{FF2B5EF4-FFF2-40B4-BE49-F238E27FC236}">
                        <a16:creationId xmlns:a16="http://schemas.microsoft.com/office/drawing/2014/main" id="{867420C9-EC28-2E02-2DCF-921782FBB5FD}"/>
                      </a:ext>
                    </a:extLst>
                  </p:cNvPr>
                  <p:cNvSpPr>
                    <a:spLocks/>
                  </p:cNvSpPr>
                  <p:nvPr/>
                </p:nvSpPr>
                <p:spPr bwMode="auto">
                  <a:xfrm>
                    <a:off x="5651" y="1168"/>
                    <a:ext cx="184" cy="245"/>
                  </a:xfrm>
                  <a:custGeom>
                    <a:avLst/>
                    <a:gdLst>
                      <a:gd name="T0" fmla="*/ 134 w 140"/>
                      <a:gd name="T1" fmla="*/ 0 h 180"/>
                      <a:gd name="T2" fmla="*/ 6 w 140"/>
                      <a:gd name="T3" fmla="*/ 0 h 180"/>
                      <a:gd name="T4" fmla="*/ 0 w 140"/>
                      <a:gd name="T5" fmla="*/ 6 h 180"/>
                      <a:gd name="T6" fmla="*/ 0 w 140"/>
                      <a:gd name="T7" fmla="*/ 38 h 180"/>
                      <a:gd name="T8" fmla="*/ 6 w 140"/>
                      <a:gd name="T9" fmla="*/ 44 h 180"/>
                      <a:gd name="T10" fmla="*/ 12 w 140"/>
                      <a:gd name="T11" fmla="*/ 38 h 180"/>
                      <a:gd name="T12" fmla="*/ 12 w 140"/>
                      <a:gd name="T13" fmla="*/ 12 h 180"/>
                      <a:gd name="T14" fmla="*/ 128 w 140"/>
                      <a:gd name="T15" fmla="*/ 12 h 180"/>
                      <a:gd name="T16" fmla="*/ 128 w 140"/>
                      <a:gd name="T17" fmla="*/ 112 h 180"/>
                      <a:gd name="T18" fmla="*/ 12 w 140"/>
                      <a:gd name="T19" fmla="*/ 112 h 180"/>
                      <a:gd name="T20" fmla="*/ 12 w 140"/>
                      <a:gd name="T21" fmla="*/ 86 h 180"/>
                      <a:gd name="T22" fmla="*/ 6 w 140"/>
                      <a:gd name="T23" fmla="*/ 80 h 180"/>
                      <a:gd name="T24" fmla="*/ 0 w 140"/>
                      <a:gd name="T25" fmla="*/ 86 h 180"/>
                      <a:gd name="T26" fmla="*/ 0 w 140"/>
                      <a:gd name="T27" fmla="*/ 118 h 180"/>
                      <a:gd name="T28" fmla="*/ 6 w 140"/>
                      <a:gd name="T29" fmla="*/ 124 h 180"/>
                      <a:gd name="T30" fmla="*/ 64 w 140"/>
                      <a:gd name="T31" fmla="*/ 124 h 180"/>
                      <a:gd name="T32" fmla="*/ 64 w 140"/>
                      <a:gd name="T33" fmla="*/ 148 h 180"/>
                      <a:gd name="T34" fmla="*/ 42 w 140"/>
                      <a:gd name="T35" fmla="*/ 170 h 180"/>
                      <a:gd name="T36" fmla="*/ 42 w 140"/>
                      <a:gd name="T37" fmla="*/ 178 h 180"/>
                      <a:gd name="T38" fmla="*/ 46 w 140"/>
                      <a:gd name="T39" fmla="*/ 180 h 180"/>
                      <a:gd name="T40" fmla="*/ 50 w 140"/>
                      <a:gd name="T41" fmla="*/ 178 h 180"/>
                      <a:gd name="T42" fmla="*/ 70 w 140"/>
                      <a:gd name="T43" fmla="*/ 158 h 180"/>
                      <a:gd name="T44" fmla="*/ 90 w 140"/>
                      <a:gd name="T45" fmla="*/ 178 h 180"/>
                      <a:gd name="T46" fmla="*/ 94 w 140"/>
                      <a:gd name="T47" fmla="*/ 180 h 180"/>
                      <a:gd name="T48" fmla="*/ 98 w 140"/>
                      <a:gd name="T49" fmla="*/ 178 h 180"/>
                      <a:gd name="T50" fmla="*/ 98 w 140"/>
                      <a:gd name="T51" fmla="*/ 170 h 180"/>
                      <a:gd name="T52" fmla="*/ 76 w 140"/>
                      <a:gd name="T53" fmla="*/ 148 h 180"/>
                      <a:gd name="T54" fmla="*/ 76 w 140"/>
                      <a:gd name="T55" fmla="*/ 124 h 180"/>
                      <a:gd name="T56" fmla="*/ 134 w 140"/>
                      <a:gd name="T57" fmla="*/ 124 h 180"/>
                      <a:gd name="T58" fmla="*/ 140 w 140"/>
                      <a:gd name="T59" fmla="*/ 118 h 180"/>
                      <a:gd name="T60" fmla="*/ 140 w 140"/>
                      <a:gd name="T61" fmla="*/ 6 h 180"/>
                      <a:gd name="T62" fmla="*/ 134 w 140"/>
                      <a:gd name="T63"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80">
                        <a:moveTo>
                          <a:pt x="134" y="0"/>
                        </a:moveTo>
                        <a:cubicBezTo>
                          <a:pt x="6" y="0"/>
                          <a:pt x="6" y="0"/>
                          <a:pt x="6" y="0"/>
                        </a:cubicBezTo>
                        <a:cubicBezTo>
                          <a:pt x="3" y="0"/>
                          <a:pt x="0" y="3"/>
                          <a:pt x="0" y="6"/>
                        </a:cubicBezTo>
                        <a:cubicBezTo>
                          <a:pt x="0" y="38"/>
                          <a:pt x="0" y="38"/>
                          <a:pt x="0" y="38"/>
                        </a:cubicBezTo>
                        <a:cubicBezTo>
                          <a:pt x="0" y="41"/>
                          <a:pt x="3" y="44"/>
                          <a:pt x="6" y="44"/>
                        </a:cubicBezTo>
                        <a:cubicBezTo>
                          <a:pt x="9" y="44"/>
                          <a:pt x="12" y="41"/>
                          <a:pt x="12" y="38"/>
                        </a:cubicBezTo>
                        <a:cubicBezTo>
                          <a:pt x="12" y="12"/>
                          <a:pt x="12" y="12"/>
                          <a:pt x="12" y="12"/>
                        </a:cubicBezTo>
                        <a:cubicBezTo>
                          <a:pt x="128" y="12"/>
                          <a:pt x="128" y="12"/>
                          <a:pt x="128" y="12"/>
                        </a:cubicBezTo>
                        <a:cubicBezTo>
                          <a:pt x="128" y="112"/>
                          <a:pt x="128" y="112"/>
                          <a:pt x="128" y="112"/>
                        </a:cubicBezTo>
                        <a:cubicBezTo>
                          <a:pt x="12" y="112"/>
                          <a:pt x="12" y="112"/>
                          <a:pt x="12" y="112"/>
                        </a:cubicBezTo>
                        <a:cubicBezTo>
                          <a:pt x="12" y="86"/>
                          <a:pt x="12" y="86"/>
                          <a:pt x="12" y="86"/>
                        </a:cubicBezTo>
                        <a:cubicBezTo>
                          <a:pt x="12" y="83"/>
                          <a:pt x="9" y="80"/>
                          <a:pt x="6" y="80"/>
                        </a:cubicBezTo>
                        <a:cubicBezTo>
                          <a:pt x="3" y="80"/>
                          <a:pt x="0" y="83"/>
                          <a:pt x="0" y="86"/>
                        </a:cubicBezTo>
                        <a:cubicBezTo>
                          <a:pt x="0" y="118"/>
                          <a:pt x="0" y="118"/>
                          <a:pt x="0" y="118"/>
                        </a:cubicBezTo>
                        <a:cubicBezTo>
                          <a:pt x="0" y="121"/>
                          <a:pt x="3" y="124"/>
                          <a:pt x="6" y="124"/>
                        </a:cubicBezTo>
                        <a:cubicBezTo>
                          <a:pt x="64" y="124"/>
                          <a:pt x="64" y="124"/>
                          <a:pt x="64" y="124"/>
                        </a:cubicBezTo>
                        <a:cubicBezTo>
                          <a:pt x="64" y="148"/>
                          <a:pt x="64" y="148"/>
                          <a:pt x="64" y="148"/>
                        </a:cubicBezTo>
                        <a:cubicBezTo>
                          <a:pt x="42" y="170"/>
                          <a:pt x="42" y="170"/>
                          <a:pt x="42" y="170"/>
                        </a:cubicBezTo>
                        <a:cubicBezTo>
                          <a:pt x="39" y="172"/>
                          <a:pt x="39" y="176"/>
                          <a:pt x="42" y="178"/>
                        </a:cubicBezTo>
                        <a:cubicBezTo>
                          <a:pt x="43" y="179"/>
                          <a:pt x="44" y="180"/>
                          <a:pt x="46" y="180"/>
                        </a:cubicBezTo>
                        <a:cubicBezTo>
                          <a:pt x="48" y="180"/>
                          <a:pt x="49" y="179"/>
                          <a:pt x="50" y="178"/>
                        </a:cubicBezTo>
                        <a:cubicBezTo>
                          <a:pt x="70" y="158"/>
                          <a:pt x="70" y="158"/>
                          <a:pt x="70" y="158"/>
                        </a:cubicBezTo>
                        <a:cubicBezTo>
                          <a:pt x="90" y="178"/>
                          <a:pt x="90" y="178"/>
                          <a:pt x="90" y="178"/>
                        </a:cubicBezTo>
                        <a:cubicBezTo>
                          <a:pt x="91" y="179"/>
                          <a:pt x="92" y="180"/>
                          <a:pt x="94" y="180"/>
                        </a:cubicBezTo>
                        <a:cubicBezTo>
                          <a:pt x="96" y="180"/>
                          <a:pt x="97" y="179"/>
                          <a:pt x="98" y="178"/>
                        </a:cubicBezTo>
                        <a:cubicBezTo>
                          <a:pt x="101" y="176"/>
                          <a:pt x="101" y="172"/>
                          <a:pt x="98" y="170"/>
                        </a:cubicBezTo>
                        <a:cubicBezTo>
                          <a:pt x="76" y="148"/>
                          <a:pt x="76" y="148"/>
                          <a:pt x="76" y="148"/>
                        </a:cubicBezTo>
                        <a:cubicBezTo>
                          <a:pt x="76" y="124"/>
                          <a:pt x="76" y="124"/>
                          <a:pt x="76" y="124"/>
                        </a:cubicBezTo>
                        <a:cubicBezTo>
                          <a:pt x="134" y="124"/>
                          <a:pt x="134" y="124"/>
                          <a:pt x="134" y="124"/>
                        </a:cubicBezTo>
                        <a:cubicBezTo>
                          <a:pt x="137" y="124"/>
                          <a:pt x="140" y="121"/>
                          <a:pt x="140" y="118"/>
                        </a:cubicBezTo>
                        <a:cubicBezTo>
                          <a:pt x="140" y="6"/>
                          <a:pt x="140" y="6"/>
                          <a:pt x="140" y="6"/>
                        </a:cubicBezTo>
                        <a:cubicBezTo>
                          <a:pt x="140" y="3"/>
                          <a:pt x="137" y="0"/>
                          <a:pt x="134" y="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43" name="Freeform 84">
                    <a:extLst>
                      <a:ext uri="{FF2B5EF4-FFF2-40B4-BE49-F238E27FC236}">
                        <a16:creationId xmlns:a16="http://schemas.microsoft.com/office/drawing/2014/main" id="{9EC1C9BF-3C6C-5AB9-F245-6204C3DCA510}"/>
                      </a:ext>
                    </a:extLst>
                  </p:cNvPr>
                  <p:cNvSpPr>
                    <a:spLocks/>
                  </p:cNvSpPr>
                  <p:nvPr/>
                </p:nvSpPr>
                <p:spPr bwMode="auto">
                  <a:xfrm>
                    <a:off x="5688" y="1205"/>
                    <a:ext cx="110" cy="88"/>
                  </a:xfrm>
                  <a:custGeom>
                    <a:avLst/>
                    <a:gdLst>
                      <a:gd name="T0" fmla="*/ 4 w 84"/>
                      <a:gd name="T1" fmla="*/ 65 h 65"/>
                      <a:gd name="T2" fmla="*/ 0 w 84"/>
                      <a:gd name="T3" fmla="*/ 61 h 65"/>
                      <a:gd name="T4" fmla="*/ 16 w 84"/>
                      <a:gd name="T5" fmla="*/ 43 h 65"/>
                      <a:gd name="T6" fmla="*/ 32 w 84"/>
                      <a:gd name="T7" fmla="*/ 42 h 65"/>
                      <a:gd name="T8" fmla="*/ 56 w 84"/>
                      <a:gd name="T9" fmla="*/ 30 h 65"/>
                      <a:gd name="T10" fmla="*/ 82 w 84"/>
                      <a:gd name="T11" fmla="*/ 5 h 65"/>
                      <a:gd name="T12" fmla="*/ 84 w 84"/>
                      <a:gd name="T13" fmla="*/ 9 h 65"/>
                      <a:gd name="T14" fmla="*/ 84 w 84"/>
                      <a:gd name="T15" fmla="*/ 61 h 65"/>
                      <a:gd name="T16" fmla="*/ 80 w 84"/>
                      <a:gd name="T17" fmla="*/ 65 h 65"/>
                      <a:gd name="T18" fmla="*/ 4 w 84"/>
                      <a:gd name="T1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65">
                        <a:moveTo>
                          <a:pt x="4" y="65"/>
                        </a:moveTo>
                        <a:cubicBezTo>
                          <a:pt x="2" y="65"/>
                          <a:pt x="0" y="63"/>
                          <a:pt x="0" y="61"/>
                        </a:cubicBezTo>
                        <a:cubicBezTo>
                          <a:pt x="1" y="48"/>
                          <a:pt x="9" y="39"/>
                          <a:pt x="16" y="43"/>
                        </a:cubicBezTo>
                        <a:cubicBezTo>
                          <a:pt x="24" y="47"/>
                          <a:pt x="26" y="51"/>
                          <a:pt x="32" y="42"/>
                        </a:cubicBezTo>
                        <a:cubicBezTo>
                          <a:pt x="40" y="30"/>
                          <a:pt x="48" y="14"/>
                          <a:pt x="56" y="30"/>
                        </a:cubicBezTo>
                        <a:cubicBezTo>
                          <a:pt x="64" y="45"/>
                          <a:pt x="71" y="0"/>
                          <a:pt x="82" y="5"/>
                        </a:cubicBezTo>
                        <a:cubicBezTo>
                          <a:pt x="83" y="6"/>
                          <a:pt x="84" y="7"/>
                          <a:pt x="84" y="9"/>
                        </a:cubicBezTo>
                        <a:cubicBezTo>
                          <a:pt x="84" y="61"/>
                          <a:pt x="84" y="61"/>
                          <a:pt x="84" y="61"/>
                        </a:cubicBezTo>
                        <a:cubicBezTo>
                          <a:pt x="84" y="63"/>
                          <a:pt x="82" y="65"/>
                          <a:pt x="80" y="65"/>
                        </a:cubicBezTo>
                        <a:lnTo>
                          <a:pt x="4" y="65"/>
                        </a:ln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grpSp>
          </p:grpSp>
          <p:sp>
            <p:nvSpPr>
              <p:cNvPr id="29" name="TextBox 28">
                <a:extLst>
                  <a:ext uri="{FF2B5EF4-FFF2-40B4-BE49-F238E27FC236}">
                    <a16:creationId xmlns:a16="http://schemas.microsoft.com/office/drawing/2014/main" id="{29BD0CA0-4642-CA75-20D2-E57ABA4B85B6}"/>
                  </a:ext>
                </a:extLst>
              </p:cNvPr>
              <p:cNvSpPr txBox="1"/>
              <p:nvPr/>
            </p:nvSpPr>
            <p:spPr>
              <a:xfrm>
                <a:off x="1453363" y="2579197"/>
                <a:ext cx="1059906" cy="230832"/>
              </a:xfrm>
              <a:prstGeom prst="rect">
                <a:avLst/>
              </a:prstGeom>
              <a:noFill/>
            </p:spPr>
            <p:txBody>
              <a:bodyPr wrap="none" rtlCol="0">
                <a:spAutoFit/>
              </a:bodyPr>
              <a:lstStyle/>
              <a:p>
                <a:pPr defTabSz="342471">
                  <a:defRPr/>
                </a:pPr>
                <a:r>
                  <a:rPr lang="en-US" sz="900">
                    <a:solidFill>
                      <a:srgbClr val="293E40"/>
                    </a:solidFill>
                    <a:latin typeface="Century Gothic" panose="020F0302020204030204"/>
                  </a:rPr>
                  <a:t>Platform Owner</a:t>
                </a:r>
              </a:p>
            </p:txBody>
          </p:sp>
          <p:grpSp>
            <p:nvGrpSpPr>
              <p:cNvPr id="30" name="Group 130">
                <a:extLst>
                  <a:ext uri="{FF2B5EF4-FFF2-40B4-BE49-F238E27FC236}">
                    <a16:creationId xmlns:a16="http://schemas.microsoft.com/office/drawing/2014/main" id="{11468192-C88B-B3C5-8D2E-D7E67F4B26E8}"/>
                  </a:ext>
                </a:extLst>
              </p:cNvPr>
              <p:cNvGrpSpPr>
                <a:grpSpLocks noChangeAspect="1"/>
              </p:cNvGrpSpPr>
              <p:nvPr/>
            </p:nvGrpSpPr>
            <p:grpSpPr bwMode="auto">
              <a:xfrm>
                <a:off x="1285362" y="2563677"/>
                <a:ext cx="152090" cy="246888"/>
                <a:chOff x="2968" y="1934"/>
                <a:chExt cx="135" cy="295"/>
              </a:xfrm>
            </p:grpSpPr>
            <p:sp>
              <p:nvSpPr>
                <p:cNvPr id="31" name="Freeform 131">
                  <a:extLst>
                    <a:ext uri="{FF2B5EF4-FFF2-40B4-BE49-F238E27FC236}">
                      <a16:creationId xmlns:a16="http://schemas.microsoft.com/office/drawing/2014/main" id="{D9ECE9E1-8AB5-8AF6-CB5C-FCF38F6ADEE7}"/>
                    </a:ext>
                  </a:extLst>
                </p:cNvPr>
                <p:cNvSpPr>
                  <a:spLocks/>
                </p:cNvSpPr>
                <p:nvPr/>
              </p:nvSpPr>
              <p:spPr bwMode="auto">
                <a:xfrm>
                  <a:off x="2968" y="2186"/>
                  <a:ext cx="135"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32" name="Freeform 132">
                  <a:extLst>
                    <a:ext uri="{FF2B5EF4-FFF2-40B4-BE49-F238E27FC236}">
                      <a16:creationId xmlns:a16="http://schemas.microsoft.com/office/drawing/2014/main" id="{CFA4BD0C-769C-EFD0-E1BE-13D22A0BCB6D}"/>
                    </a:ext>
                  </a:extLst>
                </p:cNvPr>
                <p:cNvSpPr>
                  <a:spLocks noEditPoints="1"/>
                </p:cNvSpPr>
                <p:nvPr/>
              </p:nvSpPr>
              <p:spPr bwMode="auto">
                <a:xfrm>
                  <a:off x="2976" y="1934"/>
                  <a:ext cx="122"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33" name="Freeform 133">
                  <a:extLst>
                    <a:ext uri="{FF2B5EF4-FFF2-40B4-BE49-F238E27FC236}">
                      <a16:creationId xmlns:a16="http://schemas.microsoft.com/office/drawing/2014/main" id="{18022CDF-8EA6-4118-8045-1E92757558D2}"/>
                    </a:ext>
                  </a:extLst>
                </p:cNvPr>
                <p:cNvSpPr>
                  <a:spLocks/>
                </p:cNvSpPr>
                <p:nvPr/>
              </p:nvSpPr>
              <p:spPr bwMode="auto">
                <a:xfrm>
                  <a:off x="3010" y="2069"/>
                  <a:ext cx="50" cy="130"/>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grpSp>
        </p:grpSp>
      </p:grpSp>
      <p:grpSp>
        <p:nvGrpSpPr>
          <p:cNvPr id="147" name="Group 146">
            <a:extLst>
              <a:ext uri="{FF2B5EF4-FFF2-40B4-BE49-F238E27FC236}">
                <a16:creationId xmlns:a16="http://schemas.microsoft.com/office/drawing/2014/main" id="{B7147AA4-2FE7-219A-DF44-BB8B12325D4B}"/>
              </a:ext>
            </a:extLst>
          </p:cNvPr>
          <p:cNvGrpSpPr/>
          <p:nvPr/>
        </p:nvGrpSpPr>
        <p:grpSpPr>
          <a:xfrm>
            <a:off x="1193060" y="4813013"/>
            <a:ext cx="10560616" cy="1595170"/>
            <a:chOff x="1196232" y="4438277"/>
            <a:chExt cx="10568871" cy="1596418"/>
          </a:xfrm>
        </p:grpSpPr>
        <p:grpSp>
          <p:nvGrpSpPr>
            <p:cNvPr id="148" name="Group 147">
              <a:extLst>
                <a:ext uri="{FF2B5EF4-FFF2-40B4-BE49-F238E27FC236}">
                  <a16:creationId xmlns:a16="http://schemas.microsoft.com/office/drawing/2014/main" id="{C913FE59-91A8-2CE9-AAFF-C1B2CE605321}"/>
                </a:ext>
              </a:extLst>
            </p:cNvPr>
            <p:cNvGrpSpPr/>
            <p:nvPr/>
          </p:nvGrpSpPr>
          <p:grpSpPr>
            <a:xfrm>
              <a:off x="1196232" y="4438277"/>
              <a:ext cx="2240454" cy="1596418"/>
              <a:chOff x="1964249" y="4389122"/>
              <a:chExt cx="2240454" cy="1596418"/>
            </a:xfrm>
          </p:grpSpPr>
          <p:sp>
            <p:nvSpPr>
              <p:cNvPr id="258" name="TextBox 257">
                <a:extLst>
                  <a:ext uri="{FF2B5EF4-FFF2-40B4-BE49-F238E27FC236}">
                    <a16:creationId xmlns:a16="http://schemas.microsoft.com/office/drawing/2014/main" id="{08710A9D-54A7-16AE-93FA-E69E53298C79}"/>
                  </a:ext>
                </a:extLst>
              </p:cNvPr>
              <p:cNvSpPr txBox="1"/>
              <p:nvPr/>
            </p:nvSpPr>
            <p:spPr>
              <a:xfrm>
                <a:off x="3220138" y="5257544"/>
                <a:ext cx="984565" cy="2308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Developer(s)</a:t>
                </a:r>
              </a:p>
            </p:txBody>
          </p:sp>
          <p:grpSp>
            <p:nvGrpSpPr>
              <p:cNvPr id="259" name="Group 258">
                <a:extLst>
                  <a:ext uri="{FF2B5EF4-FFF2-40B4-BE49-F238E27FC236}">
                    <a16:creationId xmlns:a16="http://schemas.microsoft.com/office/drawing/2014/main" id="{C7DA469E-26D1-9792-CEF9-F38789B01BD2}"/>
                  </a:ext>
                </a:extLst>
              </p:cNvPr>
              <p:cNvGrpSpPr/>
              <p:nvPr/>
            </p:nvGrpSpPr>
            <p:grpSpPr>
              <a:xfrm>
                <a:off x="1964249" y="4389122"/>
                <a:ext cx="2150179" cy="1596418"/>
                <a:chOff x="1964249" y="4363781"/>
                <a:chExt cx="2150179" cy="1596418"/>
              </a:xfrm>
            </p:grpSpPr>
            <p:sp>
              <p:nvSpPr>
                <p:cNvPr id="260" name="TextBox 259">
                  <a:extLst>
                    <a:ext uri="{FF2B5EF4-FFF2-40B4-BE49-F238E27FC236}">
                      <a16:creationId xmlns:a16="http://schemas.microsoft.com/office/drawing/2014/main" id="{70E89BCD-80B1-D075-A4DF-0682DDA90421}"/>
                    </a:ext>
                  </a:extLst>
                </p:cNvPr>
                <p:cNvSpPr txBox="1"/>
                <p:nvPr/>
              </p:nvSpPr>
              <p:spPr>
                <a:xfrm>
                  <a:off x="2228033" y="5204093"/>
                  <a:ext cx="705641" cy="369332"/>
                </a:xfrm>
                <a:prstGeom prst="rect">
                  <a:avLst/>
                </a:prstGeom>
                <a:noFill/>
              </p:spPr>
              <p:txBody>
                <a:bodyPr wrap="none" rtlCol="0">
                  <a:spAutoFit/>
                </a:bodyPr>
                <a:lstStyle/>
                <a:p>
                  <a:pPr defTabSz="342471">
                    <a:defRPr/>
                  </a:pPr>
                  <a:r>
                    <a:rPr lang="en-US" sz="900">
                      <a:solidFill>
                        <a:srgbClr val="293E40"/>
                      </a:solidFill>
                      <a:latin typeface="Century Gothic" panose="020F0302020204030204"/>
                    </a:rPr>
                    <a:t>Project</a:t>
                  </a:r>
                </a:p>
                <a:p>
                  <a:pPr defTabSz="342471">
                    <a:defRPr/>
                  </a:pPr>
                  <a:r>
                    <a:rPr lang="en-US" sz="900">
                      <a:solidFill>
                        <a:srgbClr val="293E40"/>
                      </a:solidFill>
                      <a:latin typeface="Century Gothic" panose="020F0302020204030204"/>
                    </a:rPr>
                    <a:t>Manager</a:t>
                  </a:r>
                </a:p>
              </p:txBody>
            </p:sp>
            <p:sp>
              <p:nvSpPr>
                <p:cNvPr id="261" name="TextBox 260">
                  <a:extLst>
                    <a:ext uri="{FF2B5EF4-FFF2-40B4-BE49-F238E27FC236}">
                      <a16:creationId xmlns:a16="http://schemas.microsoft.com/office/drawing/2014/main" id="{32DCC848-D6F8-6A60-A6E5-2B1DA4BF66B7}"/>
                    </a:ext>
                  </a:extLst>
                </p:cNvPr>
                <p:cNvSpPr txBox="1"/>
                <p:nvPr/>
              </p:nvSpPr>
              <p:spPr>
                <a:xfrm>
                  <a:off x="2228033" y="5536506"/>
                  <a:ext cx="718465" cy="369332"/>
                </a:xfrm>
                <a:prstGeom prst="rect">
                  <a:avLst/>
                </a:prstGeom>
                <a:noFill/>
              </p:spPr>
              <p:txBody>
                <a:bodyPr wrap="none" rtlCol="0">
                  <a:spAutoFit/>
                </a:bodyPr>
                <a:lstStyle/>
                <a:p>
                  <a:pPr defTabSz="342471">
                    <a:defRPr/>
                  </a:pPr>
                  <a:r>
                    <a:rPr lang="en-US" sz="900">
                      <a:solidFill>
                        <a:srgbClr val="293E40"/>
                      </a:solidFill>
                      <a:latin typeface="Century Gothic" panose="020F0302020204030204"/>
                    </a:rPr>
                    <a:t>Process</a:t>
                  </a:r>
                </a:p>
                <a:p>
                  <a:pPr defTabSz="342471">
                    <a:defRPr/>
                  </a:pPr>
                  <a:r>
                    <a:rPr lang="en-US" sz="900">
                      <a:solidFill>
                        <a:srgbClr val="293E40"/>
                      </a:solidFill>
                      <a:latin typeface="Century Gothic" panose="020F0302020204030204"/>
                    </a:rPr>
                    <a:t>Analyst(s)</a:t>
                  </a:r>
                </a:p>
              </p:txBody>
            </p:sp>
            <p:grpSp>
              <p:nvGrpSpPr>
                <p:cNvPr id="262" name="Group 130">
                  <a:extLst>
                    <a:ext uri="{FF2B5EF4-FFF2-40B4-BE49-F238E27FC236}">
                      <a16:creationId xmlns:a16="http://schemas.microsoft.com/office/drawing/2014/main" id="{EEB10831-FF23-3A10-4734-974FA37F720B}"/>
                    </a:ext>
                  </a:extLst>
                </p:cNvPr>
                <p:cNvGrpSpPr>
                  <a:grpSpLocks noChangeAspect="1"/>
                </p:cNvGrpSpPr>
                <p:nvPr/>
              </p:nvGrpSpPr>
              <p:grpSpPr bwMode="auto">
                <a:xfrm>
                  <a:off x="2085210" y="5597728"/>
                  <a:ext cx="152090" cy="246888"/>
                  <a:chOff x="2968" y="1934"/>
                  <a:chExt cx="135" cy="295"/>
                </a:xfrm>
              </p:grpSpPr>
              <p:sp>
                <p:nvSpPr>
                  <p:cNvPr id="284" name="Freeform 131">
                    <a:extLst>
                      <a:ext uri="{FF2B5EF4-FFF2-40B4-BE49-F238E27FC236}">
                        <a16:creationId xmlns:a16="http://schemas.microsoft.com/office/drawing/2014/main" id="{6B63E191-5E7C-8E09-133E-A09066E696FE}"/>
                      </a:ext>
                    </a:extLst>
                  </p:cNvPr>
                  <p:cNvSpPr>
                    <a:spLocks/>
                  </p:cNvSpPr>
                  <p:nvPr/>
                </p:nvSpPr>
                <p:spPr bwMode="auto">
                  <a:xfrm>
                    <a:off x="2968" y="2186"/>
                    <a:ext cx="135"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285" name="Freeform 132">
                    <a:extLst>
                      <a:ext uri="{FF2B5EF4-FFF2-40B4-BE49-F238E27FC236}">
                        <a16:creationId xmlns:a16="http://schemas.microsoft.com/office/drawing/2014/main" id="{E7237C6B-D860-3634-2E4C-3E94D636A86B}"/>
                      </a:ext>
                    </a:extLst>
                  </p:cNvPr>
                  <p:cNvSpPr>
                    <a:spLocks noEditPoints="1"/>
                  </p:cNvSpPr>
                  <p:nvPr/>
                </p:nvSpPr>
                <p:spPr bwMode="auto">
                  <a:xfrm>
                    <a:off x="2976" y="1934"/>
                    <a:ext cx="122"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286" name="Freeform 133">
                    <a:extLst>
                      <a:ext uri="{FF2B5EF4-FFF2-40B4-BE49-F238E27FC236}">
                        <a16:creationId xmlns:a16="http://schemas.microsoft.com/office/drawing/2014/main" id="{9F4EC098-31A0-4D25-1354-F269DC81684D}"/>
                      </a:ext>
                    </a:extLst>
                  </p:cNvPr>
                  <p:cNvSpPr>
                    <a:spLocks/>
                  </p:cNvSpPr>
                  <p:nvPr/>
                </p:nvSpPr>
                <p:spPr bwMode="auto">
                  <a:xfrm>
                    <a:off x="3010" y="2069"/>
                    <a:ext cx="50" cy="130"/>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grpSp>
            <p:grpSp>
              <p:nvGrpSpPr>
                <p:cNvPr id="263" name="Group 131">
                  <a:extLst>
                    <a:ext uri="{FF2B5EF4-FFF2-40B4-BE49-F238E27FC236}">
                      <a16:creationId xmlns:a16="http://schemas.microsoft.com/office/drawing/2014/main" id="{3A455109-1944-6B4D-ECA5-B3F59492C175}"/>
                    </a:ext>
                  </a:extLst>
                </p:cNvPr>
                <p:cNvGrpSpPr>
                  <a:grpSpLocks noChangeAspect="1"/>
                </p:cNvGrpSpPr>
                <p:nvPr/>
              </p:nvGrpSpPr>
              <p:grpSpPr bwMode="auto">
                <a:xfrm>
                  <a:off x="3028184" y="5281670"/>
                  <a:ext cx="239050" cy="246888"/>
                  <a:chOff x="6228" y="2198"/>
                  <a:chExt cx="305" cy="315"/>
                </a:xfrm>
              </p:grpSpPr>
              <p:sp>
                <p:nvSpPr>
                  <p:cNvPr id="282" name="Freeform 132">
                    <a:extLst>
                      <a:ext uri="{FF2B5EF4-FFF2-40B4-BE49-F238E27FC236}">
                        <a16:creationId xmlns:a16="http://schemas.microsoft.com/office/drawing/2014/main" id="{E4CCFD7C-26BD-9D0D-2AC2-ACE346A9A4AE}"/>
                      </a:ext>
                    </a:extLst>
                  </p:cNvPr>
                  <p:cNvSpPr>
                    <a:spLocks noEditPoints="1"/>
                  </p:cNvSpPr>
                  <p:nvPr/>
                </p:nvSpPr>
                <p:spPr bwMode="auto">
                  <a:xfrm>
                    <a:off x="6276" y="2213"/>
                    <a:ext cx="242" cy="60"/>
                  </a:xfrm>
                  <a:custGeom>
                    <a:avLst/>
                    <a:gdLst>
                      <a:gd name="T0" fmla="*/ 0 w 200"/>
                      <a:gd name="T1" fmla="*/ 0 h 48"/>
                      <a:gd name="T2" fmla="*/ 0 w 200"/>
                      <a:gd name="T3" fmla="*/ 48 h 48"/>
                      <a:gd name="T4" fmla="*/ 200 w 200"/>
                      <a:gd name="T5" fmla="*/ 48 h 48"/>
                      <a:gd name="T6" fmla="*/ 200 w 200"/>
                      <a:gd name="T7" fmla="*/ 0 h 48"/>
                      <a:gd name="T8" fmla="*/ 0 w 200"/>
                      <a:gd name="T9" fmla="*/ 0 h 48"/>
                      <a:gd name="T10" fmla="*/ 28 w 200"/>
                      <a:gd name="T11" fmla="*/ 36 h 48"/>
                      <a:gd name="T12" fmla="*/ 16 w 200"/>
                      <a:gd name="T13" fmla="*/ 24 h 48"/>
                      <a:gd name="T14" fmla="*/ 28 w 200"/>
                      <a:gd name="T15" fmla="*/ 12 h 48"/>
                      <a:gd name="T16" fmla="*/ 40 w 200"/>
                      <a:gd name="T17" fmla="*/ 24 h 48"/>
                      <a:gd name="T18" fmla="*/ 28 w 200"/>
                      <a:gd name="T19" fmla="*/ 36 h 48"/>
                      <a:gd name="T20" fmla="*/ 60 w 200"/>
                      <a:gd name="T21" fmla="*/ 36 h 48"/>
                      <a:gd name="T22" fmla="*/ 48 w 200"/>
                      <a:gd name="T23" fmla="*/ 24 h 48"/>
                      <a:gd name="T24" fmla="*/ 60 w 200"/>
                      <a:gd name="T25" fmla="*/ 12 h 48"/>
                      <a:gd name="T26" fmla="*/ 72 w 200"/>
                      <a:gd name="T27" fmla="*/ 24 h 48"/>
                      <a:gd name="T28" fmla="*/ 60 w 200"/>
                      <a:gd name="T29" fmla="*/ 36 h 48"/>
                      <a:gd name="T30" fmla="*/ 92 w 200"/>
                      <a:gd name="T31" fmla="*/ 36 h 48"/>
                      <a:gd name="T32" fmla="*/ 80 w 200"/>
                      <a:gd name="T33" fmla="*/ 24 h 48"/>
                      <a:gd name="T34" fmla="*/ 92 w 200"/>
                      <a:gd name="T35" fmla="*/ 12 h 48"/>
                      <a:gd name="T36" fmla="*/ 104 w 200"/>
                      <a:gd name="T37" fmla="*/ 24 h 48"/>
                      <a:gd name="T38" fmla="*/ 92 w 200"/>
                      <a:gd name="T39"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48">
                        <a:moveTo>
                          <a:pt x="0" y="0"/>
                        </a:moveTo>
                        <a:cubicBezTo>
                          <a:pt x="0" y="48"/>
                          <a:pt x="0" y="48"/>
                          <a:pt x="0" y="48"/>
                        </a:cubicBezTo>
                        <a:cubicBezTo>
                          <a:pt x="200" y="48"/>
                          <a:pt x="200" y="48"/>
                          <a:pt x="200" y="48"/>
                        </a:cubicBezTo>
                        <a:cubicBezTo>
                          <a:pt x="200" y="0"/>
                          <a:pt x="200" y="0"/>
                          <a:pt x="200" y="0"/>
                        </a:cubicBezTo>
                        <a:lnTo>
                          <a:pt x="0" y="0"/>
                        </a:lnTo>
                        <a:close/>
                        <a:moveTo>
                          <a:pt x="28" y="36"/>
                        </a:moveTo>
                        <a:cubicBezTo>
                          <a:pt x="21" y="36"/>
                          <a:pt x="16" y="31"/>
                          <a:pt x="16" y="24"/>
                        </a:cubicBezTo>
                        <a:cubicBezTo>
                          <a:pt x="16" y="17"/>
                          <a:pt x="21" y="12"/>
                          <a:pt x="28" y="12"/>
                        </a:cubicBezTo>
                        <a:cubicBezTo>
                          <a:pt x="35" y="12"/>
                          <a:pt x="40" y="17"/>
                          <a:pt x="40" y="24"/>
                        </a:cubicBezTo>
                        <a:cubicBezTo>
                          <a:pt x="40" y="31"/>
                          <a:pt x="35" y="36"/>
                          <a:pt x="28" y="36"/>
                        </a:cubicBezTo>
                        <a:close/>
                        <a:moveTo>
                          <a:pt x="60" y="36"/>
                        </a:moveTo>
                        <a:cubicBezTo>
                          <a:pt x="53" y="36"/>
                          <a:pt x="48" y="31"/>
                          <a:pt x="48" y="24"/>
                        </a:cubicBezTo>
                        <a:cubicBezTo>
                          <a:pt x="48" y="17"/>
                          <a:pt x="53" y="12"/>
                          <a:pt x="60" y="12"/>
                        </a:cubicBezTo>
                        <a:cubicBezTo>
                          <a:pt x="67" y="12"/>
                          <a:pt x="72" y="17"/>
                          <a:pt x="72" y="24"/>
                        </a:cubicBezTo>
                        <a:cubicBezTo>
                          <a:pt x="72" y="31"/>
                          <a:pt x="67" y="36"/>
                          <a:pt x="60" y="36"/>
                        </a:cubicBezTo>
                        <a:close/>
                        <a:moveTo>
                          <a:pt x="92" y="36"/>
                        </a:moveTo>
                        <a:cubicBezTo>
                          <a:pt x="85" y="36"/>
                          <a:pt x="80" y="31"/>
                          <a:pt x="80" y="24"/>
                        </a:cubicBezTo>
                        <a:cubicBezTo>
                          <a:pt x="80" y="17"/>
                          <a:pt x="85" y="12"/>
                          <a:pt x="92" y="12"/>
                        </a:cubicBezTo>
                        <a:cubicBezTo>
                          <a:pt x="99" y="12"/>
                          <a:pt x="104" y="17"/>
                          <a:pt x="104" y="24"/>
                        </a:cubicBezTo>
                        <a:cubicBezTo>
                          <a:pt x="104" y="31"/>
                          <a:pt x="99" y="36"/>
                          <a:pt x="92" y="36"/>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44" tIns="45672" rIns="91344" bIns="45672" numCol="1" anchor="t" anchorCtr="0" compatLnSpc="1">
                    <a:prstTxWarp prst="textNoShape">
                      <a:avLst/>
                    </a:prstTxWarp>
                  </a:bodyPr>
                  <a:lstStyle/>
                  <a:p>
                    <a:pPr defTabSz="456629">
                      <a:defRPr/>
                    </a:pPr>
                    <a:endParaRPr lang="en-US" sz="1795">
                      <a:solidFill>
                        <a:srgbClr val="293E40"/>
                      </a:solidFill>
                      <a:latin typeface="Century Gothic" panose="020F0302020204030204"/>
                    </a:endParaRPr>
                  </a:p>
                </p:txBody>
              </p:sp>
              <p:sp>
                <p:nvSpPr>
                  <p:cNvPr id="283" name="Freeform 133">
                    <a:extLst>
                      <a:ext uri="{FF2B5EF4-FFF2-40B4-BE49-F238E27FC236}">
                        <a16:creationId xmlns:a16="http://schemas.microsoft.com/office/drawing/2014/main" id="{16018061-AAE3-AA9E-D0E8-E4590D7F1EAF}"/>
                      </a:ext>
                    </a:extLst>
                  </p:cNvPr>
                  <p:cNvSpPr>
                    <a:spLocks noEditPoints="1"/>
                  </p:cNvSpPr>
                  <p:nvPr/>
                </p:nvSpPr>
                <p:spPr bwMode="auto">
                  <a:xfrm>
                    <a:off x="6228" y="2198"/>
                    <a:ext cx="305" cy="315"/>
                  </a:xfrm>
                  <a:custGeom>
                    <a:avLst/>
                    <a:gdLst>
                      <a:gd name="T0" fmla="*/ 198 w 252"/>
                      <a:gd name="T1" fmla="*/ 112 h 252"/>
                      <a:gd name="T2" fmla="*/ 178 w 252"/>
                      <a:gd name="T3" fmla="*/ 84 h 252"/>
                      <a:gd name="T4" fmla="*/ 186 w 252"/>
                      <a:gd name="T5" fmla="*/ 84 h 252"/>
                      <a:gd name="T6" fmla="*/ 210 w 252"/>
                      <a:gd name="T7" fmla="*/ 116 h 252"/>
                      <a:gd name="T8" fmla="*/ 182 w 252"/>
                      <a:gd name="T9" fmla="*/ 142 h 252"/>
                      <a:gd name="T10" fmla="*/ 178 w 252"/>
                      <a:gd name="T11" fmla="*/ 132 h 252"/>
                      <a:gd name="T12" fmla="*/ 102 w 252"/>
                      <a:gd name="T13" fmla="*/ 82 h 252"/>
                      <a:gd name="T14" fmla="*/ 74 w 252"/>
                      <a:gd name="T15" fmla="*/ 108 h 252"/>
                      <a:gd name="T16" fmla="*/ 98 w 252"/>
                      <a:gd name="T17" fmla="*/ 140 h 252"/>
                      <a:gd name="T18" fmla="*/ 106 w 252"/>
                      <a:gd name="T19" fmla="*/ 140 h 252"/>
                      <a:gd name="T20" fmla="*/ 86 w 252"/>
                      <a:gd name="T21" fmla="*/ 112 h 252"/>
                      <a:gd name="T22" fmla="*/ 106 w 252"/>
                      <a:gd name="T23" fmla="*/ 84 h 252"/>
                      <a:gd name="T24" fmla="*/ 126 w 252"/>
                      <a:gd name="T25" fmla="*/ 154 h 252"/>
                      <a:gd name="T26" fmla="*/ 163 w 252"/>
                      <a:gd name="T27" fmla="*/ 78 h 252"/>
                      <a:gd name="T28" fmla="*/ 160 w 252"/>
                      <a:gd name="T29" fmla="*/ 71 h 252"/>
                      <a:gd name="T30" fmla="*/ 153 w 252"/>
                      <a:gd name="T31" fmla="*/ 74 h 252"/>
                      <a:gd name="T32" fmla="*/ 120 w 252"/>
                      <a:gd name="T33" fmla="*/ 150 h 252"/>
                      <a:gd name="T34" fmla="*/ 234 w 252"/>
                      <a:gd name="T35" fmla="*/ 0 h 252"/>
                      <a:gd name="T36" fmla="*/ 32 w 252"/>
                      <a:gd name="T37" fmla="*/ 18 h 252"/>
                      <a:gd name="T38" fmla="*/ 38 w 252"/>
                      <a:gd name="T39" fmla="*/ 124 h 252"/>
                      <a:gd name="T40" fmla="*/ 44 w 252"/>
                      <a:gd name="T41" fmla="*/ 18 h 252"/>
                      <a:gd name="T42" fmla="*/ 234 w 252"/>
                      <a:gd name="T43" fmla="*/ 12 h 252"/>
                      <a:gd name="T44" fmla="*/ 240 w 252"/>
                      <a:gd name="T45" fmla="*/ 162 h 252"/>
                      <a:gd name="T46" fmla="*/ 106 w 252"/>
                      <a:gd name="T47" fmla="*/ 168 h 252"/>
                      <a:gd name="T48" fmla="*/ 106 w 252"/>
                      <a:gd name="T49" fmla="*/ 180 h 252"/>
                      <a:gd name="T50" fmla="*/ 252 w 252"/>
                      <a:gd name="T51" fmla="*/ 162 h 252"/>
                      <a:gd name="T52" fmla="*/ 234 w 252"/>
                      <a:gd name="T53" fmla="*/ 0 h 252"/>
                      <a:gd name="T54" fmla="*/ 108 w 252"/>
                      <a:gd name="T55" fmla="*/ 246 h 252"/>
                      <a:gd name="T56" fmla="*/ 96 w 252"/>
                      <a:gd name="T57" fmla="*/ 246 h 252"/>
                      <a:gd name="T58" fmla="*/ 54 w 252"/>
                      <a:gd name="T59" fmla="*/ 204 h 252"/>
                      <a:gd name="T60" fmla="*/ 12 w 252"/>
                      <a:gd name="T61" fmla="*/ 246 h 252"/>
                      <a:gd name="T62" fmla="*/ 0 w 252"/>
                      <a:gd name="T63" fmla="*/ 246 h 252"/>
                      <a:gd name="T64" fmla="*/ 30 w 252"/>
                      <a:gd name="T65" fmla="*/ 197 h 252"/>
                      <a:gd name="T66" fmla="*/ 30 w 252"/>
                      <a:gd name="T67" fmla="*/ 194 h 252"/>
                      <a:gd name="T68" fmla="*/ 54 w 252"/>
                      <a:gd name="T69" fmla="*/ 136 h 252"/>
                      <a:gd name="T70" fmla="*/ 78 w 252"/>
                      <a:gd name="T71" fmla="*/ 194 h 252"/>
                      <a:gd name="T72" fmla="*/ 78 w 252"/>
                      <a:gd name="T73" fmla="*/ 197 h 252"/>
                      <a:gd name="T74" fmla="*/ 76 w 252"/>
                      <a:gd name="T75" fmla="*/ 170 h 252"/>
                      <a:gd name="T76" fmla="*/ 32 w 252"/>
                      <a:gd name="T77" fmla="*/ 170 h 252"/>
                      <a:gd name="T78" fmla="*/ 76 w 252"/>
                      <a:gd name="T79" fmla="*/ 17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2" h="252">
                        <a:moveTo>
                          <a:pt x="178" y="132"/>
                        </a:moveTo>
                        <a:cubicBezTo>
                          <a:pt x="198" y="112"/>
                          <a:pt x="198" y="112"/>
                          <a:pt x="198" y="112"/>
                        </a:cubicBezTo>
                        <a:cubicBezTo>
                          <a:pt x="178" y="92"/>
                          <a:pt x="178" y="92"/>
                          <a:pt x="178" y="92"/>
                        </a:cubicBezTo>
                        <a:cubicBezTo>
                          <a:pt x="175" y="90"/>
                          <a:pt x="175" y="86"/>
                          <a:pt x="178" y="84"/>
                        </a:cubicBezTo>
                        <a:cubicBezTo>
                          <a:pt x="179" y="83"/>
                          <a:pt x="180" y="82"/>
                          <a:pt x="182" y="82"/>
                        </a:cubicBezTo>
                        <a:cubicBezTo>
                          <a:pt x="184" y="82"/>
                          <a:pt x="185" y="83"/>
                          <a:pt x="186" y="84"/>
                        </a:cubicBezTo>
                        <a:cubicBezTo>
                          <a:pt x="210" y="108"/>
                          <a:pt x="210" y="108"/>
                          <a:pt x="210" y="108"/>
                        </a:cubicBezTo>
                        <a:cubicBezTo>
                          <a:pt x="213" y="110"/>
                          <a:pt x="213" y="114"/>
                          <a:pt x="210" y="116"/>
                        </a:cubicBezTo>
                        <a:cubicBezTo>
                          <a:pt x="186" y="140"/>
                          <a:pt x="186" y="140"/>
                          <a:pt x="186" y="140"/>
                        </a:cubicBezTo>
                        <a:cubicBezTo>
                          <a:pt x="185" y="141"/>
                          <a:pt x="184" y="142"/>
                          <a:pt x="182" y="142"/>
                        </a:cubicBezTo>
                        <a:cubicBezTo>
                          <a:pt x="180" y="142"/>
                          <a:pt x="179" y="141"/>
                          <a:pt x="178" y="140"/>
                        </a:cubicBezTo>
                        <a:cubicBezTo>
                          <a:pt x="175" y="138"/>
                          <a:pt x="175" y="134"/>
                          <a:pt x="178" y="132"/>
                        </a:cubicBezTo>
                        <a:close/>
                        <a:moveTo>
                          <a:pt x="106" y="84"/>
                        </a:moveTo>
                        <a:cubicBezTo>
                          <a:pt x="105" y="83"/>
                          <a:pt x="104" y="82"/>
                          <a:pt x="102" y="82"/>
                        </a:cubicBezTo>
                        <a:cubicBezTo>
                          <a:pt x="100" y="82"/>
                          <a:pt x="99" y="83"/>
                          <a:pt x="98" y="84"/>
                        </a:cubicBezTo>
                        <a:cubicBezTo>
                          <a:pt x="74" y="108"/>
                          <a:pt x="74" y="108"/>
                          <a:pt x="74" y="108"/>
                        </a:cubicBezTo>
                        <a:cubicBezTo>
                          <a:pt x="71" y="110"/>
                          <a:pt x="71" y="114"/>
                          <a:pt x="74" y="116"/>
                        </a:cubicBezTo>
                        <a:cubicBezTo>
                          <a:pt x="98" y="140"/>
                          <a:pt x="98" y="140"/>
                          <a:pt x="98" y="140"/>
                        </a:cubicBezTo>
                        <a:cubicBezTo>
                          <a:pt x="99" y="141"/>
                          <a:pt x="100" y="142"/>
                          <a:pt x="102" y="142"/>
                        </a:cubicBezTo>
                        <a:cubicBezTo>
                          <a:pt x="104" y="142"/>
                          <a:pt x="105" y="141"/>
                          <a:pt x="106" y="140"/>
                        </a:cubicBezTo>
                        <a:cubicBezTo>
                          <a:pt x="109" y="138"/>
                          <a:pt x="109" y="134"/>
                          <a:pt x="106" y="132"/>
                        </a:cubicBezTo>
                        <a:cubicBezTo>
                          <a:pt x="86" y="112"/>
                          <a:pt x="86" y="112"/>
                          <a:pt x="86" y="112"/>
                        </a:cubicBezTo>
                        <a:cubicBezTo>
                          <a:pt x="106" y="92"/>
                          <a:pt x="106" y="92"/>
                          <a:pt x="106" y="92"/>
                        </a:cubicBezTo>
                        <a:cubicBezTo>
                          <a:pt x="109" y="90"/>
                          <a:pt x="109" y="86"/>
                          <a:pt x="106" y="84"/>
                        </a:cubicBezTo>
                        <a:close/>
                        <a:moveTo>
                          <a:pt x="124" y="153"/>
                        </a:moveTo>
                        <a:cubicBezTo>
                          <a:pt x="124" y="154"/>
                          <a:pt x="125" y="154"/>
                          <a:pt x="126" y="154"/>
                        </a:cubicBezTo>
                        <a:cubicBezTo>
                          <a:pt x="128" y="154"/>
                          <a:pt x="131" y="153"/>
                          <a:pt x="131" y="150"/>
                        </a:cubicBezTo>
                        <a:cubicBezTo>
                          <a:pt x="163" y="78"/>
                          <a:pt x="163" y="78"/>
                          <a:pt x="163" y="78"/>
                        </a:cubicBezTo>
                        <a:cubicBezTo>
                          <a:pt x="164" y="77"/>
                          <a:pt x="164" y="75"/>
                          <a:pt x="164" y="74"/>
                        </a:cubicBezTo>
                        <a:cubicBezTo>
                          <a:pt x="163" y="72"/>
                          <a:pt x="162" y="71"/>
                          <a:pt x="160" y="71"/>
                        </a:cubicBezTo>
                        <a:cubicBezTo>
                          <a:pt x="160" y="70"/>
                          <a:pt x="159" y="70"/>
                          <a:pt x="158" y="70"/>
                        </a:cubicBezTo>
                        <a:cubicBezTo>
                          <a:pt x="156" y="70"/>
                          <a:pt x="153" y="71"/>
                          <a:pt x="153" y="74"/>
                        </a:cubicBezTo>
                        <a:cubicBezTo>
                          <a:pt x="121" y="146"/>
                          <a:pt x="121" y="146"/>
                          <a:pt x="121" y="146"/>
                        </a:cubicBezTo>
                        <a:cubicBezTo>
                          <a:pt x="120" y="147"/>
                          <a:pt x="120" y="149"/>
                          <a:pt x="120" y="150"/>
                        </a:cubicBezTo>
                        <a:cubicBezTo>
                          <a:pt x="121" y="152"/>
                          <a:pt x="122" y="153"/>
                          <a:pt x="124" y="153"/>
                        </a:cubicBezTo>
                        <a:close/>
                        <a:moveTo>
                          <a:pt x="234" y="0"/>
                        </a:moveTo>
                        <a:cubicBezTo>
                          <a:pt x="50" y="0"/>
                          <a:pt x="50" y="0"/>
                          <a:pt x="50" y="0"/>
                        </a:cubicBezTo>
                        <a:cubicBezTo>
                          <a:pt x="40" y="0"/>
                          <a:pt x="32" y="8"/>
                          <a:pt x="32" y="18"/>
                        </a:cubicBezTo>
                        <a:cubicBezTo>
                          <a:pt x="32" y="118"/>
                          <a:pt x="32" y="118"/>
                          <a:pt x="32" y="118"/>
                        </a:cubicBezTo>
                        <a:cubicBezTo>
                          <a:pt x="32" y="121"/>
                          <a:pt x="35" y="124"/>
                          <a:pt x="38" y="124"/>
                        </a:cubicBezTo>
                        <a:cubicBezTo>
                          <a:pt x="41" y="124"/>
                          <a:pt x="44" y="121"/>
                          <a:pt x="44" y="118"/>
                        </a:cubicBezTo>
                        <a:cubicBezTo>
                          <a:pt x="44" y="18"/>
                          <a:pt x="44" y="18"/>
                          <a:pt x="44" y="18"/>
                        </a:cubicBezTo>
                        <a:cubicBezTo>
                          <a:pt x="44" y="15"/>
                          <a:pt x="47" y="12"/>
                          <a:pt x="50" y="12"/>
                        </a:cubicBezTo>
                        <a:cubicBezTo>
                          <a:pt x="234" y="12"/>
                          <a:pt x="234" y="12"/>
                          <a:pt x="234" y="12"/>
                        </a:cubicBezTo>
                        <a:cubicBezTo>
                          <a:pt x="237" y="12"/>
                          <a:pt x="240" y="15"/>
                          <a:pt x="240" y="18"/>
                        </a:cubicBezTo>
                        <a:cubicBezTo>
                          <a:pt x="240" y="162"/>
                          <a:pt x="240" y="162"/>
                          <a:pt x="240" y="162"/>
                        </a:cubicBezTo>
                        <a:cubicBezTo>
                          <a:pt x="240" y="165"/>
                          <a:pt x="237" y="168"/>
                          <a:pt x="234" y="168"/>
                        </a:cubicBezTo>
                        <a:cubicBezTo>
                          <a:pt x="106" y="168"/>
                          <a:pt x="106" y="168"/>
                          <a:pt x="106" y="168"/>
                        </a:cubicBezTo>
                        <a:cubicBezTo>
                          <a:pt x="103" y="168"/>
                          <a:pt x="100" y="171"/>
                          <a:pt x="100" y="174"/>
                        </a:cubicBezTo>
                        <a:cubicBezTo>
                          <a:pt x="100" y="177"/>
                          <a:pt x="103" y="180"/>
                          <a:pt x="106" y="180"/>
                        </a:cubicBezTo>
                        <a:cubicBezTo>
                          <a:pt x="234" y="180"/>
                          <a:pt x="234" y="180"/>
                          <a:pt x="234" y="180"/>
                        </a:cubicBezTo>
                        <a:cubicBezTo>
                          <a:pt x="244" y="180"/>
                          <a:pt x="252" y="172"/>
                          <a:pt x="252" y="162"/>
                        </a:cubicBezTo>
                        <a:cubicBezTo>
                          <a:pt x="252" y="18"/>
                          <a:pt x="252" y="18"/>
                          <a:pt x="252" y="18"/>
                        </a:cubicBezTo>
                        <a:cubicBezTo>
                          <a:pt x="252" y="8"/>
                          <a:pt x="244" y="0"/>
                          <a:pt x="234" y="0"/>
                        </a:cubicBezTo>
                        <a:close/>
                        <a:moveTo>
                          <a:pt x="108" y="242"/>
                        </a:moveTo>
                        <a:cubicBezTo>
                          <a:pt x="108" y="246"/>
                          <a:pt x="108" y="246"/>
                          <a:pt x="108" y="246"/>
                        </a:cubicBezTo>
                        <a:cubicBezTo>
                          <a:pt x="108" y="249"/>
                          <a:pt x="105" y="252"/>
                          <a:pt x="102" y="252"/>
                        </a:cubicBezTo>
                        <a:cubicBezTo>
                          <a:pt x="99" y="252"/>
                          <a:pt x="96" y="249"/>
                          <a:pt x="96" y="246"/>
                        </a:cubicBezTo>
                        <a:cubicBezTo>
                          <a:pt x="96" y="242"/>
                          <a:pt x="96" y="242"/>
                          <a:pt x="96" y="242"/>
                        </a:cubicBezTo>
                        <a:cubicBezTo>
                          <a:pt x="96" y="221"/>
                          <a:pt x="77" y="204"/>
                          <a:pt x="54" y="204"/>
                        </a:cubicBezTo>
                        <a:cubicBezTo>
                          <a:pt x="31" y="204"/>
                          <a:pt x="12" y="221"/>
                          <a:pt x="12" y="242"/>
                        </a:cubicBezTo>
                        <a:cubicBezTo>
                          <a:pt x="12" y="246"/>
                          <a:pt x="12" y="246"/>
                          <a:pt x="12" y="246"/>
                        </a:cubicBezTo>
                        <a:cubicBezTo>
                          <a:pt x="12" y="249"/>
                          <a:pt x="9" y="252"/>
                          <a:pt x="6" y="252"/>
                        </a:cubicBezTo>
                        <a:cubicBezTo>
                          <a:pt x="3" y="252"/>
                          <a:pt x="0" y="249"/>
                          <a:pt x="0" y="246"/>
                        </a:cubicBezTo>
                        <a:cubicBezTo>
                          <a:pt x="0" y="242"/>
                          <a:pt x="0" y="242"/>
                          <a:pt x="0" y="242"/>
                        </a:cubicBezTo>
                        <a:cubicBezTo>
                          <a:pt x="0" y="223"/>
                          <a:pt x="11" y="206"/>
                          <a:pt x="30" y="197"/>
                        </a:cubicBezTo>
                        <a:cubicBezTo>
                          <a:pt x="32" y="196"/>
                          <a:pt x="32" y="196"/>
                          <a:pt x="32" y="196"/>
                        </a:cubicBezTo>
                        <a:cubicBezTo>
                          <a:pt x="30" y="194"/>
                          <a:pt x="30" y="194"/>
                          <a:pt x="30" y="194"/>
                        </a:cubicBezTo>
                        <a:cubicBezTo>
                          <a:pt x="24" y="188"/>
                          <a:pt x="20" y="179"/>
                          <a:pt x="20" y="170"/>
                        </a:cubicBezTo>
                        <a:cubicBezTo>
                          <a:pt x="20" y="151"/>
                          <a:pt x="35" y="136"/>
                          <a:pt x="54" y="136"/>
                        </a:cubicBezTo>
                        <a:cubicBezTo>
                          <a:pt x="73" y="136"/>
                          <a:pt x="88" y="151"/>
                          <a:pt x="88" y="170"/>
                        </a:cubicBezTo>
                        <a:cubicBezTo>
                          <a:pt x="88" y="179"/>
                          <a:pt x="84" y="188"/>
                          <a:pt x="78" y="194"/>
                        </a:cubicBezTo>
                        <a:cubicBezTo>
                          <a:pt x="76" y="196"/>
                          <a:pt x="76" y="196"/>
                          <a:pt x="76" y="196"/>
                        </a:cubicBezTo>
                        <a:cubicBezTo>
                          <a:pt x="78" y="197"/>
                          <a:pt x="78" y="197"/>
                          <a:pt x="78" y="197"/>
                        </a:cubicBezTo>
                        <a:cubicBezTo>
                          <a:pt x="97" y="206"/>
                          <a:pt x="108" y="223"/>
                          <a:pt x="108" y="242"/>
                        </a:cubicBezTo>
                        <a:close/>
                        <a:moveTo>
                          <a:pt x="76" y="170"/>
                        </a:moveTo>
                        <a:cubicBezTo>
                          <a:pt x="76" y="158"/>
                          <a:pt x="66" y="148"/>
                          <a:pt x="54" y="148"/>
                        </a:cubicBezTo>
                        <a:cubicBezTo>
                          <a:pt x="42" y="148"/>
                          <a:pt x="32" y="158"/>
                          <a:pt x="32" y="170"/>
                        </a:cubicBezTo>
                        <a:cubicBezTo>
                          <a:pt x="32" y="182"/>
                          <a:pt x="42" y="192"/>
                          <a:pt x="54" y="192"/>
                        </a:cubicBezTo>
                        <a:cubicBezTo>
                          <a:pt x="66" y="192"/>
                          <a:pt x="76" y="182"/>
                          <a:pt x="76" y="17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44" tIns="45672" rIns="91344" bIns="45672" numCol="1" anchor="t" anchorCtr="0" compatLnSpc="1">
                    <a:prstTxWarp prst="textNoShape">
                      <a:avLst/>
                    </a:prstTxWarp>
                  </a:bodyPr>
                  <a:lstStyle/>
                  <a:p>
                    <a:pPr defTabSz="456629">
                      <a:defRPr/>
                    </a:pPr>
                    <a:endParaRPr lang="en-US" sz="1795">
                      <a:solidFill>
                        <a:srgbClr val="293E40"/>
                      </a:solidFill>
                      <a:latin typeface="Century Gothic" panose="020F0302020204030204"/>
                    </a:endParaRPr>
                  </a:p>
                </p:txBody>
              </p:sp>
            </p:grpSp>
            <p:grpSp>
              <p:nvGrpSpPr>
                <p:cNvPr id="264" name="Group 155">
                  <a:extLst>
                    <a:ext uri="{FF2B5EF4-FFF2-40B4-BE49-F238E27FC236}">
                      <a16:creationId xmlns:a16="http://schemas.microsoft.com/office/drawing/2014/main" id="{EABADA71-3C33-D3D7-8D93-DA3E9AA28157}"/>
                    </a:ext>
                  </a:extLst>
                </p:cNvPr>
                <p:cNvGrpSpPr>
                  <a:grpSpLocks noChangeAspect="1"/>
                </p:cNvGrpSpPr>
                <p:nvPr/>
              </p:nvGrpSpPr>
              <p:grpSpPr bwMode="auto">
                <a:xfrm>
                  <a:off x="2041686" y="5251963"/>
                  <a:ext cx="237449" cy="246888"/>
                  <a:chOff x="3358" y="3345"/>
                  <a:chExt cx="327" cy="340"/>
                </a:xfrm>
              </p:grpSpPr>
              <p:sp>
                <p:nvSpPr>
                  <p:cNvPr id="280" name="Freeform 156">
                    <a:extLst>
                      <a:ext uri="{FF2B5EF4-FFF2-40B4-BE49-F238E27FC236}">
                        <a16:creationId xmlns:a16="http://schemas.microsoft.com/office/drawing/2014/main" id="{D8F60EF4-5D02-F499-255D-A6B028E5016A}"/>
                      </a:ext>
                    </a:extLst>
                  </p:cNvPr>
                  <p:cNvSpPr>
                    <a:spLocks/>
                  </p:cNvSpPr>
                  <p:nvPr/>
                </p:nvSpPr>
                <p:spPr bwMode="auto">
                  <a:xfrm>
                    <a:off x="3522" y="3345"/>
                    <a:ext cx="146" cy="84"/>
                  </a:xfrm>
                  <a:custGeom>
                    <a:avLst/>
                    <a:gdLst>
                      <a:gd name="T0" fmla="*/ 109 w 111"/>
                      <a:gd name="T1" fmla="*/ 52 h 62"/>
                      <a:gd name="T2" fmla="*/ 60 w 111"/>
                      <a:gd name="T3" fmla="*/ 3 h 62"/>
                      <a:gd name="T4" fmla="*/ 51 w 111"/>
                      <a:gd name="T5" fmla="*/ 3 h 62"/>
                      <a:gd name="T6" fmla="*/ 2 w 111"/>
                      <a:gd name="T7" fmla="*/ 52 h 62"/>
                      <a:gd name="T8" fmla="*/ 1 w 111"/>
                      <a:gd name="T9" fmla="*/ 58 h 62"/>
                      <a:gd name="T10" fmla="*/ 7 w 111"/>
                      <a:gd name="T11" fmla="*/ 62 h 62"/>
                      <a:gd name="T12" fmla="*/ 105 w 111"/>
                      <a:gd name="T13" fmla="*/ 62 h 62"/>
                      <a:gd name="T14" fmla="*/ 110 w 111"/>
                      <a:gd name="T15" fmla="*/ 58 h 62"/>
                      <a:gd name="T16" fmla="*/ 109 w 111"/>
                      <a:gd name="T17"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62">
                        <a:moveTo>
                          <a:pt x="109" y="52"/>
                        </a:moveTo>
                        <a:cubicBezTo>
                          <a:pt x="60" y="3"/>
                          <a:pt x="60" y="3"/>
                          <a:pt x="60" y="3"/>
                        </a:cubicBezTo>
                        <a:cubicBezTo>
                          <a:pt x="58" y="0"/>
                          <a:pt x="54" y="0"/>
                          <a:pt x="51" y="3"/>
                        </a:cubicBezTo>
                        <a:cubicBezTo>
                          <a:pt x="2" y="52"/>
                          <a:pt x="2" y="52"/>
                          <a:pt x="2" y="52"/>
                        </a:cubicBezTo>
                        <a:cubicBezTo>
                          <a:pt x="1" y="53"/>
                          <a:pt x="0" y="56"/>
                          <a:pt x="1" y="58"/>
                        </a:cubicBezTo>
                        <a:cubicBezTo>
                          <a:pt x="2" y="61"/>
                          <a:pt x="4" y="62"/>
                          <a:pt x="7" y="62"/>
                        </a:cubicBezTo>
                        <a:cubicBezTo>
                          <a:pt x="105" y="62"/>
                          <a:pt x="105" y="62"/>
                          <a:pt x="105" y="62"/>
                        </a:cubicBezTo>
                        <a:cubicBezTo>
                          <a:pt x="107" y="62"/>
                          <a:pt x="109" y="61"/>
                          <a:pt x="110" y="58"/>
                        </a:cubicBezTo>
                        <a:cubicBezTo>
                          <a:pt x="111" y="56"/>
                          <a:pt x="111" y="53"/>
                          <a:pt x="109" y="52"/>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26" tIns="34263" rIns="68526" bIns="34263" numCol="1" anchor="t" anchorCtr="0" compatLnSpc="1">
                    <a:prstTxWarp prst="textNoShape">
                      <a:avLst/>
                    </a:prstTxWarp>
                  </a:bodyPr>
                  <a:lstStyle/>
                  <a:p>
                    <a:pPr defTabSz="957043"/>
                    <a:endParaRPr lang="en-US" sz="1350">
                      <a:solidFill>
                        <a:srgbClr val="293E40"/>
                      </a:solidFill>
                      <a:latin typeface="Century Gothic" panose="020F0302020204030204"/>
                    </a:endParaRPr>
                  </a:p>
                </p:txBody>
              </p:sp>
              <p:sp>
                <p:nvSpPr>
                  <p:cNvPr id="281" name="Freeform 157">
                    <a:extLst>
                      <a:ext uri="{FF2B5EF4-FFF2-40B4-BE49-F238E27FC236}">
                        <a16:creationId xmlns:a16="http://schemas.microsoft.com/office/drawing/2014/main" id="{3D625F19-91D0-4BB3-8296-5581C4C8D363}"/>
                      </a:ext>
                    </a:extLst>
                  </p:cNvPr>
                  <p:cNvSpPr>
                    <a:spLocks noEditPoints="1"/>
                  </p:cNvSpPr>
                  <p:nvPr/>
                </p:nvSpPr>
                <p:spPr bwMode="auto">
                  <a:xfrm>
                    <a:off x="3358" y="3369"/>
                    <a:ext cx="327" cy="316"/>
                  </a:xfrm>
                  <a:custGeom>
                    <a:avLst/>
                    <a:gdLst>
                      <a:gd name="T0" fmla="*/ 226 w 249"/>
                      <a:gd name="T1" fmla="*/ 158 h 232"/>
                      <a:gd name="T2" fmla="*/ 106 w 249"/>
                      <a:gd name="T3" fmla="*/ 172 h 232"/>
                      <a:gd name="T4" fmla="*/ 106 w 249"/>
                      <a:gd name="T5" fmla="*/ 160 h 232"/>
                      <a:gd name="T6" fmla="*/ 215 w 249"/>
                      <a:gd name="T7" fmla="*/ 155 h 232"/>
                      <a:gd name="T8" fmla="*/ 93 w 249"/>
                      <a:gd name="T9" fmla="*/ 60 h 232"/>
                      <a:gd name="T10" fmla="*/ 76 w 249"/>
                      <a:gd name="T11" fmla="*/ 111 h 232"/>
                      <a:gd name="T12" fmla="*/ 82 w 249"/>
                      <a:gd name="T13" fmla="*/ 53 h 232"/>
                      <a:gd name="T14" fmla="*/ 243 w 249"/>
                      <a:gd name="T15" fmla="*/ 48 h 232"/>
                      <a:gd name="T16" fmla="*/ 249 w 249"/>
                      <a:gd name="T17" fmla="*/ 55 h 232"/>
                      <a:gd name="T18" fmla="*/ 107 w 249"/>
                      <a:gd name="T19" fmla="*/ 18 h 232"/>
                      <a:gd name="T20" fmla="*/ 108 w 249"/>
                      <a:gd name="T21" fmla="*/ 23 h 232"/>
                      <a:gd name="T22" fmla="*/ 130 w 249"/>
                      <a:gd name="T23" fmla="*/ 28 h 232"/>
                      <a:gd name="T24" fmla="*/ 130 w 249"/>
                      <a:gd name="T25" fmla="*/ 16 h 232"/>
                      <a:gd name="T26" fmla="*/ 114 w 249"/>
                      <a:gd name="T27" fmla="*/ 5 h 232"/>
                      <a:gd name="T28" fmla="*/ 58 w 249"/>
                      <a:gd name="T29" fmla="*/ 0 h 232"/>
                      <a:gd name="T30" fmla="*/ 54 w 249"/>
                      <a:gd name="T31" fmla="*/ 2 h 232"/>
                      <a:gd name="T32" fmla="*/ 52 w 249"/>
                      <a:gd name="T33" fmla="*/ 98 h 232"/>
                      <a:gd name="T34" fmla="*/ 64 w 249"/>
                      <a:gd name="T35" fmla="*/ 98 h 232"/>
                      <a:gd name="T36" fmla="*/ 100 w 249"/>
                      <a:gd name="T37" fmla="*/ 12 h 232"/>
                      <a:gd name="T38" fmla="*/ 178 w 249"/>
                      <a:gd name="T39" fmla="*/ 100 h 232"/>
                      <a:gd name="T40" fmla="*/ 178 w 249"/>
                      <a:gd name="T41" fmla="*/ 88 h 232"/>
                      <a:gd name="T42" fmla="*/ 132 w 249"/>
                      <a:gd name="T43" fmla="*/ 94 h 232"/>
                      <a:gd name="T44" fmla="*/ 178 w 249"/>
                      <a:gd name="T45" fmla="*/ 100 h 232"/>
                      <a:gd name="T46" fmla="*/ 108 w 249"/>
                      <a:gd name="T47" fmla="*/ 222 h 232"/>
                      <a:gd name="T48" fmla="*/ 76 w 249"/>
                      <a:gd name="T49" fmla="*/ 176 h 232"/>
                      <a:gd name="T50" fmla="*/ 88 w 249"/>
                      <a:gd name="T51" fmla="*/ 150 h 232"/>
                      <a:gd name="T52" fmla="*/ 20 w 249"/>
                      <a:gd name="T53" fmla="*/ 150 h 232"/>
                      <a:gd name="T54" fmla="*/ 32 w 249"/>
                      <a:gd name="T55" fmla="*/ 176 h 232"/>
                      <a:gd name="T56" fmla="*/ 0 w 249"/>
                      <a:gd name="T57" fmla="*/ 222 h 232"/>
                      <a:gd name="T58" fmla="*/ 6 w 249"/>
                      <a:gd name="T59" fmla="*/ 232 h 232"/>
                      <a:gd name="T60" fmla="*/ 12 w 249"/>
                      <a:gd name="T61" fmla="*/ 222 h 232"/>
                      <a:gd name="T62" fmla="*/ 96 w 249"/>
                      <a:gd name="T63" fmla="*/ 222 h 232"/>
                      <a:gd name="T64" fmla="*/ 102 w 249"/>
                      <a:gd name="T65" fmla="*/ 232 h 232"/>
                      <a:gd name="T66" fmla="*/ 76 w 249"/>
                      <a:gd name="T67" fmla="*/ 150 h 232"/>
                      <a:gd name="T68" fmla="*/ 32 w 249"/>
                      <a:gd name="T69" fmla="*/ 150 h 232"/>
                      <a:gd name="T70" fmla="*/ 76 w 249"/>
                      <a:gd name="T71" fmla="*/ 15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9" h="232">
                        <a:moveTo>
                          <a:pt x="249" y="55"/>
                        </a:moveTo>
                        <a:cubicBezTo>
                          <a:pt x="226" y="158"/>
                          <a:pt x="226" y="158"/>
                          <a:pt x="226" y="158"/>
                        </a:cubicBezTo>
                        <a:cubicBezTo>
                          <a:pt x="224" y="166"/>
                          <a:pt x="217" y="172"/>
                          <a:pt x="208" y="172"/>
                        </a:cubicBezTo>
                        <a:cubicBezTo>
                          <a:pt x="106" y="172"/>
                          <a:pt x="106" y="172"/>
                          <a:pt x="106" y="172"/>
                        </a:cubicBezTo>
                        <a:cubicBezTo>
                          <a:pt x="103" y="172"/>
                          <a:pt x="100" y="169"/>
                          <a:pt x="100" y="166"/>
                        </a:cubicBezTo>
                        <a:cubicBezTo>
                          <a:pt x="100" y="163"/>
                          <a:pt x="103" y="160"/>
                          <a:pt x="106" y="160"/>
                        </a:cubicBezTo>
                        <a:cubicBezTo>
                          <a:pt x="208" y="160"/>
                          <a:pt x="208" y="160"/>
                          <a:pt x="208" y="160"/>
                        </a:cubicBezTo>
                        <a:cubicBezTo>
                          <a:pt x="211" y="160"/>
                          <a:pt x="214" y="158"/>
                          <a:pt x="215" y="155"/>
                        </a:cubicBezTo>
                        <a:cubicBezTo>
                          <a:pt x="236" y="60"/>
                          <a:pt x="236" y="60"/>
                          <a:pt x="236" y="60"/>
                        </a:cubicBezTo>
                        <a:cubicBezTo>
                          <a:pt x="93" y="60"/>
                          <a:pt x="93" y="60"/>
                          <a:pt x="93" y="60"/>
                        </a:cubicBezTo>
                        <a:cubicBezTo>
                          <a:pt x="84" y="106"/>
                          <a:pt x="84" y="106"/>
                          <a:pt x="84" y="106"/>
                        </a:cubicBezTo>
                        <a:cubicBezTo>
                          <a:pt x="84" y="110"/>
                          <a:pt x="80" y="112"/>
                          <a:pt x="76" y="111"/>
                        </a:cubicBezTo>
                        <a:cubicBezTo>
                          <a:pt x="73" y="110"/>
                          <a:pt x="72" y="107"/>
                          <a:pt x="72" y="104"/>
                        </a:cubicBezTo>
                        <a:cubicBezTo>
                          <a:pt x="82" y="53"/>
                          <a:pt x="82" y="53"/>
                          <a:pt x="82" y="53"/>
                        </a:cubicBezTo>
                        <a:cubicBezTo>
                          <a:pt x="82" y="50"/>
                          <a:pt x="85" y="48"/>
                          <a:pt x="88" y="48"/>
                        </a:cubicBezTo>
                        <a:cubicBezTo>
                          <a:pt x="243" y="48"/>
                          <a:pt x="243" y="48"/>
                          <a:pt x="243" y="48"/>
                        </a:cubicBezTo>
                        <a:cubicBezTo>
                          <a:pt x="245" y="48"/>
                          <a:pt x="247" y="49"/>
                          <a:pt x="248" y="50"/>
                        </a:cubicBezTo>
                        <a:cubicBezTo>
                          <a:pt x="249" y="52"/>
                          <a:pt x="249" y="54"/>
                          <a:pt x="249" y="55"/>
                        </a:cubicBezTo>
                        <a:close/>
                        <a:moveTo>
                          <a:pt x="105" y="14"/>
                        </a:moveTo>
                        <a:cubicBezTo>
                          <a:pt x="107" y="15"/>
                          <a:pt x="107" y="17"/>
                          <a:pt x="107" y="18"/>
                        </a:cubicBezTo>
                        <a:cubicBezTo>
                          <a:pt x="107" y="19"/>
                          <a:pt x="107" y="19"/>
                          <a:pt x="107" y="20"/>
                        </a:cubicBezTo>
                        <a:cubicBezTo>
                          <a:pt x="108" y="23"/>
                          <a:pt x="108" y="23"/>
                          <a:pt x="108" y="23"/>
                        </a:cubicBezTo>
                        <a:cubicBezTo>
                          <a:pt x="109" y="26"/>
                          <a:pt x="111" y="28"/>
                          <a:pt x="114" y="28"/>
                        </a:cubicBezTo>
                        <a:cubicBezTo>
                          <a:pt x="130" y="28"/>
                          <a:pt x="130" y="28"/>
                          <a:pt x="130" y="28"/>
                        </a:cubicBezTo>
                        <a:cubicBezTo>
                          <a:pt x="133" y="28"/>
                          <a:pt x="136" y="25"/>
                          <a:pt x="136" y="22"/>
                        </a:cubicBezTo>
                        <a:cubicBezTo>
                          <a:pt x="136" y="19"/>
                          <a:pt x="133" y="16"/>
                          <a:pt x="130" y="16"/>
                        </a:cubicBezTo>
                        <a:cubicBezTo>
                          <a:pt x="119" y="16"/>
                          <a:pt x="119" y="16"/>
                          <a:pt x="119" y="16"/>
                        </a:cubicBezTo>
                        <a:cubicBezTo>
                          <a:pt x="119" y="12"/>
                          <a:pt x="117" y="8"/>
                          <a:pt x="114" y="5"/>
                        </a:cubicBezTo>
                        <a:cubicBezTo>
                          <a:pt x="110" y="2"/>
                          <a:pt x="106" y="0"/>
                          <a:pt x="101" y="0"/>
                        </a:cubicBezTo>
                        <a:cubicBezTo>
                          <a:pt x="58" y="0"/>
                          <a:pt x="58" y="0"/>
                          <a:pt x="58" y="0"/>
                        </a:cubicBezTo>
                        <a:cubicBezTo>
                          <a:pt x="58" y="0"/>
                          <a:pt x="58" y="0"/>
                          <a:pt x="58" y="0"/>
                        </a:cubicBezTo>
                        <a:cubicBezTo>
                          <a:pt x="56" y="0"/>
                          <a:pt x="55" y="1"/>
                          <a:pt x="54" y="2"/>
                        </a:cubicBezTo>
                        <a:cubicBezTo>
                          <a:pt x="53" y="3"/>
                          <a:pt x="52" y="4"/>
                          <a:pt x="52" y="6"/>
                        </a:cubicBezTo>
                        <a:cubicBezTo>
                          <a:pt x="52" y="98"/>
                          <a:pt x="52" y="98"/>
                          <a:pt x="52" y="98"/>
                        </a:cubicBezTo>
                        <a:cubicBezTo>
                          <a:pt x="52" y="101"/>
                          <a:pt x="55" y="104"/>
                          <a:pt x="58" y="104"/>
                        </a:cubicBezTo>
                        <a:cubicBezTo>
                          <a:pt x="61" y="104"/>
                          <a:pt x="64" y="101"/>
                          <a:pt x="64" y="98"/>
                        </a:cubicBezTo>
                        <a:cubicBezTo>
                          <a:pt x="64" y="12"/>
                          <a:pt x="64" y="12"/>
                          <a:pt x="64" y="12"/>
                        </a:cubicBezTo>
                        <a:cubicBezTo>
                          <a:pt x="100" y="12"/>
                          <a:pt x="100" y="12"/>
                          <a:pt x="100" y="12"/>
                        </a:cubicBezTo>
                        <a:cubicBezTo>
                          <a:pt x="102" y="12"/>
                          <a:pt x="104" y="13"/>
                          <a:pt x="105" y="14"/>
                        </a:cubicBezTo>
                        <a:close/>
                        <a:moveTo>
                          <a:pt x="178" y="100"/>
                        </a:moveTo>
                        <a:cubicBezTo>
                          <a:pt x="181" y="100"/>
                          <a:pt x="184" y="97"/>
                          <a:pt x="184" y="94"/>
                        </a:cubicBezTo>
                        <a:cubicBezTo>
                          <a:pt x="184" y="91"/>
                          <a:pt x="181" y="88"/>
                          <a:pt x="178" y="88"/>
                        </a:cubicBezTo>
                        <a:cubicBezTo>
                          <a:pt x="138" y="88"/>
                          <a:pt x="138" y="88"/>
                          <a:pt x="138" y="88"/>
                        </a:cubicBezTo>
                        <a:cubicBezTo>
                          <a:pt x="135" y="88"/>
                          <a:pt x="132" y="91"/>
                          <a:pt x="132" y="94"/>
                        </a:cubicBezTo>
                        <a:cubicBezTo>
                          <a:pt x="132" y="97"/>
                          <a:pt x="135" y="100"/>
                          <a:pt x="138" y="100"/>
                        </a:cubicBezTo>
                        <a:lnTo>
                          <a:pt x="178" y="100"/>
                        </a:lnTo>
                        <a:close/>
                        <a:moveTo>
                          <a:pt x="108" y="226"/>
                        </a:moveTo>
                        <a:cubicBezTo>
                          <a:pt x="108" y="222"/>
                          <a:pt x="108" y="222"/>
                          <a:pt x="108" y="222"/>
                        </a:cubicBezTo>
                        <a:cubicBezTo>
                          <a:pt x="108" y="203"/>
                          <a:pt x="97" y="186"/>
                          <a:pt x="78" y="177"/>
                        </a:cubicBezTo>
                        <a:cubicBezTo>
                          <a:pt x="76" y="176"/>
                          <a:pt x="76" y="176"/>
                          <a:pt x="76" y="176"/>
                        </a:cubicBezTo>
                        <a:cubicBezTo>
                          <a:pt x="78" y="174"/>
                          <a:pt x="78" y="174"/>
                          <a:pt x="78" y="174"/>
                        </a:cubicBezTo>
                        <a:cubicBezTo>
                          <a:pt x="84" y="168"/>
                          <a:pt x="88" y="159"/>
                          <a:pt x="88" y="150"/>
                        </a:cubicBezTo>
                        <a:cubicBezTo>
                          <a:pt x="88" y="131"/>
                          <a:pt x="73" y="116"/>
                          <a:pt x="54" y="116"/>
                        </a:cubicBezTo>
                        <a:cubicBezTo>
                          <a:pt x="35" y="116"/>
                          <a:pt x="20" y="131"/>
                          <a:pt x="20" y="150"/>
                        </a:cubicBezTo>
                        <a:cubicBezTo>
                          <a:pt x="20" y="159"/>
                          <a:pt x="24" y="168"/>
                          <a:pt x="30" y="174"/>
                        </a:cubicBezTo>
                        <a:cubicBezTo>
                          <a:pt x="32" y="176"/>
                          <a:pt x="32" y="176"/>
                          <a:pt x="32" y="176"/>
                        </a:cubicBezTo>
                        <a:cubicBezTo>
                          <a:pt x="30" y="177"/>
                          <a:pt x="30" y="177"/>
                          <a:pt x="30" y="177"/>
                        </a:cubicBezTo>
                        <a:cubicBezTo>
                          <a:pt x="11" y="186"/>
                          <a:pt x="0" y="203"/>
                          <a:pt x="0" y="222"/>
                        </a:cubicBezTo>
                        <a:cubicBezTo>
                          <a:pt x="0" y="226"/>
                          <a:pt x="0" y="226"/>
                          <a:pt x="0" y="226"/>
                        </a:cubicBezTo>
                        <a:cubicBezTo>
                          <a:pt x="0" y="229"/>
                          <a:pt x="3" y="232"/>
                          <a:pt x="6" y="232"/>
                        </a:cubicBezTo>
                        <a:cubicBezTo>
                          <a:pt x="9" y="232"/>
                          <a:pt x="12" y="229"/>
                          <a:pt x="12" y="226"/>
                        </a:cubicBezTo>
                        <a:cubicBezTo>
                          <a:pt x="12" y="222"/>
                          <a:pt x="12" y="222"/>
                          <a:pt x="12" y="222"/>
                        </a:cubicBezTo>
                        <a:cubicBezTo>
                          <a:pt x="12" y="201"/>
                          <a:pt x="31" y="184"/>
                          <a:pt x="54" y="184"/>
                        </a:cubicBezTo>
                        <a:cubicBezTo>
                          <a:pt x="77" y="184"/>
                          <a:pt x="96" y="201"/>
                          <a:pt x="96" y="222"/>
                        </a:cubicBezTo>
                        <a:cubicBezTo>
                          <a:pt x="96" y="226"/>
                          <a:pt x="96" y="226"/>
                          <a:pt x="96" y="226"/>
                        </a:cubicBezTo>
                        <a:cubicBezTo>
                          <a:pt x="96" y="229"/>
                          <a:pt x="99" y="232"/>
                          <a:pt x="102" y="232"/>
                        </a:cubicBezTo>
                        <a:cubicBezTo>
                          <a:pt x="105" y="232"/>
                          <a:pt x="108" y="229"/>
                          <a:pt x="108" y="226"/>
                        </a:cubicBezTo>
                        <a:close/>
                        <a:moveTo>
                          <a:pt x="76" y="150"/>
                        </a:moveTo>
                        <a:cubicBezTo>
                          <a:pt x="76" y="162"/>
                          <a:pt x="66" y="172"/>
                          <a:pt x="54" y="172"/>
                        </a:cubicBezTo>
                        <a:cubicBezTo>
                          <a:pt x="42" y="172"/>
                          <a:pt x="32" y="162"/>
                          <a:pt x="32" y="150"/>
                        </a:cubicBezTo>
                        <a:cubicBezTo>
                          <a:pt x="32" y="138"/>
                          <a:pt x="42" y="128"/>
                          <a:pt x="54" y="128"/>
                        </a:cubicBezTo>
                        <a:cubicBezTo>
                          <a:pt x="66" y="128"/>
                          <a:pt x="76" y="138"/>
                          <a:pt x="76" y="15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26" tIns="34263" rIns="68526" bIns="34263" numCol="1" anchor="t" anchorCtr="0" compatLnSpc="1">
                    <a:prstTxWarp prst="textNoShape">
                      <a:avLst/>
                    </a:prstTxWarp>
                  </a:bodyPr>
                  <a:lstStyle/>
                  <a:p>
                    <a:pPr defTabSz="957043"/>
                    <a:endParaRPr lang="en-US" sz="1350">
                      <a:solidFill>
                        <a:srgbClr val="293E40"/>
                      </a:solidFill>
                      <a:latin typeface="Century Gothic" panose="020F0302020204030204"/>
                    </a:endParaRPr>
                  </a:p>
                </p:txBody>
              </p:sp>
            </p:grpSp>
            <p:grpSp>
              <p:nvGrpSpPr>
                <p:cNvPr id="265" name="Group 130">
                  <a:extLst>
                    <a:ext uri="{FF2B5EF4-FFF2-40B4-BE49-F238E27FC236}">
                      <a16:creationId xmlns:a16="http://schemas.microsoft.com/office/drawing/2014/main" id="{4791D57F-C824-B599-A07C-B0B45B8CC39B}"/>
                    </a:ext>
                  </a:extLst>
                </p:cNvPr>
                <p:cNvGrpSpPr>
                  <a:grpSpLocks noChangeAspect="1"/>
                </p:cNvGrpSpPr>
                <p:nvPr/>
              </p:nvGrpSpPr>
              <p:grpSpPr bwMode="auto">
                <a:xfrm>
                  <a:off x="3071164" y="5597728"/>
                  <a:ext cx="152090" cy="246888"/>
                  <a:chOff x="2968" y="1934"/>
                  <a:chExt cx="135" cy="295"/>
                </a:xfrm>
              </p:grpSpPr>
              <p:sp>
                <p:nvSpPr>
                  <p:cNvPr id="277" name="Freeform 131">
                    <a:extLst>
                      <a:ext uri="{FF2B5EF4-FFF2-40B4-BE49-F238E27FC236}">
                        <a16:creationId xmlns:a16="http://schemas.microsoft.com/office/drawing/2014/main" id="{677ED742-D572-0CAD-8896-67DE65955399}"/>
                      </a:ext>
                    </a:extLst>
                  </p:cNvPr>
                  <p:cNvSpPr>
                    <a:spLocks/>
                  </p:cNvSpPr>
                  <p:nvPr/>
                </p:nvSpPr>
                <p:spPr bwMode="auto">
                  <a:xfrm>
                    <a:off x="2968" y="2186"/>
                    <a:ext cx="135"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278" name="Freeform 132">
                    <a:extLst>
                      <a:ext uri="{FF2B5EF4-FFF2-40B4-BE49-F238E27FC236}">
                        <a16:creationId xmlns:a16="http://schemas.microsoft.com/office/drawing/2014/main" id="{982320A4-3DCF-F899-EEB4-A579560BE4BB}"/>
                      </a:ext>
                    </a:extLst>
                  </p:cNvPr>
                  <p:cNvSpPr>
                    <a:spLocks noEditPoints="1"/>
                  </p:cNvSpPr>
                  <p:nvPr/>
                </p:nvSpPr>
                <p:spPr bwMode="auto">
                  <a:xfrm>
                    <a:off x="2976" y="1934"/>
                    <a:ext cx="122"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279" name="Freeform 133">
                    <a:extLst>
                      <a:ext uri="{FF2B5EF4-FFF2-40B4-BE49-F238E27FC236}">
                        <a16:creationId xmlns:a16="http://schemas.microsoft.com/office/drawing/2014/main" id="{7487504F-AC61-53E8-5276-CA04249DF847}"/>
                      </a:ext>
                    </a:extLst>
                  </p:cNvPr>
                  <p:cNvSpPr>
                    <a:spLocks/>
                  </p:cNvSpPr>
                  <p:nvPr/>
                </p:nvSpPr>
                <p:spPr bwMode="auto">
                  <a:xfrm>
                    <a:off x="3010" y="2069"/>
                    <a:ext cx="50" cy="130"/>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grpSp>
            <p:sp>
              <p:nvSpPr>
                <p:cNvPr id="266" name="TextBox 265">
                  <a:extLst>
                    <a:ext uri="{FF2B5EF4-FFF2-40B4-BE49-F238E27FC236}">
                      <a16:creationId xmlns:a16="http://schemas.microsoft.com/office/drawing/2014/main" id="{C00B4D0B-3CD0-AE45-A802-8D259E51A679}"/>
                    </a:ext>
                  </a:extLst>
                </p:cNvPr>
                <p:cNvSpPr txBox="1"/>
                <p:nvPr/>
              </p:nvSpPr>
              <p:spPr>
                <a:xfrm>
                  <a:off x="3221046" y="5536506"/>
                  <a:ext cx="715901" cy="3693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Product</a:t>
                  </a:r>
                </a:p>
                <a:p>
                  <a:pPr defTabSz="456629">
                    <a:defRPr/>
                  </a:pPr>
                  <a:r>
                    <a:rPr lang="en-US" sz="900">
                      <a:solidFill>
                        <a:srgbClr val="293E40"/>
                      </a:solidFill>
                      <a:latin typeface="Century Gothic" panose="020F0302020204030204"/>
                    </a:rPr>
                    <a:t>Architect</a:t>
                  </a:r>
                </a:p>
              </p:txBody>
            </p:sp>
            <p:sp>
              <p:nvSpPr>
                <p:cNvPr id="267" name="TextBox 266">
                  <a:extLst>
                    <a:ext uri="{FF2B5EF4-FFF2-40B4-BE49-F238E27FC236}">
                      <a16:creationId xmlns:a16="http://schemas.microsoft.com/office/drawing/2014/main" id="{EFCEF37D-48D5-1AC5-F7B4-6E54800C48E9}"/>
                    </a:ext>
                  </a:extLst>
                </p:cNvPr>
                <p:cNvSpPr txBox="1"/>
                <p:nvPr/>
              </p:nvSpPr>
              <p:spPr>
                <a:xfrm>
                  <a:off x="1964249" y="4363781"/>
                  <a:ext cx="2150179" cy="523220"/>
                </a:xfrm>
                <a:prstGeom prst="rect">
                  <a:avLst/>
                </a:prstGeom>
                <a:noFill/>
              </p:spPr>
              <p:txBody>
                <a:bodyPr wrap="square" rtlCol="0">
                  <a:spAutoFit/>
                </a:bodyPr>
                <a:lstStyle/>
                <a:p>
                  <a:pPr algn="ctr" defTabSz="456629">
                    <a:defRPr/>
                  </a:pPr>
                  <a:r>
                    <a:rPr lang="en-US" sz="1400" b="1">
                      <a:solidFill>
                        <a:srgbClr val="293E40"/>
                      </a:solidFill>
                      <a:latin typeface="Century Gothic" panose="020F0302020204030204"/>
                    </a:rPr>
                    <a:t>Product Team</a:t>
                  </a:r>
                </a:p>
                <a:p>
                  <a:pPr algn="ctr" defTabSz="456629">
                    <a:defRPr/>
                  </a:pPr>
                  <a:r>
                    <a:rPr lang="en-US" sz="1400" b="1">
                      <a:solidFill>
                        <a:srgbClr val="293E40"/>
                      </a:solidFill>
                      <a:latin typeface="Century Gothic" panose="020F0302020204030204"/>
                    </a:rPr>
                    <a:t>(e.g., ITSM) </a:t>
                  </a:r>
                </a:p>
              </p:txBody>
            </p:sp>
            <p:sp>
              <p:nvSpPr>
                <p:cNvPr id="268" name="Rectangle 267">
                  <a:extLst>
                    <a:ext uri="{FF2B5EF4-FFF2-40B4-BE49-F238E27FC236}">
                      <a16:creationId xmlns:a16="http://schemas.microsoft.com/office/drawing/2014/main" id="{D4A80484-67A2-490B-DDA1-784744EBF03F}"/>
                    </a:ext>
                  </a:extLst>
                </p:cNvPr>
                <p:cNvSpPr/>
                <p:nvPr/>
              </p:nvSpPr>
              <p:spPr>
                <a:xfrm>
                  <a:off x="1964249" y="4370833"/>
                  <a:ext cx="2084501" cy="1589366"/>
                </a:xfrm>
                <a:prstGeom prst="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471">
                    <a:defRPr/>
                  </a:pPr>
                  <a:endParaRPr lang="en-US" sz="900">
                    <a:solidFill>
                      <a:srgbClr val="FFFFFF"/>
                    </a:solidFill>
                    <a:latin typeface="Century Gothic" panose="020F0302020204030204"/>
                  </a:endParaRPr>
                </a:p>
              </p:txBody>
            </p:sp>
            <p:grpSp>
              <p:nvGrpSpPr>
                <p:cNvPr id="269" name="Group 268">
                  <a:extLst>
                    <a:ext uri="{FF2B5EF4-FFF2-40B4-BE49-F238E27FC236}">
                      <a16:creationId xmlns:a16="http://schemas.microsoft.com/office/drawing/2014/main" id="{D3E37399-BC34-B198-FA15-BE76469F1C4B}"/>
                    </a:ext>
                  </a:extLst>
                </p:cNvPr>
                <p:cNvGrpSpPr/>
                <p:nvPr/>
              </p:nvGrpSpPr>
              <p:grpSpPr>
                <a:xfrm>
                  <a:off x="2550210" y="4889410"/>
                  <a:ext cx="912579" cy="369332"/>
                  <a:chOff x="2645748" y="4882594"/>
                  <a:chExt cx="912579" cy="369332"/>
                </a:xfrm>
              </p:grpSpPr>
              <p:sp>
                <p:nvSpPr>
                  <p:cNvPr id="270" name="TextBox 269">
                    <a:extLst>
                      <a:ext uri="{FF2B5EF4-FFF2-40B4-BE49-F238E27FC236}">
                        <a16:creationId xmlns:a16="http://schemas.microsoft.com/office/drawing/2014/main" id="{952EF1BC-CB1A-16A4-91EE-0865F3FDDD71}"/>
                      </a:ext>
                    </a:extLst>
                  </p:cNvPr>
                  <p:cNvSpPr txBox="1"/>
                  <p:nvPr/>
                </p:nvSpPr>
                <p:spPr>
                  <a:xfrm>
                    <a:off x="2842426" y="4882594"/>
                    <a:ext cx="715901" cy="3693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Product</a:t>
                    </a:r>
                  </a:p>
                  <a:p>
                    <a:pPr defTabSz="456629">
                      <a:defRPr/>
                    </a:pPr>
                    <a:r>
                      <a:rPr lang="en-US" sz="900">
                        <a:solidFill>
                          <a:srgbClr val="293E40"/>
                        </a:solidFill>
                        <a:latin typeface="Century Gothic" panose="020F0302020204030204"/>
                      </a:rPr>
                      <a:t>Owner</a:t>
                    </a:r>
                  </a:p>
                </p:txBody>
              </p:sp>
              <p:grpSp>
                <p:nvGrpSpPr>
                  <p:cNvPr id="271" name="Group 65">
                    <a:extLst>
                      <a:ext uri="{FF2B5EF4-FFF2-40B4-BE49-F238E27FC236}">
                        <a16:creationId xmlns:a16="http://schemas.microsoft.com/office/drawing/2014/main" id="{9D6EA203-4E60-B493-64F7-8EF34FF182C5}"/>
                      </a:ext>
                    </a:extLst>
                  </p:cNvPr>
                  <p:cNvGrpSpPr>
                    <a:grpSpLocks noChangeAspect="1"/>
                  </p:cNvGrpSpPr>
                  <p:nvPr/>
                </p:nvGrpSpPr>
                <p:grpSpPr bwMode="auto">
                  <a:xfrm>
                    <a:off x="2645748" y="4909008"/>
                    <a:ext cx="222422" cy="274320"/>
                    <a:chOff x="6950" y="2203"/>
                    <a:chExt cx="240" cy="296"/>
                  </a:xfrm>
                </p:grpSpPr>
                <p:sp>
                  <p:nvSpPr>
                    <p:cNvPr id="272" name="Freeform 66">
                      <a:extLst>
                        <a:ext uri="{FF2B5EF4-FFF2-40B4-BE49-F238E27FC236}">
                          <a16:creationId xmlns:a16="http://schemas.microsoft.com/office/drawing/2014/main" id="{C53DE487-A7D6-220E-2963-203CF6C24239}"/>
                        </a:ext>
                      </a:extLst>
                    </p:cNvPr>
                    <p:cNvSpPr>
                      <a:spLocks/>
                    </p:cNvSpPr>
                    <p:nvPr/>
                  </p:nvSpPr>
                  <p:spPr bwMode="auto">
                    <a:xfrm>
                      <a:off x="7049" y="2279"/>
                      <a:ext cx="42" cy="84"/>
                    </a:xfrm>
                    <a:custGeom>
                      <a:avLst/>
                      <a:gdLst>
                        <a:gd name="T0" fmla="*/ 35 w 36"/>
                        <a:gd name="T1" fmla="*/ 51 h 69"/>
                        <a:gd name="T2" fmla="*/ 24 w 36"/>
                        <a:gd name="T3" fmla="*/ 29 h 69"/>
                        <a:gd name="T4" fmla="*/ 33 w 36"/>
                        <a:gd name="T5" fmla="*/ 20 h 69"/>
                        <a:gd name="T6" fmla="*/ 34 w 36"/>
                        <a:gd name="T7" fmla="*/ 17 h 69"/>
                        <a:gd name="T8" fmla="*/ 33 w 36"/>
                        <a:gd name="T9" fmla="*/ 13 h 69"/>
                        <a:gd name="T10" fmla="*/ 22 w 36"/>
                        <a:gd name="T11" fmla="*/ 2 h 69"/>
                        <a:gd name="T12" fmla="*/ 14 w 36"/>
                        <a:gd name="T13" fmla="*/ 3 h 69"/>
                        <a:gd name="T14" fmla="*/ 4 w 36"/>
                        <a:gd name="T15" fmla="*/ 13 h 69"/>
                        <a:gd name="T16" fmla="*/ 4 w 36"/>
                        <a:gd name="T17" fmla="*/ 21 h 69"/>
                        <a:gd name="T18" fmla="*/ 12 w 36"/>
                        <a:gd name="T19" fmla="*/ 29 h 69"/>
                        <a:gd name="T20" fmla="*/ 1 w 36"/>
                        <a:gd name="T21" fmla="*/ 51 h 69"/>
                        <a:gd name="T22" fmla="*/ 2 w 36"/>
                        <a:gd name="T23" fmla="*/ 57 h 69"/>
                        <a:gd name="T24" fmla="*/ 15 w 36"/>
                        <a:gd name="T25" fmla="*/ 68 h 69"/>
                        <a:gd name="T26" fmla="*/ 18 w 36"/>
                        <a:gd name="T27" fmla="*/ 69 h 69"/>
                        <a:gd name="T28" fmla="*/ 21 w 36"/>
                        <a:gd name="T29" fmla="*/ 68 h 69"/>
                        <a:gd name="T30" fmla="*/ 33 w 36"/>
                        <a:gd name="T31" fmla="*/ 57 h 69"/>
                        <a:gd name="T32" fmla="*/ 35 w 36"/>
                        <a:gd name="T33" fmla="*/ 5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69">
                          <a:moveTo>
                            <a:pt x="35" y="51"/>
                          </a:moveTo>
                          <a:cubicBezTo>
                            <a:pt x="24" y="29"/>
                            <a:pt x="24" y="29"/>
                            <a:pt x="24" y="29"/>
                          </a:cubicBezTo>
                          <a:cubicBezTo>
                            <a:pt x="33" y="20"/>
                            <a:pt x="33" y="20"/>
                            <a:pt x="33" y="20"/>
                          </a:cubicBezTo>
                          <a:cubicBezTo>
                            <a:pt x="34" y="19"/>
                            <a:pt x="34" y="18"/>
                            <a:pt x="34" y="17"/>
                          </a:cubicBezTo>
                          <a:cubicBezTo>
                            <a:pt x="34" y="15"/>
                            <a:pt x="34" y="14"/>
                            <a:pt x="33" y="13"/>
                          </a:cubicBezTo>
                          <a:cubicBezTo>
                            <a:pt x="22" y="2"/>
                            <a:pt x="22" y="2"/>
                            <a:pt x="22" y="2"/>
                          </a:cubicBezTo>
                          <a:cubicBezTo>
                            <a:pt x="20" y="0"/>
                            <a:pt x="16" y="1"/>
                            <a:pt x="14" y="3"/>
                          </a:cubicBezTo>
                          <a:cubicBezTo>
                            <a:pt x="4" y="13"/>
                            <a:pt x="4" y="13"/>
                            <a:pt x="4" y="13"/>
                          </a:cubicBezTo>
                          <a:cubicBezTo>
                            <a:pt x="1" y="15"/>
                            <a:pt x="1" y="19"/>
                            <a:pt x="4" y="21"/>
                          </a:cubicBezTo>
                          <a:cubicBezTo>
                            <a:pt x="12" y="29"/>
                            <a:pt x="12" y="29"/>
                            <a:pt x="12" y="29"/>
                          </a:cubicBezTo>
                          <a:cubicBezTo>
                            <a:pt x="1" y="51"/>
                            <a:pt x="1" y="51"/>
                            <a:pt x="1" y="51"/>
                          </a:cubicBezTo>
                          <a:cubicBezTo>
                            <a:pt x="0" y="53"/>
                            <a:pt x="0" y="56"/>
                            <a:pt x="2" y="57"/>
                          </a:cubicBezTo>
                          <a:cubicBezTo>
                            <a:pt x="15" y="68"/>
                            <a:pt x="15" y="68"/>
                            <a:pt x="15" y="68"/>
                          </a:cubicBezTo>
                          <a:cubicBezTo>
                            <a:pt x="16" y="69"/>
                            <a:pt x="17" y="69"/>
                            <a:pt x="18" y="69"/>
                          </a:cubicBezTo>
                          <a:cubicBezTo>
                            <a:pt x="19" y="69"/>
                            <a:pt x="20" y="69"/>
                            <a:pt x="21" y="68"/>
                          </a:cubicBezTo>
                          <a:cubicBezTo>
                            <a:pt x="33" y="57"/>
                            <a:pt x="33" y="57"/>
                            <a:pt x="33" y="57"/>
                          </a:cubicBezTo>
                          <a:cubicBezTo>
                            <a:pt x="35" y="56"/>
                            <a:pt x="36" y="53"/>
                            <a:pt x="35" y="51"/>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273" name="Freeform 67">
                      <a:extLst>
                        <a:ext uri="{FF2B5EF4-FFF2-40B4-BE49-F238E27FC236}">
                          <a16:creationId xmlns:a16="http://schemas.microsoft.com/office/drawing/2014/main" id="{3D852E47-D379-E591-C53E-CD02AD2944E5}"/>
                        </a:ext>
                      </a:extLst>
                    </p:cNvPr>
                    <p:cNvSpPr>
                      <a:spLocks noEditPoints="1"/>
                    </p:cNvSpPr>
                    <p:nvPr/>
                  </p:nvSpPr>
                  <p:spPr bwMode="auto">
                    <a:xfrm>
                      <a:off x="7007" y="2203"/>
                      <a:ext cx="127" cy="160"/>
                    </a:xfrm>
                    <a:custGeom>
                      <a:avLst/>
                      <a:gdLst>
                        <a:gd name="T0" fmla="*/ 102 w 108"/>
                        <a:gd name="T1" fmla="*/ 132 h 132"/>
                        <a:gd name="T2" fmla="*/ 96 w 108"/>
                        <a:gd name="T3" fmla="*/ 126 h 132"/>
                        <a:gd name="T4" fmla="*/ 96 w 108"/>
                        <a:gd name="T5" fmla="*/ 106 h 132"/>
                        <a:gd name="T6" fmla="*/ 54 w 108"/>
                        <a:gd name="T7" fmla="*/ 68 h 132"/>
                        <a:gd name="T8" fmla="*/ 12 w 108"/>
                        <a:gd name="T9" fmla="*/ 106 h 132"/>
                        <a:gd name="T10" fmla="*/ 12 w 108"/>
                        <a:gd name="T11" fmla="*/ 126 h 132"/>
                        <a:gd name="T12" fmla="*/ 6 w 108"/>
                        <a:gd name="T13" fmla="*/ 132 h 132"/>
                        <a:gd name="T14" fmla="*/ 0 w 108"/>
                        <a:gd name="T15" fmla="*/ 126 h 132"/>
                        <a:gd name="T16" fmla="*/ 0 w 108"/>
                        <a:gd name="T17" fmla="*/ 106 h 132"/>
                        <a:gd name="T18" fmla="*/ 30 w 108"/>
                        <a:gd name="T19" fmla="*/ 61 h 132"/>
                        <a:gd name="T20" fmla="*/ 32 w 108"/>
                        <a:gd name="T21" fmla="*/ 60 h 132"/>
                        <a:gd name="T22" fmla="*/ 30 w 108"/>
                        <a:gd name="T23" fmla="*/ 58 h 132"/>
                        <a:gd name="T24" fmla="*/ 20 w 108"/>
                        <a:gd name="T25" fmla="*/ 34 h 132"/>
                        <a:gd name="T26" fmla="*/ 54 w 108"/>
                        <a:gd name="T27" fmla="*/ 0 h 132"/>
                        <a:gd name="T28" fmla="*/ 88 w 108"/>
                        <a:gd name="T29" fmla="*/ 34 h 132"/>
                        <a:gd name="T30" fmla="*/ 78 w 108"/>
                        <a:gd name="T31" fmla="*/ 58 h 132"/>
                        <a:gd name="T32" fmla="*/ 76 w 108"/>
                        <a:gd name="T33" fmla="*/ 60 h 132"/>
                        <a:gd name="T34" fmla="*/ 78 w 108"/>
                        <a:gd name="T35" fmla="*/ 61 h 132"/>
                        <a:gd name="T36" fmla="*/ 108 w 108"/>
                        <a:gd name="T37" fmla="*/ 106 h 132"/>
                        <a:gd name="T38" fmla="*/ 108 w 108"/>
                        <a:gd name="T39" fmla="*/ 126 h 132"/>
                        <a:gd name="T40" fmla="*/ 102 w 108"/>
                        <a:gd name="T41" fmla="*/ 132 h 132"/>
                        <a:gd name="T42" fmla="*/ 54 w 108"/>
                        <a:gd name="T43" fmla="*/ 12 h 132"/>
                        <a:gd name="T44" fmla="*/ 32 w 108"/>
                        <a:gd name="T45" fmla="*/ 34 h 132"/>
                        <a:gd name="T46" fmla="*/ 54 w 108"/>
                        <a:gd name="T47" fmla="*/ 56 h 132"/>
                        <a:gd name="T48" fmla="*/ 76 w 108"/>
                        <a:gd name="T49" fmla="*/ 34 h 132"/>
                        <a:gd name="T50" fmla="*/ 54 w 108"/>
                        <a:gd name="T51" fmla="*/ 1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132">
                          <a:moveTo>
                            <a:pt x="102" y="132"/>
                          </a:moveTo>
                          <a:cubicBezTo>
                            <a:pt x="99" y="132"/>
                            <a:pt x="96" y="129"/>
                            <a:pt x="96" y="126"/>
                          </a:cubicBezTo>
                          <a:cubicBezTo>
                            <a:pt x="96" y="106"/>
                            <a:pt x="96" y="106"/>
                            <a:pt x="96" y="106"/>
                          </a:cubicBezTo>
                          <a:cubicBezTo>
                            <a:pt x="96" y="85"/>
                            <a:pt x="77" y="68"/>
                            <a:pt x="54" y="68"/>
                          </a:cubicBezTo>
                          <a:cubicBezTo>
                            <a:pt x="31" y="68"/>
                            <a:pt x="12" y="85"/>
                            <a:pt x="12" y="106"/>
                          </a:cubicBezTo>
                          <a:cubicBezTo>
                            <a:pt x="12" y="126"/>
                            <a:pt x="12" y="126"/>
                            <a:pt x="12" y="126"/>
                          </a:cubicBezTo>
                          <a:cubicBezTo>
                            <a:pt x="12" y="129"/>
                            <a:pt x="9" y="132"/>
                            <a:pt x="6" y="132"/>
                          </a:cubicBezTo>
                          <a:cubicBezTo>
                            <a:pt x="3" y="132"/>
                            <a:pt x="0" y="129"/>
                            <a:pt x="0" y="126"/>
                          </a:cubicBezTo>
                          <a:cubicBezTo>
                            <a:pt x="0" y="106"/>
                            <a:pt x="0" y="106"/>
                            <a:pt x="0" y="106"/>
                          </a:cubicBezTo>
                          <a:cubicBezTo>
                            <a:pt x="0" y="87"/>
                            <a:pt x="11" y="70"/>
                            <a:pt x="30" y="61"/>
                          </a:cubicBezTo>
                          <a:cubicBezTo>
                            <a:pt x="32" y="60"/>
                            <a:pt x="32" y="60"/>
                            <a:pt x="32" y="60"/>
                          </a:cubicBezTo>
                          <a:cubicBezTo>
                            <a:pt x="30" y="58"/>
                            <a:pt x="30" y="58"/>
                            <a:pt x="30" y="58"/>
                          </a:cubicBezTo>
                          <a:cubicBezTo>
                            <a:pt x="24" y="52"/>
                            <a:pt x="20" y="43"/>
                            <a:pt x="20" y="34"/>
                          </a:cubicBezTo>
                          <a:cubicBezTo>
                            <a:pt x="20" y="15"/>
                            <a:pt x="35" y="0"/>
                            <a:pt x="54" y="0"/>
                          </a:cubicBezTo>
                          <a:cubicBezTo>
                            <a:pt x="73" y="0"/>
                            <a:pt x="88" y="15"/>
                            <a:pt x="88" y="34"/>
                          </a:cubicBezTo>
                          <a:cubicBezTo>
                            <a:pt x="88" y="43"/>
                            <a:pt x="84" y="52"/>
                            <a:pt x="78" y="58"/>
                          </a:cubicBezTo>
                          <a:cubicBezTo>
                            <a:pt x="76" y="60"/>
                            <a:pt x="76" y="60"/>
                            <a:pt x="76" y="60"/>
                          </a:cubicBezTo>
                          <a:cubicBezTo>
                            <a:pt x="78" y="61"/>
                            <a:pt x="78" y="61"/>
                            <a:pt x="78" y="61"/>
                          </a:cubicBezTo>
                          <a:cubicBezTo>
                            <a:pt x="97" y="70"/>
                            <a:pt x="108" y="87"/>
                            <a:pt x="108" y="106"/>
                          </a:cubicBezTo>
                          <a:cubicBezTo>
                            <a:pt x="108" y="126"/>
                            <a:pt x="108" y="126"/>
                            <a:pt x="108" y="126"/>
                          </a:cubicBezTo>
                          <a:cubicBezTo>
                            <a:pt x="108" y="129"/>
                            <a:pt x="105" y="132"/>
                            <a:pt x="102" y="132"/>
                          </a:cubicBezTo>
                          <a:close/>
                          <a:moveTo>
                            <a:pt x="54" y="12"/>
                          </a:moveTo>
                          <a:cubicBezTo>
                            <a:pt x="42" y="12"/>
                            <a:pt x="32" y="22"/>
                            <a:pt x="32" y="34"/>
                          </a:cubicBezTo>
                          <a:cubicBezTo>
                            <a:pt x="32" y="46"/>
                            <a:pt x="42" y="56"/>
                            <a:pt x="54" y="56"/>
                          </a:cubicBezTo>
                          <a:cubicBezTo>
                            <a:pt x="66" y="56"/>
                            <a:pt x="76" y="46"/>
                            <a:pt x="76" y="34"/>
                          </a:cubicBezTo>
                          <a:cubicBezTo>
                            <a:pt x="76" y="22"/>
                            <a:pt x="66" y="12"/>
                            <a:pt x="54" y="12"/>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274" name="Freeform 68">
                      <a:extLst>
                        <a:ext uri="{FF2B5EF4-FFF2-40B4-BE49-F238E27FC236}">
                          <a16:creationId xmlns:a16="http://schemas.microsoft.com/office/drawing/2014/main" id="{108FD6E4-BAFF-587F-32AC-08F17BCE9D57}"/>
                        </a:ext>
                      </a:extLst>
                    </p:cNvPr>
                    <p:cNvSpPr>
                      <a:spLocks noEditPoints="1"/>
                    </p:cNvSpPr>
                    <p:nvPr/>
                  </p:nvSpPr>
                  <p:spPr bwMode="auto">
                    <a:xfrm>
                      <a:off x="6950" y="2378"/>
                      <a:ext cx="240" cy="92"/>
                    </a:xfrm>
                    <a:custGeom>
                      <a:avLst/>
                      <a:gdLst>
                        <a:gd name="T0" fmla="*/ 198 w 204"/>
                        <a:gd name="T1" fmla="*/ 76 h 76"/>
                        <a:gd name="T2" fmla="*/ 6 w 204"/>
                        <a:gd name="T3" fmla="*/ 76 h 76"/>
                        <a:gd name="T4" fmla="*/ 0 w 204"/>
                        <a:gd name="T5" fmla="*/ 70 h 76"/>
                        <a:gd name="T6" fmla="*/ 0 w 204"/>
                        <a:gd name="T7" fmla="*/ 18 h 76"/>
                        <a:gd name="T8" fmla="*/ 18 w 204"/>
                        <a:gd name="T9" fmla="*/ 0 h 76"/>
                        <a:gd name="T10" fmla="*/ 186 w 204"/>
                        <a:gd name="T11" fmla="*/ 0 h 76"/>
                        <a:gd name="T12" fmla="*/ 204 w 204"/>
                        <a:gd name="T13" fmla="*/ 18 h 76"/>
                        <a:gd name="T14" fmla="*/ 204 w 204"/>
                        <a:gd name="T15" fmla="*/ 70 h 76"/>
                        <a:gd name="T16" fmla="*/ 198 w 204"/>
                        <a:gd name="T17" fmla="*/ 76 h 76"/>
                        <a:gd name="T18" fmla="*/ 12 w 204"/>
                        <a:gd name="T19" fmla="*/ 64 h 76"/>
                        <a:gd name="T20" fmla="*/ 192 w 204"/>
                        <a:gd name="T21" fmla="*/ 64 h 76"/>
                        <a:gd name="T22" fmla="*/ 192 w 204"/>
                        <a:gd name="T23" fmla="*/ 18 h 76"/>
                        <a:gd name="T24" fmla="*/ 186 w 204"/>
                        <a:gd name="T25" fmla="*/ 12 h 76"/>
                        <a:gd name="T26" fmla="*/ 18 w 204"/>
                        <a:gd name="T27" fmla="*/ 12 h 76"/>
                        <a:gd name="T28" fmla="*/ 12 w 204"/>
                        <a:gd name="T29" fmla="*/ 18 h 76"/>
                        <a:gd name="T30" fmla="*/ 12 w 204"/>
                        <a:gd name="T31" fmla="*/ 6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76">
                          <a:moveTo>
                            <a:pt x="198" y="76"/>
                          </a:moveTo>
                          <a:cubicBezTo>
                            <a:pt x="6" y="76"/>
                            <a:pt x="6" y="76"/>
                            <a:pt x="6" y="76"/>
                          </a:cubicBezTo>
                          <a:cubicBezTo>
                            <a:pt x="3" y="76"/>
                            <a:pt x="0" y="73"/>
                            <a:pt x="0" y="70"/>
                          </a:cubicBezTo>
                          <a:cubicBezTo>
                            <a:pt x="0" y="18"/>
                            <a:pt x="0" y="18"/>
                            <a:pt x="0" y="18"/>
                          </a:cubicBezTo>
                          <a:cubicBezTo>
                            <a:pt x="0" y="8"/>
                            <a:pt x="8" y="0"/>
                            <a:pt x="18" y="0"/>
                          </a:cubicBezTo>
                          <a:cubicBezTo>
                            <a:pt x="186" y="0"/>
                            <a:pt x="186" y="0"/>
                            <a:pt x="186" y="0"/>
                          </a:cubicBezTo>
                          <a:cubicBezTo>
                            <a:pt x="196" y="0"/>
                            <a:pt x="204" y="8"/>
                            <a:pt x="204" y="18"/>
                          </a:cubicBezTo>
                          <a:cubicBezTo>
                            <a:pt x="204" y="70"/>
                            <a:pt x="204" y="70"/>
                            <a:pt x="204" y="70"/>
                          </a:cubicBezTo>
                          <a:cubicBezTo>
                            <a:pt x="204" y="73"/>
                            <a:pt x="201" y="76"/>
                            <a:pt x="198" y="76"/>
                          </a:cubicBezTo>
                          <a:close/>
                          <a:moveTo>
                            <a:pt x="12" y="64"/>
                          </a:moveTo>
                          <a:cubicBezTo>
                            <a:pt x="192" y="64"/>
                            <a:pt x="192" y="64"/>
                            <a:pt x="192" y="64"/>
                          </a:cubicBezTo>
                          <a:cubicBezTo>
                            <a:pt x="192" y="18"/>
                            <a:pt x="192" y="18"/>
                            <a:pt x="192" y="18"/>
                          </a:cubicBezTo>
                          <a:cubicBezTo>
                            <a:pt x="192" y="15"/>
                            <a:pt x="189" y="12"/>
                            <a:pt x="186" y="12"/>
                          </a:cubicBezTo>
                          <a:cubicBezTo>
                            <a:pt x="18" y="12"/>
                            <a:pt x="18" y="12"/>
                            <a:pt x="18" y="12"/>
                          </a:cubicBezTo>
                          <a:cubicBezTo>
                            <a:pt x="15" y="12"/>
                            <a:pt x="12" y="15"/>
                            <a:pt x="12" y="18"/>
                          </a:cubicBezTo>
                          <a:lnTo>
                            <a:pt x="12" y="64"/>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275" name="Freeform 69">
                      <a:extLst>
                        <a:ext uri="{FF2B5EF4-FFF2-40B4-BE49-F238E27FC236}">
                          <a16:creationId xmlns:a16="http://schemas.microsoft.com/office/drawing/2014/main" id="{6F07A128-66C0-EAF5-D05B-2031C26A2051}"/>
                        </a:ext>
                      </a:extLst>
                    </p:cNvPr>
                    <p:cNvSpPr>
                      <a:spLocks/>
                    </p:cNvSpPr>
                    <p:nvPr/>
                  </p:nvSpPr>
                  <p:spPr bwMode="auto">
                    <a:xfrm>
                      <a:off x="6950" y="2446"/>
                      <a:ext cx="14" cy="53"/>
                    </a:xfrm>
                    <a:custGeom>
                      <a:avLst/>
                      <a:gdLst>
                        <a:gd name="T0" fmla="*/ 6 w 12"/>
                        <a:gd name="T1" fmla="*/ 44 h 44"/>
                        <a:gd name="T2" fmla="*/ 0 w 12"/>
                        <a:gd name="T3" fmla="*/ 38 h 44"/>
                        <a:gd name="T4" fmla="*/ 0 w 12"/>
                        <a:gd name="T5" fmla="*/ 6 h 44"/>
                        <a:gd name="T6" fmla="*/ 6 w 12"/>
                        <a:gd name="T7" fmla="*/ 0 h 44"/>
                        <a:gd name="T8" fmla="*/ 12 w 12"/>
                        <a:gd name="T9" fmla="*/ 6 h 44"/>
                        <a:gd name="T10" fmla="*/ 12 w 12"/>
                        <a:gd name="T11" fmla="*/ 38 h 44"/>
                        <a:gd name="T12" fmla="*/ 6 w 12"/>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6" y="44"/>
                          </a:moveTo>
                          <a:cubicBezTo>
                            <a:pt x="3" y="44"/>
                            <a:pt x="0" y="41"/>
                            <a:pt x="0" y="38"/>
                          </a:cubicBezTo>
                          <a:cubicBezTo>
                            <a:pt x="0" y="6"/>
                            <a:pt x="0" y="6"/>
                            <a:pt x="0" y="6"/>
                          </a:cubicBezTo>
                          <a:cubicBezTo>
                            <a:pt x="0" y="3"/>
                            <a:pt x="3" y="0"/>
                            <a:pt x="6" y="0"/>
                          </a:cubicBezTo>
                          <a:cubicBezTo>
                            <a:pt x="9" y="0"/>
                            <a:pt x="12" y="3"/>
                            <a:pt x="12" y="6"/>
                          </a:cubicBezTo>
                          <a:cubicBezTo>
                            <a:pt x="12" y="38"/>
                            <a:pt x="12" y="38"/>
                            <a:pt x="12" y="38"/>
                          </a:cubicBezTo>
                          <a:cubicBezTo>
                            <a:pt x="12" y="41"/>
                            <a:pt x="9" y="44"/>
                            <a:pt x="6" y="44"/>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276" name="Freeform 70">
                      <a:extLst>
                        <a:ext uri="{FF2B5EF4-FFF2-40B4-BE49-F238E27FC236}">
                          <a16:creationId xmlns:a16="http://schemas.microsoft.com/office/drawing/2014/main" id="{01F71916-0978-BEE1-5CB8-938BB3B723F2}"/>
                        </a:ext>
                      </a:extLst>
                    </p:cNvPr>
                    <p:cNvSpPr>
                      <a:spLocks/>
                    </p:cNvSpPr>
                    <p:nvPr/>
                  </p:nvSpPr>
                  <p:spPr bwMode="auto">
                    <a:xfrm>
                      <a:off x="7176" y="2446"/>
                      <a:ext cx="14" cy="53"/>
                    </a:xfrm>
                    <a:custGeom>
                      <a:avLst/>
                      <a:gdLst>
                        <a:gd name="T0" fmla="*/ 6 w 12"/>
                        <a:gd name="T1" fmla="*/ 44 h 44"/>
                        <a:gd name="T2" fmla="*/ 0 w 12"/>
                        <a:gd name="T3" fmla="*/ 38 h 44"/>
                        <a:gd name="T4" fmla="*/ 0 w 12"/>
                        <a:gd name="T5" fmla="*/ 6 h 44"/>
                        <a:gd name="T6" fmla="*/ 6 w 12"/>
                        <a:gd name="T7" fmla="*/ 0 h 44"/>
                        <a:gd name="T8" fmla="*/ 12 w 12"/>
                        <a:gd name="T9" fmla="*/ 6 h 44"/>
                        <a:gd name="T10" fmla="*/ 12 w 12"/>
                        <a:gd name="T11" fmla="*/ 38 h 44"/>
                        <a:gd name="T12" fmla="*/ 6 w 12"/>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6" y="44"/>
                          </a:moveTo>
                          <a:cubicBezTo>
                            <a:pt x="3" y="44"/>
                            <a:pt x="0" y="41"/>
                            <a:pt x="0" y="38"/>
                          </a:cubicBezTo>
                          <a:cubicBezTo>
                            <a:pt x="0" y="6"/>
                            <a:pt x="0" y="6"/>
                            <a:pt x="0" y="6"/>
                          </a:cubicBezTo>
                          <a:cubicBezTo>
                            <a:pt x="0" y="3"/>
                            <a:pt x="3" y="0"/>
                            <a:pt x="6" y="0"/>
                          </a:cubicBezTo>
                          <a:cubicBezTo>
                            <a:pt x="9" y="0"/>
                            <a:pt x="12" y="3"/>
                            <a:pt x="12" y="6"/>
                          </a:cubicBezTo>
                          <a:cubicBezTo>
                            <a:pt x="12" y="38"/>
                            <a:pt x="12" y="38"/>
                            <a:pt x="12" y="38"/>
                          </a:cubicBezTo>
                          <a:cubicBezTo>
                            <a:pt x="12" y="41"/>
                            <a:pt x="9" y="44"/>
                            <a:pt x="6" y="44"/>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grpSp>
            </p:grpSp>
          </p:grpSp>
        </p:grpSp>
        <p:grpSp>
          <p:nvGrpSpPr>
            <p:cNvPr id="149" name="Group 148">
              <a:extLst>
                <a:ext uri="{FF2B5EF4-FFF2-40B4-BE49-F238E27FC236}">
                  <a16:creationId xmlns:a16="http://schemas.microsoft.com/office/drawing/2014/main" id="{70FA2AA9-701F-A8B1-5262-2EFDB7B1C52B}"/>
                </a:ext>
              </a:extLst>
            </p:cNvPr>
            <p:cNvGrpSpPr/>
            <p:nvPr/>
          </p:nvGrpSpPr>
          <p:grpSpPr>
            <a:xfrm>
              <a:off x="10147336" y="4438277"/>
              <a:ext cx="1617767" cy="1596418"/>
              <a:chOff x="8905307" y="4389122"/>
              <a:chExt cx="1617767" cy="1596418"/>
            </a:xfrm>
          </p:grpSpPr>
          <p:sp>
            <p:nvSpPr>
              <p:cNvPr id="240" name="TextBox 239">
                <a:extLst>
                  <a:ext uri="{FF2B5EF4-FFF2-40B4-BE49-F238E27FC236}">
                    <a16:creationId xmlns:a16="http://schemas.microsoft.com/office/drawing/2014/main" id="{07F63FFE-D846-BE40-B089-C44EF0AED368}"/>
                  </a:ext>
                </a:extLst>
              </p:cNvPr>
              <p:cNvSpPr txBox="1"/>
              <p:nvPr/>
            </p:nvSpPr>
            <p:spPr>
              <a:xfrm>
                <a:off x="9188536" y="5293177"/>
                <a:ext cx="1334538" cy="230832"/>
              </a:xfrm>
              <a:prstGeom prst="rect">
                <a:avLst/>
              </a:prstGeom>
              <a:noFill/>
            </p:spPr>
            <p:txBody>
              <a:bodyPr wrap="square" rtlCol="0">
                <a:spAutoFit/>
              </a:bodyPr>
              <a:lstStyle/>
              <a:p>
                <a:pPr defTabSz="342471">
                  <a:defRPr/>
                </a:pPr>
                <a:r>
                  <a:rPr lang="en-US" sz="900">
                    <a:solidFill>
                      <a:srgbClr val="293E40"/>
                    </a:solidFill>
                    <a:latin typeface="Century Gothic" panose="020F0302020204030204"/>
                  </a:rPr>
                  <a:t>Program Manager</a:t>
                </a:r>
              </a:p>
            </p:txBody>
          </p:sp>
          <p:sp>
            <p:nvSpPr>
              <p:cNvPr id="241" name="TextBox 240">
                <a:extLst>
                  <a:ext uri="{FF2B5EF4-FFF2-40B4-BE49-F238E27FC236}">
                    <a16:creationId xmlns:a16="http://schemas.microsoft.com/office/drawing/2014/main" id="{72BCF12B-10AA-277D-04B2-C645B393CD03}"/>
                  </a:ext>
                </a:extLst>
              </p:cNvPr>
              <p:cNvSpPr txBox="1"/>
              <p:nvPr/>
            </p:nvSpPr>
            <p:spPr>
              <a:xfrm>
                <a:off x="9168219" y="5637363"/>
                <a:ext cx="1223412" cy="230832"/>
              </a:xfrm>
              <a:prstGeom prst="rect">
                <a:avLst/>
              </a:prstGeom>
              <a:noFill/>
            </p:spPr>
            <p:txBody>
              <a:bodyPr wrap="none" rtlCol="0">
                <a:spAutoFit/>
              </a:bodyPr>
              <a:lstStyle/>
              <a:p>
                <a:pPr defTabSz="342471">
                  <a:defRPr/>
                </a:pPr>
                <a:r>
                  <a:rPr lang="en-US" sz="900">
                    <a:solidFill>
                      <a:srgbClr val="293E40"/>
                    </a:solidFill>
                    <a:latin typeface="Century Gothic" panose="020F0302020204030204"/>
                  </a:rPr>
                  <a:t>Citizen Developers</a:t>
                </a:r>
              </a:p>
            </p:txBody>
          </p:sp>
          <p:grpSp>
            <p:nvGrpSpPr>
              <p:cNvPr id="242" name="Group 130">
                <a:extLst>
                  <a:ext uri="{FF2B5EF4-FFF2-40B4-BE49-F238E27FC236}">
                    <a16:creationId xmlns:a16="http://schemas.microsoft.com/office/drawing/2014/main" id="{AE709257-C51D-4C69-E2F9-61E15A19C4AC}"/>
                  </a:ext>
                </a:extLst>
              </p:cNvPr>
              <p:cNvGrpSpPr>
                <a:grpSpLocks noChangeAspect="1"/>
              </p:cNvGrpSpPr>
              <p:nvPr/>
            </p:nvGrpSpPr>
            <p:grpSpPr bwMode="auto">
              <a:xfrm>
                <a:off x="9026268" y="5623069"/>
                <a:ext cx="152090" cy="246888"/>
                <a:chOff x="2968" y="1934"/>
                <a:chExt cx="135" cy="295"/>
              </a:xfrm>
            </p:grpSpPr>
            <p:sp>
              <p:nvSpPr>
                <p:cNvPr id="255" name="Freeform 131">
                  <a:extLst>
                    <a:ext uri="{FF2B5EF4-FFF2-40B4-BE49-F238E27FC236}">
                      <a16:creationId xmlns:a16="http://schemas.microsoft.com/office/drawing/2014/main" id="{4A383646-E7BB-9BCC-D3C9-4FD47EB33C14}"/>
                    </a:ext>
                  </a:extLst>
                </p:cNvPr>
                <p:cNvSpPr>
                  <a:spLocks/>
                </p:cNvSpPr>
                <p:nvPr/>
              </p:nvSpPr>
              <p:spPr bwMode="auto">
                <a:xfrm>
                  <a:off x="2968" y="2186"/>
                  <a:ext cx="135"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256" name="Freeform 132">
                  <a:extLst>
                    <a:ext uri="{FF2B5EF4-FFF2-40B4-BE49-F238E27FC236}">
                      <a16:creationId xmlns:a16="http://schemas.microsoft.com/office/drawing/2014/main" id="{424CD870-36D0-8061-D035-7E93AC8FBD5F}"/>
                    </a:ext>
                  </a:extLst>
                </p:cNvPr>
                <p:cNvSpPr>
                  <a:spLocks noEditPoints="1"/>
                </p:cNvSpPr>
                <p:nvPr/>
              </p:nvSpPr>
              <p:spPr bwMode="auto">
                <a:xfrm>
                  <a:off x="2976" y="1934"/>
                  <a:ext cx="122"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257" name="Freeform 133">
                  <a:extLst>
                    <a:ext uri="{FF2B5EF4-FFF2-40B4-BE49-F238E27FC236}">
                      <a16:creationId xmlns:a16="http://schemas.microsoft.com/office/drawing/2014/main" id="{7561DACC-4AC5-39E9-E514-B00CC86334B7}"/>
                    </a:ext>
                  </a:extLst>
                </p:cNvPr>
                <p:cNvSpPr>
                  <a:spLocks/>
                </p:cNvSpPr>
                <p:nvPr/>
              </p:nvSpPr>
              <p:spPr bwMode="auto">
                <a:xfrm>
                  <a:off x="3010" y="2069"/>
                  <a:ext cx="50" cy="130"/>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grpSp>
          <p:grpSp>
            <p:nvGrpSpPr>
              <p:cNvPr id="243" name="Group 155">
                <a:extLst>
                  <a:ext uri="{FF2B5EF4-FFF2-40B4-BE49-F238E27FC236}">
                    <a16:creationId xmlns:a16="http://schemas.microsoft.com/office/drawing/2014/main" id="{FEACC643-A100-474F-365B-B36E36265F01}"/>
                  </a:ext>
                </a:extLst>
              </p:cNvPr>
              <p:cNvGrpSpPr>
                <a:grpSpLocks noChangeAspect="1"/>
              </p:cNvGrpSpPr>
              <p:nvPr/>
            </p:nvGrpSpPr>
            <p:grpSpPr bwMode="auto">
              <a:xfrm>
                <a:off x="8982744" y="5277304"/>
                <a:ext cx="237449" cy="246888"/>
                <a:chOff x="3358" y="3345"/>
                <a:chExt cx="327" cy="340"/>
              </a:xfrm>
            </p:grpSpPr>
            <p:sp>
              <p:nvSpPr>
                <p:cNvPr id="253" name="Freeform 156">
                  <a:extLst>
                    <a:ext uri="{FF2B5EF4-FFF2-40B4-BE49-F238E27FC236}">
                      <a16:creationId xmlns:a16="http://schemas.microsoft.com/office/drawing/2014/main" id="{6F9A1F99-97F3-FCA7-622B-E72CD6F4D024}"/>
                    </a:ext>
                  </a:extLst>
                </p:cNvPr>
                <p:cNvSpPr>
                  <a:spLocks/>
                </p:cNvSpPr>
                <p:nvPr/>
              </p:nvSpPr>
              <p:spPr bwMode="auto">
                <a:xfrm>
                  <a:off x="3522" y="3345"/>
                  <a:ext cx="146" cy="84"/>
                </a:xfrm>
                <a:custGeom>
                  <a:avLst/>
                  <a:gdLst>
                    <a:gd name="T0" fmla="*/ 109 w 111"/>
                    <a:gd name="T1" fmla="*/ 52 h 62"/>
                    <a:gd name="T2" fmla="*/ 60 w 111"/>
                    <a:gd name="T3" fmla="*/ 3 h 62"/>
                    <a:gd name="T4" fmla="*/ 51 w 111"/>
                    <a:gd name="T5" fmla="*/ 3 h 62"/>
                    <a:gd name="T6" fmla="*/ 2 w 111"/>
                    <a:gd name="T7" fmla="*/ 52 h 62"/>
                    <a:gd name="T8" fmla="*/ 1 w 111"/>
                    <a:gd name="T9" fmla="*/ 58 h 62"/>
                    <a:gd name="T10" fmla="*/ 7 w 111"/>
                    <a:gd name="T11" fmla="*/ 62 h 62"/>
                    <a:gd name="T12" fmla="*/ 105 w 111"/>
                    <a:gd name="T13" fmla="*/ 62 h 62"/>
                    <a:gd name="T14" fmla="*/ 110 w 111"/>
                    <a:gd name="T15" fmla="*/ 58 h 62"/>
                    <a:gd name="T16" fmla="*/ 109 w 111"/>
                    <a:gd name="T17"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62">
                      <a:moveTo>
                        <a:pt x="109" y="52"/>
                      </a:moveTo>
                      <a:cubicBezTo>
                        <a:pt x="60" y="3"/>
                        <a:pt x="60" y="3"/>
                        <a:pt x="60" y="3"/>
                      </a:cubicBezTo>
                      <a:cubicBezTo>
                        <a:pt x="58" y="0"/>
                        <a:pt x="54" y="0"/>
                        <a:pt x="51" y="3"/>
                      </a:cubicBezTo>
                      <a:cubicBezTo>
                        <a:pt x="2" y="52"/>
                        <a:pt x="2" y="52"/>
                        <a:pt x="2" y="52"/>
                      </a:cubicBezTo>
                      <a:cubicBezTo>
                        <a:pt x="1" y="53"/>
                        <a:pt x="0" y="56"/>
                        <a:pt x="1" y="58"/>
                      </a:cubicBezTo>
                      <a:cubicBezTo>
                        <a:pt x="2" y="61"/>
                        <a:pt x="4" y="62"/>
                        <a:pt x="7" y="62"/>
                      </a:cubicBezTo>
                      <a:cubicBezTo>
                        <a:pt x="105" y="62"/>
                        <a:pt x="105" y="62"/>
                        <a:pt x="105" y="62"/>
                      </a:cubicBezTo>
                      <a:cubicBezTo>
                        <a:pt x="107" y="62"/>
                        <a:pt x="109" y="61"/>
                        <a:pt x="110" y="58"/>
                      </a:cubicBezTo>
                      <a:cubicBezTo>
                        <a:pt x="111" y="56"/>
                        <a:pt x="111" y="53"/>
                        <a:pt x="109" y="52"/>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26" tIns="34263" rIns="68526" bIns="34263" numCol="1" anchor="t" anchorCtr="0" compatLnSpc="1">
                  <a:prstTxWarp prst="textNoShape">
                    <a:avLst/>
                  </a:prstTxWarp>
                </a:bodyPr>
                <a:lstStyle/>
                <a:p>
                  <a:pPr defTabSz="957043"/>
                  <a:endParaRPr lang="en-US" sz="1350">
                    <a:solidFill>
                      <a:srgbClr val="293E40"/>
                    </a:solidFill>
                    <a:latin typeface="Century Gothic" panose="020F0302020204030204"/>
                  </a:endParaRPr>
                </a:p>
              </p:txBody>
            </p:sp>
            <p:sp>
              <p:nvSpPr>
                <p:cNvPr id="254" name="Freeform 157">
                  <a:extLst>
                    <a:ext uri="{FF2B5EF4-FFF2-40B4-BE49-F238E27FC236}">
                      <a16:creationId xmlns:a16="http://schemas.microsoft.com/office/drawing/2014/main" id="{1DB84852-7CC3-05EA-9315-37C9DBC00C8A}"/>
                    </a:ext>
                  </a:extLst>
                </p:cNvPr>
                <p:cNvSpPr>
                  <a:spLocks noEditPoints="1"/>
                </p:cNvSpPr>
                <p:nvPr/>
              </p:nvSpPr>
              <p:spPr bwMode="auto">
                <a:xfrm>
                  <a:off x="3358" y="3369"/>
                  <a:ext cx="327" cy="316"/>
                </a:xfrm>
                <a:custGeom>
                  <a:avLst/>
                  <a:gdLst>
                    <a:gd name="T0" fmla="*/ 226 w 249"/>
                    <a:gd name="T1" fmla="*/ 158 h 232"/>
                    <a:gd name="T2" fmla="*/ 106 w 249"/>
                    <a:gd name="T3" fmla="*/ 172 h 232"/>
                    <a:gd name="T4" fmla="*/ 106 w 249"/>
                    <a:gd name="T5" fmla="*/ 160 h 232"/>
                    <a:gd name="T6" fmla="*/ 215 w 249"/>
                    <a:gd name="T7" fmla="*/ 155 h 232"/>
                    <a:gd name="T8" fmla="*/ 93 w 249"/>
                    <a:gd name="T9" fmla="*/ 60 h 232"/>
                    <a:gd name="T10" fmla="*/ 76 w 249"/>
                    <a:gd name="T11" fmla="*/ 111 h 232"/>
                    <a:gd name="T12" fmla="*/ 82 w 249"/>
                    <a:gd name="T13" fmla="*/ 53 h 232"/>
                    <a:gd name="T14" fmla="*/ 243 w 249"/>
                    <a:gd name="T15" fmla="*/ 48 h 232"/>
                    <a:gd name="T16" fmla="*/ 249 w 249"/>
                    <a:gd name="T17" fmla="*/ 55 h 232"/>
                    <a:gd name="T18" fmla="*/ 107 w 249"/>
                    <a:gd name="T19" fmla="*/ 18 h 232"/>
                    <a:gd name="T20" fmla="*/ 108 w 249"/>
                    <a:gd name="T21" fmla="*/ 23 h 232"/>
                    <a:gd name="T22" fmla="*/ 130 w 249"/>
                    <a:gd name="T23" fmla="*/ 28 h 232"/>
                    <a:gd name="T24" fmla="*/ 130 w 249"/>
                    <a:gd name="T25" fmla="*/ 16 h 232"/>
                    <a:gd name="T26" fmla="*/ 114 w 249"/>
                    <a:gd name="T27" fmla="*/ 5 h 232"/>
                    <a:gd name="T28" fmla="*/ 58 w 249"/>
                    <a:gd name="T29" fmla="*/ 0 h 232"/>
                    <a:gd name="T30" fmla="*/ 54 w 249"/>
                    <a:gd name="T31" fmla="*/ 2 h 232"/>
                    <a:gd name="T32" fmla="*/ 52 w 249"/>
                    <a:gd name="T33" fmla="*/ 98 h 232"/>
                    <a:gd name="T34" fmla="*/ 64 w 249"/>
                    <a:gd name="T35" fmla="*/ 98 h 232"/>
                    <a:gd name="T36" fmla="*/ 100 w 249"/>
                    <a:gd name="T37" fmla="*/ 12 h 232"/>
                    <a:gd name="T38" fmla="*/ 178 w 249"/>
                    <a:gd name="T39" fmla="*/ 100 h 232"/>
                    <a:gd name="T40" fmla="*/ 178 w 249"/>
                    <a:gd name="T41" fmla="*/ 88 h 232"/>
                    <a:gd name="T42" fmla="*/ 132 w 249"/>
                    <a:gd name="T43" fmla="*/ 94 h 232"/>
                    <a:gd name="T44" fmla="*/ 178 w 249"/>
                    <a:gd name="T45" fmla="*/ 100 h 232"/>
                    <a:gd name="T46" fmla="*/ 108 w 249"/>
                    <a:gd name="T47" fmla="*/ 222 h 232"/>
                    <a:gd name="T48" fmla="*/ 76 w 249"/>
                    <a:gd name="T49" fmla="*/ 176 h 232"/>
                    <a:gd name="T50" fmla="*/ 88 w 249"/>
                    <a:gd name="T51" fmla="*/ 150 h 232"/>
                    <a:gd name="T52" fmla="*/ 20 w 249"/>
                    <a:gd name="T53" fmla="*/ 150 h 232"/>
                    <a:gd name="T54" fmla="*/ 32 w 249"/>
                    <a:gd name="T55" fmla="*/ 176 h 232"/>
                    <a:gd name="T56" fmla="*/ 0 w 249"/>
                    <a:gd name="T57" fmla="*/ 222 h 232"/>
                    <a:gd name="T58" fmla="*/ 6 w 249"/>
                    <a:gd name="T59" fmla="*/ 232 h 232"/>
                    <a:gd name="T60" fmla="*/ 12 w 249"/>
                    <a:gd name="T61" fmla="*/ 222 h 232"/>
                    <a:gd name="T62" fmla="*/ 96 w 249"/>
                    <a:gd name="T63" fmla="*/ 222 h 232"/>
                    <a:gd name="T64" fmla="*/ 102 w 249"/>
                    <a:gd name="T65" fmla="*/ 232 h 232"/>
                    <a:gd name="T66" fmla="*/ 76 w 249"/>
                    <a:gd name="T67" fmla="*/ 150 h 232"/>
                    <a:gd name="T68" fmla="*/ 32 w 249"/>
                    <a:gd name="T69" fmla="*/ 150 h 232"/>
                    <a:gd name="T70" fmla="*/ 76 w 249"/>
                    <a:gd name="T71" fmla="*/ 15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9" h="232">
                      <a:moveTo>
                        <a:pt x="249" y="55"/>
                      </a:moveTo>
                      <a:cubicBezTo>
                        <a:pt x="226" y="158"/>
                        <a:pt x="226" y="158"/>
                        <a:pt x="226" y="158"/>
                      </a:cubicBezTo>
                      <a:cubicBezTo>
                        <a:pt x="224" y="166"/>
                        <a:pt x="217" y="172"/>
                        <a:pt x="208" y="172"/>
                      </a:cubicBezTo>
                      <a:cubicBezTo>
                        <a:pt x="106" y="172"/>
                        <a:pt x="106" y="172"/>
                        <a:pt x="106" y="172"/>
                      </a:cubicBezTo>
                      <a:cubicBezTo>
                        <a:pt x="103" y="172"/>
                        <a:pt x="100" y="169"/>
                        <a:pt x="100" y="166"/>
                      </a:cubicBezTo>
                      <a:cubicBezTo>
                        <a:pt x="100" y="163"/>
                        <a:pt x="103" y="160"/>
                        <a:pt x="106" y="160"/>
                      </a:cubicBezTo>
                      <a:cubicBezTo>
                        <a:pt x="208" y="160"/>
                        <a:pt x="208" y="160"/>
                        <a:pt x="208" y="160"/>
                      </a:cubicBezTo>
                      <a:cubicBezTo>
                        <a:pt x="211" y="160"/>
                        <a:pt x="214" y="158"/>
                        <a:pt x="215" y="155"/>
                      </a:cubicBezTo>
                      <a:cubicBezTo>
                        <a:pt x="236" y="60"/>
                        <a:pt x="236" y="60"/>
                        <a:pt x="236" y="60"/>
                      </a:cubicBezTo>
                      <a:cubicBezTo>
                        <a:pt x="93" y="60"/>
                        <a:pt x="93" y="60"/>
                        <a:pt x="93" y="60"/>
                      </a:cubicBezTo>
                      <a:cubicBezTo>
                        <a:pt x="84" y="106"/>
                        <a:pt x="84" y="106"/>
                        <a:pt x="84" y="106"/>
                      </a:cubicBezTo>
                      <a:cubicBezTo>
                        <a:pt x="84" y="110"/>
                        <a:pt x="80" y="112"/>
                        <a:pt x="76" y="111"/>
                      </a:cubicBezTo>
                      <a:cubicBezTo>
                        <a:pt x="73" y="110"/>
                        <a:pt x="72" y="107"/>
                        <a:pt x="72" y="104"/>
                      </a:cubicBezTo>
                      <a:cubicBezTo>
                        <a:pt x="82" y="53"/>
                        <a:pt x="82" y="53"/>
                        <a:pt x="82" y="53"/>
                      </a:cubicBezTo>
                      <a:cubicBezTo>
                        <a:pt x="82" y="50"/>
                        <a:pt x="85" y="48"/>
                        <a:pt x="88" y="48"/>
                      </a:cubicBezTo>
                      <a:cubicBezTo>
                        <a:pt x="243" y="48"/>
                        <a:pt x="243" y="48"/>
                        <a:pt x="243" y="48"/>
                      </a:cubicBezTo>
                      <a:cubicBezTo>
                        <a:pt x="245" y="48"/>
                        <a:pt x="247" y="49"/>
                        <a:pt x="248" y="50"/>
                      </a:cubicBezTo>
                      <a:cubicBezTo>
                        <a:pt x="249" y="52"/>
                        <a:pt x="249" y="54"/>
                        <a:pt x="249" y="55"/>
                      </a:cubicBezTo>
                      <a:close/>
                      <a:moveTo>
                        <a:pt x="105" y="14"/>
                      </a:moveTo>
                      <a:cubicBezTo>
                        <a:pt x="107" y="15"/>
                        <a:pt x="107" y="17"/>
                        <a:pt x="107" y="18"/>
                      </a:cubicBezTo>
                      <a:cubicBezTo>
                        <a:pt x="107" y="19"/>
                        <a:pt x="107" y="19"/>
                        <a:pt x="107" y="20"/>
                      </a:cubicBezTo>
                      <a:cubicBezTo>
                        <a:pt x="108" y="23"/>
                        <a:pt x="108" y="23"/>
                        <a:pt x="108" y="23"/>
                      </a:cubicBezTo>
                      <a:cubicBezTo>
                        <a:pt x="109" y="26"/>
                        <a:pt x="111" y="28"/>
                        <a:pt x="114" y="28"/>
                      </a:cubicBezTo>
                      <a:cubicBezTo>
                        <a:pt x="130" y="28"/>
                        <a:pt x="130" y="28"/>
                        <a:pt x="130" y="28"/>
                      </a:cubicBezTo>
                      <a:cubicBezTo>
                        <a:pt x="133" y="28"/>
                        <a:pt x="136" y="25"/>
                        <a:pt x="136" y="22"/>
                      </a:cubicBezTo>
                      <a:cubicBezTo>
                        <a:pt x="136" y="19"/>
                        <a:pt x="133" y="16"/>
                        <a:pt x="130" y="16"/>
                      </a:cubicBezTo>
                      <a:cubicBezTo>
                        <a:pt x="119" y="16"/>
                        <a:pt x="119" y="16"/>
                        <a:pt x="119" y="16"/>
                      </a:cubicBezTo>
                      <a:cubicBezTo>
                        <a:pt x="119" y="12"/>
                        <a:pt x="117" y="8"/>
                        <a:pt x="114" y="5"/>
                      </a:cubicBezTo>
                      <a:cubicBezTo>
                        <a:pt x="110" y="2"/>
                        <a:pt x="106" y="0"/>
                        <a:pt x="101" y="0"/>
                      </a:cubicBezTo>
                      <a:cubicBezTo>
                        <a:pt x="58" y="0"/>
                        <a:pt x="58" y="0"/>
                        <a:pt x="58" y="0"/>
                      </a:cubicBezTo>
                      <a:cubicBezTo>
                        <a:pt x="58" y="0"/>
                        <a:pt x="58" y="0"/>
                        <a:pt x="58" y="0"/>
                      </a:cubicBezTo>
                      <a:cubicBezTo>
                        <a:pt x="56" y="0"/>
                        <a:pt x="55" y="1"/>
                        <a:pt x="54" y="2"/>
                      </a:cubicBezTo>
                      <a:cubicBezTo>
                        <a:pt x="53" y="3"/>
                        <a:pt x="52" y="4"/>
                        <a:pt x="52" y="6"/>
                      </a:cubicBezTo>
                      <a:cubicBezTo>
                        <a:pt x="52" y="98"/>
                        <a:pt x="52" y="98"/>
                        <a:pt x="52" y="98"/>
                      </a:cubicBezTo>
                      <a:cubicBezTo>
                        <a:pt x="52" y="101"/>
                        <a:pt x="55" y="104"/>
                        <a:pt x="58" y="104"/>
                      </a:cubicBezTo>
                      <a:cubicBezTo>
                        <a:pt x="61" y="104"/>
                        <a:pt x="64" y="101"/>
                        <a:pt x="64" y="98"/>
                      </a:cubicBezTo>
                      <a:cubicBezTo>
                        <a:pt x="64" y="12"/>
                        <a:pt x="64" y="12"/>
                        <a:pt x="64" y="12"/>
                      </a:cubicBezTo>
                      <a:cubicBezTo>
                        <a:pt x="100" y="12"/>
                        <a:pt x="100" y="12"/>
                        <a:pt x="100" y="12"/>
                      </a:cubicBezTo>
                      <a:cubicBezTo>
                        <a:pt x="102" y="12"/>
                        <a:pt x="104" y="13"/>
                        <a:pt x="105" y="14"/>
                      </a:cubicBezTo>
                      <a:close/>
                      <a:moveTo>
                        <a:pt x="178" y="100"/>
                      </a:moveTo>
                      <a:cubicBezTo>
                        <a:pt x="181" y="100"/>
                        <a:pt x="184" y="97"/>
                        <a:pt x="184" y="94"/>
                      </a:cubicBezTo>
                      <a:cubicBezTo>
                        <a:pt x="184" y="91"/>
                        <a:pt x="181" y="88"/>
                        <a:pt x="178" y="88"/>
                      </a:cubicBezTo>
                      <a:cubicBezTo>
                        <a:pt x="138" y="88"/>
                        <a:pt x="138" y="88"/>
                        <a:pt x="138" y="88"/>
                      </a:cubicBezTo>
                      <a:cubicBezTo>
                        <a:pt x="135" y="88"/>
                        <a:pt x="132" y="91"/>
                        <a:pt x="132" y="94"/>
                      </a:cubicBezTo>
                      <a:cubicBezTo>
                        <a:pt x="132" y="97"/>
                        <a:pt x="135" y="100"/>
                        <a:pt x="138" y="100"/>
                      </a:cubicBezTo>
                      <a:lnTo>
                        <a:pt x="178" y="100"/>
                      </a:lnTo>
                      <a:close/>
                      <a:moveTo>
                        <a:pt x="108" y="226"/>
                      </a:moveTo>
                      <a:cubicBezTo>
                        <a:pt x="108" y="222"/>
                        <a:pt x="108" y="222"/>
                        <a:pt x="108" y="222"/>
                      </a:cubicBezTo>
                      <a:cubicBezTo>
                        <a:pt x="108" y="203"/>
                        <a:pt x="97" y="186"/>
                        <a:pt x="78" y="177"/>
                      </a:cubicBezTo>
                      <a:cubicBezTo>
                        <a:pt x="76" y="176"/>
                        <a:pt x="76" y="176"/>
                        <a:pt x="76" y="176"/>
                      </a:cubicBezTo>
                      <a:cubicBezTo>
                        <a:pt x="78" y="174"/>
                        <a:pt x="78" y="174"/>
                        <a:pt x="78" y="174"/>
                      </a:cubicBezTo>
                      <a:cubicBezTo>
                        <a:pt x="84" y="168"/>
                        <a:pt x="88" y="159"/>
                        <a:pt x="88" y="150"/>
                      </a:cubicBezTo>
                      <a:cubicBezTo>
                        <a:pt x="88" y="131"/>
                        <a:pt x="73" y="116"/>
                        <a:pt x="54" y="116"/>
                      </a:cubicBezTo>
                      <a:cubicBezTo>
                        <a:pt x="35" y="116"/>
                        <a:pt x="20" y="131"/>
                        <a:pt x="20" y="150"/>
                      </a:cubicBezTo>
                      <a:cubicBezTo>
                        <a:pt x="20" y="159"/>
                        <a:pt x="24" y="168"/>
                        <a:pt x="30" y="174"/>
                      </a:cubicBezTo>
                      <a:cubicBezTo>
                        <a:pt x="32" y="176"/>
                        <a:pt x="32" y="176"/>
                        <a:pt x="32" y="176"/>
                      </a:cubicBezTo>
                      <a:cubicBezTo>
                        <a:pt x="30" y="177"/>
                        <a:pt x="30" y="177"/>
                        <a:pt x="30" y="177"/>
                      </a:cubicBezTo>
                      <a:cubicBezTo>
                        <a:pt x="11" y="186"/>
                        <a:pt x="0" y="203"/>
                        <a:pt x="0" y="222"/>
                      </a:cubicBezTo>
                      <a:cubicBezTo>
                        <a:pt x="0" y="226"/>
                        <a:pt x="0" y="226"/>
                        <a:pt x="0" y="226"/>
                      </a:cubicBezTo>
                      <a:cubicBezTo>
                        <a:pt x="0" y="229"/>
                        <a:pt x="3" y="232"/>
                        <a:pt x="6" y="232"/>
                      </a:cubicBezTo>
                      <a:cubicBezTo>
                        <a:pt x="9" y="232"/>
                        <a:pt x="12" y="229"/>
                        <a:pt x="12" y="226"/>
                      </a:cubicBezTo>
                      <a:cubicBezTo>
                        <a:pt x="12" y="222"/>
                        <a:pt x="12" y="222"/>
                        <a:pt x="12" y="222"/>
                      </a:cubicBezTo>
                      <a:cubicBezTo>
                        <a:pt x="12" y="201"/>
                        <a:pt x="31" y="184"/>
                        <a:pt x="54" y="184"/>
                      </a:cubicBezTo>
                      <a:cubicBezTo>
                        <a:pt x="77" y="184"/>
                        <a:pt x="96" y="201"/>
                        <a:pt x="96" y="222"/>
                      </a:cubicBezTo>
                      <a:cubicBezTo>
                        <a:pt x="96" y="226"/>
                        <a:pt x="96" y="226"/>
                        <a:pt x="96" y="226"/>
                      </a:cubicBezTo>
                      <a:cubicBezTo>
                        <a:pt x="96" y="229"/>
                        <a:pt x="99" y="232"/>
                        <a:pt x="102" y="232"/>
                      </a:cubicBezTo>
                      <a:cubicBezTo>
                        <a:pt x="105" y="232"/>
                        <a:pt x="108" y="229"/>
                        <a:pt x="108" y="226"/>
                      </a:cubicBezTo>
                      <a:close/>
                      <a:moveTo>
                        <a:pt x="76" y="150"/>
                      </a:moveTo>
                      <a:cubicBezTo>
                        <a:pt x="76" y="162"/>
                        <a:pt x="66" y="172"/>
                        <a:pt x="54" y="172"/>
                      </a:cubicBezTo>
                      <a:cubicBezTo>
                        <a:pt x="42" y="172"/>
                        <a:pt x="32" y="162"/>
                        <a:pt x="32" y="150"/>
                      </a:cubicBezTo>
                      <a:cubicBezTo>
                        <a:pt x="32" y="138"/>
                        <a:pt x="42" y="128"/>
                        <a:pt x="54" y="128"/>
                      </a:cubicBezTo>
                      <a:cubicBezTo>
                        <a:pt x="66" y="128"/>
                        <a:pt x="76" y="138"/>
                        <a:pt x="76" y="15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26" tIns="34263" rIns="68526" bIns="34263" numCol="1" anchor="t" anchorCtr="0" compatLnSpc="1">
                  <a:prstTxWarp prst="textNoShape">
                    <a:avLst/>
                  </a:prstTxWarp>
                </a:bodyPr>
                <a:lstStyle/>
                <a:p>
                  <a:pPr defTabSz="957043"/>
                  <a:endParaRPr lang="en-US" sz="1350">
                    <a:solidFill>
                      <a:srgbClr val="293E40"/>
                    </a:solidFill>
                    <a:latin typeface="Century Gothic" panose="020F0302020204030204"/>
                  </a:endParaRPr>
                </a:p>
              </p:txBody>
            </p:sp>
          </p:grpSp>
          <p:sp>
            <p:nvSpPr>
              <p:cNvPr id="244" name="TextBox 243">
                <a:extLst>
                  <a:ext uri="{FF2B5EF4-FFF2-40B4-BE49-F238E27FC236}">
                    <a16:creationId xmlns:a16="http://schemas.microsoft.com/office/drawing/2014/main" id="{52AF9E67-B3D4-CFAE-F4EF-7260F8F886C6}"/>
                  </a:ext>
                </a:extLst>
              </p:cNvPr>
              <p:cNvSpPr txBox="1"/>
              <p:nvPr/>
            </p:nvSpPr>
            <p:spPr>
              <a:xfrm>
                <a:off x="8905307" y="4389122"/>
                <a:ext cx="1617767" cy="523220"/>
              </a:xfrm>
              <a:prstGeom prst="rect">
                <a:avLst/>
              </a:prstGeom>
              <a:noFill/>
            </p:spPr>
            <p:txBody>
              <a:bodyPr wrap="square" rtlCol="0">
                <a:spAutoFit/>
              </a:bodyPr>
              <a:lstStyle/>
              <a:p>
                <a:pPr algn="ctr" defTabSz="456629">
                  <a:defRPr/>
                </a:pPr>
                <a:r>
                  <a:rPr lang="en-US" sz="1400" b="1">
                    <a:solidFill>
                      <a:srgbClr val="293E40"/>
                    </a:solidFill>
                    <a:latin typeface="Century Gothic" panose="020F0302020204030204"/>
                  </a:rPr>
                  <a:t>Citizen </a:t>
                </a:r>
              </a:p>
              <a:p>
                <a:pPr algn="ctr" defTabSz="456629">
                  <a:defRPr/>
                </a:pPr>
                <a:r>
                  <a:rPr lang="en-US" sz="1400" b="1">
                    <a:solidFill>
                      <a:srgbClr val="293E40"/>
                    </a:solidFill>
                    <a:latin typeface="Century Gothic" panose="020F0302020204030204"/>
                  </a:rPr>
                  <a:t>Development</a:t>
                </a:r>
              </a:p>
            </p:txBody>
          </p:sp>
          <p:sp>
            <p:nvSpPr>
              <p:cNvPr id="245" name="Rectangle 244">
                <a:extLst>
                  <a:ext uri="{FF2B5EF4-FFF2-40B4-BE49-F238E27FC236}">
                    <a16:creationId xmlns:a16="http://schemas.microsoft.com/office/drawing/2014/main" id="{37728B56-2B8C-52FE-DD70-4A301F95B565}"/>
                  </a:ext>
                </a:extLst>
              </p:cNvPr>
              <p:cNvSpPr/>
              <p:nvPr/>
            </p:nvSpPr>
            <p:spPr>
              <a:xfrm>
                <a:off x="8905307" y="4396174"/>
                <a:ext cx="1532933" cy="1589366"/>
              </a:xfrm>
              <a:prstGeom prst="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471">
                  <a:defRPr/>
                </a:pPr>
                <a:endParaRPr lang="en-US" sz="900">
                  <a:solidFill>
                    <a:srgbClr val="FFFFFF"/>
                  </a:solidFill>
                  <a:latin typeface="Century Gothic" panose="020F0302020204030204"/>
                </a:endParaRPr>
              </a:p>
            </p:txBody>
          </p:sp>
          <p:sp>
            <p:nvSpPr>
              <p:cNvPr id="246" name="TextBox 245">
                <a:extLst>
                  <a:ext uri="{FF2B5EF4-FFF2-40B4-BE49-F238E27FC236}">
                    <a16:creationId xmlns:a16="http://schemas.microsoft.com/office/drawing/2014/main" id="{00748CE0-FB03-19B2-E035-D981D2674947}"/>
                  </a:ext>
                </a:extLst>
              </p:cNvPr>
              <p:cNvSpPr txBox="1"/>
              <p:nvPr/>
            </p:nvSpPr>
            <p:spPr>
              <a:xfrm>
                <a:off x="9168219" y="4922086"/>
                <a:ext cx="1335409" cy="2308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Program Sponsor</a:t>
                </a:r>
              </a:p>
            </p:txBody>
          </p:sp>
          <p:grpSp>
            <p:nvGrpSpPr>
              <p:cNvPr id="247" name="Group 65">
                <a:extLst>
                  <a:ext uri="{FF2B5EF4-FFF2-40B4-BE49-F238E27FC236}">
                    <a16:creationId xmlns:a16="http://schemas.microsoft.com/office/drawing/2014/main" id="{0B46E6CB-50F6-F8AF-183C-A243C267C840}"/>
                  </a:ext>
                </a:extLst>
              </p:cNvPr>
              <p:cNvGrpSpPr>
                <a:grpSpLocks noChangeAspect="1"/>
              </p:cNvGrpSpPr>
              <p:nvPr/>
            </p:nvGrpSpPr>
            <p:grpSpPr bwMode="auto">
              <a:xfrm>
                <a:off x="9006161" y="4894176"/>
                <a:ext cx="222422" cy="274320"/>
                <a:chOff x="6950" y="2203"/>
                <a:chExt cx="240" cy="296"/>
              </a:xfrm>
            </p:grpSpPr>
            <p:sp>
              <p:nvSpPr>
                <p:cNvPr id="248" name="Freeform 66">
                  <a:extLst>
                    <a:ext uri="{FF2B5EF4-FFF2-40B4-BE49-F238E27FC236}">
                      <a16:creationId xmlns:a16="http://schemas.microsoft.com/office/drawing/2014/main" id="{6944257E-3BF1-D6E2-3D81-09E4B05464E5}"/>
                    </a:ext>
                  </a:extLst>
                </p:cNvPr>
                <p:cNvSpPr>
                  <a:spLocks/>
                </p:cNvSpPr>
                <p:nvPr/>
              </p:nvSpPr>
              <p:spPr bwMode="auto">
                <a:xfrm>
                  <a:off x="7049" y="2279"/>
                  <a:ext cx="42" cy="84"/>
                </a:xfrm>
                <a:custGeom>
                  <a:avLst/>
                  <a:gdLst>
                    <a:gd name="T0" fmla="*/ 35 w 36"/>
                    <a:gd name="T1" fmla="*/ 51 h 69"/>
                    <a:gd name="T2" fmla="*/ 24 w 36"/>
                    <a:gd name="T3" fmla="*/ 29 h 69"/>
                    <a:gd name="T4" fmla="*/ 33 w 36"/>
                    <a:gd name="T5" fmla="*/ 20 h 69"/>
                    <a:gd name="T6" fmla="*/ 34 w 36"/>
                    <a:gd name="T7" fmla="*/ 17 h 69"/>
                    <a:gd name="T8" fmla="*/ 33 w 36"/>
                    <a:gd name="T9" fmla="*/ 13 h 69"/>
                    <a:gd name="T10" fmla="*/ 22 w 36"/>
                    <a:gd name="T11" fmla="*/ 2 h 69"/>
                    <a:gd name="T12" fmla="*/ 14 w 36"/>
                    <a:gd name="T13" fmla="*/ 3 h 69"/>
                    <a:gd name="T14" fmla="*/ 4 w 36"/>
                    <a:gd name="T15" fmla="*/ 13 h 69"/>
                    <a:gd name="T16" fmla="*/ 4 w 36"/>
                    <a:gd name="T17" fmla="*/ 21 h 69"/>
                    <a:gd name="T18" fmla="*/ 12 w 36"/>
                    <a:gd name="T19" fmla="*/ 29 h 69"/>
                    <a:gd name="T20" fmla="*/ 1 w 36"/>
                    <a:gd name="T21" fmla="*/ 51 h 69"/>
                    <a:gd name="T22" fmla="*/ 2 w 36"/>
                    <a:gd name="T23" fmla="*/ 57 h 69"/>
                    <a:gd name="T24" fmla="*/ 15 w 36"/>
                    <a:gd name="T25" fmla="*/ 68 h 69"/>
                    <a:gd name="T26" fmla="*/ 18 w 36"/>
                    <a:gd name="T27" fmla="*/ 69 h 69"/>
                    <a:gd name="T28" fmla="*/ 21 w 36"/>
                    <a:gd name="T29" fmla="*/ 68 h 69"/>
                    <a:gd name="T30" fmla="*/ 33 w 36"/>
                    <a:gd name="T31" fmla="*/ 57 h 69"/>
                    <a:gd name="T32" fmla="*/ 35 w 36"/>
                    <a:gd name="T33" fmla="*/ 5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69">
                      <a:moveTo>
                        <a:pt x="35" y="51"/>
                      </a:moveTo>
                      <a:cubicBezTo>
                        <a:pt x="24" y="29"/>
                        <a:pt x="24" y="29"/>
                        <a:pt x="24" y="29"/>
                      </a:cubicBezTo>
                      <a:cubicBezTo>
                        <a:pt x="33" y="20"/>
                        <a:pt x="33" y="20"/>
                        <a:pt x="33" y="20"/>
                      </a:cubicBezTo>
                      <a:cubicBezTo>
                        <a:pt x="34" y="19"/>
                        <a:pt x="34" y="18"/>
                        <a:pt x="34" y="17"/>
                      </a:cubicBezTo>
                      <a:cubicBezTo>
                        <a:pt x="34" y="15"/>
                        <a:pt x="34" y="14"/>
                        <a:pt x="33" y="13"/>
                      </a:cubicBezTo>
                      <a:cubicBezTo>
                        <a:pt x="22" y="2"/>
                        <a:pt x="22" y="2"/>
                        <a:pt x="22" y="2"/>
                      </a:cubicBezTo>
                      <a:cubicBezTo>
                        <a:pt x="20" y="0"/>
                        <a:pt x="16" y="1"/>
                        <a:pt x="14" y="3"/>
                      </a:cubicBezTo>
                      <a:cubicBezTo>
                        <a:pt x="4" y="13"/>
                        <a:pt x="4" y="13"/>
                        <a:pt x="4" y="13"/>
                      </a:cubicBezTo>
                      <a:cubicBezTo>
                        <a:pt x="1" y="15"/>
                        <a:pt x="1" y="19"/>
                        <a:pt x="4" y="21"/>
                      </a:cubicBezTo>
                      <a:cubicBezTo>
                        <a:pt x="12" y="29"/>
                        <a:pt x="12" y="29"/>
                        <a:pt x="12" y="29"/>
                      </a:cubicBezTo>
                      <a:cubicBezTo>
                        <a:pt x="1" y="51"/>
                        <a:pt x="1" y="51"/>
                        <a:pt x="1" y="51"/>
                      </a:cubicBezTo>
                      <a:cubicBezTo>
                        <a:pt x="0" y="53"/>
                        <a:pt x="0" y="56"/>
                        <a:pt x="2" y="57"/>
                      </a:cubicBezTo>
                      <a:cubicBezTo>
                        <a:pt x="15" y="68"/>
                        <a:pt x="15" y="68"/>
                        <a:pt x="15" y="68"/>
                      </a:cubicBezTo>
                      <a:cubicBezTo>
                        <a:pt x="16" y="69"/>
                        <a:pt x="17" y="69"/>
                        <a:pt x="18" y="69"/>
                      </a:cubicBezTo>
                      <a:cubicBezTo>
                        <a:pt x="19" y="69"/>
                        <a:pt x="20" y="69"/>
                        <a:pt x="21" y="68"/>
                      </a:cubicBezTo>
                      <a:cubicBezTo>
                        <a:pt x="33" y="57"/>
                        <a:pt x="33" y="57"/>
                        <a:pt x="33" y="57"/>
                      </a:cubicBezTo>
                      <a:cubicBezTo>
                        <a:pt x="35" y="56"/>
                        <a:pt x="36" y="53"/>
                        <a:pt x="35" y="51"/>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249" name="Freeform 67">
                  <a:extLst>
                    <a:ext uri="{FF2B5EF4-FFF2-40B4-BE49-F238E27FC236}">
                      <a16:creationId xmlns:a16="http://schemas.microsoft.com/office/drawing/2014/main" id="{E8BAD533-6E56-C44B-ECAD-80379600387B}"/>
                    </a:ext>
                  </a:extLst>
                </p:cNvPr>
                <p:cNvSpPr>
                  <a:spLocks noEditPoints="1"/>
                </p:cNvSpPr>
                <p:nvPr/>
              </p:nvSpPr>
              <p:spPr bwMode="auto">
                <a:xfrm>
                  <a:off x="7007" y="2203"/>
                  <a:ext cx="127" cy="160"/>
                </a:xfrm>
                <a:custGeom>
                  <a:avLst/>
                  <a:gdLst>
                    <a:gd name="T0" fmla="*/ 102 w 108"/>
                    <a:gd name="T1" fmla="*/ 132 h 132"/>
                    <a:gd name="T2" fmla="*/ 96 w 108"/>
                    <a:gd name="T3" fmla="*/ 126 h 132"/>
                    <a:gd name="T4" fmla="*/ 96 w 108"/>
                    <a:gd name="T5" fmla="*/ 106 h 132"/>
                    <a:gd name="T6" fmla="*/ 54 w 108"/>
                    <a:gd name="T7" fmla="*/ 68 h 132"/>
                    <a:gd name="T8" fmla="*/ 12 w 108"/>
                    <a:gd name="T9" fmla="*/ 106 h 132"/>
                    <a:gd name="T10" fmla="*/ 12 w 108"/>
                    <a:gd name="T11" fmla="*/ 126 h 132"/>
                    <a:gd name="T12" fmla="*/ 6 w 108"/>
                    <a:gd name="T13" fmla="*/ 132 h 132"/>
                    <a:gd name="T14" fmla="*/ 0 w 108"/>
                    <a:gd name="T15" fmla="*/ 126 h 132"/>
                    <a:gd name="T16" fmla="*/ 0 w 108"/>
                    <a:gd name="T17" fmla="*/ 106 h 132"/>
                    <a:gd name="T18" fmla="*/ 30 w 108"/>
                    <a:gd name="T19" fmla="*/ 61 h 132"/>
                    <a:gd name="T20" fmla="*/ 32 w 108"/>
                    <a:gd name="T21" fmla="*/ 60 h 132"/>
                    <a:gd name="T22" fmla="*/ 30 w 108"/>
                    <a:gd name="T23" fmla="*/ 58 h 132"/>
                    <a:gd name="T24" fmla="*/ 20 w 108"/>
                    <a:gd name="T25" fmla="*/ 34 h 132"/>
                    <a:gd name="T26" fmla="*/ 54 w 108"/>
                    <a:gd name="T27" fmla="*/ 0 h 132"/>
                    <a:gd name="T28" fmla="*/ 88 w 108"/>
                    <a:gd name="T29" fmla="*/ 34 h 132"/>
                    <a:gd name="T30" fmla="*/ 78 w 108"/>
                    <a:gd name="T31" fmla="*/ 58 h 132"/>
                    <a:gd name="T32" fmla="*/ 76 w 108"/>
                    <a:gd name="T33" fmla="*/ 60 h 132"/>
                    <a:gd name="T34" fmla="*/ 78 w 108"/>
                    <a:gd name="T35" fmla="*/ 61 h 132"/>
                    <a:gd name="T36" fmla="*/ 108 w 108"/>
                    <a:gd name="T37" fmla="*/ 106 h 132"/>
                    <a:gd name="T38" fmla="*/ 108 w 108"/>
                    <a:gd name="T39" fmla="*/ 126 h 132"/>
                    <a:gd name="T40" fmla="*/ 102 w 108"/>
                    <a:gd name="T41" fmla="*/ 132 h 132"/>
                    <a:gd name="T42" fmla="*/ 54 w 108"/>
                    <a:gd name="T43" fmla="*/ 12 h 132"/>
                    <a:gd name="T44" fmla="*/ 32 w 108"/>
                    <a:gd name="T45" fmla="*/ 34 h 132"/>
                    <a:gd name="T46" fmla="*/ 54 w 108"/>
                    <a:gd name="T47" fmla="*/ 56 h 132"/>
                    <a:gd name="T48" fmla="*/ 76 w 108"/>
                    <a:gd name="T49" fmla="*/ 34 h 132"/>
                    <a:gd name="T50" fmla="*/ 54 w 108"/>
                    <a:gd name="T51" fmla="*/ 1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132">
                      <a:moveTo>
                        <a:pt x="102" y="132"/>
                      </a:moveTo>
                      <a:cubicBezTo>
                        <a:pt x="99" y="132"/>
                        <a:pt x="96" y="129"/>
                        <a:pt x="96" y="126"/>
                      </a:cubicBezTo>
                      <a:cubicBezTo>
                        <a:pt x="96" y="106"/>
                        <a:pt x="96" y="106"/>
                        <a:pt x="96" y="106"/>
                      </a:cubicBezTo>
                      <a:cubicBezTo>
                        <a:pt x="96" y="85"/>
                        <a:pt x="77" y="68"/>
                        <a:pt x="54" y="68"/>
                      </a:cubicBezTo>
                      <a:cubicBezTo>
                        <a:pt x="31" y="68"/>
                        <a:pt x="12" y="85"/>
                        <a:pt x="12" y="106"/>
                      </a:cubicBezTo>
                      <a:cubicBezTo>
                        <a:pt x="12" y="126"/>
                        <a:pt x="12" y="126"/>
                        <a:pt x="12" y="126"/>
                      </a:cubicBezTo>
                      <a:cubicBezTo>
                        <a:pt x="12" y="129"/>
                        <a:pt x="9" y="132"/>
                        <a:pt x="6" y="132"/>
                      </a:cubicBezTo>
                      <a:cubicBezTo>
                        <a:pt x="3" y="132"/>
                        <a:pt x="0" y="129"/>
                        <a:pt x="0" y="126"/>
                      </a:cubicBezTo>
                      <a:cubicBezTo>
                        <a:pt x="0" y="106"/>
                        <a:pt x="0" y="106"/>
                        <a:pt x="0" y="106"/>
                      </a:cubicBezTo>
                      <a:cubicBezTo>
                        <a:pt x="0" y="87"/>
                        <a:pt x="11" y="70"/>
                        <a:pt x="30" y="61"/>
                      </a:cubicBezTo>
                      <a:cubicBezTo>
                        <a:pt x="32" y="60"/>
                        <a:pt x="32" y="60"/>
                        <a:pt x="32" y="60"/>
                      </a:cubicBezTo>
                      <a:cubicBezTo>
                        <a:pt x="30" y="58"/>
                        <a:pt x="30" y="58"/>
                        <a:pt x="30" y="58"/>
                      </a:cubicBezTo>
                      <a:cubicBezTo>
                        <a:pt x="24" y="52"/>
                        <a:pt x="20" y="43"/>
                        <a:pt x="20" y="34"/>
                      </a:cubicBezTo>
                      <a:cubicBezTo>
                        <a:pt x="20" y="15"/>
                        <a:pt x="35" y="0"/>
                        <a:pt x="54" y="0"/>
                      </a:cubicBezTo>
                      <a:cubicBezTo>
                        <a:pt x="73" y="0"/>
                        <a:pt x="88" y="15"/>
                        <a:pt x="88" y="34"/>
                      </a:cubicBezTo>
                      <a:cubicBezTo>
                        <a:pt x="88" y="43"/>
                        <a:pt x="84" y="52"/>
                        <a:pt x="78" y="58"/>
                      </a:cubicBezTo>
                      <a:cubicBezTo>
                        <a:pt x="76" y="60"/>
                        <a:pt x="76" y="60"/>
                        <a:pt x="76" y="60"/>
                      </a:cubicBezTo>
                      <a:cubicBezTo>
                        <a:pt x="78" y="61"/>
                        <a:pt x="78" y="61"/>
                        <a:pt x="78" y="61"/>
                      </a:cubicBezTo>
                      <a:cubicBezTo>
                        <a:pt x="97" y="70"/>
                        <a:pt x="108" y="87"/>
                        <a:pt x="108" y="106"/>
                      </a:cubicBezTo>
                      <a:cubicBezTo>
                        <a:pt x="108" y="126"/>
                        <a:pt x="108" y="126"/>
                        <a:pt x="108" y="126"/>
                      </a:cubicBezTo>
                      <a:cubicBezTo>
                        <a:pt x="108" y="129"/>
                        <a:pt x="105" y="132"/>
                        <a:pt x="102" y="132"/>
                      </a:cubicBezTo>
                      <a:close/>
                      <a:moveTo>
                        <a:pt x="54" y="12"/>
                      </a:moveTo>
                      <a:cubicBezTo>
                        <a:pt x="42" y="12"/>
                        <a:pt x="32" y="22"/>
                        <a:pt x="32" y="34"/>
                      </a:cubicBezTo>
                      <a:cubicBezTo>
                        <a:pt x="32" y="46"/>
                        <a:pt x="42" y="56"/>
                        <a:pt x="54" y="56"/>
                      </a:cubicBezTo>
                      <a:cubicBezTo>
                        <a:pt x="66" y="56"/>
                        <a:pt x="76" y="46"/>
                        <a:pt x="76" y="34"/>
                      </a:cubicBezTo>
                      <a:cubicBezTo>
                        <a:pt x="76" y="22"/>
                        <a:pt x="66" y="12"/>
                        <a:pt x="54" y="12"/>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250" name="Freeform 68">
                  <a:extLst>
                    <a:ext uri="{FF2B5EF4-FFF2-40B4-BE49-F238E27FC236}">
                      <a16:creationId xmlns:a16="http://schemas.microsoft.com/office/drawing/2014/main" id="{626A72ED-3414-0631-737F-4CB4065F4E44}"/>
                    </a:ext>
                  </a:extLst>
                </p:cNvPr>
                <p:cNvSpPr>
                  <a:spLocks noEditPoints="1"/>
                </p:cNvSpPr>
                <p:nvPr/>
              </p:nvSpPr>
              <p:spPr bwMode="auto">
                <a:xfrm>
                  <a:off x="6950" y="2378"/>
                  <a:ext cx="240" cy="92"/>
                </a:xfrm>
                <a:custGeom>
                  <a:avLst/>
                  <a:gdLst>
                    <a:gd name="T0" fmla="*/ 198 w 204"/>
                    <a:gd name="T1" fmla="*/ 76 h 76"/>
                    <a:gd name="T2" fmla="*/ 6 w 204"/>
                    <a:gd name="T3" fmla="*/ 76 h 76"/>
                    <a:gd name="T4" fmla="*/ 0 w 204"/>
                    <a:gd name="T5" fmla="*/ 70 h 76"/>
                    <a:gd name="T6" fmla="*/ 0 w 204"/>
                    <a:gd name="T7" fmla="*/ 18 h 76"/>
                    <a:gd name="T8" fmla="*/ 18 w 204"/>
                    <a:gd name="T9" fmla="*/ 0 h 76"/>
                    <a:gd name="T10" fmla="*/ 186 w 204"/>
                    <a:gd name="T11" fmla="*/ 0 h 76"/>
                    <a:gd name="T12" fmla="*/ 204 w 204"/>
                    <a:gd name="T13" fmla="*/ 18 h 76"/>
                    <a:gd name="T14" fmla="*/ 204 w 204"/>
                    <a:gd name="T15" fmla="*/ 70 h 76"/>
                    <a:gd name="T16" fmla="*/ 198 w 204"/>
                    <a:gd name="T17" fmla="*/ 76 h 76"/>
                    <a:gd name="T18" fmla="*/ 12 w 204"/>
                    <a:gd name="T19" fmla="*/ 64 h 76"/>
                    <a:gd name="T20" fmla="*/ 192 w 204"/>
                    <a:gd name="T21" fmla="*/ 64 h 76"/>
                    <a:gd name="T22" fmla="*/ 192 w 204"/>
                    <a:gd name="T23" fmla="*/ 18 h 76"/>
                    <a:gd name="T24" fmla="*/ 186 w 204"/>
                    <a:gd name="T25" fmla="*/ 12 h 76"/>
                    <a:gd name="T26" fmla="*/ 18 w 204"/>
                    <a:gd name="T27" fmla="*/ 12 h 76"/>
                    <a:gd name="T28" fmla="*/ 12 w 204"/>
                    <a:gd name="T29" fmla="*/ 18 h 76"/>
                    <a:gd name="T30" fmla="*/ 12 w 204"/>
                    <a:gd name="T31" fmla="*/ 6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76">
                      <a:moveTo>
                        <a:pt x="198" y="76"/>
                      </a:moveTo>
                      <a:cubicBezTo>
                        <a:pt x="6" y="76"/>
                        <a:pt x="6" y="76"/>
                        <a:pt x="6" y="76"/>
                      </a:cubicBezTo>
                      <a:cubicBezTo>
                        <a:pt x="3" y="76"/>
                        <a:pt x="0" y="73"/>
                        <a:pt x="0" y="70"/>
                      </a:cubicBezTo>
                      <a:cubicBezTo>
                        <a:pt x="0" y="18"/>
                        <a:pt x="0" y="18"/>
                        <a:pt x="0" y="18"/>
                      </a:cubicBezTo>
                      <a:cubicBezTo>
                        <a:pt x="0" y="8"/>
                        <a:pt x="8" y="0"/>
                        <a:pt x="18" y="0"/>
                      </a:cubicBezTo>
                      <a:cubicBezTo>
                        <a:pt x="186" y="0"/>
                        <a:pt x="186" y="0"/>
                        <a:pt x="186" y="0"/>
                      </a:cubicBezTo>
                      <a:cubicBezTo>
                        <a:pt x="196" y="0"/>
                        <a:pt x="204" y="8"/>
                        <a:pt x="204" y="18"/>
                      </a:cubicBezTo>
                      <a:cubicBezTo>
                        <a:pt x="204" y="70"/>
                        <a:pt x="204" y="70"/>
                        <a:pt x="204" y="70"/>
                      </a:cubicBezTo>
                      <a:cubicBezTo>
                        <a:pt x="204" y="73"/>
                        <a:pt x="201" y="76"/>
                        <a:pt x="198" y="76"/>
                      </a:cubicBezTo>
                      <a:close/>
                      <a:moveTo>
                        <a:pt x="12" y="64"/>
                      </a:moveTo>
                      <a:cubicBezTo>
                        <a:pt x="192" y="64"/>
                        <a:pt x="192" y="64"/>
                        <a:pt x="192" y="64"/>
                      </a:cubicBezTo>
                      <a:cubicBezTo>
                        <a:pt x="192" y="18"/>
                        <a:pt x="192" y="18"/>
                        <a:pt x="192" y="18"/>
                      </a:cubicBezTo>
                      <a:cubicBezTo>
                        <a:pt x="192" y="15"/>
                        <a:pt x="189" y="12"/>
                        <a:pt x="186" y="12"/>
                      </a:cubicBezTo>
                      <a:cubicBezTo>
                        <a:pt x="18" y="12"/>
                        <a:pt x="18" y="12"/>
                        <a:pt x="18" y="12"/>
                      </a:cubicBezTo>
                      <a:cubicBezTo>
                        <a:pt x="15" y="12"/>
                        <a:pt x="12" y="15"/>
                        <a:pt x="12" y="18"/>
                      </a:cubicBezTo>
                      <a:lnTo>
                        <a:pt x="12" y="64"/>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251" name="Freeform 69">
                  <a:extLst>
                    <a:ext uri="{FF2B5EF4-FFF2-40B4-BE49-F238E27FC236}">
                      <a16:creationId xmlns:a16="http://schemas.microsoft.com/office/drawing/2014/main" id="{A0885980-B3FC-CD07-B536-1D660459498A}"/>
                    </a:ext>
                  </a:extLst>
                </p:cNvPr>
                <p:cNvSpPr>
                  <a:spLocks/>
                </p:cNvSpPr>
                <p:nvPr/>
              </p:nvSpPr>
              <p:spPr bwMode="auto">
                <a:xfrm>
                  <a:off x="6950" y="2446"/>
                  <a:ext cx="14" cy="53"/>
                </a:xfrm>
                <a:custGeom>
                  <a:avLst/>
                  <a:gdLst>
                    <a:gd name="T0" fmla="*/ 6 w 12"/>
                    <a:gd name="T1" fmla="*/ 44 h 44"/>
                    <a:gd name="T2" fmla="*/ 0 w 12"/>
                    <a:gd name="T3" fmla="*/ 38 h 44"/>
                    <a:gd name="T4" fmla="*/ 0 w 12"/>
                    <a:gd name="T5" fmla="*/ 6 h 44"/>
                    <a:gd name="T6" fmla="*/ 6 w 12"/>
                    <a:gd name="T7" fmla="*/ 0 h 44"/>
                    <a:gd name="T8" fmla="*/ 12 w 12"/>
                    <a:gd name="T9" fmla="*/ 6 h 44"/>
                    <a:gd name="T10" fmla="*/ 12 w 12"/>
                    <a:gd name="T11" fmla="*/ 38 h 44"/>
                    <a:gd name="T12" fmla="*/ 6 w 12"/>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6" y="44"/>
                      </a:moveTo>
                      <a:cubicBezTo>
                        <a:pt x="3" y="44"/>
                        <a:pt x="0" y="41"/>
                        <a:pt x="0" y="38"/>
                      </a:cubicBezTo>
                      <a:cubicBezTo>
                        <a:pt x="0" y="6"/>
                        <a:pt x="0" y="6"/>
                        <a:pt x="0" y="6"/>
                      </a:cubicBezTo>
                      <a:cubicBezTo>
                        <a:pt x="0" y="3"/>
                        <a:pt x="3" y="0"/>
                        <a:pt x="6" y="0"/>
                      </a:cubicBezTo>
                      <a:cubicBezTo>
                        <a:pt x="9" y="0"/>
                        <a:pt x="12" y="3"/>
                        <a:pt x="12" y="6"/>
                      </a:cubicBezTo>
                      <a:cubicBezTo>
                        <a:pt x="12" y="38"/>
                        <a:pt x="12" y="38"/>
                        <a:pt x="12" y="38"/>
                      </a:cubicBezTo>
                      <a:cubicBezTo>
                        <a:pt x="12" y="41"/>
                        <a:pt x="9" y="44"/>
                        <a:pt x="6" y="44"/>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252" name="Freeform 70">
                  <a:extLst>
                    <a:ext uri="{FF2B5EF4-FFF2-40B4-BE49-F238E27FC236}">
                      <a16:creationId xmlns:a16="http://schemas.microsoft.com/office/drawing/2014/main" id="{EDA6F7EB-50B9-0422-5466-CF71D6BBB339}"/>
                    </a:ext>
                  </a:extLst>
                </p:cNvPr>
                <p:cNvSpPr>
                  <a:spLocks/>
                </p:cNvSpPr>
                <p:nvPr/>
              </p:nvSpPr>
              <p:spPr bwMode="auto">
                <a:xfrm>
                  <a:off x="7176" y="2446"/>
                  <a:ext cx="14" cy="53"/>
                </a:xfrm>
                <a:custGeom>
                  <a:avLst/>
                  <a:gdLst>
                    <a:gd name="T0" fmla="*/ 6 w 12"/>
                    <a:gd name="T1" fmla="*/ 44 h 44"/>
                    <a:gd name="T2" fmla="*/ 0 w 12"/>
                    <a:gd name="T3" fmla="*/ 38 h 44"/>
                    <a:gd name="T4" fmla="*/ 0 w 12"/>
                    <a:gd name="T5" fmla="*/ 6 h 44"/>
                    <a:gd name="T6" fmla="*/ 6 w 12"/>
                    <a:gd name="T7" fmla="*/ 0 h 44"/>
                    <a:gd name="T8" fmla="*/ 12 w 12"/>
                    <a:gd name="T9" fmla="*/ 6 h 44"/>
                    <a:gd name="T10" fmla="*/ 12 w 12"/>
                    <a:gd name="T11" fmla="*/ 38 h 44"/>
                    <a:gd name="T12" fmla="*/ 6 w 12"/>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6" y="44"/>
                      </a:moveTo>
                      <a:cubicBezTo>
                        <a:pt x="3" y="44"/>
                        <a:pt x="0" y="41"/>
                        <a:pt x="0" y="38"/>
                      </a:cubicBezTo>
                      <a:cubicBezTo>
                        <a:pt x="0" y="6"/>
                        <a:pt x="0" y="6"/>
                        <a:pt x="0" y="6"/>
                      </a:cubicBezTo>
                      <a:cubicBezTo>
                        <a:pt x="0" y="3"/>
                        <a:pt x="3" y="0"/>
                        <a:pt x="6" y="0"/>
                      </a:cubicBezTo>
                      <a:cubicBezTo>
                        <a:pt x="9" y="0"/>
                        <a:pt x="12" y="3"/>
                        <a:pt x="12" y="6"/>
                      </a:cubicBezTo>
                      <a:cubicBezTo>
                        <a:pt x="12" y="38"/>
                        <a:pt x="12" y="38"/>
                        <a:pt x="12" y="38"/>
                      </a:cubicBezTo>
                      <a:cubicBezTo>
                        <a:pt x="12" y="41"/>
                        <a:pt x="9" y="44"/>
                        <a:pt x="6" y="44"/>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grpSp>
        </p:grpSp>
        <p:grpSp>
          <p:nvGrpSpPr>
            <p:cNvPr id="150" name="Group 149">
              <a:extLst>
                <a:ext uri="{FF2B5EF4-FFF2-40B4-BE49-F238E27FC236}">
                  <a16:creationId xmlns:a16="http://schemas.microsoft.com/office/drawing/2014/main" id="{3AA6DDB3-4691-1F20-7452-FE807919A7DB}"/>
                </a:ext>
              </a:extLst>
            </p:cNvPr>
            <p:cNvGrpSpPr/>
            <p:nvPr/>
          </p:nvGrpSpPr>
          <p:grpSpPr>
            <a:xfrm>
              <a:off x="3434008" y="4438277"/>
              <a:ext cx="2240454" cy="1596418"/>
              <a:chOff x="1964249" y="4389122"/>
              <a:chExt cx="2240454" cy="1596418"/>
            </a:xfrm>
          </p:grpSpPr>
          <p:sp>
            <p:nvSpPr>
              <p:cNvPr id="211" name="TextBox 210">
                <a:extLst>
                  <a:ext uri="{FF2B5EF4-FFF2-40B4-BE49-F238E27FC236}">
                    <a16:creationId xmlns:a16="http://schemas.microsoft.com/office/drawing/2014/main" id="{F211753C-A8BC-D00E-2EE0-A87021871EEE}"/>
                  </a:ext>
                </a:extLst>
              </p:cNvPr>
              <p:cNvSpPr txBox="1"/>
              <p:nvPr/>
            </p:nvSpPr>
            <p:spPr>
              <a:xfrm>
                <a:off x="3220138" y="5257544"/>
                <a:ext cx="984565" cy="2308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Developer(s)</a:t>
                </a:r>
              </a:p>
            </p:txBody>
          </p:sp>
          <p:grpSp>
            <p:nvGrpSpPr>
              <p:cNvPr id="212" name="Group 211">
                <a:extLst>
                  <a:ext uri="{FF2B5EF4-FFF2-40B4-BE49-F238E27FC236}">
                    <a16:creationId xmlns:a16="http://schemas.microsoft.com/office/drawing/2014/main" id="{84D95BD5-2ADE-5F0E-F0A7-2494B87CEEFA}"/>
                  </a:ext>
                </a:extLst>
              </p:cNvPr>
              <p:cNvGrpSpPr/>
              <p:nvPr/>
            </p:nvGrpSpPr>
            <p:grpSpPr>
              <a:xfrm>
                <a:off x="1964249" y="4389122"/>
                <a:ext cx="2150179" cy="1596418"/>
                <a:chOff x="1964249" y="4363781"/>
                <a:chExt cx="2150179" cy="1596418"/>
              </a:xfrm>
            </p:grpSpPr>
            <p:sp>
              <p:nvSpPr>
                <p:cNvPr id="213" name="TextBox 212">
                  <a:extLst>
                    <a:ext uri="{FF2B5EF4-FFF2-40B4-BE49-F238E27FC236}">
                      <a16:creationId xmlns:a16="http://schemas.microsoft.com/office/drawing/2014/main" id="{7D73BC01-2AA4-F2D8-4994-FD965CC63088}"/>
                    </a:ext>
                  </a:extLst>
                </p:cNvPr>
                <p:cNvSpPr txBox="1"/>
                <p:nvPr/>
              </p:nvSpPr>
              <p:spPr>
                <a:xfrm>
                  <a:off x="2228033" y="5204093"/>
                  <a:ext cx="705641" cy="369332"/>
                </a:xfrm>
                <a:prstGeom prst="rect">
                  <a:avLst/>
                </a:prstGeom>
                <a:noFill/>
              </p:spPr>
              <p:txBody>
                <a:bodyPr wrap="none" rtlCol="0">
                  <a:spAutoFit/>
                </a:bodyPr>
                <a:lstStyle/>
                <a:p>
                  <a:pPr defTabSz="342471">
                    <a:defRPr/>
                  </a:pPr>
                  <a:r>
                    <a:rPr lang="en-US" sz="900">
                      <a:solidFill>
                        <a:srgbClr val="293E40"/>
                      </a:solidFill>
                      <a:latin typeface="Century Gothic" panose="020F0302020204030204"/>
                    </a:rPr>
                    <a:t>Project</a:t>
                  </a:r>
                </a:p>
                <a:p>
                  <a:pPr defTabSz="342471">
                    <a:defRPr/>
                  </a:pPr>
                  <a:r>
                    <a:rPr lang="en-US" sz="900">
                      <a:solidFill>
                        <a:srgbClr val="293E40"/>
                      </a:solidFill>
                      <a:latin typeface="Century Gothic" panose="020F0302020204030204"/>
                    </a:rPr>
                    <a:t>Manager</a:t>
                  </a:r>
                </a:p>
              </p:txBody>
            </p:sp>
            <p:sp>
              <p:nvSpPr>
                <p:cNvPr id="214" name="TextBox 213">
                  <a:extLst>
                    <a:ext uri="{FF2B5EF4-FFF2-40B4-BE49-F238E27FC236}">
                      <a16:creationId xmlns:a16="http://schemas.microsoft.com/office/drawing/2014/main" id="{EC325906-5624-B577-8C1B-BCB3CC60E492}"/>
                    </a:ext>
                  </a:extLst>
                </p:cNvPr>
                <p:cNvSpPr txBox="1"/>
                <p:nvPr/>
              </p:nvSpPr>
              <p:spPr>
                <a:xfrm>
                  <a:off x="2228033" y="5536506"/>
                  <a:ext cx="718465" cy="369332"/>
                </a:xfrm>
                <a:prstGeom prst="rect">
                  <a:avLst/>
                </a:prstGeom>
                <a:noFill/>
              </p:spPr>
              <p:txBody>
                <a:bodyPr wrap="none" rtlCol="0">
                  <a:spAutoFit/>
                </a:bodyPr>
                <a:lstStyle/>
                <a:p>
                  <a:pPr defTabSz="342471">
                    <a:defRPr/>
                  </a:pPr>
                  <a:r>
                    <a:rPr lang="en-US" sz="900">
                      <a:solidFill>
                        <a:srgbClr val="293E40"/>
                      </a:solidFill>
                      <a:latin typeface="Century Gothic" panose="020F0302020204030204"/>
                    </a:rPr>
                    <a:t>Process</a:t>
                  </a:r>
                </a:p>
                <a:p>
                  <a:pPr defTabSz="342471">
                    <a:defRPr/>
                  </a:pPr>
                  <a:r>
                    <a:rPr lang="en-US" sz="900">
                      <a:solidFill>
                        <a:srgbClr val="293E40"/>
                      </a:solidFill>
                      <a:latin typeface="Century Gothic" panose="020F0302020204030204"/>
                    </a:rPr>
                    <a:t>Analyst(s)</a:t>
                  </a:r>
                </a:p>
              </p:txBody>
            </p:sp>
            <p:grpSp>
              <p:nvGrpSpPr>
                <p:cNvPr id="215" name="Group 130">
                  <a:extLst>
                    <a:ext uri="{FF2B5EF4-FFF2-40B4-BE49-F238E27FC236}">
                      <a16:creationId xmlns:a16="http://schemas.microsoft.com/office/drawing/2014/main" id="{DB97EF93-7B76-3C7F-2228-258F834817FF}"/>
                    </a:ext>
                  </a:extLst>
                </p:cNvPr>
                <p:cNvGrpSpPr>
                  <a:grpSpLocks noChangeAspect="1"/>
                </p:cNvGrpSpPr>
                <p:nvPr/>
              </p:nvGrpSpPr>
              <p:grpSpPr bwMode="auto">
                <a:xfrm>
                  <a:off x="2085210" y="5597728"/>
                  <a:ext cx="152090" cy="246888"/>
                  <a:chOff x="2968" y="1934"/>
                  <a:chExt cx="135" cy="295"/>
                </a:xfrm>
              </p:grpSpPr>
              <p:sp>
                <p:nvSpPr>
                  <p:cNvPr id="237" name="Freeform 131">
                    <a:extLst>
                      <a:ext uri="{FF2B5EF4-FFF2-40B4-BE49-F238E27FC236}">
                        <a16:creationId xmlns:a16="http://schemas.microsoft.com/office/drawing/2014/main" id="{3CFE9E96-2813-33C3-A5C9-B3D5EE637E1C}"/>
                      </a:ext>
                    </a:extLst>
                  </p:cNvPr>
                  <p:cNvSpPr>
                    <a:spLocks/>
                  </p:cNvSpPr>
                  <p:nvPr/>
                </p:nvSpPr>
                <p:spPr bwMode="auto">
                  <a:xfrm>
                    <a:off x="2968" y="2186"/>
                    <a:ext cx="135"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238" name="Freeform 132">
                    <a:extLst>
                      <a:ext uri="{FF2B5EF4-FFF2-40B4-BE49-F238E27FC236}">
                        <a16:creationId xmlns:a16="http://schemas.microsoft.com/office/drawing/2014/main" id="{E8B9D4AC-9067-5ECE-BEA1-DA8A3ACC41FA}"/>
                      </a:ext>
                    </a:extLst>
                  </p:cNvPr>
                  <p:cNvSpPr>
                    <a:spLocks noEditPoints="1"/>
                  </p:cNvSpPr>
                  <p:nvPr/>
                </p:nvSpPr>
                <p:spPr bwMode="auto">
                  <a:xfrm>
                    <a:off x="2976" y="1934"/>
                    <a:ext cx="122"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239" name="Freeform 133">
                    <a:extLst>
                      <a:ext uri="{FF2B5EF4-FFF2-40B4-BE49-F238E27FC236}">
                        <a16:creationId xmlns:a16="http://schemas.microsoft.com/office/drawing/2014/main" id="{AB529ADF-FD43-9F4A-D88F-E7AE94E0E1E2}"/>
                      </a:ext>
                    </a:extLst>
                  </p:cNvPr>
                  <p:cNvSpPr>
                    <a:spLocks/>
                  </p:cNvSpPr>
                  <p:nvPr/>
                </p:nvSpPr>
                <p:spPr bwMode="auto">
                  <a:xfrm>
                    <a:off x="3010" y="2069"/>
                    <a:ext cx="50" cy="130"/>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grpSp>
            <p:grpSp>
              <p:nvGrpSpPr>
                <p:cNvPr id="216" name="Group 131">
                  <a:extLst>
                    <a:ext uri="{FF2B5EF4-FFF2-40B4-BE49-F238E27FC236}">
                      <a16:creationId xmlns:a16="http://schemas.microsoft.com/office/drawing/2014/main" id="{78EF7365-E49F-484D-D140-B6AC31445875}"/>
                    </a:ext>
                  </a:extLst>
                </p:cNvPr>
                <p:cNvGrpSpPr>
                  <a:grpSpLocks noChangeAspect="1"/>
                </p:cNvGrpSpPr>
                <p:nvPr/>
              </p:nvGrpSpPr>
              <p:grpSpPr bwMode="auto">
                <a:xfrm>
                  <a:off x="3028184" y="5281670"/>
                  <a:ext cx="239050" cy="246888"/>
                  <a:chOff x="6228" y="2198"/>
                  <a:chExt cx="305" cy="315"/>
                </a:xfrm>
              </p:grpSpPr>
              <p:sp>
                <p:nvSpPr>
                  <p:cNvPr id="235" name="Freeform 132">
                    <a:extLst>
                      <a:ext uri="{FF2B5EF4-FFF2-40B4-BE49-F238E27FC236}">
                        <a16:creationId xmlns:a16="http://schemas.microsoft.com/office/drawing/2014/main" id="{B3BE6A8D-E542-4AE0-2C36-D261A4F7EB13}"/>
                      </a:ext>
                    </a:extLst>
                  </p:cNvPr>
                  <p:cNvSpPr>
                    <a:spLocks noEditPoints="1"/>
                  </p:cNvSpPr>
                  <p:nvPr/>
                </p:nvSpPr>
                <p:spPr bwMode="auto">
                  <a:xfrm>
                    <a:off x="6276" y="2213"/>
                    <a:ext cx="242" cy="60"/>
                  </a:xfrm>
                  <a:custGeom>
                    <a:avLst/>
                    <a:gdLst>
                      <a:gd name="T0" fmla="*/ 0 w 200"/>
                      <a:gd name="T1" fmla="*/ 0 h 48"/>
                      <a:gd name="T2" fmla="*/ 0 w 200"/>
                      <a:gd name="T3" fmla="*/ 48 h 48"/>
                      <a:gd name="T4" fmla="*/ 200 w 200"/>
                      <a:gd name="T5" fmla="*/ 48 h 48"/>
                      <a:gd name="T6" fmla="*/ 200 w 200"/>
                      <a:gd name="T7" fmla="*/ 0 h 48"/>
                      <a:gd name="T8" fmla="*/ 0 w 200"/>
                      <a:gd name="T9" fmla="*/ 0 h 48"/>
                      <a:gd name="T10" fmla="*/ 28 w 200"/>
                      <a:gd name="T11" fmla="*/ 36 h 48"/>
                      <a:gd name="T12" fmla="*/ 16 w 200"/>
                      <a:gd name="T13" fmla="*/ 24 h 48"/>
                      <a:gd name="T14" fmla="*/ 28 w 200"/>
                      <a:gd name="T15" fmla="*/ 12 h 48"/>
                      <a:gd name="T16" fmla="*/ 40 w 200"/>
                      <a:gd name="T17" fmla="*/ 24 h 48"/>
                      <a:gd name="T18" fmla="*/ 28 w 200"/>
                      <a:gd name="T19" fmla="*/ 36 h 48"/>
                      <a:gd name="T20" fmla="*/ 60 w 200"/>
                      <a:gd name="T21" fmla="*/ 36 h 48"/>
                      <a:gd name="T22" fmla="*/ 48 w 200"/>
                      <a:gd name="T23" fmla="*/ 24 h 48"/>
                      <a:gd name="T24" fmla="*/ 60 w 200"/>
                      <a:gd name="T25" fmla="*/ 12 h 48"/>
                      <a:gd name="T26" fmla="*/ 72 w 200"/>
                      <a:gd name="T27" fmla="*/ 24 h 48"/>
                      <a:gd name="T28" fmla="*/ 60 w 200"/>
                      <a:gd name="T29" fmla="*/ 36 h 48"/>
                      <a:gd name="T30" fmla="*/ 92 w 200"/>
                      <a:gd name="T31" fmla="*/ 36 h 48"/>
                      <a:gd name="T32" fmla="*/ 80 w 200"/>
                      <a:gd name="T33" fmla="*/ 24 h 48"/>
                      <a:gd name="T34" fmla="*/ 92 w 200"/>
                      <a:gd name="T35" fmla="*/ 12 h 48"/>
                      <a:gd name="T36" fmla="*/ 104 w 200"/>
                      <a:gd name="T37" fmla="*/ 24 h 48"/>
                      <a:gd name="T38" fmla="*/ 92 w 200"/>
                      <a:gd name="T39"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48">
                        <a:moveTo>
                          <a:pt x="0" y="0"/>
                        </a:moveTo>
                        <a:cubicBezTo>
                          <a:pt x="0" y="48"/>
                          <a:pt x="0" y="48"/>
                          <a:pt x="0" y="48"/>
                        </a:cubicBezTo>
                        <a:cubicBezTo>
                          <a:pt x="200" y="48"/>
                          <a:pt x="200" y="48"/>
                          <a:pt x="200" y="48"/>
                        </a:cubicBezTo>
                        <a:cubicBezTo>
                          <a:pt x="200" y="0"/>
                          <a:pt x="200" y="0"/>
                          <a:pt x="200" y="0"/>
                        </a:cubicBezTo>
                        <a:lnTo>
                          <a:pt x="0" y="0"/>
                        </a:lnTo>
                        <a:close/>
                        <a:moveTo>
                          <a:pt x="28" y="36"/>
                        </a:moveTo>
                        <a:cubicBezTo>
                          <a:pt x="21" y="36"/>
                          <a:pt x="16" y="31"/>
                          <a:pt x="16" y="24"/>
                        </a:cubicBezTo>
                        <a:cubicBezTo>
                          <a:pt x="16" y="17"/>
                          <a:pt x="21" y="12"/>
                          <a:pt x="28" y="12"/>
                        </a:cubicBezTo>
                        <a:cubicBezTo>
                          <a:pt x="35" y="12"/>
                          <a:pt x="40" y="17"/>
                          <a:pt x="40" y="24"/>
                        </a:cubicBezTo>
                        <a:cubicBezTo>
                          <a:pt x="40" y="31"/>
                          <a:pt x="35" y="36"/>
                          <a:pt x="28" y="36"/>
                        </a:cubicBezTo>
                        <a:close/>
                        <a:moveTo>
                          <a:pt x="60" y="36"/>
                        </a:moveTo>
                        <a:cubicBezTo>
                          <a:pt x="53" y="36"/>
                          <a:pt x="48" y="31"/>
                          <a:pt x="48" y="24"/>
                        </a:cubicBezTo>
                        <a:cubicBezTo>
                          <a:pt x="48" y="17"/>
                          <a:pt x="53" y="12"/>
                          <a:pt x="60" y="12"/>
                        </a:cubicBezTo>
                        <a:cubicBezTo>
                          <a:pt x="67" y="12"/>
                          <a:pt x="72" y="17"/>
                          <a:pt x="72" y="24"/>
                        </a:cubicBezTo>
                        <a:cubicBezTo>
                          <a:pt x="72" y="31"/>
                          <a:pt x="67" y="36"/>
                          <a:pt x="60" y="36"/>
                        </a:cubicBezTo>
                        <a:close/>
                        <a:moveTo>
                          <a:pt x="92" y="36"/>
                        </a:moveTo>
                        <a:cubicBezTo>
                          <a:pt x="85" y="36"/>
                          <a:pt x="80" y="31"/>
                          <a:pt x="80" y="24"/>
                        </a:cubicBezTo>
                        <a:cubicBezTo>
                          <a:pt x="80" y="17"/>
                          <a:pt x="85" y="12"/>
                          <a:pt x="92" y="12"/>
                        </a:cubicBezTo>
                        <a:cubicBezTo>
                          <a:pt x="99" y="12"/>
                          <a:pt x="104" y="17"/>
                          <a:pt x="104" y="24"/>
                        </a:cubicBezTo>
                        <a:cubicBezTo>
                          <a:pt x="104" y="31"/>
                          <a:pt x="99" y="36"/>
                          <a:pt x="92" y="36"/>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44" tIns="45672" rIns="91344" bIns="45672" numCol="1" anchor="t" anchorCtr="0" compatLnSpc="1">
                    <a:prstTxWarp prst="textNoShape">
                      <a:avLst/>
                    </a:prstTxWarp>
                  </a:bodyPr>
                  <a:lstStyle/>
                  <a:p>
                    <a:pPr defTabSz="456629">
                      <a:defRPr/>
                    </a:pPr>
                    <a:endParaRPr lang="en-US" sz="1795">
                      <a:solidFill>
                        <a:srgbClr val="293E40"/>
                      </a:solidFill>
                      <a:latin typeface="Century Gothic" panose="020F0302020204030204"/>
                    </a:endParaRPr>
                  </a:p>
                </p:txBody>
              </p:sp>
              <p:sp>
                <p:nvSpPr>
                  <p:cNvPr id="236" name="Freeform 133">
                    <a:extLst>
                      <a:ext uri="{FF2B5EF4-FFF2-40B4-BE49-F238E27FC236}">
                        <a16:creationId xmlns:a16="http://schemas.microsoft.com/office/drawing/2014/main" id="{3FDD001F-C092-C619-0C56-0C47C6310F0E}"/>
                      </a:ext>
                    </a:extLst>
                  </p:cNvPr>
                  <p:cNvSpPr>
                    <a:spLocks noEditPoints="1"/>
                  </p:cNvSpPr>
                  <p:nvPr/>
                </p:nvSpPr>
                <p:spPr bwMode="auto">
                  <a:xfrm>
                    <a:off x="6228" y="2198"/>
                    <a:ext cx="305" cy="315"/>
                  </a:xfrm>
                  <a:custGeom>
                    <a:avLst/>
                    <a:gdLst>
                      <a:gd name="T0" fmla="*/ 198 w 252"/>
                      <a:gd name="T1" fmla="*/ 112 h 252"/>
                      <a:gd name="T2" fmla="*/ 178 w 252"/>
                      <a:gd name="T3" fmla="*/ 84 h 252"/>
                      <a:gd name="T4" fmla="*/ 186 w 252"/>
                      <a:gd name="T5" fmla="*/ 84 h 252"/>
                      <a:gd name="T6" fmla="*/ 210 w 252"/>
                      <a:gd name="T7" fmla="*/ 116 h 252"/>
                      <a:gd name="T8" fmla="*/ 182 w 252"/>
                      <a:gd name="T9" fmla="*/ 142 h 252"/>
                      <a:gd name="T10" fmla="*/ 178 w 252"/>
                      <a:gd name="T11" fmla="*/ 132 h 252"/>
                      <a:gd name="T12" fmla="*/ 102 w 252"/>
                      <a:gd name="T13" fmla="*/ 82 h 252"/>
                      <a:gd name="T14" fmla="*/ 74 w 252"/>
                      <a:gd name="T15" fmla="*/ 108 h 252"/>
                      <a:gd name="T16" fmla="*/ 98 w 252"/>
                      <a:gd name="T17" fmla="*/ 140 h 252"/>
                      <a:gd name="T18" fmla="*/ 106 w 252"/>
                      <a:gd name="T19" fmla="*/ 140 h 252"/>
                      <a:gd name="T20" fmla="*/ 86 w 252"/>
                      <a:gd name="T21" fmla="*/ 112 h 252"/>
                      <a:gd name="T22" fmla="*/ 106 w 252"/>
                      <a:gd name="T23" fmla="*/ 84 h 252"/>
                      <a:gd name="T24" fmla="*/ 126 w 252"/>
                      <a:gd name="T25" fmla="*/ 154 h 252"/>
                      <a:gd name="T26" fmla="*/ 163 w 252"/>
                      <a:gd name="T27" fmla="*/ 78 h 252"/>
                      <a:gd name="T28" fmla="*/ 160 w 252"/>
                      <a:gd name="T29" fmla="*/ 71 h 252"/>
                      <a:gd name="T30" fmla="*/ 153 w 252"/>
                      <a:gd name="T31" fmla="*/ 74 h 252"/>
                      <a:gd name="T32" fmla="*/ 120 w 252"/>
                      <a:gd name="T33" fmla="*/ 150 h 252"/>
                      <a:gd name="T34" fmla="*/ 234 w 252"/>
                      <a:gd name="T35" fmla="*/ 0 h 252"/>
                      <a:gd name="T36" fmla="*/ 32 w 252"/>
                      <a:gd name="T37" fmla="*/ 18 h 252"/>
                      <a:gd name="T38" fmla="*/ 38 w 252"/>
                      <a:gd name="T39" fmla="*/ 124 h 252"/>
                      <a:gd name="T40" fmla="*/ 44 w 252"/>
                      <a:gd name="T41" fmla="*/ 18 h 252"/>
                      <a:gd name="T42" fmla="*/ 234 w 252"/>
                      <a:gd name="T43" fmla="*/ 12 h 252"/>
                      <a:gd name="T44" fmla="*/ 240 w 252"/>
                      <a:gd name="T45" fmla="*/ 162 h 252"/>
                      <a:gd name="T46" fmla="*/ 106 w 252"/>
                      <a:gd name="T47" fmla="*/ 168 h 252"/>
                      <a:gd name="T48" fmla="*/ 106 w 252"/>
                      <a:gd name="T49" fmla="*/ 180 h 252"/>
                      <a:gd name="T50" fmla="*/ 252 w 252"/>
                      <a:gd name="T51" fmla="*/ 162 h 252"/>
                      <a:gd name="T52" fmla="*/ 234 w 252"/>
                      <a:gd name="T53" fmla="*/ 0 h 252"/>
                      <a:gd name="T54" fmla="*/ 108 w 252"/>
                      <a:gd name="T55" fmla="*/ 246 h 252"/>
                      <a:gd name="T56" fmla="*/ 96 w 252"/>
                      <a:gd name="T57" fmla="*/ 246 h 252"/>
                      <a:gd name="T58" fmla="*/ 54 w 252"/>
                      <a:gd name="T59" fmla="*/ 204 h 252"/>
                      <a:gd name="T60" fmla="*/ 12 w 252"/>
                      <a:gd name="T61" fmla="*/ 246 h 252"/>
                      <a:gd name="T62" fmla="*/ 0 w 252"/>
                      <a:gd name="T63" fmla="*/ 246 h 252"/>
                      <a:gd name="T64" fmla="*/ 30 w 252"/>
                      <a:gd name="T65" fmla="*/ 197 h 252"/>
                      <a:gd name="T66" fmla="*/ 30 w 252"/>
                      <a:gd name="T67" fmla="*/ 194 h 252"/>
                      <a:gd name="T68" fmla="*/ 54 w 252"/>
                      <a:gd name="T69" fmla="*/ 136 h 252"/>
                      <a:gd name="T70" fmla="*/ 78 w 252"/>
                      <a:gd name="T71" fmla="*/ 194 h 252"/>
                      <a:gd name="T72" fmla="*/ 78 w 252"/>
                      <a:gd name="T73" fmla="*/ 197 h 252"/>
                      <a:gd name="T74" fmla="*/ 76 w 252"/>
                      <a:gd name="T75" fmla="*/ 170 h 252"/>
                      <a:gd name="T76" fmla="*/ 32 w 252"/>
                      <a:gd name="T77" fmla="*/ 170 h 252"/>
                      <a:gd name="T78" fmla="*/ 76 w 252"/>
                      <a:gd name="T79" fmla="*/ 17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2" h="252">
                        <a:moveTo>
                          <a:pt x="178" y="132"/>
                        </a:moveTo>
                        <a:cubicBezTo>
                          <a:pt x="198" y="112"/>
                          <a:pt x="198" y="112"/>
                          <a:pt x="198" y="112"/>
                        </a:cubicBezTo>
                        <a:cubicBezTo>
                          <a:pt x="178" y="92"/>
                          <a:pt x="178" y="92"/>
                          <a:pt x="178" y="92"/>
                        </a:cubicBezTo>
                        <a:cubicBezTo>
                          <a:pt x="175" y="90"/>
                          <a:pt x="175" y="86"/>
                          <a:pt x="178" y="84"/>
                        </a:cubicBezTo>
                        <a:cubicBezTo>
                          <a:pt x="179" y="83"/>
                          <a:pt x="180" y="82"/>
                          <a:pt x="182" y="82"/>
                        </a:cubicBezTo>
                        <a:cubicBezTo>
                          <a:pt x="184" y="82"/>
                          <a:pt x="185" y="83"/>
                          <a:pt x="186" y="84"/>
                        </a:cubicBezTo>
                        <a:cubicBezTo>
                          <a:pt x="210" y="108"/>
                          <a:pt x="210" y="108"/>
                          <a:pt x="210" y="108"/>
                        </a:cubicBezTo>
                        <a:cubicBezTo>
                          <a:pt x="213" y="110"/>
                          <a:pt x="213" y="114"/>
                          <a:pt x="210" y="116"/>
                        </a:cubicBezTo>
                        <a:cubicBezTo>
                          <a:pt x="186" y="140"/>
                          <a:pt x="186" y="140"/>
                          <a:pt x="186" y="140"/>
                        </a:cubicBezTo>
                        <a:cubicBezTo>
                          <a:pt x="185" y="141"/>
                          <a:pt x="184" y="142"/>
                          <a:pt x="182" y="142"/>
                        </a:cubicBezTo>
                        <a:cubicBezTo>
                          <a:pt x="180" y="142"/>
                          <a:pt x="179" y="141"/>
                          <a:pt x="178" y="140"/>
                        </a:cubicBezTo>
                        <a:cubicBezTo>
                          <a:pt x="175" y="138"/>
                          <a:pt x="175" y="134"/>
                          <a:pt x="178" y="132"/>
                        </a:cubicBezTo>
                        <a:close/>
                        <a:moveTo>
                          <a:pt x="106" y="84"/>
                        </a:moveTo>
                        <a:cubicBezTo>
                          <a:pt x="105" y="83"/>
                          <a:pt x="104" y="82"/>
                          <a:pt x="102" y="82"/>
                        </a:cubicBezTo>
                        <a:cubicBezTo>
                          <a:pt x="100" y="82"/>
                          <a:pt x="99" y="83"/>
                          <a:pt x="98" y="84"/>
                        </a:cubicBezTo>
                        <a:cubicBezTo>
                          <a:pt x="74" y="108"/>
                          <a:pt x="74" y="108"/>
                          <a:pt x="74" y="108"/>
                        </a:cubicBezTo>
                        <a:cubicBezTo>
                          <a:pt x="71" y="110"/>
                          <a:pt x="71" y="114"/>
                          <a:pt x="74" y="116"/>
                        </a:cubicBezTo>
                        <a:cubicBezTo>
                          <a:pt x="98" y="140"/>
                          <a:pt x="98" y="140"/>
                          <a:pt x="98" y="140"/>
                        </a:cubicBezTo>
                        <a:cubicBezTo>
                          <a:pt x="99" y="141"/>
                          <a:pt x="100" y="142"/>
                          <a:pt x="102" y="142"/>
                        </a:cubicBezTo>
                        <a:cubicBezTo>
                          <a:pt x="104" y="142"/>
                          <a:pt x="105" y="141"/>
                          <a:pt x="106" y="140"/>
                        </a:cubicBezTo>
                        <a:cubicBezTo>
                          <a:pt x="109" y="138"/>
                          <a:pt x="109" y="134"/>
                          <a:pt x="106" y="132"/>
                        </a:cubicBezTo>
                        <a:cubicBezTo>
                          <a:pt x="86" y="112"/>
                          <a:pt x="86" y="112"/>
                          <a:pt x="86" y="112"/>
                        </a:cubicBezTo>
                        <a:cubicBezTo>
                          <a:pt x="106" y="92"/>
                          <a:pt x="106" y="92"/>
                          <a:pt x="106" y="92"/>
                        </a:cubicBezTo>
                        <a:cubicBezTo>
                          <a:pt x="109" y="90"/>
                          <a:pt x="109" y="86"/>
                          <a:pt x="106" y="84"/>
                        </a:cubicBezTo>
                        <a:close/>
                        <a:moveTo>
                          <a:pt x="124" y="153"/>
                        </a:moveTo>
                        <a:cubicBezTo>
                          <a:pt x="124" y="154"/>
                          <a:pt x="125" y="154"/>
                          <a:pt x="126" y="154"/>
                        </a:cubicBezTo>
                        <a:cubicBezTo>
                          <a:pt x="128" y="154"/>
                          <a:pt x="131" y="153"/>
                          <a:pt x="131" y="150"/>
                        </a:cubicBezTo>
                        <a:cubicBezTo>
                          <a:pt x="163" y="78"/>
                          <a:pt x="163" y="78"/>
                          <a:pt x="163" y="78"/>
                        </a:cubicBezTo>
                        <a:cubicBezTo>
                          <a:pt x="164" y="77"/>
                          <a:pt x="164" y="75"/>
                          <a:pt x="164" y="74"/>
                        </a:cubicBezTo>
                        <a:cubicBezTo>
                          <a:pt x="163" y="72"/>
                          <a:pt x="162" y="71"/>
                          <a:pt x="160" y="71"/>
                        </a:cubicBezTo>
                        <a:cubicBezTo>
                          <a:pt x="160" y="70"/>
                          <a:pt x="159" y="70"/>
                          <a:pt x="158" y="70"/>
                        </a:cubicBezTo>
                        <a:cubicBezTo>
                          <a:pt x="156" y="70"/>
                          <a:pt x="153" y="71"/>
                          <a:pt x="153" y="74"/>
                        </a:cubicBezTo>
                        <a:cubicBezTo>
                          <a:pt x="121" y="146"/>
                          <a:pt x="121" y="146"/>
                          <a:pt x="121" y="146"/>
                        </a:cubicBezTo>
                        <a:cubicBezTo>
                          <a:pt x="120" y="147"/>
                          <a:pt x="120" y="149"/>
                          <a:pt x="120" y="150"/>
                        </a:cubicBezTo>
                        <a:cubicBezTo>
                          <a:pt x="121" y="152"/>
                          <a:pt x="122" y="153"/>
                          <a:pt x="124" y="153"/>
                        </a:cubicBezTo>
                        <a:close/>
                        <a:moveTo>
                          <a:pt x="234" y="0"/>
                        </a:moveTo>
                        <a:cubicBezTo>
                          <a:pt x="50" y="0"/>
                          <a:pt x="50" y="0"/>
                          <a:pt x="50" y="0"/>
                        </a:cubicBezTo>
                        <a:cubicBezTo>
                          <a:pt x="40" y="0"/>
                          <a:pt x="32" y="8"/>
                          <a:pt x="32" y="18"/>
                        </a:cubicBezTo>
                        <a:cubicBezTo>
                          <a:pt x="32" y="118"/>
                          <a:pt x="32" y="118"/>
                          <a:pt x="32" y="118"/>
                        </a:cubicBezTo>
                        <a:cubicBezTo>
                          <a:pt x="32" y="121"/>
                          <a:pt x="35" y="124"/>
                          <a:pt x="38" y="124"/>
                        </a:cubicBezTo>
                        <a:cubicBezTo>
                          <a:pt x="41" y="124"/>
                          <a:pt x="44" y="121"/>
                          <a:pt x="44" y="118"/>
                        </a:cubicBezTo>
                        <a:cubicBezTo>
                          <a:pt x="44" y="18"/>
                          <a:pt x="44" y="18"/>
                          <a:pt x="44" y="18"/>
                        </a:cubicBezTo>
                        <a:cubicBezTo>
                          <a:pt x="44" y="15"/>
                          <a:pt x="47" y="12"/>
                          <a:pt x="50" y="12"/>
                        </a:cubicBezTo>
                        <a:cubicBezTo>
                          <a:pt x="234" y="12"/>
                          <a:pt x="234" y="12"/>
                          <a:pt x="234" y="12"/>
                        </a:cubicBezTo>
                        <a:cubicBezTo>
                          <a:pt x="237" y="12"/>
                          <a:pt x="240" y="15"/>
                          <a:pt x="240" y="18"/>
                        </a:cubicBezTo>
                        <a:cubicBezTo>
                          <a:pt x="240" y="162"/>
                          <a:pt x="240" y="162"/>
                          <a:pt x="240" y="162"/>
                        </a:cubicBezTo>
                        <a:cubicBezTo>
                          <a:pt x="240" y="165"/>
                          <a:pt x="237" y="168"/>
                          <a:pt x="234" y="168"/>
                        </a:cubicBezTo>
                        <a:cubicBezTo>
                          <a:pt x="106" y="168"/>
                          <a:pt x="106" y="168"/>
                          <a:pt x="106" y="168"/>
                        </a:cubicBezTo>
                        <a:cubicBezTo>
                          <a:pt x="103" y="168"/>
                          <a:pt x="100" y="171"/>
                          <a:pt x="100" y="174"/>
                        </a:cubicBezTo>
                        <a:cubicBezTo>
                          <a:pt x="100" y="177"/>
                          <a:pt x="103" y="180"/>
                          <a:pt x="106" y="180"/>
                        </a:cubicBezTo>
                        <a:cubicBezTo>
                          <a:pt x="234" y="180"/>
                          <a:pt x="234" y="180"/>
                          <a:pt x="234" y="180"/>
                        </a:cubicBezTo>
                        <a:cubicBezTo>
                          <a:pt x="244" y="180"/>
                          <a:pt x="252" y="172"/>
                          <a:pt x="252" y="162"/>
                        </a:cubicBezTo>
                        <a:cubicBezTo>
                          <a:pt x="252" y="18"/>
                          <a:pt x="252" y="18"/>
                          <a:pt x="252" y="18"/>
                        </a:cubicBezTo>
                        <a:cubicBezTo>
                          <a:pt x="252" y="8"/>
                          <a:pt x="244" y="0"/>
                          <a:pt x="234" y="0"/>
                        </a:cubicBezTo>
                        <a:close/>
                        <a:moveTo>
                          <a:pt x="108" y="242"/>
                        </a:moveTo>
                        <a:cubicBezTo>
                          <a:pt x="108" y="246"/>
                          <a:pt x="108" y="246"/>
                          <a:pt x="108" y="246"/>
                        </a:cubicBezTo>
                        <a:cubicBezTo>
                          <a:pt x="108" y="249"/>
                          <a:pt x="105" y="252"/>
                          <a:pt x="102" y="252"/>
                        </a:cubicBezTo>
                        <a:cubicBezTo>
                          <a:pt x="99" y="252"/>
                          <a:pt x="96" y="249"/>
                          <a:pt x="96" y="246"/>
                        </a:cubicBezTo>
                        <a:cubicBezTo>
                          <a:pt x="96" y="242"/>
                          <a:pt x="96" y="242"/>
                          <a:pt x="96" y="242"/>
                        </a:cubicBezTo>
                        <a:cubicBezTo>
                          <a:pt x="96" y="221"/>
                          <a:pt x="77" y="204"/>
                          <a:pt x="54" y="204"/>
                        </a:cubicBezTo>
                        <a:cubicBezTo>
                          <a:pt x="31" y="204"/>
                          <a:pt x="12" y="221"/>
                          <a:pt x="12" y="242"/>
                        </a:cubicBezTo>
                        <a:cubicBezTo>
                          <a:pt x="12" y="246"/>
                          <a:pt x="12" y="246"/>
                          <a:pt x="12" y="246"/>
                        </a:cubicBezTo>
                        <a:cubicBezTo>
                          <a:pt x="12" y="249"/>
                          <a:pt x="9" y="252"/>
                          <a:pt x="6" y="252"/>
                        </a:cubicBezTo>
                        <a:cubicBezTo>
                          <a:pt x="3" y="252"/>
                          <a:pt x="0" y="249"/>
                          <a:pt x="0" y="246"/>
                        </a:cubicBezTo>
                        <a:cubicBezTo>
                          <a:pt x="0" y="242"/>
                          <a:pt x="0" y="242"/>
                          <a:pt x="0" y="242"/>
                        </a:cubicBezTo>
                        <a:cubicBezTo>
                          <a:pt x="0" y="223"/>
                          <a:pt x="11" y="206"/>
                          <a:pt x="30" y="197"/>
                        </a:cubicBezTo>
                        <a:cubicBezTo>
                          <a:pt x="32" y="196"/>
                          <a:pt x="32" y="196"/>
                          <a:pt x="32" y="196"/>
                        </a:cubicBezTo>
                        <a:cubicBezTo>
                          <a:pt x="30" y="194"/>
                          <a:pt x="30" y="194"/>
                          <a:pt x="30" y="194"/>
                        </a:cubicBezTo>
                        <a:cubicBezTo>
                          <a:pt x="24" y="188"/>
                          <a:pt x="20" y="179"/>
                          <a:pt x="20" y="170"/>
                        </a:cubicBezTo>
                        <a:cubicBezTo>
                          <a:pt x="20" y="151"/>
                          <a:pt x="35" y="136"/>
                          <a:pt x="54" y="136"/>
                        </a:cubicBezTo>
                        <a:cubicBezTo>
                          <a:pt x="73" y="136"/>
                          <a:pt x="88" y="151"/>
                          <a:pt x="88" y="170"/>
                        </a:cubicBezTo>
                        <a:cubicBezTo>
                          <a:pt x="88" y="179"/>
                          <a:pt x="84" y="188"/>
                          <a:pt x="78" y="194"/>
                        </a:cubicBezTo>
                        <a:cubicBezTo>
                          <a:pt x="76" y="196"/>
                          <a:pt x="76" y="196"/>
                          <a:pt x="76" y="196"/>
                        </a:cubicBezTo>
                        <a:cubicBezTo>
                          <a:pt x="78" y="197"/>
                          <a:pt x="78" y="197"/>
                          <a:pt x="78" y="197"/>
                        </a:cubicBezTo>
                        <a:cubicBezTo>
                          <a:pt x="97" y="206"/>
                          <a:pt x="108" y="223"/>
                          <a:pt x="108" y="242"/>
                        </a:cubicBezTo>
                        <a:close/>
                        <a:moveTo>
                          <a:pt x="76" y="170"/>
                        </a:moveTo>
                        <a:cubicBezTo>
                          <a:pt x="76" y="158"/>
                          <a:pt x="66" y="148"/>
                          <a:pt x="54" y="148"/>
                        </a:cubicBezTo>
                        <a:cubicBezTo>
                          <a:pt x="42" y="148"/>
                          <a:pt x="32" y="158"/>
                          <a:pt x="32" y="170"/>
                        </a:cubicBezTo>
                        <a:cubicBezTo>
                          <a:pt x="32" y="182"/>
                          <a:pt x="42" y="192"/>
                          <a:pt x="54" y="192"/>
                        </a:cubicBezTo>
                        <a:cubicBezTo>
                          <a:pt x="66" y="192"/>
                          <a:pt x="76" y="182"/>
                          <a:pt x="76" y="17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44" tIns="45672" rIns="91344" bIns="45672" numCol="1" anchor="t" anchorCtr="0" compatLnSpc="1">
                    <a:prstTxWarp prst="textNoShape">
                      <a:avLst/>
                    </a:prstTxWarp>
                  </a:bodyPr>
                  <a:lstStyle/>
                  <a:p>
                    <a:pPr defTabSz="456629">
                      <a:defRPr/>
                    </a:pPr>
                    <a:endParaRPr lang="en-US" sz="1795">
                      <a:solidFill>
                        <a:srgbClr val="293E40"/>
                      </a:solidFill>
                      <a:latin typeface="Century Gothic" panose="020F0302020204030204"/>
                    </a:endParaRPr>
                  </a:p>
                </p:txBody>
              </p:sp>
            </p:grpSp>
            <p:grpSp>
              <p:nvGrpSpPr>
                <p:cNvPr id="217" name="Group 155">
                  <a:extLst>
                    <a:ext uri="{FF2B5EF4-FFF2-40B4-BE49-F238E27FC236}">
                      <a16:creationId xmlns:a16="http://schemas.microsoft.com/office/drawing/2014/main" id="{45177A25-5EA8-1127-B2C3-EDCAAB6FCBA9}"/>
                    </a:ext>
                  </a:extLst>
                </p:cNvPr>
                <p:cNvGrpSpPr>
                  <a:grpSpLocks noChangeAspect="1"/>
                </p:cNvGrpSpPr>
                <p:nvPr/>
              </p:nvGrpSpPr>
              <p:grpSpPr bwMode="auto">
                <a:xfrm>
                  <a:off x="2041686" y="5251963"/>
                  <a:ext cx="237449" cy="246888"/>
                  <a:chOff x="3358" y="3345"/>
                  <a:chExt cx="327" cy="340"/>
                </a:xfrm>
              </p:grpSpPr>
              <p:sp>
                <p:nvSpPr>
                  <p:cNvPr id="233" name="Freeform 156">
                    <a:extLst>
                      <a:ext uri="{FF2B5EF4-FFF2-40B4-BE49-F238E27FC236}">
                        <a16:creationId xmlns:a16="http://schemas.microsoft.com/office/drawing/2014/main" id="{01C83E0A-E276-02B7-4FFD-628D559D9B7B}"/>
                      </a:ext>
                    </a:extLst>
                  </p:cNvPr>
                  <p:cNvSpPr>
                    <a:spLocks/>
                  </p:cNvSpPr>
                  <p:nvPr/>
                </p:nvSpPr>
                <p:spPr bwMode="auto">
                  <a:xfrm>
                    <a:off x="3522" y="3345"/>
                    <a:ext cx="146" cy="84"/>
                  </a:xfrm>
                  <a:custGeom>
                    <a:avLst/>
                    <a:gdLst>
                      <a:gd name="T0" fmla="*/ 109 w 111"/>
                      <a:gd name="T1" fmla="*/ 52 h 62"/>
                      <a:gd name="T2" fmla="*/ 60 w 111"/>
                      <a:gd name="T3" fmla="*/ 3 h 62"/>
                      <a:gd name="T4" fmla="*/ 51 w 111"/>
                      <a:gd name="T5" fmla="*/ 3 h 62"/>
                      <a:gd name="T6" fmla="*/ 2 w 111"/>
                      <a:gd name="T7" fmla="*/ 52 h 62"/>
                      <a:gd name="T8" fmla="*/ 1 w 111"/>
                      <a:gd name="T9" fmla="*/ 58 h 62"/>
                      <a:gd name="T10" fmla="*/ 7 w 111"/>
                      <a:gd name="T11" fmla="*/ 62 h 62"/>
                      <a:gd name="T12" fmla="*/ 105 w 111"/>
                      <a:gd name="T13" fmla="*/ 62 h 62"/>
                      <a:gd name="T14" fmla="*/ 110 w 111"/>
                      <a:gd name="T15" fmla="*/ 58 h 62"/>
                      <a:gd name="T16" fmla="*/ 109 w 111"/>
                      <a:gd name="T17"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62">
                        <a:moveTo>
                          <a:pt x="109" y="52"/>
                        </a:moveTo>
                        <a:cubicBezTo>
                          <a:pt x="60" y="3"/>
                          <a:pt x="60" y="3"/>
                          <a:pt x="60" y="3"/>
                        </a:cubicBezTo>
                        <a:cubicBezTo>
                          <a:pt x="58" y="0"/>
                          <a:pt x="54" y="0"/>
                          <a:pt x="51" y="3"/>
                        </a:cubicBezTo>
                        <a:cubicBezTo>
                          <a:pt x="2" y="52"/>
                          <a:pt x="2" y="52"/>
                          <a:pt x="2" y="52"/>
                        </a:cubicBezTo>
                        <a:cubicBezTo>
                          <a:pt x="1" y="53"/>
                          <a:pt x="0" y="56"/>
                          <a:pt x="1" y="58"/>
                        </a:cubicBezTo>
                        <a:cubicBezTo>
                          <a:pt x="2" y="61"/>
                          <a:pt x="4" y="62"/>
                          <a:pt x="7" y="62"/>
                        </a:cubicBezTo>
                        <a:cubicBezTo>
                          <a:pt x="105" y="62"/>
                          <a:pt x="105" y="62"/>
                          <a:pt x="105" y="62"/>
                        </a:cubicBezTo>
                        <a:cubicBezTo>
                          <a:pt x="107" y="62"/>
                          <a:pt x="109" y="61"/>
                          <a:pt x="110" y="58"/>
                        </a:cubicBezTo>
                        <a:cubicBezTo>
                          <a:pt x="111" y="56"/>
                          <a:pt x="111" y="53"/>
                          <a:pt x="109" y="52"/>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26" tIns="34263" rIns="68526" bIns="34263" numCol="1" anchor="t" anchorCtr="0" compatLnSpc="1">
                    <a:prstTxWarp prst="textNoShape">
                      <a:avLst/>
                    </a:prstTxWarp>
                  </a:bodyPr>
                  <a:lstStyle/>
                  <a:p>
                    <a:pPr defTabSz="957043"/>
                    <a:endParaRPr lang="en-US" sz="1350">
                      <a:solidFill>
                        <a:srgbClr val="293E40"/>
                      </a:solidFill>
                      <a:latin typeface="Century Gothic" panose="020F0302020204030204"/>
                    </a:endParaRPr>
                  </a:p>
                </p:txBody>
              </p:sp>
              <p:sp>
                <p:nvSpPr>
                  <p:cNvPr id="234" name="Freeform 157">
                    <a:extLst>
                      <a:ext uri="{FF2B5EF4-FFF2-40B4-BE49-F238E27FC236}">
                        <a16:creationId xmlns:a16="http://schemas.microsoft.com/office/drawing/2014/main" id="{D0FDC02A-3E43-BEED-3382-19B16D957559}"/>
                      </a:ext>
                    </a:extLst>
                  </p:cNvPr>
                  <p:cNvSpPr>
                    <a:spLocks noEditPoints="1"/>
                  </p:cNvSpPr>
                  <p:nvPr/>
                </p:nvSpPr>
                <p:spPr bwMode="auto">
                  <a:xfrm>
                    <a:off x="3358" y="3369"/>
                    <a:ext cx="327" cy="316"/>
                  </a:xfrm>
                  <a:custGeom>
                    <a:avLst/>
                    <a:gdLst>
                      <a:gd name="T0" fmla="*/ 226 w 249"/>
                      <a:gd name="T1" fmla="*/ 158 h 232"/>
                      <a:gd name="T2" fmla="*/ 106 w 249"/>
                      <a:gd name="T3" fmla="*/ 172 h 232"/>
                      <a:gd name="T4" fmla="*/ 106 w 249"/>
                      <a:gd name="T5" fmla="*/ 160 h 232"/>
                      <a:gd name="T6" fmla="*/ 215 w 249"/>
                      <a:gd name="T7" fmla="*/ 155 h 232"/>
                      <a:gd name="T8" fmla="*/ 93 w 249"/>
                      <a:gd name="T9" fmla="*/ 60 h 232"/>
                      <a:gd name="T10" fmla="*/ 76 w 249"/>
                      <a:gd name="T11" fmla="*/ 111 h 232"/>
                      <a:gd name="T12" fmla="*/ 82 w 249"/>
                      <a:gd name="T13" fmla="*/ 53 h 232"/>
                      <a:gd name="T14" fmla="*/ 243 w 249"/>
                      <a:gd name="T15" fmla="*/ 48 h 232"/>
                      <a:gd name="T16" fmla="*/ 249 w 249"/>
                      <a:gd name="T17" fmla="*/ 55 h 232"/>
                      <a:gd name="T18" fmla="*/ 107 w 249"/>
                      <a:gd name="T19" fmla="*/ 18 h 232"/>
                      <a:gd name="T20" fmla="*/ 108 w 249"/>
                      <a:gd name="T21" fmla="*/ 23 h 232"/>
                      <a:gd name="T22" fmla="*/ 130 w 249"/>
                      <a:gd name="T23" fmla="*/ 28 h 232"/>
                      <a:gd name="T24" fmla="*/ 130 w 249"/>
                      <a:gd name="T25" fmla="*/ 16 h 232"/>
                      <a:gd name="T26" fmla="*/ 114 w 249"/>
                      <a:gd name="T27" fmla="*/ 5 h 232"/>
                      <a:gd name="T28" fmla="*/ 58 w 249"/>
                      <a:gd name="T29" fmla="*/ 0 h 232"/>
                      <a:gd name="T30" fmla="*/ 54 w 249"/>
                      <a:gd name="T31" fmla="*/ 2 h 232"/>
                      <a:gd name="T32" fmla="*/ 52 w 249"/>
                      <a:gd name="T33" fmla="*/ 98 h 232"/>
                      <a:gd name="T34" fmla="*/ 64 w 249"/>
                      <a:gd name="T35" fmla="*/ 98 h 232"/>
                      <a:gd name="T36" fmla="*/ 100 w 249"/>
                      <a:gd name="T37" fmla="*/ 12 h 232"/>
                      <a:gd name="T38" fmla="*/ 178 w 249"/>
                      <a:gd name="T39" fmla="*/ 100 h 232"/>
                      <a:gd name="T40" fmla="*/ 178 w 249"/>
                      <a:gd name="T41" fmla="*/ 88 h 232"/>
                      <a:gd name="T42" fmla="*/ 132 w 249"/>
                      <a:gd name="T43" fmla="*/ 94 h 232"/>
                      <a:gd name="T44" fmla="*/ 178 w 249"/>
                      <a:gd name="T45" fmla="*/ 100 h 232"/>
                      <a:gd name="T46" fmla="*/ 108 w 249"/>
                      <a:gd name="T47" fmla="*/ 222 h 232"/>
                      <a:gd name="T48" fmla="*/ 76 w 249"/>
                      <a:gd name="T49" fmla="*/ 176 h 232"/>
                      <a:gd name="T50" fmla="*/ 88 w 249"/>
                      <a:gd name="T51" fmla="*/ 150 h 232"/>
                      <a:gd name="T52" fmla="*/ 20 w 249"/>
                      <a:gd name="T53" fmla="*/ 150 h 232"/>
                      <a:gd name="T54" fmla="*/ 32 w 249"/>
                      <a:gd name="T55" fmla="*/ 176 h 232"/>
                      <a:gd name="T56" fmla="*/ 0 w 249"/>
                      <a:gd name="T57" fmla="*/ 222 h 232"/>
                      <a:gd name="T58" fmla="*/ 6 w 249"/>
                      <a:gd name="T59" fmla="*/ 232 h 232"/>
                      <a:gd name="T60" fmla="*/ 12 w 249"/>
                      <a:gd name="T61" fmla="*/ 222 h 232"/>
                      <a:gd name="T62" fmla="*/ 96 w 249"/>
                      <a:gd name="T63" fmla="*/ 222 h 232"/>
                      <a:gd name="T64" fmla="*/ 102 w 249"/>
                      <a:gd name="T65" fmla="*/ 232 h 232"/>
                      <a:gd name="T66" fmla="*/ 76 w 249"/>
                      <a:gd name="T67" fmla="*/ 150 h 232"/>
                      <a:gd name="T68" fmla="*/ 32 w 249"/>
                      <a:gd name="T69" fmla="*/ 150 h 232"/>
                      <a:gd name="T70" fmla="*/ 76 w 249"/>
                      <a:gd name="T71" fmla="*/ 15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9" h="232">
                        <a:moveTo>
                          <a:pt x="249" y="55"/>
                        </a:moveTo>
                        <a:cubicBezTo>
                          <a:pt x="226" y="158"/>
                          <a:pt x="226" y="158"/>
                          <a:pt x="226" y="158"/>
                        </a:cubicBezTo>
                        <a:cubicBezTo>
                          <a:pt x="224" y="166"/>
                          <a:pt x="217" y="172"/>
                          <a:pt x="208" y="172"/>
                        </a:cubicBezTo>
                        <a:cubicBezTo>
                          <a:pt x="106" y="172"/>
                          <a:pt x="106" y="172"/>
                          <a:pt x="106" y="172"/>
                        </a:cubicBezTo>
                        <a:cubicBezTo>
                          <a:pt x="103" y="172"/>
                          <a:pt x="100" y="169"/>
                          <a:pt x="100" y="166"/>
                        </a:cubicBezTo>
                        <a:cubicBezTo>
                          <a:pt x="100" y="163"/>
                          <a:pt x="103" y="160"/>
                          <a:pt x="106" y="160"/>
                        </a:cubicBezTo>
                        <a:cubicBezTo>
                          <a:pt x="208" y="160"/>
                          <a:pt x="208" y="160"/>
                          <a:pt x="208" y="160"/>
                        </a:cubicBezTo>
                        <a:cubicBezTo>
                          <a:pt x="211" y="160"/>
                          <a:pt x="214" y="158"/>
                          <a:pt x="215" y="155"/>
                        </a:cubicBezTo>
                        <a:cubicBezTo>
                          <a:pt x="236" y="60"/>
                          <a:pt x="236" y="60"/>
                          <a:pt x="236" y="60"/>
                        </a:cubicBezTo>
                        <a:cubicBezTo>
                          <a:pt x="93" y="60"/>
                          <a:pt x="93" y="60"/>
                          <a:pt x="93" y="60"/>
                        </a:cubicBezTo>
                        <a:cubicBezTo>
                          <a:pt x="84" y="106"/>
                          <a:pt x="84" y="106"/>
                          <a:pt x="84" y="106"/>
                        </a:cubicBezTo>
                        <a:cubicBezTo>
                          <a:pt x="84" y="110"/>
                          <a:pt x="80" y="112"/>
                          <a:pt x="76" y="111"/>
                        </a:cubicBezTo>
                        <a:cubicBezTo>
                          <a:pt x="73" y="110"/>
                          <a:pt x="72" y="107"/>
                          <a:pt x="72" y="104"/>
                        </a:cubicBezTo>
                        <a:cubicBezTo>
                          <a:pt x="82" y="53"/>
                          <a:pt x="82" y="53"/>
                          <a:pt x="82" y="53"/>
                        </a:cubicBezTo>
                        <a:cubicBezTo>
                          <a:pt x="82" y="50"/>
                          <a:pt x="85" y="48"/>
                          <a:pt x="88" y="48"/>
                        </a:cubicBezTo>
                        <a:cubicBezTo>
                          <a:pt x="243" y="48"/>
                          <a:pt x="243" y="48"/>
                          <a:pt x="243" y="48"/>
                        </a:cubicBezTo>
                        <a:cubicBezTo>
                          <a:pt x="245" y="48"/>
                          <a:pt x="247" y="49"/>
                          <a:pt x="248" y="50"/>
                        </a:cubicBezTo>
                        <a:cubicBezTo>
                          <a:pt x="249" y="52"/>
                          <a:pt x="249" y="54"/>
                          <a:pt x="249" y="55"/>
                        </a:cubicBezTo>
                        <a:close/>
                        <a:moveTo>
                          <a:pt x="105" y="14"/>
                        </a:moveTo>
                        <a:cubicBezTo>
                          <a:pt x="107" y="15"/>
                          <a:pt x="107" y="17"/>
                          <a:pt x="107" y="18"/>
                        </a:cubicBezTo>
                        <a:cubicBezTo>
                          <a:pt x="107" y="19"/>
                          <a:pt x="107" y="19"/>
                          <a:pt x="107" y="20"/>
                        </a:cubicBezTo>
                        <a:cubicBezTo>
                          <a:pt x="108" y="23"/>
                          <a:pt x="108" y="23"/>
                          <a:pt x="108" y="23"/>
                        </a:cubicBezTo>
                        <a:cubicBezTo>
                          <a:pt x="109" y="26"/>
                          <a:pt x="111" y="28"/>
                          <a:pt x="114" y="28"/>
                        </a:cubicBezTo>
                        <a:cubicBezTo>
                          <a:pt x="130" y="28"/>
                          <a:pt x="130" y="28"/>
                          <a:pt x="130" y="28"/>
                        </a:cubicBezTo>
                        <a:cubicBezTo>
                          <a:pt x="133" y="28"/>
                          <a:pt x="136" y="25"/>
                          <a:pt x="136" y="22"/>
                        </a:cubicBezTo>
                        <a:cubicBezTo>
                          <a:pt x="136" y="19"/>
                          <a:pt x="133" y="16"/>
                          <a:pt x="130" y="16"/>
                        </a:cubicBezTo>
                        <a:cubicBezTo>
                          <a:pt x="119" y="16"/>
                          <a:pt x="119" y="16"/>
                          <a:pt x="119" y="16"/>
                        </a:cubicBezTo>
                        <a:cubicBezTo>
                          <a:pt x="119" y="12"/>
                          <a:pt x="117" y="8"/>
                          <a:pt x="114" y="5"/>
                        </a:cubicBezTo>
                        <a:cubicBezTo>
                          <a:pt x="110" y="2"/>
                          <a:pt x="106" y="0"/>
                          <a:pt x="101" y="0"/>
                        </a:cubicBezTo>
                        <a:cubicBezTo>
                          <a:pt x="58" y="0"/>
                          <a:pt x="58" y="0"/>
                          <a:pt x="58" y="0"/>
                        </a:cubicBezTo>
                        <a:cubicBezTo>
                          <a:pt x="58" y="0"/>
                          <a:pt x="58" y="0"/>
                          <a:pt x="58" y="0"/>
                        </a:cubicBezTo>
                        <a:cubicBezTo>
                          <a:pt x="56" y="0"/>
                          <a:pt x="55" y="1"/>
                          <a:pt x="54" y="2"/>
                        </a:cubicBezTo>
                        <a:cubicBezTo>
                          <a:pt x="53" y="3"/>
                          <a:pt x="52" y="4"/>
                          <a:pt x="52" y="6"/>
                        </a:cubicBezTo>
                        <a:cubicBezTo>
                          <a:pt x="52" y="98"/>
                          <a:pt x="52" y="98"/>
                          <a:pt x="52" y="98"/>
                        </a:cubicBezTo>
                        <a:cubicBezTo>
                          <a:pt x="52" y="101"/>
                          <a:pt x="55" y="104"/>
                          <a:pt x="58" y="104"/>
                        </a:cubicBezTo>
                        <a:cubicBezTo>
                          <a:pt x="61" y="104"/>
                          <a:pt x="64" y="101"/>
                          <a:pt x="64" y="98"/>
                        </a:cubicBezTo>
                        <a:cubicBezTo>
                          <a:pt x="64" y="12"/>
                          <a:pt x="64" y="12"/>
                          <a:pt x="64" y="12"/>
                        </a:cubicBezTo>
                        <a:cubicBezTo>
                          <a:pt x="100" y="12"/>
                          <a:pt x="100" y="12"/>
                          <a:pt x="100" y="12"/>
                        </a:cubicBezTo>
                        <a:cubicBezTo>
                          <a:pt x="102" y="12"/>
                          <a:pt x="104" y="13"/>
                          <a:pt x="105" y="14"/>
                        </a:cubicBezTo>
                        <a:close/>
                        <a:moveTo>
                          <a:pt x="178" y="100"/>
                        </a:moveTo>
                        <a:cubicBezTo>
                          <a:pt x="181" y="100"/>
                          <a:pt x="184" y="97"/>
                          <a:pt x="184" y="94"/>
                        </a:cubicBezTo>
                        <a:cubicBezTo>
                          <a:pt x="184" y="91"/>
                          <a:pt x="181" y="88"/>
                          <a:pt x="178" y="88"/>
                        </a:cubicBezTo>
                        <a:cubicBezTo>
                          <a:pt x="138" y="88"/>
                          <a:pt x="138" y="88"/>
                          <a:pt x="138" y="88"/>
                        </a:cubicBezTo>
                        <a:cubicBezTo>
                          <a:pt x="135" y="88"/>
                          <a:pt x="132" y="91"/>
                          <a:pt x="132" y="94"/>
                        </a:cubicBezTo>
                        <a:cubicBezTo>
                          <a:pt x="132" y="97"/>
                          <a:pt x="135" y="100"/>
                          <a:pt x="138" y="100"/>
                        </a:cubicBezTo>
                        <a:lnTo>
                          <a:pt x="178" y="100"/>
                        </a:lnTo>
                        <a:close/>
                        <a:moveTo>
                          <a:pt x="108" y="226"/>
                        </a:moveTo>
                        <a:cubicBezTo>
                          <a:pt x="108" y="222"/>
                          <a:pt x="108" y="222"/>
                          <a:pt x="108" y="222"/>
                        </a:cubicBezTo>
                        <a:cubicBezTo>
                          <a:pt x="108" y="203"/>
                          <a:pt x="97" y="186"/>
                          <a:pt x="78" y="177"/>
                        </a:cubicBezTo>
                        <a:cubicBezTo>
                          <a:pt x="76" y="176"/>
                          <a:pt x="76" y="176"/>
                          <a:pt x="76" y="176"/>
                        </a:cubicBezTo>
                        <a:cubicBezTo>
                          <a:pt x="78" y="174"/>
                          <a:pt x="78" y="174"/>
                          <a:pt x="78" y="174"/>
                        </a:cubicBezTo>
                        <a:cubicBezTo>
                          <a:pt x="84" y="168"/>
                          <a:pt x="88" y="159"/>
                          <a:pt x="88" y="150"/>
                        </a:cubicBezTo>
                        <a:cubicBezTo>
                          <a:pt x="88" y="131"/>
                          <a:pt x="73" y="116"/>
                          <a:pt x="54" y="116"/>
                        </a:cubicBezTo>
                        <a:cubicBezTo>
                          <a:pt x="35" y="116"/>
                          <a:pt x="20" y="131"/>
                          <a:pt x="20" y="150"/>
                        </a:cubicBezTo>
                        <a:cubicBezTo>
                          <a:pt x="20" y="159"/>
                          <a:pt x="24" y="168"/>
                          <a:pt x="30" y="174"/>
                        </a:cubicBezTo>
                        <a:cubicBezTo>
                          <a:pt x="32" y="176"/>
                          <a:pt x="32" y="176"/>
                          <a:pt x="32" y="176"/>
                        </a:cubicBezTo>
                        <a:cubicBezTo>
                          <a:pt x="30" y="177"/>
                          <a:pt x="30" y="177"/>
                          <a:pt x="30" y="177"/>
                        </a:cubicBezTo>
                        <a:cubicBezTo>
                          <a:pt x="11" y="186"/>
                          <a:pt x="0" y="203"/>
                          <a:pt x="0" y="222"/>
                        </a:cubicBezTo>
                        <a:cubicBezTo>
                          <a:pt x="0" y="226"/>
                          <a:pt x="0" y="226"/>
                          <a:pt x="0" y="226"/>
                        </a:cubicBezTo>
                        <a:cubicBezTo>
                          <a:pt x="0" y="229"/>
                          <a:pt x="3" y="232"/>
                          <a:pt x="6" y="232"/>
                        </a:cubicBezTo>
                        <a:cubicBezTo>
                          <a:pt x="9" y="232"/>
                          <a:pt x="12" y="229"/>
                          <a:pt x="12" y="226"/>
                        </a:cubicBezTo>
                        <a:cubicBezTo>
                          <a:pt x="12" y="222"/>
                          <a:pt x="12" y="222"/>
                          <a:pt x="12" y="222"/>
                        </a:cubicBezTo>
                        <a:cubicBezTo>
                          <a:pt x="12" y="201"/>
                          <a:pt x="31" y="184"/>
                          <a:pt x="54" y="184"/>
                        </a:cubicBezTo>
                        <a:cubicBezTo>
                          <a:pt x="77" y="184"/>
                          <a:pt x="96" y="201"/>
                          <a:pt x="96" y="222"/>
                        </a:cubicBezTo>
                        <a:cubicBezTo>
                          <a:pt x="96" y="226"/>
                          <a:pt x="96" y="226"/>
                          <a:pt x="96" y="226"/>
                        </a:cubicBezTo>
                        <a:cubicBezTo>
                          <a:pt x="96" y="229"/>
                          <a:pt x="99" y="232"/>
                          <a:pt x="102" y="232"/>
                        </a:cubicBezTo>
                        <a:cubicBezTo>
                          <a:pt x="105" y="232"/>
                          <a:pt x="108" y="229"/>
                          <a:pt x="108" y="226"/>
                        </a:cubicBezTo>
                        <a:close/>
                        <a:moveTo>
                          <a:pt x="76" y="150"/>
                        </a:moveTo>
                        <a:cubicBezTo>
                          <a:pt x="76" y="162"/>
                          <a:pt x="66" y="172"/>
                          <a:pt x="54" y="172"/>
                        </a:cubicBezTo>
                        <a:cubicBezTo>
                          <a:pt x="42" y="172"/>
                          <a:pt x="32" y="162"/>
                          <a:pt x="32" y="150"/>
                        </a:cubicBezTo>
                        <a:cubicBezTo>
                          <a:pt x="32" y="138"/>
                          <a:pt x="42" y="128"/>
                          <a:pt x="54" y="128"/>
                        </a:cubicBezTo>
                        <a:cubicBezTo>
                          <a:pt x="66" y="128"/>
                          <a:pt x="76" y="138"/>
                          <a:pt x="76" y="15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26" tIns="34263" rIns="68526" bIns="34263" numCol="1" anchor="t" anchorCtr="0" compatLnSpc="1">
                    <a:prstTxWarp prst="textNoShape">
                      <a:avLst/>
                    </a:prstTxWarp>
                  </a:bodyPr>
                  <a:lstStyle/>
                  <a:p>
                    <a:pPr defTabSz="957043"/>
                    <a:endParaRPr lang="en-US" sz="1350">
                      <a:solidFill>
                        <a:srgbClr val="293E40"/>
                      </a:solidFill>
                      <a:latin typeface="Century Gothic" panose="020F0302020204030204"/>
                    </a:endParaRPr>
                  </a:p>
                </p:txBody>
              </p:sp>
            </p:grpSp>
            <p:grpSp>
              <p:nvGrpSpPr>
                <p:cNvPr id="218" name="Group 130">
                  <a:extLst>
                    <a:ext uri="{FF2B5EF4-FFF2-40B4-BE49-F238E27FC236}">
                      <a16:creationId xmlns:a16="http://schemas.microsoft.com/office/drawing/2014/main" id="{0D5D7E1C-5B77-1771-4A04-196D21833064}"/>
                    </a:ext>
                  </a:extLst>
                </p:cNvPr>
                <p:cNvGrpSpPr>
                  <a:grpSpLocks noChangeAspect="1"/>
                </p:cNvGrpSpPr>
                <p:nvPr/>
              </p:nvGrpSpPr>
              <p:grpSpPr bwMode="auto">
                <a:xfrm>
                  <a:off x="3071164" y="5597728"/>
                  <a:ext cx="152090" cy="246888"/>
                  <a:chOff x="2968" y="1934"/>
                  <a:chExt cx="135" cy="295"/>
                </a:xfrm>
              </p:grpSpPr>
              <p:sp>
                <p:nvSpPr>
                  <p:cNvPr id="230" name="Freeform 131">
                    <a:extLst>
                      <a:ext uri="{FF2B5EF4-FFF2-40B4-BE49-F238E27FC236}">
                        <a16:creationId xmlns:a16="http://schemas.microsoft.com/office/drawing/2014/main" id="{3DB5A9C5-E5E1-E51D-42CB-00D5916A1467}"/>
                      </a:ext>
                    </a:extLst>
                  </p:cNvPr>
                  <p:cNvSpPr>
                    <a:spLocks/>
                  </p:cNvSpPr>
                  <p:nvPr/>
                </p:nvSpPr>
                <p:spPr bwMode="auto">
                  <a:xfrm>
                    <a:off x="2968" y="2186"/>
                    <a:ext cx="135"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231" name="Freeform 132">
                    <a:extLst>
                      <a:ext uri="{FF2B5EF4-FFF2-40B4-BE49-F238E27FC236}">
                        <a16:creationId xmlns:a16="http://schemas.microsoft.com/office/drawing/2014/main" id="{E1165DA3-4A6C-977E-246A-4F7242663A66}"/>
                      </a:ext>
                    </a:extLst>
                  </p:cNvPr>
                  <p:cNvSpPr>
                    <a:spLocks noEditPoints="1"/>
                  </p:cNvSpPr>
                  <p:nvPr/>
                </p:nvSpPr>
                <p:spPr bwMode="auto">
                  <a:xfrm>
                    <a:off x="2976" y="1934"/>
                    <a:ext cx="122"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232" name="Freeform 133">
                    <a:extLst>
                      <a:ext uri="{FF2B5EF4-FFF2-40B4-BE49-F238E27FC236}">
                        <a16:creationId xmlns:a16="http://schemas.microsoft.com/office/drawing/2014/main" id="{A17A7D7E-C504-7017-3071-125873AB6884}"/>
                      </a:ext>
                    </a:extLst>
                  </p:cNvPr>
                  <p:cNvSpPr>
                    <a:spLocks/>
                  </p:cNvSpPr>
                  <p:nvPr/>
                </p:nvSpPr>
                <p:spPr bwMode="auto">
                  <a:xfrm>
                    <a:off x="3010" y="2069"/>
                    <a:ext cx="50" cy="130"/>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grpSp>
            <p:sp>
              <p:nvSpPr>
                <p:cNvPr id="219" name="TextBox 218">
                  <a:extLst>
                    <a:ext uri="{FF2B5EF4-FFF2-40B4-BE49-F238E27FC236}">
                      <a16:creationId xmlns:a16="http://schemas.microsoft.com/office/drawing/2014/main" id="{0A2B1BAB-E06D-9F18-F924-BA9B1D6C7BFE}"/>
                    </a:ext>
                  </a:extLst>
                </p:cNvPr>
                <p:cNvSpPr txBox="1"/>
                <p:nvPr/>
              </p:nvSpPr>
              <p:spPr>
                <a:xfrm>
                  <a:off x="3221046" y="5536506"/>
                  <a:ext cx="715901" cy="3693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Product</a:t>
                  </a:r>
                </a:p>
                <a:p>
                  <a:pPr defTabSz="456629">
                    <a:defRPr/>
                  </a:pPr>
                  <a:r>
                    <a:rPr lang="en-US" sz="900">
                      <a:solidFill>
                        <a:srgbClr val="293E40"/>
                      </a:solidFill>
                      <a:latin typeface="Century Gothic" panose="020F0302020204030204"/>
                    </a:rPr>
                    <a:t>Architect</a:t>
                  </a:r>
                </a:p>
              </p:txBody>
            </p:sp>
            <p:sp>
              <p:nvSpPr>
                <p:cNvPr id="220" name="TextBox 219">
                  <a:extLst>
                    <a:ext uri="{FF2B5EF4-FFF2-40B4-BE49-F238E27FC236}">
                      <a16:creationId xmlns:a16="http://schemas.microsoft.com/office/drawing/2014/main" id="{B430B643-11A0-88F6-C48B-BFDA2E227BD5}"/>
                    </a:ext>
                  </a:extLst>
                </p:cNvPr>
                <p:cNvSpPr txBox="1"/>
                <p:nvPr/>
              </p:nvSpPr>
              <p:spPr>
                <a:xfrm>
                  <a:off x="1964249" y="4363781"/>
                  <a:ext cx="2150179" cy="523220"/>
                </a:xfrm>
                <a:prstGeom prst="rect">
                  <a:avLst/>
                </a:prstGeom>
                <a:noFill/>
              </p:spPr>
              <p:txBody>
                <a:bodyPr wrap="square" rtlCol="0">
                  <a:spAutoFit/>
                </a:bodyPr>
                <a:lstStyle/>
                <a:p>
                  <a:pPr algn="ctr" defTabSz="456629">
                    <a:defRPr/>
                  </a:pPr>
                  <a:r>
                    <a:rPr lang="en-US" sz="1400" b="1">
                      <a:solidFill>
                        <a:srgbClr val="293E40"/>
                      </a:solidFill>
                      <a:latin typeface="Century Gothic" panose="020F0302020204030204"/>
                    </a:rPr>
                    <a:t>Product Team</a:t>
                  </a:r>
                </a:p>
                <a:p>
                  <a:pPr algn="ctr" defTabSz="456629">
                    <a:defRPr/>
                  </a:pPr>
                  <a:r>
                    <a:rPr lang="en-US" sz="1400" b="1">
                      <a:solidFill>
                        <a:srgbClr val="293E40"/>
                      </a:solidFill>
                      <a:latin typeface="Century Gothic" panose="020F0302020204030204"/>
                    </a:rPr>
                    <a:t>(e.g., HRSD) </a:t>
                  </a:r>
                </a:p>
              </p:txBody>
            </p:sp>
            <p:sp>
              <p:nvSpPr>
                <p:cNvPr id="221" name="Rectangle 220">
                  <a:extLst>
                    <a:ext uri="{FF2B5EF4-FFF2-40B4-BE49-F238E27FC236}">
                      <a16:creationId xmlns:a16="http://schemas.microsoft.com/office/drawing/2014/main" id="{A1E25A87-5853-E355-4860-8A45EC1FDDD8}"/>
                    </a:ext>
                  </a:extLst>
                </p:cNvPr>
                <p:cNvSpPr/>
                <p:nvPr/>
              </p:nvSpPr>
              <p:spPr>
                <a:xfrm>
                  <a:off x="1964249" y="4370833"/>
                  <a:ext cx="2084501" cy="1589366"/>
                </a:xfrm>
                <a:prstGeom prst="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471">
                    <a:defRPr/>
                  </a:pPr>
                  <a:endParaRPr lang="en-US" sz="900">
                    <a:solidFill>
                      <a:srgbClr val="FFFFFF"/>
                    </a:solidFill>
                    <a:latin typeface="Century Gothic" panose="020F0302020204030204"/>
                  </a:endParaRPr>
                </a:p>
              </p:txBody>
            </p:sp>
            <p:grpSp>
              <p:nvGrpSpPr>
                <p:cNvPr id="222" name="Group 221">
                  <a:extLst>
                    <a:ext uri="{FF2B5EF4-FFF2-40B4-BE49-F238E27FC236}">
                      <a16:creationId xmlns:a16="http://schemas.microsoft.com/office/drawing/2014/main" id="{DC7BCE4A-C636-2920-5F34-2685FD52CB8A}"/>
                    </a:ext>
                  </a:extLst>
                </p:cNvPr>
                <p:cNvGrpSpPr/>
                <p:nvPr/>
              </p:nvGrpSpPr>
              <p:grpSpPr>
                <a:xfrm>
                  <a:off x="2550210" y="4889410"/>
                  <a:ext cx="912579" cy="369332"/>
                  <a:chOff x="2645748" y="4882594"/>
                  <a:chExt cx="912579" cy="369332"/>
                </a:xfrm>
              </p:grpSpPr>
              <p:sp>
                <p:nvSpPr>
                  <p:cNvPr id="223" name="TextBox 222">
                    <a:extLst>
                      <a:ext uri="{FF2B5EF4-FFF2-40B4-BE49-F238E27FC236}">
                        <a16:creationId xmlns:a16="http://schemas.microsoft.com/office/drawing/2014/main" id="{5727C3C9-DFA5-29AF-64C9-96600FF03CE2}"/>
                      </a:ext>
                    </a:extLst>
                  </p:cNvPr>
                  <p:cNvSpPr txBox="1"/>
                  <p:nvPr/>
                </p:nvSpPr>
                <p:spPr>
                  <a:xfrm>
                    <a:off x="2842426" y="4882594"/>
                    <a:ext cx="715901" cy="3693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Product</a:t>
                    </a:r>
                  </a:p>
                  <a:p>
                    <a:pPr defTabSz="456629">
                      <a:defRPr/>
                    </a:pPr>
                    <a:r>
                      <a:rPr lang="en-US" sz="900">
                        <a:solidFill>
                          <a:srgbClr val="293E40"/>
                        </a:solidFill>
                        <a:latin typeface="Century Gothic" panose="020F0302020204030204"/>
                      </a:rPr>
                      <a:t>Owner</a:t>
                    </a:r>
                  </a:p>
                </p:txBody>
              </p:sp>
              <p:grpSp>
                <p:nvGrpSpPr>
                  <p:cNvPr id="224" name="Group 65">
                    <a:extLst>
                      <a:ext uri="{FF2B5EF4-FFF2-40B4-BE49-F238E27FC236}">
                        <a16:creationId xmlns:a16="http://schemas.microsoft.com/office/drawing/2014/main" id="{E840E3F2-4E5E-417C-2105-EB5353CD38C2}"/>
                      </a:ext>
                    </a:extLst>
                  </p:cNvPr>
                  <p:cNvGrpSpPr>
                    <a:grpSpLocks noChangeAspect="1"/>
                  </p:cNvGrpSpPr>
                  <p:nvPr/>
                </p:nvGrpSpPr>
                <p:grpSpPr bwMode="auto">
                  <a:xfrm>
                    <a:off x="2645748" y="4909008"/>
                    <a:ext cx="222422" cy="274320"/>
                    <a:chOff x="6950" y="2203"/>
                    <a:chExt cx="240" cy="296"/>
                  </a:xfrm>
                </p:grpSpPr>
                <p:sp>
                  <p:nvSpPr>
                    <p:cNvPr id="225" name="Freeform 66">
                      <a:extLst>
                        <a:ext uri="{FF2B5EF4-FFF2-40B4-BE49-F238E27FC236}">
                          <a16:creationId xmlns:a16="http://schemas.microsoft.com/office/drawing/2014/main" id="{F1FCBF3C-3D21-0CA4-CF1D-0876B837C568}"/>
                        </a:ext>
                      </a:extLst>
                    </p:cNvPr>
                    <p:cNvSpPr>
                      <a:spLocks/>
                    </p:cNvSpPr>
                    <p:nvPr/>
                  </p:nvSpPr>
                  <p:spPr bwMode="auto">
                    <a:xfrm>
                      <a:off x="7049" y="2279"/>
                      <a:ext cx="42" cy="84"/>
                    </a:xfrm>
                    <a:custGeom>
                      <a:avLst/>
                      <a:gdLst>
                        <a:gd name="T0" fmla="*/ 35 w 36"/>
                        <a:gd name="T1" fmla="*/ 51 h 69"/>
                        <a:gd name="T2" fmla="*/ 24 w 36"/>
                        <a:gd name="T3" fmla="*/ 29 h 69"/>
                        <a:gd name="T4" fmla="*/ 33 w 36"/>
                        <a:gd name="T5" fmla="*/ 20 h 69"/>
                        <a:gd name="T6" fmla="*/ 34 w 36"/>
                        <a:gd name="T7" fmla="*/ 17 h 69"/>
                        <a:gd name="T8" fmla="*/ 33 w 36"/>
                        <a:gd name="T9" fmla="*/ 13 h 69"/>
                        <a:gd name="T10" fmla="*/ 22 w 36"/>
                        <a:gd name="T11" fmla="*/ 2 h 69"/>
                        <a:gd name="T12" fmla="*/ 14 w 36"/>
                        <a:gd name="T13" fmla="*/ 3 h 69"/>
                        <a:gd name="T14" fmla="*/ 4 w 36"/>
                        <a:gd name="T15" fmla="*/ 13 h 69"/>
                        <a:gd name="T16" fmla="*/ 4 w 36"/>
                        <a:gd name="T17" fmla="*/ 21 h 69"/>
                        <a:gd name="T18" fmla="*/ 12 w 36"/>
                        <a:gd name="T19" fmla="*/ 29 h 69"/>
                        <a:gd name="T20" fmla="*/ 1 w 36"/>
                        <a:gd name="T21" fmla="*/ 51 h 69"/>
                        <a:gd name="T22" fmla="*/ 2 w 36"/>
                        <a:gd name="T23" fmla="*/ 57 h 69"/>
                        <a:gd name="T24" fmla="*/ 15 w 36"/>
                        <a:gd name="T25" fmla="*/ 68 h 69"/>
                        <a:gd name="T26" fmla="*/ 18 w 36"/>
                        <a:gd name="T27" fmla="*/ 69 h 69"/>
                        <a:gd name="T28" fmla="*/ 21 w 36"/>
                        <a:gd name="T29" fmla="*/ 68 h 69"/>
                        <a:gd name="T30" fmla="*/ 33 w 36"/>
                        <a:gd name="T31" fmla="*/ 57 h 69"/>
                        <a:gd name="T32" fmla="*/ 35 w 36"/>
                        <a:gd name="T33" fmla="*/ 5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69">
                          <a:moveTo>
                            <a:pt x="35" y="51"/>
                          </a:moveTo>
                          <a:cubicBezTo>
                            <a:pt x="24" y="29"/>
                            <a:pt x="24" y="29"/>
                            <a:pt x="24" y="29"/>
                          </a:cubicBezTo>
                          <a:cubicBezTo>
                            <a:pt x="33" y="20"/>
                            <a:pt x="33" y="20"/>
                            <a:pt x="33" y="20"/>
                          </a:cubicBezTo>
                          <a:cubicBezTo>
                            <a:pt x="34" y="19"/>
                            <a:pt x="34" y="18"/>
                            <a:pt x="34" y="17"/>
                          </a:cubicBezTo>
                          <a:cubicBezTo>
                            <a:pt x="34" y="15"/>
                            <a:pt x="34" y="14"/>
                            <a:pt x="33" y="13"/>
                          </a:cubicBezTo>
                          <a:cubicBezTo>
                            <a:pt x="22" y="2"/>
                            <a:pt x="22" y="2"/>
                            <a:pt x="22" y="2"/>
                          </a:cubicBezTo>
                          <a:cubicBezTo>
                            <a:pt x="20" y="0"/>
                            <a:pt x="16" y="1"/>
                            <a:pt x="14" y="3"/>
                          </a:cubicBezTo>
                          <a:cubicBezTo>
                            <a:pt x="4" y="13"/>
                            <a:pt x="4" y="13"/>
                            <a:pt x="4" y="13"/>
                          </a:cubicBezTo>
                          <a:cubicBezTo>
                            <a:pt x="1" y="15"/>
                            <a:pt x="1" y="19"/>
                            <a:pt x="4" y="21"/>
                          </a:cubicBezTo>
                          <a:cubicBezTo>
                            <a:pt x="12" y="29"/>
                            <a:pt x="12" y="29"/>
                            <a:pt x="12" y="29"/>
                          </a:cubicBezTo>
                          <a:cubicBezTo>
                            <a:pt x="1" y="51"/>
                            <a:pt x="1" y="51"/>
                            <a:pt x="1" y="51"/>
                          </a:cubicBezTo>
                          <a:cubicBezTo>
                            <a:pt x="0" y="53"/>
                            <a:pt x="0" y="56"/>
                            <a:pt x="2" y="57"/>
                          </a:cubicBezTo>
                          <a:cubicBezTo>
                            <a:pt x="15" y="68"/>
                            <a:pt x="15" y="68"/>
                            <a:pt x="15" y="68"/>
                          </a:cubicBezTo>
                          <a:cubicBezTo>
                            <a:pt x="16" y="69"/>
                            <a:pt x="17" y="69"/>
                            <a:pt x="18" y="69"/>
                          </a:cubicBezTo>
                          <a:cubicBezTo>
                            <a:pt x="19" y="69"/>
                            <a:pt x="20" y="69"/>
                            <a:pt x="21" y="68"/>
                          </a:cubicBezTo>
                          <a:cubicBezTo>
                            <a:pt x="33" y="57"/>
                            <a:pt x="33" y="57"/>
                            <a:pt x="33" y="57"/>
                          </a:cubicBezTo>
                          <a:cubicBezTo>
                            <a:pt x="35" y="56"/>
                            <a:pt x="36" y="53"/>
                            <a:pt x="35" y="51"/>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226" name="Freeform 67">
                      <a:extLst>
                        <a:ext uri="{FF2B5EF4-FFF2-40B4-BE49-F238E27FC236}">
                          <a16:creationId xmlns:a16="http://schemas.microsoft.com/office/drawing/2014/main" id="{48DDFA2C-B73E-2F3C-A65F-FE40EB5232F2}"/>
                        </a:ext>
                      </a:extLst>
                    </p:cNvPr>
                    <p:cNvSpPr>
                      <a:spLocks noEditPoints="1"/>
                    </p:cNvSpPr>
                    <p:nvPr/>
                  </p:nvSpPr>
                  <p:spPr bwMode="auto">
                    <a:xfrm>
                      <a:off x="7007" y="2203"/>
                      <a:ext cx="127" cy="160"/>
                    </a:xfrm>
                    <a:custGeom>
                      <a:avLst/>
                      <a:gdLst>
                        <a:gd name="T0" fmla="*/ 102 w 108"/>
                        <a:gd name="T1" fmla="*/ 132 h 132"/>
                        <a:gd name="T2" fmla="*/ 96 w 108"/>
                        <a:gd name="T3" fmla="*/ 126 h 132"/>
                        <a:gd name="T4" fmla="*/ 96 w 108"/>
                        <a:gd name="T5" fmla="*/ 106 h 132"/>
                        <a:gd name="T6" fmla="*/ 54 w 108"/>
                        <a:gd name="T7" fmla="*/ 68 h 132"/>
                        <a:gd name="T8" fmla="*/ 12 w 108"/>
                        <a:gd name="T9" fmla="*/ 106 h 132"/>
                        <a:gd name="T10" fmla="*/ 12 w 108"/>
                        <a:gd name="T11" fmla="*/ 126 h 132"/>
                        <a:gd name="T12" fmla="*/ 6 w 108"/>
                        <a:gd name="T13" fmla="*/ 132 h 132"/>
                        <a:gd name="T14" fmla="*/ 0 w 108"/>
                        <a:gd name="T15" fmla="*/ 126 h 132"/>
                        <a:gd name="T16" fmla="*/ 0 w 108"/>
                        <a:gd name="T17" fmla="*/ 106 h 132"/>
                        <a:gd name="T18" fmla="*/ 30 w 108"/>
                        <a:gd name="T19" fmla="*/ 61 h 132"/>
                        <a:gd name="T20" fmla="*/ 32 w 108"/>
                        <a:gd name="T21" fmla="*/ 60 h 132"/>
                        <a:gd name="T22" fmla="*/ 30 w 108"/>
                        <a:gd name="T23" fmla="*/ 58 h 132"/>
                        <a:gd name="T24" fmla="*/ 20 w 108"/>
                        <a:gd name="T25" fmla="*/ 34 h 132"/>
                        <a:gd name="T26" fmla="*/ 54 w 108"/>
                        <a:gd name="T27" fmla="*/ 0 h 132"/>
                        <a:gd name="T28" fmla="*/ 88 w 108"/>
                        <a:gd name="T29" fmla="*/ 34 h 132"/>
                        <a:gd name="T30" fmla="*/ 78 w 108"/>
                        <a:gd name="T31" fmla="*/ 58 h 132"/>
                        <a:gd name="T32" fmla="*/ 76 w 108"/>
                        <a:gd name="T33" fmla="*/ 60 h 132"/>
                        <a:gd name="T34" fmla="*/ 78 w 108"/>
                        <a:gd name="T35" fmla="*/ 61 h 132"/>
                        <a:gd name="T36" fmla="*/ 108 w 108"/>
                        <a:gd name="T37" fmla="*/ 106 h 132"/>
                        <a:gd name="T38" fmla="*/ 108 w 108"/>
                        <a:gd name="T39" fmla="*/ 126 h 132"/>
                        <a:gd name="T40" fmla="*/ 102 w 108"/>
                        <a:gd name="T41" fmla="*/ 132 h 132"/>
                        <a:gd name="T42" fmla="*/ 54 w 108"/>
                        <a:gd name="T43" fmla="*/ 12 h 132"/>
                        <a:gd name="T44" fmla="*/ 32 w 108"/>
                        <a:gd name="T45" fmla="*/ 34 h 132"/>
                        <a:gd name="T46" fmla="*/ 54 w 108"/>
                        <a:gd name="T47" fmla="*/ 56 h 132"/>
                        <a:gd name="T48" fmla="*/ 76 w 108"/>
                        <a:gd name="T49" fmla="*/ 34 h 132"/>
                        <a:gd name="T50" fmla="*/ 54 w 108"/>
                        <a:gd name="T51" fmla="*/ 1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132">
                          <a:moveTo>
                            <a:pt x="102" y="132"/>
                          </a:moveTo>
                          <a:cubicBezTo>
                            <a:pt x="99" y="132"/>
                            <a:pt x="96" y="129"/>
                            <a:pt x="96" y="126"/>
                          </a:cubicBezTo>
                          <a:cubicBezTo>
                            <a:pt x="96" y="106"/>
                            <a:pt x="96" y="106"/>
                            <a:pt x="96" y="106"/>
                          </a:cubicBezTo>
                          <a:cubicBezTo>
                            <a:pt x="96" y="85"/>
                            <a:pt x="77" y="68"/>
                            <a:pt x="54" y="68"/>
                          </a:cubicBezTo>
                          <a:cubicBezTo>
                            <a:pt x="31" y="68"/>
                            <a:pt x="12" y="85"/>
                            <a:pt x="12" y="106"/>
                          </a:cubicBezTo>
                          <a:cubicBezTo>
                            <a:pt x="12" y="126"/>
                            <a:pt x="12" y="126"/>
                            <a:pt x="12" y="126"/>
                          </a:cubicBezTo>
                          <a:cubicBezTo>
                            <a:pt x="12" y="129"/>
                            <a:pt x="9" y="132"/>
                            <a:pt x="6" y="132"/>
                          </a:cubicBezTo>
                          <a:cubicBezTo>
                            <a:pt x="3" y="132"/>
                            <a:pt x="0" y="129"/>
                            <a:pt x="0" y="126"/>
                          </a:cubicBezTo>
                          <a:cubicBezTo>
                            <a:pt x="0" y="106"/>
                            <a:pt x="0" y="106"/>
                            <a:pt x="0" y="106"/>
                          </a:cubicBezTo>
                          <a:cubicBezTo>
                            <a:pt x="0" y="87"/>
                            <a:pt x="11" y="70"/>
                            <a:pt x="30" y="61"/>
                          </a:cubicBezTo>
                          <a:cubicBezTo>
                            <a:pt x="32" y="60"/>
                            <a:pt x="32" y="60"/>
                            <a:pt x="32" y="60"/>
                          </a:cubicBezTo>
                          <a:cubicBezTo>
                            <a:pt x="30" y="58"/>
                            <a:pt x="30" y="58"/>
                            <a:pt x="30" y="58"/>
                          </a:cubicBezTo>
                          <a:cubicBezTo>
                            <a:pt x="24" y="52"/>
                            <a:pt x="20" y="43"/>
                            <a:pt x="20" y="34"/>
                          </a:cubicBezTo>
                          <a:cubicBezTo>
                            <a:pt x="20" y="15"/>
                            <a:pt x="35" y="0"/>
                            <a:pt x="54" y="0"/>
                          </a:cubicBezTo>
                          <a:cubicBezTo>
                            <a:pt x="73" y="0"/>
                            <a:pt x="88" y="15"/>
                            <a:pt x="88" y="34"/>
                          </a:cubicBezTo>
                          <a:cubicBezTo>
                            <a:pt x="88" y="43"/>
                            <a:pt x="84" y="52"/>
                            <a:pt x="78" y="58"/>
                          </a:cubicBezTo>
                          <a:cubicBezTo>
                            <a:pt x="76" y="60"/>
                            <a:pt x="76" y="60"/>
                            <a:pt x="76" y="60"/>
                          </a:cubicBezTo>
                          <a:cubicBezTo>
                            <a:pt x="78" y="61"/>
                            <a:pt x="78" y="61"/>
                            <a:pt x="78" y="61"/>
                          </a:cubicBezTo>
                          <a:cubicBezTo>
                            <a:pt x="97" y="70"/>
                            <a:pt x="108" y="87"/>
                            <a:pt x="108" y="106"/>
                          </a:cubicBezTo>
                          <a:cubicBezTo>
                            <a:pt x="108" y="126"/>
                            <a:pt x="108" y="126"/>
                            <a:pt x="108" y="126"/>
                          </a:cubicBezTo>
                          <a:cubicBezTo>
                            <a:pt x="108" y="129"/>
                            <a:pt x="105" y="132"/>
                            <a:pt x="102" y="132"/>
                          </a:cubicBezTo>
                          <a:close/>
                          <a:moveTo>
                            <a:pt x="54" y="12"/>
                          </a:moveTo>
                          <a:cubicBezTo>
                            <a:pt x="42" y="12"/>
                            <a:pt x="32" y="22"/>
                            <a:pt x="32" y="34"/>
                          </a:cubicBezTo>
                          <a:cubicBezTo>
                            <a:pt x="32" y="46"/>
                            <a:pt x="42" y="56"/>
                            <a:pt x="54" y="56"/>
                          </a:cubicBezTo>
                          <a:cubicBezTo>
                            <a:pt x="66" y="56"/>
                            <a:pt x="76" y="46"/>
                            <a:pt x="76" y="34"/>
                          </a:cubicBezTo>
                          <a:cubicBezTo>
                            <a:pt x="76" y="22"/>
                            <a:pt x="66" y="12"/>
                            <a:pt x="54" y="12"/>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227" name="Freeform 68">
                      <a:extLst>
                        <a:ext uri="{FF2B5EF4-FFF2-40B4-BE49-F238E27FC236}">
                          <a16:creationId xmlns:a16="http://schemas.microsoft.com/office/drawing/2014/main" id="{BD13143A-93AC-BE7D-C396-CCE410AC7DBE}"/>
                        </a:ext>
                      </a:extLst>
                    </p:cNvPr>
                    <p:cNvSpPr>
                      <a:spLocks noEditPoints="1"/>
                    </p:cNvSpPr>
                    <p:nvPr/>
                  </p:nvSpPr>
                  <p:spPr bwMode="auto">
                    <a:xfrm>
                      <a:off x="6950" y="2378"/>
                      <a:ext cx="240" cy="92"/>
                    </a:xfrm>
                    <a:custGeom>
                      <a:avLst/>
                      <a:gdLst>
                        <a:gd name="T0" fmla="*/ 198 w 204"/>
                        <a:gd name="T1" fmla="*/ 76 h 76"/>
                        <a:gd name="T2" fmla="*/ 6 w 204"/>
                        <a:gd name="T3" fmla="*/ 76 h 76"/>
                        <a:gd name="T4" fmla="*/ 0 w 204"/>
                        <a:gd name="T5" fmla="*/ 70 h 76"/>
                        <a:gd name="T6" fmla="*/ 0 w 204"/>
                        <a:gd name="T7" fmla="*/ 18 h 76"/>
                        <a:gd name="T8" fmla="*/ 18 w 204"/>
                        <a:gd name="T9" fmla="*/ 0 h 76"/>
                        <a:gd name="T10" fmla="*/ 186 w 204"/>
                        <a:gd name="T11" fmla="*/ 0 h 76"/>
                        <a:gd name="T12" fmla="*/ 204 w 204"/>
                        <a:gd name="T13" fmla="*/ 18 h 76"/>
                        <a:gd name="T14" fmla="*/ 204 w 204"/>
                        <a:gd name="T15" fmla="*/ 70 h 76"/>
                        <a:gd name="T16" fmla="*/ 198 w 204"/>
                        <a:gd name="T17" fmla="*/ 76 h 76"/>
                        <a:gd name="T18" fmla="*/ 12 w 204"/>
                        <a:gd name="T19" fmla="*/ 64 h 76"/>
                        <a:gd name="T20" fmla="*/ 192 w 204"/>
                        <a:gd name="T21" fmla="*/ 64 h 76"/>
                        <a:gd name="T22" fmla="*/ 192 w 204"/>
                        <a:gd name="T23" fmla="*/ 18 h 76"/>
                        <a:gd name="T24" fmla="*/ 186 w 204"/>
                        <a:gd name="T25" fmla="*/ 12 h 76"/>
                        <a:gd name="T26" fmla="*/ 18 w 204"/>
                        <a:gd name="T27" fmla="*/ 12 h 76"/>
                        <a:gd name="T28" fmla="*/ 12 w 204"/>
                        <a:gd name="T29" fmla="*/ 18 h 76"/>
                        <a:gd name="T30" fmla="*/ 12 w 204"/>
                        <a:gd name="T31" fmla="*/ 6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76">
                          <a:moveTo>
                            <a:pt x="198" y="76"/>
                          </a:moveTo>
                          <a:cubicBezTo>
                            <a:pt x="6" y="76"/>
                            <a:pt x="6" y="76"/>
                            <a:pt x="6" y="76"/>
                          </a:cubicBezTo>
                          <a:cubicBezTo>
                            <a:pt x="3" y="76"/>
                            <a:pt x="0" y="73"/>
                            <a:pt x="0" y="70"/>
                          </a:cubicBezTo>
                          <a:cubicBezTo>
                            <a:pt x="0" y="18"/>
                            <a:pt x="0" y="18"/>
                            <a:pt x="0" y="18"/>
                          </a:cubicBezTo>
                          <a:cubicBezTo>
                            <a:pt x="0" y="8"/>
                            <a:pt x="8" y="0"/>
                            <a:pt x="18" y="0"/>
                          </a:cubicBezTo>
                          <a:cubicBezTo>
                            <a:pt x="186" y="0"/>
                            <a:pt x="186" y="0"/>
                            <a:pt x="186" y="0"/>
                          </a:cubicBezTo>
                          <a:cubicBezTo>
                            <a:pt x="196" y="0"/>
                            <a:pt x="204" y="8"/>
                            <a:pt x="204" y="18"/>
                          </a:cubicBezTo>
                          <a:cubicBezTo>
                            <a:pt x="204" y="70"/>
                            <a:pt x="204" y="70"/>
                            <a:pt x="204" y="70"/>
                          </a:cubicBezTo>
                          <a:cubicBezTo>
                            <a:pt x="204" y="73"/>
                            <a:pt x="201" y="76"/>
                            <a:pt x="198" y="76"/>
                          </a:cubicBezTo>
                          <a:close/>
                          <a:moveTo>
                            <a:pt x="12" y="64"/>
                          </a:moveTo>
                          <a:cubicBezTo>
                            <a:pt x="192" y="64"/>
                            <a:pt x="192" y="64"/>
                            <a:pt x="192" y="64"/>
                          </a:cubicBezTo>
                          <a:cubicBezTo>
                            <a:pt x="192" y="18"/>
                            <a:pt x="192" y="18"/>
                            <a:pt x="192" y="18"/>
                          </a:cubicBezTo>
                          <a:cubicBezTo>
                            <a:pt x="192" y="15"/>
                            <a:pt x="189" y="12"/>
                            <a:pt x="186" y="12"/>
                          </a:cubicBezTo>
                          <a:cubicBezTo>
                            <a:pt x="18" y="12"/>
                            <a:pt x="18" y="12"/>
                            <a:pt x="18" y="12"/>
                          </a:cubicBezTo>
                          <a:cubicBezTo>
                            <a:pt x="15" y="12"/>
                            <a:pt x="12" y="15"/>
                            <a:pt x="12" y="18"/>
                          </a:cubicBezTo>
                          <a:lnTo>
                            <a:pt x="12" y="64"/>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228" name="Freeform 69">
                      <a:extLst>
                        <a:ext uri="{FF2B5EF4-FFF2-40B4-BE49-F238E27FC236}">
                          <a16:creationId xmlns:a16="http://schemas.microsoft.com/office/drawing/2014/main" id="{B8FF580A-31EF-2A0D-40DE-6039BFB5F220}"/>
                        </a:ext>
                      </a:extLst>
                    </p:cNvPr>
                    <p:cNvSpPr>
                      <a:spLocks/>
                    </p:cNvSpPr>
                    <p:nvPr/>
                  </p:nvSpPr>
                  <p:spPr bwMode="auto">
                    <a:xfrm>
                      <a:off x="6950" y="2446"/>
                      <a:ext cx="14" cy="53"/>
                    </a:xfrm>
                    <a:custGeom>
                      <a:avLst/>
                      <a:gdLst>
                        <a:gd name="T0" fmla="*/ 6 w 12"/>
                        <a:gd name="T1" fmla="*/ 44 h 44"/>
                        <a:gd name="T2" fmla="*/ 0 w 12"/>
                        <a:gd name="T3" fmla="*/ 38 h 44"/>
                        <a:gd name="T4" fmla="*/ 0 w 12"/>
                        <a:gd name="T5" fmla="*/ 6 h 44"/>
                        <a:gd name="T6" fmla="*/ 6 w 12"/>
                        <a:gd name="T7" fmla="*/ 0 h 44"/>
                        <a:gd name="T8" fmla="*/ 12 w 12"/>
                        <a:gd name="T9" fmla="*/ 6 h 44"/>
                        <a:gd name="T10" fmla="*/ 12 w 12"/>
                        <a:gd name="T11" fmla="*/ 38 h 44"/>
                        <a:gd name="T12" fmla="*/ 6 w 12"/>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6" y="44"/>
                          </a:moveTo>
                          <a:cubicBezTo>
                            <a:pt x="3" y="44"/>
                            <a:pt x="0" y="41"/>
                            <a:pt x="0" y="38"/>
                          </a:cubicBezTo>
                          <a:cubicBezTo>
                            <a:pt x="0" y="6"/>
                            <a:pt x="0" y="6"/>
                            <a:pt x="0" y="6"/>
                          </a:cubicBezTo>
                          <a:cubicBezTo>
                            <a:pt x="0" y="3"/>
                            <a:pt x="3" y="0"/>
                            <a:pt x="6" y="0"/>
                          </a:cubicBezTo>
                          <a:cubicBezTo>
                            <a:pt x="9" y="0"/>
                            <a:pt x="12" y="3"/>
                            <a:pt x="12" y="6"/>
                          </a:cubicBezTo>
                          <a:cubicBezTo>
                            <a:pt x="12" y="38"/>
                            <a:pt x="12" y="38"/>
                            <a:pt x="12" y="38"/>
                          </a:cubicBezTo>
                          <a:cubicBezTo>
                            <a:pt x="12" y="41"/>
                            <a:pt x="9" y="44"/>
                            <a:pt x="6" y="44"/>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229" name="Freeform 70">
                      <a:extLst>
                        <a:ext uri="{FF2B5EF4-FFF2-40B4-BE49-F238E27FC236}">
                          <a16:creationId xmlns:a16="http://schemas.microsoft.com/office/drawing/2014/main" id="{A20357A2-8E7C-1CAC-A08B-49FFDB780CB0}"/>
                        </a:ext>
                      </a:extLst>
                    </p:cNvPr>
                    <p:cNvSpPr>
                      <a:spLocks/>
                    </p:cNvSpPr>
                    <p:nvPr/>
                  </p:nvSpPr>
                  <p:spPr bwMode="auto">
                    <a:xfrm>
                      <a:off x="7176" y="2446"/>
                      <a:ext cx="14" cy="53"/>
                    </a:xfrm>
                    <a:custGeom>
                      <a:avLst/>
                      <a:gdLst>
                        <a:gd name="T0" fmla="*/ 6 w 12"/>
                        <a:gd name="T1" fmla="*/ 44 h 44"/>
                        <a:gd name="T2" fmla="*/ 0 w 12"/>
                        <a:gd name="T3" fmla="*/ 38 h 44"/>
                        <a:gd name="T4" fmla="*/ 0 w 12"/>
                        <a:gd name="T5" fmla="*/ 6 h 44"/>
                        <a:gd name="T6" fmla="*/ 6 w 12"/>
                        <a:gd name="T7" fmla="*/ 0 h 44"/>
                        <a:gd name="T8" fmla="*/ 12 w 12"/>
                        <a:gd name="T9" fmla="*/ 6 h 44"/>
                        <a:gd name="T10" fmla="*/ 12 w 12"/>
                        <a:gd name="T11" fmla="*/ 38 h 44"/>
                        <a:gd name="T12" fmla="*/ 6 w 12"/>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6" y="44"/>
                          </a:moveTo>
                          <a:cubicBezTo>
                            <a:pt x="3" y="44"/>
                            <a:pt x="0" y="41"/>
                            <a:pt x="0" y="38"/>
                          </a:cubicBezTo>
                          <a:cubicBezTo>
                            <a:pt x="0" y="6"/>
                            <a:pt x="0" y="6"/>
                            <a:pt x="0" y="6"/>
                          </a:cubicBezTo>
                          <a:cubicBezTo>
                            <a:pt x="0" y="3"/>
                            <a:pt x="3" y="0"/>
                            <a:pt x="6" y="0"/>
                          </a:cubicBezTo>
                          <a:cubicBezTo>
                            <a:pt x="9" y="0"/>
                            <a:pt x="12" y="3"/>
                            <a:pt x="12" y="6"/>
                          </a:cubicBezTo>
                          <a:cubicBezTo>
                            <a:pt x="12" y="38"/>
                            <a:pt x="12" y="38"/>
                            <a:pt x="12" y="38"/>
                          </a:cubicBezTo>
                          <a:cubicBezTo>
                            <a:pt x="12" y="41"/>
                            <a:pt x="9" y="44"/>
                            <a:pt x="6" y="44"/>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grpSp>
            </p:grpSp>
          </p:grpSp>
        </p:grpSp>
        <p:grpSp>
          <p:nvGrpSpPr>
            <p:cNvPr id="151" name="Group 150">
              <a:extLst>
                <a:ext uri="{FF2B5EF4-FFF2-40B4-BE49-F238E27FC236}">
                  <a16:creationId xmlns:a16="http://schemas.microsoft.com/office/drawing/2014/main" id="{232E748E-EB90-6D78-E898-91036F381420}"/>
                </a:ext>
              </a:extLst>
            </p:cNvPr>
            <p:cNvGrpSpPr/>
            <p:nvPr/>
          </p:nvGrpSpPr>
          <p:grpSpPr>
            <a:xfrm>
              <a:off x="5671784" y="4438277"/>
              <a:ext cx="2240454" cy="1596418"/>
              <a:chOff x="1964249" y="4389122"/>
              <a:chExt cx="2240454" cy="1596418"/>
            </a:xfrm>
          </p:grpSpPr>
          <p:sp>
            <p:nvSpPr>
              <p:cNvPr id="182" name="TextBox 181">
                <a:extLst>
                  <a:ext uri="{FF2B5EF4-FFF2-40B4-BE49-F238E27FC236}">
                    <a16:creationId xmlns:a16="http://schemas.microsoft.com/office/drawing/2014/main" id="{020A3CFD-FD43-75E2-D667-BAB75296FD3D}"/>
                  </a:ext>
                </a:extLst>
              </p:cNvPr>
              <p:cNvSpPr txBox="1"/>
              <p:nvPr/>
            </p:nvSpPr>
            <p:spPr>
              <a:xfrm>
                <a:off x="3220138" y="5257544"/>
                <a:ext cx="984565" cy="2308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Developer(s)</a:t>
                </a:r>
              </a:p>
            </p:txBody>
          </p:sp>
          <p:grpSp>
            <p:nvGrpSpPr>
              <p:cNvPr id="183" name="Group 182">
                <a:extLst>
                  <a:ext uri="{FF2B5EF4-FFF2-40B4-BE49-F238E27FC236}">
                    <a16:creationId xmlns:a16="http://schemas.microsoft.com/office/drawing/2014/main" id="{4496AD97-EFB0-41A2-C503-75386F6FEC31}"/>
                  </a:ext>
                </a:extLst>
              </p:cNvPr>
              <p:cNvGrpSpPr/>
              <p:nvPr/>
            </p:nvGrpSpPr>
            <p:grpSpPr>
              <a:xfrm>
                <a:off x="1964249" y="4389122"/>
                <a:ext cx="2150179" cy="1596418"/>
                <a:chOff x="1964249" y="4363781"/>
                <a:chExt cx="2150179" cy="1596418"/>
              </a:xfrm>
            </p:grpSpPr>
            <p:sp>
              <p:nvSpPr>
                <p:cNvPr id="184" name="TextBox 183">
                  <a:extLst>
                    <a:ext uri="{FF2B5EF4-FFF2-40B4-BE49-F238E27FC236}">
                      <a16:creationId xmlns:a16="http://schemas.microsoft.com/office/drawing/2014/main" id="{09628127-D198-6294-5F38-44927AF6E8F2}"/>
                    </a:ext>
                  </a:extLst>
                </p:cNvPr>
                <p:cNvSpPr txBox="1"/>
                <p:nvPr/>
              </p:nvSpPr>
              <p:spPr>
                <a:xfrm>
                  <a:off x="2228033" y="5204093"/>
                  <a:ext cx="705641" cy="369332"/>
                </a:xfrm>
                <a:prstGeom prst="rect">
                  <a:avLst/>
                </a:prstGeom>
                <a:noFill/>
              </p:spPr>
              <p:txBody>
                <a:bodyPr wrap="none" rtlCol="0">
                  <a:spAutoFit/>
                </a:bodyPr>
                <a:lstStyle/>
                <a:p>
                  <a:pPr defTabSz="342471">
                    <a:defRPr/>
                  </a:pPr>
                  <a:r>
                    <a:rPr lang="en-US" sz="900">
                      <a:solidFill>
                        <a:srgbClr val="293E40"/>
                      </a:solidFill>
                      <a:latin typeface="Century Gothic" panose="020F0302020204030204"/>
                    </a:rPr>
                    <a:t>Project</a:t>
                  </a:r>
                </a:p>
                <a:p>
                  <a:pPr defTabSz="342471">
                    <a:defRPr/>
                  </a:pPr>
                  <a:r>
                    <a:rPr lang="en-US" sz="900">
                      <a:solidFill>
                        <a:srgbClr val="293E40"/>
                      </a:solidFill>
                      <a:latin typeface="Century Gothic" panose="020F0302020204030204"/>
                    </a:rPr>
                    <a:t>Manager</a:t>
                  </a:r>
                </a:p>
              </p:txBody>
            </p:sp>
            <p:sp>
              <p:nvSpPr>
                <p:cNvPr id="185" name="TextBox 184">
                  <a:extLst>
                    <a:ext uri="{FF2B5EF4-FFF2-40B4-BE49-F238E27FC236}">
                      <a16:creationId xmlns:a16="http://schemas.microsoft.com/office/drawing/2014/main" id="{F9C99CB2-17CC-BE24-B8F1-10F99FBE8E3E}"/>
                    </a:ext>
                  </a:extLst>
                </p:cNvPr>
                <p:cNvSpPr txBox="1"/>
                <p:nvPr/>
              </p:nvSpPr>
              <p:spPr>
                <a:xfrm>
                  <a:off x="2228033" y="5536506"/>
                  <a:ext cx="718465" cy="369332"/>
                </a:xfrm>
                <a:prstGeom prst="rect">
                  <a:avLst/>
                </a:prstGeom>
                <a:noFill/>
              </p:spPr>
              <p:txBody>
                <a:bodyPr wrap="none" rtlCol="0">
                  <a:spAutoFit/>
                </a:bodyPr>
                <a:lstStyle/>
                <a:p>
                  <a:pPr defTabSz="342471">
                    <a:defRPr/>
                  </a:pPr>
                  <a:r>
                    <a:rPr lang="en-US" sz="900">
                      <a:solidFill>
                        <a:srgbClr val="293E40"/>
                      </a:solidFill>
                      <a:latin typeface="Century Gothic" panose="020F0302020204030204"/>
                    </a:rPr>
                    <a:t>Process</a:t>
                  </a:r>
                </a:p>
                <a:p>
                  <a:pPr defTabSz="342471">
                    <a:defRPr/>
                  </a:pPr>
                  <a:r>
                    <a:rPr lang="en-US" sz="900">
                      <a:solidFill>
                        <a:srgbClr val="293E40"/>
                      </a:solidFill>
                      <a:latin typeface="Century Gothic" panose="020F0302020204030204"/>
                    </a:rPr>
                    <a:t>Analyst(s)</a:t>
                  </a:r>
                </a:p>
              </p:txBody>
            </p:sp>
            <p:grpSp>
              <p:nvGrpSpPr>
                <p:cNvPr id="186" name="Group 130">
                  <a:extLst>
                    <a:ext uri="{FF2B5EF4-FFF2-40B4-BE49-F238E27FC236}">
                      <a16:creationId xmlns:a16="http://schemas.microsoft.com/office/drawing/2014/main" id="{1EB9A01C-E116-048F-C7C5-C43FAC282802}"/>
                    </a:ext>
                  </a:extLst>
                </p:cNvPr>
                <p:cNvGrpSpPr>
                  <a:grpSpLocks noChangeAspect="1"/>
                </p:cNvGrpSpPr>
                <p:nvPr/>
              </p:nvGrpSpPr>
              <p:grpSpPr bwMode="auto">
                <a:xfrm>
                  <a:off x="2085210" y="5597728"/>
                  <a:ext cx="152090" cy="246888"/>
                  <a:chOff x="2968" y="1934"/>
                  <a:chExt cx="135" cy="295"/>
                </a:xfrm>
              </p:grpSpPr>
              <p:sp>
                <p:nvSpPr>
                  <p:cNvPr id="208" name="Freeform 131">
                    <a:extLst>
                      <a:ext uri="{FF2B5EF4-FFF2-40B4-BE49-F238E27FC236}">
                        <a16:creationId xmlns:a16="http://schemas.microsoft.com/office/drawing/2014/main" id="{45540547-B407-FFA3-E1D2-6A3E9D7D7022}"/>
                      </a:ext>
                    </a:extLst>
                  </p:cNvPr>
                  <p:cNvSpPr>
                    <a:spLocks/>
                  </p:cNvSpPr>
                  <p:nvPr/>
                </p:nvSpPr>
                <p:spPr bwMode="auto">
                  <a:xfrm>
                    <a:off x="2968" y="2186"/>
                    <a:ext cx="135"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209" name="Freeform 132">
                    <a:extLst>
                      <a:ext uri="{FF2B5EF4-FFF2-40B4-BE49-F238E27FC236}">
                        <a16:creationId xmlns:a16="http://schemas.microsoft.com/office/drawing/2014/main" id="{833C113F-83BD-0EBB-F868-2E0BDC25650A}"/>
                      </a:ext>
                    </a:extLst>
                  </p:cNvPr>
                  <p:cNvSpPr>
                    <a:spLocks noEditPoints="1"/>
                  </p:cNvSpPr>
                  <p:nvPr/>
                </p:nvSpPr>
                <p:spPr bwMode="auto">
                  <a:xfrm>
                    <a:off x="2976" y="1934"/>
                    <a:ext cx="122"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210" name="Freeform 133">
                    <a:extLst>
                      <a:ext uri="{FF2B5EF4-FFF2-40B4-BE49-F238E27FC236}">
                        <a16:creationId xmlns:a16="http://schemas.microsoft.com/office/drawing/2014/main" id="{2ADD2407-731A-C29C-0E2B-7BEB00A9D566}"/>
                      </a:ext>
                    </a:extLst>
                  </p:cNvPr>
                  <p:cNvSpPr>
                    <a:spLocks/>
                  </p:cNvSpPr>
                  <p:nvPr/>
                </p:nvSpPr>
                <p:spPr bwMode="auto">
                  <a:xfrm>
                    <a:off x="3010" y="2069"/>
                    <a:ext cx="50" cy="130"/>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grpSp>
            <p:grpSp>
              <p:nvGrpSpPr>
                <p:cNvPr id="187" name="Group 131">
                  <a:extLst>
                    <a:ext uri="{FF2B5EF4-FFF2-40B4-BE49-F238E27FC236}">
                      <a16:creationId xmlns:a16="http://schemas.microsoft.com/office/drawing/2014/main" id="{AD403405-C58B-31F4-230C-A9B7DEDC47EE}"/>
                    </a:ext>
                  </a:extLst>
                </p:cNvPr>
                <p:cNvGrpSpPr>
                  <a:grpSpLocks noChangeAspect="1"/>
                </p:cNvGrpSpPr>
                <p:nvPr/>
              </p:nvGrpSpPr>
              <p:grpSpPr bwMode="auto">
                <a:xfrm>
                  <a:off x="3028184" y="5281670"/>
                  <a:ext cx="239050" cy="246888"/>
                  <a:chOff x="6228" y="2198"/>
                  <a:chExt cx="305" cy="315"/>
                </a:xfrm>
              </p:grpSpPr>
              <p:sp>
                <p:nvSpPr>
                  <p:cNvPr id="206" name="Freeform 132">
                    <a:extLst>
                      <a:ext uri="{FF2B5EF4-FFF2-40B4-BE49-F238E27FC236}">
                        <a16:creationId xmlns:a16="http://schemas.microsoft.com/office/drawing/2014/main" id="{04AA5193-BCB1-739E-233A-9557EFAB5CD7}"/>
                      </a:ext>
                    </a:extLst>
                  </p:cNvPr>
                  <p:cNvSpPr>
                    <a:spLocks noEditPoints="1"/>
                  </p:cNvSpPr>
                  <p:nvPr/>
                </p:nvSpPr>
                <p:spPr bwMode="auto">
                  <a:xfrm>
                    <a:off x="6276" y="2213"/>
                    <a:ext cx="242" cy="60"/>
                  </a:xfrm>
                  <a:custGeom>
                    <a:avLst/>
                    <a:gdLst>
                      <a:gd name="T0" fmla="*/ 0 w 200"/>
                      <a:gd name="T1" fmla="*/ 0 h 48"/>
                      <a:gd name="T2" fmla="*/ 0 w 200"/>
                      <a:gd name="T3" fmla="*/ 48 h 48"/>
                      <a:gd name="T4" fmla="*/ 200 w 200"/>
                      <a:gd name="T5" fmla="*/ 48 h 48"/>
                      <a:gd name="T6" fmla="*/ 200 w 200"/>
                      <a:gd name="T7" fmla="*/ 0 h 48"/>
                      <a:gd name="T8" fmla="*/ 0 w 200"/>
                      <a:gd name="T9" fmla="*/ 0 h 48"/>
                      <a:gd name="T10" fmla="*/ 28 w 200"/>
                      <a:gd name="T11" fmla="*/ 36 h 48"/>
                      <a:gd name="T12" fmla="*/ 16 w 200"/>
                      <a:gd name="T13" fmla="*/ 24 h 48"/>
                      <a:gd name="T14" fmla="*/ 28 w 200"/>
                      <a:gd name="T15" fmla="*/ 12 h 48"/>
                      <a:gd name="T16" fmla="*/ 40 w 200"/>
                      <a:gd name="T17" fmla="*/ 24 h 48"/>
                      <a:gd name="T18" fmla="*/ 28 w 200"/>
                      <a:gd name="T19" fmla="*/ 36 h 48"/>
                      <a:gd name="T20" fmla="*/ 60 w 200"/>
                      <a:gd name="T21" fmla="*/ 36 h 48"/>
                      <a:gd name="T22" fmla="*/ 48 w 200"/>
                      <a:gd name="T23" fmla="*/ 24 h 48"/>
                      <a:gd name="T24" fmla="*/ 60 w 200"/>
                      <a:gd name="T25" fmla="*/ 12 h 48"/>
                      <a:gd name="T26" fmla="*/ 72 w 200"/>
                      <a:gd name="T27" fmla="*/ 24 h 48"/>
                      <a:gd name="T28" fmla="*/ 60 w 200"/>
                      <a:gd name="T29" fmla="*/ 36 h 48"/>
                      <a:gd name="T30" fmla="*/ 92 w 200"/>
                      <a:gd name="T31" fmla="*/ 36 h 48"/>
                      <a:gd name="T32" fmla="*/ 80 w 200"/>
                      <a:gd name="T33" fmla="*/ 24 h 48"/>
                      <a:gd name="T34" fmla="*/ 92 w 200"/>
                      <a:gd name="T35" fmla="*/ 12 h 48"/>
                      <a:gd name="T36" fmla="*/ 104 w 200"/>
                      <a:gd name="T37" fmla="*/ 24 h 48"/>
                      <a:gd name="T38" fmla="*/ 92 w 200"/>
                      <a:gd name="T39"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48">
                        <a:moveTo>
                          <a:pt x="0" y="0"/>
                        </a:moveTo>
                        <a:cubicBezTo>
                          <a:pt x="0" y="48"/>
                          <a:pt x="0" y="48"/>
                          <a:pt x="0" y="48"/>
                        </a:cubicBezTo>
                        <a:cubicBezTo>
                          <a:pt x="200" y="48"/>
                          <a:pt x="200" y="48"/>
                          <a:pt x="200" y="48"/>
                        </a:cubicBezTo>
                        <a:cubicBezTo>
                          <a:pt x="200" y="0"/>
                          <a:pt x="200" y="0"/>
                          <a:pt x="200" y="0"/>
                        </a:cubicBezTo>
                        <a:lnTo>
                          <a:pt x="0" y="0"/>
                        </a:lnTo>
                        <a:close/>
                        <a:moveTo>
                          <a:pt x="28" y="36"/>
                        </a:moveTo>
                        <a:cubicBezTo>
                          <a:pt x="21" y="36"/>
                          <a:pt x="16" y="31"/>
                          <a:pt x="16" y="24"/>
                        </a:cubicBezTo>
                        <a:cubicBezTo>
                          <a:pt x="16" y="17"/>
                          <a:pt x="21" y="12"/>
                          <a:pt x="28" y="12"/>
                        </a:cubicBezTo>
                        <a:cubicBezTo>
                          <a:pt x="35" y="12"/>
                          <a:pt x="40" y="17"/>
                          <a:pt x="40" y="24"/>
                        </a:cubicBezTo>
                        <a:cubicBezTo>
                          <a:pt x="40" y="31"/>
                          <a:pt x="35" y="36"/>
                          <a:pt x="28" y="36"/>
                        </a:cubicBezTo>
                        <a:close/>
                        <a:moveTo>
                          <a:pt x="60" y="36"/>
                        </a:moveTo>
                        <a:cubicBezTo>
                          <a:pt x="53" y="36"/>
                          <a:pt x="48" y="31"/>
                          <a:pt x="48" y="24"/>
                        </a:cubicBezTo>
                        <a:cubicBezTo>
                          <a:pt x="48" y="17"/>
                          <a:pt x="53" y="12"/>
                          <a:pt x="60" y="12"/>
                        </a:cubicBezTo>
                        <a:cubicBezTo>
                          <a:pt x="67" y="12"/>
                          <a:pt x="72" y="17"/>
                          <a:pt x="72" y="24"/>
                        </a:cubicBezTo>
                        <a:cubicBezTo>
                          <a:pt x="72" y="31"/>
                          <a:pt x="67" y="36"/>
                          <a:pt x="60" y="36"/>
                        </a:cubicBezTo>
                        <a:close/>
                        <a:moveTo>
                          <a:pt x="92" y="36"/>
                        </a:moveTo>
                        <a:cubicBezTo>
                          <a:pt x="85" y="36"/>
                          <a:pt x="80" y="31"/>
                          <a:pt x="80" y="24"/>
                        </a:cubicBezTo>
                        <a:cubicBezTo>
                          <a:pt x="80" y="17"/>
                          <a:pt x="85" y="12"/>
                          <a:pt x="92" y="12"/>
                        </a:cubicBezTo>
                        <a:cubicBezTo>
                          <a:pt x="99" y="12"/>
                          <a:pt x="104" y="17"/>
                          <a:pt x="104" y="24"/>
                        </a:cubicBezTo>
                        <a:cubicBezTo>
                          <a:pt x="104" y="31"/>
                          <a:pt x="99" y="36"/>
                          <a:pt x="92" y="36"/>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44" tIns="45672" rIns="91344" bIns="45672" numCol="1" anchor="t" anchorCtr="0" compatLnSpc="1">
                    <a:prstTxWarp prst="textNoShape">
                      <a:avLst/>
                    </a:prstTxWarp>
                  </a:bodyPr>
                  <a:lstStyle/>
                  <a:p>
                    <a:pPr defTabSz="456629">
                      <a:defRPr/>
                    </a:pPr>
                    <a:endParaRPr lang="en-US" sz="1795">
                      <a:solidFill>
                        <a:srgbClr val="293E40"/>
                      </a:solidFill>
                      <a:latin typeface="Century Gothic" panose="020F0302020204030204"/>
                    </a:endParaRPr>
                  </a:p>
                </p:txBody>
              </p:sp>
              <p:sp>
                <p:nvSpPr>
                  <p:cNvPr id="207" name="Freeform 133">
                    <a:extLst>
                      <a:ext uri="{FF2B5EF4-FFF2-40B4-BE49-F238E27FC236}">
                        <a16:creationId xmlns:a16="http://schemas.microsoft.com/office/drawing/2014/main" id="{7D8A8B37-BBCC-ECCD-E73B-2E24C74441C4}"/>
                      </a:ext>
                    </a:extLst>
                  </p:cNvPr>
                  <p:cNvSpPr>
                    <a:spLocks noEditPoints="1"/>
                  </p:cNvSpPr>
                  <p:nvPr/>
                </p:nvSpPr>
                <p:spPr bwMode="auto">
                  <a:xfrm>
                    <a:off x="6228" y="2198"/>
                    <a:ext cx="305" cy="315"/>
                  </a:xfrm>
                  <a:custGeom>
                    <a:avLst/>
                    <a:gdLst>
                      <a:gd name="T0" fmla="*/ 198 w 252"/>
                      <a:gd name="T1" fmla="*/ 112 h 252"/>
                      <a:gd name="T2" fmla="*/ 178 w 252"/>
                      <a:gd name="T3" fmla="*/ 84 h 252"/>
                      <a:gd name="T4" fmla="*/ 186 w 252"/>
                      <a:gd name="T5" fmla="*/ 84 h 252"/>
                      <a:gd name="T6" fmla="*/ 210 w 252"/>
                      <a:gd name="T7" fmla="*/ 116 h 252"/>
                      <a:gd name="T8" fmla="*/ 182 w 252"/>
                      <a:gd name="T9" fmla="*/ 142 h 252"/>
                      <a:gd name="T10" fmla="*/ 178 w 252"/>
                      <a:gd name="T11" fmla="*/ 132 h 252"/>
                      <a:gd name="T12" fmla="*/ 102 w 252"/>
                      <a:gd name="T13" fmla="*/ 82 h 252"/>
                      <a:gd name="T14" fmla="*/ 74 w 252"/>
                      <a:gd name="T15" fmla="*/ 108 h 252"/>
                      <a:gd name="T16" fmla="*/ 98 w 252"/>
                      <a:gd name="T17" fmla="*/ 140 h 252"/>
                      <a:gd name="T18" fmla="*/ 106 w 252"/>
                      <a:gd name="T19" fmla="*/ 140 h 252"/>
                      <a:gd name="T20" fmla="*/ 86 w 252"/>
                      <a:gd name="T21" fmla="*/ 112 h 252"/>
                      <a:gd name="T22" fmla="*/ 106 w 252"/>
                      <a:gd name="T23" fmla="*/ 84 h 252"/>
                      <a:gd name="T24" fmla="*/ 126 w 252"/>
                      <a:gd name="T25" fmla="*/ 154 h 252"/>
                      <a:gd name="T26" fmla="*/ 163 w 252"/>
                      <a:gd name="T27" fmla="*/ 78 h 252"/>
                      <a:gd name="T28" fmla="*/ 160 w 252"/>
                      <a:gd name="T29" fmla="*/ 71 h 252"/>
                      <a:gd name="T30" fmla="*/ 153 w 252"/>
                      <a:gd name="T31" fmla="*/ 74 h 252"/>
                      <a:gd name="T32" fmla="*/ 120 w 252"/>
                      <a:gd name="T33" fmla="*/ 150 h 252"/>
                      <a:gd name="T34" fmla="*/ 234 w 252"/>
                      <a:gd name="T35" fmla="*/ 0 h 252"/>
                      <a:gd name="T36" fmla="*/ 32 w 252"/>
                      <a:gd name="T37" fmla="*/ 18 h 252"/>
                      <a:gd name="T38" fmla="*/ 38 w 252"/>
                      <a:gd name="T39" fmla="*/ 124 h 252"/>
                      <a:gd name="T40" fmla="*/ 44 w 252"/>
                      <a:gd name="T41" fmla="*/ 18 h 252"/>
                      <a:gd name="T42" fmla="*/ 234 w 252"/>
                      <a:gd name="T43" fmla="*/ 12 h 252"/>
                      <a:gd name="T44" fmla="*/ 240 w 252"/>
                      <a:gd name="T45" fmla="*/ 162 h 252"/>
                      <a:gd name="T46" fmla="*/ 106 w 252"/>
                      <a:gd name="T47" fmla="*/ 168 h 252"/>
                      <a:gd name="T48" fmla="*/ 106 w 252"/>
                      <a:gd name="T49" fmla="*/ 180 h 252"/>
                      <a:gd name="T50" fmla="*/ 252 w 252"/>
                      <a:gd name="T51" fmla="*/ 162 h 252"/>
                      <a:gd name="T52" fmla="*/ 234 w 252"/>
                      <a:gd name="T53" fmla="*/ 0 h 252"/>
                      <a:gd name="T54" fmla="*/ 108 w 252"/>
                      <a:gd name="T55" fmla="*/ 246 h 252"/>
                      <a:gd name="T56" fmla="*/ 96 w 252"/>
                      <a:gd name="T57" fmla="*/ 246 h 252"/>
                      <a:gd name="T58" fmla="*/ 54 w 252"/>
                      <a:gd name="T59" fmla="*/ 204 h 252"/>
                      <a:gd name="T60" fmla="*/ 12 w 252"/>
                      <a:gd name="T61" fmla="*/ 246 h 252"/>
                      <a:gd name="T62" fmla="*/ 0 w 252"/>
                      <a:gd name="T63" fmla="*/ 246 h 252"/>
                      <a:gd name="T64" fmla="*/ 30 w 252"/>
                      <a:gd name="T65" fmla="*/ 197 h 252"/>
                      <a:gd name="T66" fmla="*/ 30 w 252"/>
                      <a:gd name="T67" fmla="*/ 194 h 252"/>
                      <a:gd name="T68" fmla="*/ 54 w 252"/>
                      <a:gd name="T69" fmla="*/ 136 h 252"/>
                      <a:gd name="T70" fmla="*/ 78 w 252"/>
                      <a:gd name="T71" fmla="*/ 194 h 252"/>
                      <a:gd name="T72" fmla="*/ 78 w 252"/>
                      <a:gd name="T73" fmla="*/ 197 h 252"/>
                      <a:gd name="T74" fmla="*/ 76 w 252"/>
                      <a:gd name="T75" fmla="*/ 170 h 252"/>
                      <a:gd name="T76" fmla="*/ 32 w 252"/>
                      <a:gd name="T77" fmla="*/ 170 h 252"/>
                      <a:gd name="T78" fmla="*/ 76 w 252"/>
                      <a:gd name="T79" fmla="*/ 17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2" h="252">
                        <a:moveTo>
                          <a:pt x="178" y="132"/>
                        </a:moveTo>
                        <a:cubicBezTo>
                          <a:pt x="198" y="112"/>
                          <a:pt x="198" y="112"/>
                          <a:pt x="198" y="112"/>
                        </a:cubicBezTo>
                        <a:cubicBezTo>
                          <a:pt x="178" y="92"/>
                          <a:pt x="178" y="92"/>
                          <a:pt x="178" y="92"/>
                        </a:cubicBezTo>
                        <a:cubicBezTo>
                          <a:pt x="175" y="90"/>
                          <a:pt x="175" y="86"/>
                          <a:pt x="178" y="84"/>
                        </a:cubicBezTo>
                        <a:cubicBezTo>
                          <a:pt x="179" y="83"/>
                          <a:pt x="180" y="82"/>
                          <a:pt x="182" y="82"/>
                        </a:cubicBezTo>
                        <a:cubicBezTo>
                          <a:pt x="184" y="82"/>
                          <a:pt x="185" y="83"/>
                          <a:pt x="186" y="84"/>
                        </a:cubicBezTo>
                        <a:cubicBezTo>
                          <a:pt x="210" y="108"/>
                          <a:pt x="210" y="108"/>
                          <a:pt x="210" y="108"/>
                        </a:cubicBezTo>
                        <a:cubicBezTo>
                          <a:pt x="213" y="110"/>
                          <a:pt x="213" y="114"/>
                          <a:pt x="210" y="116"/>
                        </a:cubicBezTo>
                        <a:cubicBezTo>
                          <a:pt x="186" y="140"/>
                          <a:pt x="186" y="140"/>
                          <a:pt x="186" y="140"/>
                        </a:cubicBezTo>
                        <a:cubicBezTo>
                          <a:pt x="185" y="141"/>
                          <a:pt x="184" y="142"/>
                          <a:pt x="182" y="142"/>
                        </a:cubicBezTo>
                        <a:cubicBezTo>
                          <a:pt x="180" y="142"/>
                          <a:pt x="179" y="141"/>
                          <a:pt x="178" y="140"/>
                        </a:cubicBezTo>
                        <a:cubicBezTo>
                          <a:pt x="175" y="138"/>
                          <a:pt x="175" y="134"/>
                          <a:pt x="178" y="132"/>
                        </a:cubicBezTo>
                        <a:close/>
                        <a:moveTo>
                          <a:pt x="106" y="84"/>
                        </a:moveTo>
                        <a:cubicBezTo>
                          <a:pt x="105" y="83"/>
                          <a:pt x="104" y="82"/>
                          <a:pt x="102" y="82"/>
                        </a:cubicBezTo>
                        <a:cubicBezTo>
                          <a:pt x="100" y="82"/>
                          <a:pt x="99" y="83"/>
                          <a:pt x="98" y="84"/>
                        </a:cubicBezTo>
                        <a:cubicBezTo>
                          <a:pt x="74" y="108"/>
                          <a:pt x="74" y="108"/>
                          <a:pt x="74" y="108"/>
                        </a:cubicBezTo>
                        <a:cubicBezTo>
                          <a:pt x="71" y="110"/>
                          <a:pt x="71" y="114"/>
                          <a:pt x="74" y="116"/>
                        </a:cubicBezTo>
                        <a:cubicBezTo>
                          <a:pt x="98" y="140"/>
                          <a:pt x="98" y="140"/>
                          <a:pt x="98" y="140"/>
                        </a:cubicBezTo>
                        <a:cubicBezTo>
                          <a:pt x="99" y="141"/>
                          <a:pt x="100" y="142"/>
                          <a:pt x="102" y="142"/>
                        </a:cubicBezTo>
                        <a:cubicBezTo>
                          <a:pt x="104" y="142"/>
                          <a:pt x="105" y="141"/>
                          <a:pt x="106" y="140"/>
                        </a:cubicBezTo>
                        <a:cubicBezTo>
                          <a:pt x="109" y="138"/>
                          <a:pt x="109" y="134"/>
                          <a:pt x="106" y="132"/>
                        </a:cubicBezTo>
                        <a:cubicBezTo>
                          <a:pt x="86" y="112"/>
                          <a:pt x="86" y="112"/>
                          <a:pt x="86" y="112"/>
                        </a:cubicBezTo>
                        <a:cubicBezTo>
                          <a:pt x="106" y="92"/>
                          <a:pt x="106" y="92"/>
                          <a:pt x="106" y="92"/>
                        </a:cubicBezTo>
                        <a:cubicBezTo>
                          <a:pt x="109" y="90"/>
                          <a:pt x="109" y="86"/>
                          <a:pt x="106" y="84"/>
                        </a:cubicBezTo>
                        <a:close/>
                        <a:moveTo>
                          <a:pt x="124" y="153"/>
                        </a:moveTo>
                        <a:cubicBezTo>
                          <a:pt x="124" y="154"/>
                          <a:pt x="125" y="154"/>
                          <a:pt x="126" y="154"/>
                        </a:cubicBezTo>
                        <a:cubicBezTo>
                          <a:pt x="128" y="154"/>
                          <a:pt x="131" y="153"/>
                          <a:pt x="131" y="150"/>
                        </a:cubicBezTo>
                        <a:cubicBezTo>
                          <a:pt x="163" y="78"/>
                          <a:pt x="163" y="78"/>
                          <a:pt x="163" y="78"/>
                        </a:cubicBezTo>
                        <a:cubicBezTo>
                          <a:pt x="164" y="77"/>
                          <a:pt x="164" y="75"/>
                          <a:pt x="164" y="74"/>
                        </a:cubicBezTo>
                        <a:cubicBezTo>
                          <a:pt x="163" y="72"/>
                          <a:pt x="162" y="71"/>
                          <a:pt x="160" y="71"/>
                        </a:cubicBezTo>
                        <a:cubicBezTo>
                          <a:pt x="160" y="70"/>
                          <a:pt x="159" y="70"/>
                          <a:pt x="158" y="70"/>
                        </a:cubicBezTo>
                        <a:cubicBezTo>
                          <a:pt x="156" y="70"/>
                          <a:pt x="153" y="71"/>
                          <a:pt x="153" y="74"/>
                        </a:cubicBezTo>
                        <a:cubicBezTo>
                          <a:pt x="121" y="146"/>
                          <a:pt x="121" y="146"/>
                          <a:pt x="121" y="146"/>
                        </a:cubicBezTo>
                        <a:cubicBezTo>
                          <a:pt x="120" y="147"/>
                          <a:pt x="120" y="149"/>
                          <a:pt x="120" y="150"/>
                        </a:cubicBezTo>
                        <a:cubicBezTo>
                          <a:pt x="121" y="152"/>
                          <a:pt x="122" y="153"/>
                          <a:pt x="124" y="153"/>
                        </a:cubicBezTo>
                        <a:close/>
                        <a:moveTo>
                          <a:pt x="234" y="0"/>
                        </a:moveTo>
                        <a:cubicBezTo>
                          <a:pt x="50" y="0"/>
                          <a:pt x="50" y="0"/>
                          <a:pt x="50" y="0"/>
                        </a:cubicBezTo>
                        <a:cubicBezTo>
                          <a:pt x="40" y="0"/>
                          <a:pt x="32" y="8"/>
                          <a:pt x="32" y="18"/>
                        </a:cubicBezTo>
                        <a:cubicBezTo>
                          <a:pt x="32" y="118"/>
                          <a:pt x="32" y="118"/>
                          <a:pt x="32" y="118"/>
                        </a:cubicBezTo>
                        <a:cubicBezTo>
                          <a:pt x="32" y="121"/>
                          <a:pt x="35" y="124"/>
                          <a:pt x="38" y="124"/>
                        </a:cubicBezTo>
                        <a:cubicBezTo>
                          <a:pt x="41" y="124"/>
                          <a:pt x="44" y="121"/>
                          <a:pt x="44" y="118"/>
                        </a:cubicBezTo>
                        <a:cubicBezTo>
                          <a:pt x="44" y="18"/>
                          <a:pt x="44" y="18"/>
                          <a:pt x="44" y="18"/>
                        </a:cubicBezTo>
                        <a:cubicBezTo>
                          <a:pt x="44" y="15"/>
                          <a:pt x="47" y="12"/>
                          <a:pt x="50" y="12"/>
                        </a:cubicBezTo>
                        <a:cubicBezTo>
                          <a:pt x="234" y="12"/>
                          <a:pt x="234" y="12"/>
                          <a:pt x="234" y="12"/>
                        </a:cubicBezTo>
                        <a:cubicBezTo>
                          <a:pt x="237" y="12"/>
                          <a:pt x="240" y="15"/>
                          <a:pt x="240" y="18"/>
                        </a:cubicBezTo>
                        <a:cubicBezTo>
                          <a:pt x="240" y="162"/>
                          <a:pt x="240" y="162"/>
                          <a:pt x="240" y="162"/>
                        </a:cubicBezTo>
                        <a:cubicBezTo>
                          <a:pt x="240" y="165"/>
                          <a:pt x="237" y="168"/>
                          <a:pt x="234" y="168"/>
                        </a:cubicBezTo>
                        <a:cubicBezTo>
                          <a:pt x="106" y="168"/>
                          <a:pt x="106" y="168"/>
                          <a:pt x="106" y="168"/>
                        </a:cubicBezTo>
                        <a:cubicBezTo>
                          <a:pt x="103" y="168"/>
                          <a:pt x="100" y="171"/>
                          <a:pt x="100" y="174"/>
                        </a:cubicBezTo>
                        <a:cubicBezTo>
                          <a:pt x="100" y="177"/>
                          <a:pt x="103" y="180"/>
                          <a:pt x="106" y="180"/>
                        </a:cubicBezTo>
                        <a:cubicBezTo>
                          <a:pt x="234" y="180"/>
                          <a:pt x="234" y="180"/>
                          <a:pt x="234" y="180"/>
                        </a:cubicBezTo>
                        <a:cubicBezTo>
                          <a:pt x="244" y="180"/>
                          <a:pt x="252" y="172"/>
                          <a:pt x="252" y="162"/>
                        </a:cubicBezTo>
                        <a:cubicBezTo>
                          <a:pt x="252" y="18"/>
                          <a:pt x="252" y="18"/>
                          <a:pt x="252" y="18"/>
                        </a:cubicBezTo>
                        <a:cubicBezTo>
                          <a:pt x="252" y="8"/>
                          <a:pt x="244" y="0"/>
                          <a:pt x="234" y="0"/>
                        </a:cubicBezTo>
                        <a:close/>
                        <a:moveTo>
                          <a:pt x="108" y="242"/>
                        </a:moveTo>
                        <a:cubicBezTo>
                          <a:pt x="108" y="246"/>
                          <a:pt x="108" y="246"/>
                          <a:pt x="108" y="246"/>
                        </a:cubicBezTo>
                        <a:cubicBezTo>
                          <a:pt x="108" y="249"/>
                          <a:pt x="105" y="252"/>
                          <a:pt x="102" y="252"/>
                        </a:cubicBezTo>
                        <a:cubicBezTo>
                          <a:pt x="99" y="252"/>
                          <a:pt x="96" y="249"/>
                          <a:pt x="96" y="246"/>
                        </a:cubicBezTo>
                        <a:cubicBezTo>
                          <a:pt x="96" y="242"/>
                          <a:pt x="96" y="242"/>
                          <a:pt x="96" y="242"/>
                        </a:cubicBezTo>
                        <a:cubicBezTo>
                          <a:pt x="96" y="221"/>
                          <a:pt x="77" y="204"/>
                          <a:pt x="54" y="204"/>
                        </a:cubicBezTo>
                        <a:cubicBezTo>
                          <a:pt x="31" y="204"/>
                          <a:pt x="12" y="221"/>
                          <a:pt x="12" y="242"/>
                        </a:cubicBezTo>
                        <a:cubicBezTo>
                          <a:pt x="12" y="246"/>
                          <a:pt x="12" y="246"/>
                          <a:pt x="12" y="246"/>
                        </a:cubicBezTo>
                        <a:cubicBezTo>
                          <a:pt x="12" y="249"/>
                          <a:pt x="9" y="252"/>
                          <a:pt x="6" y="252"/>
                        </a:cubicBezTo>
                        <a:cubicBezTo>
                          <a:pt x="3" y="252"/>
                          <a:pt x="0" y="249"/>
                          <a:pt x="0" y="246"/>
                        </a:cubicBezTo>
                        <a:cubicBezTo>
                          <a:pt x="0" y="242"/>
                          <a:pt x="0" y="242"/>
                          <a:pt x="0" y="242"/>
                        </a:cubicBezTo>
                        <a:cubicBezTo>
                          <a:pt x="0" y="223"/>
                          <a:pt x="11" y="206"/>
                          <a:pt x="30" y="197"/>
                        </a:cubicBezTo>
                        <a:cubicBezTo>
                          <a:pt x="32" y="196"/>
                          <a:pt x="32" y="196"/>
                          <a:pt x="32" y="196"/>
                        </a:cubicBezTo>
                        <a:cubicBezTo>
                          <a:pt x="30" y="194"/>
                          <a:pt x="30" y="194"/>
                          <a:pt x="30" y="194"/>
                        </a:cubicBezTo>
                        <a:cubicBezTo>
                          <a:pt x="24" y="188"/>
                          <a:pt x="20" y="179"/>
                          <a:pt x="20" y="170"/>
                        </a:cubicBezTo>
                        <a:cubicBezTo>
                          <a:pt x="20" y="151"/>
                          <a:pt x="35" y="136"/>
                          <a:pt x="54" y="136"/>
                        </a:cubicBezTo>
                        <a:cubicBezTo>
                          <a:pt x="73" y="136"/>
                          <a:pt x="88" y="151"/>
                          <a:pt x="88" y="170"/>
                        </a:cubicBezTo>
                        <a:cubicBezTo>
                          <a:pt x="88" y="179"/>
                          <a:pt x="84" y="188"/>
                          <a:pt x="78" y="194"/>
                        </a:cubicBezTo>
                        <a:cubicBezTo>
                          <a:pt x="76" y="196"/>
                          <a:pt x="76" y="196"/>
                          <a:pt x="76" y="196"/>
                        </a:cubicBezTo>
                        <a:cubicBezTo>
                          <a:pt x="78" y="197"/>
                          <a:pt x="78" y="197"/>
                          <a:pt x="78" y="197"/>
                        </a:cubicBezTo>
                        <a:cubicBezTo>
                          <a:pt x="97" y="206"/>
                          <a:pt x="108" y="223"/>
                          <a:pt x="108" y="242"/>
                        </a:cubicBezTo>
                        <a:close/>
                        <a:moveTo>
                          <a:pt x="76" y="170"/>
                        </a:moveTo>
                        <a:cubicBezTo>
                          <a:pt x="76" y="158"/>
                          <a:pt x="66" y="148"/>
                          <a:pt x="54" y="148"/>
                        </a:cubicBezTo>
                        <a:cubicBezTo>
                          <a:pt x="42" y="148"/>
                          <a:pt x="32" y="158"/>
                          <a:pt x="32" y="170"/>
                        </a:cubicBezTo>
                        <a:cubicBezTo>
                          <a:pt x="32" y="182"/>
                          <a:pt x="42" y="192"/>
                          <a:pt x="54" y="192"/>
                        </a:cubicBezTo>
                        <a:cubicBezTo>
                          <a:pt x="66" y="192"/>
                          <a:pt x="76" y="182"/>
                          <a:pt x="76" y="17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44" tIns="45672" rIns="91344" bIns="45672" numCol="1" anchor="t" anchorCtr="0" compatLnSpc="1">
                    <a:prstTxWarp prst="textNoShape">
                      <a:avLst/>
                    </a:prstTxWarp>
                  </a:bodyPr>
                  <a:lstStyle/>
                  <a:p>
                    <a:pPr defTabSz="456629">
                      <a:defRPr/>
                    </a:pPr>
                    <a:endParaRPr lang="en-US" sz="1795">
                      <a:solidFill>
                        <a:srgbClr val="293E40"/>
                      </a:solidFill>
                      <a:latin typeface="Century Gothic" panose="020F0302020204030204"/>
                    </a:endParaRPr>
                  </a:p>
                </p:txBody>
              </p:sp>
            </p:grpSp>
            <p:grpSp>
              <p:nvGrpSpPr>
                <p:cNvPr id="188" name="Group 155">
                  <a:extLst>
                    <a:ext uri="{FF2B5EF4-FFF2-40B4-BE49-F238E27FC236}">
                      <a16:creationId xmlns:a16="http://schemas.microsoft.com/office/drawing/2014/main" id="{AB1A1130-2586-730A-EBEC-100ED1D14B7A}"/>
                    </a:ext>
                  </a:extLst>
                </p:cNvPr>
                <p:cNvGrpSpPr>
                  <a:grpSpLocks noChangeAspect="1"/>
                </p:cNvGrpSpPr>
                <p:nvPr/>
              </p:nvGrpSpPr>
              <p:grpSpPr bwMode="auto">
                <a:xfrm>
                  <a:off x="2041686" y="5251963"/>
                  <a:ext cx="237449" cy="246888"/>
                  <a:chOff x="3358" y="3345"/>
                  <a:chExt cx="327" cy="340"/>
                </a:xfrm>
              </p:grpSpPr>
              <p:sp>
                <p:nvSpPr>
                  <p:cNvPr id="204" name="Freeform 156">
                    <a:extLst>
                      <a:ext uri="{FF2B5EF4-FFF2-40B4-BE49-F238E27FC236}">
                        <a16:creationId xmlns:a16="http://schemas.microsoft.com/office/drawing/2014/main" id="{00C02AE5-81F5-02A1-9E6A-287462CEBB16}"/>
                      </a:ext>
                    </a:extLst>
                  </p:cNvPr>
                  <p:cNvSpPr>
                    <a:spLocks/>
                  </p:cNvSpPr>
                  <p:nvPr/>
                </p:nvSpPr>
                <p:spPr bwMode="auto">
                  <a:xfrm>
                    <a:off x="3522" y="3345"/>
                    <a:ext cx="146" cy="84"/>
                  </a:xfrm>
                  <a:custGeom>
                    <a:avLst/>
                    <a:gdLst>
                      <a:gd name="T0" fmla="*/ 109 w 111"/>
                      <a:gd name="T1" fmla="*/ 52 h 62"/>
                      <a:gd name="T2" fmla="*/ 60 w 111"/>
                      <a:gd name="T3" fmla="*/ 3 h 62"/>
                      <a:gd name="T4" fmla="*/ 51 w 111"/>
                      <a:gd name="T5" fmla="*/ 3 h 62"/>
                      <a:gd name="T6" fmla="*/ 2 w 111"/>
                      <a:gd name="T7" fmla="*/ 52 h 62"/>
                      <a:gd name="T8" fmla="*/ 1 w 111"/>
                      <a:gd name="T9" fmla="*/ 58 h 62"/>
                      <a:gd name="T10" fmla="*/ 7 w 111"/>
                      <a:gd name="T11" fmla="*/ 62 h 62"/>
                      <a:gd name="T12" fmla="*/ 105 w 111"/>
                      <a:gd name="T13" fmla="*/ 62 h 62"/>
                      <a:gd name="T14" fmla="*/ 110 w 111"/>
                      <a:gd name="T15" fmla="*/ 58 h 62"/>
                      <a:gd name="T16" fmla="*/ 109 w 111"/>
                      <a:gd name="T17"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62">
                        <a:moveTo>
                          <a:pt x="109" y="52"/>
                        </a:moveTo>
                        <a:cubicBezTo>
                          <a:pt x="60" y="3"/>
                          <a:pt x="60" y="3"/>
                          <a:pt x="60" y="3"/>
                        </a:cubicBezTo>
                        <a:cubicBezTo>
                          <a:pt x="58" y="0"/>
                          <a:pt x="54" y="0"/>
                          <a:pt x="51" y="3"/>
                        </a:cubicBezTo>
                        <a:cubicBezTo>
                          <a:pt x="2" y="52"/>
                          <a:pt x="2" y="52"/>
                          <a:pt x="2" y="52"/>
                        </a:cubicBezTo>
                        <a:cubicBezTo>
                          <a:pt x="1" y="53"/>
                          <a:pt x="0" y="56"/>
                          <a:pt x="1" y="58"/>
                        </a:cubicBezTo>
                        <a:cubicBezTo>
                          <a:pt x="2" y="61"/>
                          <a:pt x="4" y="62"/>
                          <a:pt x="7" y="62"/>
                        </a:cubicBezTo>
                        <a:cubicBezTo>
                          <a:pt x="105" y="62"/>
                          <a:pt x="105" y="62"/>
                          <a:pt x="105" y="62"/>
                        </a:cubicBezTo>
                        <a:cubicBezTo>
                          <a:pt x="107" y="62"/>
                          <a:pt x="109" y="61"/>
                          <a:pt x="110" y="58"/>
                        </a:cubicBezTo>
                        <a:cubicBezTo>
                          <a:pt x="111" y="56"/>
                          <a:pt x="111" y="53"/>
                          <a:pt x="109" y="52"/>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26" tIns="34263" rIns="68526" bIns="34263" numCol="1" anchor="t" anchorCtr="0" compatLnSpc="1">
                    <a:prstTxWarp prst="textNoShape">
                      <a:avLst/>
                    </a:prstTxWarp>
                  </a:bodyPr>
                  <a:lstStyle/>
                  <a:p>
                    <a:pPr defTabSz="957043"/>
                    <a:endParaRPr lang="en-US" sz="1350">
                      <a:solidFill>
                        <a:srgbClr val="293E40"/>
                      </a:solidFill>
                      <a:latin typeface="Century Gothic" panose="020F0302020204030204"/>
                    </a:endParaRPr>
                  </a:p>
                </p:txBody>
              </p:sp>
              <p:sp>
                <p:nvSpPr>
                  <p:cNvPr id="205" name="Freeform 157">
                    <a:extLst>
                      <a:ext uri="{FF2B5EF4-FFF2-40B4-BE49-F238E27FC236}">
                        <a16:creationId xmlns:a16="http://schemas.microsoft.com/office/drawing/2014/main" id="{62507203-B879-F3E0-ED4F-2D2A39C4E474}"/>
                      </a:ext>
                    </a:extLst>
                  </p:cNvPr>
                  <p:cNvSpPr>
                    <a:spLocks noEditPoints="1"/>
                  </p:cNvSpPr>
                  <p:nvPr/>
                </p:nvSpPr>
                <p:spPr bwMode="auto">
                  <a:xfrm>
                    <a:off x="3358" y="3369"/>
                    <a:ext cx="327" cy="316"/>
                  </a:xfrm>
                  <a:custGeom>
                    <a:avLst/>
                    <a:gdLst>
                      <a:gd name="T0" fmla="*/ 226 w 249"/>
                      <a:gd name="T1" fmla="*/ 158 h 232"/>
                      <a:gd name="T2" fmla="*/ 106 w 249"/>
                      <a:gd name="T3" fmla="*/ 172 h 232"/>
                      <a:gd name="T4" fmla="*/ 106 w 249"/>
                      <a:gd name="T5" fmla="*/ 160 h 232"/>
                      <a:gd name="T6" fmla="*/ 215 w 249"/>
                      <a:gd name="T7" fmla="*/ 155 h 232"/>
                      <a:gd name="T8" fmla="*/ 93 w 249"/>
                      <a:gd name="T9" fmla="*/ 60 h 232"/>
                      <a:gd name="T10" fmla="*/ 76 w 249"/>
                      <a:gd name="T11" fmla="*/ 111 h 232"/>
                      <a:gd name="T12" fmla="*/ 82 w 249"/>
                      <a:gd name="T13" fmla="*/ 53 h 232"/>
                      <a:gd name="T14" fmla="*/ 243 w 249"/>
                      <a:gd name="T15" fmla="*/ 48 h 232"/>
                      <a:gd name="T16" fmla="*/ 249 w 249"/>
                      <a:gd name="T17" fmla="*/ 55 h 232"/>
                      <a:gd name="T18" fmla="*/ 107 w 249"/>
                      <a:gd name="T19" fmla="*/ 18 h 232"/>
                      <a:gd name="T20" fmla="*/ 108 w 249"/>
                      <a:gd name="T21" fmla="*/ 23 h 232"/>
                      <a:gd name="T22" fmla="*/ 130 w 249"/>
                      <a:gd name="T23" fmla="*/ 28 h 232"/>
                      <a:gd name="T24" fmla="*/ 130 w 249"/>
                      <a:gd name="T25" fmla="*/ 16 h 232"/>
                      <a:gd name="T26" fmla="*/ 114 w 249"/>
                      <a:gd name="T27" fmla="*/ 5 h 232"/>
                      <a:gd name="T28" fmla="*/ 58 w 249"/>
                      <a:gd name="T29" fmla="*/ 0 h 232"/>
                      <a:gd name="T30" fmla="*/ 54 w 249"/>
                      <a:gd name="T31" fmla="*/ 2 h 232"/>
                      <a:gd name="T32" fmla="*/ 52 w 249"/>
                      <a:gd name="T33" fmla="*/ 98 h 232"/>
                      <a:gd name="T34" fmla="*/ 64 w 249"/>
                      <a:gd name="T35" fmla="*/ 98 h 232"/>
                      <a:gd name="T36" fmla="*/ 100 w 249"/>
                      <a:gd name="T37" fmla="*/ 12 h 232"/>
                      <a:gd name="T38" fmla="*/ 178 w 249"/>
                      <a:gd name="T39" fmla="*/ 100 h 232"/>
                      <a:gd name="T40" fmla="*/ 178 w 249"/>
                      <a:gd name="T41" fmla="*/ 88 h 232"/>
                      <a:gd name="T42" fmla="*/ 132 w 249"/>
                      <a:gd name="T43" fmla="*/ 94 h 232"/>
                      <a:gd name="T44" fmla="*/ 178 w 249"/>
                      <a:gd name="T45" fmla="*/ 100 h 232"/>
                      <a:gd name="T46" fmla="*/ 108 w 249"/>
                      <a:gd name="T47" fmla="*/ 222 h 232"/>
                      <a:gd name="T48" fmla="*/ 76 w 249"/>
                      <a:gd name="T49" fmla="*/ 176 h 232"/>
                      <a:gd name="T50" fmla="*/ 88 w 249"/>
                      <a:gd name="T51" fmla="*/ 150 h 232"/>
                      <a:gd name="T52" fmla="*/ 20 w 249"/>
                      <a:gd name="T53" fmla="*/ 150 h 232"/>
                      <a:gd name="T54" fmla="*/ 32 w 249"/>
                      <a:gd name="T55" fmla="*/ 176 h 232"/>
                      <a:gd name="T56" fmla="*/ 0 w 249"/>
                      <a:gd name="T57" fmla="*/ 222 h 232"/>
                      <a:gd name="T58" fmla="*/ 6 w 249"/>
                      <a:gd name="T59" fmla="*/ 232 h 232"/>
                      <a:gd name="T60" fmla="*/ 12 w 249"/>
                      <a:gd name="T61" fmla="*/ 222 h 232"/>
                      <a:gd name="T62" fmla="*/ 96 w 249"/>
                      <a:gd name="T63" fmla="*/ 222 h 232"/>
                      <a:gd name="T64" fmla="*/ 102 w 249"/>
                      <a:gd name="T65" fmla="*/ 232 h 232"/>
                      <a:gd name="T66" fmla="*/ 76 w 249"/>
                      <a:gd name="T67" fmla="*/ 150 h 232"/>
                      <a:gd name="T68" fmla="*/ 32 w 249"/>
                      <a:gd name="T69" fmla="*/ 150 h 232"/>
                      <a:gd name="T70" fmla="*/ 76 w 249"/>
                      <a:gd name="T71" fmla="*/ 15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9" h="232">
                        <a:moveTo>
                          <a:pt x="249" y="55"/>
                        </a:moveTo>
                        <a:cubicBezTo>
                          <a:pt x="226" y="158"/>
                          <a:pt x="226" y="158"/>
                          <a:pt x="226" y="158"/>
                        </a:cubicBezTo>
                        <a:cubicBezTo>
                          <a:pt x="224" y="166"/>
                          <a:pt x="217" y="172"/>
                          <a:pt x="208" y="172"/>
                        </a:cubicBezTo>
                        <a:cubicBezTo>
                          <a:pt x="106" y="172"/>
                          <a:pt x="106" y="172"/>
                          <a:pt x="106" y="172"/>
                        </a:cubicBezTo>
                        <a:cubicBezTo>
                          <a:pt x="103" y="172"/>
                          <a:pt x="100" y="169"/>
                          <a:pt x="100" y="166"/>
                        </a:cubicBezTo>
                        <a:cubicBezTo>
                          <a:pt x="100" y="163"/>
                          <a:pt x="103" y="160"/>
                          <a:pt x="106" y="160"/>
                        </a:cubicBezTo>
                        <a:cubicBezTo>
                          <a:pt x="208" y="160"/>
                          <a:pt x="208" y="160"/>
                          <a:pt x="208" y="160"/>
                        </a:cubicBezTo>
                        <a:cubicBezTo>
                          <a:pt x="211" y="160"/>
                          <a:pt x="214" y="158"/>
                          <a:pt x="215" y="155"/>
                        </a:cubicBezTo>
                        <a:cubicBezTo>
                          <a:pt x="236" y="60"/>
                          <a:pt x="236" y="60"/>
                          <a:pt x="236" y="60"/>
                        </a:cubicBezTo>
                        <a:cubicBezTo>
                          <a:pt x="93" y="60"/>
                          <a:pt x="93" y="60"/>
                          <a:pt x="93" y="60"/>
                        </a:cubicBezTo>
                        <a:cubicBezTo>
                          <a:pt x="84" y="106"/>
                          <a:pt x="84" y="106"/>
                          <a:pt x="84" y="106"/>
                        </a:cubicBezTo>
                        <a:cubicBezTo>
                          <a:pt x="84" y="110"/>
                          <a:pt x="80" y="112"/>
                          <a:pt x="76" y="111"/>
                        </a:cubicBezTo>
                        <a:cubicBezTo>
                          <a:pt x="73" y="110"/>
                          <a:pt x="72" y="107"/>
                          <a:pt x="72" y="104"/>
                        </a:cubicBezTo>
                        <a:cubicBezTo>
                          <a:pt x="82" y="53"/>
                          <a:pt x="82" y="53"/>
                          <a:pt x="82" y="53"/>
                        </a:cubicBezTo>
                        <a:cubicBezTo>
                          <a:pt x="82" y="50"/>
                          <a:pt x="85" y="48"/>
                          <a:pt x="88" y="48"/>
                        </a:cubicBezTo>
                        <a:cubicBezTo>
                          <a:pt x="243" y="48"/>
                          <a:pt x="243" y="48"/>
                          <a:pt x="243" y="48"/>
                        </a:cubicBezTo>
                        <a:cubicBezTo>
                          <a:pt x="245" y="48"/>
                          <a:pt x="247" y="49"/>
                          <a:pt x="248" y="50"/>
                        </a:cubicBezTo>
                        <a:cubicBezTo>
                          <a:pt x="249" y="52"/>
                          <a:pt x="249" y="54"/>
                          <a:pt x="249" y="55"/>
                        </a:cubicBezTo>
                        <a:close/>
                        <a:moveTo>
                          <a:pt x="105" y="14"/>
                        </a:moveTo>
                        <a:cubicBezTo>
                          <a:pt x="107" y="15"/>
                          <a:pt x="107" y="17"/>
                          <a:pt x="107" y="18"/>
                        </a:cubicBezTo>
                        <a:cubicBezTo>
                          <a:pt x="107" y="19"/>
                          <a:pt x="107" y="19"/>
                          <a:pt x="107" y="20"/>
                        </a:cubicBezTo>
                        <a:cubicBezTo>
                          <a:pt x="108" y="23"/>
                          <a:pt x="108" y="23"/>
                          <a:pt x="108" y="23"/>
                        </a:cubicBezTo>
                        <a:cubicBezTo>
                          <a:pt x="109" y="26"/>
                          <a:pt x="111" y="28"/>
                          <a:pt x="114" y="28"/>
                        </a:cubicBezTo>
                        <a:cubicBezTo>
                          <a:pt x="130" y="28"/>
                          <a:pt x="130" y="28"/>
                          <a:pt x="130" y="28"/>
                        </a:cubicBezTo>
                        <a:cubicBezTo>
                          <a:pt x="133" y="28"/>
                          <a:pt x="136" y="25"/>
                          <a:pt x="136" y="22"/>
                        </a:cubicBezTo>
                        <a:cubicBezTo>
                          <a:pt x="136" y="19"/>
                          <a:pt x="133" y="16"/>
                          <a:pt x="130" y="16"/>
                        </a:cubicBezTo>
                        <a:cubicBezTo>
                          <a:pt x="119" y="16"/>
                          <a:pt x="119" y="16"/>
                          <a:pt x="119" y="16"/>
                        </a:cubicBezTo>
                        <a:cubicBezTo>
                          <a:pt x="119" y="12"/>
                          <a:pt x="117" y="8"/>
                          <a:pt x="114" y="5"/>
                        </a:cubicBezTo>
                        <a:cubicBezTo>
                          <a:pt x="110" y="2"/>
                          <a:pt x="106" y="0"/>
                          <a:pt x="101" y="0"/>
                        </a:cubicBezTo>
                        <a:cubicBezTo>
                          <a:pt x="58" y="0"/>
                          <a:pt x="58" y="0"/>
                          <a:pt x="58" y="0"/>
                        </a:cubicBezTo>
                        <a:cubicBezTo>
                          <a:pt x="58" y="0"/>
                          <a:pt x="58" y="0"/>
                          <a:pt x="58" y="0"/>
                        </a:cubicBezTo>
                        <a:cubicBezTo>
                          <a:pt x="56" y="0"/>
                          <a:pt x="55" y="1"/>
                          <a:pt x="54" y="2"/>
                        </a:cubicBezTo>
                        <a:cubicBezTo>
                          <a:pt x="53" y="3"/>
                          <a:pt x="52" y="4"/>
                          <a:pt x="52" y="6"/>
                        </a:cubicBezTo>
                        <a:cubicBezTo>
                          <a:pt x="52" y="98"/>
                          <a:pt x="52" y="98"/>
                          <a:pt x="52" y="98"/>
                        </a:cubicBezTo>
                        <a:cubicBezTo>
                          <a:pt x="52" y="101"/>
                          <a:pt x="55" y="104"/>
                          <a:pt x="58" y="104"/>
                        </a:cubicBezTo>
                        <a:cubicBezTo>
                          <a:pt x="61" y="104"/>
                          <a:pt x="64" y="101"/>
                          <a:pt x="64" y="98"/>
                        </a:cubicBezTo>
                        <a:cubicBezTo>
                          <a:pt x="64" y="12"/>
                          <a:pt x="64" y="12"/>
                          <a:pt x="64" y="12"/>
                        </a:cubicBezTo>
                        <a:cubicBezTo>
                          <a:pt x="100" y="12"/>
                          <a:pt x="100" y="12"/>
                          <a:pt x="100" y="12"/>
                        </a:cubicBezTo>
                        <a:cubicBezTo>
                          <a:pt x="102" y="12"/>
                          <a:pt x="104" y="13"/>
                          <a:pt x="105" y="14"/>
                        </a:cubicBezTo>
                        <a:close/>
                        <a:moveTo>
                          <a:pt x="178" y="100"/>
                        </a:moveTo>
                        <a:cubicBezTo>
                          <a:pt x="181" y="100"/>
                          <a:pt x="184" y="97"/>
                          <a:pt x="184" y="94"/>
                        </a:cubicBezTo>
                        <a:cubicBezTo>
                          <a:pt x="184" y="91"/>
                          <a:pt x="181" y="88"/>
                          <a:pt x="178" y="88"/>
                        </a:cubicBezTo>
                        <a:cubicBezTo>
                          <a:pt x="138" y="88"/>
                          <a:pt x="138" y="88"/>
                          <a:pt x="138" y="88"/>
                        </a:cubicBezTo>
                        <a:cubicBezTo>
                          <a:pt x="135" y="88"/>
                          <a:pt x="132" y="91"/>
                          <a:pt x="132" y="94"/>
                        </a:cubicBezTo>
                        <a:cubicBezTo>
                          <a:pt x="132" y="97"/>
                          <a:pt x="135" y="100"/>
                          <a:pt x="138" y="100"/>
                        </a:cubicBezTo>
                        <a:lnTo>
                          <a:pt x="178" y="100"/>
                        </a:lnTo>
                        <a:close/>
                        <a:moveTo>
                          <a:pt x="108" y="226"/>
                        </a:moveTo>
                        <a:cubicBezTo>
                          <a:pt x="108" y="222"/>
                          <a:pt x="108" y="222"/>
                          <a:pt x="108" y="222"/>
                        </a:cubicBezTo>
                        <a:cubicBezTo>
                          <a:pt x="108" y="203"/>
                          <a:pt x="97" y="186"/>
                          <a:pt x="78" y="177"/>
                        </a:cubicBezTo>
                        <a:cubicBezTo>
                          <a:pt x="76" y="176"/>
                          <a:pt x="76" y="176"/>
                          <a:pt x="76" y="176"/>
                        </a:cubicBezTo>
                        <a:cubicBezTo>
                          <a:pt x="78" y="174"/>
                          <a:pt x="78" y="174"/>
                          <a:pt x="78" y="174"/>
                        </a:cubicBezTo>
                        <a:cubicBezTo>
                          <a:pt x="84" y="168"/>
                          <a:pt x="88" y="159"/>
                          <a:pt x="88" y="150"/>
                        </a:cubicBezTo>
                        <a:cubicBezTo>
                          <a:pt x="88" y="131"/>
                          <a:pt x="73" y="116"/>
                          <a:pt x="54" y="116"/>
                        </a:cubicBezTo>
                        <a:cubicBezTo>
                          <a:pt x="35" y="116"/>
                          <a:pt x="20" y="131"/>
                          <a:pt x="20" y="150"/>
                        </a:cubicBezTo>
                        <a:cubicBezTo>
                          <a:pt x="20" y="159"/>
                          <a:pt x="24" y="168"/>
                          <a:pt x="30" y="174"/>
                        </a:cubicBezTo>
                        <a:cubicBezTo>
                          <a:pt x="32" y="176"/>
                          <a:pt x="32" y="176"/>
                          <a:pt x="32" y="176"/>
                        </a:cubicBezTo>
                        <a:cubicBezTo>
                          <a:pt x="30" y="177"/>
                          <a:pt x="30" y="177"/>
                          <a:pt x="30" y="177"/>
                        </a:cubicBezTo>
                        <a:cubicBezTo>
                          <a:pt x="11" y="186"/>
                          <a:pt x="0" y="203"/>
                          <a:pt x="0" y="222"/>
                        </a:cubicBezTo>
                        <a:cubicBezTo>
                          <a:pt x="0" y="226"/>
                          <a:pt x="0" y="226"/>
                          <a:pt x="0" y="226"/>
                        </a:cubicBezTo>
                        <a:cubicBezTo>
                          <a:pt x="0" y="229"/>
                          <a:pt x="3" y="232"/>
                          <a:pt x="6" y="232"/>
                        </a:cubicBezTo>
                        <a:cubicBezTo>
                          <a:pt x="9" y="232"/>
                          <a:pt x="12" y="229"/>
                          <a:pt x="12" y="226"/>
                        </a:cubicBezTo>
                        <a:cubicBezTo>
                          <a:pt x="12" y="222"/>
                          <a:pt x="12" y="222"/>
                          <a:pt x="12" y="222"/>
                        </a:cubicBezTo>
                        <a:cubicBezTo>
                          <a:pt x="12" y="201"/>
                          <a:pt x="31" y="184"/>
                          <a:pt x="54" y="184"/>
                        </a:cubicBezTo>
                        <a:cubicBezTo>
                          <a:pt x="77" y="184"/>
                          <a:pt x="96" y="201"/>
                          <a:pt x="96" y="222"/>
                        </a:cubicBezTo>
                        <a:cubicBezTo>
                          <a:pt x="96" y="226"/>
                          <a:pt x="96" y="226"/>
                          <a:pt x="96" y="226"/>
                        </a:cubicBezTo>
                        <a:cubicBezTo>
                          <a:pt x="96" y="229"/>
                          <a:pt x="99" y="232"/>
                          <a:pt x="102" y="232"/>
                        </a:cubicBezTo>
                        <a:cubicBezTo>
                          <a:pt x="105" y="232"/>
                          <a:pt x="108" y="229"/>
                          <a:pt x="108" y="226"/>
                        </a:cubicBezTo>
                        <a:close/>
                        <a:moveTo>
                          <a:pt x="76" y="150"/>
                        </a:moveTo>
                        <a:cubicBezTo>
                          <a:pt x="76" y="162"/>
                          <a:pt x="66" y="172"/>
                          <a:pt x="54" y="172"/>
                        </a:cubicBezTo>
                        <a:cubicBezTo>
                          <a:pt x="42" y="172"/>
                          <a:pt x="32" y="162"/>
                          <a:pt x="32" y="150"/>
                        </a:cubicBezTo>
                        <a:cubicBezTo>
                          <a:pt x="32" y="138"/>
                          <a:pt x="42" y="128"/>
                          <a:pt x="54" y="128"/>
                        </a:cubicBezTo>
                        <a:cubicBezTo>
                          <a:pt x="66" y="128"/>
                          <a:pt x="76" y="138"/>
                          <a:pt x="76" y="15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26" tIns="34263" rIns="68526" bIns="34263" numCol="1" anchor="t" anchorCtr="0" compatLnSpc="1">
                    <a:prstTxWarp prst="textNoShape">
                      <a:avLst/>
                    </a:prstTxWarp>
                  </a:bodyPr>
                  <a:lstStyle/>
                  <a:p>
                    <a:pPr defTabSz="957043"/>
                    <a:endParaRPr lang="en-US" sz="1350">
                      <a:solidFill>
                        <a:srgbClr val="293E40"/>
                      </a:solidFill>
                      <a:latin typeface="Century Gothic" panose="020F0302020204030204"/>
                    </a:endParaRPr>
                  </a:p>
                </p:txBody>
              </p:sp>
            </p:grpSp>
            <p:grpSp>
              <p:nvGrpSpPr>
                <p:cNvPr id="189" name="Group 130">
                  <a:extLst>
                    <a:ext uri="{FF2B5EF4-FFF2-40B4-BE49-F238E27FC236}">
                      <a16:creationId xmlns:a16="http://schemas.microsoft.com/office/drawing/2014/main" id="{287BDC75-0B49-4FE4-47BC-B9CEFB21AD17}"/>
                    </a:ext>
                  </a:extLst>
                </p:cNvPr>
                <p:cNvGrpSpPr>
                  <a:grpSpLocks noChangeAspect="1"/>
                </p:cNvGrpSpPr>
                <p:nvPr/>
              </p:nvGrpSpPr>
              <p:grpSpPr bwMode="auto">
                <a:xfrm>
                  <a:off x="3071164" y="5597728"/>
                  <a:ext cx="152090" cy="246888"/>
                  <a:chOff x="2968" y="1934"/>
                  <a:chExt cx="135" cy="295"/>
                </a:xfrm>
              </p:grpSpPr>
              <p:sp>
                <p:nvSpPr>
                  <p:cNvPr id="201" name="Freeform 131">
                    <a:extLst>
                      <a:ext uri="{FF2B5EF4-FFF2-40B4-BE49-F238E27FC236}">
                        <a16:creationId xmlns:a16="http://schemas.microsoft.com/office/drawing/2014/main" id="{7D3473FB-5E71-5510-A10C-F78AAE8B9DB1}"/>
                      </a:ext>
                    </a:extLst>
                  </p:cNvPr>
                  <p:cNvSpPr>
                    <a:spLocks/>
                  </p:cNvSpPr>
                  <p:nvPr/>
                </p:nvSpPr>
                <p:spPr bwMode="auto">
                  <a:xfrm>
                    <a:off x="2968" y="2186"/>
                    <a:ext cx="135"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202" name="Freeform 132">
                    <a:extLst>
                      <a:ext uri="{FF2B5EF4-FFF2-40B4-BE49-F238E27FC236}">
                        <a16:creationId xmlns:a16="http://schemas.microsoft.com/office/drawing/2014/main" id="{C814A022-C287-9E15-805D-238ABA449735}"/>
                      </a:ext>
                    </a:extLst>
                  </p:cNvPr>
                  <p:cNvSpPr>
                    <a:spLocks noEditPoints="1"/>
                  </p:cNvSpPr>
                  <p:nvPr/>
                </p:nvSpPr>
                <p:spPr bwMode="auto">
                  <a:xfrm>
                    <a:off x="2976" y="1934"/>
                    <a:ext cx="122"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203" name="Freeform 133">
                    <a:extLst>
                      <a:ext uri="{FF2B5EF4-FFF2-40B4-BE49-F238E27FC236}">
                        <a16:creationId xmlns:a16="http://schemas.microsoft.com/office/drawing/2014/main" id="{5B0663D4-2214-83C1-C645-50F15AC64EF1}"/>
                      </a:ext>
                    </a:extLst>
                  </p:cNvPr>
                  <p:cNvSpPr>
                    <a:spLocks/>
                  </p:cNvSpPr>
                  <p:nvPr/>
                </p:nvSpPr>
                <p:spPr bwMode="auto">
                  <a:xfrm>
                    <a:off x="3010" y="2069"/>
                    <a:ext cx="50" cy="130"/>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grpSp>
            <p:sp>
              <p:nvSpPr>
                <p:cNvPr id="190" name="TextBox 189">
                  <a:extLst>
                    <a:ext uri="{FF2B5EF4-FFF2-40B4-BE49-F238E27FC236}">
                      <a16:creationId xmlns:a16="http://schemas.microsoft.com/office/drawing/2014/main" id="{D7FEFF17-DDF4-3442-9CC7-3BE52A468C42}"/>
                    </a:ext>
                  </a:extLst>
                </p:cNvPr>
                <p:cNvSpPr txBox="1"/>
                <p:nvPr/>
              </p:nvSpPr>
              <p:spPr>
                <a:xfrm>
                  <a:off x="3221046" y="5536506"/>
                  <a:ext cx="715901" cy="3693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Product</a:t>
                  </a:r>
                </a:p>
                <a:p>
                  <a:pPr defTabSz="456629">
                    <a:defRPr/>
                  </a:pPr>
                  <a:r>
                    <a:rPr lang="en-US" sz="900">
                      <a:solidFill>
                        <a:srgbClr val="293E40"/>
                      </a:solidFill>
                      <a:latin typeface="Century Gothic" panose="020F0302020204030204"/>
                    </a:rPr>
                    <a:t>Architect</a:t>
                  </a:r>
                </a:p>
              </p:txBody>
            </p:sp>
            <p:sp>
              <p:nvSpPr>
                <p:cNvPr id="191" name="TextBox 190">
                  <a:extLst>
                    <a:ext uri="{FF2B5EF4-FFF2-40B4-BE49-F238E27FC236}">
                      <a16:creationId xmlns:a16="http://schemas.microsoft.com/office/drawing/2014/main" id="{84B770C3-FDAA-E1D8-05F5-643E2B0BE19C}"/>
                    </a:ext>
                  </a:extLst>
                </p:cNvPr>
                <p:cNvSpPr txBox="1"/>
                <p:nvPr/>
              </p:nvSpPr>
              <p:spPr>
                <a:xfrm>
                  <a:off x="1964249" y="4363781"/>
                  <a:ext cx="2150179" cy="523220"/>
                </a:xfrm>
                <a:prstGeom prst="rect">
                  <a:avLst/>
                </a:prstGeom>
                <a:noFill/>
              </p:spPr>
              <p:txBody>
                <a:bodyPr wrap="square" rtlCol="0">
                  <a:spAutoFit/>
                </a:bodyPr>
                <a:lstStyle/>
                <a:p>
                  <a:pPr algn="ctr" defTabSz="456629">
                    <a:defRPr/>
                  </a:pPr>
                  <a:r>
                    <a:rPr lang="en-US" sz="1400" b="1">
                      <a:solidFill>
                        <a:srgbClr val="293E40"/>
                      </a:solidFill>
                      <a:latin typeface="Century Gothic" panose="020F0302020204030204"/>
                    </a:rPr>
                    <a:t>Product Team</a:t>
                  </a:r>
                </a:p>
                <a:p>
                  <a:pPr algn="ctr" defTabSz="456629">
                    <a:defRPr/>
                  </a:pPr>
                  <a:r>
                    <a:rPr lang="en-US" sz="1400" b="1">
                      <a:solidFill>
                        <a:srgbClr val="293E40"/>
                      </a:solidFill>
                      <a:latin typeface="Century Gothic" panose="020F0302020204030204"/>
                    </a:rPr>
                    <a:t>(e.g., GRC) </a:t>
                  </a:r>
                </a:p>
              </p:txBody>
            </p:sp>
            <p:sp>
              <p:nvSpPr>
                <p:cNvPr id="192" name="Rectangle 191">
                  <a:extLst>
                    <a:ext uri="{FF2B5EF4-FFF2-40B4-BE49-F238E27FC236}">
                      <a16:creationId xmlns:a16="http://schemas.microsoft.com/office/drawing/2014/main" id="{4E8967F6-3C52-5F7F-5457-B1EE99CD71BB}"/>
                    </a:ext>
                  </a:extLst>
                </p:cNvPr>
                <p:cNvSpPr/>
                <p:nvPr/>
              </p:nvSpPr>
              <p:spPr>
                <a:xfrm>
                  <a:off x="1964249" y="4370833"/>
                  <a:ext cx="2084501" cy="1589366"/>
                </a:xfrm>
                <a:prstGeom prst="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471">
                    <a:defRPr/>
                  </a:pPr>
                  <a:endParaRPr lang="en-US" sz="900">
                    <a:solidFill>
                      <a:srgbClr val="FFFFFF"/>
                    </a:solidFill>
                    <a:latin typeface="Century Gothic" panose="020F0302020204030204"/>
                  </a:endParaRPr>
                </a:p>
              </p:txBody>
            </p:sp>
            <p:grpSp>
              <p:nvGrpSpPr>
                <p:cNvPr id="193" name="Group 192">
                  <a:extLst>
                    <a:ext uri="{FF2B5EF4-FFF2-40B4-BE49-F238E27FC236}">
                      <a16:creationId xmlns:a16="http://schemas.microsoft.com/office/drawing/2014/main" id="{0FEE28B1-A1F6-D187-829B-3163E835F03E}"/>
                    </a:ext>
                  </a:extLst>
                </p:cNvPr>
                <p:cNvGrpSpPr/>
                <p:nvPr/>
              </p:nvGrpSpPr>
              <p:grpSpPr>
                <a:xfrm>
                  <a:off x="2550210" y="4889410"/>
                  <a:ext cx="912579" cy="369332"/>
                  <a:chOff x="2645748" y="4882594"/>
                  <a:chExt cx="912579" cy="369332"/>
                </a:xfrm>
              </p:grpSpPr>
              <p:sp>
                <p:nvSpPr>
                  <p:cNvPr id="194" name="TextBox 193">
                    <a:extLst>
                      <a:ext uri="{FF2B5EF4-FFF2-40B4-BE49-F238E27FC236}">
                        <a16:creationId xmlns:a16="http://schemas.microsoft.com/office/drawing/2014/main" id="{58D8059F-1563-C2E0-E91F-7B18B7FD6EC4}"/>
                      </a:ext>
                    </a:extLst>
                  </p:cNvPr>
                  <p:cNvSpPr txBox="1"/>
                  <p:nvPr/>
                </p:nvSpPr>
                <p:spPr>
                  <a:xfrm>
                    <a:off x="2842426" y="4882594"/>
                    <a:ext cx="715901" cy="3693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Product</a:t>
                    </a:r>
                  </a:p>
                  <a:p>
                    <a:pPr defTabSz="456629">
                      <a:defRPr/>
                    </a:pPr>
                    <a:r>
                      <a:rPr lang="en-US" sz="900">
                        <a:solidFill>
                          <a:srgbClr val="293E40"/>
                        </a:solidFill>
                        <a:latin typeface="Century Gothic" panose="020F0302020204030204"/>
                      </a:rPr>
                      <a:t>Owner</a:t>
                    </a:r>
                  </a:p>
                </p:txBody>
              </p:sp>
              <p:grpSp>
                <p:nvGrpSpPr>
                  <p:cNvPr id="195" name="Group 65">
                    <a:extLst>
                      <a:ext uri="{FF2B5EF4-FFF2-40B4-BE49-F238E27FC236}">
                        <a16:creationId xmlns:a16="http://schemas.microsoft.com/office/drawing/2014/main" id="{7A4F4036-555D-EBAA-C7B7-E5985EECA9A9}"/>
                      </a:ext>
                    </a:extLst>
                  </p:cNvPr>
                  <p:cNvGrpSpPr>
                    <a:grpSpLocks noChangeAspect="1"/>
                  </p:cNvGrpSpPr>
                  <p:nvPr/>
                </p:nvGrpSpPr>
                <p:grpSpPr bwMode="auto">
                  <a:xfrm>
                    <a:off x="2645748" y="4909008"/>
                    <a:ext cx="222422" cy="274320"/>
                    <a:chOff x="6950" y="2203"/>
                    <a:chExt cx="240" cy="296"/>
                  </a:xfrm>
                </p:grpSpPr>
                <p:sp>
                  <p:nvSpPr>
                    <p:cNvPr id="196" name="Freeform 66">
                      <a:extLst>
                        <a:ext uri="{FF2B5EF4-FFF2-40B4-BE49-F238E27FC236}">
                          <a16:creationId xmlns:a16="http://schemas.microsoft.com/office/drawing/2014/main" id="{5A91B614-B494-343B-19C3-2DF554743188}"/>
                        </a:ext>
                      </a:extLst>
                    </p:cNvPr>
                    <p:cNvSpPr>
                      <a:spLocks/>
                    </p:cNvSpPr>
                    <p:nvPr/>
                  </p:nvSpPr>
                  <p:spPr bwMode="auto">
                    <a:xfrm>
                      <a:off x="7049" y="2279"/>
                      <a:ext cx="42" cy="84"/>
                    </a:xfrm>
                    <a:custGeom>
                      <a:avLst/>
                      <a:gdLst>
                        <a:gd name="T0" fmla="*/ 35 w 36"/>
                        <a:gd name="T1" fmla="*/ 51 h 69"/>
                        <a:gd name="T2" fmla="*/ 24 w 36"/>
                        <a:gd name="T3" fmla="*/ 29 h 69"/>
                        <a:gd name="T4" fmla="*/ 33 w 36"/>
                        <a:gd name="T5" fmla="*/ 20 h 69"/>
                        <a:gd name="T6" fmla="*/ 34 w 36"/>
                        <a:gd name="T7" fmla="*/ 17 h 69"/>
                        <a:gd name="T8" fmla="*/ 33 w 36"/>
                        <a:gd name="T9" fmla="*/ 13 h 69"/>
                        <a:gd name="T10" fmla="*/ 22 w 36"/>
                        <a:gd name="T11" fmla="*/ 2 h 69"/>
                        <a:gd name="T12" fmla="*/ 14 w 36"/>
                        <a:gd name="T13" fmla="*/ 3 h 69"/>
                        <a:gd name="T14" fmla="*/ 4 w 36"/>
                        <a:gd name="T15" fmla="*/ 13 h 69"/>
                        <a:gd name="T16" fmla="*/ 4 w 36"/>
                        <a:gd name="T17" fmla="*/ 21 h 69"/>
                        <a:gd name="T18" fmla="*/ 12 w 36"/>
                        <a:gd name="T19" fmla="*/ 29 h 69"/>
                        <a:gd name="T20" fmla="*/ 1 w 36"/>
                        <a:gd name="T21" fmla="*/ 51 h 69"/>
                        <a:gd name="T22" fmla="*/ 2 w 36"/>
                        <a:gd name="T23" fmla="*/ 57 h 69"/>
                        <a:gd name="T24" fmla="*/ 15 w 36"/>
                        <a:gd name="T25" fmla="*/ 68 h 69"/>
                        <a:gd name="T26" fmla="*/ 18 w 36"/>
                        <a:gd name="T27" fmla="*/ 69 h 69"/>
                        <a:gd name="T28" fmla="*/ 21 w 36"/>
                        <a:gd name="T29" fmla="*/ 68 h 69"/>
                        <a:gd name="T30" fmla="*/ 33 w 36"/>
                        <a:gd name="T31" fmla="*/ 57 h 69"/>
                        <a:gd name="T32" fmla="*/ 35 w 36"/>
                        <a:gd name="T33" fmla="*/ 5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69">
                          <a:moveTo>
                            <a:pt x="35" y="51"/>
                          </a:moveTo>
                          <a:cubicBezTo>
                            <a:pt x="24" y="29"/>
                            <a:pt x="24" y="29"/>
                            <a:pt x="24" y="29"/>
                          </a:cubicBezTo>
                          <a:cubicBezTo>
                            <a:pt x="33" y="20"/>
                            <a:pt x="33" y="20"/>
                            <a:pt x="33" y="20"/>
                          </a:cubicBezTo>
                          <a:cubicBezTo>
                            <a:pt x="34" y="19"/>
                            <a:pt x="34" y="18"/>
                            <a:pt x="34" y="17"/>
                          </a:cubicBezTo>
                          <a:cubicBezTo>
                            <a:pt x="34" y="15"/>
                            <a:pt x="34" y="14"/>
                            <a:pt x="33" y="13"/>
                          </a:cubicBezTo>
                          <a:cubicBezTo>
                            <a:pt x="22" y="2"/>
                            <a:pt x="22" y="2"/>
                            <a:pt x="22" y="2"/>
                          </a:cubicBezTo>
                          <a:cubicBezTo>
                            <a:pt x="20" y="0"/>
                            <a:pt x="16" y="1"/>
                            <a:pt x="14" y="3"/>
                          </a:cubicBezTo>
                          <a:cubicBezTo>
                            <a:pt x="4" y="13"/>
                            <a:pt x="4" y="13"/>
                            <a:pt x="4" y="13"/>
                          </a:cubicBezTo>
                          <a:cubicBezTo>
                            <a:pt x="1" y="15"/>
                            <a:pt x="1" y="19"/>
                            <a:pt x="4" y="21"/>
                          </a:cubicBezTo>
                          <a:cubicBezTo>
                            <a:pt x="12" y="29"/>
                            <a:pt x="12" y="29"/>
                            <a:pt x="12" y="29"/>
                          </a:cubicBezTo>
                          <a:cubicBezTo>
                            <a:pt x="1" y="51"/>
                            <a:pt x="1" y="51"/>
                            <a:pt x="1" y="51"/>
                          </a:cubicBezTo>
                          <a:cubicBezTo>
                            <a:pt x="0" y="53"/>
                            <a:pt x="0" y="56"/>
                            <a:pt x="2" y="57"/>
                          </a:cubicBezTo>
                          <a:cubicBezTo>
                            <a:pt x="15" y="68"/>
                            <a:pt x="15" y="68"/>
                            <a:pt x="15" y="68"/>
                          </a:cubicBezTo>
                          <a:cubicBezTo>
                            <a:pt x="16" y="69"/>
                            <a:pt x="17" y="69"/>
                            <a:pt x="18" y="69"/>
                          </a:cubicBezTo>
                          <a:cubicBezTo>
                            <a:pt x="19" y="69"/>
                            <a:pt x="20" y="69"/>
                            <a:pt x="21" y="68"/>
                          </a:cubicBezTo>
                          <a:cubicBezTo>
                            <a:pt x="33" y="57"/>
                            <a:pt x="33" y="57"/>
                            <a:pt x="33" y="57"/>
                          </a:cubicBezTo>
                          <a:cubicBezTo>
                            <a:pt x="35" y="56"/>
                            <a:pt x="36" y="53"/>
                            <a:pt x="35" y="51"/>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197" name="Freeform 67">
                      <a:extLst>
                        <a:ext uri="{FF2B5EF4-FFF2-40B4-BE49-F238E27FC236}">
                          <a16:creationId xmlns:a16="http://schemas.microsoft.com/office/drawing/2014/main" id="{9C131A58-C1A2-1335-7B74-3E2AC7D8A3F1}"/>
                        </a:ext>
                      </a:extLst>
                    </p:cNvPr>
                    <p:cNvSpPr>
                      <a:spLocks noEditPoints="1"/>
                    </p:cNvSpPr>
                    <p:nvPr/>
                  </p:nvSpPr>
                  <p:spPr bwMode="auto">
                    <a:xfrm>
                      <a:off x="7007" y="2203"/>
                      <a:ext cx="127" cy="160"/>
                    </a:xfrm>
                    <a:custGeom>
                      <a:avLst/>
                      <a:gdLst>
                        <a:gd name="T0" fmla="*/ 102 w 108"/>
                        <a:gd name="T1" fmla="*/ 132 h 132"/>
                        <a:gd name="T2" fmla="*/ 96 w 108"/>
                        <a:gd name="T3" fmla="*/ 126 h 132"/>
                        <a:gd name="T4" fmla="*/ 96 w 108"/>
                        <a:gd name="T5" fmla="*/ 106 h 132"/>
                        <a:gd name="T6" fmla="*/ 54 w 108"/>
                        <a:gd name="T7" fmla="*/ 68 h 132"/>
                        <a:gd name="T8" fmla="*/ 12 w 108"/>
                        <a:gd name="T9" fmla="*/ 106 h 132"/>
                        <a:gd name="T10" fmla="*/ 12 w 108"/>
                        <a:gd name="T11" fmla="*/ 126 h 132"/>
                        <a:gd name="T12" fmla="*/ 6 w 108"/>
                        <a:gd name="T13" fmla="*/ 132 h 132"/>
                        <a:gd name="T14" fmla="*/ 0 w 108"/>
                        <a:gd name="T15" fmla="*/ 126 h 132"/>
                        <a:gd name="T16" fmla="*/ 0 w 108"/>
                        <a:gd name="T17" fmla="*/ 106 h 132"/>
                        <a:gd name="T18" fmla="*/ 30 w 108"/>
                        <a:gd name="T19" fmla="*/ 61 h 132"/>
                        <a:gd name="T20" fmla="*/ 32 w 108"/>
                        <a:gd name="T21" fmla="*/ 60 h 132"/>
                        <a:gd name="T22" fmla="*/ 30 w 108"/>
                        <a:gd name="T23" fmla="*/ 58 h 132"/>
                        <a:gd name="T24" fmla="*/ 20 w 108"/>
                        <a:gd name="T25" fmla="*/ 34 h 132"/>
                        <a:gd name="T26" fmla="*/ 54 w 108"/>
                        <a:gd name="T27" fmla="*/ 0 h 132"/>
                        <a:gd name="T28" fmla="*/ 88 w 108"/>
                        <a:gd name="T29" fmla="*/ 34 h 132"/>
                        <a:gd name="T30" fmla="*/ 78 w 108"/>
                        <a:gd name="T31" fmla="*/ 58 h 132"/>
                        <a:gd name="T32" fmla="*/ 76 w 108"/>
                        <a:gd name="T33" fmla="*/ 60 h 132"/>
                        <a:gd name="T34" fmla="*/ 78 w 108"/>
                        <a:gd name="T35" fmla="*/ 61 h 132"/>
                        <a:gd name="T36" fmla="*/ 108 w 108"/>
                        <a:gd name="T37" fmla="*/ 106 h 132"/>
                        <a:gd name="T38" fmla="*/ 108 w 108"/>
                        <a:gd name="T39" fmla="*/ 126 h 132"/>
                        <a:gd name="T40" fmla="*/ 102 w 108"/>
                        <a:gd name="T41" fmla="*/ 132 h 132"/>
                        <a:gd name="T42" fmla="*/ 54 w 108"/>
                        <a:gd name="T43" fmla="*/ 12 h 132"/>
                        <a:gd name="T44" fmla="*/ 32 w 108"/>
                        <a:gd name="T45" fmla="*/ 34 h 132"/>
                        <a:gd name="T46" fmla="*/ 54 w 108"/>
                        <a:gd name="T47" fmla="*/ 56 h 132"/>
                        <a:gd name="T48" fmla="*/ 76 w 108"/>
                        <a:gd name="T49" fmla="*/ 34 h 132"/>
                        <a:gd name="T50" fmla="*/ 54 w 108"/>
                        <a:gd name="T51" fmla="*/ 1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132">
                          <a:moveTo>
                            <a:pt x="102" y="132"/>
                          </a:moveTo>
                          <a:cubicBezTo>
                            <a:pt x="99" y="132"/>
                            <a:pt x="96" y="129"/>
                            <a:pt x="96" y="126"/>
                          </a:cubicBezTo>
                          <a:cubicBezTo>
                            <a:pt x="96" y="106"/>
                            <a:pt x="96" y="106"/>
                            <a:pt x="96" y="106"/>
                          </a:cubicBezTo>
                          <a:cubicBezTo>
                            <a:pt x="96" y="85"/>
                            <a:pt x="77" y="68"/>
                            <a:pt x="54" y="68"/>
                          </a:cubicBezTo>
                          <a:cubicBezTo>
                            <a:pt x="31" y="68"/>
                            <a:pt x="12" y="85"/>
                            <a:pt x="12" y="106"/>
                          </a:cubicBezTo>
                          <a:cubicBezTo>
                            <a:pt x="12" y="126"/>
                            <a:pt x="12" y="126"/>
                            <a:pt x="12" y="126"/>
                          </a:cubicBezTo>
                          <a:cubicBezTo>
                            <a:pt x="12" y="129"/>
                            <a:pt x="9" y="132"/>
                            <a:pt x="6" y="132"/>
                          </a:cubicBezTo>
                          <a:cubicBezTo>
                            <a:pt x="3" y="132"/>
                            <a:pt x="0" y="129"/>
                            <a:pt x="0" y="126"/>
                          </a:cubicBezTo>
                          <a:cubicBezTo>
                            <a:pt x="0" y="106"/>
                            <a:pt x="0" y="106"/>
                            <a:pt x="0" y="106"/>
                          </a:cubicBezTo>
                          <a:cubicBezTo>
                            <a:pt x="0" y="87"/>
                            <a:pt x="11" y="70"/>
                            <a:pt x="30" y="61"/>
                          </a:cubicBezTo>
                          <a:cubicBezTo>
                            <a:pt x="32" y="60"/>
                            <a:pt x="32" y="60"/>
                            <a:pt x="32" y="60"/>
                          </a:cubicBezTo>
                          <a:cubicBezTo>
                            <a:pt x="30" y="58"/>
                            <a:pt x="30" y="58"/>
                            <a:pt x="30" y="58"/>
                          </a:cubicBezTo>
                          <a:cubicBezTo>
                            <a:pt x="24" y="52"/>
                            <a:pt x="20" y="43"/>
                            <a:pt x="20" y="34"/>
                          </a:cubicBezTo>
                          <a:cubicBezTo>
                            <a:pt x="20" y="15"/>
                            <a:pt x="35" y="0"/>
                            <a:pt x="54" y="0"/>
                          </a:cubicBezTo>
                          <a:cubicBezTo>
                            <a:pt x="73" y="0"/>
                            <a:pt x="88" y="15"/>
                            <a:pt x="88" y="34"/>
                          </a:cubicBezTo>
                          <a:cubicBezTo>
                            <a:pt x="88" y="43"/>
                            <a:pt x="84" y="52"/>
                            <a:pt x="78" y="58"/>
                          </a:cubicBezTo>
                          <a:cubicBezTo>
                            <a:pt x="76" y="60"/>
                            <a:pt x="76" y="60"/>
                            <a:pt x="76" y="60"/>
                          </a:cubicBezTo>
                          <a:cubicBezTo>
                            <a:pt x="78" y="61"/>
                            <a:pt x="78" y="61"/>
                            <a:pt x="78" y="61"/>
                          </a:cubicBezTo>
                          <a:cubicBezTo>
                            <a:pt x="97" y="70"/>
                            <a:pt x="108" y="87"/>
                            <a:pt x="108" y="106"/>
                          </a:cubicBezTo>
                          <a:cubicBezTo>
                            <a:pt x="108" y="126"/>
                            <a:pt x="108" y="126"/>
                            <a:pt x="108" y="126"/>
                          </a:cubicBezTo>
                          <a:cubicBezTo>
                            <a:pt x="108" y="129"/>
                            <a:pt x="105" y="132"/>
                            <a:pt x="102" y="132"/>
                          </a:cubicBezTo>
                          <a:close/>
                          <a:moveTo>
                            <a:pt x="54" y="12"/>
                          </a:moveTo>
                          <a:cubicBezTo>
                            <a:pt x="42" y="12"/>
                            <a:pt x="32" y="22"/>
                            <a:pt x="32" y="34"/>
                          </a:cubicBezTo>
                          <a:cubicBezTo>
                            <a:pt x="32" y="46"/>
                            <a:pt x="42" y="56"/>
                            <a:pt x="54" y="56"/>
                          </a:cubicBezTo>
                          <a:cubicBezTo>
                            <a:pt x="66" y="56"/>
                            <a:pt x="76" y="46"/>
                            <a:pt x="76" y="34"/>
                          </a:cubicBezTo>
                          <a:cubicBezTo>
                            <a:pt x="76" y="22"/>
                            <a:pt x="66" y="12"/>
                            <a:pt x="54" y="12"/>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198" name="Freeform 68">
                      <a:extLst>
                        <a:ext uri="{FF2B5EF4-FFF2-40B4-BE49-F238E27FC236}">
                          <a16:creationId xmlns:a16="http://schemas.microsoft.com/office/drawing/2014/main" id="{F90D2161-0246-0FFC-0C21-E0B6CFDFE891}"/>
                        </a:ext>
                      </a:extLst>
                    </p:cNvPr>
                    <p:cNvSpPr>
                      <a:spLocks noEditPoints="1"/>
                    </p:cNvSpPr>
                    <p:nvPr/>
                  </p:nvSpPr>
                  <p:spPr bwMode="auto">
                    <a:xfrm>
                      <a:off x="6950" y="2378"/>
                      <a:ext cx="240" cy="92"/>
                    </a:xfrm>
                    <a:custGeom>
                      <a:avLst/>
                      <a:gdLst>
                        <a:gd name="T0" fmla="*/ 198 w 204"/>
                        <a:gd name="T1" fmla="*/ 76 h 76"/>
                        <a:gd name="T2" fmla="*/ 6 w 204"/>
                        <a:gd name="T3" fmla="*/ 76 h 76"/>
                        <a:gd name="T4" fmla="*/ 0 w 204"/>
                        <a:gd name="T5" fmla="*/ 70 h 76"/>
                        <a:gd name="T6" fmla="*/ 0 w 204"/>
                        <a:gd name="T7" fmla="*/ 18 h 76"/>
                        <a:gd name="T8" fmla="*/ 18 w 204"/>
                        <a:gd name="T9" fmla="*/ 0 h 76"/>
                        <a:gd name="T10" fmla="*/ 186 w 204"/>
                        <a:gd name="T11" fmla="*/ 0 h 76"/>
                        <a:gd name="T12" fmla="*/ 204 w 204"/>
                        <a:gd name="T13" fmla="*/ 18 h 76"/>
                        <a:gd name="T14" fmla="*/ 204 w 204"/>
                        <a:gd name="T15" fmla="*/ 70 h 76"/>
                        <a:gd name="T16" fmla="*/ 198 w 204"/>
                        <a:gd name="T17" fmla="*/ 76 h 76"/>
                        <a:gd name="T18" fmla="*/ 12 w 204"/>
                        <a:gd name="T19" fmla="*/ 64 h 76"/>
                        <a:gd name="T20" fmla="*/ 192 w 204"/>
                        <a:gd name="T21" fmla="*/ 64 h 76"/>
                        <a:gd name="T22" fmla="*/ 192 w 204"/>
                        <a:gd name="T23" fmla="*/ 18 h 76"/>
                        <a:gd name="T24" fmla="*/ 186 w 204"/>
                        <a:gd name="T25" fmla="*/ 12 h 76"/>
                        <a:gd name="T26" fmla="*/ 18 w 204"/>
                        <a:gd name="T27" fmla="*/ 12 h 76"/>
                        <a:gd name="T28" fmla="*/ 12 w 204"/>
                        <a:gd name="T29" fmla="*/ 18 h 76"/>
                        <a:gd name="T30" fmla="*/ 12 w 204"/>
                        <a:gd name="T31" fmla="*/ 6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76">
                          <a:moveTo>
                            <a:pt x="198" y="76"/>
                          </a:moveTo>
                          <a:cubicBezTo>
                            <a:pt x="6" y="76"/>
                            <a:pt x="6" y="76"/>
                            <a:pt x="6" y="76"/>
                          </a:cubicBezTo>
                          <a:cubicBezTo>
                            <a:pt x="3" y="76"/>
                            <a:pt x="0" y="73"/>
                            <a:pt x="0" y="70"/>
                          </a:cubicBezTo>
                          <a:cubicBezTo>
                            <a:pt x="0" y="18"/>
                            <a:pt x="0" y="18"/>
                            <a:pt x="0" y="18"/>
                          </a:cubicBezTo>
                          <a:cubicBezTo>
                            <a:pt x="0" y="8"/>
                            <a:pt x="8" y="0"/>
                            <a:pt x="18" y="0"/>
                          </a:cubicBezTo>
                          <a:cubicBezTo>
                            <a:pt x="186" y="0"/>
                            <a:pt x="186" y="0"/>
                            <a:pt x="186" y="0"/>
                          </a:cubicBezTo>
                          <a:cubicBezTo>
                            <a:pt x="196" y="0"/>
                            <a:pt x="204" y="8"/>
                            <a:pt x="204" y="18"/>
                          </a:cubicBezTo>
                          <a:cubicBezTo>
                            <a:pt x="204" y="70"/>
                            <a:pt x="204" y="70"/>
                            <a:pt x="204" y="70"/>
                          </a:cubicBezTo>
                          <a:cubicBezTo>
                            <a:pt x="204" y="73"/>
                            <a:pt x="201" y="76"/>
                            <a:pt x="198" y="76"/>
                          </a:cubicBezTo>
                          <a:close/>
                          <a:moveTo>
                            <a:pt x="12" y="64"/>
                          </a:moveTo>
                          <a:cubicBezTo>
                            <a:pt x="192" y="64"/>
                            <a:pt x="192" y="64"/>
                            <a:pt x="192" y="64"/>
                          </a:cubicBezTo>
                          <a:cubicBezTo>
                            <a:pt x="192" y="18"/>
                            <a:pt x="192" y="18"/>
                            <a:pt x="192" y="18"/>
                          </a:cubicBezTo>
                          <a:cubicBezTo>
                            <a:pt x="192" y="15"/>
                            <a:pt x="189" y="12"/>
                            <a:pt x="186" y="12"/>
                          </a:cubicBezTo>
                          <a:cubicBezTo>
                            <a:pt x="18" y="12"/>
                            <a:pt x="18" y="12"/>
                            <a:pt x="18" y="12"/>
                          </a:cubicBezTo>
                          <a:cubicBezTo>
                            <a:pt x="15" y="12"/>
                            <a:pt x="12" y="15"/>
                            <a:pt x="12" y="18"/>
                          </a:cubicBezTo>
                          <a:lnTo>
                            <a:pt x="12" y="64"/>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199" name="Freeform 69">
                      <a:extLst>
                        <a:ext uri="{FF2B5EF4-FFF2-40B4-BE49-F238E27FC236}">
                          <a16:creationId xmlns:a16="http://schemas.microsoft.com/office/drawing/2014/main" id="{3D2C262E-03B3-ACD3-8AC9-AF4E531D4497}"/>
                        </a:ext>
                      </a:extLst>
                    </p:cNvPr>
                    <p:cNvSpPr>
                      <a:spLocks/>
                    </p:cNvSpPr>
                    <p:nvPr/>
                  </p:nvSpPr>
                  <p:spPr bwMode="auto">
                    <a:xfrm>
                      <a:off x="6950" y="2446"/>
                      <a:ext cx="14" cy="53"/>
                    </a:xfrm>
                    <a:custGeom>
                      <a:avLst/>
                      <a:gdLst>
                        <a:gd name="T0" fmla="*/ 6 w 12"/>
                        <a:gd name="T1" fmla="*/ 44 h 44"/>
                        <a:gd name="T2" fmla="*/ 0 w 12"/>
                        <a:gd name="T3" fmla="*/ 38 h 44"/>
                        <a:gd name="T4" fmla="*/ 0 w 12"/>
                        <a:gd name="T5" fmla="*/ 6 h 44"/>
                        <a:gd name="T6" fmla="*/ 6 w 12"/>
                        <a:gd name="T7" fmla="*/ 0 h 44"/>
                        <a:gd name="T8" fmla="*/ 12 w 12"/>
                        <a:gd name="T9" fmla="*/ 6 h 44"/>
                        <a:gd name="T10" fmla="*/ 12 w 12"/>
                        <a:gd name="T11" fmla="*/ 38 h 44"/>
                        <a:gd name="T12" fmla="*/ 6 w 12"/>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6" y="44"/>
                          </a:moveTo>
                          <a:cubicBezTo>
                            <a:pt x="3" y="44"/>
                            <a:pt x="0" y="41"/>
                            <a:pt x="0" y="38"/>
                          </a:cubicBezTo>
                          <a:cubicBezTo>
                            <a:pt x="0" y="6"/>
                            <a:pt x="0" y="6"/>
                            <a:pt x="0" y="6"/>
                          </a:cubicBezTo>
                          <a:cubicBezTo>
                            <a:pt x="0" y="3"/>
                            <a:pt x="3" y="0"/>
                            <a:pt x="6" y="0"/>
                          </a:cubicBezTo>
                          <a:cubicBezTo>
                            <a:pt x="9" y="0"/>
                            <a:pt x="12" y="3"/>
                            <a:pt x="12" y="6"/>
                          </a:cubicBezTo>
                          <a:cubicBezTo>
                            <a:pt x="12" y="38"/>
                            <a:pt x="12" y="38"/>
                            <a:pt x="12" y="38"/>
                          </a:cubicBezTo>
                          <a:cubicBezTo>
                            <a:pt x="12" y="41"/>
                            <a:pt x="9" y="44"/>
                            <a:pt x="6" y="44"/>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200" name="Freeform 70">
                      <a:extLst>
                        <a:ext uri="{FF2B5EF4-FFF2-40B4-BE49-F238E27FC236}">
                          <a16:creationId xmlns:a16="http://schemas.microsoft.com/office/drawing/2014/main" id="{A111DC43-8DF4-2CC1-A2E3-96816E1DA1A6}"/>
                        </a:ext>
                      </a:extLst>
                    </p:cNvPr>
                    <p:cNvSpPr>
                      <a:spLocks/>
                    </p:cNvSpPr>
                    <p:nvPr/>
                  </p:nvSpPr>
                  <p:spPr bwMode="auto">
                    <a:xfrm>
                      <a:off x="7176" y="2446"/>
                      <a:ext cx="14" cy="53"/>
                    </a:xfrm>
                    <a:custGeom>
                      <a:avLst/>
                      <a:gdLst>
                        <a:gd name="T0" fmla="*/ 6 w 12"/>
                        <a:gd name="T1" fmla="*/ 44 h 44"/>
                        <a:gd name="T2" fmla="*/ 0 w 12"/>
                        <a:gd name="T3" fmla="*/ 38 h 44"/>
                        <a:gd name="T4" fmla="*/ 0 w 12"/>
                        <a:gd name="T5" fmla="*/ 6 h 44"/>
                        <a:gd name="T6" fmla="*/ 6 w 12"/>
                        <a:gd name="T7" fmla="*/ 0 h 44"/>
                        <a:gd name="T8" fmla="*/ 12 w 12"/>
                        <a:gd name="T9" fmla="*/ 6 h 44"/>
                        <a:gd name="T10" fmla="*/ 12 w 12"/>
                        <a:gd name="T11" fmla="*/ 38 h 44"/>
                        <a:gd name="T12" fmla="*/ 6 w 12"/>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6" y="44"/>
                          </a:moveTo>
                          <a:cubicBezTo>
                            <a:pt x="3" y="44"/>
                            <a:pt x="0" y="41"/>
                            <a:pt x="0" y="38"/>
                          </a:cubicBezTo>
                          <a:cubicBezTo>
                            <a:pt x="0" y="6"/>
                            <a:pt x="0" y="6"/>
                            <a:pt x="0" y="6"/>
                          </a:cubicBezTo>
                          <a:cubicBezTo>
                            <a:pt x="0" y="3"/>
                            <a:pt x="3" y="0"/>
                            <a:pt x="6" y="0"/>
                          </a:cubicBezTo>
                          <a:cubicBezTo>
                            <a:pt x="9" y="0"/>
                            <a:pt x="12" y="3"/>
                            <a:pt x="12" y="6"/>
                          </a:cubicBezTo>
                          <a:cubicBezTo>
                            <a:pt x="12" y="38"/>
                            <a:pt x="12" y="38"/>
                            <a:pt x="12" y="38"/>
                          </a:cubicBezTo>
                          <a:cubicBezTo>
                            <a:pt x="12" y="41"/>
                            <a:pt x="9" y="44"/>
                            <a:pt x="6" y="44"/>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grpSp>
            </p:grpSp>
          </p:grpSp>
        </p:grpSp>
        <p:grpSp>
          <p:nvGrpSpPr>
            <p:cNvPr id="152" name="Group 151">
              <a:extLst>
                <a:ext uri="{FF2B5EF4-FFF2-40B4-BE49-F238E27FC236}">
                  <a16:creationId xmlns:a16="http://schemas.microsoft.com/office/drawing/2014/main" id="{143D8B78-C8DA-73BA-CF95-77554FA7E967}"/>
                </a:ext>
              </a:extLst>
            </p:cNvPr>
            <p:cNvGrpSpPr/>
            <p:nvPr/>
          </p:nvGrpSpPr>
          <p:grpSpPr>
            <a:xfrm>
              <a:off x="7909560" y="4438277"/>
              <a:ext cx="2240454" cy="1596418"/>
              <a:chOff x="1964249" y="4389122"/>
              <a:chExt cx="2240454" cy="1596418"/>
            </a:xfrm>
          </p:grpSpPr>
          <p:sp>
            <p:nvSpPr>
              <p:cNvPr id="153" name="TextBox 152">
                <a:extLst>
                  <a:ext uri="{FF2B5EF4-FFF2-40B4-BE49-F238E27FC236}">
                    <a16:creationId xmlns:a16="http://schemas.microsoft.com/office/drawing/2014/main" id="{DDD334DB-8E53-B33A-4BD6-7AAE76DF1578}"/>
                  </a:ext>
                </a:extLst>
              </p:cNvPr>
              <p:cNvSpPr txBox="1"/>
              <p:nvPr/>
            </p:nvSpPr>
            <p:spPr>
              <a:xfrm>
                <a:off x="3220138" y="5257544"/>
                <a:ext cx="984565" cy="2308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Developer(s)</a:t>
                </a:r>
              </a:p>
            </p:txBody>
          </p:sp>
          <p:grpSp>
            <p:nvGrpSpPr>
              <p:cNvPr id="154" name="Group 153">
                <a:extLst>
                  <a:ext uri="{FF2B5EF4-FFF2-40B4-BE49-F238E27FC236}">
                    <a16:creationId xmlns:a16="http://schemas.microsoft.com/office/drawing/2014/main" id="{AB4BEF08-76C3-3DE3-679E-70D2B86ED944}"/>
                  </a:ext>
                </a:extLst>
              </p:cNvPr>
              <p:cNvGrpSpPr/>
              <p:nvPr/>
            </p:nvGrpSpPr>
            <p:grpSpPr>
              <a:xfrm>
                <a:off x="1964249" y="4389122"/>
                <a:ext cx="2150179" cy="1596418"/>
                <a:chOff x="1964249" y="4363781"/>
                <a:chExt cx="2150179" cy="1596418"/>
              </a:xfrm>
            </p:grpSpPr>
            <p:sp>
              <p:nvSpPr>
                <p:cNvPr id="155" name="TextBox 154">
                  <a:extLst>
                    <a:ext uri="{FF2B5EF4-FFF2-40B4-BE49-F238E27FC236}">
                      <a16:creationId xmlns:a16="http://schemas.microsoft.com/office/drawing/2014/main" id="{9425B109-F5F3-081E-4568-C1A1BB53F5FA}"/>
                    </a:ext>
                  </a:extLst>
                </p:cNvPr>
                <p:cNvSpPr txBox="1"/>
                <p:nvPr/>
              </p:nvSpPr>
              <p:spPr>
                <a:xfrm>
                  <a:off x="2228033" y="5204093"/>
                  <a:ext cx="705641" cy="369332"/>
                </a:xfrm>
                <a:prstGeom prst="rect">
                  <a:avLst/>
                </a:prstGeom>
                <a:noFill/>
              </p:spPr>
              <p:txBody>
                <a:bodyPr wrap="none" rtlCol="0">
                  <a:spAutoFit/>
                </a:bodyPr>
                <a:lstStyle/>
                <a:p>
                  <a:pPr defTabSz="342471">
                    <a:defRPr/>
                  </a:pPr>
                  <a:r>
                    <a:rPr lang="en-US" sz="900">
                      <a:solidFill>
                        <a:srgbClr val="293E40"/>
                      </a:solidFill>
                      <a:latin typeface="Century Gothic" panose="020F0302020204030204"/>
                    </a:rPr>
                    <a:t>Project</a:t>
                  </a:r>
                </a:p>
                <a:p>
                  <a:pPr defTabSz="342471">
                    <a:defRPr/>
                  </a:pPr>
                  <a:r>
                    <a:rPr lang="en-US" sz="900">
                      <a:solidFill>
                        <a:srgbClr val="293E40"/>
                      </a:solidFill>
                      <a:latin typeface="Century Gothic" panose="020F0302020204030204"/>
                    </a:rPr>
                    <a:t>Manager</a:t>
                  </a:r>
                </a:p>
              </p:txBody>
            </p:sp>
            <p:sp>
              <p:nvSpPr>
                <p:cNvPr id="156" name="TextBox 155">
                  <a:extLst>
                    <a:ext uri="{FF2B5EF4-FFF2-40B4-BE49-F238E27FC236}">
                      <a16:creationId xmlns:a16="http://schemas.microsoft.com/office/drawing/2014/main" id="{9C5611DF-2B16-9279-DF77-51CC8FC08F20}"/>
                    </a:ext>
                  </a:extLst>
                </p:cNvPr>
                <p:cNvSpPr txBox="1"/>
                <p:nvPr/>
              </p:nvSpPr>
              <p:spPr>
                <a:xfrm>
                  <a:off x="2228033" y="5536506"/>
                  <a:ext cx="718465" cy="369332"/>
                </a:xfrm>
                <a:prstGeom prst="rect">
                  <a:avLst/>
                </a:prstGeom>
                <a:noFill/>
              </p:spPr>
              <p:txBody>
                <a:bodyPr wrap="none" rtlCol="0">
                  <a:spAutoFit/>
                </a:bodyPr>
                <a:lstStyle/>
                <a:p>
                  <a:pPr defTabSz="342471">
                    <a:defRPr/>
                  </a:pPr>
                  <a:r>
                    <a:rPr lang="en-US" sz="900">
                      <a:solidFill>
                        <a:srgbClr val="293E40"/>
                      </a:solidFill>
                      <a:latin typeface="Century Gothic" panose="020F0302020204030204"/>
                    </a:rPr>
                    <a:t>Process</a:t>
                  </a:r>
                </a:p>
                <a:p>
                  <a:pPr defTabSz="342471">
                    <a:defRPr/>
                  </a:pPr>
                  <a:r>
                    <a:rPr lang="en-US" sz="900">
                      <a:solidFill>
                        <a:srgbClr val="293E40"/>
                      </a:solidFill>
                      <a:latin typeface="Century Gothic" panose="020F0302020204030204"/>
                    </a:rPr>
                    <a:t>Analyst(s)</a:t>
                  </a:r>
                </a:p>
              </p:txBody>
            </p:sp>
            <p:grpSp>
              <p:nvGrpSpPr>
                <p:cNvPr id="157" name="Group 130">
                  <a:extLst>
                    <a:ext uri="{FF2B5EF4-FFF2-40B4-BE49-F238E27FC236}">
                      <a16:creationId xmlns:a16="http://schemas.microsoft.com/office/drawing/2014/main" id="{D9915635-A83A-B912-7426-2DF2FB4A911F}"/>
                    </a:ext>
                  </a:extLst>
                </p:cNvPr>
                <p:cNvGrpSpPr>
                  <a:grpSpLocks noChangeAspect="1"/>
                </p:cNvGrpSpPr>
                <p:nvPr/>
              </p:nvGrpSpPr>
              <p:grpSpPr bwMode="auto">
                <a:xfrm>
                  <a:off x="2085210" y="5597728"/>
                  <a:ext cx="152090" cy="246888"/>
                  <a:chOff x="2968" y="1934"/>
                  <a:chExt cx="135" cy="295"/>
                </a:xfrm>
              </p:grpSpPr>
              <p:sp>
                <p:nvSpPr>
                  <p:cNvPr id="179" name="Freeform 131">
                    <a:extLst>
                      <a:ext uri="{FF2B5EF4-FFF2-40B4-BE49-F238E27FC236}">
                        <a16:creationId xmlns:a16="http://schemas.microsoft.com/office/drawing/2014/main" id="{2F6D00C6-B7AF-0AC0-AE33-8FA0D45E5ECF}"/>
                      </a:ext>
                    </a:extLst>
                  </p:cNvPr>
                  <p:cNvSpPr>
                    <a:spLocks/>
                  </p:cNvSpPr>
                  <p:nvPr/>
                </p:nvSpPr>
                <p:spPr bwMode="auto">
                  <a:xfrm>
                    <a:off x="2968" y="2186"/>
                    <a:ext cx="135"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180" name="Freeform 132">
                    <a:extLst>
                      <a:ext uri="{FF2B5EF4-FFF2-40B4-BE49-F238E27FC236}">
                        <a16:creationId xmlns:a16="http://schemas.microsoft.com/office/drawing/2014/main" id="{B0BB483D-A456-5945-B30F-A1A1D18897C9}"/>
                      </a:ext>
                    </a:extLst>
                  </p:cNvPr>
                  <p:cNvSpPr>
                    <a:spLocks noEditPoints="1"/>
                  </p:cNvSpPr>
                  <p:nvPr/>
                </p:nvSpPr>
                <p:spPr bwMode="auto">
                  <a:xfrm>
                    <a:off x="2976" y="1934"/>
                    <a:ext cx="122"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181" name="Freeform 133">
                    <a:extLst>
                      <a:ext uri="{FF2B5EF4-FFF2-40B4-BE49-F238E27FC236}">
                        <a16:creationId xmlns:a16="http://schemas.microsoft.com/office/drawing/2014/main" id="{C445410B-E670-1A92-1594-D4DD0A7823AA}"/>
                      </a:ext>
                    </a:extLst>
                  </p:cNvPr>
                  <p:cNvSpPr>
                    <a:spLocks/>
                  </p:cNvSpPr>
                  <p:nvPr/>
                </p:nvSpPr>
                <p:spPr bwMode="auto">
                  <a:xfrm>
                    <a:off x="3010" y="2069"/>
                    <a:ext cx="50" cy="130"/>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grpSp>
            <p:grpSp>
              <p:nvGrpSpPr>
                <p:cNvPr id="158" name="Group 131">
                  <a:extLst>
                    <a:ext uri="{FF2B5EF4-FFF2-40B4-BE49-F238E27FC236}">
                      <a16:creationId xmlns:a16="http://schemas.microsoft.com/office/drawing/2014/main" id="{10FA0AF0-1237-4E96-696E-A005217067D8}"/>
                    </a:ext>
                  </a:extLst>
                </p:cNvPr>
                <p:cNvGrpSpPr>
                  <a:grpSpLocks noChangeAspect="1"/>
                </p:cNvGrpSpPr>
                <p:nvPr/>
              </p:nvGrpSpPr>
              <p:grpSpPr bwMode="auto">
                <a:xfrm>
                  <a:off x="3028184" y="5281670"/>
                  <a:ext cx="239050" cy="246888"/>
                  <a:chOff x="6228" y="2198"/>
                  <a:chExt cx="305" cy="315"/>
                </a:xfrm>
              </p:grpSpPr>
              <p:sp>
                <p:nvSpPr>
                  <p:cNvPr id="177" name="Freeform 132">
                    <a:extLst>
                      <a:ext uri="{FF2B5EF4-FFF2-40B4-BE49-F238E27FC236}">
                        <a16:creationId xmlns:a16="http://schemas.microsoft.com/office/drawing/2014/main" id="{EAAED336-ECEA-0801-CF9F-A4E2A9BCEBFC}"/>
                      </a:ext>
                    </a:extLst>
                  </p:cNvPr>
                  <p:cNvSpPr>
                    <a:spLocks noEditPoints="1"/>
                  </p:cNvSpPr>
                  <p:nvPr/>
                </p:nvSpPr>
                <p:spPr bwMode="auto">
                  <a:xfrm>
                    <a:off x="6276" y="2213"/>
                    <a:ext cx="242" cy="60"/>
                  </a:xfrm>
                  <a:custGeom>
                    <a:avLst/>
                    <a:gdLst>
                      <a:gd name="T0" fmla="*/ 0 w 200"/>
                      <a:gd name="T1" fmla="*/ 0 h 48"/>
                      <a:gd name="T2" fmla="*/ 0 w 200"/>
                      <a:gd name="T3" fmla="*/ 48 h 48"/>
                      <a:gd name="T4" fmla="*/ 200 w 200"/>
                      <a:gd name="T5" fmla="*/ 48 h 48"/>
                      <a:gd name="T6" fmla="*/ 200 w 200"/>
                      <a:gd name="T7" fmla="*/ 0 h 48"/>
                      <a:gd name="T8" fmla="*/ 0 w 200"/>
                      <a:gd name="T9" fmla="*/ 0 h 48"/>
                      <a:gd name="T10" fmla="*/ 28 w 200"/>
                      <a:gd name="T11" fmla="*/ 36 h 48"/>
                      <a:gd name="T12" fmla="*/ 16 w 200"/>
                      <a:gd name="T13" fmla="*/ 24 h 48"/>
                      <a:gd name="T14" fmla="*/ 28 w 200"/>
                      <a:gd name="T15" fmla="*/ 12 h 48"/>
                      <a:gd name="T16" fmla="*/ 40 w 200"/>
                      <a:gd name="T17" fmla="*/ 24 h 48"/>
                      <a:gd name="T18" fmla="*/ 28 w 200"/>
                      <a:gd name="T19" fmla="*/ 36 h 48"/>
                      <a:gd name="T20" fmla="*/ 60 w 200"/>
                      <a:gd name="T21" fmla="*/ 36 h 48"/>
                      <a:gd name="T22" fmla="*/ 48 w 200"/>
                      <a:gd name="T23" fmla="*/ 24 h 48"/>
                      <a:gd name="T24" fmla="*/ 60 w 200"/>
                      <a:gd name="T25" fmla="*/ 12 h 48"/>
                      <a:gd name="T26" fmla="*/ 72 w 200"/>
                      <a:gd name="T27" fmla="*/ 24 h 48"/>
                      <a:gd name="T28" fmla="*/ 60 w 200"/>
                      <a:gd name="T29" fmla="*/ 36 h 48"/>
                      <a:gd name="T30" fmla="*/ 92 w 200"/>
                      <a:gd name="T31" fmla="*/ 36 h 48"/>
                      <a:gd name="T32" fmla="*/ 80 w 200"/>
                      <a:gd name="T33" fmla="*/ 24 h 48"/>
                      <a:gd name="T34" fmla="*/ 92 w 200"/>
                      <a:gd name="T35" fmla="*/ 12 h 48"/>
                      <a:gd name="T36" fmla="*/ 104 w 200"/>
                      <a:gd name="T37" fmla="*/ 24 h 48"/>
                      <a:gd name="T38" fmla="*/ 92 w 200"/>
                      <a:gd name="T39"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48">
                        <a:moveTo>
                          <a:pt x="0" y="0"/>
                        </a:moveTo>
                        <a:cubicBezTo>
                          <a:pt x="0" y="48"/>
                          <a:pt x="0" y="48"/>
                          <a:pt x="0" y="48"/>
                        </a:cubicBezTo>
                        <a:cubicBezTo>
                          <a:pt x="200" y="48"/>
                          <a:pt x="200" y="48"/>
                          <a:pt x="200" y="48"/>
                        </a:cubicBezTo>
                        <a:cubicBezTo>
                          <a:pt x="200" y="0"/>
                          <a:pt x="200" y="0"/>
                          <a:pt x="200" y="0"/>
                        </a:cubicBezTo>
                        <a:lnTo>
                          <a:pt x="0" y="0"/>
                        </a:lnTo>
                        <a:close/>
                        <a:moveTo>
                          <a:pt x="28" y="36"/>
                        </a:moveTo>
                        <a:cubicBezTo>
                          <a:pt x="21" y="36"/>
                          <a:pt x="16" y="31"/>
                          <a:pt x="16" y="24"/>
                        </a:cubicBezTo>
                        <a:cubicBezTo>
                          <a:pt x="16" y="17"/>
                          <a:pt x="21" y="12"/>
                          <a:pt x="28" y="12"/>
                        </a:cubicBezTo>
                        <a:cubicBezTo>
                          <a:pt x="35" y="12"/>
                          <a:pt x="40" y="17"/>
                          <a:pt x="40" y="24"/>
                        </a:cubicBezTo>
                        <a:cubicBezTo>
                          <a:pt x="40" y="31"/>
                          <a:pt x="35" y="36"/>
                          <a:pt x="28" y="36"/>
                        </a:cubicBezTo>
                        <a:close/>
                        <a:moveTo>
                          <a:pt x="60" y="36"/>
                        </a:moveTo>
                        <a:cubicBezTo>
                          <a:pt x="53" y="36"/>
                          <a:pt x="48" y="31"/>
                          <a:pt x="48" y="24"/>
                        </a:cubicBezTo>
                        <a:cubicBezTo>
                          <a:pt x="48" y="17"/>
                          <a:pt x="53" y="12"/>
                          <a:pt x="60" y="12"/>
                        </a:cubicBezTo>
                        <a:cubicBezTo>
                          <a:pt x="67" y="12"/>
                          <a:pt x="72" y="17"/>
                          <a:pt x="72" y="24"/>
                        </a:cubicBezTo>
                        <a:cubicBezTo>
                          <a:pt x="72" y="31"/>
                          <a:pt x="67" y="36"/>
                          <a:pt x="60" y="36"/>
                        </a:cubicBezTo>
                        <a:close/>
                        <a:moveTo>
                          <a:pt x="92" y="36"/>
                        </a:moveTo>
                        <a:cubicBezTo>
                          <a:pt x="85" y="36"/>
                          <a:pt x="80" y="31"/>
                          <a:pt x="80" y="24"/>
                        </a:cubicBezTo>
                        <a:cubicBezTo>
                          <a:pt x="80" y="17"/>
                          <a:pt x="85" y="12"/>
                          <a:pt x="92" y="12"/>
                        </a:cubicBezTo>
                        <a:cubicBezTo>
                          <a:pt x="99" y="12"/>
                          <a:pt x="104" y="17"/>
                          <a:pt x="104" y="24"/>
                        </a:cubicBezTo>
                        <a:cubicBezTo>
                          <a:pt x="104" y="31"/>
                          <a:pt x="99" y="36"/>
                          <a:pt x="92" y="36"/>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44" tIns="45672" rIns="91344" bIns="45672" numCol="1" anchor="t" anchorCtr="0" compatLnSpc="1">
                    <a:prstTxWarp prst="textNoShape">
                      <a:avLst/>
                    </a:prstTxWarp>
                  </a:bodyPr>
                  <a:lstStyle/>
                  <a:p>
                    <a:pPr defTabSz="456629">
                      <a:defRPr/>
                    </a:pPr>
                    <a:endParaRPr lang="en-US" sz="1795">
                      <a:solidFill>
                        <a:srgbClr val="293E40"/>
                      </a:solidFill>
                      <a:latin typeface="Century Gothic" panose="020F0302020204030204"/>
                    </a:endParaRPr>
                  </a:p>
                </p:txBody>
              </p:sp>
              <p:sp>
                <p:nvSpPr>
                  <p:cNvPr id="178" name="Freeform 133">
                    <a:extLst>
                      <a:ext uri="{FF2B5EF4-FFF2-40B4-BE49-F238E27FC236}">
                        <a16:creationId xmlns:a16="http://schemas.microsoft.com/office/drawing/2014/main" id="{665023C5-CF38-7888-4B7E-BD703FF95511}"/>
                      </a:ext>
                    </a:extLst>
                  </p:cNvPr>
                  <p:cNvSpPr>
                    <a:spLocks noEditPoints="1"/>
                  </p:cNvSpPr>
                  <p:nvPr/>
                </p:nvSpPr>
                <p:spPr bwMode="auto">
                  <a:xfrm>
                    <a:off x="6228" y="2198"/>
                    <a:ext cx="305" cy="315"/>
                  </a:xfrm>
                  <a:custGeom>
                    <a:avLst/>
                    <a:gdLst>
                      <a:gd name="T0" fmla="*/ 198 w 252"/>
                      <a:gd name="T1" fmla="*/ 112 h 252"/>
                      <a:gd name="T2" fmla="*/ 178 w 252"/>
                      <a:gd name="T3" fmla="*/ 84 h 252"/>
                      <a:gd name="T4" fmla="*/ 186 w 252"/>
                      <a:gd name="T5" fmla="*/ 84 h 252"/>
                      <a:gd name="T6" fmla="*/ 210 w 252"/>
                      <a:gd name="T7" fmla="*/ 116 h 252"/>
                      <a:gd name="T8" fmla="*/ 182 w 252"/>
                      <a:gd name="T9" fmla="*/ 142 h 252"/>
                      <a:gd name="T10" fmla="*/ 178 w 252"/>
                      <a:gd name="T11" fmla="*/ 132 h 252"/>
                      <a:gd name="T12" fmla="*/ 102 w 252"/>
                      <a:gd name="T13" fmla="*/ 82 h 252"/>
                      <a:gd name="T14" fmla="*/ 74 w 252"/>
                      <a:gd name="T15" fmla="*/ 108 h 252"/>
                      <a:gd name="T16" fmla="*/ 98 w 252"/>
                      <a:gd name="T17" fmla="*/ 140 h 252"/>
                      <a:gd name="T18" fmla="*/ 106 w 252"/>
                      <a:gd name="T19" fmla="*/ 140 h 252"/>
                      <a:gd name="T20" fmla="*/ 86 w 252"/>
                      <a:gd name="T21" fmla="*/ 112 h 252"/>
                      <a:gd name="T22" fmla="*/ 106 w 252"/>
                      <a:gd name="T23" fmla="*/ 84 h 252"/>
                      <a:gd name="T24" fmla="*/ 126 w 252"/>
                      <a:gd name="T25" fmla="*/ 154 h 252"/>
                      <a:gd name="T26" fmla="*/ 163 w 252"/>
                      <a:gd name="T27" fmla="*/ 78 h 252"/>
                      <a:gd name="T28" fmla="*/ 160 w 252"/>
                      <a:gd name="T29" fmla="*/ 71 h 252"/>
                      <a:gd name="T30" fmla="*/ 153 w 252"/>
                      <a:gd name="T31" fmla="*/ 74 h 252"/>
                      <a:gd name="T32" fmla="*/ 120 w 252"/>
                      <a:gd name="T33" fmla="*/ 150 h 252"/>
                      <a:gd name="T34" fmla="*/ 234 w 252"/>
                      <a:gd name="T35" fmla="*/ 0 h 252"/>
                      <a:gd name="T36" fmla="*/ 32 w 252"/>
                      <a:gd name="T37" fmla="*/ 18 h 252"/>
                      <a:gd name="T38" fmla="*/ 38 w 252"/>
                      <a:gd name="T39" fmla="*/ 124 h 252"/>
                      <a:gd name="T40" fmla="*/ 44 w 252"/>
                      <a:gd name="T41" fmla="*/ 18 h 252"/>
                      <a:gd name="T42" fmla="*/ 234 w 252"/>
                      <a:gd name="T43" fmla="*/ 12 h 252"/>
                      <a:gd name="T44" fmla="*/ 240 w 252"/>
                      <a:gd name="T45" fmla="*/ 162 h 252"/>
                      <a:gd name="T46" fmla="*/ 106 w 252"/>
                      <a:gd name="T47" fmla="*/ 168 h 252"/>
                      <a:gd name="T48" fmla="*/ 106 w 252"/>
                      <a:gd name="T49" fmla="*/ 180 h 252"/>
                      <a:gd name="T50" fmla="*/ 252 w 252"/>
                      <a:gd name="T51" fmla="*/ 162 h 252"/>
                      <a:gd name="T52" fmla="*/ 234 w 252"/>
                      <a:gd name="T53" fmla="*/ 0 h 252"/>
                      <a:gd name="T54" fmla="*/ 108 w 252"/>
                      <a:gd name="T55" fmla="*/ 246 h 252"/>
                      <a:gd name="T56" fmla="*/ 96 w 252"/>
                      <a:gd name="T57" fmla="*/ 246 h 252"/>
                      <a:gd name="T58" fmla="*/ 54 w 252"/>
                      <a:gd name="T59" fmla="*/ 204 h 252"/>
                      <a:gd name="T60" fmla="*/ 12 w 252"/>
                      <a:gd name="T61" fmla="*/ 246 h 252"/>
                      <a:gd name="T62" fmla="*/ 0 w 252"/>
                      <a:gd name="T63" fmla="*/ 246 h 252"/>
                      <a:gd name="T64" fmla="*/ 30 w 252"/>
                      <a:gd name="T65" fmla="*/ 197 h 252"/>
                      <a:gd name="T66" fmla="*/ 30 w 252"/>
                      <a:gd name="T67" fmla="*/ 194 h 252"/>
                      <a:gd name="T68" fmla="*/ 54 w 252"/>
                      <a:gd name="T69" fmla="*/ 136 h 252"/>
                      <a:gd name="T70" fmla="*/ 78 w 252"/>
                      <a:gd name="T71" fmla="*/ 194 h 252"/>
                      <a:gd name="T72" fmla="*/ 78 w 252"/>
                      <a:gd name="T73" fmla="*/ 197 h 252"/>
                      <a:gd name="T74" fmla="*/ 76 w 252"/>
                      <a:gd name="T75" fmla="*/ 170 h 252"/>
                      <a:gd name="T76" fmla="*/ 32 w 252"/>
                      <a:gd name="T77" fmla="*/ 170 h 252"/>
                      <a:gd name="T78" fmla="*/ 76 w 252"/>
                      <a:gd name="T79" fmla="*/ 17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2" h="252">
                        <a:moveTo>
                          <a:pt x="178" y="132"/>
                        </a:moveTo>
                        <a:cubicBezTo>
                          <a:pt x="198" y="112"/>
                          <a:pt x="198" y="112"/>
                          <a:pt x="198" y="112"/>
                        </a:cubicBezTo>
                        <a:cubicBezTo>
                          <a:pt x="178" y="92"/>
                          <a:pt x="178" y="92"/>
                          <a:pt x="178" y="92"/>
                        </a:cubicBezTo>
                        <a:cubicBezTo>
                          <a:pt x="175" y="90"/>
                          <a:pt x="175" y="86"/>
                          <a:pt x="178" y="84"/>
                        </a:cubicBezTo>
                        <a:cubicBezTo>
                          <a:pt x="179" y="83"/>
                          <a:pt x="180" y="82"/>
                          <a:pt x="182" y="82"/>
                        </a:cubicBezTo>
                        <a:cubicBezTo>
                          <a:pt x="184" y="82"/>
                          <a:pt x="185" y="83"/>
                          <a:pt x="186" y="84"/>
                        </a:cubicBezTo>
                        <a:cubicBezTo>
                          <a:pt x="210" y="108"/>
                          <a:pt x="210" y="108"/>
                          <a:pt x="210" y="108"/>
                        </a:cubicBezTo>
                        <a:cubicBezTo>
                          <a:pt x="213" y="110"/>
                          <a:pt x="213" y="114"/>
                          <a:pt x="210" y="116"/>
                        </a:cubicBezTo>
                        <a:cubicBezTo>
                          <a:pt x="186" y="140"/>
                          <a:pt x="186" y="140"/>
                          <a:pt x="186" y="140"/>
                        </a:cubicBezTo>
                        <a:cubicBezTo>
                          <a:pt x="185" y="141"/>
                          <a:pt x="184" y="142"/>
                          <a:pt x="182" y="142"/>
                        </a:cubicBezTo>
                        <a:cubicBezTo>
                          <a:pt x="180" y="142"/>
                          <a:pt x="179" y="141"/>
                          <a:pt x="178" y="140"/>
                        </a:cubicBezTo>
                        <a:cubicBezTo>
                          <a:pt x="175" y="138"/>
                          <a:pt x="175" y="134"/>
                          <a:pt x="178" y="132"/>
                        </a:cubicBezTo>
                        <a:close/>
                        <a:moveTo>
                          <a:pt x="106" y="84"/>
                        </a:moveTo>
                        <a:cubicBezTo>
                          <a:pt x="105" y="83"/>
                          <a:pt x="104" y="82"/>
                          <a:pt x="102" y="82"/>
                        </a:cubicBezTo>
                        <a:cubicBezTo>
                          <a:pt x="100" y="82"/>
                          <a:pt x="99" y="83"/>
                          <a:pt x="98" y="84"/>
                        </a:cubicBezTo>
                        <a:cubicBezTo>
                          <a:pt x="74" y="108"/>
                          <a:pt x="74" y="108"/>
                          <a:pt x="74" y="108"/>
                        </a:cubicBezTo>
                        <a:cubicBezTo>
                          <a:pt x="71" y="110"/>
                          <a:pt x="71" y="114"/>
                          <a:pt x="74" y="116"/>
                        </a:cubicBezTo>
                        <a:cubicBezTo>
                          <a:pt x="98" y="140"/>
                          <a:pt x="98" y="140"/>
                          <a:pt x="98" y="140"/>
                        </a:cubicBezTo>
                        <a:cubicBezTo>
                          <a:pt x="99" y="141"/>
                          <a:pt x="100" y="142"/>
                          <a:pt x="102" y="142"/>
                        </a:cubicBezTo>
                        <a:cubicBezTo>
                          <a:pt x="104" y="142"/>
                          <a:pt x="105" y="141"/>
                          <a:pt x="106" y="140"/>
                        </a:cubicBezTo>
                        <a:cubicBezTo>
                          <a:pt x="109" y="138"/>
                          <a:pt x="109" y="134"/>
                          <a:pt x="106" y="132"/>
                        </a:cubicBezTo>
                        <a:cubicBezTo>
                          <a:pt x="86" y="112"/>
                          <a:pt x="86" y="112"/>
                          <a:pt x="86" y="112"/>
                        </a:cubicBezTo>
                        <a:cubicBezTo>
                          <a:pt x="106" y="92"/>
                          <a:pt x="106" y="92"/>
                          <a:pt x="106" y="92"/>
                        </a:cubicBezTo>
                        <a:cubicBezTo>
                          <a:pt x="109" y="90"/>
                          <a:pt x="109" y="86"/>
                          <a:pt x="106" y="84"/>
                        </a:cubicBezTo>
                        <a:close/>
                        <a:moveTo>
                          <a:pt x="124" y="153"/>
                        </a:moveTo>
                        <a:cubicBezTo>
                          <a:pt x="124" y="154"/>
                          <a:pt x="125" y="154"/>
                          <a:pt x="126" y="154"/>
                        </a:cubicBezTo>
                        <a:cubicBezTo>
                          <a:pt x="128" y="154"/>
                          <a:pt x="131" y="153"/>
                          <a:pt x="131" y="150"/>
                        </a:cubicBezTo>
                        <a:cubicBezTo>
                          <a:pt x="163" y="78"/>
                          <a:pt x="163" y="78"/>
                          <a:pt x="163" y="78"/>
                        </a:cubicBezTo>
                        <a:cubicBezTo>
                          <a:pt x="164" y="77"/>
                          <a:pt x="164" y="75"/>
                          <a:pt x="164" y="74"/>
                        </a:cubicBezTo>
                        <a:cubicBezTo>
                          <a:pt x="163" y="72"/>
                          <a:pt x="162" y="71"/>
                          <a:pt x="160" y="71"/>
                        </a:cubicBezTo>
                        <a:cubicBezTo>
                          <a:pt x="160" y="70"/>
                          <a:pt x="159" y="70"/>
                          <a:pt x="158" y="70"/>
                        </a:cubicBezTo>
                        <a:cubicBezTo>
                          <a:pt x="156" y="70"/>
                          <a:pt x="153" y="71"/>
                          <a:pt x="153" y="74"/>
                        </a:cubicBezTo>
                        <a:cubicBezTo>
                          <a:pt x="121" y="146"/>
                          <a:pt x="121" y="146"/>
                          <a:pt x="121" y="146"/>
                        </a:cubicBezTo>
                        <a:cubicBezTo>
                          <a:pt x="120" y="147"/>
                          <a:pt x="120" y="149"/>
                          <a:pt x="120" y="150"/>
                        </a:cubicBezTo>
                        <a:cubicBezTo>
                          <a:pt x="121" y="152"/>
                          <a:pt x="122" y="153"/>
                          <a:pt x="124" y="153"/>
                        </a:cubicBezTo>
                        <a:close/>
                        <a:moveTo>
                          <a:pt x="234" y="0"/>
                        </a:moveTo>
                        <a:cubicBezTo>
                          <a:pt x="50" y="0"/>
                          <a:pt x="50" y="0"/>
                          <a:pt x="50" y="0"/>
                        </a:cubicBezTo>
                        <a:cubicBezTo>
                          <a:pt x="40" y="0"/>
                          <a:pt x="32" y="8"/>
                          <a:pt x="32" y="18"/>
                        </a:cubicBezTo>
                        <a:cubicBezTo>
                          <a:pt x="32" y="118"/>
                          <a:pt x="32" y="118"/>
                          <a:pt x="32" y="118"/>
                        </a:cubicBezTo>
                        <a:cubicBezTo>
                          <a:pt x="32" y="121"/>
                          <a:pt x="35" y="124"/>
                          <a:pt x="38" y="124"/>
                        </a:cubicBezTo>
                        <a:cubicBezTo>
                          <a:pt x="41" y="124"/>
                          <a:pt x="44" y="121"/>
                          <a:pt x="44" y="118"/>
                        </a:cubicBezTo>
                        <a:cubicBezTo>
                          <a:pt x="44" y="18"/>
                          <a:pt x="44" y="18"/>
                          <a:pt x="44" y="18"/>
                        </a:cubicBezTo>
                        <a:cubicBezTo>
                          <a:pt x="44" y="15"/>
                          <a:pt x="47" y="12"/>
                          <a:pt x="50" y="12"/>
                        </a:cubicBezTo>
                        <a:cubicBezTo>
                          <a:pt x="234" y="12"/>
                          <a:pt x="234" y="12"/>
                          <a:pt x="234" y="12"/>
                        </a:cubicBezTo>
                        <a:cubicBezTo>
                          <a:pt x="237" y="12"/>
                          <a:pt x="240" y="15"/>
                          <a:pt x="240" y="18"/>
                        </a:cubicBezTo>
                        <a:cubicBezTo>
                          <a:pt x="240" y="162"/>
                          <a:pt x="240" y="162"/>
                          <a:pt x="240" y="162"/>
                        </a:cubicBezTo>
                        <a:cubicBezTo>
                          <a:pt x="240" y="165"/>
                          <a:pt x="237" y="168"/>
                          <a:pt x="234" y="168"/>
                        </a:cubicBezTo>
                        <a:cubicBezTo>
                          <a:pt x="106" y="168"/>
                          <a:pt x="106" y="168"/>
                          <a:pt x="106" y="168"/>
                        </a:cubicBezTo>
                        <a:cubicBezTo>
                          <a:pt x="103" y="168"/>
                          <a:pt x="100" y="171"/>
                          <a:pt x="100" y="174"/>
                        </a:cubicBezTo>
                        <a:cubicBezTo>
                          <a:pt x="100" y="177"/>
                          <a:pt x="103" y="180"/>
                          <a:pt x="106" y="180"/>
                        </a:cubicBezTo>
                        <a:cubicBezTo>
                          <a:pt x="234" y="180"/>
                          <a:pt x="234" y="180"/>
                          <a:pt x="234" y="180"/>
                        </a:cubicBezTo>
                        <a:cubicBezTo>
                          <a:pt x="244" y="180"/>
                          <a:pt x="252" y="172"/>
                          <a:pt x="252" y="162"/>
                        </a:cubicBezTo>
                        <a:cubicBezTo>
                          <a:pt x="252" y="18"/>
                          <a:pt x="252" y="18"/>
                          <a:pt x="252" y="18"/>
                        </a:cubicBezTo>
                        <a:cubicBezTo>
                          <a:pt x="252" y="8"/>
                          <a:pt x="244" y="0"/>
                          <a:pt x="234" y="0"/>
                        </a:cubicBezTo>
                        <a:close/>
                        <a:moveTo>
                          <a:pt x="108" y="242"/>
                        </a:moveTo>
                        <a:cubicBezTo>
                          <a:pt x="108" y="246"/>
                          <a:pt x="108" y="246"/>
                          <a:pt x="108" y="246"/>
                        </a:cubicBezTo>
                        <a:cubicBezTo>
                          <a:pt x="108" y="249"/>
                          <a:pt x="105" y="252"/>
                          <a:pt x="102" y="252"/>
                        </a:cubicBezTo>
                        <a:cubicBezTo>
                          <a:pt x="99" y="252"/>
                          <a:pt x="96" y="249"/>
                          <a:pt x="96" y="246"/>
                        </a:cubicBezTo>
                        <a:cubicBezTo>
                          <a:pt x="96" y="242"/>
                          <a:pt x="96" y="242"/>
                          <a:pt x="96" y="242"/>
                        </a:cubicBezTo>
                        <a:cubicBezTo>
                          <a:pt x="96" y="221"/>
                          <a:pt x="77" y="204"/>
                          <a:pt x="54" y="204"/>
                        </a:cubicBezTo>
                        <a:cubicBezTo>
                          <a:pt x="31" y="204"/>
                          <a:pt x="12" y="221"/>
                          <a:pt x="12" y="242"/>
                        </a:cubicBezTo>
                        <a:cubicBezTo>
                          <a:pt x="12" y="246"/>
                          <a:pt x="12" y="246"/>
                          <a:pt x="12" y="246"/>
                        </a:cubicBezTo>
                        <a:cubicBezTo>
                          <a:pt x="12" y="249"/>
                          <a:pt x="9" y="252"/>
                          <a:pt x="6" y="252"/>
                        </a:cubicBezTo>
                        <a:cubicBezTo>
                          <a:pt x="3" y="252"/>
                          <a:pt x="0" y="249"/>
                          <a:pt x="0" y="246"/>
                        </a:cubicBezTo>
                        <a:cubicBezTo>
                          <a:pt x="0" y="242"/>
                          <a:pt x="0" y="242"/>
                          <a:pt x="0" y="242"/>
                        </a:cubicBezTo>
                        <a:cubicBezTo>
                          <a:pt x="0" y="223"/>
                          <a:pt x="11" y="206"/>
                          <a:pt x="30" y="197"/>
                        </a:cubicBezTo>
                        <a:cubicBezTo>
                          <a:pt x="32" y="196"/>
                          <a:pt x="32" y="196"/>
                          <a:pt x="32" y="196"/>
                        </a:cubicBezTo>
                        <a:cubicBezTo>
                          <a:pt x="30" y="194"/>
                          <a:pt x="30" y="194"/>
                          <a:pt x="30" y="194"/>
                        </a:cubicBezTo>
                        <a:cubicBezTo>
                          <a:pt x="24" y="188"/>
                          <a:pt x="20" y="179"/>
                          <a:pt x="20" y="170"/>
                        </a:cubicBezTo>
                        <a:cubicBezTo>
                          <a:pt x="20" y="151"/>
                          <a:pt x="35" y="136"/>
                          <a:pt x="54" y="136"/>
                        </a:cubicBezTo>
                        <a:cubicBezTo>
                          <a:pt x="73" y="136"/>
                          <a:pt x="88" y="151"/>
                          <a:pt x="88" y="170"/>
                        </a:cubicBezTo>
                        <a:cubicBezTo>
                          <a:pt x="88" y="179"/>
                          <a:pt x="84" y="188"/>
                          <a:pt x="78" y="194"/>
                        </a:cubicBezTo>
                        <a:cubicBezTo>
                          <a:pt x="76" y="196"/>
                          <a:pt x="76" y="196"/>
                          <a:pt x="76" y="196"/>
                        </a:cubicBezTo>
                        <a:cubicBezTo>
                          <a:pt x="78" y="197"/>
                          <a:pt x="78" y="197"/>
                          <a:pt x="78" y="197"/>
                        </a:cubicBezTo>
                        <a:cubicBezTo>
                          <a:pt x="97" y="206"/>
                          <a:pt x="108" y="223"/>
                          <a:pt x="108" y="242"/>
                        </a:cubicBezTo>
                        <a:close/>
                        <a:moveTo>
                          <a:pt x="76" y="170"/>
                        </a:moveTo>
                        <a:cubicBezTo>
                          <a:pt x="76" y="158"/>
                          <a:pt x="66" y="148"/>
                          <a:pt x="54" y="148"/>
                        </a:cubicBezTo>
                        <a:cubicBezTo>
                          <a:pt x="42" y="148"/>
                          <a:pt x="32" y="158"/>
                          <a:pt x="32" y="170"/>
                        </a:cubicBezTo>
                        <a:cubicBezTo>
                          <a:pt x="32" y="182"/>
                          <a:pt x="42" y="192"/>
                          <a:pt x="54" y="192"/>
                        </a:cubicBezTo>
                        <a:cubicBezTo>
                          <a:pt x="66" y="192"/>
                          <a:pt x="76" y="182"/>
                          <a:pt x="76" y="17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44" tIns="45672" rIns="91344" bIns="45672" numCol="1" anchor="t" anchorCtr="0" compatLnSpc="1">
                    <a:prstTxWarp prst="textNoShape">
                      <a:avLst/>
                    </a:prstTxWarp>
                  </a:bodyPr>
                  <a:lstStyle/>
                  <a:p>
                    <a:pPr defTabSz="456629">
                      <a:defRPr/>
                    </a:pPr>
                    <a:endParaRPr lang="en-US" sz="1795">
                      <a:solidFill>
                        <a:srgbClr val="293E40"/>
                      </a:solidFill>
                      <a:latin typeface="Century Gothic" panose="020F0302020204030204"/>
                    </a:endParaRPr>
                  </a:p>
                </p:txBody>
              </p:sp>
            </p:grpSp>
            <p:grpSp>
              <p:nvGrpSpPr>
                <p:cNvPr id="159" name="Group 155">
                  <a:extLst>
                    <a:ext uri="{FF2B5EF4-FFF2-40B4-BE49-F238E27FC236}">
                      <a16:creationId xmlns:a16="http://schemas.microsoft.com/office/drawing/2014/main" id="{898521E6-781C-46FE-F936-8931368B54F3}"/>
                    </a:ext>
                  </a:extLst>
                </p:cNvPr>
                <p:cNvGrpSpPr>
                  <a:grpSpLocks noChangeAspect="1"/>
                </p:cNvGrpSpPr>
                <p:nvPr/>
              </p:nvGrpSpPr>
              <p:grpSpPr bwMode="auto">
                <a:xfrm>
                  <a:off x="2041686" y="5251963"/>
                  <a:ext cx="237449" cy="246888"/>
                  <a:chOff x="3358" y="3345"/>
                  <a:chExt cx="327" cy="340"/>
                </a:xfrm>
              </p:grpSpPr>
              <p:sp>
                <p:nvSpPr>
                  <p:cNvPr id="175" name="Freeform 156">
                    <a:extLst>
                      <a:ext uri="{FF2B5EF4-FFF2-40B4-BE49-F238E27FC236}">
                        <a16:creationId xmlns:a16="http://schemas.microsoft.com/office/drawing/2014/main" id="{20E44D5F-A81A-32BC-7A2E-CF696F5EE387}"/>
                      </a:ext>
                    </a:extLst>
                  </p:cNvPr>
                  <p:cNvSpPr>
                    <a:spLocks/>
                  </p:cNvSpPr>
                  <p:nvPr/>
                </p:nvSpPr>
                <p:spPr bwMode="auto">
                  <a:xfrm>
                    <a:off x="3522" y="3345"/>
                    <a:ext cx="146" cy="84"/>
                  </a:xfrm>
                  <a:custGeom>
                    <a:avLst/>
                    <a:gdLst>
                      <a:gd name="T0" fmla="*/ 109 w 111"/>
                      <a:gd name="T1" fmla="*/ 52 h 62"/>
                      <a:gd name="T2" fmla="*/ 60 w 111"/>
                      <a:gd name="T3" fmla="*/ 3 h 62"/>
                      <a:gd name="T4" fmla="*/ 51 w 111"/>
                      <a:gd name="T5" fmla="*/ 3 h 62"/>
                      <a:gd name="T6" fmla="*/ 2 w 111"/>
                      <a:gd name="T7" fmla="*/ 52 h 62"/>
                      <a:gd name="T8" fmla="*/ 1 w 111"/>
                      <a:gd name="T9" fmla="*/ 58 h 62"/>
                      <a:gd name="T10" fmla="*/ 7 w 111"/>
                      <a:gd name="T11" fmla="*/ 62 h 62"/>
                      <a:gd name="T12" fmla="*/ 105 w 111"/>
                      <a:gd name="T13" fmla="*/ 62 h 62"/>
                      <a:gd name="T14" fmla="*/ 110 w 111"/>
                      <a:gd name="T15" fmla="*/ 58 h 62"/>
                      <a:gd name="T16" fmla="*/ 109 w 111"/>
                      <a:gd name="T17"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62">
                        <a:moveTo>
                          <a:pt x="109" y="52"/>
                        </a:moveTo>
                        <a:cubicBezTo>
                          <a:pt x="60" y="3"/>
                          <a:pt x="60" y="3"/>
                          <a:pt x="60" y="3"/>
                        </a:cubicBezTo>
                        <a:cubicBezTo>
                          <a:pt x="58" y="0"/>
                          <a:pt x="54" y="0"/>
                          <a:pt x="51" y="3"/>
                        </a:cubicBezTo>
                        <a:cubicBezTo>
                          <a:pt x="2" y="52"/>
                          <a:pt x="2" y="52"/>
                          <a:pt x="2" y="52"/>
                        </a:cubicBezTo>
                        <a:cubicBezTo>
                          <a:pt x="1" y="53"/>
                          <a:pt x="0" y="56"/>
                          <a:pt x="1" y="58"/>
                        </a:cubicBezTo>
                        <a:cubicBezTo>
                          <a:pt x="2" y="61"/>
                          <a:pt x="4" y="62"/>
                          <a:pt x="7" y="62"/>
                        </a:cubicBezTo>
                        <a:cubicBezTo>
                          <a:pt x="105" y="62"/>
                          <a:pt x="105" y="62"/>
                          <a:pt x="105" y="62"/>
                        </a:cubicBezTo>
                        <a:cubicBezTo>
                          <a:pt x="107" y="62"/>
                          <a:pt x="109" y="61"/>
                          <a:pt x="110" y="58"/>
                        </a:cubicBezTo>
                        <a:cubicBezTo>
                          <a:pt x="111" y="56"/>
                          <a:pt x="111" y="53"/>
                          <a:pt x="109" y="52"/>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26" tIns="34263" rIns="68526" bIns="34263" numCol="1" anchor="t" anchorCtr="0" compatLnSpc="1">
                    <a:prstTxWarp prst="textNoShape">
                      <a:avLst/>
                    </a:prstTxWarp>
                  </a:bodyPr>
                  <a:lstStyle/>
                  <a:p>
                    <a:pPr defTabSz="957043"/>
                    <a:endParaRPr lang="en-US" sz="1350">
                      <a:solidFill>
                        <a:srgbClr val="293E40"/>
                      </a:solidFill>
                      <a:latin typeface="Century Gothic" panose="020F0302020204030204"/>
                    </a:endParaRPr>
                  </a:p>
                </p:txBody>
              </p:sp>
              <p:sp>
                <p:nvSpPr>
                  <p:cNvPr id="176" name="Freeform 157">
                    <a:extLst>
                      <a:ext uri="{FF2B5EF4-FFF2-40B4-BE49-F238E27FC236}">
                        <a16:creationId xmlns:a16="http://schemas.microsoft.com/office/drawing/2014/main" id="{78E4EC4B-7994-767F-6922-43E56D34081A}"/>
                      </a:ext>
                    </a:extLst>
                  </p:cNvPr>
                  <p:cNvSpPr>
                    <a:spLocks noEditPoints="1"/>
                  </p:cNvSpPr>
                  <p:nvPr/>
                </p:nvSpPr>
                <p:spPr bwMode="auto">
                  <a:xfrm>
                    <a:off x="3358" y="3369"/>
                    <a:ext cx="327" cy="316"/>
                  </a:xfrm>
                  <a:custGeom>
                    <a:avLst/>
                    <a:gdLst>
                      <a:gd name="T0" fmla="*/ 226 w 249"/>
                      <a:gd name="T1" fmla="*/ 158 h 232"/>
                      <a:gd name="T2" fmla="*/ 106 w 249"/>
                      <a:gd name="T3" fmla="*/ 172 h 232"/>
                      <a:gd name="T4" fmla="*/ 106 w 249"/>
                      <a:gd name="T5" fmla="*/ 160 h 232"/>
                      <a:gd name="T6" fmla="*/ 215 w 249"/>
                      <a:gd name="T7" fmla="*/ 155 h 232"/>
                      <a:gd name="T8" fmla="*/ 93 w 249"/>
                      <a:gd name="T9" fmla="*/ 60 h 232"/>
                      <a:gd name="T10" fmla="*/ 76 w 249"/>
                      <a:gd name="T11" fmla="*/ 111 h 232"/>
                      <a:gd name="T12" fmla="*/ 82 w 249"/>
                      <a:gd name="T13" fmla="*/ 53 h 232"/>
                      <a:gd name="T14" fmla="*/ 243 w 249"/>
                      <a:gd name="T15" fmla="*/ 48 h 232"/>
                      <a:gd name="T16" fmla="*/ 249 w 249"/>
                      <a:gd name="T17" fmla="*/ 55 h 232"/>
                      <a:gd name="T18" fmla="*/ 107 w 249"/>
                      <a:gd name="T19" fmla="*/ 18 h 232"/>
                      <a:gd name="T20" fmla="*/ 108 w 249"/>
                      <a:gd name="T21" fmla="*/ 23 h 232"/>
                      <a:gd name="T22" fmla="*/ 130 w 249"/>
                      <a:gd name="T23" fmla="*/ 28 h 232"/>
                      <a:gd name="T24" fmla="*/ 130 w 249"/>
                      <a:gd name="T25" fmla="*/ 16 h 232"/>
                      <a:gd name="T26" fmla="*/ 114 w 249"/>
                      <a:gd name="T27" fmla="*/ 5 h 232"/>
                      <a:gd name="T28" fmla="*/ 58 w 249"/>
                      <a:gd name="T29" fmla="*/ 0 h 232"/>
                      <a:gd name="T30" fmla="*/ 54 w 249"/>
                      <a:gd name="T31" fmla="*/ 2 h 232"/>
                      <a:gd name="T32" fmla="*/ 52 w 249"/>
                      <a:gd name="T33" fmla="*/ 98 h 232"/>
                      <a:gd name="T34" fmla="*/ 64 w 249"/>
                      <a:gd name="T35" fmla="*/ 98 h 232"/>
                      <a:gd name="T36" fmla="*/ 100 w 249"/>
                      <a:gd name="T37" fmla="*/ 12 h 232"/>
                      <a:gd name="T38" fmla="*/ 178 w 249"/>
                      <a:gd name="T39" fmla="*/ 100 h 232"/>
                      <a:gd name="T40" fmla="*/ 178 w 249"/>
                      <a:gd name="T41" fmla="*/ 88 h 232"/>
                      <a:gd name="T42" fmla="*/ 132 w 249"/>
                      <a:gd name="T43" fmla="*/ 94 h 232"/>
                      <a:gd name="T44" fmla="*/ 178 w 249"/>
                      <a:gd name="T45" fmla="*/ 100 h 232"/>
                      <a:gd name="T46" fmla="*/ 108 w 249"/>
                      <a:gd name="T47" fmla="*/ 222 h 232"/>
                      <a:gd name="T48" fmla="*/ 76 w 249"/>
                      <a:gd name="T49" fmla="*/ 176 h 232"/>
                      <a:gd name="T50" fmla="*/ 88 w 249"/>
                      <a:gd name="T51" fmla="*/ 150 h 232"/>
                      <a:gd name="T52" fmla="*/ 20 w 249"/>
                      <a:gd name="T53" fmla="*/ 150 h 232"/>
                      <a:gd name="T54" fmla="*/ 32 w 249"/>
                      <a:gd name="T55" fmla="*/ 176 h 232"/>
                      <a:gd name="T56" fmla="*/ 0 w 249"/>
                      <a:gd name="T57" fmla="*/ 222 h 232"/>
                      <a:gd name="T58" fmla="*/ 6 w 249"/>
                      <a:gd name="T59" fmla="*/ 232 h 232"/>
                      <a:gd name="T60" fmla="*/ 12 w 249"/>
                      <a:gd name="T61" fmla="*/ 222 h 232"/>
                      <a:gd name="T62" fmla="*/ 96 w 249"/>
                      <a:gd name="T63" fmla="*/ 222 h 232"/>
                      <a:gd name="T64" fmla="*/ 102 w 249"/>
                      <a:gd name="T65" fmla="*/ 232 h 232"/>
                      <a:gd name="T66" fmla="*/ 76 w 249"/>
                      <a:gd name="T67" fmla="*/ 150 h 232"/>
                      <a:gd name="T68" fmla="*/ 32 w 249"/>
                      <a:gd name="T69" fmla="*/ 150 h 232"/>
                      <a:gd name="T70" fmla="*/ 76 w 249"/>
                      <a:gd name="T71" fmla="*/ 15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9" h="232">
                        <a:moveTo>
                          <a:pt x="249" y="55"/>
                        </a:moveTo>
                        <a:cubicBezTo>
                          <a:pt x="226" y="158"/>
                          <a:pt x="226" y="158"/>
                          <a:pt x="226" y="158"/>
                        </a:cubicBezTo>
                        <a:cubicBezTo>
                          <a:pt x="224" y="166"/>
                          <a:pt x="217" y="172"/>
                          <a:pt x="208" y="172"/>
                        </a:cubicBezTo>
                        <a:cubicBezTo>
                          <a:pt x="106" y="172"/>
                          <a:pt x="106" y="172"/>
                          <a:pt x="106" y="172"/>
                        </a:cubicBezTo>
                        <a:cubicBezTo>
                          <a:pt x="103" y="172"/>
                          <a:pt x="100" y="169"/>
                          <a:pt x="100" y="166"/>
                        </a:cubicBezTo>
                        <a:cubicBezTo>
                          <a:pt x="100" y="163"/>
                          <a:pt x="103" y="160"/>
                          <a:pt x="106" y="160"/>
                        </a:cubicBezTo>
                        <a:cubicBezTo>
                          <a:pt x="208" y="160"/>
                          <a:pt x="208" y="160"/>
                          <a:pt x="208" y="160"/>
                        </a:cubicBezTo>
                        <a:cubicBezTo>
                          <a:pt x="211" y="160"/>
                          <a:pt x="214" y="158"/>
                          <a:pt x="215" y="155"/>
                        </a:cubicBezTo>
                        <a:cubicBezTo>
                          <a:pt x="236" y="60"/>
                          <a:pt x="236" y="60"/>
                          <a:pt x="236" y="60"/>
                        </a:cubicBezTo>
                        <a:cubicBezTo>
                          <a:pt x="93" y="60"/>
                          <a:pt x="93" y="60"/>
                          <a:pt x="93" y="60"/>
                        </a:cubicBezTo>
                        <a:cubicBezTo>
                          <a:pt x="84" y="106"/>
                          <a:pt x="84" y="106"/>
                          <a:pt x="84" y="106"/>
                        </a:cubicBezTo>
                        <a:cubicBezTo>
                          <a:pt x="84" y="110"/>
                          <a:pt x="80" y="112"/>
                          <a:pt x="76" y="111"/>
                        </a:cubicBezTo>
                        <a:cubicBezTo>
                          <a:pt x="73" y="110"/>
                          <a:pt x="72" y="107"/>
                          <a:pt x="72" y="104"/>
                        </a:cubicBezTo>
                        <a:cubicBezTo>
                          <a:pt x="82" y="53"/>
                          <a:pt x="82" y="53"/>
                          <a:pt x="82" y="53"/>
                        </a:cubicBezTo>
                        <a:cubicBezTo>
                          <a:pt x="82" y="50"/>
                          <a:pt x="85" y="48"/>
                          <a:pt x="88" y="48"/>
                        </a:cubicBezTo>
                        <a:cubicBezTo>
                          <a:pt x="243" y="48"/>
                          <a:pt x="243" y="48"/>
                          <a:pt x="243" y="48"/>
                        </a:cubicBezTo>
                        <a:cubicBezTo>
                          <a:pt x="245" y="48"/>
                          <a:pt x="247" y="49"/>
                          <a:pt x="248" y="50"/>
                        </a:cubicBezTo>
                        <a:cubicBezTo>
                          <a:pt x="249" y="52"/>
                          <a:pt x="249" y="54"/>
                          <a:pt x="249" y="55"/>
                        </a:cubicBezTo>
                        <a:close/>
                        <a:moveTo>
                          <a:pt x="105" y="14"/>
                        </a:moveTo>
                        <a:cubicBezTo>
                          <a:pt x="107" y="15"/>
                          <a:pt x="107" y="17"/>
                          <a:pt x="107" y="18"/>
                        </a:cubicBezTo>
                        <a:cubicBezTo>
                          <a:pt x="107" y="19"/>
                          <a:pt x="107" y="19"/>
                          <a:pt x="107" y="20"/>
                        </a:cubicBezTo>
                        <a:cubicBezTo>
                          <a:pt x="108" y="23"/>
                          <a:pt x="108" y="23"/>
                          <a:pt x="108" y="23"/>
                        </a:cubicBezTo>
                        <a:cubicBezTo>
                          <a:pt x="109" y="26"/>
                          <a:pt x="111" y="28"/>
                          <a:pt x="114" y="28"/>
                        </a:cubicBezTo>
                        <a:cubicBezTo>
                          <a:pt x="130" y="28"/>
                          <a:pt x="130" y="28"/>
                          <a:pt x="130" y="28"/>
                        </a:cubicBezTo>
                        <a:cubicBezTo>
                          <a:pt x="133" y="28"/>
                          <a:pt x="136" y="25"/>
                          <a:pt x="136" y="22"/>
                        </a:cubicBezTo>
                        <a:cubicBezTo>
                          <a:pt x="136" y="19"/>
                          <a:pt x="133" y="16"/>
                          <a:pt x="130" y="16"/>
                        </a:cubicBezTo>
                        <a:cubicBezTo>
                          <a:pt x="119" y="16"/>
                          <a:pt x="119" y="16"/>
                          <a:pt x="119" y="16"/>
                        </a:cubicBezTo>
                        <a:cubicBezTo>
                          <a:pt x="119" y="12"/>
                          <a:pt x="117" y="8"/>
                          <a:pt x="114" y="5"/>
                        </a:cubicBezTo>
                        <a:cubicBezTo>
                          <a:pt x="110" y="2"/>
                          <a:pt x="106" y="0"/>
                          <a:pt x="101" y="0"/>
                        </a:cubicBezTo>
                        <a:cubicBezTo>
                          <a:pt x="58" y="0"/>
                          <a:pt x="58" y="0"/>
                          <a:pt x="58" y="0"/>
                        </a:cubicBezTo>
                        <a:cubicBezTo>
                          <a:pt x="58" y="0"/>
                          <a:pt x="58" y="0"/>
                          <a:pt x="58" y="0"/>
                        </a:cubicBezTo>
                        <a:cubicBezTo>
                          <a:pt x="56" y="0"/>
                          <a:pt x="55" y="1"/>
                          <a:pt x="54" y="2"/>
                        </a:cubicBezTo>
                        <a:cubicBezTo>
                          <a:pt x="53" y="3"/>
                          <a:pt x="52" y="4"/>
                          <a:pt x="52" y="6"/>
                        </a:cubicBezTo>
                        <a:cubicBezTo>
                          <a:pt x="52" y="98"/>
                          <a:pt x="52" y="98"/>
                          <a:pt x="52" y="98"/>
                        </a:cubicBezTo>
                        <a:cubicBezTo>
                          <a:pt x="52" y="101"/>
                          <a:pt x="55" y="104"/>
                          <a:pt x="58" y="104"/>
                        </a:cubicBezTo>
                        <a:cubicBezTo>
                          <a:pt x="61" y="104"/>
                          <a:pt x="64" y="101"/>
                          <a:pt x="64" y="98"/>
                        </a:cubicBezTo>
                        <a:cubicBezTo>
                          <a:pt x="64" y="12"/>
                          <a:pt x="64" y="12"/>
                          <a:pt x="64" y="12"/>
                        </a:cubicBezTo>
                        <a:cubicBezTo>
                          <a:pt x="100" y="12"/>
                          <a:pt x="100" y="12"/>
                          <a:pt x="100" y="12"/>
                        </a:cubicBezTo>
                        <a:cubicBezTo>
                          <a:pt x="102" y="12"/>
                          <a:pt x="104" y="13"/>
                          <a:pt x="105" y="14"/>
                        </a:cubicBezTo>
                        <a:close/>
                        <a:moveTo>
                          <a:pt x="178" y="100"/>
                        </a:moveTo>
                        <a:cubicBezTo>
                          <a:pt x="181" y="100"/>
                          <a:pt x="184" y="97"/>
                          <a:pt x="184" y="94"/>
                        </a:cubicBezTo>
                        <a:cubicBezTo>
                          <a:pt x="184" y="91"/>
                          <a:pt x="181" y="88"/>
                          <a:pt x="178" y="88"/>
                        </a:cubicBezTo>
                        <a:cubicBezTo>
                          <a:pt x="138" y="88"/>
                          <a:pt x="138" y="88"/>
                          <a:pt x="138" y="88"/>
                        </a:cubicBezTo>
                        <a:cubicBezTo>
                          <a:pt x="135" y="88"/>
                          <a:pt x="132" y="91"/>
                          <a:pt x="132" y="94"/>
                        </a:cubicBezTo>
                        <a:cubicBezTo>
                          <a:pt x="132" y="97"/>
                          <a:pt x="135" y="100"/>
                          <a:pt x="138" y="100"/>
                        </a:cubicBezTo>
                        <a:lnTo>
                          <a:pt x="178" y="100"/>
                        </a:lnTo>
                        <a:close/>
                        <a:moveTo>
                          <a:pt x="108" y="226"/>
                        </a:moveTo>
                        <a:cubicBezTo>
                          <a:pt x="108" y="222"/>
                          <a:pt x="108" y="222"/>
                          <a:pt x="108" y="222"/>
                        </a:cubicBezTo>
                        <a:cubicBezTo>
                          <a:pt x="108" y="203"/>
                          <a:pt x="97" y="186"/>
                          <a:pt x="78" y="177"/>
                        </a:cubicBezTo>
                        <a:cubicBezTo>
                          <a:pt x="76" y="176"/>
                          <a:pt x="76" y="176"/>
                          <a:pt x="76" y="176"/>
                        </a:cubicBezTo>
                        <a:cubicBezTo>
                          <a:pt x="78" y="174"/>
                          <a:pt x="78" y="174"/>
                          <a:pt x="78" y="174"/>
                        </a:cubicBezTo>
                        <a:cubicBezTo>
                          <a:pt x="84" y="168"/>
                          <a:pt x="88" y="159"/>
                          <a:pt x="88" y="150"/>
                        </a:cubicBezTo>
                        <a:cubicBezTo>
                          <a:pt x="88" y="131"/>
                          <a:pt x="73" y="116"/>
                          <a:pt x="54" y="116"/>
                        </a:cubicBezTo>
                        <a:cubicBezTo>
                          <a:pt x="35" y="116"/>
                          <a:pt x="20" y="131"/>
                          <a:pt x="20" y="150"/>
                        </a:cubicBezTo>
                        <a:cubicBezTo>
                          <a:pt x="20" y="159"/>
                          <a:pt x="24" y="168"/>
                          <a:pt x="30" y="174"/>
                        </a:cubicBezTo>
                        <a:cubicBezTo>
                          <a:pt x="32" y="176"/>
                          <a:pt x="32" y="176"/>
                          <a:pt x="32" y="176"/>
                        </a:cubicBezTo>
                        <a:cubicBezTo>
                          <a:pt x="30" y="177"/>
                          <a:pt x="30" y="177"/>
                          <a:pt x="30" y="177"/>
                        </a:cubicBezTo>
                        <a:cubicBezTo>
                          <a:pt x="11" y="186"/>
                          <a:pt x="0" y="203"/>
                          <a:pt x="0" y="222"/>
                        </a:cubicBezTo>
                        <a:cubicBezTo>
                          <a:pt x="0" y="226"/>
                          <a:pt x="0" y="226"/>
                          <a:pt x="0" y="226"/>
                        </a:cubicBezTo>
                        <a:cubicBezTo>
                          <a:pt x="0" y="229"/>
                          <a:pt x="3" y="232"/>
                          <a:pt x="6" y="232"/>
                        </a:cubicBezTo>
                        <a:cubicBezTo>
                          <a:pt x="9" y="232"/>
                          <a:pt x="12" y="229"/>
                          <a:pt x="12" y="226"/>
                        </a:cubicBezTo>
                        <a:cubicBezTo>
                          <a:pt x="12" y="222"/>
                          <a:pt x="12" y="222"/>
                          <a:pt x="12" y="222"/>
                        </a:cubicBezTo>
                        <a:cubicBezTo>
                          <a:pt x="12" y="201"/>
                          <a:pt x="31" y="184"/>
                          <a:pt x="54" y="184"/>
                        </a:cubicBezTo>
                        <a:cubicBezTo>
                          <a:pt x="77" y="184"/>
                          <a:pt x="96" y="201"/>
                          <a:pt x="96" y="222"/>
                        </a:cubicBezTo>
                        <a:cubicBezTo>
                          <a:pt x="96" y="226"/>
                          <a:pt x="96" y="226"/>
                          <a:pt x="96" y="226"/>
                        </a:cubicBezTo>
                        <a:cubicBezTo>
                          <a:pt x="96" y="229"/>
                          <a:pt x="99" y="232"/>
                          <a:pt x="102" y="232"/>
                        </a:cubicBezTo>
                        <a:cubicBezTo>
                          <a:pt x="105" y="232"/>
                          <a:pt x="108" y="229"/>
                          <a:pt x="108" y="226"/>
                        </a:cubicBezTo>
                        <a:close/>
                        <a:moveTo>
                          <a:pt x="76" y="150"/>
                        </a:moveTo>
                        <a:cubicBezTo>
                          <a:pt x="76" y="162"/>
                          <a:pt x="66" y="172"/>
                          <a:pt x="54" y="172"/>
                        </a:cubicBezTo>
                        <a:cubicBezTo>
                          <a:pt x="42" y="172"/>
                          <a:pt x="32" y="162"/>
                          <a:pt x="32" y="150"/>
                        </a:cubicBezTo>
                        <a:cubicBezTo>
                          <a:pt x="32" y="138"/>
                          <a:pt x="42" y="128"/>
                          <a:pt x="54" y="128"/>
                        </a:cubicBezTo>
                        <a:cubicBezTo>
                          <a:pt x="66" y="128"/>
                          <a:pt x="76" y="138"/>
                          <a:pt x="76" y="15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26" tIns="34263" rIns="68526" bIns="34263" numCol="1" anchor="t" anchorCtr="0" compatLnSpc="1">
                    <a:prstTxWarp prst="textNoShape">
                      <a:avLst/>
                    </a:prstTxWarp>
                  </a:bodyPr>
                  <a:lstStyle/>
                  <a:p>
                    <a:pPr defTabSz="957043"/>
                    <a:endParaRPr lang="en-US" sz="1350">
                      <a:solidFill>
                        <a:srgbClr val="293E40"/>
                      </a:solidFill>
                      <a:latin typeface="Century Gothic" panose="020F0302020204030204"/>
                    </a:endParaRPr>
                  </a:p>
                </p:txBody>
              </p:sp>
            </p:grpSp>
            <p:grpSp>
              <p:nvGrpSpPr>
                <p:cNvPr id="160" name="Group 130">
                  <a:extLst>
                    <a:ext uri="{FF2B5EF4-FFF2-40B4-BE49-F238E27FC236}">
                      <a16:creationId xmlns:a16="http://schemas.microsoft.com/office/drawing/2014/main" id="{8AC037A2-1C0D-9A17-3FB4-2A8200F5C416}"/>
                    </a:ext>
                  </a:extLst>
                </p:cNvPr>
                <p:cNvGrpSpPr>
                  <a:grpSpLocks noChangeAspect="1"/>
                </p:cNvGrpSpPr>
                <p:nvPr/>
              </p:nvGrpSpPr>
              <p:grpSpPr bwMode="auto">
                <a:xfrm>
                  <a:off x="3071164" y="5597728"/>
                  <a:ext cx="152090" cy="246888"/>
                  <a:chOff x="2968" y="1934"/>
                  <a:chExt cx="135" cy="295"/>
                </a:xfrm>
              </p:grpSpPr>
              <p:sp>
                <p:nvSpPr>
                  <p:cNvPr id="172" name="Freeform 131">
                    <a:extLst>
                      <a:ext uri="{FF2B5EF4-FFF2-40B4-BE49-F238E27FC236}">
                        <a16:creationId xmlns:a16="http://schemas.microsoft.com/office/drawing/2014/main" id="{726DD496-3531-8A0C-FF11-CF9027602270}"/>
                      </a:ext>
                    </a:extLst>
                  </p:cNvPr>
                  <p:cNvSpPr>
                    <a:spLocks/>
                  </p:cNvSpPr>
                  <p:nvPr/>
                </p:nvSpPr>
                <p:spPr bwMode="auto">
                  <a:xfrm>
                    <a:off x="2968" y="2186"/>
                    <a:ext cx="135"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173" name="Freeform 132">
                    <a:extLst>
                      <a:ext uri="{FF2B5EF4-FFF2-40B4-BE49-F238E27FC236}">
                        <a16:creationId xmlns:a16="http://schemas.microsoft.com/office/drawing/2014/main" id="{34BC668C-E7E8-85D2-F3A1-A92C007C7604}"/>
                      </a:ext>
                    </a:extLst>
                  </p:cNvPr>
                  <p:cNvSpPr>
                    <a:spLocks noEditPoints="1"/>
                  </p:cNvSpPr>
                  <p:nvPr/>
                </p:nvSpPr>
                <p:spPr bwMode="auto">
                  <a:xfrm>
                    <a:off x="2976" y="1934"/>
                    <a:ext cx="122"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sp>
                <p:nvSpPr>
                  <p:cNvPr id="174" name="Freeform 133">
                    <a:extLst>
                      <a:ext uri="{FF2B5EF4-FFF2-40B4-BE49-F238E27FC236}">
                        <a16:creationId xmlns:a16="http://schemas.microsoft.com/office/drawing/2014/main" id="{7ABCEEF3-E6B8-992B-FAC7-6AA55D478528}"/>
                      </a:ext>
                    </a:extLst>
                  </p:cNvPr>
                  <p:cNvSpPr>
                    <a:spLocks/>
                  </p:cNvSpPr>
                  <p:nvPr/>
                </p:nvSpPr>
                <p:spPr bwMode="auto">
                  <a:xfrm>
                    <a:off x="3010" y="2069"/>
                    <a:ext cx="50" cy="130"/>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rgbClr val="293E40"/>
                  </a:solidFill>
                  <a:ln w="9525">
                    <a:solidFill>
                      <a:srgbClr val="293E40"/>
                    </a:solidFill>
                    <a:round/>
                    <a:headEnd/>
                    <a:tailEnd/>
                  </a:ln>
                </p:spPr>
                <p:txBody>
                  <a:bodyPr vert="horz" wrap="square" lIns="68508" tIns="34254" rIns="68508" bIns="34254" numCol="1" anchor="t" anchorCtr="0" compatLnSpc="1">
                    <a:prstTxWarp prst="textNoShape">
                      <a:avLst/>
                    </a:prstTxWarp>
                  </a:bodyPr>
                  <a:lstStyle/>
                  <a:p>
                    <a:pPr defTabSz="342471">
                      <a:defRPr/>
                    </a:pPr>
                    <a:endParaRPr lang="en-US" sz="900">
                      <a:solidFill>
                        <a:srgbClr val="293E40"/>
                      </a:solidFill>
                      <a:latin typeface="Century Gothic" panose="020F0302020204030204"/>
                    </a:endParaRPr>
                  </a:p>
                </p:txBody>
              </p:sp>
            </p:grpSp>
            <p:sp>
              <p:nvSpPr>
                <p:cNvPr id="161" name="TextBox 160">
                  <a:extLst>
                    <a:ext uri="{FF2B5EF4-FFF2-40B4-BE49-F238E27FC236}">
                      <a16:creationId xmlns:a16="http://schemas.microsoft.com/office/drawing/2014/main" id="{F83F37F0-8A2B-09DC-7AA9-0D940286D0CC}"/>
                    </a:ext>
                  </a:extLst>
                </p:cNvPr>
                <p:cNvSpPr txBox="1"/>
                <p:nvPr/>
              </p:nvSpPr>
              <p:spPr>
                <a:xfrm>
                  <a:off x="3221046" y="5536506"/>
                  <a:ext cx="715901" cy="3693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Product</a:t>
                  </a:r>
                </a:p>
                <a:p>
                  <a:pPr defTabSz="456629">
                    <a:defRPr/>
                  </a:pPr>
                  <a:r>
                    <a:rPr lang="en-US" sz="900">
                      <a:solidFill>
                        <a:srgbClr val="293E40"/>
                      </a:solidFill>
                      <a:latin typeface="Century Gothic" panose="020F0302020204030204"/>
                    </a:rPr>
                    <a:t>Architect</a:t>
                  </a:r>
                </a:p>
              </p:txBody>
            </p:sp>
            <p:sp>
              <p:nvSpPr>
                <p:cNvPr id="162" name="TextBox 161">
                  <a:extLst>
                    <a:ext uri="{FF2B5EF4-FFF2-40B4-BE49-F238E27FC236}">
                      <a16:creationId xmlns:a16="http://schemas.microsoft.com/office/drawing/2014/main" id="{5228BBF6-C922-C66F-5002-137B5AAEECBB}"/>
                    </a:ext>
                  </a:extLst>
                </p:cNvPr>
                <p:cNvSpPr txBox="1"/>
                <p:nvPr/>
              </p:nvSpPr>
              <p:spPr>
                <a:xfrm>
                  <a:off x="1964249" y="4363781"/>
                  <a:ext cx="2150179" cy="523220"/>
                </a:xfrm>
                <a:prstGeom prst="rect">
                  <a:avLst/>
                </a:prstGeom>
                <a:noFill/>
              </p:spPr>
              <p:txBody>
                <a:bodyPr wrap="square" rtlCol="0">
                  <a:spAutoFit/>
                </a:bodyPr>
                <a:lstStyle/>
                <a:p>
                  <a:pPr algn="ctr" defTabSz="456629">
                    <a:defRPr/>
                  </a:pPr>
                  <a:r>
                    <a:rPr lang="en-US" sz="1400" b="1">
                      <a:solidFill>
                        <a:srgbClr val="293E40"/>
                      </a:solidFill>
                      <a:latin typeface="Century Gothic" panose="020F0302020204030204"/>
                    </a:rPr>
                    <a:t>Product Team</a:t>
                  </a:r>
                </a:p>
                <a:p>
                  <a:pPr algn="ctr" defTabSz="456629">
                    <a:defRPr/>
                  </a:pPr>
                  <a:r>
                    <a:rPr lang="en-US" sz="1400" b="1">
                      <a:solidFill>
                        <a:srgbClr val="293E40"/>
                      </a:solidFill>
                      <a:latin typeface="Century Gothic" panose="020F0302020204030204"/>
                    </a:rPr>
                    <a:t>(e.g., App Engine) </a:t>
                  </a:r>
                </a:p>
              </p:txBody>
            </p:sp>
            <p:sp>
              <p:nvSpPr>
                <p:cNvPr id="163" name="Rectangle 162">
                  <a:extLst>
                    <a:ext uri="{FF2B5EF4-FFF2-40B4-BE49-F238E27FC236}">
                      <a16:creationId xmlns:a16="http://schemas.microsoft.com/office/drawing/2014/main" id="{0BF7B597-0BB5-B5BE-C1BB-9ED6BD4CA90E}"/>
                    </a:ext>
                  </a:extLst>
                </p:cNvPr>
                <p:cNvSpPr/>
                <p:nvPr/>
              </p:nvSpPr>
              <p:spPr>
                <a:xfrm>
                  <a:off x="1964249" y="4370833"/>
                  <a:ext cx="2084501" cy="1589366"/>
                </a:xfrm>
                <a:prstGeom prst="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471">
                    <a:defRPr/>
                  </a:pPr>
                  <a:endParaRPr lang="en-US" sz="900">
                    <a:solidFill>
                      <a:srgbClr val="FFFFFF"/>
                    </a:solidFill>
                    <a:latin typeface="Century Gothic" panose="020F0302020204030204"/>
                  </a:endParaRPr>
                </a:p>
              </p:txBody>
            </p:sp>
            <p:grpSp>
              <p:nvGrpSpPr>
                <p:cNvPr id="164" name="Group 163">
                  <a:extLst>
                    <a:ext uri="{FF2B5EF4-FFF2-40B4-BE49-F238E27FC236}">
                      <a16:creationId xmlns:a16="http://schemas.microsoft.com/office/drawing/2014/main" id="{ACCF8015-440C-54F9-78D3-E39FC829F41D}"/>
                    </a:ext>
                  </a:extLst>
                </p:cNvPr>
                <p:cNvGrpSpPr/>
                <p:nvPr/>
              </p:nvGrpSpPr>
              <p:grpSpPr>
                <a:xfrm>
                  <a:off x="2550210" y="4889410"/>
                  <a:ext cx="912579" cy="369332"/>
                  <a:chOff x="2645748" y="4882594"/>
                  <a:chExt cx="912579" cy="369332"/>
                </a:xfrm>
              </p:grpSpPr>
              <p:sp>
                <p:nvSpPr>
                  <p:cNvPr id="165" name="TextBox 164">
                    <a:extLst>
                      <a:ext uri="{FF2B5EF4-FFF2-40B4-BE49-F238E27FC236}">
                        <a16:creationId xmlns:a16="http://schemas.microsoft.com/office/drawing/2014/main" id="{583C4A76-2474-6BD8-A934-010FCAC85F24}"/>
                      </a:ext>
                    </a:extLst>
                  </p:cNvPr>
                  <p:cNvSpPr txBox="1"/>
                  <p:nvPr/>
                </p:nvSpPr>
                <p:spPr>
                  <a:xfrm>
                    <a:off x="2842426" y="4882594"/>
                    <a:ext cx="715901" cy="369332"/>
                  </a:xfrm>
                  <a:prstGeom prst="rect">
                    <a:avLst/>
                  </a:prstGeom>
                  <a:noFill/>
                </p:spPr>
                <p:txBody>
                  <a:bodyPr wrap="square" rtlCol="0">
                    <a:spAutoFit/>
                  </a:bodyPr>
                  <a:lstStyle/>
                  <a:p>
                    <a:pPr defTabSz="456629">
                      <a:defRPr/>
                    </a:pPr>
                    <a:r>
                      <a:rPr lang="en-US" sz="900">
                        <a:solidFill>
                          <a:srgbClr val="293E40"/>
                        </a:solidFill>
                        <a:latin typeface="Century Gothic" panose="020F0302020204030204"/>
                      </a:rPr>
                      <a:t>Product</a:t>
                    </a:r>
                  </a:p>
                  <a:p>
                    <a:pPr defTabSz="456629">
                      <a:defRPr/>
                    </a:pPr>
                    <a:r>
                      <a:rPr lang="en-US" sz="900">
                        <a:solidFill>
                          <a:srgbClr val="293E40"/>
                        </a:solidFill>
                        <a:latin typeface="Century Gothic" panose="020F0302020204030204"/>
                      </a:rPr>
                      <a:t>Owner</a:t>
                    </a:r>
                  </a:p>
                </p:txBody>
              </p:sp>
              <p:grpSp>
                <p:nvGrpSpPr>
                  <p:cNvPr id="166" name="Group 65">
                    <a:extLst>
                      <a:ext uri="{FF2B5EF4-FFF2-40B4-BE49-F238E27FC236}">
                        <a16:creationId xmlns:a16="http://schemas.microsoft.com/office/drawing/2014/main" id="{66C4AEB2-2AEF-9873-EC5A-DC43C7DE4C48}"/>
                      </a:ext>
                    </a:extLst>
                  </p:cNvPr>
                  <p:cNvGrpSpPr>
                    <a:grpSpLocks noChangeAspect="1"/>
                  </p:cNvGrpSpPr>
                  <p:nvPr/>
                </p:nvGrpSpPr>
                <p:grpSpPr bwMode="auto">
                  <a:xfrm>
                    <a:off x="2645748" y="4909008"/>
                    <a:ext cx="222422" cy="274320"/>
                    <a:chOff x="6950" y="2203"/>
                    <a:chExt cx="240" cy="296"/>
                  </a:xfrm>
                </p:grpSpPr>
                <p:sp>
                  <p:nvSpPr>
                    <p:cNvPr id="167" name="Freeform 66">
                      <a:extLst>
                        <a:ext uri="{FF2B5EF4-FFF2-40B4-BE49-F238E27FC236}">
                          <a16:creationId xmlns:a16="http://schemas.microsoft.com/office/drawing/2014/main" id="{E13D36FB-57F1-D1FC-6BAA-973EC6F0A651}"/>
                        </a:ext>
                      </a:extLst>
                    </p:cNvPr>
                    <p:cNvSpPr>
                      <a:spLocks/>
                    </p:cNvSpPr>
                    <p:nvPr/>
                  </p:nvSpPr>
                  <p:spPr bwMode="auto">
                    <a:xfrm>
                      <a:off x="7049" y="2279"/>
                      <a:ext cx="42" cy="84"/>
                    </a:xfrm>
                    <a:custGeom>
                      <a:avLst/>
                      <a:gdLst>
                        <a:gd name="T0" fmla="*/ 35 w 36"/>
                        <a:gd name="T1" fmla="*/ 51 h 69"/>
                        <a:gd name="T2" fmla="*/ 24 w 36"/>
                        <a:gd name="T3" fmla="*/ 29 h 69"/>
                        <a:gd name="T4" fmla="*/ 33 w 36"/>
                        <a:gd name="T5" fmla="*/ 20 h 69"/>
                        <a:gd name="T6" fmla="*/ 34 w 36"/>
                        <a:gd name="T7" fmla="*/ 17 h 69"/>
                        <a:gd name="T8" fmla="*/ 33 w 36"/>
                        <a:gd name="T9" fmla="*/ 13 h 69"/>
                        <a:gd name="T10" fmla="*/ 22 w 36"/>
                        <a:gd name="T11" fmla="*/ 2 h 69"/>
                        <a:gd name="T12" fmla="*/ 14 w 36"/>
                        <a:gd name="T13" fmla="*/ 3 h 69"/>
                        <a:gd name="T14" fmla="*/ 4 w 36"/>
                        <a:gd name="T15" fmla="*/ 13 h 69"/>
                        <a:gd name="T16" fmla="*/ 4 w 36"/>
                        <a:gd name="T17" fmla="*/ 21 h 69"/>
                        <a:gd name="T18" fmla="*/ 12 w 36"/>
                        <a:gd name="T19" fmla="*/ 29 h 69"/>
                        <a:gd name="T20" fmla="*/ 1 w 36"/>
                        <a:gd name="T21" fmla="*/ 51 h 69"/>
                        <a:gd name="T22" fmla="*/ 2 w 36"/>
                        <a:gd name="T23" fmla="*/ 57 h 69"/>
                        <a:gd name="T24" fmla="*/ 15 w 36"/>
                        <a:gd name="T25" fmla="*/ 68 h 69"/>
                        <a:gd name="T26" fmla="*/ 18 w 36"/>
                        <a:gd name="T27" fmla="*/ 69 h 69"/>
                        <a:gd name="T28" fmla="*/ 21 w 36"/>
                        <a:gd name="T29" fmla="*/ 68 h 69"/>
                        <a:gd name="T30" fmla="*/ 33 w 36"/>
                        <a:gd name="T31" fmla="*/ 57 h 69"/>
                        <a:gd name="T32" fmla="*/ 35 w 36"/>
                        <a:gd name="T33" fmla="*/ 5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69">
                          <a:moveTo>
                            <a:pt x="35" y="51"/>
                          </a:moveTo>
                          <a:cubicBezTo>
                            <a:pt x="24" y="29"/>
                            <a:pt x="24" y="29"/>
                            <a:pt x="24" y="29"/>
                          </a:cubicBezTo>
                          <a:cubicBezTo>
                            <a:pt x="33" y="20"/>
                            <a:pt x="33" y="20"/>
                            <a:pt x="33" y="20"/>
                          </a:cubicBezTo>
                          <a:cubicBezTo>
                            <a:pt x="34" y="19"/>
                            <a:pt x="34" y="18"/>
                            <a:pt x="34" y="17"/>
                          </a:cubicBezTo>
                          <a:cubicBezTo>
                            <a:pt x="34" y="15"/>
                            <a:pt x="34" y="14"/>
                            <a:pt x="33" y="13"/>
                          </a:cubicBezTo>
                          <a:cubicBezTo>
                            <a:pt x="22" y="2"/>
                            <a:pt x="22" y="2"/>
                            <a:pt x="22" y="2"/>
                          </a:cubicBezTo>
                          <a:cubicBezTo>
                            <a:pt x="20" y="0"/>
                            <a:pt x="16" y="1"/>
                            <a:pt x="14" y="3"/>
                          </a:cubicBezTo>
                          <a:cubicBezTo>
                            <a:pt x="4" y="13"/>
                            <a:pt x="4" y="13"/>
                            <a:pt x="4" y="13"/>
                          </a:cubicBezTo>
                          <a:cubicBezTo>
                            <a:pt x="1" y="15"/>
                            <a:pt x="1" y="19"/>
                            <a:pt x="4" y="21"/>
                          </a:cubicBezTo>
                          <a:cubicBezTo>
                            <a:pt x="12" y="29"/>
                            <a:pt x="12" y="29"/>
                            <a:pt x="12" y="29"/>
                          </a:cubicBezTo>
                          <a:cubicBezTo>
                            <a:pt x="1" y="51"/>
                            <a:pt x="1" y="51"/>
                            <a:pt x="1" y="51"/>
                          </a:cubicBezTo>
                          <a:cubicBezTo>
                            <a:pt x="0" y="53"/>
                            <a:pt x="0" y="56"/>
                            <a:pt x="2" y="57"/>
                          </a:cubicBezTo>
                          <a:cubicBezTo>
                            <a:pt x="15" y="68"/>
                            <a:pt x="15" y="68"/>
                            <a:pt x="15" y="68"/>
                          </a:cubicBezTo>
                          <a:cubicBezTo>
                            <a:pt x="16" y="69"/>
                            <a:pt x="17" y="69"/>
                            <a:pt x="18" y="69"/>
                          </a:cubicBezTo>
                          <a:cubicBezTo>
                            <a:pt x="19" y="69"/>
                            <a:pt x="20" y="69"/>
                            <a:pt x="21" y="68"/>
                          </a:cubicBezTo>
                          <a:cubicBezTo>
                            <a:pt x="33" y="57"/>
                            <a:pt x="33" y="57"/>
                            <a:pt x="33" y="57"/>
                          </a:cubicBezTo>
                          <a:cubicBezTo>
                            <a:pt x="35" y="56"/>
                            <a:pt x="36" y="53"/>
                            <a:pt x="35" y="51"/>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168" name="Freeform 67">
                      <a:extLst>
                        <a:ext uri="{FF2B5EF4-FFF2-40B4-BE49-F238E27FC236}">
                          <a16:creationId xmlns:a16="http://schemas.microsoft.com/office/drawing/2014/main" id="{5A8FD6EF-81D6-15C1-8560-51AE18442597}"/>
                        </a:ext>
                      </a:extLst>
                    </p:cNvPr>
                    <p:cNvSpPr>
                      <a:spLocks noEditPoints="1"/>
                    </p:cNvSpPr>
                    <p:nvPr/>
                  </p:nvSpPr>
                  <p:spPr bwMode="auto">
                    <a:xfrm>
                      <a:off x="7007" y="2203"/>
                      <a:ext cx="127" cy="160"/>
                    </a:xfrm>
                    <a:custGeom>
                      <a:avLst/>
                      <a:gdLst>
                        <a:gd name="T0" fmla="*/ 102 w 108"/>
                        <a:gd name="T1" fmla="*/ 132 h 132"/>
                        <a:gd name="T2" fmla="*/ 96 w 108"/>
                        <a:gd name="T3" fmla="*/ 126 h 132"/>
                        <a:gd name="T4" fmla="*/ 96 w 108"/>
                        <a:gd name="T5" fmla="*/ 106 h 132"/>
                        <a:gd name="T6" fmla="*/ 54 w 108"/>
                        <a:gd name="T7" fmla="*/ 68 h 132"/>
                        <a:gd name="T8" fmla="*/ 12 w 108"/>
                        <a:gd name="T9" fmla="*/ 106 h 132"/>
                        <a:gd name="T10" fmla="*/ 12 w 108"/>
                        <a:gd name="T11" fmla="*/ 126 h 132"/>
                        <a:gd name="T12" fmla="*/ 6 w 108"/>
                        <a:gd name="T13" fmla="*/ 132 h 132"/>
                        <a:gd name="T14" fmla="*/ 0 w 108"/>
                        <a:gd name="T15" fmla="*/ 126 h 132"/>
                        <a:gd name="T16" fmla="*/ 0 w 108"/>
                        <a:gd name="T17" fmla="*/ 106 h 132"/>
                        <a:gd name="T18" fmla="*/ 30 w 108"/>
                        <a:gd name="T19" fmla="*/ 61 h 132"/>
                        <a:gd name="T20" fmla="*/ 32 w 108"/>
                        <a:gd name="T21" fmla="*/ 60 h 132"/>
                        <a:gd name="T22" fmla="*/ 30 w 108"/>
                        <a:gd name="T23" fmla="*/ 58 h 132"/>
                        <a:gd name="T24" fmla="*/ 20 w 108"/>
                        <a:gd name="T25" fmla="*/ 34 h 132"/>
                        <a:gd name="T26" fmla="*/ 54 w 108"/>
                        <a:gd name="T27" fmla="*/ 0 h 132"/>
                        <a:gd name="T28" fmla="*/ 88 w 108"/>
                        <a:gd name="T29" fmla="*/ 34 h 132"/>
                        <a:gd name="T30" fmla="*/ 78 w 108"/>
                        <a:gd name="T31" fmla="*/ 58 h 132"/>
                        <a:gd name="T32" fmla="*/ 76 w 108"/>
                        <a:gd name="T33" fmla="*/ 60 h 132"/>
                        <a:gd name="T34" fmla="*/ 78 w 108"/>
                        <a:gd name="T35" fmla="*/ 61 h 132"/>
                        <a:gd name="T36" fmla="*/ 108 w 108"/>
                        <a:gd name="T37" fmla="*/ 106 h 132"/>
                        <a:gd name="T38" fmla="*/ 108 w 108"/>
                        <a:gd name="T39" fmla="*/ 126 h 132"/>
                        <a:gd name="T40" fmla="*/ 102 w 108"/>
                        <a:gd name="T41" fmla="*/ 132 h 132"/>
                        <a:gd name="T42" fmla="*/ 54 w 108"/>
                        <a:gd name="T43" fmla="*/ 12 h 132"/>
                        <a:gd name="T44" fmla="*/ 32 w 108"/>
                        <a:gd name="T45" fmla="*/ 34 h 132"/>
                        <a:gd name="T46" fmla="*/ 54 w 108"/>
                        <a:gd name="T47" fmla="*/ 56 h 132"/>
                        <a:gd name="T48" fmla="*/ 76 w 108"/>
                        <a:gd name="T49" fmla="*/ 34 h 132"/>
                        <a:gd name="T50" fmla="*/ 54 w 108"/>
                        <a:gd name="T51" fmla="*/ 1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132">
                          <a:moveTo>
                            <a:pt x="102" y="132"/>
                          </a:moveTo>
                          <a:cubicBezTo>
                            <a:pt x="99" y="132"/>
                            <a:pt x="96" y="129"/>
                            <a:pt x="96" y="126"/>
                          </a:cubicBezTo>
                          <a:cubicBezTo>
                            <a:pt x="96" y="106"/>
                            <a:pt x="96" y="106"/>
                            <a:pt x="96" y="106"/>
                          </a:cubicBezTo>
                          <a:cubicBezTo>
                            <a:pt x="96" y="85"/>
                            <a:pt x="77" y="68"/>
                            <a:pt x="54" y="68"/>
                          </a:cubicBezTo>
                          <a:cubicBezTo>
                            <a:pt x="31" y="68"/>
                            <a:pt x="12" y="85"/>
                            <a:pt x="12" y="106"/>
                          </a:cubicBezTo>
                          <a:cubicBezTo>
                            <a:pt x="12" y="126"/>
                            <a:pt x="12" y="126"/>
                            <a:pt x="12" y="126"/>
                          </a:cubicBezTo>
                          <a:cubicBezTo>
                            <a:pt x="12" y="129"/>
                            <a:pt x="9" y="132"/>
                            <a:pt x="6" y="132"/>
                          </a:cubicBezTo>
                          <a:cubicBezTo>
                            <a:pt x="3" y="132"/>
                            <a:pt x="0" y="129"/>
                            <a:pt x="0" y="126"/>
                          </a:cubicBezTo>
                          <a:cubicBezTo>
                            <a:pt x="0" y="106"/>
                            <a:pt x="0" y="106"/>
                            <a:pt x="0" y="106"/>
                          </a:cubicBezTo>
                          <a:cubicBezTo>
                            <a:pt x="0" y="87"/>
                            <a:pt x="11" y="70"/>
                            <a:pt x="30" y="61"/>
                          </a:cubicBezTo>
                          <a:cubicBezTo>
                            <a:pt x="32" y="60"/>
                            <a:pt x="32" y="60"/>
                            <a:pt x="32" y="60"/>
                          </a:cubicBezTo>
                          <a:cubicBezTo>
                            <a:pt x="30" y="58"/>
                            <a:pt x="30" y="58"/>
                            <a:pt x="30" y="58"/>
                          </a:cubicBezTo>
                          <a:cubicBezTo>
                            <a:pt x="24" y="52"/>
                            <a:pt x="20" y="43"/>
                            <a:pt x="20" y="34"/>
                          </a:cubicBezTo>
                          <a:cubicBezTo>
                            <a:pt x="20" y="15"/>
                            <a:pt x="35" y="0"/>
                            <a:pt x="54" y="0"/>
                          </a:cubicBezTo>
                          <a:cubicBezTo>
                            <a:pt x="73" y="0"/>
                            <a:pt x="88" y="15"/>
                            <a:pt x="88" y="34"/>
                          </a:cubicBezTo>
                          <a:cubicBezTo>
                            <a:pt x="88" y="43"/>
                            <a:pt x="84" y="52"/>
                            <a:pt x="78" y="58"/>
                          </a:cubicBezTo>
                          <a:cubicBezTo>
                            <a:pt x="76" y="60"/>
                            <a:pt x="76" y="60"/>
                            <a:pt x="76" y="60"/>
                          </a:cubicBezTo>
                          <a:cubicBezTo>
                            <a:pt x="78" y="61"/>
                            <a:pt x="78" y="61"/>
                            <a:pt x="78" y="61"/>
                          </a:cubicBezTo>
                          <a:cubicBezTo>
                            <a:pt x="97" y="70"/>
                            <a:pt x="108" y="87"/>
                            <a:pt x="108" y="106"/>
                          </a:cubicBezTo>
                          <a:cubicBezTo>
                            <a:pt x="108" y="126"/>
                            <a:pt x="108" y="126"/>
                            <a:pt x="108" y="126"/>
                          </a:cubicBezTo>
                          <a:cubicBezTo>
                            <a:pt x="108" y="129"/>
                            <a:pt x="105" y="132"/>
                            <a:pt x="102" y="132"/>
                          </a:cubicBezTo>
                          <a:close/>
                          <a:moveTo>
                            <a:pt x="54" y="12"/>
                          </a:moveTo>
                          <a:cubicBezTo>
                            <a:pt x="42" y="12"/>
                            <a:pt x="32" y="22"/>
                            <a:pt x="32" y="34"/>
                          </a:cubicBezTo>
                          <a:cubicBezTo>
                            <a:pt x="32" y="46"/>
                            <a:pt x="42" y="56"/>
                            <a:pt x="54" y="56"/>
                          </a:cubicBezTo>
                          <a:cubicBezTo>
                            <a:pt x="66" y="56"/>
                            <a:pt x="76" y="46"/>
                            <a:pt x="76" y="34"/>
                          </a:cubicBezTo>
                          <a:cubicBezTo>
                            <a:pt x="76" y="22"/>
                            <a:pt x="66" y="12"/>
                            <a:pt x="54" y="12"/>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169" name="Freeform 68">
                      <a:extLst>
                        <a:ext uri="{FF2B5EF4-FFF2-40B4-BE49-F238E27FC236}">
                          <a16:creationId xmlns:a16="http://schemas.microsoft.com/office/drawing/2014/main" id="{168BC251-9DF5-B650-92A4-2D6699135FE8}"/>
                        </a:ext>
                      </a:extLst>
                    </p:cNvPr>
                    <p:cNvSpPr>
                      <a:spLocks noEditPoints="1"/>
                    </p:cNvSpPr>
                    <p:nvPr/>
                  </p:nvSpPr>
                  <p:spPr bwMode="auto">
                    <a:xfrm>
                      <a:off x="6950" y="2378"/>
                      <a:ext cx="240" cy="92"/>
                    </a:xfrm>
                    <a:custGeom>
                      <a:avLst/>
                      <a:gdLst>
                        <a:gd name="T0" fmla="*/ 198 w 204"/>
                        <a:gd name="T1" fmla="*/ 76 h 76"/>
                        <a:gd name="T2" fmla="*/ 6 w 204"/>
                        <a:gd name="T3" fmla="*/ 76 h 76"/>
                        <a:gd name="T4" fmla="*/ 0 w 204"/>
                        <a:gd name="T5" fmla="*/ 70 h 76"/>
                        <a:gd name="T6" fmla="*/ 0 w 204"/>
                        <a:gd name="T7" fmla="*/ 18 h 76"/>
                        <a:gd name="T8" fmla="*/ 18 w 204"/>
                        <a:gd name="T9" fmla="*/ 0 h 76"/>
                        <a:gd name="T10" fmla="*/ 186 w 204"/>
                        <a:gd name="T11" fmla="*/ 0 h 76"/>
                        <a:gd name="T12" fmla="*/ 204 w 204"/>
                        <a:gd name="T13" fmla="*/ 18 h 76"/>
                        <a:gd name="T14" fmla="*/ 204 w 204"/>
                        <a:gd name="T15" fmla="*/ 70 h 76"/>
                        <a:gd name="T16" fmla="*/ 198 w 204"/>
                        <a:gd name="T17" fmla="*/ 76 h 76"/>
                        <a:gd name="T18" fmla="*/ 12 w 204"/>
                        <a:gd name="T19" fmla="*/ 64 h 76"/>
                        <a:gd name="T20" fmla="*/ 192 w 204"/>
                        <a:gd name="T21" fmla="*/ 64 h 76"/>
                        <a:gd name="T22" fmla="*/ 192 w 204"/>
                        <a:gd name="T23" fmla="*/ 18 h 76"/>
                        <a:gd name="T24" fmla="*/ 186 w 204"/>
                        <a:gd name="T25" fmla="*/ 12 h 76"/>
                        <a:gd name="T26" fmla="*/ 18 w 204"/>
                        <a:gd name="T27" fmla="*/ 12 h 76"/>
                        <a:gd name="T28" fmla="*/ 12 w 204"/>
                        <a:gd name="T29" fmla="*/ 18 h 76"/>
                        <a:gd name="T30" fmla="*/ 12 w 204"/>
                        <a:gd name="T31" fmla="*/ 6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76">
                          <a:moveTo>
                            <a:pt x="198" y="76"/>
                          </a:moveTo>
                          <a:cubicBezTo>
                            <a:pt x="6" y="76"/>
                            <a:pt x="6" y="76"/>
                            <a:pt x="6" y="76"/>
                          </a:cubicBezTo>
                          <a:cubicBezTo>
                            <a:pt x="3" y="76"/>
                            <a:pt x="0" y="73"/>
                            <a:pt x="0" y="70"/>
                          </a:cubicBezTo>
                          <a:cubicBezTo>
                            <a:pt x="0" y="18"/>
                            <a:pt x="0" y="18"/>
                            <a:pt x="0" y="18"/>
                          </a:cubicBezTo>
                          <a:cubicBezTo>
                            <a:pt x="0" y="8"/>
                            <a:pt x="8" y="0"/>
                            <a:pt x="18" y="0"/>
                          </a:cubicBezTo>
                          <a:cubicBezTo>
                            <a:pt x="186" y="0"/>
                            <a:pt x="186" y="0"/>
                            <a:pt x="186" y="0"/>
                          </a:cubicBezTo>
                          <a:cubicBezTo>
                            <a:pt x="196" y="0"/>
                            <a:pt x="204" y="8"/>
                            <a:pt x="204" y="18"/>
                          </a:cubicBezTo>
                          <a:cubicBezTo>
                            <a:pt x="204" y="70"/>
                            <a:pt x="204" y="70"/>
                            <a:pt x="204" y="70"/>
                          </a:cubicBezTo>
                          <a:cubicBezTo>
                            <a:pt x="204" y="73"/>
                            <a:pt x="201" y="76"/>
                            <a:pt x="198" y="76"/>
                          </a:cubicBezTo>
                          <a:close/>
                          <a:moveTo>
                            <a:pt x="12" y="64"/>
                          </a:moveTo>
                          <a:cubicBezTo>
                            <a:pt x="192" y="64"/>
                            <a:pt x="192" y="64"/>
                            <a:pt x="192" y="64"/>
                          </a:cubicBezTo>
                          <a:cubicBezTo>
                            <a:pt x="192" y="18"/>
                            <a:pt x="192" y="18"/>
                            <a:pt x="192" y="18"/>
                          </a:cubicBezTo>
                          <a:cubicBezTo>
                            <a:pt x="192" y="15"/>
                            <a:pt x="189" y="12"/>
                            <a:pt x="186" y="12"/>
                          </a:cubicBezTo>
                          <a:cubicBezTo>
                            <a:pt x="18" y="12"/>
                            <a:pt x="18" y="12"/>
                            <a:pt x="18" y="12"/>
                          </a:cubicBezTo>
                          <a:cubicBezTo>
                            <a:pt x="15" y="12"/>
                            <a:pt x="12" y="15"/>
                            <a:pt x="12" y="18"/>
                          </a:cubicBezTo>
                          <a:lnTo>
                            <a:pt x="12" y="64"/>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170" name="Freeform 69">
                      <a:extLst>
                        <a:ext uri="{FF2B5EF4-FFF2-40B4-BE49-F238E27FC236}">
                          <a16:creationId xmlns:a16="http://schemas.microsoft.com/office/drawing/2014/main" id="{08D13A97-D35D-E31B-3BE3-5287457AB1E2}"/>
                        </a:ext>
                      </a:extLst>
                    </p:cNvPr>
                    <p:cNvSpPr>
                      <a:spLocks/>
                    </p:cNvSpPr>
                    <p:nvPr/>
                  </p:nvSpPr>
                  <p:spPr bwMode="auto">
                    <a:xfrm>
                      <a:off x="6950" y="2446"/>
                      <a:ext cx="14" cy="53"/>
                    </a:xfrm>
                    <a:custGeom>
                      <a:avLst/>
                      <a:gdLst>
                        <a:gd name="T0" fmla="*/ 6 w 12"/>
                        <a:gd name="T1" fmla="*/ 44 h 44"/>
                        <a:gd name="T2" fmla="*/ 0 w 12"/>
                        <a:gd name="T3" fmla="*/ 38 h 44"/>
                        <a:gd name="T4" fmla="*/ 0 w 12"/>
                        <a:gd name="T5" fmla="*/ 6 h 44"/>
                        <a:gd name="T6" fmla="*/ 6 w 12"/>
                        <a:gd name="T7" fmla="*/ 0 h 44"/>
                        <a:gd name="T8" fmla="*/ 12 w 12"/>
                        <a:gd name="T9" fmla="*/ 6 h 44"/>
                        <a:gd name="T10" fmla="*/ 12 w 12"/>
                        <a:gd name="T11" fmla="*/ 38 h 44"/>
                        <a:gd name="T12" fmla="*/ 6 w 12"/>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6" y="44"/>
                          </a:moveTo>
                          <a:cubicBezTo>
                            <a:pt x="3" y="44"/>
                            <a:pt x="0" y="41"/>
                            <a:pt x="0" y="38"/>
                          </a:cubicBezTo>
                          <a:cubicBezTo>
                            <a:pt x="0" y="6"/>
                            <a:pt x="0" y="6"/>
                            <a:pt x="0" y="6"/>
                          </a:cubicBezTo>
                          <a:cubicBezTo>
                            <a:pt x="0" y="3"/>
                            <a:pt x="3" y="0"/>
                            <a:pt x="6" y="0"/>
                          </a:cubicBezTo>
                          <a:cubicBezTo>
                            <a:pt x="9" y="0"/>
                            <a:pt x="12" y="3"/>
                            <a:pt x="12" y="6"/>
                          </a:cubicBezTo>
                          <a:cubicBezTo>
                            <a:pt x="12" y="38"/>
                            <a:pt x="12" y="38"/>
                            <a:pt x="12" y="38"/>
                          </a:cubicBezTo>
                          <a:cubicBezTo>
                            <a:pt x="12" y="41"/>
                            <a:pt x="9" y="44"/>
                            <a:pt x="6" y="44"/>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sp>
                  <p:nvSpPr>
                    <p:cNvPr id="171" name="Freeform 70">
                      <a:extLst>
                        <a:ext uri="{FF2B5EF4-FFF2-40B4-BE49-F238E27FC236}">
                          <a16:creationId xmlns:a16="http://schemas.microsoft.com/office/drawing/2014/main" id="{6A1C1BB6-5E19-AEEC-7703-89704500DF73}"/>
                        </a:ext>
                      </a:extLst>
                    </p:cNvPr>
                    <p:cNvSpPr>
                      <a:spLocks/>
                    </p:cNvSpPr>
                    <p:nvPr/>
                  </p:nvSpPr>
                  <p:spPr bwMode="auto">
                    <a:xfrm>
                      <a:off x="7176" y="2446"/>
                      <a:ext cx="14" cy="53"/>
                    </a:xfrm>
                    <a:custGeom>
                      <a:avLst/>
                      <a:gdLst>
                        <a:gd name="T0" fmla="*/ 6 w 12"/>
                        <a:gd name="T1" fmla="*/ 44 h 44"/>
                        <a:gd name="T2" fmla="*/ 0 w 12"/>
                        <a:gd name="T3" fmla="*/ 38 h 44"/>
                        <a:gd name="T4" fmla="*/ 0 w 12"/>
                        <a:gd name="T5" fmla="*/ 6 h 44"/>
                        <a:gd name="T6" fmla="*/ 6 w 12"/>
                        <a:gd name="T7" fmla="*/ 0 h 44"/>
                        <a:gd name="T8" fmla="*/ 12 w 12"/>
                        <a:gd name="T9" fmla="*/ 6 h 44"/>
                        <a:gd name="T10" fmla="*/ 12 w 12"/>
                        <a:gd name="T11" fmla="*/ 38 h 44"/>
                        <a:gd name="T12" fmla="*/ 6 w 12"/>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6" y="44"/>
                          </a:moveTo>
                          <a:cubicBezTo>
                            <a:pt x="3" y="44"/>
                            <a:pt x="0" y="41"/>
                            <a:pt x="0" y="38"/>
                          </a:cubicBezTo>
                          <a:cubicBezTo>
                            <a:pt x="0" y="6"/>
                            <a:pt x="0" y="6"/>
                            <a:pt x="0" y="6"/>
                          </a:cubicBezTo>
                          <a:cubicBezTo>
                            <a:pt x="0" y="3"/>
                            <a:pt x="3" y="0"/>
                            <a:pt x="6" y="0"/>
                          </a:cubicBezTo>
                          <a:cubicBezTo>
                            <a:pt x="9" y="0"/>
                            <a:pt x="12" y="3"/>
                            <a:pt x="12" y="6"/>
                          </a:cubicBezTo>
                          <a:cubicBezTo>
                            <a:pt x="12" y="38"/>
                            <a:pt x="12" y="38"/>
                            <a:pt x="12" y="38"/>
                          </a:cubicBezTo>
                          <a:cubicBezTo>
                            <a:pt x="12" y="41"/>
                            <a:pt x="9" y="44"/>
                            <a:pt x="6" y="44"/>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57043"/>
                      <a:endParaRPr lang="en-US" sz="1883">
                        <a:solidFill>
                          <a:srgbClr val="293E40"/>
                        </a:solidFill>
                        <a:latin typeface="Century Gothic" panose="020F0302020204030204"/>
                      </a:endParaRPr>
                    </a:p>
                  </p:txBody>
                </p:sp>
              </p:grpSp>
            </p:grpSp>
          </p:grpSp>
        </p:grpSp>
      </p:grpSp>
      <p:sp>
        <p:nvSpPr>
          <p:cNvPr id="287" name="Bent Arrow 286">
            <a:extLst>
              <a:ext uri="{FF2B5EF4-FFF2-40B4-BE49-F238E27FC236}">
                <a16:creationId xmlns:a16="http://schemas.microsoft.com/office/drawing/2014/main" id="{62F7282F-52A1-3259-D3AF-A6523AA2BFCF}"/>
              </a:ext>
            </a:extLst>
          </p:cNvPr>
          <p:cNvSpPr/>
          <p:nvPr/>
        </p:nvSpPr>
        <p:spPr>
          <a:xfrm>
            <a:off x="4186849" y="910149"/>
            <a:ext cx="1361081" cy="557930"/>
          </a:xfrm>
          <a:prstGeom prst="bentArrow">
            <a:avLst>
              <a:gd name="adj1" fmla="val 25000"/>
              <a:gd name="adj2" fmla="val 18512"/>
              <a:gd name="adj3" fmla="val 30190"/>
              <a:gd name="adj4"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57043"/>
            <a:endParaRPr lang="en-US" sz="1883">
              <a:solidFill>
                <a:srgbClr val="FFFFFF"/>
              </a:solidFill>
              <a:latin typeface="Century Gothic" panose="020F0302020204030204"/>
            </a:endParaRPr>
          </a:p>
        </p:txBody>
      </p:sp>
      <p:sp>
        <p:nvSpPr>
          <p:cNvPr id="288" name="Bent Arrow 287">
            <a:extLst>
              <a:ext uri="{FF2B5EF4-FFF2-40B4-BE49-F238E27FC236}">
                <a16:creationId xmlns:a16="http://schemas.microsoft.com/office/drawing/2014/main" id="{1129AF9D-5877-4C24-7817-933061438C90}"/>
              </a:ext>
            </a:extLst>
          </p:cNvPr>
          <p:cNvSpPr/>
          <p:nvPr/>
        </p:nvSpPr>
        <p:spPr>
          <a:xfrm rot="5400000" flipV="1">
            <a:off x="4373355" y="309989"/>
            <a:ext cx="707332" cy="1641828"/>
          </a:xfrm>
          <a:prstGeom prst="bentArrow">
            <a:avLst>
              <a:gd name="adj1" fmla="val 18367"/>
              <a:gd name="adj2" fmla="val 18920"/>
              <a:gd name="adj3" fmla="val 25000"/>
              <a:gd name="adj4" fmla="val 72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57043"/>
            <a:endParaRPr lang="en-US" sz="1883">
              <a:solidFill>
                <a:srgbClr val="FFFFFF"/>
              </a:solidFill>
              <a:latin typeface="Century Gothic" panose="020F0302020204030204"/>
            </a:endParaRPr>
          </a:p>
        </p:txBody>
      </p:sp>
      <p:sp>
        <p:nvSpPr>
          <p:cNvPr id="289" name="Right Arrow 288">
            <a:extLst>
              <a:ext uri="{FF2B5EF4-FFF2-40B4-BE49-F238E27FC236}">
                <a16:creationId xmlns:a16="http://schemas.microsoft.com/office/drawing/2014/main" id="{A28BD90D-B452-7DE0-AA22-BE1B0470F99A}"/>
              </a:ext>
            </a:extLst>
          </p:cNvPr>
          <p:cNvSpPr/>
          <p:nvPr/>
        </p:nvSpPr>
        <p:spPr>
          <a:xfrm rot="16200000">
            <a:off x="3085688" y="3132654"/>
            <a:ext cx="420406" cy="273925"/>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57043"/>
            <a:endParaRPr lang="en-US" sz="1883">
              <a:solidFill>
                <a:srgbClr val="FFFFFF"/>
              </a:solidFill>
              <a:latin typeface="Century Gothic" panose="020F0302020204030204"/>
            </a:endParaRPr>
          </a:p>
        </p:txBody>
      </p:sp>
      <p:sp>
        <p:nvSpPr>
          <p:cNvPr id="290" name="TextBox 289">
            <a:extLst>
              <a:ext uri="{FF2B5EF4-FFF2-40B4-BE49-F238E27FC236}">
                <a16:creationId xmlns:a16="http://schemas.microsoft.com/office/drawing/2014/main" id="{6384BEC7-FB8F-337C-EF4D-383534F136C9}"/>
              </a:ext>
            </a:extLst>
          </p:cNvPr>
          <p:cNvSpPr txBox="1"/>
          <p:nvPr/>
        </p:nvSpPr>
        <p:spPr>
          <a:xfrm>
            <a:off x="7169146" y="684883"/>
            <a:ext cx="2599962" cy="230652"/>
          </a:xfrm>
          <a:prstGeom prst="rect">
            <a:avLst/>
          </a:prstGeom>
          <a:noFill/>
        </p:spPr>
        <p:txBody>
          <a:bodyPr wrap="none" rtlCol="0">
            <a:spAutoFit/>
          </a:bodyPr>
          <a:lstStyle/>
          <a:p>
            <a:pPr algn="ctr" defTabSz="342471">
              <a:defRPr/>
            </a:pPr>
            <a:r>
              <a:rPr lang="en-US" sz="900">
                <a:solidFill>
                  <a:srgbClr val="FFFFFF"/>
                </a:solidFill>
                <a:latin typeface="Century Gothic" panose="020F0302020204030204"/>
              </a:rPr>
              <a:t>Resolve escalations and conflicts of interest</a:t>
            </a:r>
          </a:p>
        </p:txBody>
      </p:sp>
      <p:pic>
        <p:nvPicPr>
          <p:cNvPr id="291" name="Graphic 290">
            <a:extLst>
              <a:ext uri="{FF2B5EF4-FFF2-40B4-BE49-F238E27FC236}">
                <a16:creationId xmlns:a16="http://schemas.microsoft.com/office/drawing/2014/main" id="{36B47684-806A-910B-5C24-EE54C1607E6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3907" y="3579331"/>
            <a:ext cx="612169" cy="612169"/>
          </a:xfrm>
          <a:prstGeom prst="rect">
            <a:avLst/>
          </a:prstGeom>
        </p:spPr>
      </p:pic>
      <p:sp>
        <p:nvSpPr>
          <p:cNvPr id="292" name="TextBox 291">
            <a:extLst>
              <a:ext uri="{FF2B5EF4-FFF2-40B4-BE49-F238E27FC236}">
                <a16:creationId xmlns:a16="http://schemas.microsoft.com/office/drawing/2014/main" id="{2C3501BF-8A60-42AD-A961-4E86B76737A5}"/>
              </a:ext>
            </a:extLst>
          </p:cNvPr>
          <p:cNvSpPr txBox="1"/>
          <p:nvPr/>
        </p:nvSpPr>
        <p:spPr>
          <a:xfrm>
            <a:off x="6711958" y="4340099"/>
            <a:ext cx="1583922" cy="414488"/>
          </a:xfrm>
          <a:prstGeom prst="rect">
            <a:avLst/>
          </a:prstGeom>
          <a:noFill/>
        </p:spPr>
        <p:txBody>
          <a:bodyPr wrap="square" rtlCol="0">
            <a:spAutoFit/>
          </a:bodyPr>
          <a:lstStyle/>
          <a:p>
            <a:pPr algn="ctr" defTabSz="957043"/>
            <a:r>
              <a:rPr lang="en-US" sz="1000">
                <a:solidFill>
                  <a:srgbClr val="FFFFFF"/>
                </a:solidFill>
                <a:latin typeface="Century Gothic" panose="020F0302020204030204"/>
              </a:rPr>
              <a:t>Customization Review and Approval</a:t>
            </a:r>
          </a:p>
        </p:txBody>
      </p:sp>
      <p:sp>
        <p:nvSpPr>
          <p:cNvPr id="293" name="TextBox 292">
            <a:extLst>
              <a:ext uri="{FF2B5EF4-FFF2-40B4-BE49-F238E27FC236}">
                <a16:creationId xmlns:a16="http://schemas.microsoft.com/office/drawing/2014/main" id="{1CD35896-E089-A114-186D-9A41F4D2B264}"/>
              </a:ext>
            </a:extLst>
          </p:cNvPr>
          <p:cNvSpPr txBox="1"/>
          <p:nvPr/>
        </p:nvSpPr>
        <p:spPr>
          <a:xfrm>
            <a:off x="545674" y="3655742"/>
            <a:ext cx="1089653" cy="246157"/>
          </a:xfrm>
          <a:prstGeom prst="rect">
            <a:avLst/>
          </a:prstGeom>
          <a:noFill/>
        </p:spPr>
        <p:txBody>
          <a:bodyPr wrap="square" rtlCol="0">
            <a:spAutoFit/>
          </a:bodyPr>
          <a:lstStyle/>
          <a:p>
            <a:pPr algn="ctr" defTabSz="957043"/>
            <a:r>
              <a:rPr lang="en-US" sz="1000">
                <a:solidFill>
                  <a:srgbClr val="FFFFFF"/>
                </a:solidFill>
                <a:latin typeface="Century Gothic" panose="020F0302020204030204"/>
              </a:rPr>
              <a:t>New Demand</a:t>
            </a:r>
          </a:p>
        </p:txBody>
      </p:sp>
      <p:sp>
        <p:nvSpPr>
          <p:cNvPr id="294" name="Bent Arrow 293">
            <a:extLst>
              <a:ext uri="{FF2B5EF4-FFF2-40B4-BE49-F238E27FC236}">
                <a16:creationId xmlns:a16="http://schemas.microsoft.com/office/drawing/2014/main" id="{54A62F98-355E-564A-B742-AD3A5A44C456}"/>
              </a:ext>
            </a:extLst>
          </p:cNvPr>
          <p:cNvSpPr>
            <a:spLocks/>
          </p:cNvSpPr>
          <p:nvPr/>
        </p:nvSpPr>
        <p:spPr>
          <a:xfrm>
            <a:off x="6608969" y="4023640"/>
            <a:ext cx="820824" cy="738210"/>
          </a:xfrm>
          <a:prstGeom prst="bentArrow">
            <a:avLst>
              <a:gd name="adj1" fmla="val 20851"/>
              <a:gd name="adj2" fmla="val 18857"/>
              <a:gd name="adj3" fmla="val 18435"/>
              <a:gd name="adj4"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57043"/>
            <a:endParaRPr lang="en-US" sz="1883">
              <a:solidFill>
                <a:srgbClr val="FFFFFF"/>
              </a:solidFill>
              <a:latin typeface="Century Gothic" panose="020F0302020204030204"/>
            </a:endParaRPr>
          </a:p>
        </p:txBody>
      </p:sp>
      <p:sp>
        <p:nvSpPr>
          <p:cNvPr id="295" name="Right Arrow 294">
            <a:extLst>
              <a:ext uri="{FF2B5EF4-FFF2-40B4-BE49-F238E27FC236}">
                <a16:creationId xmlns:a16="http://schemas.microsoft.com/office/drawing/2014/main" id="{1D091377-3301-8832-CC6A-92643C20D895}"/>
              </a:ext>
            </a:extLst>
          </p:cNvPr>
          <p:cNvSpPr/>
          <p:nvPr/>
        </p:nvSpPr>
        <p:spPr>
          <a:xfrm>
            <a:off x="518738" y="3833137"/>
            <a:ext cx="1361766" cy="273925"/>
          </a:xfrm>
          <a:prstGeom prst="rightArrow">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957043"/>
            <a:endParaRPr lang="en-US" sz="1883">
              <a:solidFill>
                <a:srgbClr val="FFFFFF"/>
              </a:solidFill>
              <a:latin typeface="Century Gothic" panose="020F0302020204030204"/>
            </a:endParaRPr>
          </a:p>
        </p:txBody>
      </p:sp>
      <p:sp>
        <p:nvSpPr>
          <p:cNvPr id="296" name="TextBox 295">
            <a:extLst>
              <a:ext uri="{FF2B5EF4-FFF2-40B4-BE49-F238E27FC236}">
                <a16:creationId xmlns:a16="http://schemas.microsoft.com/office/drawing/2014/main" id="{A6051315-DC66-17F8-4BB0-68BF85113052}"/>
              </a:ext>
            </a:extLst>
          </p:cNvPr>
          <p:cNvSpPr txBox="1"/>
          <p:nvPr/>
        </p:nvSpPr>
        <p:spPr>
          <a:xfrm>
            <a:off x="6962518" y="924082"/>
            <a:ext cx="2806589" cy="230652"/>
          </a:xfrm>
          <a:prstGeom prst="rect">
            <a:avLst/>
          </a:prstGeom>
          <a:noFill/>
        </p:spPr>
        <p:txBody>
          <a:bodyPr wrap="none" rtlCol="0">
            <a:spAutoFit/>
          </a:bodyPr>
          <a:lstStyle/>
          <a:p>
            <a:pPr algn="ctr" defTabSz="342471">
              <a:defRPr/>
            </a:pPr>
            <a:r>
              <a:rPr lang="en-US" sz="900">
                <a:solidFill>
                  <a:srgbClr val="FFFFFF"/>
                </a:solidFill>
                <a:latin typeface="Century Gothic" panose="020F0302020204030204"/>
              </a:rPr>
              <a:t>Oversee business objectives &amp; value realization</a:t>
            </a:r>
          </a:p>
        </p:txBody>
      </p:sp>
      <p:sp>
        <p:nvSpPr>
          <p:cNvPr id="297" name="TextBox 296">
            <a:extLst>
              <a:ext uri="{FF2B5EF4-FFF2-40B4-BE49-F238E27FC236}">
                <a16:creationId xmlns:a16="http://schemas.microsoft.com/office/drawing/2014/main" id="{D6255D61-CFE0-C94B-D6A4-5C09176E99A1}"/>
              </a:ext>
            </a:extLst>
          </p:cNvPr>
          <p:cNvSpPr txBox="1"/>
          <p:nvPr/>
        </p:nvSpPr>
        <p:spPr>
          <a:xfrm>
            <a:off x="5897106" y="923347"/>
            <a:ext cx="862062" cy="230652"/>
          </a:xfrm>
          <a:prstGeom prst="rect">
            <a:avLst/>
          </a:prstGeom>
          <a:noFill/>
        </p:spPr>
        <p:txBody>
          <a:bodyPr wrap="none" rtlCol="0">
            <a:spAutoFit/>
          </a:bodyPr>
          <a:lstStyle/>
          <a:p>
            <a:pPr algn="ctr" defTabSz="342471">
              <a:defRPr/>
            </a:pPr>
            <a:r>
              <a:rPr lang="en-US" sz="900">
                <a:solidFill>
                  <a:srgbClr val="FFFFFF"/>
                </a:solidFill>
                <a:latin typeface="Century Gothic" panose="020F0302020204030204"/>
              </a:rPr>
              <a:t>Manage risk</a:t>
            </a:r>
          </a:p>
        </p:txBody>
      </p:sp>
      <p:sp>
        <p:nvSpPr>
          <p:cNvPr id="298" name="TextBox 297">
            <a:extLst>
              <a:ext uri="{FF2B5EF4-FFF2-40B4-BE49-F238E27FC236}">
                <a16:creationId xmlns:a16="http://schemas.microsoft.com/office/drawing/2014/main" id="{72EA0312-85FB-9DDD-460A-61C917FFD17F}"/>
              </a:ext>
            </a:extLst>
          </p:cNvPr>
          <p:cNvSpPr txBox="1"/>
          <p:nvPr/>
        </p:nvSpPr>
        <p:spPr>
          <a:xfrm>
            <a:off x="2334348" y="4214378"/>
            <a:ext cx="1110913" cy="230772"/>
          </a:xfrm>
          <a:prstGeom prst="rect">
            <a:avLst/>
          </a:prstGeom>
          <a:noFill/>
        </p:spPr>
        <p:txBody>
          <a:bodyPr wrap="none" rtlCol="0">
            <a:spAutoFit/>
          </a:bodyPr>
          <a:lstStyle/>
          <a:p>
            <a:pPr algn="ctr" defTabSz="342471">
              <a:defRPr/>
            </a:pPr>
            <a:r>
              <a:rPr lang="en-US" sz="900">
                <a:solidFill>
                  <a:srgbClr val="FFFFFF"/>
                </a:solidFill>
                <a:latin typeface="Century Gothic" panose="020F0302020204030204"/>
              </a:rPr>
              <a:t>Review demand</a:t>
            </a:r>
          </a:p>
        </p:txBody>
      </p:sp>
      <p:sp>
        <p:nvSpPr>
          <p:cNvPr id="299" name="TextBox 298">
            <a:extLst>
              <a:ext uri="{FF2B5EF4-FFF2-40B4-BE49-F238E27FC236}">
                <a16:creationId xmlns:a16="http://schemas.microsoft.com/office/drawing/2014/main" id="{A1AD4A9F-960C-FF47-7E84-8B841DD9EFF0}"/>
              </a:ext>
            </a:extLst>
          </p:cNvPr>
          <p:cNvSpPr txBox="1"/>
          <p:nvPr/>
        </p:nvSpPr>
        <p:spPr>
          <a:xfrm>
            <a:off x="4193848" y="4209048"/>
            <a:ext cx="1085271" cy="230772"/>
          </a:xfrm>
          <a:prstGeom prst="rect">
            <a:avLst/>
          </a:prstGeom>
          <a:noFill/>
        </p:spPr>
        <p:txBody>
          <a:bodyPr wrap="none" rtlCol="0">
            <a:spAutoFit/>
          </a:bodyPr>
          <a:lstStyle/>
          <a:p>
            <a:pPr algn="ctr" defTabSz="342471">
              <a:defRPr/>
            </a:pPr>
            <a:r>
              <a:rPr lang="en-US" sz="900">
                <a:solidFill>
                  <a:srgbClr val="FFFFFF"/>
                </a:solidFill>
                <a:latin typeface="Century Gothic" panose="020F0302020204030204"/>
              </a:rPr>
              <a:t>Review backlog</a:t>
            </a:r>
          </a:p>
        </p:txBody>
      </p:sp>
      <p:sp>
        <p:nvSpPr>
          <p:cNvPr id="300" name="TextBox 299">
            <a:extLst>
              <a:ext uri="{FF2B5EF4-FFF2-40B4-BE49-F238E27FC236}">
                <a16:creationId xmlns:a16="http://schemas.microsoft.com/office/drawing/2014/main" id="{D48A4ADE-74F4-0F5B-8FB2-176F5C31DC4C}"/>
              </a:ext>
            </a:extLst>
          </p:cNvPr>
          <p:cNvSpPr txBox="1"/>
          <p:nvPr/>
        </p:nvSpPr>
        <p:spPr>
          <a:xfrm>
            <a:off x="7552890" y="3735259"/>
            <a:ext cx="2141862" cy="230652"/>
          </a:xfrm>
          <a:prstGeom prst="rect">
            <a:avLst/>
          </a:prstGeom>
          <a:noFill/>
        </p:spPr>
        <p:txBody>
          <a:bodyPr wrap="none" rtlCol="0">
            <a:spAutoFit/>
          </a:bodyPr>
          <a:lstStyle/>
          <a:p>
            <a:pPr algn="ctr" defTabSz="342471">
              <a:defRPr/>
            </a:pPr>
            <a:r>
              <a:rPr lang="en-US" sz="900">
                <a:solidFill>
                  <a:srgbClr val="FFFFFF"/>
                </a:solidFill>
                <a:latin typeface="Century Gothic" panose="020F0302020204030204"/>
              </a:rPr>
              <a:t>Review requests for customization</a:t>
            </a:r>
          </a:p>
        </p:txBody>
      </p:sp>
      <p:sp>
        <p:nvSpPr>
          <p:cNvPr id="301" name="TextBox 300">
            <a:extLst>
              <a:ext uri="{FF2B5EF4-FFF2-40B4-BE49-F238E27FC236}">
                <a16:creationId xmlns:a16="http://schemas.microsoft.com/office/drawing/2014/main" id="{BF462C63-A039-19ED-5219-59505E8BC696}"/>
              </a:ext>
            </a:extLst>
          </p:cNvPr>
          <p:cNvSpPr txBox="1"/>
          <p:nvPr/>
        </p:nvSpPr>
        <p:spPr>
          <a:xfrm>
            <a:off x="9647947" y="3731449"/>
            <a:ext cx="1755840" cy="230652"/>
          </a:xfrm>
          <a:prstGeom prst="rect">
            <a:avLst/>
          </a:prstGeom>
          <a:noFill/>
        </p:spPr>
        <p:txBody>
          <a:bodyPr wrap="none" rtlCol="0">
            <a:spAutoFit/>
          </a:bodyPr>
          <a:lstStyle/>
          <a:p>
            <a:pPr algn="ctr" defTabSz="342471">
              <a:defRPr/>
            </a:pPr>
            <a:r>
              <a:rPr lang="en-US" sz="900">
                <a:solidFill>
                  <a:srgbClr val="FFFFFF"/>
                </a:solidFill>
                <a:latin typeface="Century Gothic" panose="020F0302020204030204"/>
              </a:rPr>
              <a:t>Enforce technical standards</a:t>
            </a:r>
          </a:p>
        </p:txBody>
      </p:sp>
      <p:sp>
        <p:nvSpPr>
          <p:cNvPr id="302" name="TextBox 301">
            <a:extLst>
              <a:ext uri="{FF2B5EF4-FFF2-40B4-BE49-F238E27FC236}">
                <a16:creationId xmlns:a16="http://schemas.microsoft.com/office/drawing/2014/main" id="{85FEF1C1-16D1-6566-CAFE-793EDBE3F205}"/>
              </a:ext>
            </a:extLst>
          </p:cNvPr>
          <p:cNvSpPr txBox="1"/>
          <p:nvPr/>
        </p:nvSpPr>
        <p:spPr>
          <a:xfrm>
            <a:off x="8902461" y="4022895"/>
            <a:ext cx="1344190" cy="230652"/>
          </a:xfrm>
          <a:prstGeom prst="rect">
            <a:avLst/>
          </a:prstGeom>
          <a:noFill/>
        </p:spPr>
        <p:txBody>
          <a:bodyPr wrap="none" rtlCol="0">
            <a:spAutoFit/>
          </a:bodyPr>
          <a:lstStyle/>
          <a:p>
            <a:pPr algn="ctr" defTabSz="342471">
              <a:defRPr/>
            </a:pPr>
            <a:r>
              <a:rPr lang="en-US" sz="900">
                <a:solidFill>
                  <a:srgbClr val="FFFFFF"/>
                </a:solidFill>
                <a:latin typeface="Century Gothic" panose="020F0302020204030204"/>
              </a:rPr>
              <a:t>Track technical debt</a:t>
            </a:r>
          </a:p>
        </p:txBody>
      </p:sp>
      <p:sp>
        <p:nvSpPr>
          <p:cNvPr id="303" name="TextBox 302">
            <a:extLst>
              <a:ext uri="{FF2B5EF4-FFF2-40B4-BE49-F238E27FC236}">
                <a16:creationId xmlns:a16="http://schemas.microsoft.com/office/drawing/2014/main" id="{7234D230-EE99-2064-B119-F877FE4FB311}"/>
              </a:ext>
            </a:extLst>
          </p:cNvPr>
          <p:cNvSpPr txBox="1"/>
          <p:nvPr/>
        </p:nvSpPr>
        <p:spPr>
          <a:xfrm>
            <a:off x="2542372" y="4519091"/>
            <a:ext cx="2625356" cy="230772"/>
          </a:xfrm>
          <a:prstGeom prst="rect">
            <a:avLst/>
          </a:prstGeom>
          <a:noFill/>
        </p:spPr>
        <p:txBody>
          <a:bodyPr wrap="none" rtlCol="0">
            <a:spAutoFit/>
          </a:bodyPr>
          <a:lstStyle/>
          <a:p>
            <a:pPr algn="ctr" defTabSz="342471">
              <a:defRPr/>
            </a:pPr>
            <a:r>
              <a:rPr lang="en-US" sz="900">
                <a:solidFill>
                  <a:srgbClr val="FFFFFF"/>
                </a:solidFill>
                <a:latin typeface="Century Gothic" panose="020F0302020204030204"/>
              </a:rPr>
              <a:t>Coordinate project alignment with platform</a:t>
            </a:r>
          </a:p>
        </p:txBody>
      </p:sp>
    </p:spTree>
    <p:extLst>
      <p:ext uri="{BB962C8B-B14F-4D97-AF65-F5344CB8AC3E}">
        <p14:creationId xmlns:p14="http://schemas.microsoft.com/office/powerpoint/2010/main" val="183619405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72AA36D-E980-C1AF-F96A-70F86F79F6C3}"/>
              </a:ext>
            </a:extLst>
          </p:cNvPr>
          <p:cNvSpPr>
            <a:spLocks noGrp="1"/>
          </p:cNvSpPr>
          <p:nvPr>
            <p:ph type="title"/>
          </p:nvPr>
        </p:nvSpPr>
        <p:spPr/>
        <p:txBody>
          <a:bodyPr/>
          <a:lstStyle/>
          <a:p>
            <a:r>
              <a:rPr lang="en-US"/>
              <a:t>NASA has shifted from the only option</a:t>
            </a:r>
            <a:br>
              <a:rPr lang="en-US"/>
            </a:br>
            <a:r>
              <a:rPr lang="en-US"/>
              <a:t>to becoming an enabler</a:t>
            </a:r>
          </a:p>
        </p:txBody>
      </p:sp>
      <p:sp>
        <p:nvSpPr>
          <p:cNvPr id="8" name="Text Placeholder 7">
            <a:extLst>
              <a:ext uri="{FF2B5EF4-FFF2-40B4-BE49-F238E27FC236}">
                <a16:creationId xmlns:a16="http://schemas.microsoft.com/office/drawing/2014/main" id="{B8CA9BFB-419D-E8B9-4956-62937A96258E}"/>
              </a:ext>
            </a:extLst>
          </p:cNvPr>
          <p:cNvSpPr>
            <a:spLocks noGrp="1"/>
          </p:cNvSpPr>
          <p:nvPr>
            <p:ph sz="quarter" idx="10"/>
          </p:nvPr>
        </p:nvSpPr>
        <p:spPr/>
        <p:txBody>
          <a:bodyPr/>
          <a:lstStyle/>
          <a:p>
            <a:r>
              <a:rPr lang="en-US"/>
              <a:t>Late 1950’s to early 2000’s</a:t>
            </a:r>
          </a:p>
        </p:txBody>
      </p:sp>
      <p:sp>
        <p:nvSpPr>
          <p:cNvPr id="9" name="Text Placeholder 8">
            <a:extLst>
              <a:ext uri="{FF2B5EF4-FFF2-40B4-BE49-F238E27FC236}">
                <a16:creationId xmlns:a16="http://schemas.microsoft.com/office/drawing/2014/main" id="{C3EE4908-3232-FD9D-8265-E3C4C79F2DDA}"/>
              </a:ext>
            </a:extLst>
          </p:cNvPr>
          <p:cNvSpPr>
            <a:spLocks noGrp="1"/>
          </p:cNvSpPr>
          <p:nvPr>
            <p:ph type="body" sz="quarter" idx="4294967295"/>
          </p:nvPr>
        </p:nvSpPr>
        <p:spPr>
          <a:xfrm>
            <a:off x="6045195" y="1704345"/>
            <a:ext cx="5238972" cy="663402"/>
          </a:xfrm>
        </p:spPr>
        <p:txBody>
          <a:bodyPr/>
          <a:lstStyle/>
          <a:p>
            <a:r>
              <a:rPr lang="en-US">
                <a:solidFill>
                  <a:schemeClr val="bg1"/>
                </a:solidFill>
              </a:rPr>
              <a:t>2000+</a:t>
            </a:r>
          </a:p>
        </p:txBody>
      </p:sp>
      <p:pic>
        <p:nvPicPr>
          <p:cNvPr id="2052" name="Picture 4" descr="SpaceX - Logos Download">
            <a:extLst>
              <a:ext uri="{FF2B5EF4-FFF2-40B4-BE49-F238E27FC236}">
                <a16:creationId xmlns:a16="http://schemas.microsoft.com/office/drawing/2014/main" id="{A7DDB0E3-11D9-5B20-665B-66D0DD39F759}"/>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161795" y="3095606"/>
            <a:ext cx="2705919" cy="333394"/>
          </a:xfrm>
          <a:prstGeom prst="rect">
            <a:avLst/>
          </a:prstGeom>
          <a:solidFill>
            <a:schemeClr val="bg1"/>
          </a:solidFill>
          <a:ln>
            <a:solidFill>
              <a:schemeClr val="bg1"/>
            </a:solidFill>
          </a:ln>
        </p:spPr>
      </p:pic>
      <p:pic>
        <p:nvPicPr>
          <p:cNvPr id="2054" name="Picture 6" descr="Virgin Galactic Logo / Virgin Galactic - Wikipedia / This logo is ...">
            <a:extLst>
              <a:ext uri="{FF2B5EF4-FFF2-40B4-BE49-F238E27FC236}">
                <a16:creationId xmlns:a16="http://schemas.microsoft.com/office/drawing/2014/main" id="{0EB17722-2975-5341-26F2-E11104D34783}"/>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161796" y="5334097"/>
            <a:ext cx="2705919" cy="937553"/>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7F091976-7E12-2A4D-DB5C-391166290C78}"/>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161796" y="3703496"/>
            <a:ext cx="2705919" cy="1434016"/>
          </a:xfrm>
          <a:prstGeom prst="rect">
            <a:avLst/>
          </a:prstGeom>
          <a:solidFill>
            <a:schemeClr val="bg1"/>
          </a:solidFill>
        </p:spPr>
      </p:pic>
      <p:pic>
        <p:nvPicPr>
          <p:cNvPr id="2060" name="Picture 12" descr="Why NASA Needs a New Logo | Space">
            <a:extLst>
              <a:ext uri="{FF2B5EF4-FFF2-40B4-BE49-F238E27FC236}">
                <a16:creationId xmlns:a16="http://schemas.microsoft.com/office/drawing/2014/main" id="{D5951044-2F16-0798-F942-72E855302C41}"/>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5400000">
            <a:off x="9088256" y="4350757"/>
            <a:ext cx="2999838" cy="84194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6" descr="Nasa Logo - ClipArt Best">
            <a:extLst>
              <a:ext uri="{FF2B5EF4-FFF2-40B4-BE49-F238E27FC236}">
                <a16:creationId xmlns:a16="http://schemas.microsoft.com/office/drawing/2014/main" id="{0CD1B67F-AA34-0DC0-F009-0FE964144F76}"/>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604858" y="3438507"/>
            <a:ext cx="2705919" cy="2300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50670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 calcmode="lin" valueType="num">
                                      <p:cBhvr additive="base">
                                        <p:cTn id="7" dur="500" fill="hold"/>
                                        <p:tgtEl>
                                          <p:spTgt spid="2052"/>
                                        </p:tgtEl>
                                        <p:attrNameLst>
                                          <p:attrName>ppt_x</p:attrName>
                                        </p:attrNameLst>
                                      </p:cBhvr>
                                      <p:tavLst>
                                        <p:tav tm="0">
                                          <p:val>
                                            <p:strVal val="1+#ppt_w/2"/>
                                          </p:val>
                                        </p:tav>
                                        <p:tav tm="100000">
                                          <p:val>
                                            <p:strVal val="#ppt_x"/>
                                          </p:val>
                                        </p:tav>
                                      </p:tavLst>
                                    </p:anim>
                                    <p:anim calcmode="lin" valueType="num">
                                      <p:cBhvr additive="base">
                                        <p:cTn id="8" dur="500" fill="hold"/>
                                        <p:tgtEl>
                                          <p:spTgt spid="205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056"/>
                                        </p:tgtEl>
                                        <p:attrNameLst>
                                          <p:attrName>style.visibility</p:attrName>
                                        </p:attrNameLst>
                                      </p:cBhvr>
                                      <p:to>
                                        <p:strVal val="visible"/>
                                      </p:to>
                                    </p:set>
                                    <p:anim calcmode="lin" valueType="num">
                                      <p:cBhvr additive="base">
                                        <p:cTn id="11" dur="500" fill="hold"/>
                                        <p:tgtEl>
                                          <p:spTgt spid="2056"/>
                                        </p:tgtEl>
                                        <p:attrNameLst>
                                          <p:attrName>ppt_x</p:attrName>
                                        </p:attrNameLst>
                                      </p:cBhvr>
                                      <p:tavLst>
                                        <p:tav tm="0">
                                          <p:val>
                                            <p:strVal val="1+#ppt_w/2"/>
                                          </p:val>
                                        </p:tav>
                                        <p:tav tm="100000">
                                          <p:val>
                                            <p:strVal val="#ppt_x"/>
                                          </p:val>
                                        </p:tav>
                                      </p:tavLst>
                                    </p:anim>
                                    <p:anim calcmode="lin" valueType="num">
                                      <p:cBhvr additive="base">
                                        <p:cTn id="12" dur="500" fill="hold"/>
                                        <p:tgtEl>
                                          <p:spTgt spid="205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054"/>
                                        </p:tgtEl>
                                        <p:attrNameLst>
                                          <p:attrName>style.visibility</p:attrName>
                                        </p:attrNameLst>
                                      </p:cBhvr>
                                      <p:to>
                                        <p:strVal val="visible"/>
                                      </p:to>
                                    </p:set>
                                    <p:anim calcmode="lin" valueType="num">
                                      <p:cBhvr additive="base">
                                        <p:cTn id="15" dur="500" fill="hold"/>
                                        <p:tgtEl>
                                          <p:spTgt spid="2054"/>
                                        </p:tgtEl>
                                        <p:attrNameLst>
                                          <p:attrName>ppt_x</p:attrName>
                                        </p:attrNameLst>
                                      </p:cBhvr>
                                      <p:tavLst>
                                        <p:tav tm="0">
                                          <p:val>
                                            <p:strVal val="1+#ppt_w/2"/>
                                          </p:val>
                                        </p:tav>
                                        <p:tav tm="100000">
                                          <p:val>
                                            <p:strVal val="#ppt_x"/>
                                          </p:val>
                                        </p:tav>
                                      </p:tavLst>
                                    </p:anim>
                                    <p:anim calcmode="lin" valueType="num">
                                      <p:cBhvr additive="base">
                                        <p:cTn id="16" dur="500" fill="hold"/>
                                        <p:tgtEl>
                                          <p:spTgt spid="2054"/>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9" presetClass="entr" presetSubtype="0" fill="hold" nodeType="withEffect">
                                  <p:stCondLst>
                                    <p:cond delay="0"/>
                                  </p:stCondLst>
                                  <p:childTnLst>
                                    <p:set>
                                      <p:cBhvr>
                                        <p:cTn id="22" dur="1" fill="hold">
                                          <p:stCondLst>
                                            <p:cond delay="0"/>
                                          </p:stCondLst>
                                        </p:cTn>
                                        <p:tgtEl>
                                          <p:spTgt spid="2060"/>
                                        </p:tgtEl>
                                        <p:attrNameLst>
                                          <p:attrName>style.visibility</p:attrName>
                                        </p:attrNameLst>
                                      </p:cBhvr>
                                      <p:to>
                                        <p:strVal val="visible"/>
                                      </p:to>
                                    </p:set>
                                    <p:animEffect transition="in" filter="dissolve">
                                      <p:cBhvr>
                                        <p:cTn id="23" dur="500"/>
                                        <p:tgtEl>
                                          <p:spTgt spid="20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3123C-F3E0-6719-D160-A295B69D4625}"/>
              </a:ext>
            </a:extLst>
          </p:cNvPr>
          <p:cNvSpPr>
            <a:spLocks noGrp="1"/>
          </p:cNvSpPr>
          <p:nvPr>
            <p:ph type="title"/>
          </p:nvPr>
        </p:nvSpPr>
        <p:spPr/>
        <p:txBody>
          <a:bodyPr/>
          <a:lstStyle/>
          <a:p>
            <a:r>
              <a:rPr lang="en-US"/>
              <a:t>Shift from doing everything…</a:t>
            </a:r>
          </a:p>
        </p:txBody>
      </p:sp>
      <p:pic>
        <p:nvPicPr>
          <p:cNvPr id="2050" name="Picture 2" descr="Free Carpenter Vector Illustration (AI)">
            <a:extLst>
              <a:ext uri="{FF2B5EF4-FFF2-40B4-BE49-F238E27FC236}">
                <a16:creationId xmlns:a16="http://schemas.microsoft.com/office/drawing/2014/main" id="{84EA805D-1CB2-C8BD-C06E-722182A8B3B7}"/>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2311" y="3042733"/>
            <a:ext cx="3939543" cy="323183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Shed Clip Art, Vector Images &amp; Illustrations - iStock">
            <a:extLst>
              <a:ext uri="{FF2B5EF4-FFF2-40B4-BE49-F238E27FC236}">
                <a16:creationId xmlns:a16="http://schemas.microsoft.com/office/drawing/2014/main" id="{CC8AC403-A79D-E7ED-27D5-278ACFF4DCF8}"/>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283939" y="1416134"/>
            <a:ext cx="5632923" cy="47401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48940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3123C-F3E0-6719-D160-A295B69D4625}"/>
              </a:ext>
            </a:extLst>
          </p:cNvPr>
          <p:cNvSpPr>
            <a:spLocks noGrp="1"/>
          </p:cNvSpPr>
          <p:nvPr>
            <p:ph type="title"/>
          </p:nvPr>
        </p:nvSpPr>
        <p:spPr/>
        <p:txBody>
          <a:bodyPr/>
          <a:lstStyle/>
          <a:p>
            <a:r>
              <a:rPr lang="en-US"/>
              <a:t>To doing some of the thing, while managing others…</a:t>
            </a:r>
          </a:p>
        </p:txBody>
      </p:sp>
      <p:pic>
        <p:nvPicPr>
          <p:cNvPr id="2050" name="Picture 2" descr="Free Carpenter Vector Illustration (AI)">
            <a:extLst>
              <a:ext uri="{FF2B5EF4-FFF2-40B4-BE49-F238E27FC236}">
                <a16:creationId xmlns:a16="http://schemas.microsoft.com/office/drawing/2014/main" id="{84EA805D-1CB2-C8BD-C06E-722182A8B3B7}"/>
              </a:ext>
            </a:extLst>
          </p:cNvPr>
          <p:cNvPicPr>
            <a:picLocks noChangeAspect="1" noChangeArrowheads="1"/>
          </p:cNvPicPr>
          <p:nvPr/>
        </p:nvPicPr>
        <p:blipFill>
          <a:blip r:embed="rId3" cstate="screen">
            <a:extLst>
              <a:ext uri="{BEBA8EAE-BF5A-486C-A8C5-ECC9F3942E4B}">
                <a14:imgProps xmlns:a14="http://schemas.microsoft.com/office/drawing/2010/main">
                  <a14:imgLayer r:embed="rId4">
                    <a14:imgEffect>
                      <a14:backgroundRemoval t="8440" b="95908" l="7757" r="91405">
                        <a14:foregroundMark x1="4822" y1="10486" x2="39413" y2="6394"/>
                        <a14:foregroundMark x1="39413" y1="6394" x2="56813" y2="10230"/>
                        <a14:foregroundMark x1="56813" y1="10230" x2="91195" y2="8440"/>
                        <a14:foregroundMark x1="91195" y1="8440" x2="91405" y2="55754"/>
                        <a14:foregroundMark x1="6080" y1="11253" x2="8176" y2="72634"/>
                        <a14:foregroundMark x1="8176" y1="72634" x2="17400" y2="89003"/>
                        <a14:foregroundMark x1="26714" y1="93613" x2="34382" y2="96419"/>
                        <a14:foregroundMark x1="17610" y1="90281" x2="21768" y2="91803"/>
                        <a14:foregroundMark x1="34382" y1="96419" x2="68344" y2="95141"/>
                        <a14:foregroundMark x1="68344" y1="95141" x2="90985" y2="95652"/>
                        <a14:foregroundMark x1="17400" y1="95908" x2="17400" y2="95908"/>
                        <a14:foregroundMark x1="17610" y1="95652" x2="10482" y2="95396"/>
                        <a14:backgroundMark x1="23061" y1="90026" x2="27463" y2="92583"/>
                      </a14:backgroundRemoval>
                    </a14:imgEffect>
                  </a14:imgLayer>
                </a14:imgProps>
              </a:ext>
              <a:ext uri="{28A0092B-C50C-407E-A947-70E740481C1C}">
                <a14:useLocalDpi xmlns:a14="http://schemas.microsoft.com/office/drawing/2010/main"/>
              </a:ext>
            </a:extLst>
          </a:blip>
          <a:srcRect/>
          <a:stretch>
            <a:fillRect/>
          </a:stretch>
        </p:blipFill>
        <p:spPr bwMode="auto">
          <a:xfrm>
            <a:off x="452312" y="3890562"/>
            <a:ext cx="2906054" cy="238400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Big House For Sale 210959 Vector Art at Vecteezy">
            <a:extLst>
              <a:ext uri="{FF2B5EF4-FFF2-40B4-BE49-F238E27FC236}">
                <a16:creationId xmlns:a16="http://schemas.microsoft.com/office/drawing/2014/main" id="{10D3BB6A-0215-1D10-7EF7-956832A2EA55}"/>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5958597" y="2388469"/>
            <a:ext cx="5365531" cy="317805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ular Callout 2">
            <a:extLst>
              <a:ext uri="{FF2B5EF4-FFF2-40B4-BE49-F238E27FC236}">
                <a16:creationId xmlns:a16="http://schemas.microsoft.com/office/drawing/2014/main" id="{C4C92812-3E99-5C5C-D960-E559E77D041F}"/>
              </a:ext>
            </a:extLst>
          </p:cNvPr>
          <p:cNvSpPr/>
          <p:nvPr/>
        </p:nvSpPr>
        <p:spPr>
          <a:xfrm>
            <a:off x="594257" y="1526581"/>
            <a:ext cx="2293352" cy="1032465"/>
          </a:xfrm>
          <a:prstGeom prst="wedgeRectCallout">
            <a:avLst>
              <a:gd name="adj1" fmla="val 19966"/>
              <a:gd name="adj2" fmla="val 6354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040"/>
            <a:r>
              <a:rPr lang="en-US" sz="1600">
                <a:solidFill>
                  <a:srgbClr val="000000"/>
                </a:solidFill>
                <a:latin typeface="Century Gothic" panose="020F0302020204030204"/>
              </a:rPr>
              <a:t>Who can do the concrete, plumbing, and electrical in a timely manner?</a:t>
            </a:r>
          </a:p>
        </p:txBody>
      </p:sp>
      <p:sp>
        <p:nvSpPr>
          <p:cNvPr id="8" name="Rectangular Callout 7">
            <a:extLst>
              <a:ext uri="{FF2B5EF4-FFF2-40B4-BE49-F238E27FC236}">
                <a16:creationId xmlns:a16="http://schemas.microsoft.com/office/drawing/2014/main" id="{AA387294-B3D5-C757-8E68-74C0EF6A85A2}"/>
              </a:ext>
            </a:extLst>
          </p:cNvPr>
          <p:cNvSpPr/>
          <p:nvPr/>
        </p:nvSpPr>
        <p:spPr>
          <a:xfrm>
            <a:off x="3358365" y="3174883"/>
            <a:ext cx="2147178" cy="1032465"/>
          </a:xfrm>
          <a:prstGeom prst="wedgeRectCallo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040"/>
            <a:r>
              <a:rPr lang="en-US" sz="1600">
                <a:solidFill>
                  <a:srgbClr val="000000"/>
                </a:solidFill>
                <a:latin typeface="Century Gothic" panose="020F0302020204030204"/>
              </a:rPr>
              <a:t>When does the plumber come in?  Will the concrete be laid prior?</a:t>
            </a:r>
          </a:p>
        </p:txBody>
      </p:sp>
      <p:sp>
        <p:nvSpPr>
          <p:cNvPr id="9" name="Rectangular Callout 8">
            <a:extLst>
              <a:ext uri="{FF2B5EF4-FFF2-40B4-BE49-F238E27FC236}">
                <a16:creationId xmlns:a16="http://schemas.microsoft.com/office/drawing/2014/main" id="{5B4653DA-9F6A-74EF-DD2A-C2811FB75C6D}"/>
              </a:ext>
            </a:extLst>
          </p:cNvPr>
          <p:cNvSpPr/>
          <p:nvPr/>
        </p:nvSpPr>
        <p:spPr>
          <a:xfrm>
            <a:off x="3041047" y="1784579"/>
            <a:ext cx="1721552" cy="1032465"/>
          </a:xfrm>
          <a:prstGeom prst="wedgeRectCallout">
            <a:avLst>
              <a:gd name="adj1" fmla="val 20398"/>
              <a:gd name="adj2" fmla="val 625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040"/>
            <a:r>
              <a:rPr lang="en-US" sz="1600">
                <a:solidFill>
                  <a:srgbClr val="000000"/>
                </a:solidFill>
                <a:latin typeface="Century Gothic" panose="020F0302020204030204"/>
              </a:rPr>
              <a:t>Do I let the plumber speak with the client or should I?</a:t>
            </a:r>
          </a:p>
        </p:txBody>
      </p:sp>
      <p:pic>
        <p:nvPicPr>
          <p:cNvPr id="10" name="Picture 6" descr="Royalty Free Inspector Clip Art, Vector Images &amp; Illustrations - iStock">
            <a:extLst>
              <a:ext uri="{FF2B5EF4-FFF2-40B4-BE49-F238E27FC236}">
                <a16:creationId xmlns:a16="http://schemas.microsoft.com/office/drawing/2014/main" id="{3BC6D13B-18FD-6E13-6B03-A30A2A99E5BC}"/>
              </a:ext>
            </a:extLst>
          </p:cNvPr>
          <p:cNvPicPr>
            <a:picLocks noChangeAspect="1" noChangeArrowheads="1"/>
          </p:cNvPicPr>
          <p:nvPr/>
        </p:nvPicPr>
        <p:blipFill rotWithShape="1">
          <a:blip r:embed="rId6" cstate="screen">
            <a:extLst>
              <a:ext uri="{BEBA8EAE-BF5A-486C-A8C5-ECC9F3942E4B}">
                <a14:imgProps xmlns:a14="http://schemas.microsoft.com/office/drawing/2010/main">
                  <a14:imgLayer r:embed="rId7">
                    <a14:imgEffect>
                      <a14:backgroundRemoval t="4545" b="96970" l="1887" r="96604">
                        <a14:foregroundMark x1="37736" y1="97348" x2="67170" y2="95076"/>
                        <a14:foregroundMark x1="67170" y1="95076" x2="89811" y2="76136"/>
                        <a14:foregroundMark x1="89811" y1="76136" x2="93962" y2="69318"/>
                        <a14:foregroundMark x1="76981" y1="89394" x2="47925" y2="96970"/>
                        <a14:foregroundMark x1="47925" y1="96970" x2="20377" y2="85985"/>
                        <a14:foregroundMark x1="20377" y1="85985" x2="17736" y2="81818"/>
                        <a14:foregroundMark x1="16604" y1="84848" x2="3774" y2="57197"/>
                        <a14:foregroundMark x1="3774" y1="57197" x2="7925" y2="27652"/>
                        <a14:foregroundMark x1="7925" y1="27652" x2="7925" y2="27652"/>
                        <a14:foregroundMark x1="6792" y1="28030" x2="29057" y2="7197"/>
                        <a14:foregroundMark x1="29057" y1="7197" x2="58491" y2="2652"/>
                        <a14:foregroundMark x1="58491" y1="2652" x2="84906" y2="17803"/>
                        <a14:foregroundMark x1="84906" y1="17803" x2="96981" y2="45455"/>
                        <a14:foregroundMark x1="96981" y1="45455" x2="93585" y2="68561"/>
                        <a14:foregroundMark x1="43396" y1="93182" x2="73962" y2="85985"/>
                        <a14:foregroundMark x1="73962" y1="85985" x2="43019" y2="81061"/>
                        <a14:foregroundMark x1="43019" y1="81061" x2="73208" y2="82955"/>
                        <a14:foregroundMark x1="73208" y1="82955" x2="50566" y2="62500"/>
                        <a14:foregroundMark x1="50566" y1="62500" x2="69811" y2="38258"/>
                        <a14:foregroundMark x1="69811" y1="38258" x2="70566" y2="40909"/>
                        <a14:foregroundMark x1="38491" y1="7197" x2="20755" y2="12121"/>
                        <a14:foregroundMark x1="5283" y1="33333" x2="6038" y2="68182"/>
                        <a14:foregroundMark x1="2264" y1="57197" x2="3774" y2="42424"/>
                        <a14:foregroundMark x1="33585" y1="5682" x2="63396" y2="4545"/>
                        <a14:foregroundMark x1="63396" y1="4545" x2="67925" y2="6061"/>
                        <a14:foregroundMark x1="36604" y1="11364" x2="11698" y2="30682"/>
                        <a14:foregroundMark x1="11698" y1="30682" x2="40377" y2="21970"/>
                        <a14:foregroundMark x1="40377" y1="21970" x2="20377" y2="45833"/>
                        <a14:foregroundMark x1="20377" y1="45833" x2="52830" y2="23485"/>
                        <a14:foregroundMark x1="52830" y1="23485" x2="31698" y2="54545"/>
                        <a14:foregroundMark x1="31698" y1="54545" x2="76226" y2="26515"/>
                        <a14:foregroundMark x1="76226" y1="26515" x2="85283" y2="55303"/>
                        <a14:foregroundMark x1="85283" y1="55303" x2="88302" y2="59091"/>
                      </a14:backgroundRemoval>
                    </a14:imgEffect>
                  </a14:imgLayer>
                </a14:imgProps>
              </a:ext>
              <a:ext uri="{28A0092B-C50C-407E-A947-70E740481C1C}">
                <a14:useLocalDpi xmlns:a14="http://schemas.microsoft.com/office/drawing/2010/main"/>
              </a:ext>
            </a:extLst>
          </a:blip>
          <a:srcRect/>
          <a:stretch/>
        </p:blipFill>
        <p:spPr bwMode="auto">
          <a:xfrm>
            <a:off x="3358365" y="4599899"/>
            <a:ext cx="1613550" cy="1611918"/>
          </a:xfrm>
          <a:prstGeom prst="rect">
            <a:avLst/>
          </a:prstGeom>
          <a:noFill/>
          <a:extLst>
            <a:ext uri="{909E8E84-426E-40DD-AFC4-6F175D3DCCD1}">
              <a14:hiddenFill xmlns:a14="http://schemas.microsoft.com/office/drawing/2010/main">
                <a:solidFill>
                  <a:srgbClr val="FFFFFF"/>
                </a:solidFill>
              </a14:hiddenFill>
            </a:ext>
          </a:extLst>
        </p:spPr>
      </p:pic>
      <p:sp>
        <p:nvSpPr>
          <p:cNvPr id="11" name="Striped Right Arrow 10">
            <a:extLst>
              <a:ext uri="{FF2B5EF4-FFF2-40B4-BE49-F238E27FC236}">
                <a16:creationId xmlns:a16="http://schemas.microsoft.com/office/drawing/2014/main" id="{C66CE3B8-08C1-5D2E-084A-DBC0CE038197}"/>
              </a:ext>
            </a:extLst>
          </p:cNvPr>
          <p:cNvSpPr/>
          <p:nvPr/>
        </p:nvSpPr>
        <p:spPr>
          <a:xfrm>
            <a:off x="2396145" y="5566526"/>
            <a:ext cx="1505678" cy="1290582"/>
          </a:xfrm>
          <a:prstGeom prst="striped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040"/>
            <a:endParaRPr lang="en-US" sz="1600">
              <a:solidFill>
                <a:srgbClr val="000000"/>
              </a:solidFill>
              <a:latin typeface="Century Gothic" panose="020F0302020204030204"/>
            </a:endParaRPr>
          </a:p>
        </p:txBody>
      </p:sp>
    </p:spTree>
    <p:extLst>
      <p:ext uri="{BB962C8B-B14F-4D97-AF65-F5344CB8AC3E}">
        <p14:creationId xmlns:p14="http://schemas.microsoft.com/office/powerpoint/2010/main" val="39154949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3123C-F3E0-6719-D160-A295B69D4625}"/>
              </a:ext>
            </a:extLst>
          </p:cNvPr>
          <p:cNvSpPr>
            <a:spLocks noGrp="1"/>
          </p:cNvSpPr>
          <p:nvPr>
            <p:ph type="title"/>
          </p:nvPr>
        </p:nvSpPr>
        <p:spPr/>
        <p:txBody>
          <a:bodyPr/>
          <a:lstStyle/>
          <a:p>
            <a:r>
              <a:rPr lang="en-US"/>
              <a:t>To primarily enabling and managing…</a:t>
            </a:r>
          </a:p>
        </p:txBody>
      </p:sp>
      <p:pic>
        <p:nvPicPr>
          <p:cNvPr id="6146" name="Picture 2" descr="Modern office building in cartoon flat style Vector Image">
            <a:extLst>
              <a:ext uri="{FF2B5EF4-FFF2-40B4-BE49-F238E27FC236}">
                <a16:creationId xmlns:a16="http://schemas.microsoft.com/office/drawing/2014/main" id="{8BABA6DD-A2D7-5CF7-6E47-391CD3AA7AAF}"/>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289760" y="1253833"/>
            <a:ext cx="6348346" cy="495798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Free Carpenter Vector Illustration (AI)">
            <a:extLst>
              <a:ext uri="{FF2B5EF4-FFF2-40B4-BE49-F238E27FC236}">
                <a16:creationId xmlns:a16="http://schemas.microsoft.com/office/drawing/2014/main" id="{A4B8E121-F309-9830-69FA-546E1564C4B4}"/>
              </a:ext>
            </a:extLst>
          </p:cNvPr>
          <p:cNvPicPr>
            <a:picLocks noChangeAspect="1" noChangeArrowheads="1"/>
          </p:cNvPicPr>
          <p:nvPr/>
        </p:nvPicPr>
        <p:blipFill>
          <a:blip r:embed="rId4" cstate="screen">
            <a:extLst>
              <a:ext uri="{BEBA8EAE-BF5A-486C-A8C5-ECC9F3942E4B}">
                <a14:imgProps xmlns:a14="http://schemas.microsoft.com/office/drawing/2010/main">
                  <a14:imgLayer r:embed="rId5">
                    <a14:imgEffect>
                      <a14:backgroundRemoval t="8440" b="95908" l="7757" r="91405">
                        <a14:foregroundMark x1="4822" y1="10486" x2="39413" y2="6394"/>
                        <a14:foregroundMark x1="39413" y1="6394" x2="56813" y2="10230"/>
                        <a14:foregroundMark x1="56813" y1="10230" x2="91195" y2="8440"/>
                        <a14:foregroundMark x1="91195" y1="8440" x2="91405" y2="55754"/>
                        <a14:foregroundMark x1="6080" y1="11253" x2="8176" y2="72634"/>
                        <a14:foregroundMark x1="8176" y1="72634" x2="17400" y2="89003"/>
                        <a14:foregroundMark x1="26714" y1="93613" x2="34382" y2="96419"/>
                        <a14:foregroundMark x1="17610" y1="90281" x2="21768" y2="91803"/>
                        <a14:foregroundMark x1="34382" y1="96419" x2="68344" y2="95141"/>
                        <a14:foregroundMark x1="68344" y1="95141" x2="90985" y2="95652"/>
                        <a14:foregroundMark x1="17400" y1="95908" x2="17400" y2="95908"/>
                        <a14:foregroundMark x1="17610" y1="95652" x2="10482" y2="95396"/>
                        <a14:backgroundMark x1="23061" y1="90026" x2="27463" y2="92583"/>
                      </a14:backgroundRemoval>
                    </a14:imgEffect>
                  </a14:imgLayer>
                </a14:imgProps>
              </a:ext>
              <a:ext uri="{28A0092B-C50C-407E-A947-70E740481C1C}">
                <a14:useLocalDpi xmlns:a14="http://schemas.microsoft.com/office/drawing/2010/main"/>
              </a:ext>
            </a:extLst>
          </a:blip>
          <a:srcRect/>
          <a:stretch>
            <a:fillRect/>
          </a:stretch>
        </p:blipFill>
        <p:spPr bwMode="auto">
          <a:xfrm>
            <a:off x="452313" y="4983979"/>
            <a:ext cx="1573195" cy="129058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Royalty Free Inspector Clip Art, Vector Images &amp; Illustrations - iStock">
            <a:extLst>
              <a:ext uri="{FF2B5EF4-FFF2-40B4-BE49-F238E27FC236}">
                <a16:creationId xmlns:a16="http://schemas.microsoft.com/office/drawing/2014/main" id="{B8810689-0B26-FC32-4953-C1B1B1FE8F32}"/>
              </a:ext>
            </a:extLst>
          </p:cNvPr>
          <p:cNvPicPr>
            <a:picLocks noChangeAspect="1" noChangeArrowheads="1"/>
          </p:cNvPicPr>
          <p:nvPr/>
        </p:nvPicPr>
        <p:blipFill rotWithShape="1">
          <a:blip r:embed="rId6" cstate="screen">
            <a:extLst>
              <a:ext uri="{BEBA8EAE-BF5A-486C-A8C5-ECC9F3942E4B}">
                <a14:imgProps xmlns:a14="http://schemas.microsoft.com/office/drawing/2010/main">
                  <a14:imgLayer r:embed="rId7">
                    <a14:imgEffect>
                      <a14:backgroundRemoval t="4545" b="96970" l="1887" r="96604">
                        <a14:foregroundMark x1="37736" y1="97348" x2="67170" y2="95076"/>
                        <a14:foregroundMark x1="67170" y1="95076" x2="89811" y2="76136"/>
                        <a14:foregroundMark x1="89811" y1="76136" x2="93962" y2="69318"/>
                        <a14:foregroundMark x1="76981" y1="89394" x2="47925" y2="96970"/>
                        <a14:foregroundMark x1="47925" y1="96970" x2="20377" y2="85985"/>
                        <a14:foregroundMark x1="20377" y1="85985" x2="17736" y2="81818"/>
                        <a14:foregroundMark x1="16604" y1="84848" x2="3774" y2="57197"/>
                        <a14:foregroundMark x1="3774" y1="57197" x2="7925" y2="27652"/>
                        <a14:foregroundMark x1="7925" y1="27652" x2="7925" y2="27652"/>
                        <a14:foregroundMark x1="6792" y1="28030" x2="29057" y2="7197"/>
                        <a14:foregroundMark x1="29057" y1="7197" x2="58491" y2="2652"/>
                        <a14:foregroundMark x1="58491" y1="2652" x2="84906" y2="17803"/>
                        <a14:foregroundMark x1="84906" y1="17803" x2="96981" y2="45455"/>
                        <a14:foregroundMark x1="96981" y1="45455" x2="93585" y2="68561"/>
                        <a14:foregroundMark x1="43396" y1="93182" x2="73962" y2="85985"/>
                        <a14:foregroundMark x1="73962" y1="85985" x2="43019" y2="81061"/>
                        <a14:foregroundMark x1="43019" y1="81061" x2="73208" y2="82955"/>
                        <a14:foregroundMark x1="73208" y1="82955" x2="50566" y2="62500"/>
                        <a14:foregroundMark x1="50566" y1="62500" x2="69811" y2="38258"/>
                        <a14:foregroundMark x1="69811" y1="38258" x2="70566" y2="40909"/>
                        <a14:foregroundMark x1="38491" y1="7197" x2="20755" y2="12121"/>
                        <a14:foregroundMark x1="5283" y1="33333" x2="6038" y2="68182"/>
                        <a14:foregroundMark x1="2264" y1="57197" x2="3774" y2="42424"/>
                        <a14:foregroundMark x1="33585" y1="5682" x2="63396" y2="4545"/>
                        <a14:foregroundMark x1="63396" y1="4545" x2="67925" y2="6061"/>
                        <a14:foregroundMark x1="36604" y1="11364" x2="11698" y2="30682"/>
                        <a14:foregroundMark x1="11698" y1="30682" x2="40377" y2="21970"/>
                        <a14:foregroundMark x1="40377" y1="21970" x2="20377" y2="45833"/>
                        <a14:foregroundMark x1="20377" y1="45833" x2="52830" y2="23485"/>
                        <a14:foregroundMark x1="52830" y1="23485" x2="31698" y2="54545"/>
                        <a14:foregroundMark x1="31698" y1="54545" x2="76226" y2="26515"/>
                        <a14:foregroundMark x1="76226" y1="26515" x2="85283" y2="55303"/>
                        <a14:foregroundMark x1="85283" y1="55303" x2="88302" y2="59091"/>
                      </a14:backgroundRemoval>
                    </a14:imgEffect>
                  </a14:imgLayer>
                </a14:imgProps>
              </a:ext>
              <a:ext uri="{28A0092B-C50C-407E-A947-70E740481C1C}">
                <a14:useLocalDpi xmlns:a14="http://schemas.microsoft.com/office/drawing/2010/main"/>
              </a:ext>
            </a:extLst>
          </a:blip>
          <a:srcRect/>
          <a:stretch/>
        </p:blipFill>
        <p:spPr bwMode="auto">
          <a:xfrm>
            <a:off x="2025507" y="3268389"/>
            <a:ext cx="2946409" cy="2943429"/>
          </a:xfrm>
          <a:prstGeom prst="rect">
            <a:avLst/>
          </a:prstGeom>
          <a:noFill/>
          <a:extLst>
            <a:ext uri="{909E8E84-426E-40DD-AFC4-6F175D3DCCD1}">
              <a14:hiddenFill xmlns:a14="http://schemas.microsoft.com/office/drawing/2010/main">
                <a:solidFill>
                  <a:srgbClr val="FFFFFF"/>
                </a:solidFill>
              </a14:hiddenFill>
            </a:ext>
          </a:extLst>
        </p:spPr>
      </p:pic>
      <p:sp>
        <p:nvSpPr>
          <p:cNvPr id="3" name="Striped Right Arrow 2">
            <a:extLst>
              <a:ext uri="{FF2B5EF4-FFF2-40B4-BE49-F238E27FC236}">
                <a16:creationId xmlns:a16="http://schemas.microsoft.com/office/drawing/2014/main" id="{34826811-B64B-075D-B285-0162A9CB76E5}"/>
              </a:ext>
            </a:extLst>
          </p:cNvPr>
          <p:cNvSpPr/>
          <p:nvPr/>
        </p:nvSpPr>
        <p:spPr>
          <a:xfrm>
            <a:off x="1754145" y="5566526"/>
            <a:ext cx="1505678" cy="1290582"/>
          </a:xfrm>
          <a:prstGeom prst="striped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040"/>
            <a:endParaRPr lang="en-US" sz="1600">
              <a:solidFill>
                <a:srgbClr val="000000"/>
              </a:solidFill>
              <a:latin typeface="Century Gothic" panose="020F0302020204030204"/>
            </a:endParaRPr>
          </a:p>
        </p:txBody>
      </p:sp>
    </p:spTree>
    <p:extLst>
      <p:ext uri="{BB962C8B-B14F-4D97-AF65-F5344CB8AC3E}">
        <p14:creationId xmlns:p14="http://schemas.microsoft.com/office/powerpoint/2010/main" val="15600227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FFF1F392-D9B4-4E2F-8003-57257CB6FBF4}"/>
              </a:ext>
            </a:extLst>
          </p:cNvPr>
          <p:cNvSpPr>
            <a:spLocks noGrp="1"/>
          </p:cNvSpPr>
          <p:nvPr>
            <p:ph type="title"/>
          </p:nvPr>
        </p:nvSpPr>
        <p:spPr/>
        <p:txBody>
          <a:bodyPr/>
          <a:lstStyle/>
          <a:p>
            <a:r>
              <a:rPr lang="en-US">
                <a:solidFill>
                  <a:srgbClr val="86ED77"/>
                </a:solidFill>
              </a:rPr>
              <a:t>Thank You!</a:t>
            </a:r>
          </a:p>
        </p:txBody>
      </p:sp>
    </p:spTree>
    <p:extLst>
      <p:ext uri="{BB962C8B-B14F-4D97-AF65-F5344CB8AC3E}">
        <p14:creationId xmlns:p14="http://schemas.microsoft.com/office/powerpoint/2010/main" val="17300795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77675-8B11-D1B9-BED5-D2BDCD97CEF5}"/>
              </a:ext>
            </a:extLst>
          </p:cNvPr>
          <p:cNvSpPr>
            <a:spLocks noGrp="1"/>
          </p:cNvSpPr>
          <p:nvPr>
            <p:ph type="title"/>
          </p:nvPr>
        </p:nvSpPr>
        <p:spPr/>
        <p:txBody>
          <a:bodyPr/>
          <a:lstStyle/>
          <a:p>
            <a:r>
              <a:rPr lang="en-US"/>
              <a:t>Agenda</a:t>
            </a:r>
          </a:p>
        </p:txBody>
      </p:sp>
      <p:graphicFrame>
        <p:nvGraphicFramePr>
          <p:cNvPr id="23" name="Diagram 22">
            <a:extLst>
              <a:ext uri="{FF2B5EF4-FFF2-40B4-BE49-F238E27FC236}">
                <a16:creationId xmlns:a16="http://schemas.microsoft.com/office/drawing/2014/main" id="{9CCED6B3-C354-7107-CC86-B7F2DC01F916}"/>
              </a:ext>
            </a:extLst>
          </p:cNvPr>
          <p:cNvGraphicFramePr/>
          <p:nvPr/>
        </p:nvGraphicFramePr>
        <p:xfrm>
          <a:off x="2380633" y="1199791"/>
          <a:ext cx="9359061" cy="49865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4" name="Oval 23">
            <a:extLst>
              <a:ext uri="{FF2B5EF4-FFF2-40B4-BE49-F238E27FC236}">
                <a16:creationId xmlns:a16="http://schemas.microsoft.com/office/drawing/2014/main" id="{9EB3E230-CAA0-F30E-E1FB-26D8DD56E87B}"/>
              </a:ext>
            </a:extLst>
          </p:cNvPr>
          <p:cNvSpPr/>
          <p:nvPr/>
        </p:nvSpPr>
        <p:spPr>
          <a:xfrm>
            <a:off x="175384" y="2446829"/>
            <a:ext cx="2634949" cy="2492520"/>
          </a:xfrm>
          <a:prstGeom prst="ellipse">
            <a:avLst/>
          </a:prstGeom>
          <a:solidFill>
            <a:srgbClr val="62D84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766">
              <a:defRPr/>
            </a:pPr>
            <a:r>
              <a:rPr lang="en-US" sz="1998" b="1">
                <a:solidFill>
                  <a:srgbClr val="032D42"/>
                </a:solidFill>
                <a:latin typeface="Century Gothic" panose="020F0302020204030204"/>
              </a:rPr>
              <a:t>Operating Model &amp; Governance</a:t>
            </a:r>
          </a:p>
        </p:txBody>
      </p:sp>
      <p:sp>
        <p:nvSpPr>
          <p:cNvPr id="3" name="TextBox 2">
            <a:extLst>
              <a:ext uri="{FF2B5EF4-FFF2-40B4-BE49-F238E27FC236}">
                <a16:creationId xmlns:a16="http://schemas.microsoft.com/office/drawing/2014/main" id="{385A4DA5-03A2-B94B-B5D5-A8B48D882A80}"/>
              </a:ext>
            </a:extLst>
          </p:cNvPr>
          <p:cNvSpPr txBox="1"/>
          <p:nvPr/>
        </p:nvSpPr>
        <p:spPr>
          <a:xfrm>
            <a:off x="11596400" y="6538886"/>
            <a:ext cx="0" cy="0"/>
          </a:xfrm>
          <a:prstGeom prst="rect">
            <a:avLst/>
          </a:prstGeom>
          <a:noFill/>
        </p:spPr>
        <p:txBody>
          <a:bodyPr wrap="none" rtlCol="0">
            <a:noAutofit/>
          </a:bodyPr>
          <a:lstStyle/>
          <a:p>
            <a:pPr defTabSz="457040">
              <a:spcBef>
                <a:spcPts val="300"/>
              </a:spcBef>
            </a:pPr>
            <a:endParaRPr lang="en-US" sz="1600">
              <a:solidFill>
                <a:srgbClr val="000000"/>
              </a:solidFill>
              <a:latin typeface="Century Gothic" panose="020F0302020204030204"/>
            </a:endParaRPr>
          </a:p>
        </p:txBody>
      </p:sp>
    </p:spTree>
    <p:extLst>
      <p:ext uri="{BB962C8B-B14F-4D97-AF65-F5344CB8AC3E}">
        <p14:creationId xmlns:p14="http://schemas.microsoft.com/office/powerpoint/2010/main" val="200978687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D9160-E61F-6E41-BCDF-0AFAEADE2C4E}"/>
              </a:ext>
            </a:extLst>
          </p:cNvPr>
          <p:cNvSpPr>
            <a:spLocks noGrp="1"/>
          </p:cNvSpPr>
          <p:nvPr>
            <p:ph type="title"/>
          </p:nvPr>
        </p:nvSpPr>
        <p:spPr/>
        <p:txBody>
          <a:bodyPr/>
          <a:lstStyle/>
          <a:p>
            <a:r>
              <a:rPr lang="en-US">
                <a:solidFill>
                  <a:srgbClr val="86ED78"/>
                </a:solidFill>
                <a:latin typeface="Century Gothic" panose="020F0302020204030204"/>
              </a:rPr>
              <a:t>A Perspective on the Need for a ServiceNow Operating Model</a:t>
            </a:r>
            <a:endParaRPr lang="en-US">
              <a:solidFill>
                <a:schemeClr val="accent1"/>
              </a:solidFill>
            </a:endParaRPr>
          </a:p>
        </p:txBody>
      </p:sp>
      <p:sp>
        <p:nvSpPr>
          <p:cNvPr id="5" name="Text Placeholder 4">
            <a:extLst>
              <a:ext uri="{FF2B5EF4-FFF2-40B4-BE49-F238E27FC236}">
                <a16:creationId xmlns:a16="http://schemas.microsoft.com/office/drawing/2014/main" id="{A2E32458-F66D-4342-A75A-B1744CF45CCD}"/>
              </a:ext>
            </a:extLst>
          </p:cNvPr>
          <p:cNvSpPr>
            <a:spLocks noGrp="1"/>
          </p:cNvSpPr>
          <p:nvPr>
            <p:ph type="body" sz="quarter" idx="10"/>
          </p:nvPr>
        </p:nvSpPr>
        <p:spPr/>
        <p:txBody>
          <a:bodyPr/>
          <a:lstStyle/>
          <a:p>
            <a:r>
              <a:rPr lang="en-US"/>
              <a:t>Developing a Center of Excellence &amp; Innovation</a:t>
            </a:r>
          </a:p>
        </p:txBody>
      </p:sp>
    </p:spTree>
    <p:extLst>
      <p:ext uri="{BB962C8B-B14F-4D97-AF65-F5344CB8AC3E}">
        <p14:creationId xmlns:p14="http://schemas.microsoft.com/office/powerpoint/2010/main" val="24073338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58E7B96-61A5-8D7E-A85A-7D28AC0C36C8}"/>
              </a:ext>
            </a:extLst>
          </p:cNvPr>
          <p:cNvSpPr/>
          <p:nvPr/>
        </p:nvSpPr>
        <p:spPr>
          <a:xfrm>
            <a:off x="434598" y="1795126"/>
            <a:ext cx="9593648" cy="4280195"/>
          </a:xfrm>
          <a:prstGeom prst="rect">
            <a:avLst/>
          </a:prstGeom>
          <a:solidFill>
            <a:srgbClr val="009193">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7433" fontAlgn="base">
              <a:spcBef>
                <a:spcPct val="0"/>
              </a:spcBef>
              <a:spcAft>
                <a:spcPct val="0"/>
              </a:spcAft>
              <a:defRPr/>
            </a:pPr>
            <a:endParaRPr lang="en-GB" sz="2395">
              <a:solidFill>
                <a:srgbClr val="FFFFFF"/>
              </a:solidFill>
              <a:latin typeface="Century Gothic" panose="020F0302020204030204"/>
            </a:endParaRPr>
          </a:p>
        </p:txBody>
      </p:sp>
      <p:sp>
        <p:nvSpPr>
          <p:cNvPr id="3" name="Rectangle 2">
            <a:extLst>
              <a:ext uri="{FF2B5EF4-FFF2-40B4-BE49-F238E27FC236}">
                <a16:creationId xmlns:a16="http://schemas.microsoft.com/office/drawing/2014/main" id="{0B41C60D-AEC6-10D7-7FDB-B30B2CC6A27D}"/>
              </a:ext>
            </a:extLst>
          </p:cNvPr>
          <p:cNvSpPr/>
          <p:nvPr/>
        </p:nvSpPr>
        <p:spPr>
          <a:xfrm>
            <a:off x="434593" y="2180887"/>
            <a:ext cx="8792277" cy="3894432"/>
          </a:xfrm>
          <a:prstGeom prst="rect">
            <a:avLst/>
          </a:prstGeom>
          <a:solidFill>
            <a:srgbClr val="009193">
              <a:alpha val="47000"/>
            </a:srgbClr>
          </a:solidFill>
          <a:ln w="12700" cap="flat" cmpd="sng" algn="ctr">
            <a:noFill/>
            <a:prstDash val="solid"/>
            <a:miter lim="800000"/>
          </a:ln>
          <a:effectLst/>
        </p:spPr>
        <p:txBody>
          <a:bodyPr rtlCol="0" anchor="ctr"/>
          <a:lstStyle/>
          <a:p>
            <a:pPr algn="ctr" defTabSz="1217433">
              <a:defRPr/>
            </a:pPr>
            <a:endParaRPr lang="en-GB" sz="2395" kern="0">
              <a:solidFill>
                <a:srgbClr val="FCFBFA"/>
              </a:solidFill>
              <a:latin typeface="Century Gothic" panose="020B0502020202020204" pitchFamily="34" charset="0"/>
              <a:ea typeface="ＭＳ Ｐゴシック" charset="0"/>
            </a:endParaRPr>
          </a:p>
        </p:txBody>
      </p:sp>
      <p:sp>
        <p:nvSpPr>
          <p:cNvPr id="4" name="Rectangle 3">
            <a:extLst>
              <a:ext uri="{FF2B5EF4-FFF2-40B4-BE49-F238E27FC236}">
                <a16:creationId xmlns:a16="http://schemas.microsoft.com/office/drawing/2014/main" id="{F9CF3354-7692-CDC6-8711-F0770F748DED}"/>
              </a:ext>
            </a:extLst>
          </p:cNvPr>
          <p:cNvSpPr/>
          <p:nvPr/>
        </p:nvSpPr>
        <p:spPr>
          <a:xfrm>
            <a:off x="435203" y="2977431"/>
            <a:ext cx="7808879" cy="3085834"/>
          </a:xfrm>
          <a:prstGeom prst="rect">
            <a:avLst/>
          </a:prstGeom>
          <a:solidFill>
            <a:srgbClr val="009193">
              <a:alpha val="52000"/>
            </a:srgbClr>
          </a:solidFill>
          <a:ln w="12700" cap="flat" cmpd="sng" algn="ctr">
            <a:noFill/>
            <a:prstDash val="solid"/>
            <a:miter lim="800000"/>
          </a:ln>
          <a:effectLst/>
        </p:spPr>
        <p:txBody>
          <a:bodyPr rtlCol="0" anchor="ctr"/>
          <a:lstStyle/>
          <a:p>
            <a:pPr algn="ctr" defTabSz="1217433">
              <a:defRPr/>
            </a:pPr>
            <a:endParaRPr lang="en-GB" sz="2395" kern="0">
              <a:solidFill>
                <a:srgbClr val="FCFBFA"/>
              </a:solidFill>
              <a:latin typeface="Century Gothic" panose="020B0502020202020204" pitchFamily="34" charset="0"/>
              <a:ea typeface="ＭＳ Ｐゴシック" charset="0"/>
            </a:endParaRPr>
          </a:p>
        </p:txBody>
      </p:sp>
      <p:sp>
        <p:nvSpPr>
          <p:cNvPr id="5" name="Rectangle 4">
            <a:extLst>
              <a:ext uri="{FF2B5EF4-FFF2-40B4-BE49-F238E27FC236}">
                <a16:creationId xmlns:a16="http://schemas.microsoft.com/office/drawing/2014/main" id="{008F4E1C-7B63-81FD-6664-0E4236447A65}"/>
              </a:ext>
            </a:extLst>
          </p:cNvPr>
          <p:cNvSpPr/>
          <p:nvPr/>
        </p:nvSpPr>
        <p:spPr>
          <a:xfrm>
            <a:off x="434596" y="3837000"/>
            <a:ext cx="5720875" cy="2237013"/>
          </a:xfrm>
          <a:prstGeom prst="rect">
            <a:avLst/>
          </a:prstGeom>
          <a:solidFill>
            <a:srgbClr val="009193"/>
          </a:solidFill>
          <a:ln w="12700" cap="flat" cmpd="sng" algn="ctr">
            <a:noFill/>
            <a:prstDash val="solid"/>
            <a:miter lim="800000"/>
          </a:ln>
          <a:effectLst/>
        </p:spPr>
        <p:txBody>
          <a:bodyPr rtlCol="0" anchor="ctr"/>
          <a:lstStyle/>
          <a:p>
            <a:pPr algn="ctr" defTabSz="1217433">
              <a:defRPr/>
            </a:pPr>
            <a:endParaRPr lang="en-GB" sz="2395" kern="0">
              <a:solidFill>
                <a:srgbClr val="FCFBFA"/>
              </a:solidFill>
              <a:latin typeface="Century Gothic" panose="020B0502020202020204" pitchFamily="34" charset="0"/>
              <a:ea typeface="ＭＳ Ｐゴシック" charset="0"/>
            </a:endParaRPr>
          </a:p>
        </p:txBody>
      </p:sp>
      <p:sp>
        <p:nvSpPr>
          <p:cNvPr id="6" name="Rectangle 5">
            <a:extLst>
              <a:ext uri="{FF2B5EF4-FFF2-40B4-BE49-F238E27FC236}">
                <a16:creationId xmlns:a16="http://schemas.microsoft.com/office/drawing/2014/main" id="{F11B9683-A96D-2E97-ACCA-024FB8852AF9}"/>
              </a:ext>
            </a:extLst>
          </p:cNvPr>
          <p:cNvSpPr/>
          <p:nvPr/>
        </p:nvSpPr>
        <p:spPr>
          <a:xfrm>
            <a:off x="5515999" y="3023139"/>
            <a:ext cx="2704434" cy="553422"/>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algn="r" defTabSz="1217433" fontAlgn="base">
              <a:spcBef>
                <a:spcPct val="0"/>
              </a:spcBef>
              <a:spcAft>
                <a:spcPct val="0"/>
              </a:spcAft>
              <a:defRPr/>
            </a:pPr>
            <a:r>
              <a:rPr lang="en-GB" sz="1000" b="1">
                <a:solidFill>
                  <a:srgbClr val="FFFFFF"/>
                </a:solidFill>
                <a:latin typeface="Century Gothic" panose="020F0302020204030204"/>
                <a:ea typeface="Effra" charset="0"/>
                <a:cs typeface="Effra" charset="0"/>
              </a:rPr>
              <a:t>Line of Business Leaders</a:t>
            </a:r>
          </a:p>
          <a:p>
            <a:pPr algn="r" defTabSz="1217433" fontAlgn="base">
              <a:spcBef>
                <a:spcPct val="0"/>
              </a:spcBef>
              <a:spcAft>
                <a:spcPct val="0"/>
              </a:spcAft>
              <a:defRPr/>
            </a:pPr>
            <a:r>
              <a:rPr lang="en-GB" sz="1000" b="1">
                <a:solidFill>
                  <a:srgbClr val="FFFFFF"/>
                </a:solidFill>
                <a:latin typeface="Century Gothic" panose="020F0302020204030204"/>
                <a:ea typeface="Effra" charset="0"/>
                <a:cs typeface="Effra" charset="0"/>
              </a:rPr>
              <a:t>Risk Leaders</a:t>
            </a:r>
          </a:p>
          <a:p>
            <a:pPr algn="r" defTabSz="1217433" fontAlgn="base">
              <a:spcBef>
                <a:spcPct val="0"/>
              </a:spcBef>
              <a:spcAft>
                <a:spcPct val="0"/>
              </a:spcAft>
              <a:defRPr/>
            </a:pPr>
            <a:r>
              <a:rPr lang="en-GB" sz="1000" b="1">
                <a:solidFill>
                  <a:srgbClr val="FFFFFF"/>
                </a:solidFill>
                <a:latin typeface="Century Gothic" panose="020F0302020204030204"/>
                <a:ea typeface="Effra" charset="0"/>
                <a:cs typeface="Effra" charset="0"/>
              </a:rPr>
              <a:t>Heads of Digital Transformation </a:t>
            </a:r>
          </a:p>
        </p:txBody>
      </p:sp>
      <p:sp>
        <p:nvSpPr>
          <p:cNvPr id="7" name="Rectangle 6">
            <a:extLst>
              <a:ext uri="{FF2B5EF4-FFF2-40B4-BE49-F238E27FC236}">
                <a16:creationId xmlns:a16="http://schemas.microsoft.com/office/drawing/2014/main" id="{C4F53526-DBA9-FCB7-644F-F5B2371682D6}"/>
              </a:ext>
            </a:extLst>
          </p:cNvPr>
          <p:cNvSpPr/>
          <p:nvPr/>
        </p:nvSpPr>
        <p:spPr>
          <a:xfrm>
            <a:off x="7176642" y="2186518"/>
            <a:ext cx="2050231" cy="430439"/>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algn="r" defTabSz="1217433" fontAlgn="base">
              <a:spcBef>
                <a:spcPct val="0"/>
              </a:spcBef>
              <a:spcAft>
                <a:spcPct val="0"/>
              </a:spcAft>
              <a:defRPr/>
            </a:pPr>
            <a:r>
              <a:rPr lang="en-GB" sz="1050" b="1">
                <a:solidFill>
                  <a:srgbClr val="FFFFFF"/>
                </a:solidFill>
                <a:latin typeface="Century Gothic" panose="020F0302020204030204"/>
                <a:ea typeface="Effra" charset="0"/>
                <a:cs typeface="Effra" charset="0"/>
              </a:rPr>
              <a:t>CFO</a:t>
            </a:r>
          </a:p>
          <a:p>
            <a:pPr algn="r" defTabSz="1217433" fontAlgn="base">
              <a:spcBef>
                <a:spcPct val="0"/>
              </a:spcBef>
              <a:spcAft>
                <a:spcPct val="0"/>
              </a:spcAft>
              <a:defRPr/>
            </a:pPr>
            <a:r>
              <a:rPr lang="en-GB" sz="1050" b="1">
                <a:solidFill>
                  <a:srgbClr val="FFFFFF"/>
                </a:solidFill>
                <a:latin typeface="Century Gothic" panose="020F0302020204030204"/>
                <a:ea typeface="Effra" charset="0"/>
                <a:cs typeface="Effra" charset="0"/>
              </a:rPr>
              <a:t>COO</a:t>
            </a:r>
          </a:p>
        </p:txBody>
      </p:sp>
      <p:sp>
        <p:nvSpPr>
          <p:cNvPr id="8" name="Rectangle 7">
            <a:extLst>
              <a:ext uri="{FF2B5EF4-FFF2-40B4-BE49-F238E27FC236}">
                <a16:creationId xmlns:a16="http://schemas.microsoft.com/office/drawing/2014/main" id="{3CF29732-22E7-CA0B-5846-BAE94E02DA33}"/>
              </a:ext>
            </a:extLst>
          </p:cNvPr>
          <p:cNvSpPr/>
          <p:nvPr/>
        </p:nvSpPr>
        <p:spPr>
          <a:xfrm>
            <a:off x="8140215" y="1837152"/>
            <a:ext cx="1780508" cy="253652"/>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algn="r" defTabSz="1217433" fontAlgn="base">
              <a:spcBef>
                <a:spcPct val="0"/>
              </a:spcBef>
              <a:spcAft>
                <a:spcPct val="0"/>
              </a:spcAft>
              <a:defRPr/>
            </a:pPr>
            <a:r>
              <a:rPr lang="en-GB" sz="1050" b="1">
                <a:solidFill>
                  <a:srgbClr val="FFFFFF"/>
                </a:solidFill>
                <a:latin typeface="Century Gothic" panose="020F0302020204030204"/>
                <a:ea typeface="Effra" charset="0"/>
                <a:cs typeface="Effra" charset="0"/>
              </a:rPr>
              <a:t>CEO</a:t>
            </a:r>
          </a:p>
        </p:txBody>
      </p:sp>
      <p:sp>
        <p:nvSpPr>
          <p:cNvPr id="9" name="Rectangle 8">
            <a:extLst>
              <a:ext uri="{FF2B5EF4-FFF2-40B4-BE49-F238E27FC236}">
                <a16:creationId xmlns:a16="http://schemas.microsoft.com/office/drawing/2014/main" id="{E76C99BE-66BC-2B92-4BBC-4CBA0421DE7D}"/>
              </a:ext>
            </a:extLst>
          </p:cNvPr>
          <p:cNvSpPr/>
          <p:nvPr/>
        </p:nvSpPr>
        <p:spPr>
          <a:xfrm>
            <a:off x="3234794" y="3855626"/>
            <a:ext cx="2891892" cy="737896"/>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algn="r" defTabSz="1217433" fontAlgn="base">
              <a:spcBef>
                <a:spcPct val="0"/>
              </a:spcBef>
              <a:spcAft>
                <a:spcPct val="0"/>
              </a:spcAft>
              <a:defRPr/>
            </a:pPr>
            <a:r>
              <a:rPr lang="en-GB" sz="1050" b="1">
                <a:solidFill>
                  <a:srgbClr val="FFFFFF"/>
                </a:solidFill>
                <a:latin typeface="Century Gothic" panose="020F0302020204030204"/>
                <a:ea typeface="Effra" charset="0"/>
                <a:cs typeface="Effra" charset="0"/>
              </a:rPr>
              <a:t>CIO / CTO</a:t>
            </a:r>
          </a:p>
          <a:p>
            <a:pPr algn="r" defTabSz="1217433" fontAlgn="base">
              <a:spcBef>
                <a:spcPct val="0"/>
              </a:spcBef>
              <a:spcAft>
                <a:spcPct val="0"/>
              </a:spcAft>
              <a:defRPr/>
            </a:pPr>
            <a:r>
              <a:rPr lang="en-GB" sz="1050" b="1">
                <a:solidFill>
                  <a:srgbClr val="FFFFFF"/>
                </a:solidFill>
                <a:latin typeface="Century Gothic" panose="020F0302020204030204"/>
                <a:ea typeface="Effra" charset="0"/>
                <a:cs typeface="Effra" charset="0"/>
              </a:rPr>
              <a:t>Enterprise Architecture</a:t>
            </a:r>
          </a:p>
          <a:p>
            <a:pPr algn="r" defTabSz="1217433" fontAlgn="base">
              <a:spcBef>
                <a:spcPct val="0"/>
              </a:spcBef>
              <a:spcAft>
                <a:spcPct val="0"/>
              </a:spcAft>
              <a:defRPr/>
            </a:pPr>
            <a:r>
              <a:rPr lang="en-GB" sz="1050" b="1">
                <a:solidFill>
                  <a:srgbClr val="FFFFFF"/>
                </a:solidFill>
                <a:latin typeface="Century Gothic" panose="020F0302020204030204"/>
                <a:ea typeface="Effra" charset="0"/>
                <a:cs typeface="Effra" charset="0"/>
              </a:rPr>
              <a:t>Heads of Data</a:t>
            </a:r>
          </a:p>
          <a:p>
            <a:pPr algn="r" defTabSz="1217433" fontAlgn="base">
              <a:spcBef>
                <a:spcPct val="0"/>
              </a:spcBef>
              <a:spcAft>
                <a:spcPct val="0"/>
              </a:spcAft>
              <a:defRPr/>
            </a:pPr>
            <a:r>
              <a:rPr lang="en-GB" sz="1050" b="1">
                <a:solidFill>
                  <a:srgbClr val="FFFFFF"/>
                </a:solidFill>
                <a:latin typeface="Century Gothic" panose="020F0302020204030204"/>
                <a:ea typeface="Effra" charset="0"/>
                <a:cs typeface="Effra" charset="0"/>
              </a:rPr>
              <a:t>Head of Digital and Engineering</a:t>
            </a:r>
          </a:p>
        </p:txBody>
      </p:sp>
      <p:sp>
        <p:nvSpPr>
          <p:cNvPr id="10" name="Rectangle 9">
            <a:extLst>
              <a:ext uri="{FF2B5EF4-FFF2-40B4-BE49-F238E27FC236}">
                <a16:creationId xmlns:a16="http://schemas.microsoft.com/office/drawing/2014/main" id="{F3FA9C84-E8A8-4005-F09C-13441F6B2569}"/>
              </a:ext>
            </a:extLst>
          </p:cNvPr>
          <p:cNvSpPr/>
          <p:nvPr/>
        </p:nvSpPr>
        <p:spPr>
          <a:xfrm>
            <a:off x="453073" y="2260243"/>
            <a:ext cx="8773796" cy="630286"/>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defTabSz="1217433" fontAlgn="base">
              <a:spcBef>
                <a:spcPct val="0"/>
              </a:spcBef>
              <a:spcAft>
                <a:spcPct val="0"/>
              </a:spcAft>
              <a:defRPr/>
            </a:pPr>
            <a:r>
              <a:rPr lang="en-GB" sz="1100" b="1">
                <a:solidFill>
                  <a:srgbClr val="FFFFFF"/>
                </a:solidFill>
                <a:latin typeface="Century Gothic" panose="020F0302020204030204"/>
                <a:ea typeface="Effra" charset="0"/>
                <a:cs typeface="Effra" charset="0"/>
              </a:rPr>
              <a:t>Customer Experience and Performance: C-suite reduce cost while improving customer outcomes</a:t>
            </a:r>
          </a:p>
          <a:p>
            <a:pPr marL="179172" indent="-168075" defTabSz="1217433" fontAlgn="base">
              <a:spcBef>
                <a:spcPct val="0"/>
              </a:spcBef>
              <a:spcAft>
                <a:spcPct val="0"/>
              </a:spcAft>
              <a:buFont typeface="Arial" panose="020B0604020202020204" pitchFamily="34" charset="0"/>
              <a:buChar char="•"/>
              <a:defRPr/>
            </a:pPr>
            <a:r>
              <a:rPr lang="en-GB" sz="800">
                <a:solidFill>
                  <a:srgbClr val="FFFFFF"/>
                </a:solidFill>
                <a:latin typeface="Century Gothic" panose="020F0302020204030204"/>
                <a:ea typeface="Effra" charset="0"/>
                <a:cs typeface="Effra" charset="0"/>
              </a:rPr>
              <a:t>Reduce cost to serve / headcount reduction / move to digital channels</a:t>
            </a:r>
          </a:p>
          <a:p>
            <a:pPr marL="179172" indent="-168075" defTabSz="1217433" fontAlgn="base">
              <a:spcBef>
                <a:spcPct val="0"/>
              </a:spcBef>
              <a:spcAft>
                <a:spcPct val="0"/>
              </a:spcAft>
              <a:buFont typeface="Arial" panose="020B0604020202020204" pitchFamily="34" charset="0"/>
              <a:buChar char="•"/>
              <a:defRPr/>
            </a:pPr>
            <a:r>
              <a:rPr lang="en-GB" sz="800">
                <a:solidFill>
                  <a:srgbClr val="FFFFFF"/>
                </a:solidFill>
                <a:latin typeface="Century Gothic" panose="020F0302020204030204"/>
                <a:ea typeface="Effra" charset="0"/>
                <a:cs typeface="Effra" charset="0"/>
              </a:rPr>
              <a:t>Rationalise supply chain and other cost levers</a:t>
            </a:r>
          </a:p>
          <a:p>
            <a:pPr marL="179172" indent="-168075" defTabSz="1217433" fontAlgn="base">
              <a:spcBef>
                <a:spcPct val="0"/>
              </a:spcBef>
              <a:spcAft>
                <a:spcPct val="0"/>
              </a:spcAft>
              <a:buFont typeface="Arial" panose="020B0604020202020204" pitchFamily="34" charset="0"/>
              <a:buChar char="•"/>
              <a:defRPr/>
            </a:pPr>
            <a:r>
              <a:rPr lang="en-GB" sz="800">
                <a:solidFill>
                  <a:srgbClr val="FFFFFF"/>
                </a:solidFill>
                <a:latin typeface="Century Gothic" panose="020F0302020204030204"/>
                <a:ea typeface="Effra" charset="0"/>
                <a:cs typeface="Effra" charset="0"/>
              </a:rPr>
              <a:t>Outsource commoditized activity ‘as a Service’</a:t>
            </a:r>
          </a:p>
        </p:txBody>
      </p:sp>
      <p:sp>
        <p:nvSpPr>
          <p:cNvPr id="11" name="Rectangle 10">
            <a:extLst>
              <a:ext uri="{FF2B5EF4-FFF2-40B4-BE49-F238E27FC236}">
                <a16:creationId xmlns:a16="http://schemas.microsoft.com/office/drawing/2014/main" id="{9393E8A4-ED20-312E-390D-0271C910B539}"/>
              </a:ext>
            </a:extLst>
          </p:cNvPr>
          <p:cNvSpPr/>
          <p:nvPr/>
        </p:nvSpPr>
        <p:spPr>
          <a:xfrm>
            <a:off x="453072" y="1849654"/>
            <a:ext cx="8925206" cy="276711"/>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defTabSz="1217433" fontAlgn="base">
              <a:spcBef>
                <a:spcPct val="0"/>
              </a:spcBef>
              <a:spcAft>
                <a:spcPct val="0"/>
              </a:spcAft>
              <a:defRPr/>
            </a:pPr>
            <a:r>
              <a:rPr lang="en-GB" sz="1200" b="1">
                <a:solidFill>
                  <a:srgbClr val="FFFFFF"/>
                </a:solidFill>
                <a:latin typeface="Century Gothic" panose="020F0302020204030204"/>
                <a:ea typeface="Effra" charset="0"/>
                <a:cs typeface="Effra" charset="0"/>
              </a:rPr>
              <a:t>Driving the Digital Revolution </a:t>
            </a:r>
          </a:p>
        </p:txBody>
      </p:sp>
      <p:sp>
        <p:nvSpPr>
          <p:cNvPr id="12" name="Rectangle 11">
            <a:extLst>
              <a:ext uri="{FF2B5EF4-FFF2-40B4-BE49-F238E27FC236}">
                <a16:creationId xmlns:a16="http://schemas.microsoft.com/office/drawing/2014/main" id="{3B875E15-A2A7-63C0-E58F-DDD59D3402EF}"/>
              </a:ext>
            </a:extLst>
          </p:cNvPr>
          <p:cNvSpPr/>
          <p:nvPr/>
        </p:nvSpPr>
        <p:spPr>
          <a:xfrm>
            <a:off x="484387" y="4135491"/>
            <a:ext cx="4239671" cy="97685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noAutofit/>
          </a:bodyPr>
          <a:lstStyle/>
          <a:p>
            <a:pPr defTabSz="1217433" fontAlgn="base">
              <a:spcBef>
                <a:spcPct val="0"/>
              </a:spcBef>
              <a:spcAft>
                <a:spcPct val="0"/>
              </a:spcAft>
              <a:defRPr/>
            </a:pPr>
            <a:endParaRPr lang="en-GB" sz="800">
              <a:solidFill>
                <a:srgbClr val="FFFFFF"/>
              </a:solidFill>
              <a:latin typeface="Century Gothic" panose="020F0302020204030204"/>
              <a:ea typeface="Effra" charset="0"/>
              <a:cs typeface="Effra" charset="0"/>
            </a:endParaRPr>
          </a:p>
        </p:txBody>
      </p:sp>
      <p:sp>
        <p:nvSpPr>
          <p:cNvPr id="13" name="Rectangle 12">
            <a:extLst>
              <a:ext uri="{FF2B5EF4-FFF2-40B4-BE49-F238E27FC236}">
                <a16:creationId xmlns:a16="http://schemas.microsoft.com/office/drawing/2014/main" id="{B341DD25-3DA3-7740-B25C-9D84AD0C9416}"/>
              </a:ext>
            </a:extLst>
          </p:cNvPr>
          <p:cNvSpPr/>
          <p:nvPr/>
        </p:nvSpPr>
        <p:spPr>
          <a:xfrm>
            <a:off x="6230050" y="4651279"/>
            <a:ext cx="3690678" cy="1186281"/>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noAutofit/>
          </a:bodyPr>
          <a:lstStyle/>
          <a:p>
            <a:pPr marL="9513" indent="-9513" algn="ctr" defTabSz="1217433" fontAlgn="base">
              <a:lnSpc>
                <a:spcPct val="150000"/>
              </a:lnSpc>
              <a:spcBef>
                <a:spcPct val="0"/>
              </a:spcBef>
              <a:spcAft>
                <a:spcPct val="0"/>
              </a:spcAft>
              <a:defRPr/>
            </a:pPr>
            <a:r>
              <a:rPr lang="en-GB" sz="1100" b="1">
                <a:solidFill>
                  <a:srgbClr val="FFFFFF"/>
                </a:solidFill>
                <a:latin typeface="Century Gothic" panose="020F0302020204030204"/>
                <a:ea typeface="Effra" charset="0"/>
                <a:cs typeface="Effra" charset="0"/>
              </a:rPr>
              <a:t>Equipping digital functions to meet BUSINESS needs with powerful integration, data, workflow and analytics capabilities on a single low-code cloud based Enterprise Platform</a:t>
            </a:r>
            <a:endParaRPr lang="en-GB" sz="1100" b="1" i="1">
              <a:solidFill>
                <a:srgbClr val="FFFFFF"/>
              </a:solidFill>
              <a:latin typeface="Century Gothic" panose="020F0302020204030204"/>
              <a:ea typeface="Effra" charset="0"/>
              <a:cs typeface="Effra" charset="0"/>
            </a:endParaRPr>
          </a:p>
        </p:txBody>
      </p:sp>
      <p:sp>
        <p:nvSpPr>
          <p:cNvPr id="14" name="Rectangle 13">
            <a:extLst>
              <a:ext uri="{FF2B5EF4-FFF2-40B4-BE49-F238E27FC236}">
                <a16:creationId xmlns:a16="http://schemas.microsoft.com/office/drawing/2014/main" id="{38C5C25B-8D4B-CFA3-97B7-A1ADF7CA0B92}"/>
              </a:ext>
            </a:extLst>
          </p:cNvPr>
          <p:cNvSpPr/>
          <p:nvPr/>
        </p:nvSpPr>
        <p:spPr>
          <a:xfrm>
            <a:off x="6160341" y="4390744"/>
            <a:ext cx="3867907" cy="1683268"/>
          </a:xfrm>
          <a:prstGeom prst="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7433" fontAlgn="base">
              <a:spcBef>
                <a:spcPct val="0"/>
              </a:spcBef>
              <a:spcAft>
                <a:spcPct val="0"/>
              </a:spcAft>
              <a:defRPr/>
            </a:pPr>
            <a:endParaRPr lang="en-US" sz="2395">
              <a:solidFill>
                <a:srgbClr val="FFFFFF"/>
              </a:solidFill>
              <a:latin typeface="Century Gothic" panose="020F0302020204030204"/>
            </a:endParaRPr>
          </a:p>
        </p:txBody>
      </p:sp>
      <p:sp>
        <p:nvSpPr>
          <p:cNvPr id="15" name="Up Arrow 14">
            <a:extLst>
              <a:ext uri="{FF2B5EF4-FFF2-40B4-BE49-F238E27FC236}">
                <a16:creationId xmlns:a16="http://schemas.microsoft.com/office/drawing/2014/main" id="{F6F4B823-026D-358C-A46B-B4077799234C}"/>
              </a:ext>
            </a:extLst>
          </p:cNvPr>
          <p:cNvSpPr/>
          <p:nvPr/>
        </p:nvSpPr>
        <p:spPr>
          <a:xfrm>
            <a:off x="7899988" y="4026027"/>
            <a:ext cx="534133" cy="358938"/>
          </a:xfrm>
          <a:prstGeom prst="upArrow">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7433" fontAlgn="base">
              <a:spcBef>
                <a:spcPct val="0"/>
              </a:spcBef>
              <a:spcAft>
                <a:spcPct val="0"/>
              </a:spcAft>
              <a:defRPr/>
            </a:pPr>
            <a:endParaRPr lang="en-US" sz="2395">
              <a:solidFill>
                <a:srgbClr val="FFFFFF"/>
              </a:solidFill>
              <a:latin typeface="Century Gothic" panose="020F0302020204030204"/>
            </a:endParaRPr>
          </a:p>
        </p:txBody>
      </p:sp>
      <p:sp>
        <p:nvSpPr>
          <p:cNvPr id="16" name="Rectangle 15">
            <a:extLst>
              <a:ext uri="{FF2B5EF4-FFF2-40B4-BE49-F238E27FC236}">
                <a16:creationId xmlns:a16="http://schemas.microsoft.com/office/drawing/2014/main" id="{E9D1B274-3E44-AFDB-ABCD-E8C74B93DA91}"/>
              </a:ext>
            </a:extLst>
          </p:cNvPr>
          <p:cNvSpPr/>
          <p:nvPr/>
        </p:nvSpPr>
        <p:spPr>
          <a:xfrm>
            <a:off x="438341" y="5103679"/>
            <a:ext cx="3837903" cy="950918"/>
          </a:xfrm>
          <a:prstGeom prst="rect">
            <a:avLst/>
          </a:prstGeom>
          <a:solidFill>
            <a:srgbClr val="00A1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304">
              <a:defRPr/>
            </a:pPr>
            <a:endParaRPr lang="en-US" sz="1796">
              <a:solidFill>
                <a:srgbClr val="FFFFFF"/>
              </a:solidFill>
              <a:latin typeface="Century Gothic" panose="020F0302020204030204"/>
            </a:endParaRPr>
          </a:p>
        </p:txBody>
      </p:sp>
      <p:sp>
        <p:nvSpPr>
          <p:cNvPr id="17" name="Rectangle 16">
            <a:extLst>
              <a:ext uri="{FF2B5EF4-FFF2-40B4-BE49-F238E27FC236}">
                <a16:creationId xmlns:a16="http://schemas.microsoft.com/office/drawing/2014/main" id="{554FA9A9-792B-7362-02B8-DEFD47EA8449}"/>
              </a:ext>
            </a:extLst>
          </p:cNvPr>
          <p:cNvSpPr/>
          <p:nvPr/>
        </p:nvSpPr>
        <p:spPr>
          <a:xfrm>
            <a:off x="453070" y="5147455"/>
            <a:ext cx="4305734" cy="261338"/>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defTabSz="1217433" fontAlgn="base">
              <a:spcBef>
                <a:spcPct val="0"/>
              </a:spcBef>
              <a:spcAft>
                <a:spcPct val="0"/>
              </a:spcAft>
              <a:defRPr/>
            </a:pPr>
            <a:r>
              <a:rPr lang="en-GB" sz="1100" b="1">
                <a:solidFill>
                  <a:srgbClr val="FFFFFF"/>
                </a:solidFill>
                <a:latin typeface="Century Gothic" panose="020F0302020204030204"/>
                <a:ea typeface="Effra" charset="0"/>
                <a:cs typeface="Effra" charset="0"/>
              </a:rPr>
              <a:t>Running IT Operations</a:t>
            </a:r>
          </a:p>
        </p:txBody>
      </p:sp>
      <p:sp>
        <p:nvSpPr>
          <p:cNvPr id="18" name="Rectangle 17">
            <a:extLst>
              <a:ext uri="{FF2B5EF4-FFF2-40B4-BE49-F238E27FC236}">
                <a16:creationId xmlns:a16="http://schemas.microsoft.com/office/drawing/2014/main" id="{B9FAB40A-CBEF-62FB-7DE5-434F6437E25E}"/>
              </a:ext>
            </a:extLst>
          </p:cNvPr>
          <p:cNvSpPr/>
          <p:nvPr/>
        </p:nvSpPr>
        <p:spPr>
          <a:xfrm>
            <a:off x="445465" y="5587808"/>
            <a:ext cx="2545394" cy="475459"/>
          </a:xfrm>
          <a:prstGeom prst="rect">
            <a:avLst/>
          </a:prstGeom>
          <a:solidFill>
            <a:srgbClr val="00BA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3304">
              <a:defRPr/>
            </a:pPr>
            <a:endParaRPr lang="en-US" sz="1796" b="1">
              <a:solidFill>
                <a:srgbClr val="293E40"/>
              </a:solidFill>
              <a:latin typeface="Century Gothic" panose="020F0302020204030204"/>
            </a:endParaRPr>
          </a:p>
        </p:txBody>
      </p:sp>
      <p:sp>
        <p:nvSpPr>
          <p:cNvPr id="19" name="Rectangle 18">
            <a:extLst>
              <a:ext uri="{FF2B5EF4-FFF2-40B4-BE49-F238E27FC236}">
                <a16:creationId xmlns:a16="http://schemas.microsoft.com/office/drawing/2014/main" id="{B25C7867-4211-DA3A-EE25-A67C7135221A}"/>
              </a:ext>
            </a:extLst>
          </p:cNvPr>
          <p:cNvSpPr/>
          <p:nvPr/>
        </p:nvSpPr>
        <p:spPr>
          <a:xfrm>
            <a:off x="453070" y="5684824"/>
            <a:ext cx="4305734" cy="261338"/>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defTabSz="1217433" fontAlgn="base">
              <a:spcBef>
                <a:spcPct val="0"/>
              </a:spcBef>
              <a:spcAft>
                <a:spcPct val="0"/>
              </a:spcAft>
              <a:defRPr/>
            </a:pPr>
            <a:r>
              <a:rPr lang="en-GB" sz="1100" b="1">
                <a:solidFill>
                  <a:srgbClr val="293E40"/>
                </a:solidFill>
                <a:latin typeface="Century Gothic" panose="020F0302020204030204"/>
                <a:ea typeface="Effra" charset="0"/>
                <a:cs typeface="Effra" charset="0"/>
              </a:rPr>
              <a:t>‘IT Ticketing Tool’</a:t>
            </a:r>
          </a:p>
        </p:txBody>
      </p:sp>
      <p:sp>
        <p:nvSpPr>
          <p:cNvPr id="20" name="Rectangle 19">
            <a:extLst>
              <a:ext uri="{FF2B5EF4-FFF2-40B4-BE49-F238E27FC236}">
                <a16:creationId xmlns:a16="http://schemas.microsoft.com/office/drawing/2014/main" id="{BDB8F7D5-4F28-A52E-424C-B7450C17DDD4}"/>
              </a:ext>
            </a:extLst>
          </p:cNvPr>
          <p:cNvSpPr/>
          <p:nvPr/>
        </p:nvSpPr>
        <p:spPr>
          <a:xfrm>
            <a:off x="2811934" y="5136667"/>
            <a:ext cx="1457534" cy="253652"/>
          </a:xfrm>
          <a:prstGeom prst="rect">
            <a:avLst/>
          </a:prstGeom>
        </p:spPr>
        <p:txBody>
          <a:bodyPr wrap="none">
            <a:spAutoFit/>
          </a:bodyPr>
          <a:lstStyle/>
          <a:p>
            <a:pPr algn="r" defTabSz="1217433" fontAlgn="base">
              <a:spcBef>
                <a:spcPct val="0"/>
              </a:spcBef>
              <a:spcAft>
                <a:spcPct val="0"/>
              </a:spcAft>
              <a:defRPr/>
            </a:pPr>
            <a:r>
              <a:rPr lang="en-GB" sz="1050" b="1">
                <a:solidFill>
                  <a:srgbClr val="FFFFFF"/>
                </a:solidFill>
                <a:latin typeface="Century Gothic" panose="020F0302020204030204"/>
                <a:ea typeface="Effra" charset="0"/>
                <a:cs typeface="Effra" charset="0"/>
              </a:rPr>
              <a:t>Head of Operations</a:t>
            </a:r>
          </a:p>
        </p:txBody>
      </p:sp>
      <p:sp>
        <p:nvSpPr>
          <p:cNvPr id="21" name="Rectangle 20">
            <a:extLst>
              <a:ext uri="{FF2B5EF4-FFF2-40B4-BE49-F238E27FC236}">
                <a16:creationId xmlns:a16="http://schemas.microsoft.com/office/drawing/2014/main" id="{0DA44FE1-9D82-426D-EB0A-690EFF22525A}"/>
              </a:ext>
            </a:extLst>
          </p:cNvPr>
          <p:cNvSpPr/>
          <p:nvPr/>
        </p:nvSpPr>
        <p:spPr>
          <a:xfrm>
            <a:off x="455841" y="3887753"/>
            <a:ext cx="6798261" cy="112221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defTabSz="1217433" fontAlgn="base">
              <a:spcBef>
                <a:spcPct val="0"/>
              </a:spcBef>
              <a:spcAft>
                <a:spcPct val="0"/>
              </a:spcAft>
              <a:defRPr/>
            </a:pPr>
            <a:r>
              <a:rPr lang="en-GB" sz="1100" b="1">
                <a:solidFill>
                  <a:srgbClr val="FFFFFF"/>
                </a:solidFill>
                <a:latin typeface="Century Gothic" panose="020F0302020204030204"/>
                <a:ea typeface="Effra" charset="0"/>
                <a:cs typeface="Effra" charset="0"/>
              </a:rPr>
              <a:t>Delivering Enterprise Technology Management</a:t>
            </a:r>
          </a:p>
          <a:p>
            <a:pPr marL="171246" indent="-171246" defTabSz="1217433" fontAlgn="base">
              <a:spcBef>
                <a:spcPct val="0"/>
              </a:spcBef>
              <a:spcAft>
                <a:spcPct val="0"/>
              </a:spcAft>
              <a:buFont typeface="Arial" panose="020B0604020202020204" pitchFamily="34" charset="0"/>
              <a:buChar char="•"/>
              <a:defRPr/>
            </a:pPr>
            <a:r>
              <a:rPr lang="en-GB" sz="800">
                <a:solidFill>
                  <a:srgbClr val="FFFFFF"/>
                </a:solidFill>
                <a:latin typeface="Century Gothic" panose="020F0302020204030204"/>
                <a:ea typeface="Effra" charset="0"/>
                <a:cs typeface="Effra" charset="0"/>
              </a:rPr>
              <a:t>Helping IT Leaders transform how technology is delivered</a:t>
            </a:r>
          </a:p>
          <a:p>
            <a:pPr marL="171246" indent="-171246" defTabSz="1217433" fontAlgn="base">
              <a:spcBef>
                <a:spcPct val="0"/>
              </a:spcBef>
              <a:spcAft>
                <a:spcPct val="0"/>
              </a:spcAft>
              <a:buFont typeface="Arial" panose="020B0604020202020204" pitchFamily="34" charset="0"/>
              <a:buChar char="•"/>
              <a:defRPr/>
            </a:pPr>
            <a:r>
              <a:rPr lang="en-GB" sz="800">
                <a:solidFill>
                  <a:srgbClr val="FFFFFF"/>
                </a:solidFill>
                <a:latin typeface="Century Gothic" panose="020F0302020204030204"/>
                <a:ea typeface="Effra" charset="0"/>
                <a:cs typeface="Effra" charset="0"/>
              </a:rPr>
              <a:t>Services Data Model</a:t>
            </a:r>
          </a:p>
          <a:p>
            <a:pPr marL="171246" indent="-171246" defTabSz="1217433" fontAlgn="base">
              <a:spcBef>
                <a:spcPct val="0"/>
              </a:spcBef>
              <a:spcAft>
                <a:spcPct val="0"/>
              </a:spcAft>
              <a:buFont typeface="Arial" panose="020B0604020202020204" pitchFamily="34" charset="0"/>
              <a:buChar char="•"/>
              <a:defRPr/>
            </a:pPr>
            <a:r>
              <a:rPr lang="en-GB" sz="800">
                <a:solidFill>
                  <a:srgbClr val="FFFFFF"/>
                </a:solidFill>
                <a:latin typeface="Century Gothic" panose="020F0302020204030204"/>
                <a:ea typeface="Effra" charset="0"/>
                <a:cs typeface="Effra" charset="0"/>
              </a:rPr>
              <a:t>End to end technology management</a:t>
            </a:r>
          </a:p>
          <a:p>
            <a:pPr marL="171246" indent="-171246" defTabSz="1217433" fontAlgn="base">
              <a:spcBef>
                <a:spcPct val="0"/>
              </a:spcBef>
              <a:spcAft>
                <a:spcPct val="0"/>
              </a:spcAft>
              <a:buFont typeface="Arial" panose="020B0604020202020204" pitchFamily="34" charset="0"/>
              <a:buChar char="•"/>
              <a:defRPr/>
            </a:pPr>
            <a:r>
              <a:rPr lang="en-GB" sz="800">
                <a:solidFill>
                  <a:srgbClr val="FFFFFF"/>
                </a:solidFill>
                <a:latin typeface="Century Gothic" panose="020F0302020204030204"/>
                <a:ea typeface="Effra" charset="0"/>
                <a:cs typeface="Effra" charset="0"/>
              </a:rPr>
              <a:t>DevOps and Cloud</a:t>
            </a:r>
          </a:p>
          <a:p>
            <a:pPr marL="171246" indent="-171246" defTabSz="1217433" fontAlgn="base">
              <a:spcBef>
                <a:spcPct val="0"/>
              </a:spcBef>
              <a:spcAft>
                <a:spcPct val="0"/>
              </a:spcAft>
              <a:buFont typeface="Arial" panose="020B0604020202020204" pitchFamily="34" charset="0"/>
              <a:buChar char="•"/>
              <a:defRPr/>
            </a:pPr>
            <a:r>
              <a:rPr lang="en-GB" sz="800">
                <a:solidFill>
                  <a:srgbClr val="FFFFFF"/>
                </a:solidFill>
                <a:latin typeface="Century Gothic" panose="020F0302020204030204"/>
                <a:ea typeface="Effra" charset="0"/>
                <a:cs typeface="Effra" charset="0"/>
              </a:rPr>
              <a:t>Speed up delivery of work safely and securely</a:t>
            </a:r>
          </a:p>
          <a:p>
            <a:pPr marL="171246" indent="-171246" defTabSz="1217433" fontAlgn="base">
              <a:spcBef>
                <a:spcPct val="0"/>
              </a:spcBef>
              <a:spcAft>
                <a:spcPct val="0"/>
              </a:spcAft>
              <a:buFont typeface="Arial" panose="020B0604020202020204" pitchFamily="34" charset="0"/>
              <a:buChar char="•"/>
              <a:defRPr/>
            </a:pPr>
            <a:r>
              <a:rPr lang="en-GB" sz="800">
                <a:solidFill>
                  <a:srgbClr val="FFFFFF"/>
                </a:solidFill>
                <a:latin typeface="Century Gothic" panose="020F0302020204030204"/>
                <a:ea typeface="Effra" charset="0"/>
                <a:cs typeface="Effra" charset="0"/>
              </a:rPr>
              <a:t>Increase cadence of product innovation</a:t>
            </a:r>
          </a:p>
          <a:p>
            <a:pPr marL="171246" indent="-171246" defTabSz="1217433" fontAlgn="base">
              <a:spcBef>
                <a:spcPct val="0"/>
              </a:spcBef>
              <a:spcAft>
                <a:spcPct val="0"/>
              </a:spcAft>
              <a:buFont typeface="Arial" panose="020B0604020202020204" pitchFamily="34" charset="0"/>
              <a:buChar char="•"/>
              <a:defRPr/>
            </a:pPr>
            <a:r>
              <a:rPr lang="en-GB" sz="800">
                <a:solidFill>
                  <a:srgbClr val="FFFFFF"/>
                </a:solidFill>
                <a:latin typeface="Century Gothic" panose="020F0302020204030204"/>
                <a:ea typeface="Effra" charset="0"/>
                <a:cs typeface="Effra" charset="0"/>
              </a:rPr>
              <a:t>Reduce cost of IT</a:t>
            </a:r>
          </a:p>
        </p:txBody>
      </p:sp>
      <p:sp>
        <p:nvSpPr>
          <p:cNvPr id="22" name="Rectangle 21">
            <a:extLst>
              <a:ext uri="{FF2B5EF4-FFF2-40B4-BE49-F238E27FC236}">
                <a16:creationId xmlns:a16="http://schemas.microsoft.com/office/drawing/2014/main" id="{E63542BA-E3F9-4F58-B50C-44BC22F0A2FE}"/>
              </a:ext>
            </a:extLst>
          </p:cNvPr>
          <p:cNvSpPr/>
          <p:nvPr/>
        </p:nvSpPr>
        <p:spPr>
          <a:xfrm>
            <a:off x="445466" y="3006100"/>
            <a:ext cx="6798261" cy="753269"/>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defTabSz="1217433" fontAlgn="base">
              <a:spcBef>
                <a:spcPct val="0"/>
              </a:spcBef>
              <a:spcAft>
                <a:spcPct val="0"/>
              </a:spcAft>
              <a:defRPr/>
            </a:pPr>
            <a:r>
              <a:rPr lang="en-GB" sz="1100" b="1">
                <a:solidFill>
                  <a:srgbClr val="FFFFFF"/>
                </a:solidFill>
                <a:latin typeface="Century Gothic" panose="020F0302020204030204"/>
                <a:ea typeface="Effra" charset="0"/>
                <a:cs typeface="Effra" charset="0"/>
              </a:rPr>
              <a:t>Customer and Business Hyper-automation: drive a new operational reality</a:t>
            </a:r>
          </a:p>
          <a:p>
            <a:pPr marL="179172" indent="-179172" defTabSz="1217433" fontAlgn="base">
              <a:spcBef>
                <a:spcPct val="0"/>
              </a:spcBef>
              <a:spcAft>
                <a:spcPct val="0"/>
              </a:spcAft>
              <a:buFont typeface="Arial" panose="020B0604020202020204" pitchFamily="34" charset="0"/>
              <a:buChar char="•"/>
              <a:defRPr/>
            </a:pPr>
            <a:r>
              <a:rPr lang="en-GB" sz="800">
                <a:solidFill>
                  <a:srgbClr val="FFFFFF"/>
                </a:solidFill>
                <a:latin typeface="Century Gothic" panose="020F0302020204030204"/>
                <a:ea typeface="Effra" charset="0"/>
                <a:cs typeface="Effra" charset="0"/>
              </a:rPr>
              <a:t>Deliver streamlined and end to end customer outcomes with compliance</a:t>
            </a:r>
          </a:p>
          <a:p>
            <a:pPr marL="179172" indent="-179172" defTabSz="1217433" fontAlgn="base">
              <a:spcBef>
                <a:spcPct val="0"/>
              </a:spcBef>
              <a:spcAft>
                <a:spcPct val="0"/>
              </a:spcAft>
              <a:buFont typeface="Arial" panose="020B0604020202020204" pitchFamily="34" charset="0"/>
              <a:buChar char="•"/>
              <a:defRPr/>
            </a:pPr>
            <a:r>
              <a:rPr lang="en-GB" sz="800">
                <a:solidFill>
                  <a:srgbClr val="FFFFFF"/>
                </a:solidFill>
                <a:latin typeface="Century Gothic" panose="020F0302020204030204"/>
                <a:ea typeface="Effra" charset="0"/>
                <a:cs typeface="Effra" charset="0"/>
              </a:rPr>
              <a:t>Increase business efficiency and productivity</a:t>
            </a:r>
          </a:p>
          <a:p>
            <a:pPr marL="179172" indent="-179172" defTabSz="1217433" fontAlgn="base">
              <a:spcBef>
                <a:spcPct val="0"/>
              </a:spcBef>
              <a:spcAft>
                <a:spcPct val="0"/>
              </a:spcAft>
              <a:buFont typeface="Arial" panose="020B0604020202020204" pitchFamily="34" charset="0"/>
              <a:buChar char="•"/>
              <a:defRPr/>
            </a:pPr>
            <a:r>
              <a:rPr lang="en-GB" sz="800">
                <a:solidFill>
                  <a:srgbClr val="FFFFFF"/>
                </a:solidFill>
                <a:latin typeface="Century Gothic" panose="020F0302020204030204"/>
                <a:ea typeface="Effra" charset="0"/>
                <a:cs typeface="Effra" charset="0"/>
              </a:rPr>
              <a:t>Embed and integrate risk and control into operational workflows</a:t>
            </a:r>
          </a:p>
          <a:p>
            <a:pPr marL="179172" indent="-179172" defTabSz="1217433" fontAlgn="base">
              <a:spcBef>
                <a:spcPct val="0"/>
              </a:spcBef>
              <a:spcAft>
                <a:spcPct val="0"/>
              </a:spcAft>
              <a:buFont typeface="Arial" panose="020B0604020202020204" pitchFamily="34" charset="0"/>
              <a:buChar char="•"/>
              <a:defRPr/>
            </a:pPr>
            <a:r>
              <a:rPr lang="en-GB" sz="800">
                <a:solidFill>
                  <a:srgbClr val="FFFFFF"/>
                </a:solidFill>
                <a:latin typeface="Century Gothic" panose="020F0302020204030204"/>
                <a:ea typeface="Effra" charset="0"/>
                <a:cs typeface="Effra" charset="0"/>
              </a:rPr>
              <a:t>Improve operational performance and resilience</a:t>
            </a:r>
          </a:p>
        </p:txBody>
      </p:sp>
      <p:sp>
        <p:nvSpPr>
          <p:cNvPr id="23" name="Title 2">
            <a:extLst>
              <a:ext uri="{FF2B5EF4-FFF2-40B4-BE49-F238E27FC236}">
                <a16:creationId xmlns:a16="http://schemas.microsoft.com/office/drawing/2014/main" id="{A5FA39C4-C87C-E7BD-6663-257C30A885F1}"/>
              </a:ext>
            </a:extLst>
          </p:cNvPr>
          <p:cNvSpPr>
            <a:spLocks noGrp="1"/>
          </p:cNvSpPr>
          <p:nvPr>
            <p:ph type="title"/>
          </p:nvPr>
        </p:nvSpPr>
        <p:spPr>
          <a:xfrm>
            <a:off x="484384" y="376997"/>
            <a:ext cx="11073872" cy="685263"/>
          </a:xfrm>
        </p:spPr>
        <p:txBody>
          <a:bodyPr anchor="ctr"/>
          <a:lstStyle/>
          <a:p>
            <a:r>
              <a:rPr lang="en-GB" sz="3196"/>
              <a:t>Platform </a:t>
            </a:r>
            <a:r>
              <a:rPr lang="en-GB" sz="3196">
                <a:solidFill>
                  <a:srgbClr val="86ED78"/>
                </a:solidFill>
              </a:rPr>
              <a:t>Evolution</a:t>
            </a:r>
            <a:r>
              <a:rPr lang="en-GB" sz="3196"/>
              <a:t> in Strategic Customers</a:t>
            </a:r>
            <a:endParaRPr lang="en-US"/>
          </a:p>
        </p:txBody>
      </p:sp>
      <p:sp>
        <p:nvSpPr>
          <p:cNvPr id="24" name="Rectangle 23">
            <a:extLst>
              <a:ext uri="{FF2B5EF4-FFF2-40B4-BE49-F238E27FC236}">
                <a16:creationId xmlns:a16="http://schemas.microsoft.com/office/drawing/2014/main" id="{FDCA7ED2-C186-4ACB-4DA7-8C48CE7B4E1F}"/>
              </a:ext>
            </a:extLst>
          </p:cNvPr>
          <p:cNvSpPr/>
          <p:nvPr/>
        </p:nvSpPr>
        <p:spPr>
          <a:xfrm>
            <a:off x="10250095" y="5026297"/>
            <a:ext cx="1584156" cy="830133"/>
          </a:xfrm>
          <a:prstGeom prst="rect">
            <a:avLst/>
          </a:prstGeom>
          <a:ln w="19050">
            <a:solidFill>
              <a:srgbClr val="009193"/>
            </a:solidFill>
          </a:ln>
        </p:spPr>
        <p:style>
          <a:lnRef idx="2">
            <a:schemeClr val="accent5"/>
          </a:lnRef>
          <a:fillRef idx="1">
            <a:schemeClr val="lt1"/>
          </a:fillRef>
          <a:effectRef idx="0">
            <a:schemeClr val="accent5"/>
          </a:effectRef>
          <a:fontRef idx="minor">
            <a:schemeClr val="dk1"/>
          </a:fontRef>
        </p:style>
        <p:txBody>
          <a:bodyPr wrap="square" tIns="71924" rtlCol="0" anchor="t" anchorCtr="0">
            <a:noAutofit/>
          </a:bodyPr>
          <a:lstStyle/>
          <a:p>
            <a:pPr algn="ctr" defTabSz="913304">
              <a:defRPr/>
            </a:pPr>
            <a:r>
              <a:rPr lang="en-GB" sz="1050" b="1">
                <a:solidFill>
                  <a:srgbClr val="293E40"/>
                </a:solidFill>
                <a:latin typeface="Century Gothic" panose="020F0302020204030204"/>
                <a:ea typeface="Effra" charset="0"/>
                <a:cs typeface="Effra" charset="0"/>
              </a:rPr>
              <a:t>Outperform</a:t>
            </a:r>
          </a:p>
          <a:p>
            <a:pPr algn="ctr" defTabSz="913304">
              <a:defRPr/>
            </a:pPr>
            <a:r>
              <a:rPr lang="en-GB" sz="800">
                <a:solidFill>
                  <a:srgbClr val="293E40"/>
                </a:solidFill>
                <a:latin typeface="Century Gothic" panose="020F0302020204030204"/>
                <a:ea typeface="Effra" charset="0"/>
                <a:cs typeface="Effra" charset="0"/>
              </a:rPr>
              <a:t>Speed</a:t>
            </a:r>
          </a:p>
          <a:p>
            <a:pPr algn="ctr" defTabSz="913304">
              <a:defRPr/>
            </a:pPr>
            <a:r>
              <a:rPr lang="en-GB" sz="800">
                <a:solidFill>
                  <a:srgbClr val="293E40"/>
                </a:solidFill>
                <a:latin typeface="Century Gothic" panose="020F0302020204030204"/>
                <a:ea typeface="Effra" charset="0"/>
                <a:cs typeface="Effra" charset="0"/>
              </a:rPr>
              <a:t>Efficiency</a:t>
            </a:r>
          </a:p>
          <a:p>
            <a:pPr algn="ctr" defTabSz="913304">
              <a:defRPr/>
            </a:pPr>
            <a:r>
              <a:rPr lang="en-GB" sz="800">
                <a:solidFill>
                  <a:srgbClr val="293E40"/>
                </a:solidFill>
                <a:latin typeface="Century Gothic" panose="020F0302020204030204"/>
                <a:ea typeface="Effra" charset="0"/>
                <a:cs typeface="Effra" charset="0"/>
              </a:rPr>
              <a:t>Economy</a:t>
            </a:r>
          </a:p>
          <a:p>
            <a:pPr algn="ctr" defTabSz="913304">
              <a:defRPr/>
            </a:pPr>
            <a:r>
              <a:rPr lang="en-GB" sz="800">
                <a:solidFill>
                  <a:srgbClr val="293E40"/>
                </a:solidFill>
                <a:latin typeface="Century Gothic" panose="020F0302020204030204"/>
                <a:ea typeface="Effra" charset="0"/>
                <a:cs typeface="Effra" charset="0"/>
              </a:rPr>
              <a:t>Control</a:t>
            </a:r>
            <a:endParaRPr lang="en-GB" sz="1000">
              <a:solidFill>
                <a:srgbClr val="293E40"/>
              </a:solidFill>
              <a:latin typeface="Century Gothic" panose="020F0302020204030204"/>
              <a:ea typeface="Effra" charset="0"/>
              <a:cs typeface="Effra" charset="0"/>
            </a:endParaRPr>
          </a:p>
        </p:txBody>
      </p:sp>
      <p:sp>
        <p:nvSpPr>
          <p:cNvPr id="25" name="Rectangle 24">
            <a:extLst>
              <a:ext uri="{FF2B5EF4-FFF2-40B4-BE49-F238E27FC236}">
                <a16:creationId xmlns:a16="http://schemas.microsoft.com/office/drawing/2014/main" id="{5559055B-DFE2-85E1-A85E-3C7E6E671D9E}"/>
              </a:ext>
            </a:extLst>
          </p:cNvPr>
          <p:cNvSpPr/>
          <p:nvPr/>
        </p:nvSpPr>
        <p:spPr>
          <a:xfrm>
            <a:off x="10250095" y="2099833"/>
            <a:ext cx="1584156" cy="830133"/>
          </a:xfrm>
          <a:prstGeom prst="rect">
            <a:avLst/>
          </a:prstGeom>
          <a:ln w="19050">
            <a:solidFill>
              <a:srgbClr val="009193"/>
            </a:solidFill>
          </a:ln>
        </p:spPr>
        <p:style>
          <a:lnRef idx="2">
            <a:schemeClr val="accent5"/>
          </a:lnRef>
          <a:fillRef idx="1">
            <a:schemeClr val="lt1"/>
          </a:fillRef>
          <a:effectRef idx="0">
            <a:schemeClr val="accent5"/>
          </a:effectRef>
          <a:fontRef idx="minor">
            <a:schemeClr val="dk1"/>
          </a:fontRef>
        </p:style>
        <p:txBody>
          <a:bodyPr wrap="square" tIns="71924" rtlCol="0" anchor="t" anchorCtr="0">
            <a:noAutofit/>
          </a:bodyPr>
          <a:lstStyle/>
          <a:p>
            <a:pPr algn="ctr" defTabSz="913304">
              <a:defRPr/>
            </a:pPr>
            <a:r>
              <a:rPr lang="en-GB" sz="1050" b="1">
                <a:solidFill>
                  <a:srgbClr val="293E40"/>
                </a:solidFill>
                <a:latin typeface="Century Gothic" panose="020F0302020204030204"/>
                <a:ea typeface="Effra" charset="0"/>
                <a:cs typeface="Effra" charset="0"/>
              </a:rPr>
              <a:t>Out-disrupt</a:t>
            </a:r>
          </a:p>
          <a:p>
            <a:pPr algn="ctr" defTabSz="913304">
              <a:defRPr/>
            </a:pPr>
            <a:r>
              <a:rPr lang="en-GB" sz="800">
                <a:solidFill>
                  <a:srgbClr val="293E40"/>
                </a:solidFill>
                <a:latin typeface="Century Gothic" panose="020F0302020204030204"/>
                <a:ea typeface="Effra" charset="0"/>
                <a:cs typeface="Effra" charset="0"/>
              </a:rPr>
              <a:t>Predict the market </a:t>
            </a:r>
          </a:p>
          <a:p>
            <a:pPr algn="ctr" defTabSz="913304">
              <a:defRPr/>
            </a:pPr>
            <a:r>
              <a:rPr lang="en-GB" sz="800">
                <a:solidFill>
                  <a:srgbClr val="293E40"/>
                </a:solidFill>
                <a:latin typeface="Century Gothic" panose="020F0302020204030204"/>
                <a:ea typeface="Effra" charset="0"/>
                <a:cs typeface="Effra" charset="0"/>
              </a:rPr>
              <a:t>Develop new models</a:t>
            </a:r>
          </a:p>
          <a:p>
            <a:pPr algn="ctr" defTabSz="913304">
              <a:defRPr/>
            </a:pPr>
            <a:r>
              <a:rPr lang="en-GB" sz="800">
                <a:solidFill>
                  <a:srgbClr val="293E40"/>
                </a:solidFill>
                <a:latin typeface="Century Gothic" panose="020F0302020204030204"/>
                <a:ea typeface="Effra" charset="0"/>
                <a:cs typeface="Effra" charset="0"/>
              </a:rPr>
              <a:t>Test and learn</a:t>
            </a:r>
          </a:p>
          <a:p>
            <a:pPr algn="ctr" defTabSz="913304">
              <a:defRPr/>
            </a:pPr>
            <a:r>
              <a:rPr lang="en-GB" sz="800">
                <a:solidFill>
                  <a:srgbClr val="293E40"/>
                </a:solidFill>
                <a:latin typeface="Century Gothic" panose="020F0302020204030204"/>
                <a:ea typeface="Effra" charset="0"/>
                <a:cs typeface="Effra" charset="0"/>
              </a:rPr>
              <a:t>Execute quickly</a:t>
            </a:r>
          </a:p>
        </p:txBody>
      </p:sp>
      <p:sp>
        <p:nvSpPr>
          <p:cNvPr id="26" name="Rectangle 25">
            <a:extLst>
              <a:ext uri="{FF2B5EF4-FFF2-40B4-BE49-F238E27FC236}">
                <a16:creationId xmlns:a16="http://schemas.microsoft.com/office/drawing/2014/main" id="{9126C818-16C5-F046-576C-B5F6636BD07E}"/>
              </a:ext>
            </a:extLst>
          </p:cNvPr>
          <p:cNvSpPr/>
          <p:nvPr/>
        </p:nvSpPr>
        <p:spPr>
          <a:xfrm>
            <a:off x="10250096" y="3074305"/>
            <a:ext cx="1574255" cy="833171"/>
          </a:xfrm>
          <a:prstGeom prst="rect">
            <a:avLst/>
          </a:prstGeom>
          <a:ln w="19050">
            <a:solidFill>
              <a:srgbClr val="009193"/>
            </a:solidFill>
          </a:ln>
        </p:spPr>
        <p:style>
          <a:lnRef idx="2">
            <a:schemeClr val="accent5"/>
          </a:lnRef>
          <a:fillRef idx="1">
            <a:schemeClr val="lt1"/>
          </a:fillRef>
          <a:effectRef idx="0">
            <a:schemeClr val="accent5"/>
          </a:effectRef>
          <a:fontRef idx="minor">
            <a:schemeClr val="dk1"/>
          </a:fontRef>
        </p:style>
        <p:txBody>
          <a:bodyPr wrap="square" tIns="71924" rtlCol="0" anchor="t" anchorCtr="0">
            <a:noAutofit/>
          </a:bodyPr>
          <a:lstStyle/>
          <a:p>
            <a:pPr algn="ctr" defTabSz="913304">
              <a:defRPr/>
            </a:pPr>
            <a:r>
              <a:rPr lang="en-GB" sz="1050" b="1">
                <a:solidFill>
                  <a:srgbClr val="293E40"/>
                </a:solidFill>
                <a:latin typeface="Century Gothic" panose="020F0302020204030204"/>
                <a:ea typeface="Effra" charset="0"/>
                <a:cs typeface="Effra" charset="0"/>
              </a:rPr>
              <a:t>Out-engage</a:t>
            </a:r>
          </a:p>
          <a:p>
            <a:pPr algn="ctr" defTabSz="913304">
              <a:defRPr/>
            </a:pPr>
            <a:r>
              <a:rPr lang="en-GB" sz="800">
                <a:solidFill>
                  <a:srgbClr val="293E40"/>
                </a:solidFill>
                <a:latin typeface="Century Gothic" panose="020F0302020204030204"/>
                <a:ea typeface="Effra" charset="0"/>
                <a:cs typeface="Effra" charset="0"/>
              </a:rPr>
              <a:t>Customer centric</a:t>
            </a:r>
          </a:p>
          <a:p>
            <a:pPr algn="ctr" defTabSz="913304">
              <a:defRPr/>
            </a:pPr>
            <a:r>
              <a:rPr lang="en-GB" sz="800">
                <a:solidFill>
                  <a:srgbClr val="293E40"/>
                </a:solidFill>
                <a:latin typeface="Century Gothic" panose="020F0302020204030204"/>
                <a:ea typeface="Effra" charset="0"/>
                <a:cs typeface="Effra" charset="0"/>
              </a:rPr>
              <a:t>Seamless experience</a:t>
            </a:r>
          </a:p>
          <a:p>
            <a:pPr algn="ctr" defTabSz="913304">
              <a:defRPr/>
            </a:pPr>
            <a:r>
              <a:rPr lang="en-GB" sz="800">
                <a:solidFill>
                  <a:srgbClr val="293E40"/>
                </a:solidFill>
                <a:latin typeface="Century Gothic" panose="020F0302020204030204"/>
                <a:ea typeface="Effra" charset="0"/>
                <a:cs typeface="Effra" charset="0"/>
              </a:rPr>
              <a:t>End to end execution</a:t>
            </a:r>
          </a:p>
          <a:p>
            <a:pPr algn="ctr" defTabSz="913304">
              <a:defRPr/>
            </a:pPr>
            <a:r>
              <a:rPr lang="en-GB" sz="800">
                <a:solidFill>
                  <a:srgbClr val="293E40"/>
                </a:solidFill>
                <a:latin typeface="Century Gothic" panose="020F0302020204030204"/>
                <a:ea typeface="Effra" charset="0"/>
                <a:cs typeface="Effra" charset="0"/>
              </a:rPr>
              <a:t>Service orientated</a:t>
            </a:r>
          </a:p>
        </p:txBody>
      </p:sp>
      <p:sp>
        <p:nvSpPr>
          <p:cNvPr id="27" name="TextBox 26">
            <a:extLst>
              <a:ext uri="{FF2B5EF4-FFF2-40B4-BE49-F238E27FC236}">
                <a16:creationId xmlns:a16="http://schemas.microsoft.com/office/drawing/2014/main" id="{942CD371-C50F-8B8A-74EB-8C2459E4470E}"/>
              </a:ext>
            </a:extLst>
          </p:cNvPr>
          <p:cNvSpPr txBox="1"/>
          <p:nvPr/>
        </p:nvSpPr>
        <p:spPr>
          <a:xfrm>
            <a:off x="431568" y="1059950"/>
            <a:ext cx="11133261" cy="610781"/>
          </a:xfrm>
          <a:prstGeom prst="rect">
            <a:avLst/>
          </a:prstGeom>
          <a:noFill/>
        </p:spPr>
        <p:txBody>
          <a:bodyPr wrap="square" rtlCol="0">
            <a:spAutoFit/>
          </a:bodyPr>
          <a:lstStyle/>
          <a:p>
            <a:pPr defTabSz="456629">
              <a:lnSpc>
                <a:spcPct val="150000"/>
              </a:lnSpc>
              <a:defRPr/>
            </a:pPr>
            <a:r>
              <a:rPr lang="en-GB" sz="1200">
                <a:solidFill>
                  <a:srgbClr val="FFFFFF"/>
                </a:solidFill>
                <a:latin typeface="Century Gothic" panose="020F0302020204030204"/>
              </a:rPr>
              <a:t>Our largest customers increasingly use ServiceNow to drive Digital Transformation across their business. ServiceNow can help organizations to execute on their strategies and out-disrupt, out-engage, out-evolve and outperform their competitors. </a:t>
            </a:r>
          </a:p>
        </p:txBody>
      </p:sp>
      <p:sp>
        <p:nvSpPr>
          <p:cNvPr id="28" name="Rectangle 27">
            <a:extLst>
              <a:ext uri="{FF2B5EF4-FFF2-40B4-BE49-F238E27FC236}">
                <a16:creationId xmlns:a16="http://schemas.microsoft.com/office/drawing/2014/main" id="{88EDEA1D-9643-BB86-ABA2-52723CF46F04}"/>
              </a:ext>
            </a:extLst>
          </p:cNvPr>
          <p:cNvSpPr/>
          <p:nvPr/>
        </p:nvSpPr>
        <p:spPr>
          <a:xfrm>
            <a:off x="10240192" y="4052561"/>
            <a:ext cx="1584156" cy="830133"/>
          </a:xfrm>
          <a:prstGeom prst="rect">
            <a:avLst/>
          </a:prstGeom>
          <a:ln w="19050">
            <a:solidFill>
              <a:srgbClr val="009193"/>
            </a:solidFill>
          </a:ln>
        </p:spPr>
        <p:style>
          <a:lnRef idx="2">
            <a:schemeClr val="accent5"/>
          </a:lnRef>
          <a:fillRef idx="1">
            <a:schemeClr val="lt1"/>
          </a:fillRef>
          <a:effectRef idx="0">
            <a:schemeClr val="accent5"/>
          </a:effectRef>
          <a:fontRef idx="minor">
            <a:schemeClr val="dk1"/>
          </a:fontRef>
        </p:style>
        <p:txBody>
          <a:bodyPr wrap="square" tIns="71924" rtlCol="0" anchor="t" anchorCtr="0">
            <a:noAutofit/>
          </a:bodyPr>
          <a:lstStyle/>
          <a:p>
            <a:pPr algn="ctr" defTabSz="913304">
              <a:defRPr/>
            </a:pPr>
            <a:r>
              <a:rPr lang="en-GB" sz="1050" b="1">
                <a:solidFill>
                  <a:srgbClr val="293E40"/>
                </a:solidFill>
                <a:latin typeface="Century Gothic" panose="020F0302020204030204"/>
                <a:ea typeface="Effra" charset="0"/>
                <a:cs typeface="Effra" charset="0"/>
              </a:rPr>
              <a:t>Out-evolve</a:t>
            </a:r>
          </a:p>
          <a:p>
            <a:pPr algn="ctr" defTabSz="913304">
              <a:defRPr/>
            </a:pPr>
            <a:r>
              <a:rPr lang="en-GB" sz="800">
                <a:solidFill>
                  <a:srgbClr val="293E40"/>
                </a:solidFill>
                <a:latin typeface="Century Gothic" panose="020F0302020204030204"/>
                <a:ea typeface="Effra" charset="0"/>
                <a:cs typeface="Effra" charset="0"/>
              </a:rPr>
              <a:t>Innovation</a:t>
            </a:r>
          </a:p>
          <a:p>
            <a:pPr algn="ctr" defTabSz="913304">
              <a:defRPr/>
            </a:pPr>
            <a:r>
              <a:rPr lang="en-GB" sz="800">
                <a:solidFill>
                  <a:srgbClr val="293E40"/>
                </a:solidFill>
                <a:latin typeface="Century Gothic" panose="020F0302020204030204"/>
                <a:ea typeface="Effra" charset="0"/>
                <a:cs typeface="Effra" charset="0"/>
              </a:rPr>
              <a:t>New products and services</a:t>
            </a:r>
          </a:p>
          <a:p>
            <a:pPr algn="ctr" defTabSz="913304">
              <a:defRPr/>
            </a:pPr>
            <a:r>
              <a:rPr lang="en-GB" sz="800">
                <a:solidFill>
                  <a:srgbClr val="293E40"/>
                </a:solidFill>
                <a:latin typeface="Century Gothic" panose="020F0302020204030204"/>
                <a:ea typeface="Effra" charset="0"/>
                <a:cs typeface="Effra" charset="0"/>
              </a:rPr>
              <a:t>Hire the best talent</a:t>
            </a:r>
          </a:p>
          <a:p>
            <a:pPr algn="ctr" defTabSz="913304">
              <a:defRPr/>
            </a:pPr>
            <a:r>
              <a:rPr lang="en-GB" sz="800">
                <a:solidFill>
                  <a:srgbClr val="293E40"/>
                </a:solidFill>
                <a:latin typeface="Century Gothic" panose="020F0302020204030204"/>
                <a:ea typeface="Effra" charset="0"/>
                <a:cs typeface="Effra" charset="0"/>
              </a:rPr>
              <a:t>Connect the fragmented</a:t>
            </a:r>
          </a:p>
        </p:txBody>
      </p:sp>
    </p:spTree>
    <p:extLst>
      <p:ext uri="{BB962C8B-B14F-4D97-AF65-F5344CB8AC3E}">
        <p14:creationId xmlns:p14="http://schemas.microsoft.com/office/powerpoint/2010/main" val="417739071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dissolve">
                                      <p:cBhvr>
                                        <p:cTn id="7" dur="500"/>
                                        <p:tgtEl>
                                          <p:spTgt spid="1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dissolv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dissolve">
                                      <p:cBhvr>
                                        <p:cTn id="15" dur="500"/>
                                        <p:tgtEl>
                                          <p:spTgt spid="17"/>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dissolve">
                                      <p:cBhvr>
                                        <p:cTn id="18" dur="500"/>
                                        <p:tgtEl>
                                          <p:spTgt spid="20"/>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dissolve">
                                      <p:cBhvr>
                                        <p:cTn id="21" dur="500"/>
                                        <p:tgtEl>
                                          <p:spTgt spid="16"/>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dissolve">
                                      <p:cBhvr>
                                        <p:cTn id="26" dur="500"/>
                                        <p:tgtEl>
                                          <p:spTgt spid="21"/>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dissolve">
                                      <p:cBhvr>
                                        <p:cTn id="29" dur="500"/>
                                        <p:tgtEl>
                                          <p:spTgt spid="5"/>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dissolv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dissolve">
                                      <p:cBhvr>
                                        <p:cTn id="37" dur="500"/>
                                        <p:tgtEl>
                                          <p:spTgt spid="13"/>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dissolve">
                                      <p:cBhvr>
                                        <p:cTn id="40" dur="500"/>
                                        <p:tgtEl>
                                          <p:spTgt spid="14"/>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dissolve">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grpId="0" nodeType="click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dissolve">
                                      <p:cBhvr>
                                        <p:cTn id="48" dur="500"/>
                                        <p:tgtEl>
                                          <p:spTgt spid="22"/>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dissolve">
                                      <p:cBhvr>
                                        <p:cTn id="51" dur="500"/>
                                        <p:tgtEl>
                                          <p:spTgt spid="4"/>
                                        </p:tgtEl>
                                      </p:cBhvr>
                                    </p:animEffect>
                                  </p:childTnLst>
                                </p:cTn>
                              </p:par>
                              <p:par>
                                <p:cTn id="52" presetID="9" presetClass="entr" presetSubtype="0" fill="hold" grpId="0" nodeType="with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dissolve">
                                      <p:cBhvr>
                                        <p:cTn id="54" dur="500"/>
                                        <p:tgtEl>
                                          <p:spTgt spid="6"/>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grpId="0" nodeType="click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dissolve">
                                      <p:cBhvr>
                                        <p:cTn id="59" dur="500"/>
                                        <p:tgtEl>
                                          <p:spTgt spid="7"/>
                                        </p:tgtEl>
                                      </p:cBhvr>
                                    </p:animEffect>
                                  </p:childTnLst>
                                </p:cTn>
                              </p:par>
                              <p:par>
                                <p:cTn id="60" presetID="9" presetClass="entr" presetSubtype="0"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dissolve">
                                      <p:cBhvr>
                                        <p:cTn id="62" dur="500"/>
                                        <p:tgtEl>
                                          <p:spTgt spid="10"/>
                                        </p:tgtEl>
                                      </p:cBhvr>
                                    </p:animEffect>
                                  </p:childTnLst>
                                </p:cTn>
                              </p:par>
                              <p:par>
                                <p:cTn id="63" presetID="9" presetClass="entr" presetSubtype="0"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dissolve">
                                      <p:cBhvr>
                                        <p:cTn id="65" dur="500"/>
                                        <p:tgtEl>
                                          <p:spTgt spid="3"/>
                                        </p:tgtEl>
                                      </p:cBhvr>
                                    </p:animEffect>
                                  </p:childTnLst>
                                </p:cTn>
                              </p:par>
                            </p:childTnLst>
                          </p:cTn>
                        </p:par>
                      </p:childTnLst>
                    </p:cTn>
                  </p:par>
                  <p:par>
                    <p:cTn id="66" fill="hold">
                      <p:stCondLst>
                        <p:cond delay="indefinite"/>
                      </p:stCondLst>
                      <p:childTnLst>
                        <p:par>
                          <p:cTn id="67" fill="hold">
                            <p:stCondLst>
                              <p:cond delay="0"/>
                            </p:stCondLst>
                            <p:childTnLst>
                              <p:par>
                                <p:cTn id="68" presetID="9" presetClass="entr" presetSubtype="0" fill="hold" grpId="0" nodeType="clickEffect">
                                  <p:stCondLst>
                                    <p:cond delay="0"/>
                                  </p:stCondLst>
                                  <p:childTnLst>
                                    <p:set>
                                      <p:cBhvr>
                                        <p:cTn id="69" dur="1" fill="hold">
                                          <p:stCondLst>
                                            <p:cond delay="0"/>
                                          </p:stCondLst>
                                        </p:cTn>
                                        <p:tgtEl>
                                          <p:spTgt spid="2"/>
                                        </p:tgtEl>
                                        <p:attrNameLst>
                                          <p:attrName>style.visibility</p:attrName>
                                        </p:attrNameLst>
                                      </p:cBhvr>
                                      <p:to>
                                        <p:strVal val="visible"/>
                                      </p:to>
                                    </p:set>
                                    <p:animEffect transition="in" filter="dissolve">
                                      <p:cBhvr>
                                        <p:cTn id="70" dur="500"/>
                                        <p:tgtEl>
                                          <p:spTgt spid="2"/>
                                        </p:tgtEl>
                                      </p:cBhvr>
                                    </p:animEffect>
                                  </p:childTnLst>
                                </p:cTn>
                              </p:par>
                              <p:par>
                                <p:cTn id="71" presetID="9" presetClass="entr" presetSubtype="0" fill="hold" grpId="0" nodeType="withEffect">
                                  <p:stCondLst>
                                    <p:cond delay="0"/>
                                  </p:stCondLst>
                                  <p:childTnLst>
                                    <p:set>
                                      <p:cBhvr>
                                        <p:cTn id="72" dur="1" fill="hold">
                                          <p:stCondLst>
                                            <p:cond delay="0"/>
                                          </p:stCondLst>
                                        </p:cTn>
                                        <p:tgtEl>
                                          <p:spTgt spid="11"/>
                                        </p:tgtEl>
                                        <p:attrNameLst>
                                          <p:attrName>style.visibility</p:attrName>
                                        </p:attrNameLst>
                                      </p:cBhvr>
                                      <p:to>
                                        <p:strVal val="visible"/>
                                      </p:to>
                                    </p:set>
                                    <p:animEffect transition="in" filter="dissolve">
                                      <p:cBhvr>
                                        <p:cTn id="73" dur="500"/>
                                        <p:tgtEl>
                                          <p:spTgt spid="11"/>
                                        </p:tgtEl>
                                      </p:cBhvr>
                                    </p:animEffect>
                                  </p:childTnLst>
                                </p:cTn>
                              </p:par>
                              <p:par>
                                <p:cTn id="74" presetID="9" presetClass="entr" presetSubtype="0" fill="hold" grpId="0" nodeType="withEffect">
                                  <p:stCondLst>
                                    <p:cond delay="0"/>
                                  </p:stCondLst>
                                  <p:childTnLst>
                                    <p:set>
                                      <p:cBhvr>
                                        <p:cTn id="75" dur="1" fill="hold">
                                          <p:stCondLst>
                                            <p:cond delay="0"/>
                                          </p:stCondLst>
                                        </p:cTn>
                                        <p:tgtEl>
                                          <p:spTgt spid="8"/>
                                        </p:tgtEl>
                                        <p:attrNameLst>
                                          <p:attrName>style.visibility</p:attrName>
                                        </p:attrNameLst>
                                      </p:cBhvr>
                                      <p:to>
                                        <p:strVal val="visible"/>
                                      </p:to>
                                    </p:set>
                                    <p:animEffect transition="in" filter="dissolve">
                                      <p:cBhvr>
                                        <p:cTn id="76" dur="500"/>
                                        <p:tgtEl>
                                          <p:spTgt spid="8"/>
                                        </p:tgtEl>
                                      </p:cBhvr>
                                    </p:animEffect>
                                  </p:childTnLst>
                                </p:cTn>
                              </p:par>
                            </p:childTnLst>
                          </p:cTn>
                        </p:par>
                      </p:childTnLst>
                    </p:cTn>
                  </p:par>
                  <p:par>
                    <p:cTn id="77" fill="hold">
                      <p:stCondLst>
                        <p:cond delay="indefinite"/>
                      </p:stCondLst>
                      <p:childTnLst>
                        <p:par>
                          <p:cTn id="78" fill="hold">
                            <p:stCondLst>
                              <p:cond delay="0"/>
                            </p:stCondLst>
                            <p:childTnLst>
                              <p:par>
                                <p:cTn id="79" presetID="9" presetClass="entr" presetSubtype="0" fill="hold" grpId="0" nodeType="click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dissolve">
                                      <p:cBhvr>
                                        <p:cTn id="81" dur="500"/>
                                        <p:tgtEl>
                                          <p:spTgt spid="24"/>
                                        </p:tgtEl>
                                      </p:cBhvr>
                                    </p:animEffect>
                                  </p:childTnLst>
                                </p:cTn>
                              </p:par>
                              <p:par>
                                <p:cTn id="82" presetID="9" presetClass="entr" presetSubtype="0"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dissolve">
                                      <p:cBhvr>
                                        <p:cTn id="84" dur="500"/>
                                        <p:tgtEl>
                                          <p:spTgt spid="25"/>
                                        </p:tgtEl>
                                      </p:cBhvr>
                                    </p:animEffect>
                                  </p:childTnLst>
                                </p:cTn>
                              </p:par>
                              <p:par>
                                <p:cTn id="85" presetID="9" presetClass="entr" presetSubtype="0" fill="hold" grpId="0" nodeType="with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dissolve">
                                      <p:cBhvr>
                                        <p:cTn id="87" dur="500"/>
                                        <p:tgtEl>
                                          <p:spTgt spid="26"/>
                                        </p:tgtEl>
                                      </p:cBhvr>
                                    </p:animEffect>
                                  </p:childTnLst>
                                </p:cTn>
                              </p:par>
                              <p:par>
                                <p:cTn id="88" presetID="9" presetClass="entr" presetSubtype="0" fill="hold" grpId="0" nodeType="withEffect">
                                  <p:stCondLst>
                                    <p:cond delay="0"/>
                                  </p:stCondLst>
                                  <p:childTnLst>
                                    <p:set>
                                      <p:cBhvr>
                                        <p:cTn id="89" dur="1" fill="hold">
                                          <p:stCondLst>
                                            <p:cond delay="0"/>
                                          </p:stCondLst>
                                        </p:cTn>
                                        <p:tgtEl>
                                          <p:spTgt spid="28"/>
                                        </p:tgtEl>
                                        <p:attrNameLst>
                                          <p:attrName>style.visibility</p:attrName>
                                        </p:attrNameLst>
                                      </p:cBhvr>
                                      <p:to>
                                        <p:strVal val="visible"/>
                                      </p:to>
                                    </p:set>
                                    <p:animEffect transition="in" filter="dissolve">
                                      <p:cBhvr>
                                        <p:cTn id="9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p:bldP spid="11" grpId="0"/>
      <p:bldP spid="13" grpId="0"/>
      <p:bldP spid="14" grpId="0" animBg="1"/>
      <p:bldP spid="15" grpId="0" animBg="1"/>
      <p:bldP spid="16" grpId="0" animBg="1"/>
      <p:bldP spid="17" grpId="0"/>
      <p:bldP spid="18" grpId="0" animBg="1"/>
      <p:bldP spid="19" grpId="0"/>
      <p:bldP spid="20" grpId="0"/>
      <p:bldP spid="21" grpId="0"/>
      <p:bldP spid="22" grpId="0"/>
      <p:bldP spid="24" grpId="0" animBg="1"/>
      <p:bldP spid="25" grpId="0" animBg="1"/>
      <p:bldP spid="26" grpId="0" animBg="1"/>
      <p:bldP spid="28" grpId="0" animBg="1"/>
    </p:bld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2884B-970F-1E33-9DDD-2D82D3D8823C}"/>
              </a:ext>
            </a:extLst>
          </p:cNvPr>
          <p:cNvSpPr>
            <a:spLocks noGrp="1"/>
          </p:cNvSpPr>
          <p:nvPr>
            <p:ph type="title"/>
          </p:nvPr>
        </p:nvSpPr>
        <p:spPr>
          <a:xfrm>
            <a:off x="452312" y="312190"/>
            <a:ext cx="11185797" cy="1195572"/>
          </a:xfrm>
        </p:spPr>
        <p:txBody>
          <a:bodyPr/>
          <a:lstStyle/>
          <a:p>
            <a:r>
              <a:rPr lang="en-US"/>
              <a:t>Establishing Governance and Roles/Responsibilities</a:t>
            </a:r>
          </a:p>
        </p:txBody>
      </p:sp>
      <p:sp>
        <p:nvSpPr>
          <p:cNvPr id="3" name="Content Placeholder 2">
            <a:extLst>
              <a:ext uri="{FF2B5EF4-FFF2-40B4-BE49-F238E27FC236}">
                <a16:creationId xmlns:a16="http://schemas.microsoft.com/office/drawing/2014/main" id="{5FAE5D4A-0AE7-A5A3-7405-2BD5A34B0CB8}"/>
              </a:ext>
            </a:extLst>
          </p:cNvPr>
          <p:cNvSpPr txBox="1">
            <a:spLocks/>
          </p:cNvSpPr>
          <p:nvPr/>
        </p:nvSpPr>
        <p:spPr>
          <a:xfrm>
            <a:off x="492189" y="1448072"/>
            <a:ext cx="11207625" cy="4533062"/>
          </a:xfrm>
          <a:prstGeom prst="rect">
            <a:avLst/>
          </a:prstGeom>
        </p:spPr>
        <p:txBody>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6926" indent="-456926">
              <a:buFont typeface="Arial" panose="020B0604020202020204" pitchFamily="34" charset="0"/>
              <a:buAutoNum type="arabicPeriod"/>
            </a:pPr>
            <a:r>
              <a:rPr lang="en-US" sz="2398" b="1">
                <a:solidFill>
                  <a:srgbClr val="FFFFFF"/>
                </a:solidFill>
                <a:latin typeface="Century Gothic" panose="020F0302020204030204"/>
              </a:rPr>
              <a:t>Assign a ServiceNow </a:t>
            </a:r>
            <a:r>
              <a:rPr lang="en-US" sz="2398" b="1">
                <a:solidFill>
                  <a:srgbClr val="86ED78"/>
                </a:solidFill>
                <a:latin typeface="Century Gothic" panose="020F0302020204030204"/>
              </a:rPr>
              <a:t>Platform Owner</a:t>
            </a:r>
          </a:p>
          <a:p>
            <a:pPr marL="685474" lvl="2" indent="-285664">
              <a:spcBef>
                <a:spcPts val="600"/>
              </a:spcBef>
              <a:spcAft>
                <a:spcPts val="0"/>
              </a:spcAft>
              <a:buFont typeface="Arial" panose="020B0604020202020204" pitchFamily="34" charset="0"/>
              <a:buChar char="•"/>
            </a:pPr>
            <a:r>
              <a:rPr lang="en-US" sz="1400">
                <a:solidFill>
                  <a:srgbClr val="FFFFFF"/>
                </a:solidFill>
                <a:latin typeface="Century Gothic" panose="020F0302020204030204"/>
              </a:rPr>
              <a:t>Owns the scope, direction and goals of the governance program</a:t>
            </a:r>
          </a:p>
          <a:p>
            <a:pPr marL="685474" lvl="2" indent="-285664">
              <a:spcBef>
                <a:spcPts val="600"/>
              </a:spcBef>
              <a:spcAft>
                <a:spcPts val="0"/>
              </a:spcAft>
              <a:buFont typeface="Arial" panose="020B0604020202020204" pitchFamily="34" charset="0"/>
              <a:buChar char="•"/>
            </a:pPr>
            <a:r>
              <a:rPr lang="en-US" sz="1400">
                <a:solidFill>
                  <a:srgbClr val="FFFFFF"/>
                </a:solidFill>
                <a:latin typeface="Century Gothic" panose="020F0302020204030204"/>
              </a:rPr>
              <a:t>Owns the ServiceNow platform </a:t>
            </a:r>
          </a:p>
          <a:p>
            <a:pPr marL="685474" lvl="2" indent="-285664">
              <a:spcBef>
                <a:spcPts val="600"/>
              </a:spcBef>
              <a:spcAft>
                <a:spcPts val="0"/>
              </a:spcAft>
              <a:buFont typeface="Arial" panose="020B0604020202020204" pitchFamily="34" charset="0"/>
              <a:buChar char="•"/>
            </a:pPr>
            <a:r>
              <a:rPr lang="en-US" sz="1400">
                <a:solidFill>
                  <a:srgbClr val="FFFFFF"/>
                </a:solidFill>
                <a:latin typeface="Century Gothic" panose="020F0302020204030204"/>
              </a:rPr>
              <a:t>Owns the roadmap</a:t>
            </a:r>
          </a:p>
          <a:p>
            <a:pPr marL="685474" lvl="2" indent="-285664">
              <a:spcBef>
                <a:spcPts val="600"/>
              </a:spcBef>
              <a:spcAft>
                <a:spcPts val="0"/>
              </a:spcAft>
              <a:buFont typeface="Arial" panose="020B0604020202020204" pitchFamily="34" charset="0"/>
              <a:buChar char="•"/>
            </a:pPr>
            <a:r>
              <a:rPr lang="en-US" sz="1400">
                <a:solidFill>
                  <a:srgbClr val="FFFFFF"/>
                </a:solidFill>
                <a:latin typeface="Century Gothic" panose="020F0302020204030204"/>
              </a:rPr>
              <a:t>Make sure the Platform Owner has both technical and business skills and an understanding of the internal business processes</a:t>
            </a:r>
          </a:p>
          <a:p>
            <a:pPr marL="685474" lvl="2" indent="-285664">
              <a:spcBef>
                <a:spcPts val="600"/>
              </a:spcBef>
              <a:spcAft>
                <a:spcPts val="0"/>
              </a:spcAft>
              <a:buFont typeface="Arial" panose="020B0604020202020204" pitchFamily="34" charset="0"/>
              <a:buChar char="•"/>
            </a:pPr>
            <a:endParaRPr lang="en-US" sz="1400">
              <a:solidFill>
                <a:srgbClr val="FFFFFF"/>
              </a:solidFill>
              <a:latin typeface="Century Gothic" panose="020F0302020204030204"/>
            </a:endParaRPr>
          </a:p>
          <a:p>
            <a:pPr marL="456926" indent="-456926">
              <a:buFont typeface="Arial" panose="020B0604020202020204" pitchFamily="34" charset="0"/>
              <a:buAutoNum type="arabicPeriod"/>
            </a:pPr>
            <a:r>
              <a:rPr lang="en-US" sz="2398" b="1">
                <a:solidFill>
                  <a:srgbClr val="FFFFFF"/>
                </a:solidFill>
                <a:latin typeface="Century Gothic" panose="020F0302020204030204"/>
              </a:rPr>
              <a:t>Identify </a:t>
            </a:r>
            <a:r>
              <a:rPr lang="en-US" sz="2398" b="1">
                <a:solidFill>
                  <a:srgbClr val="86ED78"/>
                </a:solidFill>
                <a:latin typeface="Century Gothic" panose="020F0302020204030204"/>
              </a:rPr>
              <a:t>Key Stakeholders</a:t>
            </a:r>
          </a:p>
          <a:p>
            <a:pPr marL="685474" lvl="2" indent="-285664">
              <a:spcBef>
                <a:spcPts val="600"/>
              </a:spcBef>
              <a:spcAft>
                <a:spcPts val="0"/>
              </a:spcAft>
              <a:buFont typeface="Arial" panose="020B0604020202020204" pitchFamily="34" charset="0"/>
              <a:buChar char="•"/>
            </a:pPr>
            <a:r>
              <a:rPr lang="en-US" sz="1400">
                <a:solidFill>
                  <a:srgbClr val="FFFFFF"/>
                </a:solidFill>
                <a:latin typeface="Century Gothic" panose="020F0302020204030204"/>
              </a:rPr>
              <a:t>Involve people who are adept in both technology and business when you set up your governance program </a:t>
            </a:r>
          </a:p>
          <a:p>
            <a:pPr marL="685474" lvl="2" indent="-285664">
              <a:spcBef>
                <a:spcPts val="600"/>
              </a:spcBef>
              <a:spcAft>
                <a:spcPts val="0"/>
              </a:spcAft>
              <a:buFont typeface="Arial" panose="020B0604020202020204" pitchFamily="34" charset="0"/>
              <a:buChar char="•"/>
            </a:pPr>
            <a:r>
              <a:rPr lang="en-US" sz="1400">
                <a:solidFill>
                  <a:srgbClr val="FFFFFF"/>
                </a:solidFill>
                <a:latin typeface="Century Gothic" panose="020F0302020204030204"/>
              </a:rPr>
              <a:t>Involve Enterprise Architecture (EA) group with governance setup as they probably have some existing standards to follow</a:t>
            </a:r>
          </a:p>
          <a:p>
            <a:pPr marL="685474" lvl="2" indent="-285664">
              <a:spcBef>
                <a:spcPts val="600"/>
              </a:spcBef>
              <a:spcAft>
                <a:spcPts val="0"/>
              </a:spcAft>
              <a:buFont typeface="Arial" panose="020B0604020202020204" pitchFamily="34" charset="0"/>
              <a:buChar char="•"/>
            </a:pPr>
            <a:r>
              <a:rPr lang="en-US" sz="1400">
                <a:solidFill>
                  <a:srgbClr val="FFFFFF"/>
                </a:solidFill>
                <a:latin typeface="Century Gothic" panose="020F0302020204030204"/>
              </a:rPr>
              <a:t>Build a stakeholder map and map names to each role</a:t>
            </a:r>
          </a:p>
          <a:p>
            <a:pPr marL="685474" lvl="2" indent="-285664">
              <a:spcBef>
                <a:spcPts val="600"/>
              </a:spcBef>
              <a:spcAft>
                <a:spcPts val="0"/>
              </a:spcAft>
              <a:buFont typeface="Arial" panose="020B0604020202020204" pitchFamily="34" charset="0"/>
              <a:buChar char="•"/>
            </a:pPr>
            <a:r>
              <a:rPr lang="en-US" sz="1400">
                <a:solidFill>
                  <a:srgbClr val="FFFFFF"/>
                </a:solidFill>
                <a:latin typeface="Century Gothic" panose="020F0302020204030204"/>
              </a:rPr>
              <a:t>A stakeholder can play more than one role – especially at the beginning as the ServiceNow adoption is just beginning</a:t>
            </a:r>
          </a:p>
          <a:p>
            <a:pPr marL="685474" lvl="2" indent="-285664">
              <a:spcBef>
                <a:spcPts val="600"/>
              </a:spcBef>
              <a:spcAft>
                <a:spcPts val="0"/>
              </a:spcAft>
              <a:buFont typeface="Arial" panose="020B0604020202020204" pitchFamily="34" charset="0"/>
              <a:buChar char="•"/>
            </a:pPr>
            <a:r>
              <a:rPr lang="en-US" sz="1400">
                <a:solidFill>
                  <a:srgbClr val="FFFFFF"/>
                </a:solidFill>
                <a:latin typeface="Century Gothic" panose="020F0302020204030204"/>
              </a:rPr>
              <a:t>Stakeholders consist of both a ServiceNow Platform Support Team and people outside of the ServiceNow platform</a:t>
            </a:r>
          </a:p>
        </p:txBody>
      </p:sp>
    </p:spTree>
    <p:extLst>
      <p:ext uri="{BB962C8B-B14F-4D97-AF65-F5344CB8AC3E}">
        <p14:creationId xmlns:p14="http://schemas.microsoft.com/office/powerpoint/2010/main" val="1602898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E1493A-DEAC-C146-AF53-E0081C21EBB0}"/>
              </a:ext>
            </a:extLst>
          </p:cNvPr>
          <p:cNvSpPr>
            <a:spLocks noGrp="1"/>
          </p:cNvSpPr>
          <p:nvPr>
            <p:ph type="title"/>
          </p:nvPr>
        </p:nvSpPr>
        <p:spPr/>
        <p:txBody>
          <a:bodyPr/>
          <a:lstStyle/>
          <a:p>
            <a:r>
              <a:rPr lang="en-US"/>
              <a:t>ServiceNow Platform Support Team Model</a:t>
            </a:r>
          </a:p>
        </p:txBody>
      </p:sp>
      <p:sp>
        <p:nvSpPr>
          <p:cNvPr id="4" name="Content Placeholder 3">
            <a:extLst>
              <a:ext uri="{FF2B5EF4-FFF2-40B4-BE49-F238E27FC236}">
                <a16:creationId xmlns:a16="http://schemas.microsoft.com/office/drawing/2014/main" id="{D869DC1F-BF00-FF40-8978-2DB292E03999}"/>
              </a:ext>
            </a:extLst>
          </p:cNvPr>
          <p:cNvSpPr>
            <a:spLocks noGrp="1"/>
          </p:cNvSpPr>
          <p:nvPr>
            <p:ph sz="quarter" idx="10"/>
          </p:nvPr>
        </p:nvSpPr>
        <p:spPr/>
        <p:txBody>
          <a:bodyPr/>
          <a:lstStyle/>
          <a:p>
            <a:pPr marL="0" indent="0">
              <a:buNone/>
            </a:pPr>
            <a:r>
              <a:rPr lang="en-US"/>
              <a:t>This diagram provides an overview of the roles that should be included in your ServiceNow support team. However, not every role requires a full time equivalent (FTE) and one person may fulfill multiple roles. The number of employees required to support the platform depends on the development team model and the number of services being supported.</a:t>
            </a:r>
          </a:p>
        </p:txBody>
      </p:sp>
      <p:graphicFrame>
        <p:nvGraphicFramePr>
          <p:cNvPr id="5" name="Diagram 4">
            <a:extLst>
              <a:ext uri="{FF2B5EF4-FFF2-40B4-BE49-F238E27FC236}">
                <a16:creationId xmlns:a16="http://schemas.microsoft.com/office/drawing/2014/main" id="{6B444964-5690-E149-9F32-FF42141D94AB}"/>
              </a:ext>
            </a:extLst>
          </p:cNvPr>
          <p:cNvGraphicFramePr/>
          <p:nvPr/>
        </p:nvGraphicFramePr>
        <p:xfrm>
          <a:off x="176641" y="78695"/>
          <a:ext cx="11073455" cy="74715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7893010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8BD38-A3EF-9007-99D1-F0E8ADE7905F}"/>
              </a:ext>
            </a:extLst>
          </p:cNvPr>
          <p:cNvSpPr>
            <a:spLocks noGrp="1"/>
          </p:cNvSpPr>
          <p:nvPr>
            <p:ph type="title"/>
          </p:nvPr>
        </p:nvSpPr>
        <p:spPr>
          <a:xfrm>
            <a:off x="840938" y="965161"/>
            <a:ext cx="3492542" cy="4927678"/>
          </a:xfrm>
        </p:spPr>
        <p:txBody>
          <a:bodyPr vert="horz" lIns="91392" tIns="45696" rIns="91392" bIns="45696" rtlCol="0" anchor="ctr" anchorCtr="0">
            <a:normAutofit/>
          </a:bodyPr>
          <a:lstStyle/>
          <a:p>
            <a:pPr algn="r" defTabSz="913852"/>
            <a:r>
              <a:rPr lang="en-US" sz="4398">
                <a:solidFill>
                  <a:srgbClr val="86ED77"/>
                </a:solidFill>
              </a:rPr>
              <a:t>Platform Support Team</a:t>
            </a:r>
          </a:p>
        </p:txBody>
      </p:sp>
      <p:sp>
        <p:nvSpPr>
          <p:cNvPr id="3" name="Content Placeholder 2">
            <a:extLst>
              <a:ext uri="{FF2B5EF4-FFF2-40B4-BE49-F238E27FC236}">
                <a16:creationId xmlns:a16="http://schemas.microsoft.com/office/drawing/2014/main" id="{BA112D14-4A9E-57E7-F24D-2754DA6CFA4C}"/>
              </a:ext>
            </a:extLst>
          </p:cNvPr>
          <p:cNvSpPr txBox="1">
            <a:spLocks/>
          </p:cNvSpPr>
          <p:nvPr/>
        </p:nvSpPr>
        <p:spPr>
          <a:xfrm>
            <a:off x="4976614" y="487429"/>
            <a:ext cx="6374448" cy="5883142"/>
          </a:xfrm>
          <a:prstGeom prst="rect">
            <a:avLst/>
          </a:prstGeom>
        </p:spPr>
        <p:txBody>
          <a:bodyPr vert="horz" lIns="91392" tIns="45696" rIns="91392" bIns="45696" rtlCol="0" anchor="ctr">
            <a:normAutofit/>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913852">
              <a:buNone/>
            </a:pPr>
            <a:r>
              <a:rPr lang="en-US" sz="1999" b="1">
                <a:solidFill>
                  <a:srgbClr val="FFFFFF"/>
                </a:solidFill>
                <a:latin typeface="Century Gothic" panose="020F0302020204030204"/>
              </a:rPr>
              <a:t>5 </a:t>
            </a:r>
            <a:r>
              <a:rPr lang="en-US" sz="1999" b="1">
                <a:solidFill>
                  <a:srgbClr val="86ED77"/>
                </a:solidFill>
                <a:latin typeface="Century Gothic" panose="020F0302020204030204"/>
              </a:rPr>
              <a:t>Responsibilities</a:t>
            </a:r>
            <a:r>
              <a:rPr lang="en-US" sz="1999" b="1">
                <a:solidFill>
                  <a:srgbClr val="FFFFFF"/>
                </a:solidFill>
                <a:latin typeface="Century Gothic" panose="020F0302020204030204"/>
              </a:rPr>
              <a:t> for the Platform Team</a:t>
            </a:r>
          </a:p>
          <a:p>
            <a:pPr marL="628273" lvl="2" indent="0" defTabSz="913852">
              <a:buNone/>
            </a:pPr>
            <a:endParaRPr lang="en-US" sz="1600">
              <a:solidFill>
                <a:srgbClr val="FFFFFF"/>
              </a:solidFill>
              <a:latin typeface="Century Gothic" panose="020F0302020204030204"/>
            </a:endParaRPr>
          </a:p>
          <a:p>
            <a:pPr marL="970968" lvl="2" indent="-342694" defTabSz="913852">
              <a:buFont typeface="+mj-lt"/>
              <a:buAutoNum type="arabicPeriod"/>
            </a:pPr>
            <a:r>
              <a:rPr lang="en-US" sz="1600">
                <a:solidFill>
                  <a:srgbClr val="FFFFFF"/>
                </a:solidFill>
                <a:latin typeface="Century Gothic" panose="020F0302020204030204"/>
              </a:rPr>
              <a:t>Keep the platform stable and ensure standards are followed</a:t>
            </a:r>
          </a:p>
          <a:p>
            <a:pPr marL="970968" lvl="2" indent="-342694" defTabSz="913852">
              <a:buFont typeface="+mj-lt"/>
              <a:buAutoNum type="arabicPeriod"/>
            </a:pPr>
            <a:r>
              <a:rPr lang="en-US" sz="1600">
                <a:solidFill>
                  <a:srgbClr val="FFFFFF"/>
                </a:solidFill>
                <a:latin typeface="Century Gothic" panose="020F0302020204030204"/>
              </a:rPr>
              <a:t>Enhance existing application configurations</a:t>
            </a:r>
          </a:p>
          <a:p>
            <a:pPr marL="970968" lvl="2" indent="-342694" defTabSz="913852">
              <a:buFont typeface="+mj-lt"/>
              <a:buAutoNum type="arabicPeriod"/>
            </a:pPr>
            <a:r>
              <a:rPr lang="en-US" sz="1600">
                <a:solidFill>
                  <a:srgbClr val="FFFFFF"/>
                </a:solidFill>
                <a:latin typeface="Century Gothic" panose="020F0302020204030204"/>
              </a:rPr>
              <a:t>Resolution and management of current application incidents</a:t>
            </a:r>
          </a:p>
          <a:p>
            <a:pPr marL="970968" lvl="2" indent="-342694" defTabSz="913852">
              <a:buFont typeface="+mj-lt"/>
              <a:buAutoNum type="arabicPeriod"/>
            </a:pPr>
            <a:r>
              <a:rPr lang="en-US" sz="1600">
                <a:solidFill>
                  <a:srgbClr val="FFFFFF"/>
                </a:solidFill>
                <a:latin typeface="Century Gothic" panose="020F0302020204030204"/>
              </a:rPr>
              <a:t>Develop new services on existing ServiceNow applications</a:t>
            </a:r>
          </a:p>
          <a:p>
            <a:pPr marL="970968" lvl="2" indent="-342694" defTabSz="913852">
              <a:buFont typeface="+mj-lt"/>
              <a:buAutoNum type="arabicPeriod"/>
            </a:pPr>
            <a:r>
              <a:rPr lang="en-US" sz="1600">
                <a:solidFill>
                  <a:srgbClr val="FFFFFF"/>
                </a:solidFill>
                <a:latin typeface="Century Gothic" panose="020F0302020204030204"/>
              </a:rPr>
              <a:t>Develop/implement new ServiceNow applications</a:t>
            </a:r>
          </a:p>
          <a:p>
            <a:pPr indent="-228462" defTabSz="913852"/>
            <a:endParaRPr lang="en-US" sz="1300">
              <a:solidFill>
                <a:srgbClr val="FFFFFF"/>
              </a:solidFill>
              <a:latin typeface="Century Gothic" panose="020F0302020204030204"/>
            </a:endParaRPr>
          </a:p>
          <a:p>
            <a:pPr marL="456926" indent="-228462" defTabSz="913852"/>
            <a:endParaRPr lang="en-US" sz="1300">
              <a:solidFill>
                <a:srgbClr val="FFFFFF"/>
              </a:solidFill>
              <a:latin typeface="Century Gothic" panose="020F0302020204030204"/>
            </a:endParaRPr>
          </a:p>
        </p:txBody>
      </p:sp>
    </p:spTree>
    <p:extLst>
      <p:ext uri="{BB962C8B-B14F-4D97-AF65-F5344CB8AC3E}">
        <p14:creationId xmlns:p14="http://schemas.microsoft.com/office/powerpoint/2010/main" val="369440528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DFF110-8E98-4BAB-AE01-785152C40092}"/>
              </a:ext>
            </a:extLst>
          </p:cNvPr>
          <p:cNvSpPr>
            <a:spLocks noGrp="1"/>
          </p:cNvSpPr>
          <p:nvPr>
            <p:ph type="title"/>
          </p:nvPr>
        </p:nvSpPr>
        <p:spPr/>
        <p:txBody>
          <a:bodyPr/>
          <a:lstStyle/>
          <a:p>
            <a:r>
              <a:rPr lang="en-US"/>
              <a:t>4 Common Themes From Successful ServiceNow Customers</a:t>
            </a:r>
          </a:p>
        </p:txBody>
      </p:sp>
      <p:sp>
        <p:nvSpPr>
          <p:cNvPr id="4" name="Freeform 1">
            <a:extLst>
              <a:ext uri="{FF2B5EF4-FFF2-40B4-BE49-F238E27FC236}">
                <a16:creationId xmlns:a16="http://schemas.microsoft.com/office/drawing/2014/main" id="{14CF06B8-B88C-4EB2-B10C-F9F4C7FEA923}"/>
              </a:ext>
            </a:extLst>
          </p:cNvPr>
          <p:cNvSpPr>
            <a:spLocks noChangeArrowheads="1"/>
          </p:cNvSpPr>
          <p:nvPr/>
        </p:nvSpPr>
        <p:spPr bwMode="auto">
          <a:xfrm>
            <a:off x="6096002" y="3857434"/>
            <a:ext cx="2398254" cy="2398253"/>
          </a:xfrm>
          <a:custGeom>
            <a:avLst/>
            <a:gdLst>
              <a:gd name="T0" fmla="*/ 938 w 7007"/>
              <a:gd name="T1" fmla="*/ 3444 h 7008"/>
              <a:gd name="T2" fmla="*/ 938 w 7007"/>
              <a:gd name="T3" fmla="*/ 3444 h 7008"/>
              <a:gd name="T4" fmla="*/ 319 w 7007"/>
              <a:gd name="T5" fmla="*/ 3258 h 7008"/>
              <a:gd name="T6" fmla="*/ 319 w 7007"/>
              <a:gd name="T7" fmla="*/ 3258 h 7008"/>
              <a:gd name="T8" fmla="*/ 0 w 7007"/>
              <a:gd name="T9" fmla="*/ 3457 h 7008"/>
              <a:gd name="T10" fmla="*/ 0 w 7007"/>
              <a:gd name="T11" fmla="*/ 5429 h 7008"/>
              <a:gd name="T12" fmla="*/ 1956 w 7007"/>
              <a:gd name="T13" fmla="*/ 5429 h 7008"/>
              <a:gd name="T14" fmla="*/ 1956 w 7007"/>
              <a:gd name="T15" fmla="*/ 5429 h 7008"/>
              <a:gd name="T16" fmla="*/ 2153 w 7007"/>
              <a:gd name="T17" fmla="*/ 5749 h 7008"/>
              <a:gd name="T18" fmla="*/ 2153 w 7007"/>
              <a:gd name="T19" fmla="*/ 5749 h 7008"/>
              <a:gd name="T20" fmla="*/ 1977 w 7007"/>
              <a:gd name="T21" fmla="*/ 6368 h 7008"/>
              <a:gd name="T22" fmla="*/ 1977 w 7007"/>
              <a:gd name="T23" fmla="*/ 6368 h 7008"/>
              <a:gd name="T24" fmla="*/ 2710 w 7007"/>
              <a:gd name="T25" fmla="*/ 7007 h 7008"/>
              <a:gd name="T26" fmla="*/ 2710 w 7007"/>
              <a:gd name="T27" fmla="*/ 7007 h 7008"/>
              <a:gd name="T28" fmla="*/ 3443 w 7007"/>
              <a:gd name="T29" fmla="*/ 6368 h 7008"/>
              <a:gd name="T30" fmla="*/ 3443 w 7007"/>
              <a:gd name="T31" fmla="*/ 6368 h 7008"/>
              <a:gd name="T32" fmla="*/ 3257 w 7007"/>
              <a:gd name="T33" fmla="*/ 5749 h 7008"/>
              <a:gd name="T34" fmla="*/ 3257 w 7007"/>
              <a:gd name="T35" fmla="*/ 5749 h 7008"/>
              <a:gd name="T36" fmla="*/ 3456 w 7007"/>
              <a:gd name="T37" fmla="*/ 5429 h 7008"/>
              <a:gd name="T38" fmla="*/ 5427 w 7007"/>
              <a:gd name="T39" fmla="*/ 5429 h 7008"/>
              <a:gd name="T40" fmla="*/ 5427 w 7007"/>
              <a:gd name="T41" fmla="*/ 5429 h 7008"/>
              <a:gd name="T42" fmla="*/ 5427 w 7007"/>
              <a:gd name="T43" fmla="*/ 3457 h 7008"/>
              <a:gd name="T44" fmla="*/ 5427 w 7007"/>
              <a:gd name="T45" fmla="*/ 3457 h 7008"/>
              <a:gd name="T46" fmla="*/ 5748 w 7007"/>
              <a:gd name="T47" fmla="*/ 3258 h 7008"/>
              <a:gd name="T48" fmla="*/ 5748 w 7007"/>
              <a:gd name="T49" fmla="*/ 3258 h 7008"/>
              <a:gd name="T50" fmla="*/ 6367 w 7007"/>
              <a:gd name="T51" fmla="*/ 3444 h 7008"/>
              <a:gd name="T52" fmla="*/ 6367 w 7007"/>
              <a:gd name="T53" fmla="*/ 3444 h 7008"/>
              <a:gd name="T54" fmla="*/ 7006 w 7007"/>
              <a:gd name="T55" fmla="*/ 2711 h 7008"/>
              <a:gd name="T56" fmla="*/ 7006 w 7007"/>
              <a:gd name="T57" fmla="*/ 2711 h 7008"/>
              <a:gd name="T58" fmla="*/ 6367 w 7007"/>
              <a:gd name="T59" fmla="*/ 1979 h 7008"/>
              <a:gd name="T60" fmla="*/ 6367 w 7007"/>
              <a:gd name="T61" fmla="*/ 1979 h 7008"/>
              <a:gd name="T62" fmla="*/ 5748 w 7007"/>
              <a:gd name="T63" fmla="*/ 2154 h 7008"/>
              <a:gd name="T64" fmla="*/ 5748 w 7007"/>
              <a:gd name="T65" fmla="*/ 2154 h 7008"/>
              <a:gd name="T66" fmla="*/ 5427 w 7007"/>
              <a:gd name="T67" fmla="*/ 1957 h 7008"/>
              <a:gd name="T68" fmla="*/ 5427 w 7007"/>
              <a:gd name="T69" fmla="*/ 0 h 7008"/>
              <a:gd name="T70" fmla="*/ 5427 w 7007"/>
              <a:gd name="T71" fmla="*/ 375 h 7008"/>
              <a:gd name="T72" fmla="*/ 5427 w 7007"/>
              <a:gd name="T73" fmla="*/ 0 h 7008"/>
              <a:gd name="T74" fmla="*/ 3456 w 7007"/>
              <a:gd name="T75" fmla="*/ 0 h 7008"/>
              <a:gd name="T76" fmla="*/ 3456 w 7007"/>
              <a:gd name="T77" fmla="*/ 0 h 7008"/>
              <a:gd name="T78" fmla="*/ 3257 w 7007"/>
              <a:gd name="T79" fmla="*/ 320 h 7008"/>
              <a:gd name="T80" fmla="*/ 3257 w 7007"/>
              <a:gd name="T81" fmla="*/ 320 h 7008"/>
              <a:gd name="T82" fmla="*/ 3443 w 7007"/>
              <a:gd name="T83" fmla="*/ 939 h 7008"/>
              <a:gd name="T84" fmla="*/ 3443 w 7007"/>
              <a:gd name="T85" fmla="*/ 939 h 7008"/>
              <a:gd name="T86" fmla="*/ 2710 w 7007"/>
              <a:gd name="T87" fmla="*/ 1577 h 7008"/>
              <a:gd name="T88" fmla="*/ 2710 w 7007"/>
              <a:gd name="T89" fmla="*/ 1577 h 7008"/>
              <a:gd name="T90" fmla="*/ 1977 w 7007"/>
              <a:gd name="T91" fmla="*/ 939 h 7008"/>
              <a:gd name="T92" fmla="*/ 1977 w 7007"/>
              <a:gd name="T93" fmla="*/ 939 h 7008"/>
              <a:gd name="T94" fmla="*/ 2153 w 7007"/>
              <a:gd name="T95" fmla="*/ 320 h 7008"/>
              <a:gd name="T96" fmla="*/ 2153 w 7007"/>
              <a:gd name="T97" fmla="*/ 320 h 7008"/>
              <a:gd name="T98" fmla="*/ 1956 w 7007"/>
              <a:gd name="T99" fmla="*/ 0 h 7008"/>
              <a:gd name="T100" fmla="*/ 0 w 7007"/>
              <a:gd name="T101" fmla="*/ 0 h 7008"/>
              <a:gd name="T102" fmla="*/ 0 w 7007"/>
              <a:gd name="T103" fmla="*/ 1957 h 7008"/>
              <a:gd name="T104" fmla="*/ 0 w 7007"/>
              <a:gd name="T105" fmla="*/ 1957 h 7008"/>
              <a:gd name="T106" fmla="*/ 319 w 7007"/>
              <a:gd name="T107" fmla="*/ 2154 h 7008"/>
              <a:gd name="T108" fmla="*/ 319 w 7007"/>
              <a:gd name="T109" fmla="*/ 2154 h 7008"/>
              <a:gd name="T110" fmla="*/ 938 w 7007"/>
              <a:gd name="T111" fmla="*/ 1979 h 7008"/>
              <a:gd name="T112" fmla="*/ 938 w 7007"/>
              <a:gd name="T113" fmla="*/ 1979 h 7008"/>
              <a:gd name="T114" fmla="*/ 1576 w 7007"/>
              <a:gd name="T115" fmla="*/ 2711 h 7008"/>
              <a:gd name="T116" fmla="*/ 1576 w 7007"/>
              <a:gd name="T117" fmla="*/ 2711 h 7008"/>
              <a:gd name="T118" fmla="*/ 938 w 7007"/>
              <a:gd name="T119" fmla="*/ 3444 h 7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07" h="7008">
                <a:moveTo>
                  <a:pt x="938" y="3444"/>
                </a:moveTo>
                <a:lnTo>
                  <a:pt x="938" y="3444"/>
                </a:lnTo>
                <a:cubicBezTo>
                  <a:pt x="768" y="3444"/>
                  <a:pt x="534" y="3367"/>
                  <a:pt x="319" y="3258"/>
                </a:cubicBezTo>
                <a:lnTo>
                  <a:pt x="319" y="3258"/>
                </a:lnTo>
                <a:cubicBezTo>
                  <a:pt x="172" y="3183"/>
                  <a:pt x="0" y="3293"/>
                  <a:pt x="0" y="3457"/>
                </a:cubicBezTo>
                <a:lnTo>
                  <a:pt x="0" y="5429"/>
                </a:lnTo>
                <a:lnTo>
                  <a:pt x="1956" y="5429"/>
                </a:lnTo>
                <a:lnTo>
                  <a:pt x="1956" y="5429"/>
                </a:lnTo>
                <a:cubicBezTo>
                  <a:pt x="2120" y="5429"/>
                  <a:pt x="2225" y="5601"/>
                  <a:pt x="2153" y="5749"/>
                </a:cubicBezTo>
                <a:lnTo>
                  <a:pt x="2153" y="5749"/>
                </a:lnTo>
                <a:cubicBezTo>
                  <a:pt x="2048" y="5965"/>
                  <a:pt x="1977" y="6197"/>
                  <a:pt x="1977" y="6368"/>
                </a:cubicBezTo>
                <a:lnTo>
                  <a:pt x="1977" y="6368"/>
                </a:lnTo>
                <a:cubicBezTo>
                  <a:pt x="1977" y="6783"/>
                  <a:pt x="2305" y="7007"/>
                  <a:pt x="2710" y="7007"/>
                </a:cubicBezTo>
                <a:lnTo>
                  <a:pt x="2710" y="7007"/>
                </a:lnTo>
                <a:cubicBezTo>
                  <a:pt x="3114" y="7007"/>
                  <a:pt x="3443" y="6783"/>
                  <a:pt x="3443" y="6368"/>
                </a:cubicBezTo>
                <a:lnTo>
                  <a:pt x="3443" y="6368"/>
                </a:lnTo>
                <a:cubicBezTo>
                  <a:pt x="3443" y="6197"/>
                  <a:pt x="3366" y="5965"/>
                  <a:pt x="3257" y="5749"/>
                </a:cubicBezTo>
                <a:lnTo>
                  <a:pt x="3257" y="5749"/>
                </a:lnTo>
                <a:cubicBezTo>
                  <a:pt x="3182" y="5602"/>
                  <a:pt x="3291" y="5429"/>
                  <a:pt x="3456" y="5429"/>
                </a:cubicBezTo>
                <a:lnTo>
                  <a:pt x="5427" y="5429"/>
                </a:lnTo>
                <a:lnTo>
                  <a:pt x="5427" y="5429"/>
                </a:lnTo>
                <a:lnTo>
                  <a:pt x="5427" y="3457"/>
                </a:lnTo>
                <a:lnTo>
                  <a:pt x="5427" y="3457"/>
                </a:lnTo>
                <a:cubicBezTo>
                  <a:pt x="5427" y="3293"/>
                  <a:pt x="5601" y="3183"/>
                  <a:pt x="5748" y="3258"/>
                </a:cubicBezTo>
                <a:lnTo>
                  <a:pt x="5748" y="3258"/>
                </a:lnTo>
                <a:cubicBezTo>
                  <a:pt x="5964" y="3367"/>
                  <a:pt x="6197" y="3444"/>
                  <a:pt x="6367" y="3444"/>
                </a:cubicBezTo>
                <a:lnTo>
                  <a:pt x="6367" y="3444"/>
                </a:lnTo>
                <a:cubicBezTo>
                  <a:pt x="6782" y="3444"/>
                  <a:pt x="7006" y="3116"/>
                  <a:pt x="7006" y="2711"/>
                </a:cubicBezTo>
                <a:lnTo>
                  <a:pt x="7006" y="2711"/>
                </a:lnTo>
                <a:cubicBezTo>
                  <a:pt x="7006" y="2306"/>
                  <a:pt x="6782" y="1979"/>
                  <a:pt x="6367" y="1979"/>
                </a:cubicBezTo>
                <a:lnTo>
                  <a:pt x="6367" y="1979"/>
                </a:lnTo>
                <a:cubicBezTo>
                  <a:pt x="6196" y="1979"/>
                  <a:pt x="5964" y="2049"/>
                  <a:pt x="5748" y="2154"/>
                </a:cubicBezTo>
                <a:lnTo>
                  <a:pt x="5748" y="2154"/>
                </a:lnTo>
                <a:cubicBezTo>
                  <a:pt x="5600" y="2226"/>
                  <a:pt x="5427" y="2121"/>
                  <a:pt x="5427" y="1957"/>
                </a:cubicBezTo>
                <a:lnTo>
                  <a:pt x="5427" y="0"/>
                </a:lnTo>
                <a:lnTo>
                  <a:pt x="5427" y="375"/>
                </a:lnTo>
                <a:lnTo>
                  <a:pt x="5427" y="0"/>
                </a:lnTo>
                <a:lnTo>
                  <a:pt x="3456" y="0"/>
                </a:lnTo>
                <a:lnTo>
                  <a:pt x="3456" y="0"/>
                </a:lnTo>
                <a:cubicBezTo>
                  <a:pt x="3291" y="0"/>
                  <a:pt x="3182" y="173"/>
                  <a:pt x="3257" y="320"/>
                </a:cubicBezTo>
                <a:lnTo>
                  <a:pt x="3257" y="320"/>
                </a:lnTo>
                <a:cubicBezTo>
                  <a:pt x="3366" y="536"/>
                  <a:pt x="3443" y="769"/>
                  <a:pt x="3443" y="939"/>
                </a:cubicBezTo>
                <a:lnTo>
                  <a:pt x="3443" y="939"/>
                </a:lnTo>
                <a:cubicBezTo>
                  <a:pt x="3443" y="1354"/>
                  <a:pt x="3114" y="1577"/>
                  <a:pt x="2710" y="1577"/>
                </a:cubicBezTo>
                <a:lnTo>
                  <a:pt x="2710" y="1577"/>
                </a:lnTo>
                <a:cubicBezTo>
                  <a:pt x="2305" y="1577"/>
                  <a:pt x="1977" y="1354"/>
                  <a:pt x="1977" y="939"/>
                </a:cubicBezTo>
                <a:lnTo>
                  <a:pt x="1977" y="939"/>
                </a:lnTo>
                <a:cubicBezTo>
                  <a:pt x="1977" y="769"/>
                  <a:pt x="2048" y="536"/>
                  <a:pt x="2153" y="320"/>
                </a:cubicBezTo>
                <a:lnTo>
                  <a:pt x="2153" y="320"/>
                </a:lnTo>
                <a:cubicBezTo>
                  <a:pt x="2225" y="172"/>
                  <a:pt x="2120" y="0"/>
                  <a:pt x="1956" y="0"/>
                </a:cubicBezTo>
                <a:lnTo>
                  <a:pt x="0" y="0"/>
                </a:lnTo>
                <a:lnTo>
                  <a:pt x="0" y="1957"/>
                </a:lnTo>
                <a:lnTo>
                  <a:pt x="0" y="1957"/>
                </a:lnTo>
                <a:cubicBezTo>
                  <a:pt x="0" y="2121"/>
                  <a:pt x="171" y="2226"/>
                  <a:pt x="319" y="2154"/>
                </a:cubicBezTo>
                <a:lnTo>
                  <a:pt x="319" y="2154"/>
                </a:lnTo>
                <a:cubicBezTo>
                  <a:pt x="534" y="2049"/>
                  <a:pt x="768" y="1979"/>
                  <a:pt x="938" y="1979"/>
                </a:cubicBezTo>
                <a:lnTo>
                  <a:pt x="938" y="1979"/>
                </a:lnTo>
                <a:cubicBezTo>
                  <a:pt x="1353" y="1979"/>
                  <a:pt x="1576" y="2306"/>
                  <a:pt x="1576" y="2711"/>
                </a:cubicBezTo>
                <a:lnTo>
                  <a:pt x="1576" y="2711"/>
                </a:lnTo>
                <a:cubicBezTo>
                  <a:pt x="1576" y="3116"/>
                  <a:pt x="1353" y="3444"/>
                  <a:pt x="938" y="3444"/>
                </a:cubicBezTo>
              </a:path>
            </a:pathLst>
          </a:custGeom>
          <a:solidFill>
            <a:schemeClr val="accent3"/>
          </a:solidFill>
          <a:ln>
            <a:noFill/>
          </a:ln>
          <a:effectLst/>
        </p:spPr>
        <p:txBody>
          <a:bodyPr wrap="none" anchor="ctr"/>
          <a:lstStyle/>
          <a:p>
            <a:pPr defTabSz="913943">
              <a:defRPr/>
            </a:pPr>
            <a:endParaRPr lang="en-US" sz="3265">
              <a:solidFill>
                <a:srgbClr val="AAAAAA"/>
              </a:solidFill>
              <a:latin typeface="Calibri" panose="020F0502020204030204"/>
            </a:endParaRPr>
          </a:p>
        </p:txBody>
      </p:sp>
      <p:sp>
        <p:nvSpPr>
          <p:cNvPr id="5" name="Freeform 3">
            <a:extLst>
              <a:ext uri="{FF2B5EF4-FFF2-40B4-BE49-F238E27FC236}">
                <a16:creationId xmlns:a16="http://schemas.microsoft.com/office/drawing/2014/main" id="{C7EF5DF5-ABA5-4776-97EA-3B7BB03301B5}"/>
              </a:ext>
            </a:extLst>
          </p:cNvPr>
          <p:cNvSpPr>
            <a:spLocks noChangeArrowheads="1"/>
          </p:cNvSpPr>
          <p:nvPr/>
        </p:nvSpPr>
        <p:spPr bwMode="auto">
          <a:xfrm>
            <a:off x="3697748" y="1459180"/>
            <a:ext cx="2398253" cy="2398254"/>
          </a:xfrm>
          <a:custGeom>
            <a:avLst/>
            <a:gdLst>
              <a:gd name="T0" fmla="*/ 6069 w 7009"/>
              <a:gd name="T1" fmla="*/ 3563 h 7008"/>
              <a:gd name="T2" fmla="*/ 6069 w 7009"/>
              <a:gd name="T3" fmla="*/ 3563 h 7008"/>
              <a:gd name="T4" fmla="*/ 6687 w 7009"/>
              <a:gd name="T5" fmla="*/ 3749 h 7008"/>
              <a:gd name="T6" fmla="*/ 6687 w 7009"/>
              <a:gd name="T7" fmla="*/ 3749 h 7008"/>
              <a:gd name="T8" fmla="*/ 7008 w 7009"/>
              <a:gd name="T9" fmla="*/ 3550 h 7008"/>
              <a:gd name="T10" fmla="*/ 7008 w 7009"/>
              <a:gd name="T11" fmla="*/ 1579 h 7008"/>
              <a:gd name="T12" fmla="*/ 5051 w 7009"/>
              <a:gd name="T13" fmla="*/ 1579 h 7008"/>
              <a:gd name="T14" fmla="*/ 5051 w 7009"/>
              <a:gd name="T15" fmla="*/ 1579 h 7008"/>
              <a:gd name="T16" fmla="*/ 4853 w 7009"/>
              <a:gd name="T17" fmla="*/ 1258 h 7008"/>
              <a:gd name="T18" fmla="*/ 4853 w 7009"/>
              <a:gd name="T19" fmla="*/ 1258 h 7008"/>
              <a:gd name="T20" fmla="*/ 5029 w 7009"/>
              <a:gd name="T21" fmla="*/ 639 h 7008"/>
              <a:gd name="T22" fmla="*/ 5029 w 7009"/>
              <a:gd name="T23" fmla="*/ 639 h 7008"/>
              <a:gd name="T24" fmla="*/ 4296 w 7009"/>
              <a:gd name="T25" fmla="*/ 0 h 7008"/>
              <a:gd name="T26" fmla="*/ 4296 w 7009"/>
              <a:gd name="T27" fmla="*/ 0 h 7008"/>
              <a:gd name="T28" fmla="*/ 3564 w 7009"/>
              <a:gd name="T29" fmla="*/ 639 h 7008"/>
              <a:gd name="T30" fmla="*/ 3564 w 7009"/>
              <a:gd name="T31" fmla="*/ 639 h 7008"/>
              <a:gd name="T32" fmla="*/ 3750 w 7009"/>
              <a:gd name="T33" fmla="*/ 1258 h 7008"/>
              <a:gd name="T34" fmla="*/ 3750 w 7009"/>
              <a:gd name="T35" fmla="*/ 1258 h 7008"/>
              <a:gd name="T36" fmla="*/ 3550 w 7009"/>
              <a:gd name="T37" fmla="*/ 1579 h 7008"/>
              <a:gd name="T38" fmla="*/ 1579 w 7009"/>
              <a:gd name="T39" fmla="*/ 1579 h 7008"/>
              <a:gd name="T40" fmla="*/ 1579 w 7009"/>
              <a:gd name="T41" fmla="*/ 1579 h 7008"/>
              <a:gd name="T42" fmla="*/ 1579 w 7009"/>
              <a:gd name="T43" fmla="*/ 3550 h 7008"/>
              <a:gd name="T44" fmla="*/ 1579 w 7009"/>
              <a:gd name="T45" fmla="*/ 3550 h 7008"/>
              <a:gd name="T46" fmla="*/ 1259 w 7009"/>
              <a:gd name="T47" fmla="*/ 3749 h 7008"/>
              <a:gd name="T48" fmla="*/ 1259 w 7009"/>
              <a:gd name="T49" fmla="*/ 3749 h 7008"/>
              <a:gd name="T50" fmla="*/ 640 w 7009"/>
              <a:gd name="T51" fmla="*/ 3563 h 7008"/>
              <a:gd name="T52" fmla="*/ 640 w 7009"/>
              <a:gd name="T53" fmla="*/ 3563 h 7008"/>
              <a:gd name="T54" fmla="*/ 0 w 7009"/>
              <a:gd name="T55" fmla="*/ 4296 h 7008"/>
              <a:gd name="T56" fmla="*/ 0 w 7009"/>
              <a:gd name="T57" fmla="*/ 4296 h 7008"/>
              <a:gd name="T58" fmla="*/ 640 w 7009"/>
              <a:gd name="T59" fmla="*/ 5028 h 7008"/>
              <a:gd name="T60" fmla="*/ 640 w 7009"/>
              <a:gd name="T61" fmla="*/ 5028 h 7008"/>
              <a:gd name="T62" fmla="*/ 1259 w 7009"/>
              <a:gd name="T63" fmla="*/ 4853 h 7008"/>
              <a:gd name="T64" fmla="*/ 1259 w 7009"/>
              <a:gd name="T65" fmla="*/ 4853 h 7008"/>
              <a:gd name="T66" fmla="*/ 1579 w 7009"/>
              <a:gd name="T67" fmla="*/ 5050 h 7008"/>
              <a:gd name="T68" fmla="*/ 1579 w 7009"/>
              <a:gd name="T69" fmla="*/ 7007 h 7008"/>
              <a:gd name="T70" fmla="*/ 1579 w 7009"/>
              <a:gd name="T71" fmla="*/ 6631 h 7008"/>
              <a:gd name="T72" fmla="*/ 1579 w 7009"/>
              <a:gd name="T73" fmla="*/ 7007 h 7008"/>
              <a:gd name="T74" fmla="*/ 3550 w 7009"/>
              <a:gd name="T75" fmla="*/ 7007 h 7008"/>
              <a:gd name="T76" fmla="*/ 3550 w 7009"/>
              <a:gd name="T77" fmla="*/ 7007 h 7008"/>
              <a:gd name="T78" fmla="*/ 3750 w 7009"/>
              <a:gd name="T79" fmla="*/ 6686 h 7008"/>
              <a:gd name="T80" fmla="*/ 3750 w 7009"/>
              <a:gd name="T81" fmla="*/ 6686 h 7008"/>
              <a:gd name="T82" fmla="*/ 3564 w 7009"/>
              <a:gd name="T83" fmla="*/ 6067 h 7008"/>
              <a:gd name="T84" fmla="*/ 3564 w 7009"/>
              <a:gd name="T85" fmla="*/ 6067 h 7008"/>
              <a:gd name="T86" fmla="*/ 4296 w 7009"/>
              <a:gd name="T87" fmla="*/ 5429 h 7008"/>
              <a:gd name="T88" fmla="*/ 4296 w 7009"/>
              <a:gd name="T89" fmla="*/ 5429 h 7008"/>
              <a:gd name="T90" fmla="*/ 5029 w 7009"/>
              <a:gd name="T91" fmla="*/ 6067 h 7008"/>
              <a:gd name="T92" fmla="*/ 5029 w 7009"/>
              <a:gd name="T93" fmla="*/ 6067 h 7008"/>
              <a:gd name="T94" fmla="*/ 4853 w 7009"/>
              <a:gd name="T95" fmla="*/ 6686 h 7008"/>
              <a:gd name="T96" fmla="*/ 4853 w 7009"/>
              <a:gd name="T97" fmla="*/ 6686 h 7008"/>
              <a:gd name="T98" fmla="*/ 5051 w 7009"/>
              <a:gd name="T99" fmla="*/ 7007 h 7008"/>
              <a:gd name="T100" fmla="*/ 7008 w 7009"/>
              <a:gd name="T101" fmla="*/ 7007 h 7008"/>
              <a:gd name="T102" fmla="*/ 7008 w 7009"/>
              <a:gd name="T103" fmla="*/ 5051 h 7008"/>
              <a:gd name="T104" fmla="*/ 7008 w 7009"/>
              <a:gd name="T105" fmla="*/ 5051 h 7008"/>
              <a:gd name="T106" fmla="*/ 6687 w 7009"/>
              <a:gd name="T107" fmla="*/ 4853 h 7008"/>
              <a:gd name="T108" fmla="*/ 6687 w 7009"/>
              <a:gd name="T109" fmla="*/ 4853 h 7008"/>
              <a:gd name="T110" fmla="*/ 6069 w 7009"/>
              <a:gd name="T111" fmla="*/ 5028 h 7008"/>
              <a:gd name="T112" fmla="*/ 6069 w 7009"/>
              <a:gd name="T113" fmla="*/ 5028 h 7008"/>
              <a:gd name="T114" fmla="*/ 5430 w 7009"/>
              <a:gd name="T115" fmla="*/ 4296 h 7008"/>
              <a:gd name="T116" fmla="*/ 5430 w 7009"/>
              <a:gd name="T117" fmla="*/ 4296 h 7008"/>
              <a:gd name="T118" fmla="*/ 6069 w 7009"/>
              <a:gd name="T119" fmla="*/ 3563 h 7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09" h="7008">
                <a:moveTo>
                  <a:pt x="6069" y="3563"/>
                </a:moveTo>
                <a:lnTo>
                  <a:pt x="6069" y="3563"/>
                </a:lnTo>
                <a:cubicBezTo>
                  <a:pt x="6238" y="3563"/>
                  <a:pt x="6472" y="3640"/>
                  <a:pt x="6687" y="3749"/>
                </a:cubicBezTo>
                <a:lnTo>
                  <a:pt x="6687" y="3749"/>
                </a:lnTo>
                <a:cubicBezTo>
                  <a:pt x="6834" y="3824"/>
                  <a:pt x="7008" y="3715"/>
                  <a:pt x="7008" y="3550"/>
                </a:cubicBezTo>
                <a:lnTo>
                  <a:pt x="7008" y="1579"/>
                </a:lnTo>
                <a:lnTo>
                  <a:pt x="5051" y="1579"/>
                </a:lnTo>
                <a:lnTo>
                  <a:pt x="5051" y="1579"/>
                </a:lnTo>
                <a:cubicBezTo>
                  <a:pt x="4886" y="1579"/>
                  <a:pt x="4781" y="1407"/>
                  <a:pt x="4853" y="1258"/>
                </a:cubicBezTo>
                <a:lnTo>
                  <a:pt x="4853" y="1258"/>
                </a:lnTo>
                <a:cubicBezTo>
                  <a:pt x="4958" y="1043"/>
                  <a:pt x="5029" y="810"/>
                  <a:pt x="5029" y="639"/>
                </a:cubicBezTo>
                <a:lnTo>
                  <a:pt x="5029" y="639"/>
                </a:lnTo>
                <a:cubicBezTo>
                  <a:pt x="5029" y="224"/>
                  <a:pt x="4701" y="0"/>
                  <a:pt x="4296" y="0"/>
                </a:cubicBezTo>
                <a:lnTo>
                  <a:pt x="4296" y="0"/>
                </a:lnTo>
                <a:cubicBezTo>
                  <a:pt x="3892" y="0"/>
                  <a:pt x="3564" y="224"/>
                  <a:pt x="3564" y="639"/>
                </a:cubicBezTo>
                <a:lnTo>
                  <a:pt x="3564" y="639"/>
                </a:lnTo>
                <a:cubicBezTo>
                  <a:pt x="3564" y="810"/>
                  <a:pt x="3640" y="1042"/>
                  <a:pt x="3750" y="1258"/>
                </a:cubicBezTo>
                <a:lnTo>
                  <a:pt x="3750" y="1258"/>
                </a:lnTo>
                <a:cubicBezTo>
                  <a:pt x="3824" y="1405"/>
                  <a:pt x="3715" y="1579"/>
                  <a:pt x="3550" y="1579"/>
                </a:cubicBezTo>
                <a:lnTo>
                  <a:pt x="1579" y="1579"/>
                </a:lnTo>
                <a:lnTo>
                  <a:pt x="1579" y="1579"/>
                </a:lnTo>
                <a:lnTo>
                  <a:pt x="1579" y="3550"/>
                </a:lnTo>
                <a:lnTo>
                  <a:pt x="1579" y="3550"/>
                </a:lnTo>
                <a:cubicBezTo>
                  <a:pt x="1579" y="3715"/>
                  <a:pt x="1405" y="3824"/>
                  <a:pt x="1259" y="3749"/>
                </a:cubicBezTo>
                <a:lnTo>
                  <a:pt x="1259" y="3749"/>
                </a:lnTo>
                <a:cubicBezTo>
                  <a:pt x="1043" y="3640"/>
                  <a:pt x="810" y="3563"/>
                  <a:pt x="640" y="3563"/>
                </a:cubicBezTo>
                <a:lnTo>
                  <a:pt x="640" y="3563"/>
                </a:lnTo>
                <a:cubicBezTo>
                  <a:pt x="224" y="3563"/>
                  <a:pt x="0" y="3891"/>
                  <a:pt x="0" y="4296"/>
                </a:cubicBezTo>
                <a:lnTo>
                  <a:pt x="0" y="4296"/>
                </a:lnTo>
                <a:cubicBezTo>
                  <a:pt x="0" y="4701"/>
                  <a:pt x="224" y="5028"/>
                  <a:pt x="640" y="5028"/>
                </a:cubicBezTo>
                <a:lnTo>
                  <a:pt x="640" y="5028"/>
                </a:lnTo>
                <a:cubicBezTo>
                  <a:pt x="810" y="5028"/>
                  <a:pt x="1043" y="4958"/>
                  <a:pt x="1259" y="4853"/>
                </a:cubicBezTo>
                <a:lnTo>
                  <a:pt x="1259" y="4853"/>
                </a:lnTo>
                <a:cubicBezTo>
                  <a:pt x="1406" y="4781"/>
                  <a:pt x="1579" y="4886"/>
                  <a:pt x="1579" y="5050"/>
                </a:cubicBezTo>
                <a:lnTo>
                  <a:pt x="1579" y="7007"/>
                </a:lnTo>
                <a:lnTo>
                  <a:pt x="1579" y="6631"/>
                </a:lnTo>
                <a:lnTo>
                  <a:pt x="1579" y="7007"/>
                </a:lnTo>
                <a:lnTo>
                  <a:pt x="3550" y="7007"/>
                </a:lnTo>
                <a:lnTo>
                  <a:pt x="3550" y="7007"/>
                </a:lnTo>
                <a:cubicBezTo>
                  <a:pt x="3715" y="7007"/>
                  <a:pt x="3824" y="6833"/>
                  <a:pt x="3750" y="6686"/>
                </a:cubicBezTo>
                <a:lnTo>
                  <a:pt x="3750" y="6686"/>
                </a:lnTo>
                <a:cubicBezTo>
                  <a:pt x="3640" y="6471"/>
                  <a:pt x="3564" y="6238"/>
                  <a:pt x="3564" y="6067"/>
                </a:cubicBezTo>
                <a:lnTo>
                  <a:pt x="3564" y="6067"/>
                </a:lnTo>
                <a:cubicBezTo>
                  <a:pt x="3564" y="5652"/>
                  <a:pt x="3892" y="5429"/>
                  <a:pt x="4296" y="5429"/>
                </a:cubicBezTo>
                <a:lnTo>
                  <a:pt x="4296" y="5429"/>
                </a:lnTo>
                <a:cubicBezTo>
                  <a:pt x="4701" y="5429"/>
                  <a:pt x="5029" y="5652"/>
                  <a:pt x="5029" y="6067"/>
                </a:cubicBezTo>
                <a:lnTo>
                  <a:pt x="5029" y="6067"/>
                </a:lnTo>
                <a:cubicBezTo>
                  <a:pt x="5029" y="6238"/>
                  <a:pt x="4958" y="6471"/>
                  <a:pt x="4853" y="6686"/>
                </a:cubicBezTo>
                <a:lnTo>
                  <a:pt x="4853" y="6686"/>
                </a:lnTo>
                <a:cubicBezTo>
                  <a:pt x="4781" y="6834"/>
                  <a:pt x="4886" y="7007"/>
                  <a:pt x="5051" y="7007"/>
                </a:cubicBezTo>
                <a:lnTo>
                  <a:pt x="7008" y="7007"/>
                </a:lnTo>
                <a:lnTo>
                  <a:pt x="7008" y="5051"/>
                </a:lnTo>
                <a:lnTo>
                  <a:pt x="7008" y="5051"/>
                </a:lnTo>
                <a:cubicBezTo>
                  <a:pt x="7008" y="4886"/>
                  <a:pt x="6835" y="4781"/>
                  <a:pt x="6687" y="4853"/>
                </a:cubicBezTo>
                <a:lnTo>
                  <a:pt x="6687" y="4853"/>
                </a:lnTo>
                <a:cubicBezTo>
                  <a:pt x="6472" y="4958"/>
                  <a:pt x="6239" y="5028"/>
                  <a:pt x="6069" y="5028"/>
                </a:cubicBezTo>
                <a:lnTo>
                  <a:pt x="6069" y="5028"/>
                </a:lnTo>
                <a:cubicBezTo>
                  <a:pt x="5654" y="5028"/>
                  <a:pt x="5430" y="4701"/>
                  <a:pt x="5430" y="4296"/>
                </a:cubicBezTo>
                <a:lnTo>
                  <a:pt x="5430" y="4296"/>
                </a:lnTo>
                <a:cubicBezTo>
                  <a:pt x="5430" y="3891"/>
                  <a:pt x="5654" y="3563"/>
                  <a:pt x="6069" y="3563"/>
                </a:cubicBezTo>
              </a:path>
            </a:pathLst>
          </a:custGeom>
          <a:solidFill>
            <a:schemeClr val="accent1"/>
          </a:solidFill>
          <a:ln>
            <a:noFill/>
          </a:ln>
          <a:effectLst/>
        </p:spPr>
        <p:txBody>
          <a:bodyPr wrap="none" anchor="ctr"/>
          <a:lstStyle/>
          <a:p>
            <a:pPr defTabSz="913943">
              <a:defRPr/>
            </a:pPr>
            <a:endParaRPr lang="en-US" sz="3265">
              <a:solidFill>
                <a:srgbClr val="AAAAAA"/>
              </a:solidFill>
              <a:latin typeface="Calibri" panose="020F0502020204030204"/>
            </a:endParaRPr>
          </a:p>
        </p:txBody>
      </p:sp>
      <p:sp>
        <p:nvSpPr>
          <p:cNvPr id="6" name="Freeform 5">
            <a:extLst>
              <a:ext uri="{FF2B5EF4-FFF2-40B4-BE49-F238E27FC236}">
                <a16:creationId xmlns:a16="http://schemas.microsoft.com/office/drawing/2014/main" id="{1D28DB3B-1134-481B-87B0-47C589D3975C}"/>
              </a:ext>
            </a:extLst>
          </p:cNvPr>
          <p:cNvSpPr>
            <a:spLocks noChangeArrowheads="1"/>
          </p:cNvSpPr>
          <p:nvPr/>
        </p:nvSpPr>
        <p:spPr bwMode="auto">
          <a:xfrm>
            <a:off x="5554168" y="1997995"/>
            <a:ext cx="2398253" cy="2398253"/>
          </a:xfrm>
          <a:custGeom>
            <a:avLst/>
            <a:gdLst>
              <a:gd name="T0" fmla="*/ 6067 w 7007"/>
              <a:gd name="T1" fmla="*/ 3444 h 7007"/>
              <a:gd name="T2" fmla="*/ 6067 w 7007"/>
              <a:gd name="T3" fmla="*/ 3444 h 7007"/>
              <a:gd name="T4" fmla="*/ 6686 w 7007"/>
              <a:gd name="T5" fmla="*/ 3258 h 7007"/>
              <a:gd name="T6" fmla="*/ 6686 w 7007"/>
              <a:gd name="T7" fmla="*/ 3258 h 7007"/>
              <a:gd name="T8" fmla="*/ 7006 w 7007"/>
              <a:gd name="T9" fmla="*/ 3458 h 7007"/>
              <a:gd name="T10" fmla="*/ 7006 w 7007"/>
              <a:gd name="T11" fmla="*/ 5428 h 7007"/>
              <a:gd name="T12" fmla="*/ 5049 w 7007"/>
              <a:gd name="T13" fmla="*/ 5428 h 7007"/>
              <a:gd name="T14" fmla="*/ 5049 w 7007"/>
              <a:gd name="T15" fmla="*/ 5428 h 7007"/>
              <a:gd name="T16" fmla="*/ 4851 w 7007"/>
              <a:gd name="T17" fmla="*/ 5748 h 7007"/>
              <a:gd name="T18" fmla="*/ 4851 w 7007"/>
              <a:gd name="T19" fmla="*/ 5748 h 7007"/>
              <a:gd name="T20" fmla="*/ 5027 w 7007"/>
              <a:gd name="T21" fmla="*/ 6367 h 7007"/>
              <a:gd name="T22" fmla="*/ 5027 w 7007"/>
              <a:gd name="T23" fmla="*/ 6367 h 7007"/>
              <a:gd name="T24" fmla="*/ 4295 w 7007"/>
              <a:gd name="T25" fmla="*/ 7006 h 7007"/>
              <a:gd name="T26" fmla="*/ 4295 w 7007"/>
              <a:gd name="T27" fmla="*/ 7006 h 7007"/>
              <a:gd name="T28" fmla="*/ 3562 w 7007"/>
              <a:gd name="T29" fmla="*/ 6367 h 7007"/>
              <a:gd name="T30" fmla="*/ 3562 w 7007"/>
              <a:gd name="T31" fmla="*/ 6367 h 7007"/>
              <a:gd name="T32" fmla="*/ 3748 w 7007"/>
              <a:gd name="T33" fmla="*/ 5748 h 7007"/>
              <a:gd name="T34" fmla="*/ 3748 w 7007"/>
              <a:gd name="T35" fmla="*/ 5748 h 7007"/>
              <a:gd name="T36" fmla="*/ 3548 w 7007"/>
              <a:gd name="T37" fmla="*/ 5428 h 7007"/>
              <a:gd name="T38" fmla="*/ 1578 w 7007"/>
              <a:gd name="T39" fmla="*/ 5428 h 7007"/>
              <a:gd name="T40" fmla="*/ 1578 w 7007"/>
              <a:gd name="T41" fmla="*/ 3458 h 7007"/>
              <a:gd name="T42" fmla="*/ 1578 w 7007"/>
              <a:gd name="T43" fmla="*/ 3458 h 7007"/>
              <a:gd name="T44" fmla="*/ 1257 w 7007"/>
              <a:gd name="T45" fmla="*/ 3258 h 7007"/>
              <a:gd name="T46" fmla="*/ 1257 w 7007"/>
              <a:gd name="T47" fmla="*/ 3258 h 7007"/>
              <a:gd name="T48" fmla="*/ 639 w 7007"/>
              <a:gd name="T49" fmla="*/ 3444 h 7007"/>
              <a:gd name="T50" fmla="*/ 639 w 7007"/>
              <a:gd name="T51" fmla="*/ 3444 h 7007"/>
              <a:gd name="T52" fmla="*/ 0 w 7007"/>
              <a:gd name="T53" fmla="*/ 2712 h 7007"/>
              <a:gd name="T54" fmla="*/ 0 w 7007"/>
              <a:gd name="T55" fmla="*/ 2712 h 7007"/>
              <a:gd name="T56" fmla="*/ 639 w 7007"/>
              <a:gd name="T57" fmla="*/ 1979 h 7007"/>
              <a:gd name="T58" fmla="*/ 639 w 7007"/>
              <a:gd name="T59" fmla="*/ 1979 h 7007"/>
              <a:gd name="T60" fmla="*/ 1257 w 7007"/>
              <a:gd name="T61" fmla="*/ 2155 h 7007"/>
              <a:gd name="T62" fmla="*/ 1257 w 7007"/>
              <a:gd name="T63" fmla="*/ 2155 h 7007"/>
              <a:gd name="T64" fmla="*/ 1578 w 7007"/>
              <a:gd name="T65" fmla="*/ 1957 h 7007"/>
              <a:gd name="T66" fmla="*/ 1578 w 7007"/>
              <a:gd name="T67" fmla="*/ 0 h 7007"/>
              <a:gd name="T68" fmla="*/ 1578 w 7007"/>
              <a:gd name="T69" fmla="*/ 376 h 7007"/>
              <a:gd name="T70" fmla="*/ 1578 w 7007"/>
              <a:gd name="T71" fmla="*/ 0 h 7007"/>
              <a:gd name="T72" fmla="*/ 3548 w 7007"/>
              <a:gd name="T73" fmla="*/ 0 h 7007"/>
              <a:gd name="T74" fmla="*/ 3548 w 7007"/>
              <a:gd name="T75" fmla="*/ 0 h 7007"/>
              <a:gd name="T76" fmla="*/ 3748 w 7007"/>
              <a:gd name="T77" fmla="*/ 321 h 7007"/>
              <a:gd name="T78" fmla="*/ 3748 w 7007"/>
              <a:gd name="T79" fmla="*/ 321 h 7007"/>
              <a:gd name="T80" fmla="*/ 3562 w 7007"/>
              <a:gd name="T81" fmla="*/ 939 h 7007"/>
              <a:gd name="T82" fmla="*/ 3562 w 7007"/>
              <a:gd name="T83" fmla="*/ 939 h 7007"/>
              <a:gd name="T84" fmla="*/ 4295 w 7007"/>
              <a:gd name="T85" fmla="*/ 1578 h 7007"/>
              <a:gd name="T86" fmla="*/ 4295 w 7007"/>
              <a:gd name="T87" fmla="*/ 1578 h 7007"/>
              <a:gd name="T88" fmla="*/ 5027 w 7007"/>
              <a:gd name="T89" fmla="*/ 939 h 7007"/>
              <a:gd name="T90" fmla="*/ 5027 w 7007"/>
              <a:gd name="T91" fmla="*/ 939 h 7007"/>
              <a:gd name="T92" fmla="*/ 4851 w 7007"/>
              <a:gd name="T93" fmla="*/ 320 h 7007"/>
              <a:gd name="T94" fmla="*/ 4851 w 7007"/>
              <a:gd name="T95" fmla="*/ 320 h 7007"/>
              <a:gd name="T96" fmla="*/ 5049 w 7007"/>
              <a:gd name="T97" fmla="*/ 0 h 7007"/>
              <a:gd name="T98" fmla="*/ 7006 w 7007"/>
              <a:gd name="T99" fmla="*/ 0 h 7007"/>
              <a:gd name="T100" fmla="*/ 7006 w 7007"/>
              <a:gd name="T101" fmla="*/ 1957 h 7007"/>
              <a:gd name="T102" fmla="*/ 7006 w 7007"/>
              <a:gd name="T103" fmla="*/ 1957 h 7007"/>
              <a:gd name="T104" fmla="*/ 6686 w 7007"/>
              <a:gd name="T105" fmla="*/ 2155 h 7007"/>
              <a:gd name="T106" fmla="*/ 6686 w 7007"/>
              <a:gd name="T107" fmla="*/ 2155 h 7007"/>
              <a:gd name="T108" fmla="*/ 6067 w 7007"/>
              <a:gd name="T109" fmla="*/ 1979 h 7007"/>
              <a:gd name="T110" fmla="*/ 6067 w 7007"/>
              <a:gd name="T111" fmla="*/ 1979 h 7007"/>
              <a:gd name="T112" fmla="*/ 5428 w 7007"/>
              <a:gd name="T113" fmla="*/ 2712 h 7007"/>
              <a:gd name="T114" fmla="*/ 5428 w 7007"/>
              <a:gd name="T115" fmla="*/ 2712 h 7007"/>
              <a:gd name="T116" fmla="*/ 6067 w 7007"/>
              <a:gd name="T117" fmla="*/ 3444 h 7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007" h="7007">
                <a:moveTo>
                  <a:pt x="6067" y="3444"/>
                </a:moveTo>
                <a:lnTo>
                  <a:pt x="6067" y="3444"/>
                </a:lnTo>
                <a:cubicBezTo>
                  <a:pt x="6237" y="3444"/>
                  <a:pt x="6470" y="3368"/>
                  <a:pt x="6686" y="3258"/>
                </a:cubicBezTo>
                <a:lnTo>
                  <a:pt x="6686" y="3258"/>
                </a:lnTo>
                <a:cubicBezTo>
                  <a:pt x="6832" y="3184"/>
                  <a:pt x="7006" y="3293"/>
                  <a:pt x="7006" y="3458"/>
                </a:cubicBezTo>
                <a:lnTo>
                  <a:pt x="7006" y="5428"/>
                </a:lnTo>
                <a:lnTo>
                  <a:pt x="5049" y="5428"/>
                </a:lnTo>
                <a:lnTo>
                  <a:pt x="5049" y="5428"/>
                </a:lnTo>
                <a:cubicBezTo>
                  <a:pt x="4884" y="5428"/>
                  <a:pt x="4779" y="5600"/>
                  <a:pt x="4851" y="5748"/>
                </a:cubicBezTo>
                <a:lnTo>
                  <a:pt x="4851" y="5748"/>
                </a:lnTo>
                <a:cubicBezTo>
                  <a:pt x="4957" y="5964"/>
                  <a:pt x="5027" y="6197"/>
                  <a:pt x="5027" y="6367"/>
                </a:cubicBezTo>
                <a:lnTo>
                  <a:pt x="5027" y="6367"/>
                </a:lnTo>
                <a:cubicBezTo>
                  <a:pt x="5027" y="6782"/>
                  <a:pt x="4699" y="7006"/>
                  <a:pt x="4295" y="7006"/>
                </a:cubicBezTo>
                <a:lnTo>
                  <a:pt x="4295" y="7006"/>
                </a:lnTo>
                <a:cubicBezTo>
                  <a:pt x="3890" y="7006"/>
                  <a:pt x="3562" y="6782"/>
                  <a:pt x="3562" y="6367"/>
                </a:cubicBezTo>
                <a:lnTo>
                  <a:pt x="3562" y="6367"/>
                </a:lnTo>
                <a:cubicBezTo>
                  <a:pt x="3562" y="6197"/>
                  <a:pt x="3638" y="5964"/>
                  <a:pt x="3748" y="5748"/>
                </a:cubicBezTo>
                <a:lnTo>
                  <a:pt x="3748" y="5748"/>
                </a:lnTo>
                <a:cubicBezTo>
                  <a:pt x="3822" y="5601"/>
                  <a:pt x="3713" y="5428"/>
                  <a:pt x="3548" y="5428"/>
                </a:cubicBezTo>
                <a:lnTo>
                  <a:pt x="1578" y="5428"/>
                </a:lnTo>
                <a:lnTo>
                  <a:pt x="1578" y="3458"/>
                </a:lnTo>
                <a:lnTo>
                  <a:pt x="1578" y="3458"/>
                </a:lnTo>
                <a:cubicBezTo>
                  <a:pt x="1578" y="3293"/>
                  <a:pt x="1404" y="3184"/>
                  <a:pt x="1257" y="3258"/>
                </a:cubicBezTo>
                <a:lnTo>
                  <a:pt x="1257" y="3258"/>
                </a:lnTo>
                <a:cubicBezTo>
                  <a:pt x="1042" y="3368"/>
                  <a:pt x="809" y="3444"/>
                  <a:pt x="639" y="3444"/>
                </a:cubicBezTo>
                <a:lnTo>
                  <a:pt x="639" y="3444"/>
                </a:lnTo>
                <a:cubicBezTo>
                  <a:pt x="224" y="3444"/>
                  <a:pt x="0" y="3116"/>
                  <a:pt x="0" y="2712"/>
                </a:cubicBezTo>
                <a:lnTo>
                  <a:pt x="0" y="2712"/>
                </a:lnTo>
                <a:cubicBezTo>
                  <a:pt x="0" y="2307"/>
                  <a:pt x="224" y="1979"/>
                  <a:pt x="639" y="1979"/>
                </a:cubicBezTo>
                <a:lnTo>
                  <a:pt x="639" y="1979"/>
                </a:lnTo>
                <a:cubicBezTo>
                  <a:pt x="809" y="1979"/>
                  <a:pt x="1042" y="2050"/>
                  <a:pt x="1257" y="2155"/>
                </a:cubicBezTo>
                <a:lnTo>
                  <a:pt x="1257" y="2155"/>
                </a:lnTo>
                <a:cubicBezTo>
                  <a:pt x="1405" y="2226"/>
                  <a:pt x="1578" y="2121"/>
                  <a:pt x="1578" y="1957"/>
                </a:cubicBezTo>
                <a:lnTo>
                  <a:pt x="1578" y="0"/>
                </a:lnTo>
                <a:lnTo>
                  <a:pt x="1578" y="376"/>
                </a:lnTo>
                <a:lnTo>
                  <a:pt x="1578" y="0"/>
                </a:lnTo>
                <a:lnTo>
                  <a:pt x="3548" y="0"/>
                </a:lnTo>
                <a:lnTo>
                  <a:pt x="3548" y="0"/>
                </a:lnTo>
                <a:cubicBezTo>
                  <a:pt x="3713" y="0"/>
                  <a:pt x="3822" y="174"/>
                  <a:pt x="3748" y="321"/>
                </a:cubicBezTo>
                <a:lnTo>
                  <a:pt x="3748" y="321"/>
                </a:lnTo>
                <a:cubicBezTo>
                  <a:pt x="3638" y="536"/>
                  <a:pt x="3562" y="769"/>
                  <a:pt x="3562" y="939"/>
                </a:cubicBezTo>
                <a:lnTo>
                  <a:pt x="3562" y="939"/>
                </a:lnTo>
                <a:cubicBezTo>
                  <a:pt x="3562" y="1354"/>
                  <a:pt x="3890" y="1578"/>
                  <a:pt x="4295" y="1578"/>
                </a:cubicBezTo>
                <a:lnTo>
                  <a:pt x="4295" y="1578"/>
                </a:lnTo>
                <a:cubicBezTo>
                  <a:pt x="4699" y="1578"/>
                  <a:pt x="5027" y="1354"/>
                  <a:pt x="5027" y="939"/>
                </a:cubicBezTo>
                <a:lnTo>
                  <a:pt x="5027" y="939"/>
                </a:lnTo>
                <a:cubicBezTo>
                  <a:pt x="5027" y="769"/>
                  <a:pt x="4957" y="535"/>
                  <a:pt x="4851" y="320"/>
                </a:cubicBezTo>
                <a:lnTo>
                  <a:pt x="4851" y="320"/>
                </a:lnTo>
                <a:cubicBezTo>
                  <a:pt x="4779" y="172"/>
                  <a:pt x="4884" y="0"/>
                  <a:pt x="5049" y="0"/>
                </a:cubicBezTo>
                <a:lnTo>
                  <a:pt x="7006" y="0"/>
                </a:lnTo>
                <a:lnTo>
                  <a:pt x="7006" y="1957"/>
                </a:lnTo>
                <a:lnTo>
                  <a:pt x="7006" y="1957"/>
                </a:lnTo>
                <a:cubicBezTo>
                  <a:pt x="7006" y="2121"/>
                  <a:pt x="6833" y="2226"/>
                  <a:pt x="6686" y="2155"/>
                </a:cubicBezTo>
                <a:lnTo>
                  <a:pt x="6686" y="2155"/>
                </a:lnTo>
                <a:cubicBezTo>
                  <a:pt x="6470" y="2050"/>
                  <a:pt x="6237" y="1979"/>
                  <a:pt x="6067" y="1979"/>
                </a:cubicBezTo>
                <a:lnTo>
                  <a:pt x="6067" y="1979"/>
                </a:lnTo>
                <a:cubicBezTo>
                  <a:pt x="5651" y="1979"/>
                  <a:pt x="5428" y="2307"/>
                  <a:pt x="5428" y="2712"/>
                </a:cubicBezTo>
                <a:lnTo>
                  <a:pt x="5428" y="2712"/>
                </a:lnTo>
                <a:cubicBezTo>
                  <a:pt x="5428" y="3116"/>
                  <a:pt x="5651" y="3444"/>
                  <a:pt x="6067" y="3444"/>
                </a:cubicBezTo>
              </a:path>
            </a:pathLst>
          </a:custGeom>
          <a:solidFill>
            <a:schemeClr val="accent2"/>
          </a:solidFill>
          <a:ln>
            <a:noFill/>
          </a:ln>
          <a:effectLst/>
        </p:spPr>
        <p:txBody>
          <a:bodyPr wrap="none" anchor="ctr"/>
          <a:lstStyle/>
          <a:p>
            <a:pPr defTabSz="913943">
              <a:defRPr/>
            </a:pPr>
            <a:endParaRPr lang="en-US" sz="3265">
              <a:solidFill>
                <a:srgbClr val="AAAAAA"/>
              </a:solidFill>
              <a:latin typeface="Calibri" panose="020F0502020204030204"/>
            </a:endParaRPr>
          </a:p>
        </p:txBody>
      </p:sp>
      <p:sp>
        <p:nvSpPr>
          <p:cNvPr id="7" name="Freeform 7">
            <a:extLst>
              <a:ext uri="{FF2B5EF4-FFF2-40B4-BE49-F238E27FC236}">
                <a16:creationId xmlns:a16="http://schemas.microsoft.com/office/drawing/2014/main" id="{F265CDCA-7FC8-4272-8B27-38425464AFC1}"/>
              </a:ext>
            </a:extLst>
          </p:cNvPr>
          <p:cNvSpPr>
            <a:spLocks noChangeArrowheads="1"/>
          </p:cNvSpPr>
          <p:nvPr/>
        </p:nvSpPr>
        <p:spPr bwMode="auto">
          <a:xfrm>
            <a:off x="4238072" y="3320129"/>
            <a:ext cx="2398253" cy="2398253"/>
          </a:xfrm>
          <a:custGeom>
            <a:avLst/>
            <a:gdLst>
              <a:gd name="T0" fmla="*/ 939 w 7006"/>
              <a:gd name="T1" fmla="*/ 3562 h 7008"/>
              <a:gd name="T2" fmla="*/ 939 w 7006"/>
              <a:gd name="T3" fmla="*/ 3562 h 7008"/>
              <a:gd name="T4" fmla="*/ 320 w 7006"/>
              <a:gd name="T5" fmla="*/ 3748 h 7008"/>
              <a:gd name="T6" fmla="*/ 320 w 7006"/>
              <a:gd name="T7" fmla="*/ 3748 h 7008"/>
              <a:gd name="T8" fmla="*/ 0 w 7006"/>
              <a:gd name="T9" fmla="*/ 3549 h 7008"/>
              <a:gd name="T10" fmla="*/ 0 w 7006"/>
              <a:gd name="T11" fmla="*/ 1578 h 7008"/>
              <a:gd name="T12" fmla="*/ 1957 w 7006"/>
              <a:gd name="T13" fmla="*/ 1578 h 7008"/>
              <a:gd name="T14" fmla="*/ 1957 w 7006"/>
              <a:gd name="T15" fmla="*/ 1578 h 7008"/>
              <a:gd name="T16" fmla="*/ 2154 w 7006"/>
              <a:gd name="T17" fmla="*/ 1258 h 7008"/>
              <a:gd name="T18" fmla="*/ 2154 w 7006"/>
              <a:gd name="T19" fmla="*/ 1258 h 7008"/>
              <a:gd name="T20" fmla="*/ 1978 w 7006"/>
              <a:gd name="T21" fmla="*/ 639 h 7008"/>
              <a:gd name="T22" fmla="*/ 1978 w 7006"/>
              <a:gd name="T23" fmla="*/ 639 h 7008"/>
              <a:gd name="T24" fmla="*/ 2711 w 7006"/>
              <a:gd name="T25" fmla="*/ 0 h 7008"/>
              <a:gd name="T26" fmla="*/ 2711 w 7006"/>
              <a:gd name="T27" fmla="*/ 0 h 7008"/>
              <a:gd name="T28" fmla="*/ 3444 w 7006"/>
              <a:gd name="T29" fmla="*/ 639 h 7008"/>
              <a:gd name="T30" fmla="*/ 3444 w 7006"/>
              <a:gd name="T31" fmla="*/ 639 h 7008"/>
              <a:gd name="T32" fmla="*/ 3258 w 7006"/>
              <a:gd name="T33" fmla="*/ 1257 h 7008"/>
              <a:gd name="T34" fmla="*/ 3258 w 7006"/>
              <a:gd name="T35" fmla="*/ 1257 h 7008"/>
              <a:gd name="T36" fmla="*/ 3457 w 7006"/>
              <a:gd name="T37" fmla="*/ 1578 h 7008"/>
              <a:gd name="T38" fmla="*/ 5429 w 7006"/>
              <a:gd name="T39" fmla="*/ 1578 h 7008"/>
              <a:gd name="T40" fmla="*/ 5429 w 7006"/>
              <a:gd name="T41" fmla="*/ 1578 h 7008"/>
              <a:gd name="T42" fmla="*/ 5429 w 7006"/>
              <a:gd name="T43" fmla="*/ 3549 h 7008"/>
              <a:gd name="T44" fmla="*/ 5429 w 7006"/>
              <a:gd name="T45" fmla="*/ 3549 h 7008"/>
              <a:gd name="T46" fmla="*/ 5748 w 7006"/>
              <a:gd name="T47" fmla="*/ 3748 h 7008"/>
              <a:gd name="T48" fmla="*/ 5748 w 7006"/>
              <a:gd name="T49" fmla="*/ 3748 h 7008"/>
              <a:gd name="T50" fmla="*/ 6367 w 7006"/>
              <a:gd name="T51" fmla="*/ 3562 h 7008"/>
              <a:gd name="T52" fmla="*/ 6367 w 7006"/>
              <a:gd name="T53" fmla="*/ 3562 h 7008"/>
              <a:gd name="T54" fmla="*/ 7005 w 7006"/>
              <a:gd name="T55" fmla="*/ 4295 h 7008"/>
              <a:gd name="T56" fmla="*/ 7005 w 7006"/>
              <a:gd name="T57" fmla="*/ 4295 h 7008"/>
              <a:gd name="T58" fmla="*/ 6367 w 7006"/>
              <a:gd name="T59" fmla="*/ 5028 h 7008"/>
              <a:gd name="T60" fmla="*/ 6367 w 7006"/>
              <a:gd name="T61" fmla="*/ 5028 h 7008"/>
              <a:gd name="T62" fmla="*/ 5748 w 7006"/>
              <a:gd name="T63" fmla="*/ 4852 h 7008"/>
              <a:gd name="T64" fmla="*/ 5748 w 7006"/>
              <a:gd name="T65" fmla="*/ 4852 h 7008"/>
              <a:gd name="T66" fmla="*/ 5429 w 7006"/>
              <a:gd name="T67" fmla="*/ 5049 h 7008"/>
              <a:gd name="T68" fmla="*/ 5429 w 7006"/>
              <a:gd name="T69" fmla="*/ 7007 h 7008"/>
              <a:gd name="T70" fmla="*/ 5429 w 7006"/>
              <a:gd name="T71" fmla="*/ 6631 h 7008"/>
              <a:gd name="T72" fmla="*/ 5429 w 7006"/>
              <a:gd name="T73" fmla="*/ 7007 h 7008"/>
              <a:gd name="T74" fmla="*/ 3457 w 7006"/>
              <a:gd name="T75" fmla="*/ 7007 h 7008"/>
              <a:gd name="T76" fmla="*/ 3457 w 7006"/>
              <a:gd name="T77" fmla="*/ 7007 h 7008"/>
              <a:gd name="T78" fmla="*/ 3258 w 7006"/>
              <a:gd name="T79" fmla="*/ 6686 h 7008"/>
              <a:gd name="T80" fmla="*/ 3258 w 7006"/>
              <a:gd name="T81" fmla="*/ 6686 h 7008"/>
              <a:gd name="T82" fmla="*/ 3444 w 7006"/>
              <a:gd name="T83" fmla="*/ 6067 h 7008"/>
              <a:gd name="T84" fmla="*/ 3444 w 7006"/>
              <a:gd name="T85" fmla="*/ 6067 h 7008"/>
              <a:gd name="T86" fmla="*/ 2711 w 7006"/>
              <a:gd name="T87" fmla="*/ 5429 h 7008"/>
              <a:gd name="T88" fmla="*/ 2711 w 7006"/>
              <a:gd name="T89" fmla="*/ 5429 h 7008"/>
              <a:gd name="T90" fmla="*/ 1978 w 7006"/>
              <a:gd name="T91" fmla="*/ 6067 h 7008"/>
              <a:gd name="T92" fmla="*/ 1978 w 7006"/>
              <a:gd name="T93" fmla="*/ 6067 h 7008"/>
              <a:gd name="T94" fmla="*/ 2154 w 7006"/>
              <a:gd name="T95" fmla="*/ 6686 h 7008"/>
              <a:gd name="T96" fmla="*/ 2154 w 7006"/>
              <a:gd name="T97" fmla="*/ 6686 h 7008"/>
              <a:gd name="T98" fmla="*/ 1957 w 7006"/>
              <a:gd name="T99" fmla="*/ 7007 h 7008"/>
              <a:gd name="T100" fmla="*/ 0 w 7006"/>
              <a:gd name="T101" fmla="*/ 7007 h 7008"/>
              <a:gd name="T102" fmla="*/ 0 w 7006"/>
              <a:gd name="T103" fmla="*/ 5050 h 7008"/>
              <a:gd name="T104" fmla="*/ 0 w 7006"/>
              <a:gd name="T105" fmla="*/ 5050 h 7008"/>
              <a:gd name="T106" fmla="*/ 320 w 7006"/>
              <a:gd name="T107" fmla="*/ 4852 h 7008"/>
              <a:gd name="T108" fmla="*/ 320 w 7006"/>
              <a:gd name="T109" fmla="*/ 4852 h 7008"/>
              <a:gd name="T110" fmla="*/ 939 w 7006"/>
              <a:gd name="T111" fmla="*/ 5028 h 7008"/>
              <a:gd name="T112" fmla="*/ 939 w 7006"/>
              <a:gd name="T113" fmla="*/ 5028 h 7008"/>
              <a:gd name="T114" fmla="*/ 1578 w 7006"/>
              <a:gd name="T115" fmla="*/ 4295 h 7008"/>
              <a:gd name="T116" fmla="*/ 1578 w 7006"/>
              <a:gd name="T117" fmla="*/ 4295 h 7008"/>
              <a:gd name="T118" fmla="*/ 939 w 7006"/>
              <a:gd name="T119" fmla="*/ 3562 h 7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06" h="7008">
                <a:moveTo>
                  <a:pt x="939" y="3562"/>
                </a:moveTo>
                <a:lnTo>
                  <a:pt x="939" y="3562"/>
                </a:lnTo>
                <a:cubicBezTo>
                  <a:pt x="768" y="3562"/>
                  <a:pt x="536" y="3639"/>
                  <a:pt x="320" y="3748"/>
                </a:cubicBezTo>
                <a:lnTo>
                  <a:pt x="320" y="3748"/>
                </a:lnTo>
                <a:cubicBezTo>
                  <a:pt x="173" y="3823"/>
                  <a:pt x="0" y="3714"/>
                  <a:pt x="0" y="3549"/>
                </a:cubicBezTo>
                <a:lnTo>
                  <a:pt x="0" y="1578"/>
                </a:lnTo>
                <a:lnTo>
                  <a:pt x="1957" y="1578"/>
                </a:lnTo>
                <a:lnTo>
                  <a:pt x="1957" y="1578"/>
                </a:lnTo>
                <a:cubicBezTo>
                  <a:pt x="2121" y="1578"/>
                  <a:pt x="2226" y="1406"/>
                  <a:pt x="2154" y="1258"/>
                </a:cubicBezTo>
                <a:lnTo>
                  <a:pt x="2154" y="1258"/>
                </a:lnTo>
                <a:cubicBezTo>
                  <a:pt x="2050" y="1042"/>
                  <a:pt x="1978" y="809"/>
                  <a:pt x="1978" y="639"/>
                </a:cubicBezTo>
                <a:lnTo>
                  <a:pt x="1978" y="639"/>
                </a:lnTo>
                <a:cubicBezTo>
                  <a:pt x="1978" y="223"/>
                  <a:pt x="2307" y="0"/>
                  <a:pt x="2711" y="0"/>
                </a:cubicBezTo>
                <a:lnTo>
                  <a:pt x="2711" y="0"/>
                </a:lnTo>
                <a:cubicBezTo>
                  <a:pt x="3116" y="0"/>
                  <a:pt x="3444" y="223"/>
                  <a:pt x="3444" y="639"/>
                </a:cubicBezTo>
                <a:lnTo>
                  <a:pt x="3444" y="639"/>
                </a:lnTo>
                <a:cubicBezTo>
                  <a:pt x="3444" y="809"/>
                  <a:pt x="3367" y="1042"/>
                  <a:pt x="3258" y="1257"/>
                </a:cubicBezTo>
                <a:lnTo>
                  <a:pt x="3258" y="1257"/>
                </a:lnTo>
                <a:cubicBezTo>
                  <a:pt x="3184" y="1404"/>
                  <a:pt x="3293" y="1578"/>
                  <a:pt x="3457" y="1578"/>
                </a:cubicBezTo>
                <a:lnTo>
                  <a:pt x="5429" y="1578"/>
                </a:lnTo>
                <a:lnTo>
                  <a:pt x="5429" y="1578"/>
                </a:lnTo>
                <a:lnTo>
                  <a:pt x="5429" y="3549"/>
                </a:lnTo>
                <a:lnTo>
                  <a:pt x="5429" y="3549"/>
                </a:lnTo>
                <a:cubicBezTo>
                  <a:pt x="5429" y="3714"/>
                  <a:pt x="5601" y="3823"/>
                  <a:pt x="5748" y="3748"/>
                </a:cubicBezTo>
                <a:lnTo>
                  <a:pt x="5748" y="3748"/>
                </a:lnTo>
                <a:cubicBezTo>
                  <a:pt x="5963" y="3639"/>
                  <a:pt x="6197" y="3562"/>
                  <a:pt x="6367" y="3562"/>
                </a:cubicBezTo>
                <a:lnTo>
                  <a:pt x="6367" y="3562"/>
                </a:lnTo>
                <a:cubicBezTo>
                  <a:pt x="6782" y="3562"/>
                  <a:pt x="7005" y="3891"/>
                  <a:pt x="7005" y="4295"/>
                </a:cubicBezTo>
                <a:lnTo>
                  <a:pt x="7005" y="4295"/>
                </a:lnTo>
                <a:cubicBezTo>
                  <a:pt x="7005" y="4700"/>
                  <a:pt x="6782" y="5028"/>
                  <a:pt x="6367" y="5028"/>
                </a:cubicBezTo>
                <a:lnTo>
                  <a:pt x="6367" y="5028"/>
                </a:lnTo>
                <a:cubicBezTo>
                  <a:pt x="6197" y="5028"/>
                  <a:pt x="5963" y="4957"/>
                  <a:pt x="5748" y="4852"/>
                </a:cubicBezTo>
                <a:lnTo>
                  <a:pt x="5748" y="4852"/>
                </a:lnTo>
                <a:cubicBezTo>
                  <a:pt x="5600" y="4780"/>
                  <a:pt x="5429" y="4885"/>
                  <a:pt x="5429" y="5049"/>
                </a:cubicBezTo>
                <a:lnTo>
                  <a:pt x="5429" y="7007"/>
                </a:lnTo>
                <a:lnTo>
                  <a:pt x="5429" y="6631"/>
                </a:lnTo>
                <a:lnTo>
                  <a:pt x="5429" y="7007"/>
                </a:lnTo>
                <a:lnTo>
                  <a:pt x="3457" y="7007"/>
                </a:lnTo>
                <a:lnTo>
                  <a:pt x="3457" y="7007"/>
                </a:lnTo>
                <a:cubicBezTo>
                  <a:pt x="3293" y="7007"/>
                  <a:pt x="3184" y="6833"/>
                  <a:pt x="3258" y="6686"/>
                </a:cubicBezTo>
                <a:lnTo>
                  <a:pt x="3258" y="6686"/>
                </a:lnTo>
                <a:cubicBezTo>
                  <a:pt x="3367" y="6471"/>
                  <a:pt x="3444" y="6238"/>
                  <a:pt x="3444" y="6067"/>
                </a:cubicBezTo>
                <a:lnTo>
                  <a:pt x="3444" y="6067"/>
                </a:lnTo>
                <a:cubicBezTo>
                  <a:pt x="3444" y="5653"/>
                  <a:pt x="3116" y="5429"/>
                  <a:pt x="2711" y="5429"/>
                </a:cubicBezTo>
                <a:lnTo>
                  <a:pt x="2711" y="5429"/>
                </a:lnTo>
                <a:cubicBezTo>
                  <a:pt x="2307" y="5429"/>
                  <a:pt x="1978" y="5653"/>
                  <a:pt x="1978" y="6067"/>
                </a:cubicBezTo>
                <a:lnTo>
                  <a:pt x="1978" y="6067"/>
                </a:lnTo>
                <a:cubicBezTo>
                  <a:pt x="1978" y="6238"/>
                  <a:pt x="2050" y="6471"/>
                  <a:pt x="2154" y="6686"/>
                </a:cubicBezTo>
                <a:lnTo>
                  <a:pt x="2154" y="6686"/>
                </a:lnTo>
                <a:cubicBezTo>
                  <a:pt x="2226" y="6834"/>
                  <a:pt x="2121" y="7007"/>
                  <a:pt x="1957" y="7007"/>
                </a:cubicBezTo>
                <a:lnTo>
                  <a:pt x="0" y="7007"/>
                </a:lnTo>
                <a:lnTo>
                  <a:pt x="0" y="5050"/>
                </a:lnTo>
                <a:lnTo>
                  <a:pt x="0" y="5050"/>
                </a:lnTo>
                <a:cubicBezTo>
                  <a:pt x="0" y="4885"/>
                  <a:pt x="172" y="4780"/>
                  <a:pt x="320" y="4852"/>
                </a:cubicBezTo>
                <a:lnTo>
                  <a:pt x="320" y="4852"/>
                </a:lnTo>
                <a:cubicBezTo>
                  <a:pt x="536" y="4957"/>
                  <a:pt x="768" y="5028"/>
                  <a:pt x="939" y="5028"/>
                </a:cubicBezTo>
                <a:lnTo>
                  <a:pt x="939" y="5028"/>
                </a:lnTo>
                <a:cubicBezTo>
                  <a:pt x="1354" y="5028"/>
                  <a:pt x="1578" y="4700"/>
                  <a:pt x="1578" y="4295"/>
                </a:cubicBezTo>
                <a:lnTo>
                  <a:pt x="1578" y="4295"/>
                </a:lnTo>
                <a:cubicBezTo>
                  <a:pt x="1578" y="3891"/>
                  <a:pt x="1354" y="3562"/>
                  <a:pt x="939" y="3562"/>
                </a:cubicBezTo>
              </a:path>
            </a:pathLst>
          </a:custGeom>
          <a:solidFill>
            <a:schemeClr val="accent4"/>
          </a:solidFill>
          <a:ln>
            <a:noFill/>
          </a:ln>
          <a:effectLst/>
        </p:spPr>
        <p:txBody>
          <a:bodyPr wrap="none" anchor="ctr"/>
          <a:lstStyle/>
          <a:p>
            <a:pPr defTabSz="913943">
              <a:defRPr/>
            </a:pPr>
            <a:endParaRPr lang="en-US" sz="3265">
              <a:solidFill>
                <a:srgbClr val="AAAAAA"/>
              </a:solidFill>
              <a:latin typeface="Calibri" panose="020F0502020204030204"/>
            </a:endParaRPr>
          </a:p>
        </p:txBody>
      </p:sp>
      <p:sp>
        <p:nvSpPr>
          <p:cNvPr id="8" name="TextBox 7">
            <a:extLst>
              <a:ext uri="{FF2B5EF4-FFF2-40B4-BE49-F238E27FC236}">
                <a16:creationId xmlns:a16="http://schemas.microsoft.com/office/drawing/2014/main" id="{173B88F9-7D79-4A88-AA4D-4F075E3DBC16}"/>
              </a:ext>
            </a:extLst>
          </p:cNvPr>
          <p:cNvSpPr txBox="1"/>
          <p:nvPr/>
        </p:nvSpPr>
        <p:spPr>
          <a:xfrm>
            <a:off x="4378690" y="2428920"/>
            <a:ext cx="1527585" cy="830781"/>
          </a:xfrm>
          <a:prstGeom prst="rect">
            <a:avLst/>
          </a:prstGeom>
          <a:noFill/>
        </p:spPr>
        <p:txBody>
          <a:bodyPr wrap="none" rtlCol="0" anchor="b" anchorCtr="0">
            <a:spAutoFit/>
          </a:bodyPr>
          <a:lstStyle/>
          <a:p>
            <a:pPr algn="ctr" defTabSz="913943">
              <a:defRPr/>
            </a:pPr>
            <a:r>
              <a:rPr lang="en-US" sz="1600" b="1">
                <a:solidFill>
                  <a:srgbClr val="08204C"/>
                </a:solidFill>
                <a:latin typeface="Poppins" pitchFamily="2" charset="77"/>
                <a:ea typeface="League Spartan" charset="0"/>
                <a:cs typeface="Poppins" pitchFamily="2" charset="77"/>
              </a:rPr>
              <a:t>Experienced </a:t>
            </a:r>
          </a:p>
          <a:p>
            <a:pPr algn="ctr" defTabSz="913943">
              <a:defRPr/>
            </a:pPr>
            <a:r>
              <a:rPr lang="en-US" sz="1600" b="1">
                <a:solidFill>
                  <a:srgbClr val="08204C"/>
                </a:solidFill>
                <a:latin typeface="Poppins" pitchFamily="2" charset="77"/>
                <a:ea typeface="League Spartan" charset="0"/>
                <a:cs typeface="Poppins" pitchFamily="2" charset="77"/>
              </a:rPr>
              <a:t>Internal </a:t>
            </a:r>
          </a:p>
          <a:p>
            <a:pPr algn="ctr" defTabSz="913943">
              <a:defRPr/>
            </a:pPr>
            <a:r>
              <a:rPr lang="en-US" sz="1600" b="1">
                <a:solidFill>
                  <a:srgbClr val="08204C"/>
                </a:solidFill>
                <a:latin typeface="Poppins" pitchFamily="2" charset="77"/>
                <a:ea typeface="League Spartan" charset="0"/>
                <a:cs typeface="Poppins" pitchFamily="2" charset="77"/>
              </a:rPr>
              <a:t>Talent</a:t>
            </a:r>
          </a:p>
        </p:txBody>
      </p:sp>
      <p:sp>
        <p:nvSpPr>
          <p:cNvPr id="9" name="TextBox 8">
            <a:extLst>
              <a:ext uri="{FF2B5EF4-FFF2-40B4-BE49-F238E27FC236}">
                <a16:creationId xmlns:a16="http://schemas.microsoft.com/office/drawing/2014/main" id="{635CD72F-37F3-4AC0-B6CE-BB8B4E8A3C23}"/>
              </a:ext>
            </a:extLst>
          </p:cNvPr>
          <p:cNvSpPr txBox="1"/>
          <p:nvPr/>
        </p:nvSpPr>
        <p:spPr>
          <a:xfrm>
            <a:off x="4694764" y="4388631"/>
            <a:ext cx="1524379" cy="584623"/>
          </a:xfrm>
          <a:prstGeom prst="rect">
            <a:avLst/>
          </a:prstGeom>
          <a:noFill/>
        </p:spPr>
        <p:txBody>
          <a:bodyPr wrap="none" rtlCol="0" anchor="b" anchorCtr="0">
            <a:spAutoFit/>
          </a:bodyPr>
          <a:lstStyle/>
          <a:p>
            <a:pPr algn="ctr" defTabSz="913943">
              <a:defRPr/>
            </a:pPr>
            <a:r>
              <a:rPr lang="en-US" sz="1600" b="1">
                <a:solidFill>
                  <a:srgbClr val="08204C"/>
                </a:solidFill>
                <a:latin typeface="Poppins" pitchFamily="2" charset="77"/>
                <a:ea typeface="League Spartan" charset="0"/>
                <a:cs typeface="Poppins" pitchFamily="2" charset="77"/>
              </a:rPr>
              <a:t>Partner </a:t>
            </a:r>
          </a:p>
          <a:p>
            <a:pPr algn="ctr" defTabSz="913943">
              <a:defRPr/>
            </a:pPr>
            <a:r>
              <a:rPr lang="en-US" sz="1600" b="1">
                <a:solidFill>
                  <a:srgbClr val="08204C"/>
                </a:solidFill>
                <a:latin typeface="Poppins" pitchFamily="2" charset="77"/>
                <a:ea typeface="League Spartan" charset="0"/>
                <a:cs typeface="Poppins" pitchFamily="2" charset="77"/>
              </a:rPr>
              <a:t>Involvement</a:t>
            </a:r>
          </a:p>
        </p:txBody>
      </p:sp>
      <p:sp>
        <p:nvSpPr>
          <p:cNvPr id="10" name="TextBox 9">
            <a:extLst>
              <a:ext uri="{FF2B5EF4-FFF2-40B4-BE49-F238E27FC236}">
                <a16:creationId xmlns:a16="http://schemas.microsoft.com/office/drawing/2014/main" id="{CEA69587-F103-4405-B6FF-0109263850CD}"/>
              </a:ext>
            </a:extLst>
          </p:cNvPr>
          <p:cNvSpPr txBox="1"/>
          <p:nvPr/>
        </p:nvSpPr>
        <p:spPr>
          <a:xfrm>
            <a:off x="5966446" y="2514845"/>
            <a:ext cx="1615727" cy="830781"/>
          </a:xfrm>
          <a:prstGeom prst="rect">
            <a:avLst/>
          </a:prstGeom>
          <a:noFill/>
        </p:spPr>
        <p:txBody>
          <a:bodyPr wrap="none" rtlCol="0" anchor="b" anchorCtr="0">
            <a:spAutoFit/>
          </a:bodyPr>
          <a:lstStyle/>
          <a:p>
            <a:pPr algn="r" defTabSz="913943">
              <a:defRPr/>
            </a:pPr>
            <a:r>
              <a:rPr lang="en-US" sz="1600" b="1">
                <a:solidFill>
                  <a:srgbClr val="08204C"/>
                </a:solidFill>
                <a:latin typeface="Poppins" pitchFamily="2" charset="77"/>
                <a:ea typeface="League Spartan" charset="0"/>
                <a:cs typeface="Poppins" pitchFamily="2" charset="77"/>
              </a:rPr>
              <a:t>Active Senior </a:t>
            </a:r>
          </a:p>
          <a:p>
            <a:pPr algn="r" defTabSz="913943">
              <a:defRPr/>
            </a:pPr>
            <a:r>
              <a:rPr lang="en-US" sz="1600" b="1">
                <a:solidFill>
                  <a:srgbClr val="08204C"/>
                </a:solidFill>
                <a:latin typeface="Poppins" pitchFamily="2" charset="77"/>
                <a:ea typeface="League Spartan" charset="0"/>
                <a:cs typeface="Poppins" pitchFamily="2" charset="77"/>
              </a:rPr>
              <a:t>Leadership &amp; </a:t>
            </a:r>
          </a:p>
          <a:p>
            <a:pPr algn="r" defTabSz="913943">
              <a:defRPr/>
            </a:pPr>
            <a:r>
              <a:rPr lang="en-US" sz="1600" b="1">
                <a:solidFill>
                  <a:srgbClr val="08204C"/>
                </a:solidFill>
                <a:latin typeface="Poppins" pitchFamily="2" charset="77"/>
                <a:ea typeface="League Spartan" charset="0"/>
                <a:cs typeface="Poppins" pitchFamily="2" charset="77"/>
              </a:rPr>
              <a:t>Governance</a:t>
            </a:r>
          </a:p>
        </p:txBody>
      </p:sp>
      <p:sp>
        <p:nvSpPr>
          <p:cNvPr id="11" name="TextBox 10">
            <a:extLst>
              <a:ext uri="{FF2B5EF4-FFF2-40B4-BE49-F238E27FC236}">
                <a16:creationId xmlns:a16="http://schemas.microsoft.com/office/drawing/2014/main" id="{78516F52-296B-4314-9296-B7881797AB1E}"/>
              </a:ext>
            </a:extLst>
          </p:cNvPr>
          <p:cNvSpPr txBox="1"/>
          <p:nvPr/>
        </p:nvSpPr>
        <p:spPr>
          <a:xfrm>
            <a:off x="6542537" y="4165101"/>
            <a:ext cx="1112194" cy="1076937"/>
          </a:xfrm>
          <a:prstGeom prst="rect">
            <a:avLst/>
          </a:prstGeom>
          <a:noFill/>
        </p:spPr>
        <p:txBody>
          <a:bodyPr wrap="none" rtlCol="0" anchor="b" anchorCtr="0">
            <a:spAutoFit/>
          </a:bodyPr>
          <a:lstStyle/>
          <a:p>
            <a:pPr algn="r" defTabSz="913943">
              <a:defRPr/>
            </a:pPr>
            <a:r>
              <a:rPr lang="en-US" sz="1600" b="1">
                <a:solidFill>
                  <a:srgbClr val="08204C"/>
                </a:solidFill>
                <a:latin typeface="Poppins" pitchFamily="2" charset="77"/>
                <a:ea typeface="League Spartan" charset="0"/>
                <a:cs typeface="Poppins" pitchFamily="2" charset="77"/>
              </a:rPr>
              <a:t> </a:t>
            </a:r>
          </a:p>
          <a:p>
            <a:pPr algn="ctr" defTabSz="913943">
              <a:defRPr/>
            </a:pPr>
            <a:r>
              <a:rPr lang="en-US" sz="1600" b="1">
                <a:solidFill>
                  <a:srgbClr val="08204C"/>
                </a:solidFill>
                <a:latin typeface="Poppins" pitchFamily="2" charset="77"/>
                <a:ea typeface="League Spartan" charset="0"/>
                <a:cs typeface="Poppins" pitchFamily="2" charset="77"/>
              </a:rPr>
              <a:t>Correct </a:t>
            </a:r>
          </a:p>
          <a:p>
            <a:pPr algn="ctr" defTabSz="913943">
              <a:defRPr/>
            </a:pPr>
            <a:r>
              <a:rPr lang="en-US" sz="1600" b="1">
                <a:solidFill>
                  <a:srgbClr val="08204C"/>
                </a:solidFill>
                <a:latin typeface="Poppins" pitchFamily="2" charset="77"/>
                <a:ea typeface="League Spartan" charset="0"/>
                <a:cs typeface="Poppins" pitchFamily="2" charset="77"/>
              </a:rPr>
              <a:t>Team </a:t>
            </a:r>
          </a:p>
          <a:p>
            <a:pPr algn="ctr" defTabSz="913943">
              <a:defRPr/>
            </a:pPr>
            <a:r>
              <a:rPr lang="en-US" sz="1600" b="1">
                <a:solidFill>
                  <a:srgbClr val="08204C"/>
                </a:solidFill>
                <a:latin typeface="Poppins" pitchFamily="2" charset="77"/>
                <a:ea typeface="League Spartan" charset="0"/>
                <a:cs typeface="Poppins" pitchFamily="2" charset="77"/>
              </a:rPr>
              <a:t>Size</a:t>
            </a:r>
          </a:p>
        </p:txBody>
      </p:sp>
      <p:sp>
        <p:nvSpPr>
          <p:cNvPr id="12" name="Subtitle 2">
            <a:extLst>
              <a:ext uri="{FF2B5EF4-FFF2-40B4-BE49-F238E27FC236}">
                <a16:creationId xmlns:a16="http://schemas.microsoft.com/office/drawing/2014/main" id="{88B215F5-AB57-48EC-89EE-9757DF4EE68E}"/>
              </a:ext>
            </a:extLst>
          </p:cNvPr>
          <p:cNvSpPr txBox="1">
            <a:spLocks/>
          </p:cNvSpPr>
          <p:nvPr/>
        </p:nvSpPr>
        <p:spPr>
          <a:xfrm>
            <a:off x="681210" y="2328356"/>
            <a:ext cx="2958982" cy="461204"/>
          </a:xfrm>
          <a:prstGeom prst="rect">
            <a:avLst/>
          </a:prstGeom>
        </p:spPr>
        <p:txBody>
          <a:bodyPr vert="horz" wrap="square" lIns="45708" tIns="22854" rIns="45708" bIns="22854"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defTabSz="543655">
              <a:lnSpc>
                <a:spcPts val="1749"/>
              </a:lnSpc>
              <a:defRPr/>
            </a:pPr>
            <a:r>
              <a:rPr lang="en-US" sz="1200" b="1">
                <a:solidFill>
                  <a:srgbClr val="FFFFFF"/>
                </a:solidFill>
                <a:latin typeface="Century Gothic" panose="020F0302020204030204"/>
                <a:ea typeface="Lato Light" panose="020F0502020204030203" pitchFamily="34" charset="0"/>
                <a:cs typeface="Mukta ExtraLight" panose="020B0000000000000000" pitchFamily="34" charset="77"/>
              </a:rPr>
              <a:t>Ensure you have internal experience successfully implementing ServiceNow</a:t>
            </a:r>
          </a:p>
        </p:txBody>
      </p:sp>
      <p:sp>
        <p:nvSpPr>
          <p:cNvPr id="13" name="Subtitle 2">
            <a:extLst>
              <a:ext uri="{FF2B5EF4-FFF2-40B4-BE49-F238E27FC236}">
                <a16:creationId xmlns:a16="http://schemas.microsoft.com/office/drawing/2014/main" id="{DC7BCD36-72AA-48E7-A82F-BDB68AA83789}"/>
              </a:ext>
            </a:extLst>
          </p:cNvPr>
          <p:cNvSpPr txBox="1">
            <a:spLocks/>
          </p:cNvSpPr>
          <p:nvPr/>
        </p:nvSpPr>
        <p:spPr>
          <a:xfrm>
            <a:off x="551248" y="4039481"/>
            <a:ext cx="3088944" cy="679213"/>
          </a:xfrm>
          <a:prstGeom prst="rect">
            <a:avLst/>
          </a:prstGeom>
        </p:spPr>
        <p:txBody>
          <a:bodyPr vert="horz" wrap="square" lIns="45708" tIns="22854" rIns="45708" bIns="22854"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defTabSz="543655">
              <a:lnSpc>
                <a:spcPts val="1749"/>
              </a:lnSpc>
              <a:defRPr/>
            </a:pPr>
            <a:r>
              <a:rPr lang="en-US" sz="1200" b="1">
                <a:solidFill>
                  <a:srgbClr val="FFFFFF"/>
                </a:solidFill>
                <a:latin typeface="Century Gothic" panose="020F0302020204030204"/>
                <a:ea typeface="Lato Light" panose="020F0502020204030203" pitchFamily="34" charset="0"/>
                <a:cs typeface="Mukta ExtraLight" panose="020B0000000000000000" pitchFamily="34" charset="77"/>
              </a:rPr>
              <a:t>Invest in using a certified ServiceNow partner to accelerate your adoption and ensure best practices are followed</a:t>
            </a:r>
          </a:p>
        </p:txBody>
      </p:sp>
      <p:sp>
        <p:nvSpPr>
          <p:cNvPr id="14" name="Subtitle 2">
            <a:extLst>
              <a:ext uri="{FF2B5EF4-FFF2-40B4-BE49-F238E27FC236}">
                <a16:creationId xmlns:a16="http://schemas.microsoft.com/office/drawing/2014/main" id="{10C36CE7-072C-4E52-B400-5E26AC3486C6}"/>
              </a:ext>
            </a:extLst>
          </p:cNvPr>
          <p:cNvSpPr txBox="1">
            <a:spLocks/>
          </p:cNvSpPr>
          <p:nvPr/>
        </p:nvSpPr>
        <p:spPr>
          <a:xfrm>
            <a:off x="8466373" y="2326876"/>
            <a:ext cx="2639097" cy="460327"/>
          </a:xfrm>
          <a:prstGeom prst="rect">
            <a:avLst/>
          </a:prstGeom>
        </p:spPr>
        <p:txBody>
          <a:bodyPr vert="horz" wrap="square" lIns="45708" tIns="22854" rIns="45708" bIns="22854"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defTabSz="543655">
              <a:lnSpc>
                <a:spcPts val="1749"/>
              </a:lnSpc>
              <a:defRPr/>
            </a:pPr>
            <a:r>
              <a:rPr lang="en-US" sz="1200" b="1">
                <a:solidFill>
                  <a:srgbClr val="FFFFFF"/>
                </a:solidFill>
                <a:latin typeface="Century Gothic" panose="020F0302020204030204"/>
                <a:ea typeface="Lato Light" panose="020F0502020204030203" pitchFamily="34" charset="0"/>
                <a:cs typeface="Mukta ExtraLight" panose="020B0000000000000000" pitchFamily="34" charset="77"/>
              </a:rPr>
              <a:t>A clear vision is critical along with the correct governance model</a:t>
            </a:r>
          </a:p>
        </p:txBody>
      </p:sp>
      <p:sp>
        <p:nvSpPr>
          <p:cNvPr id="15" name="Subtitle 2">
            <a:extLst>
              <a:ext uri="{FF2B5EF4-FFF2-40B4-BE49-F238E27FC236}">
                <a16:creationId xmlns:a16="http://schemas.microsoft.com/office/drawing/2014/main" id="{2CA90566-C4E8-4BB6-BE75-C09275FE2A47}"/>
              </a:ext>
            </a:extLst>
          </p:cNvPr>
          <p:cNvSpPr txBox="1">
            <a:spLocks/>
          </p:cNvSpPr>
          <p:nvPr/>
        </p:nvSpPr>
        <p:spPr>
          <a:xfrm>
            <a:off x="8583123" y="4028944"/>
            <a:ext cx="2639097" cy="896231"/>
          </a:xfrm>
          <a:prstGeom prst="rect">
            <a:avLst/>
          </a:prstGeom>
        </p:spPr>
        <p:txBody>
          <a:bodyPr vert="horz" wrap="square" lIns="45708" tIns="22854" rIns="45708" bIns="22854"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defTabSz="543655">
              <a:lnSpc>
                <a:spcPts val="1749"/>
              </a:lnSpc>
              <a:defRPr/>
            </a:pPr>
            <a:r>
              <a:rPr lang="en-US" sz="1200" b="1">
                <a:solidFill>
                  <a:srgbClr val="FFFFFF"/>
                </a:solidFill>
                <a:latin typeface="Century Gothic" panose="020F0302020204030204"/>
                <a:ea typeface="Lato Light" panose="020F0502020204030203" pitchFamily="34" charset="0"/>
                <a:cs typeface="Mukta ExtraLight" panose="020B0000000000000000" pitchFamily="34" charset="77"/>
              </a:rPr>
              <a:t>Have enough resources to maintain and enhance the platform to move you quickly on your digital transformation journey</a:t>
            </a:r>
          </a:p>
        </p:txBody>
      </p:sp>
      <p:sp>
        <p:nvSpPr>
          <p:cNvPr id="16" name="Subtitle 2">
            <a:extLst>
              <a:ext uri="{FF2B5EF4-FFF2-40B4-BE49-F238E27FC236}">
                <a16:creationId xmlns:a16="http://schemas.microsoft.com/office/drawing/2014/main" id="{D697F9D8-8642-4A25-A911-8B23A00E78FD}"/>
              </a:ext>
            </a:extLst>
          </p:cNvPr>
          <p:cNvSpPr txBox="1">
            <a:spLocks/>
          </p:cNvSpPr>
          <p:nvPr/>
        </p:nvSpPr>
        <p:spPr>
          <a:xfrm>
            <a:off x="767708" y="3006583"/>
            <a:ext cx="2936589" cy="461204"/>
          </a:xfrm>
          <a:prstGeom prst="rect">
            <a:avLst/>
          </a:prstGeom>
        </p:spPr>
        <p:txBody>
          <a:bodyPr vert="horz" wrap="square" lIns="45708" tIns="22854" rIns="45708" bIns="22854"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defTabSz="543655">
              <a:lnSpc>
                <a:spcPts val="1749"/>
              </a:lnSpc>
              <a:defRPr/>
            </a:pPr>
            <a:r>
              <a:rPr lang="en-US" sz="1200" b="1">
                <a:solidFill>
                  <a:srgbClr val="68A1AF"/>
                </a:solidFill>
                <a:latin typeface="Century Gothic" panose="020F0302020204030204"/>
                <a:ea typeface="Lato Light" panose="020F0502020204030203" pitchFamily="34" charset="0"/>
                <a:cs typeface="Mukta ExtraLight" panose="020B0000000000000000" pitchFamily="34" charset="77"/>
              </a:rPr>
              <a:t>“Push for Adoption and understand what it takes.  Don’t just let it happen.”</a:t>
            </a:r>
          </a:p>
        </p:txBody>
      </p:sp>
      <p:sp>
        <p:nvSpPr>
          <p:cNvPr id="17" name="Subtitle 2">
            <a:extLst>
              <a:ext uri="{FF2B5EF4-FFF2-40B4-BE49-F238E27FC236}">
                <a16:creationId xmlns:a16="http://schemas.microsoft.com/office/drawing/2014/main" id="{549E8A3B-A84E-401B-986B-D76232BF06EC}"/>
              </a:ext>
            </a:extLst>
          </p:cNvPr>
          <p:cNvSpPr txBox="1">
            <a:spLocks/>
          </p:cNvSpPr>
          <p:nvPr/>
        </p:nvSpPr>
        <p:spPr>
          <a:xfrm>
            <a:off x="8666749" y="5019208"/>
            <a:ext cx="2639097" cy="460327"/>
          </a:xfrm>
          <a:prstGeom prst="rect">
            <a:avLst/>
          </a:prstGeom>
        </p:spPr>
        <p:txBody>
          <a:bodyPr vert="horz" wrap="square" lIns="45708" tIns="22854" rIns="45708" bIns="22854"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defTabSz="543655">
              <a:lnSpc>
                <a:spcPts val="1749"/>
              </a:lnSpc>
              <a:defRPr/>
            </a:pPr>
            <a:r>
              <a:rPr lang="en-US" sz="1200">
                <a:solidFill>
                  <a:srgbClr val="68A1AF"/>
                </a:solidFill>
                <a:latin typeface="Century Gothic" panose="020F0302020204030204"/>
                <a:ea typeface="Lato Light" panose="020F0502020204030203" pitchFamily="34" charset="0"/>
                <a:cs typeface="Mukta ExtraLight" panose="020B0000000000000000" pitchFamily="34" charset="77"/>
              </a:rPr>
              <a:t>“</a:t>
            </a:r>
            <a:r>
              <a:rPr lang="en-US" sz="1200" b="1">
                <a:solidFill>
                  <a:srgbClr val="68A1AF"/>
                </a:solidFill>
                <a:latin typeface="Century Gothic" panose="020F0302020204030204"/>
                <a:ea typeface="Lato Light" panose="020F0502020204030203" pitchFamily="34" charset="0"/>
                <a:cs typeface="Mukta ExtraLight" panose="020B0000000000000000" pitchFamily="34" charset="77"/>
              </a:rPr>
              <a:t>The more You Put Into It, The More you get out of it”</a:t>
            </a:r>
          </a:p>
        </p:txBody>
      </p:sp>
      <p:sp>
        <p:nvSpPr>
          <p:cNvPr id="18" name="Subtitle 2">
            <a:extLst>
              <a:ext uri="{FF2B5EF4-FFF2-40B4-BE49-F238E27FC236}">
                <a16:creationId xmlns:a16="http://schemas.microsoft.com/office/drawing/2014/main" id="{BCA40D92-141D-45C9-97FA-909695E40753}"/>
              </a:ext>
            </a:extLst>
          </p:cNvPr>
          <p:cNvSpPr txBox="1">
            <a:spLocks/>
          </p:cNvSpPr>
          <p:nvPr/>
        </p:nvSpPr>
        <p:spPr>
          <a:xfrm>
            <a:off x="8583123" y="2964868"/>
            <a:ext cx="2639097" cy="460327"/>
          </a:xfrm>
          <a:prstGeom prst="rect">
            <a:avLst/>
          </a:prstGeom>
        </p:spPr>
        <p:txBody>
          <a:bodyPr vert="horz" wrap="square" lIns="45708" tIns="22854" rIns="45708" bIns="22854"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defTabSz="543655">
              <a:lnSpc>
                <a:spcPts val="1749"/>
              </a:lnSpc>
              <a:defRPr/>
            </a:pPr>
            <a:r>
              <a:rPr lang="en-US" sz="1200" b="1">
                <a:solidFill>
                  <a:srgbClr val="68A1AF"/>
                </a:solidFill>
                <a:latin typeface="Century Gothic" panose="020F0302020204030204"/>
                <a:ea typeface="Lato Light" panose="020F0502020204030203" pitchFamily="34" charset="0"/>
                <a:cs typeface="Mukta ExtraLight" panose="020B0000000000000000" pitchFamily="34" charset="77"/>
              </a:rPr>
              <a:t>“Have to Have a Vision for where you want to end up”</a:t>
            </a:r>
          </a:p>
        </p:txBody>
      </p:sp>
      <p:sp>
        <p:nvSpPr>
          <p:cNvPr id="19" name="Subtitle 2">
            <a:extLst>
              <a:ext uri="{FF2B5EF4-FFF2-40B4-BE49-F238E27FC236}">
                <a16:creationId xmlns:a16="http://schemas.microsoft.com/office/drawing/2014/main" id="{CAE137BF-C1F1-4A44-82BA-68B6DAB26937}"/>
              </a:ext>
            </a:extLst>
          </p:cNvPr>
          <p:cNvSpPr txBox="1">
            <a:spLocks/>
          </p:cNvSpPr>
          <p:nvPr/>
        </p:nvSpPr>
        <p:spPr>
          <a:xfrm>
            <a:off x="767708" y="4907632"/>
            <a:ext cx="2870541" cy="461204"/>
          </a:xfrm>
          <a:prstGeom prst="rect">
            <a:avLst/>
          </a:prstGeom>
        </p:spPr>
        <p:txBody>
          <a:bodyPr vert="horz" wrap="square" lIns="45708" tIns="22854" rIns="45708" bIns="22854"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defTabSz="543655">
              <a:lnSpc>
                <a:spcPts val="1749"/>
              </a:lnSpc>
              <a:defRPr/>
            </a:pPr>
            <a:r>
              <a:rPr lang="en-US" sz="1200" b="1">
                <a:solidFill>
                  <a:srgbClr val="68A1AF"/>
                </a:solidFill>
                <a:latin typeface="Century Gothic" panose="020F0302020204030204"/>
                <a:ea typeface="Lato Light" panose="020F0502020204030203" pitchFamily="34" charset="0"/>
                <a:cs typeface="Mukta ExtraLight" panose="020B0000000000000000" pitchFamily="34" charset="77"/>
              </a:rPr>
              <a:t>“Learn from the Best and pay for the experience.  It is worth it in the end.”</a:t>
            </a:r>
          </a:p>
        </p:txBody>
      </p:sp>
    </p:spTree>
    <p:extLst>
      <p:ext uri="{BB962C8B-B14F-4D97-AF65-F5344CB8AC3E}">
        <p14:creationId xmlns:p14="http://schemas.microsoft.com/office/powerpoint/2010/main" val="17744227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P spid="16" grpId="0"/>
      <p:bldP spid="17" grpId="0"/>
      <p:bldP spid="18" grpId="0"/>
      <p:bldP spid="19" grpId="0"/>
    </p:bld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41380" y="855318"/>
          <a:ext cx="11435098" cy="5125382"/>
        </p:xfrm>
        <a:graphic>
          <a:graphicData uri="http://schemas.openxmlformats.org/drawingml/2006/table">
            <a:tbl>
              <a:tblPr firstRow="1" bandRow="1">
                <a:tableStyleId>{5DA37D80-6434-44D0-A028-1B22A696006F}</a:tableStyleId>
              </a:tblPr>
              <a:tblGrid>
                <a:gridCol w="2533269">
                  <a:extLst>
                    <a:ext uri="{9D8B030D-6E8A-4147-A177-3AD203B41FA5}">
                      <a16:colId xmlns:a16="http://schemas.microsoft.com/office/drawing/2014/main" val="20000"/>
                    </a:ext>
                  </a:extLst>
                </a:gridCol>
                <a:gridCol w="8901829">
                  <a:extLst>
                    <a:ext uri="{9D8B030D-6E8A-4147-A177-3AD203B41FA5}">
                      <a16:colId xmlns:a16="http://schemas.microsoft.com/office/drawing/2014/main" val="20001"/>
                    </a:ext>
                  </a:extLst>
                </a:gridCol>
              </a:tblGrid>
              <a:tr h="370646">
                <a:tc>
                  <a:txBody>
                    <a:bodyPr/>
                    <a:lstStyle/>
                    <a:p>
                      <a:r>
                        <a:rPr lang="en-US" sz="1800">
                          <a:solidFill>
                            <a:schemeClr val="bg1"/>
                          </a:solidFill>
                        </a:rPr>
                        <a:t>ServiceNow Role</a:t>
                      </a:r>
                    </a:p>
                  </a:txBody>
                  <a:tcPr marL="91392" marR="91392" marT="45696" marB="45696"/>
                </a:tc>
                <a:tc>
                  <a:txBody>
                    <a:bodyPr/>
                    <a:lstStyle/>
                    <a:p>
                      <a:r>
                        <a:rPr lang="en-US" sz="1800">
                          <a:solidFill>
                            <a:schemeClr val="bg1"/>
                          </a:solidFill>
                        </a:rPr>
                        <a:t>Responsibility</a:t>
                      </a:r>
                    </a:p>
                  </a:txBody>
                  <a:tcPr marL="91392" marR="91392" marT="45696" marB="45696"/>
                </a:tc>
                <a:extLst>
                  <a:ext uri="{0D108BD9-81ED-4DB2-BD59-A6C34878D82A}">
                    <a16:rowId xmlns:a16="http://schemas.microsoft.com/office/drawing/2014/main" val="10000"/>
                  </a:ext>
                </a:extLst>
              </a:tr>
              <a:tr h="1157914">
                <a:tc>
                  <a:txBody>
                    <a:bodyPr/>
                    <a:lstStyle/>
                    <a:p>
                      <a:r>
                        <a:rPr lang="en-US" sz="1400" b="1">
                          <a:solidFill>
                            <a:srgbClr val="86ED77"/>
                          </a:solidFill>
                        </a:rPr>
                        <a:t>Executive Sponsor</a:t>
                      </a:r>
                    </a:p>
                  </a:txBody>
                  <a:tcPr marL="91392" marR="91392" marT="45696" marB="45696"/>
                </a:tc>
                <a:tc>
                  <a:txBody>
                    <a:bodyPr/>
                    <a:lstStyle/>
                    <a:p>
                      <a:pPr marL="285750" indent="-285750">
                        <a:buFont typeface="Arial" panose="020B0604020202020204" pitchFamily="34" charset="0"/>
                        <a:buChar char="•"/>
                      </a:pPr>
                      <a:r>
                        <a:rPr lang="en-US" sz="1400" b="0" u="none" strike="noStrike" kern="1200" baseline="0">
                          <a:solidFill>
                            <a:schemeClr val="bg1"/>
                          </a:solidFill>
                        </a:rPr>
                        <a:t>Creates &amp; enforces the strategic vision &amp; direction for the platform</a:t>
                      </a:r>
                    </a:p>
                    <a:p>
                      <a:pPr marL="285750" indent="-285750">
                        <a:buFont typeface="Arial" panose="020B0604020202020204" pitchFamily="34" charset="0"/>
                        <a:buChar char="•"/>
                      </a:pPr>
                      <a:r>
                        <a:rPr lang="en-US" sz="1400" b="0" u="none" strike="noStrike" kern="1200" baseline="0">
                          <a:solidFill>
                            <a:schemeClr val="bg1"/>
                          </a:solidFill>
                        </a:rPr>
                        <a:t>Responsible for establishing the relevance of the platform within the enterprise</a:t>
                      </a:r>
                    </a:p>
                    <a:p>
                      <a:pPr marL="285750" indent="-285750">
                        <a:buFont typeface="Arial" panose="020B0604020202020204" pitchFamily="34" charset="0"/>
                        <a:buChar char="•"/>
                      </a:pPr>
                      <a:r>
                        <a:rPr lang="en-US" sz="1400" b="0" u="none" strike="noStrike" kern="1200" baseline="0">
                          <a:solidFill>
                            <a:schemeClr val="bg1"/>
                          </a:solidFill>
                        </a:rPr>
                        <a:t>Leads Strategy governance meetings as part of the executive steering committee</a:t>
                      </a:r>
                    </a:p>
                    <a:p>
                      <a:pPr marL="285750" indent="-285750">
                        <a:buFont typeface="Arial" panose="020B0604020202020204" pitchFamily="34" charset="0"/>
                        <a:buChar char="•"/>
                      </a:pPr>
                      <a:r>
                        <a:rPr lang="en-US" sz="1400" b="0" u="none" strike="noStrike" kern="1200" baseline="0">
                          <a:solidFill>
                            <a:schemeClr val="bg1"/>
                          </a:solidFill>
                        </a:rPr>
                        <a:t>Responsible for building out a funding model for the ServiceNow platform</a:t>
                      </a:r>
                    </a:p>
                    <a:p>
                      <a:pPr marL="285750" indent="-285750">
                        <a:buFont typeface="Arial" panose="020B0604020202020204" pitchFamily="34" charset="0"/>
                        <a:buChar char="•"/>
                      </a:pPr>
                      <a:r>
                        <a:rPr lang="en-US" sz="1400" b="0" u="none" strike="noStrike" kern="1200" baseline="0">
                          <a:solidFill>
                            <a:schemeClr val="bg1"/>
                          </a:solidFill>
                        </a:rPr>
                        <a:t>Partners with Platform Owner to ensure capabilities of platform are aligned to vision &amp; strategy</a:t>
                      </a:r>
                      <a:endParaRPr lang="en-US" sz="1400" b="0" i="0" u="none" strike="noStrike" kern="1200" baseline="0">
                        <a:solidFill>
                          <a:schemeClr val="bg1"/>
                        </a:solidFill>
                        <a:latin typeface="+mn-lt"/>
                        <a:ea typeface="+mn-ea"/>
                        <a:cs typeface="+mn-cs"/>
                      </a:endParaRPr>
                    </a:p>
                  </a:txBody>
                  <a:tcPr marL="91392" marR="91392" marT="45696" marB="45696"/>
                </a:tc>
                <a:extLst>
                  <a:ext uri="{0D108BD9-81ED-4DB2-BD59-A6C34878D82A}">
                    <a16:rowId xmlns:a16="http://schemas.microsoft.com/office/drawing/2014/main" val="10001"/>
                  </a:ext>
                </a:extLst>
              </a:tr>
              <a:tr h="1797828">
                <a:tc>
                  <a:txBody>
                    <a:bodyPr/>
                    <a:lstStyle/>
                    <a:p>
                      <a:r>
                        <a:rPr lang="en-US" sz="1400" b="1">
                          <a:solidFill>
                            <a:schemeClr val="bg1"/>
                          </a:solidFill>
                        </a:rPr>
                        <a:t>Platform Owner</a:t>
                      </a:r>
                    </a:p>
                  </a:txBody>
                  <a:tcPr marL="91392" marR="91392" marT="45696" marB="45696"/>
                </a:tc>
                <a:tc>
                  <a:txBody>
                    <a:bodyPr/>
                    <a:lstStyle/>
                    <a:p>
                      <a:pPr marL="285750" indent="-285750">
                        <a:buFont typeface="Arial" panose="020B0604020202020204" pitchFamily="34" charset="0"/>
                        <a:buChar char="•"/>
                      </a:pPr>
                      <a:r>
                        <a:rPr lang="en-US" sz="1400" baseline="0">
                          <a:solidFill>
                            <a:schemeClr val="bg1"/>
                          </a:solidFill>
                        </a:rPr>
                        <a:t>Senior leader who has overall accountability for the platform</a:t>
                      </a:r>
                    </a:p>
                    <a:p>
                      <a:pPr marL="285750" indent="-285750">
                        <a:buFont typeface="Arial" panose="020B0604020202020204" pitchFamily="34" charset="0"/>
                        <a:buChar char="•"/>
                      </a:pPr>
                      <a:r>
                        <a:rPr lang="en-US" sz="1400" baseline="0">
                          <a:solidFill>
                            <a:schemeClr val="bg1"/>
                          </a:solidFill>
                        </a:rPr>
                        <a:t>Supports creation of overall roadmap &amp; shapes demand for enterprise platform consumption</a:t>
                      </a:r>
                    </a:p>
                    <a:p>
                      <a:pPr marL="285750" indent="-285750">
                        <a:buFont typeface="Arial" panose="020B0604020202020204" pitchFamily="34" charset="0"/>
                        <a:buChar char="•"/>
                      </a:pPr>
                      <a:r>
                        <a:rPr lang="en-US" sz="1400" baseline="0">
                          <a:solidFill>
                            <a:schemeClr val="bg1"/>
                          </a:solidFill>
                        </a:rPr>
                        <a:t>Ensures platform team alignment to business strategy, roadmap &amp; platform governance policies</a:t>
                      </a:r>
                    </a:p>
                    <a:p>
                      <a:pPr marL="285750" indent="-285750">
                        <a:buFont typeface="Arial" panose="020B0604020202020204" pitchFamily="34" charset="0"/>
                        <a:buChar char="•"/>
                      </a:pPr>
                      <a:r>
                        <a:rPr lang="en-US" sz="1400" baseline="0">
                          <a:solidFill>
                            <a:schemeClr val="bg1"/>
                          </a:solidFill>
                        </a:rPr>
                        <a:t>Ownership &amp; oversight of ServiceNow instances</a:t>
                      </a:r>
                    </a:p>
                    <a:p>
                      <a:pPr marL="285750" indent="-285750">
                        <a:buFont typeface="Arial" panose="020B0604020202020204" pitchFamily="34" charset="0"/>
                        <a:buChar char="•"/>
                      </a:pPr>
                      <a:r>
                        <a:rPr lang="en-US" sz="1400" baseline="0">
                          <a:solidFill>
                            <a:schemeClr val="bg1"/>
                          </a:solidFill>
                        </a:rPr>
                        <a:t>Oversight of escalations</a:t>
                      </a:r>
                    </a:p>
                    <a:p>
                      <a:pPr marL="285750" indent="-285750">
                        <a:buFont typeface="Arial" panose="020B0604020202020204" pitchFamily="34" charset="0"/>
                        <a:buChar char="•"/>
                      </a:pPr>
                      <a:r>
                        <a:rPr lang="en-US" sz="1400" baseline="0">
                          <a:solidFill>
                            <a:schemeClr val="bg1"/>
                          </a:solidFill>
                        </a:rPr>
                        <a:t>Maximizes value of the platform by identifying additional business outcomes to be exploited on the platform</a:t>
                      </a:r>
                    </a:p>
                    <a:p>
                      <a:pPr marL="285750" indent="-285750">
                        <a:buFont typeface="Arial" panose="020B0604020202020204" pitchFamily="34" charset="0"/>
                        <a:buChar char="•"/>
                      </a:pPr>
                      <a:r>
                        <a:rPr lang="en-US" sz="1400" baseline="0">
                          <a:solidFill>
                            <a:schemeClr val="bg1"/>
                          </a:solidFill>
                        </a:rPr>
                        <a:t>Presides over Technical governance board &amp; involved in all governance components</a:t>
                      </a:r>
                    </a:p>
                  </a:txBody>
                  <a:tcPr marL="91392" marR="91392" marT="45696" marB="45696"/>
                </a:tc>
                <a:extLst>
                  <a:ext uri="{0D108BD9-81ED-4DB2-BD59-A6C34878D82A}">
                    <a16:rowId xmlns:a16="http://schemas.microsoft.com/office/drawing/2014/main" val="10002"/>
                  </a:ext>
                </a:extLst>
              </a:tr>
              <a:tr h="1797828">
                <a:tc>
                  <a:txBody>
                    <a:bodyPr/>
                    <a:lstStyle/>
                    <a:p>
                      <a:r>
                        <a:rPr lang="en-US" sz="1400" b="1">
                          <a:solidFill>
                            <a:srgbClr val="86ED77"/>
                          </a:solidFill>
                        </a:rPr>
                        <a:t>Platform Architect</a:t>
                      </a:r>
                    </a:p>
                  </a:txBody>
                  <a:tcPr marL="91392" marR="91392" marT="45696" marB="45696"/>
                </a:tc>
                <a:tc>
                  <a:txBody>
                    <a:bodyPr/>
                    <a:lstStyle/>
                    <a:p>
                      <a:pPr marL="285750" indent="-285750">
                        <a:buFont typeface="Arial" panose="020B0604020202020204" pitchFamily="34" charset="0"/>
                        <a:buChar char="•"/>
                      </a:pPr>
                      <a:r>
                        <a:rPr lang="en-US" sz="1400" b="0" u="none" strike="noStrike" kern="1200" baseline="0">
                          <a:solidFill>
                            <a:schemeClr val="bg1"/>
                          </a:solidFill>
                        </a:rPr>
                        <a:t>Technical leader who documents the platform &amp; helps analyze the impact of new requirements</a:t>
                      </a:r>
                    </a:p>
                    <a:p>
                      <a:pPr marL="285750" indent="-285750">
                        <a:buFont typeface="Arial" panose="020B0604020202020204" pitchFamily="34" charset="0"/>
                        <a:buChar char="•"/>
                      </a:pPr>
                      <a:r>
                        <a:rPr lang="en-US" sz="1400" b="0" u="none" strike="noStrike" kern="1200" baseline="0">
                          <a:solidFill>
                            <a:schemeClr val="bg1"/>
                          </a:solidFill>
                        </a:rPr>
                        <a:t>Assures platform alignment to business strategy &amp; governance decisions</a:t>
                      </a:r>
                    </a:p>
                    <a:p>
                      <a:pPr marL="285750" indent="-285750">
                        <a:buFont typeface="Arial" panose="020B0604020202020204" pitchFamily="34" charset="0"/>
                        <a:buChar char="•"/>
                      </a:pPr>
                      <a:r>
                        <a:rPr lang="en-US" sz="1400" b="0" u="none" strike="noStrike" kern="1200" baseline="0">
                          <a:solidFill>
                            <a:schemeClr val="bg1"/>
                          </a:solidFill>
                        </a:rPr>
                        <a:t>Consultative technical leadership to the Platform Support Team</a:t>
                      </a:r>
                    </a:p>
                    <a:p>
                      <a:pPr marL="285750" indent="-285750">
                        <a:buFont typeface="Arial" panose="020B0604020202020204" pitchFamily="34" charset="0"/>
                        <a:buChar char="•"/>
                      </a:pPr>
                      <a:r>
                        <a:rPr lang="en-US" sz="1400" b="0" u="none" strike="noStrike" kern="1200" baseline="0">
                          <a:solidFill>
                            <a:schemeClr val="bg1"/>
                          </a:solidFill>
                        </a:rPr>
                        <a:t>Creates &amp; maintains detailed view of existing architecture</a:t>
                      </a:r>
                    </a:p>
                    <a:p>
                      <a:pPr marL="285750" indent="-285750">
                        <a:buFont typeface="Arial" panose="020B0604020202020204" pitchFamily="34" charset="0"/>
                        <a:buChar char="•"/>
                      </a:pPr>
                      <a:r>
                        <a:rPr lang="en-US" sz="1400" b="0" u="none" strike="noStrike" kern="1200" baseline="0">
                          <a:solidFill>
                            <a:schemeClr val="bg1"/>
                          </a:solidFill>
                        </a:rPr>
                        <a:t>Leads technical aspects of the platform support team</a:t>
                      </a:r>
                    </a:p>
                    <a:p>
                      <a:pPr marL="285750" indent="-285750">
                        <a:buFont typeface="Arial" panose="020B0604020202020204" pitchFamily="34" charset="0"/>
                        <a:buChar char="•"/>
                      </a:pPr>
                      <a:r>
                        <a:rPr lang="en-US" sz="1400" b="0" u="none" strike="noStrike" kern="1200" baseline="0">
                          <a:solidFill>
                            <a:schemeClr val="bg1"/>
                          </a:solidFill>
                        </a:rPr>
                        <a:t>Provides architectural controls</a:t>
                      </a:r>
                    </a:p>
                    <a:p>
                      <a:pPr marL="285750" indent="-285750">
                        <a:buFont typeface="Arial" panose="020B0604020202020204" pitchFamily="34" charset="0"/>
                        <a:buChar char="•"/>
                      </a:pPr>
                      <a:r>
                        <a:rPr lang="en-US" sz="1400" b="0" u="none" strike="noStrike" kern="1200" baseline="0">
                          <a:solidFill>
                            <a:schemeClr val="bg1"/>
                          </a:solidFill>
                        </a:rPr>
                        <a:t>Senior developer skills &amp; receives technical escalations to resolve</a:t>
                      </a:r>
                    </a:p>
                    <a:p>
                      <a:pPr marL="285750" indent="-285750">
                        <a:buFont typeface="Arial" panose="020B0604020202020204" pitchFamily="34" charset="0"/>
                        <a:buChar char="•"/>
                      </a:pPr>
                      <a:r>
                        <a:rPr lang="en-US" sz="1400" b="0" u="none" strike="noStrike" kern="1200" baseline="0">
                          <a:solidFill>
                            <a:schemeClr val="bg1"/>
                          </a:solidFill>
                        </a:rPr>
                        <a:t>Works closely with Enterprise Architecture team</a:t>
                      </a:r>
                      <a:endParaRPr lang="en-US" sz="1400" b="0" i="0" u="none" strike="noStrike" kern="1200" baseline="0">
                        <a:solidFill>
                          <a:schemeClr val="bg1"/>
                        </a:solidFill>
                        <a:latin typeface="+mn-lt"/>
                        <a:ea typeface="+mn-ea"/>
                        <a:cs typeface="+mn-cs"/>
                      </a:endParaRPr>
                    </a:p>
                  </a:txBody>
                  <a:tcPr marL="91392" marR="91392" marT="45696" marB="45696"/>
                </a:tc>
                <a:extLst>
                  <a:ext uri="{0D108BD9-81ED-4DB2-BD59-A6C34878D82A}">
                    <a16:rowId xmlns:a16="http://schemas.microsoft.com/office/drawing/2014/main" val="10003"/>
                  </a:ext>
                </a:extLst>
              </a:tr>
            </a:tbl>
          </a:graphicData>
        </a:graphic>
      </p:graphicFrame>
      <p:sp>
        <p:nvSpPr>
          <p:cNvPr id="5" name="Title 1">
            <a:extLst>
              <a:ext uri="{FF2B5EF4-FFF2-40B4-BE49-F238E27FC236}">
                <a16:creationId xmlns:a16="http://schemas.microsoft.com/office/drawing/2014/main" id="{A694DA35-5F87-809E-6ECC-BAB405736607}"/>
              </a:ext>
            </a:extLst>
          </p:cNvPr>
          <p:cNvSpPr>
            <a:spLocks noGrp="1"/>
          </p:cNvSpPr>
          <p:nvPr>
            <p:ph type="title"/>
          </p:nvPr>
        </p:nvSpPr>
        <p:spPr>
          <a:xfrm>
            <a:off x="187347" y="162915"/>
            <a:ext cx="10982639" cy="716395"/>
          </a:xfrm>
        </p:spPr>
        <p:txBody>
          <a:bodyPr/>
          <a:lstStyle/>
          <a:p>
            <a:r>
              <a:rPr lang="en-US"/>
              <a:t>Platform Support Team</a:t>
            </a:r>
          </a:p>
        </p:txBody>
      </p:sp>
    </p:spTree>
    <p:extLst>
      <p:ext uri="{BB962C8B-B14F-4D97-AF65-F5344CB8AC3E}">
        <p14:creationId xmlns:p14="http://schemas.microsoft.com/office/powerpoint/2010/main" val="15917299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87347" y="162915"/>
            <a:ext cx="10982639" cy="716395"/>
          </a:xfrm>
        </p:spPr>
        <p:txBody>
          <a:bodyPr/>
          <a:lstStyle/>
          <a:p>
            <a:r>
              <a:rPr lang="en-US"/>
              <a:t>Platform Support Team (continued)</a:t>
            </a:r>
          </a:p>
        </p:txBody>
      </p:sp>
      <p:graphicFrame>
        <p:nvGraphicFramePr>
          <p:cNvPr id="6" name="Table 5"/>
          <p:cNvGraphicFramePr>
            <a:graphicFrameLocks noGrp="1"/>
          </p:cNvGraphicFramePr>
          <p:nvPr/>
        </p:nvGraphicFramePr>
        <p:xfrm>
          <a:off x="345568" y="865966"/>
          <a:ext cx="11222132" cy="4911244"/>
        </p:xfrm>
        <a:graphic>
          <a:graphicData uri="http://schemas.openxmlformats.org/drawingml/2006/table">
            <a:tbl>
              <a:tblPr firstRow="1" bandRow="1">
                <a:tableStyleId>{5DA37D80-6434-44D0-A028-1B22A696006F}</a:tableStyleId>
              </a:tblPr>
              <a:tblGrid>
                <a:gridCol w="2512499">
                  <a:extLst>
                    <a:ext uri="{9D8B030D-6E8A-4147-A177-3AD203B41FA5}">
                      <a16:colId xmlns:a16="http://schemas.microsoft.com/office/drawing/2014/main" val="20000"/>
                    </a:ext>
                  </a:extLst>
                </a:gridCol>
                <a:gridCol w="8709633">
                  <a:extLst>
                    <a:ext uri="{9D8B030D-6E8A-4147-A177-3AD203B41FA5}">
                      <a16:colId xmlns:a16="http://schemas.microsoft.com/office/drawing/2014/main" val="20001"/>
                    </a:ext>
                  </a:extLst>
                </a:gridCol>
              </a:tblGrid>
              <a:tr h="370646">
                <a:tc>
                  <a:txBody>
                    <a:bodyPr/>
                    <a:lstStyle/>
                    <a:p>
                      <a:r>
                        <a:rPr lang="en-US" sz="1800">
                          <a:solidFill>
                            <a:schemeClr val="bg1"/>
                          </a:solidFill>
                        </a:rPr>
                        <a:t>ServiceNow Role</a:t>
                      </a:r>
                    </a:p>
                  </a:txBody>
                  <a:tcPr marL="91392" marR="91392" marT="45696" marB="45696"/>
                </a:tc>
                <a:tc>
                  <a:txBody>
                    <a:bodyPr/>
                    <a:lstStyle/>
                    <a:p>
                      <a:r>
                        <a:rPr lang="en-US" sz="1800">
                          <a:solidFill>
                            <a:schemeClr val="bg1"/>
                          </a:solidFill>
                        </a:rPr>
                        <a:t>Responsibility</a:t>
                      </a:r>
                    </a:p>
                  </a:txBody>
                  <a:tcPr marL="91392" marR="91392" marT="45696" marB="45696"/>
                </a:tc>
                <a:extLst>
                  <a:ext uri="{0D108BD9-81ED-4DB2-BD59-A6C34878D82A}">
                    <a16:rowId xmlns:a16="http://schemas.microsoft.com/office/drawing/2014/main" val="10000"/>
                  </a:ext>
                </a:extLst>
              </a:tr>
              <a:tr h="1797828">
                <a:tc>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400" b="1">
                          <a:solidFill>
                            <a:schemeClr val="bg1"/>
                          </a:solidFill>
                        </a:rPr>
                        <a:t>Platform</a:t>
                      </a:r>
                      <a:r>
                        <a:rPr lang="en-US" sz="1400" b="1" baseline="0">
                          <a:solidFill>
                            <a:schemeClr val="bg1"/>
                          </a:solidFill>
                        </a:rPr>
                        <a:t> Administrator</a:t>
                      </a:r>
                      <a:endParaRPr lang="en-US" sz="1400" b="1">
                        <a:solidFill>
                          <a:schemeClr val="bg1"/>
                        </a:solidFill>
                      </a:endParaRPr>
                    </a:p>
                    <a:p>
                      <a:endParaRPr lang="en-US" sz="1400" b="1">
                        <a:solidFill>
                          <a:schemeClr val="bg1"/>
                        </a:solidFill>
                      </a:endParaRPr>
                    </a:p>
                  </a:txBody>
                  <a:tcPr marL="91392" marR="91392" marT="45696" marB="45696"/>
                </a:tc>
                <a:tc>
                  <a:txBody>
                    <a:bodyPr/>
                    <a:lstStyle/>
                    <a:p>
                      <a:pPr marL="285750" indent="-285750">
                        <a:buFont typeface="Arial" panose="020B0604020202020204" pitchFamily="34" charset="0"/>
                        <a:buChar char="•"/>
                      </a:pPr>
                      <a:r>
                        <a:rPr lang="en-US" sz="1400" b="0" u="none" strike="noStrike" kern="1200" baseline="0">
                          <a:solidFill>
                            <a:schemeClr val="bg1"/>
                          </a:solidFill>
                        </a:rPr>
                        <a:t>Maintains stability &amp; usability of the platform</a:t>
                      </a:r>
                    </a:p>
                    <a:p>
                      <a:pPr marL="285750" indent="-285750">
                        <a:buFont typeface="Arial" panose="020B0604020202020204" pitchFamily="34" charset="0"/>
                        <a:buChar char="•"/>
                      </a:pPr>
                      <a:r>
                        <a:rPr lang="en-US" sz="1400" b="0" u="none" strike="noStrike" kern="1200" baseline="0">
                          <a:solidFill>
                            <a:schemeClr val="bg1"/>
                          </a:solidFill>
                        </a:rPr>
                        <a:t>Performs application maintenance to include performance monitoring &amp; error identification/remediation</a:t>
                      </a:r>
                    </a:p>
                    <a:p>
                      <a:pPr marL="285750" indent="-285750">
                        <a:buFont typeface="Arial" panose="020B0604020202020204" pitchFamily="34" charset="0"/>
                        <a:buChar char="•"/>
                      </a:pPr>
                      <a:r>
                        <a:rPr lang="en-US" sz="1400" b="0" u="none" strike="noStrike" kern="1200" baseline="0">
                          <a:solidFill>
                            <a:schemeClr val="bg1"/>
                          </a:solidFill>
                        </a:rPr>
                        <a:t>Manages support for incidents</a:t>
                      </a:r>
                    </a:p>
                    <a:p>
                      <a:pPr marL="285750" indent="-285750">
                        <a:buFont typeface="Arial" panose="020B0604020202020204" pitchFamily="34" charset="0"/>
                        <a:buChar char="•"/>
                      </a:pPr>
                      <a:r>
                        <a:rPr lang="en-US" sz="1400" b="0" u="none" strike="noStrike" kern="1200" baseline="0">
                          <a:solidFill>
                            <a:schemeClr val="bg1"/>
                          </a:solidFill>
                        </a:rPr>
                        <a:t>Manages update set creation &amp; migration</a:t>
                      </a:r>
                    </a:p>
                    <a:p>
                      <a:pPr marL="285750" indent="-285750">
                        <a:buFont typeface="Arial" panose="020B0604020202020204" pitchFamily="34" charset="0"/>
                        <a:buChar char="•"/>
                      </a:pPr>
                      <a:r>
                        <a:rPr lang="en-US" sz="1400" b="0" u="none" strike="noStrike" kern="1200" baseline="0">
                          <a:solidFill>
                            <a:schemeClr val="bg1"/>
                          </a:solidFill>
                        </a:rPr>
                        <a:t>Leads upgrade planning &amp; execution</a:t>
                      </a:r>
                    </a:p>
                    <a:p>
                      <a:pPr marL="285750" indent="-285750">
                        <a:buFont typeface="Arial" panose="020B0604020202020204" pitchFamily="34" charset="0"/>
                        <a:buChar char="•"/>
                      </a:pPr>
                      <a:r>
                        <a:rPr lang="en-US" sz="1400" b="0" u="none" strike="noStrike" kern="1200" baseline="0">
                          <a:solidFill>
                            <a:schemeClr val="bg1"/>
                          </a:solidFill>
                        </a:rPr>
                        <a:t>Manages instance security, user/group access, administration, access control lists etc. </a:t>
                      </a:r>
                    </a:p>
                    <a:p>
                      <a:pPr marL="285750" indent="-285750">
                        <a:buFont typeface="Arial" panose="020B0604020202020204" pitchFamily="34" charset="0"/>
                        <a:buChar char="•"/>
                      </a:pPr>
                      <a:endParaRPr lang="en-US" sz="1400" baseline="0">
                        <a:solidFill>
                          <a:schemeClr val="bg1"/>
                        </a:solidFill>
                      </a:endParaRPr>
                    </a:p>
                  </a:txBody>
                  <a:tcPr marL="91392" marR="91392" marT="45696" marB="45696"/>
                </a:tc>
                <a:extLst>
                  <a:ext uri="{0D108BD9-81ED-4DB2-BD59-A6C34878D82A}">
                    <a16:rowId xmlns:a16="http://schemas.microsoft.com/office/drawing/2014/main" val="10001"/>
                  </a:ext>
                </a:extLst>
              </a:tr>
              <a:tr h="1157914">
                <a:tc>
                  <a:txBody>
                    <a:bodyPr/>
                    <a:lstStyle/>
                    <a:p>
                      <a:r>
                        <a:rPr lang="en-US" sz="1400" b="1" baseline="0">
                          <a:solidFill>
                            <a:schemeClr val="bg1"/>
                          </a:solidFill>
                        </a:rPr>
                        <a:t>Developer(s)</a:t>
                      </a:r>
                      <a:endParaRPr lang="en-US" sz="1400" b="1">
                        <a:solidFill>
                          <a:schemeClr val="bg1"/>
                        </a:solidFill>
                      </a:endParaRPr>
                    </a:p>
                  </a:txBody>
                  <a:tcPr marL="91392" marR="91392" marT="45696" marB="45696"/>
                </a:tc>
                <a:tc>
                  <a:txBody>
                    <a:bodyPr/>
                    <a:lstStyle/>
                    <a:p>
                      <a:pPr marL="285750" indent="-285750">
                        <a:buFont typeface="Arial" panose="020B0604020202020204" pitchFamily="34" charset="0"/>
                        <a:buChar char="•"/>
                      </a:pPr>
                      <a:r>
                        <a:rPr lang="en-US" sz="1400" b="0" u="none" strike="noStrike" kern="1200" baseline="0">
                          <a:solidFill>
                            <a:schemeClr val="bg1"/>
                          </a:solidFill>
                        </a:rPr>
                        <a:t>Designs, develops, configures &amp; customizes ServiceNow applications &amp; services</a:t>
                      </a:r>
                    </a:p>
                    <a:p>
                      <a:pPr marL="285750" indent="-285750">
                        <a:buFont typeface="Arial" panose="020B0604020202020204" pitchFamily="34" charset="0"/>
                        <a:buChar char="•"/>
                      </a:pPr>
                      <a:r>
                        <a:rPr lang="en-US" sz="1400" b="0" u="none" strike="noStrike" kern="1200" baseline="0">
                          <a:solidFill>
                            <a:schemeClr val="bg1"/>
                          </a:solidFill>
                        </a:rPr>
                        <a:t>Delivers new functionality across applications</a:t>
                      </a:r>
                    </a:p>
                    <a:p>
                      <a:pPr marL="285750" indent="-285750">
                        <a:buFont typeface="Arial" panose="020B0604020202020204" pitchFamily="34" charset="0"/>
                        <a:buChar char="•"/>
                      </a:pPr>
                      <a:r>
                        <a:rPr lang="en-US" sz="1400" b="0" u="none" strike="noStrike" kern="1200" baseline="0">
                          <a:solidFill>
                            <a:schemeClr val="bg1"/>
                          </a:solidFill>
                        </a:rPr>
                        <a:t>Supports entire development lifecycle</a:t>
                      </a:r>
                    </a:p>
                    <a:p>
                      <a:pPr marL="285750" indent="-285750">
                        <a:buFont typeface="Arial" panose="020B0604020202020204" pitchFamily="34" charset="0"/>
                        <a:buChar char="•"/>
                      </a:pPr>
                      <a:r>
                        <a:rPr lang="en-US" sz="1400" b="0" u="none" strike="noStrike" kern="1200" baseline="0">
                          <a:solidFill>
                            <a:schemeClr val="bg1"/>
                          </a:solidFill>
                        </a:rPr>
                        <a:t>Assists Platform Administrator with incident resolution</a:t>
                      </a:r>
                      <a:endParaRPr lang="en-US" sz="1100" b="0" u="none" strike="noStrike" kern="1200" baseline="0">
                        <a:solidFill>
                          <a:schemeClr val="bg1"/>
                        </a:solidFill>
                      </a:endParaRPr>
                    </a:p>
                    <a:p>
                      <a:pPr marL="285750" indent="-285750">
                        <a:buFont typeface="Arial" panose="020B0604020202020204" pitchFamily="34" charset="0"/>
                        <a:buChar char="•"/>
                      </a:pPr>
                      <a:endParaRPr lang="en-US" sz="1400" b="0" i="0" u="none" strike="noStrike" kern="1200" baseline="0">
                        <a:solidFill>
                          <a:schemeClr val="bg1"/>
                        </a:solidFill>
                        <a:latin typeface="+mn-lt"/>
                        <a:ea typeface="+mn-ea"/>
                        <a:cs typeface="+mn-cs"/>
                      </a:endParaRPr>
                    </a:p>
                  </a:txBody>
                  <a:tcPr marL="91392" marR="91392" marT="45696" marB="45696"/>
                </a:tc>
                <a:extLst>
                  <a:ext uri="{0D108BD9-81ED-4DB2-BD59-A6C34878D82A}">
                    <a16:rowId xmlns:a16="http://schemas.microsoft.com/office/drawing/2014/main" val="10002"/>
                  </a:ext>
                </a:extLst>
              </a:tr>
              <a:tr h="1584134">
                <a:tc>
                  <a:txBody>
                    <a:bodyPr/>
                    <a:lstStyle/>
                    <a:p>
                      <a:r>
                        <a:rPr lang="en-US" sz="1400" b="1">
                          <a:solidFill>
                            <a:schemeClr val="bg1"/>
                          </a:solidFill>
                        </a:rPr>
                        <a:t>Quality Assurance</a:t>
                      </a:r>
                    </a:p>
                  </a:txBody>
                  <a:tcPr marL="91392" marR="91392" marT="45696" marB="45696"/>
                </a:tc>
                <a:tc>
                  <a:txBody>
                    <a:bodyPr/>
                    <a:lstStyle/>
                    <a:p>
                      <a:pPr marL="285750" indent="-285750">
                        <a:buFont typeface="Arial" panose="020B0604020202020204" pitchFamily="34" charset="0"/>
                        <a:buChar char="•"/>
                      </a:pPr>
                      <a:r>
                        <a:rPr lang="en-US" sz="1400" b="0" u="none" strike="noStrike" kern="1200" baseline="0">
                          <a:solidFill>
                            <a:schemeClr val="bg1"/>
                          </a:solidFill>
                        </a:rPr>
                        <a:t>Validates the application functionality built by developer(s) &amp; Platform Administrator</a:t>
                      </a:r>
                    </a:p>
                    <a:p>
                      <a:pPr marL="285750" indent="-285750">
                        <a:buFont typeface="Arial" panose="020B0604020202020204" pitchFamily="34" charset="0"/>
                        <a:buChar char="•"/>
                      </a:pPr>
                      <a:r>
                        <a:rPr lang="en-US" sz="1400" b="0" u="none" strike="noStrike" kern="1200" baseline="0">
                          <a:solidFill>
                            <a:schemeClr val="bg1"/>
                          </a:solidFill>
                        </a:rPr>
                        <a:t>Reviews requirement specifications &amp; technical designs</a:t>
                      </a:r>
                    </a:p>
                    <a:p>
                      <a:pPr marL="285750" indent="-285750">
                        <a:buFont typeface="Arial" panose="020B0604020202020204" pitchFamily="34" charset="0"/>
                        <a:buChar char="•"/>
                      </a:pPr>
                      <a:r>
                        <a:rPr lang="en-US" sz="1400" b="0" u="none" strike="noStrike" kern="1200" baseline="0">
                          <a:solidFill>
                            <a:schemeClr val="bg1"/>
                          </a:solidFill>
                        </a:rPr>
                        <a:t>Creates test plans</a:t>
                      </a:r>
                    </a:p>
                    <a:p>
                      <a:pPr marL="285750" indent="-285750">
                        <a:buFont typeface="Arial" panose="020B0604020202020204" pitchFamily="34" charset="0"/>
                        <a:buChar char="•"/>
                      </a:pPr>
                      <a:r>
                        <a:rPr lang="en-US" sz="1400" b="0" u="none" strike="noStrike" kern="1200" baseline="0">
                          <a:solidFill>
                            <a:schemeClr val="bg1"/>
                          </a:solidFill>
                        </a:rPr>
                        <a:t>Coordinates test activities</a:t>
                      </a:r>
                    </a:p>
                    <a:p>
                      <a:pPr marL="285750" indent="-285750">
                        <a:buFont typeface="Arial" panose="020B0604020202020204" pitchFamily="34" charset="0"/>
                        <a:buChar char="•"/>
                      </a:pPr>
                      <a:r>
                        <a:rPr lang="en-US" sz="1400" b="0" u="none" strike="noStrike" kern="1200" baseline="0">
                          <a:solidFill>
                            <a:schemeClr val="bg1"/>
                          </a:solidFill>
                        </a:rPr>
                        <a:t>Ensures there are no major defects prior to promoting application into production</a:t>
                      </a:r>
                      <a:endParaRPr lang="en-US" sz="1400" b="0" i="0" u="none" strike="noStrike" kern="1200" baseline="0">
                        <a:solidFill>
                          <a:schemeClr val="bg1"/>
                        </a:solidFill>
                        <a:latin typeface="+mn-lt"/>
                        <a:ea typeface="+mn-ea"/>
                        <a:cs typeface="+mn-cs"/>
                      </a:endParaRPr>
                    </a:p>
                  </a:txBody>
                  <a:tcPr marL="91392" marR="91392" marT="45696" marB="45696"/>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83706565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39725" y="892208"/>
          <a:ext cx="11677572" cy="5638560"/>
        </p:xfrm>
        <a:graphic>
          <a:graphicData uri="http://schemas.openxmlformats.org/drawingml/2006/table">
            <a:tbl>
              <a:tblPr firstRow="1" bandRow="1">
                <a:tableStyleId>{5DA37D80-6434-44D0-A028-1B22A696006F}</a:tableStyleId>
              </a:tblPr>
              <a:tblGrid>
                <a:gridCol w="2545079">
                  <a:extLst>
                    <a:ext uri="{9D8B030D-6E8A-4147-A177-3AD203B41FA5}">
                      <a16:colId xmlns:a16="http://schemas.microsoft.com/office/drawing/2014/main" val="20000"/>
                    </a:ext>
                  </a:extLst>
                </a:gridCol>
                <a:gridCol w="9132493">
                  <a:extLst>
                    <a:ext uri="{9D8B030D-6E8A-4147-A177-3AD203B41FA5}">
                      <a16:colId xmlns:a16="http://schemas.microsoft.com/office/drawing/2014/main" val="20001"/>
                    </a:ext>
                  </a:extLst>
                </a:gridCol>
              </a:tblGrid>
              <a:tr h="365641">
                <a:tc>
                  <a:txBody>
                    <a:bodyPr/>
                    <a:lstStyle/>
                    <a:p>
                      <a:r>
                        <a:rPr lang="en-US" sz="1800">
                          <a:solidFill>
                            <a:schemeClr val="bg1"/>
                          </a:solidFill>
                        </a:rPr>
                        <a:t>ServiceNow Role</a:t>
                      </a:r>
                    </a:p>
                  </a:txBody>
                  <a:tcPr marL="91392" marR="91392" marT="45696" marB="45696"/>
                </a:tc>
                <a:tc>
                  <a:txBody>
                    <a:bodyPr/>
                    <a:lstStyle/>
                    <a:p>
                      <a:r>
                        <a:rPr lang="en-US" sz="1800">
                          <a:solidFill>
                            <a:schemeClr val="bg1"/>
                          </a:solidFill>
                        </a:rPr>
                        <a:t>Responsibility</a:t>
                      </a:r>
                    </a:p>
                  </a:txBody>
                  <a:tcPr marL="91392" marR="91392" marT="45696" marB="45696"/>
                </a:tc>
                <a:extLst>
                  <a:ext uri="{0D108BD9-81ED-4DB2-BD59-A6C34878D82A}">
                    <a16:rowId xmlns:a16="http://schemas.microsoft.com/office/drawing/2014/main" val="10000"/>
                  </a:ext>
                </a:extLst>
              </a:tr>
              <a:tr h="1797828">
                <a:tc>
                  <a:txBody>
                    <a:bodyPr/>
                    <a:lstStyle/>
                    <a:p>
                      <a:r>
                        <a:rPr lang="en-US" sz="1400" b="1">
                          <a:solidFill>
                            <a:schemeClr val="bg1"/>
                          </a:solidFill>
                        </a:rPr>
                        <a:t>Business Analyst</a:t>
                      </a:r>
                    </a:p>
                  </a:txBody>
                  <a:tcPr marL="91392" marR="91392" marT="45696" marB="45696"/>
                </a:tc>
                <a:tc>
                  <a:txBody>
                    <a:bodyPr/>
                    <a:lstStyle/>
                    <a:p>
                      <a:pPr marL="285750" indent="-285750">
                        <a:buFont typeface="Arial" panose="020B0604020202020204" pitchFamily="34" charset="0"/>
                        <a:buChar char="•"/>
                      </a:pPr>
                      <a:r>
                        <a:rPr lang="en-US" sz="1400" baseline="0">
                          <a:solidFill>
                            <a:schemeClr val="bg1"/>
                          </a:solidFill>
                        </a:rPr>
                        <a:t>Liaison who captures business &amp; user requirements</a:t>
                      </a:r>
                    </a:p>
                    <a:p>
                      <a:pPr marL="285750" indent="-285750">
                        <a:buFont typeface="Arial" panose="020B0604020202020204" pitchFamily="34" charset="0"/>
                        <a:buChar char="•"/>
                      </a:pPr>
                      <a:r>
                        <a:rPr lang="en-US" sz="1400" baseline="0">
                          <a:solidFill>
                            <a:schemeClr val="bg1"/>
                          </a:solidFill>
                        </a:rPr>
                        <a:t>Ensures requirements are understood, developed, tested &amp; delivered to specification</a:t>
                      </a:r>
                    </a:p>
                    <a:p>
                      <a:pPr marL="285750" indent="-285750">
                        <a:buFont typeface="Arial" panose="020B0604020202020204" pitchFamily="34" charset="0"/>
                        <a:buChar char="•"/>
                      </a:pPr>
                      <a:r>
                        <a:rPr lang="en-US" sz="1400" baseline="0">
                          <a:solidFill>
                            <a:schemeClr val="bg1"/>
                          </a:solidFill>
                        </a:rPr>
                        <a:t>Owns relationship with project stakeholders to identify, prioritize, model &amp; document business, process &amp; data requirements</a:t>
                      </a:r>
                    </a:p>
                    <a:p>
                      <a:pPr marL="285750" indent="-285750">
                        <a:buFont typeface="Arial" panose="020B0604020202020204" pitchFamily="34" charset="0"/>
                        <a:buChar char="•"/>
                      </a:pPr>
                      <a:r>
                        <a:rPr lang="en-US" sz="1400" baseline="0">
                          <a:solidFill>
                            <a:schemeClr val="bg1"/>
                          </a:solidFill>
                        </a:rPr>
                        <a:t>Represents project stakeholders throughout planning, development &amp; release processes</a:t>
                      </a:r>
                    </a:p>
                    <a:p>
                      <a:pPr marL="285750" indent="-285750">
                        <a:buFont typeface="Arial" panose="020B0604020202020204" pitchFamily="34" charset="0"/>
                        <a:buChar char="•"/>
                      </a:pPr>
                      <a:r>
                        <a:rPr lang="en-US" sz="1400" baseline="0">
                          <a:solidFill>
                            <a:schemeClr val="bg1"/>
                          </a:solidFill>
                        </a:rPr>
                        <a:t>Works with platform support team to develop release estimates</a:t>
                      </a:r>
                    </a:p>
                    <a:p>
                      <a:pPr marL="285750" indent="-285750">
                        <a:buFont typeface="Arial" panose="020B0604020202020204" pitchFamily="34" charset="0"/>
                        <a:buChar char="•"/>
                      </a:pPr>
                      <a:r>
                        <a:rPr lang="en-US" sz="1400" baseline="0">
                          <a:solidFill>
                            <a:schemeClr val="bg1"/>
                          </a:solidFill>
                        </a:rPr>
                        <a:t>Supports testing effort</a:t>
                      </a:r>
                    </a:p>
                    <a:p>
                      <a:pPr marL="285750" indent="-285750">
                        <a:buFont typeface="Arial" panose="020B0604020202020204" pitchFamily="34" charset="0"/>
                        <a:buChar char="•"/>
                      </a:pPr>
                      <a:r>
                        <a:rPr lang="en-US" sz="1400" baseline="0">
                          <a:solidFill>
                            <a:schemeClr val="bg1"/>
                          </a:solidFill>
                        </a:rPr>
                        <a:t>Works with stakeholders to drive adoption</a:t>
                      </a:r>
                    </a:p>
                  </a:txBody>
                  <a:tcPr marL="91392" marR="91392" marT="45696" marB="45696"/>
                </a:tc>
                <a:extLst>
                  <a:ext uri="{0D108BD9-81ED-4DB2-BD59-A6C34878D82A}">
                    <a16:rowId xmlns:a16="http://schemas.microsoft.com/office/drawing/2014/main" val="10001"/>
                  </a:ext>
                </a:extLst>
              </a:tr>
              <a:tr h="1157914">
                <a:tc>
                  <a:txBody>
                    <a:bodyPr/>
                    <a:lstStyle/>
                    <a:p>
                      <a:r>
                        <a:rPr lang="en-US" sz="1400" b="1">
                          <a:solidFill>
                            <a:schemeClr val="bg1"/>
                          </a:solidFill>
                        </a:rPr>
                        <a:t> Trainer</a:t>
                      </a:r>
                    </a:p>
                  </a:txBody>
                  <a:tcPr marL="91392" marR="91392" marT="45696" marB="45696"/>
                </a:tc>
                <a:tc>
                  <a:txBody>
                    <a:bodyPr/>
                    <a:lstStyle/>
                    <a:p>
                      <a:pPr marL="285750" indent="-285750">
                        <a:buFont typeface="Arial" panose="020B0604020202020204" pitchFamily="34" charset="0"/>
                        <a:buChar char="•"/>
                      </a:pPr>
                      <a:r>
                        <a:rPr lang="en-US" sz="1400">
                          <a:solidFill>
                            <a:schemeClr val="bg1"/>
                          </a:solidFill>
                        </a:rPr>
                        <a:t>Creates materials &amp; delivers training</a:t>
                      </a:r>
                    </a:p>
                    <a:p>
                      <a:pPr marL="285750" indent="-285750">
                        <a:buFont typeface="Arial" panose="020B0604020202020204" pitchFamily="34" charset="0"/>
                        <a:buChar char="•"/>
                      </a:pPr>
                      <a:r>
                        <a:rPr lang="en-US" sz="1400">
                          <a:solidFill>
                            <a:schemeClr val="bg1"/>
                          </a:solidFill>
                        </a:rPr>
                        <a:t>Assesses group &amp; individual training needs</a:t>
                      </a:r>
                    </a:p>
                    <a:p>
                      <a:pPr marL="285750" indent="-285750">
                        <a:buFont typeface="Arial" panose="020B0604020202020204" pitchFamily="34" charset="0"/>
                        <a:buChar char="•"/>
                      </a:pPr>
                      <a:r>
                        <a:rPr lang="en-US" sz="1400">
                          <a:solidFill>
                            <a:schemeClr val="bg1"/>
                          </a:solidFill>
                        </a:rPr>
                        <a:t>Plans, develops &amp; delivers comprehensive learning programs</a:t>
                      </a:r>
                    </a:p>
                    <a:p>
                      <a:pPr marL="285750" indent="-285750">
                        <a:buFont typeface="Arial" panose="020B0604020202020204" pitchFamily="34" charset="0"/>
                        <a:buChar char="•"/>
                      </a:pPr>
                      <a:r>
                        <a:rPr lang="en-US" sz="1400">
                          <a:solidFill>
                            <a:schemeClr val="bg1"/>
                          </a:solidFill>
                        </a:rPr>
                        <a:t>Responsible for training platform team &amp; the entire organization on how to use the platform for the best employee experience</a:t>
                      </a:r>
                    </a:p>
                  </a:txBody>
                  <a:tcPr marL="91392" marR="91392" marT="45696" marB="45696"/>
                </a:tc>
                <a:extLst>
                  <a:ext uri="{0D108BD9-81ED-4DB2-BD59-A6C34878D82A}">
                    <a16:rowId xmlns:a16="http://schemas.microsoft.com/office/drawing/2014/main" val="10002"/>
                  </a:ext>
                </a:extLst>
              </a:tr>
              <a:tr h="1157914">
                <a:tc>
                  <a:txBody>
                    <a:bodyPr/>
                    <a:lstStyle/>
                    <a:p>
                      <a:r>
                        <a:rPr lang="en-US" sz="1400" b="1">
                          <a:solidFill>
                            <a:schemeClr val="bg1"/>
                          </a:solidFill>
                        </a:rPr>
                        <a:t>Project Manager/Scrum Master</a:t>
                      </a:r>
                    </a:p>
                  </a:txBody>
                  <a:tcPr marL="91392" marR="91392" marT="45696" marB="45696"/>
                </a:tc>
                <a:tc>
                  <a:txBody>
                    <a:bodyPr/>
                    <a:lstStyle/>
                    <a:p>
                      <a:pPr marL="285750" indent="-285750">
                        <a:buFont typeface="Arial" panose="020B0604020202020204" pitchFamily="34" charset="0"/>
                        <a:buChar char="•"/>
                      </a:pPr>
                      <a:r>
                        <a:rPr lang="en-US" sz="1400">
                          <a:solidFill>
                            <a:schemeClr val="bg1"/>
                          </a:solidFill>
                        </a:rPr>
                        <a:t>Plans, manages &amp; delivers releases</a:t>
                      </a:r>
                    </a:p>
                    <a:p>
                      <a:pPr marL="285750" indent="-285750">
                        <a:buFont typeface="Arial" panose="020B0604020202020204" pitchFamily="34" charset="0"/>
                        <a:buChar char="•"/>
                      </a:pPr>
                      <a:r>
                        <a:rPr lang="en-US" sz="1400">
                          <a:solidFill>
                            <a:schemeClr val="bg1"/>
                          </a:solidFill>
                        </a:rPr>
                        <a:t>Single point of contact for project status who tracks &amp; communicates status while serving as escalation point</a:t>
                      </a:r>
                    </a:p>
                    <a:p>
                      <a:pPr marL="285750" indent="-285750">
                        <a:buFont typeface="Arial" panose="020B0604020202020204" pitchFamily="34" charset="0"/>
                        <a:buChar char="•"/>
                      </a:pPr>
                      <a:r>
                        <a:rPr lang="en-US" sz="1400">
                          <a:solidFill>
                            <a:schemeClr val="bg1"/>
                          </a:solidFill>
                        </a:rPr>
                        <a:t>Plans project scope &amp; establishes measurable goals</a:t>
                      </a:r>
                    </a:p>
                    <a:p>
                      <a:pPr marL="285750" indent="-285750">
                        <a:buFont typeface="Arial" panose="020B0604020202020204" pitchFamily="34" charset="0"/>
                        <a:buChar char="•"/>
                      </a:pPr>
                      <a:r>
                        <a:rPr lang="en-US" sz="1400">
                          <a:solidFill>
                            <a:schemeClr val="bg1"/>
                          </a:solidFill>
                        </a:rPr>
                        <a:t>Establishes project timelines &amp; manages to complete project on schedule &amp; within budget</a:t>
                      </a:r>
                    </a:p>
                  </a:txBody>
                  <a:tcPr marL="91392" marR="91392" marT="45696" marB="45696"/>
                </a:tc>
                <a:extLst>
                  <a:ext uri="{0D108BD9-81ED-4DB2-BD59-A6C34878D82A}">
                    <a16:rowId xmlns:a16="http://schemas.microsoft.com/office/drawing/2014/main" val="10003"/>
                  </a:ext>
                </a:extLst>
              </a:tr>
              <a:tr h="1157914">
                <a:tc>
                  <a:txBody>
                    <a:bodyPr/>
                    <a:lstStyle/>
                    <a:p>
                      <a:r>
                        <a:rPr lang="en-US" sz="1400" b="1">
                          <a:solidFill>
                            <a:schemeClr val="bg1"/>
                          </a:solidFill>
                        </a:rPr>
                        <a:t>Demand Manager</a:t>
                      </a:r>
                    </a:p>
                  </a:txBody>
                  <a:tcPr marL="91392" marR="91392" marT="45696" marB="45696"/>
                </a:tc>
                <a:tc>
                  <a:txBody>
                    <a:bodyPr/>
                    <a:lstStyle/>
                    <a:p>
                      <a:pPr marL="285750" indent="-285750">
                        <a:buFont typeface="Arial" panose="020B0604020202020204" pitchFamily="34" charset="0"/>
                        <a:buChar char="•"/>
                      </a:pPr>
                      <a:r>
                        <a:rPr lang="en-US" sz="1400">
                          <a:solidFill>
                            <a:schemeClr val="bg1"/>
                          </a:solidFill>
                        </a:rPr>
                        <a:t>Liaison between business &amp; IT responsible for collecting new demand from business stakeholders</a:t>
                      </a:r>
                    </a:p>
                    <a:p>
                      <a:pPr marL="285750" indent="-285750">
                        <a:buFont typeface="Arial" panose="020B0604020202020204" pitchFamily="34" charset="0"/>
                        <a:buChar char="•"/>
                      </a:pPr>
                      <a:r>
                        <a:rPr lang="en-US" sz="1400">
                          <a:solidFill>
                            <a:schemeClr val="bg1"/>
                          </a:solidFill>
                        </a:rPr>
                        <a:t>Manages day to day demand management </a:t>
                      </a:r>
                    </a:p>
                    <a:p>
                      <a:pPr marL="285750" indent="-285750">
                        <a:buFont typeface="Arial" panose="020B0604020202020204" pitchFamily="34" charset="0"/>
                        <a:buChar char="•"/>
                      </a:pPr>
                      <a:r>
                        <a:rPr lang="en-US" sz="1400">
                          <a:solidFill>
                            <a:schemeClr val="bg1"/>
                          </a:solidFill>
                        </a:rPr>
                        <a:t>Enhances initial demand requests</a:t>
                      </a:r>
                    </a:p>
                    <a:p>
                      <a:pPr marL="285750" indent="-285750">
                        <a:buFont typeface="Arial" panose="020B0604020202020204" pitchFamily="34" charset="0"/>
                        <a:buChar char="•"/>
                      </a:pPr>
                      <a:r>
                        <a:rPr lang="en-US" sz="1400">
                          <a:solidFill>
                            <a:schemeClr val="bg1"/>
                          </a:solidFill>
                        </a:rPr>
                        <a:t>Responsible for demand Assessment process to prioritize &amp; approve demand</a:t>
                      </a:r>
                    </a:p>
                    <a:p>
                      <a:pPr marL="285750" indent="-285750">
                        <a:buFont typeface="Arial" panose="020B0604020202020204" pitchFamily="34" charset="0"/>
                        <a:buChar char="•"/>
                      </a:pPr>
                      <a:r>
                        <a:rPr lang="en-US" sz="1400" baseline="0">
                          <a:solidFill>
                            <a:schemeClr val="bg1"/>
                          </a:solidFill>
                        </a:rPr>
                        <a:t>Presides over Portfolio governance demand board</a:t>
                      </a:r>
                    </a:p>
                  </a:txBody>
                  <a:tcPr marL="91392" marR="91392" marT="45696" marB="45696"/>
                </a:tc>
                <a:extLst>
                  <a:ext uri="{0D108BD9-81ED-4DB2-BD59-A6C34878D82A}">
                    <a16:rowId xmlns:a16="http://schemas.microsoft.com/office/drawing/2014/main" val="3029441679"/>
                  </a:ext>
                </a:extLst>
              </a:tr>
            </a:tbl>
          </a:graphicData>
        </a:graphic>
      </p:graphicFrame>
      <p:sp>
        <p:nvSpPr>
          <p:cNvPr id="5" name="Title 1">
            <a:extLst>
              <a:ext uri="{FF2B5EF4-FFF2-40B4-BE49-F238E27FC236}">
                <a16:creationId xmlns:a16="http://schemas.microsoft.com/office/drawing/2014/main" id="{7E7272B4-0D67-AF6D-D05F-D6C89938AA4D}"/>
              </a:ext>
            </a:extLst>
          </p:cNvPr>
          <p:cNvSpPr>
            <a:spLocks noGrp="1"/>
          </p:cNvSpPr>
          <p:nvPr>
            <p:ph type="title"/>
          </p:nvPr>
        </p:nvSpPr>
        <p:spPr>
          <a:xfrm>
            <a:off x="187347" y="162915"/>
            <a:ext cx="10982639" cy="716395"/>
          </a:xfrm>
        </p:spPr>
        <p:txBody>
          <a:bodyPr/>
          <a:lstStyle/>
          <a:p>
            <a:r>
              <a:rPr lang="en-US"/>
              <a:t>Platform Support Team (continued)</a:t>
            </a:r>
          </a:p>
        </p:txBody>
      </p:sp>
    </p:spTree>
    <p:extLst>
      <p:ext uri="{BB962C8B-B14F-4D97-AF65-F5344CB8AC3E}">
        <p14:creationId xmlns:p14="http://schemas.microsoft.com/office/powerpoint/2010/main" val="423211301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48580" y="853098"/>
          <a:ext cx="11677572" cy="5547168"/>
        </p:xfrm>
        <a:graphic>
          <a:graphicData uri="http://schemas.openxmlformats.org/drawingml/2006/table">
            <a:tbl>
              <a:tblPr firstRow="1" bandRow="1">
                <a:tableStyleId>{5DA37D80-6434-44D0-A028-1B22A696006F}</a:tableStyleId>
              </a:tblPr>
              <a:tblGrid>
                <a:gridCol w="2545079">
                  <a:extLst>
                    <a:ext uri="{9D8B030D-6E8A-4147-A177-3AD203B41FA5}">
                      <a16:colId xmlns:a16="http://schemas.microsoft.com/office/drawing/2014/main" val="20000"/>
                    </a:ext>
                  </a:extLst>
                </a:gridCol>
                <a:gridCol w="9132493">
                  <a:extLst>
                    <a:ext uri="{9D8B030D-6E8A-4147-A177-3AD203B41FA5}">
                      <a16:colId xmlns:a16="http://schemas.microsoft.com/office/drawing/2014/main" val="20001"/>
                    </a:ext>
                  </a:extLst>
                </a:gridCol>
              </a:tblGrid>
              <a:tr h="365641">
                <a:tc>
                  <a:txBody>
                    <a:bodyPr/>
                    <a:lstStyle/>
                    <a:p>
                      <a:r>
                        <a:rPr lang="en-US" sz="1800">
                          <a:solidFill>
                            <a:schemeClr val="bg1"/>
                          </a:solidFill>
                        </a:rPr>
                        <a:t>ServiceNow Role</a:t>
                      </a:r>
                    </a:p>
                  </a:txBody>
                  <a:tcPr marL="91392" marR="91392" marT="45696" marB="45696"/>
                </a:tc>
                <a:tc>
                  <a:txBody>
                    <a:bodyPr/>
                    <a:lstStyle/>
                    <a:p>
                      <a:r>
                        <a:rPr lang="en-US" sz="1800">
                          <a:solidFill>
                            <a:schemeClr val="bg1"/>
                          </a:solidFill>
                        </a:rPr>
                        <a:t>Responsibility</a:t>
                      </a:r>
                    </a:p>
                  </a:txBody>
                  <a:tcPr marL="91392" marR="91392" marT="45696" marB="45696"/>
                </a:tc>
                <a:extLst>
                  <a:ext uri="{0D108BD9-81ED-4DB2-BD59-A6C34878D82A}">
                    <a16:rowId xmlns:a16="http://schemas.microsoft.com/office/drawing/2014/main" val="10000"/>
                  </a:ext>
                </a:extLst>
              </a:tr>
              <a:tr h="2224437">
                <a:tc>
                  <a:txBody>
                    <a:bodyPr/>
                    <a:lstStyle/>
                    <a:p>
                      <a:r>
                        <a:rPr lang="en-US" sz="1400" b="1">
                          <a:solidFill>
                            <a:srgbClr val="86ED77"/>
                          </a:solidFill>
                        </a:rPr>
                        <a:t>Data Manager/Data Steward (CMDB Manager)</a:t>
                      </a:r>
                    </a:p>
                  </a:txBody>
                  <a:tcPr marL="91392" marR="91392" marT="45696" marB="45696"/>
                </a:tc>
                <a:tc>
                  <a:txBody>
                    <a:bodyPr/>
                    <a:lstStyle/>
                    <a:p>
                      <a:pPr marL="285750" indent="-285750">
                        <a:buFont typeface="Arial" panose="020B0604020202020204" pitchFamily="34" charset="0"/>
                        <a:buChar char="•"/>
                      </a:pPr>
                      <a:r>
                        <a:rPr lang="en-US" sz="1400" baseline="0">
                          <a:solidFill>
                            <a:schemeClr val="bg1"/>
                          </a:solidFill>
                        </a:rPr>
                        <a:t>Overall accountability for managing &amp; maintaining data/IT configuration items for the platform</a:t>
                      </a:r>
                    </a:p>
                    <a:p>
                      <a:pPr marL="285750" indent="-285750">
                        <a:buFont typeface="Arial" panose="020B0604020202020204" pitchFamily="34" charset="0"/>
                        <a:buChar char="•"/>
                      </a:pPr>
                      <a:r>
                        <a:rPr lang="en-US" sz="1400" baseline="0">
                          <a:solidFill>
                            <a:schemeClr val="bg1"/>
                          </a:solidFill>
                        </a:rPr>
                        <a:t>Responsible for overseeing data standards &amp; data governance</a:t>
                      </a:r>
                    </a:p>
                    <a:p>
                      <a:pPr marL="285750" indent="-285750">
                        <a:buFont typeface="Arial" panose="020B0604020202020204" pitchFamily="34" charset="0"/>
                        <a:buChar char="•"/>
                      </a:pPr>
                      <a:r>
                        <a:rPr lang="en-US" sz="1400" baseline="0">
                          <a:solidFill>
                            <a:schemeClr val="bg1"/>
                          </a:solidFill>
                        </a:rPr>
                        <a:t>Owner of CMDB</a:t>
                      </a:r>
                    </a:p>
                    <a:p>
                      <a:pPr marL="285750" indent="-285750">
                        <a:buFont typeface="Arial" panose="020B0604020202020204" pitchFamily="34" charset="0"/>
                        <a:buChar char="•"/>
                      </a:pPr>
                      <a:r>
                        <a:rPr lang="en-US" sz="1400" baseline="0">
                          <a:solidFill>
                            <a:schemeClr val="bg1"/>
                          </a:solidFill>
                        </a:rPr>
                        <a:t>Ensures CMDB is current, accurate &amp; stable</a:t>
                      </a:r>
                    </a:p>
                    <a:p>
                      <a:pPr marL="285750" indent="-285750">
                        <a:buFont typeface="Arial" panose="020B0604020202020204" pitchFamily="34" charset="0"/>
                        <a:buChar char="•"/>
                      </a:pPr>
                      <a:r>
                        <a:rPr lang="en-US" sz="1400" baseline="0">
                          <a:solidFill>
                            <a:schemeClr val="bg1"/>
                          </a:solidFill>
                        </a:rPr>
                        <a:t>Maintains data dictionary</a:t>
                      </a:r>
                    </a:p>
                    <a:p>
                      <a:pPr marL="285750" indent="-285750">
                        <a:buFont typeface="Arial" panose="020B0604020202020204" pitchFamily="34" charset="0"/>
                        <a:buChar char="•"/>
                      </a:pPr>
                      <a:r>
                        <a:rPr lang="en-US" sz="1400" baseline="0">
                          <a:solidFill>
                            <a:schemeClr val="bg1"/>
                          </a:solidFill>
                        </a:rPr>
                        <a:t>Owns data model for the platform</a:t>
                      </a:r>
                    </a:p>
                    <a:p>
                      <a:pPr marL="285750" indent="-285750">
                        <a:buFont typeface="Arial" panose="020B0604020202020204" pitchFamily="34" charset="0"/>
                        <a:buChar char="•"/>
                      </a:pPr>
                      <a:r>
                        <a:rPr lang="en-US" sz="1400" baseline="0">
                          <a:solidFill>
                            <a:schemeClr val="bg1"/>
                          </a:solidFill>
                        </a:rPr>
                        <a:t>Defines KPI’s to manage the effectiveness of the data</a:t>
                      </a:r>
                    </a:p>
                    <a:p>
                      <a:pPr marL="285750" indent="-285750">
                        <a:buFont typeface="Arial" panose="020B0604020202020204" pitchFamily="34" charset="0"/>
                        <a:buChar char="•"/>
                      </a:pPr>
                      <a:r>
                        <a:rPr lang="en-US" sz="1400" baseline="0">
                          <a:solidFill>
                            <a:schemeClr val="bg1"/>
                          </a:solidFill>
                        </a:rPr>
                        <a:t>Responsible for data integrations such as Discovery or 3</a:t>
                      </a:r>
                      <a:r>
                        <a:rPr lang="en-US" sz="1400" baseline="30000">
                          <a:solidFill>
                            <a:schemeClr val="bg1"/>
                          </a:solidFill>
                        </a:rPr>
                        <a:t>rd</a:t>
                      </a:r>
                      <a:r>
                        <a:rPr lang="en-US" sz="1400" baseline="0">
                          <a:solidFill>
                            <a:schemeClr val="bg1"/>
                          </a:solidFill>
                        </a:rPr>
                        <a:t> party solutions to enrich CI’s in the CMDB</a:t>
                      </a:r>
                    </a:p>
                    <a:p>
                      <a:pPr marL="285750" indent="-285750">
                        <a:buFont typeface="Arial" panose="020B0604020202020204" pitchFamily="34" charset="0"/>
                        <a:buChar char="•"/>
                      </a:pPr>
                      <a:r>
                        <a:rPr lang="en-US" sz="1400" baseline="0">
                          <a:solidFill>
                            <a:schemeClr val="bg1"/>
                          </a:solidFill>
                        </a:rPr>
                        <a:t>Promotes awareness &amp; acceptance of the CMDB</a:t>
                      </a:r>
                    </a:p>
                    <a:p>
                      <a:pPr marL="285750" indent="-285750">
                        <a:buFont typeface="Arial" panose="020B0604020202020204" pitchFamily="34" charset="0"/>
                        <a:buChar char="•"/>
                      </a:pPr>
                      <a:r>
                        <a:rPr lang="en-US" sz="1400" baseline="0">
                          <a:solidFill>
                            <a:schemeClr val="bg1"/>
                          </a:solidFill>
                        </a:rPr>
                        <a:t>Ensures CMDB is linked to business objectives</a:t>
                      </a:r>
                    </a:p>
                  </a:txBody>
                  <a:tcPr marL="91392" marR="91392" marT="45696" marB="45696"/>
                </a:tc>
                <a:extLst>
                  <a:ext uri="{0D108BD9-81ED-4DB2-BD59-A6C34878D82A}">
                    <a16:rowId xmlns:a16="http://schemas.microsoft.com/office/drawing/2014/main" val="10001"/>
                  </a:ext>
                </a:extLst>
              </a:tr>
              <a:tr h="2011132">
                <a:tc>
                  <a:txBody>
                    <a:bodyPr/>
                    <a:lstStyle/>
                    <a:p>
                      <a:r>
                        <a:rPr lang="en-US" sz="1400" b="1">
                          <a:solidFill>
                            <a:schemeClr val="bg1"/>
                          </a:solidFill>
                        </a:rPr>
                        <a:t>Security Administrator</a:t>
                      </a:r>
                    </a:p>
                  </a:txBody>
                  <a:tcPr marL="91392" marR="91392" marT="45696" marB="45696"/>
                </a:tc>
                <a:tc>
                  <a:txBody>
                    <a:bodyPr/>
                    <a:lstStyle/>
                    <a:p>
                      <a:pPr marL="285750" indent="-285750">
                        <a:buFont typeface="Arial" panose="020B0604020202020204" pitchFamily="34" charset="0"/>
                        <a:buChar char="•"/>
                      </a:pPr>
                      <a:r>
                        <a:rPr lang="en-US" sz="1400">
                          <a:solidFill>
                            <a:schemeClr val="bg1"/>
                          </a:solidFill>
                        </a:rPr>
                        <a:t>Protects resources in the platform such as ACL, properties &amp; records</a:t>
                      </a:r>
                    </a:p>
                    <a:p>
                      <a:pPr marL="285750" indent="-285750">
                        <a:buFont typeface="Arial" panose="020B0604020202020204" pitchFamily="34" charset="0"/>
                        <a:buChar char="•"/>
                      </a:pPr>
                      <a:r>
                        <a:rPr lang="en-US" sz="1400">
                          <a:solidFill>
                            <a:schemeClr val="bg1"/>
                          </a:solidFill>
                        </a:rPr>
                        <a:t>Ensures instance is secure &amp; hardened as needed (domain separation, edge encryption, etc.)</a:t>
                      </a:r>
                    </a:p>
                    <a:p>
                      <a:pPr marL="285750" indent="-285750">
                        <a:buFont typeface="Arial" panose="020B0604020202020204" pitchFamily="34" charset="0"/>
                        <a:buChar char="•"/>
                      </a:pPr>
                      <a:r>
                        <a:rPr lang="en-US" sz="1400">
                          <a:solidFill>
                            <a:schemeClr val="bg1"/>
                          </a:solidFill>
                        </a:rPr>
                        <a:t>Creates, follows &amp; enforces security standards throughout the platform</a:t>
                      </a:r>
                    </a:p>
                    <a:p>
                      <a:pPr marL="285750" indent="-285750">
                        <a:buFont typeface="Arial" panose="020B0604020202020204" pitchFamily="34" charset="0"/>
                        <a:buChar char="•"/>
                      </a:pPr>
                      <a:r>
                        <a:rPr lang="en-US" sz="1400">
                          <a:solidFill>
                            <a:schemeClr val="bg1"/>
                          </a:solidFill>
                        </a:rPr>
                        <a:t>Standards should be created for things such as: managing failed logins, encrypted password protection, multi factor authentication, access control rules, audit logs of user interactions, 3</a:t>
                      </a:r>
                      <a:r>
                        <a:rPr lang="en-US" sz="1400" baseline="30000">
                          <a:solidFill>
                            <a:schemeClr val="bg1"/>
                          </a:solidFill>
                        </a:rPr>
                        <a:t>rd</a:t>
                      </a:r>
                      <a:r>
                        <a:rPr lang="en-US" sz="1400">
                          <a:solidFill>
                            <a:schemeClr val="bg1"/>
                          </a:solidFill>
                        </a:rPr>
                        <a:t> party integrations, etc. </a:t>
                      </a:r>
                    </a:p>
                    <a:p>
                      <a:pPr marL="285750" indent="-285750">
                        <a:buFont typeface="Arial" panose="020B0604020202020204" pitchFamily="34" charset="0"/>
                        <a:buChar char="•"/>
                      </a:pPr>
                      <a:r>
                        <a:rPr lang="en-US" sz="1400">
                          <a:solidFill>
                            <a:schemeClr val="bg1"/>
                          </a:solidFill>
                        </a:rPr>
                        <a:t>Works across the different solution areas of the platform to make sure security protocols are followed</a:t>
                      </a:r>
                    </a:p>
                    <a:p>
                      <a:pPr marL="285750" indent="-285750">
                        <a:buFont typeface="Arial" panose="020B0604020202020204" pitchFamily="34" charset="0"/>
                        <a:buChar char="•"/>
                      </a:pPr>
                      <a:r>
                        <a:rPr lang="en-US" sz="1400">
                          <a:solidFill>
                            <a:schemeClr val="bg1"/>
                          </a:solidFill>
                        </a:rPr>
                        <a:t>Ensures users have the correct access (&amp; limit their access only to what they need)</a:t>
                      </a:r>
                    </a:p>
                    <a:p>
                      <a:pPr marL="285750" indent="-285750">
                        <a:buFont typeface="Arial" panose="020B0604020202020204" pitchFamily="34" charset="0"/>
                        <a:buChar char="•"/>
                      </a:pPr>
                      <a:r>
                        <a:rPr lang="en-US" sz="1400">
                          <a:solidFill>
                            <a:schemeClr val="bg1"/>
                          </a:solidFill>
                        </a:rPr>
                        <a:t>Audits security logs of the platform to protect the platform</a:t>
                      </a:r>
                    </a:p>
                  </a:txBody>
                  <a:tcPr marL="91392" marR="91392" marT="45696" marB="45696"/>
                </a:tc>
                <a:extLst>
                  <a:ext uri="{0D108BD9-81ED-4DB2-BD59-A6C34878D82A}">
                    <a16:rowId xmlns:a16="http://schemas.microsoft.com/office/drawing/2014/main" val="10002"/>
                  </a:ext>
                </a:extLst>
              </a:tr>
              <a:tr h="944610">
                <a:tc>
                  <a:txBody>
                    <a:bodyPr/>
                    <a:lstStyle/>
                    <a:p>
                      <a:r>
                        <a:rPr lang="en-US" sz="1400" b="1">
                          <a:solidFill>
                            <a:schemeClr val="bg1"/>
                          </a:solidFill>
                        </a:rPr>
                        <a:t>Data Insights &amp; Analytics</a:t>
                      </a:r>
                    </a:p>
                  </a:txBody>
                  <a:tcPr marL="91392" marR="91392" marT="45696" marB="45696"/>
                </a:tc>
                <a:tc>
                  <a:txBody>
                    <a:bodyPr/>
                    <a:lstStyle/>
                    <a:p>
                      <a:pPr marL="285750" indent="-285750">
                        <a:buFont typeface="Arial" panose="020B0604020202020204" pitchFamily="34" charset="0"/>
                        <a:buChar char="•"/>
                      </a:pPr>
                      <a:r>
                        <a:rPr lang="en-US" sz="1400">
                          <a:solidFill>
                            <a:schemeClr val="bg1"/>
                          </a:solidFill>
                        </a:rPr>
                        <a:t>Responsible for overall reporting, metrics, KPIs &amp; measuring performance improvements &amp; areas that are underperforming</a:t>
                      </a:r>
                    </a:p>
                    <a:p>
                      <a:pPr marL="285750" indent="-285750">
                        <a:buFont typeface="Arial" panose="020B0604020202020204" pitchFamily="34" charset="0"/>
                        <a:buChar char="•"/>
                      </a:pPr>
                      <a:r>
                        <a:rPr lang="en-US" sz="1400">
                          <a:solidFill>
                            <a:schemeClr val="bg1"/>
                          </a:solidFill>
                        </a:rPr>
                        <a:t>Builds out dashboards &amp; reports to deliver to senior management</a:t>
                      </a:r>
                    </a:p>
                    <a:p>
                      <a:pPr marL="285750" indent="-285750">
                        <a:buFont typeface="Arial" panose="020B0604020202020204" pitchFamily="34" charset="0"/>
                        <a:buChar char="•"/>
                      </a:pPr>
                      <a:r>
                        <a:rPr lang="en-US" sz="1400">
                          <a:solidFill>
                            <a:schemeClr val="bg1"/>
                          </a:solidFill>
                        </a:rPr>
                        <a:t>Responsible for measuring the ROI of the ServiceNow platform</a:t>
                      </a:r>
                    </a:p>
                  </a:txBody>
                  <a:tcPr marL="91392" marR="91392" marT="45696" marB="45696"/>
                </a:tc>
                <a:extLst>
                  <a:ext uri="{0D108BD9-81ED-4DB2-BD59-A6C34878D82A}">
                    <a16:rowId xmlns:a16="http://schemas.microsoft.com/office/drawing/2014/main" val="3038641931"/>
                  </a:ext>
                </a:extLst>
              </a:tr>
            </a:tbl>
          </a:graphicData>
        </a:graphic>
      </p:graphicFrame>
      <p:sp>
        <p:nvSpPr>
          <p:cNvPr id="5" name="Title 1">
            <a:extLst>
              <a:ext uri="{FF2B5EF4-FFF2-40B4-BE49-F238E27FC236}">
                <a16:creationId xmlns:a16="http://schemas.microsoft.com/office/drawing/2014/main" id="{E6E678BF-10D1-2E41-E7D5-922A0026F460}"/>
              </a:ext>
            </a:extLst>
          </p:cNvPr>
          <p:cNvSpPr>
            <a:spLocks noGrp="1"/>
          </p:cNvSpPr>
          <p:nvPr>
            <p:ph type="title"/>
          </p:nvPr>
        </p:nvSpPr>
        <p:spPr>
          <a:xfrm>
            <a:off x="187347" y="162915"/>
            <a:ext cx="10982639" cy="716395"/>
          </a:xfrm>
        </p:spPr>
        <p:txBody>
          <a:bodyPr/>
          <a:lstStyle/>
          <a:p>
            <a:r>
              <a:rPr lang="en-US"/>
              <a:t>Platform Support Team (continued)</a:t>
            </a:r>
          </a:p>
        </p:txBody>
      </p:sp>
    </p:spTree>
    <p:extLst>
      <p:ext uri="{BB962C8B-B14F-4D97-AF65-F5344CB8AC3E}">
        <p14:creationId xmlns:p14="http://schemas.microsoft.com/office/powerpoint/2010/main" val="230868549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18999" y="863070"/>
          <a:ext cx="11677572" cy="4772655"/>
        </p:xfrm>
        <a:graphic>
          <a:graphicData uri="http://schemas.openxmlformats.org/drawingml/2006/table">
            <a:tbl>
              <a:tblPr firstRow="1" bandRow="1">
                <a:tableStyleId>{5DA37D80-6434-44D0-A028-1B22A696006F}</a:tableStyleId>
              </a:tblPr>
              <a:tblGrid>
                <a:gridCol w="2545079">
                  <a:extLst>
                    <a:ext uri="{9D8B030D-6E8A-4147-A177-3AD203B41FA5}">
                      <a16:colId xmlns:a16="http://schemas.microsoft.com/office/drawing/2014/main" val="20000"/>
                    </a:ext>
                  </a:extLst>
                </a:gridCol>
                <a:gridCol w="9132493">
                  <a:extLst>
                    <a:ext uri="{9D8B030D-6E8A-4147-A177-3AD203B41FA5}">
                      <a16:colId xmlns:a16="http://schemas.microsoft.com/office/drawing/2014/main" val="20001"/>
                    </a:ext>
                  </a:extLst>
                </a:gridCol>
              </a:tblGrid>
              <a:tr h="365641">
                <a:tc>
                  <a:txBody>
                    <a:bodyPr/>
                    <a:lstStyle/>
                    <a:p>
                      <a:r>
                        <a:rPr lang="en-US" sz="1800">
                          <a:solidFill>
                            <a:schemeClr val="bg1"/>
                          </a:solidFill>
                        </a:rPr>
                        <a:t>ServiceNow Role</a:t>
                      </a:r>
                    </a:p>
                  </a:txBody>
                  <a:tcPr marL="91392" marR="91392" marT="45696" marB="45696"/>
                </a:tc>
                <a:tc>
                  <a:txBody>
                    <a:bodyPr/>
                    <a:lstStyle/>
                    <a:p>
                      <a:r>
                        <a:rPr lang="en-US" sz="1800">
                          <a:solidFill>
                            <a:schemeClr val="bg1"/>
                          </a:solidFill>
                        </a:rPr>
                        <a:t>Responsibility</a:t>
                      </a:r>
                    </a:p>
                  </a:txBody>
                  <a:tcPr marL="91392" marR="91392" marT="45696" marB="45696"/>
                </a:tc>
                <a:extLst>
                  <a:ext uri="{0D108BD9-81ED-4DB2-BD59-A6C34878D82A}">
                    <a16:rowId xmlns:a16="http://schemas.microsoft.com/office/drawing/2014/main" val="10000"/>
                  </a:ext>
                </a:extLst>
              </a:tr>
              <a:tr h="1755255">
                <a:tc>
                  <a:txBody>
                    <a:bodyPr/>
                    <a:lstStyle/>
                    <a:p>
                      <a:r>
                        <a:rPr lang="en-US" sz="1400" b="1">
                          <a:solidFill>
                            <a:srgbClr val="86ED77"/>
                          </a:solidFill>
                        </a:rPr>
                        <a:t>Solution Specific Architect</a:t>
                      </a:r>
                    </a:p>
                  </a:txBody>
                  <a:tcPr marL="91368" marR="91368" marT="45684" marB="45684"/>
                </a:tc>
                <a:tc>
                  <a:txBody>
                    <a:bodyPr/>
                    <a:lstStyle/>
                    <a:p>
                      <a:pPr marL="285750" indent="-285750">
                        <a:buFont typeface="Arial" panose="020B0604020202020204" pitchFamily="34" charset="0"/>
                        <a:buChar char="•"/>
                      </a:pPr>
                      <a:r>
                        <a:rPr lang="en-US" sz="1400">
                          <a:solidFill>
                            <a:schemeClr val="bg1"/>
                          </a:solidFill>
                        </a:rPr>
                        <a:t>Architect who is responsible for overseeing the specific solution (i.e. HR, CSM, Security, etc.)</a:t>
                      </a:r>
                    </a:p>
                    <a:p>
                      <a:pPr marL="285750" indent="-285750">
                        <a:buFont typeface="Arial" panose="020B0604020202020204" pitchFamily="34" charset="0"/>
                        <a:buChar char="•"/>
                      </a:pPr>
                      <a:r>
                        <a:rPr lang="en-US" sz="1400">
                          <a:solidFill>
                            <a:schemeClr val="bg1"/>
                          </a:solidFill>
                        </a:rPr>
                        <a:t>Work in conjunction with the Platform Architect (may report to the platform architect)</a:t>
                      </a:r>
                    </a:p>
                    <a:p>
                      <a:pPr marL="285750" indent="-285750">
                        <a:buFont typeface="Arial" panose="020B0604020202020204" pitchFamily="34" charset="0"/>
                        <a:buChar char="•"/>
                      </a:pPr>
                      <a:r>
                        <a:rPr lang="en-US" sz="1400">
                          <a:solidFill>
                            <a:schemeClr val="bg1"/>
                          </a:solidFill>
                        </a:rPr>
                        <a:t>They are responsible for architecting the new solution to meet the service owner’s requirements but remaining consistent to the standards set forth by the Platform Architect</a:t>
                      </a:r>
                    </a:p>
                    <a:p>
                      <a:pPr marL="285750" indent="-285750">
                        <a:buFont typeface="Arial" panose="020B0604020202020204" pitchFamily="34" charset="0"/>
                        <a:buChar char="•"/>
                      </a:pPr>
                      <a:r>
                        <a:rPr lang="en-US" sz="1400">
                          <a:solidFill>
                            <a:schemeClr val="bg1"/>
                          </a:solidFill>
                        </a:rPr>
                        <a:t>Makes sure any development on that specific solution is not created ‘in a vacuum’</a:t>
                      </a:r>
                    </a:p>
                  </a:txBody>
                  <a:tcPr marL="91368" marR="91368" marT="45684" marB="45684"/>
                </a:tc>
                <a:extLst>
                  <a:ext uri="{0D108BD9-81ED-4DB2-BD59-A6C34878D82A}">
                    <a16:rowId xmlns:a16="http://schemas.microsoft.com/office/drawing/2014/main" val="10001"/>
                  </a:ext>
                </a:extLst>
              </a:tr>
              <a:tr h="2651021">
                <a:tc>
                  <a:txBody>
                    <a:bodyPr/>
                    <a:lstStyle/>
                    <a:p>
                      <a:r>
                        <a:rPr lang="en-US" sz="1400" b="1">
                          <a:solidFill>
                            <a:schemeClr val="bg1"/>
                          </a:solidFill>
                        </a:rPr>
                        <a:t>Service Catalog Manager</a:t>
                      </a:r>
                    </a:p>
                  </a:txBody>
                  <a:tcPr marL="91368" marR="91368" marT="45684" marB="45684"/>
                </a:tc>
                <a:tc>
                  <a:txBody>
                    <a:bodyPr/>
                    <a:lstStyle/>
                    <a:p>
                      <a:pPr marL="285750" indent="-285750">
                        <a:buFont typeface="Arial" panose="020B0604020202020204" pitchFamily="34" charset="0"/>
                        <a:buChar char="•"/>
                      </a:pPr>
                      <a:r>
                        <a:rPr lang="en-US" sz="1400">
                          <a:solidFill>
                            <a:schemeClr val="bg1"/>
                          </a:solidFill>
                        </a:rPr>
                        <a:t>Capture, document &amp; publish Service Catalog entries in order to provide current information to the Service user community</a:t>
                      </a:r>
                    </a:p>
                    <a:p>
                      <a:pPr marL="285750" indent="-285750">
                        <a:buFont typeface="Arial" panose="020B0604020202020204" pitchFamily="34" charset="0"/>
                        <a:buChar char="•"/>
                      </a:pPr>
                      <a:r>
                        <a:rPr lang="en-US" sz="1400">
                          <a:solidFill>
                            <a:schemeClr val="bg1"/>
                          </a:solidFill>
                        </a:rPr>
                        <a:t>Identify services that should be included in the Service Catalog</a:t>
                      </a:r>
                    </a:p>
                    <a:p>
                      <a:pPr marL="285750" indent="-285750">
                        <a:buFont typeface="Arial" panose="020B0604020202020204" pitchFamily="34" charset="0"/>
                        <a:buChar char="•"/>
                      </a:pPr>
                      <a:r>
                        <a:rPr lang="en-US" sz="1400">
                          <a:solidFill>
                            <a:schemeClr val="bg1"/>
                          </a:solidFill>
                        </a:rPr>
                        <a:t>Document the service offering in terms familiar to the users</a:t>
                      </a:r>
                    </a:p>
                    <a:p>
                      <a:pPr marL="285750" indent="-285750">
                        <a:buFont typeface="Arial" panose="020B0604020202020204" pitchFamily="34" charset="0"/>
                        <a:buChar char="•"/>
                      </a:pPr>
                      <a:r>
                        <a:rPr lang="en-US" sz="1400">
                          <a:solidFill>
                            <a:schemeClr val="bg1"/>
                          </a:solidFill>
                        </a:rPr>
                        <a:t>Maintain published service offerings</a:t>
                      </a:r>
                    </a:p>
                    <a:p>
                      <a:pPr marL="285750" indent="-285750">
                        <a:buFont typeface="Arial" panose="020B0604020202020204" pitchFamily="34" charset="0"/>
                        <a:buChar char="•"/>
                      </a:pPr>
                      <a:r>
                        <a:rPr lang="en-US" sz="1400">
                          <a:solidFill>
                            <a:schemeClr val="bg1"/>
                          </a:solidFill>
                        </a:rPr>
                        <a:t>Monitors &amp; reviews the execution of the Service Catalog at a high-level, ensuring it remains consistent with the organization’s current culture &amp; ITSM strategy</a:t>
                      </a:r>
                    </a:p>
                    <a:p>
                      <a:pPr marL="285750" indent="-285750">
                        <a:buFont typeface="Arial" panose="020B0604020202020204" pitchFamily="34" charset="0"/>
                        <a:buChar char="•"/>
                      </a:pPr>
                      <a:r>
                        <a:rPr lang="en-US" sz="1400">
                          <a:solidFill>
                            <a:schemeClr val="bg1"/>
                          </a:solidFill>
                        </a:rPr>
                        <a:t>Responsible for ensuring all of the items in the Catalog are relevant, understands what is missing, &amp; consolidates catalog items when it makes sense</a:t>
                      </a:r>
                    </a:p>
                    <a:p>
                      <a:pPr marL="285750" indent="-285750">
                        <a:buFont typeface="Arial" panose="020B0604020202020204" pitchFamily="34" charset="0"/>
                        <a:buChar char="•"/>
                      </a:pPr>
                      <a:r>
                        <a:rPr lang="en-US" sz="1400">
                          <a:solidFill>
                            <a:schemeClr val="bg1"/>
                          </a:solidFill>
                        </a:rPr>
                        <a:t>Goal is to increase self service &amp; reduce number of emails &amp; phone calls to request items</a:t>
                      </a:r>
                    </a:p>
                    <a:p>
                      <a:pPr marL="285750" indent="-285750">
                        <a:buFont typeface="Arial" panose="020B0604020202020204" pitchFamily="34" charset="0"/>
                        <a:buChar char="•"/>
                      </a:pPr>
                      <a:r>
                        <a:rPr lang="en-US" sz="1400">
                          <a:solidFill>
                            <a:schemeClr val="bg1"/>
                          </a:solidFill>
                        </a:rPr>
                        <a:t>Works closely with the Service Catalog Process Owner</a:t>
                      </a:r>
                    </a:p>
                    <a:p>
                      <a:pPr marL="285750" indent="-285750">
                        <a:buFont typeface="Arial" panose="020B0604020202020204" pitchFamily="34" charset="0"/>
                        <a:buChar char="•"/>
                      </a:pPr>
                      <a:endParaRPr lang="en-US" sz="1400">
                        <a:solidFill>
                          <a:schemeClr val="bg1"/>
                        </a:solidFill>
                      </a:endParaRPr>
                    </a:p>
                  </a:txBody>
                  <a:tcPr marL="91368" marR="91368" marT="45684" marB="45684"/>
                </a:tc>
                <a:extLst>
                  <a:ext uri="{0D108BD9-81ED-4DB2-BD59-A6C34878D82A}">
                    <a16:rowId xmlns:a16="http://schemas.microsoft.com/office/drawing/2014/main" val="400022654"/>
                  </a:ext>
                </a:extLst>
              </a:tr>
            </a:tbl>
          </a:graphicData>
        </a:graphic>
      </p:graphicFrame>
      <p:sp>
        <p:nvSpPr>
          <p:cNvPr id="5" name="Title 1">
            <a:extLst>
              <a:ext uri="{FF2B5EF4-FFF2-40B4-BE49-F238E27FC236}">
                <a16:creationId xmlns:a16="http://schemas.microsoft.com/office/drawing/2014/main" id="{132F7722-799F-222E-91DA-7237E837CF05}"/>
              </a:ext>
            </a:extLst>
          </p:cNvPr>
          <p:cNvSpPr>
            <a:spLocks noGrp="1"/>
          </p:cNvSpPr>
          <p:nvPr>
            <p:ph type="title"/>
          </p:nvPr>
        </p:nvSpPr>
        <p:spPr>
          <a:xfrm>
            <a:off x="187347" y="162915"/>
            <a:ext cx="10982639" cy="716395"/>
          </a:xfrm>
        </p:spPr>
        <p:txBody>
          <a:bodyPr/>
          <a:lstStyle/>
          <a:p>
            <a:r>
              <a:rPr lang="en-US"/>
              <a:t>Platform Support Team (continued)</a:t>
            </a:r>
          </a:p>
        </p:txBody>
      </p:sp>
    </p:spTree>
    <p:extLst>
      <p:ext uri="{BB962C8B-B14F-4D97-AF65-F5344CB8AC3E}">
        <p14:creationId xmlns:p14="http://schemas.microsoft.com/office/powerpoint/2010/main" val="28030088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B6613-345E-4912-A6BD-A2D167D2A0AF}"/>
              </a:ext>
            </a:extLst>
          </p:cNvPr>
          <p:cNvSpPr>
            <a:spLocks noGrp="1"/>
          </p:cNvSpPr>
          <p:nvPr>
            <p:ph type="title"/>
          </p:nvPr>
        </p:nvSpPr>
        <p:spPr>
          <a:xfrm>
            <a:off x="233304" y="77074"/>
            <a:ext cx="10982639" cy="609441"/>
          </a:xfrm>
        </p:spPr>
        <p:txBody>
          <a:bodyPr/>
          <a:lstStyle/>
          <a:p>
            <a:r>
              <a:rPr lang="en-US"/>
              <a:t>Platform Team Activities</a:t>
            </a:r>
          </a:p>
        </p:txBody>
      </p:sp>
      <p:pic>
        <p:nvPicPr>
          <p:cNvPr id="5" name="Content Placeholder 4">
            <a:extLst>
              <a:ext uri="{FF2B5EF4-FFF2-40B4-BE49-F238E27FC236}">
                <a16:creationId xmlns:a16="http://schemas.microsoft.com/office/drawing/2014/main" id="{81E49B13-DC24-4F51-B8FE-60250E3CAD93}"/>
              </a:ext>
            </a:extLst>
          </p:cNvPr>
          <p:cNvPicPr>
            <a:picLocks noGrp="1"/>
          </p:cNvPicPr>
          <p:nvPr>
            <p:ph sz="quarter" idx="4294967295"/>
          </p:nvPr>
        </p:nvPicPr>
        <p:blipFill>
          <a:blip r:embed="rId2" cstate="email">
            <a:extLst>
              <a:ext uri="{28A0092B-C50C-407E-A947-70E740481C1C}">
                <a14:useLocalDpi xmlns:a14="http://schemas.microsoft.com/office/drawing/2010/main"/>
              </a:ext>
            </a:extLst>
          </a:blip>
          <a:stretch>
            <a:fillRect/>
          </a:stretch>
        </p:blipFill>
        <p:spPr>
          <a:xfrm>
            <a:off x="2209226" y="1002345"/>
            <a:ext cx="7030794" cy="5159618"/>
          </a:xfrm>
          <a:prstGeom prst="rect">
            <a:avLst/>
          </a:prstGeom>
        </p:spPr>
      </p:pic>
    </p:spTree>
    <p:extLst>
      <p:ext uri="{BB962C8B-B14F-4D97-AF65-F5344CB8AC3E}">
        <p14:creationId xmlns:p14="http://schemas.microsoft.com/office/powerpoint/2010/main" val="9137917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73D28-361F-4844-B031-89CEABDE98AD}"/>
              </a:ext>
            </a:extLst>
          </p:cNvPr>
          <p:cNvSpPr>
            <a:spLocks noGrp="1"/>
          </p:cNvSpPr>
          <p:nvPr>
            <p:ph type="title"/>
          </p:nvPr>
        </p:nvSpPr>
        <p:spPr>
          <a:xfrm>
            <a:off x="849272" y="2537576"/>
            <a:ext cx="3827875" cy="1325535"/>
          </a:xfrm>
        </p:spPr>
        <p:txBody>
          <a:bodyPr vert="horz" lIns="91416" tIns="45708" rIns="91416" bIns="45708" rtlCol="0" anchor="ctr" anchorCtr="0">
            <a:normAutofit fontScale="90000"/>
          </a:bodyPr>
          <a:lstStyle/>
          <a:p>
            <a:pPr algn="r" defTabSz="914126"/>
            <a:r>
              <a:rPr lang="en-US" sz="4399">
                <a:solidFill>
                  <a:srgbClr val="86ED77"/>
                </a:solidFill>
              </a:rPr>
              <a:t>10 Critical Roles Outside of the ServiceNow Platform Support Team</a:t>
            </a:r>
          </a:p>
        </p:txBody>
      </p:sp>
      <p:sp>
        <p:nvSpPr>
          <p:cNvPr id="4" name="Text Placeholder 3">
            <a:extLst>
              <a:ext uri="{FF2B5EF4-FFF2-40B4-BE49-F238E27FC236}">
                <a16:creationId xmlns:a16="http://schemas.microsoft.com/office/drawing/2014/main" id="{5BEEE121-A1CD-736F-BD6F-B8CC03510A0C}"/>
              </a:ext>
            </a:extLst>
          </p:cNvPr>
          <p:cNvSpPr>
            <a:spLocks noGrp="1"/>
          </p:cNvSpPr>
          <p:nvPr>
            <p:ph type="body" sz="quarter" idx="10"/>
          </p:nvPr>
        </p:nvSpPr>
        <p:spPr>
          <a:xfrm>
            <a:off x="6096001" y="1052184"/>
            <a:ext cx="6389433" cy="658641"/>
          </a:xfrm>
        </p:spPr>
        <p:txBody>
          <a:bodyPr/>
          <a:lstStyle/>
          <a:p>
            <a:pPr marL="457063" indent="-228531" defTabSz="914126">
              <a:buFont typeface="Arial" panose="020B0604020202020204" pitchFamily="34" charset="0"/>
              <a:buChar char="•"/>
            </a:pPr>
            <a:r>
              <a:rPr lang="en-US" sz="2399"/>
              <a:t>IT Process Owner(s)</a:t>
            </a:r>
          </a:p>
          <a:p>
            <a:pPr marL="457063" indent="-228531" defTabSz="914126">
              <a:buFont typeface="Arial" panose="020B0604020202020204" pitchFamily="34" charset="0"/>
              <a:buChar char="•"/>
            </a:pPr>
            <a:r>
              <a:rPr lang="en-US" sz="2399"/>
              <a:t>Service Owner(s) </a:t>
            </a:r>
          </a:p>
          <a:p>
            <a:pPr marL="457063" indent="-228531" defTabSz="914126">
              <a:buFont typeface="Arial" panose="020B0604020202020204" pitchFamily="34" charset="0"/>
              <a:buChar char="•"/>
            </a:pPr>
            <a:r>
              <a:rPr lang="en-US" sz="2399"/>
              <a:t>Enterprise Architect</a:t>
            </a:r>
          </a:p>
          <a:p>
            <a:pPr marL="457063" indent="-228531" defTabSz="914126">
              <a:buFont typeface="Arial" panose="020B0604020202020204" pitchFamily="34" charset="0"/>
              <a:buChar char="•"/>
            </a:pPr>
            <a:r>
              <a:rPr lang="en-US" sz="2399"/>
              <a:t>Program Manager</a:t>
            </a:r>
          </a:p>
          <a:p>
            <a:pPr marL="457063" indent="-228531" defTabSz="914126">
              <a:buFont typeface="Arial" panose="020B0604020202020204" pitchFamily="34" charset="0"/>
              <a:buChar char="•"/>
            </a:pPr>
            <a:r>
              <a:rPr lang="en-US" sz="2399"/>
              <a:t>Reporting/Analytics Developer</a:t>
            </a:r>
          </a:p>
          <a:p>
            <a:pPr marL="457063" indent="-228531" defTabSz="914126">
              <a:buFont typeface="Arial" panose="020B0604020202020204" pitchFamily="34" charset="0"/>
              <a:buChar char="•"/>
            </a:pPr>
            <a:r>
              <a:rPr lang="en-US" sz="2399"/>
              <a:t>User Experience Engineer</a:t>
            </a:r>
          </a:p>
          <a:p>
            <a:pPr marL="457063" indent="-228531" defTabSz="914126">
              <a:buFont typeface="Arial" panose="020B0604020202020204" pitchFamily="34" charset="0"/>
              <a:buChar char="•"/>
            </a:pPr>
            <a:r>
              <a:rPr lang="en-US" sz="2399"/>
              <a:t>Release Manager</a:t>
            </a:r>
          </a:p>
          <a:p>
            <a:pPr marL="457063" indent="-228531" defTabSz="914126">
              <a:buFont typeface="Arial" panose="020B0604020202020204" pitchFamily="34" charset="0"/>
              <a:buChar char="•"/>
            </a:pPr>
            <a:r>
              <a:rPr lang="en-US" sz="2399"/>
              <a:t>Business Partner(s)</a:t>
            </a:r>
          </a:p>
          <a:p>
            <a:pPr marL="457063" indent="-228531" defTabSz="914126">
              <a:buFont typeface="Arial" panose="020B0604020202020204" pitchFamily="34" charset="0"/>
              <a:buChar char="•"/>
            </a:pPr>
            <a:r>
              <a:rPr lang="en-US" sz="2399"/>
              <a:t>Resource Manager</a:t>
            </a:r>
          </a:p>
          <a:p>
            <a:pPr marL="457063" indent="-228531" defTabSz="914126">
              <a:buFont typeface="Arial" panose="020B0604020202020204" pitchFamily="34" charset="0"/>
              <a:buChar char="•"/>
            </a:pPr>
            <a:r>
              <a:rPr lang="en-US" sz="2399"/>
              <a:t>Information Security</a:t>
            </a:r>
          </a:p>
          <a:p>
            <a:endParaRPr lang="en-US"/>
          </a:p>
        </p:txBody>
      </p:sp>
    </p:spTree>
    <p:extLst>
      <p:ext uri="{BB962C8B-B14F-4D97-AF65-F5344CB8AC3E}">
        <p14:creationId xmlns:p14="http://schemas.microsoft.com/office/powerpoint/2010/main" val="177526725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99989" y="102468"/>
            <a:ext cx="10982639" cy="716395"/>
          </a:xfrm>
        </p:spPr>
        <p:txBody>
          <a:bodyPr/>
          <a:lstStyle/>
          <a:p>
            <a:r>
              <a:rPr lang="en-US"/>
              <a:t>Roles Outside of ServiceNow Platform Support Team</a:t>
            </a:r>
          </a:p>
        </p:txBody>
      </p:sp>
      <p:graphicFrame>
        <p:nvGraphicFramePr>
          <p:cNvPr id="6" name="Table 5"/>
          <p:cNvGraphicFramePr>
            <a:graphicFrameLocks noGrp="1"/>
          </p:cNvGraphicFramePr>
          <p:nvPr/>
        </p:nvGraphicFramePr>
        <p:xfrm>
          <a:off x="233304" y="958865"/>
          <a:ext cx="11504719" cy="5516592"/>
        </p:xfrm>
        <a:graphic>
          <a:graphicData uri="http://schemas.openxmlformats.org/drawingml/2006/table">
            <a:tbl>
              <a:tblPr firstRow="1" bandRow="1">
                <a:tableStyleId>{5DA37D80-6434-44D0-A028-1B22A696006F}</a:tableStyleId>
              </a:tblPr>
              <a:tblGrid>
                <a:gridCol w="2438523">
                  <a:extLst>
                    <a:ext uri="{9D8B030D-6E8A-4147-A177-3AD203B41FA5}">
                      <a16:colId xmlns:a16="http://schemas.microsoft.com/office/drawing/2014/main" val="20000"/>
                    </a:ext>
                  </a:extLst>
                </a:gridCol>
                <a:gridCol w="9066196">
                  <a:extLst>
                    <a:ext uri="{9D8B030D-6E8A-4147-A177-3AD203B41FA5}">
                      <a16:colId xmlns:a16="http://schemas.microsoft.com/office/drawing/2014/main" val="20001"/>
                    </a:ext>
                  </a:extLst>
                </a:gridCol>
              </a:tblGrid>
              <a:tr h="365641">
                <a:tc>
                  <a:txBody>
                    <a:bodyPr/>
                    <a:lstStyle/>
                    <a:p>
                      <a:r>
                        <a:rPr lang="en-US" sz="1800">
                          <a:solidFill>
                            <a:schemeClr val="bg1"/>
                          </a:solidFill>
                        </a:rPr>
                        <a:t>ServiceNow Role</a:t>
                      </a:r>
                    </a:p>
                  </a:txBody>
                  <a:tcPr marL="91392" marR="91392" marT="45696" marB="45696"/>
                </a:tc>
                <a:tc>
                  <a:txBody>
                    <a:bodyPr/>
                    <a:lstStyle/>
                    <a:p>
                      <a:r>
                        <a:rPr lang="en-US" sz="1800">
                          <a:solidFill>
                            <a:schemeClr val="bg1"/>
                          </a:solidFill>
                        </a:rPr>
                        <a:t>Responsibility</a:t>
                      </a:r>
                    </a:p>
                  </a:txBody>
                  <a:tcPr marL="91392" marR="91392" marT="45696" marB="45696"/>
                </a:tc>
                <a:extLst>
                  <a:ext uri="{0D108BD9-81ED-4DB2-BD59-A6C34878D82A}">
                    <a16:rowId xmlns:a16="http://schemas.microsoft.com/office/drawing/2014/main" val="10000"/>
                  </a:ext>
                </a:extLst>
              </a:tr>
              <a:tr h="944610">
                <a:tc>
                  <a:txBody>
                    <a:bodyPr/>
                    <a:lstStyle/>
                    <a:p>
                      <a:r>
                        <a:rPr lang="en-US" sz="1400" b="1">
                          <a:solidFill>
                            <a:schemeClr val="bg1"/>
                          </a:solidFill>
                        </a:rPr>
                        <a:t>IT Process Owner(s)</a:t>
                      </a:r>
                    </a:p>
                  </a:txBody>
                  <a:tcPr marL="91392" marR="91392" marT="45696" marB="45696"/>
                </a:tc>
                <a:tc>
                  <a:txBody>
                    <a:bodyPr/>
                    <a:lstStyle/>
                    <a:p>
                      <a:pPr marL="285750" indent="-285750">
                        <a:buFont typeface="Arial" panose="020B0604020202020204" pitchFamily="34" charset="0"/>
                        <a:buChar char="•"/>
                      </a:pPr>
                      <a:r>
                        <a:rPr lang="en-US" sz="1400" b="0">
                          <a:solidFill>
                            <a:schemeClr val="bg1"/>
                          </a:solidFill>
                        </a:rPr>
                        <a:t>Accountable for ensuring the process is fit for purpose </a:t>
                      </a:r>
                    </a:p>
                    <a:p>
                      <a:pPr marL="285750" indent="-285750">
                        <a:buFont typeface="Arial" panose="020B0604020202020204" pitchFamily="34" charset="0"/>
                        <a:buChar char="•"/>
                      </a:pPr>
                      <a:r>
                        <a:rPr lang="en-US" sz="1400" b="0">
                          <a:solidFill>
                            <a:schemeClr val="bg1"/>
                          </a:solidFill>
                        </a:rPr>
                        <a:t>Defines the process mission, vision, tactics, goals, objectives &amp; KPIs</a:t>
                      </a:r>
                    </a:p>
                    <a:p>
                      <a:pPr marL="285750" indent="-285750">
                        <a:buFont typeface="Arial" panose="020B0604020202020204" pitchFamily="34" charset="0"/>
                        <a:buChar char="•"/>
                      </a:pPr>
                      <a:r>
                        <a:rPr lang="en-US" sz="1400" b="0">
                          <a:solidFill>
                            <a:schemeClr val="bg1"/>
                          </a:solidFill>
                        </a:rPr>
                        <a:t>Process examples include incident management, change management &amp; service catalog</a:t>
                      </a:r>
                    </a:p>
                    <a:p>
                      <a:pPr marL="285750" indent="-285750">
                        <a:buFont typeface="Arial" panose="020B0604020202020204" pitchFamily="34" charset="0"/>
                        <a:buChar char="•"/>
                      </a:pPr>
                      <a:r>
                        <a:rPr lang="en-US" sz="1400" b="0">
                          <a:solidFill>
                            <a:schemeClr val="bg1"/>
                          </a:solidFill>
                        </a:rPr>
                        <a:t>Works closely with platform owner &amp; demand manager</a:t>
                      </a:r>
                      <a:endParaRPr lang="en-US" sz="1400">
                        <a:solidFill>
                          <a:schemeClr val="bg1"/>
                        </a:solidFill>
                      </a:endParaRPr>
                    </a:p>
                  </a:txBody>
                  <a:tcPr marL="91392" marR="91392" marT="45696" marB="45696"/>
                </a:tc>
                <a:extLst>
                  <a:ext uri="{0D108BD9-81ED-4DB2-BD59-A6C34878D82A}">
                    <a16:rowId xmlns:a16="http://schemas.microsoft.com/office/drawing/2014/main" val="10001"/>
                  </a:ext>
                </a:extLst>
              </a:tr>
              <a:tr h="944610">
                <a:tc>
                  <a:txBody>
                    <a:bodyPr/>
                    <a:lstStyle/>
                    <a:p>
                      <a:r>
                        <a:rPr lang="en-US" sz="1400" b="1">
                          <a:solidFill>
                            <a:schemeClr val="bg1"/>
                          </a:solidFill>
                        </a:rPr>
                        <a:t>Service Owner(s)</a:t>
                      </a:r>
                    </a:p>
                  </a:txBody>
                  <a:tcPr marL="91392" marR="91392" marT="45696" marB="45696"/>
                </a:tc>
                <a:tc>
                  <a:txBody>
                    <a:bodyPr/>
                    <a:lstStyle/>
                    <a:p>
                      <a:pPr marL="285750" indent="-285750">
                        <a:buFont typeface="Arial" panose="020B0604020202020204" pitchFamily="34" charset="0"/>
                        <a:buChar char="•"/>
                      </a:pPr>
                      <a:r>
                        <a:rPr lang="en-US" sz="1400" b="0">
                          <a:solidFill>
                            <a:schemeClr val="bg1"/>
                          </a:solidFill>
                        </a:rPr>
                        <a:t>Represents the service across the organization &amp; plans for service future</a:t>
                      </a:r>
                    </a:p>
                    <a:p>
                      <a:pPr marL="285750" indent="-285750">
                        <a:buFont typeface="Arial" panose="020B0604020202020204" pitchFamily="34" charset="0"/>
                        <a:buChar char="•"/>
                      </a:pPr>
                      <a:r>
                        <a:rPr lang="en-US" sz="1400" b="0">
                          <a:solidFill>
                            <a:schemeClr val="bg1"/>
                          </a:solidFill>
                        </a:rPr>
                        <a:t>Service examples include employee onboarding</a:t>
                      </a:r>
                    </a:p>
                    <a:p>
                      <a:pPr marL="285750" indent="-285750">
                        <a:buFont typeface="Arial" panose="020B0604020202020204" pitchFamily="34" charset="0"/>
                        <a:buChar char="•"/>
                      </a:pPr>
                      <a:r>
                        <a:rPr lang="en-US" sz="1400" b="0">
                          <a:solidFill>
                            <a:schemeClr val="bg1"/>
                          </a:solidFill>
                        </a:rPr>
                        <a:t>Typically, a Director level within the business unit</a:t>
                      </a:r>
                    </a:p>
                    <a:p>
                      <a:pPr marL="285750" indent="-285750">
                        <a:buFont typeface="Arial" panose="020B0604020202020204" pitchFamily="34" charset="0"/>
                        <a:buChar char="•"/>
                      </a:pPr>
                      <a:r>
                        <a:rPr lang="en-US" sz="1400" b="0">
                          <a:solidFill>
                            <a:schemeClr val="bg1"/>
                          </a:solidFill>
                        </a:rPr>
                        <a:t>Works closely with platform owner &amp; demand manager</a:t>
                      </a:r>
                      <a:endParaRPr lang="en-US" sz="1400">
                        <a:solidFill>
                          <a:schemeClr val="bg1"/>
                        </a:solidFill>
                      </a:endParaRPr>
                    </a:p>
                  </a:txBody>
                  <a:tcPr marL="91392" marR="91392" marT="45696" marB="45696"/>
                </a:tc>
                <a:extLst>
                  <a:ext uri="{0D108BD9-81ED-4DB2-BD59-A6C34878D82A}">
                    <a16:rowId xmlns:a16="http://schemas.microsoft.com/office/drawing/2014/main" val="10002"/>
                  </a:ext>
                </a:extLst>
              </a:tr>
              <a:tr h="1157914">
                <a:tc>
                  <a:txBody>
                    <a:bodyPr/>
                    <a:lstStyle/>
                    <a:p>
                      <a:r>
                        <a:rPr lang="en-US" sz="1400" b="1">
                          <a:solidFill>
                            <a:schemeClr val="bg1"/>
                          </a:solidFill>
                        </a:rPr>
                        <a:t>Enterprise Architect</a:t>
                      </a:r>
                    </a:p>
                  </a:txBody>
                  <a:tcPr marL="91392" marR="91392" marT="45696" marB="45696"/>
                </a:tc>
                <a:tc>
                  <a:txBody>
                    <a:bodyPr/>
                    <a:lstStyle/>
                    <a:p>
                      <a:pPr marL="285750" marR="0" lvl="0" indent="-2857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a:solidFill>
                            <a:schemeClr val="bg1"/>
                          </a:solidFill>
                        </a:rPr>
                        <a:t>Responsible for creation, maintenance &amp; management of IT architecture models  </a:t>
                      </a:r>
                    </a:p>
                    <a:p>
                      <a:pPr marL="285750" marR="0" lvl="0" indent="-2857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a:solidFill>
                            <a:schemeClr val="bg1"/>
                          </a:solidFill>
                        </a:rPr>
                        <a:t>Supports roadmap development &amp; delivery through technical direction &amp; decision making  </a:t>
                      </a:r>
                    </a:p>
                    <a:p>
                      <a:pPr marL="285750" marR="0" lvl="0" indent="-2857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a:solidFill>
                            <a:schemeClr val="bg1"/>
                          </a:solidFill>
                        </a:rPr>
                        <a:t>Supports positioning ServiceNow with overall technical landscape &amp; ensures foresight</a:t>
                      </a:r>
                      <a:r>
                        <a:rPr lang="en-US" sz="1400" baseline="0">
                          <a:solidFill>
                            <a:schemeClr val="bg1"/>
                          </a:solidFill>
                        </a:rPr>
                        <a:t> in direction &amp; platform consumption &amp; integration</a:t>
                      </a:r>
                    </a:p>
                    <a:p>
                      <a:pPr marL="285750" marR="0" lvl="0" indent="-2857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a:solidFill>
                            <a:schemeClr val="bg1"/>
                          </a:solidFill>
                        </a:rPr>
                        <a:t>Participates in governance processes &amp; works closely with Platform Architect</a:t>
                      </a:r>
                      <a:endParaRPr lang="en-US" sz="1400">
                        <a:solidFill>
                          <a:schemeClr val="bg1"/>
                        </a:solidFill>
                      </a:endParaRPr>
                    </a:p>
                  </a:txBody>
                  <a:tcPr marL="91392" marR="91392" marT="45696" marB="45696"/>
                </a:tc>
                <a:extLst>
                  <a:ext uri="{0D108BD9-81ED-4DB2-BD59-A6C34878D82A}">
                    <a16:rowId xmlns:a16="http://schemas.microsoft.com/office/drawing/2014/main" val="10003"/>
                  </a:ext>
                </a:extLst>
              </a:tr>
              <a:tr h="1157914">
                <a:tc>
                  <a:txBody>
                    <a:bodyPr/>
                    <a:lstStyle/>
                    <a:p>
                      <a:endParaRPr lang="en-US" sz="1400" b="1">
                        <a:solidFill>
                          <a:schemeClr val="bg1"/>
                        </a:solidFill>
                      </a:endParaRPr>
                    </a:p>
                    <a:p>
                      <a:r>
                        <a:rPr lang="en-US" sz="1400" b="1">
                          <a:solidFill>
                            <a:schemeClr val="bg1"/>
                          </a:solidFill>
                        </a:rPr>
                        <a:t>Program Manager</a:t>
                      </a:r>
                    </a:p>
                  </a:txBody>
                  <a:tcPr marL="91392" marR="91392" marT="45696" marB="45696"/>
                </a:tc>
                <a:tc>
                  <a:txBody>
                    <a:bodyPr/>
                    <a:lstStyle/>
                    <a:p>
                      <a:pPr marL="285750" marR="0" lvl="0" indent="-2857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a:solidFill>
                            <a:schemeClr val="bg1"/>
                          </a:solidFill>
                        </a:rPr>
                        <a:t>A coordinator between multiple projects to ensure they benefit each other &amp; align with overall business goals</a:t>
                      </a:r>
                    </a:p>
                    <a:p>
                      <a:pPr marL="285750" marR="0" lvl="0" indent="-2857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a:solidFill>
                            <a:schemeClr val="bg1"/>
                          </a:solidFill>
                        </a:rPr>
                        <a:t>Different from project managers because they do not directly oversee individual projects</a:t>
                      </a:r>
                    </a:p>
                    <a:p>
                      <a:pPr marL="285750" marR="0" lvl="0" indent="-2857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a:solidFill>
                            <a:schemeClr val="bg1"/>
                          </a:solidFill>
                        </a:rPr>
                        <a:t>Provides</a:t>
                      </a:r>
                      <a:r>
                        <a:rPr lang="en-US" sz="1400" baseline="0">
                          <a:solidFill>
                            <a:schemeClr val="bg1"/>
                          </a:solidFill>
                        </a:rPr>
                        <a:t> program leadership to execute the platform vision</a:t>
                      </a:r>
                    </a:p>
                    <a:p>
                      <a:pPr marL="285750" marR="0" lvl="0" indent="-2857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a:solidFill>
                            <a:schemeClr val="bg1"/>
                          </a:solidFill>
                        </a:rPr>
                        <a:t>Supports resource planning, release planning, &amp; provides guidance to project build teams  </a:t>
                      </a:r>
                    </a:p>
                  </a:txBody>
                  <a:tcPr marL="91392" marR="91392" marT="45696" marB="45696"/>
                </a:tc>
                <a:extLst>
                  <a:ext uri="{0D108BD9-81ED-4DB2-BD59-A6C34878D82A}">
                    <a16:rowId xmlns:a16="http://schemas.microsoft.com/office/drawing/2014/main" val="1652363366"/>
                  </a:ext>
                </a:extLst>
              </a:tr>
              <a:tr h="944610">
                <a:tc>
                  <a:txBody>
                    <a:bodyPr/>
                    <a:lstStyle/>
                    <a:p>
                      <a:endParaRPr lang="en-US" sz="1400" b="1">
                        <a:solidFill>
                          <a:schemeClr val="bg1"/>
                        </a:solidFill>
                      </a:endParaRPr>
                    </a:p>
                    <a:p>
                      <a:r>
                        <a:rPr lang="en-US" sz="1400" b="1">
                          <a:solidFill>
                            <a:schemeClr val="bg1"/>
                          </a:solidFill>
                        </a:rPr>
                        <a:t>Reporting/Analytics Developer</a:t>
                      </a:r>
                    </a:p>
                  </a:txBody>
                  <a:tcPr marL="91392" marR="91392" marT="45696" marB="45696"/>
                </a:tc>
                <a:tc>
                  <a:txBody>
                    <a:bodyPr/>
                    <a:lstStyle/>
                    <a:p>
                      <a:pPr marL="285750" marR="0" lvl="0" indent="-2857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a:solidFill>
                            <a:schemeClr val="bg1"/>
                          </a:solidFill>
                        </a:rPr>
                        <a:t>Technical resources who are able to partner with business</a:t>
                      </a:r>
                      <a:r>
                        <a:rPr lang="en-US" sz="1400" baseline="0">
                          <a:solidFill>
                            <a:schemeClr val="bg1"/>
                          </a:solidFill>
                        </a:rPr>
                        <a:t> analysts, consumers of the platform &amp; others to craft meaningful dashboards, reports &amp; create analytical representation of the data</a:t>
                      </a:r>
                    </a:p>
                    <a:p>
                      <a:pPr marL="285750" marR="0" lvl="0" indent="-2857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a:solidFill>
                            <a:schemeClr val="bg1"/>
                          </a:solidFill>
                        </a:rPr>
                        <a:t>A reporting group that sets overall reporting standards, frequency, consistencies across various technology solutions</a:t>
                      </a:r>
                      <a:endParaRPr lang="en-US" sz="1400">
                        <a:solidFill>
                          <a:schemeClr val="bg1"/>
                        </a:solidFill>
                      </a:endParaRPr>
                    </a:p>
                  </a:txBody>
                  <a:tcPr marL="91392" marR="91392" marT="45696" marB="45696"/>
                </a:tc>
                <a:extLst>
                  <a:ext uri="{0D108BD9-81ED-4DB2-BD59-A6C34878D82A}">
                    <a16:rowId xmlns:a16="http://schemas.microsoft.com/office/drawing/2014/main" val="3310260219"/>
                  </a:ext>
                </a:extLst>
              </a:tr>
            </a:tbl>
          </a:graphicData>
        </a:graphic>
      </p:graphicFrame>
    </p:spTree>
    <p:extLst>
      <p:ext uri="{BB962C8B-B14F-4D97-AF65-F5344CB8AC3E}">
        <p14:creationId xmlns:p14="http://schemas.microsoft.com/office/powerpoint/2010/main" val="37908272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99989" y="36284"/>
            <a:ext cx="10982639" cy="716395"/>
          </a:xfrm>
        </p:spPr>
        <p:txBody>
          <a:bodyPr/>
          <a:lstStyle/>
          <a:p>
            <a:r>
              <a:rPr lang="en-US"/>
              <a:t>Roles Outside of ServiceNow Platform Support Team (continued)</a:t>
            </a:r>
          </a:p>
        </p:txBody>
      </p:sp>
      <p:graphicFrame>
        <p:nvGraphicFramePr>
          <p:cNvPr id="6" name="Table 5"/>
          <p:cNvGraphicFramePr>
            <a:graphicFrameLocks noGrp="1"/>
          </p:cNvGraphicFramePr>
          <p:nvPr/>
        </p:nvGraphicFramePr>
        <p:xfrm>
          <a:off x="192039" y="1108651"/>
          <a:ext cx="11817447" cy="5354868"/>
        </p:xfrm>
        <a:graphic>
          <a:graphicData uri="http://schemas.openxmlformats.org/drawingml/2006/table">
            <a:tbl>
              <a:tblPr firstRow="1" bandRow="1">
                <a:tableStyleId>{5DA37D80-6434-44D0-A028-1B22A696006F}</a:tableStyleId>
              </a:tblPr>
              <a:tblGrid>
                <a:gridCol w="2334924">
                  <a:extLst>
                    <a:ext uri="{9D8B030D-6E8A-4147-A177-3AD203B41FA5}">
                      <a16:colId xmlns:a16="http://schemas.microsoft.com/office/drawing/2014/main" val="20000"/>
                    </a:ext>
                  </a:extLst>
                </a:gridCol>
                <a:gridCol w="9482523">
                  <a:extLst>
                    <a:ext uri="{9D8B030D-6E8A-4147-A177-3AD203B41FA5}">
                      <a16:colId xmlns:a16="http://schemas.microsoft.com/office/drawing/2014/main" val="20001"/>
                    </a:ext>
                  </a:extLst>
                </a:gridCol>
              </a:tblGrid>
              <a:tr h="365641">
                <a:tc>
                  <a:txBody>
                    <a:bodyPr/>
                    <a:lstStyle/>
                    <a:p>
                      <a:r>
                        <a:rPr lang="en-US" sz="1800">
                          <a:solidFill>
                            <a:schemeClr val="bg1"/>
                          </a:solidFill>
                        </a:rPr>
                        <a:t>ServiceNow Role</a:t>
                      </a:r>
                    </a:p>
                  </a:txBody>
                  <a:tcPr marL="91392" marR="91392" marT="45696" marB="45696"/>
                </a:tc>
                <a:tc>
                  <a:txBody>
                    <a:bodyPr/>
                    <a:lstStyle/>
                    <a:p>
                      <a:r>
                        <a:rPr lang="en-US" sz="1800">
                          <a:solidFill>
                            <a:schemeClr val="bg1"/>
                          </a:solidFill>
                        </a:rPr>
                        <a:t>Responsibility</a:t>
                      </a:r>
                    </a:p>
                  </a:txBody>
                  <a:tcPr marL="91392" marR="91392" marT="45696" marB="45696"/>
                </a:tc>
                <a:extLst>
                  <a:ext uri="{0D108BD9-81ED-4DB2-BD59-A6C34878D82A}">
                    <a16:rowId xmlns:a16="http://schemas.microsoft.com/office/drawing/2014/main" val="10000"/>
                  </a:ext>
                </a:extLst>
              </a:tr>
              <a:tr h="944610">
                <a:tc>
                  <a:txBody>
                    <a:bodyPr/>
                    <a:lstStyle/>
                    <a:p>
                      <a:r>
                        <a:rPr lang="en-US" sz="1400" b="1">
                          <a:solidFill>
                            <a:schemeClr val="bg1"/>
                          </a:solidFill>
                        </a:rPr>
                        <a:t>User Experience Engineer</a:t>
                      </a:r>
                    </a:p>
                  </a:txBody>
                  <a:tcPr marL="91392" marR="91392" marT="45696" marB="45696"/>
                </a:tc>
                <a:tc>
                  <a:txBody>
                    <a:bodyPr/>
                    <a:lstStyle/>
                    <a:p>
                      <a:pPr marL="285750" marR="0" lvl="0" indent="-2857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a:solidFill>
                            <a:schemeClr val="bg1"/>
                          </a:solidFill>
                        </a:rPr>
                        <a:t>Highly-</a:t>
                      </a:r>
                      <a:r>
                        <a:rPr lang="en-US" sz="1400" baseline="0">
                          <a:solidFill>
                            <a:schemeClr val="bg1"/>
                          </a:solidFill>
                        </a:rPr>
                        <a:t>creative &amp; ergonomically focused technical agent (part of development team) who provides direction &amp; input on usability &amp; look &amp; feel</a:t>
                      </a:r>
                    </a:p>
                    <a:p>
                      <a:pPr marL="285750" marR="0" lvl="0" indent="-2857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a:solidFill>
                            <a:schemeClr val="bg1"/>
                          </a:solidFill>
                        </a:rPr>
                        <a:t>Background in psychology, design &amp; technology</a:t>
                      </a:r>
                    </a:p>
                    <a:p>
                      <a:pPr marL="285750" marR="0" lvl="0" indent="-2857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a:solidFill>
                            <a:schemeClr val="bg1"/>
                          </a:solidFill>
                        </a:rPr>
                        <a:t>Responsible for maximizing the user experience &amp; look &amp; feel of the application</a:t>
                      </a:r>
                      <a:endParaRPr lang="en-US" sz="1400">
                        <a:solidFill>
                          <a:schemeClr val="bg1"/>
                        </a:solidFill>
                      </a:endParaRPr>
                    </a:p>
                  </a:txBody>
                  <a:tcPr marL="91392" marR="91392" marT="45696" marB="45696"/>
                </a:tc>
                <a:extLst>
                  <a:ext uri="{0D108BD9-81ED-4DB2-BD59-A6C34878D82A}">
                    <a16:rowId xmlns:a16="http://schemas.microsoft.com/office/drawing/2014/main" val="10001"/>
                  </a:ext>
                </a:extLst>
              </a:tr>
              <a:tr h="1157914">
                <a:tc>
                  <a:txBody>
                    <a:bodyPr/>
                    <a:lstStyle/>
                    <a:p>
                      <a:r>
                        <a:rPr lang="en-US" sz="1400" b="1">
                          <a:solidFill>
                            <a:schemeClr val="bg1"/>
                          </a:solidFill>
                        </a:rPr>
                        <a:t>Release Manager</a:t>
                      </a:r>
                    </a:p>
                  </a:txBody>
                  <a:tcPr marL="91392" marR="91392" marT="45696" marB="45696"/>
                </a:tc>
                <a:tc>
                  <a:txBody>
                    <a:bodyPr/>
                    <a:lstStyle/>
                    <a:p>
                      <a:pPr marL="285750" marR="0" lvl="0" indent="-2857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a:solidFill>
                            <a:schemeClr val="bg1"/>
                          </a:solidFill>
                        </a:rPr>
                        <a:t>Works to</a:t>
                      </a:r>
                      <a:r>
                        <a:rPr lang="en-US" sz="1400" baseline="0">
                          <a:solidFill>
                            <a:schemeClr val="bg1"/>
                          </a:solidFill>
                        </a:rPr>
                        <a:t> promote</a:t>
                      </a:r>
                      <a:r>
                        <a:rPr lang="en-US" sz="1400">
                          <a:solidFill>
                            <a:schemeClr val="bg1"/>
                          </a:solidFill>
                        </a:rPr>
                        <a:t> code</a:t>
                      </a:r>
                      <a:r>
                        <a:rPr lang="en-US" sz="1400" baseline="0">
                          <a:solidFill>
                            <a:schemeClr val="bg1"/>
                          </a:solidFill>
                        </a:rPr>
                        <a:t> </a:t>
                      </a:r>
                      <a:r>
                        <a:rPr lang="en-US" sz="1400">
                          <a:solidFill>
                            <a:schemeClr val="bg1"/>
                          </a:solidFill>
                        </a:rPr>
                        <a:t>between environments</a:t>
                      </a:r>
                    </a:p>
                    <a:p>
                      <a:pPr marL="285750" marR="0" lvl="0" indent="-2857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a:solidFill>
                            <a:schemeClr val="bg1"/>
                          </a:solidFill>
                        </a:rPr>
                        <a:t>Resolves any collisions or discrepancies</a:t>
                      </a:r>
                    </a:p>
                    <a:p>
                      <a:pPr marL="285750" marR="0" lvl="0" indent="-2857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a:solidFill>
                            <a:schemeClr val="bg1"/>
                          </a:solidFill>
                        </a:rPr>
                        <a:t>Supports team development activities</a:t>
                      </a:r>
                    </a:p>
                    <a:p>
                      <a:pPr marL="285750" marR="0" lvl="0" indent="-2857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a:solidFill>
                            <a:schemeClr val="bg1"/>
                          </a:solidFill>
                        </a:rPr>
                        <a:t>Works closely with Platform Support team when upgrades occur, or new applications are put into production</a:t>
                      </a:r>
                    </a:p>
                  </a:txBody>
                  <a:tcPr marL="91392" marR="91392" marT="45696" marB="45696"/>
                </a:tc>
                <a:extLst>
                  <a:ext uri="{0D108BD9-81ED-4DB2-BD59-A6C34878D82A}">
                    <a16:rowId xmlns:a16="http://schemas.microsoft.com/office/drawing/2014/main" val="10002"/>
                  </a:ext>
                </a:extLst>
              </a:tr>
              <a:tr h="731306">
                <a:tc>
                  <a:txBody>
                    <a:bodyPr/>
                    <a:lstStyle/>
                    <a:p>
                      <a:r>
                        <a:rPr lang="en-US" sz="1400" b="1">
                          <a:solidFill>
                            <a:schemeClr val="bg1"/>
                          </a:solidFill>
                        </a:rPr>
                        <a:t>Business Partner(s)</a:t>
                      </a:r>
                    </a:p>
                  </a:txBody>
                  <a:tcPr marL="91392" marR="91392" marT="45696" marB="45696"/>
                </a:tc>
                <a:tc>
                  <a:txBody>
                    <a:bodyPr/>
                    <a:lstStyle/>
                    <a:p>
                      <a:pPr marL="285750" indent="-285750">
                        <a:buFont typeface="Arial" panose="020B0604020202020204" pitchFamily="34" charset="0"/>
                        <a:buChar char="•"/>
                      </a:pPr>
                      <a:r>
                        <a:rPr lang="en-US" sz="1400">
                          <a:solidFill>
                            <a:schemeClr val="bg1"/>
                          </a:solidFill>
                        </a:rPr>
                        <a:t>Senior individuals that run the business processes</a:t>
                      </a:r>
                    </a:p>
                    <a:p>
                      <a:pPr marL="285750" indent="-285750">
                        <a:buFont typeface="Arial" panose="020B0604020202020204" pitchFamily="34" charset="0"/>
                        <a:buChar char="•"/>
                      </a:pPr>
                      <a:r>
                        <a:rPr lang="en-US" sz="1400">
                          <a:solidFill>
                            <a:schemeClr val="bg1"/>
                          </a:solidFill>
                        </a:rPr>
                        <a:t>Work closely with platform owner &amp; demand manager on tying business to IT requirements</a:t>
                      </a:r>
                    </a:p>
                    <a:p>
                      <a:pPr marL="285750" indent="-285750">
                        <a:buFont typeface="Arial" panose="020B0604020202020204" pitchFamily="34" charset="0"/>
                        <a:buChar char="•"/>
                      </a:pPr>
                      <a:r>
                        <a:rPr lang="en-US" sz="1400">
                          <a:solidFill>
                            <a:schemeClr val="bg1"/>
                          </a:solidFill>
                        </a:rPr>
                        <a:t>Requests new demand from the platform team through Portfolio governance process</a:t>
                      </a:r>
                    </a:p>
                  </a:txBody>
                  <a:tcPr marL="91392" marR="91392" marT="45696" marB="45696"/>
                </a:tc>
                <a:extLst>
                  <a:ext uri="{0D108BD9-81ED-4DB2-BD59-A6C34878D82A}">
                    <a16:rowId xmlns:a16="http://schemas.microsoft.com/office/drawing/2014/main" val="10003"/>
                  </a:ext>
                </a:extLst>
              </a:tr>
              <a:tr h="1157914">
                <a:tc>
                  <a:txBody>
                    <a:bodyPr/>
                    <a:lstStyle/>
                    <a:p>
                      <a:r>
                        <a:rPr lang="en-US" sz="1400" b="1">
                          <a:solidFill>
                            <a:schemeClr val="bg1"/>
                          </a:solidFill>
                        </a:rPr>
                        <a:t>Resource Manager</a:t>
                      </a:r>
                    </a:p>
                  </a:txBody>
                  <a:tcPr marL="91392" marR="91392" marT="45696" marB="45696"/>
                </a:tc>
                <a:tc>
                  <a:txBody>
                    <a:bodyPr/>
                    <a:lstStyle/>
                    <a:p>
                      <a:pPr marL="285750" indent="-285750">
                        <a:buFont typeface="Arial" panose="020B0604020202020204" pitchFamily="34" charset="0"/>
                        <a:buChar char="•"/>
                      </a:pPr>
                      <a:r>
                        <a:rPr lang="en-US" sz="1400">
                          <a:solidFill>
                            <a:schemeClr val="bg1"/>
                          </a:solidFill>
                        </a:rPr>
                        <a:t>Works closely with Demand Board &amp; portfolio governance process to ensure resources are available &amp; aligned to new demand</a:t>
                      </a:r>
                    </a:p>
                    <a:p>
                      <a:pPr marL="285750" indent="-285750">
                        <a:buFont typeface="Arial" panose="020B0604020202020204" pitchFamily="34" charset="0"/>
                        <a:buChar char="•"/>
                      </a:pPr>
                      <a:r>
                        <a:rPr lang="en-US" sz="1400">
                          <a:solidFill>
                            <a:schemeClr val="bg1"/>
                          </a:solidFill>
                        </a:rPr>
                        <a:t>Responsible for assigning right people to the right projects at the right time</a:t>
                      </a:r>
                    </a:p>
                    <a:p>
                      <a:pPr marL="285750" indent="-285750">
                        <a:buFont typeface="Arial" panose="020B0604020202020204" pitchFamily="34" charset="0"/>
                        <a:buChar char="•"/>
                      </a:pPr>
                      <a:r>
                        <a:rPr lang="en-US" sz="1400">
                          <a:solidFill>
                            <a:schemeClr val="bg1"/>
                          </a:solidFill>
                        </a:rPr>
                        <a:t>Assists in determining hiring needs</a:t>
                      </a:r>
                    </a:p>
                    <a:p>
                      <a:pPr marL="285750" indent="-285750">
                        <a:buFont typeface="Arial" panose="020B0604020202020204" pitchFamily="34" charset="0"/>
                        <a:buChar char="•"/>
                      </a:pPr>
                      <a:r>
                        <a:rPr lang="en-US" sz="1400">
                          <a:solidFill>
                            <a:schemeClr val="bg1"/>
                          </a:solidFill>
                        </a:rPr>
                        <a:t>Works closely with Business Technology board on new innovative initiatives to assign resources</a:t>
                      </a:r>
                    </a:p>
                  </a:txBody>
                  <a:tcPr marL="91392" marR="91392" marT="45696" marB="45696"/>
                </a:tc>
                <a:extLst>
                  <a:ext uri="{0D108BD9-81ED-4DB2-BD59-A6C34878D82A}">
                    <a16:rowId xmlns:a16="http://schemas.microsoft.com/office/drawing/2014/main" val="10004"/>
                  </a:ext>
                </a:extLst>
              </a:tr>
              <a:tr h="996468">
                <a:tc>
                  <a:txBody>
                    <a:bodyPr/>
                    <a:lstStyle/>
                    <a:p>
                      <a:r>
                        <a:rPr lang="en-US" sz="1400" b="1">
                          <a:solidFill>
                            <a:schemeClr val="bg1"/>
                          </a:solidFill>
                        </a:rPr>
                        <a:t>Information Security</a:t>
                      </a:r>
                    </a:p>
                  </a:txBody>
                  <a:tcPr marL="91392" marR="91392" marT="45696" marB="45696"/>
                </a:tc>
                <a:tc>
                  <a:txBody>
                    <a:bodyPr/>
                    <a:lstStyle/>
                    <a:p>
                      <a:pPr marL="285750" indent="-285750">
                        <a:buFont typeface="Arial" panose="020B0604020202020204" pitchFamily="34" charset="0"/>
                        <a:buChar char="•"/>
                      </a:pPr>
                      <a:r>
                        <a:rPr lang="en-US" sz="1400">
                          <a:solidFill>
                            <a:schemeClr val="bg1"/>
                          </a:solidFill>
                        </a:rPr>
                        <a:t>Ensures security protocols &amp; best practices for the organization are followed inside of the ServiceNow platform</a:t>
                      </a:r>
                    </a:p>
                    <a:p>
                      <a:pPr marL="285750" indent="-285750">
                        <a:buFont typeface="Arial" panose="020B0604020202020204" pitchFamily="34" charset="0"/>
                        <a:buChar char="•"/>
                      </a:pPr>
                      <a:r>
                        <a:rPr lang="en-US" sz="1400">
                          <a:solidFill>
                            <a:schemeClr val="bg1"/>
                          </a:solidFill>
                        </a:rPr>
                        <a:t>Responsible for making sure Platform Security Administrator is up to speed on organization’s overall security governance process</a:t>
                      </a:r>
                    </a:p>
                  </a:txBody>
                  <a:tcPr marL="91392" marR="91392" marT="45696" marB="45696"/>
                </a:tc>
                <a:extLst>
                  <a:ext uri="{0D108BD9-81ED-4DB2-BD59-A6C34878D82A}">
                    <a16:rowId xmlns:a16="http://schemas.microsoft.com/office/drawing/2014/main" val="2317110672"/>
                  </a:ext>
                </a:extLst>
              </a:tr>
            </a:tbl>
          </a:graphicData>
        </a:graphic>
      </p:graphicFrame>
    </p:spTree>
    <p:extLst>
      <p:ext uri="{BB962C8B-B14F-4D97-AF65-F5344CB8AC3E}">
        <p14:creationId xmlns:p14="http://schemas.microsoft.com/office/powerpoint/2010/main" val="7121333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01EC0745-A19F-5E70-B3A7-A8A33576F68C}"/>
              </a:ext>
            </a:extLst>
          </p:cNvPr>
          <p:cNvSpPr>
            <a:spLocks noGrp="1"/>
          </p:cNvSpPr>
          <p:nvPr>
            <p:ph type="title"/>
          </p:nvPr>
        </p:nvSpPr>
        <p:spPr>
          <a:xfrm>
            <a:off x="1139307" y="628295"/>
            <a:ext cx="7472226" cy="1325218"/>
          </a:xfrm>
        </p:spPr>
        <p:txBody>
          <a:bodyPr vert="horz" lIns="91416" tIns="45708" rIns="91416" bIns="45708" rtlCol="0" anchor="ctr" anchorCtr="0">
            <a:normAutofit fontScale="90000"/>
          </a:bodyPr>
          <a:lstStyle/>
          <a:p>
            <a:r>
              <a:rPr lang="en-US" sz="4399"/>
              <a:t>Initial Governance Maturity Operating Model</a:t>
            </a:r>
          </a:p>
        </p:txBody>
      </p:sp>
      <p:sp>
        <p:nvSpPr>
          <p:cNvPr id="3" name="Content Placeholder 3">
            <a:extLst>
              <a:ext uri="{FF2B5EF4-FFF2-40B4-BE49-F238E27FC236}">
                <a16:creationId xmlns:a16="http://schemas.microsoft.com/office/drawing/2014/main" id="{09E16041-257D-CFFA-9CCF-52AA64C1C7A8}"/>
              </a:ext>
            </a:extLst>
          </p:cNvPr>
          <p:cNvSpPr txBox="1">
            <a:spLocks/>
          </p:cNvSpPr>
          <p:nvPr/>
        </p:nvSpPr>
        <p:spPr>
          <a:xfrm>
            <a:off x="1139310" y="2278474"/>
            <a:ext cx="6466183" cy="3449714"/>
          </a:xfrm>
          <a:prstGeom prst="rect">
            <a:avLst/>
          </a:prstGeom>
        </p:spPr>
        <p:txBody>
          <a:bodyPr vert="horz" lIns="91416" tIns="45708" rIns="91416" bIns="45708" rtlCol="0" anchor="ctr">
            <a:normAutofit fontScale="77500" lnSpcReduction="20000"/>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706" indent="-342797">
              <a:buClr>
                <a:srgbClr val="62D84E"/>
              </a:buClr>
            </a:pPr>
            <a:r>
              <a:rPr lang="en-US" sz="2199">
                <a:solidFill>
                  <a:srgbClr val="FFFFFF"/>
                </a:solidFill>
                <a:latin typeface="Century Gothic" panose="020F0302020204030204"/>
              </a:rPr>
              <a:t>Establish clear separation in decision-making processes between the 3 governance boards of</a:t>
            </a:r>
          </a:p>
          <a:p>
            <a:pPr marL="914206" lvl="2" indent="-342797">
              <a:buClr>
                <a:srgbClr val="62D84E"/>
              </a:buClr>
            </a:pPr>
            <a:r>
              <a:rPr lang="en-US" sz="2199">
                <a:solidFill>
                  <a:srgbClr val="FFFFFF"/>
                </a:solidFill>
                <a:latin typeface="Century Gothic" panose="020F0302020204030204"/>
              </a:rPr>
              <a:t>1) Strategy </a:t>
            </a:r>
          </a:p>
          <a:p>
            <a:pPr marL="914206" lvl="2" indent="-342797">
              <a:buClr>
                <a:srgbClr val="62D84E"/>
              </a:buClr>
            </a:pPr>
            <a:r>
              <a:rPr lang="en-US" sz="2199">
                <a:solidFill>
                  <a:srgbClr val="FFFFFF"/>
                </a:solidFill>
                <a:latin typeface="Century Gothic" panose="020F0302020204030204"/>
              </a:rPr>
              <a:t>2) Technical </a:t>
            </a:r>
          </a:p>
          <a:p>
            <a:pPr marL="914206" lvl="2" indent="-342797">
              <a:buClr>
                <a:srgbClr val="62D84E"/>
              </a:buClr>
            </a:pPr>
            <a:r>
              <a:rPr lang="en-US" sz="2199">
                <a:solidFill>
                  <a:srgbClr val="FFFFFF"/>
                </a:solidFill>
                <a:latin typeface="Century Gothic" panose="020F0302020204030204"/>
              </a:rPr>
              <a:t>3) Portfolio </a:t>
            </a:r>
          </a:p>
          <a:p>
            <a:pPr marL="342706" indent="-342797">
              <a:buClr>
                <a:srgbClr val="62D84E"/>
              </a:buClr>
            </a:pPr>
            <a:r>
              <a:rPr lang="en-US" sz="2199">
                <a:solidFill>
                  <a:srgbClr val="FFFFFF"/>
                </a:solidFill>
                <a:latin typeface="Century Gothic" panose="020F0302020204030204"/>
              </a:rPr>
              <a:t>Tie roles to each governance board</a:t>
            </a:r>
          </a:p>
          <a:p>
            <a:pPr marL="342706" indent="-342797">
              <a:buClr>
                <a:srgbClr val="62D84E"/>
              </a:buClr>
            </a:pPr>
            <a:r>
              <a:rPr lang="en-US" sz="2199">
                <a:solidFill>
                  <a:srgbClr val="FFFFFF"/>
                </a:solidFill>
                <a:latin typeface="Century Gothic" panose="020F0302020204030204"/>
              </a:rPr>
              <a:t>Tie names to each role within each governance board</a:t>
            </a:r>
          </a:p>
          <a:p>
            <a:pPr marL="342706" indent="-342797">
              <a:buClr>
                <a:srgbClr val="62D84E"/>
              </a:buClr>
            </a:pPr>
            <a:r>
              <a:rPr lang="en-US" sz="2199">
                <a:solidFill>
                  <a:srgbClr val="FFFFFF"/>
                </a:solidFill>
                <a:latin typeface="Century Gothic" panose="020F0302020204030204"/>
              </a:rPr>
              <a:t>Define governance activities</a:t>
            </a:r>
          </a:p>
          <a:p>
            <a:pPr marL="342706" indent="-342797">
              <a:buClr>
                <a:srgbClr val="62D84E"/>
              </a:buClr>
            </a:pPr>
            <a:r>
              <a:rPr lang="en-US" sz="2199">
                <a:solidFill>
                  <a:srgbClr val="FFFFFF"/>
                </a:solidFill>
                <a:latin typeface="Century Gothic" panose="020F0302020204030204"/>
              </a:rPr>
              <a:t>Define initial governance policies</a:t>
            </a:r>
          </a:p>
          <a:p>
            <a:pPr marL="342706" indent="-342797">
              <a:buClr>
                <a:srgbClr val="62D84E"/>
              </a:buClr>
            </a:pPr>
            <a:r>
              <a:rPr lang="en-US" sz="2199">
                <a:solidFill>
                  <a:srgbClr val="FFFFFF"/>
                </a:solidFill>
                <a:latin typeface="Century Gothic" panose="020F0302020204030204"/>
              </a:rPr>
              <a:t>Define frequency of governance boards</a:t>
            </a:r>
          </a:p>
        </p:txBody>
      </p:sp>
      <p:pic>
        <p:nvPicPr>
          <p:cNvPr id="4" name="Graphic 3" descr="Meeting">
            <a:extLst>
              <a:ext uri="{FF2B5EF4-FFF2-40B4-BE49-F238E27FC236}">
                <a16:creationId xmlns:a16="http://schemas.microsoft.com/office/drawing/2014/main" id="{6B64AF26-5093-6964-190F-2448BED72BE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14711" y="2857650"/>
            <a:ext cx="1142700" cy="1142700"/>
          </a:xfrm>
          <a:prstGeom prst="rect">
            <a:avLst/>
          </a:prstGeom>
        </p:spPr>
      </p:pic>
    </p:spTree>
    <p:extLst>
      <p:ext uri="{BB962C8B-B14F-4D97-AF65-F5344CB8AC3E}">
        <p14:creationId xmlns:p14="http://schemas.microsoft.com/office/powerpoint/2010/main" val="8602690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3">
            <a:extLst>
              <a:ext uri="{FF2B5EF4-FFF2-40B4-BE49-F238E27FC236}">
                <a16:creationId xmlns:a16="http://schemas.microsoft.com/office/drawing/2014/main" id="{1FCE4CBF-2A03-1747-B906-C4EF2A9F0F41}"/>
              </a:ext>
            </a:extLst>
          </p:cNvPr>
          <p:cNvSpPr/>
          <p:nvPr/>
        </p:nvSpPr>
        <p:spPr>
          <a:xfrm>
            <a:off x="4213759" y="2334413"/>
            <a:ext cx="3764486" cy="3055227"/>
          </a:xfrm>
          <a:prstGeom prst="cloud">
            <a:avLst/>
          </a:prstGeom>
          <a:solidFill>
            <a:schemeClr val="bg1">
              <a:lumMod val="9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en-US" sz="899">
              <a:solidFill>
                <a:srgbClr val="FFFFFF"/>
              </a:solidFill>
              <a:latin typeface="Century Gothic" panose="020F0302020204030204"/>
            </a:endParaRPr>
          </a:p>
        </p:txBody>
      </p:sp>
      <p:sp>
        <p:nvSpPr>
          <p:cNvPr id="5" name="Oval 4">
            <a:extLst>
              <a:ext uri="{FF2B5EF4-FFF2-40B4-BE49-F238E27FC236}">
                <a16:creationId xmlns:a16="http://schemas.microsoft.com/office/drawing/2014/main" id="{59FFE1BB-4A77-0C49-B5D3-4178326A1723}"/>
              </a:ext>
            </a:extLst>
          </p:cNvPr>
          <p:cNvSpPr/>
          <p:nvPr/>
        </p:nvSpPr>
        <p:spPr>
          <a:xfrm>
            <a:off x="4855118" y="4896469"/>
            <a:ext cx="938220" cy="9382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en-US" sz="899">
              <a:solidFill>
                <a:srgbClr val="FFFFFF"/>
              </a:solidFill>
              <a:latin typeface="Century Gothic" panose="020F0302020204030204"/>
            </a:endParaRPr>
          </a:p>
        </p:txBody>
      </p:sp>
      <p:sp>
        <p:nvSpPr>
          <p:cNvPr id="6" name="Oval 5">
            <a:extLst>
              <a:ext uri="{FF2B5EF4-FFF2-40B4-BE49-F238E27FC236}">
                <a16:creationId xmlns:a16="http://schemas.microsoft.com/office/drawing/2014/main" id="{46581962-1DE0-5F4A-85AB-DE3980AFBCB4}"/>
              </a:ext>
            </a:extLst>
          </p:cNvPr>
          <p:cNvSpPr/>
          <p:nvPr/>
        </p:nvSpPr>
        <p:spPr>
          <a:xfrm>
            <a:off x="6434699" y="4896469"/>
            <a:ext cx="938220" cy="9382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en-US" sz="899">
              <a:solidFill>
                <a:srgbClr val="FFFFFF"/>
              </a:solidFill>
              <a:latin typeface="Century Gothic" panose="020F0302020204030204"/>
            </a:endParaRPr>
          </a:p>
        </p:txBody>
      </p:sp>
      <p:sp>
        <p:nvSpPr>
          <p:cNvPr id="7" name="Oval 6">
            <a:extLst>
              <a:ext uri="{FF2B5EF4-FFF2-40B4-BE49-F238E27FC236}">
                <a16:creationId xmlns:a16="http://schemas.microsoft.com/office/drawing/2014/main" id="{2B7A84FB-DB2F-EC4F-B537-D9DAC08D0CFF}"/>
              </a:ext>
            </a:extLst>
          </p:cNvPr>
          <p:cNvSpPr/>
          <p:nvPr/>
        </p:nvSpPr>
        <p:spPr>
          <a:xfrm>
            <a:off x="4855118" y="1889359"/>
            <a:ext cx="938220" cy="9382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en-US" sz="899">
              <a:solidFill>
                <a:srgbClr val="FFFFFF"/>
              </a:solidFill>
              <a:latin typeface="Century Gothic" panose="020F0302020204030204"/>
            </a:endParaRPr>
          </a:p>
        </p:txBody>
      </p:sp>
      <p:sp>
        <p:nvSpPr>
          <p:cNvPr id="8" name="Oval 7">
            <a:extLst>
              <a:ext uri="{FF2B5EF4-FFF2-40B4-BE49-F238E27FC236}">
                <a16:creationId xmlns:a16="http://schemas.microsoft.com/office/drawing/2014/main" id="{BDC81D21-D46E-224C-A8A3-D7B49DD73907}"/>
              </a:ext>
            </a:extLst>
          </p:cNvPr>
          <p:cNvSpPr/>
          <p:nvPr/>
        </p:nvSpPr>
        <p:spPr>
          <a:xfrm>
            <a:off x="6398663" y="1889359"/>
            <a:ext cx="938220" cy="9382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en-US" sz="899">
              <a:solidFill>
                <a:srgbClr val="FFFFFF"/>
              </a:solidFill>
              <a:latin typeface="Century Gothic" panose="020F0302020204030204"/>
            </a:endParaRPr>
          </a:p>
        </p:txBody>
      </p:sp>
      <p:sp>
        <p:nvSpPr>
          <p:cNvPr id="9" name="Oval 8">
            <a:extLst>
              <a:ext uri="{FF2B5EF4-FFF2-40B4-BE49-F238E27FC236}">
                <a16:creationId xmlns:a16="http://schemas.microsoft.com/office/drawing/2014/main" id="{1952675D-FB3B-734C-9FE4-3B280BB4A8C5}"/>
              </a:ext>
            </a:extLst>
          </p:cNvPr>
          <p:cNvSpPr/>
          <p:nvPr/>
        </p:nvSpPr>
        <p:spPr>
          <a:xfrm>
            <a:off x="3744647" y="3898619"/>
            <a:ext cx="938220" cy="9382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en-US" sz="899">
              <a:solidFill>
                <a:srgbClr val="FFFFFF"/>
              </a:solidFill>
              <a:latin typeface="Century Gothic" panose="020F0302020204030204"/>
            </a:endParaRPr>
          </a:p>
        </p:txBody>
      </p:sp>
      <p:sp>
        <p:nvSpPr>
          <p:cNvPr id="10" name="Oval 9">
            <a:extLst>
              <a:ext uri="{FF2B5EF4-FFF2-40B4-BE49-F238E27FC236}">
                <a16:creationId xmlns:a16="http://schemas.microsoft.com/office/drawing/2014/main" id="{61E70302-8939-B447-9043-1308B23EE5F3}"/>
              </a:ext>
            </a:extLst>
          </p:cNvPr>
          <p:cNvSpPr/>
          <p:nvPr/>
        </p:nvSpPr>
        <p:spPr>
          <a:xfrm>
            <a:off x="7509134" y="2931888"/>
            <a:ext cx="938220" cy="93822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en-US" sz="899">
              <a:solidFill>
                <a:srgbClr val="FFFFFF"/>
              </a:solidFill>
              <a:latin typeface="Century Gothic" panose="020F0302020204030204"/>
            </a:endParaRPr>
          </a:p>
        </p:txBody>
      </p:sp>
      <p:sp>
        <p:nvSpPr>
          <p:cNvPr id="11" name="TextBox 10">
            <a:extLst>
              <a:ext uri="{FF2B5EF4-FFF2-40B4-BE49-F238E27FC236}">
                <a16:creationId xmlns:a16="http://schemas.microsoft.com/office/drawing/2014/main" id="{8625F48F-3D5C-DB45-9C93-FE56463D2A52}"/>
              </a:ext>
            </a:extLst>
          </p:cNvPr>
          <p:cNvSpPr txBox="1"/>
          <p:nvPr/>
        </p:nvSpPr>
        <p:spPr>
          <a:xfrm>
            <a:off x="7382579" y="1481750"/>
            <a:ext cx="3095811" cy="953859"/>
          </a:xfrm>
          <a:prstGeom prst="rect">
            <a:avLst/>
          </a:prstGeom>
          <a:noFill/>
        </p:spPr>
        <p:txBody>
          <a:bodyPr wrap="square" rtlCol="0" anchor="b" anchorCtr="0">
            <a:spAutoFit/>
          </a:bodyPr>
          <a:lstStyle/>
          <a:p>
            <a:pPr defTabSz="456903">
              <a:defRPr/>
            </a:pPr>
            <a:r>
              <a:rPr lang="en-US" sz="1400" b="1">
                <a:solidFill>
                  <a:srgbClr val="FFFFFF"/>
                </a:solidFill>
                <a:latin typeface="Century Gothic" panose="020F0302020204030204"/>
                <a:ea typeface="League Spartan" charset="0"/>
                <a:cs typeface="Poppins" pitchFamily="2" charset="77"/>
              </a:rPr>
              <a:t>No Platform Governance or Federated Development </a:t>
            </a:r>
          </a:p>
          <a:p>
            <a:pPr defTabSz="456903">
              <a:defRPr/>
            </a:pPr>
            <a:r>
              <a:rPr lang="en-US" sz="1400" b="1">
                <a:solidFill>
                  <a:srgbClr val="FFFFFF"/>
                </a:solidFill>
                <a:latin typeface="Century Gothic" panose="020F0302020204030204"/>
                <a:ea typeface="League Spartan" charset="0"/>
                <a:cs typeface="Poppins" pitchFamily="2" charset="77"/>
              </a:rPr>
              <a:t>(relying solely on the platform team for everything)</a:t>
            </a:r>
          </a:p>
        </p:txBody>
      </p:sp>
      <p:sp>
        <p:nvSpPr>
          <p:cNvPr id="21" name="TextBox 20">
            <a:extLst>
              <a:ext uri="{FF2B5EF4-FFF2-40B4-BE49-F238E27FC236}">
                <a16:creationId xmlns:a16="http://schemas.microsoft.com/office/drawing/2014/main" id="{2BD9705D-B869-1245-8801-8907AF991E49}"/>
              </a:ext>
            </a:extLst>
          </p:cNvPr>
          <p:cNvSpPr txBox="1"/>
          <p:nvPr/>
        </p:nvSpPr>
        <p:spPr>
          <a:xfrm>
            <a:off x="7373335" y="5391872"/>
            <a:ext cx="3527611" cy="307697"/>
          </a:xfrm>
          <a:prstGeom prst="rect">
            <a:avLst/>
          </a:prstGeom>
          <a:noFill/>
        </p:spPr>
        <p:txBody>
          <a:bodyPr wrap="none" rtlCol="0" anchor="b" anchorCtr="0">
            <a:spAutoFit/>
          </a:bodyPr>
          <a:lstStyle/>
          <a:p>
            <a:pPr defTabSz="456903">
              <a:defRPr/>
            </a:pPr>
            <a:r>
              <a:rPr lang="en-US" sz="1400" b="1">
                <a:solidFill>
                  <a:srgbClr val="FFFFFF"/>
                </a:solidFill>
                <a:latin typeface="Century Gothic" panose="020F0302020204030204"/>
                <a:ea typeface="League Spartan" charset="0"/>
                <a:cs typeface="Poppins" pitchFamily="2" charset="77"/>
              </a:rPr>
              <a:t>Lack of Senior Leadership Involvement</a:t>
            </a:r>
          </a:p>
        </p:txBody>
      </p:sp>
      <p:sp>
        <p:nvSpPr>
          <p:cNvPr id="24" name="TextBox 23">
            <a:extLst>
              <a:ext uri="{FF2B5EF4-FFF2-40B4-BE49-F238E27FC236}">
                <a16:creationId xmlns:a16="http://schemas.microsoft.com/office/drawing/2014/main" id="{17389EB2-7A68-024D-BDB2-55C05448F057}"/>
              </a:ext>
            </a:extLst>
          </p:cNvPr>
          <p:cNvSpPr txBox="1"/>
          <p:nvPr/>
        </p:nvSpPr>
        <p:spPr>
          <a:xfrm>
            <a:off x="8561040" y="3105918"/>
            <a:ext cx="3188131" cy="738472"/>
          </a:xfrm>
          <a:prstGeom prst="rect">
            <a:avLst/>
          </a:prstGeom>
          <a:noFill/>
        </p:spPr>
        <p:txBody>
          <a:bodyPr wrap="square" rtlCol="0" anchor="b" anchorCtr="0">
            <a:spAutoFit/>
          </a:bodyPr>
          <a:lstStyle/>
          <a:p>
            <a:pPr defTabSz="456903">
              <a:defRPr/>
            </a:pPr>
            <a:r>
              <a:rPr lang="en-US" sz="1400" b="1">
                <a:solidFill>
                  <a:srgbClr val="FFFFFF"/>
                </a:solidFill>
                <a:latin typeface="Century Gothic" panose="020F0302020204030204"/>
                <a:ea typeface="League Spartan" charset="0"/>
                <a:cs typeface="Poppins" pitchFamily="2" charset="77"/>
              </a:rPr>
              <a:t>No Documented Vision or Strategic Roadmap for the Platform</a:t>
            </a:r>
          </a:p>
        </p:txBody>
      </p:sp>
      <p:sp>
        <p:nvSpPr>
          <p:cNvPr id="27" name="TextBox 26">
            <a:extLst>
              <a:ext uri="{FF2B5EF4-FFF2-40B4-BE49-F238E27FC236}">
                <a16:creationId xmlns:a16="http://schemas.microsoft.com/office/drawing/2014/main" id="{C154E64B-BD7E-0042-AAB2-94E7726BC08A}"/>
              </a:ext>
            </a:extLst>
          </p:cNvPr>
          <p:cNvSpPr txBox="1"/>
          <p:nvPr/>
        </p:nvSpPr>
        <p:spPr>
          <a:xfrm>
            <a:off x="380315" y="4034108"/>
            <a:ext cx="3362268" cy="523084"/>
          </a:xfrm>
          <a:prstGeom prst="rect">
            <a:avLst/>
          </a:prstGeom>
          <a:noFill/>
        </p:spPr>
        <p:txBody>
          <a:bodyPr wrap="square" rtlCol="0" anchor="b" anchorCtr="0">
            <a:spAutoFit/>
          </a:bodyPr>
          <a:lstStyle/>
          <a:p>
            <a:pPr algn="ctr" defTabSz="456903">
              <a:defRPr/>
            </a:pPr>
            <a:r>
              <a:rPr lang="en-US" sz="1400" b="1">
                <a:solidFill>
                  <a:srgbClr val="FFFFFF"/>
                </a:solidFill>
                <a:latin typeface="Century Gothic" panose="020F0302020204030204"/>
                <a:ea typeface="League Spartan" charset="0"/>
                <a:cs typeface="Poppins" pitchFamily="2" charset="77"/>
              </a:rPr>
              <a:t>Platform Team Not Staffed Correctly According to Best Practices</a:t>
            </a:r>
          </a:p>
        </p:txBody>
      </p:sp>
      <p:sp>
        <p:nvSpPr>
          <p:cNvPr id="30" name="TextBox 29">
            <a:extLst>
              <a:ext uri="{FF2B5EF4-FFF2-40B4-BE49-F238E27FC236}">
                <a16:creationId xmlns:a16="http://schemas.microsoft.com/office/drawing/2014/main" id="{44DB6432-64AD-EA4A-ACDA-5E07FCEA1450}"/>
              </a:ext>
            </a:extLst>
          </p:cNvPr>
          <p:cNvSpPr txBox="1"/>
          <p:nvPr/>
        </p:nvSpPr>
        <p:spPr>
          <a:xfrm>
            <a:off x="1293368" y="1610577"/>
            <a:ext cx="3977938" cy="523084"/>
          </a:xfrm>
          <a:prstGeom prst="rect">
            <a:avLst/>
          </a:prstGeom>
          <a:noFill/>
        </p:spPr>
        <p:txBody>
          <a:bodyPr wrap="none" rtlCol="0" anchor="b" anchorCtr="0">
            <a:spAutoFit/>
          </a:bodyPr>
          <a:lstStyle/>
          <a:p>
            <a:pPr defTabSz="456903">
              <a:defRPr/>
            </a:pPr>
            <a:r>
              <a:rPr lang="en-US" sz="1400" b="1">
                <a:solidFill>
                  <a:srgbClr val="FFFFFF"/>
                </a:solidFill>
                <a:latin typeface="Century Gothic" panose="020F0302020204030204"/>
                <a:ea typeface="League Spartan" charset="0"/>
                <a:cs typeface="Poppins" pitchFamily="2" charset="77"/>
              </a:rPr>
              <a:t>Lack of Defining KPIs, Measuring Outcomes </a:t>
            </a:r>
          </a:p>
          <a:p>
            <a:pPr defTabSz="456903">
              <a:defRPr/>
            </a:pPr>
            <a:r>
              <a:rPr lang="en-US" sz="1400" b="1">
                <a:solidFill>
                  <a:srgbClr val="FFFFFF"/>
                </a:solidFill>
                <a:latin typeface="Century Gothic" panose="020F0302020204030204"/>
                <a:ea typeface="League Spartan" charset="0"/>
                <a:cs typeface="Poppins" pitchFamily="2" charset="77"/>
              </a:rPr>
              <a:t>or Continual Improvement Processes</a:t>
            </a:r>
          </a:p>
        </p:txBody>
      </p:sp>
      <p:sp>
        <p:nvSpPr>
          <p:cNvPr id="33" name="TextBox 32">
            <a:extLst>
              <a:ext uri="{FF2B5EF4-FFF2-40B4-BE49-F238E27FC236}">
                <a16:creationId xmlns:a16="http://schemas.microsoft.com/office/drawing/2014/main" id="{A1CEC4E7-4116-4749-90FD-6782B8F8453F}"/>
              </a:ext>
            </a:extLst>
          </p:cNvPr>
          <p:cNvSpPr txBox="1"/>
          <p:nvPr/>
        </p:nvSpPr>
        <p:spPr>
          <a:xfrm>
            <a:off x="823831" y="5238370"/>
            <a:ext cx="3771204" cy="523084"/>
          </a:xfrm>
          <a:prstGeom prst="rect">
            <a:avLst/>
          </a:prstGeom>
          <a:noFill/>
        </p:spPr>
        <p:txBody>
          <a:bodyPr wrap="none" rtlCol="0" anchor="b" anchorCtr="0">
            <a:spAutoFit/>
          </a:bodyPr>
          <a:lstStyle/>
          <a:p>
            <a:pPr algn="r" defTabSz="456903">
              <a:defRPr/>
            </a:pPr>
            <a:r>
              <a:rPr lang="en-US" sz="1400" b="1">
                <a:solidFill>
                  <a:srgbClr val="FFFFFF"/>
                </a:solidFill>
                <a:latin typeface="Century Gothic" panose="020F0302020204030204"/>
                <a:ea typeface="League Spartan" charset="0"/>
                <a:cs typeface="Poppins" pitchFamily="2" charset="77"/>
              </a:rPr>
              <a:t>Trying to Go At It Alone</a:t>
            </a:r>
          </a:p>
          <a:p>
            <a:pPr algn="r" defTabSz="456903">
              <a:defRPr/>
            </a:pPr>
            <a:r>
              <a:rPr lang="en-US" sz="1400" b="1">
                <a:solidFill>
                  <a:srgbClr val="FFFFFF"/>
                </a:solidFill>
                <a:latin typeface="Century Gothic" panose="020F0302020204030204"/>
                <a:ea typeface="League Spartan" charset="0"/>
                <a:cs typeface="Poppins" pitchFamily="2" charset="77"/>
              </a:rPr>
              <a:t>(without a partner or internal experience)</a:t>
            </a:r>
          </a:p>
        </p:txBody>
      </p:sp>
      <p:sp>
        <p:nvSpPr>
          <p:cNvPr id="35" name="Freeform 923">
            <a:extLst>
              <a:ext uri="{FF2B5EF4-FFF2-40B4-BE49-F238E27FC236}">
                <a16:creationId xmlns:a16="http://schemas.microsoft.com/office/drawing/2014/main" id="{703A9722-6D66-C440-A9BB-1BB3705946A4}"/>
              </a:ext>
            </a:extLst>
          </p:cNvPr>
          <p:cNvSpPr>
            <a:spLocks noChangeAspect="1"/>
          </p:cNvSpPr>
          <p:nvPr/>
        </p:nvSpPr>
        <p:spPr bwMode="auto">
          <a:xfrm>
            <a:off x="5104438" y="2139332"/>
            <a:ext cx="439581" cy="438277"/>
          </a:xfrm>
          <a:custGeom>
            <a:avLst/>
            <a:gdLst>
              <a:gd name="T0" fmla="*/ 5457651 w 294913"/>
              <a:gd name="T1" fmla="*/ 9042000 h 293328"/>
              <a:gd name="T2" fmla="*/ 3020218 w 294913"/>
              <a:gd name="T3" fmla="*/ 9042000 h 293328"/>
              <a:gd name="T4" fmla="*/ 1399267 w 294913"/>
              <a:gd name="T5" fmla="*/ 8984794 h 293328"/>
              <a:gd name="T6" fmla="*/ 1753816 w 294913"/>
              <a:gd name="T7" fmla="*/ 8625888 h 293328"/>
              <a:gd name="T8" fmla="*/ 1753816 w 294913"/>
              <a:gd name="T9" fmla="*/ 9676889 h 293328"/>
              <a:gd name="T10" fmla="*/ 6399486 w 294913"/>
              <a:gd name="T11" fmla="*/ 8073885 h 293328"/>
              <a:gd name="T12" fmla="*/ 10183170 w 294913"/>
              <a:gd name="T13" fmla="*/ 8073885 h 293328"/>
              <a:gd name="T14" fmla="*/ 5290029 w 294913"/>
              <a:gd name="T15" fmla="*/ 6690531 h 293328"/>
              <a:gd name="T16" fmla="*/ 3174980 w 294913"/>
              <a:gd name="T17" fmla="*/ 7023291 h 293328"/>
              <a:gd name="T18" fmla="*/ 1753816 w 294913"/>
              <a:gd name="T19" fmla="*/ 6479068 h 293328"/>
              <a:gd name="T20" fmla="*/ 2121155 w 294913"/>
              <a:gd name="T21" fmla="*/ 6850715 h 293328"/>
              <a:gd name="T22" fmla="*/ 2437673 w 294913"/>
              <a:gd name="T23" fmla="*/ 6850715 h 293328"/>
              <a:gd name="T24" fmla="*/ 1753816 w 294913"/>
              <a:gd name="T25" fmla="*/ 6171384 h 293328"/>
              <a:gd name="T26" fmla="*/ 10144177 w 294913"/>
              <a:gd name="T27" fmla="*/ 7747491 h 293328"/>
              <a:gd name="T28" fmla="*/ 9299015 w 294913"/>
              <a:gd name="T29" fmla="*/ 5332032 h 293328"/>
              <a:gd name="T30" fmla="*/ 8986929 w 294913"/>
              <a:gd name="T31" fmla="*/ 4835838 h 293328"/>
              <a:gd name="T32" fmla="*/ 7426696 w 294913"/>
              <a:gd name="T33" fmla="*/ 5488679 h 293328"/>
              <a:gd name="T34" fmla="*/ 6724575 w 294913"/>
              <a:gd name="T35" fmla="*/ 4835838 h 293328"/>
              <a:gd name="T36" fmla="*/ 5457651 w 294913"/>
              <a:gd name="T37" fmla="*/ 4716182 h 293328"/>
              <a:gd name="T38" fmla="*/ 3020218 w 294913"/>
              <a:gd name="T39" fmla="*/ 4716182 h 293328"/>
              <a:gd name="T40" fmla="*/ 1399267 w 294913"/>
              <a:gd name="T41" fmla="*/ 4716675 h 293328"/>
              <a:gd name="T42" fmla="*/ 1753816 w 294913"/>
              <a:gd name="T43" fmla="*/ 4344989 h 293328"/>
              <a:gd name="T44" fmla="*/ 1753816 w 294913"/>
              <a:gd name="T45" fmla="*/ 5408802 h 293328"/>
              <a:gd name="T46" fmla="*/ 8284816 w 294913"/>
              <a:gd name="T47" fmla="*/ 3556340 h 293328"/>
              <a:gd name="T48" fmla="*/ 8986929 w 294913"/>
              <a:gd name="T49" fmla="*/ 4522507 h 293328"/>
              <a:gd name="T50" fmla="*/ 8284816 w 294913"/>
              <a:gd name="T51" fmla="*/ 3229942 h 293328"/>
              <a:gd name="T52" fmla="*/ 10001121 w 294913"/>
              <a:gd name="T53" fmla="*/ 4522507 h 293328"/>
              <a:gd name="T54" fmla="*/ 10547207 w 294913"/>
              <a:gd name="T55" fmla="*/ 9092302 h 293328"/>
              <a:gd name="T56" fmla="*/ 6022437 w 294913"/>
              <a:gd name="T57" fmla="*/ 9092302 h 293328"/>
              <a:gd name="T58" fmla="*/ 6581508 w 294913"/>
              <a:gd name="T59" fmla="*/ 4522507 h 293328"/>
              <a:gd name="T60" fmla="*/ 8284816 w 294913"/>
              <a:gd name="T61" fmla="*/ 3229942 h 293328"/>
              <a:gd name="T62" fmla="*/ 7338150 w 294913"/>
              <a:gd name="T63" fmla="*/ 2537765 h 293328"/>
              <a:gd name="T64" fmla="*/ 4957698 w 294913"/>
              <a:gd name="T65" fmla="*/ 2537765 h 293328"/>
              <a:gd name="T66" fmla="*/ 4318228 w 294913"/>
              <a:gd name="T67" fmla="*/ 2364753 h 293328"/>
              <a:gd name="T68" fmla="*/ 3177534 w 294913"/>
              <a:gd name="T69" fmla="*/ 2697499 h 293328"/>
              <a:gd name="T70" fmla="*/ 1753816 w 294913"/>
              <a:gd name="T71" fmla="*/ 2166076 h 293328"/>
              <a:gd name="T72" fmla="*/ 2121155 w 294913"/>
              <a:gd name="T73" fmla="*/ 2537794 h 293328"/>
              <a:gd name="T74" fmla="*/ 2437673 w 294913"/>
              <a:gd name="T75" fmla="*/ 2537794 h 293328"/>
              <a:gd name="T76" fmla="*/ 1753816 w 294913"/>
              <a:gd name="T77" fmla="*/ 1845662 h 293328"/>
              <a:gd name="T78" fmla="*/ 2703461 w 294913"/>
              <a:gd name="T79" fmla="*/ 1070908 h 293328"/>
              <a:gd name="T80" fmla="*/ 5963123 w 294913"/>
              <a:gd name="T81" fmla="*/ 313505 h 293328"/>
              <a:gd name="T82" fmla="*/ 7618882 w 294913"/>
              <a:gd name="T83" fmla="*/ 0 h 293328"/>
              <a:gd name="T84" fmla="*/ 8252718 w 294913"/>
              <a:gd name="T85" fmla="*/ 2912433 h 293328"/>
              <a:gd name="T86" fmla="*/ 7618882 w 294913"/>
              <a:gd name="T87" fmla="*/ 313505 h 293328"/>
              <a:gd name="T88" fmla="*/ 5691537 w 294913"/>
              <a:gd name="T89" fmla="*/ 1397386 h 293328"/>
              <a:gd name="T90" fmla="*/ 2121434 w 294913"/>
              <a:gd name="T91" fmla="*/ 313505 h 293328"/>
              <a:gd name="T92" fmla="*/ 310490 w 294913"/>
              <a:gd name="T93" fmla="*/ 9847428 h 293328"/>
              <a:gd name="T94" fmla="*/ 8097480 w 294913"/>
              <a:gd name="T95" fmla="*/ 9847428 h 293328"/>
              <a:gd name="T96" fmla="*/ 8420866 w 294913"/>
              <a:gd name="T97" fmla="*/ 9638465 h 293328"/>
              <a:gd name="T98" fmla="*/ 801966 w 294913"/>
              <a:gd name="T99" fmla="*/ 10657173 h 293328"/>
              <a:gd name="T100" fmla="*/ 801966 w 294913"/>
              <a:gd name="T101" fmla="*/ 0 h 29332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94913" h="293328">
                <a:moveTo>
                  <a:pt x="88448" y="244475"/>
                </a:moveTo>
                <a:lnTo>
                  <a:pt x="147370" y="244475"/>
                </a:lnTo>
                <a:cubicBezTo>
                  <a:pt x="150244" y="244475"/>
                  <a:pt x="152040" y="246307"/>
                  <a:pt x="152040" y="248871"/>
                </a:cubicBezTo>
                <a:cubicBezTo>
                  <a:pt x="152040" y="251436"/>
                  <a:pt x="150244" y="253634"/>
                  <a:pt x="147370" y="253634"/>
                </a:cubicBezTo>
                <a:lnTo>
                  <a:pt x="88448" y="253634"/>
                </a:lnTo>
                <a:cubicBezTo>
                  <a:pt x="85933" y="253634"/>
                  <a:pt x="84137" y="251436"/>
                  <a:pt x="84137" y="248871"/>
                </a:cubicBezTo>
                <a:cubicBezTo>
                  <a:pt x="84137" y="246307"/>
                  <a:pt x="85933" y="244475"/>
                  <a:pt x="88448" y="244475"/>
                </a:cubicBezTo>
                <a:close/>
                <a:moveTo>
                  <a:pt x="48859" y="237419"/>
                </a:moveTo>
                <a:cubicBezTo>
                  <a:pt x="43567" y="237419"/>
                  <a:pt x="38981" y="241653"/>
                  <a:pt x="38981" y="247297"/>
                </a:cubicBezTo>
                <a:cubicBezTo>
                  <a:pt x="38981" y="252942"/>
                  <a:pt x="43567" y="257528"/>
                  <a:pt x="48859" y="257528"/>
                </a:cubicBezTo>
                <a:cubicBezTo>
                  <a:pt x="54503" y="257528"/>
                  <a:pt x="59090" y="252942"/>
                  <a:pt x="59090" y="247297"/>
                </a:cubicBezTo>
                <a:cubicBezTo>
                  <a:pt x="59090" y="241653"/>
                  <a:pt x="54503" y="237419"/>
                  <a:pt x="48859" y="237419"/>
                </a:cubicBezTo>
                <a:close/>
                <a:moveTo>
                  <a:pt x="48859" y="228600"/>
                </a:moveTo>
                <a:cubicBezTo>
                  <a:pt x="59442" y="228600"/>
                  <a:pt x="67909" y="237067"/>
                  <a:pt x="67909" y="247297"/>
                </a:cubicBezTo>
                <a:cubicBezTo>
                  <a:pt x="67909" y="257881"/>
                  <a:pt x="59442" y="266347"/>
                  <a:pt x="48859" y="266347"/>
                </a:cubicBezTo>
                <a:cubicBezTo>
                  <a:pt x="38628" y="266347"/>
                  <a:pt x="30162" y="257881"/>
                  <a:pt x="30162" y="247297"/>
                </a:cubicBezTo>
                <a:cubicBezTo>
                  <a:pt x="30162" y="237067"/>
                  <a:pt x="38628" y="228600"/>
                  <a:pt x="48859" y="228600"/>
                </a:cubicBezTo>
                <a:close/>
                <a:moveTo>
                  <a:pt x="178278" y="222225"/>
                </a:moveTo>
                <a:lnTo>
                  <a:pt x="176105" y="243068"/>
                </a:lnTo>
                <a:lnTo>
                  <a:pt x="285858" y="243068"/>
                </a:lnTo>
                <a:lnTo>
                  <a:pt x="283684" y="222225"/>
                </a:lnTo>
                <a:lnTo>
                  <a:pt x="178278" y="222225"/>
                </a:lnTo>
                <a:close/>
                <a:moveTo>
                  <a:pt x="88448" y="184150"/>
                </a:moveTo>
                <a:lnTo>
                  <a:pt x="147370" y="184150"/>
                </a:lnTo>
                <a:cubicBezTo>
                  <a:pt x="150244" y="184150"/>
                  <a:pt x="152040" y="186348"/>
                  <a:pt x="152040" y="188546"/>
                </a:cubicBezTo>
                <a:cubicBezTo>
                  <a:pt x="152040" y="191111"/>
                  <a:pt x="150244" y="193309"/>
                  <a:pt x="147370" y="193309"/>
                </a:cubicBezTo>
                <a:lnTo>
                  <a:pt x="88448" y="193309"/>
                </a:lnTo>
                <a:cubicBezTo>
                  <a:pt x="85933" y="193309"/>
                  <a:pt x="84137" y="191111"/>
                  <a:pt x="84137" y="188546"/>
                </a:cubicBezTo>
                <a:cubicBezTo>
                  <a:pt x="84137" y="186348"/>
                  <a:pt x="85933" y="184150"/>
                  <a:pt x="88448" y="184150"/>
                </a:cubicBezTo>
                <a:close/>
                <a:moveTo>
                  <a:pt x="48859" y="178329"/>
                </a:moveTo>
                <a:cubicBezTo>
                  <a:pt x="43567" y="178329"/>
                  <a:pt x="38981" y="182915"/>
                  <a:pt x="38981" y="188559"/>
                </a:cubicBezTo>
                <a:cubicBezTo>
                  <a:pt x="38981" y="194204"/>
                  <a:pt x="43567" y="198790"/>
                  <a:pt x="48859" y="198790"/>
                </a:cubicBezTo>
                <a:cubicBezTo>
                  <a:pt x="54503" y="198790"/>
                  <a:pt x="59090" y="194204"/>
                  <a:pt x="59090" y="188559"/>
                </a:cubicBezTo>
                <a:cubicBezTo>
                  <a:pt x="59090" y="182915"/>
                  <a:pt x="54503" y="178329"/>
                  <a:pt x="48859" y="178329"/>
                </a:cubicBezTo>
                <a:close/>
                <a:moveTo>
                  <a:pt x="48859" y="169862"/>
                </a:moveTo>
                <a:cubicBezTo>
                  <a:pt x="59442" y="169862"/>
                  <a:pt x="67909" y="178329"/>
                  <a:pt x="67909" y="188559"/>
                </a:cubicBezTo>
                <a:cubicBezTo>
                  <a:pt x="67909" y="198790"/>
                  <a:pt x="59442" y="207609"/>
                  <a:pt x="48859" y="207609"/>
                </a:cubicBezTo>
                <a:cubicBezTo>
                  <a:pt x="38628" y="207609"/>
                  <a:pt x="30162" y="198790"/>
                  <a:pt x="30162" y="188559"/>
                </a:cubicBezTo>
                <a:cubicBezTo>
                  <a:pt x="30162" y="178329"/>
                  <a:pt x="38628" y="169862"/>
                  <a:pt x="48859" y="169862"/>
                </a:cubicBezTo>
                <a:close/>
                <a:moveTo>
                  <a:pt x="187334" y="133102"/>
                </a:moveTo>
                <a:lnTo>
                  <a:pt x="179365" y="213241"/>
                </a:lnTo>
                <a:lnTo>
                  <a:pt x="282598" y="213241"/>
                </a:lnTo>
                <a:lnTo>
                  <a:pt x="274629" y="133102"/>
                </a:lnTo>
                <a:lnTo>
                  <a:pt x="259053" y="133102"/>
                </a:lnTo>
                <a:lnTo>
                  <a:pt x="259053" y="146758"/>
                </a:lnTo>
                <a:cubicBezTo>
                  <a:pt x="259053" y="149274"/>
                  <a:pt x="257242" y="151071"/>
                  <a:pt x="254707" y="151071"/>
                </a:cubicBezTo>
                <a:cubicBezTo>
                  <a:pt x="252533" y="151071"/>
                  <a:pt x="250360" y="149274"/>
                  <a:pt x="250360" y="146758"/>
                </a:cubicBezTo>
                <a:lnTo>
                  <a:pt x="250360" y="133102"/>
                </a:lnTo>
                <a:lnTo>
                  <a:pt x="211602" y="133102"/>
                </a:lnTo>
                <a:lnTo>
                  <a:pt x="211602" y="146758"/>
                </a:lnTo>
                <a:cubicBezTo>
                  <a:pt x="211602" y="149274"/>
                  <a:pt x="209791" y="151071"/>
                  <a:pt x="206894" y="151071"/>
                </a:cubicBezTo>
                <a:cubicBezTo>
                  <a:pt x="204358" y="151071"/>
                  <a:pt x="202547" y="149274"/>
                  <a:pt x="202547" y="146758"/>
                </a:cubicBezTo>
                <a:lnTo>
                  <a:pt x="202547" y="133102"/>
                </a:lnTo>
                <a:lnTo>
                  <a:pt x="187334" y="133102"/>
                </a:lnTo>
                <a:close/>
                <a:moveTo>
                  <a:pt x="88448" y="125412"/>
                </a:moveTo>
                <a:lnTo>
                  <a:pt x="147370" y="125412"/>
                </a:lnTo>
                <a:cubicBezTo>
                  <a:pt x="150244" y="125412"/>
                  <a:pt x="152040" y="127610"/>
                  <a:pt x="152040" y="129808"/>
                </a:cubicBezTo>
                <a:cubicBezTo>
                  <a:pt x="152040" y="132373"/>
                  <a:pt x="150244" y="134571"/>
                  <a:pt x="147370" y="134571"/>
                </a:cubicBezTo>
                <a:lnTo>
                  <a:pt x="88448" y="134571"/>
                </a:lnTo>
                <a:cubicBezTo>
                  <a:pt x="85933" y="134571"/>
                  <a:pt x="84137" y="132373"/>
                  <a:pt x="84137" y="129808"/>
                </a:cubicBezTo>
                <a:cubicBezTo>
                  <a:pt x="84137" y="127610"/>
                  <a:pt x="85933" y="125412"/>
                  <a:pt x="88448" y="125412"/>
                </a:cubicBezTo>
                <a:close/>
                <a:moveTo>
                  <a:pt x="48859" y="119592"/>
                </a:moveTo>
                <a:cubicBezTo>
                  <a:pt x="43567" y="119592"/>
                  <a:pt x="38981" y="124178"/>
                  <a:pt x="38981" y="129822"/>
                </a:cubicBezTo>
                <a:cubicBezTo>
                  <a:pt x="38981" y="135819"/>
                  <a:pt x="43567" y="140406"/>
                  <a:pt x="48859" y="140406"/>
                </a:cubicBezTo>
                <a:cubicBezTo>
                  <a:pt x="54503" y="140406"/>
                  <a:pt x="59090" y="135819"/>
                  <a:pt x="59090" y="129822"/>
                </a:cubicBezTo>
                <a:cubicBezTo>
                  <a:pt x="59090" y="124178"/>
                  <a:pt x="54503" y="119592"/>
                  <a:pt x="48859" y="119592"/>
                </a:cubicBezTo>
                <a:close/>
                <a:moveTo>
                  <a:pt x="48859" y="111125"/>
                </a:moveTo>
                <a:cubicBezTo>
                  <a:pt x="59442" y="111125"/>
                  <a:pt x="67909" y="119592"/>
                  <a:pt x="67909" y="129822"/>
                </a:cubicBezTo>
                <a:cubicBezTo>
                  <a:pt x="67909" y="140406"/>
                  <a:pt x="59442" y="148872"/>
                  <a:pt x="48859" y="148872"/>
                </a:cubicBezTo>
                <a:cubicBezTo>
                  <a:pt x="38628" y="148872"/>
                  <a:pt x="30162" y="140406"/>
                  <a:pt x="30162" y="129822"/>
                </a:cubicBezTo>
                <a:cubicBezTo>
                  <a:pt x="30162" y="119592"/>
                  <a:pt x="38628" y="111125"/>
                  <a:pt x="48859" y="111125"/>
                </a:cubicBezTo>
                <a:close/>
                <a:moveTo>
                  <a:pt x="230800" y="97884"/>
                </a:moveTo>
                <a:cubicBezTo>
                  <a:pt x="220296" y="97884"/>
                  <a:pt x="211602" y="106509"/>
                  <a:pt x="211602" y="116931"/>
                </a:cubicBezTo>
                <a:lnTo>
                  <a:pt x="211602" y="124477"/>
                </a:lnTo>
                <a:lnTo>
                  <a:pt x="250360" y="124477"/>
                </a:lnTo>
                <a:lnTo>
                  <a:pt x="250360" y="116931"/>
                </a:lnTo>
                <a:cubicBezTo>
                  <a:pt x="250360" y="106509"/>
                  <a:pt x="241667" y="97884"/>
                  <a:pt x="230800" y="97884"/>
                </a:cubicBezTo>
                <a:close/>
                <a:moveTo>
                  <a:pt x="230800" y="88900"/>
                </a:moveTo>
                <a:cubicBezTo>
                  <a:pt x="246738" y="88900"/>
                  <a:pt x="259053" y="101478"/>
                  <a:pt x="259053" y="116931"/>
                </a:cubicBezTo>
                <a:lnTo>
                  <a:pt x="259053" y="124477"/>
                </a:lnTo>
                <a:lnTo>
                  <a:pt x="278613" y="124477"/>
                </a:lnTo>
                <a:cubicBezTo>
                  <a:pt x="281149" y="124477"/>
                  <a:pt x="282960" y="126274"/>
                  <a:pt x="283322" y="128430"/>
                </a:cubicBezTo>
                <a:lnTo>
                  <a:pt x="294913" y="247022"/>
                </a:lnTo>
                <a:cubicBezTo>
                  <a:pt x="294913" y="248459"/>
                  <a:pt x="294551" y="249178"/>
                  <a:pt x="293826" y="250256"/>
                </a:cubicBezTo>
                <a:cubicBezTo>
                  <a:pt x="293102" y="251334"/>
                  <a:pt x="292015" y="252053"/>
                  <a:pt x="290566" y="252053"/>
                </a:cubicBezTo>
                <a:lnTo>
                  <a:pt x="171396" y="252053"/>
                </a:lnTo>
                <a:cubicBezTo>
                  <a:pt x="169947" y="252053"/>
                  <a:pt x="168861" y="251334"/>
                  <a:pt x="167774" y="250256"/>
                </a:cubicBezTo>
                <a:cubicBezTo>
                  <a:pt x="167049" y="249178"/>
                  <a:pt x="166687" y="248459"/>
                  <a:pt x="166687" y="247022"/>
                </a:cubicBezTo>
                <a:lnTo>
                  <a:pt x="178641" y="128430"/>
                </a:lnTo>
                <a:cubicBezTo>
                  <a:pt x="179003" y="126274"/>
                  <a:pt x="180814" y="124477"/>
                  <a:pt x="183349" y="124477"/>
                </a:cubicBezTo>
                <a:lnTo>
                  <a:pt x="202547" y="124477"/>
                </a:lnTo>
                <a:lnTo>
                  <a:pt x="202547" y="116931"/>
                </a:lnTo>
                <a:cubicBezTo>
                  <a:pt x="202547" y="101478"/>
                  <a:pt x="215225" y="88900"/>
                  <a:pt x="230800" y="88900"/>
                </a:cubicBezTo>
                <a:close/>
                <a:moveTo>
                  <a:pt x="142437" y="65087"/>
                </a:moveTo>
                <a:lnTo>
                  <a:pt x="200102" y="65087"/>
                </a:lnTo>
                <a:cubicBezTo>
                  <a:pt x="202264" y="65087"/>
                  <a:pt x="204427" y="67285"/>
                  <a:pt x="204427" y="69849"/>
                </a:cubicBezTo>
                <a:cubicBezTo>
                  <a:pt x="204427" y="72048"/>
                  <a:pt x="202264" y="74246"/>
                  <a:pt x="200102" y="74246"/>
                </a:cubicBezTo>
                <a:lnTo>
                  <a:pt x="142437" y="74246"/>
                </a:lnTo>
                <a:cubicBezTo>
                  <a:pt x="139914" y="74246"/>
                  <a:pt x="138112" y="72048"/>
                  <a:pt x="138112" y="69849"/>
                </a:cubicBezTo>
                <a:cubicBezTo>
                  <a:pt x="138112" y="67285"/>
                  <a:pt x="139914" y="65087"/>
                  <a:pt x="142437" y="65087"/>
                </a:cubicBezTo>
                <a:close/>
                <a:moveTo>
                  <a:pt x="88520" y="65087"/>
                </a:moveTo>
                <a:lnTo>
                  <a:pt x="120298" y="65087"/>
                </a:lnTo>
                <a:cubicBezTo>
                  <a:pt x="122855" y="65087"/>
                  <a:pt x="125046" y="67285"/>
                  <a:pt x="125046" y="69849"/>
                </a:cubicBezTo>
                <a:cubicBezTo>
                  <a:pt x="125046" y="72048"/>
                  <a:pt x="122855" y="74246"/>
                  <a:pt x="120298" y="74246"/>
                </a:cubicBezTo>
                <a:lnTo>
                  <a:pt x="88520" y="74246"/>
                </a:lnTo>
                <a:cubicBezTo>
                  <a:pt x="85963" y="74246"/>
                  <a:pt x="84137" y="72048"/>
                  <a:pt x="84137" y="69849"/>
                </a:cubicBezTo>
                <a:cubicBezTo>
                  <a:pt x="84137" y="67285"/>
                  <a:pt x="85963" y="65087"/>
                  <a:pt x="88520" y="65087"/>
                </a:cubicBezTo>
                <a:close/>
                <a:moveTo>
                  <a:pt x="48859" y="59619"/>
                </a:moveTo>
                <a:cubicBezTo>
                  <a:pt x="43567" y="59619"/>
                  <a:pt x="38981" y="64206"/>
                  <a:pt x="38981" y="69850"/>
                </a:cubicBezTo>
                <a:cubicBezTo>
                  <a:pt x="38981" y="75494"/>
                  <a:pt x="43567" y="80081"/>
                  <a:pt x="48859" y="80081"/>
                </a:cubicBezTo>
                <a:cubicBezTo>
                  <a:pt x="54503" y="80081"/>
                  <a:pt x="59090" y="75494"/>
                  <a:pt x="59090" y="69850"/>
                </a:cubicBezTo>
                <a:cubicBezTo>
                  <a:pt x="59090" y="64206"/>
                  <a:pt x="54503" y="59619"/>
                  <a:pt x="48859" y="59619"/>
                </a:cubicBezTo>
                <a:close/>
                <a:moveTo>
                  <a:pt x="48859" y="50800"/>
                </a:moveTo>
                <a:cubicBezTo>
                  <a:pt x="59442" y="50800"/>
                  <a:pt x="67909" y="59267"/>
                  <a:pt x="67909" y="69850"/>
                </a:cubicBezTo>
                <a:cubicBezTo>
                  <a:pt x="67909" y="80081"/>
                  <a:pt x="59442" y="88547"/>
                  <a:pt x="48859" y="88547"/>
                </a:cubicBezTo>
                <a:cubicBezTo>
                  <a:pt x="38628" y="88547"/>
                  <a:pt x="30162" y="80081"/>
                  <a:pt x="30162" y="69850"/>
                </a:cubicBezTo>
                <a:cubicBezTo>
                  <a:pt x="30162" y="59267"/>
                  <a:pt x="38628" y="50800"/>
                  <a:pt x="48859" y="50800"/>
                </a:cubicBezTo>
                <a:close/>
                <a:moveTo>
                  <a:pt x="68106" y="8627"/>
                </a:moveTo>
                <a:lnTo>
                  <a:pt x="68106" y="22287"/>
                </a:lnTo>
                <a:cubicBezTo>
                  <a:pt x="68106" y="26241"/>
                  <a:pt x="71350" y="29477"/>
                  <a:pt x="75313" y="29477"/>
                </a:cubicBezTo>
                <a:lnTo>
                  <a:pt x="158555" y="29477"/>
                </a:lnTo>
                <a:cubicBezTo>
                  <a:pt x="162879" y="29477"/>
                  <a:pt x="166122" y="26241"/>
                  <a:pt x="166122" y="22287"/>
                </a:cubicBezTo>
                <a:lnTo>
                  <a:pt x="166122" y="8627"/>
                </a:lnTo>
                <a:lnTo>
                  <a:pt x="68106" y="8627"/>
                </a:lnTo>
                <a:close/>
                <a:moveTo>
                  <a:pt x="22342" y="0"/>
                </a:moveTo>
                <a:lnTo>
                  <a:pt x="212248" y="0"/>
                </a:lnTo>
                <a:cubicBezTo>
                  <a:pt x="224500" y="0"/>
                  <a:pt x="234590" y="9706"/>
                  <a:pt x="234590" y="22287"/>
                </a:cubicBezTo>
                <a:lnTo>
                  <a:pt x="234590" y="75489"/>
                </a:lnTo>
                <a:cubicBezTo>
                  <a:pt x="234590" y="78005"/>
                  <a:pt x="232428" y="80162"/>
                  <a:pt x="229905" y="80162"/>
                </a:cubicBezTo>
                <a:cubicBezTo>
                  <a:pt x="227743" y="80162"/>
                  <a:pt x="225581" y="78005"/>
                  <a:pt x="225581" y="75489"/>
                </a:cubicBezTo>
                <a:lnTo>
                  <a:pt x="225581" y="22287"/>
                </a:lnTo>
                <a:cubicBezTo>
                  <a:pt x="225581" y="14738"/>
                  <a:pt x="219815" y="8627"/>
                  <a:pt x="212248" y="8627"/>
                </a:cubicBezTo>
                <a:lnTo>
                  <a:pt x="175132" y="8627"/>
                </a:lnTo>
                <a:lnTo>
                  <a:pt x="175132" y="22287"/>
                </a:lnTo>
                <a:cubicBezTo>
                  <a:pt x="175132" y="31274"/>
                  <a:pt x="167925" y="38463"/>
                  <a:pt x="158555" y="38463"/>
                </a:cubicBezTo>
                <a:lnTo>
                  <a:pt x="75313" y="38463"/>
                </a:lnTo>
                <a:cubicBezTo>
                  <a:pt x="66665" y="38463"/>
                  <a:pt x="59098" y="31274"/>
                  <a:pt x="59098" y="22287"/>
                </a:cubicBezTo>
                <a:lnTo>
                  <a:pt x="59098" y="8627"/>
                </a:lnTo>
                <a:lnTo>
                  <a:pt x="22342" y="8627"/>
                </a:lnTo>
                <a:cubicBezTo>
                  <a:pt x="14774" y="8627"/>
                  <a:pt x="8648" y="14738"/>
                  <a:pt x="8648" y="22287"/>
                </a:cubicBezTo>
                <a:lnTo>
                  <a:pt x="8648" y="271040"/>
                </a:lnTo>
                <a:cubicBezTo>
                  <a:pt x="8648" y="278230"/>
                  <a:pt x="14774" y="284341"/>
                  <a:pt x="22342" y="284341"/>
                </a:cubicBezTo>
                <a:lnTo>
                  <a:pt x="212248" y="284341"/>
                </a:lnTo>
                <a:cubicBezTo>
                  <a:pt x="219815" y="284341"/>
                  <a:pt x="225581" y="278230"/>
                  <a:pt x="225581" y="271040"/>
                </a:cubicBezTo>
                <a:lnTo>
                  <a:pt x="225581" y="265289"/>
                </a:lnTo>
                <a:cubicBezTo>
                  <a:pt x="225581" y="262773"/>
                  <a:pt x="227743" y="260616"/>
                  <a:pt x="229905" y="260616"/>
                </a:cubicBezTo>
                <a:cubicBezTo>
                  <a:pt x="232428" y="260616"/>
                  <a:pt x="234590" y="262773"/>
                  <a:pt x="234590" y="265289"/>
                </a:cubicBezTo>
                <a:lnTo>
                  <a:pt x="234590" y="271040"/>
                </a:lnTo>
                <a:cubicBezTo>
                  <a:pt x="234590" y="283262"/>
                  <a:pt x="224500" y="293328"/>
                  <a:pt x="212248" y="293328"/>
                </a:cubicBezTo>
                <a:lnTo>
                  <a:pt x="22342" y="293328"/>
                </a:lnTo>
                <a:cubicBezTo>
                  <a:pt x="9729" y="293328"/>
                  <a:pt x="0" y="283262"/>
                  <a:pt x="0" y="271040"/>
                </a:cubicBezTo>
                <a:lnTo>
                  <a:pt x="0" y="22287"/>
                </a:lnTo>
                <a:cubicBezTo>
                  <a:pt x="0" y="9706"/>
                  <a:pt x="9729" y="0"/>
                  <a:pt x="22342" y="0"/>
                </a:cubicBezTo>
                <a:close/>
              </a:path>
            </a:pathLst>
          </a:custGeom>
          <a:solidFill>
            <a:schemeClr val="bg1"/>
          </a:solidFill>
          <a:ln>
            <a:noFill/>
          </a:ln>
        </p:spPr>
        <p:txBody>
          <a:bodyPr anchor="ctr"/>
          <a:lstStyle/>
          <a:p>
            <a:pPr defTabSz="456903">
              <a:defRPr/>
            </a:pPr>
            <a:endParaRPr lang="en-US" sz="899">
              <a:solidFill>
                <a:srgbClr val="FFFFFF"/>
              </a:solidFill>
              <a:latin typeface="Century Gothic" panose="020F0302020204030204"/>
            </a:endParaRPr>
          </a:p>
        </p:txBody>
      </p:sp>
      <p:sp>
        <p:nvSpPr>
          <p:cNvPr id="37" name="Freeform 932">
            <a:extLst>
              <a:ext uri="{FF2B5EF4-FFF2-40B4-BE49-F238E27FC236}">
                <a16:creationId xmlns:a16="http://schemas.microsoft.com/office/drawing/2014/main" id="{A33928C6-8B28-4646-81B9-E841CD1C5104}"/>
              </a:ext>
            </a:extLst>
          </p:cNvPr>
          <p:cNvSpPr>
            <a:spLocks noChangeAspect="1"/>
          </p:cNvSpPr>
          <p:nvPr/>
        </p:nvSpPr>
        <p:spPr bwMode="auto">
          <a:xfrm>
            <a:off x="6648634" y="2139984"/>
            <a:ext cx="438276" cy="436973"/>
          </a:xfrm>
          <a:custGeom>
            <a:avLst/>
            <a:gdLst>
              <a:gd name="T0" fmla="*/ 6095595 w 293327"/>
              <a:gd name="T1" fmla="*/ 8948186 h 293328"/>
              <a:gd name="T2" fmla="*/ 7367182 w 293327"/>
              <a:gd name="T3" fmla="*/ 9215487 h 293328"/>
              <a:gd name="T4" fmla="*/ 7655617 w 293327"/>
              <a:gd name="T5" fmla="*/ 8362698 h 293328"/>
              <a:gd name="T6" fmla="*/ 3265833 w 293327"/>
              <a:gd name="T7" fmla="*/ 8273602 h 293328"/>
              <a:gd name="T8" fmla="*/ 3083357 w 293327"/>
              <a:gd name="T9" fmla="*/ 8999110 h 293328"/>
              <a:gd name="T10" fmla="*/ 4543306 w 293327"/>
              <a:gd name="T11" fmla="*/ 9139131 h 293328"/>
              <a:gd name="T12" fmla="*/ 4321683 w 293327"/>
              <a:gd name="T13" fmla="*/ 8273602 h 293328"/>
              <a:gd name="T14" fmla="*/ 7445859 w 293327"/>
              <a:gd name="T15" fmla="*/ 7955366 h 293328"/>
              <a:gd name="T16" fmla="*/ 7957115 w 293327"/>
              <a:gd name="T17" fmla="*/ 9050024 h 293328"/>
              <a:gd name="T18" fmla="*/ 5925230 w 293327"/>
              <a:gd name="T19" fmla="*/ 9355518 h 293328"/>
              <a:gd name="T20" fmla="*/ 6384047 w 293327"/>
              <a:gd name="T21" fmla="*/ 7955366 h 293328"/>
              <a:gd name="T22" fmla="*/ 4921303 w 293327"/>
              <a:gd name="T23" fmla="*/ 8502717 h 293328"/>
              <a:gd name="T24" fmla="*/ 4347750 w 293327"/>
              <a:gd name="T25" fmla="*/ 9533672 h 293328"/>
              <a:gd name="T26" fmla="*/ 2679307 w 293327"/>
              <a:gd name="T27" fmla="*/ 8629981 h 293328"/>
              <a:gd name="T28" fmla="*/ 6493252 w 293327"/>
              <a:gd name="T29" fmla="*/ 5946382 h 293328"/>
              <a:gd name="T30" fmla="*/ 6285609 w 293327"/>
              <a:gd name="T31" fmla="*/ 6806040 h 293328"/>
              <a:gd name="T32" fmla="*/ 8037609 w 293327"/>
              <a:gd name="T33" fmla="*/ 6677724 h 293328"/>
              <a:gd name="T34" fmla="*/ 7855873 w 293327"/>
              <a:gd name="T35" fmla="*/ 5946382 h 293328"/>
              <a:gd name="T36" fmla="*/ 2651821 w 293327"/>
              <a:gd name="T37" fmla="*/ 6036181 h 293328"/>
              <a:gd name="T38" fmla="*/ 2937267 w 293327"/>
              <a:gd name="T39" fmla="*/ 6895839 h 293328"/>
              <a:gd name="T40" fmla="*/ 4507579 w 293327"/>
              <a:gd name="T41" fmla="*/ 6613578 h 293328"/>
              <a:gd name="T42" fmla="*/ 2859450 w 293327"/>
              <a:gd name="T43" fmla="*/ 5946382 h 293328"/>
              <a:gd name="T44" fmla="*/ 8297143 w 293327"/>
              <a:gd name="T45" fmla="*/ 5830910 h 293328"/>
              <a:gd name="T46" fmla="*/ 7778005 w 293327"/>
              <a:gd name="T47" fmla="*/ 7203826 h 293328"/>
              <a:gd name="T48" fmla="*/ 5883279 w 293327"/>
              <a:gd name="T49" fmla="*/ 6600738 h 293328"/>
              <a:gd name="T50" fmla="*/ 2859450 w 293327"/>
              <a:gd name="T51" fmla="*/ 5625582 h 293328"/>
              <a:gd name="T52" fmla="*/ 4819115 w 293327"/>
              <a:gd name="T53" fmla="*/ 6600738 h 293328"/>
              <a:gd name="T54" fmla="*/ 2937267 w 293327"/>
              <a:gd name="T55" fmla="*/ 7203826 h 293328"/>
              <a:gd name="T56" fmla="*/ 2405182 w 293327"/>
              <a:gd name="T57" fmla="*/ 5830910 h 293328"/>
              <a:gd name="T58" fmla="*/ 2026899 w 293327"/>
              <a:gd name="T59" fmla="*/ 9817636 h 293328"/>
              <a:gd name="T60" fmla="*/ 8617547 w 293327"/>
              <a:gd name="T61" fmla="*/ 9817636 h 293328"/>
              <a:gd name="T62" fmla="*/ 5322244 w 293327"/>
              <a:gd name="T63" fmla="*/ 5417053 h 293328"/>
              <a:gd name="T64" fmla="*/ 5344545 w 293327"/>
              <a:gd name="T65" fmla="*/ 2613882 h 293328"/>
              <a:gd name="T66" fmla="*/ 6103762 w 293327"/>
              <a:gd name="T67" fmla="*/ 3361876 h 293328"/>
              <a:gd name="T68" fmla="*/ 5514725 w 293327"/>
              <a:gd name="T69" fmla="*/ 3671393 h 293328"/>
              <a:gd name="T70" fmla="*/ 5187411 w 293327"/>
              <a:gd name="T71" fmla="*/ 4264628 h 293328"/>
              <a:gd name="T72" fmla="*/ 4441236 w 293327"/>
              <a:gd name="T73" fmla="*/ 3516634 h 293328"/>
              <a:gd name="T74" fmla="*/ 5187411 w 293327"/>
              <a:gd name="T75" fmla="*/ 2781553 h 293328"/>
              <a:gd name="T76" fmla="*/ 3766079 w 293327"/>
              <a:gd name="T77" fmla="*/ 3551307 h 293328"/>
              <a:gd name="T78" fmla="*/ 5322244 w 293327"/>
              <a:gd name="T79" fmla="*/ 2020163 h 293328"/>
              <a:gd name="T80" fmla="*/ 7806817 w 293327"/>
              <a:gd name="T81" fmla="*/ 1273880 h 293328"/>
              <a:gd name="T82" fmla="*/ 2850703 w 293327"/>
              <a:gd name="T83" fmla="*/ 321688 h 293328"/>
              <a:gd name="T84" fmla="*/ 3334594 w 293327"/>
              <a:gd name="T85" fmla="*/ 797696 h 293328"/>
              <a:gd name="T86" fmla="*/ 3661517 w 293327"/>
              <a:gd name="T87" fmla="*/ 797696 h 293328"/>
              <a:gd name="T88" fmla="*/ 863003 w 293327"/>
              <a:gd name="T89" fmla="*/ 4670801 h 293328"/>
              <a:gd name="T90" fmla="*/ 5322244 w 293327"/>
              <a:gd name="T91" fmla="*/ 1698446 h 293328"/>
              <a:gd name="T92" fmla="*/ 9794485 w 293327"/>
              <a:gd name="T93" fmla="*/ 4670801 h 293328"/>
              <a:gd name="T94" fmla="*/ 7009129 w 293327"/>
              <a:gd name="T95" fmla="*/ 797696 h 293328"/>
              <a:gd name="T96" fmla="*/ 8329890 w 293327"/>
              <a:gd name="T97" fmla="*/ 1402480 h 293328"/>
              <a:gd name="T98" fmla="*/ 10657531 w 293327"/>
              <a:gd name="T99" fmla="*/ 4825134 h 293328"/>
              <a:gd name="T100" fmla="*/ 8931422 w 293327"/>
              <a:gd name="T101" fmla="*/ 9907690 h 293328"/>
              <a:gd name="T102" fmla="*/ 1726097 w 293327"/>
              <a:gd name="T103" fmla="*/ 9907690 h 293328"/>
              <a:gd name="T104" fmla="*/ 0 w 293327"/>
              <a:gd name="T105" fmla="*/ 4825134 h 293328"/>
              <a:gd name="T106" fmla="*/ 2327665 w 293327"/>
              <a:gd name="T107" fmla="*/ 1402480 h 29332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93327" h="293328">
                <a:moveTo>
                  <a:pt x="175708" y="231140"/>
                </a:moveTo>
                <a:cubicBezTo>
                  <a:pt x="171739" y="231140"/>
                  <a:pt x="168492" y="233985"/>
                  <a:pt x="168492" y="238252"/>
                </a:cubicBezTo>
                <a:lnTo>
                  <a:pt x="167770" y="249987"/>
                </a:lnTo>
                <a:cubicBezTo>
                  <a:pt x="167770" y="251765"/>
                  <a:pt x="168492" y="253898"/>
                  <a:pt x="169935" y="255321"/>
                </a:cubicBezTo>
                <a:cubicBezTo>
                  <a:pt x="171017" y="256743"/>
                  <a:pt x="173182" y="257454"/>
                  <a:pt x="174986" y="257454"/>
                </a:cubicBezTo>
                <a:lnTo>
                  <a:pt x="202767" y="257454"/>
                </a:lnTo>
                <a:cubicBezTo>
                  <a:pt x="206375" y="257454"/>
                  <a:pt x="209622" y="254965"/>
                  <a:pt x="210344" y="251409"/>
                </a:cubicBezTo>
                <a:lnTo>
                  <a:pt x="212509" y="239674"/>
                </a:lnTo>
                <a:cubicBezTo>
                  <a:pt x="212509" y="237541"/>
                  <a:pt x="212148" y="235407"/>
                  <a:pt x="210705" y="233629"/>
                </a:cubicBezTo>
                <a:cubicBezTo>
                  <a:pt x="209262" y="232207"/>
                  <a:pt x="207097" y="231140"/>
                  <a:pt x="204932" y="231140"/>
                </a:cubicBezTo>
                <a:lnTo>
                  <a:pt x="175708" y="231140"/>
                </a:lnTo>
                <a:close/>
                <a:moveTo>
                  <a:pt x="89886" y="231140"/>
                </a:moveTo>
                <a:cubicBezTo>
                  <a:pt x="87734" y="231140"/>
                  <a:pt x="85581" y="232207"/>
                  <a:pt x="84505" y="233629"/>
                </a:cubicBezTo>
                <a:cubicBezTo>
                  <a:pt x="82711" y="235407"/>
                  <a:pt x="82352" y="237541"/>
                  <a:pt x="82711" y="239674"/>
                </a:cubicBezTo>
                <a:lnTo>
                  <a:pt x="84864" y="251409"/>
                </a:lnTo>
                <a:cubicBezTo>
                  <a:pt x="85222" y="254965"/>
                  <a:pt x="88451" y="257454"/>
                  <a:pt x="92039" y="257454"/>
                </a:cubicBezTo>
                <a:lnTo>
                  <a:pt x="119663" y="257454"/>
                </a:lnTo>
                <a:cubicBezTo>
                  <a:pt x="121457" y="257454"/>
                  <a:pt x="123610" y="256743"/>
                  <a:pt x="125045" y="255321"/>
                </a:cubicBezTo>
                <a:cubicBezTo>
                  <a:pt x="126480" y="253898"/>
                  <a:pt x="127198" y="251765"/>
                  <a:pt x="127198" y="249987"/>
                </a:cubicBezTo>
                <a:lnTo>
                  <a:pt x="126480" y="238252"/>
                </a:lnTo>
                <a:cubicBezTo>
                  <a:pt x="126121" y="233985"/>
                  <a:pt x="122892" y="231140"/>
                  <a:pt x="118946" y="231140"/>
                </a:cubicBezTo>
                <a:lnTo>
                  <a:pt x="89886" y="231140"/>
                </a:lnTo>
                <a:close/>
                <a:moveTo>
                  <a:pt x="175708" y="222250"/>
                </a:moveTo>
                <a:lnTo>
                  <a:pt x="204932" y="222250"/>
                </a:lnTo>
                <a:cubicBezTo>
                  <a:pt x="209983" y="222250"/>
                  <a:pt x="214313" y="224384"/>
                  <a:pt x="217560" y="227940"/>
                </a:cubicBezTo>
                <a:cubicBezTo>
                  <a:pt x="220807" y="231496"/>
                  <a:pt x="221889" y="236474"/>
                  <a:pt x="221168" y="241097"/>
                </a:cubicBezTo>
                <a:lnTo>
                  <a:pt x="219003" y="252832"/>
                </a:lnTo>
                <a:cubicBezTo>
                  <a:pt x="217560" y="260655"/>
                  <a:pt x="211066" y="266344"/>
                  <a:pt x="202767" y="266344"/>
                </a:cubicBezTo>
                <a:lnTo>
                  <a:pt x="174986" y="266344"/>
                </a:lnTo>
                <a:cubicBezTo>
                  <a:pt x="170656" y="266344"/>
                  <a:pt x="166327" y="264566"/>
                  <a:pt x="163080" y="261366"/>
                </a:cubicBezTo>
                <a:cubicBezTo>
                  <a:pt x="160193" y="258166"/>
                  <a:pt x="158750" y="253898"/>
                  <a:pt x="158750" y="249276"/>
                </a:cubicBezTo>
                <a:lnTo>
                  <a:pt x="159472" y="237541"/>
                </a:lnTo>
                <a:cubicBezTo>
                  <a:pt x="159472" y="229362"/>
                  <a:pt x="166688" y="222250"/>
                  <a:pt x="175708" y="222250"/>
                </a:cubicBezTo>
                <a:close/>
                <a:moveTo>
                  <a:pt x="89886" y="222250"/>
                </a:moveTo>
                <a:lnTo>
                  <a:pt x="118946" y="222250"/>
                </a:lnTo>
                <a:cubicBezTo>
                  <a:pt x="127556" y="222250"/>
                  <a:pt x="134731" y="229362"/>
                  <a:pt x="135449" y="237541"/>
                </a:cubicBezTo>
                <a:lnTo>
                  <a:pt x="135808" y="249276"/>
                </a:lnTo>
                <a:cubicBezTo>
                  <a:pt x="136166" y="253898"/>
                  <a:pt x="134373" y="258166"/>
                  <a:pt x="131144" y="261366"/>
                </a:cubicBezTo>
                <a:cubicBezTo>
                  <a:pt x="128274" y="264566"/>
                  <a:pt x="124328" y="266344"/>
                  <a:pt x="119663" y="266344"/>
                </a:cubicBezTo>
                <a:lnTo>
                  <a:pt x="92039" y="266344"/>
                </a:lnTo>
                <a:cubicBezTo>
                  <a:pt x="84146" y="266344"/>
                  <a:pt x="77330" y="260655"/>
                  <a:pt x="75895" y="252832"/>
                </a:cubicBezTo>
                <a:lnTo>
                  <a:pt x="73742" y="241097"/>
                </a:lnTo>
                <a:cubicBezTo>
                  <a:pt x="73025" y="236474"/>
                  <a:pt x="74460" y="231496"/>
                  <a:pt x="77330" y="227940"/>
                </a:cubicBezTo>
                <a:cubicBezTo>
                  <a:pt x="80559" y="224384"/>
                  <a:pt x="85222" y="222250"/>
                  <a:pt x="89886" y="222250"/>
                </a:cubicBezTo>
                <a:close/>
                <a:moveTo>
                  <a:pt x="178713" y="166124"/>
                </a:moveTo>
                <a:cubicBezTo>
                  <a:pt x="174784" y="166124"/>
                  <a:pt x="171569" y="168991"/>
                  <a:pt x="171569" y="172935"/>
                </a:cubicBezTo>
                <a:lnTo>
                  <a:pt x="170855" y="184764"/>
                </a:lnTo>
                <a:cubicBezTo>
                  <a:pt x="170855" y="186915"/>
                  <a:pt x="171569" y="188707"/>
                  <a:pt x="172998" y="190141"/>
                </a:cubicBezTo>
                <a:cubicBezTo>
                  <a:pt x="174427" y="191575"/>
                  <a:pt x="176213" y="192650"/>
                  <a:pt x="178356" y="192650"/>
                </a:cubicBezTo>
                <a:lnTo>
                  <a:pt x="214074" y="192650"/>
                </a:lnTo>
                <a:cubicBezTo>
                  <a:pt x="217646" y="192650"/>
                  <a:pt x="220861" y="190141"/>
                  <a:pt x="221218" y="186556"/>
                </a:cubicBezTo>
                <a:lnTo>
                  <a:pt x="223718" y="174727"/>
                </a:lnTo>
                <a:cubicBezTo>
                  <a:pt x="224075" y="172576"/>
                  <a:pt x="223361" y="170425"/>
                  <a:pt x="221932" y="168633"/>
                </a:cubicBezTo>
                <a:cubicBezTo>
                  <a:pt x="220504" y="166841"/>
                  <a:pt x="218360" y="166124"/>
                  <a:pt x="216217" y="166124"/>
                </a:cubicBezTo>
                <a:lnTo>
                  <a:pt x="178713" y="166124"/>
                </a:lnTo>
                <a:close/>
                <a:moveTo>
                  <a:pt x="78700" y="166124"/>
                </a:moveTo>
                <a:cubicBezTo>
                  <a:pt x="76557" y="166124"/>
                  <a:pt x="74413" y="166841"/>
                  <a:pt x="72985" y="168633"/>
                </a:cubicBezTo>
                <a:cubicBezTo>
                  <a:pt x="71913" y="170425"/>
                  <a:pt x="71199" y="172576"/>
                  <a:pt x="71556" y="174727"/>
                </a:cubicBezTo>
                <a:lnTo>
                  <a:pt x="73699" y="186556"/>
                </a:lnTo>
                <a:cubicBezTo>
                  <a:pt x="74056" y="190141"/>
                  <a:pt x="77271" y="192650"/>
                  <a:pt x="80843" y="192650"/>
                </a:cubicBezTo>
                <a:lnTo>
                  <a:pt x="116562" y="192650"/>
                </a:lnTo>
                <a:cubicBezTo>
                  <a:pt x="118705" y="192650"/>
                  <a:pt x="120848" y="191575"/>
                  <a:pt x="121920" y="190141"/>
                </a:cubicBezTo>
                <a:cubicBezTo>
                  <a:pt x="123349" y="188707"/>
                  <a:pt x="124063" y="186915"/>
                  <a:pt x="124063" y="184764"/>
                </a:cubicBezTo>
                <a:lnTo>
                  <a:pt x="123349" y="172935"/>
                </a:lnTo>
                <a:cubicBezTo>
                  <a:pt x="123349" y="168991"/>
                  <a:pt x="120134" y="166124"/>
                  <a:pt x="115847" y="166124"/>
                </a:cubicBezTo>
                <a:lnTo>
                  <a:pt x="78700" y="166124"/>
                </a:lnTo>
                <a:close/>
                <a:moveTo>
                  <a:pt x="178713" y="157162"/>
                </a:moveTo>
                <a:lnTo>
                  <a:pt x="216217" y="157162"/>
                </a:lnTo>
                <a:cubicBezTo>
                  <a:pt x="220861" y="157162"/>
                  <a:pt x="225504" y="159313"/>
                  <a:pt x="228362" y="162898"/>
                </a:cubicBezTo>
                <a:cubicBezTo>
                  <a:pt x="231576" y="166841"/>
                  <a:pt x="233005" y="171501"/>
                  <a:pt x="231934" y="176161"/>
                </a:cubicBezTo>
                <a:lnTo>
                  <a:pt x="230148" y="187990"/>
                </a:lnTo>
                <a:cubicBezTo>
                  <a:pt x="228719" y="195877"/>
                  <a:pt x="221932" y="201254"/>
                  <a:pt x="214074" y="201254"/>
                </a:cubicBezTo>
                <a:lnTo>
                  <a:pt x="178356" y="201254"/>
                </a:lnTo>
                <a:cubicBezTo>
                  <a:pt x="173712" y="201254"/>
                  <a:pt x="169783" y="199820"/>
                  <a:pt x="166569" y="196235"/>
                </a:cubicBezTo>
                <a:cubicBezTo>
                  <a:pt x="163354" y="193367"/>
                  <a:pt x="161925" y="189066"/>
                  <a:pt x="161925" y="184406"/>
                </a:cubicBezTo>
                <a:lnTo>
                  <a:pt x="162640" y="172576"/>
                </a:lnTo>
                <a:cubicBezTo>
                  <a:pt x="162997" y="163973"/>
                  <a:pt x="170141" y="157162"/>
                  <a:pt x="178713" y="157162"/>
                </a:cubicBezTo>
                <a:close/>
                <a:moveTo>
                  <a:pt x="78700" y="157162"/>
                </a:moveTo>
                <a:lnTo>
                  <a:pt x="115847" y="157162"/>
                </a:lnTo>
                <a:cubicBezTo>
                  <a:pt x="124778" y="157162"/>
                  <a:pt x="131921" y="163973"/>
                  <a:pt x="132279" y="172576"/>
                </a:cubicBezTo>
                <a:lnTo>
                  <a:pt x="132636" y="184406"/>
                </a:lnTo>
                <a:cubicBezTo>
                  <a:pt x="132993" y="189066"/>
                  <a:pt x="131564" y="193367"/>
                  <a:pt x="128350" y="196235"/>
                </a:cubicBezTo>
                <a:cubicBezTo>
                  <a:pt x="125135" y="199820"/>
                  <a:pt x="121205" y="201254"/>
                  <a:pt x="116562" y="201254"/>
                </a:cubicBezTo>
                <a:lnTo>
                  <a:pt x="80843" y="201254"/>
                </a:lnTo>
                <a:cubicBezTo>
                  <a:pt x="72985" y="201254"/>
                  <a:pt x="66198" y="195877"/>
                  <a:pt x="64769" y="187990"/>
                </a:cubicBezTo>
                <a:lnTo>
                  <a:pt x="62626" y="176161"/>
                </a:lnTo>
                <a:cubicBezTo>
                  <a:pt x="61912" y="171501"/>
                  <a:pt x="63341" y="166841"/>
                  <a:pt x="66198" y="162898"/>
                </a:cubicBezTo>
                <a:cubicBezTo>
                  <a:pt x="69413" y="159313"/>
                  <a:pt x="74056" y="157162"/>
                  <a:pt x="78700" y="157162"/>
                </a:cubicBezTo>
                <a:close/>
                <a:moveTo>
                  <a:pt x="21954" y="139115"/>
                </a:moveTo>
                <a:lnTo>
                  <a:pt x="55786" y="274276"/>
                </a:lnTo>
                <a:cubicBezTo>
                  <a:pt x="57585" y="280387"/>
                  <a:pt x="62984" y="284341"/>
                  <a:pt x="69103" y="284341"/>
                </a:cubicBezTo>
                <a:lnTo>
                  <a:pt x="224225" y="284341"/>
                </a:lnTo>
                <a:cubicBezTo>
                  <a:pt x="230703" y="284341"/>
                  <a:pt x="235742" y="280387"/>
                  <a:pt x="237181" y="274276"/>
                </a:cubicBezTo>
                <a:lnTo>
                  <a:pt x="271373" y="139115"/>
                </a:lnTo>
                <a:lnTo>
                  <a:pt x="179596" y="139115"/>
                </a:lnTo>
                <a:cubicBezTo>
                  <a:pt x="170598" y="146664"/>
                  <a:pt x="159441" y="151337"/>
                  <a:pt x="146484" y="151337"/>
                </a:cubicBezTo>
                <a:cubicBezTo>
                  <a:pt x="134247" y="151337"/>
                  <a:pt x="122730" y="146664"/>
                  <a:pt x="113731" y="139115"/>
                </a:cubicBezTo>
                <a:lnTo>
                  <a:pt x="21954" y="139115"/>
                </a:lnTo>
                <a:close/>
                <a:moveTo>
                  <a:pt x="147097" y="73025"/>
                </a:moveTo>
                <a:cubicBezTo>
                  <a:pt x="149979" y="73025"/>
                  <a:pt x="151781" y="75187"/>
                  <a:pt x="151781" y="77709"/>
                </a:cubicBezTo>
                <a:lnTo>
                  <a:pt x="151781" y="93921"/>
                </a:lnTo>
                <a:lnTo>
                  <a:pt x="167993" y="93921"/>
                </a:lnTo>
                <a:cubicBezTo>
                  <a:pt x="170515" y="93921"/>
                  <a:pt x="172677" y="95723"/>
                  <a:pt x="172677" y="98245"/>
                </a:cubicBezTo>
                <a:cubicBezTo>
                  <a:pt x="172677" y="100767"/>
                  <a:pt x="170515" y="102568"/>
                  <a:pt x="167993" y="102568"/>
                </a:cubicBezTo>
                <a:lnTo>
                  <a:pt x="151781" y="102568"/>
                </a:lnTo>
                <a:lnTo>
                  <a:pt x="151781" y="119141"/>
                </a:lnTo>
                <a:cubicBezTo>
                  <a:pt x="151781" y="121663"/>
                  <a:pt x="149979" y="123465"/>
                  <a:pt x="147097" y="123465"/>
                </a:cubicBezTo>
                <a:cubicBezTo>
                  <a:pt x="144935" y="123465"/>
                  <a:pt x="142773" y="121663"/>
                  <a:pt x="142773" y="119141"/>
                </a:cubicBezTo>
                <a:lnTo>
                  <a:pt x="142773" y="102568"/>
                </a:lnTo>
                <a:lnTo>
                  <a:pt x="126561" y="102568"/>
                </a:lnTo>
                <a:cubicBezTo>
                  <a:pt x="124039" y="102568"/>
                  <a:pt x="122237" y="100767"/>
                  <a:pt x="122237" y="98245"/>
                </a:cubicBezTo>
                <a:cubicBezTo>
                  <a:pt x="122237" y="95723"/>
                  <a:pt x="124039" y="93921"/>
                  <a:pt x="126561" y="93921"/>
                </a:cubicBezTo>
                <a:lnTo>
                  <a:pt x="142773" y="93921"/>
                </a:lnTo>
                <a:lnTo>
                  <a:pt x="142773" y="77709"/>
                </a:lnTo>
                <a:cubicBezTo>
                  <a:pt x="142773" y="75187"/>
                  <a:pt x="144935" y="73025"/>
                  <a:pt x="147097" y="73025"/>
                </a:cubicBezTo>
                <a:close/>
                <a:moveTo>
                  <a:pt x="146484" y="56437"/>
                </a:moveTo>
                <a:cubicBezTo>
                  <a:pt x="123090" y="56437"/>
                  <a:pt x="103654" y="75848"/>
                  <a:pt x="103654" y="99214"/>
                </a:cubicBezTo>
                <a:cubicBezTo>
                  <a:pt x="103654" y="122939"/>
                  <a:pt x="123090" y="141991"/>
                  <a:pt x="146484" y="141991"/>
                </a:cubicBezTo>
                <a:cubicBezTo>
                  <a:pt x="170238" y="141991"/>
                  <a:pt x="189673" y="122939"/>
                  <a:pt x="189673" y="99214"/>
                </a:cubicBezTo>
                <a:cubicBezTo>
                  <a:pt x="189673" y="75848"/>
                  <a:pt x="170238" y="56437"/>
                  <a:pt x="146484" y="56437"/>
                </a:cubicBezTo>
                <a:close/>
                <a:moveTo>
                  <a:pt x="214867" y="8987"/>
                </a:moveTo>
                <a:cubicBezTo>
                  <a:pt x="207669" y="8987"/>
                  <a:pt x="201550" y="14738"/>
                  <a:pt x="201550" y="22287"/>
                </a:cubicBezTo>
                <a:cubicBezTo>
                  <a:pt x="201550" y="29477"/>
                  <a:pt x="207669" y="35587"/>
                  <a:pt x="214867" y="35587"/>
                </a:cubicBezTo>
                <a:cubicBezTo>
                  <a:pt x="222425" y="35587"/>
                  <a:pt x="228184" y="29477"/>
                  <a:pt x="228184" y="22287"/>
                </a:cubicBezTo>
                <a:cubicBezTo>
                  <a:pt x="228184" y="14738"/>
                  <a:pt x="222425" y="8987"/>
                  <a:pt x="214867" y="8987"/>
                </a:cubicBezTo>
                <a:close/>
                <a:moveTo>
                  <a:pt x="78460" y="8987"/>
                </a:moveTo>
                <a:cubicBezTo>
                  <a:pt x="71262" y="8987"/>
                  <a:pt x="65144" y="14738"/>
                  <a:pt x="65144" y="22287"/>
                </a:cubicBezTo>
                <a:cubicBezTo>
                  <a:pt x="65144" y="29477"/>
                  <a:pt x="71262" y="35587"/>
                  <a:pt x="78460" y="35587"/>
                </a:cubicBezTo>
                <a:cubicBezTo>
                  <a:pt x="86018" y="35587"/>
                  <a:pt x="91777" y="29477"/>
                  <a:pt x="91777" y="22287"/>
                </a:cubicBezTo>
                <a:cubicBezTo>
                  <a:pt x="91777" y="14738"/>
                  <a:pt x="86018" y="8987"/>
                  <a:pt x="78460" y="8987"/>
                </a:cubicBezTo>
                <a:close/>
                <a:moveTo>
                  <a:pt x="78460" y="0"/>
                </a:moveTo>
                <a:cubicBezTo>
                  <a:pt x="90697" y="0"/>
                  <a:pt x="100775" y="10065"/>
                  <a:pt x="100775" y="22287"/>
                </a:cubicBezTo>
                <a:cubicBezTo>
                  <a:pt x="100775" y="34509"/>
                  <a:pt x="90697" y="44215"/>
                  <a:pt x="78460" y="44215"/>
                </a:cubicBezTo>
                <a:cubicBezTo>
                  <a:pt x="76301" y="44215"/>
                  <a:pt x="73781" y="43855"/>
                  <a:pt x="71982" y="43496"/>
                </a:cubicBezTo>
                <a:lnTo>
                  <a:pt x="23754" y="130488"/>
                </a:lnTo>
                <a:lnTo>
                  <a:pt x="105094" y="130488"/>
                </a:lnTo>
                <a:cubicBezTo>
                  <a:pt x="98615" y="121501"/>
                  <a:pt x="95016" y="110717"/>
                  <a:pt x="95016" y="99214"/>
                </a:cubicBezTo>
                <a:cubicBezTo>
                  <a:pt x="95016" y="70816"/>
                  <a:pt x="118050" y="47450"/>
                  <a:pt x="146484" y="47450"/>
                </a:cubicBezTo>
                <a:cubicBezTo>
                  <a:pt x="175277" y="47450"/>
                  <a:pt x="198671" y="70816"/>
                  <a:pt x="198671" y="99214"/>
                </a:cubicBezTo>
                <a:cubicBezTo>
                  <a:pt x="198671" y="110717"/>
                  <a:pt x="194712" y="121501"/>
                  <a:pt x="187874" y="130488"/>
                </a:cubicBezTo>
                <a:lnTo>
                  <a:pt x="269573" y="130488"/>
                </a:lnTo>
                <a:lnTo>
                  <a:pt x="221345" y="43496"/>
                </a:lnTo>
                <a:cubicBezTo>
                  <a:pt x="219546" y="43855"/>
                  <a:pt x="217386" y="44215"/>
                  <a:pt x="214867" y="44215"/>
                </a:cubicBezTo>
                <a:cubicBezTo>
                  <a:pt x="202630" y="44215"/>
                  <a:pt x="192912" y="34509"/>
                  <a:pt x="192912" y="22287"/>
                </a:cubicBezTo>
                <a:cubicBezTo>
                  <a:pt x="192912" y="10065"/>
                  <a:pt x="202630" y="0"/>
                  <a:pt x="214867" y="0"/>
                </a:cubicBezTo>
                <a:cubicBezTo>
                  <a:pt x="227104" y="0"/>
                  <a:pt x="237181" y="10065"/>
                  <a:pt x="237181" y="22287"/>
                </a:cubicBezTo>
                <a:cubicBezTo>
                  <a:pt x="237181" y="29117"/>
                  <a:pt x="233942" y="34869"/>
                  <a:pt x="229263" y="39182"/>
                </a:cubicBezTo>
                <a:lnTo>
                  <a:pt x="279651" y="130488"/>
                </a:lnTo>
                <a:lnTo>
                  <a:pt x="289008" y="130488"/>
                </a:lnTo>
                <a:cubicBezTo>
                  <a:pt x="291528" y="130488"/>
                  <a:pt x="293327" y="132285"/>
                  <a:pt x="293327" y="134801"/>
                </a:cubicBezTo>
                <a:cubicBezTo>
                  <a:pt x="293327" y="137318"/>
                  <a:pt x="291528" y="139115"/>
                  <a:pt x="289008" y="139115"/>
                </a:cubicBezTo>
                <a:lnTo>
                  <a:pt x="280730" y="139115"/>
                </a:lnTo>
                <a:lnTo>
                  <a:pt x="245819" y="276792"/>
                </a:lnTo>
                <a:cubicBezTo>
                  <a:pt x="243300" y="286498"/>
                  <a:pt x="234662" y="293328"/>
                  <a:pt x="224225" y="293328"/>
                </a:cubicBezTo>
                <a:lnTo>
                  <a:pt x="69103" y="293328"/>
                </a:lnTo>
                <a:cubicBezTo>
                  <a:pt x="58665" y="293328"/>
                  <a:pt x="49667" y="286498"/>
                  <a:pt x="47508" y="276792"/>
                </a:cubicBezTo>
                <a:lnTo>
                  <a:pt x="12597" y="139115"/>
                </a:lnTo>
                <a:lnTo>
                  <a:pt x="4319" y="139115"/>
                </a:lnTo>
                <a:cubicBezTo>
                  <a:pt x="1799" y="139115"/>
                  <a:pt x="0" y="137318"/>
                  <a:pt x="0" y="134801"/>
                </a:cubicBezTo>
                <a:cubicBezTo>
                  <a:pt x="0" y="132285"/>
                  <a:pt x="1799" y="130488"/>
                  <a:pt x="4319" y="130488"/>
                </a:cubicBezTo>
                <a:lnTo>
                  <a:pt x="13316" y="130488"/>
                </a:lnTo>
                <a:lnTo>
                  <a:pt x="64064" y="39182"/>
                </a:lnTo>
                <a:cubicBezTo>
                  <a:pt x="59385" y="34869"/>
                  <a:pt x="56506" y="29117"/>
                  <a:pt x="56506" y="22287"/>
                </a:cubicBezTo>
                <a:cubicBezTo>
                  <a:pt x="56506" y="10065"/>
                  <a:pt x="66223" y="0"/>
                  <a:pt x="78460" y="0"/>
                </a:cubicBezTo>
                <a:close/>
              </a:path>
            </a:pathLst>
          </a:custGeom>
          <a:solidFill>
            <a:schemeClr val="bg1"/>
          </a:solidFill>
          <a:ln>
            <a:noFill/>
          </a:ln>
        </p:spPr>
        <p:txBody>
          <a:bodyPr anchor="ctr"/>
          <a:lstStyle/>
          <a:p>
            <a:pPr defTabSz="456903">
              <a:defRPr/>
            </a:pPr>
            <a:endParaRPr lang="en-US" sz="899">
              <a:solidFill>
                <a:srgbClr val="FFFFFF"/>
              </a:solidFill>
              <a:latin typeface="Century Gothic" panose="020F0302020204030204"/>
            </a:endParaRPr>
          </a:p>
        </p:txBody>
      </p:sp>
      <p:sp>
        <p:nvSpPr>
          <p:cNvPr id="38" name="Freeform 940">
            <a:extLst>
              <a:ext uri="{FF2B5EF4-FFF2-40B4-BE49-F238E27FC236}">
                <a16:creationId xmlns:a16="http://schemas.microsoft.com/office/drawing/2014/main" id="{9E72CD5A-7033-CB48-84D8-6E306677E2A1}"/>
              </a:ext>
            </a:extLst>
          </p:cNvPr>
          <p:cNvSpPr>
            <a:spLocks noChangeAspect="1"/>
          </p:cNvSpPr>
          <p:nvPr/>
        </p:nvSpPr>
        <p:spPr bwMode="auto">
          <a:xfrm>
            <a:off x="5105092" y="5146442"/>
            <a:ext cx="438277" cy="438277"/>
          </a:xfrm>
          <a:custGeom>
            <a:avLst/>
            <a:gdLst>
              <a:gd name="T0" fmla="*/ 10094907 w 293328"/>
              <a:gd name="T1" fmla="*/ 5511422 h 293328"/>
              <a:gd name="T2" fmla="*/ 4550546 w 293328"/>
              <a:gd name="T3" fmla="*/ 4401261 h 293328"/>
              <a:gd name="T4" fmla="*/ 4184428 w 293328"/>
              <a:gd name="T5" fmla="*/ 5798781 h 293328"/>
              <a:gd name="T6" fmla="*/ 5400559 w 293328"/>
              <a:gd name="T7" fmla="*/ 6582348 h 293328"/>
              <a:gd name="T8" fmla="*/ 6472759 w 293328"/>
              <a:gd name="T9" fmla="*/ 5798781 h 293328"/>
              <a:gd name="T10" fmla="*/ 6119705 w 293328"/>
              <a:gd name="T11" fmla="*/ 4401261 h 293328"/>
              <a:gd name="T12" fmla="*/ 5321798 w 293328"/>
              <a:gd name="T13" fmla="*/ 1095835 h 293328"/>
              <a:gd name="T14" fmla="*/ 6224538 w 293328"/>
              <a:gd name="T15" fmla="*/ 1515135 h 293328"/>
              <a:gd name="T16" fmla="*/ 7258088 w 293328"/>
              <a:gd name="T17" fmla="*/ 1764202 h 293328"/>
              <a:gd name="T18" fmla="*/ 7859976 w 293328"/>
              <a:gd name="T19" fmla="*/ 2157309 h 293328"/>
              <a:gd name="T20" fmla="*/ 8461775 w 293328"/>
              <a:gd name="T21" fmla="*/ 3022167 h 293328"/>
              <a:gd name="T22" fmla="*/ 9207529 w 293328"/>
              <a:gd name="T23" fmla="*/ 3703596 h 293328"/>
              <a:gd name="T24" fmla="*/ 9168242 w 293328"/>
              <a:gd name="T25" fmla="*/ 4712642 h 293328"/>
              <a:gd name="T26" fmla="*/ 8815000 w 293328"/>
              <a:gd name="T27" fmla="*/ 4267100 h 293328"/>
              <a:gd name="T28" fmla="*/ 8762695 w 293328"/>
              <a:gd name="T29" fmla="*/ 3677397 h 293328"/>
              <a:gd name="T30" fmla="*/ 8147770 w 293328"/>
              <a:gd name="T31" fmla="*/ 2773181 h 293328"/>
              <a:gd name="T32" fmla="*/ 7624468 w 293328"/>
              <a:gd name="T33" fmla="*/ 2484890 h 293328"/>
              <a:gd name="T34" fmla="*/ 6800175 w 293328"/>
              <a:gd name="T35" fmla="*/ 1711767 h 293328"/>
              <a:gd name="T36" fmla="*/ 5688134 w 293328"/>
              <a:gd name="T37" fmla="*/ 1685538 h 293328"/>
              <a:gd name="T38" fmla="*/ 5112459 w 293328"/>
              <a:gd name="T39" fmla="*/ 1502117 h 293328"/>
              <a:gd name="T40" fmla="*/ 4039633 w 293328"/>
              <a:gd name="T41" fmla="*/ 1724841 h 293328"/>
              <a:gd name="T42" fmla="*/ 3581696 w 293328"/>
              <a:gd name="T43" fmla="*/ 2104830 h 293328"/>
              <a:gd name="T44" fmla="*/ 2561279 w 293328"/>
              <a:gd name="T45" fmla="*/ 2563511 h 293328"/>
              <a:gd name="T46" fmla="*/ 2103257 w 293328"/>
              <a:gd name="T47" fmla="*/ 3585664 h 293328"/>
              <a:gd name="T48" fmla="*/ 1723820 w 293328"/>
              <a:gd name="T49" fmla="*/ 4044268 h 293328"/>
              <a:gd name="T50" fmla="*/ 1501500 w 293328"/>
              <a:gd name="T51" fmla="*/ 5118887 h 293328"/>
              <a:gd name="T52" fmla="*/ 1684654 w 293328"/>
              <a:gd name="T53" fmla="*/ 5695410 h 293328"/>
              <a:gd name="T54" fmla="*/ 1710818 w 293328"/>
              <a:gd name="T55" fmla="*/ 6822380 h 293328"/>
              <a:gd name="T56" fmla="*/ 2495735 w 293328"/>
              <a:gd name="T57" fmla="*/ 7634848 h 293328"/>
              <a:gd name="T58" fmla="*/ 2770578 w 293328"/>
              <a:gd name="T59" fmla="*/ 8159066 h 293328"/>
              <a:gd name="T60" fmla="*/ 3673264 w 293328"/>
              <a:gd name="T61" fmla="*/ 8774958 h 293328"/>
              <a:gd name="T62" fmla="*/ 4261997 w 293328"/>
              <a:gd name="T63" fmla="*/ 8827318 h 293328"/>
              <a:gd name="T64" fmla="*/ 4706832 w 293328"/>
              <a:gd name="T65" fmla="*/ 9181164 h 293328"/>
              <a:gd name="T66" fmla="*/ 3921927 w 293328"/>
              <a:gd name="T67" fmla="*/ 9272849 h 293328"/>
              <a:gd name="T68" fmla="*/ 3280772 w 293328"/>
              <a:gd name="T69" fmla="*/ 8656988 h 293328"/>
              <a:gd name="T70" fmla="*/ 2338782 w 293328"/>
              <a:gd name="T71" fmla="*/ 8316252 h 293328"/>
              <a:gd name="T72" fmla="*/ 1985501 w 293328"/>
              <a:gd name="T73" fmla="*/ 7359697 h 293328"/>
              <a:gd name="T74" fmla="*/ 1422960 w 293328"/>
              <a:gd name="T75" fmla="*/ 6468575 h 293328"/>
              <a:gd name="T76" fmla="*/ 1279018 w 293328"/>
              <a:gd name="T77" fmla="*/ 5760948 h 293328"/>
              <a:gd name="T78" fmla="*/ 1462171 w 293328"/>
              <a:gd name="T79" fmla="*/ 4712642 h 293328"/>
              <a:gd name="T80" fmla="*/ 1409958 w 293328"/>
              <a:gd name="T81" fmla="*/ 3703596 h 293328"/>
              <a:gd name="T82" fmla="*/ 2168654 w 293328"/>
              <a:gd name="T83" fmla="*/ 3022167 h 293328"/>
              <a:gd name="T84" fmla="*/ 2770578 w 293328"/>
              <a:gd name="T85" fmla="*/ 2157309 h 293328"/>
              <a:gd name="T86" fmla="*/ 3372357 w 293328"/>
              <a:gd name="T87" fmla="*/ 1764202 h 293328"/>
              <a:gd name="T88" fmla="*/ 4405936 w 293328"/>
              <a:gd name="T89" fmla="*/ 1515135 h 293328"/>
              <a:gd name="T90" fmla="*/ 5321798 w 293328"/>
              <a:gd name="T91" fmla="*/ 1095835 h 293328"/>
              <a:gd name="T92" fmla="*/ 5165152 w 293328"/>
              <a:gd name="T93" fmla="*/ 10330664 h 293328"/>
              <a:gd name="T94" fmla="*/ 3792097 w 293328"/>
              <a:gd name="T95" fmla="*/ 7705561 h 293328"/>
              <a:gd name="T96" fmla="*/ 3556700 w 293328"/>
              <a:gd name="T97" fmla="*/ 7535724 h 293328"/>
              <a:gd name="T98" fmla="*/ 2563005 w 293328"/>
              <a:gd name="T99" fmla="*/ 4466614 h 293328"/>
              <a:gd name="T100" fmla="*/ 5178176 w 293328"/>
              <a:gd name="T101" fmla="*/ 2546746 h 293328"/>
              <a:gd name="T102" fmla="*/ 7950382 w 293328"/>
              <a:gd name="T103" fmla="*/ 4349099 h 293328"/>
              <a:gd name="T104" fmla="*/ 6799670 w 293328"/>
              <a:gd name="T105" fmla="*/ 5837939 h 293328"/>
              <a:gd name="T106" fmla="*/ 5335118 w 293328"/>
              <a:gd name="T107" fmla="*/ 326516 h 293328"/>
              <a:gd name="T108" fmla="*/ 10617946 w 293328"/>
              <a:gd name="T109" fmla="*/ 5446145 h 293328"/>
              <a:gd name="T110" fmla="*/ 0 w 293328"/>
              <a:gd name="T111" fmla="*/ 5328636 h 29332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3328" h="293328">
                <a:moveTo>
                  <a:pt x="277852" y="151696"/>
                </a:moveTo>
                <a:cubicBezTo>
                  <a:pt x="210908" y="157088"/>
                  <a:pt x="156922" y="211009"/>
                  <a:pt x="151523" y="277870"/>
                </a:cubicBezTo>
                <a:lnTo>
                  <a:pt x="277852" y="151696"/>
                </a:lnTo>
                <a:close/>
                <a:moveTo>
                  <a:pt x="146844" y="81959"/>
                </a:moveTo>
                <a:lnTo>
                  <a:pt x="128489" y="118625"/>
                </a:lnTo>
                <a:cubicBezTo>
                  <a:pt x="127769" y="120423"/>
                  <a:pt x="126689" y="121141"/>
                  <a:pt x="125249" y="121141"/>
                </a:cubicBezTo>
                <a:lnTo>
                  <a:pt x="84579" y="127252"/>
                </a:lnTo>
                <a:lnTo>
                  <a:pt x="114092" y="155651"/>
                </a:lnTo>
                <a:cubicBezTo>
                  <a:pt x="114812" y="156729"/>
                  <a:pt x="115532" y="158167"/>
                  <a:pt x="115172" y="159605"/>
                </a:cubicBezTo>
                <a:lnTo>
                  <a:pt x="108334" y="200225"/>
                </a:lnTo>
                <a:lnTo>
                  <a:pt x="144685" y="181173"/>
                </a:lnTo>
                <a:cubicBezTo>
                  <a:pt x="145764" y="180454"/>
                  <a:pt x="147204" y="180454"/>
                  <a:pt x="148644" y="181173"/>
                </a:cubicBezTo>
                <a:lnTo>
                  <a:pt x="175997" y="195552"/>
                </a:lnTo>
                <a:cubicBezTo>
                  <a:pt x="178156" y="193035"/>
                  <a:pt x="180316" y="190160"/>
                  <a:pt x="182835" y="188003"/>
                </a:cubicBezTo>
                <a:lnTo>
                  <a:pt x="178156" y="159605"/>
                </a:lnTo>
                <a:cubicBezTo>
                  <a:pt x="177797" y="158167"/>
                  <a:pt x="178516" y="156729"/>
                  <a:pt x="179596" y="155651"/>
                </a:cubicBezTo>
                <a:lnTo>
                  <a:pt x="208749" y="127252"/>
                </a:lnTo>
                <a:lnTo>
                  <a:pt x="168439" y="121141"/>
                </a:lnTo>
                <a:cubicBezTo>
                  <a:pt x="166639" y="121141"/>
                  <a:pt x="165560" y="120423"/>
                  <a:pt x="164840" y="118625"/>
                </a:cubicBezTo>
                <a:lnTo>
                  <a:pt x="146844" y="81959"/>
                </a:lnTo>
                <a:close/>
                <a:moveTo>
                  <a:pt x="146477" y="30162"/>
                </a:moveTo>
                <a:cubicBezTo>
                  <a:pt x="150798" y="30162"/>
                  <a:pt x="155119" y="31965"/>
                  <a:pt x="158360" y="35212"/>
                </a:cubicBezTo>
                <a:lnTo>
                  <a:pt x="162681" y="40261"/>
                </a:lnTo>
                <a:cubicBezTo>
                  <a:pt x="165202" y="42425"/>
                  <a:pt x="168443" y="43147"/>
                  <a:pt x="171324" y="41704"/>
                </a:cubicBezTo>
                <a:lnTo>
                  <a:pt x="177806" y="39179"/>
                </a:lnTo>
                <a:cubicBezTo>
                  <a:pt x="181767" y="37376"/>
                  <a:pt x="186448" y="37015"/>
                  <a:pt x="190769" y="38818"/>
                </a:cubicBezTo>
                <a:cubicBezTo>
                  <a:pt x="195091" y="40622"/>
                  <a:pt x="197972" y="44229"/>
                  <a:pt x="199772" y="48557"/>
                </a:cubicBezTo>
                <a:lnTo>
                  <a:pt x="202293" y="54688"/>
                </a:lnTo>
                <a:cubicBezTo>
                  <a:pt x="203373" y="57574"/>
                  <a:pt x="206254" y="59377"/>
                  <a:pt x="209495" y="59738"/>
                </a:cubicBezTo>
                <a:lnTo>
                  <a:pt x="216337" y="59377"/>
                </a:lnTo>
                <a:cubicBezTo>
                  <a:pt x="220658" y="59377"/>
                  <a:pt x="225339" y="60820"/>
                  <a:pt x="228580" y="64427"/>
                </a:cubicBezTo>
                <a:cubicBezTo>
                  <a:pt x="231461" y="67673"/>
                  <a:pt x="233622" y="72001"/>
                  <a:pt x="233262" y="76329"/>
                </a:cubicBezTo>
                <a:lnTo>
                  <a:pt x="232902" y="83182"/>
                </a:lnTo>
                <a:cubicBezTo>
                  <a:pt x="232902" y="86428"/>
                  <a:pt x="235062" y="89314"/>
                  <a:pt x="237943" y="90396"/>
                </a:cubicBezTo>
                <a:lnTo>
                  <a:pt x="244425" y="92920"/>
                </a:lnTo>
                <a:cubicBezTo>
                  <a:pt x="248386" y="94363"/>
                  <a:pt x="251987" y="97609"/>
                  <a:pt x="253428" y="101937"/>
                </a:cubicBezTo>
                <a:cubicBezTo>
                  <a:pt x="255228" y="105905"/>
                  <a:pt x="255228" y="110954"/>
                  <a:pt x="253428" y="114922"/>
                </a:cubicBezTo>
                <a:lnTo>
                  <a:pt x="250547" y="121414"/>
                </a:lnTo>
                <a:cubicBezTo>
                  <a:pt x="249106" y="123939"/>
                  <a:pt x="249826" y="127546"/>
                  <a:pt x="252347" y="129710"/>
                </a:cubicBezTo>
                <a:cubicBezTo>
                  <a:pt x="254148" y="131513"/>
                  <a:pt x="254148" y="134399"/>
                  <a:pt x="252347" y="136202"/>
                </a:cubicBezTo>
                <a:cubicBezTo>
                  <a:pt x="250907" y="137645"/>
                  <a:pt x="248026" y="138005"/>
                  <a:pt x="246225" y="136202"/>
                </a:cubicBezTo>
                <a:cubicBezTo>
                  <a:pt x="241184" y="131513"/>
                  <a:pt x="239744" y="123939"/>
                  <a:pt x="242624" y="117447"/>
                </a:cubicBezTo>
                <a:lnTo>
                  <a:pt x="245145" y="111315"/>
                </a:lnTo>
                <a:cubicBezTo>
                  <a:pt x="246225" y="109512"/>
                  <a:pt x="246225" y="107348"/>
                  <a:pt x="245145" y="105544"/>
                </a:cubicBezTo>
                <a:cubicBezTo>
                  <a:pt x="244785" y="103380"/>
                  <a:pt x="242984" y="101937"/>
                  <a:pt x="241184" y="101216"/>
                </a:cubicBezTo>
                <a:lnTo>
                  <a:pt x="234702" y="98691"/>
                </a:lnTo>
                <a:cubicBezTo>
                  <a:pt x="228220" y="96167"/>
                  <a:pt x="223899" y="90035"/>
                  <a:pt x="224259" y="82821"/>
                </a:cubicBezTo>
                <a:lnTo>
                  <a:pt x="224259" y="76329"/>
                </a:lnTo>
                <a:cubicBezTo>
                  <a:pt x="224259" y="74165"/>
                  <a:pt x="223539" y="72001"/>
                  <a:pt x="222098" y="70558"/>
                </a:cubicBezTo>
                <a:cubicBezTo>
                  <a:pt x="220658" y="69116"/>
                  <a:pt x="218497" y="68394"/>
                  <a:pt x="216337" y="68394"/>
                </a:cubicBezTo>
                <a:lnTo>
                  <a:pt x="209855" y="68394"/>
                </a:lnTo>
                <a:cubicBezTo>
                  <a:pt x="202653" y="68755"/>
                  <a:pt x="196531" y="64427"/>
                  <a:pt x="194010" y="57934"/>
                </a:cubicBezTo>
                <a:lnTo>
                  <a:pt x="191490" y="51442"/>
                </a:lnTo>
                <a:cubicBezTo>
                  <a:pt x="190769" y="49639"/>
                  <a:pt x="189329" y="47835"/>
                  <a:pt x="187168" y="47114"/>
                </a:cubicBezTo>
                <a:cubicBezTo>
                  <a:pt x="185368" y="46393"/>
                  <a:pt x="183207" y="46393"/>
                  <a:pt x="181407" y="47475"/>
                </a:cubicBezTo>
                <a:lnTo>
                  <a:pt x="174925" y="49999"/>
                </a:lnTo>
                <a:cubicBezTo>
                  <a:pt x="168803" y="52885"/>
                  <a:pt x="161241" y="51442"/>
                  <a:pt x="156560" y="46393"/>
                </a:cubicBezTo>
                <a:lnTo>
                  <a:pt x="151878" y="41343"/>
                </a:lnTo>
                <a:cubicBezTo>
                  <a:pt x="150438" y="39900"/>
                  <a:pt x="148637" y="39179"/>
                  <a:pt x="146477" y="39179"/>
                </a:cubicBezTo>
                <a:cubicBezTo>
                  <a:pt x="144316" y="39179"/>
                  <a:pt x="142155" y="39900"/>
                  <a:pt x="140715" y="41343"/>
                </a:cubicBezTo>
                <a:lnTo>
                  <a:pt x="136034" y="46393"/>
                </a:lnTo>
                <a:cubicBezTo>
                  <a:pt x="131352" y="51442"/>
                  <a:pt x="123790" y="52885"/>
                  <a:pt x="117308" y="49999"/>
                </a:cubicBezTo>
                <a:lnTo>
                  <a:pt x="111186" y="47475"/>
                </a:lnTo>
                <a:cubicBezTo>
                  <a:pt x="109386" y="46393"/>
                  <a:pt x="107225" y="46393"/>
                  <a:pt x="105425" y="47114"/>
                </a:cubicBezTo>
                <a:cubicBezTo>
                  <a:pt x="103264" y="47835"/>
                  <a:pt x="101824" y="49639"/>
                  <a:pt x="101104" y="51442"/>
                </a:cubicBezTo>
                <a:lnTo>
                  <a:pt x="98583" y="57934"/>
                </a:lnTo>
                <a:cubicBezTo>
                  <a:pt x="96062" y="64427"/>
                  <a:pt x="89940" y="68755"/>
                  <a:pt x="82738" y="68394"/>
                </a:cubicBezTo>
                <a:lnTo>
                  <a:pt x="76256" y="68394"/>
                </a:lnTo>
                <a:cubicBezTo>
                  <a:pt x="74096" y="68394"/>
                  <a:pt x="71935" y="69116"/>
                  <a:pt x="70495" y="70558"/>
                </a:cubicBezTo>
                <a:cubicBezTo>
                  <a:pt x="69054" y="72001"/>
                  <a:pt x="68334" y="74165"/>
                  <a:pt x="68334" y="76329"/>
                </a:cubicBezTo>
                <a:lnTo>
                  <a:pt x="68694" y="82821"/>
                </a:lnTo>
                <a:cubicBezTo>
                  <a:pt x="68694" y="90035"/>
                  <a:pt x="64373" y="96167"/>
                  <a:pt x="57891" y="98691"/>
                </a:cubicBezTo>
                <a:lnTo>
                  <a:pt x="51409" y="101216"/>
                </a:lnTo>
                <a:cubicBezTo>
                  <a:pt x="49609" y="101937"/>
                  <a:pt x="47808" y="103380"/>
                  <a:pt x="47088" y="105544"/>
                </a:cubicBezTo>
                <a:cubicBezTo>
                  <a:pt x="46368" y="107348"/>
                  <a:pt x="46368" y="109512"/>
                  <a:pt x="47448" y="111315"/>
                </a:cubicBezTo>
                <a:lnTo>
                  <a:pt x="49969" y="117447"/>
                </a:lnTo>
                <a:cubicBezTo>
                  <a:pt x="52850" y="123939"/>
                  <a:pt x="51409" y="131513"/>
                  <a:pt x="46368" y="136202"/>
                </a:cubicBezTo>
                <a:lnTo>
                  <a:pt x="41326" y="140891"/>
                </a:lnTo>
                <a:cubicBezTo>
                  <a:pt x="39886" y="142334"/>
                  <a:pt x="39166" y="144498"/>
                  <a:pt x="39166" y="146301"/>
                </a:cubicBezTo>
                <a:cubicBezTo>
                  <a:pt x="39166" y="148465"/>
                  <a:pt x="39886" y="150629"/>
                  <a:pt x="41326" y="152072"/>
                </a:cubicBezTo>
                <a:lnTo>
                  <a:pt x="46368" y="156761"/>
                </a:lnTo>
                <a:cubicBezTo>
                  <a:pt x="51409" y="161450"/>
                  <a:pt x="52850" y="169024"/>
                  <a:pt x="49969" y="175155"/>
                </a:cubicBezTo>
                <a:lnTo>
                  <a:pt x="47448" y="181648"/>
                </a:lnTo>
                <a:cubicBezTo>
                  <a:pt x="46368" y="183451"/>
                  <a:pt x="46368" y="185615"/>
                  <a:pt x="47088" y="187779"/>
                </a:cubicBezTo>
                <a:cubicBezTo>
                  <a:pt x="47808" y="189583"/>
                  <a:pt x="49609" y="191025"/>
                  <a:pt x="51409" y="191747"/>
                </a:cubicBezTo>
                <a:lnTo>
                  <a:pt x="57891" y="194271"/>
                </a:lnTo>
                <a:cubicBezTo>
                  <a:pt x="64373" y="196796"/>
                  <a:pt x="68694" y="202928"/>
                  <a:pt x="68694" y="210141"/>
                </a:cubicBezTo>
                <a:lnTo>
                  <a:pt x="68334" y="216994"/>
                </a:lnTo>
                <a:cubicBezTo>
                  <a:pt x="68334" y="218798"/>
                  <a:pt x="69054" y="220962"/>
                  <a:pt x="70495" y="222405"/>
                </a:cubicBezTo>
                <a:cubicBezTo>
                  <a:pt x="71935" y="223847"/>
                  <a:pt x="74096" y="224929"/>
                  <a:pt x="76256" y="224569"/>
                </a:cubicBezTo>
                <a:lnTo>
                  <a:pt x="82738" y="224569"/>
                </a:lnTo>
                <a:cubicBezTo>
                  <a:pt x="89940" y="224569"/>
                  <a:pt x="96062" y="228536"/>
                  <a:pt x="98583" y="235028"/>
                </a:cubicBezTo>
                <a:lnTo>
                  <a:pt x="101104" y="241521"/>
                </a:lnTo>
                <a:cubicBezTo>
                  <a:pt x="101824" y="243324"/>
                  <a:pt x="103264" y="245127"/>
                  <a:pt x="105425" y="245488"/>
                </a:cubicBezTo>
                <a:cubicBezTo>
                  <a:pt x="107225" y="246570"/>
                  <a:pt x="109386" y="246570"/>
                  <a:pt x="111186" y="245488"/>
                </a:cubicBezTo>
                <a:lnTo>
                  <a:pt x="117308" y="242963"/>
                </a:lnTo>
                <a:cubicBezTo>
                  <a:pt x="123790" y="240078"/>
                  <a:pt x="131352" y="241521"/>
                  <a:pt x="136034" y="246570"/>
                </a:cubicBezTo>
                <a:cubicBezTo>
                  <a:pt x="137834" y="248373"/>
                  <a:pt x="137834" y="251259"/>
                  <a:pt x="136034" y="252702"/>
                </a:cubicBezTo>
                <a:cubicBezTo>
                  <a:pt x="134233" y="254505"/>
                  <a:pt x="131352" y="254505"/>
                  <a:pt x="129552" y="252702"/>
                </a:cubicBezTo>
                <a:cubicBezTo>
                  <a:pt x="127391" y="250177"/>
                  <a:pt x="123790" y="249816"/>
                  <a:pt x="121269" y="250898"/>
                </a:cubicBezTo>
                <a:lnTo>
                  <a:pt x="114788" y="253784"/>
                </a:lnTo>
                <a:cubicBezTo>
                  <a:pt x="112627" y="254866"/>
                  <a:pt x="110466" y="255226"/>
                  <a:pt x="107946" y="255226"/>
                </a:cubicBezTo>
                <a:cubicBezTo>
                  <a:pt x="105785" y="255226"/>
                  <a:pt x="103624" y="254866"/>
                  <a:pt x="101824" y="253784"/>
                </a:cubicBezTo>
                <a:cubicBezTo>
                  <a:pt x="97863" y="251980"/>
                  <a:pt x="94262" y="248734"/>
                  <a:pt x="92821" y="244406"/>
                </a:cubicBezTo>
                <a:lnTo>
                  <a:pt x="90300" y="238274"/>
                </a:lnTo>
                <a:cubicBezTo>
                  <a:pt x="89220" y="235389"/>
                  <a:pt x="85979" y="233225"/>
                  <a:pt x="83098" y="233225"/>
                </a:cubicBezTo>
                <a:lnTo>
                  <a:pt x="76256" y="233586"/>
                </a:lnTo>
                <a:cubicBezTo>
                  <a:pt x="71935" y="233586"/>
                  <a:pt x="67254" y="231782"/>
                  <a:pt x="64373" y="228897"/>
                </a:cubicBezTo>
                <a:cubicBezTo>
                  <a:pt x="60772" y="225651"/>
                  <a:pt x="59332" y="220962"/>
                  <a:pt x="59332" y="216634"/>
                </a:cubicBezTo>
                <a:lnTo>
                  <a:pt x="59692" y="209781"/>
                </a:lnTo>
                <a:cubicBezTo>
                  <a:pt x="59692" y="206535"/>
                  <a:pt x="57891" y="203649"/>
                  <a:pt x="54650" y="202567"/>
                </a:cubicBezTo>
                <a:lnTo>
                  <a:pt x="48528" y="200042"/>
                </a:lnTo>
                <a:cubicBezTo>
                  <a:pt x="44207" y="198239"/>
                  <a:pt x="40606" y="195354"/>
                  <a:pt x="38806" y="191025"/>
                </a:cubicBezTo>
                <a:cubicBezTo>
                  <a:pt x="37005" y="186697"/>
                  <a:pt x="37365" y="182008"/>
                  <a:pt x="39166" y="178041"/>
                </a:cubicBezTo>
                <a:lnTo>
                  <a:pt x="41686" y="171549"/>
                </a:lnTo>
                <a:cubicBezTo>
                  <a:pt x="43487" y="168663"/>
                  <a:pt x="42407" y="165417"/>
                  <a:pt x="40246" y="162892"/>
                </a:cubicBezTo>
                <a:lnTo>
                  <a:pt x="35205" y="158564"/>
                </a:lnTo>
                <a:cubicBezTo>
                  <a:pt x="32324" y="155318"/>
                  <a:pt x="30163" y="150990"/>
                  <a:pt x="30163" y="146301"/>
                </a:cubicBezTo>
                <a:cubicBezTo>
                  <a:pt x="30163" y="141973"/>
                  <a:pt x="32324" y="137645"/>
                  <a:pt x="35205" y="134399"/>
                </a:cubicBezTo>
                <a:lnTo>
                  <a:pt x="40246" y="129710"/>
                </a:lnTo>
                <a:cubicBezTo>
                  <a:pt x="42407" y="127546"/>
                  <a:pt x="43487" y="123939"/>
                  <a:pt x="41686" y="121414"/>
                </a:cubicBezTo>
                <a:lnTo>
                  <a:pt x="39166" y="114922"/>
                </a:lnTo>
                <a:cubicBezTo>
                  <a:pt x="37365" y="110954"/>
                  <a:pt x="37005" y="105905"/>
                  <a:pt x="38806" y="101937"/>
                </a:cubicBezTo>
                <a:cubicBezTo>
                  <a:pt x="40606" y="97609"/>
                  <a:pt x="44207" y="94363"/>
                  <a:pt x="48528" y="92920"/>
                </a:cubicBezTo>
                <a:lnTo>
                  <a:pt x="54650" y="90396"/>
                </a:lnTo>
                <a:cubicBezTo>
                  <a:pt x="57891" y="89314"/>
                  <a:pt x="59692" y="86428"/>
                  <a:pt x="59692" y="83182"/>
                </a:cubicBezTo>
                <a:lnTo>
                  <a:pt x="59332" y="76329"/>
                </a:lnTo>
                <a:cubicBezTo>
                  <a:pt x="59332" y="71640"/>
                  <a:pt x="60772" y="67673"/>
                  <a:pt x="64373" y="64427"/>
                </a:cubicBezTo>
                <a:cubicBezTo>
                  <a:pt x="67254" y="60820"/>
                  <a:pt x="71575" y="59377"/>
                  <a:pt x="76256" y="59377"/>
                </a:cubicBezTo>
                <a:lnTo>
                  <a:pt x="83098" y="59738"/>
                </a:lnTo>
                <a:cubicBezTo>
                  <a:pt x="86339" y="59377"/>
                  <a:pt x="89220" y="57574"/>
                  <a:pt x="90300" y="54688"/>
                </a:cubicBezTo>
                <a:lnTo>
                  <a:pt x="92821" y="48557"/>
                </a:lnTo>
                <a:cubicBezTo>
                  <a:pt x="94262" y="44229"/>
                  <a:pt x="97863" y="40622"/>
                  <a:pt x="101824" y="38818"/>
                </a:cubicBezTo>
                <a:cubicBezTo>
                  <a:pt x="105785" y="37015"/>
                  <a:pt x="110826" y="37376"/>
                  <a:pt x="114788" y="39179"/>
                </a:cubicBezTo>
                <a:lnTo>
                  <a:pt x="121269" y="41704"/>
                </a:lnTo>
                <a:cubicBezTo>
                  <a:pt x="124150" y="43147"/>
                  <a:pt x="127391" y="42425"/>
                  <a:pt x="129552" y="40261"/>
                </a:cubicBezTo>
                <a:lnTo>
                  <a:pt x="134233" y="35212"/>
                </a:lnTo>
                <a:cubicBezTo>
                  <a:pt x="137474" y="31965"/>
                  <a:pt x="141795" y="30162"/>
                  <a:pt x="146477" y="30162"/>
                </a:cubicBezTo>
                <a:close/>
                <a:moveTo>
                  <a:pt x="146844" y="8987"/>
                </a:moveTo>
                <a:cubicBezTo>
                  <a:pt x="70543" y="8987"/>
                  <a:pt x="8638" y="70816"/>
                  <a:pt x="8638" y="146664"/>
                </a:cubicBezTo>
                <a:cubicBezTo>
                  <a:pt x="8638" y="221434"/>
                  <a:pt x="68383" y="282184"/>
                  <a:pt x="142165" y="284341"/>
                </a:cubicBezTo>
                <a:cubicBezTo>
                  <a:pt x="143245" y="253786"/>
                  <a:pt x="153682" y="225747"/>
                  <a:pt x="170598" y="202741"/>
                </a:cubicBezTo>
                <a:lnTo>
                  <a:pt x="146844" y="189800"/>
                </a:lnTo>
                <a:lnTo>
                  <a:pt x="104375" y="212087"/>
                </a:lnTo>
                <a:cubicBezTo>
                  <a:pt x="103655" y="212447"/>
                  <a:pt x="102935" y="212806"/>
                  <a:pt x="102215" y="212806"/>
                </a:cubicBezTo>
                <a:cubicBezTo>
                  <a:pt x="101495" y="212806"/>
                  <a:pt x="100416" y="212447"/>
                  <a:pt x="99696" y="211728"/>
                </a:cubicBezTo>
                <a:cubicBezTo>
                  <a:pt x="98256" y="211009"/>
                  <a:pt x="97536" y="209212"/>
                  <a:pt x="97896" y="207414"/>
                </a:cubicBezTo>
                <a:lnTo>
                  <a:pt x="105814" y="160683"/>
                </a:lnTo>
                <a:lnTo>
                  <a:pt x="71982" y="127252"/>
                </a:lnTo>
                <a:cubicBezTo>
                  <a:pt x="70543" y="126174"/>
                  <a:pt x="70183" y="124377"/>
                  <a:pt x="70543" y="122939"/>
                </a:cubicBezTo>
                <a:cubicBezTo>
                  <a:pt x="71263" y="121141"/>
                  <a:pt x="72702" y="119704"/>
                  <a:pt x="74142" y="119704"/>
                </a:cubicBezTo>
                <a:lnTo>
                  <a:pt x="121650" y="112874"/>
                </a:lnTo>
                <a:lnTo>
                  <a:pt x="142525" y="70097"/>
                </a:lnTo>
                <a:cubicBezTo>
                  <a:pt x="143965" y="66861"/>
                  <a:pt x="149004" y="66861"/>
                  <a:pt x="150803" y="70097"/>
                </a:cubicBezTo>
                <a:lnTo>
                  <a:pt x="171678" y="112874"/>
                </a:lnTo>
                <a:lnTo>
                  <a:pt x="218826" y="119704"/>
                </a:lnTo>
                <a:cubicBezTo>
                  <a:pt x="220626" y="119704"/>
                  <a:pt x="222066" y="121141"/>
                  <a:pt x="222426" y="122939"/>
                </a:cubicBezTo>
                <a:cubicBezTo>
                  <a:pt x="223145" y="124377"/>
                  <a:pt x="222426" y="126174"/>
                  <a:pt x="221706" y="127252"/>
                </a:cubicBezTo>
                <a:lnTo>
                  <a:pt x="187154" y="160683"/>
                </a:lnTo>
                <a:lnTo>
                  <a:pt x="190753" y="180095"/>
                </a:lnTo>
                <a:cubicBezTo>
                  <a:pt x="215587" y="157448"/>
                  <a:pt x="248339" y="143429"/>
                  <a:pt x="284690" y="142350"/>
                </a:cubicBezTo>
                <a:cubicBezTo>
                  <a:pt x="282171" y="68659"/>
                  <a:pt x="221346" y="8987"/>
                  <a:pt x="146844" y="8987"/>
                </a:cubicBezTo>
                <a:close/>
                <a:moveTo>
                  <a:pt x="146844" y="0"/>
                </a:moveTo>
                <a:cubicBezTo>
                  <a:pt x="227464" y="0"/>
                  <a:pt x="293328" y="66143"/>
                  <a:pt x="293328" y="146664"/>
                </a:cubicBezTo>
                <a:cubicBezTo>
                  <a:pt x="293328" y="148102"/>
                  <a:pt x="292968" y="149180"/>
                  <a:pt x="292248" y="149899"/>
                </a:cubicBezTo>
                <a:lnTo>
                  <a:pt x="149723" y="292249"/>
                </a:lnTo>
                <a:cubicBezTo>
                  <a:pt x="149004" y="292968"/>
                  <a:pt x="147564" y="293328"/>
                  <a:pt x="146844" y="293328"/>
                </a:cubicBezTo>
                <a:cubicBezTo>
                  <a:pt x="65864" y="293328"/>
                  <a:pt x="0" y="227545"/>
                  <a:pt x="0" y="146664"/>
                </a:cubicBezTo>
                <a:cubicBezTo>
                  <a:pt x="0" y="66143"/>
                  <a:pt x="65864" y="0"/>
                  <a:pt x="146844" y="0"/>
                </a:cubicBezTo>
                <a:close/>
              </a:path>
            </a:pathLst>
          </a:custGeom>
          <a:solidFill>
            <a:schemeClr val="bg1"/>
          </a:solidFill>
          <a:ln>
            <a:noFill/>
          </a:ln>
        </p:spPr>
        <p:txBody>
          <a:bodyPr anchor="ctr"/>
          <a:lstStyle/>
          <a:p>
            <a:pPr defTabSz="456903">
              <a:defRPr/>
            </a:pPr>
            <a:endParaRPr lang="en-US" sz="899">
              <a:solidFill>
                <a:srgbClr val="FFFFFF"/>
              </a:solidFill>
              <a:latin typeface="Century Gothic" panose="020F0302020204030204"/>
            </a:endParaRPr>
          </a:p>
        </p:txBody>
      </p:sp>
      <p:sp>
        <p:nvSpPr>
          <p:cNvPr id="40" name="Freeform 949">
            <a:extLst>
              <a:ext uri="{FF2B5EF4-FFF2-40B4-BE49-F238E27FC236}">
                <a16:creationId xmlns:a16="http://schemas.microsoft.com/office/drawing/2014/main" id="{5FFF0BFE-9678-CA47-89F9-F332466AB53E}"/>
              </a:ext>
            </a:extLst>
          </p:cNvPr>
          <p:cNvSpPr>
            <a:spLocks noChangeAspect="1"/>
          </p:cNvSpPr>
          <p:nvPr/>
        </p:nvSpPr>
        <p:spPr bwMode="auto">
          <a:xfrm>
            <a:off x="7749012" y="3203419"/>
            <a:ext cx="438277" cy="438277"/>
          </a:xfrm>
          <a:custGeom>
            <a:avLst/>
            <a:gdLst>
              <a:gd name="T0" fmla="*/ 1024419 w 293327"/>
              <a:gd name="T1" fmla="*/ 7648542 h 293759"/>
              <a:gd name="T2" fmla="*/ 692140 w 293327"/>
              <a:gd name="T3" fmla="*/ 7648542 h 293759"/>
              <a:gd name="T4" fmla="*/ 9611389 w 293327"/>
              <a:gd name="T5" fmla="*/ 7458004 h 293759"/>
              <a:gd name="T6" fmla="*/ 7519169 w 293327"/>
              <a:gd name="T7" fmla="*/ 8183367 h 293759"/>
              <a:gd name="T8" fmla="*/ 7506098 w 293327"/>
              <a:gd name="T9" fmla="*/ 8597812 h 293759"/>
              <a:gd name="T10" fmla="*/ 9519895 w 293327"/>
              <a:gd name="T11" fmla="*/ 7885464 h 293759"/>
              <a:gd name="T12" fmla="*/ 9611389 w 293327"/>
              <a:gd name="T13" fmla="*/ 7458004 h 293759"/>
              <a:gd name="T14" fmla="*/ 1673882 w 293327"/>
              <a:gd name="T15" fmla="*/ 9737626 h 293759"/>
              <a:gd name="T16" fmla="*/ 10343687 w 293327"/>
              <a:gd name="T17" fmla="*/ 8170401 h 293759"/>
              <a:gd name="T18" fmla="*/ 9546037 w 293327"/>
              <a:gd name="T19" fmla="*/ 8222154 h 293759"/>
              <a:gd name="T20" fmla="*/ 5871499 w 293327"/>
              <a:gd name="T21" fmla="*/ 9180669 h 293759"/>
              <a:gd name="T22" fmla="*/ 4289181 w 293327"/>
              <a:gd name="T23" fmla="*/ 8895723 h 293759"/>
              <a:gd name="T24" fmla="*/ 6904559 w 293327"/>
              <a:gd name="T25" fmla="*/ 8727317 h 293759"/>
              <a:gd name="T26" fmla="*/ 7087604 w 293327"/>
              <a:gd name="T27" fmla="*/ 7989047 h 293759"/>
              <a:gd name="T28" fmla="*/ 4576905 w 293327"/>
              <a:gd name="T29" fmla="*/ 7548643 h 293759"/>
              <a:gd name="T30" fmla="*/ 313910 w 293327"/>
              <a:gd name="T31" fmla="*/ 7134186 h 293759"/>
              <a:gd name="T32" fmla="*/ 1359972 w 293327"/>
              <a:gd name="T33" fmla="*/ 9685880 h 293759"/>
              <a:gd name="T34" fmla="*/ 313910 w 293327"/>
              <a:gd name="T35" fmla="*/ 7134186 h 293759"/>
              <a:gd name="T36" fmla="*/ 1516917 w 293327"/>
              <a:gd name="T37" fmla="*/ 6810337 h 293759"/>
              <a:gd name="T38" fmla="*/ 6773760 w 293327"/>
              <a:gd name="T39" fmla="*/ 7561594 h 293759"/>
              <a:gd name="T40" fmla="*/ 7414530 w 293327"/>
              <a:gd name="T41" fmla="*/ 7885464 h 293759"/>
              <a:gd name="T42" fmla="*/ 9820647 w 293327"/>
              <a:gd name="T43" fmla="*/ 7198905 h 293759"/>
              <a:gd name="T44" fmla="*/ 10016805 w 293327"/>
              <a:gd name="T45" fmla="*/ 7717049 h 293759"/>
              <a:gd name="T46" fmla="*/ 10657531 w 293327"/>
              <a:gd name="T47" fmla="*/ 8183367 h 293759"/>
              <a:gd name="T48" fmla="*/ 4864577 w 293327"/>
              <a:gd name="T49" fmla="*/ 10501849 h 293759"/>
              <a:gd name="T50" fmla="*/ 156867 w 293327"/>
              <a:gd name="T51" fmla="*/ 10009573 h 293759"/>
              <a:gd name="T52" fmla="*/ 0 w 293327"/>
              <a:gd name="T53" fmla="*/ 6965769 h 293759"/>
              <a:gd name="T54" fmla="*/ 6962182 w 293327"/>
              <a:gd name="T55" fmla="*/ 322741 h 293759"/>
              <a:gd name="T56" fmla="*/ 9881876 w 293327"/>
              <a:gd name="T57" fmla="*/ 1703812 h 293759"/>
              <a:gd name="T58" fmla="*/ 6962182 w 293327"/>
              <a:gd name="T59" fmla="*/ 322741 h 293759"/>
              <a:gd name="T60" fmla="*/ 5233922 w 293327"/>
              <a:gd name="T61" fmla="*/ 3523891 h 293759"/>
              <a:gd name="T62" fmla="*/ 5940931 w 293327"/>
              <a:gd name="T63" fmla="*/ 3188267 h 293759"/>
              <a:gd name="T64" fmla="*/ 6634871 w 293327"/>
              <a:gd name="T65" fmla="*/ 3523891 h 293759"/>
              <a:gd name="T66" fmla="*/ 5233922 w 293327"/>
              <a:gd name="T67" fmla="*/ 322741 h 293759"/>
              <a:gd name="T68" fmla="*/ 2000044 w 293327"/>
              <a:gd name="T69" fmla="*/ 1703812 h 293759"/>
              <a:gd name="T70" fmla="*/ 4906608 w 293327"/>
              <a:gd name="T71" fmla="*/ 322741 h 293759"/>
              <a:gd name="T72" fmla="*/ 1829770 w 293327"/>
              <a:gd name="T73" fmla="*/ 0 h 293759"/>
              <a:gd name="T74" fmla="*/ 10196100 w 293327"/>
              <a:gd name="T75" fmla="*/ 154906 h 293759"/>
              <a:gd name="T76" fmla="*/ 10039022 w 293327"/>
              <a:gd name="T77" fmla="*/ 2013599 h 293759"/>
              <a:gd name="T78" fmla="*/ 9724751 w 293327"/>
              <a:gd name="T79" fmla="*/ 6699326 h 293759"/>
              <a:gd name="T80" fmla="*/ 9397399 w 293327"/>
              <a:gd name="T81" fmla="*/ 6699326 h 293759"/>
              <a:gd name="T82" fmla="*/ 6962182 w 293327"/>
              <a:gd name="T83" fmla="*/ 2013599 h 293759"/>
              <a:gd name="T84" fmla="*/ 6883642 w 293327"/>
              <a:gd name="T85" fmla="*/ 3911178 h 293759"/>
              <a:gd name="T86" fmla="*/ 6726497 w 293327"/>
              <a:gd name="T87" fmla="*/ 3923993 h 293759"/>
              <a:gd name="T88" fmla="*/ 5142310 w 293327"/>
              <a:gd name="T89" fmla="*/ 3923993 h 293759"/>
              <a:gd name="T90" fmla="*/ 4906608 w 293327"/>
              <a:gd name="T91" fmla="*/ 3782032 h 293759"/>
              <a:gd name="T92" fmla="*/ 2484433 w 293327"/>
              <a:gd name="T93" fmla="*/ 2013599 h 293759"/>
              <a:gd name="T94" fmla="*/ 2314248 w 293327"/>
              <a:gd name="T95" fmla="*/ 6531494 h 293759"/>
              <a:gd name="T96" fmla="*/ 2157085 w 293327"/>
              <a:gd name="T97" fmla="*/ 2013599 h 293759"/>
              <a:gd name="T98" fmla="*/ 1672725 w 293327"/>
              <a:gd name="T99" fmla="*/ 1858717 h 293759"/>
              <a:gd name="T100" fmla="*/ 1829770 w 293327"/>
              <a:gd name="T101" fmla="*/ 0 h 29375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93327" h="293759">
                <a:moveTo>
                  <a:pt x="23622" y="209550"/>
                </a:moveTo>
                <a:cubicBezTo>
                  <a:pt x="26289" y="209550"/>
                  <a:pt x="28194" y="211382"/>
                  <a:pt x="28194" y="213946"/>
                </a:cubicBezTo>
                <a:cubicBezTo>
                  <a:pt x="28194" y="216511"/>
                  <a:pt x="26289" y="218709"/>
                  <a:pt x="23622" y="218709"/>
                </a:cubicBezTo>
                <a:cubicBezTo>
                  <a:pt x="20955" y="218709"/>
                  <a:pt x="19050" y="216511"/>
                  <a:pt x="19050" y="213946"/>
                </a:cubicBezTo>
                <a:cubicBezTo>
                  <a:pt x="19050" y="211382"/>
                  <a:pt x="20955" y="209550"/>
                  <a:pt x="23622" y="209550"/>
                </a:cubicBezTo>
                <a:close/>
                <a:moveTo>
                  <a:pt x="264534" y="208615"/>
                </a:moveTo>
                <a:cubicBezTo>
                  <a:pt x="262375" y="207529"/>
                  <a:pt x="251218" y="212239"/>
                  <a:pt x="243300" y="215862"/>
                </a:cubicBezTo>
                <a:cubicBezTo>
                  <a:pt x="233222" y="219847"/>
                  <a:pt x="220985" y="224920"/>
                  <a:pt x="206949" y="228905"/>
                </a:cubicBezTo>
                <a:cubicBezTo>
                  <a:pt x="207309" y="231079"/>
                  <a:pt x="207309" y="233615"/>
                  <a:pt x="207309" y="236151"/>
                </a:cubicBezTo>
                <a:cubicBezTo>
                  <a:pt x="206949" y="237238"/>
                  <a:pt x="206949" y="238688"/>
                  <a:pt x="206589" y="240499"/>
                </a:cubicBezTo>
                <a:cubicBezTo>
                  <a:pt x="229983" y="234340"/>
                  <a:pt x="247259" y="227094"/>
                  <a:pt x="259136" y="222021"/>
                </a:cubicBezTo>
                <a:cubicBezTo>
                  <a:pt x="260216" y="221297"/>
                  <a:pt x="261295" y="220934"/>
                  <a:pt x="262015" y="220572"/>
                </a:cubicBezTo>
                <a:cubicBezTo>
                  <a:pt x="265254" y="217674"/>
                  <a:pt x="267054" y="214775"/>
                  <a:pt x="267054" y="212601"/>
                </a:cubicBezTo>
                <a:cubicBezTo>
                  <a:pt x="267054" y="211877"/>
                  <a:pt x="267054" y="210427"/>
                  <a:pt x="264534" y="208615"/>
                </a:cubicBezTo>
                <a:close/>
                <a:moveTo>
                  <a:pt x="46069" y="199558"/>
                </a:moveTo>
                <a:lnTo>
                  <a:pt x="46069" y="272383"/>
                </a:lnTo>
                <a:cubicBezTo>
                  <a:pt x="66584" y="278542"/>
                  <a:pt x="186434" y="310788"/>
                  <a:pt x="277131" y="237963"/>
                </a:cubicBezTo>
                <a:cubicBezTo>
                  <a:pt x="279291" y="236514"/>
                  <a:pt x="284330" y="232166"/>
                  <a:pt x="284689" y="228543"/>
                </a:cubicBezTo>
                <a:cubicBezTo>
                  <a:pt x="284689" y="227456"/>
                  <a:pt x="284330" y="226007"/>
                  <a:pt x="282170" y="224195"/>
                </a:cubicBezTo>
                <a:cubicBezTo>
                  <a:pt x="280371" y="222746"/>
                  <a:pt x="271733" y="226369"/>
                  <a:pt x="262735" y="229992"/>
                </a:cubicBezTo>
                <a:cubicBezTo>
                  <a:pt x="247979" y="236514"/>
                  <a:pt x="225664" y="245934"/>
                  <a:pt x="192912" y="252818"/>
                </a:cubicBezTo>
                <a:cubicBezTo>
                  <a:pt x="185354" y="255354"/>
                  <a:pt x="174917" y="256803"/>
                  <a:pt x="161600" y="256803"/>
                </a:cubicBezTo>
                <a:cubicBezTo>
                  <a:pt x="150443" y="256803"/>
                  <a:pt x="137126" y="256079"/>
                  <a:pt x="122010" y="253542"/>
                </a:cubicBezTo>
                <a:cubicBezTo>
                  <a:pt x="119491" y="253542"/>
                  <a:pt x="118051" y="251369"/>
                  <a:pt x="118051" y="248832"/>
                </a:cubicBezTo>
                <a:cubicBezTo>
                  <a:pt x="118411" y="246296"/>
                  <a:pt x="120570" y="244485"/>
                  <a:pt x="123090" y="244847"/>
                </a:cubicBezTo>
                <a:cubicBezTo>
                  <a:pt x="163400" y="249919"/>
                  <a:pt x="181395" y="247383"/>
                  <a:pt x="190033" y="244122"/>
                </a:cubicBezTo>
                <a:cubicBezTo>
                  <a:pt x="197951" y="240862"/>
                  <a:pt x="198311" y="236876"/>
                  <a:pt x="198311" y="235427"/>
                </a:cubicBezTo>
                <a:cubicBezTo>
                  <a:pt x="198671" y="229992"/>
                  <a:pt x="197591" y="226007"/>
                  <a:pt x="195072" y="223471"/>
                </a:cubicBezTo>
                <a:cubicBezTo>
                  <a:pt x="191833" y="220210"/>
                  <a:pt x="186794" y="220210"/>
                  <a:pt x="186434" y="220210"/>
                </a:cubicBezTo>
                <a:cubicBezTo>
                  <a:pt x="142885" y="220934"/>
                  <a:pt x="135327" y="216224"/>
                  <a:pt x="125969" y="211152"/>
                </a:cubicBezTo>
                <a:cubicBezTo>
                  <a:pt x="116971" y="205717"/>
                  <a:pt x="106894" y="199558"/>
                  <a:pt x="46069" y="199558"/>
                </a:cubicBezTo>
                <a:close/>
                <a:moveTo>
                  <a:pt x="8638" y="199558"/>
                </a:moveTo>
                <a:lnTo>
                  <a:pt x="8638" y="270933"/>
                </a:lnTo>
                <a:lnTo>
                  <a:pt x="37431" y="270933"/>
                </a:lnTo>
                <a:lnTo>
                  <a:pt x="37431" y="199558"/>
                </a:lnTo>
                <a:lnTo>
                  <a:pt x="8638" y="199558"/>
                </a:lnTo>
                <a:close/>
                <a:moveTo>
                  <a:pt x="4319" y="190500"/>
                </a:moveTo>
                <a:lnTo>
                  <a:pt x="41750" y="190500"/>
                </a:lnTo>
                <a:cubicBezTo>
                  <a:pt x="108693" y="190500"/>
                  <a:pt x="120570" y="197021"/>
                  <a:pt x="130648" y="203181"/>
                </a:cubicBezTo>
                <a:cubicBezTo>
                  <a:pt x="138566" y="207891"/>
                  <a:pt x="145404" y="212239"/>
                  <a:pt x="186434" y="211514"/>
                </a:cubicBezTo>
                <a:cubicBezTo>
                  <a:pt x="186434" y="211514"/>
                  <a:pt x="195072" y="211152"/>
                  <a:pt x="201550" y="216949"/>
                </a:cubicBezTo>
                <a:cubicBezTo>
                  <a:pt x="202270" y="218398"/>
                  <a:pt x="203350" y="219123"/>
                  <a:pt x="204070" y="220572"/>
                </a:cubicBezTo>
                <a:cubicBezTo>
                  <a:pt x="217746" y="216587"/>
                  <a:pt x="229983" y="211514"/>
                  <a:pt x="239701" y="207529"/>
                </a:cubicBezTo>
                <a:cubicBezTo>
                  <a:pt x="254817" y="200645"/>
                  <a:pt x="263815" y="196659"/>
                  <a:pt x="270293" y="201369"/>
                </a:cubicBezTo>
                <a:cubicBezTo>
                  <a:pt x="274612" y="204992"/>
                  <a:pt x="275692" y="209340"/>
                  <a:pt x="276052" y="212239"/>
                </a:cubicBezTo>
                <a:cubicBezTo>
                  <a:pt x="276052" y="213326"/>
                  <a:pt x="275692" y="214775"/>
                  <a:pt x="275692" y="215862"/>
                </a:cubicBezTo>
                <a:cubicBezTo>
                  <a:pt x="280730" y="214413"/>
                  <a:pt x="284689" y="214775"/>
                  <a:pt x="287929" y="217311"/>
                </a:cubicBezTo>
                <a:cubicBezTo>
                  <a:pt x="292608" y="221297"/>
                  <a:pt x="293327" y="226007"/>
                  <a:pt x="293327" y="228905"/>
                </a:cubicBezTo>
                <a:cubicBezTo>
                  <a:pt x="292967" y="237963"/>
                  <a:pt x="283970" y="244485"/>
                  <a:pt x="282890" y="245209"/>
                </a:cubicBezTo>
                <a:cubicBezTo>
                  <a:pt x="234662" y="283252"/>
                  <a:pt x="179236" y="293759"/>
                  <a:pt x="133887" y="293759"/>
                </a:cubicBezTo>
                <a:cubicBezTo>
                  <a:pt x="84579" y="293759"/>
                  <a:pt x="46789" y="281803"/>
                  <a:pt x="41030" y="279991"/>
                </a:cubicBezTo>
                <a:lnTo>
                  <a:pt x="4319" y="279991"/>
                </a:lnTo>
                <a:cubicBezTo>
                  <a:pt x="1799" y="279991"/>
                  <a:pt x="0" y="278180"/>
                  <a:pt x="0" y="275281"/>
                </a:cubicBezTo>
                <a:lnTo>
                  <a:pt x="0" y="194848"/>
                </a:lnTo>
                <a:cubicBezTo>
                  <a:pt x="0" y="192311"/>
                  <a:pt x="1799" y="190500"/>
                  <a:pt x="4319" y="190500"/>
                </a:cubicBezTo>
                <a:close/>
                <a:moveTo>
                  <a:pt x="191620" y="9027"/>
                </a:moveTo>
                <a:lnTo>
                  <a:pt x="191620" y="47661"/>
                </a:lnTo>
                <a:lnTo>
                  <a:pt x="271978" y="47661"/>
                </a:lnTo>
                <a:lnTo>
                  <a:pt x="271978" y="9027"/>
                </a:lnTo>
                <a:lnTo>
                  <a:pt x="191620" y="9027"/>
                </a:lnTo>
                <a:close/>
                <a:moveTo>
                  <a:pt x="144053" y="9027"/>
                </a:moveTo>
                <a:lnTo>
                  <a:pt x="144053" y="98571"/>
                </a:lnTo>
                <a:lnTo>
                  <a:pt x="161350" y="89906"/>
                </a:lnTo>
                <a:cubicBezTo>
                  <a:pt x="162071" y="89184"/>
                  <a:pt x="162792" y="89184"/>
                  <a:pt x="163512" y="89184"/>
                </a:cubicBezTo>
                <a:cubicBezTo>
                  <a:pt x="164233" y="89184"/>
                  <a:pt x="164593" y="89184"/>
                  <a:pt x="165314" y="89906"/>
                </a:cubicBezTo>
                <a:lnTo>
                  <a:pt x="182611" y="98571"/>
                </a:lnTo>
                <a:lnTo>
                  <a:pt x="182611" y="9027"/>
                </a:lnTo>
                <a:lnTo>
                  <a:pt x="144053" y="9027"/>
                </a:lnTo>
                <a:close/>
                <a:moveTo>
                  <a:pt x="55046" y="9027"/>
                </a:moveTo>
                <a:lnTo>
                  <a:pt x="55046" y="47661"/>
                </a:lnTo>
                <a:lnTo>
                  <a:pt x="135044" y="47661"/>
                </a:lnTo>
                <a:lnTo>
                  <a:pt x="135044" y="9027"/>
                </a:lnTo>
                <a:lnTo>
                  <a:pt x="55046" y="9027"/>
                </a:lnTo>
                <a:close/>
                <a:moveTo>
                  <a:pt x="50361" y="0"/>
                </a:moveTo>
                <a:lnTo>
                  <a:pt x="276303" y="0"/>
                </a:lnTo>
                <a:cubicBezTo>
                  <a:pt x="278465" y="0"/>
                  <a:pt x="280627" y="1805"/>
                  <a:pt x="280627" y="4333"/>
                </a:cubicBezTo>
                <a:lnTo>
                  <a:pt x="280627" y="51994"/>
                </a:lnTo>
                <a:cubicBezTo>
                  <a:pt x="280627" y="54521"/>
                  <a:pt x="278465" y="56326"/>
                  <a:pt x="276303" y="56326"/>
                </a:cubicBezTo>
                <a:lnTo>
                  <a:pt x="267654" y="56326"/>
                </a:lnTo>
                <a:lnTo>
                  <a:pt x="267654" y="187394"/>
                </a:lnTo>
                <a:cubicBezTo>
                  <a:pt x="267654" y="189560"/>
                  <a:pt x="265492" y="191727"/>
                  <a:pt x="263330" y="191727"/>
                </a:cubicBezTo>
                <a:cubicBezTo>
                  <a:pt x="260807" y="191727"/>
                  <a:pt x="258645" y="189560"/>
                  <a:pt x="258645" y="187394"/>
                </a:cubicBezTo>
                <a:lnTo>
                  <a:pt x="258645" y="56326"/>
                </a:lnTo>
                <a:lnTo>
                  <a:pt x="191620" y="56326"/>
                </a:lnTo>
                <a:lnTo>
                  <a:pt x="191620" y="105793"/>
                </a:lnTo>
                <a:cubicBezTo>
                  <a:pt x="191620" y="107237"/>
                  <a:pt x="190899" y="108681"/>
                  <a:pt x="189458" y="109403"/>
                </a:cubicBezTo>
                <a:cubicBezTo>
                  <a:pt x="188737" y="110126"/>
                  <a:pt x="188016" y="110126"/>
                  <a:pt x="187296" y="110126"/>
                </a:cubicBezTo>
                <a:cubicBezTo>
                  <a:pt x="186575" y="110126"/>
                  <a:pt x="185494" y="110126"/>
                  <a:pt x="185133" y="109764"/>
                </a:cubicBezTo>
                <a:lnTo>
                  <a:pt x="163512" y="98571"/>
                </a:lnTo>
                <a:lnTo>
                  <a:pt x="141531" y="109764"/>
                </a:lnTo>
                <a:cubicBezTo>
                  <a:pt x="140089" y="110487"/>
                  <a:pt x="138648" y="110487"/>
                  <a:pt x="137206" y="109403"/>
                </a:cubicBezTo>
                <a:cubicBezTo>
                  <a:pt x="136125" y="108681"/>
                  <a:pt x="135044" y="107237"/>
                  <a:pt x="135044" y="105793"/>
                </a:cubicBezTo>
                <a:lnTo>
                  <a:pt x="135044" y="56326"/>
                </a:lnTo>
                <a:lnTo>
                  <a:pt x="68379" y="56326"/>
                </a:lnTo>
                <a:lnTo>
                  <a:pt x="68379" y="178006"/>
                </a:lnTo>
                <a:cubicBezTo>
                  <a:pt x="68379" y="180895"/>
                  <a:pt x="66217" y="182700"/>
                  <a:pt x="63695" y="182700"/>
                </a:cubicBezTo>
                <a:cubicBezTo>
                  <a:pt x="61172" y="182700"/>
                  <a:pt x="59370" y="180895"/>
                  <a:pt x="59370" y="178006"/>
                </a:cubicBezTo>
                <a:lnTo>
                  <a:pt x="59370" y="56326"/>
                </a:lnTo>
                <a:lnTo>
                  <a:pt x="50361" y="56326"/>
                </a:lnTo>
                <a:cubicBezTo>
                  <a:pt x="48199" y="56326"/>
                  <a:pt x="46037" y="54521"/>
                  <a:pt x="46037" y="51994"/>
                </a:cubicBezTo>
                <a:lnTo>
                  <a:pt x="46037" y="4333"/>
                </a:lnTo>
                <a:cubicBezTo>
                  <a:pt x="46037" y="1805"/>
                  <a:pt x="48199" y="0"/>
                  <a:pt x="50361" y="0"/>
                </a:cubicBezTo>
                <a:close/>
              </a:path>
            </a:pathLst>
          </a:custGeom>
          <a:solidFill>
            <a:schemeClr val="bg1"/>
          </a:solidFill>
          <a:ln>
            <a:noFill/>
          </a:ln>
        </p:spPr>
        <p:txBody>
          <a:bodyPr anchor="ctr"/>
          <a:lstStyle/>
          <a:p>
            <a:pPr defTabSz="456903">
              <a:defRPr/>
            </a:pPr>
            <a:endParaRPr lang="en-US" sz="899">
              <a:solidFill>
                <a:srgbClr val="FFFFFF"/>
              </a:solidFill>
              <a:latin typeface="Century Gothic" panose="020F0302020204030204"/>
            </a:endParaRPr>
          </a:p>
        </p:txBody>
      </p:sp>
      <p:pic>
        <p:nvPicPr>
          <p:cNvPr id="3074" name="Picture 2" descr="A Better Workplace ... Can Be Measured (Agility Dimension) - Part 1">
            <a:extLst>
              <a:ext uri="{FF2B5EF4-FFF2-40B4-BE49-F238E27FC236}">
                <a16:creationId xmlns:a16="http://schemas.microsoft.com/office/drawing/2014/main" id="{7709A3ED-9864-4B64-AAAD-DEEEAB81E68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65663" y="2917311"/>
            <a:ext cx="1660677" cy="1660677"/>
          </a:xfrm>
          <a:prstGeom prst="rect">
            <a:avLst/>
          </a:prstGeom>
          <a:noFill/>
          <a:extLst>
            <a:ext uri="{909E8E84-426E-40DD-AFC4-6F175D3DCCD1}">
              <a14:hiddenFill xmlns:a14="http://schemas.microsoft.com/office/drawing/2010/main">
                <a:solidFill>
                  <a:srgbClr val="FFFFFF"/>
                </a:solidFill>
              </a14:hiddenFill>
            </a:ext>
          </a:extLst>
        </p:spPr>
      </p:pic>
      <p:sp>
        <p:nvSpPr>
          <p:cNvPr id="32" name="Title 1">
            <a:extLst>
              <a:ext uri="{FF2B5EF4-FFF2-40B4-BE49-F238E27FC236}">
                <a16:creationId xmlns:a16="http://schemas.microsoft.com/office/drawing/2014/main" id="{6C4E91EC-C9A4-458B-9EC1-FE3454084BED}"/>
              </a:ext>
            </a:extLst>
          </p:cNvPr>
          <p:cNvSpPr txBox="1">
            <a:spLocks/>
          </p:cNvSpPr>
          <p:nvPr/>
        </p:nvSpPr>
        <p:spPr>
          <a:xfrm>
            <a:off x="126781" y="261969"/>
            <a:ext cx="11800107" cy="668518"/>
          </a:xfrm>
          <a:prstGeom prst="rect">
            <a:avLst/>
          </a:prstGeom>
        </p:spPr>
        <p:txBody>
          <a:bodyPr/>
          <a:lstStyle>
            <a:lvl1pPr algn="l" defTabSz="457017" rtl="0" eaLnBrk="1" latinLnBrk="0" hangingPunct="1">
              <a:lnSpc>
                <a:spcPct val="90000"/>
              </a:lnSpc>
              <a:spcBef>
                <a:spcPts val="0"/>
              </a:spcBef>
              <a:buNone/>
              <a:defRPr lang="en-US" sz="3200" b="1" i="0" kern="1200" dirty="0" smtClean="0">
                <a:solidFill>
                  <a:schemeClr val="tx1"/>
                </a:solidFill>
                <a:latin typeface="+mj-lt"/>
                <a:ea typeface="Gilroy" panose="00000500000000000000" pitchFamily="50" charset="0"/>
                <a:cs typeface="Gilroy" panose="00000500000000000000" pitchFamily="50" charset="0"/>
              </a:defRPr>
            </a:lvl1pPr>
          </a:lstStyle>
          <a:p>
            <a:pPr defTabSz="456880">
              <a:defRPr/>
            </a:pPr>
            <a:r>
              <a:rPr lang="en-US" sz="3199">
                <a:solidFill>
                  <a:srgbClr val="FFFFFF"/>
                </a:solidFill>
                <a:latin typeface="Century Gothic" panose="020F0302020204030204"/>
              </a:rPr>
              <a:t>8 Reasons Some Customers are not as Successful as Others</a:t>
            </a:r>
          </a:p>
        </p:txBody>
      </p:sp>
      <p:sp>
        <p:nvSpPr>
          <p:cNvPr id="23" name="Oval 22">
            <a:extLst>
              <a:ext uri="{FF2B5EF4-FFF2-40B4-BE49-F238E27FC236}">
                <a16:creationId xmlns:a16="http://schemas.microsoft.com/office/drawing/2014/main" id="{28BD0433-33D8-436A-B036-7A565A449AB8}"/>
              </a:ext>
            </a:extLst>
          </p:cNvPr>
          <p:cNvSpPr/>
          <p:nvPr/>
        </p:nvSpPr>
        <p:spPr>
          <a:xfrm>
            <a:off x="4013813" y="2703474"/>
            <a:ext cx="938220" cy="93822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en-US" sz="899">
              <a:solidFill>
                <a:srgbClr val="FFFFFF"/>
              </a:solidFill>
              <a:latin typeface="Century Gothic" panose="020F0302020204030204"/>
            </a:endParaRPr>
          </a:p>
        </p:txBody>
      </p:sp>
      <p:sp>
        <p:nvSpPr>
          <p:cNvPr id="25" name="TextBox 24">
            <a:extLst>
              <a:ext uri="{FF2B5EF4-FFF2-40B4-BE49-F238E27FC236}">
                <a16:creationId xmlns:a16="http://schemas.microsoft.com/office/drawing/2014/main" id="{C07C39FC-4397-4A6D-88BC-39E538324D79}"/>
              </a:ext>
            </a:extLst>
          </p:cNvPr>
          <p:cNvSpPr txBox="1"/>
          <p:nvPr/>
        </p:nvSpPr>
        <p:spPr>
          <a:xfrm>
            <a:off x="740598" y="2645618"/>
            <a:ext cx="3954335" cy="738472"/>
          </a:xfrm>
          <a:prstGeom prst="rect">
            <a:avLst/>
          </a:prstGeom>
          <a:noFill/>
        </p:spPr>
        <p:txBody>
          <a:bodyPr wrap="square" rtlCol="0" anchor="b" anchorCtr="0">
            <a:spAutoFit/>
          </a:bodyPr>
          <a:lstStyle/>
          <a:p>
            <a:pPr defTabSz="456903">
              <a:defRPr/>
            </a:pPr>
            <a:r>
              <a:rPr lang="en-US" sz="1400" b="1">
                <a:solidFill>
                  <a:srgbClr val="FFFFFF"/>
                </a:solidFill>
                <a:latin typeface="Century Gothic" panose="020F0302020204030204"/>
                <a:ea typeface="League Spartan" charset="0"/>
                <a:cs typeface="Poppins" pitchFamily="2" charset="77"/>
              </a:rPr>
              <a:t>Not staying out of the box &amp; incurring technical debt through too many customizations</a:t>
            </a:r>
          </a:p>
        </p:txBody>
      </p:sp>
      <p:sp>
        <p:nvSpPr>
          <p:cNvPr id="26" name="Freeform 931">
            <a:extLst>
              <a:ext uri="{FF2B5EF4-FFF2-40B4-BE49-F238E27FC236}">
                <a16:creationId xmlns:a16="http://schemas.microsoft.com/office/drawing/2014/main" id="{754DCB0A-C4F1-4DDA-94D5-A36F346A02D4}"/>
              </a:ext>
            </a:extLst>
          </p:cNvPr>
          <p:cNvSpPr>
            <a:spLocks noChangeAspect="1"/>
          </p:cNvSpPr>
          <p:nvPr/>
        </p:nvSpPr>
        <p:spPr bwMode="auto">
          <a:xfrm>
            <a:off x="4263784" y="2954099"/>
            <a:ext cx="438276" cy="436973"/>
          </a:xfrm>
          <a:custGeom>
            <a:avLst/>
            <a:gdLst>
              <a:gd name="T0" fmla="*/ 7859658 w 293328"/>
              <a:gd name="T1" fmla="*/ 8127578 h 293326"/>
              <a:gd name="T2" fmla="*/ 4110621 w 293328"/>
              <a:gd name="T3" fmla="*/ 7487107 h 293326"/>
              <a:gd name="T4" fmla="*/ 4442221 w 293328"/>
              <a:gd name="T5" fmla="*/ 7813878 h 293326"/>
              <a:gd name="T6" fmla="*/ 8522949 w 293328"/>
              <a:gd name="T7" fmla="*/ 7813878 h 293326"/>
              <a:gd name="T8" fmla="*/ 7859658 w 293328"/>
              <a:gd name="T9" fmla="*/ 7160373 h 293326"/>
              <a:gd name="T10" fmla="*/ 4110621 w 293328"/>
              <a:gd name="T11" fmla="*/ 8454348 h 293326"/>
              <a:gd name="T12" fmla="*/ 5991851 w 293328"/>
              <a:gd name="T13" fmla="*/ 6478409 h 293326"/>
              <a:gd name="T14" fmla="*/ 6624621 w 293328"/>
              <a:gd name="T15" fmla="*/ 7123578 h 293326"/>
              <a:gd name="T16" fmla="*/ 5991851 w 293328"/>
              <a:gd name="T17" fmla="*/ 7046188 h 293326"/>
              <a:gd name="T18" fmla="*/ 6677367 w 293328"/>
              <a:gd name="T19" fmla="*/ 8259035 h 293326"/>
              <a:gd name="T20" fmla="*/ 5991851 w 293328"/>
              <a:gd name="T21" fmla="*/ 9136437 h 293326"/>
              <a:gd name="T22" fmla="*/ 5358978 w 293328"/>
              <a:gd name="T23" fmla="*/ 8491269 h 293326"/>
              <a:gd name="T24" fmla="*/ 5991851 w 293328"/>
              <a:gd name="T25" fmla="*/ 8555819 h 293326"/>
              <a:gd name="T26" fmla="*/ 5306272 w 293328"/>
              <a:gd name="T27" fmla="*/ 7342911 h 293326"/>
              <a:gd name="T28" fmla="*/ 5991851 w 293328"/>
              <a:gd name="T29" fmla="*/ 6478409 h 293326"/>
              <a:gd name="T30" fmla="*/ 2563300 w 293328"/>
              <a:gd name="T31" fmla="*/ 8592102 h 293326"/>
              <a:gd name="T32" fmla="*/ 9362842 w 293328"/>
              <a:gd name="T33" fmla="*/ 8592102 h 293326"/>
              <a:gd name="T34" fmla="*/ 3190900 w 293328"/>
              <a:gd name="T35" fmla="*/ 6346447 h 293326"/>
              <a:gd name="T36" fmla="*/ 9035975 w 293328"/>
              <a:gd name="T37" fmla="*/ 6178653 h 293326"/>
              <a:gd name="T38" fmla="*/ 9676671 w 293328"/>
              <a:gd name="T39" fmla="*/ 8734099 h 293326"/>
              <a:gd name="T40" fmla="*/ 8879035 w 293328"/>
              <a:gd name="T41" fmla="*/ 9534286 h 293326"/>
              <a:gd name="T42" fmla="*/ 2406263 w 293328"/>
              <a:gd name="T43" fmla="*/ 8888979 h 293326"/>
              <a:gd name="T44" fmla="*/ 2406263 w 293328"/>
              <a:gd name="T45" fmla="*/ 6656187 h 293326"/>
              <a:gd name="T46" fmla="*/ 1596249 w 293328"/>
              <a:gd name="T47" fmla="*/ 5393866 h 293326"/>
              <a:gd name="T48" fmla="*/ 10342888 w 293328"/>
              <a:gd name="T49" fmla="*/ 5393866 h 293326"/>
              <a:gd name="T50" fmla="*/ 10500047 w 293328"/>
              <a:gd name="T51" fmla="*/ 5057672 h 293326"/>
              <a:gd name="T52" fmla="*/ 10500047 w 293328"/>
              <a:gd name="T53" fmla="*/ 10500283 h 293326"/>
              <a:gd name="T54" fmla="*/ 1268902 w 293328"/>
              <a:gd name="T55" fmla="*/ 5225783 h 293326"/>
              <a:gd name="T56" fmla="*/ 6335547 w 293328"/>
              <a:gd name="T57" fmla="*/ 4148488 h 293326"/>
              <a:gd name="T58" fmla="*/ 3904986 w 293328"/>
              <a:gd name="T59" fmla="*/ 4476308 h 293326"/>
              <a:gd name="T60" fmla="*/ 1194807 w 293328"/>
              <a:gd name="T61" fmla="*/ 4148488 h 293326"/>
              <a:gd name="T62" fmla="*/ 2944820 w 293328"/>
              <a:gd name="T63" fmla="*/ 4476308 h 293326"/>
              <a:gd name="T64" fmla="*/ 1194807 w 293328"/>
              <a:gd name="T65" fmla="*/ 4148488 h 293326"/>
              <a:gd name="T66" fmla="*/ 7427260 w 293328"/>
              <a:gd name="T67" fmla="*/ 3396588 h 293326"/>
              <a:gd name="T68" fmla="*/ 6171464 w 293328"/>
              <a:gd name="T69" fmla="*/ 3396588 h 293326"/>
              <a:gd name="T70" fmla="*/ 5539982 w 293328"/>
              <a:gd name="T71" fmla="*/ 3239199 h 293326"/>
              <a:gd name="T72" fmla="*/ 4611211 w 293328"/>
              <a:gd name="T73" fmla="*/ 3567085 h 293326"/>
              <a:gd name="T74" fmla="*/ 2925452 w 293328"/>
              <a:gd name="T75" fmla="*/ 3239199 h 293326"/>
              <a:gd name="T76" fmla="*/ 3854194 w 293328"/>
              <a:gd name="T77" fmla="*/ 3567085 h 293326"/>
              <a:gd name="T78" fmla="*/ 2925452 w 293328"/>
              <a:gd name="T79" fmla="*/ 3239199 h 293326"/>
              <a:gd name="T80" fmla="*/ 2293890 w 293328"/>
              <a:gd name="T81" fmla="*/ 3396588 h 293326"/>
              <a:gd name="T82" fmla="*/ 1038174 w 293328"/>
              <a:gd name="T83" fmla="*/ 3396588 h 293326"/>
              <a:gd name="T84" fmla="*/ 6475814 w 293328"/>
              <a:gd name="T85" fmla="*/ 1452999 h 293326"/>
              <a:gd name="T86" fmla="*/ 6736524 w 293328"/>
              <a:gd name="T87" fmla="*/ 2104707 h 293326"/>
              <a:gd name="T88" fmla="*/ 5837123 w 293328"/>
              <a:gd name="T89" fmla="*/ 1348718 h 293326"/>
              <a:gd name="T90" fmla="*/ 6215092 w 293328"/>
              <a:gd name="T91" fmla="*/ 1726732 h 293326"/>
              <a:gd name="T92" fmla="*/ 1365399 w 293328"/>
              <a:gd name="T93" fmla="*/ 1400867 h 293326"/>
              <a:gd name="T94" fmla="*/ 2491089 w 293328"/>
              <a:gd name="T95" fmla="*/ 2104707 h 293326"/>
              <a:gd name="T96" fmla="*/ 2491089 w 293328"/>
              <a:gd name="T97" fmla="*/ 1348718 h 293326"/>
              <a:gd name="T98" fmla="*/ 6280294 w 293328"/>
              <a:gd name="T99" fmla="*/ 1192301 h 293326"/>
              <a:gd name="T100" fmla="*/ 6736524 w 293328"/>
              <a:gd name="T101" fmla="*/ 2430592 h 293326"/>
              <a:gd name="T102" fmla="*/ 5133300 w 293328"/>
              <a:gd name="T103" fmla="*/ 1726732 h 293326"/>
              <a:gd name="T104" fmla="*/ 2491089 w 293328"/>
              <a:gd name="T105" fmla="*/ 1022852 h 293326"/>
              <a:gd name="T106" fmla="*/ 2491089 w 293328"/>
              <a:gd name="T107" fmla="*/ 2430592 h 293326"/>
              <a:gd name="T108" fmla="*/ 1038174 w 293328"/>
              <a:gd name="T109" fmla="*/ 1400867 h 293326"/>
              <a:gd name="T110" fmla="*/ 7920889 w 293328"/>
              <a:gd name="T111" fmla="*/ 0 h 293326"/>
              <a:gd name="T112" fmla="*/ 8352914 w 293328"/>
              <a:gd name="T113" fmla="*/ 4760749 h 293326"/>
              <a:gd name="T114" fmla="*/ 7920889 w 293328"/>
              <a:gd name="T115" fmla="*/ 320804 h 293326"/>
              <a:gd name="T116" fmla="*/ 314256 w 293328"/>
              <a:gd name="T117" fmla="*/ 5761657 h 293326"/>
              <a:gd name="T118" fmla="*/ 955691 w 293328"/>
              <a:gd name="T119" fmla="*/ 6185102 h 293326"/>
              <a:gd name="T120" fmla="*/ 0 w 293328"/>
              <a:gd name="T121" fmla="*/ 5761657 h 29332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93328" h="293326">
                <a:moveTo>
                  <a:pt x="216329" y="209153"/>
                </a:moveTo>
                <a:cubicBezTo>
                  <a:pt x="211582" y="209153"/>
                  <a:pt x="207566" y="213169"/>
                  <a:pt x="207566" y="218281"/>
                </a:cubicBezTo>
                <a:cubicBezTo>
                  <a:pt x="207566" y="223028"/>
                  <a:pt x="211582" y="227044"/>
                  <a:pt x="216329" y="227044"/>
                </a:cubicBezTo>
                <a:cubicBezTo>
                  <a:pt x="221441" y="227044"/>
                  <a:pt x="225457" y="223028"/>
                  <a:pt x="225457" y="218281"/>
                </a:cubicBezTo>
                <a:cubicBezTo>
                  <a:pt x="225457" y="213169"/>
                  <a:pt x="221441" y="209153"/>
                  <a:pt x="216329" y="209153"/>
                </a:cubicBezTo>
                <a:close/>
                <a:moveTo>
                  <a:pt x="113141" y="209153"/>
                </a:moveTo>
                <a:cubicBezTo>
                  <a:pt x="108395" y="209153"/>
                  <a:pt x="104013" y="213169"/>
                  <a:pt x="104013" y="218281"/>
                </a:cubicBezTo>
                <a:cubicBezTo>
                  <a:pt x="104013" y="223028"/>
                  <a:pt x="108395" y="227044"/>
                  <a:pt x="113141" y="227044"/>
                </a:cubicBezTo>
                <a:cubicBezTo>
                  <a:pt x="118253" y="227044"/>
                  <a:pt x="122269" y="223028"/>
                  <a:pt x="122269" y="218281"/>
                </a:cubicBezTo>
                <a:cubicBezTo>
                  <a:pt x="122269" y="213169"/>
                  <a:pt x="118253" y="209153"/>
                  <a:pt x="113141" y="209153"/>
                </a:cubicBezTo>
                <a:close/>
                <a:moveTo>
                  <a:pt x="216329" y="200025"/>
                </a:moveTo>
                <a:cubicBezTo>
                  <a:pt x="226552" y="200025"/>
                  <a:pt x="234585" y="208423"/>
                  <a:pt x="234585" y="218281"/>
                </a:cubicBezTo>
                <a:cubicBezTo>
                  <a:pt x="234585" y="228139"/>
                  <a:pt x="226552" y="236172"/>
                  <a:pt x="216329" y="236172"/>
                </a:cubicBezTo>
                <a:cubicBezTo>
                  <a:pt x="206836" y="236172"/>
                  <a:pt x="198438" y="228139"/>
                  <a:pt x="198438" y="218281"/>
                </a:cubicBezTo>
                <a:cubicBezTo>
                  <a:pt x="198438" y="208423"/>
                  <a:pt x="206836" y="200025"/>
                  <a:pt x="216329" y="200025"/>
                </a:cubicBezTo>
                <a:close/>
                <a:moveTo>
                  <a:pt x="113141" y="200025"/>
                </a:moveTo>
                <a:cubicBezTo>
                  <a:pt x="123000" y="200025"/>
                  <a:pt x="131398" y="208423"/>
                  <a:pt x="131398" y="218281"/>
                </a:cubicBezTo>
                <a:cubicBezTo>
                  <a:pt x="131398" y="228139"/>
                  <a:pt x="123000" y="236172"/>
                  <a:pt x="113141" y="236172"/>
                </a:cubicBezTo>
                <a:cubicBezTo>
                  <a:pt x="103283" y="236172"/>
                  <a:pt x="95250" y="228139"/>
                  <a:pt x="95250" y="218281"/>
                </a:cubicBezTo>
                <a:cubicBezTo>
                  <a:pt x="95250" y="208423"/>
                  <a:pt x="103283" y="200025"/>
                  <a:pt x="113141" y="200025"/>
                </a:cubicBezTo>
                <a:close/>
                <a:moveTo>
                  <a:pt x="164919" y="180975"/>
                </a:moveTo>
                <a:cubicBezTo>
                  <a:pt x="167096" y="180975"/>
                  <a:pt x="169273" y="182777"/>
                  <a:pt x="169273" y="185300"/>
                </a:cubicBezTo>
                <a:lnTo>
                  <a:pt x="169273" y="188544"/>
                </a:lnTo>
                <a:cubicBezTo>
                  <a:pt x="175079" y="189986"/>
                  <a:pt x="180159" y="193591"/>
                  <a:pt x="182336" y="198997"/>
                </a:cubicBezTo>
                <a:cubicBezTo>
                  <a:pt x="183062" y="201160"/>
                  <a:pt x="182336" y="203683"/>
                  <a:pt x="179796" y="204764"/>
                </a:cubicBezTo>
                <a:cubicBezTo>
                  <a:pt x="177256" y="205846"/>
                  <a:pt x="175079" y="204764"/>
                  <a:pt x="173990" y="202241"/>
                </a:cubicBezTo>
                <a:cubicBezTo>
                  <a:pt x="172539" y="198997"/>
                  <a:pt x="168910" y="196835"/>
                  <a:pt x="164919" y="196835"/>
                </a:cubicBezTo>
                <a:cubicBezTo>
                  <a:pt x="159476" y="196835"/>
                  <a:pt x="155122" y="200800"/>
                  <a:pt x="155122" y="205125"/>
                </a:cubicBezTo>
                <a:cubicBezTo>
                  <a:pt x="155122" y="210892"/>
                  <a:pt x="158387" y="213415"/>
                  <a:pt x="164919" y="213415"/>
                </a:cubicBezTo>
                <a:cubicBezTo>
                  <a:pt x="176167" y="213415"/>
                  <a:pt x="183787" y="220264"/>
                  <a:pt x="183787" y="230716"/>
                </a:cubicBezTo>
                <a:cubicBezTo>
                  <a:pt x="183787" y="239007"/>
                  <a:pt x="177256" y="245495"/>
                  <a:pt x="169273" y="247657"/>
                </a:cubicBezTo>
                <a:lnTo>
                  <a:pt x="169273" y="250901"/>
                </a:lnTo>
                <a:cubicBezTo>
                  <a:pt x="169273" y="253064"/>
                  <a:pt x="167096" y="255227"/>
                  <a:pt x="164919" y="255227"/>
                </a:cubicBezTo>
                <a:cubicBezTo>
                  <a:pt x="162379" y="255227"/>
                  <a:pt x="160564" y="253064"/>
                  <a:pt x="160564" y="250901"/>
                </a:cubicBezTo>
                <a:lnTo>
                  <a:pt x="160564" y="247657"/>
                </a:lnTo>
                <a:cubicBezTo>
                  <a:pt x="154759" y="246216"/>
                  <a:pt x="149679" y="242611"/>
                  <a:pt x="147502" y="237204"/>
                </a:cubicBezTo>
                <a:cubicBezTo>
                  <a:pt x="146413" y="235042"/>
                  <a:pt x="147502" y="232519"/>
                  <a:pt x="150042" y="231437"/>
                </a:cubicBezTo>
                <a:cubicBezTo>
                  <a:pt x="152219" y="230356"/>
                  <a:pt x="154759" y="231437"/>
                  <a:pt x="155847" y="233600"/>
                </a:cubicBezTo>
                <a:cubicBezTo>
                  <a:pt x="157299" y="237204"/>
                  <a:pt x="160927" y="239007"/>
                  <a:pt x="164919" y="239007"/>
                </a:cubicBezTo>
                <a:cubicBezTo>
                  <a:pt x="170362" y="239007"/>
                  <a:pt x="174716" y="235402"/>
                  <a:pt x="174716" y="230716"/>
                </a:cubicBezTo>
                <a:cubicBezTo>
                  <a:pt x="174716" y="225310"/>
                  <a:pt x="171450" y="222426"/>
                  <a:pt x="164919" y="222426"/>
                </a:cubicBezTo>
                <a:cubicBezTo>
                  <a:pt x="151130" y="222426"/>
                  <a:pt x="146050" y="213415"/>
                  <a:pt x="146050" y="205125"/>
                </a:cubicBezTo>
                <a:cubicBezTo>
                  <a:pt x="146050" y="197195"/>
                  <a:pt x="152219" y="190347"/>
                  <a:pt x="160564" y="188544"/>
                </a:cubicBezTo>
                <a:lnTo>
                  <a:pt x="160564" y="185300"/>
                </a:lnTo>
                <a:cubicBezTo>
                  <a:pt x="160564" y="182777"/>
                  <a:pt x="162379" y="180975"/>
                  <a:pt x="164919" y="180975"/>
                </a:cubicBezTo>
                <a:close/>
                <a:moveTo>
                  <a:pt x="87826" y="177288"/>
                </a:moveTo>
                <a:cubicBezTo>
                  <a:pt x="86387" y="185941"/>
                  <a:pt x="79548" y="192791"/>
                  <a:pt x="70551" y="194594"/>
                </a:cubicBezTo>
                <a:lnTo>
                  <a:pt x="70551" y="240021"/>
                </a:lnTo>
                <a:cubicBezTo>
                  <a:pt x="79548" y="241823"/>
                  <a:pt x="86387" y="248674"/>
                  <a:pt x="87826" y="257326"/>
                </a:cubicBezTo>
                <a:lnTo>
                  <a:pt x="240067" y="257326"/>
                </a:lnTo>
                <a:cubicBezTo>
                  <a:pt x="241867" y="248674"/>
                  <a:pt x="248705" y="241823"/>
                  <a:pt x="257702" y="240021"/>
                </a:cubicBezTo>
                <a:lnTo>
                  <a:pt x="257702" y="194594"/>
                </a:lnTo>
                <a:cubicBezTo>
                  <a:pt x="248705" y="192791"/>
                  <a:pt x="241867" y="185941"/>
                  <a:pt x="240067" y="177288"/>
                </a:cubicBezTo>
                <a:lnTo>
                  <a:pt x="87826" y="177288"/>
                </a:lnTo>
                <a:close/>
                <a:moveTo>
                  <a:pt x="83867" y="168275"/>
                </a:moveTo>
                <a:lnTo>
                  <a:pt x="244386" y="168275"/>
                </a:lnTo>
                <a:cubicBezTo>
                  <a:pt x="246545" y="168275"/>
                  <a:pt x="248705" y="170078"/>
                  <a:pt x="248705" y="172601"/>
                </a:cubicBezTo>
                <a:cubicBezTo>
                  <a:pt x="248705" y="180172"/>
                  <a:pt x="254463" y="185941"/>
                  <a:pt x="262021" y="185941"/>
                </a:cubicBezTo>
                <a:cubicBezTo>
                  <a:pt x="264541" y="185941"/>
                  <a:pt x="266340" y="188104"/>
                  <a:pt x="266340" y="190628"/>
                </a:cubicBezTo>
                <a:lnTo>
                  <a:pt x="266340" y="243987"/>
                </a:lnTo>
                <a:cubicBezTo>
                  <a:pt x="266340" y="246510"/>
                  <a:pt x="264541" y="248313"/>
                  <a:pt x="262021" y="248313"/>
                </a:cubicBezTo>
                <a:cubicBezTo>
                  <a:pt x="254463" y="248313"/>
                  <a:pt x="248705" y="254442"/>
                  <a:pt x="248705" y="262013"/>
                </a:cubicBezTo>
                <a:cubicBezTo>
                  <a:pt x="248705" y="264176"/>
                  <a:pt x="246545" y="266340"/>
                  <a:pt x="244386" y="266340"/>
                </a:cubicBezTo>
                <a:lnTo>
                  <a:pt x="83867" y="266340"/>
                </a:lnTo>
                <a:cubicBezTo>
                  <a:pt x="81348" y="266340"/>
                  <a:pt x="79548" y="264176"/>
                  <a:pt x="79548" y="262013"/>
                </a:cubicBezTo>
                <a:cubicBezTo>
                  <a:pt x="79548" y="254442"/>
                  <a:pt x="73790" y="248313"/>
                  <a:pt x="66232" y="248313"/>
                </a:cubicBezTo>
                <a:cubicBezTo>
                  <a:pt x="63712" y="248313"/>
                  <a:pt x="61913" y="246510"/>
                  <a:pt x="61913" y="243987"/>
                </a:cubicBezTo>
                <a:lnTo>
                  <a:pt x="61913" y="190628"/>
                </a:lnTo>
                <a:cubicBezTo>
                  <a:pt x="61913" y="188104"/>
                  <a:pt x="63712" y="185941"/>
                  <a:pt x="66232" y="185941"/>
                </a:cubicBezTo>
                <a:cubicBezTo>
                  <a:pt x="73790" y="185941"/>
                  <a:pt x="79548" y="180172"/>
                  <a:pt x="79548" y="172601"/>
                </a:cubicBezTo>
                <a:cubicBezTo>
                  <a:pt x="79548" y="170078"/>
                  <a:pt x="81348" y="168275"/>
                  <a:pt x="83867" y="168275"/>
                </a:cubicBezTo>
                <a:close/>
                <a:moveTo>
                  <a:pt x="43935" y="150677"/>
                </a:moveTo>
                <a:lnTo>
                  <a:pt x="43935" y="284297"/>
                </a:lnTo>
                <a:lnTo>
                  <a:pt x="284678" y="284297"/>
                </a:lnTo>
                <a:lnTo>
                  <a:pt x="284678" y="150677"/>
                </a:lnTo>
                <a:lnTo>
                  <a:pt x="43935" y="150677"/>
                </a:lnTo>
                <a:close/>
                <a:moveTo>
                  <a:pt x="39610" y="141287"/>
                </a:moveTo>
                <a:lnTo>
                  <a:pt x="289003" y="141287"/>
                </a:lnTo>
                <a:cubicBezTo>
                  <a:pt x="291526" y="141287"/>
                  <a:pt x="293328" y="143454"/>
                  <a:pt x="293328" y="145982"/>
                </a:cubicBezTo>
                <a:lnTo>
                  <a:pt x="293328" y="288992"/>
                </a:lnTo>
                <a:cubicBezTo>
                  <a:pt x="293328" y="291520"/>
                  <a:pt x="291526" y="293326"/>
                  <a:pt x="289003" y="293326"/>
                </a:cubicBezTo>
                <a:lnTo>
                  <a:pt x="39610" y="293326"/>
                </a:lnTo>
                <a:cubicBezTo>
                  <a:pt x="37087" y="293326"/>
                  <a:pt x="34925" y="291520"/>
                  <a:pt x="34925" y="288992"/>
                </a:cubicBezTo>
                <a:lnTo>
                  <a:pt x="34925" y="145982"/>
                </a:lnTo>
                <a:cubicBezTo>
                  <a:pt x="34925" y="143454"/>
                  <a:pt x="37087" y="141287"/>
                  <a:pt x="39610" y="141287"/>
                </a:cubicBezTo>
                <a:close/>
                <a:moveTo>
                  <a:pt x="107481" y="115887"/>
                </a:moveTo>
                <a:lnTo>
                  <a:pt x="174380" y="115887"/>
                </a:lnTo>
                <a:cubicBezTo>
                  <a:pt x="177242" y="115887"/>
                  <a:pt x="179030" y="118085"/>
                  <a:pt x="179030" y="120283"/>
                </a:cubicBezTo>
                <a:cubicBezTo>
                  <a:pt x="179030" y="122848"/>
                  <a:pt x="177242" y="125046"/>
                  <a:pt x="174380" y="125046"/>
                </a:cubicBezTo>
                <a:lnTo>
                  <a:pt x="107481" y="125046"/>
                </a:lnTo>
                <a:cubicBezTo>
                  <a:pt x="104977" y="125046"/>
                  <a:pt x="103188" y="122848"/>
                  <a:pt x="103188" y="120283"/>
                </a:cubicBezTo>
                <a:cubicBezTo>
                  <a:pt x="103188" y="118085"/>
                  <a:pt x="104977" y="115887"/>
                  <a:pt x="107481" y="115887"/>
                </a:cubicBezTo>
                <a:close/>
                <a:moveTo>
                  <a:pt x="32888" y="115887"/>
                </a:moveTo>
                <a:lnTo>
                  <a:pt x="81052" y="115887"/>
                </a:lnTo>
                <a:cubicBezTo>
                  <a:pt x="83568" y="115887"/>
                  <a:pt x="85365" y="118085"/>
                  <a:pt x="85365" y="120283"/>
                </a:cubicBezTo>
                <a:cubicBezTo>
                  <a:pt x="85365" y="122848"/>
                  <a:pt x="83568" y="125046"/>
                  <a:pt x="81052" y="125046"/>
                </a:cubicBezTo>
                <a:lnTo>
                  <a:pt x="32888" y="125046"/>
                </a:lnTo>
                <a:cubicBezTo>
                  <a:pt x="30372" y="125046"/>
                  <a:pt x="28575" y="122848"/>
                  <a:pt x="28575" y="120283"/>
                </a:cubicBezTo>
                <a:cubicBezTo>
                  <a:pt x="28575" y="118085"/>
                  <a:pt x="30372" y="115887"/>
                  <a:pt x="32888" y="115887"/>
                </a:cubicBezTo>
                <a:close/>
                <a:moveTo>
                  <a:pt x="174544" y="90487"/>
                </a:moveTo>
                <a:lnTo>
                  <a:pt x="200107" y="90487"/>
                </a:lnTo>
                <a:cubicBezTo>
                  <a:pt x="202628" y="90487"/>
                  <a:pt x="204428" y="92685"/>
                  <a:pt x="204428" y="94883"/>
                </a:cubicBezTo>
                <a:cubicBezTo>
                  <a:pt x="204428" y="97448"/>
                  <a:pt x="202628" y="99646"/>
                  <a:pt x="200107" y="99646"/>
                </a:cubicBezTo>
                <a:lnTo>
                  <a:pt x="174544" y="99646"/>
                </a:lnTo>
                <a:cubicBezTo>
                  <a:pt x="172023" y="99646"/>
                  <a:pt x="169863" y="97448"/>
                  <a:pt x="169863" y="94883"/>
                </a:cubicBezTo>
                <a:cubicBezTo>
                  <a:pt x="169863" y="92685"/>
                  <a:pt x="172023" y="90487"/>
                  <a:pt x="174544" y="90487"/>
                </a:cubicBezTo>
                <a:close/>
                <a:moveTo>
                  <a:pt x="126919" y="90487"/>
                </a:moveTo>
                <a:lnTo>
                  <a:pt x="152482" y="90487"/>
                </a:lnTo>
                <a:cubicBezTo>
                  <a:pt x="154643" y="90487"/>
                  <a:pt x="156803" y="92685"/>
                  <a:pt x="156803" y="94883"/>
                </a:cubicBezTo>
                <a:cubicBezTo>
                  <a:pt x="156803" y="97448"/>
                  <a:pt x="154643" y="99646"/>
                  <a:pt x="152482" y="99646"/>
                </a:cubicBezTo>
                <a:lnTo>
                  <a:pt x="126919" y="99646"/>
                </a:lnTo>
                <a:cubicBezTo>
                  <a:pt x="124398" y="99646"/>
                  <a:pt x="122238" y="97448"/>
                  <a:pt x="122238" y="94883"/>
                </a:cubicBezTo>
                <a:cubicBezTo>
                  <a:pt x="122238" y="92685"/>
                  <a:pt x="124398" y="90487"/>
                  <a:pt x="126919" y="90487"/>
                </a:cubicBezTo>
                <a:close/>
                <a:moveTo>
                  <a:pt x="80520" y="90487"/>
                </a:moveTo>
                <a:lnTo>
                  <a:pt x="106084" y="90487"/>
                </a:lnTo>
                <a:cubicBezTo>
                  <a:pt x="108965" y="90487"/>
                  <a:pt x="110765" y="92685"/>
                  <a:pt x="110765" y="94883"/>
                </a:cubicBezTo>
                <a:cubicBezTo>
                  <a:pt x="110765" y="97448"/>
                  <a:pt x="108965" y="99646"/>
                  <a:pt x="106084" y="99646"/>
                </a:cubicBezTo>
                <a:lnTo>
                  <a:pt x="80520" y="99646"/>
                </a:lnTo>
                <a:cubicBezTo>
                  <a:pt x="78000" y="99646"/>
                  <a:pt x="76200" y="97448"/>
                  <a:pt x="76200" y="94883"/>
                </a:cubicBezTo>
                <a:cubicBezTo>
                  <a:pt x="76200" y="92685"/>
                  <a:pt x="78000" y="90487"/>
                  <a:pt x="80520" y="90487"/>
                </a:cubicBezTo>
                <a:close/>
                <a:moveTo>
                  <a:pt x="32940" y="90487"/>
                </a:moveTo>
                <a:lnTo>
                  <a:pt x="58770" y="90487"/>
                </a:lnTo>
                <a:cubicBezTo>
                  <a:pt x="61317" y="90487"/>
                  <a:pt x="63136" y="92685"/>
                  <a:pt x="63136" y="94883"/>
                </a:cubicBezTo>
                <a:cubicBezTo>
                  <a:pt x="63136" y="97448"/>
                  <a:pt x="61317" y="99646"/>
                  <a:pt x="58770" y="99646"/>
                </a:cubicBezTo>
                <a:lnTo>
                  <a:pt x="32940" y="99646"/>
                </a:lnTo>
                <a:cubicBezTo>
                  <a:pt x="30394" y="99646"/>
                  <a:pt x="28575" y="97448"/>
                  <a:pt x="28575" y="94883"/>
                </a:cubicBezTo>
                <a:cubicBezTo>
                  <a:pt x="28575" y="92685"/>
                  <a:pt x="30394" y="90487"/>
                  <a:pt x="32940" y="90487"/>
                </a:cubicBezTo>
                <a:close/>
                <a:moveTo>
                  <a:pt x="185415" y="37677"/>
                </a:moveTo>
                <a:cubicBezTo>
                  <a:pt x="182545" y="37677"/>
                  <a:pt x="180034" y="38770"/>
                  <a:pt x="178240" y="40590"/>
                </a:cubicBezTo>
                <a:cubicBezTo>
                  <a:pt x="179316" y="42775"/>
                  <a:pt x="179675" y="45688"/>
                  <a:pt x="179675" y="48236"/>
                </a:cubicBezTo>
                <a:cubicBezTo>
                  <a:pt x="179675" y="50785"/>
                  <a:pt x="179316" y="53698"/>
                  <a:pt x="178240" y="56247"/>
                </a:cubicBezTo>
                <a:cubicBezTo>
                  <a:pt x="180034" y="57703"/>
                  <a:pt x="182545" y="58795"/>
                  <a:pt x="185415" y="58795"/>
                </a:cubicBezTo>
                <a:cubicBezTo>
                  <a:pt x="190797" y="58795"/>
                  <a:pt x="195460" y="54062"/>
                  <a:pt x="195460" y="48236"/>
                </a:cubicBezTo>
                <a:cubicBezTo>
                  <a:pt x="195460" y="42411"/>
                  <a:pt x="190797" y="37677"/>
                  <a:pt x="185415" y="37677"/>
                </a:cubicBezTo>
                <a:close/>
                <a:moveTo>
                  <a:pt x="160661" y="37677"/>
                </a:moveTo>
                <a:cubicBezTo>
                  <a:pt x="154921" y="37677"/>
                  <a:pt x="150257" y="42411"/>
                  <a:pt x="150257" y="48236"/>
                </a:cubicBezTo>
                <a:cubicBezTo>
                  <a:pt x="150257" y="54062"/>
                  <a:pt x="154921" y="58795"/>
                  <a:pt x="160661" y="58795"/>
                </a:cubicBezTo>
                <a:cubicBezTo>
                  <a:pt x="166401" y="58795"/>
                  <a:pt x="171065" y="54062"/>
                  <a:pt x="171065" y="48236"/>
                </a:cubicBezTo>
                <a:cubicBezTo>
                  <a:pt x="171065" y="42411"/>
                  <a:pt x="166401" y="37677"/>
                  <a:pt x="160661" y="37677"/>
                </a:cubicBezTo>
                <a:close/>
                <a:moveTo>
                  <a:pt x="39023" y="37677"/>
                </a:moveTo>
                <a:cubicBezTo>
                  <a:pt x="38303" y="37677"/>
                  <a:pt x="37582" y="38406"/>
                  <a:pt x="37582" y="39134"/>
                </a:cubicBezTo>
                <a:lnTo>
                  <a:pt x="37582" y="57339"/>
                </a:lnTo>
                <a:cubicBezTo>
                  <a:pt x="37582" y="58067"/>
                  <a:pt x="38303" y="58795"/>
                  <a:pt x="39023" y="58795"/>
                </a:cubicBezTo>
                <a:lnTo>
                  <a:pt x="68566" y="58795"/>
                </a:lnTo>
                <a:cubicBezTo>
                  <a:pt x="69647" y="58795"/>
                  <a:pt x="70007" y="58067"/>
                  <a:pt x="70007" y="57339"/>
                </a:cubicBezTo>
                <a:lnTo>
                  <a:pt x="70007" y="39134"/>
                </a:lnTo>
                <a:cubicBezTo>
                  <a:pt x="70007" y="38406"/>
                  <a:pt x="69647" y="37677"/>
                  <a:pt x="68566" y="37677"/>
                </a:cubicBezTo>
                <a:lnTo>
                  <a:pt x="39023" y="37677"/>
                </a:lnTo>
                <a:close/>
                <a:moveTo>
                  <a:pt x="160661" y="28575"/>
                </a:moveTo>
                <a:cubicBezTo>
                  <a:pt x="165325" y="28575"/>
                  <a:pt x="169630" y="30760"/>
                  <a:pt x="172859" y="33308"/>
                </a:cubicBezTo>
                <a:cubicBezTo>
                  <a:pt x="176446" y="30395"/>
                  <a:pt x="180393" y="28575"/>
                  <a:pt x="185415" y="28575"/>
                </a:cubicBezTo>
                <a:cubicBezTo>
                  <a:pt x="195819" y="28575"/>
                  <a:pt x="204429" y="37313"/>
                  <a:pt x="204429" y="48236"/>
                </a:cubicBezTo>
                <a:cubicBezTo>
                  <a:pt x="204429" y="59159"/>
                  <a:pt x="195819" y="67898"/>
                  <a:pt x="185415" y="67898"/>
                </a:cubicBezTo>
                <a:cubicBezTo>
                  <a:pt x="180393" y="67898"/>
                  <a:pt x="176446" y="66077"/>
                  <a:pt x="172859" y="63165"/>
                </a:cubicBezTo>
                <a:cubicBezTo>
                  <a:pt x="169630" y="66077"/>
                  <a:pt x="165325" y="67898"/>
                  <a:pt x="160661" y="67898"/>
                </a:cubicBezTo>
                <a:cubicBezTo>
                  <a:pt x="149898" y="67898"/>
                  <a:pt x="141288" y="59159"/>
                  <a:pt x="141288" y="48236"/>
                </a:cubicBezTo>
                <a:cubicBezTo>
                  <a:pt x="141288" y="37313"/>
                  <a:pt x="149898" y="28575"/>
                  <a:pt x="160661" y="28575"/>
                </a:cubicBezTo>
                <a:close/>
                <a:moveTo>
                  <a:pt x="39023" y="28575"/>
                </a:moveTo>
                <a:lnTo>
                  <a:pt x="68566" y="28575"/>
                </a:lnTo>
                <a:cubicBezTo>
                  <a:pt x="74331" y="28575"/>
                  <a:pt x="79015" y="33308"/>
                  <a:pt x="79015" y="39134"/>
                </a:cubicBezTo>
                <a:lnTo>
                  <a:pt x="79015" y="57339"/>
                </a:lnTo>
                <a:cubicBezTo>
                  <a:pt x="79015" y="63165"/>
                  <a:pt x="74331" y="67898"/>
                  <a:pt x="68566" y="67898"/>
                </a:cubicBezTo>
                <a:lnTo>
                  <a:pt x="39023" y="67898"/>
                </a:lnTo>
                <a:cubicBezTo>
                  <a:pt x="32898" y="67898"/>
                  <a:pt x="28575" y="63165"/>
                  <a:pt x="28575" y="57339"/>
                </a:cubicBezTo>
                <a:lnTo>
                  <a:pt x="28575" y="39134"/>
                </a:lnTo>
                <a:cubicBezTo>
                  <a:pt x="28575" y="33308"/>
                  <a:pt x="32898" y="28575"/>
                  <a:pt x="39023" y="28575"/>
                </a:cubicBezTo>
                <a:close/>
                <a:moveTo>
                  <a:pt x="16216" y="0"/>
                </a:moveTo>
                <a:lnTo>
                  <a:pt x="218014" y="0"/>
                </a:lnTo>
                <a:cubicBezTo>
                  <a:pt x="227022" y="0"/>
                  <a:pt x="234590" y="7169"/>
                  <a:pt x="234590" y="16131"/>
                </a:cubicBezTo>
                <a:lnTo>
                  <a:pt x="234590" y="128331"/>
                </a:lnTo>
                <a:cubicBezTo>
                  <a:pt x="234590" y="130841"/>
                  <a:pt x="232428" y="132991"/>
                  <a:pt x="229905" y="132991"/>
                </a:cubicBezTo>
                <a:cubicBezTo>
                  <a:pt x="227383" y="132991"/>
                  <a:pt x="225581" y="130841"/>
                  <a:pt x="225581" y="128331"/>
                </a:cubicBezTo>
                <a:lnTo>
                  <a:pt x="225581" y="16131"/>
                </a:lnTo>
                <a:cubicBezTo>
                  <a:pt x="225581" y="12188"/>
                  <a:pt x="222338" y="8962"/>
                  <a:pt x="218014" y="8962"/>
                </a:cubicBezTo>
                <a:lnTo>
                  <a:pt x="16216" y="8962"/>
                </a:lnTo>
                <a:cubicBezTo>
                  <a:pt x="11892" y="8962"/>
                  <a:pt x="8648" y="12188"/>
                  <a:pt x="8648" y="16131"/>
                </a:cubicBezTo>
                <a:lnTo>
                  <a:pt x="8648" y="160952"/>
                </a:lnTo>
                <a:cubicBezTo>
                  <a:pt x="8648" y="165254"/>
                  <a:pt x="11892" y="168480"/>
                  <a:pt x="16216" y="168480"/>
                </a:cubicBezTo>
                <a:lnTo>
                  <a:pt x="21981" y="168480"/>
                </a:lnTo>
                <a:cubicBezTo>
                  <a:pt x="24504" y="168480"/>
                  <a:pt x="26306" y="170272"/>
                  <a:pt x="26306" y="172781"/>
                </a:cubicBezTo>
                <a:cubicBezTo>
                  <a:pt x="26306" y="175291"/>
                  <a:pt x="24504" y="177441"/>
                  <a:pt x="21981" y="177441"/>
                </a:cubicBezTo>
                <a:lnTo>
                  <a:pt x="16216" y="177441"/>
                </a:lnTo>
                <a:cubicBezTo>
                  <a:pt x="7207" y="177441"/>
                  <a:pt x="0" y="169914"/>
                  <a:pt x="0" y="160952"/>
                </a:cubicBezTo>
                <a:lnTo>
                  <a:pt x="0" y="16131"/>
                </a:lnTo>
                <a:cubicBezTo>
                  <a:pt x="0" y="7169"/>
                  <a:pt x="7207" y="0"/>
                  <a:pt x="16216" y="0"/>
                </a:cubicBezTo>
                <a:close/>
              </a:path>
            </a:pathLst>
          </a:custGeom>
          <a:solidFill>
            <a:schemeClr val="bg1"/>
          </a:solidFill>
          <a:ln>
            <a:noFill/>
          </a:ln>
        </p:spPr>
        <p:txBody>
          <a:bodyPr anchor="ctr"/>
          <a:lstStyle/>
          <a:p>
            <a:pPr defTabSz="456903">
              <a:defRPr/>
            </a:pPr>
            <a:endParaRPr lang="en-US" sz="899">
              <a:solidFill>
                <a:srgbClr val="FFFFFF"/>
              </a:solidFill>
              <a:latin typeface="Century Gothic" panose="020F0302020204030204"/>
            </a:endParaRPr>
          </a:p>
        </p:txBody>
      </p:sp>
      <p:sp>
        <p:nvSpPr>
          <p:cNvPr id="28" name="Oval 27">
            <a:extLst>
              <a:ext uri="{FF2B5EF4-FFF2-40B4-BE49-F238E27FC236}">
                <a16:creationId xmlns:a16="http://schemas.microsoft.com/office/drawing/2014/main" id="{876B3DD9-CA4E-48BF-9AF0-4F708B92B6DC}"/>
              </a:ext>
            </a:extLst>
          </p:cNvPr>
          <p:cNvSpPr/>
          <p:nvPr/>
        </p:nvSpPr>
        <p:spPr>
          <a:xfrm>
            <a:off x="7364616" y="4029779"/>
            <a:ext cx="938220" cy="93822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en-US" sz="899">
              <a:solidFill>
                <a:srgbClr val="FFFFFF"/>
              </a:solidFill>
              <a:latin typeface="Century Gothic" panose="020F0302020204030204"/>
            </a:endParaRPr>
          </a:p>
        </p:txBody>
      </p:sp>
      <p:sp>
        <p:nvSpPr>
          <p:cNvPr id="29" name="TextBox 28">
            <a:extLst>
              <a:ext uri="{FF2B5EF4-FFF2-40B4-BE49-F238E27FC236}">
                <a16:creationId xmlns:a16="http://schemas.microsoft.com/office/drawing/2014/main" id="{0D1AAE3E-BF0C-4CF5-8907-8D59F07B0317}"/>
              </a:ext>
            </a:extLst>
          </p:cNvPr>
          <p:cNvSpPr txBox="1"/>
          <p:nvPr/>
        </p:nvSpPr>
        <p:spPr>
          <a:xfrm>
            <a:off x="8389370" y="4212484"/>
            <a:ext cx="3273911" cy="738472"/>
          </a:xfrm>
          <a:prstGeom prst="rect">
            <a:avLst/>
          </a:prstGeom>
          <a:noFill/>
        </p:spPr>
        <p:txBody>
          <a:bodyPr wrap="square" rtlCol="0" anchor="b" anchorCtr="0">
            <a:spAutoFit/>
          </a:bodyPr>
          <a:lstStyle/>
          <a:p>
            <a:pPr defTabSz="456903">
              <a:defRPr/>
            </a:pPr>
            <a:r>
              <a:rPr lang="en-US" sz="1400" b="1">
                <a:solidFill>
                  <a:srgbClr val="FFFFFF"/>
                </a:solidFill>
                <a:latin typeface="Century Gothic" panose="020F0302020204030204"/>
                <a:ea typeface="League Spartan" charset="0"/>
                <a:cs typeface="Poppins" pitchFamily="2" charset="77"/>
              </a:rPr>
              <a:t>Assuming you can have a world class CMDB without using Discovery &amp; Mapping</a:t>
            </a:r>
          </a:p>
        </p:txBody>
      </p:sp>
      <p:sp>
        <p:nvSpPr>
          <p:cNvPr id="31" name="Freeform 941">
            <a:extLst>
              <a:ext uri="{FF2B5EF4-FFF2-40B4-BE49-F238E27FC236}">
                <a16:creationId xmlns:a16="http://schemas.microsoft.com/office/drawing/2014/main" id="{455A6DB4-674B-4D06-B4E4-D5D2E17DC66D}"/>
              </a:ext>
            </a:extLst>
          </p:cNvPr>
          <p:cNvSpPr>
            <a:spLocks noChangeAspect="1"/>
          </p:cNvSpPr>
          <p:nvPr/>
        </p:nvSpPr>
        <p:spPr bwMode="auto">
          <a:xfrm>
            <a:off x="7633139" y="4279731"/>
            <a:ext cx="438277" cy="438277"/>
          </a:xfrm>
          <a:custGeom>
            <a:avLst/>
            <a:gdLst>
              <a:gd name="T0" fmla="*/ 8791151 w 293297"/>
              <a:gd name="T1" fmla="*/ 9873534 h 293328"/>
              <a:gd name="T2" fmla="*/ 9563036 w 293297"/>
              <a:gd name="T3" fmla="*/ 10265362 h 293328"/>
              <a:gd name="T4" fmla="*/ 10347942 w 293297"/>
              <a:gd name="T5" fmla="*/ 9364179 h 293328"/>
              <a:gd name="T6" fmla="*/ 9876978 w 293297"/>
              <a:gd name="T7" fmla="*/ 8776513 h 293328"/>
              <a:gd name="T8" fmla="*/ 7260594 w 293297"/>
              <a:gd name="T9" fmla="*/ 8358578 h 293328"/>
              <a:gd name="T10" fmla="*/ 9654586 w 293297"/>
              <a:gd name="T11" fmla="*/ 8554467 h 293328"/>
              <a:gd name="T12" fmla="*/ 7208277 w 293297"/>
              <a:gd name="T13" fmla="*/ 6660746 h 293328"/>
              <a:gd name="T14" fmla="*/ 6671911 w 293297"/>
              <a:gd name="T15" fmla="*/ 7209250 h 293328"/>
              <a:gd name="T16" fmla="*/ 7862355 w 293297"/>
              <a:gd name="T17" fmla="*/ 7313723 h 293328"/>
              <a:gd name="T18" fmla="*/ 4099798 w 293297"/>
              <a:gd name="T19" fmla="*/ 2969551 h 293328"/>
              <a:gd name="T20" fmla="*/ 4099798 w 293297"/>
              <a:gd name="T21" fmla="*/ 4156033 h 293328"/>
              <a:gd name="T22" fmla="*/ 4099798 w 293297"/>
              <a:gd name="T23" fmla="*/ 2969551 h 293328"/>
              <a:gd name="T24" fmla="*/ 5010500 w 293297"/>
              <a:gd name="T25" fmla="*/ 3562779 h 293328"/>
              <a:gd name="T26" fmla="*/ 3175872 w 293297"/>
              <a:gd name="T27" fmla="*/ 3562779 h 293328"/>
              <a:gd name="T28" fmla="*/ 4122180 w 293297"/>
              <a:gd name="T29" fmla="*/ 1872354 h 293328"/>
              <a:gd name="T30" fmla="*/ 2417047 w 293297"/>
              <a:gd name="T31" fmla="*/ 3579292 h 293328"/>
              <a:gd name="T32" fmla="*/ 4122180 w 293297"/>
              <a:gd name="T33" fmla="*/ 5995078 h 293328"/>
              <a:gd name="T34" fmla="*/ 5328810 w 293297"/>
              <a:gd name="T35" fmla="*/ 2371298 h 293328"/>
              <a:gd name="T36" fmla="*/ 4122180 w 293297"/>
              <a:gd name="T37" fmla="*/ 1557292 h 293328"/>
              <a:gd name="T38" fmla="*/ 5551781 w 293297"/>
              <a:gd name="T39" fmla="*/ 5010397 h 293328"/>
              <a:gd name="T40" fmla="*/ 6181360 w 293297"/>
              <a:gd name="T41" fmla="*/ 6060737 h 293328"/>
              <a:gd name="T42" fmla="*/ 6181360 w 293297"/>
              <a:gd name="T43" fmla="*/ 6389016 h 293328"/>
              <a:gd name="T44" fmla="*/ 1905551 w 293297"/>
              <a:gd name="T45" fmla="*/ 6231438 h 293328"/>
              <a:gd name="T46" fmla="*/ 3728613 w 293297"/>
              <a:gd name="T47" fmla="*/ 6060737 h 293328"/>
              <a:gd name="T48" fmla="*/ 2692503 w 293297"/>
              <a:gd name="T49" fmla="*/ 2148102 h 293328"/>
              <a:gd name="T50" fmla="*/ 4068543 w 293297"/>
              <a:gd name="T51" fmla="*/ 326516 h 293328"/>
              <a:gd name="T52" fmla="*/ 313994 w 293297"/>
              <a:gd name="T53" fmla="*/ 4074791 h 293328"/>
              <a:gd name="T54" fmla="*/ 4068543 w 293297"/>
              <a:gd name="T55" fmla="*/ 7810025 h 293328"/>
              <a:gd name="T56" fmla="*/ 7823107 w 293297"/>
              <a:gd name="T57" fmla="*/ 4074791 h 293328"/>
              <a:gd name="T58" fmla="*/ 4068543 w 293297"/>
              <a:gd name="T59" fmla="*/ 326516 h 293328"/>
              <a:gd name="T60" fmla="*/ 6946623 w 293297"/>
              <a:gd name="T61" fmla="*/ 1188447 h 293328"/>
              <a:gd name="T62" fmla="*/ 7404468 w 293297"/>
              <a:gd name="T63" fmla="*/ 6399509 h 293328"/>
              <a:gd name="T64" fmla="*/ 8241734 w 293297"/>
              <a:gd name="T65" fmla="*/ 6921938 h 293328"/>
              <a:gd name="T66" fmla="*/ 10491898 w 293297"/>
              <a:gd name="T67" fmla="*/ 8946261 h 293328"/>
              <a:gd name="T68" fmla="*/ 9785448 w 293297"/>
              <a:gd name="T69" fmla="*/ 10487389 h 293328"/>
              <a:gd name="T70" fmla="*/ 8948185 w 293297"/>
              <a:gd name="T71" fmla="*/ 10487389 h 293328"/>
              <a:gd name="T72" fmla="*/ 6933476 w 293297"/>
              <a:gd name="T73" fmla="*/ 8241038 h 293328"/>
              <a:gd name="T74" fmla="*/ 6410235 w 293297"/>
              <a:gd name="T75" fmla="*/ 7405158 h 293328"/>
              <a:gd name="T76" fmla="*/ 1190544 w 293297"/>
              <a:gd name="T77" fmla="*/ 6948058 h 293328"/>
              <a:gd name="T78" fmla="*/ 1190544 w 293297"/>
              <a:gd name="T79" fmla="*/ 1188447 h 29332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93297" h="293328">
                <a:moveTo>
                  <a:pt x="271538" y="241564"/>
                </a:moveTo>
                <a:lnTo>
                  <a:pt x="241687" y="271759"/>
                </a:lnTo>
                <a:lnTo>
                  <a:pt x="252117" y="282544"/>
                </a:lnTo>
                <a:cubicBezTo>
                  <a:pt x="254994" y="285419"/>
                  <a:pt x="259670" y="285419"/>
                  <a:pt x="262906" y="282544"/>
                </a:cubicBezTo>
                <a:lnTo>
                  <a:pt x="282328" y="262773"/>
                </a:lnTo>
                <a:cubicBezTo>
                  <a:pt x="283766" y="261694"/>
                  <a:pt x="284486" y="259537"/>
                  <a:pt x="284486" y="257740"/>
                </a:cubicBezTo>
                <a:cubicBezTo>
                  <a:pt x="284486" y="255583"/>
                  <a:pt x="283766" y="253786"/>
                  <a:pt x="282328" y="252348"/>
                </a:cubicBezTo>
                <a:lnTo>
                  <a:pt x="271538" y="241564"/>
                </a:lnTo>
                <a:close/>
                <a:moveTo>
                  <a:pt x="229818" y="200225"/>
                </a:moveTo>
                <a:lnTo>
                  <a:pt x="199608" y="230061"/>
                </a:lnTo>
                <a:lnTo>
                  <a:pt x="235213" y="265289"/>
                </a:lnTo>
                <a:lnTo>
                  <a:pt x="265424" y="235453"/>
                </a:lnTo>
                <a:lnTo>
                  <a:pt x="229818" y="200225"/>
                </a:lnTo>
                <a:close/>
                <a:moveTo>
                  <a:pt x="198169" y="183330"/>
                </a:moveTo>
                <a:cubicBezTo>
                  <a:pt x="196011" y="186206"/>
                  <a:pt x="193493" y="188722"/>
                  <a:pt x="190976" y="191238"/>
                </a:cubicBezTo>
                <a:cubicBezTo>
                  <a:pt x="188458" y="193754"/>
                  <a:pt x="185941" y="195911"/>
                  <a:pt x="183423" y="198428"/>
                </a:cubicBezTo>
                <a:lnTo>
                  <a:pt x="201046" y="216042"/>
                </a:lnTo>
                <a:lnTo>
                  <a:pt x="216152" y="201303"/>
                </a:lnTo>
                <a:lnTo>
                  <a:pt x="198169" y="183330"/>
                </a:lnTo>
                <a:close/>
                <a:moveTo>
                  <a:pt x="112712" y="81734"/>
                </a:moveTo>
                <a:cubicBezTo>
                  <a:pt x="103641" y="81734"/>
                  <a:pt x="96384" y="88991"/>
                  <a:pt x="96384" y="98062"/>
                </a:cubicBezTo>
                <a:cubicBezTo>
                  <a:pt x="96384" y="107134"/>
                  <a:pt x="103641" y="114391"/>
                  <a:pt x="112712" y="114391"/>
                </a:cubicBezTo>
                <a:cubicBezTo>
                  <a:pt x="121784" y="114391"/>
                  <a:pt x="129041" y="107134"/>
                  <a:pt x="129041" y="98062"/>
                </a:cubicBezTo>
                <a:cubicBezTo>
                  <a:pt x="129041" y="88991"/>
                  <a:pt x="121784" y="81734"/>
                  <a:pt x="112712" y="81734"/>
                </a:cubicBezTo>
                <a:close/>
                <a:moveTo>
                  <a:pt x="112712" y="73025"/>
                </a:moveTo>
                <a:cubicBezTo>
                  <a:pt x="126501" y="73025"/>
                  <a:pt x="137749" y="84274"/>
                  <a:pt x="137749" y="98062"/>
                </a:cubicBezTo>
                <a:cubicBezTo>
                  <a:pt x="137749" y="112214"/>
                  <a:pt x="126501" y="123462"/>
                  <a:pt x="112712" y="123462"/>
                </a:cubicBezTo>
                <a:cubicBezTo>
                  <a:pt x="98924" y="123462"/>
                  <a:pt x="87312" y="112214"/>
                  <a:pt x="87312" y="98062"/>
                </a:cubicBezTo>
                <a:cubicBezTo>
                  <a:pt x="87312" y="84274"/>
                  <a:pt x="98924" y="73025"/>
                  <a:pt x="112712" y="73025"/>
                </a:cubicBezTo>
                <a:close/>
                <a:moveTo>
                  <a:pt x="113326" y="51535"/>
                </a:moveTo>
                <a:cubicBezTo>
                  <a:pt x="100706" y="51535"/>
                  <a:pt x="89167" y="56595"/>
                  <a:pt x="80152" y="65268"/>
                </a:cubicBezTo>
                <a:cubicBezTo>
                  <a:pt x="71498" y="74302"/>
                  <a:pt x="66450" y="85867"/>
                  <a:pt x="66450" y="98515"/>
                </a:cubicBezTo>
                <a:cubicBezTo>
                  <a:pt x="66450" y="111163"/>
                  <a:pt x="71498" y="123089"/>
                  <a:pt x="80152" y="131762"/>
                </a:cubicBezTo>
                <a:lnTo>
                  <a:pt x="113326" y="165009"/>
                </a:lnTo>
                <a:lnTo>
                  <a:pt x="146500" y="131762"/>
                </a:lnTo>
                <a:cubicBezTo>
                  <a:pt x="164529" y="113332"/>
                  <a:pt x="164529" y="83698"/>
                  <a:pt x="146500" y="65268"/>
                </a:cubicBezTo>
                <a:cubicBezTo>
                  <a:pt x="137485" y="56595"/>
                  <a:pt x="125946" y="51535"/>
                  <a:pt x="113326" y="51535"/>
                </a:cubicBezTo>
                <a:close/>
                <a:moveTo>
                  <a:pt x="113326" y="42862"/>
                </a:moveTo>
                <a:cubicBezTo>
                  <a:pt x="128110" y="42862"/>
                  <a:pt x="142173" y="48644"/>
                  <a:pt x="152630" y="59124"/>
                </a:cubicBezTo>
                <a:cubicBezTo>
                  <a:pt x="174265" y="80807"/>
                  <a:pt x="174265" y="116223"/>
                  <a:pt x="152630" y="137906"/>
                </a:cubicBezTo>
                <a:lnTo>
                  <a:pt x="124143" y="166816"/>
                </a:lnTo>
                <a:lnTo>
                  <a:pt x="169938" y="166816"/>
                </a:lnTo>
                <a:cubicBezTo>
                  <a:pt x="172101" y="166816"/>
                  <a:pt x="174265" y="168623"/>
                  <a:pt x="174265" y="171514"/>
                </a:cubicBezTo>
                <a:cubicBezTo>
                  <a:pt x="174265" y="173682"/>
                  <a:pt x="172101" y="175851"/>
                  <a:pt x="169938" y="175851"/>
                </a:cubicBezTo>
                <a:lnTo>
                  <a:pt x="56714" y="175851"/>
                </a:lnTo>
                <a:cubicBezTo>
                  <a:pt x="54551" y="175851"/>
                  <a:pt x="52387" y="173682"/>
                  <a:pt x="52387" y="171514"/>
                </a:cubicBezTo>
                <a:cubicBezTo>
                  <a:pt x="52387" y="168623"/>
                  <a:pt x="54551" y="166816"/>
                  <a:pt x="56714" y="166816"/>
                </a:cubicBezTo>
                <a:lnTo>
                  <a:pt x="102508" y="166816"/>
                </a:lnTo>
                <a:lnTo>
                  <a:pt x="74022" y="137906"/>
                </a:lnTo>
                <a:cubicBezTo>
                  <a:pt x="52387" y="116223"/>
                  <a:pt x="52387" y="80807"/>
                  <a:pt x="74022" y="59124"/>
                </a:cubicBezTo>
                <a:cubicBezTo>
                  <a:pt x="84479" y="48644"/>
                  <a:pt x="98542" y="42862"/>
                  <a:pt x="113326" y="42862"/>
                </a:cubicBezTo>
                <a:close/>
                <a:moveTo>
                  <a:pt x="111852" y="8987"/>
                </a:moveTo>
                <a:cubicBezTo>
                  <a:pt x="84159" y="8987"/>
                  <a:pt x="58624" y="19771"/>
                  <a:pt x="38843" y="39182"/>
                </a:cubicBezTo>
                <a:cubicBezTo>
                  <a:pt x="19422" y="58594"/>
                  <a:pt x="8632" y="84476"/>
                  <a:pt x="8632" y="112155"/>
                </a:cubicBezTo>
                <a:cubicBezTo>
                  <a:pt x="8632" y="139474"/>
                  <a:pt x="19422" y="165356"/>
                  <a:pt x="38843" y="185127"/>
                </a:cubicBezTo>
                <a:cubicBezTo>
                  <a:pt x="58624" y="204539"/>
                  <a:pt x="84159" y="214963"/>
                  <a:pt x="111852" y="214963"/>
                </a:cubicBezTo>
                <a:cubicBezTo>
                  <a:pt x="139186" y="214963"/>
                  <a:pt x="165441" y="204539"/>
                  <a:pt x="184862" y="185127"/>
                </a:cubicBezTo>
                <a:cubicBezTo>
                  <a:pt x="204283" y="165356"/>
                  <a:pt x="215073" y="139474"/>
                  <a:pt x="215073" y="112155"/>
                </a:cubicBezTo>
                <a:cubicBezTo>
                  <a:pt x="215073" y="84476"/>
                  <a:pt x="204283" y="58594"/>
                  <a:pt x="184862" y="39182"/>
                </a:cubicBezTo>
                <a:cubicBezTo>
                  <a:pt x="165441" y="19771"/>
                  <a:pt x="139186" y="8987"/>
                  <a:pt x="111852" y="8987"/>
                </a:cubicBezTo>
                <a:close/>
                <a:moveTo>
                  <a:pt x="111852" y="0"/>
                </a:moveTo>
                <a:cubicBezTo>
                  <a:pt x="142063" y="0"/>
                  <a:pt x="170116" y="11863"/>
                  <a:pt x="190976" y="32712"/>
                </a:cubicBezTo>
                <a:cubicBezTo>
                  <a:pt x="212195" y="54280"/>
                  <a:pt x="223704" y="82319"/>
                  <a:pt x="223704" y="112155"/>
                </a:cubicBezTo>
                <a:cubicBezTo>
                  <a:pt x="223704" y="135520"/>
                  <a:pt x="216511" y="157448"/>
                  <a:pt x="203564" y="176140"/>
                </a:cubicBezTo>
                <a:lnTo>
                  <a:pt x="222266" y="194833"/>
                </a:lnTo>
                <a:lnTo>
                  <a:pt x="226582" y="190519"/>
                </a:lnTo>
                <a:cubicBezTo>
                  <a:pt x="228380" y="188722"/>
                  <a:pt x="231257" y="188722"/>
                  <a:pt x="233055" y="190519"/>
                </a:cubicBezTo>
                <a:lnTo>
                  <a:pt x="288442" y="246237"/>
                </a:lnTo>
                <a:cubicBezTo>
                  <a:pt x="294916" y="252348"/>
                  <a:pt x="294916" y="262773"/>
                  <a:pt x="288442" y="269243"/>
                </a:cubicBezTo>
                <a:lnTo>
                  <a:pt x="269021" y="288654"/>
                </a:lnTo>
                <a:cubicBezTo>
                  <a:pt x="265784" y="291890"/>
                  <a:pt x="261828" y="293328"/>
                  <a:pt x="257512" y="293328"/>
                </a:cubicBezTo>
                <a:cubicBezTo>
                  <a:pt x="253196" y="293328"/>
                  <a:pt x="249240" y="291890"/>
                  <a:pt x="246003" y="288654"/>
                </a:cubicBezTo>
                <a:lnTo>
                  <a:pt x="190616" y="233296"/>
                </a:lnTo>
                <a:cubicBezTo>
                  <a:pt x="188458" y="231139"/>
                  <a:pt x="188458" y="228623"/>
                  <a:pt x="190616" y="226826"/>
                </a:cubicBezTo>
                <a:lnTo>
                  <a:pt x="194572" y="222512"/>
                </a:lnTo>
                <a:lnTo>
                  <a:pt x="176230" y="203820"/>
                </a:lnTo>
                <a:cubicBezTo>
                  <a:pt x="157169" y="217120"/>
                  <a:pt x="135230" y="224309"/>
                  <a:pt x="111852" y="224309"/>
                </a:cubicBezTo>
                <a:cubicBezTo>
                  <a:pt x="82001" y="224309"/>
                  <a:pt x="53948" y="212087"/>
                  <a:pt x="32729" y="191238"/>
                </a:cubicBezTo>
                <a:cubicBezTo>
                  <a:pt x="11509" y="170029"/>
                  <a:pt x="0" y="141991"/>
                  <a:pt x="0" y="112155"/>
                </a:cubicBezTo>
                <a:cubicBezTo>
                  <a:pt x="0" y="82319"/>
                  <a:pt x="11509" y="54280"/>
                  <a:pt x="32729" y="32712"/>
                </a:cubicBezTo>
                <a:cubicBezTo>
                  <a:pt x="53948" y="11863"/>
                  <a:pt x="82001" y="0"/>
                  <a:pt x="111852" y="0"/>
                </a:cubicBezTo>
                <a:close/>
              </a:path>
            </a:pathLst>
          </a:custGeom>
          <a:solidFill>
            <a:schemeClr val="bg1"/>
          </a:solidFill>
          <a:ln>
            <a:noFill/>
          </a:ln>
        </p:spPr>
        <p:txBody>
          <a:bodyPr anchor="ctr"/>
          <a:lstStyle/>
          <a:p>
            <a:pPr defTabSz="456903">
              <a:defRPr/>
            </a:pPr>
            <a:endParaRPr lang="en-US" sz="899">
              <a:solidFill>
                <a:srgbClr val="FFFFFF"/>
              </a:solidFill>
              <a:latin typeface="Century Gothic" panose="020F0302020204030204"/>
            </a:endParaRPr>
          </a:p>
        </p:txBody>
      </p:sp>
      <p:sp>
        <p:nvSpPr>
          <p:cNvPr id="34" name="Freeform 202">
            <a:extLst>
              <a:ext uri="{FF2B5EF4-FFF2-40B4-BE49-F238E27FC236}">
                <a16:creationId xmlns:a16="http://schemas.microsoft.com/office/drawing/2014/main" id="{058D2FC5-93F6-4B26-AEFD-B62036523C90}"/>
              </a:ext>
            </a:extLst>
          </p:cNvPr>
          <p:cNvSpPr>
            <a:spLocks noChangeAspect="1" noChangeArrowheads="1"/>
          </p:cNvSpPr>
          <p:nvPr/>
        </p:nvSpPr>
        <p:spPr bwMode="auto">
          <a:xfrm>
            <a:off x="6627148" y="5146440"/>
            <a:ext cx="543438" cy="524590"/>
          </a:xfrm>
          <a:custGeom>
            <a:avLst/>
            <a:gdLst>
              <a:gd name="T0" fmla="*/ 2147483646 w 842"/>
              <a:gd name="T1" fmla="*/ 2147483646 h 812"/>
              <a:gd name="T2" fmla="*/ 2147483646 w 842"/>
              <a:gd name="T3" fmla="*/ 2147483646 h 812"/>
              <a:gd name="T4" fmla="*/ 2147483646 w 842"/>
              <a:gd name="T5" fmla="*/ 2147483646 h 812"/>
              <a:gd name="T6" fmla="*/ 2147483646 w 842"/>
              <a:gd name="T7" fmla="*/ 2147483646 h 812"/>
              <a:gd name="T8" fmla="*/ 2147483646 w 842"/>
              <a:gd name="T9" fmla="*/ 2147483646 h 812"/>
              <a:gd name="T10" fmla="*/ 2147483646 w 842"/>
              <a:gd name="T11" fmla="*/ 2147483646 h 812"/>
              <a:gd name="T12" fmla="*/ 2147483646 w 842"/>
              <a:gd name="T13" fmla="*/ 2147483646 h 812"/>
              <a:gd name="T14" fmla="*/ 2147483646 w 842"/>
              <a:gd name="T15" fmla="*/ 2147483646 h 812"/>
              <a:gd name="T16" fmla="*/ 2147483646 w 842"/>
              <a:gd name="T17" fmla="*/ 2147483646 h 812"/>
              <a:gd name="T18" fmla="*/ 2147483646 w 842"/>
              <a:gd name="T19" fmla="*/ 2147483646 h 812"/>
              <a:gd name="T20" fmla="*/ 2147483646 w 842"/>
              <a:gd name="T21" fmla="*/ 2147483646 h 812"/>
              <a:gd name="T22" fmla="*/ 2147483646 w 842"/>
              <a:gd name="T23" fmla="*/ 2147483646 h 812"/>
              <a:gd name="T24" fmla="*/ 2147483646 w 842"/>
              <a:gd name="T25" fmla="*/ 2147483646 h 812"/>
              <a:gd name="T26" fmla="*/ 2147483646 w 842"/>
              <a:gd name="T27" fmla="*/ 2147483646 h 812"/>
              <a:gd name="T28" fmla="*/ 2147483646 w 842"/>
              <a:gd name="T29" fmla="*/ 2147483646 h 812"/>
              <a:gd name="T30" fmla="*/ 2147483646 w 842"/>
              <a:gd name="T31" fmla="*/ 2147483646 h 812"/>
              <a:gd name="T32" fmla="*/ 2147483646 w 842"/>
              <a:gd name="T33" fmla="*/ 2147483646 h 812"/>
              <a:gd name="T34" fmla="*/ 2147483646 w 842"/>
              <a:gd name="T35" fmla="*/ 2147483646 h 812"/>
              <a:gd name="T36" fmla="*/ 2147483646 w 842"/>
              <a:gd name="T37" fmla="*/ 2147483646 h 812"/>
              <a:gd name="T38" fmla="*/ 2147483646 w 842"/>
              <a:gd name="T39" fmla="*/ 2147483646 h 812"/>
              <a:gd name="T40" fmla="*/ 2147483646 w 842"/>
              <a:gd name="T41" fmla="*/ 2147483646 h 812"/>
              <a:gd name="T42" fmla="*/ 2147483646 w 842"/>
              <a:gd name="T43" fmla="*/ 2147483646 h 812"/>
              <a:gd name="T44" fmla="*/ 2147483646 w 842"/>
              <a:gd name="T45" fmla="*/ 2147483646 h 812"/>
              <a:gd name="T46" fmla="*/ 2147483646 w 842"/>
              <a:gd name="T47" fmla="*/ 2147483646 h 812"/>
              <a:gd name="T48" fmla="*/ 2147483646 w 842"/>
              <a:gd name="T49" fmla="*/ 2147483646 h 812"/>
              <a:gd name="T50" fmla="*/ 2147483646 w 842"/>
              <a:gd name="T51" fmla="*/ 2147483646 h 812"/>
              <a:gd name="T52" fmla="*/ 2147483646 w 842"/>
              <a:gd name="T53" fmla="*/ 2147483646 h 812"/>
              <a:gd name="T54" fmla="*/ 2147483646 w 842"/>
              <a:gd name="T55" fmla="*/ 2147483646 h 812"/>
              <a:gd name="T56" fmla="*/ 2147483646 w 842"/>
              <a:gd name="T57" fmla="*/ 2147483646 h 812"/>
              <a:gd name="T58" fmla="*/ 2147483646 w 842"/>
              <a:gd name="T59" fmla="*/ 2147483646 h 812"/>
              <a:gd name="T60" fmla="*/ 2147483646 w 842"/>
              <a:gd name="T61" fmla="*/ 2147483646 h 812"/>
              <a:gd name="T62" fmla="*/ 2147483646 w 842"/>
              <a:gd name="T63" fmla="*/ 2147483646 h 812"/>
              <a:gd name="T64" fmla="*/ 2147483646 w 842"/>
              <a:gd name="T65" fmla="*/ 2147483646 h 812"/>
              <a:gd name="T66" fmla="*/ 2147483646 w 842"/>
              <a:gd name="T67" fmla="*/ 2147483646 h 812"/>
              <a:gd name="T68" fmla="*/ 2147483646 w 842"/>
              <a:gd name="T69" fmla="*/ 2147483646 h 812"/>
              <a:gd name="T70" fmla="*/ 2147483646 w 842"/>
              <a:gd name="T71" fmla="*/ 2147483646 h 812"/>
              <a:gd name="T72" fmla="*/ 2147483646 w 842"/>
              <a:gd name="T73" fmla="*/ 2147483646 h 812"/>
              <a:gd name="T74" fmla="*/ 2147483646 w 842"/>
              <a:gd name="T75" fmla="*/ 2147483646 h 812"/>
              <a:gd name="T76" fmla="*/ 2147483646 w 842"/>
              <a:gd name="T77" fmla="*/ 2147483646 h 812"/>
              <a:gd name="T78" fmla="*/ 2147483646 w 842"/>
              <a:gd name="T79" fmla="*/ 2147483646 h 812"/>
              <a:gd name="T80" fmla="*/ 2147483646 w 842"/>
              <a:gd name="T81" fmla="*/ 2147483646 h 812"/>
              <a:gd name="T82" fmla="*/ 2147483646 w 842"/>
              <a:gd name="T83" fmla="*/ 2147483646 h 812"/>
              <a:gd name="T84" fmla="*/ 2147483646 w 842"/>
              <a:gd name="T85" fmla="*/ 2147483646 h 812"/>
              <a:gd name="T86" fmla="*/ 2147483646 w 842"/>
              <a:gd name="T87" fmla="*/ 2147483646 h 812"/>
              <a:gd name="T88" fmla="*/ 2147483646 w 842"/>
              <a:gd name="T89" fmla="*/ 2147483646 h 812"/>
              <a:gd name="T90" fmla="*/ 2147483646 w 842"/>
              <a:gd name="T91" fmla="*/ 2147483646 h 812"/>
              <a:gd name="T92" fmla="*/ 2147483646 w 842"/>
              <a:gd name="T93" fmla="*/ 2147483646 h 812"/>
              <a:gd name="T94" fmla="*/ 2147483646 w 842"/>
              <a:gd name="T95" fmla="*/ 2147483646 h 812"/>
              <a:gd name="T96" fmla="*/ 2147483646 w 842"/>
              <a:gd name="T97" fmla="*/ 2147483646 h 812"/>
              <a:gd name="T98" fmla="*/ 2147483646 w 842"/>
              <a:gd name="T99" fmla="*/ 2147483646 h 812"/>
              <a:gd name="T100" fmla="*/ 2147483646 w 842"/>
              <a:gd name="T101" fmla="*/ 2147483646 h 812"/>
              <a:gd name="T102" fmla="*/ 2147483646 w 842"/>
              <a:gd name="T103" fmla="*/ 2147483646 h 812"/>
              <a:gd name="T104" fmla="*/ 2147483646 w 842"/>
              <a:gd name="T105" fmla="*/ 2147483646 h 812"/>
              <a:gd name="T106" fmla="*/ 2147483646 w 842"/>
              <a:gd name="T107" fmla="*/ 2147483646 h 8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42" h="812">
                <a:moveTo>
                  <a:pt x="799" y="529"/>
                </a:moveTo>
                <a:lnTo>
                  <a:pt x="799" y="529"/>
                </a:lnTo>
                <a:cubicBezTo>
                  <a:pt x="795" y="538"/>
                  <a:pt x="761" y="544"/>
                  <a:pt x="667" y="514"/>
                </a:cubicBezTo>
                <a:cubicBezTo>
                  <a:pt x="662" y="512"/>
                  <a:pt x="656" y="510"/>
                  <a:pt x="652" y="508"/>
                </a:cubicBezTo>
                <a:cubicBezTo>
                  <a:pt x="677" y="479"/>
                  <a:pt x="696" y="446"/>
                  <a:pt x="709" y="410"/>
                </a:cubicBezTo>
                <a:cubicBezTo>
                  <a:pt x="793" y="481"/>
                  <a:pt x="806" y="518"/>
                  <a:pt x="799" y="529"/>
                </a:cubicBezTo>
                <a:close/>
                <a:moveTo>
                  <a:pt x="626" y="499"/>
                </a:moveTo>
                <a:lnTo>
                  <a:pt x="626" y="499"/>
                </a:lnTo>
                <a:cubicBezTo>
                  <a:pt x="572" y="478"/>
                  <a:pt x="509" y="449"/>
                  <a:pt x="445" y="415"/>
                </a:cubicBezTo>
                <a:cubicBezTo>
                  <a:pt x="454" y="411"/>
                  <a:pt x="463" y="405"/>
                  <a:pt x="472" y="400"/>
                </a:cubicBezTo>
                <a:cubicBezTo>
                  <a:pt x="544" y="359"/>
                  <a:pt x="628" y="303"/>
                  <a:pt x="696" y="249"/>
                </a:cubicBezTo>
                <a:cubicBezTo>
                  <a:pt x="701" y="268"/>
                  <a:pt x="703" y="288"/>
                  <a:pt x="703" y="307"/>
                </a:cubicBezTo>
                <a:cubicBezTo>
                  <a:pt x="703" y="379"/>
                  <a:pt x="676" y="447"/>
                  <a:pt x="626" y="499"/>
                </a:cubicBezTo>
                <a:close/>
                <a:moveTo>
                  <a:pt x="578" y="585"/>
                </a:moveTo>
                <a:lnTo>
                  <a:pt x="263" y="585"/>
                </a:lnTo>
                <a:cubicBezTo>
                  <a:pt x="257" y="560"/>
                  <a:pt x="246" y="538"/>
                  <a:pt x="230" y="518"/>
                </a:cubicBezTo>
                <a:cubicBezTo>
                  <a:pt x="288" y="496"/>
                  <a:pt x="353" y="465"/>
                  <a:pt x="420" y="429"/>
                </a:cubicBezTo>
                <a:cubicBezTo>
                  <a:pt x="487" y="465"/>
                  <a:pt x="551" y="496"/>
                  <a:pt x="610" y="518"/>
                </a:cubicBezTo>
                <a:cubicBezTo>
                  <a:pt x="594" y="539"/>
                  <a:pt x="584" y="560"/>
                  <a:pt x="578" y="585"/>
                </a:cubicBezTo>
                <a:close/>
                <a:moveTo>
                  <a:pt x="573" y="627"/>
                </a:moveTo>
                <a:lnTo>
                  <a:pt x="573" y="652"/>
                </a:lnTo>
                <a:lnTo>
                  <a:pt x="323" y="652"/>
                </a:lnTo>
                <a:cubicBezTo>
                  <a:pt x="316" y="652"/>
                  <a:pt x="310" y="658"/>
                  <a:pt x="310" y="664"/>
                </a:cubicBezTo>
                <a:cubicBezTo>
                  <a:pt x="310" y="671"/>
                  <a:pt x="316" y="677"/>
                  <a:pt x="323" y="677"/>
                </a:cubicBezTo>
                <a:lnTo>
                  <a:pt x="573" y="677"/>
                </a:lnTo>
                <a:lnTo>
                  <a:pt x="573" y="714"/>
                </a:lnTo>
                <a:cubicBezTo>
                  <a:pt x="573" y="716"/>
                  <a:pt x="570" y="718"/>
                  <a:pt x="568" y="718"/>
                </a:cubicBezTo>
                <a:lnTo>
                  <a:pt x="273" y="718"/>
                </a:lnTo>
                <a:cubicBezTo>
                  <a:pt x="271" y="718"/>
                  <a:pt x="269" y="716"/>
                  <a:pt x="269" y="714"/>
                </a:cubicBezTo>
                <a:lnTo>
                  <a:pt x="269" y="629"/>
                </a:lnTo>
                <a:cubicBezTo>
                  <a:pt x="269" y="622"/>
                  <a:pt x="268" y="616"/>
                  <a:pt x="267" y="609"/>
                </a:cubicBezTo>
                <a:lnTo>
                  <a:pt x="574" y="609"/>
                </a:lnTo>
                <a:cubicBezTo>
                  <a:pt x="573" y="615"/>
                  <a:pt x="573" y="621"/>
                  <a:pt x="573" y="627"/>
                </a:cubicBezTo>
                <a:lnTo>
                  <a:pt x="483" y="787"/>
                </a:lnTo>
                <a:lnTo>
                  <a:pt x="358" y="787"/>
                </a:lnTo>
                <a:cubicBezTo>
                  <a:pt x="332" y="787"/>
                  <a:pt x="309" y="768"/>
                  <a:pt x="303" y="742"/>
                </a:cubicBezTo>
                <a:lnTo>
                  <a:pt x="539" y="742"/>
                </a:lnTo>
                <a:cubicBezTo>
                  <a:pt x="533" y="768"/>
                  <a:pt x="510" y="787"/>
                  <a:pt x="483" y="787"/>
                </a:cubicBezTo>
                <a:lnTo>
                  <a:pt x="573" y="627"/>
                </a:lnTo>
                <a:close/>
                <a:moveTo>
                  <a:pt x="137" y="307"/>
                </a:moveTo>
                <a:lnTo>
                  <a:pt x="137" y="307"/>
                </a:lnTo>
                <a:cubicBezTo>
                  <a:pt x="137" y="288"/>
                  <a:pt x="139" y="268"/>
                  <a:pt x="143" y="249"/>
                </a:cubicBezTo>
                <a:cubicBezTo>
                  <a:pt x="204" y="299"/>
                  <a:pt x="282" y="351"/>
                  <a:pt x="367" y="400"/>
                </a:cubicBezTo>
                <a:cubicBezTo>
                  <a:pt x="376" y="405"/>
                  <a:pt x="385" y="411"/>
                  <a:pt x="394" y="415"/>
                </a:cubicBezTo>
                <a:cubicBezTo>
                  <a:pt x="329" y="449"/>
                  <a:pt x="267" y="478"/>
                  <a:pt x="213" y="499"/>
                </a:cubicBezTo>
                <a:cubicBezTo>
                  <a:pt x="164" y="447"/>
                  <a:pt x="137" y="379"/>
                  <a:pt x="137" y="307"/>
                </a:cubicBezTo>
                <a:close/>
                <a:moveTo>
                  <a:pt x="173" y="514"/>
                </a:moveTo>
                <a:lnTo>
                  <a:pt x="173" y="514"/>
                </a:lnTo>
                <a:cubicBezTo>
                  <a:pt x="79" y="544"/>
                  <a:pt x="45" y="538"/>
                  <a:pt x="40" y="529"/>
                </a:cubicBezTo>
                <a:cubicBezTo>
                  <a:pt x="34" y="518"/>
                  <a:pt x="48" y="481"/>
                  <a:pt x="130" y="410"/>
                </a:cubicBezTo>
                <a:cubicBezTo>
                  <a:pt x="143" y="446"/>
                  <a:pt x="162" y="479"/>
                  <a:pt x="188" y="508"/>
                </a:cubicBezTo>
                <a:cubicBezTo>
                  <a:pt x="182" y="510"/>
                  <a:pt x="178" y="512"/>
                  <a:pt x="173" y="514"/>
                </a:cubicBezTo>
                <a:close/>
                <a:moveTo>
                  <a:pt x="119" y="197"/>
                </a:moveTo>
                <a:lnTo>
                  <a:pt x="119" y="197"/>
                </a:lnTo>
                <a:cubicBezTo>
                  <a:pt x="45" y="131"/>
                  <a:pt x="34" y="99"/>
                  <a:pt x="40" y="89"/>
                </a:cubicBezTo>
                <a:cubicBezTo>
                  <a:pt x="45" y="79"/>
                  <a:pt x="83" y="73"/>
                  <a:pt x="186" y="108"/>
                </a:cubicBezTo>
                <a:cubicBezTo>
                  <a:pt x="162" y="137"/>
                  <a:pt x="142" y="171"/>
                  <a:pt x="129" y="206"/>
                </a:cubicBezTo>
                <a:cubicBezTo>
                  <a:pt x="126" y="204"/>
                  <a:pt x="122" y="200"/>
                  <a:pt x="119" y="197"/>
                </a:cubicBezTo>
                <a:close/>
                <a:moveTo>
                  <a:pt x="420" y="24"/>
                </a:moveTo>
                <a:lnTo>
                  <a:pt x="420" y="24"/>
                </a:lnTo>
                <a:cubicBezTo>
                  <a:pt x="546" y="24"/>
                  <a:pt x="654" y="109"/>
                  <a:pt x="689" y="223"/>
                </a:cubicBezTo>
                <a:cubicBezTo>
                  <a:pt x="634" y="269"/>
                  <a:pt x="557" y="324"/>
                  <a:pt x="461" y="378"/>
                </a:cubicBezTo>
                <a:cubicBezTo>
                  <a:pt x="446" y="386"/>
                  <a:pt x="434" y="394"/>
                  <a:pt x="420" y="402"/>
                </a:cubicBezTo>
                <a:cubicBezTo>
                  <a:pt x="406" y="394"/>
                  <a:pt x="393" y="386"/>
                  <a:pt x="379" y="378"/>
                </a:cubicBezTo>
                <a:cubicBezTo>
                  <a:pt x="291" y="328"/>
                  <a:pt x="211" y="274"/>
                  <a:pt x="150" y="223"/>
                </a:cubicBezTo>
                <a:cubicBezTo>
                  <a:pt x="186" y="108"/>
                  <a:pt x="293" y="24"/>
                  <a:pt x="420" y="24"/>
                </a:cubicBezTo>
                <a:close/>
                <a:moveTo>
                  <a:pt x="799" y="89"/>
                </a:moveTo>
                <a:lnTo>
                  <a:pt x="799" y="89"/>
                </a:lnTo>
                <a:cubicBezTo>
                  <a:pt x="808" y="105"/>
                  <a:pt x="778" y="148"/>
                  <a:pt x="710" y="207"/>
                </a:cubicBezTo>
                <a:cubicBezTo>
                  <a:pt x="697" y="171"/>
                  <a:pt x="678" y="137"/>
                  <a:pt x="653" y="108"/>
                </a:cubicBezTo>
                <a:cubicBezTo>
                  <a:pt x="756" y="73"/>
                  <a:pt x="795" y="79"/>
                  <a:pt x="799" y="89"/>
                </a:cubicBezTo>
                <a:close/>
                <a:moveTo>
                  <a:pt x="716" y="384"/>
                </a:moveTo>
                <a:lnTo>
                  <a:pt x="716" y="384"/>
                </a:lnTo>
                <a:cubicBezTo>
                  <a:pt x="723" y="359"/>
                  <a:pt x="727" y="334"/>
                  <a:pt x="727" y="307"/>
                </a:cubicBezTo>
                <a:cubicBezTo>
                  <a:pt x="727" y="281"/>
                  <a:pt x="723" y="256"/>
                  <a:pt x="718" y="232"/>
                </a:cubicBezTo>
                <a:cubicBezTo>
                  <a:pt x="791" y="171"/>
                  <a:pt x="841" y="111"/>
                  <a:pt x="821" y="77"/>
                </a:cubicBezTo>
                <a:cubicBezTo>
                  <a:pt x="804" y="46"/>
                  <a:pt x="740" y="50"/>
                  <a:pt x="635" y="88"/>
                </a:cubicBezTo>
                <a:cubicBezTo>
                  <a:pt x="580" y="34"/>
                  <a:pt x="504" y="0"/>
                  <a:pt x="420" y="0"/>
                </a:cubicBezTo>
                <a:cubicBezTo>
                  <a:pt x="335" y="0"/>
                  <a:pt x="259" y="34"/>
                  <a:pt x="204" y="88"/>
                </a:cubicBezTo>
                <a:cubicBezTo>
                  <a:pt x="99" y="50"/>
                  <a:pt x="36" y="46"/>
                  <a:pt x="18" y="77"/>
                </a:cubicBezTo>
                <a:cubicBezTo>
                  <a:pt x="2" y="104"/>
                  <a:pt x="31" y="151"/>
                  <a:pt x="102" y="215"/>
                </a:cubicBezTo>
                <a:cubicBezTo>
                  <a:pt x="108" y="221"/>
                  <a:pt x="114" y="226"/>
                  <a:pt x="122" y="232"/>
                </a:cubicBezTo>
                <a:cubicBezTo>
                  <a:pt x="116" y="256"/>
                  <a:pt x="112" y="281"/>
                  <a:pt x="112" y="307"/>
                </a:cubicBezTo>
                <a:cubicBezTo>
                  <a:pt x="112" y="334"/>
                  <a:pt x="117" y="359"/>
                  <a:pt x="122" y="384"/>
                </a:cubicBezTo>
                <a:cubicBezTo>
                  <a:pt x="36" y="457"/>
                  <a:pt x="0" y="509"/>
                  <a:pt x="18" y="540"/>
                </a:cubicBezTo>
                <a:cubicBezTo>
                  <a:pt x="26" y="553"/>
                  <a:pt x="42" y="560"/>
                  <a:pt x="68" y="560"/>
                </a:cubicBezTo>
                <a:cubicBezTo>
                  <a:pt x="95" y="560"/>
                  <a:pt x="133" y="552"/>
                  <a:pt x="180" y="536"/>
                </a:cubicBezTo>
                <a:cubicBezTo>
                  <a:pt x="189" y="534"/>
                  <a:pt x="197" y="531"/>
                  <a:pt x="205" y="529"/>
                </a:cubicBezTo>
                <a:cubicBezTo>
                  <a:pt x="231" y="556"/>
                  <a:pt x="245" y="591"/>
                  <a:pt x="245" y="629"/>
                </a:cubicBezTo>
                <a:lnTo>
                  <a:pt x="245" y="714"/>
                </a:lnTo>
                <a:cubicBezTo>
                  <a:pt x="245" y="730"/>
                  <a:pt x="258" y="742"/>
                  <a:pt x="273" y="742"/>
                </a:cubicBezTo>
                <a:lnTo>
                  <a:pt x="279" y="742"/>
                </a:lnTo>
                <a:cubicBezTo>
                  <a:pt x="284" y="781"/>
                  <a:pt x="317" y="811"/>
                  <a:pt x="358" y="811"/>
                </a:cubicBezTo>
                <a:lnTo>
                  <a:pt x="483" y="811"/>
                </a:lnTo>
                <a:cubicBezTo>
                  <a:pt x="523" y="811"/>
                  <a:pt x="557" y="781"/>
                  <a:pt x="563" y="742"/>
                </a:cubicBezTo>
                <a:lnTo>
                  <a:pt x="568" y="742"/>
                </a:lnTo>
                <a:cubicBezTo>
                  <a:pt x="584" y="742"/>
                  <a:pt x="598" y="730"/>
                  <a:pt x="598" y="714"/>
                </a:cubicBezTo>
                <a:lnTo>
                  <a:pt x="598" y="627"/>
                </a:lnTo>
                <a:cubicBezTo>
                  <a:pt x="598" y="591"/>
                  <a:pt x="610" y="555"/>
                  <a:pt x="634" y="529"/>
                </a:cubicBezTo>
                <a:cubicBezTo>
                  <a:pt x="643" y="531"/>
                  <a:pt x="651" y="534"/>
                  <a:pt x="659" y="536"/>
                </a:cubicBezTo>
                <a:cubicBezTo>
                  <a:pt x="706" y="552"/>
                  <a:pt x="745" y="560"/>
                  <a:pt x="772" y="560"/>
                </a:cubicBezTo>
                <a:cubicBezTo>
                  <a:pt x="797" y="560"/>
                  <a:pt x="814" y="553"/>
                  <a:pt x="821" y="540"/>
                </a:cubicBezTo>
                <a:cubicBezTo>
                  <a:pt x="839" y="509"/>
                  <a:pt x="804" y="457"/>
                  <a:pt x="716" y="384"/>
                </a:cubicBezTo>
                <a:close/>
              </a:path>
            </a:pathLst>
          </a:custGeom>
          <a:solidFill>
            <a:schemeClr val="bg1"/>
          </a:solidFill>
          <a:ln>
            <a:noFill/>
          </a:ln>
          <a:effectLst/>
        </p:spPr>
        <p:txBody>
          <a:bodyPr wrap="none" anchor="ctr"/>
          <a:lstStyle/>
          <a:p>
            <a:pPr defTabSz="914126">
              <a:defRPr/>
            </a:pPr>
            <a:endParaRPr lang="en-US" sz="1799">
              <a:solidFill>
                <a:srgbClr val="FFFFFF"/>
              </a:solidFill>
              <a:latin typeface="Century Gothic" panose="020F0302020204030204"/>
            </a:endParaRPr>
          </a:p>
        </p:txBody>
      </p:sp>
      <p:sp>
        <p:nvSpPr>
          <p:cNvPr id="41" name="Freeform 995">
            <a:extLst>
              <a:ext uri="{FF2B5EF4-FFF2-40B4-BE49-F238E27FC236}">
                <a16:creationId xmlns:a16="http://schemas.microsoft.com/office/drawing/2014/main" id="{C46AF01D-385A-4776-8705-62E9EEF42E41}"/>
              </a:ext>
            </a:extLst>
          </p:cNvPr>
          <p:cNvSpPr>
            <a:spLocks noChangeAspect="1" noChangeArrowheads="1"/>
          </p:cNvSpPr>
          <p:nvPr/>
        </p:nvSpPr>
        <p:spPr bwMode="auto">
          <a:xfrm>
            <a:off x="4004717" y="4149929"/>
            <a:ext cx="416313" cy="415066"/>
          </a:xfrm>
          <a:custGeom>
            <a:avLst/>
            <a:gdLst>
              <a:gd name="T0" fmla="*/ 870300 w 291739"/>
              <a:gd name="T1" fmla="*/ 5583938 h 291741"/>
              <a:gd name="T2" fmla="*/ 1172429 w 291739"/>
              <a:gd name="T3" fmla="*/ 3605616 h 291741"/>
              <a:gd name="T4" fmla="*/ 1481711 w 291739"/>
              <a:gd name="T5" fmla="*/ 5583938 h 291741"/>
              <a:gd name="T6" fmla="*/ 654579 w 291739"/>
              <a:gd name="T7" fmla="*/ 3385794 h 291741"/>
              <a:gd name="T8" fmla="*/ 4524677 w 291739"/>
              <a:gd name="T9" fmla="*/ 3350280 h 291741"/>
              <a:gd name="T10" fmla="*/ 3644465 w 291739"/>
              <a:gd name="T11" fmla="*/ 3350280 h 291741"/>
              <a:gd name="T12" fmla="*/ 1260313 w 291739"/>
              <a:gd name="T13" fmla="*/ 2788517 h 291741"/>
              <a:gd name="T14" fmla="*/ 1077489 w 291739"/>
              <a:gd name="T15" fmla="*/ 2840092 h 291741"/>
              <a:gd name="T16" fmla="*/ 1172568 w 291739"/>
              <a:gd name="T17" fmla="*/ 2160457 h 291741"/>
              <a:gd name="T18" fmla="*/ 1172568 w 291739"/>
              <a:gd name="T19" fmla="*/ 2466455 h 291741"/>
              <a:gd name="T20" fmla="*/ 1172568 w 291739"/>
              <a:gd name="T21" fmla="*/ 2160457 h 291741"/>
              <a:gd name="T22" fmla="*/ 1260313 w 291739"/>
              <a:gd name="T23" fmla="*/ 1877940 h 291741"/>
              <a:gd name="T24" fmla="*/ 1077489 w 291739"/>
              <a:gd name="T25" fmla="*/ 1746873 h 291741"/>
              <a:gd name="T26" fmla="*/ 4904520 w 291739"/>
              <a:gd name="T27" fmla="*/ 1612185 h 291741"/>
              <a:gd name="T28" fmla="*/ 4721979 w 291739"/>
              <a:gd name="T29" fmla="*/ 3007716 h 291741"/>
              <a:gd name="T30" fmla="*/ 3390905 w 291739"/>
              <a:gd name="T31" fmla="*/ 1534241 h 291741"/>
              <a:gd name="T32" fmla="*/ 3390905 w 291739"/>
              <a:gd name="T33" fmla="*/ 3092708 h 291741"/>
              <a:gd name="T34" fmla="*/ 3390905 w 291739"/>
              <a:gd name="T35" fmla="*/ 1534241 h 291741"/>
              <a:gd name="T36" fmla="*/ 4524677 w 291739"/>
              <a:gd name="T37" fmla="*/ 1245223 h 291741"/>
              <a:gd name="T38" fmla="*/ 3644465 w 291739"/>
              <a:gd name="T39" fmla="*/ 1245223 h 291741"/>
              <a:gd name="T40" fmla="*/ 5744731 w 291739"/>
              <a:gd name="T41" fmla="*/ 469626 h 291741"/>
              <a:gd name="T42" fmla="*/ 5593469 w 291739"/>
              <a:gd name="T43" fmla="*/ 646752 h 291741"/>
              <a:gd name="T44" fmla="*/ 5823931 w 291739"/>
              <a:gd name="T45" fmla="*/ 4046937 h 291741"/>
              <a:gd name="T46" fmla="*/ 5226144 w 291739"/>
              <a:gd name="T47" fmla="*/ 5640797 h 291741"/>
              <a:gd name="T48" fmla="*/ 5067690 w 291739"/>
              <a:gd name="T49" fmla="*/ 5697462 h 291741"/>
              <a:gd name="T50" fmla="*/ 4174565 w 291739"/>
              <a:gd name="T51" fmla="*/ 5669129 h 291741"/>
              <a:gd name="T52" fmla="*/ 4001715 w 291739"/>
              <a:gd name="T53" fmla="*/ 4139058 h 291741"/>
              <a:gd name="T54" fmla="*/ 3022160 w 291739"/>
              <a:gd name="T55" fmla="*/ 5754125 h 291741"/>
              <a:gd name="T56" fmla="*/ 3483103 w 291739"/>
              <a:gd name="T57" fmla="*/ 4139058 h 291741"/>
              <a:gd name="T58" fmla="*/ 2431548 w 291739"/>
              <a:gd name="T59" fmla="*/ 3961930 h 291741"/>
              <a:gd name="T60" fmla="*/ 2662044 w 291739"/>
              <a:gd name="T61" fmla="*/ 1525155 h 291741"/>
              <a:gd name="T62" fmla="*/ 5413413 w 291739"/>
              <a:gd name="T63" fmla="*/ 3961930 h 291741"/>
              <a:gd name="T64" fmla="*/ 3403904 w 291739"/>
              <a:gd name="T65" fmla="*/ 561742 h 291741"/>
              <a:gd name="T66" fmla="*/ 1985214 w 291739"/>
              <a:gd name="T67" fmla="*/ 1208969 h 291741"/>
              <a:gd name="T68" fmla="*/ 1172429 w 291739"/>
              <a:gd name="T69" fmla="*/ 1428733 h 291741"/>
              <a:gd name="T70" fmla="*/ 179802 w 291739"/>
              <a:gd name="T71" fmla="*/ 1761996 h 291741"/>
              <a:gd name="T72" fmla="*/ 474712 w 291739"/>
              <a:gd name="T73" fmla="*/ 3322004 h 291741"/>
              <a:gd name="T74" fmla="*/ 654579 w 291739"/>
              <a:gd name="T75" fmla="*/ 1840021 h 291741"/>
              <a:gd name="T76" fmla="*/ 1690303 w 291739"/>
              <a:gd name="T77" fmla="*/ 2130737 h 291741"/>
              <a:gd name="T78" fmla="*/ 3020957 w 291739"/>
              <a:gd name="T79" fmla="*/ 542406 h 291741"/>
              <a:gd name="T80" fmla="*/ 2866338 w 291739"/>
              <a:gd name="T81" fmla="*/ 218050 h 291741"/>
              <a:gd name="T82" fmla="*/ 3100078 w 291739"/>
              <a:gd name="T83" fmla="*/ 769293 h 291741"/>
              <a:gd name="T84" fmla="*/ 1870105 w 291739"/>
              <a:gd name="T85" fmla="*/ 5378336 h 291741"/>
              <a:gd name="T86" fmla="*/ 870300 w 291739"/>
              <a:gd name="T87" fmla="*/ 5754125 h 291741"/>
              <a:gd name="T88" fmla="*/ 323661 w 291739"/>
              <a:gd name="T89" fmla="*/ 3648162 h 291741"/>
              <a:gd name="T90" fmla="*/ 561055 w 291739"/>
              <a:gd name="T91" fmla="*/ 1194797 h 291741"/>
              <a:gd name="T92" fmla="*/ 2632563 w 291739"/>
              <a:gd name="T93" fmla="*/ 308383 h 291741"/>
              <a:gd name="T94" fmla="*/ 830979 w 291739"/>
              <a:gd name="T95" fmla="*/ 500932 h 291741"/>
              <a:gd name="T96" fmla="*/ 1169000 w 291739"/>
              <a:gd name="T97" fmla="*/ 176403 h 291741"/>
              <a:gd name="T98" fmla="*/ 1169000 w 291739"/>
              <a:gd name="T99" fmla="*/ 994856 h 29174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91739" h="291741">
                <a:moveTo>
                  <a:pt x="32788" y="171664"/>
                </a:moveTo>
                <a:lnTo>
                  <a:pt x="32788" y="272687"/>
                </a:lnTo>
                <a:cubicBezTo>
                  <a:pt x="32788" y="278439"/>
                  <a:pt x="37472" y="283112"/>
                  <a:pt x="43597" y="283112"/>
                </a:cubicBezTo>
                <a:cubicBezTo>
                  <a:pt x="49723" y="283112"/>
                  <a:pt x="54046" y="278439"/>
                  <a:pt x="54046" y="272687"/>
                </a:cubicBezTo>
                <a:lnTo>
                  <a:pt x="54046" y="187123"/>
                </a:lnTo>
                <a:cubicBezTo>
                  <a:pt x="54046" y="184966"/>
                  <a:pt x="56208" y="182809"/>
                  <a:pt x="58730" y="182809"/>
                </a:cubicBezTo>
                <a:cubicBezTo>
                  <a:pt x="60892" y="182809"/>
                  <a:pt x="63054" y="184966"/>
                  <a:pt x="63054" y="187123"/>
                </a:cubicBezTo>
                <a:lnTo>
                  <a:pt x="63054" y="272687"/>
                </a:lnTo>
                <a:cubicBezTo>
                  <a:pt x="63054" y="278439"/>
                  <a:pt x="68098" y="283112"/>
                  <a:pt x="74224" y="283112"/>
                </a:cubicBezTo>
                <a:cubicBezTo>
                  <a:pt x="79989" y="283112"/>
                  <a:pt x="84673" y="278439"/>
                  <a:pt x="84673" y="272687"/>
                </a:cubicBezTo>
                <a:lnTo>
                  <a:pt x="84673" y="171664"/>
                </a:lnTo>
                <a:lnTo>
                  <a:pt x="32788" y="171664"/>
                </a:lnTo>
                <a:close/>
                <a:moveTo>
                  <a:pt x="186865" y="165100"/>
                </a:moveTo>
                <a:lnTo>
                  <a:pt x="222353" y="165100"/>
                </a:lnTo>
                <a:cubicBezTo>
                  <a:pt x="224504" y="165100"/>
                  <a:pt x="226655" y="167298"/>
                  <a:pt x="226655" y="169863"/>
                </a:cubicBezTo>
                <a:cubicBezTo>
                  <a:pt x="226655" y="172061"/>
                  <a:pt x="224504" y="174259"/>
                  <a:pt x="222353" y="174259"/>
                </a:cubicBezTo>
                <a:lnTo>
                  <a:pt x="186865" y="174259"/>
                </a:lnTo>
                <a:cubicBezTo>
                  <a:pt x="184356" y="174259"/>
                  <a:pt x="182563" y="172061"/>
                  <a:pt x="182563" y="169863"/>
                </a:cubicBezTo>
                <a:cubicBezTo>
                  <a:pt x="182563" y="167298"/>
                  <a:pt x="184356" y="165100"/>
                  <a:pt x="186865" y="165100"/>
                </a:cubicBezTo>
                <a:close/>
                <a:moveTo>
                  <a:pt x="58737" y="136525"/>
                </a:moveTo>
                <a:cubicBezTo>
                  <a:pt x="60935" y="136525"/>
                  <a:pt x="63133" y="138766"/>
                  <a:pt x="63133" y="141381"/>
                </a:cubicBezTo>
                <a:lnTo>
                  <a:pt x="63133" y="143996"/>
                </a:lnTo>
                <a:cubicBezTo>
                  <a:pt x="63133" y="146610"/>
                  <a:pt x="60935" y="148852"/>
                  <a:pt x="58737" y="148852"/>
                </a:cubicBezTo>
                <a:cubicBezTo>
                  <a:pt x="56173" y="148852"/>
                  <a:pt x="53975" y="146610"/>
                  <a:pt x="53975" y="143996"/>
                </a:cubicBezTo>
                <a:lnTo>
                  <a:pt x="53975" y="141381"/>
                </a:lnTo>
                <a:cubicBezTo>
                  <a:pt x="53975" y="138766"/>
                  <a:pt x="56173" y="136525"/>
                  <a:pt x="58737" y="136525"/>
                </a:cubicBezTo>
                <a:close/>
                <a:moveTo>
                  <a:pt x="58737" y="109538"/>
                </a:moveTo>
                <a:cubicBezTo>
                  <a:pt x="60935" y="109538"/>
                  <a:pt x="63133" y="111703"/>
                  <a:pt x="63133" y="114228"/>
                </a:cubicBezTo>
                <a:lnTo>
                  <a:pt x="63133" y="121084"/>
                </a:lnTo>
                <a:cubicBezTo>
                  <a:pt x="63133" y="123248"/>
                  <a:pt x="60935" y="125052"/>
                  <a:pt x="58737" y="125052"/>
                </a:cubicBezTo>
                <a:cubicBezTo>
                  <a:pt x="56173" y="125052"/>
                  <a:pt x="53975" y="123248"/>
                  <a:pt x="53975" y="121084"/>
                </a:cubicBezTo>
                <a:lnTo>
                  <a:pt x="53975" y="114228"/>
                </a:lnTo>
                <a:cubicBezTo>
                  <a:pt x="53975" y="111703"/>
                  <a:pt x="56173" y="109538"/>
                  <a:pt x="58737" y="109538"/>
                </a:cubicBezTo>
                <a:close/>
                <a:moveTo>
                  <a:pt x="58737" y="84138"/>
                </a:moveTo>
                <a:cubicBezTo>
                  <a:pt x="60935" y="84138"/>
                  <a:pt x="63133" y="86353"/>
                  <a:pt x="63133" y="88568"/>
                </a:cubicBezTo>
                <a:lnTo>
                  <a:pt x="63133" y="95214"/>
                </a:lnTo>
                <a:cubicBezTo>
                  <a:pt x="63133" y="97798"/>
                  <a:pt x="60935" y="99644"/>
                  <a:pt x="58737" y="99644"/>
                </a:cubicBezTo>
                <a:cubicBezTo>
                  <a:pt x="56173" y="99644"/>
                  <a:pt x="53975" y="97798"/>
                  <a:pt x="53975" y="95214"/>
                </a:cubicBezTo>
                <a:lnTo>
                  <a:pt x="53975" y="88568"/>
                </a:lnTo>
                <a:cubicBezTo>
                  <a:pt x="53975" y="86353"/>
                  <a:pt x="56173" y="84138"/>
                  <a:pt x="58737" y="84138"/>
                </a:cubicBezTo>
                <a:close/>
                <a:moveTo>
                  <a:pt x="240729" y="77788"/>
                </a:moveTo>
                <a:cubicBezTo>
                  <a:pt x="243396" y="77788"/>
                  <a:pt x="245682" y="79225"/>
                  <a:pt x="245682" y="81739"/>
                </a:cubicBezTo>
                <a:lnTo>
                  <a:pt x="245682" y="152494"/>
                </a:lnTo>
                <a:cubicBezTo>
                  <a:pt x="245682" y="155008"/>
                  <a:pt x="243396" y="156804"/>
                  <a:pt x="240729" y="156804"/>
                </a:cubicBezTo>
                <a:cubicBezTo>
                  <a:pt x="238824" y="156804"/>
                  <a:pt x="236538" y="155008"/>
                  <a:pt x="236538" y="152494"/>
                </a:cubicBezTo>
                <a:lnTo>
                  <a:pt x="236538" y="81739"/>
                </a:lnTo>
                <a:cubicBezTo>
                  <a:pt x="236538" y="79225"/>
                  <a:pt x="238824" y="77788"/>
                  <a:pt x="240729" y="77788"/>
                </a:cubicBezTo>
                <a:close/>
                <a:moveTo>
                  <a:pt x="169862" y="77788"/>
                </a:moveTo>
                <a:cubicBezTo>
                  <a:pt x="171694" y="77788"/>
                  <a:pt x="174258" y="79225"/>
                  <a:pt x="174258" y="81739"/>
                </a:cubicBezTo>
                <a:lnTo>
                  <a:pt x="174258" y="152494"/>
                </a:lnTo>
                <a:cubicBezTo>
                  <a:pt x="174258" y="155008"/>
                  <a:pt x="171694" y="156804"/>
                  <a:pt x="169862" y="156804"/>
                </a:cubicBezTo>
                <a:cubicBezTo>
                  <a:pt x="167298" y="156804"/>
                  <a:pt x="165100" y="155008"/>
                  <a:pt x="165100" y="152494"/>
                </a:cubicBezTo>
                <a:lnTo>
                  <a:pt x="165100" y="81739"/>
                </a:lnTo>
                <a:cubicBezTo>
                  <a:pt x="165100" y="79225"/>
                  <a:pt x="167298" y="77788"/>
                  <a:pt x="169862" y="77788"/>
                </a:cubicBezTo>
                <a:close/>
                <a:moveTo>
                  <a:pt x="186865" y="58738"/>
                </a:moveTo>
                <a:lnTo>
                  <a:pt x="222353" y="58738"/>
                </a:lnTo>
                <a:cubicBezTo>
                  <a:pt x="224504" y="58738"/>
                  <a:pt x="226655" y="60936"/>
                  <a:pt x="226655" y="63134"/>
                </a:cubicBezTo>
                <a:cubicBezTo>
                  <a:pt x="226655" y="65699"/>
                  <a:pt x="224504" y="67897"/>
                  <a:pt x="222353" y="67897"/>
                </a:cubicBezTo>
                <a:lnTo>
                  <a:pt x="186865" y="67897"/>
                </a:lnTo>
                <a:cubicBezTo>
                  <a:pt x="184356" y="67897"/>
                  <a:pt x="182563" y="65699"/>
                  <a:pt x="182563" y="63134"/>
                </a:cubicBezTo>
                <a:cubicBezTo>
                  <a:pt x="182563" y="60936"/>
                  <a:pt x="184356" y="58738"/>
                  <a:pt x="186865" y="58738"/>
                </a:cubicBezTo>
                <a:close/>
                <a:moveTo>
                  <a:pt x="174841" y="23813"/>
                </a:moveTo>
                <a:lnTo>
                  <a:pt x="287771" y="23813"/>
                </a:lnTo>
                <a:cubicBezTo>
                  <a:pt x="289575" y="23813"/>
                  <a:pt x="291739" y="25968"/>
                  <a:pt x="291739" y="28482"/>
                </a:cubicBezTo>
                <a:cubicBezTo>
                  <a:pt x="291739" y="30996"/>
                  <a:pt x="289575" y="32792"/>
                  <a:pt x="287771" y="32792"/>
                </a:cubicBezTo>
                <a:lnTo>
                  <a:pt x="280194" y="32792"/>
                </a:lnTo>
                <a:lnTo>
                  <a:pt x="280194" y="200875"/>
                </a:lnTo>
                <a:lnTo>
                  <a:pt x="287771" y="200875"/>
                </a:lnTo>
                <a:cubicBezTo>
                  <a:pt x="289575" y="200875"/>
                  <a:pt x="291739" y="202671"/>
                  <a:pt x="291739" y="205185"/>
                </a:cubicBezTo>
                <a:cubicBezTo>
                  <a:pt x="291739" y="207699"/>
                  <a:pt x="289575" y="209854"/>
                  <a:pt x="287771" y="209854"/>
                </a:cubicBezTo>
                <a:lnTo>
                  <a:pt x="234734" y="209854"/>
                </a:lnTo>
                <a:lnTo>
                  <a:pt x="261793" y="285995"/>
                </a:lnTo>
                <a:cubicBezTo>
                  <a:pt x="262876" y="288149"/>
                  <a:pt x="261433" y="291023"/>
                  <a:pt x="259268" y="291741"/>
                </a:cubicBezTo>
                <a:cubicBezTo>
                  <a:pt x="258546" y="291741"/>
                  <a:pt x="258185" y="291741"/>
                  <a:pt x="257825" y="291741"/>
                </a:cubicBezTo>
                <a:cubicBezTo>
                  <a:pt x="256381" y="291741"/>
                  <a:pt x="254578" y="291023"/>
                  <a:pt x="253856" y="288868"/>
                </a:cubicBezTo>
                <a:lnTo>
                  <a:pt x="225353" y="209854"/>
                </a:lnTo>
                <a:lnTo>
                  <a:pt x="209117" y="209854"/>
                </a:lnTo>
                <a:lnTo>
                  <a:pt x="209117" y="287431"/>
                </a:lnTo>
                <a:cubicBezTo>
                  <a:pt x="209117" y="290304"/>
                  <a:pt x="206953" y="291741"/>
                  <a:pt x="204427" y="291741"/>
                </a:cubicBezTo>
                <a:cubicBezTo>
                  <a:pt x="202262" y="291741"/>
                  <a:pt x="200458" y="290304"/>
                  <a:pt x="200458" y="287431"/>
                </a:cubicBezTo>
                <a:lnTo>
                  <a:pt x="200458" y="209854"/>
                </a:lnTo>
                <a:lnTo>
                  <a:pt x="184222" y="209854"/>
                </a:lnTo>
                <a:lnTo>
                  <a:pt x="155719" y="288868"/>
                </a:lnTo>
                <a:cubicBezTo>
                  <a:pt x="154997" y="291023"/>
                  <a:pt x="153194" y="291741"/>
                  <a:pt x="151390" y="291741"/>
                </a:cubicBezTo>
                <a:cubicBezTo>
                  <a:pt x="151029" y="291741"/>
                  <a:pt x="150668" y="291741"/>
                  <a:pt x="149586" y="291741"/>
                </a:cubicBezTo>
                <a:cubicBezTo>
                  <a:pt x="147782" y="291023"/>
                  <a:pt x="146338" y="288149"/>
                  <a:pt x="147060" y="285995"/>
                </a:cubicBezTo>
                <a:lnTo>
                  <a:pt x="174480" y="209854"/>
                </a:lnTo>
                <a:lnTo>
                  <a:pt x="121804" y="209854"/>
                </a:lnTo>
                <a:cubicBezTo>
                  <a:pt x="119640" y="209854"/>
                  <a:pt x="117475" y="207699"/>
                  <a:pt x="117475" y="205185"/>
                </a:cubicBezTo>
                <a:cubicBezTo>
                  <a:pt x="117475" y="202671"/>
                  <a:pt x="119640" y="200875"/>
                  <a:pt x="121804" y="200875"/>
                </a:cubicBezTo>
                <a:lnTo>
                  <a:pt x="129381" y="200875"/>
                </a:lnTo>
                <a:lnTo>
                  <a:pt x="129381" y="81278"/>
                </a:lnTo>
                <a:cubicBezTo>
                  <a:pt x="129381" y="78763"/>
                  <a:pt x="131185" y="77327"/>
                  <a:pt x="133350" y="77327"/>
                </a:cubicBezTo>
                <a:cubicBezTo>
                  <a:pt x="135875" y="77327"/>
                  <a:pt x="138401" y="78763"/>
                  <a:pt x="138401" y="81278"/>
                </a:cubicBezTo>
                <a:lnTo>
                  <a:pt x="138401" y="200875"/>
                </a:lnTo>
                <a:lnTo>
                  <a:pt x="271174" y="200875"/>
                </a:lnTo>
                <a:lnTo>
                  <a:pt x="271174" y="32792"/>
                </a:lnTo>
                <a:lnTo>
                  <a:pt x="174841" y="32792"/>
                </a:lnTo>
                <a:cubicBezTo>
                  <a:pt x="172676" y="32792"/>
                  <a:pt x="170512" y="30996"/>
                  <a:pt x="170512" y="28482"/>
                </a:cubicBezTo>
                <a:cubicBezTo>
                  <a:pt x="170512" y="25968"/>
                  <a:pt x="172676" y="23813"/>
                  <a:pt x="174841" y="23813"/>
                </a:cubicBezTo>
                <a:close/>
                <a:moveTo>
                  <a:pt x="138359" y="22108"/>
                </a:moveTo>
                <a:lnTo>
                  <a:pt x="99445" y="61295"/>
                </a:lnTo>
                <a:cubicBezTo>
                  <a:pt x="93680" y="66687"/>
                  <a:pt x="86834" y="69563"/>
                  <a:pt x="78547" y="69563"/>
                </a:cubicBezTo>
                <a:lnTo>
                  <a:pt x="62694" y="69563"/>
                </a:lnTo>
                <a:cubicBezTo>
                  <a:pt x="62333" y="71361"/>
                  <a:pt x="60532" y="72439"/>
                  <a:pt x="58730" y="72439"/>
                </a:cubicBezTo>
                <a:cubicBezTo>
                  <a:pt x="56568" y="72439"/>
                  <a:pt x="54767" y="71361"/>
                  <a:pt x="54407" y="69563"/>
                </a:cubicBezTo>
                <a:lnTo>
                  <a:pt x="28104" y="69563"/>
                </a:lnTo>
                <a:cubicBezTo>
                  <a:pt x="17295" y="69563"/>
                  <a:pt x="9008" y="78192"/>
                  <a:pt x="9008" y="89336"/>
                </a:cubicBezTo>
                <a:lnTo>
                  <a:pt x="9008" y="168429"/>
                </a:lnTo>
                <a:cubicBezTo>
                  <a:pt x="9008" y="172743"/>
                  <a:pt x="12250" y="176338"/>
                  <a:pt x="16214" y="176338"/>
                </a:cubicBezTo>
                <a:cubicBezTo>
                  <a:pt x="20537" y="176338"/>
                  <a:pt x="23780" y="172743"/>
                  <a:pt x="23780" y="168429"/>
                </a:cubicBezTo>
                <a:lnTo>
                  <a:pt x="23780" y="93291"/>
                </a:lnTo>
                <a:cubicBezTo>
                  <a:pt x="23780" y="90774"/>
                  <a:pt x="25582" y="88617"/>
                  <a:pt x="28104" y="88617"/>
                </a:cubicBezTo>
                <a:cubicBezTo>
                  <a:pt x="30626" y="88617"/>
                  <a:pt x="32788" y="90774"/>
                  <a:pt x="32788" y="93291"/>
                </a:cubicBezTo>
                <a:lnTo>
                  <a:pt x="32788" y="162676"/>
                </a:lnTo>
                <a:lnTo>
                  <a:pt x="84673" y="162676"/>
                </a:lnTo>
                <a:lnTo>
                  <a:pt x="84673" y="108031"/>
                </a:lnTo>
                <a:cubicBezTo>
                  <a:pt x="84673" y="100841"/>
                  <a:pt x="87195" y="94729"/>
                  <a:pt x="91879" y="90055"/>
                </a:cubicBezTo>
                <a:lnTo>
                  <a:pt x="149168" y="32534"/>
                </a:lnTo>
                <a:cubicBezTo>
                  <a:pt x="150249" y="31455"/>
                  <a:pt x="151330" y="29298"/>
                  <a:pt x="151330" y="27500"/>
                </a:cubicBezTo>
                <a:cubicBezTo>
                  <a:pt x="151330" y="25343"/>
                  <a:pt x="150249" y="23186"/>
                  <a:pt x="149168" y="22108"/>
                </a:cubicBezTo>
                <a:cubicBezTo>
                  <a:pt x="146286" y="19232"/>
                  <a:pt x="141241" y="19232"/>
                  <a:pt x="138359" y="22108"/>
                </a:cubicBezTo>
                <a:close/>
                <a:moveTo>
                  <a:pt x="143583" y="11053"/>
                </a:moveTo>
                <a:cubicBezTo>
                  <a:pt x="147907" y="11053"/>
                  <a:pt x="152231" y="12581"/>
                  <a:pt x="155293" y="15637"/>
                </a:cubicBezTo>
                <a:cubicBezTo>
                  <a:pt x="158536" y="18872"/>
                  <a:pt x="159977" y="22827"/>
                  <a:pt x="159977" y="27500"/>
                </a:cubicBezTo>
                <a:cubicBezTo>
                  <a:pt x="159977" y="31815"/>
                  <a:pt x="158536" y="35769"/>
                  <a:pt x="155293" y="39005"/>
                </a:cubicBezTo>
                <a:lnTo>
                  <a:pt x="98004" y="96167"/>
                </a:lnTo>
                <a:cubicBezTo>
                  <a:pt x="95482" y="99403"/>
                  <a:pt x="93680" y="103357"/>
                  <a:pt x="93680" y="108031"/>
                </a:cubicBezTo>
                <a:lnTo>
                  <a:pt x="93680" y="272687"/>
                </a:lnTo>
                <a:cubicBezTo>
                  <a:pt x="93680" y="283112"/>
                  <a:pt x="84673" y="291741"/>
                  <a:pt x="74224" y="291741"/>
                </a:cubicBezTo>
                <a:cubicBezTo>
                  <a:pt x="67738" y="291741"/>
                  <a:pt x="62333" y="288865"/>
                  <a:pt x="58730" y="284910"/>
                </a:cubicBezTo>
                <a:cubicBezTo>
                  <a:pt x="54767" y="288865"/>
                  <a:pt x="49723" y="291741"/>
                  <a:pt x="43597" y="291741"/>
                </a:cubicBezTo>
                <a:cubicBezTo>
                  <a:pt x="32788" y="291741"/>
                  <a:pt x="23780" y="283112"/>
                  <a:pt x="23780" y="272687"/>
                </a:cubicBezTo>
                <a:lnTo>
                  <a:pt x="23780" y="183169"/>
                </a:lnTo>
                <a:cubicBezTo>
                  <a:pt x="21618" y="184247"/>
                  <a:pt x="19096" y="184966"/>
                  <a:pt x="16214" y="184966"/>
                </a:cubicBezTo>
                <a:cubicBezTo>
                  <a:pt x="7206" y="184966"/>
                  <a:pt x="0" y="177416"/>
                  <a:pt x="0" y="168429"/>
                </a:cubicBezTo>
                <a:lnTo>
                  <a:pt x="0" y="89336"/>
                </a:lnTo>
                <a:cubicBezTo>
                  <a:pt x="0" y="73158"/>
                  <a:pt x="12611" y="60576"/>
                  <a:pt x="28104" y="60576"/>
                </a:cubicBezTo>
                <a:lnTo>
                  <a:pt x="78547" y="60576"/>
                </a:lnTo>
                <a:cubicBezTo>
                  <a:pt x="84312" y="60576"/>
                  <a:pt x="89357" y="58778"/>
                  <a:pt x="92960" y="54464"/>
                </a:cubicBezTo>
                <a:lnTo>
                  <a:pt x="131873" y="15637"/>
                </a:lnTo>
                <a:cubicBezTo>
                  <a:pt x="134936" y="12581"/>
                  <a:pt x="139260" y="11053"/>
                  <a:pt x="143583" y="11053"/>
                </a:cubicBezTo>
                <a:close/>
                <a:moveTo>
                  <a:pt x="58558" y="8944"/>
                </a:moveTo>
                <a:cubicBezTo>
                  <a:pt x="49551" y="8944"/>
                  <a:pt x="41624" y="16098"/>
                  <a:pt x="41624" y="25400"/>
                </a:cubicBezTo>
                <a:cubicBezTo>
                  <a:pt x="41624" y="34344"/>
                  <a:pt x="49551" y="41498"/>
                  <a:pt x="58558" y="41498"/>
                </a:cubicBezTo>
                <a:cubicBezTo>
                  <a:pt x="67565" y="41498"/>
                  <a:pt x="74770" y="34344"/>
                  <a:pt x="74770" y="25400"/>
                </a:cubicBezTo>
                <a:cubicBezTo>
                  <a:pt x="74770" y="16098"/>
                  <a:pt x="67565" y="8944"/>
                  <a:pt x="58558" y="8944"/>
                </a:cubicBezTo>
                <a:close/>
                <a:moveTo>
                  <a:pt x="58558" y="0"/>
                </a:moveTo>
                <a:cubicBezTo>
                  <a:pt x="72609" y="0"/>
                  <a:pt x="83777" y="11090"/>
                  <a:pt x="83777" y="25400"/>
                </a:cubicBezTo>
                <a:cubicBezTo>
                  <a:pt x="83777" y="39352"/>
                  <a:pt x="72609" y="50442"/>
                  <a:pt x="58558" y="50442"/>
                </a:cubicBezTo>
                <a:cubicBezTo>
                  <a:pt x="44507" y="50442"/>
                  <a:pt x="33338" y="39352"/>
                  <a:pt x="33338" y="25400"/>
                </a:cubicBezTo>
                <a:cubicBezTo>
                  <a:pt x="33338" y="11090"/>
                  <a:pt x="44507" y="0"/>
                  <a:pt x="58558" y="0"/>
                </a:cubicBezTo>
                <a:close/>
              </a:path>
            </a:pathLst>
          </a:custGeom>
          <a:solidFill>
            <a:schemeClr val="bg1"/>
          </a:solidFill>
          <a:ln>
            <a:noFill/>
          </a:ln>
          <a:effectLst/>
        </p:spPr>
        <p:txBody>
          <a:bodyPr anchor="ctr"/>
          <a:lstStyle/>
          <a:p>
            <a:pPr defTabSz="914126">
              <a:defRPr/>
            </a:pPr>
            <a:endParaRPr lang="en-US" sz="1799">
              <a:solidFill>
                <a:srgbClr val="FFFFFF"/>
              </a:solidFill>
              <a:latin typeface="Century Gothic" panose="020F0302020204030204"/>
            </a:endParaRPr>
          </a:p>
        </p:txBody>
      </p:sp>
    </p:spTree>
    <p:extLst>
      <p:ext uri="{BB962C8B-B14F-4D97-AF65-F5344CB8AC3E}">
        <p14:creationId xmlns:p14="http://schemas.microsoft.com/office/powerpoint/2010/main" val="16117301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bldP spid="21" grpId="0"/>
      <p:bldP spid="24" grpId="0"/>
      <p:bldP spid="27" grpId="0"/>
      <p:bldP spid="30" grpId="0"/>
      <p:bldP spid="33" grpId="0"/>
      <p:bldP spid="35" grpId="0" animBg="1"/>
      <p:bldP spid="37" grpId="0" animBg="1"/>
      <p:bldP spid="38" grpId="0" animBg="1"/>
      <p:bldP spid="40" grpId="0" animBg="1"/>
      <p:bldP spid="23" grpId="0" animBg="1"/>
      <p:bldP spid="25" grpId="0"/>
      <p:bldP spid="26" grpId="0" animBg="1"/>
      <p:bldP spid="28" grpId="0" animBg="1"/>
      <p:bldP spid="29" grpId="0"/>
      <p:bldP spid="31" grpId="0" animBg="1"/>
    </p:bld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541A7-B9E5-1FF8-0D6F-2F6023AA9DCB}"/>
              </a:ext>
            </a:extLst>
          </p:cNvPr>
          <p:cNvSpPr>
            <a:spLocks noGrp="1"/>
          </p:cNvSpPr>
          <p:nvPr>
            <p:ph type="title"/>
          </p:nvPr>
        </p:nvSpPr>
        <p:spPr>
          <a:xfrm>
            <a:off x="428727" y="342611"/>
            <a:ext cx="11222132" cy="668518"/>
          </a:xfrm>
        </p:spPr>
        <p:txBody>
          <a:bodyPr/>
          <a:lstStyle/>
          <a:p>
            <a:r>
              <a:rPr lang="en-US"/>
              <a:t>Initial Governance Framework</a:t>
            </a:r>
          </a:p>
        </p:txBody>
      </p:sp>
      <p:sp>
        <p:nvSpPr>
          <p:cNvPr id="3" name="Rounded Rectangle 2">
            <a:extLst>
              <a:ext uri="{FF2B5EF4-FFF2-40B4-BE49-F238E27FC236}">
                <a16:creationId xmlns:a16="http://schemas.microsoft.com/office/drawing/2014/main" id="{CB076103-3C5A-502C-B3F1-99440D334E95}"/>
              </a:ext>
            </a:extLst>
          </p:cNvPr>
          <p:cNvSpPr/>
          <p:nvPr/>
        </p:nvSpPr>
        <p:spPr>
          <a:xfrm>
            <a:off x="1874686" y="2563333"/>
            <a:ext cx="2285405" cy="45708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040">
              <a:defRPr/>
            </a:pPr>
            <a:r>
              <a:rPr lang="en-US" sz="1200">
                <a:solidFill>
                  <a:srgbClr val="000000"/>
                </a:solidFill>
                <a:latin typeface="Century Gothic" panose="020F0302020204030204"/>
              </a:rPr>
              <a:t>Executive Sponsor</a:t>
            </a:r>
          </a:p>
        </p:txBody>
      </p:sp>
      <p:sp>
        <p:nvSpPr>
          <p:cNvPr id="4" name="Rounded Rectangle 3">
            <a:extLst>
              <a:ext uri="{FF2B5EF4-FFF2-40B4-BE49-F238E27FC236}">
                <a16:creationId xmlns:a16="http://schemas.microsoft.com/office/drawing/2014/main" id="{FFE2F9EB-02C4-A831-93E5-A1E548DCCF19}"/>
              </a:ext>
            </a:extLst>
          </p:cNvPr>
          <p:cNvSpPr/>
          <p:nvPr/>
        </p:nvSpPr>
        <p:spPr>
          <a:xfrm>
            <a:off x="2057518" y="3436425"/>
            <a:ext cx="1919740" cy="45708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040">
              <a:defRPr/>
            </a:pPr>
            <a:r>
              <a:rPr lang="en-US" sz="1200">
                <a:solidFill>
                  <a:srgbClr val="000000"/>
                </a:solidFill>
                <a:latin typeface="Century Gothic" panose="020F0302020204030204"/>
              </a:rPr>
              <a:t>Platform Owner</a:t>
            </a:r>
          </a:p>
        </p:txBody>
      </p:sp>
      <p:sp>
        <p:nvSpPr>
          <p:cNvPr id="5" name="Rounded Rectangle 4">
            <a:extLst>
              <a:ext uri="{FF2B5EF4-FFF2-40B4-BE49-F238E27FC236}">
                <a16:creationId xmlns:a16="http://schemas.microsoft.com/office/drawing/2014/main" id="{3D48F1A2-5C5F-F964-2F21-D581ACD64C7E}"/>
              </a:ext>
            </a:extLst>
          </p:cNvPr>
          <p:cNvSpPr/>
          <p:nvPr/>
        </p:nvSpPr>
        <p:spPr>
          <a:xfrm>
            <a:off x="2057518" y="4374435"/>
            <a:ext cx="1919740" cy="45708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040">
              <a:defRPr/>
            </a:pPr>
            <a:r>
              <a:rPr lang="en-US" sz="1200">
                <a:solidFill>
                  <a:srgbClr val="000000"/>
                </a:solidFill>
                <a:latin typeface="Century Gothic" panose="020F0302020204030204"/>
              </a:rPr>
              <a:t>Platform Delivery Team with 15 Critical Roles</a:t>
            </a:r>
          </a:p>
        </p:txBody>
      </p:sp>
      <p:cxnSp>
        <p:nvCxnSpPr>
          <p:cNvPr id="6" name="Straight Connector 5">
            <a:extLst>
              <a:ext uri="{FF2B5EF4-FFF2-40B4-BE49-F238E27FC236}">
                <a16:creationId xmlns:a16="http://schemas.microsoft.com/office/drawing/2014/main" id="{F94B54B9-415F-D6A0-A1B4-2710BC58DE42}"/>
              </a:ext>
            </a:extLst>
          </p:cNvPr>
          <p:cNvCxnSpPr>
            <a:cxnSpLocks/>
          </p:cNvCxnSpPr>
          <p:nvPr/>
        </p:nvCxnSpPr>
        <p:spPr>
          <a:xfrm>
            <a:off x="3017388" y="3893506"/>
            <a:ext cx="0" cy="48092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D4C487B-8EAA-9577-BB44-65DEBCEDD64D}"/>
              </a:ext>
            </a:extLst>
          </p:cNvPr>
          <p:cNvCxnSpPr>
            <a:cxnSpLocks/>
            <a:stCxn id="3" idx="2"/>
            <a:endCxn id="4" idx="0"/>
          </p:cNvCxnSpPr>
          <p:nvPr/>
        </p:nvCxnSpPr>
        <p:spPr>
          <a:xfrm>
            <a:off x="3017388" y="3020416"/>
            <a:ext cx="0" cy="41601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425B147E-BC68-635F-0D34-830166A44950}"/>
              </a:ext>
            </a:extLst>
          </p:cNvPr>
          <p:cNvSpPr/>
          <p:nvPr/>
        </p:nvSpPr>
        <p:spPr>
          <a:xfrm>
            <a:off x="547969" y="1658724"/>
            <a:ext cx="5357517" cy="4868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040">
              <a:defRPr/>
            </a:pPr>
            <a:r>
              <a:rPr lang="en-US" sz="1999" b="1">
                <a:solidFill>
                  <a:srgbClr val="62D84E"/>
                </a:solidFill>
                <a:latin typeface="Century Gothic" panose="020F0302020204030204"/>
              </a:rPr>
              <a:t>Dedicated ServiceNow Team</a:t>
            </a:r>
          </a:p>
        </p:txBody>
      </p:sp>
      <p:sp>
        <p:nvSpPr>
          <p:cNvPr id="9" name="Rectangle 8">
            <a:extLst>
              <a:ext uri="{FF2B5EF4-FFF2-40B4-BE49-F238E27FC236}">
                <a16:creationId xmlns:a16="http://schemas.microsoft.com/office/drawing/2014/main" id="{4D2D01F5-A69E-E5C3-415B-3218B96B8AFE}"/>
              </a:ext>
            </a:extLst>
          </p:cNvPr>
          <p:cNvSpPr/>
          <p:nvPr/>
        </p:nvSpPr>
        <p:spPr>
          <a:xfrm>
            <a:off x="6501676" y="1658724"/>
            <a:ext cx="4928525" cy="4570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040">
              <a:defRPr/>
            </a:pPr>
            <a:r>
              <a:rPr lang="en-US" sz="1999" b="1">
                <a:solidFill>
                  <a:srgbClr val="62D84E"/>
                </a:solidFill>
                <a:latin typeface="Century Gothic" panose="020F0302020204030204"/>
              </a:rPr>
              <a:t>Cross-Functional Governance Boards</a:t>
            </a:r>
          </a:p>
        </p:txBody>
      </p:sp>
      <p:grpSp>
        <p:nvGrpSpPr>
          <p:cNvPr id="10" name="Group 9">
            <a:extLst>
              <a:ext uri="{FF2B5EF4-FFF2-40B4-BE49-F238E27FC236}">
                <a16:creationId xmlns:a16="http://schemas.microsoft.com/office/drawing/2014/main" id="{BBF05990-A43F-06BE-C17F-BF7E17820597}"/>
              </a:ext>
            </a:extLst>
          </p:cNvPr>
          <p:cNvGrpSpPr/>
          <p:nvPr/>
        </p:nvGrpSpPr>
        <p:grpSpPr>
          <a:xfrm>
            <a:off x="7320397" y="2371606"/>
            <a:ext cx="3074681" cy="3043800"/>
            <a:chOff x="3547440" y="1130934"/>
            <a:chExt cx="4646160" cy="4269233"/>
          </a:xfrm>
        </p:grpSpPr>
        <p:sp>
          <p:nvSpPr>
            <p:cNvPr id="11" name="Arrow: Curved Left 12">
              <a:extLst>
                <a:ext uri="{FF2B5EF4-FFF2-40B4-BE49-F238E27FC236}">
                  <a16:creationId xmlns:a16="http://schemas.microsoft.com/office/drawing/2014/main" id="{915F1A36-F54C-A08F-0CF2-419E8CA79833}"/>
                </a:ext>
              </a:extLst>
            </p:cNvPr>
            <p:cNvSpPr/>
            <p:nvPr/>
          </p:nvSpPr>
          <p:spPr>
            <a:xfrm rot="1257943">
              <a:off x="7110239" y="3239405"/>
              <a:ext cx="731520" cy="1216152"/>
            </a:xfrm>
            <a:prstGeom prst="curved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040">
                <a:defRPr/>
              </a:pPr>
              <a:endParaRPr lang="en-US" sz="1100">
                <a:solidFill>
                  <a:srgbClr val="293E40"/>
                </a:solidFill>
                <a:latin typeface="Century Gothic" panose="020F0302020204030204"/>
              </a:endParaRPr>
            </a:p>
          </p:txBody>
        </p:sp>
        <p:sp>
          <p:nvSpPr>
            <p:cNvPr id="12" name="Arrow: Curved Left 15">
              <a:extLst>
                <a:ext uri="{FF2B5EF4-FFF2-40B4-BE49-F238E27FC236}">
                  <a16:creationId xmlns:a16="http://schemas.microsoft.com/office/drawing/2014/main" id="{A918D615-BF73-27CD-143C-5C0076177286}"/>
                </a:ext>
              </a:extLst>
            </p:cNvPr>
            <p:cNvSpPr/>
            <p:nvPr/>
          </p:nvSpPr>
          <p:spPr>
            <a:xfrm rot="9069417">
              <a:off x="4137329" y="3237885"/>
              <a:ext cx="731520" cy="1216152"/>
            </a:xfrm>
            <a:prstGeom prst="curvedLeft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040">
                <a:defRPr/>
              </a:pPr>
              <a:endParaRPr lang="en-US" sz="1100">
                <a:solidFill>
                  <a:srgbClr val="293E40"/>
                </a:solidFill>
                <a:latin typeface="Century Gothic" panose="020F0302020204030204"/>
              </a:endParaRPr>
            </a:p>
          </p:txBody>
        </p:sp>
        <p:grpSp>
          <p:nvGrpSpPr>
            <p:cNvPr id="13" name="Group 12">
              <a:extLst>
                <a:ext uri="{FF2B5EF4-FFF2-40B4-BE49-F238E27FC236}">
                  <a16:creationId xmlns:a16="http://schemas.microsoft.com/office/drawing/2014/main" id="{C9841D0C-D791-33FD-D975-C3BA142C92BA}"/>
                </a:ext>
              </a:extLst>
            </p:cNvPr>
            <p:cNvGrpSpPr/>
            <p:nvPr/>
          </p:nvGrpSpPr>
          <p:grpSpPr>
            <a:xfrm>
              <a:off x="3547440" y="1898018"/>
              <a:ext cx="1856861" cy="1237907"/>
              <a:chOff x="6092332" y="125187"/>
              <a:chExt cx="1856861" cy="1237907"/>
            </a:xfrm>
          </p:grpSpPr>
          <p:sp>
            <p:nvSpPr>
              <p:cNvPr id="21" name="Rectangle: Rounded Corners 4">
                <a:extLst>
                  <a:ext uri="{FF2B5EF4-FFF2-40B4-BE49-F238E27FC236}">
                    <a16:creationId xmlns:a16="http://schemas.microsoft.com/office/drawing/2014/main" id="{834C947A-CC56-C750-E3D4-B29BF813E119}"/>
                  </a:ext>
                </a:extLst>
              </p:cNvPr>
              <p:cNvSpPr/>
              <p:nvPr/>
            </p:nvSpPr>
            <p:spPr>
              <a:xfrm>
                <a:off x="6092332" y="125187"/>
                <a:ext cx="1856861" cy="1237907"/>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22" name="Rectangle: Rounded Corners 4">
                <a:extLst>
                  <a:ext uri="{FF2B5EF4-FFF2-40B4-BE49-F238E27FC236}">
                    <a16:creationId xmlns:a16="http://schemas.microsoft.com/office/drawing/2014/main" id="{00E66851-560F-F127-0619-148DCECC2EB7}"/>
                  </a:ext>
                </a:extLst>
              </p:cNvPr>
              <p:cNvSpPr txBox="1"/>
              <p:nvPr/>
            </p:nvSpPr>
            <p:spPr>
              <a:xfrm>
                <a:off x="6128589" y="161444"/>
                <a:ext cx="1784347" cy="11653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180" tIns="76180" rIns="76180" bIns="76180" numCol="1" spcCol="1270" anchor="ctr" anchorCtr="0">
                <a:noAutofit/>
              </a:bodyPr>
              <a:lstStyle/>
              <a:p>
                <a:pPr algn="ctr" defTabSz="888733">
                  <a:lnSpc>
                    <a:spcPct val="90000"/>
                  </a:lnSpc>
                  <a:spcBef>
                    <a:spcPct val="0"/>
                  </a:spcBef>
                  <a:spcAft>
                    <a:spcPct val="35000"/>
                  </a:spcAft>
                  <a:defRPr/>
                </a:pPr>
                <a:r>
                  <a:rPr lang="en-US" sz="1200">
                    <a:solidFill>
                      <a:srgbClr val="000000"/>
                    </a:solidFill>
                    <a:latin typeface="Century Gothic" panose="020F0302020204030204"/>
                  </a:rPr>
                  <a:t>Strategy Governance</a:t>
                </a:r>
              </a:p>
            </p:txBody>
          </p:sp>
        </p:grpSp>
        <p:grpSp>
          <p:nvGrpSpPr>
            <p:cNvPr id="14" name="Group 13">
              <a:extLst>
                <a:ext uri="{FF2B5EF4-FFF2-40B4-BE49-F238E27FC236}">
                  <a16:creationId xmlns:a16="http://schemas.microsoft.com/office/drawing/2014/main" id="{1D36DA99-2444-1D32-6FBE-8E88BA676457}"/>
                </a:ext>
              </a:extLst>
            </p:cNvPr>
            <p:cNvGrpSpPr/>
            <p:nvPr/>
          </p:nvGrpSpPr>
          <p:grpSpPr>
            <a:xfrm>
              <a:off x="6336739" y="1898018"/>
              <a:ext cx="1856861" cy="1237907"/>
              <a:chOff x="6092332" y="1858258"/>
              <a:chExt cx="1856861" cy="1237907"/>
            </a:xfrm>
            <a:solidFill>
              <a:schemeClr val="accent2"/>
            </a:solidFill>
          </p:grpSpPr>
          <p:sp>
            <p:nvSpPr>
              <p:cNvPr id="19" name="Rectangle: Rounded Corners 7">
                <a:extLst>
                  <a:ext uri="{FF2B5EF4-FFF2-40B4-BE49-F238E27FC236}">
                    <a16:creationId xmlns:a16="http://schemas.microsoft.com/office/drawing/2014/main" id="{6ECA2A6E-A9F7-8DD6-9203-09AB5635A852}"/>
                  </a:ext>
                </a:extLst>
              </p:cNvPr>
              <p:cNvSpPr/>
              <p:nvPr/>
            </p:nvSpPr>
            <p:spPr>
              <a:xfrm>
                <a:off x="6092332" y="1858258"/>
                <a:ext cx="1856861" cy="1237907"/>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20" name="Rectangle: Rounded Corners 4">
                <a:extLst>
                  <a:ext uri="{FF2B5EF4-FFF2-40B4-BE49-F238E27FC236}">
                    <a16:creationId xmlns:a16="http://schemas.microsoft.com/office/drawing/2014/main" id="{15CE74D2-6CCC-6E1E-E192-D2D9371EAA72}"/>
                  </a:ext>
                </a:extLst>
              </p:cNvPr>
              <p:cNvSpPr txBox="1"/>
              <p:nvPr/>
            </p:nvSpPr>
            <p:spPr>
              <a:xfrm>
                <a:off x="6128589" y="1894515"/>
                <a:ext cx="1784347" cy="116539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180" tIns="76180" rIns="76180" bIns="76180" numCol="1" spcCol="1270" anchor="ctr" anchorCtr="0">
                <a:noAutofit/>
              </a:bodyPr>
              <a:lstStyle/>
              <a:p>
                <a:pPr algn="ctr" defTabSz="888733">
                  <a:lnSpc>
                    <a:spcPct val="90000"/>
                  </a:lnSpc>
                  <a:spcBef>
                    <a:spcPct val="0"/>
                  </a:spcBef>
                  <a:spcAft>
                    <a:spcPct val="35000"/>
                  </a:spcAft>
                  <a:defRPr/>
                </a:pPr>
                <a:r>
                  <a:rPr lang="en-US" sz="1200">
                    <a:solidFill>
                      <a:srgbClr val="000000"/>
                    </a:solidFill>
                    <a:latin typeface="Century Gothic" panose="020F0302020204030204"/>
                  </a:rPr>
                  <a:t>Technical Governance</a:t>
                </a:r>
              </a:p>
            </p:txBody>
          </p:sp>
        </p:grpSp>
        <p:grpSp>
          <p:nvGrpSpPr>
            <p:cNvPr id="15" name="Group 14">
              <a:extLst>
                <a:ext uri="{FF2B5EF4-FFF2-40B4-BE49-F238E27FC236}">
                  <a16:creationId xmlns:a16="http://schemas.microsoft.com/office/drawing/2014/main" id="{9FF48C6A-D2AC-49C8-BDB8-A47040996B0B}"/>
                </a:ext>
              </a:extLst>
            </p:cNvPr>
            <p:cNvGrpSpPr/>
            <p:nvPr/>
          </p:nvGrpSpPr>
          <p:grpSpPr>
            <a:xfrm>
              <a:off x="5083068" y="4162260"/>
              <a:ext cx="1856861" cy="1237907"/>
              <a:chOff x="6097011" y="3562758"/>
              <a:chExt cx="1856861" cy="1237907"/>
            </a:xfrm>
            <a:solidFill>
              <a:schemeClr val="accent3"/>
            </a:solidFill>
          </p:grpSpPr>
          <p:sp>
            <p:nvSpPr>
              <p:cNvPr id="17" name="Rectangle: Rounded Corners 10">
                <a:extLst>
                  <a:ext uri="{FF2B5EF4-FFF2-40B4-BE49-F238E27FC236}">
                    <a16:creationId xmlns:a16="http://schemas.microsoft.com/office/drawing/2014/main" id="{79FCE831-3AC7-94ED-07F8-60F22D41A643}"/>
                  </a:ext>
                </a:extLst>
              </p:cNvPr>
              <p:cNvSpPr/>
              <p:nvPr/>
            </p:nvSpPr>
            <p:spPr>
              <a:xfrm>
                <a:off x="6097011" y="3562758"/>
                <a:ext cx="1856861" cy="1237907"/>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defTabSz="457040">
                  <a:defRPr/>
                </a:pPr>
                <a:endParaRPr lang="en-US" sz="1100">
                  <a:solidFill>
                    <a:srgbClr val="FFFFFF"/>
                  </a:solidFill>
                  <a:latin typeface="Century Gothic" panose="020F0302020204030204"/>
                </a:endParaRPr>
              </a:p>
            </p:txBody>
          </p:sp>
          <p:sp>
            <p:nvSpPr>
              <p:cNvPr id="18" name="Rectangle: Rounded Corners 4">
                <a:extLst>
                  <a:ext uri="{FF2B5EF4-FFF2-40B4-BE49-F238E27FC236}">
                    <a16:creationId xmlns:a16="http://schemas.microsoft.com/office/drawing/2014/main" id="{B4ACF8EC-EDC8-B311-4E6D-39E07B8FA366}"/>
                  </a:ext>
                </a:extLst>
              </p:cNvPr>
              <p:cNvSpPr txBox="1"/>
              <p:nvPr/>
            </p:nvSpPr>
            <p:spPr>
              <a:xfrm>
                <a:off x="6133268" y="3599015"/>
                <a:ext cx="1784347" cy="116539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180" tIns="76180" rIns="76180" bIns="76180" numCol="1" spcCol="1270" anchor="ctr" anchorCtr="0">
                <a:noAutofit/>
              </a:bodyPr>
              <a:lstStyle/>
              <a:p>
                <a:pPr algn="ctr" defTabSz="888733">
                  <a:lnSpc>
                    <a:spcPct val="90000"/>
                  </a:lnSpc>
                  <a:spcBef>
                    <a:spcPct val="0"/>
                  </a:spcBef>
                  <a:spcAft>
                    <a:spcPct val="35000"/>
                  </a:spcAft>
                  <a:defRPr/>
                </a:pPr>
                <a:r>
                  <a:rPr lang="en-US" sz="1200">
                    <a:solidFill>
                      <a:srgbClr val="000000"/>
                    </a:solidFill>
                    <a:latin typeface="Century Gothic" panose="020F0302020204030204"/>
                  </a:rPr>
                  <a:t>Portfolio Governance</a:t>
                </a:r>
              </a:p>
            </p:txBody>
          </p:sp>
        </p:grpSp>
        <p:sp>
          <p:nvSpPr>
            <p:cNvPr id="16" name="Arrow: Curved Left 20">
              <a:extLst>
                <a:ext uri="{FF2B5EF4-FFF2-40B4-BE49-F238E27FC236}">
                  <a16:creationId xmlns:a16="http://schemas.microsoft.com/office/drawing/2014/main" id="{DB02D65F-4360-A6DA-A42E-68B724ED2D9E}"/>
                </a:ext>
              </a:extLst>
            </p:cNvPr>
            <p:cNvSpPr/>
            <p:nvPr/>
          </p:nvSpPr>
          <p:spPr>
            <a:xfrm rot="16200000">
              <a:off x="5645738" y="803201"/>
              <a:ext cx="731520" cy="138698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040">
                <a:defRPr/>
              </a:pPr>
              <a:endParaRPr lang="en-US" sz="1100">
                <a:solidFill>
                  <a:srgbClr val="293E40"/>
                </a:solidFill>
                <a:latin typeface="Century Gothic" panose="020F0302020204030204"/>
              </a:endParaRPr>
            </a:p>
          </p:txBody>
        </p:sp>
      </p:grpSp>
    </p:spTree>
    <p:extLst>
      <p:ext uri="{BB962C8B-B14F-4D97-AF65-F5344CB8AC3E}">
        <p14:creationId xmlns:p14="http://schemas.microsoft.com/office/powerpoint/2010/main" val="144568536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261">
            <a:extLst>
              <a:ext uri="{FF2B5EF4-FFF2-40B4-BE49-F238E27FC236}">
                <a16:creationId xmlns:a16="http://schemas.microsoft.com/office/drawing/2014/main" id="{C0131274-55EB-0A16-58AD-1212096713C6}"/>
              </a:ext>
            </a:extLst>
          </p:cNvPr>
          <p:cNvSpPr txBox="1">
            <a:spLocks/>
          </p:cNvSpPr>
          <p:nvPr/>
        </p:nvSpPr>
        <p:spPr>
          <a:xfrm>
            <a:off x="431033" y="1637062"/>
            <a:ext cx="11210544" cy="4534243"/>
          </a:xfrm>
          <a:prstGeom prst="rect">
            <a:avLst/>
          </a:prstGeom>
        </p:spPr>
        <p:txBody>
          <a:bodyPr vert="horz" lIns="91416" tIns="45708" rIns="91416" bIns="45708" rtlCol="0" anchor="t">
            <a:noAutofit/>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6428" lvl="1" indent="-224723" defTabSz="914126"/>
            <a:endParaRPr lang="en-US" sz="1799">
              <a:solidFill>
                <a:srgbClr val="FFFFFF"/>
              </a:solidFill>
              <a:latin typeface="Century Gothic" panose="020F0302020204030204"/>
            </a:endParaRPr>
          </a:p>
          <a:p>
            <a:pPr marL="456428" lvl="1" indent="-224723" defTabSz="914126"/>
            <a:endParaRPr lang="en-US" sz="1799">
              <a:solidFill>
                <a:srgbClr val="FFFFFF"/>
              </a:solidFill>
              <a:latin typeface="Century Gothic" panose="020F0302020204030204"/>
            </a:endParaRPr>
          </a:p>
        </p:txBody>
      </p:sp>
      <p:sp>
        <p:nvSpPr>
          <p:cNvPr id="3" name="Title 260">
            <a:extLst>
              <a:ext uri="{FF2B5EF4-FFF2-40B4-BE49-F238E27FC236}">
                <a16:creationId xmlns:a16="http://schemas.microsoft.com/office/drawing/2014/main" id="{5071AB8E-6394-AE26-D199-258B3014E933}"/>
              </a:ext>
            </a:extLst>
          </p:cNvPr>
          <p:cNvSpPr>
            <a:spLocks noGrp="1"/>
          </p:cNvSpPr>
          <p:nvPr>
            <p:ph type="title"/>
          </p:nvPr>
        </p:nvSpPr>
        <p:spPr>
          <a:xfrm>
            <a:off x="428727" y="342611"/>
            <a:ext cx="11222132" cy="668518"/>
          </a:xfrm>
        </p:spPr>
        <p:txBody>
          <a:bodyPr/>
          <a:lstStyle/>
          <a:p>
            <a:r>
              <a:rPr lang="en-US" sz="2799">
                <a:solidFill>
                  <a:srgbClr val="86ED78"/>
                </a:solidFill>
              </a:rPr>
              <a:t>Strategy</a:t>
            </a:r>
            <a:r>
              <a:rPr lang="en-US" sz="2799"/>
              <a:t> Governance</a:t>
            </a:r>
          </a:p>
        </p:txBody>
      </p:sp>
      <p:sp>
        <p:nvSpPr>
          <p:cNvPr id="4" name="Content Placeholder 261">
            <a:extLst>
              <a:ext uri="{FF2B5EF4-FFF2-40B4-BE49-F238E27FC236}">
                <a16:creationId xmlns:a16="http://schemas.microsoft.com/office/drawing/2014/main" id="{34B3263E-4E63-D9C0-651C-F2A7A8604291}"/>
              </a:ext>
            </a:extLst>
          </p:cNvPr>
          <p:cNvSpPr txBox="1">
            <a:spLocks/>
          </p:cNvSpPr>
          <p:nvPr/>
        </p:nvSpPr>
        <p:spPr bwMode="gray">
          <a:xfrm>
            <a:off x="583393" y="1363403"/>
            <a:ext cx="11210544" cy="4534243"/>
          </a:xfrm>
          <a:prstGeom prst="rect">
            <a:avLst/>
          </a:prstGeom>
        </p:spPr>
        <p:txBody>
          <a:bodyPr vert="horz" lIns="91416" tIns="45708" rIns="91416" bIns="45708" rtlCol="0" anchor="ctr">
            <a:noAutofit/>
          </a:bodyPr>
          <a:lstStyle>
            <a:lvl1pPr marL="228509" indent="-228509" algn="l" defTabSz="457017" rtl="0" eaLnBrk="1" latinLnBrk="0" hangingPunct="1">
              <a:lnSpc>
                <a:spcPct val="90000"/>
              </a:lnSpc>
              <a:spcBef>
                <a:spcPts val="1200"/>
              </a:spcBef>
              <a:buClr>
                <a:schemeClr val="tx1"/>
              </a:buClr>
              <a:buFont typeface="Arial"/>
              <a:buChar char="•"/>
              <a:defRPr lang="en-US" sz="2000" kern="1200" smtClean="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lang="en-US" sz="1600" kern="1200" smtClean="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lang="en-US" sz="1600" kern="1200" smtClean="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lang="en-US" sz="1400" kern="1200" smtClean="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lang="en-US" sz="1400" kern="1200" dirty="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228440" indent="-228440" defTabSz="456880">
              <a:buClr>
                <a:srgbClr val="86ED78"/>
              </a:buClr>
              <a:buFont typeface="Arial" panose="020B0604020202020204" pitchFamily="34" charset="0"/>
              <a:buChar char="•"/>
              <a:defRPr/>
            </a:pPr>
            <a:r>
              <a:rPr lang="en-US" sz="1999">
                <a:solidFill>
                  <a:srgbClr val="FFFFFF"/>
                </a:solidFill>
                <a:latin typeface="Century Gothic" panose="020F0302020204030204"/>
              </a:rPr>
              <a:t>The </a:t>
            </a:r>
            <a:r>
              <a:rPr lang="en-US" sz="1999" b="1">
                <a:solidFill>
                  <a:srgbClr val="86ED78"/>
                </a:solidFill>
                <a:latin typeface="Century Gothic" panose="020F0302020204030204"/>
              </a:rPr>
              <a:t>Executive Sponsor </a:t>
            </a:r>
            <a:r>
              <a:rPr lang="en-US" sz="1999">
                <a:solidFill>
                  <a:srgbClr val="FFFFFF"/>
                </a:solidFill>
                <a:latin typeface="Century Gothic" panose="020F0302020204030204"/>
              </a:rPr>
              <a:t>leads this governance process</a:t>
            </a:r>
          </a:p>
          <a:p>
            <a:pPr marL="228440" indent="-228440" defTabSz="456880">
              <a:buClr>
                <a:srgbClr val="86ED78"/>
              </a:buClr>
              <a:buFont typeface="Arial" panose="020B0604020202020204" pitchFamily="34" charset="0"/>
              <a:buChar char="•"/>
              <a:defRPr/>
            </a:pPr>
            <a:r>
              <a:rPr lang="en-US" sz="1999">
                <a:solidFill>
                  <a:srgbClr val="FFFFFF"/>
                </a:solidFill>
                <a:latin typeface="Century Gothic" panose="020F0302020204030204"/>
              </a:rPr>
              <a:t>Owns the ServiceNow roadmap</a:t>
            </a:r>
          </a:p>
          <a:p>
            <a:pPr marL="228440" indent="-228440" defTabSz="456880">
              <a:buClr>
                <a:srgbClr val="86ED78"/>
              </a:buClr>
              <a:buFont typeface="Arial" panose="020B0604020202020204" pitchFamily="34" charset="0"/>
              <a:buChar char="•"/>
              <a:defRPr/>
            </a:pPr>
            <a:r>
              <a:rPr lang="en-US" sz="1999">
                <a:solidFill>
                  <a:srgbClr val="FFFFFF"/>
                </a:solidFill>
                <a:latin typeface="Century Gothic" panose="020F0302020204030204"/>
              </a:rPr>
              <a:t>Determines funding model and process</a:t>
            </a:r>
          </a:p>
          <a:p>
            <a:pPr marL="228440" indent="-228440" defTabSz="456880">
              <a:buClr>
                <a:srgbClr val="86ED78"/>
              </a:buClr>
              <a:buFont typeface="Arial" panose="020B0604020202020204" pitchFamily="34" charset="0"/>
              <a:buChar char="•"/>
              <a:defRPr/>
            </a:pPr>
            <a:r>
              <a:rPr lang="en-US" sz="1999">
                <a:solidFill>
                  <a:srgbClr val="FFFFFF"/>
                </a:solidFill>
                <a:latin typeface="Century Gothic" panose="020F0302020204030204"/>
              </a:rPr>
              <a:t>Determines if have the appropriate partners internally and externally in place</a:t>
            </a:r>
          </a:p>
          <a:p>
            <a:pPr marL="228440" indent="-228440" defTabSz="456880">
              <a:buClr>
                <a:srgbClr val="86ED78"/>
              </a:buClr>
              <a:buFont typeface="Arial" panose="020B0604020202020204" pitchFamily="34" charset="0"/>
              <a:buChar char="•"/>
              <a:defRPr/>
            </a:pPr>
            <a:r>
              <a:rPr lang="en-US" sz="1999">
                <a:solidFill>
                  <a:srgbClr val="FFFFFF"/>
                </a:solidFill>
                <a:latin typeface="Century Gothic" panose="020F0302020204030204"/>
              </a:rPr>
              <a:t>Ensures the roadmap is current and accurate</a:t>
            </a:r>
          </a:p>
          <a:p>
            <a:pPr marL="228440" indent="-228440" defTabSz="456880">
              <a:buClr>
                <a:srgbClr val="86ED78"/>
              </a:buClr>
              <a:buFont typeface="Arial" panose="020B0604020202020204" pitchFamily="34" charset="0"/>
              <a:buChar char="•"/>
              <a:defRPr/>
            </a:pPr>
            <a:r>
              <a:rPr lang="en-US" sz="1999">
                <a:solidFill>
                  <a:srgbClr val="FFFFFF"/>
                </a:solidFill>
                <a:latin typeface="Century Gothic" panose="020F0302020204030204"/>
              </a:rPr>
              <a:t>Ensures roadmap aligns to business objectives and strategic outcomes</a:t>
            </a:r>
          </a:p>
          <a:p>
            <a:pPr marL="228440" indent="-228440" defTabSz="456880">
              <a:buClr>
                <a:srgbClr val="86ED78"/>
              </a:buClr>
              <a:buFont typeface="Arial" panose="020B0604020202020204" pitchFamily="34" charset="0"/>
              <a:buChar char="•"/>
              <a:defRPr/>
            </a:pPr>
            <a:r>
              <a:rPr lang="en-US" sz="1999">
                <a:solidFill>
                  <a:srgbClr val="FFFFFF"/>
                </a:solidFill>
                <a:latin typeface="Century Gothic" panose="020F0302020204030204"/>
              </a:rPr>
              <a:t>Determines process for revisiting and updating the roadmap</a:t>
            </a:r>
          </a:p>
          <a:p>
            <a:pPr marL="228440" indent="-228440" defTabSz="456880">
              <a:buClr>
                <a:srgbClr val="86ED78"/>
              </a:buClr>
              <a:buFont typeface="Arial" panose="020B0604020202020204" pitchFamily="34" charset="0"/>
              <a:buChar char="•"/>
              <a:defRPr/>
            </a:pPr>
            <a:r>
              <a:rPr lang="en-US" sz="1999">
                <a:solidFill>
                  <a:srgbClr val="FFFFFF"/>
                </a:solidFill>
                <a:latin typeface="Century Gothic" panose="020F0302020204030204"/>
              </a:rPr>
              <a:t>Usually meets quarterly or semi-annually after initial roadmap is created</a:t>
            </a:r>
          </a:p>
        </p:txBody>
      </p:sp>
    </p:spTree>
    <p:extLst>
      <p:ext uri="{BB962C8B-B14F-4D97-AF65-F5344CB8AC3E}">
        <p14:creationId xmlns:p14="http://schemas.microsoft.com/office/powerpoint/2010/main" val="70581923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61">
            <a:extLst>
              <a:ext uri="{FF2B5EF4-FFF2-40B4-BE49-F238E27FC236}">
                <a16:creationId xmlns:a16="http://schemas.microsoft.com/office/drawing/2014/main" id="{A78F6503-1780-220F-B05C-3A3953D8D197}"/>
              </a:ext>
            </a:extLst>
          </p:cNvPr>
          <p:cNvSpPr txBox="1">
            <a:spLocks/>
          </p:cNvSpPr>
          <p:nvPr/>
        </p:nvSpPr>
        <p:spPr>
          <a:xfrm>
            <a:off x="431034" y="1210189"/>
            <a:ext cx="11678131" cy="5305200"/>
          </a:xfrm>
          <a:prstGeom prst="rect">
            <a:avLst/>
          </a:prstGeom>
        </p:spPr>
        <p:txBody>
          <a:bodyPr vert="horz" lIns="91416" tIns="45708" rIns="91416" bIns="45708" rtlCol="0" anchor="ctr">
            <a:noAutofit/>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7897" indent="-227897" defTabSz="914126">
              <a:buClr>
                <a:srgbClr val="86ED78"/>
              </a:buClr>
            </a:pPr>
            <a:r>
              <a:rPr lang="en-US" sz="1799">
                <a:solidFill>
                  <a:srgbClr val="FFFFFF"/>
                </a:solidFill>
                <a:latin typeface="Century Gothic" panose="020F0302020204030204"/>
              </a:rPr>
              <a:t>The </a:t>
            </a:r>
            <a:r>
              <a:rPr lang="en-US" sz="1799" b="1">
                <a:solidFill>
                  <a:srgbClr val="86ED78"/>
                </a:solidFill>
                <a:latin typeface="Century Gothic" panose="020F0302020204030204"/>
              </a:rPr>
              <a:t>Platform Owner </a:t>
            </a:r>
            <a:r>
              <a:rPr lang="en-US" sz="1799">
                <a:solidFill>
                  <a:srgbClr val="FFFFFF"/>
                </a:solidFill>
                <a:latin typeface="Century Gothic" panose="020F0302020204030204"/>
              </a:rPr>
              <a:t>leads this governance process</a:t>
            </a:r>
          </a:p>
          <a:p>
            <a:pPr marL="227897" indent="-227897" defTabSz="914126">
              <a:buClr>
                <a:srgbClr val="86ED78"/>
              </a:buClr>
            </a:pPr>
            <a:r>
              <a:rPr lang="en-US" sz="1799">
                <a:solidFill>
                  <a:srgbClr val="FFFFFF"/>
                </a:solidFill>
                <a:latin typeface="Century Gothic" panose="020F0302020204030204"/>
              </a:rPr>
              <a:t>Governs the management and stability of the platform  </a:t>
            </a:r>
          </a:p>
          <a:p>
            <a:pPr marL="227897" indent="-227897" defTabSz="914126">
              <a:buClr>
                <a:srgbClr val="86ED78"/>
              </a:buClr>
            </a:pPr>
            <a:r>
              <a:rPr lang="en-US" sz="1799">
                <a:solidFill>
                  <a:srgbClr val="FFFFFF"/>
                </a:solidFill>
                <a:latin typeface="Century Gothic" panose="020F0302020204030204"/>
              </a:rPr>
              <a:t>Determines how the platform is managed, changed, developed and supported</a:t>
            </a:r>
          </a:p>
          <a:p>
            <a:pPr marL="227897" indent="-227897" defTabSz="914126">
              <a:buClr>
                <a:srgbClr val="86ED78"/>
              </a:buClr>
            </a:pPr>
            <a:r>
              <a:rPr lang="en-US" sz="1799">
                <a:solidFill>
                  <a:srgbClr val="FFFFFF"/>
                </a:solidFill>
                <a:latin typeface="Century Gothic" panose="020F0302020204030204"/>
              </a:rPr>
              <a:t>Owns the overall technology strategy and establishes development standards, customization process (if allowed), integration standards, data standards and upgrade processes</a:t>
            </a:r>
          </a:p>
          <a:p>
            <a:pPr marL="227897" indent="-227897" defTabSz="914126">
              <a:buClr>
                <a:srgbClr val="86ED78"/>
              </a:buClr>
            </a:pPr>
            <a:r>
              <a:rPr lang="en-US" sz="1799">
                <a:solidFill>
                  <a:srgbClr val="FFFFFF"/>
                </a:solidFill>
                <a:latin typeface="Century Gothic" panose="020F0302020204030204"/>
              </a:rPr>
              <a:t>Responsible for platform integration, technical releases, change management, data governance, upgrades, security, performance, risk, and overall technical architecture for the ServiceNow platform</a:t>
            </a:r>
          </a:p>
          <a:p>
            <a:pPr marL="227897" indent="-227897" defTabSz="914126">
              <a:buClr>
                <a:srgbClr val="86ED78"/>
              </a:buClr>
            </a:pPr>
            <a:r>
              <a:rPr lang="en-US" sz="1799">
                <a:solidFill>
                  <a:srgbClr val="FFFFFF"/>
                </a:solidFill>
                <a:latin typeface="Century Gothic" panose="020F0302020204030204"/>
              </a:rPr>
              <a:t>Provides the constraints within which the platform team can operate and the level of delegated authority within which they can operate autonomously (citizen development)</a:t>
            </a:r>
          </a:p>
          <a:p>
            <a:pPr marL="227897" indent="-227897" defTabSz="914126">
              <a:buClr>
                <a:srgbClr val="86ED78"/>
              </a:buClr>
            </a:pPr>
            <a:r>
              <a:rPr lang="en-US" sz="1799">
                <a:solidFill>
                  <a:srgbClr val="FFFFFF"/>
                </a:solidFill>
                <a:latin typeface="Century Gothic" panose="020F0302020204030204"/>
              </a:rPr>
              <a:t>Develops and maintains the applications (changes to existing application, new functionality to existing ServiceNow solutions or brand new ServiceNow solutions)</a:t>
            </a:r>
          </a:p>
          <a:p>
            <a:pPr marL="227897" indent="-227897" defTabSz="914126">
              <a:buClr>
                <a:srgbClr val="86ED78"/>
              </a:buClr>
            </a:pPr>
            <a:r>
              <a:rPr lang="en-US" sz="1799">
                <a:solidFill>
                  <a:srgbClr val="FFFFFF"/>
                </a:solidFill>
                <a:latin typeface="Century Gothic" panose="020F0302020204030204"/>
              </a:rPr>
              <a:t>Usually meets monthly</a:t>
            </a:r>
          </a:p>
        </p:txBody>
      </p:sp>
      <p:sp>
        <p:nvSpPr>
          <p:cNvPr id="4" name="Title 260">
            <a:extLst>
              <a:ext uri="{FF2B5EF4-FFF2-40B4-BE49-F238E27FC236}">
                <a16:creationId xmlns:a16="http://schemas.microsoft.com/office/drawing/2014/main" id="{D0B92B9E-067C-3BC3-5127-CACBA85A21C6}"/>
              </a:ext>
            </a:extLst>
          </p:cNvPr>
          <p:cNvSpPr>
            <a:spLocks noGrp="1"/>
          </p:cNvSpPr>
          <p:nvPr>
            <p:ph type="title"/>
          </p:nvPr>
        </p:nvSpPr>
        <p:spPr>
          <a:xfrm>
            <a:off x="428727" y="342611"/>
            <a:ext cx="11222132" cy="668518"/>
          </a:xfrm>
        </p:spPr>
        <p:txBody>
          <a:bodyPr/>
          <a:lstStyle/>
          <a:p>
            <a:r>
              <a:rPr lang="en-US" sz="2799">
                <a:solidFill>
                  <a:srgbClr val="86ED78"/>
                </a:solidFill>
              </a:rPr>
              <a:t>Technical</a:t>
            </a:r>
            <a:r>
              <a:rPr lang="en-US" sz="2799"/>
              <a:t> Governance</a:t>
            </a:r>
          </a:p>
        </p:txBody>
      </p:sp>
    </p:spTree>
    <p:extLst>
      <p:ext uri="{BB962C8B-B14F-4D97-AF65-F5344CB8AC3E}">
        <p14:creationId xmlns:p14="http://schemas.microsoft.com/office/powerpoint/2010/main" val="41994082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261">
            <a:extLst>
              <a:ext uri="{FF2B5EF4-FFF2-40B4-BE49-F238E27FC236}">
                <a16:creationId xmlns:a16="http://schemas.microsoft.com/office/drawing/2014/main" id="{2FBF5820-33E5-8C92-6B93-771C959E53A1}"/>
              </a:ext>
            </a:extLst>
          </p:cNvPr>
          <p:cNvSpPr txBox="1">
            <a:spLocks/>
          </p:cNvSpPr>
          <p:nvPr/>
        </p:nvSpPr>
        <p:spPr>
          <a:xfrm>
            <a:off x="431033" y="1637062"/>
            <a:ext cx="11210544" cy="4534243"/>
          </a:xfrm>
          <a:prstGeom prst="rect">
            <a:avLst/>
          </a:prstGeom>
        </p:spPr>
        <p:txBody>
          <a:bodyPr vert="horz" lIns="91416" tIns="45708" rIns="91416" bIns="45708" rtlCol="0" anchor="t">
            <a:noAutofit/>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6428" lvl="1" indent="-224723" defTabSz="914126"/>
            <a:endParaRPr lang="en-US" sz="1799">
              <a:solidFill>
                <a:srgbClr val="000000"/>
              </a:solidFill>
              <a:latin typeface="Century Gothic" panose="020F0302020204030204"/>
            </a:endParaRPr>
          </a:p>
          <a:p>
            <a:pPr marL="456428" lvl="1" indent="-224723" defTabSz="914126"/>
            <a:endParaRPr lang="en-US" sz="1799">
              <a:solidFill>
                <a:srgbClr val="000000"/>
              </a:solidFill>
              <a:latin typeface="Century Gothic" panose="020F0302020204030204"/>
            </a:endParaRPr>
          </a:p>
        </p:txBody>
      </p:sp>
      <p:sp>
        <p:nvSpPr>
          <p:cNvPr id="3" name="Title 260">
            <a:extLst>
              <a:ext uri="{FF2B5EF4-FFF2-40B4-BE49-F238E27FC236}">
                <a16:creationId xmlns:a16="http://schemas.microsoft.com/office/drawing/2014/main" id="{3B738C9F-C7FE-8AD2-99A5-10EBC979BBAB}"/>
              </a:ext>
            </a:extLst>
          </p:cNvPr>
          <p:cNvSpPr>
            <a:spLocks noGrp="1"/>
          </p:cNvSpPr>
          <p:nvPr>
            <p:ph type="title"/>
          </p:nvPr>
        </p:nvSpPr>
        <p:spPr>
          <a:xfrm>
            <a:off x="428727" y="342611"/>
            <a:ext cx="11222132" cy="668518"/>
          </a:xfrm>
        </p:spPr>
        <p:txBody>
          <a:bodyPr/>
          <a:lstStyle/>
          <a:p>
            <a:r>
              <a:rPr lang="en-US" sz="2799">
                <a:solidFill>
                  <a:srgbClr val="86ED78"/>
                </a:solidFill>
              </a:rPr>
              <a:t>Portfolio</a:t>
            </a:r>
            <a:r>
              <a:rPr lang="en-US" sz="2799"/>
              <a:t> Governance</a:t>
            </a:r>
          </a:p>
        </p:txBody>
      </p:sp>
      <p:sp>
        <p:nvSpPr>
          <p:cNvPr id="4" name="Content Placeholder 261">
            <a:extLst>
              <a:ext uri="{FF2B5EF4-FFF2-40B4-BE49-F238E27FC236}">
                <a16:creationId xmlns:a16="http://schemas.microsoft.com/office/drawing/2014/main" id="{40530F14-2B99-018D-AD1B-35750A33C8F3}"/>
              </a:ext>
            </a:extLst>
          </p:cNvPr>
          <p:cNvSpPr txBox="1">
            <a:spLocks/>
          </p:cNvSpPr>
          <p:nvPr/>
        </p:nvSpPr>
        <p:spPr bwMode="gray">
          <a:xfrm>
            <a:off x="583393" y="1310150"/>
            <a:ext cx="11210544" cy="4534243"/>
          </a:xfrm>
          <a:prstGeom prst="rect">
            <a:avLst/>
          </a:prstGeom>
        </p:spPr>
        <p:txBody>
          <a:bodyPr vert="horz" lIns="91416" tIns="45708" rIns="91416" bIns="45708" rtlCol="0" anchor="ctr">
            <a:noAutofit/>
          </a:bodyPr>
          <a:lstStyle>
            <a:lvl1pPr marL="228509" indent="-228509" algn="l" defTabSz="457017" rtl="0" eaLnBrk="1" latinLnBrk="0" hangingPunct="1">
              <a:lnSpc>
                <a:spcPct val="90000"/>
              </a:lnSpc>
              <a:spcBef>
                <a:spcPts val="1200"/>
              </a:spcBef>
              <a:buClr>
                <a:schemeClr val="tx1"/>
              </a:buClr>
              <a:buFont typeface="Arial"/>
              <a:buChar char="•"/>
              <a:defRPr lang="en-US" sz="2000" kern="1200" smtClean="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lang="en-US" sz="1600" kern="1200" smtClean="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lang="en-US" sz="1600" kern="1200" smtClean="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lang="en-US" sz="1400" kern="1200" smtClean="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lang="en-US" sz="1400" kern="1200" dirty="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227897" indent="-227897" defTabSz="456880">
              <a:buClr>
                <a:srgbClr val="86ED78"/>
              </a:buClr>
              <a:defRPr/>
            </a:pPr>
            <a:r>
              <a:rPr lang="en-US" sz="1999">
                <a:solidFill>
                  <a:srgbClr val="FFFFFF"/>
                </a:solidFill>
                <a:latin typeface="Century Gothic" panose="020F0302020204030204"/>
              </a:rPr>
              <a:t>The </a:t>
            </a:r>
            <a:r>
              <a:rPr lang="en-US" sz="1999" b="1">
                <a:solidFill>
                  <a:srgbClr val="86ED78"/>
                </a:solidFill>
                <a:latin typeface="Century Gothic" panose="020F0302020204030204"/>
              </a:rPr>
              <a:t>Demand Manager </a:t>
            </a:r>
            <a:r>
              <a:rPr lang="en-US" sz="1999">
                <a:solidFill>
                  <a:srgbClr val="FFFFFF"/>
                </a:solidFill>
                <a:latin typeface="Century Gothic" panose="020F0302020204030204"/>
              </a:rPr>
              <a:t>leads this governance process</a:t>
            </a:r>
          </a:p>
          <a:p>
            <a:pPr marL="227897" indent="-227897" defTabSz="456880">
              <a:buClr>
                <a:srgbClr val="86ED78"/>
              </a:buClr>
              <a:defRPr/>
            </a:pPr>
            <a:r>
              <a:rPr lang="en-US" sz="1999">
                <a:solidFill>
                  <a:srgbClr val="FFFFFF"/>
                </a:solidFill>
                <a:latin typeface="Century Gothic" panose="020F0302020204030204"/>
              </a:rPr>
              <a:t>Manages and shapes demand</a:t>
            </a:r>
          </a:p>
          <a:p>
            <a:pPr marL="227897" indent="-227897" defTabSz="456880">
              <a:buClr>
                <a:srgbClr val="86ED78"/>
              </a:buClr>
              <a:defRPr/>
            </a:pPr>
            <a:r>
              <a:rPr lang="en-US" sz="1999">
                <a:solidFill>
                  <a:srgbClr val="FFFFFF"/>
                </a:solidFill>
                <a:latin typeface="Century Gothic" panose="020F0302020204030204"/>
              </a:rPr>
              <a:t>Governs demand intake process and builds out demand request form</a:t>
            </a:r>
          </a:p>
          <a:p>
            <a:pPr marL="227897" indent="-227897" defTabSz="456880">
              <a:buClr>
                <a:srgbClr val="86ED78"/>
              </a:buClr>
              <a:defRPr/>
            </a:pPr>
            <a:r>
              <a:rPr lang="en-US" sz="1999">
                <a:solidFill>
                  <a:srgbClr val="FFFFFF"/>
                </a:solidFill>
                <a:latin typeface="Century Gothic" panose="020F0302020204030204"/>
              </a:rPr>
              <a:t>Creates assessment process for prioritizing demand</a:t>
            </a:r>
          </a:p>
          <a:p>
            <a:pPr marL="227897" indent="-227897" defTabSz="456880">
              <a:buClr>
                <a:srgbClr val="86ED78"/>
              </a:buClr>
              <a:defRPr/>
            </a:pPr>
            <a:r>
              <a:rPr lang="en-US" sz="1999">
                <a:solidFill>
                  <a:srgbClr val="FFFFFF"/>
                </a:solidFill>
                <a:latin typeface="Century Gothic" panose="020F0302020204030204"/>
              </a:rPr>
              <a:t>Documents cost/level of effort, value and risk for each requested piece of demand</a:t>
            </a:r>
          </a:p>
          <a:p>
            <a:pPr marL="227897" indent="-227897" defTabSz="456880">
              <a:buClr>
                <a:srgbClr val="86ED78"/>
              </a:buClr>
              <a:defRPr/>
            </a:pPr>
            <a:r>
              <a:rPr lang="en-US" sz="1999">
                <a:solidFill>
                  <a:srgbClr val="FFFFFF"/>
                </a:solidFill>
                <a:latin typeface="Century Gothic" panose="020F0302020204030204"/>
              </a:rPr>
              <a:t>Determines threshold for what a Demand Manager can approve on his/her own and what is required to go to the Demand Board for approval</a:t>
            </a:r>
          </a:p>
          <a:p>
            <a:pPr marL="227897" indent="-227897" defTabSz="456880">
              <a:buClr>
                <a:srgbClr val="86ED78"/>
              </a:buClr>
              <a:defRPr/>
            </a:pPr>
            <a:r>
              <a:rPr lang="en-US" sz="1999">
                <a:solidFill>
                  <a:srgbClr val="FFFFFF"/>
                </a:solidFill>
                <a:latin typeface="Century Gothic" panose="020F0302020204030204"/>
              </a:rPr>
              <a:t>Determines demand prioritization criteria and scoring for new capabilities, functionality, configurations and customizations</a:t>
            </a:r>
          </a:p>
          <a:p>
            <a:pPr marL="227897" indent="-227897" defTabSz="456880">
              <a:buClr>
                <a:srgbClr val="86ED78"/>
              </a:buClr>
              <a:defRPr/>
            </a:pPr>
            <a:r>
              <a:rPr lang="en-US" sz="1999">
                <a:solidFill>
                  <a:srgbClr val="FFFFFF"/>
                </a:solidFill>
                <a:latin typeface="Century Gothic" panose="020F0302020204030204"/>
              </a:rPr>
              <a:t>Usually meets monthly</a:t>
            </a:r>
          </a:p>
        </p:txBody>
      </p:sp>
    </p:spTree>
    <p:extLst>
      <p:ext uri="{BB962C8B-B14F-4D97-AF65-F5344CB8AC3E}">
        <p14:creationId xmlns:p14="http://schemas.microsoft.com/office/powerpoint/2010/main" val="279536131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6" name="Freeform 18">
            <a:extLst>
              <a:ext uri="{FF2B5EF4-FFF2-40B4-BE49-F238E27FC236}">
                <a16:creationId xmlns:a16="http://schemas.microsoft.com/office/drawing/2014/main" id="{D787D84E-3DB4-6F4B-B7E6-6E3BCA0CB448}"/>
              </a:ext>
            </a:extLst>
          </p:cNvPr>
          <p:cNvSpPr>
            <a:spLocks noChangeAspect="1"/>
          </p:cNvSpPr>
          <p:nvPr/>
        </p:nvSpPr>
        <p:spPr bwMode="auto">
          <a:xfrm>
            <a:off x="4646374" y="3135178"/>
            <a:ext cx="242027" cy="365787"/>
          </a:xfrm>
          <a:custGeom>
            <a:avLst/>
            <a:gdLst>
              <a:gd name="T0" fmla="*/ 26538 w 411"/>
              <a:gd name="T1" fmla="*/ 69116 h 622"/>
              <a:gd name="T2" fmla="*/ 45548 w 411"/>
              <a:gd name="T3" fmla="*/ 23759 h 622"/>
              <a:gd name="T4" fmla="*/ 46028 w 411"/>
              <a:gd name="T5" fmla="*/ 0 h 622"/>
              <a:gd name="T6" fmla="*/ 30471 w 411"/>
              <a:gd name="T7" fmla="*/ 432 h 622"/>
              <a:gd name="T8" fmla="*/ 0 w 411"/>
              <a:gd name="T9" fmla="*/ 65122 h 622"/>
              <a:gd name="T10" fmla="*/ 14429 w 411"/>
              <a:gd name="T11" fmla="*/ 53212 h 622"/>
              <a:gd name="T12" fmla="*/ 26538 w 411"/>
              <a:gd name="T13" fmla="*/ 69116 h 622"/>
              <a:gd name="T14" fmla="*/ 0 60000 65536"/>
              <a:gd name="T15" fmla="*/ 0 60000 65536"/>
              <a:gd name="T16" fmla="*/ 0 60000 65536"/>
              <a:gd name="T17" fmla="*/ 0 60000 65536"/>
              <a:gd name="T18" fmla="*/ 0 60000 65536"/>
              <a:gd name="T19" fmla="*/ 0 60000 65536"/>
              <a:gd name="T20" fmla="*/ 0 60000 65536"/>
              <a:gd name="T21" fmla="*/ 0 w 411"/>
              <a:gd name="T22" fmla="*/ 0 h 622"/>
              <a:gd name="T23" fmla="*/ 411 w 411"/>
              <a:gd name="T24" fmla="*/ 622 h 6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1" h="622">
                <a:moveTo>
                  <a:pt x="237" y="622"/>
                </a:moveTo>
                <a:cubicBezTo>
                  <a:pt x="256" y="469"/>
                  <a:pt x="317" y="329"/>
                  <a:pt x="407" y="214"/>
                </a:cubicBezTo>
                <a:cubicBezTo>
                  <a:pt x="411" y="0"/>
                  <a:pt x="411" y="0"/>
                  <a:pt x="411" y="0"/>
                </a:cubicBezTo>
                <a:cubicBezTo>
                  <a:pt x="272" y="4"/>
                  <a:pt x="272" y="4"/>
                  <a:pt x="272" y="4"/>
                </a:cubicBezTo>
                <a:cubicBezTo>
                  <a:pt x="127" y="162"/>
                  <a:pt x="30" y="363"/>
                  <a:pt x="0" y="586"/>
                </a:cubicBezTo>
                <a:cubicBezTo>
                  <a:pt x="129" y="479"/>
                  <a:pt x="129" y="479"/>
                  <a:pt x="129" y="479"/>
                </a:cubicBezTo>
                <a:lnTo>
                  <a:pt x="237" y="622"/>
                </a:lnTo>
                <a:close/>
              </a:path>
            </a:pathLst>
          </a:custGeom>
          <a:solidFill>
            <a:schemeClr val="tx1">
              <a:lumMod val="60000"/>
              <a:lumOff val="40000"/>
            </a:schemeClr>
          </a:solidFill>
          <a:ln>
            <a:solidFill>
              <a:schemeClr val="tx1">
                <a:lumMod val="60000"/>
                <a:lumOff val="40000"/>
              </a:schemeClr>
            </a:solidFill>
          </a:ln>
          <a:scene3d>
            <a:camera prst="orthographicFront"/>
            <a:lightRig rig="threePt" dir="t"/>
          </a:scene3d>
          <a:sp3d/>
          <a:extLst>
            <a:ext uri="{91240B29-F687-4f45-9708-019B960494DF}">
              <a14:hiddenLine xmlns="" xmlns:a14="http://schemas.microsoft.com/office/drawing/2010/main" w="9525">
                <a:solidFill>
                  <a:srgbClr val="000000"/>
                </a:solidFill>
                <a:miter lim="800000"/>
                <a:headEnd/>
                <a:tailEnd/>
              </a14:hiddenLine>
            </a:ext>
          </a:extLst>
        </p:spPr>
        <p:txBody>
          <a:bodyPr wrap="square"/>
          <a:lstStyle/>
          <a:p>
            <a:pPr defTabSz="913578">
              <a:defRPr/>
            </a:pPr>
            <a:endParaRPr lang="en-US" sz="1400" kern="0">
              <a:solidFill>
                <a:srgbClr val="000000"/>
              </a:solidFill>
              <a:latin typeface="Century Gothic" panose="020F0302020204030204"/>
            </a:endParaRPr>
          </a:p>
        </p:txBody>
      </p:sp>
      <p:sp>
        <p:nvSpPr>
          <p:cNvPr id="167" name="Freeform 19">
            <a:extLst>
              <a:ext uri="{FF2B5EF4-FFF2-40B4-BE49-F238E27FC236}">
                <a16:creationId xmlns:a16="http://schemas.microsoft.com/office/drawing/2014/main" id="{6D26FB56-8FC4-BA40-A78D-A34B6E09B261}"/>
              </a:ext>
            </a:extLst>
          </p:cNvPr>
          <p:cNvSpPr>
            <a:spLocks noChangeAspect="1"/>
          </p:cNvSpPr>
          <p:nvPr/>
        </p:nvSpPr>
        <p:spPr bwMode="auto">
          <a:xfrm>
            <a:off x="4855811" y="2943748"/>
            <a:ext cx="380328" cy="264114"/>
          </a:xfrm>
          <a:custGeom>
            <a:avLst/>
            <a:gdLst>
              <a:gd name="T0" fmla="*/ 14869 w 646"/>
              <a:gd name="T1" fmla="*/ 50042 h 449"/>
              <a:gd name="T2" fmla="*/ 59657 w 646"/>
              <a:gd name="T3" fmla="*/ 26607 h 449"/>
              <a:gd name="T4" fmla="*/ 72190 w 646"/>
              <a:gd name="T5" fmla="*/ 11601 h 449"/>
              <a:gd name="T6" fmla="*/ 56882 w 646"/>
              <a:gd name="T7" fmla="*/ 0 h 449"/>
              <a:gd name="T8" fmla="*/ 0 w 646"/>
              <a:gd name="T9" fmla="*/ 27527 h 449"/>
              <a:gd name="T10" fmla="*/ 15325 w 646"/>
              <a:gd name="T11" fmla="*/ 27062 h 449"/>
              <a:gd name="T12" fmla="*/ 14869 w 646"/>
              <a:gd name="T13" fmla="*/ 50042 h 449"/>
              <a:gd name="T14" fmla="*/ 0 60000 65536"/>
              <a:gd name="T15" fmla="*/ 0 60000 65536"/>
              <a:gd name="T16" fmla="*/ 0 60000 65536"/>
              <a:gd name="T17" fmla="*/ 0 60000 65536"/>
              <a:gd name="T18" fmla="*/ 0 60000 65536"/>
              <a:gd name="T19" fmla="*/ 0 60000 65536"/>
              <a:gd name="T20" fmla="*/ 0 60000 65536"/>
              <a:gd name="T21" fmla="*/ 0 w 646"/>
              <a:gd name="T22" fmla="*/ 0 h 449"/>
              <a:gd name="T23" fmla="*/ 646 w 646"/>
              <a:gd name="T24" fmla="*/ 449 h 4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6" h="449">
                <a:moveTo>
                  <a:pt x="133" y="449"/>
                </a:moveTo>
                <a:cubicBezTo>
                  <a:pt x="243" y="345"/>
                  <a:pt x="381" y="271"/>
                  <a:pt x="534" y="239"/>
                </a:cubicBezTo>
                <a:cubicBezTo>
                  <a:pt x="646" y="104"/>
                  <a:pt x="646" y="104"/>
                  <a:pt x="646" y="104"/>
                </a:cubicBezTo>
                <a:cubicBezTo>
                  <a:pt x="509" y="0"/>
                  <a:pt x="509" y="0"/>
                  <a:pt x="509" y="0"/>
                </a:cubicBezTo>
                <a:cubicBezTo>
                  <a:pt x="316" y="35"/>
                  <a:pt x="142" y="123"/>
                  <a:pt x="0" y="247"/>
                </a:cubicBezTo>
                <a:cubicBezTo>
                  <a:pt x="137" y="243"/>
                  <a:pt x="137" y="243"/>
                  <a:pt x="137" y="243"/>
                </a:cubicBezTo>
                <a:lnTo>
                  <a:pt x="133" y="449"/>
                </a:lnTo>
                <a:close/>
              </a:path>
            </a:pathLst>
          </a:custGeom>
          <a:solidFill>
            <a:schemeClr val="tx1">
              <a:lumMod val="60000"/>
              <a:lumOff val="40000"/>
            </a:schemeClr>
          </a:solidFill>
          <a:ln>
            <a:solidFill>
              <a:schemeClr val="tx1">
                <a:lumMod val="60000"/>
                <a:lumOff val="40000"/>
              </a:schemeClr>
            </a:solidFill>
          </a:ln>
          <a:scene3d>
            <a:camera prst="orthographicFront"/>
            <a:lightRig rig="threePt" dir="t"/>
          </a:scene3d>
          <a:sp3d/>
          <a:extLst>
            <a:ext uri="{91240B29-F687-4f45-9708-019B960494DF}">
              <a14:hiddenLine xmlns="" xmlns:a14="http://schemas.microsoft.com/office/drawing/2010/main" w="9525">
                <a:solidFill>
                  <a:srgbClr val="000000"/>
                </a:solidFill>
                <a:miter lim="800000"/>
                <a:headEnd/>
                <a:tailEnd/>
              </a14:hiddenLine>
            </a:ext>
          </a:extLst>
        </p:spPr>
        <p:txBody>
          <a:bodyPr wrap="square"/>
          <a:lstStyle/>
          <a:p>
            <a:pPr defTabSz="913578">
              <a:defRPr/>
            </a:pPr>
            <a:endParaRPr lang="en-US" sz="1400" kern="0">
              <a:solidFill>
                <a:srgbClr val="000000"/>
              </a:solidFill>
              <a:latin typeface="Century Gothic" panose="020F0302020204030204"/>
            </a:endParaRPr>
          </a:p>
        </p:txBody>
      </p:sp>
      <p:sp>
        <p:nvSpPr>
          <p:cNvPr id="168" name="Freeform 20">
            <a:extLst>
              <a:ext uri="{FF2B5EF4-FFF2-40B4-BE49-F238E27FC236}">
                <a16:creationId xmlns:a16="http://schemas.microsoft.com/office/drawing/2014/main" id="{38AB7E8D-0EB6-0943-A680-CC23A33947C8}"/>
              </a:ext>
            </a:extLst>
          </p:cNvPr>
          <p:cNvSpPr>
            <a:spLocks noChangeAspect="1"/>
          </p:cNvSpPr>
          <p:nvPr/>
        </p:nvSpPr>
        <p:spPr bwMode="auto">
          <a:xfrm>
            <a:off x="4641211" y="3484680"/>
            <a:ext cx="218182" cy="419403"/>
          </a:xfrm>
          <a:custGeom>
            <a:avLst/>
            <a:gdLst>
              <a:gd name="T0" fmla="*/ 40907 w 371"/>
              <a:gd name="T1" fmla="*/ 64723 h 713"/>
              <a:gd name="T2" fmla="*/ 26454 w 371"/>
              <a:gd name="T3" fmla="*/ 16902 h 713"/>
              <a:gd name="T4" fmla="*/ 13765 w 371"/>
              <a:gd name="T5" fmla="*/ 0 h 713"/>
              <a:gd name="T6" fmla="*/ 1 w 371"/>
              <a:gd name="T7" fmla="*/ 11404 h 713"/>
              <a:gd name="T8" fmla="*/ 0 w 371"/>
              <a:gd name="T9" fmla="*/ 14743 h 713"/>
              <a:gd name="T10" fmla="*/ 18978 w 371"/>
              <a:gd name="T11" fmla="*/ 79418 h 713"/>
              <a:gd name="T12" fmla="*/ 25787 w 371"/>
              <a:gd name="T13" fmla="*/ 58809 h 713"/>
              <a:gd name="T14" fmla="*/ 40907 w 371"/>
              <a:gd name="T15" fmla="*/ 64723 h 713"/>
              <a:gd name="T16" fmla="*/ 0 60000 65536"/>
              <a:gd name="T17" fmla="*/ 0 60000 65536"/>
              <a:gd name="T18" fmla="*/ 0 60000 65536"/>
              <a:gd name="T19" fmla="*/ 0 60000 65536"/>
              <a:gd name="T20" fmla="*/ 0 60000 65536"/>
              <a:gd name="T21" fmla="*/ 0 60000 65536"/>
              <a:gd name="T22" fmla="*/ 0 60000 65536"/>
              <a:gd name="T23" fmla="*/ 0 60000 65536"/>
              <a:gd name="T24" fmla="*/ 0 w 371"/>
              <a:gd name="T25" fmla="*/ 0 h 713"/>
              <a:gd name="T26" fmla="*/ 371 w 371"/>
              <a:gd name="T27" fmla="*/ 713 h 7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71" h="713">
                <a:moveTo>
                  <a:pt x="371" y="581"/>
                </a:moveTo>
                <a:cubicBezTo>
                  <a:pt x="291" y="457"/>
                  <a:pt x="243" y="310"/>
                  <a:pt x="240" y="152"/>
                </a:cubicBezTo>
                <a:cubicBezTo>
                  <a:pt x="125" y="0"/>
                  <a:pt x="125" y="0"/>
                  <a:pt x="125" y="0"/>
                </a:cubicBezTo>
                <a:cubicBezTo>
                  <a:pt x="1" y="102"/>
                  <a:pt x="1" y="102"/>
                  <a:pt x="1" y="102"/>
                </a:cubicBezTo>
                <a:cubicBezTo>
                  <a:pt x="0" y="112"/>
                  <a:pt x="0" y="122"/>
                  <a:pt x="0" y="132"/>
                </a:cubicBezTo>
                <a:cubicBezTo>
                  <a:pt x="0" y="346"/>
                  <a:pt x="63" y="546"/>
                  <a:pt x="172" y="713"/>
                </a:cubicBezTo>
                <a:cubicBezTo>
                  <a:pt x="234" y="528"/>
                  <a:pt x="234" y="528"/>
                  <a:pt x="234" y="528"/>
                </a:cubicBezTo>
                <a:lnTo>
                  <a:pt x="371" y="581"/>
                </a:lnTo>
                <a:close/>
              </a:path>
            </a:pathLst>
          </a:custGeom>
          <a:solidFill>
            <a:schemeClr val="tx1">
              <a:lumMod val="40000"/>
              <a:lumOff val="60000"/>
            </a:schemeClr>
          </a:solidFill>
          <a:ln>
            <a:solidFill>
              <a:schemeClr val="tx1">
                <a:lumMod val="60000"/>
                <a:lumOff val="40000"/>
              </a:schemeClr>
            </a:solidFill>
          </a:ln>
          <a:scene3d>
            <a:camera prst="orthographicFront"/>
            <a:lightRig rig="threePt" dir="t"/>
          </a:scene3d>
          <a:sp3d/>
          <a:extLst>
            <a:ext uri="{91240B29-F687-4f45-9708-019B960494DF}">
              <a14:hiddenLine xmlns="" xmlns:a14="http://schemas.microsoft.com/office/drawing/2010/main" w="9525">
                <a:solidFill>
                  <a:srgbClr val="000000"/>
                </a:solidFill>
                <a:miter lim="800000"/>
                <a:headEnd/>
                <a:tailEnd/>
              </a14:hiddenLine>
            </a:ext>
          </a:extLst>
        </p:spPr>
        <p:txBody>
          <a:bodyPr wrap="square"/>
          <a:lstStyle/>
          <a:p>
            <a:pPr defTabSz="913578">
              <a:defRPr/>
            </a:pPr>
            <a:endParaRPr lang="en-US" sz="1400" kern="0">
              <a:solidFill>
                <a:srgbClr val="000000"/>
              </a:solidFill>
              <a:latin typeface="Century Gothic" panose="020F0302020204030204"/>
            </a:endParaRPr>
          </a:p>
        </p:txBody>
      </p:sp>
      <p:sp>
        <p:nvSpPr>
          <p:cNvPr id="169" name="Freeform 21">
            <a:extLst>
              <a:ext uri="{FF2B5EF4-FFF2-40B4-BE49-F238E27FC236}">
                <a16:creationId xmlns:a16="http://schemas.microsoft.com/office/drawing/2014/main" id="{DF497C40-EDF2-3144-BA27-BF4B0E73FCA9}"/>
              </a:ext>
            </a:extLst>
          </p:cNvPr>
          <p:cNvSpPr>
            <a:spLocks noChangeAspect="1"/>
          </p:cNvSpPr>
          <p:nvPr/>
        </p:nvSpPr>
        <p:spPr bwMode="auto">
          <a:xfrm>
            <a:off x="5222231" y="2933022"/>
            <a:ext cx="358472" cy="183090"/>
          </a:xfrm>
          <a:custGeom>
            <a:avLst/>
            <a:gdLst>
              <a:gd name="T0" fmla="*/ 3270 w 609"/>
              <a:gd name="T1" fmla="*/ 27079 h 311"/>
              <a:gd name="T2" fmla="*/ 9260 w 609"/>
              <a:gd name="T3" fmla="*/ 26874 h 311"/>
              <a:gd name="T4" fmla="*/ 46963 w 609"/>
              <a:gd name="T5" fmla="*/ 34954 h 311"/>
              <a:gd name="T6" fmla="*/ 67884 w 609"/>
              <a:gd name="T7" fmla="*/ 31453 h 311"/>
              <a:gd name="T8" fmla="*/ 63966 w 609"/>
              <a:gd name="T9" fmla="*/ 13372 h 311"/>
              <a:gd name="T10" fmla="*/ 9260 w 609"/>
              <a:gd name="T11" fmla="*/ 0 h 311"/>
              <a:gd name="T12" fmla="*/ 0 w 609"/>
              <a:gd name="T13" fmla="*/ 299 h 311"/>
              <a:gd name="T14" fmla="*/ 15494 w 609"/>
              <a:gd name="T15" fmla="*/ 12122 h 311"/>
              <a:gd name="T16" fmla="*/ 3270 w 609"/>
              <a:gd name="T17" fmla="*/ 27079 h 3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09"/>
              <a:gd name="T28" fmla="*/ 0 h 311"/>
              <a:gd name="T29" fmla="*/ 609 w 609"/>
              <a:gd name="T30" fmla="*/ 311 h 3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09" h="311">
                <a:moveTo>
                  <a:pt x="29" y="241"/>
                </a:moveTo>
                <a:cubicBezTo>
                  <a:pt x="47" y="240"/>
                  <a:pt x="65" y="239"/>
                  <a:pt x="83" y="239"/>
                </a:cubicBezTo>
                <a:cubicBezTo>
                  <a:pt x="203" y="239"/>
                  <a:pt x="318" y="265"/>
                  <a:pt x="421" y="311"/>
                </a:cubicBezTo>
                <a:cubicBezTo>
                  <a:pt x="609" y="279"/>
                  <a:pt x="609" y="279"/>
                  <a:pt x="609" y="279"/>
                </a:cubicBezTo>
                <a:cubicBezTo>
                  <a:pt x="574" y="119"/>
                  <a:pt x="574" y="119"/>
                  <a:pt x="574" y="119"/>
                </a:cubicBezTo>
                <a:cubicBezTo>
                  <a:pt x="427" y="43"/>
                  <a:pt x="260" y="0"/>
                  <a:pt x="83" y="0"/>
                </a:cubicBezTo>
                <a:cubicBezTo>
                  <a:pt x="55" y="0"/>
                  <a:pt x="27" y="1"/>
                  <a:pt x="0" y="3"/>
                </a:cubicBezTo>
                <a:cubicBezTo>
                  <a:pt x="139" y="108"/>
                  <a:pt x="139" y="108"/>
                  <a:pt x="139" y="108"/>
                </a:cubicBezTo>
                <a:lnTo>
                  <a:pt x="29" y="241"/>
                </a:lnTo>
                <a:close/>
              </a:path>
            </a:pathLst>
          </a:custGeom>
          <a:solidFill>
            <a:schemeClr val="tx1">
              <a:lumMod val="60000"/>
              <a:lumOff val="40000"/>
            </a:schemeClr>
          </a:solidFill>
          <a:ln>
            <a:solidFill>
              <a:schemeClr val="tx1">
                <a:lumMod val="60000"/>
                <a:lumOff val="40000"/>
              </a:schemeClr>
            </a:solidFill>
          </a:ln>
          <a:scene3d>
            <a:camera prst="orthographicFront"/>
            <a:lightRig rig="threePt" dir="t"/>
          </a:scene3d>
          <a:sp3d/>
          <a:extLst>
            <a:ext uri="{91240B29-F687-4f45-9708-019B960494DF}">
              <a14:hiddenLine xmlns="" xmlns:a14="http://schemas.microsoft.com/office/drawing/2010/main" w="9525">
                <a:solidFill>
                  <a:srgbClr val="000000"/>
                </a:solidFill>
                <a:miter lim="800000"/>
                <a:headEnd/>
                <a:tailEnd/>
              </a14:hiddenLine>
            </a:ext>
          </a:extLst>
        </p:spPr>
        <p:txBody>
          <a:bodyPr wrap="square"/>
          <a:lstStyle/>
          <a:p>
            <a:pPr defTabSz="913578">
              <a:defRPr/>
            </a:pPr>
            <a:endParaRPr lang="en-US" sz="1400" kern="0">
              <a:solidFill>
                <a:srgbClr val="000000"/>
              </a:solidFill>
              <a:latin typeface="Century Gothic" panose="020F0302020204030204"/>
            </a:endParaRPr>
          </a:p>
        </p:txBody>
      </p:sp>
      <p:sp>
        <p:nvSpPr>
          <p:cNvPr id="170" name="Freeform 22">
            <a:extLst>
              <a:ext uri="{FF2B5EF4-FFF2-40B4-BE49-F238E27FC236}">
                <a16:creationId xmlns:a16="http://schemas.microsoft.com/office/drawing/2014/main" id="{1C6BEA5C-4A22-2F4F-883B-8812DA421053}"/>
              </a:ext>
            </a:extLst>
          </p:cNvPr>
          <p:cNvSpPr>
            <a:spLocks noChangeAspect="1"/>
          </p:cNvSpPr>
          <p:nvPr/>
        </p:nvSpPr>
        <p:spPr bwMode="auto">
          <a:xfrm>
            <a:off x="5536987" y="3035492"/>
            <a:ext cx="317933" cy="376112"/>
          </a:xfrm>
          <a:custGeom>
            <a:avLst/>
            <a:gdLst>
              <a:gd name="T0" fmla="*/ 0 w 540"/>
              <a:gd name="T1" fmla="*/ 22347 h 639"/>
              <a:gd name="T2" fmla="*/ 33508 w 540"/>
              <a:gd name="T3" fmla="*/ 61038 h 639"/>
              <a:gd name="T4" fmla="*/ 52213 w 540"/>
              <a:gd name="T5" fmla="*/ 71698 h 639"/>
              <a:gd name="T6" fmla="*/ 60345 w 540"/>
              <a:gd name="T7" fmla="*/ 55664 h 639"/>
              <a:gd name="T8" fmla="*/ 14870 w 540"/>
              <a:gd name="T9" fmla="*/ 0 h 639"/>
              <a:gd name="T10" fmla="*/ 18999 w 540"/>
              <a:gd name="T11" fmla="*/ 19078 h 639"/>
              <a:gd name="T12" fmla="*/ 0 w 540"/>
              <a:gd name="T13" fmla="*/ 22347 h 639"/>
              <a:gd name="T14" fmla="*/ 0 60000 65536"/>
              <a:gd name="T15" fmla="*/ 0 60000 65536"/>
              <a:gd name="T16" fmla="*/ 0 60000 65536"/>
              <a:gd name="T17" fmla="*/ 0 60000 65536"/>
              <a:gd name="T18" fmla="*/ 0 60000 65536"/>
              <a:gd name="T19" fmla="*/ 0 60000 65536"/>
              <a:gd name="T20" fmla="*/ 0 60000 65536"/>
              <a:gd name="T21" fmla="*/ 0 w 540"/>
              <a:gd name="T22" fmla="*/ 0 h 639"/>
              <a:gd name="T23" fmla="*/ 540 w 540"/>
              <a:gd name="T24" fmla="*/ 639 h 6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0" h="639">
                <a:moveTo>
                  <a:pt x="0" y="199"/>
                </a:moveTo>
                <a:cubicBezTo>
                  <a:pt x="129" y="283"/>
                  <a:pt x="234" y="402"/>
                  <a:pt x="300" y="544"/>
                </a:cubicBezTo>
                <a:cubicBezTo>
                  <a:pt x="467" y="639"/>
                  <a:pt x="467" y="639"/>
                  <a:pt x="467" y="639"/>
                </a:cubicBezTo>
                <a:cubicBezTo>
                  <a:pt x="540" y="496"/>
                  <a:pt x="540" y="496"/>
                  <a:pt x="540" y="496"/>
                </a:cubicBezTo>
                <a:cubicBezTo>
                  <a:pt x="458" y="292"/>
                  <a:pt x="315" y="119"/>
                  <a:pt x="133" y="0"/>
                </a:cubicBezTo>
                <a:cubicBezTo>
                  <a:pt x="170" y="170"/>
                  <a:pt x="170" y="170"/>
                  <a:pt x="170" y="170"/>
                </a:cubicBezTo>
                <a:lnTo>
                  <a:pt x="0" y="199"/>
                </a:lnTo>
                <a:close/>
              </a:path>
            </a:pathLst>
          </a:custGeom>
          <a:solidFill>
            <a:schemeClr val="tx1">
              <a:lumMod val="60000"/>
              <a:lumOff val="40000"/>
            </a:schemeClr>
          </a:solidFill>
          <a:ln>
            <a:solidFill>
              <a:schemeClr val="tx1">
                <a:lumMod val="60000"/>
                <a:lumOff val="40000"/>
              </a:schemeClr>
            </a:solidFill>
          </a:ln>
          <a:scene3d>
            <a:camera prst="orthographicFront"/>
            <a:lightRig rig="threePt" dir="t"/>
          </a:scene3d>
          <a:sp3d/>
          <a:extLst>
            <a:ext uri="{91240B29-F687-4f45-9708-019B960494DF}">
              <a14:hiddenLine xmlns="" xmlns:a14="http://schemas.microsoft.com/office/drawing/2010/main" w="9525">
                <a:solidFill>
                  <a:srgbClr val="000000"/>
                </a:solidFill>
                <a:miter lim="800000"/>
                <a:headEnd/>
                <a:tailEnd/>
              </a14:hiddenLine>
            </a:ext>
          </a:extLst>
        </p:spPr>
        <p:txBody>
          <a:bodyPr wrap="square"/>
          <a:lstStyle/>
          <a:p>
            <a:pPr defTabSz="913578">
              <a:defRPr/>
            </a:pPr>
            <a:endParaRPr lang="en-US" sz="1400" kern="0">
              <a:solidFill>
                <a:srgbClr val="000000"/>
              </a:solidFill>
              <a:latin typeface="Century Gothic" panose="020F0302020204030204"/>
            </a:endParaRPr>
          </a:p>
        </p:txBody>
      </p:sp>
      <p:sp>
        <p:nvSpPr>
          <p:cNvPr id="171" name="Freeform 23">
            <a:extLst>
              <a:ext uri="{FF2B5EF4-FFF2-40B4-BE49-F238E27FC236}">
                <a16:creationId xmlns:a16="http://schemas.microsoft.com/office/drawing/2014/main" id="{B3E93937-E428-DA4F-9B60-8483496F74FD}"/>
              </a:ext>
            </a:extLst>
          </p:cNvPr>
          <p:cNvSpPr>
            <a:spLocks noChangeAspect="1"/>
          </p:cNvSpPr>
          <p:nvPr/>
        </p:nvSpPr>
        <p:spPr bwMode="auto">
          <a:xfrm>
            <a:off x="5736889" y="3389366"/>
            <a:ext cx="163336" cy="404311"/>
          </a:xfrm>
          <a:custGeom>
            <a:avLst/>
            <a:gdLst>
              <a:gd name="T0" fmla="*/ 507 w 278"/>
              <a:gd name="T1" fmla="*/ 6745 h 687"/>
              <a:gd name="T2" fmla="*/ 4295 w 278"/>
              <a:gd name="T3" fmla="*/ 32960 h 687"/>
              <a:gd name="T4" fmla="*/ 0 w 278"/>
              <a:gd name="T5" fmla="*/ 61210 h 687"/>
              <a:gd name="T6" fmla="*/ 8837 w 278"/>
              <a:gd name="T7" fmla="*/ 76992 h 687"/>
              <a:gd name="T8" fmla="*/ 25794 w 278"/>
              <a:gd name="T9" fmla="*/ 66032 h 687"/>
              <a:gd name="T10" fmla="*/ 30336 w 278"/>
              <a:gd name="T11" fmla="*/ 32960 h 687"/>
              <a:gd name="T12" fmla="*/ 25794 w 278"/>
              <a:gd name="T13" fmla="*/ 0 h 687"/>
              <a:gd name="T14" fmla="*/ 17553 w 278"/>
              <a:gd name="T15" fmla="*/ 16701 h 687"/>
              <a:gd name="T16" fmla="*/ 507 w 278"/>
              <a:gd name="T17" fmla="*/ 6745 h 6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8"/>
              <a:gd name="T28" fmla="*/ 0 h 687"/>
              <a:gd name="T29" fmla="*/ 278 w 278"/>
              <a:gd name="T30" fmla="*/ 687 h 6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8" h="687">
                <a:moveTo>
                  <a:pt x="5" y="60"/>
                </a:moveTo>
                <a:cubicBezTo>
                  <a:pt x="27" y="134"/>
                  <a:pt x="39" y="213"/>
                  <a:pt x="39" y="294"/>
                </a:cubicBezTo>
                <a:cubicBezTo>
                  <a:pt x="39" y="382"/>
                  <a:pt x="25" y="467"/>
                  <a:pt x="0" y="546"/>
                </a:cubicBezTo>
                <a:cubicBezTo>
                  <a:pt x="81" y="687"/>
                  <a:pt x="81" y="687"/>
                  <a:pt x="81" y="687"/>
                </a:cubicBezTo>
                <a:cubicBezTo>
                  <a:pt x="237" y="589"/>
                  <a:pt x="237" y="589"/>
                  <a:pt x="237" y="589"/>
                </a:cubicBezTo>
                <a:cubicBezTo>
                  <a:pt x="264" y="495"/>
                  <a:pt x="278" y="397"/>
                  <a:pt x="278" y="294"/>
                </a:cubicBezTo>
                <a:cubicBezTo>
                  <a:pt x="278" y="192"/>
                  <a:pt x="264" y="94"/>
                  <a:pt x="237" y="0"/>
                </a:cubicBezTo>
                <a:cubicBezTo>
                  <a:pt x="161" y="149"/>
                  <a:pt x="161" y="149"/>
                  <a:pt x="161" y="149"/>
                </a:cubicBezTo>
                <a:lnTo>
                  <a:pt x="5" y="60"/>
                </a:lnTo>
                <a:close/>
              </a:path>
            </a:pathLst>
          </a:custGeom>
          <a:solidFill>
            <a:schemeClr val="tx1">
              <a:lumMod val="40000"/>
              <a:lumOff val="60000"/>
            </a:schemeClr>
          </a:solidFill>
          <a:ln>
            <a:solidFill>
              <a:schemeClr val="tx1">
                <a:lumMod val="60000"/>
                <a:lumOff val="40000"/>
              </a:schemeClr>
            </a:solidFill>
          </a:ln>
          <a:scene3d>
            <a:camera prst="orthographicFront"/>
            <a:lightRig rig="threePt" dir="t"/>
          </a:scene3d>
          <a:sp3d/>
          <a:extLst>
            <a:ext uri="{91240B29-F687-4f45-9708-019B960494DF}">
              <a14:hiddenLine xmlns="" xmlns:a14="http://schemas.microsoft.com/office/drawing/2010/main" w="9525">
                <a:solidFill>
                  <a:srgbClr val="000000"/>
                </a:solidFill>
                <a:miter lim="800000"/>
                <a:headEnd/>
                <a:tailEnd/>
              </a14:hiddenLine>
            </a:ext>
          </a:extLst>
        </p:spPr>
        <p:txBody>
          <a:bodyPr wrap="square"/>
          <a:lstStyle/>
          <a:p>
            <a:pPr defTabSz="913578">
              <a:defRPr/>
            </a:pPr>
            <a:endParaRPr lang="en-US" sz="1400" kern="0">
              <a:solidFill>
                <a:srgbClr val="000000"/>
              </a:solidFill>
              <a:latin typeface="Century Gothic" panose="020F0302020204030204"/>
            </a:endParaRPr>
          </a:p>
        </p:txBody>
      </p:sp>
      <p:sp>
        <p:nvSpPr>
          <p:cNvPr id="172" name="Freeform 24">
            <a:extLst>
              <a:ext uri="{FF2B5EF4-FFF2-40B4-BE49-F238E27FC236}">
                <a16:creationId xmlns:a16="http://schemas.microsoft.com/office/drawing/2014/main" id="{58005AF8-7192-2B49-B762-7AB93DFA5674}"/>
              </a:ext>
            </a:extLst>
          </p:cNvPr>
          <p:cNvSpPr>
            <a:spLocks noChangeAspect="1"/>
          </p:cNvSpPr>
          <p:nvPr/>
        </p:nvSpPr>
        <p:spPr bwMode="auto">
          <a:xfrm>
            <a:off x="5520697" y="3767069"/>
            <a:ext cx="330253" cy="314153"/>
          </a:xfrm>
          <a:custGeom>
            <a:avLst/>
            <a:gdLst>
              <a:gd name="T0" fmla="*/ 36805 w 561"/>
              <a:gd name="T1" fmla="*/ 0 h 534"/>
              <a:gd name="T2" fmla="*/ 3573 w 561"/>
              <a:gd name="T3" fmla="*/ 38661 h 534"/>
              <a:gd name="T4" fmla="*/ 0 w 561"/>
              <a:gd name="T5" fmla="*/ 56349 h 534"/>
              <a:gd name="T6" fmla="*/ 20193 w 561"/>
              <a:gd name="T7" fmla="*/ 59592 h 534"/>
              <a:gd name="T8" fmla="*/ 62581 w 561"/>
              <a:gd name="T9" fmla="*/ 7704 h 534"/>
              <a:gd name="T10" fmla="*/ 46820 w 561"/>
              <a:gd name="T11" fmla="*/ 17544 h 534"/>
              <a:gd name="T12" fmla="*/ 36805 w 561"/>
              <a:gd name="T13" fmla="*/ 0 h 534"/>
              <a:gd name="T14" fmla="*/ 0 60000 65536"/>
              <a:gd name="T15" fmla="*/ 0 60000 65536"/>
              <a:gd name="T16" fmla="*/ 0 60000 65536"/>
              <a:gd name="T17" fmla="*/ 0 60000 65536"/>
              <a:gd name="T18" fmla="*/ 0 60000 65536"/>
              <a:gd name="T19" fmla="*/ 0 60000 65536"/>
              <a:gd name="T20" fmla="*/ 0 60000 65536"/>
              <a:gd name="T21" fmla="*/ 0 w 561"/>
              <a:gd name="T22" fmla="*/ 0 h 534"/>
              <a:gd name="T23" fmla="*/ 561 w 561"/>
              <a:gd name="T24" fmla="*/ 534 h 5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1" h="534">
                <a:moveTo>
                  <a:pt x="330" y="0"/>
                </a:moveTo>
                <a:cubicBezTo>
                  <a:pt x="264" y="141"/>
                  <a:pt x="161" y="261"/>
                  <a:pt x="32" y="346"/>
                </a:cubicBezTo>
                <a:cubicBezTo>
                  <a:pt x="0" y="505"/>
                  <a:pt x="0" y="505"/>
                  <a:pt x="0" y="505"/>
                </a:cubicBezTo>
                <a:cubicBezTo>
                  <a:pt x="181" y="534"/>
                  <a:pt x="181" y="534"/>
                  <a:pt x="181" y="534"/>
                </a:cubicBezTo>
                <a:cubicBezTo>
                  <a:pt x="348" y="419"/>
                  <a:pt x="481" y="257"/>
                  <a:pt x="561" y="69"/>
                </a:cubicBezTo>
                <a:cubicBezTo>
                  <a:pt x="420" y="157"/>
                  <a:pt x="420" y="157"/>
                  <a:pt x="420" y="157"/>
                </a:cubicBezTo>
                <a:lnTo>
                  <a:pt x="330" y="0"/>
                </a:lnTo>
                <a:close/>
              </a:path>
            </a:pathLst>
          </a:custGeom>
          <a:solidFill>
            <a:schemeClr val="tx1">
              <a:lumMod val="40000"/>
              <a:lumOff val="60000"/>
            </a:schemeClr>
          </a:solidFill>
          <a:ln>
            <a:solidFill>
              <a:schemeClr val="tx1">
                <a:lumMod val="60000"/>
                <a:lumOff val="40000"/>
              </a:schemeClr>
            </a:solidFill>
          </a:ln>
          <a:scene3d>
            <a:camera prst="orthographicFront"/>
            <a:lightRig rig="threePt" dir="t"/>
          </a:scene3d>
          <a:sp3d/>
          <a:extLst>
            <a:ext uri="{91240B29-F687-4f45-9708-019B960494DF}">
              <a14:hiddenLine xmlns="" xmlns:a14="http://schemas.microsoft.com/office/drawing/2010/main" w="9525">
                <a:solidFill>
                  <a:srgbClr val="000000"/>
                </a:solidFill>
                <a:miter lim="800000"/>
                <a:headEnd/>
                <a:tailEnd/>
              </a14:hiddenLine>
            </a:ext>
          </a:extLst>
        </p:spPr>
        <p:txBody>
          <a:bodyPr wrap="square"/>
          <a:lstStyle/>
          <a:p>
            <a:pPr defTabSz="913578">
              <a:defRPr/>
            </a:pPr>
            <a:endParaRPr lang="en-US" sz="1400" kern="0">
              <a:solidFill>
                <a:srgbClr val="000000"/>
              </a:solidFill>
              <a:latin typeface="Century Gothic" panose="020F0302020204030204"/>
            </a:endParaRPr>
          </a:p>
        </p:txBody>
      </p:sp>
      <p:sp>
        <p:nvSpPr>
          <p:cNvPr id="173" name="Freeform 25">
            <a:extLst>
              <a:ext uri="{FF2B5EF4-FFF2-40B4-BE49-F238E27FC236}">
                <a16:creationId xmlns:a16="http://schemas.microsoft.com/office/drawing/2014/main" id="{71F4D2F5-3A9C-974F-8720-EA26A621DD52}"/>
              </a:ext>
            </a:extLst>
          </p:cNvPr>
          <p:cNvSpPr>
            <a:spLocks noChangeAspect="1"/>
          </p:cNvSpPr>
          <p:nvPr/>
        </p:nvSpPr>
        <p:spPr bwMode="auto">
          <a:xfrm>
            <a:off x="5085111" y="4001009"/>
            <a:ext cx="479682" cy="191035"/>
          </a:xfrm>
          <a:custGeom>
            <a:avLst/>
            <a:gdLst>
              <a:gd name="T0" fmla="*/ 75674 w 815"/>
              <a:gd name="T1" fmla="*/ 0 h 324"/>
              <a:gd name="T2" fmla="*/ 35159 w 815"/>
              <a:gd name="T3" fmla="*/ 9675 h 324"/>
              <a:gd name="T4" fmla="*/ 18801 w 815"/>
              <a:gd name="T5" fmla="*/ 8263 h 324"/>
              <a:gd name="T6" fmla="*/ 0 w 815"/>
              <a:gd name="T7" fmla="*/ 16851 h 324"/>
              <a:gd name="T8" fmla="*/ 8322 w 815"/>
              <a:gd name="T9" fmla="*/ 33903 h 324"/>
              <a:gd name="T10" fmla="*/ 35159 w 815"/>
              <a:gd name="T11" fmla="*/ 37138 h 324"/>
              <a:gd name="T12" fmla="*/ 90758 w 815"/>
              <a:gd name="T13" fmla="*/ 22932 h 324"/>
              <a:gd name="T14" fmla="*/ 71770 w 815"/>
              <a:gd name="T15" fmla="*/ 19866 h 324"/>
              <a:gd name="T16" fmla="*/ 75674 w 815"/>
              <a:gd name="T17" fmla="*/ 0 h 3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15"/>
              <a:gd name="T28" fmla="*/ 0 h 324"/>
              <a:gd name="T29" fmla="*/ 815 w 815"/>
              <a:gd name="T30" fmla="*/ 324 h 3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15" h="324">
                <a:moveTo>
                  <a:pt x="680" y="0"/>
                </a:moveTo>
                <a:cubicBezTo>
                  <a:pt x="570" y="54"/>
                  <a:pt x="446" y="84"/>
                  <a:pt x="316" y="84"/>
                </a:cubicBezTo>
                <a:cubicBezTo>
                  <a:pt x="266" y="84"/>
                  <a:pt x="217" y="80"/>
                  <a:pt x="169" y="72"/>
                </a:cubicBezTo>
                <a:cubicBezTo>
                  <a:pt x="0" y="147"/>
                  <a:pt x="0" y="147"/>
                  <a:pt x="0" y="147"/>
                </a:cubicBezTo>
                <a:cubicBezTo>
                  <a:pt x="75" y="296"/>
                  <a:pt x="75" y="296"/>
                  <a:pt x="75" y="296"/>
                </a:cubicBezTo>
                <a:cubicBezTo>
                  <a:pt x="152" y="314"/>
                  <a:pt x="233" y="324"/>
                  <a:pt x="316" y="324"/>
                </a:cubicBezTo>
                <a:cubicBezTo>
                  <a:pt x="496" y="324"/>
                  <a:pt x="666" y="279"/>
                  <a:pt x="815" y="200"/>
                </a:cubicBezTo>
                <a:cubicBezTo>
                  <a:pt x="645" y="173"/>
                  <a:pt x="645" y="173"/>
                  <a:pt x="645" y="173"/>
                </a:cubicBezTo>
                <a:lnTo>
                  <a:pt x="680" y="0"/>
                </a:lnTo>
                <a:close/>
              </a:path>
            </a:pathLst>
          </a:custGeom>
          <a:solidFill>
            <a:schemeClr val="tx1">
              <a:lumMod val="60000"/>
              <a:lumOff val="40000"/>
            </a:schemeClr>
          </a:solidFill>
          <a:ln>
            <a:solidFill>
              <a:schemeClr val="tx1">
                <a:lumMod val="60000"/>
                <a:lumOff val="40000"/>
              </a:schemeClr>
            </a:solidFill>
          </a:ln>
          <a:scene3d>
            <a:camera prst="orthographicFront"/>
            <a:lightRig rig="threePt" dir="t"/>
          </a:scene3d>
          <a:sp3d/>
          <a:extLst>
            <a:ext uri="{91240B29-F687-4f45-9708-019B960494DF}">
              <a14:hiddenLine xmlns="" xmlns:a14="http://schemas.microsoft.com/office/drawing/2010/main" w="9525">
                <a:solidFill>
                  <a:srgbClr val="000000"/>
                </a:solidFill>
                <a:miter lim="800000"/>
                <a:headEnd/>
                <a:tailEnd/>
              </a14:hiddenLine>
            </a:ext>
          </a:extLst>
        </p:spPr>
        <p:txBody>
          <a:bodyPr wrap="square"/>
          <a:lstStyle/>
          <a:p>
            <a:pPr defTabSz="913578">
              <a:defRPr/>
            </a:pPr>
            <a:endParaRPr lang="en-US" sz="1400" kern="0">
              <a:solidFill>
                <a:srgbClr val="000000"/>
              </a:solidFill>
              <a:latin typeface="Century Gothic" panose="020F0302020204030204"/>
            </a:endParaRPr>
          </a:p>
        </p:txBody>
      </p:sp>
      <p:sp>
        <p:nvSpPr>
          <p:cNvPr id="174" name="Freeform 26">
            <a:extLst>
              <a:ext uri="{FF2B5EF4-FFF2-40B4-BE49-F238E27FC236}">
                <a16:creationId xmlns:a16="http://schemas.microsoft.com/office/drawing/2014/main" id="{BE0E341B-EF3B-0E45-AC80-2E692F1F5B0B}"/>
              </a:ext>
            </a:extLst>
          </p:cNvPr>
          <p:cNvSpPr>
            <a:spLocks noChangeAspect="1"/>
          </p:cNvSpPr>
          <p:nvPr/>
        </p:nvSpPr>
        <p:spPr bwMode="auto">
          <a:xfrm>
            <a:off x="4775902" y="3857243"/>
            <a:ext cx="335419" cy="301051"/>
          </a:xfrm>
          <a:custGeom>
            <a:avLst/>
            <a:gdLst>
              <a:gd name="T0" fmla="*/ 63340 w 570"/>
              <a:gd name="T1" fmla="*/ 31472 h 512"/>
              <a:gd name="T2" fmla="*/ 26549 w 570"/>
              <a:gd name="T3" fmla="*/ 7978 h 512"/>
              <a:gd name="T4" fmla="*/ 5998 w 570"/>
              <a:gd name="T5" fmla="*/ 0 h 512"/>
              <a:gd name="T6" fmla="*/ 0 w 570"/>
              <a:gd name="T7" fmla="*/ 17776 h 512"/>
              <a:gd name="T8" fmla="*/ 55092 w 570"/>
              <a:gd name="T9" fmla="*/ 56739 h 512"/>
              <a:gd name="T10" fmla="*/ 46195 w 570"/>
              <a:gd name="T11" fmla="*/ 38988 h 512"/>
              <a:gd name="T12" fmla="*/ 63340 w 570"/>
              <a:gd name="T13" fmla="*/ 31472 h 512"/>
              <a:gd name="T14" fmla="*/ 0 60000 65536"/>
              <a:gd name="T15" fmla="*/ 0 60000 65536"/>
              <a:gd name="T16" fmla="*/ 0 60000 65536"/>
              <a:gd name="T17" fmla="*/ 0 60000 65536"/>
              <a:gd name="T18" fmla="*/ 0 60000 65536"/>
              <a:gd name="T19" fmla="*/ 0 60000 65536"/>
              <a:gd name="T20" fmla="*/ 0 60000 65536"/>
              <a:gd name="T21" fmla="*/ 0 w 570"/>
              <a:gd name="T22" fmla="*/ 0 h 512"/>
              <a:gd name="T23" fmla="*/ 570 w 570"/>
              <a:gd name="T24" fmla="*/ 512 h 5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0" h="512">
                <a:moveTo>
                  <a:pt x="570" y="284"/>
                </a:moveTo>
                <a:cubicBezTo>
                  <a:pt x="443" y="240"/>
                  <a:pt x="330" y="167"/>
                  <a:pt x="239" y="72"/>
                </a:cubicBezTo>
                <a:cubicBezTo>
                  <a:pt x="54" y="0"/>
                  <a:pt x="54" y="0"/>
                  <a:pt x="54" y="0"/>
                </a:cubicBezTo>
                <a:cubicBezTo>
                  <a:pt x="0" y="160"/>
                  <a:pt x="0" y="160"/>
                  <a:pt x="0" y="160"/>
                </a:cubicBezTo>
                <a:cubicBezTo>
                  <a:pt x="126" y="321"/>
                  <a:pt x="298" y="444"/>
                  <a:pt x="496" y="512"/>
                </a:cubicBezTo>
                <a:cubicBezTo>
                  <a:pt x="416" y="352"/>
                  <a:pt x="416" y="352"/>
                  <a:pt x="416" y="352"/>
                </a:cubicBezTo>
                <a:lnTo>
                  <a:pt x="570" y="284"/>
                </a:lnTo>
                <a:close/>
              </a:path>
            </a:pathLst>
          </a:custGeom>
          <a:solidFill>
            <a:schemeClr val="tx1">
              <a:lumMod val="60000"/>
              <a:lumOff val="40000"/>
            </a:schemeClr>
          </a:solidFill>
          <a:ln>
            <a:solidFill>
              <a:schemeClr val="tx1">
                <a:lumMod val="60000"/>
                <a:lumOff val="40000"/>
              </a:schemeClr>
            </a:solidFill>
          </a:ln>
          <a:scene3d>
            <a:camera prst="orthographicFront"/>
            <a:lightRig rig="threePt" dir="t"/>
          </a:scene3d>
          <a:sp3d/>
          <a:extLst>
            <a:ext uri="{91240B29-F687-4f45-9708-019B960494DF}">
              <a14:hiddenLine xmlns="" xmlns:a14="http://schemas.microsoft.com/office/drawing/2010/main" w="9525">
                <a:solidFill>
                  <a:srgbClr val="000000"/>
                </a:solidFill>
                <a:miter lim="800000"/>
                <a:headEnd/>
                <a:tailEnd/>
              </a14:hiddenLine>
            </a:ext>
          </a:extLst>
        </p:spPr>
        <p:txBody>
          <a:bodyPr wrap="square"/>
          <a:lstStyle/>
          <a:p>
            <a:pPr defTabSz="913578">
              <a:defRPr/>
            </a:pPr>
            <a:endParaRPr lang="en-US" sz="1400" kern="0">
              <a:solidFill>
                <a:srgbClr val="000000"/>
              </a:solidFill>
              <a:latin typeface="Century Gothic" panose="020F0302020204030204"/>
            </a:endParaRPr>
          </a:p>
        </p:txBody>
      </p:sp>
      <p:sp>
        <p:nvSpPr>
          <p:cNvPr id="176" name="Rectangle 175">
            <a:extLst>
              <a:ext uri="{FF2B5EF4-FFF2-40B4-BE49-F238E27FC236}">
                <a16:creationId xmlns:a16="http://schemas.microsoft.com/office/drawing/2014/main" id="{AA5CF146-A920-CC4A-A887-76D683B9CAEF}"/>
              </a:ext>
            </a:extLst>
          </p:cNvPr>
          <p:cNvSpPr/>
          <p:nvPr/>
        </p:nvSpPr>
        <p:spPr>
          <a:xfrm>
            <a:off x="123748" y="1452242"/>
            <a:ext cx="11944034" cy="251802"/>
          </a:xfrm>
          <a:prstGeom prst="rect">
            <a:avLst/>
          </a:prstGeom>
          <a:solidFill>
            <a:schemeClr val="tx1"/>
          </a:solidFill>
          <a:ln w="19050" cap="flat" cmpd="sng" algn="ctr">
            <a:solidFill>
              <a:schemeClr val="tx1"/>
            </a:solidFill>
            <a:prstDash val="solid"/>
          </a:ln>
          <a:effectLst/>
        </p:spPr>
        <p:txBody>
          <a:bodyPr tIns="0" bIns="0" rtlCol="0" anchor="ctr"/>
          <a:lstStyle/>
          <a:p>
            <a:pPr algn="ctr" defTabSz="913578">
              <a:defRPr/>
            </a:pPr>
            <a:r>
              <a:rPr lang="en-US" sz="1797" b="1" kern="0">
                <a:solidFill>
                  <a:srgbClr val="FFFFFF"/>
                </a:solidFill>
                <a:latin typeface="Calibri"/>
              </a:rPr>
              <a:t>Demand to Release</a:t>
            </a:r>
          </a:p>
        </p:txBody>
      </p:sp>
      <p:sp>
        <p:nvSpPr>
          <p:cNvPr id="177" name="Rectangle 176">
            <a:extLst>
              <a:ext uri="{FF2B5EF4-FFF2-40B4-BE49-F238E27FC236}">
                <a16:creationId xmlns:a16="http://schemas.microsoft.com/office/drawing/2014/main" id="{A79B00A9-2418-7344-B736-B315F9021CC5}"/>
              </a:ext>
            </a:extLst>
          </p:cNvPr>
          <p:cNvSpPr/>
          <p:nvPr/>
        </p:nvSpPr>
        <p:spPr>
          <a:xfrm>
            <a:off x="123732" y="5703740"/>
            <a:ext cx="11944539" cy="251802"/>
          </a:xfrm>
          <a:prstGeom prst="rect">
            <a:avLst/>
          </a:prstGeom>
          <a:solidFill>
            <a:schemeClr val="tx1"/>
          </a:solidFill>
          <a:ln w="19050" cap="flat" cmpd="sng" algn="ctr">
            <a:solidFill>
              <a:schemeClr val="tx1"/>
            </a:solidFill>
            <a:prstDash val="solid"/>
          </a:ln>
          <a:effectLst/>
        </p:spPr>
        <p:txBody>
          <a:bodyPr tIns="0" bIns="0" rtlCol="0" anchor="ctr"/>
          <a:lstStyle/>
          <a:p>
            <a:pPr algn="ctr" defTabSz="913578">
              <a:defRPr/>
            </a:pPr>
            <a:r>
              <a:rPr lang="en-US" sz="1797" b="1" kern="0">
                <a:solidFill>
                  <a:srgbClr val="FFFFFF"/>
                </a:solidFill>
                <a:latin typeface="Calibri"/>
              </a:rPr>
              <a:t>Investment &amp; Resource Management</a:t>
            </a:r>
          </a:p>
        </p:txBody>
      </p:sp>
      <p:sp>
        <p:nvSpPr>
          <p:cNvPr id="178" name="Rectangle 177">
            <a:extLst>
              <a:ext uri="{FF2B5EF4-FFF2-40B4-BE49-F238E27FC236}">
                <a16:creationId xmlns:a16="http://schemas.microsoft.com/office/drawing/2014/main" id="{67CA7080-E098-BC4B-A937-3007BFC509B5}"/>
              </a:ext>
            </a:extLst>
          </p:cNvPr>
          <p:cNvSpPr/>
          <p:nvPr/>
        </p:nvSpPr>
        <p:spPr>
          <a:xfrm>
            <a:off x="123732" y="6000310"/>
            <a:ext cx="11944539" cy="251802"/>
          </a:xfrm>
          <a:prstGeom prst="rect">
            <a:avLst/>
          </a:prstGeom>
          <a:solidFill>
            <a:schemeClr val="tx1"/>
          </a:solidFill>
          <a:ln w="19050" cap="flat" cmpd="sng" algn="ctr">
            <a:solidFill>
              <a:schemeClr val="tx1"/>
            </a:solidFill>
            <a:prstDash val="solid"/>
          </a:ln>
          <a:effectLst/>
        </p:spPr>
        <p:txBody>
          <a:bodyPr tIns="0" bIns="0" rtlCol="0" anchor="ctr"/>
          <a:lstStyle/>
          <a:p>
            <a:pPr algn="ctr" defTabSz="913578">
              <a:defRPr/>
            </a:pPr>
            <a:r>
              <a:rPr lang="en-US" sz="1797" b="1" kern="0">
                <a:solidFill>
                  <a:srgbClr val="FFFFFF"/>
                </a:solidFill>
                <a:latin typeface="Calibri"/>
              </a:rPr>
              <a:t>Prioritizing highest potential Business Outcomes, Value Management</a:t>
            </a:r>
          </a:p>
        </p:txBody>
      </p:sp>
      <p:sp>
        <p:nvSpPr>
          <p:cNvPr id="179" name="Rectangle 178">
            <a:extLst>
              <a:ext uri="{FF2B5EF4-FFF2-40B4-BE49-F238E27FC236}">
                <a16:creationId xmlns:a16="http://schemas.microsoft.com/office/drawing/2014/main" id="{41A762AA-2523-4B4F-BC77-0FB0F1CF7E3F}"/>
              </a:ext>
            </a:extLst>
          </p:cNvPr>
          <p:cNvSpPr/>
          <p:nvPr/>
        </p:nvSpPr>
        <p:spPr>
          <a:xfrm>
            <a:off x="1512703" y="3226150"/>
            <a:ext cx="1079157" cy="633105"/>
          </a:xfrm>
          <a:prstGeom prst="rect">
            <a:avLst/>
          </a:prstGeom>
          <a:solidFill>
            <a:schemeClr val="accent2"/>
          </a:solidFill>
          <a:ln w="9525" cap="flat" cmpd="sng" algn="ctr">
            <a:solidFill>
              <a:schemeClr val="accent2"/>
            </a:solidFill>
            <a:prstDash val="solid"/>
          </a:ln>
          <a:effectLst/>
        </p:spPr>
        <p:txBody>
          <a:bodyPr lIns="0" tIns="27411" rIns="0" bIns="0" rtlCol="0" anchor="ctr" anchorCtr="0"/>
          <a:lstStyle/>
          <a:p>
            <a:pPr algn="ctr" defTabSz="913578">
              <a:defRPr/>
            </a:pPr>
            <a:r>
              <a:rPr lang="en-US" sz="1400" b="1" kern="0">
                <a:solidFill>
                  <a:srgbClr val="FFFFFF"/>
                </a:solidFill>
                <a:latin typeface="Century Gothic" panose="020F0302020204030204"/>
                <a:ea typeface="Avenir Book" charset="0"/>
                <a:cs typeface="Avenir Book" charset="0"/>
              </a:rPr>
              <a:t>Ideas /</a:t>
            </a:r>
          </a:p>
          <a:p>
            <a:pPr algn="ctr" defTabSz="913578">
              <a:defRPr/>
            </a:pPr>
            <a:r>
              <a:rPr lang="en-US" sz="1400" b="1" kern="0">
                <a:solidFill>
                  <a:srgbClr val="FFFFFF"/>
                </a:solidFill>
                <a:latin typeface="Century Gothic" panose="020F0302020204030204"/>
                <a:ea typeface="Avenir Book" charset="0"/>
                <a:cs typeface="Avenir Book" charset="0"/>
              </a:rPr>
              <a:t>Innovation</a:t>
            </a:r>
          </a:p>
        </p:txBody>
      </p:sp>
      <p:sp>
        <p:nvSpPr>
          <p:cNvPr id="180" name="Rectangle 179">
            <a:extLst>
              <a:ext uri="{FF2B5EF4-FFF2-40B4-BE49-F238E27FC236}">
                <a16:creationId xmlns:a16="http://schemas.microsoft.com/office/drawing/2014/main" id="{CFF99F21-E257-0042-AC93-70B22F68681D}"/>
              </a:ext>
            </a:extLst>
          </p:cNvPr>
          <p:cNvSpPr/>
          <p:nvPr/>
        </p:nvSpPr>
        <p:spPr>
          <a:xfrm>
            <a:off x="3026349" y="3226150"/>
            <a:ext cx="1079157" cy="633105"/>
          </a:xfrm>
          <a:prstGeom prst="rect">
            <a:avLst/>
          </a:prstGeom>
          <a:solidFill>
            <a:schemeClr val="accent2"/>
          </a:solidFill>
          <a:ln w="9525" cap="flat" cmpd="sng" algn="ctr">
            <a:solidFill>
              <a:schemeClr val="accent2"/>
            </a:solidFill>
            <a:prstDash val="solid"/>
          </a:ln>
          <a:effectLst/>
        </p:spPr>
        <p:txBody>
          <a:bodyPr lIns="0" tIns="27411" rIns="0" bIns="0" rtlCol="0" anchor="ctr" anchorCtr="1"/>
          <a:lstStyle/>
          <a:p>
            <a:pPr algn="ctr" defTabSz="913578">
              <a:defRPr/>
            </a:pPr>
            <a:r>
              <a:rPr lang="en-US" sz="1400" b="1" kern="0">
                <a:solidFill>
                  <a:srgbClr val="FFFFFF"/>
                </a:solidFill>
                <a:latin typeface="Century Gothic" panose="020F0302020204030204"/>
                <a:ea typeface="Avenir Book" charset="0"/>
                <a:cs typeface="Avenir Book" charset="0"/>
              </a:rPr>
              <a:t>Demand</a:t>
            </a:r>
          </a:p>
        </p:txBody>
      </p:sp>
      <p:sp>
        <p:nvSpPr>
          <p:cNvPr id="181" name="Rectangle 180">
            <a:extLst>
              <a:ext uri="{FF2B5EF4-FFF2-40B4-BE49-F238E27FC236}">
                <a16:creationId xmlns:a16="http://schemas.microsoft.com/office/drawing/2014/main" id="{BED0825D-8561-A14C-8063-B517DA63A861}"/>
              </a:ext>
            </a:extLst>
          </p:cNvPr>
          <p:cNvSpPr/>
          <p:nvPr/>
        </p:nvSpPr>
        <p:spPr>
          <a:xfrm>
            <a:off x="4539994" y="3226150"/>
            <a:ext cx="1460458" cy="633105"/>
          </a:xfrm>
          <a:prstGeom prst="rect">
            <a:avLst/>
          </a:prstGeom>
          <a:solidFill>
            <a:schemeClr val="accent2"/>
          </a:solidFill>
          <a:ln w="9525" cap="flat" cmpd="sng" algn="ctr">
            <a:solidFill>
              <a:schemeClr val="accent2"/>
            </a:solidFill>
            <a:prstDash val="solid"/>
          </a:ln>
          <a:effectLst/>
        </p:spPr>
        <p:txBody>
          <a:bodyPr lIns="0" tIns="27411" rIns="0" bIns="0" rtlCol="0" anchor="ctr" anchorCtr="1"/>
          <a:lstStyle/>
          <a:p>
            <a:pPr algn="ctr" defTabSz="913578">
              <a:defRPr/>
            </a:pPr>
            <a:r>
              <a:rPr lang="en-US" sz="1400" b="1" kern="0">
                <a:solidFill>
                  <a:srgbClr val="FFFFFF"/>
                </a:solidFill>
                <a:latin typeface="Century Gothic" panose="020F0302020204030204"/>
                <a:ea typeface="Avenir Book" charset="0"/>
                <a:cs typeface="Avenir Book" charset="0"/>
              </a:rPr>
              <a:t>Portfolio</a:t>
            </a:r>
          </a:p>
        </p:txBody>
      </p:sp>
      <p:sp>
        <p:nvSpPr>
          <p:cNvPr id="182" name="Rectangle 181">
            <a:extLst>
              <a:ext uri="{FF2B5EF4-FFF2-40B4-BE49-F238E27FC236}">
                <a16:creationId xmlns:a16="http://schemas.microsoft.com/office/drawing/2014/main" id="{7F988EBF-4E95-C64D-994B-78655B20CAD8}"/>
              </a:ext>
            </a:extLst>
          </p:cNvPr>
          <p:cNvSpPr/>
          <p:nvPr/>
        </p:nvSpPr>
        <p:spPr>
          <a:xfrm>
            <a:off x="6434938" y="2412885"/>
            <a:ext cx="1582764" cy="827352"/>
          </a:xfrm>
          <a:prstGeom prst="rect">
            <a:avLst/>
          </a:prstGeom>
          <a:solidFill>
            <a:schemeClr val="accent4"/>
          </a:solidFill>
          <a:ln w="9525" cap="flat" cmpd="sng" algn="ctr">
            <a:solidFill>
              <a:schemeClr val="accent2"/>
            </a:solidFill>
            <a:prstDash val="solid"/>
          </a:ln>
          <a:effectLst/>
        </p:spPr>
        <p:txBody>
          <a:bodyPr lIns="0" tIns="0" rIns="0" bIns="0" rtlCol="0" anchor="ctr" anchorCtr="1"/>
          <a:lstStyle/>
          <a:p>
            <a:pPr algn="ctr" defTabSz="913578">
              <a:defRPr/>
            </a:pPr>
            <a:r>
              <a:rPr lang="en-US" sz="1400" b="1" kern="0">
                <a:solidFill>
                  <a:srgbClr val="293E40"/>
                </a:solidFill>
                <a:latin typeface="Century Gothic" panose="020F0302020204030204"/>
                <a:ea typeface="Avenir Book" charset="0"/>
                <a:cs typeface="Avenir Book" charset="0"/>
              </a:rPr>
              <a:t>Solution</a:t>
            </a:r>
          </a:p>
          <a:p>
            <a:pPr algn="ctr" defTabSz="913578">
              <a:defRPr/>
            </a:pPr>
            <a:r>
              <a:rPr lang="en-US" sz="1200" kern="0">
                <a:solidFill>
                  <a:srgbClr val="293E40"/>
                </a:solidFill>
                <a:latin typeface="Century Gothic" panose="020F0302020204030204"/>
                <a:ea typeface="Avenir Book" charset="0"/>
                <a:cs typeface="Avenir Book" charset="0"/>
              </a:rPr>
              <a:t>Product, Program, Project, Epic</a:t>
            </a:r>
          </a:p>
        </p:txBody>
      </p:sp>
      <p:sp>
        <p:nvSpPr>
          <p:cNvPr id="183" name="Rectangle 182">
            <a:extLst>
              <a:ext uri="{FF2B5EF4-FFF2-40B4-BE49-F238E27FC236}">
                <a16:creationId xmlns:a16="http://schemas.microsoft.com/office/drawing/2014/main" id="{565205A3-347D-9E43-A450-CAC4DC4EFB79}"/>
              </a:ext>
            </a:extLst>
          </p:cNvPr>
          <p:cNvSpPr/>
          <p:nvPr/>
        </p:nvSpPr>
        <p:spPr>
          <a:xfrm>
            <a:off x="6434939" y="3963659"/>
            <a:ext cx="1582764" cy="633105"/>
          </a:xfrm>
          <a:prstGeom prst="rect">
            <a:avLst/>
          </a:prstGeom>
          <a:solidFill>
            <a:schemeClr val="accent4"/>
          </a:solidFill>
          <a:ln w="9525" cap="flat" cmpd="sng" algn="ctr">
            <a:solidFill>
              <a:schemeClr val="tx1">
                <a:lumMod val="60000"/>
                <a:lumOff val="40000"/>
              </a:schemeClr>
            </a:solidFill>
            <a:prstDash val="solid"/>
          </a:ln>
          <a:effectLst/>
        </p:spPr>
        <p:txBody>
          <a:bodyPr lIns="0" tIns="27411" rIns="0" bIns="0" rtlCol="0" anchor="ctr" anchorCtr="1"/>
          <a:lstStyle/>
          <a:p>
            <a:pPr algn="ctr" defTabSz="913578">
              <a:defRPr/>
            </a:pPr>
            <a:r>
              <a:rPr lang="en-US" sz="1400" b="1" kern="0">
                <a:solidFill>
                  <a:srgbClr val="293E40"/>
                </a:solidFill>
                <a:latin typeface="Century Gothic" panose="020F0302020204030204"/>
                <a:ea typeface="Avenir Book" charset="0"/>
                <a:cs typeface="Avenir Book" charset="0"/>
              </a:rPr>
              <a:t>Operational</a:t>
            </a:r>
          </a:p>
          <a:p>
            <a:pPr algn="ctr" defTabSz="913578">
              <a:defRPr/>
            </a:pPr>
            <a:r>
              <a:rPr lang="en-US" sz="1400" kern="0">
                <a:solidFill>
                  <a:srgbClr val="293E40"/>
                </a:solidFill>
                <a:latin typeface="Century Gothic" panose="020F0302020204030204"/>
                <a:ea typeface="Avenir Book" charset="0"/>
                <a:cs typeface="Avenir Book" charset="0"/>
              </a:rPr>
              <a:t>Defects, Fixes</a:t>
            </a:r>
          </a:p>
        </p:txBody>
      </p:sp>
      <p:sp>
        <p:nvSpPr>
          <p:cNvPr id="184" name="Rectangle 183">
            <a:extLst>
              <a:ext uri="{FF2B5EF4-FFF2-40B4-BE49-F238E27FC236}">
                <a16:creationId xmlns:a16="http://schemas.microsoft.com/office/drawing/2014/main" id="{4D0ACB05-8C66-0A4E-BAD0-46ACD206A8D7}"/>
              </a:ext>
            </a:extLst>
          </p:cNvPr>
          <p:cNvSpPr/>
          <p:nvPr/>
        </p:nvSpPr>
        <p:spPr>
          <a:xfrm>
            <a:off x="8334529" y="3241747"/>
            <a:ext cx="1079157" cy="633105"/>
          </a:xfrm>
          <a:prstGeom prst="rect">
            <a:avLst/>
          </a:prstGeom>
          <a:solidFill>
            <a:schemeClr val="accent4"/>
          </a:solidFill>
          <a:ln w="9525" cap="flat" cmpd="sng" algn="ctr">
            <a:solidFill>
              <a:schemeClr val="tx1">
                <a:lumMod val="60000"/>
                <a:lumOff val="40000"/>
              </a:schemeClr>
            </a:solidFill>
            <a:prstDash val="solid"/>
          </a:ln>
          <a:effectLst/>
        </p:spPr>
        <p:txBody>
          <a:bodyPr lIns="0" tIns="27411" rIns="0" bIns="0" rtlCol="0" anchor="ctr" anchorCtr="1"/>
          <a:lstStyle/>
          <a:p>
            <a:pPr algn="ctr" defTabSz="913578">
              <a:defRPr/>
            </a:pPr>
            <a:r>
              <a:rPr lang="en-US" sz="1400" b="1" kern="0">
                <a:solidFill>
                  <a:srgbClr val="293E40"/>
                </a:solidFill>
                <a:latin typeface="Century Gothic" panose="020F0302020204030204"/>
                <a:ea typeface="Avenir Book" charset="0"/>
                <a:cs typeface="Avenir Book" charset="0"/>
              </a:rPr>
              <a:t>Change</a:t>
            </a:r>
          </a:p>
        </p:txBody>
      </p:sp>
      <p:sp>
        <p:nvSpPr>
          <p:cNvPr id="185" name="Rectangle 184">
            <a:extLst>
              <a:ext uri="{FF2B5EF4-FFF2-40B4-BE49-F238E27FC236}">
                <a16:creationId xmlns:a16="http://schemas.microsoft.com/office/drawing/2014/main" id="{2EB12B02-D414-0B40-AF41-B4E668424403}"/>
              </a:ext>
            </a:extLst>
          </p:cNvPr>
          <p:cNvSpPr/>
          <p:nvPr/>
        </p:nvSpPr>
        <p:spPr>
          <a:xfrm>
            <a:off x="9728523" y="3241747"/>
            <a:ext cx="1079157" cy="633105"/>
          </a:xfrm>
          <a:prstGeom prst="rect">
            <a:avLst/>
          </a:prstGeom>
          <a:solidFill>
            <a:schemeClr val="accent4"/>
          </a:solidFill>
          <a:ln w="9525" cap="flat" cmpd="sng" algn="ctr">
            <a:solidFill>
              <a:schemeClr val="tx1">
                <a:lumMod val="60000"/>
                <a:lumOff val="40000"/>
              </a:schemeClr>
            </a:solidFill>
            <a:prstDash val="solid"/>
          </a:ln>
          <a:effectLst/>
        </p:spPr>
        <p:txBody>
          <a:bodyPr lIns="0" tIns="27411" rIns="0" bIns="0" rtlCol="0" anchor="ctr" anchorCtr="1"/>
          <a:lstStyle/>
          <a:p>
            <a:pPr algn="ctr" defTabSz="913578">
              <a:defRPr/>
            </a:pPr>
            <a:r>
              <a:rPr lang="en-US" sz="1400" b="1" kern="0">
                <a:solidFill>
                  <a:srgbClr val="293E40"/>
                </a:solidFill>
                <a:latin typeface="Century Gothic" panose="020F0302020204030204"/>
                <a:ea typeface="Avenir Book" charset="0"/>
                <a:cs typeface="Avenir Book" charset="0"/>
              </a:rPr>
              <a:t>Release</a:t>
            </a:r>
          </a:p>
        </p:txBody>
      </p:sp>
      <p:sp>
        <p:nvSpPr>
          <p:cNvPr id="186" name="TextBox 185">
            <a:extLst>
              <a:ext uri="{FF2B5EF4-FFF2-40B4-BE49-F238E27FC236}">
                <a16:creationId xmlns:a16="http://schemas.microsoft.com/office/drawing/2014/main" id="{5F745658-37B6-DD47-B6EE-9A1A3628551C}"/>
              </a:ext>
            </a:extLst>
          </p:cNvPr>
          <p:cNvSpPr txBox="1"/>
          <p:nvPr/>
        </p:nvSpPr>
        <p:spPr>
          <a:xfrm>
            <a:off x="6376876" y="3265668"/>
            <a:ext cx="1633026" cy="645827"/>
          </a:xfrm>
          <a:prstGeom prst="rect">
            <a:avLst/>
          </a:prstGeom>
          <a:noFill/>
          <a:ln>
            <a:noFill/>
          </a:ln>
        </p:spPr>
        <p:txBody>
          <a:bodyPr wrap="square" lIns="0" tIns="0" rIns="0" bIns="0" rtlCol="0">
            <a:spAutoFit/>
          </a:bodyPr>
          <a:lstStyle/>
          <a:p>
            <a:pPr algn="ctr" defTabSz="913578">
              <a:defRPr/>
            </a:pPr>
            <a:r>
              <a:rPr lang="en-US" sz="1400" b="1">
                <a:solidFill>
                  <a:srgbClr val="FFFFFF"/>
                </a:solidFill>
                <a:latin typeface="Century Gothic" panose="020F0302020204030204"/>
                <a:ea typeface="Avenir Book" charset="0"/>
                <a:cs typeface="Avenir Book" charset="0"/>
              </a:rPr>
              <a:t>Waterfall</a:t>
            </a:r>
          </a:p>
          <a:p>
            <a:pPr algn="ctr" defTabSz="913578">
              <a:defRPr/>
            </a:pPr>
            <a:r>
              <a:rPr lang="en-US" sz="1400" b="1">
                <a:solidFill>
                  <a:srgbClr val="FFFFFF"/>
                </a:solidFill>
                <a:latin typeface="Century Gothic" panose="020F0302020204030204"/>
                <a:ea typeface="Avenir Book" charset="0"/>
                <a:cs typeface="Avenir Book" charset="0"/>
              </a:rPr>
              <a:t>Agile</a:t>
            </a:r>
          </a:p>
          <a:p>
            <a:pPr algn="ctr" defTabSz="913578">
              <a:defRPr/>
            </a:pPr>
            <a:r>
              <a:rPr lang="en-US" sz="1400" b="1">
                <a:solidFill>
                  <a:srgbClr val="FFFFFF"/>
                </a:solidFill>
                <a:latin typeface="Century Gothic" panose="020F0302020204030204"/>
                <a:ea typeface="Avenir Book" charset="0"/>
                <a:cs typeface="Avenir Book" charset="0"/>
              </a:rPr>
              <a:t>Hybrid</a:t>
            </a:r>
          </a:p>
        </p:txBody>
      </p:sp>
      <p:sp>
        <p:nvSpPr>
          <p:cNvPr id="187" name="Rectangle 186">
            <a:extLst>
              <a:ext uri="{FF2B5EF4-FFF2-40B4-BE49-F238E27FC236}">
                <a16:creationId xmlns:a16="http://schemas.microsoft.com/office/drawing/2014/main" id="{03C4CC59-20A3-F54A-B34D-46839D4EAD29}"/>
              </a:ext>
            </a:extLst>
          </p:cNvPr>
          <p:cNvSpPr/>
          <p:nvPr/>
        </p:nvSpPr>
        <p:spPr>
          <a:xfrm>
            <a:off x="145268" y="1951624"/>
            <a:ext cx="899298" cy="629032"/>
          </a:xfrm>
          <a:prstGeom prst="rect">
            <a:avLst/>
          </a:prstGeom>
          <a:solidFill>
            <a:schemeClr val="tx1">
              <a:lumMod val="40000"/>
              <a:lumOff val="60000"/>
            </a:schemeClr>
          </a:solidFill>
          <a:ln w="9525" cap="flat" cmpd="sng" algn="ctr">
            <a:solidFill>
              <a:schemeClr val="tx1">
                <a:lumMod val="60000"/>
                <a:lumOff val="40000"/>
              </a:schemeClr>
            </a:solidFill>
            <a:prstDash val="solid"/>
          </a:ln>
          <a:effectLst/>
        </p:spPr>
        <p:txBody>
          <a:bodyPr lIns="0" tIns="27411" rIns="0" bIns="0" rtlCol="0" anchor="ctr" anchorCtr="0"/>
          <a:lstStyle/>
          <a:p>
            <a:pPr algn="ctr" defTabSz="913578">
              <a:defRPr/>
            </a:pPr>
            <a:r>
              <a:rPr lang="en-US" sz="1200" kern="0">
                <a:solidFill>
                  <a:srgbClr val="FFFFFF"/>
                </a:solidFill>
                <a:latin typeface="Century Gothic" panose="020F0302020204030204"/>
              </a:rPr>
              <a:t>Strategies</a:t>
            </a:r>
          </a:p>
        </p:txBody>
      </p:sp>
      <p:sp>
        <p:nvSpPr>
          <p:cNvPr id="188" name="Rectangle 187">
            <a:extLst>
              <a:ext uri="{FF2B5EF4-FFF2-40B4-BE49-F238E27FC236}">
                <a16:creationId xmlns:a16="http://schemas.microsoft.com/office/drawing/2014/main" id="{A6B8F205-AEE3-2048-9600-6E39824F544D}"/>
              </a:ext>
            </a:extLst>
          </p:cNvPr>
          <p:cNvSpPr/>
          <p:nvPr/>
        </p:nvSpPr>
        <p:spPr>
          <a:xfrm>
            <a:off x="145268" y="2713635"/>
            <a:ext cx="899298" cy="629032"/>
          </a:xfrm>
          <a:prstGeom prst="rect">
            <a:avLst/>
          </a:prstGeom>
          <a:solidFill>
            <a:schemeClr val="tx1">
              <a:lumMod val="40000"/>
              <a:lumOff val="60000"/>
            </a:schemeClr>
          </a:solidFill>
          <a:ln w="9525" cap="flat" cmpd="sng" algn="ctr">
            <a:solidFill>
              <a:schemeClr val="tx1">
                <a:lumMod val="60000"/>
                <a:lumOff val="40000"/>
              </a:schemeClr>
            </a:solidFill>
            <a:prstDash val="solid"/>
          </a:ln>
          <a:effectLst/>
        </p:spPr>
        <p:txBody>
          <a:bodyPr lIns="0" tIns="27411" rIns="0" bIns="0" rtlCol="0" anchor="ctr" anchorCtr="0"/>
          <a:lstStyle/>
          <a:p>
            <a:pPr algn="ctr" defTabSz="913578">
              <a:defRPr/>
            </a:pPr>
            <a:r>
              <a:rPr lang="en-US" sz="1200" kern="0">
                <a:solidFill>
                  <a:srgbClr val="FFFFFF"/>
                </a:solidFill>
                <a:latin typeface="Century Gothic" panose="020F0302020204030204"/>
                <a:ea typeface="Avenir Book" charset="0"/>
                <a:cs typeface="Avenir Book" charset="0"/>
              </a:rPr>
              <a:t>Roadmaps</a:t>
            </a:r>
          </a:p>
        </p:txBody>
      </p:sp>
      <p:sp>
        <p:nvSpPr>
          <p:cNvPr id="189" name="Rectangle 188">
            <a:extLst>
              <a:ext uri="{FF2B5EF4-FFF2-40B4-BE49-F238E27FC236}">
                <a16:creationId xmlns:a16="http://schemas.microsoft.com/office/drawing/2014/main" id="{F77A01D8-031A-854D-BB29-AA19354AE07B}"/>
              </a:ext>
            </a:extLst>
          </p:cNvPr>
          <p:cNvSpPr/>
          <p:nvPr/>
        </p:nvSpPr>
        <p:spPr>
          <a:xfrm>
            <a:off x="145268" y="3475649"/>
            <a:ext cx="899298" cy="629032"/>
          </a:xfrm>
          <a:prstGeom prst="rect">
            <a:avLst/>
          </a:prstGeom>
          <a:solidFill>
            <a:schemeClr val="tx1">
              <a:lumMod val="40000"/>
              <a:lumOff val="60000"/>
            </a:schemeClr>
          </a:solidFill>
          <a:ln w="9525" cap="flat" cmpd="sng" algn="ctr">
            <a:solidFill>
              <a:schemeClr val="tx1">
                <a:lumMod val="60000"/>
                <a:lumOff val="40000"/>
              </a:schemeClr>
            </a:solidFill>
            <a:prstDash val="solid"/>
          </a:ln>
          <a:effectLst/>
        </p:spPr>
        <p:txBody>
          <a:bodyPr lIns="0" tIns="27411" rIns="0" bIns="0" rtlCol="0" anchor="ctr" anchorCtr="0"/>
          <a:lstStyle/>
          <a:p>
            <a:pPr algn="ctr" defTabSz="913578">
              <a:defRPr/>
            </a:pPr>
            <a:r>
              <a:rPr lang="en-US" sz="1200" kern="0">
                <a:solidFill>
                  <a:srgbClr val="FFFFFF"/>
                </a:solidFill>
                <a:latin typeface="Century Gothic" panose="020F0302020204030204"/>
                <a:ea typeface="Avenir Book" charset="0"/>
                <a:cs typeface="Avenir Book" charset="0"/>
              </a:rPr>
              <a:t>Service, Business Outcomes</a:t>
            </a:r>
          </a:p>
        </p:txBody>
      </p:sp>
      <p:sp>
        <p:nvSpPr>
          <p:cNvPr id="190" name="Rectangle 189">
            <a:extLst>
              <a:ext uri="{FF2B5EF4-FFF2-40B4-BE49-F238E27FC236}">
                <a16:creationId xmlns:a16="http://schemas.microsoft.com/office/drawing/2014/main" id="{21DD148C-AEAD-2840-A9FD-D348C168FF54}"/>
              </a:ext>
            </a:extLst>
          </p:cNvPr>
          <p:cNvSpPr/>
          <p:nvPr/>
        </p:nvSpPr>
        <p:spPr>
          <a:xfrm>
            <a:off x="145268" y="4237660"/>
            <a:ext cx="899298" cy="629032"/>
          </a:xfrm>
          <a:prstGeom prst="rect">
            <a:avLst/>
          </a:prstGeom>
          <a:solidFill>
            <a:schemeClr val="tx1">
              <a:lumMod val="40000"/>
              <a:lumOff val="60000"/>
            </a:schemeClr>
          </a:solidFill>
          <a:ln w="9525" cap="flat" cmpd="sng" algn="ctr">
            <a:solidFill>
              <a:schemeClr val="tx1">
                <a:lumMod val="60000"/>
                <a:lumOff val="40000"/>
              </a:schemeClr>
            </a:solidFill>
            <a:prstDash val="solid"/>
          </a:ln>
          <a:effectLst/>
        </p:spPr>
        <p:txBody>
          <a:bodyPr lIns="0" tIns="27411" rIns="0" bIns="0" rtlCol="0" anchor="ctr" anchorCtr="0"/>
          <a:lstStyle/>
          <a:p>
            <a:pPr algn="ctr" defTabSz="913578">
              <a:defRPr/>
            </a:pPr>
            <a:r>
              <a:rPr lang="en-US" sz="1200" kern="0">
                <a:solidFill>
                  <a:srgbClr val="FFFFFF"/>
                </a:solidFill>
                <a:latin typeface="Century Gothic" panose="020F0302020204030204"/>
                <a:ea typeface="Avenir Book" charset="0"/>
                <a:cs typeface="Avenir Book" charset="0"/>
              </a:rPr>
              <a:t>Enhance / Upgrade</a:t>
            </a:r>
          </a:p>
        </p:txBody>
      </p:sp>
      <p:sp>
        <p:nvSpPr>
          <p:cNvPr id="191" name="Content Placeholder 2">
            <a:extLst>
              <a:ext uri="{FF2B5EF4-FFF2-40B4-BE49-F238E27FC236}">
                <a16:creationId xmlns:a16="http://schemas.microsoft.com/office/drawing/2014/main" id="{6ACF6D84-80B0-1B45-B713-F91AEA35E78D}"/>
              </a:ext>
            </a:extLst>
          </p:cNvPr>
          <p:cNvSpPr txBox="1">
            <a:spLocks/>
          </p:cNvSpPr>
          <p:nvPr/>
        </p:nvSpPr>
        <p:spPr bwMode="auto">
          <a:xfrm>
            <a:off x="5324941" y="1764884"/>
            <a:ext cx="2346839" cy="695936"/>
          </a:xfrm>
          <a:prstGeom prst="rect">
            <a:avLst/>
          </a:prstGeom>
          <a:noFill/>
          <a:ln w="25400">
            <a:noFill/>
            <a:miter lim="800000"/>
            <a:headEnd/>
            <a:tailEnd/>
          </a:ln>
        </p:spPr>
        <p:txBody>
          <a:bodyPr vert="horz" wrap="square" lIns="91368" tIns="45684" rIns="91368" bIns="45684" numCol="1" anchor="ctr" anchorCtr="0" compatLnSpc="1">
            <a:prstTxWarp prst="textNoShape">
              <a:avLst/>
            </a:prstTxWarp>
          </a:bodyPr>
          <a:lstStyle>
            <a:defPPr>
              <a:defRPr lang="en-US"/>
            </a:defPPr>
            <a:lvl1pPr>
              <a:spcBef>
                <a:spcPts val="200"/>
              </a:spcBef>
              <a:spcAft>
                <a:spcPts val="200"/>
              </a:spcAft>
            </a:lvl1pPr>
          </a:lstStyle>
          <a:p>
            <a:pPr defTabSz="913578">
              <a:lnSpc>
                <a:spcPct val="90000"/>
              </a:lnSpc>
              <a:defRPr/>
            </a:pPr>
            <a:r>
              <a:rPr lang="en-US" sz="1200" kern="0">
                <a:solidFill>
                  <a:srgbClr val="FFFFFF"/>
                </a:solidFill>
                <a:latin typeface="Century Gothic" panose="020F0302020204030204"/>
              </a:rPr>
              <a:t>Optimize portfolio(s) inline with Priorities &amp; Constraints</a:t>
            </a:r>
          </a:p>
        </p:txBody>
      </p:sp>
      <p:cxnSp>
        <p:nvCxnSpPr>
          <p:cNvPr id="192" name="Straight Connector 191">
            <a:extLst>
              <a:ext uri="{FF2B5EF4-FFF2-40B4-BE49-F238E27FC236}">
                <a16:creationId xmlns:a16="http://schemas.microsoft.com/office/drawing/2014/main" id="{B8844C58-E724-744C-9928-4C0B46106C4F}"/>
              </a:ext>
            </a:extLst>
          </p:cNvPr>
          <p:cNvCxnSpPr>
            <a:stCxn id="179" idx="3"/>
            <a:endCxn id="180" idx="1"/>
          </p:cNvCxnSpPr>
          <p:nvPr/>
        </p:nvCxnSpPr>
        <p:spPr>
          <a:xfrm>
            <a:off x="2591859" y="3542699"/>
            <a:ext cx="434490" cy="0"/>
          </a:xfrm>
          <a:prstGeom prst="line">
            <a:avLst/>
          </a:prstGeom>
          <a:noFill/>
          <a:ln w="25400" cap="flat" cmpd="sng" algn="ctr">
            <a:solidFill>
              <a:schemeClr val="bg1"/>
            </a:solidFill>
            <a:prstDash val="solid"/>
            <a:tailEnd type="triangle" w="lg" len="med"/>
          </a:ln>
          <a:effectLst/>
        </p:spPr>
      </p:cxnSp>
      <p:cxnSp>
        <p:nvCxnSpPr>
          <p:cNvPr id="193" name="Straight Connector 192">
            <a:extLst>
              <a:ext uri="{FF2B5EF4-FFF2-40B4-BE49-F238E27FC236}">
                <a16:creationId xmlns:a16="http://schemas.microsoft.com/office/drawing/2014/main" id="{D24E7AB7-59E9-BC46-9438-C3856182D2F7}"/>
              </a:ext>
            </a:extLst>
          </p:cNvPr>
          <p:cNvCxnSpPr>
            <a:stCxn id="180" idx="3"/>
            <a:endCxn id="181" idx="1"/>
          </p:cNvCxnSpPr>
          <p:nvPr/>
        </p:nvCxnSpPr>
        <p:spPr>
          <a:xfrm>
            <a:off x="4105505" y="3542699"/>
            <a:ext cx="434490" cy="0"/>
          </a:xfrm>
          <a:prstGeom prst="line">
            <a:avLst/>
          </a:prstGeom>
          <a:noFill/>
          <a:ln w="25400" cap="flat" cmpd="sng" algn="ctr">
            <a:solidFill>
              <a:schemeClr val="bg1"/>
            </a:solidFill>
            <a:prstDash val="solid"/>
            <a:tailEnd type="triangle" w="lg" len="med"/>
          </a:ln>
          <a:effectLst/>
        </p:spPr>
      </p:cxnSp>
      <p:cxnSp>
        <p:nvCxnSpPr>
          <p:cNvPr id="194" name="Elbow Connector 193">
            <a:extLst>
              <a:ext uri="{FF2B5EF4-FFF2-40B4-BE49-F238E27FC236}">
                <a16:creationId xmlns:a16="http://schemas.microsoft.com/office/drawing/2014/main" id="{FE497674-3650-1F4F-8079-82E5B28E2914}"/>
              </a:ext>
            </a:extLst>
          </p:cNvPr>
          <p:cNvCxnSpPr>
            <a:stCxn id="181" idx="3"/>
            <a:endCxn id="182" idx="1"/>
          </p:cNvCxnSpPr>
          <p:nvPr/>
        </p:nvCxnSpPr>
        <p:spPr>
          <a:xfrm flipV="1">
            <a:off x="6000453" y="2826564"/>
            <a:ext cx="434489" cy="716138"/>
          </a:xfrm>
          <a:prstGeom prst="bentConnector3">
            <a:avLst/>
          </a:prstGeom>
          <a:noFill/>
          <a:ln w="25400" cap="flat" cmpd="sng" algn="ctr">
            <a:solidFill>
              <a:schemeClr val="bg1"/>
            </a:solidFill>
            <a:prstDash val="solid"/>
            <a:tailEnd type="triangle" w="med" len="med"/>
          </a:ln>
          <a:effectLst/>
        </p:spPr>
      </p:cxnSp>
      <p:cxnSp>
        <p:nvCxnSpPr>
          <p:cNvPr id="195" name="Elbow Connector 194">
            <a:extLst>
              <a:ext uri="{FF2B5EF4-FFF2-40B4-BE49-F238E27FC236}">
                <a16:creationId xmlns:a16="http://schemas.microsoft.com/office/drawing/2014/main" id="{E0735102-F1D0-C345-BA1D-65E52AB4B202}"/>
              </a:ext>
            </a:extLst>
          </p:cNvPr>
          <p:cNvCxnSpPr>
            <a:stCxn id="181" idx="3"/>
            <a:endCxn id="183" idx="1"/>
          </p:cNvCxnSpPr>
          <p:nvPr/>
        </p:nvCxnSpPr>
        <p:spPr>
          <a:xfrm>
            <a:off x="6000452" y="3542705"/>
            <a:ext cx="434490" cy="737509"/>
          </a:xfrm>
          <a:prstGeom prst="bentConnector3">
            <a:avLst/>
          </a:prstGeom>
          <a:noFill/>
          <a:ln w="25400" cap="flat" cmpd="sng" algn="ctr">
            <a:solidFill>
              <a:schemeClr val="bg1"/>
            </a:solidFill>
            <a:prstDash val="solid"/>
            <a:tailEnd type="triangle" w="med" len="med"/>
          </a:ln>
          <a:effectLst/>
        </p:spPr>
      </p:cxnSp>
      <p:cxnSp>
        <p:nvCxnSpPr>
          <p:cNvPr id="196" name="Elbow Connector 195">
            <a:extLst>
              <a:ext uri="{FF2B5EF4-FFF2-40B4-BE49-F238E27FC236}">
                <a16:creationId xmlns:a16="http://schemas.microsoft.com/office/drawing/2014/main" id="{DEA45410-B603-954C-84A5-C462F91B7031}"/>
              </a:ext>
            </a:extLst>
          </p:cNvPr>
          <p:cNvCxnSpPr>
            <a:stCxn id="183" idx="3"/>
            <a:endCxn id="184" idx="1"/>
          </p:cNvCxnSpPr>
          <p:nvPr/>
        </p:nvCxnSpPr>
        <p:spPr>
          <a:xfrm flipV="1">
            <a:off x="8017706" y="3558296"/>
            <a:ext cx="316823" cy="721912"/>
          </a:xfrm>
          <a:prstGeom prst="bentConnector3">
            <a:avLst>
              <a:gd name="adj1" fmla="val 50000"/>
            </a:avLst>
          </a:prstGeom>
          <a:noFill/>
          <a:ln w="25400" cap="flat" cmpd="sng" algn="ctr">
            <a:solidFill>
              <a:schemeClr val="bg1"/>
            </a:solidFill>
            <a:prstDash val="solid"/>
            <a:tailEnd type="triangle" w="med" len="med"/>
          </a:ln>
          <a:effectLst/>
        </p:spPr>
      </p:cxnSp>
      <p:cxnSp>
        <p:nvCxnSpPr>
          <p:cNvPr id="197" name="Elbow Connector 196">
            <a:extLst>
              <a:ext uri="{FF2B5EF4-FFF2-40B4-BE49-F238E27FC236}">
                <a16:creationId xmlns:a16="http://schemas.microsoft.com/office/drawing/2014/main" id="{31236176-56BE-0F43-A32C-7BDB15BDFA47}"/>
              </a:ext>
            </a:extLst>
          </p:cNvPr>
          <p:cNvCxnSpPr>
            <a:stCxn id="182" idx="3"/>
            <a:endCxn id="184" idx="1"/>
          </p:cNvCxnSpPr>
          <p:nvPr/>
        </p:nvCxnSpPr>
        <p:spPr>
          <a:xfrm>
            <a:off x="8017705" y="2826564"/>
            <a:ext cx="316824" cy="731735"/>
          </a:xfrm>
          <a:prstGeom prst="bentConnector3">
            <a:avLst>
              <a:gd name="adj1" fmla="val 50000"/>
            </a:avLst>
          </a:prstGeom>
          <a:noFill/>
          <a:ln w="25400" cap="flat" cmpd="sng" algn="ctr">
            <a:solidFill>
              <a:schemeClr val="bg1"/>
            </a:solidFill>
            <a:prstDash val="solid"/>
            <a:tailEnd type="triangle" w="med" len="med"/>
          </a:ln>
          <a:effectLst/>
        </p:spPr>
      </p:cxnSp>
      <p:cxnSp>
        <p:nvCxnSpPr>
          <p:cNvPr id="198" name="Straight Connector 197">
            <a:extLst>
              <a:ext uri="{FF2B5EF4-FFF2-40B4-BE49-F238E27FC236}">
                <a16:creationId xmlns:a16="http://schemas.microsoft.com/office/drawing/2014/main" id="{B1A561B4-CFAA-4E4F-B292-42CA54946A6A}"/>
              </a:ext>
            </a:extLst>
          </p:cNvPr>
          <p:cNvCxnSpPr>
            <a:stCxn id="184" idx="3"/>
            <a:endCxn id="185" idx="1"/>
          </p:cNvCxnSpPr>
          <p:nvPr/>
        </p:nvCxnSpPr>
        <p:spPr>
          <a:xfrm>
            <a:off x="9413688" y="3558296"/>
            <a:ext cx="314837" cy="0"/>
          </a:xfrm>
          <a:prstGeom prst="line">
            <a:avLst/>
          </a:prstGeom>
          <a:noFill/>
          <a:ln w="25400" cap="flat" cmpd="sng" algn="ctr">
            <a:solidFill>
              <a:schemeClr val="bg1"/>
            </a:solidFill>
            <a:prstDash val="solid"/>
            <a:tailEnd type="triangle" w="lg" len="med"/>
          </a:ln>
          <a:effectLst/>
        </p:spPr>
      </p:cxnSp>
      <p:cxnSp>
        <p:nvCxnSpPr>
          <p:cNvPr id="199" name="Straight Arrow Connector 198">
            <a:extLst>
              <a:ext uri="{FF2B5EF4-FFF2-40B4-BE49-F238E27FC236}">
                <a16:creationId xmlns:a16="http://schemas.microsoft.com/office/drawing/2014/main" id="{77D465A0-5B42-D649-996B-9CC6B06FB040}"/>
              </a:ext>
            </a:extLst>
          </p:cNvPr>
          <p:cNvCxnSpPr/>
          <p:nvPr/>
        </p:nvCxnSpPr>
        <p:spPr bwMode="auto">
          <a:xfrm>
            <a:off x="3565924" y="1756667"/>
            <a:ext cx="0" cy="1366932"/>
          </a:xfrm>
          <a:prstGeom prst="straightConnector1">
            <a:avLst/>
          </a:prstGeom>
          <a:solidFill>
            <a:srgbClr val="94C6C9"/>
          </a:solidFill>
          <a:ln w="25400" cap="flat" cmpd="sng" algn="ctr">
            <a:solidFill>
              <a:schemeClr val="bg1"/>
            </a:solidFill>
            <a:prstDash val="sysDash"/>
            <a:round/>
            <a:headEnd type="none" w="med" len="med"/>
            <a:tailEnd type="oval" w="med" len="med"/>
          </a:ln>
          <a:effectLst/>
        </p:spPr>
      </p:cxnSp>
      <p:sp>
        <p:nvSpPr>
          <p:cNvPr id="200" name="Content Placeholder 2">
            <a:extLst>
              <a:ext uri="{FF2B5EF4-FFF2-40B4-BE49-F238E27FC236}">
                <a16:creationId xmlns:a16="http://schemas.microsoft.com/office/drawing/2014/main" id="{80D65CAE-C569-ED41-ABCD-7042F21E7E42}"/>
              </a:ext>
            </a:extLst>
          </p:cNvPr>
          <p:cNvSpPr txBox="1">
            <a:spLocks/>
          </p:cNvSpPr>
          <p:nvPr/>
        </p:nvSpPr>
        <p:spPr bwMode="auto">
          <a:xfrm>
            <a:off x="3565927" y="1969967"/>
            <a:ext cx="1260850" cy="1001919"/>
          </a:xfrm>
          <a:prstGeom prst="rect">
            <a:avLst/>
          </a:prstGeom>
          <a:noFill/>
          <a:ln w="9525">
            <a:noFill/>
            <a:miter lim="800000"/>
            <a:headEnd/>
            <a:tailEnd/>
          </a:ln>
          <a:effectLst/>
        </p:spPr>
        <p:txBody>
          <a:bodyPr vert="horz" wrap="square" lIns="91368" tIns="45684" rIns="91368" bIns="45684" numCol="1" anchor="ctr" anchorCtr="0" compatLnSpc="1">
            <a:prstTxWarp prst="textNoShape">
              <a:avLst/>
            </a:prstTxWarp>
          </a:bodyPr>
          <a:lstStyle>
            <a:lvl1pPr marL="233363" indent="-233363" algn="l" rtl="0" eaLnBrk="1" fontAlgn="base" hangingPunct="1">
              <a:spcBef>
                <a:spcPts val="600"/>
              </a:spcBef>
              <a:spcAft>
                <a:spcPct val="0"/>
              </a:spcAft>
              <a:buChar char="•"/>
              <a:defRPr sz="2400">
                <a:solidFill>
                  <a:schemeClr val="tx1"/>
                </a:solidFill>
                <a:latin typeface="+mn-lt"/>
                <a:ea typeface="+mn-ea"/>
                <a:cs typeface="+mn-cs"/>
              </a:defRPr>
            </a:lvl1pPr>
            <a:lvl2pPr marL="690563" indent="-233363" algn="l" rtl="0" eaLnBrk="1" fontAlgn="base" hangingPunct="1">
              <a:spcBef>
                <a:spcPts val="600"/>
              </a:spcBef>
              <a:spcAft>
                <a:spcPct val="0"/>
              </a:spcAft>
              <a:buFont typeface="Arial" pitchFamily="34" charset="0"/>
              <a:buChar char="–"/>
              <a:defRPr sz="2400">
                <a:solidFill>
                  <a:schemeClr val="tx1"/>
                </a:solidFill>
                <a:latin typeface="+mn-lt"/>
              </a:defRPr>
            </a:lvl2pPr>
            <a:lvl3pPr marL="1143000" indent="-228600" algn="l" rtl="0" eaLnBrk="1" fontAlgn="base" hangingPunct="1">
              <a:spcBef>
                <a:spcPts val="600"/>
              </a:spcBef>
              <a:spcAft>
                <a:spcPct val="0"/>
              </a:spcAft>
              <a:buFont typeface="Wingdings" pitchFamily="2" charset="2"/>
              <a:buChar char="§"/>
              <a:defRPr sz="2000">
                <a:solidFill>
                  <a:schemeClr val="tx1"/>
                </a:solidFill>
                <a:latin typeface="+mn-lt"/>
              </a:defRPr>
            </a:lvl3pPr>
            <a:lvl4pPr marL="1600200" indent="-228600" algn="l" rtl="0" eaLnBrk="1" fontAlgn="base" hangingPunct="1">
              <a:spcBef>
                <a:spcPts val="600"/>
              </a:spcBef>
              <a:spcAft>
                <a:spcPct val="0"/>
              </a:spcAft>
              <a:buFont typeface="Trebuchet MS" pitchFamily="34" charset="0"/>
              <a:buChar char="◦"/>
              <a:defRPr>
                <a:solidFill>
                  <a:schemeClr val="tx1"/>
                </a:solidFill>
                <a:latin typeface="+mn-lt"/>
              </a:defRPr>
            </a:lvl4pPr>
            <a:lvl5pPr marL="2057400" indent="-228600" algn="l" rtl="0" eaLnBrk="1" fontAlgn="base" hangingPunct="1">
              <a:spcBef>
                <a:spcPts val="6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a:lstStyle>
          <a:p>
            <a:pPr marL="0" indent="0" defTabSz="913578">
              <a:lnSpc>
                <a:spcPct val="90000"/>
              </a:lnSpc>
              <a:spcBef>
                <a:spcPts val="1200"/>
              </a:spcBef>
              <a:spcAft>
                <a:spcPts val="1200"/>
              </a:spcAft>
              <a:buNone/>
              <a:defRPr/>
            </a:pPr>
            <a:r>
              <a:rPr lang="en-US" sz="1100" kern="0">
                <a:solidFill>
                  <a:srgbClr val="FFFFFF"/>
                </a:solidFill>
                <a:latin typeface="Century Gothic" panose="020F0302020204030204"/>
              </a:rPr>
              <a:t>Align to Strategy &amp; Goals</a:t>
            </a:r>
          </a:p>
        </p:txBody>
      </p:sp>
      <p:cxnSp>
        <p:nvCxnSpPr>
          <p:cNvPr id="201" name="Elbow Connector 200">
            <a:extLst>
              <a:ext uri="{FF2B5EF4-FFF2-40B4-BE49-F238E27FC236}">
                <a16:creationId xmlns:a16="http://schemas.microsoft.com/office/drawing/2014/main" id="{A83FFF7B-4E2B-6F49-A097-9C0E1B50F42A}"/>
              </a:ext>
            </a:extLst>
          </p:cNvPr>
          <p:cNvCxnSpPr>
            <a:stCxn id="187" idx="3"/>
            <a:endCxn id="179" idx="1"/>
          </p:cNvCxnSpPr>
          <p:nvPr/>
        </p:nvCxnSpPr>
        <p:spPr>
          <a:xfrm>
            <a:off x="1044570" y="2266143"/>
            <a:ext cx="468135" cy="1276559"/>
          </a:xfrm>
          <a:prstGeom prst="bentConnector3">
            <a:avLst/>
          </a:prstGeom>
          <a:noFill/>
          <a:ln w="25400" cap="flat" cmpd="sng" algn="ctr">
            <a:solidFill>
              <a:schemeClr val="tx1">
                <a:lumMod val="60000"/>
                <a:lumOff val="40000"/>
              </a:schemeClr>
            </a:solidFill>
            <a:prstDash val="solid"/>
            <a:tailEnd type="triangle" w="med" len="med"/>
          </a:ln>
          <a:effectLst/>
        </p:spPr>
      </p:cxnSp>
      <p:cxnSp>
        <p:nvCxnSpPr>
          <p:cNvPr id="202" name="Elbow Connector 201">
            <a:extLst>
              <a:ext uri="{FF2B5EF4-FFF2-40B4-BE49-F238E27FC236}">
                <a16:creationId xmlns:a16="http://schemas.microsoft.com/office/drawing/2014/main" id="{6CA79E34-B2BA-8B40-8DF2-E877154B792F}"/>
              </a:ext>
            </a:extLst>
          </p:cNvPr>
          <p:cNvCxnSpPr>
            <a:stCxn id="188" idx="3"/>
            <a:endCxn id="179" idx="1"/>
          </p:cNvCxnSpPr>
          <p:nvPr/>
        </p:nvCxnSpPr>
        <p:spPr>
          <a:xfrm>
            <a:off x="1044570" y="3028151"/>
            <a:ext cx="468135" cy="514548"/>
          </a:xfrm>
          <a:prstGeom prst="bentConnector3">
            <a:avLst>
              <a:gd name="adj1" fmla="val 50000"/>
            </a:avLst>
          </a:prstGeom>
          <a:noFill/>
          <a:ln w="25400" cap="flat" cmpd="sng" algn="ctr">
            <a:solidFill>
              <a:schemeClr val="tx1">
                <a:lumMod val="60000"/>
                <a:lumOff val="40000"/>
              </a:schemeClr>
            </a:solidFill>
            <a:prstDash val="solid"/>
            <a:tailEnd type="triangle" w="med" len="med"/>
          </a:ln>
          <a:effectLst/>
        </p:spPr>
      </p:cxnSp>
      <p:cxnSp>
        <p:nvCxnSpPr>
          <p:cNvPr id="203" name="Elbow Connector 202">
            <a:extLst>
              <a:ext uri="{FF2B5EF4-FFF2-40B4-BE49-F238E27FC236}">
                <a16:creationId xmlns:a16="http://schemas.microsoft.com/office/drawing/2014/main" id="{38E84ACB-B279-464C-ACFD-4AEDCC10F00D}"/>
              </a:ext>
            </a:extLst>
          </p:cNvPr>
          <p:cNvCxnSpPr>
            <a:stCxn id="189" idx="3"/>
            <a:endCxn id="179" idx="1"/>
          </p:cNvCxnSpPr>
          <p:nvPr/>
        </p:nvCxnSpPr>
        <p:spPr>
          <a:xfrm flipV="1">
            <a:off x="1044570" y="3542699"/>
            <a:ext cx="468135" cy="247466"/>
          </a:xfrm>
          <a:prstGeom prst="bentConnector3">
            <a:avLst/>
          </a:prstGeom>
          <a:noFill/>
          <a:ln w="25400" cap="flat" cmpd="sng" algn="ctr">
            <a:solidFill>
              <a:schemeClr val="tx1">
                <a:lumMod val="60000"/>
                <a:lumOff val="40000"/>
              </a:schemeClr>
            </a:solidFill>
            <a:prstDash val="solid"/>
            <a:tailEnd type="triangle" w="med" len="med"/>
          </a:ln>
          <a:effectLst/>
        </p:spPr>
      </p:cxnSp>
      <p:cxnSp>
        <p:nvCxnSpPr>
          <p:cNvPr id="204" name="Elbow Connector 203">
            <a:extLst>
              <a:ext uri="{FF2B5EF4-FFF2-40B4-BE49-F238E27FC236}">
                <a16:creationId xmlns:a16="http://schemas.microsoft.com/office/drawing/2014/main" id="{D53F6D17-9F54-6445-9BAE-0CDC90C459AE}"/>
              </a:ext>
            </a:extLst>
          </p:cNvPr>
          <p:cNvCxnSpPr>
            <a:stCxn id="190" idx="3"/>
            <a:endCxn id="179" idx="1"/>
          </p:cNvCxnSpPr>
          <p:nvPr/>
        </p:nvCxnSpPr>
        <p:spPr>
          <a:xfrm flipV="1">
            <a:off x="1044570" y="3542702"/>
            <a:ext cx="468135" cy="1009477"/>
          </a:xfrm>
          <a:prstGeom prst="bentConnector3">
            <a:avLst/>
          </a:prstGeom>
          <a:noFill/>
          <a:ln w="25400" cap="flat" cmpd="sng" algn="ctr">
            <a:solidFill>
              <a:schemeClr val="tx1">
                <a:lumMod val="60000"/>
                <a:lumOff val="40000"/>
              </a:schemeClr>
            </a:solidFill>
            <a:prstDash val="solid"/>
            <a:tailEnd type="triangle" w="med" len="med"/>
          </a:ln>
          <a:effectLst/>
        </p:spPr>
      </p:cxnSp>
      <p:cxnSp>
        <p:nvCxnSpPr>
          <p:cNvPr id="205" name="Straight Arrow Connector 204">
            <a:extLst>
              <a:ext uri="{FF2B5EF4-FFF2-40B4-BE49-F238E27FC236}">
                <a16:creationId xmlns:a16="http://schemas.microsoft.com/office/drawing/2014/main" id="{5F426922-171D-DA41-AB7D-8DF488B2A651}"/>
              </a:ext>
            </a:extLst>
          </p:cNvPr>
          <p:cNvCxnSpPr/>
          <p:nvPr/>
        </p:nvCxnSpPr>
        <p:spPr bwMode="auto">
          <a:xfrm>
            <a:off x="5273317" y="1756669"/>
            <a:ext cx="0" cy="971241"/>
          </a:xfrm>
          <a:prstGeom prst="straightConnector1">
            <a:avLst/>
          </a:prstGeom>
          <a:solidFill>
            <a:srgbClr val="94C6C9"/>
          </a:solidFill>
          <a:ln w="25400" cap="flat" cmpd="sng" algn="ctr">
            <a:solidFill>
              <a:schemeClr val="bg1"/>
            </a:solidFill>
            <a:prstDash val="sysDash"/>
            <a:round/>
            <a:headEnd type="none" w="med" len="med"/>
            <a:tailEnd type="oval" w="med" len="med"/>
          </a:ln>
          <a:effectLst/>
        </p:spPr>
      </p:cxnSp>
      <p:cxnSp>
        <p:nvCxnSpPr>
          <p:cNvPr id="206" name="Straight Arrow Connector 205">
            <a:extLst>
              <a:ext uri="{FF2B5EF4-FFF2-40B4-BE49-F238E27FC236}">
                <a16:creationId xmlns:a16="http://schemas.microsoft.com/office/drawing/2014/main" id="{04A5FD85-92FE-AE46-8900-624F4C4F74E5}"/>
              </a:ext>
            </a:extLst>
          </p:cNvPr>
          <p:cNvCxnSpPr/>
          <p:nvPr/>
        </p:nvCxnSpPr>
        <p:spPr bwMode="auto">
          <a:xfrm flipV="1">
            <a:off x="3565924" y="3943511"/>
            <a:ext cx="0" cy="575550"/>
          </a:xfrm>
          <a:prstGeom prst="straightConnector1">
            <a:avLst/>
          </a:prstGeom>
          <a:solidFill>
            <a:srgbClr val="94C6C9"/>
          </a:solidFill>
          <a:ln w="25400" cap="flat" cmpd="sng" algn="ctr">
            <a:solidFill>
              <a:schemeClr val="bg1"/>
            </a:solidFill>
            <a:prstDash val="sysDash"/>
            <a:round/>
            <a:headEnd type="none" w="med" len="med"/>
            <a:tailEnd type="oval" w="med" len="med"/>
          </a:ln>
          <a:effectLst/>
        </p:spPr>
      </p:cxnSp>
      <p:sp>
        <p:nvSpPr>
          <p:cNvPr id="207" name="Content Placeholder 2">
            <a:extLst>
              <a:ext uri="{FF2B5EF4-FFF2-40B4-BE49-F238E27FC236}">
                <a16:creationId xmlns:a16="http://schemas.microsoft.com/office/drawing/2014/main" id="{8E00054F-614A-5345-8B6C-757A4D2D5821}"/>
              </a:ext>
            </a:extLst>
          </p:cNvPr>
          <p:cNvSpPr txBox="1">
            <a:spLocks/>
          </p:cNvSpPr>
          <p:nvPr/>
        </p:nvSpPr>
        <p:spPr bwMode="auto">
          <a:xfrm>
            <a:off x="3321368" y="4136014"/>
            <a:ext cx="1314097" cy="595978"/>
          </a:xfrm>
          <a:prstGeom prst="rect">
            <a:avLst/>
          </a:prstGeom>
          <a:noFill/>
          <a:ln w="9525">
            <a:noFill/>
            <a:miter lim="800000"/>
            <a:headEnd/>
            <a:tailEnd/>
          </a:ln>
          <a:effectLst/>
        </p:spPr>
        <p:txBody>
          <a:bodyPr vert="horz" wrap="square" lIns="91368" tIns="45684" rIns="91368" bIns="45684" numCol="1" anchor="t" anchorCtr="0" compatLnSpc="1">
            <a:prstTxWarp prst="textNoShape">
              <a:avLst/>
            </a:prstTxWarp>
          </a:bodyPr>
          <a:lstStyle>
            <a:lvl1pPr marL="233363" indent="-233363" algn="l" rtl="0" eaLnBrk="1" fontAlgn="base" hangingPunct="1">
              <a:spcBef>
                <a:spcPts val="600"/>
              </a:spcBef>
              <a:spcAft>
                <a:spcPct val="0"/>
              </a:spcAft>
              <a:buChar char="•"/>
              <a:defRPr sz="2400">
                <a:solidFill>
                  <a:schemeClr val="tx1"/>
                </a:solidFill>
                <a:latin typeface="+mn-lt"/>
                <a:ea typeface="+mn-ea"/>
                <a:cs typeface="+mn-cs"/>
              </a:defRPr>
            </a:lvl1pPr>
            <a:lvl2pPr marL="690563" indent="-233363" algn="l" rtl="0" eaLnBrk="1" fontAlgn="base" hangingPunct="1">
              <a:spcBef>
                <a:spcPts val="600"/>
              </a:spcBef>
              <a:spcAft>
                <a:spcPct val="0"/>
              </a:spcAft>
              <a:buFont typeface="Arial" pitchFamily="34" charset="0"/>
              <a:buChar char="–"/>
              <a:defRPr sz="2400">
                <a:solidFill>
                  <a:schemeClr val="tx1"/>
                </a:solidFill>
                <a:latin typeface="+mn-lt"/>
              </a:defRPr>
            </a:lvl2pPr>
            <a:lvl3pPr marL="1143000" indent="-228600" algn="l" rtl="0" eaLnBrk="1" fontAlgn="base" hangingPunct="1">
              <a:spcBef>
                <a:spcPts val="600"/>
              </a:spcBef>
              <a:spcAft>
                <a:spcPct val="0"/>
              </a:spcAft>
              <a:buFont typeface="Wingdings" pitchFamily="2" charset="2"/>
              <a:buChar char="§"/>
              <a:defRPr sz="2000">
                <a:solidFill>
                  <a:schemeClr val="tx1"/>
                </a:solidFill>
                <a:latin typeface="+mn-lt"/>
              </a:defRPr>
            </a:lvl3pPr>
            <a:lvl4pPr marL="1600200" indent="-228600" algn="l" rtl="0" eaLnBrk="1" fontAlgn="base" hangingPunct="1">
              <a:spcBef>
                <a:spcPts val="600"/>
              </a:spcBef>
              <a:spcAft>
                <a:spcPct val="0"/>
              </a:spcAft>
              <a:buFont typeface="Trebuchet MS" pitchFamily="34" charset="0"/>
              <a:buChar char="◦"/>
              <a:defRPr>
                <a:solidFill>
                  <a:schemeClr val="tx1"/>
                </a:solidFill>
                <a:latin typeface="+mn-lt"/>
              </a:defRPr>
            </a:lvl4pPr>
            <a:lvl5pPr marL="2057400" indent="-228600" algn="l" rtl="0" eaLnBrk="1" fontAlgn="base" hangingPunct="1">
              <a:spcBef>
                <a:spcPts val="6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a:lstStyle>
          <a:p>
            <a:pPr marL="0" indent="0" algn="ctr" defTabSz="913578">
              <a:lnSpc>
                <a:spcPct val="90000"/>
              </a:lnSpc>
              <a:spcBef>
                <a:spcPts val="1200"/>
              </a:spcBef>
              <a:spcAft>
                <a:spcPts val="1200"/>
              </a:spcAft>
              <a:buNone/>
              <a:defRPr/>
            </a:pPr>
            <a:r>
              <a:rPr lang="en-US" sz="1200" kern="0">
                <a:solidFill>
                  <a:srgbClr val="FFFFFF"/>
                </a:solidFill>
                <a:latin typeface="Century Gothic" panose="020F0302020204030204"/>
              </a:rPr>
              <a:t>Estimate Demand</a:t>
            </a:r>
          </a:p>
        </p:txBody>
      </p:sp>
      <p:sp>
        <p:nvSpPr>
          <p:cNvPr id="208" name="U-Turn Arrow 207">
            <a:extLst>
              <a:ext uri="{FF2B5EF4-FFF2-40B4-BE49-F238E27FC236}">
                <a16:creationId xmlns:a16="http://schemas.microsoft.com/office/drawing/2014/main" id="{6FE76487-32AB-134C-9D4F-1CD3930977DC}"/>
              </a:ext>
            </a:extLst>
          </p:cNvPr>
          <p:cNvSpPr/>
          <p:nvPr/>
        </p:nvSpPr>
        <p:spPr bwMode="auto">
          <a:xfrm rot="10800000">
            <a:off x="1943864" y="3924731"/>
            <a:ext cx="9716249" cy="1212985"/>
          </a:xfrm>
          <a:prstGeom prst="uturnArrow">
            <a:avLst>
              <a:gd name="adj1" fmla="val 5780"/>
              <a:gd name="adj2" fmla="val 11254"/>
              <a:gd name="adj3" fmla="val 16844"/>
              <a:gd name="adj4" fmla="val 27925"/>
              <a:gd name="adj5" fmla="val 100000"/>
            </a:avLst>
          </a:prstGeom>
          <a:solidFill>
            <a:schemeClr val="tx1">
              <a:lumMod val="60000"/>
              <a:lumOff val="40000"/>
            </a:schemeClr>
          </a:solidFill>
          <a:ln w="9525" cap="flat" cmpd="sng" algn="ctr">
            <a:solidFill>
              <a:schemeClr val="tx1">
                <a:lumMod val="60000"/>
                <a:lumOff val="40000"/>
              </a:schemeClr>
            </a:solidFill>
            <a:prstDash val="solid"/>
            <a:round/>
            <a:headEnd type="none" w="med" len="med"/>
            <a:tailEnd type="none" w="med" len="med"/>
          </a:ln>
          <a:effectLst/>
        </p:spPr>
        <p:txBody>
          <a:bodyPr vert="horz" wrap="square" lIns="91368" tIns="45684" rIns="91368" bIns="45684" numCol="1" rtlCol="0" anchor="t" anchorCtr="0" compatLnSpc="1">
            <a:prstTxWarp prst="textNoShape">
              <a:avLst/>
            </a:prstTxWarp>
          </a:bodyPr>
          <a:lstStyle/>
          <a:p>
            <a:pPr defTabSz="913578" fontAlgn="base">
              <a:spcBef>
                <a:spcPct val="0"/>
              </a:spcBef>
              <a:spcAft>
                <a:spcPct val="0"/>
              </a:spcAft>
              <a:defRPr/>
            </a:pPr>
            <a:endParaRPr lang="en-US" sz="1400">
              <a:solidFill>
                <a:srgbClr val="000000"/>
              </a:solidFill>
              <a:latin typeface="Century Gothic" panose="020F0302020204030204"/>
              <a:cs typeface="Arial" charset="0"/>
            </a:endParaRPr>
          </a:p>
        </p:txBody>
      </p:sp>
      <p:sp>
        <p:nvSpPr>
          <p:cNvPr id="209" name="Freeform 18">
            <a:extLst>
              <a:ext uri="{FF2B5EF4-FFF2-40B4-BE49-F238E27FC236}">
                <a16:creationId xmlns:a16="http://schemas.microsoft.com/office/drawing/2014/main" id="{B412AE43-AF14-6849-9B50-F01C5C9420F1}"/>
              </a:ext>
            </a:extLst>
          </p:cNvPr>
          <p:cNvSpPr>
            <a:spLocks noChangeAspect="1"/>
          </p:cNvSpPr>
          <p:nvPr/>
        </p:nvSpPr>
        <p:spPr bwMode="auto">
          <a:xfrm>
            <a:off x="11132920" y="3281435"/>
            <a:ext cx="179968" cy="264643"/>
          </a:xfrm>
          <a:custGeom>
            <a:avLst/>
            <a:gdLst>
              <a:gd name="T0" fmla="*/ 26538 w 411"/>
              <a:gd name="T1" fmla="*/ 69116 h 622"/>
              <a:gd name="T2" fmla="*/ 45548 w 411"/>
              <a:gd name="T3" fmla="*/ 23759 h 622"/>
              <a:gd name="T4" fmla="*/ 46028 w 411"/>
              <a:gd name="T5" fmla="*/ 0 h 622"/>
              <a:gd name="T6" fmla="*/ 30471 w 411"/>
              <a:gd name="T7" fmla="*/ 432 h 622"/>
              <a:gd name="T8" fmla="*/ 0 w 411"/>
              <a:gd name="T9" fmla="*/ 65122 h 622"/>
              <a:gd name="T10" fmla="*/ 14429 w 411"/>
              <a:gd name="T11" fmla="*/ 53212 h 622"/>
              <a:gd name="T12" fmla="*/ 26538 w 411"/>
              <a:gd name="T13" fmla="*/ 69116 h 622"/>
              <a:gd name="T14" fmla="*/ 0 60000 65536"/>
              <a:gd name="T15" fmla="*/ 0 60000 65536"/>
              <a:gd name="T16" fmla="*/ 0 60000 65536"/>
              <a:gd name="T17" fmla="*/ 0 60000 65536"/>
              <a:gd name="T18" fmla="*/ 0 60000 65536"/>
              <a:gd name="T19" fmla="*/ 0 60000 65536"/>
              <a:gd name="T20" fmla="*/ 0 60000 65536"/>
              <a:gd name="T21" fmla="*/ 0 w 411"/>
              <a:gd name="T22" fmla="*/ 0 h 622"/>
              <a:gd name="T23" fmla="*/ 411 w 411"/>
              <a:gd name="T24" fmla="*/ 622 h 6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1" h="622">
                <a:moveTo>
                  <a:pt x="237" y="622"/>
                </a:moveTo>
                <a:cubicBezTo>
                  <a:pt x="256" y="469"/>
                  <a:pt x="317" y="329"/>
                  <a:pt x="407" y="214"/>
                </a:cubicBezTo>
                <a:cubicBezTo>
                  <a:pt x="411" y="0"/>
                  <a:pt x="411" y="0"/>
                  <a:pt x="411" y="0"/>
                </a:cubicBezTo>
                <a:cubicBezTo>
                  <a:pt x="272" y="4"/>
                  <a:pt x="272" y="4"/>
                  <a:pt x="272" y="4"/>
                </a:cubicBezTo>
                <a:cubicBezTo>
                  <a:pt x="127" y="162"/>
                  <a:pt x="30" y="363"/>
                  <a:pt x="0" y="586"/>
                </a:cubicBezTo>
                <a:cubicBezTo>
                  <a:pt x="129" y="479"/>
                  <a:pt x="129" y="479"/>
                  <a:pt x="129" y="479"/>
                </a:cubicBezTo>
                <a:lnTo>
                  <a:pt x="237" y="622"/>
                </a:lnTo>
                <a:close/>
              </a:path>
            </a:pathLst>
          </a:custGeom>
          <a:solidFill>
            <a:schemeClr val="tx1">
              <a:lumMod val="40000"/>
              <a:lumOff val="60000"/>
            </a:schemeClr>
          </a:solidFill>
          <a:ln>
            <a:solidFill>
              <a:schemeClr val="tx1">
                <a:lumMod val="60000"/>
                <a:lumOff val="40000"/>
              </a:schemeClr>
            </a:solidFill>
          </a:ln>
          <a:scene3d>
            <a:camera prst="orthographicFront"/>
            <a:lightRig rig="threePt" dir="t"/>
          </a:scene3d>
          <a:sp3d/>
          <a:extLst>
            <a:ext uri="{91240B29-F687-4f45-9708-019B960494DF}">
              <a14:hiddenLine xmlns="" xmlns:a14="http://schemas.microsoft.com/office/drawing/2010/main" w="9525">
                <a:solidFill>
                  <a:srgbClr val="000000"/>
                </a:solidFill>
                <a:miter lim="800000"/>
                <a:headEnd/>
                <a:tailEnd/>
              </a14:hiddenLine>
            </a:ext>
          </a:extLst>
        </p:spPr>
        <p:txBody>
          <a:bodyPr wrap="square"/>
          <a:lstStyle/>
          <a:p>
            <a:pPr defTabSz="913578">
              <a:defRPr/>
            </a:pPr>
            <a:endParaRPr lang="en-US" sz="1400" kern="0">
              <a:solidFill>
                <a:srgbClr val="000000"/>
              </a:solidFill>
              <a:latin typeface="Century Gothic" panose="020F0302020204030204"/>
            </a:endParaRPr>
          </a:p>
        </p:txBody>
      </p:sp>
      <p:sp>
        <p:nvSpPr>
          <p:cNvPr id="210" name="Freeform 19">
            <a:extLst>
              <a:ext uri="{FF2B5EF4-FFF2-40B4-BE49-F238E27FC236}">
                <a16:creationId xmlns:a16="http://schemas.microsoft.com/office/drawing/2014/main" id="{205DB08B-7F0F-6748-B3E3-6F29985864C9}"/>
              </a:ext>
            </a:extLst>
          </p:cNvPr>
          <p:cNvSpPr>
            <a:spLocks noChangeAspect="1"/>
          </p:cNvSpPr>
          <p:nvPr/>
        </p:nvSpPr>
        <p:spPr bwMode="auto">
          <a:xfrm>
            <a:off x="11288657" y="3142936"/>
            <a:ext cx="282807" cy="191084"/>
          </a:xfrm>
          <a:custGeom>
            <a:avLst/>
            <a:gdLst>
              <a:gd name="T0" fmla="*/ 14869 w 646"/>
              <a:gd name="T1" fmla="*/ 50042 h 449"/>
              <a:gd name="T2" fmla="*/ 59657 w 646"/>
              <a:gd name="T3" fmla="*/ 26607 h 449"/>
              <a:gd name="T4" fmla="*/ 72190 w 646"/>
              <a:gd name="T5" fmla="*/ 11601 h 449"/>
              <a:gd name="T6" fmla="*/ 56882 w 646"/>
              <a:gd name="T7" fmla="*/ 0 h 449"/>
              <a:gd name="T8" fmla="*/ 0 w 646"/>
              <a:gd name="T9" fmla="*/ 27527 h 449"/>
              <a:gd name="T10" fmla="*/ 15325 w 646"/>
              <a:gd name="T11" fmla="*/ 27062 h 449"/>
              <a:gd name="T12" fmla="*/ 14869 w 646"/>
              <a:gd name="T13" fmla="*/ 50042 h 449"/>
              <a:gd name="T14" fmla="*/ 0 60000 65536"/>
              <a:gd name="T15" fmla="*/ 0 60000 65536"/>
              <a:gd name="T16" fmla="*/ 0 60000 65536"/>
              <a:gd name="T17" fmla="*/ 0 60000 65536"/>
              <a:gd name="T18" fmla="*/ 0 60000 65536"/>
              <a:gd name="T19" fmla="*/ 0 60000 65536"/>
              <a:gd name="T20" fmla="*/ 0 60000 65536"/>
              <a:gd name="T21" fmla="*/ 0 w 646"/>
              <a:gd name="T22" fmla="*/ 0 h 449"/>
              <a:gd name="T23" fmla="*/ 646 w 646"/>
              <a:gd name="T24" fmla="*/ 449 h 4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6" h="449">
                <a:moveTo>
                  <a:pt x="133" y="449"/>
                </a:moveTo>
                <a:cubicBezTo>
                  <a:pt x="243" y="345"/>
                  <a:pt x="381" y="271"/>
                  <a:pt x="534" y="239"/>
                </a:cubicBezTo>
                <a:cubicBezTo>
                  <a:pt x="646" y="104"/>
                  <a:pt x="646" y="104"/>
                  <a:pt x="646" y="104"/>
                </a:cubicBezTo>
                <a:cubicBezTo>
                  <a:pt x="509" y="0"/>
                  <a:pt x="509" y="0"/>
                  <a:pt x="509" y="0"/>
                </a:cubicBezTo>
                <a:cubicBezTo>
                  <a:pt x="316" y="35"/>
                  <a:pt x="142" y="123"/>
                  <a:pt x="0" y="247"/>
                </a:cubicBezTo>
                <a:cubicBezTo>
                  <a:pt x="137" y="243"/>
                  <a:pt x="137" y="243"/>
                  <a:pt x="137" y="243"/>
                </a:cubicBezTo>
                <a:lnTo>
                  <a:pt x="133" y="449"/>
                </a:lnTo>
                <a:close/>
              </a:path>
            </a:pathLst>
          </a:custGeom>
          <a:solidFill>
            <a:schemeClr val="tx1">
              <a:lumMod val="60000"/>
              <a:lumOff val="40000"/>
            </a:schemeClr>
          </a:solidFill>
          <a:ln>
            <a:solidFill>
              <a:schemeClr val="tx1">
                <a:lumMod val="60000"/>
                <a:lumOff val="40000"/>
              </a:schemeClr>
            </a:solidFill>
          </a:ln>
          <a:scene3d>
            <a:camera prst="orthographicFront"/>
            <a:lightRig rig="threePt" dir="t"/>
          </a:scene3d>
          <a:sp3d/>
          <a:extLst>
            <a:ext uri="{91240B29-F687-4f45-9708-019B960494DF}">
              <a14:hiddenLine xmlns="" xmlns:a14="http://schemas.microsoft.com/office/drawing/2010/main" w="9525">
                <a:solidFill>
                  <a:srgbClr val="000000"/>
                </a:solidFill>
                <a:miter lim="800000"/>
                <a:headEnd/>
                <a:tailEnd/>
              </a14:hiddenLine>
            </a:ext>
          </a:extLst>
        </p:spPr>
        <p:txBody>
          <a:bodyPr wrap="square"/>
          <a:lstStyle/>
          <a:p>
            <a:pPr defTabSz="913578">
              <a:defRPr/>
            </a:pPr>
            <a:endParaRPr lang="en-US" sz="1400" kern="0">
              <a:solidFill>
                <a:srgbClr val="000000"/>
              </a:solidFill>
              <a:latin typeface="Century Gothic" panose="020F0302020204030204"/>
            </a:endParaRPr>
          </a:p>
        </p:txBody>
      </p:sp>
      <p:sp>
        <p:nvSpPr>
          <p:cNvPr id="211" name="Freeform 20">
            <a:extLst>
              <a:ext uri="{FF2B5EF4-FFF2-40B4-BE49-F238E27FC236}">
                <a16:creationId xmlns:a16="http://schemas.microsoft.com/office/drawing/2014/main" id="{E1830637-8D01-F54B-9DC6-CAD9BBDEC0DF}"/>
              </a:ext>
            </a:extLst>
          </p:cNvPr>
          <p:cNvSpPr>
            <a:spLocks noChangeAspect="1"/>
          </p:cNvSpPr>
          <p:nvPr/>
        </p:nvSpPr>
        <p:spPr bwMode="auto">
          <a:xfrm>
            <a:off x="11129082" y="3534297"/>
            <a:ext cx="162239" cy="303434"/>
          </a:xfrm>
          <a:custGeom>
            <a:avLst/>
            <a:gdLst>
              <a:gd name="T0" fmla="*/ 40907 w 371"/>
              <a:gd name="T1" fmla="*/ 64723 h 713"/>
              <a:gd name="T2" fmla="*/ 26454 w 371"/>
              <a:gd name="T3" fmla="*/ 16902 h 713"/>
              <a:gd name="T4" fmla="*/ 13765 w 371"/>
              <a:gd name="T5" fmla="*/ 0 h 713"/>
              <a:gd name="T6" fmla="*/ 1 w 371"/>
              <a:gd name="T7" fmla="*/ 11404 h 713"/>
              <a:gd name="T8" fmla="*/ 0 w 371"/>
              <a:gd name="T9" fmla="*/ 14743 h 713"/>
              <a:gd name="T10" fmla="*/ 18978 w 371"/>
              <a:gd name="T11" fmla="*/ 79418 h 713"/>
              <a:gd name="T12" fmla="*/ 25787 w 371"/>
              <a:gd name="T13" fmla="*/ 58809 h 713"/>
              <a:gd name="T14" fmla="*/ 40907 w 371"/>
              <a:gd name="T15" fmla="*/ 64723 h 713"/>
              <a:gd name="T16" fmla="*/ 0 60000 65536"/>
              <a:gd name="T17" fmla="*/ 0 60000 65536"/>
              <a:gd name="T18" fmla="*/ 0 60000 65536"/>
              <a:gd name="T19" fmla="*/ 0 60000 65536"/>
              <a:gd name="T20" fmla="*/ 0 60000 65536"/>
              <a:gd name="T21" fmla="*/ 0 60000 65536"/>
              <a:gd name="T22" fmla="*/ 0 60000 65536"/>
              <a:gd name="T23" fmla="*/ 0 60000 65536"/>
              <a:gd name="T24" fmla="*/ 0 w 371"/>
              <a:gd name="T25" fmla="*/ 0 h 713"/>
              <a:gd name="T26" fmla="*/ 371 w 371"/>
              <a:gd name="T27" fmla="*/ 713 h 7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71" h="713">
                <a:moveTo>
                  <a:pt x="371" y="581"/>
                </a:moveTo>
                <a:cubicBezTo>
                  <a:pt x="291" y="457"/>
                  <a:pt x="243" y="310"/>
                  <a:pt x="240" y="152"/>
                </a:cubicBezTo>
                <a:cubicBezTo>
                  <a:pt x="125" y="0"/>
                  <a:pt x="125" y="0"/>
                  <a:pt x="125" y="0"/>
                </a:cubicBezTo>
                <a:cubicBezTo>
                  <a:pt x="1" y="102"/>
                  <a:pt x="1" y="102"/>
                  <a:pt x="1" y="102"/>
                </a:cubicBezTo>
                <a:cubicBezTo>
                  <a:pt x="0" y="112"/>
                  <a:pt x="0" y="122"/>
                  <a:pt x="0" y="132"/>
                </a:cubicBezTo>
                <a:cubicBezTo>
                  <a:pt x="0" y="346"/>
                  <a:pt x="63" y="546"/>
                  <a:pt x="172" y="713"/>
                </a:cubicBezTo>
                <a:cubicBezTo>
                  <a:pt x="234" y="528"/>
                  <a:pt x="234" y="528"/>
                  <a:pt x="234" y="528"/>
                </a:cubicBezTo>
                <a:lnTo>
                  <a:pt x="371" y="581"/>
                </a:lnTo>
                <a:close/>
              </a:path>
            </a:pathLst>
          </a:custGeom>
          <a:solidFill>
            <a:schemeClr val="tx1">
              <a:lumMod val="40000"/>
              <a:lumOff val="60000"/>
            </a:schemeClr>
          </a:solidFill>
          <a:ln>
            <a:solidFill>
              <a:schemeClr val="tx1">
                <a:lumMod val="60000"/>
                <a:lumOff val="40000"/>
              </a:schemeClr>
            </a:solidFill>
          </a:ln>
          <a:scene3d>
            <a:camera prst="orthographicFront"/>
            <a:lightRig rig="threePt" dir="t"/>
          </a:scene3d>
          <a:sp3d/>
          <a:extLst>
            <a:ext uri="{91240B29-F687-4f45-9708-019B960494DF}">
              <a14:hiddenLine xmlns="" xmlns:a14="http://schemas.microsoft.com/office/drawing/2010/main" w="9525">
                <a:solidFill>
                  <a:srgbClr val="000000"/>
                </a:solidFill>
                <a:miter lim="800000"/>
                <a:headEnd/>
                <a:tailEnd/>
              </a14:hiddenLine>
            </a:ext>
          </a:extLst>
        </p:spPr>
        <p:txBody>
          <a:bodyPr wrap="square"/>
          <a:lstStyle/>
          <a:p>
            <a:pPr defTabSz="913578">
              <a:defRPr/>
            </a:pPr>
            <a:endParaRPr lang="en-US" sz="1400" kern="0">
              <a:solidFill>
                <a:srgbClr val="000000"/>
              </a:solidFill>
              <a:latin typeface="Century Gothic" panose="020F0302020204030204"/>
            </a:endParaRPr>
          </a:p>
        </p:txBody>
      </p:sp>
      <p:sp>
        <p:nvSpPr>
          <p:cNvPr id="212" name="Freeform 21">
            <a:extLst>
              <a:ext uri="{FF2B5EF4-FFF2-40B4-BE49-F238E27FC236}">
                <a16:creationId xmlns:a16="http://schemas.microsoft.com/office/drawing/2014/main" id="{74ED1805-AF3B-9445-BE78-A98D0F2F8B8F}"/>
              </a:ext>
            </a:extLst>
          </p:cNvPr>
          <p:cNvSpPr>
            <a:spLocks noChangeAspect="1"/>
          </p:cNvSpPr>
          <p:nvPr/>
        </p:nvSpPr>
        <p:spPr bwMode="auto">
          <a:xfrm>
            <a:off x="11561121" y="3135180"/>
            <a:ext cx="266556" cy="132463"/>
          </a:xfrm>
          <a:custGeom>
            <a:avLst/>
            <a:gdLst>
              <a:gd name="T0" fmla="*/ 3270 w 609"/>
              <a:gd name="T1" fmla="*/ 27079 h 311"/>
              <a:gd name="T2" fmla="*/ 9260 w 609"/>
              <a:gd name="T3" fmla="*/ 26874 h 311"/>
              <a:gd name="T4" fmla="*/ 46963 w 609"/>
              <a:gd name="T5" fmla="*/ 34954 h 311"/>
              <a:gd name="T6" fmla="*/ 67884 w 609"/>
              <a:gd name="T7" fmla="*/ 31453 h 311"/>
              <a:gd name="T8" fmla="*/ 63966 w 609"/>
              <a:gd name="T9" fmla="*/ 13372 h 311"/>
              <a:gd name="T10" fmla="*/ 9260 w 609"/>
              <a:gd name="T11" fmla="*/ 0 h 311"/>
              <a:gd name="T12" fmla="*/ 0 w 609"/>
              <a:gd name="T13" fmla="*/ 299 h 311"/>
              <a:gd name="T14" fmla="*/ 15494 w 609"/>
              <a:gd name="T15" fmla="*/ 12122 h 311"/>
              <a:gd name="T16" fmla="*/ 3270 w 609"/>
              <a:gd name="T17" fmla="*/ 27079 h 3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09"/>
              <a:gd name="T28" fmla="*/ 0 h 311"/>
              <a:gd name="T29" fmla="*/ 609 w 609"/>
              <a:gd name="T30" fmla="*/ 311 h 3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09" h="311">
                <a:moveTo>
                  <a:pt x="29" y="241"/>
                </a:moveTo>
                <a:cubicBezTo>
                  <a:pt x="47" y="240"/>
                  <a:pt x="65" y="239"/>
                  <a:pt x="83" y="239"/>
                </a:cubicBezTo>
                <a:cubicBezTo>
                  <a:pt x="203" y="239"/>
                  <a:pt x="318" y="265"/>
                  <a:pt x="421" y="311"/>
                </a:cubicBezTo>
                <a:cubicBezTo>
                  <a:pt x="609" y="279"/>
                  <a:pt x="609" y="279"/>
                  <a:pt x="609" y="279"/>
                </a:cubicBezTo>
                <a:cubicBezTo>
                  <a:pt x="574" y="119"/>
                  <a:pt x="574" y="119"/>
                  <a:pt x="574" y="119"/>
                </a:cubicBezTo>
                <a:cubicBezTo>
                  <a:pt x="427" y="43"/>
                  <a:pt x="260" y="0"/>
                  <a:pt x="83" y="0"/>
                </a:cubicBezTo>
                <a:cubicBezTo>
                  <a:pt x="55" y="0"/>
                  <a:pt x="27" y="1"/>
                  <a:pt x="0" y="3"/>
                </a:cubicBezTo>
                <a:cubicBezTo>
                  <a:pt x="139" y="108"/>
                  <a:pt x="139" y="108"/>
                  <a:pt x="139" y="108"/>
                </a:cubicBezTo>
                <a:lnTo>
                  <a:pt x="29" y="241"/>
                </a:lnTo>
                <a:close/>
              </a:path>
            </a:pathLst>
          </a:custGeom>
          <a:solidFill>
            <a:schemeClr val="tx1">
              <a:lumMod val="60000"/>
              <a:lumOff val="40000"/>
            </a:schemeClr>
          </a:solidFill>
          <a:ln>
            <a:solidFill>
              <a:schemeClr val="tx1">
                <a:lumMod val="60000"/>
                <a:lumOff val="40000"/>
              </a:schemeClr>
            </a:solidFill>
          </a:ln>
          <a:scene3d>
            <a:camera prst="orthographicFront"/>
            <a:lightRig rig="threePt" dir="t"/>
          </a:scene3d>
          <a:sp3d/>
          <a:extLst>
            <a:ext uri="{91240B29-F687-4f45-9708-019B960494DF}">
              <a14:hiddenLine xmlns="" xmlns:a14="http://schemas.microsoft.com/office/drawing/2010/main" w="9525">
                <a:solidFill>
                  <a:srgbClr val="000000"/>
                </a:solidFill>
                <a:miter lim="800000"/>
                <a:headEnd/>
                <a:tailEnd/>
              </a14:hiddenLine>
            </a:ext>
          </a:extLst>
        </p:spPr>
        <p:txBody>
          <a:bodyPr wrap="square"/>
          <a:lstStyle/>
          <a:p>
            <a:pPr defTabSz="913578">
              <a:defRPr/>
            </a:pPr>
            <a:endParaRPr lang="en-US" sz="1400" kern="0">
              <a:solidFill>
                <a:srgbClr val="000000"/>
              </a:solidFill>
              <a:latin typeface="Century Gothic" panose="020F0302020204030204"/>
            </a:endParaRPr>
          </a:p>
        </p:txBody>
      </p:sp>
      <p:sp>
        <p:nvSpPr>
          <p:cNvPr id="213" name="Freeform 22">
            <a:extLst>
              <a:ext uri="{FF2B5EF4-FFF2-40B4-BE49-F238E27FC236}">
                <a16:creationId xmlns:a16="http://schemas.microsoft.com/office/drawing/2014/main" id="{C308A608-F9E5-B249-99E1-EC22702D7676}"/>
              </a:ext>
            </a:extLst>
          </p:cNvPr>
          <p:cNvSpPr>
            <a:spLocks noChangeAspect="1"/>
          </p:cNvSpPr>
          <p:nvPr/>
        </p:nvSpPr>
        <p:spPr bwMode="auto">
          <a:xfrm>
            <a:off x="11795167" y="3209314"/>
            <a:ext cx="236410" cy="272114"/>
          </a:xfrm>
          <a:custGeom>
            <a:avLst/>
            <a:gdLst>
              <a:gd name="T0" fmla="*/ 0 w 540"/>
              <a:gd name="T1" fmla="*/ 22347 h 639"/>
              <a:gd name="T2" fmla="*/ 33508 w 540"/>
              <a:gd name="T3" fmla="*/ 61038 h 639"/>
              <a:gd name="T4" fmla="*/ 52213 w 540"/>
              <a:gd name="T5" fmla="*/ 71698 h 639"/>
              <a:gd name="T6" fmla="*/ 60345 w 540"/>
              <a:gd name="T7" fmla="*/ 55664 h 639"/>
              <a:gd name="T8" fmla="*/ 14870 w 540"/>
              <a:gd name="T9" fmla="*/ 0 h 639"/>
              <a:gd name="T10" fmla="*/ 18999 w 540"/>
              <a:gd name="T11" fmla="*/ 19078 h 639"/>
              <a:gd name="T12" fmla="*/ 0 w 540"/>
              <a:gd name="T13" fmla="*/ 22347 h 639"/>
              <a:gd name="T14" fmla="*/ 0 60000 65536"/>
              <a:gd name="T15" fmla="*/ 0 60000 65536"/>
              <a:gd name="T16" fmla="*/ 0 60000 65536"/>
              <a:gd name="T17" fmla="*/ 0 60000 65536"/>
              <a:gd name="T18" fmla="*/ 0 60000 65536"/>
              <a:gd name="T19" fmla="*/ 0 60000 65536"/>
              <a:gd name="T20" fmla="*/ 0 60000 65536"/>
              <a:gd name="T21" fmla="*/ 0 w 540"/>
              <a:gd name="T22" fmla="*/ 0 h 639"/>
              <a:gd name="T23" fmla="*/ 540 w 540"/>
              <a:gd name="T24" fmla="*/ 639 h 6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0" h="639">
                <a:moveTo>
                  <a:pt x="0" y="199"/>
                </a:moveTo>
                <a:cubicBezTo>
                  <a:pt x="129" y="283"/>
                  <a:pt x="234" y="402"/>
                  <a:pt x="300" y="544"/>
                </a:cubicBezTo>
                <a:cubicBezTo>
                  <a:pt x="467" y="639"/>
                  <a:pt x="467" y="639"/>
                  <a:pt x="467" y="639"/>
                </a:cubicBezTo>
                <a:cubicBezTo>
                  <a:pt x="540" y="496"/>
                  <a:pt x="540" y="496"/>
                  <a:pt x="540" y="496"/>
                </a:cubicBezTo>
                <a:cubicBezTo>
                  <a:pt x="458" y="292"/>
                  <a:pt x="315" y="119"/>
                  <a:pt x="133" y="0"/>
                </a:cubicBezTo>
                <a:cubicBezTo>
                  <a:pt x="170" y="170"/>
                  <a:pt x="170" y="170"/>
                  <a:pt x="170" y="170"/>
                </a:cubicBezTo>
                <a:lnTo>
                  <a:pt x="0" y="199"/>
                </a:lnTo>
                <a:close/>
              </a:path>
            </a:pathLst>
          </a:custGeom>
          <a:solidFill>
            <a:schemeClr val="tx1">
              <a:lumMod val="40000"/>
              <a:lumOff val="60000"/>
            </a:schemeClr>
          </a:solidFill>
          <a:ln>
            <a:solidFill>
              <a:schemeClr val="tx1">
                <a:lumMod val="60000"/>
                <a:lumOff val="40000"/>
              </a:schemeClr>
            </a:solidFill>
          </a:ln>
          <a:scene3d>
            <a:camera prst="orthographicFront"/>
            <a:lightRig rig="threePt" dir="t"/>
          </a:scene3d>
          <a:sp3d/>
          <a:extLst>
            <a:ext uri="{91240B29-F687-4f45-9708-019B960494DF}">
              <a14:hiddenLine xmlns="" xmlns:a14="http://schemas.microsoft.com/office/drawing/2010/main" w="9525">
                <a:solidFill>
                  <a:srgbClr val="000000"/>
                </a:solidFill>
                <a:miter lim="800000"/>
                <a:headEnd/>
                <a:tailEnd/>
              </a14:hiddenLine>
            </a:ext>
          </a:extLst>
        </p:spPr>
        <p:txBody>
          <a:bodyPr wrap="square"/>
          <a:lstStyle/>
          <a:p>
            <a:pPr defTabSz="913578">
              <a:defRPr/>
            </a:pPr>
            <a:endParaRPr lang="en-US" sz="1400" kern="0">
              <a:solidFill>
                <a:srgbClr val="000000"/>
              </a:solidFill>
              <a:latin typeface="Century Gothic" panose="020F0302020204030204"/>
            </a:endParaRPr>
          </a:p>
        </p:txBody>
      </p:sp>
      <p:sp>
        <p:nvSpPr>
          <p:cNvPr id="214" name="Freeform 23">
            <a:extLst>
              <a:ext uri="{FF2B5EF4-FFF2-40B4-BE49-F238E27FC236}">
                <a16:creationId xmlns:a16="http://schemas.microsoft.com/office/drawing/2014/main" id="{F735976A-725F-2D40-8E8F-E9C162309F3F}"/>
              </a:ext>
            </a:extLst>
          </p:cNvPr>
          <p:cNvSpPr>
            <a:spLocks noChangeAspect="1"/>
          </p:cNvSpPr>
          <p:nvPr/>
        </p:nvSpPr>
        <p:spPr bwMode="auto">
          <a:xfrm>
            <a:off x="11943817" y="3465334"/>
            <a:ext cx="121455" cy="292516"/>
          </a:xfrm>
          <a:custGeom>
            <a:avLst/>
            <a:gdLst>
              <a:gd name="T0" fmla="*/ 507 w 278"/>
              <a:gd name="T1" fmla="*/ 6745 h 687"/>
              <a:gd name="T2" fmla="*/ 4295 w 278"/>
              <a:gd name="T3" fmla="*/ 32960 h 687"/>
              <a:gd name="T4" fmla="*/ 0 w 278"/>
              <a:gd name="T5" fmla="*/ 61210 h 687"/>
              <a:gd name="T6" fmla="*/ 8837 w 278"/>
              <a:gd name="T7" fmla="*/ 76992 h 687"/>
              <a:gd name="T8" fmla="*/ 25794 w 278"/>
              <a:gd name="T9" fmla="*/ 66032 h 687"/>
              <a:gd name="T10" fmla="*/ 30336 w 278"/>
              <a:gd name="T11" fmla="*/ 32960 h 687"/>
              <a:gd name="T12" fmla="*/ 25794 w 278"/>
              <a:gd name="T13" fmla="*/ 0 h 687"/>
              <a:gd name="T14" fmla="*/ 17553 w 278"/>
              <a:gd name="T15" fmla="*/ 16701 h 687"/>
              <a:gd name="T16" fmla="*/ 507 w 278"/>
              <a:gd name="T17" fmla="*/ 6745 h 6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8"/>
              <a:gd name="T28" fmla="*/ 0 h 687"/>
              <a:gd name="T29" fmla="*/ 278 w 278"/>
              <a:gd name="T30" fmla="*/ 687 h 6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8" h="687">
                <a:moveTo>
                  <a:pt x="5" y="60"/>
                </a:moveTo>
                <a:cubicBezTo>
                  <a:pt x="27" y="134"/>
                  <a:pt x="39" y="213"/>
                  <a:pt x="39" y="294"/>
                </a:cubicBezTo>
                <a:cubicBezTo>
                  <a:pt x="39" y="382"/>
                  <a:pt x="25" y="467"/>
                  <a:pt x="0" y="546"/>
                </a:cubicBezTo>
                <a:cubicBezTo>
                  <a:pt x="81" y="687"/>
                  <a:pt x="81" y="687"/>
                  <a:pt x="81" y="687"/>
                </a:cubicBezTo>
                <a:cubicBezTo>
                  <a:pt x="237" y="589"/>
                  <a:pt x="237" y="589"/>
                  <a:pt x="237" y="589"/>
                </a:cubicBezTo>
                <a:cubicBezTo>
                  <a:pt x="264" y="495"/>
                  <a:pt x="278" y="397"/>
                  <a:pt x="278" y="294"/>
                </a:cubicBezTo>
                <a:cubicBezTo>
                  <a:pt x="278" y="192"/>
                  <a:pt x="264" y="94"/>
                  <a:pt x="237" y="0"/>
                </a:cubicBezTo>
                <a:cubicBezTo>
                  <a:pt x="161" y="149"/>
                  <a:pt x="161" y="149"/>
                  <a:pt x="161" y="149"/>
                </a:cubicBezTo>
                <a:lnTo>
                  <a:pt x="5" y="60"/>
                </a:lnTo>
                <a:close/>
              </a:path>
            </a:pathLst>
          </a:custGeom>
          <a:solidFill>
            <a:schemeClr val="tx1">
              <a:lumMod val="40000"/>
              <a:lumOff val="60000"/>
            </a:schemeClr>
          </a:solidFill>
          <a:ln>
            <a:solidFill>
              <a:schemeClr val="tx1">
                <a:lumMod val="60000"/>
                <a:lumOff val="40000"/>
              </a:schemeClr>
            </a:solidFill>
          </a:ln>
          <a:scene3d>
            <a:camera prst="orthographicFront"/>
            <a:lightRig rig="threePt" dir="t"/>
          </a:scene3d>
          <a:sp3d/>
          <a:extLst>
            <a:ext uri="{91240B29-F687-4f45-9708-019B960494DF}">
              <a14:hiddenLine xmlns="" xmlns:a14="http://schemas.microsoft.com/office/drawing/2010/main" w="9525">
                <a:solidFill>
                  <a:srgbClr val="000000"/>
                </a:solidFill>
                <a:miter lim="800000"/>
                <a:headEnd/>
                <a:tailEnd/>
              </a14:hiddenLine>
            </a:ext>
          </a:extLst>
        </p:spPr>
        <p:txBody>
          <a:bodyPr wrap="square"/>
          <a:lstStyle/>
          <a:p>
            <a:pPr defTabSz="913578">
              <a:defRPr/>
            </a:pPr>
            <a:endParaRPr lang="en-US" sz="1400" kern="0">
              <a:solidFill>
                <a:srgbClr val="000000"/>
              </a:solidFill>
              <a:latin typeface="Century Gothic" panose="020F0302020204030204"/>
            </a:endParaRPr>
          </a:p>
        </p:txBody>
      </p:sp>
      <p:sp>
        <p:nvSpPr>
          <p:cNvPr id="215" name="Freeform 24">
            <a:extLst>
              <a:ext uri="{FF2B5EF4-FFF2-40B4-BE49-F238E27FC236}">
                <a16:creationId xmlns:a16="http://schemas.microsoft.com/office/drawing/2014/main" id="{43D09C1A-5A0D-334C-9D7A-B126ED9C978A}"/>
              </a:ext>
            </a:extLst>
          </p:cNvPr>
          <p:cNvSpPr>
            <a:spLocks noChangeAspect="1"/>
          </p:cNvSpPr>
          <p:nvPr/>
        </p:nvSpPr>
        <p:spPr bwMode="auto">
          <a:xfrm>
            <a:off x="11783054" y="3738601"/>
            <a:ext cx="245572" cy="227288"/>
          </a:xfrm>
          <a:custGeom>
            <a:avLst/>
            <a:gdLst>
              <a:gd name="T0" fmla="*/ 36805 w 561"/>
              <a:gd name="T1" fmla="*/ 0 h 534"/>
              <a:gd name="T2" fmla="*/ 3573 w 561"/>
              <a:gd name="T3" fmla="*/ 38661 h 534"/>
              <a:gd name="T4" fmla="*/ 0 w 561"/>
              <a:gd name="T5" fmla="*/ 56349 h 534"/>
              <a:gd name="T6" fmla="*/ 20193 w 561"/>
              <a:gd name="T7" fmla="*/ 59592 h 534"/>
              <a:gd name="T8" fmla="*/ 62581 w 561"/>
              <a:gd name="T9" fmla="*/ 7704 h 534"/>
              <a:gd name="T10" fmla="*/ 46820 w 561"/>
              <a:gd name="T11" fmla="*/ 17544 h 534"/>
              <a:gd name="T12" fmla="*/ 36805 w 561"/>
              <a:gd name="T13" fmla="*/ 0 h 534"/>
              <a:gd name="T14" fmla="*/ 0 60000 65536"/>
              <a:gd name="T15" fmla="*/ 0 60000 65536"/>
              <a:gd name="T16" fmla="*/ 0 60000 65536"/>
              <a:gd name="T17" fmla="*/ 0 60000 65536"/>
              <a:gd name="T18" fmla="*/ 0 60000 65536"/>
              <a:gd name="T19" fmla="*/ 0 60000 65536"/>
              <a:gd name="T20" fmla="*/ 0 60000 65536"/>
              <a:gd name="T21" fmla="*/ 0 w 561"/>
              <a:gd name="T22" fmla="*/ 0 h 534"/>
              <a:gd name="T23" fmla="*/ 561 w 561"/>
              <a:gd name="T24" fmla="*/ 534 h 5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1" h="534">
                <a:moveTo>
                  <a:pt x="330" y="0"/>
                </a:moveTo>
                <a:cubicBezTo>
                  <a:pt x="264" y="141"/>
                  <a:pt x="161" y="261"/>
                  <a:pt x="32" y="346"/>
                </a:cubicBezTo>
                <a:cubicBezTo>
                  <a:pt x="0" y="505"/>
                  <a:pt x="0" y="505"/>
                  <a:pt x="0" y="505"/>
                </a:cubicBezTo>
                <a:cubicBezTo>
                  <a:pt x="181" y="534"/>
                  <a:pt x="181" y="534"/>
                  <a:pt x="181" y="534"/>
                </a:cubicBezTo>
                <a:cubicBezTo>
                  <a:pt x="348" y="419"/>
                  <a:pt x="481" y="257"/>
                  <a:pt x="561" y="69"/>
                </a:cubicBezTo>
                <a:cubicBezTo>
                  <a:pt x="420" y="157"/>
                  <a:pt x="420" y="157"/>
                  <a:pt x="420" y="157"/>
                </a:cubicBezTo>
                <a:lnTo>
                  <a:pt x="330" y="0"/>
                </a:lnTo>
                <a:close/>
              </a:path>
            </a:pathLst>
          </a:custGeom>
          <a:solidFill>
            <a:schemeClr val="tx1">
              <a:lumMod val="60000"/>
              <a:lumOff val="40000"/>
            </a:schemeClr>
          </a:solidFill>
          <a:ln>
            <a:solidFill>
              <a:schemeClr val="tx1">
                <a:lumMod val="60000"/>
                <a:lumOff val="40000"/>
              </a:schemeClr>
            </a:solidFill>
          </a:ln>
          <a:scene3d>
            <a:camera prst="orthographicFront"/>
            <a:lightRig rig="threePt" dir="t"/>
          </a:scene3d>
          <a:sp3d/>
          <a:extLst>
            <a:ext uri="{91240B29-F687-4f45-9708-019B960494DF}">
              <a14:hiddenLine xmlns="" xmlns:a14="http://schemas.microsoft.com/office/drawing/2010/main" w="9525">
                <a:solidFill>
                  <a:srgbClr val="000000"/>
                </a:solidFill>
                <a:miter lim="800000"/>
                <a:headEnd/>
                <a:tailEnd/>
              </a14:hiddenLine>
            </a:ext>
          </a:extLst>
        </p:spPr>
        <p:txBody>
          <a:bodyPr wrap="square"/>
          <a:lstStyle/>
          <a:p>
            <a:pPr defTabSz="913578">
              <a:defRPr/>
            </a:pPr>
            <a:endParaRPr lang="en-US" sz="1400" kern="0">
              <a:solidFill>
                <a:srgbClr val="000000"/>
              </a:solidFill>
              <a:latin typeface="Century Gothic" panose="020F0302020204030204"/>
            </a:endParaRPr>
          </a:p>
        </p:txBody>
      </p:sp>
      <p:sp>
        <p:nvSpPr>
          <p:cNvPr id="216" name="Freeform 25">
            <a:extLst>
              <a:ext uri="{FF2B5EF4-FFF2-40B4-BE49-F238E27FC236}">
                <a16:creationId xmlns:a16="http://schemas.microsoft.com/office/drawing/2014/main" id="{40C7CEA0-65A9-1849-8C99-EF14B58F0164}"/>
              </a:ext>
            </a:extLst>
          </p:cNvPr>
          <p:cNvSpPr>
            <a:spLocks noChangeAspect="1"/>
          </p:cNvSpPr>
          <p:nvPr/>
        </p:nvSpPr>
        <p:spPr bwMode="auto">
          <a:xfrm>
            <a:off x="11459161" y="3907851"/>
            <a:ext cx="356686" cy="138212"/>
          </a:xfrm>
          <a:custGeom>
            <a:avLst/>
            <a:gdLst>
              <a:gd name="T0" fmla="*/ 75674 w 815"/>
              <a:gd name="T1" fmla="*/ 0 h 324"/>
              <a:gd name="T2" fmla="*/ 35159 w 815"/>
              <a:gd name="T3" fmla="*/ 9675 h 324"/>
              <a:gd name="T4" fmla="*/ 18801 w 815"/>
              <a:gd name="T5" fmla="*/ 8263 h 324"/>
              <a:gd name="T6" fmla="*/ 0 w 815"/>
              <a:gd name="T7" fmla="*/ 16851 h 324"/>
              <a:gd name="T8" fmla="*/ 8322 w 815"/>
              <a:gd name="T9" fmla="*/ 33903 h 324"/>
              <a:gd name="T10" fmla="*/ 35159 w 815"/>
              <a:gd name="T11" fmla="*/ 37138 h 324"/>
              <a:gd name="T12" fmla="*/ 90758 w 815"/>
              <a:gd name="T13" fmla="*/ 22932 h 324"/>
              <a:gd name="T14" fmla="*/ 71770 w 815"/>
              <a:gd name="T15" fmla="*/ 19866 h 324"/>
              <a:gd name="T16" fmla="*/ 75674 w 815"/>
              <a:gd name="T17" fmla="*/ 0 h 3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15"/>
              <a:gd name="T28" fmla="*/ 0 h 324"/>
              <a:gd name="T29" fmla="*/ 815 w 815"/>
              <a:gd name="T30" fmla="*/ 324 h 3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15" h="324">
                <a:moveTo>
                  <a:pt x="680" y="0"/>
                </a:moveTo>
                <a:cubicBezTo>
                  <a:pt x="570" y="54"/>
                  <a:pt x="446" y="84"/>
                  <a:pt x="316" y="84"/>
                </a:cubicBezTo>
                <a:cubicBezTo>
                  <a:pt x="266" y="84"/>
                  <a:pt x="217" y="80"/>
                  <a:pt x="169" y="72"/>
                </a:cubicBezTo>
                <a:cubicBezTo>
                  <a:pt x="0" y="147"/>
                  <a:pt x="0" y="147"/>
                  <a:pt x="0" y="147"/>
                </a:cubicBezTo>
                <a:cubicBezTo>
                  <a:pt x="75" y="296"/>
                  <a:pt x="75" y="296"/>
                  <a:pt x="75" y="296"/>
                </a:cubicBezTo>
                <a:cubicBezTo>
                  <a:pt x="152" y="314"/>
                  <a:pt x="233" y="324"/>
                  <a:pt x="316" y="324"/>
                </a:cubicBezTo>
                <a:cubicBezTo>
                  <a:pt x="496" y="324"/>
                  <a:pt x="666" y="279"/>
                  <a:pt x="815" y="200"/>
                </a:cubicBezTo>
                <a:cubicBezTo>
                  <a:pt x="645" y="173"/>
                  <a:pt x="645" y="173"/>
                  <a:pt x="645" y="173"/>
                </a:cubicBezTo>
                <a:lnTo>
                  <a:pt x="680" y="0"/>
                </a:lnTo>
                <a:close/>
              </a:path>
            </a:pathLst>
          </a:custGeom>
          <a:solidFill>
            <a:schemeClr val="tx1">
              <a:lumMod val="60000"/>
              <a:lumOff val="40000"/>
            </a:schemeClr>
          </a:solidFill>
          <a:ln>
            <a:solidFill>
              <a:schemeClr val="tx1">
                <a:lumMod val="60000"/>
                <a:lumOff val="40000"/>
              </a:schemeClr>
            </a:solidFill>
          </a:ln>
          <a:scene3d>
            <a:camera prst="orthographicFront"/>
            <a:lightRig rig="threePt" dir="t"/>
          </a:scene3d>
          <a:sp3d/>
          <a:extLst>
            <a:ext uri="{91240B29-F687-4f45-9708-019B960494DF}">
              <a14:hiddenLine xmlns="" xmlns:a14="http://schemas.microsoft.com/office/drawing/2010/main" w="9525">
                <a:solidFill>
                  <a:srgbClr val="000000"/>
                </a:solidFill>
                <a:miter lim="800000"/>
                <a:headEnd/>
                <a:tailEnd/>
              </a14:hiddenLine>
            </a:ext>
          </a:extLst>
        </p:spPr>
        <p:txBody>
          <a:bodyPr wrap="square"/>
          <a:lstStyle/>
          <a:p>
            <a:pPr defTabSz="913578">
              <a:defRPr/>
            </a:pPr>
            <a:endParaRPr lang="en-US" sz="1400" kern="0">
              <a:solidFill>
                <a:srgbClr val="000000"/>
              </a:solidFill>
              <a:latin typeface="Century Gothic" panose="020F0302020204030204"/>
            </a:endParaRPr>
          </a:p>
        </p:txBody>
      </p:sp>
      <p:sp>
        <p:nvSpPr>
          <p:cNvPr id="217" name="Freeform 26">
            <a:extLst>
              <a:ext uri="{FF2B5EF4-FFF2-40B4-BE49-F238E27FC236}">
                <a16:creationId xmlns:a16="http://schemas.microsoft.com/office/drawing/2014/main" id="{853360DE-B757-8944-805E-4E38FF47D674}"/>
              </a:ext>
            </a:extLst>
          </p:cNvPr>
          <p:cNvSpPr>
            <a:spLocks noChangeAspect="1"/>
          </p:cNvSpPr>
          <p:nvPr/>
        </p:nvSpPr>
        <p:spPr bwMode="auto">
          <a:xfrm>
            <a:off x="11229235" y="3803840"/>
            <a:ext cx="249413" cy="217806"/>
          </a:xfrm>
          <a:custGeom>
            <a:avLst/>
            <a:gdLst>
              <a:gd name="T0" fmla="*/ 63340 w 570"/>
              <a:gd name="T1" fmla="*/ 31472 h 512"/>
              <a:gd name="T2" fmla="*/ 26549 w 570"/>
              <a:gd name="T3" fmla="*/ 7978 h 512"/>
              <a:gd name="T4" fmla="*/ 5998 w 570"/>
              <a:gd name="T5" fmla="*/ 0 h 512"/>
              <a:gd name="T6" fmla="*/ 0 w 570"/>
              <a:gd name="T7" fmla="*/ 17776 h 512"/>
              <a:gd name="T8" fmla="*/ 55092 w 570"/>
              <a:gd name="T9" fmla="*/ 56739 h 512"/>
              <a:gd name="T10" fmla="*/ 46195 w 570"/>
              <a:gd name="T11" fmla="*/ 38988 h 512"/>
              <a:gd name="T12" fmla="*/ 63340 w 570"/>
              <a:gd name="T13" fmla="*/ 31472 h 512"/>
              <a:gd name="T14" fmla="*/ 0 60000 65536"/>
              <a:gd name="T15" fmla="*/ 0 60000 65536"/>
              <a:gd name="T16" fmla="*/ 0 60000 65536"/>
              <a:gd name="T17" fmla="*/ 0 60000 65536"/>
              <a:gd name="T18" fmla="*/ 0 60000 65536"/>
              <a:gd name="T19" fmla="*/ 0 60000 65536"/>
              <a:gd name="T20" fmla="*/ 0 60000 65536"/>
              <a:gd name="T21" fmla="*/ 0 w 570"/>
              <a:gd name="T22" fmla="*/ 0 h 512"/>
              <a:gd name="T23" fmla="*/ 570 w 570"/>
              <a:gd name="T24" fmla="*/ 512 h 5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0" h="512">
                <a:moveTo>
                  <a:pt x="570" y="284"/>
                </a:moveTo>
                <a:cubicBezTo>
                  <a:pt x="443" y="240"/>
                  <a:pt x="330" y="167"/>
                  <a:pt x="239" y="72"/>
                </a:cubicBezTo>
                <a:cubicBezTo>
                  <a:pt x="54" y="0"/>
                  <a:pt x="54" y="0"/>
                  <a:pt x="54" y="0"/>
                </a:cubicBezTo>
                <a:cubicBezTo>
                  <a:pt x="0" y="160"/>
                  <a:pt x="0" y="160"/>
                  <a:pt x="0" y="160"/>
                </a:cubicBezTo>
                <a:cubicBezTo>
                  <a:pt x="126" y="321"/>
                  <a:pt x="298" y="444"/>
                  <a:pt x="496" y="512"/>
                </a:cubicBezTo>
                <a:cubicBezTo>
                  <a:pt x="416" y="352"/>
                  <a:pt x="416" y="352"/>
                  <a:pt x="416" y="352"/>
                </a:cubicBezTo>
                <a:lnTo>
                  <a:pt x="570" y="284"/>
                </a:lnTo>
                <a:close/>
              </a:path>
            </a:pathLst>
          </a:custGeom>
          <a:solidFill>
            <a:schemeClr val="tx1">
              <a:lumMod val="60000"/>
              <a:lumOff val="40000"/>
            </a:schemeClr>
          </a:solidFill>
          <a:ln>
            <a:solidFill>
              <a:schemeClr val="tx1">
                <a:lumMod val="60000"/>
                <a:lumOff val="40000"/>
              </a:schemeClr>
            </a:solidFill>
          </a:ln>
          <a:scene3d>
            <a:camera prst="orthographicFront"/>
            <a:lightRig rig="threePt" dir="t"/>
          </a:scene3d>
          <a:sp3d/>
          <a:extLst>
            <a:ext uri="{91240B29-F687-4f45-9708-019B960494DF}">
              <a14:hiddenLine xmlns="" xmlns:a14="http://schemas.microsoft.com/office/drawing/2010/main" w="9525">
                <a:solidFill>
                  <a:srgbClr val="000000"/>
                </a:solidFill>
                <a:miter lim="800000"/>
                <a:headEnd/>
                <a:tailEnd/>
              </a14:hiddenLine>
            </a:ext>
          </a:extLst>
        </p:spPr>
        <p:txBody>
          <a:bodyPr wrap="square"/>
          <a:lstStyle/>
          <a:p>
            <a:pPr defTabSz="913578">
              <a:defRPr/>
            </a:pPr>
            <a:endParaRPr lang="en-US" sz="1400" kern="0">
              <a:solidFill>
                <a:srgbClr val="000000"/>
              </a:solidFill>
              <a:latin typeface="Century Gothic" panose="020F0302020204030204"/>
            </a:endParaRPr>
          </a:p>
        </p:txBody>
      </p:sp>
      <p:sp>
        <p:nvSpPr>
          <p:cNvPr id="218" name="Rectangle 217">
            <a:extLst>
              <a:ext uri="{FF2B5EF4-FFF2-40B4-BE49-F238E27FC236}">
                <a16:creationId xmlns:a16="http://schemas.microsoft.com/office/drawing/2014/main" id="{F5691F27-B1BA-CA4C-94EB-48FD2DAAC776}"/>
              </a:ext>
            </a:extLst>
          </p:cNvPr>
          <p:cNvSpPr/>
          <p:nvPr/>
        </p:nvSpPr>
        <p:spPr>
          <a:xfrm>
            <a:off x="11103646" y="3235383"/>
            <a:ext cx="1037346" cy="522812"/>
          </a:xfrm>
          <a:prstGeom prst="rect">
            <a:avLst/>
          </a:prstGeom>
          <a:solidFill>
            <a:schemeClr val="tx1">
              <a:lumMod val="60000"/>
              <a:lumOff val="40000"/>
            </a:schemeClr>
          </a:solidFill>
          <a:ln>
            <a:solidFill>
              <a:schemeClr val="tx1">
                <a:lumMod val="60000"/>
                <a:lumOff val="40000"/>
              </a:schemeClr>
            </a:solidFill>
          </a:ln>
        </p:spPr>
        <p:txBody>
          <a:bodyPr wrap="square">
            <a:spAutoFit/>
          </a:bodyPr>
          <a:lstStyle/>
          <a:p>
            <a:pPr algn="ctr" defTabSz="913578">
              <a:defRPr/>
            </a:pPr>
            <a:r>
              <a:rPr lang="en-US" sz="1400" b="1" kern="0">
                <a:solidFill>
                  <a:srgbClr val="FFFFFF"/>
                </a:solidFill>
                <a:latin typeface="Century Gothic" panose="020F0302020204030204"/>
                <a:ea typeface="Avenir Book" charset="0"/>
                <a:cs typeface="Avenir Book" charset="0"/>
              </a:rPr>
              <a:t>Run The Business</a:t>
            </a:r>
          </a:p>
        </p:txBody>
      </p:sp>
      <p:cxnSp>
        <p:nvCxnSpPr>
          <p:cNvPr id="219" name="Straight Connector 218">
            <a:extLst>
              <a:ext uri="{FF2B5EF4-FFF2-40B4-BE49-F238E27FC236}">
                <a16:creationId xmlns:a16="http://schemas.microsoft.com/office/drawing/2014/main" id="{A186BADA-AABA-D440-BE4B-8859D00245B0}"/>
              </a:ext>
            </a:extLst>
          </p:cNvPr>
          <p:cNvCxnSpPr>
            <a:cxnSpLocks/>
          </p:cNvCxnSpPr>
          <p:nvPr/>
        </p:nvCxnSpPr>
        <p:spPr>
          <a:xfrm flipV="1">
            <a:off x="10649985" y="3570376"/>
            <a:ext cx="457529" cy="1"/>
          </a:xfrm>
          <a:prstGeom prst="line">
            <a:avLst/>
          </a:prstGeom>
          <a:noFill/>
          <a:ln w="25400" cap="flat" cmpd="sng" algn="ctr">
            <a:solidFill>
              <a:schemeClr val="bg1"/>
            </a:solidFill>
            <a:prstDash val="solid"/>
            <a:tailEnd type="triangle" w="lg" len="med"/>
          </a:ln>
          <a:effectLst/>
        </p:spPr>
      </p:cxnSp>
      <p:cxnSp>
        <p:nvCxnSpPr>
          <p:cNvPr id="220" name="Straight Arrow Connector 219">
            <a:extLst>
              <a:ext uri="{FF2B5EF4-FFF2-40B4-BE49-F238E27FC236}">
                <a16:creationId xmlns:a16="http://schemas.microsoft.com/office/drawing/2014/main" id="{D3949484-1117-3542-B949-B3D1D88B11D8}"/>
              </a:ext>
            </a:extLst>
          </p:cNvPr>
          <p:cNvCxnSpPr/>
          <p:nvPr/>
        </p:nvCxnSpPr>
        <p:spPr bwMode="auto">
          <a:xfrm>
            <a:off x="2803719" y="2237419"/>
            <a:ext cx="0" cy="1043184"/>
          </a:xfrm>
          <a:prstGeom prst="straightConnector1">
            <a:avLst/>
          </a:prstGeom>
          <a:solidFill>
            <a:srgbClr val="94C6C9"/>
          </a:solidFill>
          <a:ln w="25400" cap="flat" cmpd="sng" algn="ctr">
            <a:solidFill>
              <a:schemeClr val="bg1"/>
            </a:solidFill>
            <a:prstDash val="sysDash"/>
            <a:round/>
            <a:headEnd type="none" w="med" len="med"/>
            <a:tailEnd type="oval" w="med" len="med"/>
          </a:ln>
          <a:effectLst/>
        </p:spPr>
      </p:cxnSp>
      <p:sp>
        <p:nvSpPr>
          <p:cNvPr id="221" name="Content Placeholder 2">
            <a:extLst>
              <a:ext uri="{FF2B5EF4-FFF2-40B4-BE49-F238E27FC236}">
                <a16:creationId xmlns:a16="http://schemas.microsoft.com/office/drawing/2014/main" id="{454C300C-7A41-B145-A13F-B5CB7274529A}"/>
              </a:ext>
            </a:extLst>
          </p:cNvPr>
          <p:cNvSpPr txBox="1">
            <a:spLocks/>
          </p:cNvSpPr>
          <p:nvPr/>
        </p:nvSpPr>
        <p:spPr bwMode="auto">
          <a:xfrm>
            <a:off x="1785170" y="2158677"/>
            <a:ext cx="1260850" cy="1001919"/>
          </a:xfrm>
          <a:prstGeom prst="rect">
            <a:avLst/>
          </a:prstGeom>
          <a:noFill/>
          <a:ln w="9525">
            <a:noFill/>
            <a:miter lim="800000"/>
            <a:headEnd/>
            <a:tailEnd/>
          </a:ln>
          <a:effectLst/>
        </p:spPr>
        <p:txBody>
          <a:bodyPr vert="horz" wrap="square" lIns="91368" tIns="45684" rIns="91368" bIns="45684" numCol="1" anchor="ctr" anchorCtr="0" compatLnSpc="1">
            <a:prstTxWarp prst="textNoShape">
              <a:avLst/>
            </a:prstTxWarp>
          </a:bodyPr>
          <a:lstStyle>
            <a:lvl1pPr marL="233363" indent="-233363" algn="l" rtl="0" eaLnBrk="1" fontAlgn="base" hangingPunct="1">
              <a:spcBef>
                <a:spcPts val="600"/>
              </a:spcBef>
              <a:spcAft>
                <a:spcPct val="0"/>
              </a:spcAft>
              <a:buChar char="•"/>
              <a:defRPr sz="2400">
                <a:solidFill>
                  <a:schemeClr val="tx1"/>
                </a:solidFill>
                <a:latin typeface="+mn-lt"/>
                <a:ea typeface="+mn-ea"/>
                <a:cs typeface="+mn-cs"/>
              </a:defRPr>
            </a:lvl1pPr>
            <a:lvl2pPr marL="690563" indent="-233363" algn="l" rtl="0" eaLnBrk="1" fontAlgn="base" hangingPunct="1">
              <a:spcBef>
                <a:spcPts val="600"/>
              </a:spcBef>
              <a:spcAft>
                <a:spcPct val="0"/>
              </a:spcAft>
              <a:buFont typeface="Arial" pitchFamily="34" charset="0"/>
              <a:buChar char="–"/>
              <a:defRPr sz="2400">
                <a:solidFill>
                  <a:schemeClr val="tx1"/>
                </a:solidFill>
                <a:latin typeface="+mn-lt"/>
              </a:defRPr>
            </a:lvl2pPr>
            <a:lvl3pPr marL="1143000" indent="-228600" algn="l" rtl="0" eaLnBrk="1" fontAlgn="base" hangingPunct="1">
              <a:spcBef>
                <a:spcPts val="600"/>
              </a:spcBef>
              <a:spcAft>
                <a:spcPct val="0"/>
              </a:spcAft>
              <a:buFont typeface="Wingdings" pitchFamily="2" charset="2"/>
              <a:buChar char="§"/>
              <a:defRPr sz="2000">
                <a:solidFill>
                  <a:schemeClr val="tx1"/>
                </a:solidFill>
                <a:latin typeface="+mn-lt"/>
              </a:defRPr>
            </a:lvl3pPr>
            <a:lvl4pPr marL="1600200" indent="-228600" algn="l" rtl="0" eaLnBrk="1" fontAlgn="base" hangingPunct="1">
              <a:spcBef>
                <a:spcPts val="600"/>
              </a:spcBef>
              <a:spcAft>
                <a:spcPct val="0"/>
              </a:spcAft>
              <a:buFont typeface="Trebuchet MS" pitchFamily="34" charset="0"/>
              <a:buChar char="◦"/>
              <a:defRPr>
                <a:solidFill>
                  <a:schemeClr val="tx1"/>
                </a:solidFill>
                <a:latin typeface="+mn-lt"/>
              </a:defRPr>
            </a:lvl4pPr>
            <a:lvl5pPr marL="2057400" indent="-228600" algn="l" rtl="0" eaLnBrk="1" fontAlgn="base" hangingPunct="1">
              <a:spcBef>
                <a:spcPts val="6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a:lstStyle>
          <a:p>
            <a:pPr marL="0" indent="0" defTabSz="913578">
              <a:lnSpc>
                <a:spcPct val="90000"/>
              </a:lnSpc>
              <a:spcBef>
                <a:spcPts val="1200"/>
              </a:spcBef>
              <a:spcAft>
                <a:spcPts val="1200"/>
              </a:spcAft>
              <a:buNone/>
              <a:defRPr/>
            </a:pPr>
            <a:r>
              <a:rPr lang="en-US" sz="1100" kern="0">
                <a:solidFill>
                  <a:srgbClr val="FFFFFF"/>
                </a:solidFill>
                <a:latin typeface="Century Gothic" panose="020F0302020204030204"/>
              </a:rPr>
              <a:t>Ensure only right ideas proceed</a:t>
            </a:r>
          </a:p>
        </p:txBody>
      </p:sp>
      <p:sp>
        <p:nvSpPr>
          <p:cNvPr id="222" name="Rectangle 221">
            <a:extLst>
              <a:ext uri="{FF2B5EF4-FFF2-40B4-BE49-F238E27FC236}">
                <a16:creationId xmlns:a16="http://schemas.microsoft.com/office/drawing/2014/main" id="{F5BC441A-8893-FC4F-B328-954322CB46A5}"/>
              </a:ext>
            </a:extLst>
          </p:cNvPr>
          <p:cNvSpPr/>
          <p:nvPr/>
        </p:nvSpPr>
        <p:spPr>
          <a:xfrm>
            <a:off x="135230" y="5407536"/>
            <a:ext cx="11944539" cy="251802"/>
          </a:xfrm>
          <a:prstGeom prst="rect">
            <a:avLst/>
          </a:prstGeom>
          <a:solidFill>
            <a:schemeClr val="tx1"/>
          </a:solidFill>
          <a:ln w="19050" cap="flat" cmpd="sng" algn="ctr">
            <a:solidFill>
              <a:schemeClr val="tx1"/>
            </a:solidFill>
            <a:prstDash val="solid"/>
          </a:ln>
          <a:effectLst/>
        </p:spPr>
        <p:txBody>
          <a:bodyPr tIns="0" bIns="0" rtlCol="0" anchor="ctr"/>
          <a:lstStyle/>
          <a:p>
            <a:pPr algn="ctr" defTabSz="913578">
              <a:defRPr/>
            </a:pPr>
            <a:r>
              <a:rPr lang="en-US" sz="1797" b="1" kern="0">
                <a:solidFill>
                  <a:srgbClr val="FFFFFF"/>
                </a:solidFill>
                <a:latin typeface="Calibri"/>
              </a:rPr>
              <a:t>Real-Time Visibility</a:t>
            </a:r>
          </a:p>
        </p:txBody>
      </p:sp>
      <p:sp>
        <p:nvSpPr>
          <p:cNvPr id="5" name="Rectangle 4">
            <a:extLst>
              <a:ext uri="{FF2B5EF4-FFF2-40B4-BE49-F238E27FC236}">
                <a16:creationId xmlns:a16="http://schemas.microsoft.com/office/drawing/2014/main" id="{D1874E6A-059A-CF44-A4A7-7965F9206B6A}"/>
              </a:ext>
            </a:extLst>
          </p:cNvPr>
          <p:cNvSpPr/>
          <p:nvPr/>
        </p:nvSpPr>
        <p:spPr>
          <a:xfrm>
            <a:off x="50525" y="146949"/>
            <a:ext cx="10601423" cy="523084"/>
          </a:xfrm>
          <a:prstGeom prst="rect">
            <a:avLst/>
          </a:prstGeom>
        </p:spPr>
        <p:txBody>
          <a:bodyPr wrap="none">
            <a:spAutoFit/>
          </a:bodyPr>
          <a:lstStyle/>
          <a:p>
            <a:pPr defTabSz="456903">
              <a:defRPr/>
            </a:pPr>
            <a:r>
              <a:rPr lang="en-US" sz="2799" b="1">
                <a:solidFill>
                  <a:srgbClr val="FFFFFF"/>
                </a:solidFill>
                <a:latin typeface="Century Gothic" panose="020F0302020204030204"/>
              </a:rPr>
              <a:t>The Path to Value - From Strategy to Delivery of Outcomes</a:t>
            </a:r>
          </a:p>
        </p:txBody>
      </p:sp>
      <p:sp>
        <p:nvSpPr>
          <p:cNvPr id="4" name="Right Arrow 3">
            <a:extLst>
              <a:ext uri="{FF2B5EF4-FFF2-40B4-BE49-F238E27FC236}">
                <a16:creationId xmlns:a16="http://schemas.microsoft.com/office/drawing/2014/main" id="{25CC76CE-7063-BA45-ACDB-D1A76B954BF8}"/>
              </a:ext>
            </a:extLst>
          </p:cNvPr>
          <p:cNvSpPr/>
          <p:nvPr/>
        </p:nvSpPr>
        <p:spPr>
          <a:xfrm>
            <a:off x="121186" y="791613"/>
            <a:ext cx="11883358" cy="5675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en-US" sz="1797">
              <a:solidFill>
                <a:srgbClr val="FFFFFF"/>
              </a:solidFill>
              <a:latin typeface="Century Gothic" panose="020F0302020204030204"/>
            </a:endParaRPr>
          </a:p>
        </p:txBody>
      </p:sp>
      <p:grpSp>
        <p:nvGrpSpPr>
          <p:cNvPr id="111" name="Group 61">
            <a:extLst>
              <a:ext uri="{FF2B5EF4-FFF2-40B4-BE49-F238E27FC236}">
                <a16:creationId xmlns:a16="http://schemas.microsoft.com/office/drawing/2014/main" id="{934BBE19-E281-8A4E-8807-7A5FDBFF21A0}"/>
              </a:ext>
            </a:extLst>
          </p:cNvPr>
          <p:cNvGrpSpPr/>
          <p:nvPr/>
        </p:nvGrpSpPr>
        <p:grpSpPr>
          <a:xfrm>
            <a:off x="4099420" y="1490298"/>
            <a:ext cx="3556641" cy="3677962"/>
            <a:chOff x="4177336" y="1708156"/>
            <a:chExt cx="3809411" cy="3735213"/>
          </a:xfrm>
        </p:grpSpPr>
        <p:sp>
          <p:nvSpPr>
            <p:cNvPr id="112" name="Oval 111">
              <a:extLst>
                <a:ext uri="{FF2B5EF4-FFF2-40B4-BE49-F238E27FC236}">
                  <a16:creationId xmlns:a16="http://schemas.microsoft.com/office/drawing/2014/main" id="{256A6B56-723E-D743-8C15-55F00CD0ADE8}"/>
                </a:ext>
              </a:extLst>
            </p:cNvPr>
            <p:cNvSpPr/>
            <p:nvPr/>
          </p:nvSpPr>
          <p:spPr>
            <a:xfrm>
              <a:off x="4177336" y="1708156"/>
              <a:ext cx="3809411" cy="3735213"/>
            </a:xfrm>
            <a:prstGeom prst="ellipse">
              <a:avLst/>
            </a:prstGeom>
            <a:gradFill>
              <a:gsLst>
                <a:gs pos="0">
                  <a:schemeClr val="accent2">
                    <a:satMod val="103000"/>
                    <a:lumMod val="102000"/>
                    <a:tint val="94000"/>
                    <a:alpha val="80000"/>
                  </a:schemeClr>
                </a:gs>
                <a:gs pos="50000">
                  <a:schemeClr val="accent2">
                    <a:satMod val="110000"/>
                    <a:lumMod val="100000"/>
                    <a:shade val="100000"/>
                    <a:alpha val="80000"/>
                  </a:schemeClr>
                </a:gs>
                <a:gs pos="99000">
                  <a:schemeClr val="accent2">
                    <a:lumMod val="99000"/>
                    <a:satMod val="120000"/>
                    <a:shade val="78000"/>
                    <a:alpha val="80000"/>
                  </a:schemeClr>
                </a:gs>
              </a:gsLst>
            </a:gradFill>
            <a:ln/>
          </p:spPr>
          <p:style>
            <a:lnRef idx="0">
              <a:schemeClr val="accent2"/>
            </a:lnRef>
            <a:fillRef idx="3">
              <a:schemeClr val="accent2"/>
            </a:fillRef>
            <a:effectRef idx="3">
              <a:schemeClr val="accent2"/>
            </a:effectRef>
            <a:fontRef idx="minor">
              <a:schemeClr val="lt1"/>
            </a:fontRef>
          </p:style>
          <p:txBody>
            <a:bodyPr rtlCol="0" anchor="ctr"/>
            <a:lstStyle/>
            <a:p>
              <a:pPr algn="ctr" defTabSz="456903">
                <a:defRPr/>
              </a:pPr>
              <a:endParaRPr lang="en-US" sz="3597">
                <a:solidFill>
                  <a:srgbClr val="FFFFFF"/>
                </a:solidFill>
                <a:latin typeface="Century Gothic" panose="020F0302020204030204"/>
              </a:endParaRPr>
            </a:p>
          </p:txBody>
        </p:sp>
        <p:grpSp>
          <p:nvGrpSpPr>
            <p:cNvPr id="113" name="Group 63">
              <a:extLst>
                <a:ext uri="{FF2B5EF4-FFF2-40B4-BE49-F238E27FC236}">
                  <a16:creationId xmlns:a16="http://schemas.microsoft.com/office/drawing/2014/main" id="{C9B4D80E-AF48-0E40-9914-4AB480170D29}"/>
                </a:ext>
              </a:extLst>
            </p:cNvPr>
            <p:cNvGrpSpPr/>
            <p:nvPr/>
          </p:nvGrpSpPr>
          <p:grpSpPr>
            <a:xfrm>
              <a:off x="4579630" y="2606645"/>
              <a:ext cx="3009434" cy="2107737"/>
              <a:chOff x="4579630" y="2321119"/>
              <a:chExt cx="3009434" cy="2107737"/>
            </a:xfrm>
          </p:grpSpPr>
          <p:sp>
            <p:nvSpPr>
              <p:cNvPr id="114" name="TextBox 64">
                <a:extLst>
                  <a:ext uri="{FF2B5EF4-FFF2-40B4-BE49-F238E27FC236}">
                    <a16:creationId xmlns:a16="http://schemas.microsoft.com/office/drawing/2014/main" id="{43F91B4B-8256-5344-BEBB-59E044A7BB0A}"/>
                  </a:ext>
                </a:extLst>
              </p:cNvPr>
              <p:cNvSpPr txBox="1"/>
              <p:nvPr/>
            </p:nvSpPr>
            <p:spPr>
              <a:xfrm>
                <a:off x="4579630" y="3585795"/>
                <a:ext cx="3009434" cy="843061"/>
              </a:xfrm>
              <a:prstGeom prst="rect">
                <a:avLst/>
              </a:prstGeom>
              <a:noFill/>
            </p:spPr>
            <p:txBody>
              <a:bodyPr wrap="square" rtlCol="0">
                <a:spAutoFit/>
              </a:bodyPr>
              <a:lstStyle/>
              <a:p>
                <a:pPr algn="ctr" defTabSz="456903">
                  <a:spcBef>
                    <a:spcPts val="1200"/>
                  </a:spcBef>
                  <a:buClr>
                    <a:srgbClr val="283E40"/>
                  </a:buClr>
                  <a:defRPr/>
                </a:pPr>
                <a:r>
                  <a:rPr lang="en-US" sz="2397" b="1">
                    <a:solidFill>
                      <a:srgbClr val="FFFFFF"/>
                    </a:solidFill>
                    <a:latin typeface="Century Gothic" panose="020F0302020204030204"/>
                    <a:ea typeface="Calibri Regular" charset="0"/>
                    <a:cs typeface="Calibri Regular" charset="0"/>
                  </a:rPr>
                  <a:t>Portfolio Governance</a:t>
                </a:r>
              </a:p>
            </p:txBody>
          </p:sp>
          <p:grpSp>
            <p:nvGrpSpPr>
              <p:cNvPr id="115" name="Group 65">
                <a:extLst>
                  <a:ext uri="{FF2B5EF4-FFF2-40B4-BE49-F238E27FC236}">
                    <a16:creationId xmlns:a16="http://schemas.microsoft.com/office/drawing/2014/main" id="{1C25B375-E04D-1E46-B559-BE55D0285DF2}"/>
                  </a:ext>
                </a:extLst>
              </p:cNvPr>
              <p:cNvGrpSpPr/>
              <p:nvPr/>
            </p:nvGrpSpPr>
            <p:grpSpPr>
              <a:xfrm>
                <a:off x="5481906" y="2321119"/>
                <a:ext cx="1200327" cy="1080164"/>
                <a:chOff x="7332663" y="1865313"/>
                <a:chExt cx="1081088" cy="992188"/>
              </a:xfrm>
              <a:solidFill>
                <a:schemeClr val="bg1"/>
              </a:solidFill>
            </p:grpSpPr>
            <p:sp>
              <p:nvSpPr>
                <p:cNvPr id="116" name="Freeform 196">
                  <a:extLst>
                    <a:ext uri="{FF2B5EF4-FFF2-40B4-BE49-F238E27FC236}">
                      <a16:creationId xmlns:a16="http://schemas.microsoft.com/office/drawing/2014/main" id="{AFE1BC8A-B0A2-F54B-B180-58DFEA352E0A}"/>
                    </a:ext>
                  </a:extLst>
                </p:cNvPr>
                <p:cNvSpPr>
                  <a:spLocks noEditPoints="1"/>
                </p:cNvSpPr>
                <p:nvPr/>
              </p:nvSpPr>
              <p:spPr bwMode="auto">
                <a:xfrm>
                  <a:off x="7805738" y="2336800"/>
                  <a:ext cx="134938" cy="1333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8" y="32"/>
                        <a:pt x="0" y="24"/>
                        <a:pt x="0" y="16"/>
                      </a:cubicBezTo>
                      <a:cubicBezTo>
                        <a:pt x="0" y="7"/>
                        <a:pt x="8" y="0"/>
                        <a:pt x="16" y="0"/>
                      </a:cubicBezTo>
                      <a:cubicBezTo>
                        <a:pt x="25" y="0"/>
                        <a:pt x="32" y="7"/>
                        <a:pt x="32" y="16"/>
                      </a:cubicBezTo>
                      <a:cubicBezTo>
                        <a:pt x="32" y="24"/>
                        <a:pt x="25" y="32"/>
                        <a:pt x="16" y="32"/>
                      </a:cubicBezTo>
                      <a:close/>
                      <a:moveTo>
                        <a:pt x="16" y="8"/>
                      </a:moveTo>
                      <a:cubicBezTo>
                        <a:pt x="12" y="8"/>
                        <a:pt x="8" y="11"/>
                        <a:pt x="8" y="16"/>
                      </a:cubicBezTo>
                      <a:cubicBezTo>
                        <a:pt x="8" y="20"/>
                        <a:pt x="12" y="24"/>
                        <a:pt x="16" y="24"/>
                      </a:cubicBezTo>
                      <a:cubicBezTo>
                        <a:pt x="21" y="24"/>
                        <a:pt x="24" y="20"/>
                        <a:pt x="24" y="16"/>
                      </a:cubicBezTo>
                      <a:cubicBezTo>
                        <a:pt x="24" y="11"/>
                        <a:pt x="21" y="8"/>
                        <a:pt x="16" y="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356" tIns="45678" rIns="91356" bIns="45678" numCol="1" anchor="t" anchorCtr="0" compatLnSpc="1">
                  <a:prstTxWarp prst="textNoShape">
                    <a:avLst/>
                  </a:prstTxWarp>
                </a:bodyPr>
                <a:lstStyle/>
                <a:p>
                  <a:pPr defTabSz="456743">
                    <a:defRPr/>
                  </a:pPr>
                  <a:endParaRPr lang="en-US" sz="1200">
                    <a:solidFill>
                      <a:srgbClr val="FFFFFF"/>
                    </a:solidFill>
                    <a:latin typeface="Calibri Regular" charset="0"/>
                    <a:ea typeface="Calibri Regular" charset="0"/>
                    <a:cs typeface="Calibri Regular" charset="0"/>
                  </a:endParaRPr>
                </a:p>
              </p:txBody>
            </p:sp>
            <p:sp>
              <p:nvSpPr>
                <p:cNvPr id="117" name="Freeform 197">
                  <a:extLst>
                    <a:ext uri="{FF2B5EF4-FFF2-40B4-BE49-F238E27FC236}">
                      <a16:creationId xmlns:a16="http://schemas.microsoft.com/office/drawing/2014/main" id="{E6918B07-9946-C043-89E2-C85A53E11D00}"/>
                    </a:ext>
                  </a:extLst>
                </p:cNvPr>
                <p:cNvSpPr>
                  <a:spLocks noEditPoints="1"/>
                </p:cNvSpPr>
                <p:nvPr/>
              </p:nvSpPr>
              <p:spPr bwMode="auto">
                <a:xfrm>
                  <a:off x="7332663" y="1865313"/>
                  <a:ext cx="1081088" cy="925513"/>
                </a:xfrm>
                <a:custGeom>
                  <a:avLst/>
                  <a:gdLst>
                    <a:gd name="T0" fmla="*/ 218 w 256"/>
                    <a:gd name="T1" fmla="*/ 220 h 220"/>
                    <a:gd name="T2" fmla="*/ 39 w 256"/>
                    <a:gd name="T3" fmla="*/ 220 h 220"/>
                    <a:gd name="T4" fmla="*/ 38 w 256"/>
                    <a:gd name="T5" fmla="*/ 218 h 220"/>
                    <a:gd name="T6" fmla="*/ 0 w 256"/>
                    <a:gd name="T7" fmla="*/ 128 h 220"/>
                    <a:gd name="T8" fmla="*/ 128 w 256"/>
                    <a:gd name="T9" fmla="*/ 0 h 220"/>
                    <a:gd name="T10" fmla="*/ 256 w 256"/>
                    <a:gd name="T11" fmla="*/ 128 h 220"/>
                    <a:gd name="T12" fmla="*/ 219 w 256"/>
                    <a:gd name="T13" fmla="*/ 218 h 220"/>
                    <a:gd name="T14" fmla="*/ 218 w 256"/>
                    <a:gd name="T15" fmla="*/ 220 h 220"/>
                    <a:gd name="T16" fmla="*/ 42 w 256"/>
                    <a:gd name="T17" fmla="*/ 212 h 220"/>
                    <a:gd name="T18" fmla="*/ 215 w 256"/>
                    <a:gd name="T19" fmla="*/ 212 h 220"/>
                    <a:gd name="T20" fmla="*/ 248 w 256"/>
                    <a:gd name="T21" fmla="*/ 128 h 220"/>
                    <a:gd name="T22" fmla="*/ 128 w 256"/>
                    <a:gd name="T23" fmla="*/ 8 h 220"/>
                    <a:gd name="T24" fmla="*/ 8 w 256"/>
                    <a:gd name="T25" fmla="*/ 128 h 220"/>
                    <a:gd name="T26" fmla="*/ 42 w 256"/>
                    <a:gd name="T27" fmla="*/ 212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20">
                      <a:moveTo>
                        <a:pt x="218" y="220"/>
                      </a:moveTo>
                      <a:cubicBezTo>
                        <a:pt x="39" y="220"/>
                        <a:pt x="39" y="220"/>
                        <a:pt x="39" y="220"/>
                      </a:cubicBezTo>
                      <a:cubicBezTo>
                        <a:pt x="38" y="218"/>
                        <a:pt x="38" y="218"/>
                        <a:pt x="38" y="218"/>
                      </a:cubicBezTo>
                      <a:cubicBezTo>
                        <a:pt x="14" y="195"/>
                        <a:pt x="0" y="162"/>
                        <a:pt x="0" y="128"/>
                      </a:cubicBezTo>
                      <a:cubicBezTo>
                        <a:pt x="0" y="57"/>
                        <a:pt x="58" y="0"/>
                        <a:pt x="128" y="0"/>
                      </a:cubicBezTo>
                      <a:cubicBezTo>
                        <a:pt x="199" y="0"/>
                        <a:pt x="256" y="57"/>
                        <a:pt x="256" y="128"/>
                      </a:cubicBezTo>
                      <a:cubicBezTo>
                        <a:pt x="256" y="162"/>
                        <a:pt x="243" y="195"/>
                        <a:pt x="219" y="218"/>
                      </a:cubicBezTo>
                      <a:lnTo>
                        <a:pt x="218" y="220"/>
                      </a:lnTo>
                      <a:close/>
                      <a:moveTo>
                        <a:pt x="42" y="212"/>
                      </a:moveTo>
                      <a:cubicBezTo>
                        <a:pt x="215" y="212"/>
                        <a:pt x="215" y="212"/>
                        <a:pt x="215" y="212"/>
                      </a:cubicBezTo>
                      <a:cubicBezTo>
                        <a:pt x="236" y="189"/>
                        <a:pt x="248" y="159"/>
                        <a:pt x="248" y="128"/>
                      </a:cubicBezTo>
                      <a:cubicBezTo>
                        <a:pt x="248" y="61"/>
                        <a:pt x="195" y="8"/>
                        <a:pt x="128" y="8"/>
                      </a:cubicBezTo>
                      <a:cubicBezTo>
                        <a:pt x="62" y="8"/>
                        <a:pt x="8" y="61"/>
                        <a:pt x="8" y="128"/>
                      </a:cubicBezTo>
                      <a:cubicBezTo>
                        <a:pt x="8" y="159"/>
                        <a:pt x="21" y="189"/>
                        <a:pt x="42" y="212"/>
                      </a:cubicBezTo>
                      <a:close/>
                    </a:path>
                  </a:pathLst>
                </a:custGeom>
                <a:solidFill>
                  <a:schemeClr val="bg1"/>
                </a:solidFill>
                <a:ln w="38100">
                  <a:solidFill>
                    <a:schemeClr val="bg1"/>
                  </a:solidFill>
                </a:ln>
                <a:scene3d>
                  <a:camera prst="orthographicFront"/>
                  <a:lightRig rig="threePt" dir="t"/>
                </a:scene3d>
                <a:sp3d>
                  <a:bevelT w="114300" prst="artDeco"/>
                </a:sp3d>
                <a:extLst>
                  <a:ext uri="{91240B29-F687-4f45-9708-019B960494DF}">
                    <a14:hiddenLine xmlns="" xmlns:a14="http://schemas.microsoft.com/office/drawing/2010/main" w="9525">
                      <a:solidFill>
                        <a:srgbClr val="000000"/>
                      </a:solidFill>
                      <a:round/>
                      <a:headEnd/>
                      <a:tailEnd/>
                    </a14:hiddenLine>
                  </a:ext>
                </a:extLst>
              </p:spPr>
              <p:txBody>
                <a:bodyPr vert="horz" wrap="square" lIns="91356" tIns="45678" rIns="91356" bIns="45678" numCol="1" anchor="t" anchorCtr="0" compatLnSpc="1">
                  <a:prstTxWarp prst="textNoShape">
                    <a:avLst/>
                  </a:prstTxWarp>
                </a:bodyPr>
                <a:lstStyle/>
                <a:p>
                  <a:pPr defTabSz="456743">
                    <a:defRPr/>
                  </a:pPr>
                  <a:endParaRPr lang="en-US" sz="1200">
                    <a:solidFill>
                      <a:srgbClr val="FFFFFF"/>
                    </a:solidFill>
                    <a:latin typeface="Calibri Regular" charset="0"/>
                    <a:ea typeface="Calibri Regular" charset="0"/>
                    <a:cs typeface="Calibri Regular" charset="0"/>
                  </a:endParaRPr>
                </a:p>
              </p:txBody>
            </p:sp>
            <p:sp>
              <p:nvSpPr>
                <p:cNvPr id="118" name="Freeform 198">
                  <a:extLst>
                    <a:ext uri="{FF2B5EF4-FFF2-40B4-BE49-F238E27FC236}">
                      <a16:creationId xmlns:a16="http://schemas.microsoft.com/office/drawing/2014/main" id="{420A7A43-63CC-C14D-BCAD-EA380A9745F3}"/>
                    </a:ext>
                  </a:extLst>
                </p:cNvPr>
                <p:cNvSpPr>
                  <a:spLocks/>
                </p:cNvSpPr>
                <p:nvPr/>
              </p:nvSpPr>
              <p:spPr bwMode="auto">
                <a:xfrm>
                  <a:off x="7432676" y="1966913"/>
                  <a:ext cx="879475" cy="696913"/>
                </a:xfrm>
                <a:custGeom>
                  <a:avLst/>
                  <a:gdLst>
                    <a:gd name="T0" fmla="*/ 21 w 208"/>
                    <a:gd name="T1" fmla="*/ 166 h 166"/>
                    <a:gd name="T2" fmla="*/ 0 w 208"/>
                    <a:gd name="T3" fmla="*/ 104 h 166"/>
                    <a:gd name="T4" fmla="*/ 104 w 208"/>
                    <a:gd name="T5" fmla="*/ 0 h 166"/>
                    <a:gd name="T6" fmla="*/ 208 w 208"/>
                    <a:gd name="T7" fmla="*/ 104 h 166"/>
                    <a:gd name="T8" fmla="*/ 188 w 208"/>
                    <a:gd name="T9" fmla="*/ 166 h 166"/>
                    <a:gd name="T10" fmla="*/ 181 w 208"/>
                    <a:gd name="T11" fmla="*/ 161 h 166"/>
                    <a:gd name="T12" fmla="*/ 200 w 208"/>
                    <a:gd name="T13" fmla="*/ 104 h 166"/>
                    <a:gd name="T14" fmla="*/ 104 w 208"/>
                    <a:gd name="T15" fmla="*/ 8 h 166"/>
                    <a:gd name="T16" fmla="*/ 8 w 208"/>
                    <a:gd name="T17" fmla="*/ 104 h 166"/>
                    <a:gd name="T18" fmla="*/ 28 w 208"/>
                    <a:gd name="T19" fmla="*/ 161 h 166"/>
                    <a:gd name="T20" fmla="*/ 21 w 208"/>
                    <a:gd name="T21" fmla="*/ 16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8" h="166">
                      <a:moveTo>
                        <a:pt x="21" y="166"/>
                      </a:moveTo>
                      <a:cubicBezTo>
                        <a:pt x="8" y="148"/>
                        <a:pt x="0" y="126"/>
                        <a:pt x="0" y="104"/>
                      </a:cubicBezTo>
                      <a:cubicBezTo>
                        <a:pt x="0" y="46"/>
                        <a:pt x="47" y="0"/>
                        <a:pt x="104" y="0"/>
                      </a:cubicBezTo>
                      <a:cubicBezTo>
                        <a:pt x="162" y="0"/>
                        <a:pt x="208" y="46"/>
                        <a:pt x="208" y="104"/>
                      </a:cubicBezTo>
                      <a:cubicBezTo>
                        <a:pt x="208" y="126"/>
                        <a:pt x="201" y="148"/>
                        <a:pt x="188" y="166"/>
                      </a:cubicBezTo>
                      <a:cubicBezTo>
                        <a:pt x="181" y="161"/>
                        <a:pt x="181" y="161"/>
                        <a:pt x="181" y="161"/>
                      </a:cubicBezTo>
                      <a:cubicBezTo>
                        <a:pt x="194" y="144"/>
                        <a:pt x="200" y="125"/>
                        <a:pt x="200" y="104"/>
                      </a:cubicBezTo>
                      <a:cubicBezTo>
                        <a:pt x="200" y="51"/>
                        <a:pt x="157" y="8"/>
                        <a:pt x="104" y="8"/>
                      </a:cubicBezTo>
                      <a:cubicBezTo>
                        <a:pt x="51" y="8"/>
                        <a:pt x="8" y="51"/>
                        <a:pt x="8" y="104"/>
                      </a:cubicBezTo>
                      <a:cubicBezTo>
                        <a:pt x="8" y="125"/>
                        <a:pt x="15" y="144"/>
                        <a:pt x="28" y="161"/>
                      </a:cubicBezTo>
                      <a:lnTo>
                        <a:pt x="21" y="166"/>
                      </a:lnTo>
                      <a:close/>
                    </a:path>
                  </a:pathLst>
                </a:custGeom>
                <a:grpFill/>
                <a:ln w="38100">
                  <a:solidFill>
                    <a:schemeClr val="bg1"/>
                  </a:solidFill>
                </a:ln>
                <a:scene3d>
                  <a:camera prst="orthographicFront"/>
                  <a:lightRig rig="threePt" dir="t"/>
                </a:scene3d>
                <a:sp3d>
                  <a:bevelT w="114300" prst="artDeco"/>
                </a:sp3d>
                <a:extLst>
                  <a:ext uri="{91240B29-F687-4f45-9708-019B960494DF}">
                    <a14:hiddenLine xmlns="" xmlns:a14="http://schemas.microsoft.com/office/drawing/2010/main" w="9525">
                      <a:solidFill>
                        <a:srgbClr val="000000"/>
                      </a:solidFill>
                      <a:round/>
                      <a:headEnd/>
                      <a:tailEnd/>
                    </a14:hiddenLine>
                  </a:ext>
                </a:extLst>
              </p:spPr>
              <p:txBody>
                <a:bodyPr vert="horz" wrap="square" lIns="91356" tIns="45678" rIns="91356" bIns="45678" numCol="1" anchor="t" anchorCtr="0" compatLnSpc="1">
                  <a:prstTxWarp prst="textNoShape">
                    <a:avLst/>
                  </a:prstTxWarp>
                </a:bodyPr>
                <a:lstStyle/>
                <a:p>
                  <a:pPr defTabSz="456743">
                    <a:defRPr/>
                  </a:pPr>
                  <a:endParaRPr lang="en-US" sz="1200">
                    <a:solidFill>
                      <a:srgbClr val="FFFFFF"/>
                    </a:solidFill>
                    <a:latin typeface="Calibri Regular" charset="0"/>
                    <a:ea typeface="Calibri Regular" charset="0"/>
                    <a:cs typeface="Calibri Regular" charset="0"/>
                  </a:endParaRPr>
                </a:p>
              </p:txBody>
            </p:sp>
            <p:sp>
              <p:nvSpPr>
                <p:cNvPr id="119" name="Rectangle 199">
                  <a:extLst>
                    <a:ext uri="{FF2B5EF4-FFF2-40B4-BE49-F238E27FC236}">
                      <a16:creationId xmlns:a16="http://schemas.microsoft.com/office/drawing/2014/main" id="{87313CAC-E0E4-8040-A423-BD7D4EB3CD07}"/>
                    </a:ext>
                  </a:extLst>
                </p:cNvPr>
                <p:cNvSpPr>
                  <a:spLocks noChangeArrowheads="1"/>
                </p:cNvSpPr>
                <p:nvPr/>
              </p:nvSpPr>
              <p:spPr bwMode="auto">
                <a:xfrm>
                  <a:off x="7856538" y="2655888"/>
                  <a:ext cx="33338" cy="3333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356" tIns="45678" rIns="91356" bIns="45678" numCol="1" anchor="t" anchorCtr="0" compatLnSpc="1">
                  <a:prstTxWarp prst="textNoShape">
                    <a:avLst/>
                  </a:prstTxWarp>
                </a:bodyPr>
                <a:lstStyle/>
                <a:p>
                  <a:pPr defTabSz="456743">
                    <a:defRPr/>
                  </a:pPr>
                  <a:endParaRPr lang="en-US" sz="1200">
                    <a:solidFill>
                      <a:srgbClr val="FFFFFF"/>
                    </a:solidFill>
                    <a:latin typeface="Calibri Regular" charset="0"/>
                    <a:ea typeface="Calibri Regular" charset="0"/>
                    <a:cs typeface="Calibri Regular" charset="0"/>
                  </a:endParaRPr>
                </a:p>
              </p:txBody>
            </p:sp>
            <p:sp>
              <p:nvSpPr>
                <p:cNvPr id="120" name="Rectangle 200">
                  <a:extLst>
                    <a:ext uri="{FF2B5EF4-FFF2-40B4-BE49-F238E27FC236}">
                      <a16:creationId xmlns:a16="http://schemas.microsoft.com/office/drawing/2014/main" id="{F88D89D4-3983-2547-A8E3-7460E290FE96}"/>
                    </a:ext>
                  </a:extLst>
                </p:cNvPr>
                <p:cNvSpPr>
                  <a:spLocks noChangeArrowheads="1"/>
                </p:cNvSpPr>
                <p:nvPr/>
              </p:nvSpPr>
              <p:spPr bwMode="auto">
                <a:xfrm>
                  <a:off x="7788276" y="2655888"/>
                  <a:ext cx="33338" cy="3333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356" tIns="45678" rIns="91356" bIns="45678" numCol="1" anchor="t" anchorCtr="0" compatLnSpc="1">
                  <a:prstTxWarp prst="textNoShape">
                    <a:avLst/>
                  </a:prstTxWarp>
                </a:bodyPr>
                <a:lstStyle/>
                <a:p>
                  <a:pPr defTabSz="456743">
                    <a:defRPr/>
                  </a:pPr>
                  <a:endParaRPr lang="en-US" sz="1200">
                    <a:solidFill>
                      <a:srgbClr val="FFFFFF"/>
                    </a:solidFill>
                    <a:latin typeface="Calibri Regular" charset="0"/>
                    <a:ea typeface="Calibri Regular" charset="0"/>
                    <a:cs typeface="Calibri Regular" charset="0"/>
                  </a:endParaRPr>
                </a:p>
              </p:txBody>
            </p:sp>
            <p:sp>
              <p:nvSpPr>
                <p:cNvPr id="121" name="Rectangle 201">
                  <a:extLst>
                    <a:ext uri="{FF2B5EF4-FFF2-40B4-BE49-F238E27FC236}">
                      <a16:creationId xmlns:a16="http://schemas.microsoft.com/office/drawing/2014/main" id="{5BDDBC43-B56B-9741-A659-CFB5880AF2D9}"/>
                    </a:ext>
                  </a:extLst>
                </p:cNvPr>
                <p:cNvSpPr>
                  <a:spLocks noChangeArrowheads="1"/>
                </p:cNvSpPr>
                <p:nvPr/>
              </p:nvSpPr>
              <p:spPr bwMode="auto">
                <a:xfrm>
                  <a:off x="7923213" y="2655888"/>
                  <a:ext cx="34925" cy="3333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356" tIns="45678" rIns="91356" bIns="45678" numCol="1" anchor="t" anchorCtr="0" compatLnSpc="1">
                  <a:prstTxWarp prst="textNoShape">
                    <a:avLst/>
                  </a:prstTxWarp>
                </a:bodyPr>
                <a:lstStyle/>
                <a:p>
                  <a:pPr defTabSz="456743">
                    <a:defRPr/>
                  </a:pPr>
                  <a:endParaRPr lang="en-US" sz="1200">
                    <a:solidFill>
                      <a:srgbClr val="FFFFFF"/>
                    </a:solidFill>
                    <a:latin typeface="Calibri Regular" charset="0"/>
                    <a:ea typeface="Calibri Regular" charset="0"/>
                    <a:cs typeface="Calibri Regular" charset="0"/>
                  </a:endParaRPr>
                </a:p>
              </p:txBody>
            </p:sp>
            <p:sp>
              <p:nvSpPr>
                <p:cNvPr id="122" name="Rectangle 202">
                  <a:extLst>
                    <a:ext uri="{FF2B5EF4-FFF2-40B4-BE49-F238E27FC236}">
                      <a16:creationId xmlns:a16="http://schemas.microsoft.com/office/drawing/2014/main" id="{BC6B2316-8CBD-5446-97A0-F6E9B95BE077}"/>
                    </a:ext>
                  </a:extLst>
                </p:cNvPr>
                <p:cNvSpPr>
                  <a:spLocks noChangeArrowheads="1"/>
                </p:cNvSpPr>
                <p:nvPr/>
              </p:nvSpPr>
              <p:spPr bwMode="auto">
                <a:xfrm>
                  <a:off x="7991476" y="2655888"/>
                  <a:ext cx="33338" cy="3333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356" tIns="45678" rIns="91356" bIns="45678" numCol="1" anchor="t" anchorCtr="0" compatLnSpc="1">
                  <a:prstTxWarp prst="textNoShape">
                    <a:avLst/>
                  </a:prstTxWarp>
                </a:bodyPr>
                <a:lstStyle/>
                <a:p>
                  <a:pPr defTabSz="456743">
                    <a:defRPr/>
                  </a:pPr>
                  <a:endParaRPr lang="en-US" sz="1200">
                    <a:solidFill>
                      <a:srgbClr val="FFFFFF"/>
                    </a:solidFill>
                    <a:latin typeface="Calibri Regular" charset="0"/>
                    <a:ea typeface="Calibri Regular" charset="0"/>
                    <a:cs typeface="Calibri Regular" charset="0"/>
                  </a:endParaRPr>
                </a:p>
              </p:txBody>
            </p:sp>
            <p:sp>
              <p:nvSpPr>
                <p:cNvPr id="123" name="Rectangle 203">
                  <a:extLst>
                    <a:ext uri="{FF2B5EF4-FFF2-40B4-BE49-F238E27FC236}">
                      <a16:creationId xmlns:a16="http://schemas.microsoft.com/office/drawing/2014/main" id="{3CB819B8-99FB-8A41-A63D-68AD353EA3F4}"/>
                    </a:ext>
                  </a:extLst>
                </p:cNvPr>
                <p:cNvSpPr>
                  <a:spLocks noChangeArrowheads="1"/>
                </p:cNvSpPr>
                <p:nvPr/>
              </p:nvSpPr>
              <p:spPr bwMode="auto">
                <a:xfrm>
                  <a:off x="7720013" y="2655888"/>
                  <a:ext cx="34925" cy="3333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356" tIns="45678" rIns="91356" bIns="45678" numCol="1" anchor="t" anchorCtr="0" compatLnSpc="1">
                  <a:prstTxWarp prst="textNoShape">
                    <a:avLst/>
                  </a:prstTxWarp>
                </a:bodyPr>
                <a:lstStyle/>
                <a:p>
                  <a:pPr defTabSz="456743">
                    <a:defRPr/>
                  </a:pPr>
                  <a:endParaRPr lang="en-US" sz="1200">
                    <a:solidFill>
                      <a:srgbClr val="FFFFFF"/>
                    </a:solidFill>
                    <a:latin typeface="Calibri Regular" charset="0"/>
                    <a:ea typeface="Calibri Regular" charset="0"/>
                    <a:cs typeface="Calibri Regular" charset="0"/>
                  </a:endParaRPr>
                </a:p>
              </p:txBody>
            </p:sp>
            <p:sp>
              <p:nvSpPr>
                <p:cNvPr id="124" name="Rectangle 204">
                  <a:extLst>
                    <a:ext uri="{FF2B5EF4-FFF2-40B4-BE49-F238E27FC236}">
                      <a16:creationId xmlns:a16="http://schemas.microsoft.com/office/drawing/2014/main" id="{CAD5F2C1-872B-464B-ACDA-43AF8EC092CC}"/>
                    </a:ext>
                  </a:extLst>
                </p:cNvPr>
                <p:cNvSpPr>
                  <a:spLocks noChangeArrowheads="1"/>
                </p:cNvSpPr>
                <p:nvPr/>
              </p:nvSpPr>
              <p:spPr bwMode="auto">
                <a:xfrm>
                  <a:off x="7450138" y="2387600"/>
                  <a:ext cx="50800" cy="33338"/>
                </a:xfrm>
                <a:prstGeom prst="rect">
                  <a:avLst/>
                </a:prstGeom>
                <a:grpFill/>
                <a:ln>
                  <a:solidFill>
                    <a:schemeClr val="tx1"/>
                  </a:solid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356" tIns="45678" rIns="91356" bIns="45678" numCol="1" anchor="t" anchorCtr="0" compatLnSpc="1">
                  <a:prstTxWarp prst="textNoShape">
                    <a:avLst/>
                  </a:prstTxWarp>
                </a:bodyPr>
                <a:lstStyle/>
                <a:p>
                  <a:pPr defTabSz="456743">
                    <a:defRPr/>
                  </a:pPr>
                  <a:endParaRPr lang="en-US" sz="1200">
                    <a:solidFill>
                      <a:srgbClr val="FFFFFF"/>
                    </a:solidFill>
                    <a:latin typeface="Calibri Regular" charset="0"/>
                    <a:ea typeface="Calibri Regular" charset="0"/>
                    <a:cs typeface="Calibri Regular" charset="0"/>
                  </a:endParaRPr>
                </a:p>
              </p:txBody>
            </p:sp>
            <p:sp>
              <p:nvSpPr>
                <p:cNvPr id="125" name="Rectangle 206">
                  <a:extLst>
                    <a:ext uri="{FF2B5EF4-FFF2-40B4-BE49-F238E27FC236}">
                      <a16:creationId xmlns:a16="http://schemas.microsoft.com/office/drawing/2014/main" id="{B81AEAFE-C4A3-0F4D-8F09-27D4ABF968FC}"/>
                    </a:ext>
                  </a:extLst>
                </p:cNvPr>
                <p:cNvSpPr>
                  <a:spLocks noChangeArrowheads="1"/>
                </p:cNvSpPr>
                <p:nvPr/>
              </p:nvSpPr>
              <p:spPr bwMode="auto">
                <a:xfrm>
                  <a:off x="7856538" y="1982788"/>
                  <a:ext cx="33338" cy="50800"/>
                </a:xfrm>
                <a:prstGeom prst="rect">
                  <a:avLst/>
                </a:prstGeom>
                <a:grpFill/>
                <a:ln>
                  <a:solidFill>
                    <a:schemeClr val="tx1"/>
                  </a:solid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356" tIns="45678" rIns="91356" bIns="45678" numCol="1" anchor="t" anchorCtr="0" compatLnSpc="1">
                  <a:prstTxWarp prst="textNoShape">
                    <a:avLst/>
                  </a:prstTxWarp>
                </a:bodyPr>
                <a:lstStyle/>
                <a:p>
                  <a:pPr defTabSz="456743">
                    <a:defRPr/>
                  </a:pPr>
                  <a:endParaRPr lang="en-US" sz="1200">
                    <a:solidFill>
                      <a:srgbClr val="FFFFFF"/>
                    </a:solidFill>
                    <a:latin typeface="Calibri Regular" charset="0"/>
                    <a:ea typeface="Calibri Regular" charset="0"/>
                    <a:cs typeface="Calibri Regular" charset="0"/>
                  </a:endParaRPr>
                </a:p>
              </p:txBody>
            </p:sp>
            <p:sp>
              <p:nvSpPr>
                <p:cNvPr id="126" name="Rectangle 207">
                  <a:extLst>
                    <a:ext uri="{FF2B5EF4-FFF2-40B4-BE49-F238E27FC236}">
                      <a16:creationId xmlns:a16="http://schemas.microsoft.com/office/drawing/2014/main" id="{435AFA28-8B39-A348-978E-5A1263106F07}"/>
                    </a:ext>
                  </a:extLst>
                </p:cNvPr>
                <p:cNvSpPr>
                  <a:spLocks noChangeArrowheads="1"/>
                </p:cNvSpPr>
                <p:nvPr/>
              </p:nvSpPr>
              <p:spPr bwMode="auto">
                <a:xfrm>
                  <a:off x="8245476" y="2387600"/>
                  <a:ext cx="50800" cy="33338"/>
                </a:xfrm>
                <a:prstGeom prst="rect">
                  <a:avLst/>
                </a:prstGeom>
                <a:grpFill/>
                <a:ln>
                  <a:solidFill>
                    <a:schemeClr val="tx1"/>
                  </a:solid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356" tIns="45678" rIns="91356" bIns="45678" numCol="1" anchor="t" anchorCtr="0" compatLnSpc="1">
                  <a:prstTxWarp prst="textNoShape">
                    <a:avLst/>
                  </a:prstTxWarp>
                </a:bodyPr>
                <a:lstStyle/>
                <a:p>
                  <a:pPr defTabSz="456743">
                    <a:defRPr/>
                  </a:pPr>
                  <a:endParaRPr lang="en-US" sz="1200">
                    <a:solidFill>
                      <a:srgbClr val="FFFFFF"/>
                    </a:solidFill>
                    <a:latin typeface="Calibri Regular" charset="0"/>
                    <a:ea typeface="Calibri Regular" charset="0"/>
                    <a:cs typeface="Calibri Regular" charset="0"/>
                  </a:endParaRPr>
                </a:p>
              </p:txBody>
            </p:sp>
            <p:sp>
              <p:nvSpPr>
                <p:cNvPr id="127" name="Freeform 208">
                  <a:extLst>
                    <a:ext uri="{FF2B5EF4-FFF2-40B4-BE49-F238E27FC236}">
                      <a16:creationId xmlns:a16="http://schemas.microsoft.com/office/drawing/2014/main" id="{62EBF32B-F95C-0949-A671-5994E493CEE5}"/>
                    </a:ext>
                  </a:extLst>
                </p:cNvPr>
                <p:cNvSpPr>
                  <a:spLocks/>
                </p:cNvSpPr>
                <p:nvPr/>
              </p:nvSpPr>
              <p:spPr bwMode="auto">
                <a:xfrm>
                  <a:off x="7559676" y="2089150"/>
                  <a:ext cx="73025" cy="71438"/>
                </a:xfrm>
                <a:custGeom>
                  <a:avLst/>
                  <a:gdLst>
                    <a:gd name="T0" fmla="*/ 32 w 46"/>
                    <a:gd name="T1" fmla="*/ 45 h 45"/>
                    <a:gd name="T2" fmla="*/ 0 w 46"/>
                    <a:gd name="T3" fmla="*/ 13 h 45"/>
                    <a:gd name="T4" fmla="*/ 14 w 46"/>
                    <a:gd name="T5" fmla="*/ 0 h 45"/>
                    <a:gd name="T6" fmla="*/ 46 w 46"/>
                    <a:gd name="T7" fmla="*/ 31 h 45"/>
                    <a:gd name="T8" fmla="*/ 32 w 46"/>
                    <a:gd name="T9" fmla="*/ 45 h 45"/>
                  </a:gdLst>
                  <a:ahLst/>
                  <a:cxnLst>
                    <a:cxn ang="0">
                      <a:pos x="T0" y="T1"/>
                    </a:cxn>
                    <a:cxn ang="0">
                      <a:pos x="T2" y="T3"/>
                    </a:cxn>
                    <a:cxn ang="0">
                      <a:pos x="T4" y="T5"/>
                    </a:cxn>
                    <a:cxn ang="0">
                      <a:pos x="T6" y="T7"/>
                    </a:cxn>
                    <a:cxn ang="0">
                      <a:pos x="T8" y="T9"/>
                    </a:cxn>
                  </a:cxnLst>
                  <a:rect l="0" t="0" r="r" b="b"/>
                  <a:pathLst>
                    <a:path w="46" h="45">
                      <a:moveTo>
                        <a:pt x="32" y="45"/>
                      </a:moveTo>
                      <a:lnTo>
                        <a:pt x="0" y="13"/>
                      </a:lnTo>
                      <a:lnTo>
                        <a:pt x="14" y="0"/>
                      </a:lnTo>
                      <a:lnTo>
                        <a:pt x="46" y="31"/>
                      </a:lnTo>
                      <a:lnTo>
                        <a:pt x="32" y="45"/>
                      </a:lnTo>
                      <a:close/>
                    </a:path>
                  </a:pathLst>
                </a:custGeom>
                <a:grpFill/>
                <a:ln>
                  <a:solidFill>
                    <a:schemeClr val="tx1"/>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356" tIns="45678" rIns="91356" bIns="45678" numCol="1" anchor="t" anchorCtr="0" compatLnSpc="1">
                  <a:prstTxWarp prst="textNoShape">
                    <a:avLst/>
                  </a:prstTxWarp>
                </a:bodyPr>
                <a:lstStyle/>
                <a:p>
                  <a:pPr defTabSz="456743">
                    <a:defRPr/>
                  </a:pPr>
                  <a:endParaRPr lang="en-US" sz="1200">
                    <a:solidFill>
                      <a:srgbClr val="FFFFFF"/>
                    </a:solidFill>
                    <a:latin typeface="Calibri Regular" charset="0"/>
                    <a:ea typeface="Calibri Regular" charset="0"/>
                    <a:cs typeface="Calibri Regular" charset="0"/>
                  </a:endParaRPr>
                </a:p>
              </p:txBody>
            </p:sp>
            <p:sp>
              <p:nvSpPr>
                <p:cNvPr id="128" name="Freeform 209">
                  <a:extLst>
                    <a:ext uri="{FF2B5EF4-FFF2-40B4-BE49-F238E27FC236}">
                      <a16:creationId xmlns:a16="http://schemas.microsoft.com/office/drawing/2014/main" id="{39F5B8C2-FC20-594C-81C7-79C5265EF3D6}"/>
                    </a:ext>
                  </a:extLst>
                </p:cNvPr>
                <p:cNvSpPr>
                  <a:spLocks/>
                </p:cNvSpPr>
                <p:nvPr/>
              </p:nvSpPr>
              <p:spPr bwMode="auto">
                <a:xfrm>
                  <a:off x="8118476" y="2089150"/>
                  <a:ext cx="71438" cy="71438"/>
                </a:xfrm>
                <a:custGeom>
                  <a:avLst/>
                  <a:gdLst>
                    <a:gd name="T0" fmla="*/ 13 w 45"/>
                    <a:gd name="T1" fmla="*/ 45 h 45"/>
                    <a:gd name="T2" fmla="*/ 0 w 45"/>
                    <a:gd name="T3" fmla="*/ 31 h 45"/>
                    <a:gd name="T4" fmla="*/ 32 w 45"/>
                    <a:gd name="T5" fmla="*/ 0 h 45"/>
                    <a:gd name="T6" fmla="*/ 45 w 45"/>
                    <a:gd name="T7" fmla="*/ 13 h 45"/>
                    <a:gd name="T8" fmla="*/ 13 w 45"/>
                    <a:gd name="T9" fmla="*/ 45 h 45"/>
                  </a:gdLst>
                  <a:ahLst/>
                  <a:cxnLst>
                    <a:cxn ang="0">
                      <a:pos x="T0" y="T1"/>
                    </a:cxn>
                    <a:cxn ang="0">
                      <a:pos x="T2" y="T3"/>
                    </a:cxn>
                    <a:cxn ang="0">
                      <a:pos x="T4" y="T5"/>
                    </a:cxn>
                    <a:cxn ang="0">
                      <a:pos x="T6" y="T7"/>
                    </a:cxn>
                    <a:cxn ang="0">
                      <a:pos x="T8" y="T9"/>
                    </a:cxn>
                  </a:cxnLst>
                  <a:rect l="0" t="0" r="r" b="b"/>
                  <a:pathLst>
                    <a:path w="45" h="45">
                      <a:moveTo>
                        <a:pt x="13" y="45"/>
                      </a:moveTo>
                      <a:lnTo>
                        <a:pt x="0" y="31"/>
                      </a:lnTo>
                      <a:lnTo>
                        <a:pt x="32" y="0"/>
                      </a:lnTo>
                      <a:lnTo>
                        <a:pt x="45" y="13"/>
                      </a:lnTo>
                      <a:lnTo>
                        <a:pt x="13" y="45"/>
                      </a:lnTo>
                      <a:close/>
                    </a:path>
                  </a:pathLst>
                </a:custGeom>
                <a:grpFill/>
                <a:ln>
                  <a:solidFill>
                    <a:schemeClr val="tx1"/>
                  </a:solidFill>
                </a:ln>
                <a:extLst>
                  <a:ext uri="{91240B29-F687-4f45-9708-019B960494DF}">
                    <a14:hiddenLine xmlns="" xmlns:a14="http://schemas.microsoft.com/office/drawing/2010/main" w="9525">
                      <a:solidFill>
                        <a:srgbClr val="000000"/>
                      </a:solidFill>
                      <a:round/>
                      <a:headEnd/>
                      <a:tailEnd/>
                    </a14:hiddenLine>
                  </a:ext>
                </a:extLst>
              </p:spPr>
              <p:txBody>
                <a:bodyPr vert="horz" wrap="square" lIns="91356" tIns="45678" rIns="91356" bIns="45678" numCol="1" anchor="t" anchorCtr="0" compatLnSpc="1">
                  <a:prstTxWarp prst="textNoShape">
                    <a:avLst/>
                  </a:prstTxWarp>
                </a:bodyPr>
                <a:lstStyle/>
                <a:p>
                  <a:pPr defTabSz="456743">
                    <a:defRPr/>
                  </a:pPr>
                  <a:endParaRPr lang="en-US" sz="1200">
                    <a:solidFill>
                      <a:srgbClr val="FFFFFF"/>
                    </a:solidFill>
                    <a:latin typeface="Calibri Regular" charset="0"/>
                    <a:ea typeface="Calibri Regular" charset="0"/>
                    <a:cs typeface="Calibri Regular" charset="0"/>
                  </a:endParaRPr>
                </a:p>
              </p:txBody>
            </p:sp>
            <p:sp>
              <p:nvSpPr>
                <p:cNvPr id="129" name="Freeform 210">
                  <a:extLst>
                    <a:ext uri="{FF2B5EF4-FFF2-40B4-BE49-F238E27FC236}">
                      <a16:creationId xmlns:a16="http://schemas.microsoft.com/office/drawing/2014/main" id="{055EFC4F-3CCA-F14F-AFAB-AC013B86A171}"/>
                    </a:ext>
                  </a:extLst>
                </p:cNvPr>
                <p:cNvSpPr>
                  <a:spLocks/>
                </p:cNvSpPr>
                <p:nvPr/>
              </p:nvSpPr>
              <p:spPr bwMode="auto">
                <a:xfrm>
                  <a:off x="7897813" y="2189163"/>
                  <a:ext cx="190500" cy="188913"/>
                </a:xfrm>
                <a:custGeom>
                  <a:avLst/>
                  <a:gdLst>
                    <a:gd name="T0" fmla="*/ 14 w 120"/>
                    <a:gd name="T1" fmla="*/ 119 h 119"/>
                    <a:gd name="T2" fmla="*/ 0 w 120"/>
                    <a:gd name="T3" fmla="*/ 106 h 119"/>
                    <a:gd name="T4" fmla="*/ 107 w 120"/>
                    <a:gd name="T5" fmla="*/ 0 h 119"/>
                    <a:gd name="T6" fmla="*/ 120 w 120"/>
                    <a:gd name="T7" fmla="*/ 13 h 119"/>
                    <a:gd name="T8" fmla="*/ 14 w 120"/>
                    <a:gd name="T9" fmla="*/ 119 h 119"/>
                  </a:gdLst>
                  <a:ahLst/>
                  <a:cxnLst>
                    <a:cxn ang="0">
                      <a:pos x="T0" y="T1"/>
                    </a:cxn>
                    <a:cxn ang="0">
                      <a:pos x="T2" y="T3"/>
                    </a:cxn>
                    <a:cxn ang="0">
                      <a:pos x="T4" y="T5"/>
                    </a:cxn>
                    <a:cxn ang="0">
                      <a:pos x="T6" y="T7"/>
                    </a:cxn>
                    <a:cxn ang="0">
                      <a:pos x="T8" y="T9"/>
                    </a:cxn>
                  </a:cxnLst>
                  <a:rect l="0" t="0" r="r" b="b"/>
                  <a:pathLst>
                    <a:path w="120" h="119">
                      <a:moveTo>
                        <a:pt x="14" y="119"/>
                      </a:moveTo>
                      <a:lnTo>
                        <a:pt x="0" y="106"/>
                      </a:lnTo>
                      <a:lnTo>
                        <a:pt x="107" y="0"/>
                      </a:lnTo>
                      <a:lnTo>
                        <a:pt x="120" y="13"/>
                      </a:lnTo>
                      <a:lnTo>
                        <a:pt x="14" y="11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356" tIns="45678" rIns="91356" bIns="45678" numCol="1" anchor="t" anchorCtr="0" compatLnSpc="1">
                  <a:prstTxWarp prst="textNoShape">
                    <a:avLst/>
                  </a:prstTxWarp>
                </a:bodyPr>
                <a:lstStyle/>
                <a:p>
                  <a:pPr defTabSz="456743">
                    <a:defRPr/>
                  </a:pPr>
                  <a:endParaRPr lang="en-US" sz="1200">
                    <a:solidFill>
                      <a:srgbClr val="FFFFFF"/>
                    </a:solidFill>
                    <a:latin typeface="Calibri Regular" charset="0"/>
                    <a:ea typeface="Calibri Regular" charset="0"/>
                    <a:cs typeface="Calibri Regular" charset="0"/>
                  </a:endParaRPr>
                </a:p>
              </p:txBody>
            </p:sp>
            <p:sp>
              <p:nvSpPr>
                <p:cNvPr id="130" name="Freeform 211">
                  <a:extLst>
                    <a:ext uri="{FF2B5EF4-FFF2-40B4-BE49-F238E27FC236}">
                      <a16:creationId xmlns:a16="http://schemas.microsoft.com/office/drawing/2014/main" id="{B7940D7F-2D23-9F48-9B6C-644F1B72BAD7}"/>
                    </a:ext>
                  </a:extLst>
                </p:cNvPr>
                <p:cNvSpPr>
                  <a:spLocks/>
                </p:cNvSpPr>
                <p:nvPr/>
              </p:nvSpPr>
              <p:spPr bwMode="auto">
                <a:xfrm>
                  <a:off x="7686676" y="2219325"/>
                  <a:ext cx="371475" cy="293688"/>
                </a:xfrm>
                <a:custGeom>
                  <a:avLst/>
                  <a:gdLst>
                    <a:gd name="T0" fmla="*/ 9 w 88"/>
                    <a:gd name="T1" fmla="*/ 70 h 70"/>
                    <a:gd name="T2" fmla="*/ 0 w 88"/>
                    <a:gd name="T3" fmla="*/ 44 h 70"/>
                    <a:gd name="T4" fmla="*/ 44 w 88"/>
                    <a:gd name="T5" fmla="*/ 0 h 70"/>
                    <a:gd name="T6" fmla="*/ 88 w 88"/>
                    <a:gd name="T7" fmla="*/ 44 h 70"/>
                    <a:gd name="T8" fmla="*/ 80 w 88"/>
                    <a:gd name="T9" fmla="*/ 70 h 70"/>
                    <a:gd name="T10" fmla="*/ 73 w 88"/>
                    <a:gd name="T11" fmla="*/ 65 h 70"/>
                    <a:gd name="T12" fmla="*/ 80 w 88"/>
                    <a:gd name="T13" fmla="*/ 44 h 70"/>
                    <a:gd name="T14" fmla="*/ 44 w 88"/>
                    <a:gd name="T15" fmla="*/ 8 h 70"/>
                    <a:gd name="T16" fmla="*/ 8 w 88"/>
                    <a:gd name="T17" fmla="*/ 44 h 70"/>
                    <a:gd name="T18" fmla="*/ 16 w 88"/>
                    <a:gd name="T19" fmla="*/ 65 h 70"/>
                    <a:gd name="T20" fmla="*/ 9 w 88"/>
                    <a:gd name="T21"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70">
                      <a:moveTo>
                        <a:pt x="9" y="70"/>
                      </a:moveTo>
                      <a:cubicBezTo>
                        <a:pt x="3" y="62"/>
                        <a:pt x="0" y="53"/>
                        <a:pt x="0" y="44"/>
                      </a:cubicBezTo>
                      <a:cubicBezTo>
                        <a:pt x="0" y="19"/>
                        <a:pt x="20" y="0"/>
                        <a:pt x="44" y="0"/>
                      </a:cubicBezTo>
                      <a:cubicBezTo>
                        <a:pt x="69" y="0"/>
                        <a:pt x="88" y="19"/>
                        <a:pt x="88" y="44"/>
                      </a:cubicBezTo>
                      <a:cubicBezTo>
                        <a:pt x="88" y="53"/>
                        <a:pt x="85" y="62"/>
                        <a:pt x="80" y="70"/>
                      </a:cubicBezTo>
                      <a:cubicBezTo>
                        <a:pt x="73" y="65"/>
                        <a:pt x="73" y="65"/>
                        <a:pt x="73" y="65"/>
                      </a:cubicBezTo>
                      <a:cubicBezTo>
                        <a:pt x="78" y="59"/>
                        <a:pt x="80" y="51"/>
                        <a:pt x="80" y="44"/>
                      </a:cubicBezTo>
                      <a:cubicBezTo>
                        <a:pt x="80" y="24"/>
                        <a:pt x="64" y="8"/>
                        <a:pt x="44" y="8"/>
                      </a:cubicBezTo>
                      <a:cubicBezTo>
                        <a:pt x="25" y="8"/>
                        <a:pt x="8" y="24"/>
                        <a:pt x="8" y="44"/>
                      </a:cubicBezTo>
                      <a:cubicBezTo>
                        <a:pt x="8" y="51"/>
                        <a:pt x="11" y="59"/>
                        <a:pt x="16" y="65"/>
                      </a:cubicBezTo>
                      <a:lnTo>
                        <a:pt x="9" y="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356" tIns="45678" rIns="91356" bIns="45678" numCol="1" anchor="t" anchorCtr="0" compatLnSpc="1">
                  <a:prstTxWarp prst="textNoShape">
                    <a:avLst/>
                  </a:prstTxWarp>
                </a:bodyPr>
                <a:lstStyle/>
                <a:p>
                  <a:pPr defTabSz="456743">
                    <a:defRPr/>
                  </a:pPr>
                  <a:endParaRPr lang="en-US" sz="1200">
                    <a:solidFill>
                      <a:srgbClr val="FFFFFF"/>
                    </a:solidFill>
                    <a:latin typeface="Calibri Regular" charset="0"/>
                    <a:ea typeface="Calibri Regular" charset="0"/>
                    <a:cs typeface="Calibri Regular" charset="0"/>
                  </a:endParaRPr>
                </a:p>
              </p:txBody>
            </p:sp>
            <p:sp>
              <p:nvSpPr>
                <p:cNvPr id="131" name="Rectangle 212">
                  <a:extLst>
                    <a:ext uri="{FF2B5EF4-FFF2-40B4-BE49-F238E27FC236}">
                      <a16:creationId xmlns:a16="http://schemas.microsoft.com/office/drawing/2014/main" id="{3E027F40-69A6-AE4C-9603-95449C0596E4}"/>
                    </a:ext>
                  </a:extLst>
                </p:cNvPr>
                <p:cNvSpPr>
                  <a:spLocks noChangeArrowheads="1"/>
                </p:cNvSpPr>
                <p:nvPr/>
              </p:nvSpPr>
              <p:spPr bwMode="auto">
                <a:xfrm>
                  <a:off x="7534276" y="2824163"/>
                  <a:ext cx="676275" cy="3333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356" tIns="45678" rIns="91356" bIns="45678" numCol="1" anchor="t" anchorCtr="0" compatLnSpc="1">
                  <a:prstTxWarp prst="textNoShape">
                    <a:avLst/>
                  </a:prstTxWarp>
                </a:bodyPr>
                <a:lstStyle/>
                <a:p>
                  <a:pPr defTabSz="456743">
                    <a:defRPr/>
                  </a:pPr>
                  <a:endParaRPr lang="en-US" sz="1200">
                    <a:solidFill>
                      <a:srgbClr val="FFFFFF"/>
                    </a:solidFill>
                    <a:latin typeface="Calibri Regular" charset="0"/>
                    <a:ea typeface="Calibri Regular" charset="0"/>
                    <a:cs typeface="Calibri Regular" charset="0"/>
                  </a:endParaRPr>
                </a:p>
              </p:txBody>
            </p:sp>
          </p:grpSp>
        </p:grpSp>
      </p:grpSp>
      <p:grpSp>
        <p:nvGrpSpPr>
          <p:cNvPr id="132" name="Group 82">
            <a:extLst>
              <a:ext uri="{FF2B5EF4-FFF2-40B4-BE49-F238E27FC236}">
                <a16:creationId xmlns:a16="http://schemas.microsoft.com/office/drawing/2014/main" id="{FBA09A6B-4D57-CA4C-BC2C-C8B5D0E580E9}"/>
              </a:ext>
            </a:extLst>
          </p:cNvPr>
          <p:cNvGrpSpPr/>
          <p:nvPr/>
        </p:nvGrpSpPr>
        <p:grpSpPr>
          <a:xfrm>
            <a:off x="1214971" y="1488655"/>
            <a:ext cx="3556641" cy="3677962"/>
            <a:chOff x="841453" y="1708156"/>
            <a:chExt cx="3809411" cy="3735213"/>
          </a:xfrm>
        </p:grpSpPr>
        <p:sp>
          <p:nvSpPr>
            <p:cNvPr id="133" name="Oval 132">
              <a:extLst>
                <a:ext uri="{FF2B5EF4-FFF2-40B4-BE49-F238E27FC236}">
                  <a16:creationId xmlns:a16="http://schemas.microsoft.com/office/drawing/2014/main" id="{C534B44B-9645-9340-8CA0-D06A7A6489ED}"/>
                </a:ext>
              </a:extLst>
            </p:cNvPr>
            <p:cNvSpPr/>
            <p:nvPr/>
          </p:nvSpPr>
          <p:spPr>
            <a:xfrm>
              <a:off x="841453" y="1708156"/>
              <a:ext cx="3809411" cy="3735213"/>
            </a:xfrm>
            <a:prstGeom prst="ellipse">
              <a:avLst/>
            </a:prstGeom>
            <a:gradFill>
              <a:gsLst>
                <a:gs pos="0">
                  <a:schemeClr val="accent1">
                    <a:satMod val="103000"/>
                    <a:lumMod val="102000"/>
                    <a:tint val="94000"/>
                    <a:alpha val="80000"/>
                  </a:schemeClr>
                </a:gs>
                <a:gs pos="50000">
                  <a:schemeClr val="accent1">
                    <a:satMod val="110000"/>
                    <a:lumMod val="100000"/>
                    <a:shade val="100000"/>
                    <a:alpha val="80000"/>
                  </a:schemeClr>
                </a:gs>
                <a:gs pos="100000">
                  <a:schemeClr val="accent1">
                    <a:lumMod val="99000"/>
                    <a:satMod val="120000"/>
                    <a:shade val="78000"/>
                    <a:alpha val="80000"/>
                  </a:schemeClr>
                </a:gs>
              </a:gsLst>
            </a:gradFill>
            <a:ln/>
          </p:spPr>
          <p:style>
            <a:lnRef idx="0">
              <a:schemeClr val="accent1"/>
            </a:lnRef>
            <a:fillRef idx="3">
              <a:schemeClr val="accent1"/>
            </a:fillRef>
            <a:effectRef idx="3">
              <a:schemeClr val="accent1"/>
            </a:effectRef>
            <a:fontRef idx="minor">
              <a:schemeClr val="lt1"/>
            </a:fontRef>
          </p:style>
          <p:txBody>
            <a:bodyPr rtlCol="0" anchor="ctr"/>
            <a:lstStyle/>
            <a:p>
              <a:pPr algn="ctr" defTabSz="456903">
                <a:defRPr/>
              </a:pPr>
              <a:endParaRPr lang="en-US" sz="3597">
                <a:solidFill>
                  <a:srgbClr val="FFFFFF"/>
                </a:solidFill>
                <a:latin typeface="Century Gothic" panose="020F0302020204030204"/>
              </a:endParaRPr>
            </a:p>
          </p:txBody>
        </p:sp>
        <p:grpSp>
          <p:nvGrpSpPr>
            <p:cNvPr id="134" name="Group 84">
              <a:extLst>
                <a:ext uri="{FF2B5EF4-FFF2-40B4-BE49-F238E27FC236}">
                  <a16:creationId xmlns:a16="http://schemas.microsoft.com/office/drawing/2014/main" id="{8D317418-4782-2442-A0FB-DAEB3FB7569D}"/>
                </a:ext>
              </a:extLst>
            </p:cNvPr>
            <p:cNvGrpSpPr/>
            <p:nvPr/>
          </p:nvGrpSpPr>
          <p:grpSpPr>
            <a:xfrm>
              <a:off x="1283754" y="2435991"/>
              <a:ext cx="3009434" cy="2267832"/>
              <a:chOff x="1171761" y="2236876"/>
              <a:chExt cx="3009434" cy="2267832"/>
            </a:xfrm>
          </p:grpSpPr>
          <p:sp>
            <p:nvSpPr>
              <p:cNvPr id="135" name="TextBox 85">
                <a:extLst>
                  <a:ext uri="{FF2B5EF4-FFF2-40B4-BE49-F238E27FC236}">
                    <a16:creationId xmlns:a16="http://schemas.microsoft.com/office/drawing/2014/main" id="{141D6C81-DC2D-124E-A889-B69BC6671A04}"/>
                  </a:ext>
                </a:extLst>
              </p:cNvPr>
              <p:cNvSpPr txBox="1"/>
              <p:nvPr/>
            </p:nvSpPr>
            <p:spPr>
              <a:xfrm>
                <a:off x="1171761" y="3661646"/>
                <a:ext cx="3009434" cy="843062"/>
              </a:xfrm>
              <a:prstGeom prst="rect">
                <a:avLst/>
              </a:prstGeom>
              <a:noFill/>
            </p:spPr>
            <p:txBody>
              <a:bodyPr wrap="square" rtlCol="0">
                <a:spAutoFit/>
              </a:bodyPr>
              <a:lstStyle/>
              <a:p>
                <a:pPr algn="ctr" defTabSz="456903">
                  <a:spcBef>
                    <a:spcPts val="1200"/>
                  </a:spcBef>
                  <a:buClr>
                    <a:srgbClr val="283E40"/>
                  </a:buClr>
                  <a:defRPr/>
                </a:pPr>
                <a:r>
                  <a:rPr lang="en-US" sz="2397" b="1">
                    <a:solidFill>
                      <a:srgbClr val="FFFFFF"/>
                    </a:solidFill>
                    <a:latin typeface="Century Gothic" panose="020F0302020204030204"/>
                    <a:ea typeface="Calibri Regular" charset="0"/>
                    <a:cs typeface="Calibri Regular" charset="0"/>
                  </a:rPr>
                  <a:t>Strategic</a:t>
                </a:r>
                <a:br>
                  <a:rPr lang="en-US" sz="2397" b="1">
                    <a:solidFill>
                      <a:srgbClr val="FFFFFF"/>
                    </a:solidFill>
                    <a:latin typeface="Century Gothic" panose="020F0302020204030204"/>
                    <a:ea typeface="Calibri Regular" charset="0"/>
                    <a:cs typeface="Calibri Regular" charset="0"/>
                  </a:rPr>
                </a:br>
                <a:r>
                  <a:rPr lang="en-US" sz="2397" b="1">
                    <a:solidFill>
                      <a:srgbClr val="FFFFFF"/>
                    </a:solidFill>
                    <a:latin typeface="Century Gothic" panose="020F0302020204030204"/>
                    <a:ea typeface="Calibri Regular" charset="0"/>
                    <a:cs typeface="Calibri Regular" charset="0"/>
                  </a:rPr>
                  <a:t>Governance</a:t>
                </a:r>
                <a:endParaRPr lang="en-US" sz="1200" b="1">
                  <a:solidFill>
                    <a:srgbClr val="FFFFFF"/>
                  </a:solidFill>
                  <a:latin typeface="Century Gothic" panose="020F0302020204030204"/>
                  <a:ea typeface="Calibri Regular" charset="0"/>
                  <a:cs typeface="Calibri Regular" charset="0"/>
                </a:endParaRPr>
              </a:p>
            </p:txBody>
          </p:sp>
          <p:grpSp>
            <p:nvGrpSpPr>
              <p:cNvPr id="136" name="Group 86">
                <a:extLst>
                  <a:ext uri="{FF2B5EF4-FFF2-40B4-BE49-F238E27FC236}">
                    <a16:creationId xmlns:a16="http://schemas.microsoft.com/office/drawing/2014/main" id="{421DD144-02CB-D841-A1D2-44D3E31A63D3}"/>
                  </a:ext>
                </a:extLst>
              </p:cNvPr>
              <p:cNvGrpSpPr/>
              <p:nvPr/>
            </p:nvGrpSpPr>
            <p:grpSpPr>
              <a:xfrm>
                <a:off x="2040065" y="2236876"/>
                <a:ext cx="1251636" cy="1458948"/>
                <a:chOff x="312738" y="3390106"/>
                <a:chExt cx="1082675" cy="1287076"/>
              </a:xfrm>
              <a:solidFill>
                <a:schemeClr val="bg1"/>
              </a:solidFill>
            </p:grpSpPr>
            <p:grpSp>
              <p:nvGrpSpPr>
                <p:cNvPr id="137" name="Group 87">
                  <a:extLst>
                    <a:ext uri="{FF2B5EF4-FFF2-40B4-BE49-F238E27FC236}">
                      <a16:creationId xmlns:a16="http://schemas.microsoft.com/office/drawing/2014/main" id="{CA8CE391-C719-EA40-9A4D-9325DA7C8EC9}"/>
                    </a:ext>
                  </a:extLst>
                </p:cNvPr>
                <p:cNvGrpSpPr/>
                <p:nvPr/>
              </p:nvGrpSpPr>
              <p:grpSpPr>
                <a:xfrm>
                  <a:off x="584201" y="3563144"/>
                  <a:ext cx="539750" cy="773113"/>
                  <a:chOff x="2217739" y="168275"/>
                  <a:chExt cx="539750" cy="773113"/>
                </a:xfrm>
                <a:grpFill/>
              </p:grpSpPr>
              <p:sp>
                <p:nvSpPr>
                  <p:cNvPr id="149" name="Freeform 72">
                    <a:extLst>
                      <a:ext uri="{FF2B5EF4-FFF2-40B4-BE49-F238E27FC236}">
                        <a16:creationId xmlns:a16="http://schemas.microsoft.com/office/drawing/2014/main" id="{388EABB8-3AD9-B24E-BAFC-5B04E0C1B9BE}"/>
                      </a:ext>
                    </a:extLst>
                  </p:cNvPr>
                  <p:cNvSpPr>
                    <a:spLocks noEditPoints="1"/>
                  </p:cNvSpPr>
                  <p:nvPr/>
                </p:nvSpPr>
                <p:spPr bwMode="auto">
                  <a:xfrm>
                    <a:off x="2317751" y="268288"/>
                    <a:ext cx="338138" cy="336550"/>
                  </a:xfrm>
                  <a:custGeom>
                    <a:avLst/>
                    <a:gdLst>
                      <a:gd name="T0" fmla="*/ 40 w 80"/>
                      <a:gd name="T1" fmla="*/ 80 h 80"/>
                      <a:gd name="T2" fmla="*/ 0 w 80"/>
                      <a:gd name="T3" fmla="*/ 40 h 80"/>
                      <a:gd name="T4" fmla="*/ 40 w 80"/>
                      <a:gd name="T5" fmla="*/ 0 h 80"/>
                      <a:gd name="T6" fmla="*/ 80 w 80"/>
                      <a:gd name="T7" fmla="*/ 40 h 80"/>
                      <a:gd name="T8" fmla="*/ 40 w 80"/>
                      <a:gd name="T9" fmla="*/ 80 h 80"/>
                      <a:gd name="T10" fmla="*/ 40 w 80"/>
                      <a:gd name="T11" fmla="*/ 8 h 80"/>
                      <a:gd name="T12" fmla="*/ 8 w 80"/>
                      <a:gd name="T13" fmla="*/ 40 h 80"/>
                      <a:gd name="T14" fmla="*/ 40 w 80"/>
                      <a:gd name="T15" fmla="*/ 72 h 80"/>
                      <a:gd name="T16" fmla="*/ 72 w 80"/>
                      <a:gd name="T17" fmla="*/ 40 h 80"/>
                      <a:gd name="T18" fmla="*/ 40 w 80"/>
                      <a:gd name="T19" fmla="*/ 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18" y="80"/>
                          <a:pt x="0" y="62"/>
                          <a:pt x="0" y="40"/>
                        </a:cubicBezTo>
                        <a:cubicBezTo>
                          <a:pt x="0" y="18"/>
                          <a:pt x="18" y="0"/>
                          <a:pt x="40" y="0"/>
                        </a:cubicBezTo>
                        <a:cubicBezTo>
                          <a:pt x="62" y="0"/>
                          <a:pt x="80" y="18"/>
                          <a:pt x="80" y="40"/>
                        </a:cubicBezTo>
                        <a:cubicBezTo>
                          <a:pt x="80" y="62"/>
                          <a:pt x="62" y="80"/>
                          <a:pt x="40" y="80"/>
                        </a:cubicBezTo>
                        <a:close/>
                        <a:moveTo>
                          <a:pt x="40" y="8"/>
                        </a:moveTo>
                        <a:cubicBezTo>
                          <a:pt x="22" y="8"/>
                          <a:pt x="8" y="22"/>
                          <a:pt x="8" y="40"/>
                        </a:cubicBezTo>
                        <a:cubicBezTo>
                          <a:pt x="8" y="58"/>
                          <a:pt x="22" y="72"/>
                          <a:pt x="40" y="72"/>
                        </a:cubicBezTo>
                        <a:cubicBezTo>
                          <a:pt x="57" y="72"/>
                          <a:pt x="72" y="58"/>
                          <a:pt x="72" y="40"/>
                        </a:cubicBezTo>
                        <a:cubicBezTo>
                          <a:pt x="72" y="22"/>
                          <a:pt x="57" y="8"/>
                          <a:pt x="40" y="8"/>
                        </a:cubicBezTo>
                        <a:close/>
                      </a:path>
                    </a:pathLst>
                  </a:custGeom>
                  <a:grpFill/>
                  <a:ln w="3175">
                    <a:noFill/>
                    <a:round/>
                    <a:headEnd/>
                    <a:tailEnd/>
                  </a:ln>
                </p:spPr>
                <p:txBody>
                  <a:bodyPr vert="horz" wrap="square" lIns="91356" tIns="45678" rIns="91356" bIns="45678" numCol="1" anchor="t" anchorCtr="0" compatLnSpc="1">
                    <a:prstTxWarp prst="textNoShape">
                      <a:avLst/>
                    </a:prstTxWarp>
                  </a:bodyPr>
                  <a:lstStyle/>
                  <a:p>
                    <a:pPr defTabSz="456903">
                      <a:defRPr/>
                    </a:pPr>
                    <a:endParaRPr lang="en-US" sz="3597">
                      <a:solidFill>
                        <a:srgbClr val="293E40"/>
                      </a:solidFill>
                      <a:latin typeface="Calibri Regular" charset="0"/>
                      <a:ea typeface="Calibri Regular" charset="0"/>
                      <a:cs typeface="Calibri Regular" charset="0"/>
                    </a:endParaRPr>
                  </a:p>
                </p:txBody>
              </p:sp>
              <p:sp>
                <p:nvSpPr>
                  <p:cNvPr id="150" name="Rectangle 73">
                    <a:extLst>
                      <a:ext uri="{FF2B5EF4-FFF2-40B4-BE49-F238E27FC236}">
                        <a16:creationId xmlns:a16="http://schemas.microsoft.com/office/drawing/2014/main" id="{69B345CF-A277-2044-8D04-EF3E0FE09865}"/>
                      </a:ext>
                    </a:extLst>
                  </p:cNvPr>
                  <p:cNvSpPr>
                    <a:spLocks noChangeArrowheads="1"/>
                  </p:cNvSpPr>
                  <p:nvPr/>
                </p:nvSpPr>
                <p:spPr bwMode="auto">
                  <a:xfrm>
                    <a:off x="2317751" y="722313"/>
                    <a:ext cx="338138" cy="33338"/>
                  </a:xfrm>
                  <a:prstGeom prst="rect">
                    <a:avLst/>
                  </a:prstGeom>
                  <a:grpFill/>
                  <a:ln w="3175">
                    <a:noFill/>
                    <a:miter lim="800000"/>
                    <a:headEnd/>
                    <a:tailEnd/>
                  </a:ln>
                </p:spPr>
                <p:txBody>
                  <a:bodyPr vert="horz" wrap="square" lIns="91356" tIns="45678" rIns="91356" bIns="45678" numCol="1" anchor="t" anchorCtr="0" compatLnSpc="1">
                    <a:prstTxWarp prst="textNoShape">
                      <a:avLst/>
                    </a:prstTxWarp>
                  </a:bodyPr>
                  <a:lstStyle/>
                  <a:p>
                    <a:pPr defTabSz="456903">
                      <a:defRPr/>
                    </a:pPr>
                    <a:endParaRPr lang="en-US" sz="3597">
                      <a:solidFill>
                        <a:srgbClr val="293E40"/>
                      </a:solidFill>
                      <a:latin typeface="Calibri Regular" charset="0"/>
                      <a:ea typeface="Calibri Regular" charset="0"/>
                      <a:cs typeface="Calibri Regular" charset="0"/>
                    </a:endParaRPr>
                  </a:p>
                </p:txBody>
              </p:sp>
              <p:sp>
                <p:nvSpPr>
                  <p:cNvPr id="151" name="Rectangle 74">
                    <a:extLst>
                      <a:ext uri="{FF2B5EF4-FFF2-40B4-BE49-F238E27FC236}">
                        <a16:creationId xmlns:a16="http://schemas.microsoft.com/office/drawing/2014/main" id="{0C9E1E55-7016-4149-9ED1-1BDA50C01070}"/>
                      </a:ext>
                    </a:extLst>
                  </p:cNvPr>
                  <p:cNvSpPr>
                    <a:spLocks noChangeArrowheads="1"/>
                  </p:cNvSpPr>
                  <p:nvPr/>
                </p:nvSpPr>
                <p:spPr bwMode="auto">
                  <a:xfrm>
                    <a:off x="2317751" y="790575"/>
                    <a:ext cx="338138" cy="33338"/>
                  </a:xfrm>
                  <a:prstGeom prst="rect">
                    <a:avLst/>
                  </a:prstGeom>
                  <a:grpFill/>
                  <a:ln w="3175">
                    <a:noFill/>
                    <a:miter lim="800000"/>
                    <a:headEnd/>
                    <a:tailEnd/>
                  </a:ln>
                </p:spPr>
                <p:txBody>
                  <a:bodyPr vert="horz" wrap="square" lIns="91356" tIns="45678" rIns="91356" bIns="45678" numCol="1" anchor="t" anchorCtr="0" compatLnSpc="1">
                    <a:prstTxWarp prst="textNoShape">
                      <a:avLst/>
                    </a:prstTxWarp>
                  </a:bodyPr>
                  <a:lstStyle/>
                  <a:p>
                    <a:pPr defTabSz="456903">
                      <a:defRPr/>
                    </a:pPr>
                    <a:endParaRPr lang="en-US" sz="3597">
                      <a:solidFill>
                        <a:srgbClr val="293E40"/>
                      </a:solidFill>
                      <a:latin typeface="Calibri Regular" charset="0"/>
                      <a:ea typeface="Calibri Regular" charset="0"/>
                      <a:cs typeface="Calibri Regular" charset="0"/>
                    </a:endParaRPr>
                  </a:p>
                </p:txBody>
              </p:sp>
              <p:sp>
                <p:nvSpPr>
                  <p:cNvPr id="152" name="Freeform 75">
                    <a:extLst>
                      <a:ext uri="{FF2B5EF4-FFF2-40B4-BE49-F238E27FC236}">
                        <a16:creationId xmlns:a16="http://schemas.microsoft.com/office/drawing/2014/main" id="{0EDBD722-8561-1249-9AEA-F99BFDA5E679}"/>
                      </a:ext>
                    </a:extLst>
                  </p:cNvPr>
                  <p:cNvSpPr>
                    <a:spLocks/>
                  </p:cNvSpPr>
                  <p:nvPr/>
                </p:nvSpPr>
                <p:spPr bwMode="auto">
                  <a:xfrm>
                    <a:off x="2317751" y="857250"/>
                    <a:ext cx="338138" cy="84138"/>
                  </a:xfrm>
                  <a:custGeom>
                    <a:avLst/>
                    <a:gdLst>
                      <a:gd name="T0" fmla="*/ 134 w 213"/>
                      <a:gd name="T1" fmla="*/ 53 h 53"/>
                      <a:gd name="T2" fmla="*/ 80 w 213"/>
                      <a:gd name="T3" fmla="*/ 53 h 53"/>
                      <a:gd name="T4" fmla="*/ 59 w 213"/>
                      <a:gd name="T5" fmla="*/ 21 h 53"/>
                      <a:gd name="T6" fmla="*/ 0 w 213"/>
                      <a:gd name="T7" fmla="*/ 21 h 53"/>
                      <a:gd name="T8" fmla="*/ 0 w 213"/>
                      <a:gd name="T9" fmla="*/ 0 h 53"/>
                      <a:gd name="T10" fmla="*/ 70 w 213"/>
                      <a:gd name="T11" fmla="*/ 0 h 53"/>
                      <a:gd name="T12" fmla="*/ 91 w 213"/>
                      <a:gd name="T13" fmla="*/ 32 h 53"/>
                      <a:gd name="T14" fmla="*/ 123 w 213"/>
                      <a:gd name="T15" fmla="*/ 32 h 53"/>
                      <a:gd name="T16" fmla="*/ 144 w 213"/>
                      <a:gd name="T17" fmla="*/ 0 h 53"/>
                      <a:gd name="T18" fmla="*/ 213 w 213"/>
                      <a:gd name="T19" fmla="*/ 0 h 53"/>
                      <a:gd name="T20" fmla="*/ 213 w 213"/>
                      <a:gd name="T21" fmla="*/ 21 h 53"/>
                      <a:gd name="T22" fmla="*/ 155 w 213"/>
                      <a:gd name="T23" fmla="*/ 21 h 53"/>
                      <a:gd name="T24" fmla="*/ 134 w 213"/>
                      <a:gd name="T25"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53">
                        <a:moveTo>
                          <a:pt x="134" y="53"/>
                        </a:moveTo>
                        <a:lnTo>
                          <a:pt x="80" y="53"/>
                        </a:lnTo>
                        <a:lnTo>
                          <a:pt x="59" y="21"/>
                        </a:lnTo>
                        <a:lnTo>
                          <a:pt x="0" y="21"/>
                        </a:lnTo>
                        <a:lnTo>
                          <a:pt x="0" y="0"/>
                        </a:lnTo>
                        <a:lnTo>
                          <a:pt x="70" y="0"/>
                        </a:lnTo>
                        <a:lnTo>
                          <a:pt x="91" y="32"/>
                        </a:lnTo>
                        <a:lnTo>
                          <a:pt x="123" y="32"/>
                        </a:lnTo>
                        <a:lnTo>
                          <a:pt x="144" y="0"/>
                        </a:lnTo>
                        <a:lnTo>
                          <a:pt x="213" y="0"/>
                        </a:lnTo>
                        <a:lnTo>
                          <a:pt x="213" y="21"/>
                        </a:lnTo>
                        <a:lnTo>
                          <a:pt x="155" y="21"/>
                        </a:lnTo>
                        <a:lnTo>
                          <a:pt x="134" y="53"/>
                        </a:lnTo>
                        <a:close/>
                      </a:path>
                    </a:pathLst>
                  </a:custGeom>
                  <a:grpFill/>
                  <a:ln w="3175">
                    <a:noFill/>
                    <a:round/>
                    <a:headEnd/>
                    <a:tailEnd/>
                  </a:ln>
                </p:spPr>
                <p:txBody>
                  <a:bodyPr vert="horz" wrap="square" lIns="91356" tIns="45678" rIns="91356" bIns="45678" numCol="1" anchor="t" anchorCtr="0" compatLnSpc="1">
                    <a:prstTxWarp prst="textNoShape">
                      <a:avLst/>
                    </a:prstTxWarp>
                  </a:bodyPr>
                  <a:lstStyle/>
                  <a:p>
                    <a:pPr defTabSz="456903">
                      <a:defRPr/>
                    </a:pPr>
                    <a:endParaRPr lang="en-US" sz="3597">
                      <a:solidFill>
                        <a:srgbClr val="293E40"/>
                      </a:solidFill>
                      <a:latin typeface="Calibri Regular" charset="0"/>
                      <a:ea typeface="Calibri Regular" charset="0"/>
                      <a:cs typeface="Calibri Regular" charset="0"/>
                    </a:endParaRPr>
                  </a:p>
                </p:txBody>
              </p:sp>
              <p:sp>
                <p:nvSpPr>
                  <p:cNvPr id="153" name="Freeform 76">
                    <a:extLst>
                      <a:ext uri="{FF2B5EF4-FFF2-40B4-BE49-F238E27FC236}">
                        <a16:creationId xmlns:a16="http://schemas.microsoft.com/office/drawing/2014/main" id="{059C4E92-F2E6-D04B-B038-32AD487B94B3}"/>
                      </a:ext>
                    </a:extLst>
                  </p:cNvPr>
                  <p:cNvSpPr>
                    <a:spLocks/>
                  </p:cNvSpPr>
                  <p:nvPr/>
                </p:nvSpPr>
                <p:spPr bwMode="auto">
                  <a:xfrm>
                    <a:off x="2217739" y="168275"/>
                    <a:ext cx="539750" cy="706438"/>
                  </a:xfrm>
                  <a:custGeom>
                    <a:avLst/>
                    <a:gdLst>
                      <a:gd name="T0" fmla="*/ 96 w 128"/>
                      <a:gd name="T1" fmla="*/ 168 h 168"/>
                      <a:gd name="T2" fmla="*/ 88 w 128"/>
                      <a:gd name="T3" fmla="*/ 168 h 168"/>
                      <a:gd name="T4" fmla="*/ 88 w 128"/>
                      <a:gd name="T5" fmla="*/ 113 h 168"/>
                      <a:gd name="T6" fmla="*/ 90 w 128"/>
                      <a:gd name="T7" fmla="*/ 112 h 168"/>
                      <a:gd name="T8" fmla="*/ 120 w 128"/>
                      <a:gd name="T9" fmla="*/ 64 h 168"/>
                      <a:gd name="T10" fmla="*/ 64 w 128"/>
                      <a:gd name="T11" fmla="*/ 8 h 168"/>
                      <a:gd name="T12" fmla="*/ 8 w 128"/>
                      <a:gd name="T13" fmla="*/ 64 h 168"/>
                      <a:gd name="T14" fmla="*/ 37 w 128"/>
                      <a:gd name="T15" fmla="*/ 112 h 168"/>
                      <a:gd name="T16" fmla="*/ 40 w 128"/>
                      <a:gd name="T17" fmla="*/ 113 h 168"/>
                      <a:gd name="T18" fmla="*/ 40 w 128"/>
                      <a:gd name="T19" fmla="*/ 168 h 168"/>
                      <a:gd name="T20" fmla="*/ 32 w 128"/>
                      <a:gd name="T21" fmla="*/ 168 h 168"/>
                      <a:gd name="T22" fmla="*/ 32 w 128"/>
                      <a:gd name="T23" fmla="*/ 119 h 168"/>
                      <a:gd name="T24" fmla="*/ 0 w 128"/>
                      <a:gd name="T25" fmla="*/ 64 h 168"/>
                      <a:gd name="T26" fmla="*/ 64 w 128"/>
                      <a:gd name="T27" fmla="*/ 0 h 168"/>
                      <a:gd name="T28" fmla="*/ 128 w 128"/>
                      <a:gd name="T29" fmla="*/ 64 h 168"/>
                      <a:gd name="T30" fmla="*/ 96 w 128"/>
                      <a:gd name="T31" fmla="*/ 119 h 168"/>
                      <a:gd name="T32" fmla="*/ 96 w 128"/>
                      <a:gd name="T33"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8" h="168">
                        <a:moveTo>
                          <a:pt x="96" y="168"/>
                        </a:moveTo>
                        <a:cubicBezTo>
                          <a:pt x="88" y="168"/>
                          <a:pt x="88" y="168"/>
                          <a:pt x="88" y="168"/>
                        </a:cubicBezTo>
                        <a:cubicBezTo>
                          <a:pt x="88" y="113"/>
                          <a:pt x="88" y="113"/>
                          <a:pt x="88" y="113"/>
                        </a:cubicBezTo>
                        <a:cubicBezTo>
                          <a:pt x="90" y="112"/>
                          <a:pt x="90" y="112"/>
                          <a:pt x="90" y="112"/>
                        </a:cubicBezTo>
                        <a:cubicBezTo>
                          <a:pt x="108" y="105"/>
                          <a:pt x="120" y="86"/>
                          <a:pt x="120" y="64"/>
                        </a:cubicBezTo>
                        <a:cubicBezTo>
                          <a:pt x="120" y="33"/>
                          <a:pt x="95" y="8"/>
                          <a:pt x="64" y="8"/>
                        </a:cubicBezTo>
                        <a:cubicBezTo>
                          <a:pt x="33" y="8"/>
                          <a:pt x="8" y="33"/>
                          <a:pt x="8" y="64"/>
                        </a:cubicBezTo>
                        <a:cubicBezTo>
                          <a:pt x="8" y="86"/>
                          <a:pt x="19" y="105"/>
                          <a:pt x="37" y="112"/>
                        </a:cubicBezTo>
                        <a:cubicBezTo>
                          <a:pt x="40" y="113"/>
                          <a:pt x="40" y="113"/>
                          <a:pt x="40" y="113"/>
                        </a:cubicBezTo>
                        <a:cubicBezTo>
                          <a:pt x="40" y="168"/>
                          <a:pt x="40" y="168"/>
                          <a:pt x="40" y="168"/>
                        </a:cubicBezTo>
                        <a:cubicBezTo>
                          <a:pt x="32" y="168"/>
                          <a:pt x="32" y="168"/>
                          <a:pt x="32" y="168"/>
                        </a:cubicBezTo>
                        <a:cubicBezTo>
                          <a:pt x="32" y="119"/>
                          <a:pt x="32" y="119"/>
                          <a:pt x="32" y="119"/>
                        </a:cubicBezTo>
                        <a:cubicBezTo>
                          <a:pt x="12" y="109"/>
                          <a:pt x="0" y="89"/>
                          <a:pt x="0" y="64"/>
                        </a:cubicBezTo>
                        <a:cubicBezTo>
                          <a:pt x="0" y="29"/>
                          <a:pt x="29" y="0"/>
                          <a:pt x="64" y="0"/>
                        </a:cubicBezTo>
                        <a:cubicBezTo>
                          <a:pt x="99" y="0"/>
                          <a:pt x="128" y="29"/>
                          <a:pt x="128" y="64"/>
                        </a:cubicBezTo>
                        <a:cubicBezTo>
                          <a:pt x="128" y="89"/>
                          <a:pt x="116" y="109"/>
                          <a:pt x="96" y="119"/>
                        </a:cubicBezTo>
                        <a:lnTo>
                          <a:pt x="96" y="168"/>
                        </a:lnTo>
                        <a:close/>
                      </a:path>
                    </a:pathLst>
                  </a:custGeom>
                  <a:grpFill/>
                  <a:ln w="3175">
                    <a:noFill/>
                    <a:round/>
                    <a:headEnd/>
                    <a:tailEnd/>
                  </a:ln>
                </p:spPr>
                <p:txBody>
                  <a:bodyPr vert="horz" wrap="square" lIns="91356" tIns="45678" rIns="91356" bIns="45678" numCol="1" anchor="t" anchorCtr="0" compatLnSpc="1">
                    <a:prstTxWarp prst="textNoShape">
                      <a:avLst/>
                    </a:prstTxWarp>
                  </a:bodyPr>
                  <a:lstStyle/>
                  <a:p>
                    <a:pPr defTabSz="456903">
                      <a:defRPr/>
                    </a:pPr>
                    <a:endParaRPr lang="en-US" sz="3597">
                      <a:solidFill>
                        <a:srgbClr val="293E40"/>
                      </a:solidFill>
                      <a:latin typeface="Calibri Regular" charset="0"/>
                      <a:ea typeface="Calibri Regular" charset="0"/>
                      <a:cs typeface="Calibri Regular" charset="0"/>
                    </a:endParaRPr>
                  </a:p>
                </p:txBody>
              </p:sp>
              <p:sp>
                <p:nvSpPr>
                  <p:cNvPr id="154" name="Freeform 77">
                    <a:extLst>
                      <a:ext uri="{FF2B5EF4-FFF2-40B4-BE49-F238E27FC236}">
                        <a16:creationId xmlns:a16="http://schemas.microsoft.com/office/drawing/2014/main" id="{04CA137B-622A-704F-A0B0-09111298B248}"/>
                      </a:ext>
                    </a:extLst>
                  </p:cNvPr>
                  <p:cNvSpPr>
                    <a:spLocks/>
                  </p:cNvSpPr>
                  <p:nvPr/>
                </p:nvSpPr>
                <p:spPr bwMode="auto">
                  <a:xfrm>
                    <a:off x="2284414" y="339725"/>
                    <a:ext cx="406400" cy="193675"/>
                  </a:xfrm>
                  <a:custGeom>
                    <a:avLst/>
                    <a:gdLst>
                      <a:gd name="T0" fmla="*/ 147 w 256"/>
                      <a:gd name="T1" fmla="*/ 122 h 122"/>
                      <a:gd name="T2" fmla="*/ 104 w 256"/>
                      <a:gd name="T3" fmla="*/ 38 h 122"/>
                      <a:gd name="T4" fmla="*/ 67 w 256"/>
                      <a:gd name="T5" fmla="*/ 72 h 122"/>
                      <a:gd name="T6" fmla="*/ 0 w 256"/>
                      <a:gd name="T7" fmla="*/ 72 h 122"/>
                      <a:gd name="T8" fmla="*/ 0 w 256"/>
                      <a:gd name="T9" fmla="*/ 51 h 122"/>
                      <a:gd name="T10" fmla="*/ 59 w 256"/>
                      <a:gd name="T11" fmla="*/ 51 h 122"/>
                      <a:gd name="T12" fmla="*/ 109 w 256"/>
                      <a:gd name="T13" fmla="*/ 0 h 122"/>
                      <a:gd name="T14" fmla="*/ 152 w 256"/>
                      <a:gd name="T15" fmla="*/ 85 h 122"/>
                      <a:gd name="T16" fmla="*/ 187 w 256"/>
                      <a:gd name="T17" fmla="*/ 51 h 122"/>
                      <a:gd name="T18" fmla="*/ 256 w 256"/>
                      <a:gd name="T19" fmla="*/ 51 h 122"/>
                      <a:gd name="T20" fmla="*/ 256 w 256"/>
                      <a:gd name="T21" fmla="*/ 72 h 122"/>
                      <a:gd name="T22" fmla="*/ 195 w 256"/>
                      <a:gd name="T23" fmla="*/ 72 h 122"/>
                      <a:gd name="T24" fmla="*/ 147 w 256"/>
                      <a:gd name="T25"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6" h="122">
                        <a:moveTo>
                          <a:pt x="147" y="122"/>
                        </a:moveTo>
                        <a:lnTo>
                          <a:pt x="104" y="38"/>
                        </a:lnTo>
                        <a:lnTo>
                          <a:pt x="67" y="72"/>
                        </a:lnTo>
                        <a:lnTo>
                          <a:pt x="0" y="72"/>
                        </a:lnTo>
                        <a:lnTo>
                          <a:pt x="0" y="51"/>
                        </a:lnTo>
                        <a:lnTo>
                          <a:pt x="59" y="51"/>
                        </a:lnTo>
                        <a:lnTo>
                          <a:pt x="109" y="0"/>
                        </a:lnTo>
                        <a:lnTo>
                          <a:pt x="152" y="85"/>
                        </a:lnTo>
                        <a:lnTo>
                          <a:pt x="187" y="51"/>
                        </a:lnTo>
                        <a:lnTo>
                          <a:pt x="256" y="51"/>
                        </a:lnTo>
                        <a:lnTo>
                          <a:pt x="256" y="72"/>
                        </a:lnTo>
                        <a:lnTo>
                          <a:pt x="195" y="72"/>
                        </a:lnTo>
                        <a:lnTo>
                          <a:pt x="147" y="122"/>
                        </a:lnTo>
                        <a:close/>
                      </a:path>
                    </a:pathLst>
                  </a:custGeom>
                  <a:grpFill/>
                  <a:ln w="3175">
                    <a:noFill/>
                    <a:round/>
                    <a:headEnd/>
                    <a:tailEnd/>
                  </a:ln>
                </p:spPr>
                <p:txBody>
                  <a:bodyPr vert="horz" wrap="square" lIns="91356" tIns="45678" rIns="91356" bIns="45678" numCol="1" anchor="t" anchorCtr="0" compatLnSpc="1">
                    <a:prstTxWarp prst="textNoShape">
                      <a:avLst/>
                    </a:prstTxWarp>
                  </a:bodyPr>
                  <a:lstStyle/>
                  <a:p>
                    <a:pPr defTabSz="456903">
                      <a:defRPr/>
                    </a:pPr>
                    <a:endParaRPr lang="en-US" sz="3597">
                      <a:solidFill>
                        <a:srgbClr val="293E40"/>
                      </a:solidFill>
                      <a:latin typeface="Calibri Regular" charset="0"/>
                      <a:ea typeface="Calibri Regular" charset="0"/>
                      <a:cs typeface="Calibri Regular" charset="0"/>
                    </a:endParaRPr>
                  </a:p>
                </p:txBody>
              </p:sp>
            </p:grpSp>
            <p:grpSp>
              <p:nvGrpSpPr>
                <p:cNvPr id="138" name="Group 88">
                  <a:extLst>
                    <a:ext uri="{FF2B5EF4-FFF2-40B4-BE49-F238E27FC236}">
                      <a16:creationId xmlns:a16="http://schemas.microsoft.com/office/drawing/2014/main" id="{147BC701-1AE5-A541-AAA0-833C98B39286}"/>
                    </a:ext>
                  </a:extLst>
                </p:cNvPr>
                <p:cNvGrpSpPr/>
                <p:nvPr/>
              </p:nvGrpSpPr>
              <p:grpSpPr>
                <a:xfrm>
                  <a:off x="312738" y="3937406"/>
                  <a:ext cx="1082675" cy="739776"/>
                  <a:chOff x="1946276" y="3883025"/>
                  <a:chExt cx="1082675" cy="739776"/>
                </a:xfrm>
                <a:grpFill/>
              </p:grpSpPr>
              <p:sp>
                <p:nvSpPr>
                  <p:cNvPr id="145" name="Freeform 87">
                    <a:extLst>
                      <a:ext uri="{FF2B5EF4-FFF2-40B4-BE49-F238E27FC236}">
                        <a16:creationId xmlns:a16="http://schemas.microsoft.com/office/drawing/2014/main" id="{E8E83D0B-13E5-3840-9654-9E79CFBE1600}"/>
                      </a:ext>
                    </a:extLst>
                  </p:cNvPr>
                  <p:cNvSpPr>
                    <a:spLocks/>
                  </p:cNvSpPr>
                  <p:nvPr/>
                </p:nvSpPr>
                <p:spPr bwMode="auto">
                  <a:xfrm>
                    <a:off x="1946276" y="3883025"/>
                    <a:ext cx="406400" cy="638175"/>
                  </a:xfrm>
                  <a:custGeom>
                    <a:avLst/>
                    <a:gdLst>
                      <a:gd name="T0" fmla="*/ 96 w 96"/>
                      <a:gd name="T1" fmla="*/ 152 h 152"/>
                      <a:gd name="T2" fmla="*/ 44 w 96"/>
                      <a:gd name="T3" fmla="*/ 152 h 152"/>
                      <a:gd name="T4" fmla="*/ 44 w 96"/>
                      <a:gd name="T5" fmla="*/ 140 h 152"/>
                      <a:gd name="T6" fmla="*/ 37 w 96"/>
                      <a:gd name="T7" fmla="*/ 127 h 152"/>
                      <a:gd name="T8" fmla="*/ 9 w 96"/>
                      <a:gd name="T9" fmla="*/ 99 h 152"/>
                      <a:gd name="T10" fmla="*/ 0 w 96"/>
                      <a:gd name="T11" fmla="*/ 80 h 152"/>
                      <a:gd name="T12" fmla="*/ 0 w 96"/>
                      <a:gd name="T13" fmla="*/ 16 h 152"/>
                      <a:gd name="T14" fmla="*/ 16 w 96"/>
                      <a:gd name="T15" fmla="*/ 0 h 152"/>
                      <a:gd name="T16" fmla="*/ 32 w 96"/>
                      <a:gd name="T17" fmla="*/ 16 h 152"/>
                      <a:gd name="T18" fmla="*/ 32 w 96"/>
                      <a:gd name="T19" fmla="*/ 48 h 152"/>
                      <a:gd name="T20" fmla="*/ 24 w 96"/>
                      <a:gd name="T21" fmla="*/ 48 h 152"/>
                      <a:gd name="T22" fmla="*/ 24 w 96"/>
                      <a:gd name="T23" fmla="*/ 16 h 152"/>
                      <a:gd name="T24" fmla="*/ 16 w 96"/>
                      <a:gd name="T25" fmla="*/ 8 h 152"/>
                      <a:gd name="T26" fmla="*/ 8 w 96"/>
                      <a:gd name="T27" fmla="*/ 16 h 152"/>
                      <a:gd name="T28" fmla="*/ 8 w 96"/>
                      <a:gd name="T29" fmla="*/ 80 h 152"/>
                      <a:gd name="T30" fmla="*/ 15 w 96"/>
                      <a:gd name="T31" fmla="*/ 93 h 152"/>
                      <a:gd name="T32" fmla="*/ 43 w 96"/>
                      <a:gd name="T33" fmla="*/ 121 h 152"/>
                      <a:gd name="T34" fmla="*/ 52 w 96"/>
                      <a:gd name="T35" fmla="*/ 140 h 152"/>
                      <a:gd name="T36" fmla="*/ 52 w 96"/>
                      <a:gd name="T37" fmla="*/ 144 h 152"/>
                      <a:gd name="T38" fmla="*/ 88 w 96"/>
                      <a:gd name="T39" fmla="*/ 144 h 152"/>
                      <a:gd name="T40" fmla="*/ 88 w 96"/>
                      <a:gd name="T41" fmla="*/ 116 h 152"/>
                      <a:gd name="T42" fmla="*/ 81 w 96"/>
                      <a:gd name="T43" fmla="*/ 99 h 152"/>
                      <a:gd name="T44" fmla="*/ 42 w 96"/>
                      <a:gd name="T45" fmla="*/ 60 h 152"/>
                      <a:gd name="T46" fmla="*/ 40 w 96"/>
                      <a:gd name="T47" fmla="*/ 60 h 152"/>
                      <a:gd name="T48" fmla="*/ 32 w 96"/>
                      <a:gd name="T49" fmla="*/ 68 h 152"/>
                      <a:gd name="T50" fmla="*/ 32 w 96"/>
                      <a:gd name="T51" fmla="*/ 70 h 152"/>
                      <a:gd name="T52" fmla="*/ 59 w 96"/>
                      <a:gd name="T53" fmla="*/ 97 h 152"/>
                      <a:gd name="T54" fmla="*/ 53 w 96"/>
                      <a:gd name="T55" fmla="*/ 103 h 152"/>
                      <a:gd name="T56" fmla="*/ 24 w 96"/>
                      <a:gd name="T57" fmla="*/ 74 h 152"/>
                      <a:gd name="T58" fmla="*/ 24 w 96"/>
                      <a:gd name="T59" fmla="*/ 68 h 152"/>
                      <a:gd name="T60" fmla="*/ 40 w 96"/>
                      <a:gd name="T61" fmla="*/ 52 h 152"/>
                      <a:gd name="T62" fmla="*/ 45 w 96"/>
                      <a:gd name="T63" fmla="*/ 52 h 152"/>
                      <a:gd name="T64" fmla="*/ 87 w 96"/>
                      <a:gd name="T65" fmla="*/ 93 h 152"/>
                      <a:gd name="T66" fmla="*/ 96 w 96"/>
                      <a:gd name="T67" fmla="*/ 116 h 152"/>
                      <a:gd name="T68" fmla="*/ 96 w 96"/>
                      <a:gd name="T69"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6" h="152">
                        <a:moveTo>
                          <a:pt x="96" y="152"/>
                        </a:moveTo>
                        <a:cubicBezTo>
                          <a:pt x="44" y="152"/>
                          <a:pt x="44" y="152"/>
                          <a:pt x="44" y="152"/>
                        </a:cubicBezTo>
                        <a:cubicBezTo>
                          <a:pt x="44" y="140"/>
                          <a:pt x="44" y="140"/>
                          <a:pt x="44" y="140"/>
                        </a:cubicBezTo>
                        <a:cubicBezTo>
                          <a:pt x="44" y="140"/>
                          <a:pt x="44" y="133"/>
                          <a:pt x="37" y="127"/>
                        </a:cubicBezTo>
                        <a:cubicBezTo>
                          <a:pt x="9" y="99"/>
                          <a:pt x="9" y="99"/>
                          <a:pt x="9" y="99"/>
                        </a:cubicBezTo>
                        <a:cubicBezTo>
                          <a:pt x="0" y="90"/>
                          <a:pt x="0" y="80"/>
                          <a:pt x="0" y="80"/>
                        </a:cubicBezTo>
                        <a:cubicBezTo>
                          <a:pt x="0" y="16"/>
                          <a:pt x="0" y="16"/>
                          <a:pt x="0" y="16"/>
                        </a:cubicBezTo>
                        <a:cubicBezTo>
                          <a:pt x="0" y="7"/>
                          <a:pt x="7" y="0"/>
                          <a:pt x="16" y="0"/>
                        </a:cubicBezTo>
                        <a:cubicBezTo>
                          <a:pt x="25" y="0"/>
                          <a:pt x="32" y="7"/>
                          <a:pt x="32" y="16"/>
                        </a:cubicBezTo>
                        <a:cubicBezTo>
                          <a:pt x="32" y="48"/>
                          <a:pt x="32" y="48"/>
                          <a:pt x="32" y="48"/>
                        </a:cubicBezTo>
                        <a:cubicBezTo>
                          <a:pt x="24" y="48"/>
                          <a:pt x="24" y="48"/>
                          <a:pt x="24" y="48"/>
                        </a:cubicBezTo>
                        <a:cubicBezTo>
                          <a:pt x="24" y="16"/>
                          <a:pt x="24" y="16"/>
                          <a:pt x="24" y="16"/>
                        </a:cubicBezTo>
                        <a:cubicBezTo>
                          <a:pt x="24" y="12"/>
                          <a:pt x="20" y="8"/>
                          <a:pt x="16" y="8"/>
                        </a:cubicBezTo>
                        <a:cubicBezTo>
                          <a:pt x="11" y="8"/>
                          <a:pt x="8" y="12"/>
                          <a:pt x="8" y="16"/>
                        </a:cubicBezTo>
                        <a:cubicBezTo>
                          <a:pt x="8" y="80"/>
                          <a:pt x="8" y="80"/>
                          <a:pt x="8" y="80"/>
                        </a:cubicBezTo>
                        <a:cubicBezTo>
                          <a:pt x="8" y="80"/>
                          <a:pt x="8" y="87"/>
                          <a:pt x="15" y="93"/>
                        </a:cubicBezTo>
                        <a:cubicBezTo>
                          <a:pt x="43" y="121"/>
                          <a:pt x="43" y="121"/>
                          <a:pt x="43" y="121"/>
                        </a:cubicBezTo>
                        <a:cubicBezTo>
                          <a:pt x="52" y="130"/>
                          <a:pt x="52" y="140"/>
                          <a:pt x="52" y="140"/>
                        </a:cubicBezTo>
                        <a:cubicBezTo>
                          <a:pt x="52" y="144"/>
                          <a:pt x="52" y="144"/>
                          <a:pt x="52" y="144"/>
                        </a:cubicBezTo>
                        <a:cubicBezTo>
                          <a:pt x="88" y="144"/>
                          <a:pt x="88" y="144"/>
                          <a:pt x="88" y="144"/>
                        </a:cubicBezTo>
                        <a:cubicBezTo>
                          <a:pt x="88" y="116"/>
                          <a:pt x="88" y="116"/>
                          <a:pt x="88" y="116"/>
                        </a:cubicBezTo>
                        <a:cubicBezTo>
                          <a:pt x="88" y="116"/>
                          <a:pt x="88" y="105"/>
                          <a:pt x="81" y="99"/>
                        </a:cubicBezTo>
                        <a:cubicBezTo>
                          <a:pt x="42" y="60"/>
                          <a:pt x="42" y="60"/>
                          <a:pt x="42" y="60"/>
                        </a:cubicBezTo>
                        <a:cubicBezTo>
                          <a:pt x="40" y="60"/>
                          <a:pt x="40" y="60"/>
                          <a:pt x="40" y="60"/>
                        </a:cubicBezTo>
                        <a:cubicBezTo>
                          <a:pt x="35" y="60"/>
                          <a:pt x="32" y="64"/>
                          <a:pt x="32" y="68"/>
                        </a:cubicBezTo>
                        <a:cubicBezTo>
                          <a:pt x="32" y="70"/>
                          <a:pt x="32" y="70"/>
                          <a:pt x="32" y="70"/>
                        </a:cubicBezTo>
                        <a:cubicBezTo>
                          <a:pt x="59" y="97"/>
                          <a:pt x="59" y="97"/>
                          <a:pt x="59" y="97"/>
                        </a:cubicBezTo>
                        <a:cubicBezTo>
                          <a:pt x="53" y="103"/>
                          <a:pt x="53" y="103"/>
                          <a:pt x="53" y="103"/>
                        </a:cubicBezTo>
                        <a:cubicBezTo>
                          <a:pt x="24" y="74"/>
                          <a:pt x="24" y="74"/>
                          <a:pt x="24" y="74"/>
                        </a:cubicBezTo>
                        <a:cubicBezTo>
                          <a:pt x="24" y="68"/>
                          <a:pt x="24" y="68"/>
                          <a:pt x="24" y="68"/>
                        </a:cubicBezTo>
                        <a:cubicBezTo>
                          <a:pt x="24" y="59"/>
                          <a:pt x="31" y="52"/>
                          <a:pt x="40" y="52"/>
                        </a:cubicBezTo>
                        <a:cubicBezTo>
                          <a:pt x="45" y="52"/>
                          <a:pt x="45" y="52"/>
                          <a:pt x="45" y="52"/>
                        </a:cubicBezTo>
                        <a:cubicBezTo>
                          <a:pt x="87" y="93"/>
                          <a:pt x="87" y="93"/>
                          <a:pt x="87" y="93"/>
                        </a:cubicBezTo>
                        <a:cubicBezTo>
                          <a:pt x="96" y="102"/>
                          <a:pt x="96" y="115"/>
                          <a:pt x="96" y="116"/>
                        </a:cubicBezTo>
                        <a:lnTo>
                          <a:pt x="96" y="152"/>
                        </a:lnTo>
                        <a:close/>
                      </a:path>
                    </a:pathLst>
                  </a:custGeom>
                  <a:grpFill/>
                  <a:ln w="3175">
                    <a:noFill/>
                    <a:round/>
                    <a:headEnd/>
                    <a:tailEnd/>
                  </a:ln>
                </p:spPr>
                <p:txBody>
                  <a:bodyPr vert="horz" wrap="square" lIns="91356" tIns="45678" rIns="91356" bIns="45678" numCol="1" anchor="t" anchorCtr="0" compatLnSpc="1">
                    <a:prstTxWarp prst="textNoShape">
                      <a:avLst/>
                    </a:prstTxWarp>
                  </a:bodyPr>
                  <a:lstStyle/>
                  <a:p>
                    <a:pPr defTabSz="456903">
                      <a:defRPr/>
                    </a:pPr>
                    <a:endParaRPr lang="en-US" sz="3597">
                      <a:solidFill>
                        <a:srgbClr val="293E40"/>
                      </a:solidFill>
                      <a:latin typeface="Calibri Regular" charset="0"/>
                      <a:ea typeface="Calibri Regular" charset="0"/>
                      <a:cs typeface="Calibri Regular" charset="0"/>
                    </a:endParaRPr>
                  </a:p>
                </p:txBody>
              </p:sp>
              <p:sp>
                <p:nvSpPr>
                  <p:cNvPr id="146" name="Freeform 88">
                    <a:extLst>
                      <a:ext uri="{FF2B5EF4-FFF2-40B4-BE49-F238E27FC236}">
                        <a16:creationId xmlns:a16="http://schemas.microsoft.com/office/drawing/2014/main" id="{6CA6BBB7-30DF-FD4E-96CF-CB0D67417EDF}"/>
                      </a:ext>
                    </a:extLst>
                  </p:cNvPr>
                  <p:cNvSpPr>
                    <a:spLocks/>
                  </p:cNvSpPr>
                  <p:nvPr/>
                </p:nvSpPr>
                <p:spPr bwMode="auto">
                  <a:xfrm>
                    <a:off x="2622551" y="3883025"/>
                    <a:ext cx="406400" cy="638175"/>
                  </a:xfrm>
                  <a:custGeom>
                    <a:avLst/>
                    <a:gdLst>
                      <a:gd name="T0" fmla="*/ 52 w 96"/>
                      <a:gd name="T1" fmla="*/ 152 h 152"/>
                      <a:gd name="T2" fmla="*/ 0 w 96"/>
                      <a:gd name="T3" fmla="*/ 152 h 152"/>
                      <a:gd name="T4" fmla="*/ 0 w 96"/>
                      <a:gd name="T5" fmla="*/ 116 h 152"/>
                      <a:gd name="T6" fmla="*/ 9 w 96"/>
                      <a:gd name="T7" fmla="*/ 93 h 152"/>
                      <a:gd name="T8" fmla="*/ 50 w 96"/>
                      <a:gd name="T9" fmla="*/ 52 h 152"/>
                      <a:gd name="T10" fmla="*/ 56 w 96"/>
                      <a:gd name="T11" fmla="*/ 52 h 152"/>
                      <a:gd name="T12" fmla="*/ 72 w 96"/>
                      <a:gd name="T13" fmla="*/ 68 h 152"/>
                      <a:gd name="T14" fmla="*/ 72 w 96"/>
                      <a:gd name="T15" fmla="*/ 74 h 152"/>
                      <a:gd name="T16" fmla="*/ 43 w 96"/>
                      <a:gd name="T17" fmla="*/ 103 h 152"/>
                      <a:gd name="T18" fmla="*/ 37 w 96"/>
                      <a:gd name="T19" fmla="*/ 97 h 152"/>
                      <a:gd name="T20" fmla="*/ 64 w 96"/>
                      <a:gd name="T21" fmla="*/ 70 h 152"/>
                      <a:gd name="T22" fmla="*/ 64 w 96"/>
                      <a:gd name="T23" fmla="*/ 68 h 152"/>
                      <a:gd name="T24" fmla="*/ 56 w 96"/>
                      <a:gd name="T25" fmla="*/ 60 h 152"/>
                      <a:gd name="T26" fmla="*/ 53 w 96"/>
                      <a:gd name="T27" fmla="*/ 60 h 152"/>
                      <a:gd name="T28" fmla="*/ 15 w 96"/>
                      <a:gd name="T29" fmla="*/ 99 h 152"/>
                      <a:gd name="T30" fmla="*/ 8 w 96"/>
                      <a:gd name="T31" fmla="*/ 116 h 152"/>
                      <a:gd name="T32" fmla="*/ 8 w 96"/>
                      <a:gd name="T33" fmla="*/ 144 h 152"/>
                      <a:gd name="T34" fmla="*/ 44 w 96"/>
                      <a:gd name="T35" fmla="*/ 144 h 152"/>
                      <a:gd name="T36" fmla="*/ 44 w 96"/>
                      <a:gd name="T37" fmla="*/ 140 h 152"/>
                      <a:gd name="T38" fmla="*/ 53 w 96"/>
                      <a:gd name="T39" fmla="*/ 121 h 152"/>
                      <a:gd name="T40" fmla="*/ 81 w 96"/>
                      <a:gd name="T41" fmla="*/ 93 h 152"/>
                      <a:gd name="T42" fmla="*/ 88 w 96"/>
                      <a:gd name="T43" fmla="*/ 80 h 152"/>
                      <a:gd name="T44" fmla="*/ 88 w 96"/>
                      <a:gd name="T45" fmla="*/ 16 h 152"/>
                      <a:gd name="T46" fmla="*/ 80 w 96"/>
                      <a:gd name="T47" fmla="*/ 8 h 152"/>
                      <a:gd name="T48" fmla="*/ 72 w 96"/>
                      <a:gd name="T49" fmla="*/ 16 h 152"/>
                      <a:gd name="T50" fmla="*/ 72 w 96"/>
                      <a:gd name="T51" fmla="*/ 48 h 152"/>
                      <a:gd name="T52" fmla="*/ 64 w 96"/>
                      <a:gd name="T53" fmla="*/ 48 h 152"/>
                      <a:gd name="T54" fmla="*/ 64 w 96"/>
                      <a:gd name="T55" fmla="*/ 16 h 152"/>
                      <a:gd name="T56" fmla="*/ 80 w 96"/>
                      <a:gd name="T57" fmla="*/ 0 h 152"/>
                      <a:gd name="T58" fmla="*/ 96 w 96"/>
                      <a:gd name="T59" fmla="*/ 16 h 152"/>
                      <a:gd name="T60" fmla="*/ 96 w 96"/>
                      <a:gd name="T61" fmla="*/ 80 h 152"/>
                      <a:gd name="T62" fmla="*/ 87 w 96"/>
                      <a:gd name="T63" fmla="*/ 99 h 152"/>
                      <a:gd name="T64" fmla="*/ 59 w 96"/>
                      <a:gd name="T65" fmla="*/ 127 h 152"/>
                      <a:gd name="T66" fmla="*/ 52 w 96"/>
                      <a:gd name="T67" fmla="*/ 140 h 152"/>
                      <a:gd name="T68" fmla="*/ 52 w 96"/>
                      <a:gd name="T69"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6" h="152">
                        <a:moveTo>
                          <a:pt x="52" y="152"/>
                        </a:moveTo>
                        <a:cubicBezTo>
                          <a:pt x="0" y="152"/>
                          <a:pt x="0" y="152"/>
                          <a:pt x="0" y="152"/>
                        </a:cubicBezTo>
                        <a:cubicBezTo>
                          <a:pt x="0" y="116"/>
                          <a:pt x="0" y="116"/>
                          <a:pt x="0" y="116"/>
                        </a:cubicBezTo>
                        <a:cubicBezTo>
                          <a:pt x="0" y="115"/>
                          <a:pt x="0" y="102"/>
                          <a:pt x="9" y="93"/>
                        </a:cubicBezTo>
                        <a:cubicBezTo>
                          <a:pt x="50" y="52"/>
                          <a:pt x="50" y="52"/>
                          <a:pt x="50" y="52"/>
                        </a:cubicBezTo>
                        <a:cubicBezTo>
                          <a:pt x="56" y="52"/>
                          <a:pt x="56" y="52"/>
                          <a:pt x="56" y="52"/>
                        </a:cubicBezTo>
                        <a:cubicBezTo>
                          <a:pt x="65" y="52"/>
                          <a:pt x="72" y="59"/>
                          <a:pt x="72" y="68"/>
                        </a:cubicBezTo>
                        <a:cubicBezTo>
                          <a:pt x="72" y="74"/>
                          <a:pt x="72" y="74"/>
                          <a:pt x="72" y="74"/>
                        </a:cubicBezTo>
                        <a:cubicBezTo>
                          <a:pt x="43" y="103"/>
                          <a:pt x="43" y="103"/>
                          <a:pt x="43" y="103"/>
                        </a:cubicBezTo>
                        <a:cubicBezTo>
                          <a:pt x="37" y="97"/>
                          <a:pt x="37" y="97"/>
                          <a:pt x="37" y="97"/>
                        </a:cubicBezTo>
                        <a:cubicBezTo>
                          <a:pt x="64" y="70"/>
                          <a:pt x="64" y="70"/>
                          <a:pt x="64" y="70"/>
                        </a:cubicBezTo>
                        <a:cubicBezTo>
                          <a:pt x="64" y="68"/>
                          <a:pt x="64" y="68"/>
                          <a:pt x="64" y="68"/>
                        </a:cubicBezTo>
                        <a:cubicBezTo>
                          <a:pt x="64" y="64"/>
                          <a:pt x="60" y="60"/>
                          <a:pt x="56" y="60"/>
                        </a:cubicBezTo>
                        <a:cubicBezTo>
                          <a:pt x="53" y="60"/>
                          <a:pt x="53" y="60"/>
                          <a:pt x="53" y="60"/>
                        </a:cubicBezTo>
                        <a:cubicBezTo>
                          <a:pt x="15" y="99"/>
                          <a:pt x="15" y="99"/>
                          <a:pt x="15" y="99"/>
                        </a:cubicBezTo>
                        <a:cubicBezTo>
                          <a:pt x="8" y="106"/>
                          <a:pt x="8" y="116"/>
                          <a:pt x="8" y="116"/>
                        </a:cubicBezTo>
                        <a:cubicBezTo>
                          <a:pt x="8" y="144"/>
                          <a:pt x="8" y="144"/>
                          <a:pt x="8" y="144"/>
                        </a:cubicBezTo>
                        <a:cubicBezTo>
                          <a:pt x="44" y="144"/>
                          <a:pt x="44" y="144"/>
                          <a:pt x="44" y="144"/>
                        </a:cubicBezTo>
                        <a:cubicBezTo>
                          <a:pt x="44" y="140"/>
                          <a:pt x="44" y="140"/>
                          <a:pt x="44" y="140"/>
                        </a:cubicBezTo>
                        <a:cubicBezTo>
                          <a:pt x="44" y="140"/>
                          <a:pt x="44" y="130"/>
                          <a:pt x="53" y="121"/>
                        </a:cubicBezTo>
                        <a:cubicBezTo>
                          <a:pt x="81" y="93"/>
                          <a:pt x="81" y="93"/>
                          <a:pt x="81" y="93"/>
                        </a:cubicBezTo>
                        <a:cubicBezTo>
                          <a:pt x="88" y="87"/>
                          <a:pt x="88" y="80"/>
                          <a:pt x="88" y="80"/>
                        </a:cubicBezTo>
                        <a:cubicBezTo>
                          <a:pt x="88" y="16"/>
                          <a:pt x="88" y="16"/>
                          <a:pt x="88" y="16"/>
                        </a:cubicBezTo>
                        <a:cubicBezTo>
                          <a:pt x="88" y="12"/>
                          <a:pt x="84" y="8"/>
                          <a:pt x="80" y="8"/>
                        </a:cubicBezTo>
                        <a:cubicBezTo>
                          <a:pt x="75" y="8"/>
                          <a:pt x="72" y="12"/>
                          <a:pt x="72" y="16"/>
                        </a:cubicBezTo>
                        <a:cubicBezTo>
                          <a:pt x="72" y="48"/>
                          <a:pt x="72" y="48"/>
                          <a:pt x="72" y="48"/>
                        </a:cubicBezTo>
                        <a:cubicBezTo>
                          <a:pt x="64" y="48"/>
                          <a:pt x="64" y="48"/>
                          <a:pt x="64" y="48"/>
                        </a:cubicBezTo>
                        <a:cubicBezTo>
                          <a:pt x="64" y="16"/>
                          <a:pt x="64" y="16"/>
                          <a:pt x="64" y="16"/>
                        </a:cubicBezTo>
                        <a:cubicBezTo>
                          <a:pt x="64" y="7"/>
                          <a:pt x="71" y="0"/>
                          <a:pt x="80" y="0"/>
                        </a:cubicBezTo>
                        <a:cubicBezTo>
                          <a:pt x="89" y="0"/>
                          <a:pt x="96" y="7"/>
                          <a:pt x="96" y="16"/>
                        </a:cubicBezTo>
                        <a:cubicBezTo>
                          <a:pt x="96" y="80"/>
                          <a:pt x="96" y="80"/>
                          <a:pt x="96" y="80"/>
                        </a:cubicBezTo>
                        <a:cubicBezTo>
                          <a:pt x="96" y="80"/>
                          <a:pt x="96" y="90"/>
                          <a:pt x="87" y="99"/>
                        </a:cubicBezTo>
                        <a:cubicBezTo>
                          <a:pt x="59" y="127"/>
                          <a:pt x="59" y="127"/>
                          <a:pt x="59" y="127"/>
                        </a:cubicBezTo>
                        <a:cubicBezTo>
                          <a:pt x="52" y="133"/>
                          <a:pt x="52" y="140"/>
                          <a:pt x="52" y="140"/>
                        </a:cubicBezTo>
                        <a:lnTo>
                          <a:pt x="52" y="152"/>
                        </a:lnTo>
                        <a:close/>
                      </a:path>
                    </a:pathLst>
                  </a:custGeom>
                  <a:grpFill/>
                  <a:ln w="3175">
                    <a:noFill/>
                    <a:round/>
                    <a:headEnd/>
                    <a:tailEnd/>
                  </a:ln>
                </p:spPr>
                <p:txBody>
                  <a:bodyPr vert="horz" wrap="square" lIns="91356" tIns="45678" rIns="91356" bIns="45678" numCol="1" anchor="t" anchorCtr="0" compatLnSpc="1">
                    <a:prstTxWarp prst="textNoShape">
                      <a:avLst/>
                    </a:prstTxWarp>
                  </a:bodyPr>
                  <a:lstStyle/>
                  <a:p>
                    <a:pPr defTabSz="456903">
                      <a:defRPr/>
                    </a:pPr>
                    <a:endParaRPr lang="en-US" sz="3597">
                      <a:solidFill>
                        <a:srgbClr val="293E40"/>
                      </a:solidFill>
                      <a:latin typeface="Calibri Regular" charset="0"/>
                      <a:ea typeface="Calibri Regular" charset="0"/>
                      <a:cs typeface="Calibri Regular" charset="0"/>
                    </a:endParaRPr>
                  </a:p>
                </p:txBody>
              </p:sp>
              <p:sp>
                <p:nvSpPr>
                  <p:cNvPr id="147" name="Freeform 89">
                    <a:extLst>
                      <a:ext uri="{FF2B5EF4-FFF2-40B4-BE49-F238E27FC236}">
                        <a16:creationId xmlns:a16="http://schemas.microsoft.com/office/drawing/2014/main" id="{7CE92A57-1C1F-C24C-BF76-212EE52B2494}"/>
                      </a:ext>
                    </a:extLst>
                  </p:cNvPr>
                  <p:cNvSpPr>
                    <a:spLocks/>
                  </p:cNvSpPr>
                  <p:nvPr/>
                </p:nvSpPr>
                <p:spPr bwMode="auto">
                  <a:xfrm>
                    <a:off x="2589214" y="4487863"/>
                    <a:ext cx="287338" cy="134938"/>
                  </a:xfrm>
                  <a:custGeom>
                    <a:avLst/>
                    <a:gdLst>
                      <a:gd name="T0" fmla="*/ 68 w 68"/>
                      <a:gd name="T1" fmla="*/ 32 h 32"/>
                      <a:gd name="T2" fmla="*/ 60 w 68"/>
                      <a:gd name="T3" fmla="*/ 32 h 32"/>
                      <a:gd name="T4" fmla="*/ 60 w 68"/>
                      <a:gd name="T5" fmla="*/ 8 h 32"/>
                      <a:gd name="T6" fmla="*/ 8 w 68"/>
                      <a:gd name="T7" fmla="*/ 8 h 32"/>
                      <a:gd name="T8" fmla="*/ 8 w 68"/>
                      <a:gd name="T9" fmla="*/ 32 h 32"/>
                      <a:gd name="T10" fmla="*/ 0 w 68"/>
                      <a:gd name="T11" fmla="*/ 32 h 32"/>
                      <a:gd name="T12" fmla="*/ 0 w 68"/>
                      <a:gd name="T13" fmla="*/ 8 h 32"/>
                      <a:gd name="T14" fmla="*/ 8 w 68"/>
                      <a:gd name="T15" fmla="*/ 0 h 32"/>
                      <a:gd name="T16" fmla="*/ 60 w 68"/>
                      <a:gd name="T17" fmla="*/ 0 h 32"/>
                      <a:gd name="T18" fmla="*/ 68 w 68"/>
                      <a:gd name="T19" fmla="*/ 8 h 32"/>
                      <a:gd name="T20" fmla="*/ 68 w 68"/>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32">
                        <a:moveTo>
                          <a:pt x="68" y="32"/>
                        </a:moveTo>
                        <a:cubicBezTo>
                          <a:pt x="60" y="32"/>
                          <a:pt x="60" y="32"/>
                          <a:pt x="60" y="32"/>
                        </a:cubicBezTo>
                        <a:cubicBezTo>
                          <a:pt x="60" y="8"/>
                          <a:pt x="60" y="8"/>
                          <a:pt x="60" y="8"/>
                        </a:cubicBezTo>
                        <a:cubicBezTo>
                          <a:pt x="8" y="8"/>
                          <a:pt x="8" y="8"/>
                          <a:pt x="8" y="8"/>
                        </a:cubicBezTo>
                        <a:cubicBezTo>
                          <a:pt x="8" y="32"/>
                          <a:pt x="8" y="32"/>
                          <a:pt x="8" y="32"/>
                        </a:cubicBezTo>
                        <a:cubicBezTo>
                          <a:pt x="0" y="32"/>
                          <a:pt x="0" y="32"/>
                          <a:pt x="0" y="32"/>
                        </a:cubicBezTo>
                        <a:cubicBezTo>
                          <a:pt x="0" y="8"/>
                          <a:pt x="0" y="8"/>
                          <a:pt x="0" y="8"/>
                        </a:cubicBezTo>
                        <a:cubicBezTo>
                          <a:pt x="0" y="4"/>
                          <a:pt x="3" y="0"/>
                          <a:pt x="8" y="0"/>
                        </a:cubicBezTo>
                        <a:cubicBezTo>
                          <a:pt x="60" y="0"/>
                          <a:pt x="60" y="0"/>
                          <a:pt x="60" y="0"/>
                        </a:cubicBezTo>
                        <a:cubicBezTo>
                          <a:pt x="64" y="0"/>
                          <a:pt x="68" y="4"/>
                          <a:pt x="68" y="8"/>
                        </a:cubicBezTo>
                        <a:lnTo>
                          <a:pt x="68" y="32"/>
                        </a:lnTo>
                        <a:close/>
                      </a:path>
                    </a:pathLst>
                  </a:custGeom>
                  <a:grpFill/>
                  <a:ln w="3175">
                    <a:noFill/>
                    <a:round/>
                    <a:headEnd/>
                    <a:tailEnd/>
                  </a:ln>
                </p:spPr>
                <p:txBody>
                  <a:bodyPr vert="horz" wrap="square" lIns="91356" tIns="45678" rIns="91356" bIns="45678" numCol="1" anchor="t" anchorCtr="0" compatLnSpc="1">
                    <a:prstTxWarp prst="textNoShape">
                      <a:avLst/>
                    </a:prstTxWarp>
                  </a:bodyPr>
                  <a:lstStyle/>
                  <a:p>
                    <a:pPr defTabSz="456903">
                      <a:defRPr/>
                    </a:pPr>
                    <a:endParaRPr lang="en-US" sz="3597">
                      <a:solidFill>
                        <a:srgbClr val="293E40"/>
                      </a:solidFill>
                      <a:latin typeface="Calibri Regular" charset="0"/>
                      <a:ea typeface="Calibri Regular" charset="0"/>
                      <a:cs typeface="Calibri Regular" charset="0"/>
                    </a:endParaRPr>
                  </a:p>
                </p:txBody>
              </p:sp>
              <p:sp>
                <p:nvSpPr>
                  <p:cNvPr id="148" name="Freeform 90">
                    <a:extLst>
                      <a:ext uri="{FF2B5EF4-FFF2-40B4-BE49-F238E27FC236}">
                        <a16:creationId xmlns:a16="http://schemas.microsoft.com/office/drawing/2014/main" id="{654AF4FB-99DE-4B47-9D2D-32EFA63415D2}"/>
                      </a:ext>
                    </a:extLst>
                  </p:cNvPr>
                  <p:cNvSpPr>
                    <a:spLocks/>
                  </p:cNvSpPr>
                  <p:nvPr/>
                </p:nvSpPr>
                <p:spPr bwMode="auto">
                  <a:xfrm>
                    <a:off x="2098676" y="4487863"/>
                    <a:ext cx="287338" cy="134938"/>
                  </a:xfrm>
                  <a:custGeom>
                    <a:avLst/>
                    <a:gdLst>
                      <a:gd name="T0" fmla="*/ 68 w 68"/>
                      <a:gd name="T1" fmla="*/ 32 h 32"/>
                      <a:gd name="T2" fmla="*/ 60 w 68"/>
                      <a:gd name="T3" fmla="*/ 32 h 32"/>
                      <a:gd name="T4" fmla="*/ 60 w 68"/>
                      <a:gd name="T5" fmla="*/ 8 h 32"/>
                      <a:gd name="T6" fmla="*/ 8 w 68"/>
                      <a:gd name="T7" fmla="*/ 8 h 32"/>
                      <a:gd name="T8" fmla="*/ 8 w 68"/>
                      <a:gd name="T9" fmla="*/ 32 h 32"/>
                      <a:gd name="T10" fmla="*/ 0 w 68"/>
                      <a:gd name="T11" fmla="*/ 32 h 32"/>
                      <a:gd name="T12" fmla="*/ 0 w 68"/>
                      <a:gd name="T13" fmla="*/ 8 h 32"/>
                      <a:gd name="T14" fmla="*/ 8 w 68"/>
                      <a:gd name="T15" fmla="*/ 0 h 32"/>
                      <a:gd name="T16" fmla="*/ 60 w 68"/>
                      <a:gd name="T17" fmla="*/ 0 h 32"/>
                      <a:gd name="T18" fmla="*/ 68 w 68"/>
                      <a:gd name="T19" fmla="*/ 8 h 32"/>
                      <a:gd name="T20" fmla="*/ 68 w 68"/>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32">
                        <a:moveTo>
                          <a:pt x="68" y="32"/>
                        </a:moveTo>
                        <a:cubicBezTo>
                          <a:pt x="60" y="32"/>
                          <a:pt x="60" y="32"/>
                          <a:pt x="60" y="32"/>
                        </a:cubicBezTo>
                        <a:cubicBezTo>
                          <a:pt x="60" y="8"/>
                          <a:pt x="60" y="8"/>
                          <a:pt x="60" y="8"/>
                        </a:cubicBezTo>
                        <a:cubicBezTo>
                          <a:pt x="8" y="8"/>
                          <a:pt x="8" y="8"/>
                          <a:pt x="8" y="8"/>
                        </a:cubicBezTo>
                        <a:cubicBezTo>
                          <a:pt x="8" y="32"/>
                          <a:pt x="8" y="32"/>
                          <a:pt x="8" y="32"/>
                        </a:cubicBezTo>
                        <a:cubicBezTo>
                          <a:pt x="0" y="32"/>
                          <a:pt x="0" y="32"/>
                          <a:pt x="0" y="32"/>
                        </a:cubicBezTo>
                        <a:cubicBezTo>
                          <a:pt x="0" y="8"/>
                          <a:pt x="0" y="8"/>
                          <a:pt x="0" y="8"/>
                        </a:cubicBezTo>
                        <a:cubicBezTo>
                          <a:pt x="0" y="4"/>
                          <a:pt x="3" y="0"/>
                          <a:pt x="8" y="0"/>
                        </a:cubicBezTo>
                        <a:cubicBezTo>
                          <a:pt x="60" y="0"/>
                          <a:pt x="60" y="0"/>
                          <a:pt x="60" y="0"/>
                        </a:cubicBezTo>
                        <a:cubicBezTo>
                          <a:pt x="64" y="0"/>
                          <a:pt x="68" y="4"/>
                          <a:pt x="68" y="8"/>
                        </a:cubicBezTo>
                        <a:lnTo>
                          <a:pt x="68" y="32"/>
                        </a:lnTo>
                        <a:close/>
                      </a:path>
                    </a:pathLst>
                  </a:custGeom>
                  <a:grpFill/>
                  <a:ln w="3175">
                    <a:noFill/>
                    <a:round/>
                    <a:headEnd/>
                    <a:tailEnd/>
                  </a:ln>
                </p:spPr>
                <p:txBody>
                  <a:bodyPr vert="horz" wrap="square" lIns="91356" tIns="45678" rIns="91356" bIns="45678" numCol="1" anchor="t" anchorCtr="0" compatLnSpc="1">
                    <a:prstTxWarp prst="textNoShape">
                      <a:avLst/>
                    </a:prstTxWarp>
                  </a:bodyPr>
                  <a:lstStyle/>
                  <a:p>
                    <a:pPr defTabSz="456903">
                      <a:defRPr/>
                    </a:pPr>
                    <a:endParaRPr lang="en-US" sz="3597">
                      <a:solidFill>
                        <a:srgbClr val="293E40"/>
                      </a:solidFill>
                      <a:latin typeface="Calibri Regular" charset="0"/>
                      <a:ea typeface="Calibri Regular" charset="0"/>
                      <a:cs typeface="Calibri Regular" charset="0"/>
                    </a:endParaRPr>
                  </a:p>
                </p:txBody>
              </p:sp>
            </p:grpSp>
            <p:grpSp>
              <p:nvGrpSpPr>
                <p:cNvPr id="139" name="Group 89">
                  <a:extLst>
                    <a:ext uri="{FF2B5EF4-FFF2-40B4-BE49-F238E27FC236}">
                      <a16:creationId xmlns:a16="http://schemas.microsoft.com/office/drawing/2014/main" id="{D1BCE0EF-0F98-F942-9EB1-53A162708CEF}"/>
                    </a:ext>
                  </a:extLst>
                </p:cNvPr>
                <p:cNvGrpSpPr/>
                <p:nvPr/>
              </p:nvGrpSpPr>
              <p:grpSpPr>
                <a:xfrm>
                  <a:off x="450851" y="3390106"/>
                  <a:ext cx="790575" cy="268288"/>
                  <a:chOff x="9324976" y="0"/>
                  <a:chExt cx="790575" cy="268288"/>
                </a:xfrm>
                <a:grpFill/>
              </p:grpSpPr>
              <p:sp>
                <p:nvSpPr>
                  <p:cNvPr id="140" name="Rectangle 735">
                    <a:extLst>
                      <a:ext uri="{FF2B5EF4-FFF2-40B4-BE49-F238E27FC236}">
                        <a16:creationId xmlns:a16="http://schemas.microsoft.com/office/drawing/2014/main" id="{DE939A4B-286C-6C4B-BDFB-3A65619FFA73}"/>
                      </a:ext>
                    </a:extLst>
                  </p:cNvPr>
                  <p:cNvSpPr>
                    <a:spLocks noChangeArrowheads="1"/>
                  </p:cNvSpPr>
                  <p:nvPr/>
                </p:nvSpPr>
                <p:spPr bwMode="auto">
                  <a:xfrm>
                    <a:off x="9704388" y="0"/>
                    <a:ext cx="34925" cy="101600"/>
                  </a:xfrm>
                  <a:prstGeom prst="rect">
                    <a:avLst/>
                  </a:prstGeom>
                  <a:grpFill/>
                  <a:ln w="3175">
                    <a:noFill/>
                    <a:miter lim="800000"/>
                    <a:headEnd/>
                    <a:tailEnd/>
                  </a:ln>
                </p:spPr>
                <p:txBody>
                  <a:bodyPr vert="horz" wrap="square" lIns="91356" tIns="45678" rIns="91356" bIns="45678" numCol="1" anchor="t" anchorCtr="0" compatLnSpc="1">
                    <a:prstTxWarp prst="textNoShape">
                      <a:avLst/>
                    </a:prstTxWarp>
                  </a:bodyPr>
                  <a:lstStyle/>
                  <a:p>
                    <a:pPr defTabSz="456903">
                      <a:defRPr/>
                    </a:pPr>
                    <a:endParaRPr lang="en-US" sz="3597">
                      <a:solidFill>
                        <a:srgbClr val="293E40"/>
                      </a:solidFill>
                      <a:latin typeface="Calibri Regular" charset="0"/>
                      <a:ea typeface="Calibri Regular" charset="0"/>
                      <a:cs typeface="Calibri Regular" charset="0"/>
                    </a:endParaRPr>
                  </a:p>
                </p:txBody>
              </p:sp>
              <p:sp>
                <p:nvSpPr>
                  <p:cNvPr id="141" name="Freeform 737">
                    <a:extLst>
                      <a:ext uri="{FF2B5EF4-FFF2-40B4-BE49-F238E27FC236}">
                        <a16:creationId xmlns:a16="http://schemas.microsoft.com/office/drawing/2014/main" id="{FA386D4C-B324-1A4C-B0C6-DC114AED4069}"/>
                      </a:ext>
                    </a:extLst>
                  </p:cNvPr>
                  <p:cNvSpPr>
                    <a:spLocks/>
                  </p:cNvSpPr>
                  <p:nvPr/>
                </p:nvSpPr>
                <p:spPr bwMode="auto">
                  <a:xfrm>
                    <a:off x="9324976" y="188913"/>
                    <a:ext cx="101600" cy="79375"/>
                  </a:xfrm>
                  <a:custGeom>
                    <a:avLst/>
                    <a:gdLst>
                      <a:gd name="T0" fmla="*/ 53 w 64"/>
                      <a:gd name="T1" fmla="*/ 50 h 50"/>
                      <a:gd name="T2" fmla="*/ 0 w 64"/>
                      <a:gd name="T3" fmla="*/ 19 h 50"/>
                      <a:gd name="T4" fmla="*/ 10 w 64"/>
                      <a:gd name="T5" fmla="*/ 0 h 50"/>
                      <a:gd name="T6" fmla="*/ 64 w 64"/>
                      <a:gd name="T7" fmla="*/ 32 h 50"/>
                      <a:gd name="T8" fmla="*/ 53 w 64"/>
                      <a:gd name="T9" fmla="*/ 50 h 50"/>
                    </a:gdLst>
                    <a:ahLst/>
                    <a:cxnLst>
                      <a:cxn ang="0">
                        <a:pos x="T0" y="T1"/>
                      </a:cxn>
                      <a:cxn ang="0">
                        <a:pos x="T2" y="T3"/>
                      </a:cxn>
                      <a:cxn ang="0">
                        <a:pos x="T4" y="T5"/>
                      </a:cxn>
                      <a:cxn ang="0">
                        <a:pos x="T6" y="T7"/>
                      </a:cxn>
                      <a:cxn ang="0">
                        <a:pos x="T8" y="T9"/>
                      </a:cxn>
                    </a:cxnLst>
                    <a:rect l="0" t="0" r="r" b="b"/>
                    <a:pathLst>
                      <a:path w="64" h="50">
                        <a:moveTo>
                          <a:pt x="53" y="50"/>
                        </a:moveTo>
                        <a:lnTo>
                          <a:pt x="0" y="19"/>
                        </a:lnTo>
                        <a:lnTo>
                          <a:pt x="10" y="0"/>
                        </a:lnTo>
                        <a:lnTo>
                          <a:pt x="64" y="32"/>
                        </a:lnTo>
                        <a:lnTo>
                          <a:pt x="53" y="50"/>
                        </a:lnTo>
                        <a:close/>
                      </a:path>
                    </a:pathLst>
                  </a:custGeom>
                  <a:grpFill/>
                  <a:ln w="3175">
                    <a:noFill/>
                    <a:round/>
                    <a:headEnd/>
                    <a:tailEnd/>
                  </a:ln>
                </p:spPr>
                <p:txBody>
                  <a:bodyPr vert="horz" wrap="square" lIns="91356" tIns="45678" rIns="91356" bIns="45678" numCol="1" anchor="t" anchorCtr="0" compatLnSpc="1">
                    <a:prstTxWarp prst="textNoShape">
                      <a:avLst/>
                    </a:prstTxWarp>
                  </a:bodyPr>
                  <a:lstStyle/>
                  <a:p>
                    <a:pPr defTabSz="456903">
                      <a:defRPr/>
                    </a:pPr>
                    <a:endParaRPr lang="en-US" sz="3597">
                      <a:solidFill>
                        <a:srgbClr val="293E40"/>
                      </a:solidFill>
                      <a:latin typeface="Calibri Regular" charset="0"/>
                      <a:ea typeface="Calibri Regular" charset="0"/>
                      <a:cs typeface="Calibri Regular" charset="0"/>
                    </a:endParaRPr>
                  </a:p>
                </p:txBody>
              </p:sp>
              <p:sp>
                <p:nvSpPr>
                  <p:cNvPr id="142" name="Freeform 738">
                    <a:extLst>
                      <a:ext uri="{FF2B5EF4-FFF2-40B4-BE49-F238E27FC236}">
                        <a16:creationId xmlns:a16="http://schemas.microsoft.com/office/drawing/2014/main" id="{E81F1EC6-B105-A24C-B175-459D29CEB902}"/>
                      </a:ext>
                    </a:extLst>
                  </p:cNvPr>
                  <p:cNvSpPr>
                    <a:spLocks/>
                  </p:cNvSpPr>
                  <p:nvPr/>
                </p:nvSpPr>
                <p:spPr bwMode="auto">
                  <a:xfrm>
                    <a:off x="9490076" y="42863"/>
                    <a:ext cx="74613" cy="100013"/>
                  </a:xfrm>
                  <a:custGeom>
                    <a:avLst/>
                    <a:gdLst>
                      <a:gd name="T0" fmla="*/ 29 w 47"/>
                      <a:gd name="T1" fmla="*/ 63 h 63"/>
                      <a:gd name="T2" fmla="*/ 0 w 47"/>
                      <a:gd name="T3" fmla="*/ 10 h 63"/>
                      <a:gd name="T4" fmla="*/ 16 w 47"/>
                      <a:gd name="T5" fmla="*/ 0 h 63"/>
                      <a:gd name="T6" fmla="*/ 47 w 47"/>
                      <a:gd name="T7" fmla="*/ 52 h 63"/>
                      <a:gd name="T8" fmla="*/ 29 w 47"/>
                      <a:gd name="T9" fmla="*/ 63 h 63"/>
                    </a:gdLst>
                    <a:ahLst/>
                    <a:cxnLst>
                      <a:cxn ang="0">
                        <a:pos x="T0" y="T1"/>
                      </a:cxn>
                      <a:cxn ang="0">
                        <a:pos x="T2" y="T3"/>
                      </a:cxn>
                      <a:cxn ang="0">
                        <a:pos x="T4" y="T5"/>
                      </a:cxn>
                      <a:cxn ang="0">
                        <a:pos x="T6" y="T7"/>
                      </a:cxn>
                      <a:cxn ang="0">
                        <a:pos x="T8" y="T9"/>
                      </a:cxn>
                    </a:cxnLst>
                    <a:rect l="0" t="0" r="r" b="b"/>
                    <a:pathLst>
                      <a:path w="47" h="63">
                        <a:moveTo>
                          <a:pt x="29" y="63"/>
                        </a:moveTo>
                        <a:lnTo>
                          <a:pt x="0" y="10"/>
                        </a:lnTo>
                        <a:lnTo>
                          <a:pt x="16" y="0"/>
                        </a:lnTo>
                        <a:lnTo>
                          <a:pt x="47" y="52"/>
                        </a:lnTo>
                        <a:lnTo>
                          <a:pt x="29" y="63"/>
                        </a:lnTo>
                        <a:close/>
                      </a:path>
                    </a:pathLst>
                  </a:custGeom>
                  <a:grpFill/>
                  <a:ln w="3175">
                    <a:noFill/>
                    <a:round/>
                    <a:headEnd/>
                    <a:tailEnd/>
                  </a:ln>
                </p:spPr>
                <p:txBody>
                  <a:bodyPr vert="horz" wrap="square" lIns="91356" tIns="45678" rIns="91356" bIns="45678" numCol="1" anchor="t" anchorCtr="0" compatLnSpc="1">
                    <a:prstTxWarp prst="textNoShape">
                      <a:avLst/>
                    </a:prstTxWarp>
                  </a:bodyPr>
                  <a:lstStyle/>
                  <a:p>
                    <a:pPr defTabSz="456903">
                      <a:defRPr/>
                    </a:pPr>
                    <a:endParaRPr lang="en-US" sz="3597">
                      <a:solidFill>
                        <a:srgbClr val="293E40"/>
                      </a:solidFill>
                      <a:latin typeface="Calibri Regular" charset="0"/>
                      <a:ea typeface="Calibri Regular" charset="0"/>
                      <a:cs typeface="Calibri Regular" charset="0"/>
                    </a:endParaRPr>
                  </a:p>
                </p:txBody>
              </p:sp>
              <p:sp>
                <p:nvSpPr>
                  <p:cNvPr id="143" name="Freeform 740">
                    <a:extLst>
                      <a:ext uri="{FF2B5EF4-FFF2-40B4-BE49-F238E27FC236}">
                        <a16:creationId xmlns:a16="http://schemas.microsoft.com/office/drawing/2014/main" id="{3CB9869D-85B0-E44A-8F27-333E4AA38313}"/>
                      </a:ext>
                    </a:extLst>
                  </p:cNvPr>
                  <p:cNvSpPr>
                    <a:spLocks/>
                  </p:cNvSpPr>
                  <p:nvPr/>
                </p:nvSpPr>
                <p:spPr bwMode="auto">
                  <a:xfrm>
                    <a:off x="10013951" y="188913"/>
                    <a:ext cx="101600" cy="79375"/>
                  </a:xfrm>
                  <a:custGeom>
                    <a:avLst/>
                    <a:gdLst>
                      <a:gd name="T0" fmla="*/ 10 w 64"/>
                      <a:gd name="T1" fmla="*/ 50 h 50"/>
                      <a:gd name="T2" fmla="*/ 0 w 64"/>
                      <a:gd name="T3" fmla="*/ 32 h 50"/>
                      <a:gd name="T4" fmla="*/ 53 w 64"/>
                      <a:gd name="T5" fmla="*/ 0 h 50"/>
                      <a:gd name="T6" fmla="*/ 64 w 64"/>
                      <a:gd name="T7" fmla="*/ 19 h 50"/>
                      <a:gd name="T8" fmla="*/ 10 w 64"/>
                      <a:gd name="T9" fmla="*/ 50 h 50"/>
                    </a:gdLst>
                    <a:ahLst/>
                    <a:cxnLst>
                      <a:cxn ang="0">
                        <a:pos x="T0" y="T1"/>
                      </a:cxn>
                      <a:cxn ang="0">
                        <a:pos x="T2" y="T3"/>
                      </a:cxn>
                      <a:cxn ang="0">
                        <a:pos x="T4" y="T5"/>
                      </a:cxn>
                      <a:cxn ang="0">
                        <a:pos x="T6" y="T7"/>
                      </a:cxn>
                      <a:cxn ang="0">
                        <a:pos x="T8" y="T9"/>
                      </a:cxn>
                    </a:cxnLst>
                    <a:rect l="0" t="0" r="r" b="b"/>
                    <a:pathLst>
                      <a:path w="64" h="50">
                        <a:moveTo>
                          <a:pt x="10" y="50"/>
                        </a:moveTo>
                        <a:lnTo>
                          <a:pt x="0" y="32"/>
                        </a:lnTo>
                        <a:lnTo>
                          <a:pt x="53" y="0"/>
                        </a:lnTo>
                        <a:lnTo>
                          <a:pt x="64" y="19"/>
                        </a:lnTo>
                        <a:lnTo>
                          <a:pt x="10" y="50"/>
                        </a:lnTo>
                        <a:close/>
                      </a:path>
                    </a:pathLst>
                  </a:custGeom>
                  <a:grpFill/>
                  <a:ln w="3175">
                    <a:noFill/>
                    <a:round/>
                    <a:headEnd/>
                    <a:tailEnd/>
                  </a:ln>
                </p:spPr>
                <p:txBody>
                  <a:bodyPr vert="horz" wrap="square" lIns="91356" tIns="45678" rIns="91356" bIns="45678" numCol="1" anchor="t" anchorCtr="0" compatLnSpc="1">
                    <a:prstTxWarp prst="textNoShape">
                      <a:avLst/>
                    </a:prstTxWarp>
                  </a:bodyPr>
                  <a:lstStyle/>
                  <a:p>
                    <a:pPr defTabSz="456903">
                      <a:defRPr/>
                    </a:pPr>
                    <a:endParaRPr lang="en-US" sz="3597">
                      <a:solidFill>
                        <a:srgbClr val="293E40"/>
                      </a:solidFill>
                      <a:latin typeface="Calibri Regular" charset="0"/>
                      <a:ea typeface="Calibri Regular" charset="0"/>
                      <a:cs typeface="Calibri Regular" charset="0"/>
                    </a:endParaRPr>
                  </a:p>
                </p:txBody>
              </p:sp>
              <p:sp>
                <p:nvSpPr>
                  <p:cNvPr id="144" name="Freeform 741">
                    <a:extLst>
                      <a:ext uri="{FF2B5EF4-FFF2-40B4-BE49-F238E27FC236}">
                        <a16:creationId xmlns:a16="http://schemas.microsoft.com/office/drawing/2014/main" id="{F90C1AE3-741B-E64F-98A1-B412E4E60176}"/>
                      </a:ext>
                    </a:extLst>
                  </p:cNvPr>
                  <p:cNvSpPr>
                    <a:spLocks/>
                  </p:cNvSpPr>
                  <p:nvPr/>
                </p:nvSpPr>
                <p:spPr bwMode="auto">
                  <a:xfrm>
                    <a:off x="9877426" y="42863"/>
                    <a:ext cx="76200" cy="100013"/>
                  </a:xfrm>
                  <a:custGeom>
                    <a:avLst/>
                    <a:gdLst>
                      <a:gd name="T0" fmla="*/ 16 w 48"/>
                      <a:gd name="T1" fmla="*/ 63 h 63"/>
                      <a:gd name="T2" fmla="*/ 0 w 48"/>
                      <a:gd name="T3" fmla="*/ 52 h 63"/>
                      <a:gd name="T4" fmla="*/ 30 w 48"/>
                      <a:gd name="T5" fmla="*/ 0 h 63"/>
                      <a:gd name="T6" fmla="*/ 48 w 48"/>
                      <a:gd name="T7" fmla="*/ 10 h 63"/>
                      <a:gd name="T8" fmla="*/ 16 w 48"/>
                      <a:gd name="T9" fmla="*/ 63 h 63"/>
                    </a:gdLst>
                    <a:ahLst/>
                    <a:cxnLst>
                      <a:cxn ang="0">
                        <a:pos x="T0" y="T1"/>
                      </a:cxn>
                      <a:cxn ang="0">
                        <a:pos x="T2" y="T3"/>
                      </a:cxn>
                      <a:cxn ang="0">
                        <a:pos x="T4" y="T5"/>
                      </a:cxn>
                      <a:cxn ang="0">
                        <a:pos x="T6" y="T7"/>
                      </a:cxn>
                      <a:cxn ang="0">
                        <a:pos x="T8" y="T9"/>
                      </a:cxn>
                    </a:cxnLst>
                    <a:rect l="0" t="0" r="r" b="b"/>
                    <a:pathLst>
                      <a:path w="48" h="63">
                        <a:moveTo>
                          <a:pt x="16" y="63"/>
                        </a:moveTo>
                        <a:lnTo>
                          <a:pt x="0" y="52"/>
                        </a:lnTo>
                        <a:lnTo>
                          <a:pt x="30" y="0"/>
                        </a:lnTo>
                        <a:lnTo>
                          <a:pt x="48" y="10"/>
                        </a:lnTo>
                        <a:lnTo>
                          <a:pt x="16" y="63"/>
                        </a:lnTo>
                        <a:close/>
                      </a:path>
                    </a:pathLst>
                  </a:custGeom>
                  <a:grpFill/>
                  <a:ln w="3175">
                    <a:noFill/>
                    <a:round/>
                    <a:headEnd/>
                    <a:tailEnd/>
                  </a:ln>
                </p:spPr>
                <p:txBody>
                  <a:bodyPr vert="horz" wrap="square" lIns="91356" tIns="45678" rIns="91356" bIns="45678" numCol="1" anchor="t" anchorCtr="0" compatLnSpc="1">
                    <a:prstTxWarp prst="textNoShape">
                      <a:avLst/>
                    </a:prstTxWarp>
                  </a:bodyPr>
                  <a:lstStyle/>
                  <a:p>
                    <a:pPr defTabSz="456903">
                      <a:defRPr/>
                    </a:pPr>
                    <a:endParaRPr lang="en-US" sz="3597">
                      <a:solidFill>
                        <a:srgbClr val="293E40"/>
                      </a:solidFill>
                      <a:latin typeface="Calibri Regular" charset="0"/>
                      <a:ea typeface="Calibri Regular" charset="0"/>
                      <a:cs typeface="Calibri Regular" charset="0"/>
                    </a:endParaRPr>
                  </a:p>
                </p:txBody>
              </p:sp>
            </p:grpSp>
          </p:grpSp>
        </p:grpSp>
      </p:grpSp>
      <p:grpSp>
        <p:nvGrpSpPr>
          <p:cNvPr id="155" name="Group 105">
            <a:extLst>
              <a:ext uri="{FF2B5EF4-FFF2-40B4-BE49-F238E27FC236}">
                <a16:creationId xmlns:a16="http://schemas.microsoft.com/office/drawing/2014/main" id="{B7951A28-E861-C046-BCCF-165505374D64}"/>
              </a:ext>
            </a:extLst>
          </p:cNvPr>
          <p:cNvGrpSpPr/>
          <p:nvPr/>
        </p:nvGrpSpPr>
        <p:grpSpPr>
          <a:xfrm>
            <a:off x="7002021" y="1478513"/>
            <a:ext cx="3556629" cy="3677962"/>
            <a:chOff x="7645960" y="1738984"/>
            <a:chExt cx="3809409" cy="3735213"/>
          </a:xfrm>
        </p:grpSpPr>
        <p:sp>
          <p:nvSpPr>
            <p:cNvPr id="156" name="Oval 155">
              <a:extLst>
                <a:ext uri="{FF2B5EF4-FFF2-40B4-BE49-F238E27FC236}">
                  <a16:creationId xmlns:a16="http://schemas.microsoft.com/office/drawing/2014/main" id="{92DEBFF2-57E4-334A-B1BC-2756D5AD66BF}"/>
                </a:ext>
              </a:extLst>
            </p:cNvPr>
            <p:cNvSpPr/>
            <p:nvPr/>
          </p:nvSpPr>
          <p:spPr>
            <a:xfrm>
              <a:off x="7645960" y="1738984"/>
              <a:ext cx="3809409" cy="3735213"/>
            </a:xfrm>
            <a:prstGeom prst="ellipse">
              <a:avLst/>
            </a:prstGeom>
            <a:gradFill>
              <a:gsLst>
                <a:gs pos="0">
                  <a:schemeClr val="accent3">
                    <a:satMod val="103000"/>
                    <a:lumMod val="102000"/>
                    <a:tint val="94000"/>
                    <a:alpha val="80000"/>
                  </a:schemeClr>
                </a:gs>
                <a:gs pos="50000">
                  <a:schemeClr val="accent3">
                    <a:satMod val="110000"/>
                    <a:lumMod val="100000"/>
                    <a:shade val="100000"/>
                    <a:alpha val="80000"/>
                  </a:schemeClr>
                </a:gs>
                <a:gs pos="100000">
                  <a:schemeClr val="accent3">
                    <a:lumMod val="99000"/>
                    <a:satMod val="120000"/>
                    <a:shade val="78000"/>
                    <a:alpha val="80000"/>
                  </a:schemeClr>
                </a:gs>
              </a:gsLst>
            </a:gradFill>
            <a:ln/>
          </p:spPr>
          <p:style>
            <a:lnRef idx="0">
              <a:schemeClr val="accent3"/>
            </a:lnRef>
            <a:fillRef idx="3">
              <a:schemeClr val="accent3"/>
            </a:fillRef>
            <a:effectRef idx="3">
              <a:schemeClr val="accent3"/>
            </a:effectRef>
            <a:fontRef idx="minor">
              <a:schemeClr val="lt1"/>
            </a:fontRef>
          </p:style>
          <p:txBody>
            <a:bodyPr rtlCol="0" anchor="ctr"/>
            <a:lstStyle/>
            <a:p>
              <a:pPr algn="ctr" defTabSz="456903">
                <a:defRPr/>
              </a:pPr>
              <a:endParaRPr lang="en-US" sz="3597">
                <a:solidFill>
                  <a:srgbClr val="FFFFFF"/>
                </a:solidFill>
                <a:latin typeface="Century Gothic" panose="020F0302020204030204"/>
              </a:endParaRPr>
            </a:p>
          </p:txBody>
        </p:sp>
        <p:grpSp>
          <p:nvGrpSpPr>
            <p:cNvPr id="157" name="Group 107">
              <a:extLst>
                <a:ext uri="{FF2B5EF4-FFF2-40B4-BE49-F238E27FC236}">
                  <a16:creationId xmlns:a16="http://schemas.microsoft.com/office/drawing/2014/main" id="{5553E617-CBC5-A94C-9328-BE62CD20C193}"/>
                </a:ext>
              </a:extLst>
            </p:cNvPr>
            <p:cNvGrpSpPr/>
            <p:nvPr/>
          </p:nvGrpSpPr>
          <p:grpSpPr>
            <a:xfrm>
              <a:off x="7949222" y="2611215"/>
              <a:ext cx="3386964" cy="2126049"/>
              <a:chOff x="7899666" y="2524471"/>
              <a:chExt cx="3386964" cy="2126049"/>
            </a:xfrm>
          </p:grpSpPr>
          <p:sp>
            <p:nvSpPr>
              <p:cNvPr id="158" name="TextBox 108">
                <a:extLst>
                  <a:ext uri="{FF2B5EF4-FFF2-40B4-BE49-F238E27FC236}">
                    <a16:creationId xmlns:a16="http://schemas.microsoft.com/office/drawing/2014/main" id="{E5FA80EC-416F-8C4C-8AC6-6F4E81DF5F97}"/>
                  </a:ext>
                </a:extLst>
              </p:cNvPr>
              <p:cNvSpPr txBox="1"/>
              <p:nvPr/>
            </p:nvSpPr>
            <p:spPr>
              <a:xfrm>
                <a:off x="7899666" y="3807458"/>
                <a:ext cx="3386964" cy="843062"/>
              </a:xfrm>
              <a:prstGeom prst="rect">
                <a:avLst/>
              </a:prstGeom>
              <a:noFill/>
            </p:spPr>
            <p:txBody>
              <a:bodyPr wrap="square" rtlCol="0">
                <a:spAutoFit/>
              </a:bodyPr>
              <a:lstStyle/>
              <a:p>
                <a:pPr algn="ctr" defTabSz="456903">
                  <a:spcBef>
                    <a:spcPts val="1200"/>
                  </a:spcBef>
                  <a:buClr>
                    <a:srgbClr val="283E40"/>
                  </a:buClr>
                  <a:defRPr/>
                </a:pPr>
                <a:r>
                  <a:rPr lang="en-US" sz="2397" b="1">
                    <a:solidFill>
                      <a:srgbClr val="FFFFFF"/>
                    </a:solidFill>
                    <a:latin typeface="Century Gothic" panose="020F0302020204030204"/>
                    <a:ea typeface="Calibri Regular" charset="0"/>
                    <a:cs typeface="Calibri Regular" charset="0"/>
                  </a:rPr>
                  <a:t>Technical </a:t>
                </a:r>
                <a:br>
                  <a:rPr lang="en-US" sz="2397" b="1">
                    <a:solidFill>
                      <a:srgbClr val="FFFFFF"/>
                    </a:solidFill>
                    <a:latin typeface="Century Gothic" panose="020F0302020204030204"/>
                    <a:ea typeface="Calibri Regular" charset="0"/>
                    <a:cs typeface="Calibri Regular" charset="0"/>
                  </a:rPr>
                </a:br>
                <a:r>
                  <a:rPr lang="en-US" sz="2397" b="1">
                    <a:solidFill>
                      <a:srgbClr val="FFFFFF"/>
                    </a:solidFill>
                    <a:latin typeface="Century Gothic" panose="020F0302020204030204"/>
                    <a:ea typeface="Calibri Regular" charset="0"/>
                    <a:cs typeface="Calibri Regular" charset="0"/>
                  </a:rPr>
                  <a:t>Governance</a:t>
                </a:r>
                <a:endParaRPr lang="en-US" sz="1200" b="1">
                  <a:solidFill>
                    <a:srgbClr val="FFFFFF"/>
                  </a:solidFill>
                  <a:latin typeface="Century Gothic" panose="020F0302020204030204"/>
                  <a:ea typeface="Calibri Regular" charset="0"/>
                  <a:cs typeface="Calibri Regular" charset="0"/>
                </a:endParaRPr>
              </a:p>
            </p:txBody>
          </p:sp>
          <p:sp>
            <p:nvSpPr>
              <p:cNvPr id="159" name="Freeform 109">
                <a:extLst>
                  <a:ext uri="{FF2B5EF4-FFF2-40B4-BE49-F238E27FC236}">
                    <a16:creationId xmlns:a16="http://schemas.microsoft.com/office/drawing/2014/main" id="{4F37EEDE-2E0E-E040-96A0-A2C3E4709182}"/>
                  </a:ext>
                </a:extLst>
              </p:cNvPr>
              <p:cNvSpPr>
                <a:spLocks noEditPoints="1"/>
              </p:cNvSpPr>
              <p:nvPr/>
            </p:nvSpPr>
            <p:spPr bwMode="auto">
              <a:xfrm>
                <a:off x="8899301" y="2524471"/>
                <a:ext cx="1078795" cy="1051291"/>
              </a:xfrm>
              <a:custGeom>
                <a:avLst/>
                <a:gdLst>
                  <a:gd name="T0" fmla="*/ 795 w 795"/>
                  <a:gd name="T1" fmla="*/ 284 h 795"/>
                  <a:gd name="T2" fmla="*/ 696 w 795"/>
                  <a:gd name="T3" fmla="*/ 198 h 795"/>
                  <a:gd name="T4" fmla="*/ 596 w 795"/>
                  <a:gd name="T5" fmla="*/ 0 h 795"/>
                  <a:gd name="T6" fmla="*/ 199 w 795"/>
                  <a:gd name="T7" fmla="*/ 99 h 795"/>
                  <a:gd name="T8" fmla="*/ 99 w 795"/>
                  <a:gd name="T9" fmla="*/ 285 h 795"/>
                  <a:gd name="T10" fmla="*/ 114 w 795"/>
                  <a:gd name="T11" fmla="*/ 511 h 795"/>
                  <a:gd name="T12" fmla="*/ 292 w 795"/>
                  <a:gd name="T13" fmla="*/ 412 h 795"/>
                  <a:gd name="T14" fmla="*/ 383 w 795"/>
                  <a:gd name="T15" fmla="*/ 568 h 795"/>
                  <a:gd name="T16" fmla="*/ 284 w 795"/>
                  <a:gd name="T17" fmla="*/ 667 h 795"/>
                  <a:gd name="T18" fmla="*/ 114 w 795"/>
                  <a:gd name="T19" fmla="*/ 568 h 795"/>
                  <a:gd name="T20" fmla="*/ 114 w 795"/>
                  <a:gd name="T21" fmla="*/ 795 h 795"/>
                  <a:gd name="T22" fmla="*/ 284 w 795"/>
                  <a:gd name="T23" fmla="*/ 696 h 795"/>
                  <a:gd name="T24" fmla="*/ 511 w 795"/>
                  <a:gd name="T25" fmla="*/ 795 h 795"/>
                  <a:gd name="T26" fmla="*/ 412 w 795"/>
                  <a:gd name="T27" fmla="*/ 568 h 795"/>
                  <a:gd name="T28" fmla="*/ 503 w 795"/>
                  <a:gd name="T29" fmla="*/ 412 h 795"/>
                  <a:gd name="T30" fmla="*/ 568 w 795"/>
                  <a:gd name="T31" fmla="*/ 511 h 795"/>
                  <a:gd name="T32" fmla="*/ 667 w 795"/>
                  <a:gd name="T33" fmla="*/ 569 h 795"/>
                  <a:gd name="T34" fmla="*/ 682 w 795"/>
                  <a:gd name="T35" fmla="*/ 795 h 795"/>
                  <a:gd name="T36" fmla="*/ 696 w 795"/>
                  <a:gd name="T37" fmla="*/ 569 h 795"/>
                  <a:gd name="T38" fmla="*/ 795 w 795"/>
                  <a:gd name="T39" fmla="*/ 511 h 795"/>
                  <a:gd name="T40" fmla="*/ 28 w 795"/>
                  <a:gd name="T41" fmla="*/ 681 h 795"/>
                  <a:gd name="T42" fmla="*/ 199 w 795"/>
                  <a:gd name="T43" fmla="*/ 681 h 795"/>
                  <a:gd name="T44" fmla="*/ 483 w 795"/>
                  <a:gd name="T45" fmla="*/ 767 h 795"/>
                  <a:gd name="T46" fmla="*/ 312 w 795"/>
                  <a:gd name="T47" fmla="*/ 596 h 795"/>
                  <a:gd name="T48" fmla="*/ 483 w 795"/>
                  <a:gd name="T49" fmla="*/ 767 h 795"/>
                  <a:gd name="T50" fmla="*/ 682 w 795"/>
                  <a:gd name="T51" fmla="*/ 767 h 795"/>
                  <a:gd name="T52" fmla="*/ 682 w 795"/>
                  <a:gd name="T53" fmla="*/ 596 h 795"/>
                  <a:gd name="T54" fmla="*/ 227 w 795"/>
                  <a:gd name="T55" fmla="*/ 28 h 795"/>
                  <a:gd name="T56" fmla="*/ 568 w 795"/>
                  <a:gd name="T57" fmla="*/ 198 h 795"/>
                  <a:gd name="T58" fmla="*/ 227 w 795"/>
                  <a:gd name="T59" fmla="*/ 28 h 795"/>
                  <a:gd name="T60" fmla="*/ 28 w 795"/>
                  <a:gd name="T61" fmla="*/ 397 h 795"/>
                  <a:gd name="T62" fmla="*/ 199 w 795"/>
                  <a:gd name="T63" fmla="*/ 397 h 795"/>
                  <a:gd name="T64" fmla="*/ 398 w 795"/>
                  <a:gd name="T65" fmla="*/ 477 h 795"/>
                  <a:gd name="T66" fmla="*/ 398 w 795"/>
                  <a:gd name="T67" fmla="*/ 318 h 795"/>
                  <a:gd name="T68" fmla="*/ 398 w 795"/>
                  <a:gd name="T69" fmla="*/ 477 h 795"/>
                  <a:gd name="T70" fmla="*/ 398 w 795"/>
                  <a:gd name="T71" fmla="*/ 278 h 795"/>
                  <a:gd name="T72" fmla="*/ 226 w 795"/>
                  <a:gd name="T73" fmla="*/ 383 h 795"/>
                  <a:gd name="T74" fmla="*/ 128 w 795"/>
                  <a:gd name="T75" fmla="*/ 198 h 795"/>
                  <a:gd name="T76" fmla="*/ 199 w 795"/>
                  <a:gd name="T77" fmla="*/ 227 h 795"/>
                  <a:gd name="T78" fmla="*/ 596 w 795"/>
                  <a:gd name="T79" fmla="*/ 127 h 795"/>
                  <a:gd name="T80" fmla="*/ 667 w 795"/>
                  <a:gd name="T81" fmla="*/ 284 h 795"/>
                  <a:gd name="T82" fmla="*/ 568 w 795"/>
                  <a:gd name="T83" fmla="*/ 383 h 795"/>
                  <a:gd name="T84" fmla="*/ 596 w 795"/>
                  <a:gd name="T85" fmla="*/ 312 h 795"/>
                  <a:gd name="T86" fmla="*/ 767 w 795"/>
                  <a:gd name="T87" fmla="*/ 483 h 795"/>
                  <a:gd name="T88" fmla="*/ 596 w 795"/>
                  <a:gd name="T89" fmla="*/ 312 h 795"/>
                  <a:gd name="T90" fmla="*/ 412 w 795"/>
                  <a:gd name="T91" fmla="*/ 99 h 795"/>
                  <a:gd name="T92" fmla="*/ 383 w 795"/>
                  <a:gd name="T93" fmla="*/ 127 h 795"/>
                  <a:gd name="T94" fmla="*/ 327 w 795"/>
                  <a:gd name="T95" fmla="*/ 99 h 795"/>
                  <a:gd name="T96" fmla="*/ 355 w 795"/>
                  <a:gd name="T97" fmla="*/ 127 h 795"/>
                  <a:gd name="T98" fmla="*/ 327 w 795"/>
                  <a:gd name="T99" fmla="*/ 99 h 795"/>
                  <a:gd name="T100" fmla="*/ 469 w 795"/>
                  <a:gd name="T101" fmla="*/ 99 h 795"/>
                  <a:gd name="T102" fmla="*/ 440 w 795"/>
                  <a:gd name="T103" fmla="*/ 12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5" h="795">
                    <a:moveTo>
                      <a:pt x="795" y="511"/>
                    </a:moveTo>
                    <a:cubicBezTo>
                      <a:pt x="795" y="284"/>
                      <a:pt x="795" y="284"/>
                      <a:pt x="795" y="284"/>
                    </a:cubicBezTo>
                    <a:cubicBezTo>
                      <a:pt x="696" y="284"/>
                      <a:pt x="696" y="284"/>
                      <a:pt x="696" y="284"/>
                    </a:cubicBezTo>
                    <a:cubicBezTo>
                      <a:pt x="696" y="198"/>
                      <a:pt x="696" y="198"/>
                      <a:pt x="696" y="198"/>
                    </a:cubicBezTo>
                    <a:cubicBezTo>
                      <a:pt x="696" y="144"/>
                      <a:pt x="651" y="99"/>
                      <a:pt x="596" y="99"/>
                    </a:cubicBezTo>
                    <a:cubicBezTo>
                      <a:pt x="596" y="0"/>
                      <a:pt x="596" y="0"/>
                      <a:pt x="596" y="0"/>
                    </a:cubicBezTo>
                    <a:cubicBezTo>
                      <a:pt x="199" y="0"/>
                      <a:pt x="199" y="0"/>
                      <a:pt x="199" y="0"/>
                    </a:cubicBezTo>
                    <a:cubicBezTo>
                      <a:pt x="199" y="99"/>
                      <a:pt x="199" y="99"/>
                      <a:pt x="199" y="99"/>
                    </a:cubicBezTo>
                    <a:cubicBezTo>
                      <a:pt x="144" y="99"/>
                      <a:pt x="99" y="144"/>
                      <a:pt x="99" y="198"/>
                    </a:cubicBezTo>
                    <a:cubicBezTo>
                      <a:pt x="99" y="285"/>
                      <a:pt x="99" y="285"/>
                      <a:pt x="99" y="285"/>
                    </a:cubicBezTo>
                    <a:cubicBezTo>
                      <a:pt x="43" y="292"/>
                      <a:pt x="0" y="339"/>
                      <a:pt x="0" y="397"/>
                    </a:cubicBezTo>
                    <a:cubicBezTo>
                      <a:pt x="0" y="460"/>
                      <a:pt x="51" y="511"/>
                      <a:pt x="114" y="511"/>
                    </a:cubicBezTo>
                    <a:cubicBezTo>
                      <a:pt x="171" y="511"/>
                      <a:pt x="219" y="468"/>
                      <a:pt x="226" y="412"/>
                    </a:cubicBezTo>
                    <a:cubicBezTo>
                      <a:pt x="292" y="412"/>
                      <a:pt x="292" y="412"/>
                      <a:pt x="292" y="412"/>
                    </a:cubicBezTo>
                    <a:cubicBezTo>
                      <a:pt x="383" y="503"/>
                      <a:pt x="383" y="503"/>
                      <a:pt x="383" y="503"/>
                    </a:cubicBezTo>
                    <a:cubicBezTo>
                      <a:pt x="383" y="568"/>
                      <a:pt x="383" y="568"/>
                      <a:pt x="383" y="568"/>
                    </a:cubicBezTo>
                    <a:cubicBezTo>
                      <a:pt x="284" y="568"/>
                      <a:pt x="284" y="568"/>
                      <a:pt x="284" y="568"/>
                    </a:cubicBezTo>
                    <a:cubicBezTo>
                      <a:pt x="284" y="667"/>
                      <a:pt x="284" y="667"/>
                      <a:pt x="284" y="667"/>
                    </a:cubicBezTo>
                    <a:cubicBezTo>
                      <a:pt x="226" y="667"/>
                      <a:pt x="226" y="667"/>
                      <a:pt x="226" y="667"/>
                    </a:cubicBezTo>
                    <a:cubicBezTo>
                      <a:pt x="219" y="611"/>
                      <a:pt x="171" y="568"/>
                      <a:pt x="114" y="568"/>
                    </a:cubicBezTo>
                    <a:cubicBezTo>
                      <a:pt x="51" y="568"/>
                      <a:pt x="0" y="619"/>
                      <a:pt x="0" y="681"/>
                    </a:cubicBezTo>
                    <a:cubicBezTo>
                      <a:pt x="0" y="744"/>
                      <a:pt x="51" y="795"/>
                      <a:pt x="114" y="795"/>
                    </a:cubicBezTo>
                    <a:cubicBezTo>
                      <a:pt x="171" y="795"/>
                      <a:pt x="219" y="752"/>
                      <a:pt x="226" y="696"/>
                    </a:cubicBezTo>
                    <a:cubicBezTo>
                      <a:pt x="284" y="696"/>
                      <a:pt x="284" y="696"/>
                      <a:pt x="284" y="696"/>
                    </a:cubicBezTo>
                    <a:cubicBezTo>
                      <a:pt x="284" y="795"/>
                      <a:pt x="284" y="795"/>
                      <a:pt x="284" y="795"/>
                    </a:cubicBezTo>
                    <a:cubicBezTo>
                      <a:pt x="511" y="795"/>
                      <a:pt x="511" y="795"/>
                      <a:pt x="511" y="795"/>
                    </a:cubicBezTo>
                    <a:cubicBezTo>
                      <a:pt x="511" y="568"/>
                      <a:pt x="511" y="568"/>
                      <a:pt x="511" y="568"/>
                    </a:cubicBezTo>
                    <a:cubicBezTo>
                      <a:pt x="412" y="568"/>
                      <a:pt x="412" y="568"/>
                      <a:pt x="412" y="568"/>
                    </a:cubicBezTo>
                    <a:cubicBezTo>
                      <a:pt x="412" y="503"/>
                      <a:pt x="412" y="503"/>
                      <a:pt x="412" y="503"/>
                    </a:cubicBezTo>
                    <a:cubicBezTo>
                      <a:pt x="503" y="412"/>
                      <a:pt x="503" y="412"/>
                      <a:pt x="503" y="412"/>
                    </a:cubicBezTo>
                    <a:cubicBezTo>
                      <a:pt x="568" y="412"/>
                      <a:pt x="568" y="412"/>
                      <a:pt x="568" y="412"/>
                    </a:cubicBezTo>
                    <a:cubicBezTo>
                      <a:pt x="568" y="511"/>
                      <a:pt x="568" y="511"/>
                      <a:pt x="568" y="511"/>
                    </a:cubicBezTo>
                    <a:cubicBezTo>
                      <a:pt x="667" y="511"/>
                      <a:pt x="667" y="511"/>
                      <a:pt x="667" y="511"/>
                    </a:cubicBezTo>
                    <a:cubicBezTo>
                      <a:pt x="667" y="569"/>
                      <a:pt x="667" y="569"/>
                      <a:pt x="667" y="569"/>
                    </a:cubicBezTo>
                    <a:cubicBezTo>
                      <a:pt x="612" y="576"/>
                      <a:pt x="568" y="624"/>
                      <a:pt x="568" y="681"/>
                    </a:cubicBezTo>
                    <a:cubicBezTo>
                      <a:pt x="568" y="744"/>
                      <a:pt x="619" y="795"/>
                      <a:pt x="682" y="795"/>
                    </a:cubicBezTo>
                    <a:cubicBezTo>
                      <a:pt x="744" y="795"/>
                      <a:pt x="795" y="744"/>
                      <a:pt x="795" y="681"/>
                    </a:cubicBezTo>
                    <a:cubicBezTo>
                      <a:pt x="795" y="624"/>
                      <a:pt x="752" y="576"/>
                      <a:pt x="696" y="569"/>
                    </a:cubicBezTo>
                    <a:cubicBezTo>
                      <a:pt x="696" y="511"/>
                      <a:pt x="696" y="511"/>
                      <a:pt x="696" y="511"/>
                    </a:cubicBezTo>
                    <a:lnTo>
                      <a:pt x="795" y="511"/>
                    </a:lnTo>
                    <a:close/>
                    <a:moveTo>
                      <a:pt x="114" y="767"/>
                    </a:moveTo>
                    <a:cubicBezTo>
                      <a:pt x="67" y="767"/>
                      <a:pt x="28" y="728"/>
                      <a:pt x="28" y="681"/>
                    </a:cubicBezTo>
                    <a:cubicBezTo>
                      <a:pt x="28" y="634"/>
                      <a:pt x="67" y="596"/>
                      <a:pt x="114" y="596"/>
                    </a:cubicBezTo>
                    <a:cubicBezTo>
                      <a:pt x="161" y="596"/>
                      <a:pt x="199" y="634"/>
                      <a:pt x="199" y="681"/>
                    </a:cubicBezTo>
                    <a:cubicBezTo>
                      <a:pt x="199" y="728"/>
                      <a:pt x="161" y="767"/>
                      <a:pt x="114" y="767"/>
                    </a:cubicBezTo>
                    <a:close/>
                    <a:moveTo>
                      <a:pt x="483" y="767"/>
                    </a:moveTo>
                    <a:cubicBezTo>
                      <a:pt x="312" y="767"/>
                      <a:pt x="312" y="767"/>
                      <a:pt x="312" y="767"/>
                    </a:cubicBezTo>
                    <a:cubicBezTo>
                      <a:pt x="312" y="596"/>
                      <a:pt x="312" y="596"/>
                      <a:pt x="312" y="596"/>
                    </a:cubicBezTo>
                    <a:cubicBezTo>
                      <a:pt x="483" y="596"/>
                      <a:pt x="483" y="596"/>
                      <a:pt x="483" y="596"/>
                    </a:cubicBezTo>
                    <a:lnTo>
                      <a:pt x="483" y="767"/>
                    </a:lnTo>
                    <a:close/>
                    <a:moveTo>
                      <a:pt x="767" y="681"/>
                    </a:moveTo>
                    <a:cubicBezTo>
                      <a:pt x="767" y="728"/>
                      <a:pt x="729" y="767"/>
                      <a:pt x="682" y="767"/>
                    </a:cubicBezTo>
                    <a:cubicBezTo>
                      <a:pt x="635" y="767"/>
                      <a:pt x="596" y="728"/>
                      <a:pt x="596" y="681"/>
                    </a:cubicBezTo>
                    <a:cubicBezTo>
                      <a:pt x="596" y="634"/>
                      <a:pt x="635" y="596"/>
                      <a:pt x="682" y="596"/>
                    </a:cubicBezTo>
                    <a:cubicBezTo>
                      <a:pt x="729" y="596"/>
                      <a:pt x="767" y="634"/>
                      <a:pt x="767" y="681"/>
                    </a:cubicBezTo>
                    <a:close/>
                    <a:moveTo>
                      <a:pt x="227" y="28"/>
                    </a:moveTo>
                    <a:cubicBezTo>
                      <a:pt x="568" y="28"/>
                      <a:pt x="568" y="28"/>
                      <a:pt x="568" y="28"/>
                    </a:cubicBezTo>
                    <a:cubicBezTo>
                      <a:pt x="568" y="198"/>
                      <a:pt x="568" y="198"/>
                      <a:pt x="568" y="198"/>
                    </a:cubicBezTo>
                    <a:cubicBezTo>
                      <a:pt x="227" y="198"/>
                      <a:pt x="227" y="198"/>
                      <a:pt x="227" y="198"/>
                    </a:cubicBezTo>
                    <a:lnTo>
                      <a:pt x="227" y="28"/>
                    </a:lnTo>
                    <a:close/>
                    <a:moveTo>
                      <a:pt x="114" y="483"/>
                    </a:moveTo>
                    <a:cubicBezTo>
                      <a:pt x="67" y="483"/>
                      <a:pt x="28" y="444"/>
                      <a:pt x="28" y="397"/>
                    </a:cubicBezTo>
                    <a:cubicBezTo>
                      <a:pt x="28" y="350"/>
                      <a:pt x="67" y="312"/>
                      <a:pt x="114" y="312"/>
                    </a:cubicBezTo>
                    <a:cubicBezTo>
                      <a:pt x="161" y="312"/>
                      <a:pt x="199" y="350"/>
                      <a:pt x="199" y="397"/>
                    </a:cubicBezTo>
                    <a:cubicBezTo>
                      <a:pt x="199" y="444"/>
                      <a:pt x="161" y="483"/>
                      <a:pt x="114" y="483"/>
                    </a:cubicBezTo>
                    <a:close/>
                    <a:moveTo>
                      <a:pt x="398" y="477"/>
                    </a:moveTo>
                    <a:cubicBezTo>
                      <a:pt x="318" y="397"/>
                      <a:pt x="318" y="397"/>
                      <a:pt x="318" y="397"/>
                    </a:cubicBezTo>
                    <a:cubicBezTo>
                      <a:pt x="398" y="318"/>
                      <a:pt x="398" y="318"/>
                      <a:pt x="398" y="318"/>
                    </a:cubicBezTo>
                    <a:cubicBezTo>
                      <a:pt x="477" y="397"/>
                      <a:pt x="477" y="397"/>
                      <a:pt x="477" y="397"/>
                    </a:cubicBezTo>
                    <a:lnTo>
                      <a:pt x="398" y="477"/>
                    </a:lnTo>
                    <a:close/>
                    <a:moveTo>
                      <a:pt x="503" y="383"/>
                    </a:moveTo>
                    <a:cubicBezTo>
                      <a:pt x="398" y="278"/>
                      <a:pt x="398" y="278"/>
                      <a:pt x="398" y="278"/>
                    </a:cubicBezTo>
                    <a:cubicBezTo>
                      <a:pt x="292" y="383"/>
                      <a:pt x="292" y="383"/>
                      <a:pt x="292" y="383"/>
                    </a:cubicBezTo>
                    <a:cubicBezTo>
                      <a:pt x="226" y="383"/>
                      <a:pt x="226" y="383"/>
                      <a:pt x="226" y="383"/>
                    </a:cubicBezTo>
                    <a:cubicBezTo>
                      <a:pt x="220" y="332"/>
                      <a:pt x="179" y="291"/>
                      <a:pt x="128" y="285"/>
                    </a:cubicBezTo>
                    <a:cubicBezTo>
                      <a:pt x="128" y="198"/>
                      <a:pt x="128" y="198"/>
                      <a:pt x="128" y="198"/>
                    </a:cubicBezTo>
                    <a:cubicBezTo>
                      <a:pt x="128" y="159"/>
                      <a:pt x="160" y="127"/>
                      <a:pt x="199" y="127"/>
                    </a:cubicBezTo>
                    <a:cubicBezTo>
                      <a:pt x="199" y="227"/>
                      <a:pt x="199" y="227"/>
                      <a:pt x="199" y="227"/>
                    </a:cubicBezTo>
                    <a:cubicBezTo>
                      <a:pt x="596" y="227"/>
                      <a:pt x="596" y="227"/>
                      <a:pt x="596" y="227"/>
                    </a:cubicBezTo>
                    <a:cubicBezTo>
                      <a:pt x="596" y="127"/>
                      <a:pt x="596" y="127"/>
                      <a:pt x="596" y="127"/>
                    </a:cubicBezTo>
                    <a:cubicBezTo>
                      <a:pt x="636" y="127"/>
                      <a:pt x="667" y="159"/>
                      <a:pt x="667" y="198"/>
                    </a:cubicBezTo>
                    <a:cubicBezTo>
                      <a:pt x="667" y="284"/>
                      <a:pt x="667" y="284"/>
                      <a:pt x="667" y="284"/>
                    </a:cubicBezTo>
                    <a:cubicBezTo>
                      <a:pt x="568" y="284"/>
                      <a:pt x="568" y="284"/>
                      <a:pt x="568" y="284"/>
                    </a:cubicBezTo>
                    <a:cubicBezTo>
                      <a:pt x="568" y="383"/>
                      <a:pt x="568" y="383"/>
                      <a:pt x="568" y="383"/>
                    </a:cubicBezTo>
                    <a:lnTo>
                      <a:pt x="503" y="383"/>
                    </a:lnTo>
                    <a:close/>
                    <a:moveTo>
                      <a:pt x="596" y="312"/>
                    </a:moveTo>
                    <a:cubicBezTo>
                      <a:pt x="767" y="312"/>
                      <a:pt x="767" y="312"/>
                      <a:pt x="767" y="312"/>
                    </a:cubicBezTo>
                    <a:cubicBezTo>
                      <a:pt x="767" y="483"/>
                      <a:pt x="767" y="483"/>
                      <a:pt x="767" y="483"/>
                    </a:cubicBezTo>
                    <a:cubicBezTo>
                      <a:pt x="596" y="483"/>
                      <a:pt x="596" y="483"/>
                      <a:pt x="596" y="483"/>
                    </a:cubicBezTo>
                    <a:lnTo>
                      <a:pt x="596" y="312"/>
                    </a:lnTo>
                    <a:close/>
                    <a:moveTo>
                      <a:pt x="383" y="99"/>
                    </a:moveTo>
                    <a:cubicBezTo>
                      <a:pt x="412" y="99"/>
                      <a:pt x="412" y="99"/>
                      <a:pt x="412" y="99"/>
                    </a:cubicBezTo>
                    <a:cubicBezTo>
                      <a:pt x="412" y="127"/>
                      <a:pt x="412" y="127"/>
                      <a:pt x="412" y="127"/>
                    </a:cubicBezTo>
                    <a:cubicBezTo>
                      <a:pt x="383" y="127"/>
                      <a:pt x="383" y="127"/>
                      <a:pt x="383" y="127"/>
                    </a:cubicBezTo>
                    <a:lnTo>
                      <a:pt x="383" y="99"/>
                    </a:lnTo>
                    <a:close/>
                    <a:moveTo>
                      <a:pt x="327" y="99"/>
                    </a:moveTo>
                    <a:cubicBezTo>
                      <a:pt x="355" y="99"/>
                      <a:pt x="355" y="99"/>
                      <a:pt x="355" y="99"/>
                    </a:cubicBezTo>
                    <a:cubicBezTo>
                      <a:pt x="355" y="127"/>
                      <a:pt x="355" y="127"/>
                      <a:pt x="355" y="127"/>
                    </a:cubicBezTo>
                    <a:cubicBezTo>
                      <a:pt x="327" y="127"/>
                      <a:pt x="327" y="127"/>
                      <a:pt x="327" y="127"/>
                    </a:cubicBezTo>
                    <a:lnTo>
                      <a:pt x="327" y="99"/>
                    </a:lnTo>
                    <a:close/>
                    <a:moveTo>
                      <a:pt x="440" y="99"/>
                    </a:moveTo>
                    <a:cubicBezTo>
                      <a:pt x="469" y="99"/>
                      <a:pt x="469" y="99"/>
                      <a:pt x="469" y="99"/>
                    </a:cubicBezTo>
                    <a:cubicBezTo>
                      <a:pt x="469" y="127"/>
                      <a:pt x="469" y="127"/>
                      <a:pt x="469" y="127"/>
                    </a:cubicBezTo>
                    <a:cubicBezTo>
                      <a:pt x="440" y="127"/>
                      <a:pt x="440" y="127"/>
                      <a:pt x="440" y="127"/>
                    </a:cubicBezTo>
                    <a:lnTo>
                      <a:pt x="440" y="99"/>
                    </a:lnTo>
                    <a:close/>
                  </a:path>
                </a:pathLst>
              </a:custGeom>
              <a:solidFill>
                <a:schemeClr val="bg1"/>
              </a:solidFill>
              <a:ln>
                <a:noFill/>
              </a:ln>
            </p:spPr>
            <p:txBody>
              <a:bodyPr vert="horz" wrap="square" lIns="91354" tIns="45677" rIns="91354" bIns="45677" numCol="1" anchor="t" anchorCtr="0" compatLnSpc="1">
                <a:prstTxWarp prst="textNoShape">
                  <a:avLst/>
                </a:prstTxWarp>
              </a:bodyPr>
              <a:lstStyle/>
              <a:p>
                <a:pPr defTabSz="456903">
                  <a:defRPr/>
                </a:pPr>
                <a:endParaRPr lang="en-US" sz="1000">
                  <a:solidFill>
                    <a:srgbClr val="000000"/>
                  </a:solidFill>
                  <a:latin typeface="Calibri Regular" charset="0"/>
                  <a:ea typeface="Calibri Regular" charset="0"/>
                  <a:cs typeface="Calibri Regular" charset="0"/>
                </a:endParaRPr>
              </a:p>
            </p:txBody>
          </p:sp>
        </p:grpSp>
      </p:grpSp>
      <p:sp>
        <p:nvSpPr>
          <p:cNvPr id="6" name="Text Placeholder 5">
            <a:extLst>
              <a:ext uri="{FF2B5EF4-FFF2-40B4-BE49-F238E27FC236}">
                <a16:creationId xmlns:a16="http://schemas.microsoft.com/office/drawing/2014/main" id="{EE3535A3-25B4-7BF1-FA86-BC7179DBFB31}"/>
              </a:ext>
            </a:extLst>
          </p:cNvPr>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21535819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2"/>
                                        </p:tgtEl>
                                        <p:attrNameLst>
                                          <p:attrName>style.visibility</p:attrName>
                                        </p:attrNameLst>
                                      </p:cBhvr>
                                      <p:to>
                                        <p:strVal val="visible"/>
                                      </p:to>
                                    </p:set>
                                    <p:animEffect transition="in" filter="fade">
                                      <p:cBhvr>
                                        <p:cTn id="7" dur="1000"/>
                                        <p:tgtEl>
                                          <p:spTgt spid="132"/>
                                        </p:tgtEl>
                                      </p:cBhvr>
                                    </p:animEffect>
                                    <p:anim calcmode="lin" valueType="num">
                                      <p:cBhvr>
                                        <p:cTn id="8" dur="1000" fill="hold"/>
                                        <p:tgtEl>
                                          <p:spTgt spid="132"/>
                                        </p:tgtEl>
                                        <p:attrNameLst>
                                          <p:attrName>ppt_x</p:attrName>
                                        </p:attrNameLst>
                                      </p:cBhvr>
                                      <p:tavLst>
                                        <p:tav tm="0">
                                          <p:val>
                                            <p:strVal val="#ppt_x"/>
                                          </p:val>
                                        </p:tav>
                                        <p:tav tm="100000">
                                          <p:val>
                                            <p:strVal val="#ppt_x"/>
                                          </p:val>
                                        </p:tav>
                                      </p:tavLst>
                                    </p:anim>
                                    <p:anim calcmode="lin" valueType="num">
                                      <p:cBhvr>
                                        <p:cTn id="9" dur="1000" fill="hold"/>
                                        <p:tgtEl>
                                          <p:spTgt spid="13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11"/>
                                        </p:tgtEl>
                                        <p:attrNameLst>
                                          <p:attrName>style.visibility</p:attrName>
                                        </p:attrNameLst>
                                      </p:cBhvr>
                                      <p:to>
                                        <p:strVal val="visible"/>
                                      </p:to>
                                    </p:set>
                                    <p:animEffect transition="in" filter="fade">
                                      <p:cBhvr>
                                        <p:cTn id="14" dur="1000"/>
                                        <p:tgtEl>
                                          <p:spTgt spid="111"/>
                                        </p:tgtEl>
                                      </p:cBhvr>
                                    </p:animEffect>
                                    <p:anim calcmode="lin" valueType="num">
                                      <p:cBhvr>
                                        <p:cTn id="15" dur="1000" fill="hold"/>
                                        <p:tgtEl>
                                          <p:spTgt spid="111"/>
                                        </p:tgtEl>
                                        <p:attrNameLst>
                                          <p:attrName>ppt_x</p:attrName>
                                        </p:attrNameLst>
                                      </p:cBhvr>
                                      <p:tavLst>
                                        <p:tav tm="0">
                                          <p:val>
                                            <p:strVal val="#ppt_x"/>
                                          </p:val>
                                        </p:tav>
                                        <p:tav tm="100000">
                                          <p:val>
                                            <p:strVal val="#ppt_x"/>
                                          </p:val>
                                        </p:tav>
                                      </p:tavLst>
                                    </p:anim>
                                    <p:anim calcmode="lin" valueType="num">
                                      <p:cBhvr>
                                        <p:cTn id="16" dur="1000" fill="hold"/>
                                        <p:tgtEl>
                                          <p:spTgt spid="1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55"/>
                                        </p:tgtEl>
                                        <p:attrNameLst>
                                          <p:attrName>style.visibility</p:attrName>
                                        </p:attrNameLst>
                                      </p:cBhvr>
                                      <p:to>
                                        <p:strVal val="visible"/>
                                      </p:to>
                                    </p:set>
                                    <p:animEffect transition="in" filter="fade">
                                      <p:cBhvr>
                                        <p:cTn id="21" dur="1000"/>
                                        <p:tgtEl>
                                          <p:spTgt spid="155"/>
                                        </p:tgtEl>
                                      </p:cBhvr>
                                    </p:animEffect>
                                    <p:anim calcmode="lin" valueType="num">
                                      <p:cBhvr>
                                        <p:cTn id="22" dur="1000" fill="hold"/>
                                        <p:tgtEl>
                                          <p:spTgt spid="155"/>
                                        </p:tgtEl>
                                        <p:attrNameLst>
                                          <p:attrName>ppt_x</p:attrName>
                                        </p:attrNameLst>
                                      </p:cBhvr>
                                      <p:tavLst>
                                        <p:tav tm="0">
                                          <p:val>
                                            <p:strVal val="#ppt_x"/>
                                          </p:val>
                                        </p:tav>
                                        <p:tav tm="100000">
                                          <p:val>
                                            <p:strVal val="#ppt_x"/>
                                          </p:val>
                                        </p:tav>
                                      </p:tavLst>
                                    </p:anim>
                                    <p:anim calcmode="lin" valueType="num">
                                      <p:cBhvr>
                                        <p:cTn id="23" dur="1000" fill="hold"/>
                                        <p:tgtEl>
                                          <p:spTgt spid="1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87678A-F9EE-A24C-B2D6-E0F77118B2AF}"/>
              </a:ext>
            </a:extLst>
          </p:cNvPr>
          <p:cNvSpPr>
            <a:spLocks noGrp="1"/>
          </p:cNvSpPr>
          <p:nvPr>
            <p:ph type="title"/>
          </p:nvPr>
        </p:nvSpPr>
        <p:spPr>
          <a:xfrm>
            <a:off x="160647" y="102863"/>
            <a:ext cx="10982639" cy="716395"/>
          </a:xfrm>
        </p:spPr>
        <p:txBody>
          <a:bodyPr/>
          <a:lstStyle/>
          <a:p>
            <a:r>
              <a:rPr lang="de-DE"/>
              <a:t>Governance Process</a:t>
            </a:r>
          </a:p>
        </p:txBody>
      </p:sp>
      <p:sp>
        <p:nvSpPr>
          <p:cNvPr id="5" name="Pfeil nach rechts 4">
            <a:extLst>
              <a:ext uri="{FF2B5EF4-FFF2-40B4-BE49-F238E27FC236}">
                <a16:creationId xmlns:a16="http://schemas.microsoft.com/office/drawing/2014/main" id="{C1D683B1-5AD7-EC48-A50E-9C7AB974237F}"/>
              </a:ext>
            </a:extLst>
          </p:cNvPr>
          <p:cNvSpPr/>
          <p:nvPr/>
        </p:nvSpPr>
        <p:spPr>
          <a:xfrm>
            <a:off x="493501" y="1122126"/>
            <a:ext cx="11154325" cy="308880"/>
          </a:xfrm>
          <a:prstGeom prst="rightArrow">
            <a:avLst>
              <a:gd name="adj1" fmla="val 100000"/>
              <a:gd name="adj2" fmla="val 7804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de-DE" sz="1798">
              <a:solidFill>
                <a:srgbClr val="FFFFFF"/>
              </a:solidFill>
              <a:latin typeface="Century Gothic" panose="020F0302020204030204"/>
            </a:endParaRPr>
          </a:p>
        </p:txBody>
      </p:sp>
      <p:sp>
        <p:nvSpPr>
          <p:cNvPr id="6" name="Rectangle 97">
            <a:extLst>
              <a:ext uri="{FF2B5EF4-FFF2-40B4-BE49-F238E27FC236}">
                <a16:creationId xmlns:a16="http://schemas.microsoft.com/office/drawing/2014/main" id="{49A793A0-D501-714F-97E8-033C02F31370}"/>
              </a:ext>
            </a:extLst>
          </p:cNvPr>
          <p:cNvSpPr/>
          <p:nvPr/>
        </p:nvSpPr>
        <p:spPr>
          <a:xfrm>
            <a:off x="493501" y="1120738"/>
            <a:ext cx="1306035" cy="30888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600" spc="200">
                <a:solidFill>
                  <a:srgbClr val="FFFFFF"/>
                </a:solidFill>
                <a:latin typeface="Calibri" charset="0"/>
                <a:ea typeface="Calibri" charset="0"/>
                <a:cs typeface="Calibri" charset="0"/>
              </a:rPr>
              <a:t>Questions</a:t>
            </a:r>
          </a:p>
        </p:txBody>
      </p:sp>
      <p:sp>
        <p:nvSpPr>
          <p:cNvPr id="7" name="Rectangle 97">
            <a:extLst>
              <a:ext uri="{FF2B5EF4-FFF2-40B4-BE49-F238E27FC236}">
                <a16:creationId xmlns:a16="http://schemas.microsoft.com/office/drawing/2014/main" id="{F82EC0E4-0B60-2145-89FE-1818D99E71DD}"/>
              </a:ext>
            </a:extLst>
          </p:cNvPr>
          <p:cNvSpPr/>
          <p:nvPr/>
        </p:nvSpPr>
        <p:spPr>
          <a:xfrm>
            <a:off x="5604026" y="1120738"/>
            <a:ext cx="1306035" cy="30888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600" spc="200">
                <a:solidFill>
                  <a:srgbClr val="FFFFFF"/>
                </a:solidFill>
                <a:latin typeface="Calibri" charset="0"/>
                <a:ea typeface="Calibri" charset="0"/>
                <a:cs typeface="Calibri" charset="0"/>
              </a:rPr>
              <a:t>Decisions</a:t>
            </a:r>
          </a:p>
        </p:txBody>
      </p:sp>
      <p:sp>
        <p:nvSpPr>
          <p:cNvPr id="8" name="Rectangle 97">
            <a:extLst>
              <a:ext uri="{FF2B5EF4-FFF2-40B4-BE49-F238E27FC236}">
                <a16:creationId xmlns:a16="http://schemas.microsoft.com/office/drawing/2014/main" id="{92E1B34D-0F4D-6840-A704-D24131942CC9}"/>
              </a:ext>
            </a:extLst>
          </p:cNvPr>
          <p:cNvSpPr/>
          <p:nvPr/>
        </p:nvSpPr>
        <p:spPr>
          <a:xfrm>
            <a:off x="8518732" y="1120738"/>
            <a:ext cx="1306035" cy="30888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600" spc="200">
                <a:solidFill>
                  <a:srgbClr val="FFFFFF"/>
                </a:solidFill>
                <a:latin typeface="Calibri" charset="0"/>
                <a:ea typeface="Calibri" charset="0"/>
                <a:cs typeface="Calibri" charset="0"/>
              </a:rPr>
              <a:t>Outputs</a:t>
            </a:r>
          </a:p>
        </p:txBody>
      </p:sp>
      <p:sp>
        <p:nvSpPr>
          <p:cNvPr id="20" name="Freihandform 19">
            <a:extLst>
              <a:ext uri="{FF2B5EF4-FFF2-40B4-BE49-F238E27FC236}">
                <a16:creationId xmlns:a16="http://schemas.microsoft.com/office/drawing/2014/main" id="{736A23B0-2A08-E641-B08A-027BBE11D3DA}"/>
              </a:ext>
            </a:extLst>
          </p:cNvPr>
          <p:cNvSpPr/>
          <p:nvPr/>
        </p:nvSpPr>
        <p:spPr>
          <a:xfrm>
            <a:off x="493499" y="1665270"/>
            <a:ext cx="2975181" cy="4204269"/>
          </a:xfrm>
          <a:custGeom>
            <a:avLst/>
            <a:gdLst>
              <a:gd name="connsiteX0" fmla="*/ 0 w 2975956"/>
              <a:gd name="connsiteY0" fmla="*/ 0 h 3657600"/>
              <a:gd name="connsiteX1" fmla="*/ 1413164 w 2975956"/>
              <a:gd name="connsiteY1" fmla="*/ 0 h 3657600"/>
              <a:gd name="connsiteX2" fmla="*/ 2435629 w 2975956"/>
              <a:gd name="connsiteY2" fmla="*/ 1562792 h 3657600"/>
              <a:gd name="connsiteX3" fmla="*/ 2975956 w 2975956"/>
              <a:gd name="connsiteY3" fmla="*/ 1562792 h 3657600"/>
              <a:gd name="connsiteX4" fmla="*/ 2975956 w 2975956"/>
              <a:gd name="connsiteY4" fmla="*/ 2177934 h 3657600"/>
              <a:gd name="connsiteX5" fmla="*/ 2427316 w 2975956"/>
              <a:gd name="connsiteY5" fmla="*/ 2177934 h 3657600"/>
              <a:gd name="connsiteX6" fmla="*/ 1404851 w 2975956"/>
              <a:gd name="connsiteY6" fmla="*/ 3657600 h 3657600"/>
              <a:gd name="connsiteX7" fmla="*/ 8313 w 2975956"/>
              <a:gd name="connsiteY7" fmla="*/ 36576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75956" h="3657600">
                <a:moveTo>
                  <a:pt x="0" y="0"/>
                </a:moveTo>
                <a:lnTo>
                  <a:pt x="1413164" y="0"/>
                </a:lnTo>
                <a:lnTo>
                  <a:pt x="2435629" y="1562792"/>
                </a:lnTo>
                <a:lnTo>
                  <a:pt x="2975956" y="1562792"/>
                </a:lnTo>
                <a:lnTo>
                  <a:pt x="2975956" y="2177934"/>
                </a:lnTo>
                <a:lnTo>
                  <a:pt x="2427316" y="2177934"/>
                </a:lnTo>
                <a:lnTo>
                  <a:pt x="1404851" y="3657600"/>
                </a:lnTo>
                <a:lnTo>
                  <a:pt x="8313" y="365760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de-DE" sz="1798">
              <a:solidFill>
                <a:srgbClr val="FFFFFF"/>
              </a:solidFill>
              <a:latin typeface="Century Gothic" panose="020F0302020204030204"/>
            </a:endParaRPr>
          </a:p>
        </p:txBody>
      </p:sp>
      <p:sp>
        <p:nvSpPr>
          <p:cNvPr id="22" name="Pfeil nach rechts 21">
            <a:extLst>
              <a:ext uri="{FF2B5EF4-FFF2-40B4-BE49-F238E27FC236}">
                <a16:creationId xmlns:a16="http://schemas.microsoft.com/office/drawing/2014/main" id="{11F8A0B1-E2A1-AA4C-84F4-00AA22B48712}"/>
              </a:ext>
            </a:extLst>
          </p:cNvPr>
          <p:cNvSpPr/>
          <p:nvPr/>
        </p:nvSpPr>
        <p:spPr>
          <a:xfrm>
            <a:off x="4767898" y="1665271"/>
            <a:ext cx="6879926" cy="1338212"/>
          </a:xfrm>
          <a:prstGeom prst="rightArrow">
            <a:avLst>
              <a:gd name="adj1" fmla="val 100000"/>
              <a:gd name="adj2" fmla="val 22773"/>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de-DE" sz="1798">
              <a:solidFill>
                <a:srgbClr val="FFFFFF"/>
              </a:solidFill>
              <a:latin typeface="Century Gothic" panose="020F0302020204030204"/>
            </a:endParaRPr>
          </a:p>
        </p:txBody>
      </p:sp>
      <p:sp>
        <p:nvSpPr>
          <p:cNvPr id="23" name="Pfeil nach rechts 22">
            <a:extLst>
              <a:ext uri="{FF2B5EF4-FFF2-40B4-BE49-F238E27FC236}">
                <a16:creationId xmlns:a16="http://schemas.microsoft.com/office/drawing/2014/main" id="{E1C737B2-F1DB-684C-A033-713C9FDE8519}"/>
              </a:ext>
            </a:extLst>
          </p:cNvPr>
          <p:cNvSpPr/>
          <p:nvPr/>
        </p:nvSpPr>
        <p:spPr>
          <a:xfrm>
            <a:off x="4767898" y="3098299"/>
            <a:ext cx="6879926" cy="1338212"/>
          </a:xfrm>
          <a:prstGeom prst="rightArrow">
            <a:avLst>
              <a:gd name="adj1" fmla="val 100000"/>
              <a:gd name="adj2" fmla="val 22773"/>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de-DE" sz="1798">
              <a:solidFill>
                <a:srgbClr val="FFFFFF"/>
              </a:solidFill>
              <a:latin typeface="Century Gothic" panose="020F0302020204030204"/>
            </a:endParaRPr>
          </a:p>
        </p:txBody>
      </p:sp>
      <p:sp>
        <p:nvSpPr>
          <p:cNvPr id="24" name="Pfeil nach rechts 23">
            <a:extLst>
              <a:ext uri="{FF2B5EF4-FFF2-40B4-BE49-F238E27FC236}">
                <a16:creationId xmlns:a16="http://schemas.microsoft.com/office/drawing/2014/main" id="{AEFF6506-9C87-A045-8070-74DC525FA986}"/>
              </a:ext>
            </a:extLst>
          </p:cNvPr>
          <p:cNvSpPr/>
          <p:nvPr/>
        </p:nvSpPr>
        <p:spPr>
          <a:xfrm>
            <a:off x="4767898" y="4531328"/>
            <a:ext cx="6879926" cy="1338212"/>
          </a:xfrm>
          <a:prstGeom prst="rightArrow">
            <a:avLst>
              <a:gd name="adj1" fmla="val 100000"/>
              <a:gd name="adj2" fmla="val 22773"/>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de-DE" sz="1798">
              <a:solidFill>
                <a:srgbClr val="FFFFFF"/>
              </a:solidFill>
              <a:latin typeface="Century Gothic" panose="020F0302020204030204"/>
            </a:endParaRPr>
          </a:p>
        </p:txBody>
      </p:sp>
      <p:grpSp>
        <p:nvGrpSpPr>
          <p:cNvPr id="25" name="Group 117">
            <a:extLst>
              <a:ext uri="{FF2B5EF4-FFF2-40B4-BE49-F238E27FC236}">
                <a16:creationId xmlns:a16="http://schemas.microsoft.com/office/drawing/2014/main" id="{6978A663-89F6-E64F-BA18-415AD1596F74}"/>
              </a:ext>
            </a:extLst>
          </p:cNvPr>
          <p:cNvGrpSpPr>
            <a:grpSpLocks noChangeAspect="1"/>
          </p:cNvGrpSpPr>
          <p:nvPr/>
        </p:nvGrpSpPr>
        <p:grpSpPr bwMode="auto">
          <a:xfrm>
            <a:off x="5032300" y="2168896"/>
            <a:ext cx="388616" cy="330958"/>
            <a:chOff x="3657" y="1952"/>
            <a:chExt cx="337" cy="287"/>
          </a:xfrm>
        </p:grpSpPr>
        <p:sp>
          <p:nvSpPr>
            <p:cNvPr id="26" name="Freeform 118">
              <a:extLst>
                <a:ext uri="{FF2B5EF4-FFF2-40B4-BE49-F238E27FC236}">
                  <a16:creationId xmlns:a16="http://schemas.microsoft.com/office/drawing/2014/main" id="{34A69E70-C734-7149-86F5-BE7E0E390235}"/>
                </a:ext>
              </a:extLst>
            </p:cNvPr>
            <p:cNvSpPr>
              <a:spLocks/>
            </p:cNvSpPr>
            <p:nvPr/>
          </p:nvSpPr>
          <p:spPr bwMode="auto">
            <a:xfrm>
              <a:off x="3877" y="2158"/>
              <a:ext cx="110" cy="43"/>
            </a:xfrm>
            <a:custGeom>
              <a:avLst/>
              <a:gdLst>
                <a:gd name="T0" fmla="*/ 82 w 82"/>
                <a:gd name="T1" fmla="*/ 15 h 31"/>
                <a:gd name="T2" fmla="*/ 41 w 82"/>
                <a:gd name="T3" fmla="*/ 31 h 31"/>
                <a:gd name="T4" fmla="*/ 0 w 82"/>
                <a:gd name="T5" fmla="*/ 15 h 31"/>
                <a:gd name="T6" fmla="*/ 27 w 82"/>
                <a:gd name="T7" fmla="*/ 0 h 31"/>
                <a:gd name="T8" fmla="*/ 27 w 82"/>
                <a:gd name="T9" fmla="*/ 8 h 31"/>
                <a:gd name="T10" fmla="*/ 55 w 82"/>
                <a:gd name="T11" fmla="*/ 8 h 31"/>
                <a:gd name="T12" fmla="*/ 55 w 82"/>
                <a:gd name="T13" fmla="*/ 0 h 31"/>
                <a:gd name="T14" fmla="*/ 82 w 82"/>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31">
                  <a:moveTo>
                    <a:pt x="82" y="15"/>
                  </a:moveTo>
                  <a:cubicBezTo>
                    <a:pt x="82" y="24"/>
                    <a:pt x="63" y="31"/>
                    <a:pt x="41" y="31"/>
                  </a:cubicBezTo>
                  <a:cubicBezTo>
                    <a:pt x="19" y="31"/>
                    <a:pt x="0" y="24"/>
                    <a:pt x="0" y="15"/>
                  </a:cubicBezTo>
                  <a:cubicBezTo>
                    <a:pt x="0" y="8"/>
                    <a:pt x="11" y="2"/>
                    <a:pt x="27" y="0"/>
                  </a:cubicBezTo>
                  <a:cubicBezTo>
                    <a:pt x="27" y="8"/>
                    <a:pt x="27" y="8"/>
                    <a:pt x="27" y="8"/>
                  </a:cubicBezTo>
                  <a:cubicBezTo>
                    <a:pt x="55" y="8"/>
                    <a:pt x="55" y="8"/>
                    <a:pt x="55" y="8"/>
                  </a:cubicBezTo>
                  <a:cubicBezTo>
                    <a:pt x="55" y="0"/>
                    <a:pt x="55" y="0"/>
                    <a:pt x="55" y="0"/>
                  </a:cubicBezTo>
                  <a:cubicBezTo>
                    <a:pt x="71" y="2"/>
                    <a:pt x="82" y="8"/>
                    <a:pt x="82"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6903">
                <a:defRPr/>
              </a:pPr>
              <a:endParaRPr lang="en-US" sz="1798">
                <a:solidFill>
                  <a:srgbClr val="293E40"/>
                </a:solidFill>
                <a:latin typeface="Century Gothic" panose="020F0302020204030204"/>
              </a:endParaRPr>
            </a:p>
          </p:txBody>
        </p:sp>
        <p:sp>
          <p:nvSpPr>
            <p:cNvPr id="27" name="Freeform 119">
              <a:extLst>
                <a:ext uri="{FF2B5EF4-FFF2-40B4-BE49-F238E27FC236}">
                  <a16:creationId xmlns:a16="http://schemas.microsoft.com/office/drawing/2014/main" id="{F09E2B62-7713-6B40-B4D7-DDB46BE24598}"/>
                </a:ext>
              </a:extLst>
            </p:cNvPr>
            <p:cNvSpPr>
              <a:spLocks/>
            </p:cNvSpPr>
            <p:nvPr/>
          </p:nvSpPr>
          <p:spPr bwMode="auto">
            <a:xfrm>
              <a:off x="3764" y="2191"/>
              <a:ext cx="123" cy="48"/>
            </a:xfrm>
            <a:custGeom>
              <a:avLst/>
              <a:gdLst>
                <a:gd name="T0" fmla="*/ 92 w 92"/>
                <a:gd name="T1" fmla="*/ 17 h 35"/>
                <a:gd name="T2" fmla="*/ 46 w 92"/>
                <a:gd name="T3" fmla="*/ 35 h 35"/>
                <a:gd name="T4" fmla="*/ 0 w 92"/>
                <a:gd name="T5" fmla="*/ 17 h 35"/>
                <a:gd name="T6" fmla="*/ 30 w 92"/>
                <a:gd name="T7" fmla="*/ 0 h 35"/>
                <a:gd name="T8" fmla="*/ 30 w 92"/>
                <a:gd name="T9" fmla="*/ 9 h 35"/>
                <a:gd name="T10" fmla="*/ 62 w 92"/>
                <a:gd name="T11" fmla="*/ 9 h 35"/>
                <a:gd name="T12" fmla="*/ 62 w 92"/>
                <a:gd name="T13" fmla="*/ 0 h 35"/>
                <a:gd name="T14" fmla="*/ 92 w 92"/>
                <a:gd name="T15" fmla="*/ 17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35">
                  <a:moveTo>
                    <a:pt x="92" y="17"/>
                  </a:moveTo>
                  <a:cubicBezTo>
                    <a:pt x="92" y="27"/>
                    <a:pt x="71" y="35"/>
                    <a:pt x="46" y="35"/>
                  </a:cubicBezTo>
                  <a:cubicBezTo>
                    <a:pt x="21" y="35"/>
                    <a:pt x="0" y="27"/>
                    <a:pt x="0" y="17"/>
                  </a:cubicBezTo>
                  <a:cubicBezTo>
                    <a:pt x="0" y="9"/>
                    <a:pt x="12" y="3"/>
                    <a:pt x="30" y="0"/>
                  </a:cubicBezTo>
                  <a:cubicBezTo>
                    <a:pt x="30" y="9"/>
                    <a:pt x="30" y="9"/>
                    <a:pt x="30" y="9"/>
                  </a:cubicBezTo>
                  <a:cubicBezTo>
                    <a:pt x="62" y="9"/>
                    <a:pt x="62" y="9"/>
                    <a:pt x="62" y="9"/>
                  </a:cubicBezTo>
                  <a:cubicBezTo>
                    <a:pt x="62" y="0"/>
                    <a:pt x="62" y="0"/>
                    <a:pt x="62" y="0"/>
                  </a:cubicBezTo>
                  <a:cubicBezTo>
                    <a:pt x="80" y="3"/>
                    <a:pt x="92" y="9"/>
                    <a:pt x="92" y="17"/>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6903">
                <a:defRPr/>
              </a:pPr>
              <a:endParaRPr lang="en-US" sz="1798">
                <a:solidFill>
                  <a:srgbClr val="293E40"/>
                </a:solidFill>
                <a:latin typeface="Century Gothic" panose="020F0302020204030204"/>
              </a:endParaRPr>
            </a:p>
          </p:txBody>
        </p:sp>
        <p:sp>
          <p:nvSpPr>
            <p:cNvPr id="28" name="Freeform 120">
              <a:extLst>
                <a:ext uri="{FF2B5EF4-FFF2-40B4-BE49-F238E27FC236}">
                  <a16:creationId xmlns:a16="http://schemas.microsoft.com/office/drawing/2014/main" id="{14F6EA0C-5F36-FF40-8601-07B3B3F8D4A3}"/>
                </a:ext>
              </a:extLst>
            </p:cNvPr>
            <p:cNvSpPr>
              <a:spLocks/>
            </p:cNvSpPr>
            <p:nvPr/>
          </p:nvSpPr>
          <p:spPr bwMode="auto">
            <a:xfrm>
              <a:off x="3663" y="2158"/>
              <a:ext cx="110" cy="43"/>
            </a:xfrm>
            <a:custGeom>
              <a:avLst/>
              <a:gdLst>
                <a:gd name="T0" fmla="*/ 82 w 82"/>
                <a:gd name="T1" fmla="*/ 15 h 31"/>
                <a:gd name="T2" fmla="*/ 41 w 82"/>
                <a:gd name="T3" fmla="*/ 31 h 31"/>
                <a:gd name="T4" fmla="*/ 0 w 82"/>
                <a:gd name="T5" fmla="*/ 15 h 31"/>
                <a:gd name="T6" fmla="*/ 27 w 82"/>
                <a:gd name="T7" fmla="*/ 0 h 31"/>
                <a:gd name="T8" fmla="*/ 27 w 82"/>
                <a:gd name="T9" fmla="*/ 8 h 31"/>
                <a:gd name="T10" fmla="*/ 55 w 82"/>
                <a:gd name="T11" fmla="*/ 8 h 31"/>
                <a:gd name="T12" fmla="*/ 55 w 82"/>
                <a:gd name="T13" fmla="*/ 0 h 31"/>
                <a:gd name="T14" fmla="*/ 82 w 82"/>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31">
                  <a:moveTo>
                    <a:pt x="82" y="15"/>
                  </a:moveTo>
                  <a:cubicBezTo>
                    <a:pt x="82" y="24"/>
                    <a:pt x="63" y="31"/>
                    <a:pt x="41" y="31"/>
                  </a:cubicBezTo>
                  <a:cubicBezTo>
                    <a:pt x="19" y="31"/>
                    <a:pt x="0" y="24"/>
                    <a:pt x="0" y="15"/>
                  </a:cubicBezTo>
                  <a:cubicBezTo>
                    <a:pt x="0" y="8"/>
                    <a:pt x="11" y="2"/>
                    <a:pt x="27" y="0"/>
                  </a:cubicBezTo>
                  <a:cubicBezTo>
                    <a:pt x="27" y="8"/>
                    <a:pt x="27" y="8"/>
                    <a:pt x="27" y="8"/>
                  </a:cubicBezTo>
                  <a:cubicBezTo>
                    <a:pt x="55" y="8"/>
                    <a:pt x="55" y="8"/>
                    <a:pt x="55" y="8"/>
                  </a:cubicBezTo>
                  <a:cubicBezTo>
                    <a:pt x="55" y="0"/>
                    <a:pt x="55" y="0"/>
                    <a:pt x="55" y="0"/>
                  </a:cubicBezTo>
                  <a:cubicBezTo>
                    <a:pt x="71" y="2"/>
                    <a:pt x="82" y="8"/>
                    <a:pt x="82"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6903">
                <a:defRPr/>
              </a:pPr>
              <a:endParaRPr lang="en-US" sz="1798">
                <a:solidFill>
                  <a:srgbClr val="293E40"/>
                </a:solidFill>
                <a:latin typeface="Century Gothic" panose="020F0302020204030204"/>
              </a:endParaRPr>
            </a:p>
          </p:txBody>
        </p:sp>
        <p:sp>
          <p:nvSpPr>
            <p:cNvPr id="29" name="Freeform 121">
              <a:extLst>
                <a:ext uri="{FF2B5EF4-FFF2-40B4-BE49-F238E27FC236}">
                  <a16:creationId xmlns:a16="http://schemas.microsoft.com/office/drawing/2014/main" id="{B392BA56-98F1-4941-AD41-F9919C00A0A9}"/>
                </a:ext>
              </a:extLst>
            </p:cNvPr>
            <p:cNvSpPr>
              <a:spLocks noEditPoints="1"/>
            </p:cNvSpPr>
            <p:nvPr/>
          </p:nvSpPr>
          <p:spPr bwMode="auto">
            <a:xfrm>
              <a:off x="3657" y="1952"/>
              <a:ext cx="337" cy="260"/>
            </a:xfrm>
            <a:custGeom>
              <a:avLst/>
              <a:gdLst>
                <a:gd name="T0" fmla="*/ 156 w 252"/>
                <a:gd name="T1" fmla="*/ 54 h 188"/>
                <a:gd name="T2" fmla="*/ 96 w 252"/>
                <a:gd name="T3" fmla="*/ 54 h 188"/>
                <a:gd name="T4" fmla="*/ 80 w 252"/>
                <a:gd name="T5" fmla="*/ 113 h 188"/>
                <a:gd name="T6" fmla="*/ 86 w 252"/>
                <a:gd name="T7" fmla="*/ 140 h 188"/>
                <a:gd name="T8" fmla="*/ 92 w 252"/>
                <a:gd name="T9" fmla="*/ 113 h 188"/>
                <a:gd name="T10" fmla="*/ 160 w 252"/>
                <a:gd name="T11" fmla="*/ 113 h 188"/>
                <a:gd name="T12" fmla="*/ 166 w 252"/>
                <a:gd name="T13" fmla="*/ 140 h 188"/>
                <a:gd name="T14" fmla="*/ 172 w 252"/>
                <a:gd name="T15" fmla="*/ 113 h 188"/>
                <a:gd name="T16" fmla="*/ 108 w 252"/>
                <a:gd name="T17" fmla="*/ 54 h 188"/>
                <a:gd name="T18" fmla="*/ 144 w 252"/>
                <a:gd name="T19" fmla="*/ 54 h 188"/>
                <a:gd name="T20" fmla="*/ 108 w 252"/>
                <a:gd name="T21" fmla="*/ 54 h 188"/>
                <a:gd name="T22" fmla="*/ 148 w 252"/>
                <a:gd name="T23" fmla="*/ 182 h 188"/>
                <a:gd name="T24" fmla="*/ 110 w 252"/>
                <a:gd name="T25" fmla="*/ 188 h 188"/>
                <a:gd name="T26" fmla="*/ 104 w 252"/>
                <a:gd name="T27" fmla="*/ 118 h 188"/>
                <a:gd name="T28" fmla="*/ 116 w 252"/>
                <a:gd name="T29" fmla="*/ 118 h 188"/>
                <a:gd name="T30" fmla="*/ 136 w 252"/>
                <a:gd name="T31" fmla="*/ 176 h 188"/>
                <a:gd name="T32" fmla="*/ 142 w 252"/>
                <a:gd name="T33" fmla="*/ 112 h 188"/>
                <a:gd name="T34" fmla="*/ 226 w 252"/>
                <a:gd name="T35" fmla="*/ 52 h 188"/>
                <a:gd name="T36" fmla="*/ 206 w 252"/>
                <a:gd name="T37" fmla="*/ 0 h 188"/>
                <a:gd name="T38" fmla="*/ 186 w 252"/>
                <a:gd name="T39" fmla="*/ 52 h 188"/>
                <a:gd name="T40" fmla="*/ 169 w 252"/>
                <a:gd name="T41" fmla="*/ 76 h 188"/>
                <a:gd name="T42" fmla="*/ 206 w 252"/>
                <a:gd name="T43" fmla="*/ 60 h 188"/>
                <a:gd name="T44" fmla="*/ 240 w 252"/>
                <a:gd name="T45" fmla="*/ 110 h 188"/>
                <a:gd name="T46" fmla="*/ 252 w 252"/>
                <a:gd name="T47" fmla="*/ 110 h 188"/>
                <a:gd name="T48" fmla="*/ 226 w 252"/>
                <a:gd name="T49" fmla="*/ 52 h 188"/>
                <a:gd name="T50" fmla="*/ 206 w 252"/>
                <a:gd name="T51" fmla="*/ 12 h 188"/>
                <a:gd name="T52" fmla="*/ 206 w 252"/>
                <a:gd name="T53" fmla="*/ 48 h 188"/>
                <a:gd name="T54" fmla="*/ 228 w 252"/>
                <a:gd name="T55" fmla="*/ 94 h 188"/>
                <a:gd name="T56" fmla="*/ 222 w 252"/>
                <a:gd name="T57" fmla="*/ 164 h 188"/>
                <a:gd name="T58" fmla="*/ 184 w 252"/>
                <a:gd name="T59" fmla="*/ 158 h 188"/>
                <a:gd name="T60" fmla="*/ 190 w 252"/>
                <a:gd name="T61" fmla="*/ 88 h 188"/>
                <a:gd name="T62" fmla="*/ 196 w 252"/>
                <a:gd name="T63" fmla="*/ 152 h 188"/>
                <a:gd name="T64" fmla="*/ 216 w 252"/>
                <a:gd name="T65" fmla="*/ 94 h 188"/>
                <a:gd name="T66" fmla="*/ 228 w 252"/>
                <a:gd name="T67" fmla="*/ 94 h 188"/>
                <a:gd name="T68" fmla="*/ 66 w 252"/>
                <a:gd name="T69" fmla="*/ 52 h 188"/>
                <a:gd name="T70" fmla="*/ 46 w 252"/>
                <a:gd name="T71" fmla="*/ 0 h 188"/>
                <a:gd name="T72" fmla="*/ 26 w 252"/>
                <a:gd name="T73" fmla="*/ 52 h 188"/>
                <a:gd name="T74" fmla="*/ 0 w 252"/>
                <a:gd name="T75" fmla="*/ 110 h 188"/>
                <a:gd name="T76" fmla="*/ 12 w 252"/>
                <a:gd name="T77" fmla="*/ 110 h 188"/>
                <a:gd name="T78" fmla="*/ 46 w 252"/>
                <a:gd name="T79" fmla="*/ 60 h 188"/>
                <a:gd name="T80" fmla="*/ 83 w 252"/>
                <a:gd name="T81" fmla="*/ 74 h 188"/>
                <a:gd name="T82" fmla="*/ 28 w 252"/>
                <a:gd name="T83" fmla="*/ 30 h 188"/>
                <a:gd name="T84" fmla="*/ 64 w 252"/>
                <a:gd name="T85" fmla="*/ 30 h 188"/>
                <a:gd name="T86" fmla="*/ 28 w 252"/>
                <a:gd name="T87" fmla="*/ 30 h 188"/>
                <a:gd name="T88" fmla="*/ 68 w 252"/>
                <a:gd name="T89" fmla="*/ 158 h 188"/>
                <a:gd name="T90" fmla="*/ 30 w 252"/>
                <a:gd name="T91" fmla="*/ 164 h 188"/>
                <a:gd name="T92" fmla="*/ 24 w 252"/>
                <a:gd name="T93" fmla="*/ 94 h 188"/>
                <a:gd name="T94" fmla="*/ 36 w 252"/>
                <a:gd name="T95" fmla="*/ 94 h 188"/>
                <a:gd name="T96" fmla="*/ 56 w 252"/>
                <a:gd name="T97" fmla="*/ 152 h 188"/>
                <a:gd name="T98" fmla="*/ 62 w 252"/>
                <a:gd name="T99" fmla="*/ 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2" h="188">
                  <a:moveTo>
                    <a:pt x="146" y="76"/>
                  </a:moveTo>
                  <a:cubicBezTo>
                    <a:pt x="152" y="71"/>
                    <a:pt x="156" y="63"/>
                    <a:pt x="156" y="54"/>
                  </a:cubicBezTo>
                  <a:cubicBezTo>
                    <a:pt x="156" y="37"/>
                    <a:pt x="143" y="24"/>
                    <a:pt x="126" y="24"/>
                  </a:cubicBezTo>
                  <a:cubicBezTo>
                    <a:pt x="109" y="24"/>
                    <a:pt x="96" y="37"/>
                    <a:pt x="96" y="54"/>
                  </a:cubicBezTo>
                  <a:cubicBezTo>
                    <a:pt x="96" y="63"/>
                    <a:pt x="100" y="71"/>
                    <a:pt x="106" y="76"/>
                  </a:cubicBezTo>
                  <a:cubicBezTo>
                    <a:pt x="91" y="83"/>
                    <a:pt x="80" y="97"/>
                    <a:pt x="80" y="113"/>
                  </a:cubicBezTo>
                  <a:cubicBezTo>
                    <a:pt x="80" y="134"/>
                    <a:pt x="80" y="134"/>
                    <a:pt x="80" y="134"/>
                  </a:cubicBezTo>
                  <a:cubicBezTo>
                    <a:pt x="80" y="137"/>
                    <a:pt x="83" y="140"/>
                    <a:pt x="86" y="140"/>
                  </a:cubicBezTo>
                  <a:cubicBezTo>
                    <a:pt x="89" y="140"/>
                    <a:pt x="92" y="137"/>
                    <a:pt x="92" y="134"/>
                  </a:cubicBezTo>
                  <a:cubicBezTo>
                    <a:pt x="92" y="113"/>
                    <a:pt x="92" y="113"/>
                    <a:pt x="92" y="113"/>
                  </a:cubicBezTo>
                  <a:cubicBezTo>
                    <a:pt x="92" y="97"/>
                    <a:pt x="107" y="84"/>
                    <a:pt x="126" y="84"/>
                  </a:cubicBezTo>
                  <a:cubicBezTo>
                    <a:pt x="145" y="84"/>
                    <a:pt x="160" y="97"/>
                    <a:pt x="160" y="113"/>
                  </a:cubicBezTo>
                  <a:cubicBezTo>
                    <a:pt x="160" y="134"/>
                    <a:pt x="160" y="134"/>
                    <a:pt x="160" y="134"/>
                  </a:cubicBezTo>
                  <a:cubicBezTo>
                    <a:pt x="160" y="137"/>
                    <a:pt x="163" y="140"/>
                    <a:pt x="166" y="140"/>
                  </a:cubicBezTo>
                  <a:cubicBezTo>
                    <a:pt x="169" y="140"/>
                    <a:pt x="172" y="137"/>
                    <a:pt x="172" y="134"/>
                  </a:cubicBezTo>
                  <a:cubicBezTo>
                    <a:pt x="172" y="113"/>
                    <a:pt x="172" y="113"/>
                    <a:pt x="172" y="113"/>
                  </a:cubicBezTo>
                  <a:cubicBezTo>
                    <a:pt x="172" y="97"/>
                    <a:pt x="161" y="83"/>
                    <a:pt x="146" y="76"/>
                  </a:cubicBezTo>
                  <a:close/>
                  <a:moveTo>
                    <a:pt x="108" y="54"/>
                  </a:moveTo>
                  <a:cubicBezTo>
                    <a:pt x="108" y="44"/>
                    <a:pt x="116" y="36"/>
                    <a:pt x="126" y="36"/>
                  </a:cubicBezTo>
                  <a:cubicBezTo>
                    <a:pt x="136" y="36"/>
                    <a:pt x="144" y="44"/>
                    <a:pt x="144" y="54"/>
                  </a:cubicBezTo>
                  <a:cubicBezTo>
                    <a:pt x="144" y="64"/>
                    <a:pt x="136" y="72"/>
                    <a:pt x="126" y="72"/>
                  </a:cubicBezTo>
                  <a:cubicBezTo>
                    <a:pt x="116" y="72"/>
                    <a:pt x="108" y="64"/>
                    <a:pt x="108" y="54"/>
                  </a:cubicBezTo>
                  <a:close/>
                  <a:moveTo>
                    <a:pt x="148" y="118"/>
                  </a:moveTo>
                  <a:cubicBezTo>
                    <a:pt x="148" y="182"/>
                    <a:pt x="148" y="182"/>
                    <a:pt x="148" y="182"/>
                  </a:cubicBezTo>
                  <a:cubicBezTo>
                    <a:pt x="148" y="185"/>
                    <a:pt x="145" y="188"/>
                    <a:pt x="142" y="188"/>
                  </a:cubicBezTo>
                  <a:cubicBezTo>
                    <a:pt x="110" y="188"/>
                    <a:pt x="110" y="188"/>
                    <a:pt x="110" y="188"/>
                  </a:cubicBezTo>
                  <a:cubicBezTo>
                    <a:pt x="107" y="188"/>
                    <a:pt x="104" y="185"/>
                    <a:pt x="104" y="182"/>
                  </a:cubicBezTo>
                  <a:cubicBezTo>
                    <a:pt x="104" y="118"/>
                    <a:pt x="104" y="118"/>
                    <a:pt x="104" y="118"/>
                  </a:cubicBezTo>
                  <a:cubicBezTo>
                    <a:pt x="104" y="115"/>
                    <a:pt x="107" y="112"/>
                    <a:pt x="110" y="112"/>
                  </a:cubicBezTo>
                  <a:cubicBezTo>
                    <a:pt x="113" y="112"/>
                    <a:pt x="116" y="115"/>
                    <a:pt x="116" y="118"/>
                  </a:cubicBezTo>
                  <a:cubicBezTo>
                    <a:pt x="116" y="176"/>
                    <a:pt x="116" y="176"/>
                    <a:pt x="116" y="176"/>
                  </a:cubicBezTo>
                  <a:cubicBezTo>
                    <a:pt x="136" y="176"/>
                    <a:pt x="136" y="176"/>
                    <a:pt x="136" y="176"/>
                  </a:cubicBezTo>
                  <a:cubicBezTo>
                    <a:pt x="136" y="118"/>
                    <a:pt x="136" y="118"/>
                    <a:pt x="136" y="118"/>
                  </a:cubicBezTo>
                  <a:cubicBezTo>
                    <a:pt x="136" y="115"/>
                    <a:pt x="139" y="112"/>
                    <a:pt x="142" y="112"/>
                  </a:cubicBezTo>
                  <a:cubicBezTo>
                    <a:pt x="145" y="112"/>
                    <a:pt x="148" y="115"/>
                    <a:pt x="148" y="118"/>
                  </a:cubicBezTo>
                  <a:close/>
                  <a:moveTo>
                    <a:pt x="226" y="52"/>
                  </a:moveTo>
                  <a:cubicBezTo>
                    <a:pt x="232" y="47"/>
                    <a:pt x="236" y="39"/>
                    <a:pt x="236" y="30"/>
                  </a:cubicBezTo>
                  <a:cubicBezTo>
                    <a:pt x="236" y="13"/>
                    <a:pt x="223" y="0"/>
                    <a:pt x="206" y="0"/>
                  </a:cubicBezTo>
                  <a:cubicBezTo>
                    <a:pt x="189" y="0"/>
                    <a:pt x="176" y="13"/>
                    <a:pt x="176" y="30"/>
                  </a:cubicBezTo>
                  <a:cubicBezTo>
                    <a:pt x="176" y="39"/>
                    <a:pt x="180" y="47"/>
                    <a:pt x="186" y="52"/>
                  </a:cubicBezTo>
                  <a:cubicBezTo>
                    <a:pt x="178" y="56"/>
                    <a:pt x="172" y="61"/>
                    <a:pt x="167" y="67"/>
                  </a:cubicBezTo>
                  <a:cubicBezTo>
                    <a:pt x="165" y="70"/>
                    <a:pt x="166" y="74"/>
                    <a:pt x="169" y="76"/>
                  </a:cubicBezTo>
                  <a:cubicBezTo>
                    <a:pt x="171" y="78"/>
                    <a:pt x="175" y="77"/>
                    <a:pt x="177" y="74"/>
                  </a:cubicBezTo>
                  <a:cubicBezTo>
                    <a:pt x="183" y="65"/>
                    <a:pt x="194" y="60"/>
                    <a:pt x="206" y="60"/>
                  </a:cubicBezTo>
                  <a:cubicBezTo>
                    <a:pt x="225" y="60"/>
                    <a:pt x="240" y="73"/>
                    <a:pt x="240" y="89"/>
                  </a:cubicBezTo>
                  <a:cubicBezTo>
                    <a:pt x="240" y="110"/>
                    <a:pt x="240" y="110"/>
                    <a:pt x="240" y="110"/>
                  </a:cubicBezTo>
                  <a:cubicBezTo>
                    <a:pt x="240" y="113"/>
                    <a:pt x="243" y="116"/>
                    <a:pt x="246" y="116"/>
                  </a:cubicBezTo>
                  <a:cubicBezTo>
                    <a:pt x="249" y="116"/>
                    <a:pt x="252" y="113"/>
                    <a:pt x="252" y="110"/>
                  </a:cubicBezTo>
                  <a:cubicBezTo>
                    <a:pt x="252" y="89"/>
                    <a:pt x="252" y="89"/>
                    <a:pt x="252" y="89"/>
                  </a:cubicBezTo>
                  <a:cubicBezTo>
                    <a:pt x="252" y="73"/>
                    <a:pt x="241" y="59"/>
                    <a:pt x="226" y="52"/>
                  </a:cubicBezTo>
                  <a:close/>
                  <a:moveTo>
                    <a:pt x="188" y="30"/>
                  </a:moveTo>
                  <a:cubicBezTo>
                    <a:pt x="188" y="20"/>
                    <a:pt x="196" y="12"/>
                    <a:pt x="206" y="12"/>
                  </a:cubicBezTo>
                  <a:cubicBezTo>
                    <a:pt x="216" y="12"/>
                    <a:pt x="224" y="20"/>
                    <a:pt x="224" y="30"/>
                  </a:cubicBezTo>
                  <a:cubicBezTo>
                    <a:pt x="224" y="40"/>
                    <a:pt x="216" y="48"/>
                    <a:pt x="206" y="48"/>
                  </a:cubicBezTo>
                  <a:cubicBezTo>
                    <a:pt x="196" y="48"/>
                    <a:pt x="188" y="40"/>
                    <a:pt x="188" y="30"/>
                  </a:cubicBezTo>
                  <a:close/>
                  <a:moveTo>
                    <a:pt x="228" y="94"/>
                  </a:moveTo>
                  <a:cubicBezTo>
                    <a:pt x="228" y="158"/>
                    <a:pt x="228" y="158"/>
                    <a:pt x="228" y="158"/>
                  </a:cubicBezTo>
                  <a:cubicBezTo>
                    <a:pt x="228" y="161"/>
                    <a:pt x="225" y="164"/>
                    <a:pt x="222" y="164"/>
                  </a:cubicBezTo>
                  <a:cubicBezTo>
                    <a:pt x="190" y="164"/>
                    <a:pt x="190" y="164"/>
                    <a:pt x="190" y="164"/>
                  </a:cubicBezTo>
                  <a:cubicBezTo>
                    <a:pt x="187" y="164"/>
                    <a:pt x="184" y="161"/>
                    <a:pt x="184" y="158"/>
                  </a:cubicBezTo>
                  <a:cubicBezTo>
                    <a:pt x="184" y="94"/>
                    <a:pt x="184" y="94"/>
                    <a:pt x="184" y="94"/>
                  </a:cubicBezTo>
                  <a:cubicBezTo>
                    <a:pt x="184" y="91"/>
                    <a:pt x="187" y="88"/>
                    <a:pt x="190" y="88"/>
                  </a:cubicBezTo>
                  <a:cubicBezTo>
                    <a:pt x="193" y="88"/>
                    <a:pt x="196" y="91"/>
                    <a:pt x="196" y="94"/>
                  </a:cubicBezTo>
                  <a:cubicBezTo>
                    <a:pt x="196" y="152"/>
                    <a:pt x="196" y="152"/>
                    <a:pt x="196" y="152"/>
                  </a:cubicBezTo>
                  <a:cubicBezTo>
                    <a:pt x="216" y="152"/>
                    <a:pt x="216" y="152"/>
                    <a:pt x="216" y="152"/>
                  </a:cubicBezTo>
                  <a:cubicBezTo>
                    <a:pt x="216" y="94"/>
                    <a:pt x="216" y="94"/>
                    <a:pt x="216" y="94"/>
                  </a:cubicBezTo>
                  <a:cubicBezTo>
                    <a:pt x="216" y="91"/>
                    <a:pt x="219" y="88"/>
                    <a:pt x="222" y="88"/>
                  </a:cubicBezTo>
                  <a:cubicBezTo>
                    <a:pt x="225" y="88"/>
                    <a:pt x="228" y="91"/>
                    <a:pt x="228" y="94"/>
                  </a:cubicBezTo>
                  <a:close/>
                  <a:moveTo>
                    <a:pt x="84" y="66"/>
                  </a:moveTo>
                  <a:cubicBezTo>
                    <a:pt x="79" y="60"/>
                    <a:pt x="73" y="55"/>
                    <a:pt x="66" y="52"/>
                  </a:cubicBezTo>
                  <a:cubicBezTo>
                    <a:pt x="72" y="47"/>
                    <a:pt x="76" y="39"/>
                    <a:pt x="76" y="30"/>
                  </a:cubicBezTo>
                  <a:cubicBezTo>
                    <a:pt x="76" y="13"/>
                    <a:pt x="63" y="0"/>
                    <a:pt x="46" y="0"/>
                  </a:cubicBezTo>
                  <a:cubicBezTo>
                    <a:pt x="29" y="0"/>
                    <a:pt x="16" y="13"/>
                    <a:pt x="16" y="30"/>
                  </a:cubicBezTo>
                  <a:cubicBezTo>
                    <a:pt x="16" y="39"/>
                    <a:pt x="20" y="47"/>
                    <a:pt x="26" y="52"/>
                  </a:cubicBezTo>
                  <a:cubicBezTo>
                    <a:pt x="11" y="59"/>
                    <a:pt x="0" y="73"/>
                    <a:pt x="0" y="89"/>
                  </a:cubicBezTo>
                  <a:cubicBezTo>
                    <a:pt x="0" y="110"/>
                    <a:pt x="0" y="110"/>
                    <a:pt x="0" y="110"/>
                  </a:cubicBezTo>
                  <a:cubicBezTo>
                    <a:pt x="0" y="113"/>
                    <a:pt x="3" y="116"/>
                    <a:pt x="6" y="116"/>
                  </a:cubicBezTo>
                  <a:cubicBezTo>
                    <a:pt x="9" y="116"/>
                    <a:pt x="12" y="113"/>
                    <a:pt x="12" y="110"/>
                  </a:cubicBezTo>
                  <a:cubicBezTo>
                    <a:pt x="12" y="89"/>
                    <a:pt x="12" y="89"/>
                    <a:pt x="12" y="89"/>
                  </a:cubicBezTo>
                  <a:cubicBezTo>
                    <a:pt x="12" y="73"/>
                    <a:pt x="27" y="60"/>
                    <a:pt x="46" y="60"/>
                  </a:cubicBezTo>
                  <a:cubicBezTo>
                    <a:pt x="57" y="60"/>
                    <a:pt x="68" y="65"/>
                    <a:pt x="74" y="73"/>
                  </a:cubicBezTo>
                  <a:cubicBezTo>
                    <a:pt x="76" y="76"/>
                    <a:pt x="80" y="76"/>
                    <a:pt x="83" y="74"/>
                  </a:cubicBezTo>
                  <a:cubicBezTo>
                    <a:pt x="85" y="72"/>
                    <a:pt x="86" y="69"/>
                    <a:pt x="84" y="66"/>
                  </a:cubicBezTo>
                  <a:close/>
                  <a:moveTo>
                    <a:pt x="28" y="30"/>
                  </a:moveTo>
                  <a:cubicBezTo>
                    <a:pt x="28" y="20"/>
                    <a:pt x="36" y="12"/>
                    <a:pt x="46" y="12"/>
                  </a:cubicBezTo>
                  <a:cubicBezTo>
                    <a:pt x="56" y="12"/>
                    <a:pt x="64" y="20"/>
                    <a:pt x="64" y="30"/>
                  </a:cubicBezTo>
                  <a:cubicBezTo>
                    <a:pt x="64" y="40"/>
                    <a:pt x="56" y="48"/>
                    <a:pt x="46" y="48"/>
                  </a:cubicBezTo>
                  <a:cubicBezTo>
                    <a:pt x="36" y="48"/>
                    <a:pt x="28" y="40"/>
                    <a:pt x="28" y="30"/>
                  </a:cubicBezTo>
                  <a:close/>
                  <a:moveTo>
                    <a:pt x="68" y="94"/>
                  </a:moveTo>
                  <a:cubicBezTo>
                    <a:pt x="68" y="158"/>
                    <a:pt x="68" y="158"/>
                    <a:pt x="68" y="158"/>
                  </a:cubicBezTo>
                  <a:cubicBezTo>
                    <a:pt x="68" y="161"/>
                    <a:pt x="65" y="164"/>
                    <a:pt x="62" y="164"/>
                  </a:cubicBezTo>
                  <a:cubicBezTo>
                    <a:pt x="30" y="164"/>
                    <a:pt x="30" y="164"/>
                    <a:pt x="30" y="164"/>
                  </a:cubicBezTo>
                  <a:cubicBezTo>
                    <a:pt x="27" y="164"/>
                    <a:pt x="24" y="161"/>
                    <a:pt x="24" y="158"/>
                  </a:cubicBezTo>
                  <a:cubicBezTo>
                    <a:pt x="24" y="94"/>
                    <a:pt x="24" y="94"/>
                    <a:pt x="24" y="94"/>
                  </a:cubicBezTo>
                  <a:cubicBezTo>
                    <a:pt x="24" y="91"/>
                    <a:pt x="27" y="88"/>
                    <a:pt x="30" y="88"/>
                  </a:cubicBezTo>
                  <a:cubicBezTo>
                    <a:pt x="33" y="88"/>
                    <a:pt x="36" y="91"/>
                    <a:pt x="36" y="94"/>
                  </a:cubicBezTo>
                  <a:cubicBezTo>
                    <a:pt x="36" y="152"/>
                    <a:pt x="36" y="152"/>
                    <a:pt x="36" y="152"/>
                  </a:cubicBezTo>
                  <a:cubicBezTo>
                    <a:pt x="56" y="152"/>
                    <a:pt x="56" y="152"/>
                    <a:pt x="56" y="152"/>
                  </a:cubicBezTo>
                  <a:cubicBezTo>
                    <a:pt x="56" y="94"/>
                    <a:pt x="56" y="94"/>
                    <a:pt x="56" y="94"/>
                  </a:cubicBezTo>
                  <a:cubicBezTo>
                    <a:pt x="56" y="91"/>
                    <a:pt x="59" y="88"/>
                    <a:pt x="62" y="88"/>
                  </a:cubicBezTo>
                  <a:cubicBezTo>
                    <a:pt x="65" y="88"/>
                    <a:pt x="68" y="91"/>
                    <a:pt x="68" y="94"/>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6903">
                <a:defRPr/>
              </a:pPr>
              <a:endParaRPr lang="en-US" sz="1798">
                <a:solidFill>
                  <a:srgbClr val="293E40"/>
                </a:solidFill>
                <a:latin typeface="Century Gothic" panose="020F0302020204030204"/>
              </a:endParaRPr>
            </a:p>
          </p:txBody>
        </p:sp>
      </p:grpSp>
      <p:grpSp>
        <p:nvGrpSpPr>
          <p:cNvPr id="30" name="Group 117">
            <a:extLst>
              <a:ext uri="{FF2B5EF4-FFF2-40B4-BE49-F238E27FC236}">
                <a16:creationId xmlns:a16="http://schemas.microsoft.com/office/drawing/2014/main" id="{F8EB7AA9-202D-1543-B6D7-BAE274DA4703}"/>
              </a:ext>
            </a:extLst>
          </p:cNvPr>
          <p:cNvGrpSpPr>
            <a:grpSpLocks noChangeAspect="1"/>
          </p:cNvGrpSpPr>
          <p:nvPr/>
        </p:nvGrpSpPr>
        <p:grpSpPr bwMode="auto">
          <a:xfrm>
            <a:off x="4971759" y="3601924"/>
            <a:ext cx="388616" cy="330958"/>
            <a:chOff x="3657" y="1952"/>
            <a:chExt cx="337" cy="287"/>
          </a:xfrm>
        </p:grpSpPr>
        <p:sp>
          <p:nvSpPr>
            <p:cNvPr id="31" name="Freeform 118">
              <a:extLst>
                <a:ext uri="{FF2B5EF4-FFF2-40B4-BE49-F238E27FC236}">
                  <a16:creationId xmlns:a16="http://schemas.microsoft.com/office/drawing/2014/main" id="{FD63F97B-C783-3141-A38C-1F170FC71EF1}"/>
                </a:ext>
              </a:extLst>
            </p:cNvPr>
            <p:cNvSpPr>
              <a:spLocks/>
            </p:cNvSpPr>
            <p:nvPr/>
          </p:nvSpPr>
          <p:spPr bwMode="auto">
            <a:xfrm>
              <a:off x="3877" y="2158"/>
              <a:ext cx="110" cy="43"/>
            </a:xfrm>
            <a:custGeom>
              <a:avLst/>
              <a:gdLst>
                <a:gd name="T0" fmla="*/ 82 w 82"/>
                <a:gd name="T1" fmla="*/ 15 h 31"/>
                <a:gd name="T2" fmla="*/ 41 w 82"/>
                <a:gd name="T3" fmla="*/ 31 h 31"/>
                <a:gd name="T4" fmla="*/ 0 w 82"/>
                <a:gd name="T5" fmla="*/ 15 h 31"/>
                <a:gd name="T6" fmla="*/ 27 w 82"/>
                <a:gd name="T7" fmla="*/ 0 h 31"/>
                <a:gd name="T8" fmla="*/ 27 w 82"/>
                <a:gd name="T9" fmla="*/ 8 h 31"/>
                <a:gd name="T10" fmla="*/ 55 w 82"/>
                <a:gd name="T11" fmla="*/ 8 h 31"/>
                <a:gd name="T12" fmla="*/ 55 w 82"/>
                <a:gd name="T13" fmla="*/ 0 h 31"/>
                <a:gd name="T14" fmla="*/ 82 w 82"/>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31">
                  <a:moveTo>
                    <a:pt x="82" y="15"/>
                  </a:moveTo>
                  <a:cubicBezTo>
                    <a:pt x="82" y="24"/>
                    <a:pt x="63" y="31"/>
                    <a:pt x="41" y="31"/>
                  </a:cubicBezTo>
                  <a:cubicBezTo>
                    <a:pt x="19" y="31"/>
                    <a:pt x="0" y="24"/>
                    <a:pt x="0" y="15"/>
                  </a:cubicBezTo>
                  <a:cubicBezTo>
                    <a:pt x="0" y="8"/>
                    <a:pt x="11" y="2"/>
                    <a:pt x="27" y="0"/>
                  </a:cubicBezTo>
                  <a:cubicBezTo>
                    <a:pt x="27" y="8"/>
                    <a:pt x="27" y="8"/>
                    <a:pt x="27" y="8"/>
                  </a:cubicBezTo>
                  <a:cubicBezTo>
                    <a:pt x="55" y="8"/>
                    <a:pt x="55" y="8"/>
                    <a:pt x="55" y="8"/>
                  </a:cubicBezTo>
                  <a:cubicBezTo>
                    <a:pt x="55" y="0"/>
                    <a:pt x="55" y="0"/>
                    <a:pt x="55" y="0"/>
                  </a:cubicBezTo>
                  <a:cubicBezTo>
                    <a:pt x="71" y="2"/>
                    <a:pt x="82" y="8"/>
                    <a:pt x="82"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6903">
                <a:defRPr/>
              </a:pPr>
              <a:endParaRPr lang="en-US" sz="1798">
                <a:solidFill>
                  <a:srgbClr val="293E40"/>
                </a:solidFill>
                <a:latin typeface="Century Gothic" panose="020F0302020204030204"/>
              </a:endParaRPr>
            </a:p>
          </p:txBody>
        </p:sp>
        <p:sp>
          <p:nvSpPr>
            <p:cNvPr id="32" name="Freeform 119">
              <a:extLst>
                <a:ext uri="{FF2B5EF4-FFF2-40B4-BE49-F238E27FC236}">
                  <a16:creationId xmlns:a16="http://schemas.microsoft.com/office/drawing/2014/main" id="{7DB28646-4D88-9F43-BAE4-C3277EA00CDC}"/>
                </a:ext>
              </a:extLst>
            </p:cNvPr>
            <p:cNvSpPr>
              <a:spLocks/>
            </p:cNvSpPr>
            <p:nvPr/>
          </p:nvSpPr>
          <p:spPr bwMode="auto">
            <a:xfrm>
              <a:off x="3764" y="2191"/>
              <a:ext cx="123" cy="48"/>
            </a:xfrm>
            <a:custGeom>
              <a:avLst/>
              <a:gdLst>
                <a:gd name="T0" fmla="*/ 92 w 92"/>
                <a:gd name="T1" fmla="*/ 17 h 35"/>
                <a:gd name="T2" fmla="*/ 46 w 92"/>
                <a:gd name="T3" fmla="*/ 35 h 35"/>
                <a:gd name="T4" fmla="*/ 0 w 92"/>
                <a:gd name="T5" fmla="*/ 17 h 35"/>
                <a:gd name="T6" fmla="*/ 30 w 92"/>
                <a:gd name="T7" fmla="*/ 0 h 35"/>
                <a:gd name="T8" fmla="*/ 30 w 92"/>
                <a:gd name="T9" fmla="*/ 9 h 35"/>
                <a:gd name="T10" fmla="*/ 62 w 92"/>
                <a:gd name="T11" fmla="*/ 9 h 35"/>
                <a:gd name="T12" fmla="*/ 62 w 92"/>
                <a:gd name="T13" fmla="*/ 0 h 35"/>
                <a:gd name="T14" fmla="*/ 92 w 92"/>
                <a:gd name="T15" fmla="*/ 17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35">
                  <a:moveTo>
                    <a:pt x="92" y="17"/>
                  </a:moveTo>
                  <a:cubicBezTo>
                    <a:pt x="92" y="27"/>
                    <a:pt x="71" y="35"/>
                    <a:pt x="46" y="35"/>
                  </a:cubicBezTo>
                  <a:cubicBezTo>
                    <a:pt x="21" y="35"/>
                    <a:pt x="0" y="27"/>
                    <a:pt x="0" y="17"/>
                  </a:cubicBezTo>
                  <a:cubicBezTo>
                    <a:pt x="0" y="9"/>
                    <a:pt x="12" y="3"/>
                    <a:pt x="30" y="0"/>
                  </a:cubicBezTo>
                  <a:cubicBezTo>
                    <a:pt x="30" y="9"/>
                    <a:pt x="30" y="9"/>
                    <a:pt x="30" y="9"/>
                  </a:cubicBezTo>
                  <a:cubicBezTo>
                    <a:pt x="62" y="9"/>
                    <a:pt x="62" y="9"/>
                    <a:pt x="62" y="9"/>
                  </a:cubicBezTo>
                  <a:cubicBezTo>
                    <a:pt x="62" y="0"/>
                    <a:pt x="62" y="0"/>
                    <a:pt x="62" y="0"/>
                  </a:cubicBezTo>
                  <a:cubicBezTo>
                    <a:pt x="80" y="3"/>
                    <a:pt x="92" y="9"/>
                    <a:pt x="92" y="17"/>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6903">
                <a:defRPr/>
              </a:pPr>
              <a:endParaRPr lang="en-US" sz="1798">
                <a:solidFill>
                  <a:srgbClr val="293E40"/>
                </a:solidFill>
                <a:latin typeface="Century Gothic" panose="020F0302020204030204"/>
              </a:endParaRPr>
            </a:p>
          </p:txBody>
        </p:sp>
        <p:sp>
          <p:nvSpPr>
            <p:cNvPr id="33" name="Freeform 120">
              <a:extLst>
                <a:ext uri="{FF2B5EF4-FFF2-40B4-BE49-F238E27FC236}">
                  <a16:creationId xmlns:a16="http://schemas.microsoft.com/office/drawing/2014/main" id="{1E73E24C-F585-C947-8B75-2656954BEE2B}"/>
                </a:ext>
              </a:extLst>
            </p:cNvPr>
            <p:cNvSpPr>
              <a:spLocks/>
            </p:cNvSpPr>
            <p:nvPr/>
          </p:nvSpPr>
          <p:spPr bwMode="auto">
            <a:xfrm>
              <a:off x="3663" y="2158"/>
              <a:ext cx="110" cy="43"/>
            </a:xfrm>
            <a:custGeom>
              <a:avLst/>
              <a:gdLst>
                <a:gd name="T0" fmla="*/ 82 w 82"/>
                <a:gd name="T1" fmla="*/ 15 h 31"/>
                <a:gd name="T2" fmla="*/ 41 w 82"/>
                <a:gd name="T3" fmla="*/ 31 h 31"/>
                <a:gd name="T4" fmla="*/ 0 w 82"/>
                <a:gd name="T5" fmla="*/ 15 h 31"/>
                <a:gd name="T6" fmla="*/ 27 w 82"/>
                <a:gd name="T7" fmla="*/ 0 h 31"/>
                <a:gd name="T8" fmla="*/ 27 w 82"/>
                <a:gd name="T9" fmla="*/ 8 h 31"/>
                <a:gd name="T10" fmla="*/ 55 w 82"/>
                <a:gd name="T11" fmla="*/ 8 h 31"/>
                <a:gd name="T12" fmla="*/ 55 w 82"/>
                <a:gd name="T13" fmla="*/ 0 h 31"/>
                <a:gd name="T14" fmla="*/ 82 w 82"/>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31">
                  <a:moveTo>
                    <a:pt x="82" y="15"/>
                  </a:moveTo>
                  <a:cubicBezTo>
                    <a:pt x="82" y="24"/>
                    <a:pt x="63" y="31"/>
                    <a:pt x="41" y="31"/>
                  </a:cubicBezTo>
                  <a:cubicBezTo>
                    <a:pt x="19" y="31"/>
                    <a:pt x="0" y="24"/>
                    <a:pt x="0" y="15"/>
                  </a:cubicBezTo>
                  <a:cubicBezTo>
                    <a:pt x="0" y="8"/>
                    <a:pt x="11" y="2"/>
                    <a:pt x="27" y="0"/>
                  </a:cubicBezTo>
                  <a:cubicBezTo>
                    <a:pt x="27" y="8"/>
                    <a:pt x="27" y="8"/>
                    <a:pt x="27" y="8"/>
                  </a:cubicBezTo>
                  <a:cubicBezTo>
                    <a:pt x="55" y="8"/>
                    <a:pt x="55" y="8"/>
                    <a:pt x="55" y="8"/>
                  </a:cubicBezTo>
                  <a:cubicBezTo>
                    <a:pt x="55" y="0"/>
                    <a:pt x="55" y="0"/>
                    <a:pt x="55" y="0"/>
                  </a:cubicBezTo>
                  <a:cubicBezTo>
                    <a:pt x="71" y="2"/>
                    <a:pt x="82" y="8"/>
                    <a:pt x="82"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6903">
                <a:defRPr/>
              </a:pPr>
              <a:endParaRPr lang="en-US" sz="1798">
                <a:solidFill>
                  <a:srgbClr val="293E40"/>
                </a:solidFill>
                <a:latin typeface="Century Gothic" panose="020F0302020204030204"/>
              </a:endParaRPr>
            </a:p>
          </p:txBody>
        </p:sp>
        <p:sp>
          <p:nvSpPr>
            <p:cNvPr id="34" name="Freeform 121">
              <a:extLst>
                <a:ext uri="{FF2B5EF4-FFF2-40B4-BE49-F238E27FC236}">
                  <a16:creationId xmlns:a16="http://schemas.microsoft.com/office/drawing/2014/main" id="{3BE5807D-80A4-0E46-A312-A51ED75C01CB}"/>
                </a:ext>
              </a:extLst>
            </p:cNvPr>
            <p:cNvSpPr>
              <a:spLocks noEditPoints="1"/>
            </p:cNvSpPr>
            <p:nvPr/>
          </p:nvSpPr>
          <p:spPr bwMode="auto">
            <a:xfrm>
              <a:off x="3657" y="1952"/>
              <a:ext cx="337" cy="260"/>
            </a:xfrm>
            <a:custGeom>
              <a:avLst/>
              <a:gdLst>
                <a:gd name="T0" fmla="*/ 156 w 252"/>
                <a:gd name="T1" fmla="*/ 54 h 188"/>
                <a:gd name="T2" fmla="*/ 96 w 252"/>
                <a:gd name="T3" fmla="*/ 54 h 188"/>
                <a:gd name="T4" fmla="*/ 80 w 252"/>
                <a:gd name="T5" fmla="*/ 113 h 188"/>
                <a:gd name="T6" fmla="*/ 86 w 252"/>
                <a:gd name="T7" fmla="*/ 140 h 188"/>
                <a:gd name="T8" fmla="*/ 92 w 252"/>
                <a:gd name="T9" fmla="*/ 113 h 188"/>
                <a:gd name="T10" fmla="*/ 160 w 252"/>
                <a:gd name="T11" fmla="*/ 113 h 188"/>
                <a:gd name="T12" fmla="*/ 166 w 252"/>
                <a:gd name="T13" fmla="*/ 140 h 188"/>
                <a:gd name="T14" fmla="*/ 172 w 252"/>
                <a:gd name="T15" fmla="*/ 113 h 188"/>
                <a:gd name="T16" fmla="*/ 108 w 252"/>
                <a:gd name="T17" fmla="*/ 54 h 188"/>
                <a:gd name="T18" fmla="*/ 144 w 252"/>
                <a:gd name="T19" fmla="*/ 54 h 188"/>
                <a:gd name="T20" fmla="*/ 108 w 252"/>
                <a:gd name="T21" fmla="*/ 54 h 188"/>
                <a:gd name="T22" fmla="*/ 148 w 252"/>
                <a:gd name="T23" fmla="*/ 182 h 188"/>
                <a:gd name="T24" fmla="*/ 110 w 252"/>
                <a:gd name="T25" fmla="*/ 188 h 188"/>
                <a:gd name="T26" fmla="*/ 104 w 252"/>
                <a:gd name="T27" fmla="*/ 118 h 188"/>
                <a:gd name="T28" fmla="*/ 116 w 252"/>
                <a:gd name="T29" fmla="*/ 118 h 188"/>
                <a:gd name="T30" fmla="*/ 136 w 252"/>
                <a:gd name="T31" fmla="*/ 176 h 188"/>
                <a:gd name="T32" fmla="*/ 142 w 252"/>
                <a:gd name="T33" fmla="*/ 112 h 188"/>
                <a:gd name="T34" fmla="*/ 226 w 252"/>
                <a:gd name="T35" fmla="*/ 52 h 188"/>
                <a:gd name="T36" fmla="*/ 206 w 252"/>
                <a:gd name="T37" fmla="*/ 0 h 188"/>
                <a:gd name="T38" fmla="*/ 186 w 252"/>
                <a:gd name="T39" fmla="*/ 52 h 188"/>
                <a:gd name="T40" fmla="*/ 169 w 252"/>
                <a:gd name="T41" fmla="*/ 76 h 188"/>
                <a:gd name="T42" fmla="*/ 206 w 252"/>
                <a:gd name="T43" fmla="*/ 60 h 188"/>
                <a:gd name="T44" fmla="*/ 240 w 252"/>
                <a:gd name="T45" fmla="*/ 110 h 188"/>
                <a:gd name="T46" fmla="*/ 252 w 252"/>
                <a:gd name="T47" fmla="*/ 110 h 188"/>
                <a:gd name="T48" fmla="*/ 226 w 252"/>
                <a:gd name="T49" fmla="*/ 52 h 188"/>
                <a:gd name="T50" fmla="*/ 206 w 252"/>
                <a:gd name="T51" fmla="*/ 12 h 188"/>
                <a:gd name="T52" fmla="*/ 206 w 252"/>
                <a:gd name="T53" fmla="*/ 48 h 188"/>
                <a:gd name="T54" fmla="*/ 228 w 252"/>
                <a:gd name="T55" fmla="*/ 94 h 188"/>
                <a:gd name="T56" fmla="*/ 222 w 252"/>
                <a:gd name="T57" fmla="*/ 164 h 188"/>
                <a:gd name="T58" fmla="*/ 184 w 252"/>
                <a:gd name="T59" fmla="*/ 158 h 188"/>
                <a:gd name="T60" fmla="*/ 190 w 252"/>
                <a:gd name="T61" fmla="*/ 88 h 188"/>
                <a:gd name="T62" fmla="*/ 196 w 252"/>
                <a:gd name="T63" fmla="*/ 152 h 188"/>
                <a:gd name="T64" fmla="*/ 216 w 252"/>
                <a:gd name="T65" fmla="*/ 94 h 188"/>
                <a:gd name="T66" fmla="*/ 228 w 252"/>
                <a:gd name="T67" fmla="*/ 94 h 188"/>
                <a:gd name="T68" fmla="*/ 66 w 252"/>
                <a:gd name="T69" fmla="*/ 52 h 188"/>
                <a:gd name="T70" fmla="*/ 46 w 252"/>
                <a:gd name="T71" fmla="*/ 0 h 188"/>
                <a:gd name="T72" fmla="*/ 26 w 252"/>
                <a:gd name="T73" fmla="*/ 52 h 188"/>
                <a:gd name="T74" fmla="*/ 0 w 252"/>
                <a:gd name="T75" fmla="*/ 110 h 188"/>
                <a:gd name="T76" fmla="*/ 12 w 252"/>
                <a:gd name="T77" fmla="*/ 110 h 188"/>
                <a:gd name="T78" fmla="*/ 46 w 252"/>
                <a:gd name="T79" fmla="*/ 60 h 188"/>
                <a:gd name="T80" fmla="*/ 83 w 252"/>
                <a:gd name="T81" fmla="*/ 74 h 188"/>
                <a:gd name="T82" fmla="*/ 28 w 252"/>
                <a:gd name="T83" fmla="*/ 30 h 188"/>
                <a:gd name="T84" fmla="*/ 64 w 252"/>
                <a:gd name="T85" fmla="*/ 30 h 188"/>
                <a:gd name="T86" fmla="*/ 28 w 252"/>
                <a:gd name="T87" fmla="*/ 30 h 188"/>
                <a:gd name="T88" fmla="*/ 68 w 252"/>
                <a:gd name="T89" fmla="*/ 158 h 188"/>
                <a:gd name="T90" fmla="*/ 30 w 252"/>
                <a:gd name="T91" fmla="*/ 164 h 188"/>
                <a:gd name="T92" fmla="*/ 24 w 252"/>
                <a:gd name="T93" fmla="*/ 94 h 188"/>
                <a:gd name="T94" fmla="*/ 36 w 252"/>
                <a:gd name="T95" fmla="*/ 94 h 188"/>
                <a:gd name="T96" fmla="*/ 56 w 252"/>
                <a:gd name="T97" fmla="*/ 152 h 188"/>
                <a:gd name="T98" fmla="*/ 62 w 252"/>
                <a:gd name="T99" fmla="*/ 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2" h="188">
                  <a:moveTo>
                    <a:pt x="146" y="76"/>
                  </a:moveTo>
                  <a:cubicBezTo>
                    <a:pt x="152" y="71"/>
                    <a:pt x="156" y="63"/>
                    <a:pt x="156" y="54"/>
                  </a:cubicBezTo>
                  <a:cubicBezTo>
                    <a:pt x="156" y="37"/>
                    <a:pt x="143" y="24"/>
                    <a:pt x="126" y="24"/>
                  </a:cubicBezTo>
                  <a:cubicBezTo>
                    <a:pt x="109" y="24"/>
                    <a:pt x="96" y="37"/>
                    <a:pt x="96" y="54"/>
                  </a:cubicBezTo>
                  <a:cubicBezTo>
                    <a:pt x="96" y="63"/>
                    <a:pt x="100" y="71"/>
                    <a:pt x="106" y="76"/>
                  </a:cubicBezTo>
                  <a:cubicBezTo>
                    <a:pt x="91" y="83"/>
                    <a:pt x="80" y="97"/>
                    <a:pt x="80" y="113"/>
                  </a:cubicBezTo>
                  <a:cubicBezTo>
                    <a:pt x="80" y="134"/>
                    <a:pt x="80" y="134"/>
                    <a:pt x="80" y="134"/>
                  </a:cubicBezTo>
                  <a:cubicBezTo>
                    <a:pt x="80" y="137"/>
                    <a:pt x="83" y="140"/>
                    <a:pt x="86" y="140"/>
                  </a:cubicBezTo>
                  <a:cubicBezTo>
                    <a:pt x="89" y="140"/>
                    <a:pt x="92" y="137"/>
                    <a:pt x="92" y="134"/>
                  </a:cubicBezTo>
                  <a:cubicBezTo>
                    <a:pt x="92" y="113"/>
                    <a:pt x="92" y="113"/>
                    <a:pt x="92" y="113"/>
                  </a:cubicBezTo>
                  <a:cubicBezTo>
                    <a:pt x="92" y="97"/>
                    <a:pt x="107" y="84"/>
                    <a:pt x="126" y="84"/>
                  </a:cubicBezTo>
                  <a:cubicBezTo>
                    <a:pt x="145" y="84"/>
                    <a:pt x="160" y="97"/>
                    <a:pt x="160" y="113"/>
                  </a:cubicBezTo>
                  <a:cubicBezTo>
                    <a:pt x="160" y="134"/>
                    <a:pt x="160" y="134"/>
                    <a:pt x="160" y="134"/>
                  </a:cubicBezTo>
                  <a:cubicBezTo>
                    <a:pt x="160" y="137"/>
                    <a:pt x="163" y="140"/>
                    <a:pt x="166" y="140"/>
                  </a:cubicBezTo>
                  <a:cubicBezTo>
                    <a:pt x="169" y="140"/>
                    <a:pt x="172" y="137"/>
                    <a:pt x="172" y="134"/>
                  </a:cubicBezTo>
                  <a:cubicBezTo>
                    <a:pt x="172" y="113"/>
                    <a:pt x="172" y="113"/>
                    <a:pt x="172" y="113"/>
                  </a:cubicBezTo>
                  <a:cubicBezTo>
                    <a:pt x="172" y="97"/>
                    <a:pt x="161" y="83"/>
                    <a:pt x="146" y="76"/>
                  </a:cubicBezTo>
                  <a:close/>
                  <a:moveTo>
                    <a:pt x="108" y="54"/>
                  </a:moveTo>
                  <a:cubicBezTo>
                    <a:pt x="108" y="44"/>
                    <a:pt x="116" y="36"/>
                    <a:pt x="126" y="36"/>
                  </a:cubicBezTo>
                  <a:cubicBezTo>
                    <a:pt x="136" y="36"/>
                    <a:pt x="144" y="44"/>
                    <a:pt x="144" y="54"/>
                  </a:cubicBezTo>
                  <a:cubicBezTo>
                    <a:pt x="144" y="64"/>
                    <a:pt x="136" y="72"/>
                    <a:pt x="126" y="72"/>
                  </a:cubicBezTo>
                  <a:cubicBezTo>
                    <a:pt x="116" y="72"/>
                    <a:pt x="108" y="64"/>
                    <a:pt x="108" y="54"/>
                  </a:cubicBezTo>
                  <a:close/>
                  <a:moveTo>
                    <a:pt x="148" y="118"/>
                  </a:moveTo>
                  <a:cubicBezTo>
                    <a:pt x="148" y="182"/>
                    <a:pt x="148" y="182"/>
                    <a:pt x="148" y="182"/>
                  </a:cubicBezTo>
                  <a:cubicBezTo>
                    <a:pt x="148" y="185"/>
                    <a:pt x="145" y="188"/>
                    <a:pt x="142" y="188"/>
                  </a:cubicBezTo>
                  <a:cubicBezTo>
                    <a:pt x="110" y="188"/>
                    <a:pt x="110" y="188"/>
                    <a:pt x="110" y="188"/>
                  </a:cubicBezTo>
                  <a:cubicBezTo>
                    <a:pt x="107" y="188"/>
                    <a:pt x="104" y="185"/>
                    <a:pt x="104" y="182"/>
                  </a:cubicBezTo>
                  <a:cubicBezTo>
                    <a:pt x="104" y="118"/>
                    <a:pt x="104" y="118"/>
                    <a:pt x="104" y="118"/>
                  </a:cubicBezTo>
                  <a:cubicBezTo>
                    <a:pt x="104" y="115"/>
                    <a:pt x="107" y="112"/>
                    <a:pt x="110" y="112"/>
                  </a:cubicBezTo>
                  <a:cubicBezTo>
                    <a:pt x="113" y="112"/>
                    <a:pt x="116" y="115"/>
                    <a:pt x="116" y="118"/>
                  </a:cubicBezTo>
                  <a:cubicBezTo>
                    <a:pt x="116" y="176"/>
                    <a:pt x="116" y="176"/>
                    <a:pt x="116" y="176"/>
                  </a:cubicBezTo>
                  <a:cubicBezTo>
                    <a:pt x="136" y="176"/>
                    <a:pt x="136" y="176"/>
                    <a:pt x="136" y="176"/>
                  </a:cubicBezTo>
                  <a:cubicBezTo>
                    <a:pt x="136" y="118"/>
                    <a:pt x="136" y="118"/>
                    <a:pt x="136" y="118"/>
                  </a:cubicBezTo>
                  <a:cubicBezTo>
                    <a:pt x="136" y="115"/>
                    <a:pt x="139" y="112"/>
                    <a:pt x="142" y="112"/>
                  </a:cubicBezTo>
                  <a:cubicBezTo>
                    <a:pt x="145" y="112"/>
                    <a:pt x="148" y="115"/>
                    <a:pt x="148" y="118"/>
                  </a:cubicBezTo>
                  <a:close/>
                  <a:moveTo>
                    <a:pt x="226" y="52"/>
                  </a:moveTo>
                  <a:cubicBezTo>
                    <a:pt x="232" y="47"/>
                    <a:pt x="236" y="39"/>
                    <a:pt x="236" y="30"/>
                  </a:cubicBezTo>
                  <a:cubicBezTo>
                    <a:pt x="236" y="13"/>
                    <a:pt x="223" y="0"/>
                    <a:pt x="206" y="0"/>
                  </a:cubicBezTo>
                  <a:cubicBezTo>
                    <a:pt x="189" y="0"/>
                    <a:pt x="176" y="13"/>
                    <a:pt x="176" y="30"/>
                  </a:cubicBezTo>
                  <a:cubicBezTo>
                    <a:pt x="176" y="39"/>
                    <a:pt x="180" y="47"/>
                    <a:pt x="186" y="52"/>
                  </a:cubicBezTo>
                  <a:cubicBezTo>
                    <a:pt x="178" y="56"/>
                    <a:pt x="172" y="61"/>
                    <a:pt x="167" y="67"/>
                  </a:cubicBezTo>
                  <a:cubicBezTo>
                    <a:pt x="165" y="70"/>
                    <a:pt x="166" y="74"/>
                    <a:pt x="169" y="76"/>
                  </a:cubicBezTo>
                  <a:cubicBezTo>
                    <a:pt x="171" y="78"/>
                    <a:pt x="175" y="77"/>
                    <a:pt x="177" y="74"/>
                  </a:cubicBezTo>
                  <a:cubicBezTo>
                    <a:pt x="183" y="65"/>
                    <a:pt x="194" y="60"/>
                    <a:pt x="206" y="60"/>
                  </a:cubicBezTo>
                  <a:cubicBezTo>
                    <a:pt x="225" y="60"/>
                    <a:pt x="240" y="73"/>
                    <a:pt x="240" y="89"/>
                  </a:cubicBezTo>
                  <a:cubicBezTo>
                    <a:pt x="240" y="110"/>
                    <a:pt x="240" y="110"/>
                    <a:pt x="240" y="110"/>
                  </a:cubicBezTo>
                  <a:cubicBezTo>
                    <a:pt x="240" y="113"/>
                    <a:pt x="243" y="116"/>
                    <a:pt x="246" y="116"/>
                  </a:cubicBezTo>
                  <a:cubicBezTo>
                    <a:pt x="249" y="116"/>
                    <a:pt x="252" y="113"/>
                    <a:pt x="252" y="110"/>
                  </a:cubicBezTo>
                  <a:cubicBezTo>
                    <a:pt x="252" y="89"/>
                    <a:pt x="252" y="89"/>
                    <a:pt x="252" y="89"/>
                  </a:cubicBezTo>
                  <a:cubicBezTo>
                    <a:pt x="252" y="73"/>
                    <a:pt x="241" y="59"/>
                    <a:pt x="226" y="52"/>
                  </a:cubicBezTo>
                  <a:close/>
                  <a:moveTo>
                    <a:pt x="188" y="30"/>
                  </a:moveTo>
                  <a:cubicBezTo>
                    <a:pt x="188" y="20"/>
                    <a:pt x="196" y="12"/>
                    <a:pt x="206" y="12"/>
                  </a:cubicBezTo>
                  <a:cubicBezTo>
                    <a:pt x="216" y="12"/>
                    <a:pt x="224" y="20"/>
                    <a:pt x="224" y="30"/>
                  </a:cubicBezTo>
                  <a:cubicBezTo>
                    <a:pt x="224" y="40"/>
                    <a:pt x="216" y="48"/>
                    <a:pt x="206" y="48"/>
                  </a:cubicBezTo>
                  <a:cubicBezTo>
                    <a:pt x="196" y="48"/>
                    <a:pt x="188" y="40"/>
                    <a:pt x="188" y="30"/>
                  </a:cubicBezTo>
                  <a:close/>
                  <a:moveTo>
                    <a:pt x="228" y="94"/>
                  </a:moveTo>
                  <a:cubicBezTo>
                    <a:pt x="228" y="158"/>
                    <a:pt x="228" y="158"/>
                    <a:pt x="228" y="158"/>
                  </a:cubicBezTo>
                  <a:cubicBezTo>
                    <a:pt x="228" y="161"/>
                    <a:pt x="225" y="164"/>
                    <a:pt x="222" y="164"/>
                  </a:cubicBezTo>
                  <a:cubicBezTo>
                    <a:pt x="190" y="164"/>
                    <a:pt x="190" y="164"/>
                    <a:pt x="190" y="164"/>
                  </a:cubicBezTo>
                  <a:cubicBezTo>
                    <a:pt x="187" y="164"/>
                    <a:pt x="184" y="161"/>
                    <a:pt x="184" y="158"/>
                  </a:cubicBezTo>
                  <a:cubicBezTo>
                    <a:pt x="184" y="94"/>
                    <a:pt x="184" y="94"/>
                    <a:pt x="184" y="94"/>
                  </a:cubicBezTo>
                  <a:cubicBezTo>
                    <a:pt x="184" y="91"/>
                    <a:pt x="187" y="88"/>
                    <a:pt x="190" y="88"/>
                  </a:cubicBezTo>
                  <a:cubicBezTo>
                    <a:pt x="193" y="88"/>
                    <a:pt x="196" y="91"/>
                    <a:pt x="196" y="94"/>
                  </a:cubicBezTo>
                  <a:cubicBezTo>
                    <a:pt x="196" y="152"/>
                    <a:pt x="196" y="152"/>
                    <a:pt x="196" y="152"/>
                  </a:cubicBezTo>
                  <a:cubicBezTo>
                    <a:pt x="216" y="152"/>
                    <a:pt x="216" y="152"/>
                    <a:pt x="216" y="152"/>
                  </a:cubicBezTo>
                  <a:cubicBezTo>
                    <a:pt x="216" y="94"/>
                    <a:pt x="216" y="94"/>
                    <a:pt x="216" y="94"/>
                  </a:cubicBezTo>
                  <a:cubicBezTo>
                    <a:pt x="216" y="91"/>
                    <a:pt x="219" y="88"/>
                    <a:pt x="222" y="88"/>
                  </a:cubicBezTo>
                  <a:cubicBezTo>
                    <a:pt x="225" y="88"/>
                    <a:pt x="228" y="91"/>
                    <a:pt x="228" y="94"/>
                  </a:cubicBezTo>
                  <a:close/>
                  <a:moveTo>
                    <a:pt x="84" y="66"/>
                  </a:moveTo>
                  <a:cubicBezTo>
                    <a:pt x="79" y="60"/>
                    <a:pt x="73" y="55"/>
                    <a:pt x="66" y="52"/>
                  </a:cubicBezTo>
                  <a:cubicBezTo>
                    <a:pt x="72" y="47"/>
                    <a:pt x="76" y="39"/>
                    <a:pt x="76" y="30"/>
                  </a:cubicBezTo>
                  <a:cubicBezTo>
                    <a:pt x="76" y="13"/>
                    <a:pt x="63" y="0"/>
                    <a:pt x="46" y="0"/>
                  </a:cubicBezTo>
                  <a:cubicBezTo>
                    <a:pt x="29" y="0"/>
                    <a:pt x="16" y="13"/>
                    <a:pt x="16" y="30"/>
                  </a:cubicBezTo>
                  <a:cubicBezTo>
                    <a:pt x="16" y="39"/>
                    <a:pt x="20" y="47"/>
                    <a:pt x="26" y="52"/>
                  </a:cubicBezTo>
                  <a:cubicBezTo>
                    <a:pt x="11" y="59"/>
                    <a:pt x="0" y="73"/>
                    <a:pt x="0" y="89"/>
                  </a:cubicBezTo>
                  <a:cubicBezTo>
                    <a:pt x="0" y="110"/>
                    <a:pt x="0" y="110"/>
                    <a:pt x="0" y="110"/>
                  </a:cubicBezTo>
                  <a:cubicBezTo>
                    <a:pt x="0" y="113"/>
                    <a:pt x="3" y="116"/>
                    <a:pt x="6" y="116"/>
                  </a:cubicBezTo>
                  <a:cubicBezTo>
                    <a:pt x="9" y="116"/>
                    <a:pt x="12" y="113"/>
                    <a:pt x="12" y="110"/>
                  </a:cubicBezTo>
                  <a:cubicBezTo>
                    <a:pt x="12" y="89"/>
                    <a:pt x="12" y="89"/>
                    <a:pt x="12" y="89"/>
                  </a:cubicBezTo>
                  <a:cubicBezTo>
                    <a:pt x="12" y="73"/>
                    <a:pt x="27" y="60"/>
                    <a:pt x="46" y="60"/>
                  </a:cubicBezTo>
                  <a:cubicBezTo>
                    <a:pt x="57" y="60"/>
                    <a:pt x="68" y="65"/>
                    <a:pt x="74" y="73"/>
                  </a:cubicBezTo>
                  <a:cubicBezTo>
                    <a:pt x="76" y="76"/>
                    <a:pt x="80" y="76"/>
                    <a:pt x="83" y="74"/>
                  </a:cubicBezTo>
                  <a:cubicBezTo>
                    <a:pt x="85" y="72"/>
                    <a:pt x="86" y="69"/>
                    <a:pt x="84" y="66"/>
                  </a:cubicBezTo>
                  <a:close/>
                  <a:moveTo>
                    <a:pt x="28" y="30"/>
                  </a:moveTo>
                  <a:cubicBezTo>
                    <a:pt x="28" y="20"/>
                    <a:pt x="36" y="12"/>
                    <a:pt x="46" y="12"/>
                  </a:cubicBezTo>
                  <a:cubicBezTo>
                    <a:pt x="56" y="12"/>
                    <a:pt x="64" y="20"/>
                    <a:pt x="64" y="30"/>
                  </a:cubicBezTo>
                  <a:cubicBezTo>
                    <a:pt x="64" y="40"/>
                    <a:pt x="56" y="48"/>
                    <a:pt x="46" y="48"/>
                  </a:cubicBezTo>
                  <a:cubicBezTo>
                    <a:pt x="36" y="48"/>
                    <a:pt x="28" y="40"/>
                    <a:pt x="28" y="30"/>
                  </a:cubicBezTo>
                  <a:close/>
                  <a:moveTo>
                    <a:pt x="68" y="94"/>
                  </a:moveTo>
                  <a:cubicBezTo>
                    <a:pt x="68" y="158"/>
                    <a:pt x="68" y="158"/>
                    <a:pt x="68" y="158"/>
                  </a:cubicBezTo>
                  <a:cubicBezTo>
                    <a:pt x="68" y="161"/>
                    <a:pt x="65" y="164"/>
                    <a:pt x="62" y="164"/>
                  </a:cubicBezTo>
                  <a:cubicBezTo>
                    <a:pt x="30" y="164"/>
                    <a:pt x="30" y="164"/>
                    <a:pt x="30" y="164"/>
                  </a:cubicBezTo>
                  <a:cubicBezTo>
                    <a:pt x="27" y="164"/>
                    <a:pt x="24" y="161"/>
                    <a:pt x="24" y="158"/>
                  </a:cubicBezTo>
                  <a:cubicBezTo>
                    <a:pt x="24" y="94"/>
                    <a:pt x="24" y="94"/>
                    <a:pt x="24" y="94"/>
                  </a:cubicBezTo>
                  <a:cubicBezTo>
                    <a:pt x="24" y="91"/>
                    <a:pt x="27" y="88"/>
                    <a:pt x="30" y="88"/>
                  </a:cubicBezTo>
                  <a:cubicBezTo>
                    <a:pt x="33" y="88"/>
                    <a:pt x="36" y="91"/>
                    <a:pt x="36" y="94"/>
                  </a:cubicBezTo>
                  <a:cubicBezTo>
                    <a:pt x="36" y="152"/>
                    <a:pt x="36" y="152"/>
                    <a:pt x="36" y="152"/>
                  </a:cubicBezTo>
                  <a:cubicBezTo>
                    <a:pt x="56" y="152"/>
                    <a:pt x="56" y="152"/>
                    <a:pt x="56" y="152"/>
                  </a:cubicBezTo>
                  <a:cubicBezTo>
                    <a:pt x="56" y="94"/>
                    <a:pt x="56" y="94"/>
                    <a:pt x="56" y="94"/>
                  </a:cubicBezTo>
                  <a:cubicBezTo>
                    <a:pt x="56" y="91"/>
                    <a:pt x="59" y="88"/>
                    <a:pt x="62" y="88"/>
                  </a:cubicBezTo>
                  <a:cubicBezTo>
                    <a:pt x="65" y="88"/>
                    <a:pt x="68" y="91"/>
                    <a:pt x="68" y="94"/>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6903">
                <a:defRPr/>
              </a:pPr>
              <a:endParaRPr lang="en-US" sz="1798">
                <a:solidFill>
                  <a:srgbClr val="293E40"/>
                </a:solidFill>
                <a:latin typeface="Century Gothic" panose="020F0302020204030204"/>
              </a:endParaRPr>
            </a:p>
          </p:txBody>
        </p:sp>
      </p:grpSp>
      <p:grpSp>
        <p:nvGrpSpPr>
          <p:cNvPr id="35" name="Group 117">
            <a:extLst>
              <a:ext uri="{FF2B5EF4-FFF2-40B4-BE49-F238E27FC236}">
                <a16:creationId xmlns:a16="http://schemas.microsoft.com/office/drawing/2014/main" id="{2DD14AE7-AC8E-214E-818B-8B5857D0EC0D}"/>
              </a:ext>
            </a:extLst>
          </p:cNvPr>
          <p:cNvGrpSpPr>
            <a:grpSpLocks noChangeAspect="1"/>
          </p:cNvGrpSpPr>
          <p:nvPr/>
        </p:nvGrpSpPr>
        <p:grpSpPr bwMode="auto">
          <a:xfrm>
            <a:off x="4971759" y="5034953"/>
            <a:ext cx="388616" cy="330958"/>
            <a:chOff x="3657" y="1952"/>
            <a:chExt cx="337" cy="287"/>
          </a:xfrm>
        </p:grpSpPr>
        <p:sp>
          <p:nvSpPr>
            <p:cNvPr id="36" name="Freeform 118">
              <a:extLst>
                <a:ext uri="{FF2B5EF4-FFF2-40B4-BE49-F238E27FC236}">
                  <a16:creationId xmlns:a16="http://schemas.microsoft.com/office/drawing/2014/main" id="{7A684B1D-5308-8B4C-911C-44FAA5017114}"/>
                </a:ext>
              </a:extLst>
            </p:cNvPr>
            <p:cNvSpPr>
              <a:spLocks/>
            </p:cNvSpPr>
            <p:nvPr/>
          </p:nvSpPr>
          <p:spPr bwMode="auto">
            <a:xfrm>
              <a:off x="3877" y="2158"/>
              <a:ext cx="110" cy="43"/>
            </a:xfrm>
            <a:custGeom>
              <a:avLst/>
              <a:gdLst>
                <a:gd name="T0" fmla="*/ 82 w 82"/>
                <a:gd name="T1" fmla="*/ 15 h 31"/>
                <a:gd name="T2" fmla="*/ 41 w 82"/>
                <a:gd name="T3" fmla="*/ 31 h 31"/>
                <a:gd name="T4" fmla="*/ 0 w 82"/>
                <a:gd name="T5" fmla="*/ 15 h 31"/>
                <a:gd name="T6" fmla="*/ 27 w 82"/>
                <a:gd name="T7" fmla="*/ 0 h 31"/>
                <a:gd name="T8" fmla="*/ 27 w 82"/>
                <a:gd name="T9" fmla="*/ 8 h 31"/>
                <a:gd name="T10" fmla="*/ 55 w 82"/>
                <a:gd name="T11" fmla="*/ 8 h 31"/>
                <a:gd name="T12" fmla="*/ 55 w 82"/>
                <a:gd name="T13" fmla="*/ 0 h 31"/>
                <a:gd name="T14" fmla="*/ 82 w 82"/>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31">
                  <a:moveTo>
                    <a:pt x="82" y="15"/>
                  </a:moveTo>
                  <a:cubicBezTo>
                    <a:pt x="82" y="24"/>
                    <a:pt x="63" y="31"/>
                    <a:pt x="41" y="31"/>
                  </a:cubicBezTo>
                  <a:cubicBezTo>
                    <a:pt x="19" y="31"/>
                    <a:pt x="0" y="24"/>
                    <a:pt x="0" y="15"/>
                  </a:cubicBezTo>
                  <a:cubicBezTo>
                    <a:pt x="0" y="8"/>
                    <a:pt x="11" y="2"/>
                    <a:pt x="27" y="0"/>
                  </a:cubicBezTo>
                  <a:cubicBezTo>
                    <a:pt x="27" y="8"/>
                    <a:pt x="27" y="8"/>
                    <a:pt x="27" y="8"/>
                  </a:cubicBezTo>
                  <a:cubicBezTo>
                    <a:pt x="55" y="8"/>
                    <a:pt x="55" y="8"/>
                    <a:pt x="55" y="8"/>
                  </a:cubicBezTo>
                  <a:cubicBezTo>
                    <a:pt x="55" y="0"/>
                    <a:pt x="55" y="0"/>
                    <a:pt x="55" y="0"/>
                  </a:cubicBezTo>
                  <a:cubicBezTo>
                    <a:pt x="71" y="2"/>
                    <a:pt x="82" y="8"/>
                    <a:pt x="82"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6903">
                <a:defRPr/>
              </a:pPr>
              <a:endParaRPr lang="en-US" sz="1798">
                <a:solidFill>
                  <a:srgbClr val="293E40"/>
                </a:solidFill>
                <a:latin typeface="Century Gothic" panose="020F0302020204030204"/>
              </a:endParaRPr>
            </a:p>
          </p:txBody>
        </p:sp>
        <p:sp>
          <p:nvSpPr>
            <p:cNvPr id="37" name="Freeform 119">
              <a:extLst>
                <a:ext uri="{FF2B5EF4-FFF2-40B4-BE49-F238E27FC236}">
                  <a16:creationId xmlns:a16="http://schemas.microsoft.com/office/drawing/2014/main" id="{C758E3BA-3433-344A-9446-188AF09D9AB5}"/>
                </a:ext>
              </a:extLst>
            </p:cNvPr>
            <p:cNvSpPr>
              <a:spLocks/>
            </p:cNvSpPr>
            <p:nvPr/>
          </p:nvSpPr>
          <p:spPr bwMode="auto">
            <a:xfrm>
              <a:off x="3764" y="2191"/>
              <a:ext cx="123" cy="48"/>
            </a:xfrm>
            <a:custGeom>
              <a:avLst/>
              <a:gdLst>
                <a:gd name="T0" fmla="*/ 92 w 92"/>
                <a:gd name="T1" fmla="*/ 17 h 35"/>
                <a:gd name="T2" fmla="*/ 46 w 92"/>
                <a:gd name="T3" fmla="*/ 35 h 35"/>
                <a:gd name="T4" fmla="*/ 0 w 92"/>
                <a:gd name="T5" fmla="*/ 17 h 35"/>
                <a:gd name="T6" fmla="*/ 30 w 92"/>
                <a:gd name="T7" fmla="*/ 0 h 35"/>
                <a:gd name="T8" fmla="*/ 30 w 92"/>
                <a:gd name="T9" fmla="*/ 9 h 35"/>
                <a:gd name="T10" fmla="*/ 62 w 92"/>
                <a:gd name="T11" fmla="*/ 9 h 35"/>
                <a:gd name="T12" fmla="*/ 62 w 92"/>
                <a:gd name="T13" fmla="*/ 0 h 35"/>
                <a:gd name="T14" fmla="*/ 92 w 92"/>
                <a:gd name="T15" fmla="*/ 17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35">
                  <a:moveTo>
                    <a:pt x="92" y="17"/>
                  </a:moveTo>
                  <a:cubicBezTo>
                    <a:pt x="92" y="27"/>
                    <a:pt x="71" y="35"/>
                    <a:pt x="46" y="35"/>
                  </a:cubicBezTo>
                  <a:cubicBezTo>
                    <a:pt x="21" y="35"/>
                    <a:pt x="0" y="27"/>
                    <a:pt x="0" y="17"/>
                  </a:cubicBezTo>
                  <a:cubicBezTo>
                    <a:pt x="0" y="9"/>
                    <a:pt x="12" y="3"/>
                    <a:pt x="30" y="0"/>
                  </a:cubicBezTo>
                  <a:cubicBezTo>
                    <a:pt x="30" y="9"/>
                    <a:pt x="30" y="9"/>
                    <a:pt x="30" y="9"/>
                  </a:cubicBezTo>
                  <a:cubicBezTo>
                    <a:pt x="62" y="9"/>
                    <a:pt x="62" y="9"/>
                    <a:pt x="62" y="9"/>
                  </a:cubicBezTo>
                  <a:cubicBezTo>
                    <a:pt x="62" y="0"/>
                    <a:pt x="62" y="0"/>
                    <a:pt x="62" y="0"/>
                  </a:cubicBezTo>
                  <a:cubicBezTo>
                    <a:pt x="80" y="3"/>
                    <a:pt x="92" y="9"/>
                    <a:pt x="92" y="17"/>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6903">
                <a:defRPr/>
              </a:pPr>
              <a:endParaRPr lang="en-US" sz="1798">
                <a:solidFill>
                  <a:srgbClr val="293E40"/>
                </a:solidFill>
                <a:latin typeface="Century Gothic" panose="020F0302020204030204"/>
              </a:endParaRPr>
            </a:p>
          </p:txBody>
        </p:sp>
        <p:sp>
          <p:nvSpPr>
            <p:cNvPr id="38" name="Freeform 120">
              <a:extLst>
                <a:ext uri="{FF2B5EF4-FFF2-40B4-BE49-F238E27FC236}">
                  <a16:creationId xmlns:a16="http://schemas.microsoft.com/office/drawing/2014/main" id="{2858B25F-E3E5-5B43-ABDA-45424722AB32}"/>
                </a:ext>
              </a:extLst>
            </p:cNvPr>
            <p:cNvSpPr>
              <a:spLocks/>
            </p:cNvSpPr>
            <p:nvPr/>
          </p:nvSpPr>
          <p:spPr bwMode="auto">
            <a:xfrm>
              <a:off x="3663" y="2158"/>
              <a:ext cx="110" cy="43"/>
            </a:xfrm>
            <a:custGeom>
              <a:avLst/>
              <a:gdLst>
                <a:gd name="T0" fmla="*/ 82 w 82"/>
                <a:gd name="T1" fmla="*/ 15 h 31"/>
                <a:gd name="T2" fmla="*/ 41 w 82"/>
                <a:gd name="T3" fmla="*/ 31 h 31"/>
                <a:gd name="T4" fmla="*/ 0 w 82"/>
                <a:gd name="T5" fmla="*/ 15 h 31"/>
                <a:gd name="T6" fmla="*/ 27 w 82"/>
                <a:gd name="T7" fmla="*/ 0 h 31"/>
                <a:gd name="T8" fmla="*/ 27 w 82"/>
                <a:gd name="T9" fmla="*/ 8 h 31"/>
                <a:gd name="T10" fmla="*/ 55 w 82"/>
                <a:gd name="T11" fmla="*/ 8 h 31"/>
                <a:gd name="T12" fmla="*/ 55 w 82"/>
                <a:gd name="T13" fmla="*/ 0 h 31"/>
                <a:gd name="T14" fmla="*/ 82 w 82"/>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31">
                  <a:moveTo>
                    <a:pt x="82" y="15"/>
                  </a:moveTo>
                  <a:cubicBezTo>
                    <a:pt x="82" y="24"/>
                    <a:pt x="63" y="31"/>
                    <a:pt x="41" y="31"/>
                  </a:cubicBezTo>
                  <a:cubicBezTo>
                    <a:pt x="19" y="31"/>
                    <a:pt x="0" y="24"/>
                    <a:pt x="0" y="15"/>
                  </a:cubicBezTo>
                  <a:cubicBezTo>
                    <a:pt x="0" y="8"/>
                    <a:pt x="11" y="2"/>
                    <a:pt x="27" y="0"/>
                  </a:cubicBezTo>
                  <a:cubicBezTo>
                    <a:pt x="27" y="8"/>
                    <a:pt x="27" y="8"/>
                    <a:pt x="27" y="8"/>
                  </a:cubicBezTo>
                  <a:cubicBezTo>
                    <a:pt x="55" y="8"/>
                    <a:pt x="55" y="8"/>
                    <a:pt x="55" y="8"/>
                  </a:cubicBezTo>
                  <a:cubicBezTo>
                    <a:pt x="55" y="0"/>
                    <a:pt x="55" y="0"/>
                    <a:pt x="55" y="0"/>
                  </a:cubicBezTo>
                  <a:cubicBezTo>
                    <a:pt x="71" y="2"/>
                    <a:pt x="82" y="8"/>
                    <a:pt x="82"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6903">
                <a:defRPr/>
              </a:pPr>
              <a:endParaRPr lang="en-US" sz="1798">
                <a:solidFill>
                  <a:srgbClr val="293E40"/>
                </a:solidFill>
                <a:latin typeface="Century Gothic" panose="020F0302020204030204"/>
              </a:endParaRPr>
            </a:p>
          </p:txBody>
        </p:sp>
        <p:sp>
          <p:nvSpPr>
            <p:cNvPr id="39" name="Freeform 121">
              <a:extLst>
                <a:ext uri="{FF2B5EF4-FFF2-40B4-BE49-F238E27FC236}">
                  <a16:creationId xmlns:a16="http://schemas.microsoft.com/office/drawing/2014/main" id="{A3EFE275-1E76-A546-897B-7E4A883F5629}"/>
                </a:ext>
              </a:extLst>
            </p:cNvPr>
            <p:cNvSpPr>
              <a:spLocks noEditPoints="1"/>
            </p:cNvSpPr>
            <p:nvPr/>
          </p:nvSpPr>
          <p:spPr bwMode="auto">
            <a:xfrm>
              <a:off x="3657" y="1952"/>
              <a:ext cx="337" cy="260"/>
            </a:xfrm>
            <a:custGeom>
              <a:avLst/>
              <a:gdLst>
                <a:gd name="T0" fmla="*/ 156 w 252"/>
                <a:gd name="T1" fmla="*/ 54 h 188"/>
                <a:gd name="T2" fmla="*/ 96 w 252"/>
                <a:gd name="T3" fmla="*/ 54 h 188"/>
                <a:gd name="T4" fmla="*/ 80 w 252"/>
                <a:gd name="T5" fmla="*/ 113 h 188"/>
                <a:gd name="T6" fmla="*/ 86 w 252"/>
                <a:gd name="T7" fmla="*/ 140 h 188"/>
                <a:gd name="T8" fmla="*/ 92 w 252"/>
                <a:gd name="T9" fmla="*/ 113 h 188"/>
                <a:gd name="T10" fmla="*/ 160 w 252"/>
                <a:gd name="T11" fmla="*/ 113 h 188"/>
                <a:gd name="T12" fmla="*/ 166 w 252"/>
                <a:gd name="T13" fmla="*/ 140 h 188"/>
                <a:gd name="T14" fmla="*/ 172 w 252"/>
                <a:gd name="T15" fmla="*/ 113 h 188"/>
                <a:gd name="T16" fmla="*/ 108 w 252"/>
                <a:gd name="T17" fmla="*/ 54 h 188"/>
                <a:gd name="T18" fmla="*/ 144 w 252"/>
                <a:gd name="T19" fmla="*/ 54 h 188"/>
                <a:gd name="T20" fmla="*/ 108 w 252"/>
                <a:gd name="T21" fmla="*/ 54 h 188"/>
                <a:gd name="T22" fmla="*/ 148 w 252"/>
                <a:gd name="T23" fmla="*/ 182 h 188"/>
                <a:gd name="T24" fmla="*/ 110 w 252"/>
                <a:gd name="T25" fmla="*/ 188 h 188"/>
                <a:gd name="T26" fmla="*/ 104 w 252"/>
                <a:gd name="T27" fmla="*/ 118 h 188"/>
                <a:gd name="T28" fmla="*/ 116 w 252"/>
                <a:gd name="T29" fmla="*/ 118 h 188"/>
                <a:gd name="T30" fmla="*/ 136 w 252"/>
                <a:gd name="T31" fmla="*/ 176 h 188"/>
                <a:gd name="T32" fmla="*/ 142 w 252"/>
                <a:gd name="T33" fmla="*/ 112 h 188"/>
                <a:gd name="T34" fmla="*/ 226 w 252"/>
                <a:gd name="T35" fmla="*/ 52 h 188"/>
                <a:gd name="T36" fmla="*/ 206 w 252"/>
                <a:gd name="T37" fmla="*/ 0 h 188"/>
                <a:gd name="T38" fmla="*/ 186 w 252"/>
                <a:gd name="T39" fmla="*/ 52 h 188"/>
                <a:gd name="T40" fmla="*/ 169 w 252"/>
                <a:gd name="T41" fmla="*/ 76 h 188"/>
                <a:gd name="T42" fmla="*/ 206 w 252"/>
                <a:gd name="T43" fmla="*/ 60 h 188"/>
                <a:gd name="T44" fmla="*/ 240 w 252"/>
                <a:gd name="T45" fmla="*/ 110 h 188"/>
                <a:gd name="T46" fmla="*/ 252 w 252"/>
                <a:gd name="T47" fmla="*/ 110 h 188"/>
                <a:gd name="T48" fmla="*/ 226 w 252"/>
                <a:gd name="T49" fmla="*/ 52 h 188"/>
                <a:gd name="T50" fmla="*/ 206 w 252"/>
                <a:gd name="T51" fmla="*/ 12 h 188"/>
                <a:gd name="T52" fmla="*/ 206 w 252"/>
                <a:gd name="T53" fmla="*/ 48 h 188"/>
                <a:gd name="T54" fmla="*/ 228 w 252"/>
                <a:gd name="T55" fmla="*/ 94 h 188"/>
                <a:gd name="T56" fmla="*/ 222 w 252"/>
                <a:gd name="T57" fmla="*/ 164 h 188"/>
                <a:gd name="T58" fmla="*/ 184 w 252"/>
                <a:gd name="T59" fmla="*/ 158 h 188"/>
                <a:gd name="T60" fmla="*/ 190 w 252"/>
                <a:gd name="T61" fmla="*/ 88 h 188"/>
                <a:gd name="T62" fmla="*/ 196 w 252"/>
                <a:gd name="T63" fmla="*/ 152 h 188"/>
                <a:gd name="T64" fmla="*/ 216 w 252"/>
                <a:gd name="T65" fmla="*/ 94 h 188"/>
                <a:gd name="T66" fmla="*/ 228 w 252"/>
                <a:gd name="T67" fmla="*/ 94 h 188"/>
                <a:gd name="T68" fmla="*/ 66 w 252"/>
                <a:gd name="T69" fmla="*/ 52 h 188"/>
                <a:gd name="T70" fmla="*/ 46 w 252"/>
                <a:gd name="T71" fmla="*/ 0 h 188"/>
                <a:gd name="T72" fmla="*/ 26 w 252"/>
                <a:gd name="T73" fmla="*/ 52 h 188"/>
                <a:gd name="T74" fmla="*/ 0 w 252"/>
                <a:gd name="T75" fmla="*/ 110 h 188"/>
                <a:gd name="T76" fmla="*/ 12 w 252"/>
                <a:gd name="T77" fmla="*/ 110 h 188"/>
                <a:gd name="T78" fmla="*/ 46 w 252"/>
                <a:gd name="T79" fmla="*/ 60 h 188"/>
                <a:gd name="T80" fmla="*/ 83 w 252"/>
                <a:gd name="T81" fmla="*/ 74 h 188"/>
                <a:gd name="T82" fmla="*/ 28 w 252"/>
                <a:gd name="T83" fmla="*/ 30 h 188"/>
                <a:gd name="T84" fmla="*/ 64 w 252"/>
                <a:gd name="T85" fmla="*/ 30 h 188"/>
                <a:gd name="T86" fmla="*/ 28 w 252"/>
                <a:gd name="T87" fmla="*/ 30 h 188"/>
                <a:gd name="T88" fmla="*/ 68 w 252"/>
                <a:gd name="T89" fmla="*/ 158 h 188"/>
                <a:gd name="T90" fmla="*/ 30 w 252"/>
                <a:gd name="T91" fmla="*/ 164 h 188"/>
                <a:gd name="T92" fmla="*/ 24 w 252"/>
                <a:gd name="T93" fmla="*/ 94 h 188"/>
                <a:gd name="T94" fmla="*/ 36 w 252"/>
                <a:gd name="T95" fmla="*/ 94 h 188"/>
                <a:gd name="T96" fmla="*/ 56 w 252"/>
                <a:gd name="T97" fmla="*/ 152 h 188"/>
                <a:gd name="T98" fmla="*/ 62 w 252"/>
                <a:gd name="T99" fmla="*/ 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2" h="188">
                  <a:moveTo>
                    <a:pt x="146" y="76"/>
                  </a:moveTo>
                  <a:cubicBezTo>
                    <a:pt x="152" y="71"/>
                    <a:pt x="156" y="63"/>
                    <a:pt x="156" y="54"/>
                  </a:cubicBezTo>
                  <a:cubicBezTo>
                    <a:pt x="156" y="37"/>
                    <a:pt x="143" y="24"/>
                    <a:pt x="126" y="24"/>
                  </a:cubicBezTo>
                  <a:cubicBezTo>
                    <a:pt x="109" y="24"/>
                    <a:pt x="96" y="37"/>
                    <a:pt x="96" y="54"/>
                  </a:cubicBezTo>
                  <a:cubicBezTo>
                    <a:pt x="96" y="63"/>
                    <a:pt x="100" y="71"/>
                    <a:pt x="106" y="76"/>
                  </a:cubicBezTo>
                  <a:cubicBezTo>
                    <a:pt x="91" y="83"/>
                    <a:pt x="80" y="97"/>
                    <a:pt x="80" y="113"/>
                  </a:cubicBezTo>
                  <a:cubicBezTo>
                    <a:pt x="80" y="134"/>
                    <a:pt x="80" y="134"/>
                    <a:pt x="80" y="134"/>
                  </a:cubicBezTo>
                  <a:cubicBezTo>
                    <a:pt x="80" y="137"/>
                    <a:pt x="83" y="140"/>
                    <a:pt x="86" y="140"/>
                  </a:cubicBezTo>
                  <a:cubicBezTo>
                    <a:pt x="89" y="140"/>
                    <a:pt x="92" y="137"/>
                    <a:pt x="92" y="134"/>
                  </a:cubicBezTo>
                  <a:cubicBezTo>
                    <a:pt x="92" y="113"/>
                    <a:pt x="92" y="113"/>
                    <a:pt x="92" y="113"/>
                  </a:cubicBezTo>
                  <a:cubicBezTo>
                    <a:pt x="92" y="97"/>
                    <a:pt x="107" y="84"/>
                    <a:pt x="126" y="84"/>
                  </a:cubicBezTo>
                  <a:cubicBezTo>
                    <a:pt x="145" y="84"/>
                    <a:pt x="160" y="97"/>
                    <a:pt x="160" y="113"/>
                  </a:cubicBezTo>
                  <a:cubicBezTo>
                    <a:pt x="160" y="134"/>
                    <a:pt x="160" y="134"/>
                    <a:pt x="160" y="134"/>
                  </a:cubicBezTo>
                  <a:cubicBezTo>
                    <a:pt x="160" y="137"/>
                    <a:pt x="163" y="140"/>
                    <a:pt x="166" y="140"/>
                  </a:cubicBezTo>
                  <a:cubicBezTo>
                    <a:pt x="169" y="140"/>
                    <a:pt x="172" y="137"/>
                    <a:pt x="172" y="134"/>
                  </a:cubicBezTo>
                  <a:cubicBezTo>
                    <a:pt x="172" y="113"/>
                    <a:pt x="172" y="113"/>
                    <a:pt x="172" y="113"/>
                  </a:cubicBezTo>
                  <a:cubicBezTo>
                    <a:pt x="172" y="97"/>
                    <a:pt x="161" y="83"/>
                    <a:pt x="146" y="76"/>
                  </a:cubicBezTo>
                  <a:close/>
                  <a:moveTo>
                    <a:pt x="108" y="54"/>
                  </a:moveTo>
                  <a:cubicBezTo>
                    <a:pt x="108" y="44"/>
                    <a:pt x="116" y="36"/>
                    <a:pt x="126" y="36"/>
                  </a:cubicBezTo>
                  <a:cubicBezTo>
                    <a:pt x="136" y="36"/>
                    <a:pt x="144" y="44"/>
                    <a:pt x="144" y="54"/>
                  </a:cubicBezTo>
                  <a:cubicBezTo>
                    <a:pt x="144" y="64"/>
                    <a:pt x="136" y="72"/>
                    <a:pt x="126" y="72"/>
                  </a:cubicBezTo>
                  <a:cubicBezTo>
                    <a:pt x="116" y="72"/>
                    <a:pt x="108" y="64"/>
                    <a:pt x="108" y="54"/>
                  </a:cubicBezTo>
                  <a:close/>
                  <a:moveTo>
                    <a:pt x="148" y="118"/>
                  </a:moveTo>
                  <a:cubicBezTo>
                    <a:pt x="148" y="182"/>
                    <a:pt x="148" y="182"/>
                    <a:pt x="148" y="182"/>
                  </a:cubicBezTo>
                  <a:cubicBezTo>
                    <a:pt x="148" y="185"/>
                    <a:pt x="145" y="188"/>
                    <a:pt x="142" y="188"/>
                  </a:cubicBezTo>
                  <a:cubicBezTo>
                    <a:pt x="110" y="188"/>
                    <a:pt x="110" y="188"/>
                    <a:pt x="110" y="188"/>
                  </a:cubicBezTo>
                  <a:cubicBezTo>
                    <a:pt x="107" y="188"/>
                    <a:pt x="104" y="185"/>
                    <a:pt x="104" y="182"/>
                  </a:cubicBezTo>
                  <a:cubicBezTo>
                    <a:pt x="104" y="118"/>
                    <a:pt x="104" y="118"/>
                    <a:pt x="104" y="118"/>
                  </a:cubicBezTo>
                  <a:cubicBezTo>
                    <a:pt x="104" y="115"/>
                    <a:pt x="107" y="112"/>
                    <a:pt x="110" y="112"/>
                  </a:cubicBezTo>
                  <a:cubicBezTo>
                    <a:pt x="113" y="112"/>
                    <a:pt x="116" y="115"/>
                    <a:pt x="116" y="118"/>
                  </a:cubicBezTo>
                  <a:cubicBezTo>
                    <a:pt x="116" y="176"/>
                    <a:pt x="116" y="176"/>
                    <a:pt x="116" y="176"/>
                  </a:cubicBezTo>
                  <a:cubicBezTo>
                    <a:pt x="136" y="176"/>
                    <a:pt x="136" y="176"/>
                    <a:pt x="136" y="176"/>
                  </a:cubicBezTo>
                  <a:cubicBezTo>
                    <a:pt x="136" y="118"/>
                    <a:pt x="136" y="118"/>
                    <a:pt x="136" y="118"/>
                  </a:cubicBezTo>
                  <a:cubicBezTo>
                    <a:pt x="136" y="115"/>
                    <a:pt x="139" y="112"/>
                    <a:pt x="142" y="112"/>
                  </a:cubicBezTo>
                  <a:cubicBezTo>
                    <a:pt x="145" y="112"/>
                    <a:pt x="148" y="115"/>
                    <a:pt x="148" y="118"/>
                  </a:cubicBezTo>
                  <a:close/>
                  <a:moveTo>
                    <a:pt x="226" y="52"/>
                  </a:moveTo>
                  <a:cubicBezTo>
                    <a:pt x="232" y="47"/>
                    <a:pt x="236" y="39"/>
                    <a:pt x="236" y="30"/>
                  </a:cubicBezTo>
                  <a:cubicBezTo>
                    <a:pt x="236" y="13"/>
                    <a:pt x="223" y="0"/>
                    <a:pt x="206" y="0"/>
                  </a:cubicBezTo>
                  <a:cubicBezTo>
                    <a:pt x="189" y="0"/>
                    <a:pt x="176" y="13"/>
                    <a:pt x="176" y="30"/>
                  </a:cubicBezTo>
                  <a:cubicBezTo>
                    <a:pt x="176" y="39"/>
                    <a:pt x="180" y="47"/>
                    <a:pt x="186" y="52"/>
                  </a:cubicBezTo>
                  <a:cubicBezTo>
                    <a:pt x="178" y="56"/>
                    <a:pt x="172" y="61"/>
                    <a:pt x="167" y="67"/>
                  </a:cubicBezTo>
                  <a:cubicBezTo>
                    <a:pt x="165" y="70"/>
                    <a:pt x="166" y="74"/>
                    <a:pt x="169" y="76"/>
                  </a:cubicBezTo>
                  <a:cubicBezTo>
                    <a:pt x="171" y="78"/>
                    <a:pt x="175" y="77"/>
                    <a:pt x="177" y="74"/>
                  </a:cubicBezTo>
                  <a:cubicBezTo>
                    <a:pt x="183" y="65"/>
                    <a:pt x="194" y="60"/>
                    <a:pt x="206" y="60"/>
                  </a:cubicBezTo>
                  <a:cubicBezTo>
                    <a:pt x="225" y="60"/>
                    <a:pt x="240" y="73"/>
                    <a:pt x="240" y="89"/>
                  </a:cubicBezTo>
                  <a:cubicBezTo>
                    <a:pt x="240" y="110"/>
                    <a:pt x="240" y="110"/>
                    <a:pt x="240" y="110"/>
                  </a:cubicBezTo>
                  <a:cubicBezTo>
                    <a:pt x="240" y="113"/>
                    <a:pt x="243" y="116"/>
                    <a:pt x="246" y="116"/>
                  </a:cubicBezTo>
                  <a:cubicBezTo>
                    <a:pt x="249" y="116"/>
                    <a:pt x="252" y="113"/>
                    <a:pt x="252" y="110"/>
                  </a:cubicBezTo>
                  <a:cubicBezTo>
                    <a:pt x="252" y="89"/>
                    <a:pt x="252" y="89"/>
                    <a:pt x="252" y="89"/>
                  </a:cubicBezTo>
                  <a:cubicBezTo>
                    <a:pt x="252" y="73"/>
                    <a:pt x="241" y="59"/>
                    <a:pt x="226" y="52"/>
                  </a:cubicBezTo>
                  <a:close/>
                  <a:moveTo>
                    <a:pt x="188" y="30"/>
                  </a:moveTo>
                  <a:cubicBezTo>
                    <a:pt x="188" y="20"/>
                    <a:pt x="196" y="12"/>
                    <a:pt x="206" y="12"/>
                  </a:cubicBezTo>
                  <a:cubicBezTo>
                    <a:pt x="216" y="12"/>
                    <a:pt x="224" y="20"/>
                    <a:pt x="224" y="30"/>
                  </a:cubicBezTo>
                  <a:cubicBezTo>
                    <a:pt x="224" y="40"/>
                    <a:pt x="216" y="48"/>
                    <a:pt x="206" y="48"/>
                  </a:cubicBezTo>
                  <a:cubicBezTo>
                    <a:pt x="196" y="48"/>
                    <a:pt x="188" y="40"/>
                    <a:pt x="188" y="30"/>
                  </a:cubicBezTo>
                  <a:close/>
                  <a:moveTo>
                    <a:pt x="228" y="94"/>
                  </a:moveTo>
                  <a:cubicBezTo>
                    <a:pt x="228" y="158"/>
                    <a:pt x="228" y="158"/>
                    <a:pt x="228" y="158"/>
                  </a:cubicBezTo>
                  <a:cubicBezTo>
                    <a:pt x="228" y="161"/>
                    <a:pt x="225" y="164"/>
                    <a:pt x="222" y="164"/>
                  </a:cubicBezTo>
                  <a:cubicBezTo>
                    <a:pt x="190" y="164"/>
                    <a:pt x="190" y="164"/>
                    <a:pt x="190" y="164"/>
                  </a:cubicBezTo>
                  <a:cubicBezTo>
                    <a:pt x="187" y="164"/>
                    <a:pt x="184" y="161"/>
                    <a:pt x="184" y="158"/>
                  </a:cubicBezTo>
                  <a:cubicBezTo>
                    <a:pt x="184" y="94"/>
                    <a:pt x="184" y="94"/>
                    <a:pt x="184" y="94"/>
                  </a:cubicBezTo>
                  <a:cubicBezTo>
                    <a:pt x="184" y="91"/>
                    <a:pt x="187" y="88"/>
                    <a:pt x="190" y="88"/>
                  </a:cubicBezTo>
                  <a:cubicBezTo>
                    <a:pt x="193" y="88"/>
                    <a:pt x="196" y="91"/>
                    <a:pt x="196" y="94"/>
                  </a:cubicBezTo>
                  <a:cubicBezTo>
                    <a:pt x="196" y="152"/>
                    <a:pt x="196" y="152"/>
                    <a:pt x="196" y="152"/>
                  </a:cubicBezTo>
                  <a:cubicBezTo>
                    <a:pt x="216" y="152"/>
                    <a:pt x="216" y="152"/>
                    <a:pt x="216" y="152"/>
                  </a:cubicBezTo>
                  <a:cubicBezTo>
                    <a:pt x="216" y="94"/>
                    <a:pt x="216" y="94"/>
                    <a:pt x="216" y="94"/>
                  </a:cubicBezTo>
                  <a:cubicBezTo>
                    <a:pt x="216" y="91"/>
                    <a:pt x="219" y="88"/>
                    <a:pt x="222" y="88"/>
                  </a:cubicBezTo>
                  <a:cubicBezTo>
                    <a:pt x="225" y="88"/>
                    <a:pt x="228" y="91"/>
                    <a:pt x="228" y="94"/>
                  </a:cubicBezTo>
                  <a:close/>
                  <a:moveTo>
                    <a:pt x="84" y="66"/>
                  </a:moveTo>
                  <a:cubicBezTo>
                    <a:pt x="79" y="60"/>
                    <a:pt x="73" y="55"/>
                    <a:pt x="66" y="52"/>
                  </a:cubicBezTo>
                  <a:cubicBezTo>
                    <a:pt x="72" y="47"/>
                    <a:pt x="76" y="39"/>
                    <a:pt x="76" y="30"/>
                  </a:cubicBezTo>
                  <a:cubicBezTo>
                    <a:pt x="76" y="13"/>
                    <a:pt x="63" y="0"/>
                    <a:pt x="46" y="0"/>
                  </a:cubicBezTo>
                  <a:cubicBezTo>
                    <a:pt x="29" y="0"/>
                    <a:pt x="16" y="13"/>
                    <a:pt x="16" y="30"/>
                  </a:cubicBezTo>
                  <a:cubicBezTo>
                    <a:pt x="16" y="39"/>
                    <a:pt x="20" y="47"/>
                    <a:pt x="26" y="52"/>
                  </a:cubicBezTo>
                  <a:cubicBezTo>
                    <a:pt x="11" y="59"/>
                    <a:pt x="0" y="73"/>
                    <a:pt x="0" y="89"/>
                  </a:cubicBezTo>
                  <a:cubicBezTo>
                    <a:pt x="0" y="110"/>
                    <a:pt x="0" y="110"/>
                    <a:pt x="0" y="110"/>
                  </a:cubicBezTo>
                  <a:cubicBezTo>
                    <a:pt x="0" y="113"/>
                    <a:pt x="3" y="116"/>
                    <a:pt x="6" y="116"/>
                  </a:cubicBezTo>
                  <a:cubicBezTo>
                    <a:pt x="9" y="116"/>
                    <a:pt x="12" y="113"/>
                    <a:pt x="12" y="110"/>
                  </a:cubicBezTo>
                  <a:cubicBezTo>
                    <a:pt x="12" y="89"/>
                    <a:pt x="12" y="89"/>
                    <a:pt x="12" y="89"/>
                  </a:cubicBezTo>
                  <a:cubicBezTo>
                    <a:pt x="12" y="73"/>
                    <a:pt x="27" y="60"/>
                    <a:pt x="46" y="60"/>
                  </a:cubicBezTo>
                  <a:cubicBezTo>
                    <a:pt x="57" y="60"/>
                    <a:pt x="68" y="65"/>
                    <a:pt x="74" y="73"/>
                  </a:cubicBezTo>
                  <a:cubicBezTo>
                    <a:pt x="76" y="76"/>
                    <a:pt x="80" y="76"/>
                    <a:pt x="83" y="74"/>
                  </a:cubicBezTo>
                  <a:cubicBezTo>
                    <a:pt x="85" y="72"/>
                    <a:pt x="86" y="69"/>
                    <a:pt x="84" y="66"/>
                  </a:cubicBezTo>
                  <a:close/>
                  <a:moveTo>
                    <a:pt x="28" y="30"/>
                  </a:moveTo>
                  <a:cubicBezTo>
                    <a:pt x="28" y="20"/>
                    <a:pt x="36" y="12"/>
                    <a:pt x="46" y="12"/>
                  </a:cubicBezTo>
                  <a:cubicBezTo>
                    <a:pt x="56" y="12"/>
                    <a:pt x="64" y="20"/>
                    <a:pt x="64" y="30"/>
                  </a:cubicBezTo>
                  <a:cubicBezTo>
                    <a:pt x="64" y="40"/>
                    <a:pt x="56" y="48"/>
                    <a:pt x="46" y="48"/>
                  </a:cubicBezTo>
                  <a:cubicBezTo>
                    <a:pt x="36" y="48"/>
                    <a:pt x="28" y="40"/>
                    <a:pt x="28" y="30"/>
                  </a:cubicBezTo>
                  <a:close/>
                  <a:moveTo>
                    <a:pt x="68" y="94"/>
                  </a:moveTo>
                  <a:cubicBezTo>
                    <a:pt x="68" y="158"/>
                    <a:pt x="68" y="158"/>
                    <a:pt x="68" y="158"/>
                  </a:cubicBezTo>
                  <a:cubicBezTo>
                    <a:pt x="68" y="161"/>
                    <a:pt x="65" y="164"/>
                    <a:pt x="62" y="164"/>
                  </a:cubicBezTo>
                  <a:cubicBezTo>
                    <a:pt x="30" y="164"/>
                    <a:pt x="30" y="164"/>
                    <a:pt x="30" y="164"/>
                  </a:cubicBezTo>
                  <a:cubicBezTo>
                    <a:pt x="27" y="164"/>
                    <a:pt x="24" y="161"/>
                    <a:pt x="24" y="158"/>
                  </a:cubicBezTo>
                  <a:cubicBezTo>
                    <a:pt x="24" y="94"/>
                    <a:pt x="24" y="94"/>
                    <a:pt x="24" y="94"/>
                  </a:cubicBezTo>
                  <a:cubicBezTo>
                    <a:pt x="24" y="91"/>
                    <a:pt x="27" y="88"/>
                    <a:pt x="30" y="88"/>
                  </a:cubicBezTo>
                  <a:cubicBezTo>
                    <a:pt x="33" y="88"/>
                    <a:pt x="36" y="91"/>
                    <a:pt x="36" y="94"/>
                  </a:cubicBezTo>
                  <a:cubicBezTo>
                    <a:pt x="36" y="152"/>
                    <a:pt x="36" y="152"/>
                    <a:pt x="36" y="152"/>
                  </a:cubicBezTo>
                  <a:cubicBezTo>
                    <a:pt x="56" y="152"/>
                    <a:pt x="56" y="152"/>
                    <a:pt x="56" y="152"/>
                  </a:cubicBezTo>
                  <a:cubicBezTo>
                    <a:pt x="56" y="94"/>
                    <a:pt x="56" y="94"/>
                    <a:pt x="56" y="94"/>
                  </a:cubicBezTo>
                  <a:cubicBezTo>
                    <a:pt x="56" y="91"/>
                    <a:pt x="59" y="88"/>
                    <a:pt x="62" y="88"/>
                  </a:cubicBezTo>
                  <a:cubicBezTo>
                    <a:pt x="65" y="88"/>
                    <a:pt x="68" y="91"/>
                    <a:pt x="68" y="94"/>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6903">
                <a:defRPr/>
              </a:pPr>
              <a:endParaRPr lang="en-US" sz="1798">
                <a:solidFill>
                  <a:srgbClr val="293E40"/>
                </a:solidFill>
                <a:latin typeface="Century Gothic" panose="020F0302020204030204"/>
              </a:endParaRPr>
            </a:p>
          </p:txBody>
        </p:sp>
      </p:grpSp>
      <p:sp>
        <p:nvSpPr>
          <p:cNvPr id="40" name="Textfeld 39">
            <a:extLst>
              <a:ext uri="{FF2B5EF4-FFF2-40B4-BE49-F238E27FC236}">
                <a16:creationId xmlns:a16="http://schemas.microsoft.com/office/drawing/2014/main" id="{C9F7177B-E0E3-1D46-A05E-CE52A828AD30}"/>
              </a:ext>
            </a:extLst>
          </p:cNvPr>
          <p:cNvSpPr txBox="1"/>
          <p:nvPr/>
        </p:nvSpPr>
        <p:spPr>
          <a:xfrm>
            <a:off x="5685318" y="2072652"/>
            <a:ext cx="2359326" cy="492315"/>
          </a:xfrm>
          <a:prstGeom prst="rect">
            <a:avLst/>
          </a:prstGeom>
          <a:noFill/>
        </p:spPr>
        <p:txBody>
          <a:bodyPr wrap="none" rtlCol="0">
            <a:spAutoFit/>
          </a:bodyPr>
          <a:lstStyle/>
          <a:p>
            <a:pPr defTabSz="456903">
              <a:defRPr/>
            </a:pPr>
            <a:r>
              <a:rPr lang="de-DE" sz="1400" b="1">
                <a:solidFill>
                  <a:srgbClr val="81B5A1"/>
                </a:solidFill>
                <a:latin typeface="Century Gothic" panose="020F0302020204030204"/>
              </a:rPr>
              <a:t>Executive Steering Board</a:t>
            </a:r>
          </a:p>
          <a:p>
            <a:pPr defTabSz="456903">
              <a:defRPr/>
            </a:pPr>
            <a:r>
              <a:rPr lang="de-DE" sz="1100">
                <a:solidFill>
                  <a:srgbClr val="81B5A1"/>
                </a:solidFill>
                <a:latin typeface="Century Gothic" panose="020F0302020204030204"/>
              </a:rPr>
              <a:t>Senior IT &amp; business leaders</a:t>
            </a:r>
          </a:p>
        </p:txBody>
      </p:sp>
      <p:sp>
        <p:nvSpPr>
          <p:cNvPr id="41" name="Textfeld 40">
            <a:extLst>
              <a:ext uri="{FF2B5EF4-FFF2-40B4-BE49-F238E27FC236}">
                <a16:creationId xmlns:a16="http://schemas.microsoft.com/office/drawing/2014/main" id="{3EF7E705-6C23-254E-811F-DAEF6D89E775}"/>
              </a:ext>
            </a:extLst>
          </p:cNvPr>
          <p:cNvSpPr txBox="1"/>
          <p:nvPr/>
        </p:nvSpPr>
        <p:spPr>
          <a:xfrm>
            <a:off x="5651967" y="3521245"/>
            <a:ext cx="1982719" cy="476930"/>
          </a:xfrm>
          <a:prstGeom prst="rect">
            <a:avLst/>
          </a:prstGeom>
          <a:noFill/>
        </p:spPr>
        <p:txBody>
          <a:bodyPr wrap="none" rtlCol="0">
            <a:spAutoFit/>
          </a:bodyPr>
          <a:lstStyle/>
          <a:p>
            <a:pPr defTabSz="456903">
              <a:defRPr/>
            </a:pPr>
            <a:r>
              <a:rPr lang="de-DE" sz="1400" b="1">
                <a:solidFill>
                  <a:srgbClr val="FC716D"/>
                </a:solidFill>
                <a:latin typeface="Century Gothic" panose="020F0302020204030204"/>
              </a:rPr>
              <a:t>Demand Board</a:t>
            </a:r>
          </a:p>
          <a:p>
            <a:pPr defTabSz="456903">
              <a:defRPr/>
            </a:pPr>
            <a:r>
              <a:rPr lang="de-DE" sz="1100">
                <a:solidFill>
                  <a:srgbClr val="FC716D"/>
                </a:solidFill>
                <a:latin typeface="Century Gothic" panose="020F0302020204030204"/>
              </a:rPr>
              <a:t>Platform &amp; process owners</a:t>
            </a:r>
          </a:p>
        </p:txBody>
      </p:sp>
      <p:sp>
        <p:nvSpPr>
          <p:cNvPr id="42" name="Textfeld 41">
            <a:extLst>
              <a:ext uri="{FF2B5EF4-FFF2-40B4-BE49-F238E27FC236}">
                <a16:creationId xmlns:a16="http://schemas.microsoft.com/office/drawing/2014/main" id="{B143B1E8-CF13-874A-BC16-2E06DDB84A41}"/>
              </a:ext>
            </a:extLst>
          </p:cNvPr>
          <p:cNvSpPr txBox="1"/>
          <p:nvPr/>
        </p:nvSpPr>
        <p:spPr>
          <a:xfrm>
            <a:off x="5618613" y="4969841"/>
            <a:ext cx="2364134" cy="476930"/>
          </a:xfrm>
          <a:prstGeom prst="rect">
            <a:avLst/>
          </a:prstGeom>
          <a:noFill/>
        </p:spPr>
        <p:txBody>
          <a:bodyPr wrap="none" rtlCol="0">
            <a:spAutoFit/>
          </a:bodyPr>
          <a:lstStyle/>
          <a:p>
            <a:pPr defTabSz="456903">
              <a:defRPr/>
            </a:pPr>
            <a:r>
              <a:rPr lang="de-DE" sz="1400" b="1">
                <a:solidFill>
                  <a:srgbClr val="8686BC"/>
                </a:solidFill>
                <a:latin typeface="Century Gothic" panose="020F0302020204030204"/>
              </a:rPr>
              <a:t>Technical Board</a:t>
            </a:r>
          </a:p>
          <a:p>
            <a:pPr defTabSz="456903">
              <a:defRPr/>
            </a:pPr>
            <a:r>
              <a:rPr lang="de-DE" sz="1100">
                <a:solidFill>
                  <a:srgbClr val="8686BC"/>
                </a:solidFill>
                <a:latin typeface="Century Gothic" panose="020F0302020204030204"/>
              </a:rPr>
              <a:t>IT leaders &amp; technical architects</a:t>
            </a:r>
          </a:p>
        </p:txBody>
      </p:sp>
      <p:sp>
        <p:nvSpPr>
          <p:cNvPr id="43" name="Rechteck 42">
            <a:extLst>
              <a:ext uri="{FF2B5EF4-FFF2-40B4-BE49-F238E27FC236}">
                <a16:creationId xmlns:a16="http://schemas.microsoft.com/office/drawing/2014/main" id="{C68FE740-2E4D-C54F-A161-F76AE8E4A073}"/>
              </a:ext>
            </a:extLst>
          </p:cNvPr>
          <p:cNvSpPr/>
          <p:nvPr/>
        </p:nvSpPr>
        <p:spPr>
          <a:xfrm>
            <a:off x="8297117" y="1663884"/>
            <a:ext cx="2626138" cy="13811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de-DE" sz="1798">
              <a:solidFill>
                <a:srgbClr val="FFFFFF"/>
              </a:solidFill>
              <a:latin typeface="Century Gothic" panose="020F0302020204030204"/>
            </a:endParaRPr>
          </a:p>
        </p:txBody>
      </p:sp>
      <p:sp>
        <p:nvSpPr>
          <p:cNvPr id="44" name="Rechteck 43">
            <a:extLst>
              <a:ext uri="{FF2B5EF4-FFF2-40B4-BE49-F238E27FC236}">
                <a16:creationId xmlns:a16="http://schemas.microsoft.com/office/drawing/2014/main" id="{E2AF230C-5D98-3B41-BE85-7F62D55620E2}"/>
              </a:ext>
            </a:extLst>
          </p:cNvPr>
          <p:cNvSpPr/>
          <p:nvPr/>
        </p:nvSpPr>
        <p:spPr>
          <a:xfrm>
            <a:off x="8297117" y="3045037"/>
            <a:ext cx="2626138" cy="145311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de-DE" sz="1798">
              <a:solidFill>
                <a:srgbClr val="FFFFFF"/>
              </a:solidFill>
              <a:latin typeface="Century Gothic" panose="020F0302020204030204"/>
            </a:endParaRPr>
          </a:p>
        </p:txBody>
      </p:sp>
      <p:sp>
        <p:nvSpPr>
          <p:cNvPr id="45" name="Rechteck 44">
            <a:extLst>
              <a:ext uri="{FF2B5EF4-FFF2-40B4-BE49-F238E27FC236}">
                <a16:creationId xmlns:a16="http://schemas.microsoft.com/office/drawing/2014/main" id="{4807EC08-22B7-144F-AE55-F5034B31367C}"/>
              </a:ext>
            </a:extLst>
          </p:cNvPr>
          <p:cNvSpPr/>
          <p:nvPr/>
        </p:nvSpPr>
        <p:spPr>
          <a:xfrm>
            <a:off x="8297117" y="4498148"/>
            <a:ext cx="2626138" cy="13713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de-DE" sz="1798">
              <a:solidFill>
                <a:srgbClr val="FFFFFF"/>
              </a:solidFill>
              <a:latin typeface="Century Gothic" panose="020F0302020204030204"/>
            </a:endParaRPr>
          </a:p>
        </p:txBody>
      </p:sp>
      <p:sp>
        <p:nvSpPr>
          <p:cNvPr id="46" name="Oval 45">
            <a:extLst>
              <a:ext uri="{FF2B5EF4-FFF2-40B4-BE49-F238E27FC236}">
                <a16:creationId xmlns:a16="http://schemas.microsoft.com/office/drawing/2014/main" id="{CB4F59BB-64CB-C94B-913B-2E0F3749DDAA}"/>
              </a:ext>
            </a:extLst>
          </p:cNvPr>
          <p:cNvSpPr/>
          <p:nvPr/>
        </p:nvSpPr>
        <p:spPr>
          <a:xfrm>
            <a:off x="9659995" y="3025977"/>
            <a:ext cx="251934" cy="2519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de-DE" sz="1798">
              <a:solidFill>
                <a:srgbClr val="FFFFFF"/>
              </a:solidFill>
              <a:latin typeface="Century Gothic" panose="020F0302020204030204"/>
            </a:endParaRPr>
          </a:p>
        </p:txBody>
      </p:sp>
      <p:sp>
        <p:nvSpPr>
          <p:cNvPr id="47" name="Oval 46">
            <a:extLst>
              <a:ext uri="{FF2B5EF4-FFF2-40B4-BE49-F238E27FC236}">
                <a16:creationId xmlns:a16="http://schemas.microsoft.com/office/drawing/2014/main" id="{F5B240B9-CE52-A54E-A2C1-41A819007CAA}"/>
              </a:ext>
            </a:extLst>
          </p:cNvPr>
          <p:cNvSpPr/>
          <p:nvPr/>
        </p:nvSpPr>
        <p:spPr>
          <a:xfrm>
            <a:off x="9290283" y="2804802"/>
            <a:ext cx="251934" cy="25193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de-DE" sz="1798">
              <a:solidFill>
                <a:srgbClr val="FFFFFF"/>
              </a:solidFill>
              <a:latin typeface="Century Gothic" panose="020F0302020204030204"/>
            </a:endParaRPr>
          </a:p>
        </p:txBody>
      </p:sp>
      <p:sp>
        <p:nvSpPr>
          <p:cNvPr id="48" name="Oval 47">
            <a:extLst>
              <a:ext uri="{FF2B5EF4-FFF2-40B4-BE49-F238E27FC236}">
                <a16:creationId xmlns:a16="http://schemas.microsoft.com/office/drawing/2014/main" id="{BA657643-1831-204D-91DF-FD0036CC0084}"/>
              </a:ext>
            </a:extLst>
          </p:cNvPr>
          <p:cNvSpPr/>
          <p:nvPr/>
        </p:nvSpPr>
        <p:spPr>
          <a:xfrm>
            <a:off x="9659995" y="4481249"/>
            <a:ext cx="251934" cy="25193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de-DE" sz="1798">
              <a:solidFill>
                <a:srgbClr val="FFFFFF"/>
              </a:solidFill>
              <a:latin typeface="Century Gothic" panose="020F0302020204030204"/>
            </a:endParaRPr>
          </a:p>
        </p:txBody>
      </p:sp>
      <p:sp>
        <p:nvSpPr>
          <p:cNvPr id="49" name="Oval 48">
            <a:extLst>
              <a:ext uri="{FF2B5EF4-FFF2-40B4-BE49-F238E27FC236}">
                <a16:creationId xmlns:a16="http://schemas.microsoft.com/office/drawing/2014/main" id="{730A9ED0-D65B-1E4F-B30B-2DA81397A374}"/>
              </a:ext>
            </a:extLst>
          </p:cNvPr>
          <p:cNvSpPr/>
          <p:nvPr/>
        </p:nvSpPr>
        <p:spPr>
          <a:xfrm>
            <a:off x="9290283" y="4265271"/>
            <a:ext cx="251934" cy="2519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de-DE" sz="1798">
              <a:solidFill>
                <a:srgbClr val="FFFFFF"/>
              </a:solidFill>
              <a:latin typeface="Century Gothic" panose="020F0302020204030204"/>
            </a:endParaRPr>
          </a:p>
        </p:txBody>
      </p:sp>
      <p:sp>
        <p:nvSpPr>
          <p:cNvPr id="51" name="Textfeld 50">
            <a:extLst>
              <a:ext uri="{FF2B5EF4-FFF2-40B4-BE49-F238E27FC236}">
                <a16:creationId xmlns:a16="http://schemas.microsoft.com/office/drawing/2014/main" id="{A362D30E-C0AA-9B46-AE91-FAFD740AB192}"/>
              </a:ext>
            </a:extLst>
          </p:cNvPr>
          <p:cNvSpPr txBox="1"/>
          <p:nvPr/>
        </p:nvSpPr>
        <p:spPr>
          <a:xfrm>
            <a:off x="8634828" y="1995144"/>
            <a:ext cx="2184645" cy="676932"/>
          </a:xfrm>
          <a:prstGeom prst="rect">
            <a:avLst/>
          </a:prstGeom>
          <a:noFill/>
        </p:spPr>
        <p:txBody>
          <a:bodyPr wrap="none" rtlCol="0">
            <a:spAutoFit/>
          </a:bodyPr>
          <a:lstStyle/>
          <a:p>
            <a:pPr defTabSz="456903">
              <a:spcAft>
                <a:spcPts val="600"/>
              </a:spcAft>
              <a:defRPr/>
            </a:pPr>
            <a:r>
              <a:rPr lang="de-DE" sz="1100">
                <a:solidFill>
                  <a:srgbClr val="FFFFFF"/>
                </a:solidFill>
                <a:latin typeface="Century Gothic" panose="020F0302020204030204"/>
              </a:rPr>
              <a:t>Defined ServiceNow</a:t>
            </a:r>
            <a:br>
              <a:rPr lang="de-DE" sz="1100">
                <a:solidFill>
                  <a:srgbClr val="FFFFFF"/>
                </a:solidFill>
                <a:latin typeface="Century Gothic" panose="020F0302020204030204"/>
              </a:rPr>
            </a:br>
            <a:r>
              <a:rPr lang="de-DE" sz="1100">
                <a:solidFill>
                  <a:srgbClr val="FFFFFF"/>
                </a:solidFill>
                <a:latin typeface="Century Gothic" panose="020F0302020204030204"/>
              </a:rPr>
              <a:t>vision &amp; strategy</a:t>
            </a:r>
          </a:p>
          <a:p>
            <a:pPr defTabSz="456903">
              <a:spcAft>
                <a:spcPts val="600"/>
              </a:spcAft>
              <a:defRPr/>
            </a:pPr>
            <a:r>
              <a:rPr lang="de-DE" sz="1100">
                <a:solidFill>
                  <a:srgbClr val="FFFFFF"/>
                </a:solidFill>
                <a:latin typeface="Century Gothic" panose="020F0302020204030204"/>
              </a:rPr>
              <a:t>Budget &amp; resource allocation</a:t>
            </a:r>
          </a:p>
        </p:txBody>
      </p:sp>
      <p:sp>
        <p:nvSpPr>
          <p:cNvPr id="52" name="Textfeld 51">
            <a:extLst>
              <a:ext uri="{FF2B5EF4-FFF2-40B4-BE49-F238E27FC236}">
                <a16:creationId xmlns:a16="http://schemas.microsoft.com/office/drawing/2014/main" id="{FBBBB74B-470D-3D45-924F-319A0B4C0492}"/>
              </a:ext>
            </a:extLst>
          </p:cNvPr>
          <p:cNvSpPr txBox="1"/>
          <p:nvPr/>
        </p:nvSpPr>
        <p:spPr>
          <a:xfrm>
            <a:off x="8639620" y="3414281"/>
            <a:ext cx="1691049" cy="676932"/>
          </a:xfrm>
          <a:prstGeom prst="rect">
            <a:avLst/>
          </a:prstGeom>
          <a:noFill/>
        </p:spPr>
        <p:txBody>
          <a:bodyPr wrap="none" rtlCol="0">
            <a:spAutoFit/>
          </a:bodyPr>
          <a:lstStyle/>
          <a:p>
            <a:pPr defTabSz="456903">
              <a:spcAft>
                <a:spcPts val="600"/>
              </a:spcAft>
              <a:defRPr/>
            </a:pPr>
            <a:r>
              <a:rPr lang="de-DE" sz="1100">
                <a:solidFill>
                  <a:srgbClr val="FFFFFF"/>
                </a:solidFill>
                <a:latin typeface="Century Gothic" panose="020F0302020204030204"/>
              </a:rPr>
              <a:t>Prioritized Backlog</a:t>
            </a:r>
          </a:p>
          <a:p>
            <a:pPr defTabSz="456903">
              <a:spcAft>
                <a:spcPts val="600"/>
              </a:spcAft>
              <a:defRPr/>
            </a:pPr>
            <a:r>
              <a:rPr lang="de-DE" sz="1100">
                <a:solidFill>
                  <a:srgbClr val="FFFFFF"/>
                </a:solidFill>
                <a:latin typeface="Century Gothic" panose="020F0302020204030204"/>
              </a:rPr>
              <a:t>Scoped &amp; sequenced</a:t>
            </a:r>
            <a:br>
              <a:rPr lang="de-DE" sz="1100">
                <a:solidFill>
                  <a:srgbClr val="FFFFFF"/>
                </a:solidFill>
                <a:latin typeface="Century Gothic" panose="020F0302020204030204"/>
              </a:rPr>
            </a:br>
            <a:r>
              <a:rPr lang="de-DE" sz="1100">
                <a:solidFill>
                  <a:srgbClr val="FFFFFF"/>
                </a:solidFill>
                <a:latin typeface="Century Gothic" panose="020F0302020204030204"/>
              </a:rPr>
              <a:t>implementations</a:t>
            </a:r>
          </a:p>
        </p:txBody>
      </p:sp>
      <p:sp>
        <p:nvSpPr>
          <p:cNvPr id="53" name="Textfeld 52">
            <a:extLst>
              <a:ext uri="{FF2B5EF4-FFF2-40B4-BE49-F238E27FC236}">
                <a16:creationId xmlns:a16="http://schemas.microsoft.com/office/drawing/2014/main" id="{75A60BD7-F455-8C42-B3AB-E7BF8943DD50}"/>
              </a:ext>
            </a:extLst>
          </p:cNvPr>
          <p:cNvSpPr txBox="1"/>
          <p:nvPr/>
        </p:nvSpPr>
        <p:spPr>
          <a:xfrm>
            <a:off x="8601448" y="4992920"/>
            <a:ext cx="1396172" cy="430775"/>
          </a:xfrm>
          <a:prstGeom prst="rect">
            <a:avLst/>
          </a:prstGeom>
          <a:noFill/>
        </p:spPr>
        <p:txBody>
          <a:bodyPr wrap="none" rtlCol="0">
            <a:spAutoFit/>
          </a:bodyPr>
          <a:lstStyle/>
          <a:p>
            <a:pPr defTabSz="456903">
              <a:spcAft>
                <a:spcPts val="600"/>
              </a:spcAft>
              <a:defRPr/>
            </a:pPr>
            <a:r>
              <a:rPr lang="de-DE" sz="1100">
                <a:solidFill>
                  <a:srgbClr val="FFFFFF"/>
                </a:solidFill>
                <a:latin typeface="Century Gothic" panose="020F0302020204030204"/>
              </a:rPr>
              <a:t>Technical policies</a:t>
            </a:r>
            <a:br>
              <a:rPr lang="de-DE" sz="1100">
                <a:solidFill>
                  <a:srgbClr val="FFFFFF"/>
                </a:solidFill>
                <a:latin typeface="Century Gothic" panose="020F0302020204030204"/>
              </a:rPr>
            </a:br>
            <a:r>
              <a:rPr lang="de-DE" sz="1100">
                <a:solidFill>
                  <a:srgbClr val="FFFFFF"/>
                </a:solidFill>
                <a:latin typeface="Century Gothic" panose="020F0302020204030204"/>
              </a:rPr>
              <a:t>&amp; standards</a:t>
            </a:r>
          </a:p>
        </p:txBody>
      </p:sp>
      <p:grpSp>
        <p:nvGrpSpPr>
          <p:cNvPr id="54" name="Group 63">
            <a:extLst>
              <a:ext uri="{FF2B5EF4-FFF2-40B4-BE49-F238E27FC236}">
                <a16:creationId xmlns:a16="http://schemas.microsoft.com/office/drawing/2014/main" id="{CF046786-B6E8-9045-A366-373840C919E9}"/>
              </a:ext>
            </a:extLst>
          </p:cNvPr>
          <p:cNvGrpSpPr>
            <a:grpSpLocks noChangeAspect="1"/>
          </p:cNvGrpSpPr>
          <p:nvPr/>
        </p:nvGrpSpPr>
        <p:grpSpPr bwMode="auto">
          <a:xfrm>
            <a:off x="8407993" y="2061634"/>
            <a:ext cx="238698" cy="246157"/>
            <a:chOff x="6965" y="2999"/>
            <a:chExt cx="256" cy="264"/>
          </a:xfrm>
        </p:grpSpPr>
        <p:sp>
          <p:nvSpPr>
            <p:cNvPr id="55" name="Freeform 64">
              <a:extLst>
                <a:ext uri="{FF2B5EF4-FFF2-40B4-BE49-F238E27FC236}">
                  <a16:creationId xmlns:a16="http://schemas.microsoft.com/office/drawing/2014/main" id="{622A0FAB-CC88-E345-BA57-8FC4A95A281C}"/>
                </a:ext>
              </a:extLst>
            </p:cNvPr>
            <p:cNvSpPr>
              <a:spLocks noEditPoints="1"/>
            </p:cNvSpPr>
            <p:nvPr/>
          </p:nvSpPr>
          <p:spPr bwMode="auto">
            <a:xfrm>
              <a:off x="6965" y="2999"/>
              <a:ext cx="256" cy="264"/>
            </a:xfrm>
            <a:custGeom>
              <a:avLst/>
              <a:gdLst>
                <a:gd name="T0" fmla="*/ 118 w 236"/>
                <a:gd name="T1" fmla="*/ 236 h 236"/>
                <a:gd name="T2" fmla="*/ 0 w 236"/>
                <a:gd name="T3" fmla="*/ 118 h 236"/>
                <a:gd name="T4" fmla="*/ 118 w 236"/>
                <a:gd name="T5" fmla="*/ 0 h 236"/>
                <a:gd name="T6" fmla="*/ 236 w 236"/>
                <a:gd name="T7" fmla="*/ 118 h 236"/>
                <a:gd name="T8" fmla="*/ 118 w 236"/>
                <a:gd name="T9" fmla="*/ 236 h 236"/>
                <a:gd name="T10" fmla="*/ 118 w 236"/>
                <a:gd name="T11" fmla="*/ 12 h 236"/>
                <a:gd name="T12" fmla="*/ 12 w 236"/>
                <a:gd name="T13" fmla="*/ 118 h 236"/>
                <a:gd name="T14" fmla="*/ 118 w 236"/>
                <a:gd name="T15" fmla="*/ 224 h 236"/>
                <a:gd name="T16" fmla="*/ 224 w 236"/>
                <a:gd name="T17" fmla="*/ 118 h 236"/>
                <a:gd name="T18" fmla="*/ 118 w 236"/>
                <a:gd name="T19" fmla="*/ 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6" h="236">
                  <a:moveTo>
                    <a:pt x="118" y="236"/>
                  </a:moveTo>
                  <a:cubicBezTo>
                    <a:pt x="53" y="236"/>
                    <a:pt x="0" y="183"/>
                    <a:pt x="0" y="118"/>
                  </a:cubicBezTo>
                  <a:cubicBezTo>
                    <a:pt x="0" y="53"/>
                    <a:pt x="53" y="0"/>
                    <a:pt x="118" y="0"/>
                  </a:cubicBezTo>
                  <a:cubicBezTo>
                    <a:pt x="183" y="0"/>
                    <a:pt x="236" y="53"/>
                    <a:pt x="236" y="118"/>
                  </a:cubicBezTo>
                  <a:cubicBezTo>
                    <a:pt x="236" y="183"/>
                    <a:pt x="183" y="236"/>
                    <a:pt x="118" y="236"/>
                  </a:cubicBezTo>
                  <a:close/>
                  <a:moveTo>
                    <a:pt x="118" y="12"/>
                  </a:moveTo>
                  <a:cubicBezTo>
                    <a:pt x="60" y="12"/>
                    <a:pt x="12" y="60"/>
                    <a:pt x="12" y="118"/>
                  </a:cubicBezTo>
                  <a:cubicBezTo>
                    <a:pt x="12" y="176"/>
                    <a:pt x="60" y="224"/>
                    <a:pt x="118" y="224"/>
                  </a:cubicBezTo>
                  <a:cubicBezTo>
                    <a:pt x="176" y="224"/>
                    <a:pt x="224" y="176"/>
                    <a:pt x="224" y="118"/>
                  </a:cubicBezTo>
                  <a:cubicBezTo>
                    <a:pt x="224" y="60"/>
                    <a:pt x="176" y="12"/>
                    <a:pt x="118" y="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6903">
                <a:defRPr/>
              </a:pPr>
              <a:endParaRPr lang="en-US" sz="1798">
                <a:solidFill>
                  <a:srgbClr val="293E40"/>
                </a:solidFill>
                <a:latin typeface="Century Gothic" panose="020F0302020204030204"/>
              </a:endParaRPr>
            </a:p>
          </p:txBody>
        </p:sp>
        <p:sp>
          <p:nvSpPr>
            <p:cNvPr id="56" name="Freeform 65">
              <a:extLst>
                <a:ext uri="{FF2B5EF4-FFF2-40B4-BE49-F238E27FC236}">
                  <a16:creationId xmlns:a16="http://schemas.microsoft.com/office/drawing/2014/main" id="{6F53E152-5761-224F-9502-A2D62188240E}"/>
                </a:ext>
              </a:extLst>
            </p:cNvPr>
            <p:cNvSpPr>
              <a:spLocks/>
            </p:cNvSpPr>
            <p:nvPr/>
          </p:nvSpPr>
          <p:spPr bwMode="auto">
            <a:xfrm>
              <a:off x="7033" y="3078"/>
              <a:ext cx="128" cy="102"/>
            </a:xfrm>
            <a:custGeom>
              <a:avLst/>
              <a:gdLst>
                <a:gd name="T0" fmla="*/ 39 w 118"/>
                <a:gd name="T1" fmla="*/ 91 h 91"/>
                <a:gd name="T2" fmla="*/ 31 w 118"/>
                <a:gd name="T3" fmla="*/ 87 h 91"/>
                <a:gd name="T4" fmla="*/ 3 w 118"/>
                <a:gd name="T5" fmla="*/ 60 h 91"/>
                <a:gd name="T6" fmla="*/ 3 w 118"/>
                <a:gd name="T7" fmla="*/ 51 h 91"/>
                <a:gd name="T8" fmla="*/ 11 w 118"/>
                <a:gd name="T9" fmla="*/ 43 h 91"/>
                <a:gd name="T10" fmla="*/ 20 w 118"/>
                <a:gd name="T11" fmla="*/ 43 h 91"/>
                <a:gd name="T12" fmla="*/ 39 w 118"/>
                <a:gd name="T13" fmla="*/ 62 h 91"/>
                <a:gd name="T14" fmla="*/ 98 w 118"/>
                <a:gd name="T15" fmla="*/ 3 h 91"/>
                <a:gd name="T16" fmla="*/ 107 w 118"/>
                <a:gd name="T17" fmla="*/ 3 h 91"/>
                <a:gd name="T18" fmla="*/ 115 w 118"/>
                <a:gd name="T19" fmla="*/ 11 h 91"/>
                <a:gd name="T20" fmla="*/ 115 w 118"/>
                <a:gd name="T21" fmla="*/ 20 h 91"/>
                <a:gd name="T22" fmla="*/ 47 w 118"/>
                <a:gd name="T23" fmla="*/ 87 h 91"/>
                <a:gd name="T24" fmla="*/ 39 w 118"/>
                <a:gd name="T25"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 h="91">
                  <a:moveTo>
                    <a:pt x="39" y="91"/>
                  </a:moveTo>
                  <a:cubicBezTo>
                    <a:pt x="36" y="91"/>
                    <a:pt x="33" y="90"/>
                    <a:pt x="31" y="87"/>
                  </a:cubicBezTo>
                  <a:cubicBezTo>
                    <a:pt x="3" y="60"/>
                    <a:pt x="3" y="60"/>
                    <a:pt x="3" y="60"/>
                  </a:cubicBezTo>
                  <a:cubicBezTo>
                    <a:pt x="0" y="57"/>
                    <a:pt x="0" y="54"/>
                    <a:pt x="3" y="51"/>
                  </a:cubicBezTo>
                  <a:cubicBezTo>
                    <a:pt x="11" y="43"/>
                    <a:pt x="11" y="43"/>
                    <a:pt x="11" y="43"/>
                  </a:cubicBezTo>
                  <a:cubicBezTo>
                    <a:pt x="14" y="40"/>
                    <a:pt x="17" y="40"/>
                    <a:pt x="20" y="43"/>
                  </a:cubicBezTo>
                  <a:cubicBezTo>
                    <a:pt x="39" y="62"/>
                    <a:pt x="39" y="62"/>
                    <a:pt x="39" y="62"/>
                  </a:cubicBezTo>
                  <a:cubicBezTo>
                    <a:pt x="98" y="3"/>
                    <a:pt x="98" y="3"/>
                    <a:pt x="98" y="3"/>
                  </a:cubicBezTo>
                  <a:cubicBezTo>
                    <a:pt x="101" y="0"/>
                    <a:pt x="104" y="0"/>
                    <a:pt x="107" y="3"/>
                  </a:cubicBezTo>
                  <a:cubicBezTo>
                    <a:pt x="115" y="11"/>
                    <a:pt x="115" y="11"/>
                    <a:pt x="115" y="11"/>
                  </a:cubicBezTo>
                  <a:cubicBezTo>
                    <a:pt x="118" y="14"/>
                    <a:pt x="118" y="17"/>
                    <a:pt x="115" y="20"/>
                  </a:cubicBezTo>
                  <a:cubicBezTo>
                    <a:pt x="47" y="87"/>
                    <a:pt x="47" y="87"/>
                    <a:pt x="47" y="87"/>
                  </a:cubicBezTo>
                  <a:cubicBezTo>
                    <a:pt x="45" y="90"/>
                    <a:pt x="42" y="91"/>
                    <a:pt x="39" y="9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6903">
                <a:defRPr/>
              </a:pPr>
              <a:endParaRPr lang="en-US" sz="1798">
                <a:solidFill>
                  <a:srgbClr val="293E40"/>
                </a:solidFill>
                <a:latin typeface="Century Gothic" panose="020F0302020204030204"/>
              </a:endParaRPr>
            </a:p>
          </p:txBody>
        </p:sp>
      </p:grpSp>
      <p:grpSp>
        <p:nvGrpSpPr>
          <p:cNvPr id="57" name="Group 63">
            <a:extLst>
              <a:ext uri="{FF2B5EF4-FFF2-40B4-BE49-F238E27FC236}">
                <a16:creationId xmlns:a16="http://schemas.microsoft.com/office/drawing/2014/main" id="{74BED2FC-4C3F-D04F-B08E-74C187A0D1F8}"/>
              </a:ext>
            </a:extLst>
          </p:cNvPr>
          <p:cNvGrpSpPr>
            <a:grpSpLocks noChangeAspect="1"/>
          </p:cNvGrpSpPr>
          <p:nvPr/>
        </p:nvGrpSpPr>
        <p:grpSpPr bwMode="auto">
          <a:xfrm>
            <a:off x="8402361" y="2421939"/>
            <a:ext cx="238698" cy="246157"/>
            <a:chOff x="6965" y="2999"/>
            <a:chExt cx="256" cy="264"/>
          </a:xfrm>
        </p:grpSpPr>
        <p:sp>
          <p:nvSpPr>
            <p:cNvPr id="58" name="Freeform 64">
              <a:extLst>
                <a:ext uri="{FF2B5EF4-FFF2-40B4-BE49-F238E27FC236}">
                  <a16:creationId xmlns:a16="http://schemas.microsoft.com/office/drawing/2014/main" id="{DB82BD07-1F7E-8047-BF28-D2C284782D39}"/>
                </a:ext>
              </a:extLst>
            </p:cNvPr>
            <p:cNvSpPr>
              <a:spLocks noEditPoints="1"/>
            </p:cNvSpPr>
            <p:nvPr/>
          </p:nvSpPr>
          <p:spPr bwMode="auto">
            <a:xfrm>
              <a:off x="6965" y="2999"/>
              <a:ext cx="256" cy="264"/>
            </a:xfrm>
            <a:custGeom>
              <a:avLst/>
              <a:gdLst>
                <a:gd name="T0" fmla="*/ 118 w 236"/>
                <a:gd name="T1" fmla="*/ 236 h 236"/>
                <a:gd name="T2" fmla="*/ 0 w 236"/>
                <a:gd name="T3" fmla="*/ 118 h 236"/>
                <a:gd name="T4" fmla="*/ 118 w 236"/>
                <a:gd name="T5" fmla="*/ 0 h 236"/>
                <a:gd name="T6" fmla="*/ 236 w 236"/>
                <a:gd name="T7" fmla="*/ 118 h 236"/>
                <a:gd name="T8" fmla="*/ 118 w 236"/>
                <a:gd name="T9" fmla="*/ 236 h 236"/>
                <a:gd name="T10" fmla="*/ 118 w 236"/>
                <a:gd name="T11" fmla="*/ 12 h 236"/>
                <a:gd name="T12" fmla="*/ 12 w 236"/>
                <a:gd name="T13" fmla="*/ 118 h 236"/>
                <a:gd name="T14" fmla="*/ 118 w 236"/>
                <a:gd name="T15" fmla="*/ 224 h 236"/>
                <a:gd name="T16" fmla="*/ 224 w 236"/>
                <a:gd name="T17" fmla="*/ 118 h 236"/>
                <a:gd name="T18" fmla="*/ 118 w 236"/>
                <a:gd name="T19" fmla="*/ 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6" h="236">
                  <a:moveTo>
                    <a:pt x="118" y="236"/>
                  </a:moveTo>
                  <a:cubicBezTo>
                    <a:pt x="53" y="236"/>
                    <a:pt x="0" y="183"/>
                    <a:pt x="0" y="118"/>
                  </a:cubicBezTo>
                  <a:cubicBezTo>
                    <a:pt x="0" y="53"/>
                    <a:pt x="53" y="0"/>
                    <a:pt x="118" y="0"/>
                  </a:cubicBezTo>
                  <a:cubicBezTo>
                    <a:pt x="183" y="0"/>
                    <a:pt x="236" y="53"/>
                    <a:pt x="236" y="118"/>
                  </a:cubicBezTo>
                  <a:cubicBezTo>
                    <a:pt x="236" y="183"/>
                    <a:pt x="183" y="236"/>
                    <a:pt x="118" y="236"/>
                  </a:cubicBezTo>
                  <a:close/>
                  <a:moveTo>
                    <a:pt x="118" y="12"/>
                  </a:moveTo>
                  <a:cubicBezTo>
                    <a:pt x="60" y="12"/>
                    <a:pt x="12" y="60"/>
                    <a:pt x="12" y="118"/>
                  </a:cubicBezTo>
                  <a:cubicBezTo>
                    <a:pt x="12" y="176"/>
                    <a:pt x="60" y="224"/>
                    <a:pt x="118" y="224"/>
                  </a:cubicBezTo>
                  <a:cubicBezTo>
                    <a:pt x="176" y="224"/>
                    <a:pt x="224" y="176"/>
                    <a:pt x="224" y="118"/>
                  </a:cubicBezTo>
                  <a:cubicBezTo>
                    <a:pt x="224" y="60"/>
                    <a:pt x="176" y="12"/>
                    <a:pt x="118" y="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6903">
                <a:defRPr/>
              </a:pPr>
              <a:endParaRPr lang="en-US" sz="1798">
                <a:solidFill>
                  <a:srgbClr val="293E40"/>
                </a:solidFill>
                <a:latin typeface="Century Gothic" panose="020F0302020204030204"/>
              </a:endParaRPr>
            </a:p>
          </p:txBody>
        </p:sp>
        <p:sp>
          <p:nvSpPr>
            <p:cNvPr id="59" name="Freeform 65">
              <a:extLst>
                <a:ext uri="{FF2B5EF4-FFF2-40B4-BE49-F238E27FC236}">
                  <a16:creationId xmlns:a16="http://schemas.microsoft.com/office/drawing/2014/main" id="{286B4177-2143-984B-885B-36DA2D297CC5}"/>
                </a:ext>
              </a:extLst>
            </p:cNvPr>
            <p:cNvSpPr>
              <a:spLocks/>
            </p:cNvSpPr>
            <p:nvPr/>
          </p:nvSpPr>
          <p:spPr bwMode="auto">
            <a:xfrm>
              <a:off x="7033" y="3078"/>
              <a:ext cx="128" cy="102"/>
            </a:xfrm>
            <a:custGeom>
              <a:avLst/>
              <a:gdLst>
                <a:gd name="T0" fmla="*/ 39 w 118"/>
                <a:gd name="T1" fmla="*/ 91 h 91"/>
                <a:gd name="T2" fmla="*/ 31 w 118"/>
                <a:gd name="T3" fmla="*/ 87 h 91"/>
                <a:gd name="T4" fmla="*/ 3 w 118"/>
                <a:gd name="T5" fmla="*/ 60 h 91"/>
                <a:gd name="T6" fmla="*/ 3 w 118"/>
                <a:gd name="T7" fmla="*/ 51 h 91"/>
                <a:gd name="T8" fmla="*/ 11 w 118"/>
                <a:gd name="T9" fmla="*/ 43 h 91"/>
                <a:gd name="T10" fmla="*/ 20 w 118"/>
                <a:gd name="T11" fmla="*/ 43 h 91"/>
                <a:gd name="T12" fmla="*/ 39 w 118"/>
                <a:gd name="T13" fmla="*/ 62 h 91"/>
                <a:gd name="T14" fmla="*/ 98 w 118"/>
                <a:gd name="T15" fmla="*/ 3 h 91"/>
                <a:gd name="T16" fmla="*/ 107 w 118"/>
                <a:gd name="T17" fmla="*/ 3 h 91"/>
                <a:gd name="T18" fmla="*/ 115 w 118"/>
                <a:gd name="T19" fmla="*/ 11 h 91"/>
                <a:gd name="T20" fmla="*/ 115 w 118"/>
                <a:gd name="T21" fmla="*/ 20 h 91"/>
                <a:gd name="T22" fmla="*/ 47 w 118"/>
                <a:gd name="T23" fmla="*/ 87 h 91"/>
                <a:gd name="T24" fmla="*/ 39 w 118"/>
                <a:gd name="T25"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 h="91">
                  <a:moveTo>
                    <a:pt x="39" y="91"/>
                  </a:moveTo>
                  <a:cubicBezTo>
                    <a:pt x="36" y="91"/>
                    <a:pt x="33" y="90"/>
                    <a:pt x="31" y="87"/>
                  </a:cubicBezTo>
                  <a:cubicBezTo>
                    <a:pt x="3" y="60"/>
                    <a:pt x="3" y="60"/>
                    <a:pt x="3" y="60"/>
                  </a:cubicBezTo>
                  <a:cubicBezTo>
                    <a:pt x="0" y="57"/>
                    <a:pt x="0" y="54"/>
                    <a:pt x="3" y="51"/>
                  </a:cubicBezTo>
                  <a:cubicBezTo>
                    <a:pt x="11" y="43"/>
                    <a:pt x="11" y="43"/>
                    <a:pt x="11" y="43"/>
                  </a:cubicBezTo>
                  <a:cubicBezTo>
                    <a:pt x="14" y="40"/>
                    <a:pt x="17" y="40"/>
                    <a:pt x="20" y="43"/>
                  </a:cubicBezTo>
                  <a:cubicBezTo>
                    <a:pt x="39" y="62"/>
                    <a:pt x="39" y="62"/>
                    <a:pt x="39" y="62"/>
                  </a:cubicBezTo>
                  <a:cubicBezTo>
                    <a:pt x="98" y="3"/>
                    <a:pt x="98" y="3"/>
                    <a:pt x="98" y="3"/>
                  </a:cubicBezTo>
                  <a:cubicBezTo>
                    <a:pt x="101" y="0"/>
                    <a:pt x="104" y="0"/>
                    <a:pt x="107" y="3"/>
                  </a:cubicBezTo>
                  <a:cubicBezTo>
                    <a:pt x="115" y="11"/>
                    <a:pt x="115" y="11"/>
                    <a:pt x="115" y="11"/>
                  </a:cubicBezTo>
                  <a:cubicBezTo>
                    <a:pt x="118" y="14"/>
                    <a:pt x="118" y="17"/>
                    <a:pt x="115" y="20"/>
                  </a:cubicBezTo>
                  <a:cubicBezTo>
                    <a:pt x="47" y="87"/>
                    <a:pt x="47" y="87"/>
                    <a:pt x="47" y="87"/>
                  </a:cubicBezTo>
                  <a:cubicBezTo>
                    <a:pt x="45" y="90"/>
                    <a:pt x="42" y="91"/>
                    <a:pt x="39" y="9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6903">
                <a:defRPr/>
              </a:pPr>
              <a:endParaRPr lang="en-US" sz="1798">
                <a:solidFill>
                  <a:srgbClr val="293E40"/>
                </a:solidFill>
                <a:latin typeface="Century Gothic" panose="020F0302020204030204"/>
              </a:endParaRPr>
            </a:p>
          </p:txBody>
        </p:sp>
      </p:grpSp>
      <p:grpSp>
        <p:nvGrpSpPr>
          <p:cNvPr id="60" name="Group 63">
            <a:extLst>
              <a:ext uri="{FF2B5EF4-FFF2-40B4-BE49-F238E27FC236}">
                <a16:creationId xmlns:a16="http://schemas.microsoft.com/office/drawing/2014/main" id="{BDD00C5D-1565-3F4C-8445-7352A7A97DC6}"/>
              </a:ext>
            </a:extLst>
          </p:cNvPr>
          <p:cNvGrpSpPr>
            <a:grpSpLocks noChangeAspect="1"/>
          </p:cNvGrpSpPr>
          <p:nvPr/>
        </p:nvGrpSpPr>
        <p:grpSpPr bwMode="auto">
          <a:xfrm>
            <a:off x="8396730" y="3422594"/>
            <a:ext cx="238698" cy="246157"/>
            <a:chOff x="6965" y="2999"/>
            <a:chExt cx="256" cy="264"/>
          </a:xfrm>
        </p:grpSpPr>
        <p:sp>
          <p:nvSpPr>
            <p:cNvPr id="61" name="Freeform 64">
              <a:extLst>
                <a:ext uri="{FF2B5EF4-FFF2-40B4-BE49-F238E27FC236}">
                  <a16:creationId xmlns:a16="http://schemas.microsoft.com/office/drawing/2014/main" id="{04A0497A-20B7-DB4E-BF0A-C6B674358E95}"/>
                </a:ext>
              </a:extLst>
            </p:cNvPr>
            <p:cNvSpPr>
              <a:spLocks noEditPoints="1"/>
            </p:cNvSpPr>
            <p:nvPr/>
          </p:nvSpPr>
          <p:spPr bwMode="auto">
            <a:xfrm>
              <a:off x="6965" y="2999"/>
              <a:ext cx="256" cy="264"/>
            </a:xfrm>
            <a:custGeom>
              <a:avLst/>
              <a:gdLst>
                <a:gd name="T0" fmla="*/ 118 w 236"/>
                <a:gd name="T1" fmla="*/ 236 h 236"/>
                <a:gd name="T2" fmla="*/ 0 w 236"/>
                <a:gd name="T3" fmla="*/ 118 h 236"/>
                <a:gd name="T4" fmla="*/ 118 w 236"/>
                <a:gd name="T5" fmla="*/ 0 h 236"/>
                <a:gd name="T6" fmla="*/ 236 w 236"/>
                <a:gd name="T7" fmla="*/ 118 h 236"/>
                <a:gd name="T8" fmla="*/ 118 w 236"/>
                <a:gd name="T9" fmla="*/ 236 h 236"/>
                <a:gd name="T10" fmla="*/ 118 w 236"/>
                <a:gd name="T11" fmla="*/ 12 h 236"/>
                <a:gd name="T12" fmla="*/ 12 w 236"/>
                <a:gd name="T13" fmla="*/ 118 h 236"/>
                <a:gd name="T14" fmla="*/ 118 w 236"/>
                <a:gd name="T15" fmla="*/ 224 h 236"/>
                <a:gd name="T16" fmla="*/ 224 w 236"/>
                <a:gd name="T17" fmla="*/ 118 h 236"/>
                <a:gd name="T18" fmla="*/ 118 w 236"/>
                <a:gd name="T19" fmla="*/ 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6" h="236">
                  <a:moveTo>
                    <a:pt x="118" y="236"/>
                  </a:moveTo>
                  <a:cubicBezTo>
                    <a:pt x="53" y="236"/>
                    <a:pt x="0" y="183"/>
                    <a:pt x="0" y="118"/>
                  </a:cubicBezTo>
                  <a:cubicBezTo>
                    <a:pt x="0" y="53"/>
                    <a:pt x="53" y="0"/>
                    <a:pt x="118" y="0"/>
                  </a:cubicBezTo>
                  <a:cubicBezTo>
                    <a:pt x="183" y="0"/>
                    <a:pt x="236" y="53"/>
                    <a:pt x="236" y="118"/>
                  </a:cubicBezTo>
                  <a:cubicBezTo>
                    <a:pt x="236" y="183"/>
                    <a:pt x="183" y="236"/>
                    <a:pt x="118" y="236"/>
                  </a:cubicBezTo>
                  <a:close/>
                  <a:moveTo>
                    <a:pt x="118" y="12"/>
                  </a:moveTo>
                  <a:cubicBezTo>
                    <a:pt x="60" y="12"/>
                    <a:pt x="12" y="60"/>
                    <a:pt x="12" y="118"/>
                  </a:cubicBezTo>
                  <a:cubicBezTo>
                    <a:pt x="12" y="176"/>
                    <a:pt x="60" y="224"/>
                    <a:pt x="118" y="224"/>
                  </a:cubicBezTo>
                  <a:cubicBezTo>
                    <a:pt x="176" y="224"/>
                    <a:pt x="224" y="176"/>
                    <a:pt x="224" y="118"/>
                  </a:cubicBezTo>
                  <a:cubicBezTo>
                    <a:pt x="224" y="60"/>
                    <a:pt x="176" y="12"/>
                    <a:pt x="118" y="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6903">
                <a:defRPr/>
              </a:pPr>
              <a:endParaRPr lang="en-US" sz="1798">
                <a:solidFill>
                  <a:srgbClr val="293E40"/>
                </a:solidFill>
                <a:latin typeface="Century Gothic" panose="020F0302020204030204"/>
              </a:endParaRPr>
            </a:p>
          </p:txBody>
        </p:sp>
        <p:sp>
          <p:nvSpPr>
            <p:cNvPr id="62" name="Freeform 65">
              <a:extLst>
                <a:ext uri="{FF2B5EF4-FFF2-40B4-BE49-F238E27FC236}">
                  <a16:creationId xmlns:a16="http://schemas.microsoft.com/office/drawing/2014/main" id="{AEE06C82-6D1B-0F4E-ABB1-D0DA52085CE9}"/>
                </a:ext>
              </a:extLst>
            </p:cNvPr>
            <p:cNvSpPr>
              <a:spLocks/>
            </p:cNvSpPr>
            <p:nvPr/>
          </p:nvSpPr>
          <p:spPr bwMode="auto">
            <a:xfrm>
              <a:off x="7033" y="3078"/>
              <a:ext cx="128" cy="102"/>
            </a:xfrm>
            <a:custGeom>
              <a:avLst/>
              <a:gdLst>
                <a:gd name="T0" fmla="*/ 39 w 118"/>
                <a:gd name="T1" fmla="*/ 91 h 91"/>
                <a:gd name="T2" fmla="*/ 31 w 118"/>
                <a:gd name="T3" fmla="*/ 87 h 91"/>
                <a:gd name="T4" fmla="*/ 3 w 118"/>
                <a:gd name="T5" fmla="*/ 60 h 91"/>
                <a:gd name="T6" fmla="*/ 3 w 118"/>
                <a:gd name="T7" fmla="*/ 51 h 91"/>
                <a:gd name="T8" fmla="*/ 11 w 118"/>
                <a:gd name="T9" fmla="*/ 43 h 91"/>
                <a:gd name="T10" fmla="*/ 20 w 118"/>
                <a:gd name="T11" fmla="*/ 43 h 91"/>
                <a:gd name="T12" fmla="*/ 39 w 118"/>
                <a:gd name="T13" fmla="*/ 62 h 91"/>
                <a:gd name="T14" fmla="*/ 98 w 118"/>
                <a:gd name="T15" fmla="*/ 3 h 91"/>
                <a:gd name="T16" fmla="*/ 107 w 118"/>
                <a:gd name="T17" fmla="*/ 3 h 91"/>
                <a:gd name="T18" fmla="*/ 115 w 118"/>
                <a:gd name="T19" fmla="*/ 11 h 91"/>
                <a:gd name="T20" fmla="*/ 115 w 118"/>
                <a:gd name="T21" fmla="*/ 20 h 91"/>
                <a:gd name="T22" fmla="*/ 47 w 118"/>
                <a:gd name="T23" fmla="*/ 87 h 91"/>
                <a:gd name="T24" fmla="*/ 39 w 118"/>
                <a:gd name="T25"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 h="91">
                  <a:moveTo>
                    <a:pt x="39" y="91"/>
                  </a:moveTo>
                  <a:cubicBezTo>
                    <a:pt x="36" y="91"/>
                    <a:pt x="33" y="90"/>
                    <a:pt x="31" y="87"/>
                  </a:cubicBezTo>
                  <a:cubicBezTo>
                    <a:pt x="3" y="60"/>
                    <a:pt x="3" y="60"/>
                    <a:pt x="3" y="60"/>
                  </a:cubicBezTo>
                  <a:cubicBezTo>
                    <a:pt x="0" y="57"/>
                    <a:pt x="0" y="54"/>
                    <a:pt x="3" y="51"/>
                  </a:cubicBezTo>
                  <a:cubicBezTo>
                    <a:pt x="11" y="43"/>
                    <a:pt x="11" y="43"/>
                    <a:pt x="11" y="43"/>
                  </a:cubicBezTo>
                  <a:cubicBezTo>
                    <a:pt x="14" y="40"/>
                    <a:pt x="17" y="40"/>
                    <a:pt x="20" y="43"/>
                  </a:cubicBezTo>
                  <a:cubicBezTo>
                    <a:pt x="39" y="62"/>
                    <a:pt x="39" y="62"/>
                    <a:pt x="39" y="62"/>
                  </a:cubicBezTo>
                  <a:cubicBezTo>
                    <a:pt x="98" y="3"/>
                    <a:pt x="98" y="3"/>
                    <a:pt x="98" y="3"/>
                  </a:cubicBezTo>
                  <a:cubicBezTo>
                    <a:pt x="101" y="0"/>
                    <a:pt x="104" y="0"/>
                    <a:pt x="107" y="3"/>
                  </a:cubicBezTo>
                  <a:cubicBezTo>
                    <a:pt x="115" y="11"/>
                    <a:pt x="115" y="11"/>
                    <a:pt x="115" y="11"/>
                  </a:cubicBezTo>
                  <a:cubicBezTo>
                    <a:pt x="118" y="14"/>
                    <a:pt x="118" y="17"/>
                    <a:pt x="115" y="20"/>
                  </a:cubicBezTo>
                  <a:cubicBezTo>
                    <a:pt x="47" y="87"/>
                    <a:pt x="47" y="87"/>
                    <a:pt x="47" y="87"/>
                  </a:cubicBezTo>
                  <a:cubicBezTo>
                    <a:pt x="45" y="90"/>
                    <a:pt x="42" y="91"/>
                    <a:pt x="39" y="9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6903">
                <a:defRPr/>
              </a:pPr>
              <a:endParaRPr lang="en-US" sz="1798">
                <a:solidFill>
                  <a:srgbClr val="293E40"/>
                </a:solidFill>
                <a:latin typeface="Century Gothic" panose="020F0302020204030204"/>
              </a:endParaRPr>
            </a:p>
          </p:txBody>
        </p:sp>
      </p:grpSp>
      <p:grpSp>
        <p:nvGrpSpPr>
          <p:cNvPr id="63" name="Group 63">
            <a:extLst>
              <a:ext uri="{FF2B5EF4-FFF2-40B4-BE49-F238E27FC236}">
                <a16:creationId xmlns:a16="http://schemas.microsoft.com/office/drawing/2014/main" id="{321828F0-D1CA-B041-844F-831F58E66851}"/>
              </a:ext>
            </a:extLst>
          </p:cNvPr>
          <p:cNvGrpSpPr>
            <a:grpSpLocks noChangeAspect="1"/>
          </p:cNvGrpSpPr>
          <p:nvPr/>
        </p:nvGrpSpPr>
        <p:grpSpPr bwMode="auto">
          <a:xfrm>
            <a:off x="8391098" y="3761820"/>
            <a:ext cx="238698" cy="246157"/>
            <a:chOff x="6965" y="2999"/>
            <a:chExt cx="256" cy="264"/>
          </a:xfrm>
        </p:grpSpPr>
        <p:sp>
          <p:nvSpPr>
            <p:cNvPr id="64" name="Freeform 64">
              <a:extLst>
                <a:ext uri="{FF2B5EF4-FFF2-40B4-BE49-F238E27FC236}">
                  <a16:creationId xmlns:a16="http://schemas.microsoft.com/office/drawing/2014/main" id="{DA46C08B-2A55-7F41-8208-F77C91164C58}"/>
                </a:ext>
              </a:extLst>
            </p:cNvPr>
            <p:cNvSpPr>
              <a:spLocks noEditPoints="1"/>
            </p:cNvSpPr>
            <p:nvPr/>
          </p:nvSpPr>
          <p:spPr bwMode="auto">
            <a:xfrm>
              <a:off x="6965" y="2999"/>
              <a:ext cx="256" cy="264"/>
            </a:xfrm>
            <a:custGeom>
              <a:avLst/>
              <a:gdLst>
                <a:gd name="T0" fmla="*/ 118 w 236"/>
                <a:gd name="T1" fmla="*/ 236 h 236"/>
                <a:gd name="T2" fmla="*/ 0 w 236"/>
                <a:gd name="T3" fmla="*/ 118 h 236"/>
                <a:gd name="T4" fmla="*/ 118 w 236"/>
                <a:gd name="T5" fmla="*/ 0 h 236"/>
                <a:gd name="T6" fmla="*/ 236 w 236"/>
                <a:gd name="T7" fmla="*/ 118 h 236"/>
                <a:gd name="T8" fmla="*/ 118 w 236"/>
                <a:gd name="T9" fmla="*/ 236 h 236"/>
                <a:gd name="T10" fmla="*/ 118 w 236"/>
                <a:gd name="T11" fmla="*/ 12 h 236"/>
                <a:gd name="T12" fmla="*/ 12 w 236"/>
                <a:gd name="T13" fmla="*/ 118 h 236"/>
                <a:gd name="T14" fmla="*/ 118 w 236"/>
                <a:gd name="T15" fmla="*/ 224 h 236"/>
                <a:gd name="T16" fmla="*/ 224 w 236"/>
                <a:gd name="T17" fmla="*/ 118 h 236"/>
                <a:gd name="T18" fmla="*/ 118 w 236"/>
                <a:gd name="T19" fmla="*/ 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6" h="236">
                  <a:moveTo>
                    <a:pt x="118" y="236"/>
                  </a:moveTo>
                  <a:cubicBezTo>
                    <a:pt x="53" y="236"/>
                    <a:pt x="0" y="183"/>
                    <a:pt x="0" y="118"/>
                  </a:cubicBezTo>
                  <a:cubicBezTo>
                    <a:pt x="0" y="53"/>
                    <a:pt x="53" y="0"/>
                    <a:pt x="118" y="0"/>
                  </a:cubicBezTo>
                  <a:cubicBezTo>
                    <a:pt x="183" y="0"/>
                    <a:pt x="236" y="53"/>
                    <a:pt x="236" y="118"/>
                  </a:cubicBezTo>
                  <a:cubicBezTo>
                    <a:pt x="236" y="183"/>
                    <a:pt x="183" y="236"/>
                    <a:pt x="118" y="236"/>
                  </a:cubicBezTo>
                  <a:close/>
                  <a:moveTo>
                    <a:pt x="118" y="12"/>
                  </a:moveTo>
                  <a:cubicBezTo>
                    <a:pt x="60" y="12"/>
                    <a:pt x="12" y="60"/>
                    <a:pt x="12" y="118"/>
                  </a:cubicBezTo>
                  <a:cubicBezTo>
                    <a:pt x="12" y="176"/>
                    <a:pt x="60" y="224"/>
                    <a:pt x="118" y="224"/>
                  </a:cubicBezTo>
                  <a:cubicBezTo>
                    <a:pt x="176" y="224"/>
                    <a:pt x="224" y="176"/>
                    <a:pt x="224" y="118"/>
                  </a:cubicBezTo>
                  <a:cubicBezTo>
                    <a:pt x="224" y="60"/>
                    <a:pt x="176" y="12"/>
                    <a:pt x="118" y="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6903">
                <a:defRPr/>
              </a:pPr>
              <a:endParaRPr lang="en-US" sz="1798">
                <a:solidFill>
                  <a:srgbClr val="293E40"/>
                </a:solidFill>
                <a:latin typeface="Century Gothic" panose="020F0302020204030204"/>
              </a:endParaRPr>
            </a:p>
          </p:txBody>
        </p:sp>
        <p:sp>
          <p:nvSpPr>
            <p:cNvPr id="65" name="Freeform 65">
              <a:extLst>
                <a:ext uri="{FF2B5EF4-FFF2-40B4-BE49-F238E27FC236}">
                  <a16:creationId xmlns:a16="http://schemas.microsoft.com/office/drawing/2014/main" id="{4907058C-6ED3-6042-B4A9-D5BB9616E047}"/>
                </a:ext>
              </a:extLst>
            </p:cNvPr>
            <p:cNvSpPr>
              <a:spLocks/>
            </p:cNvSpPr>
            <p:nvPr/>
          </p:nvSpPr>
          <p:spPr bwMode="auto">
            <a:xfrm>
              <a:off x="7033" y="3078"/>
              <a:ext cx="128" cy="102"/>
            </a:xfrm>
            <a:custGeom>
              <a:avLst/>
              <a:gdLst>
                <a:gd name="T0" fmla="*/ 39 w 118"/>
                <a:gd name="T1" fmla="*/ 91 h 91"/>
                <a:gd name="T2" fmla="*/ 31 w 118"/>
                <a:gd name="T3" fmla="*/ 87 h 91"/>
                <a:gd name="T4" fmla="*/ 3 w 118"/>
                <a:gd name="T5" fmla="*/ 60 h 91"/>
                <a:gd name="T6" fmla="*/ 3 w 118"/>
                <a:gd name="T7" fmla="*/ 51 h 91"/>
                <a:gd name="T8" fmla="*/ 11 w 118"/>
                <a:gd name="T9" fmla="*/ 43 h 91"/>
                <a:gd name="T10" fmla="*/ 20 w 118"/>
                <a:gd name="T11" fmla="*/ 43 h 91"/>
                <a:gd name="T12" fmla="*/ 39 w 118"/>
                <a:gd name="T13" fmla="*/ 62 h 91"/>
                <a:gd name="T14" fmla="*/ 98 w 118"/>
                <a:gd name="T15" fmla="*/ 3 h 91"/>
                <a:gd name="T16" fmla="*/ 107 w 118"/>
                <a:gd name="T17" fmla="*/ 3 h 91"/>
                <a:gd name="T18" fmla="*/ 115 w 118"/>
                <a:gd name="T19" fmla="*/ 11 h 91"/>
                <a:gd name="T20" fmla="*/ 115 w 118"/>
                <a:gd name="T21" fmla="*/ 20 h 91"/>
                <a:gd name="T22" fmla="*/ 47 w 118"/>
                <a:gd name="T23" fmla="*/ 87 h 91"/>
                <a:gd name="T24" fmla="*/ 39 w 118"/>
                <a:gd name="T25"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 h="91">
                  <a:moveTo>
                    <a:pt x="39" y="91"/>
                  </a:moveTo>
                  <a:cubicBezTo>
                    <a:pt x="36" y="91"/>
                    <a:pt x="33" y="90"/>
                    <a:pt x="31" y="87"/>
                  </a:cubicBezTo>
                  <a:cubicBezTo>
                    <a:pt x="3" y="60"/>
                    <a:pt x="3" y="60"/>
                    <a:pt x="3" y="60"/>
                  </a:cubicBezTo>
                  <a:cubicBezTo>
                    <a:pt x="0" y="57"/>
                    <a:pt x="0" y="54"/>
                    <a:pt x="3" y="51"/>
                  </a:cubicBezTo>
                  <a:cubicBezTo>
                    <a:pt x="11" y="43"/>
                    <a:pt x="11" y="43"/>
                    <a:pt x="11" y="43"/>
                  </a:cubicBezTo>
                  <a:cubicBezTo>
                    <a:pt x="14" y="40"/>
                    <a:pt x="17" y="40"/>
                    <a:pt x="20" y="43"/>
                  </a:cubicBezTo>
                  <a:cubicBezTo>
                    <a:pt x="39" y="62"/>
                    <a:pt x="39" y="62"/>
                    <a:pt x="39" y="62"/>
                  </a:cubicBezTo>
                  <a:cubicBezTo>
                    <a:pt x="98" y="3"/>
                    <a:pt x="98" y="3"/>
                    <a:pt x="98" y="3"/>
                  </a:cubicBezTo>
                  <a:cubicBezTo>
                    <a:pt x="101" y="0"/>
                    <a:pt x="104" y="0"/>
                    <a:pt x="107" y="3"/>
                  </a:cubicBezTo>
                  <a:cubicBezTo>
                    <a:pt x="115" y="11"/>
                    <a:pt x="115" y="11"/>
                    <a:pt x="115" y="11"/>
                  </a:cubicBezTo>
                  <a:cubicBezTo>
                    <a:pt x="118" y="14"/>
                    <a:pt x="118" y="17"/>
                    <a:pt x="115" y="20"/>
                  </a:cubicBezTo>
                  <a:cubicBezTo>
                    <a:pt x="47" y="87"/>
                    <a:pt x="47" y="87"/>
                    <a:pt x="47" y="87"/>
                  </a:cubicBezTo>
                  <a:cubicBezTo>
                    <a:pt x="45" y="90"/>
                    <a:pt x="42" y="91"/>
                    <a:pt x="39" y="9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6903">
                <a:defRPr/>
              </a:pPr>
              <a:endParaRPr lang="en-US" sz="1798">
                <a:solidFill>
                  <a:srgbClr val="293E40"/>
                </a:solidFill>
                <a:latin typeface="Century Gothic" panose="020F0302020204030204"/>
              </a:endParaRPr>
            </a:p>
          </p:txBody>
        </p:sp>
      </p:grpSp>
      <p:grpSp>
        <p:nvGrpSpPr>
          <p:cNvPr id="66" name="Group 63">
            <a:extLst>
              <a:ext uri="{FF2B5EF4-FFF2-40B4-BE49-F238E27FC236}">
                <a16:creationId xmlns:a16="http://schemas.microsoft.com/office/drawing/2014/main" id="{A1A67A5C-0CED-1E47-92D3-5E3423C6F06E}"/>
              </a:ext>
            </a:extLst>
          </p:cNvPr>
          <p:cNvGrpSpPr>
            <a:grpSpLocks noChangeAspect="1"/>
          </p:cNvGrpSpPr>
          <p:nvPr/>
        </p:nvGrpSpPr>
        <p:grpSpPr bwMode="auto">
          <a:xfrm>
            <a:off x="8385467" y="5088620"/>
            <a:ext cx="238698" cy="246157"/>
            <a:chOff x="6965" y="2999"/>
            <a:chExt cx="256" cy="264"/>
          </a:xfrm>
        </p:grpSpPr>
        <p:sp>
          <p:nvSpPr>
            <p:cNvPr id="67" name="Freeform 64">
              <a:extLst>
                <a:ext uri="{FF2B5EF4-FFF2-40B4-BE49-F238E27FC236}">
                  <a16:creationId xmlns:a16="http://schemas.microsoft.com/office/drawing/2014/main" id="{247F20BE-DF51-FE40-AD61-C73D059868B1}"/>
                </a:ext>
              </a:extLst>
            </p:cNvPr>
            <p:cNvSpPr>
              <a:spLocks noEditPoints="1"/>
            </p:cNvSpPr>
            <p:nvPr/>
          </p:nvSpPr>
          <p:spPr bwMode="auto">
            <a:xfrm>
              <a:off x="6965" y="2999"/>
              <a:ext cx="256" cy="264"/>
            </a:xfrm>
            <a:custGeom>
              <a:avLst/>
              <a:gdLst>
                <a:gd name="T0" fmla="*/ 118 w 236"/>
                <a:gd name="T1" fmla="*/ 236 h 236"/>
                <a:gd name="T2" fmla="*/ 0 w 236"/>
                <a:gd name="T3" fmla="*/ 118 h 236"/>
                <a:gd name="T4" fmla="*/ 118 w 236"/>
                <a:gd name="T5" fmla="*/ 0 h 236"/>
                <a:gd name="T6" fmla="*/ 236 w 236"/>
                <a:gd name="T7" fmla="*/ 118 h 236"/>
                <a:gd name="T8" fmla="*/ 118 w 236"/>
                <a:gd name="T9" fmla="*/ 236 h 236"/>
                <a:gd name="T10" fmla="*/ 118 w 236"/>
                <a:gd name="T11" fmla="*/ 12 h 236"/>
                <a:gd name="T12" fmla="*/ 12 w 236"/>
                <a:gd name="T13" fmla="*/ 118 h 236"/>
                <a:gd name="T14" fmla="*/ 118 w 236"/>
                <a:gd name="T15" fmla="*/ 224 h 236"/>
                <a:gd name="T16" fmla="*/ 224 w 236"/>
                <a:gd name="T17" fmla="*/ 118 h 236"/>
                <a:gd name="T18" fmla="*/ 118 w 236"/>
                <a:gd name="T19" fmla="*/ 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6" h="236">
                  <a:moveTo>
                    <a:pt x="118" y="236"/>
                  </a:moveTo>
                  <a:cubicBezTo>
                    <a:pt x="53" y="236"/>
                    <a:pt x="0" y="183"/>
                    <a:pt x="0" y="118"/>
                  </a:cubicBezTo>
                  <a:cubicBezTo>
                    <a:pt x="0" y="53"/>
                    <a:pt x="53" y="0"/>
                    <a:pt x="118" y="0"/>
                  </a:cubicBezTo>
                  <a:cubicBezTo>
                    <a:pt x="183" y="0"/>
                    <a:pt x="236" y="53"/>
                    <a:pt x="236" y="118"/>
                  </a:cubicBezTo>
                  <a:cubicBezTo>
                    <a:pt x="236" y="183"/>
                    <a:pt x="183" y="236"/>
                    <a:pt x="118" y="236"/>
                  </a:cubicBezTo>
                  <a:close/>
                  <a:moveTo>
                    <a:pt x="118" y="12"/>
                  </a:moveTo>
                  <a:cubicBezTo>
                    <a:pt x="60" y="12"/>
                    <a:pt x="12" y="60"/>
                    <a:pt x="12" y="118"/>
                  </a:cubicBezTo>
                  <a:cubicBezTo>
                    <a:pt x="12" y="176"/>
                    <a:pt x="60" y="224"/>
                    <a:pt x="118" y="224"/>
                  </a:cubicBezTo>
                  <a:cubicBezTo>
                    <a:pt x="176" y="224"/>
                    <a:pt x="224" y="176"/>
                    <a:pt x="224" y="118"/>
                  </a:cubicBezTo>
                  <a:cubicBezTo>
                    <a:pt x="224" y="60"/>
                    <a:pt x="176" y="12"/>
                    <a:pt x="118" y="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6903">
                <a:defRPr/>
              </a:pPr>
              <a:endParaRPr lang="en-US" sz="1798">
                <a:solidFill>
                  <a:srgbClr val="293E40"/>
                </a:solidFill>
                <a:latin typeface="Century Gothic" panose="020F0302020204030204"/>
              </a:endParaRPr>
            </a:p>
          </p:txBody>
        </p:sp>
        <p:sp>
          <p:nvSpPr>
            <p:cNvPr id="68" name="Freeform 65">
              <a:extLst>
                <a:ext uri="{FF2B5EF4-FFF2-40B4-BE49-F238E27FC236}">
                  <a16:creationId xmlns:a16="http://schemas.microsoft.com/office/drawing/2014/main" id="{4E3F5E8B-D655-0244-9674-BBBD3A0FADE3}"/>
                </a:ext>
              </a:extLst>
            </p:cNvPr>
            <p:cNvSpPr>
              <a:spLocks/>
            </p:cNvSpPr>
            <p:nvPr/>
          </p:nvSpPr>
          <p:spPr bwMode="auto">
            <a:xfrm>
              <a:off x="7033" y="3078"/>
              <a:ext cx="128" cy="102"/>
            </a:xfrm>
            <a:custGeom>
              <a:avLst/>
              <a:gdLst>
                <a:gd name="T0" fmla="*/ 39 w 118"/>
                <a:gd name="T1" fmla="*/ 91 h 91"/>
                <a:gd name="T2" fmla="*/ 31 w 118"/>
                <a:gd name="T3" fmla="*/ 87 h 91"/>
                <a:gd name="T4" fmla="*/ 3 w 118"/>
                <a:gd name="T5" fmla="*/ 60 h 91"/>
                <a:gd name="T6" fmla="*/ 3 w 118"/>
                <a:gd name="T7" fmla="*/ 51 h 91"/>
                <a:gd name="T8" fmla="*/ 11 w 118"/>
                <a:gd name="T9" fmla="*/ 43 h 91"/>
                <a:gd name="T10" fmla="*/ 20 w 118"/>
                <a:gd name="T11" fmla="*/ 43 h 91"/>
                <a:gd name="T12" fmla="*/ 39 w 118"/>
                <a:gd name="T13" fmla="*/ 62 h 91"/>
                <a:gd name="T14" fmla="*/ 98 w 118"/>
                <a:gd name="T15" fmla="*/ 3 h 91"/>
                <a:gd name="T16" fmla="*/ 107 w 118"/>
                <a:gd name="T17" fmla="*/ 3 h 91"/>
                <a:gd name="T18" fmla="*/ 115 w 118"/>
                <a:gd name="T19" fmla="*/ 11 h 91"/>
                <a:gd name="T20" fmla="*/ 115 w 118"/>
                <a:gd name="T21" fmla="*/ 20 h 91"/>
                <a:gd name="T22" fmla="*/ 47 w 118"/>
                <a:gd name="T23" fmla="*/ 87 h 91"/>
                <a:gd name="T24" fmla="*/ 39 w 118"/>
                <a:gd name="T25"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 h="91">
                  <a:moveTo>
                    <a:pt x="39" y="91"/>
                  </a:moveTo>
                  <a:cubicBezTo>
                    <a:pt x="36" y="91"/>
                    <a:pt x="33" y="90"/>
                    <a:pt x="31" y="87"/>
                  </a:cubicBezTo>
                  <a:cubicBezTo>
                    <a:pt x="3" y="60"/>
                    <a:pt x="3" y="60"/>
                    <a:pt x="3" y="60"/>
                  </a:cubicBezTo>
                  <a:cubicBezTo>
                    <a:pt x="0" y="57"/>
                    <a:pt x="0" y="54"/>
                    <a:pt x="3" y="51"/>
                  </a:cubicBezTo>
                  <a:cubicBezTo>
                    <a:pt x="11" y="43"/>
                    <a:pt x="11" y="43"/>
                    <a:pt x="11" y="43"/>
                  </a:cubicBezTo>
                  <a:cubicBezTo>
                    <a:pt x="14" y="40"/>
                    <a:pt x="17" y="40"/>
                    <a:pt x="20" y="43"/>
                  </a:cubicBezTo>
                  <a:cubicBezTo>
                    <a:pt x="39" y="62"/>
                    <a:pt x="39" y="62"/>
                    <a:pt x="39" y="62"/>
                  </a:cubicBezTo>
                  <a:cubicBezTo>
                    <a:pt x="98" y="3"/>
                    <a:pt x="98" y="3"/>
                    <a:pt x="98" y="3"/>
                  </a:cubicBezTo>
                  <a:cubicBezTo>
                    <a:pt x="101" y="0"/>
                    <a:pt x="104" y="0"/>
                    <a:pt x="107" y="3"/>
                  </a:cubicBezTo>
                  <a:cubicBezTo>
                    <a:pt x="115" y="11"/>
                    <a:pt x="115" y="11"/>
                    <a:pt x="115" y="11"/>
                  </a:cubicBezTo>
                  <a:cubicBezTo>
                    <a:pt x="118" y="14"/>
                    <a:pt x="118" y="17"/>
                    <a:pt x="115" y="20"/>
                  </a:cubicBezTo>
                  <a:cubicBezTo>
                    <a:pt x="47" y="87"/>
                    <a:pt x="47" y="87"/>
                    <a:pt x="47" y="87"/>
                  </a:cubicBezTo>
                  <a:cubicBezTo>
                    <a:pt x="45" y="90"/>
                    <a:pt x="42" y="91"/>
                    <a:pt x="39" y="9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456903">
                <a:defRPr/>
              </a:pPr>
              <a:endParaRPr lang="en-US" sz="1798">
                <a:solidFill>
                  <a:srgbClr val="293E40"/>
                </a:solidFill>
                <a:latin typeface="Century Gothic" panose="020F0302020204030204"/>
              </a:endParaRPr>
            </a:p>
          </p:txBody>
        </p:sp>
      </p:grpSp>
      <p:cxnSp>
        <p:nvCxnSpPr>
          <p:cNvPr id="72" name="Gewinkelte Verbindung 71">
            <a:extLst>
              <a:ext uri="{FF2B5EF4-FFF2-40B4-BE49-F238E27FC236}">
                <a16:creationId xmlns:a16="http://schemas.microsoft.com/office/drawing/2014/main" id="{86A446AC-33A4-274F-AA5D-F5A412C9445F}"/>
              </a:ext>
            </a:extLst>
          </p:cNvPr>
          <p:cNvCxnSpPr>
            <a:cxnSpLocks/>
          </p:cNvCxnSpPr>
          <p:nvPr/>
        </p:nvCxnSpPr>
        <p:spPr>
          <a:xfrm flipV="1">
            <a:off x="3468682" y="2468720"/>
            <a:ext cx="1299219" cy="1133205"/>
          </a:xfrm>
          <a:prstGeom prst="bentConnector3">
            <a:avLst/>
          </a:prstGeom>
          <a:ln w="38100">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5" name="Gewinkelte Verbindung 74">
            <a:extLst>
              <a:ext uri="{FF2B5EF4-FFF2-40B4-BE49-F238E27FC236}">
                <a16:creationId xmlns:a16="http://schemas.microsoft.com/office/drawing/2014/main" id="{9352CD6F-9CFB-3343-96E4-C8D879270987}"/>
              </a:ext>
            </a:extLst>
          </p:cNvPr>
          <p:cNvCxnSpPr>
            <a:cxnSpLocks/>
          </p:cNvCxnSpPr>
          <p:nvPr/>
        </p:nvCxnSpPr>
        <p:spPr>
          <a:xfrm>
            <a:off x="3471970" y="4019218"/>
            <a:ext cx="1284909" cy="1015735"/>
          </a:xfrm>
          <a:prstGeom prst="bentConnector3">
            <a:avLst/>
          </a:prstGeom>
          <a:ln w="381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0" name="Gerade Verbindung mit Pfeil 79">
            <a:extLst>
              <a:ext uri="{FF2B5EF4-FFF2-40B4-BE49-F238E27FC236}">
                <a16:creationId xmlns:a16="http://schemas.microsoft.com/office/drawing/2014/main" id="{6072A73D-FD17-8B40-9D7E-9DD9A79C1148}"/>
              </a:ext>
            </a:extLst>
          </p:cNvPr>
          <p:cNvCxnSpPr/>
          <p:nvPr/>
        </p:nvCxnSpPr>
        <p:spPr>
          <a:xfrm>
            <a:off x="3468682" y="3818856"/>
            <a:ext cx="1299219" cy="0"/>
          </a:xfrm>
          <a:prstGeom prst="straightConnector1">
            <a:avLst/>
          </a:prstGeom>
          <a:ln w="38100">
            <a:solidFill>
              <a:schemeClr val="accent5"/>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81" name="Textfeld 80">
            <a:extLst>
              <a:ext uri="{FF2B5EF4-FFF2-40B4-BE49-F238E27FC236}">
                <a16:creationId xmlns:a16="http://schemas.microsoft.com/office/drawing/2014/main" id="{18632F01-C7B5-BC4D-B7A3-996B2340A6E6}"/>
              </a:ext>
            </a:extLst>
          </p:cNvPr>
          <p:cNvSpPr txBox="1"/>
          <p:nvPr/>
        </p:nvSpPr>
        <p:spPr>
          <a:xfrm>
            <a:off x="4080117" y="3595005"/>
            <a:ext cx="628534" cy="230772"/>
          </a:xfrm>
          <a:prstGeom prst="rect">
            <a:avLst/>
          </a:prstGeom>
          <a:noFill/>
        </p:spPr>
        <p:txBody>
          <a:bodyPr wrap="none" rtlCol="0">
            <a:spAutoFit/>
          </a:bodyPr>
          <a:lstStyle/>
          <a:p>
            <a:pPr defTabSz="456903">
              <a:spcAft>
                <a:spcPts val="600"/>
              </a:spcAft>
              <a:defRPr/>
            </a:pPr>
            <a:r>
              <a:rPr lang="de-DE" sz="900" b="1">
                <a:solidFill>
                  <a:srgbClr val="FC716D"/>
                </a:solidFill>
                <a:latin typeface="Century Gothic" panose="020F0302020204030204"/>
              </a:rPr>
              <a:t>Portfolio</a:t>
            </a:r>
          </a:p>
        </p:txBody>
      </p:sp>
      <p:sp>
        <p:nvSpPr>
          <p:cNvPr id="82" name="Textfeld 81">
            <a:extLst>
              <a:ext uri="{FF2B5EF4-FFF2-40B4-BE49-F238E27FC236}">
                <a16:creationId xmlns:a16="http://schemas.microsoft.com/office/drawing/2014/main" id="{2896269B-B653-C149-A9E3-961224931AA8}"/>
              </a:ext>
            </a:extLst>
          </p:cNvPr>
          <p:cNvSpPr txBox="1"/>
          <p:nvPr/>
        </p:nvSpPr>
        <p:spPr>
          <a:xfrm>
            <a:off x="4091841" y="5032187"/>
            <a:ext cx="723087" cy="230772"/>
          </a:xfrm>
          <a:prstGeom prst="rect">
            <a:avLst/>
          </a:prstGeom>
          <a:noFill/>
        </p:spPr>
        <p:txBody>
          <a:bodyPr wrap="none" rtlCol="0">
            <a:spAutoFit/>
          </a:bodyPr>
          <a:lstStyle/>
          <a:p>
            <a:pPr defTabSz="456903">
              <a:spcAft>
                <a:spcPts val="600"/>
              </a:spcAft>
              <a:defRPr/>
            </a:pPr>
            <a:r>
              <a:rPr lang="de-DE" sz="900" b="1">
                <a:solidFill>
                  <a:srgbClr val="8686BC"/>
                </a:solidFill>
                <a:latin typeface="Century Gothic" panose="020F0302020204030204"/>
              </a:rPr>
              <a:t>Technical</a:t>
            </a:r>
          </a:p>
        </p:txBody>
      </p:sp>
      <p:sp>
        <p:nvSpPr>
          <p:cNvPr id="83" name="Textfeld 82">
            <a:extLst>
              <a:ext uri="{FF2B5EF4-FFF2-40B4-BE49-F238E27FC236}">
                <a16:creationId xmlns:a16="http://schemas.microsoft.com/office/drawing/2014/main" id="{E269DED7-11AA-8342-8099-1CB40321006B}"/>
              </a:ext>
            </a:extLst>
          </p:cNvPr>
          <p:cNvSpPr txBox="1"/>
          <p:nvPr/>
        </p:nvSpPr>
        <p:spPr>
          <a:xfrm>
            <a:off x="4085049" y="2228353"/>
            <a:ext cx="646163" cy="230772"/>
          </a:xfrm>
          <a:prstGeom prst="rect">
            <a:avLst/>
          </a:prstGeom>
          <a:noFill/>
        </p:spPr>
        <p:txBody>
          <a:bodyPr wrap="none" rtlCol="0">
            <a:spAutoFit/>
          </a:bodyPr>
          <a:lstStyle/>
          <a:p>
            <a:pPr defTabSz="456903">
              <a:spcAft>
                <a:spcPts val="600"/>
              </a:spcAft>
              <a:defRPr/>
            </a:pPr>
            <a:r>
              <a:rPr lang="de-DE" sz="900" b="1">
                <a:solidFill>
                  <a:srgbClr val="81B5A1"/>
                </a:solidFill>
                <a:latin typeface="Century Gothic" panose="020F0302020204030204"/>
              </a:rPr>
              <a:t>Strategy</a:t>
            </a:r>
          </a:p>
        </p:txBody>
      </p:sp>
      <p:sp>
        <p:nvSpPr>
          <p:cNvPr id="84" name="Wolke 83">
            <a:extLst>
              <a:ext uri="{FF2B5EF4-FFF2-40B4-BE49-F238E27FC236}">
                <a16:creationId xmlns:a16="http://schemas.microsoft.com/office/drawing/2014/main" id="{219BAFE0-C91D-5A43-BD67-710137905C27}"/>
              </a:ext>
            </a:extLst>
          </p:cNvPr>
          <p:cNvSpPr/>
          <p:nvPr/>
        </p:nvSpPr>
        <p:spPr>
          <a:xfrm>
            <a:off x="428617" y="1995144"/>
            <a:ext cx="1045531" cy="676624"/>
          </a:xfrm>
          <a:prstGeom prst="cloud">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456903">
              <a:defRPr/>
            </a:pPr>
            <a:r>
              <a:rPr lang="de-DE" sz="800">
                <a:solidFill>
                  <a:srgbClr val="293E40"/>
                </a:solidFill>
                <a:latin typeface="Century Gothic" panose="020F0302020204030204"/>
              </a:rPr>
              <a:t>What modules do we implement?</a:t>
            </a:r>
          </a:p>
        </p:txBody>
      </p:sp>
      <p:sp>
        <p:nvSpPr>
          <p:cNvPr id="85" name="Wolke 84">
            <a:extLst>
              <a:ext uri="{FF2B5EF4-FFF2-40B4-BE49-F238E27FC236}">
                <a16:creationId xmlns:a16="http://schemas.microsoft.com/office/drawing/2014/main" id="{CCDA7558-2D7D-2349-88A2-F6122F797DB6}"/>
              </a:ext>
            </a:extLst>
          </p:cNvPr>
          <p:cNvSpPr/>
          <p:nvPr/>
        </p:nvSpPr>
        <p:spPr>
          <a:xfrm>
            <a:off x="98715" y="2730445"/>
            <a:ext cx="1045531" cy="676624"/>
          </a:xfrm>
          <a:prstGeom prst="cloud">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456903">
              <a:defRPr/>
            </a:pPr>
            <a:r>
              <a:rPr lang="de-DE" sz="800">
                <a:solidFill>
                  <a:srgbClr val="293E40"/>
                </a:solidFill>
                <a:latin typeface="Century Gothic" panose="020F0302020204030204"/>
              </a:rPr>
              <a:t>How do we secure data?</a:t>
            </a:r>
          </a:p>
        </p:txBody>
      </p:sp>
      <p:sp>
        <p:nvSpPr>
          <p:cNvPr id="86" name="Wolke 85">
            <a:extLst>
              <a:ext uri="{FF2B5EF4-FFF2-40B4-BE49-F238E27FC236}">
                <a16:creationId xmlns:a16="http://schemas.microsoft.com/office/drawing/2014/main" id="{BF9E6DB7-327C-0142-9CA3-33DF631F6EA2}"/>
              </a:ext>
            </a:extLst>
          </p:cNvPr>
          <p:cNvSpPr/>
          <p:nvPr/>
        </p:nvSpPr>
        <p:spPr>
          <a:xfrm>
            <a:off x="1397933" y="2531153"/>
            <a:ext cx="1045531" cy="676624"/>
          </a:xfrm>
          <a:prstGeom prst="cloud">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456903">
              <a:defRPr/>
            </a:pPr>
            <a:r>
              <a:rPr lang="de-DE" sz="800">
                <a:solidFill>
                  <a:srgbClr val="293E40"/>
                </a:solidFill>
                <a:latin typeface="Century Gothic" panose="020F0302020204030204"/>
              </a:rPr>
              <a:t>What do we need to deliver for the business?</a:t>
            </a:r>
          </a:p>
        </p:txBody>
      </p:sp>
      <p:sp>
        <p:nvSpPr>
          <p:cNvPr id="87" name="Wolke 86">
            <a:extLst>
              <a:ext uri="{FF2B5EF4-FFF2-40B4-BE49-F238E27FC236}">
                <a16:creationId xmlns:a16="http://schemas.microsoft.com/office/drawing/2014/main" id="{7C8650DC-B908-5140-B7D4-309885388976}"/>
              </a:ext>
            </a:extLst>
          </p:cNvPr>
          <p:cNvSpPr/>
          <p:nvPr/>
        </p:nvSpPr>
        <p:spPr>
          <a:xfrm>
            <a:off x="873319" y="3185888"/>
            <a:ext cx="1045531" cy="676624"/>
          </a:xfrm>
          <a:prstGeom prst="cloud">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456903">
              <a:defRPr/>
            </a:pPr>
            <a:r>
              <a:rPr lang="de-DE" sz="800">
                <a:solidFill>
                  <a:srgbClr val="293E40"/>
                </a:solidFill>
                <a:latin typeface="Century Gothic" panose="020F0302020204030204"/>
              </a:rPr>
              <a:t>What‘s our budget for this project?</a:t>
            </a:r>
          </a:p>
        </p:txBody>
      </p:sp>
      <p:sp>
        <p:nvSpPr>
          <p:cNvPr id="88" name="Wolke 87">
            <a:extLst>
              <a:ext uri="{FF2B5EF4-FFF2-40B4-BE49-F238E27FC236}">
                <a16:creationId xmlns:a16="http://schemas.microsoft.com/office/drawing/2014/main" id="{5AC7D7B3-D01E-A84D-9DB1-1647BA406E33}"/>
              </a:ext>
            </a:extLst>
          </p:cNvPr>
          <p:cNvSpPr/>
          <p:nvPr/>
        </p:nvSpPr>
        <p:spPr>
          <a:xfrm>
            <a:off x="1887041" y="3518681"/>
            <a:ext cx="1045531" cy="676624"/>
          </a:xfrm>
          <a:prstGeom prst="cloud">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456903">
              <a:defRPr/>
            </a:pPr>
            <a:r>
              <a:rPr lang="de-DE" sz="800">
                <a:solidFill>
                  <a:srgbClr val="293E40"/>
                </a:solidFill>
                <a:latin typeface="Century Gothic" panose="020F0302020204030204"/>
              </a:rPr>
              <a:t>How do we do upgrades?</a:t>
            </a:r>
          </a:p>
        </p:txBody>
      </p:sp>
      <p:sp>
        <p:nvSpPr>
          <p:cNvPr id="89" name="Wolke 88">
            <a:extLst>
              <a:ext uri="{FF2B5EF4-FFF2-40B4-BE49-F238E27FC236}">
                <a16:creationId xmlns:a16="http://schemas.microsoft.com/office/drawing/2014/main" id="{1CD51F1E-99F6-3642-8975-9A5578C5F478}"/>
              </a:ext>
            </a:extLst>
          </p:cNvPr>
          <p:cNvSpPr/>
          <p:nvPr/>
        </p:nvSpPr>
        <p:spPr>
          <a:xfrm>
            <a:off x="474388" y="3990731"/>
            <a:ext cx="1045531" cy="676624"/>
          </a:xfrm>
          <a:prstGeom prst="cloud">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456903">
              <a:defRPr/>
            </a:pPr>
            <a:r>
              <a:rPr lang="de-DE" sz="800">
                <a:solidFill>
                  <a:srgbClr val="293E40"/>
                </a:solidFill>
                <a:latin typeface="Century Gothic" panose="020F0302020204030204"/>
              </a:rPr>
              <a:t>When should we customize?</a:t>
            </a:r>
          </a:p>
        </p:txBody>
      </p:sp>
      <p:sp>
        <p:nvSpPr>
          <p:cNvPr id="90" name="Wolke 89">
            <a:extLst>
              <a:ext uri="{FF2B5EF4-FFF2-40B4-BE49-F238E27FC236}">
                <a16:creationId xmlns:a16="http://schemas.microsoft.com/office/drawing/2014/main" id="{A30AC11B-4930-BB4B-A327-D1DCE88FADDC}"/>
              </a:ext>
            </a:extLst>
          </p:cNvPr>
          <p:cNvSpPr/>
          <p:nvPr/>
        </p:nvSpPr>
        <p:spPr>
          <a:xfrm>
            <a:off x="1500805" y="4316294"/>
            <a:ext cx="1045531" cy="676624"/>
          </a:xfrm>
          <a:prstGeom prst="cloud">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456903">
              <a:defRPr/>
            </a:pPr>
            <a:r>
              <a:rPr lang="de-DE" sz="800">
                <a:solidFill>
                  <a:srgbClr val="293E40"/>
                </a:solidFill>
                <a:latin typeface="Century Gothic" panose="020F0302020204030204"/>
              </a:rPr>
              <a:t>What do we implement first?</a:t>
            </a:r>
          </a:p>
        </p:txBody>
      </p:sp>
      <p:sp>
        <p:nvSpPr>
          <p:cNvPr id="91" name="Wolke 90">
            <a:extLst>
              <a:ext uri="{FF2B5EF4-FFF2-40B4-BE49-F238E27FC236}">
                <a16:creationId xmlns:a16="http://schemas.microsoft.com/office/drawing/2014/main" id="{20725909-9939-B340-8E27-B19272106E1C}"/>
              </a:ext>
            </a:extLst>
          </p:cNvPr>
          <p:cNvSpPr/>
          <p:nvPr/>
        </p:nvSpPr>
        <p:spPr>
          <a:xfrm>
            <a:off x="656320" y="4983778"/>
            <a:ext cx="1045531" cy="676624"/>
          </a:xfrm>
          <a:prstGeom prst="cloud">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456903">
              <a:defRPr/>
            </a:pPr>
            <a:r>
              <a:rPr lang="de-DE" sz="800">
                <a:solidFill>
                  <a:srgbClr val="293E40"/>
                </a:solidFill>
                <a:latin typeface="Century Gothic" panose="020F0302020204030204"/>
              </a:rPr>
              <a:t>Can we change the services we deliver?</a:t>
            </a:r>
          </a:p>
        </p:txBody>
      </p:sp>
    </p:spTree>
    <p:extLst>
      <p:ext uri="{BB962C8B-B14F-4D97-AF65-F5344CB8AC3E}">
        <p14:creationId xmlns:p14="http://schemas.microsoft.com/office/powerpoint/2010/main" val="127201031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Content Placeholder 6">
            <a:extLst>
              <a:ext uri="{FF2B5EF4-FFF2-40B4-BE49-F238E27FC236}">
                <a16:creationId xmlns:a16="http://schemas.microsoft.com/office/drawing/2014/main" id="{50376A7B-EE35-1C4B-A0CC-E090C9EF2189}"/>
              </a:ext>
            </a:extLst>
          </p:cNvPr>
          <p:cNvSpPr txBox="1">
            <a:spLocks/>
          </p:cNvSpPr>
          <p:nvPr/>
        </p:nvSpPr>
        <p:spPr>
          <a:xfrm>
            <a:off x="6278106" y="1393718"/>
            <a:ext cx="5274714" cy="4669330"/>
          </a:xfrm>
          <a:prstGeom prst="rect">
            <a:avLst/>
          </a:prstGeom>
          <a:solidFill>
            <a:schemeClr val="bg1"/>
          </a:solidFill>
        </p:spPr>
        <p:txBody>
          <a:bodyPr/>
          <a:lstStyle>
            <a:lvl1pPr marL="228600" indent="-228600" algn="l" defTabSz="914400" rtl="0" eaLnBrk="1" latinLnBrk="0" hangingPunct="1">
              <a:lnSpc>
                <a:spcPct val="100000"/>
              </a:lnSpc>
              <a:spcBef>
                <a:spcPts val="600"/>
              </a:spcBef>
              <a:spcAft>
                <a:spcPts val="600"/>
              </a:spcAft>
              <a:buFont typeface="Arial" panose="020B0604020202020204" pitchFamily="34" charset="0"/>
              <a:buChar char="•"/>
              <a:defRPr sz="1800" b="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Font typeface="Monaco" pitchFamily="2" charset="77"/>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31" indent="-228531" defTabSz="914126">
              <a:buFont typeface="+mj-lt"/>
              <a:buAutoNum type="arabicPeriod"/>
              <a:defRPr/>
            </a:pPr>
            <a:r>
              <a:rPr lang="en-US" sz="1200" b="1">
                <a:solidFill>
                  <a:srgbClr val="000000"/>
                </a:solidFill>
                <a:latin typeface="Century Gothic" panose="020F0302020204030204"/>
              </a:rPr>
              <a:t>Team Sizing </a:t>
            </a:r>
            <a:r>
              <a:rPr lang="en-US" sz="1200">
                <a:solidFill>
                  <a:srgbClr val="000000"/>
                </a:solidFill>
                <a:latin typeface="Century Gothic" panose="020F0302020204030204"/>
              </a:rPr>
              <a:t>– sizing should be based on:</a:t>
            </a:r>
          </a:p>
          <a:p>
            <a:pPr marL="685594" lvl="1" indent="-228531" defTabSz="914126">
              <a:defRPr/>
            </a:pPr>
            <a:r>
              <a:rPr lang="en-US" sz="1200">
                <a:solidFill>
                  <a:srgbClr val="000000"/>
                </a:solidFill>
                <a:latin typeface="Century Gothic" panose="020F0302020204030204"/>
              </a:rPr>
              <a:t>The number of ServiceNow applications you have (or will have). This typically corresponds to a wider set of business objectives &amp; requires more headcount to manage value delivery. </a:t>
            </a:r>
          </a:p>
          <a:p>
            <a:pPr marL="685594" lvl="1" indent="-228531" defTabSz="914126">
              <a:defRPr/>
            </a:pPr>
            <a:r>
              <a:rPr lang="en-US" sz="1200">
                <a:solidFill>
                  <a:srgbClr val="000000"/>
                </a:solidFill>
                <a:latin typeface="Century Gothic" panose="020F0302020204030204"/>
              </a:rPr>
              <a:t>Your enterprise’s general level of process maturity. If your enterprise is relatively less mature at processes, you’ll need more headcount to map &amp; define those processes as you automate &amp; digitize them. </a:t>
            </a:r>
          </a:p>
          <a:p>
            <a:pPr marL="685594" lvl="1" indent="-228531" defTabSz="914126">
              <a:defRPr/>
            </a:pPr>
            <a:r>
              <a:rPr lang="en-US" sz="1200">
                <a:solidFill>
                  <a:srgbClr val="000000"/>
                </a:solidFill>
                <a:latin typeface="Century Gothic" panose="020F0302020204030204"/>
              </a:rPr>
              <a:t>The volume, diversity, &amp; complexity of demands you expect. The higher any of these are, the more headcount you’ll need to deliver</a:t>
            </a:r>
          </a:p>
          <a:p>
            <a:pPr marL="228531" indent="-228531" defTabSz="914126">
              <a:buFont typeface="+mj-lt"/>
              <a:buAutoNum type="arabicPeriod"/>
              <a:defRPr/>
            </a:pPr>
            <a:r>
              <a:rPr lang="en-US" sz="1200" b="1">
                <a:solidFill>
                  <a:srgbClr val="000000"/>
                </a:solidFill>
                <a:latin typeface="Century Gothic" panose="020F0302020204030204"/>
              </a:rPr>
              <a:t>Team Structure </a:t>
            </a:r>
            <a:r>
              <a:rPr lang="en-US" sz="1200">
                <a:solidFill>
                  <a:srgbClr val="000000"/>
                </a:solidFill>
                <a:latin typeface="Century Gothic" panose="020F0302020204030204"/>
              </a:rPr>
              <a:t>- operating model considerations: </a:t>
            </a:r>
          </a:p>
          <a:p>
            <a:pPr marL="685594" lvl="1" indent="-228531" defTabSz="914126">
              <a:defRPr/>
            </a:pPr>
            <a:r>
              <a:rPr lang="en-US" sz="1200">
                <a:solidFill>
                  <a:srgbClr val="000000"/>
                </a:solidFill>
                <a:latin typeface="Century Gothic" panose="020F0302020204030204"/>
              </a:rPr>
              <a:t>Product owners &amp; development teams may be housed inside or outside the ServiceNow team. </a:t>
            </a:r>
          </a:p>
          <a:p>
            <a:pPr marL="685594" lvl="1" indent="-228531" defTabSz="914126">
              <a:defRPr/>
            </a:pPr>
            <a:r>
              <a:rPr lang="en-US" sz="1200">
                <a:solidFill>
                  <a:srgbClr val="000000"/>
                </a:solidFill>
                <a:latin typeface="Century Gothic" panose="020F0302020204030204"/>
              </a:rPr>
              <a:t>When you start your initial implementation, it’s likely that you’ll have a simple model (for example, one product team) to support development. As you gain expertise &amp; scale with ServiceNow, you will, in most cases, want to decentralize development to business lines. </a:t>
            </a:r>
          </a:p>
        </p:txBody>
      </p:sp>
      <p:sp>
        <p:nvSpPr>
          <p:cNvPr id="4" name="Title 5">
            <a:extLst>
              <a:ext uri="{FF2B5EF4-FFF2-40B4-BE49-F238E27FC236}">
                <a16:creationId xmlns:a16="http://schemas.microsoft.com/office/drawing/2014/main" id="{58C03DE1-6DC0-674F-8DEC-E53053F660FD}"/>
              </a:ext>
            </a:extLst>
          </p:cNvPr>
          <p:cNvSpPr>
            <a:spLocks noGrp="1"/>
          </p:cNvSpPr>
          <p:nvPr>
            <p:ph type="title"/>
          </p:nvPr>
        </p:nvSpPr>
        <p:spPr>
          <a:xfrm>
            <a:off x="71421" y="77074"/>
            <a:ext cx="10982639" cy="624379"/>
          </a:xfrm>
        </p:spPr>
        <p:txBody>
          <a:bodyPr/>
          <a:lstStyle/>
          <a:p>
            <a:r>
              <a:rPr lang="en-US" sz="2399"/>
              <a:t>Platform Team Sizing &amp; operating model – Key Considerations</a:t>
            </a:r>
          </a:p>
        </p:txBody>
      </p:sp>
      <p:pic>
        <p:nvPicPr>
          <p:cNvPr id="5" name="Content Placeholder 4">
            <a:extLst>
              <a:ext uri="{FF2B5EF4-FFF2-40B4-BE49-F238E27FC236}">
                <a16:creationId xmlns:a16="http://schemas.microsoft.com/office/drawing/2014/main" id="{CB798C2B-D4EB-6840-9785-CFD50F328902}"/>
              </a:ext>
            </a:extLst>
          </p:cNvPr>
          <p:cNvPicPr>
            <a:picLocks noGrp="1" noChangeAspect="1"/>
          </p:cNvPicPr>
          <p:nvPr>
            <p:ph idx="4294967295"/>
          </p:nvPr>
        </p:nvPicPr>
        <p:blipFill>
          <a:blip r:embed="rId2" cstate="email">
            <a:extLst>
              <a:ext uri="{28A0092B-C50C-407E-A947-70E740481C1C}">
                <a14:useLocalDpi xmlns:a14="http://schemas.microsoft.com/office/drawing/2010/main"/>
              </a:ext>
            </a:extLst>
          </a:blip>
          <a:stretch>
            <a:fillRect/>
          </a:stretch>
        </p:blipFill>
        <p:spPr>
          <a:xfrm>
            <a:off x="839571" y="1596229"/>
            <a:ext cx="4969169" cy="4113728"/>
          </a:xfrm>
        </p:spPr>
      </p:pic>
      <p:sp>
        <p:nvSpPr>
          <p:cNvPr id="7" name="Text Placeholder 7">
            <a:extLst>
              <a:ext uri="{FF2B5EF4-FFF2-40B4-BE49-F238E27FC236}">
                <a16:creationId xmlns:a16="http://schemas.microsoft.com/office/drawing/2014/main" id="{ACBD9B82-DCEE-FF44-AA71-E7356F08F6CE}"/>
              </a:ext>
            </a:extLst>
          </p:cNvPr>
          <p:cNvSpPr txBox="1">
            <a:spLocks/>
          </p:cNvSpPr>
          <p:nvPr/>
        </p:nvSpPr>
        <p:spPr>
          <a:xfrm>
            <a:off x="1141491" y="999992"/>
            <a:ext cx="10628285" cy="365665"/>
          </a:xfrm>
          <a:prstGeom prst="rect">
            <a:avLst/>
          </a:prstGeom>
        </p:spPr>
        <p:txBody>
          <a:bodyPr/>
          <a:lstStyle>
            <a:lvl1pPr marL="228600" indent="-228600" algn="l" defTabSz="914400" rtl="0" eaLnBrk="1" latinLnBrk="0" hangingPunct="1">
              <a:lnSpc>
                <a:spcPct val="100000"/>
              </a:lnSpc>
              <a:spcBef>
                <a:spcPts val="600"/>
              </a:spcBef>
              <a:spcAft>
                <a:spcPts val="600"/>
              </a:spcAft>
              <a:buFont typeface="Arial" panose="020B0604020202020204" pitchFamily="34" charset="0"/>
              <a:buChar char="•"/>
              <a:defRPr sz="1800" b="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Font typeface="Monaco" pitchFamily="2" charset="77"/>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126">
              <a:buNone/>
              <a:defRPr/>
            </a:pPr>
            <a:r>
              <a:rPr lang="en-US" sz="1799">
                <a:solidFill>
                  <a:srgbClr val="FFFFFF"/>
                </a:solidFill>
                <a:latin typeface="Century Gothic" panose="020F0302020204030204"/>
              </a:rPr>
              <a:t>Defining your team for delivery &amp; support of ServiceNow capabilities</a:t>
            </a:r>
          </a:p>
        </p:txBody>
      </p:sp>
    </p:spTree>
    <p:extLst>
      <p:ext uri="{BB962C8B-B14F-4D97-AF65-F5344CB8AC3E}">
        <p14:creationId xmlns:p14="http://schemas.microsoft.com/office/powerpoint/2010/main" val="156443518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14D48D3-C403-E744-A65F-935BC2C49411}"/>
              </a:ext>
            </a:extLst>
          </p:cNvPr>
          <p:cNvSpPr>
            <a:spLocks noGrp="1"/>
          </p:cNvSpPr>
          <p:nvPr>
            <p:ph type="body" sz="quarter" idx="13"/>
          </p:nvPr>
        </p:nvSpPr>
        <p:spPr>
          <a:xfrm>
            <a:off x="600624" y="685862"/>
            <a:ext cx="11207242" cy="447939"/>
          </a:xfrm>
        </p:spPr>
        <p:txBody>
          <a:bodyPr/>
          <a:lstStyle/>
          <a:p>
            <a:pPr marL="342900" indent="-342900">
              <a:buFont typeface="Arial" panose="020B0604020202020204" pitchFamily="34" charset="0"/>
              <a:buChar char="•"/>
            </a:pPr>
            <a:r>
              <a:rPr lang="en-US">
                <a:solidFill>
                  <a:schemeClr val="bg1"/>
                </a:solidFill>
              </a:rPr>
              <a:t>Responsibilities &amp; Outcomes</a:t>
            </a:r>
          </a:p>
        </p:txBody>
      </p:sp>
      <p:sp>
        <p:nvSpPr>
          <p:cNvPr id="2" name="Title 1">
            <a:extLst>
              <a:ext uri="{FF2B5EF4-FFF2-40B4-BE49-F238E27FC236}">
                <a16:creationId xmlns:a16="http://schemas.microsoft.com/office/drawing/2014/main" id="{BF048B42-0361-1D4F-8B89-26C471E355A4}"/>
              </a:ext>
            </a:extLst>
          </p:cNvPr>
          <p:cNvSpPr>
            <a:spLocks noGrp="1"/>
          </p:cNvSpPr>
          <p:nvPr>
            <p:ph type="title"/>
          </p:nvPr>
        </p:nvSpPr>
        <p:spPr>
          <a:xfrm>
            <a:off x="136785" y="93033"/>
            <a:ext cx="10982639" cy="592527"/>
          </a:xfrm>
        </p:spPr>
        <p:txBody>
          <a:bodyPr/>
          <a:lstStyle/>
          <a:p>
            <a:r>
              <a:rPr lang="en-US"/>
              <a:t>STRATEGY</a:t>
            </a:r>
          </a:p>
        </p:txBody>
      </p:sp>
      <p:sp>
        <p:nvSpPr>
          <p:cNvPr id="5" name="Rectangle 4">
            <a:extLst>
              <a:ext uri="{FF2B5EF4-FFF2-40B4-BE49-F238E27FC236}">
                <a16:creationId xmlns:a16="http://schemas.microsoft.com/office/drawing/2014/main" id="{E959E3D7-7B36-104A-9292-0EC699CE36B2}"/>
              </a:ext>
            </a:extLst>
          </p:cNvPr>
          <p:cNvSpPr/>
          <p:nvPr/>
        </p:nvSpPr>
        <p:spPr>
          <a:xfrm>
            <a:off x="3479631" y="3536606"/>
            <a:ext cx="2406005" cy="42703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lnSpc>
                <a:spcPts val="2123"/>
              </a:lnSpc>
              <a:defRPr/>
            </a:pPr>
            <a:r>
              <a:rPr lang="en-US" sz="1400" b="1" kern="0">
                <a:solidFill>
                  <a:srgbClr val="FFFFFF"/>
                </a:solidFill>
                <a:latin typeface="Century Gothic" panose="020F0302020204030204"/>
              </a:rPr>
              <a:t>OCM Plan </a:t>
            </a:r>
          </a:p>
        </p:txBody>
      </p:sp>
      <p:sp>
        <p:nvSpPr>
          <p:cNvPr id="7" name="Rectangle 6">
            <a:extLst>
              <a:ext uri="{FF2B5EF4-FFF2-40B4-BE49-F238E27FC236}">
                <a16:creationId xmlns:a16="http://schemas.microsoft.com/office/drawing/2014/main" id="{B7DA3BEF-3449-574C-81F5-1448C1F6A8F3}"/>
              </a:ext>
            </a:extLst>
          </p:cNvPr>
          <p:cNvSpPr/>
          <p:nvPr/>
        </p:nvSpPr>
        <p:spPr>
          <a:xfrm>
            <a:off x="670208" y="3528990"/>
            <a:ext cx="2406005" cy="42703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lnSpc>
                <a:spcPts val="2123"/>
              </a:lnSpc>
              <a:defRPr/>
            </a:pPr>
            <a:r>
              <a:rPr lang="en-US" sz="1400" b="1" kern="0">
                <a:solidFill>
                  <a:srgbClr val="FFFFFF"/>
                </a:solidFill>
                <a:latin typeface="Century Gothic" panose="020F0302020204030204"/>
              </a:rPr>
              <a:t>Execution Strategy</a:t>
            </a:r>
          </a:p>
        </p:txBody>
      </p:sp>
      <p:sp>
        <p:nvSpPr>
          <p:cNvPr id="8" name="Rectangle 7">
            <a:extLst>
              <a:ext uri="{FF2B5EF4-FFF2-40B4-BE49-F238E27FC236}">
                <a16:creationId xmlns:a16="http://schemas.microsoft.com/office/drawing/2014/main" id="{6EA89C6B-CDF1-994E-8F0D-D8C2BED0C94F}"/>
              </a:ext>
            </a:extLst>
          </p:cNvPr>
          <p:cNvSpPr/>
          <p:nvPr/>
        </p:nvSpPr>
        <p:spPr>
          <a:xfrm>
            <a:off x="678511" y="1430606"/>
            <a:ext cx="2406005" cy="42703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r>
              <a:rPr lang="en-US" sz="1400" b="1" kern="0">
                <a:solidFill>
                  <a:srgbClr val="FFFFFF"/>
                </a:solidFill>
                <a:latin typeface="Century Gothic" panose="020F0302020204030204"/>
              </a:rPr>
              <a:t>Vision &amp; Roadmap</a:t>
            </a:r>
          </a:p>
        </p:txBody>
      </p:sp>
      <p:sp>
        <p:nvSpPr>
          <p:cNvPr id="9" name="Rectangle 8">
            <a:extLst>
              <a:ext uri="{FF2B5EF4-FFF2-40B4-BE49-F238E27FC236}">
                <a16:creationId xmlns:a16="http://schemas.microsoft.com/office/drawing/2014/main" id="{E1BFC77F-140C-FB48-A9EF-E5CD11F15667}"/>
              </a:ext>
            </a:extLst>
          </p:cNvPr>
          <p:cNvSpPr/>
          <p:nvPr/>
        </p:nvSpPr>
        <p:spPr>
          <a:xfrm>
            <a:off x="3478283" y="1423808"/>
            <a:ext cx="2407560" cy="43778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lnSpc>
                <a:spcPts val="2123"/>
              </a:lnSpc>
              <a:defRPr/>
            </a:pPr>
            <a:r>
              <a:rPr lang="en-US" sz="1400" b="1" kern="0">
                <a:solidFill>
                  <a:srgbClr val="FFFFFF"/>
                </a:solidFill>
                <a:latin typeface="Century Gothic" panose="020F0302020204030204"/>
              </a:rPr>
              <a:t>Decision Body</a:t>
            </a:r>
          </a:p>
        </p:txBody>
      </p:sp>
      <p:sp>
        <p:nvSpPr>
          <p:cNvPr id="10" name="Rectangle 9">
            <a:extLst>
              <a:ext uri="{FF2B5EF4-FFF2-40B4-BE49-F238E27FC236}">
                <a16:creationId xmlns:a16="http://schemas.microsoft.com/office/drawing/2014/main" id="{6BFEAFA9-0194-1E4D-8A1E-DD81DFF2C366}"/>
              </a:ext>
            </a:extLst>
          </p:cNvPr>
          <p:cNvSpPr/>
          <p:nvPr/>
        </p:nvSpPr>
        <p:spPr>
          <a:xfrm>
            <a:off x="6304246" y="1417238"/>
            <a:ext cx="2400995" cy="45226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lnSpc>
                <a:spcPts val="2123"/>
              </a:lnSpc>
              <a:defRPr/>
            </a:pPr>
            <a:r>
              <a:rPr lang="en-US" sz="1400" b="1" kern="0">
                <a:solidFill>
                  <a:srgbClr val="FFFFFF"/>
                </a:solidFill>
                <a:latin typeface="Century Gothic" panose="020F0302020204030204"/>
              </a:rPr>
              <a:t>Platform &amp; Capabilities</a:t>
            </a:r>
          </a:p>
        </p:txBody>
      </p:sp>
      <p:sp>
        <p:nvSpPr>
          <p:cNvPr id="11" name="Rectangle 10">
            <a:extLst>
              <a:ext uri="{FF2B5EF4-FFF2-40B4-BE49-F238E27FC236}">
                <a16:creationId xmlns:a16="http://schemas.microsoft.com/office/drawing/2014/main" id="{E056EECE-F288-7D4C-9D2B-77489BEECA70}"/>
              </a:ext>
            </a:extLst>
          </p:cNvPr>
          <p:cNvSpPr/>
          <p:nvPr/>
        </p:nvSpPr>
        <p:spPr>
          <a:xfrm>
            <a:off x="3482717" y="1417240"/>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FFFFFF"/>
              </a:solidFill>
              <a:latin typeface="Century Gothic" panose="020F0302020204030204"/>
            </a:endParaRPr>
          </a:p>
        </p:txBody>
      </p:sp>
      <p:sp>
        <p:nvSpPr>
          <p:cNvPr id="12" name="Rectangle 11">
            <a:extLst>
              <a:ext uri="{FF2B5EF4-FFF2-40B4-BE49-F238E27FC236}">
                <a16:creationId xmlns:a16="http://schemas.microsoft.com/office/drawing/2014/main" id="{D04D2C0A-48B1-B14A-AE82-47EEBC048CBA}"/>
              </a:ext>
            </a:extLst>
          </p:cNvPr>
          <p:cNvSpPr/>
          <p:nvPr/>
        </p:nvSpPr>
        <p:spPr>
          <a:xfrm>
            <a:off x="6295944" y="1410324"/>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FFFFFF"/>
              </a:solidFill>
              <a:latin typeface="Century Gothic" panose="020F0302020204030204"/>
            </a:endParaRPr>
          </a:p>
        </p:txBody>
      </p:sp>
      <p:sp>
        <p:nvSpPr>
          <p:cNvPr id="13" name="Rectangle 12">
            <a:extLst>
              <a:ext uri="{FF2B5EF4-FFF2-40B4-BE49-F238E27FC236}">
                <a16:creationId xmlns:a16="http://schemas.microsoft.com/office/drawing/2014/main" id="{316E7846-6E8C-C14D-9E45-A44697F7FAB0}"/>
              </a:ext>
            </a:extLst>
          </p:cNvPr>
          <p:cNvSpPr/>
          <p:nvPr/>
        </p:nvSpPr>
        <p:spPr>
          <a:xfrm>
            <a:off x="673088" y="1430720"/>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FFFFFF"/>
              </a:solidFill>
              <a:latin typeface="Century Gothic" panose="020F0302020204030204"/>
            </a:endParaRPr>
          </a:p>
        </p:txBody>
      </p:sp>
      <p:sp>
        <p:nvSpPr>
          <p:cNvPr id="14" name="Rectangle 13">
            <a:extLst>
              <a:ext uri="{FF2B5EF4-FFF2-40B4-BE49-F238E27FC236}">
                <a16:creationId xmlns:a16="http://schemas.microsoft.com/office/drawing/2014/main" id="{956AB5A2-5B17-5342-B7A3-0C3A8255D5C1}"/>
              </a:ext>
            </a:extLst>
          </p:cNvPr>
          <p:cNvSpPr/>
          <p:nvPr/>
        </p:nvSpPr>
        <p:spPr>
          <a:xfrm>
            <a:off x="673088" y="3536607"/>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FFFFFF"/>
              </a:solidFill>
              <a:latin typeface="Century Gothic" panose="020F0302020204030204"/>
            </a:endParaRPr>
          </a:p>
        </p:txBody>
      </p:sp>
      <p:sp>
        <p:nvSpPr>
          <p:cNvPr id="15" name="Rectangle 14">
            <a:extLst>
              <a:ext uri="{FF2B5EF4-FFF2-40B4-BE49-F238E27FC236}">
                <a16:creationId xmlns:a16="http://schemas.microsoft.com/office/drawing/2014/main" id="{1A8FED33-3CC7-DA44-872B-A4F5B4BD7C59}"/>
              </a:ext>
            </a:extLst>
          </p:cNvPr>
          <p:cNvSpPr/>
          <p:nvPr/>
        </p:nvSpPr>
        <p:spPr>
          <a:xfrm>
            <a:off x="3476311" y="3536607"/>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FFFFFF"/>
              </a:solidFill>
              <a:latin typeface="Century Gothic" panose="020F0302020204030204"/>
            </a:endParaRPr>
          </a:p>
        </p:txBody>
      </p:sp>
      <p:sp>
        <p:nvSpPr>
          <p:cNvPr id="16" name="Rectangle 15">
            <a:extLst>
              <a:ext uri="{FF2B5EF4-FFF2-40B4-BE49-F238E27FC236}">
                <a16:creationId xmlns:a16="http://schemas.microsoft.com/office/drawing/2014/main" id="{88A42A0A-85C4-4A44-BDFD-E3133790E63A}"/>
              </a:ext>
            </a:extLst>
          </p:cNvPr>
          <p:cNvSpPr/>
          <p:nvPr/>
        </p:nvSpPr>
        <p:spPr>
          <a:xfrm>
            <a:off x="6304246" y="3534804"/>
            <a:ext cx="2406005" cy="42703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lnSpc>
                <a:spcPts val="2123"/>
              </a:lnSpc>
              <a:defRPr/>
            </a:pPr>
            <a:r>
              <a:rPr lang="en-US" sz="1400" b="1" kern="0">
                <a:solidFill>
                  <a:srgbClr val="FFFFFF"/>
                </a:solidFill>
                <a:latin typeface="Century Gothic" panose="020F0302020204030204"/>
              </a:rPr>
              <a:t>Program Plan</a:t>
            </a:r>
          </a:p>
        </p:txBody>
      </p:sp>
      <p:sp>
        <p:nvSpPr>
          <p:cNvPr id="17" name="Rectangle 16">
            <a:extLst>
              <a:ext uri="{FF2B5EF4-FFF2-40B4-BE49-F238E27FC236}">
                <a16:creationId xmlns:a16="http://schemas.microsoft.com/office/drawing/2014/main" id="{45FCDD7B-AE83-5E44-A150-426B9CACEC2E}"/>
              </a:ext>
            </a:extLst>
          </p:cNvPr>
          <p:cNvSpPr/>
          <p:nvPr/>
        </p:nvSpPr>
        <p:spPr>
          <a:xfrm>
            <a:off x="6295943" y="3529245"/>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FFFFFF"/>
              </a:solidFill>
              <a:latin typeface="Century Gothic" panose="020F0302020204030204"/>
            </a:endParaRPr>
          </a:p>
        </p:txBody>
      </p:sp>
      <p:sp>
        <p:nvSpPr>
          <p:cNvPr id="18" name="TextBox 17">
            <a:extLst>
              <a:ext uri="{FF2B5EF4-FFF2-40B4-BE49-F238E27FC236}">
                <a16:creationId xmlns:a16="http://schemas.microsoft.com/office/drawing/2014/main" id="{9EBF99C4-93D5-A443-A0C9-73685399C959}"/>
              </a:ext>
            </a:extLst>
          </p:cNvPr>
          <p:cNvSpPr txBox="1"/>
          <p:nvPr/>
        </p:nvSpPr>
        <p:spPr>
          <a:xfrm>
            <a:off x="678509" y="1856476"/>
            <a:ext cx="2410396" cy="1384634"/>
          </a:xfrm>
          <a:prstGeom prst="rect">
            <a:avLst/>
          </a:prstGeom>
          <a:noFill/>
        </p:spPr>
        <p:txBody>
          <a:bodyPr wrap="square" rtlCol="0">
            <a:spAutoFit/>
          </a:bodyPr>
          <a:lstStyle/>
          <a:p>
            <a:pPr marL="174521" indent="-174521" defTabSz="913852">
              <a:buFont typeface="Arial"/>
              <a:buChar char="•"/>
              <a:defRPr/>
            </a:pPr>
            <a:r>
              <a:rPr lang="en-US" sz="1400" kern="0">
                <a:solidFill>
                  <a:srgbClr val="FFFFFF"/>
                </a:solidFill>
                <a:latin typeface="Century Gothic" panose="020F0302020204030204"/>
              </a:rPr>
              <a:t>Review portfolio &amp; supplier ecosystem</a:t>
            </a:r>
          </a:p>
          <a:p>
            <a:pPr marL="174521" indent="-174521" defTabSz="913852">
              <a:buFont typeface="Arial"/>
              <a:buChar char="•"/>
              <a:defRPr/>
            </a:pPr>
            <a:r>
              <a:rPr lang="en-US" sz="1400" kern="0">
                <a:solidFill>
                  <a:srgbClr val="FFFFFF"/>
                </a:solidFill>
                <a:latin typeface="Century Gothic" panose="020F0302020204030204"/>
              </a:rPr>
              <a:t>Document clear roadmap, funding &amp; activity sequencing</a:t>
            </a:r>
          </a:p>
          <a:p>
            <a:pPr marL="174521" indent="-174521" defTabSz="913852">
              <a:buFont typeface="Arial"/>
              <a:buChar char="•"/>
              <a:defRPr/>
            </a:pPr>
            <a:r>
              <a:rPr lang="en-US" sz="1400" kern="0">
                <a:solidFill>
                  <a:srgbClr val="FFFFFF"/>
                </a:solidFill>
                <a:latin typeface="Century Gothic" panose="020F0302020204030204"/>
              </a:rPr>
              <a:t>Communication Plan</a:t>
            </a:r>
          </a:p>
        </p:txBody>
      </p:sp>
      <p:sp>
        <p:nvSpPr>
          <p:cNvPr id="19" name="TextBox 18">
            <a:extLst>
              <a:ext uri="{FF2B5EF4-FFF2-40B4-BE49-F238E27FC236}">
                <a16:creationId xmlns:a16="http://schemas.microsoft.com/office/drawing/2014/main" id="{9162AF09-2DF2-E345-A224-4843A89F72DD}"/>
              </a:ext>
            </a:extLst>
          </p:cNvPr>
          <p:cNvSpPr txBox="1"/>
          <p:nvPr/>
        </p:nvSpPr>
        <p:spPr>
          <a:xfrm>
            <a:off x="6300333" y="1869917"/>
            <a:ext cx="2424436" cy="1169246"/>
          </a:xfrm>
          <a:prstGeom prst="rect">
            <a:avLst/>
          </a:prstGeom>
          <a:noFill/>
        </p:spPr>
        <p:txBody>
          <a:bodyPr wrap="square" rtlCol="0">
            <a:spAutoFit/>
          </a:bodyPr>
          <a:lstStyle/>
          <a:p>
            <a:pPr marL="174521" indent="-174521" defTabSz="913852">
              <a:buFont typeface="Arial"/>
              <a:buChar char="•"/>
              <a:defRPr/>
            </a:pPr>
            <a:r>
              <a:rPr lang="en-US" sz="1400" kern="0">
                <a:solidFill>
                  <a:srgbClr val="FFFFFF"/>
                </a:solidFill>
                <a:latin typeface="Century Gothic" panose="020F0302020204030204"/>
              </a:rPr>
              <a:t>Create strategy plans</a:t>
            </a:r>
          </a:p>
          <a:p>
            <a:pPr marL="174521" indent="-174521" defTabSz="913852">
              <a:buFont typeface="Arial"/>
              <a:buChar char="•"/>
              <a:defRPr/>
            </a:pPr>
            <a:r>
              <a:rPr lang="en-US" sz="1400" kern="0">
                <a:solidFill>
                  <a:srgbClr val="FFFFFF"/>
                </a:solidFill>
                <a:latin typeface="Century Gothic" panose="020F0302020204030204"/>
              </a:rPr>
              <a:t>Develop funding, resource &amp; budget plans</a:t>
            </a:r>
          </a:p>
          <a:p>
            <a:pPr marL="174521" indent="-174521" defTabSz="913852">
              <a:buFont typeface="Arial"/>
              <a:buChar char="•"/>
              <a:defRPr/>
            </a:pPr>
            <a:r>
              <a:rPr lang="en-US" sz="1400" kern="0">
                <a:solidFill>
                  <a:srgbClr val="FFFFFF"/>
                </a:solidFill>
                <a:latin typeface="Century Gothic" panose="020F0302020204030204"/>
              </a:rPr>
              <a:t>Align stakeholders</a:t>
            </a:r>
          </a:p>
        </p:txBody>
      </p:sp>
      <p:sp>
        <p:nvSpPr>
          <p:cNvPr id="20" name="TextBox 19">
            <a:extLst>
              <a:ext uri="{FF2B5EF4-FFF2-40B4-BE49-F238E27FC236}">
                <a16:creationId xmlns:a16="http://schemas.microsoft.com/office/drawing/2014/main" id="{2523CE22-B634-4845-9292-B4ADD65402F9}"/>
              </a:ext>
            </a:extLst>
          </p:cNvPr>
          <p:cNvSpPr txBox="1"/>
          <p:nvPr/>
        </p:nvSpPr>
        <p:spPr>
          <a:xfrm>
            <a:off x="3469707" y="1856476"/>
            <a:ext cx="2424436" cy="1169246"/>
          </a:xfrm>
          <a:prstGeom prst="rect">
            <a:avLst/>
          </a:prstGeom>
          <a:noFill/>
        </p:spPr>
        <p:txBody>
          <a:bodyPr wrap="square" rtlCol="0">
            <a:spAutoFit/>
          </a:bodyPr>
          <a:lstStyle/>
          <a:p>
            <a:pPr marL="174521" indent="-174521" defTabSz="913852">
              <a:buFont typeface="Arial"/>
              <a:buChar char="•"/>
              <a:defRPr/>
            </a:pPr>
            <a:r>
              <a:rPr lang="en-US" sz="1400" kern="0">
                <a:solidFill>
                  <a:srgbClr val="FFFFFF"/>
                </a:solidFill>
                <a:latin typeface="Century Gothic" panose="020F0302020204030204"/>
              </a:rPr>
              <a:t>Determine governing boards/bodies</a:t>
            </a:r>
          </a:p>
          <a:p>
            <a:pPr marL="174521" indent="-174521" defTabSz="913852">
              <a:buFont typeface="Arial"/>
              <a:buChar char="•"/>
              <a:defRPr/>
            </a:pPr>
            <a:r>
              <a:rPr lang="en-US" sz="1400" kern="0">
                <a:solidFill>
                  <a:srgbClr val="FFFFFF"/>
                </a:solidFill>
                <a:latin typeface="Century Gothic" panose="020F0302020204030204"/>
              </a:rPr>
              <a:t>Define &amp; clarify roles of groups &amp; potential implications</a:t>
            </a:r>
          </a:p>
        </p:txBody>
      </p:sp>
      <p:sp>
        <p:nvSpPr>
          <p:cNvPr id="21" name="TextBox 20">
            <a:extLst>
              <a:ext uri="{FF2B5EF4-FFF2-40B4-BE49-F238E27FC236}">
                <a16:creationId xmlns:a16="http://schemas.microsoft.com/office/drawing/2014/main" id="{88651391-76DD-1F44-992D-40CD1CC22BB5}"/>
              </a:ext>
            </a:extLst>
          </p:cNvPr>
          <p:cNvSpPr txBox="1"/>
          <p:nvPr/>
        </p:nvSpPr>
        <p:spPr>
          <a:xfrm>
            <a:off x="678511" y="3964575"/>
            <a:ext cx="2385010" cy="1384634"/>
          </a:xfrm>
          <a:prstGeom prst="rect">
            <a:avLst/>
          </a:prstGeom>
          <a:noFill/>
        </p:spPr>
        <p:txBody>
          <a:bodyPr wrap="square" rtlCol="0">
            <a:spAutoFit/>
          </a:bodyPr>
          <a:lstStyle/>
          <a:p>
            <a:pPr marL="174521" indent="-174521" defTabSz="913852">
              <a:buFont typeface="Arial"/>
              <a:buChar char="•"/>
              <a:defRPr/>
            </a:pPr>
            <a:r>
              <a:rPr lang="en-US" sz="1400" kern="0">
                <a:solidFill>
                  <a:srgbClr val="FFFFFF"/>
                </a:solidFill>
                <a:latin typeface="Century Gothic" panose="020F0302020204030204"/>
              </a:rPr>
              <a:t>Align roadmap &amp; strategy to business initiatives</a:t>
            </a:r>
          </a:p>
          <a:p>
            <a:pPr marL="174521" indent="-174521" defTabSz="913852">
              <a:buFont typeface="Arial"/>
              <a:buChar char="•"/>
              <a:defRPr/>
            </a:pPr>
            <a:r>
              <a:rPr lang="en-US" sz="1400" kern="0">
                <a:solidFill>
                  <a:srgbClr val="FFFFFF"/>
                </a:solidFill>
                <a:latin typeface="Century Gothic" panose="020F0302020204030204"/>
              </a:rPr>
              <a:t>Determine the “what &amp; why” needs to be done on the platform</a:t>
            </a:r>
          </a:p>
        </p:txBody>
      </p:sp>
      <p:sp>
        <p:nvSpPr>
          <p:cNvPr id="22" name="TextBox 21">
            <a:extLst>
              <a:ext uri="{FF2B5EF4-FFF2-40B4-BE49-F238E27FC236}">
                <a16:creationId xmlns:a16="http://schemas.microsoft.com/office/drawing/2014/main" id="{BD70B5B6-36A5-DA4C-866E-F90ABFFECDE7}"/>
              </a:ext>
            </a:extLst>
          </p:cNvPr>
          <p:cNvSpPr txBox="1"/>
          <p:nvPr/>
        </p:nvSpPr>
        <p:spPr>
          <a:xfrm>
            <a:off x="6300333" y="3953125"/>
            <a:ext cx="2424436" cy="1384634"/>
          </a:xfrm>
          <a:prstGeom prst="rect">
            <a:avLst/>
          </a:prstGeom>
          <a:noFill/>
        </p:spPr>
        <p:txBody>
          <a:bodyPr wrap="square" rtlCol="0">
            <a:spAutoFit/>
          </a:bodyPr>
          <a:lstStyle/>
          <a:p>
            <a:pPr marL="174521" indent="-174521" defTabSz="913852">
              <a:buFont typeface="Arial"/>
              <a:buChar char="•"/>
              <a:defRPr/>
            </a:pPr>
            <a:r>
              <a:rPr lang="en-US" sz="1400" kern="0">
                <a:solidFill>
                  <a:srgbClr val="FFFFFF"/>
                </a:solidFill>
                <a:latin typeface="Century Gothic" panose="020F0302020204030204"/>
              </a:rPr>
              <a:t>Assess current state</a:t>
            </a:r>
          </a:p>
          <a:p>
            <a:pPr marL="174521" indent="-174521" defTabSz="913852">
              <a:buFont typeface="Arial"/>
              <a:buChar char="•"/>
              <a:defRPr/>
            </a:pPr>
            <a:r>
              <a:rPr lang="en-US" sz="1400" kern="0">
                <a:solidFill>
                  <a:srgbClr val="FFFFFF"/>
                </a:solidFill>
                <a:latin typeface="Century Gothic" panose="020F0302020204030204"/>
              </a:rPr>
              <a:t>Align projects with vision &amp; goals</a:t>
            </a:r>
          </a:p>
          <a:p>
            <a:pPr marL="174521" indent="-174521" defTabSz="913852">
              <a:buFont typeface="Arial"/>
              <a:buChar char="•"/>
              <a:defRPr/>
            </a:pPr>
            <a:r>
              <a:rPr lang="en-US" sz="1400" kern="0">
                <a:solidFill>
                  <a:srgbClr val="FFFFFF"/>
                </a:solidFill>
                <a:latin typeface="Century Gothic" panose="020F0302020204030204"/>
              </a:rPr>
              <a:t>Oversee &amp; control during program execution</a:t>
            </a:r>
          </a:p>
        </p:txBody>
      </p:sp>
      <p:pic>
        <p:nvPicPr>
          <p:cNvPr id="23" name="Picture 22" descr="1.jpg">
            <a:extLst>
              <a:ext uri="{FF2B5EF4-FFF2-40B4-BE49-F238E27FC236}">
                <a16:creationId xmlns:a16="http://schemas.microsoft.com/office/drawing/2014/main" id="{0D06B35F-CDA9-1B44-AFB6-0027B295249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989810" y="1424902"/>
            <a:ext cx="2650379" cy="3932969"/>
          </a:xfrm>
          <a:prstGeom prst="rect">
            <a:avLst/>
          </a:prstGeom>
          <a:gradFill flip="none" rotWithShape="1">
            <a:gsLst>
              <a:gs pos="25000">
                <a:schemeClr val="bg1"/>
              </a:gs>
              <a:gs pos="24000">
                <a:schemeClr val="bg1">
                  <a:lumMod val="75000"/>
                </a:schemeClr>
              </a:gs>
            </a:gsLst>
            <a:lin ang="5400000" scaled="0"/>
            <a:tileRect/>
          </a:gradFill>
          <a:ln w="3175" cmpd="sng">
            <a:solidFill>
              <a:schemeClr val="bg1">
                <a:lumMod val="50000"/>
              </a:schemeClr>
            </a:solidFill>
          </a:ln>
          <a:effectLst/>
        </p:spPr>
      </p:pic>
      <p:sp>
        <p:nvSpPr>
          <p:cNvPr id="24" name="Rectangle 23">
            <a:extLst>
              <a:ext uri="{FF2B5EF4-FFF2-40B4-BE49-F238E27FC236}">
                <a16:creationId xmlns:a16="http://schemas.microsoft.com/office/drawing/2014/main" id="{3E2C60F8-F41C-B84E-8290-A7BE0F385546}"/>
              </a:ext>
            </a:extLst>
          </p:cNvPr>
          <p:cNvSpPr/>
          <p:nvPr/>
        </p:nvSpPr>
        <p:spPr>
          <a:xfrm>
            <a:off x="8984883" y="4358227"/>
            <a:ext cx="2659518" cy="999642"/>
          </a:xfrm>
          <a:prstGeom prst="rect">
            <a:avLst/>
          </a:prstGeom>
          <a:solidFill>
            <a:schemeClr val="tx1">
              <a:alpha val="68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US" sz="1799" kern="0">
              <a:solidFill>
                <a:srgbClr val="FFFFFF"/>
              </a:solidFill>
              <a:latin typeface="Century Gothic" panose="020F0302020204030204"/>
            </a:endParaRPr>
          </a:p>
        </p:txBody>
      </p:sp>
      <p:sp>
        <p:nvSpPr>
          <p:cNvPr id="25" name="TextBox 24">
            <a:extLst>
              <a:ext uri="{FF2B5EF4-FFF2-40B4-BE49-F238E27FC236}">
                <a16:creationId xmlns:a16="http://schemas.microsoft.com/office/drawing/2014/main" id="{D8EF68DF-FA5C-EE43-81D1-E0F008EA8F57}"/>
              </a:ext>
            </a:extLst>
          </p:cNvPr>
          <p:cNvSpPr txBox="1"/>
          <p:nvPr/>
        </p:nvSpPr>
        <p:spPr>
          <a:xfrm>
            <a:off x="8995925" y="4573991"/>
            <a:ext cx="2652690" cy="369108"/>
          </a:xfrm>
          <a:prstGeom prst="rect">
            <a:avLst/>
          </a:prstGeom>
          <a:noFill/>
        </p:spPr>
        <p:txBody>
          <a:bodyPr wrap="square" rtlCol="0">
            <a:spAutoFit/>
          </a:bodyPr>
          <a:lstStyle/>
          <a:p>
            <a:pPr algn="ctr" defTabSz="913852">
              <a:defRPr/>
            </a:pPr>
            <a:r>
              <a:rPr lang="en-US" sz="1799" b="1" kern="0">
                <a:solidFill>
                  <a:srgbClr val="FFFFFF"/>
                </a:solidFill>
                <a:latin typeface="Century Gothic" panose="020F0302020204030204"/>
              </a:rPr>
              <a:t>Process Ownership</a:t>
            </a:r>
            <a:endParaRPr lang="en-US" sz="1799" kern="0">
              <a:solidFill>
                <a:srgbClr val="FFFFFF"/>
              </a:solidFill>
              <a:latin typeface="Century Gothic" panose="020F0302020204030204"/>
            </a:endParaRPr>
          </a:p>
        </p:txBody>
      </p:sp>
      <p:sp>
        <p:nvSpPr>
          <p:cNvPr id="26" name="TextBox 25">
            <a:extLst>
              <a:ext uri="{FF2B5EF4-FFF2-40B4-BE49-F238E27FC236}">
                <a16:creationId xmlns:a16="http://schemas.microsoft.com/office/drawing/2014/main" id="{33AE610C-330A-7149-9ACD-CEA7C7927EED}"/>
              </a:ext>
            </a:extLst>
          </p:cNvPr>
          <p:cNvSpPr txBox="1"/>
          <p:nvPr/>
        </p:nvSpPr>
        <p:spPr>
          <a:xfrm>
            <a:off x="3469707" y="3914566"/>
            <a:ext cx="2424436" cy="1384634"/>
          </a:xfrm>
          <a:prstGeom prst="rect">
            <a:avLst/>
          </a:prstGeom>
          <a:noFill/>
        </p:spPr>
        <p:txBody>
          <a:bodyPr wrap="square" rtlCol="0">
            <a:spAutoFit/>
          </a:bodyPr>
          <a:lstStyle/>
          <a:p>
            <a:pPr marL="174521" indent="-174521" defTabSz="913852">
              <a:buFont typeface="Arial"/>
              <a:buChar char="•"/>
              <a:defRPr/>
            </a:pPr>
            <a:r>
              <a:rPr lang="en-US" sz="1400" kern="0">
                <a:solidFill>
                  <a:srgbClr val="FFFFFF"/>
                </a:solidFill>
                <a:latin typeface="Century Gothic" panose="020F0302020204030204"/>
              </a:rPr>
              <a:t>Detail the change(s) planned &amp; organizational readiness</a:t>
            </a:r>
          </a:p>
          <a:p>
            <a:pPr marL="174521" indent="-174521" defTabSz="913852">
              <a:buFont typeface="Arial"/>
              <a:buChar char="•"/>
              <a:defRPr/>
            </a:pPr>
            <a:r>
              <a:rPr lang="en-US" sz="1400" kern="0">
                <a:solidFill>
                  <a:srgbClr val="FFFFFF"/>
                </a:solidFill>
                <a:latin typeface="Century Gothic" panose="020F0302020204030204"/>
              </a:rPr>
              <a:t>Communication &amp; engagement plans</a:t>
            </a:r>
          </a:p>
        </p:txBody>
      </p:sp>
      <p:sp>
        <p:nvSpPr>
          <p:cNvPr id="27" name="Right Arrow 41">
            <a:extLst>
              <a:ext uri="{FF2B5EF4-FFF2-40B4-BE49-F238E27FC236}">
                <a16:creationId xmlns:a16="http://schemas.microsoft.com/office/drawing/2014/main" id="{76BD9B5F-8096-D841-906A-A7924B17A6D2}"/>
              </a:ext>
            </a:extLst>
          </p:cNvPr>
          <p:cNvSpPr/>
          <p:nvPr/>
        </p:nvSpPr>
        <p:spPr>
          <a:xfrm>
            <a:off x="3177" y="5446809"/>
            <a:ext cx="12010334" cy="720984"/>
          </a:xfrm>
          <a:prstGeom prst="rightArrow">
            <a:avLst>
              <a:gd name="adj1" fmla="val 69528"/>
              <a:gd name="adj2" fmla="val 47337"/>
            </a:avLst>
          </a:prstGeom>
          <a:solidFill>
            <a:srgbClr val="515151"/>
          </a:solidFill>
          <a:ln w="1905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US" sz="1998" kern="0">
              <a:solidFill>
                <a:srgbClr val="FFFFFF"/>
              </a:solidFill>
              <a:latin typeface="Century Gothic" panose="020F0302020204030204"/>
            </a:endParaRPr>
          </a:p>
        </p:txBody>
      </p:sp>
      <p:sp>
        <p:nvSpPr>
          <p:cNvPr id="28" name="TextBox 27">
            <a:extLst>
              <a:ext uri="{FF2B5EF4-FFF2-40B4-BE49-F238E27FC236}">
                <a16:creationId xmlns:a16="http://schemas.microsoft.com/office/drawing/2014/main" id="{C7A37EB7-2BE9-174E-BE78-24412CA41A58}"/>
              </a:ext>
            </a:extLst>
          </p:cNvPr>
          <p:cNvSpPr txBox="1"/>
          <p:nvPr/>
        </p:nvSpPr>
        <p:spPr>
          <a:xfrm>
            <a:off x="133772" y="5622426"/>
            <a:ext cx="11421087" cy="369108"/>
          </a:xfrm>
          <a:prstGeom prst="rect">
            <a:avLst/>
          </a:prstGeom>
          <a:noFill/>
        </p:spPr>
        <p:txBody>
          <a:bodyPr wrap="square" rtlCol="0">
            <a:spAutoFit/>
          </a:bodyPr>
          <a:lstStyle/>
          <a:p>
            <a:pPr algn="ctr" defTabSz="913852">
              <a:defRPr/>
            </a:pPr>
            <a:r>
              <a:rPr lang="en-US" sz="1799" b="1" kern="0" spc="920">
                <a:solidFill>
                  <a:srgbClr val="FFFFFF"/>
                </a:solidFill>
                <a:latin typeface="Century Gothic" panose="020F0302020204030204"/>
              </a:rPr>
              <a:t>VISION . COMMUNICATION . FUNDING . TRAINING</a:t>
            </a:r>
          </a:p>
        </p:txBody>
      </p:sp>
    </p:spTree>
    <p:extLst>
      <p:ext uri="{BB962C8B-B14F-4D97-AF65-F5344CB8AC3E}">
        <p14:creationId xmlns:p14="http://schemas.microsoft.com/office/powerpoint/2010/main" val="40602815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48B42-0361-1D4F-8B89-26C471E355A4}"/>
              </a:ext>
            </a:extLst>
          </p:cNvPr>
          <p:cNvSpPr>
            <a:spLocks noGrp="1"/>
          </p:cNvSpPr>
          <p:nvPr>
            <p:ph type="title"/>
          </p:nvPr>
        </p:nvSpPr>
        <p:spPr>
          <a:xfrm>
            <a:off x="99989" y="83858"/>
            <a:ext cx="10982639" cy="716395"/>
          </a:xfrm>
        </p:spPr>
        <p:txBody>
          <a:bodyPr/>
          <a:lstStyle/>
          <a:p>
            <a:r>
              <a:rPr lang="en-US"/>
              <a:t>PLATFORM</a:t>
            </a:r>
          </a:p>
        </p:txBody>
      </p:sp>
      <p:sp>
        <p:nvSpPr>
          <p:cNvPr id="4" name="Rectangle 3">
            <a:extLst>
              <a:ext uri="{FF2B5EF4-FFF2-40B4-BE49-F238E27FC236}">
                <a16:creationId xmlns:a16="http://schemas.microsoft.com/office/drawing/2014/main" id="{1CD23991-2D0E-9A47-83D2-2C8B932B9E59}"/>
              </a:ext>
            </a:extLst>
          </p:cNvPr>
          <p:cNvSpPr/>
          <p:nvPr/>
        </p:nvSpPr>
        <p:spPr>
          <a:xfrm>
            <a:off x="3477396" y="3609932"/>
            <a:ext cx="2406005" cy="427035"/>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913852">
              <a:defRPr/>
            </a:pPr>
            <a:r>
              <a:rPr lang="en-US" sz="1400" b="1" kern="0">
                <a:solidFill>
                  <a:srgbClr val="FFFFFF"/>
                </a:solidFill>
                <a:latin typeface="Century Gothic" panose="020F0302020204030204"/>
              </a:rPr>
              <a:t>Development Best Practices</a:t>
            </a:r>
          </a:p>
        </p:txBody>
      </p:sp>
      <p:sp>
        <p:nvSpPr>
          <p:cNvPr id="5" name="Rectangle 4">
            <a:extLst>
              <a:ext uri="{FF2B5EF4-FFF2-40B4-BE49-F238E27FC236}">
                <a16:creationId xmlns:a16="http://schemas.microsoft.com/office/drawing/2014/main" id="{1710B1D1-BDCC-9A4B-AB9C-8F43FF41FD24}"/>
              </a:ext>
            </a:extLst>
          </p:cNvPr>
          <p:cNvSpPr/>
          <p:nvPr/>
        </p:nvSpPr>
        <p:spPr>
          <a:xfrm>
            <a:off x="667974" y="3602316"/>
            <a:ext cx="2406005" cy="427035"/>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913852">
              <a:lnSpc>
                <a:spcPts val="2123"/>
              </a:lnSpc>
              <a:defRPr/>
            </a:pPr>
            <a:r>
              <a:rPr lang="en-US" sz="1400" b="1" kern="0">
                <a:solidFill>
                  <a:srgbClr val="FFFFFF"/>
                </a:solidFill>
                <a:latin typeface="Century Gothic" panose="020F0302020204030204"/>
              </a:rPr>
              <a:t>Instance Best Practices</a:t>
            </a:r>
          </a:p>
        </p:txBody>
      </p:sp>
      <p:pic>
        <p:nvPicPr>
          <p:cNvPr id="7" name="Picture 6" descr="C13_DAY IN THE LIFE.jpg">
            <a:extLst>
              <a:ext uri="{FF2B5EF4-FFF2-40B4-BE49-F238E27FC236}">
                <a16:creationId xmlns:a16="http://schemas.microsoft.com/office/drawing/2014/main" id="{697630DB-88A3-314B-9769-7B556AF1891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992145" y="1493169"/>
            <a:ext cx="2650379" cy="3954910"/>
          </a:xfrm>
          <a:prstGeom prst="rect">
            <a:avLst/>
          </a:prstGeom>
          <a:gradFill flip="none" rotWithShape="1">
            <a:gsLst>
              <a:gs pos="25000">
                <a:schemeClr val="bg1"/>
              </a:gs>
              <a:gs pos="24000">
                <a:schemeClr val="bg1">
                  <a:lumMod val="75000"/>
                </a:schemeClr>
              </a:gs>
            </a:gsLst>
            <a:lin ang="5400000" scaled="0"/>
            <a:tileRect/>
          </a:gradFill>
          <a:ln w="3175" cmpd="sng">
            <a:solidFill>
              <a:schemeClr val="bg1">
                <a:lumMod val="50000"/>
              </a:schemeClr>
            </a:solidFill>
          </a:ln>
          <a:effectLst/>
        </p:spPr>
      </p:pic>
      <p:sp>
        <p:nvSpPr>
          <p:cNvPr id="8" name="Rectangle 7">
            <a:extLst>
              <a:ext uri="{FF2B5EF4-FFF2-40B4-BE49-F238E27FC236}">
                <a16:creationId xmlns:a16="http://schemas.microsoft.com/office/drawing/2014/main" id="{344E452A-5499-1048-9418-EBAE7D19EDCE}"/>
              </a:ext>
            </a:extLst>
          </p:cNvPr>
          <p:cNvSpPr/>
          <p:nvPr/>
        </p:nvSpPr>
        <p:spPr>
          <a:xfrm>
            <a:off x="8989097" y="4448282"/>
            <a:ext cx="2659518" cy="999642"/>
          </a:xfrm>
          <a:prstGeom prst="rect">
            <a:avLst/>
          </a:prstGeom>
          <a:solidFill>
            <a:schemeClr val="tx1">
              <a:alpha val="68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US" sz="1799" kern="0">
              <a:solidFill>
                <a:srgbClr val="FFFFFF"/>
              </a:solidFill>
              <a:latin typeface="Century Gothic" panose="020F0302020204030204"/>
            </a:endParaRPr>
          </a:p>
        </p:txBody>
      </p:sp>
      <p:sp>
        <p:nvSpPr>
          <p:cNvPr id="9" name="TextBox 8">
            <a:extLst>
              <a:ext uri="{FF2B5EF4-FFF2-40B4-BE49-F238E27FC236}">
                <a16:creationId xmlns:a16="http://schemas.microsoft.com/office/drawing/2014/main" id="{0F18DA83-543D-6A4B-BAE3-3554502D6259}"/>
              </a:ext>
            </a:extLst>
          </p:cNvPr>
          <p:cNvSpPr txBox="1"/>
          <p:nvPr/>
        </p:nvSpPr>
        <p:spPr>
          <a:xfrm>
            <a:off x="9014711" y="4526406"/>
            <a:ext cx="2525756" cy="646163"/>
          </a:xfrm>
          <a:prstGeom prst="rect">
            <a:avLst/>
          </a:prstGeom>
          <a:noFill/>
        </p:spPr>
        <p:txBody>
          <a:bodyPr wrap="square" rtlCol="0">
            <a:spAutoFit/>
          </a:bodyPr>
          <a:lstStyle/>
          <a:p>
            <a:pPr algn="ctr" defTabSz="913852">
              <a:defRPr/>
            </a:pPr>
            <a:r>
              <a:rPr lang="en-US" sz="1799" b="1" kern="0">
                <a:solidFill>
                  <a:srgbClr val="FFFFFF"/>
                </a:solidFill>
                <a:latin typeface="Century Gothic" panose="020F0302020204030204"/>
              </a:rPr>
              <a:t>Stability &amp; Modernization</a:t>
            </a:r>
            <a:endParaRPr lang="en-US" sz="1799" kern="0">
              <a:solidFill>
                <a:srgbClr val="FFFFFF"/>
              </a:solidFill>
              <a:latin typeface="Century Gothic" panose="020F0302020204030204"/>
            </a:endParaRPr>
          </a:p>
        </p:txBody>
      </p:sp>
      <p:sp>
        <p:nvSpPr>
          <p:cNvPr id="10" name="TextBox 9">
            <a:extLst>
              <a:ext uri="{FF2B5EF4-FFF2-40B4-BE49-F238E27FC236}">
                <a16:creationId xmlns:a16="http://schemas.microsoft.com/office/drawing/2014/main" id="{0CBE32CC-9DF6-2140-A3BE-557B19E6F6F1}"/>
              </a:ext>
            </a:extLst>
          </p:cNvPr>
          <p:cNvSpPr txBox="1"/>
          <p:nvPr/>
        </p:nvSpPr>
        <p:spPr>
          <a:xfrm>
            <a:off x="675568" y="2041334"/>
            <a:ext cx="2496596" cy="1169246"/>
          </a:xfrm>
          <a:prstGeom prst="rect">
            <a:avLst/>
          </a:prstGeom>
          <a:noFill/>
        </p:spPr>
        <p:txBody>
          <a:bodyPr wrap="square" rtlCol="0">
            <a:spAutoFit/>
          </a:bodyPr>
          <a:lstStyle/>
          <a:p>
            <a:pPr marL="174521" indent="-174521" defTabSz="913852">
              <a:buFont typeface="Arial"/>
              <a:buChar char="•"/>
              <a:defRPr/>
            </a:pPr>
            <a:r>
              <a:rPr lang="en-US" sz="1400" kern="0">
                <a:solidFill>
                  <a:srgbClr val="FFFFFF"/>
                </a:solidFill>
                <a:latin typeface="Century Gothic" panose="020F0302020204030204"/>
              </a:rPr>
              <a:t>Make platform decisions</a:t>
            </a:r>
          </a:p>
          <a:p>
            <a:pPr marL="174521" indent="-174521" defTabSz="913852">
              <a:buFont typeface="Arial"/>
              <a:buChar char="•"/>
              <a:defRPr/>
            </a:pPr>
            <a:r>
              <a:rPr lang="en-US" sz="1400" kern="0">
                <a:solidFill>
                  <a:srgbClr val="FFFFFF"/>
                </a:solidFill>
                <a:latin typeface="Century Gothic" panose="020F0302020204030204"/>
              </a:rPr>
              <a:t>Define support processes &amp; metrics </a:t>
            </a:r>
          </a:p>
          <a:p>
            <a:pPr marL="174521" indent="-174521" defTabSz="913852">
              <a:buFont typeface="Arial"/>
              <a:buChar char="•"/>
              <a:defRPr/>
            </a:pPr>
            <a:r>
              <a:rPr lang="en-US" sz="1400" kern="0">
                <a:solidFill>
                  <a:srgbClr val="FFFFFF"/>
                </a:solidFill>
                <a:latin typeface="Century Gothic" panose="020F0302020204030204"/>
              </a:rPr>
              <a:t>Evaluate change impacts on the platform</a:t>
            </a:r>
          </a:p>
        </p:txBody>
      </p:sp>
      <p:sp>
        <p:nvSpPr>
          <p:cNvPr id="11" name="TextBox 10">
            <a:extLst>
              <a:ext uri="{FF2B5EF4-FFF2-40B4-BE49-F238E27FC236}">
                <a16:creationId xmlns:a16="http://schemas.microsoft.com/office/drawing/2014/main" id="{E48AA52D-7E12-6B40-901C-8BE842EAB984}"/>
              </a:ext>
            </a:extLst>
          </p:cNvPr>
          <p:cNvSpPr txBox="1"/>
          <p:nvPr/>
        </p:nvSpPr>
        <p:spPr>
          <a:xfrm>
            <a:off x="675569" y="4071423"/>
            <a:ext cx="2390813" cy="1384634"/>
          </a:xfrm>
          <a:prstGeom prst="rect">
            <a:avLst/>
          </a:prstGeom>
          <a:noFill/>
        </p:spPr>
        <p:txBody>
          <a:bodyPr wrap="square" rtlCol="0">
            <a:spAutoFit/>
          </a:bodyPr>
          <a:lstStyle/>
          <a:p>
            <a:pPr marL="174521" indent="-174521" defTabSz="913852">
              <a:buFont typeface="Arial"/>
              <a:buChar char="•"/>
              <a:defRPr/>
            </a:pPr>
            <a:r>
              <a:rPr lang="en-US" sz="1400" kern="0">
                <a:solidFill>
                  <a:srgbClr val="FFFFFF"/>
                </a:solidFill>
                <a:latin typeface="Century Gothic" panose="020F0302020204030204"/>
              </a:rPr>
              <a:t>Right size environment</a:t>
            </a:r>
          </a:p>
          <a:p>
            <a:pPr marL="174521" indent="-174521" defTabSz="913852">
              <a:buFont typeface="Arial"/>
              <a:buChar char="•"/>
              <a:defRPr/>
            </a:pPr>
            <a:r>
              <a:rPr lang="en-US" sz="1400" kern="0">
                <a:solidFill>
                  <a:srgbClr val="FFFFFF"/>
                </a:solidFill>
                <a:latin typeface="Century Gothic" panose="020F0302020204030204"/>
              </a:rPr>
              <a:t>Replicate instances</a:t>
            </a:r>
          </a:p>
          <a:p>
            <a:pPr marL="174521" indent="-174521" defTabSz="913852">
              <a:buFont typeface="Arial"/>
              <a:buChar char="•"/>
              <a:defRPr/>
            </a:pPr>
            <a:r>
              <a:rPr lang="en-US" sz="1400" kern="0">
                <a:solidFill>
                  <a:srgbClr val="FFFFFF"/>
                </a:solidFill>
                <a:latin typeface="Century Gothic" panose="020F0302020204030204"/>
              </a:rPr>
              <a:t>Develop security access control model</a:t>
            </a:r>
          </a:p>
          <a:p>
            <a:pPr marL="174521" indent="-174521" defTabSz="913852">
              <a:buFont typeface="Arial"/>
              <a:buChar char="•"/>
              <a:defRPr/>
            </a:pPr>
            <a:r>
              <a:rPr lang="en-US" sz="1400" kern="0">
                <a:solidFill>
                  <a:srgbClr val="FFFFFF"/>
                </a:solidFill>
                <a:latin typeface="Century Gothic" panose="020F0302020204030204"/>
              </a:rPr>
              <a:t>Ensure proper maintenance</a:t>
            </a:r>
          </a:p>
        </p:txBody>
      </p:sp>
      <p:sp>
        <p:nvSpPr>
          <p:cNvPr id="12" name="TextBox 11">
            <a:extLst>
              <a:ext uri="{FF2B5EF4-FFF2-40B4-BE49-F238E27FC236}">
                <a16:creationId xmlns:a16="http://schemas.microsoft.com/office/drawing/2014/main" id="{FD307753-3C20-A44E-AA05-3E76F57232E5}"/>
              </a:ext>
            </a:extLst>
          </p:cNvPr>
          <p:cNvSpPr txBox="1"/>
          <p:nvPr/>
        </p:nvSpPr>
        <p:spPr>
          <a:xfrm>
            <a:off x="3467473" y="1952018"/>
            <a:ext cx="2424436" cy="1599604"/>
          </a:xfrm>
          <a:prstGeom prst="rect">
            <a:avLst/>
          </a:prstGeom>
          <a:noFill/>
          <a:effectLst/>
        </p:spPr>
        <p:txBody>
          <a:bodyPr wrap="square" rtlCol="0">
            <a:spAutoFit/>
          </a:bodyPr>
          <a:lstStyle/>
          <a:p>
            <a:pPr marL="174521" indent="-174521" defTabSz="913852">
              <a:buFont typeface="Arial"/>
              <a:buChar char="•"/>
              <a:defRPr/>
            </a:pPr>
            <a:r>
              <a:rPr lang="en-US" sz="1400" kern="0">
                <a:solidFill>
                  <a:srgbClr val="FFFFFF"/>
                </a:solidFill>
                <a:latin typeface="Century Gothic" panose="020F0302020204030204"/>
              </a:rPr>
              <a:t>Ensure configurations are fit for scale, performance &amp; upgradability</a:t>
            </a:r>
          </a:p>
          <a:p>
            <a:pPr marL="174521" indent="-174521" defTabSz="913852">
              <a:buFont typeface="Arial"/>
              <a:buChar char="•"/>
              <a:defRPr/>
            </a:pPr>
            <a:r>
              <a:rPr lang="en-US" sz="1400" kern="0">
                <a:solidFill>
                  <a:srgbClr val="FFFFFF"/>
                </a:solidFill>
                <a:latin typeface="Century Gothic" panose="020F0302020204030204"/>
              </a:rPr>
              <a:t>Maintain integrity of ServiceNow platform</a:t>
            </a:r>
          </a:p>
          <a:p>
            <a:pPr marL="285578" indent="-285578" defTabSz="913852">
              <a:buFont typeface="Arial"/>
              <a:buChar char="•"/>
              <a:defRPr/>
            </a:pPr>
            <a:endParaRPr lang="en-US" sz="1400" kern="0">
              <a:solidFill>
                <a:srgbClr val="FFFFFF"/>
              </a:solidFill>
              <a:latin typeface="Century Gothic" panose="020F0302020204030204"/>
            </a:endParaRPr>
          </a:p>
        </p:txBody>
      </p:sp>
      <p:sp>
        <p:nvSpPr>
          <p:cNvPr id="13" name="TextBox 12">
            <a:extLst>
              <a:ext uri="{FF2B5EF4-FFF2-40B4-BE49-F238E27FC236}">
                <a16:creationId xmlns:a16="http://schemas.microsoft.com/office/drawing/2014/main" id="{52030C63-FE82-1D4F-B0A0-73AF59AF4739}"/>
              </a:ext>
            </a:extLst>
          </p:cNvPr>
          <p:cNvSpPr txBox="1"/>
          <p:nvPr/>
        </p:nvSpPr>
        <p:spPr>
          <a:xfrm>
            <a:off x="6302011" y="3995653"/>
            <a:ext cx="2382444" cy="1384634"/>
          </a:xfrm>
          <a:prstGeom prst="rect">
            <a:avLst/>
          </a:prstGeom>
          <a:noFill/>
        </p:spPr>
        <p:txBody>
          <a:bodyPr wrap="square" rtlCol="0">
            <a:spAutoFit/>
          </a:bodyPr>
          <a:lstStyle/>
          <a:p>
            <a:pPr marL="174521" indent="-174521" defTabSz="913852">
              <a:buFont typeface="Arial"/>
              <a:buChar char="•"/>
              <a:defRPr/>
            </a:pPr>
            <a:r>
              <a:rPr lang="en-US" sz="1400" kern="0">
                <a:solidFill>
                  <a:srgbClr val="FFFFFF"/>
                </a:solidFill>
                <a:latin typeface="Century Gothic" panose="020F0302020204030204"/>
              </a:rPr>
              <a:t>Identify best method for application creation based on requirements</a:t>
            </a:r>
          </a:p>
          <a:p>
            <a:pPr marL="174521" indent="-174521" defTabSz="913852">
              <a:buFont typeface="Arial"/>
              <a:buChar char="•"/>
              <a:defRPr/>
            </a:pPr>
            <a:r>
              <a:rPr lang="en-US" sz="1400" kern="0">
                <a:solidFill>
                  <a:srgbClr val="FFFFFF"/>
                </a:solidFill>
                <a:latin typeface="Century Gothic" panose="020F0302020204030204"/>
              </a:rPr>
              <a:t>Document integration standards</a:t>
            </a:r>
          </a:p>
        </p:txBody>
      </p:sp>
      <p:sp>
        <p:nvSpPr>
          <p:cNvPr id="14" name="TextBox 13">
            <a:extLst>
              <a:ext uri="{FF2B5EF4-FFF2-40B4-BE49-F238E27FC236}">
                <a16:creationId xmlns:a16="http://schemas.microsoft.com/office/drawing/2014/main" id="{A955F0E1-2D30-214D-85C3-78AE45B41A1E}"/>
              </a:ext>
            </a:extLst>
          </p:cNvPr>
          <p:cNvSpPr txBox="1"/>
          <p:nvPr/>
        </p:nvSpPr>
        <p:spPr>
          <a:xfrm>
            <a:off x="6285405" y="1952018"/>
            <a:ext cx="2424436" cy="1384273"/>
          </a:xfrm>
          <a:prstGeom prst="rect">
            <a:avLst/>
          </a:prstGeom>
          <a:noFill/>
        </p:spPr>
        <p:txBody>
          <a:bodyPr wrap="square" rtlCol="0">
            <a:spAutoFit/>
          </a:bodyPr>
          <a:lstStyle/>
          <a:p>
            <a:pPr marL="174521" indent="-174521" defTabSz="913852">
              <a:buFont typeface="Arial"/>
              <a:buChar char="•"/>
              <a:defRPr/>
            </a:pPr>
            <a:r>
              <a:rPr lang="en-US" sz="1400" kern="0">
                <a:solidFill>
                  <a:srgbClr val="FFFFFF"/>
                </a:solidFill>
                <a:latin typeface="Century Gothic" panose="020F0302020204030204"/>
              </a:rPr>
              <a:t>Define data ownership &amp; stewardship roles</a:t>
            </a:r>
          </a:p>
          <a:p>
            <a:pPr marL="174521" indent="-174521" defTabSz="913852">
              <a:buFont typeface="Arial"/>
              <a:buChar char="•"/>
              <a:defRPr/>
            </a:pPr>
            <a:r>
              <a:rPr lang="en-US" sz="1400" kern="0">
                <a:solidFill>
                  <a:srgbClr val="FFFFFF"/>
                </a:solidFill>
                <a:latin typeface="Century Gothic" panose="020F0302020204030204"/>
              </a:rPr>
              <a:t>Set up data standards</a:t>
            </a:r>
          </a:p>
          <a:p>
            <a:pPr marL="174521" indent="-174521" defTabSz="913852">
              <a:buFont typeface="Arial"/>
              <a:buChar char="•"/>
              <a:defRPr/>
            </a:pPr>
            <a:r>
              <a:rPr lang="en-US" sz="1400" kern="0">
                <a:solidFill>
                  <a:srgbClr val="FFFFFF"/>
                </a:solidFill>
                <a:latin typeface="Century Gothic" panose="020F0302020204030204"/>
              </a:rPr>
              <a:t>Create data dictionary with field descriptions</a:t>
            </a:r>
          </a:p>
          <a:p>
            <a:pPr marL="174521" indent="-174521" defTabSz="913852">
              <a:buFont typeface="Arial"/>
              <a:buChar char="•"/>
              <a:defRPr/>
            </a:pPr>
            <a:r>
              <a:rPr lang="en-US" sz="1400" kern="0">
                <a:solidFill>
                  <a:srgbClr val="FFFFFF"/>
                </a:solidFill>
                <a:latin typeface="Century Gothic" panose="020F0302020204030204"/>
              </a:rPr>
              <a:t>Define master sources</a:t>
            </a:r>
          </a:p>
        </p:txBody>
      </p:sp>
      <p:sp>
        <p:nvSpPr>
          <p:cNvPr id="15" name="TextBox 14">
            <a:extLst>
              <a:ext uri="{FF2B5EF4-FFF2-40B4-BE49-F238E27FC236}">
                <a16:creationId xmlns:a16="http://schemas.microsoft.com/office/drawing/2014/main" id="{9787DBCE-E191-6947-9492-BF78220F5A1E}"/>
              </a:ext>
            </a:extLst>
          </p:cNvPr>
          <p:cNvSpPr txBox="1"/>
          <p:nvPr/>
        </p:nvSpPr>
        <p:spPr>
          <a:xfrm>
            <a:off x="3496202" y="4044687"/>
            <a:ext cx="2380998" cy="1384634"/>
          </a:xfrm>
          <a:prstGeom prst="rect">
            <a:avLst/>
          </a:prstGeom>
          <a:noFill/>
        </p:spPr>
        <p:txBody>
          <a:bodyPr wrap="square" rtlCol="0">
            <a:spAutoFit/>
          </a:bodyPr>
          <a:lstStyle/>
          <a:p>
            <a:pPr marL="174521" indent="-174521" defTabSz="913852">
              <a:buFont typeface="Arial"/>
              <a:buChar char="•"/>
              <a:defRPr/>
            </a:pPr>
            <a:r>
              <a:rPr lang="en-US" sz="1400" kern="0">
                <a:solidFill>
                  <a:srgbClr val="FFFFFF"/>
                </a:solidFill>
                <a:latin typeface="Century Gothic" panose="020F0302020204030204"/>
              </a:rPr>
              <a:t>Responsible for upgrades</a:t>
            </a:r>
          </a:p>
          <a:p>
            <a:pPr marL="174521" indent="-174521" defTabSz="913852">
              <a:buFont typeface="Arial"/>
              <a:buChar char="•"/>
              <a:defRPr/>
            </a:pPr>
            <a:r>
              <a:rPr lang="en-US" sz="1400" kern="0">
                <a:solidFill>
                  <a:srgbClr val="FFFFFF"/>
                </a:solidFill>
                <a:latin typeface="Century Gothic" panose="020F0302020204030204"/>
              </a:rPr>
              <a:t>Ensure proper migration of system changes between environments</a:t>
            </a:r>
          </a:p>
        </p:txBody>
      </p:sp>
      <p:sp>
        <p:nvSpPr>
          <p:cNvPr id="16" name="Rectangle 15">
            <a:extLst>
              <a:ext uri="{FF2B5EF4-FFF2-40B4-BE49-F238E27FC236}">
                <a16:creationId xmlns:a16="http://schemas.microsoft.com/office/drawing/2014/main" id="{0AA1F944-31EC-4A41-A610-791331D675A3}"/>
              </a:ext>
            </a:extLst>
          </p:cNvPr>
          <p:cNvSpPr/>
          <p:nvPr/>
        </p:nvSpPr>
        <p:spPr>
          <a:xfrm>
            <a:off x="676277" y="1503932"/>
            <a:ext cx="2406005" cy="427035"/>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913852">
              <a:defRPr/>
            </a:pPr>
            <a:r>
              <a:rPr lang="en-US" sz="1400" b="1" kern="0">
                <a:solidFill>
                  <a:srgbClr val="FFFFFF"/>
                </a:solidFill>
                <a:latin typeface="Century Gothic" panose="020F0302020204030204"/>
              </a:rPr>
              <a:t>Basic Platform Management</a:t>
            </a:r>
          </a:p>
        </p:txBody>
      </p:sp>
      <p:sp>
        <p:nvSpPr>
          <p:cNvPr id="17" name="Rectangle 16">
            <a:extLst>
              <a:ext uri="{FF2B5EF4-FFF2-40B4-BE49-F238E27FC236}">
                <a16:creationId xmlns:a16="http://schemas.microsoft.com/office/drawing/2014/main" id="{FD21A910-3B9B-5440-849E-3C1B901ED12A}"/>
              </a:ext>
            </a:extLst>
          </p:cNvPr>
          <p:cNvSpPr/>
          <p:nvPr/>
        </p:nvSpPr>
        <p:spPr>
          <a:xfrm>
            <a:off x="3476049" y="1497134"/>
            <a:ext cx="2407560" cy="437782"/>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913852">
              <a:lnSpc>
                <a:spcPts val="2123"/>
              </a:lnSpc>
              <a:defRPr/>
            </a:pPr>
            <a:r>
              <a:rPr lang="en-US" sz="1400" b="1" kern="0">
                <a:solidFill>
                  <a:srgbClr val="FFFFFF"/>
                </a:solidFill>
                <a:latin typeface="Century Gothic" panose="020F0302020204030204"/>
              </a:rPr>
              <a:t>Policies &amp; Standards</a:t>
            </a:r>
          </a:p>
        </p:txBody>
      </p:sp>
      <p:sp>
        <p:nvSpPr>
          <p:cNvPr id="18" name="Rectangle 17">
            <a:extLst>
              <a:ext uri="{FF2B5EF4-FFF2-40B4-BE49-F238E27FC236}">
                <a16:creationId xmlns:a16="http://schemas.microsoft.com/office/drawing/2014/main" id="{9B2C8F39-9274-C44F-9870-59F0D2888B9A}"/>
              </a:ext>
            </a:extLst>
          </p:cNvPr>
          <p:cNvSpPr/>
          <p:nvPr/>
        </p:nvSpPr>
        <p:spPr>
          <a:xfrm>
            <a:off x="6302011" y="1490564"/>
            <a:ext cx="2400995" cy="452262"/>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913852">
              <a:defRPr/>
            </a:pPr>
            <a:r>
              <a:rPr lang="en-US" sz="1400" b="1" kern="0">
                <a:solidFill>
                  <a:srgbClr val="FFFFFF"/>
                </a:solidFill>
                <a:latin typeface="Century Gothic" panose="020F0302020204030204"/>
              </a:rPr>
              <a:t>Platform Data Governance</a:t>
            </a:r>
          </a:p>
        </p:txBody>
      </p:sp>
      <p:sp>
        <p:nvSpPr>
          <p:cNvPr id="19" name="Rectangle 18">
            <a:extLst>
              <a:ext uri="{FF2B5EF4-FFF2-40B4-BE49-F238E27FC236}">
                <a16:creationId xmlns:a16="http://schemas.microsoft.com/office/drawing/2014/main" id="{CE97EE33-D82C-CD41-805F-F6DFAED5FF03}"/>
              </a:ext>
            </a:extLst>
          </p:cNvPr>
          <p:cNvSpPr/>
          <p:nvPr/>
        </p:nvSpPr>
        <p:spPr>
          <a:xfrm>
            <a:off x="3480483" y="1500089"/>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293E40"/>
              </a:solidFill>
              <a:latin typeface="Century Gothic" panose="020F0302020204030204"/>
            </a:endParaRPr>
          </a:p>
        </p:txBody>
      </p:sp>
      <p:sp>
        <p:nvSpPr>
          <p:cNvPr id="20" name="Rectangle 19">
            <a:extLst>
              <a:ext uri="{FF2B5EF4-FFF2-40B4-BE49-F238E27FC236}">
                <a16:creationId xmlns:a16="http://schemas.microsoft.com/office/drawing/2014/main" id="{904A8E32-B96B-024C-ADD6-374AF725DF56}"/>
              </a:ext>
            </a:extLst>
          </p:cNvPr>
          <p:cNvSpPr/>
          <p:nvPr/>
        </p:nvSpPr>
        <p:spPr>
          <a:xfrm>
            <a:off x="6293710" y="1493173"/>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293E40"/>
              </a:solidFill>
              <a:latin typeface="Century Gothic" panose="020F0302020204030204"/>
            </a:endParaRPr>
          </a:p>
        </p:txBody>
      </p:sp>
      <p:sp>
        <p:nvSpPr>
          <p:cNvPr id="21" name="Rectangle 20">
            <a:extLst>
              <a:ext uri="{FF2B5EF4-FFF2-40B4-BE49-F238E27FC236}">
                <a16:creationId xmlns:a16="http://schemas.microsoft.com/office/drawing/2014/main" id="{B968C156-FB61-514E-ABD3-A9E9CE1C9BAC}"/>
              </a:ext>
            </a:extLst>
          </p:cNvPr>
          <p:cNvSpPr/>
          <p:nvPr/>
        </p:nvSpPr>
        <p:spPr>
          <a:xfrm>
            <a:off x="670854" y="1513568"/>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293E40"/>
              </a:solidFill>
              <a:latin typeface="Century Gothic" panose="020F0302020204030204"/>
            </a:endParaRPr>
          </a:p>
        </p:txBody>
      </p:sp>
      <p:sp>
        <p:nvSpPr>
          <p:cNvPr id="22" name="Rectangle 21">
            <a:extLst>
              <a:ext uri="{FF2B5EF4-FFF2-40B4-BE49-F238E27FC236}">
                <a16:creationId xmlns:a16="http://schemas.microsoft.com/office/drawing/2014/main" id="{869EF028-F58A-7F4B-AF5A-F7CD3D2746D8}"/>
              </a:ext>
            </a:extLst>
          </p:cNvPr>
          <p:cNvSpPr/>
          <p:nvPr/>
        </p:nvSpPr>
        <p:spPr>
          <a:xfrm>
            <a:off x="670854" y="3619456"/>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FFFFFF"/>
              </a:solidFill>
              <a:latin typeface="Century Gothic" panose="020F0302020204030204"/>
            </a:endParaRPr>
          </a:p>
        </p:txBody>
      </p:sp>
      <p:sp>
        <p:nvSpPr>
          <p:cNvPr id="23" name="Rectangle 22">
            <a:extLst>
              <a:ext uri="{FF2B5EF4-FFF2-40B4-BE49-F238E27FC236}">
                <a16:creationId xmlns:a16="http://schemas.microsoft.com/office/drawing/2014/main" id="{BB280493-CF1F-E24F-A7BB-B2927FE1D8A4}"/>
              </a:ext>
            </a:extLst>
          </p:cNvPr>
          <p:cNvSpPr/>
          <p:nvPr/>
        </p:nvSpPr>
        <p:spPr>
          <a:xfrm>
            <a:off x="3474076" y="3619456"/>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FFFFFF"/>
              </a:solidFill>
              <a:latin typeface="Century Gothic" panose="020F0302020204030204"/>
            </a:endParaRPr>
          </a:p>
        </p:txBody>
      </p:sp>
      <p:sp>
        <p:nvSpPr>
          <p:cNvPr id="24" name="Rectangle 23">
            <a:extLst>
              <a:ext uri="{FF2B5EF4-FFF2-40B4-BE49-F238E27FC236}">
                <a16:creationId xmlns:a16="http://schemas.microsoft.com/office/drawing/2014/main" id="{6DC12214-ABFE-0344-8571-C825E40BD59F}"/>
              </a:ext>
            </a:extLst>
          </p:cNvPr>
          <p:cNvSpPr/>
          <p:nvPr/>
        </p:nvSpPr>
        <p:spPr>
          <a:xfrm>
            <a:off x="6302011" y="3608130"/>
            <a:ext cx="2406005" cy="427035"/>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913852">
              <a:lnSpc>
                <a:spcPts val="2123"/>
              </a:lnSpc>
              <a:defRPr/>
            </a:pPr>
            <a:r>
              <a:rPr lang="en-US" sz="1400" b="1" kern="0">
                <a:solidFill>
                  <a:srgbClr val="FFFFFF"/>
                </a:solidFill>
                <a:latin typeface="Century Gothic" panose="020F0302020204030204"/>
              </a:rPr>
              <a:t>Application Stability</a:t>
            </a:r>
          </a:p>
        </p:txBody>
      </p:sp>
      <p:sp>
        <p:nvSpPr>
          <p:cNvPr id="25" name="Rectangle 24">
            <a:extLst>
              <a:ext uri="{FF2B5EF4-FFF2-40B4-BE49-F238E27FC236}">
                <a16:creationId xmlns:a16="http://schemas.microsoft.com/office/drawing/2014/main" id="{2553ED5C-8125-574F-A069-7C1C16299698}"/>
              </a:ext>
            </a:extLst>
          </p:cNvPr>
          <p:cNvSpPr/>
          <p:nvPr/>
        </p:nvSpPr>
        <p:spPr>
          <a:xfrm>
            <a:off x="6293709" y="3612094"/>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FFFFFF"/>
              </a:solidFill>
              <a:latin typeface="Century Gothic" panose="020F0302020204030204"/>
            </a:endParaRPr>
          </a:p>
        </p:txBody>
      </p:sp>
      <p:sp>
        <p:nvSpPr>
          <p:cNvPr id="26" name="Right Arrow 41">
            <a:extLst>
              <a:ext uri="{FF2B5EF4-FFF2-40B4-BE49-F238E27FC236}">
                <a16:creationId xmlns:a16="http://schemas.microsoft.com/office/drawing/2014/main" id="{B073EB06-7158-1849-B37A-109F4C2E7C5A}"/>
              </a:ext>
            </a:extLst>
          </p:cNvPr>
          <p:cNvSpPr/>
          <p:nvPr/>
        </p:nvSpPr>
        <p:spPr>
          <a:xfrm>
            <a:off x="3177" y="5570143"/>
            <a:ext cx="12010334" cy="720984"/>
          </a:xfrm>
          <a:prstGeom prst="rightArrow">
            <a:avLst>
              <a:gd name="adj1" fmla="val 69528"/>
              <a:gd name="adj2" fmla="val 47337"/>
            </a:avLst>
          </a:prstGeom>
          <a:solidFill>
            <a:srgbClr val="515151"/>
          </a:solidFill>
          <a:ln w="1905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US" sz="1998" kern="0">
              <a:solidFill>
                <a:srgbClr val="FFFFFF"/>
              </a:solidFill>
              <a:latin typeface="Century Gothic" panose="020F0302020204030204"/>
            </a:endParaRPr>
          </a:p>
        </p:txBody>
      </p:sp>
      <p:sp>
        <p:nvSpPr>
          <p:cNvPr id="27" name="TextBox 26">
            <a:extLst>
              <a:ext uri="{FF2B5EF4-FFF2-40B4-BE49-F238E27FC236}">
                <a16:creationId xmlns:a16="http://schemas.microsoft.com/office/drawing/2014/main" id="{60741C64-E70C-D94F-9655-EA7BACA0D0CD}"/>
              </a:ext>
            </a:extLst>
          </p:cNvPr>
          <p:cNvSpPr txBox="1"/>
          <p:nvPr/>
        </p:nvSpPr>
        <p:spPr>
          <a:xfrm>
            <a:off x="561686" y="5745759"/>
            <a:ext cx="10954665" cy="369012"/>
          </a:xfrm>
          <a:prstGeom prst="rect">
            <a:avLst/>
          </a:prstGeom>
          <a:noFill/>
        </p:spPr>
        <p:txBody>
          <a:bodyPr wrap="none" rtlCol="0">
            <a:spAutoFit/>
          </a:bodyPr>
          <a:lstStyle/>
          <a:p>
            <a:pPr defTabSz="913852">
              <a:defRPr/>
            </a:pPr>
            <a:r>
              <a:rPr lang="en-US" sz="1799" b="1" kern="0" spc="920">
                <a:solidFill>
                  <a:srgbClr val="FFFFFF"/>
                </a:solidFill>
                <a:latin typeface="Century Gothic" panose="020F0302020204030204"/>
              </a:rPr>
              <a:t>CONTINUOUS IMPROVEMENT – COMPETENCY CENTER</a:t>
            </a:r>
          </a:p>
        </p:txBody>
      </p:sp>
      <p:sp>
        <p:nvSpPr>
          <p:cNvPr id="29" name="Text Placeholder 5">
            <a:extLst>
              <a:ext uri="{FF2B5EF4-FFF2-40B4-BE49-F238E27FC236}">
                <a16:creationId xmlns:a16="http://schemas.microsoft.com/office/drawing/2014/main" id="{843F45F8-AC1A-9DEE-4E88-4F61D9362F96}"/>
              </a:ext>
            </a:extLst>
          </p:cNvPr>
          <p:cNvSpPr>
            <a:spLocks noGrp="1"/>
          </p:cNvSpPr>
          <p:nvPr>
            <p:ph type="body" sz="quarter" idx="13"/>
          </p:nvPr>
        </p:nvSpPr>
        <p:spPr>
          <a:xfrm>
            <a:off x="600624" y="685862"/>
            <a:ext cx="11207242" cy="447939"/>
          </a:xfrm>
        </p:spPr>
        <p:txBody>
          <a:bodyPr/>
          <a:lstStyle/>
          <a:p>
            <a:pPr marL="342900" indent="-342900">
              <a:buFont typeface="Arial" panose="020B0604020202020204" pitchFamily="34" charset="0"/>
              <a:buChar char="•"/>
            </a:pPr>
            <a:r>
              <a:rPr lang="en-US">
                <a:solidFill>
                  <a:schemeClr val="bg1"/>
                </a:solidFill>
              </a:rPr>
              <a:t>Responsibilities &amp; Outcomes</a:t>
            </a:r>
          </a:p>
        </p:txBody>
      </p:sp>
    </p:spTree>
    <p:extLst>
      <p:ext uri="{BB962C8B-B14F-4D97-AF65-F5344CB8AC3E}">
        <p14:creationId xmlns:p14="http://schemas.microsoft.com/office/powerpoint/2010/main" val="219109648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48B42-0361-1D4F-8B89-26C471E355A4}"/>
              </a:ext>
            </a:extLst>
          </p:cNvPr>
          <p:cNvSpPr>
            <a:spLocks noGrp="1"/>
          </p:cNvSpPr>
          <p:nvPr>
            <p:ph type="title"/>
          </p:nvPr>
        </p:nvSpPr>
        <p:spPr>
          <a:xfrm>
            <a:off x="214259" y="93157"/>
            <a:ext cx="10982639" cy="716395"/>
          </a:xfrm>
        </p:spPr>
        <p:txBody>
          <a:bodyPr/>
          <a:lstStyle/>
          <a:p>
            <a:r>
              <a:rPr lang="en-US"/>
              <a:t>DELIVERY</a:t>
            </a:r>
          </a:p>
        </p:txBody>
      </p:sp>
      <p:sp>
        <p:nvSpPr>
          <p:cNvPr id="9" name="Rectangle 8">
            <a:extLst>
              <a:ext uri="{FF2B5EF4-FFF2-40B4-BE49-F238E27FC236}">
                <a16:creationId xmlns:a16="http://schemas.microsoft.com/office/drawing/2014/main" id="{EE3A11BC-BEA9-7045-9EC3-34310F745598}"/>
              </a:ext>
            </a:extLst>
          </p:cNvPr>
          <p:cNvSpPr/>
          <p:nvPr/>
        </p:nvSpPr>
        <p:spPr>
          <a:xfrm>
            <a:off x="3465699" y="3533077"/>
            <a:ext cx="2406005" cy="42703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r>
              <a:rPr lang="en-US" sz="1400" b="1" kern="0">
                <a:solidFill>
                  <a:srgbClr val="FFFFFF"/>
                </a:solidFill>
                <a:latin typeface="Century Gothic" panose="020F0302020204030204"/>
              </a:rPr>
              <a:t>Development Lifecycle</a:t>
            </a:r>
          </a:p>
        </p:txBody>
      </p:sp>
      <p:sp>
        <p:nvSpPr>
          <p:cNvPr id="10" name="Rectangle 9">
            <a:extLst>
              <a:ext uri="{FF2B5EF4-FFF2-40B4-BE49-F238E27FC236}">
                <a16:creationId xmlns:a16="http://schemas.microsoft.com/office/drawing/2014/main" id="{E16EFD26-D95A-B04A-9944-1BCA94146ECF}"/>
              </a:ext>
            </a:extLst>
          </p:cNvPr>
          <p:cNvSpPr/>
          <p:nvPr/>
        </p:nvSpPr>
        <p:spPr>
          <a:xfrm>
            <a:off x="656277" y="3525461"/>
            <a:ext cx="2406005" cy="42703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r>
              <a:rPr lang="en-US" sz="1400" b="1" kern="0">
                <a:solidFill>
                  <a:srgbClr val="FFFFFF"/>
                </a:solidFill>
                <a:latin typeface="Century Gothic" panose="020F0302020204030204"/>
              </a:rPr>
              <a:t>Project Management</a:t>
            </a:r>
          </a:p>
        </p:txBody>
      </p:sp>
      <p:sp>
        <p:nvSpPr>
          <p:cNvPr id="11" name="Right Arrow 41">
            <a:extLst>
              <a:ext uri="{FF2B5EF4-FFF2-40B4-BE49-F238E27FC236}">
                <a16:creationId xmlns:a16="http://schemas.microsoft.com/office/drawing/2014/main" id="{CB10243B-7438-A747-8B21-EDB36A237FA4}"/>
              </a:ext>
            </a:extLst>
          </p:cNvPr>
          <p:cNvSpPr/>
          <p:nvPr/>
        </p:nvSpPr>
        <p:spPr>
          <a:xfrm>
            <a:off x="3177" y="5555706"/>
            <a:ext cx="12010334" cy="720984"/>
          </a:xfrm>
          <a:prstGeom prst="rightArrow">
            <a:avLst>
              <a:gd name="adj1" fmla="val 69528"/>
              <a:gd name="adj2" fmla="val 47337"/>
            </a:avLst>
          </a:prstGeom>
          <a:solidFill>
            <a:srgbClr val="515151"/>
          </a:solidFill>
          <a:ln w="1905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US" sz="1998" kern="0">
              <a:solidFill>
                <a:srgbClr val="FFFFFF"/>
              </a:solidFill>
              <a:latin typeface="Century Gothic" panose="020F0302020204030204"/>
            </a:endParaRPr>
          </a:p>
        </p:txBody>
      </p:sp>
      <p:sp>
        <p:nvSpPr>
          <p:cNvPr id="12" name="TextBox 11">
            <a:extLst>
              <a:ext uri="{FF2B5EF4-FFF2-40B4-BE49-F238E27FC236}">
                <a16:creationId xmlns:a16="http://schemas.microsoft.com/office/drawing/2014/main" id="{636DA054-895B-0147-8AEC-422ADDA90437}"/>
              </a:ext>
            </a:extLst>
          </p:cNvPr>
          <p:cNvSpPr txBox="1"/>
          <p:nvPr/>
        </p:nvSpPr>
        <p:spPr>
          <a:xfrm>
            <a:off x="561684" y="5731322"/>
            <a:ext cx="10925146" cy="369108"/>
          </a:xfrm>
          <a:prstGeom prst="rect">
            <a:avLst/>
          </a:prstGeom>
          <a:noFill/>
        </p:spPr>
        <p:txBody>
          <a:bodyPr wrap="none" rtlCol="0">
            <a:spAutoFit/>
          </a:bodyPr>
          <a:lstStyle/>
          <a:p>
            <a:pPr defTabSz="913852">
              <a:defRPr/>
            </a:pPr>
            <a:r>
              <a:rPr lang="en-US" sz="1799" b="1" kern="0" spc="920">
                <a:solidFill>
                  <a:srgbClr val="FFFFFF"/>
                </a:solidFill>
                <a:latin typeface="Century Gothic" panose="020F0302020204030204"/>
              </a:rPr>
              <a:t>STAFFING . EXECUTION . ENABLEMENT . RETENTION</a:t>
            </a:r>
          </a:p>
        </p:txBody>
      </p:sp>
      <p:sp>
        <p:nvSpPr>
          <p:cNvPr id="13" name="Rectangle 12">
            <a:extLst>
              <a:ext uri="{FF2B5EF4-FFF2-40B4-BE49-F238E27FC236}">
                <a16:creationId xmlns:a16="http://schemas.microsoft.com/office/drawing/2014/main" id="{262E921A-FB5C-874A-87C6-7CE344A93B66}"/>
              </a:ext>
            </a:extLst>
          </p:cNvPr>
          <p:cNvSpPr/>
          <p:nvPr/>
        </p:nvSpPr>
        <p:spPr>
          <a:xfrm>
            <a:off x="664580" y="1427077"/>
            <a:ext cx="2406005" cy="42703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r>
              <a:rPr lang="en-US" sz="1400" b="1" kern="0">
                <a:solidFill>
                  <a:srgbClr val="FFFFFF"/>
                </a:solidFill>
                <a:latin typeface="Century Gothic" panose="020F0302020204030204"/>
              </a:rPr>
              <a:t>Application Creation</a:t>
            </a:r>
          </a:p>
        </p:txBody>
      </p:sp>
      <p:sp>
        <p:nvSpPr>
          <p:cNvPr id="14" name="Rectangle 13">
            <a:extLst>
              <a:ext uri="{FF2B5EF4-FFF2-40B4-BE49-F238E27FC236}">
                <a16:creationId xmlns:a16="http://schemas.microsoft.com/office/drawing/2014/main" id="{06C65BED-C991-BA42-AB23-707FB4E6E4D9}"/>
              </a:ext>
            </a:extLst>
          </p:cNvPr>
          <p:cNvSpPr/>
          <p:nvPr/>
        </p:nvSpPr>
        <p:spPr>
          <a:xfrm>
            <a:off x="3464352" y="1420279"/>
            <a:ext cx="2407560" cy="437782"/>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r>
              <a:rPr lang="en-US" sz="1400" b="1" kern="0">
                <a:solidFill>
                  <a:srgbClr val="FFFFFF"/>
                </a:solidFill>
                <a:latin typeface="Century Gothic" panose="020F0302020204030204"/>
              </a:rPr>
              <a:t>Best Practices</a:t>
            </a:r>
          </a:p>
        </p:txBody>
      </p:sp>
      <p:sp>
        <p:nvSpPr>
          <p:cNvPr id="15" name="Rectangle 14">
            <a:extLst>
              <a:ext uri="{FF2B5EF4-FFF2-40B4-BE49-F238E27FC236}">
                <a16:creationId xmlns:a16="http://schemas.microsoft.com/office/drawing/2014/main" id="{808B0FE5-3FD8-EF47-A3A6-05CCF6862623}"/>
              </a:ext>
            </a:extLst>
          </p:cNvPr>
          <p:cNvSpPr/>
          <p:nvPr/>
        </p:nvSpPr>
        <p:spPr>
          <a:xfrm>
            <a:off x="6290314" y="1413709"/>
            <a:ext cx="2400995" cy="452262"/>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r>
              <a:rPr lang="en-US" sz="1400" b="1" kern="0">
                <a:solidFill>
                  <a:srgbClr val="FFFFFF"/>
                </a:solidFill>
                <a:latin typeface="Century Gothic" panose="020F0302020204030204"/>
              </a:rPr>
              <a:t>Service Taxonomy &amp; Portfolio</a:t>
            </a:r>
          </a:p>
        </p:txBody>
      </p:sp>
      <p:sp>
        <p:nvSpPr>
          <p:cNvPr id="16" name="Rectangle 15">
            <a:extLst>
              <a:ext uri="{FF2B5EF4-FFF2-40B4-BE49-F238E27FC236}">
                <a16:creationId xmlns:a16="http://schemas.microsoft.com/office/drawing/2014/main" id="{E5FBF1B0-B903-4446-9009-18516F9CCCFC}"/>
              </a:ext>
            </a:extLst>
          </p:cNvPr>
          <p:cNvSpPr/>
          <p:nvPr/>
        </p:nvSpPr>
        <p:spPr>
          <a:xfrm>
            <a:off x="3468786" y="1413711"/>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FFFFFF"/>
              </a:solidFill>
              <a:latin typeface="Century Gothic" panose="020F0302020204030204"/>
            </a:endParaRPr>
          </a:p>
        </p:txBody>
      </p:sp>
      <p:sp>
        <p:nvSpPr>
          <p:cNvPr id="17" name="Rectangle 16">
            <a:extLst>
              <a:ext uri="{FF2B5EF4-FFF2-40B4-BE49-F238E27FC236}">
                <a16:creationId xmlns:a16="http://schemas.microsoft.com/office/drawing/2014/main" id="{BC00476D-6004-9041-A765-CA3C5C53298E}"/>
              </a:ext>
            </a:extLst>
          </p:cNvPr>
          <p:cNvSpPr/>
          <p:nvPr/>
        </p:nvSpPr>
        <p:spPr>
          <a:xfrm>
            <a:off x="6282013" y="1406795"/>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FFFFFF"/>
              </a:solidFill>
              <a:latin typeface="Century Gothic" panose="020F0302020204030204"/>
            </a:endParaRPr>
          </a:p>
        </p:txBody>
      </p:sp>
      <p:sp>
        <p:nvSpPr>
          <p:cNvPr id="18" name="Rectangle 17">
            <a:extLst>
              <a:ext uri="{FF2B5EF4-FFF2-40B4-BE49-F238E27FC236}">
                <a16:creationId xmlns:a16="http://schemas.microsoft.com/office/drawing/2014/main" id="{E45189E5-E81C-D543-B59F-0707B3BD4880}"/>
              </a:ext>
            </a:extLst>
          </p:cNvPr>
          <p:cNvSpPr/>
          <p:nvPr/>
        </p:nvSpPr>
        <p:spPr>
          <a:xfrm>
            <a:off x="659157" y="1427191"/>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FFFFFF"/>
              </a:solidFill>
              <a:latin typeface="Century Gothic" panose="020F0302020204030204"/>
            </a:endParaRPr>
          </a:p>
        </p:txBody>
      </p:sp>
      <p:sp>
        <p:nvSpPr>
          <p:cNvPr id="19" name="Rectangle 18">
            <a:extLst>
              <a:ext uri="{FF2B5EF4-FFF2-40B4-BE49-F238E27FC236}">
                <a16:creationId xmlns:a16="http://schemas.microsoft.com/office/drawing/2014/main" id="{AFA9656D-28CC-564C-B4E3-9721000580A7}"/>
              </a:ext>
            </a:extLst>
          </p:cNvPr>
          <p:cNvSpPr/>
          <p:nvPr/>
        </p:nvSpPr>
        <p:spPr>
          <a:xfrm>
            <a:off x="659157" y="3533078"/>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FFFFFF"/>
              </a:solidFill>
              <a:latin typeface="Century Gothic" panose="020F0302020204030204"/>
            </a:endParaRPr>
          </a:p>
        </p:txBody>
      </p:sp>
      <p:sp>
        <p:nvSpPr>
          <p:cNvPr id="20" name="Rectangle 19">
            <a:extLst>
              <a:ext uri="{FF2B5EF4-FFF2-40B4-BE49-F238E27FC236}">
                <a16:creationId xmlns:a16="http://schemas.microsoft.com/office/drawing/2014/main" id="{4C610411-300E-F048-BC41-9F3102E2489B}"/>
              </a:ext>
            </a:extLst>
          </p:cNvPr>
          <p:cNvSpPr/>
          <p:nvPr/>
        </p:nvSpPr>
        <p:spPr>
          <a:xfrm>
            <a:off x="3462380" y="3533078"/>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FFFFFF"/>
              </a:solidFill>
              <a:latin typeface="Century Gothic" panose="020F0302020204030204"/>
            </a:endParaRPr>
          </a:p>
        </p:txBody>
      </p:sp>
      <p:sp>
        <p:nvSpPr>
          <p:cNvPr id="21" name="Rectangle 20">
            <a:extLst>
              <a:ext uri="{FF2B5EF4-FFF2-40B4-BE49-F238E27FC236}">
                <a16:creationId xmlns:a16="http://schemas.microsoft.com/office/drawing/2014/main" id="{15741F47-D3EB-364A-8B7A-C782349323CE}"/>
              </a:ext>
            </a:extLst>
          </p:cNvPr>
          <p:cNvSpPr/>
          <p:nvPr/>
        </p:nvSpPr>
        <p:spPr>
          <a:xfrm>
            <a:off x="6290315" y="3531275"/>
            <a:ext cx="2406005" cy="42703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r>
              <a:rPr lang="en-US" sz="1400" b="1" kern="0">
                <a:solidFill>
                  <a:srgbClr val="FFFFFF"/>
                </a:solidFill>
                <a:latin typeface="Century Gothic" panose="020F0302020204030204"/>
              </a:rPr>
              <a:t>Best Fit Usage</a:t>
            </a:r>
          </a:p>
        </p:txBody>
      </p:sp>
      <p:sp>
        <p:nvSpPr>
          <p:cNvPr id="22" name="Rectangle 21">
            <a:extLst>
              <a:ext uri="{FF2B5EF4-FFF2-40B4-BE49-F238E27FC236}">
                <a16:creationId xmlns:a16="http://schemas.microsoft.com/office/drawing/2014/main" id="{D2328543-71AE-7B4B-B9BA-5FEA6AC00302}"/>
              </a:ext>
            </a:extLst>
          </p:cNvPr>
          <p:cNvSpPr/>
          <p:nvPr/>
        </p:nvSpPr>
        <p:spPr>
          <a:xfrm>
            <a:off x="6282012" y="3525716"/>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FFFFFF"/>
              </a:solidFill>
              <a:latin typeface="Century Gothic" panose="020F0302020204030204"/>
            </a:endParaRPr>
          </a:p>
        </p:txBody>
      </p:sp>
      <p:pic>
        <p:nvPicPr>
          <p:cNvPr id="23" name="Picture 22" descr="dollar-544956_640.jpg">
            <a:extLst>
              <a:ext uri="{FF2B5EF4-FFF2-40B4-BE49-F238E27FC236}">
                <a16:creationId xmlns:a16="http://schemas.microsoft.com/office/drawing/2014/main" id="{D710627F-8D65-A549-8CD6-96C18E97A1D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977909" y="1420357"/>
            <a:ext cx="2650379" cy="3933984"/>
          </a:xfrm>
          <a:prstGeom prst="rect">
            <a:avLst/>
          </a:prstGeom>
          <a:gradFill flip="none" rotWithShape="1">
            <a:gsLst>
              <a:gs pos="25000">
                <a:schemeClr val="bg1"/>
              </a:gs>
              <a:gs pos="24000">
                <a:schemeClr val="bg1">
                  <a:lumMod val="75000"/>
                </a:schemeClr>
              </a:gs>
            </a:gsLst>
            <a:lin ang="5400000" scaled="0"/>
            <a:tileRect/>
          </a:gradFill>
          <a:ln w="3175" cmpd="sng">
            <a:solidFill>
              <a:schemeClr val="bg1">
                <a:lumMod val="50000"/>
              </a:schemeClr>
            </a:solidFill>
          </a:ln>
          <a:effectLst/>
        </p:spPr>
      </p:pic>
      <p:sp>
        <p:nvSpPr>
          <p:cNvPr id="24" name="Rectangle 23">
            <a:extLst>
              <a:ext uri="{FF2B5EF4-FFF2-40B4-BE49-F238E27FC236}">
                <a16:creationId xmlns:a16="http://schemas.microsoft.com/office/drawing/2014/main" id="{1F9FF003-CFFE-1B4B-AC3E-8833D8594413}"/>
              </a:ext>
            </a:extLst>
          </p:cNvPr>
          <p:cNvSpPr/>
          <p:nvPr/>
        </p:nvSpPr>
        <p:spPr>
          <a:xfrm>
            <a:off x="8977400" y="4348465"/>
            <a:ext cx="2650886" cy="999642"/>
          </a:xfrm>
          <a:prstGeom prst="rect">
            <a:avLst/>
          </a:prstGeom>
          <a:solidFill>
            <a:schemeClr val="tx1">
              <a:alpha val="68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US" sz="1799" kern="0">
              <a:solidFill>
                <a:srgbClr val="FFFFFF"/>
              </a:solidFill>
              <a:latin typeface="Century Gothic" panose="020F0302020204030204"/>
            </a:endParaRPr>
          </a:p>
        </p:txBody>
      </p:sp>
      <p:sp>
        <p:nvSpPr>
          <p:cNvPr id="25" name="TextBox 24">
            <a:extLst>
              <a:ext uri="{FF2B5EF4-FFF2-40B4-BE49-F238E27FC236}">
                <a16:creationId xmlns:a16="http://schemas.microsoft.com/office/drawing/2014/main" id="{0387CD14-8716-564A-8588-426779DBAC0A}"/>
              </a:ext>
            </a:extLst>
          </p:cNvPr>
          <p:cNvSpPr txBox="1"/>
          <p:nvPr/>
        </p:nvSpPr>
        <p:spPr>
          <a:xfrm>
            <a:off x="9003014" y="4533360"/>
            <a:ext cx="2652690" cy="369108"/>
          </a:xfrm>
          <a:prstGeom prst="rect">
            <a:avLst/>
          </a:prstGeom>
          <a:noFill/>
        </p:spPr>
        <p:txBody>
          <a:bodyPr wrap="square" rtlCol="0">
            <a:spAutoFit/>
          </a:bodyPr>
          <a:lstStyle/>
          <a:p>
            <a:pPr algn="ctr" defTabSz="913852">
              <a:defRPr/>
            </a:pPr>
            <a:r>
              <a:rPr lang="en-US" sz="1799" b="1" kern="0">
                <a:solidFill>
                  <a:srgbClr val="FFFFFF"/>
                </a:solidFill>
                <a:latin typeface="Century Gothic" panose="020F0302020204030204"/>
              </a:rPr>
              <a:t>Scalable for Projects</a:t>
            </a:r>
            <a:endParaRPr lang="en-US" sz="1799" kern="0">
              <a:solidFill>
                <a:srgbClr val="FFFFFF"/>
              </a:solidFill>
              <a:latin typeface="Century Gothic" panose="020F0302020204030204"/>
            </a:endParaRPr>
          </a:p>
        </p:txBody>
      </p:sp>
      <p:sp>
        <p:nvSpPr>
          <p:cNvPr id="26" name="TextBox 25">
            <a:extLst>
              <a:ext uri="{FF2B5EF4-FFF2-40B4-BE49-F238E27FC236}">
                <a16:creationId xmlns:a16="http://schemas.microsoft.com/office/drawing/2014/main" id="{2E06FEB1-1E9C-8E40-B321-1282976D7F00}"/>
              </a:ext>
            </a:extLst>
          </p:cNvPr>
          <p:cNvSpPr txBox="1"/>
          <p:nvPr/>
        </p:nvSpPr>
        <p:spPr>
          <a:xfrm>
            <a:off x="6273708" y="1856868"/>
            <a:ext cx="2424436" cy="953859"/>
          </a:xfrm>
          <a:prstGeom prst="rect">
            <a:avLst/>
          </a:prstGeom>
          <a:noFill/>
        </p:spPr>
        <p:txBody>
          <a:bodyPr wrap="square" rtlCol="0">
            <a:spAutoFit/>
          </a:bodyPr>
          <a:lstStyle/>
          <a:p>
            <a:pPr marL="174521" indent="-174521" defTabSz="913852">
              <a:buFont typeface="Arial"/>
              <a:buChar char="•"/>
              <a:defRPr/>
            </a:pPr>
            <a:r>
              <a:rPr lang="en-US" sz="1400" kern="0">
                <a:solidFill>
                  <a:srgbClr val="FFFFFF"/>
                </a:solidFill>
                <a:latin typeface="Century Gothic" panose="020F0302020204030204"/>
              </a:rPr>
              <a:t>Determine taxonomy &amp; business services</a:t>
            </a:r>
          </a:p>
          <a:p>
            <a:pPr marL="174521" indent="-174521" defTabSz="913852">
              <a:buFont typeface="Arial"/>
              <a:buChar char="•"/>
              <a:defRPr/>
            </a:pPr>
            <a:r>
              <a:rPr lang="en-US" sz="1400" kern="0">
                <a:solidFill>
                  <a:srgbClr val="FFFFFF"/>
                </a:solidFill>
                <a:latin typeface="Century Gothic" panose="020F0302020204030204"/>
              </a:rPr>
              <a:t>Create service definitions &amp; alignment</a:t>
            </a:r>
          </a:p>
        </p:txBody>
      </p:sp>
      <p:sp>
        <p:nvSpPr>
          <p:cNvPr id="28" name="TextBox 27">
            <a:extLst>
              <a:ext uri="{FF2B5EF4-FFF2-40B4-BE49-F238E27FC236}">
                <a16:creationId xmlns:a16="http://schemas.microsoft.com/office/drawing/2014/main" id="{366A4391-ACC0-8C49-9177-E70D9C376918}"/>
              </a:ext>
            </a:extLst>
          </p:cNvPr>
          <p:cNvSpPr txBox="1"/>
          <p:nvPr/>
        </p:nvSpPr>
        <p:spPr>
          <a:xfrm>
            <a:off x="3480686" y="1852947"/>
            <a:ext cx="2386835" cy="1384634"/>
          </a:xfrm>
          <a:prstGeom prst="rect">
            <a:avLst/>
          </a:prstGeom>
          <a:noFill/>
        </p:spPr>
        <p:txBody>
          <a:bodyPr wrap="square" rtlCol="0">
            <a:spAutoFit/>
          </a:bodyPr>
          <a:lstStyle/>
          <a:p>
            <a:pPr marL="174521" indent="-174521" defTabSz="913852">
              <a:buFont typeface="Arial"/>
              <a:buChar char="•"/>
              <a:defRPr/>
            </a:pPr>
            <a:r>
              <a:rPr lang="en-US" sz="1400" kern="0">
                <a:solidFill>
                  <a:srgbClr val="FFFFFF"/>
                </a:solidFill>
                <a:latin typeface="Century Gothic" panose="020F0302020204030204"/>
              </a:rPr>
              <a:t>Follow consistent UI design specifications</a:t>
            </a:r>
          </a:p>
          <a:p>
            <a:pPr marL="174521" indent="-174521" defTabSz="913852">
              <a:buFont typeface="Arial"/>
              <a:buChar char="•"/>
              <a:defRPr/>
            </a:pPr>
            <a:r>
              <a:rPr lang="en-US" sz="1400" kern="0">
                <a:solidFill>
                  <a:srgbClr val="FFFFFF"/>
                </a:solidFill>
                <a:latin typeface="Century Gothic" panose="020F0302020204030204"/>
              </a:rPr>
              <a:t>Follow standards built from Platform team</a:t>
            </a:r>
          </a:p>
          <a:p>
            <a:pPr marL="174521" indent="-174521" defTabSz="913852">
              <a:buFont typeface="Arial"/>
              <a:buChar char="•"/>
              <a:defRPr/>
            </a:pPr>
            <a:r>
              <a:rPr lang="en-US" sz="1400" kern="0">
                <a:solidFill>
                  <a:srgbClr val="FFFFFF"/>
                </a:solidFill>
                <a:latin typeface="Century Gothic" panose="020F0302020204030204"/>
              </a:rPr>
              <a:t>Collaborate on demand assessment</a:t>
            </a:r>
          </a:p>
        </p:txBody>
      </p:sp>
      <p:sp>
        <p:nvSpPr>
          <p:cNvPr id="29" name="TextBox 28">
            <a:extLst>
              <a:ext uri="{FF2B5EF4-FFF2-40B4-BE49-F238E27FC236}">
                <a16:creationId xmlns:a16="http://schemas.microsoft.com/office/drawing/2014/main" id="{2583AE8A-A984-324D-8458-58A411FFA287}"/>
              </a:ext>
            </a:extLst>
          </p:cNvPr>
          <p:cNvSpPr txBox="1"/>
          <p:nvPr/>
        </p:nvSpPr>
        <p:spPr>
          <a:xfrm>
            <a:off x="3443023" y="3949595"/>
            <a:ext cx="2411805" cy="1692330"/>
          </a:xfrm>
          <a:prstGeom prst="rect">
            <a:avLst/>
          </a:prstGeom>
          <a:noFill/>
        </p:spPr>
        <p:txBody>
          <a:bodyPr wrap="square" rtlCol="0">
            <a:spAutoFit/>
          </a:bodyPr>
          <a:lstStyle/>
          <a:p>
            <a:pPr marL="174521" indent="-174521" defTabSz="913852">
              <a:buFont typeface="Arial"/>
              <a:buChar char="•"/>
              <a:defRPr/>
            </a:pPr>
            <a:r>
              <a:rPr lang="en-US" sz="1300" kern="0">
                <a:solidFill>
                  <a:srgbClr val="FFFFFF"/>
                </a:solidFill>
                <a:latin typeface="Century Gothic" panose="020F0302020204030204"/>
              </a:rPr>
              <a:t>Define tasks required for developing &amp; maintaining software throughout lifecycle</a:t>
            </a:r>
          </a:p>
          <a:p>
            <a:pPr marL="174521" indent="-174521" defTabSz="913852">
              <a:buFont typeface="Arial"/>
              <a:buChar char="•"/>
              <a:defRPr/>
            </a:pPr>
            <a:r>
              <a:rPr lang="en-US" sz="1300" kern="0">
                <a:solidFill>
                  <a:srgbClr val="FFFFFF"/>
                </a:solidFill>
                <a:latin typeface="Century Gothic" panose="020F0302020204030204"/>
              </a:rPr>
              <a:t>Track software development &amp; projects across business</a:t>
            </a:r>
          </a:p>
          <a:p>
            <a:pPr marL="174521" indent="-174521" defTabSz="913852">
              <a:buFont typeface="Arial"/>
              <a:buChar char="•"/>
              <a:defRPr/>
            </a:pPr>
            <a:endParaRPr lang="en-US" sz="1300" kern="0">
              <a:solidFill>
                <a:srgbClr val="FFFFFF"/>
              </a:solidFill>
              <a:latin typeface="Century Gothic" panose="020F0302020204030204"/>
            </a:endParaRPr>
          </a:p>
        </p:txBody>
      </p:sp>
      <p:sp>
        <p:nvSpPr>
          <p:cNvPr id="30" name="TextBox 29">
            <a:extLst>
              <a:ext uri="{FF2B5EF4-FFF2-40B4-BE49-F238E27FC236}">
                <a16:creationId xmlns:a16="http://schemas.microsoft.com/office/drawing/2014/main" id="{D3665295-7F62-F54F-9D48-B12D7BC70251}"/>
              </a:ext>
            </a:extLst>
          </p:cNvPr>
          <p:cNvSpPr txBox="1"/>
          <p:nvPr/>
        </p:nvSpPr>
        <p:spPr>
          <a:xfrm>
            <a:off x="660189" y="3925721"/>
            <a:ext cx="2389401" cy="1492327"/>
          </a:xfrm>
          <a:prstGeom prst="rect">
            <a:avLst/>
          </a:prstGeom>
          <a:noFill/>
        </p:spPr>
        <p:txBody>
          <a:bodyPr wrap="square" rtlCol="0">
            <a:spAutoFit/>
          </a:bodyPr>
          <a:lstStyle/>
          <a:p>
            <a:pPr marL="174521" indent="-174521" defTabSz="913852">
              <a:buFont typeface="Arial"/>
              <a:buChar char="•"/>
              <a:defRPr/>
            </a:pPr>
            <a:r>
              <a:rPr lang="en-US" sz="1300" kern="0">
                <a:solidFill>
                  <a:srgbClr val="FFFFFF"/>
                </a:solidFill>
                <a:latin typeface="Century Gothic" panose="020F0302020204030204"/>
              </a:rPr>
              <a:t>Create project tasks</a:t>
            </a:r>
          </a:p>
          <a:p>
            <a:pPr marL="174521" indent="-174521" defTabSz="913852">
              <a:buFont typeface="Arial"/>
              <a:buChar char="•"/>
              <a:defRPr/>
            </a:pPr>
            <a:r>
              <a:rPr lang="en-US" sz="1300" kern="0">
                <a:solidFill>
                  <a:srgbClr val="FFFFFF"/>
                </a:solidFill>
                <a:latin typeface="Century Gothic" panose="020F0302020204030204"/>
              </a:rPr>
              <a:t>Manage user stories within a project</a:t>
            </a:r>
          </a:p>
          <a:p>
            <a:pPr marL="174521" indent="-174521" defTabSz="913852">
              <a:buFont typeface="Arial"/>
              <a:buChar char="•"/>
              <a:defRPr/>
            </a:pPr>
            <a:r>
              <a:rPr lang="en-US" sz="1300" kern="0">
                <a:solidFill>
                  <a:srgbClr val="FFFFFF"/>
                </a:solidFill>
                <a:latin typeface="Century Gothic" panose="020F0302020204030204"/>
              </a:rPr>
              <a:t>Visualize large projects with complex relationships &amp; dependencies</a:t>
            </a:r>
          </a:p>
        </p:txBody>
      </p:sp>
      <p:sp>
        <p:nvSpPr>
          <p:cNvPr id="31" name="TextBox 30">
            <a:extLst>
              <a:ext uri="{FF2B5EF4-FFF2-40B4-BE49-F238E27FC236}">
                <a16:creationId xmlns:a16="http://schemas.microsoft.com/office/drawing/2014/main" id="{C8E1CB19-D039-5647-BB3C-E2DE70D76505}"/>
              </a:ext>
            </a:extLst>
          </p:cNvPr>
          <p:cNvSpPr txBox="1"/>
          <p:nvPr/>
        </p:nvSpPr>
        <p:spPr>
          <a:xfrm>
            <a:off x="6280054" y="3896247"/>
            <a:ext cx="2424436" cy="1538482"/>
          </a:xfrm>
          <a:prstGeom prst="rect">
            <a:avLst/>
          </a:prstGeom>
          <a:noFill/>
        </p:spPr>
        <p:txBody>
          <a:bodyPr wrap="square" rtlCol="0">
            <a:spAutoFit/>
          </a:bodyPr>
          <a:lstStyle/>
          <a:p>
            <a:pPr marL="174521" indent="-174521" defTabSz="913852">
              <a:buFont typeface="Arial"/>
              <a:buChar char="•"/>
              <a:defRPr/>
            </a:pPr>
            <a:r>
              <a:rPr lang="en-US" sz="1300" kern="0">
                <a:solidFill>
                  <a:srgbClr val="FFFFFF"/>
                </a:solidFill>
                <a:latin typeface="Century Gothic" panose="020F0302020204030204"/>
              </a:rPr>
              <a:t>Analyze solutions to determine best fit</a:t>
            </a:r>
          </a:p>
          <a:p>
            <a:pPr marL="174521" indent="-174521" defTabSz="913852">
              <a:buFont typeface="Arial"/>
              <a:buChar char="•"/>
              <a:defRPr/>
            </a:pPr>
            <a:r>
              <a:rPr lang="en-US" sz="1400" kern="0">
                <a:solidFill>
                  <a:srgbClr val="FFFFFF"/>
                </a:solidFill>
                <a:latin typeface="Century Gothic" panose="020F0302020204030204"/>
              </a:rPr>
              <a:t>Determine the “how” needs to be done on the platform</a:t>
            </a:r>
          </a:p>
          <a:p>
            <a:pPr marL="174521" indent="-174521" defTabSz="913852">
              <a:buFont typeface="Arial"/>
              <a:buChar char="•"/>
              <a:defRPr/>
            </a:pPr>
            <a:r>
              <a:rPr lang="en-US" sz="1300" kern="0">
                <a:solidFill>
                  <a:srgbClr val="FFFFFF"/>
                </a:solidFill>
                <a:latin typeface="Century Gothic" panose="020F0302020204030204"/>
              </a:rPr>
              <a:t>Configuration vs customization</a:t>
            </a:r>
          </a:p>
        </p:txBody>
      </p:sp>
      <p:sp>
        <p:nvSpPr>
          <p:cNvPr id="32" name="TextBox 31">
            <a:extLst>
              <a:ext uri="{FF2B5EF4-FFF2-40B4-BE49-F238E27FC236}">
                <a16:creationId xmlns:a16="http://schemas.microsoft.com/office/drawing/2014/main" id="{5B2E5A24-C44F-4FD0-9613-CD8EDA0F8847}"/>
              </a:ext>
            </a:extLst>
          </p:cNvPr>
          <p:cNvSpPr txBox="1"/>
          <p:nvPr/>
        </p:nvSpPr>
        <p:spPr>
          <a:xfrm>
            <a:off x="802188" y="1856394"/>
            <a:ext cx="2386835" cy="1384634"/>
          </a:xfrm>
          <a:prstGeom prst="rect">
            <a:avLst/>
          </a:prstGeom>
          <a:noFill/>
        </p:spPr>
        <p:txBody>
          <a:bodyPr wrap="square" rtlCol="0">
            <a:spAutoFit/>
          </a:bodyPr>
          <a:lstStyle/>
          <a:p>
            <a:pPr marL="174521" indent="-174521" defTabSz="913852">
              <a:buFont typeface="Arial"/>
              <a:buChar char="•"/>
              <a:defRPr/>
            </a:pPr>
            <a:r>
              <a:rPr lang="en-US" sz="1400" kern="0">
                <a:solidFill>
                  <a:srgbClr val="FFFFFF"/>
                </a:solidFill>
                <a:latin typeface="Century Gothic" panose="020F0302020204030204"/>
              </a:rPr>
              <a:t>Develops solution</a:t>
            </a:r>
          </a:p>
          <a:p>
            <a:pPr marL="174521" indent="-174521" defTabSz="913852">
              <a:buFont typeface="Arial"/>
              <a:buChar char="•"/>
              <a:defRPr/>
            </a:pPr>
            <a:r>
              <a:rPr lang="en-US" sz="1400" kern="0">
                <a:solidFill>
                  <a:srgbClr val="FFFFFF"/>
                </a:solidFill>
                <a:latin typeface="Century Gothic" panose="020F0302020204030204"/>
              </a:rPr>
              <a:t>Responsible for fixing production defects</a:t>
            </a:r>
          </a:p>
          <a:p>
            <a:pPr marL="174521" indent="-174521" defTabSz="913852">
              <a:buFont typeface="Arial"/>
              <a:buChar char="•"/>
              <a:defRPr/>
            </a:pPr>
            <a:r>
              <a:rPr lang="en-US" sz="1400" kern="0">
                <a:solidFill>
                  <a:srgbClr val="FFFFFF"/>
                </a:solidFill>
                <a:latin typeface="Century Gothic" panose="020F0302020204030204"/>
              </a:rPr>
              <a:t>Responsible for enhancing existing solution</a:t>
            </a:r>
          </a:p>
        </p:txBody>
      </p:sp>
      <p:sp>
        <p:nvSpPr>
          <p:cNvPr id="5" name="Text Placeholder 5">
            <a:extLst>
              <a:ext uri="{FF2B5EF4-FFF2-40B4-BE49-F238E27FC236}">
                <a16:creationId xmlns:a16="http://schemas.microsoft.com/office/drawing/2014/main" id="{A5DE5CD7-2055-0DFE-ABC6-27CB7E768ABB}"/>
              </a:ext>
            </a:extLst>
          </p:cNvPr>
          <p:cNvSpPr>
            <a:spLocks noGrp="1"/>
          </p:cNvSpPr>
          <p:nvPr>
            <p:ph type="body" sz="quarter" idx="13"/>
          </p:nvPr>
        </p:nvSpPr>
        <p:spPr>
          <a:xfrm>
            <a:off x="600624" y="685862"/>
            <a:ext cx="11207242" cy="447939"/>
          </a:xfrm>
        </p:spPr>
        <p:txBody>
          <a:bodyPr/>
          <a:lstStyle/>
          <a:p>
            <a:pPr marL="342900" indent="-342900">
              <a:buFont typeface="Arial" panose="020B0604020202020204" pitchFamily="34" charset="0"/>
              <a:buChar char="•"/>
            </a:pPr>
            <a:r>
              <a:rPr lang="en-US">
                <a:solidFill>
                  <a:schemeClr val="bg1"/>
                </a:solidFill>
              </a:rPr>
              <a:t>Responsibilities &amp; Outcomes</a:t>
            </a:r>
          </a:p>
        </p:txBody>
      </p:sp>
    </p:spTree>
    <p:extLst>
      <p:ext uri="{BB962C8B-B14F-4D97-AF65-F5344CB8AC3E}">
        <p14:creationId xmlns:p14="http://schemas.microsoft.com/office/powerpoint/2010/main" val="10001117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41987" y="26200"/>
            <a:ext cx="11191625" cy="652642"/>
          </a:xfrm>
        </p:spPr>
        <p:txBody>
          <a:bodyPr/>
          <a:lstStyle/>
          <a:p>
            <a:r>
              <a:rPr lang="en-SG" dirty="0">
                <a:solidFill>
                  <a:schemeClr val="accent1">
                    <a:lumMod val="75000"/>
                  </a:schemeClr>
                </a:solidFill>
              </a:rPr>
              <a:t>Common Components in an Operating Model:</a:t>
            </a:r>
            <a:br>
              <a:rPr lang="en-SG" dirty="0"/>
            </a:br>
            <a:endParaRPr lang="en-SG" sz="1400" dirty="0"/>
          </a:p>
        </p:txBody>
      </p:sp>
      <p:sp>
        <p:nvSpPr>
          <p:cNvPr id="7" name="Content Placeholder 6">
            <a:extLst>
              <a:ext uri="{FF2B5EF4-FFF2-40B4-BE49-F238E27FC236}">
                <a16:creationId xmlns:a16="http://schemas.microsoft.com/office/drawing/2014/main" id="{64156088-BF17-4D4A-9423-F5BD7966E9AB}"/>
              </a:ext>
            </a:extLst>
          </p:cNvPr>
          <p:cNvSpPr>
            <a:spLocks noGrp="1"/>
          </p:cNvSpPr>
          <p:nvPr>
            <p:ph idx="1"/>
          </p:nvPr>
        </p:nvSpPr>
        <p:spPr>
          <a:xfrm>
            <a:off x="1677883" y="1750499"/>
            <a:ext cx="3808517" cy="3987984"/>
          </a:xfrm>
        </p:spPr>
        <p:txBody>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endParaRPr lang="en-US" dirty="0"/>
          </a:p>
        </p:txBody>
      </p:sp>
      <p:sp>
        <p:nvSpPr>
          <p:cNvPr id="6" name="Freeform 25"/>
          <p:cNvSpPr>
            <a:spLocks noChangeAspect="1" noEditPoints="1"/>
          </p:cNvSpPr>
          <p:nvPr/>
        </p:nvSpPr>
        <p:spPr bwMode="auto">
          <a:xfrm>
            <a:off x="734808" y="5744529"/>
            <a:ext cx="467576" cy="467576"/>
          </a:xfrm>
          <a:custGeom>
            <a:avLst/>
            <a:gdLst>
              <a:gd name="T0" fmla="*/ 143 w 220"/>
              <a:gd name="T1" fmla="*/ 113 h 220"/>
              <a:gd name="T2" fmla="*/ 117 w 220"/>
              <a:gd name="T3" fmla="*/ 101 h 220"/>
              <a:gd name="T4" fmla="*/ 117 w 220"/>
              <a:gd name="T5" fmla="*/ 60 h 220"/>
              <a:gd name="T6" fmla="*/ 129 w 220"/>
              <a:gd name="T7" fmla="*/ 64 h 220"/>
              <a:gd name="T8" fmla="*/ 140 w 220"/>
              <a:gd name="T9" fmla="*/ 75 h 220"/>
              <a:gd name="T10" fmla="*/ 147 w 220"/>
              <a:gd name="T11" fmla="*/ 71 h 220"/>
              <a:gd name="T12" fmla="*/ 135 w 220"/>
              <a:gd name="T13" fmla="*/ 58 h 220"/>
              <a:gd name="T14" fmla="*/ 117 w 220"/>
              <a:gd name="T15" fmla="*/ 53 h 220"/>
              <a:gd name="T16" fmla="*/ 117 w 220"/>
              <a:gd name="T17" fmla="*/ 41 h 220"/>
              <a:gd name="T18" fmla="*/ 111 w 220"/>
              <a:gd name="T19" fmla="*/ 41 h 220"/>
              <a:gd name="T20" fmla="*/ 111 w 220"/>
              <a:gd name="T21" fmla="*/ 53 h 220"/>
              <a:gd name="T22" fmla="*/ 88 w 220"/>
              <a:gd name="T23" fmla="*/ 61 h 220"/>
              <a:gd name="T24" fmla="*/ 79 w 220"/>
              <a:gd name="T25" fmla="*/ 80 h 220"/>
              <a:gd name="T26" fmla="*/ 87 w 220"/>
              <a:gd name="T27" fmla="*/ 98 h 220"/>
              <a:gd name="T28" fmla="*/ 111 w 220"/>
              <a:gd name="T29" fmla="*/ 108 h 220"/>
              <a:gd name="T30" fmla="*/ 111 w 220"/>
              <a:gd name="T31" fmla="*/ 154 h 220"/>
              <a:gd name="T32" fmla="*/ 95 w 220"/>
              <a:gd name="T33" fmla="*/ 148 h 220"/>
              <a:gd name="T34" fmla="*/ 84 w 220"/>
              <a:gd name="T35" fmla="*/ 135 h 220"/>
              <a:gd name="T36" fmla="*/ 78 w 220"/>
              <a:gd name="T37" fmla="*/ 141 h 220"/>
              <a:gd name="T38" fmla="*/ 92 w 220"/>
              <a:gd name="T39" fmla="*/ 156 h 220"/>
              <a:gd name="T40" fmla="*/ 111 w 220"/>
              <a:gd name="T41" fmla="*/ 161 h 220"/>
              <a:gd name="T42" fmla="*/ 111 w 220"/>
              <a:gd name="T43" fmla="*/ 175 h 220"/>
              <a:gd name="T44" fmla="*/ 117 w 220"/>
              <a:gd name="T45" fmla="*/ 175 h 220"/>
              <a:gd name="T46" fmla="*/ 117 w 220"/>
              <a:gd name="T47" fmla="*/ 161 h 220"/>
              <a:gd name="T48" fmla="*/ 142 w 220"/>
              <a:gd name="T49" fmla="*/ 152 h 220"/>
              <a:gd name="T50" fmla="*/ 151 w 220"/>
              <a:gd name="T51" fmla="*/ 131 h 220"/>
              <a:gd name="T52" fmla="*/ 143 w 220"/>
              <a:gd name="T53" fmla="*/ 113 h 220"/>
              <a:gd name="T54" fmla="*/ 111 w 220"/>
              <a:gd name="T55" fmla="*/ 99 h 220"/>
              <a:gd name="T56" fmla="*/ 93 w 220"/>
              <a:gd name="T57" fmla="*/ 91 h 220"/>
              <a:gd name="T58" fmla="*/ 88 w 220"/>
              <a:gd name="T59" fmla="*/ 79 h 220"/>
              <a:gd name="T60" fmla="*/ 94 w 220"/>
              <a:gd name="T61" fmla="*/ 66 h 220"/>
              <a:gd name="T62" fmla="*/ 111 w 220"/>
              <a:gd name="T63" fmla="*/ 60 h 220"/>
              <a:gd name="T64" fmla="*/ 111 w 220"/>
              <a:gd name="T65" fmla="*/ 99 h 220"/>
              <a:gd name="T66" fmla="*/ 136 w 220"/>
              <a:gd name="T67" fmla="*/ 147 h 220"/>
              <a:gd name="T68" fmla="*/ 117 w 220"/>
              <a:gd name="T69" fmla="*/ 154 h 220"/>
              <a:gd name="T70" fmla="*/ 117 w 220"/>
              <a:gd name="T71" fmla="*/ 111 h 220"/>
              <a:gd name="T72" fmla="*/ 137 w 220"/>
              <a:gd name="T73" fmla="*/ 120 h 220"/>
              <a:gd name="T74" fmla="*/ 142 w 220"/>
              <a:gd name="T75" fmla="*/ 133 h 220"/>
              <a:gd name="T76" fmla="*/ 136 w 220"/>
              <a:gd name="T77" fmla="*/ 147 h 220"/>
              <a:gd name="T78" fmla="*/ 110 w 220"/>
              <a:gd name="T79" fmla="*/ 0 h 220"/>
              <a:gd name="T80" fmla="*/ 0 w 220"/>
              <a:gd name="T81" fmla="*/ 110 h 220"/>
              <a:gd name="T82" fmla="*/ 110 w 220"/>
              <a:gd name="T83" fmla="*/ 220 h 220"/>
              <a:gd name="T84" fmla="*/ 220 w 220"/>
              <a:gd name="T85" fmla="*/ 110 h 220"/>
              <a:gd name="T86" fmla="*/ 110 w 220"/>
              <a:gd name="T87" fmla="*/ 0 h 220"/>
              <a:gd name="T88" fmla="*/ 110 w 220"/>
              <a:gd name="T89" fmla="*/ 211 h 220"/>
              <a:gd name="T90" fmla="*/ 9 w 220"/>
              <a:gd name="T91" fmla="*/ 110 h 220"/>
              <a:gd name="T92" fmla="*/ 110 w 220"/>
              <a:gd name="T93" fmla="*/ 9 h 220"/>
              <a:gd name="T94" fmla="*/ 212 w 220"/>
              <a:gd name="T95" fmla="*/ 110 h 220"/>
              <a:gd name="T96" fmla="*/ 110 w 220"/>
              <a:gd name="T97" fmla="*/ 211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0" h="220">
                <a:moveTo>
                  <a:pt x="143" y="113"/>
                </a:moveTo>
                <a:cubicBezTo>
                  <a:pt x="137" y="108"/>
                  <a:pt x="129" y="104"/>
                  <a:pt x="117" y="101"/>
                </a:cubicBezTo>
                <a:cubicBezTo>
                  <a:pt x="117" y="60"/>
                  <a:pt x="117" y="60"/>
                  <a:pt x="117" y="60"/>
                </a:cubicBezTo>
                <a:cubicBezTo>
                  <a:pt x="122" y="61"/>
                  <a:pt x="126" y="62"/>
                  <a:pt x="129" y="64"/>
                </a:cubicBezTo>
                <a:cubicBezTo>
                  <a:pt x="133" y="67"/>
                  <a:pt x="136" y="70"/>
                  <a:pt x="140" y="75"/>
                </a:cubicBezTo>
                <a:cubicBezTo>
                  <a:pt x="147" y="71"/>
                  <a:pt x="147" y="71"/>
                  <a:pt x="147" y="71"/>
                </a:cubicBezTo>
                <a:cubicBezTo>
                  <a:pt x="143" y="65"/>
                  <a:pt x="139" y="61"/>
                  <a:pt x="135" y="58"/>
                </a:cubicBezTo>
                <a:cubicBezTo>
                  <a:pt x="130" y="55"/>
                  <a:pt x="124" y="54"/>
                  <a:pt x="117" y="53"/>
                </a:cubicBezTo>
                <a:cubicBezTo>
                  <a:pt x="117" y="41"/>
                  <a:pt x="117" y="41"/>
                  <a:pt x="117" y="41"/>
                </a:cubicBezTo>
                <a:cubicBezTo>
                  <a:pt x="111" y="41"/>
                  <a:pt x="111" y="41"/>
                  <a:pt x="111" y="41"/>
                </a:cubicBezTo>
                <a:cubicBezTo>
                  <a:pt x="111" y="53"/>
                  <a:pt x="111" y="53"/>
                  <a:pt x="111" y="53"/>
                </a:cubicBezTo>
                <a:cubicBezTo>
                  <a:pt x="101" y="54"/>
                  <a:pt x="93" y="57"/>
                  <a:pt x="88" y="61"/>
                </a:cubicBezTo>
                <a:cubicBezTo>
                  <a:pt x="82" y="66"/>
                  <a:pt x="79" y="72"/>
                  <a:pt x="79" y="80"/>
                </a:cubicBezTo>
                <a:cubicBezTo>
                  <a:pt x="79" y="87"/>
                  <a:pt x="82" y="93"/>
                  <a:pt x="87" y="98"/>
                </a:cubicBezTo>
                <a:cubicBezTo>
                  <a:pt x="92" y="102"/>
                  <a:pt x="100" y="106"/>
                  <a:pt x="111" y="108"/>
                </a:cubicBezTo>
                <a:cubicBezTo>
                  <a:pt x="111" y="154"/>
                  <a:pt x="111" y="154"/>
                  <a:pt x="111" y="154"/>
                </a:cubicBezTo>
                <a:cubicBezTo>
                  <a:pt x="105" y="153"/>
                  <a:pt x="100" y="151"/>
                  <a:pt x="95" y="148"/>
                </a:cubicBezTo>
                <a:cubicBezTo>
                  <a:pt x="91" y="145"/>
                  <a:pt x="88" y="141"/>
                  <a:pt x="84" y="135"/>
                </a:cubicBezTo>
                <a:cubicBezTo>
                  <a:pt x="78" y="141"/>
                  <a:pt x="78" y="141"/>
                  <a:pt x="78" y="141"/>
                </a:cubicBezTo>
                <a:cubicBezTo>
                  <a:pt x="82" y="147"/>
                  <a:pt x="86" y="152"/>
                  <a:pt x="92" y="156"/>
                </a:cubicBezTo>
                <a:cubicBezTo>
                  <a:pt x="97" y="159"/>
                  <a:pt x="104" y="161"/>
                  <a:pt x="111" y="161"/>
                </a:cubicBezTo>
                <a:cubicBezTo>
                  <a:pt x="111" y="175"/>
                  <a:pt x="111" y="175"/>
                  <a:pt x="111" y="175"/>
                </a:cubicBezTo>
                <a:cubicBezTo>
                  <a:pt x="117" y="175"/>
                  <a:pt x="117" y="175"/>
                  <a:pt x="117" y="175"/>
                </a:cubicBezTo>
                <a:cubicBezTo>
                  <a:pt x="117" y="161"/>
                  <a:pt x="117" y="161"/>
                  <a:pt x="117" y="161"/>
                </a:cubicBezTo>
                <a:cubicBezTo>
                  <a:pt x="128" y="160"/>
                  <a:pt x="136" y="157"/>
                  <a:pt x="142" y="152"/>
                </a:cubicBezTo>
                <a:cubicBezTo>
                  <a:pt x="148" y="147"/>
                  <a:pt x="151" y="140"/>
                  <a:pt x="151" y="131"/>
                </a:cubicBezTo>
                <a:cubicBezTo>
                  <a:pt x="151" y="124"/>
                  <a:pt x="148" y="118"/>
                  <a:pt x="143" y="113"/>
                </a:cubicBezTo>
                <a:close/>
                <a:moveTo>
                  <a:pt x="111" y="99"/>
                </a:moveTo>
                <a:cubicBezTo>
                  <a:pt x="103" y="97"/>
                  <a:pt x="97" y="95"/>
                  <a:pt x="93" y="91"/>
                </a:cubicBezTo>
                <a:cubicBezTo>
                  <a:pt x="89" y="88"/>
                  <a:pt x="88" y="84"/>
                  <a:pt x="88" y="79"/>
                </a:cubicBezTo>
                <a:cubicBezTo>
                  <a:pt x="88" y="74"/>
                  <a:pt x="90" y="69"/>
                  <a:pt x="94" y="66"/>
                </a:cubicBezTo>
                <a:cubicBezTo>
                  <a:pt x="98" y="62"/>
                  <a:pt x="104" y="60"/>
                  <a:pt x="111" y="60"/>
                </a:cubicBezTo>
                <a:lnTo>
                  <a:pt x="111" y="99"/>
                </a:lnTo>
                <a:close/>
                <a:moveTo>
                  <a:pt x="136" y="147"/>
                </a:moveTo>
                <a:cubicBezTo>
                  <a:pt x="131" y="151"/>
                  <a:pt x="125" y="153"/>
                  <a:pt x="117" y="154"/>
                </a:cubicBezTo>
                <a:cubicBezTo>
                  <a:pt x="117" y="111"/>
                  <a:pt x="117" y="111"/>
                  <a:pt x="117" y="111"/>
                </a:cubicBezTo>
                <a:cubicBezTo>
                  <a:pt x="126" y="113"/>
                  <a:pt x="133" y="116"/>
                  <a:pt x="137" y="120"/>
                </a:cubicBezTo>
                <a:cubicBezTo>
                  <a:pt x="140" y="123"/>
                  <a:pt x="142" y="127"/>
                  <a:pt x="142" y="133"/>
                </a:cubicBezTo>
                <a:cubicBezTo>
                  <a:pt x="142" y="139"/>
                  <a:pt x="140" y="143"/>
                  <a:pt x="136" y="147"/>
                </a:cubicBezTo>
                <a:close/>
                <a:moveTo>
                  <a:pt x="110" y="0"/>
                </a:moveTo>
                <a:cubicBezTo>
                  <a:pt x="50" y="0"/>
                  <a:pt x="0" y="49"/>
                  <a:pt x="0" y="110"/>
                </a:cubicBezTo>
                <a:cubicBezTo>
                  <a:pt x="0" y="171"/>
                  <a:pt x="50" y="220"/>
                  <a:pt x="110" y="220"/>
                </a:cubicBezTo>
                <a:cubicBezTo>
                  <a:pt x="171" y="220"/>
                  <a:pt x="220" y="171"/>
                  <a:pt x="220" y="110"/>
                </a:cubicBezTo>
                <a:cubicBezTo>
                  <a:pt x="220" y="49"/>
                  <a:pt x="171" y="0"/>
                  <a:pt x="110" y="0"/>
                </a:cubicBezTo>
                <a:close/>
                <a:moveTo>
                  <a:pt x="110" y="211"/>
                </a:moveTo>
                <a:cubicBezTo>
                  <a:pt x="55" y="211"/>
                  <a:pt x="9" y="166"/>
                  <a:pt x="9" y="110"/>
                </a:cubicBezTo>
                <a:cubicBezTo>
                  <a:pt x="9" y="54"/>
                  <a:pt x="55" y="9"/>
                  <a:pt x="110" y="9"/>
                </a:cubicBezTo>
                <a:cubicBezTo>
                  <a:pt x="166" y="9"/>
                  <a:pt x="212" y="54"/>
                  <a:pt x="212" y="110"/>
                </a:cubicBezTo>
                <a:cubicBezTo>
                  <a:pt x="212" y="166"/>
                  <a:pt x="166" y="211"/>
                  <a:pt x="110" y="211"/>
                </a:cubicBezTo>
                <a:close/>
              </a:path>
            </a:pathLst>
          </a:custGeom>
          <a:solidFill>
            <a:schemeClr val="accent3"/>
          </a:solidFill>
          <a:ln>
            <a:noFill/>
          </a:ln>
        </p:spPr>
        <p:txBody>
          <a:bodyPr vert="horz" wrap="square" lIns="91416" tIns="45708" rIns="91416" bIns="45708"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en-US" sz="1799" b="0" i="0" u="none" strike="noStrike" kern="0" cap="none" spc="0" normalizeH="0" baseline="0" noProof="0" dirty="0">
              <a:ln>
                <a:noFill/>
              </a:ln>
              <a:solidFill>
                <a:sysClr val="windowText" lastClr="000000"/>
              </a:solidFill>
              <a:effectLst/>
              <a:uLnTx/>
              <a:uFillTx/>
              <a:latin typeface="Century Gothic" panose="020F0302020204030204"/>
              <a:ea typeface="+mn-ea"/>
              <a:cs typeface="+mn-cs"/>
            </a:endParaRPr>
          </a:p>
        </p:txBody>
      </p:sp>
      <p:sp>
        <p:nvSpPr>
          <p:cNvPr id="11" name="Freeform 5"/>
          <p:cNvSpPr>
            <a:spLocks noChangeAspect="1" noEditPoints="1"/>
          </p:cNvSpPr>
          <p:nvPr/>
        </p:nvSpPr>
        <p:spPr bwMode="auto">
          <a:xfrm>
            <a:off x="734808" y="5138755"/>
            <a:ext cx="477952" cy="431053"/>
          </a:xfrm>
          <a:custGeom>
            <a:avLst/>
            <a:gdLst>
              <a:gd name="T0" fmla="*/ 383 w 479"/>
              <a:gd name="T1" fmla="*/ 0 h 432"/>
              <a:gd name="T2" fmla="*/ 383 w 479"/>
              <a:gd name="T3" fmla="*/ 19 h 432"/>
              <a:gd name="T4" fmla="*/ 446 w 479"/>
              <a:gd name="T5" fmla="*/ 19 h 432"/>
              <a:gd name="T6" fmla="*/ 304 w 479"/>
              <a:gd name="T7" fmla="*/ 158 h 432"/>
              <a:gd name="T8" fmla="*/ 189 w 479"/>
              <a:gd name="T9" fmla="*/ 55 h 432"/>
              <a:gd name="T10" fmla="*/ 0 w 479"/>
              <a:gd name="T11" fmla="*/ 165 h 432"/>
              <a:gd name="T12" fmla="*/ 9 w 479"/>
              <a:gd name="T13" fmla="*/ 180 h 432"/>
              <a:gd name="T14" fmla="*/ 187 w 479"/>
              <a:gd name="T15" fmla="*/ 79 h 432"/>
              <a:gd name="T16" fmla="*/ 304 w 479"/>
              <a:gd name="T17" fmla="*/ 187 h 432"/>
              <a:gd name="T18" fmla="*/ 460 w 479"/>
              <a:gd name="T19" fmla="*/ 33 h 432"/>
              <a:gd name="T20" fmla="*/ 460 w 479"/>
              <a:gd name="T21" fmla="*/ 96 h 432"/>
              <a:gd name="T22" fmla="*/ 479 w 479"/>
              <a:gd name="T23" fmla="*/ 96 h 432"/>
              <a:gd name="T24" fmla="*/ 479 w 479"/>
              <a:gd name="T25" fmla="*/ 0 h 432"/>
              <a:gd name="T26" fmla="*/ 383 w 479"/>
              <a:gd name="T27" fmla="*/ 0 h 432"/>
              <a:gd name="T28" fmla="*/ 460 w 479"/>
              <a:gd name="T29" fmla="*/ 19 h 432"/>
              <a:gd name="T30" fmla="*/ 460 w 479"/>
              <a:gd name="T31" fmla="*/ 19 h 432"/>
              <a:gd name="T32" fmla="*/ 460 w 479"/>
              <a:gd name="T33" fmla="*/ 19 h 432"/>
              <a:gd name="T34" fmla="*/ 460 w 479"/>
              <a:gd name="T35" fmla="*/ 19 h 432"/>
              <a:gd name="T36" fmla="*/ 180 w 479"/>
              <a:gd name="T37" fmla="*/ 151 h 432"/>
              <a:gd name="T38" fmla="*/ 76 w 479"/>
              <a:gd name="T39" fmla="*/ 206 h 432"/>
              <a:gd name="T40" fmla="*/ 76 w 479"/>
              <a:gd name="T41" fmla="*/ 432 h 432"/>
              <a:gd name="T42" fmla="*/ 422 w 479"/>
              <a:gd name="T43" fmla="*/ 432 h 432"/>
              <a:gd name="T44" fmla="*/ 422 w 479"/>
              <a:gd name="T45" fmla="*/ 163 h 432"/>
              <a:gd name="T46" fmla="*/ 304 w 479"/>
              <a:gd name="T47" fmla="*/ 256 h 432"/>
              <a:gd name="T48" fmla="*/ 180 w 479"/>
              <a:gd name="T49" fmla="*/ 151 h 432"/>
              <a:gd name="T50" fmla="*/ 403 w 479"/>
              <a:gd name="T51" fmla="*/ 412 h 432"/>
              <a:gd name="T52" fmla="*/ 96 w 479"/>
              <a:gd name="T53" fmla="*/ 412 h 432"/>
              <a:gd name="T54" fmla="*/ 96 w 479"/>
              <a:gd name="T55" fmla="*/ 218 h 432"/>
              <a:gd name="T56" fmla="*/ 177 w 479"/>
              <a:gd name="T57" fmla="*/ 175 h 432"/>
              <a:gd name="T58" fmla="*/ 304 w 479"/>
              <a:gd name="T59" fmla="*/ 280 h 432"/>
              <a:gd name="T60" fmla="*/ 403 w 479"/>
              <a:gd name="T61" fmla="*/ 204 h 432"/>
              <a:gd name="T62" fmla="*/ 403 w 479"/>
              <a:gd name="T63" fmla="*/ 412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9" h="432">
                <a:moveTo>
                  <a:pt x="383" y="0"/>
                </a:moveTo>
                <a:lnTo>
                  <a:pt x="383" y="19"/>
                </a:lnTo>
                <a:lnTo>
                  <a:pt x="446" y="19"/>
                </a:lnTo>
                <a:lnTo>
                  <a:pt x="304" y="158"/>
                </a:lnTo>
                <a:lnTo>
                  <a:pt x="189" y="55"/>
                </a:lnTo>
                <a:lnTo>
                  <a:pt x="0" y="165"/>
                </a:lnTo>
                <a:lnTo>
                  <a:pt x="9" y="180"/>
                </a:lnTo>
                <a:lnTo>
                  <a:pt x="187" y="79"/>
                </a:lnTo>
                <a:lnTo>
                  <a:pt x="304" y="187"/>
                </a:lnTo>
                <a:lnTo>
                  <a:pt x="460" y="33"/>
                </a:lnTo>
                <a:lnTo>
                  <a:pt x="460" y="96"/>
                </a:lnTo>
                <a:lnTo>
                  <a:pt x="479" y="96"/>
                </a:lnTo>
                <a:lnTo>
                  <a:pt x="479" y="0"/>
                </a:lnTo>
                <a:lnTo>
                  <a:pt x="383" y="0"/>
                </a:lnTo>
                <a:close/>
                <a:moveTo>
                  <a:pt x="460" y="19"/>
                </a:moveTo>
                <a:lnTo>
                  <a:pt x="460" y="19"/>
                </a:lnTo>
                <a:lnTo>
                  <a:pt x="460" y="19"/>
                </a:lnTo>
                <a:lnTo>
                  <a:pt x="460" y="19"/>
                </a:lnTo>
                <a:close/>
                <a:moveTo>
                  <a:pt x="180" y="151"/>
                </a:moveTo>
                <a:lnTo>
                  <a:pt x="76" y="206"/>
                </a:lnTo>
                <a:lnTo>
                  <a:pt x="76" y="432"/>
                </a:lnTo>
                <a:lnTo>
                  <a:pt x="422" y="432"/>
                </a:lnTo>
                <a:lnTo>
                  <a:pt x="422" y="163"/>
                </a:lnTo>
                <a:lnTo>
                  <a:pt x="304" y="256"/>
                </a:lnTo>
                <a:lnTo>
                  <a:pt x="180" y="151"/>
                </a:lnTo>
                <a:close/>
                <a:moveTo>
                  <a:pt x="403" y="412"/>
                </a:moveTo>
                <a:lnTo>
                  <a:pt x="96" y="412"/>
                </a:lnTo>
                <a:lnTo>
                  <a:pt x="96" y="218"/>
                </a:lnTo>
                <a:lnTo>
                  <a:pt x="177" y="175"/>
                </a:lnTo>
                <a:lnTo>
                  <a:pt x="304" y="280"/>
                </a:lnTo>
                <a:lnTo>
                  <a:pt x="403" y="204"/>
                </a:lnTo>
                <a:lnTo>
                  <a:pt x="403" y="412"/>
                </a:lnTo>
                <a:close/>
              </a:path>
            </a:pathLst>
          </a:custGeom>
          <a:solidFill>
            <a:schemeClr val="accent3"/>
          </a:solidFill>
          <a:ln>
            <a:noFill/>
          </a:ln>
        </p:spPr>
        <p:txBody>
          <a:bodyPr vert="horz" wrap="square" lIns="91416" tIns="45708" rIns="91416" bIns="45708"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en-US" sz="1799" b="0" i="0" u="none" strike="noStrike" kern="0" cap="none" spc="0" normalizeH="0" baseline="0" noProof="0" dirty="0">
              <a:ln>
                <a:noFill/>
              </a:ln>
              <a:solidFill>
                <a:sysClr val="windowText" lastClr="000000"/>
              </a:solidFill>
              <a:effectLst/>
              <a:uLnTx/>
              <a:uFillTx/>
              <a:latin typeface="Century Gothic" panose="020F0302020204030204"/>
              <a:ea typeface="+mn-ea"/>
              <a:cs typeface="+mn-cs"/>
            </a:endParaRPr>
          </a:p>
        </p:txBody>
      </p:sp>
      <p:graphicFrame>
        <p:nvGraphicFramePr>
          <p:cNvPr id="3" name="Table 2">
            <a:extLst>
              <a:ext uri="{FF2B5EF4-FFF2-40B4-BE49-F238E27FC236}">
                <a16:creationId xmlns:a16="http://schemas.microsoft.com/office/drawing/2014/main" id="{E71F48C7-212E-4D8C-7131-145EDE320325}"/>
              </a:ext>
            </a:extLst>
          </p:cNvPr>
          <p:cNvGraphicFramePr>
            <a:graphicFrameLocks noGrp="1"/>
          </p:cNvGraphicFramePr>
          <p:nvPr>
            <p:extLst>
              <p:ext uri="{D42A27DB-BD31-4B8C-83A1-F6EECF244321}">
                <p14:modId xmlns:p14="http://schemas.microsoft.com/office/powerpoint/2010/main" val="100069769"/>
              </p:ext>
            </p:extLst>
          </p:nvPr>
        </p:nvGraphicFramePr>
        <p:xfrm>
          <a:off x="1104339" y="1451465"/>
          <a:ext cx="10709709" cy="4826374"/>
        </p:xfrm>
        <a:graphic>
          <a:graphicData uri="http://schemas.openxmlformats.org/drawingml/2006/table">
            <a:tbl>
              <a:tblPr firstRow="1" bandRow="1">
                <a:tableStyleId>{5C22544A-7EE6-4342-B048-85BDC9FD1C3A}</a:tableStyleId>
              </a:tblPr>
              <a:tblGrid>
                <a:gridCol w="2980943">
                  <a:extLst>
                    <a:ext uri="{9D8B030D-6E8A-4147-A177-3AD203B41FA5}">
                      <a16:colId xmlns:a16="http://schemas.microsoft.com/office/drawing/2014/main" val="2630992364"/>
                    </a:ext>
                  </a:extLst>
                </a:gridCol>
                <a:gridCol w="7728766">
                  <a:extLst>
                    <a:ext uri="{9D8B030D-6E8A-4147-A177-3AD203B41FA5}">
                      <a16:colId xmlns:a16="http://schemas.microsoft.com/office/drawing/2014/main" val="813415935"/>
                    </a:ext>
                  </a:extLst>
                </a:gridCol>
              </a:tblGrid>
              <a:tr h="54984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050" b="1" dirty="0">
                          <a:solidFill>
                            <a:schemeClr val="bg1"/>
                          </a:solidFill>
                        </a:rPr>
                        <a:t>Strategy</a:t>
                      </a: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buFont typeface="Arial" panose="020B0604020202020204" pitchFamily="34" charset="0"/>
                        <a:buChar char="•"/>
                      </a:pPr>
                      <a:r>
                        <a:rPr lang="en-US" sz="1050" b="1" i="0" kern="1200" dirty="0">
                          <a:solidFill>
                            <a:schemeClr val="bg1"/>
                          </a:solidFill>
                          <a:effectLst/>
                          <a:latin typeface="+mn-lt"/>
                          <a:ea typeface="+mn-ea"/>
                          <a:cs typeface="+mn-cs"/>
                        </a:rPr>
                        <a:t>Articulation of the organization's overall strategic goals and objectives.</a:t>
                      </a:r>
                    </a:p>
                    <a:p>
                      <a:pPr marL="285750" indent="-285750">
                        <a:buFont typeface="Arial" panose="020B0604020202020204" pitchFamily="34" charset="0"/>
                        <a:buChar char="•"/>
                      </a:pPr>
                      <a:r>
                        <a:rPr lang="en-US" sz="1050" b="1" i="0" kern="1200" dirty="0">
                          <a:solidFill>
                            <a:schemeClr val="bg1"/>
                          </a:solidFill>
                          <a:effectLst/>
                          <a:latin typeface="+mn-lt"/>
                          <a:ea typeface="+mn-ea"/>
                          <a:cs typeface="+mn-cs"/>
                        </a:rPr>
                        <a:t>Alignment of business activities with the strategic direction.</a:t>
                      </a:r>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98562628"/>
                  </a:ext>
                </a:extLst>
              </a:tr>
              <a:tr h="54984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050" b="1" dirty="0">
                          <a:solidFill>
                            <a:schemeClr val="bg1"/>
                          </a:solidFill>
                        </a:rPr>
                        <a:t>Governance</a:t>
                      </a: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buFont typeface="Arial" panose="020B0604020202020204" pitchFamily="34" charset="0"/>
                        <a:buChar char="•"/>
                      </a:pPr>
                      <a:r>
                        <a:rPr lang="en-US" sz="1050" b="1" i="0" kern="1200" dirty="0">
                          <a:solidFill>
                            <a:schemeClr val="bg1"/>
                          </a:solidFill>
                          <a:effectLst/>
                          <a:latin typeface="+mn-lt"/>
                          <a:ea typeface="+mn-ea"/>
                          <a:cs typeface="+mn-cs"/>
                        </a:rPr>
                        <a:t>Decision-making processes and structures.</a:t>
                      </a:r>
                    </a:p>
                    <a:p>
                      <a:pPr marL="285750" indent="-285750">
                        <a:buFont typeface="Arial" panose="020B0604020202020204" pitchFamily="34" charset="0"/>
                        <a:buChar char="•"/>
                      </a:pPr>
                      <a:r>
                        <a:rPr lang="en-US" sz="1050" b="1" i="0" kern="1200" dirty="0">
                          <a:solidFill>
                            <a:schemeClr val="bg1"/>
                          </a:solidFill>
                          <a:effectLst/>
                          <a:latin typeface="+mn-lt"/>
                          <a:ea typeface="+mn-ea"/>
                          <a:cs typeface="+mn-cs"/>
                        </a:rPr>
                        <a:t>Oversight mechanisms, such as boards, committees, and reporting lines.</a:t>
                      </a:r>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69963275"/>
                  </a:ext>
                </a:extLst>
              </a:tr>
              <a:tr h="977494">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050" b="1" dirty="0">
                          <a:solidFill>
                            <a:schemeClr val="bg1"/>
                          </a:solidFill>
                        </a:rPr>
                        <a:t>People/ Organization/ Culture</a:t>
                      </a:r>
                    </a:p>
                    <a:p>
                      <a:endParaRPr lang="en-US" sz="1050" dirty="0"/>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buFont typeface="Arial" panose="020B0604020202020204" pitchFamily="34" charset="0"/>
                        <a:buChar char="•"/>
                      </a:pPr>
                      <a:r>
                        <a:rPr lang="en-US" sz="1050" b="1" i="0" kern="1200" dirty="0">
                          <a:solidFill>
                            <a:schemeClr val="bg1"/>
                          </a:solidFill>
                          <a:effectLst/>
                          <a:latin typeface="+mn-lt"/>
                          <a:ea typeface="+mn-ea"/>
                          <a:cs typeface="+mn-cs"/>
                        </a:rPr>
                        <a:t>Workforce composition, including skills, expertise, and competencies.</a:t>
                      </a:r>
                    </a:p>
                    <a:p>
                      <a:pPr marL="285750" indent="-285750">
                        <a:buFont typeface="Arial" panose="020B0604020202020204" pitchFamily="34" charset="0"/>
                        <a:buChar char="•"/>
                      </a:pPr>
                      <a:r>
                        <a:rPr lang="en-US" sz="1050" b="1" i="0" kern="1200" dirty="0">
                          <a:solidFill>
                            <a:schemeClr val="bg1"/>
                          </a:solidFill>
                          <a:effectLst/>
                          <a:latin typeface="+mn-lt"/>
                          <a:ea typeface="+mn-ea"/>
                          <a:cs typeface="+mn-cs"/>
                        </a:rPr>
                        <a:t>Talent management strategies, including recruitment/ training &amp;  development.</a:t>
                      </a:r>
                    </a:p>
                    <a:p>
                      <a:pPr marL="285750" indent="-285750">
                        <a:buFont typeface="Arial" panose="020B0604020202020204" pitchFamily="34" charset="0"/>
                        <a:buChar char="•"/>
                      </a:pPr>
                      <a:r>
                        <a:rPr lang="en-US" sz="1050" b="1" i="0" kern="1200" dirty="0">
                          <a:solidFill>
                            <a:schemeClr val="bg1"/>
                          </a:solidFill>
                          <a:effectLst/>
                          <a:latin typeface="+mn-lt"/>
                          <a:ea typeface="+mn-ea"/>
                          <a:cs typeface="+mn-cs"/>
                        </a:rPr>
                        <a:t>Organizational culture and core values that shape behavior and decision-making.</a:t>
                      </a:r>
                    </a:p>
                    <a:p>
                      <a:pPr marL="285750" indent="-285750">
                        <a:buFont typeface="Arial" panose="020B0604020202020204" pitchFamily="34" charset="0"/>
                        <a:buChar char="•"/>
                      </a:pPr>
                      <a:r>
                        <a:rPr lang="en-US" sz="1050" b="1" i="0" kern="1200" dirty="0">
                          <a:solidFill>
                            <a:schemeClr val="bg1"/>
                          </a:solidFill>
                          <a:effectLst/>
                          <a:latin typeface="+mn-lt"/>
                          <a:ea typeface="+mn-ea"/>
                          <a:cs typeface="+mn-cs"/>
                        </a:rPr>
                        <a:t>Employee engagement and the alignment of individual values with the company's values.</a:t>
                      </a:r>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54965749"/>
                  </a:ext>
                </a:extLst>
              </a:tr>
              <a:tr h="54984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050" b="1" dirty="0">
                          <a:solidFill>
                            <a:schemeClr val="bg1"/>
                          </a:solidFill>
                        </a:rPr>
                        <a:t>Processes</a:t>
                      </a: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l" defTabSz="914400" rtl="0" eaLnBrk="1" latinLnBrk="0" hangingPunct="1">
                        <a:buFont typeface="Arial" panose="020B0604020202020204" pitchFamily="34" charset="0"/>
                        <a:buChar char="•"/>
                      </a:pPr>
                      <a:r>
                        <a:rPr lang="en-US" sz="1050" b="1" i="0" kern="1200" dirty="0">
                          <a:solidFill>
                            <a:schemeClr val="bg1"/>
                          </a:solidFill>
                          <a:effectLst/>
                          <a:latin typeface="+mn-lt"/>
                          <a:ea typeface="+mn-ea"/>
                          <a:cs typeface="+mn-cs"/>
                        </a:rPr>
                        <a:t>Standardized procedures and workflows for key business activities.</a:t>
                      </a:r>
                    </a:p>
                    <a:p>
                      <a:pPr marL="285750" indent="-285750" algn="l" defTabSz="914400" rtl="0" eaLnBrk="1" latinLnBrk="0" hangingPunct="1">
                        <a:buFont typeface="Arial" panose="020B0604020202020204" pitchFamily="34" charset="0"/>
                        <a:buChar char="•"/>
                      </a:pPr>
                      <a:r>
                        <a:rPr lang="en-US" sz="1050" b="1" i="0" kern="1200" dirty="0">
                          <a:solidFill>
                            <a:schemeClr val="bg1"/>
                          </a:solidFill>
                          <a:effectLst/>
                          <a:latin typeface="+mn-lt"/>
                          <a:ea typeface="+mn-ea"/>
                          <a:cs typeface="+mn-cs"/>
                        </a:rPr>
                        <a:t>Operational processes that support the delivery of products or services.</a:t>
                      </a:r>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08811944"/>
                  </a:ext>
                </a:extLst>
              </a:tr>
              <a:tr h="54984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050" b="1" dirty="0">
                          <a:solidFill>
                            <a:schemeClr val="bg1"/>
                          </a:solidFill>
                        </a:rPr>
                        <a:t>Delivery Model</a:t>
                      </a: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l" defTabSz="914400" rtl="0" eaLnBrk="1" latinLnBrk="0" hangingPunct="1">
                        <a:buFont typeface="Arial" panose="020B0604020202020204" pitchFamily="34" charset="0"/>
                        <a:buChar char="•"/>
                      </a:pPr>
                      <a:r>
                        <a:rPr lang="en-US" sz="1050" b="1" i="0" kern="1200" dirty="0">
                          <a:solidFill>
                            <a:schemeClr val="bg1"/>
                          </a:solidFill>
                          <a:effectLst/>
                          <a:latin typeface="+mn-lt"/>
                          <a:ea typeface="+mn-ea"/>
                          <a:cs typeface="+mn-cs"/>
                        </a:rPr>
                        <a:t>Organizational design, including reporting lines, departments, and teams.</a:t>
                      </a:r>
                    </a:p>
                    <a:p>
                      <a:pPr marL="285750" indent="-285750" algn="l" defTabSz="914400" rtl="0" eaLnBrk="1" latinLnBrk="0" hangingPunct="1">
                        <a:buFont typeface="Arial" panose="020B0604020202020204" pitchFamily="34" charset="0"/>
                        <a:buChar char="•"/>
                      </a:pPr>
                      <a:r>
                        <a:rPr lang="en-US" sz="1050" b="1" i="0" kern="1200" dirty="0">
                          <a:solidFill>
                            <a:schemeClr val="bg1"/>
                          </a:solidFill>
                          <a:effectLst/>
                          <a:latin typeface="+mn-lt"/>
                          <a:ea typeface="+mn-ea"/>
                          <a:cs typeface="+mn-cs"/>
                        </a:rPr>
                        <a:t>Distribution of roles and responsibilities within the organization.</a:t>
                      </a:r>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04673451"/>
                  </a:ext>
                </a:extLst>
              </a:tr>
              <a:tr h="54984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050" b="1" dirty="0">
                          <a:solidFill>
                            <a:schemeClr val="bg1"/>
                          </a:solidFill>
                        </a:rPr>
                        <a:t>Tools &amp; Technologies</a:t>
                      </a:r>
                    </a:p>
                    <a:p>
                      <a:pPr lvl="1"/>
                      <a:endParaRPr lang="en-US" sz="1050" dirty="0"/>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l" defTabSz="914400" rtl="0" eaLnBrk="1" latinLnBrk="0" hangingPunct="1">
                        <a:buFont typeface="Arial" panose="020B0604020202020204" pitchFamily="34" charset="0"/>
                        <a:buChar char="•"/>
                      </a:pPr>
                      <a:r>
                        <a:rPr lang="en-US" sz="1050" b="1" i="0" kern="1200" dirty="0">
                          <a:solidFill>
                            <a:schemeClr val="bg1"/>
                          </a:solidFill>
                          <a:effectLst/>
                          <a:latin typeface="+mn-lt"/>
                          <a:ea typeface="+mn-ea"/>
                          <a:cs typeface="+mn-cs"/>
                        </a:rPr>
                        <a:t>Information technology infrastructure and systems supporting business operations.</a:t>
                      </a:r>
                    </a:p>
                    <a:p>
                      <a:pPr marL="285750" indent="-285750" algn="l" defTabSz="914400" rtl="0" eaLnBrk="1" latinLnBrk="0" hangingPunct="1">
                        <a:buFont typeface="Arial" panose="020B0604020202020204" pitchFamily="34" charset="0"/>
                        <a:buChar char="•"/>
                      </a:pPr>
                      <a:r>
                        <a:rPr lang="en-US" sz="1050" b="1" i="0" kern="1200" dirty="0">
                          <a:solidFill>
                            <a:schemeClr val="bg1"/>
                          </a:solidFill>
                          <a:effectLst/>
                          <a:latin typeface="+mn-lt"/>
                          <a:ea typeface="+mn-ea"/>
                          <a:cs typeface="+mn-cs"/>
                        </a:rPr>
                        <a:t>Tools and applications used for communication, collaboration, and data management.</a:t>
                      </a:r>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64134934"/>
                  </a:ext>
                </a:extLst>
              </a:tr>
              <a:tr h="54984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050" b="1" dirty="0">
                          <a:solidFill>
                            <a:schemeClr val="bg1"/>
                          </a:solidFill>
                        </a:rPr>
                        <a:t>Measures &amp; Motivators</a:t>
                      </a:r>
                    </a:p>
                    <a:p>
                      <a:pPr lvl="1"/>
                      <a:endParaRPr lang="en-US" sz="1050" dirty="0"/>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lvl="0" indent="-285750" algn="l" defTabSz="914400" rtl="0" eaLnBrk="1" latinLnBrk="0" hangingPunct="1">
                        <a:buFont typeface="Arial" panose="020B0604020202020204" pitchFamily="34" charset="0"/>
                        <a:buChar char="•"/>
                      </a:pPr>
                      <a:r>
                        <a:rPr lang="en-US" sz="1050" b="1" i="0" kern="1200" dirty="0">
                          <a:solidFill>
                            <a:schemeClr val="bg1"/>
                          </a:solidFill>
                          <a:effectLst/>
                          <a:latin typeface="+mn-lt"/>
                          <a:ea typeface="+mn-ea"/>
                          <a:cs typeface="+mn-cs"/>
                        </a:rPr>
                        <a:t>Measurement of performance against predefined benchmarks.</a:t>
                      </a:r>
                    </a:p>
                    <a:p>
                      <a:pPr marL="285750" lvl="0" indent="-285750" algn="l" defTabSz="914400" rtl="0" eaLnBrk="1" latinLnBrk="0" hangingPunct="1">
                        <a:buFont typeface="Arial" panose="020B0604020202020204" pitchFamily="34" charset="0"/>
                        <a:buChar char="•"/>
                      </a:pPr>
                      <a:r>
                        <a:rPr lang="en-US" sz="1050" b="1" i="0" kern="1200" dirty="0">
                          <a:solidFill>
                            <a:schemeClr val="bg1"/>
                          </a:solidFill>
                          <a:effectLst/>
                          <a:latin typeface="+mn-lt"/>
                          <a:ea typeface="+mn-ea"/>
                          <a:cs typeface="+mn-cs"/>
                        </a:rPr>
                        <a:t>Regular monitoring and reporting of key metrics to assess the health of the organization.</a:t>
                      </a:r>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48973431"/>
                  </a:ext>
                </a:extLst>
              </a:tr>
              <a:tr h="549840">
                <a:tc>
                  <a:txBody>
                    <a:bodyPr/>
                    <a:lstStyle/>
                    <a:p>
                      <a:pPr lvl="1"/>
                      <a:r>
                        <a:rPr lang="en-US" sz="1050" b="1" dirty="0">
                          <a:solidFill>
                            <a:schemeClr val="bg1"/>
                          </a:solidFill>
                        </a:rPr>
                        <a:t>Financial Model</a:t>
                      </a: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285750" indent="-285750">
                        <a:buFont typeface="Arial" panose="020B0604020202020204" pitchFamily="34" charset="0"/>
                        <a:buChar char="•"/>
                      </a:pPr>
                      <a:r>
                        <a:rPr lang="en-US" sz="1050" b="1" i="0" kern="1200" dirty="0">
                          <a:solidFill>
                            <a:schemeClr val="bg1"/>
                          </a:solidFill>
                          <a:effectLst/>
                          <a:latin typeface="+mn-lt"/>
                          <a:ea typeface="+mn-ea"/>
                          <a:cs typeface="+mn-cs"/>
                        </a:rPr>
                        <a:t>Budgeting and financial planning processes.</a:t>
                      </a:r>
                    </a:p>
                    <a:p>
                      <a:pPr marL="285750" indent="-285750">
                        <a:buFont typeface="Arial" panose="020B0604020202020204" pitchFamily="34" charset="0"/>
                        <a:buChar char="•"/>
                      </a:pPr>
                      <a:r>
                        <a:rPr lang="en-US" sz="1050" b="1" i="0" kern="1200" dirty="0">
                          <a:solidFill>
                            <a:schemeClr val="bg1"/>
                          </a:solidFill>
                          <a:effectLst/>
                          <a:latin typeface="+mn-lt"/>
                          <a:ea typeface="+mn-ea"/>
                          <a:cs typeface="+mn-cs"/>
                        </a:rPr>
                        <a:t>Resource allocation and allocation of funds to different business areas.</a:t>
                      </a:r>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552907703"/>
                  </a:ext>
                </a:extLst>
              </a:tr>
            </a:tbl>
          </a:graphicData>
        </a:graphic>
      </p:graphicFrame>
      <p:sp>
        <p:nvSpPr>
          <p:cNvPr id="9" name="TextBox 8">
            <a:extLst>
              <a:ext uri="{FF2B5EF4-FFF2-40B4-BE49-F238E27FC236}">
                <a16:creationId xmlns:a16="http://schemas.microsoft.com/office/drawing/2014/main" id="{E7C1584B-2320-BFAE-8549-3C1F5D0DA8B5}"/>
              </a:ext>
            </a:extLst>
          </p:cNvPr>
          <p:cNvSpPr txBox="1"/>
          <p:nvPr/>
        </p:nvSpPr>
        <p:spPr>
          <a:xfrm>
            <a:off x="515851" y="580150"/>
            <a:ext cx="11325627"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Söhne"/>
                <a:ea typeface="+mn-ea"/>
                <a:cs typeface="+mn-cs"/>
              </a:rPr>
              <a:t>The operating model key components define how an organization delivers value to its stakeholders and its strategic objectives. The following are common components of an operating model:</a:t>
            </a:r>
            <a:endParaRPr kumimoji="0" lang="en-US" sz="18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4" name="TextBox 13">
            <a:extLst>
              <a:ext uri="{FF2B5EF4-FFF2-40B4-BE49-F238E27FC236}">
                <a16:creationId xmlns:a16="http://schemas.microsoft.com/office/drawing/2014/main" id="{5DDEA1E2-2EE2-B2E4-2671-32650DA6B17C}"/>
              </a:ext>
            </a:extLst>
          </p:cNvPr>
          <p:cNvSpPr txBox="1"/>
          <p:nvPr/>
        </p:nvSpPr>
        <p:spPr>
          <a:xfrm>
            <a:off x="1854604" y="6442678"/>
            <a:ext cx="8055496" cy="24622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Söhne"/>
                <a:ea typeface="+mn-ea"/>
                <a:cs typeface="+mn-cs"/>
              </a:rPr>
              <a:t>Note: Specific details may vary depending on the nature of the business, industry, and organizational structure</a:t>
            </a:r>
            <a:endParaRPr kumimoji="0" lang="en-US" sz="10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pic>
        <p:nvPicPr>
          <p:cNvPr id="20" name="Graphic 19" descr="Chess pieces outline">
            <a:extLst>
              <a:ext uri="{FF2B5EF4-FFF2-40B4-BE49-F238E27FC236}">
                <a16:creationId xmlns:a16="http://schemas.microsoft.com/office/drawing/2014/main" id="{C8E70D32-0CC7-6DEB-114A-5716222918A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6821" y="1437982"/>
            <a:ext cx="557195" cy="557195"/>
          </a:xfrm>
          <a:prstGeom prst="rect">
            <a:avLst/>
          </a:prstGeom>
        </p:spPr>
      </p:pic>
      <p:pic>
        <p:nvPicPr>
          <p:cNvPr id="22" name="Graphic 21" descr="Court outline">
            <a:extLst>
              <a:ext uri="{FF2B5EF4-FFF2-40B4-BE49-F238E27FC236}">
                <a16:creationId xmlns:a16="http://schemas.microsoft.com/office/drawing/2014/main" id="{CC5424A9-1E16-B889-3491-F86A7AC0D5C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6820" y="1996683"/>
            <a:ext cx="557195" cy="557195"/>
          </a:xfrm>
          <a:prstGeom prst="rect">
            <a:avLst/>
          </a:prstGeom>
        </p:spPr>
      </p:pic>
      <p:pic>
        <p:nvPicPr>
          <p:cNvPr id="24" name="Graphic 23" descr="Group of women outline">
            <a:extLst>
              <a:ext uri="{FF2B5EF4-FFF2-40B4-BE49-F238E27FC236}">
                <a16:creationId xmlns:a16="http://schemas.microsoft.com/office/drawing/2014/main" id="{26B4916E-79DE-4A59-1CD6-3BE72D43809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36819" y="2670318"/>
            <a:ext cx="557195" cy="557195"/>
          </a:xfrm>
          <a:prstGeom prst="rect">
            <a:avLst/>
          </a:prstGeom>
        </p:spPr>
      </p:pic>
      <p:pic>
        <p:nvPicPr>
          <p:cNvPr id="26" name="Graphic 25" descr="Circles with arrows outline">
            <a:extLst>
              <a:ext uri="{FF2B5EF4-FFF2-40B4-BE49-F238E27FC236}">
                <a16:creationId xmlns:a16="http://schemas.microsoft.com/office/drawing/2014/main" id="{14577EB3-36B2-42A1-EC81-54591542032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45213" y="3460822"/>
            <a:ext cx="698598" cy="698598"/>
          </a:xfrm>
          <a:prstGeom prst="rect">
            <a:avLst/>
          </a:prstGeom>
        </p:spPr>
      </p:pic>
      <p:cxnSp>
        <p:nvCxnSpPr>
          <p:cNvPr id="28" name="Straight Connector 27">
            <a:extLst>
              <a:ext uri="{FF2B5EF4-FFF2-40B4-BE49-F238E27FC236}">
                <a16:creationId xmlns:a16="http://schemas.microsoft.com/office/drawing/2014/main" id="{4E2007CD-73AC-1E82-CB99-D9A7F25E72E1}"/>
              </a:ext>
            </a:extLst>
          </p:cNvPr>
          <p:cNvCxnSpPr/>
          <p:nvPr/>
        </p:nvCxnSpPr>
        <p:spPr>
          <a:xfrm>
            <a:off x="608387" y="1335024"/>
            <a:ext cx="10721029" cy="0"/>
          </a:xfrm>
          <a:prstGeom prst="line">
            <a:avLst/>
          </a:prstGeom>
          <a:ln/>
        </p:spPr>
        <p:style>
          <a:lnRef idx="1">
            <a:schemeClr val="accent1"/>
          </a:lnRef>
          <a:fillRef idx="0">
            <a:schemeClr val="accent1"/>
          </a:fillRef>
          <a:effectRef idx="0">
            <a:schemeClr val="accent1"/>
          </a:effectRef>
          <a:fontRef idx="minor">
            <a:schemeClr val="tx1"/>
          </a:fontRef>
        </p:style>
      </p:cxnSp>
      <p:pic>
        <p:nvPicPr>
          <p:cNvPr id="30" name="Graphic 29" descr="Tools outline">
            <a:extLst>
              <a:ext uri="{FF2B5EF4-FFF2-40B4-BE49-F238E27FC236}">
                <a16:creationId xmlns:a16="http://schemas.microsoft.com/office/drawing/2014/main" id="{A7B9F614-88CC-0115-875C-886A4FFC6F1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34808" y="4616571"/>
            <a:ext cx="477952" cy="477952"/>
          </a:xfrm>
          <a:prstGeom prst="rect">
            <a:avLst/>
          </a:prstGeom>
        </p:spPr>
      </p:pic>
      <p:pic>
        <p:nvPicPr>
          <p:cNvPr id="32" name="Graphic 31" descr="Chevron arrows with solid fill">
            <a:extLst>
              <a:ext uri="{FF2B5EF4-FFF2-40B4-BE49-F238E27FC236}">
                <a16:creationId xmlns:a16="http://schemas.microsoft.com/office/drawing/2014/main" id="{04B5AFE8-6A0A-D77C-2D88-7765AFE3DA4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08399" y="4060096"/>
            <a:ext cx="572225" cy="572225"/>
          </a:xfrm>
          <a:prstGeom prst="rect">
            <a:avLst/>
          </a:prstGeom>
        </p:spPr>
      </p:pic>
    </p:spTree>
    <p:extLst>
      <p:ext uri="{BB962C8B-B14F-4D97-AF65-F5344CB8AC3E}">
        <p14:creationId xmlns:p14="http://schemas.microsoft.com/office/powerpoint/2010/main" val="326157506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48B42-0361-1D4F-8B89-26C471E355A4}"/>
              </a:ext>
            </a:extLst>
          </p:cNvPr>
          <p:cNvSpPr>
            <a:spLocks noGrp="1"/>
          </p:cNvSpPr>
          <p:nvPr>
            <p:ph type="title"/>
          </p:nvPr>
        </p:nvSpPr>
        <p:spPr>
          <a:xfrm>
            <a:off x="223782" y="170705"/>
            <a:ext cx="10982639" cy="716395"/>
          </a:xfrm>
        </p:spPr>
        <p:txBody>
          <a:bodyPr/>
          <a:lstStyle/>
          <a:p>
            <a:r>
              <a:rPr lang="en-US"/>
              <a:t>INNOVATION</a:t>
            </a:r>
          </a:p>
        </p:txBody>
      </p:sp>
      <p:sp>
        <p:nvSpPr>
          <p:cNvPr id="4" name="Rectangle 3">
            <a:extLst>
              <a:ext uri="{FF2B5EF4-FFF2-40B4-BE49-F238E27FC236}">
                <a16:creationId xmlns:a16="http://schemas.microsoft.com/office/drawing/2014/main" id="{1831572B-FEEB-2843-9271-16185C1AA3B5}"/>
              </a:ext>
            </a:extLst>
          </p:cNvPr>
          <p:cNvSpPr/>
          <p:nvPr/>
        </p:nvSpPr>
        <p:spPr>
          <a:xfrm>
            <a:off x="3484504" y="3755624"/>
            <a:ext cx="2406005" cy="427035"/>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913852">
              <a:lnSpc>
                <a:spcPts val="2123"/>
              </a:lnSpc>
              <a:defRPr/>
            </a:pPr>
            <a:r>
              <a:rPr lang="en-US" sz="1400" b="1" kern="0">
                <a:solidFill>
                  <a:srgbClr val="293E40"/>
                </a:solidFill>
                <a:latin typeface="Century Gothic" panose="020F0302020204030204"/>
              </a:rPr>
              <a:t>Enterprise Portfolio</a:t>
            </a:r>
          </a:p>
        </p:txBody>
      </p:sp>
      <p:sp>
        <p:nvSpPr>
          <p:cNvPr id="5" name="Rectangle 4">
            <a:extLst>
              <a:ext uri="{FF2B5EF4-FFF2-40B4-BE49-F238E27FC236}">
                <a16:creationId xmlns:a16="http://schemas.microsoft.com/office/drawing/2014/main" id="{174AB11A-DDB1-2245-BE82-AEA86A558BAF}"/>
              </a:ext>
            </a:extLst>
          </p:cNvPr>
          <p:cNvSpPr/>
          <p:nvPr/>
        </p:nvSpPr>
        <p:spPr>
          <a:xfrm>
            <a:off x="675082" y="3748008"/>
            <a:ext cx="2406005" cy="427035"/>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913852">
              <a:lnSpc>
                <a:spcPts val="2123"/>
              </a:lnSpc>
              <a:defRPr/>
            </a:pPr>
            <a:r>
              <a:rPr lang="en-US" sz="1400" b="1" kern="0">
                <a:solidFill>
                  <a:srgbClr val="293E40"/>
                </a:solidFill>
                <a:latin typeface="Century Gothic" panose="020F0302020204030204"/>
              </a:rPr>
              <a:t>Enterprise Service Bus</a:t>
            </a:r>
          </a:p>
        </p:txBody>
      </p:sp>
      <p:sp>
        <p:nvSpPr>
          <p:cNvPr id="7" name="Rectangle 6">
            <a:extLst>
              <a:ext uri="{FF2B5EF4-FFF2-40B4-BE49-F238E27FC236}">
                <a16:creationId xmlns:a16="http://schemas.microsoft.com/office/drawing/2014/main" id="{D917FD9F-BCAC-0343-8A60-828B5B018D30}"/>
              </a:ext>
            </a:extLst>
          </p:cNvPr>
          <p:cNvSpPr/>
          <p:nvPr/>
        </p:nvSpPr>
        <p:spPr>
          <a:xfrm>
            <a:off x="683385" y="1649624"/>
            <a:ext cx="2406005" cy="427035"/>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913852">
              <a:lnSpc>
                <a:spcPts val="2123"/>
              </a:lnSpc>
              <a:defRPr/>
            </a:pPr>
            <a:r>
              <a:rPr lang="en-US" sz="1400" b="1" kern="0">
                <a:solidFill>
                  <a:srgbClr val="293E40"/>
                </a:solidFill>
                <a:latin typeface="Century Gothic" panose="020F0302020204030204"/>
              </a:rPr>
              <a:t>Enterprise Compliance</a:t>
            </a:r>
          </a:p>
        </p:txBody>
      </p:sp>
      <p:sp>
        <p:nvSpPr>
          <p:cNvPr id="8" name="Rectangle 7">
            <a:extLst>
              <a:ext uri="{FF2B5EF4-FFF2-40B4-BE49-F238E27FC236}">
                <a16:creationId xmlns:a16="http://schemas.microsoft.com/office/drawing/2014/main" id="{1D52F4FE-3879-B948-AC08-47EC73CAAD2A}"/>
              </a:ext>
            </a:extLst>
          </p:cNvPr>
          <p:cNvSpPr/>
          <p:nvPr/>
        </p:nvSpPr>
        <p:spPr>
          <a:xfrm>
            <a:off x="3483157" y="1642826"/>
            <a:ext cx="2407560" cy="437782"/>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913852">
              <a:defRPr/>
            </a:pPr>
            <a:r>
              <a:rPr lang="en-US" sz="1400" b="1" kern="0">
                <a:solidFill>
                  <a:srgbClr val="293E40"/>
                </a:solidFill>
                <a:latin typeface="Century Gothic" panose="020F0302020204030204"/>
              </a:rPr>
              <a:t>Future Proof</a:t>
            </a:r>
          </a:p>
        </p:txBody>
      </p:sp>
      <p:sp>
        <p:nvSpPr>
          <p:cNvPr id="9" name="Rectangle 8">
            <a:extLst>
              <a:ext uri="{FF2B5EF4-FFF2-40B4-BE49-F238E27FC236}">
                <a16:creationId xmlns:a16="http://schemas.microsoft.com/office/drawing/2014/main" id="{820A1FF0-E337-1C42-A833-35C9C9977E62}"/>
              </a:ext>
            </a:extLst>
          </p:cNvPr>
          <p:cNvSpPr/>
          <p:nvPr/>
        </p:nvSpPr>
        <p:spPr>
          <a:xfrm>
            <a:off x="6309119" y="1636256"/>
            <a:ext cx="2400995" cy="452262"/>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913852">
              <a:lnSpc>
                <a:spcPts val="2123"/>
              </a:lnSpc>
              <a:defRPr/>
            </a:pPr>
            <a:r>
              <a:rPr lang="en-US" sz="1400" b="1" kern="0">
                <a:solidFill>
                  <a:srgbClr val="293E40"/>
                </a:solidFill>
                <a:latin typeface="Century Gothic" panose="020F0302020204030204"/>
              </a:rPr>
              <a:t>Business  Alignment</a:t>
            </a:r>
          </a:p>
        </p:txBody>
      </p:sp>
      <p:sp>
        <p:nvSpPr>
          <p:cNvPr id="10" name="Rectangle 9">
            <a:extLst>
              <a:ext uri="{FF2B5EF4-FFF2-40B4-BE49-F238E27FC236}">
                <a16:creationId xmlns:a16="http://schemas.microsoft.com/office/drawing/2014/main" id="{EB673BF0-4C67-2D43-9D16-BED66BFB3C79}"/>
              </a:ext>
            </a:extLst>
          </p:cNvPr>
          <p:cNvSpPr/>
          <p:nvPr/>
        </p:nvSpPr>
        <p:spPr>
          <a:xfrm>
            <a:off x="3487591" y="1636258"/>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FFFFFF"/>
              </a:solidFill>
              <a:latin typeface="Century Gothic" panose="020F0302020204030204"/>
            </a:endParaRPr>
          </a:p>
        </p:txBody>
      </p:sp>
      <p:sp>
        <p:nvSpPr>
          <p:cNvPr id="11" name="Rectangle 10">
            <a:extLst>
              <a:ext uri="{FF2B5EF4-FFF2-40B4-BE49-F238E27FC236}">
                <a16:creationId xmlns:a16="http://schemas.microsoft.com/office/drawing/2014/main" id="{741508B9-F23D-794E-A004-D59F37728223}"/>
              </a:ext>
            </a:extLst>
          </p:cNvPr>
          <p:cNvSpPr/>
          <p:nvPr/>
        </p:nvSpPr>
        <p:spPr>
          <a:xfrm>
            <a:off x="6300818" y="1629342"/>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FFFFFF"/>
              </a:solidFill>
              <a:latin typeface="Century Gothic" panose="020F0302020204030204"/>
            </a:endParaRPr>
          </a:p>
        </p:txBody>
      </p:sp>
      <p:sp>
        <p:nvSpPr>
          <p:cNvPr id="12" name="Rectangle 11">
            <a:extLst>
              <a:ext uri="{FF2B5EF4-FFF2-40B4-BE49-F238E27FC236}">
                <a16:creationId xmlns:a16="http://schemas.microsoft.com/office/drawing/2014/main" id="{D018D53B-9690-BA46-842E-79EE1601048C}"/>
              </a:ext>
            </a:extLst>
          </p:cNvPr>
          <p:cNvSpPr/>
          <p:nvPr/>
        </p:nvSpPr>
        <p:spPr>
          <a:xfrm>
            <a:off x="677962" y="1649738"/>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FFFFFF"/>
              </a:solidFill>
              <a:latin typeface="Century Gothic" panose="020F0302020204030204"/>
            </a:endParaRPr>
          </a:p>
        </p:txBody>
      </p:sp>
      <p:sp>
        <p:nvSpPr>
          <p:cNvPr id="13" name="Rectangle 12">
            <a:extLst>
              <a:ext uri="{FF2B5EF4-FFF2-40B4-BE49-F238E27FC236}">
                <a16:creationId xmlns:a16="http://schemas.microsoft.com/office/drawing/2014/main" id="{38A7163A-7C02-EA4C-9C6F-DB0CC83C77C8}"/>
              </a:ext>
            </a:extLst>
          </p:cNvPr>
          <p:cNvSpPr/>
          <p:nvPr/>
        </p:nvSpPr>
        <p:spPr>
          <a:xfrm>
            <a:off x="677962" y="3755625"/>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FFFFFF"/>
              </a:solidFill>
              <a:latin typeface="Century Gothic" panose="020F0302020204030204"/>
            </a:endParaRPr>
          </a:p>
        </p:txBody>
      </p:sp>
      <p:sp>
        <p:nvSpPr>
          <p:cNvPr id="14" name="Rectangle 13">
            <a:extLst>
              <a:ext uri="{FF2B5EF4-FFF2-40B4-BE49-F238E27FC236}">
                <a16:creationId xmlns:a16="http://schemas.microsoft.com/office/drawing/2014/main" id="{94B1FC1A-5B16-7843-8997-8627CDD3E889}"/>
              </a:ext>
            </a:extLst>
          </p:cNvPr>
          <p:cNvSpPr/>
          <p:nvPr/>
        </p:nvSpPr>
        <p:spPr>
          <a:xfrm>
            <a:off x="3481185" y="3755625"/>
            <a:ext cx="2403127" cy="1828627"/>
          </a:xfrm>
          <a:prstGeom prst="rect">
            <a:avLst/>
          </a:prstGeom>
          <a:noFill/>
          <a:ln>
            <a:solidFill>
              <a:schemeClr val="bg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SG" sz="1799" kern="0">
              <a:solidFill>
                <a:srgbClr val="FFFFFF"/>
              </a:solidFill>
              <a:latin typeface="Century Gothic" panose="020F0302020204030204"/>
            </a:endParaRPr>
          </a:p>
        </p:txBody>
      </p:sp>
      <p:sp>
        <p:nvSpPr>
          <p:cNvPr id="15" name="TextBox 14">
            <a:extLst>
              <a:ext uri="{FF2B5EF4-FFF2-40B4-BE49-F238E27FC236}">
                <a16:creationId xmlns:a16="http://schemas.microsoft.com/office/drawing/2014/main" id="{8BA4DF4B-BC3A-3442-B685-4C648C70EA45}"/>
              </a:ext>
            </a:extLst>
          </p:cNvPr>
          <p:cNvSpPr txBox="1"/>
          <p:nvPr/>
        </p:nvSpPr>
        <p:spPr>
          <a:xfrm>
            <a:off x="677212" y="2075495"/>
            <a:ext cx="2403874" cy="1384273"/>
          </a:xfrm>
          <a:prstGeom prst="rect">
            <a:avLst/>
          </a:prstGeom>
          <a:noFill/>
        </p:spPr>
        <p:txBody>
          <a:bodyPr wrap="square" rtlCol="0">
            <a:spAutoFit/>
          </a:bodyPr>
          <a:lstStyle/>
          <a:p>
            <a:pPr marL="174521" indent="-174521" defTabSz="913852">
              <a:buFont typeface="Arial"/>
              <a:buChar char="•"/>
              <a:defRPr/>
            </a:pPr>
            <a:r>
              <a:rPr lang="en-US" sz="1400" kern="0">
                <a:solidFill>
                  <a:srgbClr val="FFFFFF"/>
                </a:solidFill>
                <a:latin typeface="Century Gothic" panose="020F0302020204030204"/>
              </a:rPr>
              <a:t>Create control &amp; test plans</a:t>
            </a:r>
          </a:p>
          <a:p>
            <a:pPr marL="174521" indent="-174521" defTabSz="913852">
              <a:buFont typeface="Arial"/>
              <a:buChar char="•"/>
              <a:defRPr/>
            </a:pPr>
            <a:r>
              <a:rPr lang="en-US" sz="1400" kern="0">
                <a:solidFill>
                  <a:srgbClr val="FFFFFF"/>
                </a:solidFill>
                <a:latin typeface="Century Gothic" panose="020F0302020204030204"/>
              </a:rPr>
              <a:t>Engage stakeholders on an ongoing basis</a:t>
            </a:r>
          </a:p>
          <a:p>
            <a:pPr marL="174521" indent="-174521" defTabSz="913852">
              <a:buFont typeface="Arial"/>
              <a:buChar char="•"/>
              <a:defRPr/>
            </a:pPr>
            <a:r>
              <a:rPr lang="en-US" sz="1400" kern="0">
                <a:solidFill>
                  <a:srgbClr val="FFFFFF"/>
                </a:solidFill>
                <a:latin typeface="Century Gothic" panose="020F0302020204030204"/>
              </a:rPr>
              <a:t>Adhere to policies &amp; standards</a:t>
            </a:r>
          </a:p>
        </p:txBody>
      </p:sp>
      <p:sp>
        <p:nvSpPr>
          <p:cNvPr id="16" name="TextBox 15">
            <a:extLst>
              <a:ext uri="{FF2B5EF4-FFF2-40B4-BE49-F238E27FC236}">
                <a16:creationId xmlns:a16="http://schemas.microsoft.com/office/drawing/2014/main" id="{F6162DBD-1505-904F-B2A4-39EE17D03E39}"/>
              </a:ext>
            </a:extLst>
          </p:cNvPr>
          <p:cNvSpPr txBox="1"/>
          <p:nvPr/>
        </p:nvSpPr>
        <p:spPr>
          <a:xfrm>
            <a:off x="3487587" y="2087441"/>
            <a:ext cx="2411430" cy="1384634"/>
          </a:xfrm>
          <a:prstGeom prst="rect">
            <a:avLst/>
          </a:prstGeom>
          <a:noFill/>
        </p:spPr>
        <p:txBody>
          <a:bodyPr wrap="square" rtlCol="0">
            <a:spAutoFit/>
          </a:bodyPr>
          <a:lstStyle/>
          <a:p>
            <a:pPr marL="174521" indent="-174521" defTabSz="913852">
              <a:buFont typeface="Arial"/>
              <a:buChar char="•"/>
              <a:defRPr/>
            </a:pPr>
            <a:r>
              <a:rPr lang="en-US" sz="1400" kern="0">
                <a:solidFill>
                  <a:srgbClr val="FFFFFF"/>
                </a:solidFill>
                <a:latin typeface="Century Gothic" panose="020F0302020204030204"/>
              </a:rPr>
              <a:t>Determine new technology trends</a:t>
            </a:r>
          </a:p>
          <a:p>
            <a:pPr marL="174521" indent="-174521" defTabSz="913852">
              <a:buFont typeface="Arial"/>
              <a:buChar char="•"/>
              <a:defRPr/>
            </a:pPr>
            <a:r>
              <a:rPr lang="en-US" sz="1400" kern="0">
                <a:solidFill>
                  <a:srgbClr val="FFFFFF"/>
                </a:solidFill>
                <a:latin typeface="Century Gothic" panose="020F0302020204030204"/>
              </a:rPr>
              <a:t>Analyze if new capabilities should be pursued (i.e. chatbots, AI)</a:t>
            </a:r>
          </a:p>
        </p:txBody>
      </p:sp>
      <p:sp>
        <p:nvSpPr>
          <p:cNvPr id="17" name="TextBox 16">
            <a:extLst>
              <a:ext uri="{FF2B5EF4-FFF2-40B4-BE49-F238E27FC236}">
                <a16:creationId xmlns:a16="http://schemas.microsoft.com/office/drawing/2014/main" id="{54415F17-D330-F943-AAEF-6608494DA132}"/>
              </a:ext>
            </a:extLst>
          </p:cNvPr>
          <p:cNvSpPr txBox="1"/>
          <p:nvPr/>
        </p:nvSpPr>
        <p:spPr>
          <a:xfrm>
            <a:off x="6292513" y="2079414"/>
            <a:ext cx="2424436" cy="1292325"/>
          </a:xfrm>
          <a:prstGeom prst="rect">
            <a:avLst/>
          </a:prstGeom>
          <a:noFill/>
        </p:spPr>
        <p:txBody>
          <a:bodyPr wrap="square" rtlCol="0">
            <a:spAutoFit/>
          </a:bodyPr>
          <a:lstStyle/>
          <a:p>
            <a:pPr marL="174521" indent="-174521" defTabSz="913852">
              <a:buFont typeface="Arial"/>
              <a:buChar char="•"/>
              <a:defRPr/>
            </a:pPr>
            <a:r>
              <a:rPr lang="en-US" sz="1300" kern="0">
                <a:solidFill>
                  <a:srgbClr val="FFFFFF"/>
                </a:solidFill>
                <a:latin typeface="Century Gothic" panose="020F0302020204030204"/>
              </a:rPr>
              <a:t>Support CSI</a:t>
            </a:r>
          </a:p>
          <a:p>
            <a:pPr marL="174521" indent="-174521" defTabSz="913852">
              <a:buFont typeface="Arial"/>
              <a:buChar char="•"/>
              <a:defRPr/>
            </a:pPr>
            <a:r>
              <a:rPr lang="en-US" sz="1300" kern="0">
                <a:solidFill>
                  <a:srgbClr val="FFFFFF"/>
                </a:solidFill>
                <a:latin typeface="Century Gothic" panose="020F0302020204030204"/>
              </a:rPr>
              <a:t>Alignment of business value to strategic objectives</a:t>
            </a:r>
          </a:p>
          <a:p>
            <a:pPr marL="174521" indent="-174521" defTabSz="913852">
              <a:buFont typeface="Arial"/>
              <a:buChar char="•"/>
              <a:defRPr/>
            </a:pPr>
            <a:r>
              <a:rPr lang="en-US" sz="1300" kern="0">
                <a:solidFill>
                  <a:srgbClr val="FFFFFF"/>
                </a:solidFill>
                <a:latin typeface="Century Gothic" panose="020F0302020204030204"/>
              </a:rPr>
              <a:t>Analysis of business value &amp; visibility to outcomes</a:t>
            </a:r>
          </a:p>
        </p:txBody>
      </p:sp>
      <p:sp>
        <p:nvSpPr>
          <p:cNvPr id="18" name="TextBox 17">
            <a:extLst>
              <a:ext uri="{FF2B5EF4-FFF2-40B4-BE49-F238E27FC236}">
                <a16:creationId xmlns:a16="http://schemas.microsoft.com/office/drawing/2014/main" id="{D4600C5C-43D4-C54E-B294-7C57B0BBFEE0}"/>
              </a:ext>
            </a:extLst>
          </p:cNvPr>
          <p:cNvSpPr txBox="1"/>
          <p:nvPr/>
        </p:nvSpPr>
        <p:spPr>
          <a:xfrm>
            <a:off x="696223" y="4172143"/>
            <a:ext cx="2424436" cy="1384273"/>
          </a:xfrm>
          <a:prstGeom prst="rect">
            <a:avLst/>
          </a:prstGeom>
          <a:noFill/>
        </p:spPr>
        <p:txBody>
          <a:bodyPr wrap="square" rtlCol="0">
            <a:spAutoFit/>
          </a:bodyPr>
          <a:lstStyle/>
          <a:p>
            <a:pPr marL="174521" indent="-174521" defTabSz="913852">
              <a:buFont typeface="Arial"/>
              <a:buChar char="•"/>
              <a:defRPr/>
            </a:pPr>
            <a:r>
              <a:rPr lang="en-US" sz="1400" kern="0">
                <a:solidFill>
                  <a:srgbClr val="FFFFFF"/>
                </a:solidFill>
                <a:latin typeface="Century Gothic" panose="020F0302020204030204"/>
              </a:rPr>
              <a:t>Promote agility &amp; flexibility between applications in &amp; outside of ServiceNow</a:t>
            </a:r>
          </a:p>
          <a:p>
            <a:pPr marL="174521" indent="-174521" defTabSz="913852">
              <a:buFont typeface="Arial"/>
              <a:buChar char="•"/>
              <a:defRPr/>
            </a:pPr>
            <a:r>
              <a:rPr lang="en-US" sz="1400" kern="0">
                <a:solidFill>
                  <a:srgbClr val="FFFFFF"/>
                </a:solidFill>
                <a:latin typeface="Century Gothic" panose="020F0302020204030204"/>
              </a:rPr>
              <a:t>Control deployment &amp; versioning of services</a:t>
            </a:r>
          </a:p>
        </p:txBody>
      </p:sp>
      <p:sp>
        <p:nvSpPr>
          <p:cNvPr id="19" name="TextBox 18">
            <a:extLst>
              <a:ext uri="{FF2B5EF4-FFF2-40B4-BE49-F238E27FC236}">
                <a16:creationId xmlns:a16="http://schemas.microsoft.com/office/drawing/2014/main" id="{129B5CFA-E1B0-264E-9CA3-03E194B3182B}"/>
              </a:ext>
            </a:extLst>
          </p:cNvPr>
          <p:cNvSpPr txBox="1"/>
          <p:nvPr/>
        </p:nvSpPr>
        <p:spPr>
          <a:xfrm>
            <a:off x="3476075" y="4172143"/>
            <a:ext cx="2424436" cy="1200016"/>
          </a:xfrm>
          <a:prstGeom prst="rect">
            <a:avLst/>
          </a:prstGeom>
          <a:noFill/>
        </p:spPr>
        <p:txBody>
          <a:bodyPr wrap="square" rtlCol="0">
            <a:spAutoFit/>
          </a:bodyPr>
          <a:lstStyle/>
          <a:p>
            <a:pPr marL="174521" indent="-174521" defTabSz="913852">
              <a:buFont typeface="Arial"/>
              <a:buChar char="•"/>
              <a:defRPr/>
            </a:pPr>
            <a:r>
              <a:rPr lang="en-US" sz="1200" kern="0">
                <a:solidFill>
                  <a:srgbClr val="FFFFFF"/>
                </a:solidFill>
                <a:latin typeface="Century Gothic" panose="020F0302020204030204"/>
              </a:rPr>
              <a:t>Manage &amp; interface internal &amp; external portfolios</a:t>
            </a:r>
          </a:p>
          <a:p>
            <a:pPr marL="174521" indent="-174521" defTabSz="913852">
              <a:buFont typeface="Arial"/>
              <a:buChar char="•"/>
              <a:defRPr/>
            </a:pPr>
            <a:r>
              <a:rPr lang="en-US" sz="1200" kern="0">
                <a:solidFill>
                  <a:srgbClr val="FFFFFF"/>
                </a:solidFill>
                <a:latin typeface="Century Gothic" panose="020F0302020204030204"/>
              </a:rPr>
              <a:t>For new demand determine which parts live in platform, delivery &amp; strategy</a:t>
            </a:r>
          </a:p>
        </p:txBody>
      </p:sp>
      <p:pic>
        <p:nvPicPr>
          <p:cNvPr id="20" name="Picture 19" descr="butterfly-757973_1920.jpg">
            <a:extLst>
              <a:ext uri="{FF2B5EF4-FFF2-40B4-BE49-F238E27FC236}">
                <a16:creationId xmlns:a16="http://schemas.microsoft.com/office/drawing/2014/main" id="{F89B58E5-7BA3-1E4F-8D04-33D5CD86FC3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998237" y="1643920"/>
            <a:ext cx="2650379" cy="3940331"/>
          </a:xfrm>
          <a:prstGeom prst="rect">
            <a:avLst/>
          </a:prstGeom>
          <a:gradFill flip="none" rotWithShape="1">
            <a:gsLst>
              <a:gs pos="25000">
                <a:schemeClr val="bg1"/>
              </a:gs>
              <a:gs pos="24000">
                <a:schemeClr val="bg1">
                  <a:lumMod val="75000"/>
                </a:schemeClr>
              </a:gs>
            </a:gsLst>
            <a:lin ang="5400000" scaled="0"/>
            <a:tileRect/>
          </a:gradFill>
          <a:ln w="3175" cmpd="sng">
            <a:solidFill>
              <a:schemeClr val="bg1">
                <a:lumMod val="50000"/>
              </a:schemeClr>
            </a:solidFill>
          </a:ln>
          <a:effectLst/>
        </p:spPr>
      </p:pic>
      <p:sp>
        <p:nvSpPr>
          <p:cNvPr id="21" name="Rectangle 20">
            <a:extLst>
              <a:ext uri="{FF2B5EF4-FFF2-40B4-BE49-F238E27FC236}">
                <a16:creationId xmlns:a16="http://schemas.microsoft.com/office/drawing/2014/main" id="{47173F27-1017-1841-A9AB-E4D00D53C6F5}"/>
              </a:ext>
            </a:extLst>
          </p:cNvPr>
          <p:cNvSpPr/>
          <p:nvPr/>
        </p:nvSpPr>
        <p:spPr>
          <a:xfrm>
            <a:off x="8982766" y="4597892"/>
            <a:ext cx="2659518" cy="999642"/>
          </a:xfrm>
          <a:prstGeom prst="rect">
            <a:avLst/>
          </a:prstGeom>
          <a:solidFill>
            <a:schemeClr val="tx1">
              <a:alpha val="68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US" sz="1799" kern="0">
              <a:solidFill>
                <a:srgbClr val="FFFFFF"/>
              </a:solidFill>
              <a:latin typeface="Century Gothic" panose="020F0302020204030204"/>
            </a:endParaRPr>
          </a:p>
        </p:txBody>
      </p:sp>
      <p:sp>
        <p:nvSpPr>
          <p:cNvPr id="22" name="TextBox 21">
            <a:extLst>
              <a:ext uri="{FF2B5EF4-FFF2-40B4-BE49-F238E27FC236}">
                <a16:creationId xmlns:a16="http://schemas.microsoft.com/office/drawing/2014/main" id="{8A6219EA-DF7D-074B-8D71-10C90879D262}"/>
              </a:ext>
            </a:extLst>
          </p:cNvPr>
          <p:cNvSpPr txBox="1"/>
          <p:nvPr/>
        </p:nvSpPr>
        <p:spPr>
          <a:xfrm>
            <a:off x="9008379" y="4770094"/>
            <a:ext cx="2639996" cy="369108"/>
          </a:xfrm>
          <a:prstGeom prst="rect">
            <a:avLst/>
          </a:prstGeom>
          <a:noFill/>
        </p:spPr>
        <p:txBody>
          <a:bodyPr wrap="square" rtlCol="0">
            <a:spAutoFit/>
          </a:bodyPr>
          <a:lstStyle/>
          <a:p>
            <a:pPr algn="ctr" defTabSz="913852">
              <a:defRPr/>
            </a:pPr>
            <a:r>
              <a:rPr lang="en-US" sz="1799" b="1" kern="0">
                <a:solidFill>
                  <a:srgbClr val="FFFFFF"/>
                </a:solidFill>
                <a:latin typeface="Century Gothic" panose="020F0302020204030204"/>
              </a:rPr>
              <a:t>Next-Gen Initiatives</a:t>
            </a:r>
            <a:endParaRPr lang="en-US" sz="1799" kern="0">
              <a:solidFill>
                <a:srgbClr val="FFFFFF"/>
              </a:solidFill>
              <a:latin typeface="Century Gothic" panose="020F0302020204030204"/>
            </a:endParaRPr>
          </a:p>
        </p:txBody>
      </p:sp>
      <p:sp>
        <p:nvSpPr>
          <p:cNvPr id="24" name="Right Arrow 41">
            <a:extLst>
              <a:ext uri="{FF2B5EF4-FFF2-40B4-BE49-F238E27FC236}">
                <a16:creationId xmlns:a16="http://schemas.microsoft.com/office/drawing/2014/main" id="{034A4C34-35EE-9245-8784-EEE2CDA93B6F}"/>
              </a:ext>
            </a:extLst>
          </p:cNvPr>
          <p:cNvSpPr/>
          <p:nvPr/>
        </p:nvSpPr>
        <p:spPr>
          <a:xfrm>
            <a:off x="3177" y="5624719"/>
            <a:ext cx="12010334" cy="720984"/>
          </a:xfrm>
          <a:prstGeom prst="rightArrow">
            <a:avLst>
              <a:gd name="adj1" fmla="val 69528"/>
              <a:gd name="adj2" fmla="val 47337"/>
            </a:avLst>
          </a:prstGeom>
          <a:solidFill>
            <a:srgbClr val="515151"/>
          </a:solidFill>
          <a:ln w="1905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US" sz="1998" kern="0">
              <a:solidFill>
                <a:srgbClr val="FFFFFF"/>
              </a:solidFill>
              <a:latin typeface="Century Gothic" panose="020F0302020204030204"/>
            </a:endParaRPr>
          </a:p>
        </p:txBody>
      </p:sp>
      <p:sp>
        <p:nvSpPr>
          <p:cNvPr id="25" name="TextBox 24">
            <a:extLst>
              <a:ext uri="{FF2B5EF4-FFF2-40B4-BE49-F238E27FC236}">
                <a16:creationId xmlns:a16="http://schemas.microsoft.com/office/drawing/2014/main" id="{9538399D-61DA-CF40-B782-83CDA5E088C7}"/>
              </a:ext>
            </a:extLst>
          </p:cNvPr>
          <p:cNvSpPr txBox="1"/>
          <p:nvPr/>
        </p:nvSpPr>
        <p:spPr>
          <a:xfrm>
            <a:off x="561686" y="5800335"/>
            <a:ext cx="10954665" cy="369012"/>
          </a:xfrm>
          <a:prstGeom prst="rect">
            <a:avLst/>
          </a:prstGeom>
          <a:noFill/>
        </p:spPr>
        <p:txBody>
          <a:bodyPr wrap="none" rtlCol="0">
            <a:spAutoFit/>
          </a:bodyPr>
          <a:lstStyle/>
          <a:p>
            <a:pPr defTabSz="913852">
              <a:defRPr/>
            </a:pPr>
            <a:r>
              <a:rPr lang="en-US" sz="1799" b="1" kern="0" spc="920">
                <a:solidFill>
                  <a:srgbClr val="FFFFFF"/>
                </a:solidFill>
                <a:latin typeface="Century Gothic" panose="020F0302020204030204"/>
              </a:rPr>
              <a:t>CONTINUOUS IMPROVEMENT – COMPETENCY CENTER</a:t>
            </a:r>
          </a:p>
        </p:txBody>
      </p:sp>
      <p:sp>
        <p:nvSpPr>
          <p:cNvPr id="26" name="Rectangle 25">
            <a:extLst>
              <a:ext uri="{FF2B5EF4-FFF2-40B4-BE49-F238E27FC236}">
                <a16:creationId xmlns:a16="http://schemas.microsoft.com/office/drawing/2014/main" id="{550E1E18-8BF5-4B7C-8C34-2BE6DFD3CF70}"/>
              </a:ext>
            </a:extLst>
          </p:cNvPr>
          <p:cNvSpPr/>
          <p:nvPr/>
        </p:nvSpPr>
        <p:spPr>
          <a:xfrm>
            <a:off x="6291492" y="3729968"/>
            <a:ext cx="2406005" cy="427035"/>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913852">
              <a:lnSpc>
                <a:spcPts val="2123"/>
              </a:lnSpc>
              <a:defRPr/>
            </a:pPr>
            <a:r>
              <a:rPr lang="en-US" sz="1400" b="1" kern="0">
                <a:solidFill>
                  <a:srgbClr val="293E40"/>
                </a:solidFill>
                <a:latin typeface="Century Gothic" panose="020F0302020204030204"/>
              </a:rPr>
              <a:t>New Initiatives</a:t>
            </a:r>
          </a:p>
        </p:txBody>
      </p:sp>
      <p:sp>
        <p:nvSpPr>
          <p:cNvPr id="27" name="TextBox 26">
            <a:extLst>
              <a:ext uri="{FF2B5EF4-FFF2-40B4-BE49-F238E27FC236}">
                <a16:creationId xmlns:a16="http://schemas.microsoft.com/office/drawing/2014/main" id="{122C8513-3834-4781-9720-BB4449C6347B}"/>
              </a:ext>
            </a:extLst>
          </p:cNvPr>
          <p:cNvSpPr txBox="1"/>
          <p:nvPr/>
        </p:nvSpPr>
        <p:spPr>
          <a:xfrm>
            <a:off x="6283063" y="4146488"/>
            <a:ext cx="2424436" cy="1384634"/>
          </a:xfrm>
          <a:prstGeom prst="rect">
            <a:avLst/>
          </a:prstGeom>
          <a:noFill/>
          <a:ln>
            <a:solidFill>
              <a:schemeClr val="bg1">
                <a:lumMod val="50000"/>
              </a:schemeClr>
            </a:solidFill>
          </a:ln>
        </p:spPr>
        <p:txBody>
          <a:bodyPr wrap="square" rtlCol="0">
            <a:spAutoFit/>
          </a:bodyPr>
          <a:lstStyle/>
          <a:p>
            <a:pPr marL="174521" indent="-174521" defTabSz="913852">
              <a:buFont typeface="Arial"/>
              <a:buChar char="•"/>
              <a:defRPr/>
            </a:pPr>
            <a:r>
              <a:rPr lang="en-US" sz="1400" kern="0">
                <a:solidFill>
                  <a:srgbClr val="FFFFFF"/>
                </a:solidFill>
                <a:latin typeface="Century Gothic" panose="020F0302020204030204"/>
              </a:rPr>
              <a:t>Determine the “how, what &amp; why” for new initiatives that can disrupt the day to day activities of the CoEI such as IOT</a:t>
            </a:r>
          </a:p>
        </p:txBody>
      </p:sp>
      <p:sp>
        <p:nvSpPr>
          <p:cNvPr id="28" name="Text Placeholder 5">
            <a:extLst>
              <a:ext uri="{FF2B5EF4-FFF2-40B4-BE49-F238E27FC236}">
                <a16:creationId xmlns:a16="http://schemas.microsoft.com/office/drawing/2014/main" id="{554EA89B-7AFA-F013-C9D2-226B290A57D4}"/>
              </a:ext>
            </a:extLst>
          </p:cNvPr>
          <p:cNvSpPr>
            <a:spLocks noGrp="1"/>
          </p:cNvSpPr>
          <p:nvPr>
            <p:ph type="body" sz="quarter" idx="13"/>
          </p:nvPr>
        </p:nvSpPr>
        <p:spPr>
          <a:xfrm>
            <a:off x="600624" y="685862"/>
            <a:ext cx="11207242" cy="447939"/>
          </a:xfrm>
        </p:spPr>
        <p:txBody>
          <a:bodyPr/>
          <a:lstStyle/>
          <a:p>
            <a:pPr marL="342900" indent="-342900">
              <a:buFont typeface="Arial" panose="020B0604020202020204" pitchFamily="34" charset="0"/>
              <a:buChar char="•"/>
            </a:pPr>
            <a:r>
              <a:rPr lang="en-US">
                <a:solidFill>
                  <a:schemeClr val="bg1"/>
                </a:solidFill>
              </a:rPr>
              <a:t>Responsibilities &amp; Outcomes</a:t>
            </a:r>
          </a:p>
        </p:txBody>
      </p:sp>
    </p:spTree>
    <p:extLst>
      <p:ext uri="{BB962C8B-B14F-4D97-AF65-F5344CB8AC3E}">
        <p14:creationId xmlns:p14="http://schemas.microsoft.com/office/powerpoint/2010/main" val="20851550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06B4F-9BA4-4CD0-86C7-3DFA3B899D09}"/>
              </a:ext>
            </a:extLst>
          </p:cNvPr>
          <p:cNvSpPr>
            <a:spLocks noGrp="1"/>
          </p:cNvSpPr>
          <p:nvPr>
            <p:ph type="title"/>
          </p:nvPr>
        </p:nvSpPr>
        <p:spPr>
          <a:xfrm>
            <a:off x="677866" y="3871066"/>
            <a:ext cx="9375775" cy="1325535"/>
          </a:xfrm>
        </p:spPr>
        <p:txBody>
          <a:bodyPr/>
          <a:lstStyle/>
          <a:p>
            <a:r>
              <a:rPr lang="en-US" dirty="0">
                <a:solidFill>
                  <a:schemeClr val="accent1"/>
                </a:solidFill>
              </a:rPr>
              <a:t>Step 2c) GBS Global Business Services - Mature Governance for Complex Organizations</a:t>
            </a:r>
          </a:p>
        </p:txBody>
      </p:sp>
    </p:spTree>
    <p:extLst>
      <p:ext uri="{BB962C8B-B14F-4D97-AF65-F5344CB8AC3E}">
        <p14:creationId xmlns:p14="http://schemas.microsoft.com/office/powerpoint/2010/main" val="426275127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28" name="Oval 12"/>
          <p:cNvSpPr/>
          <p:nvPr/>
        </p:nvSpPr>
        <p:spPr>
          <a:xfrm>
            <a:off x="4495391" y="2123416"/>
            <a:ext cx="3175718" cy="3175717"/>
          </a:xfrm>
          <a:prstGeom prst="ellipse">
            <a:avLst/>
          </a:prstGeom>
          <a:solidFill>
            <a:srgbClr val="C3D9DF"/>
          </a:solidFill>
          <a:ln w="114300">
            <a:solidFill>
              <a:schemeClr val="accent1"/>
            </a:solidFill>
            <a:miter/>
          </a:ln>
        </p:spPr>
        <p:txBody>
          <a:bodyPr lIns="45707" rIns="45707" anchor="ctr"/>
          <a:lstStyle/>
          <a:p>
            <a:pPr algn="ctr" defTabSz="456902" hangingPunct="0">
              <a:defRPr>
                <a:solidFill>
                  <a:srgbClr val="FFFFFF"/>
                </a:solidFill>
              </a:defRPr>
            </a:pPr>
            <a:endParaRPr sz="1699" kern="0" dirty="0">
              <a:solidFill>
                <a:schemeClr val="bg1"/>
              </a:solidFill>
              <a:latin typeface="Century Gothic"/>
              <a:sym typeface="Century Gothic"/>
            </a:endParaRPr>
          </a:p>
        </p:txBody>
      </p:sp>
      <p:sp>
        <p:nvSpPr>
          <p:cNvPr id="1729" name="Straight Connector 15"/>
          <p:cNvSpPr/>
          <p:nvPr/>
        </p:nvSpPr>
        <p:spPr>
          <a:xfrm flipH="1">
            <a:off x="4621824" y="3767119"/>
            <a:ext cx="1478734" cy="1478734"/>
          </a:xfrm>
          <a:prstGeom prst="line">
            <a:avLst/>
          </a:prstGeom>
          <a:ln w="19050">
            <a:solidFill>
              <a:schemeClr val="accent1"/>
            </a:solidFill>
            <a:prstDash val="sysDot"/>
            <a:miter lim="400000"/>
          </a:ln>
        </p:spPr>
        <p:txBody>
          <a:bodyPr lIns="45707" rIns="45707"/>
          <a:lstStyle/>
          <a:p>
            <a:pPr defTabSz="456902" hangingPunct="0">
              <a:defRPr/>
            </a:pPr>
            <a:endParaRPr sz="1699" kern="0" dirty="0">
              <a:solidFill>
                <a:schemeClr val="bg1"/>
              </a:solidFill>
              <a:latin typeface="Century Gothic"/>
              <a:sym typeface="Century Gothic"/>
            </a:endParaRPr>
          </a:p>
        </p:txBody>
      </p:sp>
      <p:sp>
        <p:nvSpPr>
          <p:cNvPr id="1730" name="Straight Connector 17"/>
          <p:cNvSpPr/>
          <p:nvPr/>
        </p:nvSpPr>
        <p:spPr>
          <a:xfrm>
            <a:off x="6127044" y="3709456"/>
            <a:ext cx="1438849" cy="1594057"/>
          </a:xfrm>
          <a:prstGeom prst="line">
            <a:avLst/>
          </a:prstGeom>
          <a:ln w="19050">
            <a:solidFill>
              <a:schemeClr val="accent1"/>
            </a:solidFill>
            <a:prstDash val="sysDot"/>
            <a:miter lim="400000"/>
          </a:ln>
        </p:spPr>
        <p:txBody>
          <a:bodyPr lIns="45707" rIns="45707"/>
          <a:lstStyle/>
          <a:p>
            <a:pPr defTabSz="456902" hangingPunct="0">
              <a:defRPr/>
            </a:pPr>
            <a:endParaRPr sz="1699" kern="0" dirty="0">
              <a:solidFill>
                <a:schemeClr val="bg1"/>
              </a:solidFill>
              <a:latin typeface="Century Gothic"/>
              <a:sym typeface="Century Gothic"/>
            </a:endParaRPr>
          </a:p>
        </p:txBody>
      </p:sp>
      <p:sp>
        <p:nvSpPr>
          <p:cNvPr id="1731" name="Straight Connector 21"/>
          <p:cNvSpPr/>
          <p:nvPr/>
        </p:nvSpPr>
        <p:spPr>
          <a:xfrm flipV="1">
            <a:off x="6158834" y="3035383"/>
            <a:ext cx="1905187" cy="657638"/>
          </a:xfrm>
          <a:prstGeom prst="line">
            <a:avLst/>
          </a:prstGeom>
          <a:ln w="19050">
            <a:solidFill>
              <a:schemeClr val="accent1"/>
            </a:solidFill>
            <a:prstDash val="sysDot"/>
            <a:miter lim="400000"/>
          </a:ln>
        </p:spPr>
        <p:txBody>
          <a:bodyPr lIns="45707" rIns="45707"/>
          <a:lstStyle/>
          <a:p>
            <a:pPr defTabSz="456902" hangingPunct="0">
              <a:defRPr/>
            </a:pPr>
            <a:endParaRPr sz="1699" kern="0" dirty="0">
              <a:solidFill>
                <a:schemeClr val="bg1"/>
              </a:solidFill>
              <a:latin typeface="Century Gothic"/>
              <a:sym typeface="Century Gothic"/>
            </a:endParaRPr>
          </a:p>
        </p:txBody>
      </p:sp>
      <p:sp>
        <p:nvSpPr>
          <p:cNvPr id="1732" name="Straight Connector 29"/>
          <p:cNvSpPr/>
          <p:nvPr/>
        </p:nvSpPr>
        <p:spPr>
          <a:xfrm flipH="1" flipV="1">
            <a:off x="4088270" y="2873618"/>
            <a:ext cx="2033134" cy="709335"/>
          </a:xfrm>
          <a:prstGeom prst="line">
            <a:avLst/>
          </a:prstGeom>
          <a:ln w="19050">
            <a:solidFill>
              <a:schemeClr val="accent1"/>
            </a:solidFill>
            <a:prstDash val="sysDot"/>
            <a:miter lim="400000"/>
          </a:ln>
        </p:spPr>
        <p:txBody>
          <a:bodyPr lIns="45707" rIns="45707"/>
          <a:lstStyle/>
          <a:p>
            <a:pPr defTabSz="456902" hangingPunct="0">
              <a:defRPr/>
            </a:pPr>
            <a:endParaRPr sz="1699" kern="0" dirty="0">
              <a:solidFill>
                <a:schemeClr val="bg1"/>
              </a:solidFill>
              <a:latin typeface="Century Gothic"/>
              <a:sym typeface="Century Gothic"/>
            </a:endParaRPr>
          </a:p>
        </p:txBody>
      </p:sp>
      <p:sp>
        <p:nvSpPr>
          <p:cNvPr id="1733" name="Straight Connector 32"/>
          <p:cNvSpPr/>
          <p:nvPr/>
        </p:nvSpPr>
        <p:spPr>
          <a:xfrm flipV="1">
            <a:off x="6119827" y="1643171"/>
            <a:ext cx="1" cy="1946512"/>
          </a:xfrm>
          <a:prstGeom prst="line">
            <a:avLst/>
          </a:prstGeom>
          <a:ln w="19050">
            <a:solidFill>
              <a:schemeClr val="accent1"/>
            </a:solidFill>
            <a:prstDash val="sysDot"/>
            <a:miter lim="400000"/>
          </a:ln>
        </p:spPr>
        <p:txBody>
          <a:bodyPr lIns="45707" rIns="45707"/>
          <a:lstStyle/>
          <a:p>
            <a:pPr defTabSz="456902" hangingPunct="0">
              <a:defRPr/>
            </a:pPr>
            <a:endParaRPr sz="1699" kern="0" dirty="0">
              <a:solidFill>
                <a:schemeClr val="bg1"/>
              </a:solidFill>
              <a:latin typeface="Century Gothic"/>
              <a:sym typeface="Century Gothic"/>
            </a:endParaRPr>
          </a:p>
        </p:txBody>
      </p:sp>
      <p:sp>
        <p:nvSpPr>
          <p:cNvPr id="1734" name="TextBox 22"/>
          <p:cNvSpPr txBox="1"/>
          <p:nvPr/>
        </p:nvSpPr>
        <p:spPr>
          <a:xfrm>
            <a:off x="5832385" y="4721289"/>
            <a:ext cx="566766" cy="39613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spAutoFit/>
          </a:bodyPr>
          <a:lstStyle>
            <a:lvl1pPr algn="ctr">
              <a:defRPr sz="2000" b="1">
                <a:solidFill>
                  <a:schemeClr val="accent1">
                    <a:satOff val="-9225"/>
                    <a:lumOff val="-12156"/>
                  </a:schemeClr>
                </a:solidFill>
              </a:defRPr>
            </a:lvl1pPr>
          </a:lstStyle>
          <a:p>
            <a:pPr defTabSz="456902" hangingPunct="0">
              <a:defRPr/>
            </a:pPr>
            <a:r>
              <a:rPr sz="1999" kern="0">
                <a:solidFill>
                  <a:schemeClr val="bg1"/>
                </a:solidFill>
                <a:latin typeface="Century Gothic"/>
                <a:sym typeface="Century Gothic"/>
              </a:rPr>
              <a:t>IT</a:t>
            </a:r>
          </a:p>
        </p:txBody>
      </p:sp>
      <p:sp>
        <p:nvSpPr>
          <p:cNvPr id="1735" name="TextBox 121"/>
          <p:cNvSpPr txBox="1"/>
          <p:nvPr/>
        </p:nvSpPr>
        <p:spPr>
          <a:xfrm>
            <a:off x="2915341" y="2603024"/>
            <a:ext cx="493980" cy="30726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spAutoFit/>
          </a:bodyPr>
          <a:lstStyle>
            <a:lvl1pPr algn="ctr">
              <a:defRPr sz="1400" b="1">
                <a:solidFill>
                  <a:schemeClr val="accent2">
                    <a:satOff val="-5287"/>
                    <a:lumOff val="-10941"/>
                  </a:schemeClr>
                </a:solidFill>
              </a:defRPr>
            </a:lvl1pPr>
          </a:lstStyle>
          <a:p>
            <a:pPr defTabSz="456902" hangingPunct="0">
              <a:defRPr/>
            </a:pPr>
            <a:r>
              <a:rPr kern="0">
                <a:solidFill>
                  <a:schemeClr val="bg1"/>
                </a:solidFill>
                <a:latin typeface="Century Gothic"/>
                <a:sym typeface="Century Gothic"/>
              </a:rPr>
              <a:t>HR</a:t>
            </a:r>
          </a:p>
        </p:txBody>
      </p:sp>
      <p:sp>
        <p:nvSpPr>
          <p:cNvPr id="1736" name="TextBox 122"/>
          <p:cNvSpPr txBox="1"/>
          <p:nvPr/>
        </p:nvSpPr>
        <p:spPr>
          <a:xfrm>
            <a:off x="5691872" y="1070683"/>
            <a:ext cx="860769" cy="30726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spAutoFit/>
          </a:bodyPr>
          <a:lstStyle>
            <a:lvl1pPr algn="ctr">
              <a:defRPr sz="1400" b="1">
                <a:solidFill>
                  <a:schemeClr val="accent2">
                    <a:satOff val="-5287"/>
                    <a:lumOff val="-10941"/>
                  </a:schemeClr>
                </a:solidFill>
              </a:defRPr>
            </a:lvl1pPr>
          </a:lstStyle>
          <a:p>
            <a:pPr defTabSz="456902" hangingPunct="0">
              <a:defRPr/>
            </a:pPr>
            <a:r>
              <a:rPr kern="0">
                <a:solidFill>
                  <a:schemeClr val="bg1"/>
                </a:solidFill>
                <a:latin typeface="Century Gothic"/>
                <a:sym typeface="Century Gothic"/>
              </a:rPr>
              <a:t>Finance</a:t>
            </a:r>
          </a:p>
        </p:txBody>
      </p:sp>
      <p:sp>
        <p:nvSpPr>
          <p:cNvPr id="1737" name="TextBox 123"/>
          <p:cNvSpPr txBox="1"/>
          <p:nvPr/>
        </p:nvSpPr>
        <p:spPr>
          <a:xfrm>
            <a:off x="8782680" y="2586512"/>
            <a:ext cx="988930" cy="45846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spAutoFit/>
          </a:bodyPr>
          <a:lstStyle>
            <a:lvl1pPr algn="ctr">
              <a:lnSpc>
                <a:spcPct val="85000"/>
              </a:lnSpc>
              <a:defRPr sz="1400" b="1">
                <a:solidFill>
                  <a:schemeClr val="accent2">
                    <a:satOff val="-5287"/>
                    <a:lumOff val="-10941"/>
                  </a:schemeClr>
                </a:solidFill>
              </a:defRPr>
            </a:lvl1pPr>
          </a:lstStyle>
          <a:p>
            <a:pPr defTabSz="456902" hangingPunct="0">
              <a:defRPr/>
            </a:pPr>
            <a:r>
              <a:rPr kern="0">
                <a:solidFill>
                  <a:schemeClr val="bg1"/>
                </a:solidFill>
                <a:latin typeface="Century Gothic"/>
                <a:sym typeface="Century Gothic"/>
              </a:rPr>
              <a:t>Customer Service</a:t>
            </a:r>
          </a:p>
        </p:txBody>
      </p:sp>
      <p:sp>
        <p:nvSpPr>
          <p:cNvPr id="1738" name="TextBox 124"/>
          <p:cNvSpPr txBox="1"/>
          <p:nvPr/>
        </p:nvSpPr>
        <p:spPr>
          <a:xfrm>
            <a:off x="7957394" y="5207648"/>
            <a:ext cx="644880" cy="30726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spAutoFit/>
          </a:bodyPr>
          <a:lstStyle>
            <a:lvl1pPr algn="ctr">
              <a:defRPr sz="1400" b="1">
                <a:solidFill>
                  <a:schemeClr val="accent2">
                    <a:satOff val="-5287"/>
                    <a:lumOff val="-10941"/>
                  </a:schemeClr>
                </a:solidFill>
              </a:defRPr>
            </a:lvl1pPr>
          </a:lstStyle>
          <a:p>
            <a:pPr defTabSz="456902" hangingPunct="0">
              <a:defRPr/>
            </a:pPr>
            <a:r>
              <a:rPr kern="0">
                <a:solidFill>
                  <a:schemeClr val="bg1"/>
                </a:solidFill>
                <a:latin typeface="Century Gothic"/>
                <a:sym typeface="Century Gothic"/>
              </a:rPr>
              <a:t>Legal</a:t>
            </a:r>
          </a:p>
        </p:txBody>
      </p:sp>
      <p:sp>
        <p:nvSpPr>
          <p:cNvPr id="1739" name="TextBox 125"/>
          <p:cNvSpPr txBox="1"/>
          <p:nvPr/>
        </p:nvSpPr>
        <p:spPr>
          <a:xfrm>
            <a:off x="3647676" y="5361277"/>
            <a:ext cx="905035" cy="30726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spAutoFit/>
          </a:bodyPr>
          <a:lstStyle>
            <a:lvl1pPr algn="ctr">
              <a:defRPr sz="1400" b="1">
                <a:solidFill>
                  <a:schemeClr val="accent2">
                    <a:satOff val="-5287"/>
                    <a:lumOff val="-10941"/>
                  </a:schemeClr>
                </a:solidFill>
              </a:defRPr>
            </a:lvl1pPr>
          </a:lstStyle>
          <a:p>
            <a:pPr defTabSz="456902" hangingPunct="0">
              <a:defRPr/>
            </a:pPr>
            <a:r>
              <a:rPr kern="0">
                <a:solidFill>
                  <a:schemeClr val="bg1"/>
                </a:solidFill>
                <a:latin typeface="Century Gothic"/>
                <a:sym typeface="Century Gothic"/>
              </a:rPr>
              <a:t>Facilities</a:t>
            </a:r>
          </a:p>
        </p:txBody>
      </p:sp>
      <p:sp>
        <p:nvSpPr>
          <p:cNvPr id="1740" name="Oval 27"/>
          <p:cNvSpPr/>
          <p:nvPr/>
        </p:nvSpPr>
        <p:spPr>
          <a:xfrm>
            <a:off x="5689158" y="109871"/>
            <a:ext cx="903946" cy="903946"/>
          </a:xfrm>
          <a:prstGeom prst="ellipse">
            <a:avLst/>
          </a:prstGeom>
          <a:solidFill>
            <a:schemeClr val="accent1">
              <a:alpha val="75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07" rIns="45707" anchor="ctr">
            <a:normAutofit/>
          </a:bodyPr>
          <a:lstStyle>
            <a:lvl1pPr algn="ctr">
              <a:lnSpc>
                <a:spcPct val="90000"/>
              </a:lnSpc>
              <a:defRPr sz="900">
                <a:solidFill>
                  <a:srgbClr val="FFFFFF"/>
                </a:solidFill>
              </a:defRPr>
            </a:lvl1pPr>
          </a:lstStyle>
          <a:p>
            <a:pPr defTabSz="456902" hangingPunct="0">
              <a:defRPr/>
            </a:pPr>
            <a:r>
              <a:rPr kern="0">
                <a:solidFill>
                  <a:schemeClr val="bg1"/>
                </a:solidFill>
                <a:latin typeface="Century Gothic"/>
                <a:sym typeface="Century Gothic"/>
              </a:rPr>
              <a:t>Expense </a:t>
            </a:r>
            <a:r>
              <a:rPr lang="en-US" kern="0">
                <a:solidFill>
                  <a:schemeClr val="bg1"/>
                </a:solidFill>
                <a:latin typeface="Century Gothic"/>
                <a:sym typeface="Century Gothic"/>
              </a:rPr>
              <a:t>Mgmt.</a:t>
            </a:r>
            <a:endParaRPr kern="0">
              <a:solidFill>
                <a:schemeClr val="bg1"/>
              </a:solidFill>
              <a:latin typeface="Century Gothic"/>
              <a:sym typeface="Century Gothic"/>
            </a:endParaRPr>
          </a:p>
        </p:txBody>
      </p:sp>
      <p:sp>
        <p:nvSpPr>
          <p:cNvPr id="1741" name="Oval 115"/>
          <p:cNvSpPr/>
          <p:nvPr/>
        </p:nvSpPr>
        <p:spPr>
          <a:xfrm>
            <a:off x="6598226" y="541714"/>
            <a:ext cx="903946" cy="903946"/>
          </a:xfrm>
          <a:prstGeom prst="ellipse">
            <a:avLst/>
          </a:prstGeom>
          <a:solidFill>
            <a:schemeClr val="accent1">
              <a:alpha val="75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07" rIns="45707" anchor="ctr">
            <a:normAutofit/>
          </a:bodyPr>
          <a:lstStyle>
            <a:lvl1pPr algn="ctr">
              <a:lnSpc>
                <a:spcPct val="90000"/>
              </a:lnSpc>
              <a:defRPr sz="900">
                <a:solidFill>
                  <a:srgbClr val="FFFFFF"/>
                </a:solidFill>
              </a:defRPr>
            </a:lvl1pPr>
          </a:lstStyle>
          <a:p>
            <a:pPr defTabSz="456902" hangingPunct="0">
              <a:defRPr/>
            </a:pPr>
            <a:r>
              <a:rPr kern="0">
                <a:solidFill>
                  <a:schemeClr val="bg1"/>
                </a:solidFill>
                <a:latin typeface="Century Gothic"/>
                <a:sym typeface="Century Gothic"/>
              </a:rPr>
              <a:t>Budget M</a:t>
            </a:r>
            <a:r>
              <a:rPr lang="en-US" kern="0">
                <a:solidFill>
                  <a:schemeClr val="bg1"/>
                </a:solidFill>
                <a:latin typeface="Century Gothic"/>
                <a:sym typeface="Century Gothic"/>
              </a:rPr>
              <a:t>gmt.</a:t>
            </a:r>
            <a:endParaRPr kern="0">
              <a:solidFill>
                <a:schemeClr val="bg1"/>
              </a:solidFill>
              <a:latin typeface="Century Gothic"/>
              <a:sym typeface="Century Gothic"/>
            </a:endParaRPr>
          </a:p>
        </p:txBody>
      </p:sp>
      <p:sp>
        <p:nvSpPr>
          <p:cNvPr id="1742" name="Oval 118"/>
          <p:cNvSpPr/>
          <p:nvPr/>
        </p:nvSpPr>
        <p:spPr>
          <a:xfrm>
            <a:off x="4747334" y="541714"/>
            <a:ext cx="903946" cy="903946"/>
          </a:xfrm>
          <a:prstGeom prst="ellipse">
            <a:avLst/>
          </a:prstGeom>
          <a:solidFill>
            <a:schemeClr val="accent1">
              <a:alpha val="75000"/>
            </a:schemeClr>
          </a:solidFill>
          <a:ln w="12700">
            <a:miter lim="400000"/>
          </a:ln>
        </p:spPr>
        <p:txBody>
          <a:bodyPr wrap="none" lIns="45707" rIns="45707" anchor="ctr">
            <a:normAutofit/>
          </a:bodyPr>
          <a:lstStyle/>
          <a:p>
            <a:pPr algn="ctr" defTabSz="456902" hangingPunct="0">
              <a:defRPr>
                <a:solidFill>
                  <a:srgbClr val="FFFFFF"/>
                </a:solidFill>
              </a:defRPr>
            </a:pPr>
            <a:endParaRPr sz="800" kern="0" dirty="0">
              <a:solidFill>
                <a:schemeClr val="bg1"/>
              </a:solidFill>
              <a:latin typeface="Century Gothic"/>
              <a:sym typeface="Century Gothic"/>
            </a:endParaRPr>
          </a:p>
        </p:txBody>
      </p:sp>
      <p:sp>
        <p:nvSpPr>
          <p:cNvPr id="1743" name="TextBox 119"/>
          <p:cNvSpPr txBox="1"/>
          <p:nvPr/>
        </p:nvSpPr>
        <p:spPr>
          <a:xfrm>
            <a:off x="4611162" y="803236"/>
            <a:ext cx="1176291" cy="38090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nchor="ctr">
            <a:spAutoFit/>
          </a:bodyPr>
          <a:lstStyle/>
          <a:p>
            <a:pPr algn="ctr" defTabSz="456902" hangingPunct="0">
              <a:lnSpc>
                <a:spcPct val="90000"/>
              </a:lnSpc>
              <a:defRPr sz="1000">
                <a:solidFill>
                  <a:srgbClr val="FFFFFF"/>
                </a:solidFill>
              </a:defRPr>
            </a:pPr>
            <a:r>
              <a:rPr sz="1000" kern="0">
                <a:solidFill>
                  <a:schemeClr val="bg1"/>
                </a:solidFill>
                <a:latin typeface="Century Gothic"/>
                <a:sym typeface="Century Gothic"/>
              </a:rPr>
              <a:t>Quarter </a:t>
            </a:r>
            <a:br>
              <a:rPr sz="1000" kern="0">
                <a:solidFill>
                  <a:schemeClr val="bg1"/>
                </a:solidFill>
                <a:latin typeface="Century Gothic"/>
                <a:sym typeface="Century Gothic"/>
              </a:rPr>
            </a:br>
            <a:r>
              <a:rPr sz="1000" kern="0">
                <a:solidFill>
                  <a:schemeClr val="bg1"/>
                </a:solidFill>
                <a:latin typeface="Century Gothic"/>
                <a:sym typeface="Century Gothic"/>
              </a:rPr>
              <a:t>Closing</a:t>
            </a:r>
          </a:p>
        </p:txBody>
      </p:sp>
      <p:sp>
        <p:nvSpPr>
          <p:cNvPr id="1744" name="Oval 126"/>
          <p:cNvSpPr/>
          <p:nvPr/>
        </p:nvSpPr>
        <p:spPr>
          <a:xfrm>
            <a:off x="8649848" y="1248692"/>
            <a:ext cx="978439" cy="966340"/>
          </a:xfrm>
          <a:prstGeom prst="ellipse">
            <a:avLst/>
          </a:prstGeom>
          <a:solidFill>
            <a:schemeClr val="accent1">
              <a:alpha val="75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07" rIns="45707" anchor="ctr">
            <a:normAutofit/>
          </a:bodyPr>
          <a:lstStyle/>
          <a:p>
            <a:pPr algn="ctr" defTabSz="456902" hangingPunct="0">
              <a:lnSpc>
                <a:spcPct val="90000"/>
              </a:lnSpc>
              <a:defRPr sz="1000">
                <a:solidFill>
                  <a:srgbClr val="FFFFFF"/>
                </a:solidFill>
              </a:defRPr>
            </a:pPr>
            <a:r>
              <a:rPr sz="900" kern="0">
                <a:solidFill>
                  <a:schemeClr val="bg1"/>
                </a:solidFill>
                <a:latin typeface="Century Gothic"/>
                <a:sym typeface="Century Gothic"/>
              </a:rPr>
              <a:t>Warranty </a:t>
            </a:r>
            <a:br>
              <a:rPr sz="900" kern="0">
                <a:solidFill>
                  <a:schemeClr val="bg1"/>
                </a:solidFill>
                <a:latin typeface="Century Gothic"/>
                <a:sym typeface="Century Gothic"/>
              </a:rPr>
            </a:br>
            <a:r>
              <a:rPr sz="900" kern="0">
                <a:solidFill>
                  <a:schemeClr val="bg1"/>
                </a:solidFill>
                <a:latin typeface="Century Gothic"/>
                <a:sym typeface="Century Gothic"/>
              </a:rPr>
              <a:t>Claims</a:t>
            </a:r>
          </a:p>
        </p:txBody>
      </p:sp>
      <p:sp>
        <p:nvSpPr>
          <p:cNvPr id="1745" name="Oval 155"/>
          <p:cNvSpPr/>
          <p:nvPr/>
        </p:nvSpPr>
        <p:spPr>
          <a:xfrm>
            <a:off x="2762253" y="1519955"/>
            <a:ext cx="903946" cy="903946"/>
          </a:xfrm>
          <a:prstGeom prst="ellipse">
            <a:avLst/>
          </a:prstGeom>
          <a:solidFill>
            <a:schemeClr val="accent1">
              <a:alpha val="75000"/>
            </a:schemeClr>
          </a:solidFill>
          <a:ln w="12700">
            <a:miter lim="400000"/>
          </a:ln>
        </p:spPr>
        <p:txBody>
          <a:bodyPr wrap="none" lIns="45707" rIns="45707" anchor="ctr">
            <a:normAutofit/>
          </a:bodyPr>
          <a:lstStyle/>
          <a:p>
            <a:pPr algn="ctr" defTabSz="456902" hangingPunct="0">
              <a:defRPr>
                <a:solidFill>
                  <a:srgbClr val="FFFFFF"/>
                </a:solidFill>
              </a:defRPr>
            </a:pPr>
            <a:endParaRPr sz="800" kern="0" dirty="0">
              <a:solidFill>
                <a:schemeClr val="bg1"/>
              </a:solidFill>
              <a:latin typeface="Century Gothic"/>
              <a:sym typeface="Century Gothic"/>
            </a:endParaRPr>
          </a:p>
        </p:txBody>
      </p:sp>
      <p:sp>
        <p:nvSpPr>
          <p:cNvPr id="1746" name="TextBox 156"/>
          <p:cNvSpPr txBox="1"/>
          <p:nvPr/>
        </p:nvSpPr>
        <p:spPr>
          <a:xfrm>
            <a:off x="2626078" y="1781477"/>
            <a:ext cx="1176290" cy="38090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nchor="ctr">
            <a:spAutoFit/>
          </a:bodyPr>
          <a:lstStyle/>
          <a:p>
            <a:pPr algn="ctr" defTabSz="456902" hangingPunct="0">
              <a:lnSpc>
                <a:spcPct val="90000"/>
              </a:lnSpc>
              <a:defRPr sz="1000">
                <a:solidFill>
                  <a:srgbClr val="FFFFFF"/>
                </a:solidFill>
              </a:defRPr>
            </a:pPr>
            <a:r>
              <a:rPr sz="1000" kern="0">
                <a:solidFill>
                  <a:schemeClr val="bg1"/>
                </a:solidFill>
                <a:latin typeface="Century Gothic"/>
                <a:sym typeface="Century Gothic"/>
              </a:rPr>
              <a:t>Flex Time </a:t>
            </a:r>
            <a:br>
              <a:rPr sz="1000" kern="0">
                <a:solidFill>
                  <a:schemeClr val="bg1"/>
                </a:solidFill>
                <a:latin typeface="Century Gothic"/>
                <a:sym typeface="Century Gothic"/>
              </a:rPr>
            </a:br>
            <a:r>
              <a:rPr sz="1000" kern="0">
                <a:solidFill>
                  <a:schemeClr val="bg1"/>
                </a:solidFill>
                <a:latin typeface="Century Gothic"/>
                <a:sym typeface="Century Gothic"/>
              </a:rPr>
              <a:t>Hours</a:t>
            </a:r>
          </a:p>
        </p:txBody>
      </p:sp>
      <p:sp>
        <p:nvSpPr>
          <p:cNvPr id="1747" name="Oval 129"/>
          <p:cNvSpPr/>
          <p:nvPr/>
        </p:nvSpPr>
        <p:spPr>
          <a:xfrm>
            <a:off x="9768316" y="2063632"/>
            <a:ext cx="978439" cy="903946"/>
          </a:xfrm>
          <a:prstGeom prst="ellipse">
            <a:avLst/>
          </a:prstGeom>
          <a:solidFill>
            <a:schemeClr val="accent1">
              <a:alpha val="75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rIns="0" anchor="ctr">
            <a:normAutofit/>
          </a:bodyPr>
          <a:lstStyle>
            <a:lvl1pPr algn="ctr" defTabSz="456565">
              <a:lnSpc>
                <a:spcPct val="90000"/>
              </a:lnSpc>
              <a:defRPr sz="1000">
                <a:solidFill>
                  <a:srgbClr val="FFFFFF"/>
                </a:solidFill>
              </a:defRPr>
            </a:lvl1pPr>
          </a:lstStyle>
          <a:p>
            <a:pPr defTabSz="456428" hangingPunct="0">
              <a:defRPr/>
            </a:pPr>
            <a:r>
              <a:rPr sz="900" kern="0">
                <a:solidFill>
                  <a:schemeClr val="bg1"/>
                </a:solidFill>
                <a:latin typeface="Century Gothic"/>
                <a:sym typeface="Century Gothic"/>
              </a:rPr>
              <a:t>Onboard Customers</a:t>
            </a:r>
          </a:p>
        </p:txBody>
      </p:sp>
      <p:sp>
        <p:nvSpPr>
          <p:cNvPr id="1748" name="Oval 135"/>
          <p:cNvSpPr/>
          <p:nvPr/>
        </p:nvSpPr>
        <p:spPr>
          <a:xfrm>
            <a:off x="8918856" y="3157616"/>
            <a:ext cx="903946" cy="903946"/>
          </a:xfrm>
          <a:prstGeom prst="ellipse">
            <a:avLst/>
          </a:prstGeom>
          <a:solidFill>
            <a:schemeClr val="accent1">
              <a:alpha val="75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rIns="0" anchor="ctr">
            <a:normAutofit/>
          </a:bodyPr>
          <a:lstStyle/>
          <a:p>
            <a:pPr algn="ctr" defTabSz="456902" hangingPunct="0">
              <a:lnSpc>
                <a:spcPct val="90000"/>
              </a:lnSpc>
              <a:defRPr sz="900">
                <a:solidFill>
                  <a:srgbClr val="FFFFFF"/>
                </a:solidFill>
              </a:defRPr>
            </a:pPr>
            <a:r>
              <a:rPr sz="800" kern="0">
                <a:solidFill>
                  <a:schemeClr val="bg1"/>
                </a:solidFill>
                <a:latin typeface="Century Gothic"/>
                <a:sym typeface="Century Gothic"/>
              </a:rPr>
              <a:t>Administrate Policy </a:t>
            </a:r>
            <a:br>
              <a:rPr sz="800" kern="0">
                <a:solidFill>
                  <a:schemeClr val="bg1"/>
                </a:solidFill>
                <a:latin typeface="Century Gothic"/>
                <a:sym typeface="Century Gothic"/>
              </a:rPr>
            </a:br>
            <a:r>
              <a:rPr sz="800" kern="0">
                <a:solidFill>
                  <a:schemeClr val="bg1"/>
                </a:solidFill>
                <a:latin typeface="Century Gothic"/>
                <a:sym typeface="Century Gothic"/>
              </a:rPr>
              <a:t>Changes</a:t>
            </a:r>
          </a:p>
        </p:txBody>
      </p:sp>
      <p:sp>
        <p:nvSpPr>
          <p:cNvPr id="1749" name="Oval 138"/>
          <p:cNvSpPr/>
          <p:nvPr/>
        </p:nvSpPr>
        <p:spPr>
          <a:xfrm>
            <a:off x="8537942" y="5589557"/>
            <a:ext cx="903946" cy="903946"/>
          </a:xfrm>
          <a:prstGeom prst="ellipse">
            <a:avLst/>
          </a:prstGeom>
          <a:solidFill>
            <a:schemeClr val="accent1">
              <a:alpha val="75000"/>
            </a:schemeClr>
          </a:solidFill>
          <a:ln w="12700">
            <a:miter lim="400000"/>
          </a:ln>
        </p:spPr>
        <p:txBody>
          <a:bodyPr wrap="none" lIns="45707" rIns="45707" anchor="ctr">
            <a:normAutofit/>
          </a:bodyPr>
          <a:lstStyle/>
          <a:p>
            <a:pPr algn="ctr" defTabSz="456902" hangingPunct="0">
              <a:defRPr>
                <a:solidFill>
                  <a:srgbClr val="FFFFFF"/>
                </a:solidFill>
              </a:defRPr>
            </a:pPr>
            <a:endParaRPr sz="800" kern="0" dirty="0">
              <a:solidFill>
                <a:schemeClr val="bg1"/>
              </a:solidFill>
              <a:latin typeface="Century Gothic"/>
              <a:sym typeface="Century Gothic"/>
            </a:endParaRPr>
          </a:p>
        </p:txBody>
      </p:sp>
      <p:sp>
        <p:nvSpPr>
          <p:cNvPr id="1750" name="TextBox 139"/>
          <p:cNvSpPr txBox="1"/>
          <p:nvPr/>
        </p:nvSpPr>
        <p:spPr>
          <a:xfrm>
            <a:off x="8401771" y="5877663"/>
            <a:ext cx="1176291" cy="46616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nchor="ctr">
            <a:spAutoFit/>
          </a:bodyPr>
          <a:lstStyle/>
          <a:p>
            <a:pPr algn="ctr" defTabSz="456902" hangingPunct="0">
              <a:lnSpc>
                <a:spcPct val="90000"/>
              </a:lnSpc>
              <a:defRPr sz="1000" spc="-30">
                <a:solidFill>
                  <a:srgbClr val="FFFFFF"/>
                </a:solidFill>
              </a:defRPr>
            </a:pPr>
            <a:r>
              <a:rPr sz="900" kern="0" spc="-30">
                <a:solidFill>
                  <a:schemeClr val="bg1"/>
                </a:solidFill>
                <a:latin typeface="Century Gothic"/>
                <a:sym typeface="Century Gothic"/>
              </a:rPr>
              <a:t>Administrative Support </a:t>
            </a:r>
            <a:br>
              <a:rPr sz="900" kern="0" spc="-30">
                <a:solidFill>
                  <a:schemeClr val="bg1"/>
                </a:solidFill>
                <a:latin typeface="Century Gothic"/>
                <a:sym typeface="Century Gothic"/>
              </a:rPr>
            </a:br>
            <a:r>
              <a:rPr sz="900" kern="0" spc="-30">
                <a:solidFill>
                  <a:schemeClr val="bg1"/>
                </a:solidFill>
                <a:latin typeface="Century Gothic"/>
                <a:sym typeface="Century Gothic"/>
              </a:rPr>
              <a:t>Mgmt.</a:t>
            </a:r>
          </a:p>
        </p:txBody>
      </p:sp>
      <p:sp>
        <p:nvSpPr>
          <p:cNvPr id="1751" name="Oval 141"/>
          <p:cNvSpPr/>
          <p:nvPr/>
        </p:nvSpPr>
        <p:spPr>
          <a:xfrm>
            <a:off x="8918856" y="4610961"/>
            <a:ext cx="903946" cy="903946"/>
          </a:xfrm>
          <a:prstGeom prst="ellipse">
            <a:avLst/>
          </a:prstGeom>
          <a:solidFill>
            <a:schemeClr val="accent1">
              <a:alpha val="75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07" rIns="45707" anchor="ctr">
            <a:normAutofit/>
          </a:bodyPr>
          <a:lstStyle>
            <a:lvl1pPr algn="ctr">
              <a:lnSpc>
                <a:spcPct val="90000"/>
              </a:lnSpc>
              <a:defRPr sz="1000">
                <a:solidFill>
                  <a:srgbClr val="FFFFFF"/>
                </a:solidFill>
              </a:defRPr>
            </a:lvl1pPr>
          </a:lstStyle>
          <a:p>
            <a:pPr defTabSz="456902" hangingPunct="0">
              <a:defRPr/>
            </a:pPr>
            <a:r>
              <a:rPr sz="800" kern="0">
                <a:solidFill>
                  <a:schemeClr val="bg1"/>
                </a:solidFill>
                <a:latin typeface="Century Gothic"/>
                <a:sym typeface="Century Gothic"/>
              </a:rPr>
              <a:t>Contract Processing</a:t>
            </a:r>
          </a:p>
        </p:txBody>
      </p:sp>
      <p:sp>
        <p:nvSpPr>
          <p:cNvPr id="1752" name="Oval 144"/>
          <p:cNvSpPr/>
          <p:nvPr/>
        </p:nvSpPr>
        <p:spPr>
          <a:xfrm>
            <a:off x="7401633" y="5770830"/>
            <a:ext cx="903946" cy="903946"/>
          </a:xfrm>
          <a:prstGeom prst="ellipse">
            <a:avLst/>
          </a:prstGeom>
          <a:solidFill>
            <a:schemeClr val="accent1">
              <a:alpha val="75000"/>
            </a:schemeClr>
          </a:solidFill>
          <a:ln w="12700">
            <a:miter lim="400000"/>
          </a:ln>
        </p:spPr>
        <p:txBody>
          <a:bodyPr wrap="none" lIns="45707" rIns="45707" anchor="ctr">
            <a:normAutofit/>
          </a:bodyPr>
          <a:lstStyle/>
          <a:p>
            <a:pPr algn="ctr" defTabSz="456902" hangingPunct="0">
              <a:defRPr>
                <a:solidFill>
                  <a:srgbClr val="FFFFFF"/>
                </a:solidFill>
              </a:defRPr>
            </a:pPr>
            <a:endParaRPr sz="800" kern="0" dirty="0">
              <a:solidFill>
                <a:schemeClr val="bg1"/>
              </a:solidFill>
              <a:latin typeface="Century Gothic"/>
              <a:sym typeface="Century Gothic"/>
            </a:endParaRPr>
          </a:p>
        </p:txBody>
      </p:sp>
      <p:sp>
        <p:nvSpPr>
          <p:cNvPr id="1753" name="TextBox 145"/>
          <p:cNvSpPr txBox="1"/>
          <p:nvPr/>
        </p:nvSpPr>
        <p:spPr>
          <a:xfrm>
            <a:off x="7265462" y="6032351"/>
            <a:ext cx="1176291" cy="38090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nchor="ctr">
            <a:spAutoFit/>
          </a:bodyPr>
          <a:lstStyle>
            <a:lvl1pPr algn="ctr">
              <a:lnSpc>
                <a:spcPct val="90000"/>
              </a:lnSpc>
              <a:defRPr sz="1000">
                <a:solidFill>
                  <a:srgbClr val="FFFFFF"/>
                </a:solidFill>
              </a:defRPr>
            </a:lvl1pPr>
          </a:lstStyle>
          <a:p>
            <a:pPr defTabSz="456902" hangingPunct="0">
              <a:defRPr/>
            </a:pPr>
            <a:r>
              <a:rPr kern="0">
                <a:solidFill>
                  <a:schemeClr val="bg1"/>
                </a:solidFill>
                <a:latin typeface="Century Gothic"/>
                <a:sym typeface="Century Gothic"/>
              </a:rPr>
              <a:t>Client Time Tracking</a:t>
            </a:r>
          </a:p>
        </p:txBody>
      </p:sp>
      <p:sp>
        <p:nvSpPr>
          <p:cNvPr id="1754" name="Oval 147"/>
          <p:cNvSpPr/>
          <p:nvPr/>
        </p:nvSpPr>
        <p:spPr>
          <a:xfrm>
            <a:off x="2856487" y="5589557"/>
            <a:ext cx="903946" cy="903946"/>
          </a:xfrm>
          <a:prstGeom prst="ellipse">
            <a:avLst/>
          </a:prstGeom>
          <a:solidFill>
            <a:schemeClr val="accent1">
              <a:alpha val="75000"/>
            </a:schemeClr>
          </a:solidFill>
          <a:ln w="12700">
            <a:miter lim="400000"/>
          </a:ln>
        </p:spPr>
        <p:txBody>
          <a:bodyPr wrap="none" lIns="45707" rIns="45707" anchor="ctr">
            <a:normAutofit/>
          </a:bodyPr>
          <a:lstStyle/>
          <a:p>
            <a:pPr algn="ctr" defTabSz="456902" hangingPunct="0">
              <a:defRPr>
                <a:solidFill>
                  <a:srgbClr val="FFFFFF"/>
                </a:solidFill>
              </a:defRPr>
            </a:pPr>
            <a:endParaRPr sz="800" kern="0" dirty="0">
              <a:solidFill>
                <a:schemeClr val="bg1"/>
              </a:solidFill>
              <a:latin typeface="Century Gothic"/>
              <a:sym typeface="Century Gothic"/>
            </a:endParaRPr>
          </a:p>
        </p:txBody>
      </p:sp>
      <p:sp>
        <p:nvSpPr>
          <p:cNvPr id="1755" name="TextBox 148"/>
          <p:cNvSpPr txBox="1"/>
          <p:nvPr/>
        </p:nvSpPr>
        <p:spPr>
          <a:xfrm>
            <a:off x="2720316" y="5851078"/>
            <a:ext cx="1176291" cy="38090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nchor="ctr">
            <a:spAutoFit/>
          </a:bodyPr>
          <a:lstStyle/>
          <a:p>
            <a:pPr algn="ctr" defTabSz="456902" hangingPunct="0">
              <a:lnSpc>
                <a:spcPct val="90000"/>
              </a:lnSpc>
              <a:defRPr sz="1000">
                <a:solidFill>
                  <a:srgbClr val="FFFFFF"/>
                </a:solidFill>
              </a:defRPr>
            </a:pPr>
            <a:r>
              <a:rPr sz="1000" kern="0">
                <a:solidFill>
                  <a:schemeClr val="bg1"/>
                </a:solidFill>
                <a:latin typeface="Century Gothic"/>
                <a:sym typeface="Century Gothic"/>
              </a:rPr>
              <a:t>Repair </a:t>
            </a:r>
            <a:br>
              <a:rPr sz="1000" kern="0">
                <a:solidFill>
                  <a:schemeClr val="bg1"/>
                </a:solidFill>
                <a:latin typeface="Century Gothic"/>
                <a:sym typeface="Century Gothic"/>
              </a:rPr>
            </a:br>
            <a:r>
              <a:rPr sz="1000" kern="0">
                <a:solidFill>
                  <a:schemeClr val="bg1"/>
                </a:solidFill>
                <a:latin typeface="Century Gothic"/>
                <a:sym typeface="Century Gothic"/>
              </a:rPr>
              <a:t>Requests</a:t>
            </a:r>
          </a:p>
        </p:txBody>
      </p:sp>
      <p:sp>
        <p:nvSpPr>
          <p:cNvPr id="1756" name="Oval 150"/>
          <p:cNvSpPr/>
          <p:nvPr/>
        </p:nvSpPr>
        <p:spPr>
          <a:xfrm>
            <a:off x="4215206" y="5851079"/>
            <a:ext cx="928877" cy="924762"/>
          </a:xfrm>
          <a:prstGeom prst="ellipse">
            <a:avLst/>
          </a:prstGeom>
          <a:solidFill>
            <a:schemeClr val="accent1">
              <a:alpha val="75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07" rIns="45707" anchor="ctr">
            <a:normAutofit/>
          </a:bodyPr>
          <a:lstStyle>
            <a:lvl1pPr algn="ctr">
              <a:lnSpc>
                <a:spcPct val="90000"/>
              </a:lnSpc>
              <a:defRPr sz="800">
                <a:solidFill>
                  <a:srgbClr val="FFFFFF"/>
                </a:solidFill>
              </a:defRPr>
            </a:lvl1pPr>
          </a:lstStyle>
          <a:p>
            <a:pPr defTabSz="456902" hangingPunct="0">
              <a:defRPr/>
            </a:pPr>
            <a:r>
              <a:rPr kern="0">
                <a:solidFill>
                  <a:schemeClr val="bg1"/>
                </a:solidFill>
                <a:latin typeface="Century Gothic"/>
                <a:sym typeface="Century Gothic"/>
              </a:rPr>
              <a:t>Relocation M</a:t>
            </a:r>
            <a:r>
              <a:rPr lang="en-US" kern="0">
                <a:solidFill>
                  <a:schemeClr val="bg1"/>
                </a:solidFill>
                <a:latin typeface="Century Gothic"/>
                <a:sym typeface="Century Gothic"/>
              </a:rPr>
              <a:t>gmt.</a:t>
            </a:r>
            <a:endParaRPr kern="0">
              <a:solidFill>
                <a:schemeClr val="bg1"/>
              </a:solidFill>
              <a:latin typeface="Century Gothic"/>
              <a:sym typeface="Century Gothic"/>
            </a:endParaRPr>
          </a:p>
        </p:txBody>
      </p:sp>
      <p:sp>
        <p:nvSpPr>
          <p:cNvPr id="1757" name="Oval 153"/>
          <p:cNvSpPr/>
          <p:nvPr/>
        </p:nvSpPr>
        <p:spPr>
          <a:xfrm>
            <a:off x="2479871" y="4626911"/>
            <a:ext cx="903946" cy="903946"/>
          </a:xfrm>
          <a:prstGeom prst="ellipse">
            <a:avLst/>
          </a:prstGeom>
          <a:solidFill>
            <a:schemeClr val="accent1">
              <a:alpha val="75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rIns="0" anchor="ctr">
            <a:normAutofit/>
          </a:bodyPr>
          <a:lstStyle/>
          <a:p>
            <a:pPr algn="ctr" defTabSz="456902" hangingPunct="0">
              <a:lnSpc>
                <a:spcPct val="90000"/>
              </a:lnSpc>
              <a:defRPr sz="1000">
                <a:solidFill>
                  <a:srgbClr val="FFFFFF"/>
                </a:solidFill>
              </a:defRPr>
            </a:pPr>
            <a:r>
              <a:rPr sz="800" kern="0">
                <a:solidFill>
                  <a:schemeClr val="bg1"/>
                </a:solidFill>
                <a:latin typeface="Century Gothic"/>
                <a:sym typeface="Century Gothic"/>
              </a:rPr>
              <a:t>Charging Station </a:t>
            </a:r>
            <a:r>
              <a:rPr sz="800" kern="0" spc="-19">
                <a:solidFill>
                  <a:schemeClr val="bg1"/>
                </a:solidFill>
                <a:latin typeface="Century Gothic"/>
                <a:sym typeface="Century Gothic"/>
              </a:rPr>
              <a:t>Reservations</a:t>
            </a:r>
          </a:p>
        </p:txBody>
      </p:sp>
      <p:sp>
        <p:nvSpPr>
          <p:cNvPr id="1758" name="Oval 158"/>
          <p:cNvSpPr/>
          <p:nvPr/>
        </p:nvSpPr>
        <p:spPr>
          <a:xfrm>
            <a:off x="2014430" y="2411359"/>
            <a:ext cx="903946" cy="903946"/>
          </a:xfrm>
          <a:prstGeom prst="ellipse">
            <a:avLst/>
          </a:prstGeom>
          <a:solidFill>
            <a:schemeClr val="accent1">
              <a:alpha val="75000"/>
            </a:schemeClr>
          </a:solidFill>
          <a:ln w="12700">
            <a:miter lim="400000"/>
          </a:ln>
        </p:spPr>
        <p:txBody>
          <a:bodyPr wrap="none" lIns="45707" rIns="45707" anchor="ctr">
            <a:normAutofit/>
          </a:bodyPr>
          <a:lstStyle/>
          <a:p>
            <a:pPr algn="ctr" defTabSz="456902" hangingPunct="0">
              <a:lnSpc>
                <a:spcPct val="90000"/>
              </a:lnSpc>
              <a:defRPr sz="1000">
                <a:solidFill>
                  <a:srgbClr val="FFFFFF"/>
                </a:solidFill>
              </a:defRPr>
            </a:pPr>
            <a:r>
              <a:rPr lang="en-US" sz="900" kern="0" dirty="0">
                <a:solidFill>
                  <a:schemeClr val="bg1"/>
                </a:solidFill>
                <a:latin typeface="Century Gothic" panose="020F0302020204030204"/>
                <a:sym typeface="Century Gothic"/>
              </a:rPr>
              <a:t>Charitable </a:t>
            </a:r>
            <a:br>
              <a:rPr lang="en-US" sz="900" kern="0" dirty="0">
                <a:solidFill>
                  <a:schemeClr val="bg1"/>
                </a:solidFill>
                <a:latin typeface="Century Gothic" panose="020F0302020204030204"/>
                <a:sym typeface="Century Gothic"/>
              </a:rPr>
            </a:br>
            <a:r>
              <a:rPr lang="en-US" sz="900" kern="0" dirty="0">
                <a:solidFill>
                  <a:schemeClr val="bg1"/>
                </a:solidFill>
                <a:latin typeface="Century Gothic" panose="020F0302020204030204"/>
                <a:sym typeface="Century Gothic"/>
              </a:rPr>
              <a:t>Gift </a:t>
            </a:r>
            <a:br>
              <a:rPr lang="en-US" sz="900" kern="0" dirty="0">
                <a:solidFill>
                  <a:schemeClr val="bg1"/>
                </a:solidFill>
                <a:latin typeface="Century Gothic" panose="020F0302020204030204"/>
                <a:sym typeface="Century Gothic"/>
              </a:rPr>
            </a:br>
            <a:r>
              <a:rPr lang="en-US" sz="900" kern="0" dirty="0">
                <a:solidFill>
                  <a:schemeClr val="bg1"/>
                </a:solidFill>
                <a:latin typeface="Century Gothic" panose="020F0302020204030204"/>
                <a:sym typeface="Century Gothic"/>
              </a:rPr>
              <a:t>Matching</a:t>
            </a:r>
          </a:p>
        </p:txBody>
      </p:sp>
      <p:sp>
        <p:nvSpPr>
          <p:cNvPr id="1760" name="Oval 161"/>
          <p:cNvSpPr/>
          <p:nvPr/>
        </p:nvSpPr>
        <p:spPr>
          <a:xfrm>
            <a:off x="2730404" y="3308413"/>
            <a:ext cx="903946" cy="903946"/>
          </a:xfrm>
          <a:prstGeom prst="ellipse">
            <a:avLst/>
          </a:prstGeom>
          <a:solidFill>
            <a:schemeClr val="accent1">
              <a:alpha val="75000"/>
            </a:schemeClr>
          </a:solidFill>
          <a:ln w="12700">
            <a:miter lim="400000"/>
          </a:ln>
        </p:spPr>
        <p:txBody>
          <a:bodyPr wrap="none" lIns="45707" rIns="45707" anchor="ctr">
            <a:normAutofit/>
          </a:bodyPr>
          <a:lstStyle/>
          <a:p>
            <a:pPr algn="ctr" defTabSz="456902" hangingPunct="0">
              <a:defRPr>
                <a:solidFill>
                  <a:srgbClr val="FFFFFF"/>
                </a:solidFill>
              </a:defRPr>
            </a:pPr>
            <a:endParaRPr sz="800" kern="0" dirty="0">
              <a:solidFill>
                <a:schemeClr val="bg1"/>
              </a:solidFill>
              <a:latin typeface="Century Gothic"/>
              <a:sym typeface="Century Gothic"/>
            </a:endParaRPr>
          </a:p>
        </p:txBody>
      </p:sp>
      <p:sp>
        <p:nvSpPr>
          <p:cNvPr id="1761" name="TextBox 162"/>
          <p:cNvSpPr txBox="1"/>
          <p:nvPr/>
        </p:nvSpPr>
        <p:spPr>
          <a:xfrm>
            <a:off x="2594232" y="3527307"/>
            <a:ext cx="1176291" cy="46616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nchor="ctr">
            <a:spAutoFit/>
          </a:bodyPr>
          <a:lstStyle>
            <a:lvl1pPr algn="ctr">
              <a:lnSpc>
                <a:spcPct val="90000"/>
              </a:lnSpc>
              <a:defRPr sz="1000">
                <a:solidFill>
                  <a:srgbClr val="FFFFFF"/>
                </a:solidFill>
              </a:defRPr>
            </a:lvl1pPr>
          </a:lstStyle>
          <a:p>
            <a:pPr defTabSz="456902" hangingPunct="0">
              <a:defRPr/>
            </a:pPr>
            <a:r>
              <a:rPr sz="900" kern="0">
                <a:solidFill>
                  <a:schemeClr val="bg1"/>
                </a:solidFill>
                <a:latin typeface="Century Gothic"/>
                <a:sym typeface="Century Gothic"/>
              </a:rPr>
              <a:t>Employee Performance Reviews</a:t>
            </a:r>
          </a:p>
        </p:txBody>
      </p:sp>
      <p:sp>
        <p:nvSpPr>
          <p:cNvPr id="1762" name="Title 1"/>
          <p:cNvSpPr txBox="1"/>
          <p:nvPr/>
        </p:nvSpPr>
        <p:spPr>
          <a:xfrm>
            <a:off x="245905" y="266429"/>
            <a:ext cx="4360133" cy="145232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07" rIns="45707">
            <a:spAutoFit/>
          </a:bodyPr>
          <a:lstStyle/>
          <a:p>
            <a:pPr defTabSz="456880" hangingPunct="0">
              <a:lnSpc>
                <a:spcPct val="85000"/>
              </a:lnSpc>
              <a:defRPr sz="3200" b="1">
                <a:solidFill>
                  <a:srgbClr val="293E3F"/>
                </a:solidFill>
              </a:defRPr>
            </a:pPr>
            <a:r>
              <a:rPr lang="en-US" sz="3199" b="1" kern="0">
                <a:solidFill>
                  <a:schemeClr val="bg1"/>
                </a:solidFill>
                <a:latin typeface="Century Gothic"/>
                <a:sym typeface="Century Gothic"/>
              </a:rPr>
              <a:t>Engage the business</a:t>
            </a:r>
            <a:endParaRPr sz="3199" b="1" kern="0">
              <a:solidFill>
                <a:schemeClr val="bg1"/>
              </a:solidFill>
              <a:latin typeface="Century Gothic"/>
              <a:sym typeface="Century Gothic"/>
            </a:endParaRPr>
          </a:p>
          <a:p>
            <a:pPr defTabSz="456880" hangingPunct="0">
              <a:lnSpc>
                <a:spcPct val="85000"/>
              </a:lnSpc>
              <a:defRPr sz="2400" b="1">
                <a:solidFill>
                  <a:srgbClr val="68A1AF"/>
                </a:solidFill>
              </a:defRPr>
            </a:pPr>
            <a:r>
              <a:rPr lang="en-US" sz="2399" b="1" kern="0">
                <a:solidFill>
                  <a:schemeClr val="bg1"/>
                </a:solidFill>
                <a:latin typeface="Century Gothic"/>
                <a:sym typeface="Century Gothic"/>
              </a:rPr>
              <a:t>Build common understanding</a:t>
            </a:r>
          </a:p>
          <a:p>
            <a:pPr defTabSz="456880" hangingPunct="0">
              <a:lnSpc>
                <a:spcPct val="85000"/>
              </a:lnSpc>
              <a:defRPr sz="2400" b="1">
                <a:solidFill>
                  <a:srgbClr val="68A1AF"/>
                </a:solidFill>
              </a:defRPr>
            </a:pPr>
            <a:r>
              <a:rPr lang="en-US" sz="2399" b="1" kern="0">
                <a:solidFill>
                  <a:schemeClr val="bg1"/>
                </a:solidFill>
                <a:latin typeface="Century Gothic"/>
                <a:sym typeface="Century Gothic"/>
              </a:rPr>
              <a:t>of service</a:t>
            </a:r>
            <a:endParaRPr sz="2399" b="1" kern="0">
              <a:solidFill>
                <a:schemeClr val="bg1"/>
              </a:solidFill>
              <a:latin typeface="Century Gothic"/>
              <a:sym typeface="Century Gothic"/>
            </a:endParaRPr>
          </a:p>
        </p:txBody>
      </p:sp>
      <p:sp>
        <p:nvSpPr>
          <p:cNvPr id="1763" name="Triangle">
            <a:hlinkClick r:id="rId3" action="ppaction://hlinksldjump"/>
          </p:cNvPr>
          <p:cNvSpPr/>
          <p:nvPr/>
        </p:nvSpPr>
        <p:spPr>
          <a:xfrm>
            <a:off x="2119" y="5588408"/>
            <a:ext cx="1269670" cy="126967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ln w="12700">
            <a:miter lim="400000"/>
          </a:ln>
        </p:spPr>
        <p:txBody>
          <a:bodyPr lIns="45707" rIns="45707" anchor="ctr"/>
          <a:lstStyle/>
          <a:p>
            <a:pPr defTabSz="456902" hangingPunct="0">
              <a:defRPr/>
            </a:pPr>
            <a:endParaRPr sz="1699" kern="0" dirty="0">
              <a:solidFill>
                <a:schemeClr val="bg1"/>
              </a:solidFill>
              <a:latin typeface="Century Gothic"/>
              <a:sym typeface="Century Gothic"/>
            </a:endParaRPr>
          </a:p>
        </p:txBody>
      </p:sp>
      <p:pic>
        <p:nvPicPr>
          <p:cNvPr id="1764" name="Image" descr="Image"/>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419880" y="2672659"/>
            <a:ext cx="1326743" cy="1873856"/>
          </a:xfrm>
          <a:prstGeom prst="rect">
            <a:avLst/>
          </a:prstGeom>
          <a:ln w="12700">
            <a:miter lim="400000"/>
          </a:ln>
        </p:spPr>
      </p:pic>
      <p:pic>
        <p:nvPicPr>
          <p:cNvPr id="1765" name="Image" descr="Image"/>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8093502" y="2330514"/>
            <a:ext cx="788149" cy="1065639"/>
          </a:xfrm>
          <a:prstGeom prst="rect">
            <a:avLst/>
          </a:prstGeom>
          <a:ln w="12700">
            <a:miter lim="400000"/>
          </a:ln>
        </p:spPr>
      </p:pic>
      <p:pic>
        <p:nvPicPr>
          <p:cNvPr id="1766" name="Image" descr="Image"/>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414373" y="2275295"/>
            <a:ext cx="913294" cy="977391"/>
          </a:xfrm>
          <a:prstGeom prst="rect">
            <a:avLst/>
          </a:prstGeom>
          <a:ln w="12700">
            <a:miter lim="400000"/>
          </a:ln>
        </p:spPr>
      </p:pic>
      <p:pic>
        <p:nvPicPr>
          <p:cNvPr id="1767" name="Image" descr="Image"/>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338563" y="4613449"/>
            <a:ext cx="788149" cy="1057832"/>
          </a:xfrm>
          <a:prstGeom prst="rect">
            <a:avLst/>
          </a:prstGeom>
          <a:ln w="12700">
            <a:miter lim="400000"/>
          </a:ln>
        </p:spPr>
      </p:pic>
      <p:pic>
        <p:nvPicPr>
          <p:cNvPr id="1768" name="Image" descr="Image"/>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845208" y="4320631"/>
            <a:ext cx="928877" cy="1040646"/>
          </a:xfrm>
          <a:prstGeom prst="rect">
            <a:avLst/>
          </a:prstGeom>
          <a:ln w="12700">
            <a:miter lim="400000"/>
          </a:ln>
        </p:spPr>
      </p:pic>
    </p:spTree>
    <p:extLst>
      <p:ext uri="{BB962C8B-B14F-4D97-AF65-F5344CB8AC3E}">
        <p14:creationId xmlns:p14="http://schemas.microsoft.com/office/powerpoint/2010/main" val="40226656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28" name="Oval 12"/>
          <p:cNvSpPr/>
          <p:nvPr/>
        </p:nvSpPr>
        <p:spPr>
          <a:xfrm>
            <a:off x="4495391" y="2123416"/>
            <a:ext cx="3175718" cy="3175717"/>
          </a:xfrm>
          <a:prstGeom prst="ellipse">
            <a:avLst/>
          </a:prstGeom>
          <a:solidFill>
            <a:srgbClr val="C3D9DF"/>
          </a:solidFill>
          <a:ln w="114300">
            <a:solidFill>
              <a:schemeClr val="accent1"/>
            </a:solidFill>
            <a:miter/>
          </a:ln>
        </p:spPr>
        <p:txBody>
          <a:bodyPr lIns="45707" rIns="45707" anchor="ctr"/>
          <a:lstStyle/>
          <a:p>
            <a:pPr algn="ctr" defTabSz="456902" hangingPunct="0">
              <a:defRPr>
                <a:solidFill>
                  <a:srgbClr val="FFFFFF"/>
                </a:solidFill>
              </a:defRPr>
            </a:pPr>
            <a:endParaRPr sz="1699" kern="0" dirty="0">
              <a:solidFill>
                <a:schemeClr val="bg1"/>
              </a:solidFill>
              <a:latin typeface="Century Gothic"/>
              <a:sym typeface="Century Gothic"/>
            </a:endParaRPr>
          </a:p>
        </p:txBody>
      </p:sp>
      <p:sp>
        <p:nvSpPr>
          <p:cNvPr id="1729" name="Straight Connector 15"/>
          <p:cNvSpPr/>
          <p:nvPr/>
        </p:nvSpPr>
        <p:spPr>
          <a:xfrm flipH="1">
            <a:off x="4621824" y="3767119"/>
            <a:ext cx="1478734" cy="1478734"/>
          </a:xfrm>
          <a:prstGeom prst="line">
            <a:avLst/>
          </a:prstGeom>
          <a:ln w="19050">
            <a:solidFill>
              <a:schemeClr val="accent1"/>
            </a:solidFill>
            <a:prstDash val="sysDot"/>
            <a:miter lim="400000"/>
          </a:ln>
        </p:spPr>
        <p:txBody>
          <a:bodyPr lIns="45707" rIns="45707"/>
          <a:lstStyle/>
          <a:p>
            <a:pPr defTabSz="456902" hangingPunct="0">
              <a:defRPr/>
            </a:pPr>
            <a:endParaRPr sz="1699" kern="0" dirty="0">
              <a:solidFill>
                <a:schemeClr val="bg1"/>
              </a:solidFill>
              <a:latin typeface="Century Gothic"/>
              <a:sym typeface="Century Gothic"/>
            </a:endParaRPr>
          </a:p>
        </p:txBody>
      </p:sp>
      <p:sp>
        <p:nvSpPr>
          <p:cNvPr id="1730" name="Straight Connector 17"/>
          <p:cNvSpPr/>
          <p:nvPr/>
        </p:nvSpPr>
        <p:spPr>
          <a:xfrm>
            <a:off x="6127044" y="3709456"/>
            <a:ext cx="1438849" cy="1594057"/>
          </a:xfrm>
          <a:prstGeom prst="line">
            <a:avLst/>
          </a:prstGeom>
          <a:ln w="19050">
            <a:solidFill>
              <a:schemeClr val="accent1"/>
            </a:solidFill>
            <a:prstDash val="sysDot"/>
            <a:miter lim="400000"/>
          </a:ln>
        </p:spPr>
        <p:txBody>
          <a:bodyPr lIns="45707" rIns="45707"/>
          <a:lstStyle/>
          <a:p>
            <a:pPr defTabSz="456902" hangingPunct="0">
              <a:defRPr/>
            </a:pPr>
            <a:endParaRPr sz="1699" kern="0" dirty="0">
              <a:solidFill>
                <a:schemeClr val="bg1"/>
              </a:solidFill>
              <a:latin typeface="Century Gothic"/>
              <a:sym typeface="Century Gothic"/>
            </a:endParaRPr>
          </a:p>
        </p:txBody>
      </p:sp>
      <p:sp>
        <p:nvSpPr>
          <p:cNvPr id="1731" name="Straight Connector 21"/>
          <p:cNvSpPr/>
          <p:nvPr/>
        </p:nvSpPr>
        <p:spPr>
          <a:xfrm flipV="1">
            <a:off x="6158832" y="3392132"/>
            <a:ext cx="1919386" cy="300889"/>
          </a:xfrm>
          <a:prstGeom prst="line">
            <a:avLst/>
          </a:prstGeom>
          <a:ln w="19050">
            <a:solidFill>
              <a:schemeClr val="accent1"/>
            </a:solidFill>
            <a:prstDash val="sysDot"/>
            <a:miter lim="400000"/>
          </a:ln>
        </p:spPr>
        <p:txBody>
          <a:bodyPr lIns="45707" rIns="45707"/>
          <a:lstStyle/>
          <a:p>
            <a:pPr defTabSz="456902" hangingPunct="0">
              <a:defRPr/>
            </a:pPr>
            <a:endParaRPr sz="1699" kern="0" dirty="0">
              <a:solidFill>
                <a:schemeClr val="bg1"/>
              </a:solidFill>
              <a:latin typeface="Century Gothic"/>
              <a:sym typeface="Century Gothic"/>
            </a:endParaRPr>
          </a:p>
        </p:txBody>
      </p:sp>
      <p:sp>
        <p:nvSpPr>
          <p:cNvPr id="1732" name="Straight Connector 29"/>
          <p:cNvSpPr/>
          <p:nvPr/>
        </p:nvSpPr>
        <p:spPr>
          <a:xfrm flipH="1" flipV="1">
            <a:off x="4088270" y="2873618"/>
            <a:ext cx="2033134" cy="709335"/>
          </a:xfrm>
          <a:prstGeom prst="line">
            <a:avLst/>
          </a:prstGeom>
          <a:ln w="19050">
            <a:solidFill>
              <a:schemeClr val="accent1"/>
            </a:solidFill>
            <a:prstDash val="sysDot"/>
            <a:miter lim="400000"/>
          </a:ln>
        </p:spPr>
        <p:txBody>
          <a:bodyPr lIns="45707" rIns="45707"/>
          <a:lstStyle/>
          <a:p>
            <a:pPr defTabSz="456902" hangingPunct="0">
              <a:defRPr/>
            </a:pPr>
            <a:endParaRPr sz="1699" kern="0" dirty="0">
              <a:solidFill>
                <a:schemeClr val="bg1"/>
              </a:solidFill>
              <a:latin typeface="Century Gothic"/>
              <a:sym typeface="Century Gothic"/>
            </a:endParaRPr>
          </a:p>
        </p:txBody>
      </p:sp>
      <p:sp>
        <p:nvSpPr>
          <p:cNvPr id="1733" name="Straight Connector 32"/>
          <p:cNvSpPr/>
          <p:nvPr/>
        </p:nvSpPr>
        <p:spPr>
          <a:xfrm flipH="1" flipV="1">
            <a:off x="5655684" y="1699638"/>
            <a:ext cx="464143" cy="1890045"/>
          </a:xfrm>
          <a:prstGeom prst="line">
            <a:avLst/>
          </a:prstGeom>
          <a:ln w="19050">
            <a:solidFill>
              <a:schemeClr val="accent1"/>
            </a:solidFill>
            <a:prstDash val="sysDot"/>
            <a:miter lim="400000"/>
          </a:ln>
        </p:spPr>
        <p:txBody>
          <a:bodyPr lIns="45707" rIns="45707"/>
          <a:lstStyle/>
          <a:p>
            <a:pPr defTabSz="456902" hangingPunct="0">
              <a:defRPr/>
            </a:pPr>
            <a:endParaRPr sz="1699" kern="0" dirty="0">
              <a:solidFill>
                <a:schemeClr val="bg1"/>
              </a:solidFill>
              <a:latin typeface="Century Gothic"/>
              <a:sym typeface="Century Gothic"/>
            </a:endParaRPr>
          </a:p>
        </p:txBody>
      </p:sp>
      <p:sp>
        <p:nvSpPr>
          <p:cNvPr id="1734" name="TextBox 22"/>
          <p:cNvSpPr txBox="1"/>
          <p:nvPr/>
        </p:nvSpPr>
        <p:spPr>
          <a:xfrm>
            <a:off x="7288440" y="1735387"/>
            <a:ext cx="566766" cy="30769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spAutoFit/>
          </a:bodyPr>
          <a:lstStyle>
            <a:lvl1pPr algn="ctr">
              <a:defRPr sz="2000" b="1">
                <a:solidFill>
                  <a:schemeClr val="accent1">
                    <a:satOff val="-9225"/>
                    <a:lumOff val="-12156"/>
                  </a:schemeClr>
                </a:solidFill>
              </a:defRPr>
            </a:lvl1pPr>
          </a:lstStyle>
          <a:p>
            <a:pPr defTabSz="456902" hangingPunct="0">
              <a:defRPr/>
            </a:pPr>
            <a:r>
              <a:rPr sz="1400" kern="0">
                <a:solidFill>
                  <a:schemeClr val="bg1"/>
                </a:solidFill>
                <a:latin typeface="Century Gothic"/>
                <a:sym typeface="Century Gothic"/>
              </a:rPr>
              <a:t>IT</a:t>
            </a:r>
          </a:p>
        </p:txBody>
      </p:sp>
      <p:sp>
        <p:nvSpPr>
          <p:cNvPr id="1735" name="TextBox 121"/>
          <p:cNvSpPr txBox="1"/>
          <p:nvPr/>
        </p:nvSpPr>
        <p:spPr>
          <a:xfrm>
            <a:off x="2915341" y="2603024"/>
            <a:ext cx="493980" cy="30726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spAutoFit/>
          </a:bodyPr>
          <a:lstStyle>
            <a:lvl1pPr algn="ctr">
              <a:defRPr sz="1400" b="1">
                <a:solidFill>
                  <a:schemeClr val="accent2">
                    <a:satOff val="-5287"/>
                    <a:lumOff val="-10941"/>
                  </a:schemeClr>
                </a:solidFill>
              </a:defRPr>
            </a:lvl1pPr>
          </a:lstStyle>
          <a:p>
            <a:pPr defTabSz="456902" hangingPunct="0">
              <a:defRPr/>
            </a:pPr>
            <a:r>
              <a:rPr kern="0">
                <a:solidFill>
                  <a:schemeClr val="bg1"/>
                </a:solidFill>
                <a:latin typeface="Century Gothic"/>
                <a:sym typeface="Century Gothic"/>
              </a:rPr>
              <a:t>HR</a:t>
            </a:r>
          </a:p>
        </p:txBody>
      </p:sp>
      <p:sp>
        <p:nvSpPr>
          <p:cNvPr id="1736" name="TextBox 122"/>
          <p:cNvSpPr txBox="1"/>
          <p:nvPr/>
        </p:nvSpPr>
        <p:spPr>
          <a:xfrm>
            <a:off x="5155421" y="1247666"/>
            <a:ext cx="860769" cy="30726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spAutoFit/>
          </a:bodyPr>
          <a:lstStyle>
            <a:lvl1pPr algn="ctr">
              <a:defRPr sz="1400" b="1">
                <a:solidFill>
                  <a:schemeClr val="accent2">
                    <a:satOff val="-5287"/>
                    <a:lumOff val="-10941"/>
                  </a:schemeClr>
                </a:solidFill>
              </a:defRPr>
            </a:lvl1pPr>
          </a:lstStyle>
          <a:p>
            <a:pPr defTabSz="456902" hangingPunct="0">
              <a:defRPr/>
            </a:pPr>
            <a:r>
              <a:rPr kern="0">
                <a:solidFill>
                  <a:schemeClr val="bg1"/>
                </a:solidFill>
                <a:latin typeface="Century Gothic"/>
                <a:sym typeface="Century Gothic"/>
              </a:rPr>
              <a:t>Finance</a:t>
            </a:r>
          </a:p>
        </p:txBody>
      </p:sp>
      <p:sp>
        <p:nvSpPr>
          <p:cNvPr id="1737" name="TextBox 123"/>
          <p:cNvSpPr txBox="1"/>
          <p:nvPr/>
        </p:nvSpPr>
        <p:spPr>
          <a:xfrm>
            <a:off x="9025689" y="2933664"/>
            <a:ext cx="988930" cy="45846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spAutoFit/>
          </a:bodyPr>
          <a:lstStyle>
            <a:lvl1pPr algn="ctr">
              <a:lnSpc>
                <a:spcPct val="85000"/>
              </a:lnSpc>
              <a:defRPr sz="1400" b="1">
                <a:solidFill>
                  <a:schemeClr val="accent2">
                    <a:satOff val="-5287"/>
                    <a:lumOff val="-10941"/>
                  </a:schemeClr>
                </a:solidFill>
              </a:defRPr>
            </a:lvl1pPr>
          </a:lstStyle>
          <a:p>
            <a:pPr defTabSz="456902" hangingPunct="0">
              <a:defRPr/>
            </a:pPr>
            <a:r>
              <a:rPr kern="0">
                <a:solidFill>
                  <a:schemeClr val="bg1"/>
                </a:solidFill>
                <a:latin typeface="Century Gothic"/>
                <a:sym typeface="Century Gothic"/>
              </a:rPr>
              <a:t>Customer Service</a:t>
            </a:r>
          </a:p>
        </p:txBody>
      </p:sp>
      <p:sp>
        <p:nvSpPr>
          <p:cNvPr id="1738" name="TextBox 124"/>
          <p:cNvSpPr txBox="1"/>
          <p:nvPr/>
        </p:nvSpPr>
        <p:spPr>
          <a:xfrm>
            <a:off x="7957394" y="5207648"/>
            <a:ext cx="644880" cy="30726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spAutoFit/>
          </a:bodyPr>
          <a:lstStyle>
            <a:lvl1pPr algn="ctr">
              <a:defRPr sz="1400" b="1">
                <a:solidFill>
                  <a:schemeClr val="accent2">
                    <a:satOff val="-5287"/>
                    <a:lumOff val="-10941"/>
                  </a:schemeClr>
                </a:solidFill>
              </a:defRPr>
            </a:lvl1pPr>
          </a:lstStyle>
          <a:p>
            <a:pPr defTabSz="456902" hangingPunct="0">
              <a:defRPr/>
            </a:pPr>
            <a:r>
              <a:rPr kern="0">
                <a:solidFill>
                  <a:schemeClr val="bg1"/>
                </a:solidFill>
                <a:latin typeface="Century Gothic"/>
                <a:sym typeface="Century Gothic"/>
              </a:rPr>
              <a:t>Legal</a:t>
            </a:r>
          </a:p>
        </p:txBody>
      </p:sp>
      <p:sp>
        <p:nvSpPr>
          <p:cNvPr id="1739" name="TextBox 125"/>
          <p:cNvSpPr txBox="1"/>
          <p:nvPr/>
        </p:nvSpPr>
        <p:spPr>
          <a:xfrm>
            <a:off x="3647676" y="5361277"/>
            <a:ext cx="905035" cy="30726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spAutoFit/>
          </a:bodyPr>
          <a:lstStyle>
            <a:lvl1pPr algn="ctr">
              <a:defRPr sz="1400" b="1">
                <a:solidFill>
                  <a:schemeClr val="accent2">
                    <a:satOff val="-5287"/>
                    <a:lumOff val="-10941"/>
                  </a:schemeClr>
                </a:solidFill>
              </a:defRPr>
            </a:lvl1pPr>
          </a:lstStyle>
          <a:p>
            <a:pPr defTabSz="456902" hangingPunct="0">
              <a:defRPr/>
            </a:pPr>
            <a:r>
              <a:rPr kern="0">
                <a:solidFill>
                  <a:schemeClr val="bg1"/>
                </a:solidFill>
                <a:latin typeface="Century Gothic"/>
                <a:sym typeface="Century Gothic"/>
              </a:rPr>
              <a:t>Facilities</a:t>
            </a:r>
          </a:p>
        </p:txBody>
      </p:sp>
      <p:sp>
        <p:nvSpPr>
          <p:cNvPr id="1740" name="Oval 27"/>
          <p:cNvSpPr/>
          <p:nvPr/>
        </p:nvSpPr>
        <p:spPr>
          <a:xfrm>
            <a:off x="4964839" y="179100"/>
            <a:ext cx="903946" cy="903946"/>
          </a:xfrm>
          <a:prstGeom prst="ellipse">
            <a:avLst/>
          </a:prstGeom>
          <a:solidFill>
            <a:schemeClr val="accent1">
              <a:alpha val="75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07" rIns="45707" anchor="ctr">
            <a:normAutofit/>
          </a:bodyPr>
          <a:lstStyle>
            <a:lvl1pPr algn="ctr">
              <a:lnSpc>
                <a:spcPct val="90000"/>
              </a:lnSpc>
              <a:defRPr sz="900">
                <a:solidFill>
                  <a:srgbClr val="FFFFFF"/>
                </a:solidFill>
              </a:defRPr>
            </a:lvl1pPr>
          </a:lstStyle>
          <a:p>
            <a:pPr defTabSz="456902" hangingPunct="0">
              <a:defRPr/>
            </a:pPr>
            <a:r>
              <a:rPr kern="0">
                <a:solidFill>
                  <a:schemeClr val="bg1"/>
                </a:solidFill>
                <a:latin typeface="Century Gothic"/>
                <a:sym typeface="Century Gothic"/>
              </a:rPr>
              <a:t>Expense </a:t>
            </a:r>
            <a:r>
              <a:rPr lang="en-US" kern="0">
                <a:solidFill>
                  <a:schemeClr val="bg1"/>
                </a:solidFill>
                <a:latin typeface="Century Gothic"/>
                <a:sym typeface="Century Gothic"/>
              </a:rPr>
              <a:t>Mgmt.</a:t>
            </a:r>
            <a:endParaRPr kern="0">
              <a:solidFill>
                <a:schemeClr val="bg1"/>
              </a:solidFill>
              <a:latin typeface="Century Gothic"/>
              <a:sym typeface="Century Gothic"/>
            </a:endParaRPr>
          </a:p>
        </p:txBody>
      </p:sp>
      <p:sp>
        <p:nvSpPr>
          <p:cNvPr id="1741" name="Oval 115"/>
          <p:cNvSpPr/>
          <p:nvPr/>
        </p:nvSpPr>
        <p:spPr>
          <a:xfrm>
            <a:off x="5951840" y="531567"/>
            <a:ext cx="903946" cy="903946"/>
          </a:xfrm>
          <a:prstGeom prst="ellipse">
            <a:avLst/>
          </a:prstGeom>
          <a:solidFill>
            <a:schemeClr val="accent1">
              <a:alpha val="75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07" rIns="45707" anchor="ctr">
            <a:normAutofit/>
          </a:bodyPr>
          <a:lstStyle>
            <a:lvl1pPr algn="ctr">
              <a:lnSpc>
                <a:spcPct val="90000"/>
              </a:lnSpc>
              <a:defRPr sz="900">
                <a:solidFill>
                  <a:srgbClr val="FFFFFF"/>
                </a:solidFill>
              </a:defRPr>
            </a:lvl1pPr>
          </a:lstStyle>
          <a:p>
            <a:pPr defTabSz="456902" hangingPunct="0">
              <a:defRPr/>
            </a:pPr>
            <a:r>
              <a:rPr kern="0">
                <a:solidFill>
                  <a:schemeClr val="bg1"/>
                </a:solidFill>
                <a:latin typeface="Century Gothic"/>
                <a:sym typeface="Century Gothic"/>
              </a:rPr>
              <a:t>Budget M</a:t>
            </a:r>
            <a:r>
              <a:rPr lang="en-US" kern="0">
                <a:solidFill>
                  <a:schemeClr val="bg1"/>
                </a:solidFill>
                <a:latin typeface="Century Gothic"/>
                <a:sym typeface="Century Gothic"/>
              </a:rPr>
              <a:t>gmt.</a:t>
            </a:r>
            <a:endParaRPr kern="0">
              <a:solidFill>
                <a:schemeClr val="bg1"/>
              </a:solidFill>
              <a:latin typeface="Century Gothic"/>
              <a:sym typeface="Century Gothic"/>
            </a:endParaRPr>
          </a:p>
        </p:txBody>
      </p:sp>
      <p:sp>
        <p:nvSpPr>
          <p:cNvPr id="1742" name="Oval 118"/>
          <p:cNvSpPr/>
          <p:nvPr/>
        </p:nvSpPr>
        <p:spPr>
          <a:xfrm>
            <a:off x="4105943" y="795692"/>
            <a:ext cx="903946" cy="903946"/>
          </a:xfrm>
          <a:prstGeom prst="ellipse">
            <a:avLst/>
          </a:prstGeom>
          <a:solidFill>
            <a:schemeClr val="accent1">
              <a:alpha val="75000"/>
            </a:schemeClr>
          </a:solidFill>
          <a:ln w="12700">
            <a:miter lim="400000"/>
          </a:ln>
        </p:spPr>
        <p:txBody>
          <a:bodyPr wrap="none" lIns="45707" rIns="45707" anchor="ctr">
            <a:normAutofit/>
          </a:bodyPr>
          <a:lstStyle/>
          <a:p>
            <a:pPr algn="ctr" defTabSz="456902" hangingPunct="0">
              <a:defRPr>
                <a:solidFill>
                  <a:srgbClr val="FFFFFF"/>
                </a:solidFill>
              </a:defRPr>
            </a:pPr>
            <a:endParaRPr sz="800" kern="0" dirty="0">
              <a:solidFill>
                <a:schemeClr val="bg1"/>
              </a:solidFill>
              <a:latin typeface="Century Gothic"/>
              <a:sym typeface="Century Gothic"/>
            </a:endParaRPr>
          </a:p>
        </p:txBody>
      </p:sp>
      <p:sp>
        <p:nvSpPr>
          <p:cNvPr id="1743" name="TextBox 119"/>
          <p:cNvSpPr txBox="1"/>
          <p:nvPr/>
        </p:nvSpPr>
        <p:spPr>
          <a:xfrm>
            <a:off x="3969771" y="1057214"/>
            <a:ext cx="1176291" cy="38090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nchor="ctr">
            <a:spAutoFit/>
          </a:bodyPr>
          <a:lstStyle/>
          <a:p>
            <a:pPr algn="ctr" defTabSz="456902" hangingPunct="0">
              <a:lnSpc>
                <a:spcPct val="90000"/>
              </a:lnSpc>
              <a:defRPr sz="1000">
                <a:solidFill>
                  <a:srgbClr val="FFFFFF"/>
                </a:solidFill>
              </a:defRPr>
            </a:pPr>
            <a:r>
              <a:rPr sz="1000" kern="0">
                <a:solidFill>
                  <a:schemeClr val="bg1"/>
                </a:solidFill>
                <a:latin typeface="Century Gothic"/>
                <a:sym typeface="Century Gothic"/>
              </a:rPr>
              <a:t>Quarter </a:t>
            </a:r>
            <a:br>
              <a:rPr sz="1000" kern="0">
                <a:solidFill>
                  <a:schemeClr val="bg1"/>
                </a:solidFill>
                <a:latin typeface="Century Gothic"/>
                <a:sym typeface="Century Gothic"/>
              </a:rPr>
            </a:br>
            <a:r>
              <a:rPr sz="1000" kern="0">
                <a:solidFill>
                  <a:schemeClr val="bg1"/>
                </a:solidFill>
                <a:latin typeface="Century Gothic"/>
                <a:sym typeface="Century Gothic"/>
              </a:rPr>
              <a:t>Closing</a:t>
            </a:r>
          </a:p>
        </p:txBody>
      </p:sp>
      <p:sp>
        <p:nvSpPr>
          <p:cNvPr id="1744" name="Oval 126"/>
          <p:cNvSpPr/>
          <p:nvPr/>
        </p:nvSpPr>
        <p:spPr>
          <a:xfrm>
            <a:off x="9276663" y="1839323"/>
            <a:ext cx="978439" cy="966340"/>
          </a:xfrm>
          <a:prstGeom prst="ellipse">
            <a:avLst/>
          </a:prstGeom>
          <a:solidFill>
            <a:schemeClr val="accent1">
              <a:alpha val="75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07" rIns="45707" anchor="ctr">
            <a:normAutofit/>
          </a:bodyPr>
          <a:lstStyle/>
          <a:p>
            <a:pPr algn="ctr" defTabSz="456902" hangingPunct="0">
              <a:lnSpc>
                <a:spcPct val="90000"/>
              </a:lnSpc>
              <a:defRPr sz="1000">
                <a:solidFill>
                  <a:srgbClr val="FFFFFF"/>
                </a:solidFill>
              </a:defRPr>
            </a:pPr>
            <a:r>
              <a:rPr sz="900" kern="0">
                <a:solidFill>
                  <a:schemeClr val="bg1"/>
                </a:solidFill>
                <a:latin typeface="Century Gothic"/>
                <a:sym typeface="Century Gothic"/>
              </a:rPr>
              <a:t>Warranty </a:t>
            </a:r>
            <a:br>
              <a:rPr sz="900" kern="0">
                <a:solidFill>
                  <a:schemeClr val="bg1"/>
                </a:solidFill>
                <a:latin typeface="Century Gothic"/>
                <a:sym typeface="Century Gothic"/>
              </a:rPr>
            </a:br>
            <a:r>
              <a:rPr sz="900" kern="0">
                <a:solidFill>
                  <a:schemeClr val="bg1"/>
                </a:solidFill>
                <a:latin typeface="Century Gothic"/>
                <a:sym typeface="Century Gothic"/>
              </a:rPr>
              <a:t>Claims</a:t>
            </a:r>
          </a:p>
        </p:txBody>
      </p:sp>
      <p:sp>
        <p:nvSpPr>
          <p:cNvPr id="1745" name="Oval 155"/>
          <p:cNvSpPr/>
          <p:nvPr/>
        </p:nvSpPr>
        <p:spPr>
          <a:xfrm>
            <a:off x="2762253" y="1519955"/>
            <a:ext cx="903946" cy="903946"/>
          </a:xfrm>
          <a:prstGeom prst="ellipse">
            <a:avLst/>
          </a:prstGeom>
          <a:solidFill>
            <a:schemeClr val="accent1">
              <a:alpha val="75000"/>
            </a:schemeClr>
          </a:solidFill>
          <a:ln w="12700">
            <a:miter lim="400000"/>
          </a:ln>
        </p:spPr>
        <p:txBody>
          <a:bodyPr wrap="none" lIns="45707" rIns="45707" anchor="ctr">
            <a:normAutofit/>
          </a:bodyPr>
          <a:lstStyle/>
          <a:p>
            <a:pPr algn="ctr" defTabSz="456902" hangingPunct="0">
              <a:defRPr>
                <a:solidFill>
                  <a:srgbClr val="FFFFFF"/>
                </a:solidFill>
              </a:defRPr>
            </a:pPr>
            <a:endParaRPr sz="800" kern="0" dirty="0">
              <a:solidFill>
                <a:schemeClr val="bg1"/>
              </a:solidFill>
              <a:latin typeface="Century Gothic"/>
              <a:sym typeface="Century Gothic"/>
            </a:endParaRPr>
          </a:p>
        </p:txBody>
      </p:sp>
      <p:sp>
        <p:nvSpPr>
          <p:cNvPr id="1746" name="TextBox 156"/>
          <p:cNvSpPr txBox="1"/>
          <p:nvPr/>
        </p:nvSpPr>
        <p:spPr>
          <a:xfrm>
            <a:off x="2626078" y="1781477"/>
            <a:ext cx="1176290" cy="38090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nchor="ctr">
            <a:spAutoFit/>
          </a:bodyPr>
          <a:lstStyle/>
          <a:p>
            <a:pPr algn="ctr" defTabSz="456902" hangingPunct="0">
              <a:lnSpc>
                <a:spcPct val="90000"/>
              </a:lnSpc>
              <a:defRPr sz="1000">
                <a:solidFill>
                  <a:srgbClr val="FFFFFF"/>
                </a:solidFill>
              </a:defRPr>
            </a:pPr>
            <a:r>
              <a:rPr sz="1000" kern="0">
                <a:solidFill>
                  <a:schemeClr val="bg1"/>
                </a:solidFill>
                <a:latin typeface="Century Gothic"/>
                <a:sym typeface="Century Gothic"/>
              </a:rPr>
              <a:t>Flex Time </a:t>
            </a:r>
            <a:br>
              <a:rPr sz="1000" kern="0">
                <a:solidFill>
                  <a:schemeClr val="bg1"/>
                </a:solidFill>
                <a:latin typeface="Century Gothic"/>
                <a:sym typeface="Century Gothic"/>
              </a:rPr>
            </a:br>
            <a:r>
              <a:rPr sz="1000" kern="0">
                <a:solidFill>
                  <a:schemeClr val="bg1"/>
                </a:solidFill>
                <a:latin typeface="Century Gothic"/>
                <a:sym typeface="Century Gothic"/>
              </a:rPr>
              <a:t>Hours</a:t>
            </a:r>
          </a:p>
        </p:txBody>
      </p:sp>
      <p:sp>
        <p:nvSpPr>
          <p:cNvPr id="1747" name="Oval 129"/>
          <p:cNvSpPr/>
          <p:nvPr/>
        </p:nvSpPr>
        <p:spPr>
          <a:xfrm>
            <a:off x="10103015" y="2765136"/>
            <a:ext cx="978439" cy="903946"/>
          </a:xfrm>
          <a:prstGeom prst="ellipse">
            <a:avLst/>
          </a:prstGeom>
          <a:solidFill>
            <a:schemeClr val="accent1">
              <a:alpha val="75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rIns="0" anchor="ctr">
            <a:normAutofit/>
          </a:bodyPr>
          <a:lstStyle>
            <a:lvl1pPr algn="ctr" defTabSz="456565">
              <a:lnSpc>
                <a:spcPct val="90000"/>
              </a:lnSpc>
              <a:defRPr sz="1000">
                <a:solidFill>
                  <a:srgbClr val="FFFFFF"/>
                </a:solidFill>
              </a:defRPr>
            </a:lvl1pPr>
          </a:lstStyle>
          <a:p>
            <a:pPr defTabSz="456428" hangingPunct="0">
              <a:defRPr/>
            </a:pPr>
            <a:r>
              <a:rPr sz="900" kern="0">
                <a:solidFill>
                  <a:schemeClr val="bg1"/>
                </a:solidFill>
                <a:latin typeface="Century Gothic"/>
                <a:sym typeface="Century Gothic"/>
              </a:rPr>
              <a:t>Onboard Customers</a:t>
            </a:r>
          </a:p>
        </p:txBody>
      </p:sp>
      <p:sp>
        <p:nvSpPr>
          <p:cNvPr id="1748" name="Oval 135"/>
          <p:cNvSpPr/>
          <p:nvPr/>
        </p:nvSpPr>
        <p:spPr>
          <a:xfrm>
            <a:off x="9161865" y="3504769"/>
            <a:ext cx="903946" cy="903946"/>
          </a:xfrm>
          <a:prstGeom prst="ellipse">
            <a:avLst/>
          </a:prstGeom>
          <a:solidFill>
            <a:schemeClr val="accent1">
              <a:alpha val="75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rIns="0" anchor="ctr">
            <a:normAutofit/>
          </a:bodyPr>
          <a:lstStyle/>
          <a:p>
            <a:pPr algn="ctr" defTabSz="456902" hangingPunct="0">
              <a:lnSpc>
                <a:spcPct val="90000"/>
              </a:lnSpc>
              <a:defRPr sz="900">
                <a:solidFill>
                  <a:srgbClr val="FFFFFF"/>
                </a:solidFill>
              </a:defRPr>
            </a:pPr>
            <a:r>
              <a:rPr sz="800" kern="0">
                <a:solidFill>
                  <a:schemeClr val="bg1"/>
                </a:solidFill>
                <a:latin typeface="Century Gothic"/>
                <a:sym typeface="Century Gothic"/>
              </a:rPr>
              <a:t>Administrate Policy </a:t>
            </a:r>
            <a:br>
              <a:rPr sz="800" kern="0">
                <a:solidFill>
                  <a:schemeClr val="bg1"/>
                </a:solidFill>
                <a:latin typeface="Century Gothic"/>
                <a:sym typeface="Century Gothic"/>
              </a:rPr>
            </a:br>
            <a:r>
              <a:rPr sz="800" kern="0">
                <a:solidFill>
                  <a:schemeClr val="bg1"/>
                </a:solidFill>
                <a:latin typeface="Century Gothic"/>
                <a:sym typeface="Century Gothic"/>
              </a:rPr>
              <a:t>Changes</a:t>
            </a:r>
          </a:p>
        </p:txBody>
      </p:sp>
      <p:sp>
        <p:nvSpPr>
          <p:cNvPr id="1749" name="Oval 138"/>
          <p:cNvSpPr/>
          <p:nvPr/>
        </p:nvSpPr>
        <p:spPr>
          <a:xfrm>
            <a:off x="8537942" y="5589557"/>
            <a:ext cx="903946" cy="903946"/>
          </a:xfrm>
          <a:prstGeom prst="ellipse">
            <a:avLst/>
          </a:prstGeom>
          <a:solidFill>
            <a:schemeClr val="accent1">
              <a:alpha val="75000"/>
            </a:schemeClr>
          </a:solidFill>
          <a:ln w="12700">
            <a:miter lim="400000"/>
          </a:ln>
        </p:spPr>
        <p:txBody>
          <a:bodyPr wrap="none" lIns="45707" rIns="45707" anchor="ctr">
            <a:normAutofit/>
          </a:bodyPr>
          <a:lstStyle/>
          <a:p>
            <a:pPr algn="ctr" defTabSz="456902" hangingPunct="0">
              <a:defRPr>
                <a:solidFill>
                  <a:srgbClr val="FFFFFF"/>
                </a:solidFill>
              </a:defRPr>
            </a:pPr>
            <a:endParaRPr sz="800" kern="0" dirty="0">
              <a:solidFill>
                <a:schemeClr val="bg1"/>
              </a:solidFill>
              <a:latin typeface="Century Gothic"/>
              <a:sym typeface="Century Gothic"/>
            </a:endParaRPr>
          </a:p>
        </p:txBody>
      </p:sp>
      <p:sp>
        <p:nvSpPr>
          <p:cNvPr id="1750" name="TextBox 139"/>
          <p:cNvSpPr txBox="1"/>
          <p:nvPr/>
        </p:nvSpPr>
        <p:spPr>
          <a:xfrm>
            <a:off x="8401771" y="5877663"/>
            <a:ext cx="1176291" cy="46616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nchor="ctr">
            <a:spAutoFit/>
          </a:bodyPr>
          <a:lstStyle/>
          <a:p>
            <a:pPr algn="ctr" defTabSz="456902" hangingPunct="0">
              <a:lnSpc>
                <a:spcPct val="90000"/>
              </a:lnSpc>
              <a:defRPr sz="1000" spc="-30">
                <a:solidFill>
                  <a:srgbClr val="FFFFFF"/>
                </a:solidFill>
              </a:defRPr>
            </a:pPr>
            <a:r>
              <a:rPr sz="900" kern="0" spc="-30">
                <a:solidFill>
                  <a:schemeClr val="bg1"/>
                </a:solidFill>
                <a:latin typeface="Century Gothic"/>
                <a:sym typeface="Century Gothic"/>
              </a:rPr>
              <a:t>Administrative Support </a:t>
            </a:r>
            <a:br>
              <a:rPr sz="900" kern="0" spc="-30">
                <a:solidFill>
                  <a:schemeClr val="bg1"/>
                </a:solidFill>
                <a:latin typeface="Century Gothic"/>
                <a:sym typeface="Century Gothic"/>
              </a:rPr>
            </a:br>
            <a:r>
              <a:rPr sz="900" kern="0" spc="-30">
                <a:solidFill>
                  <a:schemeClr val="bg1"/>
                </a:solidFill>
                <a:latin typeface="Century Gothic"/>
                <a:sym typeface="Century Gothic"/>
              </a:rPr>
              <a:t>Mgmt.</a:t>
            </a:r>
          </a:p>
        </p:txBody>
      </p:sp>
      <p:sp>
        <p:nvSpPr>
          <p:cNvPr id="1751" name="Oval 141"/>
          <p:cNvSpPr/>
          <p:nvPr/>
        </p:nvSpPr>
        <p:spPr>
          <a:xfrm>
            <a:off x="8918856" y="4610961"/>
            <a:ext cx="903946" cy="903946"/>
          </a:xfrm>
          <a:prstGeom prst="ellipse">
            <a:avLst/>
          </a:prstGeom>
          <a:solidFill>
            <a:schemeClr val="accent1">
              <a:alpha val="75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07" rIns="45707" anchor="ctr">
            <a:normAutofit/>
          </a:bodyPr>
          <a:lstStyle>
            <a:lvl1pPr algn="ctr">
              <a:lnSpc>
                <a:spcPct val="90000"/>
              </a:lnSpc>
              <a:defRPr sz="1000">
                <a:solidFill>
                  <a:srgbClr val="FFFFFF"/>
                </a:solidFill>
              </a:defRPr>
            </a:lvl1pPr>
          </a:lstStyle>
          <a:p>
            <a:pPr defTabSz="456902" hangingPunct="0">
              <a:defRPr/>
            </a:pPr>
            <a:r>
              <a:rPr sz="800" kern="0">
                <a:solidFill>
                  <a:schemeClr val="bg1"/>
                </a:solidFill>
                <a:latin typeface="Century Gothic"/>
                <a:sym typeface="Century Gothic"/>
              </a:rPr>
              <a:t>Contract Processing</a:t>
            </a:r>
          </a:p>
        </p:txBody>
      </p:sp>
      <p:sp>
        <p:nvSpPr>
          <p:cNvPr id="1752" name="Oval 144"/>
          <p:cNvSpPr/>
          <p:nvPr/>
        </p:nvSpPr>
        <p:spPr>
          <a:xfrm>
            <a:off x="7401633" y="5770830"/>
            <a:ext cx="903946" cy="903946"/>
          </a:xfrm>
          <a:prstGeom prst="ellipse">
            <a:avLst/>
          </a:prstGeom>
          <a:solidFill>
            <a:schemeClr val="accent1">
              <a:alpha val="75000"/>
            </a:schemeClr>
          </a:solidFill>
          <a:ln w="12700">
            <a:miter lim="400000"/>
          </a:ln>
        </p:spPr>
        <p:txBody>
          <a:bodyPr wrap="none" lIns="45707" rIns="45707" anchor="ctr">
            <a:normAutofit/>
          </a:bodyPr>
          <a:lstStyle/>
          <a:p>
            <a:pPr algn="ctr" defTabSz="456902" hangingPunct="0">
              <a:defRPr>
                <a:solidFill>
                  <a:srgbClr val="FFFFFF"/>
                </a:solidFill>
              </a:defRPr>
            </a:pPr>
            <a:endParaRPr sz="800" kern="0" dirty="0">
              <a:solidFill>
                <a:schemeClr val="bg1"/>
              </a:solidFill>
              <a:latin typeface="Century Gothic"/>
              <a:sym typeface="Century Gothic"/>
            </a:endParaRPr>
          </a:p>
        </p:txBody>
      </p:sp>
      <p:sp>
        <p:nvSpPr>
          <p:cNvPr id="1753" name="TextBox 145"/>
          <p:cNvSpPr txBox="1"/>
          <p:nvPr/>
        </p:nvSpPr>
        <p:spPr>
          <a:xfrm>
            <a:off x="7265462" y="6032351"/>
            <a:ext cx="1176291" cy="38090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nchor="ctr">
            <a:spAutoFit/>
          </a:bodyPr>
          <a:lstStyle>
            <a:lvl1pPr algn="ctr">
              <a:lnSpc>
                <a:spcPct val="90000"/>
              </a:lnSpc>
              <a:defRPr sz="1000">
                <a:solidFill>
                  <a:srgbClr val="FFFFFF"/>
                </a:solidFill>
              </a:defRPr>
            </a:lvl1pPr>
          </a:lstStyle>
          <a:p>
            <a:pPr defTabSz="456902" hangingPunct="0">
              <a:defRPr/>
            </a:pPr>
            <a:r>
              <a:rPr kern="0">
                <a:solidFill>
                  <a:schemeClr val="bg1"/>
                </a:solidFill>
                <a:latin typeface="Century Gothic"/>
                <a:sym typeface="Century Gothic"/>
              </a:rPr>
              <a:t>Client Time Tracking</a:t>
            </a:r>
          </a:p>
        </p:txBody>
      </p:sp>
      <p:sp>
        <p:nvSpPr>
          <p:cNvPr id="1754" name="Oval 147"/>
          <p:cNvSpPr/>
          <p:nvPr/>
        </p:nvSpPr>
        <p:spPr>
          <a:xfrm>
            <a:off x="2856487" y="5589557"/>
            <a:ext cx="903946" cy="903946"/>
          </a:xfrm>
          <a:prstGeom prst="ellipse">
            <a:avLst/>
          </a:prstGeom>
          <a:solidFill>
            <a:schemeClr val="accent1">
              <a:alpha val="75000"/>
            </a:schemeClr>
          </a:solidFill>
          <a:ln w="12700">
            <a:miter lim="400000"/>
          </a:ln>
        </p:spPr>
        <p:txBody>
          <a:bodyPr wrap="none" lIns="45707" rIns="45707" anchor="ctr">
            <a:normAutofit/>
          </a:bodyPr>
          <a:lstStyle/>
          <a:p>
            <a:pPr algn="ctr" defTabSz="456902" hangingPunct="0">
              <a:defRPr>
                <a:solidFill>
                  <a:srgbClr val="FFFFFF"/>
                </a:solidFill>
              </a:defRPr>
            </a:pPr>
            <a:endParaRPr sz="800" kern="0" dirty="0">
              <a:solidFill>
                <a:schemeClr val="bg1"/>
              </a:solidFill>
              <a:latin typeface="Century Gothic"/>
              <a:sym typeface="Century Gothic"/>
            </a:endParaRPr>
          </a:p>
        </p:txBody>
      </p:sp>
      <p:sp>
        <p:nvSpPr>
          <p:cNvPr id="1755" name="TextBox 148"/>
          <p:cNvSpPr txBox="1"/>
          <p:nvPr/>
        </p:nvSpPr>
        <p:spPr>
          <a:xfrm>
            <a:off x="2720316" y="5851078"/>
            <a:ext cx="1176291" cy="38090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nchor="ctr">
            <a:spAutoFit/>
          </a:bodyPr>
          <a:lstStyle/>
          <a:p>
            <a:pPr algn="ctr" defTabSz="456902" hangingPunct="0">
              <a:lnSpc>
                <a:spcPct val="90000"/>
              </a:lnSpc>
              <a:defRPr sz="1000">
                <a:solidFill>
                  <a:srgbClr val="FFFFFF"/>
                </a:solidFill>
              </a:defRPr>
            </a:pPr>
            <a:r>
              <a:rPr sz="1000" kern="0">
                <a:solidFill>
                  <a:schemeClr val="bg1"/>
                </a:solidFill>
                <a:latin typeface="Century Gothic"/>
                <a:sym typeface="Century Gothic"/>
              </a:rPr>
              <a:t>Repair </a:t>
            </a:r>
            <a:br>
              <a:rPr sz="1000" kern="0">
                <a:solidFill>
                  <a:schemeClr val="bg1"/>
                </a:solidFill>
                <a:latin typeface="Century Gothic"/>
                <a:sym typeface="Century Gothic"/>
              </a:rPr>
            </a:br>
            <a:r>
              <a:rPr sz="1000" kern="0">
                <a:solidFill>
                  <a:schemeClr val="bg1"/>
                </a:solidFill>
                <a:latin typeface="Century Gothic"/>
                <a:sym typeface="Century Gothic"/>
              </a:rPr>
              <a:t>Requests</a:t>
            </a:r>
          </a:p>
        </p:txBody>
      </p:sp>
      <p:sp>
        <p:nvSpPr>
          <p:cNvPr id="1756" name="Oval 150"/>
          <p:cNvSpPr/>
          <p:nvPr/>
        </p:nvSpPr>
        <p:spPr>
          <a:xfrm>
            <a:off x="4215206" y="5851079"/>
            <a:ext cx="928877" cy="924762"/>
          </a:xfrm>
          <a:prstGeom prst="ellipse">
            <a:avLst/>
          </a:prstGeom>
          <a:solidFill>
            <a:schemeClr val="accent1">
              <a:alpha val="75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07" rIns="45707" anchor="ctr">
            <a:normAutofit/>
          </a:bodyPr>
          <a:lstStyle>
            <a:lvl1pPr algn="ctr">
              <a:lnSpc>
                <a:spcPct val="90000"/>
              </a:lnSpc>
              <a:defRPr sz="800">
                <a:solidFill>
                  <a:srgbClr val="FFFFFF"/>
                </a:solidFill>
              </a:defRPr>
            </a:lvl1pPr>
          </a:lstStyle>
          <a:p>
            <a:pPr defTabSz="456902" hangingPunct="0">
              <a:defRPr/>
            </a:pPr>
            <a:r>
              <a:rPr kern="0">
                <a:solidFill>
                  <a:schemeClr val="bg1"/>
                </a:solidFill>
                <a:latin typeface="Century Gothic"/>
                <a:sym typeface="Century Gothic"/>
              </a:rPr>
              <a:t>Relocation M</a:t>
            </a:r>
            <a:r>
              <a:rPr lang="en-US" kern="0">
                <a:solidFill>
                  <a:schemeClr val="bg1"/>
                </a:solidFill>
                <a:latin typeface="Century Gothic"/>
                <a:sym typeface="Century Gothic"/>
              </a:rPr>
              <a:t>gmt.</a:t>
            </a:r>
            <a:endParaRPr kern="0">
              <a:solidFill>
                <a:schemeClr val="bg1"/>
              </a:solidFill>
              <a:latin typeface="Century Gothic"/>
              <a:sym typeface="Century Gothic"/>
            </a:endParaRPr>
          </a:p>
        </p:txBody>
      </p:sp>
      <p:sp>
        <p:nvSpPr>
          <p:cNvPr id="1757" name="Oval 153"/>
          <p:cNvSpPr/>
          <p:nvPr/>
        </p:nvSpPr>
        <p:spPr>
          <a:xfrm>
            <a:off x="2479871" y="4626911"/>
            <a:ext cx="903946" cy="903946"/>
          </a:xfrm>
          <a:prstGeom prst="ellipse">
            <a:avLst/>
          </a:prstGeom>
          <a:solidFill>
            <a:schemeClr val="accent1">
              <a:alpha val="75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rIns="0" anchor="ctr">
            <a:normAutofit/>
          </a:bodyPr>
          <a:lstStyle/>
          <a:p>
            <a:pPr algn="ctr" defTabSz="456902" hangingPunct="0">
              <a:lnSpc>
                <a:spcPct val="90000"/>
              </a:lnSpc>
              <a:defRPr sz="1000">
                <a:solidFill>
                  <a:srgbClr val="FFFFFF"/>
                </a:solidFill>
              </a:defRPr>
            </a:pPr>
            <a:r>
              <a:rPr sz="800" kern="0">
                <a:solidFill>
                  <a:schemeClr val="bg1"/>
                </a:solidFill>
                <a:latin typeface="Century Gothic"/>
                <a:sym typeface="Century Gothic"/>
              </a:rPr>
              <a:t>Charging Station </a:t>
            </a:r>
            <a:r>
              <a:rPr sz="800" kern="0" spc="-19">
                <a:solidFill>
                  <a:schemeClr val="bg1"/>
                </a:solidFill>
                <a:latin typeface="Century Gothic"/>
                <a:sym typeface="Century Gothic"/>
              </a:rPr>
              <a:t>Reservations</a:t>
            </a:r>
          </a:p>
        </p:txBody>
      </p:sp>
      <p:sp>
        <p:nvSpPr>
          <p:cNvPr id="1758" name="Oval 158"/>
          <p:cNvSpPr/>
          <p:nvPr/>
        </p:nvSpPr>
        <p:spPr>
          <a:xfrm>
            <a:off x="2014430" y="2411359"/>
            <a:ext cx="903946" cy="903946"/>
          </a:xfrm>
          <a:prstGeom prst="ellipse">
            <a:avLst/>
          </a:prstGeom>
          <a:solidFill>
            <a:schemeClr val="accent1">
              <a:alpha val="75000"/>
            </a:schemeClr>
          </a:solidFill>
          <a:ln w="12700">
            <a:miter lim="400000"/>
          </a:ln>
        </p:spPr>
        <p:txBody>
          <a:bodyPr wrap="none" lIns="45707" rIns="45707" anchor="ctr">
            <a:normAutofit/>
          </a:bodyPr>
          <a:lstStyle/>
          <a:p>
            <a:pPr algn="ctr" defTabSz="456902" hangingPunct="0">
              <a:lnSpc>
                <a:spcPct val="90000"/>
              </a:lnSpc>
              <a:defRPr sz="1000">
                <a:solidFill>
                  <a:srgbClr val="FFFFFF"/>
                </a:solidFill>
              </a:defRPr>
            </a:pPr>
            <a:r>
              <a:rPr lang="en-US" sz="900" kern="0" dirty="0">
                <a:solidFill>
                  <a:schemeClr val="bg1"/>
                </a:solidFill>
                <a:latin typeface="Century Gothic" panose="020F0302020204030204"/>
                <a:sym typeface="Century Gothic"/>
              </a:rPr>
              <a:t>Charitable </a:t>
            </a:r>
            <a:br>
              <a:rPr lang="en-US" sz="900" kern="0" dirty="0">
                <a:solidFill>
                  <a:schemeClr val="bg1"/>
                </a:solidFill>
                <a:latin typeface="Century Gothic" panose="020F0302020204030204"/>
                <a:sym typeface="Century Gothic"/>
              </a:rPr>
            </a:br>
            <a:r>
              <a:rPr lang="en-US" sz="900" kern="0" dirty="0">
                <a:solidFill>
                  <a:schemeClr val="bg1"/>
                </a:solidFill>
                <a:latin typeface="Century Gothic" panose="020F0302020204030204"/>
                <a:sym typeface="Century Gothic"/>
              </a:rPr>
              <a:t>Gift </a:t>
            </a:r>
            <a:br>
              <a:rPr lang="en-US" sz="900" kern="0" dirty="0">
                <a:solidFill>
                  <a:schemeClr val="bg1"/>
                </a:solidFill>
                <a:latin typeface="Century Gothic" panose="020F0302020204030204"/>
                <a:sym typeface="Century Gothic"/>
              </a:rPr>
            </a:br>
            <a:r>
              <a:rPr lang="en-US" sz="900" kern="0" dirty="0">
                <a:solidFill>
                  <a:schemeClr val="bg1"/>
                </a:solidFill>
                <a:latin typeface="Century Gothic" panose="020F0302020204030204"/>
                <a:sym typeface="Century Gothic"/>
              </a:rPr>
              <a:t>Matching</a:t>
            </a:r>
          </a:p>
        </p:txBody>
      </p:sp>
      <p:sp>
        <p:nvSpPr>
          <p:cNvPr id="1760" name="Oval 161"/>
          <p:cNvSpPr/>
          <p:nvPr/>
        </p:nvSpPr>
        <p:spPr>
          <a:xfrm>
            <a:off x="2730404" y="3308413"/>
            <a:ext cx="903946" cy="903946"/>
          </a:xfrm>
          <a:prstGeom prst="ellipse">
            <a:avLst/>
          </a:prstGeom>
          <a:solidFill>
            <a:schemeClr val="accent1">
              <a:alpha val="75000"/>
            </a:schemeClr>
          </a:solidFill>
          <a:ln w="12700">
            <a:miter lim="400000"/>
          </a:ln>
        </p:spPr>
        <p:txBody>
          <a:bodyPr wrap="none" lIns="45707" rIns="45707" anchor="ctr">
            <a:normAutofit/>
          </a:bodyPr>
          <a:lstStyle/>
          <a:p>
            <a:pPr algn="ctr" defTabSz="456902" hangingPunct="0">
              <a:defRPr>
                <a:solidFill>
                  <a:srgbClr val="FFFFFF"/>
                </a:solidFill>
              </a:defRPr>
            </a:pPr>
            <a:endParaRPr sz="800" kern="0" dirty="0">
              <a:solidFill>
                <a:schemeClr val="bg1"/>
              </a:solidFill>
              <a:latin typeface="Century Gothic"/>
              <a:sym typeface="Century Gothic"/>
            </a:endParaRPr>
          </a:p>
        </p:txBody>
      </p:sp>
      <p:sp>
        <p:nvSpPr>
          <p:cNvPr id="1761" name="TextBox 162"/>
          <p:cNvSpPr txBox="1"/>
          <p:nvPr/>
        </p:nvSpPr>
        <p:spPr>
          <a:xfrm>
            <a:off x="2594232" y="3527307"/>
            <a:ext cx="1176291" cy="46616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07" rIns="45707" anchor="ctr">
            <a:spAutoFit/>
          </a:bodyPr>
          <a:lstStyle>
            <a:lvl1pPr algn="ctr">
              <a:lnSpc>
                <a:spcPct val="90000"/>
              </a:lnSpc>
              <a:defRPr sz="1000">
                <a:solidFill>
                  <a:srgbClr val="FFFFFF"/>
                </a:solidFill>
              </a:defRPr>
            </a:lvl1pPr>
          </a:lstStyle>
          <a:p>
            <a:pPr defTabSz="456902" hangingPunct="0">
              <a:defRPr/>
            </a:pPr>
            <a:r>
              <a:rPr sz="900" kern="0">
                <a:solidFill>
                  <a:schemeClr val="bg1"/>
                </a:solidFill>
                <a:latin typeface="Century Gothic"/>
                <a:sym typeface="Century Gothic"/>
              </a:rPr>
              <a:t>Employee Performance Reviews</a:t>
            </a:r>
          </a:p>
        </p:txBody>
      </p:sp>
      <p:sp>
        <p:nvSpPr>
          <p:cNvPr id="1762" name="Title 1"/>
          <p:cNvSpPr txBox="1"/>
          <p:nvPr/>
        </p:nvSpPr>
        <p:spPr>
          <a:xfrm>
            <a:off x="245905" y="266429"/>
            <a:ext cx="4360133" cy="145232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07" rIns="45707">
            <a:spAutoFit/>
          </a:bodyPr>
          <a:lstStyle/>
          <a:p>
            <a:pPr defTabSz="456880" hangingPunct="0">
              <a:lnSpc>
                <a:spcPct val="85000"/>
              </a:lnSpc>
              <a:defRPr sz="3200" b="1">
                <a:solidFill>
                  <a:srgbClr val="293E3F"/>
                </a:solidFill>
              </a:defRPr>
            </a:pPr>
            <a:r>
              <a:rPr lang="en-US" sz="3199" b="1" kern="0">
                <a:solidFill>
                  <a:schemeClr val="bg1"/>
                </a:solidFill>
                <a:latin typeface="Century Gothic"/>
                <a:sym typeface="Century Gothic"/>
              </a:rPr>
              <a:t>Engage the business</a:t>
            </a:r>
            <a:endParaRPr sz="3199" b="1" kern="0">
              <a:solidFill>
                <a:schemeClr val="bg1"/>
              </a:solidFill>
              <a:latin typeface="Century Gothic"/>
              <a:sym typeface="Century Gothic"/>
            </a:endParaRPr>
          </a:p>
          <a:p>
            <a:pPr defTabSz="456880" hangingPunct="0">
              <a:lnSpc>
                <a:spcPct val="85000"/>
              </a:lnSpc>
              <a:defRPr sz="2400" b="1">
                <a:solidFill>
                  <a:srgbClr val="68A1AF"/>
                </a:solidFill>
              </a:defRPr>
            </a:pPr>
            <a:r>
              <a:rPr lang="en-US" sz="2399" b="1" kern="0">
                <a:solidFill>
                  <a:schemeClr val="bg1"/>
                </a:solidFill>
                <a:latin typeface="Century Gothic"/>
                <a:sym typeface="Century Gothic"/>
              </a:rPr>
              <a:t>Technology is a key</a:t>
            </a:r>
          </a:p>
          <a:p>
            <a:pPr defTabSz="456880" hangingPunct="0">
              <a:lnSpc>
                <a:spcPct val="85000"/>
              </a:lnSpc>
              <a:defRPr sz="2400" b="1">
                <a:solidFill>
                  <a:srgbClr val="68A1AF"/>
                </a:solidFill>
              </a:defRPr>
            </a:pPr>
            <a:r>
              <a:rPr lang="en-US" sz="2399" b="1" kern="0">
                <a:solidFill>
                  <a:schemeClr val="bg1"/>
                </a:solidFill>
                <a:latin typeface="Century Gothic"/>
                <a:sym typeface="Century Gothic"/>
              </a:rPr>
              <a:t>enabler for GBS Organizations</a:t>
            </a:r>
            <a:endParaRPr sz="2399" b="1" kern="0">
              <a:solidFill>
                <a:schemeClr val="bg1"/>
              </a:solidFill>
              <a:latin typeface="Century Gothic"/>
              <a:sym typeface="Century Gothic"/>
            </a:endParaRPr>
          </a:p>
        </p:txBody>
      </p:sp>
      <p:sp>
        <p:nvSpPr>
          <p:cNvPr id="1763" name="Triangle">
            <a:hlinkClick r:id="rId3" action="ppaction://hlinksldjump"/>
          </p:cNvPr>
          <p:cNvSpPr/>
          <p:nvPr/>
        </p:nvSpPr>
        <p:spPr>
          <a:xfrm>
            <a:off x="2119" y="5588408"/>
            <a:ext cx="1269670" cy="126967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ln w="12700">
            <a:miter lim="400000"/>
          </a:ln>
        </p:spPr>
        <p:txBody>
          <a:bodyPr lIns="45707" rIns="45707" anchor="ctr"/>
          <a:lstStyle/>
          <a:p>
            <a:pPr defTabSz="456902" hangingPunct="0">
              <a:defRPr/>
            </a:pPr>
            <a:endParaRPr sz="1699" kern="0" dirty="0">
              <a:solidFill>
                <a:schemeClr val="bg1"/>
              </a:solidFill>
              <a:latin typeface="Century Gothic"/>
              <a:sym typeface="Century Gothic"/>
            </a:endParaRPr>
          </a:p>
        </p:txBody>
      </p:sp>
      <p:pic>
        <p:nvPicPr>
          <p:cNvPr id="1764" name="Image" descr="Image"/>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539979" y="804814"/>
            <a:ext cx="723255" cy="1021505"/>
          </a:xfrm>
          <a:prstGeom prst="rect">
            <a:avLst/>
          </a:prstGeom>
          <a:ln w="12700">
            <a:miter lim="400000"/>
          </a:ln>
        </p:spPr>
      </p:pic>
      <p:pic>
        <p:nvPicPr>
          <p:cNvPr id="1765" name="Image" descr="Image"/>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8336510" y="2677666"/>
            <a:ext cx="788149" cy="1065639"/>
          </a:xfrm>
          <a:prstGeom prst="rect">
            <a:avLst/>
          </a:prstGeom>
          <a:ln w="12700">
            <a:miter lim="400000"/>
          </a:ln>
        </p:spPr>
      </p:pic>
      <p:pic>
        <p:nvPicPr>
          <p:cNvPr id="1766" name="Image" descr="Image"/>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414373" y="2275295"/>
            <a:ext cx="913294" cy="977391"/>
          </a:xfrm>
          <a:prstGeom prst="rect">
            <a:avLst/>
          </a:prstGeom>
          <a:ln w="12700">
            <a:miter lim="400000"/>
          </a:ln>
        </p:spPr>
      </p:pic>
      <p:pic>
        <p:nvPicPr>
          <p:cNvPr id="1767" name="Image" descr="Image"/>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338563" y="4613449"/>
            <a:ext cx="788149" cy="1057832"/>
          </a:xfrm>
          <a:prstGeom prst="rect">
            <a:avLst/>
          </a:prstGeom>
          <a:ln w="12700">
            <a:miter lim="400000"/>
          </a:ln>
        </p:spPr>
      </p:pic>
      <p:pic>
        <p:nvPicPr>
          <p:cNvPr id="1768" name="Image" descr="Image"/>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845208" y="4320631"/>
            <a:ext cx="928877" cy="1040646"/>
          </a:xfrm>
          <a:prstGeom prst="rect">
            <a:avLst/>
          </a:prstGeom>
          <a:ln w="12700">
            <a:miter lim="400000"/>
          </a:ln>
        </p:spPr>
      </p:pic>
      <p:sp>
        <p:nvSpPr>
          <p:cNvPr id="42" name="Straight Connector 21">
            <a:extLst>
              <a:ext uri="{FF2B5EF4-FFF2-40B4-BE49-F238E27FC236}">
                <a16:creationId xmlns:a16="http://schemas.microsoft.com/office/drawing/2014/main" id="{BB361D5D-D819-9245-87EA-EAA42742DD48}"/>
              </a:ext>
            </a:extLst>
          </p:cNvPr>
          <p:cNvSpPr/>
          <p:nvPr/>
        </p:nvSpPr>
        <p:spPr>
          <a:xfrm flipV="1">
            <a:off x="6130015" y="2019993"/>
            <a:ext cx="1342525" cy="1720292"/>
          </a:xfrm>
          <a:prstGeom prst="line">
            <a:avLst/>
          </a:prstGeom>
          <a:ln w="19050">
            <a:solidFill>
              <a:schemeClr val="accent1"/>
            </a:solidFill>
            <a:prstDash val="sysDot"/>
            <a:miter lim="400000"/>
          </a:ln>
        </p:spPr>
        <p:txBody>
          <a:bodyPr lIns="45707" rIns="45707"/>
          <a:lstStyle/>
          <a:p>
            <a:pPr defTabSz="456902" hangingPunct="0">
              <a:defRPr/>
            </a:pPr>
            <a:endParaRPr sz="1699" kern="0" dirty="0">
              <a:solidFill>
                <a:schemeClr val="bg1"/>
              </a:solidFill>
              <a:latin typeface="Century Gothic"/>
              <a:sym typeface="Century Gothic"/>
            </a:endParaRPr>
          </a:p>
        </p:txBody>
      </p:sp>
      <p:sp>
        <p:nvSpPr>
          <p:cNvPr id="43" name="Oval 126">
            <a:extLst>
              <a:ext uri="{FF2B5EF4-FFF2-40B4-BE49-F238E27FC236}">
                <a16:creationId xmlns:a16="http://schemas.microsoft.com/office/drawing/2014/main" id="{E6A7D9F4-FC6A-B544-9B60-B020BC80730D}"/>
              </a:ext>
            </a:extLst>
          </p:cNvPr>
          <p:cNvSpPr/>
          <p:nvPr/>
        </p:nvSpPr>
        <p:spPr>
          <a:xfrm>
            <a:off x="8446715" y="971668"/>
            <a:ext cx="836261" cy="763718"/>
          </a:xfrm>
          <a:prstGeom prst="ellipse">
            <a:avLst/>
          </a:prstGeom>
          <a:solidFill>
            <a:schemeClr val="accent1">
              <a:alpha val="75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07" rIns="45707" anchor="ctr">
            <a:normAutofit/>
          </a:bodyPr>
          <a:lstStyle/>
          <a:p>
            <a:pPr algn="ctr" defTabSz="456902" hangingPunct="0">
              <a:lnSpc>
                <a:spcPct val="90000"/>
              </a:lnSpc>
              <a:defRPr sz="1000">
                <a:solidFill>
                  <a:srgbClr val="FFFFFF"/>
                </a:solidFill>
              </a:defRPr>
            </a:pPr>
            <a:r>
              <a:rPr lang="de-CH" sz="900" kern="0">
                <a:solidFill>
                  <a:schemeClr val="bg1"/>
                </a:solidFill>
                <a:latin typeface="Century Gothic"/>
                <a:sym typeface="Century Gothic"/>
              </a:rPr>
              <a:t>IT Projects</a:t>
            </a:r>
            <a:endParaRPr sz="900" kern="0">
              <a:solidFill>
                <a:schemeClr val="bg1"/>
              </a:solidFill>
              <a:latin typeface="Century Gothic"/>
              <a:sym typeface="Century Gothic"/>
            </a:endParaRPr>
          </a:p>
        </p:txBody>
      </p:sp>
      <p:sp>
        <p:nvSpPr>
          <p:cNvPr id="44" name="Oval 126">
            <a:extLst>
              <a:ext uri="{FF2B5EF4-FFF2-40B4-BE49-F238E27FC236}">
                <a16:creationId xmlns:a16="http://schemas.microsoft.com/office/drawing/2014/main" id="{B3F05EFF-F8EB-B74B-B566-50EC43B510D9}"/>
              </a:ext>
            </a:extLst>
          </p:cNvPr>
          <p:cNvSpPr/>
          <p:nvPr/>
        </p:nvSpPr>
        <p:spPr>
          <a:xfrm>
            <a:off x="8208746" y="104010"/>
            <a:ext cx="836261" cy="788170"/>
          </a:xfrm>
          <a:prstGeom prst="ellipse">
            <a:avLst/>
          </a:prstGeom>
          <a:solidFill>
            <a:schemeClr val="accent1">
              <a:alpha val="75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07" rIns="45707" anchor="ctr">
            <a:normAutofit/>
          </a:bodyPr>
          <a:lstStyle/>
          <a:p>
            <a:pPr algn="ctr" defTabSz="456902" hangingPunct="0">
              <a:lnSpc>
                <a:spcPct val="90000"/>
              </a:lnSpc>
              <a:defRPr sz="1000">
                <a:solidFill>
                  <a:srgbClr val="FFFFFF"/>
                </a:solidFill>
              </a:defRPr>
            </a:pPr>
            <a:r>
              <a:rPr lang="de-CH" sz="900" kern="0">
                <a:solidFill>
                  <a:schemeClr val="bg1"/>
                </a:solidFill>
                <a:latin typeface="Century Gothic"/>
                <a:sym typeface="Century Gothic"/>
              </a:rPr>
              <a:t>IT Support</a:t>
            </a:r>
            <a:endParaRPr sz="900" kern="0">
              <a:solidFill>
                <a:schemeClr val="bg1"/>
              </a:solidFill>
              <a:latin typeface="Century Gothic"/>
              <a:sym typeface="Century Gothic"/>
            </a:endParaRPr>
          </a:p>
        </p:txBody>
      </p:sp>
      <p:sp>
        <p:nvSpPr>
          <p:cNvPr id="45" name="Oval 126">
            <a:extLst>
              <a:ext uri="{FF2B5EF4-FFF2-40B4-BE49-F238E27FC236}">
                <a16:creationId xmlns:a16="http://schemas.microsoft.com/office/drawing/2014/main" id="{CFCB836D-F6D9-5B49-AD93-499CA959CCAD}"/>
              </a:ext>
            </a:extLst>
          </p:cNvPr>
          <p:cNvSpPr/>
          <p:nvPr/>
        </p:nvSpPr>
        <p:spPr>
          <a:xfrm>
            <a:off x="7148422" y="114643"/>
            <a:ext cx="836261" cy="788170"/>
          </a:xfrm>
          <a:prstGeom prst="ellipse">
            <a:avLst/>
          </a:prstGeom>
          <a:solidFill>
            <a:schemeClr val="accent1">
              <a:alpha val="75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07" rIns="45707" anchor="ctr">
            <a:normAutofit/>
          </a:bodyPr>
          <a:lstStyle/>
          <a:p>
            <a:pPr algn="ctr" defTabSz="456902" hangingPunct="0">
              <a:lnSpc>
                <a:spcPct val="90000"/>
              </a:lnSpc>
              <a:defRPr sz="1000">
                <a:solidFill>
                  <a:srgbClr val="FFFFFF"/>
                </a:solidFill>
              </a:defRPr>
            </a:pPr>
            <a:r>
              <a:rPr lang="de-CH" sz="900" kern="0">
                <a:solidFill>
                  <a:schemeClr val="bg1"/>
                </a:solidFill>
                <a:latin typeface="Century Gothic"/>
                <a:sym typeface="Century Gothic"/>
              </a:rPr>
              <a:t>Infra-structure</a:t>
            </a:r>
            <a:endParaRPr sz="900" kern="0">
              <a:solidFill>
                <a:schemeClr val="bg1"/>
              </a:solidFill>
              <a:latin typeface="Century Gothic"/>
              <a:sym typeface="Century Gothic"/>
            </a:endParaRPr>
          </a:p>
        </p:txBody>
      </p:sp>
      <p:sp>
        <p:nvSpPr>
          <p:cNvPr id="46" name="TextBox 122">
            <a:extLst>
              <a:ext uri="{FF2B5EF4-FFF2-40B4-BE49-F238E27FC236}">
                <a16:creationId xmlns:a16="http://schemas.microsoft.com/office/drawing/2014/main" id="{4B78FCAA-E3DE-4545-BD03-D792EAB3BE59}"/>
              </a:ext>
            </a:extLst>
          </p:cNvPr>
          <p:cNvSpPr txBox="1"/>
          <p:nvPr/>
        </p:nvSpPr>
        <p:spPr>
          <a:xfrm>
            <a:off x="5403622" y="4211223"/>
            <a:ext cx="1478734" cy="64616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07" rIns="45707">
            <a:spAutoFit/>
          </a:bodyPr>
          <a:lstStyle>
            <a:lvl1pPr algn="ctr">
              <a:defRPr sz="1400" b="1">
                <a:solidFill>
                  <a:schemeClr val="accent2">
                    <a:satOff val="-5287"/>
                    <a:lumOff val="-10941"/>
                  </a:schemeClr>
                </a:solidFill>
              </a:defRPr>
            </a:lvl1pPr>
          </a:lstStyle>
          <a:p>
            <a:pPr defTabSz="456902" hangingPunct="0">
              <a:defRPr/>
            </a:pPr>
            <a:r>
              <a:rPr lang="de-CH" sz="1799" kern="0">
                <a:solidFill>
                  <a:schemeClr val="bg1"/>
                </a:solidFill>
                <a:latin typeface="Century Gothic"/>
                <a:sym typeface="Century Gothic"/>
              </a:rPr>
              <a:t>Digital</a:t>
            </a:r>
          </a:p>
          <a:p>
            <a:pPr defTabSz="456902" hangingPunct="0">
              <a:defRPr/>
            </a:pPr>
            <a:r>
              <a:rPr lang="de-CH" sz="1799" kern="0">
                <a:solidFill>
                  <a:schemeClr val="bg1"/>
                </a:solidFill>
                <a:latin typeface="Century Gothic"/>
                <a:sym typeface="Century Gothic"/>
              </a:rPr>
              <a:t>Workflows</a:t>
            </a:r>
            <a:endParaRPr sz="1799" kern="0">
              <a:solidFill>
                <a:schemeClr val="bg1"/>
              </a:solidFill>
              <a:latin typeface="Century Gothic"/>
              <a:sym typeface="Century Gothic"/>
            </a:endParaRPr>
          </a:p>
        </p:txBody>
      </p:sp>
      <p:sp>
        <p:nvSpPr>
          <p:cNvPr id="47" name="Oval 115">
            <a:extLst>
              <a:ext uri="{FF2B5EF4-FFF2-40B4-BE49-F238E27FC236}">
                <a16:creationId xmlns:a16="http://schemas.microsoft.com/office/drawing/2014/main" id="{16E97376-8976-D246-844B-CD3D3918DCEA}"/>
              </a:ext>
            </a:extLst>
          </p:cNvPr>
          <p:cNvSpPr/>
          <p:nvPr/>
        </p:nvSpPr>
        <p:spPr>
          <a:xfrm>
            <a:off x="5507301" y="3022656"/>
            <a:ext cx="1213356" cy="1213356"/>
          </a:xfrm>
          <a:prstGeom prst="ellipse">
            <a:avLst/>
          </a:prstGeom>
          <a:solidFill>
            <a:srgbClr val="81B5A1"/>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07" rIns="45707" anchor="ctr">
            <a:normAutofit fontScale="92500"/>
          </a:bodyPr>
          <a:lstStyle>
            <a:lvl1pPr algn="ctr">
              <a:lnSpc>
                <a:spcPct val="90000"/>
              </a:lnSpc>
              <a:defRPr sz="900">
                <a:solidFill>
                  <a:srgbClr val="FFFFFF"/>
                </a:solidFill>
              </a:defRPr>
            </a:lvl1pPr>
          </a:lstStyle>
          <a:p>
            <a:pPr defTabSz="456902" hangingPunct="0">
              <a:defRPr/>
            </a:pPr>
            <a:r>
              <a:rPr lang="de-CH" sz="3199" b="1" kern="0">
                <a:solidFill>
                  <a:schemeClr val="bg1"/>
                </a:solidFill>
                <a:latin typeface="Century Gothic"/>
                <a:sym typeface="Century Gothic"/>
              </a:rPr>
              <a:t>GBS</a:t>
            </a:r>
            <a:endParaRPr sz="3199" b="1" kern="0">
              <a:solidFill>
                <a:schemeClr val="bg1"/>
              </a:solidFill>
              <a:latin typeface="Century Gothic"/>
              <a:sym typeface="Century Gothic"/>
            </a:endParaRPr>
          </a:p>
        </p:txBody>
      </p:sp>
    </p:spTree>
    <p:extLst>
      <p:ext uri="{BB962C8B-B14F-4D97-AF65-F5344CB8AC3E}">
        <p14:creationId xmlns:p14="http://schemas.microsoft.com/office/powerpoint/2010/main" val="30524239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3E431C-3DA0-4345-AC9B-F73206E88D9E}"/>
              </a:ext>
            </a:extLst>
          </p:cNvPr>
          <p:cNvSpPr>
            <a:spLocks noGrp="1"/>
          </p:cNvSpPr>
          <p:nvPr>
            <p:ph type="title"/>
          </p:nvPr>
        </p:nvSpPr>
        <p:spPr>
          <a:xfrm>
            <a:off x="245783" y="111040"/>
            <a:ext cx="10982639" cy="716395"/>
          </a:xfrm>
        </p:spPr>
        <p:txBody>
          <a:bodyPr/>
          <a:lstStyle/>
          <a:p>
            <a:r>
              <a:rPr lang="de-DE" dirty="0"/>
              <a:t>GBS Operation Models – Ideal Setup</a:t>
            </a:r>
          </a:p>
        </p:txBody>
      </p:sp>
      <p:sp>
        <p:nvSpPr>
          <p:cNvPr id="4" name="Rounded Rectangle 2">
            <a:extLst>
              <a:ext uri="{FF2B5EF4-FFF2-40B4-BE49-F238E27FC236}">
                <a16:creationId xmlns:a16="http://schemas.microsoft.com/office/drawing/2014/main" id="{C236552A-8ACC-ED43-B7E2-7E3A45F753F1}"/>
              </a:ext>
            </a:extLst>
          </p:cNvPr>
          <p:cNvSpPr/>
          <p:nvPr/>
        </p:nvSpPr>
        <p:spPr>
          <a:xfrm>
            <a:off x="3659824" y="1204869"/>
            <a:ext cx="7988000" cy="4369989"/>
          </a:xfrm>
          <a:prstGeom prst="roundRect">
            <a:avLst>
              <a:gd name="adj" fmla="val 0"/>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defTabSz="456766">
              <a:defRPr/>
            </a:pPr>
            <a:r>
              <a:rPr lang="en-US" sz="1600" b="1" dirty="0">
                <a:solidFill>
                  <a:schemeClr val="tx1"/>
                </a:solidFill>
                <a:latin typeface="Century Gothic" panose="020B0502020202020204" pitchFamily="34" charset="0"/>
                <a:ea typeface="Avenir Book" charset="0"/>
                <a:cs typeface="Avenir Book" charset="0"/>
              </a:rPr>
              <a:t>IT</a:t>
            </a:r>
          </a:p>
        </p:txBody>
      </p:sp>
      <p:sp>
        <p:nvSpPr>
          <p:cNvPr id="5" name="Rounded Rectangle 6">
            <a:extLst>
              <a:ext uri="{FF2B5EF4-FFF2-40B4-BE49-F238E27FC236}">
                <a16:creationId xmlns:a16="http://schemas.microsoft.com/office/drawing/2014/main" id="{7165F12C-6785-4C4F-A9B1-E55F3379917F}"/>
              </a:ext>
            </a:extLst>
          </p:cNvPr>
          <p:cNvSpPr/>
          <p:nvPr/>
        </p:nvSpPr>
        <p:spPr>
          <a:xfrm>
            <a:off x="428616" y="1204869"/>
            <a:ext cx="2277048" cy="4369989"/>
          </a:xfrm>
          <a:prstGeom prst="roundRect">
            <a:avLst>
              <a:gd name="adj" fmla="val 0"/>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35973" rIns="35973" rtlCol="0" anchor="t"/>
          <a:lstStyle/>
          <a:p>
            <a:pPr defTabSz="456766">
              <a:defRPr/>
            </a:pPr>
            <a:r>
              <a:rPr lang="en-US" sz="1600" b="1" dirty="0">
                <a:solidFill>
                  <a:schemeClr val="tx1"/>
                </a:solidFill>
                <a:latin typeface="Century Gothic" panose="020B0502020202020204" pitchFamily="34" charset="0"/>
                <a:ea typeface="Avenir Book" charset="0"/>
                <a:cs typeface="Avenir Book" charset="0"/>
              </a:rPr>
              <a:t>GBS</a:t>
            </a:r>
          </a:p>
        </p:txBody>
      </p:sp>
      <p:sp>
        <p:nvSpPr>
          <p:cNvPr id="6" name="Rectangle 44">
            <a:extLst>
              <a:ext uri="{FF2B5EF4-FFF2-40B4-BE49-F238E27FC236}">
                <a16:creationId xmlns:a16="http://schemas.microsoft.com/office/drawing/2014/main" id="{B41CD863-E4AA-6A46-BA1D-3E6422AD8CC8}"/>
              </a:ext>
            </a:extLst>
          </p:cNvPr>
          <p:cNvSpPr/>
          <p:nvPr/>
        </p:nvSpPr>
        <p:spPr>
          <a:xfrm>
            <a:off x="544179" y="1713888"/>
            <a:ext cx="2010341" cy="238985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lIns="35973" rIns="35973" rtlCol="0" anchor="t"/>
          <a:lstStyle/>
          <a:p>
            <a:pPr algn="ctr" defTabSz="456766">
              <a:defRPr/>
            </a:pPr>
            <a:r>
              <a:rPr lang="en-US" sz="1000" dirty="0">
                <a:solidFill>
                  <a:schemeClr val="tx1"/>
                </a:solidFill>
                <a:latin typeface="Century Gothic" panose="020B0502020202020204" pitchFamily="34" charset="0"/>
                <a:ea typeface="Avenir Book" charset="0"/>
                <a:cs typeface="Avenir Book" charset="0"/>
              </a:rPr>
              <a:t>Shared Services</a:t>
            </a:r>
          </a:p>
        </p:txBody>
      </p:sp>
      <p:sp>
        <p:nvSpPr>
          <p:cNvPr id="8" name="Rounded Rectangle 2">
            <a:extLst>
              <a:ext uri="{FF2B5EF4-FFF2-40B4-BE49-F238E27FC236}">
                <a16:creationId xmlns:a16="http://schemas.microsoft.com/office/drawing/2014/main" id="{3306C895-1EE5-E64C-B59E-A177C7D837D3}"/>
              </a:ext>
            </a:extLst>
          </p:cNvPr>
          <p:cNvSpPr/>
          <p:nvPr/>
        </p:nvSpPr>
        <p:spPr>
          <a:xfrm>
            <a:off x="6597289" y="1965735"/>
            <a:ext cx="2569631" cy="287850"/>
          </a:xfrm>
          <a:prstGeom prst="roundRect">
            <a:avLst>
              <a:gd name="adj" fmla="val 0"/>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766">
              <a:defRPr/>
            </a:pPr>
            <a:r>
              <a:rPr lang="en-US" sz="1200" b="1" dirty="0">
                <a:solidFill>
                  <a:schemeClr val="bg1"/>
                </a:solidFill>
                <a:latin typeface="Century Gothic" panose="020B0502020202020204" pitchFamily="34" charset="0"/>
                <a:ea typeface="Avenir Book" charset="0"/>
                <a:cs typeface="Avenir Book" charset="0"/>
              </a:rPr>
              <a:t>Head of Shared Applications</a:t>
            </a:r>
          </a:p>
        </p:txBody>
      </p:sp>
      <p:sp>
        <p:nvSpPr>
          <p:cNvPr id="9" name="Rounded Rectangle 2">
            <a:extLst>
              <a:ext uri="{FF2B5EF4-FFF2-40B4-BE49-F238E27FC236}">
                <a16:creationId xmlns:a16="http://schemas.microsoft.com/office/drawing/2014/main" id="{9FE760A6-C015-114B-A715-D7603B8C08F4}"/>
              </a:ext>
            </a:extLst>
          </p:cNvPr>
          <p:cNvSpPr/>
          <p:nvPr/>
        </p:nvSpPr>
        <p:spPr>
          <a:xfrm>
            <a:off x="7209209" y="1368055"/>
            <a:ext cx="1345791" cy="359974"/>
          </a:xfrm>
          <a:prstGeom prst="roundRect">
            <a:avLst>
              <a:gd name="adj" fmla="val 0"/>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400" b="1" dirty="0">
                <a:solidFill>
                  <a:schemeClr val="bg1"/>
                </a:solidFill>
                <a:latin typeface="Century Gothic" panose="020B0502020202020204" pitchFamily="34" charset="0"/>
                <a:ea typeface="Avenir Book" charset="0"/>
                <a:cs typeface="Avenir Book" charset="0"/>
              </a:rPr>
              <a:t>CIO</a:t>
            </a:r>
          </a:p>
        </p:txBody>
      </p:sp>
      <p:sp>
        <p:nvSpPr>
          <p:cNvPr id="10" name="Rectangle 44">
            <a:extLst>
              <a:ext uri="{FF2B5EF4-FFF2-40B4-BE49-F238E27FC236}">
                <a16:creationId xmlns:a16="http://schemas.microsoft.com/office/drawing/2014/main" id="{C5E5BEE1-B22A-C541-872E-1FEAB86CDB63}"/>
              </a:ext>
            </a:extLst>
          </p:cNvPr>
          <p:cNvSpPr/>
          <p:nvPr/>
        </p:nvSpPr>
        <p:spPr>
          <a:xfrm>
            <a:off x="670107" y="4374739"/>
            <a:ext cx="531062" cy="101252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lIns="35973" rIns="35973" rtlCol="0" anchor="ctr"/>
          <a:lstStyle/>
          <a:p>
            <a:pPr algn="ctr" defTabSz="456766">
              <a:defRPr/>
            </a:pPr>
            <a:r>
              <a:rPr lang="en-US" sz="1000" dirty="0">
                <a:solidFill>
                  <a:schemeClr val="tx1"/>
                </a:solidFill>
                <a:latin typeface="Century Gothic" panose="020B0502020202020204" pitchFamily="34" charset="0"/>
                <a:ea typeface="Avenir Book" charset="0"/>
                <a:cs typeface="Avenir Book" charset="0"/>
              </a:rPr>
              <a:t>BU x</a:t>
            </a:r>
          </a:p>
        </p:txBody>
      </p:sp>
      <p:sp>
        <p:nvSpPr>
          <p:cNvPr id="11" name="Rectangle 44">
            <a:extLst>
              <a:ext uri="{FF2B5EF4-FFF2-40B4-BE49-F238E27FC236}">
                <a16:creationId xmlns:a16="http://schemas.microsoft.com/office/drawing/2014/main" id="{4A4D2260-CE9B-AE42-ADD0-9D909A1AC2D2}"/>
              </a:ext>
            </a:extLst>
          </p:cNvPr>
          <p:cNvSpPr/>
          <p:nvPr/>
        </p:nvSpPr>
        <p:spPr>
          <a:xfrm>
            <a:off x="1276776" y="4374738"/>
            <a:ext cx="531062" cy="101252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lIns="35973" rIns="35973" rtlCol="0" anchor="ctr"/>
          <a:lstStyle/>
          <a:p>
            <a:pPr algn="ctr" defTabSz="456766">
              <a:defRPr/>
            </a:pPr>
            <a:r>
              <a:rPr lang="en-US" sz="1000" dirty="0">
                <a:solidFill>
                  <a:schemeClr val="tx1"/>
                </a:solidFill>
                <a:latin typeface="Century Gothic" panose="020B0502020202020204" pitchFamily="34" charset="0"/>
                <a:ea typeface="Avenir Book" charset="0"/>
                <a:cs typeface="Avenir Book" charset="0"/>
              </a:rPr>
              <a:t>HR</a:t>
            </a:r>
          </a:p>
        </p:txBody>
      </p:sp>
      <p:sp>
        <p:nvSpPr>
          <p:cNvPr id="12" name="Rectangle 44">
            <a:extLst>
              <a:ext uri="{FF2B5EF4-FFF2-40B4-BE49-F238E27FC236}">
                <a16:creationId xmlns:a16="http://schemas.microsoft.com/office/drawing/2014/main" id="{13CEB5D1-083E-8C40-853B-41444806B3A6}"/>
              </a:ext>
            </a:extLst>
          </p:cNvPr>
          <p:cNvSpPr/>
          <p:nvPr/>
        </p:nvSpPr>
        <p:spPr>
          <a:xfrm>
            <a:off x="1883447" y="4374738"/>
            <a:ext cx="531062" cy="101252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lIns="35973" rIns="35973" rtlCol="0" anchor="ctr"/>
          <a:lstStyle/>
          <a:p>
            <a:pPr algn="ctr" defTabSz="456766">
              <a:defRPr/>
            </a:pPr>
            <a:r>
              <a:rPr lang="en-US" sz="1000" dirty="0">
                <a:solidFill>
                  <a:schemeClr val="tx1"/>
                </a:solidFill>
                <a:latin typeface="Century Gothic" panose="020B0502020202020204" pitchFamily="34" charset="0"/>
                <a:ea typeface="Avenir Book" charset="0"/>
                <a:cs typeface="Avenir Book" charset="0"/>
              </a:rPr>
              <a:t>IT</a:t>
            </a:r>
          </a:p>
        </p:txBody>
      </p:sp>
      <p:sp>
        <p:nvSpPr>
          <p:cNvPr id="13" name="TextBox 28">
            <a:extLst>
              <a:ext uri="{FF2B5EF4-FFF2-40B4-BE49-F238E27FC236}">
                <a16:creationId xmlns:a16="http://schemas.microsoft.com/office/drawing/2014/main" id="{A0C2A509-6945-EF44-9BDA-E1FE3B2B7CEB}"/>
              </a:ext>
            </a:extLst>
          </p:cNvPr>
          <p:cNvSpPr txBox="1"/>
          <p:nvPr/>
        </p:nvSpPr>
        <p:spPr>
          <a:xfrm>
            <a:off x="672102" y="4374736"/>
            <a:ext cx="1742409" cy="215388"/>
          </a:xfrm>
          <a:prstGeom prst="rect">
            <a:avLst/>
          </a:prstGeom>
          <a:solidFill>
            <a:srgbClr val="E6F0EC">
              <a:alpha val="72941"/>
            </a:srgbClr>
          </a:solidFill>
        </p:spPr>
        <p:txBody>
          <a:bodyPr wrap="square" rtlCol="0">
            <a:spAutoFit/>
          </a:bodyPr>
          <a:lstStyle/>
          <a:p>
            <a:pPr algn="ctr" defTabSz="456903">
              <a:defRPr/>
            </a:pPr>
            <a:r>
              <a:rPr lang="en-US" sz="800" b="1" dirty="0">
                <a:latin typeface="Century Gothic" panose="020F0302020204030204"/>
              </a:rPr>
              <a:t>BU SPOCs</a:t>
            </a:r>
          </a:p>
        </p:txBody>
      </p:sp>
      <p:sp>
        <p:nvSpPr>
          <p:cNvPr id="14" name="TextBox 28">
            <a:extLst>
              <a:ext uri="{FF2B5EF4-FFF2-40B4-BE49-F238E27FC236}">
                <a16:creationId xmlns:a16="http://schemas.microsoft.com/office/drawing/2014/main" id="{8CB03828-1A31-CE43-92C7-729704883D04}"/>
              </a:ext>
            </a:extLst>
          </p:cNvPr>
          <p:cNvSpPr txBox="1"/>
          <p:nvPr/>
        </p:nvSpPr>
        <p:spPr>
          <a:xfrm rot="16200000">
            <a:off x="-416073" y="4440084"/>
            <a:ext cx="1323712" cy="338466"/>
          </a:xfrm>
          <a:prstGeom prst="rect">
            <a:avLst/>
          </a:prstGeom>
          <a:noFill/>
        </p:spPr>
        <p:txBody>
          <a:bodyPr wrap="square" rtlCol="0">
            <a:spAutoFit/>
          </a:bodyPr>
          <a:lstStyle/>
          <a:p>
            <a:pPr algn="ctr" defTabSz="456903">
              <a:defRPr/>
            </a:pPr>
            <a:r>
              <a:rPr lang="en-US" sz="800" dirty="0">
                <a:solidFill>
                  <a:schemeClr val="bg1"/>
                </a:solidFill>
                <a:latin typeface="Century Gothic" panose="020F0302020204030204"/>
              </a:rPr>
              <a:t>Process owners within the business</a:t>
            </a:r>
          </a:p>
        </p:txBody>
      </p:sp>
      <p:sp>
        <p:nvSpPr>
          <p:cNvPr id="15" name="Rounded Rectangle 2">
            <a:extLst>
              <a:ext uri="{FF2B5EF4-FFF2-40B4-BE49-F238E27FC236}">
                <a16:creationId xmlns:a16="http://schemas.microsoft.com/office/drawing/2014/main" id="{384BF74F-D104-364F-97DC-0B8E122E1A7F}"/>
              </a:ext>
            </a:extLst>
          </p:cNvPr>
          <p:cNvSpPr/>
          <p:nvPr/>
        </p:nvSpPr>
        <p:spPr>
          <a:xfrm>
            <a:off x="4025490" y="2502901"/>
            <a:ext cx="7363157" cy="2889124"/>
          </a:xfrm>
          <a:prstGeom prst="roundRect">
            <a:avLst>
              <a:gd name="adj" fmla="val 0"/>
            </a:avLst>
          </a:prstGeom>
          <a:solidFill>
            <a:schemeClr val="accent1">
              <a:lumMod val="60000"/>
              <a:lumOff val="40000"/>
            </a:schemeClr>
          </a:solidFill>
          <a:ln>
            <a:solidFill>
              <a:schemeClr val="tx1">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t"/>
          <a:lstStyle/>
          <a:p>
            <a:pPr defTabSz="456766">
              <a:defRPr/>
            </a:pPr>
            <a:r>
              <a:rPr lang="en-US" sz="1000" b="1" dirty="0">
                <a:solidFill>
                  <a:schemeClr val="tx1"/>
                </a:solidFill>
                <a:latin typeface="Century Gothic" panose="020B0502020202020204" pitchFamily="34" charset="0"/>
                <a:ea typeface="Avenir Book" charset="0"/>
                <a:cs typeface="Avenir Book" charset="0"/>
              </a:rPr>
              <a:t>ServiceNow Platform Team</a:t>
            </a:r>
          </a:p>
        </p:txBody>
      </p:sp>
      <p:sp>
        <p:nvSpPr>
          <p:cNvPr id="19" name="Rounded Rectangle 2">
            <a:extLst>
              <a:ext uri="{FF2B5EF4-FFF2-40B4-BE49-F238E27FC236}">
                <a16:creationId xmlns:a16="http://schemas.microsoft.com/office/drawing/2014/main" id="{56CB205E-E3D5-8140-A273-7E6DA419368A}"/>
              </a:ext>
            </a:extLst>
          </p:cNvPr>
          <p:cNvSpPr/>
          <p:nvPr/>
        </p:nvSpPr>
        <p:spPr>
          <a:xfrm>
            <a:off x="645861" y="2035182"/>
            <a:ext cx="1768649" cy="1912278"/>
          </a:xfrm>
          <a:prstGeom prst="roundRect">
            <a:avLst>
              <a:gd name="adj" fmla="val 0"/>
            </a:avLst>
          </a:prstGeom>
          <a:solidFill>
            <a:schemeClr val="accent1">
              <a:lumMod val="60000"/>
              <a:lumOff val="40000"/>
            </a:schemeClr>
          </a:solidFill>
          <a:ln>
            <a:solidFill>
              <a:schemeClr val="tx1">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defTabSz="456766">
              <a:defRPr/>
            </a:pPr>
            <a:r>
              <a:rPr lang="en-US" sz="1000" b="1" dirty="0">
                <a:solidFill>
                  <a:schemeClr val="tx1"/>
                </a:solidFill>
                <a:latin typeface="Century Gothic" panose="020B0502020202020204" pitchFamily="34" charset="0"/>
                <a:ea typeface="Avenir Book" charset="0"/>
                <a:cs typeface="Avenir Book" charset="0"/>
              </a:rPr>
              <a:t>ServiceNow CoEI</a:t>
            </a:r>
          </a:p>
        </p:txBody>
      </p:sp>
      <p:sp>
        <p:nvSpPr>
          <p:cNvPr id="20" name="Rounded Rectangle 2">
            <a:extLst>
              <a:ext uri="{FF2B5EF4-FFF2-40B4-BE49-F238E27FC236}">
                <a16:creationId xmlns:a16="http://schemas.microsoft.com/office/drawing/2014/main" id="{C8ED3919-5EC2-6245-A261-773C049E108F}"/>
              </a:ext>
            </a:extLst>
          </p:cNvPr>
          <p:cNvSpPr/>
          <p:nvPr/>
        </p:nvSpPr>
        <p:spPr>
          <a:xfrm>
            <a:off x="861147" y="2416134"/>
            <a:ext cx="1281102" cy="1183048"/>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defTabSz="456766">
              <a:defRPr/>
            </a:pPr>
            <a:r>
              <a:rPr lang="en-US" sz="1000" b="1" dirty="0">
                <a:solidFill>
                  <a:schemeClr val="tx1"/>
                </a:solidFill>
                <a:latin typeface="Century Gothic" panose="020B0502020202020204" pitchFamily="34" charset="0"/>
                <a:ea typeface="Avenir Book" charset="0"/>
                <a:cs typeface="Avenir Book" charset="0"/>
              </a:rPr>
              <a:t>Strategy &amp; Roadmap</a:t>
            </a:r>
          </a:p>
          <a:p>
            <a:pPr defTabSz="456766">
              <a:defRPr/>
            </a:pPr>
            <a:endParaRPr lang="en-US" sz="1000" dirty="0">
              <a:solidFill>
                <a:schemeClr val="tx1"/>
              </a:solidFill>
              <a:latin typeface="Century Gothic" panose="020B0502020202020204" pitchFamily="34" charset="0"/>
              <a:ea typeface="Avenir Book" charset="0"/>
              <a:cs typeface="Avenir Book" charset="0"/>
            </a:endParaRPr>
          </a:p>
          <a:p>
            <a:pPr marL="171399" indent="-171399" defTabSz="456766">
              <a:buFont typeface="Arial" panose="020B0604020202020204" pitchFamily="34" charset="0"/>
              <a:buChar char="•"/>
              <a:defRPr/>
            </a:pPr>
            <a:r>
              <a:rPr lang="en-US" sz="1000" dirty="0">
                <a:solidFill>
                  <a:schemeClr val="tx1"/>
                </a:solidFill>
                <a:latin typeface="Century Gothic" panose="020B0502020202020204" pitchFamily="34" charset="0"/>
                <a:ea typeface="Avenir Book" charset="0"/>
                <a:cs typeface="Avenir Book" charset="0"/>
              </a:rPr>
              <a:t>Strategy</a:t>
            </a:r>
          </a:p>
          <a:p>
            <a:pPr marL="171399" indent="-171399" defTabSz="456766">
              <a:buFont typeface="Arial" panose="020B0604020202020204" pitchFamily="34" charset="0"/>
              <a:buChar char="•"/>
              <a:defRPr/>
            </a:pPr>
            <a:r>
              <a:rPr lang="en-US" sz="1000" dirty="0">
                <a:solidFill>
                  <a:schemeClr val="tx1"/>
                </a:solidFill>
                <a:latin typeface="Century Gothic" panose="020B0502020202020204" pitchFamily="34" charset="0"/>
                <a:ea typeface="Avenir Book" charset="0"/>
                <a:cs typeface="Avenir Book" charset="0"/>
              </a:rPr>
              <a:t>Vision</a:t>
            </a:r>
          </a:p>
          <a:p>
            <a:pPr marL="171399" indent="-171399" defTabSz="456766">
              <a:buFont typeface="Arial" panose="020B0604020202020204" pitchFamily="34" charset="0"/>
              <a:buChar char="•"/>
              <a:defRPr/>
            </a:pPr>
            <a:r>
              <a:rPr lang="en-US" sz="1000" dirty="0">
                <a:solidFill>
                  <a:schemeClr val="tx1"/>
                </a:solidFill>
                <a:latin typeface="Century Gothic" panose="020B0502020202020204" pitchFamily="34" charset="0"/>
                <a:ea typeface="Avenir Book" charset="0"/>
                <a:cs typeface="Avenir Book" charset="0"/>
              </a:rPr>
              <a:t>Roadmap</a:t>
            </a:r>
          </a:p>
          <a:p>
            <a:pPr marL="171399" indent="-171399" defTabSz="456766">
              <a:buFont typeface="Arial" panose="020B0604020202020204" pitchFamily="34" charset="0"/>
              <a:buChar char="•"/>
              <a:defRPr/>
            </a:pPr>
            <a:r>
              <a:rPr lang="en-US" sz="1000" dirty="0">
                <a:solidFill>
                  <a:schemeClr val="tx1"/>
                </a:solidFill>
                <a:latin typeface="Century Gothic" panose="020B0502020202020204" pitchFamily="34" charset="0"/>
                <a:ea typeface="Avenir Book" charset="0"/>
                <a:cs typeface="Avenir Book" charset="0"/>
              </a:rPr>
              <a:t>Innovation</a:t>
            </a:r>
          </a:p>
          <a:p>
            <a:pPr algn="ctr" defTabSz="456766">
              <a:defRPr/>
            </a:pPr>
            <a:endParaRPr lang="en-US" sz="1000" b="1" dirty="0">
              <a:solidFill>
                <a:schemeClr val="tx1"/>
              </a:solidFill>
              <a:latin typeface="Century Gothic" panose="020B0502020202020204" pitchFamily="34" charset="0"/>
              <a:ea typeface="Avenir Book" charset="0"/>
              <a:cs typeface="Avenir Book" charset="0"/>
            </a:endParaRPr>
          </a:p>
        </p:txBody>
      </p:sp>
      <p:sp>
        <p:nvSpPr>
          <p:cNvPr id="3" name="Pfeil nach oben und unten 2">
            <a:extLst>
              <a:ext uri="{FF2B5EF4-FFF2-40B4-BE49-F238E27FC236}">
                <a16:creationId xmlns:a16="http://schemas.microsoft.com/office/drawing/2014/main" id="{20863B81-C81D-124D-9689-EE87033EC485}"/>
              </a:ext>
            </a:extLst>
          </p:cNvPr>
          <p:cNvSpPr/>
          <p:nvPr/>
        </p:nvSpPr>
        <p:spPr>
          <a:xfrm>
            <a:off x="1448341" y="3829899"/>
            <a:ext cx="202013" cy="511851"/>
          </a:xfrm>
          <a:prstGeom prst="upDownArrow">
            <a:avLst>
              <a:gd name="adj1" fmla="val 60000"/>
              <a:gd name="adj2" fmla="val 85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de-DE" sz="1798" dirty="0">
              <a:solidFill>
                <a:schemeClr val="tx1"/>
              </a:solidFill>
              <a:latin typeface="Century Gothic" panose="020F0302020204030204"/>
            </a:endParaRPr>
          </a:p>
        </p:txBody>
      </p:sp>
      <p:sp>
        <p:nvSpPr>
          <p:cNvPr id="22" name="Rounded Rectangle 2">
            <a:extLst>
              <a:ext uri="{FF2B5EF4-FFF2-40B4-BE49-F238E27FC236}">
                <a16:creationId xmlns:a16="http://schemas.microsoft.com/office/drawing/2014/main" id="{9324E739-905D-AA4B-BF69-AEE4981A9B86}"/>
              </a:ext>
            </a:extLst>
          </p:cNvPr>
          <p:cNvSpPr/>
          <p:nvPr/>
        </p:nvSpPr>
        <p:spPr>
          <a:xfrm>
            <a:off x="5296732" y="2923448"/>
            <a:ext cx="2585373" cy="2299477"/>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defTabSz="456766">
              <a:defRPr/>
            </a:pPr>
            <a:r>
              <a:rPr lang="en-US" sz="1000" b="1" dirty="0">
                <a:solidFill>
                  <a:schemeClr val="tx1"/>
                </a:solidFill>
                <a:latin typeface="Century Gothic" panose="020B0502020202020204" pitchFamily="34" charset="0"/>
                <a:ea typeface="Avenir Book" charset="0"/>
                <a:cs typeface="Avenir Book" charset="0"/>
              </a:rPr>
              <a:t>Product Development</a:t>
            </a:r>
          </a:p>
          <a:p>
            <a:pPr defTabSz="456766">
              <a:defRPr/>
            </a:pPr>
            <a:endParaRPr lang="en-US" sz="1000" dirty="0">
              <a:solidFill>
                <a:schemeClr val="tx1"/>
              </a:solidFill>
              <a:latin typeface="Century Gothic" panose="020B0502020202020204" pitchFamily="34" charset="0"/>
              <a:ea typeface="Avenir Book" charset="0"/>
              <a:cs typeface="Avenir Book" charset="0"/>
            </a:endParaRPr>
          </a:p>
          <a:p>
            <a:pPr marL="171399" indent="-171399" defTabSz="456766">
              <a:buFont typeface="Arial" panose="020B0604020202020204" pitchFamily="34" charset="0"/>
              <a:buChar char="•"/>
              <a:defRPr/>
            </a:pPr>
            <a:r>
              <a:rPr lang="en-US" sz="1000" dirty="0">
                <a:solidFill>
                  <a:schemeClr val="tx1"/>
                </a:solidFill>
                <a:latin typeface="Century Gothic" panose="020B0502020202020204" pitchFamily="34" charset="0"/>
                <a:ea typeface="Avenir Book" charset="0"/>
                <a:cs typeface="Avenir Book" charset="0"/>
              </a:rPr>
              <a:t>Manage &amp; prioritize backlog</a:t>
            </a:r>
          </a:p>
          <a:p>
            <a:pPr marL="171399" indent="-171399" defTabSz="456766">
              <a:buFont typeface="Arial" panose="020B0604020202020204" pitchFamily="34" charset="0"/>
              <a:buChar char="•"/>
              <a:defRPr/>
            </a:pPr>
            <a:r>
              <a:rPr lang="en-US" sz="1000" dirty="0">
                <a:solidFill>
                  <a:schemeClr val="tx1"/>
                </a:solidFill>
                <a:latin typeface="Century Gothic" panose="020B0502020202020204" pitchFamily="34" charset="0"/>
                <a:ea typeface="Avenir Book" charset="0"/>
                <a:cs typeface="Avenir Book" charset="0"/>
              </a:rPr>
              <a:t>Responsible for implementation</a:t>
            </a:r>
          </a:p>
          <a:p>
            <a:pPr marL="171399" indent="-171399" defTabSz="456766">
              <a:buFont typeface="Arial" panose="020B0604020202020204" pitchFamily="34" charset="0"/>
              <a:buChar char="•"/>
              <a:defRPr/>
            </a:pPr>
            <a:r>
              <a:rPr lang="en-US" sz="1000" dirty="0">
                <a:solidFill>
                  <a:schemeClr val="tx1"/>
                </a:solidFill>
                <a:latin typeface="Century Gothic" panose="020B0502020202020204" pitchFamily="34" charset="0"/>
                <a:ea typeface="Avenir Book" charset="0"/>
                <a:cs typeface="Avenir Book" charset="0"/>
              </a:rPr>
              <a:t>Responsible for testing</a:t>
            </a:r>
          </a:p>
          <a:p>
            <a:pPr marL="171399" indent="-171399" defTabSz="456766">
              <a:buFont typeface="Arial" panose="020B0604020202020204" pitchFamily="34" charset="0"/>
              <a:buChar char="•"/>
              <a:defRPr/>
            </a:pPr>
            <a:r>
              <a:rPr lang="en-US" sz="1000" dirty="0">
                <a:solidFill>
                  <a:schemeClr val="tx1"/>
                </a:solidFill>
                <a:latin typeface="Century Gothic" panose="020B0502020202020204" pitchFamily="34" charset="0"/>
                <a:ea typeface="Avenir Book" charset="0"/>
                <a:cs typeface="Avenir Book" charset="0"/>
              </a:rPr>
              <a:t>Technical Documentation</a:t>
            </a:r>
          </a:p>
          <a:p>
            <a:pPr marL="171399" indent="-171399" defTabSz="456766">
              <a:buFont typeface="Arial" panose="020B0604020202020204" pitchFamily="34" charset="0"/>
              <a:buChar char="•"/>
              <a:defRPr/>
            </a:pPr>
            <a:r>
              <a:rPr lang="en-US" sz="1000" dirty="0">
                <a:solidFill>
                  <a:schemeClr val="tx1"/>
                </a:solidFill>
                <a:latin typeface="Century Gothic" panose="020B0502020202020204" pitchFamily="34" charset="0"/>
                <a:ea typeface="Avenir Book" charset="0"/>
                <a:cs typeface="Avenir Book" charset="0"/>
              </a:rPr>
              <a:t>Enforce ServiceNow Best Practices</a:t>
            </a:r>
          </a:p>
          <a:p>
            <a:pPr marL="171399" indent="-171399" defTabSz="456766">
              <a:buFont typeface="Arial" panose="020B0604020202020204" pitchFamily="34" charset="0"/>
              <a:buChar char="•"/>
              <a:defRPr/>
            </a:pPr>
            <a:r>
              <a:rPr lang="en-US" sz="1000" dirty="0">
                <a:solidFill>
                  <a:schemeClr val="tx1"/>
                </a:solidFill>
                <a:latin typeface="Century Gothic" panose="020B0502020202020204" pitchFamily="34" charset="0"/>
                <a:ea typeface="Avenir Book" charset="0"/>
                <a:cs typeface="Avenir Book" charset="0"/>
              </a:rPr>
              <a:t>Delivery Assurance</a:t>
            </a:r>
          </a:p>
          <a:p>
            <a:pPr marL="171399" indent="-171399" defTabSz="456766">
              <a:buFont typeface="Arial" panose="020B0604020202020204" pitchFamily="34" charset="0"/>
              <a:buChar char="•"/>
              <a:defRPr/>
            </a:pPr>
            <a:r>
              <a:rPr lang="en-US" sz="1000" dirty="0">
                <a:solidFill>
                  <a:schemeClr val="tx1"/>
                </a:solidFill>
                <a:latin typeface="Century Gothic" panose="020B0502020202020204" pitchFamily="34" charset="0"/>
                <a:ea typeface="Avenir Book" charset="0"/>
                <a:cs typeface="Avenir Book" charset="0"/>
              </a:rPr>
              <a:t>Platform Architecture</a:t>
            </a:r>
          </a:p>
          <a:p>
            <a:pPr defTabSz="456766">
              <a:defRPr/>
            </a:pPr>
            <a:endParaRPr lang="en-US" sz="1000" b="1" dirty="0">
              <a:solidFill>
                <a:schemeClr val="tx1"/>
              </a:solidFill>
              <a:latin typeface="Century Gothic" panose="020B0502020202020204" pitchFamily="34" charset="0"/>
              <a:ea typeface="Avenir Book" charset="0"/>
              <a:cs typeface="Avenir Book" charset="0"/>
            </a:endParaRPr>
          </a:p>
        </p:txBody>
      </p:sp>
      <p:sp>
        <p:nvSpPr>
          <p:cNvPr id="23" name="Rounded Rectangle 2">
            <a:extLst>
              <a:ext uri="{FF2B5EF4-FFF2-40B4-BE49-F238E27FC236}">
                <a16:creationId xmlns:a16="http://schemas.microsoft.com/office/drawing/2014/main" id="{55028683-1A82-644B-BF95-FFB85172B6E6}"/>
              </a:ext>
            </a:extLst>
          </p:cNvPr>
          <p:cNvSpPr/>
          <p:nvPr/>
        </p:nvSpPr>
        <p:spPr>
          <a:xfrm>
            <a:off x="7998181" y="2923448"/>
            <a:ext cx="2662262" cy="2299477"/>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defTabSz="456766">
              <a:defRPr/>
            </a:pPr>
            <a:r>
              <a:rPr lang="en-US" sz="1000" b="1" dirty="0">
                <a:solidFill>
                  <a:schemeClr val="tx1"/>
                </a:solidFill>
                <a:latin typeface="Century Gothic" panose="020B0502020202020204" pitchFamily="34" charset="0"/>
                <a:ea typeface="Avenir Book" charset="0"/>
                <a:cs typeface="Avenir Book" charset="0"/>
              </a:rPr>
              <a:t>Support &amp; Operations</a:t>
            </a:r>
          </a:p>
          <a:p>
            <a:pPr defTabSz="456766">
              <a:defRPr/>
            </a:pPr>
            <a:endParaRPr lang="en-US" sz="1000" dirty="0">
              <a:solidFill>
                <a:schemeClr val="tx1"/>
              </a:solidFill>
              <a:latin typeface="Century Gothic" panose="020B0502020202020204" pitchFamily="34" charset="0"/>
              <a:ea typeface="Avenir Book" charset="0"/>
              <a:cs typeface="Avenir Book" charset="0"/>
            </a:endParaRPr>
          </a:p>
          <a:p>
            <a:pPr marL="171399" indent="-171399" defTabSz="456766">
              <a:buFont typeface="Arial" panose="020B0604020202020204" pitchFamily="34" charset="0"/>
              <a:buChar char="•"/>
              <a:defRPr/>
            </a:pPr>
            <a:r>
              <a:rPr lang="en-US" sz="1000" dirty="0">
                <a:solidFill>
                  <a:schemeClr val="tx1"/>
                </a:solidFill>
                <a:latin typeface="Century Gothic" panose="020B0502020202020204" pitchFamily="34" charset="0"/>
                <a:ea typeface="Avenir Book" charset="0"/>
                <a:cs typeface="Avenir Book" charset="0"/>
              </a:rPr>
              <a:t>Instance Best Practices, Operations Standards &amp; Policies</a:t>
            </a:r>
          </a:p>
          <a:p>
            <a:pPr marL="171399" indent="-171399" defTabSz="456766">
              <a:buFont typeface="Arial" panose="020B0604020202020204" pitchFamily="34" charset="0"/>
              <a:buChar char="•"/>
              <a:defRPr/>
            </a:pPr>
            <a:r>
              <a:rPr lang="en-US" sz="1000" dirty="0">
                <a:solidFill>
                  <a:schemeClr val="tx1"/>
                </a:solidFill>
                <a:latin typeface="Century Gothic" panose="020B0502020202020204" pitchFamily="34" charset="0"/>
                <a:ea typeface="Avenir Book" charset="0"/>
                <a:cs typeface="Avenir Book" charset="0"/>
              </a:rPr>
              <a:t>Ensure consistency, integrity &amp; sustainability of the platform</a:t>
            </a:r>
          </a:p>
          <a:p>
            <a:pPr marL="171399" indent="-171399" defTabSz="456766">
              <a:buFont typeface="Arial" panose="020B0604020202020204" pitchFamily="34" charset="0"/>
              <a:buChar char="•"/>
              <a:defRPr/>
            </a:pPr>
            <a:r>
              <a:rPr lang="en-US" sz="1000" dirty="0">
                <a:solidFill>
                  <a:schemeClr val="tx1"/>
                </a:solidFill>
                <a:latin typeface="Century Gothic" panose="020B0502020202020204" pitchFamily="34" charset="0"/>
                <a:ea typeface="Avenir Book" charset="0"/>
                <a:cs typeface="Avenir Book" charset="0"/>
              </a:rPr>
              <a:t>Manage, monitor &amp; optimize platform performance</a:t>
            </a:r>
          </a:p>
          <a:p>
            <a:pPr marL="171399" indent="-171399" defTabSz="456766">
              <a:buFont typeface="Arial" panose="020B0604020202020204" pitchFamily="34" charset="0"/>
              <a:buChar char="•"/>
              <a:defRPr/>
            </a:pPr>
            <a:r>
              <a:rPr lang="en-US" sz="1000" dirty="0">
                <a:solidFill>
                  <a:schemeClr val="tx1"/>
                </a:solidFill>
                <a:latin typeface="Century Gothic" panose="020B0502020202020204" pitchFamily="34" charset="0"/>
                <a:ea typeface="Avenir Book" charset="0"/>
                <a:cs typeface="Avenir Book" charset="0"/>
              </a:rPr>
              <a:t>Provide audit &amp; compliance support</a:t>
            </a:r>
          </a:p>
          <a:p>
            <a:pPr marL="171399" indent="-171399" defTabSz="456766">
              <a:buFont typeface="Arial" panose="020B0604020202020204" pitchFamily="34" charset="0"/>
              <a:buChar char="•"/>
              <a:defRPr/>
            </a:pPr>
            <a:r>
              <a:rPr lang="en-US" sz="1000" dirty="0">
                <a:solidFill>
                  <a:schemeClr val="tx1"/>
                </a:solidFill>
                <a:latin typeface="Century Gothic" panose="020B0502020202020204" pitchFamily="34" charset="0"/>
                <a:ea typeface="Avenir Book" charset="0"/>
                <a:cs typeface="Avenir Book" charset="0"/>
              </a:rPr>
              <a:t>Manage Security &amp; Data Segregation</a:t>
            </a:r>
          </a:p>
          <a:p>
            <a:pPr marL="171399" indent="-171399" defTabSz="456766">
              <a:buFont typeface="Arial" panose="020B0604020202020204" pitchFamily="34" charset="0"/>
              <a:buChar char="•"/>
              <a:defRPr/>
            </a:pPr>
            <a:r>
              <a:rPr lang="en-US" sz="1000" dirty="0">
                <a:solidFill>
                  <a:schemeClr val="tx1"/>
                </a:solidFill>
                <a:latin typeface="Century Gothic" panose="020B0502020202020204" pitchFamily="34" charset="0"/>
                <a:ea typeface="Avenir Book" charset="0"/>
                <a:cs typeface="Avenir Book" charset="0"/>
              </a:rPr>
              <a:t>Manage Platform users</a:t>
            </a:r>
          </a:p>
          <a:p>
            <a:pPr marL="171399" indent="-171399" defTabSz="456766">
              <a:buFont typeface="Arial" panose="020B0604020202020204" pitchFamily="34" charset="0"/>
              <a:buChar char="•"/>
              <a:defRPr/>
            </a:pPr>
            <a:r>
              <a:rPr lang="en-US" sz="1000" dirty="0">
                <a:solidFill>
                  <a:schemeClr val="tx1"/>
                </a:solidFill>
                <a:latin typeface="Century Gothic" panose="020B0502020202020204" pitchFamily="34" charset="0"/>
                <a:ea typeface="Avenir Book" charset="0"/>
                <a:cs typeface="Avenir Book" charset="0"/>
              </a:rPr>
              <a:t>Bug fixing &amp; platform support</a:t>
            </a:r>
          </a:p>
          <a:p>
            <a:pPr defTabSz="456766">
              <a:defRPr/>
            </a:pPr>
            <a:endParaRPr lang="en-US" sz="1000" b="1" dirty="0">
              <a:solidFill>
                <a:schemeClr val="tx1"/>
              </a:solidFill>
              <a:latin typeface="Century Gothic" panose="020B0502020202020204" pitchFamily="34" charset="0"/>
              <a:ea typeface="Avenir Book" charset="0"/>
              <a:cs typeface="Avenir Book" charset="0"/>
            </a:endParaRPr>
          </a:p>
        </p:txBody>
      </p:sp>
      <p:sp>
        <p:nvSpPr>
          <p:cNvPr id="24" name="TextBox 28">
            <a:extLst>
              <a:ext uri="{FF2B5EF4-FFF2-40B4-BE49-F238E27FC236}">
                <a16:creationId xmlns:a16="http://schemas.microsoft.com/office/drawing/2014/main" id="{54F8E683-88A4-8745-9236-B678BD97FB88}"/>
              </a:ext>
            </a:extLst>
          </p:cNvPr>
          <p:cNvSpPr txBox="1"/>
          <p:nvPr/>
        </p:nvSpPr>
        <p:spPr>
          <a:xfrm>
            <a:off x="3812184" y="5641341"/>
            <a:ext cx="7835640" cy="261542"/>
          </a:xfrm>
          <a:prstGeom prst="rect">
            <a:avLst/>
          </a:prstGeom>
          <a:noFill/>
        </p:spPr>
        <p:txBody>
          <a:bodyPr wrap="square" rtlCol="0">
            <a:spAutoFit/>
          </a:bodyPr>
          <a:lstStyle/>
          <a:p>
            <a:pPr defTabSz="456903">
              <a:defRPr/>
            </a:pPr>
            <a:r>
              <a:rPr lang="en-US" sz="1100" dirty="0">
                <a:solidFill>
                  <a:schemeClr val="bg1"/>
                </a:solidFill>
                <a:latin typeface="Century Gothic" panose="020F0302020204030204"/>
              </a:rPr>
              <a:t>IT is operating the GBS ServiceNow platform &amp; being a customer of GBS at the same time. But they don’t own it.</a:t>
            </a:r>
          </a:p>
        </p:txBody>
      </p:sp>
      <p:sp>
        <p:nvSpPr>
          <p:cNvPr id="25" name="Freihandform 24">
            <a:extLst>
              <a:ext uri="{FF2B5EF4-FFF2-40B4-BE49-F238E27FC236}">
                <a16:creationId xmlns:a16="http://schemas.microsoft.com/office/drawing/2014/main" id="{5D0CEADE-0756-6C47-9D58-C0B3554A6AAF}"/>
              </a:ext>
            </a:extLst>
          </p:cNvPr>
          <p:cNvSpPr/>
          <p:nvPr/>
        </p:nvSpPr>
        <p:spPr>
          <a:xfrm>
            <a:off x="2435087" y="1204045"/>
            <a:ext cx="1213450" cy="4369989"/>
          </a:xfrm>
          <a:custGeom>
            <a:avLst/>
            <a:gdLst>
              <a:gd name="connsiteX0" fmla="*/ 0 w 1272209"/>
              <a:gd name="connsiteY0" fmla="*/ 3180522 h 4383157"/>
              <a:gd name="connsiteX1" fmla="*/ 1272209 w 1272209"/>
              <a:gd name="connsiteY1" fmla="*/ 0 h 4383157"/>
              <a:gd name="connsiteX2" fmla="*/ 1262270 w 1272209"/>
              <a:gd name="connsiteY2" fmla="*/ 4383157 h 4383157"/>
              <a:gd name="connsiteX3" fmla="*/ 9940 w 1272209"/>
              <a:gd name="connsiteY3" fmla="*/ 4184374 h 4383157"/>
              <a:gd name="connsiteX4" fmla="*/ 0 w 1272209"/>
              <a:gd name="connsiteY4" fmla="*/ 3180522 h 4383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2209" h="4383157">
                <a:moveTo>
                  <a:pt x="0" y="3180522"/>
                </a:moveTo>
                <a:lnTo>
                  <a:pt x="1272209" y="0"/>
                </a:lnTo>
                <a:lnTo>
                  <a:pt x="1262270" y="4383157"/>
                </a:lnTo>
                <a:lnTo>
                  <a:pt x="9940" y="4184374"/>
                </a:lnTo>
                <a:cubicBezTo>
                  <a:pt x="6627" y="3849757"/>
                  <a:pt x="3313" y="3515139"/>
                  <a:pt x="0" y="3180522"/>
                </a:cubicBezTo>
                <a:close/>
              </a:path>
            </a:pathLst>
          </a:custGeom>
          <a:gradFill>
            <a:gsLst>
              <a:gs pos="0">
                <a:schemeClr val="accent1">
                  <a:lumMod val="40000"/>
                  <a:lumOff val="60000"/>
                  <a:alpha val="87000"/>
                </a:schemeClr>
              </a:gs>
              <a:gs pos="100000">
                <a:schemeClr val="accent1">
                  <a:lumMod val="20000"/>
                  <a:lumOff val="80000"/>
                  <a:alpha val="2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de-DE" sz="1798" dirty="0">
              <a:solidFill>
                <a:schemeClr val="tx1"/>
              </a:solidFill>
              <a:latin typeface="Century Gothic" panose="020F0302020204030204"/>
            </a:endParaRPr>
          </a:p>
        </p:txBody>
      </p:sp>
      <p:sp>
        <p:nvSpPr>
          <p:cNvPr id="21" name="Pfeil nach oben und unten 20">
            <a:extLst>
              <a:ext uri="{FF2B5EF4-FFF2-40B4-BE49-F238E27FC236}">
                <a16:creationId xmlns:a16="http://schemas.microsoft.com/office/drawing/2014/main" id="{CEDC71E5-3E67-C946-A4C9-00AF5BAF5A81}"/>
              </a:ext>
            </a:extLst>
          </p:cNvPr>
          <p:cNvSpPr/>
          <p:nvPr/>
        </p:nvSpPr>
        <p:spPr>
          <a:xfrm rot="5400000">
            <a:off x="3071084" y="2249513"/>
            <a:ext cx="202013" cy="804570"/>
          </a:xfrm>
          <a:prstGeom prst="upDownArrow">
            <a:avLst>
              <a:gd name="adj1" fmla="val 60000"/>
              <a:gd name="adj2" fmla="val 85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endParaRPr lang="de-DE" sz="1798" dirty="0">
              <a:solidFill>
                <a:schemeClr val="tx1"/>
              </a:solidFill>
              <a:latin typeface="Century Gothic" panose="020F0302020204030204"/>
            </a:endParaRPr>
          </a:p>
        </p:txBody>
      </p:sp>
      <p:sp>
        <p:nvSpPr>
          <p:cNvPr id="26" name="TextBox 28">
            <a:extLst>
              <a:ext uri="{FF2B5EF4-FFF2-40B4-BE49-F238E27FC236}">
                <a16:creationId xmlns:a16="http://schemas.microsoft.com/office/drawing/2014/main" id="{7EFBB9EA-E0F8-BF4D-87A8-9D9D93EB1217}"/>
              </a:ext>
            </a:extLst>
          </p:cNvPr>
          <p:cNvSpPr txBox="1"/>
          <p:nvPr/>
        </p:nvSpPr>
        <p:spPr>
          <a:xfrm>
            <a:off x="679274" y="3636005"/>
            <a:ext cx="1604668" cy="215388"/>
          </a:xfrm>
          <a:prstGeom prst="rect">
            <a:avLst/>
          </a:prstGeom>
          <a:noFill/>
        </p:spPr>
        <p:txBody>
          <a:bodyPr wrap="square" rtlCol="0">
            <a:spAutoFit/>
          </a:bodyPr>
          <a:lstStyle/>
          <a:p>
            <a:pPr algn="ctr" defTabSz="456903">
              <a:defRPr/>
            </a:pPr>
            <a:r>
              <a:rPr lang="en-US" sz="800" dirty="0">
                <a:latin typeface="Century Gothic" panose="020F0302020204030204"/>
              </a:rPr>
              <a:t>Business Partner for each BU</a:t>
            </a:r>
          </a:p>
        </p:txBody>
      </p:sp>
    </p:spTree>
    <p:extLst>
      <p:ext uri="{BB962C8B-B14F-4D97-AF65-F5344CB8AC3E}">
        <p14:creationId xmlns:p14="http://schemas.microsoft.com/office/powerpoint/2010/main" val="361804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11FDA22E-D3E3-DA41-86E3-9F1C3605D8B2}"/>
              </a:ext>
            </a:extLst>
          </p:cNvPr>
          <p:cNvSpPr>
            <a:spLocks noGrp="1"/>
          </p:cNvSpPr>
          <p:nvPr>
            <p:ph type="body" sz="quarter" idx="13"/>
          </p:nvPr>
        </p:nvSpPr>
        <p:spPr>
          <a:xfrm>
            <a:off x="604682" y="3544079"/>
            <a:ext cx="11207242" cy="447939"/>
          </a:xfrm>
        </p:spPr>
        <p:txBody>
          <a:bodyPr anchor="ctr"/>
          <a:lstStyle/>
          <a:p>
            <a:pPr>
              <a:buFont typeface="Wingdings" pitchFamily="2" charset="2"/>
              <a:buChar char="q"/>
            </a:pPr>
            <a:r>
              <a:rPr lang="en-US" sz="1600" b="1"/>
              <a:t>As more business unit have demand for ServiceNow capabilities, it is important to allow them some delivery autonomy while maintaining your overall standard.  We call this “autonomy with control.” </a:t>
            </a:r>
          </a:p>
          <a:p>
            <a:pPr>
              <a:buFont typeface="Wingdings" pitchFamily="2" charset="2"/>
              <a:buChar char="q"/>
            </a:pPr>
            <a:r>
              <a:rPr lang="en-US" sz="1600" b="1"/>
              <a:t>Continue to leverage your CoEI &amp; add capabilities to support business unit delivery.  Example additional capabilities include:</a:t>
            </a:r>
          </a:p>
          <a:p>
            <a:pPr lvl="2">
              <a:buFont typeface="Wingdings" pitchFamily="2" charset="2"/>
              <a:buChar char="q"/>
            </a:pPr>
            <a:r>
              <a:rPr lang="en-US" sz="1600" b="1">
                <a:solidFill>
                  <a:schemeClr val="bg1"/>
                </a:solidFill>
              </a:rPr>
              <a:t>Certification of BU resources (system admin, developers, architect, etc.)</a:t>
            </a:r>
          </a:p>
          <a:p>
            <a:pPr lvl="2">
              <a:buFont typeface="Wingdings" pitchFamily="2" charset="2"/>
              <a:buChar char="q"/>
            </a:pPr>
            <a:r>
              <a:rPr lang="en-US" sz="1600" b="1">
                <a:solidFill>
                  <a:schemeClr val="bg1"/>
                </a:solidFill>
              </a:rPr>
              <a:t>Code/configuration review</a:t>
            </a:r>
          </a:p>
          <a:p>
            <a:pPr lvl="2">
              <a:buFont typeface="Wingdings" pitchFamily="2" charset="2"/>
              <a:buChar char="q"/>
            </a:pPr>
            <a:r>
              <a:rPr lang="en-US" sz="1600" b="1">
                <a:solidFill>
                  <a:schemeClr val="bg1"/>
                </a:solidFill>
              </a:rPr>
              <a:t>Training &amp; enablement</a:t>
            </a:r>
          </a:p>
          <a:p>
            <a:pPr lvl="2">
              <a:buFont typeface="Wingdings" pitchFamily="2" charset="2"/>
              <a:buChar char="q"/>
            </a:pPr>
            <a:r>
              <a:rPr lang="en-US" sz="1600" b="1">
                <a:solidFill>
                  <a:schemeClr val="bg1"/>
                </a:solidFill>
              </a:rPr>
              <a:t>Environment management</a:t>
            </a:r>
          </a:p>
          <a:p>
            <a:pPr>
              <a:buFont typeface="Wingdings" pitchFamily="2" charset="2"/>
              <a:buChar char="q"/>
            </a:pPr>
            <a:r>
              <a:rPr lang="en-US" sz="1600" b="1"/>
              <a:t>It is critical at this stage to have fully operating policies around technical standards, integration standards, data management, code migration, &amp; ensure you have mechanisms to enforce these policies. </a:t>
            </a:r>
          </a:p>
          <a:p>
            <a:pPr>
              <a:buFont typeface="Wingdings" pitchFamily="2" charset="2"/>
              <a:buChar char="q"/>
            </a:pPr>
            <a:r>
              <a:rPr lang="en-US" sz="1600" b="1"/>
              <a:t>You need to define the guardrails of what can be delivered by a Business Unit delivery team &amp; what needs to get bounced up to a centralized delivery team. </a:t>
            </a:r>
          </a:p>
          <a:p>
            <a:pPr>
              <a:buFont typeface="Wingdings" pitchFamily="2" charset="2"/>
              <a:buChar char="q"/>
            </a:pPr>
            <a:r>
              <a:rPr lang="en-US" sz="1600" b="1"/>
              <a:t>Business units also likely need to develop a portfolio team to vet demand &amp; may have a localized portfolio demand board.</a:t>
            </a:r>
          </a:p>
          <a:p>
            <a:pPr>
              <a:buFont typeface="Wingdings" pitchFamily="2" charset="2"/>
              <a:buChar char="q"/>
            </a:pPr>
            <a:endParaRPr lang="en-US" sz="1600" b="1"/>
          </a:p>
        </p:txBody>
      </p:sp>
      <p:sp>
        <p:nvSpPr>
          <p:cNvPr id="6" name="Title 5">
            <a:extLst>
              <a:ext uri="{FF2B5EF4-FFF2-40B4-BE49-F238E27FC236}">
                <a16:creationId xmlns:a16="http://schemas.microsoft.com/office/drawing/2014/main" id="{601D9743-8723-0346-AB88-F5C3B31188A3}"/>
              </a:ext>
            </a:extLst>
          </p:cNvPr>
          <p:cNvSpPr>
            <a:spLocks noGrp="1"/>
          </p:cNvSpPr>
          <p:nvPr>
            <p:ph type="title"/>
          </p:nvPr>
        </p:nvSpPr>
        <p:spPr>
          <a:xfrm>
            <a:off x="233304" y="244278"/>
            <a:ext cx="10982639" cy="716395"/>
          </a:xfrm>
        </p:spPr>
        <p:txBody>
          <a:bodyPr/>
          <a:lstStyle/>
          <a:p>
            <a:r>
              <a:rPr lang="en-US" sz="2799" dirty="0"/>
              <a:t>Mature Governance for Complex Organizations</a:t>
            </a:r>
            <a:br>
              <a:rPr lang="en-US" dirty="0"/>
            </a:br>
            <a:r>
              <a:rPr lang="en-US" sz="1999" b="0" dirty="0"/>
              <a:t>Add Business Unit Delivery &amp; Portfolio Teams</a:t>
            </a:r>
            <a:endParaRPr lang="en-US" b="0" dirty="0"/>
          </a:p>
        </p:txBody>
      </p:sp>
      <p:pic>
        <p:nvPicPr>
          <p:cNvPr id="17" name="Graphic 16" descr="Meeting">
            <a:extLst>
              <a:ext uri="{FF2B5EF4-FFF2-40B4-BE49-F238E27FC236}">
                <a16:creationId xmlns:a16="http://schemas.microsoft.com/office/drawing/2014/main" id="{3D86C0F1-1BE2-DF45-A467-0FE87DC9731B}"/>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0506569" y="31124"/>
            <a:ext cx="1142700" cy="1142700"/>
          </a:xfrm>
          <a:prstGeom prst="rect">
            <a:avLst/>
          </a:prstGeom>
        </p:spPr>
      </p:pic>
    </p:spTree>
    <p:extLst>
      <p:ext uri="{BB962C8B-B14F-4D97-AF65-F5344CB8AC3E}">
        <p14:creationId xmlns:p14="http://schemas.microsoft.com/office/powerpoint/2010/main" val="38992320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06B4F-9BA4-4CD0-86C7-3DFA3B899D09}"/>
              </a:ext>
            </a:extLst>
          </p:cNvPr>
          <p:cNvSpPr>
            <a:spLocks noGrp="1"/>
          </p:cNvSpPr>
          <p:nvPr>
            <p:ph type="title"/>
          </p:nvPr>
        </p:nvSpPr>
        <p:spPr>
          <a:xfrm>
            <a:off x="435264" y="3226048"/>
            <a:ext cx="9375775" cy="1325880"/>
          </a:xfrm>
        </p:spPr>
        <p:txBody>
          <a:bodyPr/>
          <a:lstStyle/>
          <a:p>
            <a:r>
              <a:rPr lang="en-US" dirty="0">
                <a:solidFill>
                  <a:srgbClr val="86ED77"/>
                </a:solidFill>
              </a:rPr>
              <a:t>Step 3a: </a:t>
            </a:r>
            <a:br>
              <a:rPr lang="en-US" dirty="0">
                <a:solidFill>
                  <a:srgbClr val="86ED77"/>
                </a:solidFill>
              </a:rPr>
            </a:br>
            <a:r>
              <a:rPr lang="en-US" dirty="0">
                <a:solidFill>
                  <a:srgbClr val="86ED77"/>
                </a:solidFill>
              </a:rPr>
              <a:t>Overall Demand Management Process</a:t>
            </a:r>
          </a:p>
        </p:txBody>
      </p:sp>
    </p:spTree>
    <p:extLst>
      <p:ext uri="{BB962C8B-B14F-4D97-AF65-F5344CB8AC3E}">
        <p14:creationId xmlns:p14="http://schemas.microsoft.com/office/powerpoint/2010/main" val="61810224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D5D95-2BA5-04DF-6229-F62298F25E93}"/>
              </a:ext>
            </a:extLst>
          </p:cNvPr>
          <p:cNvSpPr>
            <a:spLocks noGrp="1"/>
          </p:cNvSpPr>
          <p:nvPr>
            <p:ph type="title"/>
          </p:nvPr>
        </p:nvSpPr>
        <p:spPr>
          <a:xfrm>
            <a:off x="428727" y="342611"/>
            <a:ext cx="11222132" cy="668518"/>
          </a:xfrm>
        </p:spPr>
        <p:txBody>
          <a:bodyPr/>
          <a:lstStyle/>
          <a:p>
            <a:r>
              <a:rPr lang="en-US">
                <a:solidFill>
                  <a:srgbClr val="86ED78"/>
                </a:solidFill>
              </a:rPr>
              <a:t>Why</a:t>
            </a:r>
            <a:r>
              <a:rPr lang="en-US"/>
              <a:t> a Demand Management Process</a:t>
            </a:r>
          </a:p>
        </p:txBody>
      </p:sp>
      <p:sp>
        <p:nvSpPr>
          <p:cNvPr id="3" name="Content Placeholder 2">
            <a:extLst>
              <a:ext uri="{FF2B5EF4-FFF2-40B4-BE49-F238E27FC236}">
                <a16:creationId xmlns:a16="http://schemas.microsoft.com/office/drawing/2014/main" id="{5C41FC5D-72B8-F4A6-7E30-E6C7556E7E4F}"/>
              </a:ext>
            </a:extLst>
          </p:cNvPr>
          <p:cNvSpPr txBox="1">
            <a:spLocks/>
          </p:cNvSpPr>
          <p:nvPr/>
        </p:nvSpPr>
        <p:spPr>
          <a:xfrm>
            <a:off x="431032" y="1637244"/>
            <a:ext cx="11210544" cy="4534243"/>
          </a:xfrm>
          <a:prstGeom prst="rect">
            <a:avLst/>
          </a:prstGeom>
        </p:spPr>
        <p:txBody>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799">
                <a:solidFill>
                  <a:srgbClr val="FFFFFF"/>
                </a:solidFill>
                <a:latin typeface="Century Gothic" panose="020F0302020204030204"/>
              </a:rPr>
              <a:t>Provides</a:t>
            </a:r>
            <a:r>
              <a:rPr lang="en-US" sz="1799">
                <a:solidFill>
                  <a:srgbClr val="86ED78"/>
                </a:solidFill>
                <a:latin typeface="Century Gothic" panose="020F0302020204030204"/>
              </a:rPr>
              <a:t> </a:t>
            </a:r>
            <a:r>
              <a:rPr lang="en-US" sz="1799" b="1">
                <a:solidFill>
                  <a:srgbClr val="86ED78"/>
                </a:solidFill>
                <a:latin typeface="Century Gothic" panose="020F0302020204030204"/>
              </a:rPr>
              <a:t>visibility</a:t>
            </a:r>
            <a:r>
              <a:rPr lang="en-US" sz="1799">
                <a:solidFill>
                  <a:srgbClr val="86ED78"/>
                </a:solidFill>
                <a:latin typeface="Century Gothic" panose="020F0302020204030204"/>
              </a:rPr>
              <a:t> </a:t>
            </a:r>
            <a:r>
              <a:rPr lang="en-US" sz="1799">
                <a:solidFill>
                  <a:srgbClr val="FFFFFF"/>
                </a:solidFill>
                <a:latin typeface="Century Gothic" panose="020F0302020204030204"/>
              </a:rPr>
              <a:t>into all platform requests</a:t>
            </a:r>
          </a:p>
          <a:p>
            <a:r>
              <a:rPr lang="en-US" sz="1799">
                <a:solidFill>
                  <a:srgbClr val="FFFFFF"/>
                </a:solidFill>
                <a:latin typeface="Century Gothic" panose="020F0302020204030204"/>
              </a:rPr>
              <a:t>Delivers </a:t>
            </a:r>
            <a:r>
              <a:rPr lang="en-US" sz="1799" b="1">
                <a:solidFill>
                  <a:srgbClr val="86ED78"/>
                </a:solidFill>
                <a:latin typeface="Century Gothic" panose="020F0302020204030204"/>
              </a:rPr>
              <a:t>control</a:t>
            </a:r>
            <a:r>
              <a:rPr lang="en-US" sz="1799">
                <a:solidFill>
                  <a:srgbClr val="FFFFFF"/>
                </a:solidFill>
                <a:latin typeface="Century Gothic" panose="020F0302020204030204"/>
              </a:rPr>
              <a:t> and standards by making fact based decisions when determining which requirements are part of a given release</a:t>
            </a:r>
          </a:p>
          <a:p>
            <a:r>
              <a:rPr lang="en-US" sz="1799">
                <a:solidFill>
                  <a:srgbClr val="FFFFFF"/>
                </a:solidFill>
                <a:latin typeface="Century Gothic" panose="020F0302020204030204"/>
              </a:rPr>
              <a:t>Creates </a:t>
            </a:r>
            <a:r>
              <a:rPr lang="en-US" sz="1799" b="1">
                <a:solidFill>
                  <a:srgbClr val="86ED78"/>
                </a:solidFill>
                <a:latin typeface="Century Gothic" panose="020F0302020204030204"/>
              </a:rPr>
              <a:t>alignment</a:t>
            </a:r>
            <a:r>
              <a:rPr lang="en-US" sz="1799">
                <a:solidFill>
                  <a:srgbClr val="86ED78"/>
                </a:solidFill>
                <a:latin typeface="Century Gothic" panose="020F0302020204030204"/>
              </a:rPr>
              <a:t> </a:t>
            </a:r>
            <a:r>
              <a:rPr lang="en-US" sz="1799">
                <a:solidFill>
                  <a:srgbClr val="FFFFFF"/>
                </a:solidFill>
                <a:latin typeface="Century Gothic" panose="020F0302020204030204"/>
              </a:rPr>
              <a:t>– Grouping projects and enhancements by business objectives</a:t>
            </a:r>
          </a:p>
          <a:p>
            <a:r>
              <a:rPr lang="en-US" sz="1799">
                <a:solidFill>
                  <a:srgbClr val="FFFFFF"/>
                </a:solidFill>
                <a:latin typeface="Century Gothic" panose="020F0302020204030204"/>
              </a:rPr>
              <a:t>Ensures the platform team and the delivery function have </a:t>
            </a:r>
            <a:r>
              <a:rPr lang="en-US" sz="1799" b="1">
                <a:solidFill>
                  <a:srgbClr val="86ED78"/>
                </a:solidFill>
                <a:latin typeface="Century Gothic" panose="020F0302020204030204"/>
              </a:rPr>
              <a:t>capacity</a:t>
            </a:r>
            <a:r>
              <a:rPr lang="en-US" sz="1799">
                <a:solidFill>
                  <a:srgbClr val="FFFFFF"/>
                </a:solidFill>
                <a:latin typeface="Century Gothic" panose="020F0302020204030204"/>
              </a:rPr>
              <a:t> to meet business partner demand</a:t>
            </a:r>
          </a:p>
          <a:p>
            <a:r>
              <a:rPr lang="en-US" sz="1799">
                <a:solidFill>
                  <a:srgbClr val="FFFFFF"/>
                </a:solidFill>
                <a:latin typeface="Century Gothic" panose="020F0302020204030204"/>
              </a:rPr>
              <a:t>Provides planning and </a:t>
            </a:r>
            <a:r>
              <a:rPr lang="en-US" sz="1799" b="1">
                <a:solidFill>
                  <a:srgbClr val="86ED78"/>
                </a:solidFill>
                <a:latin typeface="Century Gothic" panose="020F0302020204030204"/>
              </a:rPr>
              <a:t>velocity </a:t>
            </a:r>
            <a:r>
              <a:rPr lang="en-US" sz="1799">
                <a:solidFill>
                  <a:srgbClr val="FFFFFF"/>
                </a:solidFill>
                <a:latin typeface="Century Gothic" panose="020F0302020204030204"/>
              </a:rPr>
              <a:t>– Looking ahead and predicting future demand</a:t>
            </a:r>
          </a:p>
          <a:p>
            <a:r>
              <a:rPr lang="en-US" sz="1799">
                <a:solidFill>
                  <a:srgbClr val="FFFFFF"/>
                </a:solidFill>
                <a:latin typeface="Century Gothic" panose="020F0302020204030204"/>
              </a:rPr>
              <a:t>Ensures responsive to business partner requirements so that services provided are fit for purpose</a:t>
            </a:r>
          </a:p>
          <a:p>
            <a:r>
              <a:rPr lang="en-US" sz="1799">
                <a:solidFill>
                  <a:srgbClr val="FFFFFF"/>
                </a:solidFill>
                <a:latin typeface="Century Gothic" panose="020F0302020204030204"/>
              </a:rPr>
              <a:t>Prevents the ServiceNow platform team from being perceived as ‘the bottleneck’ to expansion and innovation</a:t>
            </a:r>
          </a:p>
          <a:p>
            <a:pPr marL="0" indent="0">
              <a:buNone/>
            </a:pPr>
            <a:endParaRPr lang="en-US" sz="1799">
              <a:solidFill>
                <a:srgbClr val="FFFFFF"/>
              </a:solidFill>
              <a:latin typeface="Century Gothic" panose="020F0302020204030204"/>
            </a:endParaRPr>
          </a:p>
        </p:txBody>
      </p:sp>
    </p:spTree>
    <p:extLst>
      <p:ext uri="{BB962C8B-B14F-4D97-AF65-F5344CB8AC3E}">
        <p14:creationId xmlns:p14="http://schemas.microsoft.com/office/powerpoint/2010/main" val="225872275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ounded Rectangle 59">
            <a:extLst>
              <a:ext uri="{FF2B5EF4-FFF2-40B4-BE49-F238E27FC236}">
                <a16:creationId xmlns:a16="http://schemas.microsoft.com/office/drawing/2014/main" id="{C26DFDA5-D35B-76DE-6566-CCC31B1D48F5}"/>
              </a:ext>
            </a:extLst>
          </p:cNvPr>
          <p:cNvSpPr/>
          <p:nvPr/>
        </p:nvSpPr>
        <p:spPr>
          <a:xfrm>
            <a:off x="7528530" y="1342457"/>
            <a:ext cx="3917635" cy="4887512"/>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defTabSz="913852">
              <a:defRPr/>
            </a:pPr>
            <a:r>
              <a:rPr lang="en-US" sz="1400" b="1" i="1" kern="0">
                <a:solidFill>
                  <a:srgbClr val="293E40"/>
                </a:solidFill>
                <a:latin typeface="Century Gothic" panose="020F0302020204030204"/>
              </a:rPr>
              <a:t>Demand Fulfillment / Project Execution </a:t>
            </a:r>
          </a:p>
        </p:txBody>
      </p:sp>
      <p:sp>
        <p:nvSpPr>
          <p:cNvPr id="3" name="Rounded Rectangle 59">
            <a:extLst>
              <a:ext uri="{FF2B5EF4-FFF2-40B4-BE49-F238E27FC236}">
                <a16:creationId xmlns:a16="http://schemas.microsoft.com/office/drawing/2014/main" id="{720A6152-6853-7B98-DE0D-54639C2FBFEA}"/>
              </a:ext>
            </a:extLst>
          </p:cNvPr>
          <p:cNvSpPr/>
          <p:nvPr/>
        </p:nvSpPr>
        <p:spPr>
          <a:xfrm>
            <a:off x="5158544" y="1342457"/>
            <a:ext cx="2352687" cy="4887512"/>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defTabSz="913852">
              <a:defRPr/>
            </a:pPr>
            <a:r>
              <a:rPr lang="en-US" sz="1400" b="1" i="1" kern="0">
                <a:solidFill>
                  <a:srgbClr val="293E40"/>
                </a:solidFill>
                <a:latin typeface="Century Gothic" panose="020F0302020204030204"/>
              </a:rPr>
              <a:t>Demand Assessment</a:t>
            </a:r>
          </a:p>
        </p:txBody>
      </p:sp>
      <p:sp>
        <p:nvSpPr>
          <p:cNvPr id="4" name="Rounded Rectangle 59">
            <a:extLst>
              <a:ext uri="{FF2B5EF4-FFF2-40B4-BE49-F238E27FC236}">
                <a16:creationId xmlns:a16="http://schemas.microsoft.com/office/drawing/2014/main" id="{115754CA-140E-A631-3874-92A7D5001B7D}"/>
              </a:ext>
            </a:extLst>
          </p:cNvPr>
          <p:cNvSpPr/>
          <p:nvPr/>
        </p:nvSpPr>
        <p:spPr>
          <a:xfrm>
            <a:off x="644795" y="1342457"/>
            <a:ext cx="4496451" cy="4887512"/>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defTabSz="913852">
              <a:defRPr/>
            </a:pPr>
            <a:r>
              <a:rPr lang="en-US" sz="1400" b="1" i="1" kern="0">
                <a:solidFill>
                  <a:srgbClr val="293E40"/>
                </a:solidFill>
                <a:latin typeface="Century Gothic" panose="020F0302020204030204"/>
              </a:rPr>
              <a:t>Demand Screening</a:t>
            </a:r>
          </a:p>
        </p:txBody>
      </p:sp>
      <p:sp>
        <p:nvSpPr>
          <p:cNvPr id="5" name="Rounded Rectangle 53">
            <a:extLst>
              <a:ext uri="{FF2B5EF4-FFF2-40B4-BE49-F238E27FC236}">
                <a16:creationId xmlns:a16="http://schemas.microsoft.com/office/drawing/2014/main" id="{76156EBD-C419-ED10-80C5-487642CF2F7E}"/>
              </a:ext>
            </a:extLst>
          </p:cNvPr>
          <p:cNvSpPr/>
          <p:nvPr/>
        </p:nvSpPr>
        <p:spPr>
          <a:xfrm>
            <a:off x="9407946" y="3515571"/>
            <a:ext cx="1934750" cy="1006209"/>
          </a:xfrm>
          <a:prstGeom prst="roundRect">
            <a:avLst/>
          </a:prstGeom>
          <a:solidFill>
            <a:schemeClr val="bg2">
              <a:lumMod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defTabSz="913852">
              <a:defRPr/>
            </a:pPr>
            <a:endParaRPr lang="en-US" sz="1600" kern="0">
              <a:solidFill>
                <a:srgbClr val="293E40"/>
              </a:solidFill>
              <a:latin typeface="Century Gothic" panose="020F0302020204030204"/>
            </a:endParaRPr>
          </a:p>
        </p:txBody>
      </p:sp>
      <p:sp>
        <p:nvSpPr>
          <p:cNvPr id="6" name="Text Placeholder 24">
            <a:extLst>
              <a:ext uri="{FF2B5EF4-FFF2-40B4-BE49-F238E27FC236}">
                <a16:creationId xmlns:a16="http://schemas.microsoft.com/office/drawing/2014/main" id="{9757F301-F3E1-2411-5C2B-217A0B8255AF}"/>
              </a:ext>
            </a:extLst>
          </p:cNvPr>
          <p:cNvSpPr>
            <a:spLocks noGrp="1"/>
          </p:cNvSpPr>
          <p:nvPr>
            <p:ph type="body" sz="quarter" idx="13"/>
          </p:nvPr>
        </p:nvSpPr>
        <p:spPr>
          <a:xfrm>
            <a:off x="443617" y="855576"/>
            <a:ext cx="11207242" cy="447939"/>
          </a:xfrm>
        </p:spPr>
        <p:txBody>
          <a:bodyPr/>
          <a:lstStyle/>
          <a:p>
            <a:r>
              <a:rPr lang="en-US"/>
              <a:t>A Value Focused Approach</a:t>
            </a:r>
          </a:p>
        </p:txBody>
      </p:sp>
      <p:sp>
        <p:nvSpPr>
          <p:cNvPr id="7" name="Title 1">
            <a:extLst>
              <a:ext uri="{FF2B5EF4-FFF2-40B4-BE49-F238E27FC236}">
                <a16:creationId xmlns:a16="http://schemas.microsoft.com/office/drawing/2014/main" id="{BF658C85-CE94-F58B-C1E8-5A4AED584C84}"/>
              </a:ext>
            </a:extLst>
          </p:cNvPr>
          <p:cNvSpPr>
            <a:spLocks noGrp="1"/>
          </p:cNvSpPr>
          <p:nvPr>
            <p:ph type="title"/>
          </p:nvPr>
        </p:nvSpPr>
        <p:spPr>
          <a:xfrm>
            <a:off x="428727" y="342611"/>
            <a:ext cx="11222132" cy="668518"/>
          </a:xfrm>
        </p:spPr>
        <p:txBody>
          <a:bodyPr/>
          <a:lstStyle/>
          <a:p>
            <a:r>
              <a:rPr lang="en-US"/>
              <a:t>Managing </a:t>
            </a:r>
            <a:r>
              <a:rPr lang="en-US">
                <a:solidFill>
                  <a:srgbClr val="86ED78"/>
                </a:solidFill>
              </a:rPr>
              <a:t>Demand to Delivery</a:t>
            </a:r>
            <a:endParaRPr lang="en-SG">
              <a:solidFill>
                <a:srgbClr val="86ED78"/>
              </a:solidFill>
            </a:endParaRPr>
          </a:p>
        </p:txBody>
      </p:sp>
      <p:sp>
        <p:nvSpPr>
          <p:cNvPr id="8" name="Document 52">
            <a:extLst>
              <a:ext uri="{FF2B5EF4-FFF2-40B4-BE49-F238E27FC236}">
                <a16:creationId xmlns:a16="http://schemas.microsoft.com/office/drawing/2014/main" id="{EA37A559-F841-224E-826A-449FEB433632}"/>
              </a:ext>
            </a:extLst>
          </p:cNvPr>
          <p:cNvSpPr/>
          <p:nvPr/>
        </p:nvSpPr>
        <p:spPr>
          <a:xfrm>
            <a:off x="10013910" y="3873264"/>
            <a:ext cx="1221208" cy="547065"/>
          </a:xfrm>
          <a:prstGeom prst="flowChartDocument">
            <a:avLst/>
          </a:prstGeom>
          <a:gradFill flip="none" rotWithShape="1">
            <a:gsLst>
              <a:gs pos="0">
                <a:schemeClr val="accent2">
                  <a:lumMod val="50000"/>
                </a:schemeClr>
              </a:gs>
              <a:gs pos="50000">
                <a:schemeClr val="accent2">
                  <a:lumMod val="75000"/>
                </a:schemeClr>
              </a:gs>
              <a:gs pos="100000">
                <a:schemeClr val="accent2">
                  <a:lumMod val="60000"/>
                  <a:lumOff val="40000"/>
                </a:schemeClr>
              </a:gs>
            </a:gsLst>
            <a:lin ang="18900000" scaled="1"/>
            <a:tileRect/>
          </a:gradFill>
          <a:ln>
            <a:solidFill>
              <a:schemeClr val="bg2"/>
            </a:solidFill>
          </a:ln>
        </p:spPr>
        <p:style>
          <a:lnRef idx="0">
            <a:scrgbClr r="0" g="0" b="0"/>
          </a:lnRef>
          <a:fillRef idx="0">
            <a:scrgbClr r="0" g="0" b="0"/>
          </a:fillRef>
          <a:effectRef idx="0">
            <a:scrgbClr r="0" g="0" b="0"/>
          </a:effectRef>
          <a:fontRef idx="minor">
            <a:schemeClr val="lt1"/>
          </a:fontRef>
        </p:style>
        <p:txBody>
          <a:bodyPr rtlCol="0" anchor="t"/>
          <a:lstStyle/>
          <a:p>
            <a:pPr algn="r" defTabSz="913852">
              <a:defRPr/>
            </a:pPr>
            <a:r>
              <a:rPr lang="en-US" sz="1600" kern="0">
                <a:solidFill>
                  <a:srgbClr val="FFFFFF"/>
                </a:solidFill>
                <a:latin typeface="Century Gothic" panose="020F0302020204030204"/>
              </a:rPr>
              <a:t>Release 3</a:t>
            </a:r>
          </a:p>
        </p:txBody>
      </p:sp>
      <p:sp>
        <p:nvSpPr>
          <p:cNvPr id="9" name="Document 51">
            <a:extLst>
              <a:ext uri="{FF2B5EF4-FFF2-40B4-BE49-F238E27FC236}">
                <a16:creationId xmlns:a16="http://schemas.microsoft.com/office/drawing/2014/main" id="{09BC02A6-9260-B4B3-00DE-7B85F354FCA3}"/>
              </a:ext>
            </a:extLst>
          </p:cNvPr>
          <p:cNvSpPr/>
          <p:nvPr/>
        </p:nvSpPr>
        <p:spPr>
          <a:xfrm>
            <a:off x="9758919" y="3760188"/>
            <a:ext cx="1221208" cy="547065"/>
          </a:xfrm>
          <a:prstGeom prst="flowChartDocument">
            <a:avLst/>
          </a:prstGeom>
          <a:gradFill flip="none" rotWithShape="1">
            <a:gsLst>
              <a:gs pos="0">
                <a:schemeClr val="accent2">
                  <a:lumMod val="50000"/>
                </a:schemeClr>
              </a:gs>
              <a:gs pos="50000">
                <a:schemeClr val="accent2">
                  <a:lumMod val="75000"/>
                </a:schemeClr>
              </a:gs>
              <a:gs pos="100000">
                <a:schemeClr val="accent2">
                  <a:lumMod val="60000"/>
                  <a:lumOff val="40000"/>
                </a:schemeClr>
              </a:gs>
            </a:gsLst>
            <a:lin ang="18900000" scaled="1"/>
            <a:tileRect/>
          </a:gradFill>
          <a:ln>
            <a:solidFill>
              <a:schemeClr val="bg2"/>
            </a:solidFill>
          </a:ln>
        </p:spPr>
        <p:style>
          <a:lnRef idx="0">
            <a:scrgbClr r="0" g="0" b="0"/>
          </a:lnRef>
          <a:fillRef idx="0">
            <a:scrgbClr r="0" g="0" b="0"/>
          </a:fillRef>
          <a:effectRef idx="0">
            <a:scrgbClr r="0" g="0" b="0"/>
          </a:effectRef>
          <a:fontRef idx="minor">
            <a:schemeClr val="lt1"/>
          </a:fontRef>
        </p:style>
        <p:txBody>
          <a:bodyPr rtlCol="0" anchor="t"/>
          <a:lstStyle/>
          <a:p>
            <a:pPr algn="r" defTabSz="913852">
              <a:defRPr/>
            </a:pPr>
            <a:r>
              <a:rPr lang="en-US" sz="1600" kern="0">
                <a:solidFill>
                  <a:srgbClr val="FFFFFF"/>
                </a:solidFill>
                <a:latin typeface="Century Gothic" panose="020F0302020204030204"/>
              </a:rPr>
              <a:t>Release 2</a:t>
            </a:r>
          </a:p>
        </p:txBody>
      </p:sp>
      <p:sp>
        <p:nvSpPr>
          <p:cNvPr id="10" name="Document 48">
            <a:extLst>
              <a:ext uri="{FF2B5EF4-FFF2-40B4-BE49-F238E27FC236}">
                <a16:creationId xmlns:a16="http://schemas.microsoft.com/office/drawing/2014/main" id="{43F09D55-B919-F8F6-9EC6-E6B2A4E684B5}"/>
              </a:ext>
            </a:extLst>
          </p:cNvPr>
          <p:cNvSpPr/>
          <p:nvPr/>
        </p:nvSpPr>
        <p:spPr>
          <a:xfrm>
            <a:off x="9503926" y="3647114"/>
            <a:ext cx="1221208" cy="547065"/>
          </a:xfrm>
          <a:prstGeom prst="flowChartDocument">
            <a:avLst/>
          </a:prstGeom>
          <a:gradFill flip="none" rotWithShape="1">
            <a:gsLst>
              <a:gs pos="0">
                <a:schemeClr val="accent2">
                  <a:lumMod val="50000"/>
                </a:schemeClr>
              </a:gs>
              <a:gs pos="50000">
                <a:schemeClr val="accent2">
                  <a:lumMod val="75000"/>
                </a:schemeClr>
              </a:gs>
              <a:gs pos="100000">
                <a:schemeClr val="accent2">
                  <a:lumMod val="60000"/>
                  <a:lumOff val="40000"/>
                </a:schemeClr>
              </a:gs>
            </a:gsLst>
            <a:lin ang="18900000" scaled="1"/>
            <a:tileRect/>
          </a:gradFill>
          <a:ln>
            <a:solidFill>
              <a:schemeClr val="bg2"/>
            </a:solidFill>
          </a:ln>
        </p:spPr>
        <p:style>
          <a:lnRef idx="0">
            <a:scrgbClr r="0" g="0" b="0"/>
          </a:lnRef>
          <a:fillRef idx="0">
            <a:scrgbClr r="0" g="0" b="0"/>
          </a:fillRef>
          <a:effectRef idx="0">
            <a:scrgbClr r="0" g="0" b="0"/>
          </a:effectRef>
          <a:fontRef idx="minor">
            <a:schemeClr val="lt1"/>
          </a:fontRef>
        </p:style>
        <p:txBody>
          <a:bodyPr rtlCol="0" anchor="t"/>
          <a:lstStyle/>
          <a:p>
            <a:pPr algn="r" defTabSz="913852">
              <a:defRPr/>
            </a:pPr>
            <a:r>
              <a:rPr lang="en-US" sz="1600" kern="0">
                <a:solidFill>
                  <a:srgbClr val="FFFFFF"/>
                </a:solidFill>
                <a:latin typeface="Century Gothic" panose="020F0302020204030204"/>
              </a:rPr>
              <a:t>Release 1</a:t>
            </a:r>
          </a:p>
        </p:txBody>
      </p:sp>
      <p:sp>
        <p:nvSpPr>
          <p:cNvPr id="11" name="Up Arrow 10">
            <a:extLst>
              <a:ext uri="{FF2B5EF4-FFF2-40B4-BE49-F238E27FC236}">
                <a16:creationId xmlns:a16="http://schemas.microsoft.com/office/drawing/2014/main" id="{23EF756C-68C8-5865-E84F-A34D3E322B85}"/>
              </a:ext>
            </a:extLst>
          </p:cNvPr>
          <p:cNvSpPr/>
          <p:nvPr/>
        </p:nvSpPr>
        <p:spPr>
          <a:xfrm>
            <a:off x="10136035" y="3209665"/>
            <a:ext cx="456962" cy="437448"/>
          </a:xfrm>
          <a:prstGeom prst="upArrow">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US" sz="1798" kern="0">
              <a:solidFill>
                <a:srgbClr val="FFFFFF"/>
              </a:solidFill>
              <a:latin typeface="Century Gothic" panose="020F0302020204030204"/>
            </a:endParaRPr>
          </a:p>
        </p:txBody>
      </p:sp>
      <p:grpSp>
        <p:nvGrpSpPr>
          <p:cNvPr id="12" name="Group 11">
            <a:extLst>
              <a:ext uri="{FF2B5EF4-FFF2-40B4-BE49-F238E27FC236}">
                <a16:creationId xmlns:a16="http://schemas.microsoft.com/office/drawing/2014/main" id="{A66AE7E5-1D51-5056-EB81-05E4633F8848}"/>
              </a:ext>
            </a:extLst>
          </p:cNvPr>
          <p:cNvGrpSpPr/>
          <p:nvPr/>
        </p:nvGrpSpPr>
        <p:grpSpPr>
          <a:xfrm>
            <a:off x="2248204" y="1893095"/>
            <a:ext cx="2513292" cy="3082727"/>
            <a:chOff x="2514600" y="2743200"/>
            <a:chExt cx="1257301" cy="1600200"/>
          </a:xfrm>
          <a:solidFill>
            <a:schemeClr val="bg2">
              <a:lumMod val="75000"/>
            </a:schemeClr>
          </a:solidFill>
        </p:grpSpPr>
        <p:sp>
          <p:nvSpPr>
            <p:cNvPr id="13" name="Trapezoid 12">
              <a:extLst>
                <a:ext uri="{FF2B5EF4-FFF2-40B4-BE49-F238E27FC236}">
                  <a16:creationId xmlns:a16="http://schemas.microsoft.com/office/drawing/2014/main" id="{E8871F03-45FF-1406-9E81-D2869E79AFD8}"/>
                </a:ext>
              </a:extLst>
            </p:cNvPr>
            <p:cNvSpPr/>
            <p:nvPr/>
          </p:nvSpPr>
          <p:spPr>
            <a:xfrm rot="5400000">
              <a:off x="2152650" y="3105150"/>
              <a:ext cx="1600200" cy="876300"/>
            </a:xfrm>
            <a:prstGeom prst="trapezoid">
              <a:avLst>
                <a:gd name="adj" fmla="val 29393"/>
              </a:avLst>
            </a:prstGeom>
            <a:solidFill>
              <a:schemeClr val="bg2">
                <a:lumMod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US" sz="1798" kern="0">
                <a:solidFill>
                  <a:srgbClr val="FFFFFF"/>
                </a:solidFill>
                <a:latin typeface="Century Gothic" panose="020F0302020204030204"/>
              </a:endParaRPr>
            </a:p>
          </p:txBody>
        </p:sp>
        <p:sp>
          <p:nvSpPr>
            <p:cNvPr id="14" name="Rectangle 13">
              <a:extLst>
                <a:ext uri="{FF2B5EF4-FFF2-40B4-BE49-F238E27FC236}">
                  <a16:creationId xmlns:a16="http://schemas.microsoft.com/office/drawing/2014/main" id="{39A6055A-4DE6-0E08-640A-87AE4BC723A6}"/>
                </a:ext>
              </a:extLst>
            </p:cNvPr>
            <p:cNvSpPr/>
            <p:nvPr/>
          </p:nvSpPr>
          <p:spPr>
            <a:xfrm rot="5400000">
              <a:off x="2989266" y="3295651"/>
              <a:ext cx="1069969" cy="495300"/>
            </a:xfrm>
            <a:prstGeom prst="rect">
              <a:avLst/>
            </a:prstGeom>
            <a:solidFill>
              <a:schemeClr val="bg2">
                <a:lumMod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852">
                <a:defRPr/>
              </a:pPr>
              <a:endParaRPr lang="en-US" sz="1798" kern="0">
                <a:solidFill>
                  <a:srgbClr val="FFFFFF"/>
                </a:solidFill>
                <a:latin typeface="Century Gothic" panose="020F0302020204030204"/>
              </a:endParaRPr>
            </a:p>
          </p:txBody>
        </p:sp>
        <p:sp>
          <p:nvSpPr>
            <p:cNvPr id="15" name="TextBox 14">
              <a:extLst>
                <a:ext uri="{FF2B5EF4-FFF2-40B4-BE49-F238E27FC236}">
                  <a16:creationId xmlns:a16="http://schemas.microsoft.com/office/drawing/2014/main" id="{78939115-11C6-E2EC-4D42-01477B2A6F54}"/>
                </a:ext>
              </a:extLst>
            </p:cNvPr>
            <p:cNvSpPr txBox="1"/>
            <p:nvPr/>
          </p:nvSpPr>
          <p:spPr>
            <a:xfrm rot="16200000">
              <a:off x="2088376" y="3437232"/>
              <a:ext cx="1038285" cy="169277"/>
            </a:xfrm>
            <a:prstGeom prst="rect">
              <a:avLst/>
            </a:prstGeom>
            <a:solidFill>
              <a:schemeClr val="bg2">
                <a:lumMod val="25000"/>
              </a:schemeClr>
            </a:solidFill>
          </p:spPr>
          <p:txBody>
            <a:bodyPr wrap="square" rtlCol="0">
              <a:spAutoFit/>
            </a:bodyPr>
            <a:lstStyle/>
            <a:p>
              <a:pPr algn="ctr" defTabSz="913852">
                <a:spcBef>
                  <a:spcPts val="1200"/>
                </a:spcBef>
                <a:buClr>
                  <a:srgbClr val="D0232B"/>
                </a:buClr>
                <a:defRPr/>
              </a:pPr>
              <a:r>
                <a:rPr lang="en-US" sz="1600" kern="0">
                  <a:solidFill>
                    <a:srgbClr val="FFFFFF"/>
                  </a:solidFill>
                  <a:latin typeface="Century Gothic" panose="020F0302020204030204"/>
                </a:rPr>
                <a:t>Demand Funnel</a:t>
              </a:r>
            </a:p>
          </p:txBody>
        </p:sp>
      </p:grpSp>
      <p:grpSp>
        <p:nvGrpSpPr>
          <p:cNvPr id="16" name="Group 15">
            <a:extLst>
              <a:ext uri="{FF2B5EF4-FFF2-40B4-BE49-F238E27FC236}">
                <a16:creationId xmlns:a16="http://schemas.microsoft.com/office/drawing/2014/main" id="{8C67D2F1-0196-B778-9DD1-62A45EB60B2A}"/>
              </a:ext>
            </a:extLst>
          </p:cNvPr>
          <p:cNvGrpSpPr/>
          <p:nvPr/>
        </p:nvGrpSpPr>
        <p:grpSpPr>
          <a:xfrm>
            <a:off x="2802815" y="2262133"/>
            <a:ext cx="2276548" cy="1809809"/>
            <a:chOff x="2087374" y="2407557"/>
            <a:chExt cx="2835654" cy="1810752"/>
          </a:xfrm>
          <a:solidFill>
            <a:schemeClr val="tx2"/>
          </a:solidFill>
        </p:grpSpPr>
        <p:grpSp>
          <p:nvGrpSpPr>
            <p:cNvPr id="17" name="Group 16">
              <a:extLst>
                <a:ext uri="{FF2B5EF4-FFF2-40B4-BE49-F238E27FC236}">
                  <a16:creationId xmlns:a16="http://schemas.microsoft.com/office/drawing/2014/main" id="{72415F4D-C787-C1EE-A289-C2E5537DC0F8}"/>
                </a:ext>
              </a:extLst>
            </p:cNvPr>
            <p:cNvGrpSpPr/>
            <p:nvPr/>
          </p:nvGrpSpPr>
          <p:grpSpPr>
            <a:xfrm>
              <a:off x="2087374" y="2407557"/>
              <a:ext cx="2835654" cy="533400"/>
              <a:chOff x="4631946" y="3009900"/>
              <a:chExt cx="2835654" cy="533400"/>
            </a:xfrm>
            <a:grpFill/>
          </p:grpSpPr>
          <p:sp>
            <p:nvSpPr>
              <p:cNvPr id="26" name="Folded Corner 25">
                <a:extLst>
                  <a:ext uri="{FF2B5EF4-FFF2-40B4-BE49-F238E27FC236}">
                    <a16:creationId xmlns:a16="http://schemas.microsoft.com/office/drawing/2014/main" id="{4A48FC48-CB2E-BFAE-3ADA-74FEDAE5BBA7}"/>
                  </a:ext>
                </a:extLst>
              </p:cNvPr>
              <p:cNvSpPr/>
              <p:nvPr/>
            </p:nvSpPr>
            <p:spPr>
              <a:xfrm>
                <a:off x="4724400" y="3086101"/>
                <a:ext cx="2743200" cy="457199"/>
              </a:xfrm>
              <a:prstGeom prst="foldedCorner">
                <a:avLst/>
              </a:prstGeom>
              <a:gradFill flip="none" rotWithShape="1">
                <a:gsLst>
                  <a:gs pos="0">
                    <a:schemeClr val="tx1">
                      <a:lumMod val="75000"/>
                    </a:schemeClr>
                  </a:gs>
                  <a:gs pos="50000">
                    <a:schemeClr val="tx1">
                      <a:lumMod val="60000"/>
                      <a:lumOff val="40000"/>
                    </a:schemeClr>
                  </a:gs>
                  <a:gs pos="100000">
                    <a:schemeClr val="tx1">
                      <a:lumMod val="40000"/>
                      <a:lumOff val="60000"/>
                    </a:schemeClr>
                  </a:gs>
                </a:gsLst>
                <a:lin ang="16200000" scaled="1"/>
                <a:tileRect/>
              </a:gra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913852">
                  <a:defRPr/>
                </a:pPr>
                <a:endParaRPr lang="en-US" sz="1100" kern="0">
                  <a:solidFill>
                    <a:srgbClr val="FFFFFF"/>
                  </a:solidFill>
                  <a:latin typeface="Century Gothic" panose="020F0302020204030204"/>
                </a:endParaRPr>
              </a:p>
            </p:txBody>
          </p:sp>
          <p:sp>
            <p:nvSpPr>
              <p:cNvPr id="27" name="Folded Corner 26">
                <a:extLst>
                  <a:ext uri="{FF2B5EF4-FFF2-40B4-BE49-F238E27FC236}">
                    <a16:creationId xmlns:a16="http://schemas.microsoft.com/office/drawing/2014/main" id="{98ACB582-DAC6-AD31-AEA2-80D087B9B347}"/>
                  </a:ext>
                </a:extLst>
              </p:cNvPr>
              <p:cNvSpPr/>
              <p:nvPr/>
            </p:nvSpPr>
            <p:spPr>
              <a:xfrm>
                <a:off x="4678173" y="3048001"/>
                <a:ext cx="2743200" cy="457199"/>
              </a:xfrm>
              <a:prstGeom prst="foldedCorner">
                <a:avLst/>
              </a:prstGeom>
              <a:gradFill flip="none" rotWithShape="1">
                <a:gsLst>
                  <a:gs pos="0">
                    <a:schemeClr val="tx1">
                      <a:lumMod val="75000"/>
                    </a:schemeClr>
                  </a:gs>
                  <a:gs pos="50000">
                    <a:schemeClr val="tx1">
                      <a:lumMod val="60000"/>
                      <a:lumOff val="40000"/>
                    </a:schemeClr>
                  </a:gs>
                  <a:gs pos="100000">
                    <a:schemeClr val="tx1">
                      <a:lumMod val="40000"/>
                      <a:lumOff val="60000"/>
                    </a:schemeClr>
                  </a:gs>
                </a:gsLst>
                <a:lin ang="16200000" scaled="1"/>
                <a:tileRect/>
              </a:gra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913852">
                  <a:defRPr/>
                </a:pPr>
                <a:endParaRPr lang="en-US" sz="1100" kern="0">
                  <a:solidFill>
                    <a:srgbClr val="FFFFFF"/>
                  </a:solidFill>
                  <a:latin typeface="Century Gothic" panose="020F0302020204030204"/>
                </a:endParaRPr>
              </a:p>
            </p:txBody>
          </p:sp>
          <p:sp>
            <p:nvSpPr>
              <p:cNvPr id="28" name="Folded Corner 27">
                <a:extLst>
                  <a:ext uri="{FF2B5EF4-FFF2-40B4-BE49-F238E27FC236}">
                    <a16:creationId xmlns:a16="http://schemas.microsoft.com/office/drawing/2014/main" id="{4BAB44F4-B328-215A-65AD-FC49ABCA3BFD}"/>
                  </a:ext>
                </a:extLst>
              </p:cNvPr>
              <p:cNvSpPr/>
              <p:nvPr/>
            </p:nvSpPr>
            <p:spPr>
              <a:xfrm>
                <a:off x="4631946" y="3009900"/>
                <a:ext cx="2743200" cy="457199"/>
              </a:xfrm>
              <a:prstGeom prst="foldedCorner">
                <a:avLst/>
              </a:prstGeom>
              <a:gradFill flip="none" rotWithShape="1">
                <a:gsLst>
                  <a:gs pos="0">
                    <a:schemeClr val="tx1">
                      <a:lumMod val="75000"/>
                    </a:schemeClr>
                  </a:gs>
                  <a:gs pos="50000">
                    <a:schemeClr val="tx1">
                      <a:lumMod val="60000"/>
                      <a:lumOff val="40000"/>
                    </a:schemeClr>
                  </a:gs>
                  <a:gs pos="100000">
                    <a:schemeClr val="tx1">
                      <a:lumMod val="40000"/>
                      <a:lumOff val="60000"/>
                    </a:schemeClr>
                  </a:gs>
                </a:gsLst>
                <a:lin ang="16200000" scaled="1"/>
                <a:tileRect/>
              </a:gra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913852">
                  <a:defRPr/>
                </a:pPr>
                <a:r>
                  <a:rPr lang="en-US" sz="1100" kern="0">
                    <a:solidFill>
                      <a:srgbClr val="FFFFFF"/>
                    </a:solidFill>
                    <a:latin typeface="Century Gothic" panose="020F0302020204030204"/>
                  </a:rPr>
                  <a:t>New Solution</a:t>
                </a:r>
              </a:p>
            </p:txBody>
          </p:sp>
        </p:grpSp>
        <p:grpSp>
          <p:nvGrpSpPr>
            <p:cNvPr id="18" name="Group 17">
              <a:extLst>
                <a:ext uri="{FF2B5EF4-FFF2-40B4-BE49-F238E27FC236}">
                  <a16:creationId xmlns:a16="http://schemas.microsoft.com/office/drawing/2014/main" id="{DC125AD7-B0DA-8FE8-DD8C-5F22A65AC70D}"/>
                </a:ext>
              </a:extLst>
            </p:cNvPr>
            <p:cNvGrpSpPr/>
            <p:nvPr/>
          </p:nvGrpSpPr>
          <p:grpSpPr>
            <a:xfrm>
              <a:off x="2087374" y="3046233"/>
              <a:ext cx="2835654" cy="533400"/>
              <a:chOff x="4631946" y="3009900"/>
              <a:chExt cx="2835654" cy="533400"/>
            </a:xfrm>
            <a:grpFill/>
          </p:grpSpPr>
          <p:sp>
            <p:nvSpPr>
              <p:cNvPr id="23" name="Folded Corner 22">
                <a:extLst>
                  <a:ext uri="{FF2B5EF4-FFF2-40B4-BE49-F238E27FC236}">
                    <a16:creationId xmlns:a16="http://schemas.microsoft.com/office/drawing/2014/main" id="{B911EE1A-284D-E48B-7DD8-DDF37F3F7A4B}"/>
                  </a:ext>
                </a:extLst>
              </p:cNvPr>
              <p:cNvSpPr/>
              <p:nvPr/>
            </p:nvSpPr>
            <p:spPr>
              <a:xfrm>
                <a:off x="4724400" y="3086101"/>
                <a:ext cx="2743200" cy="457199"/>
              </a:xfrm>
              <a:prstGeom prst="foldedCorner">
                <a:avLst/>
              </a:prstGeom>
              <a:gradFill flip="none" rotWithShape="1">
                <a:gsLst>
                  <a:gs pos="0">
                    <a:schemeClr val="tx1">
                      <a:lumMod val="75000"/>
                    </a:schemeClr>
                  </a:gs>
                  <a:gs pos="50000">
                    <a:schemeClr val="tx1">
                      <a:lumMod val="60000"/>
                      <a:lumOff val="40000"/>
                    </a:schemeClr>
                  </a:gs>
                  <a:gs pos="100000">
                    <a:schemeClr val="tx1">
                      <a:lumMod val="40000"/>
                      <a:lumOff val="60000"/>
                    </a:schemeClr>
                  </a:gs>
                </a:gsLst>
                <a:lin ang="16200000" scaled="1"/>
                <a:tileRect/>
              </a:gra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913852">
                  <a:defRPr/>
                </a:pPr>
                <a:endParaRPr lang="en-US" sz="1100" kern="0">
                  <a:solidFill>
                    <a:srgbClr val="FFFFFF"/>
                  </a:solidFill>
                  <a:latin typeface="Century Gothic" panose="020F0302020204030204"/>
                </a:endParaRPr>
              </a:p>
            </p:txBody>
          </p:sp>
          <p:sp>
            <p:nvSpPr>
              <p:cNvPr id="24" name="Folded Corner 23">
                <a:extLst>
                  <a:ext uri="{FF2B5EF4-FFF2-40B4-BE49-F238E27FC236}">
                    <a16:creationId xmlns:a16="http://schemas.microsoft.com/office/drawing/2014/main" id="{E3EEEB70-570A-11F3-36FB-4B9DB9BEB361}"/>
                  </a:ext>
                </a:extLst>
              </p:cNvPr>
              <p:cNvSpPr/>
              <p:nvPr/>
            </p:nvSpPr>
            <p:spPr>
              <a:xfrm>
                <a:off x="4678173" y="3048001"/>
                <a:ext cx="2743200" cy="457199"/>
              </a:xfrm>
              <a:prstGeom prst="foldedCorner">
                <a:avLst/>
              </a:prstGeom>
              <a:gradFill flip="none" rotWithShape="1">
                <a:gsLst>
                  <a:gs pos="0">
                    <a:schemeClr val="tx1">
                      <a:lumMod val="75000"/>
                    </a:schemeClr>
                  </a:gs>
                  <a:gs pos="50000">
                    <a:schemeClr val="tx1">
                      <a:lumMod val="60000"/>
                      <a:lumOff val="40000"/>
                    </a:schemeClr>
                  </a:gs>
                  <a:gs pos="100000">
                    <a:schemeClr val="tx1">
                      <a:lumMod val="40000"/>
                      <a:lumOff val="60000"/>
                    </a:schemeClr>
                  </a:gs>
                </a:gsLst>
                <a:lin ang="16200000" scaled="1"/>
                <a:tileRect/>
              </a:gra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913852">
                  <a:defRPr/>
                </a:pPr>
                <a:endParaRPr lang="en-US" sz="1100" kern="0">
                  <a:solidFill>
                    <a:srgbClr val="FFFFFF"/>
                  </a:solidFill>
                  <a:latin typeface="Century Gothic" panose="020F0302020204030204"/>
                </a:endParaRPr>
              </a:p>
            </p:txBody>
          </p:sp>
          <p:sp>
            <p:nvSpPr>
              <p:cNvPr id="25" name="Folded Corner 24">
                <a:extLst>
                  <a:ext uri="{FF2B5EF4-FFF2-40B4-BE49-F238E27FC236}">
                    <a16:creationId xmlns:a16="http://schemas.microsoft.com/office/drawing/2014/main" id="{DC201CA8-029D-D9BC-4DCB-44D423E0DABD}"/>
                  </a:ext>
                </a:extLst>
              </p:cNvPr>
              <p:cNvSpPr/>
              <p:nvPr/>
            </p:nvSpPr>
            <p:spPr>
              <a:xfrm>
                <a:off x="4631946" y="3009900"/>
                <a:ext cx="2743200" cy="457199"/>
              </a:xfrm>
              <a:prstGeom prst="foldedCorner">
                <a:avLst/>
              </a:prstGeom>
              <a:gradFill flip="none" rotWithShape="1">
                <a:gsLst>
                  <a:gs pos="0">
                    <a:schemeClr val="tx1">
                      <a:lumMod val="75000"/>
                    </a:schemeClr>
                  </a:gs>
                  <a:gs pos="50000">
                    <a:schemeClr val="tx1">
                      <a:lumMod val="60000"/>
                      <a:lumOff val="40000"/>
                    </a:schemeClr>
                  </a:gs>
                  <a:gs pos="100000">
                    <a:schemeClr val="tx1">
                      <a:lumMod val="40000"/>
                      <a:lumOff val="60000"/>
                    </a:schemeClr>
                  </a:gs>
                </a:gsLst>
                <a:lin ang="16200000" scaled="1"/>
                <a:tileRect/>
              </a:gra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913852">
                  <a:defRPr/>
                </a:pPr>
                <a:r>
                  <a:rPr lang="en-US" sz="1100" kern="0">
                    <a:solidFill>
                      <a:srgbClr val="FFFFFF"/>
                    </a:solidFill>
                    <a:latin typeface="Century Gothic" panose="020F0302020204030204"/>
                  </a:rPr>
                  <a:t>New Process / Functionality</a:t>
                </a:r>
              </a:p>
              <a:p>
                <a:pPr defTabSz="913852">
                  <a:defRPr/>
                </a:pPr>
                <a:r>
                  <a:rPr lang="en-US" sz="1100" kern="0">
                    <a:solidFill>
                      <a:srgbClr val="FFFFFF"/>
                    </a:solidFill>
                    <a:latin typeface="Century Gothic" panose="020F0302020204030204"/>
                  </a:rPr>
                  <a:t>(existing solution)</a:t>
                </a:r>
              </a:p>
            </p:txBody>
          </p:sp>
        </p:grpSp>
        <p:grpSp>
          <p:nvGrpSpPr>
            <p:cNvPr id="19" name="Group 18">
              <a:extLst>
                <a:ext uri="{FF2B5EF4-FFF2-40B4-BE49-F238E27FC236}">
                  <a16:creationId xmlns:a16="http://schemas.microsoft.com/office/drawing/2014/main" id="{957B2888-733D-5FE3-636D-130F4E9C242D}"/>
                </a:ext>
              </a:extLst>
            </p:cNvPr>
            <p:cNvGrpSpPr/>
            <p:nvPr/>
          </p:nvGrpSpPr>
          <p:grpSpPr>
            <a:xfrm>
              <a:off x="2087374" y="3684909"/>
              <a:ext cx="2835654" cy="533400"/>
              <a:chOff x="4631946" y="3009900"/>
              <a:chExt cx="2835654" cy="533400"/>
            </a:xfrm>
            <a:grpFill/>
          </p:grpSpPr>
          <p:sp>
            <p:nvSpPr>
              <p:cNvPr id="20" name="Folded Corner 19">
                <a:extLst>
                  <a:ext uri="{FF2B5EF4-FFF2-40B4-BE49-F238E27FC236}">
                    <a16:creationId xmlns:a16="http://schemas.microsoft.com/office/drawing/2014/main" id="{2F3281A0-4F62-A69F-1298-0816D6A9F225}"/>
                  </a:ext>
                </a:extLst>
              </p:cNvPr>
              <p:cNvSpPr/>
              <p:nvPr/>
            </p:nvSpPr>
            <p:spPr>
              <a:xfrm>
                <a:off x="4724400" y="3086101"/>
                <a:ext cx="2743200" cy="457199"/>
              </a:xfrm>
              <a:prstGeom prst="foldedCorner">
                <a:avLst/>
              </a:prstGeom>
              <a:gradFill flip="none" rotWithShape="1">
                <a:gsLst>
                  <a:gs pos="0">
                    <a:schemeClr val="tx1">
                      <a:lumMod val="75000"/>
                    </a:schemeClr>
                  </a:gs>
                  <a:gs pos="50000">
                    <a:schemeClr val="tx1">
                      <a:lumMod val="60000"/>
                      <a:lumOff val="40000"/>
                    </a:schemeClr>
                  </a:gs>
                  <a:gs pos="100000">
                    <a:schemeClr val="tx1">
                      <a:lumMod val="40000"/>
                      <a:lumOff val="60000"/>
                    </a:schemeClr>
                  </a:gs>
                </a:gsLst>
                <a:lin ang="16200000" scaled="1"/>
                <a:tileRect/>
              </a:gra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913852">
                  <a:defRPr/>
                </a:pPr>
                <a:endParaRPr lang="en-US" sz="1100" kern="0">
                  <a:solidFill>
                    <a:srgbClr val="FFFFFF"/>
                  </a:solidFill>
                  <a:latin typeface="Century Gothic" panose="020F0302020204030204"/>
                </a:endParaRPr>
              </a:p>
            </p:txBody>
          </p:sp>
          <p:sp>
            <p:nvSpPr>
              <p:cNvPr id="21" name="Folded Corner 20">
                <a:extLst>
                  <a:ext uri="{FF2B5EF4-FFF2-40B4-BE49-F238E27FC236}">
                    <a16:creationId xmlns:a16="http://schemas.microsoft.com/office/drawing/2014/main" id="{F1B959D7-9AA2-7764-B139-4B1A747465E5}"/>
                  </a:ext>
                </a:extLst>
              </p:cNvPr>
              <p:cNvSpPr/>
              <p:nvPr/>
            </p:nvSpPr>
            <p:spPr>
              <a:xfrm>
                <a:off x="4678173" y="3048001"/>
                <a:ext cx="2743200" cy="457199"/>
              </a:xfrm>
              <a:prstGeom prst="foldedCorner">
                <a:avLst/>
              </a:prstGeom>
              <a:gradFill flip="none" rotWithShape="1">
                <a:gsLst>
                  <a:gs pos="0">
                    <a:schemeClr val="tx1">
                      <a:lumMod val="75000"/>
                    </a:schemeClr>
                  </a:gs>
                  <a:gs pos="50000">
                    <a:schemeClr val="tx1">
                      <a:lumMod val="60000"/>
                      <a:lumOff val="40000"/>
                    </a:schemeClr>
                  </a:gs>
                  <a:gs pos="100000">
                    <a:schemeClr val="tx1">
                      <a:lumMod val="40000"/>
                      <a:lumOff val="60000"/>
                    </a:schemeClr>
                  </a:gs>
                </a:gsLst>
                <a:lin ang="16200000" scaled="1"/>
                <a:tileRect/>
              </a:gra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913852">
                  <a:defRPr/>
                </a:pPr>
                <a:endParaRPr lang="en-US" sz="1100" kern="0">
                  <a:solidFill>
                    <a:srgbClr val="FFFFFF"/>
                  </a:solidFill>
                  <a:latin typeface="Century Gothic" panose="020F0302020204030204"/>
                </a:endParaRPr>
              </a:p>
            </p:txBody>
          </p:sp>
          <p:sp>
            <p:nvSpPr>
              <p:cNvPr id="22" name="Folded Corner 21">
                <a:extLst>
                  <a:ext uri="{FF2B5EF4-FFF2-40B4-BE49-F238E27FC236}">
                    <a16:creationId xmlns:a16="http://schemas.microsoft.com/office/drawing/2014/main" id="{F6A3857E-17C6-8F2A-CF08-26F4C44625AA}"/>
                  </a:ext>
                </a:extLst>
              </p:cNvPr>
              <p:cNvSpPr/>
              <p:nvPr/>
            </p:nvSpPr>
            <p:spPr>
              <a:xfrm>
                <a:off x="4631946" y="3009900"/>
                <a:ext cx="2743200" cy="457199"/>
              </a:xfrm>
              <a:prstGeom prst="foldedCorner">
                <a:avLst/>
              </a:prstGeom>
              <a:gradFill flip="none" rotWithShape="1">
                <a:gsLst>
                  <a:gs pos="0">
                    <a:schemeClr val="tx1">
                      <a:lumMod val="75000"/>
                    </a:schemeClr>
                  </a:gs>
                  <a:gs pos="50000">
                    <a:schemeClr val="tx1">
                      <a:lumMod val="60000"/>
                      <a:lumOff val="40000"/>
                    </a:schemeClr>
                  </a:gs>
                  <a:gs pos="100000">
                    <a:schemeClr val="tx1">
                      <a:lumMod val="40000"/>
                      <a:lumOff val="60000"/>
                    </a:schemeClr>
                  </a:gs>
                </a:gsLst>
                <a:lin ang="16200000" scaled="1"/>
                <a:tileRect/>
              </a:gra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913852">
                  <a:defRPr/>
                </a:pPr>
                <a:r>
                  <a:rPr lang="en-US" sz="1100" kern="0">
                    <a:solidFill>
                      <a:srgbClr val="FFFFFF"/>
                    </a:solidFill>
                    <a:latin typeface="Century Gothic" panose="020F0302020204030204"/>
                  </a:rPr>
                  <a:t>Enhancement </a:t>
                </a:r>
              </a:p>
              <a:p>
                <a:pPr defTabSz="913852">
                  <a:defRPr/>
                </a:pPr>
                <a:r>
                  <a:rPr lang="en-US" sz="1100" kern="0">
                    <a:solidFill>
                      <a:srgbClr val="FFFFFF"/>
                    </a:solidFill>
                    <a:latin typeface="Century Gothic" panose="020F0302020204030204"/>
                  </a:rPr>
                  <a:t>(existing service)</a:t>
                </a:r>
              </a:p>
            </p:txBody>
          </p:sp>
        </p:grpSp>
      </p:grpSp>
      <p:sp>
        <p:nvSpPr>
          <p:cNvPr id="29" name="TextBox 28">
            <a:extLst>
              <a:ext uri="{FF2B5EF4-FFF2-40B4-BE49-F238E27FC236}">
                <a16:creationId xmlns:a16="http://schemas.microsoft.com/office/drawing/2014/main" id="{52948CF1-175C-0B9B-1F92-6BEC80DA2103}"/>
              </a:ext>
            </a:extLst>
          </p:cNvPr>
          <p:cNvSpPr txBox="1"/>
          <p:nvPr/>
        </p:nvSpPr>
        <p:spPr>
          <a:xfrm>
            <a:off x="646216" y="4308809"/>
            <a:ext cx="1560661" cy="276927"/>
          </a:xfrm>
          <a:prstGeom prst="rect">
            <a:avLst/>
          </a:prstGeom>
          <a:noFill/>
        </p:spPr>
        <p:txBody>
          <a:bodyPr wrap="square" rtlCol="0">
            <a:spAutoFit/>
          </a:bodyPr>
          <a:lstStyle/>
          <a:p>
            <a:pPr algn="ctr" defTabSz="913852">
              <a:buClr>
                <a:srgbClr val="D0232B"/>
              </a:buClr>
              <a:defRPr/>
            </a:pPr>
            <a:r>
              <a:rPr lang="en-US" sz="1200" b="1" kern="0">
                <a:solidFill>
                  <a:sysClr val="windowText" lastClr="000000"/>
                </a:solidFill>
                <a:latin typeface="Century Gothic" panose="020F0302020204030204"/>
              </a:rPr>
              <a:t>Demand Manager</a:t>
            </a:r>
            <a:endParaRPr lang="en-US" sz="1200" kern="0">
              <a:solidFill>
                <a:sysClr val="windowText" lastClr="000000"/>
              </a:solidFill>
              <a:latin typeface="Century Gothic" panose="020F0302020204030204"/>
            </a:endParaRPr>
          </a:p>
        </p:txBody>
      </p:sp>
      <p:sp>
        <p:nvSpPr>
          <p:cNvPr id="30" name="Document 45">
            <a:extLst>
              <a:ext uri="{FF2B5EF4-FFF2-40B4-BE49-F238E27FC236}">
                <a16:creationId xmlns:a16="http://schemas.microsoft.com/office/drawing/2014/main" id="{3913F0AC-D9FA-D672-A134-575F3D85DB27}"/>
              </a:ext>
            </a:extLst>
          </p:cNvPr>
          <p:cNvSpPr/>
          <p:nvPr/>
        </p:nvSpPr>
        <p:spPr>
          <a:xfrm>
            <a:off x="7662562" y="2403832"/>
            <a:ext cx="1530972" cy="2030735"/>
          </a:xfrm>
          <a:prstGeom prst="flowChartDocument">
            <a:avLst/>
          </a:prstGeom>
          <a:gradFill flip="none" rotWithShape="1">
            <a:gsLst>
              <a:gs pos="0">
                <a:schemeClr val="accent3">
                  <a:lumMod val="50000"/>
                </a:schemeClr>
              </a:gs>
              <a:gs pos="50000">
                <a:schemeClr val="accent3">
                  <a:lumMod val="75000"/>
                </a:schemeClr>
              </a:gs>
              <a:gs pos="100000">
                <a:schemeClr val="accent3">
                  <a:lumMod val="60000"/>
                  <a:lumOff val="40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defTabSz="913852">
              <a:defRPr/>
            </a:pPr>
            <a:r>
              <a:rPr lang="en-US" sz="1400" b="1" kern="0">
                <a:solidFill>
                  <a:srgbClr val="FFFFFF"/>
                </a:solidFill>
                <a:latin typeface="Calibri"/>
              </a:rPr>
              <a:t>Release Backlog</a:t>
            </a:r>
          </a:p>
          <a:p>
            <a:pPr algn="ctr" defTabSz="913852">
              <a:defRPr/>
            </a:pPr>
            <a:endParaRPr lang="en-US" sz="1400" b="1" kern="0">
              <a:solidFill>
                <a:srgbClr val="FFFFFF"/>
              </a:solidFill>
              <a:latin typeface="Calibri"/>
            </a:endParaRPr>
          </a:p>
          <a:p>
            <a:pPr marL="285578" indent="-285578" defTabSz="913852">
              <a:buFont typeface="Wingdings" panose="05000000000000000000" pitchFamily="2" charset="2"/>
              <a:buChar char="§"/>
              <a:defRPr/>
            </a:pPr>
            <a:r>
              <a:rPr lang="is-IS" sz="1400" b="1" kern="0">
                <a:solidFill>
                  <a:srgbClr val="FFFFFF"/>
                </a:solidFill>
                <a:latin typeface="Calibri"/>
              </a:rPr>
              <a:t>Sprint 1</a:t>
            </a:r>
          </a:p>
          <a:p>
            <a:pPr marL="285578" indent="-285578" defTabSz="913852">
              <a:buFont typeface="Wingdings" panose="05000000000000000000" pitchFamily="2" charset="2"/>
              <a:buChar char="§"/>
              <a:defRPr/>
            </a:pPr>
            <a:r>
              <a:rPr lang="is-IS" sz="1400" b="1" kern="0">
                <a:solidFill>
                  <a:srgbClr val="FFFFFF"/>
                </a:solidFill>
                <a:latin typeface="Calibri"/>
              </a:rPr>
              <a:t>Sprint 2</a:t>
            </a:r>
          </a:p>
          <a:p>
            <a:pPr marL="285578" indent="-285578" defTabSz="913852">
              <a:buFont typeface="Wingdings" panose="05000000000000000000" pitchFamily="2" charset="2"/>
              <a:buChar char="§"/>
              <a:defRPr/>
            </a:pPr>
            <a:r>
              <a:rPr lang="is-IS" sz="1400" b="1" kern="0">
                <a:solidFill>
                  <a:srgbClr val="FFFFFF"/>
                </a:solidFill>
                <a:latin typeface="Calibri"/>
              </a:rPr>
              <a:t>Sprint 3</a:t>
            </a:r>
          </a:p>
          <a:p>
            <a:pPr marL="285578" indent="-285578" defTabSz="913852">
              <a:buFont typeface="Wingdings" panose="05000000000000000000" pitchFamily="2" charset="2"/>
              <a:buChar char="§"/>
              <a:defRPr/>
            </a:pPr>
            <a:r>
              <a:rPr lang="is-IS" sz="1400" b="1" kern="0">
                <a:solidFill>
                  <a:srgbClr val="FFFFFF"/>
                </a:solidFill>
                <a:latin typeface="Calibri"/>
              </a:rPr>
              <a:t>...</a:t>
            </a:r>
          </a:p>
        </p:txBody>
      </p:sp>
      <p:grpSp>
        <p:nvGrpSpPr>
          <p:cNvPr id="31" name="Group 30">
            <a:extLst>
              <a:ext uri="{FF2B5EF4-FFF2-40B4-BE49-F238E27FC236}">
                <a16:creationId xmlns:a16="http://schemas.microsoft.com/office/drawing/2014/main" id="{812FC0C2-638A-1062-8822-02C4F2CFCC09}"/>
              </a:ext>
            </a:extLst>
          </p:cNvPr>
          <p:cNvGrpSpPr/>
          <p:nvPr/>
        </p:nvGrpSpPr>
        <p:grpSpPr>
          <a:xfrm>
            <a:off x="9661579" y="2405267"/>
            <a:ext cx="1740276" cy="743025"/>
            <a:chOff x="9858282" y="2265037"/>
            <a:chExt cx="1741182" cy="743413"/>
          </a:xfrm>
        </p:grpSpPr>
        <p:pic>
          <p:nvPicPr>
            <p:cNvPr id="32" name="Picture 31">
              <a:extLst>
                <a:ext uri="{FF2B5EF4-FFF2-40B4-BE49-F238E27FC236}">
                  <a16:creationId xmlns:a16="http://schemas.microsoft.com/office/drawing/2014/main" id="{F7F068FF-3B40-DD0D-EC7F-41B1A35EFC1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377519" y="2265037"/>
              <a:ext cx="1107747" cy="452175"/>
            </a:xfrm>
            <a:prstGeom prst="rect">
              <a:avLst/>
            </a:prstGeom>
          </p:spPr>
        </p:pic>
        <p:sp>
          <p:nvSpPr>
            <p:cNvPr id="33" name="TextBox 32">
              <a:extLst>
                <a:ext uri="{FF2B5EF4-FFF2-40B4-BE49-F238E27FC236}">
                  <a16:creationId xmlns:a16="http://schemas.microsoft.com/office/drawing/2014/main" id="{16836320-3279-DC06-4453-990DB645E5A2}"/>
                </a:ext>
              </a:extLst>
            </p:cNvPr>
            <p:cNvSpPr txBox="1"/>
            <p:nvPr/>
          </p:nvSpPr>
          <p:spPr>
            <a:xfrm>
              <a:off x="9858282" y="2762229"/>
              <a:ext cx="1741182" cy="246221"/>
            </a:xfrm>
            <a:prstGeom prst="rect">
              <a:avLst/>
            </a:prstGeom>
            <a:noFill/>
          </p:spPr>
          <p:txBody>
            <a:bodyPr wrap="none" rtlCol="0">
              <a:spAutoFit/>
            </a:bodyPr>
            <a:lstStyle/>
            <a:p>
              <a:pPr defTabSz="913852">
                <a:spcBef>
                  <a:spcPts val="1200"/>
                </a:spcBef>
                <a:buClr>
                  <a:srgbClr val="D0232B"/>
                </a:buClr>
                <a:defRPr/>
              </a:pPr>
              <a:r>
                <a:rPr lang="en-US" sz="1000" kern="0">
                  <a:solidFill>
                    <a:sysClr val="windowText" lastClr="000000"/>
                  </a:solidFill>
                  <a:latin typeface="Century Gothic" panose="020F0302020204030204"/>
                </a:rPr>
                <a:t>Release Plan / Roadmap</a:t>
              </a:r>
            </a:p>
          </p:txBody>
        </p:sp>
      </p:grpSp>
      <p:sp>
        <p:nvSpPr>
          <p:cNvPr id="34" name="TextBox 33">
            <a:extLst>
              <a:ext uri="{FF2B5EF4-FFF2-40B4-BE49-F238E27FC236}">
                <a16:creationId xmlns:a16="http://schemas.microsoft.com/office/drawing/2014/main" id="{D68E47F1-B501-C5A8-3C0E-A9A5F8153A45}"/>
              </a:ext>
            </a:extLst>
          </p:cNvPr>
          <p:cNvSpPr txBox="1"/>
          <p:nvPr/>
        </p:nvSpPr>
        <p:spPr>
          <a:xfrm>
            <a:off x="549574" y="2902528"/>
            <a:ext cx="1742216" cy="276855"/>
          </a:xfrm>
          <a:prstGeom prst="rect">
            <a:avLst/>
          </a:prstGeom>
          <a:noFill/>
        </p:spPr>
        <p:txBody>
          <a:bodyPr wrap="square" rtlCol="0">
            <a:spAutoFit/>
          </a:bodyPr>
          <a:lstStyle/>
          <a:p>
            <a:pPr algn="ctr" defTabSz="913852">
              <a:spcBef>
                <a:spcPts val="1200"/>
              </a:spcBef>
              <a:buClr>
                <a:srgbClr val="D0232B"/>
              </a:buClr>
              <a:defRPr/>
            </a:pPr>
            <a:r>
              <a:rPr lang="en-US" sz="1200" b="1" kern="0">
                <a:solidFill>
                  <a:sysClr val="windowText" lastClr="000000"/>
                </a:solidFill>
                <a:latin typeface="Century Gothic" panose="020F0302020204030204"/>
              </a:rPr>
              <a:t>Stakeholders</a:t>
            </a:r>
          </a:p>
        </p:txBody>
      </p:sp>
      <p:sp>
        <p:nvSpPr>
          <p:cNvPr id="35" name="TextBox 34">
            <a:extLst>
              <a:ext uri="{FF2B5EF4-FFF2-40B4-BE49-F238E27FC236}">
                <a16:creationId xmlns:a16="http://schemas.microsoft.com/office/drawing/2014/main" id="{4BEBC755-82D2-0215-2BD8-31E403258572}"/>
              </a:ext>
            </a:extLst>
          </p:cNvPr>
          <p:cNvSpPr txBox="1"/>
          <p:nvPr/>
        </p:nvSpPr>
        <p:spPr>
          <a:xfrm>
            <a:off x="2248203" y="5366046"/>
            <a:ext cx="2513291" cy="772318"/>
          </a:xfrm>
          <a:prstGeom prst="rect">
            <a:avLst/>
          </a:prstGeom>
          <a:noFill/>
        </p:spPr>
        <p:txBody>
          <a:bodyPr wrap="square" rtlCol="0">
            <a:spAutoFit/>
          </a:bodyPr>
          <a:lstStyle/>
          <a:p>
            <a:pPr defTabSz="913852">
              <a:lnSpc>
                <a:spcPct val="95000"/>
              </a:lnSpc>
              <a:spcAft>
                <a:spcPts val="600"/>
              </a:spcAft>
              <a:defRPr/>
            </a:pPr>
            <a:r>
              <a:rPr lang="en-US" sz="1200" b="1" kern="0">
                <a:solidFill>
                  <a:sysClr val="windowText" lastClr="000000"/>
                </a:solidFill>
                <a:latin typeface="Century Gothic" panose="020F0302020204030204"/>
              </a:rPr>
              <a:t>Demand Screening</a:t>
            </a:r>
            <a:endParaRPr lang="en-US" sz="1200" kern="0">
              <a:solidFill>
                <a:sysClr val="windowText" lastClr="000000"/>
              </a:solidFill>
              <a:latin typeface="Century Gothic" panose="020F0302020204030204"/>
            </a:endParaRPr>
          </a:p>
          <a:p>
            <a:pPr marL="171348" indent="-171348" defTabSz="913852">
              <a:lnSpc>
                <a:spcPct val="95000"/>
              </a:lnSpc>
              <a:spcAft>
                <a:spcPts val="600"/>
              </a:spcAft>
              <a:buFont typeface="Wingdings" panose="05000000000000000000" pitchFamily="2" charset="2"/>
              <a:buChar char="à"/>
              <a:defRPr/>
            </a:pPr>
            <a:r>
              <a:rPr lang="en-US" sz="1200" kern="0">
                <a:solidFill>
                  <a:srgbClr val="515151"/>
                </a:solidFill>
                <a:latin typeface="Century Gothic" panose="020F0302020204030204"/>
                <a:sym typeface="Wingdings"/>
              </a:rPr>
              <a:t>Alignment with </a:t>
            </a:r>
            <a:r>
              <a:rPr lang="en-US" sz="1200" b="1" kern="0">
                <a:solidFill>
                  <a:srgbClr val="515151"/>
                </a:solidFill>
                <a:latin typeface="Century Gothic" panose="020F0302020204030204"/>
              </a:rPr>
              <a:t>objectives</a:t>
            </a:r>
          </a:p>
          <a:p>
            <a:pPr marL="171348" indent="-171348" defTabSz="913852">
              <a:lnSpc>
                <a:spcPct val="95000"/>
              </a:lnSpc>
              <a:spcAft>
                <a:spcPts val="600"/>
              </a:spcAft>
              <a:buFont typeface="Wingdings" panose="05000000000000000000" pitchFamily="2" charset="2"/>
              <a:buChar char="à"/>
              <a:defRPr/>
            </a:pPr>
            <a:r>
              <a:rPr lang="en-US" sz="1200" b="1" u="sng" kern="0">
                <a:solidFill>
                  <a:srgbClr val="515151"/>
                </a:solidFill>
                <a:latin typeface="Century Gothic" panose="020F0302020204030204"/>
              </a:rPr>
              <a:t>Value forecast</a:t>
            </a:r>
          </a:p>
        </p:txBody>
      </p:sp>
      <p:sp>
        <p:nvSpPr>
          <p:cNvPr id="36" name="TextBox 35">
            <a:extLst>
              <a:ext uri="{FF2B5EF4-FFF2-40B4-BE49-F238E27FC236}">
                <a16:creationId xmlns:a16="http://schemas.microsoft.com/office/drawing/2014/main" id="{2895ADC4-6F8F-02A5-0F6E-AAD37DEEC239}"/>
              </a:ext>
            </a:extLst>
          </p:cNvPr>
          <p:cNvSpPr txBox="1"/>
          <p:nvPr/>
        </p:nvSpPr>
        <p:spPr>
          <a:xfrm>
            <a:off x="7985613" y="5366046"/>
            <a:ext cx="3249506" cy="772318"/>
          </a:xfrm>
          <a:prstGeom prst="rect">
            <a:avLst/>
          </a:prstGeom>
          <a:noFill/>
        </p:spPr>
        <p:txBody>
          <a:bodyPr wrap="square" rtlCol="0">
            <a:spAutoFit/>
          </a:bodyPr>
          <a:lstStyle/>
          <a:p>
            <a:pPr defTabSz="913852">
              <a:lnSpc>
                <a:spcPct val="95000"/>
              </a:lnSpc>
              <a:spcAft>
                <a:spcPts val="600"/>
              </a:spcAft>
              <a:defRPr/>
            </a:pPr>
            <a:r>
              <a:rPr lang="en-US" sz="1200" b="1" kern="0">
                <a:solidFill>
                  <a:sysClr val="windowText" lastClr="000000"/>
                </a:solidFill>
                <a:latin typeface="Century Gothic" panose="020F0302020204030204"/>
              </a:rPr>
              <a:t>Demand Fulfillment </a:t>
            </a:r>
          </a:p>
          <a:p>
            <a:pPr marL="171348" indent="-171348" defTabSz="913852">
              <a:lnSpc>
                <a:spcPct val="95000"/>
              </a:lnSpc>
              <a:spcAft>
                <a:spcPts val="600"/>
              </a:spcAft>
              <a:buFont typeface="Wingdings" panose="05000000000000000000" pitchFamily="2" charset="2"/>
              <a:buChar char="à"/>
              <a:defRPr/>
            </a:pPr>
            <a:r>
              <a:rPr lang="en-US" sz="1200" kern="0">
                <a:solidFill>
                  <a:srgbClr val="515151"/>
                </a:solidFill>
                <a:latin typeface="Century Gothic" panose="020F0302020204030204"/>
                <a:sym typeface="Wingdings"/>
              </a:rPr>
              <a:t>Demand fulfilled</a:t>
            </a:r>
          </a:p>
          <a:p>
            <a:pPr marL="171348" indent="-171348" defTabSz="913852">
              <a:lnSpc>
                <a:spcPct val="95000"/>
              </a:lnSpc>
              <a:spcAft>
                <a:spcPts val="600"/>
              </a:spcAft>
              <a:buFont typeface="Wingdings" panose="05000000000000000000" pitchFamily="2" charset="2"/>
              <a:buChar char="à"/>
              <a:defRPr/>
            </a:pPr>
            <a:r>
              <a:rPr lang="en-US" sz="1200" u="sng" kern="0">
                <a:solidFill>
                  <a:srgbClr val="515151"/>
                </a:solidFill>
                <a:latin typeface="Century Gothic" panose="020F0302020204030204"/>
                <a:sym typeface="Wingdings"/>
              </a:rPr>
              <a:t>Value Realized</a:t>
            </a:r>
            <a:endParaRPr lang="en-US" sz="1200" u="sng" kern="0">
              <a:solidFill>
                <a:srgbClr val="515151"/>
              </a:solidFill>
              <a:latin typeface="Century Gothic" panose="020F0302020204030204"/>
            </a:endParaRPr>
          </a:p>
        </p:txBody>
      </p:sp>
      <p:sp>
        <p:nvSpPr>
          <p:cNvPr id="37" name="TextBox 36">
            <a:extLst>
              <a:ext uri="{FF2B5EF4-FFF2-40B4-BE49-F238E27FC236}">
                <a16:creationId xmlns:a16="http://schemas.microsoft.com/office/drawing/2014/main" id="{1A3AEB60-3F44-C945-8B16-B8BF84571FB1}"/>
              </a:ext>
            </a:extLst>
          </p:cNvPr>
          <p:cNvSpPr txBox="1"/>
          <p:nvPr/>
        </p:nvSpPr>
        <p:spPr>
          <a:xfrm>
            <a:off x="5286652" y="5366046"/>
            <a:ext cx="2128168" cy="772318"/>
          </a:xfrm>
          <a:prstGeom prst="rect">
            <a:avLst/>
          </a:prstGeom>
          <a:noFill/>
        </p:spPr>
        <p:txBody>
          <a:bodyPr wrap="square" rtlCol="0">
            <a:spAutoFit/>
          </a:bodyPr>
          <a:lstStyle/>
          <a:p>
            <a:pPr defTabSz="913852">
              <a:lnSpc>
                <a:spcPct val="95000"/>
              </a:lnSpc>
              <a:spcAft>
                <a:spcPts val="600"/>
              </a:spcAft>
              <a:defRPr/>
            </a:pPr>
            <a:r>
              <a:rPr lang="en-US" sz="1200" b="1" kern="0">
                <a:solidFill>
                  <a:sysClr val="windowText" lastClr="000000"/>
                </a:solidFill>
                <a:latin typeface="Century Gothic" panose="020F0302020204030204"/>
              </a:rPr>
              <a:t>Demand Assessment </a:t>
            </a:r>
          </a:p>
          <a:p>
            <a:pPr marL="171348" indent="-171348" defTabSz="913852">
              <a:lnSpc>
                <a:spcPct val="95000"/>
              </a:lnSpc>
              <a:spcAft>
                <a:spcPts val="600"/>
              </a:spcAft>
              <a:buFont typeface="Wingdings" panose="05000000000000000000" pitchFamily="2" charset="2"/>
              <a:buChar char="à"/>
              <a:defRPr/>
            </a:pPr>
            <a:r>
              <a:rPr lang="en-US" sz="1200" kern="0">
                <a:solidFill>
                  <a:srgbClr val="515151"/>
                </a:solidFill>
                <a:latin typeface="Century Gothic" panose="020F0302020204030204"/>
                <a:sym typeface="Wingdings"/>
              </a:rPr>
              <a:t>Progressive elaboration</a:t>
            </a:r>
          </a:p>
          <a:p>
            <a:pPr marL="171348" indent="-171348" defTabSz="913852">
              <a:lnSpc>
                <a:spcPct val="95000"/>
              </a:lnSpc>
              <a:spcAft>
                <a:spcPts val="600"/>
              </a:spcAft>
              <a:buFont typeface="Wingdings" panose="05000000000000000000" pitchFamily="2" charset="2"/>
              <a:buChar char="à"/>
              <a:defRPr/>
            </a:pPr>
            <a:r>
              <a:rPr lang="en-US" sz="1200" u="sng" kern="0">
                <a:solidFill>
                  <a:srgbClr val="515151"/>
                </a:solidFill>
                <a:latin typeface="Century Gothic" panose="020F0302020204030204"/>
                <a:sym typeface="Wingdings"/>
              </a:rPr>
              <a:t>Value defined </a:t>
            </a:r>
            <a:endParaRPr lang="en-US" sz="1200" u="sng" kern="0">
              <a:solidFill>
                <a:srgbClr val="515151"/>
              </a:solidFill>
              <a:latin typeface="Century Gothic" panose="020F0302020204030204"/>
            </a:endParaRPr>
          </a:p>
        </p:txBody>
      </p:sp>
      <p:sp>
        <p:nvSpPr>
          <p:cNvPr id="38" name="Rounded Rectangle 37">
            <a:extLst>
              <a:ext uri="{FF2B5EF4-FFF2-40B4-BE49-F238E27FC236}">
                <a16:creationId xmlns:a16="http://schemas.microsoft.com/office/drawing/2014/main" id="{87685EE7-065F-D643-AF67-DA0EABF3FC41}"/>
              </a:ext>
            </a:extLst>
          </p:cNvPr>
          <p:cNvSpPr/>
          <p:nvPr/>
        </p:nvSpPr>
        <p:spPr>
          <a:xfrm>
            <a:off x="5474892" y="2403832"/>
            <a:ext cx="1751688" cy="2030735"/>
          </a:xfrm>
          <a:prstGeom prst="roundRect">
            <a:avLst/>
          </a:prstGeom>
          <a:solidFill>
            <a:schemeClr val="bg2">
              <a:lumMod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defTabSz="913852">
              <a:defRPr/>
            </a:pPr>
            <a:r>
              <a:rPr lang="en-US" sz="1400" kern="0">
                <a:solidFill>
                  <a:srgbClr val="FFFFFF"/>
                </a:solidFill>
                <a:latin typeface="Century Gothic" panose="020F0302020204030204"/>
              </a:rPr>
              <a:t>Demand Board</a:t>
            </a:r>
          </a:p>
        </p:txBody>
      </p:sp>
      <p:sp>
        <p:nvSpPr>
          <p:cNvPr id="39" name="Rectangle 38">
            <a:extLst>
              <a:ext uri="{FF2B5EF4-FFF2-40B4-BE49-F238E27FC236}">
                <a16:creationId xmlns:a16="http://schemas.microsoft.com/office/drawing/2014/main" id="{9BD67FE6-237B-0737-123A-28CA56963996}"/>
              </a:ext>
            </a:extLst>
          </p:cNvPr>
          <p:cNvSpPr/>
          <p:nvPr/>
        </p:nvSpPr>
        <p:spPr>
          <a:xfrm>
            <a:off x="5667092" y="2959342"/>
            <a:ext cx="1367288" cy="251867"/>
          </a:xfrm>
          <a:prstGeom prst="rect">
            <a:avLst/>
          </a:prstGeom>
          <a:gradFill flip="none" rotWithShape="1">
            <a:gsLst>
              <a:gs pos="0">
                <a:schemeClr val="accent1">
                  <a:lumMod val="50000"/>
                </a:schemeClr>
              </a:gs>
              <a:gs pos="50000">
                <a:schemeClr val="accent1">
                  <a:lumMod val="75000"/>
                </a:schemeClr>
              </a:gs>
              <a:gs pos="100000">
                <a:schemeClr val="accent1">
                  <a:lumMod val="60000"/>
                  <a:lumOff val="40000"/>
                </a:schemeClr>
              </a:gs>
            </a:gsLst>
            <a:lin ang="189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913852">
              <a:defRPr/>
            </a:pPr>
            <a:r>
              <a:rPr lang="en-US" sz="1300" b="1" kern="0">
                <a:solidFill>
                  <a:srgbClr val="FFFFFF"/>
                </a:solidFill>
                <a:latin typeface="Calibri"/>
              </a:rPr>
              <a:t>Prioritization</a:t>
            </a:r>
          </a:p>
        </p:txBody>
      </p:sp>
      <p:sp>
        <p:nvSpPr>
          <p:cNvPr id="40" name="Rectangle 39">
            <a:extLst>
              <a:ext uri="{FF2B5EF4-FFF2-40B4-BE49-F238E27FC236}">
                <a16:creationId xmlns:a16="http://schemas.microsoft.com/office/drawing/2014/main" id="{D308BC2B-634F-41F1-48B3-BE7AD01B3C3E}"/>
              </a:ext>
            </a:extLst>
          </p:cNvPr>
          <p:cNvSpPr/>
          <p:nvPr/>
        </p:nvSpPr>
        <p:spPr>
          <a:xfrm>
            <a:off x="5667092" y="3446157"/>
            <a:ext cx="1367288" cy="251867"/>
          </a:xfrm>
          <a:prstGeom prst="rect">
            <a:avLst/>
          </a:prstGeom>
          <a:gradFill flip="none" rotWithShape="1">
            <a:gsLst>
              <a:gs pos="0">
                <a:schemeClr val="accent1">
                  <a:lumMod val="50000"/>
                </a:schemeClr>
              </a:gs>
              <a:gs pos="50000">
                <a:schemeClr val="accent1">
                  <a:lumMod val="75000"/>
                </a:schemeClr>
              </a:gs>
              <a:gs pos="100000">
                <a:schemeClr val="accent1">
                  <a:lumMod val="60000"/>
                  <a:lumOff val="40000"/>
                </a:schemeClr>
              </a:gs>
            </a:gsLst>
            <a:lin ang="189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913852">
              <a:defRPr/>
            </a:pPr>
            <a:r>
              <a:rPr lang="en-US" sz="1300" b="1" kern="0">
                <a:solidFill>
                  <a:srgbClr val="FFFFFF"/>
                </a:solidFill>
                <a:latin typeface="Calibri"/>
              </a:rPr>
              <a:t>Budget Approval</a:t>
            </a:r>
          </a:p>
        </p:txBody>
      </p:sp>
      <p:cxnSp>
        <p:nvCxnSpPr>
          <p:cNvPr id="41" name="Straight Arrow Connector 40">
            <a:extLst>
              <a:ext uri="{FF2B5EF4-FFF2-40B4-BE49-F238E27FC236}">
                <a16:creationId xmlns:a16="http://schemas.microsoft.com/office/drawing/2014/main" id="{F5290535-4236-1652-B174-57B0C89EEE9A}"/>
              </a:ext>
            </a:extLst>
          </p:cNvPr>
          <p:cNvCxnSpPr>
            <a:stCxn id="39" idx="2"/>
            <a:endCxn id="40" idx="0"/>
          </p:cNvCxnSpPr>
          <p:nvPr/>
        </p:nvCxnSpPr>
        <p:spPr>
          <a:xfrm>
            <a:off x="6350736" y="3211208"/>
            <a:ext cx="0" cy="234948"/>
          </a:xfrm>
          <a:prstGeom prst="straightConnector1">
            <a:avLst/>
          </a:prstGeom>
          <a:ln w="19050">
            <a:solidFill>
              <a:schemeClr val="bg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42" name="Rectangle 41">
            <a:extLst>
              <a:ext uri="{FF2B5EF4-FFF2-40B4-BE49-F238E27FC236}">
                <a16:creationId xmlns:a16="http://schemas.microsoft.com/office/drawing/2014/main" id="{54582BF9-7654-6A45-5958-8D75DA8C2AFD}"/>
              </a:ext>
            </a:extLst>
          </p:cNvPr>
          <p:cNvSpPr/>
          <p:nvPr/>
        </p:nvSpPr>
        <p:spPr>
          <a:xfrm>
            <a:off x="5667092" y="3932972"/>
            <a:ext cx="1367288" cy="251867"/>
          </a:xfrm>
          <a:prstGeom prst="rect">
            <a:avLst/>
          </a:prstGeom>
          <a:gradFill flip="none" rotWithShape="1">
            <a:gsLst>
              <a:gs pos="0">
                <a:schemeClr val="accent1">
                  <a:lumMod val="50000"/>
                </a:schemeClr>
              </a:gs>
              <a:gs pos="50000">
                <a:schemeClr val="accent1">
                  <a:lumMod val="75000"/>
                </a:schemeClr>
              </a:gs>
              <a:gs pos="100000">
                <a:schemeClr val="accent1">
                  <a:lumMod val="60000"/>
                  <a:lumOff val="40000"/>
                </a:schemeClr>
              </a:gs>
            </a:gsLst>
            <a:lin ang="189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913852">
              <a:defRPr/>
            </a:pPr>
            <a:r>
              <a:rPr lang="en-US" sz="1300" b="1" kern="0">
                <a:solidFill>
                  <a:srgbClr val="FFFFFF"/>
                </a:solidFill>
                <a:latin typeface="Calibri"/>
              </a:rPr>
              <a:t>Candidate List</a:t>
            </a:r>
          </a:p>
        </p:txBody>
      </p:sp>
      <p:cxnSp>
        <p:nvCxnSpPr>
          <p:cNvPr id="43" name="Straight Arrow Connector 42">
            <a:extLst>
              <a:ext uri="{FF2B5EF4-FFF2-40B4-BE49-F238E27FC236}">
                <a16:creationId xmlns:a16="http://schemas.microsoft.com/office/drawing/2014/main" id="{E4976DE9-D5C2-C191-DC58-70C4FB0960CF}"/>
              </a:ext>
            </a:extLst>
          </p:cNvPr>
          <p:cNvCxnSpPr>
            <a:stCxn id="40" idx="2"/>
            <a:endCxn id="42" idx="0"/>
          </p:cNvCxnSpPr>
          <p:nvPr/>
        </p:nvCxnSpPr>
        <p:spPr>
          <a:xfrm>
            <a:off x="6350736" y="3698023"/>
            <a:ext cx="0" cy="234948"/>
          </a:xfrm>
          <a:prstGeom prst="straightConnector1">
            <a:avLst/>
          </a:prstGeom>
          <a:ln w="19050">
            <a:solidFill>
              <a:schemeClr val="bg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44" name="Circular Arrow 43">
            <a:extLst>
              <a:ext uri="{FF2B5EF4-FFF2-40B4-BE49-F238E27FC236}">
                <a16:creationId xmlns:a16="http://schemas.microsoft.com/office/drawing/2014/main" id="{86D6B945-CD17-A9F3-00DB-6C0E80D0F15D}"/>
              </a:ext>
            </a:extLst>
          </p:cNvPr>
          <p:cNvSpPr/>
          <p:nvPr/>
        </p:nvSpPr>
        <p:spPr>
          <a:xfrm rot="347546" flipV="1">
            <a:off x="6799733" y="4074024"/>
            <a:ext cx="1297905" cy="910600"/>
          </a:xfrm>
          <a:prstGeom prst="circularArrow">
            <a:avLst>
              <a:gd name="adj1" fmla="val 8604"/>
              <a:gd name="adj2" fmla="val 810494"/>
              <a:gd name="adj3" fmla="val 19707401"/>
              <a:gd name="adj4" fmla="val 13528152"/>
              <a:gd name="adj5" fmla="val 12661"/>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392" tIns="0" rIns="91392" bIns="0" numCol="1" spcCol="0" rtlCol="0" fromWordArt="0" anchor="ctr" anchorCtr="0" forceAA="0" compatLnSpc="1">
            <a:prstTxWarp prst="textNoShape">
              <a:avLst/>
            </a:prstTxWarp>
            <a:noAutofit/>
          </a:bodyPr>
          <a:lstStyle/>
          <a:p>
            <a:pPr defTabSz="913852">
              <a:defRPr/>
            </a:pPr>
            <a:endParaRPr lang="en-US" sz="1400" kern="0">
              <a:solidFill>
                <a:srgbClr val="FFFFFF"/>
              </a:solidFill>
              <a:latin typeface="Century Gothic" panose="020F0302020204030204"/>
            </a:endParaRPr>
          </a:p>
        </p:txBody>
      </p:sp>
      <p:sp>
        <p:nvSpPr>
          <p:cNvPr id="45" name="Rectangle 44">
            <a:extLst>
              <a:ext uri="{FF2B5EF4-FFF2-40B4-BE49-F238E27FC236}">
                <a16:creationId xmlns:a16="http://schemas.microsoft.com/office/drawing/2014/main" id="{B9DFA560-2B85-AB3D-AA00-4E69034440A4}"/>
              </a:ext>
            </a:extLst>
          </p:cNvPr>
          <p:cNvSpPr/>
          <p:nvPr/>
        </p:nvSpPr>
        <p:spPr>
          <a:xfrm>
            <a:off x="6573050" y="4895472"/>
            <a:ext cx="1625343" cy="253850"/>
          </a:xfrm>
          <a:prstGeom prst="rect">
            <a:avLst/>
          </a:prstGeom>
        </p:spPr>
        <p:txBody>
          <a:bodyPr wrap="none">
            <a:spAutoFit/>
          </a:bodyPr>
          <a:lstStyle/>
          <a:p>
            <a:pPr algn="ctr" defTabSz="913852">
              <a:defRPr/>
            </a:pPr>
            <a:r>
              <a:rPr lang="en-US" sz="1050" kern="0">
                <a:solidFill>
                  <a:sysClr val="windowText" lastClr="000000"/>
                </a:solidFill>
                <a:latin typeface="Century Gothic" panose="020F0302020204030204"/>
              </a:rPr>
              <a:t>detailed requirements</a:t>
            </a:r>
            <a:endParaRPr lang="en-US" sz="1400" kern="0">
              <a:solidFill>
                <a:sysClr val="windowText" lastClr="000000"/>
              </a:solidFill>
              <a:latin typeface="Century Gothic" panose="020F0302020204030204"/>
            </a:endParaRPr>
          </a:p>
        </p:txBody>
      </p:sp>
      <p:sp>
        <p:nvSpPr>
          <p:cNvPr id="46" name="Circular Arrow 45">
            <a:extLst>
              <a:ext uri="{FF2B5EF4-FFF2-40B4-BE49-F238E27FC236}">
                <a16:creationId xmlns:a16="http://schemas.microsoft.com/office/drawing/2014/main" id="{931DE959-5DAC-7641-5D25-794EF8D9BBCF}"/>
              </a:ext>
            </a:extLst>
          </p:cNvPr>
          <p:cNvSpPr/>
          <p:nvPr/>
        </p:nvSpPr>
        <p:spPr>
          <a:xfrm rot="347546" flipV="1">
            <a:off x="4409219" y="4074024"/>
            <a:ext cx="1297905" cy="910600"/>
          </a:xfrm>
          <a:prstGeom prst="circularArrow">
            <a:avLst>
              <a:gd name="adj1" fmla="val 8604"/>
              <a:gd name="adj2" fmla="val 810494"/>
              <a:gd name="adj3" fmla="val 19707401"/>
              <a:gd name="adj4" fmla="val 13528152"/>
              <a:gd name="adj5" fmla="val 12661"/>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392" tIns="0" rIns="91392" bIns="0" numCol="1" spcCol="0" rtlCol="0" fromWordArt="0" anchor="ctr" anchorCtr="0" forceAA="0" compatLnSpc="1">
            <a:prstTxWarp prst="textNoShape">
              <a:avLst/>
            </a:prstTxWarp>
            <a:noAutofit/>
          </a:bodyPr>
          <a:lstStyle/>
          <a:p>
            <a:pPr defTabSz="913852">
              <a:defRPr/>
            </a:pPr>
            <a:endParaRPr lang="en-US" sz="1400" kern="0">
              <a:solidFill>
                <a:srgbClr val="FFFFFF"/>
              </a:solidFill>
              <a:latin typeface="Century Gothic" panose="020F0302020204030204"/>
            </a:endParaRPr>
          </a:p>
        </p:txBody>
      </p:sp>
      <p:sp>
        <p:nvSpPr>
          <p:cNvPr id="47" name="Rectangle 46">
            <a:extLst>
              <a:ext uri="{FF2B5EF4-FFF2-40B4-BE49-F238E27FC236}">
                <a16:creationId xmlns:a16="http://schemas.microsoft.com/office/drawing/2014/main" id="{FFA2BF73-3E75-F4FF-FB0E-8A14F3F42CEE}"/>
              </a:ext>
            </a:extLst>
          </p:cNvPr>
          <p:cNvSpPr/>
          <p:nvPr/>
        </p:nvSpPr>
        <p:spPr>
          <a:xfrm>
            <a:off x="4531250" y="4895472"/>
            <a:ext cx="1413802" cy="253850"/>
          </a:xfrm>
          <a:prstGeom prst="rect">
            <a:avLst/>
          </a:prstGeom>
        </p:spPr>
        <p:txBody>
          <a:bodyPr wrap="none">
            <a:spAutoFit/>
          </a:bodyPr>
          <a:lstStyle/>
          <a:p>
            <a:pPr algn="ctr" defTabSz="913852">
              <a:defRPr/>
            </a:pPr>
            <a:r>
              <a:rPr lang="en-US" sz="1050" kern="0">
                <a:solidFill>
                  <a:sysClr val="windowText" lastClr="000000"/>
                </a:solidFill>
                <a:latin typeface="Century Gothic" panose="020F0302020204030204"/>
              </a:rPr>
              <a:t>screened demand</a:t>
            </a:r>
            <a:endParaRPr lang="en-US" sz="1400" kern="0">
              <a:solidFill>
                <a:sysClr val="windowText" lastClr="000000"/>
              </a:solidFill>
              <a:latin typeface="Century Gothic" panose="020F0302020204030204"/>
            </a:endParaRPr>
          </a:p>
        </p:txBody>
      </p:sp>
      <p:grpSp>
        <p:nvGrpSpPr>
          <p:cNvPr id="48" name="Group 44">
            <a:extLst>
              <a:ext uri="{FF2B5EF4-FFF2-40B4-BE49-F238E27FC236}">
                <a16:creationId xmlns:a16="http://schemas.microsoft.com/office/drawing/2014/main" id="{EE7775AE-CCEC-AFFE-6C8D-0CC86FC3BD1B}"/>
              </a:ext>
            </a:extLst>
          </p:cNvPr>
          <p:cNvGrpSpPr>
            <a:grpSpLocks noChangeAspect="1"/>
          </p:cNvGrpSpPr>
          <p:nvPr/>
        </p:nvGrpSpPr>
        <p:grpSpPr bwMode="auto">
          <a:xfrm>
            <a:off x="7350633" y="4446548"/>
            <a:ext cx="305016" cy="335326"/>
            <a:chOff x="3516" y="1804"/>
            <a:chExt cx="644" cy="708"/>
          </a:xfrm>
          <a:solidFill>
            <a:schemeClr val="tx1"/>
          </a:solidFill>
        </p:grpSpPr>
        <p:sp>
          <p:nvSpPr>
            <p:cNvPr id="49" name="Freeform 45">
              <a:extLst>
                <a:ext uri="{FF2B5EF4-FFF2-40B4-BE49-F238E27FC236}">
                  <a16:creationId xmlns:a16="http://schemas.microsoft.com/office/drawing/2014/main" id="{EC118CB9-09C9-8D7E-6B4C-E23D43F1A561}"/>
                </a:ext>
              </a:extLst>
            </p:cNvPr>
            <p:cNvSpPr>
              <a:spLocks noEditPoints="1"/>
            </p:cNvSpPr>
            <p:nvPr/>
          </p:nvSpPr>
          <p:spPr bwMode="auto">
            <a:xfrm>
              <a:off x="3518" y="1806"/>
              <a:ext cx="639" cy="703"/>
            </a:xfrm>
            <a:custGeom>
              <a:avLst/>
              <a:gdLst>
                <a:gd name="T0" fmla="*/ 267 w 268"/>
                <a:gd name="T1" fmla="*/ 189 h 295"/>
                <a:gd name="T2" fmla="*/ 268 w 268"/>
                <a:gd name="T3" fmla="*/ 188 h 295"/>
                <a:gd name="T4" fmla="*/ 268 w 268"/>
                <a:gd name="T5" fmla="*/ 188 h 295"/>
                <a:gd name="T6" fmla="*/ 268 w 268"/>
                <a:gd name="T7" fmla="*/ 18 h 295"/>
                <a:gd name="T8" fmla="*/ 249 w 268"/>
                <a:gd name="T9" fmla="*/ 0 h 295"/>
                <a:gd name="T10" fmla="*/ 78 w 268"/>
                <a:gd name="T11" fmla="*/ 0 h 295"/>
                <a:gd name="T12" fmla="*/ 60 w 268"/>
                <a:gd name="T13" fmla="*/ 18 h 295"/>
                <a:gd name="T14" fmla="*/ 60 w 268"/>
                <a:gd name="T15" fmla="*/ 167 h 295"/>
                <a:gd name="T16" fmla="*/ 0 w 268"/>
                <a:gd name="T17" fmla="*/ 231 h 295"/>
                <a:gd name="T18" fmla="*/ 64 w 268"/>
                <a:gd name="T19" fmla="*/ 295 h 295"/>
                <a:gd name="T20" fmla="*/ 113 w 268"/>
                <a:gd name="T21" fmla="*/ 272 h 295"/>
                <a:gd name="T22" fmla="*/ 183 w 268"/>
                <a:gd name="T23" fmla="*/ 272 h 295"/>
                <a:gd name="T24" fmla="*/ 186 w 268"/>
                <a:gd name="T25" fmla="*/ 271 h 295"/>
                <a:gd name="T26" fmla="*/ 266 w 268"/>
                <a:gd name="T27" fmla="*/ 191 h 295"/>
                <a:gd name="T28" fmla="*/ 267 w 268"/>
                <a:gd name="T29" fmla="*/ 190 h 295"/>
                <a:gd name="T30" fmla="*/ 267 w 268"/>
                <a:gd name="T31" fmla="*/ 189 h 295"/>
                <a:gd name="T32" fmla="*/ 267 w 268"/>
                <a:gd name="T33" fmla="*/ 189 h 295"/>
                <a:gd name="T34" fmla="*/ 187 w 268"/>
                <a:gd name="T35" fmla="*/ 259 h 295"/>
                <a:gd name="T36" fmla="*/ 187 w 268"/>
                <a:gd name="T37" fmla="*/ 192 h 295"/>
                <a:gd name="T38" fmla="*/ 254 w 268"/>
                <a:gd name="T39" fmla="*/ 192 h 295"/>
                <a:gd name="T40" fmla="*/ 187 w 268"/>
                <a:gd name="T41" fmla="*/ 259 h 295"/>
                <a:gd name="T42" fmla="*/ 64 w 268"/>
                <a:gd name="T43" fmla="*/ 287 h 295"/>
                <a:gd name="T44" fmla="*/ 8 w 268"/>
                <a:gd name="T45" fmla="*/ 231 h 295"/>
                <a:gd name="T46" fmla="*/ 64 w 268"/>
                <a:gd name="T47" fmla="*/ 175 h 295"/>
                <a:gd name="T48" fmla="*/ 120 w 268"/>
                <a:gd name="T49" fmla="*/ 231 h 295"/>
                <a:gd name="T50" fmla="*/ 64 w 268"/>
                <a:gd name="T51" fmla="*/ 287 h 295"/>
                <a:gd name="T52" fmla="*/ 128 w 268"/>
                <a:gd name="T53" fmla="*/ 231 h 295"/>
                <a:gd name="T54" fmla="*/ 68 w 268"/>
                <a:gd name="T55" fmla="*/ 167 h 295"/>
                <a:gd name="T56" fmla="*/ 68 w 268"/>
                <a:gd name="T57" fmla="*/ 18 h 295"/>
                <a:gd name="T58" fmla="*/ 78 w 268"/>
                <a:gd name="T59" fmla="*/ 8 h 295"/>
                <a:gd name="T60" fmla="*/ 249 w 268"/>
                <a:gd name="T61" fmla="*/ 8 h 295"/>
                <a:gd name="T62" fmla="*/ 260 w 268"/>
                <a:gd name="T63" fmla="*/ 18 h 295"/>
                <a:gd name="T64" fmla="*/ 260 w 268"/>
                <a:gd name="T65" fmla="*/ 184 h 295"/>
                <a:gd name="T66" fmla="*/ 183 w 268"/>
                <a:gd name="T67" fmla="*/ 184 h 295"/>
                <a:gd name="T68" fmla="*/ 179 w 268"/>
                <a:gd name="T69" fmla="*/ 188 h 295"/>
                <a:gd name="T70" fmla="*/ 179 w 268"/>
                <a:gd name="T71" fmla="*/ 264 h 295"/>
                <a:gd name="T72" fmla="*/ 119 w 268"/>
                <a:gd name="T73" fmla="*/ 264 h 295"/>
                <a:gd name="T74" fmla="*/ 128 w 268"/>
                <a:gd name="T75" fmla="*/ 231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8" h="295">
                  <a:moveTo>
                    <a:pt x="267" y="189"/>
                  </a:moveTo>
                  <a:cubicBezTo>
                    <a:pt x="268" y="188"/>
                    <a:pt x="268" y="188"/>
                    <a:pt x="268" y="188"/>
                  </a:cubicBezTo>
                  <a:cubicBezTo>
                    <a:pt x="268" y="188"/>
                    <a:pt x="268" y="188"/>
                    <a:pt x="268" y="188"/>
                  </a:cubicBezTo>
                  <a:cubicBezTo>
                    <a:pt x="268" y="18"/>
                    <a:pt x="268" y="18"/>
                    <a:pt x="268" y="18"/>
                  </a:cubicBezTo>
                  <a:cubicBezTo>
                    <a:pt x="268" y="8"/>
                    <a:pt x="259" y="0"/>
                    <a:pt x="249" y="0"/>
                  </a:cubicBezTo>
                  <a:cubicBezTo>
                    <a:pt x="78" y="0"/>
                    <a:pt x="78" y="0"/>
                    <a:pt x="78" y="0"/>
                  </a:cubicBezTo>
                  <a:cubicBezTo>
                    <a:pt x="68" y="0"/>
                    <a:pt x="60" y="8"/>
                    <a:pt x="60" y="18"/>
                  </a:cubicBezTo>
                  <a:cubicBezTo>
                    <a:pt x="60" y="167"/>
                    <a:pt x="60" y="167"/>
                    <a:pt x="60" y="167"/>
                  </a:cubicBezTo>
                  <a:cubicBezTo>
                    <a:pt x="26" y="169"/>
                    <a:pt x="0" y="197"/>
                    <a:pt x="0" y="231"/>
                  </a:cubicBezTo>
                  <a:cubicBezTo>
                    <a:pt x="0" y="267"/>
                    <a:pt x="29" y="295"/>
                    <a:pt x="64" y="295"/>
                  </a:cubicBezTo>
                  <a:cubicBezTo>
                    <a:pt x="84" y="295"/>
                    <a:pt x="102" y="286"/>
                    <a:pt x="113" y="272"/>
                  </a:cubicBezTo>
                  <a:cubicBezTo>
                    <a:pt x="183" y="272"/>
                    <a:pt x="183" y="272"/>
                    <a:pt x="183" y="272"/>
                  </a:cubicBezTo>
                  <a:cubicBezTo>
                    <a:pt x="184" y="272"/>
                    <a:pt x="185" y="272"/>
                    <a:pt x="186" y="271"/>
                  </a:cubicBezTo>
                  <a:cubicBezTo>
                    <a:pt x="266" y="191"/>
                    <a:pt x="266" y="191"/>
                    <a:pt x="266" y="191"/>
                  </a:cubicBezTo>
                  <a:cubicBezTo>
                    <a:pt x="266" y="190"/>
                    <a:pt x="266" y="190"/>
                    <a:pt x="267" y="190"/>
                  </a:cubicBezTo>
                  <a:cubicBezTo>
                    <a:pt x="267" y="190"/>
                    <a:pt x="267" y="190"/>
                    <a:pt x="267" y="189"/>
                  </a:cubicBezTo>
                  <a:cubicBezTo>
                    <a:pt x="267" y="189"/>
                    <a:pt x="267" y="189"/>
                    <a:pt x="267" y="189"/>
                  </a:cubicBezTo>
                  <a:close/>
                  <a:moveTo>
                    <a:pt x="187" y="259"/>
                  </a:moveTo>
                  <a:cubicBezTo>
                    <a:pt x="187" y="192"/>
                    <a:pt x="187" y="192"/>
                    <a:pt x="187" y="192"/>
                  </a:cubicBezTo>
                  <a:cubicBezTo>
                    <a:pt x="254" y="192"/>
                    <a:pt x="254" y="192"/>
                    <a:pt x="254" y="192"/>
                  </a:cubicBezTo>
                  <a:lnTo>
                    <a:pt x="187" y="259"/>
                  </a:lnTo>
                  <a:close/>
                  <a:moveTo>
                    <a:pt x="64" y="287"/>
                  </a:moveTo>
                  <a:cubicBezTo>
                    <a:pt x="33" y="287"/>
                    <a:pt x="8" y="262"/>
                    <a:pt x="8" y="231"/>
                  </a:cubicBezTo>
                  <a:cubicBezTo>
                    <a:pt x="8" y="200"/>
                    <a:pt x="33" y="175"/>
                    <a:pt x="64" y="175"/>
                  </a:cubicBezTo>
                  <a:cubicBezTo>
                    <a:pt x="95" y="175"/>
                    <a:pt x="120" y="200"/>
                    <a:pt x="120" y="231"/>
                  </a:cubicBezTo>
                  <a:cubicBezTo>
                    <a:pt x="120" y="262"/>
                    <a:pt x="95" y="287"/>
                    <a:pt x="64" y="287"/>
                  </a:cubicBezTo>
                  <a:close/>
                  <a:moveTo>
                    <a:pt x="128" y="231"/>
                  </a:moveTo>
                  <a:cubicBezTo>
                    <a:pt x="128" y="197"/>
                    <a:pt x="102" y="169"/>
                    <a:pt x="68" y="167"/>
                  </a:cubicBezTo>
                  <a:cubicBezTo>
                    <a:pt x="68" y="18"/>
                    <a:pt x="68" y="18"/>
                    <a:pt x="68" y="18"/>
                  </a:cubicBezTo>
                  <a:cubicBezTo>
                    <a:pt x="68" y="13"/>
                    <a:pt x="73" y="8"/>
                    <a:pt x="78" y="8"/>
                  </a:cubicBezTo>
                  <a:cubicBezTo>
                    <a:pt x="249" y="8"/>
                    <a:pt x="249" y="8"/>
                    <a:pt x="249" y="8"/>
                  </a:cubicBezTo>
                  <a:cubicBezTo>
                    <a:pt x="255" y="8"/>
                    <a:pt x="260" y="13"/>
                    <a:pt x="260" y="18"/>
                  </a:cubicBezTo>
                  <a:cubicBezTo>
                    <a:pt x="260" y="184"/>
                    <a:pt x="260" y="184"/>
                    <a:pt x="260" y="184"/>
                  </a:cubicBezTo>
                  <a:cubicBezTo>
                    <a:pt x="183" y="184"/>
                    <a:pt x="183" y="184"/>
                    <a:pt x="183" y="184"/>
                  </a:cubicBezTo>
                  <a:cubicBezTo>
                    <a:pt x="181" y="184"/>
                    <a:pt x="179" y="185"/>
                    <a:pt x="179" y="188"/>
                  </a:cubicBezTo>
                  <a:cubicBezTo>
                    <a:pt x="179" y="264"/>
                    <a:pt x="179" y="264"/>
                    <a:pt x="179" y="264"/>
                  </a:cubicBezTo>
                  <a:cubicBezTo>
                    <a:pt x="119" y="264"/>
                    <a:pt x="119" y="264"/>
                    <a:pt x="119" y="264"/>
                  </a:cubicBezTo>
                  <a:cubicBezTo>
                    <a:pt x="125" y="255"/>
                    <a:pt x="128" y="243"/>
                    <a:pt x="128" y="231"/>
                  </a:cubicBez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50" name="Freeform 46">
              <a:extLst>
                <a:ext uri="{FF2B5EF4-FFF2-40B4-BE49-F238E27FC236}">
                  <a16:creationId xmlns:a16="http://schemas.microsoft.com/office/drawing/2014/main" id="{89554DE7-4F52-94A4-57C3-B78E52F6F69F}"/>
                </a:ext>
              </a:extLst>
            </p:cNvPr>
            <p:cNvSpPr>
              <a:spLocks noEditPoints="1"/>
            </p:cNvSpPr>
            <p:nvPr/>
          </p:nvSpPr>
          <p:spPr bwMode="auto">
            <a:xfrm>
              <a:off x="3518" y="1804"/>
              <a:ext cx="642" cy="705"/>
            </a:xfrm>
            <a:custGeom>
              <a:avLst/>
              <a:gdLst>
                <a:gd name="T0" fmla="*/ 0 w 269"/>
                <a:gd name="T1" fmla="*/ 232 h 296"/>
                <a:gd name="T2" fmla="*/ 60 w 269"/>
                <a:gd name="T3" fmla="*/ 19 h 296"/>
                <a:gd name="T4" fmla="*/ 249 w 269"/>
                <a:gd name="T5" fmla="*/ 0 h 296"/>
                <a:gd name="T6" fmla="*/ 269 w 269"/>
                <a:gd name="T7" fmla="*/ 189 h 296"/>
                <a:gd name="T8" fmla="*/ 268 w 269"/>
                <a:gd name="T9" fmla="*/ 191 h 296"/>
                <a:gd name="T10" fmla="*/ 267 w 269"/>
                <a:gd name="T11" fmla="*/ 192 h 296"/>
                <a:gd name="T12" fmla="*/ 267 w 269"/>
                <a:gd name="T13" fmla="*/ 192 h 296"/>
                <a:gd name="T14" fmla="*/ 186 w 269"/>
                <a:gd name="T15" fmla="*/ 272 h 296"/>
                <a:gd name="T16" fmla="*/ 113 w 269"/>
                <a:gd name="T17" fmla="*/ 273 h 296"/>
                <a:gd name="T18" fmla="*/ 78 w 269"/>
                <a:gd name="T19" fmla="*/ 1 h 296"/>
                <a:gd name="T20" fmla="*/ 61 w 269"/>
                <a:gd name="T21" fmla="*/ 168 h 296"/>
                <a:gd name="T22" fmla="*/ 1 w 269"/>
                <a:gd name="T23" fmla="*/ 232 h 296"/>
                <a:gd name="T24" fmla="*/ 113 w 269"/>
                <a:gd name="T25" fmla="*/ 273 h 296"/>
                <a:gd name="T26" fmla="*/ 183 w 269"/>
                <a:gd name="T27" fmla="*/ 272 h 296"/>
                <a:gd name="T28" fmla="*/ 266 w 269"/>
                <a:gd name="T29" fmla="*/ 192 h 296"/>
                <a:gd name="T30" fmla="*/ 267 w 269"/>
                <a:gd name="T31" fmla="*/ 190 h 296"/>
                <a:gd name="T32" fmla="*/ 268 w 269"/>
                <a:gd name="T33" fmla="*/ 19 h 296"/>
                <a:gd name="T34" fmla="*/ 78 w 269"/>
                <a:gd name="T35" fmla="*/ 1 h 296"/>
                <a:gd name="T36" fmla="*/ 8 w 269"/>
                <a:gd name="T37" fmla="*/ 232 h 296"/>
                <a:gd name="T38" fmla="*/ 121 w 269"/>
                <a:gd name="T39" fmla="*/ 232 h 296"/>
                <a:gd name="T40" fmla="*/ 64 w 269"/>
                <a:gd name="T41" fmla="*/ 176 h 296"/>
                <a:gd name="T42" fmla="*/ 64 w 269"/>
                <a:gd name="T43" fmla="*/ 287 h 296"/>
                <a:gd name="T44" fmla="*/ 64 w 269"/>
                <a:gd name="T45" fmla="*/ 176 h 296"/>
                <a:gd name="T46" fmla="*/ 118 w 269"/>
                <a:gd name="T47" fmla="*/ 265 h 296"/>
                <a:gd name="T48" fmla="*/ 128 w 269"/>
                <a:gd name="T49" fmla="*/ 232 h 296"/>
                <a:gd name="T50" fmla="*/ 68 w 269"/>
                <a:gd name="T51" fmla="*/ 168 h 296"/>
                <a:gd name="T52" fmla="*/ 78 w 269"/>
                <a:gd name="T53" fmla="*/ 8 h 296"/>
                <a:gd name="T54" fmla="*/ 261 w 269"/>
                <a:gd name="T55" fmla="*/ 19 h 296"/>
                <a:gd name="T56" fmla="*/ 183 w 269"/>
                <a:gd name="T57" fmla="*/ 185 h 296"/>
                <a:gd name="T58" fmla="*/ 180 w 269"/>
                <a:gd name="T59" fmla="*/ 265 h 296"/>
                <a:gd name="T60" fmla="*/ 179 w 269"/>
                <a:gd name="T61" fmla="*/ 264 h 296"/>
                <a:gd name="T62" fmla="*/ 183 w 269"/>
                <a:gd name="T63" fmla="*/ 184 h 296"/>
                <a:gd name="T64" fmla="*/ 260 w 269"/>
                <a:gd name="T65" fmla="*/ 19 h 296"/>
                <a:gd name="T66" fmla="*/ 78 w 269"/>
                <a:gd name="T67" fmla="*/ 9 h 296"/>
                <a:gd name="T68" fmla="*/ 69 w 269"/>
                <a:gd name="T69" fmla="*/ 168 h 296"/>
                <a:gd name="T70" fmla="*/ 120 w 269"/>
                <a:gd name="T71" fmla="*/ 264 h 296"/>
                <a:gd name="T72" fmla="*/ 187 w 269"/>
                <a:gd name="T73" fmla="*/ 192 h 296"/>
                <a:gd name="T74" fmla="*/ 254 w 269"/>
                <a:gd name="T75" fmla="*/ 193 h 296"/>
                <a:gd name="T76" fmla="*/ 188 w 269"/>
                <a:gd name="T77" fmla="*/ 193 h 296"/>
                <a:gd name="T78" fmla="*/ 253 w 269"/>
                <a:gd name="T79" fmla="*/ 193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9" h="296">
                  <a:moveTo>
                    <a:pt x="64" y="296"/>
                  </a:moveTo>
                  <a:cubicBezTo>
                    <a:pt x="28" y="296"/>
                    <a:pt x="0" y="268"/>
                    <a:pt x="0" y="232"/>
                  </a:cubicBezTo>
                  <a:cubicBezTo>
                    <a:pt x="0" y="198"/>
                    <a:pt x="26" y="170"/>
                    <a:pt x="60" y="168"/>
                  </a:cubicBezTo>
                  <a:cubicBezTo>
                    <a:pt x="60" y="19"/>
                    <a:pt x="60" y="19"/>
                    <a:pt x="60" y="19"/>
                  </a:cubicBezTo>
                  <a:cubicBezTo>
                    <a:pt x="60" y="9"/>
                    <a:pt x="68" y="0"/>
                    <a:pt x="78" y="0"/>
                  </a:cubicBezTo>
                  <a:cubicBezTo>
                    <a:pt x="249" y="0"/>
                    <a:pt x="249" y="0"/>
                    <a:pt x="249" y="0"/>
                  </a:cubicBezTo>
                  <a:cubicBezTo>
                    <a:pt x="260" y="0"/>
                    <a:pt x="269" y="9"/>
                    <a:pt x="269" y="19"/>
                  </a:cubicBezTo>
                  <a:cubicBezTo>
                    <a:pt x="269" y="189"/>
                    <a:pt x="269" y="189"/>
                    <a:pt x="269" y="189"/>
                  </a:cubicBezTo>
                  <a:cubicBezTo>
                    <a:pt x="268" y="190"/>
                    <a:pt x="268" y="190"/>
                    <a:pt x="268" y="190"/>
                  </a:cubicBezTo>
                  <a:cubicBezTo>
                    <a:pt x="268" y="191"/>
                    <a:pt x="268" y="191"/>
                    <a:pt x="268" y="191"/>
                  </a:cubicBezTo>
                  <a:cubicBezTo>
                    <a:pt x="267" y="191"/>
                    <a:pt x="267" y="191"/>
                    <a:pt x="267" y="191"/>
                  </a:cubicBezTo>
                  <a:cubicBezTo>
                    <a:pt x="267" y="191"/>
                    <a:pt x="267" y="191"/>
                    <a:pt x="267" y="192"/>
                  </a:cubicBezTo>
                  <a:cubicBezTo>
                    <a:pt x="267" y="192"/>
                    <a:pt x="267" y="192"/>
                    <a:pt x="267" y="192"/>
                  </a:cubicBezTo>
                  <a:cubicBezTo>
                    <a:pt x="267" y="192"/>
                    <a:pt x="267" y="192"/>
                    <a:pt x="267" y="192"/>
                  </a:cubicBezTo>
                  <a:cubicBezTo>
                    <a:pt x="266" y="192"/>
                    <a:pt x="266" y="192"/>
                    <a:pt x="266" y="192"/>
                  </a:cubicBezTo>
                  <a:cubicBezTo>
                    <a:pt x="186" y="272"/>
                    <a:pt x="186" y="272"/>
                    <a:pt x="186" y="272"/>
                  </a:cubicBezTo>
                  <a:cubicBezTo>
                    <a:pt x="185" y="273"/>
                    <a:pt x="184" y="273"/>
                    <a:pt x="183" y="273"/>
                  </a:cubicBezTo>
                  <a:cubicBezTo>
                    <a:pt x="113" y="273"/>
                    <a:pt x="113" y="273"/>
                    <a:pt x="113" y="273"/>
                  </a:cubicBezTo>
                  <a:cubicBezTo>
                    <a:pt x="102" y="288"/>
                    <a:pt x="83" y="296"/>
                    <a:pt x="64" y="296"/>
                  </a:cubicBezTo>
                  <a:close/>
                  <a:moveTo>
                    <a:pt x="78" y="1"/>
                  </a:moveTo>
                  <a:cubicBezTo>
                    <a:pt x="68" y="1"/>
                    <a:pt x="61" y="9"/>
                    <a:pt x="61" y="19"/>
                  </a:cubicBezTo>
                  <a:cubicBezTo>
                    <a:pt x="61" y="168"/>
                    <a:pt x="61" y="168"/>
                    <a:pt x="61" y="168"/>
                  </a:cubicBezTo>
                  <a:cubicBezTo>
                    <a:pt x="60" y="168"/>
                    <a:pt x="60" y="168"/>
                    <a:pt x="60" y="168"/>
                  </a:cubicBezTo>
                  <a:cubicBezTo>
                    <a:pt x="27" y="170"/>
                    <a:pt x="1" y="198"/>
                    <a:pt x="1" y="232"/>
                  </a:cubicBezTo>
                  <a:cubicBezTo>
                    <a:pt x="1" y="267"/>
                    <a:pt x="29" y="295"/>
                    <a:pt x="64" y="295"/>
                  </a:cubicBezTo>
                  <a:cubicBezTo>
                    <a:pt x="83" y="295"/>
                    <a:pt x="101" y="287"/>
                    <a:pt x="113" y="273"/>
                  </a:cubicBezTo>
                  <a:cubicBezTo>
                    <a:pt x="113" y="272"/>
                    <a:pt x="113" y="272"/>
                    <a:pt x="113" y="272"/>
                  </a:cubicBezTo>
                  <a:cubicBezTo>
                    <a:pt x="183" y="272"/>
                    <a:pt x="183" y="272"/>
                    <a:pt x="183" y="272"/>
                  </a:cubicBezTo>
                  <a:cubicBezTo>
                    <a:pt x="184" y="272"/>
                    <a:pt x="185" y="272"/>
                    <a:pt x="186" y="272"/>
                  </a:cubicBezTo>
                  <a:cubicBezTo>
                    <a:pt x="266" y="192"/>
                    <a:pt x="266" y="192"/>
                    <a:pt x="266" y="192"/>
                  </a:cubicBezTo>
                  <a:cubicBezTo>
                    <a:pt x="266" y="191"/>
                    <a:pt x="266" y="191"/>
                    <a:pt x="267" y="191"/>
                  </a:cubicBezTo>
                  <a:cubicBezTo>
                    <a:pt x="267" y="190"/>
                    <a:pt x="267" y="190"/>
                    <a:pt x="267" y="190"/>
                  </a:cubicBezTo>
                  <a:cubicBezTo>
                    <a:pt x="268" y="189"/>
                    <a:pt x="268" y="189"/>
                    <a:pt x="268" y="189"/>
                  </a:cubicBezTo>
                  <a:cubicBezTo>
                    <a:pt x="268" y="19"/>
                    <a:pt x="268" y="19"/>
                    <a:pt x="268" y="19"/>
                  </a:cubicBezTo>
                  <a:cubicBezTo>
                    <a:pt x="268" y="10"/>
                    <a:pt x="259" y="1"/>
                    <a:pt x="249" y="1"/>
                  </a:cubicBezTo>
                  <a:lnTo>
                    <a:pt x="78" y="1"/>
                  </a:lnTo>
                  <a:close/>
                  <a:moveTo>
                    <a:pt x="64" y="288"/>
                  </a:moveTo>
                  <a:cubicBezTo>
                    <a:pt x="33" y="288"/>
                    <a:pt x="8" y="263"/>
                    <a:pt x="8" y="232"/>
                  </a:cubicBezTo>
                  <a:cubicBezTo>
                    <a:pt x="8" y="201"/>
                    <a:pt x="33" y="175"/>
                    <a:pt x="64" y="175"/>
                  </a:cubicBezTo>
                  <a:cubicBezTo>
                    <a:pt x="95" y="175"/>
                    <a:pt x="121" y="201"/>
                    <a:pt x="121" y="232"/>
                  </a:cubicBezTo>
                  <a:cubicBezTo>
                    <a:pt x="121" y="263"/>
                    <a:pt x="95" y="288"/>
                    <a:pt x="64" y="288"/>
                  </a:cubicBezTo>
                  <a:close/>
                  <a:moveTo>
                    <a:pt x="64" y="176"/>
                  </a:moveTo>
                  <a:cubicBezTo>
                    <a:pt x="33" y="176"/>
                    <a:pt x="9" y="201"/>
                    <a:pt x="9" y="232"/>
                  </a:cubicBezTo>
                  <a:cubicBezTo>
                    <a:pt x="9" y="263"/>
                    <a:pt x="33" y="287"/>
                    <a:pt x="64" y="287"/>
                  </a:cubicBezTo>
                  <a:cubicBezTo>
                    <a:pt x="95" y="287"/>
                    <a:pt x="120" y="263"/>
                    <a:pt x="120" y="232"/>
                  </a:cubicBezTo>
                  <a:cubicBezTo>
                    <a:pt x="120" y="201"/>
                    <a:pt x="95" y="176"/>
                    <a:pt x="64" y="176"/>
                  </a:cubicBezTo>
                  <a:close/>
                  <a:moveTo>
                    <a:pt x="180" y="265"/>
                  </a:moveTo>
                  <a:cubicBezTo>
                    <a:pt x="118" y="265"/>
                    <a:pt x="118" y="265"/>
                    <a:pt x="118" y="265"/>
                  </a:cubicBezTo>
                  <a:cubicBezTo>
                    <a:pt x="119" y="265"/>
                    <a:pt x="119" y="265"/>
                    <a:pt x="119" y="265"/>
                  </a:cubicBezTo>
                  <a:cubicBezTo>
                    <a:pt x="124" y="256"/>
                    <a:pt x="128" y="244"/>
                    <a:pt x="128" y="232"/>
                  </a:cubicBezTo>
                  <a:cubicBezTo>
                    <a:pt x="128" y="198"/>
                    <a:pt x="101" y="170"/>
                    <a:pt x="68" y="168"/>
                  </a:cubicBezTo>
                  <a:cubicBezTo>
                    <a:pt x="68" y="168"/>
                    <a:pt x="68" y="168"/>
                    <a:pt x="68" y="168"/>
                  </a:cubicBezTo>
                  <a:cubicBezTo>
                    <a:pt x="68" y="19"/>
                    <a:pt x="68" y="19"/>
                    <a:pt x="68" y="19"/>
                  </a:cubicBezTo>
                  <a:cubicBezTo>
                    <a:pt x="68" y="14"/>
                    <a:pt x="73" y="8"/>
                    <a:pt x="78" y="8"/>
                  </a:cubicBezTo>
                  <a:cubicBezTo>
                    <a:pt x="249" y="8"/>
                    <a:pt x="249" y="8"/>
                    <a:pt x="249" y="8"/>
                  </a:cubicBezTo>
                  <a:cubicBezTo>
                    <a:pt x="255" y="8"/>
                    <a:pt x="261" y="14"/>
                    <a:pt x="261" y="19"/>
                  </a:cubicBezTo>
                  <a:cubicBezTo>
                    <a:pt x="261" y="185"/>
                    <a:pt x="261" y="185"/>
                    <a:pt x="261" y="185"/>
                  </a:cubicBezTo>
                  <a:cubicBezTo>
                    <a:pt x="183" y="185"/>
                    <a:pt x="183" y="185"/>
                    <a:pt x="183" y="185"/>
                  </a:cubicBezTo>
                  <a:cubicBezTo>
                    <a:pt x="182" y="185"/>
                    <a:pt x="180" y="186"/>
                    <a:pt x="180" y="189"/>
                  </a:cubicBezTo>
                  <a:lnTo>
                    <a:pt x="180" y="265"/>
                  </a:lnTo>
                  <a:close/>
                  <a:moveTo>
                    <a:pt x="120" y="264"/>
                  </a:moveTo>
                  <a:cubicBezTo>
                    <a:pt x="179" y="264"/>
                    <a:pt x="179" y="264"/>
                    <a:pt x="179" y="264"/>
                  </a:cubicBezTo>
                  <a:cubicBezTo>
                    <a:pt x="179" y="189"/>
                    <a:pt x="179" y="189"/>
                    <a:pt x="179" y="189"/>
                  </a:cubicBezTo>
                  <a:cubicBezTo>
                    <a:pt x="179" y="186"/>
                    <a:pt x="180" y="184"/>
                    <a:pt x="183" y="184"/>
                  </a:cubicBezTo>
                  <a:cubicBezTo>
                    <a:pt x="260" y="184"/>
                    <a:pt x="260" y="184"/>
                    <a:pt x="260" y="184"/>
                  </a:cubicBezTo>
                  <a:cubicBezTo>
                    <a:pt x="260" y="19"/>
                    <a:pt x="260" y="19"/>
                    <a:pt x="260" y="19"/>
                  </a:cubicBezTo>
                  <a:cubicBezTo>
                    <a:pt x="260" y="14"/>
                    <a:pt x="254" y="9"/>
                    <a:pt x="249" y="9"/>
                  </a:cubicBezTo>
                  <a:cubicBezTo>
                    <a:pt x="78" y="9"/>
                    <a:pt x="78" y="9"/>
                    <a:pt x="78" y="9"/>
                  </a:cubicBezTo>
                  <a:cubicBezTo>
                    <a:pt x="73" y="9"/>
                    <a:pt x="69" y="14"/>
                    <a:pt x="69" y="19"/>
                  </a:cubicBezTo>
                  <a:cubicBezTo>
                    <a:pt x="69" y="168"/>
                    <a:pt x="69" y="168"/>
                    <a:pt x="69" y="168"/>
                  </a:cubicBezTo>
                  <a:cubicBezTo>
                    <a:pt x="102" y="170"/>
                    <a:pt x="129" y="198"/>
                    <a:pt x="129" y="232"/>
                  </a:cubicBezTo>
                  <a:cubicBezTo>
                    <a:pt x="129" y="244"/>
                    <a:pt x="125" y="256"/>
                    <a:pt x="120" y="264"/>
                  </a:cubicBezTo>
                  <a:close/>
                  <a:moveTo>
                    <a:pt x="187" y="261"/>
                  </a:moveTo>
                  <a:cubicBezTo>
                    <a:pt x="187" y="192"/>
                    <a:pt x="187" y="192"/>
                    <a:pt x="187" y="192"/>
                  </a:cubicBezTo>
                  <a:cubicBezTo>
                    <a:pt x="255" y="192"/>
                    <a:pt x="255" y="192"/>
                    <a:pt x="255" y="192"/>
                  </a:cubicBezTo>
                  <a:cubicBezTo>
                    <a:pt x="254" y="193"/>
                    <a:pt x="254" y="193"/>
                    <a:pt x="254" y="193"/>
                  </a:cubicBezTo>
                  <a:lnTo>
                    <a:pt x="187" y="261"/>
                  </a:lnTo>
                  <a:close/>
                  <a:moveTo>
                    <a:pt x="188" y="193"/>
                  </a:moveTo>
                  <a:cubicBezTo>
                    <a:pt x="188" y="259"/>
                    <a:pt x="188" y="259"/>
                    <a:pt x="188" y="259"/>
                  </a:cubicBezTo>
                  <a:cubicBezTo>
                    <a:pt x="253" y="193"/>
                    <a:pt x="253" y="193"/>
                    <a:pt x="253" y="193"/>
                  </a:cubicBezTo>
                  <a:lnTo>
                    <a:pt x="188" y="193"/>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51" name="Freeform 47">
              <a:extLst>
                <a:ext uri="{FF2B5EF4-FFF2-40B4-BE49-F238E27FC236}">
                  <a16:creationId xmlns:a16="http://schemas.microsoft.com/office/drawing/2014/main" id="{AF9E607C-371F-49E6-B56B-87A83598C755}"/>
                </a:ext>
              </a:extLst>
            </p:cNvPr>
            <p:cNvSpPr>
              <a:spLocks noEditPoints="1"/>
            </p:cNvSpPr>
            <p:nvPr/>
          </p:nvSpPr>
          <p:spPr bwMode="auto">
            <a:xfrm>
              <a:off x="3518" y="1804"/>
              <a:ext cx="642" cy="705"/>
            </a:xfrm>
            <a:custGeom>
              <a:avLst/>
              <a:gdLst>
                <a:gd name="T0" fmla="*/ 0 w 269"/>
                <a:gd name="T1" fmla="*/ 232 h 296"/>
                <a:gd name="T2" fmla="*/ 60 w 269"/>
                <a:gd name="T3" fmla="*/ 19 h 296"/>
                <a:gd name="T4" fmla="*/ 249 w 269"/>
                <a:gd name="T5" fmla="*/ 0 h 296"/>
                <a:gd name="T6" fmla="*/ 269 w 269"/>
                <a:gd name="T7" fmla="*/ 189 h 296"/>
                <a:gd name="T8" fmla="*/ 268 w 269"/>
                <a:gd name="T9" fmla="*/ 191 h 296"/>
                <a:gd name="T10" fmla="*/ 267 w 269"/>
                <a:gd name="T11" fmla="*/ 192 h 296"/>
                <a:gd name="T12" fmla="*/ 267 w 269"/>
                <a:gd name="T13" fmla="*/ 192 h 296"/>
                <a:gd name="T14" fmla="*/ 186 w 269"/>
                <a:gd name="T15" fmla="*/ 272 h 296"/>
                <a:gd name="T16" fmla="*/ 113 w 269"/>
                <a:gd name="T17" fmla="*/ 273 h 296"/>
                <a:gd name="T18" fmla="*/ 78 w 269"/>
                <a:gd name="T19" fmla="*/ 1 h 296"/>
                <a:gd name="T20" fmla="*/ 61 w 269"/>
                <a:gd name="T21" fmla="*/ 168 h 296"/>
                <a:gd name="T22" fmla="*/ 1 w 269"/>
                <a:gd name="T23" fmla="*/ 232 h 296"/>
                <a:gd name="T24" fmla="*/ 113 w 269"/>
                <a:gd name="T25" fmla="*/ 273 h 296"/>
                <a:gd name="T26" fmla="*/ 183 w 269"/>
                <a:gd name="T27" fmla="*/ 272 h 296"/>
                <a:gd name="T28" fmla="*/ 266 w 269"/>
                <a:gd name="T29" fmla="*/ 192 h 296"/>
                <a:gd name="T30" fmla="*/ 267 w 269"/>
                <a:gd name="T31" fmla="*/ 190 h 296"/>
                <a:gd name="T32" fmla="*/ 268 w 269"/>
                <a:gd name="T33" fmla="*/ 19 h 296"/>
                <a:gd name="T34" fmla="*/ 78 w 269"/>
                <a:gd name="T35" fmla="*/ 1 h 296"/>
                <a:gd name="T36" fmla="*/ 8 w 269"/>
                <a:gd name="T37" fmla="*/ 232 h 296"/>
                <a:gd name="T38" fmla="*/ 121 w 269"/>
                <a:gd name="T39" fmla="*/ 232 h 296"/>
                <a:gd name="T40" fmla="*/ 64 w 269"/>
                <a:gd name="T41" fmla="*/ 176 h 296"/>
                <a:gd name="T42" fmla="*/ 64 w 269"/>
                <a:gd name="T43" fmla="*/ 287 h 296"/>
                <a:gd name="T44" fmla="*/ 64 w 269"/>
                <a:gd name="T45" fmla="*/ 176 h 296"/>
                <a:gd name="T46" fmla="*/ 118 w 269"/>
                <a:gd name="T47" fmla="*/ 265 h 296"/>
                <a:gd name="T48" fmla="*/ 128 w 269"/>
                <a:gd name="T49" fmla="*/ 232 h 296"/>
                <a:gd name="T50" fmla="*/ 68 w 269"/>
                <a:gd name="T51" fmla="*/ 168 h 296"/>
                <a:gd name="T52" fmla="*/ 78 w 269"/>
                <a:gd name="T53" fmla="*/ 8 h 296"/>
                <a:gd name="T54" fmla="*/ 261 w 269"/>
                <a:gd name="T55" fmla="*/ 19 h 296"/>
                <a:gd name="T56" fmla="*/ 183 w 269"/>
                <a:gd name="T57" fmla="*/ 185 h 296"/>
                <a:gd name="T58" fmla="*/ 180 w 269"/>
                <a:gd name="T59" fmla="*/ 265 h 296"/>
                <a:gd name="T60" fmla="*/ 179 w 269"/>
                <a:gd name="T61" fmla="*/ 264 h 296"/>
                <a:gd name="T62" fmla="*/ 183 w 269"/>
                <a:gd name="T63" fmla="*/ 184 h 296"/>
                <a:gd name="T64" fmla="*/ 260 w 269"/>
                <a:gd name="T65" fmla="*/ 19 h 296"/>
                <a:gd name="T66" fmla="*/ 78 w 269"/>
                <a:gd name="T67" fmla="*/ 9 h 296"/>
                <a:gd name="T68" fmla="*/ 69 w 269"/>
                <a:gd name="T69" fmla="*/ 168 h 296"/>
                <a:gd name="T70" fmla="*/ 120 w 269"/>
                <a:gd name="T71" fmla="*/ 264 h 296"/>
                <a:gd name="T72" fmla="*/ 187 w 269"/>
                <a:gd name="T73" fmla="*/ 192 h 296"/>
                <a:gd name="T74" fmla="*/ 254 w 269"/>
                <a:gd name="T75" fmla="*/ 193 h 296"/>
                <a:gd name="T76" fmla="*/ 188 w 269"/>
                <a:gd name="T77" fmla="*/ 193 h 296"/>
                <a:gd name="T78" fmla="*/ 253 w 269"/>
                <a:gd name="T79" fmla="*/ 193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9" h="296">
                  <a:moveTo>
                    <a:pt x="64" y="296"/>
                  </a:moveTo>
                  <a:cubicBezTo>
                    <a:pt x="28" y="296"/>
                    <a:pt x="0" y="268"/>
                    <a:pt x="0" y="232"/>
                  </a:cubicBezTo>
                  <a:cubicBezTo>
                    <a:pt x="0" y="198"/>
                    <a:pt x="26" y="170"/>
                    <a:pt x="60" y="168"/>
                  </a:cubicBezTo>
                  <a:cubicBezTo>
                    <a:pt x="60" y="19"/>
                    <a:pt x="60" y="19"/>
                    <a:pt x="60" y="19"/>
                  </a:cubicBezTo>
                  <a:cubicBezTo>
                    <a:pt x="60" y="9"/>
                    <a:pt x="68" y="0"/>
                    <a:pt x="78" y="0"/>
                  </a:cubicBezTo>
                  <a:cubicBezTo>
                    <a:pt x="249" y="0"/>
                    <a:pt x="249" y="0"/>
                    <a:pt x="249" y="0"/>
                  </a:cubicBezTo>
                  <a:cubicBezTo>
                    <a:pt x="260" y="0"/>
                    <a:pt x="269" y="9"/>
                    <a:pt x="269" y="19"/>
                  </a:cubicBezTo>
                  <a:cubicBezTo>
                    <a:pt x="269" y="189"/>
                    <a:pt x="269" y="189"/>
                    <a:pt x="269" y="189"/>
                  </a:cubicBezTo>
                  <a:cubicBezTo>
                    <a:pt x="268" y="190"/>
                    <a:pt x="268" y="190"/>
                    <a:pt x="268" y="190"/>
                  </a:cubicBezTo>
                  <a:cubicBezTo>
                    <a:pt x="268" y="191"/>
                    <a:pt x="268" y="191"/>
                    <a:pt x="268" y="191"/>
                  </a:cubicBezTo>
                  <a:cubicBezTo>
                    <a:pt x="267" y="191"/>
                    <a:pt x="267" y="191"/>
                    <a:pt x="267" y="191"/>
                  </a:cubicBezTo>
                  <a:cubicBezTo>
                    <a:pt x="267" y="191"/>
                    <a:pt x="267" y="191"/>
                    <a:pt x="267" y="192"/>
                  </a:cubicBezTo>
                  <a:cubicBezTo>
                    <a:pt x="267" y="192"/>
                    <a:pt x="267" y="192"/>
                    <a:pt x="267" y="192"/>
                  </a:cubicBezTo>
                  <a:cubicBezTo>
                    <a:pt x="267" y="192"/>
                    <a:pt x="267" y="192"/>
                    <a:pt x="267" y="192"/>
                  </a:cubicBezTo>
                  <a:cubicBezTo>
                    <a:pt x="266" y="192"/>
                    <a:pt x="266" y="192"/>
                    <a:pt x="266" y="192"/>
                  </a:cubicBezTo>
                  <a:cubicBezTo>
                    <a:pt x="186" y="272"/>
                    <a:pt x="186" y="272"/>
                    <a:pt x="186" y="272"/>
                  </a:cubicBezTo>
                  <a:cubicBezTo>
                    <a:pt x="185" y="273"/>
                    <a:pt x="184" y="273"/>
                    <a:pt x="183" y="273"/>
                  </a:cubicBezTo>
                  <a:cubicBezTo>
                    <a:pt x="113" y="273"/>
                    <a:pt x="113" y="273"/>
                    <a:pt x="113" y="273"/>
                  </a:cubicBezTo>
                  <a:cubicBezTo>
                    <a:pt x="102" y="288"/>
                    <a:pt x="83" y="296"/>
                    <a:pt x="64" y="296"/>
                  </a:cubicBezTo>
                  <a:close/>
                  <a:moveTo>
                    <a:pt x="78" y="1"/>
                  </a:moveTo>
                  <a:cubicBezTo>
                    <a:pt x="68" y="1"/>
                    <a:pt x="61" y="9"/>
                    <a:pt x="61" y="19"/>
                  </a:cubicBezTo>
                  <a:cubicBezTo>
                    <a:pt x="61" y="168"/>
                    <a:pt x="61" y="168"/>
                    <a:pt x="61" y="168"/>
                  </a:cubicBezTo>
                  <a:cubicBezTo>
                    <a:pt x="60" y="168"/>
                    <a:pt x="60" y="168"/>
                    <a:pt x="60" y="168"/>
                  </a:cubicBezTo>
                  <a:cubicBezTo>
                    <a:pt x="27" y="170"/>
                    <a:pt x="1" y="198"/>
                    <a:pt x="1" y="232"/>
                  </a:cubicBezTo>
                  <a:cubicBezTo>
                    <a:pt x="1" y="267"/>
                    <a:pt x="29" y="295"/>
                    <a:pt x="64" y="295"/>
                  </a:cubicBezTo>
                  <a:cubicBezTo>
                    <a:pt x="83" y="295"/>
                    <a:pt x="101" y="287"/>
                    <a:pt x="113" y="273"/>
                  </a:cubicBezTo>
                  <a:cubicBezTo>
                    <a:pt x="113" y="272"/>
                    <a:pt x="113" y="272"/>
                    <a:pt x="113" y="272"/>
                  </a:cubicBezTo>
                  <a:cubicBezTo>
                    <a:pt x="183" y="272"/>
                    <a:pt x="183" y="272"/>
                    <a:pt x="183" y="272"/>
                  </a:cubicBezTo>
                  <a:cubicBezTo>
                    <a:pt x="184" y="272"/>
                    <a:pt x="185" y="272"/>
                    <a:pt x="186" y="272"/>
                  </a:cubicBezTo>
                  <a:cubicBezTo>
                    <a:pt x="266" y="192"/>
                    <a:pt x="266" y="192"/>
                    <a:pt x="266" y="192"/>
                  </a:cubicBezTo>
                  <a:cubicBezTo>
                    <a:pt x="266" y="191"/>
                    <a:pt x="266" y="191"/>
                    <a:pt x="267" y="191"/>
                  </a:cubicBezTo>
                  <a:cubicBezTo>
                    <a:pt x="267" y="190"/>
                    <a:pt x="267" y="190"/>
                    <a:pt x="267" y="190"/>
                  </a:cubicBezTo>
                  <a:cubicBezTo>
                    <a:pt x="268" y="189"/>
                    <a:pt x="268" y="189"/>
                    <a:pt x="268" y="189"/>
                  </a:cubicBezTo>
                  <a:cubicBezTo>
                    <a:pt x="268" y="19"/>
                    <a:pt x="268" y="19"/>
                    <a:pt x="268" y="19"/>
                  </a:cubicBezTo>
                  <a:cubicBezTo>
                    <a:pt x="268" y="10"/>
                    <a:pt x="259" y="1"/>
                    <a:pt x="249" y="1"/>
                  </a:cubicBezTo>
                  <a:lnTo>
                    <a:pt x="78" y="1"/>
                  </a:lnTo>
                  <a:close/>
                  <a:moveTo>
                    <a:pt x="64" y="288"/>
                  </a:moveTo>
                  <a:cubicBezTo>
                    <a:pt x="33" y="288"/>
                    <a:pt x="8" y="263"/>
                    <a:pt x="8" y="232"/>
                  </a:cubicBezTo>
                  <a:cubicBezTo>
                    <a:pt x="8" y="201"/>
                    <a:pt x="33" y="175"/>
                    <a:pt x="64" y="175"/>
                  </a:cubicBezTo>
                  <a:cubicBezTo>
                    <a:pt x="95" y="175"/>
                    <a:pt x="121" y="201"/>
                    <a:pt x="121" y="232"/>
                  </a:cubicBezTo>
                  <a:cubicBezTo>
                    <a:pt x="121" y="263"/>
                    <a:pt x="95" y="288"/>
                    <a:pt x="64" y="288"/>
                  </a:cubicBezTo>
                  <a:close/>
                  <a:moveTo>
                    <a:pt x="64" y="176"/>
                  </a:moveTo>
                  <a:cubicBezTo>
                    <a:pt x="33" y="176"/>
                    <a:pt x="9" y="201"/>
                    <a:pt x="9" y="232"/>
                  </a:cubicBezTo>
                  <a:cubicBezTo>
                    <a:pt x="9" y="263"/>
                    <a:pt x="33" y="287"/>
                    <a:pt x="64" y="287"/>
                  </a:cubicBezTo>
                  <a:cubicBezTo>
                    <a:pt x="95" y="287"/>
                    <a:pt x="120" y="263"/>
                    <a:pt x="120" y="232"/>
                  </a:cubicBezTo>
                  <a:cubicBezTo>
                    <a:pt x="120" y="201"/>
                    <a:pt x="95" y="176"/>
                    <a:pt x="64" y="176"/>
                  </a:cubicBezTo>
                  <a:close/>
                  <a:moveTo>
                    <a:pt x="180" y="265"/>
                  </a:moveTo>
                  <a:cubicBezTo>
                    <a:pt x="118" y="265"/>
                    <a:pt x="118" y="265"/>
                    <a:pt x="118" y="265"/>
                  </a:cubicBezTo>
                  <a:cubicBezTo>
                    <a:pt x="119" y="265"/>
                    <a:pt x="119" y="265"/>
                    <a:pt x="119" y="265"/>
                  </a:cubicBezTo>
                  <a:cubicBezTo>
                    <a:pt x="124" y="256"/>
                    <a:pt x="128" y="244"/>
                    <a:pt x="128" y="232"/>
                  </a:cubicBezTo>
                  <a:cubicBezTo>
                    <a:pt x="128" y="198"/>
                    <a:pt x="101" y="170"/>
                    <a:pt x="68" y="168"/>
                  </a:cubicBezTo>
                  <a:cubicBezTo>
                    <a:pt x="68" y="168"/>
                    <a:pt x="68" y="168"/>
                    <a:pt x="68" y="168"/>
                  </a:cubicBezTo>
                  <a:cubicBezTo>
                    <a:pt x="68" y="19"/>
                    <a:pt x="68" y="19"/>
                    <a:pt x="68" y="19"/>
                  </a:cubicBezTo>
                  <a:cubicBezTo>
                    <a:pt x="68" y="14"/>
                    <a:pt x="73" y="8"/>
                    <a:pt x="78" y="8"/>
                  </a:cubicBezTo>
                  <a:cubicBezTo>
                    <a:pt x="249" y="8"/>
                    <a:pt x="249" y="8"/>
                    <a:pt x="249" y="8"/>
                  </a:cubicBezTo>
                  <a:cubicBezTo>
                    <a:pt x="255" y="8"/>
                    <a:pt x="261" y="14"/>
                    <a:pt x="261" y="19"/>
                  </a:cubicBezTo>
                  <a:cubicBezTo>
                    <a:pt x="261" y="185"/>
                    <a:pt x="261" y="185"/>
                    <a:pt x="261" y="185"/>
                  </a:cubicBezTo>
                  <a:cubicBezTo>
                    <a:pt x="183" y="185"/>
                    <a:pt x="183" y="185"/>
                    <a:pt x="183" y="185"/>
                  </a:cubicBezTo>
                  <a:cubicBezTo>
                    <a:pt x="182" y="185"/>
                    <a:pt x="180" y="186"/>
                    <a:pt x="180" y="189"/>
                  </a:cubicBezTo>
                  <a:lnTo>
                    <a:pt x="180" y="265"/>
                  </a:lnTo>
                  <a:close/>
                  <a:moveTo>
                    <a:pt x="120" y="264"/>
                  </a:moveTo>
                  <a:cubicBezTo>
                    <a:pt x="179" y="264"/>
                    <a:pt x="179" y="264"/>
                    <a:pt x="179" y="264"/>
                  </a:cubicBezTo>
                  <a:cubicBezTo>
                    <a:pt x="179" y="189"/>
                    <a:pt x="179" y="189"/>
                    <a:pt x="179" y="189"/>
                  </a:cubicBezTo>
                  <a:cubicBezTo>
                    <a:pt x="179" y="186"/>
                    <a:pt x="180" y="184"/>
                    <a:pt x="183" y="184"/>
                  </a:cubicBezTo>
                  <a:cubicBezTo>
                    <a:pt x="260" y="184"/>
                    <a:pt x="260" y="184"/>
                    <a:pt x="260" y="184"/>
                  </a:cubicBezTo>
                  <a:cubicBezTo>
                    <a:pt x="260" y="19"/>
                    <a:pt x="260" y="19"/>
                    <a:pt x="260" y="19"/>
                  </a:cubicBezTo>
                  <a:cubicBezTo>
                    <a:pt x="260" y="14"/>
                    <a:pt x="254" y="9"/>
                    <a:pt x="249" y="9"/>
                  </a:cubicBezTo>
                  <a:cubicBezTo>
                    <a:pt x="78" y="9"/>
                    <a:pt x="78" y="9"/>
                    <a:pt x="78" y="9"/>
                  </a:cubicBezTo>
                  <a:cubicBezTo>
                    <a:pt x="73" y="9"/>
                    <a:pt x="69" y="14"/>
                    <a:pt x="69" y="19"/>
                  </a:cubicBezTo>
                  <a:cubicBezTo>
                    <a:pt x="69" y="168"/>
                    <a:pt x="69" y="168"/>
                    <a:pt x="69" y="168"/>
                  </a:cubicBezTo>
                  <a:cubicBezTo>
                    <a:pt x="102" y="170"/>
                    <a:pt x="129" y="198"/>
                    <a:pt x="129" y="232"/>
                  </a:cubicBezTo>
                  <a:cubicBezTo>
                    <a:pt x="129" y="244"/>
                    <a:pt x="125" y="256"/>
                    <a:pt x="120" y="264"/>
                  </a:cubicBezTo>
                  <a:close/>
                  <a:moveTo>
                    <a:pt x="187" y="261"/>
                  </a:moveTo>
                  <a:cubicBezTo>
                    <a:pt x="187" y="192"/>
                    <a:pt x="187" y="192"/>
                    <a:pt x="187" y="192"/>
                  </a:cubicBezTo>
                  <a:cubicBezTo>
                    <a:pt x="255" y="192"/>
                    <a:pt x="255" y="192"/>
                    <a:pt x="255" y="192"/>
                  </a:cubicBezTo>
                  <a:cubicBezTo>
                    <a:pt x="254" y="193"/>
                    <a:pt x="254" y="193"/>
                    <a:pt x="254" y="193"/>
                  </a:cubicBezTo>
                  <a:lnTo>
                    <a:pt x="187" y="261"/>
                  </a:lnTo>
                  <a:close/>
                  <a:moveTo>
                    <a:pt x="188" y="193"/>
                  </a:moveTo>
                  <a:cubicBezTo>
                    <a:pt x="188" y="259"/>
                    <a:pt x="188" y="259"/>
                    <a:pt x="188" y="259"/>
                  </a:cubicBezTo>
                  <a:cubicBezTo>
                    <a:pt x="253" y="193"/>
                    <a:pt x="253" y="193"/>
                    <a:pt x="253" y="193"/>
                  </a:cubicBezTo>
                  <a:lnTo>
                    <a:pt x="188" y="193"/>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52" name="Freeform 48">
              <a:extLst>
                <a:ext uri="{FF2B5EF4-FFF2-40B4-BE49-F238E27FC236}">
                  <a16:creationId xmlns:a16="http://schemas.microsoft.com/office/drawing/2014/main" id="{E757883D-7B8A-942E-B9DE-5B0C92914443}"/>
                </a:ext>
              </a:extLst>
            </p:cNvPr>
            <p:cNvSpPr>
              <a:spLocks noEditPoints="1"/>
            </p:cNvSpPr>
            <p:nvPr/>
          </p:nvSpPr>
          <p:spPr bwMode="auto">
            <a:xfrm>
              <a:off x="3516" y="1804"/>
              <a:ext cx="644" cy="708"/>
            </a:xfrm>
            <a:custGeom>
              <a:avLst/>
              <a:gdLst>
                <a:gd name="T0" fmla="*/ 60 w 270"/>
                <a:gd name="T1" fmla="*/ 167 h 297"/>
                <a:gd name="T2" fmla="*/ 250 w 270"/>
                <a:gd name="T3" fmla="*/ 0 h 297"/>
                <a:gd name="T4" fmla="*/ 269 w 270"/>
                <a:gd name="T5" fmla="*/ 190 h 297"/>
                <a:gd name="T6" fmla="*/ 268 w 270"/>
                <a:gd name="T7" fmla="*/ 192 h 297"/>
                <a:gd name="T8" fmla="*/ 184 w 270"/>
                <a:gd name="T9" fmla="*/ 274 h 297"/>
                <a:gd name="T10" fmla="*/ 1 w 270"/>
                <a:gd name="T11" fmla="*/ 232 h 297"/>
                <a:gd name="T12" fmla="*/ 79 w 270"/>
                <a:gd name="T13" fmla="*/ 2 h 297"/>
                <a:gd name="T14" fmla="*/ 61 w 270"/>
                <a:gd name="T15" fmla="*/ 169 h 297"/>
                <a:gd name="T16" fmla="*/ 113 w 270"/>
                <a:gd name="T17" fmla="*/ 272 h 297"/>
                <a:gd name="T18" fmla="*/ 186 w 270"/>
                <a:gd name="T19" fmla="*/ 271 h 297"/>
                <a:gd name="T20" fmla="*/ 267 w 270"/>
                <a:gd name="T21" fmla="*/ 190 h 297"/>
                <a:gd name="T22" fmla="*/ 250 w 270"/>
                <a:gd name="T23" fmla="*/ 2 h 297"/>
                <a:gd name="T24" fmla="*/ 184 w 270"/>
                <a:gd name="T25" fmla="*/ 273 h 297"/>
                <a:gd name="T26" fmla="*/ 267 w 270"/>
                <a:gd name="T27" fmla="*/ 192 h 297"/>
                <a:gd name="T28" fmla="*/ 184 w 270"/>
                <a:gd name="T29" fmla="*/ 273 h 297"/>
                <a:gd name="T30" fmla="*/ 267 w 270"/>
                <a:gd name="T31" fmla="*/ 192 h 297"/>
                <a:gd name="T32" fmla="*/ 1 w 270"/>
                <a:gd name="T33" fmla="*/ 232 h 297"/>
                <a:gd name="T34" fmla="*/ 268 w 270"/>
                <a:gd name="T35" fmla="*/ 191 h 297"/>
                <a:gd name="T36" fmla="*/ 269 w 270"/>
                <a:gd name="T37" fmla="*/ 19 h 297"/>
                <a:gd name="T38" fmla="*/ 61 w 270"/>
                <a:gd name="T39" fmla="*/ 168 h 297"/>
                <a:gd name="T40" fmla="*/ 65 w 270"/>
                <a:gd name="T41" fmla="*/ 289 h 297"/>
                <a:gd name="T42" fmla="*/ 122 w 270"/>
                <a:gd name="T43" fmla="*/ 232 h 297"/>
                <a:gd name="T44" fmla="*/ 65 w 270"/>
                <a:gd name="T45" fmla="*/ 288 h 297"/>
                <a:gd name="T46" fmla="*/ 9 w 270"/>
                <a:gd name="T47" fmla="*/ 232 h 297"/>
                <a:gd name="T48" fmla="*/ 65 w 270"/>
                <a:gd name="T49" fmla="*/ 287 h 297"/>
                <a:gd name="T50" fmla="*/ 181 w 270"/>
                <a:gd name="T51" fmla="*/ 266 h 297"/>
                <a:gd name="T52" fmla="*/ 128 w 270"/>
                <a:gd name="T53" fmla="*/ 232 h 297"/>
                <a:gd name="T54" fmla="*/ 68 w 270"/>
                <a:gd name="T55" fmla="*/ 19 h 297"/>
                <a:gd name="T56" fmla="*/ 262 w 270"/>
                <a:gd name="T57" fmla="*/ 19 h 297"/>
                <a:gd name="T58" fmla="*/ 181 w 270"/>
                <a:gd name="T59" fmla="*/ 189 h 297"/>
                <a:gd name="T60" fmla="*/ 180 w 270"/>
                <a:gd name="T61" fmla="*/ 265 h 297"/>
                <a:gd name="T62" fmla="*/ 261 w 270"/>
                <a:gd name="T63" fmla="*/ 185 h 297"/>
                <a:gd name="T64" fmla="*/ 184 w 270"/>
                <a:gd name="T65" fmla="*/ 185 h 297"/>
                <a:gd name="T66" fmla="*/ 120 w 270"/>
                <a:gd name="T67" fmla="*/ 265 h 297"/>
                <a:gd name="T68" fmla="*/ 122 w 270"/>
                <a:gd name="T69" fmla="*/ 264 h 297"/>
                <a:gd name="T70" fmla="*/ 184 w 270"/>
                <a:gd name="T71" fmla="*/ 184 h 297"/>
                <a:gd name="T72" fmla="*/ 250 w 270"/>
                <a:gd name="T73" fmla="*/ 10 h 297"/>
                <a:gd name="T74" fmla="*/ 70 w 270"/>
                <a:gd name="T75" fmla="*/ 167 h 297"/>
                <a:gd name="T76" fmla="*/ 129 w 270"/>
                <a:gd name="T77" fmla="*/ 232 h 297"/>
                <a:gd name="T78" fmla="*/ 129 w 270"/>
                <a:gd name="T79" fmla="*/ 232 h 297"/>
                <a:gd name="T80" fmla="*/ 129 w 270"/>
                <a:gd name="T81" fmla="*/ 232 h 297"/>
                <a:gd name="T82" fmla="*/ 129 w 270"/>
                <a:gd name="T83" fmla="*/ 232 h 297"/>
                <a:gd name="T84" fmla="*/ 69 w 270"/>
                <a:gd name="T85" fmla="*/ 168 h 297"/>
                <a:gd name="T86" fmla="*/ 69 w 270"/>
                <a:gd name="T87" fmla="*/ 19 h 297"/>
                <a:gd name="T88" fmla="*/ 187 w 270"/>
                <a:gd name="T89" fmla="*/ 192 h 297"/>
                <a:gd name="T90" fmla="*/ 187 w 270"/>
                <a:gd name="T91" fmla="*/ 262 h 297"/>
                <a:gd name="T92" fmla="*/ 190 w 270"/>
                <a:gd name="T93" fmla="*/ 258 h 297"/>
                <a:gd name="T94" fmla="*/ 189 w 270"/>
                <a:gd name="T95" fmla="*/ 25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0" h="297">
                  <a:moveTo>
                    <a:pt x="65" y="297"/>
                  </a:moveTo>
                  <a:cubicBezTo>
                    <a:pt x="29" y="297"/>
                    <a:pt x="0" y="268"/>
                    <a:pt x="0" y="232"/>
                  </a:cubicBezTo>
                  <a:cubicBezTo>
                    <a:pt x="0" y="198"/>
                    <a:pt x="26" y="170"/>
                    <a:pt x="60" y="167"/>
                  </a:cubicBezTo>
                  <a:cubicBezTo>
                    <a:pt x="60" y="19"/>
                    <a:pt x="60" y="19"/>
                    <a:pt x="60" y="19"/>
                  </a:cubicBezTo>
                  <a:cubicBezTo>
                    <a:pt x="60" y="9"/>
                    <a:pt x="69" y="0"/>
                    <a:pt x="79" y="0"/>
                  </a:cubicBezTo>
                  <a:cubicBezTo>
                    <a:pt x="250" y="0"/>
                    <a:pt x="250" y="0"/>
                    <a:pt x="250" y="0"/>
                  </a:cubicBezTo>
                  <a:cubicBezTo>
                    <a:pt x="261" y="0"/>
                    <a:pt x="270" y="9"/>
                    <a:pt x="270" y="19"/>
                  </a:cubicBezTo>
                  <a:cubicBezTo>
                    <a:pt x="270" y="189"/>
                    <a:pt x="270" y="189"/>
                    <a:pt x="270" y="189"/>
                  </a:cubicBezTo>
                  <a:cubicBezTo>
                    <a:pt x="269" y="190"/>
                    <a:pt x="269" y="190"/>
                    <a:pt x="269" y="190"/>
                  </a:cubicBezTo>
                  <a:cubicBezTo>
                    <a:pt x="269" y="192"/>
                    <a:pt x="269" y="192"/>
                    <a:pt x="269" y="192"/>
                  </a:cubicBezTo>
                  <a:cubicBezTo>
                    <a:pt x="268" y="192"/>
                    <a:pt x="268" y="192"/>
                    <a:pt x="268" y="192"/>
                  </a:cubicBezTo>
                  <a:cubicBezTo>
                    <a:pt x="268" y="192"/>
                    <a:pt x="268" y="192"/>
                    <a:pt x="268" y="192"/>
                  </a:cubicBezTo>
                  <a:cubicBezTo>
                    <a:pt x="268" y="193"/>
                    <a:pt x="268" y="193"/>
                    <a:pt x="268" y="193"/>
                  </a:cubicBezTo>
                  <a:cubicBezTo>
                    <a:pt x="188" y="273"/>
                    <a:pt x="188" y="273"/>
                    <a:pt x="188" y="273"/>
                  </a:cubicBezTo>
                  <a:cubicBezTo>
                    <a:pt x="186" y="274"/>
                    <a:pt x="185" y="274"/>
                    <a:pt x="184" y="274"/>
                  </a:cubicBezTo>
                  <a:cubicBezTo>
                    <a:pt x="114" y="274"/>
                    <a:pt x="114" y="274"/>
                    <a:pt x="114" y="274"/>
                  </a:cubicBezTo>
                  <a:cubicBezTo>
                    <a:pt x="103" y="288"/>
                    <a:pt x="84" y="297"/>
                    <a:pt x="65" y="297"/>
                  </a:cubicBezTo>
                  <a:close/>
                  <a:moveTo>
                    <a:pt x="1" y="232"/>
                  </a:moveTo>
                  <a:cubicBezTo>
                    <a:pt x="1" y="267"/>
                    <a:pt x="30" y="296"/>
                    <a:pt x="65" y="296"/>
                  </a:cubicBezTo>
                  <a:cubicBezTo>
                    <a:pt x="30" y="296"/>
                    <a:pt x="1" y="267"/>
                    <a:pt x="1" y="232"/>
                  </a:cubicBezTo>
                  <a:close/>
                  <a:moveTo>
                    <a:pt x="79" y="2"/>
                  </a:moveTo>
                  <a:cubicBezTo>
                    <a:pt x="70" y="2"/>
                    <a:pt x="62" y="10"/>
                    <a:pt x="62" y="19"/>
                  </a:cubicBezTo>
                  <a:cubicBezTo>
                    <a:pt x="62" y="169"/>
                    <a:pt x="62" y="169"/>
                    <a:pt x="62" y="169"/>
                  </a:cubicBezTo>
                  <a:cubicBezTo>
                    <a:pt x="61" y="169"/>
                    <a:pt x="61" y="169"/>
                    <a:pt x="61" y="169"/>
                  </a:cubicBezTo>
                  <a:cubicBezTo>
                    <a:pt x="28" y="171"/>
                    <a:pt x="2" y="199"/>
                    <a:pt x="2" y="232"/>
                  </a:cubicBezTo>
                  <a:cubicBezTo>
                    <a:pt x="2" y="267"/>
                    <a:pt x="30" y="295"/>
                    <a:pt x="65" y="295"/>
                  </a:cubicBezTo>
                  <a:cubicBezTo>
                    <a:pt x="84" y="295"/>
                    <a:pt x="102" y="287"/>
                    <a:pt x="113" y="272"/>
                  </a:cubicBezTo>
                  <a:cubicBezTo>
                    <a:pt x="114" y="272"/>
                    <a:pt x="114" y="272"/>
                    <a:pt x="114" y="272"/>
                  </a:cubicBezTo>
                  <a:cubicBezTo>
                    <a:pt x="184" y="272"/>
                    <a:pt x="184" y="272"/>
                    <a:pt x="184" y="272"/>
                  </a:cubicBezTo>
                  <a:cubicBezTo>
                    <a:pt x="185" y="272"/>
                    <a:pt x="186" y="272"/>
                    <a:pt x="186" y="271"/>
                  </a:cubicBezTo>
                  <a:cubicBezTo>
                    <a:pt x="266" y="192"/>
                    <a:pt x="266" y="192"/>
                    <a:pt x="266" y="192"/>
                  </a:cubicBezTo>
                  <a:cubicBezTo>
                    <a:pt x="266" y="191"/>
                    <a:pt x="266" y="190"/>
                    <a:pt x="267" y="190"/>
                  </a:cubicBezTo>
                  <a:cubicBezTo>
                    <a:pt x="267" y="190"/>
                    <a:pt x="267" y="190"/>
                    <a:pt x="267" y="190"/>
                  </a:cubicBezTo>
                  <a:cubicBezTo>
                    <a:pt x="268" y="189"/>
                    <a:pt x="268" y="189"/>
                    <a:pt x="268" y="189"/>
                  </a:cubicBezTo>
                  <a:cubicBezTo>
                    <a:pt x="268" y="19"/>
                    <a:pt x="268" y="19"/>
                    <a:pt x="268" y="19"/>
                  </a:cubicBezTo>
                  <a:cubicBezTo>
                    <a:pt x="268" y="10"/>
                    <a:pt x="260" y="2"/>
                    <a:pt x="250" y="2"/>
                  </a:cubicBezTo>
                  <a:lnTo>
                    <a:pt x="79" y="2"/>
                  </a:lnTo>
                  <a:close/>
                  <a:moveTo>
                    <a:pt x="114" y="273"/>
                  </a:moveTo>
                  <a:cubicBezTo>
                    <a:pt x="184" y="273"/>
                    <a:pt x="184" y="273"/>
                    <a:pt x="184" y="273"/>
                  </a:cubicBezTo>
                  <a:lnTo>
                    <a:pt x="114" y="273"/>
                  </a:lnTo>
                  <a:close/>
                  <a:moveTo>
                    <a:pt x="267" y="192"/>
                  </a:moveTo>
                  <a:cubicBezTo>
                    <a:pt x="267" y="192"/>
                    <a:pt x="267" y="192"/>
                    <a:pt x="267" y="192"/>
                  </a:cubicBezTo>
                  <a:cubicBezTo>
                    <a:pt x="267" y="192"/>
                    <a:pt x="267" y="192"/>
                    <a:pt x="267" y="192"/>
                  </a:cubicBezTo>
                  <a:cubicBezTo>
                    <a:pt x="187" y="272"/>
                    <a:pt x="187" y="272"/>
                    <a:pt x="187" y="272"/>
                  </a:cubicBezTo>
                  <a:cubicBezTo>
                    <a:pt x="186" y="273"/>
                    <a:pt x="185" y="273"/>
                    <a:pt x="184" y="273"/>
                  </a:cubicBezTo>
                  <a:cubicBezTo>
                    <a:pt x="185" y="273"/>
                    <a:pt x="186" y="273"/>
                    <a:pt x="187" y="272"/>
                  </a:cubicBezTo>
                  <a:cubicBezTo>
                    <a:pt x="267" y="192"/>
                    <a:pt x="267" y="192"/>
                    <a:pt x="267" y="192"/>
                  </a:cubicBezTo>
                  <a:cubicBezTo>
                    <a:pt x="267" y="192"/>
                    <a:pt x="267" y="192"/>
                    <a:pt x="267" y="192"/>
                  </a:cubicBezTo>
                  <a:close/>
                  <a:moveTo>
                    <a:pt x="1" y="232"/>
                  </a:moveTo>
                  <a:cubicBezTo>
                    <a:pt x="1" y="232"/>
                    <a:pt x="1" y="232"/>
                    <a:pt x="1" y="232"/>
                  </a:cubicBezTo>
                  <a:cubicBezTo>
                    <a:pt x="1" y="232"/>
                    <a:pt x="1" y="232"/>
                    <a:pt x="1" y="232"/>
                  </a:cubicBezTo>
                  <a:close/>
                  <a:moveTo>
                    <a:pt x="268" y="190"/>
                  </a:moveTo>
                  <a:cubicBezTo>
                    <a:pt x="268" y="191"/>
                    <a:pt x="268" y="191"/>
                    <a:pt x="268" y="191"/>
                  </a:cubicBezTo>
                  <a:cubicBezTo>
                    <a:pt x="268" y="191"/>
                    <a:pt x="268" y="191"/>
                    <a:pt x="268" y="191"/>
                  </a:cubicBezTo>
                  <a:cubicBezTo>
                    <a:pt x="268" y="191"/>
                    <a:pt x="268" y="191"/>
                    <a:pt x="268" y="191"/>
                  </a:cubicBezTo>
                  <a:lnTo>
                    <a:pt x="268" y="190"/>
                  </a:lnTo>
                  <a:close/>
                  <a:moveTo>
                    <a:pt x="269" y="19"/>
                  </a:moveTo>
                  <a:cubicBezTo>
                    <a:pt x="269" y="189"/>
                    <a:pt x="269" y="189"/>
                    <a:pt x="269" y="189"/>
                  </a:cubicBezTo>
                  <a:lnTo>
                    <a:pt x="269" y="19"/>
                  </a:lnTo>
                  <a:close/>
                  <a:moveTo>
                    <a:pt x="61" y="168"/>
                  </a:moveTo>
                  <a:cubicBezTo>
                    <a:pt x="61" y="168"/>
                    <a:pt x="61" y="168"/>
                    <a:pt x="61" y="168"/>
                  </a:cubicBezTo>
                  <a:cubicBezTo>
                    <a:pt x="61" y="168"/>
                    <a:pt x="61" y="168"/>
                    <a:pt x="61" y="168"/>
                  </a:cubicBezTo>
                  <a:close/>
                  <a:moveTo>
                    <a:pt x="65" y="289"/>
                  </a:moveTo>
                  <a:cubicBezTo>
                    <a:pt x="34" y="289"/>
                    <a:pt x="8" y="263"/>
                    <a:pt x="8" y="232"/>
                  </a:cubicBezTo>
                  <a:cubicBezTo>
                    <a:pt x="8" y="201"/>
                    <a:pt x="34" y="175"/>
                    <a:pt x="65" y="175"/>
                  </a:cubicBezTo>
                  <a:cubicBezTo>
                    <a:pt x="96" y="175"/>
                    <a:pt x="122" y="201"/>
                    <a:pt x="122" y="232"/>
                  </a:cubicBezTo>
                  <a:cubicBezTo>
                    <a:pt x="122" y="263"/>
                    <a:pt x="96" y="289"/>
                    <a:pt x="65" y="289"/>
                  </a:cubicBezTo>
                  <a:close/>
                  <a:moveTo>
                    <a:pt x="9" y="232"/>
                  </a:moveTo>
                  <a:cubicBezTo>
                    <a:pt x="9" y="263"/>
                    <a:pt x="34" y="288"/>
                    <a:pt x="65" y="288"/>
                  </a:cubicBezTo>
                  <a:cubicBezTo>
                    <a:pt x="96" y="288"/>
                    <a:pt x="121" y="263"/>
                    <a:pt x="121" y="232"/>
                  </a:cubicBezTo>
                  <a:cubicBezTo>
                    <a:pt x="121" y="263"/>
                    <a:pt x="96" y="288"/>
                    <a:pt x="65" y="288"/>
                  </a:cubicBezTo>
                  <a:cubicBezTo>
                    <a:pt x="34" y="288"/>
                    <a:pt x="9" y="263"/>
                    <a:pt x="9" y="232"/>
                  </a:cubicBezTo>
                  <a:close/>
                  <a:moveTo>
                    <a:pt x="65" y="177"/>
                  </a:moveTo>
                  <a:cubicBezTo>
                    <a:pt x="35" y="177"/>
                    <a:pt x="10" y="202"/>
                    <a:pt x="10" y="232"/>
                  </a:cubicBezTo>
                  <a:cubicBezTo>
                    <a:pt x="10" y="262"/>
                    <a:pt x="35" y="287"/>
                    <a:pt x="65" y="287"/>
                  </a:cubicBezTo>
                  <a:cubicBezTo>
                    <a:pt x="95" y="287"/>
                    <a:pt x="120" y="262"/>
                    <a:pt x="120" y="232"/>
                  </a:cubicBezTo>
                  <a:cubicBezTo>
                    <a:pt x="120" y="202"/>
                    <a:pt x="95" y="177"/>
                    <a:pt x="65" y="177"/>
                  </a:cubicBezTo>
                  <a:close/>
                  <a:moveTo>
                    <a:pt x="181" y="266"/>
                  </a:moveTo>
                  <a:cubicBezTo>
                    <a:pt x="118" y="266"/>
                    <a:pt x="118" y="266"/>
                    <a:pt x="118" y="266"/>
                  </a:cubicBezTo>
                  <a:cubicBezTo>
                    <a:pt x="119" y="264"/>
                    <a:pt x="119" y="264"/>
                    <a:pt x="119" y="264"/>
                  </a:cubicBezTo>
                  <a:cubicBezTo>
                    <a:pt x="125" y="256"/>
                    <a:pt x="128" y="244"/>
                    <a:pt x="128" y="232"/>
                  </a:cubicBezTo>
                  <a:cubicBezTo>
                    <a:pt x="128" y="199"/>
                    <a:pt x="102" y="171"/>
                    <a:pt x="69" y="169"/>
                  </a:cubicBezTo>
                  <a:cubicBezTo>
                    <a:pt x="68" y="169"/>
                    <a:pt x="68" y="169"/>
                    <a:pt x="68" y="169"/>
                  </a:cubicBezTo>
                  <a:cubicBezTo>
                    <a:pt x="68" y="19"/>
                    <a:pt x="68" y="19"/>
                    <a:pt x="68" y="19"/>
                  </a:cubicBezTo>
                  <a:cubicBezTo>
                    <a:pt x="68" y="13"/>
                    <a:pt x="73" y="8"/>
                    <a:pt x="79" y="8"/>
                  </a:cubicBezTo>
                  <a:cubicBezTo>
                    <a:pt x="250" y="8"/>
                    <a:pt x="250" y="8"/>
                    <a:pt x="250" y="8"/>
                  </a:cubicBezTo>
                  <a:cubicBezTo>
                    <a:pt x="256" y="8"/>
                    <a:pt x="262" y="13"/>
                    <a:pt x="262" y="19"/>
                  </a:cubicBezTo>
                  <a:cubicBezTo>
                    <a:pt x="262" y="186"/>
                    <a:pt x="262" y="186"/>
                    <a:pt x="262" y="186"/>
                  </a:cubicBezTo>
                  <a:cubicBezTo>
                    <a:pt x="184" y="186"/>
                    <a:pt x="184" y="186"/>
                    <a:pt x="184" y="186"/>
                  </a:cubicBezTo>
                  <a:cubicBezTo>
                    <a:pt x="182" y="186"/>
                    <a:pt x="181" y="187"/>
                    <a:pt x="181" y="189"/>
                  </a:cubicBezTo>
                  <a:lnTo>
                    <a:pt x="181" y="266"/>
                  </a:lnTo>
                  <a:close/>
                  <a:moveTo>
                    <a:pt x="120" y="265"/>
                  </a:moveTo>
                  <a:cubicBezTo>
                    <a:pt x="180" y="265"/>
                    <a:pt x="180" y="265"/>
                    <a:pt x="180" y="265"/>
                  </a:cubicBezTo>
                  <a:cubicBezTo>
                    <a:pt x="180" y="189"/>
                    <a:pt x="180" y="189"/>
                    <a:pt x="180" y="189"/>
                  </a:cubicBezTo>
                  <a:cubicBezTo>
                    <a:pt x="180" y="186"/>
                    <a:pt x="181" y="185"/>
                    <a:pt x="184" y="185"/>
                  </a:cubicBezTo>
                  <a:cubicBezTo>
                    <a:pt x="261" y="185"/>
                    <a:pt x="261" y="185"/>
                    <a:pt x="261" y="185"/>
                  </a:cubicBezTo>
                  <a:cubicBezTo>
                    <a:pt x="261" y="19"/>
                    <a:pt x="261" y="19"/>
                    <a:pt x="261" y="19"/>
                  </a:cubicBezTo>
                  <a:cubicBezTo>
                    <a:pt x="261" y="185"/>
                    <a:pt x="261" y="185"/>
                    <a:pt x="261" y="185"/>
                  </a:cubicBezTo>
                  <a:cubicBezTo>
                    <a:pt x="184" y="185"/>
                    <a:pt x="184" y="185"/>
                    <a:pt x="184" y="185"/>
                  </a:cubicBezTo>
                  <a:cubicBezTo>
                    <a:pt x="181" y="185"/>
                    <a:pt x="180" y="186"/>
                    <a:pt x="180" y="189"/>
                  </a:cubicBezTo>
                  <a:cubicBezTo>
                    <a:pt x="180" y="265"/>
                    <a:pt x="180" y="265"/>
                    <a:pt x="180" y="265"/>
                  </a:cubicBezTo>
                  <a:cubicBezTo>
                    <a:pt x="120" y="265"/>
                    <a:pt x="120" y="265"/>
                    <a:pt x="120" y="265"/>
                  </a:cubicBezTo>
                  <a:cubicBezTo>
                    <a:pt x="120" y="264"/>
                    <a:pt x="120" y="264"/>
                    <a:pt x="120" y="264"/>
                  </a:cubicBezTo>
                  <a:cubicBezTo>
                    <a:pt x="120" y="265"/>
                    <a:pt x="120" y="265"/>
                    <a:pt x="120" y="265"/>
                  </a:cubicBezTo>
                  <a:close/>
                  <a:moveTo>
                    <a:pt x="122" y="264"/>
                  </a:moveTo>
                  <a:cubicBezTo>
                    <a:pt x="179" y="264"/>
                    <a:pt x="179" y="264"/>
                    <a:pt x="179" y="264"/>
                  </a:cubicBezTo>
                  <a:cubicBezTo>
                    <a:pt x="179" y="189"/>
                    <a:pt x="179" y="189"/>
                    <a:pt x="179" y="189"/>
                  </a:cubicBezTo>
                  <a:cubicBezTo>
                    <a:pt x="179" y="186"/>
                    <a:pt x="181" y="184"/>
                    <a:pt x="184" y="184"/>
                  </a:cubicBezTo>
                  <a:cubicBezTo>
                    <a:pt x="260" y="184"/>
                    <a:pt x="260" y="184"/>
                    <a:pt x="260" y="184"/>
                  </a:cubicBezTo>
                  <a:cubicBezTo>
                    <a:pt x="260" y="19"/>
                    <a:pt x="260" y="19"/>
                    <a:pt x="260" y="19"/>
                  </a:cubicBezTo>
                  <a:cubicBezTo>
                    <a:pt x="260" y="14"/>
                    <a:pt x="255" y="10"/>
                    <a:pt x="250" y="10"/>
                  </a:cubicBezTo>
                  <a:cubicBezTo>
                    <a:pt x="79" y="10"/>
                    <a:pt x="79" y="10"/>
                    <a:pt x="79" y="10"/>
                  </a:cubicBezTo>
                  <a:cubicBezTo>
                    <a:pt x="75" y="10"/>
                    <a:pt x="70" y="15"/>
                    <a:pt x="70" y="19"/>
                  </a:cubicBezTo>
                  <a:cubicBezTo>
                    <a:pt x="70" y="167"/>
                    <a:pt x="70" y="167"/>
                    <a:pt x="70" y="167"/>
                  </a:cubicBezTo>
                  <a:cubicBezTo>
                    <a:pt x="104" y="170"/>
                    <a:pt x="130" y="198"/>
                    <a:pt x="130" y="232"/>
                  </a:cubicBezTo>
                  <a:cubicBezTo>
                    <a:pt x="130" y="244"/>
                    <a:pt x="127" y="255"/>
                    <a:pt x="122" y="264"/>
                  </a:cubicBezTo>
                  <a:close/>
                  <a:moveTo>
                    <a:pt x="129" y="232"/>
                  </a:moveTo>
                  <a:cubicBezTo>
                    <a:pt x="129" y="232"/>
                    <a:pt x="129" y="232"/>
                    <a:pt x="129" y="232"/>
                  </a:cubicBezTo>
                  <a:cubicBezTo>
                    <a:pt x="129" y="232"/>
                    <a:pt x="129" y="232"/>
                    <a:pt x="129" y="232"/>
                  </a:cubicBezTo>
                  <a:close/>
                  <a:moveTo>
                    <a:pt x="129" y="232"/>
                  </a:moveTo>
                  <a:cubicBezTo>
                    <a:pt x="129" y="232"/>
                    <a:pt x="129" y="232"/>
                    <a:pt x="129" y="232"/>
                  </a:cubicBezTo>
                  <a:cubicBezTo>
                    <a:pt x="129" y="232"/>
                    <a:pt x="129" y="232"/>
                    <a:pt x="129" y="232"/>
                  </a:cubicBezTo>
                  <a:close/>
                  <a:moveTo>
                    <a:pt x="129" y="232"/>
                  </a:moveTo>
                  <a:cubicBezTo>
                    <a:pt x="129" y="232"/>
                    <a:pt x="129" y="232"/>
                    <a:pt x="129" y="232"/>
                  </a:cubicBezTo>
                  <a:cubicBezTo>
                    <a:pt x="129" y="232"/>
                    <a:pt x="129" y="232"/>
                    <a:pt x="129" y="232"/>
                  </a:cubicBezTo>
                  <a:close/>
                  <a:moveTo>
                    <a:pt x="129" y="232"/>
                  </a:moveTo>
                  <a:cubicBezTo>
                    <a:pt x="129" y="232"/>
                    <a:pt x="129" y="232"/>
                    <a:pt x="129" y="232"/>
                  </a:cubicBezTo>
                  <a:cubicBezTo>
                    <a:pt x="129" y="232"/>
                    <a:pt x="129" y="232"/>
                    <a:pt x="129" y="232"/>
                  </a:cubicBezTo>
                  <a:close/>
                  <a:moveTo>
                    <a:pt x="69" y="168"/>
                  </a:moveTo>
                  <a:cubicBezTo>
                    <a:pt x="69" y="168"/>
                    <a:pt x="69" y="168"/>
                    <a:pt x="69" y="168"/>
                  </a:cubicBezTo>
                  <a:close/>
                  <a:moveTo>
                    <a:pt x="79" y="9"/>
                  </a:moveTo>
                  <a:cubicBezTo>
                    <a:pt x="74" y="9"/>
                    <a:pt x="69" y="14"/>
                    <a:pt x="69" y="19"/>
                  </a:cubicBezTo>
                  <a:cubicBezTo>
                    <a:pt x="69" y="14"/>
                    <a:pt x="74" y="9"/>
                    <a:pt x="79" y="9"/>
                  </a:cubicBezTo>
                  <a:close/>
                  <a:moveTo>
                    <a:pt x="187" y="262"/>
                  </a:moveTo>
                  <a:cubicBezTo>
                    <a:pt x="187" y="192"/>
                    <a:pt x="187" y="192"/>
                    <a:pt x="187" y="192"/>
                  </a:cubicBezTo>
                  <a:cubicBezTo>
                    <a:pt x="257" y="192"/>
                    <a:pt x="257" y="192"/>
                    <a:pt x="257" y="192"/>
                  </a:cubicBezTo>
                  <a:cubicBezTo>
                    <a:pt x="256" y="194"/>
                    <a:pt x="256" y="194"/>
                    <a:pt x="256" y="194"/>
                  </a:cubicBezTo>
                  <a:lnTo>
                    <a:pt x="187" y="262"/>
                  </a:lnTo>
                  <a:close/>
                  <a:moveTo>
                    <a:pt x="255" y="193"/>
                  </a:moveTo>
                  <a:cubicBezTo>
                    <a:pt x="254" y="194"/>
                    <a:pt x="254" y="194"/>
                    <a:pt x="254" y="194"/>
                  </a:cubicBezTo>
                  <a:cubicBezTo>
                    <a:pt x="190" y="258"/>
                    <a:pt x="190" y="258"/>
                    <a:pt x="190" y="258"/>
                  </a:cubicBezTo>
                  <a:cubicBezTo>
                    <a:pt x="255" y="193"/>
                    <a:pt x="255" y="193"/>
                    <a:pt x="255" y="193"/>
                  </a:cubicBezTo>
                  <a:close/>
                  <a:moveTo>
                    <a:pt x="189" y="194"/>
                  </a:moveTo>
                  <a:cubicBezTo>
                    <a:pt x="189" y="258"/>
                    <a:pt x="189" y="258"/>
                    <a:pt x="189" y="258"/>
                  </a:cubicBezTo>
                  <a:cubicBezTo>
                    <a:pt x="253" y="194"/>
                    <a:pt x="253" y="194"/>
                    <a:pt x="253" y="194"/>
                  </a:cubicBezTo>
                  <a:lnTo>
                    <a:pt x="189" y="194"/>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53" name="Freeform 49">
              <a:extLst>
                <a:ext uri="{FF2B5EF4-FFF2-40B4-BE49-F238E27FC236}">
                  <a16:creationId xmlns:a16="http://schemas.microsoft.com/office/drawing/2014/main" id="{0A2B5AE4-EB62-D230-E594-CB9FF2AAAAA0}"/>
                </a:ext>
              </a:extLst>
            </p:cNvPr>
            <p:cNvSpPr>
              <a:spLocks/>
            </p:cNvSpPr>
            <p:nvPr/>
          </p:nvSpPr>
          <p:spPr bwMode="auto">
            <a:xfrm>
              <a:off x="3749" y="2140"/>
              <a:ext cx="320" cy="19"/>
            </a:xfrm>
            <a:custGeom>
              <a:avLst/>
              <a:gdLst>
                <a:gd name="T0" fmla="*/ 320 w 320"/>
                <a:gd name="T1" fmla="*/ 0 h 19"/>
                <a:gd name="T2" fmla="*/ 0 w 320"/>
                <a:gd name="T3" fmla="*/ 0 h 19"/>
                <a:gd name="T4" fmla="*/ 0 w 320"/>
                <a:gd name="T5" fmla="*/ 19 h 19"/>
                <a:gd name="T6" fmla="*/ 320 w 320"/>
                <a:gd name="T7" fmla="*/ 19 h 19"/>
                <a:gd name="T8" fmla="*/ 320 w 320"/>
                <a:gd name="T9" fmla="*/ 0 h 19"/>
                <a:gd name="T10" fmla="*/ 320 w 320"/>
                <a:gd name="T11" fmla="*/ 0 h 19"/>
                <a:gd name="T12" fmla="*/ 320 w 320"/>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20" h="19">
                  <a:moveTo>
                    <a:pt x="320" y="0"/>
                  </a:moveTo>
                  <a:lnTo>
                    <a:pt x="0" y="0"/>
                  </a:lnTo>
                  <a:lnTo>
                    <a:pt x="0" y="19"/>
                  </a:lnTo>
                  <a:lnTo>
                    <a:pt x="320" y="19"/>
                  </a:lnTo>
                  <a:lnTo>
                    <a:pt x="320" y="0"/>
                  </a:lnTo>
                  <a:lnTo>
                    <a:pt x="320" y="0"/>
                  </a:lnTo>
                  <a:lnTo>
                    <a:pt x="320"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54" name="Freeform 50">
              <a:extLst>
                <a:ext uri="{FF2B5EF4-FFF2-40B4-BE49-F238E27FC236}">
                  <a16:creationId xmlns:a16="http://schemas.microsoft.com/office/drawing/2014/main" id="{1C831D5A-AF53-C395-6B92-75F3873EAA2E}"/>
                </a:ext>
              </a:extLst>
            </p:cNvPr>
            <p:cNvSpPr>
              <a:spLocks noEditPoints="1"/>
            </p:cNvSpPr>
            <p:nvPr/>
          </p:nvSpPr>
          <p:spPr bwMode="auto">
            <a:xfrm>
              <a:off x="3749" y="2137"/>
              <a:ext cx="322" cy="22"/>
            </a:xfrm>
            <a:custGeom>
              <a:avLst/>
              <a:gdLst>
                <a:gd name="T0" fmla="*/ 322 w 322"/>
                <a:gd name="T1" fmla="*/ 22 h 22"/>
                <a:gd name="T2" fmla="*/ 0 w 322"/>
                <a:gd name="T3" fmla="*/ 22 h 22"/>
                <a:gd name="T4" fmla="*/ 0 w 322"/>
                <a:gd name="T5" fmla="*/ 0 h 22"/>
                <a:gd name="T6" fmla="*/ 322 w 322"/>
                <a:gd name="T7" fmla="*/ 0 h 22"/>
                <a:gd name="T8" fmla="*/ 322 w 322"/>
                <a:gd name="T9" fmla="*/ 22 h 22"/>
                <a:gd name="T10" fmla="*/ 3 w 322"/>
                <a:gd name="T11" fmla="*/ 20 h 22"/>
                <a:gd name="T12" fmla="*/ 320 w 322"/>
                <a:gd name="T13" fmla="*/ 20 h 22"/>
                <a:gd name="T14" fmla="*/ 320 w 322"/>
                <a:gd name="T15" fmla="*/ 3 h 22"/>
                <a:gd name="T16" fmla="*/ 3 w 322"/>
                <a:gd name="T17" fmla="*/ 3 h 22"/>
                <a:gd name="T18" fmla="*/ 3 w 322"/>
                <a:gd name="T19"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2" h="22">
                  <a:moveTo>
                    <a:pt x="322" y="22"/>
                  </a:moveTo>
                  <a:lnTo>
                    <a:pt x="0" y="22"/>
                  </a:lnTo>
                  <a:lnTo>
                    <a:pt x="0" y="0"/>
                  </a:lnTo>
                  <a:lnTo>
                    <a:pt x="322" y="0"/>
                  </a:lnTo>
                  <a:lnTo>
                    <a:pt x="322" y="22"/>
                  </a:lnTo>
                  <a:close/>
                  <a:moveTo>
                    <a:pt x="3" y="20"/>
                  </a:moveTo>
                  <a:lnTo>
                    <a:pt x="320" y="20"/>
                  </a:lnTo>
                  <a:lnTo>
                    <a:pt x="320" y="3"/>
                  </a:lnTo>
                  <a:lnTo>
                    <a:pt x="3" y="3"/>
                  </a:lnTo>
                  <a:lnTo>
                    <a:pt x="3" y="2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55" name="Freeform 51">
              <a:extLst>
                <a:ext uri="{FF2B5EF4-FFF2-40B4-BE49-F238E27FC236}">
                  <a16:creationId xmlns:a16="http://schemas.microsoft.com/office/drawing/2014/main" id="{1973C749-7A64-6A8C-85B9-FE4DAA1BCAC0}"/>
                </a:ext>
              </a:extLst>
            </p:cNvPr>
            <p:cNvSpPr>
              <a:spLocks noEditPoints="1"/>
            </p:cNvSpPr>
            <p:nvPr/>
          </p:nvSpPr>
          <p:spPr bwMode="auto">
            <a:xfrm>
              <a:off x="3749" y="2137"/>
              <a:ext cx="322" cy="22"/>
            </a:xfrm>
            <a:custGeom>
              <a:avLst/>
              <a:gdLst>
                <a:gd name="T0" fmla="*/ 322 w 322"/>
                <a:gd name="T1" fmla="*/ 22 h 22"/>
                <a:gd name="T2" fmla="*/ 0 w 322"/>
                <a:gd name="T3" fmla="*/ 22 h 22"/>
                <a:gd name="T4" fmla="*/ 0 w 322"/>
                <a:gd name="T5" fmla="*/ 0 h 22"/>
                <a:gd name="T6" fmla="*/ 322 w 322"/>
                <a:gd name="T7" fmla="*/ 0 h 22"/>
                <a:gd name="T8" fmla="*/ 322 w 322"/>
                <a:gd name="T9" fmla="*/ 22 h 22"/>
                <a:gd name="T10" fmla="*/ 3 w 322"/>
                <a:gd name="T11" fmla="*/ 20 h 22"/>
                <a:gd name="T12" fmla="*/ 320 w 322"/>
                <a:gd name="T13" fmla="*/ 20 h 22"/>
                <a:gd name="T14" fmla="*/ 320 w 322"/>
                <a:gd name="T15" fmla="*/ 3 h 22"/>
                <a:gd name="T16" fmla="*/ 3 w 322"/>
                <a:gd name="T17" fmla="*/ 3 h 22"/>
                <a:gd name="T18" fmla="*/ 3 w 322"/>
                <a:gd name="T19"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2" h="22">
                  <a:moveTo>
                    <a:pt x="322" y="22"/>
                  </a:moveTo>
                  <a:lnTo>
                    <a:pt x="0" y="22"/>
                  </a:lnTo>
                  <a:lnTo>
                    <a:pt x="0" y="0"/>
                  </a:lnTo>
                  <a:lnTo>
                    <a:pt x="322" y="0"/>
                  </a:lnTo>
                  <a:lnTo>
                    <a:pt x="322" y="22"/>
                  </a:lnTo>
                  <a:close/>
                  <a:moveTo>
                    <a:pt x="3" y="20"/>
                  </a:moveTo>
                  <a:lnTo>
                    <a:pt x="320" y="20"/>
                  </a:lnTo>
                  <a:lnTo>
                    <a:pt x="320" y="3"/>
                  </a:lnTo>
                  <a:lnTo>
                    <a:pt x="3" y="3"/>
                  </a:lnTo>
                  <a:lnTo>
                    <a:pt x="3" y="2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56" name="Freeform 52">
              <a:extLst>
                <a:ext uri="{FF2B5EF4-FFF2-40B4-BE49-F238E27FC236}">
                  <a16:creationId xmlns:a16="http://schemas.microsoft.com/office/drawing/2014/main" id="{600CDB8E-281D-8340-8D55-087384BB8BBA}"/>
                </a:ext>
              </a:extLst>
            </p:cNvPr>
            <p:cNvSpPr>
              <a:spLocks noEditPoints="1"/>
            </p:cNvSpPr>
            <p:nvPr/>
          </p:nvSpPr>
          <p:spPr bwMode="auto">
            <a:xfrm>
              <a:off x="3747" y="2137"/>
              <a:ext cx="324" cy="24"/>
            </a:xfrm>
            <a:custGeom>
              <a:avLst/>
              <a:gdLst>
                <a:gd name="T0" fmla="*/ 324 w 324"/>
                <a:gd name="T1" fmla="*/ 24 h 24"/>
                <a:gd name="T2" fmla="*/ 0 w 324"/>
                <a:gd name="T3" fmla="*/ 24 h 24"/>
                <a:gd name="T4" fmla="*/ 0 w 324"/>
                <a:gd name="T5" fmla="*/ 0 h 24"/>
                <a:gd name="T6" fmla="*/ 324 w 324"/>
                <a:gd name="T7" fmla="*/ 0 h 24"/>
                <a:gd name="T8" fmla="*/ 324 w 324"/>
                <a:gd name="T9" fmla="*/ 24 h 24"/>
                <a:gd name="T10" fmla="*/ 2 w 324"/>
                <a:gd name="T11" fmla="*/ 22 h 24"/>
                <a:gd name="T12" fmla="*/ 322 w 324"/>
                <a:gd name="T13" fmla="*/ 22 h 24"/>
                <a:gd name="T14" fmla="*/ 322 w 324"/>
                <a:gd name="T15" fmla="*/ 3 h 24"/>
                <a:gd name="T16" fmla="*/ 322 w 324"/>
                <a:gd name="T17" fmla="*/ 22 h 24"/>
                <a:gd name="T18" fmla="*/ 2 w 324"/>
                <a:gd name="T19" fmla="*/ 22 h 24"/>
                <a:gd name="T20" fmla="*/ 5 w 324"/>
                <a:gd name="T21" fmla="*/ 20 h 24"/>
                <a:gd name="T22" fmla="*/ 320 w 324"/>
                <a:gd name="T23" fmla="*/ 20 h 24"/>
                <a:gd name="T24" fmla="*/ 320 w 324"/>
                <a:gd name="T25" fmla="*/ 5 h 24"/>
                <a:gd name="T26" fmla="*/ 5 w 324"/>
                <a:gd name="T27" fmla="*/ 5 h 24"/>
                <a:gd name="T28" fmla="*/ 5 w 324"/>
                <a:gd name="T29"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4" h="24">
                  <a:moveTo>
                    <a:pt x="324" y="24"/>
                  </a:moveTo>
                  <a:lnTo>
                    <a:pt x="0" y="24"/>
                  </a:lnTo>
                  <a:lnTo>
                    <a:pt x="0" y="0"/>
                  </a:lnTo>
                  <a:lnTo>
                    <a:pt x="324" y="0"/>
                  </a:lnTo>
                  <a:lnTo>
                    <a:pt x="324" y="24"/>
                  </a:lnTo>
                  <a:close/>
                  <a:moveTo>
                    <a:pt x="2" y="22"/>
                  </a:moveTo>
                  <a:lnTo>
                    <a:pt x="322" y="22"/>
                  </a:lnTo>
                  <a:lnTo>
                    <a:pt x="322" y="3"/>
                  </a:lnTo>
                  <a:lnTo>
                    <a:pt x="322" y="22"/>
                  </a:lnTo>
                  <a:lnTo>
                    <a:pt x="2" y="22"/>
                  </a:lnTo>
                  <a:close/>
                  <a:moveTo>
                    <a:pt x="5" y="20"/>
                  </a:moveTo>
                  <a:lnTo>
                    <a:pt x="320" y="20"/>
                  </a:lnTo>
                  <a:lnTo>
                    <a:pt x="320" y="5"/>
                  </a:lnTo>
                  <a:lnTo>
                    <a:pt x="5" y="5"/>
                  </a:lnTo>
                  <a:lnTo>
                    <a:pt x="5" y="2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57" name="Freeform 53">
              <a:extLst>
                <a:ext uri="{FF2B5EF4-FFF2-40B4-BE49-F238E27FC236}">
                  <a16:creationId xmlns:a16="http://schemas.microsoft.com/office/drawing/2014/main" id="{6116748F-201A-D419-71DB-B7938BE882D4}"/>
                </a:ext>
              </a:extLst>
            </p:cNvPr>
            <p:cNvSpPr>
              <a:spLocks/>
            </p:cNvSpPr>
            <p:nvPr/>
          </p:nvSpPr>
          <p:spPr bwMode="auto">
            <a:xfrm>
              <a:off x="3749" y="2037"/>
              <a:ext cx="320" cy="19"/>
            </a:xfrm>
            <a:custGeom>
              <a:avLst/>
              <a:gdLst>
                <a:gd name="T0" fmla="*/ 320 w 320"/>
                <a:gd name="T1" fmla="*/ 0 h 19"/>
                <a:gd name="T2" fmla="*/ 0 w 320"/>
                <a:gd name="T3" fmla="*/ 0 h 19"/>
                <a:gd name="T4" fmla="*/ 0 w 320"/>
                <a:gd name="T5" fmla="*/ 19 h 19"/>
                <a:gd name="T6" fmla="*/ 320 w 320"/>
                <a:gd name="T7" fmla="*/ 19 h 19"/>
                <a:gd name="T8" fmla="*/ 320 w 320"/>
                <a:gd name="T9" fmla="*/ 0 h 19"/>
                <a:gd name="T10" fmla="*/ 320 w 320"/>
                <a:gd name="T11" fmla="*/ 0 h 19"/>
                <a:gd name="T12" fmla="*/ 320 w 320"/>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20" h="19">
                  <a:moveTo>
                    <a:pt x="320" y="0"/>
                  </a:moveTo>
                  <a:lnTo>
                    <a:pt x="0" y="0"/>
                  </a:lnTo>
                  <a:lnTo>
                    <a:pt x="0" y="19"/>
                  </a:lnTo>
                  <a:lnTo>
                    <a:pt x="320" y="19"/>
                  </a:lnTo>
                  <a:lnTo>
                    <a:pt x="320" y="0"/>
                  </a:lnTo>
                  <a:lnTo>
                    <a:pt x="320" y="0"/>
                  </a:lnTo>
                  <a:lnTo>
                    <a:pt x="320"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58" name="Freeform 54">
              <a:extLst>
                <a:ext uri="{FF2B5EF4-FFF2-40B4-BE49-F238E27FC236}">
                  <a16:creationId xmlns:a16="http://schemas.microsoft.com/office/drawing/2014/main" id="{6630A70D-00C0-9FC7-3DB0-30A4C55B88E5}"/>
                </a:ext>
              </a:extLst>
            </p:cNvPr>
            <p:cNvSpPr>
              <a:spLocks noEditPoints="1"/>
            </p:cNvSpPr>
            <p:nvPr/>
          </p:nvSpPr>
          <p:spPr bwMode="auto">
            <a:xfrm>
              <a:off x="3749" y="2035"/>
              <a:ext cx="322" cy="21"/>
            </a:xfrm>
            <a:custGeom>
              <a:avLst/>
              <a:gdLst>
                <a:gd name="T0" fmla="*/ 322 w 322"/>
                <a:gd name="T1" fmla="*/ 21 h 21"/>
                <a:gd name="T2" fmla="*/ 0 w 322"/>
                <a:gd name="T3" fmla="*/ 21 h 21"/>
                <a:gd name="T4" fmla="*/ 0 w 322"/>
                <a:gd name="T5" fmla="*/ 0 h 21"/>
                <a:gd name="T6" fmla="*/ 322 w 322"/>
                <a:gd name="T7" fmla="*/ 0 h 21"/>
                <a:gd name="T8" fmla="*/ 322 w 322"/>
                <a:gd name="T9" fmla="*/ 21 h 21"/>
                <a:gd name="T10" fmla="*/ 3 w 322"/>
                <a:gd name="T11" fmla="*/ 19 h 21"/>
                <a:gd name="T12" fmla="*/ 320 w 322"/>
                <a:gd name="T13" fmla="*/ 19 h 21"/>
                <a:gd name="T14" fmla="*/ 320 w 322"/>
                <a:gd name="T15" fmla="*/ 2 h 21"/>
                <a:gd name="T16" fmla="*/ 3 w 322"/>
                <a:gd name="T17" fmla="*/ 2 h 21"/>
                <a:gd name="T18" fmla="*/ 3 w 322"/>
                <a:gd name="T19" fmla="*/ 1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2" h="21">
                  <a:moveTo>
                    <a:pt x="322" y="21"/>
                  </a:moveTo>
                  <a:lnTo>
                    <a:pt x="0" y="21"/>
                  </a:lnTo>
                  <a:lnTo>
                    <a:pt x="0" y="0"/>
                  </a:lnTo>
                  <a:lnTo>
                    <a:pt x="322" y="0"/>
                  </a:lnTo>
                  <a:lnTo>
                    <a:pt x="322" y="21"/>
                  </a:lnTo>
                  <a:close/>
                  <a:moveTo>
                    <a:pt x="3" y="19"/>
                  </a:moveTo>
                  <a:lnTo>
                    <a:pt x="320" y="19"/>
                  </a:lnTo>
                  <a:lnTo>
                    <a:pt x="320" y="2"/>
                  </a:lnTo>
                  <a:lnTo>
                    <a:pt x="3" y="2"/>
                  </a:lnTo>
                  <a:lnTo>
                    <a:pt x="3" y="19"/>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59" name="Freeform 55">
              <a:extLst>
                <a:ext uri="{FF2B5EF4-FFF2-40B4-BE49-F238E27FC236}">
                  <a16:creationId xmlns:a16="http://schemas.microsoft.com/office/drawing/2014/main" id="{FB6849DD-B9BA-E10A-8E3B-3A1F798BB88B}"/>
                </a:ext>
              </a:extLst>
            </p:cNvPr>
            <p:cNvSpPr>
              <a:spLocks noEditPoints="1"/>
            </p:cNvSpPr>
            <p:nvPr/>
          </p:nvSpPr>
          <p:spPr bwMode="auto">
            <a:xfrm>
              <a:off x="3749" y="2035"/>
              <a:ext cx="322" cy="21"/>
            </a:xfrm>
            <a:custGeom>
              <a:avLst/>
              <a:gdLst>
                <a:gd name="T0" fmla="*/ 322 w 322"/>
                <a:gd name="T1" fmla="*/ 21 h 21"/>
                <a:gd name="T2" fmla="*/ 0 w 322"/>
                <a:gd name="T3" fmla="*/ 21 h 21"/>
                <a:gd name="T4" fmla="*/ 0 w 322"/>
                <a:gd name="T5" fmla="*/ 0 h 21"/>
                <a:gd name="T6" fmla="*/ 322 w 322"/>
                <a:gd name="T7" fmla="*/ 0 h 21"/>
                <a:gd name="T8" fmla="*/ 322 w 322"/>
                <a:gd name="T9" fmla="*/ 21 h 21"/>
                <a:gd name="T10" fmla="*/ 3 w 322"/>
                <a:gd name="T11" fmla="*/ 19 h 21"/>
                <a:gd name="T12" fmla="*/ 320 w 322"/>
                <a:gd name="T13" fmla="*/ 19 h 21"/>
                <a:gd name="T14" fmla="*/ 320 w 322"/>
                <a:gd name="T15" fmla="*/ 2 h 21"/>
                <a:gd name="T16" fmla="*/ 3 w 322"/>
                <a:gd name="T17" fmla="*/ 2 h 21"/>
                <a:gd name="T18" fmla="*/ 3 w 322"/>
                <a:gd name="T19" fmla="*/ 1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2" h="21">
                  <a:moveTo>
                    <a:pt x="322" y="21"/>
                  </a:moveTo>
                  <a:lnTo>
                    <a:pt x="0" y="21"/>
                  </a:lnTo>
                  <a:lnTo>
                    <a:pt x="0" y="0"/>
                  </a:lnTo>
                  <a:lnTo>
                    <a:pt x="322" y="0"/>
                  </a:lnTo>
                  <a:lnTo>
                    <a:pt x="322" y="21"/>
                  </a:lnTo>
                  <a:close/>
                  <a:moveTo>
                    <a:pt x="3" y="19"/>
                  </a:moveTo>
                  <a:lnTo>
                    <a:pt x="320" y="19"/>
                  </a:lnTo>
                  <a:lnTo>
                    <a:pt x="320" y="2"/>
                  </a:lnTo>
                  <a:lnTo>
                    <a:pt x="3" y="2"/>
                  </a:lnTo>
                  <a:lnTo>
                    <a:pt x="3" y="19"/>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60" name="Freeform 56">
              <a:extLst>
                <a:ext uri="{FF2B5EF4-FFF2-40B4-BE49-F238E27FC236}">
                  <a16:creationId xmlns:a16="http://schemas.microsoft.com/office/drawing/2014/main" id="{311EAB20-94CE-3B84-027C-474897C0F195}"/>
                </a:ext>
              </a:extLst>
            </p:cNvPr>
            <p:cNvSpPr>
              <a:spLocks noEditPoints="1"/>
            </p:cNvSpPr>
            <p:nvPr/>
          </p:nvSpPr>
          <p:spPr bwMode="auto">
            <a:xfrm>
              <a:off x="3747" y="2035"/>
              <a:ext cx="324" cy="24"/>
            </a:xfrm>
            <a:custGeom>
              <a:avLst/>
              <a:gdLst>
                <a:gd name="T0" fmla="*/ 324 w 324"/>
                <a:gd name="T1" fmla="*/ 24 h 24"/>
                <a:gd name="T2" fmla="*/ 0 w 324"/>
                <a:gd name="T3" fmla="*/ 24 h 24"/>
                <a:gd name="T4" fmla="*/ 0 w 324"/>
                <a:gd name="T5" fmla="*/ 0 h 24"/>
                <a:gd name="T6" fmla="*/ 324 w 324"/>
                <a:gd name="T7" fmla="*/ 0 h 24"/>
                <a:gd name="T8" fmla="*/ 324 w 324"/>
                <a:gd name="T9" fmla="*/ 24 h 24"/>
                <a:gd name="T10" fmla="*/ 2 w 324"/>
                <a:gd name="T11" fmla="*/ 21 h 24"/>
                <a:gd name="T12" fmla="*/ 322 w 324"/>
                <a:gd name="T13" fmla="*/ 21 h 24"/>
                <a:gd name="T14" fmla="*/ 322 w 324"/>
                <a:gd name="T15" fmla="*/ 2 h 24"/>
                <a:gd name="T16" fmla="*/ 322 w 324"/>
                <a:gd name="T17" fmla="*/ 21 h 24"/>
                <a:gd name="T18" fmla="*/ 2 w 324"/>
                <a:gd name="T19" fmla="*/ 21 h 24"/>
                <a:gd name="T20" fmla="*/ 5 w 324"/>
                <a:gd name="T21" fmla="*/ 19 h 24"/>
                <a:gd name="T22" fmla="*/ 320 w 324"/>
                <a:gd name="T23" fmla="*/ 19 h 24"/>
                <a:gd name="T24" fmla="*/ 320 w 324"/>
                <a:gd name="T25" fmla="*/ 5 h 24"/>
                <a:gd name="T26" fmla="*/ 5 w 324"/>
                <a:gd name="T27" fmla="*/ 5 h 24"/>
                <a:gd name="T28" fmla="*/ 5 w 324"/>
                <a:gd name="T29"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4" h="24">
                  <a:moveTo>
                    <a:pt x="324" y="24"/>
                  </a:moveTo>
                  <a:lnTo>
                    <a:pt x="0" y="24"/>
                  </a:lnTo>
                  <a:lnTo>
                    <a:pt x="0" y="0"/>
                  </a:lnTo>
                  <a:lnTo>
                    <a:pt x="324" y="0"/>
                  </a:lnTo>
                  <a:lnTo>
                    <a:pt x="324" y="24"/>
                  </a:lnTo>
                  <a:close/>
                  <a:moveTo>
                    <a:pt x="2" y="21"/>
                  </a:moveTo>
                  <a:lnTo>
                    <a:pt x="322" y="21"/>
                  </a:lnTo>
                  <a:lnTo>
                    <a:pt x="322" y="2"/>
                  </a:lnTo>
                  <a:lnTo>
                    <a:pt x="322" y="21"/>
                  </a:lnTo>
                  <a:lnTo>
                    <a:pt x="2" y="21"/>
                  </a:lnTo>
                  <a:close/>
                  <a:moveTo>
                    <a:pt x="5" y="19"/>
                  </a:moveTo>
                  <a:lnTo>
                    <a:pt x="320" y="19"/>
                  </a:lnTo>
                  <a:lnTo>
                    <a:pt x="320" y="5"/>
                  </a:lnTo>
                  <a:lnTo>
                    <a:pt x="5" y="5"/>
                  </a:lnTo>
                  <a:lnTo>
                    <a:pt x="5" y="19"/>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61" name="Freeform 57">
              <a:extLst>
                <a:ext uri="{FF2B5EF4-FFF2-40B4-BE49-F238E27FC236}">
                  <a16:creationId xmlns:a16="http://schemas.microsoft.com/office/drawing/2014/main" id="{618BC2BC-49BA-C61E-A9B1-1E2A4FE193CF}"/>
                </a:ext>
              </a:extLst>
            </p:cNvPr>
            <p:cNvSpPr>
              <a:spLocks/>
            </p:cNvSpPr>
            <p:nvPr/>
          </p:nvSpPr>
          <p:spPr bwMode="auto">
            <a:xfrm>
              <a:off x="3749" y="1928"/>
              <a:ext cx="320" cy="19"/>
            </a:xfrm>
            <a:custGeom>
              <a:avLst/>
              <a:gdLst>
                <a:gd name="T0" fmla="*/ 320 w 320"/>
                <a:gd name="T1" fmla="*/ 0 h 19"/>
                <a:gd name="T2" fmla="*/ 0 w 320"/>
                <a:gd name="T3" fmla="*/ 0 h 19"/>
                <a:gd name="T4" fmla="*/ 0 w 320"/>
                <a:gd name="T5" fmla="*/ 19 h 19"/>
                <a:gd name="T6" fmla="*/ 320 w 320"/>
                <a:gd name="T7" fmla="*/ 19 h 19"/>
                <a:gd name="T8" fmla="*/ 320 w 320"/>
                <a:gd name="T9" fmla="*/ 0 h 19"/>
                <a:gd name="T10" fmla="*/ 320 w 320"/>
                <a:gd name="T11" fmla="*/ 0 h 19"/>
                <a:gd name="T12" fmla="*/ 320 w 320"/>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20" h="19">
                  <a:moveTo>
                    <a:pt x="320" y="0"/>
                  </a:moveTo>
                  <a:lnTo>
                    <a:pt x="0" y="0"/>
                  </a:lnTo>
                  <a:lnTo>
                    <a:pt x="0" y="19"/>
                  </a:lnTo>
                  <a:lnTo>
                    <a:pt x="320" y="19"/>
                  </a:lnTo>
                  <a:lnTo>
                    <a:pt x="320" y="0"/>
                  </a:lnTo>
                  <a:lnTo>
                    <a:pt x="320" y="0"/>
                  </a:lnTo>
                  <a:lnTo>
                    <a:pt x="320"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62" name="Freeform 58">
              <a:extLst>
                <a:ext uri="{FF2B5EF4-FFF2-40B4-BE49-F238E27FC236}">
                  <a16:creationId xmlns:a16="http://schemas.microsoft.com/office/drawing/2014/main" id="{7CE0CFAB-899C-8580-D5A5-8545BB1AD57C}"/>
                </a:ext>
              </a:extLst>
            </p:cNvPr>
            <p:cNvSpPr>
              <a:spLocks noEditPoints="1"/>
            </p:cNvSpPr>
            <p:nvPr/>
          </p:nvSpPr>
          <p:spPr bwMode="auto">
            <a:xfrm>
              <a:off x="3749" y="1925"/>
              <a:ext cx="322" cy="22"/>
            </a:xfrm>
            <a:custGeom>
              <a:avLst/>
              <a:gdLst>
                <a:gd name="T0" fmla="*/ 322 w 322"/>
                <a:gd name="T1" fmla="*/ 22 h 22"/>
                <a:gd name="T2" fmla="*/ 0 w 322"/>
                <a:gd name="T3" fmla="*/ 22 h 22"/>
                <a:gd name="T4" fmla="*/ 0 w 322"/>
                <a:gd name="T5" fmla="*/ 0 h 22"/>
                <a:gd name="T6" fmla="*/ 322 w 322"/>
                <a:gd name="T7" fmla="*/ 0 h 22"/>
                <a:gd name="T8" fmla="*/ 322 w 322"/>
                <a:gd name="T9" fmla="*/ 22 h 22"/>
                <a:gd name="T10" fmla="*/ 3 w 322"/>
                <a:gd name="T11" fmla="*/ 19 h 22"/>
                <a:gd name="T12" fmla="*/ 320 w 322"/>
                <a:gd name="T13" fmla="*/ 19 h 22"/>
                <a:gd name="T14" fmla="*/ 320 w 322"/>
                <a:gd name="T15" fmla="*/ 3 h 22"/>
                <a:gd name="T16" fmla="*/ 3 w 322"/>
                <a:gd name="T17" fmla="*/ 3 h 22"/>
                <a:gd name="T18" fmla="*/ 3 w 322"/>
                <a:gd name="T1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2" h="22">
                  <a:moveTo>
                    <a:pt x="322" y="22"/>
                  </a:moveTo>
                  <a:lnTo>
                    <a:pt x="0" y="22"/>
                  </a:lnTo>
                  <a:lnTo>
                    <a:pt x="0" y="0"/>
                  </a:lnTo>
                  <a:lnTo>
                    <a:pt x="322" y="0"/>
                  </a:lnTo>
                  <a:lnTo>
                    <a:pt x="322" y="22"/>
                  </a:lnTo>
                  <a:close/>
                  <a:moveTo>
                    <a:pt x="3" y="19"/>
                  </a:moveTo>
                  <a:lnTo>
                    <a:pt x="320" y="19"/>
                  </a:lnTo>
                  <a:lnTo>
                    <a:pt x="320" y="3"/>
                  </a:lnTo>
                  <a:lnTo>
                    <a:pt x="3" y="3"/>
                  </a:lnTo>
                  <a:lnTo>
                    <a:pt x="3" y="19"/>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63" name="Freeform 59">
              <a:extLst>
                <a:ext uri="{FF2B5EF4-FFF2-40B4-BE49-F238E27FC236}">
                  <a16:creationId xmlns:a16="http://schemas.microsoft.com/office/drawing/2014/main" id="{B9A37BF0-4514-A56A-6D36-ADDF81C11D9D}"/>
                </a:ext>
              </a:extLst>
            </p:cNvPr>
            <p:cNvSpPr>
              <a:spLocks noEditPoints="1"/>
            </p:cNvSpPr>
            <p:nvPr/>
          </p:nvSpPr>
          <p:spPr bwMode="auto">
            <a:xfrm>
              <a:off x="3749" y="1925"/>
              <a:ext cx="322" cy="22"/>
            </a:xfrm>
            <a:custGeom>
              <a:avLst/>
              <a:gdLst>
                <a:gd name="T0" fmla="*/ 322 w 322"/>
                <a:gd name="T1" fmla="*/ 22 h 22"/>
                <a:gd name="T2" fmla="*/ 0 w 322"/>
                <a:gd name="T3" fmla="*/ 22 h 22"/>
                <a:gd name="T4" fmla="*/ 0 w 322"/>
                <a:gd name="T5" fmla="*/ 0 h 22"/>
                <a:gd name="T6" fmla="*/ 322 w 322"/>
                <a:gd name="T7" fmla="*/ 0 h 22"/>
                <a:gd name="T8" fmla="*/ 322 w 322"/>
                <a:gd name="T9" fmla="*/ 22 h 22"/>
                <a:gd name="T10" fmla="*/ 3 w 322"/>
                <a:gd name="T11" fmla="*/ 19 h 22"/>
                <a:gd name="T12" fmla="*/ 320 w 322"/>
                <a:gd name="T13" fmla="*/ 19 h 22"/>
                <a:gd name="T14" fmla="*/ 320 w 322"/>
                <a:gd name="T15" fmla="*/ 3 h 22"/>
                <a:gd name="T16" fmla="*/ 3 w 322"/>
                <a:gd name="T17" fmla="*/ 3 h 22"/>
                <a:gd name="T18" fmla="*/ 3 w 322"/>
                <a:gd name="T1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2" h="22">
                  <a:moveTo>
                    <a:pt x="322" y="22"/>
                  </a:moveTo>
                  <a:lnTo>
                    <a:pt x="0" y="22"/>
                  </a:lnTo>
                  <a:lnTo>
                    <a:pt x="0" y="0"/>
                  </a:lnTo>
                  <a:lnTo>
                    <a:pt x="322" y="0"/>
                  </a:lnTo>
                  <a:lnTo>
                    <a:pt x="322" y="22"/>
                  </a:lnTo>
                  <a:close/>
                  <a:moveTo>
                    <a:pt x="3" y="19"/>
                  </a:moveTo>
                  <a:lnTo>
                    <a:pt x="320" y="19"/>
                  </a:lnTo>
                  <a:lnTo>
                    <a:pt x="320" y="3"/>
                  </a:lnTo>
                  <a:lnTo>
                    <a:pt x="3" y="3"/>
                  </a:lnTo>
                  <a:lnTo>
                    <a:pt x="3" y="19"/>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64" name="Freeform 60">
              <a:extLst>
                <a:ext uri="{FF2B5EF4-FFF2-40B4-BE49-F238E27FC236}">
                  <a16:creationId xmlns:a16="http://schemas.microsoft.com/office/drawing/2014/main" id="{178452F8-99BE-1D20-66B4-7DE029F18C24}"/>
                </a:ext>
              </a:extLst>
            </p:cNvPr>
            <p:cNvSpPr>
              <a:spLocks noEditPoints="1"/>
            </p:cNvSpPr>
            <p:nvPr/>
          </p:nvSpPr>
          <p:spPr bwMode="auto">
            <a:xfrm>
              <a:off x="3747" y="1925"/>
              <a:ext cx="324" cy="24"/>
            </a:xfrm>
            <a:custGeom>
              <a:avLst/>
              <a:gdLst>
                <a:gd name="T0" fmla="*/ 324 w 324"/>
                <a:gd name="T1" fmla="*/ 24 h 24"/>
                <a:gd name="T2" fmla="*/ 0 w 324"/>
                <a:gd name="T3" fmla="*/ 24 h 24"/>
                <a:gd name="T4" fmla="*/ 0 w 324"/>
                <a:gd name="T5" fmla="*/ 0 h 24"/>
                <a:gd name="T6" fmla="*/ 324 w 324"/>
                <a:gd name="T7" fmla="*/ 0 h 24"/>
                <a:gd name="T8" fmla="*/ 324 w 324"/>
                <a:gd name="T9" fmla="*/ 24 h 24"/>
                <a:gd name="T10" fmla="*/ 2 w 324"/>
                <a:gd name="T11" fmla="*/ 22 h 24"/>
                <a:gd name="T12" fmla="*/ 322 w 324"/>
                <a:gd name="T13" fmla="*/ 22 h 24"/>
                <a:gd name="T14" fmla="*/ 322 w 324"/>
                <a:gd name="T15" fmla="*/ 3 h 24"/>
                <a:gd name="T16" fmla="*/ 322 w 324"/>
                <a:gd name="T17" fmla="*/ 22 h 24"/>
                <a:gd name="T18" fmla="*/ 2 w 324"/>
                <a:gd name="T19" fmla="*/ 22 h 24"/>
                <a:gd name="T20" fmla="*/ 5 w 324"/>
                <a:gd name="T21" fmla="*/ 19 h 24"/>
                <a:gd name="T22" fmla="*/ 320 w 324"/>
                <a:gd name="T23" fmla="*/ 19 h 24"/>
                <a:gd name="T24" fmla="*/ 320 w 324"/>
                <a:gd name="T25" fmla="*/ 5 h 24"/>
                <a:gd name="T26" fmla="*/ 5 w 324"/>
                <a:gd name="T27" fmla="*/ 5 h 24"/>
                <a:gd name="T28" fmla="*/ 5 w 324"/>
                <a:gd name="T29"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4" h="24">
                  <a:moveTo>
                    <a:pt x="324" y="24"/>
                  </a:moveTo>
                  <a:lnTo>
                    <a:pt x="0" y="24"/>
                  </a:lnTo>
                  <a:lnTo>
                    <a:pt x="0" y="0"/>
                  </a:lnTo>
                  <a:lnTo>
                    <a:pt x="324" y="0"/>
                  </a:lnTo>
                  <a:lnTo>
                    <a:pt x="324" y="24"/>
                  </a:lnTo>
                  <a:close/>
                  <a:moveTo>
                    <a:pt x="2" y="22"/>
                  </a:moveTo>
                  <a:lnTo>
                    <a:pt x="322" y="22"/>
                  </a:lnTo>
                  <a:lnTo>
                    <a:pt x="322" y="3"/>
                  </a:lnTo>
                  <a:lnTo>
                    <a:pt x="322" y="22"/>
                  </a:lnTo>
                  <a:lnTo>
                    <a:pt x="2" y="22"/>
                  </a:lnTo>
                  <a:close/>
                  <a:moveTo>
                    <a:pt x="5" y="19"/>
                  </a:moveTo>
                  <a:lnTo>
                    <a:pt x="320" y="19"/>
                  </a:lnTo>
                  <a:lnTo>
                    <a:pt x="320" y="5"/>
                  </a:lnTo>
                  <a:lnTo>
                    <a:pt x="5" y="5"/>
                  </a:lnTo>
                  <a:lnTo>
                    <a:pt x="5" y="19"/>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65" name="Freeform 61">
              <a:extLst>
                <a:ext uri="{FF2B5EF4-FFF2-40B4-BE49-F238E27FC236}">
                  <a16:creationId xmlns:a16="http://schemas.microsoft.com/office/drawing/2014/main" id="{90017E2E-22B4-888C-224F-1923B5BE1319}"/>
                </a:ext>
              </a:extLst>
            </p:cNvPr>
            <p:cNvSpPr>
              <a:spLocks/>
            </p:cNvSpPr>
            <p:nvPr/>
          </p:nvSpPr>
          <p:spPr bwMode="auto">
            <a:xfrm>
              <a:off x="3578" y="2295"/>
              <a:ext cx="183" cy="131"/>
            </a:xfrm>
            <a:custGeom>
              <a:avLst/>
              <a:gdLst>
                <a:gd name="T0" fmla="*/ 69 w 183"/>
                <a:gd name="T1" fmla="*/ 105 h 131"/>
                <a:gd name="T2" fmla="*/ 14 w 183"/>
                <a:gd name="T3" fmla="*/ 50 h 131"/>
                <a:gd name="T4" fmla="*/ 0 w 183"/>
                <a:gd name="T5" fmla="*/ 64 h 131"/>
                <a:gd name="T6" fmla="*/ 69 w 183"/>
                <a:gd name="T7" fmla="*/ 131 h 131"/>
                <a:gd name="T8" fmla="*/ 183 w 183"/>
                <a:gd name="T9" fmla="*/ 14 h 131"/>
                <a:gd name="T10" fmla="*/ 171 w 183"/>
                <a:gd name="T11" fmla="*/ 0 h 131"/>
                <a:gd name="T12" fmla="*/ 69 w 183"/>
                <a:gd name="T13" fmla="*/ 105 h 131"/>
                <a:gd name="T14" fmla="*/ 69 w 183"/>
                <a:gd name="T15" fmla="*/ 105 h 131"/>
                <a:gd name="T16" fmla="*/ 69 w 183"/>
                <a:gd name="T17" fmla="*/ 10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31">
                  <a:moveTo>
                    <a:pt x="69" y="105"/>
                  </a:moveTo>
                  <a:lnTo>
                    <a:pt x="14" y="50"/>
                  </a:lnTo>
                  <a:lnTo>
                    <a:pt x="0" y="64"/>
                  </a:lnTo>
                  <a:lnTo>
                    <a:pt x="69" y="131"/>
                  </a:lnTo>
                  <a:lnTo>
                    <a:pt x="183" y="14"/>
                  </a:lnTo>
                  <a:lnTo>
                    <a:pt x="171" y="0"/>
                  </a:lnTo>
                  <a:lnTo>
                    <a:pt x="69" y="105"/>
                  </a:lnTo>
                  <a:lnTo>
                    <a:pt x="69" y="105"/>
                  </a:lnTo>
                  <a:lnTo>
                    <a:pt x="69" y="105"/>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66" name="Freeform 62">
              <a:extLst>
                <a:ext uri="{FF2B5EF4-FFF2-40B4-BE49-F238E27FC236}">
                  <a16:creationId xmlns:a16="http://schemas.microsoft.com/office/drawing/2014/main" id="{C1F6C052-FFED-CD91-6A56-DD17CEAF71E0}"/>
                </a:ext>
              </a:extLst>
            </p:cNvPr>
            <p:cNvSpPr>
              <a:spLocks noEditPoints="1"/>
            </p:cNvSpPr>
            <p:nvPr/>
          </p:nvSpPr>
          <p:spPr bwMode="auto">
            <a:xfrm>
              <a:off x="3575" y="2292"/>
              <a:ext cx="189" cy="136"/>
            </a:xfrm>
            <a:custGeom>
              <a:avLst/>
              <a:gdLst>
                <a:gd name="T0" fmla="*/ 72 w 189"/>
                <a:gd name="T1" fmla="*/ 136 h 136"/>
                <a:gd name="T2" fmla="*/ 72 w 189"/>
                <a:gd name="T3" fmla="*/ 134 h 136"/>
                <a:gd name="T4" fmla="*/ 0 w 189"/>
                <a:gd name="T5" fmla="*/ 67 h 136"/>
                <a:gd name="T6" fmla="*/ 17 w 189"/>
                <a:gd name="T7" fmla="*/ 50 h 136"/>
                <a:gd name="T8" fmla="*/ 17 w 189"/>
                <a:gd name="T9" fmla="*/ 53 h 136"/>
                <a:gd name="T10" fmla="*/ 72 w 189"/>
                <a:gd name="T11" fmla="*/ 105 h 136"/>
                <a:gd name="T12" fmla="*/ 174 w 189"/>
                <a:gd name="T13" fmla="*/ 0 h 136"/>
                <a:gd name="T14" fmla="*/ 189 w 189"/>
                <a:gd name="T15" fmla="*/ 17 h 136"/>
                <a:gd name="T16" fmla="*/ 186 w 189"/>
                <a:gd name="T17" fmla="*/ 17 h 136"/>
                <a:gd name="T18" fmla="*/ 72 w 189"/>
                <a:gd name="T19" fmla="*/ 136 h 136"/>
                <a:gd name="T20" fmla="*/ 5 w 189"/>
                <a:gd name="T21" fmla="*/ 67 h 136"/>
                <a:gd name="T22" fmla="*/ 72 w 189"/>
                <a:gd name="T23" fmla="*/ 132 h 136"/>
                <a:gd name="T24" fmla="*/ 184 w 189"/>
                <a:gd name="T25" fmla="*/ 17 h 136"/>
                <a:gd name="T26" fmla="*/ 174 w 189"/>
                <a:gd name="T27" fmla="*/ 5 h 136"/>
                <a:gd name="T28" fmla="*/ 72 w 189"/>
                <a:gd name="T29" fmla="*/ 110 h 136"/>
                <a:gd name="T30" fmla="*/ 72 w 189"/>
                <a:gd name="T31" fmla="*/ 108 h 136"/>
                <a:gd name="T32" fmla="*/ 17 w 189"/>
                <a:gd name="T33" fmla="*/ 55 h 136"/>
                <a:gd name="T34" fmla="*/ 5 w 189"/>
                <a:gd name="T35" fmla="*/ 67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9" h="136">
                  <a:moveTo>
                    <a:pt x="72" y="136"/>
                  </a:moveTo>
                  <a:lnTo>
                    <a:pt x="72" y="134"/>
                  </a:lnTo>
                  <a:lnTo>
                    <a:pt x="0" y="67"/>
                  </a:lnTo>
                  <a:lnTo>
                    <a:pt x="17" y="50"/>
                  </a:lnTo>
                  <a:lnTo>
                    <a:pt x="17" y="53"/>
                  </a:lnTo>
                  <a:lnTo>
                    <a:pt x="72" y="105"/>
                  </a:lnTo>
                  <a:lnTo>
                    <a:pt x="174" y="0"/>
                  </a:lnTo>
                  <a:lnTo>
                    <a:pt x="189" y="17"/>
                  </a:lnTo>
                  <a:lnTo>
                    <a:pt x="186" y="17"/>
                  </a:lnTo>
                  <a:lnTo>
                    <a:pt x="72" y="136"/>
                  </a:lnTo>
                  <a:close/>
                  <a:moveTo>
                    <a:pt x="5" y="67"/>
                  </a:moveTo>
                  <a:lnTo>
                    <a:pt x="72" y="132"/>
                  </a:lnTo>
                  <a:lnTo>
                    <a:pt x="184" y="17"/>
                  </a:lnTo>
                  <a:lnTo>
                    <a:pt x="174" y="5"/>
                  </a:lnTo>
                  <a:lnTo>
                    <a:pt x="72" y="110"/>
                  </a:lnTo>
                  <a:lnTo>
                    <a:pt x="72" y="108"/>
                  </a:lnTo>
                  <a:lnTo>
                    <a:pt x="17" y="55"/>
                  </a:lnTo>
                  <a:lnTo>
                    <a:pt x="5" y="67"/>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67" name="Freeform 63">
              <a:extLst>
                <a:ext uri="{FF2B5EF4-FFF2-40B4-BE49-F238E27FC236}">
                  <a16:creationId xmlns:a16="http://schemas.microsoft.com/office/drawing/2014/main" id="{9511E227-77FE-AC9C-5E19-DD3E090C78B9}"/>
                </a:ext>
              </a:extLst>
            </p:cNvPr>
            <p:cNvSpPr>
              <a:spLocks noEditPoints="1"/>
            </p:cNvSpPr>
            <p:nvPr/>
          </p:nvSpPr>
          <p:spPr bwMode="auto">
            <a:xfrm>
              <a:off x="3575" y="2292"/>
              <a:ext cx="189" cy="136"/>
            </a:xfrm>
            <a:custGeom>
              <a:avLst/>
              <a:gdLst>
                <a:gd name="T0" fmla="*/ 72 w 189"/>
                <a:gd name="T1" fmla="*/ 136 h 136"/>
                <a:gd name="T2" fmla="*/ 72 w 189"/>
                <a:gd name="T3" fmla="*/ 134 h 136"/>
                <a:gd name="T4" fmla="*/ 0 w 189"/>
                <a:gd name="T5" fmla="*/ 67 h 136"/>
                <a:gd name="T6" fmla="*/ 17 w 189"/>
                <a:gd name="T7" fmla="*/ 50 h 136"/>
                <a:gd name="T8" fmla="*/ 17 w 189"/>
                <a:gd name="T9" fmla="*/ 53 h 136"/>
                <a:gd name="T10" fmla="*/ 72 w 189"/>
                <a:gd name="T11" fmla="*/ 105 h 136"/>
                <a:gd name="T12" fmla="*/ 174 w 189"/>
                <a:gd name="T13" fmla="*/ 0 h 136"/>
                <a:gd name="T14" fmla="*/ 189 w 189"/>
                <a:gd name="T15" fmla="*/ 17 h 136"/>
                <a:gd name="T16" fmla="*/ 186 w 189"/>
                <a:gd name="T17" fmla="*/ 17 h 136"/>
                <a:gd name="T18" fmla="*/ 72 w 189"/>
                <a:gd name="T19" fmla="*/ 136 h 136"/>
                <a:gd name="T20" fmla="*/ 5 w 189"/>
                <a:gd name="T21" fmla="*/ 67 h 136"/>
                <a:gd name="T22" fmla="*/ 72 w 189"/>
                <a:gd name="T23" fmla="*/ 132 h 136"/>
                <a:gd name="T24" fmla="*/ 184 w 189"/>
                <a:gd name="T25" fmla="*/ 17 h 136"/>
                <a:gd name="T26" fmla="*/ 174 w 189"/>
                <a:gd name="T27" fmla="*/ 5 h 136"/>
                <a:gd name="T28" fmla="*/ 72 w 189"/>
                <a:gd name="T29" fmla="*/ 110 h 136"/>
                <a:gd name="T30" fmla="*/ 72 w 189"/>
                <a:gd name="T31" fmla="*/ 108 h 136"/>
                <a:gd name="T32" fmla="*/ 17 w 189"/>
                <a:gd name="T33" fmla="*/ 55 h 136"/>
                <a:gd name="T34" fmla="*/ 5 w 189"/>
                <a:gd name="T35" fmla="*/ 67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9" h="136">
                  <a:moveTo>
                    <a:pt x="72" y="136"/>
                  </a:moveTo>
                  <a:lnTo>
                    <a:pt x="72" y="134"/>
                  </a:lnTo>
                  <a:lnTo>
                    <a:pt x="0" y="67"/>
                  </a:lnTo>
                  <a:lnTo>
                    <a:pt x="17" y="50"/>
                  </a:lnTo>
                  <a:lnTo>
                    <a:pt x="17" y="53"/>
                  </a:lnTo>
                  <a:lnTo>
                    <a:pt x="72" y="105"/>
                  </a:lnTo>
                  <a:lnTo>
                    <a:pt x="174" y="0"/>
                  </a:lnTo>
                  <a:lnTo>
                    <a:pt x="189" y="17"/>
                  </a:lnTo>
                  <a:lnTo>
                    <a:pt x="186" y="17"/>
                  </a:lnTo>
                  <a:lnTo>
                    <a:pt x="72" y="136"/>
                  </a:lnTo>
                  <a:close/>
                  <a:moveTo>
                    <a:pt x="5" y="67"/>
                  </a:moveTo>
                  <a:lnTo>
                    <a:pt x="72" y="132"/>
                  </a:lnTo>
                  <a:lnTo>
                    <a:pt x="184" y="17"/>
                  </a:lnTo>
                  <a:lnTo>
                    <a:pt x="174" y="5"/>
                  </a:lnTo>
                  <a:lnTo>
                    <a:pt x="72" y="110"/>
                  </a:lnTo>
                  <a:lnTo>
                    <a:pt x="72" y="108"/>
                  </a:lnTo>
                  <a:lnTo>
                    <a:pt x="17" y="55"/>
                  </a:lnTo>
                  <a:lnTo>
                    <a:pt x="5" y="67"/>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68" name="Freeform 64">
              <a:extLst>
                <a:ext uri="{FF2B5EF4-FFF2-40B4-BE49-F238E27FC236}">
                  <a16:creationId xmlns:a16="http://schemas.microsoft.com/office/drawing/2014/main" id="{CD536349-87F0-1AF9-A0EA-B08628717DFE}"/>
                </a:ext>
              </a:extLst>
            </p:cNvPr>
            <p:cNvSpPr>
              <a:spLocks noEditPoints="1"/>
            </p:cNvSpPr>
            <p:nvPr/>
          </p:nvSpPr>
          <p:spPr bwMode="auto">
            <a:xfrm>
              <a:off x="3575" y="2292"/>
              <a:ext cx="189" cy="136"/>
            </a:xfrm>
            <a:custGeom>
              <a:avLst/>
              <a:gdLst>
                <a:gd name="T0" fmla="*/ 72 w 189"/>
                <a:gd name="T1" fmla="*/ 136 h 136"/>
                <a:gd name="T2" fmla="*/ 0 w 189"/>
                <a:gd name="T3" fmla="*/ 67 h 136"/>
                <a:gd name="T4" fmla="*/ 17 w 189"/>
                <a:gd name="T5" fmla="*/ 50 h 136"/>
                <a:gd name="T6" fmla="*/ 19 w 189"/>
                <a:gd name="T7" fmla="*/ 50 h 136"/>
                <a:gd name="T8" fmla="*/ 72 w 189"/>
                <a:gd name="T9" fmla="*/ 105 h 136"/>
                <a:gd name="T10" fmla="*/ 174 w 189"/>
                <a:gd name="T11" fmla="*/ 0 h 136"/>
                <a:gd name="T12" fmla="*/ 189 w 189"/>
                <a:gd name="T13" fmla="*/ 17 h 136"/>
                <a:gd name="T14" fmla="*/ 189 w 189"/>
                <a:gd name="T15" fmla="*/ 19 h 136"/>
                <a:gd name="T16" fmla="*/ 72 w 189"/>
                <a:gd name="T17" fmla="*/ 136 h 136"/>
                <a:gd name="T18" fmla="*/ 5 w 189"/>
                <a:gd name="T19" fmla="*/ 67 h 136"/>
                <a:gd name="T20" fmla="*/ 72 w 189"/>
                <a:gd name="T21" fmla="*/ 132 h 136"/>
                <a:gd name="T22" fmla="*/ 184 w 189"/>
                <a:gd name="T23" fmla="*/ 17 h 136"/>
                <a:gd name="T24" fmla="*/ 174 w 189"/>
                <a:gd name="T25" fmla="*/ 5 h 136"/>
                <a:gd name="T26" fmla="*/ 72 w 189"/>
                <a:gd name="T27" fmla="*/ 110 h 136"/>
                <a:gd name="T28" fmla="*/ 69 w 189"/>
                <a:gd name="T29" fmla="*/ 110 h 136"/>
                <a:gd name="T30" fmla="*/ 17 w 189"/>
                <a:gd name="T31" fmla="*/ 55 h 136"/>
                <a:gd name="T32" fmla="*/ 5 w 189"/>
                <a:gd name="T33" fmla="*/ 67 h 136"/>
                <a:gd name="T34" fmla="*/ 3 w 189"/>
                <a:gd name="T35" fmla="*/ 67 h 136"/>
                <a:gd name="T36" fmla="*/ 46 w 189"/>
                <a:gd name="T37" fmla="*/ 110 h 136"/>
                <a:gd name="T38" fmla="*/ 3 w 189"/>
                <a:gd name="T39" fmla="*/ 67 h 136"/>
                <a:gd name="T40" fmla="*/ 17 w 189"/>
                <a:gd name="T41" fmla="*/ 53 h 136"/>
                <a:gd name="T42" fmla="*/ 17 w 189"/>
                <a:gd name="T43" fmla="*/ 53 h 136"/>
                <a:gd name="T44" fmla="*/ 72 w 189"/>
                <a:gd name="T45" fmla="*/ 108 h 136"/>
                <a:gd name="T46" fmla="*/ 72 w 189"/>
                <a:gd name="T47" fmla="*/ 108 h 136"/>
                <a:gd name="T48" fmla="*/ 17 w 189"/>
                <a:gd name="T49" fmla="*/ 53 h 136"/>
                <a:gd name="T50" fmla="*/ 174 w 189"/>
                <a:gd name="T51" fmla="*/ 3 h 136"/>
                <a:gd name="T52" fmla="*/ 186 w 189"/>
                <a:gd name="T53" fmla="*/ 17 h 136"/>
                <a:gd name="T54" fmla="*/ 131 w 189"/>
                <a:gd name="T55" fmla="*/ 74 h 136"/>
                <a:gd name="T56" fmla="*/ 186 w 189"/>
                <a:gd name="T57" fmla="*/ 17 h 136"/>
                <a:gd name="T58" fmla="*/ 174 w 189"/>
                <a:gd name="T59" fmla="*/ 3 h 136"/>
                <a:gd name="T60" fmla="*/ 110 w 189"/>
                <a:gd name="T61" fmla="*/ 67 h 136"/>
                <a:gd name="T62" fmla="*/ 174 w 189"/>
                <a:gd name="T63" fmla="*/ 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9" h="136">
                  <a:moveTo>
                    <a:pt x="72" y="136"/>
                  </a:moveTo>
                  <a:lnTo>
                    <a:pt x="0" y="67"/>
                  </a:lnTo>
                  <a:lnTo>
                    <a:pt x="17" y="50"/>
                  </a:lnTo>
                  <a:lnTo>
                    <a:pt x="19" y="50"/>
                  </a:lnTo>
                  <a:lnTo>
                    <a:pt x="72" y="105"/>
                  </a:lnTo>
                  <a:lnTo>
                    <a:pt x="174" y="0"/>
                  </a:lnTo>
                  <a:lnTo>
                    <a:pt x="189" y="17"/>
                  </a:lnTo>
                  <a:lnTo>
                    <a:pt x="189" y="19"/>
                  </a:lnTo>
                  <a:lnTo>
                    <a:pt x="72" y="136"/>
                  </a:lnTo>
                  <a:close/>
                  <a:moveTo>
                    <a:pt x="5" y="67"/>
                  </a:moveTo>
                  <a:lnTo>
                    <a:pt x="72" y="132"/>
                  </a:lnTo>
                  <a:lnTo>
                    <a:pt x="184" y="17"/>
                  </a:lnTo>
                  <a:lnTo>
                    <a:pt x="174" y="5"/>
                  </a:lnTo>
                  <a:lnTo>
                    <a:pt x="72" y="110"/>
                  </a:lnTo>
                  <a:lnTo>
                    <a:pt x="69" y="110"/>
                  </a:lnTo>
                  <a:lnTo>
                    <a:pt x="17" y="55"/>
                  </a:lnTo>
                  <a:lnTo>
                    <a:pt x="5" y="67"/>
                  </a:lnTo>
                  <a:close/>
                  <a:moveTo>
                    <a:pt x="3" y="67"/>
                  </a:moveTo>
                  <a:lnTo>
                    <a:pt x="46" y="110"/>
                  </a:lnTo>
                  <a:lnTo>
                    <a:pt x="3" y="67"/>
                  </a:lnTo>
                  <a:close/>
                  <a:moveTo>
                    <a:pt x="17" y="53"/>
                  </a:moveTo>
                  <a:lnTo>
                    <a:pt x="17" y="53"/>
                  </a:lnTo>
                  <a:lnTo>
                    <a:pt x="72" y="108"/>
                  </a:lnTo>
                  <a:lnTo>
                    <a:pt x="72" y="108"/>
                  </a:lnTo>
                  <a:lnTo>
                    <a:pt x="17" y="53"/>
                  </a:lnTo>
                  <a:close/>
                  <a:moveTo>
                    <a:pt x="174" y="3"/>
                  </a:moveTo>
                  <a:lnTo>
                    <a:pt x="186" y="17"/>
                  </a:lnTo>
                  <a:lnTo>
                    <a:pt x="131" y="74"/>
                  </a:lnTo>
                  <a:lnTo>
                    <a:pt x="186" y="17"/>
                  </a:lnTo>
                  <a:lnTo>
                    <a:pt x="174" y="3"/>
                  </a:lnTo>
                  <a:lnTo>
                    <a:pt x="110" y="67"/>
                  </a:lnTo>
                  <a:lnTo>
                    <a:pt x="174" y="3"/>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grpSp>
      <p:grpSp>
        <p:nvGrpSpPr>
          <p:cNvPr id="69" name="Group 44">
            <a:extLst>
              <a:ext uri="{FF2B5EF4-FFF2-40B4-BE49-F238E27FC236}">
                <a16:creationId xmlns:a16="http://schemas.microsoft.com/office/drawing/2014/main" id="{9E571591-74C8-F4DA-D26C-0A5999420C09}"/>
              </a:ext>
            </a:extLst>
          </p:cNvPr>
          <p:cNvGrpSpPr>
            <a:grpSpLocks noChangeAspect="1"/>
          </p:cNvGrpSpPr>
          <p:nvPr/>
        </p:nvGrpSpPr>
        <p:grpSpPr bwMode="auto">
          <a:xfrm>
            <a:off x="4969956" y="4446548"/>
            <a:ext cx="305016" cy="335326"/>
            <a:chOff x="3516" y="1804"/>
            <a:chExt cx="644" cy="708"/>
          </a:xfrm>
          <a:solidFill>
            <a:schemeClr val="tx1"/>
          </a:solidFill>
        </p:grpSpPr>
        <p:sp>
          <p:nvSpPr>
            <p:cNvPr id="70" name="Freeform 45">
              <a:extLst>
                <a:ext uri="{FF2B5EF4-FFF2-40B4-BE49-F238E27FC236}">
                  <a16:creationId xmlns:a16="http://schemas.microsoft.com/office/drawing/2014/main" id="{ADF5E3CD-0DFF-DA8C-7F1A-A009765852B7}"/>
                </a:ext>
              </a:extLst>
            </p:cNvPr>
            <p:cNvSpPr>
              <a:spLocks noEditPoints="1"/>
            </p:cNvSpPr>
            <p:nvPr/>
          </p:nvSpPr>
          <p:spPr bwMode="auto">
            <a:xfrm>
              <a:off x="3518" y="1806"/>
              <a:ext cx="639" cy="703"/>
            </a:xfrm>
            <a:custGeom>
              <a:avLst/>
              <a:gdLst>
                <a:gd name="T0" fmla="*/ 267 w 268"/>
                <a:gd name="T1" fmla="*/ 189 h 295"/>
                <a:gd name="T2" fmla="*/ 268 w 268"/>
                <a:gd name="T3" fmla="*/ 188 h 295"/>
                <a:gd name="T4" fmla="*/ 268 w 268"/>
                <a:gd name="T5" fmla="*/ 188 h 295"/>
                <a:gd name="T6" fmla="*/ 268 w 268"/>
                <a:gd name="T7" fmla="*/ 18 h 295"/>
                <a:gd name="T8" fmla="*/ 249 w 268"/>
                <a:gd name="T9" fmla="*/ 0 h 295"/>
                <a:gd name="T10" fmla="*/ 78 w 268"/>
                <a:gd name="T11" fmla="*/ 0 h 295"/>
                <a:gd name="T12" fmla="*/ 60 w 268"/>
                <a:gd name="T13" fmla="*/ 18 h 295"/>
                <a:gd name="T14" fmla="*/ 60 w 268"/>
                <a:gd name="T15" fmla="*/ 167 h 295"/>
                <a:gd name="T16" fmla="*/ 0 w 268"/>
                <a:gd name="T17" fmla="*/ 231 h 295"/>
                <a:gd name="T18" fmla="*/ 64 w 268"/>
                <a:gd name="T19" fmla="*/ 295 h 295"/>
                <a:gd name="T20" fmla="*/ 113 w 268"/>
                <a:gd name="T21" fmla="*/ 272 h 295"/>
                <a:gd name="T22" fmla="*/ 183 w 268"/>
                <a:gd name="T23" fmla="*/ 272 h 295"/>
                <a:gd name="T24" fmla="*/ 186 w 268"/>
                <a:gd name="T25" fmla="*/ 271 h 295"/>
                <a:gd name="T26" fmla="*/ 266 w 268"/>
                <a:gd name="T27" fmla="*/ 191 h 295"/>
                <a:gd name="T28" fmla="*/ 267 w 268"/>
                <a:gd name="T29" fmla="*/ 190 h 295"/>
                <a:gd name="T30" fmla="*/ 267 w 268"/>
                <a:gd name="T31" fmla="*/ 189 h 295"/>
                <a:gd name="T32" fmla="*/ 267 w 268"/>
                <a:gd name="T33" fmla="*/ 189 h 295"/>
                <a:gd name="T34" fmla="*/ 187 w 268"/>
                <a:gd name="T35" fmla="*/ 259 h 295"/>
                <a:gd name="T36" fmla="*/ 187 w 268"/>
                <a:gd name="T37" fmla="*/ 192 h 295"/>
                <a:gd name="T38" fmla="*/ 254 w 268"/>
                <a:gd name="T39" fmla="*/ 192 h 295"/>
                <a:gd name="T40" fmla="*/ 187 w 268"/>
                <a:gd name="T41" fmla="*/ 259 h 295"/>
                <a:gd name="T42" fmla="*/ 64 w 268"/>
                <a:gd name="T43" fmla="*/ 287 h 295"/>
                <a:gd name="T44" fmla="*/ 8 w 268"/>
                <a:gd name="T45" fmla="*/ 231 h 295"/>
                <a:gd name="T46" fmla="*/ 64 w 268"/>
                <a:gd name="T47" fmla="*/ 175 h 295"/>
                <a:gd name="T48" fmla="*/ 120 w 268"/>
                <a:gd name="T49" fmla="*/ 231 h 295"/>
                <a:gd name="T50" fmla="*/ 64 w 268"/>
                <a:gd name="T51" fmla="*/ 287 h 295"/>
                <a:gd name="T52" fmla="*/ 128 w 268"/>
                <a:gd name="T53" fmla="*/ 231 h 295"/>
                <a:gd name="T54" fmla="*/ 68 w 268"/>
                <a:gd name="T55" fmla="*/ 167 h 295"/>
                <a:gd name="T56" fmla="*/ 68 w 268"/>
                <a:gd name="T57" fmla="*/ 18 h 295"/>
                <a:gd name="T58" fmla="*/ 78 w 268"/>
                <a:gd name="T59" fmla="*/ 8 h 295"/>
                <a:gd name="T60" fmla="*/ 249 w 268"/>
                <a:gd name="T61" fmla="*/ 8 h 295"/>
                <a:gd name="T62" fmla="*/ 260 w 268"/>
                <a:gd name="T63" fmla="*/ 18 h 295"/>
                <a:gd name="T64" fmla="*/ 260 w 268"/>
                <a:gd name="T65" fmla="*/ 184 h 295"/>
                <a:gd name="T66" fmla="*/ 183 w 268"/>
                <a:gd name="T67" fmla="*/ 184 h 295"/>
                <a:gd name="T68" fmla="*/ 179 w 268"/>
                <a:gd name="T69" fmla="*/ 188 h 295"/>
                <a:gd name="T70" fmla="*/ 179 w 268"/>
                <a:gd name="T71" fmla="*/ 264 h 295"/>
                <a:gd name="T72" fmla="*/ 119 w 268"/>
                <a:gd name="T73" fmla="*/ 264 h 295"/>
                <a:gd name="T74" fmla="*/ 128 w 268"/>
                <a:gd name="T75" fmla="*/ 231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8" h="295">
                  <a:moveTo>
                    <a:pt x="267" y="189"/>
                  </a:moveTo>
                  <a:cubicBezTo>
                    <a:pt x="268" y="188"/>
                    <a:pt x="268" y="188"/>
                    <a:pt x="268" y="188"/>
                  </a:cubicBezTo>
                  <a:cubicBezTo>
                    <a:pt x="268" y="188"/>
                    <a:pt x="268" y="188"/>
                    <a:pt x="268" y="188"/>
                  </a:cubicBezTo>
                  <a:cubicBezTo>
                    <a:pt x="268" y="18"/>
                    <a:pt x="268" y="18"/>
                    <a:pt x="268" y="18"/>
                  </a:cubicBezTo>
                  <a:cubicBezTo>
                    <a:pt x="268" y="8"/>
                    <a:pt x="259" y="0"/>
                    <a:pt x="249" y="0"/>
                  </a:cubicBezTo>
                  <a:cubicBezTo>
                    <a:pt x="78" y="0"/>
                    <a:pt x="78" y="0"/>
                    <a:pt x="78" y="0"/>
                  </a:cubicBezTo>
                  <a:cubicBezTo>
                    <a:pt x="68" y="0"/>
                    <a:pt x="60" y="8"/>
                    <a:pt x="60" y="18"/>
                  </a:cubicBezTo>
                  <a:cubicBezTo>
                    <a:pt x="60" y="167"/>
                    <a:pt x="60" y="167"/>
                    <a:pt x="60" y="167"/>
                  </a:cubicBezTo>
                  <a:cubicBezTo>
                    <a:pt x="26" y="169"/>
                    <a:pt x="0" y="197"/>
                    <a:pt x="0" y="231"/>
                  </a:cubicBezTo>
                  <a:cubicBezTo>
                    <a:pt x="0" y="267"/>
                    <a:pt x="29" y="295"/>
                    <a:pt x="64" y="295"/>
                  </a:cubicBezTo>
                  <a:cubicBezTo>
                    <a:pt x="84" y="295"/>
                    <a:pt x="102" y="286"/>
                    <a:pt x="113" y="272"/>
                  </a:cubicBezTo>
                  <a:cubicBezTo>
                    <a:pt x="183" y="272"/>
                    <a:pt x="183" y="272"/>
                    <a:pt x="183" y="272"/>
                  </a:cubicBezTo>
                  <a:cubicBezTo>
                    <a:pt x="184" y="272"/>
                    <a:pt x="185" y="272"/>
                    <a:pt x="186" y="271"/>
                  </a:cubicBezTo>
                  <a:cubicBezTo>
                    <a:pt x="266" y="191"/>
                    <a:pt x="266" y="191"/>
                    <a:pt x="266" y="191"/>
                  </a:cubicBezTo>
                  <a:cubicBezTo>
                    <a:pt x="266" y="190"/>
                    <a:pt x="266" y="190"/>
                    <a:pt x="267" y="190"/>
                  </a:cubicBezTo>
                  <a:cubicBezTo>
                    <a:pt x="267" y="190"/>
                    <a:pt x="267" y="190"/>
                    <a:pt x="267" y="189"/>
                  </a:cubicBezTo>
                  <a:cubicBezTo>
                    <a:pt x="267" y="189"/>
                    <a:pt x="267" y="189"/>
                    <a:pt x="267" y="189"/>
                  </a:cubicBezTo>
                  <a:close/>
                  <a:moveTo>
                    <a:pt x="187" y="259"/>
                  </a:moveTo>
                  <a:cubicBezTo>
                    <a:pt x="187" y="192"/>
                    <a:pt x="187" y="192"/>
                    <a:pt x="187" y="192"/>
                  </a:cubicBezTo>
                  <a:cubicBezTo>
                    <a:pt x="254" y="192"/>
                    <a:pt x="254" y="192"/>
                    <a:pt x="254" y="192"/>
                  </a:cubicBezTo>
                  <a:lnTo>
                    <a:pt x="187" y="259"/>
                  </a:lnTo>
                  <a:close/>
                  <a:moveTo>
                    <a:pt x="64" y="287"/>
                  </a:moveTo>
                  <a:cubicBezTo>
                    <a:pt x="33" y="287"/>
                    <a:pt x="8" y="262"/>
                    <a:pt x="8" y="231"/>
                  </a:cubicBezTo>
                  <a:cubicBezTo>
                    <a:pt x="8" y="200"/>
                    <a:pt x="33" y="175"/>
                    <a:pt x="64" y="175"/>
                  </a:cubicBezTo>
                  <a:cubicBezTo>
                    <a:pt x="95" y="175"/>
                    <a:pt x="120" y="200"/>
                    <a:pt x="120" y="231"/>
                  </a:cubicBezTo>
                  <a:cubicBezTo>
                    <a:pt x="120" y="262"/>
                    <a:pt x="95" y="287"/>
                    <a:pt x="64" y="287"/>
                  </a:cubicBezTo>
                  <a:close/>
                  <a:moveTo>
                    <a:pt x="128" y="231"/>
                  </a:moveTo>
                  <a:cubicBezTo>
                    <a:pt x="128" y="197"/>
                    <a:pt x="102" y="169"/>
                    <a:pt x="68" y="167"/>
                  </a:cubicBezTo>
                  <a:cubicBezTo>
                    <a:pt x="68" y="18"/>
                    <a:pt x="68" y="18"/>
                    <a:pt x="68" y="18"/>
                  </a:cubicBezTo>
                  <a:cubicBezTo>
                    <a:pt x="68" y="13"/>
                    <a:pt x="73" y="8"/>
                    <a:pt x="78" y="8"/>
                  </a:cubicBezTo>
                  <a:cubicBezTo>
                    <a:pt x="249" y="8"/>
                    <a:pt x="249" y="8"/>
                    <a:pt x="249" y="8"/>
                  </a:cubicBezTo>
                  <a:cubicBezTo>
                    <a:pt x="255" y="8"/>
                    <a:pt x="260" y="13"/>
                    <a:pt x="260" y="18"/>
                  </a:cubicBezTo>
                  <a:cubicBezTo>
                    <a:pt x="260" y="184"/>
                    <a:pt x="260" y="184"/>
                    <a:pt x="260" y="184"/>
                  </a:cubicBezTo>
                  <a:cubicBezTo>
                    <a:pt x="183" y="184"/>
                    <a:pt x="183" y="184"/>
                    <a:pt x="183" y="184"/>
                  </a:cubicBezTo>
                  <a:cubicBezTo>
                    <a:pt x="181" y="184"/>
                    <a:pt x="179" y="185"/>
                    <a:pt x="179" y="188"/>
                  </a:cubicBezTo>
                  <a:cubicBezTo>
                    <a:pt x="179" y="264"/>
                    <a:pt x="179" y="264"/>
                    <a:pt x="179" y="264"/>
                  </a:cubicBezTo>
                  <a:cubicBezTo>
                    <a:pt x="119" y="264"/>
                    <a:pt x="119" y="264"/>
                    <a:pt x="119" y="264"/>
                  </a:cubicBezTo>
                  <a:cubicBezTo>
                    <a:pt x="125" y="255"/>
                    <a:pt x="128" y="243"/>
                    <a:pt x="128" y="231"/>
                  </a:cubicBez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71" name="Freeform 46">
              <a:extLst>
                <a:ext uri="{FF2B5EF4-FFF2-40B4-BE49-F238E27FC236}">
                  <a16:creationId xmlns:a16="http://schemas.microsoft.com/office/drawing/2014/main" id="{8029FDD4-AF5F-3873-5AEA-002C1B12FD0A}"/>
                </a:ext>
              </a:extLst>
            </p:cNvPr>
            <p:cNvSpPr>
              <a:spLocks noEditPoints="1"/>
            </p:cNvSpPr>
            <p:nvPr/>
          </p:nvSpPr>
          <p:spPr bwMode="auto">
            <a:xfrm>
              <a:off x="3518" y="1804"/>
              <a:ext cx="642" cy="705"/>
            </a:xfrm>
            <a:custGeom>
              <a:avLst/>
              <a:gdLst>
                <a:gd name="T0" fmla="*/ 0 w 269"/>
                <a:gd name="T1" fmla="*/ 232 h 296"/>
                <a:gd name="T2" fmla="*/ 60 w 269"/>
                <a:gd name="T3" fmla="*/ 19 h 296"/>
                <a:gd name="T4" fmla="*/ 249 w 269"/>
                <a:gd name="T5" fmla="*/ 0 h 296"/>
                <a:gd name="T6" fmla="*/ 269 w 269"/>
                <a:gd name="T7" fmla="*/ 189 h 296"/>
                <a:gd name="T8" fmla="*/ 268 w 269"/>
                <a:gd name="T9" fmla="*/ 191 h 296"/>
                <a:gd name="T10" fmla="*/ 267 w 269"/>
                <a:gd name="T11" fmla="*/ 192 h 296"/>
                <a:gd name="T12" fmla="*/ 267 w 269"/>
                <a:gd name="T13" fmla="*/ 192 h 296"/>
                <a:gd name="T14" fmla="*/ 186 w 269"/>
                <a:gd name="T15" fmla="*/ 272 h 296"/>
                <a:gd name="T16" fmla="*/ 113 w 269"/>
                <a:gd name="T17" fmla="*/ 273 h 296"/>
                <a:gd name="T18" fmla="*/ 78 w 269"/>
                <a:gd name="T19" fmla="*/ 1 h 296"/>
                <a:gd name="T20" fmla="*/ 61 w 269"/>
                <a:gd name="T21" fmla="*/ 168 h 296"/>
                <a:gd name="T22" fmla="*/ 1 w 269"/>
                <a:gd name="T23" fmla="*/ 232 h 296"/>
                <a:gd name="T24" fmla="*/ 113 w 269"/>
                <a:gd name="T25" fmla="*/ 273 h 296"/>
                <a:gd name="T26" fmla="*/ 183 w 269"/>
                <a:gd name="T27" fmla="*/ 272 h 296"/>
                <a:gd name="T28" fmla="*/ 266 w 269"/>
                <a:gd name="T29" fmla="*/ 192 h 296"/>
                <a:gd name="T30" fmla="*/ 267 w 269"/>
                <a:gd name="T31" fmla="*/ 190 h 296"/>
                <a:gd name="T32" fmla="*/ 268 w 269"/>
                <a:gd name="T33" fmla="*/ 19 h 296"/>
                <a:gd name="T34" fmla="*/ 78 w 269"/>
                <a:gd name="T35" fmla="*/ 1 h 296"/>
                <a:gd name="T36" fmla="*/ 8 w 269"/>
                <a:gd name="T37" fmla="*/ 232 h 296"/>
                <a:gd name="T38" fmla="*/ 121 w 269"/>
                <a:gd name="T39" fmla="*/ 232 h 296"/>
                <a:gd name="T40" fmla="*/ 64 w 269"/>
                <a:gd name="T41" fmla="*/ 176 h 296"/>
                <a:gd name="T42" fmla="*/ 64 w 269"/>
                <a:gd name="T43" fmla="*/ 287 h 296"/>
                <a:gd name="T44" fmla="*/ 64 w 269"/>
                <a:gd name="T45" fmla="*/ 176 h 296"/>
                <a:gd name="T46" fmla="*/ 118 w 269"/>
                <a:gd name="T47" fmla="*/ 265 h 296"/>
                <a:gd name="T48" fmla="*/ 128 w 269"/>
                <a:gd name="T49" fmla="*/ 232 h 296"/>
                <a:gd name="T50" fmla="*/ 68 w 269"/>
                <a:gd name="T51" fmla="*/ 168 h 296"/>
                <a:gd name="T52" fmla="*/ 78 w 269"/>
                <a:gd name="T53" fmla="*/ 8 h 296"/>
                <a:gd name="T54" fmla="*/ 261 w 269"/>
                <a:gd name="T55" fmla="*/ 19 h 296"/>
                <a:gd name="T56" fmla="*/ 183 w 269"/>
                <a:gd name="T57" fmla="*/ 185 h 296"/>
                <a:gd name="T58" fmla="*/ 180 w 269"/>
                <a:gd name="T59" fmla="*/ 265 h 296"/>
                <a:gd name="T60" fmla="*/ 179 w 269"/>
                <a:gd name="T61" fmla="*/ 264 h 296"/>
                <a:gd name="T62" fmla="*/ 183 w 269"/>
                <a:gd name="T63" fmla="*/ 184 h 296"/>
                <a:gd name="T64" fmla="*/ 260 w 269"/>
                <a:gd name="T65" fmla="*/ 19 h 296"/>
                <a:gd name="T66" fmla="*/ 78 w 269"/>
                <a:gd name="T67" fmla="*/ 9 h 296"/>
                <a:gd name="T68" fmla="*/ 69 w 269"/>
                <a:gd name="T69" fmla="*/ 168 h 296"/>
                <a:gd name="T70" fmla="*/ 120 w 269"/>
                <a:gd name="T71" fmla="*/ 264 h 296"/>
                <a:gd name="T72" fmla="*/ 187 w 269"/>
                <a:gd name="T73" fmla="*/ 192 h 296"/>
                <a:gd name="T74" fmla="*/ 254 w 269"/>
                <a:gd name="T75" fmla="*/ 193 h 296"/>
                <a:gd name="T76" fmla="*/ 188 w 269"/>
                <a:gd name="T77" fmla="*/ 193 h 296"/>
                <a:gd name="T78" fmla="*/ 253 w 269"/>
                <a:gd name="T79" fmla="*/ 193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9" h="296">
                  <a:moveTo>
                    <a:pt x="64" y="296"/>
                  </a:moveTo>
                  <a:cubicBezTo>
                    <a:pt x="28" y="296"/>
                    <a:pt x="0" y="268"/>
                    <a:pt x="0" y="232"/>
                  </a:cubicBezTo>
                  <a:cubicBezTo>
                    <a:pt x="0" y="198"/>
                    <a:pt x="26" y="170"/>
                    <a:pt x="60" y="168"/>
                  </a:cubicBezTo>
                  <a:cubicBezTo>
                    <a:pt x="60" y="19"/>
                    <a:pt x="60" y="19"/>
                    <a:pt x="60" y="19"/>
                  </a:cubicBezTo>
                  <a:cubicBezTo>
                    <a:pt x="60" y="9"/>
                    <a:pt x="68" y="0"/>
                    <a:pt x="78" y="0"/>
                  </a:cubicBezTo>
                  <a:cubicBezTo>
                    <a:pt x="249" y="0"/>
                    <a:pt x="249" y="0"/>
                    <a:pt x="249" y="0"/>
                  </a:cubicBezTo>
                  <a:cubicBezTo>
                    <a:pt x="260" y="0"/>
                    <a:pt x="269" y="9"/>
                    <a:pt x="269" y="19"/>
                  </a:cubicBezTo>
                  <a:cubicBezTo>
                    <a:pt x="269" y="189"/>
                    <a:pt x="269" y="189"/>
                    <a:pt x="269" y="189"/>
                  </a:cubicBezTo>
                  <a:cubicBezTo>
                    <a:pt x="268" y="190"/>
                    <a:pt x="268" y="190"/>
                    <a:pt x="268" y="190"/>
                  </a:cubicBezTo>
                  <a:cubicBezTo>
                    <a:pt x="268" y="191"/>
                    <a:pt x="268" y="191"/>
                    <a:pt x="268" y="191"/>
                  </a:cubicBezTo>
                  <a:cubicBezTo>
                    <a:pt x="267" y="191"/>
                    <a:pt x="267" y="191"/>
                    <a:pt x="267" y="191"/>
                  </a:cubicBezTo>
                  <a:cubicBezTo>
                    <a:pt x="267" y="191"/>
                    <a:pt x="267" y="191"/>
                    <a:pt x="267" y="192"/>
                  </a:cubicBezTo>
                  <a:cubicBezTo>
                    <a:pt x="267" y="192"/>
                    <a:pt x="267" y="192"/>
                    <a:pt x="267" y="192"/>
                  </a:cubicBezTo>
                  <a:cubicBezTo>
                    <a:pt x="267" y="192"/>
                    <a:pt x="267" y="192"/>
                    <a:pt x="267" y="192"/>
                  </a:cubicBezTo>
                  <a:cubicBezTo>
                    <a:pt x="266" y="192"/>
                    <a:pt x="266" y="192"/>
                    <a:pt x="266" y="192"/>
                  </a:cubicBezTo>
                  <a:cubicBezTo>
                    <a:pt x="186" y="272"/>
                    <a:pt x="186" y="272"/>
                    <a:pt x="186" y="272"/>
                  </a:cubicBezTo>
                  <a:cubicBezTo>
                    <a:pt x="185" y="273"/>
                    <a:pt x="184" y="273"/>
                    <a:pt x="183" y="273"/>
                  </a:cubicBezTo>
                  <a:cubicBezTo>
                    <a:pt x="113" y="273"/>
                    <a:pt x="113" y="273"/>
                    <a:pt x="113" y="273"/>
                  </a:cubicBezTo>
                  <a:cubicBezTo>
                    <a:pt x="102" y="288"/>
                    <a:pt x="83" y="296"/>
                    <a:pt x="64" y="296"/>
                  </a:cubicBezTo>
                  <a:close/>
                  <a:moveTo>
                    <a:pt x="78" y="1"/>
                  </a:moveTo>
                  <a:cubicBezTo>
                    <a:pt x="68" y="1"/>
                    <a:pt x="61" y="9"/>
                    <a:pt x="61" y="19"/>
                  </a:cubicBezTo>
                  <a:cubicBezTo>
                    <a:pt x="61" y="168"/>
                    <a:pt x="61" y="168"/>
                    <a:pt x="61" y="168"/>
                  </a:cubicBezTo>
                  <a:cubicBezTo>
                    <a:pt x="60" y="168"/>
                    <a:pt x="60" y="168"/>
                    <a:pt x="60" y="168"/>
                  </a:cubicBezTo>
                  <a:cubicBezTo>
                    <a:pt x="27" y="170"/>
                    <a:pt x="1" y="198"/>
                    <a:pt x="1" y="232"/>
                  </a:cubicBezTo>
                  <a:cubicBezTo>
                    <a:pt x="1" y="267"/>
                    <a:pt x="29" y="295"/>
                    <a:pt x="64" y="295"/>
                  </a:cubicBezTo>
                  <a:cubicBezTo>
                    <a:pt x="83" y="295"/>
                    <a:pt x="101" y="287"/>
                    <a:pt x="113" y="273"/>
                  </a:cubicBezTo>
                  <a:cubicBezTo>
                    <a:pt x="113" y="272"/>
                    <a:pt x="113" y="272"/>
                    <a:pt x="113" y="272"/>
                  </a:cubicBezTo>
                  <a:cubicBezTo>
                    <a:pt x="183" y="272"/>
                    <a:pt x="183" y="272"/>
                    <a:pt x="183" y="272"/>
                  </a:cubicBezTo>
                  <a:cubicBezTo>
                    <a:pt x="184" y="272"/>
                    <a:pt x="185" y="272"/>
                    <a:pt x="186" y="272"/>
                  </a:cubicBezTo>
                  <a:cubicBezTo>
                    <a:pt x="266" y="192"/>
                    <a:pt x="266" y="192"/>
                    <a:pt x="266" y="192"/>
                  </a:cubicBezTo>
                  <a:cubicBezTo>
                    <a:pt x="266" y="191"/>
                    <a:pt x="266" y="191"/>
                    <a:pt x="267" y="191"/>
                  </a:cubicBezTo>
                  <a:cubicBezTo>
                    <a:pt x="267" y="190"/>
                    <a:pt x="267" y="190"/>
                    <a:pt x="267" y="190"/>
                  </a:cubicBezTo>
                  <a:cubicBezTo>
                    <a:pt x="268" y="189"/>
                    <a:pt x="268" y="189"/>
                    <a:pt x="268" y="189"/>
                  </a:cubicBezTo>
                  <a:cubicBezTo>
                    <a:pt x="268" y="19"/>
                    <a:pt x="268" y="19"/>
                    <a:pt x="268" y="19"/>
                  </a:cubicBezTo>
                  <a:cubicBezTo>
                    <a:pt x="268" y="10"/>
                    <a:pt x="259" y="1"/>
                    <a:pt x="249" y="1"/>
                  </a:cubicBezTo>
                  <a:lnTo>
                    <a:pt x="78" y="1"/>
                  </a:lnTo>
                  <a:close/>
                  <a:moveTo>
                    <a:pt x="64" y="288"/>
                  </a:moveTo>
                  <a:cubicBezTo>
                    <a:pt x="33" y="288"/>
                    <a:pt x="8" y="263"/>
                    <a:pt x="8" y="232"/>
                  </a:cubicBezTo>
                  <a:cubicBezTo>
                    <a:pt x="8" y="201"/>
                    <a:pt x="33" y="175"/>
                    <a:pt x="64" y="175"/>
                  </a:cubicBezTo>
                  <a:cubicBezTo>
                    <a:pt x="95" y="175"/>
                    <a:pt x="121" y="201"/>
                    <a:pt x="121" y="232"/>
                  </a:cubicBezTo>
                  <a:cubicBezTo>
                    <a:pt x="121" y="263"/>
                    <a:pt x="95" y="288"/>
                    <a:pt x="64" y="288"/>
                  </a:cubicBezTo>
                  <a:close/>
                  <a:moveTo>
                    <a:pt x="64" y="176"/>
                  </a:moveTo>
                  <a:cubicBezTo>
                    <a:pt x="33" y="176"/>
                    <a:pt x="9" y="201"/>
                    <a:pt x="9" y="232"/>
                  </a:cubicBezTo>
                  <a:cubicBezTo>
                    <a:pt x="9" y="263"/>
                    <a:pt x="33" y="287"/>
                    <a:pt x="64" y="287"/>
                  </a:cubicBezTo>
                  <a:cubicBezTo>
                    <a:pt x="95" y="287"/>
                    <a:pt x="120" y="263"/>
                    <a:pt x="120" y="232"/>
                  </a:cubicBezTo>
                  <a:cubicBezTo>
                    <a:pt x="120" y="201"/>
                    <a:pt x="95" y="176"/>
                    <a:pt x="64" y="176"/>
                  </a:cubicBezTo>
                  <a:close/>
                  <a:moveTo>
                    <a:pt x="180" y="265"/>
                  </a:moveTo>
                  <a:cubicBezTo>
                    <a:pt x="118" y="265"/>
                    <a:pt x="118" y="265"/>
                    <a:pt x="118" y="265"/>
                  </a:cubicBezTo>
                  <a:cubicBezTo>
                    <a:pt x="119" y="265"/>
                    <a:pt x="119" y="265"/>
                    <a:pt x="119" y="265"/>
                  </a:cubicBezTo>
                  <a:cubicBezTo>
                    <a:pt x="124" y="256"/>
                    <a:pt x="128" y="244"/>
                    <a:pt x="128" y="232"/>
                  </a:cubicBezTo>
                  <a:cubicBezTo>
                    <a:pt x="128" y="198"/>
                    <a:pt x="101" y="170"/>
                    <a:pt x="68" y="168"/>
                  </a:cubicBezTo>
                  <a:cubicBezTo>
                    <a:pt x="68" y="168"/>
                    <a:pt x="68" y="168"/>
                    <a:pt x="68" y="168"/>
                  </a:cubicBezTo>
                  <a:cubicBezTo>
                    <a:pt x="68" y="19"/>
                    <a:pt x="68" y="19"/>
                    <a:pt x="68" y="19"/>
                  </a:cubicBezTo>
                  <a:cubicBezTo>
                    <a:pt x="68" y="14"/>
                    <a:pt x="73" y="8"/>
                    <a:pt x="78" y="8"/>
                  </a:cubicBezTo>
                  <a:cubicBezTo>
                    <a:pt x="249" y="8"/>
                    <a:pt x="249" y="8"/>
                    <a:pt x="249" y="8"/>
                  </a:cubicBezTo>
                  <a:cubicBezTo>
                    <a:pt x="255" y="8"/>
                    <a:pt x="261" y="14"/>
                    <a:pt x="261" y="19"/>
                  </a:cubicBezTo>
                  <a:cubicBezTo>
                    <a:pt x="261" y="185"/>
                    <a:pt x="261" y="185"/>
                    <a:pt x="261" y="185"/>
                  </a:cubicBezTo>
                  <a:cubicBezTo>
                    <a:pt x="183" y="185"/>
                    <a:pt x="183" y="185"/>
                    <a:pt x="183" y="185"/>
                  </a:cubicBezTo>
                  <a:cubicBezTo>
                    <a:pt x="182" y="185"/>
                    <a:pt x="180" y="186"/>
                    <a:pt x="180" y="189"/>
                  </a:cubicBezTo>
                  <a:lnTo>
                    <a:pt x="180" y="265"/>
                  </a:lnTo>
                  <a:close/>
                  <a:moveTo>
                    <a:pt x="120" y="264"/>
                  </a:moveTo>
                  <a:cubicBezTo>
                    <a:pt x="179" y="264"/>
                    <a:pt x="179" y="264"/>
                    <a:pt x="179" y="264"/>
                  </a:cubicBezTo>
                  <a:cubicBezTo>
                    <a:pt x="179" y="189"/>
                    <a:pt x="179" y="189"/>
                    <a:pt x="179" y="189"/>
                  </a:cubicBezTo>
                  <a:cubicBezTo>
                    <a:pt x="179" y="186"/>
                    <a:pt x="180" y="184"/>
                    <a:pt x="183" y="184"/>
                  </a:cubicBezTo>
                  <a:cubicBezTo>
                    <a:pt x="260" y="184"/>
                    <a:pt x="260" y="184"/>
                    <a:pt x="260" y="184"/>
                  </a:cubicBezTo>
                  <a:cubicBezTo>
                    <a:pt x="260" y="19"/>
                    <a:pt x="260" y="19"/>
                    <a:pt x="260" y="19"/>
                  </a:cubicBezTo>
                  <a:cubicBezTo>
                    <a:pt x="260" y="14"/>
                    <a:pt x="254" y="9"/>
                    <a:pt x="249" y="9"/>
                  </a:cubicBezTo>
                  <a:cubicBezTo>
                    <a:pt x="78" y="9"/>
                    <a:pt x="78" y="9"/>
                    <a:pt x="78" y="9"/>
                  </a:cubicBezTo>
                  <a:cubicBezTo>
                    <a:pt x="73" y="9"/>
                    <a:pt x="69" y="14"/>
                    <a:pt x="69" y="19"/>
                  </a:cubicBezTo>
                  <a:cubicBezTo>
                    <a:pt x="69" y="168"/>
                    <a:pt x="69" y="168"/>
                    <a:pt x="69" y="168"/>
                  </a:cubicBezTo>
                  <a:cubicBezTo>
                    <a:pt x="102" y="170"/>
                    <a:pt x="129" y="198"/>
                    <a:pt x="129" y="232"/>
                  </a:cubicBezTo>
                  <a:cubicBezTo>
                    <a:pt x="129" y="244"/>
                    <a:pt x="125" y="256"/>
                    <a:pt x="120" y="264"/>
                  </a:cubicBezTo>
                  <a:close/>
                  <a:moveTo>
                    <a:pt x="187" y="261"/>
                  </a:moveTo>
                  <a:cubicBezTo>
                    <a:pt x="187" y="192"/>
                    <a:pt x="187" y="192"/>
                    <a:pt x="187" y="192"/>
                  </a:cubicBezTo>
                  <a:cubicBezTo>
                    <a:pt x="255" y="192"/>
                    <a:pt x="255" y="192"/>
                    <a:pt x="255" y="192"/>
                  </a:cubicBezTo>
                  <a:cubicBezTo>
                    <a:pt x="254" y="193"/>
                    <a:pt x="254" y="193"/>
                    <a:pt x="254" y="193"/>
                  </a:cubicBezTo>
                  <a:lnTo>
                    <a:pt x="187" y="261"/>
                  </a:lnTo>
                  <a:close/>
                  <a:moveTo>
                    <a:pt x="188" y="193"/>
                  </a:moveTo>
                  <a:cubicBezTo>
                    <a:pt x="188" y="259"/>
                    <a:pt x="188" y="259"/>
                    <a:pt x="188" y="259"/>
                  </a:cubicBezTo>
                  <a:cubicBezTo>
                    <a:pt x="253" y="193"/>
                    <a:pt x="253" y="193"/>
                    <a:pt x="253" y="193"/>
                  </a:cubicBezTo>
                  <a:lnTo>
                    <a:pt x="188" y="193"/>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72" name="Freeform 47">
              <a:extLst>
                <a:ext uri="{FF2B5EF4-FFF2-40B4-BE49-F238E27FC236}">
                  <a16:creationId xmlns:a16="http://schemas.microsoft.com/office/drawing/2014/main" id="{B30E1C56-3C69-DDCA-04D6-02791783176C}"/>
                </a:ext>
              </a:extLst>
            </p:cNvPr>
            <p:cNvSpPr>
              <a:spLocks noEditPoints="1"/>
            </p:cNvSpPr>
            <p:nvPr/>
          </p:nvSpPr>
          <p:spPr bwMode="auto">
            <a:xfrm>
              <a:off x="3518" y="1804"/>
              <a:ext cx="642" cy="705"/>
            </a:xfrm>
            <a:custGeom>
              <a:avLst/>
              <a:gdLst>
                <a:gd name="T0" fmla="*/ 0 w 269"/>
                <a:gd name="T1" fmla="*/ 232 h 296"/>
                <a:gd name="T2" fmla="*/ 60 w 269"/>
                <a:gd name="T3" fmla="*/ 19 h 296"/>
                <a:gd name="T4" fmla="*/ 249 w 269"/>
                <a:gd name="T5" fmla="*/ 0 h 296"/>
                <a:gd name="T6" fmla="*/ 269 w 269"/>
                <a:gd name="T7" fmla="*/ 189 h 296"/>
                <a:gd name="T8" fmla="*/ 268 w 269"/>
                <a:gd name="T9" fmla="*/ 191 h 296"/>
                <a:gd name="T10" fmla="*/ 267 w 269"/>
                <a:gd name="T11" fmla="*/ 192 h 296"/>
                <a:gd name="T12" fmla="*/ 267 w 269"/>
                <a:gd name="T13" fmla="*/ 192 h 296"/>
                <a:gd name="T14" fmla="*/ 186 w 269"/>
                <a:gd name="T15" fmla="*/ 272 h 296"/>
                <a:gd name="T16" fmla="*/ 113 w 269"/>
                <a:gd name="T17" fmla="*/ 273 h 296"/>
                <a:gd name="T18" fmla="*/ 78 w 269"/>
                <a:gd name="T19" fmla="*/ 1 h 296"/>
                <a:gd name="T20" fmla="*/ 61 w 269"/>
                <a:gd name="T21" fmla="*/ 168 h 296"/>
                <a:gd name="T22" fmla="*/ 1 w 269"/>
                <a:gd name="T23" fmla="*/ 232 h 296"/>
                <a:gd name="T24" fmla="*/ 113 w 269"/>
                <a:gd name="T25" fmla="*/ 273 h 296"/>
                <a:gd name="T26" fmla="*/ 183 w 269"/>
                <a:gd name="T27" fmla="*/ 272 h 296"/>
                <a:gd name="T28" fmla="*/ 266 w 269"/>
                <a:gd name="T29" fmla="*/ 192 h 296"/>
                <a:gd name="T30" fmla="*/ 267 w 269"/>
                <a:gd name="T31" fmla="*/ 190 h 296"/>
                <a:gd name="T32" fmla="*/ 268 w 269"/>
                <a:gd name="T33" fmla="*/ 19 h 296"/>
                <a:gd name="T34" fmla="*/ 78 w 269"/>
                <a:gd name="T35" fmla="*/ 1 h 296"/>
                <a:gd name="T36" fmla="*/ 8 w 269"/>
                <a:gd name="T37" fmla="*/ 232 h 296"/>
                <a:gd name="T38" fmla="*/ 121 w 269"/>
                <a:gd name="T39" fmla="*/ 232 h 296"/>
                <a:gd name="T40" fmla="*/ 64 w 269"/>
                <a:gd name="T41" fmla="*/ 176 h 296"/>
                <a:gd name="T42" fmla="*/ 64 w 269"/>
                <a:gd name="T43" fmla="*/ 287 h 296"/>
                <a:gd name="T44" fmla="*/ 64 w 269"/>
                <a:gd name="T45" fmla="*/ 176 h 296"/>
                <a:gd name="T46" fmla="*/ 118 w 269"/>
                <a:gd name="T47" fmla="*/ 265 h 296"/>
                <a:gd name="T48" fmla="*/ 128 w 269"/>
                <a:gd name="T49" fmla="*/ 232 h 296"/>
                <a:gd name="T50" fmla="*/ 68 w 269"/>
                <a:gd name="T51" fmla="*/ 168 h 296"/>
                <a:gd name="T52" fmla="*/ 78 w 269"/>
                <a:gd name="T53" fmla="*/ 8 h 296"/>
                <a:gd name="T54" fmla="*/ 261 w 269"/>
                <a:gd name="T55" fmla="*/ 19 h 296"/>
                <a:gd name="T56" fmla="*/ 183 w 269"/>
                <a:gd name="T57" fmla="*/ 185 h 296"/>
                <a:gd name="T58" fmla="*/ 180 w 269"/>
                <a:gd name="T59" fmla="*/ 265 h 296"/>
                <a:gd name="T60" fmla="*/ 179 w 269"/>
                <a:gd name="T61" fmla="*/ 264 h 296"/>
                <a:gd name="T62" fmla="*/ 183 w 269"/>
                <a:gd name="T63" fmla="*/ 184 h 296"/>
                <a:gd name="T64" fmla="*/ 260 w 269"/>
                <a:gd name="T65" fmla="*/ 19 h 296"/>
                <a:gd name="T66" fmla="*/ 78 w 269"/>
                <a:gd name="T67" fmla="*/ 9 h 296"/>
                <a:gd name="T68" fmla="*/ 69 w 269"/>
                <a:gd name="T69" fmla="*/ 168 h 296"/>
                <a:gd name="T70" fmla="*/ 120 w 269"/>
                <a:gd name="T71" fmla="*/ 264 h 296"/>
                <a:gd name="T72" fmla="*/ 187 w 269"/>
                <a:gd name="T73" fmla="*/ 192 h 296"/>
                <a:gd name="T74" fmla="*/ 254 w 269"/>
                <a:gd name="T75" fmla="*/ 193 h 296"/>
                <a:gd name="T76" fmla="*/ 188 w 269"/>
                <a:gd name="T77" fmla="*/ 193 h 296"/>
                <a:gd name="T78" fmla="*/ 253 w 269"/>
                <a:gd name="T79" fmla="*/ 193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9" h="296">
                  <a:moveTo>
                    <a:pt x="64" y="296"/>
                  </a:moveTo>
                  <a:cubicBezTo>
                    <a:pt x="28" y="296"/>
                    <a:pt x="0" y="268"/>
                    <a:pt x="0" y="232"/>
                  </a:cubicBezTo>
                  <a:cubicBezTo>
                    <a:pt x="0" y="198"/>
                    <a:pt x="26" y="170"/>
                    <a:pt x="60" y="168"/>
                  </a:cubicBezTo>
                  <a:cubicBezTo>
                    <a:pt x="60" y="19"/>
                    <a:pt x="60" y="19"/>
                    <a:pt x="60" y="19"/>
                  </a:cubicBezTo>
                  <a:cubicBezTo>
                    <a:pt x="60" y="9"/>
                    <a:pt x="68" y="0"/>
                    <a:pt x="78" y="0"/>
                  </a:cubicBezTo>
                  <a:cubicBezTo>
                    <a:pt x="249" y="0"/>
                    <a:pt x="249" y="0"/>
                    <a:pt x="249" y="0"/>
                  </a:cubicBezTo>
                  <a:cubicBezTo>
                    <a:pt x="260" y="0"/>
                    <a:pt x="269" y="9"/>
                    <a:pt x="269" y="19"/>
                  </a:cubicBezTo>
                  <a:cubicBezTo>
                    <a:pt x="269" y="189"/>
                    <a:pt x="269" y="189"/>
                    <a:pt x="269" y="189"/>
                  </a:cubicBezTo>
                  <a:cubicBezTo>
                    <a:pt x="268" y="190"/>
                    <a:pt x="268" y="190"/>
                    <a:pt x="268" y="190"/>
                  </a:cubicBezTo>
                  <a:cubicBezTo>
                    <a:pt x="268" y="191"/>
                    <a:pt x="268" y="191"/>
                    <a:pt x="268" y="191"/>
                  </a:cubicBezTo>
                  <a:cubicBezTo>
                    <a:pt x="267" y="191"/>
                    <a:pt x="267" y="191"/>
                    <a:pt x="267" y="191"/>
                  </a:cubicBezTo>
                  <a:cubicBezTo>
                    <a:pt x="267" y="191"/>
                    <a:pt x="267" y="191"/>
                    <a:pt x="267" y="192"/>
                  </a:cubicBezTo>
                  <a:cubicBezTo>
                    <a:pt x="267" y="192"/>
                    <a:pt x="267" y="192"/>
                    <a:pt x="267" y="192"/>
                  </a:cubicBezTo>
                  <a:cubicBezTo>
                    <a:pt x="267" y="192"/>
                    <a:pt x="267" y="192"/>
                    <a:pt x="267" y="192"/>
                  </a:cubicBezTo>
                  <a:cubicBezTo>
                    <a:pt x="266" y="192"/>
                    <a:pt x="266" y="192"/>
                    <a:pt x="266" y="192"/>
                  </a:cubicBezTo>
                  <a:cubicBezTo>
                    <a:pt x="186" y="272"/>
                    <a:pt x="186" y="272"/>
                    <a:pt x="186" y="272"/>
                  </a:cubicBezTo>
                  <a:cubicBezTo>
                    <a:pt x="185" y="273"/>
                    <a:pt x="184" y="273"/>
                    <a:pt x="183" y="273"/>
                  </a:cubicBezTo>
                  <a:cubicBezTo>
                    <a:pt x="113" y="273"/>
                    <a:pt x="113" y="273"/>
                    <a:pt x="113" y="273"/>
                  </a:cubicBezTo>
                  <a:cubicBezTo>
                    <a:pt x="102" y="288"/>
                    <a:pt x="83" y="296"/>
                    <a:pt x="64" y="296"/>
                  </a:cubicBezTo>
                  <a:close/>
                  <a:moveTo>
                    <a:pt x="78" y="1"/>
                  </a:moveTo>
                  <a:cubicBezTo>
                    <a:pt x="68" y="1"/>
                    <a:pt x="61" y="9"/>
                    <a:pt x="61" y="19"/>
                  </a:cubicBezTo>
                  <a:cubicBezTo>
                    <a:pt x="61" y="168"/>
                    <a:pt x="61" y="168"/>
                    <a:pt x="61" y="168"/>
                  </a:cubicBezTo>
                  <a:cubicBezTo>
                    <a:pt x="60" y="168"/>
                    <a:pt x="60" y="168"/>
                    <a:pt x="60" y="168"/>
                  </a:cubicBezTo>
                  <a:cubicBezTo>
                    <a:pt x="27" y="170"/>
                    <a:pt x="1" y="198"/>
                    <a:pt x="1" y="232"/>
                  </a:cubicBezTo>
                  <a:cubicBezTo>
                    <a:pt x="1" y="267"/>
                    <a:pt x="29" y="295"/>
                    <a:pt x="64" y="295"/>
                  </a:cubicBezTo>
                  <a:cubicBezTo>
                    <a:pt x="83" y="295"/>
                    <a:pt x="101" y="287"/>
                    <a:pt x="113" y="273"/>
                  </a:cubicBezTo>
                  <a:cubicBezTo>
                    <a:pt x="113" y="272"/>
                    <a:pt x="113" y="272"/>
                    <a:pt x="113" y="272"/>
                  </a:cubicBezTo>
                  <a:cubicBezTo>
                    <a:pt x="183" y="272"/>
                    <a:pt x="183" y="272"/>
                    <a:pt x="183" y="272"/>
                  </a:cubicBezTo>
                  <a:cubicBezTo>
                    <a:pt x="184" y="272"/>
                    <a:pt x="185" y="272"/>
                    <a:pt x="186" y="272"/>
                  </a:cubicBezTo>
                  <a:cubicBezTo>
                    <a:pt x="266" y="192"/>
                    <a:pt x="266" y="192"/>
                    <a:pt x="266" y="192"/>
                  </a:cubicBezTo>
                  <a:cubicBezTo>
                    <a:pt x="266" y="191"/>
                    <a:pt x="266" y="191"/>
                    <a:pt x="267" y="191"/>
                  </a:cubicBezTo>
                  <a:cubicBezTo>
                    <a:pt x="267" y="190"/>
                    <a:pt x="267" y="190"/>
                    <a:pt x="267" y="190"/>
                  </a:cubicBezTo>
                  <a:cubicBezTo>
                    <a:pt x="268" y="189"/>
                    <a:pt x="268" y="189"/>
                    <a:pt x="268" y="189"/>
                  </a:cubicBezTo>
                  <a:cubicBezTo>
                    <a:pt x="268" y="19"/>
                    <a:pt x="268" y="19"/>
                    <a:pt x="268" y="19"/>
                  </a:cubicBezTo>
                  <a:cubicBezTo>
                    <a:pt x="268" y="10"/>
                    <a:pt x="259" y="1"/>
                    <a:pt x="249" y="1"/>
                  </a:cubicBezTo>
                  <a:lnTo>
                    <a:pt x="78" y="1"/>
                  </a:lnTo>
                  <a:close/>
                  <a:moveTo>
                    <a:pt x="64" y="288"/>
                  </a:moveTo>
                  <a:cubicBezTo>
                    <a:pt x="33" y="288"/>
                    <a:pt x="8" y="263"/>
                    <a:pt x="8" y="232"/>
                  </a:cubicBezTo>
                  <a:cubicBezTo>
                    <a:pt x="8" y="201"/>
                    <a:pt x="33" y="175"/>
                    <a:pt x="64" y="175"/>
                  </a:cubicBezTo>
                  <a:cubicBezTo>
                    <a:pt x="95" y="175"/>
                    <a:pt x="121" y="201"/>
                    <a:pt x="121" y="232"/>
                  </a:cubicBezTo>
                  <a:cubicBezTo>
                    <a:pt x="121" y="263"/>
                    <a:pt x="95" y="288"/>
                    <a:pt x="64" y="288"/>
                  </a:cubicBezTo>
                  <a:close/>
                  <a:moveTo>
                    <a:pt x="64" y="176"/>
                  </a:moveTo>
                  <a:cubicBezTo>
                    <a:pt x="33" y="176"/>
                    <a:pt x="9" y="201"/>
                    <a:pt x="9" y="232"/>
                  </a:cubicBezTo>
                  <a:cubicBezTo>
                    <a:pt x="9" y="263"/>
                    <a:pt x="33" y="287"/>
                    <a:pt x="64" y="287"/>
                  </a:cubicBezTo>
                  <a:cubicBezTo>
                    <a:pt x="95" y="287"/>
                    <a:pt x="120" y="263"/>
                    <a:pt x="120" y="232"/>
                  </a:cubicBezTo>
                  <a:cubicBezTo>
                    <a:pt x="120" y="201"/>
                    <a:pt x="95" y="176"/>
                    <a:pt x="64" y="176"/>
                  </a:cubicBezTo>
                  <a:close/>
                  <a:moveTo>
                    <a:pt x="180" y="265"/>
                  </a:moveTo>
                  <a:cubicBezTo>
                    <a:pt x="118" y="265"/>
                    <a:pt x="118" y="265"/>
                    <a:pt x="118" y="265"/>
                  </a:cubicBezTo>
                  <a:cubicBezTo>
                    <a:pt x="119" y="265"/>
                    <a:pt x="119" y="265"/>
                    <a:pt x="119" y="265"/>
                  </a:cubicBezTo>
                  <a:cubicBezTo>
                    <a:pt x="124" y="256"/>
                    <a:pt x="128" y="244"/>
                    <a:pt x="128" y="232"/>
                  </a:cubicBezTo>
                  <a:cubicBezTo>
                    <a:pt x="128" y="198"/>
                    <a:pt x="101" y="170"/>
                    <a:pt x="68" y="168"/>
                  </a:cubicBezTo>
                  <a:cubicBezTo>
                    <a:pt x="68" y="168"/>
                    <a:pt x="68" y="168"/>
                    <a:pt x="68" y="168"/>
                  </a:cubicBezTo>
                  <a:cubicBezTo>
                    <a:pt x="68" y="19"/>
                    <a:pt x="68" y="19"/>
                    <a:pt x="68" y="19"/>
                  </a:cubicBezTo>
                  <a:cubicBezTo>
                    <a:pt x="68" y="14"/>
                    <a:pt x="73" y="8"/>
                    <a:pt x="78" y="8"/>
                  </a:cubicBezTo>
                  <a:cubicBezTo>
                    <a:pt x="249" y="8"/>
                    <a:pt x="249" y="8"/>
                    <a:pt x="249" y="8"/>
                  </a:cubicBezTo>
                  <a:cubicBezTo>
                    <a:pt x="255" y="8"/>
                    <a:pt x="261" y="14"/>
                    <a:pt x="261" y="19"/>
                  </a:cubicBezTo>
                  <a:cubicBezTo>
                    <a:pt x="261" y="185"/>
                    <a:pt x="261" y="185"/>
                    <a:pt x="261" y="185"/>
                  </a:cubicBezTo>
                  <a:cubicBezTo>
                    <a:pt x="183" y="185"/>
                    <a:pt x="183" y="185"/>
                    <a:pt x="183" y="185"/>
                  </a:cubicBezTo>
                  <a:cubicBezTo>
                    <a:pt x="182" y="185"/>
                    <a:pt x="180" y="186"/>
                    <a:pt x="180" y="189"/>
                  </a:cubicBezTo>
                  <a:lnTo>
                    <a:pt x="180" y="265"/>
                  </a:lnTo>
                  <a:close/>
                  <a:moveTo>
                    <a:pt x="120" y="264"/>
                  </a:moveTo>
                  <a:cubicBezTo>
                    <a:pt x="179" y="264"/>
                    <a:pt x="179" y="264"/>
                    <a:pt x="179" y="264"/>
                  </a:cubicBezTo>
                  <a:cubicBezTo>
                    <a:pt x="179" y="189"/>
                    <a:pt x="179" y="189"/>
                    <a:pt x="179" y="189"/>
                  </a:cubicBezTo>
                  <a:cubicBezTo>
                    <a:pt x="179" y="186"/>
                    <a:pt x="180" y="184"/>
                    <a:pt x="183" y="184"/>
                  </a:cubicBezTo>
                  <a:cubicBezTo>
                    <a:pt x="260" y="184"/>
                    <a:pt x="260" y="184"/>
                    <a:pt x="260" y="184"/>
                  </a:cubicBezTo>
                  <a:cubicBezTo>
                    <a:pt x="260" y="19"/>
                    <a:pt x="260" y="19"/>
                    <a:pt x="260" y="19"/>
                  </a:cubicBezTo>
                  <a:cubicBezTo>
                    <a:pt x="260" y="14"/>
                    <a:pt x="254" y="9"/>
                    <a:pt x="249" y="9"/>
                  </a:cubicBezTo>
                  <a:cubicBezTo>
                    <a:pt x="78" y="9"/>
                    <a:pt x="78" y="9"/>
                    <a:pt x="78" y="9"/>
                  </a:cubicBezTo>
                  <a:cubicBezTo>
                    <a:pt x="73" y="9"/>
                    <a:pt x="69" y="14"/>
                    <a:pt x="69" y="19"/>
                  </a:cubicBezTo>
                  <a:cubicBezTo>
                    <a:pt x="69" y="168"/>
                    <a:pt x="69" y="168"/>
                    <a:pt x="69" y="168"/>
                  </a:cubicBezTo>
                  <a:cubicBezTo>
                    <a:pt x="102" y="170"/>
                    <a:pt x="129" y="198"/>
                    <a:pt x="129" y="232"/>
                  </a:cubicBezTo>
                  <a:cubicBezTo>
                    <a:pt x="129" y="244"/>
                    <a:pt x="125" y="256"/>
                    <a:pt x="120" y="264"/>
                  </a:cubicBezTo>
                  <a:close/>
                  <a:moveTo>
                    <a:pt x="187" y="261"/>
                  </a:moveTo>
                  <a:cubicBezTo>
                    <a:pt x="187" y="192"/>
                    <a:pt x="187" y="192"/>
                    <a:pt x="187" y="192"/>
                  </a:cubicBezTo>
                  <a:cubicBezTo>
                    <a:pt x="255" y="192"/>
                    <a:pt x="255" y="192"/>
                    <a:pt x="255" y="192"/>
                  </a:cubicBezTo>
                  <a:cubicBezTo>
                    <a:pt x="254" y="193"/>
                    <a:pt x="254" y="193"/>
                    <a:pt x="254" y="193"/>
                  </a:cubicBezTo>
                  <a:lnTo>
                    <a:pt x="187" y="261"/>
                  </a:lnTo>
                  <a:close/>
                  <a:moveTo>
                    <a:pt x="188" y="193"/>
                  </a:moveTo>
                  <a:cubicBezTo>
                    <a:pt x="188" y="259"/>
                    <a:pt x="188" y="259"/>
                    <a:pt x="188" y="259"/>
                  </a:cubicBezTo>
                  <a:cubicBezTo>
                    <a:pt x="253" y="193"/>
                    <a:pt x="253" y="193"/>
                    <a:pt x="253" y="193"/>
                  </a:cubicBezTo>
                  <a:lnTo>
                    <a:pt x="188" y="193"/>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73" name="Freeform 48">
              <a:extLst>
                <a:ext uri="{FF2B5EF4-FFF2-40B4-BE49-F238E27FC236}">
                  <a16:creationId xmlns:a16="http://schemas.microsoft.com/office/drawing/2014/main" id="{0B6E4B91-95F8-63A0-BF61-7DB919C70CB8}"/>
                </a:ext>
              </a:extLst>
            </p:cNvPr>
            <p:cNvSpPr>
              <a:spLocks noEditPoints="1"/>
            </p:cNvSpPr>
            <p:nvPr/>
          </p:nvSpPr>
          <p:spPr bwMode="auto">
            <a:xfrm>
              <a:off x="3516" y="1804"/>
              <a:ext cx="644" cy="708"/>
            </a:xfrm>
            <a:custGeom>
              <a:avLst/>
              <a:gdLst>
                <a:gd name="T0" fmla="*/ 60 w 270"/>
                <a:gd name="T1" fmla="*/ 167 h 297"/>
                <a:gd name="T2" fmla="*/ 250 w 270"/>
                <a:gd name="T3" fmla="*/ 0 h 297"/>
                <a:gd name="T4" fmla="*/ 269 w 270"/>
                <a:gd name="T5" fmla="*/ 190 h 297"/>
                <a:gd name="T6" fmla="*/ 268 w 270"/>
                <a:gd name="T7" fmla="*/ 192 h 297"/>
                <a:gd name="T8" fmla="*/ 184 w 270"/>
                <a:gd name="T9" fmla="*/ 274 h 297"/>
                <a:gd name="T10" fmla="*/ 1 w 270"/>
                <a:gd name="T11" fmla="*/ 232 h 297"/>
                <a:gd name="T12" fmla="*/ 79 w 270"/>
                <a:gd name="T13" fmla="*/ 2 h 297"/>
                <a:gd name="T14" fmla="*/ 61 w 270"/>
                <a:gd name="T15" fmla="*/ 169 h 297"/>
                <a:gd name="T16" fmla="*/ 113 w 270"/>
                <a:gd name="T17" fmla="*/ 272 h 297"/>
                <a:gd name="T18" fmla="*/ 186 w 270"/>
                <a:gd name="T19" fmla="*/ 271 h 297"/>
                <a:gd name="T20" fmla="*/ 267 w 270"/>
                <a:gd name="T21" fmla="*/ 190 h 297"/>
                <a:gd name="T22" fmla="*/ 250 w 270"/>
                <a:gd name="T23" fmla="*/ 2 h 297"/>
                <a:gd name="T24" fmla="*/ 184 w 270"/>
                <a:gd name="T25" fmla="*/ 273 h 297"/>
                <a:gd name="T26" fmla="*/ 267 w 270"/>
                <a:gd name="T27" fmla="*/ 192 h 297"/>
                <a:gd name="T28" fmla="*/ 184 w 270"/>
                <a:gd name="T29" fmla="*/ 273 h 297"/>
                <a:gd name="T30" fmla="*/ 267 w 270"/>
                <a:gd name="T31" fmla="*/ 192 h 297"/>
                <a:gd name="T32" fmla="*/ 1 w 270"/>
                <a:gd name="T33" fmla="*/ 232 h 297"/>
                <a:gd name="T34" fmla="*/ 268 w 270"/>
                <a:gd name="T35" fmla="*/ 191 h 297"/>
                <a:gd name="T36" fmla="*/ 269 w 270"/>
                <a:gd name="T37" fmla="*/ 19 h 297"/>
                <a:gd name="T38" fmla="*/ 61 w 270"/>
                <a:gd name="T39" fmla="*/ 168 h 297"/>
                <a:gd name="T40" fmla="*/ 65 w 270"/>
                <a:gd name="T41" fmla="*/ 289 h 297"/>
                <a:gd name="T42" fmla="*/ 122 w 270"/>
                <a:gd name="T43" fmla="*/ 232 h 297"/>
                <a:gd name="T44" fmla="*/ 65 w 270"/>
                <a:gd name="T45" fmla="*/ 288 h 297"/>
                <a:gd name="T46" fmla="*/ 9 w 270"/>
                <a:gd name="T47" fmla="*/ 232 h 297"/>
                <a:gd name="T48" fmla="*/ 65 w 270"/>
                <a:gd name="T49" fmla="*/ 287 h 297"/>
                <a:gd name="T50" fmla="*/ 181 w 270"/>
                <a:gd name="T51" fmla="*/ 266 h 297"/>
                <a:gd name="T52" fmla="*/ 128 w 270"/>
                <a:gd name="T53" fmla="*/ 232 h 297"/>
                <a:gd name="T54" fmla="*/ 68 w 270"/>
                <a:gd name="T55" fmla="*/ 19 h 297"/>
                <a:gd name="T56" fmla="*/ 262 w 270"/>
                <a:gd name="T57" fmla="*/ 19 h 297"/>
                <a:gd name="T58" fmla="*/ 181 w 270"/>
                <a:gd name="T59" fmla="*/ 189 h 297"/>
                <a:gd name="T60" fmla="*/ 180 w 270"/>
                <a:gd name="T61" fmla="*/ 265 h 297"/>
                <a:gd name="T62" fmla="*/ 261 w 270"/>
                <a:gd name="T63" fmla="*/ 185 h 297"/>
                <a:gd name="T64" fmla="*/ 184 w 270"/>
                <a:gd name="T65" fmla="*/ 185 h 297"/>
                <a:gd name="T66" fmla="*/ 120 w 270"/>
                <a:gd name="T67" fmla="*/ 265 h 297"/>
                <a:gd name="T68" fmla="*/ 122 w 270"/>
                <a:gd name="T69" fmla="*/ 264 h 297"/>
                <a:gd name="T70" fmla="*/ 184 w 270"/>
                <a:gd name="T71" fmla="*/ 184 h 297"/>
                <a:gd name="T72" fmla="*/ 250 w 270"/>
                <a:gd name="T73" fmla="*/ 10 h 297"/>
                <a:gd name="T74" fmla="*/ 70 w 270"/>
                <a:gd name="T75" fmla="*/ 167 h 297"/>
                <a:gd name="T76" fmla="*/ 129 w 270"/>
                <a:gd name="T77" fmla="*/ 232 h 297"/>
                <a:gd name="T78" fmla="*/ 129 w 270"/>
                <a:gd name="T79" fmla="*/ 232 h 297"/>
                <a:gd name="T80" fmla="*/ 129 w 270"/>
                <a:gd name="T81" fmla="*/ 232 h 297"/>
                <a:gd name="T82" fmla="*/ 129 w 270"/>
                <a:gd name="T83" fmla="*/ 232 h 297"/>
                <a:gd name="T84" fmla="*/ 69 w 270"/>
                <a:gd name="T85" fmla="*/ 168 h 297"/>
                <a:gd name="T86" fmla="*/ 69 w 270"/>
                <a:gd name="T87" fmla="*/ 19 h 297"/>
                <a:gd name="T88" fmla="*/ 187 w 270"/>
                <a:gd name="T89" fmla="*/ 192 h 297"/>
                <a:gd name="T90" fmla="*/ 187 w 270"/>
                <a:gd name="T91" fmla="*/ 262 h 297"/>
                <a:gd name="T92" fmla="*/ 190 w 270"/>
                <a:gd name="T93" fmla="*/ 258 h 297"/>
                <a:gd name="T94" fmla="*/ 189 w 270"/>
                <a:gd name="T95" fmla="*/ 25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0" h="297">
                  <a:moveTo>
                    <a:pt x="65" y="297"/>
                  </a:moveTo>
                  <a:cubicBezTo>
                    <a:pt x="29" y="297"/>
                    <a:pt x="0" y="268"/>
                    <a:pt x="0" y="232"/>
                  </a:cubicBezTo>
                  <a:cubicBezTo>
                    <a:pt x="0" y="198"/>
                    <a:pt x="26" y="170"/>
                    <a:pt x="60" y="167"/>
                  </a:cubicBezTo>
                  <a:cubicBezTo>
                    <a:pt x="60" y="19"/>
                    <a:pt x="60" y="19"/>
                    <a:pt x="60" y="19"/>
                  </a:cubicBezTo>
                  <a:cubicBezTo>
                    <a:pt x="60" y="9"/>
                    <a:pt x="69" y="0"/>
                    <a:pt x="79" y="0"/>
                  </a:cubicBezTo>
                  <a:cubicBezTo>
                    <a:pt x="250" y="0"/>
                    <a:pt x="250" y="0"/>
                    <a:pt x="250" y="0"/>
                  </a:cubicBezTo>
                  <a:cubicBezTo>
                    <a:pt x="261" y="0"/>
                    <a:pt x="270" y="9"/>
                    <a:pt x="270" y="19"/>
                  </a:cubicBezTo>
                  <a:cubicBezTo>
                    <a:pt x="270" y="189"/>
                    <a:pt x="270" y="189"/>
                    <a:pt x="270" y="189"/>
                  </a:cubicBezTo>
                  <a:cubicBezTo>
                    <a:pt x="269" y="190"/>
                    <a:pt x="269" y="190"/>
                    <a:pt x="269" y="190"/>
                  </a:cubicBezTo>
                  <a:cubicBezTo>
                    <a:pt x="269" y="192"/>
                    <a:pt x="269" y="192"/>
                    <a:pt x="269" y="192"/>
                  </a:cubicBezTo>
                  <a:cubicBezTo>
                    <a:pt x="268" y="192"/>
                    <a:pt x="268" y="192"/>
                    <a:pt x="268" y="192"/>
                  </a:cubicBezTo>
                  <a:cubicBezTo>
                    <a:pt x="268" y="192"/>
                    <a:pt x="268" y="192"/>
                    <a:pt x="268" y="192"/>
                  </a:cubicBezTo>
                  <a:cubicBezTo>
                    <a:pt x="268" y="193"/>
                    <a:pt x="268" y="193"/>
                    <a:pt x="268" y="193"/>
                  </a:cubicBezTo>
                  <a:cubicBezTo>
                    <a:pt x="188" y="273"/>
                    <a:pt x="188" y="273"/>
                    <a:pt x="188" y="273"/>
                  </a:cubicBezTo>
                  <a:cubicBezTo>
                    <a:pt x="186" y="274"/>
                    <a:pt x="185" y="274"/>
                    <a:pt x="184" y="274"/>
                  </a:cubicBezTo>
                  <a:cubicBezTo>
                    <a:pt x="114" y="274"/>
                    <a:pt x="114" y="274"/>
                    <a:pt x="114" y="274"/>
                  </a:cubicBezTo>
                  <a:cubicBezTo>
                    <a:pt x="103" y="288"/>
                    <a:pt x="84" y="297"/>
                    <a:pt x="65" y="297"/>
                  </a:cubicBezTo>
                  <a:close/>
                  <a:moveTo>
                    <a:pt x="1" y="232"/>
                  </a:moveTo>
                  <a:cubicBezTo>
                    <a:pt x="1" y="267"/>
                    <a:pt x="30" y="296"/>
                    <a:pt x="65" y="296"/>
                  </a:cubicBezTo>
                  <a:cubicBezTo>
                    <a:pt x="30" y="296"/>
                    <a:pt x="1" y="267"/>
                    <a:pt x="1" y="232"/>
                  </a:cubicBezTo>
                  <a:close/>
                  <a:moveTo>
                    <a:pt x="79" y="2"/>
                  </a:moveTo>
                  <a:cubicBezTo>
                    <a:pt x="70" y="2"/>
                    <a:pt x="62" y="10"/>
                    <a:pt x="62" y="19"/>
                  </a:cubicBezTo>
                  <a:cubicBezTo>
                    <a:pt x="62" y="169"/>
                    <a:pt x="62" y="169"/>
                    <a:pt x="62" y="169"/>
                  </a:cubicBezTo>
                  <a:cubicBezTo>
                    <a:pt x="61" y="169"/>
                    <a:pt x="61" y="169"/>
                    <a:pt x="61" y="169"/>
                  </a:cubicBezTo>
                  <a:cubicBezTo>
                    <a:pt x="28" y="171"/>
                    <a:pt x="2" y="199"/>
                    <a:pt x="2" y="232"/>
                  </a:cubicBezTo>
                  <a:cubicBezTo>
                    <a:pt x="2" y="267"/>
                    <a:pt x="30" y="295"/>
                    <a:pt x="65" y="295"/>
                  </a:cubicBezTo>
                  <a:cubicBezTo>
                    <a:pt x="84" y="295"/>
                    <a:pt x="102" y="287"/>
                    <a:pt x="113" y="272"/>
                  </a:cubicBezTo>
                  <a:cubicBezTo>
                    <a:pt x="114" y="272"/>
                    <a:pt x="114" y="272"/>
                    <a:pt x="114" y="272"/>
                  </a:cubicBezTo>
                  <a:cubicBezTo>
                    <a:pt x="184" y="272"/>
                    <a:pt x="184" y="272"/>
                    <a:pt x="184" y="272"/>
                  </a:cubicBezTo>
                  <a:cubicBezTo>
                    <a:pt x="185" y="272"/>
                    <a:pt x="186" y="272"/>
                    <a:pt x="186" y="271"/>
                  </a:cubicBezTo>
                  <a:cubicBezTo>
                    <a:pt x="266" y="192"/>
                    <a:pt x="266" y="192"/>
                    <a:pt x="266" y="192"/>
                  </a:cubicBezTo>
                  <a:cubicBezTo>
                    <a:pt x="266" y="191"/>
                    <a:pt x="266" y="190"/>
                    <a:pt x="267" y="190"/>
                  </a:cubicBezTo>
                  <a:cubicBezTo>
                    <a:pt x="267" y="190"/>
                    <a:pt x="267" y="190"/>
                    <a:pt x="267" y="190"/>
                  </a:cubicBezTo>
                  <a:cubicBezTo>
                    <a:pt x="268" y="189"/>
                    <a:pt x="268" y="189"/>
                    <a:pt x="268" y="189"/>
                  </a:cubicBezTo>
                  <a:cubicBezTo>
                    <a:pt x="268" y="19"/>
                    <a:pt x="268" y="19"/>
                    <a:pt x="268" y="19"/>
                  </a:cubicBezTo>
                  <a:cubicBezTo>
                    <a:pt x="268" y="10"/>
                    <a:pt x="260" y="2"/>
                    <a:pt x="250" y="2"/>
                  </a:cubicBezTo>
                  <a:lnTo>
                    <a:pt x="79" y="2"/>
                  </a:lnTo>
                  <a:close/>
                  <a:moveTo>
                    <a:pt x="114" y="273"/>
                  </a:moveTo>
                  <a:cubicBezTo>
                    <a:pt x="184" y="273"/>
                    <a:pt x="184" y="273"/>
                    <a:pt x="184" y="273"/>
                  </a:cubicBezTo>
                  <a:lnTo>
                    <a:pt x="114" y="273"/>
                  </a:lnTo>
                  <a:close/>
                  <a:moveTo>
                    <a:pt x="267" y="192"/>
                  </a:moveTo>
                  <a:cubicBezTo>
                    <a:pt x="267" y="192"/>
                    <a:pt x="267" y="192"/>
                    <a:pt x="267" y="192"/>
                  </a:cubicBezTo>
                  <a:cubicBezTo>
                    <a:pt x="267" y="192"/>
                    <a:pt x="267" y="192"/>
                    <a:pt x="267" y="192"/>
                  </a:cubicBezTo>
                  <a:cubicBezTo>
                    <a:pt x="187" y="272"/>
                    <a:pt x="187" y="272"/>
                    <a:pt x="187" y="272"/>
                  </a:cubicBezTo>
                  <a:cubicBezTo>
                    <a:pt x="186" y="273"/>
                    <a:pt x="185" y="273"/>
                    <a:pt x="184" y="273"/>
                  </a:cubicBezTo>
                  <a:cubicBezTo>
                    <a:pt x="185" y="273"/>
                    <a:pt x="186" y="273"/>
                    <a:pt x="187" y="272"/>
                  </a:cubicBezTo>
                  <a:cubicBezTo>
                    <a:pt x="267" y="192"/>
                    <a:pt x="267" y="192"/>
                    <a:pt x="267" y="192"/>
                  </a:cubicBezTo>
                  <a:cubicBezTo>
                    <a:pt x="267" y="192"/>
                    <a:pt x="267" y="192"/>
                    <a:pt x="267" y="192"/>
                  </a:cubicBezTo>
                  <a:close/>
                  <a:moveTo>
                    <a:pt x="1" y="232"/>
                  </a:moveTo>
                  <a:cubicBezTo>
                    <a:pt x="1" y="232"/>
                    <a:pt x="1" y="232"/>
                    <a:pt x="1" y="232"/>
                  </a:cubicBezTo>
                  <a:cubicBezTo>
                    <a:pt x="1" y="232"/>
                    <a:pt x="1" y="232"/>
                    <a:pt x="1" y="232"/>
                  </a:cubicBezTo>
                  <a:close/>
                  <a:moveTo>
                    <a:pt x="268" y="190"/>
                  </a:moveTo>
                  <a:cubicBezTo>
                    <a:pt x="268" y="191"/>
                    <a:pt x="268" y="191"/>
                    <a:pt x="268" y="191"/>
                  </a:cubicBezTo>
                  <a:cubicBezTo>
                    <a:pt x="268" y="191"/>
                    <a:pt x="268" y="191"/>
                    <a:pt x="268" y="191"/>
                  </a:cubicBezTo>
                  <a:cubicBezTo>
                    <a:pt x="268" y="191"/>
                    <a:pt x="268" y="191"/>
                    <a:pt x="268" y="191"/>
                  </a:cubicBezTo>
                  <a:lnTo>
                    <a:pt x="268" y="190"/>
                  </a:lnTo>
                  <a:close/>
                  <a:moveTo>
                    <a:pt x="269" y="19"/>
                  </a:moveTo>
                  <a:cubicBezTo>
                    <a:pt x="269" y="189"/>
                    <a:pt x="269" y="189"/>
                    <a:pt x="269" y="189"/>
                  </a:cubicBezTo>
                  <a:lnTo>
                    <a:pt x="269" y="19"/>
                  </a:lnTo>
                  <a:close/>
                  <a:moveTo>
                    <a:pt x="61" y="168"/>
                  </a:moveTo>
                  <a:cubicBezTo>
                    <a:pt x="61" y="168"/>
                    <a:pt x="61" y="168"/>
                    <a:pt x="61" y="168"/>
                  </a:cubicBezTo>
                  <a:cubicBezTo>
                    <a:pt x="61" y="168"/>
                    <a:pt x="61" y="168"/>
                    <a:pt x="61" y="168"/>
                  </a:cubicBezTo>
                  <a:close/>
                  <a:moveTo>
                    <a:pt x="65" y="289"/>
                  </a:moveTo>
                  <a:cubicBezTo>
                    <a:pt x="34" y="289"/>
                    <a:pt x="8" y="263"/>
                    <a:pt x="8" y="232"/>
                  </a:cubicBezTo>
                  <a:cubicBezTo>
                    <a:pt x="8" y="201"/>
                    <a:pt x="34" y="175"/>
                    <a:pt x="65" y="175"/>
                  </a:cubicBezTo>
                  <a:cubicBezTo>
                    <a:pt x="96" y="175"/>
                    <a:pt x="122" y="201"/>
                    <a:pt x="122" y="232"/>
                  </a:cubicBezTo>
                  <a:cubicBezTo>
                    <a:pt x="122" y="263"/>
                    <a:pt x="96" y="289"/>
                    <a:pt x="65" y="289"/>
                  </a:cubicBezTo>
                  <a:close/>
                  <a:moveTo>
                    <a:pt x="9" y="232"/>
                  </a:moveTo>
                  <a:cubicBezTo>
                    <a:pt x="9" y="263"/>
                    <a:pt x="34" y="288"/>
                    <a:pt x="65" y="288"/>
                  </a:cubicBezTo>
                  <a:cubicBezTo>
                    <a:pt x="96" y="288"/>
                    <a:pt x="121" y="263"/>
                    <a:pt x="121" y="232"/>
                  </a:cubicBezTo>
                  <a:cubicBezTo>
                    <a:pt x="121" y="263"/>
                    <a:pt x="96" y="288"/>
                    <a:pt x="65" y="288"/>
                  </a:cubicBezTo>
                  <a:cubicBezTo>
                    <a:pt x="34" y="288"/>
                    <a:pt x="9" y="263"/>
                    <a:pt x="9" y="232"/>
                  </a:cubicBezTo>
                  <a:close/>
                  <a:moveTo>
                    <a:pt x="65" y="177"/>
                  </a:moveTo>
                  <a:cubicBezTo>
                    <a:pt x="35" y="177"/>
                    <a:pt x="10" y="202"/>
                    <a:pt x="10" y="232"/>
                  </a:cubicBezTo>
                  <a:cubicBezTo>
                    <a:pt x="10" y="262"/>
                    <a:pt x="35" y="287"/>
                    <a:pt x="65" y="287"/>
                  </a:cubicBezTo>
                  <a:cubicBezTo>
                    <a:pt x="95" y="287"/>
                    <a:pt x="120" y="262"/>
                    <a:pt x="120" y="232"/>
                  </a:cubicBezTo>
                  <a:cubicBezTo>
                    <a:pt x="120" y="202"/>
                    <a:pt x="95" y="177"/>
                    <a:pt x="65" y="177"/>
                  </a:cubicBezTo>
                  <a:close/>
                  <a:moveTo>
                    <a:pt x="181" y="266"/>
                  </a:moveTo>
                  <a:cubicBezTo>
                    <a:pt x="118" y="266"/>
                    <a:pt x="118" y="266"/>
                    <a:pt x="118" y="266"/>
                  </a:cubicBezTo>
                  <a:cubicBezTo>
                    <a:pt x="119" y="264"/>
                    <a:pt x="119" y="264"/>
                    <a:pt x="119" y="264"/>
                  </a:cubicBezTo>
                  <a:cubicBezTo>
                    <a:pt x="125" y="256"/>
                    <a:pt x="128" y="244"/>
                    <a:pt x="128" y="232"/>
                  </a:cubicBezTo>
                  <a:cubicBezTo>
                    <a:pt x="128" y="199"/>
                    <a:pt x="102" y="171"/>
                    <a:pt x="69" y="169"/>
                  </a:cubicBezTo>
                  <a:cubicBezTo>
                    <a:pt x="68" y="169"/>
                    <a:pt x="68" y="169"/>
                    <a:pt x="68" y="169"/>
                  </a:cubicBezTo>
                  <a:cubicBezTo>
                    <a:pt x="68" y="19"/>
                    <a:pt x="68" y="19"/>
                    <a:pt x="68" y="19"/>
                  </a:cubicBezTo>
                  <a:cubicBezTo>
                    <a:pt x="68" y="13"/>
                    <a:pt x="73" y="8"/>
                    <a:pt x="79" y="8"/>
                  </a:cubicBezTo>
                  <a:cubicBezTo>
                    <a:pt x="250" y="8"/>
                    <a:pt x="250" y="8"/>
                    <a:pt x="250" y="8"/>
                  </a:cubicBezTo>
                  <a:cubicBezTo>
                    <a:pt x="256" y="8"/>
                    <a:pt x="262" y="13"/>
                    <a:pt x="262" y="19"/>
                  </a:cubicBezTo>
                  <a:cubicBezTo>
                    <a:pt x="262" y="186"/>
                    <a:pt x="262" y="186"/>
                    <a:pt x="262" y="186"/>
                  </a:cubicBezTo>
                  <a:cubicBezTo>
                    <a:pt x="184" y="186"/>
                    <a:pt x="184" y="186"/>
                    <a:pt x="184" y="186"/>
                  </a:cubicBezTo>
                  <a:cubicBezTo>
                    <a:pt x="182" y="186"/>
                    <a:pt x="181" y="187"/>
                    <a:pt x="181" y="189"/>
                  </a:cubicBezTo>
                  <a:lnTo>
                    <a:pt x="181" y="266"/>
                  </a:lnTo>
                  <a:close/>
                  <a:moveTo>
                    <a:pt x="120" y="265"/>
                  </a:moveTo>
                  <a:cubicBezTo>
                    <a:pt x="180" y="265"/>
                    <a:pt x="180" y="265"/>
                    <a:pt x="180" y="265"/>
                  </a:cubicBezTo>
                  <a:cubicBezTo>
                    <a:pt x="180" y="189"/>
                    <a:pt x="180" y="189"/>
                    <a:pt x="180" y="189"/>
                  </a:cubicBezTo>
                  <a:cubicBezTo>
                    <a:pt x="180" y="186"/>
                    <a:pt x="181" y="185"/>
                    <a:pt x="184" y="185"/>
                  </a:cubicBezTo>
                  <a:cubicBezTo>
                    <a:pt x="261" y="185"/>
                    <a:pt x="261" y="185"/>
                    <a:pt x="261" y="185"/>
                  </a:cubicBezTo>
                  <a:cubicBezTo>
                    <a:pt x="261" y="19"/>
                    <a:pt x="261" y="19"/>
                    <a:pt x="261" y="19"/>
                  </a:cubicBezTo>
                  <a:cubicBezTo>
                    <a:pt x="261" y="185"/>
                    <a:pt x="261" y="185"/>
                    <a:pt x="261" y="185"/>
                  </a:cubicBezTo>
                  <a:cubicBezTo>
                    <a:pt x="184" y="185"/>
                    <a:pt x="184" y="185"/>
                    <a:pt x="184" y="185"/>
                  </a:cubicBezTo>
                  <a:cubicBezTo>
                    <a:pt x="181" y="185"/>
                    <a:pt x="180" y="186"/>
                    <a:pt x="180" y="189"/>
                  </a:cubicBezTo>
                  <a:cubicBezTo>
                    <a:pt x="180" y="265"/>
                    <a:pt x="180" y="265"/>
                    <a:pt x="180" y="265"/>
                  </a:cubicBezTo>
                  <a:cubicBezTo>
                    <a:pt x="120" y="265"/>
                    <a:pt x="120" y="265"/>
                    <a:pt x="120" y="265"/>
                  </a:cubicBezTo>
                  <a:cubicBezTo>
                    <a:pt x="120" y="264"/>
                    <a:pt x="120" y="264"/>
                    <a:pt x="120" y="264"/>
                  </a:cubicBezTo>
                  <a:cubicBezTo>
                    <a:pt x="120" y="265"/>
                    <a:pt x="120" y="265"/>
                    <a:pt x="120" y="265"/>
                  </a:cubicBezTo>
                  <a:close/>
                  <a:moveTo>
                    <a:pt x="122" y="264"/>
                  </a:moveTo>
                  <a:cubicBezTo>
                    <a:pt x="179" y="264"/>
                    <a:pt x="179" y="264"/>
                    <a:pt x="179" y="264"/>
                  </a:cubicBezTo>
                  <a:cubicBezTo>
                    <a:pt x="179" y="189"/>
                    <a:pt x="179" y="189"/>
                    <a:pt x="179" y="189"/>
                  </a:cubicBezTo>
                  <a:cubicBezTo>
                    <a:pt x="179" y="186"/>
                    <a:pt x="181" y="184"/>
                    <a:pt x="184" y="184"/>
                  </a:cubicBezTo>
                  <a:cubicBezTo>
                    <a:pt x="260" y="184"/>
                    <a:pt x="260" y="184"/>
                    <a:pt x="260" y="184"/>
                  </a:cubicBezTo>
                  <a:cubicBezTo>
                    <a:pt x="260" y="19"/>
                    <a:pt x="260" y="19"/>
                    <a:pt x="260" y="19"/>
                  </a:cubicBezTo>
                  <a:cubicBezTo>
                    <a:pt x="260" y="14"/>
                    <a:pt x="255" y="10"/>
                    <a:pt x="250" y="10"/>
                  </a:cubicBezTo>
                  <a:cubicBezTo>
                    <a:pt x="79" y="10"/>
                    <a:pt x="79" y="10"/>
                    <a:pt x="79" y="10"/>
                  </a:cubicBezTo>
                  <a:cubicBezTo>
                    <a:pt x="75" y="10"/>
                    <a:pt x="70" y="15"/>
                    <a:pt x="70" y="19"/>
                  </a:cubicBezTo>
                  <a:cubicBezTo>
                    <a:pt x="70" y="167"/>
                    <a:pt x="70" y="167"/>
                    <a:pt x="70" y="167"/>
                  </a:cubicBezTo>
                  <a:cubicBezTo>
                    <a:pt x="104" y="170"/>
                    <a:pt x="130" y="198"/>
                    <a:pt x="130" y="232"/>
                  </a:cubicBezTo>
                  <a:cubicBezTo>
                    <a:pt x="130" y="244"/>
                    <a:pt x="127" y="255"/>
                    <a:pt x="122" y="264"/>
                  </a:cubicBezTo>
                  <a:close/>
                  <a:moveTo>
                    <a:pt x="129" y="232"/>
                  </a:moveTo>
                  <a:cubicBezTo>
                    <a:pt x="129" y="232"/>
                    <a:pt x="129" y="232"/>
                    <a:pt x="129" y="232"/>
                  </a:cubicBezTo>
                  <a:cubicBezTo>
                    <a:pt x="129" y="232"/>
                    <a:pt x="129" y="232"/>
                    <a:pt x="129" y="232"/>
                  </a:cubicBezTo>
                  <a:close/>
                  <a:moveTo>
                    <a:pt x="129" y="232"/>
                  </a:moveTo>
                  <a:cubicBezTo>
                    <a:pt x="129" y="232"/>
                    <a:pt x="129" y="232"/>
                    <a:pt x="129" y="232"/>
                  </a:cubicBezTo>
                  <a:cubicBezTo>
                    <a:pt x="129" y="232"/>
                    <a:pt x="129" y="232"/>
                    <a:pt x="129" y="232"/>
                  </a:cubicBezTo>
                  <a:close/>
                  <a:moveTo>
                    <a:pt x="129" y="232"/>
                  </a:moveTo>
                  <a:cubicBezTo>
                    <a:pt x="129" y="232"/>
                    <a:pt x="129" y="232"/>
                    <a:pt x="129" y="232"/>
                  </a:cubicBezTo>
                  <a:cubicBezTo>
                    <a:pt x="129" y="232"/>
                    <a:pt x="129" y="232"/>
                    <a:pt x="129" y="232"/>
                  </a:cubicBezTo>
                  <a:close/>
                  <a:moveTo>
                    <a:pt x="129" y="232"/>
                  </a:moveTo>
                  <a:cubicBezTo>
                    <a:pt x="129" y="232"/>
                    <a:pt x="129" y="232"/>
                    <a:pt x="129" y="232"/>
                  </a:cubicBezTo>
                  <a:cubicBezTo>
                    <a:pt x="129" y="232"/>
                    <a:pt x="129" y="232"/>
                    <a:pt x="129" y="232"/>
                  </a:cubicBezTo>
                  <a:close/>
                  <a:moveTo>
                    <a:pt x="69" y="168"/>
                  </a:moveTo>
                  <a:cubicBezTo>
                    <a:pt x="69" y="168"/>
                    <a:pt x="69" y="168"/>
                    <a:pt x="69" y="168"/>
                  </a:cubicBezTo>
                  <a:close/>
                  <a:moveTo>
                    <a:pt x="79" y="9"/>
                  </a:moveTo>
                  <a:cubicBezTo>
                    <a:pt x="74" y="9"/>
                    <a:pt x="69" y="14"/>
                    <a:pt x="69" y="19"/>
                  </a:cubicBezTo>
                  <a:cubicBezTo>
                    <a:pt x="69" y="14"/>
                    <a:pt x="74" y="9"/>
                    <a:pt x="79" y="9"/>
                  </a:cubicBezTo>
                  <a:close/>
                  <a:moveTo>
                    <a:pt x="187" y="262"/>
                  </a:moveTo>
                  <a:cubicBezTo>
                    <a:pt x="187" y="192"/>
                    <a:pt x="187" y="192"/>
                    <a:pt x="187" y="192"/>
                  </a:cubicBezTo>
                  <a:cubicBezTo>
                    <a:pt x="257" y="192"/>
                    <a:pt x="257" y="192"/>
                    <a:pt x="257" y="192"/>
                  </a:cubicBezTo>
                  <a:cubicBezTo>
                    <a:pt x="256" y="194"/>
                    <a:pt x="256" y="194"/>
                    <a:pt x="256" y="194"/>
                  </a:cubicBezTo>
                  <a:lnTo>
                    <a:pt x="187" y="262"/>
                  </a:lnTo>
                  <a:close/>
                  <a:moveTo>
                    <a:pt x="255" y="193"/>
                  </a:moveTo>
                  <a:cubicBezTo>
                    <a:pt x="254" y="194"/>
                    <a:pt x="254" y="194"/>
                    <a:pt x="254" y="194"/>
                  </a:cubicBezTo>
                  <a:cubicBezTo>
                    <a:pt x="190" y="258"/>
                    <a:pt x="190" y="258"/>
                    <a:pt x="190" y="258"/>
                  </a:cubicBezTo>
                  <a:cubicBezTo>
                    <a:pt x="255" y="193"/>
                    <a:pt x="255" y="193"/>
                    <a:pt x="255" y="193"/>
                  </a:cubicBezTo>
                  <a:close/>
                  <a:moveTo>
                    <a:pt x="189" y="194"/>
                  </a:moveTo>
                  <a:cubicBezTo>
                    <a:pt x="189" y="258"/>
                    <a:pt x="189" y="258"/>
                    <a:pt x="189" y="258"/>
                  </a:cubicBezTo>
                  <a:cubicBezTo>
                    <a:pt x="253" y="194"/>
                    <a:pt x="253" y="194"/>
                    <a:pt x="253" y="194"/>
                  </a:cubicBezTo>
                  <a:lnTo>
                    <a:pt x="189" y="194"/>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74" name="Freeform 49">
              <a:extLst>
                <a:ext uri="{FF2B5EF4-FFF2-40B4-BE49-F238E27FC236}">
                  <a16:creationId xmlns:a16="http://schemas.microsoft.com/office/drawing/2014/main" id="{C30FF4AF-CCDF-35AF-CD34-87A8AF570AB2}"/>
                </a:ext>
              </a:extLst>
            </p:cNvPr>
            <p:cNvSpPr>
              <a:spLocks/>
            </p:cNvSpPr>
            <p:nvPr/>
          </p:nvSpPr>
          <p:spPr bwMode="auto">
            <a:xfrm>
              <a:off x="3749" y="2140"/>
              <a:ext cx="320" cy="19"/>
            </a:xfrm>
            <a:custGeom>
              <a:avLst/>
              <a:gdLst>
                <a:gd name="T0" fmla="*/ 320 w 320"/>
                <a:gd name="T1" fmla="*/ 0 h 19"/>
                <a:gd name="T2" fmla="*/ 0 w 320"/>
                <a:gd name="T3" fmla="*/ 0 h 19"/>
                <a:gd name="T4" fmla="*/ 0 w 320"/>
                <a:gd name="T5" fmla="*/ 19 h 19"/>
                <a:gd name="T6" fmla="*/ 320 w 320"/>
                <a:gd name="T7" fmla="*/ 19 h 19"/>
                <a:gd name="T8" fmla="*/ 320 w 320"/>
                <a:gd name="T9" fmla="*/ 0 h 19"/>
                <a:gd name="T10" fmla="*/ 320 w 320"/>
                <a:gd name="T11" fmla="*/ 0 h 19"/>
                <a:gd name="T12" fmla="*/ 320 w 320"/>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20" h="19">
                  <a:moveTo>
                    <a:pt x="320" y="0"/>
                  </a:moveTo>
                  <a:lnTo>
                    <a:pt x="0" y="0"/>
                  </a:lnTo>
                  <a:lnTo>
                    <a:pt x="0" y="19"/>
                  </a:lnTo>
                  <a:lnTo>
                    <a:pt x="320" y="19"/>
                  </a:lnTo>
                  <a:lnTo>
                    <a:pt x="320" y="0"/>
                  </a:lnTo>
                  <a:lnTo>
                    <a:pt x="320" y="0"/>
                  </a:lnTo>
                  <a:lnTo>
                    <a:pt x="320"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75" name="Freeform 50">
              <a:extLst>
                <a:ext uri="{FF2B5EF4-FFF2-40B4-BE49-F238E27FC236}">
                  <a16:creationId xmlns:a16="http://schemas.microsoft.com/office/drawing/2014/main" id="{5B09BFEB-ED95-0575-AF9E-7FD85E18F57D}"/>
                </a:ext>
              </a:extLst>
            </p:cNvPr>
            <p:cNvSpPr>
              <a:spLocks noEditPoints="1"/>
            </p:cNvSpPr>
            <p:nvPr/>
          </p:nvSpPr>
          <p:spPr bwMode="auto">
            <a:xfrm>
              <a:off x="3749" y="2137"/>
              <a:ext cx="322" cy="22"/>
            </a:xfrm>
            <a:custGeom>
              <a:avLst/>
              <a:gdLst>
                <a:gd name="T0" fmla="*/ 322 w 322"/>
                <a:gd name="T1" fmla="*/ 22 h 22"/>
                <a:gd name="T2" fmla="*/ 0 w 322"/>
                <a:gd name="T3" fmla="*/ 22 h 22"/>
                <a:gd name="T4" fmla="*/ 0 w 322"/>
                <a:gd name="T5" fmla="*/ 0 h 22"/>
                <a:gd name="T6" fmla="*/ 322 w 322"/>
                <a:gd name="T7" fmla="*/ 0 h 22"/>
                <a:gd name="T8" fmla="*/ 322 w 322"/>
                <a:gd name="T9" fmla="*/ 22 h 22"/>
                <a:gd name="T10" fmla="*/ 3 w 322"/>
                <a:gd name="T11" fmla="*/ 20 h 22"/>
                <a:gd name="T12" fmla="*/ 320 w 322"/>
                <a:gd name="T13" fmla="*/ 20 h 22"/>
                <a:gd name="T14" fmla="*/ 320 w 322"/>
                <a:gd name="T15" fmla="*/ 3 h 22"/>
                <a:gd name="T16" fmla="*/ 3 w 322"/>
                <a:gd name="T17" fmla="*/ 3 h 22"/>
                <a:gd name="T18" fmla="*/ 3 w 322"/>
                <a:gd name="T19"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2" h="22">
                  <a:moveTo>
                    <a:pt x="322" y="22"/>
                  </a:moveTo>
                  <a:lnTo>
                    <a:pt x="0" y="22"/>
                  </a:lnTo>
                  <a:lnTo>
                    <a:pt x="0" y="0"/>
                  </a:lnTo>
                  <a:lnTo>
                    <a:pt x="322" y="0"/>
                  </a:lnTo>
                  <a:lnTo>
                    <a:pt x="322" y="22"/>
                  </a:lnTo>
                  <a:close/>
                  <a:moveTo>
                    <a:pt x="3" y="20"/>
                  </a:moveTo>
                  <a:lnTo>
                    <a:pt x="320" y="20"/>
                  </a:lnTo>
                  <a:lnTo>
                    <a:pt x="320" y="3"/>
                  </a:lnTo>
                  <a:lnTo>
                    <a:pt x="3" y="3"/>
                  </a:lnTo>
                  <a:lnTo>
                    <a:pt x="3" y="2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76" name="Freeform 51">
              <a:extLst>
                <a:ext uri="{FF2B5EF4-FFF2-40B4-BE49-F238E27FC236}">
                  <a16:creationId xmlns:a16="http://schemas.microsoft.com/office/drawing/2014/main" id="{6250F9EC-C5B8-78F1-C5A3-32D50D5E4564}"/>
                </a:ext>
              </a:extLst>
            </p:cNvPr>
            <p:cNvSpPr>
              <a:spLocks noEditPoints="1"/>
            </p:cNvSpPr>
            <p:nvPr/>
          </p:nvSpPr>
          <p:spPr bwMode="auto">
            <a:xfrm>
              <a:off x="3749" y="2137"/>
              <a:ext cx="322" cy="22"/>
            </a:xfrm>
            <a:custGeom>
              <a:avLst/>
              <a:gdLst>
                <a:gd name="T0" fmla="*/ 322 w 322"/>
                <a:gd name="T1" fmla="*/ 22 h 22"/>
                <a:gd name="T2" fmla="*/ 0 w 322"/>
                <a:gd name="T3" fmla="*/ 22 h 22"/>
                <a:gd name="T4" fmla="*/ 0 w 322"/>
                <a:gd name="T5" fmla="*/ 0 h 22"/>
                <a:gd name="T6" fmla="*/ 322 w 322"/>
                <a:gd name="T7" fmla="*/ 0 h 22"/>
                <a:gd name="T8" fmla="*/ 322 w 322"/>
                <a:gd name="T9" fmla="*/ 22 h 22"/>
                <a:gd name="T10" fmla="*/ 3 w 322"/>
                <a:gd name="T11" fmla="*/ 20 h 22"/>
                <a:gd name="T12" fmla="*/ 320 w 322"/>
                <a:gd name="T13" fmla="*/ 20 h 22"/>
                <a:gd name="T14" fmla="*/ 320 w 322"/>
                <a:gd name="T15" fmla="*/ 3 h 22"/>
                <a:gd name="T16" fmla="*/ 3 w 322"/>
                <a:gd name="T17" fmla="*/ 3 h 22"/>
                <a:gd name="T18" fmla="*/ 3 w 322"/>
                <a:gd name="T19"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2" h="22">
                  <a:moveTo>
                    <a:pt x="322" y="22"/>
                  </a:moveTo>
                  <a:lnTo>
                    <a:pt x="0" y="22"/>
                  </a:lnTo>
                  <a:lnTo>
                    <a:pt x="0" y="0"/>
                  </a:lnTo>
                  <a:lnTo>
                    <a:pt x="322" y="0"/>
                  </a:lnTo>
                  <a:lnTo>
                    <a:pt x="322" y="22"/>
                  </a:lnTo>
                  <a:close/>
                  <a:moveTo>
                    <a:pt x="3" y="20"/>
                  </a:moveTo>
                  <a:lnTo>
                    <a:pt x="320" y="20"/>
                  </a:lnTo>
                  <a:lnTo>
                    <a:pt x="320" y="3"/>
                  </a:lnTo>
                  <a:lnTo>
                    <a:pt x="3" y="3"/>
                  </a:lnTo>
                  <a:lnTo>
                    <a:pt x="3" y="2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77" name="Freeform 52">
              <a:extLst>
                <a:ext uri="{FF2B5EF4-FFF2-40B4-BE49-F238E27FC236}">
                  <a16:creationId xmlns:a16="http://schemas.microsoft.com/office/drawing/2014/main" id="{4A0CF28B-FB9D-745C-76A9-259B8379F0FB}"/>
                </a:ext>
              </a:extLst>
            </p:cNvPr>
            <p:cNvSpPr>
              <a:spLocks noEditPoints="1"/>
            </p:cNvSpPr>
            <p:nvPr/>
          </p:nvSpPr>
          <p:spPr bwMode="auto">
            <a:xfrm>
              <a:off x="3747" y="2137"/>
              <a:ext cx="324" cy="24"/>
            </a:xfrm>
            <a:custGeom>
              <a:avLst/>
              <a:gdLst>
                <a:gd name="T0" fmla="*/ 324 w 324"/>
                <a:gd name="T1" fmla="*/ 24 h 24"/>
                <a:gd name="T2" fmla="*/ 0 w 324"/>
                <a:gd name="T3" fmla="*/ 24 h 24"/>
                <a:gd name="T4" fmla="*/ 0 w 324"/>
                <a:gd name="T5" fmla="*/ 0 h 24"/>
                <a:gd name="T6" fmla="*/ 324 w 324"/>
                <a:gd name="T7" fmla="*/ 0 h 24"/>
                <a:gd name="T8" fmla="*/ 324 w 324"/>
                <a:gd name="T9" fmla="*/ 24 h 24"/>
                <a:gd name="T10" fmla="*/ 2 w 324"/>
                <a:gd name="T11" fmla="*/ 22 h 24"/>
                <a:gd name="T12" fmla="*/ 322 w 324"/>
                <a:gd name="T13" fmla="*/ 22 h 24"/>
                <a:gd name="T14" fmla="*/ 322 w 324"/>
                <a:gd name="T15" fmla="*/ 3 h 24"/>
                <a:gd name="T16" fmla="*/ 322 w 324"/>
                <a:gd name="T17" fmla="*/ 22 h 24"/>
                <a:gd name="T18" fmla="*/ 2 w 324"/>
                <a:gd name="T19" fmla="*/ 22 h 24"/>
                <a:gd name="T20" fmla="*/ 5 w 324"/>
                <a:gd name="T21" fmla="*/ 20 h 24"/>
                <a:gd name="T22" fmla="*/ 320 w 324"/>
                <a:gd name="T23" fmla="*/ 20 h 24"/>
                <a:gd name="T24" fmla="*/ 320 w 324"/>
                <a:gd name="T25" fmla="*/ 5 h 24"/>
                <a:gd name="T26" fmla="*/ 5 w 324"/>
                <a:gd name="T27" fmla="*/ 5 h 24"/>
                <a:gd name="T28" fmla="*/ 5 w 324"/>
                <a:gd name="T29"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4" h="24">
                  <a:moveTo>
                    <a:pt x="324" y="24"/>
                  </a:moveTo>
                  <a:lnTo>
                    <a:pt x="0" y="24"/>
                  </a:lnTo>
                  <a:lnTo>
                    <a:pt x="0" y="0"/>
                  </a:lnTo>
                  <a:lnTo>
                    <a:pt x="324" y="0"/>
                  </a:lnTo>
                  <a:lnTo>
                    <a:pt x="324" y="24"/>
                  </a:lnTo>
                  <a:close/>
                  <a:moveTo>
                    <a:pt x="2" y="22"/>
                  </a:moveTo>
                  <a:lnTo>
                    <a:pt x="322" y="22"/>
                  </a:lnTo>
                  <a:lnTo>
                    <a:pt x="322" y="3"/>
                  </a:lnTo>
                  <a:lnTo>
                    <a:pt x="322" y="22"/>
                  </a:lnTo>
                  <a:lnTo>
                    <a:pt x="2" y="22"/>
                  </a:lnTo>
                  <a:close/>
                  <a:moveTo>
                    <a:pt x="5" y="20"/>
                  </a:moveTo>
                  <a:lnTo>
                    <a:pt x="320" y="20"/>
                  </a:lnTo>
                  <a:lnTo>
                    <a:pt x="320" y="5"/>
                  </a:lnTo>
                  <a:lnTo>
                    <a:pt x="5" y="5"/>
                  </a:lnTo>
                  <a:lnTo>
                    <a:pt x="5" y="2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78" name="Freeform 53">
              <a:extLst>
                <a:ext uri="{FF2B5EF4-FFF2-40B4-BE49-F238E27FC236}">
                  <a16:creationId xmlns:a16="http://schemas.microsoft.com/office/drawing/2014/main" id="{950502A9-0D47-7DC6-DB92-5B181B5925FF}"/>
                </a:ext>
              </a:extLst>
            </p:cNvPr>
            <p:cNvSpPr>
              <a:spLocks/>
            </p:cNvSpPr>
            <p:nvPr/>
          </p:nvSpPr>
          <p:spPr bwMode="auto">
            <a:xfrm>
              <a:off x="3749" y="2037"/>
              <a:ext cx="320" cy="19"/>
            </a:xfrm>
            <a:custGeom>
              <a:avLst/>
              <a:gdLst>
                <a:gd name="T0" fmla="*/ 320 w 320"/>
                <a:gd name="T1" fmla="*/ 0 h 19"/>
                <a:gd name="T2" fmla="*/ 0 w 320"/>
                <a:gd name="T3" fmla="*/ 0 h 19"/>
                <a:gd name="T4" fmla="*/ 0 w 320"/>
                <a:gd name="T5" fmla="*/ 19 h 19"/>
                <a:gd name="T6" fmla="*/ 320 w 320"/>
                <a:gd name="T7" fmla="*/ 19 h 19"/>
                <a:gd name="T8" fmla="*/ 320 w 320"/>
                <a:gd name="T9" fmla="*/ 0 h 19"/>
                <a:gd name="T10" fmla="*/ 320 w 320"/>
                <a:gd name="T11" fmla="*/ 0 h 19"/>
                <a:gd name="T12" fmla="*/ 320 w 320"/>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20" h="19">
                  <a:moveTo>
                    <a:pt x="320" y="0"/>
                  </a:moveTo>
                  <a:lnTo>
                    <a:pt x="0" y="0"/>
                  </a:lnTo>
                  <a:lnTo>
                    <a:pt x="0" y="19"/>
                  </a:lnTo>
                  <a:lnTo>
                    <a:pt x="320" y="19"/>
                  </a:lnTo>
                  <a:lnTo>
                    <a:pt x="320" y="0"/>
                  </a:lnTo>
                  <a:lnTo>
                    <a:pt x="320" y="0"/>
                  </a:lnTo>
                  <a:lnTo>
                    <a:pt x="320"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79" name="Freeform 54">
              <a:extLst>
                <a:ext uri="{FF2B5EF4-FFF2-40B4-BE49-F238E27FC236}">
                  <a16:creationId xmlns:a16="http://schemas.microsoft.com/office/drawing/2014/main" id="{7127F1FC-7EC0-C1D1-6733-F6663B25C14A}"/>
                </a:ext>
              </a:extLst>
            </p:cNvPr>
            <p:cNvSpPr>
              <a:spLocks noEditPoints="1"/>
            </p:cNvSpPr>
            <p:nvPr/>
          </p:nvSpPr>
          <p:spPr bwMode="auto">
            <a:xfrm>
              <a:off x="3749" y="2035"/>
              <a:ext cx="322" cy="21"/>
            </a:xfrm>
            <a:custGeom>
              <a:avLst/>
              <a:gdLst>
                <a:gd name="T0" fmla="*/ 322 w 322"/>
                <a:gd name="T1" fmla="*/ 21 h 21"/>
                <a:gd name="T2" fmla="*/ 0 w 322"/>
                <a:gd name="T3" fmla="*/ 21 h 21"/>
                <a:gd name="T4" fmla="*/ 0 w 322"/>
                <a:gd name="T5" fmla="*/ 0 h 21"/>
                <a:gd name="T6" fmla="*/ 322 w 322"/>
                <a:gd name="T7" fmla="*/ 0 h 21"/>
                <a:gd name="T8" fmla="*/ 322 w 322"/>
                <a:gd name="T9" fmla="*/ 21 h 21"/>
                <a:gd name="T10" fmla="*/ 3 w 322"/>
                <a:gd name="T11" fmla="*/ 19 h 21"/>
                <a:gd name="T12" fmla="*/ 320 w 322"/>
                <a:gd name="T13" fmla="*/ 19 h 21"/>
                <a:gd name="T14" fmla="*/ 320 w 322"/>
                <a:gd name="T15" fmla="*/ 2 h 21"/>
                <a:gd name="T16" fmla="*/ 3 w 322"/>
                <a:gd name="T17" fmla="*/ 2 h 21"/>
                <a:gd name="T18" fmla="*/ 3 w 322"/>
                <a:gd name="T19" fmla="*/ 1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2" h="21">
                  <a:moveTo>
                    <a:pt x="322" y="21"/>
                  </a:moveTo>
                  <a:lnTo>
                    <a:pt x="0" y="21"/>
                  </a:lnTo>
                  <a:lnTo>
                    <a:pt x="0" y="0"/>
                  </a:lnTo>
                  <a:lnTo>
                    <a:pt x="322" y="0"/>
                  </a:lnTo>
                  <a:lnTo>
                    <a:pt x="322" y="21"/>
                  </a:lnTo>
                  <a:close/>
                  <a:moveTo>
                    <a:pt x="3" y="19"/>
                  </a:moveTo>
                  <a:lnTo>
                    <a:pt x="320" y="19"/>
                  </a:lnTo>
                  <a:lnTo>
                    <a:pt x="320" y="2"/>
                  </a:lnTo>
                  <a:lnTo>
                    <a:pt x="3" y="2"/>
                  </a:lnTo>
                  <a:lnTo>
                    <a:pt x="3" y="19"/>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80" name="Freeform 55">
              <a:extLst>
                <a:ext uri="{FF2B5EF4-FFF2-40B4-BE49-F238E27FC236}">
                  <a16:creationId xmlns:a16="http://schemas.microsoft.com/office/drawing/2014/main" id="{CE014846-F115-AE19-4165-D3463FB9A78E}"/>
                </a:ext>
              </a:extLst>
            </p:cNvPr>
            <p:cNvSpPr>
              <a:spLocks noEditPoints="1"/>
            </p:cNvSpPr>
            <p:nvPr/>
          </p:nvSpPr>
          <p:spPr bwMode="auto">
            <a:xfrm>
              <a:off x="3749" y="2035"/>
              <a:ext cx="322" cy="21"/>
            </a:xfrm>
            <a:custGeom>
              <a:avLst/>
              <a:gdLst>
                <a:gd name="T0" fmla="*/ 322 w 322"/>
                <a:gd name="T1" fmla="*/ 21 h 21"/>
                <a:gd name="T2" fmla="*/ 0 w 322"/>
                <a:gd name="T3" fmla="*/ 21 h 21"/>
                <a:gd name="T4" fmla="*/ 0 w 322"/>
                <a:gd name="T5" fmla="*/ 0 h 21"/>
                <a:gd name="T6" fmla="*/ 322 w 322"/>
                <a:gd name="T7" fmla="*/ 0 h 21"/>
                <a:gd name="T8" fmla="*/ 322 w 322"/>
                <a:gd name="T9" fmla="*/ 21 h 21"/>
                <a:gd name="T10" fmla="*/ 3 w 322"/>
                <a:gd name="T11" fmla="*/ 19 h 21"/>
                <a:gd name="T12" fmla="*/ 320 w 322"/>
                <a:gd name="T13" fmla="*/ 19 h 21"/>
                <a:gd name="T14" fmla="*/ 320 w 322"/>
                <a:gd name="T15" fmla="*/ 2 h 21"/>
                <a:gd name="T16" fmla="*/ 3 w 322"/>
                <a:gd name="T17" fmla="*/ 2 h 21"/>
                <a:gd name="T18" fmla="*/ 3 w 322"/>
                <a:gd name="T19" fmla="*/ 1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2" h="21">
                  <a:moveTo>
                    <a:pt x="322" y="21"/>
                  </a:moveTo>
                  <a:lnTo>
                    <a:pt x="0" y="21"/>
                  </a:lnTo>
                  <a:lnTo>
                    <a:pt x="0" y="0"/>
                  </a:lnTo>
                  <a:lnTo>
                    <a:pt x="322" y="0"/>
                  </a:lnTo>
                  <a:lnTo>
                    <a:pt x="322" y="21"/>
                  </a:lnTo>
                  <a:close/>
                  <a:moveTo>
                    <a:pt x="3" y="19"/>
                  </a:moveTo>
                  <a:lnTo>
                    <a:pt x="320" y="19"/>
                  </a:lnTo>
                  <a:lnTo>
                    <a:pt x="320" y="2"/>
                  </a:lnTo>
                  <a:lnTo>
                    <a:pt x="3" y="2"/>
                  </a:lnTo>
                  <a:lnTo>
                    <a:pt x="3" y="19"/>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81" name="Freeform 56">
              <a:extLst>
                <a:ext uri="{FF2B5EF4-FFF2-40B4-BE49-F238E27FC236}">
                  <a16:creationId xmlns:a16="http://schemas.microsoft.com/office/drawing/2014/main" id="{A1EE88CD-85B5-1B7C-5D31-ADF6F24B5B72}"/>
                </a:ext>
              </a:extLst>
            </p:cNvPr>
            <p:cNvSpPr>
              <a:spLocks noEditPoints="1"/>
            </p:cNvSpPr>
            <p:nvPr/>
          </p:nvSpPr>
          <p:spPr bwMode="auto">
            <a:xfrm>
              <a:off x="3747" y="2035"/>
              <a:ext cx="324" cy="24"/>
            </a:xfrm>
            <a:custGeom>
              <a:avLst/>
              <a:gdLst>
                <a:gd name="T0" fmla="*/ 324 w 324"/>
                <a:gd name="T1" fmla="*/ 24 h 24"/>
                <a:gd name="T2" fmla="*/ 0 w 324"/>
                <a:gd name="T3" fmla="*/ 24 h 24"/>
                <a:gd name="T4" fmla="*/ 0 w 324"/>
                <a:gd name="T5" fmla="*/ 0 h 24"/>
                <a:gd name="T6" fmla="*/ 324 w 324"/>
                <a:gd name="T7" fmla="*/ 0 h 24"/>
                <a:gd name="T8" fmla="*/ 324 w 324"/>
                <a:gd name="T9" fmla="*/ 24 h 24"/>
                <a:gd name="T10" fmla="*/ 2 w 324"/>
                <a:gd name="T11" fmla="*/ 21 h 24"/>
                <a:gd name="T12" fmla="*/ 322 w 324"/>
                <a:gd name="T13" fmla="*/ 21 h 24"/>
                <a:gd name="T14" fmla="*/ 322 w 324"/>
                <a:gd name="T15" fmla="*/ 2 h 24"/>
                <a:gd name="T16" fmla="*/ 322 w 324"/>
                <a:gd name="T17" fmla="*/ 21 h 24"/>
                <a:gd name="T18" fmla="*/ 2 w 324"/>
                <a:gd name="T19" fmla="*/ 21 h 24"/>
                <a:gd name="T20" fmla="*/ 5 w 324"/>
                <a:gd name="T21" fmla="*/ 19 h 24"/>
                <a:gd name="T22" fmla="*/ 320 w 324"/>
                <a:gd name="T23" fmla="*/ 19 h 24"/>
                <a:gd name="T24" fmla="*/ 320 w 324"/>
                <a:gd name="T25" fmla="*/ 5 h 24"/>
                <a:gd name="T26" fmla="*/ 5 w 324"/>
                <a:gd name="T27" fmla="*/ 5 h 24"/>
                <a:gd name="T28" fmla="*/ 5 w 324"/>
                <a:gd name="T29"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4" h="24">
                  <a:moveTo>
                    <a:pt x="324" y="24"/>
                  </a:moveTo>
                  <a:lnTo>
                    <a:pt x="0" y="24"/>
                  </a:lnTo>
                  <a:lnTo>
                    <a:pt x="0" y="0"/>
                  </a:lnTo>
                  <a:lnTo>
                    <a:pt x="324" y="0"/>
                  </a:lnTo>
                  <a:lnTo>
                    <a:pt x="324" y="24"/>
                  </a:lnTo>
                  <a:close/>
                  <a:moveTo>
                    <a:pt x="2" y="21"/>
                  </a:moveTo>
                  <a:lnTo>
                    <a:pt x="322" y="21"/>
                  </a:lnTo>
                  <a:lnTo>
                    <a:pt x="322" y="2"/>
                  </a:lnTo>
                  <a:lnTo>
                    <a:pt x="322" y="21"/>
                  </a:lnTo>
                  <a:lnTo>
                    <a:pt x="2" y="21"/>
                  </a:lnTo>
                  <a:close/>
                  <a:moveTo>
                    <a:pt x="5" y="19"/>
                  </a:moveTo>
                  <a:lnTo>
                    <a:pt x="320" y="19"/>
                  </a:lnTo>
                  <a:lnTo>
                    <a:pt x="320" y="5"/>
                  </a:lnTo>
                  <a:lnTo>
                    <a:pt x="5" y="5"/>
                  </a:lnTo>
                  <a:lnTo>
                    <a:pt x="5" y="19"/>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82" name="Freeform 57">
              <a:extLst>
                <a:ext uri="{FF2B5EF4-FFF2-40B4-BE49-F238E27FC236}">
                  <a16:creationId xmlns:a16="http://schemas.microsoft.com/office/drawing/2014/main" id="{F267B91E-BE10-3ECF-1FB5-3AA6D0B7DB10}"/>
                </a:ext>
              </a:extLst>
            </p:cNvPr>
            <p:cNvSpPr>
              <a:spLocks/>
            </p:cNvSpPr>
            <p:nvPr/>
          </p:nvSpPr>
          <p:spPr bwMode="auto">
            <a:xfrm>
              <a:off x="3749" y="1928"/>
              <a:ext cx="320" cy="19"/>
            </a:xfrm>
            <a:custGeom>
              <a:avLst/>
              <a:gdLst>
                <a:gd name="T0" fmla="*/ 320 w 320"/>
                <a:gd name="T1" fmla="*/ 0 h 19"/>
                <a:gd name="T2" fmla="*/ 0 w 320"/>
                <a:gd name="T3" fmla="*/ 0 h 19"/>
                <a:gd name="T4" fmla="*/ 0 w 320"/>
                <a:gd name="T5" fmla="*/ 19 h 19"/>
                <a:gd name="T6" fmla="*/ 320 w 320"/>
                <a:gd name="T7" fmla="*/ 19 h 19"/>
                <a:gd name="T8" fmla="*/ 320 w 320"/>
                <a:gd name="T9" fmla="*/ 0 h 19"/>
                <a:gd name="T10" fmla="*/ 320 w 320"/>
                <a:gd name="T11" fmla="*/ 0 h 19"/>
                <a:gd name="T12" fmla="*/ 320 w 320"/>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20" h="19">
                  <a:moveTo>
                    <a:pt x="320" y="0"/>
                  </a:moveTo>
                  <a:lnTo>
                    <a:pt x="0" y="0"/>
                  </a:lnTo>
                  <a:lnTo>
                    <a:pt x="0" y="19"/>
                  </a:lnTo>
                  <a:lnTo>
                    <a:pt x="320" y="19"/>
                  </a:lnTo>
                  <a:lnTo>
                    <a:pt x="320" y="0"/>
                  </a:lnTo>
                  <a:lnTo>
                    <a:pt x="320" y="0"/>
                  </a:lnTo>
                  <a:lnTo>
                    <a:pt x="320"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83" name="Freeform 58">
              <a:extLst>
                <a:ext uri="{FF2B5EF4-FFF2-40B4-BE49-F238E27FC236}">
                  <a16:creationId xmlns:a16="http://schemas.microsoft.com/office/drawing/2014/main" id="{B37B0677-6329-B178-6046-C581F2D49C48}"/>
                </a:ext>
              </a:extLst>
            </p:cNvPr>
            <p:cNvSpPr>
              <a:spLocks noEditPoints="1"/>
            </p:cNvSpPr>
            <p:nvPr/>
          </p:nvSpPr>
          <p:spPr bwMode="auto">
            <a:xfrm>
              <a:off x="3749" y="1925"/>
              <a:ext cx="322" cy="22"/>
            </a:xfrm>
            <a:custGeom>
              <a:avLst/>
              <a:gdLst>
                <a:gd name="T0" fmla="*/ 322 w 322"/>
                <a:gd name="T1" fmla="*/ 22 h 22"/>
                <a:gd name="T2" fmla="*/ 0 w 322"/>
                <a:gd name="T3" fmla="*/ 22 h 22"/>
                <a:gd name="T4" fmla="*/ 0 w 322"/>
                <a:gd name="T5" fmla="*/ 0 h 22"/>
                <a:gd name="T6" fmla="*/ 322 w 322"/>
                <a:gd name="T7" fmla="*/ 0 h 22"/>
                <a:gd name="T8" fmla="*/ 322 w 322"/>
                <a:gd name="T9" fmla="*/ 22 h 22"/>
                <a:gd name="T10" fmla="*/ 3 w 322"/>
                <a:gd name="T11" fmla="*/ 19 h 22"/>
                <a:gd name="T12" fmla="*/ 320 w 322"/>
                <a:gd name="T13" fmla="*/ 19 h 22"/>
                <a:gd name="T14" fmla="*/ 320 w 322"/>
                <a:gd name="T15" fmla="*/ 3 h 22"/>
                <a:gd name="T16" fmla="*/ 3 w 322"/>
                <a:gd name="T17" fmla="*/ 3 h 22"/>
                <a:gd name="T18" fmla="*/ 3 w 322"/>
                <a:gd name="T1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2" h="22">
                  <a:moveTo>
                    <a:pt x="322" y="22"/>
                  </a:moveTo>
                  <a:lnTo>
                    <a:pt x="0" y="22"/>
                  </a:lnTo>
                  <a:lnTo>
                    <a:pt x="0" y="0"/>
                  </a:lnTo>
                  <a:lnTo>
                    <a:pt x="322" y="0"/>
                  </a:lnTo>
                  <a:lnTo>
                    <a:pt x="322" y="22"/>
                  </a:lnTo>
                  <a:close/>
                  <a:moveTo>
                    <a:pt x="3" y="19"/>
                  </a:moveTo>
                  <a:lnTo>
                    <a:pt x="320" y="19"/>
                  </a:lnTo>
                  <a:lnTo>
                    <a:pt x="320" y="3"/>
                  </a:lnTo>
                  <a:lnTo>
                    <a:pt x="3" y="3"/>
                  </a:lnTo>
                  <a:lnTo>
                    <a:pt x="3" y="19"/>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84" name="Freeform 59">
              <a:extLst>
                <a:ext uri="{FF2B5EF4-FFF2-40B4-BE49-F238E27FC236}">
                  <a16:creationId xmlns:a16="http://schemas.microsoft.com/office/drawing/2014/main" id="{7977EC7A-60FC-00D2-EF29-D2AB10594BF5}"/>
                </a:ext>
              </a:extLst>
            </p:cNvPr>
            <p:cNvSpPr>
              <a:spLocks noEditPoints="1"/>
            </p:cNvSpPr>
            <p:nvPr/>
          </p:nvSpPr>
          <p:spPr bwMode="auto">
            <a:xfrm>
              <a:off x="3749" y="1925"/>
              <a:ext cx="322" cy="22"/>
            </a:xfrm>
            <a:custGeom>
              <a:avLst/>
              <a:gdLst>
                <a:gd name="T0" fmla="*/ 322 w 322"/>
                <a:gd name="T1" fmla="*/ 22 h 22"/>
                <a:gd name="T2" fmla="*/ 0 w 322"/>
                <a:gd name="T3" fmla="*/ 22 h 22"/>
                <a:gd name="T4" fmla="*/ 0 w 322"/>
                <a:gd name="T5" fmla="*/ 0 h 22"/>
                <a:gd name="T6" fmla="*/ 322 w 322"/>
                <a:gd name="T7" fmla="*/ 0 h 22"/>
                <a:gd name="T8" fmla="*/ 322 w 322"/>
                <a:gd name="T9" fmla="*/ 22 h 22"/>
                <a:gd name="T10" fmla="*/ 3 w 322"/>
                <a:gd name="T11" fmla="*/ 19 h 22"/>
                <a:gd name="T12" fmla="*/ 320 w 322"/>
                <a:gd name="T13" fmla="*/ 19 h 22"/>
                <a:gd name="T14" fmla="*/ 320 w 322"/>
                <a:gd name="T15" fmla="*/ 3 h 22"/>
                <a:gd name="T16" fmla="*/ 3 w 322"/>
                <a:gd name="T17" fmla="*/ 3 h 22"/>
                <a:gd name="T18" fmla="*/ 3 w 322"/>
                <a:gd name="T1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2" h="22">
                  <a:moveTo>
                    <a:pt x="322" y="22"/>
                  </a:moveTo>
                  <a:lnTo>
                    <a:pt x="0" y="22"/>
                  </a:lnTo>
                  <a:lnTo>
                    <a:pt x="0" y="0"/>
                  </a:lnTo>
                  <a:lnTo>
                    <a:pt x="322" y="0"/>
                  </a:lnTo>
                  <a:lnTo>
                    <a:pt x="322" y="22"/>
                  </a:lnTo>
                  <a:close/>
                  <a:moveTo>
                    <a:pt x="3" y="19"/>
                  </a:moveTo>
                  <a:lnTo>
                    <a:pt x="320" y="19"/>
                  </a:lnTo>
                  <a:lnTo>
                    <a:pt x="320" y="3"/>
                  </a:lnTo>
                  <a:lnTo>
                    <a:pt x="3" y="3"/>
                  </a:lnTo>
                  <a:lnTo>
                    <a:pt x="3" y="19"/>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85" name="Freeform 60">
              <a:extLst>
                <a:ext uri="{FF2B5EF4-FFF2-40B4-BE49-F238E27FC236}">
                  <a16:creationId xmlns:a16="http://schemas.microsoft.com/office/drawing/2014/main" id="{54184B09-4959-EEE9-F4FD-0A6CE24B6965}"/>
                </a:ext>
              </a:extLst>
            </p:cNvPr>
            <p:cNvSpPr>
              <a:spLocks noEditPoints="1"/>
            </p:cNvSpPr>
            <p:nvPr/>
          </p:nvSpPr>
          <p:spPr bwMode="auto">
            <a:xfrm>
              <a:off x="3747" y="1925"/>
              <a:ext cx="324" cy="24"/>
            </a:xfrm>
            <a:custGeom>
              <a:avLst/>
              <a:gdLst>
                <a:gd name="T0" fmla="*/ 324 w 324"/>
                <a:gd name="T1" fmla="*/ 24 h 24"/>
                <a:gd name="T2" fmla="*/ 0 w 324"/>
                <a:gd name="T3" fmla="*/ 24 h 24"/>
                <a:gd name="T4" fmla="*/ 0 w 324"/>
                <a:gd name="T5" fmla="*/ 0 h 24"/>
                <a:gd name="T6" fmla="*/ 324 w 324"/>
                <a:gd name="T7" fmla="*/ 0 h 24"/>
                <a:gd name="T8" fmla="*/ 324 w 324"/>
                <a:gd name="T9" fmla="*/ 24 h 24"/>
                <a:gd name="T10" fmla="*/ 2 w 324"/>
                <a:gd name="T11" fmla="*/ 22 h 24"/>
                <a:gd name="T12" fmla="*/ 322 w 324"/>
                <a:gd name="T13" fmla="*/ 22 h 24"/>
                <a:gd name="T14" fmla="*/ 322 w 324"/>
                <a:gd name="T15" fmla="*/ 3 h 24"/>
                <a:gd name="T16" fmla="*/ 322 w 324"/>
                <a:gd name="T17" fmla="*/ 22 h 24"/>
                <a:gd name="T18" fmla="*/ 2 w 324"/>
                <a:gd name="T19" fmla="*/ 22 h 24"/>
                <a:gd name="T20" fmla="*/ 5 w 324"/>
                <a:gd name="T21" fmla="*/ 19 h 24"/>
                <a:gd name="T22" fmla="*/ 320 w 324"/>
                <a:gd name="T23" fmla="*/ 19 h 24"/>
                <a:gd name="T24" fmla="*/ 320 w 324"/>
                <a:gd name="T25" fmla="*/ 5 h 24"/>
                <a:gd name="T26" fmla="*/ 5 w 324"/>
                <a:gd name="T27" fmla="*/ 5 h 24"/>
                <a:gd name="T28" fmla="*/ 5 w 324"/>
                <a:gd name="T29"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4" h="24">
                  <a:moveTo>
                    <a:pt x="324" y="24"/>
                  </a:moveTo>
                  <a:lnTo>
                    <a:pt x="0" y="24"/>
                  </a:lnTo>
                  <a:lnTo>
                    <a:pt x="0" y="0"/>
                  </a:lnTo>
                  <a:lnTo>
                    <a:pt x="324" y="0"/>
                  </a:lnTo>
                  <a:lnTo>
                    <a:pt x="324" y="24"/>
                  </a:lnTo>
                  <a:close/>
                  <a:moveTo>
                    <a:pt x="2" y="22"/>
                  </a:moveTo>
                  <a:lnTo>
                    <a:pt x="322" y="22"/>
                  </a:lnTo>
                  <a:lnTo>
                    <a:pt x="322" y="3"/>
                  </a:lnTo>
                  <a:lnTo>
                    <a:pt x="322" y="22"/>
                  </a:lnTo>
                  <a:lnTo>
                    <a:pt x="2" y="22"/>
                  </a:lnTo>
                  <a:close/>
                  <a:moveTo>
                    <a:pt x="5" y="19"/>
                  </a:moveTo>
                  <a:lnTo>
                    <a:pt x="320" y="19"/>
                  </a:lnTo>
                  <a:lnTo>
                    <a:pt x="320" y="5"/>
                  </a:lnTo>
                  <a:lnTo>
                    <a:pt x="5" y="5"/>
                  </a:lnTo>
                  <a:lnTo>
                    <a:pt x="5" y="19"/>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86" name="Freeform 61">
              <a:extLst>
                <a:ext uri="{FF2B5EF4-FFF2-40B4-BE49-F238E27FC236}">
                  <a16:creationId xmlns:a16="http://schemas.microsoft.com/office/drawing/2014/main" id="{02DDA857-D75F-4866-FD36-6982B5360853}"/>
                </a:ext>
              </a:extLst>
            </p:cNvPr>
            <p:cNvSpPr>
              <a:spLocks/>
            </p:cNvSpPr>
            <p:nvPr/>
          </p:nvSpPr>
          <p:spPr bwMode="auto">
            <a:xfrm>
              <a:off x="3578" y="2295"/>
              <a:ext cx="183" cy="131"/>
            </a:xfrm>
            <a:custGeom>
              <a:avLst/>
              <a:gdLst>
                <a:gd name="T0" fmla="*/ 69 w 183"/>
                <a:gd name="T1" fmla="*/ 105 h 131"/>
                <a:gd name="T2" fmla="*/ 14 w 183"/>
                <a:gd name="T3" fmla="*/ 50 h 131"/>
                <a:gd name="T4" fmla="*/ 0 w 183"/>
                <a:gd name="T5" fmla="*/ 64 h 131"/>
                <a:gd name="T6" fmla="*/ 69 w 183"/>
                <a:gd name="T7" fmla="*/ 131 h 131"/>
                <a:gd name="T8" fmla="*/ 183 w 183"/>
                <a:gd name="T9" fmla="*/ 14 h 131"/>
                <a:gd name="T10" fmla="*/ 171 w 183"/>
                <a:gd name="T11" fmla="*/ 0 h 131"/>
                <a:gd name="T12" fmla="*/ 69 w 183"/>
                <a:gd name="T13" fmla="*/ 105 h 131"/>
                <a:gd name="T14" fmla="*/ 69 w 183"/>
                <a:gd name="T15" fmla="*/ 105 h 131"/>
                <a:gd name="T16" fmla="*/ 69 w 183"/>
                <a:gd name="T17" fmla="*/ 10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31">
                  <a:moveTo>
                    <a:pt x="69" y="105"/>
                  </a:moveTo>
                  <a:lnTo>
                    <a:pt x="14" y="50"/>
                  </a:lnTo>
                  <a:lnTo>
                    <a:pt x="0" y="64"/>
                  </a:lnTo>
                  <a:lnTo>
                    <a:pt x="69" y="131"/>
                  </a:lnTo>
                  <a:lnTo>
                    <a:pt x="183" y="14"/>
                  </a:lnTo>
                  <a:lnTo>
                    <a:pt x="171" y="0"/>
                  </a:lnTo>
                  <a:lnTo>
                    <a:pt x="69" y="105"/>
                  </a:lnTo>
                  <a:lnTo>
                    <a:pt x="69" y="105"/>
                  </a:lnTo>
                  <a:lnTo>
                    <a:pt x="69" y="105"/>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87" name="Freeform 62">
              <a:extLst>
                <a:ext uri="{FF2B5EF4-FFF2-40B4-BE49-F238E27FC236}">
                  <a16:creationId xmlns:a16="http://schemas.microsoft.com/office/drawing/2014/main" id="{BE7855BB-827A-1BA5-8FCB-DD60E03AC076}"/>
                </a:ext>
              </a:extLst>
            </p:cNvPr>
            <p:cNvSpPr>
              <a:spLocks noEditPoints="1"/>
            </p:cNvSpPr>
            <p:nvPr/>
          </p:nvSpPr>
          <p:spPr bwMode="auto">
            <a:xfrm>
              <a:off x="3575" y="2292"/>
              <a:ext cx="189" cy="136"/>
            </a:xfrm>
            <a:custGeom>
              <a:avLst/>
              <a:gdLst>
                <a:gd name="T0" fmla="*/ 72 w 189"/>
                <a:gd name="T1" fmla="*/ 136 h 136"/>
                <a:gd name="T2" fmla="*/ 72 w 189"/>
                <a:gd name="T3" fmla="*/ 134 h 136"/>
                <a:gd name="T4" fmla="*/ 0 w 189"/>
                <a:gd name="T5" fmla="*/ 67 h 136"/>
                <a:gd name="T6" fmla="*/ 17 w 189"/>
                <a:gd name="T7" fmla="*/ 50 h 136"/>
                <a:gd name="T8" fmla="*/ 17 w 189"/>
                <a:gd name="T9" fmla="*/ 53 h 136"/>
                <a:gd name="T10" fmla="*/ 72 w 189"/>
                <a:gd name="T11" fmla="*/ 105 h 136"/>
                <a:gd name="T12" fmla="*/ 174 w 189"/>
                <a:gd name="T13" fmla="*/ 0 h 136"/>
                <a:gd name="T14" fmla="*/ 189 w 189"/>
                <a:gd name="T15" fmla="*/ 17 h 136"/>
                <a:gd name="T16" fmla="*/ 186 w 189"/>
                <a:gd name="T17" fmla="*/ 17 h 136"/>
                <a:gd name="T18" fmla="*/ 72 w 189"/>
                <a:gd name="T19" fmla="*/ 136 h 136"/>
                <a:gd name="T20" fmla="*/ 5 w 189"/>
                <a:gd name="T21" fmla="*/ 67 h 136"/>
                <a:gd name="T22" fmla="*/ 72 w 189"/>
                <a:gd name="T23" fmla="*/ 132 h 136"/>
                <a:gd name="T24" fmla="*/ 184 w 189"/>
                <a:gd name="T25" fmla="*/ 17 h 136"/>
                <a:gd name="T26" fmla="*/ 174 w 189"/>
                <a:gd name="T27" fmla="*/ 5 h 136"/>
                <a:gd name="T28" fmla="*/ 72 w 189"/>
                <a:gd name="T29" fmla="*/ 110 h 136"/>
                <a:gd name="T30" fmla="*/ 72 w 189"/>
                <a:gd name="T31" fmla="*/ 108 h 136"/>
                <a:gd name="T32" fmla="*/ 17 w 189"/>
                <a:gd name="T33" fmla="*/ 55 h 136"/>
                <a:gd name="T34" fmla="*/ 5 w 189"/>
                <a:gd name="T35" fmla="*/ 67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9" h="136">
                  <a:moveTo>
                    <a:pt x="72" y="136"/>
                  </a:moveTo>
                  <a:lnTo>
                    <a:pt x="72" y="134"/>
                  </a:lnTo>
                  <a:lnTo>
                    <a:pt x="0" y="67"/>
                  </a:lnTo>
                  <a:lnTo>
                    <a:pt x="17" y="50"/>
                  </a:lnTo>
                  <a:lnTo>
                    <a:pt x="17" y="53"/>
                  </a:lnTo>
                  <a:lnTo>
                    <a:pt x="72" y="105"/>
                  </a:lnTo>
                  <a:lnTo>
                    <a:pt x="174" y="0"/>
                  </a:lnTo>
                  <a:lnTo>
                    <a:pt x="189" y="17"/>
                  </a:lnTo>
                  <a:lnTo>
                    <a:pt x="186" y="17"/>
                  </a:lnTo>
                  <a:lnTo>
                    <a:pt x="72" y="136"/>
                  </a:lnTo>
                  <a:close/>
                  <a:moveTo>
                    <a:pt x="5" y="67"/>
                  </a:moveTo>
                  <a:lnTo>
                    <a:pt x="72" y="132"/>
                  </a:lnTo>
                  <a:lnTo>
                    <a:pt x="184" y="17"/>
                  </a:lnTo>
                  <a:lnTo>
                    <a:pt x="174" y="5"/>
                  </a:lnTo>
                  <a:lnTo>
                    <a:pt x="72" y="110"/>
                  </a:lnTo>
                  <a:lnTo>
                    <a:pt x="72" y="108"/>
                  </a:lnTo>
                  <a:lnTo>
                    <a:pt x="17" y="55"/>
                  </a:lnTo>
                  <a:lnTo>
                    <a:pt x="5" y="67"/>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88" name="Freeform 63">
              <a:extLst>
                <a:ext uri="{FF2B5EF4-FFF2-40B4-BE49-F238E27FC236}">
                  <a16:creationId xmlns:a16="http://schemas.microsoft.com/office/drawing/2014/main" id="{083BE000-BB37-4BE0-06C2-A45DA5BAA68F}"/>
                </a:ext>
              </a:extLst>
            </p:cNvPr>
            <p:cNvSpPr>
              <a:spLocks noEditPoints="1"/>
            </p:cNvSpPr>
            <p:nvPr/>
          </p:nvSpPr>
          <p:spPr bwMode="auto">
            <a:xfrm>
              <a:off x="3575" y="2292"/>
              <a:ext cx="189" cy="136"/>
            </a:xfrm>
            <a:custGeom>
              <a:avLst/>
              <a:gdLst>
                <a:gd name="T0" fmla="*/ 72 w 189"/>
                <a:gd name="T1" fmla="*/ 136 h 136"/>
                <a:gd name="T2" fmla="*/ 72 w 189"/>
                <a:gd name="T3" fmla="*/ 134 h 136"/>
                <a:gd name="T4" fmla="*/ 0 w 189"/>
                <a:gd name="T5" fmla="*/ 67 h 136"/>
                <a:gd name="T6" fmla="*/ 17 w 189"/>
                <a:gd name="T7" fmla="*/ 50 h 136"/>
                <a:gd name="T8" fmla="*/ 17 w 189"/>
                <a:gd name="T9" fmla="*/ 53 h 136"/>
                <a:gd name="T10" fmla="*/ 72 w 189"/>
                <a:gd name="T11" fmla="*/ 105 h 136"/>
                <a:gd name="T12" fmla="*/ 174 w 189"/>
                <a:gd name="T13" fmla="*/ 0 h 136"/>
                <a:gd name="T14" fmla="*/ 189 w 189"/>
                <a:gd name="T15" fmla="*/ 17 h 136"/>
                <a:gd name="T16" fmla="*/ 186 w 189"/>
                <a:gd name="T17" fmla="*/ 17 h 136"/>
                <a:gd name="T18" fmla="*/ 72 w 189"/>
                <a:gd name="T19" fmla="*/ 136 h 136"/>
                <a:gd name="T20" fmla="*/ 5 w 189"/>
                <a:gd name="T21" fmla="*/ 67 h 136"/>
                <a:gd name="T22" fmla="*/ 72 w 189"/>
                <a:gd name="T23" fmla="*/ 132 h 136"/>
                <a:gd name="T24" fmla="*/ 184 w 189"/>
                <a:gd name="T25" fmla="*/ 17 h 136"/>
                <a:gd name="T26" fmla="*/ 174 w 189"/>
                <a:gd name="T27" fmla="*/ 5 h 136"/>
                <a:gd name="T28" fmla="*/ 72 w 189"/>
                <a:gd name="T29" fmla="*/ 110 h 136"/>
                <a:gd name="T30" fmla="*/ 72 w 189"/>
                <a:gd name="T31" fmla="*/ 108 h 136"/>
                <a:gd name="T32" fmla="*/ 17 w 189"/>
                <a:gd name="T33" fmla="*/ 55 h 136"/>
                <a:gd name="T34" fmla="*/ 5 w 189"/>
                <a:gd name="T35" fmla="*/ 67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9" h="136">
                  <a:moveTo>
                    <a:pt x="72" y="136"/>
                  </a:moveTo>
                  <a:lnTo>
                    <a:pt x="72" y="134"/>
                  </a:lnTo>
                  <a:lnTo>
                    <a:pt x="0" y="67"/>
                  </a:lnTo>
                  <a:lnTo>
                    <a:pt x="17" y="50"/>
                  </a:lnTo>
                  <a:lnTo>
                    <a:pt x="17" y="53"/>
                  </a:lnTo>
                  <a:lnTo>
                    <a:pt x="72" y="105"/>
                  </a:lnTo>
                  <a:lnTo>
                    <a:pt x="174" y="0"/>
                  </a:lnTo>
                  <a:lnTo>
                    <a:pt x="189" y="17"/>
                  </a:lnTo>
                  <a:lnTo>
                    <a:pt x="186" y="17"/>
                  </a:lnTo>
                  <a:lnTo>
                    <a:pt x="72" y="136"/>
                  </a:lnTo>
                  <a:close/>
                  <a:moveTo>
                    <a:pt x="5" y="67"/>
                  </a:moveTo>
                  <a:lnTo>
                    <a:pt x="72" y="132"/>
                  </a:lnTo>
                  <a:lnTo>
                    <a:pt x="184" y="17"/>
                  </a:lnTo>
                  <a:lnTo>
                    <a:pt x="174" y="5"/>
                  </a:lnTo>
                  <a:lnTo>
                    <a:pt x="72" y="110"/>
                  </a:lnTo>
                  <a:lnTo>
                    <a:pt x="72" y="108"/>
                  </a:lnTo>
                  <a:lnTo>
                    <a:pt x="17" y="55"/>
                  </a:lnTo>
                  <a:lnTo>
                    <a:pt x="5" y="67"/>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89" name="Freeform 64">
              <a:extLst>
                <a:ext uri="{FF2B5EF4-FFF2-40B4-BE49-F238E27FC236}">
                  <a16:creationId xmlns:a16="http://schemas.microsoft.com/office/drawing/2014/main" id="{185C2D47-F251-4605-3ED2-C79C0B4A6C88}"/>
                </a:ext>
              </a:extLst>
            </p:cNvPr>
            <p:cNvSpPr>
              <a:spLocks noEditPoints="1"/>
            </p:cNvSpPr>
            <p:nvPr/>
          </p:nvSpPr>
          <p:spPr bwMode="auto">
            <a:xfrm>
              <a:off x="3575" y="2292"/>
              <a:ext cx="189" cy="136"/>
            </a:xfrm>
            <a:custGeom>
              <a:avLst/>
              <a:gdLst>
                <a:gd name="T0" fmla="*/ 72 w 189"/>
                <a:gd name="T1" fmla="*/ 136 h 136"/>
                <a:gd name="T2" fmla="*/ 0 w 189"/>
                <a:gd name="T3" fmla="*/ 67 h 136"/>
                <a:gd name="T4" fmla="*/ 17 w 189"/>
                <a:gd name="T5" fmla="*/ 50 h 136"/>
                <a:gd name="T6" fmla="*/ 19 w 189"/>
                <a:gd name="T7" fmla="*/ 50 h 136"/>
                <a:gd name="T8" fmla="*/ 72 w 189"/>
                <a:gd name="T9" fmla="*/ 105 h 136"/>
                <a:gd name="T10" fmla="*/ 174 w 189"/>
                <a:gd name="T11" fmla="*/ 0 h 136"/>
                <a:gd name="T12" fmla="*/ 189 w 189"/>
                <a:gd name="T13" fmla="*/ 17 h 136"/>
                <a:gd name="T14" fmla="*/ 189 w 189"/>
                <a:gd name="T15" fmla="*/ 19 h 136"/>
                <a:gd name="T16" fmla="*/ 72 w 189"/>
                <a:gd name="T17" fmla="*/ 136 h 136"/>
                <a:gd name="T18" fmla="*/ 5 w 189"/>
                <a:gd name="T19" fmla="*/ 67 h 136"/>
                <a:gd name="T20" fmla="*/ 72 w 189"/>
                <a:gd name="T21" fmla="*/ 132 h 136"/>
                <a:gd name="T22" fmla="*/ 184 w 189"/>
                <a:gd name="T23" fmla="*/ 17 h 136"/>
                <a:gd name="T24" fmla="*/ 174 w 189"/>
                <a:gd name="T25" fmla="*/ 5 h 136"/>
                <a:gd name="T26" fmla="*/ 72 w 189"/>
                <a:gd name="T27" fmla="*/ 110 h 136"/>
                <a:gd name="T28" fmla="*/ 69 w 189"/>
                <a:gd name="T29" fmla="*/ 110 h 136"/>
                <a:gd name="T30" fmla="*/ 17 w 189"/>
                <a:gd name="T31" fmla="*/ 55 h 136"/>
                <a:gd name="T32" fmla="*/ 5 w 189"/>
                <a:gd name="T33" fmla="*/ 67 h 136"/>
                <a:gd name="T34" fmla="*/ 3 w 189"/>
                <a:gd name="T35" fmla="*/ 67 h 136"/>
                <a:gd name="T36" fmla="*/ 46 w 189"/>
                <a:gd name="T37" fmla="*/ 110 h 136"/>
                <a:gd name="T38" fmla="*/ 3 w 189"/>
                <a:gd name="T39" fmla="*/ 67 h 136"/>
                <a:gd name="T40" fmla="*/ 17 w 189"/>
                <a:gd name="T41" fmla="*/ 53 h 136"/>
                <a:gd name="T42" fmla="*/ 17 w 189"/>
                <a:gd name="T43" fmla="*/ 53 h 136"/>
                <a:gd name="T44" fmla="*/ 72 w 189"/>
                <a:gd name="T45" fmla="*/ 108 h 136"/>
                <a:gd name="T46" fmla="*/ 72 w 189"/>
                <a:gd name="T47" fmla="*/ 108 h 136"/>
                <a:gd name="T48" fmla="*/ 17 w 189"/>
                <a:gd name="T49" fmla="*/ 53 h 136"/>
                <a:gd name="T50" fmla="*/ 174 w 189"/>
                <a:gd name="T51" fmla="*/ 3 h 136"/>
                <a:gd name="T52" fmla="*/ 186 w 189"/>
                <a:gd name="T53" fmla="*/ 17 h 136"/>
                <a:gd name="T54" fmla="*/ 131 w 189"/>
                <a:gd name="T55" fmla="*/ 74 h 136"/>
                <a:gd name="T56" fmla="*/ 186 w 189"/>
                <a:gd name="T57" fmla="*/ 17 h 136"/>
                <a:gd name="T58" fmla="*/ 174 w 189"/>
                <a:gd name="T59" fmla="*/ 3 h 136"/>
                <a:gd name="T60" fmla="*/ 110 w 189"/>
                <a:gd name="T61" fmla="*/ 67 h 136"/>
                <a:gd name="T62" fmla="*/ 174 w 189"/>
                <a:gd name="T63" fmla="*/ 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9" h="136">
                  <a:moveTo>
                    <a:pt x="72" y="136"/>
                  </a:moveTo>
                  <a:lnTo>
                    <a:pt x="0" y="67"/>
                  </a:lnTo>
                  <a:lnTo>
                    <a:pt x="17" y="50"/>
                  </a:lnTo>
                  <a:lnTo>
                    <a:pt x="19" y="50"/>
                  </a:lnTo>
                  <a:lnTo>
                    <a:pt x="72" y="105"/>
                  </a:lnTo>
                  <a:lnTo>
                    <a:pt x="174" y="0"/>
                  </a:lnTo>
                  <a:lnTo>
                    <a:pt x="189" y="17"/>
                  </a:lnTo>
                  <a:lnTo>
                    <a:pt x="189" y="19"/>
                  </a:lnTo>
                  <a:lnTo>
                    <a:pt x="72" y="136"/>
                  </a:lnTo>
                  <a:close/>
                  <a:moveTo>
                    <a:pt x="5" y="67"/>
                  </a:moveTo>
                  <a:lnTo>
                    <a:pt x="72" y="132"/>
                  </a:lnTo>
                  <a:lnTo>
                    <a:pt x="184" y="17"/>
                  </a:lnTo>
                  <a:lnTo>
                    <a:pt x="174" y="5"/>
                  </a:lnTo>
                  <a:lnTo>
                    <a:pt x="72" y="110"/>
                  </a:lnTo>
                  <a:lnTo>
                    <a:pt x="69" y="110"/>
                  </a:lnTo>
                  <a:lnTo>
                    <a:pt x="17" y="55"/>
                  </a:lnTo>
                  <a:lnTo>
                    <a:pt x="5" y="67"/>
                  </a:lnTo>
                  <a:close/>
                  <a:moveTo>
                    <a:pt x="3" y="67"/>
                  </a:moveTo>
                  <a:lnTo>
                    <a:pt x="46" y="110"/>
                  </a:lnTo>
                  <a:lnTo>
                    <a:pt x="3" y="67"/>
                  </a:lnTo>
                  <a:close/>
                  <a:moveTo>
                    <a:pt x="17" y="53"/>
                  </a:moveTo>
                  <a:lnTo>
                    <a:pt x="17" y="53"/>
                  </a:lnTo>
                  <a:lnTo>
                    <a:pt x="72" y="108"/>
                  </a:lnTo>
                  <a:lnTo>
                    <a:pt x="72" y="108"/>
                  </a:lnTo>
                  <a:lnTo>
                    <a:pt x="17" y="53"/>
                  </a:lnTo>
                  <a:close/>
                  <a:moveTo>
                    <a:pt x="174" y="3"/>
                  </a:moveTo>
                  <a:lnTo>
                    <a:pt x="186" y="17"/>
                  </a:lnTo>
                  <a:lnTo>
                    <a:pt x="131" y="74"/>
                  </a:lnTo>
                  <a:lnTo>
                    <a:pt x="186" y="17"/>
                  </a:lnTo>
                  <a:lnTo>
                    <a:pt x="174" y="3"/>
                  </a:lnTo>
                  <a:lnTo>
                    <a:pt x="110" y="67"/>
                  </a:lnTo>
                  <a:lnTo>
                    <a:pt x="174" y="3"/>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grpSp>
      <p:sp>
        <p:nvSpPr>
          <p:cNvPr id="90" name="Freeform 60">
            <a:extLst>
              <a:ext uri="{FF2B5EF4-FFF2-40B4-BE49-F238E27FC236}">
                <a16:creationId xmlns:a16="http://schemas.microsoft.com/office/drawing/2014/main" id="{C7693130-7019-B112-FCF7-E5F211C793EC}"/>
              </a:ext>
            </a:extLst>
          </p:cNvPr>
          <p:cNvSpPr>
            <a:spLocks noChangeAspect="1" noEditPoints="1"/>
          </p:cNvSpPr>
          <p:nvPr/>
        </p:nvSpPr>
        <p:spPr bwMode="auto">
          <a:xfrm>
            <a:off x="2734609" y="1678249"/>
            <a:ext cx="301799" cy="301219"/>
          </a:xfrm>
          <a:custGeom>
            <a:avLst/>
            <a:gdLst>
              <a:gd name="T0" fmla="*/ 108 w 216"/>
              <a:gd name="T1" fmla="*/ 0 h 216"/>
              <a:gd name="T2" fmla="*/ 32 w 216"/>
              <a:gd name="T3" fmla="*/ 76 h 216"/>
              <a:gd name="T4" fmla="*/ 58 w 216"/>
              <a:gd name="T5" fmla="*/ 130 h 216"/>
              <a:gd name="T6" fmla="*/ 68 w 216"/>
              <a:gd name="T7" fmla="*/ 153 h 216"/>
              <a:gd name="T8" fmla="*/ 88 w 216"/>
              <a:gd name="T9" fmla="*/ 172 h 216"/>
              <a:gd name="T10" fmla="*/ 128 w 216"/>
              <a:gd name="T11" fmla="*/ 172 h 216"/>
              <a:gd name="T12" fmla="*/ 148 w 216"/>
              <a:gd name="T13" fmla="*/ 153 h 216"/>
              <a:gd name="T14" fmla="*/ 159 w 216"/>
              <a:gd name="T15" fmla="*/ 130 h 216"/>
              <a:gd name="T16" fmla="*/ 184 w 216"/>
              <a:gd name="T17" fmla="*/ 76 h 216"/>
              <a:gd name="T18" fmla="*/ 108 w 216"/>
              <a:gd name="T19" fmla="*/ 0 h 216"/>
              <a:gd name="T20" fmla="*/ 153 w 216"/>
              <a:gd name="T21" fmla="*/ 124 h 216"/>
              <a:gd name="T22" fmla="*/ 140 w 216"/>
              <a:gd name="T23" fmla="*/ 153 h 216"/>
              <a:gd name="T24" fmla="*/ 128 w 216"/>
              <a:gd name="T25" fmla="*/ 164 h 216"/>
              <a:gd name="T26" fmla="*/ 88 w 216"/>
              <a:gd name="T27" fmla="*/ 164 h 216"/>
              <a:gd name="T28" fmla="*/ 76 w 216"/>
              <a:gd name="T29" fmla="*/ 153 h 216"/>
              <a:gd name="T30" fmla="*/ 64 w 216"/>
              <a:gd name="T31" fmla="*/ 124 h 216"/>
              <a:gd name="T32" fmla="*/ 40 w 216"/>
              <a:gd name="T33" fmla="*/ 76 h 216"/>
              <a:gd name="T34" fmla="*/ 108 w 216"/>
              <a:gd name="T35" fmla="*/ 8 h 216"/>
              <a:gd name="T36" fmla="*/ 176 w 216"/>
              <a:gd name="T37" fmla="*/ 76 h 216"/>
              <a:gd name="T38" fmla="*/ 153 w 216"/>
              <a:gd name="T39" fmla="*/ 124 h 216"/>
              <a:gd name="T40" fmla="*/ 68 w 216"/>
              <a:gd name="T41" fmla="*/ 204 h 216"/>
              <a:gd name="T42" fmla="*/ 148 w 216"/>
              <a:gd name="T43" fmla="*/ 204 h 216"/>
              <a:gd name="T44" fmla="*/ 148 w 216"/>
              <a:gd name="T45" fmla="*/ 176 h 216"/>
              <a:gd name="T46" fmla="*/ 68 w 216"/>
              <a:gd name="T47" fmla="*/ 176 h 216"/>
              <a:gd name="T48" fmla="*/ 68 w 216"/>
              <a:gd name="T49" fmla="*/ 204 h 216"/>
              <a:gd name="T50" fmla="*/ 76 w 216"/>
              <a:gd name="T51" fmla="*/ 184 h 216"/>
              <a:gd name="T52" fmla="*/ 140 w 216"/>
              <a:gd name="T53" fmla="*/ 184 h 216"/>
              <a:gd name="T54" fmla="*/ 140 w 216"/>
              <a:gd name="T55" fmla="*/ 196 h 216"/>
              <a:gd name="T56" fmla="*/ 76 w 216"/>
              <a:gd name="T57" fmla="*/ 196 h 216"/>
              <a:gd name="T58" fmla="*/ 76 w 216"/>
              <a:gd name="T59" fmla="*/ 184 h 216"/>
              <a:gd name="T60" fmla="*/ 76 w 216"/>
              <a:gd name="T61" fmla="*/ 216 h 216"/>
              <a:gd name="T62" fmla="*/ 140 w 216"/>
              <a:gd name="T63" fmla="*/ 216 h 216"/>
              <a:gd name="T64" fmla="*/ 140 w 216"/>
              <a:gd name="T65" fmla="*/ 208 h 216"/>
              <a:gd name="T66" fmla="*/ 76 w 216"/>
              <a:gd name="T67" fmla="*/ 208 h 216"/>
              <a:gd name="T68" fmla="*/ 76 w 216"/>
              <a:gd name="T69" fmla="*/ 216 h 216"/>
              <a:gd name="T70" fmla="*/ 0 w 216"/>
              <a:gd name="T71" fmla="*/ 72 h 216"/>
              <a:gd name="T72" fmla="*/ 20 w 216"/>
              <a:gd name="T73" fmla="*/ 72 h 216"/>
              <a:gd name="T74" fmla="*/ 20 w 216"/>
              <a:gd name="T75" fmla="*/ 64 h 216"/>
              <a:gd name="T76" fmla="*/ 0 w 216"/>
              <a:gd name="T77" fmla="*/ 64 h 216"/>
              <a:gd name="T78" fmla="*/ 0 w 216"/>
              <a:gd name="T79" fmla="*/ 72 h 216"/>
              <a:gd name="T80" fmla="*/ 174 w 216"/>
              <a:gd name="T81" fmla="*/ 14 h 216"/>
              <a:gd name="T82" fmla="*/ 180 w 216"/>
              <a:gd name="T83" fmla="*/ 20 h 216"/>
              <a:gd name="T84" fmla="*/ 194 w 216"/>
              <a:gd name="T85" fmla="*/ 6 h 216"/>
              <a:gd name="T86" fmla="*/ 189 w 216"/>
              <a:gd name="T87" fmla="*/ 0 h 216"/>
              <a:gd name="T88" fmla="*/ 174 w 216"/>
              <a:gd name="T89" fmla="*/ 14 h 216"/>
              <a:gd name="T90" fmla="*/ 42 w 216"/>
              <a:gd name="T91" fmla="*/ 14 h 216"/>
              <a:gd name="T92" fmla="*/ 28 w 216"/>
              <a:gd name="T93" fmla="*/ 0 h 216"/>
              <a:gd name="T94" fmla="*/ 22 w 216"/>
              <a:gd name="T95" fmla="*/ 6 h 216"/>
              <a:gd name="T96" fmla="*/ 37 w 216"/>
              <a:gd name="T97" fmla="*/ 20 h 216"/>
              <a:gd name="T98" fmla="*/ 42 w 216"/>
              <a:gd name="T99" fmla="*/ 14 h 216"/>
              <a:gd name="T100" fmla="*/ 196 w 216"/>
              <a:gd name="T101" fmla="*/ 64 h 216"/>
              <a:gd name="T102" fmla="*/ 196 w 216"/>
              <a:gd name="T103" fmla="*/ 72 h 216"/>
              <a:gd name="T104" fmla="*/ 216 w 216"/>
              <a:gd name="T105" fmla="*/ 72 h 216"/>
              <a:gd name="T106" fmla="*/ 216 w 216"/>
              <a:gd name="T107" fmla="*/ 64 h 216"/>
              <a:gd name="T108" fmla="*/ 196 w 216"/>
              <a:gd name="T109" fmla="*/ 64 h 216"/>
              <a:gd name="T110" fmla="*/ 52 w 216"/>
              <a:gd name="T111" fmla="*/ 72 h 216"/>
              <a:gd name="T112" fmla="*/ 60 w 216"/>
              <a:gd name="T113" fmla="*/ 72 h 216"/>
              <a:gd name="T114" fmla="*/ 100 w 216"/>
              <a:gd name="T115" fmla="*/ 32 h 216"/>
              <a:gd name="T116" fmla="*/ 100 w 216"/>
              <a:gd name="T117" fmla="*/ 24 h 216"/>
              <a:gd name="T118" fmla="*/ 52 w 216"/>
              <a:gd name="T119" fmla="*/ 7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6" h="216">
                <a:moveTo>
                  <a:pt x="108" y="0"/>
                </a:moveTo>
                <a:cubicBezTo>
                  <a:pt x="67" y="0"/>
                  <a:pt x="32" y="34"/>
                  <a:pt x="32" y="76"/>
                </a:cubicBezTo>
                <a:cubicBezTo>
                  <a:pt x="32" y="104"/>
                  <a:pt x="57" y="129"/>
                  <a:pt x="58" y="130"/>
                </a:cubicBezTo>
                <a:cubicBezTo>
                  <a:pt x="64" y="135"/>
                  <a:pt x="68" y="146"/>
                  <a:pt x="68" y="153"/>
                </a:cubicBezTo>
                <a:cubicBezTo>
                  <a:pt x="68" y="164"/>
                  <a:pt x="77" y="172"/>
                  <a:pt x="88" y="172"/>
                </a:cubicBezTo>
                <a:cubicBezTo>
                  <a:pt x="128" y="172"/>
                  <a:pt x="128" y="172"/>
                  <a:pt x="128" y="172"/>
                </a:cubicBezTo>
                <a:cubicBezTo>
                  <a:pt x="139" y="172"/>
                  <a:pt x="148" y="164"/>
                  <a:pt x="148" y="153"/>
                </a:cubicBezTo>
                <a:cubicBezTo>
                  <a:pt x="148" y="146"/>
                  <a:pt x="153" y="135"/>
                  <a:pt x="159" y="130"/>
                </a:cubicBezTo>
                <a:cubicBezTo>
                  <a:pt x="160" y="129"/>
                  <a:pt x="184" y="104"/>
                  <a:pt x="184" y="76"/>
                </a:cubicBezTo>
                <a:cubicBezTo>
                  <a:pt x="184" y="34"/>
                  <a:pt x="150" y="0"/>
                  <a:pt x="108" y="0"/>
                </a:cubicBezTo>
                <a:close/>
                <a:moveTo>
                  <a:pt x="153" y="124"/>
                </a:moveTo>
                <a:cubicBezTo>
                  <a:pt x="146" y="131"/>
                  <a:pt x="140" y="144"/>
                  <a:pt x="140" y="153"/>
                </a:cubicBezTo>
                <a:cubicBezTo>
                  <a:pt x="140" y="159"/>
                  <a:pt x="135" y="164"/>
                  <a:pt x="128" y="164"/>
                </a:cubicBezTo>
                <a:cubicBezTo>
                  <a:pt x="88" y="164"/>
                  <a:pt x="88" y="164"/>
                  <a:pt x="88" y="164"/>
                </a:cubicBezTo>
                <a:cubicBezTo>
                  <a:pt x="82" y="164"/>
                  <a:pt x="76" y="159"/>
                  <a:pt x="76" y="153"/>
                </a:cubicBezTo>
                <a:cubicBezTo>
                  <a:pt x="76" y="144"/>
                  <a:pt x="71" y="131"/>
                  <a:pt x="64" y="124"/>
                </a:cubicBezTo>
                <a:cubicBezTo>
                  <a:pt x="64" y="124"/>
                  <a:pt x="40" y="101"/>
                  <a:pt x="40" y="76"/>
                </a:cubicBezTo>
                <a:cubicBezTo>
                  <a:pt x="40" y="39"/>
                  <a:pt x="71" y="8"/>
                  <a:pt x="108" y="8"/>
                </a:cubicBezTo>
                <a:cubicBezTo>
                  <a:pt x="146" y="8"/>
                  <a:pt x="176" y="39"/>
                  <a:pt x="176" y="76"/>
                </a:cubicBezTo>
                <a:cubicBezTo>
                  <a:pt x="176" y="101"/>
                  <a:pt x="153" y="124"/>
                  <a:pt x="153" y="124"/>
                </a:cubicBezTo>
                <a:close/>
                <a:moveTo>
                  <a:pt x="68" y="204"/>
                </a:moveTo>
                <a:cubicBezTo>
                  <a:pt x="148" y="204"/>
                  <a:pt x="148" y="204"/>
                  <a:pt x="148" y="204"/>
                </a:cubicBezTo>
                <a:cubicBezTo>
                  <a:pt x="148" y="176"/>
                  <a:pt x="148" y="176"/>
                  <a:pt x="148" y="176"/>
                </a:cubicBezTo>
                <a:cubicBezTo>
                  <a:pt x="68" y="176"/>
                  <a:pt x="68" y="176"/>
                  <a:pt x="68" y="176"/>
                </a:cubicBezTo>
                <a:lnTo>
                  <a:pt x="68" y="204"/>
                </a:lnTo>
                <a:close/>
                <a:moveTo>
                  <a:pt x="76" y="184"/>
                </a:moveTo>
                <a:cubicBezTo>
                  <a:pt x="140" y="184"/>
                  <a:pt x="140" y="184"/>
                  <a:pt x="140" y="184"/>
                </a:cubicBezTo>
                <a:cubicBezTo>
                  <a:pt x="140" y="196"/>
                  <a:pt x="140" y="196"/>
                  <a:pt x="140" y="196"/>
                </a:cubicBezTo>
                <a:cubicBezTo>
                  <a:pt x="76" y="196"/>
                  <a:pt x="76" y="196"/>
                  <a:pt x="76" y="196"/>
                </a:cubicBezTo>
                <a:lnTo>
                  <a:pt x="76" y="184"/>
                </a:lnTo>
                <a:close/>
                <a:moveTo>
                  <a:pt x="76" y="216"/>
                </a:moveTo>
                <a:cubicBezTo>
                  <a:pt x="140" y="216"/>
                  <a:pt x="140" y="216"/>
                  <a:pt x="140" y="216"/>
                </a:cubicBezTo>
                <a:cubicBezTo>
                  <a:pt x="140" y="208"/>
                  <a:pt x="140" y="208"/>
                  <a:pt x="140" y="208"/>
                </a:cubicBezTo>
                <a:cubicBezTo>
                  <a:pt x="76" y="208"/>
                  <a:pt x="76" y="208"/>
                  <a:pt x="76" y="208"/>
                </a:cubicBezTo>
                <a:lnTo>
                  <a:pt x="76" y="216"/>
                </a:lnTo>
                <a:close/>
                <a:moveTo>
                  <a:pt x="0" y="72"/>
                </a:moveTo>
                <a:cubicBezTo>
                  <a:pt x="20" y="72"/>
                  <a:pt x="20" y="72"/>
                  <a:pt x="20" y="72"/>
                </a:cubicBezTo>
                <a:cubicBezTo>
                  <a:pt x="20" y="64"/>
                  <a:pt x="20" y="64"/>
                  <a:pt x="20" y="64"/>
                </a:cubicBezTo>
                <a:cubicBezTo>
                  <a:pt x="0" y="64"/>
                  <a:pt x="0" y="64"/>
                  <a:pt x="0" y="64"/>
                </a:cubicBezTo>
                <a:lnTo>
                  <a:pt x="0" y="72"/>
                </a:lnTo>
                <a:close/>
                <a:moveTo>
                  <a:pt x="174" y="14"/>
                </a:moveTo>
                <a:cubicBezTo>
                  <a:pt x="180" y="20"/>
                  <a:pt x="180" y="20"/>
                  <a:pt x="180" y="20"/>
                </a:cubicBezTo>
                <a:cubicBezTo>
                  <a:pt x="194" y="6"/>
                  <a:pt x="194" y="6"/>
                  <a:pt x="194" y="6"/>
                </a:cubicBezTo>
                <a:cubicBezTo>
                  <a:pt x="189" y="0"/>
                  <a:pt x="189" y="0"/>
                  <a:pt x="189" y="0"/>
                </a:cubicBezTo>
                <a:lnTo>
                  <a:pt x="174" y="14"/>
                </a:lnTo>
                <a:close/>
                <a:moveTo>
                  <a:pt x="42" y="14"/>
                </a:moveTo>
                <a:cubicBezTo>
                  <a:pt x="28" y="0"/>
                  <a:pt x="28" y="0"/>
                  <a:pt x="28" y="0"/>
                </a:cubicBezTo>
                <a:cubicBezTo>
                  <a:pt x="22" y="6"/>
                  <a:pt x="22" y="6"/>
                  <a:pt x="22" y="6"/>
                </a:cubicBezTo>
                <a:cubicBezTo>
                  <a:pt x="37" y="20"/>
                  <a:pt x="37" y="20"/>
                  <a:pt x="37" y="20"/>
                </a:cubicBezTo>
                <a:lnTo>
                  <a:pt x="42" y="14"/>
                </a:lnTo>
                <a:close/>
                <a:moveTo>
                  <a:pt x="196" y="64"/>
                </a:moveTo>
                <a:cubicBezTo>
                  <a:pt x="196" y="72"/>
                  <a:pt x="196" y="72"/>
                  <a:pt x="196" y="72"/>
                </a:cubicBezTo>
                <a:cubicBezTo>
                  <a:pt x="216" y="72"/>
                  <a:pt x="216" y="72"/>
                  <a:pt x="216" y="72"/>
                </a:cubicBezTo>
                <a:cubicBezTo>
                  <a:pt x="216" y="64"/>
                  <a:pt x="216" y="64"/>
                  <a:pt x="216" y="64"/>
                </a:cubicBezTo>
                <a:lnTo>
                  <a:pt x="196" y="64"/>
                </a:lnTo>
                <a:close/>
                <a:moveTo>
                  <a:pt x="52" y="72"/>
                </a:moveTo>
                <a:cubicBezTo>
                  <a:pt x="60" y="72"/>
                  <a:pt x="60" y="72"/>
                  <a:pt x="60" y="72"/>
                </a:cubicBezTo>
                <a:cubicBezTo>
                  <a:pt x="60" y="50"/>
                  <a:pt x="78" y="32"/>
                  <a:pt x="100" y="32"/>
                </a:cubicBezTo>
                <a:cubicBezTo>
                  <a:pt x="100" y="24"/>
                  <a:pt x="100" y="24"/>
                  <a:pt x="100" y="24"/>
                </a:cubicBezTo>
                <a:cubicBezTo>
                  <a:pt x="74" y="24"/>
                  <a:pt x="52" y="46"/>
                  <a:pt x="52" y="72"/>
                </a:cubicBezTo>
                <a:close/>
              </a:path>
            </a:pathLst>
          </a:custGeom>
          <a:solidFill>
            <a:schemeClr val="tx1"/>
          </a:solidFill>
          <a:ln>
            <a:noFill/>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91" name="Freeform 33">
            <a:extLst>
              <a:ext uri="{FF2B5EF4-FFF2-40B4-BE49-F238E27FC236}">
                <a16:creationId xmlns:a16="http://schemas.microsoft.com/office/drawing/2014/main" id="{886B2B1E-1548-4FBC-1ED6-0C974215670B}"/>
              </a:ext>
            </a:extLst>
          </p:cNvPr>
          <p:cNvSpPr>
            <a:spLocks noChangeAspect="1" noEditPoints="1"/>
          </p:cNvSpPr>
          <p:nvPr/>
        </p:nvSpPr>
        <p:spPr bwMode="auto">
          <a:xfrm>
            <a:off x="2386505" y="2156858"/>
            <a:ext cx="250098" cy="232555"/>
          </a:xfrm>
          <a:custGeom>
            <a:avLst/>
            <a:gdLst>
              <a:gd name="T0" fmla="*/ 0 w 208"/>
              <a:gd name="T1" fmla="*/ 97 h 193"/>
              <a:gd name="T2" fmla="*/ 8 w 208"/>
              <a:gd name="T3" fmla="*/ 97 h 193"/>
              <a:gd name="T4" fmla="*/ 8 w 208"/>
              <a:gd name="T5" fmla="*/ 49 h 193"/>
              <a:gd name="T6" fmla="*/ 0 w 208"/>
              <a:gd name="T7" fmla="*/ 49 h 193"/>
              <a:gd name="T8" fmla="*/ 0 w 208"/>
              <a:gd name="T9" fmla="*/ 97 h 193"/>
              <a:gd name="T10" fmla="*/ 192 w 208"/>
              <a:gd name="T11" fmla="*/ 37 h 193"/>
              <a:gd name="T12" fmla="*/ 184 w 208"/>
              <a:gd name="T13" fmla="*/ 37 h 193"/>
              <a:gd name="T14" fmla="*/ 184 w 208"/>
              <a:gd name="T15" fmla="*/ 0 h 193"/>
              <a:gd name="T16" fmla="*/ 16 w 208"/>
              <a:gd name="T17" fmla="*/ 42 h 193"/>
              <a:gd name="T18" fmla="*/ 16 w 208"/>
              <a:gd name="T19" fmla="*/ 104 h 193"/>
              <a:gd name="T20" fmla="*/ 184 w 208"/>
              <a:gd name="T21" fmla="*/ 146 h 193"/>
              <a:gd name="T22" fmla="*/ 184 w 208"/>
              <a:gd name="T23" fmla="*/ 109 h 193"/>
              <a:gd name="T24" fmla="*/ 192 w 208"/>
              <a:gd name="T25" fmla="*/ 109 h 193"/>
              <a:gd name="T26" fmla="*/ 208 w 208"/>
              <a:gd name="T27" fmla="*/ 89 h 193"/>
              <a:gd name="T28" fmla="*/ 208 w 208"/>
              <a:gd name="T29" fmla="*/ 57 h 193"/>
              <a:gd name="T30" fmla="*/ 192 w 208"/>
              <a:gd name="T31" fmla="*/ 37 h 193"/>
              <a:gd name="T32" fmla="*/ 176 w 208"/>
              <a:gd name="T33" fmla="*/ 136 h 193"/>
              <a:gd name="T34" fmla="*/ 24 w 208"/>
              <a:gd name="T35" fmla="*/ 98 h 193"/>
              <a:gd name="T36" fmla="*/ 24 w 208"/>
              <a:gd name="T37" fmla="*/ 48 h 193"/>
              <a:gd name="T38" fmla="*/ 176 w 208"/>
              <a:gd name="T39" fmla="*/ 10 h 193"/>
              <a:gd name="T40" fmla="*/ 176 w 208"/>
              <a:gd name="T41" fmla="*/ 136 h 193"/>
              <a:gd name="T42" fmla="*/ 200 w 208"/>
              <a:gd name="T43" fmla="*/ 89 h 193"/>
              <a:gd name="T44" fmla="*/ 192 w 208"/>
              <a:gd name="T45" fmla="*/ 101 h 193"/>
              <a:gd name="T46" fmla="*/ 184 w 208"/>
              <a:gd name="T47" fmla="*/ 101 h 193"/>
              <a:gd name="T48" fmla="*/ 184 w 208"/>
              <a:gd name="T49" fmla="*/ 45 h 193"/>
              <a:gd name="T50" fmla="*/ 192 w 208"/>
              <a:gd name="T51" fmla="*/ 45 h 193"/>
              <a:gd name="T52" fmla="*/ 200 w 208"/>
              <a:gd name="T53" fmla="*/ 57 h 193"/>
              <a:gd name="T54" fmla="*/ 200 w 208"/>
              <a:gd name="T55" fmla="*/ 89 h 193"/>
              <a:gd name="T56" fmla="*/ 68 w 208"/>
              <a:gd name="T57" fmla="*/ 173 h 193"/>
              <a:gd name="T58" fmla="*/ 56 w 208"/>
              <a:gd name="T59" fmla="*/ 185 h 193"/>
              <a:gd name="T60" fmla="*/ 48 w 208"/>
              <a:gd name="T61" fmla="*/ 185 h 193"/>
              <a:gd name="T62" fmla="*/ 36 w 208"/>
              <a:gd name="T63" fmla="*/ 173 h 193"/>
              <a:gd name="T64" fmla="*/ 36 w 208"/>
              <a:gd name="T65" fmla="*/ 117 h 193"/>
              <a:gd name="T66" fmla="*/ 28 w 208"/>
              <a:gd name="T67" fmla="*/ 117 h 193"/>
              <a:gd name="T68" fmla="*/ 28 w 208"/>
              <a:gd name="T69" fmla="*/ 173 h 193"/>
              <a:gd name="T70" fmla="*/ 48 w 208"/>
              <a:gd name="T71" fmla="*/ 193 h 193"/>
              <a:gd name="T72" fmla="*/ 56 w 208"/>
              <a:gd name="T73" fmla="*/ 193 h 193"/>
              <a:gd name="T74" fmla="*/ 76 w 208"/>
              <a:gd name="T75" fmla="*/ 173 h 193"/>
              <a:gd name="T76" fmla="*/ 76 w 208"/>
              <a:gd name="T77" fmla="*/ 129 h 193"/>
              <a:gd name="T78" fmla="*/ 68 w 208"/>
              <a:gd name="T79" fmla="*/ 129 h 193"/>
              <a:gd name="T80" fmla="*/ 68 w 208"/>
              <a:gd name="T81" fmla="*/ 17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8" h="193">
                <a:moveTo>
                  <a:pt x="0" y="97"/>
                </a:moveTo>
                <a:cubicBezTo>
                  <a:pt x="8" y="97"/>
                  <a:pt x="8" y="97"/>
                  <a:pt x="8" y="97"/>
                </a:cubicBezTo>
                <a:cubicBezTo>
                  <a:pt x="8" y="49"/>
                  <a:pt x="8" y="49"/>
                  <a:pt x="8" y="49"/>
                </a:cubicBezTo>
                <a:cubicBezTo>
                  <a:pt x="0" y="49"/>
                  <a:pt x="0" y="49"/>
                  <a:pt x="0" y="49"/>
                </a:cubicBezTo>
                <a:lnTo>
                  <a:pt x="0" y="97"/>
                </a:lnTo>
                <a:close/>
                <a:moveTo>
                  <a:pt x="192" y="37"/>
                </a:moveTo>
                <a:cubicBezTo>
                  <a:pt x="184" y="37"/>
                  <a:pt x="184" y="37"/>
                  <a:pt x="184" y="37"/>
                </a:cubicBezTo>
                <a:cubicBezTo>
                  <a:pt x="184" y="0"/>
                  <a:pt x="184" y="0"/>
                  <a:pt x="184" y="0"/>
                </a:cubicBezTo>
                <a:cubicBezTo>
                  <a:pt x="16" y="42"/>
                  <a:pt x="16" y="42"/>
                  <a:pt x="16" y="42"/>
                </a:cubicBezTo>
                <a:cubicBezTo>
                  <a:pt x="16" y="104"/>
                  <a:pt x="16" y="104"/>
                  <a:pt x="16" y="104"/>
                </a:cubicBezTo>
                <a:cubicBezTo>
                  <a:pt x="184" y="146"/>
                  <a:pt x="184" y="146"/>
                  <a:pt x="184" y="146"/>
                </a:cubicBezTo>
                <a:cubicBezTo>
                  <a:pt x="184" y="109"/>
                  <a:pt x="184" y="109"/>
                  <a:pt x="184" y="109"/>
                </a:cubicBezTo>
                <a:cubicBezTo>
                  <a:pt x="192" y="109"/>
                  <a:pt x="192" y="109"/>
                  <a:pt x="192" y="109"/>
                </a:cubicBezTo>
                <a:cubicBezTo>
                  <a:pt x="201" y="109"/>
                  <a:pt x="208" y="100"/>
                  <a:pt x="208" y="89"/>
                </a:cubicBezTo>
                <a:cubicBezTo>
                  <a:pt x="208" y="57"/>
                  <a:pt x="208" y="57"/>
                  <a:pt x="208" y="57"/>
                </a:cubicBezTo>
                <a:cubicBezTo>
                  <a:pt x="208" y="46"/>
                  <a:pt x="201" y="37"/>
                  <a:pt x="192" y="37"/>
                </a:cubicBezTo>
                <a:close/>
                <a:moveTo>
                  <a:pt x="176" y="136"/>
                </a:moveTo>
                <a:cubicBezTo>
                  <a:pt x="24" y="98"/>
                  <a:pt x="24" y="98"/>
                  <a:pt x="24" y="98"/>
                </a:cubicBezTo>
                <a:cubicBezTo>
                  <a:pt x="24" y="48"/>
                  <a:pt x="24" y="48"/>
                  <a:pt x="24" y="48"/>
                </a:cubicBezTo>
                <a:cubicBezTo>
                  <a:pt x="176" y="10"/>
                  <a:pt x="176" y="10"/>
                  <a:pt x="176" y="10"/>
                </a:cubicBezTo>
                <a:lnTo>
                  <a:pt x="176" y="136"/>
                </a:lnTo>
                <a:close/>
                <a:moveTo>
                  <a:pt x="200" y="89"/>
                </a:moveTo>
                <a:cubicBezTo>
                  <a:pt x="200" y="96"/>
                  <a:pt x="196" y="101"/>
                  <a:pt x="192" y="101"/>
                </a:cubicBezTo>
                <a:cubicBezTo>
                  <a:pt x="184" y="101"/>
                  <a:pt x="184" y="101"/>
                  <a:pt x="184" y="101"/>
                </a:cubicBezTo>
                <a:cubicBezTo>
                  <a:pt x="184" y="45"/>
                  <a:pt x="184" y="45"/>
                  <a:pt x="184" y="45"/>
                </a:cubicBezTo>
                <a:cubicBezTo>
                  <a:pt x="192" y="45"/>
                  <a:pt x="192" y="45"/>
                  <a:pt x="192" y="45"/>
                </a:cubicBezTo>
                <a:cubicBezTo>
                  <a:pt x="196" y="45"/>
                  <a:pt x="200" y="50"/>
                  <a:pt x="200" y="57"/>
                </a:cubicBezTo>
                <a:lnTo>
                  <a:pt x="200" y="89"/>
                </a:lnTo>
                <a:close/>
                <a:moveTo>
                  <a:pt x="68" y="173"/>
                </a:moveTo>
                <a:cubicBezTo>
                  <a:pt x="68" y="180"/>
                  <a:pt x="63" y="185"/>
                  <a:pt x="56" y="185"/>
                </a:cubicBezTo>
                <a:cubicBezTo>
                  <a:pt x="48" y="185"/>
                  <a:pt x="48" y="185"/>
                  <a:pt x="48" y="185"/>
                </a:cubicBezTo>
                <a:cubicBezTo>
                  <a:pt x="41" y="185"/>
                  <a:pt x="36" y="180"/>
                  <a:pt x="36" y="173"/>
                </a:cubicBezTo>
                <a:cubicBezTo>
                  <a:pt x="36" y="117"/>
                  <a:pt x="36" y="117"/>
                  <a:pt x="36" y="117"/>
                </a:cubicBezTo>
                <a:cubicBezTo>
                  <a:pt x="28" y="117"/>
                  <a:pt x="28" y="117"/>
                  <a:pt x="28" y="117"/>
                </a:cubicBezTo>
                <a:cubicBezTo>
                  <a:pt x="28" y="173"/>
                  <a:pt x="28" y="173"/>
                  <a:pt x="28" y="173"/>
                </a:cubicBezTo>
                <a:cubicBezTo>
                  <a:pt x="28" y="184"/>
                  <a:pt x="37" y="193"/>
                  <a:pt x="48" y="193"/>
                </a:cubicBezTo>
                <a:cubicBezTo>
                  <a:pt x="56" y="193"/>
                  <a:pt x="56" y="193"/>
                  <a:pt x="56" y="193"/>
                </a:cubicBezTo>
                <a:cubicBezTo>
                  <a:pt x="67" y="193"/>
                  <a:pt x="76" y="184"/>
                  <a:pt x="76" y="173"/>
                </a:cubicBezTo>
                <a:cubicBezTo>
                  <a:pt x="76" y="129"/>
                  <a:pt x="76" y="129"/>
                  <a:pt x="76" y="129"/>
                </a:cubicBezTo>
                <a:cubicBezTo>
                  <a:pt x="68" y="129"/>
                  <a:pt x="68" y="129"/>
                  <a:pt x="68" y="129"/>
                </a:cubicBezTo>
                <a:lnTo>
                  <a:pt x="68" y="173"/>
                </a:lnTo>
                <a:close/>
              </a:path>
            </a:pathLst>
          </a:custGeom>
          <a:solidFill>
            <a:schemeClr val="bg1"/>
          </a:solidFill>
          <a:ln>
            <a:noFill/>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grpSp>
        <p:nvGrpSpPr>
          <p:cNvPr id="92" name="Group 15">
            <a:extLst>
              <a:ext uri="{FF2B5EF4-FFF2-40B4-BE49-F238E27FC236}">
                <a16:creationId xmlns:a16="http://schemas.microsoft.com/office/drawing/2014/main" id="{57B2A4A3-9C18-C0D7-AAF7-CDFE407F318E}"/>
              </a:ext>
            </a:extLst>
          </p:cNvPr>
          <p:cNvGrpSpPr>
            <a:grpSpLocks noChangeAspect="1"/>
          </p:cNvGrpSpPr>
          <p:nvPr/>
        </p:nvGrpSpPr>
        <p:grpSpPr bwMode="auto">
          <a:xfrm>
            <a:off x="9420856" y="1674092"/>
            <a:ext cx="318082" cy="309532"/>
            <a:chOff x="6139" y="2095"/>
            <a:chExt cx="558" cy="543"/>
          </a:xfrm>
          <a:solidFill>
            <a:schemeClr val="tx1"/>
          </a:solidFill>
        </p:grpSpPr>
        <p:sp>
          <p:nvSpPr>
            <p:cNvPr id="93" name="Freeform 16">
              <a:extLst>
                <a:ext uri="{FF2B5EF4-FFF2-40B4-BE49-F238E27FC236}">
                  <a16:creationId xmlns:a16="http://schemas.microsoft.com/office/drawing/2014/main" id="{1DBFF964-8C91-CFA1-DF44-8AD6DB4113BF}"/>
                </a:ext>
              </a:extLst>
            </p:cNvPr>
            <p:cNvSpPr>
              <a:spLocks noEditPoints="1"/>
            </p:cNvSpPr>
            <p:nvPr/>
          </p:nvSpPr>
          <p:spPr bwMode="auto">
            <a:xfrm>
              <a:off x="6208" y="2095"/>
              <a:ext cx="419" cy="421"/>
            </a:xfrm>
            <a:custGeom>
              <a:avLst/>
              <a:gdLst>
                <a:gd name="T0" fmla="*/ 307 w 419"/>
                <a:gd name="T1" fmla="*/ 421 h 421"/>
                <a:gd name="T2" fmla="*/ 113 w 419"/>
                <a:gd name="T3" fmla="*/ 421 h 421"/>
                <a:gd name="T4" fmla="*/ 113 w 419"/>
                <a:gd name="T5" fmla="*/ 266 h 421"/>
                <a:gd name="T6" fmla="*/ 0 w 419"/>
                <a:gd name="T7" fmla="*/ 266 h 421"/>
                <a:gd name="T8" fmla="*/ 209 w 419"/>
                <a:gd name="T9" fmla="*/ 0 h 421"/>
                <a:gd name="T10" fmla="*/ 419 w 419"/>
                <a:gd name="T11" fmla="*/ 266 h 421"/>
                <a:gd name="T12" fmla="*/ 307 w 419"/>
                <a:gd name="T13" fmla="*/ 266 h 421"/>
                <a:gd name="T14" fmla="*/ 307 w 419"/>
                <a:gd name="T15" fmla="*/ 421 h 421"/>
                <a:gd name="T16" fmla="*/ 132 w 419"/>
                <a:gd name="T17" fmla="*/ 402 h 421"/>
                <a:gd name="T18" fmla="*/ 288 w 419"/>
                <a:gd name="T19" fmla="*/ 402 h 421"/>
                <a:gd name="T20" fmla="*/ 288 w 419"/>
                <a:gd name="T21" fmla="*/ 247 h 421"/>
                <a:gd name="T22" fmla="*/ 378 w 419"/>
                <a:gd name="T23" fmla="*/ 247 h 421"/>
                <a:gd name="T24" fmla="*/ 209 w 419"/>
                <a:gd name="T25" fmla="*/ 31 h 421"/>
                <a:gd name="T26" fmla="*/ 39 w 419"/>
                <a:gd name="T27" fmla="*/ 247 h 421"/>
                <a:gd name="T28" fmla="*/ 132 w 419"/>
                <a:gd name="T29" fmla="*/ 247 h 421"/>
                <a:gd name="T30" fmla="*/ 132 w 419"/>
                <a:gd name="T31" fmla="*/ 402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9" h="421">
                  <a:moveTo>
                    <a:pt x="307" y="421"/>
                  </a:moveTo>
                  <a:lnTo>
                    <a:pt x="113" y="421"/>
                  </a:lnTo>
                  <a:lnTo>
                    <a:pt x="113" y="266"/>
                  </a:lnTo>
                  <a:lnTo>
                    <a:pt x="0" y="266"/>
                  </a:lnTo>
                  <a:lnTo>
                    <a:pt x="209" y="0"/>
                  </a:lnTo>
                  <a:lnTo>
                    <a:pt x="419" y="266"/>
                  </a:lnTo>
                  <a:lnTo>
                    <a:pt x="307" y="266"/>
                  </a:lnTo>
                  <a:lnTo>
                    <a:pt x="307" y="421"/>
                  </a:lnTo>
                  <a:close/>
                  <a:moveTo>
                    <a:pt x="132" y="402"/>
                  </a:moveTo>
                  <a:lnTo>
                    <a:pt x="288" y="402"/>
                  </a:lnTo>
                  <a:lnTo>
                    <a:pt x="288" y="247"/>
                  </a:lnTo>
                  <a:lnTo>
                    <a:pt x="378" y="247"/>
                  </a:lnTo>
                  <a:lnTo>
                    <a:pt x="209" y="31"/>
                  </a:lnTo>
                  <a:lnTo>
                    <a:pt x="39" y="247"/>
                  </a:lnTo>
                  <a:lnTo>
                    <a:pt x="132" y="247"/>
                  </a:lnTo>
                  <a:lnTo>
                    <a:pt x="132" y="4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94" name="Freeform 17">
              <a:extLst>
                <a:ext uri="{FF2B5EF4-FFF2-40B4-BE49-F238E27FC236}">
                  <a16:creationId xmlns:a16="http://schemas.microsoft.com/office/drawing/2014/main" id="{C4B8EEB1-767F-5ADA-56E2-0F831D7A4C0A}"/>
                </a:ext>
              </a:extLst>
            </p:cNvPr>
            <p:cNvSpPr>
              <a:spLocks noEditPoints="1"/>
            </p:cNvSpPr>
            <p:nvPr/>
          </p:nvSpPr>
          <p:spPr bwMode="auto">
            <a:xfrm>
              <a:off x="6139" y="2451"/>
              <a:ext cx="558" cy="187"/>
            </a:xfrm>
            <a:custGeom>
              <a:avLst/>
              <a:gdLst>
                <a:gd name="T0" fmla="*/ 558 w 558"/>
                <a:gd name="T1" fmla="*/ 187 h 187"/>
                <a:gd name="T2" fmla="*/ 0 w 558"/>
                <a:gd name="T3" fmla="*/ 187 h 187"/>
                <a:gd name="T4" fmla="*/ 0 w 558"/>
                <a:gd name="T5" fmla="*/ 0 h 187"/>
                <a:gd name="T6" fmla="*/ 144 w 558"/>
                <a:gd name="T7" fmla="*/ 0 h 187"/>
                <a:gd name="T8" fmla="*/ 144 w 558"/>
                <a:gd name="T9" fmla="*/ 91 h 187"/>
                <a:gd name="T10" fmla="*/ 412 w 558"/>
                <a:gd name="T11" fmla="*/ 91 h 187"/>
                <a:gd name="T12" fmla="*/ 412 w 558"/>
                <a:gd name="T13" fmla="*/ 0 h 187"/>
                <a:gd name="T14" fmla="*/ 558 w 558"/>
                <a:gd name="T15" fmla="*/ 0 h 187"/>
                <a:gd name="T16" fmla="*/ 558 w 558"/>
                <a:gd name="T17" fmla="*/ 187 h 187"/>
                <a:gd name="T18" fmla="*/ 19 w 558"/>
                <a:gd name="T19" fmla="*/ 168 h 187"/>
                <a:gd name="T20" fmla="*/ 538 w 558"/>
                <a:gd name="T21" fmla="*/ 168 h 187"/>
                <a:gd name="T22" fmla="*/ 538 w 558"/>
                <a:gd name="T23" fmla="*/ 20 h 187"/>
                <a:gd name="T24" fmla="*/ 431 w 558"/>
                <a:gd name="T25" fmla="*/ 20 h 187"/>
                <a:gd name="T26" fmla="*/ 431 w 558"/>
                <a:gd name="T27" fmla="*/ 110 h 187"/>
                <a:gd name="T28" fmla="*/ 124 w 558"/>
                <a:gd name="T29" fmla="*/ 110 h 187"/>
                <a:gd name="T30" fmla="*/ 124 w 558"/>
                <a:gd name="T31" fmla="*/ 20 h 187"/>
                <a:gd name="T32" fmla="*/ 19 w 558"/>
                <a:gd name="T33" fmla="*/ 20 h 187"/>
                <a:gd name="T34" fmla="*/ 19 w 558"/>
                <a:gd name="T35" fmla="*/ 16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8" h="187">
                  <a:moveTo>
                    <a:pt x="558" y="187"/>
                  </a:moveTo>
                  <a:lnTo>
                    <a:pt x="0" y="187"/>
                  </a:lnTo>
                  <a:lnTo>
                    <a:pt x="0" y="0"/>
                  </a:lnTo>
                  <a:lnTo>
                    <a:pt x="144" y="0"/>
                  </a:lnTo>
                  <a:lnTo>
                    <a:pt x="144" y="91"/>
                  </a:lnTo>
                  <a:lnTo>
                    <a:pt x="412" y="91"/>
                  </a:lnTo>
                  <a:lnTo>
                    <a:pt x="412" y="0"/>
                  </a:lnTo>
                  <a:lnTo>
                    <a:pt x="558" y="0"/>
                  </a:lnTo>
                  <a:lnTo>
                    <a:pt x="558" y="187"/>
                  </a:lnTo>
                  <a:close/>
                  <a:moveTo>
                    <a:pt x="19" y="168"/>
                  </a:moveTo>
                  <a:lnTo>
                    <a:pt x="538" y="168"/>
                  </a:lnTo>
                  <a:lnTo>
                    <a:pt x="538" y="20"/>
                  </a:lnTo>
                  <a:lnTo>
                    <a:pt x="431" y="20"/>
                  </a:lnTo>
                  <a:lnTo>
                    <a:pt x="431" y="110"/>
                  </a:lnTo>
                  <a:lnTo>
                    <a:pt x="124" y="110"/>
                  </a:lnTo>
                  <a:lnTo>
                    <a:pt x="124" y="20"/>
                  </a:lnTo>
                  <a:lnTo>
                    <a:pt x="19" y="20"/>
                  </a:lnTo>
                  <a:lnTo>
                    <a:pt x="19"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grpSp>
      <p:sp>
        <p:nvSpPr>
          <p:cNvPr id="95" name="Freeform 25">
            <a:extLst>
              <a:ext uri="{FF2B5EF4-FFF2-40B4-BE49-F238E27FC236}">
                <a16:creationId xmlns:a16="http://schemas.microsoft.com/office/drawing/2014/main" id="{F15C236B-6DB9-22E1-9AE7-5190A26F8262}"/>
              </a:ext>
            </a:extLst>
          </p:cNvPr>
          <p:cNvSpPr>
            <a:spLocks noChangeAspect="1" noEditPoints="1"/>
          </p:cNvSpPr>
          <p:nvPr/>
        </p:nvSpPr>
        <p:spPr bwMode="auto">
          <a:xfrm>
            <a:off x="6208409" y="1641592"/>
            <a:ext cx="287664" cy="374533"/>
          </a:xfrm>
          <a:custGeom>
            <a:avLst/>
            <a:gdLst>
              <a:gd name="T0" fmla="*/ 100 w 168"/>
              <a:gd name="T1" fmla="*/ 12 h 220"/>
              <a:gd name="T2" fmla="*/ 69 w 168"/>
              <a:gd name="T3" fmla="*/ 12 h 220"/>
              <a:gd name="T4" fmla="*/ 0 w 168"/>
              <a:gd name="T5" fmla="*/ 32 h 220"/>
              <a:gd name="T6" fmla="*/ 20 w 168"/>
              <a:gd name="T7" fmla="*/ 220 h 220"/>
              <a:gd name="T8" fmla="*/ 168 w 168"/>
              <a:gd name="T9" fmla="*/ 200 h 220"/>
              <a:gd name="T10" fmla="*/ 148 w 168"/>
              <a:gd name="T11" fmla="*/ 12 h 220"/>
              <a:gd name="T12" fmla="*/ 92 w 168"/>
              <a:gd name="T13" fmla="*/ 16 h 220"/>
              <a:gd name="T14" fmla="*/ 76 w 168"/>
              <a:gd name="T15" fmla="*/ 16 h 220"/>
              <a:gd name="T16" fmla="*/ 160 w 168"/>
              <a:gd name="T17" fmla="*/ 200 h 220"/>
              <a:gd name="T18" fmla="*/ 20 w 168"/>
              <a:gd name="T19" fmla="*/ 212 h 220"/>
              <a:gd name="T20" fmla="*/ 8 w 168"/>
              <a:gd name="T21" fmla="*/ 32 h 220"/>
              <a:gd name="T22" fmla="*/ 69 w 168"/>
              <a:gd name="T23" fmla="*/ 20 h 220"/>
              <a:gd name="T24" fmla="*/ 52 w 168"/>
              <a:gd name="T25" fmla="*/ 24 h 220"/>
              <a:gd name="T26" fmla="*/ 52 w 168"/>
              <a:gd name="T27" fmla="*/ 32 h 220"/>
              <a:gd name="T28" fmla="*/ 120 w 168"/>
              <a:gd name="T29" fmla="*/ 28 h 220"/>
              <a:gd name="T30" fmla="*/ 98 w 168"/>
              <a:gd name="T31" fmla="*/ 24 h 220"/>
              <a:gd name="T32" fmla="*/ 148 w 168"/>
              <a:gd name="T33" fmla="*/ 20 h 220"/>
              <a:gd name="T34" fmla="*/ 160 w 168"/>
              <a:gd name="T35" fmla="*/ 200 h 220"/>
              <a:gd name="T36" fmla="*/ 120 w 168"/>
              <a:gd name="T37" fmla="*/ 40 h 220"/>
              <a:gd name="T38" fmla="*/ 52 w 168"/>
              <a:gd name="T39" fmla="*/ 36 h 220"/>
              <a:gd name="T40" fmla="*/ 52 w 168"/>
              <a:gd name="T41" fmla="*/ 44 h 220"/>
              <a:gd name="T42" fmla="*/ 143 w 168"/>
              <a:gd name="T43" fmla="*/ 72 h 220"/>
              <a:gd name="T44" fmla="*/ 52 w 168"/>
              <a:gd name="T45" fmla="*/ 76 h 220"/>
              <a:gd name="T46" fmla="*/ 143 w 168"/>
              <a:gd name="T47" fmla="*/ 80 h 220"/>
              <a:gd name="T48" fmla="*/ 143 w 168"/>
              <a:gd name="T49" fmla="*/ 72 h 220"/>
              <a:gd name="T50" fmla="*/ 31 w 168"/>
              <a:gd name="T51" fmla="*/ 68 h 220"/>
              <a:gd name="T52" fmla="*/ 24 w 168"/>
              <a:gd name="T53" fmla="*/ 77 h 220"/>
              <a:gd name="T54" fmla="*/ 33 w 168"/>
              <a:gd name="T55" fmla="*/ 84 h 220"/>
              <a:gd name="T56" fmla="*/ 40 w 168"/>
              <a:gd name="T57" fmla="*/ 75 h 220"/>
              <a:gd name="T58" fmla="*/ 33 w 168"/>
              <a:gd name="T59" fmla="*/ 100 h 220"/>
              <a:gd name="T60" fmla="*/ 24 w 168"/>
              <a:gd name="T61" fmla="*/ 107 h 220"/>
              <a:gd name="T62" fmla="*/ 31 w 168"/>
              <a:gd name="T63" fmla="*/ 116 h 220"/>
              <a:gd name="T64" fmla="*/ 40 w 168"/>
              <a:gd name="T65" fmla="*/ 109 h 220"/>
              <a:gd name="T66" fmla="*/ 33 w 168"/>
              <a:gd name="T67" fmla="*/ 100 h 220"/>
              <a:gd name="T68" fmla="*/ 31 w 168"/>
              <a:gd name="T69" fmla="*/ 132 h 220"/>
              <a:gd name="T70" fmla="*/ 24 w 168"/>
              <a:gd name="T71" fmla="*/ 141 h 220"/>
              <a:gd name="T72" fmla="*/ 33 w 168"/>
              <a:gd name="T73" fmla="*/ 148 h 220"/>
              <a:gd name="T74" fmla="*/ 40 w 168"/>
              <a:gd name="T75" fmla="*/ 139 h 220"/>
              <a:gd name="T76" fmla="*/ 33 w 168"/>
              <a:gd name="T77" fmla="*/ 164 h 220"/>
              <a:gd name="T78" fmla="*/ 24 w 168"/>
              <a:gd name="T79" fmla="*/ 171 h 220"/>
              <a:gd name="T80" fmla="*/ 31 w 168"/>
              <a:gd name="T81" fmla="*/ 180 h 220"/>
              <a:gd name="T82" fmla="*/ 40 w 168"/>
              <a:gd name="T83" fmla="*/ 173 h 220"/>
              <a:gd name="T84" fmla="*/ 33 w 168"/>
              <a:gd name="T85" fmla="*/ 164 h 220"/>
              <a:gd name="T86" fmla="*/ 56 w 168"/>
              <a:gd name="T87" fmla="*/ 104 h 220"/>
              <a:gd name="T88" fmla="*/ 56 w 168"/>
              <a:gd name="T89" fmla="*/ 112 h 220"/>
              <a:gd name="T90" fmla="*/ 147 w 168"/>
              <a:gd name="T91" fmla="*/ 108 h 220"/>
              <a:gd name="T92" fmla="*/ 143 w 168"/>
              <a:gd name="T93" fmla="*/ 136 h 220"/>
              <a:gd name="T94" fmla="*/ 52 w 168"/>
              <a:gd name="T95" fmla="*/ 140 h 220"/>
              <a:gd name="T96" fmla="*/ 143 w 168"/>
              <a:gd name="T97" fmla="*/ 144 h 220"/>
              <a:gd name="T98" fmla="*/ 143 w 168"/>
              <a:gd name="T99" fmla="*/ 136 h 220"/>
              <a:gd name="T100" fmla="*/ 56 w 168"/>
              <a:gd name="T101" fmla="*/ 168 h 220"/>
              <a:gd name="T102" fmla="*/ 56 w 168"/>
              <a:gd name="T103" fmla="*/ 176 h 220"/>
              <a:gd name="T104" fmla="*/ 147 w 168"/>
              <a:gd name="T105" fmla="*/ 172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8" h="220">
                <a:moveTo>
                  <a:pt x="148" y="12"/>
                </a:moveTo>
                <a:cubicBezTo>
                  <a:pt x="100" y="12"/>
                  <a:pt x="100" y="12"/>
                  <a:pt x="100" y="12"/>
                </a:cubicBezTo>
                <a:cubicBezTo>
                  <a:pt x="98" y="5"/>
                  <a:pt x="92" y="0"/>
                  <a:pt x="84" y="0"/>
                </a:cubicBezTo>
                <a:cubicBezTo>
                  <a:pt x="77" y="0"/>
                  <a:pt x="71" y="5"/>
                  <a:pt x="69" y="12"/>
                </a:cubicBezTo>
                <a:cubicBezTo>
                  <a:pt x="20" y="12"/>
                  <a:pt x="20" y="12"/>
                  <a:pt x="20" y="12"/>
                </a:cubicBezTo>
                <a:cubicBezTo>
                  <a:pt x="9" y="12"/>
                  <a:pt x="0" y="21"/>
                  <a:pt x="0" y="32"/>
                </a:cubicBezTo>
                <a:cubicBezTo>
                  <a:pt x="0" y="200"/>
                  <a:pt x="0" y="200"/>
                  <a:pt x="0" y="200"/>
                </a:cubicBezTo>
                <a:cubicBezTo>
                  <a:pt x="0" y="211"/>
                  <a:pt x="9" y="220"/>
                  <a:pt x="20" y="220"/>
                </a:cubicBezTo>
                <a:cubicBezTo>
                  <a:pt x="148" y="220"/>
                  <a:pt x="148" y="220"/>
                  <a:pt x="148" y="220"/>
                </a:cubicBezTo>
                <a:cubicBezTo>
                  <a:pt x="159" y="220"/>
                  <a:pt x="168" y="211"/>
                  <a:pt x="168" y="200"/>
                </a:cubicBezTo>
                <a:cubicBezTo>
                  <a:pt x="168" y="32"/>
                  <a:pt x="168" y="32"/>
                  <a:pt x="168" y="32"/>
                </a:cubicBezTo>
                <a:cubicBezTo>
                  <a:pt x="168" y="21"/>
                  <a:pt x="159" y="12"/>
                  <a:pt x="148" y="12"/>
                </a:cubicBezTo>
                <a:close/>
                <a:moveTo>
                  <a:pt x="84" y="8"/>
                </a:moveTo>
                <a:cubicBezTo>
                  <a:pt x="89" y="8"/>
                  <a:pt x="92" y="12"/>
                  <a:pt x="92" y="16"/>
                </a:cubicBezTo>
                <a:cubicBezTo>
                  <a:pt x="92" y="21"/>
                  <a:pt x="89" y="24"/>
                  <a:pt x="84" y="24"/>
                </a:cubicBezTo>
                <a:cubicBezTo>
                  <a:pt x="80" y="24"/>
                  <a:pt x="76" y="21"/>
                  <a:pt x="76" y="16"/>
                </a:cubicBezTo>
                <a:cubicBezTo>
                  <a:pt x="76" y="12"/>
                  <a:pt x="80" y="8"/>
                  <a:pt x="84" y="8"/>
                </a:cubicBezTo>
                <a:close/>
                <a:moveTo>
                  <a:pt x="160" y="200"/>
                </a:moveTo>
                <a:cubicBezTo>
                  <a:pt x="160" y="207"/>
                  <a:pt x="155" y="212"/>
                  <a:pt x="148" y="212"/>
                </a:cubicBezTo>
                <a:cubicBezTo>
                  <a:pt x="20" y="212"/>
                  <a:pt x="20" y="212"/>
                  <a:pt x="20" y="212"/>
                </a:cubicBezTo>
                <a:cubicBezTo>
                  <a:pt x="14" y="212"/>
                  <a:pt x="8" y="207"/>
                  <a:pt x="8" y="200"/>
                </a:cubicBezTo>
                <a:cubicBezTo>
                  <a:pt x="8" y="32"/>
                  <a:pt x="8" y="32"/>
                  <a:pt x="8" y="32"/>
                </a:cubicBezTo>
                <a:cubicBezTo>
                  <a:pt x="8" y="26"/>
                  <a:pt x="14" y="20"/>
                  <a:pt x="20" y="20"/>
                </a:cubicBezTo>
                <a:cubicBezTo>
                  <a:pt x="69" y="20"/>
                  <a:pt x="69" y="20"/>
                  <a:pt x="69" y="20"/>
                </a:cubicBezTo>
                <a:cubicBezTo>
                  <a:pt x="69" y="22"/>
                  <a:pt x="70" y="23"/>
                  <a:pt x="70" y="24"/>
                </a:cubicBezTo>
                <a:cubicBezTo>
                  <a:pt x="52" y="24"/>
                  <a:pt x="52" y="24"/>
                  <a:pt x="52" y="24"/>
                </a:cubicBezTo>
                <a:cubicBezTo>
                  <a:pt x="50" y="24"/>
                  <a:pt x="48" y="26"/>
                  <a:pt x="48" y="28"/>
                </a:cubicBezTo>
                <a:cubicBezTo>
                  <a:pt x="48" y="30"/>
                  <a:pt x="50" y="32"/>
                  <a:pt x="52" y="32"/>
                </a:cubicBezTo>
                <a:cubicBezTo>
                  <a:pt x="116" y="32"/>
                  <a:pt x="116" y="32"/>
                  <a:pt x="116" y="32"/>
                </a:cubicBezTo>
                <a:cubicBezTo>
                  <a:pt x="118" y="32"/>
                  <a:pt x="120" y="30"/>
                  <a:pt x="120" y="28"/>
                </a:cubicBezTo>
                <a:cubicBezTo>
                  <a:pt x="120" y="26"/>
                  <a:pt x="118" y="24"/>
                  <a:pt x="116" y="24"/>
                </a:cubicBezTo>
                <a:cubicBezTo>
                  <a:pt x="98" y="24"/>
                  <a:pt x="98" y="24"/>
                  <a:pt x="98" y="24"/>
                </a:cubicBezTo>
                <a:cubicBezTo>
                  <a:pt x="99" y="23"/>
                  <a:pt x="99" y="22"/>
                  <a:pt x="100" y="20"/>
                </a:cubicBezTo>
                <a:cubicBezTo>
                  <a:pt x="148" y="20"/>
                  <a:pt x="148" y="20"/>
                  <a:pt x="148" y="20"/>
                </a:cubicBezTo>
                <a:cubicBezTo>
                  <a:pt x="155" y="20"/>
                  <a:pt x="160" y="26"/>
                  <a:pt x="160" y="32"/>
                </a:cubicBezTo>
                <a:lnTo>
                  <a:pt x="160" y="200"/>
                </a:lnTo>
                <a:close/>
                <a:moveTo>
                  <a:pt x="116" y="44"/>
                </a:moveTo>
                <a:cubicBezTo>
                  <a:pt x="118" y="44"/>
                  <a:pt x="120" y="42"/>
                  <a:pt x="120" y="40"/>
                </a:cubicBezTo>
                <a:cubicBezTo>
                  <a:pt x="120" y="38"/>
                  <a:pt x="118" y="36"/>
                  <a:pt x="116" y="36"/>
                </a:cubicBezTo>
                <a:cubicBezTo>
                  <a:pt x="52" y="36"/>
                  <a:pt x="52" y="36"/>
                  <a:pt x="52" y="36"/>
                </a:cubicBezTo>
                <a:cubicBezTo>
                  <a:pt x="50" y="36"/>
                  <a:pt x="48" y="38"/>
                  <a:pt x="48" y="40"/>
                </a:cubicBezTo>
                <a:cubicBezTo>
                  <a:pt x="48" y="42"/>
                  <a:pt x="50" y="44"/>
                  <a:pt x="52" y="44"/>
                </a:cubicBezTo>
                <a:lnTo>
                  <a:pt x="116" y="44"/>
                </a:lnTo>
                <a:close/>
                <a:moveTo>
                  <a:pt x="143" y="72"/>
                </a:moveTo>
                <a:cubicBezTo>
                  <a:pt x="56" y="72"/>
                  <a:pt x="56" y="72"/>
                  <a:pt x="56" y="72"/>
                </a:cubicBezTo>
                <a:cubicBezTo>
                  <a:pt x="54" y="72"/>
                  <a:pt x="52" y="74"/>
                  <a:pt x="52" y="76"/>
                </a:cubicBezTo>
                <a:cubicBezTo>
                  <a:pt x="52" y="78"/>
                  <a:pt x="54" y="80"/>
                  <a:pt x="56" y="80"/>
                </a:cubicBezTo>
                <a:cubicBezTo>
                  <a:pt x="143" y="80"/>
                  <a:pt x="143" y="80"/>
                  <a:pt x="143" y="80"/>
                </a:cubicBezTo>
                <a:cubicBezTo>
                  <a:pt x="145" y="80"/>
                  <a:pt x="147" y="78"/>
                  <a:pt x="147" y="76"/>
                </a:cubicBezTo>
                <a:cubicBezTo>
                  <a:pt x="147" y="74"/>
                  <a:pt x="145" y="72"/>
                  <a:pt x="143" y="72"/>
                </a:cubicBezTo>
                <a:close/>
                <a:moveTo>
                  <a:pt x="33" y="68"/>
                </a:moveTo>
                <a:cubicBezTo>
                  <a:pt x="31" y="68"/>
                  <a:pt x="31" y="68"/>
                  <a:pt x="31" y="68"/>
                </a:cubicBezTo>
                <a:cubicBezTo>
                  <a:pt x="27" y="68"/>
                  <a:pt x="24" y="71"/>
                  <a:pt x="24" y="75"/>
                </a:cubicBezTo>
                <a:cubicBezTo>
                  <a:pt x="24" y="77"/>
                  <a:pt x="24" y="77"/>
                  <a:pt x="24" y="77"/>
                </a:cubicBezTo>
                <a:cubicBezTo>
                  <a:pt x="24" y="81"/>
                  <a:pt x="27" y="84"/>
                  <a:pt x="31" y="84"/>
                </a:cubicBezTo>
                <a:cubicBezTo>
                  <a:pt x="33" y="84"/>
                  <a:pt x="33" y="84"/>
                  <a:pt x="33" y="84"/>
                </a:cubicBezTo>
                <a:cubicBezTo>
                  <a:pt x="37" y="84"/>
                  <a:pt x="40" y="81"/>
                  <a:pt x="40" y="77"/>
                </a:cubicBezTo>
                <a:cubicBezTo>
                  <a:pt x="40" y="75"/>
                  <a:pt x="40" y="75"/>
                  <a:pt x="40" y="75"/>
                </a:cubicBezTo>
                <a:cubicBezTo>
                  <a:pt x="40" y="71"/>
                  <a:pt x="37" y="68"/>
                  <a:pt x="33" y="68"/>
                </a:cubicBezTo>
                <a:close/>
                <a:moveTo>
                  <a:pt x="33" y="100"/>
                </a:moveTo>
                <a:cubicBezTo>
                  <a:pt x="31" y="100"/>
                  <a:pt x="31" y="100"/>
                  <a:pt x="31" y="100"/>
                </a:cubicBezTo>
                <a:cubicBezTo>
                  <a:pt x="27" y="100"/>
                  <a:pt x="24" y="103"/>
                  <a:pt x="24" y="107"/>
                </a:cubicBezTo>
                <a:cubicBezTo>
                  <a:pt x="24" y="109"/>
                  <a:pt x="24" y="109"/>
                  <a:pt x="24" y="109"/>
                </a:cubicBezTo>
                <a:cubicBezTo>
                  <a:pt x="24" y="113"/>
                  <a:pt x="27" y="116"/>
                  <a:pt x="31" y="116"/>
                </a:cubicBezTo>
                <a:cubicBezTo>
                  <a:pt x="33" y="116"/>
                  <a:pt x="33" y="116"/>
                  <a:pt x="33" y="116"/>
                </a:cubicBezTo>
                <a:cubicBezTo>
                  <a:pt x="37" y="116"/>
                  <a:pt x="40" y="113"/>
                  <a:pt x="40" y="109"/>
                </a:cubicBezTo>
                <a:cubicBezTo>
                  <a:pt x="40" y="107"/>
                  <a:pt x="40" y="107"/>
                  <a:pt x="40" y="107"/>
                </a:cubicBezTo>
                <a:cubicBezTo>
                  <a:pt x="40" y="103"/>
                  <a:pt x="37" y="100"/>
                  <a:pt x="33" y="100"/>
                </a:cubicBezTo>
                <a:close/>
                <a:moveTo>
                  <a:pt x="33" y="132"/>
                </a:moveTo>
                <a:cubicBezTo>
                  <a:pt x="31" y="132"/>
                  <a:pt x="31" y="132"/>
                  <a:pt x="31" y="132"/>
                </a:cubicBezTo>
                <a:cubicBezTo>
                  <a:pt x="27" y="132"/>
                  <a:pt x="24" y="135"/>
                  <a:pt x="24" y="139"/>
                </a:cubicBezTo>
                <a:cubicBezTo>
                  <a:pt x="24" y="141"/>
                  <a:pt x="24" y="141"/>
                  <a:pt x="24" y="141"/>
                </a:cubicBezTo>
                <a:cubicBezTo>
                  <a:pt x="24" y="145"/>
                  <a:pt x="27" y="148"/>
                  <a:pt x="31" y="148"/>
                </a:cubicBezTo>
                <a:cubicBezTo>
                  <a:pt x="33" y="148"/>
                  <a:pt x="33" y="148"/>
                  <a:pt x="33" y="148"/>
                </a:cubicBezTo>
                <a:cubicBezTo>
                  <a:pt x="37" y="148"/>
                  <a:pt x="40" y="145"/>
                  <a:pt x="40" y="141"/>
                </a:cubicBezTo>
                <a:cubicBezTo>
                  <a:pt x="40" y="139"/>
                  <a:pt x="40" y="139"/>
                  <a:pt x="40" y="139"/>
                </a:cubicBezTo>
                <a:cubicBezTo>
                  <a:pt x="40" y="135"/>
                  <a:pt x="37" y="132"/>
                  <a:pt x="33" y="132"/>
                </a:cubicBezTo>
                <a:close/>
                <a:moveTo>
                  <a:pt x="33" y="164"/>
                </a:moveTo>
                <a:cubicBezTo>
                  <a:pt x="31" y="164"/>
                  <a:pt x="31" y="164"/>
                  <a:pt x="31" y="164"/>
                </a:cubicBezTo>
                <a:cubicBezTo>
                  <a:pt x="27" y="164"/>
                  <a:pt x="24" y="167"/>
                  <a:pt x="24" y="171"/>
                </a:cubicBezTo>
                <a:cubicBezTo>
                  <a:pt x="24" y="173"/>
                  <a:pt x="24" y="173"/>
                  <a:pt x="24" y="173"/>
                </a:cubicBezTo>
                <a:cubicBezTo>
                  <a:pt x="24" y="177"/>
                  <a:pt x="27" y="180"/>
                  <a:pt x="31" y="180"/>
                </a:cubicBezTo>
                <a:cubicBezTo>
                  <a:pt x="33" y="180"/>
                  <a:pt x="33" y="180"/>
                  <a:pt x="33" y="180"/>
                </a:cubicBezTo>
                <a:cubicBezTo>
                  <a:pt x="37" y="180"/>
                  <a:pt x="40" y="177"/>
                  <a:pt x="40" y="173"/>
                </a:cubicBezTo>
                <a:cubicBezTo>
                  <a:pt x="40" y="171"/>
                  <a:pt x="40" y="171"/>
                  <a:pt x="40" y="171"/>
                </a:cubicBezTo>
                <a:cubicBezTo>
                  <a:pt x="40" y="167"/>
                  <a:pt x="37" y="164"/>
                  <a:pt x="33" y="164"/>
                </a:cubicBezTo>
                <a:close/>
                <a:moveTo>
                  <a:pt x="143" y="104"/>
                </a:moveTo>
                <a:cubicBezTo>
                  <a:pt x="56" y="104"/>
                  <a:pt x="56" y="104"/>
                  <a:pt x="56" y="104"/>
                </a:cubicBezTo>
                <a:cubicBezTo>
                  <a:pt x="54" y="104"/>
                  <a:pt x="52" y="106"/>
                  <a:pt x="52" y="108"/>
                </a:cubicBezTo>
                <a:cubicBezTo>
                  <a:pt x="52" y="110"/>
                  <a:pt x="54" y="112"/>
                  <a:pt x="56" y="112"/>
                </a:cubicBezTo>
                <a:cubicBezTo>
                  <a:pt x="143" y="112"/>
                  <a:pt x="143" y="112"/>
                  <a:pt x="143" y="112"/>
                </a:cubicBezTo>
                <a:cubicBezTo>
                  <a:pt x="145" y="112"/>
                  <a:pt x="147" y="110"/>
                  <a:pt x="147" y="108"/>
                </a:cubicBezTo>
                <a:cubicBezTo>
                  <a:pt x="147" y="106"/>
                  <a:pt x="145" y="104"/>
                  <a:pt x="143" y="104"/>
                </a:cubicBezTo>
                <a:close/>
                <a:moveTo>
                  <a:pt x="143" y="136"/>
                </a:moveTo>
                <a:cubicBezTo>
                  <a:pt x="56" y="136"/>
                  <a:pt x="56" y="136"/>
                  <a:pt x="56" y="136"/>
                </a:cubicBezTo>
                <a:cubicBezTo>
                  <a:pt x="54" y="136"/>
                  <a:pt x="52" y="138"/>
                  <a:pt x="52" y="140"/>
                </a:cubicBezTo>
                <a:cubicBezTo>
                  <a:pt x="52" y="142"/>
                  <a:pt x="54" y="144"/>
                  <a:pt x="56" y="144"/>
                </a:cubicBezTo>
                <a:cubicBezTo>
                  <a:pt x="143" y="144"/>
                  <a:pt x="143" y="144"/>
                  <a:pt x="143" y="144"/>
                </a:cubicBezTo>
                <a:cubicBezTo>
                  <a:pt x="145" y="144"/>
                  <a:pt x="147" y="142"/>
                  <a:pt x="147" y="140"/>
                </a:cubicBezTo>
                <a:cubicBezTo>
                  <a:pt x="147" y="138"/>
                  <a:pt x="145" y="136"/>
                  <a:pt x="143" y="136"/>
                </a:cubicBezTo>
                <a:close/>
                <a:moveTo>
                  <a:pt x="143" y="168"/>
                </a:moveTo>
                <a:cubicBezTo>
                  <a:pt x="56" y="168"/>
                  <a:pt x="56" y="168"/>
                  <a:pt x="56" y="168"/>
                </a:cubicBezTo>
                <a:cubicBezTo>
                  <a:pt x="54" y="168"/>
                  <a:pt x="52" y="170"/>
                  <a:pt x="52" y="172"/>
                </a:cubicBezTo>
                <a:cubicBezTo>
                  <a:pt x="52" y="174"/>
                  <a:pt x="54" y="176"/>
                  <a:pt x="56" y="176"/>
                </a:cubicBezTo>
                <a:cubicBezTo>
                  <a:pt x="143" y="176"/>
                  <a:pt x="143" y="176"/>
                  <a:pt x="143" y="176"/>
                </a:cubicBezTo>
                <a:cubicBezTo>
                  <a:pt x="145" y="176"/>
                  <a:pt x="147" y="174"/>
                  <a:pt x="147" y="172"/>
                </a:cubicBezTo>
                <a:cubicBezTo>
                  <a:pt x="147" y="170"/>
                  <a:pt x="145" y="168"/>
                  <a:pt x="143" y="168"/>
                </a:cubicBezTo>
                <a:close/>
              </a:path>
            </a:pathLst>
          </a:custGeom>
          <a:solidFill>
            <a:schemeClr val="tx1"/>
          </a:solidFill>
          <a:ln>
            <a:noFill/>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grpSp>
        <p:nvGrpSpPr>
          <p:cNvPr id="96" name="Group 20">
            <a:extLst>
              <a:ext uri="{FF2B5EF4-FFF2-40B4-BE49-F238E27FC236}">
                <a16:creationId xmlns:a16="http://schemas.microsoft.com/office/drawing/2014/main" id="{2CA5440C-B5B1-5884-E983-F5665BA6DD26}"/>
              </a:ext>
            </a:extLst>
          </p:cNvPr>
          <p:cNvGrpSpPr>
            <a:grpSpLocks noChangeAspect="1"/>
          </p:cNvGrpSpPr>
          <p:nvPr/>
        </p:nvGrpSpPr>
        <p:grpSpPr bwMode="auto">
          <a:xfrm>
            <a:off x="9522054" y="2448973"/>
            <a:ext cx="587562" cy="396383"/>
            <a:chOff x="5264" y="2083"/>
            <a:chExt cx="796" cy="537"/>
          </a:xfrm>
          <a:solidFill>
            <a:schemeClr val="tx1"/>
          </a:solidFill>
        </p:grpSpPr>
        <p:sp>
          <p:nvSpPr>
            <p:cNvPr id="97" name="Freeform 21">
              <a:extLst>
                <a:ext uri="{FF2B5EF4-FFF2-40B4-BE49-F238E27FC236}">
                  <a16:creationId xmlns:a16="http://schemas.microsoft.com/office/drawing/2014/main" id="{73E34D72-BE0C-93BF-1D89-EE21211F71B1}"/>
                </a:ext>
              </a:extLst>
            </p:cNvPr>
            <p:cNvSpPr>
              <a:spLocks/>
            </p:cNvSpPr>
            <p:nvPr/>
          </p:nvSpPr>
          <p:spPr bwMode="auto">
            <a:xfrm>
              <a:off x="5638" y="2131"/>
              <a:ext cx="131" cy="130"/>
            </a:xfrm>
            <a:custGeom>
              <a:avLst/>
              <a:gdLst>
                <a:gd name="T0" fmla="*/ 74 w 131"/>
                <a:gd name="T1" fmla="*/ 84 h 130"/>
                <a:gd name="T2" fmla="*/ 74 w 131"/>
                <a:gd name="T3" fmla="*/ 36 h 130"/>
                <a:gd name="T4" fmla="*/ 0 w 131"/>
                <a:gd name="T5" fmla="*/ 36 h 130"/>
                <a:gd name="T6" fmla="*/ 0 w 131"/>
                <a:gd name="T7" fmla="*/ 0 h 130"/>
                <a:gd name="T8" fmla="*/ 112 w 131"/>
                <a:gd name="T9" fmla="*/ 0 h 130"/>
                <a:gd name="T10" fmla="*/ 112 w 131"/>
                <a:gd name="T11" fmla="*/ 84 h 130"/>
                <a:gd name="T12" fmla="*/ 131 w 131"/>
                <a:gd name="T13" fmla="*/ 84 h 130"/>
                <a:gd name="T14" fmla="*/ 93 w 131"/>
                <a:gd name="T15" fmla="*/ 130 h 130"/>
                <a:gd name="T16" fmla="*/ 58 w 131"/>
                <a:gd name="T17" fmla="*/ 84 h 130"/>
                <a:gd name="T18" fmla="*/ 74 w 131"/>
                <a:gd name="T19" fmla="*/ 84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130">
                  <a:moveTo>
                    <a:pt x="74" y="84"/>
                  </a:moveTo>
                  <a:lnTo>
                    <a:pt x="74" y="36"/>
                  </a:lnTo>
                  <a:lnTo>
                    <a:pt x="0" y="36"/>
                  </a:lnTo>
                  <a:lnTo>
                    <a:pt x="0" y="0"/>
                  </a:lnTo>
                  <a:lnTo>
                    <a:pt x="112" y="0"/>
                  </a:lnTo>
                  <a:lnTo>
                    <a:pt x="112" y="84"/>
                  </a:lnTo>
                  <a:lnTo>
                    <a:pt x="131" y="84"/>
                  </a:lnTo>
                  <a:lnTo>
                    <a:pt x="93" y="130"/>
                  </a:lnTo>
                  <a:lnTo>
                    <a:pt x="58" y="84"/>
                  </a:lnTo>
                  <a:lnTo>
                    <a:pt x="74"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98" name="Freeform 22">
              <a:extLst>
                <a:ext uri="{FF2B5EF4-FFF2-40B4-BE49-F238E27FC236}">
                  <a16:creationId xmlns:a16="http://schemas.microsoft.com/office/drawing/2014/main" id="{36E851F6-DEAA-DF40-8AB7-3080686AD10F}"/>
                </a:ext>
              </a:extLst>
            </p:cNvPr>
            <p:cNvSpPr>
              <a:spLocks/>
            </p:cNvSpPr>
            <p:nvPr/>
          </p:nvSpPr>
          <p:spPr bwMode="auto">
            <a:xfrm>
              <a:off x="5638" y="2131"/>
              <a:ext cx="131" cy="130"/>
            </a:xfrm>
            <a:custGeom>
              <a:avLst/>
              <a:gdLst>
                <a:gd name="T0" fmla="*/ 74 w 131"/>
                <a:gd name="T1" fmla="*/ 84 h 130"/>
                <a:gd name="T2" fmla="*/ 74 w 131"/>
                <a:gd name="T3" fmla="*/ 36 h 130"/>
                <a:gd name="T4" fmla="*/ 0 w 131"/>
                <a:gd name="T5" fmla="*/ 36 h 130"/>
                <a:gd name="T6" fmla="*/ 0 w 131"/>
                <a:gd name="T7" fmla="*/ 0 h 130"/>
                <a:gd name="T8" fmla="*/ 112 w 131"/>
                <a:gd name="T9" fmla="*/ 0 h 130"/>
                <a:gd name="T10" fmla="*/ 112 w 131"/>
                <a:gd name="T11" fmla="*/ 84 h 130"/>
                <a:gd name="T12" fmla="*/ 131 w 131"/>
                <a:gd name="T13" fmla="*/ 84 h 130"/>
                <a:gd name="T14" fmla="*/ 93 w 131"/>
                <a:gd name="T15" fmla="*/ 130 h 130"/>
                <a:gd name="T16" fmla="*/ 58 w 131"/>
                <a:gd name="T17" fmla="*/ 84 h 130"/>
                <a:gd name="T18" fmla="*/ 74 w 131"/>
                <a:gd name="T19" fmla="*/ 84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130">
                  <a:moveTo>
                    <a:pt x="74" y="84"/>
                  </a:moveTo>
                  <a:lnTo>
                    <a:pt x="74" y="36"/>
                  </a:lnTo>
                  <a:lnTo>
                    <a:pt x="0" y="36"/>
                  </a:lnTo>
                  <a:lnTo>
                    <a:pt x="0" y="0"/>
                  </a:lnTo>
                  <a:lnTo>
                    <a:pt x="112" y="0"/>
                  </a:lnTo>
                  <a:lnTo>
                    <a:pt x="112" y="84"/>
                  </a:lnTo>
                  <a:lnTo>
                    <a:pt x="131" y="84"/>
                  </a:lnTo>
                  <a:lnTo>
                    <a:pt x="93" y="130"/>
                  </a:lnTo>
                  <a:lnTo>
                    <a:pt x="58" y="84"/>
                  </a:lnTo>
                  <a:lnTo>
                    <a:pt x="74" y="84"/>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99" name="Freeform 23">
              <a:extLst>
                <a:ext uri="{FF2B5EF4-FFF2-40B4-BE49-F238E27FC236}">
                  <a16:creationId xmlns:a16="http://schemas.microsoft.com/office/drawing/2014/main" id="{DF072D65-A70E-27C3-A3F5-DC1974F57B34}"/>
                </a:ext>
              </a:extLst>
            </p:cNvPr>
            <p:cNvSpPr>
              <a:spLocks/>
            </p:cNvSpPr>
            <p:nvPr/>
          </p:nvSpPr>
          <p:spPr bwMode="auto">
            <a:xfrm>
              <a:off x="5832" y="2342"/>
              <a:ext cx="131" cy="129"/>
            </a:xfrm>
            <a:custGeom>
              <a:avLst/>
              <a:gdLst>
                <a:gd name="T0" fmla="*/ 73 w 131"/>
                <a:gd name="T1" fmla="*/ 86 h 129"/>
                <a:gd name="T2" fmla="*/ 73 w 131"/>
                <a:gd name="T3" fmla="*/ 38 h 129"/>
                <a:gd name="T4" fmla="*/ 0 w 131"/>
                <a:gd name="T5" fmla="*/ 38 h 129"/>
                <a:gd name="T6" fmla="*/ 0 w 131"/>
                <a:gd name="T7" fmla="*/ 0 h 129"/>
                <a:gd name="T8" fmla="*/ 112 w 131"/>
                <a:gd name="T9" fmla="*/ 0 h 129"/>
                <a:gd name="T10" fmla="*/ 112 w 131"/>
                <a:gd name="T11" fmla="*/ 86 h 129"/>
                <a:gd name="T12" fmla="*/ 131 w 131"/>
                <a:gd name="T13" fmla="*/ 86 h 129"/>
                <a:gd name="T14" fmla="*/ 93 w 131"/>
                <a:gd name="T15" fmla="*/ 129 h 129"/>
                <a:gd name="T16" fmla="*/ 57 w 131"/>
                <a:gd name="T17" fmla="*/ 86 h 129"/>
                <a:gd name="T18" fmla="*/ 73 w 131"/>
                <a:gd name="T19" fmla="*/ 8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129">
                  <a:moveTo>
                    <a:pt x="73" y="86"/>
                  </a:moveTo>
                  <a:lnTo>
                    <a:pt x="73" y="38"/>
                  </a:lnTo>
                  <a:lnTo>
                    <a:pt x="0" y="38"/>
                  </a:lnTo>
                  <a:lnTo>
                    <a:pt x="0" y="0"/>
                  </a:lnTo>
                  <a:lnTo>
                    <a:pt x="112" y="0"/>
                  </a:lnTo>
                  <a:lnTo>
                    <a:pt x="112" y="86"/>
                  </a:lnTo>
                  <a:lnTo>
                    <a:pt x="131" y="86"/>
                  </a:lnTo>
                  <a:lnTo>
                    <a:pt x="93" y="129"/>
                  </a:lnTo>
                  <a:lnTo>
                    <a:pt x="57" y="86"/>
                  </a:lnTo>
                  <a:lnTo>
                    <a:pt x="73"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100" name="Freeform 24">
              <a:extLst>
                <a:ext uri="{FF2B5EF4-FFF2-40B4-BE49-F238E27FC236}">
                  <a16:creationId xmlns:a16="http://schemas.microsoft.com/office/drawing/2014/main" id="{D0EA7F4B-63A2-5D1A-856E-28131A86A551}"/>
                </a:ext>
              </a:extLst>
            </p:cNvPr>
            <p:cNvSpPr>
              <a:spLocks/>
            </p:cNvSpPr>
            <p:nvPr/>
          </p:nvSpPr>
          <p:spPr bwMode="auto">
            <a:xfrm>
              <a:off x="5832" y="2342"/>
              <a:ext cx="131" cy="129"/>
            </a:xfrm>
            <a:custGeom>
              <a:avLst/>
              <a:gdLst>
                <a:gd name="T0" fmla="*/ 73 w 131"/>
                <a:gd name="T1" fmla="*/ 86 h 129"/>
                <a:gd name="T2" fmla="*/ 73 w 131"/>
                <a:gd name="T3" fmla="*/ 38 h 129"/>
                <a:gd name="T4" fmla="*/ 0 w 131"/>
                <a:gd name="T5" fmla="*/ 38 h 129"/>
                <a:gd name="T6" fmla="*/ 0 w 131"/>
                <a:gd name="T7" fmla="*/ 0 h 129"/>
                <a:gd name="T8" fmla="*/ 112 w 131"/>
                <a:gd name="T9" fmla="*/ 0 h 129"/>
                <a:gd name="T10" fmla="*/ 112 w 131"/>
                <a:gd name="T11" fmla="*/ 86 h 129"/>
                <a:gd name="T12" fmla="*/ 131 w 131"/>
                <a:gd name="T13" fmla="*/ 86 h 129"/>
                <a:gd name="T14" fmla="*/ 93 w 131"/>
                <a:gd name="T15" fmla="*/ 129 h 129"/>
                <a:gd name="T16" fmla="*/ 57 w 131"/>
                <a:gd name="T17" fmla="*/ 86 h 129"/>
                <a:gd name="T18" fmla="*/ 73 w 131"/>
                <a:gd name="T19" fmla="*/ 8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129">
                  <a:moveTo>
                    <a:pt x="73" y="86"/>
                  </a:moveTo>
                  <a:lnTo>
                    <a:pt x="73" y="38"/>
                  </a:lnTo>
                  <a:lnTo>
                    <a:pt x="0" y="38"/>
                  </a:lnTo>
                  <a:lnTo>
                    <a:pt x="0" y="0"/>
                  </a:lnTo>
                  <a:lnTo>
                    <a:pt x="112" y="0"/>
                  </a:lnTo>
                  <a:lnTo>
                    <a:pt x="112" y="86"/>
                  </a:lnTo>
                  <a:lnTo>
                    <a:pt x="131" y="86"/>
                  </a:lnTo>
                  <a:lnTo>
                    <a:pt x="93" y="129"/>
                  </a:lnTo>
                  <a:lnTo>
                    <a:pt x="57" y="86"/>
                  </a:lnTo>
                  <a:lnTo>
                    <a:pt x="73" y="86"/>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101" name="Freeform 25">
              <a:extLst>
                <a:ext uri="{FF2B5EF4-FFF2-40B4-BE49-F238E27FC236}">
                  <a16:creationId xmlns:a16="http://schemas.microsoft.com/office/drawing/2014/main" id="{2313FD2B-A903-C355-A0D2-D78CCCCC6F80}"/>
                </a:ext>
              </a:extLst>
            </p:cNvPr>
            <p:cNvSpPr>
              <a:spLocks noEditPoints="1"/>
            </p:cNvSpPr>
            <p:nvPr/>
          </p:nvSpPr>
          <p:spPr bwMode="auto">
            <a:xfrm>
              <a:off x="5264" y="2083"/>
              <a:ext cx="348" cy="120"/>
            </a:xfrm>
            <a:custGeom>
              <a:avLst/>
              <a:gdLst>
                <a:gd name="T0" fmla="*/ 348 w 348"/>
                <a:gd name="T1" fmla="*/ 120 h 120"/>
                <a:gd name="T2" fmla="*/ 0 w 348"/>
                <a:gd name="T3" fmla="*/ 120 h 120"/>
                <a:gd name="T4" fmla="*/ 0 w 348"/>
                <a:gd name="T5" fmla="*/ 0 h 120"/>
                <a:gd name="T6" fmla="*/ 348 w 348"/>
                <a:gd name="T7" fmla="*/ 0 h 120"/>
                <a:gd name="T8" fmla="*/ 348 w 348"/>
                <a:gd name="T9" fmla="*/ 120 h 120"/>
                <a:gd name="T10" fmla="*/ 19 w 348"/>
                <a:gd name="T11" fmla="*/ 101 h 120"/>
                <a:gd name="T12" fmla="*/ 329 w 348"/>
                <a:gd name="T13" fmla="*/ 101 h 120"/>
                <a:gd name="T14" fmla="*/ 329 w 348"/>
                <a:gd name="T15" fmla="*/ 20 h 120"/>
                <a:gd name="T16" fmla="*/ 19 w 348"/>
                <a:gd name="T17" fmla="*/ 20 h 120"/>
                <a:gd name="T18" fmla="*/ 19 w 348"/>
                <a:gd name="T19" fmla="*/ 10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8" h="120">
                  <a:moveTo>
                    <a:pt x="348" y="120"/>
                  </a:moveTo>
                  <a:lnTo>
                    <a:pt x="0" y="120"/>
                  </a:lnTo>
                  <a:lnTo>
                    <a:pt x="0" y="0"/>
                  </a:lnTo>
                  <a:lnTo>
                    <a:pt x="348" y="0"/>
                  </a:lnTo>
                  <a:lnTo>
                    <a:pt x="348" y="120"/>
                  </a:lnTo>
                  <a:close/>
                  <a:moveTo>
                    <a:pt x="19" y="101"/>
                  </a:moveTo>
                  <a:lnTo>
                    <a:pt x="329" y="101"/>
                  </a:lnTo>
                  <a:lnTo>
                    <a:pt x="329" y="20"/>
                  </a:lnTo>
                  <a:lnTo>
                    <a:pt x="19" y="20"/>
                  </a:lnTo>
                  <a:lnTo>
                    <a:pt x="19"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102" name="Freeform 26">
              <a:extLst>
                <a:ext uri="{FF2B5EF4-FFF2-40B4-BE49-F238E27FC236}">
                  <a16:creationId xmlns:a16="http://schemas.microsoft.com/office/drawing/2014/main" id="{3AE3003A-C530-5E66-9259-C178126E780E}"/>
                </a:ext>
              </a:extLst>
            </p:cNvPr>
            <p:cNvSpPr>
              <a:spLocks noEditPoints="1"/>
            </p:cNvSpPr>
            <p:nvPr/>
          </p:nvSpPr>
          <p:spPr bwMode="auto">
            <a:xfrm>
              <a:off x="5431" y="2289"/>
              <a:ext cx="372" cy="123"/>
            </a:xfrm>
            <a:custGeom>
              <a:avLst/>
              <a:gdLst>
                <a:gd name="T0" fmla="*/ 372 w 372"/>
                <a:gd name="T1" fmla="*/ 123 h 123"/>
                <a:gd name="T2" fmla="*/ 0 w 372"/>
                <a:gd name="T3" fmla="*/ 123 h 123"/>
                <a:gd name="T4" fmla="*/ 0 w 372"/>
                <a:gd name="T5" fmla="*/ 0 h 123"/>
                <a:gd name="T6" fmla="*/ 372 w 372"/>
                <a:gd name="T7" fmla="*/ 0 h 123"/>
                <a:gd name="T8" fmla="*/ 372 w 372"/>
                <a:gd name="T9" fmla="*/ 123 h 123"/>
                <a:gd name="T10" fmla="*/ 19 w 372"/>
                <a:gd name="T11" fmla="*/ 103 h 123"/>
                <a:gd name="T12" fmla="*/ 353 w 372"/>
                <a:gd name="T13" fmla="*/ 103 h 123"/>
                <a:gd name="T14" fmla="*/ 353 w 372"/>
                <a:gd name="T15" fmla="*/ 20 h 123"/>
                <a:gd name="T16" fmla="*/ 19 w 372"/>
                <a:gd name="T17" fmla="*/ 20 h 123"/>
                <a:gd name="T18" fmla="*/ 19 w 372"/>
                <a:gd name="T19" fmla="*/ 10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2" h="123">
                  <a:moveTo>
                    <a:pt x="372" y="123"/>
                  </a:moveTo>
                  <a:lnTo>
                    <a:pt x="0" y="123"/>
                  </a:lnTo>
                  <a:lnTo>
                    <a:pt x="0" y="0"/>
                  </a:lnTo>
                  <a:lnTo>
                    <a:pt x="372" y="0"/>
                  </a:lnTo>
                  <a:lnTo>
                    <a:pt x="372" y="123"/>
                  </a:lnTo>
                  <a:close/>
                  <a:moveTo>
                    <a:pt x="19" y="103"/>
                  </a:moveTo>
                  <a:lnTo>
                    <a:pt x="353" y="103"/>
                  </a:lnTo>
                  <a:lnTo>
                    <a:pt x="353" y="20"/>
                  </a:lnTo>
                  <a:lnTo>
                    <a:pt x="19" y="20"/>
                  </a:lnTo>
                  <a:lnTo>
                    <a:pt x="19" y="1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103" name="Freeform 27">
              <a:extLst>
                <a:ext uri="{FF2B5EF4-FFF2-40B4-BE49-F238E27FC236}">
                  <a16:creationId xmlns:a16="http://schemas.microsoft.com/office/drawing/2014/main" id="{85AF5CBF-3373-2AEC-8A01-4395D3C6F900}"/>
                </a:ext>
              </a:extLst>
            </p:cNvPr>
            <p:cNvSpPr>
              <a:spLocks noEditPoints="1"/>
            </p:cNvSpPr>
            <p:nvPr/>
          </p:nvSpPr>
          <p:spPr bwMode="auto">
            <a:xfrm>
              <a:off x="5665" y="2498"/>
              <a:ext cx="395" cy="122"/>
            </a:xfrm>
            <a:custGeom>
              <a:avLst/>
              <a:gdLst>
                <a:gd name="T0" fmla="*/ 395 w 395"/>
                <a:gd name="T1" fmla="*/ 122 h 122"/>
                <a:gd name="T2" fmla="*/ 0 w 395"/>
                <a:gd name="T3" fmla="*/ 122 h 122"/>
                <a:gd name="T4" fmla="*/ 0 w 395"/>
                <a:gd name="T5" fmla="*/ 0 h 122"/>
                <a:gd name="T6" fmla="*/ 395 w 395"/>
                <a:gd name="T7" fmla="*/ 0 h 122"/>
                <a:gd name="T8" fmla="*/ 395 w 395"/>
                <a:gd name="T9" fmla="*/ 122 h 122"/>
                <a:gd name="T10" fmla="*/ 19 w 395"/>
                <a:gd name="T11" fmla="*/ 103 h 122"/>
                <a:gd name="T12" fmla="*/ 376 w 395"/>
                <a:gd name="T13" fmla="*/ 103 h 122"/>
                <a:gd name="T14" fmla="*/ 376 w 395"/>
                <a:gd name="T15" fmla="*/ 19 h 122"/>
                <a:gd name="T16" fmla="*/ 19 w 395"/>
                <a:gd name="T17" fmla="*/ 19 h 122"/>
                <a:gd name="T18" fmla="*/ 19 w 395"/>
                <a:gd name="T19" fmla="*/ 10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5" h="122">
                  <a:moveTo>
                    <a:pt x="395" y="122"/>
                  </a:moveTo>
                  <a:lnTo>
                    <a:pt x="0" y="122"/>
                  </a:lnTo>
                  <a:lnTo>
                    <a:pt x="0" y="0"/>
                  </a:lnTo>
                  <a:lnTo>
                    <a:pt x="395" y="0"/>
                  </a:lnTo>
                  <a:lnTo>
                    <a:pt x="395" y="122"/>
                  </a:lnTo>
                  <a:close/>
                  <a:moveTo>
                    <a:pt x="19" y="103"/>
                  </a:moveTo>
                  <a:lnTo>
                    <a:pt x="376" y="103"/>
                  </a:lnTo>
                  <a:lnTo>
                    <a:pt x="376" y="19"/>
                  </a:lnTo>
                  <a:lnTo>
                    <a:pt x="19" y="19"/>
                  </a:lnTo>
                  <a:lnTo>
                    <a:pt x="19" y="1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grpSp>
      <p:grpSp>
        <p:nvGrpSpPr>
          <p:cNvPr id="104" name="Group 220">
            <a:extLst>
              <a:ext uri="{FF2B5EF4-FFF2-40B4-BE49-F238E27FC236}">
                <a16:creationId xmlns:a16="http://schemas.microsoft.com/office/drawing/2014/main" id="{A058D581-F152-87E4-BCF6-CE138DEA959A}"/>
              </a:ext>
            </a:extLst>
          </p:cNvPr>
          <p:cNvGrpSpPr>
            <a:grpSpLocks noChangeAspect="1"/>
          </p:cNvGrpSpPr>
          <p:nvPr/>
        </p:nvGrpSpPr>
        <p:grpSpPr bwMode="auto">
          <a:xfrm>
            <a:off x="996868" y="2448975"/>
            <a:ext cx="896151" cy="397373"/>
            <a:chOff x="2974" y="1772"/>
            <a:chExt cx="1741" cy="772"/>
          </a:xfrm>
          <a:solidFill>
            <a:schemeClr val="tx1"/>
          </a:solidFill>
        </p:grpSpPr>
        <p:sp>
          <p:nvSpPr>
            <p:cNvPr id="105" name="Freeform 221">
              <a:extLst>
                <a:ext uri="{FF2B5EF4-FFF2-40B4-BE49-F238E27FC236}">
                  <a16:creationId xmlns:a16="http://schemas.microsoft.com/office/drawing/2014/main" id="{7EEAD416-A22D-B512-2CA5-9AB9B607262D}"/>
                </a:ext>
              </a:extLst>
            </p:cNvPr>
            <p:cNvSpPr>
              <a:spLocks noEditPoints="1"/>
            </p:cNvSpPr>
            <p:nvPr/>
          </p:nvSpPr>
          <p:spPr bwMode="auto">
            <a:xfrm>
              <a:off x="2979" y="1776"/>
              <a:ext cx="1731" cy="765"/>
            </a:xfrm>
            <a:custGeom>
              <a:avLst/>
              <a:gdLst>
                <a:gd name="T0" fmla="*/ 611 w 730"/>
                <a:gd name="T1" fmla="*/ 211 h 321"/>
                <a:gd name="T2" fmla="*/ 656 w 730"/>
                <a:gd name="T3" fmla="*/ 173 h 321"/>
                <a:gd name="T4" fmla="*/ 636 w 730"/>
                <a:gd name="T5" fmla="*/ 50 h 321"/>
                <a:gd name="T6" fmla="*/ 496 w 730"/>
                <a:gd name="T7" fmla="*/ 100 h 321"/>
                <a:gd name="T8" fmla="*/ 490 w 730"/>
                <a:gd name="T9" fmla="*/ 194 h 321"/>
                <a:gd name="T10" fmla="*/ 530 w 730"/>
                <a:gd name="T11" fmla="*/ 219 h 321"/>
                <a:gd name="T12" fmla="*/ 432 w 730"/>
                <a:gd name="T13" fmla="*/ 235 h 321"/>
                <a:gd name="T14" fmla="*/ 410 w 730"/>
                <a:gd name="T15" fmla="*/ 179 h 321"/>
                <a:gd name="T16" fmla="*/ 434 w 730"/>
                <a:gd name="T17" fmla="*/ 101 h 321"/>
                <a:gd name="T18" fmla="*/ 422 w 730"/>
                <a:gd name="T19" fmla="*/ 32 h 321"/>
                <a:gd name="T20" fmla="*/ 374 w 730"/>
                <a:gd name="T21" fmla="*/ 7 h 321"/>
                <a:gd name="T22" fmla="*/ 338 w 730"/>
                <a:gd name="T23" fmla="*/ 5 h 321"/>
                <a:gd name="T24" fmla="*/ 295 w 730"/>
                <a:gd name="T25" fmla="*/ 49 h 321"/>
                <a:gd name="T26" fmla="*/ 300 w 730"/>
                <a:gd name="T27" fmla="*/ 141 h 321"/>
                <a:gd name="T28" fmla="*/ 315 w 730"/>
                <a:gd name="T29" fmla="*/ 171 h 321"/>
                <a:gd name="T30" fmla="*/ 308 w 730"/>
                <a:gd name="T31" fmla="*/ 214 h 321"/>
                <a:gd name="T32" fmla="*/ 238 w 730"/>
                <a:gd name="T33" fmla="*/ 211 h 321"/>
                <a:gd name="T34" fmla="*/ 217 w 730"/>
                <a:gd name="T35" fmla="*/ 196 h 321"/>
                <a:gd name="T36" fmla="*/ 208 w 730"/>
                <a:gd name="T37" fmla="*/ 167 h 321"/>
                <a:gd name="T38" fmla="*/ 223 w 730"/>
                <a:gd name="T39" fmla="*/ 100 h 321"/>
                <a:gd name="T40" fmla="*/ 104 w 730"/>
                <a:gd name="T41" fmla="*/ 35 h 321"/>
                <a:gd name="T42" fmla="*/ 103 w 730"/>
                <a:gd name="T43" fmla="*/ 134 h 321"/>
                <a:gd name="T44" fmla="*/ 119 w 730"/>
                <a:gd name="T45" fmla="*/ 169 h 321"/>
                <a:gd name="T46" fmla="*/ 115 w 730"/>
                <a:gd name="T47" fmla="*/ 190 h 321"/>
                <a:gd name="T48" fmla="*/ 26 w 730"/>
                <a:gd name="T49" fmla="*/ 236 h 321"/>
                <a:gd name="T50" fmla="*/ 194 w 730"/>
                <a:gd name="T51" fmla="*/ 318 h 321"/>
                <a:gd name="T52" fmla="*/ 728 w 730"/>
                <a:gd name="T53" fmla="*/ 305 h 321"/>
                <a:gd name="T54" fmla="*/ 15 w 730"/>
                <a:gd name="T55" fmla="*/ 255 h 321"/>
                <a:gd name="T56" fmla="*/ 92 w 730"/>
                <a:gd name="T57" fmla="*/ 214 h 321"/>
                <a:gd name="T58" fmla="*/ 124 w 730"/>
                <a:gd name="T59" fmla="*/ 184 h 321"/>
                <a:gd name="T60" fmla="*/ 123 w 730"/>
                <a:gd name="T61" fmla="*/ 164 h 321"/>
                <a:gd name="T62" fmla="*/ 103 w 730"/>
                <a:gd name="T63" fmla="*/ 106 h 321"/>
                <a:gd name="T64" fmla="*/ 102 w 730"/>
                <a:gd name="T65" fmla="*/ 83 h 321"/>
                <a:gd name="T66" fmla="*/ 219 w 730"/>
                <a:gd name="T67" fmla="*/ 83 h 321"/>
                <a:gd name="T68" fmla="*/ 210 w 730"/>
                <a:gd name="T69" fmla="*/ 144 h 321"/>
                <a:gd name="T70" fmla="*/ 199 w 730"/>
                <a:gd name="T71" fmla="*/ 178 h 321"/>
                <a:gd name="T72" fmla="*/ 211 w 730"/>
                <a:gd name="T73" fmla="*/ 198 h 321"/>
                <a:gd name="T74" fmla="*/ 213 w 730"/>
                <a:gd name="T75" fmla="*/ 201 h 321"/>
                <a:gd name="T76" fmla="*/ 274 w 730"/>
                <a:gd name="T77" fmla="*/ 245 h 321"/>
                <a:gd name="T78" fmla="*/ 528 w 730"/>
                <a:gd name="T79" fmla="*/ 315 h 321"/>
                <a:gd name="T80" fmla="*/ 276 w 730"/>
                <a:gd name="T81" fmla="*/ 251 h 321"/>
                <a:gd name="T82" fmla="*/ 313 w 730"/>
                <a:gd name="T83" fmla="*/ 148 h 321"/>
                <a:gd name="T84" fmla="*/ 299 w 730"/>
                <a:gd name="T85" fmla="*/ 105 h 321"/>
                <a:gd name="T86" fmla="*/ 301 w 730"/>
                <a:gd name="T87" fmla="*/ 50 h 321"/>
                <a:gd name="T88" fmla="*/ 350 w 730"/>
                <a:gd name="T89" fmla="*/ 13 h 321"/>
                <a:gd name="T90" fmla="*/ 411 w 730"/>
                <a:gd name="T91" fmla="*/ 26 h 321"/>
                <a:gd name="T92" fmla="*/ 427 w 730"/>
                <a:gd name="T93" fmla="*/ 81 h 321"/>
                <a:gd name="T94" fmla="*/ 430 w 730"/>
                <a:gd name="T95" fmla="*/ 105 h 321"/>
                <a:gd name="T96" fmla="*/ 404 w 730"/>
                <a:gd name="T97" fmla="*/ 177 h 321"/>
                <a:gd name="T98" fmla="*/ 415 w 730"/>
                <a:gd name="T99" fmla="*/ 214 h 321"/>
                <a:gd name="T100" fmla="*/ 519 w 730"/>
                <a:gd name="T101" fmla="*/ 275 h 321"/>
                <a:gd name="T102" fmla="*/ 521 w 730"/>
                <a:gd name="T103" fmla="*/ 234 h 321"/>
                <a:gd name="T104" fmla="*/ 541 w 730"/>
                <a:gd name="T105" fmla="*/ 204 h 321"/>
                <a:gd name="T106" fmla="*/ 501 w 730"/>
                <a:gd name="T107" fmla="*/ 142 h 321"/>
                <a:gd name="T108" fmla="*/ 564 w 730"/>
                <a:gd name="T109" fmla="*/ 13 h 321"/>
                <a:gd name="T110" fmla="*/ 647 w 730"/>
                <a:gd name="T111" fmla="*/ 137 h 321"/>
                <a:gd name="T112" fmla="*/ 649 w 730"/>
                <a:gd name="T113" fmla="*/ 197 h 321"/>
                <a:gd name="T114" fmla="*/ 614 w 730"/>
                <a:gd name="T115" fmla="*/ 226 h 321"/>
                <a:gd name="T116" fmla="*/ 670 w 730"/>
                <a:gd name="T117" fmla="*/ 249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30" h="321">
                  <a:moveTo>
                    <a:pt x="679" y="244"/>
                  </a:moveTo>
                  <a:cubicBezTo>
                    <a:pt x="671" y="244"/>
                    <a:pt x="671" y="244"/>
                    <a:pt x="671" y="244"/>
                  </a:cubicBezTo>
                  <a:cubicBezTo>
                    <a:pt x="668" y="243"/>
                    <a:pt x="647" y="238"/>
                    <a:pt x="631" y="230"/>
                  </a:cubicBezTo>
                  <a:cubicBezTo>
                    <a:pt x="629" y="226"/>
                    <a:pt x="625" y="220"/>
                    <a:pt x="616" y="219"/>
                  </a:cubicBezTo>
                  <a:cubicBezTo>
                    <a:pt x="614" y="217"/>
                    <a:pt x="612" y="214"/>
                    <a:pt x="611" y="212"/>
                  </a:cubicBezTo>
                  <a:cubicBezTo>
                    <a:pt x="611" y="211"/>
                    <a:pt x="611" y="211"/>
                    <a:pt x="611" y="211"/>
                  </a:cubicBezTo>
                  <a:cubicBezTo>
                    <a:pt x="616" y="211"/>
                    <a:pt x="616" y="211"/>
                    <a:pt x="616" y="211"/>
                  </a:cubicBezTo>
                  <a:cubicBezTo>
                    <a:pt x="636" y="214"/>
                    <a:pt x="656" y="200"/>
                    <a:pt x="657" y="200"/>
                  </a:cubicBezTo>
                  <a:cubicBezTo>
                    <a:pt x="662" y="196"/>
                    <a:pt x="662" y="196"/>
                    <a:pt x="662" y="196"/>
                  </a:cubicBezTo>
                  <a:cubicBezTo>
                    <a:pt x="656" y="194"/>
                    <a:pt x="656" y="194"/>
                    <a:pt x="656" y="194"/>
                  </a:cubicBezTo>
                  <a:cubicBezTo>
                    <a:pt x="653" y="193"/>
                    <a:pt x="652" y="192"/>
                    <a:pt x="652" y="192"/>
                  </a:cubicBezTo>
                  <a:cubicBezTo>
                    <a:pt x="651" y="189"/>
                    <a:pt x="653" y="182"/>
                    <a:pt x="656" y="173"/>
                  </a:cubicBezTo>
                  <a:cubicBezTo>
                    <a:pt x="656" y="173"/>
                    <a:pt x="656" y="173"/>
                    <a:pt x="656" y="173"/>
                  </a:cubicBezTo>
                  <a:cubicBezTo>
                    <a:pt x="661" y="160"/>
                    <a:pt x="655" y="147"/>
                    <a:pt x="652" y="141"/>
                  </a:cubicBezTo>
                  <a:cubicBezTo>
                    <a:pt x="653" y="140"/>
                    <a:pt x="654" y="139"/>
                    <a:pt x="654" y="138"/>
                  </a:cubicBezTo>
                  <a:cubicBezTo>
                    <a:pt x="658" y="130"/>
                    <a:pt x="657" y="115"/>
                    <a:pt x="650" y="100"/>
                  </a:cubicBezTo>
                  <a:cubicBezTo>
                    <a:pt x="642" y="83"/>
                    <a:pt x="636" y="51"/>
                    <a:pt x="636" y="50"/>
                  </a:cubicBezTo>
                  <a:cubicBezTo>
                    <a:pt x="636" y="50"/>
                    <a:pt x="636" y="50"/>
                    <a:pt x="636" y="50"/>
                  </a:cubicBezTo>
                  <a:cubicBezTo>
                    <a:pt x="618" y="4"/>
                    <a:pt x="582" y="7"/>
                    <a:pt x="582" y="7"/>
                  </a:cubicBezTo>
                  <a:cubicBezTo>
                    <a:pt x="579" y="7"/>
                    <a:pt x="579" y="7"/>
                    <a:pt x="579" y="7"/>
                  </a:cubicBezTo>
                  <a:cubicBezTo>
                    <a:pt x="564" y="7"/>
                    <a:pt x="564" y="7"/>
                    <a:pt x="564" y="7"/>
                  </a:cubicBezTo>
                  <a:cubicBezTo>
                    <a:pt x="564" y="7"/>
                    <a:pt x="528" y="4"/>
                    <a:pt x="511" y="50"/>
                  </a:cubicBezTo>
                  <a:cubicBezTo>
                    <a:pt x="510" y="50"/>
                    <a:pt x="510" y="50"/>
                    <a:pt x="510" y="50"/>
                  </a:cubicBezTo>
                  <a:cubicBezTo>
                    <a:pt x="510" y="51"/>
                    <a:pt x="504" y="83"/>
                    <a:pt x="496" y="100"/>
                  </a:cubicBezTo>
                  <a:cubicBezTo>
                    <a:pt x="489" y="115"/>
                    <a:pt x="488" y="130"/>
                    <a:pt x="492" y="138"/>
                  </a:cubicBezTo>
                  <a:cubicBezTo>
                    <a:pt x="492" y="139"/>
                    <a:pt x="493" y="140"/>
                    <a:pt x="495" y="141"/>
                  </a:cubicBezTo>
                  <a:cubicBezTo>
                    <a:pt x="491" y="147"/>
                    <a:pt x="485" y="160"/>
                    <a:pt x="490" y="173"/>
                  </a:cubicBezTo>
                  <a:cubicBezTo>
                    <a:pt x="490" y="173"/>
                    <a:pt x="490" y="173"/>
                    <a:pt x="490" y="173"/>
                  </a:cubicBezTo>
                  <a:cubicBezTo>
                    <a:pt x="493" y="182"/>
                    <a:pt x="496" y="189"/>
                    <a:pt x="494" y="192"/>
                  </a:cubicBezTo>
                  <a:cubicBezTo>
                    <a:pt x="494" y="192"/>
                    <a:pt x="493" y="193"/>
                    <a:pt x="490" y="194"/>
                  </a:cubicBezTo>
                  <a:cubicBezTo>
                    <a:pt x="484" y="196"/>
                    <a:pt x="484" y="196"/>
                    <a:pt x="484" y="196"/>
                  </a:cubicBezTo>
                  <a:cubicBezTo>
                    <a:pt x="489" y="200"/>
                    <a:pt x="489" y="200"/>
                    <a:pt x="489" y="200"/>
                  </a:cubicBezTo>
                  <a:cubicBezTo>
                    <a:pt x="490" y="200"/>
                    <a:pt x="510" y="214"/>
                    <a:pt x="530" y="211"/>
                  </a:cubicBezTo>
                  <a:cubicBezTo>
                    <a:pt x="535" y="211"/>
                    <a:pt x="535" y="211"/>
                    <a:pt x="535" y="211"/>
                  </a:cubicBezTo>
                  <a:cubicBezTo>
                    <a:pt x="535" y="212"/>
                    <a:pt x="535" y="212"/>
                    <a:pt x="535" y="212"/>
                  </a:cubicBezTo>
                  <a:cubicBezTo>
                    <a:pt x="534" y="214"/>
                    <a:pt x="533" y="217"/>
                    <a:pt x="530" y="219"/>
                  </a:cubicBezTo>
                  <a:cubicBezTo>
                    <a:pt x="521" y="219"/>
                    <a:pt x="517" y="227"/>
                    <a:pt x="515" y="230"/>
                  </a:cubicBezTo>
                  <a:cubicBezTo>
                    <a:pt x="499" y="238"/>
                    <a:pt x="478" y="243"/>
                    <a:pt x="475" y="244"/>
                  </a:cubicBezTo>
                  <a:cubicBezTo>
                    <a:pt x="467" y="244"/>
                    <a:pt x="467" y="244"/>
                    <a:pt x="467" y="244"/>
                  </a:cubicBezTo>
                  <a:cubicBezTo>
                    <a:pt x="463" y="244"/>
                    <a:pt x="460" y="245"/>
                    <a:pt x="457" y="246"/>
                  </a:cubicBezTo>
                  <a:cubicBezTo>
                    <a:pt x="456" y="246"/>
                    <a:pt x="454" y="245"/>
                    <a:pt x="453" y="244"/>
                  </a:cubicBezTo>
                  <a:cubicBezTo>
                    <a:pt x="432" y="235"/>
                    <a:pt x="432" y="235"/>
                    <a:pt x="432" y="235"/>
                  </a:cubicBezTo>
                  <a:cubicBezTo>
                    <a:pt x="424" y="231"/>
                    <a:pt x="420" y="223"/>
                    <a:pt x="421" y="215"/>
                  </a:cubicBezTo>
                  <a:cubicBezTo>
                    <a:pt x="422" y="208"/>
                    <a:pt x="418" y="207"/>
                    <a:pt x="416" y="206"/>
                  </a:cubicBezTo>
                  <a:cubicBezTo>
                    <a:pt x="411" y="206"/>
                    <a:pt x="409" y="203"/>
                    <a:pt x="409" y="197"/>
                  </a:cubicBezTo>
                  <a:cubicBezTo>
                    <a:pt x="409" y="194"/>
                    <a:pt x="409" y="192"/>
                    <a:pt x="409" y="189"/>
                  </a:cubicBezTo>
                  <a:cubicBezTo>
                    <a:pt x="409" y="187"/>
                    <a:pt x="409" y="185"/>
                    <a:pt x="409" y="183"/>
                  </a:cubicBezTo>
                  <a:cubicBezTo>
                    <a:pt x="409" y="182"/>
                    <a:pt x="410" y="180"/>
                    <a:pt x="410" y="179"/>
                  </a:cubicBezTo>
                  <a:cubicBezTo>
                    <a:pt x="414" y="170"/>
                    <a:pt x="417" y="160"/>
                    <a:pt x="421" y="150"/>
                  </a:cubicBezTo>
                  <a:cubicBezTo>
                    <a:pt x="422" y="149"/>
                    <a:pt x="422" y="147"/>
                    <a:pt x="423" y="147"/>
                  </a:cubicBezTo>
                  <a:cubicBezTo>
                    <a:pt x="424" y="146"/>
                    <a:pt x="424" y="145"/>
                    <a:pt x="425" y="145"/>
                  </a:cubicBezTo>
                  <a:cubicBezTo>
                    <a:pt x="426" y="144"/>
                    <a:pt x="428" y="142"/>
                    <a:pt x="428" y="140"/>
                  </a:cubicBezTo>
                  <a:cubicBezTo>
                    <a:pt x="431" y="129"/>
                    <a:pt x="434" y="119"/>
                    <a:pt x="436" y="109"/>
                  </a:cubicBezTo>
                  <a:cubicBezTo>
                    <a:pt x="436" y="106"/>
                    <a:pt x="436" y="103"/>
                    <a:pt x="434" y="101"/>
                  </a:cubicBezTo>
                  <a:cubicBezTo>
                    <a:pt x="434" y="100"/>
                    <a:pt x="433" y="99"/>
                    <a:pt x="431" y="99"/>
                  </a:cubicBezTo>
                  <a:cubicBezTo>
                    <a:pt x="431" y="98"/>
                    <a:pt x="431" y="98"/>
                    <a:pt x="431" y="98"/>
                  </a:cubicBezTo>
                  <a:cubicBezTo>
                    <a:pt x="431" y="96"/>
                    <a:pt x="432" y="93"/>
                    <a:pt x="432" y="91"/>
                  </a:cubicBezTo>
                  <a:cubicBezTo>
                    <a:pt x="432" y="88"/>
                    <a:pt x="432" y="85"/>
                    <a:pt x="433" y="82"/>
                  </a:cubicBezTo>
                  <a:cubicBezTo>
                    <a:pt x="433" y="74"/>
                    <a:pt x="434" y="67"/>
                    <a:pt x="434" y="60"/>
                  </a:cubicBezTo>
                  <a:cubicBezTo>
                    <a:pt x="434" y="52"/>
                    <a:pt x="434" y="39"/>
                    <a:pt x="422" y="32"/>
                  </a:cubicBezTo>
                  <a:cubicBezTo>
                    <a:pt x="422" y="32"/>
                    <a:pt x="422" y="32"/>
                    <a:pt x="422" y="32"/>
                  </a:cubicBezTo>
                  <a:cubicBezTo>
                    <a:pt x="421" y="32"/>
                    <a:pt x="421" y="31"/>
                    <a:pt x="421" y="31"/>
                  </a:cubicBezTo>
                  <a:cubicBezTo>
                    <a:pt x="420" y="30"/>
                    <a:pt x="420" y="29"/>
                    <a:pt x="420" y="28"/>
                  </a:cubicBezTo>
                  <a:cubicBezTo>
                    <a:pt x="418" y="26"/>
                    <a:pt x="417" y="24"/>
                    <a:pt x="416" y="22"/>
                  </a:cubicBezTo>
                  <a:cubicBezTo>
                    <a:pt x="408" y="15"/>
                    <a:pt x="398" y="10"/>
                    <a:pt x="386" y="8"/>
                  </a:cubicBezTo>
                  <a:cubicBezTo>
                    <a:pt x="382" y="7"/>
                    <a:pt x="378" y="7"/>
                    <a:pt x="374" y="7"/>
                  </a:cubicBezTo>
                  <a:cubicBezTo>
                    <a:pt x="364" y="6"/>
                    <a:pt x="355" y="5"/>
                    <a:pt x="347" y="0"/>
                  </a:cubicBezTo>
                  <a:cubicBezTo>
                    <a:pt x="346" y="0"/>
                    <a:pt x="344" y="0"/>
                    <a:pt x="344" y="1"/>
                  </a:cubicBezTo>
                  <a:cubicBezTo>
                    <a:pt x="343" y="1"/>
                    <a:pt x="343" y="1"/>
                    <a:pt x="342" y="1"/>
                  </a:cubicBezTo>
                  <a:cubicBezTo>
                    <a:pt x="341" y="2"/>
                    <a:pt x="341" y="3"/>
                    <a:pt x="340" y="4"/>
                  </a:cubicBezTo>
                  <a:cubicBezTo>
                    <a:pt x="340" y="4"/>
                    <a:pt x="340" y="5"/>
                    <a:pt x="341" y="5"/>
                  </a:cubicBezTo>
                  <a:cubicBezTo>
                    <a:pt x="338" y="5"/>
                    <a:pt x="338" y="5"/>
                    <a:pt x="338" y="5"/>
                  </a:cubicBezTo>
                  <a:cubicBezTo>
                    <a:pt x="337" y="4"/>
                    <a:pt x="336" y="5"/>
                    <a:pt x="335" y="6"/>
                  </a:cubicBezTo>
                  <a:cubicBezTo>
                    <a:pt x="335" y="8"/>
                    <a:pt x="335" y="9"/>
                    <a:pt x="336" y="10"/>
                  </a:cubicBezTo>
                  <a:cubicBezTo>
                    <a:pt x="331" y="11"/>
                    <a:pt x="331" y="11"/>
                    <a:pt x="331" y="11"/>
                  </a:cubicBezTo>
                  <a:cubicBezTo>
                    <a:pt x="319" y="13"/>
                    <a:pt x="312" y="20"/>
                    <a:pt x="311" y="31"/>
                  </a:cubicBezTo>
                  <a:cubicBezTo>
                    <a:pt x="311" y="34"/>
                    <a:pt x="309" y="36"/>
                    <a:pt x="306" y="36"/>
                  </a:cubicBezTo>
                  <a:cubicBezTo>
                    <a:pt x="300" y="38"/>
                    <a:pt x="296" y="42"/>
                    <a:pt x="295" y="49"/>
                  </a:cubicBezTo>
                  <a:cubicBezTo>
                    <a:pt x="294" y="52"/>
                    <a:pt x="294" y="56"/>
                    <a:pt x="294" y="60"/>
                  </a:cubicBezTo>
                  <a:cubicBezTo>
                    <a:pt x="295" y="70"/>
                    <a:pt x="296" y="80"/>
                    <a:pt x="297" y="90"/>
                  </a:cubicBezTo>
                  <a:cubicBezTo>
                    <a:pt x="298" y="99"/>
                    <a:pt x="298" y="99"/>
                    <a:pt x="298" y="99"/>
                  </a:cubicBezTo>
                  <a:cubicBezTo>
                    <a:pt x="296" y="100"/>
                    <a:pt x="295" y="101"/>
                    <a:pt x="294" y="101"/>
                  </a:cubicBezTo>
                  <a:cubicBezTo>
                    <a:pt x="293" y="103"/>
                    <a:pt x="292" y="106"/>
                    <a:pt x="293" y="110"/>
                  </a:cubicBezTo>
                  <a:cubicBezTo>
                    <a:pt x="295" y="119"/>
                    <a:pt x="297" y="129"/>
                    <a:pt x="300" y="141"/>
                  </a:cubicBezTo>
                  <a:cubicBezTo>
                    <a:pt x="301" y="143"/>
                    <a:pt x="302" y="144"/>
                    <a:pt x="303" y="145"/>
                  </a:cubicBezTo>
                  <a:cubicBezTo>
                    <a:pt x="304" y="145"/>
                    <a:pt x="304" y="146"/>
                    <a:pt x="304" y="146"/>
                  </a:cubicBezTo>
                  <a:cubicBezTo>
                    <a:pt x="305" y="147"/>
                    <a:pt x="305" y="147"/>
                    <a:pt x="306" y="148"/>
                  </a:cubicBezTo>
                  <a:cubicBezTo>
                    <a:pt x="306" y="148"/>
                    <a:pt x="307" y="149"/>
                    <a:pt x="307" y="150"/>
                  </a:cubicBezTo>
                  <a:cubicBezTo>
                    <a:pt x="308" y="152"/>
                    <a:pt x="309" y="155"/>
                    <a:pt x="310" y="157"/>
                  </a:cubicBezTo>
                  <a:cubicBezTo>
                    <a:pt x="311" y="162"/>
                    <a:pt x="312" y="167"/>
                    <a:pt x="315" y="171"/>
                  </a:cubicBezTo>
                  <a:cubicBezTo>
                    <a:pt x="319" y="179"/>
                    <a:pt x="319" y="186"/>
                    <a:pt x="319" y="194"/>
                  </a:cubicBezTo>
                  <a:cubicBezTo>
                    <a:pt x="319" y="203"/>
                    <a:pt x="317" y="206"/>
                    <a:pt x="311" y="207"/>
                  </a:cubicBezTo>
                  <a:cubicBezTo>
                    <a:pt x="310" y="207"/>
                    <a:pt x="309" y="208"/>
                    <a:pt x="309" y="208"/>
                  </a:cubicBezTo>
                  <a:cubicBezTo>
                    <a:pt x="308" y="209"/>
                    <a:pt x="307" y="210"/>
                    <a:pt x="307" y="211"/>
                  </a:cubicBezTo>
                  <a:cubicBezTo>
                    <a:pt x="307" y="212"/>
                    <a:pt x="307" y="212"/>
                    <a:pt x="307" y="212"/>
                  </a:cubicBezTo>
                  <a:cubicBezTo>
                    <a:pt x="307" y="213"/>
                    <a:pt x="307" y="213"/>
                    <a:pt x="308" y="214"/>
                  </a:cubicBezTo>
                  <a:cubicBezTo>
                    <a:pt x="309" y="222"/>
                    <a:pt x="305" y="230"/>
                    <a:pt x="298" y="234"/>
                  </a:cubicBezTo>
                  <a:cubicBezTo>
                    <a:pt x="298" y="234"/>
                    <a:pt x="297" y="234"/>
                    <a:pt x="297" y="234"/>
                  </a:cubicBezTo>
                  <a:cubicBezTo>
                    <a:pt x="296" y="234"/>
                    <a:pt x="295" y="234"/>
                    <a:pt x="295" y="233"/>
                  </a:cubicBezTo>
                  <a:cubicBezTo>
                    <a:pt x="240" y="212"/>
                    <a:pt x="240" y="212"/>
                    <a:pt x="240" y="212"/>
                  </a:cubicBezTo>
                  <a:cubicBezTo>
                    <a:pt x="240" y="212"/>
                    <a:pt x="239" y="211"/>
                    <a:pt x="239" y="211"/>
                  </a:cubicBezTo>
                  <a:cubicBezTo>
                    <a:pt x="238" y="211"/>
                    <a:pt x="238" y="211"/>
                    <a:pt x="238" y="211"/>
                  </a:cubicBezTo>
                  <a:cubicBezTo>
                    <a:pt x="238" y="211"/>
                    <a:pt x="238" y="211"/>
                    <a:pt x="238" y="211"/>
                  </a:cubicBezTo>
                  <a:cubicBezTo>
                    <a:pt x="228" y="206"/>
                    <a:pt x="220" y="200"/>
                    <a:pt x="218" y="197"/>
                  </a:cubicBezTo>
                  <a:cubicBezTo>
                    <a:pt x="218" y="197"/>
                    <a:pt x="218" y="197"/>
                    <a:pt x="218" y="196"/>
                  </a:cubicBezTo>
                  <a:cubicBezTo>
                    <a:pt x="217" y="197"/>
                    <a:pt x="217" y="197"/>
                    <a:pt x="217" y="197"/>
                  </a:cubicBezTo>
                  <a:cubicBezTo>
                    <a:pt x="217" y="196"/>
                    <a:pt x="217" y="196"/>
                    <a:pt x="217" y="196"/>
                  </a:cubicBezTo>
                  <a:cubicBezTo>
                    <a:pt x="217" y="196"/>
                    <a:pt x="217" y="196"/>
                    <a:pt x="217" y="196"/>
                  </a:cubicBezTo>
                  <a:cubicBezTo>
                    <a:pt x="215" y="192"/>
                    <a:pt x="213" y="191"/>
                    <a:pt x="211" y="191"/>
                  </a:cubicBezTo>
                  <a:cubicBezTo>
                    <a:pt x="211" y="191"/>
                    <a:pt x="211" y="191"/>
                    <a:pt x="211" y="191"/>
                  </a:cubicBezTo>
                  <a:cubicBezTo>
                    <a:pt x="209" y="187"/>
                    <a:pt x="207" y="181"/>
                    <a:pt x="207" y="180"/>
                  </a:cubicBezTo>
                  <a:cubicBezTo>
                    <a:pt x="207" y="178"/>
                    <a:pt x="206" y="178"/>
                    <a:pt x="205" y="177"/>
                  </a:cubicBezTo>
                  <a:cubicBezTo>
                    <a:pt x="206" y="169"/>
                    <a:pt x="206" y="169"/>
                    <a:pt x="206" y="169"/>
                  </a:cubicBezTo>
                  <a:cubicBezTo>
                    <a:pt x="208" y="167"/>
                    <a:pt x="208" y="167"/>
                    <a:pt x="208" y="167"/>
                  </a:cubicBezTo>
                  <a:cubicBezTo>
                    <a:pt x="210" y="164"/>
                    <a:pt x="211" y="159"/>
                    <a:pt x="212" y="155"/>
                  </a:cubicBezTo>
                  <a:cubicBezTo>
                    <a:pt x="212" y="153"/>
                    <a:pt x="213" y="150"/>
                    <a:pt x="213" y="150"/>
                  </a:cubicBezTo>
                  <a:cubicBezTo>
                    <a:pt x="214" y="149"/>
                    <a:pt x="214" y="149"/>
                    <a:pt x="214" y="148"/>
                  </a:cubicBezTo>
                  <a:cubicBezTo>
                    <a:pt x="217" y="146"/>
                    <a:pt x="220" y="143"/>
                    <a:pt x="223" y="134"/>
                  </a:cubicBezTo>
                  <a:cubicBezTo>
                    <a:pt x="229" y="110"/>
                    <a:pt x="228" y="105"/>
                    <a:pt x="227" y="102"/>
                  </a:cubicBezTo>
                  <a:cubicBezTo>
                    <a:pt x="226" y="101"/>
                    <a:pt x="225" y="100"/>
                    <a:pt x="223" y="100"/>
                  </a:cubicBezTo>
                  <a:cubicBezTo>
                    <a:pt x="224" y="93"/>
                    <a:pt x="225" y="87"/>
                    <a:pt x="225" y="83"/>
                  </a:cubicBezTo>
                  <a:cubicBezTo>
                    <a:pt x="226" y="74"/>
                    <a:pt x="224" y="48"/>
                    <a:pt x="218" y="37"/>
                  </a:cubicBezTo>
                  <a:cubicBezTo>
                    <a:pt x="214" y="30"/>
                    <a:pt x="205" y="24"/>
                    <a:pt x="200" y="21"/>
                  </a:cubicBezTo>
                  <a:cubicBezTo>
                    <a:pt x="196" y="18"/>
                    <a:pt x="191" y="16"/>
                    <a:pt x="187" y="14"/>
                  </a:cubicBezTo>
                  <a:cubicBezTo>
                    <a:pt x="176" y="9"/>
                    <a:pt x="143" y="11"/>
                    <a:pt x="132" y="14"/>
                  </a:cubicBezTo>
                  <a:cubicBezTo>
                    <a:pt x="117" y="17"/>
                    <a:pt x="109" y="27"/>
                    <a:pt x="104" y="35"/>
                  </a:cubicBezTo>
                  <a:cubicBezTo>
                    <a:pt x="98" y="45"/>
                    <a:pt x="95" y="74"/>
                    <a:pt x="96" y="83"/>
                  </a:cubicBezTo>
                  <a:cubicBezTo>
                    <a:pt x="96" y="86"/>
                    <a:pt x="97" y="90"/>
                    <a:pt x="98" y="93"/>
                  </a:cubicBezTo>
                  <a:cubicBezTo>
                    <a:pt x="99" y="96"/>
                    <a:pt x="99" y="98"/>
                    <a:pt x="100" y="100"/>
                  </a:cubicBezTo>
                  <a:cubicBezTo>
                    <a:pt x="100" y="100"/>
                    <a:pt x="100" y="101"/>
                    <a:pt x="100" y="101"/>
                  </a:cubicBezTo>
                  <a:cubicBezTo>
                    <a:pt x="99" y="101"/>
                    <a:pt x="99" y="102"/>
                    <a:pt x="98" y="102"/>
                  </a:cubicBezTo>
                  <a:cubicBezTo>
                    <a:pt x="97" y="105"/>
                    <a:pt x="96" y="110"/>
                    <a:pt x="103" y="134"/>
                  </a:cubicBezTo>
                  <a:cubicBezTo>
                    <a:pt x="105" y="143"/>
                    <a:pt x="109" y="146"/>
                    <a:pt x="111" y="148"/>
                  </a:cubicBezTo>
                  <a:cubicBezTo>
                    <a:pt x="111" y="149"/>
                    <a:pt x="112" y="149"/>
                    <a:pt x="112" y="150"/>
                  </a:cubicBezTo>
                  <a:cubicBezTo>
                    <a:pt x="112" y="150"/>
                    <a:pt x="113" y="153"/>
                    <a:pt x="113" y="155"/>
                  </a:cubicBezTo>
                  <a:cubicBezTo>
                    <a:pt x="114" y="159"/>
                    <a:pt x="115" y="164"/>
                    <a:pt x="118" y="167"/>
                  </a:cubicBezTo>
                  <a:cubicBezTo>
                    <a:pt x="118" y="167"/>
                    <a:pt x="118" y="168"/>
                    <a:pt x="119" y="168"/>
                  </a:cubicBezTo>
                  <a:cubicBezTo>
                    <a:pt x="119" y="169"/>
                    <a:pt x="119" y="169"/>
                    <a:pt x="119" y="169"/>
                  </a:cubicBezTo>
                  <a:cubicBezTo>
                    <a:pt x="120" y="177"/>
                    <a:pt x="120" y="177"/>
                    <a:pt x="120" y="177"/>
                  </a:cubicBezTo>
                  <a:cubicBezTo>
                    <a:pt x="120" y="177"/>
                    <a:pt x="120" y="177"/>
                    <a:pt x="120" y="177"/>
                  </a:cubicBezTo>
                  <a:cubicBezTo>
                    <a:pt x="120" y="178"/>
                    <a:pt x="120" y="178"/>
                    <a:pt x="120" y="178"/>
                  </a:cubicBezTo>
                  <a:cubicBezTo>
                    <a:pt x="120" y="178"/>
                    <a:pt x="119" y="179"/>
                    <a:pt x="119" y="180"/>
                  </a:cubicBezTo>
                  <a:cubicBezTo>
                    <a:pt x="116" y="190"/>
                    <a:pt x="116" y="190"/>
                    <a:pt x="116" y="190"/>
                  </a:cubicBezTo>
                  <a:cubicBezTo>
                    <a:pt x="115" y="190"/>
                    <a:pt x="115" y="190"/>
                    <a:pt x="115" y="190"/>
                  </a:cubicBezTo>
                  <a:cubicBezTo>
                    <a:pt x="113" y="191"/>
                    <a:pt x="111" y="192"/>
                    <a:pt x="109" y="195"/>
                  </a:cubicBezTo>
                  <a:cubicBezTo>
                    <a:pt x="107" y="199"/>
                    <a:pt x="99" y="205"/>
                    <a:pt x="89" y="210"/>
                  </a:cubicBezTo>
                  <a:cubicBezTo>
                    <a:pt x="88" y="210"/>
                    <a:pt x="87" y="211"/>
                    <a:pt x="87" y="211"/>
                  </a:cubicBezTo>
                  <a:cubicBezTo>
                    <a:pt x="87" y="212"/>
                    <a:pt x="86" y="212"/>
                    <a:pt x="86" y="212"/>
                  </a:cubicBezTo>
                  <a:cubicBezTo>
                    <a:pt x="32" y="233"/>
                    <a:pt x="32" y="233"/>
                    <a:pt x="32" y="233"/>
                  </a:cubicBezTo>
                  <a:cubicBezTo>
                    <a:pt x="30" y="234"/>
                    <a:pt x="28" y="235"/>
                    <a:pt x="26" y="236"/>
                  </a:cubicBezTo>
                  <a:cubicBezTo>
                    <a:pt x="17" y="239"/>
                    <a:pt x="9" y="241"/>
                    <a:pt x="9" y="255"/>
                  </a:cubicBezTo>
                  <a:cubicBezTo>
                    <a:pt x="0" y="301"/>
                    <a:pt x="0" y="301"/>
                    <a:pt x="0" y="301"/>
                  </a:cubicBezTo>
                  <a:cubicBezTo>
                    <a:pt x="0" y="302"/>
                    <a:pt x="0" y="303"/>
                    <a:pt x="0" y="304"/>
                  </a:cubicBezTo>
                  <a:cubicBezTo>
                    <a:pt x="1" y="305"/>
                    <a:pt x="2" y="305"/>
                    <a:pt x="3" y="305"/>
                  </a:cubicBezTo>
                  <a:cubicBezTo>
                    <a:pt x="194" y="305"/>
                    <a:pt x="194" y="305"/>
                    <a:pt x="194" y="305"/>
                  </a:cubicBezTo>
                  <a:cubicBezTo>
                    <a:pt x="194" y="318"/>
                    <a:pt x="194" y="318"/>
                    <a:pt x="194" y="318"/>
                  </a:cubicBezTo>
                  <a:cubicBezTo>
                    <a:pt x="194" y="318"/>
                    <a:pt x="194" y="319"/>
                    <a:pt x="195" y="320"/>
                  </a:cubicBezTo>
                  <a:cubicBezTo>
                    <a:pt x="195" y="320"/>
                    <a:pt x="196" y="321"/>
                    <a:pt x="197" y="321"/>
                  </a:cubicBezTo>
                  <a:cubicBezTo>
                    <a:pt x="531" y="321"/>
                    <a:pt x="531" y="321"/>
                    <a:pt x="531" y="321"/>
                  </a:cubicBezTo>
                  <a:cubicBezTo>
                    <a:pt x="533" y="321"/>
                    <a:pt x="534" y="319"/>
                    <a:pt x="534" y="318"/>
                  </a:cubicBezTo>
                  <a:cubicBezTo>
                    <a:pt x="534" y="305"/>
                    <a:pt x="534" y="305"/>
                    <a:pt x="534" y="305"/>
                  </a:cubicBezTo>
                  <a:cubicBezTo>
                    <a:pt x="728" y="305"/>
                    <a:pt x="728" y="305"/>
                    <a:pt x="728" y="305"/>
                  </a:cubicBezTo>
                  <a:cubicBezTo>
                    <a:pt x="728" y="302"/>
                    <a:pt x="728" y="302"/>
                    <a:pt x="728" y="302"/>
                  </a:cubicBezTo>
                  <a:cubicBezTo>
                    <a:pt x="728" y="302"/>
                    <a:pt x="730" y="251"/>
                    <a:pt x="679" y="244"/>
                  </a:cubicBezTo>
                  <a:close/>
                  <a:moveTo>
                    <a:pt x="194" y="299"/>
                  </a:moveTo>
                  <a:cubicBezTo>
                    <a:pt x="6" y="299"/>
                    <a:pt x="6" y="299"/>
                    <a:pt x="6" y="299"/>
                  </a:cubicBezTo>
                  <a:cubicBezTo>
                    <a:pt x="15" y="256"/>
                    <a:pt x="15" y="256"/>
                    <a:pt x="15" y="256"/>
                  </a:cubicBezTo>
                  <a:cubicBezTo>
                    <a:pt x="15" y="255"/>
                    <a:pt x="15" y="255"/>
                    <a:pt x="15" y="255"/>
                  </a:cubicBezTo>
                  <a:cubicBezTo>
                    <a:pt x="15" y="246"/>
                    <a:pt x="19" y="244"/>
                    <a:pt x="28" y="241"/>
                  </a:cubicBezTo>
                  <a:cubicBezTo>
                    <a:pt x="30" y="241"/>
                    <a:pt x="32" y="240"/>
                    <a:pt x="34" y="239"/>
                  </a:cubicBezTo>
                  <a:cubicBezTo>
                    <a:pt x="88" y="217"/>
                    <a:pt x="88" y="217"/>
                    <a:pt x="88" y="217"/>
                  </a:cubicBezTo>
                  <a:cubicBezTo>
                    <a:pt x="89" y="217"/>
                    <a:pt x="89" y="217"/>
                    <a:pt x="90" y="217"/>
                  </a:cubicBezTo>
                  <a:cubicBezTo>
                    <a:pt x="91" y="216"/>
                    <a:pt x="91" y="216"/>
                    <a:pt x="91" y="216"/>
                  </a:cubicBezTo>
                  <a:cubicBezTo>
                    <a:pt x="91" y="216"/>
                    <a:pt x="92" y="215"/>
                    <a:pt x="92" y="214"/>
                  </a:cubicBezTo>
                  <a:cubicBezTo>
                    <a:pt x="102" y="210"/>
                    <a:pt x="111" y="203"/>
                    <a:pt x="114" y="198"/>
                  </a:cubicBezTo>
                  <a:cubicBezTo>
                    <a:pt x="115" y="197"/>
                    <a:pt x="115" y="197"/>
                    <a:pt x="115" y="197"/>
                  </a:cubicBezTo>
                  <a:cubicBezTo>
                    <a:pt x="115" y="197"/>
                    <a:pt x="116" y="197"/>
                    <a:pt x="116" y="197"/>
                  </a:cubicBezTo>
                  <a:cubicBezTo>
                    <a:pt x="116" y="197"/>
                    <a:pt x="117" y="197"/>
                    <a:pt x="118" y="197"/>
                  </a:cubicBezTo>
                  <a:cubicBezTo>
                    <a:pt x="119" y="197"/>
                    <a:pt x="120" y="196"/>
                    <a:pt x="120" y="195"/>
                  </a:cubicBezTo>
                  <a:cubicBezTo>
                    <a:pt x="124" y="184"/>
                    <a:pt x="124" y="184"/>
                    <a:pt x="124" y="184"/>
                  </a:cubicBezTo>
                  <a:cubicBezTo>
                    <a:pt x="124" y="184"/>
                    <a:pt x="125" y="184"/>
                    <a:pt x="125" y="184"/>
                  </a:cubicBezTo>
                  <a:cubicBezTo>
                    <a:pt x="127" y="183"/>
                    <a:pt x="127" y="182"/>
                    <a:pt x="127" y="180"/>
                  </a:cubicBezTo>
                  <a:cubicBezTo>
                    <a:pt x="126" y="176"/>
                    <a:pt x="126" y="176"/>
                    <a:pt x="126" y="176"/>
                  </a:cubicBezTo>
                  <a:cubicBezTo>
                    <a:pt x="125" y="168"/>
                    <a:pt x="125" y="168"/>
                    <a:pt x="125" y="168"/>
                  </a:cubicBezTo>
                  <a:cubicBezTo>
                    <a:pt x="125" y="167"/>
                    <a:pt x="125" y="166"/>
                    <a:pt x="124" y="166"/>
                  </a:cubicBezTo>
                  <a:cubicBezTo>
                    <a:pt x="123" y="164"/>
                    <a:pt x="123" y="164"/>
                    <a:pt x="123" y="164"/>
                  </a:cubicBezTo>
                  <a:cubicBezTo>
                    <a:pt x="123" y="164"/>
                    <a:pt x="122" y="163"/>
                    <a:pt x="122" y="163"/>
                  </a:cubicBezTo>
                  <a:cubicBezTo>
                    <a:pt x="120" y="161"/>
                    <a:pt x="120" y="157"/>
                    <a:pt x="119" y="153"/>
                  </a:cubicBezTo>
                  <a:cubicBezTo>
                    <a:pt x="118" y="150"/>
                    <a:pt x="118" y="148"/>
                    <a:pt x="117" y="146"/>
                  </a:cubicBezTo>
                  <a:cubicBezTo>
                    <a:pt x="116" y="145"/>
                    <a:pt x="115" y="145"/>
                    <a:pt x="115" y="144"/>
                  </a:cubicBezTo>
                  <a:cubicBezTo>
                    <a:pt x="113" y="142"/>
                    <a:pt x="111" y="140"/>
                    <a:pt x="108" y="132"/>
                  </a:cubicBezTo>
                  <a:cubicBezTo>
                    <a:pt x="103" y="114"/>
                    <a:pt x="103" y="108"/>
                    <a:pt x="103" y="106"/>
                  </a:cubicBezTo>
                  <a:cubicBezTo>
                    <a:pt x="104" y="106"/>
                    <a:pt x="105" y="106"/>
                    <a:pt x="105" y="106"/>
                  </a:cubicBezTo>
                  <a:cubicBezTo>
                    <a:pt x="106" y="105"/>
                    <a:pt x="107" y="104"/>
                    <a:pt x="106" y="103"/>
                  </a:cubicBezTo>
                  <a:cubicBezTo>
                    <a:pt x="106" y="102"/>
                    <a:pt x="106" y="101"/>
                    <a:pt x="106" y="101"/>
                  </a:cubicBezTo>
                  <a:cubicBezTo>
                    <a:pt x="106" y="100"/>
                    <a:pt x="106" y="100"/>
                    <a:pt x="105" y="99"/>
                  </a:cubicBezTo>
                  <a:cubicBezTo>
                    <a:pt x="105" y="97"/>
                    <a:pt x="104" y="94"/>
                    <a:pt x="104" y="92"/>
                  </a:cubicBezTo>
                  <a:cubicBezTo>
                    <a:pt x="103" y="88"/>
                    <a:pt x="102" y="85"/>
                    <a:pt x="102" y="83"/>
                  </a:cubicBezTo>
                  <a:cubicBezTo>
                    <a:pt x="101" y="73"/>
                    <a:pt x="104" y="46"/>
                    <a:pt x="109" y="38"/>
                  </a:cubicBezTo>
                  <a:cubicBezTo>
                    <a:pt x="113" y="31"/>
                    <a:pt x="121" y="22"/>
                    <a:pt x="134" y="20"/>
                  </a:cubicBezTo>
                  <a:cubicBezTo>
                    <a:pt x="145" y="17"/>
                    <a:pt x="176" y="15"/>
                    <a:pt x="185" y="19"/>
                  </a:cubicBezTo>
                  <a:cubicBezTo>
                    <a:pt x="189" y="21"/>
                    <a:pt x="193" y="23"/>
                    <a:pt x="196" y="26"/>
                  </a:cubicBezTo>
                  <a:cubicBezTo>
                    <a:pt x="204" y="31"/>
                    <a:pt x="210" y="36"/>
                    <a:pt x="213" y="40"/>
                  </a:cubicBezTo>
                  <a:cubicBezTo>
                    <a:pt x="218" y="49"/>
                    <a:pt x="220" y="73"/>
                    <a:pt x="219" y="83"/>
                  </a:cubicBezTo>
                  <a:cubicBezTo>
                    <a:pt x="219" y="86"/>
                    <a:pt x="218" y="93"/>
                    <a:pt x="216" y="104"/>
                  </a:cubicBezTo>
                  <a:cubicBezTo>
                    <a:pt x="216" y="106"/>
                    <a:pt x="217" y="107"/>
                    <a:pt x="218" y="107"/>
                  </a:cubicBezTo>
                  <a:cubicBezTo>
                    <a:pt x="219" y="108"/>
                    <a:pt x="220" y="108"/>
                    <a:pt x="221" y="107"/>
                  </a:cubicBezTo>
                  <a:cubicBezTo>
                    <a:pt x="221" y="107"/>
                    <a:pt x="222" y="107"/>
                    <a:pt x="222" y="107"/>
                  </a:cubicBezTo>
                  <a:cubicBezTo>
                    <a:pt x="222" y="109"/>
                    <a:pt x="222" y="115"/>
                    <a:pt x="217" y="132"/>
                  </a:cubicBezTo>
                  <a:cubicBezTo>
                    <a:pt x="214" y="140"/>
                    <a:pt x="212" y="142"/>
                    <a:pt x="210" y="144"/>
                  </a:cubicBezTo>
                  <a:cubicBezTo>
                    <a:pt x="210" y="145"/>
                    <a:pt x="209" y="145"/>
                    <a:pt x="208" y="146"/>
                  </a:cubicBezTo>
                  <a:cubicBezTo>
                    <a:pt x="207" y="148"/>
                    <a:pt x="207" y="150"/>
                    <a:pt x="206" y="153"/>
                  </a:cubicBezTo>
                  <a:cubicBezTo>
                    <a:pt x="205" y="157"/>
                    <a:pt x="205" y="161"/>
                    <a:pt x="203" y="163"/>
                  </a:cubicBezTo>
                  <a:cubicBezTo>
                    <a:pt x="201" y="166"/>
                    <a:pt x="201" y="166"/>
                    <a:pt x="201" y="166"/>
                  </a:cubicBezTo>
                  <a:cubicBezTo>
                    <a:pt x="200" y="166"/>
                    <a:pt x="200" y="167"/>
                    <a:pt x="200" y="167"/>
                  </a:cubicBezTo>
                  <a:cubicBezTo>
                    <a:pt x="199" y="178"/>
                    <a:pt x="199" y="178"/>
                    <a:pt x="199" y="178"/>
                  </a:cubicBezTo>
                  <a:cubicBezTo>
                    <a:pt x="199" y="180"/>
                    <a:pt x="199" y="182"/>
                    <a:pt x="201" y="183"/>
                  </a:cubicBezTo>
                  <a:cubicBezTo>
                    <a:pt x="201" y="184"/>
                    <a:pt x="202" y="184"/>
                    <a:pt x="202" y="184"/>
                  </a:cubicBezTo>
                  <a:cubicBezTo>
                    <a:pt x="203" y="187"/>
                    <a:pt x="204" y="191"/>
                    <a:pt x="205" y="194"/>
                  </a:cubicBezTo>
                  <a:cubicBezTo>
                    <a:pt x="206" y="194"/>
                    <a:pt x="206" y="195"/>
                    <a:pt x="206" y="195"/>
                  </a:cubicBezTo>
                  <a:cubicBezTo>
                    <a:pt x="206" y="196"/>
                    <a:pt x="206" y="197"/>
                    <a:pt x="208" y="198"/>
                  </a:cubicBezTo>
                  <a:cubicBezTo>
                    <a:pt x="209" y="198"/>
                    <a:pt x="210" y="198"/>
                    <a:pt x="211" y="198"/>
                  </a:cubicBezTo>
                  <a:cubicBezTo>
                    <a:pt x="211" y="198"/>
                    <a:pt x="212" y="198"/>
                    <a:pt x="212" y="199"/>
                  </a:cubicBezTo>
                  <a:cubicBezTo>
                    <a:pt x="212" y="199"/>
                    <a:pt x="212" y="199"/>
                    <a:pt x="212" y="199"/>
                  </a:cubicBezTo>
                  <a:cubicBezTo>
                    <a:pt x="212" y="199"/>
                    <a:pt x="212" y="199"/>
                    <a:pt x="212" y="199"/>
                  </a:cubicBezTo>
                  <a:cubicBezTo>
                    <a:pt x="212" y="199"/>
                    <a:pt x="212" y="200"/>
                    <a:pt x="212" y="200"/>
                  </a:cubicBezTo>
                  <a:cubicBezTo>
                    <a:pt x="213" y="200"/>
                    <a:pt x="213" y="200"/>
                    <a:pt x="213" y="200"/>
                  </a:cubicBezTo>
                  <a:cubicBezTo>
                    <a:pt x="213" y="200"/>
                    <a:pt x="213" y="200"/>
                    <a:pt x="213" y="201"/>
                  </a:cubicBezTo>
                  <a:cubicBezTo>
                    <a:pt x="217" y="205"/>
                    <a:pt x="225" y="212"/>
                    <a:pt x="235" y="216"/>
                  </a:cubicBezTo>
                  <a:cubicBezTo>
                    <a:pt x="235" y="216"/>
                    <a:pt x="235" y="216"/>
                    <a:pt x="235" y="216"/>
                  </a:cubicBezTo>
                  <a:cubicBezTo>
                    <a:pt x="236" y="217"/>
                    <a:pt x="236" y="217"/>
                    <a:pt x="236" y="217"/>
                  </a:cubicBezTo>
                  <a:cubicBezTo>
                    <a:pt x="237" y="217"/>
                    <a:pt x="238" y="217"/>
                    <a:pt x="238" y="217"/>
                  </a:cubicBezTo>
                  <a:cubicBezTo>
                    <a:pt x="289" y="238"/>
                    <a:pt x="289" y="238"/>
                    <a:pt x="289" y="238"/>
                  </a:cubicBezTo>
                  <a:cubicBezTo>
                    <a:pt x="284" y="240"/>
                    <a:pt x="279" y="243"/>
                    <a:pt x="274" y="245"/>
                  </a:cubicBezTo>
                  <a:cubicBezTo>
                    <a:pt x="268" y="248"/>
                    <a:pt x="263" y="250"/>
                    <a:pt x="257" y="253"/>
                  </a:cubicBezTo>
                  <a:cubicBezTo>
                    <a:pt x="246" y="258"/>
                    <a:pt x="246" y="258"/>
                    <a:pt x="246" y="258"/>
                  </a:cubicBezTo>
                  <a:cubicBezTo>
                    <a:pt x="233" y="264"/>
                    <a:pt x="221" y="270"/>
                    <a:pt x="208" y="276"/>
                  </a:cubicBezTo>
                  <a:cubicBezTo>
                    <a:pt x="198" y="281"/>
                    <a:pt x="193" y="289"/>
                    <a:pt x="194" y="299"/>
                  </a:cubicBezTo>
                  <a:close/>
                  <a:moveTo>
                    <a:pt x="528" y="300"/>
                  </a:moveTo>
                  <a:cubicBezTo>
                    <a:pt x="528" y="315"/>
                    <a:pt x="528" y="315"/>
                    <a:pt x="528" y="315"/>
                  </a:cubicBezTo>
                  <a:cubicBezTo>
                    <a:pt x="200" y="315"/>
                    <a:pt x="200" y="315"/>
                    <a:pt x="200" y="315"/>
                  </a:cubicBezTo>
                  <a:cubicBezTo>
                    <a:pt x="200" y="299"/>
                    <a:pt x="200" y="299"/>
                    <a:pt x="200" y="299"/>
                  </a:cubicBezTo>
                  <a:cubicBezTo>
                    <a:pt x="199" y="291"/>
                    <a:pt x="203" y="285"/>
                    <a:pt x="211" y="281"/>
                  </a:cubicBezTo>
                  <a:cubicBezTo>
                    <a:pt x="223" y="275"/>
                    <a:pt x="236" y="269"/>
                    <a:pt x="248" y="264"/>
                  </a:cubicBezTo>
                  <a:cubicBezTo>
                    <a:pt x="260" y="258"/>
                    <a:pt x="260" y="258"/>
                    <a:pt x="260" y="258"/>
                  </a:cubicBezTo>
                  <a:cubicBezTo>
                    <a:pt x="265" y="256"/>
                    <a:pt x="271" y="253"/>
                    <a:pt x="276" y="251"/>
                  </a:cubicBezTo>
                  <a:cubicBezTo>
                    <a:pt x="284" y="247"/>
                    <a:pt x="292" y="243"/>
                    <a:pt x="300" y="239"/>
                  </a:cubicBezTo>
                  <a:cubicBezTo>
                    <a:pt x="310" y="235"/>
                    <a:pt x="316" y="224"/>
                    <a:pt x="313" y="213"/>
                  </a:cubicBezTo>
                  <a:cubicBezTo>
                    <a:pt x="325" y="210"/>
                    <a:pt x="325" y="199"/>
                    <a:pt x="325" y="194"/>
                  </a:cubicBezTo>
                  <a:cubicBezTo>
                    <a:pt x="325" y="186"/>
                    <a:pt x="325" y="177"/>
                    <a:pt x="320" y="168"/>
                  </a:cubicBezTo>
                  <a:cubicBezTo>
                    <a:pt x="318" y="165"/>
                    <a:pt x="317" y="160"/>
                    <a:pt x="315" y="155"/>
                  </a:cubicBezTo>
                  <a:cubicBezTo>
                    <a:pt x="315" y="153"/>
                    <a:pt x="314" y="150"/>
                    <a:pt x="313" y="148"/>
                  </a:cubicBezTo>
                  <a:cubicBezTo>
                    <a:pt x="312" y="146"/>
                    <a:pt x="311" y="145"/>
                    <a:pt x="310" y="144"/>
                  </a:cubicBezTo>
                  <a:cubicBezTo>
                    <a:pt x="310" y="143"/>
                    <a:pt x="309" y="143"/>
                    <a:pt x="309" y="142"/>
                  </a:cubicBezTo>
                  <a:cubicBezTo>
                    <a:pt x="309" y="142"/>
                    <a:pt x="308" y="141"/>
                    <a:pt x="308" y="141"/>
                  </a:cubicBezTo>
                  <a:cubicBezTo>
                    <a:pt x="307" y="140"/>
                    <a:pt x="306" y="140"/>
                    <a:pt x="306" y="139"/>
                  </a:cubicBezTo>
                  <a:cubicBezTo>
                    <a:pt x="303" y="128"/>
                    <a:pt x="301" y="118"/>
                    <a:pt x="299" y="108"/>
                  </a:cubicBezTo>
                  <a:cubicBezTo>
                    <a:pt x="299" y="106"/>
                    <a:pt x="299" y="105"/>
                    <a:pt x="299" y="105"/>
                  </a:cubicBezTo>
                  <a:cubicBezTo>
                    <a:pt x="299" y="105"/>
                    <a:pt x="300" y="104"/>
                    <a:pt x="301" y="104"/>
                  </a:cubicBezTo>
                  <a:cubicBezTo>
                    <a:pt x="302" y="104"/>
                    <a:pt x="302" y="104"/>
                    <a:pt x="303" y="103"/>
                  </a:cubicBezTo>
                  <a:cubicBezTo>
                    <a:pt x="304" y="103"/>
                    <a:pt x="304" y="102"/>
                    <a:pt x="304" y="101"/>
                  </a:cubicBezTo>
                  <a:cubicBezTo>
                    <a:pt x="303" y="90"/>
                    <a:pt x="303" y="90"/>
                    <a:pt x="303" y="90"/>
                  </a:cubicBezTo>
                  <a:cubicBezTo>
                    <a:pt x="302" y="80"/>
                    <a:pt x="301" y="70"/>
                    <a:pt x="300" y="60"/>
                  </a:cubicBezTo>
                  <a:cubicBezTo>
                    <a:pt x="300" y="56"/>
                    <a:pt x="300" y="53"/>
                    <a:pt x="301" y="50"/>
                  </a:cubicBezTo>
                  <a:cubicBezTo>
                    <a:pt x="302" y="46"/>
                    <a:pt x="304" y="43"/>
                    <a:pt x="308" y="42"/>
                  </a:cubicBezTo>
                  <a:cubicBezTo>
                    <a:pt x="313" y="41"/>
                    <a:pt x="316" y="37"/>
                    <a:pt x="317" y="32"/>
                  </a:cubicBezTo>
                  <a:cubicBezTo>
                    <a:pt x="318" y="23"/>
                    <a:pt x="323" y="19"/>
                    <a:pt x="332" y="17"/>
                  </a:cubicBezTo>
                  <a:cubicBezTo>
                    <a:pt x="344" y="14"/>
                    <a:pt x="344" y="14"/>
                    <a:pt x="344" y="14"/>
                  </a:cubicBezTo>
                  <a:cubicBezTo>
                    <a:pt x="345" y="14"/>
                    <a:pt x="346" y="13"/>
                    <a:pt x="346" y="12"/>
                  </a:cubicBezTo>
                  <a:cubicBezTo>
                    <a:pt x="350" y="13"/>
                    <a:pt x="350" y="13"/>
                    <a:pt x="350" y="13"/>
                  </a:cubicBezTo>
                  <a:cubicBezTo>
                    <a:pt x="351" y="13"/>
                    <a:pt x="352" y="13"/>
                    <a:pt x="353" y="12"/>
                  </a:cubicBezTo>
                  <a:cubicBezTo>
                    <a:pt x="353" y="11"/>
                    <a:pt x="353" y="11"/>
                    <a:pt x="353" y="11"/>
                  </a:cubicBezTo>
                  <a:cubicBezTo>
                    <a:pt x="354" y="11"/>
                    <a:pt x="354" y="10"/>
                    <a:pt x="354" y="10"/>
                  </a:cubicBezTo>
                  <a:cubicBezTo>
                    <a:pt x="360" y="12"/>
                    <a:pt x="367" y="12"/>
                    <a:pt x="373" y="13"/>
                  </a:cubicBezTo>
                  <a:cubicBezTo>
                    <a:pt x="377" y="13"/>
                    <a:pt x="381" y="13"/>
                    <a:pt x="385" y="14"/>
                  </a:cubicBezTo>
                  <a:cubicBezTo>
                    <a:pt x="396" y="16"/>
                    <a:pt x="405" y="20"/>
                    <a:pt x="411" y="26"/>
                  </a:cubicBezTo>
                  <a:cubicBezTo>
                    <a:pt x="412" y="28"/>
                    <a:pt x="413" y="29"/>
                    <a:pt x="414" y="31"/>
                  </a:cubicBezTo>
                  <a:cubicBezTo>
                    <a:pt x="415" y="32"/>
                    <a:pt x="415" y="33"/>
                    <a:pt x="416" y="34"/>
                  </a:cubicBezTo>
                  <a:cubicBezTo>
                    <a:pt x="416" y="34"/>
                    <a:pt x="416" y="34"/>
                    <a:pt x="416" y="34"/>
                  </a:cubicBezTo>
                  <a:cubicBezTo>
                    <a:pt x="416" y="35"/>
                    <a:pt x="417" y="37"/>
                    <a:pt x="418" y="37"/>
                  </a:cubicBezTo>
                  <a:cubicBezTo>
                    <a:pt x="427" y="42"/>
                    <a:pt x="428" y="50"/>
                    <a:pt x="428" y="60"/>
                  </a:cubicBezTo>
                  <a:cubicBezTo>
                    <a:pt x="428" y="67"/>
                    <a:pt x="428" y="74"/>
                    <a:pt x="427" y="81"/>
                  </a:cubicBezTo>
                  <a:cubicBezTo>
                    <a:pt x="426" y="84"/>
                    <a:pt x="426" y="87"/>
                    <a:pt x="426" y="90"/>
                  </a:cubicBezTo>
                  <a:cubicBezTo>
                    <a:pt x="426" y="93"/>
                    <a:pt x="425" y="95"/>
                    <a:pt x="425" y="98"/>
                  </a:cubicBezTo>
                  <a:cubicBezTo>
                    <a:pt x="425" y="101"/>
                    <a:pt x="425" y="101"/>
                    <a:pt x="425" y="101"/>
                  </a:cubicBezTo>
                  <a:cubicBezTo>
                    <a:pt x="425" y="102"/>
                    <a:pt x="425" y="103"/>
                    <a:pt x="426" y="104"/>
                  </a:cubicBezTo>
                  <a:cubicBezTo>
                    <a:pt x="426" y="104"/>
                    <a:pt x="427" y="105"/>
                    <a:pt x="428" y="105"/>
                  </a:cubicBezTo>
                  <a:cubicBezTo>
                    <a:pt x="429" y="104"/>
                    <a:pt x="429" y="105"/>
                    <a:pt x="430" y="105"/>
                  </a:cubicBezTo>
                  <a:cubicBezTo>
                    <a:pt x="430" y="105"/>
                    <a:pt x="430" y="106"/>
                    <a:pt x="430" y="108"/>
                  </a:cubicBezTo>
                  <a:cubicBezTo>
                    <a:pt x="428" y="117"/>
                    <a:pt x="425" y="128"/>
                    <a:pt x="423" y="139"/>
                  </a:cubicBezTo>
                  <a:cubicBezTo>
                    <a:pt x="422" y="139"/>
                    <a:pt x="421" y="140"/>
                    <a:pt x="421" y="140"/>
                  </a:cubicBezTo>
                  <a:cubicBezTo>
                    <a:pt x="420" y="141"/>
                    <a:pt x="419" y="142"/>
                    <a:pt x="418" y="143"/>
                  </a:cubicBezTo>
                  <a:cubicBezTo>
                    <a:pt x="417" y="144"/>
                    <a:pt x="416" y="146"/>
                    <a:pt x="416" y="148"/>
                  </a:cubicBezTo>
                  <a:cubicBezTo>
                    <a:pt x="412" y="158"/>
                    <a:pt x="408" y="167"/>
                    <a:pt x="404" y="177"/>
                  </a:cubicBezTo>
                  <a:cubicBezTo>
                    <a:pt x="404" y="179"/>
                    <a:pt x="403" y="181"/>
                    <a:pt x="403" y="183"/>
                  </a:cubicBezTo>
                  <a:cubicBezTo>
                    <a:pt x="403" y="185"/>
                    <a:pt x="403" y="187"/>
                    <a:pt x="403" y="189"/>
                  </a:cubicBezTo>
                  <a:cubicBezTo>
                    <a:pt x="403" y="192"/>
                    <a:pt x="403" y="194"/>
                    <a:pt x="403" y="197"/>
                  </a:cubicBezTo>
                  <a:cubicBezTo>
                    <a:pt x="403" y="200"/>
                    <a:pt x="403" y="210"/>
                    <a:pt x="415" y="212"/>
                  </a:cubicBezTo>
                  <a:cubicBezTo>
                    <a:pt x="415" y="212"/>
                    <a:pt x="415" y="212"/>
                    <a:pt x="415" y="212"/>
                  </a:cubicBezTo>
                  <a:cubicBezTo>
                    <a:pt x="415" y="213"/>
                    <a:pt x="415" y="213"/>
                    <a:pt x="415" y="214"/>
                  </a:cubicBezTo>
                  <a:cubicBezTo>
                    <a:pt x="413" y="225"/>
                    <a:pt x="419" y="235"/>
                    <a:pt x="429" y="240"/>
                  </a:cubicBezTo>
                  <a:cubicBezTo>
                    <a:pt x="451" y="250"/>
                    <a:pt x="451" y="250"/>
                    <a:pt x="451" y="250"/>
                  </a:cubicBezTo>
                  <a:cubicBezTo>
                    <a:pt x="472" y="260"/>
                    <a:pt x="494" y="270"/>
                    <a:pt x="516" y="280"/>
                  </a:cubicBezTo>
                  <a:cubicBezTo>
                    <a:pt x="526" y="285"/>
                    <a:pt x="529" y="290"/>
                    <a:pt x="528" y="300"/>
                  </a:cubicBezTo>
                  <a:close/>
                  <a:moveTo>
                    <a:pt x="534" y="299"/>
                  </a:moveTo>
                  <a:cubicBezTo>
                    <a:pt x="535" y="288"/>
                    <a:pt x="530" y="280"/>
                    <a:pt x="519" y="275"/>
                  </a:cubicBezTo>
                  <a:cubicBezTo>
                    <a:pt x="501" y="267"/>
                    <a:pt x="483" y="258"/>
                    <a:pt x="465" y="250"/>
                  </a:cubicBezTo>
                  <a:cubicBezTo>
                    <a:pt x="466" y="250"/>
                    <a:pt x="467" y="250"/>
                    <a:pt x="468" y="250"/>
                  </a:cubicBezTo>
                  <a:cubicBezTo>
                    <a:pt x="476" y="249"/>
                    <a:pt x="476" y="249"/>
                    <a:pt x="476" y="249"/>
                  </a:cubicBezTo>
                  <a:cubicBezTo>
                    <a:pt x="476" y="249"/>
                    <a:pt x="476" y="249"/>
                    <a:pt x="476" y="249"/>
                  </a:cubicBezTo>
                  <a:cubicBezTo>
                    <a:pt x="477" y="249"/>
                    <a:pt x="501" y="244"/>
                    <a:pt x="519" y="234"/>
                  </a:cubicBezTo>
                  <a:cubicBezTo>
                    <a:pt x="521" y="234"/>
                    <a:pt x="521" y="234"/>
                    <a:pt x="521" y="234"/>
                  </a:cubicBezTo>
                  <a:cubicBezTo>
                    <a:pt x="521" y="232"/>
                    <a:pt x="521" y="232"/>
                    <a:pt x="521" y="232"/>
                  </a:cubicBezTo>
                  <a:cubicBezTo>
                    <a:pt x="521" y="231"/>
                    <a:pt x="524" y="225"/>
                    <a:pt x="531" y="225"/>
                  </a:cubicBezTo>
                  <a:cubicBezTo>
                    <a:pt x="532" y="226"/>
                    <a:pt x="532" y="226"/>
                    <a:pt x="532" y="226"/>
                  </a:cubicBezTo>
                  <a:cubicBezTo>
                    <a:pt x="533" y="225"/>
                    <a:pt x="533" y="225"/>
                    <a:pt x="533" y="225"/>
                  </a:cubicBezTo>
                  <a:cubicBezTo>
                    <a:pt x="537" y="221"/>
                    <a:pt x="540" y="217"/>
                    <a:pt x="541" y="213"/>
                  </a:cubicBezTo>
                  <a:cubicBezTo>
                    <a:pt x="541" y="204"/>
                    <a:pt x="541" y="204"/>
                    <a:pt x="541" y="204"/>
                  </a:cubicBezTo>
                  <a:cubicBezTo>
                    <a:pt x="529" y="205"/>
                    <a:pt x="529" y="205"/>
                    <a:pt x="529" y="205"/>
                  </a:cubicBezTo>
                  <a:cubicBezTo>
                    <a:pt x="517" y="207"/>
                    <a:pt x="504" y="201"/>
                    <a:pt x="497" y="197"/>
                  </a:cubicBezTo>
                  <a:cubicBezTo>
                    <a:pt x="498" y="197"/>
                    <a:pt x="499" y="196"/>
                    <a:pt x="500" y="194"/>
                  </a:cubicBezTo>
                  <a:cubicBezTo>
                    <a:pt x="502" y="189"/>
                    <a:pt x="500" y="183"/>
                    <a:pt x="496" y="171"/>
                  </a:cubicBezTo>
                  <a:cubicBezTo>
                    <a:pt x="495" y="171"/>
                    <a:pt x="495" y="171"/>
                    <a:pt x="495" y="171"/>
                  </a:cubicBezTo>
                  <a:cubicBezTo>
                    <a:pt x="491" y="157"/>
                    <a:pt x="501" y="142"/>
                    <a:pt x="501" y="142"/>
                  </a:cubicBezTo>
                  <a:cubicBezTo>
                    <a:pt x="504" y="138"/>
                    <a:pt x="504" y="138"/>
                    <a:pt x="504" y="138"/>
                  </a:cubicBezTo>
                  <a:cubicBezTo>
                    <a:pt x="499" y="137"/>
                    <a:pt x="499" y="137"/>
                    <a:pt x="499" y="137"/>
                  </a:cubicBezTo>
                  <a:cubicBezTo>
                    <a:pt x="499" y="137"/>
                    <a:pt x="498" y="136"/>
                    <a:pt x="497" y="135"/>
                  </a:cubicBezTo>
                  <a:cubicBezTo>
                    <a:pt x="494" y="130"/>
                    <a:pt x="495" y="117"/>
                    <a:pt x="502" y="103"/>
                  </a:cubicBezTo>
                  <a:cubicBezTo>
                    <a:pt x="509" y="85"/>
                    <a:pt x="516" y="55"/>
                    <a:pt x="516" y="52"/>
                  </a:cubicBezTo>
                  <a:cubicBezTo>
                    <a:pt x="532" y="11"/>
                    <a:pt x="563" y="13"/>
                    <a:pt x="564" y="13"/>
                  </a:cubicBezTo>
                  <a:cubicBezTo>
                    <a:pt x="567" y="13"/>
                    <a:pt x="567" y="13"/>
                    <a:pt x="567" y="13"/>
                  </a:cubicBezTo>
                  <a:cubicBezTo>
                    <a:pt x="582" y="13"/>
                    <a:pt x="582" y="13"/>
                    <a:pt x="582" y="13"/>
                  </a:cubicBezTo>
                  <a:cubicBezTo>
                    <a:pt x="584" y="13"/>
                    <a:pt x="614" y="11"/>
                    <a:pt x="630" y="52"/>
                  </a:cubicBezTo>
                  <a:cubicBezTo>
                    <a:pt x="631" y="55"/>
                    <a:pt x="637" y="85"/>
                    <a:pt x="645" y="103"/>
                  </a:cubicBezTo>
                  <a:cubicBezTo>
                    <a:pt x="651" y="117"/>
                    <a:pt x="652" y="130"/>
                    <a:pt x="649" y="135"/>
                  </a:cubicBezTo>
                  <a:cubicBezTo>
                    <a:pt x="648" y="136"/>
                    <a:pt x="647" y="137"/>
                    <a:pt x="647" y="137"/>
                  </a:cubicBezTo>
                  <a:cubicBezTo>
                    <a:pt x="642" y="138"/>
                    <a:pt x="642" y="138"/>
                    <a:pt x="642" y="138"/>
                  </a:cubicBezTo>
                  <a:cubicBezTo>
                    <a:pt x="645" y="142"/>
                    <a:pt x="645" y="142"/>
                    <a:pt x="645" y="142"/>
                  </a:cubicBezTo>
                  <a:cubicBezTo>
                    <a:pt x="645" y="142"/>
                    <a:pt x="656" y="157"/>
                    <a:pt x="651" y="171"/>
                  </a:cubicBezTo>
                  <a:cubicBezTo>
                    <a:pt x="651" y="171"/>
                    <a:pt x="651" y="171"/>
                    <a:pt x="651" y="171"/>
                  </a:cubicBezTo>
                  <a:cubicBezTo>
                    <a:pt x="646" y="183"/>
                    <a:pt x="644" y="189"/>
                    <a:pt x="647" y="194"/>
                  </a:cubicBezTo>
                  <a:cubicBezTo>
                    <a:pt x="647" y="196"/>
                    <a:pt x="648" y="197"/>
                    <a:pt x="649" y="197"/>
                  </a:cubicBezTo>
                  <a:cubicBezTo>
                    <a:pt x="642" y="201"/>
                    <a:pt x="630" y="207"/>
                    <a:pt x="617" y="205"/>
                  </a:cubicBezTo>
                  <a:cubicBezTo>
                    <a:pt x="605" y="204"/>
                    <a:pt x="605" y="204"/>
                    <a:pt x="605" y="204"/>
                  </a:cubicBezTo>
                  <a:cubicBezTo>
                    <a:pt x="605" y="212"/>
                    <a:pt x="605" y="212"/>
                    <a:pt x="605" y="212"/>
                  </a:cubicBezTo>
                  <a:cubicBezTo>
                    <a:pt x="605" y="213"/>
                    <a:pt x="605" y="213"/>
                    <a:pt x="605" y="213"/>
                  </a:cubicBezTo>
                  <a:cubicBezTo>
                    <a:pt x="606" y="217"/>
                    <a:pt x="609" y="221"/>
                    <a:pt x="613" y="225"/>
                  </a:cubicBezTo>
                  <a:cubicBezTo>
                    <a:pt x="614" y="226"/>
                    <a:pt x="614" y="226"/>
                    <a:pt x="614" y="226"/>
                  </a:cubicBezTo>
                  <a:cubicBezTo>
                    <a:pt x="615" y="225"/>
                    <a:pt x="615" y="225"/>
                    <a:pt x="615" y="225"/>
                  </a:cubicBezTo>
                  <a:cubicBezTo>
                    <a:pt x="615" y="225"/>
                    <a:pt x="616" y="225"/>
                    <a:pt x="616" y="225"/>
                  </a:cubicBezTo>
                  <a:cubicBezTo>
                    <a:pt x="622" y="225"/>
                    <a:pt x="625" y="231"/>
                    <a:pt x="625" y="232"/>
                  </a:cubicBezTo>
                  <a:cubicBezTo>
                    <a:pt x="625" y="234"/>
                    <a:pt x="625" y="234"/>
                    <a:pt x="625" y="234"/>
                  </a:cubicBezTo>
                  <a:cubicBezTo>
                    <a:pt x="627" y="234"/>
                    <a:pt x="627" y="234"/>
                    <a:pt x="627" y="234"/>
                  </a:cubicBezTo>
                  <a:cubicBezTo>
                    <a:pt x="645" y="244"/>
                    <a:pt x="669" y="249"/>
                    <a:pt x="670" y="249"/>
                  </a:cubicBezTo>
                  <a:cubicBezTo>
                    <a:pt x="678" y="250"/>
                    <a:pt x="678" y="250"/>
                    <a:pt x="678" y="250"/>
                  </a:cubicBezTo>
                  <a:cubicBezTo>
                    <a:pt x="718" y="255"/>
                    <a:pt x="722" y="289"/>
                    <a:pt x="722" y="299"/>
                  </a:cubicBezTo>
                  <a:lnTo>
                    <a:pt x="534" y="2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106" name="Freeform 222">
              <a:extLst>
                <a:ext uri="{FF2B5EF4-FFF2-40B4-BE49-F238E27FC236}">
                  <a16:creationId xmlns:a16="http://schemas.microsoft.com/office/drawing/2014/main" id="{49903F63-973B-C0B2-B858-BCCBC0F8BA8A}"/>
                </a:ext>
              </a:extLst>
            </p:cNvPr>
            <p:cNvSpPr>
              <a:spLocks noEditPoints="1"/>
            </p:cNvSpPr>
            <p:nvPr/>
          </p:nvSpPr>
          <p:spPr bwMode="auto">
            <a:xfrm>
              <a:off x="2974" y="1772"/>
              <a:ext cx="1741" cy="772"/>
            </a:xfrm>
            <a:custGeom>
              <a:avLst/>
              <a:gdLst>
                <a:gd name="T0" fmla="*/ 90 w 734"/>
                <a:gd name="T1" fmla="*/ 210 h 324"/>
                <a:gd name="T2" fmla="*/ 112 w 734"/>
                <a:gd name="T3" fmla="*/ 151 h 324"/>
                <a:gd name="T4" fmla="*/ 229 w 734"/>
                <a:gd name="T5" fmla="*/ 85 h 324"/>
                <a:gd name="T6" fmla="*/ 220 w 734"/>
                <a:gd name="T7" fmla="*/ 197 h 324"/>
                <a:gd name="T8" fmla="*/ 299 w 734"/>
                <a:gd name="T9" fmla="*/ 235 h 324"/>
                <a:gd name="T10" fmla="*/ 304 w 734"/>
                <a:gd name="T11" fmla="*/ 148 h 324"/>
                <a:gd name="T12" fmla="*/ 336 w 734"/>
                <a:gd name="T13" fmla="*/ 8 h 324"/>
                <a:gd name="T14" fmla="*/ 438 w 734"/>
                <a:gd name="T15" fmla="*/ 62 h 324"/>
                <a:gd name="T16" fmla="*/ 413 w 734"/>
                <a:gd name="T17" fmla="*/ 185 h 324"/>
                <a:gd name="T18" fmla="*/ 532 w 734"/>
                <a:gd name="T19" fmla="*/ 214 h 324"/>
                <a:gd name="T20" fmla="*/ 566 w 734"/>
                <a:gd name="T21" fmla="*/ 8 h 324"/>
                <a:gd name="T22" fmla="*/ 667 w 734"/>
                <a:gd name="T23" fmla="*/ 197 h 324"/>
                <a:gd name="T24" fmla="*/ 533 w 734"/>
                <a:gd name="T25" fmla="*/ 324 h 324"/>
                <a:gd name="T26" fmla="*/ 3 w 734"/>
                <a:gd name="T27" fmla="*/ 304 h 324"/>
                <a:gd name="T28" fmla="*/ 681 w 734"/>
                <a:gd name="T29" fmla="*/ 247 h 324"/>
                <a:gd name="T30" fmla="*/ 658 w 734"/>
                <a:gd name="T31" fmla="*/ 200 h 324"/>
                <a:gd name="T32" fmla="*/ 636 w 734"/>
                <a:gd name="T33" fmla="*/ 52 h 324"/>
                <a:gd name="T34" fmla="*/ 498 w 734"/>
                <a:gd name="T35" fmla="*/ 144 h 324"/>
                <a:gd name="T36" fmla="*/ 532 w 734"/>
                <a:gd name="T37" fmla="*/ 223 h 324"/>
                <a:gd name="T38" fmla="*/ 410 w 734"/>
                <a:gd name="T39" fmla="*/ 191 h 324"/>
                <a:gd name="T40" fmla="*/ 432 w 734"/>
                <a:gd name="T41" fmla="*/ 93 h 324"/>
                <a:gd name="T42" fmla="*/ 346 w 734"/>
                <a:gd name="T43" fmla="*/ 4 h 324"/>
                <a:gd name="T44" fmla="*/ 298 w 734"/>
                <a:gd name="T45" fmla="*/ 52 h 324"/>
                <a:gd name="T46" fmla="*/ 313 w 734"/>
                <a:gd name="T47" fmla="*/ 159 h 324"/>
                <a:gd name="T48" fmla="*/ 242 w 734"/>
                <a:gd name="T49" fmla="*/ 215 h 324"/>
                <a:gd name="T50" fmla="*/ 206 w 734"/>
                <a:gd name="T51" fmla="*/ 180 h 324"/>
                <a:gd name="T52" fmla="*/ 219 w 734"/>
                <a:gd name="T53" fmla="*/ 40 h 324"/>
                <a:gd name="T54" fmla="*/ 106 w 734"/>
                <a:gd name="T55" fmla="*/ 135 h 324"/>
                <a:gd name="T56" fmla="*/ 202 w 734"/>
                <a:gd name="T57" fmla="*/ 318 h 324"/>
                <a:gd name="T58" fmla="*/ 326 w 734"/>
                <a:gd name="T59" fmla="*/ 196 h 324"/>
                <a:gd name="T60" fmla="*/ 304 w 734"/>
                <a:gd name="T61" fmla="*/ 103 h 324"/>
                <a:gd name="T62" fmla="*/ 354 w 734"/>
                <a:gd name="T63" fmla="*/ 12 h 324"/>
                <a:gd name="T64" fmla="*/ 430 w 734"/>
                <a:gd name="T65" fmla="*/ 83 h 324"/>
                <a:gd name="T66" fmla="*/ 419 w 734"/>
                <a:gd name="T67" fmla="*/ 150 h 324"/>
                <a:gd name="T68" fmla="*/ 532 w 734"/>
                <a:gd name="T69" fmla="*/ 302 h 324"/>
                <a:gd name="T70" fmla="*/ 529 w 734"/>
                <a:gd name="T71" fmla="*/ 315 h 324"/>
                <a:gd name="T72" fmla="*/ 422 w 734"/>
                <a:gd name="T73" fmla="*/ 141 h 324"/>
                <a:gd name="T74" fmla="*/ 420 w 734"/>
                <a:gd name="T75" fmla="*/ 41 h 324"/>
                <a:gd name="T76" fmla="*/ 334 w 734"/>
                <a:gd name="T77" fmla="*/ 20 h 324"/>
                <a:gd name="T78" fmla="*/ 311 w 734"/>
                <a:gd name="T79" fmla="*/ 142 h 324"/>
                <a:gd name="T80" fmla="*/ 469 w 734"/>
                <a:gd name="T81" fmla="*/ 255 h 324"/>
                <a:gd name="T82" fmla="*/ 534 w 734"/>
                <a:gd name="T83" fmla="*/ 225 h 324"/>
                <a:gd name="T84" fmla="*/ 501 w 734"/>
                <a:gd name="T85" fmla="*/ 140 h 324"/>
                <a:gd name="T86" fmla="*/ 648 w 734"/>
                <a:gd name="T87" fmla="*/ 143 h 324"/>
                <a:gd name="T88" fmla="*/ 617 w 734"/>
                <a:gd name="T89" fmla="*/ 226 h 324"/>
                <a:gd name="T90" fmla="*/ 628 w 734"/>
                <a:gd name="T91" fmla="*/ 238 h 324"/>
                <a:gd name="T92" fmla="*/ 651 w 734"/>
                <a:gd name="T93" fmla="*/ 173 h 324"/>
                <a:gd name="T94" fmla="*/ 505 w 734"/>
                <a:gd name="T95" fmla="*/ 105 h 324"/>
                <a:gd name="T96" fmla="*/ 537 w 734"/>
                <a:gd name="T97" fmla="*/ 228 h 324"/>
                <a:gd name="T98" fmla="*/ 7 w 734"/>
                <a:gd name="T99" fmla="*/ 303 h 324"/>
                <a:gd name="T100" fmla="*/ 117 w 734"/>
                <a:gd name="T101" fmla="*/ 197 h 324"/>
                <a:gd name="T102" fmla="*/ 123 w 734"/>
                <a:gd name="T103" fmla="*/ 166 h 324"/>
                <a:gd name="T104" fmla="*/ 104 w 734"/>
                <a:gd name="T105" fmla="*/ 94 h 324"/>
                <a:gd name="T106" fmla="*/ 225 w 734"/>
                <a:gd name="T107" fmla="*/ 106 h 324"/>
                <a:gd name="T108" fmla="*/ 205 w 734"/>
                <a:gd name="T109" fmla="*/ 185 h 324"/>
                <a:gd name="T110" fmla="*/ 238 w 734"/>
                <a:gd name="T111" fmla="*/ 217 h 324"/>
                <a:gd name="T112" fmla="*/ 288 w 734"/>
                <a:gd name="T113" fmla="*/ 240 h 324"/>
                <a:gd name="T114" fmla="*/ 206 w 734"/>
                <a:gd name="T115" fmla="*/ 197 h 324"/>
                <a:gd name="T116" fmla="*/ 222 w 734"/>
                <a:gd name="T117" fmla="*/ 111 h 324"/>
                <a:gd name="T118" fmla="*/ 109 w 734"/>
                <a:gd name="T119" fmla="*/ 102 h 324"/>
                <a:gd name="T120" fmla="*/ 129 w 734"/>
                <a:gd name="T121" fmla="*/ 178 h 324"/>
                <a:gd name="T122" fmla="*/ 37 w 734"/>
                <a:gd name="T123" fmla="*/ 242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4" h="324">
                  <a:moveTo>
                    <a:pt x="199" y="324"/>
                  </a:moveTo>
                  <a:cubicBezTo>
                    <a:pt x="198" y="324"/>
                    <a:pt x="197" y="324"/>
                    <a:pt x="196" y="323"/>
                  </a:cubicBezTo>
                  <a:cubicBezTo>
                    <a:pt x="195" y="322"/>
                    <a:pt x="195" y="321"/>
                    <a:pt x="195" y="320"/>
                  </a:cubicBezTo>
                  <a:cubicBezTo>
                    <a:pt x="195" y="309"/>
                    <a:pt x="195" y="309"/>
                    <a:pt x="195" y="309"/>
                  </a:cubicBezTo>
                  <a:cubicBezTo>
                    <a:pt x="5" y="309"/>
                    <a:pt x="5" y="309"/>
                    <a:pt x="5" y="309"/>
                  </a:cubicBezTo>
                  <a:cubicBezTo>
                    <a:pt x="3" y="309"/>
                    <a:pt x="2" y="308"/>
                    <a:pt x="1" y="307"/>
                  </a:cubicBezTo>
                  <a:cubicBezTo>
                    <a:pt x="0" y="306"/>
                    <a:pt x="0" y="304"/>
                    <a:pt x="0" y="303"/>
                  </a:cubicBezTo>
                  <a:cubicBezTo>
                    <a:pt x="9" y="256"/>
                    <a:pt x="9" y="256"/>
                    <a:pt x="9" y="256"/>
                  </a:cubicBezTo>
                  <a:cubicBezTo>
                    <a:pt x="9" y="242"/>
                    <a:pt x="19" y="239"/>
                    <a:pt x="28" y="236"/>
                  </a:cubicBezTo>
                  <a:cubicBezTo>
                    <a:pt x="29" y="236"/>
                    <a:pt x="31" y="235"/>
                    <a:pt x="33" y="234"/>
                  </a:cubicBezTo>
                  <a:cubicBezTo>
                    <a:pt x="88" y="212"/>
                    <a:pt x="88" y="212"/>
                    <a:pt x="88" y="212"/>
                  </a:cubicBezTo>
                  <a:cubicBezTo>
                    <a:pt x="88" y="211"/>
                    <a:pt x="89" y="211"/>
                    <a:pt x="90" y="210"/>
                  </a:cubicBezTo>
                  <a:cubicBezTo>
                    <a:pt x="101" y="205"/>
                    <a:pt x="108" y="199"/>
                    <a:pt x="110" y="196"/>
                  </a:cubicBezTo>
                  <a:cubicBezTo>
                    <a:pt x="112" y="193"/>
                    <a:pt x="114" y="191"/>
                    <a:pt x="116" y="191"/>
                  </a:cubicBezTo>
                  <a:cubicBezTo>
                    <a:pt x="116" y="191"/>
                    <a:pt x="116" y="191"/>
                    <a:pt x="116" y="191"/>
                  </a:cubicBezTo>
                  <a:cubicBezTo>
                    <a:pt x="120" y="181"/>
                    <a:pt x="120" y="181"/>
                    <a:pt x="120" y="181"/>
                  </a:cubicBezTo>
                  <a:cubicBezTo>
                    <a:pt x="120" y="180"/>
                    <a:pt x="120" y="180"/>
                    <a:pt x="121" y="179"/>
                  </a:cubicBezTo>
                  <a:cubicBezTo>
                    <a:pt x="120" y="179"/>
                    <a:pt x="120" y="179"/>
                    <a:pt x="120" y="179"/>
                  </a:cubicBezTo>
                  <a:cubicBezTo>
                    <a:pt x="120" y="172"/>
                    <a:pt x="120" y="172"/>
                    <a:pt x="120" y="172"/>
                  </a:cubicBezTo>
                  <a:cubicBezTo>
                    <a:pt x="120" y="171"/>
                    <a:pt x="120" y="171"/>
                    <a:pt x="120" y="171"/>
                  </a:cubicBezTo>
                  <a:cubicBezTo>
                    <a:pt x="119" y="171"/>
                    <a:pt x="119" y="171"/>
                    <a:pt x="119" y="170"/>
                  </a:cubicBezTo>
                  <a:cubicBezTo>
                    <a:pt x="116" y="167"/>
                    <a:pt x="114" y="161"/>
                    <a:pt x="114" y="157"/>
                  </a:cubicBezTo>
                  <a:cubicBezTo>
                    <a:pt x="113" y="156"/>
                    <a:pt x="113" y="153"/>
                    <a:pt x="112" y="152"/>
                  </a:cubicBezTo>
                  <a:cubicBezTo>
                    <a:pt x="112" y="152"/>
                    <a:pt x="112" y="152"/>
                    <a:pt x="112" y="151"/>
                  </a:cubicBezTo>
                  <a:cubicBezTo>
                    <a:pt x="109" y="149"/>
                    <a:pt x="106" y="146"/>
                    <a:pt x="103" y="136"/>
                  </a:cubicBezTo>
                  <a:cubicBezTo>
                    <a:pt x="96" y="112"/>
                    <a:pt x="97" y="106"/>
                    <a:pt x="99" y="103"/>
                  </a:cubicBezTo>
                  <a:cubicBezTo>
                    <a:pt x="100" y="103"/>
                    <a:pt x="100" y="103"/>
                    <a:pt x="100" y="102"/>
                  </a:cubicBezTo>
                  <a:cubicBezTo>
                    <a:pt x="100" y="102"/>
                    <a:pt x="100" y="102"/>
                    <a:pt x="100" y="102"/>
                  </a:cubicBezTo>
                  <a:cubicBezTo>
                    <a:pt x="100" y="100"/>
                    <a:pt x="99" y="98"/>
                    <a:pt x="99" y="96"/>
                  </a:cubicBezTo>
                  <a:cubicBezTo>
                    <a:pt x="98" y="92"/>
                    <a:pt x="97" y="88"/>
                    <a:pt x="96" y="85"/>
                  </a:cubicBezTo>
                  <a:cubicBezTo>
                    <a:pt x="96" y="75"/>
                    <a:pt x="98" y="47"/>
                    <a:pt x="105" y="36"/>
                  </a:cubicBezTo>
                  <a:cubicBezTo>
                    <a:pt x="109" y="28"/>
                    <a:pt x="118" y="18"/>
                    <a:pt x="134" y="14"/>
                  </a:cubicBezTo>
                  <a:cubicBezTo>
                    <a:pt x="145" y="12"/>
                    <a:pt x="178" y="9"/>
                    <a:pt x="190" y="15"/>
                  </a:cubicBezTo>
                  <a:cubicBezTo>
                    <a:pt x="194" y="16"/>
                    <a:pt x="198" y="19"/>
                    <a:pt x="202" y="21"/>
                  </a:cubicBezTo>
                  <a:cubicBezTo>
                    <a:pt x="207" y="25"/>
                    <a:pt x="217" y="31"/>
                    <a:pt x="221" y="39"/>
                  </a:cubicBezTo>
                  <a:cubicBezTo>
                    <a:pt x="228" y="49"/>
                    <a:pt x="229" y="76"/>
                    <a:pt x="229" y="85"/>
                  </a:cubicBezTo>
                  <a:cubicBezTo>
                    <a:pt x="228" y="89"/>
                    <a:pt x="228" y="95"/>
                    <a:pt x="227" y="101"/>
                  </a:cubicBezTo>
                  <a:cubicBezTo>
                    <a:pt x="228" y="101"/>
                    <a:pt x="229" y="102"/>
                    <a:pt x="230" y="103"/>
                  </a:cubicBezTo>
                  <a:cubicBezTo>
                    <a:pt x="232" y="107"/>
                    <a:pt x="232" y="113"/>
                    <a:pt x="226" y="136"/>
                  </a:cubicBezTo>
                  <a:cubicBezTo>
                    <a:pt x="223" y="146"/>
                    <a:pt x="220" y="149"/>
                    <a:pt x="218" y="151"/>
                  </a:cubicBezTo>
                  <a:cubicBezTo>
                    <a:pt x="217" y="152"/>
                    <a:pt x="217" y="152"/>
                    <a:pt x="217" y="152"/>
                  </a:cubicBezTo>
                  <a:cubicBezTo>
                    <a:pt x="216" y="153"/>
                    <a:pt x="216" y="156"/>
                    <a:pt x="216" y="157"/>
                  </a:cubicBezTo>
                  <a:cubicBezTo>
                    <a:pt x="215" y="162"/>
                    <a:pt x="214" y="167"/>
                    <a:pt x="211" y="170"/>
                  </a:cubicBezTo>
                  <a:cubicBezTo>
                    <a:pt x="209" y="172"/>
                    <a:pt x="209" y="172"/>
                    <a:pt x="209" y="172"/>
                  </a:cubicBezTo>
                  <a:cubicBezTo>
                    <a:pt x="209" y="179"/>
                    <a:pt x="209" y="179"/>
                    <a:pt x="209" y="179"/>
                  </a:cubicBezTo>
                  <a:cubicBezTo>
                    <a:pt x="209" y="179"/>
                    <a:pt x="210" y="180"/>
                    <a:pt x="210" y="181"/>
                  </a:cubicBezTo>
                  <a:cubicBezTo>
                    <a:pt x="211" y="182"/>
                    <a:pt x="213" y="188"/>
                    <a:pt x="214" y="192"/>
                  </a:cubicBezTo>
                  <a:cubicBezTo>
                    <a:pt x="216" y="192"/>
                    <a:pt x="218" y="194"/>
                    <a:pt x="220" y="197"/>
                  </a:cubicBezTo>
                  <a:cubicBezTo>
                    <a:pt x="220" y="197"/>
                    <a:pt x="220" y="197"/>
                    <a:pt x="220" y="197"/>
                  </a:cubicBezTo>
                  <a:cubicBezTo>
                    <a:pt x="221" y="197"/>
                    <a:pt x="221" y="197"/>
                    <a:pt x="221" y="197"/>
                  </a:cubicBezTo>
                  <a:cubicBezTo>
                    <a:pt x="221" y="198"/>
                    <a:pt x="221" y="198"/>
                    <a:pt x="221" y="198"/>
                  </a:cubicBezTo>
                  <a:cubicBezTo>
                    <a:pt x="221" y="198"/>
                    <a:pt x="221" y="198"/>
                    <a:pt x="221" y="198"/>
                  </a:cubicBezTo>
                  <a:cubicBezTo>
                    <a:pt x="223" y="201"/>
                    <a:pt x="231" y="207"/>
                    <a:pt x="240" y="211"/>
                  </a:cubicBezTo>
                  <a:cubicBezTo>
                    <a:pt x="241" y="211"/>
                    <a:pt x="241" y="212"/>
                    <a:pt x="241" y="212"/>
                  </a:cubicBezTo>
                  <a:cubicBezTo>
                    <a:pt x="241" y="212"/>
                    <a:pt x="241" y="212"/>
                    <a:pt x="241" y="212"/>
                  </a:cubicBezTo>
                  <a:cubicBezTo>
                    <a:pt x="242" y="212"/>
                    <a:pt x="242" y="212"/>
                    <a:pt x="243" y="212"/>
                  </a:cubicBezTo>
                  <a:cubicBezTo>
                    <a:pt x="297" y="234"/>
                    <a:pt x="297" y="234"/>
                    <a:pt x="297" y="234"/>
                  </a:cubicBezTo>
                  <a:cubicBezTo>
                    <a:pt x="298" y="234"/>
                    <a:pt x="298" y="234"/>
                    <a:pt x="299" y="235"/>
                  </a:cubicBezTo>
                  <a:cubicBezTo>
                    <a:pt x="299" y="235"/>
                    <a:pt x="299" y="235"/>
                    <a:pt x="299" y="235"/>
                  </a:cubicBezTo>
                  <a:cubicBezTo>
                    <a:pt x="299" y="235"/>
                    <a:pt x="299" y="235"/>
                    <a:pt x="299" y="235"/>
                  </a:cubicBezTo>
                  <a:cubicBezTo>
                    <a:pt x="306" y="231"/>
                    <a:pt x="310" y="224"/>
                    <a:pt x="308" y="216"/>
                  </a:cubicBezTo>
                  <a:cubicBezTo>
                    <a:pt x="308" y="216"/>
                    <a:pt x="308" y="215"/>
                    <a:pt x="308" y="214"/>
                  </a:cubicBezTo>
                  <a:cubicBezTo>
                    <a:pt x="308" y="213"/>
                    <a:pt x="308" y="213"/>
                    <a:pt x="308" y="213"/>
                  </a:cubicBezTo>
                  <a:cubicBezTo>
                    <a:pt x="307" y="212"/>
                    <a:pt x="308" y="210"/>
                    <a:pt x="310" y="209"/>
                  </a:cubicBezTo>
                  <a:cubicBezTo>
                    <a:pt x="311" y="208"/>
                    <a:pt x="311" y="208"/>
                    <a:pt x="313" y="208"/>
                  </a:cubicBezTo>
                  <a:cubicBezTo>
                    <a:pt x="318" y="207"/>
                    <a:pt x="320" y="205"/>
                    <a:pt x="320" y="196"/>
                  </a:cubicBezTo>
                  <a:cubicBezTo>
                    <a:pt x="320" y="188"/>
                    <a:pt x="319" y="181"/>
                    <a:pt x="316" y="174"/>
                  </a:cubicBezTo>
                  <a:cubicBezTo>
                    <a:pt x="313" y="169"/>
                    <a:pt x="312" y="164"/>
                    <a:pt x="310" y="160"/>
                  </a:cubicBezTo>
                  <a:cubicBezTo>
                    <a:pt x="309" y="157"/>
                    <a:pt x="309" y="155"/>
                    <a:pt x="308" y="152"/>
                  </a:cubicBezTo>
                  <a:cubicBezTo>
                    <a:pt x="308" y="152"/>
                    <a:pt x="307" y="151"/>
                    <a:pt x="307" y="151"/>
                  </a:cubicBezTo>
                  <a:cubicBezTo>
                    <a:pt x="306" y="150"/>
                    <a:pt x="306" y="150"/>
                    <a:pt x="305" y="149"/>
                  </a:cubicBezTo>
                  <a:cubicBezTo>
                    <a:pt x="305" y="149"/>
                    <a:pt x="305" y="149"/>
                    <a:pt x="304" y="148"/>
                  </a:cubicBezTo>
                  <a:cubicBezTo>
                    <a:pt x="303" y="147"/>
                    <a:pt x="302" y="145"/>
                    <a:pt x="301" y="143"/>
                  </a:cubicBezTo>
                  <a:cubicBezTo>
                    <a:pt x="298" y="131"/>
                    <a:pt x="296" y="121"/>
                    <a:pt x="294" y="112"/>
                  </a:cubicBezTo>
                  <a:cubicBezTo>
                    <a:pt x="293" y="108"/>
                    <a:pt x="293" y="105"/>
                    <a:pt x="295" y="102"/>
                  </a:cubicBezTo>
                  <a:cubicBezTo>
                    <a:pt x="296" y="101"/>
                    <a:pt x="297" y="101"/>
                    <a:pt x="298" y="100"/>
                  </a:cubicBezTo>
                  <a:cubicBezTo>
                    <a:pt x="297" y="92"/>
                    <a:pt x="297" y="92"/>
                    <a:pt x="297" y="92"/>
                  </a:cubicBezTo>
                  <a:cubicBezTo>
                    <a:pt x="296" y="82"/>
                    <a:pt x="295" y="72"/>
                    <a:pt x="295" y="62"/>
                  </a:cubicBezTo>
                  <a:cubicBezTo>
                    <a:pt x="294" y="58"/>
                    <a:pt x="295" y="54"/>
                    <a:pt x="295" y="51"/>
                  </a:cubicBezTo>
                  <a:cubicBezTo>
                    <a:pt x="297" y="44"/>
                    <a:pt x="301" y="39"/>
                    <a:pt x="308" y="37"/>
                  </a:cubicBezTo>
                  <a:cubicBezTo>
                    <a:pt x="310" y="36"/>
                    <a:pt x="311" y="35"/>
                    <a:pt x="311" y="33"/>
                  </a:cubicBezTo>
                  <a:cubicBezTo>
                    <a:pt x="313" y="21"/>
                    <a:pt x="320" y="14"/>
                    <a:pt x="332" y="11"/>
                  </a:cubicBezTo>
                  <a:cubicBezTo>
                    <a:pt x="336" y="11"/>
                    <a:pt x="336" y="11"/>
                    <a:pt x="336" y="11"/>
                  </a:cubicBezTo>
                  <a:cubicBezTo>
                    <a:pt x="335" y="10"/>
                    <a:pt x="335" y="9"/>
                    <a:pt x="336" y="8"/>
                  </a:cubicBezTo>
                  <a:cubicBezTo>
                    <a:pt x="336" y="6"/>
                    <a:pt x="339" y="5"/>
                    <a:pt x="341" y="5"/>
                  </a:cubicBezTo>
                  <a:cubicBezTo>
                    <a:pt x="341" y="5"/>
                    <a:pt x="341" y="5"/>
                    <a:pt x="341" y="5"/>
                  </a:cubicBezTo>
                  <a:cubicBezTo>
                    <a:pt x="341" y="4"/>
                    <a:pt x="342" y="3"/>
                    <a:pt x="343" y="2"/>
                  </a:cubicBezTo>
                  <a:cubicBezTo>
                    <a:pt x="344" y="2"/>
                    <a:pt x="344" y="2"/>
                    <a:pt x="345" y="1"/>
                  </a:cubicBezTo>
                  <a:cubicBezTo>
                    <a:pt x="346" y="1"/>
                    <a:pt x="348" y="0"/>
                    <a:pt x="350" y="1"/>
                  </a:cubicBezTo>
                  <a:cubicBezTo>
                    <a:pt x="358" y="6"/>
                    <a:pt x="367" y="6"/>
                    <a:pt x="376" y="7"/>
                  </a:cubicBezTo>
                  <a:cubicBezTo>
                    <a:pt x="380" y="8"/>
                    <a:pt x="384" y="8"/>
                    <a:pt x="388" y="9"/>
                  </a:cubicBezTo>
                  <a:cubicBezTo>
                    <a:pt x="401" y="11"/>
                    <a:pt x="411" y="15"/>
                    <a:pt x="419" y="23"/>
                  </a:cubicBezTo>
                  <a:cubicBezTo>
                    <a:pt x="421" y="25"/>
                    <a:pt x="422" y="27"/>
                    <a:pt x="423" y="30"/>
                  </a:cubicBezTo>
                  <a:cubicBezTo>
                    <a:pt x="423" y="30"/>
                    <a:pt x="424" y="31"/>
                    <a:pt x="424" y="32"/>
                  </a:cubicBezTo>
                  <a:cubicBezTo>
                    <a:pt x="424" y="32"/>
                    <a:pt x="425" y="33"/>
                    <a:pt x="425" y="33"/>
                  </a:cubicBezTo>
                  <a:cubicBezTo>
                    <a:pt x="438" y="40"/>
                    <a:pt x="438" y="53"/>
                    <a:pt x="438" y="62"/>
                  </a:cubicBezTo>
                  <a:cubicBezTo>
                    <a:pt x="438" y="69"/>
                    <a:pt x="437" y="77"/>
                    <a:pt x="436" y="84"/>
                  </a:cubicBezTo>
                  <a:cubicBezTo>
                    <a:pt x="436" y="87"/>
                    <a:pt x="436" y="90"/>
                    <a:pt x="435" y="93"/>
                  </a:cubicBezTo>
                  <a:cubicBezTo>
                    <a:pt x="435" y="95"/>
                    <a:pt x="435" y="97"/>
                    <a:pt x="435" y="100"/>
                  </a:cubicBezTo>
                  <a:cubicBezTo>
                    <a:pt x="435" y="100"/>
                    <a:pt x="435" y="100"/>
                    <a:pt x="435" y="100"/>
                  </a:cubicBezTo>
                  <a:cubicBezTo>
                    <a:pt x="436" y="101"/>
                    <a:pt x="437" y="101"/>
                    <a:pt x="437" y="102"/>
                  </a:cubicBezTo>
                  <a:cubicBezTo>
                    <a:pt x="439" y="104"/>
                    <a:pt x="440" y="107"/>
                    <a:pt x="439" y="111"/>
                  </a:cubicBezTo>
                  <a:cubicBezTo>
                    <a:pt x="437" y="121"/>
                    <a:pt x="435" y="132"/>
                    <a:pt x="432" y="142"/>
                  </a:cubicBezTo>
                  <a:cubicBezTo>
                    <a:pt x="431" y="145"/>
                    <a:pt x="429" y="147"/>
                    <a:pt x="428" y="148"/>
                  </a:cubicBezTo>
                  <a:cubicBezTo>
                    <a:pt x="427" y="149"/>
                    <a:pt x="427" y="149"/>
                    <a:pt x="426" y="149"/>
                  </a:cubicBezTo>
                  <a:cubicBezTo>
                    <a:pt x="426" y="150"/>
                    <a:pt x="425" y="151"/>
                    <a:pt x="425" y="152"/>
                  </a:cubicBezTo>
                  <a:cubicBezTo>
                    <a:pt x="421" y="162"/>
                    <a:pt x="417" y="172"/>
                    <a:pt x="413" y="182"/>
                  </a:cubicBezTo>
                  <a:cubicBezTo>
                    <a:pt x="413" y="183"/>
                    <a:pt x="413" y="184"/>
                    <a:pt x="413" y="185"/>
                  </a:cubicBezTo>
                  <a:cubicBezTo>
                    <a:pt x="413" y="187"/>
                    <a:pt x="413" y="189"/>
                    <a:pt x="413" y="191"/>
                  </a:cubicBezTo>
                  <a:cubicBezTo>
                    <a:pt x="413" y="193"/>
                    <a:pt x="413" y="196"/>
                    <a:pt x="413" y="199"/>
                  </a:cubicBezTo>
                  <a:cubicBezTo>
                    <a:pt x="413" y="205"/>
                    <a:pt x="414" y="206"/>
                    <a:pt x="418" y="207"/>
                  </a:cubicBezTo>
                  <a:cubicBezTo>
                    <a:pt x="423" y="208"/>
                    <a:pt x="425" y="211"/>
                    <a:pt x="424" y="217"/>
                  </a:cubicBezTo>
                  <a:cubicBezTo>
                    <a:pt x="423" y="225"/>
                    <a:pt x="427" y="232"/>
                    <a:pt x="435" y="235"/>
                  </a:cubicBezTo>
                  <a:cubicBezTo>
                    <a:pt x="459" y="247"/>
                    <a:pt x="459" y="247"/>
                    <a:pt x="459" y="247"/>
                  </a:cubicBezTo>
                  <a:cubicBezTo>
                    <a:pt x="462" y="245"/>
                    <a:pt x="466" y="245"/>
                    <a:pt x="469" y="244"/>
                  </a:cubicBezTo>
                  <a:cubicBezTo>
                    <a:pt x="477" y="244"/>
                    <a:pt x="477" y="244"/>
                    <a:pt x="477" y="244"/>
                  </a:cubicBezTo>
                  <a:cubicBezTo>
                    <a:pt x="479" y="244"/>
                    <a:pt x="500" y="239"/>
                    <a:pt x="516" y="231"/>
                  </a:cubicBezTo>
                  <a:cubicBezTo>
                    <a:pt x="518" y="227"/>
                    <a:pt x="522" y="220"/>
                    <a:pt x="532" y="220"/>
                  </a:cubicBezTo>
                  <a:cubicBezTo>
                    <a:pt x="533" y="218"/>
                    <a:pt x="535" y="216"/>
                    <a:pt x="535" y="214"/>
                  </a:cubicBezTo>
                  <a:cubicBezTo>
                    <a:pt x="532" y="214"/>
                    <a:pt x="532" y="214"/>
                    <a:pt x="532" y="214"/>
                  </a:cubicBezTo>
                  <a:cubicBezTo>
                    <a:pt x="512" y="218"/>
                    <a:pt x="491" y="203"/>
                    <a:pt x="491" y="203"/>
                  </a:cubicBezTo>
                  <a:cubicBezTo>
                    <a:pt x="483" y="197"/>
                    <a:pt x="483" y="197"/>
                    <a:pt x="483" y="197"/>
                  </a:cubicBezTo>
                  <a:cubicBezTo>
                    <a:pt x="492" y="195"/>
                    <a:pt x="492" y="195"/>
                    <a:pt x="492" y="195"/>
                  </a:cubicBezTo>
                  <a:cubicBezTo>
                    <a:pt x="493" y="194"/>
                    <a:pt x="494" y="194"/>
                    <a:pt x="495" y="193"/>
                  </a:cubicBezTo>
                  <a:cubicBezTo>
                    <a:pt x="496" y="191"/>
                    <a:pt x="494" y="184"/>
                    <a:pt x="491" y="176"/>
                  </a:cubicBezTo>
                  <a:cubicBezTo>
                    <a:pt x="490" y="175"/>
                    <a:pt x="490" y="175"/>
                    <a:pt x="490" y="175"/>
                  </a:cubicBezTo>
                  <a:cubicBezTo>
                    <a:pt x="486" y="163"/>
                    <a:pt x="491" y="150"/>
                    <a:pt x="495" y="143"/>
                  </a:cubicBezTo>
                  <a:cubicBezTo>
                    <a:pt x="494" y="143"/>
                    <a:pt x="493" y="142"/>
                    <a:pt x="492" y="141"/>
                  </a:cubicBezTo>
                  <a:cubicBezTo>
                    <a:pt x="488" y="133"/>
                    <a:pt x="490" y="117"/>
                    <a:pt x="497" y="102"/>
                  </a:cubicBezTo>
                  <a:cubicBezTo>
                    <a:pt x="504" y="85"/>
                    <a:pt x="510" y="55"/>
                    <a:pt x="511" y="52"/>
                  </a:cubicBezTo>
                  <a:cubicBezTo>
                    <a:pt x="511" y="51"/>
                    <a:pt x="511" y="51"/>
                    <a:pt x="511" y="51"/>
                  </a:cubicBezTo>
                  <a:cubicBezTo>
                    <a:pt x="529" y="5"/>
                    <a:pt x="565" y="7"/>
                    <a:pt x="566" y="8"/>
                  </a:cubicBezTo>
                  <a:cubicBezTo>
                    <a:pt x="581" y="8"/>
                    <a:pt x="581" y="8"/>
                    <a:pt x="581" y="8"/>
                  </a:cubicBezTo>
                  <a:cubicBezTo>
                    <a:pt x="584" y="8"/>
                    <a:pt x="584" y="8"/>
                    <a:pt x="584" y="8"/>
                  </a:cubicBezTo>
                  <a:cubicBezTo>
                    <a:pt x="586" y="7"/>
                    <a:pt x="622" y="6"/>
                    <a:pt x="639" y="51"/>
                  </a:cubicBezTo>
                  <a:cubicBezTo>
                    <a:pt x="639" y="52"/>
                    <a:pt x="639" y="52"/>
                    <a:pt x="639" y="52"/>
                  </a:cubicBezTo>
                  <a:cubicBezTo>
                    <a:pt x="640" y="55"/>
                    <a:pt x="646" y="85"/>
                    <a:pt x="653" y="102"/>
                  </a:cubicBezTo>
                  <a:cubicBezTo>
                    <a:pt x="660" y="117"/>
                    <a:pt x="662" y="133"/>
                    <a:pt x="658" y="141"/>
                  </a:cubicBezTo>
                  <a:cubicBezTo>
                    <a:pt x="657" y="142"/>
                    <a:pt x="656" y="143"/>
                    <a:pt x="656" y="143"/>
                  </a:cubicBezTo>
                  <a:cubicBezTo>
                    <a:pt x="659" y="150"/>
                    <a:pt x="664" y="163"/>
                    <a:pt x="660" y="175"/>
                  </a:cubicBezTo>
                  <a:cubicBezTo>
                    <a:pt x="660" y="176"/>
                    <a:pt x="660" y="176"/>
                    <a:pt x="660" y="176"/>
                  </a:cubicBezTo>
                  <a:cubicBezTo>
                    <a:pt x="657" y="184"/>
                    <a:pt x="654" y="191"/>
                    <a:pt x="655" y="193"/>
                  </a:cubicBezTo>
                  <a:cubicBezTo>
                    <a:pt x="656" y="194"/>
                    <a:pt x="657" y="194"/>
                    <a:pt x="658" y="195"/>
                  </a:cubicBezTo>
                  <a:cubicBezTo>
                    <a:pt x="667" y="197"/>
                    <a:pt x="667" y="197"/>
                    <a:pt x="667" y="197"/>
                  </a:cubicBezTo>
                  <a:cubicBezTo>
                    <a:pt x="660" y="203"/>
                    <a:pt x="660" y="203"/>
                    <a:pt x="660" y="203"/>
                  </a:cubicBezTo>
                  <a:cubicBezTo>
                    <a:pt x="659" y="203"/>
                    <a:pt x="638" y="218"/>
                    <a:pt x="618" y="214"/>
                  </a:cubicBezTo>
                  <a:cubicBezTo>
                    <a:pt x="615" y="214"/>
                    <a:pt x="615" y="214"/>
                    <a:pt x="615" y="214"/>
                  </a:cubicBezTo>
                  <a:cubicBezTo>
                    <a:pt x="616" y="216"/>
                    <a:pt x="617" y="218"/>
                    <a:pt x="619" y="220"/>
                  </a:cubicBezTo>
                  <a:cubicBezTo>
                    <a:pt x="629" y="220"/>
                    <a:pt x="633" y="228"/>
                    <a:pt x="634" y="231"/>
                  </a:cubicBezTo>
                  <a:cubicBezTo>
                    <a:pt x="650" y="239"/>
                    <a:pt x="671" y="244"/>
                    <a:pt x="673" y="244"/>
                  </a:cubicBezTo>
                  <a:cubicBezTo>
                    <a:pt x="681" y="244"/>
                    <a:pt x="681" y="244"/>
                    <a:pt x="681" y="244"/>
                  </a:cubicBezTo>
                  <a:cubicBezTo>
                    <a:pt x="734" y="251"/>
                    <a:pt x="731" y="304"/>
                    <a:pt x="731" y="304"/>
                  </a:cubicBezTo>
                  <a:cubicBezTo>
                    <a:pt x="731" y="309"/>
                    <a:pt x="731" y="309"/>
                    <a:pt x="731" y="309"/>
                  </a:cubicBezTo>
                  <a:cubicBezTo>
                    <a:pt x="538" y="309"/>
                    <a:pt x="538" y="309"/>
                    <a:pt x="538" y="309"/>
                  </a:cubicBezTo>
                  <a:cubicBezTo>
                    <a:pt x="538" y="320"/>
                    <a:pt x="538" y="320"/>
                    <a:pt x="538" y="320"/>
                  </a:cubicBezTo>
                  <a:cubicBezTo>
                    <a:pt x="538" y="322"/>
                    <a:pt x="536" y="324"/>
                    <a:pt x="533" y="324"/>
                  </a:cubicBezTo>
                  <a:lnTo>
                    <a:pt x="199" y="324"/>
                  </a:lnTo>
                  <a:close/>
                  <a:moveTo>
                    <a:pt x="118" y="194"/>
                  </a:moveTo>
                  <a:cubicBezTo>
                    <a:pt x="117" y="194"/>
                    <a:pt x="117" y="194"/>
                    <a:pt x="117" y="194"/>
                  </a:cubicBezTo>
                  <a:cubicBezTo>
                    <a:pt x="115" y="194"/>
                    <a:pt x="114" y="196"/>
                    <a:pt x="112" y="198"/>
                  </a:cubicBezTo>
                  <a:cubicBezTo>
                    <a:pt x="110" y="202"/>
                    <a:pt x="102" y="208"/>
                    <a:pt x="91" y="213"/>
                  </a:cubicBezTo>
                  <a:cubicBezTo>
                    <a:pt x="91" y="213"/>
                    <a:pt x="90" y="213"/>
                    <a:pt x="90" y="214"/>
                  </a:cubicBezTo>
                  <a:cubicBezTo>
                    <a:pt x="90" y="214"/>
                    <a:pt x="90" y="214"/>
                    <a:pt x="90" y="214"/>
                  </a:cubicBezTo>
                  <a:cubicBezTo>
                    <a:pt x="88" y="215"/>
                    <a:pt x="88" y="215"/>
                    <a:pt x="88" y="215"/>
                  </a:cubicBezTo>
                  <a:cubicBezTo>
                    <a:pt x="34" y="237"/>
                    <a:pt x="34" y="237"/>
                    <a:pt x="34" y="237"/>
                  </a:cubicBezTo>
                  <a:cubicBezTo>
                    <a:pt x="32" y="238"/>
                    <a:pt x="30" y="238"/>
                    <a:pt x="29" y="239"/>
                  </a:cubicBezTo>
                  <a:cubicBezTo>
                    <a:pt x="20" y="242"/>
                    <a:pt x="12" y="245"/>
                    <a:pt x="12" y="257"/>
                  </a:cubicBezTo>
                  <a:cubicBezTo>
                    <a:pt x="3" y="304"/>
                    <a:pt x="3" y="304"/>
                    <a:pt x="3" y="304"/>
                  </a:cubicBezTo>
                  <a:cubicBezTo>
                    <a:pt x="3" y="304"/>
                    <a:pt x="3" y="305"/>
                    <a:pt x="4" y="305"/>
                  </a:cubicBezTo>
                  <a:cubicBezTo>
                    <a:pt x="4" y="305"/>
                    <a:pt x="4" y="306"/>
                    <a:pt x="5" y="306"/>
                  </a:cubicBezTo>
                  <a:cubicBezTo>
                    <a:pt x="198" y="306"/>
                    <a:pt x="198" y="306"/>
                    <a:pt x="198" y="306"/>
                  </a:cubicBezTo>
                  <a:cubicBezTo>
                    <a:pt x="198" y="320"/>
                    <a:pt x="198" y="320"/>
                    <a:pt x="198" y="320"/>
                  </a:cubicBezTo>
                  <a:cubicBezTo>
                    <a:pt x="198" y="320"/>
                    <a:pt x="198" y="320"/>
                    <a:pt x="198" y="321"/>
                  </a:cubicBezTo>
                  <a:cubicBezTo>
                    <a:pt x="198" y="321"/>
                    <a:pt x="199" y="321"/>
                    <a:pt x="199" y="321"/>
                  </a:cubicBezTo>
                  <a:cubicBezTo>
                    <a:pt x="533" y="321"/>
                    <a:pt x="533" y="321"/>
                    <a:pt x="533" y="321"/>
                  </a:cubicBezTo>
                  <a:cubicBezTo>
                    <a:pt x="534" y="321"/>
                    <a:pt x="535" y="321"/>
                    <a:pt x="535" y="320"/>
                  </a:cubicBezTo>
                  <a:cubicBezTo>
                    <a:pt x="535" y="306"/>
                    <a:pt x="535" y="306"/>
                    <a:pt x="535" y="306"/>
                  </a:cubicBezTo>
                  <a:cubicBezTo>
                    <a:pt x="728" y="306"/>
                    <a:pt x="728" y="306"/>
                    <a:pt x="728" y="306"/>
                  </a:cubicBezTo>
                  <a:cubicBezTo>
                    <a:pt x="728" y="304"/>
                    <a:pt x="728" y="304"/>
                    <a:pt x="728" y="304"/>
                  </a:cubicBezTo>
                  <a:cubicBezTo>
                    <a:pt x="728" y="304"/>
                    <a:pt x="730" y="254"/>
                    <a:pt x="681" y="247"/>
                  </a:cubicBezTo>
                  <a:cubicBezTo>
                    <a:pt x="673" y="247"/>
                    <a:pt x="673" y="247"/>
                    <a:pt x="673" y="247"/>
                  </a:cubicBezTo>
                  <a:cubicBezTo>
                    <a:pt x="670" y="246"/>
                    <a:pt x="649" y="242"/>
                    <a:pt x="632" y="233"/>
                  </a:cubicBezTo>
                  <a:cubicBezTo>
                    <a:pt x="632" y="233"/>
                    <a:pt x="632" y="233"/>
                    <a:pt x="632" y="233"/>
                  </a:cubicBezTo>
                  <a:cubicBezTo>
                    <a:pt x="631" y="232"/>
                    <a:pt x="631" y="232"/>
                    <a:pt x="631" y="232"/>
                  </a:cubicBezTo>
                  <a:cubicBezTo>
                    <a:pt x="631" y="231"/>
                    <a:pt x="627" y="223"/>
                    <a:pt x="618" y="223"/>
                  </a:cubicBezTo>
                  <a:cubicBezTo>
                    <a:pt x="617" y="223"/>
                    <a:pt x="617" y="223"/>
                    <a:pt x="617" y="223"/>
                  </a:cubicBezTo>
                  <a:cubicBezTo>
                    <a:pt x="617" y="222"/>
                    <a:pt x="617" y="222"/>
                    <a:pt x="617" y="222"/>
                  </a:cubicBezTo>
                  <a:cubicBezTo>
                    <a:pt x="614" y="220"/>
                    <a:pt x="613" y="217"/>
                    <a:pt x="612" y="214"/>
                  </a:cubicBezTo>
                  <a:cubicBezTo>
                    <a:pt x="612" y="214"/>
                    <a:pt x="612" y="214"/>
                    <a:pt x="612" y="214"/>
                  </a:cubicBezTo>
                  <a:cubicBezTo>
                    <a:pt x="612" y="211"/>
                    <a:pt x="612" y="211"/>
                    <a:pt x="612" y="211"/>
                  </a:cubicBezTo>
                  <a:cubicBezTo>
                    <a:pt x="619" y="211"/>
                    <a:pt x="619" y="211"/>
                    <a:pt x="619" y="211"/>
                  </a:cubicBezTo>
                  <a:cubicBezTo>
                    <a:pt x="638" y="215"/>
                    <a:pt x="657" y="201"/>
                    <a:pt x="658" y="200"/>
                  </a:cubicBezTo>
                  <a:cubicBezTo>
                    <a:pt x="660" y="199"/>
                    <a:pt x="660" y="199"/>
                    <a:pt x="660" y="199"/>
                  </a:cubicBezTo>
                  <a:cubicBezTo>
                    <a:pt x="657" y="198"/>
                    <a:pt x="657" y="198"/>
                    <a:pt x="657" y="198"/>
                  </a:cubicBezTo>
                  <a:cubicBezTo>
                    <a:pt x="654" y="197"/>
                    <a:pt x="653" y="195"/>
                    <a:pt x="653" y="194"/>
                  </a:cubicBezTo>
                  <a:cubicBezTo>
                    <a:pt x="651" y="191"/>
                    <a:pt x="653" y="185"/>
                    <a:pt x="657" y="175"/>
                  </a:cubicBezTo>
                  <a:cubicBezTo>
                    <a:pt x="657" y="174"/>
                    <a:pt x="657" y="174"/>
                    <a:pt x="657" y="174"/>
                  </a:cubicBezTo>
                  <a:cubicBezTo>
                    <a:pt x="661" y="162"/>
                    <a:pt x="655" y="149"/>
                    <a:pt x="652" y="144"/>
                  </a:cubicBezTo>
                  <a:cubicBezTo>
                    <a:pt x="652" y="143"/>
                    <a:pt x="652" y="143"/>
                    <a:pt x="652" y="143"/>
                  </a:cubicBezTo>
                  <a:cubicBezTo>
                    <a:pt x="653" y="142"/>
                    <a:pt x="653" y="142"/>
                    <a:pt x="653" y="142"/>
                  </a:cubicBezTo>
                  <a:cubicBezTo>
                    <a:pt x="654" y="141"/>
                    <a:pt x="654" y="140"/>
                    <a:pt x="655" y="139"/>
                  </a:cubicBezTo>
                  <a:cubicBezTo>
                    <a:pt x="659" y="132"/>
                    <a:pt x="657" y="117"/>
                    <a:pt x="651" y="103"/>
                  </a:cubicBezTo>
                  <a:cubicBezTo>
                    <a:pt x="643" y="86"/>
                    <a:pt x="637" y="56"/>
                    <a:pt x="636" y="53"/>
                  </a:cubicBezTo>
                  <a:cubicBezTo>
                    <a:pt x="636" y="52"/>
                    <a:pt x="636" y="52"/>
                    <a:pt x="636" y="52"/>
                  </a:cubicBezTo>
                  <a:cubicBezTo>
                    <a:pt x="620" y="9"/>
                    <a:pt x="586" y="10"/>
                    <a:pt x="584" y="11"/>
                  </a:cubicBezTo>
                  <a:cubicBezTo>
                    <a:pt x="584" y="11"/>
                    <a:pt x="584" y="11"/>
                    <a:pt x="584" y="11"/>
                  </a:cubicBezTo>
                  <a:cubicBezTo>
                    <a:pt x="584" y="11"/>
                    <a:pt x="584" y="11"/>
                    <a:pt x="584" y="11"/>
                  </a:cubicBezTo>
                  <a:cubicBezTo>
                    <a:pt x="581" y="11"/>
                    <a:pt x="581" y="11"/>
                    <a:pt x="581" y="11"/>
                  </a:cubicBezTo>
                  <a:cubicBezTo>
                    <a:pt x="566" y="11"/>
                    <a:pt x="566" y="11"/>
                    <a:pt x="566" y="11"/>
                  </a:cubicBezTo>
                  <a:cubicBezTo>
                    <a:pt x="565" y="10"/>
                    <a:pt x="531" y="9"/>
                    <a:pt x="514" y="52"/>
                  </a:cubicBezTo>
                  <a:cubicBezTo>
                    <a:pt x="514" y="53"/>
                    <a:pt x="514" y="53"/>
                    <a:pt x="514" y="53"/>
                  </a:cubicBezTo>
                  <a:cubicBezTo>
                    <a:pt x="513" y="56"/>
                    <a:pt x="507" y="86"/>
                    <a:pt x="500" y="103"/>
                  </a:cubicBezTo>
                  <a:cubicBezTo>
                    <a:pt x="493" y="117"/>
                    <a:pt x="491" y="132"/>
                    <a:pt x="495" y="139"/>
                  </a:cubicBezTo>
                  <a:cubicBezTo>
                    <a:pt x="496" y="140"/>
                    <a:pt x="497" y="141"/>
                    <a:pt x="497" y="142"/>
                  </a:cubicBezTo>
                  <a:cubicBezTo>
                    <a:pt x="498" y="143"/>
                    <a:pt x="498" y="143"/>
                    <a:pt x="498" y="143"/>
                  </a:cubicBezTo>
                  <a:cubicBezTo>
                    <a:pt x="498" y="144"/>
                    <a:pt x="498" y="144"/>
                    <a:pt x="498" y="144"/>
                  </a:cubicBezTo>
                  <a:cubicBezTo>
                    <a:pt x="495" y="149"/>
                    <a:pt x="489" y="162"/>
                    <a:pt x="493" y="174"/>
                  </a:cubicBezTo>
                  <a:cubicBezTo>
                    <a:pt x="493" y="175"/>
                    <a:pt x="493" y="175"/>
                    <a:pt x="493" y="175"/>
                  </a:cubicBezTo>
                  <a:cubicBezTo>
                    <a:pt x="497" y="185"/>
                    <a:pt x="499" y="191"/>
                    <a:pt x="498" y="194"/>
                  </a:cubicBezTo>
                  <a:cubicBezTo>
                    <a:pt x="497" y="195"/>
                    <a:pt x="496" y="197"/>
                    <a:pt x="493" y="198"/>
                  </a:cubicBezTo>
                  <a:cubicBezTo>
                    <a:pt x="490" y="199"/>
                    <a:pt x="490" y="199"/>
                    <a:pt x="490" y="199"/>
                  </a:cubicBezTo>
                  <a:cubicBezTo>
                    <a:pt x="492" y="200"/>
                    <a:pt x="492" y="200"/>
                    <a:pt x="492" y="200"/>
                  </a:cubicBezTo>
                  <a:cubicBezTo>
                    <a:pt x="493" y="201"/>
                    <a:pt x="512" y="215"/>
                    <a:pt x="531" y="212"/>
                  </a:cubicBezTo>
                  <a:cubicBezTo>
                    <a:pt x="539" y="211"/>
                    <a:pt x="539" y="211"/>
                    <a:pt x="539" y="211"/>
                  </a:cubicBezTo>
                  <a:cubicBezTo>
                    <a:pt x="538" y="214"/>
                    <a:pt x="538" y="214"/>
                    <a:pt x="538" y="214"/>
                  </a:cubicBezTo>
                  <a:cubicBezTo>
                    <a:pt x="538" y="217"/>
                    <a:pt x="536" y="220"/>
                    <a:pt x="533" y="222"/>
                  </a:cubicBezTo>
                  <a:cubicBezTo>
                    <a:pt x="533" y="223"/>
                    <a:pt x="533" y="223"/>
                    <a:pt x="533" y="223"/>
                  </a:cubicBezTo>
                  <a:cubicBezTo>
                    <a:pt x="532" y="223"/>
                    <a:pt x="532" y="223"/>
                    <a:pt x="532" y="223"/>
                  </a:cubicBezTo>
                  <a:cubicBezTo>
                    <a:pt x="524" y="223"/>
                    <a:pt x="520" y="229"/>
                    <a:pt x="519" y="232"/>
                  </a:cubicBezTo>
                  <a:cubicBezTo>
                    <a:pt x="519" y="233"/>
                    <a:pt x="519" y="233"/>
                    <a:pt x="519" y="233"/>
                  </a:cubicBezTo>
                  <a:cubicBezTo>
                    <a:pt x="518" y="233"/>
                    <a:pt x="518" y="233"/>
                    <a:pt x="518" y="233"/>
                  </a:cubicBezTo>
                  <a:cubicBezTo>
                    <a:pt x="501" y="242"/>
                    <a:pt x="480" y="246"/>
                    <a:pt x="478" y="247"/>
                  </a:cubicBezTo>
                  <a:cubicBezTo>
                    <a:pt x="469" y="247"/>
                    <a:pt x="469" y="247"/>
                    <a:pt x="469" y="247"/>
                  </a:cubicBezTo>
                  <a:cubicBezTo>
                    <a:pt x="466" y="248"/>
                    <a:pt x="463" y="248"/>
                    <a:pt x="459" y="250"/>
                  </a:cubicBezTo>
                  <a:cubicBezTo>
                    <a:pt x="459" y="250"/>
                    <a:pt x="459" y="250"/>
                    <a:pt x="459" y="250"/>
                  </a:cubicBezTo>
                  <a:cubicBezTo>
                    <a:pt x="433" y="238"/>
                    <a:pt x="433" y="238"/>
                    <a:pt x="433" y="238"/>
                  </a:cubicBezTo>
                  <a:cubicBezTo>
                    <a:pt x="424" y="234"/>
                    <a:pt x="420" y="226"/>
                    <a:pt x="422" y="216"/>
                  </a:cubicBezTo>
                  <a:cubicBezTo>
                    <a:pt x="422" y="213"/>
                    <a:pt x="421" y="210"/>
                    <a:pt x="418" y="210"/>
                  </a:cubicBezTo>
                  <a:cubicBezTo>
                    <a:pt x="412" y="209"/>
                    <a:pt x="410" y="206"/>
                    <a:pt x="410" y="199"/>
                  </a:cubicBezTo>
                  <a:cubicBezTo>
                    <a:pt x="410" y="196"/>
                    <a:pt x="410" y="194"/>
                    <a:pt x="410" y="191"/>
                  </a:cubicBezTo>
                  <a:cubicBezTo>
                    <a:pt x="410" y="189"/>
                    <a:pt x="410" y="187"/>
                    <a:pt x="410" y="185"/>
                  </a:cubicBezTo>
                  <a:cubicBezTo>
                    <a:pt x="410" y="183"/>
                    <a:pt x="410" y="182"/>
                    <a:pt x="411" y="181"/>
                  </a:cubicBezTo>
                  <a:cubicBezTo>
                    <a:pt x="414" y="171"/>
                    <a:pt x="418" y="161"/>
                    <a:pt x="422" y="151"/>
                  </a:cubicBezTo>
                  <a:cubicBezTo>
                    <a:pt x="422" y="150"/>
                    <a:pt x="423" y="149"/>
                    <a:pt x="424" y="148"/>
                  </a:cubicBezTo>
                  <a:cubicBezTo>
                    <a:pt x="424" y="147"/>
                    <a:pt x="425" y="146"/>
                    <a:pt x="426" y="146"/>
                  </a:cubicBezTo>
                  <a:cubicBezTo>
                    <a:pt x="427" y="145"/>
                    <a:pt x="428" y="143"/>
                    <a:pt x="429" y="142"/>
                  </a:cubicBezTo>
                  <a:cubicBezTo>
                    <a:pt x="432" y="131"/>
                    <a:pt x="434" y="120"/>
                    <a:pt x="436" y="110"/>
                  </a:cubicBezTo>
                  <a:cubicBezTo>
                    <a:pt x="437" y="108"/>
                    <a:pt x="436" y="105"/>
                    <a:pt x="435" y="104"/>
                  </a:cubicBezTo>
                  <a:cubicBezTo>
                    <a:pt x="434" y="103"/>
                    <a:pt x="434" y="103"/>
                    <a:pt x="433" y="102"/>
                  </a:cubicBezTo>
                  <a:cubicBezTo>
                    <a:pt x="432" y="102"/>
                    <a:pt x="432" y="102"/>
                    <a:pt x="432" y="102"/>
                  </a:cubicBezTo>
                  <a:cubicBezTo>
                    <a:pt x="432" y="99"/>
                    <a:pt x="432" y="99"/>
                    <a:pt x="432" y="99"/>
                  </a:cubicBezTo>
                  <a:cubicBezTo>
                    <a:pt x="432" y="97"/>
                    <a:pt x="432" y="95"/>
                    <a:pt x="432" y="93"/>
                  </a:cubicBezTo>
                  <a:cubicBezTo>
                    <a:pt x="433" y="90"/>
                    <a:pt x="433" y="87"/>
                    <a:pt x="433" y="84"/>
                  </a:cubicBezTo>
                  <a:cubicBezTo>
                    <a:pt x="434" y="76"/>
                    <a:pt x="435" y="69"/>
                    <a:pt x="435" y="62"/>
                  </a:cubicBezTo>
                  <a:cubicBezTo>
                    <a:pt x="435" y="54"/>
                    <a:pt x="435" y="42"/>
                    <a:pt x="423" y="36"/>
                  </a:cubicBezTo>
                  <a:cubicBezTo>
                    <a:pt x="422" y="35"/>
                    <a:pt x="422" y="35"/>
                    <a:pt x="422" y="35"/>
                  </a:cubicBezTo>
                  <a:cubicBezTo>
                    <a:pt x="422" y="35"/>
                    <a:pt x="422" y="35"/>
                    <a:pt x="422" y="35"/>
                  </a:cubicBezTo>
                  <a:cubicBezTo>
                    <a:pt x="422" y="34"/>
                    <a:pt x="422" y="34"/>
                    <a:pt x="422" y="33"/>
                  </a:cubicBezTo>
                  <a:cubicBezTo>
                    <a:pt x="421" y="33"/>
                    <a:pt x="421" y="32"/>
                    <a:pt x="420" y="31"/>
                  </a:cubicBezTo>
                  <a:cubicBezTo>
                    <a:pt x="419" y="29"/>
                    <a:pt x="418" y="27"/>
                    <a:pt x="416" y="25"/>
                  </a:cubicBezTo>
                  <a:cubicBezTo>
                    <a:pt x="409" y="18"/>
                    <a:pt x="400" y="13"/>
                    <a:pt x="387" y="11"/>
                  </a:cubicBezTo>
                  <a:cubicBezTo>
                    <a:pt x="384" y="11"/>
                    <a:pt x="380" y="11"/>
                    <a:pt x="376" y="10"/>
                  </a:cubicBezTo>
                  <a:cubicBezTo>
                    <a:pt x="366" y="9"/>
                    <a:pt x="357" y="9"/>
                    <a:pt x="348" y="4"/>
                  </a:cubicBezTo>
                  <a:cubicBezTo>
                    <a:pt x="348" y="3"/>
                    <a:pt x="347" y="4"/>
                    <a:pt x="346" y="4"/>
                  </a:cubicBezTo>
                  <a:cubicBezTo>
                    <a:pt x="346" y="4"/>
                    <a:pt x="345" y="4"/>
                    <a:pt x="345" y="5"/>
                  </a:cubicBezTo>
                  <a:cubicBezTo>
                    <a:pt x="344" y="5"/>
                    <a:pt x="344" y="5"/>
                    <a:pt x="344" y="6"/>
                  </a:cubicBezTo>
                  <a:cubicBezTo>
                    <a:pt x="344" y="6"/>
                    <a:pt x="344" y="6"/>
                    <a:pt x="344" y="7"/>
                  </a:cubicBezTo>
                  <a:cubicBezTo>
                    <a:pt x="345" y="9"/>
                    <a:pt x="345" y="9"/>
                    <a:pt x="345" y="9"/>
                  </a:cubicBezTo>
                  <a:cubicBezTo>
                    <a:pt x="340" y="8"/>
                    <a:pt x="340" y="8"/>
                    <a:pt x="340" y="8"/>
                  </a:cubicBezTo>
                  <a:cubicBezTo>
                    <a:pt x="339" y="8"/>
                    <a:pt x="339" y="8"/>
                    <a:pt x="338" y="9"/>
                  </a:cubicBezTo>
                  <a:cubicBezTo>
                    <a:pt x="338" y="10"/>
                    <a:pt x="338" y="10"/>
                    <a:pt x="339" y="11"/>
                  </a:cubicBezTo>
                  <a:cubicBezTo>
                    <a:pt x="341" y="13"/>
                    <a:pt x="341" y="13"/>
                    <a:pt x="341" y="13"/>
                  </a:cubicBezTo>
                  <a:cubicBezTo>
                    <a:pt x="333" y="14"/>
                    <a:pt x="333" y="14"/>
                    <a:pt x="333" y="14"/>
                  </a:cubicBezTo>
                  <a:cubicBezTo>
                    <a:pt x="322" y="17"/>
                    <a:pt x="316" y="23"/>
                    <a:pt x="314" y="33"/>
                  </a:cubicBezTo>
                  <a:cubicBezTo>
                    <a:pt x="314" y="37"/>
                    <a:pt x="312" y="39"/>
                    <a:pt x="309" y="40"/>
                  </a:cubicBezTo>
                  <a:cubicBezTo>
                    <a:pt x="303" y="41"/>
                    <a:pt x="299" y="45"/>
                    <a:pt x="298" y="52"/>
                  </a:cubicBezTo>
                  <a:cubicBezTo>
                    <a:pt x="298" y="54"/>
                    <a:pt x="297" y="58"/>
                    <a:pt x="298" y="62"/>
                  </a:cubicBezTo>
                  <a:cubicBezTo>
                    <a:pt x="298" y="72"/>
                    <a:pt x="299" y="82"/>
                    <a:pt x="300" y="92"/>
                  </a:cubicBezTo>
                  <a:cubicBezTo>
                    <a:pt x="301" y="102"/>
                    <a:pt x="301" y="102"/>
                    <a:pt x="301" y="102"/>
                  </a:cubicBezTo>
                  <a:cubicBezTo>
                    <a:pt x="300" y="102"/>
                    <a:pt x="300" y="102"/>
                    <a:pt x="300" y="102"/>
                  </a:cubicBezTo>
                  <a:cubicBezTo>
                    <a:pt x="299" y="103"/>
                    <a:pt x="298" y="103"/>
                    <a:pt x="297" y="104"/>
                  </a:cubicBezTo>
                  <a:cubicBezTo>
                    <a:pt x="296" y="106"/>
                    <a:pt x="296" y="108"/>
                    <a:pt x="297" y="111"/>
                  </a:cubicBezTo>
                  <a:cubicBezTo>
                    <a:pt x="298" y="121"/>
                    <a:pt x="301" y="131"/>
                    <a:pt x="304" y="142"/>
                  </a:cubicBezTo>
                  <a:cubicBezTo>
                    <a:pt x="304" y="144"/>
                    <a:pt x="305" y="145"/>
                    <a:pt x="306" y="146"/>
                  </a:cubicBezTo>
                  <a:cubicBezTo>
                    <a:pt x="307" y="146"/>
                    <a:pt x="307" y="147"/>
                    <a:pt x="307" y="147"/>
                  </a:cubicBezTo>
                  <a:cubicBezTo>
                    <a:pt x="308" y="148"/>
                    <a:pt x="308" y="148"/>
                    <a:pt x="309" y="149"/>
                  </a:cubicBezTo>
                  <a:cubicBezTo>
                    <a:pt x="310" y="150"/>
                    <a:pt x="310" y="150"/>
                    <a:pt x="311" y="151"/>
                  </a:cubicBezTo>
                  <a:cubicBezTo>
                    <a:pt x="311" y="154"/>
                    <a:pt x="312" y="156"/>
                    <a:pt x="313" y="159"/>
                  </a:cubicBezTo>
                  <a:cubicBezTo>
                    <a:pt x="314" y="163"/>
                    <a:pt x="316" y="168"/>
                    <a:pt x="318" y="173"/>
                  </a:cubicBezTo>
                  <a:cubicBezTo>
                    <a:pt x="322" y="180"/>
                    <a:pt x="323" y="188"/>
                    <a:pt x="323" y="196"/>
                  </a:cubicBezTo>
                  <a:cubicBezTo>
                    <a:pt x="323" y="205"/>
                    <a:pt x="321" y="209"/>
                    <a:pt x="313" y="211"/>
                  </a:cubicBezTo>
                  <a:cubicBezTo>
                    <a:pt x="313" y="211"/>
                    <a:pt x="312" y="211"/>
                    <a:pt x="312" y="211"/>
                  </a:cubicBezTo>
                  <a:cubicBezTo>
                    <a:pt x="311" y="212"/>
                    <a:pt x="311" y="212"/>
                    <a:pt x="311" y="213"/>
                  </a:cubicBezTo>
                  <a:cubicBezTo>
                    <a:pt x="311" y="214"/>
                    <a:pt x="311" y="214"/>
                    <a:pt x="311" y="214"/>
                  </a:cubicBezTo>
                  <a:cubicBezTo>
                    <a:pt x="311" y="214"/>
                    <a:pt x="311" y="215"/>
                    <a:pt x="311" y="216"/>
                  </a:cubicBezTo>
                  <a:cubicBezTo>
                    <a:pt x="313" y="224"/>
                    <a:pt x="308" y="234"/>
                    <a:pt x="300" y="237"/>
                  </a:cubicBezTo>
                  <a:cubicBezTo>
                    <a:pt x="299" y="238"/>
                    <a:pt x="299" y="238"/>
                    <a:pt x="299" y="238"/>
                  </a:cubicBezTo>
                  <a:cubicBezTo>
                    <a:pt x="298" y="237"/>
                    <a:pt x="298" y="237"/>
                    <a:pt x="298" y="237"/>
                  </a:cubicBezTo>
                  <a:cubicBezTo>
                    <a:pt x="297" y="237"/>
                    <a:pt x="297" y="237"/>
                    <a:pt x="296" y="237"/>
                  </a:cubicBezTo>
                  <a:cubicBezTo>
                    <a:pt x="242" y="215"/>
                    <a:pt x="242" y="215"/>
                    <a:pt x="242" y="215"/>
                  </a:cubicBezTo>
                  <a:cubicBezTo>
                    <a:pt x="241" y="215"/>
                    <a:pt x="241" y="215"/>
                    <a:pt x="240" y="214"/>
                  </a:cubicBezTo>
                  <a:cubicBezTo>
                    <a:pt x="239" y="214"/>
                    <a:pt x="239" y="214"/>
                    <a:pt x="239" y="214"/>
                  </a:cubicBezTo>
                  <a:cubicBezTo>
                    <a:pt x="230" y="210"/>
                    <a:pt x="222" y="204"/>
                    <a:pt x="219" y="200"/>
                  </a:cubicBezTo>
                  <a:cubicBezTo>
                    <a:pt x="219" y="201"/>
                    <a:pt x="219" y="201"/>
                    <a:pt x="219" y="201"/>
                  </a:cubicBezTo>
                  <a:cubicBezTo>
                    <a:pt x="218" y="199"/>
                    <a:pt x="218" y="199"/>
                    <a:pt x="218" y="199"/>
                  </a:cubicBezTo>
                  <a:cubicBezTo>
                    <a:pt x="218" y="199"/>
                    <a:pt x="218" y="199"/>
                    <a:pt x="218" y="199"/>
                  </a:cubicBezTo>
                  <a:cubicBezTo>
                    <a:pt x="216" y="196"/>
                    <a:pt x="215" y="195"/>
                    <a:pt x="213" y="195"/>
                  </a:cubicBezTo>
                  <a:cubicBezTo>
                    <a:pt x="212" y="195"/>
                    <a:pt x="212" y="195"/>
                    <a:pt x="212" y="195"/>
                  </a:cubicBezTo>
                  <a:cubicBezTo>
                    <a:pt x="211" y="194"/>
                    <a:pt x="211" y="194"/>
                    <a:pt x="211" y="194"/>
                  </a:cubicBezTo>
                  <a:cubicBezTo>
                    <a:pt x="210" y="190"/>
                    <a:pt x="208" y="183"/>
                    <a:pt x="208" y="182"/>
                  </a:cubicBezTo>
                  <a:cubicBezTo>
                    <a:pt x="207" y="181"/>
                    <a:pt x="207" y="181"/>
                    <a:pt x="207" y="181"/>
                  </a:cubicBezTo>
                  <a:cubicBezTo>
                    <a:pt x="206" y="180"/>
                    <a:pt x="206" y="180"/>
                    <a:pt x="206" y="180"/>
                  </a:cubicBezTo>
                  <a:cubicBezTo>
                    <a:pt x="206" y="170"/>
                    <a:pt x="206" y="170"/>
                    <a:pt x="206" y="170"/>
                  </a:cubicBezTo>
                  <a:cubicBezTo>
                    <a:pt x="208" y="168"/>
                    <a:pt x="208" y="168"/>
                    <a:pt x="208" y="168"/>
                  </a:cubicBezTo>
                  <a:cubicBezTo>
                    <a:pt x="211" y="165"/>
                    <a:pt x="212" y="161"/>
                    <a:pt x="213" y="156"/>
                  </a:cubicBezTo>
                  <a:cubicBezTo>
                    <a:pt x="213" y="153"/>
                    <a:pt x="214" y="151"/>
                    <a:pt x="214" y="151"/>
                  </a:cubicBezTo>
                  <a:cubicBezTo>
                    <a:pt x="214" y="150"/>
                    <a:pt x="215" y="150"/>
                    <a:pt x="215" y="149"/>
                  </a:cubicBezTo>
                  <a:cubicBezTo>
                    <a:pt x="217" y="147"/>
                    <a:pt x="220" y="145"/>
                    <a:pt x="223" y="135"/>
                  </a:cubicBezTo>
                  <a:cubicBezTo>
                    <a:pt x="230" y="112"/>
                    <a:pt x="229" y="107"/>
                    <a:pt x="227" y="105"/>
                  </a:cubicBezTo>
                  <a:cubicBezTo>
                    <a:pt x="227" y="104"/>
                    <a:pt x="226" y="104"/>
                    <a:pt x="225" y="104"/>
                  </a:cubicBezTo>
                  <a:cubicBezTo>
                    <a:pt x="223" y="103"/>
                    <a:pt x="223" y="103"/>
                    <a:pt x="223" y="103"/>
                  </a:cubicBezTo>
                  <a:cubicBezTo>
                    <a:pt x="224" y="102"/>
                    <a:pt x="224" y="102"/>
                    <a:pt x="224" y="102"/>
                  </a:cubicBezTo>
                  <a:cubicBezTo>
                    <a:pt x="225" y="95"/>
                    <a:pt x="225" y="89"/>
                    <a:pt x="226" y="85"/>
                  </a:cubicBezTo>
                  <a:cubicBezTo>
                    <a:pt x="226" y="76"/>
                    <a:pt x="225" y="50"/>
                    <a:pt x="219" y="40"/>
                  </a:cubicBezTo>
                  <a:cubicBezTo>
                    <a:pt x="214" y="33"/>
                    <a:pt x="206" y="27"/>
                    <a:pt x="201" y="24"/>
                  </a:cubicBezTo>
                  <a:cubicBezTo>
                    <a:pt x="197" y="21"/>
                    <a:pt x="193" y="19"/>
                    <a:pt x="189" y="17"/>
                  </a:cubicBezTo>
                  <a:cubicBezTo>
                    <a:pt x="178" y="13"/>
                    <a:pt x="145" y="15"/>
                    <a:pt x="135" y="17"/>
                  </a:cubicBezTo>
                  <a:cubicBezTo>
                    <a:pt x="120" y="20"/>
                    <a:pt x="112" y="30"/>
                    <a:pt x="107" y="38"/>
                  </a:cubicBezTo>
                  <a:cubicBezTo>
                    <a:pt x="101" y="48"/>
                    <a:pt x="99" y="76"/>
                    <a:pt x="99" y="85"/>
                  </a:cubicBezTo>
                  <a:cubicBezTo>
                    <a:pt x="100" y="88"/>
                    <a:pt x="101" y="91"/>
                    <a:pt x="101" y="95"/>
                  </a:cubicBezTo>
                  <a:cubicBezTo>
                    <a:pt x="102" y="97"/>
                    <a:pt x="103" y="100"/>
                    <a:pt x="103" y="101"/>
                  </a:cubicBezTo>
                  <a:cubicBezTo>
                    <a:pt x="103" y="102"/>
                    <a:pt x="103" y="102"/>
                    <a:pt x="103" y="103"/>
                  </a:cubicBezTo>
                  <a:cubicBezTo>
                    <a:pt x="103" y="104"/>
                    <a:pt x="103" y="104"/>
                    <a:pt x="103" y="104"/>
                  </a:cubicBezTo>
                  <a:cubicBezTo>
                    <a:pt x="103" y="104"/>
                    <a:pt x="103" y="104"/>
                    <a:pt x="103" y="104"/>
                  </a:cubicBezTo>
                  <a:cubicBezTo>
                    <a:pt x="102" y="104"/>
                    <a:pt x="102" y="105"/>
                    <a:pt x="102" y="105"/>
                  </a:cubicBezTo>
                  <a:cubicBezTo>
                    <a:pt x="100" y="107"/>
                    <a:pt x="99" y="112"/>
                    <a:pt x="106" y="135"/>
                  </a:cubicBezTo>
                  <a:cubicBezTo>
                    <a:pt x="109" y="145"/>
                    <a:pt x="112" y="147"/>
                    <a:pt x="114" y="149"/>
                  </a:cubicBezTo>
                  <a:cubicBezTo>
                    <a:pt x="114" y="150"/>
                    <a:pt x="115" y="150"/>
                    <a:pt x="115" y="151"/>
                  </a:cubicBezTo>
                  <a:cubicBezTo>
                    <a:pt x="116" y="151"/>
                    <a:pt x="116" y="153"/>
                    <a:pt x="116" y="156"/>
                  </a:cubicBezTo>
                  <a:cubicBezTo>
                    <a:pt x="117" y="161"/>
                    <a:pt x="118" y="165"/>
                    <a:pt x="121" y="168"/>
                  </a:cubicBezTo>
                  <a:cubicBezTo>
                    <a:pt x="121" y="168"/>
                    <a:pt x="121" y="169"/>
                    <a:pt x="122" y="169"/>
                  </a:cubicBezTo>
                  <a:cubicBezTo>
                    <a:pt x="123" y="170"/>
                    <a:pt x="123" y="170"/>
                    <a:pt x="123" y="170"/>
                  </a:cubicBezTo>
                  <a:cubicBezTo>
                    <a:pt x="124" y="180"/>
                    <a:pt x="124" y="180"/>
                    <a:pt x="124" y="180"/>
                  </a:cubicBezTo>
                  <a:cubicBezTo>
                    <a:pt x="123" y="181"/>
                    <a:pt x="123" y="181"/>
                    <a:pt x="123" y="181"/>
                  </a:cubicBezTo>
                  <a:cubicBezTo>
                    <a:pt x="123" y="181"/>
                    <a:pt x="123" y="181"/>
                    <a:pt x="123" y="182"/>
                  </a:cubicBezTo>
                  <a:cubicBezTo>
                    <a:pt x="119" y="194"/>
                    <a:pt x="119" y="194"/>
                    <a:pt x="119" y="194"/>
                  </a:cubicBezTo>
                  <a:lnTo>
                    <a:pt x="118" y="194"/>
                  </a:lnTo>
                  <a:close/>
                  <a:moveTo>
                    <a:pt x="202" y="318"/>
                  </a:moveTo>
                  <a:cubicBezTo>
                    <a:pt x="201" y="318"/>
                    <a:pt x="201" y="318"/>
                    <a:pt x="201" y="318"/>
                  </a:cubicBezTo>
                  <a:cubicBezTo>
                    <a:pt x="201" y="301"/>
                    <a:pt x="201" y="301"/>
                    <a:pt x="201" y="301"/>
                  </a:cubicBezTo>
                  <a:cubicBezTo>
                    <a:pt x="200" y="292"/>
                    <a:pt x="204" y="286"/>
                    <a:pt x="212" y="282"/>
                  </a:cubicBezTo>
                  <a:cubicBezTo>
                    <a:pt x="224" y="276"/>
                    <a:pt x="237" y="270"/>
                    <a:pt x="249" y="264"/>
                  </a:cubicBezTo>
                  <a:cubicBezTo>
                    <a:pt x="261" y="259"/>
                    <a:pt x="261" y="259"/>
                    <a:pt x="261" y="259"/>
                  </a:cubicBezTo>
                  <a:cubicBezTo>
                    <a:pt x="266" y="257"/>
                    <a:pt x="271" y="254"/>
                    <a:pt x="276" y="252"/>
                  </a:cubicBezTo>
                  <a:cubicBezTo>
                    <a:pt x="279" y="250"/>
                    <a:pt x="279" y="250"/>
                    <a:pt x="279" y="250"/>
                  </a:cubicBezTo>
                  <a:cubicBezTo>
                    <a:pt x="287" y="247"/>
                    <a:pt x="294" y="243"/>
                    <a:pt x="302" y="240"/>
                  </a:cubicBezTo>
                  <a:cubicBezTo>
                    <a:pt x="311" y="236"/>
                    <a:pt x="316" y="225"/>
                    <a:pt x="314" y="215"/>
                  </a:cubicBezTo>
                  <a:cubicBezTo>
                    <a:pt x="314" y="214"/>
                    <a:pt x="314" y="214"/>
                    <a:pt x="314" y="214"/>
                  </a:cubicBezTo>
                  <a:cubicBezTo>
                    <a:pt x="315" y="213"/>
                    <a:pt x="315" y="213"/>
                    <a:pt x="315" y="213"/>
                  </a:cubicBezTo>
                  <a:cubicBezTo>
                    <a:pt x="326" y="211"/>
                    <a:pt x="326" y="201"/>
                    <a:pt x="326" y="196"/>
                  </a:cubicBezTo>
                  <a:cubicBezTo>
                    <a:pt x="326" y="188"/>
                    <a:pt x="325" y="179"/>
                    <a:pt x="321" y="171"/>
                  </a:cubicBezTo>
                  <a:cubicBezTo>
                    <a:pt x="319" y="167"/>
                    <a:pt x="317" y="163"/>
                    <a:pt x="316" y="158"/>
                  </a:cubicBezTo>
                  <a:cubicBezTo>
                    <a:pt x="315" y="155"/>
                    <a:pt x="314" y="153"/>
                    <a:pt x="313" y="150"/>
                  </a:cubicBezTo>
                  <a:cubicBezTo>
                    <a:pt x="313" y="149"/>
                    <a:pt x="312" y="148"/>
                    <a:pt x="311" y="147"/>
                  </a:cubicBezTo>
                  <a:cubicBezTo>
                    <a:pt x="311" y="146"/>
                    <a:pt x="310" y="146"/>
                    <a:pt x="310" y="145"/>
                  </a:cubicBezTo>
                  <a:cubicBezTo>
                    <a:pt x="309" y="145"/>
                    <a:pt x="309" y="144"/>
                    <a:pt x="308" y="144"/>
                  </a:cubicBezTo>
                  <a:cubicBezTo>
                    <a:pt x="307" y="143"/>
                    <a:pt x="307" y="142"/>
                    <a:pt x="307" y="142"/>
                  </a:cubicBezTo>
                  <a:cubicBezTo>
                    <a:pt x="304" y="130"/>
                    <a:pt x="301" y="120"/>
                    <a:pt x="299" y="111"/>
                  </a:cubicBezTo>
                  <a:cubicBezTo>
                    <a:pt x="299" y="109"/>
                    <a:pt x="299" y="107"/>
                    <a:pt x="300" y="106"/>
                  </a:cubicBezTo>
                  <a:cubicBezTo>
                    <a:pt x="300" y="105"/>
                    <a:pt x="301" y="105"/>
                    <a:pt x="303" y="105"/>
                  </a:cubicBezTo>
                  <a:cubicBezTo>
                    <a:pt x="303" y="105"/>
                    <a:pt x="304" y="105"/>
                    <a:pt x="304" y="104"/>
                  </a:cubicBezTo>
                  <a:cubicBezTo>
                    <a:pt x="304" y="104"/>
                    <a:pt x="304" y="104"/>
                    <a:pt x="304" y="103"/>
                  </a:cubicBezTo>
                  <a:cubicBezTo>
                    <a:pt x="303" y="92"/>
                    <a:pt x="303" y="92"/>
                    <a:pt x="303" y="92"/>
                  </a:cubicBezTo>
                  <a:cubicBezTo>
                    <a:pt x="302" y="82"/>
                    <a:pt x="301" y="72"/>
                    <a:pt x="300" y="62"/>
                  </a:cubicBezTo>
                  <a:cubicBezTo>
                    <a:pt x="300" y="58"/>
                    <a:pt x="301" y="55"/>
                    <a:pt x="301" y="52"/>
                  </a:cubicBezTo>
                  <a:cubicBezTo>
                    <a:pt x="302" y="47"/>
                    <a:pt x="305" y="44"/>
                    <a:pt x="309" y="43"/>
                  </a:cubicBezTo>
                  <a:cubicBezTo>
                    <a:pt x="314" y="41"/>
                    <a:pt x="317" y="38"/>
                    <a:pt x="317" y="34"/>
                  </a:cubicBezTo>
                  <a:cubicBezTo>
                    <a:pt x="319" y="25"/>
                    <a:pt x="324" y="19"/>
                    <a:pt x="334" y="17"/>
                  </a:cubicBezTo>
                  <a:cubicBezTo>
                    <a:pt x="346" y="15"/>
                    <a:pt x="346" y="15"/>
                    <a:pt x="346" y="15"/>
                  </a:cubicBezTo>
                  <a:cubicBezTo>
                    <a:pt x="347" y="14"/>
                    <a:pt x="347" y="14"/>
                    <a:pt x="347" y="14"/>
                  </a:cubicBezTo>
                  <a:cubicBezTo>
                    <a:pt x="348" y="13"/>
                    <a:pt x="348" y="13"/>
                    <a:pt x="348" y="13"/>
                  </a:cubicBezTo>
                  <a:cubicBezTo>
                    <a:pt x="352" y="14"/>
                    <a:pt x="352" y="14"/>
                    <a:pt x="352" y="14"/>
                  </a:cubicBezTo>
                  <a:cubicBezTo>
                    <a:pt x="352" y="14"/>
                    <a:pt x="353" y="13"/>
                    <a:pt x="353" y="13"/>
                  </a:cubicBezTo>
                  <a:cubicBezTo>
                    <a:pt x="354" y="12"/>
                    <a:pt x="354" y="12"/>
                    <a:pt x="354" y="12"/>
                  </a:cubicBezTo>
                  <a:cubicBezTo>
                    <a:pt x="354" y="12"/>
                    <a:pt x="354" y="12"/>
                    <a:pt x="355" y="11"/>
                  </a:cubicBezTo>
                  <a:cubicBezTo>
                    <a:pt x="355" y="10"/>
                    <a:pt x="355" y="10"/>
                    <a:pt x="355" y="10"/>
                  </a:cubicBezTo>
                  <a:cubicBezTo>
                    <a:pt x="356" y="10"/>
                    <a:pt x="356" y="10"/>
                    <a:pt x="356" y="10"/>
                  </a:cubicBezTo>
                  <a:cubicBezTo>
                    <a:pt x="363" y="12"/>
                    <a:pt x="369" y="13"/>
                    <a:pt x="375" y="13"/>
                  </a:cubicBezTo>
                  <a:cubicBezTo>
                    <a:pt x="379" y="14"/>
                    <a:pt x="383" y="14"/>
                    <a:pt x="387" y="14"/>
                  </a:cubicBezTo>
                  <a:cubicBezTo>
                    <a:pt x="399" y="16"/>
                    <a:pt x="408" y="20"/>
                    <a:pt x="414" y="27"/>
                  </a:cubicBezTo>
                  <a:cubicBezTo>
                    <a:pt x="416" y="29"/>
                    <a:pt x="417" y="30"/>
                    <a:pt x="418" y="32"/>
                  </a:cubicBezTo>
                  <a:cubicBezTo>
                    <a:pt x="418" y="33"/>
                    <a:pt x="419" y="34"/>
                    <a:pt x="419" y="35"/>
                  </a:cubicBezTo>
                  <a:cubicBezTo>
                    <a:pt x="419" y="35"/>
                    <a:pt x="419" y="35"/>
                    <a:pt x="419" y="36"/>
                  </a:cubicBezTo>
                  <a:cubicBezTo>
                    <a:pt x="420" y="37"/>
                    <a:pt x="420" y="38"/>
                    <a:pt x="421" y="38"/>
                  </a:cubicBezTo>
                  <a:cubicBezTo>
                    <a:pt x="431" y="43"/>
                    <a:pt x="432" y="52"/>
                    <a:pt x="432" y="62"/>
                  </a:cubicBezTo>
                  <a:cubicBezTo>
                    <a:pt x="432" y="69"/>
                    <a:pt x="431" y="76"/>
                    <a:pt x="430" y="83"/>
                  </a:cubicBezTo>
                  <a:cubicBezTo>
                    <a:pt x="430" y="84"/>
                    <a:pt x="430" y="84"/>
                    <a:pt x="430" y="84"/>
                  </a:cubicBezTo>
                  <a:cubicBezTo>
                    <a:pt x="430" y="87"/>
                    <a:pt x="430" y="90"/>
                    <a:pt x="429" y="93"/>
                  </a:cubicBezTo>
                  <a:cubicBezTo>
                    <a:pt x="429" y="95"/>
                    <a:pt x="429" y="97"/>
                    <a:pt x="429" y="100"/>
                  </a:cubicBezTo>
                  <a:cubicBezTo>
                    <a:pt x="428" y="103"/>
                    <a:pt x="428" y="103"/>
                    <a:pt x="428" y="103"/>
                  </a:cubicBezTo>
                  <a:cubicBezTo>
                    <a:pt x="428" y="104"/>
                    <a:pt x="429" y="104"/>
                    <a:pt x="429" y="105"/>
                  </a:cubicBezTo>
                  <a:cubicBezTo>
                    <a:pt x="429" y="105"/>
                    <a:pt x="429" y="105"/>
                    <a:pt x="430" y="105"/>
                  </a:cubicBezTo>
                  <a:cubicBezTo>
                    <a:pt x="431" y="105"/>
                    <a:pt x="432" y="105"/>
                    <a:pt x="433" y="106"/>
                  </a:cubicBezTo>
                  <a:cubicBezTo>
                    <a:pt x="434" y="107"/>
                    <a:pt x="433" y="109"/>
                    <a:pt x="433" y="110"/>
                  </a:cubicBezTo>
                  <a:cubicBezTo>
                    <a:pt x="431" y="120"/>
                    <a:pt x="429" y="130"/>
                    <a:pt x="426" y="141"/>
                  </a:cubicBezTo>
                  <a:cubicBezTo>
                    <a:pt x="426" y="142"/>
                    <a:pt x="425" y="142"/>
                    <a:pt x="424" y="144"/>
                  </a:cubicBezTo>
                  <a:cubicBezTo>
                    <a:pt x="423" y="144"/>
                    <a:pt x="422" y="145"/>
                    <a:pt x="422" y="146"/>
                  </a:cubicBezTo>
                  <a:cubicBezTo>
                    <a:pt x="421" y="147"/>
                    <a:pt x="420" y="149"/>
                    <a:pt x="419" y="150"/>
                  </a:cubicBezTo>
                  <a:cubicBezTo>
                    <a:pt x="415" y="160"/>
                    <a:pt x="411" y="170"/>
                    <a:pt x="408" y="180"/>
                  </a:cubicBezTo>
                  <a:cubicBezTo>
                    <a:pt x="407" y="181"/>
                    <a:pt x="407" y="183"/>
                    <a:pt x="407" y="185"/>
                  </a:cubicBezTo>
                  <a:cubicBezTo>
                    <a:pt x="407" y="187"/>
                    <a:pt x="407" y="189"/>
                    <a:pt x="407" y="191"/>
                  </a:cubicBezTo>
                  <a:cubicBezTo>
                    <a:pt x="407" y="194"/>
                    <a:pt x="407" y="196"/>
                    <a:pt x="407" y="199"/>
                  </a:cubicBezTo>
                  <a:cubicBezTo>
                    <a:pt x="407" y="204"/>
                    <a:pt x="408" y="211"/>
                    <a:pt x="417" y="213"/>
                  </a:cubicBezTo>
                  <a:cubicBezTo>
                    <a:pt x="418" y="213"/>
                    <a:pt x="418" y="213"/>
                    <a:pt x="418" y="213"/>
                  </a:cubicBezTo>
                  <a:cubicBezTo>
                    <a:pt x="419" y="214"/>
                    <a:pt x="419" y="214"/>
                    <a:pt x="419" y="214"/>
                  </a:cubicBezTo>
                  <a:cubicBezTo>
                    <a:pt x="419" y="215"/>
                    <a:pt x="419" y="215"/>
                    <a:pt x="419" y="216"/>
                  </a:cubicBezTo>
                  <a:cubicBezTo>
                    <a:pt x="417" y="227"/>
                    <a:pt x="422" y="236"/>
                    <a:pt x="432" y="241"/>
                  </a:cubicBezTo>
                  <a:cubicBezTo>
                    <a:pt x="459" y="253"/>
                    <a:pt x="459" y="253"/>
                    <a:pt x="459" y="253"/>
                  </a:cubicBezTo>
                  <a:cubicBezTo>
                    <a:pt x="479" y="262"/>
                    <a:pt x="499" y="272"/>
                    <a:pt x="519" y="281"/>
                  </a:cubicBezTo>
                  <a:cubicBezTo>
                    <a:pt x="529" y="286"/>
                    <a:pt x="532" y="292"/>
                    <a:pt x="532" y="302"/>
                  </a:cubicBezTo>
                  <a:cubicBezTo>
                    <a:pt x="532" y="318"/>
                    <a:pt x="532" y="318"/>
                    <a:pt x="532" y="318"/>
                  </a:cubicBezTo>
                  <a:lnTo>
                    <a:pt x="202" y="318"/>
                  </a:lnTo>
                  <a:close/>
                  <a:moveTo>
                    <a:pt x="317" y="216"/>
                  </a:moveTo>
                  <a:cubicBezTo>
                    <a:pt x="319" y="227"/>
                    <a:pt x="313" y="238"/>
                    <a:pt x="303" y="243"/>
                  </a:cubicBezTo>
                  <a:cubicBezTo>
                    <a:pt x="296" y="246"/>
                    <a:pt x="288" y="250"/>
                    <a:pt x="281" y="253"/>
                  </a:cubicBezTo>
                  <a:cubicBezTo>
                    <a:pt x="277" y="255"/>
                    <a:pt x="277" y="255"/>
                    <a:pt x="277" y="255"/>
                  </a:cubicBezTo>
                  <a:cubicBezTo>
                    <a:pt x="272" y="257"/>
                    <a:pt x="267" y="259"/>
                    <a:pt x="262" y="262"/>
                  </a:cubicBezTo>
                  <a:cubicBezTo>
                    <a:pt x="251" y="267"/>
                    <a:pt x="251" y="267"/>
                    <a:pt x="251" y="267"/>
                  </a:cubicBezTo>
                  <a:cubicBezTo>
                    <a:pt x="238" y="273"/>
                    <a:pt x="226" y="279"/>
                    <a:pt x="213" y="285"/>
                  </a:cubicBezTo>
                  <a:cubicBezTo>
                    <a:pt x="206" y="288"/>
                    <a:pt x="203" y="293"/>
                    <a:pt x="204" y="301"/>
                  </a:cubicBezTo>
                  <a:cubicBezTo>
                    <a:pt x="204" y="315"/>
                    <a:pt x="204" y="315"/>
                    <a:pt x="204" y="315"/>
                  </a:cubicBezTo>
                  <a:cubicBezTo>
                    <a:pt x="529" y="315"/>
                    <a:pt x="529" y="315"/>
                    <a:pt x="529" y="315"/>
                  </a:cubicBezTo>
                  <a:cubicBezTo>
                    <a:pt x="529" y="301"/>
                    <a:pt x="529" y="301"/>
                    <a:pt x="529" y="301"/>
                  </a:cubicBezTo>
                  <a:cubicBezTo>
                    <a:pt x="529" y="293"/>
                    <a:pt x="526" y="288"/>
                    <a:pt x="517" y="284"/>
                  </a:cubicBezTo>
                  <a:cubicBezTo>
                    <a:pt x="497" y="274"/>
                    <a:pt x="477" y="265"/>
                    <a:pt x="457" y="256"/>
                  </a:cubicBezTo>
                  <a:cubicBezTo>
                    <a:pt x="431" y="243"/>
                    <a:pt x="431" y="243"/>
                    <a:pt x="431" y="243"/>
                  </a:cubicBezTo>
                  <a:cubicBezTo>
                    <a:pt x="420" y="238"/>
                    <a:pt x="414" y="228"/>
                    <a:pt x="416" y="216"/>
                  </a:cubicBezTo>
                  <a:cubicBezTo>
                    <a:pt x="407" y="214"/>
                    <a:pt x="404" y="208"/>
                    <a:pt x="404" y="199"/>
                  </a:cubicBezTo>
                  <a:cubicBezTo>
                    <a:pt x="404" y="196"/>
                    <a:pt x="404" y="194"/>
                    <a:pt x="404" y="191"/>
                  </a:cubicBezTo>
                  <a:cubicBezTo>
                    <a:pt x="404" y="189"/>
                    <a:pt x="404" y="187"/>
                    <a:pt x="404" y="185"/>
                  </a:cubicBezTo>
                  <a:cubicBezTo>
                    <a:pt x="404" y="182"/>
                    <a:pt x="404" y="180"/>
                    <a:pt x="405" y="179"/>
                  </a:cubicBezTo>
                  <a:cubicBezTo>
                    <a:pt x="409" y="169"/>
                    <a:pt x="412" y="159"/>
                    <a:pt x="416" y="149"/>
                  </a:cubicBezTo>
                  <a:cubicBezTo>
                    <a:pt x="417" y="147"/>
                    <a:pt x="418" y="145"/>
                    <a:pt x="419" y="144"/>
                  </a:cubicBezTo>
                  <a:cubicBezTo>
                    <a:pt x="420" y="143"/>
                    <a:pt x="421" y="142"/>
                    <a:pt x="422" y="141"/>
                  </a:cubicBezTo>
                  <a:cubicBezTo>
                    <a:pt x="423" y="141"/>
                    <a:pt x="423" y="140"/>
                    <a:pt x="423" y="140"/>
                  </a:cubicBezTo>
                  <a:cubicBezTo>
                    <a:pt x="426" y="130"/>
                    <a:pt x="428" y="119"/>
                    <a:pt x="430" y="109"/>
                  </a:cubicBezTo>
                  <a:cubicBezTo>
                    <a:pt x="430" y="109"/>
                    <a:pt x="430" y="108"/>
                    <a:pt x="430" y="108"/>
                  </a:cubicBezTo>
                  <a:cubicBezTo>
                    <a:pt x="430" y="108"/>
                    <a:pt x="430" y="108"/>
                    <a:pt x="430" y="108"/>
                  </a:cubicBezTo>
                  <a:cubicBezTo>
                    <a:pt x="429" y="108"/>
                    <a:pt x="428" y="108"/>
                    <a:pt x="427" y="107"/>
                  </a:cubicBezTo>
                  <a:cubicBezTo>
                    <a:pt x="426" y="106"/>
                    <a:pt x="425" y="104"/>
                    <a:pt x="425" y="103"/>
                  </a:cubicBezTo>
                  <a:cubicBezTo>
                    <a:pt x="426" y="100"/>
                    <a:pt x="426" y="100"/>
                    <a:pt x="426" y="100"/>
                  </a:cubicBezTo>
                  <a:cubicBezTo>
                    <a:pt x="426" y="97"/>
                    <a:pt x="426" y="95"/>
                    <a:pt x="426" y="92"/>
                  </a:cubicBezTo>
                  <a:cubicBezTo>
                    <a:pt x="427" y="89"/>
                    <a:pt x="427" y="86"/>
                    <a:pt x="427" y="84"/>
                  </a:cubicBezTo>
                  <a:cubicBezTo>
                    <a:pt x="427" y="83"/>
                    <a:pt x="427" y="83"/>
                    <a:pt x="427" y="83"/>
                  </a:cubicBezTo>
                  <a:cubicBezTo>
                    <a:pt x="428" y="76"/>
                    <a:pt x="429" y="69"/>
                    <a:pt x="429" y="62"/>
                  </a:cubicBezTo>
                  <a:cubicBezTo>
                    <a:pt x="429" y="52"/>
                    <a:pt x="428" y="45"/>
                    <a:pt x="420" y="41"/>
                  </a:cubicBezTo>
                  <a:cubicBezTo>
                    <a:pt x="418" y="40"/>
                    <a:pt x="417" y="38"/>
                    <a:pt x="417" y="37"/>
                  </a:cubicBezTo>
                  <a:cubicBezTo>
                    <a:pt x="416" y="36"/>
                    <a:pt x="415" y="35"/>
                    <a:pt x="415" y="34"/>
                  </a:cubicBezTo>
                  <a:cubicBezTo>
                    <a:pt x="414" y="32"/>
                    <a:pt x="413" y="30"/>
                    <a:pt x="412" y="29"/>
                  </a:cubicBezTo>
                  <a:cubicBezTo>
                    <a:pt x="406" y="23"/>
                    <a:pt x="398" y="19"/>
                    <a:pt x="387" y="17"/>
                  </a:cubicBezTo>
                  <a:cubicBezTo>
                    <a:pt x="383" y="17"/>
                    <a:pt x="379" y="17"/>
                    <a:pt x="375" y="16"/>
                  </a:cubicBezTo>
                  <a:cubicBezTo>
                    <a:pt x="369" y="16"/>
                    <a:pt x="363" y="15"/>
                    <a:pt x="357" y="14"/>
                  </a:cubicBezTo>
                  <a:cubicBezTo>
                    <a:pt x="357" y="14"/>
                    <a:pt x="357" y="14"/>
                    <a:pt x="357" y="14"/>
                  </a:cubicBezTo>
                  <a:cubicBezTo>
                    <a:pt x="356" y="15"/>
                    <a:pt x="356" y="15"/>
                    <a:pt x="356" y="15"/>
                  </a:cubicBezTo>
                  <a:cubicBezTo>
                    <a:pt x="355" y="16"/>
                    <a:pt x="353" y="17"/>
                    <a:pt x="351" y="16"/>
                  </a:cubicBezTo>
                  <a:cubicBezTo>
                    <a:pt x="349" y="16"/>
                    <a:pt x="349" y="16"/>
                    <a:pt x="349" y="16"/>
                  </a:cubicBezTo>
                  <a:cubicBezTo>
                    <a:pt x="349" y="17"/>
                    <a:pt x="348" y="17"/>
                    <a:pt x="347" y="17"/>
                  </a:cubicBezTo>
                  <a:cubicBezTo>
                    <a:pt x="334" y="20"/>
                    <a:pt x="334" y="20"/>
                    <a:pt x="334" y="20"/>
                  </a:cubicBezTo>
                  <a:cubicBezTo>
                    <a:pt x="326" y="22"/>
                    <a:pt x="321" y="26"/>
                    <a:pt x="320" y="34"/>
                  </a:cubicBezTo>
                  <a:cubicBezTo>
                    <a:pt x="320" y="40"/>
                    <a:pt x="316" y="44"/>
                    <a:pt x="310" y="46"/>
                  </a:cubicBezTo>
                  <a:cubicBezTo>
                    <a:pt x="307" y="46"/>
                    <a:pt x="305" y="49"/>
                    <a:pt x="304" y="53"/>
                  </a:cubicBezTo>
                  <a:cubicBezTo>
                    <a:pt x="304" y="55"/>
                    <a:pt x="303" y="58"/>
                    <a:pt x="303" y="62"/>
                  </a:cubicBezTo>
                  <a:cubicBezTo>
                    <a:pt x="304" y="71"/>
                    <a:pt x="305" y="81"/>
                    <a:pt x="306" y="92"/>
                  </a:cubicBezTo>
                  <a:cubicBezTo>
                    <a:pt x="307" y="103"/>
                    <a:pt x="307" y="103"/>
                    <a:pt x="307" y="103"/>
                  </a:cubicBezTo>
                  <a:cubicBezTo>
                    <a:pt x="307" y="104"/>
                    <a:pt x="307" y="105"/>
                    <a:pt x="306" y="106"/>
                  </a:cubicBezTo>
                  <a:cubicBezTo>
                    <a:pt x="305" y="107"/>
                    <a:pt x="304" y="108"/>
                    <a:pt x="303" y="108"/>
                  </a:cubicBezTo>
                  <a:cubicBezTo>
                    <a:pt x="302" y="108"/>
                    <a:pt x="302" y="108"/>
                    <a:pt x="302" y="108"/>
                  </a:cubicBezTo>
                  <a:cubicBezTo>
                    <a:pt x="302" y="108"/>
                    <a:pt x="302" y="109"/>
                    <a:pt x="302" y="110"/>
                  </a:cubicBezTo>
                  <a:cubicBezTo>
                    <a:pt x="304" y="119"/>
                    <a:pt x="307" y="129"/>
                    <a:pt x="310" y="141"/>
                  </a:cubicBezTo>
                  <a:cubicBezTo>
                    <a:pt x="310" y="141"/>
                    <a:pt x="310" y="141"/>
                    <a:pt x="311" y="142"/>
                  </a:cubicBezTo>
                  <a:cubicBezTo>
                    <a:pt x="311" y="142"/>
                    <a:pt x="312" y="143"/>
                    <a:pt x="312" y="143"/>
                  </a:cubicBezTo>
                  <a:cubicBezTo>
                    <a:pt x="312" y="144"/>
                    <a:pt x="313" y="144"/>
                    <a:pt x="313" y="145"/>
                  </a:cubicBezTo>
                  <a:cubicBezTo>
                    <a:pt x="314" y="146"/>
                    <a:pt x="315" y="147"/>
                    <a:pt x="316" y="149"/>
                  </a:cubicBezTo>
                  <a:cubicBezTo>
                    <a:pt x="317" y="152"/>
                    <a:pt x="318" y="154"/>
                    <a:pt x="319" y="157"/>
                  </a:cubicBezTo>
                  <a:cubicBezTo>
                    <a:pt x="320" y="162"/>
                    <a:pt x="321" y="166"/>
                    <a:pt x="323" y="170"/>
                  </a:cubicBezTo>
                  <a:cubicBezTo>
                    <a:pt x="328" y="179"/>
                    <a:pt x="329" y="188"/>
                    <a:pt x="329" y="196"/>
                  </a:cubicBezTo>
                  <a:cubicBezTo>
                    <a:pt x="329" y="201"/>
                    <a:pt x="329" y="213"/>
                    <a:pt x="317" y="216"/>
                  </a:cubicBezTo>
                  <a:close/>
                  <a:moveTo>
                    <a:pt x="725" y="303"/>
                  </a:moveTo>
                  <a:cubicBezTo>
                    <a:pt x="535" y="303"/>
                    <a:pt x="535" y="303"/>
                    <a:pt x="535" y="303"/>
                  </a:cubicBezTo>
                  <a:cubicBezTo>
                    <a:pt x="535" y="301"/>
                    <a:pt x="535" y="301"/>
                    <a:pt x="535" y="301"/>
                  </a:cubicBezTo>
                  <a:cubicBezTo>
                    <a:pt x="535" y="290"/>
                    <a:pt x="531" y="283"/>
                    <a:pt x="520" y="278"/>
                  </a:cubicBezTo>
                  <a:cubicBezTo>
                    <a:pt x="503" y="270"/>
                    <a:pt x="486" y="263"/>
                    <a:pt x="469" y="255"/>
                  </a:cubicBezTo>
                  <a:cubicBezTo>
                    <a:pt x="462" y="251"/>
                    <a:pt x="462" y="251"/>
                    <a:pt x="462" y="251"/>
                  </a:cubicBezTo>
                  <a:cubicBezTo>
                    <a:pt x="468" y="251"/>
                    <a:pt x="468" y="251"/>
                    <a:pt x="468" y="251"/>
                  </a:cubicBezTo>
                  <a:cubicBezTo>
                    <a:pt x="468" y="250"/>
                    <a:pt x="469" y="250"/>
                    <a:pt x="470" y="250"/>
                  </a:cubicBezTo>
                  <a:cubicBezTo>
                    <a:pt x="478" y="250"/>
                    <a:pt x="478" y="250"/>
                    <a:pt x="478" y="250"/>
                  </a:cubicBezTo>
                  <a:cubicBezTo>
                    <a:pt x="479" y="250"/>
                    <a:pt x="502" y="245"/>
                    <a:pt x="521" y="235"/>
                  </a:cubicBezTo>
                  <a:cubicBezTo>
                    <a:pt x="521" y="235"/>
                    <a:pt x="521" y="235"/>
                    <a:pt x="521" y="235"/>
                  </a:cubicBezTo>
                  <a:cubicBezTo>
                    <a:pt x="521" y="234"/>
                    <a:pt x="521" y="234"/>
                    <a:pt x="521" y="234"/>
                  </a:cubicBezTo>
                  <a:cubicBezTo>
                    <a:pt x="522" y="232"/>
                    <a:pt x="525" y="226"/>
                    <a:pt x="533" y="226"/>
                  </a:cubicBezTo>
                  <a:cubicBezTo>
                    <a:pt x="533" y="226"/>
                    <a:pt x="533" y="226"/>
                    <a:pt x="533" y="226"/>
                  </a:cubicBezTo>
                  <a:cubicBezTo>
                    <a:pt x="533" y="226"/>
                    <a:pt x="533" y="226"/>
                    <a:pt x="533" y="226"/>
                  </a:cubicBezTo>
                  <a:cubicBezTo>
                    <a:pt x="534" y="226"/>
                    <a:pt x="534" y="226"/>
                    <a:pt x="534" y="226"/>
                  </a:cubicBezTo>
                  <a:cubicBezTo>
                    <a:pt x="534" y="225"/>
                    <a:pt x="534" y="225"/>
                    <a:pt x="534" y="225"/>
                  </a:cubicBezTo>
                  <a:cubicBezTo>
                    <a:pt x="538" y="222"/>
                    <a:pt x="540" y="218"/>
                    <a:pt x="541" y="215"/>
                  </a:cubicBezTo>
                  <a:cubicBezTo>
                    <a:pt x="542" y="208"/>
                    <a:pt x="542" y="208"/>
                    <a:pt x="542" y="208"/>
                  </a:cubicBezTo>
                  <a:cubicBezTo>
                    <a:pt x="531" y="209"/>
                    <a:pt x="531" y="209"/>
                    <a:pt x="531" y="209"/>
                  </a:cubicBezTo>
                  <a:cubicBezTo>
                    <a:pt x="518" y="211"/>
                    <a:pt x="505" y="204"/>
                    <a:pt x="498" y="201"/>
                  </a:cubicBezTo>
                  <a:cubicBezTo>
                    <a:pt x="497" y="200"/>
                    <a:pt x="497" y="200"/>
                    <a:pt x="497" y="200"/>
                  </a:cubicBezTo>
                  <a:cubicBezTo>
                    <a:pt x="498" y="198"/>
                    <a:pt x="498" y="198"/>
                    <a:pt x="498" y="198"/>
                  </a:cubicBezTo>
                  <a:cubicBezTo>
                    <a:pt x="499" y="198"/>
                    <a:pt x="500" y="197"/>
                    <a:pt x="500" y="196"/>
                  </a:cubicBezTo>
                  <a:cubicBezTo>
                    <a:pt x="503" y="191"/>
                    <a:pt x="500" y="185"/>
                    <a:pt x="496" y="174"/>
                  </a:cubicBezTo>
                  <a:cubicBezTo>
                    <a:pt x="496" y="173"/>
                    <a:pt x="496" y="173"/>
                    <a:pt x="496" y="173"/>
                  </a:cubicBezTo>
                  <a:cubicBezTo>
                    <a:pt x="491" y="159"/>
                    <a:pt x="502" y="143"/>
                    <a:pt x="502" y="143"/>
                  </a:cubicBezTo>
                  <a:cubicBezTo>
                    <a:pt x="503" y="141"/>
                    <a:pt x="503" y="141"/>
                    <a:pt x="503" y="141"/>
                  </a:cubicBezTo>
                  <a:cubicBezTo>
                    <a:pt x="501" y="140"/>
                    <a:pt x="501" y="140"/>
                    <a:pt x="501" y="140"/>
                  </a:cubicBezTo>
                  <a:cubicBezTo>
                    <a:pt x="500" y="140"/>
                    <a:pt x="499" y="139"/>
                    <a:pt x="498" y="138"/>
                  </a:cubicBezTo>
                  <a:cubicBezTo>
                    <a:pt x="495" y="132"/>
                    <a:pt x="496" y="119"/>
                    <a:pt x="502" y="104"/>
                  </a:cubicBezTo>
                  <a:cubicBezTo>
                    <a:pt x="510" y="87"/>
                    <a:pt x="516" y="57"/>
                    <a:pt x="517" y="53"/>
                  </a:cubicBezTo>
                  <a:cubicBezTo>
                    <a:pt x="533" y="11"/>
                    <a:pt x="565" y="13"/>
                    <a:pt x="566" y="14"/>
                  </a:cubicBezTo>
                  <a:cubicBezTo>
                    <a:pt x="569" y="14"/>
                    <a:pt x="569" y="14"/>
                    <a:pt x="569" y="14"/>
                  </a:cubicBezTo>
                  <a:cubicBezTo>
                    <a:pt x="584" y="14"/>
                    <a:pt x="584" y="14"/>
                    <a:pt x="584" y="14"/>
                  </a:cubicBezTo>
                  <a:cubicBezTo>
                    <a:pt x="588" y="13"/>
                    <a:pt x="618" y="12"/>
                    <a:pt x="633" y="53"/>
                  </a:cubicBezTo>
                  <a:cubicBezTo>
                    <a:pt x="634" y="57"/>
                    <a:pt x="640" y="87"/>
                    <a:pt x="648" y="104"/>
                  </a:cubicBezTo>
                  <a:cubicBezTo>
                    <a:pt x="655" y="119"/>
                    <a:pt x="655" y="132"/>
                    <a:pt x="652" y="138"/>
                  </a:cubicBezTo>
                  <a:cubicBezTo>
                    <a:pt x="652" y="139"/>
                    <a:pt x="651" y="140"/>
                    <a:pt x="649" y="140"/>
                  </a:cubicBezTo>
                  <a:cubicBezTo>
                    <a:pt x="647" y="141"/>
                    <a:pt x="647" y="141"/>
                    <a:pt x="647" y="141"/>
                  </a:cubicBezTo>
                  <a:cubicBezTo>
                    <a:pt x="648" y="143"/>
                    <a:pt x="648" y="143"/>
                    <a:pt x="648" y="143"/>
                  </a:cubicBezTo>
                  <a:cubicBezTo>
                    <a:pt x="649" y="143"/>
                    <a:pt x="659" y="159"/>
                    <a:pt x="654" y="173"/>
                  </a:cubicBezTo>
                  <a:cubicBezTo>
                    <a:pt x="654" y="174"/>
                    <a:pt x="654" y="174"/>
                    <a:pt x="654" y="174"/>
                  </a:cubicBezTo>
                  <a:cubicBezTo>
                    <a:pt x="650" y="185"/>
                    <a:pt x="648" y="191"/>
                    <a:pt x="650" y="196"/>
                  </a:cubicBezTo>
                  <a:cubicBezTo>
                    <a:pt x="650" y="197"/>
                    <a:pt x="651" y="198"/>
                    <a:pt x="652" y="198"/>
                  </a:cubicBezTo>
                  <a:cubicBezTo>
                    <a:pt x="654" y="200"/>
                    <a:pt x="654" y="200"/>
                    <a:pt x="654" y="200"/>
                  </a:cubicBezTo>
                  <a:cubicBezTo>
                    <a:pt x="652" y="201"/>
                    <a:pt x="652" y="201"/>
                    <a:pt x="652" y="201"/>
                  </a:cubicBezTo>
                  <a:cubicBezTo>
                    <a:pt x="645" y="204"/>
                    <a:pt x="632" y="211"/>
                    <a:pt x="619" y="208"/>
                  </a:cubicBezTo>
                  <a:cubicBezTo>
                    <a:pt x="609" y="208"/>
                    <a:pt x="609" y="208"/>
                    <a:pt x="609" y="208"/>
                  </a:cubicBezTo>
                  <a:cubicBezTo>
                    <a:pt x="609" y="215"/>
                    <a:pt x="609" y="215"/>
                    <a:pt x="609" y="215"/>
                  </a:cubicBezTo>
                  <a:cubicBezTo>
                    <a:pt x="610" y="218"/>
                    <a:pt x="612" y="222"/>
                    <a:pt x="616" y="225"/>
                  </a:cubicBezTo>
                  <a:cubicBezTo>
                    <a:pt x="616" y="226"/>
                    <a:pt x="616" y="226"/>
                    <a:pt x="616" y="226"/>
                  </a:cubicBezTo>
                  <a:cubicBezTo>
                    <a:pt x="617" y="226"/>
                    <a:pt x="617" y="226"/>
                    <a:pt x="617" y="226"/>
                  </a:cubicBezTo>
                  <a:cubicBezTo>
                    <a:pt x="625" y="226"/>
                    <a:pt x="628" y="232"/>
                    <a:pt x="629" y="234"/>
                  </a:cubicBezTo>
                  <a:cubicBezTo>
                    <a:pt x="629" y="235"/>
                    <a:pt x="629" y="235"/>
                    <a:pt x="629" y="235"/>
                  </a:cubicBezTo>
                  <a:cubicBezTo>
                    <a:pt x="630" y="235"/>
                    <a:pt x="630" y="235"/>
                    <a:pt x="630" y="235"/>
                  </a:cubicBezTo>
                  <a:cubicBezTo>
                    <a:pt x="648" y="245"/>
                    <a:pt x="671" y="250"/>
                    <a:pt x="672" y="250"/>
                  </a:cubicBezTo>
                  <a:cubicBezTo>
                    <a:pt x="680" y="250"/>
                    <a:pt x="680" y="250"/>
                    <a:pt x="680" y="250"/>
                  </a:cubicBezTo>
                  <a:cubicBezTo>
                    <a:pt x="721" y="256"/>
                    <a:pt x="725" y="290"/>
                    <a:pt x="725" y="301"/>
                  </a:cubicBezTo>
                  <a:lnTo>
                    <a:pt x="725" y="303"/>
                  </a:lnTo>
                  <a:close/>
                  <a:moveTo>
                    <a:pt x="538" y="300"/>
                  </a:moveTo>
                  <a:cubicBezTo>
                    <a:pt x="722" y="300"/>
                    <a:pt x="722" y="300"/>
                    <a:pt x="722" y="300"/>
                  </a:cubicBezTo>
                  <a:cubicBezTo>
                    <a:pt x="722" y="288"/>
                    <a:pt x="717" y="258"/>
                    <a:pt x="680" y="253"/>
                  </a:cubicBezTo>
                  <a:cubicBezTo>
                    <a:pt x="672" y="253"/>
                    <a:pt x="672" y="253"/>
                    <a:pt x="672" y="253"/>
                  </a:cubicBezTo>
                  <a:cubicBezTo>
                    <a:pt x="671" y="253"/>
                    <a:pt x="647" y="248"/>
                    <a:pt x="628" y="238"/>
                  </a:cubicBezTo>
                  <a:cubicBezTo>
                    <a:pt x="626" y="237"/>
                    <a:pt x="626" y="237"/>
                    <a:pt x="626" y="237"/>
                  </a:cubicBezTo>
                  <a:cubicBezTo>
                    <a:pt x="626" y="235"/>
                    <a:pt x="626" y="235"/>
                    <a:pt x="626" y="235"/>
                  </a:cubicBezTo>
                  <a:cubicBezTo>
                    <a:pt x="625" y="233"/>
                    <a:pt x="623" y="229"/>
                    <a:pt x="618" y="229"/>
                  </a:cubicBezTo>
                  <a:cubicBezTo>
                    <a:pt x="616" y="229"/>
                    <a:pt x="616" y="229"/>
                    <a:pt x="616" y="229"/>
                  </a:cubicBezTo>
                  <a:cubicBezTo>
                    <a:pt x="614" y="228"/>
                    <a:pt x="614" y="228"/>
                    <a:pt x="614" y="228"/>
                  </a:cubicBezTo>
                  <a:cubicBezTo>
                    <a:pt x="610" y="224"/>
                    <a:pt x="607" y="220"/>
                    <a:pt x="606" y="216"/>
                  </a:cubicBezTo>
                  <a:cubicBezTo>
                    <a:pt x="606" y="215"/>
                    <a:pt x="606" y="215"/>
                    <a:pt x="606" y="215"/>
                  </a:cubicBezTo>
                  <a:cubicBezTo>
                    <a:pt x="605" y="204"/>
                    <a:pt x="605" y="204"/>
                    <a:pt x="605" y="204"/>
                  </a:cubicBezTo>
                  <a:cubicBezTo>
                    <a:pt x="619" y="206"/>
                    <a:pt x="619" y="206"/>
                    <a:pt x="619" y="206"/>
                  </a:cubicBezTo>
                  <a:cubicBezTo>
                    <a:pt x="630" y="207"/>
                    <a:pt x="642" y="203"/>
                    <a:pt x="649" y="199"/>
                  </a:cubicBezTo>
                  <a:cubicBezTo>
                    <a:pt x="648" y="198"/>
                    <a:pt x="648" y="198"/>
                    <a:pt x="647" y="197"/>
                  </a:cubicBezTo>
                  <a:cubicBezTo>
                    <a:pt x="644" y="191"/>
                    <a:pt x="647" y="184"/>
                    <a:pt x="651" y="173"/>
                  </a:cubicBezTo>
                  <a:cubicBezTo>
                    <a:pt x="651" y="172"/>
                    <a:pt x="651" y="172"/>
                    <a:pt x="651" y="172"/>
                  </a:cubicBezTo>
                  <a:cubicBezTo>
                    <a:pt x="656" y="159"/>
                    <a:pt x="646" y="145"/>
                    <a:pt x="646" y="144"/>
                  </a:cubicBezTo>
                  <a:cubicBezTo>
                    <a:pt x="642" y="139"/>
                    <a:pt x="642" y="139"/>
                    <a:pt x="642" y="139"/>
                  </a:cubicBezTo>
                  <a:cubicBezTo>
                    <a:pt x="649" y="137"/>
                    <a:pt x="649" y="137"/>
                    <a:pt x="649" y="137"/>
                  </a:cubicBezTo>
                  <a:cubicBezTo>
                    <a:pt x="649" y="137"/>
                    <a:pt x="649" y="137"/>
                    <a:pt x="650" y="136"/>
                  </a:cubicBezTo>
                  <a:cubicBezTo>
                    <a:pt x="652" y="132"/>
                    <a:pt x="652" y="120"/>
                    <a:pt x="645" y="105"/>
                  </a:cubicBezTo>
                  <a:cubicBezTo>
                    <a:pt x="637" y="88"/>
                    <a:pt x="631" y="57"/>
                    <a:pt x="630" y="54"/>
                  </a:cubicBezTo>
                  <a:cubicBezTo>
                    <a:pt x="615" y="15"/>
                    <a:pt x="586" y="16"/>
                    <a:pt x="584" y="17"/>
                  </a:cubicBezTo>
                  <a:cubicBezTo>
                    <a:pt x="569" y="17"/>
                    <a:pt x="569" y="17"/>
                    <a:pt x="569" y="17"/>
                  </a:cubicBezTo>
                  <a:cubicBezTo>
                    <a:pt x="566" y="17"/>
                    <a:pt x="566" y="17"/>
                    <a:pt x="566" y="17"/>
                  </a:cubicBezTo>
                  <a:cubicBezTo>
                    <a:pt x="565" y="16"/>
                    <a:pt x="535" y="14"/>
                    <a:pt x="520" y="54"/>
                  </a:cubicBezTo>
                  <a:cubicBezTo>
                    <a:pt x="519" y="57"/>
                    <a:pt x="513" y="88"/>
                    <a:pt x="505" y="105"/>
                  </a:cubicBezTo>
                  <a:cubicBezTo>
                    <a:pt x="498" y="120"/>
                    <a:pt x="498" y="132"/>
                    <a:pt x="500" y="136"/>
                  </a:cubicBezTo>
                  <a:cubicBezTo>
                    <a:pt x="501" y="137"/>
                    <a:pt x="501" y="137"/>
                    <a:pt x="502" y="137"/>
                  </a:cubicBezTo>
                  <a:cubicBezTo>
                    <a:pt x="509" y="139"/>
                    <a:pt x="509" y="139"/>
                    <a:pt x="509" y="139"/>
                  </a:cubicBezTo>
                  <a:cubicBezTo>
                    <a:pt x="505" y="144"/>
                    <a:pt x="505" y="144"/>
                    <a:pt x="505" y="144"/>
                  </a:cubicBezTo>
                  <a:cubicBezTo>
                    <a:pt x="504" y="145"/>
                    <a:pt x="494" y="160"/>
                    <a:pt x="499" y="172"/>
                  </a:cubicBezTo>
                  <a:cubicBezTo>
                    <a:pt x="499" y="173"/>
                    <a:pt x="499" y="173"/>
                    <a:pt x="499" y="173"/>
                  </a:cubicBezTo>
                  <a:cubicBezTo>
                    <a:pt x="503" y="184"/>
                    <a:pt x="506" y="191"/>
                    <a:pt x="503" y="197"/>
                  </a:cubicBezTo>
                  <a:cubicBezTo>
                    <a:pt x="503" y="198"/>
                    <a:pt x="502" y="198"/>
                    <a:pt x="502" y="199"/>
                  </a:cubicBezTo>
                  <a:cubicBezTo>
                    <a:pt x="508" y="203"/>
                    <a:pt x="520" y="207"/>
                    <a:pt x="531" y="206"/>
                  </a:cubicBezTo>
                  <a:cubicBezTo>
                    <a:pt x="545" y="204"/>
                    <a:pt x="545" y="204"/>
                    <a:pt x="545" y="204"/>
                  </a:cubicBezTo>
                  <a:cubicBezTo>
                    <a:pt x="544" y="215"/>
                    <a:pt x="544" y="215"/>
                    <a:pt x="544" y="215"/>
                  </a:cubicBezTo>
                  <a:cubicBezTo>
                    <a:pt x="543" y="220"/>
                    <a:pt x="540" y="224"/>
                    <a:pt x="537" y="228"/>
                  </a:cubicBezTo>
                  <a:cubicBezTo>
                    <a:pt x="535" y="230"/>
                    <a:pt x="535" y="230"/>
                    <a:pt x="535" y="230"/>
                  </a:cubicBezTo>
                  <a:cubicBezTo>
                    <a:pt x="533" y="229"/>
                    <a:pt x="533" y="229"/>
                    <a:pt x="533" y="229"/>
                  </a:cubicBezTo>
                  <a:cubicBezTo>
                    <a:pt x="527" y="229"/>
                    <a:pt x="525" y="233"/>
                    <a:pt x="524" y="235"/>
                  </a:cubicBezTo>
                  <a:cubicBezTo>
                    <a:pt x="524" y="237"/>
                    <a:pt x="524" y="237"/>
                    <a:pt x="524" y="237"/>
                  </a:cubicBezTo>
                  <a:cubicBezTo>
                    <a:pt x="522" y="238"/>
                    <a:pt x="522" y="238"/>
                    <a:pt x="522" y="238"/>
                  </a:cubicBezTo>
                  <a:cubicBezTo>
                    <a:pt x="503" y="248"/>
                    <a:pt x="480" y="253"/>
                    <a:pt x="479" y="253"/>
                  </a:cubicBezTo>
                  <a:cubicBezTo>
                    <a:pt x="478" y="253"/>
                    <a:pt x="478" y="253"/>
                    <a:pt x="478" y="253"/>
                  </a:cubicBezTo>
                  <a:cubicBezTo>
                    <a:pt x="473" y="253"/>
                    <a:pt x="473" y="253"/>
                    <a:pt x="473" y="253"/>
                  </a:cubicBezTo>
                  <a:cubicBezTo>
                    <a:pt x="489" y="261"/>
                    <a:pt x="505" y="268"/>
                    <a:pt x="521" y="276"/>
                  </a:cubicBezTo>
                  <a:cubicBezTo>
                    <a:pt x="533" y="281"/>
                    <a:pt x="538" y="288"/>
                    <a:pt x="538" y="300"/>
                  </a:cubicBezTo>
                  <a:close/>
                  <a:moveTo>
                    <a:pt x="198" y="303"/>
                  </a:moveTo>
                  <a:cubicBezTo>
                    <a:pt x="7" y="303"/>
                    <a:pt x="7" y="303"/>
                    <a:pt x="7" y="303"/>
                  </a:cubicBezTo>
                  <a:cubicBezTo>
                    <a:pt x="15" y="257"/>
                    <a:pt x="15" y="257"/>
                    <a:pt x="15" y="257"/>
                  </a:cubicBezTo>
                  <a:cubicBezTo>
                    <a:pt x="15" y="247"/>
                    <a:pt x="21" y="245"/>
                    <a:pt x="29" y="242"/>
                  </a:cubicBezTo>
                  <a:cubicBezTo>
                    <a:pt x="31" y="241"/>
                    <a:pt x="33" y="240"/>
                    <a:pt x="36" y="240"/>
                  </a:cubicBezTo>
                  <a:cubicBezTo>
                    <a:pt x="90" y="218"/>
                    <a:pt x="90" y="218"/>
                    <a:pt x="90" y="218"/>
                  </a:cubicBezTo>
                  <a:cubicBezTo>
                    <a:pt x="90" y="218"/>
                    <a:pt x="91" y="218"/>
                    <a:pt x="91" y="217"/>
                  </a:cubicBezTo>
                  <a:cubicBezTo>
                    <a:pt x="92" y="217"/>
                    <a:pt x="92" y="217"/>
                    <a:pt x="92" y="217"/>
                  </a:cubicBezTo>
                  <a:cubicBezTo>
                    <a:pt x="92" y="217"/>
                    <a:pt x="93" y="216"/>
                    <a:pt x="93" y="216"/>
                  </a:cubicBezTo>
                  <a:cubicBezTo>
                    <a:pt x="93" y="215"/>
                    <a:pt x="93" y="215"/>
                    <a:pt x="93" y="215"/>
                  </a:cubicBezTo>
                  <a:cubicBezTo>
                    <a:pt x="94" y="215"/>
                    <a:pt x="94" y="215"/>
                    <a:pt x="94" y="215"/>
                  </a:cubicBezTo>
                  <a:cubicBezTo>
                    <a:pt x="103" y="210"/>
                    <a:pt x="112" y="204"/>
                    <a:pt x="115" y="200"/>
                  </a:cubicBezTo>
                  <a:cubicBezTo>
                    <a:pt x="115" y="198"/>
                    <a:pt x="116" y="198"/>
                    <a:pt x="116" y="198"/>
                  </a:cubicBezTo>
                  <a:cubicBezTo>
                    <a:pt x="117" y="197"/>
                    <a:pt x="117" y="197"/>
                    <a:pt x="117" y="197"/>
                  </a:cubicBezTo>
                  <a:cubicBezTo>
                    <a:pt x="119" y="198"/>
                    <a:pt x="119" y="198"/>
                    <a:pt x="119" y="198"/>
                  </a:cubicBezTo>
                  <a:cubicBezTo>
                    <a:pt x="119" y="198"/>
                    <a:pt x="119" y="198"/>
                    <a:pt x="120" y="198"/>
                  </a:cubicBezTo>
                  <a:cubicBezTo>
                    <a:pt x="120" y="198"/>
                    <a:pt x="121" y="197"/>
                    <a:pt x="121" y="197"/>
                  </a:cubicBezTo>
                  <a:cubicBezTo>
                    <a:pt x="125" y="184"/>
                    <a:pt x="125" y="184"/>
                    <a:pt x="125" y="184"/>
                  </a:cubicBezTo>
                  <a:cubicBezTo>
                    <a:pt x="126" y="184"/>
                    <a:pt x="126" y="184"/>
                    <a:pt x="126" y="184"/>
                  </a:cubicBezTo>
                  <a:cubicBezTo>
                    <a:pt x="126" y="184"/>
                    <a:pt x="126" y="184"/>
                    <a:pt x="127" y="184"/>
                  </a:cubicBezTo>
                  <a:cubicBezTo>
                    <a:pt x="127" y="184"/>
                    <a:pt x="128" y="183"/>
                    <a:pt x="128" y="183"/>
                  </a:cubicBezTo>
                  <a:cubicBezTo>
                    <a:pt x="126" y="178"/>
                    <a:pt x="126" y="178"/>
                    <a:pt x="126" y="178"/>
                  </a:cubicBezTo>
                  <a:cubicBezTo>
                    <a:pt x="126" y="170"/>
                    <a:pt x="126" y="170"/>
                    <a:pt x="126" y="170"/>
                  </a:cubicBezTo>
                  <a:cubicBezTo>
                    <a:pt x="126" y="169"/>
                    <a:pt x="126" y="169"/>
                    <a:pt x="125" y="169"/>
                  </a:cubicBezTo>
                  <a:cubicBezTo>
                    <a:pt x="124" y="167"/>
                    <a:pt x="124" y="167"/>
                    <a:pt x="124" y="167"/>
                  </a:cubicBezTo>
                  <a:cubicBezTo>
                    <a:pt x="123" y="167"/>
                    <a:pt x="123" y="166"/>
                    <a:pt x="123" y="166"/>
                  </a:cubicBezTo>
                  <a:cubicBezTo>
                    <a:pt x="121" y="164"/>
                    <a:pt x="120" y="159"/>
                    <a:pt x="119" y="156"/>
                  </a:cubicBezTo>
                  <a:cubicBezTo>
                    <a:pt x="119" y="153"/>
                    <a:pt x="118" y="150"/>
                    <a:pt x="118" y="149"/>
                  </a:cubicBezTo>
                  <a:cubicBezTo>
                    <a:pt x="117" y="148"/>
                    <a:pt x="116" y="148"/>
                    <a:pt x="116" y="147"/>
                  </a:cubicBezTo>
                  <a:cubicBezTo>
                    <a:pt x="114" y="145"/>
                    <a:pt x="111" y="143"/>
                    <a:pt x="109" y="134"/>
                  </a:cubicBezTo>
                  <a:cubicBezTo>
                    <a:pt x="104" y="117"/>
                    <a:pt x="103" y="110"/>
                    <a:pt x="104" y="108"/>
                  </a:cubicBezTo>
                  <a:cubicBezTo>
                    <a:pt x="104" y="107"/>
                    <a:pt x="104" y="107"/>
                    <a:pt x="104" y="107"/>
                  </a:cubicBezTo>
                  <a:cubicBezTo>
                    <a:pt x="105" y="107"/>
                    <a:pt x="105" y="107"/>
                    <a:pt x="105" y="107"/>
                  </a:cubicBezTo>
                  <a:cubicBezTo>
                    <a:pt x="106" y="107"/>
                    <a:pt x="106" y="107"/>
                    <a:pt x="106" y="106"/>
                  </a:cubicBezTo>
                  <a:cubicBezTo>
                    <a:pt x="107" y="106"/>
                    <a:pt x="107" y="106"/>
                    <a:pt x="107" y="105"/>
                  </a:cubicBezTo>
                  <a:cubicBezTo>
                    <a:pt x="107" y="104"/>
                    <a:pt x="107" y="104"/>
                    <a:pt x="106" y="103"/>
                  </a:cubicBezTo>
                  <a:cubicBezTo>
                    <a:pt x="106" y="103"/>
                    <a:pt x="106" y="102"/>
                    <a:pt x="106" y="101"/>
                  </a:cubicBezTo>
                  <a:cubicBezTo>
                    <a:pt x="106" y="99"/>
                    <a:pt x="105" y="97"/>
                    <a:pt x="104" y="94"/>
                  </a:cubicBezTo>
                  <a:cubicBezTo>
                    <a:pt x="103" y="91"/>
                    <a:pt x="103" y="87"/>
                    <a:pt x="102" y="85"/>
                  </a:cubicBezTo>
                  <a:cubicBezTo>
                    <a:pt x="102" y="74"/>
                    <a:pt x="105" y="48"/>
                    <a:pt x="110" y="39"/>
                  </a:cubicBezTo>
                  <a:cubicBezTo>
                    <a:pt x="114" y="32"/>
                    <a:pt x="122" y="23"/>
                    <a:pt x="135" y="20"/>
                  </a:cubicBezTo>
                  <a:cubicBezTo>
                    <a:pt x="147" y="18"/>
                    <a:pt x="178" y="16"/>
                    <a:pt x="188" y="20"/>
                  </a:cubicBezTo>
                  <a:cubicBezTo>
                    <a:pt x="191" y="22"/>
                    <a:pt x="195" y="24"/>
                    <a:pt x="199" y="26"/>
                  </a:cubicBezTo>
                  <a:cubicBezTo>
                    <a:pt x="207" y="31"/>
                    <a:pt x="213" y="37"/>
                    <a:pt x="216" y="42"/>
                  </a:cubicBezTo>
                  <a:cubicBezTo>
                    <a:pt x="221" y="50"/>
                    <a:pt x="223" y="74"/>
                    <a:pt x="223" y="85"/>
                  </a:cubicBezTo>
                  <a:cubicBezTo>
                    <a:pt x="222" y="88"/>
                    <a:pt x="222" y="95"/>
                    <a:pt x="220" y="107"/>
                  </a:cubicBezTo>
                  <a:cubicBezTo>
                    <a:pt x="220" y="107"/>
                    <a:pt x="220" y="108"/>
                    <a:pt x="221" y="108"/>
                  </a:cubicBezTo>
                  <a:cubicBezTo>
                    <a:pt x="221" y="108"/>
                    <a:pt x="222" y="108"/>
                    <a:pt x="222" y="108"/>
                  </a:cubicBezTo>
                  <a:cubicBezTo>
                    <a:pt x="223" y="108"/>
                    <a:pt x="223" y="108"/>
                    <a:pt x="223" y="107"/>
                  </a:cubicBezTo>
                  <a:cubicBezTo>
                    <a:pt x="225" y="106"/>
                    <a:pt x="225" y="106"/>
                    <a:pt x="225" y="106"/>
                  </a:cubicBezTo>
                  <a:cubicBezTo>
                    <a:pt x="225" y="108"/>
                    <a:pt x="225" y="108"/>
                    <a:pt x="225" y="108"/>
                  </a:cubicBezTo>
                  <a:cubicBezTo>
                    <a:pt x="226" y="111"/>
                    <a:pt x="225" y="118"/>
                    <a:pt x="220" y="134"/>
                  </a:cubicBezTo>
                  <a:cubicBezTo>
                    <a:pt x="218" y="143"/>
                    <a:pt x="215" y="145"/>
                    <a:pt x="213" y="147"/>
                  </a:cubicBezTo>
                  <a:cubicBezTo>
                    <a:pt x="213" y="148"/>
                    <a:pt x="212" y="148"/>
                    <a:pt x="212" y="149"/>
                  </a:cubicBezTo>
                  <a:cubicBezTo>
                    <a:pt x="211" y="150"/>
                    <a:pt x="210" y="153"/>
                    <a:pt x="210" y="156"/>
                  </a:cubicBezTo>
                  <a:cubicBezTo>
                    <a:pt x="209" y="160"/>
                    <a:pt x="208" y="164"/>
                    <a:pt x="206" y="166"/>
                  </a:cubicBezTo>
                  <a:cubicBezTo>
                    <a:pt x="204" y="169"/>
                    <a:pt x="204" y="169"/>
                    <a:pt x="204" y="169"/>
                  </a:cubicBezTo>
                  <a:cubicBezTo>
                    <a:pt x="204" y="169"/>
                    <a:pt x="203" y="169"/>
                    <a:pt x="203" y="170"/>
                  </a:cubicBezTo>
                  <a:cubicBezTo>
                    <a:pt x="203" y="180"/>
                    <a:pt x="203" y="180"/>
                    <a:pt x="203" y="180"/>
                  </a:cubicBezTo>
                  <a:cubicBezTo>
                    <a:pt x="203" y="182"/>
                    <a:pt x="203" y="184"/>
                    <a:pt x="204" y="184"/>
                  </a:cubicBezTo>
                  <a:cubicBezTo>
                    <a:pt x="205" y="184"/>
                    <a:pt x="205" y="184"/>
                    <a:pt x="205" y="184"/>
                  </a:cubicBezTo>
                  <a:cubicBezTo>
                    <a:pt x="205" y="185"/>
                    <a:pt x="205" y="185"/>
                    <a:pt x="205" y="185"/>
                  </a:cubicBezTo>
                  <a:cubicBezTo>
                    <a:pt x="206" y="188"/>
                    <a:pt x="208" y="193"/>
                    <a:pt x="209" y="196"/>
                  </a:cubicBezTo>
                  <a:cubicBezTo>
                    <a:pt x="209" y="196"/>
                    <a:pt x="209" y="196"/>
                    <a:pt x="209" y="196"/>
                  </a:cubicBezTo>
                  <a:cubicBezTo>
                    <a:pt x="209" y="197"/>
                    <a:pt x="210" y="198"/>
                    <a:pt x="210" y="198"/>
                  </a:cubicBezTo>
                  <a:cubicBezTo>
                    <a:pt x="211" y="199"/>
                    <a:pt x="212" y="199"/>
                    <a:pt x="212" y="198"/>
                  </a:cubicBezTo>
                  <a:cubicBezTo>
                    <a:pt x="213" y="198"/>
                    <a:pt x="213" y="198"/>
                    <a:pt x="213" y="198"/>
                  </a:cubicBezTo>
                  <a:cubicBezTo>
                    <a:pt x="214" y="199"/>
                    <a:pt x="214" y="199"/>
                    <a:pt x="214" y="199"/>
                  </a:cubicBezTo>
                  <a:cubicBezTo>
                    <a:pt x="214" y="199"/>
                    <a:pt x="215" y="199"/>
                    <a:pt x="215" y="200"/>
                  </a:cubicBezTo>
                  <a:cubicBezTo>
                    <a:pt x="216" y="201"/>
                    <a:pt x="216" y="201"/>
                    <a:pt x="216" y="201"/>
                  </a:cubicBezTo>
                  <a:cubicBezTo>
                    <a:pt x="216" y="201"/>
                    <a:pt x="216" y="202"/>
                    <a:pt x="216" y="202"/>
                  </a:cubicBezTo>
                  <a:cubicBezTo>
                    <a:pt x="220" y="206"/>
                    <a:pt x="228" y="212"/>
                    <a:pt x="238" y="217"/>
                  </a:cubicBezTo>
                  <a:cubicBezTo>
                    <a:pt x="237" y="218"/>
                    <a:pt x="237" y="218"/>
                    <a:pt x="237" y="218"/>
                  </a:cubicBezTo>
                  <a:cubicBezTo>
                    <a:pt x="238" y="217"/>
                    <a:pt x="238" y="217"/>
                    <a:pt x="238" y="217"/>
                  </a:cubicBezTo>
                  <a:cubicBezTo>
                    <a:pt x="239" y="217"/>
                    <a:pt x="239" y="217"/>
                    <a:pt x="239" y="217"/>
                  </a:cubicBezTo>
                  <a:cubicBezTo>
                    <a:pt x="240" y="217"/>
                    <a:pt x="240" y="218"/>
                    <a:pt x="241" y="218"/>
                  </a:cubicBezTo>
                  <a:cubicBezTo>
                    <a:pt x="295" y="240"/>
                    <a:pt x="295" y="240"/>
                    <a:pt x="295" y="240"/>
                  </a:cubicBezTo>
                  <a:cubicBezTo>
                    <a:pt x="247" y="262"/>
                    <a:pt x="247" y="262"/>
                    <a:pt x="247" y="262"/>
                  </a:cubicBezTo>
                  <a:cubicBezTo>
                    <a:pt x="235" y="268"/>
                    <a:pt x="223" y="273"/>
                    <a:pt x="211" y="279"/>
                  </a:cubicBezTo>
                  <a:cubicBezTo>
                    <a:pt x="201" y="284"/>
                    <a:pt x="197" y="291"/>
                    <a:pt x="198" y="301"/>
                  </a:cubicBezTo>
                  <a:lnTo>
                    <a:pt x="198" y="303"/>
                  </a:lnTo>
                  <a:close/>
                  <a:moveTo>
                    <a:pt x="10" y="300"/>
                  </a:moveTo>
                  <a:cubicBezTo>
                    <a:pt x="194" y="300"/>
                    <a:pt x="194" y="300"/>
                    <a:pt x="194" y="300"/>
                  </a:cubicBezTo>
                  <a:cubicBezTo>
                    <a:pt x="194" y="289"/>
                    <a:pt x="200" y="281"/>
                    <a:pt x="209" y="277"/>
                  </a:cubicBezTo>
                  <a:cubicBezTo>
                    <a:pt x="222" y="271"/>
                    <a:pt x="234" y="265"/>
                    <a:pt x="246" y="259"/>
                  </a:cubicBezTo>
                  <a:cubicBezTo>
                    <a:pt x="288" y="240"/>
                    <a:pt x="288" y="240"/>
                    <a:pt x="288" y="240"/>
                  </a:cubicBezTo>
                  <a:cubicBezTo>
                    <a:pt x="240" y="221"/>
                    <a:pt x="240" y="221"/>
                    <a:pt x="240" y="221"/>
                  </a:cubicBezTo>
                  <a:cubicBezTo>
                    <a:pt x="239" y="221"/>
                    <a:pt x="238" y="220"/>
                    <a:pt x="238" y="220"/>
                  </a:cubicBezTo>
                  <a:cubicBezTo>
                    <a:pt x="237" y="220"/>
                    <a:pt x="237" y="220"/>
                    <a:pt x="237" y="220"/>
                  </a:cubicBezTo>
                  <a:cubicBezTo>
                    <a:pt x="237" y="219"/>
                    <a:pt x="236" y="219"/>
                    <a:pt x="236" y="219"/>
                  </a:cubicBezTo>
                  <a:cubicBezTo>
                    <a:pt x="226" y="215"/>
                    <a:pt x="218" y="209"/>
                    <a:pt x="214" y="203"/>
                  </a:cubicBezTo>
                  <a:cubicBezTo>
                    <a:pt x="214" y="203"/>
                    <a:pt x="214" y="203"/>
                    <a:pt x="213" y="203"/>
                  </a:cubicBezTo>
                  <a:cubicBezTo>
                    <a:pt x="213" y="203"/>
                    <a:pt x="213" y="203"/>
                    <a:pt x="213" y="202"/>
                  </a:cubicBezTo>
                  <a:cubicBezTo>
                    <a:pt x="214" y="201"/>
                    <a:pt x="214" y="201"/>
                    <a:pt x="214" y="201"/>
                  </a:cubicBezTo>
                  <a:cubicBezTo>
                    <a:pt x="213" y="202"/>
                    <a:pt x="213" y="202"/>
                    <a:pt x="213" y="202"/>
                  </a:cubicBezTo>
                  <a:cubicBezTo>
                    <a:pt x="213" y="202"/>
                    <a:pt x="213" y="202"/>
                    <a:pt x="212" y="201"/>
                  </a:cubicBezTo>
                  <a:cubicBezTo>
                    <a:pt x="211" y="202"/>
                    <a:pt x="210" y="202"/>
                    <a:pt x="209" y="201"/>
                  </a:cubicBezTo>
                  <a:cubicBezTo>
                    <a:pt x="207" y="200"/>
                    <a:pt x="206" y="198"/>
                    <a:pt x="206" y="197"/>
                  </a:cubicBezTo>
                  <a:cubicBezTo>
                    <a:pt x="206" y="197"/>
                    <a:pt x="206" y="197"/>
                    <a:pt x="206" y="197"/>
                  </a:cubicBezTo>
                  <a:cubicBezTo>
                    <a:pt x="205" y="194"/>
                    <a:pt x="204" y="190"/>
                    <a:pt x="203" y="187"/>
                  </a:cubicBezTo>
                  <a:cubicBezTo>
                    <a:pt x="203" y="187"/>
                    <a:pt x="203" y="187"/>
                    <a:pt x="203" y="187"/>
                  </a:cubicBezTo>
                  <a:cubicBezTo>
                    <a:pt x="199" y="185"/>
                    <a:pt x="200" y="182"/>
                    <a:pt x="200" y="180"/>
                  </a:cubicBezTo>
                  <a:cubicBezTo>
                    <a:pt x="200" y="169"/>
                    <a:pt x="200" y="169"/>
                    <a:pt x="200" y="169"/>
                  </a:cubicBezTo>
                  <a:cubicBezTo>
                    <a:pt x="200" y="168"/>
                    <a:pt x="201" y="167"/>
                    <a:pt x="202" y="167"/>
                  </a:cubicBezTo>
                  <a:cubicBezTo>
                    <a:pt x="204" y="164"/>
                    <a:pt x="204" y="164"/>
                    <a:pt x="204" y="164"/>
                  </a:cubicBezTo>
                  <a:cubicBezTo>
                    <a:pt x="205" y="163"/>
                    <a:pt x="206" y="158"/>
                    <a:pt x="207" y="155"/>
                  </a:cubicBezTo>
                  <a:cubicBezTo>
                    <a:pt x="207" y="152"/>
                    <a:pt x="208" y="149"/>
                    <a:pt x="209" y="147"/>
                  </a:cubicBezTo>
                  <a:cubicBezTo>
                    <a:pt x="210" y="146"/>
                    <a:pt x="211" y="146"/>
                    <a:pt x="211" y="145"/>
                  </a:cubicBezTo>
                  <a:cubicBezTo>
                    <a:pt x="213" y="143"/>
                    <a:pt x="215" y="141"/>
                    <a:pt x="217" y="133"/>
                  </a:cubicBezTo>
                  <a:cubicBezTo>
                    <a:pt x="221" y="121"/>
                    <a:pt x="222" y="115"/>
                    <a:pt x="222" y="111"/>
                  </a:cubicBezTo>
                  <a:cubicBezTo>
                    <a:pt x="221" y="112"/>
                    <a:pt x="220" y="111"/>
                    <a:pt x="219" y="111"/>
                  </a:cubicBezTo>
                  <a:cubicBezTo>
                    <a:pt x="217" y="110"/>
                    <a:pt x="216" y="108"/>
                    <a:pt x="217" y="106"/>
                  </a:cubicBezTo>
                  <a:cubicBezTo>
                    <a:pt x="219" y="95"/>
                    <a:pt x="219" y="88"/>
                    <a:pt x="220" y="85"/>
                  </a:cubicBezTo>
                  <a:cubicBezTo>
                    <a:pt x="220" y="75"/>
                    <a:pt x="218" y="51"/>
                    <a:pt x="214" y="43"/>
                  </a:cubicBezTo>
                  <a:cubicBezTo>
                    <a:pt x="211" y="39"/>
                    <a:pt x="205" y="34"/>
                    <a:pt x="198" y="29"/>
                  </a:cubicBezTo>
                  <a:cubicBezTo>
                    <a:pt x="194" y="26"/>
                    <a:pt x="190" y="24"/>
                    <a:pt x="186" y="23"/>
                  </a:cubicBezTo>
                  <a:cubicBezTo>
                    <a:pt x="178" y="19"/>
                    <a:pt x="147" y="21"/>
                    <a:pt x="136" y="23"/>
                  </a:cubicBezTo>
                  <a:cubicBezTo>
                    <a:pt x="124" y="26"/>
                    <a:pt x="116" y="34"/>
                    <a:pt x="112" y="41"/>
                  </a:cubicBezTo>
                  <a:cubicBezTo>
                    <a:pt x="108" y="48"/>
                    <a:pt x="105" y="75"/>
                    <a:pt x="105" y="85"/>
                  </a:cubicBezTo>
                  <a:cubicBezTo>
                    <a:pt x="106" y="87"/>
                    <a:pt x="106" y="90"/>
                    <a:pt x="107" y="93"/>
                  </a:cubicBezTo>
                  <a:cubicBezTo>
                    <a:pt x="108" y="96"/>
                    <a:pt x="109" y="98"/>
                    <a:pt x="109" y="101"/>
                  </a:cubicBezTo>
                  <a:cubicBezTo>
                    <a:pt x="109" y="101"/>
                    <a:pt x="109" y="102"/>
                    <a:pt x="109" y="102"/>
                  </a:cubicBezTo>
                  <a:cubicBezTo>
                    <a:pt x="110" y="103"/>
                    <a:pt x="110" y="103"/>
                    <a:pt x="110" y="105"/>
                  </a:cubicBezTo>
                  <a:cubicBezTo>
                    <a:pt x="110" y="106"/>
                    <a:pt x="110" y="108"/>
                    <a:pt x="108" y="109"/>
                  </a:cubicBezTo>
                  <a:cubicBezTo>
                    <a:pt x="108" y="109"/>
                    <a:pt x="107" y="110"/>
                    <a:pt x="107" y="110"/>
                  </a:cubicBezTo>
                  <a:cubicBezTo>
                    <a:pt x="107" y="112"/>
                    <a:pt x="107" y="119"/>
                    <a:pt x="112" y="133"/>
                  </a:cubicBezTo>
                  <a:cubicBezTo>
                    <a:pt x="114" y="141"/>
                    <a:pt x="116" y="143"/>
                    <a:pt x="118" y="145"/>
                  </a:cubicBezTo>
                  <a:cubicBezTo>
                    <a:pt x="118" y="146"/>
                    <a:pt x="119" y="146"/>
                    <a:pt x="120" y="147"/>
                  </a:cubicBezTo>
                  <a:cubicBezTo>
                    <a:pt x="121" y="149"/>
                    <a:pt x="122" y="152"/>
                    <a:pt x="122" y="155"/>
                  </a:cubicBezTo>
                  <a:cubicBezTo>
                    <a:pt x="123" y="158"/>
                    <a:pt x="124" y="163"/>
                    <a:pt x="125" y="164"/>
                  </a:cubicBezTo>
                  <a:cubicBezTo>
                    <a:pt x="125" y="164"/>
                    <a:pt x="126" y="165"/>
                    <a:pt x="126" y="165"/>
                  </a:cubicBezTo>
                  <a:cubicBezTo>
                    <a:pt x="128" y="167"/>
                    <a:pt x="128" y="167"/>
                    <a:pt x="128" y="167"/>
                  </a:cubicBezTo>
                  <a:cubicBezTo>
                    <a:pt x="128" y="167"/>
                    <a:pt x="129" y="168"/>
                    <a:pt x="129" y="169"/>
                  </a:cubicBezTo>
                  <a:cubicBezTo>
                    <a:pt x="129" y="178"/>
                    <a:pt x="129" y="178"/>
                    <a:pt x="129" y="178"/>
                  </a:cubicBezTo>
                  <a:cubicBezTo>
                    <a:pt x="130" y="182"/>
                    <a:pt x="130" y="182"/>
                    <a:pt x="130" y="182"/>
                  </a:cubicBezTo>
                  <a:cubicBezTo>
                    <a:pt x="131" y="184"/>
                    <a:pt x="130" y="187"/>
                    <a:pt x="127" y="187"/>
                  </a:cubicBezTo>
                  <a:cubicBezTo>
                    <a:pt x="127" y="187"/>
                    <a:pt x="127" y="187"/>
                    <a:pt x="127" y="187"/>
                  </a:cubicBezTo>
                  <a:cubicBezTo>
                    <a:pt x="124" y="198"/>
                    <a:pt x="124" y="198"/>
                    <a:pt x="124" y="198"/>
                  </a:cubicBezTo>
                  <a:cubicBezTo>
                    <a:pt x="123" y="199"/>
                    <a:pt x="122" y="200"/>
                    <a:pt x="120" y="201"/>
                  </a:cubicBezTo>
                  <a:cubicBezTo>
                    <a:pt x="119" y="201"/>
                    <a:pt x="119" y="201"/>
                    <a:pt x="118" y="201"/>
                  </a:cubicBezTo>
                  <a:cubicBezTo>
                    <a:pt x="118" y="201"/>
                    <a:pt x="118" y="201"/>
                    <a:pt x="117" y="201"/>
                  </a:cubicBezTo>
                  <a:cubicBezTo>
                    <a:pt x="114" y="206"/>
                    <a:pt x="106" y="213"/>
                    <a:pt x="95" y="218"/>
                  </a:cubicBezTo>
                  <a:cubicBezTo>
                    <a:pt x="95" y="219"/>
                    <a:pt x="94" y="219"/>
                    <a:pt x="93" y="220"/>
                  </a:cubicBezTo>
                  <a:cubicBezTo>
                    <a:pt x="92" y="220"/>
                    <a:pt x="92" y="220"/>
                    <a:pt x="92" y="220"/>
                  </a:cubicBezTo>
                  <a:cubicBezTo>
                    <a:pt x="92" y="220"/>
                    <a:pt x="91" y="221"/>
                    <a:pt x="91" y="221"/>
                  </a:cubicBezTo>
                  <a:cubicBezTo>
                    <a:pt x="37" y="242"/>
                    <a:pt x="37" y="242"/>
                    <a:pt x="37" y="242"/>
                  </a:cubicBezTo>
                  <a:cubicBezTo>
                    <a:pt x="35" y="243"/>
                    <a:pt x="33" y="244"/>
                    <a:pt x="31" y="245"/>
                  </a:cubicBezTo>
                  <a:cubicBezTo>
                    <a:pt x="22" y="248"/>
                    <a:pt x="18" y="249"/>
                    <a:pt x="18" y="257"/>
                  </a:cubicBezTo>
                  <a:cubicBezTo>
                    <a:pt x="18" y="257"/>
                    <a:pt x="18" y="258"/>
                    <a:pt x="18" y="258"/>
                  </a:cubicBezTo>
                  <a:lnTo>
                    <a:pt x="1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grpSp>
      <p:grpSp>
        <p:nvGrpSpPr>
          <p:cNvPr id="107" name="Group 220">
            <a:extLst>
              <a:ext uri="{FF2B5EF4-FFF2-40B4-BE49-F238E27FC236}">
                <a16:creationId xmlns:a16="http://schemas.microsoft.com/office/drawing/2014/main" id="{ED8A58A2-BE9D-F71D-A152-9D26A8ACAAB4}"/>
              </a:ext>
            </a:extLst>
          </p:cNvPr>
          <p:cNvGrpSpPr>
            <a:grpSpLocks noChangeAspect="1"/>
          </p:cNvGrpSpPr>
          <p:nvPr/>
        </p:nvGrpSpPr>
        <p:grpSpPr bwMode="auto">
          <a:xfrm>
            <a:off x="973819" y="3848537"/>
            <a:ext cx="896151" cy="397373"/>
            <a:chOff x="2974" y="1772"/>
            <a:chExt cx="1741" cy="772"/>
          </a:xfrm>
          <a:solidFill>
            <a:schemeClr val="tx1"/>
          </a:solidFill>
        </p:grpSpPr>
        <p:sp>
          <p:nvSpPr>
            <p:cNvPr id="108" name="Freeform 221">
              <a:extLst>
                <a:ext uri="{FF2B5EF4-FFF2-40B4-BE49-F238E27FC236}">
                  <a16:creationId xmlns:a16="http://schemas.microsoft.com/office/drawing/2014/main" id="{5B558C0C-609A-EC52-6512-B1203BFD633D}"/>
                </a:ext>
              </a:extLst>
            </p:cNvPr>
            <p:cNvSpPr>
              <a:spLocks noEditPoints="1"/>
            </p:cNvSpPr>
            <p:nvPr/>
          </p:nvSpPr>
          <p:spPr bwMode="auto">
            <a:xfrm>
              <a:off x="2979" y="1776"/>
              <a:ext cx="1731" cy="765"/>
            </a:xfrm>
            <a:custGeom>
              <a:avLst/>
              <a:gdLst>
                <a:gd name="T0" fmla="*/ 611 w 730"/>
                <a:gd name="T1" fmla="*/ 211 h 321"/>
                <a:gd name="T2" fmla="*/ 656 w 730"/>
                <a:gd name="T3" fmla="*/ 173 h 321"/>
                <a:gd name="T4" fmla="*/ 636 w 730"/>
                <a:gd name="T5" fmla="*/ 50 h 321"/>
                <a:gd name="T6" fmla="*/ 496 w 730"/>
                <a:gd name="T7" fmla="*/ 100 h 321"/>
                <a:gd name="T8" fmla="*/ 490 w 730"/>
                <a:gd name="T9" fmla="*/ 194 h 321"/>
                <a:gd name="T10" fmla="*/ 530 w 730"/>
                <a:gd name="T11" fmla="*/ 219 h 321"/>
                <a:gd name="T12" fmla="*/ 432 w 730"/>
                <a:gd name="T13" fmla="*/ 235 h 321"/>
                <a:gd name="T14" fmla="*/ 410 w 730"/>
                <a:gd name="T15" fmla="*/ 179 h 321"/>
                <a:gd name="T16" fmla="*/ 434 w 730"/>
                <a:gd name="T17" fmla="*/ 101 h 321"/>
                <a:gd name="T18" fmla="*/ 422 w 730"/>
                <a:gd name="T19" fmla="*/ 32 h 321"/>
                <a:gd name="T20" fmla="*/ 374 w 730"/>
                <a:gd name="T21" fmla="*/ 7 h 321"/>
                <a:gd name="T22" fmla="*/ 338 w 730"/>
                <a:gd name="T23" fmla="*/ 5 h 321"/>
                <a:gd name="T24" fmla="*/ 295 w 730"/>
                <a:gd name="T25" fmla="*/ 49 h 321"/>
                <a:gd name="T26" fmla="*/ 300 w 730"/>
                <a:gd name="T27" fmla="*/ 141 h 321"/>
                <a:gd name="T28" fmla="*/ 315 w 730"/>
                <a:gd name="T29" fmla="*/ 171 h 321"/>
                <a:gd name="T30" fmla="*/ 308 w 730"/>
                <a:gd name="T31" fmla="*/ 214 h 321"/>
                <a:gd name="T32" fmla="*/ 238 w 730"/>
                <a:gd name="T33" fmla="*/ 211 h 321"/>
                <a:gd name="T34" fmla="*/ 217 w 730"/>
                <a:gd name="T35" fmla="*/ 196 h 321"/>
                <a:gd name="T36" fmla="*/ 208 w 730"/>
                <a:gd name="T37" fmla="*/ 167 h 321"/>
                <a:gd name="T38" fmla="*/ 223 w 730"/>
                <a:gd name="T39" fmla="*/ 100 h 321"/>
                <a:gd name="T40" fmla="*/ 104 w 730"/>
                <a:gd name="T41" fmla="*/ 35 h 321"/>
                <a:gd name="T42" fmla="*/ 103 w 730"/>
                <a:gd name="T43" fmla="*/ 134 h 321"/>
                <a:gd name="T44" fmla="*/ 119 w 730"/>
                <a:gd name="T45" fmla="*/ 169 h 321"/>
                <a:gd name="T46" fmla="*/ 115 w 730"/>
                <a:gd name="T47" fmla="*/ 190 h 321"/>
                <a:gd name="T48" fmla="*/ 26 w 730"/>
                <a:gd name="T49" fmla="*/ 236 h 321"/>
                <a:gd name="T50" fmla="*/ 194 w 730"/>
                <a:gd name="T51" fmla="*/ 318 h 321"/>
                <a:gd name="T52" fmla="*/ 728 w 730"/>
                <a:gd name="T53" fmla="*/ 305 h 321"/>
                <a:gd name="T54" fmla="*/ 15 w 730"/>
                <a:gd name="T55" fmla="*/ 255 h 321"/>
                <a:gd name="T56" fmla="*/ 92 w 730"/>
                <a:gd name="T57" fmla="*/ 214 h 321"/>
                <a:gd name="T58" fmla="*/ 124 w 730"/>
                <a:gd name="T59" fmla="*/ 184 h 321"/>
                <a:gd name="T60" fmla="*/ 123 w 730"/>
                <a:gd name="T61" fmla="*/ 164 h 321"/>
                <a:gd name="T62" fmla="*/ 103 w 730"/>
                <a:gd name="T63" fmla="*/ 106 h 321"/>
                <a:gd name="T64" fmla="*/ 102 w 730"/>
                <a:gd name="T65" fmla="*/ 83 h 321"/>
                <a:gd name="T66" fmla="*/ 219 w 730"/>
                <a:gd name="T67" fmla="*/ 83 h 321"/>
                <a:gd name="T68" fmla="*/ 210 w 730"/>
                <a:gd name="T69" fmla="*/ 144 h 321"/>
                <a:gd name="T70" fmla="*/ 199 w 730"/>
                <a:gd name="T71" fmla="*/ 178 h 321"/>
                <a:gd name="T72" fmla="*/ 211 w 730"/>
                <a:gd name="T73" fmla="*/ 198 h 321"/>
                <a:gd name="T74" fmla="*/ 213 w 730"/>
                <a:gd name="T75" fmla="*/ 201 h 321"/>
                <a:gd name="T76" fmla="*/ 274 w 730"/>
                <a:gd name="T77" fmla="*/ 245 h 321"/>
                <a:gd name="T78" fmla="*/ 528 w 730"/>
                <a:gd name="T79" fmla="*/ 315 h 321"/>
                <a:gd name="T80" fmla="*/ 276 w 730"/>
                <a:gd name="T81" fmla="*/ 251 h 321"/>
                <a:gd name="T82" fmla="*/ 313 w 730"/>
                <a:gd name="T83" fmla="*/ 148 h 321"/>
                <a:gd name="T84" fmla="*/ 299 w 730"/>
                <a:gd name="T85" fmla="*/ 105 h 321"/>
                <a:gd name="T86" fmla="*/ 301 w 730"/>
                <a:gd name="T87" fmla="*/ 50 h 321"/>
                <a:gd name="T88" fmla="*/ 350 w 730"/>
                <a:gd name="T89" fmla="*/ 13 h 321"/>
                <a:gd name="T90" fmla="*/ 411 w 730"/>
                <a:gd name="T91" fmla="*/ 26 h 321"/>
                <a:gd name="T92" fmla="*/ 427 w 730"/>
                <a:gd name="T93" fmla="*/ 81 h 321"/>
                <a:gd name="T94" fmla="*/ 430 w 730"/>
                <a:gd name="T95" fmla="*/ 105 h 321"/>
                <a:gd name="T96" fmla="*/ 404 w 730"/>
                <a:gd name="T97" fmla="*/ 177 h 321"/>
                <a:gd name="T98" fmla="*/ 415 w 730"/>
                <a:gd name="T99" fmla="*/ 214 h 321"/>
                <a:gd name="T100" fmla="*/ 519 w 730"/>
                <a:gd name="T101" fmla="*/ 275 h 321"/>
                <a:gd name="T102" fmla="*/ 521 w 730"/>
                <a:gd name="T103" fmla="*/ 234 h 321"/>
                <a:gd name="T104" fmla="*/ 541 w 730"/>
                <a:gd name="T105" fmla="*/ 204 h 321"/>
                <a:gd name="T106" fmla="*/ 501 w 730"/>
                <a:gd name="T107" fmla="*/ 142 h 321"/>
                <a:gd name="T108" fmla="*/ 564 w 730"/>
                <a:gd name="T109" fmla="*/ 13 h 321"/>
                <a:gd name="T110" fmla="*/ 647 w 730"/>
                <a:gd name="T111" fmla="*/ 137 h 321"/>
                <a:gd name="T112" fmla="*/ 649 w 730"/>
                <a:gd name="T113" fmla="*/ 197 h 321"/>
                <a:gd name="T114" fmla="*/ 614 w 730"/>
                <a:gd name="T115" fmla="*/ 226 h 321"/>
                <a:gd name="T116" fmla="*/ 670 w 730"/>
                <a:gd name="T117" fmla="*/ 249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30" h="321">
                  <a:moveTo>
                    <a:pt x="679" y="244"/>
                  </a:moveTo>
                  <a:cubicBezTo>
                    <a:pt x="671" y="244"/>
                    <a:pt x="671" y="244"/>
                    <a:pt x="671" y="244"/>
                  </a:cubicBezTo>
                  <a:cubicBezTo>
                    <a:pt x="668" y="243"/>
                    <a:pt x="647" y="238"/>
                    <a:pt x="631" y="230"/>
                  </a:cubicBezTo>
                  <a:cubicBezTo>
                    <a:pt x="629" y="226"/>
                    <a:pt x="625" y="220"/>
                    <a:pt x="616" y="219"/>
                  </a:cubicBezTo>
                  <a:cubicBezTo>
                    <a:pt x="614" y="217"/>
                    <a:pt x="612" y="214"/>
                    <a:pt x="611" y="212"/>
                  </a:cubicBezTo>
                  <a:cubicBezTo>
                    <a:pt x="611" y="211"/>
                    <a:pt x="611" y="211"/>
                    <a:pt x="611" y="211"/>
                  </a:cubicBezTo>
                  <a:cubicBezTo>
                    <a:pt x="616" y="211"/>
                    <a:pt x="616" y="211"/>
                    <a:pt x="616" y="211"/>
                  </a:cubicBezTo>
                  <a:cubicBezTo>
                    <a:pt x="636" y="214"/>
                    <a:pt x="656" y="200"/>
                    <a:pt x="657" y="200"/>
                  </a:cubicBezTo>
                  <a:cubicBezTo>
                    <a:pt x="662" y="196"/>
                    <a:pt x="662" y="196"/>
                    <a:pt x="662" y="196"/>
                  </a:cubicBezTo>
                  <a:cubicBezTo>
                    <a:pt x="656" y="194"/>
                    <a:pt x="656" y="194"/>
                    <a:pt x="656" y="194"/>
                  </a:cubicBezTo>
                  <a:cubicBezTo>
                    <a:pt x="653" y="193"/>
                    <a:pt x="652" y="192"/>
                    <a:pt x="652" y="192"/>
                  </a:cubicBezTo>
                  <a:cubicBezTo>
                    <a:pt x="651" y="189"/>
                    <a:pt x="653" y="182"/>
                    <a:pt x="656" y="173"/>
                  </a:cubicBezTo>
                  <a:cubicBezTo>
                    <a:pt x="656" y="173"/>
                    <a:pt x="656" y="173"/>
                    <a:pt x="656" y="173"/>
                  </a:cubicBezTo>
                  <a:cubicBezTo>
                    <a:pt x="661" y="160"/>
                    <a:pt x="655" y="147"/>
                    <a:pt x="652" y="141"/>
                  </a:cubicBezTo>
                  <a:cubicBezTo>
                    <a:pt x="653" y="140"/>
                    <a:pt x="654" y="139"/>
                    <a:pt x="654" y="138"/>
                  </a:cubicBezTo>
                  <a:cubicBezTo>
                    <a:pt x="658" y="130"/>
                    <a:pt x="657" y="115"/>
                    <a:pt x="650" y="100"/>
                  </a:cubicBezTo>
                  <a:cubicBezTo>
                    <a:pt x="642" y="83"/>
                    <a:pt x="636" y="51"/>
                    <a:pt x="636" y="50"/>
                  </a:cubicBezTo>
                  <a:cubicBezTo>
                    <a:pt x="636" y="50"/>
                    <a:pt x="636" y="50"/>
                    <a:pt x="636" y="50"/>
                  </a:cubicBezTo>
                  <a:cubicBezTo>
                    <a:pt x="618" y="4"/>
                    <a:pt x="582" y="7"/>
                    <a:pt x="582" y="7"/>
                  </a:cubicBezTo>
                  <a:cubicBezTo>
                    <a:pt x="579" y="7"/>
                    <a:pt x="579" y="7"/>
                    <a:pt x="579" y="7"/>
                  </a:cubicBezTo>
                  <a:cubicBezTo>
                    <a:pt x="564" y="7"/>
                    <a:pt x="564" y="7"/>
                    <a:pt x="564" y="7"/>
                  </a:cubicBezTo>
                  <a:cubicBezTo>
                    <a:pt x="564" y="7"/>
                    <a:pt x="528" y="4"/>
                    <a:pt x="511" y="50"/>
                  </a:cubicBezTo>
                  <a:cubicBezTo>
                    <a:pt x="510" y="50"/>
                    <a:pt x="510" y="50"/>
                    <a:pt x="510" y="50"/>
                  </a:cubicBezTo>
                  <a:cubicBezTo>
                    <a:pt x="510" y="51"/>
                    <a:pt x="504" y="83"/>
                    <a:pt x="496" y="100"/>
                  </a:cubicBezTo>
                  <a:cubicBezTo>
                    <a:pt x="489" y="115"/>
                    <a:pt x="488" y="130"/>
                    <a:pt x="492" y="138"/>
                  </a:cubicBezTo>
                  <a:cubicBezTo>
                    <a:pt x="492" y="139"/>
                    <a:pt x="493" y="140"/>
                    <a:pt x="495" y="141"/>
                  </a:cubicBezTo>
                  <a:cubicBezTo>
                    <a:pt x="491" y="147"/>
                    <a:pt x="485" y="160"/>
                    <a:pt x="490" y="173"/>
                  </a:cubicBezTo>
                  <a:cubicBezTo>
                    <a:pt x="490" y="173"/>
                    <a:pt x="490" y="173"/>
                    <a:pt x="490" y="173"/>
                  </a:cubicBezTo>
                  <a:cubicBezTo>
                    <a:pt x="493" y="182"/>
                    <a:pt x="496" y="189"/>
                    <a:pt x="494" y="192"/>
                  </a:cubicBezTo>
                  <a:cubicBezTo>
                    <a:pt x="494" y="192"/>
                    <a:pt x="493" y="193"/>
                    <a:pt x="490" y="194"/>
                  </a:cubicBezTo>
                  <a:cubicBezTo>
                    <a:pt x="484" y="196"/>
                    <a:pt x="484" y="196"/>
                    <a:pt x="484" y="196"/>
                  </a:cubicBezTo>
                  <a:cubicBezTo>
                    <a:pt x="489" y="200"/>
                    <a:pt x="489" y="200"/>
                    <a:pt x="489" y="200"/>
                  </a:cubicBezTo>
                  <a:cubicBezTo>
                    <a:pt x="490" y="200"/>
                    <a:pt x="510" y="214"/>
                    <a:pt x="530" y="211"/>
                  </a:cubicBezTo>
                  <a:cubicBezTo>
                    <a:pt x="535" y="211"/>
                    <a:pt x="535" y="211"/>
                    <a:pt x="535" y="211"/>
                  </a:cubicBezTo>
                  <a:cubicBezTo>
                    <a:pt x="535" y="212"/>
                    <a:pt x="535" y="212"/>
                    <a:pt x="535" y="212"/>
                  </a:cubicBezTo>
                  <a:cubicBezTo>
                    <a:pt x="534" y="214"/>
                    <a:pt x="533" y="217"/>
                    <a:pt x="530" y="219"/>
                  </a:cubicBezTo>
                  <a:cubicBezTo>
                    <a:pt x="521" y="219"/>
                    <a:pt x="517" y="227"/>
                    <a:pt x="515" y="230"/>
                  </a:cubicBezTo>
                  <a:cubicBezTo>
                    <a:pt x="499" y="238"/>
                    <a:pt x="478" y="243"/>
                    <a:pt x="475" y="244"/>
                  </a:cubicBezTo>
                  <a:cubicBezTo>
                    <a:pt x="467" y="244"/>
                    <a:pt x="467" y="244"/>
                    <a:pt x="467" y="244"/>
                  </a:cubicBezTo>
                  <a:cubicBezTo>
                    <a:pt x="463" y="244"/>
                    <a:pt x="460" y="245"/>
                    <a:pt x="457" y="246"/>
                  </a:cubicBezTo>
                  <a:cubicBezTo>
                    <a:pt x="456" y="246"/>
                    <a:pt x="454" y="245"/>
                    <a:pt x="453" y="244"/>
                  </a:cubicBezTo>
                  <a:cubicBezTo>
                    <a:pt x="432" y="235"/>
                    <a:pt x="432" y="235"/>
                    <a:pt x="432" y="235"/>
                  </a:cubicBezTo>
                  <a:cubicBezTo>
                    <a:pt x="424" y="231"/>
                    <a:pt x="420" y="223"/>
                    <a:pt x="421" y="215"/>
                  </a:cubicBezTo>
                  <a:cubicBezTo>
                    <a:pt x="422" y="208"/>
                    <a:pt x="418" y="207"/>
                    <a:pt x="416" y="206"/>
                  </a:cubicBezTo>
                  <a:cubicBezTo>
                    <a:pt x="411" y="206"/>
                    <a:pt x="409" y="203"/>
                    <a:pt x="409" y="197"/>
                  </a:cubicBezTo>
                  <a:cubicBezTo>
                    <a:pt x="409" y="194"/>
                    <a:pt x="409" y="192"/>
                    <a:pt x="409" y="189"/>
                  </a:cubicBezTo>
                  <a:cubicBezTo>
                    <a:pt x="409" y="187"/>
                    <a:pt x="409" y="185"/>
                    <a:pt x="409" y="183"/>
                  </a:cubicBezTo>
                  <a:cubicBezTo>
                    <a:pt x="409" y="182"/>
                    <a:pt x="410" y="180"/>
                    <a:pt x="410" y="179"/>
                  </a:cubicBezTo>
                  <a:cubicBezTo>
                    <a:pt x="414" y="170"/>
                    <a:pt x="417" y="160"/>
                    <a:pt x="421" y="150"/>
                  </a:cubicBezTo>
                  <a:cubicBezTo>
                    <a:pt x="422" y="149"/>
                    <a:pt x="422" y="147"/>
                    <a:pt x="423" y="147"/>
                  </a:cubicBezTo>
                  <a:cubicBezTo>
                    <a:pt x="424" y="146"/>
                    <a:pt x="424" y="145"/>
                    <a:pt x="425" y="145"/>
                  </a:cubicBezTo>
                  <a:cubicBezTo>
                    <a:pt x="426" y="144"/>
                    <a:pt x="428" y="142"/>
                    <a:pt x="428" y="140"/>
                  </a:cubicBezTo>
                  <a:cubicBezTo>
                    <a:pt x="431" y="129"/>
                    <a:pt x="434" y="119"/>
                    <a:pt x="436" y="109"/>
                  </a:cubicBezTo>
                  <a:cubicBezTo>
                    <a:pt x="436" y="106"/>
                    <a:pt x="436" y="103"/>
                    <a:pt x="434" y="101"/>
                  </a:cubicBezTo>
                  <a:cubicBezTo>
                    <a:pt x="434" y="100"/>
                    <a:pt x="433" y="99"/>
                    <a:pt x="431" y="99"/>
                  </a:cubicBezTo>
                  <a:cubicBezTo>
                    <a:pt x="431" y="98"/>
                    <a:pt x="431" y="98"/>
                    <a:pt x="431" y="98"/>
                  </a:cubicBezTo>
                  <a:cubicBezTo>
                    <a:pt x="431" y="96"/>
                    <a:pt x="432" y="93"/>
                    <a:pt x="432" y="91"/>
                  </a:cubicBezTo>
                  <a:cubicBezTo>
                    <a:pt x="432" y="88"/>
                    <a:pt x="432" y="85"/>
                    <a:pt x="433" y="82"/>
                  </a:cubicBezTo>
                  <a:cubicBezTo>
                    <a:pt x="433" y="74"/>
                    <a:pt x="434" y="67"/>
                    <a:pt x="434" y="60"/>
                  </a:cubicBezTo>
                  <a:cubicBezTo>
                    <a:pt x="434" y="52"/>
                    <a:pt x="434" y="39"/>
                    <a:pt x="422" y="32"/>
                  </a:cubicBezTo>
                  <a:cubicBezTo>
                    <a:pt x="422" y="32"/>
                    <a:pt x="422" y="32"/>
                    <a:pt x="422" y="32"/>
                  </a:cubicBezTo>
                  <a:cubicBezTo>
                    <a:pt x="421" y="32"/>
                    <a:pt x="421" y="31"/>
                    <a:pt x="421" y="31"/>
                  </a:cubicBezTo>
                  <a:cubicBezTo>
                    <a:pt x="420" y="30"/>
                    <a:pt x="420" y="29"/>
                    <a:pt x="420" y="28"/>
                  </a:cubicBezTo>
                  <a:cubicBezTo>
                    <a:pt x="418" y="26"/>
                    <a:pt x="417" y="24"/>
                    <a:pt x="416" y="22"/>
                  </a:cubicBezTo>
                  <a:cubicBezTo>
                    <a:pt x="408" y="15"/>
                    <a:pt x="398" y="10"/>
                    <a:pt x="386" y="8"/>
                  </a:cubicBezTo>
                  <a:cubicBezTo>
                    <a:pt x="382" y="7"/>
                    <a:pt x="378" y="7"/>
                    <a:pt x="374" y="7"/>
                  </a:cubicBezTo>
                  <a:cubicBezTo>
                    <a:pt x="364" y="6"/>
                    <a:pt x="355" y="5"/>
                    <a:pt x="347" y="0"/>
                  </a:cubicBezTo>
                  <a:cubicBezTo>
                    <a:pt x="346" y="0"/>
                    <a:pt x="344" y="0"/>
                    <a:pt x="344" y="1"/>
                  </a:cubicBezTo>
                  <a:cubicBezTo>
                    <a:pt x="343" y="1"/>
                    <a:pt x="343" y="1"/>
                    <a:pt x="342" y="1"/>
                  </a:cubicBezTo>
                  <a:cubicBezTo>
                    <a:pt x="341" y="2"/>
                    <a:pt x="341" y="3"/>
                    <a:pt x="340" y="4"/>
                  </a:cubicBezTo>
                  <a:cubicBezTo>
                    <a:pt x="340" y="4"/>
                    <a:pt x="340" y="5"/>
                    <a:pt x="341" y="5"/>
                  </a:cubicBezTo>
                  <a:cubicBezTo>
                    <a:pt x="338" y="5"/>
                    <a:pt x="338" y="5"/>
                    <a:pt x="338" y="5"/>
                  </a:cubicBezTo>
                  <a:cubicBezTo>
                    <a:pt x="337" y="4"/>
                    <a:pt x="336" y="5"/>
                    <a:pt x="335" y="6"/>
                  </a:cubicBezTo>
                  <a:cubicBezTo>
                    <a:pt x="335" y="8"/>
                    <a:pt x="335" y="9"/>
                    <a:pt x="336" y="10"/>
                  </a:cubicBezTo>
                  <a:cubicBezTo>
                    <a:pt x="331" y="11"/>
                    <a:pt x="331" y="11"/>
                    <a:pt x="331" y="11"/>
                  </a:cubicBezTo>
                  <a:cubicBezTo>
                    <a:pt x="319" y="13"/>
                    <a:pt x="312" y="20"/>
                    <a:pt x="311" y="31"/>
                  </a:cubicBezTo>
                  <a:cubicBezTo>
                    <a:pt x="311" y="34"/>
                    <a:pt x="309" y="36"/>
                    <a:pt x="306" y="36"/>
                  </a:cubicBezTo>
                  <a:cubicBezTo>
                    <a:pt x="300" y="38"/>
                    <a:pt x="296" y="42"/>
                    <a:pt x="295" y="49"/>
                  </a:cubicBezTo>
                  <a:cubicBezTo>
                    <a:pt x="294" y="52"/>
                    <a:pt x="294" y="56"/>
                    <a:pt x="294" y="60"/>
                  </a:cubicBezTo>
                  <a:cubicBezTo>
                    <a:pt x="295" y="70"/>
                    <a:pt x="296" y="80"/>
                    <a:pt x="297" y="90"/>
                  </a:cubicBezTo>
                  <a:cubicBezTo>
                    <a:pt x="298" y="99"/>
                    <a:pt x="298" y="99"/>
                    <a:pt x="298" y="99"/>
                  </a:cubicBezTo>
                  <a:cubicBezTo>
                    <a:pt x="296" y="100"/>
                    <a:pt x="295" y="101"/>
                    <a:pt x="294" y="101"/>
                  </a:cubicBezTo>
                  <a:cubicBezTo>
                    <a:pt x="293" y="103"/>
                    <a:pt x="292" y="106"/>
                    <a:pt x="293" y="110"/>
                  </a:cubicBezTo>
                  <a:cubicBezTo>
                    <a:pt x="295" y="119"/>
                    <a:pt x="297" y="129"/>
                    <a:pt x="300" y="141"/>
                  </a:cubicBezTo>
                  <a:cubicBezTo>
                    <a:pt x="301" y="143"/>
                    <a:pt x="302" y="144"/>
                    <a:pt x="303" y="145"/>
                  </a:cubicBezTo>
                  <a:cubicBezTo>
                    <a:pt x="304" y="145"/>
                    <a:pt x="304" y="146"/>
                    <a:pt x="304" y="146"/>
                  </a:cubicBezTo>
                  <a:cubicBezTo>
                    <a:pt x="305" y="147"/>
                    <a:pt x="305" y="147"/>
                    <a:pt x="306" y="148"/>
                  </a:cubicBezTo>
                  <a:cubicBezTo>
                    <a:pt x="306" y="148"/>
                    <a:pt x="307" y="149"/>
                    <a:pt x="307" y="150"/>
                  </a:cubicBezTo>
                  <a:cubicBezTo>
                    <a:pt x="308" y="152"/>
                    <a:pt x="309" y="155"/>
                    <a:pt x="310" y="157"/>
                  </a:cubicBezTo>
                  <a:cubicBezTo>
                    <a:pt x="311" y="162"/>
                    <a:pt x="312" y="167"/>
                    <a:pt x="315" y="171"/>
                  </a:cubicBezTo>
                  <a:cubicBezTo>
                    <a:pt x="319" y="179"/>
                    <a:pt x="319" y="186"/>
                    <a:pt x="319" y="194"/>
                  </a:cubicBezTo>
                  <a:cubicBezTo>
                    <a:pt x="319" y="203"/>
                    <a:pt x="317" y="206"/>
                    <a:pt x="311" y="207"/>
                  </a:cubicBezTo>
                  <a:cubicBezTo>
                    <a:pt x="310" y="207"/>
                    <a:pt x="309" y="208"/>
                    <a:pt x="309" y="208"/>
                  </a:cubicBezTo>
                  <a:cubicBezTo>
                    <a:pt x="308" y="209"/>
                    <a:pt x="307" y="210"/>
                    <a:pt x="307" y="211"/>
                  </a:cubicBezTo>
                  <a:cubicBezTo>
                    <a:pt x="307" y="212"/>
                    <a:pt x="307" y="212"/>
                    <a:pt x="307" y="212"/>
                  </a:cubicBezTo>
                  <a:cubicBezTo>
                    <a:pt x="307" y="213"/>
                    <a:pt x="307" y="213"/>
                    <a:pt x="308" y="214"/>
                  </a:cubicBezTo>
                  <a:cubicBezTo>
                    <a:pt x="309" y="222"/>
                    <a:pt x="305" y="230"/>
                    <a:pt x="298" y="234"/>
                  </a:cubicBezTo>
                  <a:cubicBezTo>
                    <a:pt x="298" y="234"/>
                    <a:pt x="297" y="234"/>
                    <a:pt x="297" y="234"/>
                  </a:cubicBezTo>
                  <a:cubicBezTo>
                    <a:pt x="296" y="234"/>
                    <a:pt x="295" y="234"/>
                    <a:pt x="295" y="233"/>
                  </a:cubicBezTo>
                  <a:cubicBezTo>
                    <a:pt x="240" y="212"/>
                    <a:pt x="240" y="212"/>
                    <a:pt x="240" y="212"/>
                  </a:cubicBezTo>
                  <a:cubicBezTo>
                    <a:pt x="240" y="212"/>
                    <a:pt x="239" y="211"/>
                    <a:pt x="239" y="211"/>
                  </a:cubicBezTo>
                  <a:cubicBezTo>
                    <a:pt x="238" y="211"/>
                    <a:pt x="238" y="211"/>
                    <a:pt x="238" y="211"/>
                  </a:cubicBezTo>
                  <a:cubicBezTo>
                    <a:pt x="238" y="211"/>
                    <a:pt x="238" y="211"/>
                    <a:pt x="238" y="211"/>
                  </a:cubicBezTo>
                  <a:cubicBezTo>
                    <a:pt x="228" y="206"/>
                    <a:pt x="220" y="200"/>
                    <a:pt x="218" y="197"/>
                  </a:cubicBezTo>
                  <a:cubicBezTo>
                    <a:pt x="218" y="197"/>
                    <a:pt x="218" y="197"/>
                    <a:pt x="218" y="196"/>
                  </a:cubicBezTo>
                  <a:cubicBezTo>
                    <a:pt x="217" y="197"/>
                    <a:pt x="217" y="197"/>
                    <a:pt x="217" y="197"/>
                  </a:cubicBezTo>
                  <a:cubicBezTo>
                    <a:pt x="217" y="196"/>
                    <a:pt x="217" y="196"/>
                    <a:pt x="217" y="196"/>
                  </a:cubicBezTo>
                  <a:cubicBezTo>
                    <a:pt x="217" y="196"/>
                    <a:pt x="217" y="196"/>
                    <a:pt x="217" y="196"/>
                  </a:cubicBezTo>
                  <a:cubicBezTo>
                    <a:pt x="215" y="192"/>
                    <a:pt x="213" y="191"/>
                    <a:pt x="211" y="191"/>
                  </a:cubicBezTo>
                  <a:cubicBezTo>
                    <a:pt x="211" y="191"/>
                    <a:pt x="211" y="191"/>
                    <a:pt x="211" y="191"/>
                  </a:cubicBezTo>
                  <a:cubicBezTo>
                    <a:pt x="209" y="187"/>
                    <a:pt x="207" y="181"/>
                    <a:pt x="207" y="180"/>
                  </a:cubicBezTo>
                  <a:cubicBezTo>
                    <a:pt x="207" y="178"/>
                    <a:pt x="206" y="178"/>
                    <a:pt x="205" y="177"/>
                  </a:cubicBezTo>
                  <a:cubicBezTo>
                    <a:pt x="206" y="169"/>
                    <a:pt x="206" y="169"/>
                    <a:pt x="206" y="169"/>
                  </a:cubicBezTo>
                  <a:cubicBezTo>
                    <a:pt x="208" y="167"/>
                    <a:pt x="208" y="167"/>
                    <a:pt x="208" y="167"/>
                  </a:cubicBezTo>
                  <a:cubicBezTo>
                    <a:pt x="210" y="164"/>
                    <a:pt x="211" y="159"/>
                    <a:pt x="212" y="155"/>
                  </a:cubicBezTo>
                  <a:cubicBezTo>
                    <a:pt x="212" y="153"/>
                    <a:pt x="213" y="150"/>
                    <a:pt x="213" y="150"/>
                  </a:cubicBezTo>
                  <a:cubicBezTo>
                    <a:pt x="214" y="149"/>
                    <a:pt x="214" y="149"/>
                    <a:pt x="214" y="148"/>
                  </a:cubicBezTo>
                  <a:cubicBezTo>
                    <a:pt x="217" y="146"/>
                    <a:pt x="220" y="143"/>
                    <a:pt x="223" y="134"/>
                  </a:cubicBezTo>
                  <a:cubicBezTo>
                    <a:pt x="229" y="110"/>
                    <a:pt x="228" y="105"/>
                    <a:pt x="227" y="102"/>
                  </a:cubicBezTo>
                  <a:cubicBezTo>
                    <a:pt x="226" y="101"/>
                    <a:pt x="225" y="100"/>
                    <a:pt x="223" y="100"/>
                  </a:cubicBezTo>
                  <a:cubicBezTo>
                    <a:pt x="224" y="93"/>
                    <a:pt x="225" y="87"/>
                    <a:pt x="225" y="83"/>
                  </a:cubicBezTo>
                  <a:cubicBezTo>
                    <a:pt x="226" y="74"/>
                    <a:pt x="224" y="48"/>
                    <a:pt x="218" y="37"/>
                  </a:cubicBezTo>
                  <a:cubicBezTo>
                    <a:pt x="214" y="30"/>
                    <a:pt x="205" y="24"/>
                    <a:pt x="200" y="21"/>
                  </a:cubicBezTo>
                  <a:cubicBezTo>
                    <a:pt x="196" y="18"/>
                    <a:pt x="191" y="16"/>
                    <a:pt x="187" y="14"/>
                  </a:cubicBezTo>
                  <a:cubicBezTo>
                    <a:pt x="176" y="9"/>
                    <a:pt x="143" y="11"/>
                    <a:pt x="132" y="14"/>
                  </a:cubicBezTo>
                  <a:cubicBezTo>
                    <a:pt x="117" y="17"/>
                    <a:pt x="109" y="27"/>
                    <a:pt x="104" y="35"/>
                  </a:cubicBezTo>
                  <a:cubicBezTo>
                    <a:pt x="98" y="45"/>
                    <a:pt x="95" y="74"/>
                    <a:pt x="96" y="83"/>
                  </a:cubicBezTo>
                  <a:cubicBezTo>
                    <a:pt x="96" y="86"/>
                    <a:pt x="97" y="90"/>
                    <a:pt x="98" y="93"/>
                  </a:cubicBezTo>
                  <a:cubicBezTo>
                    <a:pt x="99" y="96"/>
                    <a:pt x="99" y="98"/>
                    <a:pt x="100" y="100"/>
                  </a:cubicBezTo>
                  <a:cubicBezTo>
                    <a:pt x="100" y="100"/>
                    <a:pt x="100" y="101"/>
                    <a:pt x="100" y="101"/>
                  </a:cubicBezTo>
                  <a:cubicBezTo>
                    <a:pt x="99" y="101"/>
                    <a:pt x="99" y="102"/>
                    <a:pt x="98" y="102"/>
                  </a:cubicBezTo>
                  <a:cubicBezTo>
                    <a:pt x="97" y="105"/>
                    <a:pt x="96" y="110"/>
                    <a:pt x="103" y="134"/>
                  </a:cubicBezTo>
                  <a:cubicBezTo>
                    <a:pt x="105" y="143"/>
                    <a:pt x="109" y="146"/>
                    <a:pt x="111" y="148"/>
                  </a:cubicBezTo>
                  <a:cubicBezTo>
                    <a:pt x="111" y="149"/>
                    <a:pt x="112" y="149"/>
                    <a:pt x="112" y="150"/>
                  </a:cubicBezTo>
                  <a:cubicBezTo>
                    <a:pt x="112" y="150"/>
                    <a:pt x="113" y="153"/>
                    <a:pt x="113" y="155"/>
                  </a:cubicBezTo>
                  <a:cubicBezTo>
                    <a:pt x="114" y="159"/>
                    <a:pt x="115" y="164"/>
                    <a:pt x="118" y="167"/>
                  </a:cubicBezTo>
                  <a:cubicBezTo>
                    <a:pt x="118" y="167"/>
                    <a:pt x="118" y="168"/>
                    <a:pt x="119" y="168"/>
                  </a:cubicBezTo>
                  <a:cubicBezTo>
                    <a:pt x="119" y="169"/>
                    <a:pt x="119" y="169"/>
                    <a:pt x="119" y="169"/>
                  </a:cubicBezTo>
                  <a:cubicBezTo>
                    <a:pt x="120" y="177"/>
                    <a:pt x="120" y="177"/>
                    <a:pt x="120" y="177"/>
                  </a:cubicBezTo>
                  <a:cubicBezTo>
                    <a:pt x="120" y="177"/>
                    <a:pt x="120" y="177"/>
                    <a:pt x="120" y="177"/>
                  </a:cubicBezTo>
                  <a:cubicBezTo>
                    <a:pt x="120" y="178"/>
                    <a:pt x="120" y="178"/>
                    <a:pt x="120" y="178"/>
                  </a:cubicBezTo>
                  <a:cubicBezTo>
                    <a:pt x="120" y="178"/>
                    <a:pt x="119" y="179"/>
                    <a:pt x="119" y="180"/>
                  </a:cubicBezTo>
                  <a:cubicBezTo>
                    <a:pt x="116" y="190"/>
                    <a:pt x="116" y="190"/>
                    <a:pt x="116" y="190"/>
                  </a:cubicBezTo>
                  <a:cubicBezTo>
                    <a:pt x="115" y="190"/>
                    <a:pt x="115" y="190"/>
                    <a:pt x="115" y="190"/>
                  </a:cubicBezTo>
                  <a:cubicBezTo>
                    <a:pt x="113" y="191"/>
                    <a:pt x="111" y="192"/>
                    <a:pt x="109" y="195"/>
                  </a:cubicBezTo>
                  <a:cubicBezTo>
                    <a:pt x="107" y="199"/>
                    <a:pt x="99" y="205"/>
                    <a:pt x="89" y="210"/>
                  </a:cubicBezTo>
                  <a:cubicBezTo>
                    <a:pt x="88" y="210"/>
                    <a:pt x="87" y="211"/>
                    <a:pt x="87" y="211"/>
                  </a:cubicBezTo>
                  <a:cubicBezTo>
                    <a:pt x="87" y="212"/>
                    <a:pt x="86" y="212"/>
                    <a:pt x="86" y="212"/>
                  </a:cubicBezTo>
                  <a:cubicBezTo>
                    <a:pt x="32" y="233"/>
                    <a:pt x="32" y="233"/>
                    <a:pt x="32" y="233"/>
                  </a:cubicBezTo>
                  <a:cubicBezTo>
                    <a:pt x="30" y="234"/>
                    <a:pt x="28" y="235"/>
                    <a:pt x="26" y="236"/>
                  </a:cubicBezTo>
                  <a:cubicBezTo>
                    <a:pt x="17" y="239"/>
                    <a:pt x="9" y="241"/>
                    <a:pt x="9" y="255"/>
                  </a:cubicBezTo>
                  <a:cubicBezTo>
                    <a:pt x="0" y="301"/>
                    <a:pt x="0" y="301"/>
                    <a:pt x="0" y="301"/>
                  </a:cubicBezTo>
                  <a:cubicBezTo>
                    <a:pt x="0" y="302"/>
                    <a:pt x="0" y="303"/>
                    <a:pt x="0" y="304"/>
                  </a:cubicBezTo>
                  <a:cubicBezTo>
                    <a:pt x="1" y="305"/>
                    <a:pt x="2" y="305"/>
                    <a:pt x="3" y="305"/>
                  </a:cubicBezTo>
                  <a:cubicBezTo>
                    <a:pt x="194" y="305"/>
                    <a:pt x="194" y="305"/>
                    <a:pt x="194" y="305"/>
                  </a:cubicBezTo>
                  <a:cubicBezTo>
                    <a:pt x="194" y="318"/>
                    <a:pt x="194" y="318"/>
                    <a:pt x="194" y="318"/>
                  </a:cubicBezTo>
                  <a:cubicBezTo>
                    <a:pt x="194" y="318"/>
                    <a:pt x="194" y="319"/>
                    <a:pt x="195" y="320"/>
                  </a:cubicBezTo>
                  <a:cubicBezTo>
                    <a:pt x="195" y="320"/>
                    <a:pt x="196" y="321"/>
                    <a:pt x="197" y="321"/>
                  </a:cubicBezTo>
                  <a:cubicBezTo>
                    <a:pt x="531" y="321"/>
                    <a:pt x="531" y="321"/>
                    <a:pt x="531" y="321"/>
                  </a:cubicBezTo>
                  <a:cubicBezTo>
                    <a:pt x="533" y="321"/>
                    <a:pt x="534" y="319"/>
                    <a:pt x="534" y="318"/>
                  </a:cubicBezTo>
                  <a:cubicBezTo>
                    <a:pt x="534" y="305"/>
                    <a:pt x="534" y="305"/>
                    <a:pt x="534" y="305"/>
                  </a:cubicBezTo>
                  <a:cubicBezTo>
                    <a:pt x="728" y="305"/>
                    <a:pt x="728" y="305"/>
                    <a:pt x="728" y="305"/>
                  </a:cubicBezTo>
                  <a:cubicBezTo>
                    <a:pt x="728" y="302"/>
                    <a:pt x="728" y="302"/>
                    <a:pt x="728" y="302"/>
                  </a:cubicBezTo>
                  <a:cubicBezTo>
                    <a:pt x="728" y="302"/>
                    <a:pt x="730" y="251"/>
                    <a:pt x="679" y="244"/>
                  </a:cubicBezTo>
                  <a:close/>
                  <a:moveTo>
                    <a:pt x="194" y="299"/>
                  </a:moveTo>
                  <a:cubicBezTo>
                    <a:pt x="6" y="299"/>
                    <a:pt x="6" y="299"/>
                    <a:pt x="6" y="299"/>
                  </a:cubicBezTo>
                  <a:cubicBezTo>
                    <a:pt x="15" y="256"/>
                    <a:pt x="15" y="256"/>
                    <a:pt x="15" y="256"/>
                  </a:cubicBezTo>
                  <a:cubicBezTo>
                    <a:pt x="15" y="255"/>
                    <a:pt x="15" y="255"/>
                    <a:pt x="15" y="255"/>
                  </a:cubicBezTo>
                  <a:cubicBezTo>
                    <a:pt x="15" y="246"/>
                    <a:pt x="19" y="244"/>
                    <a:pt x="28" y="241"/>
                  </a:cubicBezTo>
                  <a:cubicBezTo>
                    <a:pt x="30" y="241"/>
                    <a:pt x="32" y="240"/>
                    <a:pt x="34" y="239"/>
                  </a:cubicBezTo>
                  <a:cubicBezTo>
                    <a:pt x="88" y="217"/>
                    <a:pt x="88" y="217"/>
                    <a:pt x="88" y="217"/>
                  </a:cubicBezTo>
                  <a:cubicBezTo>
                    <a:pt x="89" y="217"/>
                    <a:pt x="89" y="217"/>
                    <a:pt x="90" y="217"/>
                  </a:cubicBezTo>
                  <a:cubicBezTo>
                    <a:pt x="91" y="216"/>
                    <a:pt x="91" y="216"/>
                    <a:pt x="91" y="216"/>
                  </a:cubicBezTo>
                  <a:cubicBezTo>
                    <a:pt x="91" y="216"/>
                    <a:pt x="92" y="215"/>
                    <a:pt x="92" y="214"/>
                  </a:cubicBezTo>
                  <a:cubicBezTo>
                    <a:pt x="102" y="210"/>
                    <a:pt x="111" y="203"/>
                    <a:pt x="114" y="198"/>
                  </a:cubicBezTo>
                  <a:cubicBezTo>
                    <a:pt x="115" y="197"/>
                    <a:pt x="115" y="197"/>
                    <a:pt x="115" y="197"/>
                  </a:cubicBezTo>
                  <a:cubicBezTo>
                    <a:pt x="115" y="197"/>
                    <a:pt x="116" y="197"/>
                    <a:pt x="116" y="197"/>
                  </a:cubicBezTo>
                  <a:cubicBezTo>
                    <a:pt x="116" y="197"/>
                    <a:pt x="117" y="197"/>
                    <a:pt x="118" y="197"/>
                  </a:cubicBezTo>
                  <a:cubicBezTo>
                    <a:pt x="119" y="197"/>
                    <a:pt x="120" y="196"/>
                    <a:pt x="120" y="195"/>
                  </a:cubicBezTo>
                  <a:cubicBezTo>
                    <a:pt x="124" y="184"/>
                    <a:pt x="124" y="184"/>
                    <a:pt x="124" y="184"/>
                  </a:cubicBezTo>
                  <a:cubicBezTo>
                    <a:pt x="124" y="184"/>
                    <a:pt x="125" y="184"/>
                    <a:pt x="125" y="184"/>
                  </a:cubicBezTo>
                  <a:cubicBezTo>
                    <a:pt x="127" y="183"/>
                    <a:pt x="127" y="182"/>
                    <a:pt x="127" y="180"/>
                  </a:cubicBezTo>
                  <a:cubicBezTo>
                    <a:pt x="126" y="176"/>
                    <a:pt x="126" y="176"/>
                    <a:pt x="126" y="176"/>
                  </a:cubicBezTo>
                  <a:cubicBezTo>
                    <a:pt x="125" y="168"/>
                    <a:pt x="125" y="168"/>
                    <a:pt x="125" y="168"/>
                  </a:cubicBezTo>
                  <a:cubicBezTo>
                    <a:pt x="125" y="167"/>
                    <a:pt x="125" y="166"/>
                    <a:pt x="124" y="166"/>
                  </a:cubicBezTo>
                  <a:cubicBezTo>
                    <a:pt x="123" y="164"/>
                    <a:pt x="123" y="164"/>
                    <a:pt x="123" y="164"/>
                  </a:cubicBezTo>
                  <a:cubicBezTo>
                    <a:pt x="123" y="164"/>
                    <a:pt x="122" y="163"/>
                    <a:pt x="122" y="163"/>
                  </a:cubicBezTo>
                  <a:cubicBezTo>
                    <a:pt x="120" y="161"/>
                    <a:pt x="120" y="157"/>
                    <a:pt x="119" y="153"/>
                  </a:cubicBezTo>
                  <a:cubicBezTo>
                    <a:pt x="118" y="150"/>
                    <a:pt x="118" y="148"/>
                    <a:pt x="117" y="146"/>
                  </a:cubicBezTo>
                  <a:cubicBezTo>
                    <a:pt x="116" y="145"/>
                    <a:pt x="115" y="145"/>
                    <a:pt x="115" y="144"/>
                  </a:cubicBezTo>
                  <a:cubicBezTo>
                    <a:pt x="113" y="142"/>
                    <a:pt x="111" y="140"/>
                    <a:pt x="108" y="132"/>
                  </a:cubicBezTo>
                  <a:cubicBezTo>
                    <a:pt x="103" y="114"/>
                    <a:pt x="103" y="108"/>
                    <a:pt x="103" y="106"/>
                  </a:cubicBezTo>
                  <a:cubicBezTo>
                    <a:pt x="104" y="106"/>
                    <a:pt x="105" y="106"/>
                    <a:pt x="105" y="106"/>
                  </a:cubicBezTo>
                  <a:cubicBezTo>
                    <a:pt x="106" y="105"/>
                    <a:pt x="107" y="104"/>
                    <a:pt x="106" y="103"/>
                  </a:cubicBezTo>
                  <a:cubicBezTo>
                    <a:pt x="106" y="102"/>
                    <a:pt x="106" y="101"/>
                    <a:pt x="106" y="101"/>
                  </a:cubicBezTo>
                  <a:cubicBezTo>
                    <a:pt x="106" y="100"/>
                    <a:pt x="106" y="100"/>
                    <a:pt x="105" y="99"/>
                  </a:cubicBezTo>
                  <a:cubicBezTo>
                    <a:pt x="105" y="97"/>
                    <a:pt x="104" y="94"/>
                    <a:pt x="104" y="92"/>
                  </a:cubicBezTo>
                  <a:cubicBezTo>
                    <a:pt x="103" y="88"/>
                    <a:pt x="102" y="85"/>
                    <a:pt x="102" y="83"/>
                  </a:cubicBezTo>
                  <a:cubicBezTo>
                    <a:pt x="101" y="73"/>
                    <a:pt x="104" y="46"/>
                    <a:pt x="109" y="38"/>
                  </a:cubicBezTo>
                  <a:cubicBezTo>
                    <a:pt x="113" y="31"/>
                    <a:pt x="121" y="22"/>
                    <a:pt x="134" y="20"/>
                  </a:cubicBezTo>
                  <a:cubicBezTo>
                    <a:pt x="145" y="17"/>
                    <a:pt x="176" y="15"/>
                    <a:pt x="185" y="19"/>
                  </a:cubicBezTo>
                  <a:cubicBezTo>
                    <a:pt x="189" y="21"/>
                    <a:pt x="193" y="23"/>
                    <a:pt x="196" y="26"/>
                  </a:cubicBezTo>
                  <a:cubicBezTo>
                    <a:pt x="204" y="31"/>
                    <a:pt x="210" y="36"/>
                    <a:pt x="213" y="40"/>
                  </a:cubicBezTo>
                  <a:cubicBezTo>
                    <a:pt x="218" y="49"/>
                    <a:pt x="220" y="73"/>
                    <a:pt x="219" y="83"/>
                  </a:cubicBezTo>
                  <a:cubicBezTo>
                    <a:pt x="219" y="86"/>
                    <a:pt x="218" y="93"/>
                    <a:pt x="216" y="104"/>
                  </a:cubicBezTo>
                  <a:cubicBezTo>
                    <a:pt x="216" y="106"/>
                    <a:pt x="217" y="107"/>
                    <a:pt x="218" y="107"/>
                  </a:cubicBezTo>
                  <a:cubicBezTo>
                    <a:pt x="219" y="108"/>
                    <a:pt x="220" y="108"/>
                    <a:pt x="221" y="107"/>
                  </a:cubicBezTo>
                  <a:cubicBezTo>
                    <a:pt x="221" y="107"/>
                    <a:pt x="222" y="107"/>
                    <a:pt x="222" y="107"/>
                  </a:cubicBezTo>
                  <a:cubicBezTo>
                    <a:pt x="222" y="109"/>
                    <a:pt x="222" y="115"/>
                    <a:pt x="217" y="132"/>
                  </a:cubicBezTo>
                  <a:cubicBezTo>
                    <a:pt x="214" y="140"/>
                    <a:pt x="212" y="142"/>
                    <a:pt x="210" y="144"/>
                  </a:cubicBezTo>
                  <a:cubicBezTo>
                    <a:pt x="210" y="145"/>
                    <a:pt x="209" y="145"/>
                    <a:pt x="208" y="146"/>
                  </a:cubicBezTo>
                  <a:cubicBezTo>
                    <a:pt x="207" y="148"/>
                    <a:pt x="207" y="150"/>
                    <a:pt x="206" y="153"/>
                  </a:cubicBezTo>
                  <a:cubicBezTo>
                    <a:pt x="205" y="157"/>
                    <a:pt x="205" y="161"/>
                    <a:pt x="203" y="163"/>
                  </a:cubicBezTo>
                  <a:cubicBezTo>
                    <a:pt x="201" y="166"/>
                    <a:pt x="201" y="166"/>
                    <a:pt x="201" y="166"/>
                  </a:cubicBezTo>
                  <a:cubicBezTo>
                    <a:pt x="200" y="166"/>
                    <a:pt x="200" y="167"/>
                    <a:pt x="200" y="167"/>
                  </a:cubicBezTo>
                  <a:cubicBezTo>
                    <a:pt x="199" y="178"/>
                    <a:pt x="199" y="178"/>
                    <a:pt x="199" y="178"/>
                  </a:cubicBezTo>
                  <a:cubicBezTo>
                    <a:pt x="199" y="180"/>
                    <a:pt x="199" y="182"/>
                    <a:pt x="201" y="183"/>
                  </a:cubicBezTo>
                  <a:cubicBezTo>
                    <a:pt x="201" y="184"/>
                    <a:pt x="202" y="184"/>
                    <a:pt x="202" y="184"/>
                  </a:cubicBezTo>
                  <a:cubicBezTo>
                    <a:pt x="203" y="187"/>
                    <a:pt x="204" y="191"/>
                    <a:pt x="205" y="194"/>
                  </a:cubicBezTo>
                  <a:cubicBezTo>
                    <a:pt x="206" y="194"/>
                    <a:pt x="206" y="195"/>
                    <a:pt x="206" y="195"/>
                  </a:cubicBezTo>
                  <a:cubicBezTo>
                    <a:pt x="206" y="196"/>
                    <a:pt x="206" y="197"/>
                    <a:pt x="208" y="198"/>
                  </a:cubicBezTo>
                  <a:cubicBezTo>
                    <a:pt x="209" y="198"/>
                    <a:pt x="210" y="198"/>
                    <a:pt x="211" y="198"/>
                  </a:cubicBezTo>
                  <a:cubicBezTo>
                    <a:pt x="211" y="198"/>
                    <a:pt x="212" y="198"/>
                    <a:pt x="212" y="199"/>
                  </a:cubicBezTo>
                  <a:cubicBezTo>
                    <a:pt x="212" y="199"/>
                    <a:pt x="212" y="199"/>
                    <a:pt x="212" y="199"/>
                  </a:cubicBezTo>
                  <a:cubicBezTo>
                    <a:pt x="212" y="199"/>
                    <a:pt x="212" y="199"/>
                    <a:pt x="212" y="199"/>
                  </a:cubicBezTo>
                  <a:cubicBezTo>
                    <a:pt x="212" y="199"/>
                    <a:pt x="212" y="200"/>
                    <a:pt x="212" y="200"/>
                  </a:cubicBezTo>
                  <a:cubicBezTo>
                    <a:pt x="213" y="200"/>
                    <a:pt x="213" y="200"/>
                    <a:pt x="213" y="200"/>
                  </a:cubicBezTo>
                  <a:cubicBezTo>
                    <a:pt x="213" y="200"/>
                    <a:pt x="213" y="200"/>
                    <a:pt x="213" y="201"/>
                  </a:cubicBezTo>
                  <a:cubicBezTo>
                    <a:pt x="217" y="205"/>
                    <a:pt x="225" y="212"/>
                    <a:pt x="235" y="216"/>
                  </a:cubicBezTo>
                  <a:cubicBezTo>
                    <a:pt x="235" y="216"/>
                    <a:pt x="235" y="216"/>
                    <a:pt x="235" y="216"/>
                  </a:cubicBezTo>
                  <a:cubicBezTo>
                    <a:pt x="236" y="217"/>
                    <a:pt x="236" y="217"/>
                    <a:pt x="236" y="217"/>
                  </a:cubicBezTo>
                  <a:cubicBezTo>
                    <a:pt x="237" y="217"/>
                    <a:pt x="238" y="217"/>
                    <a:pt x="238" y="217"/>
                  </a:cubicBezTo>
                  <a:cubicBezTo>
                    <a:pt x="289" y="238"/>
                    <a:pt x="289" y="238"/>
                    <a:pt x="289" y="238"/>
                  </a:cubicBezTo>
                  <a:cubicBezTo>
                    <a:pt x="284" y="240"/>
                    <a:pt x="279" y="243"/>
                    <a:pt x="274" y="245"/>
                  </a:cubicBezTo>
                  <a:cubicBezTo>
                    <a:pt x="268" y="248"/>
                    <a:pt x="263" y="250"/>
                    <a:pt x="257" y="253"/>
                  </a:cubicBezTo>
                  <a:cubicBezTo>
                    <a:pt x="246" y="258"/>
                    <a:pt x="246" y="258"/>
                    <a:pt x="246" y="258"/>
                  </a:cubicBezTo>
                  <a:cubicBezTo>
                    <a:pt x="233" y="264"/>
                    <a:pt x="221" y="270"/>
                    <a:pt x="208" y="276"/>
                  </a:cubicBezTo>
                  <a:cubicBezTo>
                    <a:pt x="198" y="281"/>
                    <a:pt x="193" y="289"/>
                    <a:pt x="194" y="299"/>
                  </a:cubicBezTo>
                  <a:close/>
                  <a:moveTo>
                    <a:pt x="528" y="300"/>
                  </a:moveTo>
                  <a:cubicBezTo>
                    <a:pt x="528" y="315"/>
                    <a:pt x="528" y="315"/>
                    <a:pt x="528" y="315"/>
                  </a:cubicBezTo>
                  <a:cubicBezTo>
                    <a:pt x="200" y="315"/>
                    <a:pt x="200" y="315"/>
                    <a:pt x="200" y="315"/>
                  </a:cubicBezTo>
                  <a:cubicBezTo>
                    <a:pt x="200" y="299"/>
                    <a:pt x="200" y="299"/>
                    <a:pt x="200" y="299"/>
                  </a:cubicBezTo>
                  <a:cubicBezTo>
                    <a:pt x="199" y="291"/>
                    <a:pt x="203" y="285"/>
                    <a:pt x="211" y="281"/>
                  </a:cubicBezTo>
                  <a:cubicBezTo>
                    <a:pt x="223" y="275"/>
                    <a:pt x="236" y="269"/>
                    <a:pt x="248" y="264"/>
                  </a:cubicBezTo>
                  <a:cubicBezTo>
                    <a:pt x="260" y="258"/>
                    <a:pt x="260" y="258"/>
                    <a:pt x="260" y="258"/>
                  </a:cubicBezTo>
                  <a:cubicBezTo>
                    <a:pt x="265" y="256"/>
                    <a:pt x="271" y="253"/>
                    <a:pt x="276" y="251"/>
                  </a:cubicBezTo>
                  <a:cubicBezTo>
                    <a:pt x="284" y="247"/>
                    <a:pt x="292" y="243"/>
                    <a:pt x="300" y="239"/>
                  </a:cubicBezTo>
                  <a:cubicBezTo>
                    <a:pt x="310" y="235"/>
                    <a:pt x="316" y="224"/>
                    <a:pt x="313" y="213"/>
                  </a:cubicBezTo>
                  <a:cubicBezTo>
                    <a:pt x="325" y="210"/>
                    <a:pt x="325" y="199"/>
                    <a:pt x="325" y="194"/>
                  </a:cubicBezTo>
                  <a:cubicBezTo>
                    <a:pt x="325" y="186"/>
                    <a:pt x="325" y="177"/>
                    <a:pt x="320" y="168"/>
                  </a:cubicBezTo>
                  <a:cubicBezTo>
                    <a:pt x="318" y="165"/>
                    <a:pt x="317" y="160"/>
                    <a:pt x="315" y="155"/>
                  </a:cubicBezTo>
                  <a:cubicBezTo>
                    <a:pt x="315" y="153"/>
                    <a:pt x="314" y="150"/>
                    <a:pt x="313" y="148"/>
                  </a:cubicBezTo>
                  <a:cubicBezTo>
                    <a:pt x="312" y="146"/>
                    <a:pt x="311" y="145"/>
                    <a:pt x="310" y="144"/>
                  </a:cubicBezTo>
                  <a:cubicBezTo>
                    <a:pt x="310" y="143"/>
                    <a:pt x="309" y="143"/>
                    <a:pt x="309" y="142"/>
                  </a:cubicBezTo>
                  <a:cubicBezTo>
                    <a:pt x="309" y="142"/>
                    <a:pt x="308" y="141"/>
                    <a:pt x="308" y="141"/>
                  </a:cubicBezTo>
                  <a:cubicBezTo>
                    <a:pt x="307" y="140"/>
                    <a:pt x="306" y="140"/>
                    <a:pt x="306" y="139"/>
                  </a:cubicBezTo>
                  <a:cubicBezTo>
                    <a:pt x="303" y="128"/>
                    <a:pt x="301" y="118"/>
                    <a:pt x="299" y="108"/>
                  </a:cubicBezTo>
                  <a:cubicBezTo>
                    <a:pt x="299" y="106"/>
                    <a:pt x="299" y="105"/>
                    <a:pt x="299" y="105"/>
                  </a:cubicBezTo>
                  <a:cubicBezTo>
                    <a:pt x="299" y="105"/>
                    <a:pt x="300" y="104"/>
                    <a:pt x="301" y="104"/>
                  </a:cubicBezTo>
                  <a:cubicBezTo>
                    <a:pt x="302" y="104"/>
                    <a:pt x="302" y="104"/>
                    <a:pt x="303" y="103"/>
                  </a:cubicBezTo>
                  <a:cubicBezTo>
                    <a:pt x="304" y="103"/>
                    <a:pt x="304" y="102"/>
                    <a:pt x="304" y="101"/>
                  </a:cubicBezTo>
                  <a:cubicBezTo>
                    <a:pt x="303" y="90"/>
                    <a:pt x="303" y="90"/>
                    <a:pt x="303" y="90"/>
                  </a:cubicBezTo>
                  <a:cubicBezTo>
                    <a:pt x="302" y="80"/>
                    <a:pt x="301" y="70"/>
                    <a:pt x="300" y="60"/>
                  </a:cubicBezTo>
                  <a:cubicBezTo>
                    <a:pt x="300" y="56"/>
                    <a:pt x="300" y="53"/>
                    <a:pt x="301" y="50"/>
                  </a:cubicBezTo>
                  <a:cubicBezTo>
                    <a:pt x="302" y="46"/>
                    <a:pt x="304" y="43"/>
                    <a:pt x="308" y="42"/>
                  </a:cubicBezTo>
                  <a:cubicBezTo>
                    <a:pt x="313" y="41"/>
                    <a:pt x="316" y="37"/>
                    <a:pt x="317" y="32"/>
                  </a:cubicBezTo>
                  <a:cubicBezTo>
                    <a:pt x="318" y="23"/>
                    <a:pt x="323" y="19"/>
                    <a:pt x="332" y="17"/>
                  </a:cubicBezTo>
                  <a:cubicBezTo>
                    <a:pt x="344" y="14"/>
                    <a:pt x="344" y="14"/>
                    <a:pt x="344" y="14"/>
                  </a:cubicBezTo>
                  <a:cubicBezTo>
                    <a:pt x="345" y="14"/>
                    <a:pt x="346" y="13"/>
                    <a:pt x="346" y="12"/>
                  </a:cubicBezTo>
                  <a:cubicBezTo>
                    <a:pt x="350" y="13"/>
                    <a:pt x="350" y="13"/>
                    <a:pt x="350" y="13"/>
                  </a:cubicBezTo>
                  <a:cubicBezTo>
                    <a:pt x="351" y="13"/>
                    <a:pt x="352" y="13"/>
                    <a:pt x="353" y="12"/>
                  </a:cubicBezTo>
                  <a:cubicBezTo>
                    <a:pt x="353" y="11"/>
                    <a:pt x="353" y="11"/>
                    <a:pt x="353" y="11"/>
                  </a:cubicBezTo>
                  <a:cubicBezTo>
                    <a:pt x="354" y="11"/>
                    <a:pt x="354" y="10"/>
                    <a:pt x="354" y="10"/>
                  </a:cubicBezTo>
                  <a:cubicBezTo>
                    <a:pt x="360" y="12"/>
                    <a:pt x="367" y="12"/>
                    <a:pt x="373" y="13"/>
                  </a:cubicBezTo>
                  <a:cubicBezTo>
                    <a:pt x="377" y="13"/>
                    <a:pt x="381" y="13"/>
                    <a:pt x="385" y="14"/>
                  </a:cubicBezTo>
                  <a:cubicBezTo>
                    <a:pt x="396" y="16"/>
                    <a:pt x="405" y="20"/>
                    <a:pt x="411" y="26"/>
                  </a:cubicBezTo>
                  <a:cubicBezTo>
                    <a:pt x="412" y="28"/>
                    <a:pt x="413" y="29"/>
                    <a:pt x="414" y="31"/>
                  </a:cubicBezTo>
                  <a:cubicBezTo>
                    <a:pt x="415" y="32"/>
                    <a:pt x="415" y="33"/>
                    <a:pt x="416" y="34"/>
                  </a:cubicBezTo>
                  <a:cubicBezTo>
                    <a:pt x="416" y="34"/>
                    <a:pt x="416" y="34"/>
                    <a:pt x="416" y="34"/>
                  </a:cubicBezTo>
                  <a:cubicBezTo>
                    <a:pt x="416" y="35"/>
                    <a:pt x="417" y="37"/>
                    <a:pt x="418" y="37"/>
                  </a:cubicBezTo>
                  <a:cubicBezTo>
                    <a:pt x="427" y="42"/>
                    <a:pt x="428" y="50"/>
                    <a:pt x="428" y="60"/>
                  </a:cubicBezTo>
                  <a:cubicBezTo>
                    <a:pt x="428" y="67"/>
                    <a:pt x="428" y="74"/>
                    <a:pt x="427" y="81"/>
                  </a:cubicBezTo>
                  <a:cubicBezTo>
                    <a:pt x="426" y="84"/>
                    <a:pt x="426" y="87"/>
                    <a:pt x="426" y="90"/>
                  </a:cubicBezTo>
                  <a:cubicBezTo>
                    <a:pt x="426" y="93"/>
                    <a:pt x="425" y="95"/>
                    <a:pt x="425" y="98"/>
                  </a:cubicBezTo>
                  <a:cubicBezTo>
                    <a:pt x="425" y="101"/>
                    <a:pt x="425" y="101"/>
                    <a:pt x="425" y="101"/>
                  </a:cubicBezTo>
                  <a:cubicBezTo>
                    <a:pt x="425" y="102"/>
                    <a:pt x="425" y="103"/>
                    <a:pt x="426" y="104"/>
                  </a:cubicBezTo>
                  <a:cubicBezTo>
                    <a:pt x="426" y="104"/>
                    <a:pt x="427" y="105"/>
                    <a:pt x="428" y="105"/>
                  </a:cubicBezTo>
                  <a:cubicBezTo>
                    <a:pt x="429" y="104"/>
                    <a:pt x="429" y="105"/>
                    <a:pt x="430" y="105"/>
                  </a:cubicBezTo>
                  <a:cubicBezTo>
                    <a:pt x="430" y="105"/>
                    <a:pt x="430" y="106"/>
                    <a:pt x="430" y="108"/>
                  </a:cubicBezTo>
                  <a:cubicBezTo>
                    <a:pt x="428" y="117"/>
                    <a:pt x="425" y="128"/>
                    <a:pt x="423" y="139"/>
                  </a:cubicBezTo>
                  <a:cubicBezTo>
                    <a:pt x="422" y="139"/>
                    <a:pt x="421" y="140"/>
                    <a:pt x="421" y="140"/>
                  </a:cubicBezTo>
                  <a:cubicBezTo>
                    <a:pt x="420" y="141"/>
                    <a:pt x="419" y="142"/>
                    <a:pt x="418" y="143"/>
                  </a:cubicBezTo>
                  <a:cubicBezTo>
                    <a:pt x="417" y="144"/>
                    <a:pt x="416" y="146"/>
                    <a:pt x="416" y="148"/>
                  </a:cubicBezTo>
                  <a:cubicBezTo>
                    <a:pt x="412" y="158"/>
                    <a:pt x="408" y="167"/>
                    <a:pt x="404" y="177"/>
                  </a:cubicBezTo>
                  <a:cubicBezTo>
                    <a:pt x="404" y="179"/>
                    <a:pt x="403" y="181"/>
                    <a:pt x="403" y="183"/>
                  </a:cubicBezTo>
                  <a:cubicBezTo>
                    <a:pt x="403" y="185"/>
                    <a:pt x="403" y="187"/>
                    <a:pt x="403" y="189"/>
                  </a:cubicBezTo>
                  <a:cubicBezTo>
                    <a:pt x="403" y="192"/>
                    <a:pt x="403" y="194"/>
                    <a:pt x="403" y="197"/>
                  </a:cubicBezTo>
                  <a:cubicBezTo>
                    <a:pt x="403" y="200"/>
                    <a:pt x="403" y="210"/>
                    <a:pt x="415" y="212"/>
                  </a:cubicBezTo>
                  <a:cubicBezTo>
                    <a:pt x="415" y="212"/>
                    <a:pt x="415" y="212"/>
                    <a:pt x="415" y="212"/>
                  </a:cubicBezTo>
                  <a:cubicBezTo>
                    <a:pt x="415" y="213"/>
                    <a:pt x="415" y="213"/>
                    <a:pt x="415" y="214"/>
                  </a:cubicBezTo>
                  <a:cubicBezTo>
                    <a:pt x="413" y="225"/>
                    <a:pt x="419" y="235"/>
                    <a:pt x="429" y="240"/>
                  </a:cubicBezTo>
                  <a:cubicBezTo>
                    <a:pt x="451" y="250"/>
                    <a:pt x="451" y="250"/>
                    <a:pt x="451" y="250"/>
                  </a:cubicBezTo>
                  <a:cubicBezTo>
                    <a:pt x="472" y="260"/>
                    <a:pt x="494" y="270"/>
                    <a:pt x="516" y="280"/>
                  </a:cubicBezTo>
                  <a:cubicBezTo>
                    <a:pt x="526" y="285"/>
                    <a:pt x="529" y="290"/>
                    <a:pt x="528" y="300"/>
                  </a:cubicBezTo>
                  <a:close/>
                  <a:moveTo>
                    <a:pt x="534" y="299"/>
                  </a:moveTo>
                  <a:cubicBezTo>
                    <a:pt x="535" y="288"/>
                    <a:pt x="530" y="280"/>
                    <a:pt x="519" y="275"/>
                  </a:cubicBezTo>
                  <a:cubicBezTo>
                    <a:pt x="501" y="267"/>
                    <a:pt x="483" y="258"/>
                    <a:pt x="465" y="250"/>
                  </a:cubicBezTo>
                  <a:cubicBezTo>
                    <a:pt x="466" y="250"/>
                    <a:pt x="467" y="250"/>
                    <a:pt x="468" y="250"/>
                  </a:cubicBezTo>
                  <a:cubicBezTo>
                    <a:pt x="476" y="249"/>
                    <a:pt x="476" y="249"/>
                    <a:pt x="476" y="249"/>
                  </a:cubicBezTo>
                  <a:cubicBezTo>
                    <a:pt x="476" y="249"/>
                    <a:pt x="476" y="249"/>
                    <a:pt x="476" y="249"/>
                  </a:cubicBezTo>
                  <a:cubicBezTo>
                    <a:pt x="477" y="249"/>
                    <a:pt x="501" y="244"/>
                    <a:pt x="519" y="234"/>
                  </a:cubicBezTo>
                  <a:cubicBezTo>
                    <a:pt x="521" y="234"/>
                    <a:pt x="521" y="234"/>
                    <a:pt x="521" y="234"/>
                  </a:cubicBezTo>
                  <a:cubicBezTo>
                    <a:pt x="521" y="232"/>
                    <a:pt x="521" y="232"/>
                    <a:pt x="521" y="232"/>
                  </a:cubicBezTo>
                  <a:cubicBezTo>
                    <a:pt x="521" y="231"/>
                    <a:pt x="524" y="225"/>
                    <a:pt x="531" y="225"/>
                  </a:cubicBezTo>
                  <a:cubicBezTo>
                    <a:pt x="532" y="226"/>
                    <a:pt x="532" y="226"/>
                    <a:pt x="532" y="226"/>
                  </a:cubicBezTo>
                  <a:cubicBezTo>
                    <a:pt x="533" y="225"/>
                    <a:pt x="533" y="225"/>
                    <a:pt x="533" y="225"/>
                  </a:cubicBezTo>
                  <a:cubicBezTo>
                    <a:pt x="537" y="221"/>
                    <a:pt x="540" y="217"/>
                    <a:pt x="541" y="213"/>
                  </a:cubicBezTo>
                  <a:cubicBezTo>
                    <a:pt x="541" y="204"/>
                    <a:pt x="541" y="204"/>
                    <a:pt x="541" y="204"/>
                  </a:cubicBezTo>
                  <a:cubicBezTo>
                    <a:pt x="529" y="205"/>
                    <a:pt x="529" y="205"/>
                    <a:pt x="529" y="205"/>
                  </a:cubicBezTo>
                  <a:cubicBezTo>
                    <a:pt x="517" y="207"/>
                    <a:pt x="504" y="201"/>
                    <a:pt x="497" y="197"/>
                  </a:cubicBezTo>
                  <a:cubicBezTo>
                    <a:pt x="498" y="197"/>
                    <a:pt x="499" y="196"/>
                    <a:pt x="500" y="194"/>
                  </a:cubicBezTo>
                  <a:cubicBezTo>
                    <a:pt x="502" y="189"/>
                    <a:pt x="500" y="183"/>
                    <a:pt x="496" y="171"/>
                  </a:cubicBezTo>
                  <a:cubicBezTo>
                    <a:pt x="495" y="171"/>
                    <a:pt x="495" y="171"/>
                    <a:pt x="495" y="171"/>
                  </a:cubicBezTo>
                  <a:cubicBezTo>
                    <a:pt x="491" y="157"/>
                    <a:pt x="501" y="142"/>
                    <a:pt x="501" y="142"/>
                  </a:cubicBezTo>
                  <a:cubicBezTo>
                    <a:pt x="504" y="138"/>
                    <a:pt x="504" y="138"/>
                    <a:pt x="504" y="138"/>
                  </a:cubicBezTo>
                  <a:cubicBezTo>
                    <a:pt x="499" y="137"/>
                    <a:pt x="499" y="137"/>
                    <a:pt x="499" y="137"/>
                  </a:cubicBezTo>
                  <a:cubicBezTo>
                    <a:pt x="499" y="137"/>
                    <a:pt x="498" y="136"/>
                    <a:pt x="497" y="135"/>
                  </a:cubicBezTo>
                  <a:cubicBezTo>
                    <a:pt x="494" y="130"/>
                    <a:pt x="495" y="117"/>
                    <a:pt x="502" y="103"/>
                  </a:cubicBezTo>
                  <a:cubicBezTo>
                    <a:pt x="509" y="85"/>
                    <a:pt x="516" y="55"/>
                    <a:pt x="516" y="52"/>
                  </a:cubicBezTo>
                  <a:cubicBezTo>
                    <a:pt x="532" y="11"/>
                    <a:pt x="563" y="13"/>
                    <a:pt x="564" y="13"/>
                  </a:cubicBezTo>
                  <a:cubicBezTo>
                    <a:pt x="567" y="13"/>
                    <a:pt x="567" y="13"/>
                    <a:pt x="567" y="13"/>
                  </a:cubicBezTo>
                  <a:cubicBezTo>
                    <a:pt x="582" y="13"/>
                    <a:pt x="582" y="13"/>
                    <a:pt x="582" y="13"/>
                  </a:cubicBezTo>
                  <a:cubicBezTo>
                    <a:pt x="584" y="13"/>
                    <a:pt x="614" y="11"/>
                    <a:pt x="630" y="52"/>
                  </a:cubicBezTo>
                  <a:cubicBezTo>
                    <a:pt x="631" y="55"/>
                    <a:pt x="637" y="85"/>
                    <a:pt x="645" y="103"/>
                  </a:cubicBezTo>
                  <a:cubicBezTo>
                    <a:pt x="651" y="117"/>
                    <a:pt x="652" y="130"/>
                    <a:pt x="649" y="135"/>
                  </a:cubicBezTo>
                  <a:cubicBezTo>
                    <a:pt x="648" y="136"/>
                    <a:pt x="647" y="137"/>
                    <a:pt x="647" y="137"/>
                  </a:cubicBezTo>
                  <a:cubicBezTo>
                    <a:pt x="642" y="138"/>
                    <a:pt x="642" y="138"/>
                    <a:pt x="642" y="138"/>
                  </a:cubicBezTo>
                  <a:cubicBezTo>
                    <a:pt x="645" y="142"/>
                    <a:pt x="645" y="142"/>
                    <a:pt x="645" y="142"/>
                  </a:cubicBezTo>
                  <a:cubicBezTo>
                    <a:pt x="645" y="142"/>
                    <a:pt x="656" y="157"/>
                    <a:pt x="651" y="171"/>
                  </a:cubicBezTo>
                  <a:cubicBezTo>
                    <a:pt x="651" y="171"/>
                    <a:pt x="651" y="171"/>
                    <a:pt x="651" y="171"/>
                  </a:cubicBezTo>
                  <a:cubicBezTo>
                    <a:pt x="646" y="183"/>
                    <a:pt x="644" y="189"/>
                    <a:pt x="647" y="194"/>
                  </a:cubicBezTo>
                  <a:cubicBezTo>
                    <a:pt x="647" y="196"/>
                    <a:pt x="648" y="197"/>
                    <a:pt x="649" y="197"/>
                  </a:cubicBezTo>
                  <a:cubicBezTo>
                    <a:pt x="642" y="201"/>
                    <a:pt x="630" y="207"/>
                    <a:pt x="617" y="205"/>
                  </a:cubicBezTo>
                  <a:cubicBezTo>
                    <a:pt x="605" y="204"/>
                    <a:pt x="605" y="204"/>
                    <a:pt x="605" y="204"/>
                  </a:cubicBezTo>
                  <a:cubicBezTo>
                    <a:pt x="605" y="212"/>
                    <a:pt x="605" y="212"/>
                    <a:pt x="605" y="212"/>
                  </a:cubicBezTo>
                  <a:cubicBezTo>
                    <a:pt x="605" y="213"/>
                    <a:pt x="605" y="213"/>
                    <a:pt x="605" y="213"/>
                  </a:cubicBezTo>
                  <a:cubicBezTo>
                    <a:pt x="606" y="217"/>
                    <a:pt x="609" y="221"/>
                    <a:pt x="613" y="225"/>
                  </a:cubicBezTo>
                  <a:cubicBezTo>
                    <a:pt x="614" y="226"/>
                    <a:pt x="614" y="226"/>
                    <a:pt x="614" y="226"/>
                  </a:cubicBezTo>
                  <a:cubicBezTo>
                    <a:pt x="615" y="225"/>
                    <a:pt x="615" y="225"/>
                    <a:pt x="615" y="225"/>
                  </a:cubicBezTo>
                  <a:cubicBezTo>
                    <a:pt x="615" y="225"/>
                    <a:pt x="616" y="225"/>
                    <a:pt x="616" y="225"/>
                  </a:cubicBezTo>
                  <a:cubicBezTo>
                    <a:pt x="622" y="225"/>
                    <a:pt x="625" y="231"/>
                    <a:pt x="625" y="232"/>
                  </a:cubicBezTo>
                  <a:cubicBezTo>
                    <a:pt x="625" y="234"/>
                    <a:pt x="625" y="234"/>
                    <a:pt x="625" y="234"/>
                  </a:cubicBezTo>
                  <a:cubicBezTo>
                    <a:pt x="627" y="234"/>
                    <a:pt x="627" y="234"/>
                    <a:pt x="627" y="234"/>
                  </a:cubicBezTo>
                  <a:cubicBezTo>
                    <a:pt x="645" y="244"/>
                    <a:pt x="669" y="249"/>
                    <a:pt x="670" y="249"/>
                  </a:cubicBezTo>
                  <a:cubicBezTo>
                    <a:pt x="678" y="250"/>
                    <a:pt x="678" y="250"/>
                    <a:pt x="678" y="250"/>
                  </a:cubicBezTo>
                  <a:cubicBezTo>
                    <a:pt x="718" y="255"/>
                    <a:pt x="722" y="289"/>
                    <a:pt x="722" y="299"/>
                  </a:cubicBezTo>
                  <a:lnTo>
                    <a:pt x="534" y="2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109" name="Freeform 222">
              <a:extLst>
                <a:ext uri="{FF2B5EF4-FFF2-40B4-BE49-F238E27FC236}">
                  <a16:creationId xmlns:a16="http://schemas.microsoft.com/office/drawing/2014/main" id="{F2BFC15A-02FB-D5E1-B105-655641738DF3}"/>
                </a:ext>
              </a:extLst>
            </p:cNvPr>
            <p:cNvSpPr>
              <a:spLocks noEditPoints="1"/>
            </p:cNvSpPr>
            <p:nvPr/>
          </p:nvSpPr>
          <p:spPr bwMode="auto">
            <a:xfrm>
              <a:off x="2974" y="1772"/>
              <a:ext cx="1741" cy="772"/>
            </a:xfrm>
            <a:custGeom>
              <a:avLst/>
              <a:gdLst>
                <a:gd name="T0" fmla="*/ 90 w 734"/>
                <a:gd name="T1" fmla="*/ 210 h 324"/>
                <a:gd name="T2" fmla="*/ 112 w 734"/>
                <a:gd name="T3" fmla="*/ 151 h 324"/>
                <a:gd name="T4" fmla="*/ 229 w 734"/>
                <a:gd name="T5" fmla="*/ 85 h 324"/>
                <a:gd name="T6" fmla="*/ 220 w 734"/>
                <a:gd name="T7" fmla="*/ 197 h 324"/>
                <a:gd name="T8" fmla="*/ 299 w 734"/>
                <a:gd name="T9" fmla="*/ 235 h 324"/>
                <a:gd name="T10" fmla="*/ 304 w 734"/>
                <a:gd name="T11" fmla="*/ 148 h 324"/>
                <a:gd name="T12" fmla="*/ 336 w 734"/>
                <a:gd name="T13" fmla="*/ 8 h 324"/>
                <a:gd name="T14" fmla="*/ 438 w 734"/>
                <a:gd name="T15" fmla="*/ 62 h 324"/>
                <a:gd name="T16" fmla="*/ 413 w 734"/>
                <a:gd name="T17" fmla="*/ 185 h 324"/>
                <a:gd name="T18" fmla="*/ 532 w 734"/>
                <a:gd name="T19" fmla="*/ 214 h 324"/>
                <a:gd name="T20" fmla="*/ 566 w 734"/>
                <a:gd name="T21" fmla="*/ 8 h 324"/>
                <a:gd name="T22" fmla="*/ 667 w 734"/>
                <a:gd name="T23" fmla="*/ 197 h 324"/>
                <a:gd name="T24" fmla="*/ 533 w 734"/>
                <a:gd name="T25" fmla="*/ 324 h 324"/>
                <a:gd name="T26" fmla="*/ 3 w 734"/>
                <a:gd name="T27" fmla="*/ 304 h 324"/>
                <a:gd name="T28" fmla="*/ 681 w 734"/>
                <a:gd name="T29" fmla="*/ 247 h 324"/>
                <a:gd name="T30" fmla="*/ 658 w 734"/>
                <a:gd name="T31" fmla="*/ 200 h 324"/>
                <a:gd name="T32" fmla="*/ 636 w 734"/>
                <a:gd name="T33" fmla="*/ 52 h 324"/>
                <a:gd name="T34" fmla="*/ 498 w 734"/>
                <a:gd name="T35" fmla="*/ 144 h 324"/>
                <a:gd name="T36" fmla="*/ 532 w 734"/>
                <a:gd name="T37" fmla="*/ 223 h 324"/>
                <a:gd name="T38" fmla="*/ 410 w 734"/>
                <a:gd name="T39" fmla="*/ 191 h 324"/>
                <a:gd name="T40" fmla="*/ 432 w 734"/>
                <a:gd name="T41" fmla="*/ 93 h 324"/>
                <a:gd name="T42" fmla="*/ 346 w 734"/>
                <a:gd name="T43" fmla="*/ 4 h 324"/>
                <a:gd name="T44" fmla="*/ 298 w 734"/>
                <a:gd name="T45" fmla="*/ 52 h 324"/>
                <a:gd name="T46" fmla="*/ 313 w 734"/>
                <a:gd name="T47" fmla="*/ 159 h 324"/>
                <a:gd name="T48" fmla="*/ 242 w 734"/>
                <a:gd name="T49" fmla="*/ 215 h 324"/>
                <a:gd name="T50" fmla="*/ 206 w 734"/>
                <a:gd name="T51" fmla="*/ 180 h 324"/>
                <a:gd name="T52" fmla="*/ 219 w 734"/>
                <a:gd name="T53" fmla="*/ 40 h 324"/>
                <a:gd name="T54" fmla="*/ 106 w 734"/>
                <a:gd name="T55" fmla="*/ 135 h 324"/>
                <a:gd name="T56" fmla="*/ 202 w 734"/>
                <a:gd name="T57" fmla="*/ 318 h 324"/>
                <a:gd name="T58" fmla="*/ 326 w 734"/>
                <a:gd name="T59" fmla="*/ 196 h 324"/>
                <a:gd name="T60" fmla="*/ 304 w 734"/>
                <a:gd name="T61" fmla="*/ 103 h 324"/>
                <a:gd name="T62" fmla="*/ 354 w 734"/>
                <a:gd name="T63" fmla="*/ 12 h 324"/>
                <a:gd name="T64" fmla="*/ 430 w 734"/>
                <a:gd name="T65" fmla="*/ 83 h 324"/>
                <a:gd name="T66" fmla="*/ 419 w 734"/>
                <a:gd name="T67" fmla="*/ 150 h 324"/>
                <a:gd name="T68" fmla="*/ 532 w 734"/>
                <a:gd name="T69" fmla="*/ 302 h 324"/>
                <a:gd name="T70" fmla="*/ 529 w 734"/>
                <a:gd name="T71" fmla="*/ 315 h 324"/>
                <a:gd name="T72" fmla="*/ 422 w 734"/>
                <a:gd name="T73" fmla="*/ 141 h 324"/>
                <a:gd name="T74" fmla="*/ 420 w 734"/>
                <a:gd name="T75" fmla="*/ 41 h 324"/>
                <a:gd name="T76" fmla="*/ 334 w 734"/>
                <a:gd name="T77" fmla="*/ 20 h 324"/>
                <a:gd name="T78" fmla="*/ 311 w 734"/>
                <a:gd name="T79" fmla="*/ 142 h 324"/>
                <a:gd name="T80" fmla="*/ 469 w 734"/>
                <a:gd name="T81" fmla="*/ 255 h 324"/>
                <a:gd name="T82" fmla="*/ 534 w 734"/>
                <a:gd name="T83" fmla="*/ 225 h 324"/>
                <a:gd name="T84" fmla="*/ 501 w 734"/>
                <a:gd name="T85" fmla="*/ 140 h 324"/>
                <a:gd name="T86" fmla="*/ 648 w 734"/>
                <a:gd name="T87" fmla="*/ 143 h 324"/>
                <a:gd name="T88" fmla="*/ 617 w 734"/>
                <a:gd name="T89" fmla="*/ 226 h 324"/>
                <a:gd name="T90" fmla="*/ 628 w 734"/>
                <a:gd name="T91" fmla="*/ 238 h 324"/>
                <a:gd name="T92" fmla="*/ 651 w 734"/>
                <a:gd name="T93" fmla="*/ 173 h 324"/>
                <a:gd name="T94" fmla="*/ 505 w 734"/>
                <a:gd name="T95" fmla="*/ 105 h 324"/>
                <a:gd name="T96" fmla="*/ 537 w 734"/>
                <a:gd name="T97" fmla="*/ 228 h 324"/>
                <a:gd name="T98" fmla="*/ 7 w 734"/>
                <a:gd name="T99" fmla="*/ 303 h 324"/>
                <a:gd name="T100" fmla="*/ 117 w 734"/>
                <a:gd name="T101" fmla="*/ 197 h 324"/>
                <a:gd name="T102" fmla="*/ 123 w 734"/>
                <a:gd name="T103" fmla="*/ 166 h 324"/>
                <a:gd name="T104" fmla="*/ 104 w 734"/>
                <a:gd name="T105" fmla="*/ 94 h 324"/>
                <a:gd name="T106" fmla="*/ 225 w 734"/>
                <a:gd name="T107" fmla="*/ 106 h 324"/>
                <a:gd name="T108" fmla="*/ 205 w 734"/>
                <a:gd name="T109" fmla="*/ 185 h 324"/>
                <a:gd name="T110" fmla="*/ 238 w 734"/>
                <a:gd name="T111" fmla="*/ 217 h 324"/>
                <a:gd name="T112" fmla="*/ 288 w 734"/>
                <a:gd name="T113" fmla="*/ 240 h 324"/>
                <a:gd name="T114" fmla="*/ 206 w 734"/>
                <a:gd name="T115" fmla="*/ 197 h 324"/>
                <a:gd name="T116" fmla="*/ 222 w 734"/>
                <a:gd name="T117" fmla="*/ 111 h 324"/>
                <a:gd name="T118" fmla="*/ 109 w 734"/>
                <a:gd name="T119" fmla="*/ 102 h 324"/>
                <a:gd name="T120" fmla="*/ 129 w 734"/>
                <a:gd name="T121" fmla="*/ 178 h 324"/>
                <a:gd name="T122" fmla="*/ 37 w 734"/>
                <a:gd name="T123" fmla="*/ 242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4" h="324">
                  <a:moveTo>
                    <a:pt x="199" y="324"/>
                  </a:moveTo>
                  <a:cubicBezTo>
                    <a:pt x="198" y="324"/>
                    <a:pt x="197" y="324"/>
                    <a:pt x="196" y="323"/>
                  </a:cubicBezTo>
                  <a:cubicBezTo>
                    <a:pt x="195" y="322"/>
                    <a:pt x="195" y="321"/>
                    <a:pt x="195" y="320"/>
                  </a:cubicBezTo>
                  <a:cubicBezTo>
                    <a:pt x="195" y="309"/>
                    <a:pt x="195" y="309"/>
                    <a:pt x="195" y="309"/>
                  </a:cubicBezTo>
                  <a:cubicBezTo>
                    <a:pt x="5" y="309"/>
                    <a:pt x="5" y="309"/>
                    <a:pt x="5" y="309"/>
                  </a:cubicBezTo>
                  <a:cubicBezTo>
                    <a:pt x="3" y="309"/>
                    <a:pt x="2" y="308"/>
                    <a:pt x="1" y="307"/>
                  </a:cubicBezTo>
                  <a:cubicBezTo>
                    <a:pt x="0" y="306"/>
                    <a:pt x="0" y="304"/>
                    <a:pt x="0" y="303"/>
                  </a:cubicBezTo>
                  <a:cubicBezTo>
                    <a:pt x="9" y="256"/>
                    <a:pt x="9" y="256"/>
                    <a:pt x="9" y="256"/>
                  </a:cubicBezTo>
                  <a:cubicBezTo>
                    <a:pt x="9" y="242"/>
                    <a:pt x="19" y="239"/>
                    <a:pt x="28" y="236"/>
                  </a:cubicBezTo>
                  <a:cubicBezTo>
                    <a:pt x="29" y="236"/>
                    <a:pt x="31" y="235"/>
                    <a:pt x="33" y="234"/>
                  </a:cubicBezTo>
                  <a:cubicBezTo>
                    <a:pt x="88" y="212"/>
                    <a:pt x="88" y="212"/>
                    <a:pt x="88" y="212"/>
                  </a:cubicBezTo>
                  <a:cubicBezTo>
                    <a:pt x="88" y="211"/>
                    <a:pt x="89" y="211"/>
                    <a:pt x="90" y="210"/>
                  </a:cubicBezTo>
                  <a:cubicBezTo>
                    <a:pt x="101" y="205"/>
                    <a:pt x="108" y="199"/>
                    <a:pt x="110" y="196"/>
                  </a:cubicBezTo>
                  <a:cubicBezTo>
                    <a:pt x="112" y="193"/>
                    <a:pt x="114" y="191"/>
                    <a:pt x="116" y="191"/>
                  </a:cubicBezTo>
                  <a:cubicBezTo>
                    <a:pt x="116" y="191"/>
                    <a:pt x="116" y="191"/>
                    <a:pt x="116" y="191"/>
                  </a:cubicBezTo>
                  <a:cubicBezTo>
                    <a:pt x="120" y="181"/>
                    <a:pt x="120" y="181"/>
                    <a:pt x="120" y="181"/>
                  </a:cubicBezTo>
                  <a:cubicBezTo>
                    <a:pt x="120" y="180"/>
                    <a:pt x="120" y="180"/>
                    <a:pt x="121" y="179"/>
                  </a:cubicBezTo>
                  <a:cubicBezTo>
                    <a:pt x="120" y="179"/>
                    <a:pt x="120" y="179"/>
                    <a:pt x="120" y="179"/>
                  </a:cubicBezTo>
                  <a:cubicBezTo>
                    <a:pt x="120" y="172"/>
                    <a:pt x="120" y="172"/>
                    <a:pt x="120" y="172"/>
                  </a:cubicBezTo>
                  <a:cubicBezTo>
                    <a:pt x="120" y="171"/>
                    <a:pt x="120" y="171"/>
                    <a:pt x="120" y="171"/>
                  </a:cubicBezTo>
                  <a:cubicBezTo>
                    <a:pt x="119" y="171"/>
                    <a:pt x="119" y="171"/>
                    <a:pt x="119" y="170"/>
                  </a:cubicBezTo>
                  <a:cubicBezTo>
                    <a:pt x="116" y="167"/>
                    <a:pt x="114" y="161"/>
                    <a:pt x="114" y="157"/>
                  </a:cubicBezTo>
                  <a:cubicBezTo>
                    <a:pt x="113" y="156"/>
                    <a:pt x="113" y="153"/>
                    <a:pt x="112" y="152"/>
                  </a:cubicBezTo>
                  <a:cubicBezTo>
                    <a:pt x="112" y="152"/>
                    <a:pt x="112" y="152"/>
                    <a:pt x="112" y="151"/>
                  </a:cubicBezTo>
                  <a:cubicBezTo>
                    <a:pt x="109" y="149"/>
                    <a:pt x="106" y="146"/>
                    <a:pt x="103" y="136"/>
                  </a:cubicBezTo>
                  <a:cubicBezTo>
                    <a:pt x="96" y="112"/>
                    <a:pt x="97" y="106"/>
                    <a:pt x="99" y="103"/>
                  </a:cubicBezTo>
                  <a:cubicBezTo>
                    <a:pt x="100" y="103"/>
                    <a:pt x="100" y="103"/>
                    <a:pt x="100" y="102"/>
                  </a:cubicBezTo>
                  <a:cubicBezTo>
                    <a:pt x="100" y="102"/>
                    <a:pt x="100" y="102"/>
                    <a:pt x="100" y="102"/>
                  </a:cubicBezTo>
                  <a:cubicBezTo>
                    <a:pt x="100" y="100"/>
                    <a:pt x="99" y="98"/>
                    <a:pt x="99" y="96"/>
                  </a:cubicBezTo>
                  <a:cubicBezTo>
                    <a:pt x="98" y="92"/>
                    <a:pt x="97" y="88"/>
                    <a:pt x="96" y="85"/>
                  </a:cubicBezTo>
                  <a:cubicBezTo>
                    <a:pt x="96" y="75"/>
                    <a:pt x="98" y="47"/>
                    <a:pt x="105" y="36"/>
                  </a:cubicBezTo>
                  <a:cubicBezTo>
                    <a:pt x="109" y="28"/>
                    <a:pt x="118" y="18"/>
                    <a:pt x="134" y="14"/>
                  </a:cubicBezTo>
                  <a:cubicBezTo>
                    <a:pt x="145" y="12"/>
                    <a:pt x="178" y="9"/>
                    <a:pt x="190" y="15"/>
                  </a:cubicBezTo>
                  <a:cubicBezTo>
                    <a:pt x="194" y="16"/>
                    <a:pt x="198" y="19"/>
                    <a:pt x="202" y="21"/>
                  </a:cubicBezTo>
                  <a:cubicBezTo>
                    <a:pt x="207" y="25"/>
                    <a:pt x="217" y="31"/>
                    <a:pt x="221" y="39"/>
                  </a:cubicBezTo>
                  <a:cubicBezTo>
                    <a:pt x="228" y="49"/>
                    <a:pt x="229" y="76"/>
                    <a:pt x="229" y="85"/>
                  </a:cubicBezTo>
                  <a:cubicBezTo>
                    <a:pt x="228" y="89"/>
                    <a:pt x="228" y="95"/>
                    <a:pt x="227" y="101"/>
                  </a:cubicBezTo>
                  <a:cubicBezTo>
                    <a:pt x="228" y="101"/>
                    <a:pt x="229" y="102"/>
                    <a:pt x="230" y="103"/>
                  </a:cubicBezTo>
                  <a:cubicBezTo>
                    <a:pt x="232" y="107"/>
                    <a:pt x="232" y="113"/>
                    <a:pt x="226" y="136"/>
                  </a:cubicBezTo>
                  <a:cubicBezTo>
                    <a:pt x="223" y="146"/>
                    <a:pt x="220" y="149"/>
                    <a:pt x="218" y="151"/>
                  </a:cubicBezTo>
                  <a:cubicBezTo>
                    <a:pt x="217" y="152"/>
                    <a:pt x="217" y="152"/>
                    <a:pt x="217" y="152"/>
                  </a:cubicBezTo>
                  <a:cubicBezTo>
                    <a:pt x="216" y="153"/>
                    <a:pt x="216" y="156"/>
                    <a:pt x="216" y="157"/>
                  </a:cubicBezTo>
                  <a:cubicBezTo>
                    <a:pt x="215" y="162"/>
                    <a:pt x="214" y="167"/>
                    <a:pt x="211" y="170"/>
                  </a:cubicBezTo>
                  <a:cubicBezTo>
                    <a:pt x="209" y="172"/>
                    <a:pt x="209" y="172"/>
                    <a:pt x="209" y="172"/>
                  </a:cubicBezTo>
                  <a:cubicBezTo>
                    <a:pt x="209" y="179"/>
                    <a:pt x="209" y="179"/>
                    <a:pt x="209" y="179"/>
                  </a:cubicBezTo>
                  <a:cubicBezTo>
                    <a:pt x="209" y="179"/>
                    <a:pt x="210" y="180"/>
                    <a:pt x="210" y="181"/>
                  </a:cubicBezTo>
                  <a:cubicBezTo>
                    <a:pt x="211" y="182"/>
                    <a:pt x="213" y="188"/>
                    <a:pt x="214" y="192"/>
                  </a:cubicBezTo>
                  <a:cubicBezTo>
                    <a:pt x="216" y="192"/>
                    <a:pt x="218" y="194"/>
                    <a:pt x="220" y="197"/>
                  </a:cubicBezTo>
                  <a:cubicBezTo>
                    <a:pt x="220" y="197"/>
                    <a:pt x="220" y="197"/>
                    <a:pt x="220" y="197"/>
                  </a:cubicBezTo>
                  <a:cubicBezTo>
                    <a:pt x="221" y="197"/>
                    <a:pt x="221" y="197"/>
                    <a:pt x="221" y="197"/>
                  </a:cubicBezTo>
                  <a:cubicBezTo>
                    <a:pt x="221" y="198"/>
                    <a:pt x="221" y="198"/>
                    <a:pt x="221" y="198"/>
                  </a:cubicBezTo>
                  <a:cubicBezTo>
                    <a:pt x="221" y="198"/>
                    <a:pt x="221" y="198"/>
                    <a:pt x="221" y="198"/>
                  </a:cubicBezTo>
                  <a:cubicBezTo>
                    <a:pt x="223" y="201"/>
                    <a:pt x="231" y="207"/>
                    <a:pt x="240" y="211"/>
                  </a:cubicBezTo>
                  <a:cubicBezTo>
                    <a:pt x="241" y="211"/>
                    <a:pt x="241" y="212"/>
                    <a:pt x="241" y="212"/>
                  </a:cubicBezTo>
                  <a:cubicBezTo>
                    <a:pt x="241" y="212"/>
                    <a:pt x="241" y="212"/>
                    <a:pt x="241" y="212"/>
                  </a:cubicBezTo>
                  <a:cubicBezTo>
                    <a:pt x="242" y="212"/>
                    <a:pt x="242" y="212"/>
                    <a:pt x="243" y="212"/>
                  </a:cubicBezTo>
                  <a:cubicBezTo>
                    <a:pt x="297" y="234"/>
                    <a:pt x="297" y="234"/>
                    <a:pt x="297" y="234"/>
                  </a:cubicBezTo>
                  <a:cubicBezTo>
                    <a:pt x="298" y="234"/>
                    <a:pt x="298" y="234"/>
                    <a:pt x="299" y="235"/>
                  </a:cubicBezTo>
                  <a:cubicBezTo>
                    <a:pt x="299" y="235"/>
                    <a:pt x="299" y="235"/>
                    <a:pt x="299" y="235"/>
                  </a:cubicBezTo>
                  <a:cubicBezTo>
                    <a:pt x="299" y="235"/>
                    <a:pt x="299" y="235"/>
                    <a:pt x="299" y="235"/>
                  </a:cubicBezTo>
                  <a:cubicBezTo>
                    <a:pt x="306" y="231"/>
                    <a:pt x="310" y="224"/>
                    <a:pt x="308" y="216"/>
                  </a:cubicBezTo>
                  <a:cubicBezTo>
                    <a:pt x="308" y="216"/>
                    <a:pt x="308" y="215"/>
                    <a:pt x="308" y="214"/>
                  </a:cubicBezTo>
                  <a:cubicBezTo>
                    <a:pt x="308" y="213"/>
                    <a:pt x="308" y="213"/>
                    <a:pt x="308" y="213"/>
                  </a:cubicBezTo>
                  <a:cubicBezTo>
                    <a:pt x="307" y="212"/>
                    <a:pt x="308" y="210"/>
                    <a:pt x="310" y="209"/>
                  </a:cubicBezTo>
                  <a:cubicBezTo>
                    <a:pt x="311" y="208"/>
                    <a:pt x="311" y="208"/>
                    <a:pt x="313" y="208"/>
                  </a:cubicBezTo>
                  <a:cubicBezTo>
                    <a:pt x="318" y="207"/>
                    <a:pt x="320" y="205"/>
                    <a:pt x="320" y="196"/>
                  </a:cubicBezTo>
                  <a:cubicBezTo>
                    <a:pt x="320" y="188"/>
                    <a:pt x="319" y="181"/>
                    <a:pt x="316" y="174"/>
                  </a:cubicBezTo>
                  <a:cubicBezTo>
                    <a:pt x="313" y="169"/>
                    <a:pt x="312" y="164"/>
                    <a:pt x="310" y="160"/>
                  </a:cubicBezTo>
                  <a:cubicBezTo>
                    <a:pt x="309" y="157"/>
                    <a:pt x="309" y="155"/>
                    <a:pt x="308" y="152"/>
                  </a:cubicBezTo>
                  <a:cubicBezTo>
                    <a:pt x="308" y="152"/>
                    <a:pt x="307" y="151"/>
                    <a:pt x="307" y="151"/>
                  </a:cubicBezTo>
                  <a:cubicBezTo>
                    <a:pt x="306" y="150"/>
                    <a:pt x="306" y="150"/>
                    <a:pt x="305" y="149"/>
                  </a:cubicBezTo>
                  <a:cubicBezTo>
                    <a:pt x="305" y="149"/>
                    <a:pt x="305" y="149"/>
                    <a:pt x="304" y="148"/>
                  </a:cubicBezTo>
                  <a:cubicBezTo>
                    <a:pt x="303" y="147"/>
                    <a:pt x="302" y="145"/>
                    <a:pt x="301" y="143"/>
                  </a:cubicBezTo>
                  <a:cubicBezTo>
                    <a:pt x="298" y="131"/>
                    <a:pt x="296" y="121"/>
                    <a:pt x="294" y="112"/>
                  </a:cubicBezTo>
                  <a:cubicBezTo>
                    <a:pt x="293" y="108"/>
                    <a:pt x="293" y="105"/>
                    <a:pt x="295" y="102"/>
                  </a:cubicBezTo>
                  <a:cubicBezTo>
                    <a:pt x="296" y="101"/>
                    <a:pt x="297" y="101"/>
                    <a:pt x="298" y="100"/>
                  </a:cubicBezTo>
                  <a:cubicBezTo>
                    <a:pt x="297" y="92"/>
                    <a:pt x="297" y="92"/>
                    <a:pt x="297" y="92"/>
                  </a:cubicBezTo>
                  <a:cubicBezTo>
                    <a:pt x="296" y="82"/>
                    <a:pt x="295" y="72"/>
                    <a:pt x="295" y="62"/>
                  </a:cubicBezTo>
                  <a:cubicBezTo>
                    <a:pt x="294" y="58"/>
                    <a:pt x="295" y="54"/>
                    <a:pt x="295" y="51"/>
                  </a:cubicBezTo>
                  <a:cubicBezTo>
                    <a:pt x="297" y="44"/>
                    <a:pt x="301" y="39"/>
                    <a:pt x="308" y="37"/>
                  </a:cubicBezTo>
                  <a:cubicBezTo>
                    <a:pt x="310" y="36"/>
                    <a:pt x="311" y="35"/>
                    <a:pt x="311" y="33"/>
                  </a:cubicBezTo>
                  <a:cubicBezTo>
                    <a:pt x="313" y="21"/>
                    <a:pt x="320" y="14"/>
                    <a:pt x="332" y="11"/>
                  </a:cubicBezTo>
                  <a:cubicBezTo>
                    <a:pt x="336" y="11"/>
                    <a:pt x="336" y="11"/>
                    <a:pt x="336" y="11"/>
                  </a:cubicBezTo>
                  <a:cubicBezTo>
                    <a:pt x="335" y="10"/>
                    <a:pt x="335" y="9"/>
                    <a:pt x="336" y="8"/>
                  </a:cubicBezTo>
                  <a:cubicBezTo>
                    <a:pt x="336" y="6"/>
                    <a:pt x="339" y="5"/>
                    <a:pt x="341" y="5"/>
                  </a:cubicBezTo>
                  <a:cubicBezTo>
                    <a:pt x="341" y="5"/>
                    <a:pt x="341" y="5"/>
                    <a:pt x="341" y="5"/>
                  </a:cubicBezTo>
                  <a:cubicBezTo>
                    <a:pt x="341" y="4"/>
                    <a:pt x="342" y="3"/>
                    <a:pt x="343" y="2"/>
                  </a:cubicBezTo>
                  <a:cubicBezTo>
                    <a:pt x="344" y="2"/>
                    <a:pt x="344" y="2"/>
                    <a:pt x="345" y="1"/>
                  </a:cubicBezTo>
                  <a:cubicBezTo>
                    <a:pt x="346" y="1"/>
                    <a:pt x="348" y="0"/>
                    <a:pt x="350" y="1"/>
                  </a:cubicBezTo>
                  <a:cubicBezTo>
                    <a:pt x="358" y="6"/>
                    <a:pt x="367" y="6"/>
                    <a:pt x="376" y="7"/>
                  </a:cubicBezTo>
                  <a:cubicBezTo>
                    <a:pt x="380" y="8"/>
                    <a:pt x="384" y="8"/>
                    <a:pt x="388" y="9"/>
                  </a:cubicBezTo>
                  <a:cubicBezTo>
                    <a:pt x="401" y="11"/>
                    <a:pt x="411" y="15"/>
                    <a:pt x="419" y="23"/>
                  </a:cubicBezTo>
                  <a:cubicBezTo>
                    <a:pt x="421" y="25"/>
                    <a:pt x="422" y="27"/>
                    <a:pt x="423" y="30"/>
                  </a:cubicBezTo>
                  <a:cubicBezTo>
                    <a:pt x="423" y="30"/>
                    <a:pt x="424" y="31"/>
                    <a:pt x="424" y="32"/>
                  </a:cubicBezTo>
                  <a:cubicBezTo>
                    <a:pt x="424" y="32"/>
                    <a:pt x="425" y="33"/>
                    <a:pt x="425" y="33"/>
                  </a:cubicBezTo>
                  <a:cubicBezTo>
                    <a:pt x="438" y="40"/>
                    <a:pt x="438" y="53"/>
                    <a:pt x="438" y="62"/>
                  </a:cubicBezTo>
                  <a:cubicBezTo>
                    <a:pt x="438" y="69"/>
                    <a:pt x="437" y="77"/>
                    <a:pt x="436" y="84"/>
                  </a:cubicBezTo>
                  <a:cubicBezTo>
                    <a:pt x="436" y="87"/>
                    <a:pt x="436" y="90"/>
                    <a:pt x="435" y="93"/>
                  </a:cubicBezTo>
                  <a:cubicBezTo>
                    <a:pt x="435" y="95"/>
                    <a:pt x="435" y="97"/>
                    <a:pt x="435" y="100"/>
                  </a:cubicBezTo>
                  <a:cubicBezTo>
                    <a:pt x="435" y="100"/>
                    <a:pt x="435" y="100"/>
                    <a:pt x="435" y="100"/>
                  </a:cubicBezTo>
                  <a:cubicBezTo>
                    <a:pt x="436" y="101"/>
                    <a:pt x="437" y="101"/>
                    <a:pt x="437" y="102"/>
                  </a:cubicBezTo>
                  <a:cubicBezTo>
                    <a:pt x="439" y="104"/>
                    <a:pt x="440" y="107"/>
                    <a:pt x="439" y="111"/>
                  </a:cubicBezTo>
                  <a:cubicBezTo>
                    <a:pt x="437" y="121"/>
                    <a:pt x="435" y="132"/>
                    <a:pt x="432" y="142"/>
                  </a:cubicBezTo>
                  <a:cubicBezTo>
                    <a:pt x="431" y="145"/>
                    <a:pt x="429" y="147"/>
                    <a:pt x="428" y="148"/>
                  </a:cubicBezTo>
                  <a:cubicBezTo>
                    <a:pt x="427" y="149"/>
                    <a:pt x="427" y="149"/>
                    <a:pt x="426" y="149"/>
                  </a:cubicBezTo>
                  <a:cubicBezTo>
                    <a:pt x="426" y="150"/>
                    <a:pt x="425" y="151"/>
                    <a:pt x="425" y="152"/>
                  </a:cubicBezTo>
                  <a:cubicBezTo>
                    <a:pt x="421" y="162"/>
                    <a:pt x="417" y="172"/>
                    <a:pt x="413" y="182"/>
                  </a:cubicBezTo>
                  <a:cubicBezTo>
                    <a:pt x="413" y="183"/>
                    <a:pt x="413" y="184"/>
                    <a:pt x="413" y="185"/>
                  </a:cubicBezTo>
                  <a:cubicBezTo>
                    <a:pt x="413" y="187"/>
                    <a:pt x="413" y="189"/>
                    <a:pt x="413" y="191"/>
                  </a:cubicBezTo>
                  <a:cubicBezTo>
                    <a:pt x="413" y="193"/>
                    <a:pt x="413" y="196"/>
                    <a:pt x="413" y="199"/>
                  </a:cubicBezTo>
                  <a:cubicBezTo>
                    <a:pt x="413" y="205"/>
                    <a:pt x="414" y="206"/>
                    <a:pt x="418" y="207"/>
                  </a:cubicBezTo>
                  <a:cubicBezTo>
                    <a:pt x="423" y="208"/>
                    <a:pt x="425" y="211"/>
                    <a:pt x="424" y="217"/>
                  </a:cubicBezTo>
                  <a:cubicBezTo>
                    <a:pt x="423" y="225"/>
                    <a:pt x="427" y="232"/>
                    <a:pt x="435" y="235"/>
                  </a:cubicBezTo>
                  <a:cubicBezTo>
                    <a:pt x="459" y="247"/>
                    <a:pt x="459" y="247"/>
                    <a:pt x="459" y="247"/>
                  </a:cubicBezTo>
                  <a:cubicBezTo>
                    <a:pt x="462" y="245"/>
                    <a:pt x="466" y="245"/>
                    <a:pt x="469" y="244"/>
                  </a:cubicBezTo>
                  <a:cubicBezTo>
                    <a:pt x="477" y="244"/>
                    <a:pt x="477" y="244"/>
                    <a:pt x="477" y="244"/>
                  </a:cubicBezTo>
                  <a:cubicBezTo>
                    <a:pt x="479" y="244"/>
                    <a:pt x="500" y="239"/>
                    <a:pt x="516" y="231"/>
                  </a:cubicBezTo>
                  <a:cubicBezTo>
                    <a:pt x="518" y="227"/>
                    <a:pt x="522" y="220"/>
                    <a:pt x="532" y="220"/>
                  </a:cubicBezTo>
                  <a:cubicBezTo>
                    <a:pt x="533" y="218"/>
                    <a:pt x="535" y="216"/>
                    <a:pt x="535" y="214"/>
                  </a:cubicBezTo>
                  <a:cubicBezTo>
                    <a:pt x="532" y="214"/>
                    <a:pt x="532" y="214"/>
                    <a:pt x="532" y="214"/>
                  </a:cubicBezTo>
                  <a:cubicBezTo>
                    <a:pt x="512" y="218"/>
                    <a:pt x="491" y="203"/>
                    <a:pt x="491" y="203"/>
                  </a:cubicBezTo>
                  <a:cubicBezTo>
                    <a:pt x="483" y="197"/>
                    <a:pt x="483" y="197"/>
                    <a:pt x="483" y="197"/>
                  </a:cubicBezTo>
                  <a:cubicBezTo>
                    <a:pt x="492" y="195"/>
                    <a:pt x="492" y="195"/>
                    <a:pt x="492" y="195"/>
                  </a:cubicBezTo>
                  <a:cubicBezTo>
                    <a:pt x="493" y="194"/>
                    <a:pt x="494" y="194"/>
                    <a:pt x="495" y="193"/>
                  </a:cubicBezTo>
                  <a:cubicBezTo>
                    <a:pt x="496" y="191"/>
                    <a:pt x="494" y="184"/>
                    <a:pt x="491" y="176"/>
                  </a:cubicBezTo>
                  <a:cubicBezTo>
                    <a:pt x="490" y="175"/>
                    <a:pt x="490" y="175"/>
                    <a:pt x="490" y="175"/>
                  </a:cubicBezTo>
                  <a:cubicBezTo>
                    <a:pt x="486" y="163"/>
                    <a:pt x="491" y="150"/>
                    <a:pt x="495" y="143"/>
                  </a:cubicBezTo>
                  <a:cubicBezTo>
                    <a:pt x="494" y="143"/>
                    <a:pt x="493" y="142"/>
                    <a:pt x="492" y="141"/>
                  </a:cubicBezTo>
                  <a:cubicBezTo>
                    <a:pt x="488" y="133"/>
                    <a:pt x="490" y="117"/>
                    <a:pt x="497" y="102"/>
                  </a:cubicBezTo>
                  <a:cubicBezTo>
                    <a:pt x="504" y="85"/>
                    <a:pt x="510" y="55"/>
                    <a:pt x="511" y="52"/>
                  </a:cubicBezTo>
                  <a:cubicBezTo>
                    <a:pt x="511" y="51"/>
                    <a:pt x="511" y="51"/>
                    <a:pt x="511" y="51"/>
                  </a:cubicBezTo>
                  <a:cubicBezTo>
                    <a:pt x="529" y="5"/>
                    <a:pt x="565" y="7"/>
                    <a:pt x="566" y="8"/>
                  </a:cubicBezTo>
                  <a:cubicBezTo>
                    <a:pt x="581" y="8"/>
                    <a:pt x="581" y="8"/>
                    <a:pt x="581" y="8"/>
                  </a:cubicBezTo>
                  <a:cubicBezTo>
                    <a:pt x="584" y="8"/>
                    <a:pt x="584" y="8"/>
                    <a:pt x="584" y="8"/>
                  </a:cubicBezTo>
                  <a:cubicBezTo>
                    <a:pt x="586" y="7"/>
                    <a:pt x="622" y="6"/>
                    <a:pt x="639" y="51"/>
                  </a:cubicBezTo>
                  <a:cubicBezTo>
                    <a:pt x="639" y="52"/>
                    <a:pt x="639" y="52"/>
                    <a:pt x="639" y="52"/>
                  </a:cubicBezTo>
                  <a:cubicBezTo>
                    <a:pt x="640" y="55"/>
                    <a:pt x="646" y="85"/>
                    <a:pt x="653" y="102"/>
                  </a:cubicBezTo>
                  <a:cubicBezTo>
                    <a:pt x="660" y="117"/>
                    <a:pt x="662" y="133"/>
                    <a:pt x="658" y="141"/>
                  </a:cubicBezTo>
                  <a:cubicBezTo>
                    <a:pt x="657" y="142"/>
                    <a:pt x="656" y="143"/>
                    <a:pt x="656" y="143"/>
                  </a:cubicBezTo>
                  <a:cubicBezTo>
                    <a:pt x="659" y="150"/>
                    <a:pt x="664" y="163"/>
                    <a:pt x="660" y="175"/>
                  </a:cubicBezTo>
                  <a:cubicBezTo>
                    <a:pt x="660" y="176"/>
                    <a:pt x="660" y="176"/>
                    <a:pt x="660" y="176"/>
                  </a:cubicBezTo>
                  <a:cubicBezTo>
                    <a:pt x="657" y="184"/>
                    <a:pt x="654" y="191"/>
                    <a:pt x="655" y="193"/>
                  </a:cubicBezTo>
                  <a:cubicBezTo>
                    <a:pt x="656" y="194"/>
                    <a:pt x="657" y="194"/>
                    <a:pt x="658" y="195"/>
                  </a:cubicBezTo>
                  <a:cubicBezTo>
                    <a:pt x="667" y="197"/>
                    <a:pt x="667" y="197"/>
                    <a:pt x="667" y="197"/>
                  </a:cubicBezTo>
                  <a:cubicBezTo>
                    <a:pt x="660" y="203"/>
                    <a:pt x="660" y="203"/>
                    <a:pt x="660" y="203"/>
                  </a:cubicBezTo>
                  <a:cubicBezTo>
                    <a:pt x="659" y="203"/>
                    <a:pt x="638" y="218"/>
                    <a:pt x="618" y="214"/>
                  </a:cubicBezTo>
                  <a:cubicBezTo>
                    <a:pt x="615" y="214"/>
                    <a:pt x="615" y="214"/>
                    <a:pt x="615" y="214"/>
                  </a:cubicBezTo>
                  <a:cubicBezTo>
                    <a:pt x="616" y="216"/>
                    <a:pt x="617" y="218"/>
                    <a:pt x="619" y="220"/>
                  </a:cubicBezTo>
                  <a:cubicBezTo>
                    <a:pt x="629" y="220"/>
                    <a:pt x="633" y="228"/>
                    <a:pt x="634" y="231"/>
                  </a:cubicBezTo>
                  <a:cubicBezTo>
                    <a:pt x="650" y="239"/>
                    <a:pt x="671" y="244"/>
                    <a:pt x="673" y="244"/>
                  </a:cubicBezTo>
                  <a:cubicBezTo>
                    <a:pt x="681" y="244"/>
                    <a:pt x="681" y="244"/>
                    <a:pt x="681" y="244"/>
                  </a:cubicBezTo>
                  <a:cubicBezTo>
                    <a:pt x="734" y="251"/>
                    <a:pt x="731" y="304"/>
                    <a:pt x="731" y="304"/>
                  </a:cubicBezTo>
                  <a:cubicBezTo>
                    <a:pt x="731" y="309"/>
                    <a:pt x="731" y="309"/>
                    <a:pt x="731" y="309"/>
                  </a:cubicBezTo>
                  <a:cubicBezTo>
                    <a:pt x="538" y="309"/>
                    <a:pt x="538" y="309"/>
                    <a:pt x="538" y="309"/>
                  </a:cubicBezTo>
                  <a:cubicBezTo>
                    <a:pt x="538" y="320"/>
                    <a:pt x="538" y="320"/>
                    <a:pt x="538" y="320"/>
                  </a:cubicBezTo>
                  <a:cubicBezTo>
                    <a:pt x="538" y="322"/>
                    <a:pt x="536" y="324"/>
                    <a:pt x="533" y="324"/>
                  </a:cubicBezTo>
                  <a:lnTo>
                    <a:pt x="199" y="324"/>
                  </a:lnTo>
                  <a:close/>
                  <a:moveTo>
                    <a:pt x="118" y="194"/>
                  </a:moveTo>
                  <a:cubicBezTo>
                    <a:pt x="117" y="194"/>
                    <a:pt x="117" y="194"/>
                    <a:pt x="117" y="194"/>
                  </a:cubicBezTo>
                  <a:cubicBezTo>
                    <a:pt x="115" y="194"/>
                    <a:pt x="114" y="196"/>
                    <a:pt x="112" y="198"/>
                  </a:cubicBezTo>
                  <a:cubicBezTo>
                    <a:pt x="110" y="202"/>
                    <a:pt x="102" y="208"/>
                    <a:pt x="91" y="213"/>
                  </a:cubicBezTo>
                  <a:cubicBezTo>
                    <a:pt x="91" y="213"/>
                    <a:pt x="90" y="213"/>
                    <a:pt x="90" y="214"/>
                  </a:cubicBezTo>
                  <a:cubicBezTo>
                    <a:pt x="90" y="214"/>
                    <a:pt x="90" y="214"/>
                    <a:pt x="90" y="214"/>
                  </a:cubicBezTo>
                  <a:cubicBezTo>
                    <a:pt x="88" y="215"/>
                    <a:pt x="88" y="215"/>
                    <a:pt x="88" y="215"/>
                  </a:cubicBezTo>
                  <a:cubicBezTo>
                    <a:pt x="34" y="237"/>
                    <a:pt x="34" y="237"/>
                    <a:pt x="34" y="237"/>
                  </a:cubicBezTo>
                  <a:cubicBezTo>
                    <a:pt x="32" y="238"/>
                    <a:pt x="30" y="238"/>
                    <a:pt x="29" y="239"/>
                  </a:cubicBezTo>
                  <a:cubicBezTo>
                    <a:pt x="20" y="242"/>
                    <a:pt x="12" y="245"/>
                    <a:pt x="12" y="257"/>
                  </a:cubicBezTo>
                  <a:cubicBezTo>
                    <a:pt x="3" y="304"/>
                    <a:pt x="3" y="304"/>
                    <a:pt x="3" y="304"/>
                  </a:cubicBezTo>
                  <a:cubicBezTo>
                    <a:pt x="3" y="304"/>
                    <a:pt x="3" y="305"/>
                    <a:pt x="4" y="305"/>
                  </a:cubicBezTo>
                  <a:cubicBezTo>
                    <a:pt x="4" y="305"/>
                    <a:pt x="4" y="306"/>
                    <a:pt x="5" y="306"/>
                  </a:cubicBezTo>
                  <a:cubicBezTo>
                    <a:pt x="198" y="306"/>
                    <a:pt x="198" y="306"/>
                    <a:pt x="198" y="306"/>
                  </a:cubicBezTo>
                  <a:cubicBezTo>
                    <a:pt x="198" y="320"/>
                    <a:pt x="198" y="320"/>
                    <a:pt x="198" y="320"/>
                  </a:cubicBezTo>
                  <a:cubicBezTo>
                    <a:pt x="198" y="320"/>
                    <a:pt x="198" y="320"/>
                    <a:pt x="198" y="321"/>
                  </a:cubicBezTo>
                  <a:cubicBezTo>
                    <a:pt x="198" y="321"/>
                    <a:pt x="199" y="321"/>
                    <a:pt x="199" y="321"/>
                  </a:cubicBezTo>
                  <a:cubicBezTo>
                    <a:pt x="533" y="321"/>
                    <a:pt x="533" y="321"/>
                    <a:pt x="533" y="321"/>
                  </a:cubicBezTo>
                  <a:cubicBezTo>
                    <a:pt x="534" y="321"/>
                    <a:pt x="535" y="321"/>
                    <a:pt x="535" y="320"/>
                  </a:cubicBezTo>
                  <a:cubicBezTo>
                    <a:pt x="535" y="306"/>
                    <a:pt x="535" y="306"/>
                    <a:pt x="535" y="306"/>
                  </a:cubicBezTo>
                  <a:cubicBezTo>
                    <a:pt x="728" y="306"/>
                    <a:pt x="728" y="306"/>
                    <a:pt x="728" y="306"/>
                  </a:cubicBezTo>
                  <a:cubicBezTo>
                    <a:pt x="728" y="304"/>
                    <a:pt x="728" y="304"/>
                    <a:pt x="728" y="304"/>
                  </a:cubicBezTo>
                  <a:cubicBezTo>
                    <a:pt x="728" y="304"/>
                    <a:pt x="730" y="254"/>
                    <a:pt x="681" y="247"/>
                  </a:cubicBezTo>
                  <a:cubicBezTo>
                    <a:pt x="673" y="247"/>
                    <a:pt x="673" y="247"/>
                    <a:pt x="673" y="247"/>
                  </a:cubicBezTo>
                  <a:cubicBezTo>
                    <a:pt x="670" y="246"/>
                    <a:pt x="649" y="242"/>
                    <a:pt x="632" y="233"/>
                  </a:cubicBezTo>
                  <a:cubicBezTo>
                    <a:pt x="632" y="233"/>
                    <a:pt x="632" y="233"/>
                    <a:pt x="632" y="233"/>
                  </a:cubicBezTo>
                  <a:cubicBezTo>
                    <a:pt x="631" y="232"/>
                    <a:pt x="631" y="232"/>
                    <a:pt x="631" y="232"/>
                  </a:cubicBezTo>
                  <a:cubicBezTo>
                    <a:pt x="631" y="231"/>
                    <a:pt x="627" y="223"/>
                    <a:pt x="618" y="223"/>
                  </a:cubicBezTo>
                  <a:cubicBezTo>
                    <a:pt x="617" y="223"/>
                    <a:pt x="617" y="223"/>
                    <a:pt x="617" y="223"/>
                  </a:cubicBezTo>
                  <a:cubicBezTo>
                    <a:pt x="617" y="222"/>
                    <a:pt x="617" y="222"/>
                    <a:pt x="617" y="222"/>
                  </a:cubicBezTo>
                  <a:cubicBezTo>
                    <a:pt x="614" y="220"/>
                    <a:pt x="613" y="217"/>
                    <a:pt x="612" y="214"/>
                  </a:cubicBezTo>
                  <a:cubicBezTo>
                    <a:pt x="612" y="214"/>
                    <a:pt x="612" y="214"/>
                    <a:pt x="612" y="214"/>
                  </a:cubicBezTo>
                  <a:cubicBezTo>
                    <a:pt x="612" y="211"/>
                    <a:pt x="612" y="211"/>
                    <a:pt x="612" y="211"/>
                  </a:cubicBezTo>
                  <a:cubicBezTo>
                    <a:pt x="619" y="211"/>
                    <a:pt x="619" y="211"/>
                    <a:pt x="619" y="211"/>
                  </a:cubicBezTo>
                  <a:cubicBezTo>
                    <a:pt x="638" y="215"/>
                    <a:pt x="657" y="201"/>
                    <a:pt x="658" y="200"/>
                  </a:cubicBezTo>
                  <a:cubicBezTo>
                    <a:pt x="660" y="199"/>
                    <a:pt x="660" y="199"/>
                    <a:pt x="660" y="199"/>
                  </a:cubicBezTo>
                  <a:cubicBezTo>
                    <a:pt x="657" y="198"/>
                    <a:pt x="657" y="198"/>
                    <a:pt x="657" y="198"/>
                  </a:cubicBezTo>
                  <a:cubicBezTo>
                    <a:pt x="654" y="197"/>
                    <a:pt x="653" y="195"/>
                    <a:pt x="653" y="194"/>
                  </a:cubicBezTo>
                  <a:cubicBezTo>
                    <a:pt x="651" y="191"/>
                    <a:pt x="653" y="185"/>
                    <a:pt x="657" y="175"/>
                  </a:cubicBezTo>
                  <a:cubicBezTo>
                    <a:pt x="657" y="174"/>
                    <a:pt x="657" y="174"/>
                    <a:pt x="657" y="174"/>
                  </a:cubicBezTo>
                  <a:cubicBezTo>
                    <a:pt x="661" y="162"/>
                    <a:pt x="655" y="149"/>
                    <a:pt x="652" y="144"/>
                  </a:cubicBezTo>
                  <a:cubicBezTo>
                    <a:pt x="652" y="143"/>
                    <a:pt x="652" y="143"/>
                    <a:pt x="652" y="143"/>
                  </a:cubicBezTo>
                  <a:cubicBezTo>
                    <a:pt x="653" y="142"/>
                    <a:pt x="653" y="142"/>
                    <a:pt x="653" y="142"/>
                  </a:cubicBezTo>
                  <a:cubicBezTo>
                    <a:pt x="654" y="141"/>
                    <a:pt x="654" y="140"/>
                    <a:pt x="655" y="139"/>
                  </a:cubicBezTo>
                  <a:cubicBezTo>
                    <a:pt x="659" y="132"/>
                    <a:pt x="657" y="117"/>
                    <a:pt x="651" y="103"/>
                  </a:cubicBezTo>
                  <a:cubicBezTo>
                    <a:pt x="643" y="86"/>
                    <a:pt x="637" y="56"/>
                    <a:pt x="636" y="53"/>
                  </a:cubicBezTo>
                  <a:cubicBezTo>
                    <a:pt x="636" y="52"/>
                    <a:pt x="636" y="52"/>
                    <a:pt x="636" y="52"/>
                  </a:cubicBezTo>
                  <a:cubicBezTo>
                    <a:pt x="620" y="9"/>
                    <a:pt x="586" y="10"/>
                    <a:pt x="584" y="11"/>
                  </a:cubicBezTo>
                  <a:cubicBezTo>
                    <a:pt x="584" y="11"/>
                    <a:pt x="584" y="11"/>
                    <a:pt x="584" y="11"/>
                  </a:cubicBezTo>
                  <a:cubicBezTo>
                    <a:pt x="584" y="11"/>
                    <a:pt x="584" y="11"/>
                    <a:pt x="584" y="11"/>
                  </a:cubicBezTo>
                  <a:cubicBezTo>
                    <a:pt x="581" y="11"/>
                    <a:pt x="581" y="11"/>
                    <a:pt x="581" y="11"/>
                  </a:cubicBezTo>
                  <a:cubicBezTo>
                    <a:pt x="566" y="11"/>
                    <a:pt x="566" y="11"/>
                    <a:pt x="566" y="11"/>
                  </a:cubicBezTo>
                  <a:cubicBezTo>
                    <a:pt x="565" y="10"/>
                    <a:pt x="531" y="9"/>
                    <a:pt x="514" y="52"/>
                  </a:cubicBezTo>
                  <a:cubicBezTo>
                    <a:pt x="514" y="53"/>
                    <a:pt x="514" y="53"/>
                    <a:pt x="514" y="53"/>
                  </a:cubicBezTo>
                  <a:cubicBezTo>
                    <a:pt x="513" y="56"/>
                    <a:pt x="507" y="86"/>
                    <a:pt x="500" y="103"/>
                  </a:cubicBezTo>
                  <a:cubicBezTo>
                    <a:pt x="493" y="117"/>
                    <a:pt x="491" y="132"/>
                    <a:pt x="495" y="139"/>
                  </a:cubicBezTo>
                  <a:cubicBezTo>
                    <a:pt x="496" y="140"/>
                    <a:pt x="497" y="141"/>
                    <a:pt x="497" y="142"/>
                  </a:cubicBezTo>
                  <a:cubicBezTo>
                    <a:pt x="498" y="143"/>
                    <a:pt x="498" y="143"/>
                    <a:pt x="498" y="143"/>
                  </a:cubicBezTo>
                  <a:cubicBezTo>
                    <a:pt x="498" y="144"/>
                    <a:pt x="498" y="144"/>
                    <a:pt x="498" y="144"/>
                  </a:cubicBezTo>
                  <a:cubicBezTo>
                    <a:pt x="495" y="149"/>
                    <a:pt x="489" y="162"/>
                    <a:pt x="493" y="174"/>
                  </a:cubicBezTo>
                  <a:cubicBezTo>
                    <a:pt x="493" y="175"/>
                    <a:pt x="493" y="175"/>
                    <a:pt x="493" y="175"/>
                  </a:cubicBezTo>
                  <a:cubicBezTo>
                    <a:pt x="497" y="185"/>
                    <a:pt x="499" y="191"/>
                    <a:pt x="498" y="194"/>
                  </a:cubicBezTo>
                  <a:cubicBezTo>
                    <a:pt x="497" y="195"/>
                    <a:pt x="496" y="197"/>
                    <a:pt x="493" y="198"/>
                  </a:cubicBezTo>
                  <a:cubicBezTo>
                    <a:pt x="490" y="199"/>
                    <a:pt x="490" y="199"/>
                    <a:pt x="490" y="199"/>
                  </a:cubicBezTo>
                  <a:cubicBezTo>
                    <a:pt x="492" y="200"/>
                    <a:pt x="492" y="200"/>
                    <a:pt x="492" y="200"/>
                  </a:cubicBezTo>
                  <a:cubicBezTo>
                    <a:pt x="493" y="201"/>
                    <a:pt x="512" y="215"/>
                    <a:pt x="531" y="212"/>
                  </a:cubicBezTo>
                  <a:cubicBezTo>
                    <a:pt x="539" y="211"/>
                    <a:pt x="539" y="211"/>
                    <a:pt x="539" y="211"/>
                  </a:cubicBezTo>
                  <a:cubicBezTo>
                    <a:pt x="538" y="214"/>
                    <a:pt x="538" y="214"/>
                    <a:pt x="538" y="214"/>
                  </a:cubicBezTo>
                  <a:cubicBezTo>
                    <a:pt x="538" y="217"/>
                    <a:pt x="536" y="220"/>
                    <a:pt x="533" y="222"/>
                  </a:cubicBezTo>
                  <a:cubicBezTo>
                    <a:pt x="533" y="223"/>
                    <a:pt x="533" y="223"/>
                    <a:pt x="533" y="223"/>
                  </a:cubicBezTo>
                  <a:cubicBezTo>
                    <a:pt x="532" y="223"/>
                    <a:pt x="532" y="223"/>
                    <a:pt x="532" y="223"/>
                  </a:cubicBezTo>
                  <a:cubicBezTo>
                    <a:pt x="524" y="223"/>
                    <a:pt x="520" y="229"/>
                    <a:pt x="519" y="232"/>
                  </a:cubicBezTo>
                  <a:cubicBezTo>
                    <a:pt x="519" y="233"/>
                    <a:pt x="519" y="233"/>
                    <a:pt x="519" y="233"/>
                  </a:cubicBezTo>
                  <a:cubicBezTo>
                    <a:pt x="518" y="233"/>
                    <a:pt x="518" y="233"/>
                    <a:pt x="518" y="233"/>
                  </a:cubicBezTo>
                  <a:cubicBezTo>
                    <a:pt x="501" y="242"/>
                    <a:pt x="480" y="246"/>
                    <a:pt x="478" y="247"/>
                  </a:cubicBezTo>
                  <a:cubicBezTo>
                    <a:pt x="469" y="247"/>
                    <a:pt x="469" y="247"/>
                    <a:pt x="469" y="247"/>
                  </a:cubicBezTo>
                  <a:cubicBezTo>
                    <a:pt x="466" y="248"/>
                    <a:pt x="463" y="248"/>
                    <a:pt x="459" y="250"/>
                  </a:cubicBezTo>
                  <a:cubicBezTo>
                    <a:pt x="459" y="250"/>
                    <a:pt x="459" y="250"/>
                    <a:pt x="459" y="250"/>
                  </a:cubicBezTo>
                  <a:cubicBezTo>
                    <a:pt x="433" y="238"/>
                    <a:pt x="433" y="238"/>
                    <a:pt x="433" y="238"/>
                  </a:cubicBezTo>
                  <a:cubicBezTo>
                    <a:pt x="424" y="234"/>
                    <a:pt x="420" y="226"/>
                    <a:pt x="422" y="216"/>
                  </a:cubicBezTo>
                  <a:cubicBezTo>
                    <a:pt x="422" y="213"/>
                    <a:pt x="421" y="210"/>
                    <a:pt x="418" y="210"/>
                  </a:cubicBezTo>
                  <a:cubicBezTo>
                    <a:pt x="412" y="209"/>
                    <a:pt x="410" y="206"/>
                    <a:pt x="410" y="199"/>
                  </a:cubicBezTo>
                  <a:cubicBezTo>
                    <a:pt x="410" y="196"/>
                    <a:pt x="410" y="194"/>
                    <a:pt x="410" y="191"/>
                  </a:cubicBezTo>
                  <a:cubicBezTo>
                    <a:pt x="410" y="189"/>
                    <a:pt x="410" y="187"/>
                    <a:pt x="410" y="185"/>
                  </a:cubicBezTo>
                  <a:cubicBezTo>
                    <a:pt x="410" y="183"/>
                    <a:pt x="410" y="182"/>
                    <a:pt x="411" y="181"/>
                  </a:cubicBezTo>
                  <a:cubicBezTo>
                    <a:pt x="414" y="171"/>
                    <a:pt x="418" y="161"/>
                    <a:pt x="422" y="151"/>
                  </a:cubicBezTo>
                  <a:cubicBezTo>
                    <a:pt x="422" y="150"/>
                    <a:pt x="423" y="149"/>
                    <a:pt x="424" y="148"/>
                  </a:cubicBezTo>
                  <a:cubicBezTo>
                    <a:pt x="424" y="147"/>
                    <a:pt x="425" y="146"/>
                    <a:pt x="426" y="146"/>
                  </a:cubicBezTo>
                  <a:cubicBezTo>
                    <a:pt x="427" y="145"/>
                    <a:pt x="428" y="143"/>
                    <a:pt x="429" y="142"/>
                  </a:cubicBezTo>
                  <a:cubicBezTo>
                    <a:pt x="432" y="131"/>
                    <a:pt x="434" y="120"/>
                    <a:pt x="436" y="110"/>
                  </a:cubicBezTo>
                  <a:cubicBezTo>
                    <a:pt x="437" y="108"/>
                    <a:pt x="436" y="105"/>
                    <a:pt x="435" y="104"/>
                  </a:cubicBezTo>
                  <a:cubicBezTo>
                    <a:pt x="434" y="103"/>
                    <a:pt x="434" y="103"/>
                    <a:pt x="433" y="102"/>
                  </a:cubicBezTo>
                  <a:cubicBezTo>
                    <a:pt x="432" y="102"/>
                    <a:pt x="432" y="102"/>
                    <a:pt x="432" y="102"/>
                  </a:cubicBezTo>
                  <a:cubicBezTo>
                    <a:pt x="432" y="99"/>
                    <a:pt x="432" y="99"/>
                    <a:pt x="432" y="99"/>
                  </a:cubicBezTo>
                  <a:cubicBezTo>
                    <a:pt x="432" y="97"/>
                    <a:pt x="432" y="95"/>
                    <a:pt x="432" y="93"/>
                  </a:cubicBezTo>
                  <a:cubicBezTo>
                    <a:pt x="433" y="90"/>
                    <a:pt x="433" y="87"/>
                    <a:pt x="433" y="84"/>
                  </a:cubicBezTo>
                  <a:cubicBezTo>
                    <a:pt x="434" y="76"/>
                    <a:pt x="435" y="69"/>
                    <a:pt x="435" y="62"/>
                  </a:cubicBezTo>
                  <a:cubicBezTo>
                    <a:pt x="435" y="54"/>
                    <a:pt x="435" y="42"/>
                    <a:pt x="423" y="36"/>
                  </a:cubicBezTo>
                  <a:cubicBezTo>
                    <a:pt x="422" y="35"/>
                    <a:pt x="422" y="35"/>
                    <a:pt x="422" y="35"/>
                  </a:cubicBezTo>
                  <a:cubicBezTo>
                    <a:pt x="422" y="35"/>
                    <a:pt x="422" y="35"/>
                    <a:pt x="422" y="35"/>
                  </a:cubicBezTo>
                  <a:cubicBezTo>
                    <a:pt x="422" y="34"/>
                    <a:pt x="422" y="34"/>
                    <a:pt x="422" y="33"/>
                  </a:cubicBezTo>
                  <a:cubicBezTo>
                    <a:pt x="421" y="33"/>
                    <a:pt x="421" y="32"/>
                    <a:pt x="420" y="31"/>
                  </a:cubicBezTo>
                  <a:cubicBezTo>
                    <a:pt x="419" y="29"/>
                    <a:pt x="418" y="27"/>
                    <a:pt x="416" y="25"/>
                  </a:cubicBezTo>
                  <a:cubicBezTo>
                    <a:pt x="409" y="18"/>
                    <a:pt x="400" y="13"/>
                    <a:pt x="387" y="11"/>
                  </a:cubicBezTo>
                  <a:cubicBezTo>
                    <a:pt x="384" y="11"/>
                    <a:pt x="380" y="11"/>
                    <a:pt x="376" y="10"/>
                  </a:cubicBezTo>
                  <a:cubicBezTo>
                    <a:pt x="366" y="9"/>
                    <a:pt x="357" y="9"/>
                    <a:pt x="348" y="4"/>
                  </a:cubicBezTo>
                  <a:cubicBezTo>
                    <a:pt x="348" y="3"/>
                    <a:pt x="347" y="4"/>
                    <a:pt x="346" y="4"/>
                  </a:cubicBezTo>
                  <a:cubicBezTo>
                    <a:pt x="346" y="4"/>
                    <a:pt x="345" y="4"/>
                    <a:pt x="345" y="5"/>
                  </a:cubicBezTo>
                  <a:cubicBezTo>
                    <a:pt x="344" y="5"/>
                    <a:pt x="344" y="5"/>
                    <a:pt x="344" y="6"/>
                  </a:cubicBezTo>
                  <a:cubicBezTo>
                    <a:pt x="344" y="6"/>
                    <a:pt x="344" y="6"/>
                    <a:pt x="344" y="7"/>
                  </a:cubicBezTo>
                  <a:cubicBezTo>
                    <a:pt x="345" y="9"/>
                    <a:pt x="345" y="9"/>
                    <a:pt x="345" y="9"/>
                  </a:cubicBezTo>
                  <a:cubicBezTo>
                    <a:pt x="340" y="8"/>
                    <a:pt x="340" y="8"/>
                    <a:pt x="340" y="8"/>
                  </a:cubicBezTo>
                  <a:cubicBezTo>
                    <a:pt x="339" y="8"/>
                    <a:pt x="339" y="8"/>
                    <a:pt x="338" y="9"/>
                  </a:cubicBezTo>
                  <a:cubicBezTo>
                    <a:pt x="338" y="10"/>
                    <a:pt x="338" y="10"/>
                    <a:pt x="339" y="11"/>
                  </a:cubicBezTo>
                  <a:cubicBezTo>
                    <a:pt x="341" y="13"/>
                    <a:pt x="341" y="13"/>
                    <a:pt x="341" y="13"/>
                  </a:cubicBezTo>
                  <a:cubicBezTo>
                    <a:pt x="333" y="14"/>
                    <a:pt x="333" y="14"/>
                    <a:pt x="333" y="14"/>
                  </a:cubicBezTo>
                  <a:cubicBezTo>
                    <a:pt x="322" y="17"/>
                    <a:pt x="316" y="23"/>
                    <a:pt x="314" y="33"/>
                  </a:cubicBezTo>
                  <a:cubicBezTo>
                    <a:pt x="314" y="37"/>
                    <a:pt x="312" y="39"/>
                    <a:pt x="309" y="40"/>
                  </a:cubicBezTo>
                  <a:cubicBezTo>
                    <a:pt x="303" y="41"/>
                    <a:pt x="299" y="45"/>
                    <a:pt x="298" y="52"/>
                  </a:cubicBezTo>
                  <a:cubicBezTo>
                    <a:pt x="298" y="54"/>
                    <a:pt x="297" y="58"/>
                    <a:pt x="298" y="62"/>
                  </a:cubicBezTo>
                  <a:cubicBezTo>
                    <a:pt x="298" y="72"/>
                    <a:pt x="299" y="82"/>
                    <a:pt x="300" y="92"/>
                  </a:cubicBezTo>
                  <a:cubicBezTo>
                    <a:pt x="301" y="102"/>
                    <a:pt x="301" y="102"/>
                    <a:pt x="301" y="102"/>
                  </a:cubicBezTo>
                  <a:cubicBezTo>
                    <a:pt x="300" y="102"/>
                    <a:pt x="300" y="102"/>
                    <a:pt x="300" y="102"/>
                  </a:cubicBezTo>
                  <a:cubicBezTo>
                    <a:pt x="299" y="103"/>
                    <a:pt x="298" y="103"/>
                    <a:pt x="297" y="104"/>
                  </a:cubicBezTo>
                  <a:cubicBezTo>
                    <a:pt x="296" y="106"/>
                    <a:pt x="296" y="108"/>
                    <a:pt x="297" y="111"/>
                  </a:cubicBezTo>
                  <a:cubicBezTo>
                    <a:pt x="298" y="121"/>
                    <a:pt x="301" y="131"/>
                    <a:pt x="304" y="142"/>
                  </a:cubicBezTo>
                  <a:cubicBezTo>
                    <a:pt x="304" y="144"/>
                    <a:pt x="305" y="145"/>
                    <a:pt x="306" y="146"/>
                  </a:cubicBezTo>
                  <a:cubicBezTo>
                    <a:pt x="307" y="146"/>
                    <a:pt x="307" y="147"/>
                    <a:pt x="307" y="147"/>
                  </a:cubicBezTo>
                  <a:cubicBezTo>
                    <a:pt x="308" y="148"/>
                    <a:pt x="308" y="148"/>
                    <a:pt x="309" y="149"/>
                  </a:cubicBezTo>
                  <a:cubicBezTo>
                    <a:pt x="310" y="150"/>
                    <a:pt x="310" y="150"/>
                    <a:pt x="311" y="151"/>
                  </a:cubicBezTo>
                  <a:cubicBezTo>
                    <a:pt x="311" y="154"/>
                    <a:pt x="312" y="156"/>
                    <a:pt x="313" y="159"/>
                  </a:cubicBezTo>
                  <a:cubicBezTo>
                    <a:pt x="314" y="163"/>
                    <a:pt x="316" y="168"/>
                    <a:pt x="318" y="173"/>
                  </a:cubicBezTo>
                  <a:cubicBezTo>
                    <a:pt x="322" y="180"/>
                    <a:pt x="323" y="188"/>
                    <a:pt x="323" y="196"/>
                  </a:cubicBezTo>
                  <a:cubicBezTo>
                    <a:pt x="323" y="205"/>
                    <a:pt x="321" y="209"/>
                    <a:pt x="313" y="211"/>
                  </a:cubicBezTo>
                  <a:cubicBezTo>
                    <a:pt x="313" y="211"/>
                    <a:pt x="312" y="211"/>
                    <a:pt x="312" y="211"/>
                  </a:cubicBezTo>
                  <a:cubicBezTo>
                    <a:pt x="311" y="212"/>
                    <a:pt x="311" y="212"/>
                    <a:pt x="311" y="213"/>
                  </a:cubicBezTo>
                  <a:cubicBezTo>
                    <a:pt x="311" y="214"/>
                    <a:pt x="311" y="214"/>
                    <a:pt x="311" y="214"/>
                  </a:cubicBezTo>
                  <a:cubicBezTo>
                    <a:pt x="311" y="214"/>
                    <a:pt x="311" y="215"/>
                    <a:pt x="311" y="216"/>
                  </a:cubicBezTo>
                  <a:cubicBezTo>
                    <a:pt x="313" y="224"/>
                    <a:pt x="308" y="234"/>
                    <a:pt x="300" y="237"/>
                  </a:cubicBezTo>
                  <a:cubicBezTo>
                    <a:pt x="299" y="238"/>
                    <a:pt x="299" y="238"/>
                    <a:pt x="299" y="238"/>
                  </a:cubicBezTo>
                  <a:cubicBezTo>
                    <a:pt x="298" y="237"/>
                    <a:pt x="298" y="237"/>
                    <a:pt x="298" y="237"/>
                  </a:cubicBezTo>
                  <a:cubicBezTo>
                    <a:pt x="297" y="237"/>
                    <a:pt x="297" y="237"/>
                    <a:pt x="296" y="237"/>
                  </a:cubicBezTo>
                  <a:cubicBezTo>
                    <a:pt x="242" y="215"/>
                    <a:pt x="242" y="215"/>
                    <a:pt x="242" y="215"/>
                  </a:cubicBezTo>
                  <a:cubicBezTo>
                    <a:pt x="241" y="215"/>
                    <a:pt x="241" y="215"/>
                    <a:pt x="240" y="214"/>
                  </a:cubicBezTo>
                  <a:cubicBezTo>
                    <a:pt x="239" y="214"/>
                    <a:pt x="239" y="214"/>
                    <a:pt x="239" y="214"/>
                  </a:cubicBezTo>
                  <a:cubicBezTo>
                    <a:pt x="230" y="210"/>
                    <a:pt x="222" y="204"/>
                    <a:pt x="219" y="200"/>
                  </a:cubicBezTo>
                  <a:cubicBezTo>
                    <a:pt x="219" y="201"/>
                    <a:pt x="219" y="201"/>
                    <a:pt x="219" y="201"/>
                  </a:cubicBezTo>
                  <a:cubicBezTo>
                    <a:pt x="218" y="199"/>
                    <a:pt x="218" y="199"/>
                    <a:pt x="218" y="199"/>
                  </a:cubicBezTo>
                  <a:cubicBezTo>
                    <a:pt x="218" y="199"/>
                    <a:pt x="218" y="199"/>
                    <a:pt x="218" y="199"/>
                  </a:cubicBezTo>
                  <a:cubicBezTo>
                    <a:pt x="216" y="196"/>
                    <a:pt x="215" y="195"/>
                    <a:pt x="213" y="195"/>
                  </a:cubicBezTo>
                  <a:cubicBezTo>
                    <a:pt x="212" y="195"/>
                    <a:pt x="212" y="195"/>
                    <a:pt x="212" y="195"/>
                  </a:cubicBezTo>
                  <a:cubicBezTo>
                    <a:pt x="211" y="194"/>
                    <a:pt x="211" y="194"/>
                    <a:pt x="211" y="194"/>
                  </a:cubicBezTo>
                  <a:cubicBezTo>
                    <a:pt x="210" y="190"/>
                    <a:pt x="208" y="183"/>
                    <a:pt x="208" y="182"/>
                  </a:cubicBezTo>
                  <a:cubicBezTo>
                    <a:pt x="207" y="181"/>
                    <a:pt x="207" y="181"/>
                    <a:pt x="207" y="181"/>
                  </a:cubicBezTo>
                  <a:cubicBezTo>
                    <a:pt x="206" y="180"/>
                    <a:pt x="206" y="180"/>
                    <a:pt x="206" y="180"/>
                  </a:cubicBezTo>
                  <a:cubicBezTo>
                    <a:pt x="206" y="170"/>
                    <a:pt x="206" y="170"/>
                    <a:pt x="206" y="170"/>
                  </a:cubicBezTo>
                  <a:cubicBezTo>
                    <a:pt x="208" y="168"/>
                    <a:pt x="208" y="168"/>
                    <a:pt x="208" y="168"/>
                  </a:cubicBezTo>
                  <a:cubicBezTo>
                    <a:pt x="211" y="165"/>
                    <a:pt x="212" y="161"/>
                    <a:pt x="213" y="156"/>
                  </a:cubicBezTo>
                  <a:cubicBezTo>
                    <a:pt x="213" y="153"/>
                    <a:pt x="214" y="151"/>
                    <a:pt x="214" y="151"/>
                  </a:cubicBezTo>
                  <a:cubicBezTo>
                    <a:pt x="214" y="150"/>
                    <a:pt x="215" y="150"/>
                    <a:pt x="215" y="149"/>
                  </a:cubicBezTo>
                  <a:cubicBezTo>
                    <a:pt x="217" y="147"/>
                    <a:pt x="220" y="145"/>
                    <a:pt x="223" y="135"/>
                  </a:cubicBezTo>
                  <a:cubicBezTo>
                    <a:pt x="230" y="112"/>
                    <a:pt x="229" y="107"/>
                    <a:pt x="227" y="105"/>
                  </a:cubicBezTo>
                  <a:cubicBezTo>
                    <a:pt x="227" y="104"/>
                    <a:pt x="226" y="104"/>
                    <a:pt x="225" y="104"/>
                  </a:cubicBezTo>
                  <a:cubicBezTo>
                    <a:pt x="223" y="103"/>
                    <a:pt x="223" y="103"/>
                    <a:pt x="223" y="103"/>
                  </a:cubicBezTo>
                  <a:cubicBezTo>
                    <a:pt x="224" y="102"/>
                    <a:pt x="224" y="102"/>
                    <a:pt x="224" y="102"/>
                  </a:cubicBezTo>
                  <a:cubicBezTo>
                    <a:pt x="225" y="95"/>
                    <a:pt x="225" y="89"/>
                    <a:pt x="226" y="85"/>
                  </a:cubicBezTo>
                  <a:cubicBezTo>
                    <a:pt x="226" y="76"/>
                    <a:pt x="225" y="50"/>
                    <a:pt x="219" y="40"/>
                  </a:cubicBezTo>
                  <a:cubicBezTo>
                    <a:pt x="214" y="33"/>
                    <a:pt x="206" y="27"/>
                    <a:pt x="201" y="24"/>
                  </a:cubicBezTo>
                  <a:cubicBezTo>
                    <a:pt x="197" y="21"/>
                    <a:pt x="193" y="19"/>
                    <a:pt x="189" y="17"/>
                  </a:cubicBezTo>
                  <a:cubicBezTo>
                    <a:pt x="178" y="13"/>
                    <a:pt x="145" y="15"/>
                    <a:pt x="135" y="17"/>
                  </a:cubicBezTo>
                  <a:cubicBezTo>
                    <a:pt x="120" y="20"/>
                    <a:pt x="112" y="30"/>
                    <a:pt x="107" y="38"/>
                  </a:cubicBezTo>
                  <a:cubicBezTo>
                    <a:pt x="101" y="48"/>
                    <a:pt x="99" y="76"/>
                    <a:pt x="99" y="85"/>
                  </a:cubicBezTo>
                  <a:cubicBezTo>
                    <a:pt x="100" y="88"/>
                    <a:pt x="101" y="91"/>
                    <a:pt x="101" y="95"/>
                  </a:cubicBezTo>
                  <a:cubicBezTo>
                    <a:pt x="102" y="97"/>
                    <a:pt x="103" y="100"/>
                    <a:pt x="103" y="101"/>
                  </a:cubicBezTo>
                  <a:cubicBezTo>
                    <a:pt x="103" y="102"/>
                    <a:pt x="103" y="102"/>
                    <a:pt x="103" y="103"/>
                  </a:cubicBezTo>
                  <a:cubicBezTo>
                    <a:pt x="103" y="104"/>
                    <a:pt x="103" y="104"/>
                    <a:pt x="103" y="104"/>
                  </a:cubicBezTo>
                  <a:cubicBezTo>
                    <a:pt x="103" y="104"/>
                    <a:pt x="103" y="104"/>
                    <a:pt x="103" y="104"/>
                  </a:cubicBezTo>
                  <a:cubicBezTo>
                    <a:pt x="102" y="104"/>
                    <a:pt x="102" y="105"/>
                    <a:pt x="102" y="105"/>
                  </a:cubicBezTo>
                  <a:cubicBezTo>
                    <a:pt x="100" y="107"/>
                    <a:pt x="99" y="112"/>
                    <a:pt x="106" y="135"/>
                  </a:cubicBezTo>
                  <a:cubicBezTo>
                    <a:pt x="109" y="145"/>
                    <a:pt x="112" y="147"/>
                    <a:pt x="114" y="149"/>
                  </a:cubicBezTo>
                  <a:cubicBezTo>
                    <a:pt x="114" y="150"/>
                    <a:pt x="115" y="150"/>
                    <a:pt x="115" y="151"/>
                  </a:cubicBezTo>
                  <a:cubicBezTo>
                    <a:pt x="116" y="151"/>
                    <a:pt x="116" y="153"/>
                    <a:pt x="116" y="156"/>
                  </a:cubicBezTo>
                  <a:cubicBezTo>
                    <a:pt x="117" y="161"/>
                    <a:pt x="118" y="165"/>
                    <a:pt x="121" y="168"/>
                  </a:cubicBezTo>
                  <a:cubicBezTo>
                    <a:pt x="121" y="168"/>
                    <a:pt x="121" y="169"/>
                    <a:pt x="122" y="169"/>
                  </a:cubicBezTo>
                  <a:cubicBezTo>
                    <a:pt x="123" y="170"/>
                    <a:pt x="123" y="170"/>
                    <a:pt x="123" y="170"/>
                  </a:cubicBezTo>
                  <a:cubicBezTo>
                    <a:pt x="124" y="180"/>
                    <a:pt x="124" y="180"/>
                    <a:pt x="124" y="180"/>
                  </a:cubicBezTo>
                  <a:cubicBezTo>
                    <a:pt x="123" y="181"/>
                    <a:pt x="123" y="181"/>
                    <a:pt x="123" y="181"/>
                  </a:cubicBezTo>
                  <a:cubicBezTo>
                    <a:pt x="123" y="181"/>
                    <a:pt x="123" y="181"/>
                    <a:pt x="123" y="182"/>
                  </a:cubicBezTo>
                  <a:cubicBezTo>
                    <a:pt x="119" y="194"/>
                    <a:pt x="119" y="194"/>
                    <a:pt x="119" y="194"/>
                  </a:cubicBezTo>
                  <a:lnTo>
                    <a:pt x="118" y="194"/>
                  </a:lnTo>
                  <a:close/>
                  <a:moveTo>
                    <a:pt x="202" y="318"/>
                  </a:moveTo>
                  <a:cubicBezTo>
                    <a:pt x="201" y="318"/>
                    <a:pt x="201" y="318"/>
                    <a:pt x="201" y="318"/>
                  </a:cubicBezTo>
                  <a:cubicBezTo>
                    <a:pt x="201" y="301"/>
                    <a:pt x="201" y="301"/>
                    <a:pt x="201" y="301"/>
                  </a:cubicBezTo>
                  <a:cubicBezTo>
                    <a:pt x="200" y="292"/>
                    <a:pt x="204" y="286"/>
                    <a:pt x="212" y="282"/>
                  </a:cubicBezTo>
                  <a:cubicBezTo>
                    <a:pt x="224" y="276"/>
                    <a:pt x="237" y="270"/>
                    <a:pt x="249" y="264"/>
                  </a:cubicBezTo>
                  <a:cubicBezTo>
                    <a:pt x="261" y="259"/>
                    <a:pt x="261" y="259"/>
                    <a:pt x="261" y="259"/>
                  </a:cubicBezTo>
                  <a:cubicBezTo>
                    <a:pt x="266" y="257"/>
                    <a:pt x="271" y="254"/>
                    <a:pt x="276" y="252"/>
                  </a:cubicBezTo>
                  <a:cubicBezTo>
                    <a:pt x="279" y="250"/>
                    <a:pt x="279" y="250"/>
                    <a:pt x="279" y="250"/>
                  </a:cubicBezTo>
                  <a:cubicBezTo>
                    <a:pt x="287" y="247"/>
                    <a:pt x="294" y="243"/>
                    <a:pt x="302" y="240"/>
                  </a:cubicBezTo>
                  <a:cubicBezTo>
                    <a:pt x="311" y="236"/>
                    <a:pt x="316" y="225"/>
                    <a:pt x="314" y="215"/>
                  </a:cubicBezTo>
                  <a:cubicBezTo>
                    <a:pt x="314" y="214"/>
                    <a:pt x="314" y="214"/>
                    <a:pt x="314" y="214"/>
                  </a:cubicBezTo>
                  <a:cubicBezTo>
                    <a:pt x="315" y="213"/>
                    <a:pt x="315" y="213"/>
                    <a:pt x="315" y="213"/>
                  </a:cubicBezTo>
                  <a:cubicBezTo>
                    <a:pt x="326" y="211"/>
                    <a:pt x="326" y="201"/>
                    <a:pt x="326" y="196"/>
                  </a:cubicBezTo>
                  <a:cubicBezTo>
                    <a:pt x="326" y="188"/>
                    <a:pt x="325" y="179"/>
                    <a:pt x="321" y="171"/>
                  </a:cubicBezTo>
                  <a:cubicBezTo>
                    <a:pt x="319" y="167"/>
                    <a:pt x="317" y="163"/>
                    <a:pt x="316" y="158"/>
                  </a:cubicBezTo>
                  <a:cubicBezTo>
                    <a:pt x="315" y="155"/>
                    <a:pt x="314" y="153"/>
                    <a:pt x="313" y="150"/>
                  </a:cubicBezTo>
                  <a:cubicBezTo>
                    <a:pt x="313" y="149"/>
                    <a:pt x="312" y="148"/>
                    <a:pt x="311" y="147"/>
                  </a:cubicBezTo>
                  <a:cubicBezTo>
                    <a:pt x="311" y="146"/>
                    <a:pt x="310" y="146"/>
                    <a:pt x="310" y="145"/>
                  </a:cubicBezTo>
                  <a:cubicBezTo>
                    <a:pt x="309" y="145"/>
                    <a:pt x="309" y="144"/>
                    <a:pt x="308" y="144"/>
                  </a:cubicBezTo>
                  <a:cubicBezTo>
                    <a:pt x="307" y="143"/>
                    <a:pt x="307" y="142"/>
                    <a:pt x="307" y="142"/>
                  </a:cubicBezTo>
                  <a:cubicBezTo>
                    <a:pt x="304" y="130"/>
                    <a:pt x="301" y="120"/>
                    <a:pt x="299" y="111"/>
                  </a:cubicBezTo>
                  <a:cubicBezTo>
                    <a:pt x="299" y="109"/>
                    <a:pt x="299" y="107"/>
                    <a:pt x="300" y="106"/>
                  </a:cubicBezTo>
                  <a:cubicBezTo>
                    <a:pt x="300" y="105"/>
                    <a:pt x="301" y="105"/>
                    <a:pt x="303" y="105"/>
                  </a:cubicBezTo>
                  <a:cubicBezTo>
                    <a:pt x="303" y="105"/>
                    <a:pt x="304" y="105"/>
                    <a:pt x="304" y="104"/>
                  </a:cubicBezTo>
                  <a:cubicBezTo>
                    <a:pt x="304" y="104"/>
                    <a:pt x="304" y="104"/>
                    <a:pt x="304" y="103"/>
                  </a:cubicBezTo>
                  <a:cubicBezTo>
                    <a:pt x="303" y="92"/>
                    <a:pt x="303" y="92"/>
                    <a:pt x="303" y="92"/>
                  </a:cubicBezTo>
                  <a:cubicBezTo>
                    <a:pt x="302" y="82"/>
                    <a:pt x="301" y="72"/>
                    <a:pt x="300" y="62"/>
                  </a:cubicBezTo>
                  <a:cubicBezTo>
                    <a:pt x="300" y="58"/>
                    <a:pt x="301" y="55"/>
                    <a:pt x="301" y="52"/>
                  </a:cubicBezTo>
                  <a:cubicBezTo>
                    <a:pt x="302" y="47"/>
                    <a:pt x="305" y="44"/>
                    <a:pt x="309" y="43"/>
                  </a:cubicBezTo>
                  <a:cubicBezTo>
                    <a:pt x="314" y="41"/>
                    <a:pt x="317" y="38"/>
                    <a:pt x="317" y="34"/>
                  </a:cubicBezTo>
                  <a:cubicBezTo>
                    <a:pt x="319" y="25"/>
                    <a:pt x="324" y="19"/>
                    <a:pt x="334" y="17"/>
                  </a:cubicBezTo>
                  <a:cubicBezTo>
                    <a:pt x="346" y="15"/>
                    <a:pt x="346" y="15"/>
                    <a:pt x="346" y="15"/>
                  </a:cubicBezTo>
                  <a:cubicBezTo>
                    <a:pt x="347" y="14"/>
                    <a:pt x="347" y="14"/>
                    <a:pt x="347" y="14"/>
                  </a:cubicBezTo>
                  <a:cubicBezTo>
                    <a:pt x="348" y="13"/>
                    <a:pt x="348" y="13"/>
                    <a:pt x="348" y="13"/>
                  </a:cubicBezTo>
                  <a:cubicBezTo>
                    <a:pt x="352" y="14"/>
                    <a:pt x="352" y="14"/>
                    <a:pt x="352" y="14"/>
                  </a:cubicBezTo>
                  <a:cubicBezTo>
                    <a:pt x="352" y="14"/>
                    <a:pt x="353" y="13"/>
                    <a:pt x="353" y="13"/>
                  </a:cubicBezTo>
                  <a:cubicBezTo>
                    <a:pt x="354" y="12"/>
                    <a:pt x="354" y="12"/>
                    <a:pt x="354" y="12"/>
                  </a:cubicBezTo>
                  <a:cubicBezTo>
                    <a:pt x="354" y="12"/>
                    <a:pt x="354" y="12"/>
                    <a:pt x="355" y="11"/>
                  </a:cubicBezTo>
                  <a:cubicBezTo>
                    <a:pt x="355" y="10"/>
                    <a:pt x="355" y="10"/>
                    <a:pt x="355" y="10"/>
                  </a:cubicBezTo>
                  <a:cubicBezTo>
                    <a:pt x="356" y="10"/>
                    <a:pt x="356" y="10"/>
                    <a:pt x="356" y="10"/>
                  </a:cubicBezTo>
                  <a:cubicBezTo>
                    <a:pt x="363" y="12"/>
                    <a:pt x="369" y="13"/>
                    <a:pt x="375" y="13"/>
                  </a:cubicBezTo>
                  <a:cubicBezTo>
                    <a:pt x="379" y="14"/>
                    <a:pt x="383" y="14"/>
                    <a:pt x="387" y="14"/>
                  </a:cubicBezTo>
                  <a:cubicBezTo>
                    <a:pt x="399" y="16"/>
                    <a:pt x="408" y="20"/>
                    <a:pt x="414" y="27"/>
                  </a:cubicBezTo>
                  <a:cubicBezTo>
                    <a:pt x="416" y="29"/>
                    <a:pt x="417" y="30"/>
                    <a:pt x="418" y="32"/>
                  </a:cubicBezTo>
                  <a:cubicBezTo>
                    <a:pt x="418" y="33"/>
                    <a:pt x="419" y="34"/>
                    <a:pt x="419" y="35"/>
                  </a:cubicBezTo>
                  <a:cubicBezTo>
                    <a:pt x="419" y="35"/>
                    <a:pt x="419" y="35"/>
                    <a:pt x="419" y="36"/>
                  </a:cubicBezTo>
                  <a:cubicBezTo>
                    <a:pt x="420" y="37"/>
                    <a:pt x="420" y="38"/>
                    <a:pt x="421" y="38"/>
                  </a:cubicBezTo>
                  <a:cubicBezTo>
                    <a:pt x="431" y="43"/>
                    <a:pt x="432" y="52"/>
                    <a:pt x="432" y="62"/>
                  </a:cubicBezTo>
                  <a:cubicBezTo>
                    <a:pt x="432" y="69"/>
                    <a:pt x="431" y="76"/>
                    <a:pt x="430" y="83"/>
                  </a:cubicBezTo>
                  <a:cubicBezTo>
                    <a:pt x="430" y="84"/>
                    <a:pt x="430" y="84"/>
                    <a:pt x="430" y="84"/>
                  </a:cubicBezTo>
                  <a:cubicBezTo>
                    <a:pt x="430" y="87"/>
                    <a:pt x="430" y="90"/>
                    <a:pt x="429" y="93"/>
                  </a:cubicBezTo>
                  <a:cubicBezTo>
                    <a:pt x="429" y="95"/>
                    <a:pt x="429" y="97"/>
                    <a:pt x="429" y="100"/>
                  </a:cubicBezTo>
                  <a:cubicBezTo>
                    <a:pt x="428" y="103"/>
                    <a:pt x="428" y="103"/>
                    <a:pt x="428" y="103"/>
                  </a:cubicBezTo>
                  <a:cubicBezTo>
                    <a:pt x="428" y="104"/>
                    <a:pt x="429" y="104"/>
                    <a:pt x="429" y="105"/>
                  </a:cubicBezTo>
                  <a:cubicBezTo>
                    <a:pt x="429" y="105"/>
                    <a:pt x="429" y="105"/>
                    <a:pt x="430" y="105"/>
                  </a:cubicBezTo>
                  <a:cubicBezTo>
                    <a:pt x="431" y="105"/>
                    <a:pt x="432" y="105"/>
                    <a:pt x="433" y="106"/>
                  </a:cubicBezTo>
                  <a:cubicBezTo>
                    <a:pt x="434" y="107"/>
                    <a:pt x="433" y="109"/>
                    <a:pt x="433" y="110"/>
                  </a:cubicBezTo>
                  <a:cubicBezTo>
                    <a:pt x="431" y="120"/>
                    <a:pt x="429" y="130"/>
                    <a:pt x="426" y="141"/>
                  </a:cubicBezTo>
                  <a:cubicBezTo>
                    <a:pt x="426" y="142"/>
                    <a:pt x="425" y="142"/>
                    <a:pt x="424" y="144"/>
                  </a:cubicBezTo>
                  <a:cubicBezTo>
                    <a:pt x="423" y="144"/>
                    <a:pt x="422" y="145"/>
                    <a:pt x="422" y="146"/>
                  </a:cubicBezTo>
                  <a:cubicBezTo>
                    <a:pt x="421" y="147"/>
                    <a:pt x="420" y="149"/>
                    <a:pt x="419" y="150"/>
                  </a:cubicBezTo>
                  <a:cubicBezTo>
                    <a:pt x="415" y="160"/>
                    <a:pt x="411" y="170"/>
                    <a:pt x="408" y="180"/>
                  </a:cubicBezTo>
                  <a:cubicBezTo>
                    <a:pt x="407" y="181"/>
                    <a:pt x="407" y="183"/>
                    <a:pt x="407" y="185"/>
                  </a:cubicBezTo>
                  <a:cubicBezTo>
                    <a:pt x="407" y="187"/>
                    <a:pt x="407" y="189"/>
                    <a:pt x="407" y="191"/>
                  </a:cubicBezTo>
                  <a:cubicBezTo>
                    <a:pt x="407" y="194"/>
                    <a:pt x="407" y="196"/>
                    <a:pt x="407" y="199"/>
                  </a:cubicBezTo>
                  <a:cubicBezTo>
                    <a:pt x="407" y="204"/>
                    <a:pt x="408" y="211"/>
                    <a:pt x="417" y="213"/>
                  </a:cubicBezTo>
                  <a:cubicBezTo>
                    <a:pt x="418" y="213"/>
                    <a:pt x="418" y="213"/>
                    <a:pt x="418" y="213"/>
                  </a:cubicBezTo>
                  <a:cubicBezTo>
                    <a:pt x="419" y="214"/>
                    <a:pt x="419" y="214"/>
                    <a:pt x="419" y="214"/>
                  </a:cubicBezTo>
                  <a:cubicBezTo>
                    <a:pt x="419" y="215"/>
                    <a:pt x="419" y="215"/>
                    <a:pt x="419" y="216"/>
                  </a:cubicBezTo>
                  <a:cubicBezTo>
                    <a:pt x="417" y="227"/>
                    <a:pt x="422" y="236"/>
                    <a:pt x="432" y="241"/>
                  </a:cubicBezTo>
                  <a:cubicBezTo>
                    <a:pt x="459" y="253"/>
                    <a:pt x="459" y="253"/>
                    <a:pt x="459" y="253"/>
                  </a:cubicBezTo>
                  <a:cubicBezTo>
                    <a:pt x="479" y="262"/>
                    <a:pt x="499" y="272"/>
                    <a:pt x="519" y="281"/>
                  </a:cubicBezTo>
                  <a:cubicBezTo>
                    <a:pt x="529" y="286"/>
                    <a:pt x="532" y="292"/>
                    <a:pt x="532" y="302"/>
                  </a:cubicBezTo>
                  <a:cubicBezTo>
                    <a:pt x="532" y="318"/>
                    <a:pt x="532" y="318"/>
                    <a:pt x="532" y="318"/>
                  </a:cubicBezTo>
                  <a:lnTo>
                    <a:pt x="202" y="318"/>
                  </a:lnTo>
                  <a:close/>
                  <a:moveTo>
                    <a:pt x="317" y="216"/>
                  </a:moveTo>
                  <a:cubicBezTo>
                    <a:pt x="319" y="227"/>
                    <a:pt x="313" y="238"/>
                    <a:pt x="303" y="243"/>
                  </a:cubicBezTo>
                  <a:cubicBezTo>
                    <a:pt x="296" y="246"/>
                    <a:pt x="288" y="250"/>
                    <a:pt x="281" y="253"/>
                  </a:cubicBezTo>
                  <a:cubicBezTo>
                    <a:pt x="277" y="255"/>
                    <a:pt x="277" y="255"/>
                    <a:pt x="277" y="255"/>
                  </a:cubicBezTo>
                  <a:cubicBezTo>
                    <a:pt x="272" y="257"/>
                    <a:pt x="267" y="259"/>
                    <a:pt x="262" y="262"/>
                  </a:cubicBezTo>
                  <a:cubicBezTo>
                    <a:pt x="251" y="267"/>
                    <a:pt x="251" y="267"/>
                    <a:pt x="251" y="267"/>
                  </a:cubicBezTo>
                  <a:cubicBezTo>
                    <a:pt x="238" y="273"/>
                    <a:pt x="226" y="279"/>
                    <a:pt x="213" y="285"/>
                  </a:cubicBezTo>
                  <a:cubicBezTo>
                    <a:pt x="206" y="288"/>
                    <a:pt x="203" y="293"/>
                    <a:pt x="204" y="301"/>
                  </a:cubicBezTo>
                  <a:cubicBezTo>
                    <a:pt x="204" y="315"/>
                    <a:pt x="204" y="315"/>
                    <a:pt x="204" y="315"/>
                  </a:cubicBezTo>
                  <a:cubicBezTo>
                    <a:pt x="529" y="315"/>
                    <a:pt x="529" y="315"/>
                    <a:pt x="529" y="315"/>
                  </a:cubicBezTo>
                  <a:cubicBezTo>
                    <a:pt x="529" y="301"/>
                    <a:pt x="529" y="301"/>
                    <a:pt x="529" y="301"/>
                  </a:cubicBezTo>
                  <a:cubicBezTo>
                    <a:pt x="529" y="293"/>
                    <a:pt x="526" y="288"/>
                    <a:pt x="517" y="284"/>
                  </a:cubicBezTo>
                  <a:cubicBezTo>
                    <a:pt x="497" y="274"/>
                    <a:pt x="477" y="265"/>
                    <a:pt x="457" y="256"/>
                  </a:cubicBezTo>
                  <a:cubicBezTo>
                    <a:pt x="431" y="243"/>
                    <a:pt x="431" y="243"/>
                    <a:pt x="431" y="243"/>
                  </a:cubicBezTo>
                  <a:cubicBezTo>
                    <a:pt x="420" y="238"/>
                    <a:pt x="414" y="228"/>
                    <a:pt x="416" y="216"/>
                  </a:cubicBezTo>
                  <a:cubicBezTo>
                    <a:pt x="407" y="214"/>
                    <a:pt x="404" y="208"/>
                    <a:pt x="404" y="199"/>
                  </a:cubicBezTo>
                  <a:cubicBezTo>
                    <a:pt x="404" y="196"/>
                    <a:pt x="404" y="194"/>
                    <a:pt x="404" y="191"/>
                  </a:cubicBezTo>
                  <a:cubicBezTo>
                    <a:pt x="404" y="189"/>
                    <a:pt x="404" y="187"/>
                    <a:pt x="404" y="185"/>
                  </a:cubicBezTo>
                  <a:cubicBezTo>
                    <a:pt x="404" y="182"/>
                    <a:pt x="404" y="180"/>
                    <a:pt x="405" y="179"/>
                  </a:cubicBezTo>
                  <a:cubicBezTo>
                    <a:pt x="409" y="169"/>
                    <a:pt x="412" y="159"/>
                    <a:pt x="416" y="149"/>
                  </a:cubicBezTo>
                  <a:cubicBezTo>
                    <a:pt x="417" y="147"/>
                    <a:pt x="418" y="145"/>
                    <a:pt x="419" y="144"/>
                  </a:cubicBezTo>
                  <a:cubicBezTo>
                    <a:pt x="420" y="143"/>
                    <a:pt x="421" y="142"/>
                    <a:pt x="422" y="141"/>
                  </a:cubicBezTo>
                  <a:cubicBezTo>
                    <a:pt x="423" y="141"/>
                    <a:pt x="423" y="140"/>
                    <a:pt x="423" y="140"/>
                  </a:cubicBezTo>
                  <a:cubicBezTo>
                    <a:pt x="426" y="130"/>
                    <a:pt x="428" y="119"/>
                    <a:pt x="430" y="109"/>
                  </a:cubicBezTo>
                  <a:cubicBezTo>
                    <a:pt x="430" y="109"/>
                    <a:pt x="430" y="108"/>
                    <a:pt x="430" y="108"/>
                  </a:cubicBezTo>
                  <a:cubicBezTo>
                    <a:pt x="430" y="108"/>
                    <a:pt x="430" y="108"/>
                    <a:pt x="430" y="108"/>
                  </a:cubicBezTo>
                  <a:cubicBezTo>
                    <a:pt x="429" y="108"/>
                    <a:pt x="428" y="108"/>
                    <a:pt x="427" y="107"/>
                  </a:cubicBezTo>
                  <a:cubicBezTo>
                    <a:pt x="426" y="106"/>
                    <a:pt x="425" y="104"/>
                    <a:pt x="425" y="103"/>
                  </a:cubicBezTo>
                  <a:cubicBezTo>
                    <a:pt x="426" y="100"/>
                    <a:pt x="426" y="100"/>
                    <a:pt x="426" y="100"/>
                  </a:cubicBezTo>
                  <a:cubicBezTo>
                    <a:pt x="426" y="97"/>
                    <a:pt x="426" y="95"/>
                    <a:pt x="426" y="92"/>
                  </a:cubicBezTo>
                  <a:cubicBezTo>
                    <a:pt x="427" y="89"/>
                    <a:pt x="427" y="86"/>
                    <a:pt x="427" y="84"/>
                  </a:cubicBezTo>
                  <a:cubicBezTo>
                    <a:pt x="427" y="83"/>
                    <a:pt x="427" y="83"/>
                    <a:pt x="427" y="83"/>
                  </a:cubicBezTo>
                  <a:cubicBezTo>
                    <a:pt x="428" y="76"/>
                    <a:pt x="429" y="69"/>
                    <a:pt x="429" y="62"/>
                  </a:cubicBezTo>
                  <a:cubicBezTo>
                    <a:pt x="429" y="52"/>
                    <a:pt x="428" y="45"/>
                    <a:pt x="420" y="41"/>
                  </a:cubicBezTo>
                  <a:cubicBezTo>
                    <a:pt x="418" y="40"/>
                    <a:pt x="417" y="38"/>
                    <a:pt x="417" y="37"/>
                  </a:cubicBezTo>
                  <a:cubicBezTo>
                    <a:pt x="416" y="36"/>
                    <a:pt x="415" y="35"/>
                    <a:pt x="415" y="34"/>
                  </a:cubicBezTo>
                  <a:cubicBezTo>
                    <a:pt x="414" y="32"/>
                    <a:pt x="413" y="30"/>
                    <a:pt x="412" y="29"/>
                  </a:cubicBezTo>
                  <a:cubicBezTo>
                    <a:pt x="406" y="23"/>
                    <a:pt x="398" y="19"/>
                    <a:pt x="387" y="17"/>
                  </a:cubicBezTo>
                  <a:cubicBezTo>
                    <a:pt x="383" y="17"/>
                    <a:pt x="379" y="17"/>
                    <a:pt x="375" y="16"/>
                  </a:cubicBezTo>
                  <a:cubicBezTo>
                    <a:pt x="369" y="16"/>
                    <a:pt x="363" y="15"/>
                    <a:pt x="357" y="14"/>
                  </a:cubicBezTo>
                  <a:cubicBezTo>
                    <a:pt x="357" y="14"/>
                    <a:pt x="357" y="14"/>
                    <a:pt x="357" y="14"/>
                  </a:cubicBezTo>
                  <a:cubicBezTo>
                    <a:pt x="356" y="15"/>
                    <a:pt x="356" y="15"/>
                    <a:pt x="356" y="15"/>
                  </a:cubicBezTo>
                  <a:cubicBezTo>
                    <a:pt x="355" y="16"/>
                    <a:pt x="353" y="17"/>
                    <a:pt x="351" y="16"/>
                  </a:cubicBezTo>
                  <a:cubicBezTo>
                    <a:pt x="349" y="16"/>
                    <a:pt x="349" y="16"/>
                    <a:pt x="349" y="16"/>
                  </a:cubicBezTo>
                  <a:cubicBezTo>
                    <a:pt x="349" y="17"/>
                    <a:pt x="348" y="17"/>
                    <a:pt x="347" y="17"/>
                  </a:cubicBezTo>
                  <a:cubicBezTo>
                    <a:pt x="334" y="20"/>
                    <a:pt x="334" y="20"/>
                    <a:pt x="334" y="20"/>
                  </a:cubicBezTo>
                  <a:cubicBezTo>
                    <a:pt x="326" y="22"/>
                    <a:pt x="321" y="26"/>
                    <a:pt x="320" y="34"/>
                  </a:cubicBezTo>
                  <a:cubicBezTo>
                    <a:pt x="320" y="40"/>
                    <a:pt x="316" y="44"/>
                    <a:pt x="310" y="46"/>
                  </a:cubicBezTo>
                  <a:cubicBezTo>
                    <a:pt x="307" y="46"/>
                    <a:pt x="305" y="49"/>
                    <a:pt x="304" y="53"/>
                  </a:cubicBezTo>
                  <a:cubicBezTo>
                    <a:pt x="304" y="55"/>
                    <a:pt x="303" y="58"/>
                    <a:pt x="303" y="62"/>
                  </a:cubicBezTo>
                  <a:cubicBezTo>
                    <a:pt x="304" y="71"/>
                    <a:pt x="305" y="81"/>
                    <a:pt x="306" y="92"/>
                  </a:cubicBezTo>
                  <a:cubicBezTo>
                    <a:pt x="307" y="103"/>
                    <a:pt x="307" y="103"/>
                    <a:pt x="307" y="103"/>
                  </a:cubicBezTo>
                  <a:cubicBezTo>
                    <a:pt x="307" y="104"/>
                    <a:pt x="307" y="105"/>
                    <a:pt x="306" y="106"/>
                  </a:cubicBezTo>
                  <a:cubicBezTo>
                    <a:pt x="305" y="107"/>
                    <a:pt x="304" y="108"/>
                    <a:pt x="303" y="108"/>
                  </a:cubicBezTo>
                  <a:cubicBezTo>
                    <a:pt x="302" y="108"/>
                    <a:pt x="302" y="108"/>
                    <a:pt x="302" y="108"/>
                  </a:cubicBezTo>
                  <a:cubicBezTo>
                    <a:pt x="302" y="108"/>
                    <a:pt x="302" y="109"/>
                    <a:pt x="302" y="110"/>
                  </a:cubicBezTo>
                  <a:cubicBezTo>
                    <a:pt x="304" y="119"/>
                    <a:pt x="307" y="129"/>
                    <a:pt x="310" y="141"/>
                  </a:cubicBezTo>
                  <a:cubicBezTo>
                    <a:pt x="310" y="141"/>
                    <a:pt x="310" y="141"/>
                    <a:pt x="311" y="142"/>
                  </a:cubicBezTo>
                  <a:cubicBezTo>
                    <a:pt x="311" y="142"/>
                    <a:pt x="312" y="143"/>
                    <a:pt x="312" y="143"/>
                  </a:cubicBezTo>
                  <a:cubicBezTo>
                    <a:pt x="312" y="144"/>
                    <a:pt x="313" y="144"/>
                    <a:pt x="313" y="145"/>
                  </a:cubicBezTo>
                  <a:cubicBezTo>
                    <a:pt x="314" y="146"/>
                    <a:pt x="315" y="147"/>
                    <a:pt x="316" y="149"/>
                  </a:cubicBezTo>
                  <a:cubicBezTo>
                    <a:pt x="317" y="152"/>
                    <a:pt x="318" y="154"/>
                    <a:pt x="319" y="157"/>
                  </a:cubicBezTo>
                  <a:cubicBezTo>
                    <a:pt x="320" y="162"/>
                    <a:pt x="321" y="166"/>
                    <a:pt x="323" y="170"/>
                  </a:cubicBezTo>
                  <a:cubicBezTo>
                    <a:pt x="328" y="179"/>
                    <a:pt x="329" y="188"/>
                    <a:pt x="329" y="196"/>
                  </a:cubicBezTo>
                  <a:cubicBezTo>
                    <a:pt x="329" y="201"/>
                    <a:pt x="329" y="213"/>
                    <a:pt x="317" y="216"/>
                  </a:cubicBezTo>
                  <a:close/>
                  <a:moveTo>
                    <a:pt x="725" y="303"/>
                  </a:moveTo>
                  <a:cubicBezTo>
                    <a:pt x="535" y="303"/>
                    <a:pt x="535" y="303"/>
                    <a:pt x="535" y="303"/>
                  </a:cubicBezTo>
                  <a:cubicBezTo>
                    <a:pt x="535" y="301"/>
                    <a:pt x="535" y="301"/>
                    <a:pt x="535" y="301"/>
                  </a:cubicBezTo>
                  <a:cubicBezTo>
                    <a:pt x="535" y="290"/>
                    <a:pt x="531" y="283"/>
                    <a:pt x="520" y="278"/>
                  </a:cubicBezTo>
                  <a:cubicBezTo>
                    <a:pt x="503" y="270"/>
                    <a:pt x="486" y="263"/>
                    <a:pt x="469" y="255"/>
                  </a:cubicBezTo>
                  <a:cubicBezTo>
                    <a:pt x="462" y="251"/>
                    <a:pt x="462" y="251"/>
                    <a:pt x="462" y="251"/>
                  </a:cubicBezTo>
                  <a:cubicBezTo>
                    <a:pt x="468" y="251"/>
                    <a:pt x="468" y="251"/>
                    <a:pt x="468" y="251"/>
                  </a:cubicBezTo>
                  <a:cubicBezTo>
                    <a:pt x="468" y="250"/>
                    <a:pt x="469" y="250"/>
                    <a:pt x="470" y="250"/>
                  </a:cubicBezTo>
                  <a:cubicBezTo>
                    <a:pt x="478" y="250"/>
                    <a:pt x="478" y="250"/>
                    <a:pt x="478" y="250"/>
                  </a:cubicBezTo>
                  <a:cubicBezTo>
                    <a:pt x="479" y="250"/>
                    <a:pt x="502" y="245"/>
                    <a:pt x="521" y="235"/>
                  </a:cubicBezTo>
                  <a:cubicBezTo>
                    <a:pt x="521" y="235"/>
                    <a:pt x="521" y="235"/>
                    <a:pt x="521" y="235"/>
                  </a:cubicBezTo>
                  <a:cubicBezTo>
                    <a:pt x="521" y="234"/>
                    <a:pt x="521" y="234"/>
                    <a:pt x="521" y="234"/>
                  </a:cubicBezTo>
                  <a:cubicBezTo>
                    <a:pt x="522" y="232"/>
                    <a:pt x="525" y="226"/>
                    <a:pt x="533" y="226"/>
                  </a:cubicBezTo>
                  <a:cubicBezTo>
                    <a:pt x="533" y="226"/>
                    <a:pt x="533" y="226"/>
                    <a:pt x="533" y="226"/>
                  </a:cubicBezTo>
                  <a:cubicBezTo>
                    <a:pt x="533" y="226"/>
                    <a:pt x="533" y="226"/>
                    <a:pt x="533" y="226"/>
                  </a:cubicBezTo>
                  <a:cubicBezTo>
                    <a:pt x="534" y="226"/>
                    <a:pt x="534" y="226"/>
                    <a:pt x="534" y="226"/>
                  </a:cubicBezTo>
                  <a:cubicBezTo>
                    <a:pt x="534" y="225"/>
                    <a:pt x="534" y="225"/>
                    <a:pt x="534" y="225"/>
                  </a:cubicBezTo>
                  <a:cubicBezTo>
                    <a:pt x="538" y="222"/>
                    <a:pt x="540" y="218"/>
                    <a:pt x="541" y="215"/>
                  </a:cubicBezTo>
                  <a:cubicBezTo>
                    <a:pt x="542" y="208"/>
                    <a:pt x="542" y="208"/>
                    <a:pt x="542" y="208"/>
                  </a:cubicBezTo>
                  <a:cubicBezTo>
                    <a:pt x="531" y="209"/>
                    <a:pt x="531" y="209"/>
                    <a:pt x="531" y="209"/>
                  </a:cubicBezTo>
                  <a:cubicBezTo>
                    <a:pt x="518" y="211"/>
                    <a:pt x="505" y="204"/>
                    <a:pt x="498" y="201"/>
                  </a:cubicBezTo>
                  <a:cubicBezTo>
                    <a:pt x="497" y="200"/>
                    <a:pt x="497" y="200"/>
                    <a:pt x="497" y="200"/>
                  </a:cubicBezTo>
                  <a:cubicBezTo>
                    <a:pt x="498" y="198"/>
                    <a:pt x="498" y="198"/>
                    <a:pt x="498" y="198"/>
                  </a:cubicBezTo>
                  <a:cubicBezTo>
                    <a:pt x="499" y="198"/>
                    <a:pt x="500" y="197"/>
                    <a:pt x="500" y="196"/>
                  </a:cubicBezTo>
                  <a:cubicBezTo>
                    <a:pt x="503" y="191"/>
                    <a:pt x="500" y="185"/>
                    <a:pt x="496" y="174"/>
                  </a:cubicBezTo>
                  <a:cubicBezTo>
                    <a:pt x="496" y="173"/>
                    <a:pt x="496" y="173"/>
                    <a:pt x="496" y="173"/>
                  </a:cubicBezTo>
                  <a:cubicBezTo>
                    <a:pt x="491" y="159"/>
                    <a:pt x="502" y="143"/>
                    <a:pt x="502" y="143"/>
                  </a:cubicBezTo>
                  <a:cubicBezTo>
                    <a:pt x="503" y="141"/>
                    <a:pt x="503" y="141"/>
                    <a:pt x="503" y="141"/>
                  </a:cubicBezTo>
                  <a:cubicBezTo>
                    <a:pt x="501" y="140"/>
                    <a:pt x="501" y="140"/>
                    <a:pt x="501" y="140"/>
                  </a:cubicBezTo>
                  <a:cubicBezTo>
                    <a:pt x="500" y="140"/>
                    <a:pt x="499" y="139"/>
                    <a:pt x="498" y="138"/>
                  </a:cubicBezTo>
                  <a:cubicBezTo>
                    <a:pt x="495" y="132"/>
                    <a:pt x="496" y="119"/>
                    <a:pt x="502" y="104"/>
                  </a:cubicBezTo>
                  <a:cubicBezTo>
                    <a:pt x="510" y="87"/>
                    <a:pt x="516" y="57"/>
                    <a:pt x="517" y="53"/>
                  </a:cubicBezTo>
                  <a:cubicBezTo>
                    <a:pt x="533" y="11"/>
                    <a:pt x="565" y="13"/>
                    <a:pt x="566" y="14"/>
                  </a:cubicBezTo>
                  <a:cubicBezTo>
                    <a:pt x="569" y="14"/>
                    <a:pt x="569" y="14"/>
                    <a:pt x="569" y="14"/>
                  </a:cubicBezTo>
                  <a:cubicBezTo>
                    <a:pt x="584" y="14"/>
                    <a:pt x="584" y="14"/>
                    <a:pt x="584" y="14"/>
                  </a:cubicBezTo>
                  <a:cubicBezTo>
                    <a:pt x="588" y="13"/>
                    <a:pt x="618" y="12"/>
                    <a:pt x="633" y="53"/>
                  </a:cubicBezTo>
                  <a:cubicBezTo>
                    <a:pt x="634" y="57"/>
                    <a:pt x="640" y="87"/>
                    <a:pt x="648" y="104"/>
                  </a:cubicBezTo>
                  <a:cubicBezTo>
                    <a:pt x="655" y="119"/>
                    <a:pt x="655" y="132"/>
                    <a:pt x="652" y="138"/>
                  </a:cubicBezTo>
                  <a:cubicBezTo>
                    <a:pt x="652" y="139"/>
                    <a:pt x="651" y="140"/>
                    <a:pt x="649" y="140"/>
                  </a:cubicBezTo>
                  <a:cubicBezTo>
                    <a:pt x="647" y="141"/>
                    <a:pt x="647" y="141"/>
                    <a:pt x="647" y="141"/>
                  </a:cubicBezTo>
                  <a:cubicBezTo>
                    <a:pt x="648" y="143"/>
                    <a:pt x="648" y="143"/>
                    <a:pt x="648" y="143"/>
                  </a:cubicBezTo>
                  <a:cubicBezTo>
                    <a:pt x="649" y="143"/>
                    <a:pt x="659" y="159"/>
                    <a:pt x="654" y="173"/>
                  </a:cubicBezTo>
                  <a:cubicBezTo>
                    <a:pt x="654" y="174"/>
                    <a:pt x="654" y="174"/>
                    <a:pt x="654" y="174"/>
                  </a:cubicBezTo>
                  <a:cubicBezTo>
                    <a:pt x="650" y="185"/>
                    <a:pt x="648" y="191"/>
                    <a:pt x="650" y="196"/>
                  </a:cubicBezTo>
                  <a:cubicBezTo>
                    <a:pt x="650" y="197"/>
                    <a:pt x="651" y="198"/>
                    <a:pt x="652" y="198"/>
                  </a:cubicBezTo>
                  <a:cubicBezTo>
                    <a:pt x="654" y="200"/>
                    <a:pt x="654" y="200"/>
                    <a:pt x="654" y="200"/>
                  </a:cubicBezTo>
                  <a:cubicBezTo>
                    <a:pt x="652" y="201"/>
                    <a:pt x="652" y="201"/>
                    <a:pt x="652" y="201"/>
                  </a:cubicBezTo>
                  <a:cubicBezTo>
                    <a:pt x="645" y="204"/>
                    <a:pt x="632" y="211"/>
                    <a:pt x="619" y="208"/>
                  </a:cubicBezTo>
                  <a:cubicBezTo>
                    <a:pt x="609" y="208"/>
                    <a:pt x="609" y="208"/>
                    <a:pt x="609" y="208"/>
                  </a:cubicBezTo>
                  <a:cubicBezTo>
                    <a:pt x="609" y="215"/>
                    <a:pt x="609" y="215"/>
                    <a:pt x="609" y="215"/>
                  </a:cubicBezTo>
                  <a:cubicBezTo>
                    <a:pt x="610" y="218"/>
                    <a:pt x="612" y="222"/>
                    <a:pt x="616" y="225"/>
                  </a:cubicBezTo>
                  <a:cubicBezTo>
                    <a:pt x="616" y="226"/>
                    <a:pt x="616" y="226"/>
                    <a:pt x="616" y="226"/>
                  </a:cubicBezTo>
                  <a:cubicBezTo>
                    <a:pt x="617" y="226"/>
                    <a:pt x="617" y="226"/>
                    <a:pt x="617" y="226"/>
                  </a:cubicBezTo>
                  <a:cubicBezTo>
                    <a:pt x="625" y="226"/>
                    <a:pt x="628" y="232"/>
                    <a:pt x="629" y="234"/>
                  </a:cubicBezTo>
                  <a:cubicBezTo>
                    <a:pt x="629" y="235"/>
                    <a:pt x="629" y="235"/>
                    <a:pt x="629" y="235"/>
                  </a:cubicBezTo>
                  <a:cubicBezTo>
                    <a:pt x="630" y="235"/>
                    <a:pt x="630" y="235"/>
                    <a:pt x="630" y="235"/>
                  </a:cubicBezTo>
                  <a:cubicBezTo>
                    <a:pt x="648" y="245"/>
                    <a:pt x="671" y="250"/>
                    <a:pt x="672" y="250"/>
                  </a:cubicBezTo>
                  <a:cubicBezTo>
                    <a:pt x="680" y="250"/>
                    <a:pt x="680" y="250"/>
                    <a:pt x="680" y="250"/>
                  </a:cubicBezTo>
                  <a:cubicBezTo>
                    <a:pt x="721" y="256"/>
                    <a:pt x="725" y="290"/>
                    <a:pt x="725" y="301"/>
                  </a:cubicBezTo>
                  <a:lnTo>
                    <a:pt x="725" y="303"/>
                  </a:lnTo>
                  <a:close/>
                  <a:moveTo>
                    <a:pt x="538" y="300"/>
                  </a:moveTo>
                  <a:cubicBezTo>
                    <a:pt x="722" y="300"/>
                    <a:pt x="722" y="300"/>
                    <a:pt x="722" y="300"/>
                  </a:cubicBezTo>
                  <a:cubicBezTo>
                    <a:pt x="722" y="288"/>
                    <a:pt x="717" y="258"/>
                    <a:pt x="680" y="253"/>
                  </a:cubicBezTo>
                  <a:cubicBezTo>
                    <a:pt x="672" y="253"/>
                    <a:pt x="672" y="253"/>
                    <a:pt x="672" y="253"/>
                  </a:cubicBezTo>
                  <a:cubicBezTo>
                    <a:pt x="671" y="253"/>
                    <a:pt x="647" y="248"/>
                    <a:pt x="628" y="238"/>
                  </a:cubicBezTo>
                  <a:cubicBezTo>
                    <a:pt x="626" y="237"/>
                    <a:pt x="626" y="237"/>
                    <a:pt x="626" y="237"/>
                  </a:cubicBezTo>
                  <a:cubicBezTo>
                    <a:pt x="626" y="235"/>
                    <a:pt x="626" y="235"/>
                    <a:pt x="626" y="235"/>
                  </a:cubicBezTo>
                  <a:cubicBezTo>
                    <a:pt x="625" y="233"/>
                    <a:pt x="623" y="229"/>
                    <a:pt x="618" y="229"/>
                  </a:cubicBezTo>
                  <a:cubicBezTo>
                    <a:pt x="616" y="229"/>
                    <a:pt x="616" y="229"/>
                    <a:pt x="616" y="229"/>
                  </a:cubicBezTo>
                  <a:cubicBezTo>
                    <a:pt x="614" y="228"/>
                    <a:pt x="614" y="228"/>
                    <a:pt x="614" y="228"/>
                  </a:cubicBezTo>
                  <a:cubicBezTo>
                    <a:pt x="610" y="224"/>
                    <a:pt x="607" y="220"/>
                    <a:pt x="606" y="216"/>
                  </a:cubicBezTo>
                  <a:cubicBezTo>
                    <a:pt x="606" y="215"/>
                    <a:pt x="606" y="215"/>
                    <a:pt x="606" y="215"/>
                  </a:cubicBezTo>
                  <a:cubicBezTo>
                    <a:pt x="605" y="204"/>
                    <a:pt x="605" y="204"/>
                    <a:pt x="605" y="204"/>
                  </a:cubicBezTo>
                  <a:cubicBezTo>
                    <a:pt x="619" y="206"/>
                    <a:pt x="619" y="206"/>
                    <a:pt x="619" y="206"/>
                  </a:cubicBezTo>
                  <a:cubicBezTo>
                    <a:pt x="630" y="207"/>
                    <a:pt x="642" y="203"/>
                    <a:pt x="649" y="199"/>
                  </a:cubicBezTo>
                  <a:cubicBezTo>
                    <a:pt x="648" y="198"/>
                    <a:pt x="648" y="198"/>
                    <a:pt x="647" y="197"/>
                  </a:cubicBezTo>
                  <a:cubicBezTo>
                    <a:pt x="644" y="191"/>
                    <a:pt x="647" y="184"/>
                    <a:pt x="651" y="173"/>
                  </a:cubicBezTo>
                  <a:cubicBezTo>
                    <a:pt x="651" y="172"/>
                    <a:pt x="651" y="172"/>
                    <a:pt x="651" y="172"/>
                  </a:cubicBezTo>
                  <a:cubicBezTo>
                    <a:pt x="656" y="159"/>
                    <a:pt x="646" y="145"/>
                    <a:pt x="646" y="144"/>
                  </a:cubicBezTo>
                  <a:cubicBezTo>
                    <a:pt x="642" y="139"/>
                    <a:pt x="642" y="139"/>
                    <a:pt x="642" y="139"/>
                  </a:cubicBezTo>
                  <a:cubicBezTo>
                    <a:pt x="649" y="137"/>
                    <a:pt x="649" y="137"/>
                    <a:pt x="649" y="137"/>
                  </a:cubicBezTo>
                  <a:cubicBezTo>
                    <a:pt x="649" y="137"/>
                    <a:pt x="649" y="137"/>
                    <a:pt x="650" y="136"/>
                  </a:cubicBezTo>
                  <a:cubicBezTo>
                    <a:pt x="652" y="132"/>
                    <a:pt x="652" y="120"/>
                    <a:pt x="645" y="105"/>
                  </a:cubicBezTo>
                  <a:cubicBezTo>
                    <a:pt x="637" y="88"/>
                    <a:pt x="631" y="57"/>
                    <a:pt x="630" y="54"/>
                  </a:cubicBezTo>
                  <a:cubicBezTo>
                    <a:pt x="615" y="15"/>
                    <a:pt x="586" y="16"/>
                    <a:pt x="584" y="17"/>
                  </a:cubicBezTo>
                  <a:cubicBezTo>
                    <a:pt x="569" y="17"/>
                    <a:pt x="569" y="17"/>
                    <a:pt x="569" y="17"/>
                  </a:cubicBezTo>
                  <a:cubicBezTo>
                    <a:pt x="566" y="17"/>
                    <a:pt x="566" y="17"/>
                    <a:pt x="566" y="17"/>
                  </a:cubicBezTo>
                  <a:cubicBezTo>
                    <a:pt x="565" y="16"/>
                    <a:pt x="535" y="14"/>
                    <a:pt x="520" y="54"/>
                  </a:cubicBezTo>
                  <a:cubicBezTo>
                    <a:pt x="519" y="57"/>
                    <a:pt x="513" y="88"/>
                    <a:pt x="505" y="105"/>
                  </a:cubicBezTo>
                  <a:cubicBezTo>
                    <a:pt x="498" y="120"/>
                    <a:pt x="498" y="132"/>
                    <a:pt x="500" y="136"/>
                  </a:cubicBezTo>
                  <a:cubicBezTo>
                    <a:pt x="501" y="137"/>
                    <a:pt x="501" y="137"/>
                    <a:pt x="502" y="137"/>
                  </a:cubicBezTo>
                  <a:cubicBezTo>
                    <a:pt x="509" y="139"/>
                    <a:pt x="509" y="139"/>
                    <a:pt x="509" y="139"/>
                  </a:cubicBezTo>
                  <a:cubicBezTo>
                    <a:pt x="505" y="144"/>
                    <a:pt x="505" y="144"/>
                    <a:pt x="505" y="144"/>
                  </a:cubicBezTo>
                  <a:cubicBezTo>
                    <a:pt x="504" y="145"/>
                    <a:pt x="494" y="160"/>
                    <a:pt x="499" y="172"/>
                  </a:cubicBezTo>
                  <a:cubicBezTo>
                    <a:pt x="499" y="173"/>
                    <a:pt x="499" y="173"/>
                    <a:pt x="499" y="173"/>
                  </a:cubicBezTo>
                  <a:cubicBezTo>
                    <a:pt x="503" y="184"/>
                    <a:pt x="506" y="191"/>
                    <a:pt x="503" y="197"/>
                  </a:cubicBezTo>
                  <a:cubicBezTo>
                    <a:pt x="503" y="198"/>
                    <a:pt x="502" y="198"/>
                    <a:pt x="502" y="199"/>
                  </a:cubicBezTo>
                  <a:cubicBezTo>
                    <a:pt x="508" y="203"/>
                    <a:pt x="520" y="207"/>
                    <a:pt x="531" y="206"/>
                  </a:cubicBezTo>
                  <a:cubicBezTo>
                    <a:pt x="545" y="204"/>
                    <a:pt x="545" y="204"/>
                    <a:pt x="545" y="204"/>
                  </a:cubicBezTo>
                  <a:cubicBezTo>
                    <a:pt x="544" y="215"/>
                    <a:pt x="544" y="215"/>
                    <a:pt x="544" y="215"/>
                  </a:cubicBezTo>
                  <a:cubicBezTo>
                    <a:pt x="543" y="220"/>
                    <a:pt x="540" y="224"/>
                    <a:pt x="537" y="228"/>
                  </a:cubicBezTo>
                  <a:cubicBezTo>
                    <a:pt x="535" y="230"/>
                    <a:pt x="535" y="230"/>
                    <a:pt x="535" y="230"/>
                  </a:cubicBezTo>
                  <a:cubicBezTo>
                    <a:pt x="533" y="229"/>
                    <a:pt x="533" y="229"/>
                    <a:pt x="533" y="229"/>
                  </a:cubicBezTo>
                  <a:cubicBezTo>
                    <a:pt x="527" y="229"/>
                    <a:pt x="525" y="233"/>
                    <a:pt x="524" y="235"/>
                  </a:cubicBezTo>
                  <a:cubicBezTo>
                    <a:pt x="524" y="237"/>
                    <a:pt x="524" y="237"/>
                    <a:pt x="524" y="237"/>
                  </a:cubicBezTo>
                  <a:cubicBezTo>
                    <a:pt x="522" y="238"/>
                    <a:pt x="522" y="238"/>
                    <a:pt x="522" y="238"/>
                  </a:cubicBezTo>
                  <a:cubicBezTo>
                    <a:pt x="503" y="248"/>
                    <a:pt x="480" y="253"/>
                    <a:pt x="479" y="253"/>
                  </a:cubicBezTo>
                  <a:cubicBezTo>
                    <a:pt x="478" y="253"/>
                    <a:pt x="478" y="253"/>
                    <a:pt x="478" y="253"/>
                  </a:cubicBezTo>
                  <a:cubicBezTo>
                    <a:pt x="473" y="253"/>
                    <a:pt x="473" y="253"/>
                    <a:pt x="473" y="253"/>
                  </a:cubicBezTo>
                  <a:cubicBezTo>
                    <a:pt x="489" y="261"/>
                    <a:pt x="505" y="268"/>
                    <a:pt x="521" y="276"/>
                  </a:cubicBezTo>
                  <a:cubicBezTo>
                    <a:pt x="533" y="281"/>
                    <a:pt x="538" y="288"/>
                    <a:pt x="538" y="300"/>
                  </a:cubicBezTo>
                  <a:close/>
                  <a:moveTo>
                    <a:pt x="198" y="303"/>
                  </a:moveTo>
                  <a:cubicBezTo>
                    <a:pt x="7" y="303"/>
                    <a:pt x="7" y="303"/>
                    <a:pt x="7" y="303"/>
                  </a:cubicBezTo>
                  <a:cubicBezTo>
                    <a:pt x="15" y="257"/>
                    <a:pt x="15" y="257"/>
                    <a:pt x="15" y="257"/>
                  </a:cubicBezTo>
                  <a:cubicBezTo>
                    <a:pt x="15" y="247"/>
                    <a:pt x="21" y="245"/>
                    <a:pt x="29" y="242"/>
                  </a:cubicBezTo>
                  <a:cubicBezTo>
                    <a:pt x="31" y="241"/>
                    <a:pt x="33" y="240"/>
                    <a:pt x="36" y="240"/>
                  </a:cubicBezTo>
                  <a:cubicBezTo>
                    <a:pt x="90" y="218"/>
                    <a:pt x="90" y="218"/>
                    <a:pt x="90" y="218"/>
                  </a:cubicBezTo>
                  <a:cubicBezTo>
                    <a:pt x="90" y="218"/>
                    <a:pt x="91" y="218"/>
                    <a:pt x="91" y="217"/>
                  </a:cubicBezTo>
                  <a:cubicBezTo>
                    <a:pt x="92" y="217"/>
                    <a:pt x="92" y="217"/>
                    <a:pt x="92" y="217"/>
                  </a:cubicBezTo>
                  <a:cubicBezTo>
                    <a:pt x="92" y="217"/>
                    <a:pt x="93" y="216"/>
                    <a:pt x="93" y="216"/>
                  </a:cubicBezTo>
                  <a:cubicBezTo>
                    <a:pt x="93" y="215"/>
                    <a:pt x="93" y="215"/>
                    <a:pt x="93" y="215"/>
                  </a:cubicBezTo>
                  <a:cubicBezTo>
                    <a:pt x="94" y="215"/>
                    <a:pt x="94" y="215"/>
                    <a:pt x="94" y="215"/>
                  </a:cubicBezTo>
                  <a:cubicBezTo>
                    <a:pt x="103" y="210"/>
                    <a:pt x="112" y="204"/>
                    <a:pt x="115" y="200"/>
                  </a:cubicBezTo>
                  <a:cubicBezTo>
                    <a:pt x="115" y="198"/>
                    <a:pt x="116" y="198"/>
                    <a:pt x="116" y="198"/>
                  </a:cubicBezTo>
                  <a:cubicBezTo>
                    <a:pt x="117" y="197"/>
                    <a:pt x="117" y="197"/>
                    <a:pt x="117" y="197"/>
                  </a:cubicBezTo>
                  <a:cubicBezTo>
                    <a:pt x="119" y="198"/>
                    <a:pt x="119" y="198"/>
                    <a:pt x="119" y="198"/>
                  </a:cubicBezTo>
                  <a:cubicBezTo>
                    <a:pt x="119" y="198"/>
                    <a:pt x="119" y="198"/>
                    <a:pt x="120" y="198"/>
                  </a:cubicBezTo>
                  <a:cubicBezTo>
                    <a:pt x="120" y="198"/>
                    <a:pt x="121" y="197"/>
                    <a:pt x="121" y="197"/>
                  </a:cubicBezTo>
                  <a:cubicBezTo>
                    <a:pt x="125" y="184"/>
                    <a:pt x="125" y="184"/>
                    <a:pt x="125" y="184"/>
                  </a:cubicBezTo>
                  <a:cubicBezTo>
                    <a:pt x="126" y="184"/>
                    <a:pt x="126" y="184"/>
                    <a:pt x="126" y="184"/>
                  </a:cubicBezTo>
                  <a:cubicBezTo>
                    <a:pt x="126" y="184"/>
                    <a:pt x="126" y="184"/>
                    <a:pt x="127" y="184"/>
                  </a:cubicBezTo>
                  <a:cubicBezTo>
                    <a:pt x="127" y="184"/>
                    <a:pt x="128" y="183"/>
                    <a:pt x="128" y="183"/>
                  </a:cubicBezTo>
                  <a:cubicBezTo>
                    <a:pt x="126" y="178"/>
                    <a:pt x="126" y="178"/>
                    <a:pt x="126" y="178"/>
                  </a:cubicBezTo>
                  <a:cubicBezTo>
                    <a:pt x="126" y="170"/>
                    <a:pt x="126" y="170"/>
                    <a:pt x="126" y="170"/>
                  </a:cubicBezTo>
                  <a:cubicBezTo>
                    <a:pt x="126" y="169"/>
                    <a:pt x="126" y="169"/>
                    <a:pt x="125" y="169"/>
                  </a:cubicBezTo>
                  <a:cubicBezTo>
                    <a:pt x="124" y="167"/>
                    <a:pt x="124" y="167"/>
                    <a:pt x="124" y="167"/>
                  </a:cubicBezTo>
                  <a:cubicBezTo>
                    <a:pt x="123" y="167"/>
                    <a:pt x="123" y="166"/>
                    <a:pt x="123" y="166"/>
                  </a:cubicBezTo>
                  <a:cubicBezTo>
                    <a:pt x="121" y="164"/>
                    <a:pt x="120" y="159"/>
                    <a:pt x="119" y="156"/>
                  </a:cubicBezTo>
                  <a:cubicBezTo>
                    <a:pt x="119" y="153"/>
                    <a:pt x="118" y="150"/>
                    <a:pt x="118" y="149"/>
                  </a:cubicBezTo>
                  <a:cubicBezTo>
                    <a:pt x="117" y="148"/>
                    <a:pt x="116" y="148"/>
                    <a:pt x="116" y="147"/>
                  </a:cubicBezTo>
                  <a:cubicBezTo>
                    <a:pt x="114" y="145"/>
                    <a:pt x="111" y="143"/>
                    <a:pt x="109" y="134"/>
                  </a:cubicBezTo>
                  <a:cubicBezTo>
                    <a:pt x="104" y="117"/>
                    <a:pt x="103" y="110"/>
                    <a:pt x="104" y="108"/>
                  </a:cubicBezTo>
                  <a:cubicBezTo>
                    <a:pt x="104" y="107"/>
                    <a:pt x="104" y="107"/>
                    <a:pt x="104" y="107"/>
                  </a:cubicBezTo>
                  <a:cubicBezTo>
                    <a:pt x="105" y="107"/>
                    <a:pt x="105" y="107"/>
                    <a:pt x="105" y="107"/>
                  </a:cubicBezTo>
                  <a:cubicBezTo>
                    <a:pt x="106" y="107"/>
                    <a:pt x="106" y="107"/>
                    <a:pt x="106" y="106"/>
                  </a:cubicBezTo>
                  <a:cubicBezTo>
                    <a:pt x="107" y="106"/>
                    <a:pt x="107" y="106"/>
                    <a:pt x="107" y="105"/>
                  </a:cubicBezTo>
                  <a:cubicBezTo>
                    <a:pt x="107" y="104"/>
                    <a:pt x="107" y="104"/>
                    <a:pt x="106" y="103"/>
                  </a:cubicBezTo>
                  <a:cubicBezTo>
                    <a:pt x="106" y="103"/>
                    <a:pt x="106" y="102"/>
                    <a:pt x="106" y="101"/>
                  </a:cubicBezTo>
                  <a:cubicBezTo>
                    <a:pt x="106" y="99"/>
                    <a:pt x="105" y="97"/>
                    <a:pt x="104" y="94"/>
                  </a:cubicBezTo>
                  <a:cubicBezTo>
                    <a:pt x="103" y="91"/>
                    <a:pt x="103" y="87"/>
                    <a:pt x="102" y="85"/>
                  </a:cubicBezTo>
                  <a:cubicBezTo>
                    <a:pt x="102" y="74"/>
                    <a:pt x="105" y="48"/>
                    <a:pt x="110" y="39"/>
                  </a:cubicBezTo>
                  <a:cubicBezTo>
                    <a:pt x="114" y="32"/>
                    <a:pt x="122" y="23"/>
                    <a:pt x="135" y="20"/>
                  </a:cubicBezTo>
                  <a:cubicBezTo>
                    <a:pt x="147" y="18"/>
                    <a:pt x="178" y="16"/>
                    <a:pt x="188" y="20"/>
                  </a:cubicBezTo>
                  <a:cubicBezTo>
                    <a:pt x="191" y="22"/>
                    <a:pt x="195" y="24"/>
                    <a:pt x="199" y="26"/>
                  </a:cubicBezTo>
                  <a:cubicBezTo>
                    <a:pt x="207" y="31"/>
                    <a:pt x="213" y="37"/>
                    <a:pt x="216" y="42"/>
                  </a:cubicBezTo>
                  <a:cubicBezTo>
                    <a:pt x="221" y="50"/>
                    <a:pt x="223" y="74"/>
                    <a:pt x="223" y="85"/>
                  </a:cubicBezTo>
                  <a:cubicBezTo>
                    <a:pt x="222" y="88"/>
                    <a:pt x="222" y="95"/>
                    <a:pt x="220" y="107"/>
                  </a:cubicBezTo>
                  <a:cubicBezTo>
                    <a:pt x="220" y="107"/>
                    <a:pt x="220" y="108"/>
                    <a:pt x="221" y="108"/>
                  </a:cubicBezTo>
                  <a:cubicBezTo>
                    <a:pt x="221" y="108"/>
                    <a:pt x="222" y="108"/>
                    <a:pt x="222" y="108"/>
                  </a:cubicBezTo>
                  <a:cubicBezTo>
                    <a:pt x="223" y="108"/>
                    <a:pt x="223" y="108"/>
                    <a:pt x="223" y="107"/>
                  </a:cubicBezTo>
                  <a:cubicBezTo>
                    <a:pt x="225" y="106"/>
                    <a:pt x="225" y="106"/>
                    <a:pt x="225" y="106"/>
                  </a:cubicBezTo>
                  <a:cubicBezTo>
                    <a:pt x="225" y="108"/>
                    <a:pt x="225" y="108"/>
                    <a:pt x="225" y="108"/>
                  </a:cubicBezTo>
                  <a:cubicBezTo>
                    <a:pt x="226" y="111"/>
                    <a:pt x="225" y="118"/>
                    <a:pt x="220" y="134"/>
                  </a:cubicBezTo>
                  <a:cubicBezTo>
                    <a:pt x="218" y="143"/>
                    <a:pt x="215" y="145"/>
                    <a:pt x="213" y="147"/>
                  </a:cubicBezTo>
                  <a:cubicBezTo>
                    <a:pt x="213" y="148"/>
                    <a:pt x="212" y="148"/>
                    <a:pt x="212" y="149"/>
                  </a:cubicBezTo>
                  <a:cubicBezTo>
                    <a:pt x="211" y="150"/>
                    <a:pt x="210" y="153"/>
                    <a:pt x="210" y="156"/>
                  </a:cubicBezTo>
                  <a:cubicBezTo>
                    <a:pt x="209" y="160"/>
                    <a:pt x="208" y="164"/>
                    <a:pt x="206" y="166"/>
                  </a:cubicBezTo>
                  <a:cubicBezTo>
                    <a:pt x="204" y="169"/>
                    <a:pt x="204" y="169"/>
                    <a:pt x="204" y="169"/>
                  </a:cubicBezTo>
                  <a:cubicBezTo>
                    <a:pt x="204" y="169"/>
                    <a:pt x="203" y="169"/>
                    <a:pt x="203" y="170"/>
                  </a:cubicBezTo>
                  <a:cubicBezTo>
                    <a:pt x="203" y="180"/>
                    <a:pt x="203" y="180"/>
                    <a:pt x="203" y="180"/>
                  </a:cubicBezTo>
                  <a:cubicBezTo>
                    <a:pt x="203" y="182"/>
                    <a:pt x="203" y="184"/>
                    <a:pt x="204" y="184"/>
                  </a:cubicBezTo>
                  <a:cubicBezTo>
                    <a:pt x="205" y="184"/>
                    <a:pt x="205" y="184"/>
                    <a:pt x="205" y="184"/>
                  </a:cubicBezTo>
                  <a:cubicBezTo>
                    <a:pt x="205" y="185"/>
                    <a:pt x="205" y="185"/>
                    <a:pt x="205" y="185"/>
                  </a:cubicBezTo>
                  <a:cubicBezTo>
                    <a:pt x="206" y="188"/>
                    <a:pt x="208" y="193"/>
                    <a:pt x="209" y="196"/>
                  </a:cubicBezTo>
                  <a:cubicBezTo>
                    <a:pt x="209" y="196"/>
                    <a:pt x="209" y="196"/>
                    <a:pt x="209" y="196"/>
                  </a:cubicBezTo>
                  <a:cubicBezTo>
                    <a:pt x="209" y="197"/>
                    <a:pt x="210" y="198"/>
                    <a:pt x="210" y="198"/>
                  </a:cubicBezTo>
                  <a:cubicBezTo>
                    <a:pt x="211" y="199"/>
                    <a:pt x="212" y="199"/>
                    <a:pt x="212" y="198"/>
                  </a:cubicBezTo>
                  <a:cubicBezTo>
                    <a:pt x="213" y="198"/>
                    <a:pt x="213" y="198"/>
                    <a:pt x="213" y="198"/>
                  </a:cubicBezTo>
                  <a:cubicBezTo>
                    <a:pt x="214" y="199"/>
                    <a:pt x="214" y="199"/>
                    <a:pt x="214" y="199"/>
                  </a:cubicBezTo>
                  <a:cubicBezTo>
                    <a:pt x="214" y="199"/>
                    <a:pt x="215" y="199"/>
                    <a:pt x="215" y="200"/>
                  </a:cubicBezTo>
                  <a:cubicBezTo>
                    <a:pt x="216" y="201"/>
                    <a:pt x="216" y="201"/>
                    <a:pt x="216" y="201"/>
                  </a:cubicBezTo>
                  <a:cubicBezTo>
                    <a:pt x="216" y="201"/>
                    <a:pt x="216" y="202"/>
                    <a:pt x="216" y="202"/>
                  </a:cubicBezTo>
                  <a:cubicBezTo>
                    <a:pt x="220" y="206"/>
                    <a:pt x="228" y="212"/>
                    <a:pt x="238" y="217"/>
                  </a:cubicBezTo>
                  <a:cubicBezTo>
                    <a:pt x="237" y="218"/>
                    <a:pt x="237" y="218"/>
                    <a:pt x="237" y="218"/>
                  </a:cubicBezTo>
                  <a:cubicBezTo>
                    <a:pt x="238" y="217"/>
                    <a:pt x="238" y="217"/>
                    <a:pt x="238" y="217"/>
                  </a:cubicBezTo>
                  <a:cubicBezTo>
                    <a:pt x="239" y="217"/>
                    <a:pt x="239" y="217"/>
                    <a:pt x="239" y="217"/>
                  </a:cubicBezTo>
                  <a:cubicBezTo>
                    <a:pt x="240" y="217"/>
                    <a:pt x="240" y="218"/>
                    <a:pt x="241" y="218"/>
                  </a:cubicBezTo>
                  <a:cubicBezTo>
                    <a:pt x="295" y="240"/>
                    <a:pt x="295" y="240"/>
                    <a:pt x="295" y="240"/>
                  </a:cubicBezTo>
                  <a:cubicBezTo>
                    <a:pt x="247" y="262"/>
                    <a:pt x="247" y="262"/>
                    <a:pt x="247" y="262"/>
                  </a:cubicBezTo>
                  <a:cubicBezTo>
                    <a:pt x="235" y="268"/>
                    <a:pt x="223" y="273"/>
                    <a:pt x="211" y="279"/>
                  </a:cubicBezTo>
                  <a:cubicBezTo>
                    <a:pt x="201" y="284"/>
                    <a:pt x="197" y="291"/>
                    <a:pt x="198" y="301"/>
                  </a:cubicBezTo>
                  <a:lnTo>
                    <a:pt x="198" y="303"/>
                  </a:lnTo>
                  <a:close/>
                  <a:moveTo>
                    <a:pt x="10" y="300"/>
                  </a:moveTo>
                  <a:cubicBezTo>
                    <a:pt x="194" y="300"/>
                    <a:pt x="194" y="300"/>
                    <a:pt x="194" y="300"/>
                  </a:cubicBezTo>
                  <a:cubicBezTo>
                    <a:pt x="194" y="289"/>
                    <a:pt x="200" y="281"/>
                    <a:pt x="209" y="277"/>
                  </a:cubicBezTo>
                  <a:cubicBezTo>
                    <a:pt x="222" y="271"/>
                    <a:pt x="234" y="265"/>
                    <a:pt x="246" y="259"/>
                  </a:cubicBezTo>
                  <a:cubicBezTo>
                    <a:pt x="288" y="240"/>
                    <a:pt x="288" y="240"/>
                    <a:pt x="288" y="240"/>
                  </a:cubicBezTo>
                  <a:cubicBezTo>
                    <a:pt x="240" y="221"/>
                    <a:pt x="240" y="221"/>
                    <a:pt x="240" y="221"/>
                  </a:cubicBezTo>
                  <a:cubicBezTo>
                    <a:pt x="239" y="221"/>
                    <a:pt x="238" y="220"/>
                    <a:pt x="238" y="220"/>
                  </a:cubicBezTo>
                  <a:cubicBezTo>
                    <a:pt x="237" y="220"/>
                    <a:pt x="237" y="220"/>
                    <a:pt x="237" y="220"/>
                  </a:cubicBezTo>
                  <a:cubicBezTo>
                    <a:pt x="237" y="219"/>
                    <a:pt x="236" y="219"/>
                    <a:pt x="236" y="219"/>
                  </a:cubicBezTo>
                  <a:cubicBezTo>
                    <a:pt x="226" y="215"/>
                    <a:pt x="218" y="209"/>
                    <a:pt x="214" y="203"/>
                  </a:cubicBezTo>
                  <a:cubicBezTo>
                    <a:pt x="214" y="203"/>
                    <a:pt x="214" y="203"/>
                    <a:pt x="213" y="203"/>
                  </a:cubicBezTo>
                  <a:cubicBezTo>
                    <a:pt x="213" y="203"/>
                    <a:pt x="213" y="203"/>
                    <a:pt x="213" y="202"/>
                  </a:cubicBezTo>
                  <a:cubicBezTo>
                    <a:pt x="214" y="201"/>
                    <a:pt x="214" y="201"/>
                    <a:pt x="214" y="201"/>
                  </a:cubicBezTo>
                  <a:cubicBezTo>
                    <a:pt x="213" y="202"/>
                    <a:pt x="213" y="202"/>
                    <a:pt x="213" y="202"/>
                  </a:cubicBezTo>
                  <a:cubicBezTo>
                    <a:pt x="213" y="202"/>
                    <a:pt x="213" y="202"/>
                    <a:pt x="212" y="201"/>
                  </a:cubicBezTo>
                  <a:cubicBezTo>
                    <a:pt x="211" y="202"/>
                    <a:pt x="210" y="202"/>
                    <a:pt x="209" y="201"/>
                  </a:cubicBezTo>
                  <a:cubicBezTo>
                    <a:pt x="207" y="200"/>
                    <a:pt x="206" y="198"/>
                    <a:pt x="206" y="197"/>
                  </a:cubicBezTo>
                  <a:cubicBezTo>
                    <a:pt x="206" y="197"/>
                    <a:pt x="206" y="197"/>
                    <a:pt x="206" y="197"/>
                  </a:cubicBezTo>
                  <a:cubicBezTo>
                    <a:pt x="205" y="194"/>
                    <a:pt x="204" y="190"/>
                    <a:pt x="203" y="187"/>
                  </a:cubicBezTo>
                  <a:cubicBezTo>
                    <a:pt x="203" y="187"/>
                    <a:pt x="203" y="187"/>
                    <a:pt x="203" y="187"/>
                  </a:cubicBezTo>
                  <a:cubicBezTo>
                    <a:pt x="199" y="185"/>
                    <a:pt x="200" y="182"/>
                    <a:pt x="200" y="180"/>
                  </a:cubicBezTo>
                  <a:cubicBezTo>
                    <a:pt x="200" y="169"/>
                    <a:pt x="200" y="169"/>
                    <a:pt x="200" y="169"/>
                  </a:cubicBezTo>
                  <a:cubicBezTo>
                    <a:pt x="200" y="168"/>
                    <a:pt x="201" y="167"/>
                    <a:pt x="202" y="167"/>
                  </a:cubicBezTo>
                  <a:cubicBezTo>
                    <a:pt x="204" y="164"/>
                    <a:pt x="204" y="164"/>
                    <a:pt x="204" y="164"/>
                  </a:cubicBezTo>
                  <a:cubicBezTo>
                    <a:pt x="205" y="163"/>
                    <a:pt x="206" y="158"/>
                    <a:pt x="207" y="155"/>
                  </a:cubicBezTo>
                  <a:cubicBezTo>
                    <a:pt x="207" y="152"/>
                    <a:pt x="208" y="149"/>
                    <a:pt x="209" y="147"/>
                  </a:cubicBezTo>
                  <a:cubicBezTo>
                    <a:pt x="210" y="146"/>
                    <a:pt x="211" y="146"/>
                    <a:pt x="211" y="145"/>
                  </a:cubicBezTo>
                  <a:cubicBezTo>
                    <a:pt x="213" y="143"/>
                    <a:pt x="215" y="141"/>
                    <a:pt x="217" y="133"/>
                  </a:cubicBezTo>
                  <a:cubicBezTo>
                    <a:pt x="221" y="121"/>
                    <a:pt x="222" y="115"/>
                    <a:pt x="222" y="111"/>
                  </a:cubicBezTo>
                  <a:cubicBezTo>
                    <a:pt x="221" y="112"/>
                    <a:pt x="220" y="111"/>
                    <a:pt x="219" y="111"/>
                  </a:cubicBezTo>
                  <a:cubicBezTo>
                    <a:pt x="217" y="110"/>
                    <a:pt x="216" y="108"/>
                    <a:pt x="217" y="106"/>
                  </a:cubicBezTo>
                  <a:cubicBezTo>
                    <a:pt x="219" y="95"/>
                    <a:pt x="219" y="88"/>
                    <a:pt x="220" y="85"/>
                  </a:cubicBezTo>
                  <a:cubicBezTo>
                    <a:pt x="220" y="75"/>
                    <a:pt x="218" y="51"/>
                    <a:pt x="214" y="43"/>
                  </a:cubicBezTo>
                  <a:cubicBezTo>
                    <a:pt x="211" y="39"/>
                    <a:pt x="205" y="34"/>
                    <a:pt x="198" y="29"/>
                  </a:cubicBezTo>
                  <a:cubicBezTo>
                    <a:pt x="194" y="26"/>
                    <a:pt x="190" y="24"/>
                    <a:pt x="186" y="23"/>
                  </a:cubicBezTo>
                  <a:cubicBezTo>
                    <a:pt x="178" y="19"/>
                    <a:pt x="147" y="21"/>
                    <a:pt x="136" y="23"/>
                  </a:cubicBezTo>
                  <a:cubicBezTo>
                    <a:pt x="124" y="26"/>
                    <a:pt x="116" y="34"/>
                    <a:pt x="112" y="41"/>
                  </a:cubicBezTo>
                  <a:cubicBezTo>
                    <a:pt x="108" y="48"/>
                    <a:pt x="105" y="75"/>
                    <a:pt x="105" y="85"/>
                  </a:cubicBezTo>
                  <a:cubicBezTo>
                    <a:pt x="106" y="87"/>
                    <a:pt x="106" y="90"/>
                    <a:pt x="107" y="93"/>
                  </a:cubicBezTo>
                  <a:cubicBezTo>
                    <a:pt x="108" y="96"/>
                    <a:pt x="109" y="98"/>
                    <a:pt x="109" y="101"/>
                  </a:cubicBezTo>
                  <a:cubicBezTo>
                    <a:pt x="109" y="101"/>
                    <a:pt x="109" y="102"/>
                    <a:pt x="109" y="102"/>
                  </a:cubicBezTo>
                  <a:cubicBezTo>
                    <a:pt x="110" y="103"/>
                    <a:pt x="110" y="103"/>
                    <a:pt x="110" y="105"/>
                  </a:cubicBezTo>
                  <a:cubicBezTo>
                    <a:pt x="110" y="106"/>
                    <a:pt x="110" y="108"/>
                    <a:pt x="108" y="109"/>
                  </a:cubicBezTo>
                  <a:cubicBezTo>
                    <a:pt x="108" y="109"/>
                    <a:pt x="107" y="110"/>
                    <a:pt x="107" y="110"/>
                  </a:cubicBezTo>
                  <a:cubicBezTo>
                    <a:pt x="107" y="112"/>
                    <a:pt x="107" y="119"/>
                    <a:pt x="112" y="133"/>
                  </a:cubicBezTo>
                  <a:cubicBezTo>
                    <a:pt x="114" y="141"/>
                    <a:pt x="116" y="143"/>
                    <a:pt x="118" y="145"/>
                  </a:cubicBezTo>
                  <a:cubicBezTo>
                    <a:pt x="118" y="146"/>
                    <a:pt x="119" y="146"/>
                    <a:pt x="120" y="147"/>
                  </a:cubicBezTo>
                  <a:cubicBezTo>
                    <a:pt x="121" y="149"/>
                    <a:pt x="122" y="152"/>
                    <a:pt x="122" y="155"/>
                  </a:cubicBezTo>
                  <a:cubicBezTo>
                    <a:pt x="123" y="158"/>
                    <a:pt x="124" y="163"/>
                    <a:pt x="125" y="164"/>
                  </a:cubicBezTo>
                  <a:cubicBezTo>
                    <a:pt x="125" y="164"/>
                    <a:pt x="126" y="165"/>
                    <a:pt x="126" y="165"/>
                  </a:cubicBezTo>
                  <a:cubicBezTo>
                    <a:pt x="128" y="167"/>
                    <a:pt x="128" y="167"/>
                    <a:pt x="128" y="167"/>
                  </a:cubicBezTo>
                  <a:cubicBezTo>
                    <a:pt x="128" y="167"/>
                    <a:pt x="129" y="168"/>
                    <a:pt x="129" y="169"/>
                  </a:cubicBezTo>
                  <a:cubicBezTo>
                    <a:pt x="129" y="178"/>
                    <a:pt x="129" y="178"/>
                    <a:pt x="129" y="178"/>
                  </a:cubicBezTo>
                  <a:cubicBezTo>
                    <a:pt x="130" y="182"/>
                    <a:pt x="130" y="182"/>
                    <a:pt x="130" y="182"/>
                  </a:cubicBezTo>
                  <a:cubicBezTo>
                    <a:pt x="131" y="184"/>
                    <a:pt x="130" y="187"/>
                    <a:pt x="127" y="187"/>
                  </a:cubicBezTo>
                  <a:cubicBezTo>
                    <a:pt x="127" y="187"/>
                    <a:pt x="127" y="187"/>
                    <a:pt x="127" y="187"/>
                  </a:cubicBezTo>
                  <a:cubicBezTo>
                    <a:pt x="124" y="198"/>
                    <a:pt x="124" y="198"/>
                    <a:pt x="124" y="198"/>
                  </a:cubicBezTo>
                  <a:cubicBezTo>
                    <a:pt x="123" y="199"/>
                    <a:pt x="122" y="200"/>
                    <a:pt x="120" y="201"/>
                  </a:cubicBezTo>
                  <a:cubicBezTo>
                    <a:pt x="119" y="201"/>
                    <a:pt x="119" y="201"/>
                    <a:pt x="118" y="201"/>
                  </a:cubicBezTo>
                  <a:cubicBezTo>
                    <a:pt x="118" y="201"/>
                    <a:pt x="118" y="201"/>
                    <a:pt x="117" y="201"/>
                  </a:cubicBezTo>
                  <a:cubicBezTo>
                    <a:pt x="114" y="206"/>
                    <a:pt x="106" y="213"/>
                    <a:pt x="95" y="218"/>
                  </a:cubicBezTo>
                  <a:cubicBezTo>
                    <a:pt x="95" y="219"/>
                    <a:pt x="94" y="219"/>
                    <a:pt x="93" y="220"/>
                  </a:cubicBezTo>
                  <a:cubicBezTo>
                    <a:pt x="92" y="220"/>
                    <a:pt x="92" y="220"/>
                    <a:pt x="92" y="220"/>
                  </a:cubicBezTo>
                  <a:cubicBezTo>
                    <a:pt x="92" y="220"/>
                    <a:pt x="91" y="221"/>
                    <a:pt x="91" y="221"/>
                  </a:cubicBezTo>
                  <a:cubicBezTo>
                    <a:pt x="37" y="242"/>
                    <a:pt x="37" y="242"/>
                    <a:pt x="37" y="242"/>
                  </a:cubicBezTo>
                  <a:cubicBezTo>
                    <a:pt x="35" y="243"/>
                    <a:pt x="33" y="244"/>
                    <a:pt x="31" y="245"/>
                  </a:cubicBezTo>
                  <a:cubicBezTo>
                    <a:pt x="22" y="248"/>
                    <a:pt x="18" y="249"/>
                    <a:pt x="18" y="257"/>
                  </a:cubicBezTo>
                  <a:cubicBezTo>
                    <a:pt x="18" y="257"/>
                    <a:pt x="18" y="258"/>
                    <a:pt x="18" y="258"/>
                  </a:cubicBezTo>
                  <a:lnTo>
                    <a:pt x="1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grpSp>
      <p:sp>
        <p:nvSpPr>
          <p:cNvPr id="110" name="Folded Corner 16">
            <a:extLst>
              <a:ext uri="{FF2B5EF4-FFF2-40B4-BE49-F238E27FC236}">
                <a16:creationId xmlns:a16="http://schemas.microsoft.com/office/drawing/2014/main" id="{B1FB13E6-B6B4-E55F-C057-99BA51CE42A5}"/>
              </a:ext>
            </a:extLst>
          </p:cNvPr>
          <p:cNvSpPr/>
          <p:nvPr/>
        </p:nvSpPr>
        <p:spPr>
          <a:xfrm>
            <a:off x="2810255" y="4243051"/>
            <a:ext cx="2202323" cy="456961"/>
          </a:xfrm>
          <a:prstGeom prst="foldedCorner">
            <a:avLst/>
          </a:prstGeom>
          <a:gradFill flip="none" rotWithShape="1">
            <a:gsLst>
              <a:gs pos="0">
                <a:schemeClr val="tx1">
                  <a:lumMod val="75000"/>
                </a:schemeClr>
              </a:gs>
              <a:gs pos="50000">
                <a:schemeClr val="tx1">
                  <a:lumMod val="60000"/>
                  <a:lumOff val="40000"/>
                </a:schemeClr>
              </a:gs>
              <a:gs pos="100000">
                <a:schemeClr val="tx1">
                  <a:lumMod val="40000"/>
                  <a:lumOff val="60000"/>
                </a:schemeClr>
              </a:gs>
            </a:gsLst>
            <a:lin ang="16200000" scaled="1"/>
            <a:tileRect/>
          </a:gra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913852">
              <a:defRPr/>
            </a:pPr>
            <a:endParaRPr lang="en-US" sz="1100" kern="0">
              <a:solidFill>
                <a:srgbClr val="FFFFFF"/>
              </a:solidFill>
              <a:latin typeface="Century Gothic" panose="020F0302020204030204"/>
            </a:endParaRPr>
          </a:p>
        </p:txBody>
      </p:sp>
      <p:sp>
        <p:nvSpPr>
          <p:cNvPr id="111" name="Folded Corner 16">
            <a:extLst>
              <a:ext uri="{FF2B5EF4-FFF2-40B4-BE49-F238E27FC236}">
                <a16:creationId xmlns:a16="http://schemas.microsoft.com/office/drawing/2014/main" id="{733D488B-4C0C-541A-B1D2-BA664DDD7275}"/>
              </a:ext>
            </a:extLst>
          </p:cNvPr>
          <p:cNvSpPr/>
          <p:nvPr/>
        </p:nvSpPr>
        <p:spPr>
          <a:xfrm>
            <a:off x="2843480" y="4261893"/>
            <a:ext cx="2202323" cy="456961"/>
          </a:xfrm>
          <a:prstGeom prst="foldedCorner">
            <a:avLst/>
          </a:prstGeom>
          <a:gradFill flip="none" rotWithShape="1">
            <a:gsLst>
              <a:gs pos="0">
                <a:schemeClr val="tx1">
                  <a:lumMod val="75000"/>
                </a:schemeClr>
              </a:gs>
              <a:gs pos="50000">
                <a:schemeClr val="tx1">
                  <a:lumMod val="60000"/>
                  <a:lumOff val="40000"/>
                </a:schemeClr>
              </a:gs>
              <a:gs pos="100000">
                <a:schemeClr val="tx1">
                  <a:lumMod val="40000"/>
                  <a:lumOff val="60000"/>
                </a:schemeClr>
              </a:gs>
            </a:gsLst>
            <a:lin ang="16200000" scaled="1"/>
            <a:tileRect/>
          </a:gra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913852">
              <a:defRPr/>
            </a:pPr>
            <a:endParaRPr lang="en-US" sz="1100" kern="0">
              <a:solidFill>
                <a:srgbClr val="FFFFFF"/>
              </a:solidFill>
              <a:latin typeface="Century Gothic" panose="020F0302020204030204"/>
            </a:endParaRPr>
          </a:p>
        </p:txBody>
      </p:sp>
      <p:sp>
        <p:nvSpPr>
          <p:cNvPr id="112" name="Folded Corner 17">
            <a:extLst>
              <a:ext uri="{FF2B5EF4-FFF2-40B4-BE49-F238E27FC236}">
                <a16:creationId xmlns:a16="http://schemas.microsoft.com/office/drawing/2014/main" id="{808D8B57-419F-119A-03DA-D890EB316E80}"/>
              </a:ext>
            </a:extLst>
          </p:cNvPr>
          <p:cNvSpPr/>
          <p:nvPr/>
        </p:nvSpPr>
        <p:spPr>
          <a:xfrm>
            <a:off x="2802816" y="4185541"/>
            <a:ext cx="2202323" cy="456961"/>
          </a:xfrm>
          <a:prstGeom prst="foldedCorner">
            <a:avLst/>
          </a:prstGeom>
          <a:gradFill flip="none" rotWithShape="1">
            <a:gsLst>
              <a:gs pos="0">
                <a:schemeClr val="tx1">
                  <a:lumMod val="75000"/>
                </a:schemeClr>
              </a:gs>
              <a:gs pos="50000">
                <a:schemeClr val="tx1">
                  <a:lumMod val="60000"/>
                  <a:lumOff val="40000"/>
                </a:schemeClr>
              </a:gs>
              <a:gs pos="100000">
                <a:schemeClr val="tx1">
                  <a:lumMod val="40000"/>
                  <a:lumOff val="60000"/>
                </a:schemeClr>
              </a:gs>
            </a:gsLst>
            <a:lin ang="16200000" scaled="1"/>
            <a:tileRect/>
          </a:gra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913852">
              <a:defRPr/>
            </a:pPr>
            <a:r>
              <a:rPr lang="en-US" sz="1100" kern="0">
                <a:solidFill>
                  <a:srgbClr val="FFFFFF"/>
                </a:solidFill>
                <a:latin typeface="Century Gothic" panose="020F0302020204030204"/>
              </a:rPr>
              <a:t>Defect </a:t>
            </a:r>
          </a:p>
          <a:p>
            <a:pPr defTabSz="913852">
              <a:defRPr/>
            </a:pPr>
            <a:r>
              <a:rPr lang="en-US" sz="1100" kern="0">
                <a:solidFill>
                  <a:srgbClr val="FFFFFF"/>
                </a:solidFill>
                <a:latin typeface="Century Gothic" panose="020F0302020204030204"/>
              </a:rPr>
              <a:t>(existing service)</a:t>
            </a:r>
          </a:p>
        </p:txBody>
      </p:sp>
    </p:spTree>
    <p:extLst>
      <p:ext uri="{BB962C8B-B14F-4D97-AF65-F5344CB8AC3E}">
        <p14:creationId xmlns:p14="http://schemas.microsoft.com/office/powerpoint/2010/main" val="182812177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CCD08-AEC7-B97C-6175-A877461712EC}"/>
              </a:ext>
            </a:extLst>
          </p:cNvPr>
          <p:cNvSpPr>
            <a:spLocks noGrp="1"/>
          </p:cNvSpPr>
          <p:nvPr>
            <p:ph type="title"/>
          </p:nvPr>
        </p:nvSpPr>
        <p:spPr>
          <a:xfrm>
            <a:off x="167537" y="211003"/>
            <a:ext cx="11691758" cy="668518"/>
          </a:xfrm>
        </p:spPr>
        <p:txBody>
          <a:bodyPr/>
          <a:lstStyle/>
          <a:p>
            <a:r>
              <a:rPr lang="en-US"/>
              <a:t>6 Steps Needed to Build Out an </a:t>
            </a:r>
            <a:r>
              <a:rPr lang="en-US">
                <a:solidFill>
                  <a:srgbClr val="86ED78"/>
                </a:solidFill>
              </a:rPr>
              <a:t>Effective Demand Process</a:t>
            </a:r>
          </a:p>
        </p:txBody>
      </p:sp>
      <p:sp>
        <p:nvSpPr>
          <p:cNvPr id="3" name="Content Placeholder 2">
            <a:extLst>
              <a:ext uri="{FF2B5EF4-FFF2-40B4-BE49-F238E27FC236}">
                <a16:creationId xmlns:a16="http://schemas.microsoft.com/office/drawing/2014/main" id="{EBC6C1EE-E7C0-9B0D-78F0-08EA0E9EC583}"/>
              </a:ext>
            </a:extLst>
          </p:cNvPr>
          <p:cNvSpPr txBox="1">
            <a:spLocks/>
          </p:cNvSpPr>
          <p:nvPr/>
        </p:nvSpPr>
        <p:spPr>
          <a:xfrm>
            <a:off x="167536" y="1021961"/>
            <a:ext cx="11878322" cy="6084875"/>
          </a:xfrm>
          <a:prstGeom prst="rect">
            <a:avLst/>
          </a:prstGeom>
        </p:spPr>
        <p:txBody>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063" indent="-457063">
              <a:buFont typeface="+mj-lt"/>
              <a:buAutoNum type="arabicPeriod"/>
            </a:pPr>
            <a:r>
              <a:rPr lang="en-US" sz="1799" b="1">
                <a:solidFill>
                  <a:srgbClr val="FFFFFF"/>
                </a:solidFill>
                <a:latin typeface="Century Gothic" panose="020F0302020204030204"/>
              </a:rPr>
              <a:t>Establish a </a:t>
            </a:r>
            <a:r>
              <a:rPr lang="en-US" sz="1799" b="1">
                <a:solidFill>
                  <a:srgbClr val="86ED78"/>
                </a:solidFill>
                <a:latin typeface="Century Gothic" panose="020F0302020204030204"/>
              </a:rPr>
              <a:t>Demand Manager </a:t>
            </a:r>
            <a:r>
              <a:rPr lang="en-US" sz="1799" b="1">
                <a:solidFill>
                  <a:srgbClr val="FFFFFF"/>
                </a:solidFill>
                <a:latin typeface="Century Gothic" panose="020F0302020204030204"/>
              </a:rPr>
              <a:t>Role</a:t>
            </a:r>
          </a:p>
          <a:p>
            <a:pPr lvl="1">
              <a:spcBef>
                <a:spcPts val="0"/>
              </a:spcBef>
              <a:buClr>
                <a:srgbClr val="86ED78"/>
              </a:buClr>
              <a:buFont typeface="Arial" panose="020B0604020202020204" pitchFamily="34" charset="0"/>
              <a:buChar char="•"/>
            </a:pPr>
            <a:r>
              <a:rPr lang="en-US" sz="1400">
                <a:solidFill>
                  <a:srgbClr val="FFFFFF"/>
                </a:solidFill>
                <a:latin typeface="Century Gothic" panose="020F0302020204030204"/>
              </a:rPr>
              <a:t>A PM type and liaison between business and IT</a:t>
            </a:r>
          </a:p>
          <a:p>
            <a:pPr lvl="1">
              <a:spcBef>
                <a:spcPts val="0"/>
              </a:spcBef>
              <a:buClr>
                <a:srgbClr val="86ED78"/>
              </a:buClr>
              <a:buFont typeface="Arial" panose="020B0604020202020204" pitchFamily="34" charset="0"/>
              <a:buChar char="•"/>
            </a:pPr>
            <a:r>
              <a:rPr lang="en-US" sz="1400">
                <a:solidFill>
                  <a:srgbClr val="FFFFFF"/>
                </a:solidFill>
                <a:latin typeface="Century Gothic" panose="020F0302020204030204"/>
              </a:rPr>
              <a:t>Creates a standard demand intake form</a:t>
            </a:r>
          </a:p>
          <a:p>
            <a:pPr lvl="1">
              <a:spcBef>
                <a:spcPts val="0"/>
              </a:spcBef>
              <a:buClr>
                <a:srgbClr val="86ED78"/>
              </a:buClr>
              <a:buFont typeface="Arial" panose="020B0604020202020204" pitchFamily="34" charset="0"/>
              <a:buChar char="•"/>
            </a:pPr>
            <a:r>
              <a:rPr lang="en-US" sz="1400">
                <a:solidFill>
                  <a:srgbClr val="FFFFFF"/>
                </a:solidFill>
                <a:latin typeface="Century Gothic" panose="020F0302020204030204"/>
              </a:rPr>
              <a:t>Creates a scoring mechanism to manage Demand</a:t>
            </a:r>
          </a:p>
          <a:p>
            <a:pPr lvl="1">
              <a:spcBef>
                <a:spcPts val="0"/>
              </a:spcBef>
              <a:buClr>
                <a:srgbClr val="86ED78"/>
              </a:buClr>
              <a:buFont typeface="Arial" panose="020B0604020202020204" pitchFamily="34" charset="0"/>
              <a:buChar char="•"/>
            </a:pPr>
            <a:r>
              <a:rPr lang="en-US" sz="1400">
                <a:solidFill>
                  <a:srgbClr val="FFFFFF"/>
                </a:solidFill>
                <a:latin typeface="Century Gothic" panose="020F0302020204030204"/>
              </a:rPr>
              <a:t>Demand resource plan needs to be coordinated between the Demand Owner and Resource Manager</a:t>
            </a:r>
          </a:p>
          <a:p>
            <a:pPr lvl="1">
              <a:spcBef>
                <a:spcPts val="0"/>
              </a:spcBef>
              <a:buClr>
                <a:srgbClr val="86ED78"/>
              </a:buClr>
              <a:buFont typeface="Arial" panose="020B0604020202020204" pitchFamily="34" charset="0"/>
              <a:buChar char="•"/>
            </a:pPr>
            <a:endParaRPr lang="en-US" sz="1400">
              <a:solidFill>
                <a:srgbClr val="FFFFFF"/>
              </a:solidFill>
              <a:latin typeface="Century Gothic" panose="020F0302020204030204"/>
            </a:endParaRPr>
          </a:p>
          <a:p>
            <a:pPr marL="457063" indent="-457063">
              <a:buFont typeface="+mj-lt"/>
              <a:buAutoNum type="arabicPeriod" startAt="2"/>
            </a:pPr>
            <a:r>
              <a:rPr lang="en-US" sz="1799" b="1">
                <a:solidFill>
                  <a:srgbClr val="FFFFFF"/>
                </a:solidFill>
                <a:latin typeface="Century Gothic" panose="020F0302020204030204"/>
              </a:rPr>
              <a:t>Establish a </a:t>
            </a:r>
            <a:r>
              <a:rPr lang="en-US" sz="1799" b="1">
                <a:solidFill>
                  <a:srgbClr val="86ED78"/>
                </a:solidFill>
                <a:latin typeface="Century Gothic" panose="020F0302020204030204"/>
              </a:rPr>
              <a:t>Demand Board</a:t>
            </a:r>
          </a:p>
          <a:p>
            <a:pPr lvl="1">
              <a:spcBef>
                <a:spcPts val="0"/>
              </a:spcBef>
              <a:buClr>
                <a:srgbClr val="86ED78"/>
              </a:buClr>
              <a:buFont typeface="Arial" panose="020B0604020202020204" pitchFamily="34" charset="0"/>
              <a:buChar char="•"/>
            </a:pPr>
            <a:r>
              <a:rPr lang="en-US" sz="1400">
                <a:solidFill>
                  <a:srgbClr val="FFFFFF"/>
                </a:solidFill>
                <a:latin typeface="Century Gothic" panose="020F0302020204030204"/>
              </a:rPr>
              <a:t>Demand is assessed by business value of requirement, level of effort/cost and potential technical risk</a:t>
            </a:r>
          </a:p>
          <a:p>
            <a:pPr lvl="1">
              <a:spcBef>
                <a:spcPts val="0"/>
              </a:spcBef>
              <a:buClr>
                <a:srgbClr val="86ED78"/>
              </a:buClr>
              <a:buFont typeface="Arial" panose="020B0604020202020204" pitchFamily="34" charset="0"/>
              <a:buChar char="•"/>
            </a:pPr>
            <a:r>
              <a:rPr lang="en-US" sz="1400">
                <a:solidFill>
                  <a:srgbClr val="FFFFFF"/>
                </a:solidFill>
                <a:latin typeface="Century Gothic" panose="020F0302020204030204"/>
              </a:rPr>
              <a:t>Demand Board should meet monthly</a:t>
            </a:r>
          </a:p>
          <a:p>
            <a:pPr lvl="1">
              <a:spcBef>
                <a:spcPts val="0"/>
              </a:spcBef>
              <a:buClr>
                <a:srgbClr val="86ED78"/>
              </a:buClr>
              <a:buFont typeface="Arial" panose="020B0604020202020204" pitchFamily="34" charset="0"/>
              <a:buChar char="•"/>
            </a:pPr>
            <a:r>
              <a:rPr lang="en-US" sz="1400">
                <a:solidFill>
                  <a:srgbClr val="FFFFFF"/>
                </a:solidFill>
                <a:latin typeface="Century Gothic" panose="020F0302020204030204"/>
              </a:rPr>
              <a:t>Determine minimum thresholds for demand that requires demand manager vs. demand board approval</a:t>
            </a:r>
          </a:p>
          <a:p>
            <a:pPr lvl="2">
              <a:spcBef>
                <a:spcPts val="0"/>
              </a:spcBef>
              <a:buClr>
                <a:srgbClr val="86ED78"/>
              </a:buClr>
              <a:buFont typeface="Wingdings" pitchFamily="2" charset="2"/>
              <a:buChar char="ü"/>
            </a:pPr>
            <a:r>
              <a:rPr lang="en-US" sz="1400">
                <a:solidFill>
                  <a:srgbClr val="FFFFFF"/>
                </a:solidFill>
                <a:latin typeface="Century Gothic" panose="020F0302020204030204"/>
              </a:rPr>
              <a:t>Not all demand goes to the demand board </a:t>
            </a:r>
          </a:p>
          <a:p>
            <a:pPr lvl="2">
              <a:spcBef>
                <a:spcPts val="0"/>
              </a:spcBef>
              <a:buClr>
                <a:srgbClr val="86ED78"/>
              </a:buClr>
              <a:buFont typeface="Wingdings" pitchFamily="2" charset="2"/>
              <a:buChar char="ü"/>
            </a:pPr>
            <a:r>
              <a:rPr lang="en-US" sz="1400">
                <a:solidFill>
                  <a:srgbClr val="FFFFFF"/>
                </a:solidFill>
                <a:latin typeface="Century Gothic" panose="020F0302020204030204"/>
              </a:rPr>
              <a:t>Demand Manager should have latitude to approve on own (i.e. less than 8 hours of effort or a change that is required)</a:t>
            </a:r>
          </a:p>
          <a:p>
            <a:pPr lvl="1">
              <a:spcBef>
                <a:spcPts val="0"/>
              </a:spcBef>
              <a:buClr>
                <a:srgbClr val="86ED78"/>
              </a:buClr>
              <a:buFont typeface="Arial" panose="020B0604020202020204" pitchFamily="34" charset="0"/>
              <a:buChar char="•"/>
            </a:pPr>
            <a:r>
              <a:rPr lang="en-US" sz="1400">
                <a:solidFill>
                  <a:srgbClr val="FFFFFF"/>
                </a:solidFill>
                <a:latin typeface="Century Gothic" panose="020F0302020204030204"/>
              </a:rPr>
              <a:t>4 Roles on the Demand Board</a:t>
            </a:r>
          </a:p>
          <a:p>
            <a:pPr lvl="2">
              <a:spcBef>
                <a:spcPts val="0"/>
              </a:spcBef>
              <a:buClr>
                <a:srgbClr val="86ED78"/>
              </a:buClr>
              <a:buFont typeface="Wingdings" pitchFamily="2" charset="2"/>
              <a:buChar char="ü"/>
            </a:pPr>
            <a:r>
              <a:rPr lang="en-US" sz="1400">
                <a:solidFill>
                  <a:srgbClr val="FFFFFF"/>
                </a:solidFill>
                <a:latin typeface="Century Gothic" panose="020F0302020204030204"/>
              </a:rPr>
              <a:t>Requestors – Provides initial demand information</a:t>
            </a:r>
          </a:p>
          <a:p>
            <a:pPr lvl="2">
              <a:spcBef>
                <a:spcPts val="0"/>
              </a:spcBef>
              <a:buClr>
                <a:srgbClr val="86ED78"/>
              </a:buClr>
              <a:buFont typeface="Wingdings" pitchFamily="2" charset="2"/>
              <a:buChar char="ü"/>
            </a:pPr>
            <a:r>
              <a:rPr lang="en-US" sz="1400">
                <a:solidFill>
                  <a:srgbClr val="FFFFFF"/>
                </a:solidFill>
                <a:latin typeface="Century Gothic" panose="020F0302020204030204"/>
              </a:rPr>
              <a:t>Demand Manager – Manages day to day demand management</a:t>
            </a:r>
          </a:p>
          <a:p>
            <a:pPr lvl="2">
              <a:spcBef>
                <a:spcPts val="0"/>
              </a:spcBef>
              <a:buClr>
                <a:srgbClr val="86ED78"/>
              </a:buClr>
              <a:buFont typeface="Wingdings" pitchFamily="2" charset="2"/>
              <a:buChar char="ü"/>
            </a:pPr>
            <a:r>
              <a:rPr lang="en-US" sz="1400">
                <a:solidFill>
                  <a:srgbClr val="FFFFFF"/>
                </a:solidFill>
                <a:latin typeface="Century Gothic" panose="020F0302020204030204"/>
              </a:rPr>
              <a:t>Business Stakeholders – Beneficiaries of demand</a:t>
            </a:r>
          </a:p>
          <a:p>
            <a:pPr lvl="2">
              <a:spcBef>
                <a:spcPts val="0"/>
              </a:spcBef>
              <a:buClr>
                <a:srgbClr val="86ED78"/>
              </a:buClr>
              <a:buFont typeface="Wingdings" pitchFamily="2" charset="2"/>
              <a:buChar char="ü"/>
            </a:pPr>
            <a:r>
              <a:rPr lang="en-US" sz="1400">
                <a:solidFill>
                  <a:srgbClr val="FFFFFF"/>
                </a:solidFill>
                <a:latin typeface="Century Gothic" panose="020F0302020204030204"/>
              </a:rPr>
              <a:t>Technical Stakeholders (Platform Owner and Platform Architect) – Ensures alignment with platform standards</a:t>
            </a:r>
          </a:p>
        </p:txBody>
      </p:sp>
    </p:spTree>
    <p:extLst>
      <p:ext uri="{BB962C8B-B14F-4D97-AF65-F5344CB8AC3E}">
        <p14:creationId xmlns:p14="http://schemas.microsoft.com/office/powerpoint/2010/main" val="6097380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itle 1">
            <a:extLst>
              <a:ext uri="{FF2B5EF4-FFF2-40B4-BE49-F238E27FC236}">
                <a16:creationId xmlns:a16="http://schemas.microsoft.com/office/drawing/2014/main" id="{6977A301-77D7-EA20-EEF9-729939126336}"/>
              </a:ext>
            </a:extLst>
          </p:cNvPr>
          <p:cNvSpPr>
            <a:spLocks noGrp="1"/>
          </p:cNvSpPr>
          <p:nvPr>
            <p:ph type="title"/>
          </p:nvPr>
        </p:nvSpPr>
        <p:spPr>
          <a:xfrm>
            <a:off x="80738" y="107820"/>
            <a:ext cx="12185650" cy="668344"/>
          </a:xfrm>
        </p:spPr>
        <p:txBody>
          <a:bodyPr/>
          <a:lstStyle/>
          <a:p>
            <a:r>
              <a:rPr lang="en-SG" sz="2798"/>
              <a:t>Importance of Governance As Part of An Overall Operating Model</a:t>
            </a:r>
          </a:p>
        </p:txBody>
      </p:sp>
      <p:sp>
        <p:nvSpPr>
          <p:cNvPr id="93" name="Content Placeholder 2">
            <a:extLst>
              <a:ext uri="{FF2B5EF4-FFF2-40B4-BE49-F238E27FC236}">
                <a16:creationId xmlns:a16="http://schemas.microsoft.com/office/drawing/2014/main" id="{F8140D28-AD9B-259B-501A-F7151EE7B0E9}"/>
              </a:ext>
            </a:extLst>
          </p:cNvPr>
          <p:cNvSpPr txBox="1">
            <a:spLocks/>
          </p:cNvSpPr>
          <p:nvPr/>
        </p:nvSpPr>
        <p:spPr bwMode="gray">
          <a:xfrm>
            <a:off x="152350" y="1460867"/>
            <a:ext cx="8224851" cy="5197660"/>
          </a:xfrm>
          <a:prstGeom prst="rect">
            <a:avLst/>
          </a:prstGeom>
        </p:spPr>
        <p:txBody>
          <a:bodyPr vert="horz" lIns="91368" tIns="45684" rIns="91368" bIns="45684" rtlCol="0">
            <a:noAutofit/>
          </a:bodyPr>
          <a:lstStyle>
            <a:lvl1pPr marL="228600" indent="-228600" algn="l" defTabSz="457200" rtl="0" eaLnBrk="1" latinLnBrk="0" hangingPunct="1">
              <a:spcBef>
                <a:spcPts val="1200"/>
              </a:spcBef>
              <a:buClr>
                <a:schemeClr val="tx2"/>
              </a:buClr>
              <a:buFont typeface="Arial"/>
              <a:buChar char="•"/>
              <a:defRPr lang="en-US" sz="2400" kern="1200" smtClean="0">
                <a:solidFill>
                  <a:srgbClr val="515151"/>
                </a:solidFill>
                <a:latin typeface="+mn-lt"/>
                <a:ea typeface="+mn-ea"/>
                <a:cs typeface="+mn-cs"/>
              </a:defRPr>
            </a:lvl1pPr>
            <a:lvl2pPr marL="457200" indent="-225425" algn="l" defTabSz="457200" rtl="0" eaLnBrk="1" latinLnBrk="0" hangingPunct="1">
              <a:spcBef>
                <a:spcPts val="672"/>
              </a:spcBef>
              <a:buClr>
                <a:schemeClr val="tx2"/>
              </a:buClr>
              <a:buFont typeface="Arial"/>
              <a:buChar char="–"/>
              <a:defRPr lang="en-US" sz="2000" kern="1200" smtClean="0">
                <a:solidFill>
                  <a:srgbClr val="515151"/>
                </a:solidFill>
                <a:latin typeface="+mn-lt"/>
                <a:ea typeface="+mn-ea"/>
                <a:cs typeface="+mn-cs"/>
              </a:defRPr>
            </a:lvl2pPr>
            <a:lvl3pPr marL="741363" indent="-171450" algn="l" defTabSz="457200" rtl="0" eaLnBrk="1" latinLnBrk="0" hangingPunct="1">
              <a:spcBef>
                <a:spcPts val="672"/>
              </a:spcBef>
              <a:buClr>
                <a:schemeClr val="tx2"/>
              </a:buClr>
              <a:buFont typeface="Arial"/>
              <a:buChar char="•"/>
              <a:defRPr lang="en-US" sz="1800" kern="1200" smtClean="0">
                <a:solidFill>
                  <a:srgbClr val="515151"/>
                </a:solidFill>
                <a:latin typeface="+mn-lt"/>
                <a:ea typeface="+mn-ea"/>
                <a:cs typeface="+mn-cs"/>
              </a:defRPr>
            </a:lvl3pPr>
            <a:lvl4pPr marL="1027113" indent="-173038" algn="l" defTabSz="457200" rtl="0" eaLnBrk="1" latinLnBrk="0" hangingPunct="1">
              <a:spcBef>
                <a:spcPts val="672"/>
              </a:spcBef>
              <a:buClr>
                <a:schemeClr val="tx2"/>
              </a:buClr>
              <a:buFont typeface="Arial"/>
              <a:buChar char="–"/>
              <a:defRPr lang="en-US" sz="1600" kern="1200" smtClean="0">
                <a:solidFill>
                  <a:srgbClr val="515151"/>
                </a:solidFill>
                <a:latin typeface="+mn-lt"/>
                <a:ea typeface="+mn-ea"/>
                <a:cs typeface="+mn-cs"/>
              </a:defRPr>
            </a:lvl4pPr>
            <a:lvl5pPr marL="1311275" indent="-165100" algn="l" defTabSz="457200" rtl="0" eaLnBrk="1" latinLnBrk="0" hangingPunct="1">
              <a:spcBef>
                <a:spcPts val="672"/>
              </a:spcBef>
              <a:buClr>
                <a:schemeClr val="tx2"/>
              </a:buClr>
              <a:buFont typeface="Arial"/>
              <a:buChar char="»"/>
              <a:defRPr lang="en-US" sz="1600" kern="1200" dirty="0">
                <a:solidFill>
                  <a:srgbClr val="51515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8393" indent="-228393" defTabSz="456789">
              <a:buClr>
                <a:srgbClr val="D1232B"/>
              </a:buClr>
              <a:defRPr/>
            </a:pPr>
            <a:r>
              <a:rPr lang="en-GB" sz="1799" b="1">
                <a:solidFill>
                  <a:srgbClr val="FFFFFF"/>
                </a:solidFill>
                <a:latin typeface="Century Gothic" panose="020F0302020204030204"/>
              </a:rPr>
              <a:t>Defines how </a:t>
            </a:r>
            <a:r>
              <a:rPr lang="en-GB" sz="1799" b="1">
                <a:solidFill>
                  <a:srgbClr val="86ED78"/>
                </a:solidFill>
                <a:latin typeface="Century Gothic" panose="020F0302020204030204"/>
              </a:rPr>
              <a:t>decisions</a:t>
            </a:r>
            <a:r>
              <a:rPr lang="en-GB" sz="1799" b="1">
                <a:solidFill>
                  <a:srgbClr val="FFFFFF"/>
                </a:solidFill>
                <a:latin typeface="Century Gothic" panose="020F0302020204030204"/>
              </a:rPr>
              <a:t> are made and who is responsible for outcomes</a:t>
            </a:r>
          </a:p>
          <a:p>
            <a:pPr marL="228393" indent="-228393" defTabSz="456789">
              <a:buClr>
                <a:srgbClr val="D1232B"/>
              </a:buClr>
              <a:defRPr/>
            </a:pPr>
            <a:r>
              <a:rPr lang="en-GB" sz="1799" b="1">
                <a:solidFill>
                  <a:srgbClr val="FFFFFF"/>
                </a:solidFill>
                <a:latin typeface="Century Gothic" panose="020F0302020204030204"/>
              </a:rPr>
              <a:t>Enables </a:t>
            </a:r>
            <a:r>
              <a:rPr lang="en-GB" sz="1799" b="1">
                <a:solidFill>
                  <a:srgbClr val="86ED78"/>
                </a:solidFill>
                <a:latin typeface="Century Gothic" panose="020F0302020204030204"/>
              </a:rPr>
              <a:t>alignment</a:t>
            </a:r>
            <a:r>
              <a:rPr lang="en-GB" sz="1799" b="1">
                <a:solidFill>
                  <a:srgbClr val="FFFFFF"/>
                </a:solidFill>
                <a:latin typeface="Century Gothic" panose="020F0302020204030204"/>
              </a:rPr>
              <a:t> to organizational goals &amp; vision</a:t>
            </a:r>
          </a:p>
          <a:p>
            <a:pPr marL="228393" indent="-228393" defTabSz="456789">
              <a:buClr>
                <a:srgbClr val="D1232B"/>
              </a:buClr>
              <a:defRPr/>
            </a:pPr>
            <a:r>
              <a:rPr lang="en-GB" sz="1799" b="1">
                <a:solidFill>
                  <a:srgbClr val="FFFFFF"/>
                </a:solidFill>
                <a:latin typeface="Century Gothic" panose="020F0302020204030204"/>
              </a:rPr>
              <a:t>Creates a structure to </a:t>
            </a:r>
            <a:r>
              <a:rPr lang="en-GB" sz="1799" b="1">
                <a:solidFill>
                  <a:srgbClr val="86ED78"/>
                </a:solidFill>
                <a:latin typeface="Century Gothic" panose="020F0302020204030204"/>
              </a:rPr>
              <a:t>standardize</a:t>
            </a:r>
            <a:r>
              <a:rPr lang="en-GB" sz="1799" b="1">
                <a:solidFill>
                  <a:srgbClr val="FFFFFF"/>
                </a:solidFill>
                <a:latin typeface="Century Gothic" panose="020F0302020204030204"/>
              </a:rPr>
              <a:t> future development</a:t>
            </a:r>
          </a:p>
          <a:p>
            <a:pPr marL="228393" indent="-228393" defTabSz="456789">
              <a:buClr>
                <a:srgbClr val="D1232B"/>
              </a:buClr>
              <a:defRPr/>
            </a:pPr>
            <a:r>
              <a:rPr lang="en-GB" sz="1799" b="1">
                <a:solidFill>
                  <a:srgbClr val="FFFFFF"/>
                </a:solidFill>
                <a:latin typeface="Century Gothic" panose="020F0302020204030204"/>
              </a:rPr>
              <a:t>Provides a framework that can </a:t>
            </a:r>
            <a:r>
              <a:rPr lang="en-GB" sz="1799" b="1">
                <a:solidFill>
                  <a:srgbClr val="86ED78"/>
                </a:solidFill>
                <a:latin typeface="Century Gothic" panose="020F0302020204030204"/>
              </a:rPr>
              <a:t>scale</a:t>
            </a:r>
            <a:r>
              <a:rPr lang="en-GB" sz="1799" b="1">
                <a:solidFill>
                  <a:srgbClr val="FFFFFF"/>
                </a:solidFill>
                <a:latin typeface="Century Gothic" panose="020F0302020204030204"/>
              </a:rPr>
              <a:t> to support enterprise-wide growth </a:t>
            </a:r>
          </a:p>
          <a:p>
            <a:pPr marL="228393" indent="-228393" defTabSz="456789">
              <a:buClr>
                <a:srgbClr val="D1232B"/>
              </a:buClr>
              <a:defRPr/>
            </a:pPr>
            <a:r>
              <a:rPr lang="en-GB" sz="1799" b="1">
                <a:solidFill>
                  <a:srgbClr val="FFFFFF"/>
                </a:solidFill>
                <a:latin typeface="Century Gothic" panose="020F0302020204030204"/>
              </a:rPr>
              <a:t>Holds platform owners and admins </a:t>
            </a:r>
            <a:r>
              <a:rPr lang="en-GB" sz="1799" b="1">
                <a:solidFill>
                  <a:srgbClr val="86ED78"/>
                </a:solidFill>
                <a:latin typeface="Century Gothic" panose="020F0302020204030204"/>
              </a:rPr>
              <a:t>accountable</a:t>
            </a:r>
            <a:r>
              <a:rPr lang="en-GB" sz="1799" b="1">
                <a:solidFill>
                  <a:srgbClr val="FFFFFF"/>
                </a:solidFill>
                <a:latin typeface="Century Gothic" panose="020F0302020204030204"/>
              </a:rPr>
              <a:t> for meeting enterprise standards and supports their ability to accomplish</a:t>
            </a:r>
          </a:p>
          <a:p>
            <a:pPr marL="228393" indent="-228393" defTabSz="456789">
              <a:buClr>
                <a:srgbClr val="D1232B"/>
              </a:buClr>
              <a:defRPr/>
            </a:pPr>
            <a:r>
              <a:rPr lang="en-GB" sz="1799" b="1">
                <a:solidFill>
                  <a:srgbClr val="FFFFFF"/>
                </a:solidFill>
                <a:latin typeface="Century Gothic" panose="020F0302020204030204"/>
              </a:rPr>
              <a:t>Maintains the integrity and </a:t>
            </a:r>
            <a:r>
              <a:rPr lang="en-GB" sz="1799" b="1">
                <a:solidFill>
                  <a:srgbClr val="86ED78"/>
                </a:solidFill>
                <a:latin typeface="Century Gothic" panose="020F0302020204030204"/>
              </a:rPr>
              <a:t>stability</a:t>
            </a:r>
            <a:r>
              <a:rPr lang="en-GB" sz="1799" b="1">
                <a:solidFill>
                  <a:srgbClr val="FFFFFF"/>
                </a:solidFill>
                <a:latin typeface="Century Gothic" panose="020F0302020204030204"/>
              </a:rPr>
              <a:t> of the ServiceNow solution</a:t>
            </a:r>
          </a:p>
          <a:p>
            <a:pPr marL="228393" indent="-228393" defTabSz="456789">
              <a:buClr>
                <a:srgbClr val="D1232B"/>
              </a:buClr>
              <a:defRPr/>
            </a:pPr>
            <a:r>
              <a:rPr lang="en-GB" sz="1799" b="1">
                <a:solidFill>
                  <a:srgbClr val="FFFFFF"/>
                </a:solidFill>
                <a:latin typeface="Century Gothic" panose="020F0302020204030204"/>
              </a:rPr>
              <a:t>Supports new business requirements and doesn’t become a bottleneck for </a:t>
            </a:r>
            <a:r>
              <a:rPr lang="en-GB" sz="1799" b="1">
                <a:solidFill>
                  <a:srgbClr val="86ED78"/>
                </a:solidFill>
                <a:latin typeface="Century Gothic" panose="020F0302020204030204"/>
              </a:rPr>
              <a:t>innovation</a:t>
            </a:r>
          </a:p>
          <a:p>
            <a:pPr marL="228393" indent="-228393" defTabSz="456789">
              <a:buClr>
                <a:srgbClr val="D1232B"/>
              </a:buClr>
              <a:defRPr/>
            </a:pPr>
            <a:endParaRPr lang="en-GB" sz="1400" b="1">
              <a:solidFill>
                <a:srgbClr val="FFFFFF"/>
              </a:solidFill>
              <a:latin typeface="Century Gothic" panose="020F0302020204030204"/>
            </a:endParaRPr>
          </a:p>
        </p:txBody>
      </p:sp>
      <p:grpSp>
        <p:nvGrpSpPr>
          <p:cNvPr id="94" name="Group 93">
            <a:extLst>
              <a:ext uri="{FF2B5EF4-FFF2-40B4-BE49-F238E27FC236}">
                <a16:creationId xmlns:a16="http://schemas.microsoft.com/office/drawing/2014/main" id="{F7A2449E-BC3F-5C4E-8FD4-82F1440B2C50}"/>
              </a:ext>
            </a:extLst>
          </p:cNvPr>
          <p:cNvGrpSpPr/>
          <p:nvPr/>
        </p:nvGrpSpPr>
        <p:grpSpPr>
          <a:xfrm>
            <a:off x="6550788" y="1171921"/>
            <a:ext cx="5088370" cy="4796442"/>
            <a:chOff x="6900762" y="1170153"/>
            <a:chExt cx="5092347" cy="4800191"/>
          </a:xfrm>
        </p:grpSpPr>
        <p:sp>
          <p:nvSpPr>
            <p:cNvPr id="95" name="TextBox 94">
              <a:extLst>
                <a:ext uri="{FF2B5EF4-FFF2-40B4-BE49-F238E27FC236}">
                  <a16:creationId xmlns:a16="http://schemas.microsoft.com/office/drawing/2014/main" id="{43780B48-A7D3-8E0B-1784-C7905D2AB47D}"/>
                </a:ext>
              </a:extLst>
            </p:cNvPr>
            <p:cNvSpPr txBox="1"/>
            <p:nvPr/>
          </p:nvSpPr>
          <p:spPr>
            <a:xfrm>
              <a:off x="7637017" y="5662571"/>
              <a:ext cx="1504271" cy="307773"/>
            </a:xfrm>
            <a:prstGeom prst="rect">
              <a:avLst/>
            </a:prstGeom>
            <a:noFill/>
          </p:spPr>
          <p:txBody>
            <a:bodyPr wrap="square" lIns="121821" tIns="60910" rIns="121821" bIns="60910" rtlCol="0">
              <a:spAutoFit/>
            </a:bodyPr>
            <a:lstStyle/>
            <a:p>
              <a:pPr algn="ctr" defTabSz="913578">
                <a:defRPr/>
              </a:pPr>
              <a:r>
                <a:rPr lang="en-US" sz="1200" b="1" i="1" kern="0">
                  <a:solidFill>
                    <a:srgbClr val="FFFFFF"/>
                  </a:solidFill>
                  <a:latin typeface="Century Gothic" panose="020F0302020204030204"/>
                </a:rPr>
                <a:t>Governance</a:t>
              </a:r>
            </a:p>
          </p:txBody>
        </p:sp>
        <p:sp>
          <p:nvSpPr>
            <p:cNvPr id="96" name="TextBox 95">
              <a:extLst>
                <a:ext uri="{FF2B5EF4-FFF2-40B4-BE49-F238E27FC236}">
                  <a16:creationId xmlns:a16="http://schemas.microsoft.com/office/drawing/2014/main" id="{6F311526-C745-AD44-79B5-30BAB7AEBDA8}"/>
                </a:ext>
              </a:extLst>
            </p:cNvPr>
            <p:cNvSpPr txBox="1"/>
            <p:nvPr/>
          </p:nvSpPr>
          <p:spPr>
            <a:xfrm>
              <a:off x="9193294" y="4813416"/>
              <a:ext cx="1504271" cy="307773"/>
            </a:xfrm>
            <a:prstGeom prst="rect">
              <a:avLst/>
            </a:prstGeom>
            <a:noFill/>
          </p:spPr>
          <p:txBody>
            <a:bodyPr wrap="square" lIns="121821" tIns="60910" rIns="121821" bIns="60910" rtlCol="0">
              <a:spAutoFit/>
            </a:bodyPr>
            <a:lstStyle/>
            <a:p>
              <a:pPr algn="ctr" defTabSz="913578">
                <a:defRPr/>
              </a:pPr>
              <a:r>
                <a:rPr lang="en-US" sz="1200" b="1" i="1" kern="0">
                  <a:solidFill>
                    <a:srgbClr val="FFFFFF"/>
                  </a:solidFill>
                  <a:latin typeface="Century Gothic" panose="020F0302020204030204"/>
                </a:rPr>
                <a:t>Standards</a:t>
              </a:r>
            </a:p>
          </p:txBody>
        </p:sp>
        <p:sp>
          <p:nvSpPr>
            <p:cNvPr id="97" name="TextBox 96">
              <a:extLst>
                <a:ext uri="{FF2B5EF4-FFF2-40B4-BE49-F238E27FC236}">
                  <a16:creationId xmlns:a16="http://schemas.microsoft.com/office/drawing/2014/main" id="{A0FF9888-B6EE-2BD0-E6E9-E2FFAA668FE5}"/>
                </a:ext>
              </a:extLst>
            </p:cNvPr>
            <p:cNvSpPr txBox="1"/>
            <p:nvPr/>
          </p:nvSpPr>
          <p:spPr>
            <a:xfrm>
              <a:off x="10254576" y="2560784"/>
              <a:ext cx="1246271" cy="307773"/>
            </a:xfrm>
            <a:prstGeom prst="rect">
              <a:avLst/>
            </a:prstGeom>
            <a:noFill/>
          </p:spPr>
          <p:txBody>
            <a:bodyPr wrap="square" lIns="121821" tIns="60910" rIns="121821" bIns="60910" rtlCol="0">
              <a:spAutoFit/>
            </a:bodyPr>
            <a:lstStyle/>
            <a:p>
              <a:pPr algn="ctr" defTabSz="913578">
                <a:defRPr/>
              </a:pPr>
              <a:r>
                <a:rPr lang="en-US" sz="1200" b="1" i="1" kern="0">
                  <a:solidFill>
                    <a:srgbClr val="FFFFFF"/>
                  </a:solidFill>
                  <a:latin typeface="Century Gothic" panose="020F0302020204030204"/>
                </a:rPr>
                <a:t>Goals</a:t>
              </a:r>
            </a:p>
          </p:txBody>
        </p:sp>
        <p:sp>
          <p:nvSpPr>
            <p:cNvPr id="98" name="TextBox 97">
              <a:extLst>
                <a:ext uri="{FF2B5EF4-FFF2-40B4-BE49-F238E27FC236}">
                  <a16:creationId xmlns:a16="http://schemas.microsoft.com/office/drawing/2014/main" id="{486B95A8-6250-BF8D-F38A-2CEB207E6FBB}"/>
                </a:ext>
              </a:extLst>
            </p:cNvPr>
            <p:cNvSpPr txBox="1"/>
            <p:nvPr/>
          </p:nvSpPr>
          <p:spPr>
            <a:xfrm>
              <a:off x="9514391" y="3644421"/>
              <a:ext cx="2285245" cy="492438"/>
            </a:xfrm>
            <a:prstGeom prst="rect">
              <a:avLst/>
            </a:prstGeom>
            <a:noFill/>
          </p:spPr>
          <p:txBody>
            <a:bodyPr wrap="square" lIns="121821" tIns="60910" rIns="121821" bIns="60910" rtlCol="0">
              <a:spAutoFit/>
            </a:bodyPr>
            <a:lstStyle/>
            <a:p>
              <a:pPr algn="ctr" defTabSz="913578">
                <a:defRPr/>
              </a:pPr>
              <a:r>
                <a:rPr lang="en-US" sz="1200" b="1" i="1" kern="0">
                  <a:solidFill>
                    <a:srgbClr val="FFFFFF"/>
                  </a:solidFill>
                  <a:latin typeface="Century Gothic" panose="020F0302020204030204"/>
                </a:rPr>
                <a:t>People, Process, Technology and Data</a:t>
              </a:r>
            </a:p>
          </p:txBody>
        </p:sp>
        <p:sp>
          <p:nvSpPr>
            <p:cNvPr id="99" name="Oval 98">
              <a:extLst>
                <a:ext uri="{FF2B5EF4-FFF2-40B4-BE49-F238E27FC236}">
                  <a16:creationId xmlns:a16="http://schemas.microsoft.com/office/drawing/2014/main" id="{EDF0EC07-8C7A-E180-C544-137DF824730E}"/>
                </a:ext>
              </a:extLst>
            </p:cNvPr>
            <p:cNvSpPr/>
            <p:nvPr/>
          </p:nvSpPr>
          <p:spPr>
            <a:xfrm>
              <a:off x="8074655" y="4759002"/>
              <a:ext cx="95689" cy="95689"/>
            </a:xfrm>
            <a:prstGeom prst="ellipse">
              <a:avLst/>
            </a:prstGeom>
            <a:solidFill>
              <a:schemeClr val="bg1"/>
            </a:solidFill>
            <a:ln w="9525" cap="flat" cmpd="sng" algn="ctr">
              <a:noFill/>
              <a:prstDash val="solid"/>
            </a:ln>
            <a:effectLst/>
          </p:spPr>
          <p:style>
            <a:lnRef idx="1">
              <a:scrgbClr r="0" g="0" b="0"/>
            </a:lnRef>
            <a:fillRef idx="3">
              <a:scrgbClr r="0" g="0" b="0"/>
            </a:fillRef>
            <a:effectRef idx="2">
              <a:scrgbClr r="0" g="0" b="0"/>
            </a:effectRef>
            <a:fontRef idx="minor">
              <a:schemeClr val="lt1"/>
            </a:fontRef>
          </p:style>
          <p:txBody>
            <a:bodyPr/>
            <a:lstStyle/>
            <a:p>
              <a:endParaRPr lang="en-US"/>
            </a:p>
          </p:txBody>
        </p:sp>
        <p:sp>
          <p:nvSpPr>
            <p:cNvPr id="100" name="Oval 99">
              <a:extLst>
                <a:ext uri="{FF2B5EF4-FFF2-40B4-BE49-F238E27FC236}">
                  <a16:creationId xmlns:a16="http://schemas.microsoft.com/office/drawing/2014/main" id="{0DAC1C6A-F064-C016-A933-70165B7A776B}"/>
                </a:ext>
              </a:extLst>
            </p:cNvPr>
            <p:cNvSpPr/>
            <p:nvPr/>
          </p:nvSpPr>
          <p:spPr>
            <a:xfrm>
              <a:off x="7861502" y="4856196"/>
              <a:ext cx="95689" cy="95689"/>
            </a:xfrm>
            <a:prstGeom prst="ellipse">
              <a:avLst/>
            </a:prstGeom>
            <a:solidFill>
              <a:schemeClr val="bg1"/>
            </a:solidFill>
            <a:ln w="9525" cap="flat" cmpd="sng" algn="ctr">
              <a:noFill/>
              <a:prstDash val="solid"/>
            </a:ln>
            <a:effectLst/>
          </p:spPr>
          <p:style>
            <a:lnRef idx="1">
              <a:scrgbClr r="0" g="0" b="0"/>
            </a:lnRef>
            <a:fillRef idx="3">
              <a:scrgbClr r="0" g="0" b="0"/>
            </a:fillRef>
            <a:effectRef idx="2">
              <a:scrgbClr r="0" g="0" b="0"/>
            </a:effectRef>
            <a:fontRef idx="minor">
              <a:schemeClr val="lt1"/>
            </a:fontRef>
          </p:style>
          <p:txBody>
            <a:bodyPr/>
            <a:lstStyle/>
            <a:p>
              <a:endParaRPr lang="en-US"/>
            </a:p>
          </p:txBody>
        </p:sp>
        <p:sp>
          <p:nvSpPr>
            <p:cNvPr id="101" name="Oval 100">
              <a:extLst>
                <a:ext uri="{FF2B5EF4-FFF2-40B4-BE49-F238E27FC236}">
                  <a16:creationId xmlns:a16="http://schemas.microsoft.com/office/drawing/2014/main" id="{2D52C7C6-E647-9FF5-434A-58EABC0B7A13}"/>
                </a:ext>
              </a:extLst>
            </p:cNvPr>
            <p:cNvSpPr/>
            <p:nvPr/>
          </p:nvSpPr>
          <p:spPr>
            <a:xfrm>
              <a:off x="7642045" y="4936211"/>
              <a:ext cx="95689" cy="95689"/>
            </a:xfrm>
            <a:prstGeom prst="ellipse">
              <a:avLst/>
            </a:prstGeom>
            <a:solidFill>
              <a:schemeClr val="bg1"/>
            </a:solidFill>
            <a:ln w="9525" cap="flat" cmpd="sng" algn="ctr">
              <a:noFill/>
              <a:prstDash val="solid"/>
            </a:ln>
            <a:effectLst/>
          </p:spPr>
          <p:style>
            <a:lnRef idx="1">
              <a:scrgbClr r="0" g="0" b="0"/>
            </a:lnRef>
            <a:fillRef idx="3">
              <a:scrgbClr r="0" g="0" b="0"/>
            </a:fillRef>
            <a:effectRef idx="2">
              <a:scrgbClr r="0" g="0" b="0"/>
            </a:effectRef>
            <a:fontRef idx="minor">
              <a:schemeClr val="lt1"/>
            </a:fontRef>
          </p:style>
          <p:txBody>
            <a:bodyPr/>
            <a:lstStyle/>
            <a:p>
              <a:endParaRPr lang="en-US"/>
            </a:p>
          </p:txBody>
        </p:sp>
        <p:sp>
          <p:nvSpPr>
            <p:cNvPr id="102" name="Oval 101">
              <a:extLst>
                <a:ext uri="{FF2B5EF4-FFF2-40B4-BE49-F238E27FC236}">
                  <a16:creationId xmlns:a16="http://schemas.microsoft.com/office/drawing/2014/main" id="{611355D0-0680-B312-77DB-E4698C567EEA}"/>
                </a:ext>
              </a:extLst>
            </p:cNvPr>
            <p:cNvSpPr/>
            <p:nvPr/>
          </p:nvSpPr>
          <p:spPr>
            <a:xfrm>
              <a:off x="9071090" y="3947092"/>
              <a:ext cx="95689" cy="95689"/>
            </a:xfrm>
            <a:prstGeom prst="ellipse">
              <a:avLst/>
            </a:prstGeom>
            <a:solidFill>
              <a:schemeClr val="bg1"/>
            </a:solidFill>
            <a:ln w="9525" cap="flat" cmpd="sng" algn="ctr">
              <a:noFill/>
              <a:prstDash val="solid"/>
            </a:ln>
            <a:effectLst/>
          </p:spPr>
          <p:style>
            <a:lnRef idx="1">
              <a:scrgbClr r="0" g="0" b="0"/>
            </a:lnRef>
            <a:fillRef idx="3">
              <a:scrgbClr r="0" g="0" b="0"/>
            </a:fillRef>
            <a:effectRef idx="2">
              <a:scrgbClr r="0" g="0" b="0"/>
            </a:effectRef>
            <a:fontRef idx="minor">
              <a:schemeClr val="lt1"/>
            </a:fontRef>
          </p:style>
          <p:txBody>
            <a:bodyPr/>
            <a:lstStyle/>
            <a:p>
              <a:endParaRPr lang="en-US"/>
            </a:p>
          </p:txBody>
        </p:sp>
        <p:sp>
          <p:nvSpPr>
            <p:cNvPr id="103" name="Oval 102">
              <a:extLst>
                <a:ext uri="{FF2B5EF4-FFF2-40B4-BE49-F238E27FC236}">
                  <a16:creationId xmlns:a16="http://schemas.microsoft.com/office/drawing/2014/main" id="{90983807-854F-E74E-6403-18812AFD8C97}"/>
                </a:ext>
              </a:extLst>
            </p:cNvPr>
            <p:cNvSpPr/>
            <p:nvPr/>
          </p:nvSpPr>
          <p:spPr>
            <a:xfrm>
              <a:off x="9639499" y="2809687"/>
              <a:ext cx="95689" cy="95689"/>
            </a:xfrm>
            <a:prstGeom prst="ellipse">
              <a:avLst/>
            </a:prstGeom>
            <a:solidFill>
              <a:schemeClr val="bg1"/>
            </a:solidFill>
            <a:ln w="9525" cap="flat" cmpd="sng" algn="ctr">
              <a:noFill/>
              <a:prstDash val="solid"/>
            </a:ln>
            <a:effectLst/>
          </p:spPr>
          <p:style>
            <a:lnRef idx="1">
              <a:scrgbClr r="0" g="0" b="0"/>
            </a:lnRef>
            <a:fillRef idx="3">
              <a:scrgbClr r="0" g="0" b="0"/>
            </a:fillRef>
            <a:effectRef idx="2">
              <a:scrgbClr r="0" g="0" b="0"/>
            </a:effectRef>
            <a:fontRef idx="minor">
              <a:schemeClr val="lt1"/>
            </a:fontRef>
          </p:style>
          <p:txBody>
            <a:bodyPr/>
            <a:lstStyle/>
            <a:p>
              <a:endParaRPr lang="en-US"/>
            </a:p>
          </p:txBody>
        </p:sp>
        <p:sp>
          <p:nvSpPr>
            <p:cNvPr id="104" name="Oval 103">
              <a:extLst>
                <a:ext uri="{FF2B5EF4-FFF2-40B4-BE49-F238E27FC236}">
                  <a16:creationId xmlns:a16="http://schemas.microsoft.com/office/drawing/2014/main" id="{5F103854-8B65-7ADA-882F-903ED3870E4C}"/>
                </a:ext>
              </a:extLst>
            </p:cNvPr>
            <p:cNvSpPr/>
            <p:nvPr/>
          </p:nvSpPr>
          <p:spPr>
            <a:xfrm>
              <a:off x="9405255" y="1363637"/>
              <a:ext cx="95689" cy="95689"/>
            </a:xfrm>
            <a:prstGeom prst="ellipse">
              <a:avLst/>
            </a:prstGeom>
            <a:solidFill>
              <a:schemeClr val="bg1"/>
            </a:solidFill>
            <a:ln w="9525" cap="flat" cmpd="sng" algn="ctr">
              <a:noFill/>
              <a:prstDash val="solid"/>
            </a:ln>
            <a:effectLst/>
          </p:spPr>
          <p:style>
            <a:lnRef idx="1">
              <a:scrgbClr r="0" g="0" b="0"/>
            </a:lnRef>
            <a:fillRef idx="3">
              <a:scrgbClr r="0" g="0" b="0"/>
            </a:fillRef>
            <a:effectRef idx="2">
              <a:scrgbClr r="0" g="0" b="0"/>
            </a:effectRef>
            <a:fontRef idx="minor">
              <a:schemeClr val="lt1"/>
            </a:fontRef>
          </p:style>
          <p:txBody>
            <a:bodyPr/>
            <a:lstStyle/>
            <a:p>
              <a:endParaRPr lang="en-US"/>
            </a:p>
          </p:txBody>
        </p:sp>
        <p:sp>
          <p:nvSpPr>
            <p:cNvPr id="105" name="Oval 104">
              <a:extLst>
                <a:ext uri="{FF2B5EF4-FFF2-40B4-BE49-F238E27FC236}">
                  <a16:creationId xmlns:a16="http://schemas.microsoft.com/office/drawing/2014/main" id="{5B61D1AB-47EB-92D3-6DB2-103ABA947AAA}"/>
                </a:ext>
              </a:extLst>
            </p:cNvPr>
            <p:cNvSpPr/>
            <p:nvPr/>
          </p:nvSpPr>
          <p:spPr>
            <a:xfrm>
              <a:off x="9541628" y="1266895"/>
              <a:ext cx="95689" cy="95689"/>
            </a:xfrm>
            <a:prstGeom prst="ellipse">
              <a:avLst/>
            </a:prstGeom>
            <a:solidFill>
              <a:schemeClr val="bg1"/>
            </a:solidFill>
            <a:ln w="9525" cap="flat" cmpd="sng" algn="ctr">
              <a:noFill/>
              <a:prstDash val="solid"/>
            </a:ln>
            <a:effectLst/>
          </p:spPr>
          <p:style>
            <a:lnRef idx="1">
              <a:scrgbClr r="0" g="0" b="0"/>
            </a:lnRef>
            <a:fillRef idx="3">
              <a:scrgbClr r="0" g="0" b="0"/>
            </a:fillRef>
            <a:effectRef idx="2">
              <a:scrgbClr r="0" g="0" b="0"/>
            </a:effectRef>
            <a:fontRef idx="minor">
              <a:schemeClr val="lt1"/>
            </a:fontRef>
          </p:style>
          <p:txBody>
            <a:bodyPr/>
            <a:lstStyle/>
            <a:p>
              <a:endParaRPr lang="en-US"/>
            </a:p>
          </p:txBody>
        </p:sp>
        <p:sp>
          <p:nvSpPr>
            <p:cNvPr id="106" name="Oval 105">
              <a:extLst>
                <a:ext uri="{FF2B5EF4-FFF2-40B4-BE49-F238E27FC236}">
                  <a16:creationId xmlns:a16="http://schemas.microsoft.com/office/drawing/2014/main" id="{A875E4BA-464C-ABDB-7F89-9B97C311C6A4}"/>
                </a:ext>
              </a:extLst>
            </p:cNvPr>
            <p:cNvSpPr/>
            <p:nvPr/>
          </p:nvSpPr>
          <p:spPr>
            <a:xfrm>
              <a:off x="9678000" y="1170153"/>
              <a:ext cx="95689" cy="95689"/>
            </a:xfrm>
            <a:prstGeom prst="ellipse">
              <a:avLst/>
            </a:prstGeom>
            <a:solidFill>
              <a:schemeClr val="bg1"/>
            </a:solidFill>
            <a:ln w="9525" cap="flat" cmpd="sng" algn="ctr">
              <a:noFill/>
              <a:prstDash val="solid"/>
            </a:ln>
            <a:effectLst/>
          </p:spPr>
          <p:style>
            <a:lnRef idx="1">
              <a:scrgbClr r="0" g="0" b="0"/>
            </a:lnRef>
            <a:fillRef idx="3">
              <a:scrgbClr r="0" g="0" b="0"/>
            </a:fillRef>
            <a:effectRef idx="2">
              <a:scrgbClr r="0" g="0" b="0"/>
            </a:effectRef>
            <a:fontRef idx="minor">
              <a:schemeClr val="lt1"/>
            </a:fontRef>
          </p:style>
          <p:txBody>
            <a:bodyPr/>
            <a:lstStyle/>
            <a:p>
              <a:endParaRPr lang="en-US"/>
            </a:p>
          </p:txBody>
        </p:sp>
        <p:sp>
          <p:nvSpPr>
            <p:cNvPr id="107" name="Oval 106">
              <a:extLst>
                <a:ext uri="{FF2B5EF4-FFF2-40B4-BE49-F238E27FC236}">
                  <a16:creationId xmlns:a16="http://schemas.microsoft.com/office/drawing/2014/main" id="{7F9849D4-99AF-00AB-27BD-3DE6A451BCC0}"/>
                </a:ext>
              </a:extLst>
            </p:cNvPr>
            <p:cNvSpPr/>
            <p:nvPr/>
          </p:nvSpPr>
          <p:spPr>
            <a:xfrm>
              <a:off x="9814372" y="1266895"/>
              <a:ext cx="95689" cy="95689"/>
            </a:xfrm>
            <a:prstGeom prst="ellipse">
              <a:avLst/>
            </a:prstGeom>
            <a:solidFill>
              <a:schemeClr val="bg1"/>
            </a:solidFill>
            <a:ln w="9525" cap="flat" cmpd="sng" algn="ctr">
              <a:noFill/>
              <a:prstDash val="solid"/>
            </a:ln>
            <a:effectLst/>
          </p:spPr>
          <p:style>
            <a:lnRef idx="1">
              <a:scrgbClr r="0" g="0" b="0"/>
            </a:lnRef>
            <a:fillRef idx="3">
              <a:scrgbClr r="0" g="0" b="0"/>
            </a:fillRef>
            <a:effectRef idx="2">
              <a:scrgbClr r="0" g="0" b="0"/>
            </a:effectRef>
            <a:fontRef idx="minor">
              <a:schemeClr val="lt1"/>
            </a:fontRef>
          </p:style>
          <p:txBody>
            <a:bodyPr/>
            <a:lstStyle/>
            <a:p>
              <a:endParaRPr lang="en-US"/>
            </a:p>
          </p:txBody>
        </p:sp>
        <p:sp>
          <p:nvSpPr>
            <p:cNvPr id="108" name="Oval 107">
              <a:extLst>
                <a:ext uri="{FF2B5EF4-FFF2-40B4-BE49-F238E27FC236}">
                  <a16:creationId xmlns:a16="http://schemas.microsoft.com/office/drawing/2014/main" id="{3A9E1642-BCD4-24DF-E6CD-C3C663F99570}"/>
                </a:ext>
              </a:extLst>
            </p:cNvPr>
            <p:cNvSpPr/>
            <p:nvPr/>
          </p:nvSpPr>
          <p:spPr>
            <a:xfrm>
              <a:off x="9951318" y="1363637"/>
              <a:ext cx="95689" cy="95689"/>
            </a:xfrm>
            <a:prstGeom prst="ellipse">
              <a:avLst/>
            </a:prstGeom>
            <a:solidFill>
              <a:schemeClr val="bg1"/>
            </a:solidFill>
            <a:ln w="9525" cap="flat" cmpd="sng" algn="ctr">
              <a:noFill/>
              <a:prstDash val="solid"/>
            </a:ln>
            <a:effectLst/>
          </p:spPr>
          <p:style>
            <a:lnRef idx="1">
              <a:scrgbClr r="0" g="0" b="0"/>
            </a:lnRef>
            <a:fillRef idx="3">
              <a:scrgbClr r="0" g="0" b="0"/>
            </a:fillRef>
            <a:effectRef idx="2">
              <a:scrgbClr r="0" g="0" b="0"/>
            </a:effectRef>
            <a:fontRef idx="minor">
              <a:schemeClr val="lt1"/>
            </a:fontRef>
          </p:style>
          <p:txBody>
            <a:bodyPr/>
            <a:lstStyle/>
            <a:p>
              <a:endParaRPr lang="en-US"/>
            </a:p>
          </p:txBody>
        </p:sp>
        <p:sp>
          <p:nvSpPr>
            <p:cNvPr id="109" name="Oval 108">
              <a:extLst>
                <a:ext uri="{FF2B5EF4-FFF2-40B4-BE49-F238E27FC236}">
                  <a16:creationId xmlns:a16="http://schemas.microsoft.com/office/drawing/2014/main" id="{04560013-0AB6-1715-8AAC-5AD2774AA136}"/>
                </a:ext>
              </a:extLst>
            </p:cNvPr>
            <p:cNvSpPr/>
            <p:nvPr/>
          </p:nvSpPr>
          <p:spPr>
            <a:xfrm>
              <a:off x="9678000" y="1374486"/>
              <a:ext cx="95689" cy="95689"/>
            </a:xfrm>
            <a:prstGeom prst="ellipse">
              <a:avLst/>
            </a:prstGeom>
            <a:solidFill>
              <a:schemeClr val="bg1"/>
            </a:solidFill>
            <a:ln w="9525" cap="flat" cmpd="sng" algn="ctr">
              <a:noFill/>
              <a:prstDash val="solid"/>
            </a:ln>
            <a:effectLst/>
          </p:spPr>
          <p:style>
            <a:lnRef idx="1">
              <a:scrgbClr r="0" g="0" b="0"/>
            </a:lnRef>
            <a:fillRef idx="3">
              <a:scrgbClr r="0" g="0" b="0"/>
            </a:fillRef>
            <a:effectRef idx="2">
              <a:scrgbClr r="0" g="0" b="0"/>
            </a:effectRef>
            <a:fontRef idx="minor">
              <a:schemeClr val="lt1"/>
            </a:fontRef>
          </p:style>
          <p:txBody>
            <a:bodyPr/>
            <a:lstStyle/>
            <a:p>
              <a:endParaRPr lang="en-US"/>
            </a:p>
          </p:txBody>
        </p:sp>
        <p:sp>
          <p:nvSpPr>
            <p:cNvPr id="110" name="Oval 109">
              <a:extLst>
                <a:ext uri="{FF2B5EF4-FFF2-40B4-BE49-F238E27FC236}">
                  <a16:creationId xmlns:a16="http://schemas.microsoft.com/office/drawing/2014/main" id="{774AEDAD-D483-638A-024D-28DDC27CFECD}"/>
                </a:ext>
              </a:extLst>
            </p:cNvPr>
            <p:cNvSpPr/>
            <p:nvPr/>
          </p:nvSpPr>
          <p:spPr>
            <a:xfrm>
              <a:off x="9678000" y="1578820"/>
              <a:ext cx="95689" cy="95689"/>
            </a:xfrm>
            <a:prstGeom prst="ellipse">
              <a:avLst/>
            </a:prstGeom>
            <a:solidFill>
              <a:schemeClr val="bg1"/>
            </a:solidFill>
            <a:ln w="9525" cap="flat" cmpd="sng" algn="ctr">
              <a:noFill/>
              <a:prstDash val="solid"/>
            </a:ln>
            <a:effectLst/>
          </p:spPr>
          <p:style>
            <a:lnRef idx="1">
              <a:scrgbClr r="0" g="0" b="0"/>
            </a:lnRef>
            <a:fillRef idx="3">
              <a:scrgbClr r="0" g="0" b="0"/>
            </a:fillRef>
            <a:effectRef idx="2">
              <a:scrgbClr r="0" g="0" b="0"/>
            </a:effectRef>
            <a:fontRef idx="minor">
              <a:schemeClr val="lt1"/>
            </a:fontRef>
          </p:style>
          <p:txBody>
            <a:bodyPr/>
            <a:lstStyle/>
            <a:p>
              <a:endParaRPr lang="en-US"/>
            </a:p>
          </p:txBody>
        </p:sp>
        <p:sp>
          <p:nvSpPr>
            <p:cNvPr id="111" name="Freeform: Shape 24">
              <a:extLst>
                <a:ext uri="{FF2B5EF4-FFF2-40B4-BE49-F238E27FC236}">
                  <a16:creationId xmlns:a16="http://schemas.microsoft.com/office/drawing/2014/main" id="{D34DE743-2C03-A970-6E28-BBB9D0264461}"/>
                </a:ext>
              </a:extLst>
            </p:cNvPr>
            <p:cNvSpPr/>
            <p:nvPr/>
          </p:nvSpPr>
          <p:spPr>
            <a:xfrm>
              <a:off x="7394943" y="5123415"/>
              <a:ext cx="2059910" cy="552424"/>
            </a:xfrm>
            <a:custGeom>
              <a:avLst/>
              <a:gdLst>
                <a:gd name="connsiteX0" fmla="*/ 0 w 2059910"/>
                <a:gd name="connsiteY0" fmla="*/ 92073 h 552424"/>
                <a:gd name="connsiteX1" fmla="*/ 92073 w 2059910"/>
                <a:gd name="connsiteY1" fmla="*/ 0 h 552424"/>
                <a:gd name="connsiteX2" fmla="*/ 1967837 w 2059910"/>
                <a:gd name="connsiteY2" fmla="*/ 0 h 552424"/>
                <a:gd name="connsiteX3" fmla="*/ 2059910 w 2059910"/>
                <a:gd name="connsiteY3" fmla="*/ 92073 h 552424"/>
                <a:gd name="connsiteX4" fmla="*/ 2059910 w 2059910"/>
                <a:gd name="connsiteY4" fmla="*/ 460351 h 552424"/>
                <a:gd name="connsiteX5" fmla="*/ 1967837 w 2059910"/>
                <a:gd name="connsiteY5" fmla="*/ 552424 h 552424"/>
                <a:gd name="connsiteX6" fmla="*/ 92073 w 2059910"/>
                <a:gd name="connsiteY6" fmla="*/ 552424 h 552424"/>
                <a:gd name="connsiteX7" fmla="*/ 0 w 2059910"/>
                <a:gd name="connsiteY7" fmla="*/ 460351 h 552424"/>
                <a:gd name="connsiteX8" fmla="*/ 0 w 2059910"/>
                <a:gd name="connsiteY8" fmla="*/ 92073 h 552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9910" h="552424">
                  <a:moveTo>
                    <a:pt x="0" y="92073"/>
                  </a:moveTo>
                  <a:cubicBezTo>
                    <a:pt x="0" y="41222"/>
                    <a:pt x="41222" y="0"/>
                    <a:pt x="92073" y="0"/>
                  </a:cubicBezTo>
                  <a:lnTo>
                    <a:pt x="1967837" y="0"/>
                  </a:lnTo>
                  <a:cubicBezTo>
                    <a:pt x="2018688" y="0"/>
                    <a:pt x="2059910" y="41222"/>
                    <a:pt x="2059910" y="92073"/>
                  </a:cubicBezTo>
                  <a:lnTo>
                    <a:pt x="2059910" y="460351"/>
                  </a:lnTo>
                  <a:cubicBezTo>
                    <a:pt x="2059910" y="511202"/>
                    <a:pt x="2018688" y="552424"/>
                    <a:pt x="1967837" y="552424"/>
                  </a:cubicBezTo>
                  <a:lnTo>
                    <a:pt x="92073" y="552424"/>
                  </a:lnTo>
                  <a:cubicBezTo>
                    <a:pt x="41222" y="552424"/>
                    <a:pt x="0" y="511202"/>
                    <a:pt x="0" y="460351"/>
                  </a:cubicBezTo>
                  <a:lnTo>
                    <a:pt x="0" y="92073"/>
                  </a:lnTo>
                  <a:close/>
                </a:path>
              </a:pathLst>
            </a:custGeom>
            <a:solidFill>
              <a:schemeClr val="accent3">
                <a:lumMod val="75000"/>
              </a:schemeClr>
            </a:solidFill>
            <a:ln>
              <a:noFill/>
            </a:ln>
            <a:effectLst/>
          </p:spPr>
          <p:style>
            <a:lnRef idx="0">
              <a:scrgbClr r="0" g="0" b="0"/>
            </a:lnRef>
            <a:fillRef idx="3">
              <a:scrgbClr r="0" g="0" b="0"/>
            </a:fillRef>
            <a:effectRef idx="2">
              <a:scrgbClr r="0" g="0" b="0"/>
            </a:effectRef>
            <a:fontRef idx="minor">
              <a:schemeClr val="lt1"/>
            </a:fontRef>
          </p:style>
          <p:txBody>
            <a:bodyPr spcFirstLastPara="0" vert="horz" wrap="square" lIns="462618" tIns="65016" rIns="65016" bIns="65016" numCol="1" spcCol="1270" anchor="ctr" anchorCtr="0">
              <a:noAutofit/>
            </a:bodyPr>
            <a:lstStyle/>
            <a:p>
              <a:pPr defTabSz="444101">
                <a:lnSpc>
                  <a:spcPct val="90000"/>
                </a:lnSpc>
                <a:spcBef>
                  <a:spcPct val="0"/>
                </a:spcBef>
                <a:spcAft>
                  <a:spcPct val="35000"/>
                </a:spcAft>
                <a:defRPr/>
              </a:pPr>
              <a:r>
                <a:rPr lang="en-US" sz="1100" b="1">
                  <a:solidFill>
                    <a:srgbClr val="FFFFFF"/>
                  </a:solidFill>
                  <a:latin typeface="Calibri"/>
                </a:rPr>
                <a:t>Alignment</a:t>
              </a:r>
              <a:br>
                <a:rPr lang="en-US" sz="1100">
                  <a:solidFill>
                    <a:srgbClr val="FFFFFF"/>
                  </a:solidFill>
                  <a:latin typeface="Calibri"/>
                </a:rPr>
              </a:br>
              <a:r>
                <a:rPr lang="en-US" sz="1100">
                  <a:solidFill>
                    <a:srgbClr val="FFFFFF"/>
                  </a:solidFill>
                  <a:latin typeface="Calibri"/>
                </a:rPr>
                <a:t>“Are we doing the right things?”</a:t>
              </a:r>
            </a:p>
          </p:txBody>
        </p:sp>
        <p:sp>
          <p:nvSpPr>
            <p:cNvPr id="112" name="Freeform: Shape 26">
              <a:extLst>
                <a:ext uri="{FF2B5EF4-FFF2-40B4-BE49-F238E27FC236}">
                  <a16:creationId xmlns:a16="http://schemas.microsoft.com/office/drawing/2014/main" id="{6AAAEC85-88F9-1BE8-FDB4-2D10F6861A16}"/>
                </a:ext>
              </a:extLst>
            </p:cNvPr>
            <p:cNvSpPr/>
            <p:nvPr/>
          </p:nvSpPr>
          <p:spPr>
            <a:xfrm>
              <a:off x="8903244" y="4242277"/>
              <a:ext cx="2059910" cy="552424"/>
            </a:xfrm>
            <a:custGeom>
              <a:avLst/>
              <a:gdLst>
                <a:gd name="connsiteX0" fmla="*/ 0 w 2059910"/>
                <a:gd name="connsiteY0" fmla="*/ 92073 h 552424"/>
                <a:gd name="connsiteX1" fmla="*/ 92073 w 2059910"/>
                <a:gd name="connsiteY1" fmla="*/ 0 h 552424"/>
                <a:gd name="connsiteX2" fmla="*/ 1967837 w 2059910"/>
                <a:gd name="connsiteY2" fmla="*/ 0 h 552424"/>
                <a:gd name="connsiteX3" fmla="*/ 2059910 w 2059910"/>
                <a:gd name="connsiteY3" fmla="*/ 92073 h 552424"/>
                <a:gd name="connsiteX4" fmla="*/ 2059910 w 2059910"/>
                <a:gd name="connsiteY4" fmla="*/ 460351 h 552424"/>
                <a:gd name="connsiteX5" fmla="*/ 1967837 w 2059910"/>
                <a:gd name="connsiteY5" fmla="*/ 552424 h 552424"/>
                <a:gd name="connsiteX6" fmla="*/ 92073 w 2059910"/>
                <a:gd name="connsiteY6" fmla="*/ 552424 h 552424"/>
                <a:gd name="connsiteX7" fmla="*/ 0 w 2059910"/>
                <a:gd name="connsiteY7" fmla="*/ 460351 h 552424"/>
                <a:gd name="connsiteX8" fmla="*/ 0 w 2059910"/>
                <a:gd name="connsiteY8" fmla="*/ 92073 h 552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9910" h="552424">
                  <a:moveTo>
                    <a:pt x="0" y="92073"/>
                  </a:moveTo>
                  <a:cubicBezTo>
                    <a:pt x="0" y="41222"/>
                    <a:pt x="41222" y="0"/>
                    <a:pt x="92073" y="0"/>
                  </a:cubicBezTo>
                  <a:lnTo>
                    <a:pt x="1967837" y="0"/>
                  </a:lnTo>
                  <a:cubicBezTo>
                    <a:pt x="2018688" y="0"/>
                    <a:pt x="2059910" y="41222"/>
                    <a:pt x="2059910" y="92073"/>
                  </a:cubicBezTo>
                  <a:lnTo>
                    <a:pt x="2059910" y="460351"/>
                  </a:lnTo>
                  <a:cubicBezTo>
                    <a:pt x="2059910" y="511202"/>
                    <a:pt x="2018688" y="552424"/>
                    <a:pt x="1967837" y="552424"/>
                  </a:cubicBezTo>
                  <a:lnTo>
                    <a:pt x="92073" y="552424"/>
                  </a:lnTo>
                  <a:cubicBezTo>
                    <a:pt x="41222" y="552424"/>
                    <a:pt x="0" y="511202"/>
                    <a:pt x="0" y="460351"/>
                  </a:cubicBezTo>
                  <a:lnTo>
                    <a:pt x="0" y="92073"/>
                  </a:lnTo>
                  <a:close/>
                </a:path>
              </a:pathLst>
            </a:custGeom>
            <a:solidFill>
              <a:schemeClr val="accent2">
                <a:lumMod val="75000"/>
              </a:schemeClr>
            </a:solidFill>
            <a:ln>
              <a:noFill/>
            </a:ln>
            <a:effectLst/>
          </p:spPr>
          <p:style>
            <a:lnRef idx="0">
              <a:scrgbClr r="0" g="0" b="0"/>
            </a:lnRef>
            <a:fillRef idx="3">
              <a:scrgbClr r="0" g="0" b="0"/>
            </a:fillRef>
            <a:effectRef idx="2">
              <a:scrgbClr r="0" g="0" b="0"/>
            </a:effectRef>
            <a:fontRef idx="minor">
              <a:schemeClr val="lt1"/>
            </a:fontRef>
          </p:style>
          <p:txBody>
            <a:bodyPr spcFirstLastPara="0" vert="horz" wrap="square" lIns="462618" tIns="65016" rIns="65016" bIns="65016" numCol="1" spcCol="1270" anchor="ctr" anchorCtr="0">
              <a:noAutofit/>
            </a:bodyPr>
            <a:lstStyle/>
            <a:p>
              <a:pPr defTabSz="444101">
                <a:lnSpc>
                  <a:spcPct val="90000"/>
                </a:lnSpc>
                <a:spcBef>
                  <a:spcPct val="0"/>
                </a:spcBef>
                <a:spcAft>
                  <a:spcPct val="35000"/>
                </a:spcAft>
                <a:defRPr/>
              </a:pPr>
              <a:r>
                <a:rPr lang="en-US" sz="1100" b="1">
                  <a:solidFill>
                    <a:srgbClr val="FFFFFF"/>
                  </a:solidFill>
                  <a:latin typeface="Calibri"/>
                </a:rPr>
                <a:t>Architecture</a:t>
              </a:r>
              <a:br>
                <a:rPr lang="en-US" sz="1100">
                  <a:solidFill>
                    <a:srgbClr val="FFFFFF"/>
                  </a:solidFill>
                  <a:latin typeface="Calibri"/>
                </a:rPr>
              </a:br>
              <a:r>
                <a:rPr lang="en-US" sz="1100">
                  <a:solidFill>
                    <a:srgbClr val="FFFFFF"/>
                  </a:solidFill>
                  <a:latin typeface="Calibri"/>
                </a:rPr>
                <a:t>“Are we doing them the right way?”</a:t>
              </a:r>
            </a:p>
          </p:txBody>
        </p:sp>
        <p:sp>
          <p:nvSpPr>
            <p:cNvPr id="113" name="Freeform: Shape 28">
              <a:extLst>
                <a:ext uri="{FF2B5EF4-FFF2-40B4-BE49-F238E27FC236}">
                  <a16:creationId xmlns:a16="http://schemas.microsoft.com/office/drawing/2014/main" id="{0FDB395D-CC97-405B-F581-149BA716F26D}"/>
                </a:ext>
              </a:extLst>
            </p:cNvPr>
            <p:cNvSpPr/>
            <p:nvPr/>
          </p:nvSpPr>
          <p:spPr>
            <a:xfrm>
              <a:off x="9670154" y="3135575"/>
              <a:ext cx="2059910" cy="552424"/>
            </a:xfrm>
            <a:custGeom>
              <a:avLst/>
              <a:gdLst>
                <a:gd name="connsiteX0" fmla="*/ 0 w 2059910"/>
                <a:gd name="connsiteY0" fmla="*/ 92073 h 552424"/>
                <a:gd name="connsiteX1" fmla="*/ 92073 w 2059910"/>
                <a:gd name="connsiteY1" fmla="*/ 0 h 552424"/>
                <a:gd name="connsiteX2" fmla="*/ 1967837 w 2059910"/>
                <a:gd name="connsiteY2" fmla="*/ 0 h 552424"/>
                <a:gd name="connsiteX3" fmla="*/ 2059910 w 2059910"/>
                <a:gd name="connsiteY3" fmla="*/ 92073 h 552424"/>
                <a:gd name="connsiteX4" fmla="*/ 2059910 w 2059910"/>
                <a:gd name="connsiteY4" fmla="*/ 460351 h 552424"/>
                <a:gd name="connsiteX5" fmla="*/ 1967837 w 2059910"/>
                <a:gd name="connsiteY5" fmla="*/ 552424 h 552424"/>
                <a:gd name="connsiteX6" fmla="*/ 92073 w 2059910"/>
                <a:gd name="connsiteY6" fmla="*/ 552424 h 552424"/>
                <a:gd name="connsiteX7" fmla="*/ 0 w 2059910"/>
                <a:gd name="connsiteY7" fmla="*/ 460351 h 552424"/>
                <a:gd name="connsiteX8" fmla="*/ 0 w 2059910"/>
                <a:gd name="connsiteY8" fmla="*/ 92073 h 552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9910" h="552424">
                  <a:moveTo>
                    <a:pt x="0" y="92073"/>
                  </a:moveTo>
                  <a:cubicBezTo>
                    <a:pt x="0" y="41222"/>
                    <a:pt x="41222" y="0"/>
                    <a:pt x="92073" y="0"/>
                  </a:cubicBezTo>
                  <a:lnTo>
                    <a:pt x="1967837" y="0"/>
                  </a:lnTo>
                  <a:cubicBezTo>
                    <a:pt x="2018688" y="0"/>
                    <a:pt x="2059910" y="41222"/>
                    <a:pt x="2059910" y="92073"/>
                  </a:cubicBezTo>
                  <a:lnTo>
                    <a:pt x="2059910" y="460351"/>
                  </a:lnTo>
                  <a:cubicBezTo>
                    <a:pt x="2059910" y="511202"/>
                    <a:pt x="2018688" y="552424"/>
                    <a:pt x="1967837" y="552424"/>
                  </a:cubicBezTo>
                  <a:lnTo>
                    <a:pt x="92073" y="552424"/>
                  </a:lnTo>
                  <a:cubicBezTo>
                    <a:pt x="41222" y="552424"/>
                    <a:pt x="0" y="511202"/>
                    <a:pt x="0" y="460351"/>
                  </a:cubicBezTo>
                  <a:lnTo>
                    <a:pt x="0" y="92073"/>
                  </a:lnTo>
                  <a:close/>
                </a:path>
              </a:pathLst>
            </a:custGeom>
            <a:solidFill>
              <a:schemeClr val="accent1">
                <a:lumMod val="75000"/>
              </a:schemeClr>
            </a:solidFill>
            <a:ln>
              <a:noFill/>
            </a:ln>
            <a:effectLst/>
          </p:spPr>
          <p:style>
            <a:lnRef idx="0">
              <a:scrgbClr r="0" g="0" b="0"/>
            </a:lnRef>
            <a:fillRef idx="3">
              <a:scrgbClr r="0" g="0" b="0"/>
            </a:fillRef>
            <a:effectRef idx="2">
              <a:scrgbClr r="0" g="0" b="0"/>
            </a:effectRef>
            <a:fontRef idx="minor">
              <a:schemeClr val="lt1"/>
            </a:fontRef>
          </p:style>
          <p:txBody>
            <a:bodyPr spcFirstLastPara="0" vert="horz" wrap="square" lIns="462618" tIns="65016" rIns="65016" bIns="65016" numCol="1" spcCol="1270" anchor="ctr" anchorCtr="0">
              <a:noAutofit/>
            </a:bodyPr>
            <a:lstStyle/>
            <a:p>
              <a:pPr defTabSz="444101">
                <a:lnSpc>
                  <a:spcPct val="90000"/>
                </a:lnSpc>
                <a:spcBef>
                  <a:spcPct val="0"/>
                </a:spcBef>
                <a:spcAft>
                  <a:spcPct val="35000"/>
                </a:spcAft>
                <a:defRPr/>
              </a:pPr>
              <a:r>
                <a:rPr lang="en-US" sz="1100" b="1">
                  <a:solidFill>
                    <a:srgbClr val="FFFFFF"/>
                  </a:solidFill>
                  <a:latin typeface="Calibri"/>
                </a:rPr>
                <a:t>Delivery</a:t>
              </a:r>
              <a:br>
                <a:rPr lang="en-US" sz="1100">
                  <a:solidFill>
                    <a:srgbClr val="FFFFFF"/>
                  </a:solidFill>
                  <a:latin typeface="Calibri"/>
                </a:rPr>
              </a:br>
              <a:r>
                <a:rPr lang="en-US" sz="1100">
                  <a:solidFill>
                    <a:srgbClr val="FFFFFF"/>
                  </a:solidFill>
                  <a:latin typeface="Calibri"/>
                </a:rPr>
                <a:t>“Are we getting them done well?”</a:t>
              </a:r>
            </a:p>
          </p:txBody>
        </p:sp>
        <p:sp>
          <p:nvSpPr>
            <p:cNvPr id="114" name="Freeform: Shape 30">
              <a:extLst>
                <a:ext uri="{FF2B5EF4-FFF2-40B4-BE49-F238E27FC236}">
                  <a16:creationId xmlns:a16="http://schemas.microsoft.com/office/drawing/2014/main" id="{1B0D690B-1854-A907-18FA-B6EC564C2869}"/>
                </a:ext>
              </a:extLst>
            </p:cNvPr>
            <p:cNvSpPr/>
            <p:nvPr/>
          </p:nvSpPr>
          <p:spPr>
            <a:xfrm>
              <a:off x="9933199" y="2023512"/>
              <a:ext cx="2059910" cy="552424"/>
            </a:xfrm>
            <a:custGeom>
              <a:avLst/>
              <a:gdLst>
                <a:gd name="connsiteX0" fmla="*/ 0 w 2059910"/>
                <a:gd name="connsiteY0" fmla="*/ 92073 h 552424"/>
                <a:gd name="connsiteX1" fmla="*/ 92073 w 2059910"/>
                <a:gd name="connsiteY1" fmla="*/ 0 h 552424"/>
                <a:gd name="connsiteX2" fmla="*/ 1967837 w 2059910"/>
                <a:gd name="connsiteY2" fmla="*/ 0 h 552424"/>
                <a:gd name="connsiteX3" fmla="*/ 2059910 w 2059910"/>
                <a:gd name="connsiteY3" fmla="*/ 92073 h 552424"/>
                <a:gd name="connsiteX4" fmla="*/ 2059910 w 2059910"/>
                <a:gd name="connsiteY4" fmla="*/ 460351 h 552424"/>
                <a:gd name="connsiteX5" fmla="*/ 1967837 w 2059910"/>
                <a:gd name="connsiteY5" fmla="*/ 552424 h 552424"/>
                <a:gd name="connsiteX6" fmla="*/ 92073 w 2059910"/>
                <a:gd name="connsiteY6" fmla="*/ 552424 h 552424"/>
                <a:gd name="connsiteX7" fmla="*/ 0 w 2059910"/>
                <a:gd name="connsiteY7" fmla="*/ 460351 h 552424"/>
                <a:gd name="connsiteX8" fmla="*/ 0 w 2059910"/>
                <a:gd name="connsiteY8" fmla="*/ 92073 h 552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9910" h="552424">
                  <a:moveTo>
                    <a:pt x="0" y="92073"/>
                  </a:moveTo>
                  <a:cubicBezTo>
                    <a:pt x="0" y="41222"/>
                    <a:pt x="41222" y="0"/>
                    <a:pt x="92073" y="0"/>
                  </a:cubicBezTo>
                  <a:lnTo>
                    <a:pt x="1967837" y="0"/>
                  </a:lnTo>
                  <a:cubicBezTo>
                    <a:pt x="2018688" y="0"/>
                    <a:pt x="2059910" y="41222"/>
                    <a:pt x="2059910" y="92073"/>
                  </a:cubicBezTo>
                  <a:lnTo>
                    <a:pt x="2059910" y="460351"/>
                  </a:lnTo>
                  <a:cubicBezTo>
                    <a:pt x="2059910" y="511202"/>
                    <a:pt x="2018688" y="552424"/>
                    <a:pt x="1967837" y="552424"/>
                  </a:cubicBezTo>
                  <a:lnTo>
                    <a:pt x="92073" y="552424"/>
                  </a:lnTo>
                  <a:cubicBezTo>
                    <a:pt x="41222" y="552424"/>
                    <a:pt x="0" y="511202"/>
                    <a:pt x="0" y="460351"/>
                  </a:cubicBezTo>
                  <a:lnTo>
                    <a:pt x="0" y="92073"/>
                  </a:lnTo>
                  <a:close/>
                </a:path>
              </a:pathLst>
            </a:custGeom>
            <a:solidFill>
              <a:schemeClr val="accent2"/>
            </a:solidFill>
            <a:ln>
              <a:noFill/>
            </a:ln>
            <a:effectLst/>
          </p:spPr>
          <p:style>
            <a:lnRef idx="0">
              <a:scrgbClr r="0" g="0" b="0"/>
            </a:lnRef>
            <a:fillRef idx="3">
              <a:scrgbClr r="0" g="0" b="0"/>
            </a:fillRef>
            <a:effectRef idx="2">
              <a:scrgbClr r="0" g="0" b="0"/>
            </a:effectRef>
            <a:fontRef idx="minor">
              <a:schemeClr val="lt1"/>
            </a:fontRef>
          </p:style>
          <p:txBody>
            <a:bodyPr spcFirstLastPara="0" vert="horz" wrap="square" lIns="462618" tIns="65016" rIns="65016" bIns="65016" numCol="1" spcCol="1270" anchor="ctr" anchorCtr="0">
              <a:noAutofit/>
            </a:bodyPr>
            <a:lstStyle/>
            <a:p>
              <a:pPr defTabSz="444101">
                <a:lnSpc>
                  <a:spcPct val="90000"/>
                </a:lnSpc>
                <a:spcBef>
                  <a:spcPct val="0"/>
                </a:spcBef>
                <a:spcAft>
                  <a:spcPct val="35000"/>
                </a:spcAft>
                <a:defRPr/>
              </a:pPr>
              <a:r>
                <a:rPr lang="en-US" sz="1100" b="1">
                  <a:solidFill>
                    <a:srgbClr val="FFFFFF"/>
                  </a:solidFill>
                  <a:latin typeface="Calibri"/>
                </a:rPr>
                <a:t>Value</a:t>
              </a:r>
              <a:br>
                <a:rPr lang="en-US" sz="1100">
                  <a:solidFill>
                    <a:srgbClr val="FFFFFF"/>
                  </a:solidFill>
                  <a:latin typeface="Calibri"/>
                </a:rPr>
              </a:br>
              <a:r>
                <a:rPr lang="en-US" sz="1100">
                  <a:solidFill>
                    <a:srgbClr val="FFFFFF"/>
                  </a:solidFill>
                  <a:latin typeface="Calibri"/>
                </a:rPr>
                <a:t>“Are we realizing the benefits?”</a:t>
              </a:r>
            </a:p>
          </p:txBody>
        </p:sp>
        <p:sp>
          <p:nvSpPr>
            <p:cNvPr id="115" name="Oval 114">
              <a:extLst>
                <a:ext uri="{FF2B5EF4-FFF2-40B4-BE49-F238E27FC236}">
                  <a16:creationId xmlns:a16="http://schemas.microsoft.com/office/drawing/2014/main" id="{9DFBAB2D-B8E3-E419-5B23-DB548455240C}"/>
                </a:ext>
              </a:extLst>
            </p:cNvPr>
            <p:cNvSpPr/>
            <p:nvPr/>
          </p:nvSpPr>
          <p:spPr>
            <a:xfrm>
              <a:off x="9316272" y="1861789"/>
              <a:ext cx="823736" cy="824636"/>
            </a:xfrm>
            <a:prstGeom prst="ellipse">
              <a:avLst/>
            </a:prstGeom>
            <a:solidFill>
              <a:schemeClr val="bg1"/>
            </a:solidFill>
            <a:ln w="31750">
              <a:solidFill>
                <a:srgbClr val="000000"/>
              </a:solidFill>
            </a:ln>
            <a:effectLst>
              <a:outerShdw blurRad="508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578">
                <a:defRPr/>
              </a:pPr>
              <a:endParaRPr lang="en-SG" sz="1798" kern="0">
                <a:solidFill>
                  <a:srgbClr val="FFFFFF"/>
                </a:solidFill>
                <a:latin typeface="Century Gothic" panose="020F0302020204030204"/>
              </a:endParaRPr>
            </a:p>
          </p:txBody>
        </p:sp>
        <p:sp>
          <p:nvSpPr>
            <p:cNvPr id="116" name="Freeform 5">
              <a:extLst>
                <a:ext uri="{FF2B5EF4-FFF2-40B4-BE49-F238E27FC236}">
                  <a16:creationId xmlns:a16="http://schemas.microsoft.com/office/drawing/2014/main" id="{E79B31A1-76C4-49F7-B76D-7401EAABED08}"/>
                </a:ext>
              </a:extLst>
            </p:cNvPr>
            <p:cNvSpPr>
              <a:spLocks noChangeAspect="1" noEditPoints="1"/>
            </p:cNvSpPr>
            <p:nvPr/>
          </p:nvSpPr>
          <p:spPr bwMode="auto">
            <a:xfrm>
              <a:off x="9476151" y="2050914"/>
              <a:ext cx="457048" cy="412202"/>
            </a:xfrm>
            <a:custGeom>
              <a:avLst/>
              <a:gdLst>
                <a:gd name="T0" fmla="*/ 383 w 479"/>
                <a:gd name="T1" fmla="*/ 0 h 432"/>
                <a:gd name="T2" fmla="*/ 383 w 479"/>
                <a:gd name="T3" fmla="*/ 19 h 432"/>
                <a:gd name="T4" fmla="*/ 446 w 479"/>
                <a:gd name="T5" fmla="*/ 19 h 432"/>
                <a:gd name="T6" fmla="*/ 304 w 479"/>
                <a:gd name="T7" fmla="*/ 158 h 432"/>
                <a:gd name="T8" fmla="*/ 189 w 479"/>
                <a:gd name="T9" fmla="*/ 55 h 432"/>
                <a:gd name="T10" fmla="*/ 0 w 479"/>
                <a:gd name="T11" fmla="*/ 165 h 432"/>
                <a:gd name="T12" fmla="*/ 9 w 479"/>
                <a:gd name="T13" fmla="*/ 180 h 432"/>
                <a:gd name="T14" fmla="*/ 187 w 479"/>
                <a:gd name="T15" fmla="*/ 79 h 432"/>
                <a:gd name="T16" fmla="*/ 304 w 479"/>
                <a:gd name="T17" fmla="*/ 187 h 432"/>
                <a:gd name="T18" fmla="*/ 460 w 479"/>
                <a:gd name="T19" fmla="*/ 33 h 432"/>
                <a:gd name="T20" fmla="*/ 460 w 479"/>
                <a:gd name="T21" fmla="*/ 96 h 432"/>
                <a:gd name="T22" fmla="*/ 479 w 479"/>
                <a:gd name="T23" fmla="*/ 96 h 432"/>
                <a:gd name="T24" fmla="*/ 479 w 479"/>
                <a:gd name="T25" fmla="*/ 0 h 432"/>
                <a:gd name="T26" fmla="*/ 383 w 479"/>
                <a:gd name="T27" fmla="*/ 0 h 432"/>
                <a:gd name="T28" fmla="*/ 460 w 479"/>
                <a:gd name="T29" fmla="*/ 19 h 432"/>
                <a:gd name="T30" fmla="*/ 460 w 479"/>
                <a:gd name="T31" fmla="*/ 19 h 432"/>
                <a:gd name="T32" fmla="*/ 460 w 479"/>
                <a:gd name="T33" fmla="*/ 19 h 432"/>
                <a:gd name="T34" fmla="*/ 460 w 479"/>
                <a:gd name="T35" fmla="*/ 19 h 432"/>
                <a:gd name="T36" fmla="*/ 180 w 479"/>
                <a:gd name="T37" fmla="*/ 151 h 432"/>
                <a:gd name="T38" fmla="*/ 76 w 479"/>
                <a:gd name="T39" fmla="*/ 206 h 432"/>
                <a:gd name="T40" fmla="*/ 76 w 479"/>
                <a:gd name="T41" fmla="*/ 432 h 432"/>
                <a:gd name="T42" fmla="*/ 422 w 479"/>
                <a:gd name="T43" fmla="*/ 432 h 432"/>
                <a:gd name="T44" fmla="*/ 422 w 479"/>
                <a:gd name="T45" fmla="*/ 163 h 432"/>
                <a:gd name="T46" fmla="*/ 304 w 479"/>
                <a:gd name="T47" fmla="*/ 256 h 432"/>
                <a:gd name="T48" fmla="*/ 180 w 479"/>
                <a:gd name="T49" fmla="*/ 151 h 432"/>
                <a:gd name="T50" fmla="*/ 403 w 479"/>
                <a:gd name="T51" fmla="*/ 412 h 432"/>
                <a:gd name="T52" fmla="*/ 96 w 479"/>
                <a:gd name="T53" fmla="*/ 412 h 432"/>
                <a:gd name="T54" fmla="*/ 96 w 479"/>
                <a:gd name="T55" fmla="*/ 218 h 432"/>
                <a:gd name="T56" fmla="*/ 177 w 479"/>
                <a:gd name="T57" fmla="*/ 175 h 432"/>
                <a:gd name="T58" fmla="*/ 304 w 479"/>
                <a:gd name="T59" fmla="*/ 280 h 432"/>
                <a:gd name="T60" fmla="*/ 403 w 479"/>
                <a:gd name="T61" fmla="*/ 204 h 432"/>
                <a:gd name="T62" fmla="*/ 403 w 479"/>
                <a:gd name="T63" fmla="*/ 412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9" h="432">
                  <a:moveTo>
                    <a:pt x="383" y="0"/>
                  </a:moveTo>
                  <a:lnTo>
                    <a:pt x="383" y="19"/>
                  </a:lnTo>
                  <a:lnTo>
                    <a:pt x="446" y="19"/>
                  </a:lnTo>
                  <a:lnTo>
                    <a:pt x="304" y="158"/>
                  </a:lnTo>
                  <a:lnTo>
                    <a:pt x="189" y="55"/>
                  </a:lnTo>
                  <a:lnTo>
                    <a:pt x="0" y="165"/>
                  </a:lnTo>
                  <a:lnTo>
                    <a:pt x="9" y="180"/>
                  </a:lnTo>
                  <a:lnTo>
                    <a:pt x="187" y="79"/>
                  </a:lnTo>
                  <a:lnTo>
                    <a:pt x="304" y="187"/>
                  </a:lnTo>
                  <a:lnTo>
                    <a:pt x="460" y="33"/>
                  </a:lnTo>
                  <a:lnTo>
                    <a:pt x="460" y="96"/>
                  </a:lnTo>
                  <a:lnTo>
                    <a:pt x="479" y="96"/>
                  </a:lnTo>
                  <a:lnTo>
                    <a:pt x="479" y="0"/>
                  </a:lnTo>
                  <a:lnTo>
                    <a:pt x="383" y="0"/>
                  </a:lnTo>
                  <a:close/>
                  <a:moveTo>
                    <a:pt x="460" y="19"/>
                  </a:moveTo>
                  <a:lnTo>
                    <a:pt x="460" y="19"/>
                  </a:lnTo>
                  <a:lnTo>
                    <a:pt x="460" y="19"/>
                  </a:lnTo>
                  <a:lnTo>
                    <a:pt x="460" y="19"/>
                  </a:lnTo>
                  <a:close/>
                  <a:moveTo>
                    <a:pt x="180" y="151"/>
                  </a:moveTo>
                  <a:lnTo>
                    <a:pt x="76" y="206"/>
                  </a:lnTo>
                  <a:lnTo>
                    <a:pt x="76" y="432"/>
                  </a:lnTo>
                  <a:lnTo>
                    <a:pt x="422" y="432"/>
                  </a:lnTo>
                  <a:lnTo>
                    <a:pt x="422" y="163"/>
                  </a:lnTo>
                  <a:lnTo>
                    <a:pt x="304" y="256"/>
                  </a:lnTo>
                  <a:lnTo>
                    <a:pt x="180" y="151"/>
                  </a:lnTo>
                  <a:close/>
                  <a:moveTo>
                    <a:pt x="403" y="412"/>
                  </a:moveTo>
                  <a:lnTo>
                    <a:pt x="96" y="412"/>
                  </a:lnTo>
                  <a:lnTo>
                    <a:pt x="96" y="218"/>
                  </a:lnTo>
                  <a:lnTo>
                    <a:pt x="177" y="175"/>
                  </a:lnTo>
                  <a:lnTo>
                    <a:pt x="304" y="280"/>
                  </a:lnTo>
                  <a:lnTo>
                    <a:pt x="403" y="204"/>
                  </a:lnTo>
                  <a:lnTo>
                    <a:pt x="403" y="412"/>
                  </a:lnTo>
                  <a:close/>
                </a:path>
              </a:pathLst>
            </a:custGeom>
            <a:solidFill>
              <a:schemeClr val="tx1"/>
            </a:solidFill>
            <a:ln>
              <a:noFill/>
            </a:ln>
          </p:spPr>
          <p:txBody>
            <a:bodyPr vert="horz" wrap="square" lIns="91368" tIns="45684" rIns="91368" bIns="45684" numCol="1" anchor="t" anchorCtr="0" compatLnSpc="1">
              <a:prstTxWarp prst="textNoShape">
                <a:avLst/>
              </a:prstTxWarp>
            </a:bodyPr>
            <a:lstStyle/>
            <a:p>
              <a:pPr defTabSz="913578">
                <a:defRPr/>
              </a:pPr>
              <a:endParaRPr lang="en-US" sz="1798" kern="0">
                <a:solidFill>
                  <a:sysClr val="windowText" lastClr="000000"/>
                </a:solidFill>
                <a:latin typeface="Century Gothic" panose="020F0302020204030204"/>
              </a:endParaRPr>
            </a:p>
          </p:txBody>
        </p:sp>
        <p:sp>
          <p:nvSpPr>
            <p:cNvPr id="117" name="Oval 116">
              <a:extLst>
                <a:ext uri="{FF2B5EF4-FFF2-40B4-BE49-F238E27FC236}">
                  <a16:creationId xmlns:a16="http://schemas.microsoft.com/office/drawing/2014/main" id="{7A46188F-EB2C-2920-C190-D50E70B32136}"/>
                </a:ext>
              </a:extLst>
            </p:cNvPr>
            <p:cNvSpPr/>
            <p:nvPr/>
          </p:nvSpPr>
          <p:spPr>
            <a:xfrm>
              <a:off x="9036347" y="2983754"/>
              <a:ext cx="823736" cy="824636"/>
            </a:xfrm>
            <a:prstGeom prst="ellipse">
              <a:avLst/>
            </a:prstGeom>
            <a:solidFill>
              <a:schemeClr val="bg1"/>
            </a:solidFill>
            <a:ln w="31750">
              <a:solidFill>
                <a:srgbClr val="000000"/>
              </a:solidFill>
            </a:ln>
            <a:effectLst>
              <a:outerShdw blurRad="508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578">
                <a:defRPr/>
              </a:pPr>
              <a:endParaRPr lang="en-SG" sz="1798" kern="0">
                <a:solidFill>
                  <a:srgbClr val="FFFFFF"/>
                </a:solidFill>
                <a:latin typeface="Century Gothic" panose="020F0302020204030204"/>
              </a:endParaRPr>
            </a:p>
          </p:txBody>
        </p:sp>
        <p:sp>
          <p:nvSpPr>
            <p:cNvPr id="118" name="Freeform 25">
              <a:extLst>
                <a:ext uri="{FF2B5EF4-FFF2-40B4-BE49-F238E27FC236}">
                  <a16:creationId xmlns:a16="http://schemas.microsoft.com/office/drawing/2014/main" id="{12699E84-4387-5DFB-0BB4-F61D2278034B}"/>
                </a:ext>
              </a:extLst>
            </p:cNvPr>
            <p:cNvSpPr>
              <a:spLocks noChangeAspect="1" noEditPoints="1"/>
            </p:cNvSpPr>
            <p:nvPr/>
          </p:nvSpPr>
          <p:spPr bwMode="auto">
            <a:xfrm>
              <a:off x="9281447" y="3190195"/>
              <a:ext cx="316595" cy="412202"/>
            </a:xfrm>
            <a:custGeom>
              <a:avLst/>
              <a:gdLst>
                <a:gd name="T0" fmla="*/ 100 w 168"/>
                <a:gd name="T1" fmla="*/ 12 h 220"/>
                <a:gd name="T2" fmla="*/ 69 w 168"/>
                <a:gd name="T3" fmla="*/ 12 h 220"/>
                <a:gd name="T4" fmla="*/ 0 w 168"/>
                <a:gd name="T5" fmla="*/ 32 h 220"/>
                <a:gd name="T6" fmla="*/ 20 w 168"/>
                <a:gd name="T7" fmla="*/ 220 h 220"/>
                <a:gd name="T8" fmla="*/ 168 w 168"/>
                <a:gd name="T9" fmla="*/ 200 h 220"/>
                <a:gd name="T10" fmla="*/ 148 w 168"/>
                <a:gd name="T11" fmla="*/ 12 h 220"/>
                <a:gd name="T12" fmla="*/ 92 w 168"/>
                <a:gd name="T13" fmla="*/ 16 h 220"/>
                <a:gd name="T14" fmla="*/ 76 w 168"/>
                <a:gd name="T15" fmla="*/ 16 h 220"/>
                <a:gd name="T16" fmla="*/ 160 w 168"/>
                <a:gd name="T17" fmla="*/ 200 h 220"/>
                <a:gd name="T18" fmla="*/ 20 w 168"/>
                <a:gd name="T19" fmla="*/ 212 h 220"/>
                <a:gd name="T20" fmla="*/ 8 w 168"/>
                <a:gd name="T21" fmla="*/ 32 h 220"/>
                <a:gd name="T22" fmla="*/ 69 w 168"/>
                <a:gd name="T23" fmla="*/ 20 h 220"/>
                <a:gd name="T24" fmla="*/ 52 w 168"/>
                <a:gd name="T25" fmla="*/ 24 h 220"/>
                <a:gd name="T26" fmla="*/ 52 w 168"/>
                <a:gd name="T27" fmla="*/ 32 h 220"/>
                <a:gd name="T28" fmla="*/ 120 w 168"/>
                <a:gd name="T29" fmla="*/ 28 h 220"/>
                <a:gd name="T30" fmla="*/ 98 w 168"/>
                <a:gd name="T31" fmla="*/ 24 h 220"/>
                <a:gd name="T32" fmla="*/ 148 w 168"/>
                <a:gd name="T33" fmla="*/ 20 h 220"/>
                <a:gd name="T34" fmla="*/ 160 w 168"/>
                <a:gd name="T35" fmla="*/ 200 h 220"/>
                <a:gd name="T36" fmla="*/ 120 w 168"/>
                <a:gd name="T37" fmla="*/ 40 h 220"/>
                <a:gd name="T38" fmla="*/ 52 w 168"/>
                <a:gd name="T39" fmla="*/ 36 h 220"/>
                <a:gd name="T40" fmla="*/ 52 w 168"/>
                <a:gd name="T41" fmla="*/ 44 h 220"/>
                <a:gd name="T42" fmla="*/ 143 w 168"/>
                <a:gd name="T43" fmla="*/ 72 h 220"/>
                <a:gd name="T44" fmla="*/ 52 w 168"/>
                <a:gd name="T45" fmla="*/ 76 h 220"/>
                <a:gd name="T46" fmla="*/ 143 w 168"/>
                <a:gd name="T47" fmla="*/ 80 h 220"/>
                <a:gd name="T48" fmla="*/ 143 w 168"/>
                <a:gd name="T49" fmla="*/ 72 h 220"/>
                <a:gd name="T50" fmla="*/ 31 w 168"/>
                <a:gd name="T51" fmla="*/ 68 h 220"/>
                <a:gd name="T52" fmla="*/ 24 w 168"/>
                <a:gd name="T53" fmla="*/ 77 h 220"/>
                <a:gd name="T54" fmla="*/ 33 w 168"/>
                <a:gd name="T55" fmla="*/ 84 h 220"/>
                <a:gd name="T56" fmla="*/ 40 w 168"/>
                <a:gd name="T57" fmla="*/ 75 h 220"/>
                <a:gd name="T58" fmla="*/ 33 w 168"/>
                <a:gd name="T59" fmla="*/ 100 h 220"/>
                <a:gd name="T60" fmla="*/ 24 w 168"/>
                <a:gd name="T61" fmla="*/ 107 h 220"/>
                <a:gd name="T62" fmla="*/ 31 w 168"/>
                <a:gd name="T63" fmla="*/ 116 h 220"/>
                <a:gd name="T64" fmla="*/ 40 w 168"/>
                <a:gd name="T65" fmla="*/ 109 h 220"/>
                <a:gd name="T66" fmla="*/ 33 w 168"/>
                <a:gd name="T67" fmla="*/ 100 h 220"/>
                <a:gd name="T68" fmla="*/ 31 w 168"/>
                <a:gd name="T69" fmla="*/ 132 h 220"/>
                <a:gd name="T70" fmla="*/ 24 w 168"/>
                <a:gd name="T71" fmla="*/ 141 h 220"/>
                <a:gd name="T72" fmla="*/ 33 w 168"/>
                <a:gd name="T73" fmla="*/ 148 h 220"/>
                <a:gd name="T74" fmla="*/ 40 w 168"/>
                <a:gd name="T75" fmla="*/ 139 h 220"/>
                <a:gd name="T76" fmla="*/ 33 w 168"/>
                <a:gd name="T77" fmla="*/ 164 h 220"/>
                <a:gd name="T78" fmla="*/ 24 w 168"/>
                <a:gd name="T79" fmla="*/ 171 h 220"/>
                <a:gd name="T80" fmla="*/ 31 w 168"/>
                <a:gd name="T81" fmla="*/ 180 h 220"/>
                <a:gd name="T82" fmla="*/ 40 w 168"/>
                <a:gd name="T83" fmla="*/ 173 h 220"/>
                <a:gd name="T84" fmla="*/ 33 w 168"/>
                <a:gd name="T85" fmla="*/ 164 h 220"/>
                <a:gd name="T86" fmla="*/ 56 w 168"/>
                <a:gd name="T87" fmla="*/ 104 h 220"/>
                <a:gd name="T88" fmla="*/ 56 w 168"/>
                <a:gd name="T89" fmla="*/ 112 h 220"/>
                <a:gd name="T90" fmla="*/ 147 w 168"/>
                <a:gd name="T91" fmla="*/ 108 h 220"/>
                <a:gd name="T92" fmla="*/ 143 w 168"/>
                <a:gd name="T93" fmla="*/ 136 h 220"/>
                <a:gd name="T94" fmla="*/ 52 w 168"/>
                <a:gd name="T95" fmla="*/ 140 h 220"/>
                <a:gd name="T96" fmla="*/ 143 w 168"/>
                <a:gd name="T97" fmla="*/ 144 h 220"/>
                <a:gd name="T98" fmla="*/ 143 w 168"/>
                <a:gd name="T99" fmla="*/ 136 h 220"/>
                <a:gd name="T100" fmla="*/ 56 w 168"/>
                <a:gd name="T101" fmla="*/ 168 h 220"/>
                <a:gd name="T102" fmla="*/ 56 w 168"/>
                <a:gd name="T103" fmla="*/ 176 h 220"/>
                <a:gd name="T104" fmla="*/ 147 w 168"/>
                <a:gd name="T105" fmla="*/ 172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8" h="220">
                  <a:moveTo>
                    <a:pt x="148" y="12"/>
                  </a:moveTo>
                  <a:cubicBezTo>
                    <a:pt x="100" y="12"/>
                    <a:pt x="100" y="12"/>
                    <a:pt x="100" y="12"/>
                  </a:cubicBezTo>
                  <a:cubicBezTo>
                    <a:pt x="98" y="5"/>
                    <a:pt x="92" y="0"/>
                    <a:pt x="84" y="0"/>
                  </a:cubicBezTo>
                  <a:cubicBezTo>
                    <a:pt x="77" y="0"/>
                    <a:pt x="71" y="5"/>
                    <a:pt x="69" y="12"/>
                  </a:cubicBezTo>
                  <a:cubicBezTo>
                    <a:pt x="20" y="12"/>
                    <a:pt x="20" y="12"/>
                    <a:pt x="20" y="12"/>
                  </a:cubicBezTo>
                  <a:cubicBezTo>
                    <a:pt x="9" y="12"/>
                    <a:pt x="0" y="21"/>
                    <a:pt x="0" y="32"/>
                  </a:cubicBezTo>
                  <a:cubicBezTo>
                    <a:pt x="0" y="200"/>
                    <a:pt x="0" y="200"/>
                    <a:pt x="0" y="200"/>
                  </a:cubicBezTo>
                  <a:cubicBezTo>
                    <a:pt x="0" y="211"/>
                    <a:pt x="9" y="220"/>
                    <a:pt x="20" y="220"/>
                  </a:cubicBezTo>
                  <a:cubicBezTo>
                    <a:pt x="148" y="220"/>
                    <a:pt x="148" y="220"/>
                    <a:pt x="148" y="220"/>
                  </a:cubicBezTo>
                  <a:cubicBezTo>
                    <a:pt x="159" y="220"/>
                    <a:pt x="168" y="211"/>
                    <a:pt x="168" y="200"/>
                  </a:cubicBezTo>
                  <a:cubicBezTo>
                    <a:pt x="168" y="32"/>
                    <a:pt x="168" y="32"/>
                    <a:pt x="168" y="32"/>
                  </a:cubicBezTo>
                  <a:cubicBezTo>
                    <a:pt x="168" y="21"/>
                    <a:pt x="159" y="12"/>
                    <a:pt x="148" y="12"/>
                  </a:cubicBezTo>
                  <a:close/>
                  <a:moveTo>
                    <a:pt x="84" y="8"/>
                  </a:moveTo>
                  <a:cubicBezTo>
                    <a:pt x="89" y="8"/>
                    <a:pt x="92" y="12"/>
                    <a:pt x="92" y="16"/>
                  </a:cubicBezTo>
                  <a:cubicBezTo>
                    <a:pt x="92" y="21"/>
                    <a:pt x="89" y="24"/>
                    <a:pt x="84" y="24"/>
                  </a:cubicBezTo>
                  <a:cubicBezTo>
                    <a:pt x="80" y="24"/>
                    <a:pt x="76" y="21"/>
                    <a:pt x="76" y="16"/>
                  </a:cubicBezTo>
                  <a:cubicBezTo>
                    <a:pt x="76" y="12"/>
                    <a:pt x="80" y="8"/>
                    <a:pt x="84" y="8"/>
                  </a:cubicBezTo>
                  <a:close/>
                  <a:moveTo>
                    <a:pt x="160" y="200"/>
                  </a:moveTo>
                  <a:cubicBezTo>
                    <a:pt x="160" y="207"/>
                    <a:pt x="155" y="212"/>
                    <a:pt x="148" y="212"/>
                  </a:cubicBezTo>
                  <a:cubicBezTo>
                    <a:pt x="20" y="212"/>
                    <a:pt x="20" y="212"/>
                    <a:pt x="20" y="212"/>
                  </a:cubicBezTo>
                  <a:cubicBezTo>
                    <a:pt x="14" y="212"/>
                    <a:pt x="8" y="207"/>
                    <a:pt x="8" y="200"/>
                  </a:cubicBezTo>
                  <a:cubicBezTo>
                    <a:pt x="8" y="32"/>
                    <a:pt x="8" y="32"/>
                    <a:pt x="8" y="32"/>
                  </a:cubicBezTo>
                  <a:cubicBezTo>
                    <a:pt x="8" y="26"/>
                    <a:pt x="14" y="20"/>
                    <a:pt x="20" y="20"/>
                  </a:cubicBezTo>
                  <a:cubicBezTo>
                    <a:pt x="69" y="20"/>
                    <a:pt x="69" y="20"/>
                    <a:pt x="69" y="20"/>
                  </a:cubicBezTo>
                  <a:cubicBezTo>
                    <a:pt x="69" y="22"/>
                    <a:pt x="70" y="23"/>
                    <a:pt x="70" y="24"/>
                  </a:cubicBezTo>
                  <a:cubicBezTo>
                    <a:pt x="52" y="24"/>
                    <a:pt x="52" y="24"/>
                    <a:pt x="52" y="24"/>
                  </a:cubicBezTo>
                  <a:cubicBezTo>
                    <a:pt x="50" y="24"/>
                    <a:pt x="48" y="26"/>
                    <a:pt x="48" y="28"/>
                  </a:cubicBezTo>
                  <a:cubicBezTo>
                    <a:pt x="48" y="30"/>
                    <a:pt x="50" y="32"/>
                    <a:pt x="52" y="32"/>
                  </a:cubicBezTo>
                  <a:cubicBezTo>
                    <a:pt x="116" y="32"/>
                    <a:pt x="116" y="32"/>
                    <a:pt x="116" y="32"/>
                  </a:cubicBezTo>
                  <a:cubicBezTo>
                    <a:pt x="118" y="32"/>
                    <a:pt x="120" y="30"/>
                    <a:pt x="120" y="28"/>
                  </a:cubicBezTo>
                  <a:cubicBezTo>
                    <a:pt x="120" y="26"/>
                    <a:pt x="118" y="24"/>
                    <a:pt x="116" y="24"/>
                  </a:cubicBezTo>
                  <a:cubicBezTo>
                    <a:pt x="98" y="24"/>
                    <a:pt x="98" y="24"/>
                    <a:pt x="98" y="24"/>
                  </a:cubicBezTo>
                  <a:cubicBezTo>
                    <a:pt x="99" y="23"/>
                    <a:pt x="99" y="22"/>
                    <a:pt x="100" y="20"/>
                  </a:cubicBezTo>
                  <a:cubicBezTo>
                    <a:pt x="148" y="20"/>
                    <a:pt x="148" y="20"/>
                    <a:pt x="148" y="20"/>
                  </a:cubicBezTo>
                  <a:cubicBezTo>
                    <a:pt x="155" y="20"/>
                    <a:pt x="160" y="26"/>
                    <a:pt x="160" y="32"/>
                  </a:cubicBezTo>
                  <a:lnTo>
                    <a:pt x="160" y="200"/>
                  </a:lnTo>
                  <a:close/>
                  <a:moveTo>
                    <a:pt x="116" y="44"/>
                  </a:moveTo>
                  <a:cubicBezTo>
                    <a:pt x="118" y="44"/>
                    <a:pt x="120" y="42"/>
                    <a:pt x="120" y="40"/>
                  </a:cubicBezTo>
                  <a:cubicBezTo>
                    <a:pt x="120" y="38"/>
                    <a:pt x="118" y="36"/>
                    <a:pt x="116" y="36"/>
                  </a:cubicBezTo>
                  <a:cubicBezTo>
                    <a:pt x="52" y="36"/>
                    <a:pt x="52" y="36"/>
                    <a:pt x="52" y="36"/>
                  </a:cubicBezTo>
                  <a:cubicBezTo>
                    <a:pt x="50" y="36"/>
                    <a:pt x="48" y="38"/>
                    <a:pt x="48" y="40"/>
                  </a:cubicBezTo>
                  <a:cubicBezTo>
                    <a:pt x="48" y="42"/>
                    <a:pt x="50" y="44"/>
                    <a:pt x="52" y="44"/>
                  </a:cubicBezTo>
                  <a:lnTo>
                    <a:pt x="116" y="44"/>
                  </a:lnTo>
                  <a:close/>
                  <a:moveTo>
                    <a:pt x="143" y="72"/>
                  </a:moveTo>
                  <a:cubicBezTo>
                    <a:pt x="56" y="72"/>
                    <a:pt x="56" y="72"/>
                    <a:pt x="56" y="72"/>
                  </a:cubicBezTo>
                  <a:cubicBezTo>
                    <a:pt x="54" y="72"/>
                    <a:pt x="52" y="74"/>
                    <a:pt x="52" y="76"/>
                  </a:cubicBezTo>
                  <a:cubicBezTo>
                    <a:pt x="52" y="78"/>
                    <a:pt x="54" y="80"/>
                    <a:pt x="56" y="80"/>
                  </a:cubicBezTo>
                  <a:cubicBezTo>
                    <a:pt x="143" y="80"/>
                    <a:pt x="143" y="80"/>
                    <a:pt x="143" y="80"/>
                  </a:cubicBezTo>
                  <a:cubicBezTo>
                    <a:pt x="145" y="80"/>
                    <a:pt x="147" y="78"/>
                    <a:pt x="147" y="76"/>
                  </a:cubicBezTo>
                  <a:cubicBezTo>
                    <a:pt x="147" y="74"/>
                    <a:pt x="145" y="72"/>
                    <a:pt x="143" y="72"/>
                  </a:cubicBezTo>
                  <a:close/>
                  <a:moveTo>
                    <a:pt x="33" y="68"/>
                  </a:moveTo>
                  <a:cubicBezTo>
                    <a:pt x="31" y="68"/>
                    <a:pt x="31" y="68"/>
                    <a:pt x="31" y="68"/>
                  </a:cubicBezTo>
                  <a:cubicBezTo>
                    <a:pt x="27" y="68"/>
                    <a:pt x="24" y="71"/>
                    <a:pt x="24" y="75"/>
                  </a:cubicBezTo>
                  <a:cubicBezTo>
                    <a:pt x="24" y="77"/>
                    <a:pt x="24" y="77"/>
                    <a:pt x="24" y="77"/>
                  </a:cubicBezTo>
                  <a:cubicBezTo>
                    <a:pt x="24" y="81"/>
                    <a:pt x="27" y="84"/>
                    <a:pt x="31" y="84"/>
                  </a:cubicBezTo>
                  <a:cubicBezTo>
                    <a:pt x="33" y="84"/>
                    <a:pt x="33" y="84"/>
                    <a:pt x="33" y="84"/>
                  </a:cubicBezTo>
                  <a:cubicBezTo>
                    <a:pt x="37" y="84"/>
                    <a:pt x="40" y="81"/>
                    <a:pt x="40" y="77"/>
                  </a:cubicBezTo>
                  <a:cubicBezTo>
                    <a:pt x="40" y="75"/>
                    <a:pt x="40" y="75"/>
                    <a:pt x="40" y="75"/>
                  </a:cubicBezTo>
                  <a:cubicBezTo>
                    <a:pt x="40" y="71"/>
                    <a:pt x="37" y="68"/>
                    <a:pt x="33" y="68"/>
                  </a:cubicBezTo>
                  <a:close/>
                  <a:moveTo>
                    <a:pt x="33" y="100"/>
                  </a:moveTo>
                  <a:cubicBezTo>
                    <a:pt x="31" y="100"/>
                    <a:pt x="31" y="100"/>
                    <a:pt x="31" y="100"/>
                  </a:cubicBezTo>
                  <a:cubicBezTo>
                    <a:pt x="27" y="100"/>
                    <a:pt x="24" y="103"/>
                    <a:pt x="24" y="107"/>
                  </a:cubicBezTo>
                  <a:cubicBezTo>
                    <a:pt x="24" y="109"/>
                    <a:pt x="24" y="109"/>
                    <a:pt x="24" y="109"/>
                  </a:cubicBezTo>
                  <a:cubicBezTo>
                    <a:pt x="24" y="113"/>
                    <a:pt x="27" y="116"/>
                    <a:pt x="31" y="116"/>
                  </a:cubicBezTo>
                  <a:cubicBezTo>
                    <a:pt x="33" y="116"/>
                    <a:pt x="33" y="116"/>
                    <a:pt x="33" y="116"/>
                  </a:cubicBezTo>
                  <a:cubicBezTo>
                    <a:pt x="37" y="116"/>
                    <a:pt x="40" y="113"/>
                    <a:pt x="40" y="109"/>
                  </a:cubicBezTo>
                  <a:cubicBezTo>
                    <a:pt x="40" y="107"/>
                    <a:pt x="40" y="107"/>
                    <a:pt x="40" y="107"/>
                  </a:cubicBezTo>
                  <a:cubicBezTo>
                    <a:pt x="40" y="103"/>
                    <a:pt x="37" y="100"/>
                    <a:pt x="33" y="100"/>
                  </a:cubicBezTo>
                  <a:close/>
                  <a:moveTo>
                    <a:pt x="33" y="132"/>
                  </a:moveTo>
                  <a:cubicBezTo>
                    <a:pt x="31" y="132"/>
                    <a:pt x="31" y="132"/>
                    <a:pt x="31" y="132"/>
                  </a:cubicBezTo>
                  <a:cubicBezTo>
                    <a:pt x="27" y="132"/>
                    <a:pt x="24" y="135"/>
                    <a:pt x="24" y="139"/>
                  </a:cubicBezTo>
                  <a:cubicBezTo>
                    <a:pt x="24" y="141"/>
                    <a:pt x="24" y="141"/>
                    <a:pt x="24" y="141"/>
                  </a:cubicBezTo>
                  <a:cubicBezTo>
                    <a:pt x="24" y="145"/>
                    <a:pt x="27" y="148"/>
                    <a:pt x="31" y="148"/>
                  </a:cubicBezTo>
                  <a:cubicBezTo>
                    <a:pt x="33" y="148"/>
                    <a:pt x="33" y="148"/>
                    <a:pt x="33" y="148"/>
                  </a:cubicBezTo>
                  <a:cubicBezTo>
                    <a:pt x="37" y="148"/>
                    <a:pt x="40" y="145"/>
                    <a:pt x="40" y="141"/>
                  </a:cubicBezTo>
                  <a:cubicBezTo>
                    <a:pt x="40" y="139"/>
                    <a:pt x="40" y="139"/>
                    <a:pt x="40" y="139"/>
                  </a:cubicBezTo>
                  <a:cubicBezTo>
                    <a:pt x="40" y="135"/>
                    <a:pt x="37" y="132"/>
                    <a:pt x="33" y="132"/>
                  </a:cubicBezTo>
                  <a:close/>
                  <a:moveTo>
                    <a:pt x="33" y="164"/>
                  </a:moveTo>
                  <a:cubicBezTo>
                    <a:pt x="31" y="164"/>
                    <a:pt x="31" y="164"/>
                    <a:pt x="31" y="164"/>
                  </a:cubicBezTo>
                  <a:cubicBezTo>
                    <a:pt x="27" y="164"/>
                    <a:pt x="24" y="167"/>
                    <a:pt x="24" y="171"/>
                  </a:cubicBezTo>
                  <a:cubicBezTo>
                    <a:pt x="24" y="173"/>
                    <a:pt x="24" y="173"/>
                    <a:pt x="24" y="173"/>
                  </a:cubicBezTo>
                  <a:cubicBezTo>
                    <a:pt x="24" y="177"/>
                    <a:pt x="27" y="180"/>
                    <a:pt x="31" y="180"/>
                  </a:cubicBezTo>
                  <a:cubicBezTo>
                    <a:pt x="33" y="180"/>
                    <a:pt x="33" y="180"/>
                    <a:pt x="33" y="180"/>
                  </a:cubicBezTo>
                  <a:cubicBezTo>
                    <a:pt x="37" y="180"/>
                    <a:pt x="40" y="177"/>
                    <a:pt x="40" y="173"/>
                  </a:cubicBezTo>
                  <a:cubicBezTo>
                    <a:pt x="40" y="171"/>
                    <a:pt x="40" y="171"/>
                    <a:pt x="40" y="171"/>
                  </a:cubicBezTo>
                  <a:cubicBezTo>
                    <a:pt x="40" y="167"/>
                    <a:pt x="37" y="164"/>
                    <a:pt x="33" y="164"/>
                  </a:cubicBezTo>
                  <a:close/>
                  <a:moveTo>
                    <a:pt x="143" y="104"/>
                  </a:moveTo>
                  <a:cubicBezTo>
                    <a:pt x="56" y="104"/>
                    <a:pt x="56" y="104"/>
                    <a:pt x="56" y="104"/>
                  </a:cubicBezTo>
                  <a:cubicBezTo>
                    <a:pt x="54" y="104"/>
                    <a:pt x="52" y="106"/>
                    <a:pt x="52" y="108"/>
                  </a:cubicBezTo>
                  <a:cubicBezTo>
                    <a:pt x="52" y="110"/>
                    <a:pt x="54" y="112"/>
                    <a:pt x="56" y="112"/>
                  </a:cubicBezTo>
                  <a:cubicBezTo>
                    <a:pt x="143" y="112"/>
                    <a:pt x="143" y="112"/>
                    <a:pt x="143" y="112"/>
                  </a:cubicBezTo>
                  <a:cubicBezTo>
                    <a:pt x="145" y="112"/>
                    <a:pt x="147" y="110"/>
                    <a:pt x="147" y="108"/>
                  </a:cubicBezTo>
                  <a:cubicBezTo>
                    <a:pt x="147" y="106"/>
                    <a:pt x="145" y="104"/>
                    <a:pt x="143" y="104"/>
                  </a:cubicBezTo>
                  <a:close/>
                  <a:moveTo>
                    <a:pt x="143" y="136"/>
                  </a:moveTo>
                  <a:cubicBezTo>
                    <a:pt x="56" y="136"/>
                    <a:pt x="56" y="136"/>
                    <a:pt x="56" y="136"/>
                  </a:cubicBezTo>
                  <a:cubicBezTo>
                    <a:pt x="54" y="136"/>
                    <a:pt x="52" y="138"/>
                    <a:pt x="52" y="140"/>
                  </a:cubicBezTo>
                  <a:cubicBezTo>
                    <a:pt x="52" y="142"/>
                    <a:pt x="54" y="144"/>
                    <a:pt x="56" y="144"/>
                  </a:cubicBezTo>
                  <a:cubicBezTo>
                    <a:pt x="143" y="144"/>
                    <a:pt x="143" y="144"/>
                    <a:pt x="143" y="144"/>
                  </a:cubicBezTo>
                  <a:cubicBezTo>
                    <a:pt x="145" y="144"/>
                    <a:pt x="147" y="142"/>
                    <a:pt x="147" y="140"/>
                  </a:cubicBezTo>
                  <a:cubicBezTo>
                    <a:pt x="147" y="138"/>
                    <a:pt x="145" y="136"/>
                    <a:pt x="143" y="136"/>
                  </a:cubicBezTo>
                  <a:close/>
                  <a:moveTo>
                    <a:pt x="143" y="168"/>
                  </a:moveTo>
                  <a:cubicBezTo>
                    <a:pt x="56" y="168"/>
                    <a:pt x="56" y="168"/>
                    <a:pt x="56" y="168"/>
                  </a:cubicBezTo>
                  <a:cubicBezTo>
                    <a:pt x="54" y="168"/>
                    <a:pt x="52" y="170"/>
                    <a:pt x="52" y="172"/>
                  </a:cubicBezTo>
                  <a:cubicBezTo>
                    <a:pt x="52" y="174"/>
                    <a:pt x="54" y="176"/>
                    <a:pt x="56" y="176"/>
                  </a:cubicBezTo>
                  <a:cubicBezTo>
                    <a:pt x="143" y="176"/>
                    <a:pt x="143" y="176"/>
                    <a:pt x="143" y="176"/>
                  </a:cubicBezTo>
                  <a:cubicBezTo>
                    <a:pt x="145" y="176"/>
                    <a:pt x="147" y="174"/>
                    <a:pt x="147" y="172"/>
                  </a:cubicBezTo>
                  <a:cubicBezTo>
                    <a:pt x="147" y="170"/>
                    <a:pt x="145" y="168"/>
                    <a:pt x="143" y="168"/>
                  </a:cubicBezTo>
                  <a:close/>
                </a:path>
              </a:pathLst>
            </a:custGeom>
            <a:solidFill>
              <a:schemeClr val="tx1"/>
            </a:solidFill>
            <a:ln>
              <a:noFill/>
            </a:ln>
          </p:spPr>
          <p:txBody>
            <a:bodyPr vert="horz" wrap="square" lIns="91368" tIns="45684" rIns="91368" bIns="45684" numCol="1" anchor="t" anchorCtr="0" compatLnSpc="1">
              <a:prstTxWarp prst="textNoShape">
                <a:avLst/>
              </a:prstTxWarp>
            </a:bodyPr>
            <a:lstStyle/>
            <a:p>
              <a:pPr defTabSz="913578">
                <a:defRPr/>
              </a:pPr>
              <a:endParaRPr lang="en-US" sz="1798" kern="0">
                <a:solidFill>
                  <a:sysClr val="windowText" lastClr="000000"/>
                </a:solidFill>
                <a:latin typeface="Century Gothic" panose="020F0302020204030204"/>
              </a:endParaRPr>
            </a:p>
          </p:txBody>
        </p:sp>
        <p:sp>
          <p:nvSpPr>
            <p:cNvPr id="119" name="Oval 118">
              <a:extLst>
                <a:ext uri="{FF2B5EF4-FFF2-40B4-BE49-F238E27FC236}">
                  <a16:creationId xmlns:a16="http://schemas.microsoft.com/office/drawing/2014/main" id="{F8E3D3C4-D1FD-00EB-A474-C1456E00EFE2}"/>
                </a:ext>
              </a:extLst>
            </p:cNvPr>
            <p:cNvSpPr/>
            <p:nvPr/>
          </p:nvSpPr>
          <p:spPr>
            <a:xfrm>
              <a:off x="8285164" y="4062892"/>
              <a:ext cx="823736" cy="824636"/>
            </a:xfrm>
            <a:prstGeom prst="ellipse">
              <a:avLst/>
            </a:prstGeom>
            <a:solidFill>
              <a:schemeClr val="bg1"/>
            </a:solidFill>
            <a:ln w="31750">
              <a:solidFill>
                <a:srgbClr val="000000"/>
              </a:solidFill>
            </a:ln>
            <a:effectLst>
              <a:outerShdw blurRad="508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578">
                <a:defRPr/>
              </a:pPr>
              <a:endParaRPr lang="en-SG" sz="1798" kern="0">
                <a:solidFill>
                  <a:srgbClr val="FFFFFF"/>
                </a:solidFill>
                <a:latin typeface="Century Gothic" panose="020F0302020204030204"/>
              </a:endParaRPr>
            </a:p>
          </p:txBody>
        </p:sp>
        <p:sp>
          <p:nvSpPr>
            <p:cNvPr id="120" name="Oval 119">
              <a:extLst>
                <a:ext uri="{FF2B5EF4-FFF2-40B4-BE49-F238E27FC236}">
                  <a16:creationId xmlns:a16="http://schemas.microsoft.com/office/drawing/2014/main" id="{01768C9A-0345-0239-D88D-E8382F782C32}"/>
                </a:ext>
              </a:extLst>
            </p:cNvPr>
            <p:cNvSpPr/>
            <p:nvPr/>
          </p:nvSpPr>
          <p:spPr>
            <a:xfrm>
              <a:off x="6900762" y="4989796"/>
              <a:ext cx="823736" cy="824636"/>
            </a:xfrm>
            <a:prstGeom prst="ellipse">
              <a:avLst/>
            </a:prstGeom>
            <a:solidFill>
              <a:schemeClr val="bg1"/>
            </a:solidFill>
            <a:ln w="31750">
              <a:solidFill>
                <a:srgbClr val="000000"/>
              </a:solidFill>
            </a:ln>
            <a:effectLst>
              <a:outerShdw blurRad="508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3578">
                <a:defRPr/>
              </a:pPr>
              <a:endParaRPr lang="en-SG" sz="1798" kern="0">
                <a:solidFill>
                  <a:srgbClr val="FFFFFF"/>
                </a:solidFill>
                <a:latin typeface="Century Gothic" panose="020F0302020204030204"/>
              </a:endParaRPr>
            </a:p>
          </p:txBody>
        </p:sp>
        <p:grpSp>
          <p:nvGrpSpPr>
            <p:cNvPr id="121" name="Group 4">
              <a:extLst>
                <a:ext uri="{FF2B5EF4-FFF2-40B4-BE49-F238E27FC236}">
                  <a16:creationId xmlns:a16="http://schemas.microsoft.com/office/drawing/2014/main" id="{B41D0752-92C1-DA50-28B8-5DFEE9E16843}"/>
                </a:ext>
              </a:extLst>
            </p:cNvPr>
            <p:cNvGrpSpPr>
              <a:grpSpLocks noChangeAspect="1"/>
            </p:cNvGrpSpPr>
            <p:nvPr/>
          </p:nvGrpSpPr>
          <p:grpSpPr bwMode="auto">
            <a:xfrm>
              <a:off x="8496339" y="4291119"/>
              <a:ext cx="375502" cy="374729"/>
              <a:chOff x="5816" y="2326"/>
              <a:chExt cx="485" cy="484"/>
            </a:xfrm>
          </p:grpSpPr>
          <p:sp>
            <p:nvSpPr>
              <p:cNvPr id="123" name="Freeform 5">
                <a:extLst>
                  <a:ext uri="{FF2B5EF4-FFF2-40B4-BE49-F238E27FC236}">
                    <a16:creationId xmlns:a16="http://schemas.microsoft.com/office/drawing/2014/main" id="{D995D710-8934-6E81-73B2-266FC7A1BDB4}"/>
                  </a:ext>
                </a:extLst>
              </p:cNvPr>
              <p:cNvSpPr>
                <a:spLocks noEditPoints="1"/>
              </p:cNvSpPr>
              <p:nvPr/>
            </p:nvSpPr>
            <p:spPr bwMode="auto">
              <a:xfrm>
                <a:off x="5816" y="2328"/>
                <a:ext cx="485" cy="482"/>
              </a:xfrm>
              <a:custGeom>
                <a:avLst/>
                <a:gdLst>
                  <a:gd name="T0" fmla="*/ 193 w 202"/>
                  <a:gd name="T1" fmla="*/ 192 h 201"/>
                  <a:gd name="T2" fmla="*/ 159 w 202"/>
                  <a:gd name="T3" fmla="*/ 192 h 201"/>
                  <a:gd name="T4" fmla="*/ 82 w 202"/>
                  <a:gd name="T5" fmla="*/ 115 h 201"/>
                  <a:gd name="T6" fmla="*/ 52 w 202"/>
                  <a:gd name="T7" fmla="*/ 103 h 201"/>
                  <a:gd name="T8" fmla="*/ 52 w 202"/>
                  <a:gd name="T9" fmla="*/ 103 h 201"/>
                  <a:gd name="T10" fmla="*/ 0 w 202"/>
                  <a:gd name="T11" fmla="*/ 51 h 201"/>
                  <a:gd name="T12" fmla="*/ 1 w 202"/>
                  <a:gd name="T13" fmla="*/ 43 h 201"/>
                  <a:gd name="T14" fmla="*/ 2 w 202"/>
                  <a:gd name="T15" fmla="*/ 37 h 201"/>
                  <a:gd name="T16" fmla="*/ 36 w 202"/>
                  <a:gd name="T17" fmla="*/ 71 h 201"/>
                  <a:gd name="T18" fmla="*/ 64 w 202"/>
                  <a:gd name="T19" fmla="*/ 63 h 201"/>
                  <a:gd name="T20" fmla="*/ 72 w 202"/>
                  <a:gd name="T21" fmla="*/ 35 h 201"/>
                  <a:gd name="T22" fmla="*/ 38 w 202"/>
                  <a:gd name="T23" fmla="*/ 1 h 201"/>
                  <a:gd name="T24" fmla="*/ 43 w 202"/>
                  <a:gd name="T25" fmla="*/ 0 h 201"/>
                  <a:gd name="T26" fmla="*/ 52 w 202"/>
                  <a:gd name="T27" fmla="*/ 0 h 201"/>
                  <a:gd name="T28" fmla="*/ 104 w 202"/>
                  <a:gd name="T29" fmla="*/ 51 h 201"/>
                  <a:gd name="T30" fmla="*/ 104 w 202"/>
                  <a:gd name="T31" fmla="*/ 52 h 201"/>
                  <a:gd name="T32" fmla="*/ 116 w 202"/>
                  <a:gd name="T33" fmla="*/ 81 h 201"/>
                  <a:gd name="T34" fmla="*/ 193 w 202"/>
                  <a:gd name="T35" fmla="*/ 158 h 201"/>
                  <a:gd name="T36" fmla="*/ 193 w 202"/>
                  <a:gd name="T37" fmla="*/ 192 h 201"/>
                  <a:gd name="T38" fmla="*/ 6 w 202"/>
                  <a:gd name="T39" fmla="*/ 49 h 201"/>
                  <a:gd name="T40" fmla="*/ 6 w 202"/>
                  <a:gd name="T41" fmla="*/ 51 h 201"/>
                  <a:gd name="T42" fmla="*/ 52 w 202"/>
                  <a:gd name="T43" fmla="*/ 97 h 201"/>
                  <a:gd name="T44" fmla="*/ 52 w 202"/>
                  <a:gd name="T45" fmla="*/ 97 h 201"/>
                  <a:gd name="T46" fmla="*/ 86 w 202"/>
                  <a:gd name="T47" fmla="*/ 111 h 201"/>
                  <a:gd name="T48" fmla="*/ 163 w 202"/>
                  <a:gd name="T49" fmla="*/ 188 h 201"/>
                  <a:gd name="T50" fmla="*/ 189 w 202"/>
                  <a:gd name="T51" fmla="*/ 188 h 201"/>
                  <a:gd name="T52" fmla="*/ 189 w 202"/>
                  <a:gd name="T53" fmla="*/ 163 h 201"/>
                  <a:gd name="T54" fmla="*/ 112 w 202"/>
                  <a:gd name="T55" fmla="*/ 86 h 201"/>
                  <a:gd name="T56" fmla="*/ 98 w 202"/>
                  <a:gd name="T57" fmla="*/ 52 h 201"/>
                  <a:gd name="T58" fmla="*/ 98 w 202"/>
                  <a:gd name="T59" fmla="*/ 51 h 201"/>
                  <a:gd name="T60" fmla="*/ 52 w 202"/>
                  <a:gd name="T61" fmla="*/ 5 h 201"/>
                  <a:gd name="T62" fmla="*/ 50 w 202"/>
                  <a:gd name="T63" fmla="*/ 5 h 201"/>
                  <a:gd name="T64" fmla="*/ 78 w 202"/>
                  <a:gd name="T65" fmla="*/ 33 h 201"/>
                  <a:gd name="T66" fmla="*/ 69 w 202"/>
                  <a:gd name="T67" fmla="*/ 68 h 201"/>
                  <a:gd name="T68" fmla="*/ 34 w 202"/>
                  <a:gd name="T69" fmla="*/ 78 h 201"/>
                  <a:gd name="T70" fmla="*/ 6 w 202"/>
                  <a:gd name="T71" fmla="*/ 49 h 201"/>
                  <a:gd name="T72" fmla="*/ 172 w 202"/>
                  <a:gd name="T73" fmla="*/ 160 h 201"/>
                  <a:gd name="T74" fmla="*/ 172 w 202"/>
                  <a:gd name="T75" fmla="*/ 160 h 201"/>
                  <a:gd name="T76" fmla="*/ 164 w 202"/>
                  <a:gd name="T77" fmla="*/ 163 h 201"/>
                  <a:gd name="T78" fmla="*/ 160 w 202"/>
                  <a:gd name="T79" fmla="*/ 171 h 201"/>
                  <a:gd name="T80" fmla="*/ 172 w 202"/>
                  <a:gd name="T81" fmla="*/ 183 h 201"/>
                  <a:gd name="T82" fmla="*/ 172 w 202"/>
                  <a:gd name="T83" fmla="*/ 183 h 201"/>
                  <a:gd name="T84" fmla="*/ 172 w 202"/>
                  <a:gd name="T85" fmla="*/ 183 h 201"/>
                  <a:gd name="T86" fmla="*/ 180 w 202"/>
                  <a:gd name="T87" fmla="*/ 179 h 201"/>
                  <a:gd name="T88" fmla="*/ 184 w 202"/>
                  <a:gd name="T89" fmla="*/ 171 h 201"/>
                  <a:gd name="T90" fmla="*/ 172 w 202"/>
                  <a:gd name="T91" fmla="*/ 160 h 201"/>
                  <a:gd name="T92" fmla="*/ 179 w 202"/>
                  <a:gd name="T93" fmla="*/ 171 h 201"/>
                  <a:gd name="T94" fmla="*/ 177 w 202"/>
                  <a:gd name="T95" fmla="*/ 176 h 201"/>
                  <a:gd name="T96" fmla="*/ 172 w 202"/>
                  <a:gd name="T97" fmla="*/ 178 h 201"/>
                  <a:gd name="T98" fmla="*/ 172 w 202"/>
                  <a:gd name="T99" fmla="*/ 178 h 201"/>
                  <a:gd name="T100" fmla="*/ 165 w 202"/>
                  <a:gd name="T101" fmla="*/ 171 h 201"/>
                  <a:gd name="T102" fmla="*/ 167 w 202"/>
                  <a:gd name="T103" fmla="*/ 167 h 201"/>
                  <a:gd name="T104" fmla="*/ 172 w 202"/>
                  <a:gd name="T105" fmla="*/ 165 h 201"/>
                  <a:gd name="T106" fmla="*/ 179 w 202"/>
                  <a:gd name="T107" fmla="*/ 171 h 201"/>
                  <a:gd name="T108" fmla="*/ 172 w 202"/>
                  <a:gd name="T109" fmla="*/ 182 h 201"/>
                  <a:gd name="T110" fmla="*/ 172 w 202"/>
                  <a:gd name="T111" fmla="*/ 182 h 201"/>
                  <a:gd name="T112" fmla="*/ 172 w 202"/>
                  <a:gd name="T113" fmla="*/ 18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2" h="201">
                    <a:moveTo>
                      <a:pt x="193" y="192"/>
                    </a:moveTo>
                    <a:cubicBezTo>
                      <a:pt x="183" y="201"/>
                      <a:pt x="168" y="201"/>
                      <a:pt x="159" y="192"/>
                    </a:cubicBezTo>
                    <a:cubicBezTo>
                      <a:pt x="82" y="115"/>
                      <a:pt x="82" y="115"/>
                      <a:pt x="82" y="115"/>
                    </a:cubicBezTo>
                    <a:cubicBezTo>
                      <a:pt x="70" y="103"/>
                      <a:pt x="67" y="103"/>
                      <a:pt x="52" y="103"/>
                    </a:cubicBezTo>
                    <a:cubicBezTo>
                      <a:pt x="52" y="103"/>
                      <a:pt x="52" y="103"/>
                      <a:pt x="52" y="103"/>
                    </a:cubicBezTo>
                    <a:cubicBezTo>
                      <a:pt x="23" y="103"/>
                      <a:pt x="0" y="80"/>
                      <a:pt x="0" y="51"/>
                    </a:cubicBezTo>
                    <a:cubicBezTo>
                      <a:pt x="0" y="48"/>
                      <a:pt x="0" y="46"/>
                      <a:pt x="1" y="43"/>
                    </a:cubicBezTo>
                    <a:cubicBezTo>
                      <a:pt x="2" y="37"/>
                      <a:pt x="2" y="37"/>
                      <a:pt x="2" y="37"/>
                    </a:cubicBezTo>
                    <a:cubicBezTo>
                      <a:pt x="36" y="71"/>
                      <a:pt x="36" y="71"/>
                      <a:pt x="36" y="71"/>
                    </a:cubicBezTo>
                    <a:cubicBezTo>
                      <a:pt x="64" y="63"/>
                      <a:pt x="64" y="63"/>
                      <a:pt x="64" y="63"/>
                    </a:cubicBezTo>
                    <a:cubicBezTo>
                      <a:pt x="72" y="35"/>
                      <a:pt x="72" y="35"/>
                      <a:pt x="72" y="35"/>
                    </a:cubicBezTo>
                    <a:cubicBezTo>
                      <a:pt x="38" y="1"/>
                      <a:pt x="38" y="1"/>
                      <a:pt x="38" y="1"/>
                    </a:cubicBezTo>
                    <a:cubicBezTo>
                      <a:pt x="43" y="0"/>
                      <a:pt x="43" y="0"/>
                      <a:pt x="43" y="0"/>
                    </a:cubicBezTo>
                    <a:cubicBezTo>
                      <a:pt x="46" y="0"/>
                      <a:pt x="49" y="0"/>
                      <a:pt x="52" y="0"/>
                    </a:cubicBezTo>
                    <a:cubicBezTo>
                      <a:pt x="80" y="0"/>
                      <a:pt x="104" y="23"/>
                      <a:pt x="104" y="51"/>
                    </a:cubicBezTo>
                    <a:cubicBezTo>
                      <a:pt x="104" y="52"/>
                      <a:pt x="104" y="52"/>
                      <a:pt x="104" y="52"/>
                    </a:cubicBezTo>
                    <a:cubicBezTo>
                      <a:pt x="104" y="67"/>
                      <a:pt x="104" y="70"/>
                      <a:pt x="116" y="81"/>
                    </a:cubicBezTo>
                    <a:cubicBezTo>
                      <a:pt x="193" y="158"/>
                      <a:pt x="193" y="158"/>
                      <a:pt x="193" y="158"/>
                    </a:cubicBezTo>
                    <a:cubicBezTo>
                      <a:pt x="202" y="168"/>
                      <a:pt x="202" y="183"/>
                      <a:pt x="193" y="192"/>
                    </a:cubicBezTo>
                    <a:close/>
                    <a:moveTo>
                      <a:pt x="6" y="49"/>
                    </a:moveTo>
                    <a:cubicBezTo>
                      <a:pt x="6" y="50"/>
                      <a:pt x="6" y="51"/>
                      <a:pt x="6" y="51"/>
                    </a:cubicBezTo>
                    <a:cubicBezTo>
                      <a:pt x="6" y="76"/>
                      <a:pt x="27" y="97"/>
                      <a:pt x="52" y="97"/>
                    </a:cubicBezTo>
                    <a:cubicBezTo>
                      <a:pt x="52" y="97"/>
                      <a:pt x="52" y="97"/>
                      <a:pt x="52" y="97"/>
                    </a:cubicBezTo>
                    <a:cubicBezTo>
                      <a:pt x="68" y="97"/>
                      <a:pt x="72" y="97"/>
                      <a:pt x="86" y="111"/>
                    </a:cubicBezTo>
                    <a:cubicBezTo>
                      <a:pt x="163" y="188"/>
                      <a:pt x="163" y="188"/>
                      <a:pt x="163" y="188"/>
                    </a:cubicBezTo>
                    <a:cubicBezTo>
                      <a:pt x="170" y="195"/>
                      <a:pt x="182" y="195"/>
                      <a:pt x="189" y="188"/>
                    </a:cubicBezTo>
                    <a:cubicBezTo>
                      <a:pt x="196" y="181"/>
                      <a:pt x="196" y="170"/>
                      <a:pt x="189" y="163"/>
                    </a:cubicBezTo>
                    <a:cubicBezTo>
                      <a:pt x="112" y="86"/>
                      <a:pt x="112" y="86"/>
                      <a:pt x="112" y="86"/>
                    </a:cubicBezTo>
                    <a:cubicBezTo>
                      <a:pt x="98" y="72"/>
                      <a:pt x="98" y="67"/>
                      <a:pt x="98" y="52"/>
                    </a:cubicBezTo>
                    <a:cubicBezTo>
                      <a:pt x="98" y="51"/>
                      <a:pt x="98" y="51"/>
                      <a:pt x="98" y="51"/>
                    </a:cubicBezTo>
                    <a:cubicBezTo>
                      <a:pt x="98" y="26"/>
                      <a:pt x="77" y="5"/>
                      <a:pt x="52" y="5"/>
                    </a:cubicBezTo>
                    <a:cubicBezTo>
                      <a:pt x="51" y="5"/>
                      <a:pt x="51" y="5"/>
                      <a:pt x="50" y="5"/>
                    </a:cubicBezTo>
                    <a:cubicBezTo>
                      <a:pt x="78" y="33"/>
                      <a:pt x="78" y="33"/>
                      <a:pt x="78" y="33"/>
                    </a:cubicBezTo>
                    <a:cubicBezTo>
                      <a:pt x="69" y="68"/>
                      <a:pt x="69" y="68"/>
                      <a:pt x="69" y="68"/>
                    </a:cubicBezTo>
                    <a:cubicBezTo>
                      <a:pt x="34" y="78"/>
                      <a:pt x="34" y="78"/>
                      <a:pt x="34" y="78"/>
                    </a:cubicBezTo>
                    <a:lnTo>
                      <a:pt x="6" y="49"/>
                    </a:lnTo>
                    <a:close/>
                    <a:moveTo>
                      <a:pt x="172" y="160"/>
                    </a:moveTo>
                    <a:cubicBezTo>
                      <a:pt x="172" y="160"/>
                      <a:pt x="172" y="160"/>
                      <a:pt x="172" y="160"/>
                    </a:cubicBezTo>
                    <a:cubicBezTo>
                      <a:pt x="169" y="160"/>
                      <a:pt x="166" y="161"/>
                      <a:pt x="164" y="163"/>
                    </a:cubicBezTo>
                    <a:cubicBezTo>
                      <a:pt x="162" y="165"/>
                      <a:pt x="160" y="168"/>
                      <a:pt x="160" y="171"/>
                    </a:cubicBezTo>
                    <a:cubicBezTo>
                      <a:pt x="160" y="178"/>
                      <a:pt x="166" y="183"/>
                      <a:pt x="172" y="183"/>
                    </a:cubicBezTo>
                    <a:cubicBezTo>
                      <a:pt x="172" y="183"/>
                      <a:pt x="172" y="183"/>
                      <a:pt x="172" y="183"/>
                    </a:cubicBezTo>
                    <a:cubicBezTo>
                      <a:pt x="172" y="183"/>
                      <a:pt x="172" y="183"/>
                      <a:pt x="172" y="183"/>
                    </a:cubicBezTo>
                    <a:cubicBezTo>
                      <a:pt x="175" y="183"/>
                      <a:pt x="178" y="182"/>
                      <a:pt x="180" y="179"/>
                    </a:cubicBezTo>
                    <a:cubicBezTo>
                      <a:pt x="183" y="177"/>
                      <a:pt x="184" y="174"/>
                      <a:pt x="184" y="171"/>
                    </a:cubicBezTo>
                    <a:cubicBezTo>
                      <a:pt x="183" y="165"/>
                      <a:pt x="178" y="160"/>
                      <a:pt x="172" y="160"/>
                    </a:cubicBezTo>
                    <a:close/>
                    <a:moveTo>
                      <a:pt x="179" y="171"/>
                    </a:moveTo>
                    <a:cubicBezTo>
                      <a:pt x="179" y="173"/>
                      <a:pt x="178" y="175"/>
                      <a:pt x="177" y="176"/>
                    </a:cubicBezTo>
                    <a:cubicBezTo>
                      <a:pt x="176" y="177"/>
                      <a:pt x="174" y="178"/>
                      <a:pt x="172" y="178"/>
                    </a:cubicBezTo>
                    <a:cubicBezTo>
                      <a:pt x="172" y="178"/>
                      <a:pt x="172" y="178"/>
                      <a:pt x="172" y="178"/>
                    </a:cubicBezTo>
                    <a:cubicBezTo>
                      <a:pt x="168" y="178"/>
                      <a:pt x="165" y="175"/>
                      <a:pt x="165" y="171"/>
                    </a:cubicBezTo>
                    <a:cubicBezTo>
                      <a:pt x="165" y="170"/>
                      <a:pt x="166" y="168"/>
                      <a:pt x="167" y="167"/>
                    </a:cubicBezTo>
                    <a:cubicBezTo>
                      <a:pt x="168" y="165"/>
                      <a:pt x="170" y="165"/>
                      <a:pt x="172" y="165"/>
                    </a:cubicBezTo>
                    <a:cubicBezTo>
                      <a:pt x="175" y="164"/>
                      <a:pt x="179" y="167"/>
                      <a:pt x="179" y="171"/>
                    </a:cubicBezTo>
                    <a:close/>
                    <a:moveTo>
                      <a:pt x="172" y="182"/>
                    </a:moveTo>
                    <a:cubicBezTo>
                      <a:pt x="172" y="182"/>
                      <a:pt x="172" y="182"/>
                      <a:pt x="172" y="182"/>
                    </a:cubicBezTo>
                    <a:cubicBezTo>
                      <a:pt x="172" y="182"/>
                      <a:pt x="172" y="182"/>
                      <a:pt x="172" y="18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13578">
                  <a:defRPr/>
                </a:pPr>
                <a:endParaRPr lang="en-US" sz="1798" kern="0">
                  <a:solidFill>
                    <a:sysClr val="windowText" lastClr="000000"/>
                  </a:solidFill>
                  <a:latin typeface="Century Gothic" panose="020F0302020204030204"/>
                </a:endParaRPr>
              </a:p>
            </p:txBody>
          </p:sp>
          <p:sp>
            <p:nvSpPr>
              <p:cNvPr id="124" name="Freeform 6">
                <a:extLst>
                  <a:ext uri="{FF2B5EF4-FFF2-40B4-BE49-F238E27FC236}">
                    <a16:creationId xmlns:a16="http://schemas.microsoft.com/office/drawing/2014/main" id="{03E7E978-F879-2A46-8322-62D1DC5A571F}"/>
                  </a:ext>
                </a:extLst>
              </p:cNvPr>
              <p:cNvSpPr>
                <a:spLocks noEditPoints="1"/>
              </p:cNvSpPr>
              <p:nvPr/>
            </p:nvSpPr>
            <p:spPr bwMode="auto">
              <a:xfrm>
                <a:off x="5816" y="2326"/>
                <a:ext cx="485" cy="479"/>
              </a:xfrm>
              <a:custGeom>
                <a:avLst/>
                <a:gdLst>
                  <a:gd name="T0" fmla="*/ 176 w 202"/>
                  <a:gd name="T1" fmla="*/ 200 h 200"/>
                  <a:gd name="T2" fmla="*/ 82 w 202"/>
                  <a:gd name="T3" fmla="*/ 116 h 200"/>
                  <a:gd name="T4" fmla="*/ 52 w 202"/>
                  <a:gd name="T5" fmla="*/ 104 h 200"/>
                  <a:gd name="T6" fmla="*/ 0 w 202"/>
                  <a:gd name="T7" fmla="*/ 44 h 200"/>
                  <a:gd name="T8" fmla="*/ 1 w 202"/>
                  <a:gd name="T9" fmla="*/ 37 h 200"/>
                  <a:gd name="T10" fmla="*/ 64 w 202"/>
                  <a:gd name="T11" fmla="*/ 64 h 200"/>
                  <a:gd name="T12" fmla="*/ 37 w 202"/>
                  <a:gd name="T13" fmla="*/ 2 h 200"/>
                  <a:gd name="T14" fmla="*/ 52 w 202"/>
                  <a:gd name="T15" fmla="*/ 0 h 200"/>
                  <a:gd name="T16" fmla="*/ 104 w 202"/>
                  <a:gd name="T17" fmla="*/ 53 h 200"/>
                  <a:gd name="T18" fmla="*/ 193 w 202"/>
                  <a:gd name="T19" fmla="*/ 159 h 200"/>
                  <a:gd name="T20" fmla="*/ 193 w 202"/>
                  <a:gd name="T21" fmla="*/ 193 h 200"/>
                  <a:gd name="T22" fmla="*/ 2 w 202"/>
                  <a:gd name="T23" fmla="*/ 39 h 200"/>
                  <a:gd name="T24" fmla="*/ 1 w 202"/>
                  <a:gd name="T25" fmla="*/ 52 h 200"/>
                  <a:gd name="T26" fmla="*/ 52 w 202"/>
                  <a:gd name="T27" fmla="*/ 103 h 200"/>
                  <a:gd name="T28" fmla="*/ 160 w 202"/>
                  <a:gd name="T29" fmla="*/ 193 h 200"/>
                  <a:gd name="T30" fmla="*/ 176 w 202"/>
                  <a:gd name="T31" fmla="*/ 199 h 200"/>
                  <a:gd name="T32" fmla="*/ 192 w 202"/>
                  <a:gd name="T33" fmla="*/ 160 h 200"/>
                  <a:gd name="T34" fmla="*/ 103 w 202"/>
                  <a:gd name="T35" fmla="*/ 53 h 200"/>
                  <a:gd name="T36" fmla="*/ 52 w 202"/>
                  <a:gd name="T37" fmla="*/ 1 h 200"/>
                  <a:gd name="T38" fmla="*/ 39 w 202"/>
                  <a:gd name="T39" fmla="*/ 2 h 200"/>
                  <a:gd name="T40" fmla="*/ 72 w 202"/>
                  <a:gd name="T41" fmla="*/ 36 h 200"/>
                  <a:gd name="T42" fmla="*/ 64 w 202"/>
                  <a:gd name="T43" fmla="*/ 65 h 200"/>
                  <a:gd name="T44" fmla="*/ 2 w 202"/>
                  <a:gd name="T45" fmla="*/ 39 h 200"/>
                  <a:gd name="T46" fmla="*/ 163 w 202"/>
                  <a:gd name="T47" fmla="*/ 189 h 200"/>
                  <a:gd name="T48" fmla="*/ 52 w 202"/>
                  <a:gd name="T49" fmla="*/ 98 h 200"/>
                  <a:gd name="T50" fmla="*/ 6 w 202"/>
                  <a:gd name="T51" fmla="*/ 52 h 200"/>
                  <a:gd name="T52" fmla="*/ 34 w 202"/>
                  <a:gd name="T53" fmla="*/ 78 h 200"/>
                  <a:gd name="T54" fmla="*/ 78 w 202"/>
                  <a:gd name="T55" fmla="*/ 35 h 200"/>
                  <a:gd name="T56" fmla="*/ 52 w 202"/>
                  <a:gd name="T57" fmla="*/ 6 h 200"/>
                  <a:gd name="T58" fmla="*/ 98 w 202"/>
                  <a:gd name="T59" fmla="*/ 53 h 200"/>
                  <a:gd name="T60" fmla="*/ 189 w 202"/>
                  <a:gd name="T61" fmla="*/ 163 h 200"/>
                  <a:gd name="T62" fmla="*/ 189 w 202"/>
                  <a:gd name="T63" fmla="*/ 189 h 200"/>
                  <a:gd name="T64" fmla="*/ 7 w 202"/>
                  <a:gd name="T65" fmla="*/ 52 h 200"/>
                  <a:gd name="T66" fmla="*/ 52 w 202"/>
                  <a:gd name="T67" fmla="*/ 97 h 200"/>
                  <a:gd name="T68" fmla="*/ 87 w 202"/>
                  <a:gd name="T69" fmla="*/ 111 h 200"/>
                  <a:gd name="T70" fmla="*/ 176 w 202"/>
                  <a:gd name="T71" fmla="*/ 194 h 200"/>
                  <a:gd name="T72" fmla="*/ 188 w 202"/>
                  <a:gd name="T73" fmla="*/ 164 h 200"/>
                  <a:gd name="T74" fmla="*/ 97 w 202"/>
                  <a:gd name="T75" fmla="*/ 53 h 200"/>
                  <a:gd name="T76" fmla="*/ 52 w 202"/>
                  <a:gd name="T77" fmla="*/ 7 h 200"/>
                  <a:gd name="T78" fmla="*/ 79 w 202"/>
                  <a:gd name="T79" fmla="*/ 34 h 200"/>
                  <a:gd name="T80" fmla="*/ 69 w 202"/>
                  <a:gd name="T81" fmla="*/ 70 h 200"/>
                  <a:gd name="T82" fmla="*/ 7 w 202"/>
                  <a:gd name="T83" fmla="*/ 52 h 200"/>
                  <a:gd name="T84" fmla="*/ 172 w 202"/>
                  <a:gd name="T85" fmla="*/ 184 h 200"/>
                  <a:gd name="T86" fmla="*/ 163 w 202"/>
                  <a:gd name="T87" fmla="*/ 164 h 200"/>
                  <a:gd name="T88" fmla="*/ 184 w 202"/>
                  <a:gd name="T89" fmla="*/ 172 h 200"/>
                  <a:gd name="T90" fmla="*/ 172 w 202"/>
                  <a:gd name="T91" fmla="*/ 184 h 200"/>
                  <a:gd name="T92" fmla="*/ 164 w 202"/>
                  <a:gd name="T93" fmla="*/ 164 h 200"/>
                  <a:gd name="T94" fmla="*/ 172 w 202"/>
                  <a:gd name="T95" fmla="*/ 183 h 200"/>
                  <a:gd name="T96" fmla="*/ 180 w 202"/>
                  <a:gd name="T97" fmla="*/ 180 h 200"/>
                  <a:gd name="T98" fmla="*/ 172 w 202"/>
                  <a:gd name="T99" fmla="*/ 161 h 200"/>
                  <a:gd name="T100" fmla="*/ 172 w 202"/>
                  <a:gd name="T101" fmla="*/ 179 h 200"/>
                  <a:gd name="T102" fmla="*/ 166 w 202"/>
                  <a:gd name="T103" fmla="*/ 167 h 200"/>
                  <a:gd name="T104" fmla="*/ 177 w 202"/>
                  <a:gd name="T105" fmla="*/ 167 h 200"/>
                  <a:gd name="T106" fmla="*/ 177 w 202"/>
                  <a:gd name="T107" fmla="*/ 177 h 200"/>
                  <a:gd name="T108" fmla="*/ 172 w 202"/>
                  <a:gd name="T109" fmla="*/ 166 h 200"/>
                  <a:gd name="T110" fmla="*/ 167 w 202"/>
                  <a:gd name="T111" fmla="*/ 168 h 200"/>
                  <a:gd name="T112" fmla="*/ 172 w 202"/>
                  <a:gd name="T113" fmla="*/ 178 h 200"/>
                  <a:gd name="T114" fmla="*/ 176 w 202"/>
                  <a:gd name="T115" fmla="*/ 176 h 200"/>
                  <a:gd name="T116" fmla="*/ 176 w 202"/>
                  <a:gd name="T117" fmla="*/ 16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2" h="200">
                    <a:moveTo>
                      <a:pt x="176" y="200"/>
                    </a:moveTo>
                    <a:cubicBezTo>
                      <a:pt x="176" y="200"/>
                      <a:pt x="176" y="200"/>
                      <a:pt x="176" y="200"/>
                    </a:cubicBezTo>
                    <a:cubicBezTo>
                      <a:pt x="169" y="200"/>
                      <a:pt x="163" y="198"/>
                      <a:pt x="159" y="193"/>
                    </a:cubicBezTo>
                    <a:cubicBezTo>
                      <a:pt x="82" y="116"/>
                      <a:pt x="82" y="116"/>
                      <a:pt x="82" y="116"/>
                    </a:cubicBezTo>
                    <a:cubicBezTo>
                      <a:pt x="70" y="104"/>
                      <a:pt x="67" y="104"/>
                      <a:pt x="52" y="104"/>
                    </a:cubicBezTo>
                    <a:cubicBezTo>
                      <a:pt x="52" y="104"/>
                      <a:pt x="52" y="104"/>
                      <a:pt x="52" y="104"/>
                    </a:cubicBezTo>
                    <a:cubicBezTo>
                      <a:pt x="23" y="104"/>
                      <a:pt x="0" y="81"/>
                      <a:pt x="0" y="52"/>
                    </a:cubicBezTo>
                    <a:cubicBezTo>
                      <a:pt x="0" y="49"/>
                      <a:pt x="0" y="47"/>
                      <a:pt x="0" y="44"/>
                    </a:cubicBezTo>
                    <a:cubicBezTo>
                      <a:pt x="0" y="44"/>
                      <a:pt x="0" y="44"/>
                      <a:pt x="0" y="44"/>
                    </a:cubicBezTo>
                    <a:cubicBezTo>
                      <a:pt x="1" y="37"/>
                      <a:pt x="1" y="37"/>
                      <a:pt x="1" y="37"/>
                    </a:cubicBezTo>
                    <a:cubicBezTo>
                      <a:pt x="36" y="72"/>
                      <a:pt x="36" y="72"/>
                      <a:pt x="36" y="72"/>
                    </a:cubicBezTo>
                    <a:cubicBezTo>
                      <a:pt x="64" y="64"/>
                      <a:pt x="64" y="64"/>
                      <a:pt x="64" y="64"/>
                    </a:cubicBezTo>
                    <a:cubicBezTo>
                      <a:pt x="71" y="36"/>
                      <a:pt x="71" y="36"/>
                      <a:pt x="71" y="36"/>
                    </a:cubicBezTo>
                    <a:cubicBezTo>
                      <a:pt x="37" y="2"/>
                      <a:pt x="37" y="2"/>
                      <a:pt x="37" y="2"/>
                    </a:cubicBezTo>
                    <a:cubicBezTo>
                      <a:pt x="43" y="1"/>
                      <a:pt x="43" y="1"/>
                      <a:pt x="43" y="1"/>
                    </a:cubicBezTo>
                    <a:cubicBezTo>
                      <a:pt x="46" y="0"/>
                      <a:pt x="49" y="0"/>
                      <a:pt x="52" y="0"/>
                    </a:cubicBezTo>
                    <a:cubicBezTo>
                      <a:pt x="81" y="0"/>
                      <a:pt x="104" y="24"/>
                      <a:pt x="104" y="52"/>
                    </a:cubicBezTo>
                    <a:cubicBezTo>
                      <a:pt x="104" y="53"/>
                      <a:pt x="104" y="53"/>
                      <a:pt x="104" y="53"/>
                    </a:cubicBezTo>
                    <a:cubicBezTo>
                      <a:pt x="104" y="68"/>
                      <a:pt x="104" y="70"/>
                      <a:pt x="116" y="82"/>
                    </a:cubicBezTo>
                    <a:cubicBezTo>
                      <a:pt x="193" y="159"/>
                      <a:pt x="193" y="159"/>
                      <a:pt x="193" y="159"/>
                    </a:cubicBezTo>
                    <a:cubicBezTo>
                      <a:pt x="202" y="168"/>
                      <a:pt x="202" y="184"/>
                      <a:pt x="193" y="193"/>
                    </a:cubicBezTo>
                    <a:cubicBezTo>
                      <a:pt x="193" y="193"/>
                      <a:pt x="193" y="193"/>
                      <a:pt x="193" y="193"/>
                    </a:cubicBezTo>
                    <a:cubicBezTo>
                      <a:pt x="188" y="198"/>
                      <a:pt x="182" y="200"/>
                      <a:pt x="176" y="200"/>
                    </a:cubicBezTo>
                    <a:close/>
                    <a:moveTo>
                      <a:pt x="2" y="39"/>
                    </a:moveTo>
                    <a:cubicBezTo>
                      <a:pt x="1" y="44"/>
                      <a:pt x="1" y="44"/>
                      <a:pt x="1" y="44"/>
                    </a:cubicBezTo>
                    <a:cubicBezTo>
                      <a:pt x="1" y="47"/>
                      <a:pt x="1" y="49"/>
                      <a:pt x="1" y="52"/>
                    </a:cubicBezTo>
                    <a:cubicBezTo>
                      <a:pt x="1" y="80"/>
                      <a:pt x="24" y="103"/>
                      <a:pt x="52" y="103"/>
                    </a:cubicBezTo>
                    <a:cubicBezTo>
                      <a:pt x="52" y="103"/>
                      <a:pt x="52" y="103"/>
                      <a:pt x="52" y="103"/>
                    </a:cubicBezTo>
                    <a:cubicBezTo>
                      <a:pt x="67" y="103"/>
                      <a:pt x="70" y="103"/>
                      <a:pt x="82" y="116"/>
                    </a:cubicBezTo>
                    <a:cubicBezTo>
                      <a:pt x="160" y="193"/>
                      <a:pt x="160" y="193"/>
                      <a:pt x="160" y="193"/>
                    </a:cubicBezTo>
                    <a:cubicBezTo>
                      <a:pt x="164" y="197"/>
                      <a:pt x="170" y="199"/>
                      <a:pt x="176" y="199"/>
                    </a:cubicBezTo>
                    <a:cubicBezTo>
                      <a:pt x="176" y="199"/>
                      <a:pt x="176" y="199"/>
                      <a:pt x="176" y="199"/>
                    </a:cubicBezTo>
                    <a:cubicBezTo>
                      <a:pt x="182" y="199"/>
                      <a:pt x="188" y="197"/>
                      <a:pt x="192" y="193"/>
                    </a:cubicBezTo>
                    <a:cubicBezTo>
                      <a:pt x="201" y="183"/>
                      <a:pt x="201" y="169"/>
                      <a:pt x="192" y="160"/>
                    </a:cubicBezTo>
                    <a:cubicBezTo>
                      <a:pt x="115" y="83"/>
                      <a:pt x="115" y="83"/>
                      <a:pt x="115" y="83"/>
                    </a:cubicBezTo>
                    <a:cubicBezTo>
                      <a:pt x="103" y="71"/>
                      <a:pt x="103" y="68"/>
                      <a:pt x="103" y="53"/>
                    </a:cubicBezTo>
                    <a:cubicBezTo>
                      <a:pt x="103" y="52"/>
                      <a:pt x="103" y="52"/>
                      <a:pt x="103" y="52"/>
                    </a:cubicBezTo>
                    <a:cubicBezTo>
                      <a:pt x="103" y="24"/>
                      <a:pt x="80" y="1"/>
                      <a:pt x="52" y="1"/>
                    </a:cubicBezTo>
                    <a:cubicBezTo>
                      <a:pt x="49" y="1"/>
                      <a:pt x="46" y="1"/>
                      <a:pt x="43" y="2"/>
                    </a:cubicBezTo>
                    <a:cubicBezTo>
                      <a:pt x="39" y="2"/>
                      <a:pt x="39" y="2"/>
                      <a:pt x="39" y="2"/>
                    </a:cubicBezTo>
                    <a:cubicBezTo>
                      <a:pt x="72" y="36"/>
                      <a:pt x="72" y="36"/>
                      <a:pt x="72" y="36"/>
                    </a:cubicBezTo>
                    <a:cubicBezTo>
                      <a:pt x="72" y="36"/>
                      <a:pt x="72" y="36"/>
                      <a:pt x="72" y="36"/>
                    </a:cubicBezTo>
                    <a:cubicBezTo>
                      <a:pt x="64" y="65"/>
                      <a:pt x="64" y="65"/>
                      <a:pt x="64" y="65"/>
                    </a:cubicBezTo>
                    <a:cubicBezTo>
                      <a:pt x="64" y="65"/>
                      <a:pt x="64" y="65"/>
                      <a:pt x="64" y="65"/>
                    </a:cubicBezTo>
                    <a:cubicBezTo>
                      <a:pt x="36" y="73"/>
                      <a:pt x="36" y="73"/>
                      <a:pt x="36" y="73"/>
                    </a:cubicBezTo>
                    <a:lnTo>
                      <a:pt x="2" y="39"/>
                    </a:lnTo>
                    <a:close/>
                    <a:moveTo>
                      <a:pt x="176" y="195"/>
                    </a:moveTo>
                    <a:cubicBezTo>
                      <a:pt x="171" y="195"/>
                      <a:pt x="166" y="193"/>
                      <a:pt x="163" y="189"/>
                    </a:cubicBezTo>
                    <a:cubicBezTo>
                      <a:pt x="86" y="112"/>
                      <a:pt x="86" y="112"/>
                      <a:pt x="86" y="112"/>
                    </a:cubicBezTo>
                    <a:cubicBezTo>
                      <a:pt x="72" y="98"/>
                      <a:pt x="68" y="98"/>
                      <a:pt x="52" y="98"/>
                    </a:cubicBezTo>
                    <a:cubicBezTo>
                      <a:pt x="52" y="98"/>
                      <a:pt x="52" y="98"/>
                      <a:pt x="52" y="98"/>
                    </a:cubicBezTo>
                    <a:cubicBezTo>
                      <a:pt x="26" y="98"/>
                      <a:pt x="6" y="78"/>
                      <a:pt x="6" y="52"/>
                    </a:cubicBezTo>
                    <a:cubicBezTo>
                      <a:pt x="6" y="49"/>
                      <a:pt x="6" y="49"/>
                      <a:pt x="6" y="49"/>
                    </a:cubicBezTo>
                    <a:cubicBezTo>
                      <a:pt x="34" y="78"/>
                      <a:pt x="34" y="78"/>
                      <a:pt x="34" y="78"/>
                    </a:cubicBezTo>
                    <a:cubicBezTo>
                      <a:pt x="69" y="69"/>
                      <a:pt x="69" y="69"/>
                      <a:pt x="69" y="69"/>
                    </a:cubicBezTo>
                    <a:cubicBezTo>
                      <a:pt x="78" y="35"/>
                      <a:pt x="78" y="35"/>
                      <a:pt x="78" y="35"/>
                    </a:cubicBezTo>
                    <a:cubicBezTo>
                      <a:pt x="49" y="6"/>
                      <a:pt x="49" y="6"/>
                      <a:pt x="49" y="6"/>
                    </a:cubicBezTo>
                    <a:cubicBezTo>
                      <a:pt x="52" y="6"/>
                      <a:pt x="52" y="6"/>
                      <a:pt x="52" y="6"/>
                    </a:cubicBezTo>
                    <a:cubicBezTo>
                      <a:pt x="77" y="6"/>
                      <a:pt x="98" y="27"/>
                      <a:pt x="98" y="52"/>
                    </a:cubicBezTo>
                    <a:cubicBezTo>
                      <a:pt x="98" y="53"/>
                      <a:pt x="98" y="53"/>
                      <a:pt x="98" y="53"/>
                    </a:cubicBezTo>
                    <a:cubicBezTo>
                      <a:pt x="98" y="68"/>
                      <a:pt x="98" y="72"/>
                      <a:pt x="112" y="86"/>
                    </a:cubicBezTo>
                    <a:cubicBezTo>
                      <a:pt x="189" y="163"/>
                      <a:pt x="189" y="163"/>
                      <a:pt x="189" y="163"/>
                    </a:cubicBezTo>
                    <a:cubicBezTo>
                      <a:pt x="192" y="167"/>
                      <a:pt x="194" y="171"/>
                      <a:pt x="194" y="176"/>
                    </a:cubicBezTo>
                    <a:cubicBezTo>
                      <a:pt x="194" y="181"/>
                      <a:pt x="192" y="186"/>
                      <a:pt x="189" y="189"/>
                    </a:cubicBezTo>
                    <a:cubicBezTo>
                      <a:pt x="185" y="193"/>
                      <a:pt x="181" y="195"/>
                      <a:pt x="176" y="195"/>
                    </a:cubicBezTo>
                    <a:close/>
                    <a:moveTo>
                      <a:pt x="7" y="52"/>
                    </a:moveTo>
                    <a:cubicBezTo>
                      <a:pt x="7" y="52"/>
                      <a:pt x="7" y="52"/>
                      <a:pt x="7" y="52"/>
                    </a:cubicBezTo>
                    <a:cubicBezTo>
                      <a:pt x="7" y="77"/>
                      <a:pt x="27" y="97"/>
                      <a:pt x="52" y="97"/>
                    </a:cubicBezTo>
                    <a:cubicBezTo>
                      <a:pt x="52" y="97"/>
                      <a:pt x="52" y="97"/>
                      <a:pt x="52" y="97"/>
                    </a:cubicBezTo>
                    <a:cubicBezTo>
                      <a:pt x="68" y="97"/>
                      <a:pt x="73" y="97"/>
                      <a:pt x="87" y="111"/>
                    </a:cubicBezTo>
                    <a:cubicBezTo>
                      <a:pt x="164" y="188"/>
                      <a:pt x="164" y="188"/>
                      <a:pt x="164" y="188"/>
                    </a:cubicBezTo>
                    <a:cubicBezTo>
                      <a:pt x="167" y="192"/>
                      <a:pt x="171" y="194"/>
                      <a:pt x="176" y="194"/>
                    </a:cubicBezTo>
                    <a:cubicBezTo>
                      <a:pt x="181" y="194"/>
                      <a:pt x="185" y="192"/>
                      <a:pt x="188" y="188"/>
                    </a:cubicBezTo>
                    <a:cubicBezTo>
                      <a:pt x="195" y="182"/>
                      <a:pt x="195" y="171"/>
                      <a:pt x="188" y="164"/>
                    </a:cubicBezTo>
                    <a:cubicBezTo>
                      <a:pt x="111" y="87"/>
                      <a:pt x="111" y="87"/>
                      <a:pt x="111" y="87"/>
                    </a:cubicBezTo>
                    <a:cubicBezTo>
                      <a:pt x="97" y="73"/>
                      <a:pt x="97" y="68"/>
                      <a:pt x="97" y="53"/>
                    </a:cubicBezTo>
                    <a:cubicBezTo>
                      <a:pt x="97" y="52"/>
                      <a:pt x="97" y="52"/>
                      <a:pt x="97" y="52"/>
                    </a:cubicBezTo>
                    <a:cubicBezTo>
                      <a:pt x="97" y="27"/>
                      <a:pt x="77" y="7"/>
                      <a:pt x="52" y="7"/>
                    </a:cubicBezTo>
                    <a:cubicBezTo>
                      <a:pt x="51" y="7"/>
                      <a:pt x="51" y="7"/>
                      <a:pt x="51" y="7"/>
                    </a:cubicBezTo>
                    <a:cubicBezTo>
                      <a:pt x="79" y="34"/>
                      <a:pt x="79" y="34"/>
                      <a:pt x="79" y="34"/>
                    </a:cubicBezTo>
                    <a:cubicBezTo>
                      <a:pt x="69" y="70"/>
                      <a:pt x="69" y="70"/>
                      <a:pt x="69" y="70"/>
                    </a:cubicBezTo>
                    <a:cubicBezTo>
                      <a:pt x="69" y="70"/>
                      <a:pt x="69" y="70"/>
                      <a:pt x="69" y="70"/>
                    </a:cubicBezTo>
                    <a:cubicBezTo>
                      <a:pt x="34" y="79"/>
                      <a:pt x="34" y="79"/>
                      <a:pt x="34" y="79"/>
                    </a:cubicBezTo>
                    <a:lnTo>
                      <a:pt x="7" y="52"/>
                    </a:lnTo>
                    <a:close/>
                    <a:moveTo>
                      <a:pt x="172" y="184"/>
                    </a:moveTo>
                    <a:cubicBezTo>
                      <a:pt x="172" y="184"/>
                      <a:pt x="172" y="184"/>
                      <a:pt x="172" y="184"/>
                    </a:cubicBezTo>
                    <a:cubicBezTo>
                      <a:pt x="165" y="184"/>
                      <a:pt x="160" y="179"/>
                      <a:pt x="160" y="172"/>
                    </a:cubicBezTo>
                    <a:cubicBezTo>
                      <a:pt x="160" y="169"/>
                      <a:pt x="161" y="166"/>
                      <a:pt x="163" y="164"/>
                    </a:cubicBezTo>
                    <a:cubicBezTo>
                      <a:pt x="165" y="161"/>
                      <a:pt x="168" y="160"/>
                      <a:pt x="172" y="160"/>
                    </a:cubicBezTo>
                    <a:cubicBezTo>
                      <a:pt x="178" y="160"/>
                      <a:pt x="184" y="165"/>
                      <a:pt x="184" y="172"/>
                    </a:cubicBezTo>
                    <a:cubicBezTo>
                      <a:pt x="184" y="176"/>
                      <a:pt x="183" y="178"/>
                      <a:pt x="181" y="181"/>
                    </a:cubicBezTo>
                    <a:cubicBezTo>
                      <a:pt x="178" y="183"/>
                      <a:pt x="175" y="184"/>
                      <a:pt x="172" y="184"/>
                    </a:cubicBezTo>
                    <a:close/>
                    <a:moveTo>
                      <a:pt x="172" y="161"/>
                    </a:moveTo>
                    <a:cubicBezTo>
                      <a:pt x="169" y="161"/>
                      <a:pt x="166" y="162"/>
                      <a:pt x="164" y="164"/>
                    </a:cubicBezTo>
                    <a:cubicBezTo>
                      <a:pt x="162" y="167"/>
                      <a:pt x="161" y="169"/>
                      <a:pt x="161" y="172"/>
                    </a:cubicBezTo>
                    <a:cubicBezTo>
                      <a:pt x="161" y="178"/>
                      <a:pt x="166" y="183"/>
                      <a:pt x="172" y="183"/>
                    </a:cubicBezTo>
                    <a:cubicBezTo>
                      <a:pt x="172" y="183"/>
                      <a:pt x="172" y="183"/>
                      <a:pt x="172" y="183"/>
                    </a:cubicBezTo>
                    <a:cubicBezTo>
                      <a:pt x="175" y="183"/>
                      <a:pt x="178" y="182"/>
                      <a:pt x="180" y="180"/>
                    </a:cubicBezTo>
                    <a:cubicBezTo>
                      <a:pt x="182" y="178"/>
                      <a:pt x="183" y="175"/>
                      <a:pt x="183" y="172"/>
                    </a:cubicBezTo>
                    <a:cubicBezTo>
                      <a:pt x="183" y="166"/>
                      <a:pt x="178" y="161"/>
                      <a:pt x="172" y="161"/>
                    </a:cubicBezTo>
                    <a:close/>
                    <a:moveTo>
                      <a:pt x="172" y="179"/>
                    </a:moveTo>
                    <a:cubicBezTo>
                      <a:pt x="172" y="179"/>
                      <a:pt x="172" y="179"/>
                      <a:pt x="172" y="179"/>
                    </a:cubicBezTo>
                    <a:cubicBezTo>
                      <a:pt x="168" y="179"/>
                      <a:pt x="165" y="176"/>
                      <a:pt x="165" y="172"/>
                    </a:cubicBezTo>
                    <a:cubicBezTo>
                      <a:pt x="165" y="170"/>
                      <a:pt x="165" y="168"/>
                      <a:pt x="166" y="167"/>
                    </a:cubicBezTo>
                    <a:cubicBezTo>
                      <a:pt x="168" y="166"/>
                      <a:pt x="170" y="165"/>
                      <a:pt x="172" y="165"/>
                    </a:cubicBezTo>
                    <a:cubicBezTo>
                      <a:pt x="173" y="165"/>
                      <a:pt x="175" y="166"/>
                      <a:pt x="177" y="167"/>
                    </a:cubicBezTo>
                    <a:cubicBezTo>
                      <a:pt x="178" y="168"/>
                      <a:pt x="179" y="170"/>
                      <a:pt x="179" y="172"/>
                    </a:cubicBezTo>
                    <a:cubicBezTo>
                      <a:pt x="179" y="174"/>
                      <a:pt x="178" y="176"/>
                      <a:pt x="177" y="177"/>
                    </a:cubicBezTo>
                    <a:cubicBezTo>
                      <a:pt x="176" y="178"/>
                      <a:pt x="174" y="179"/>
                      <a:pt x="172" y="179"/>
                    </a:cubicBezTo>
                    <a:close/>
                    <a:moveTo>
                      <a:pt x="172" y="166"/>
                    </a:moveTo>
                    <a:cubicBezTo>
                      <a:pt x="172" y="166"/>
                      <a:pt x="172" y="166"/>
                      <a:pt x="172" y="166"/>
                    </a:cubicBezTo>
                    <a:cubicBezTo>
                      <a:pt x="170" y="166"/>
                      <a:pt x="168" y="167"/>
                      <a:pt x="167" y="168"/>
                    </a:cubicBezTo>
                    <a:cubicBezTo>
                      <a:pt x="166" y="169"/>
                      <a:pt x="166" y="171"/>
                      <a:pt x="166" y="172"/>
                    </a:cubicBezTo>
                    <a:cubicBezTo>
                      <a:pt x="166" y="176"/>
                      <a:pt x="169" y="178"/>
                      <a:pt x="172" y="178"/>
                    </a:cubicBezTo>
                    <a:cubicBezTo>
                      <a:pt x="172" y="178"/>
                      <a:pt x="172" y="178"/>
                      <a:pt x="172" y="178"/>
                    </a:cubicBezTo>
                    <a:cubicBezTo>
                      <a:pt x="174" y="178"/>
                      <a:pt x="175" y="178"/>
                      <a:pt x="176" y="176"/>
                    </a:cubicBezTo>
                    <a:cubicBezTo>
                      <a:pt x="177" y="175"/>
                      <a:pt x="178" y="174"/>
                      <a:pt x="178" y="172"/>
                    </a:cubicBezTo>
                    <a:cubicBezTo>
                      <a:pt x="178" y="170"/>
                      <a:pt x="177" y="169"/>
                      <a:pt x="176" y="168"/>
                    </a:cubicBezTo>
                    <a:cubicBezTo>
                      <a:pt x="175" y="167"/>
                      <a:pt x="174" y="166"/>
                      <a:pt x="172" y="16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13578">
                  <a:defRPr/>
                </a:pPr>
                <a:endParaRPr lang="en-US" sz="1798" kern="0">
                  <a:solidFill>
                    <a:sysClr val="windowText" lastClr="000000"/>
                  </a:solidFill>
                  <a:latin typeface="Century Gothic" panose="020F0302020204030204"/>
                </a:endParaRPr>
              </a:p>
            </p:txBody>
          </p:sp>
        </p:grpSp>
        <p:sp>
          <p:nvSpPr>
            <p:cNvPr id="122" name="Freeform 60">
              <a:extLst>
                <a:ext uri="{FF2B5EF4-FFF2-40B4-BE49-F238E27FC236}">
                  <a16:creationId xmlns:a16="http://schemas.microsoft.com/office/drawing/2014/main" id="{C2DFF170-EC0E-A8DE-A583-14757307872E}"/>
                </a:ext>
              </a:extLst>
            </p:cNvPr>
            <p:cNvSpPr>
              <a:spLocks noChangeAspect="1" noEditPoints="1"/>
            </p:cNvSpPr>
            <p:nvPr/>
          </p:nvSpPr>
          <p:spPr bwMode="auto">
            <a:xfrm>
              <a:off x="7086194" y="5196013"/>
              <a:ext cx="412998" cy="412202"/>
            </a:xfrm>
            <a:custGeom>
              <a:avLst/>
              <a:gdLst>
                <a:gd name="T0" fmla="*/ 108 w 216"/>
                <a:gd name="T1" fmla="*/ 0 h 216"/>
                <a:gd name="T2" fmla="*/ 32 w 216"/>
                <a:gd name="T3" fmla="*/ 76 h 216"/>
                <a:gd name="T4" fmla="*/ 58 w 216"/>
                <a:gd name="T5" fmla="*/ 130 h 216"/>
                <a:gd name="T6" fmla="*/ 68 w 216"/>
                <a:gd name="T7" fmla="*/ 153 h 216"/>
                <a:gd name="T8" fmla="*/ 88 w 216"/>
                <a:gd name="T9" fmla="*/ 172 h 216"/>
                <a:gd name="T10" fmla="*/ 128 w 216"/>
                <a:gd name="T11" fmla="*/ 172 h 216"/>
                <a:gd name="T12" fmla="*/ 148 w 216"/>
                <a:gd name="T13" fmla="*/ 153 h 216"/>
                <a:gd name="T14" fmla="*/ 159 w 216"/>
                <a:gd name="T15" fmla="*/ 130 h 216"/>
                <a:gd name="T16" fmla="*/ 184 w 216"/>
                <a:gd name="T17" fmla="*/ 76 h 216"/>
                <a:gd name="T18" fmla="*/ 108 w 216"/>
                <a:gd name="T19" fmla="*/ 0 h 216"/>
                <a:gd name="T20" fmla="*/ 153 w 216"/>
                <a:gd name="T21" fmla="*/ 124 h 216"/>
                <a:gd name="T22" fmla="*/ 140 w 216"/>
                <a:gd name="T23" fmla="*/ 153 h 216"/>
                <a:gd name="T24" fmla="*/ 128 w 216"/>
                <a:gd name="T25" fmla="*/ 164 h 216"/>
                <a:gd name="T26" fmla="*/ 88 w 216"/>
                <a:gd name="T27" fmla="*/ 164 h 216"/>
                <a:gd name="T28" fmla="*/ 76 w 216"/>
                <a:gd name="T29" fmla="*/ 153 h 216"/>
                <a:gd name="T30" fmla="*/ 64 w 216"/>
                <a:gd name="T31" fmla="*/ 124 h 216"/>
                <a:gd name="T32" fmla="*/ 40 w 216"/>
                <a:gd name="T33" fmla="*/ 76 h 216"/>
                <a:gd name="T34" fmla="*/ 108 w 216"/>
                <a:gd name="T35" fmla="*/ 8 h 216"/>
                <a:gd name="T36" fmla="*/ 176 w 216"/>
                <a:gd name="T37" fmla="*/ 76 h 216"/>
                <a:gd name="T38" fmla="*/ 153 w 216"/>
                <a:gd name="T39" fmla="*/ 124 h 216"/>
                <a:gd name="T40" fmla="*/ 68 w 216"/>
                <a:gd name="T41" fmla="*/ 204 h 216"/>
                <a:gd name="T42" fmla="*/ 148 w 216"/>
                <a:gd name="T43" fmla="*/ 204 h 216"/>
                <a:gd name="T44" fmla="*/ 148 w 216"/>
                <a:gd name="T45" fmla="*/ 176 h 216"/>
                <a:gd name="T46" fmla="*/ 68 w 216"/>
                <a:gd name="T47" fmla="*/ 176 h 216"/>
                <a:gd name="T48" fmla="*/ 68 w 216"/>
                <a:gd name="T49" fmla="*/ 204 h 216"/>
                <a:gd name="T50" fmla="*/ 76 w 216"/>
                <a:gd name="T51" fmla="*/ 184 h 216"/>
                <a:gd name="T52" fmla="*/ 140 w 216"/>
                <a:gd name="T53" fmla="*/ 184 h 216"/>
                <a:gd name="T54" fmla="*/ 140 w 216"/>
                <a:gd name="T55" fmla="*/ 196 h 216"/>
                <a:gd name="T56" fmla="*/ 76 w 216"/>
                <a:gd name="T57" fmla="*/ 196 h 216"/>
                <a:gd name="T58" fmla="*/ 76 w 216"/>
                <a:gd name="T59" fmla="*/ 184 h 216"/>
                <a:gd name="T60" fmla="*/ 76 w 216"/>
                <a:gd name="T61" fmla="*/ 216 h 216"/>
                <a:gd name="T62" fmla="*/ 140 w 216"/>
                <a:gd name="T63" fmla="*/ 216 h 216"/>
                <a:gd name="T64" fmla="*/ 140 w 216"/>
                <a:gd name="T65" fmla="*/ 208 h 216"/>
                <a:gd name="T66" fmla="*/ 76 w 216"/>
                <a:gd name="T67" fmla="*/ 208 h 216"/>
                <a:gd name="T68" fmla="*/ 76 w 216"/>
                <a:gd name="T69" fmla="*/ 216 h 216"/>
                <a:gd name="T70" fmla="*/ 0 w 216"/>
                <a:gd name="T71" fmla="*/ 72 h 216"/>
                <a:gd name="T72" fmla="*/ 20 w 216"/>
                <a:gd name="T73" fmla="*/ 72 h 216"/>
                <a:gd name="T74" fmla="*/ 20 w 216"/>
                <a:gd name="T75" fmla="*/ 64 h 216"/>
                <a:gd name="T76" fmla="*/ 0 w 216"/>
                <a:gd name="T77" fmla="*/ 64 h 216"/>
                <a:gd name="T78" fmla="*/ 0 w 216"/>
                <a:gd name="T79" fmla="*/ 72 h 216"/>
                <a:gd name="T80" fmla="*/ 174 w 216"/>
                <a:gd name="T81" fmla="*/ 14 h 216"/>
                <a:gd name="T82" fmla="*/ 180 w 216"/>
                <a:gd name="T83" fmla="*/ 20 h 216"/>
                <a:gd name="T84" fmla="*/ 194 w 216"/>
                <a:gd name="T85" fmla="*/ 6 h 216"/>
                <a:gd name="T86" fmla="*/ 189 w 216"/>
                <a:gd name="T87" fmla="*/ 0 h 216"/>
                <a:gd name="T88" fmla="*/ 174 w 216"/>
                <a:gd name="T89" fmla="*/ 14 h 216"/>
                <a:gd name="T90" fmla="*/ 42 w 216"/>
                <a:gd name="T91" fmla="*/ 14 h 216"/>
                <a:gd name="T92" fmla="*/ 28 w 216"/>
                <a:gd name="T93" fmla="*/ 0 h 216"/>
                <a:gd name="T94" fmla="*/ 22 w 216"/>
                <a:gd name="T95" fmla="*/ 6 h 216"/>
                <a:gd name="T96" fmla="*/ 37 w 216"/>
                <a:gd name="T97" fmla="*/ 20 h 216"/>
                <a:gd name="T98" fmla="*/ 42 w 216"/>
                <a:gd name="T99" fmla="*/ 14 h 216"/>
                <a:gd name="T100" fmla="*/ 196 w 216"/>
                <a:gd name="T101" fmla="*/ 64 h 216"/>
                <a:gd name="T102" fmla="*/ 196 w 216"/>
                <a:gd name="T103" fmla="*/ 72 h 216"/>
                <a:gd name="T104" fmla="*/ 216 w 216"/>
                <a:gd name="T105" fmla="*/ 72 h 216"/>
                <a:gd name="T106" fmla="*/ 216 w 216"/>
                <a:gd name="T107" fmla="*/ 64 h 216"/>
                <a:gd name="T108" fmla="*/ 196 w 216"/>
                <a:gd name="T109" fmla="*/ 64 h 216"/>
                <a:gd name="T110" fmla="*/ 52 w 216"/>
                <a:gd name="T111" fmla="*/ 72 h 216"/>
                <a:gd name="T112" fmla="*/ 60 w 216"/>
                <a:gd name="T113" fmla="*/ 72 h 216"/>
                <a:gd name="T114" fmla="*/ 100 w 216"/>
                <a:gd name="T115" fmla="*/ 32 h 216"/>
                <a:gd name="T116" fmla="*/ 100 w 216"/>
                <a:gd name="T117" fmla="*/ 24 h 216"/>
                <a:gd name="T118" fmla="*/ 52 w 216"/>
                <a:gd name="T119" fmla="*/ 7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6" h="216">
                  <a:moveTo>
                    <a:pt x="108" y="0"/>
                  </a:moveTo>
                  <a:cubicBezTo>
                    <a:pt x="67" y="0"/>
                    <a:pt x="32" y="34"/>
                    <a:pt x="32" y="76"/>
                  </a:cubicBezTo>
                  <a:cubicBezTo>
                    <a:pt x="32" y="104"/>
                    <a:pt x="57" y="129"/>
                    <a:pt x="58" y="130"/>
                  </a:cubicBezTo>
                  <a:cubicBezTo>
                    <a:pt x="64" y="135"/>
                    <a:pt x="68" y="146"/>
                    <a:pt x="68" y="153"/>
                  </a:cubicBezTo>
                  <a:cubicBezTo>
                    <a:pt x="68" y="164"/>
                    <a:pt x="77" y="172"/>
                    <a:pt x="88" y="172"/>
                  </a:cubicBezTo>
                  <a:cubicBezTo>
                    <a:pt x="128" y="172"/>
                    <a:pt x="128" y="172"/>
                    <a:pt x="128" y="172"/>
                  </a:cubicBezTo>
                  <a:cubicBezTo>
                    <a:pt x="139" y="172"/>
                    <a:pt x="148" y="164"/>
                    <a:pt x="148" y="153"/>
                  </a:cubicBezTo>
                  <a:cubicBezTo>
                    <a:pt x="148" y="146"/>
                    <a:pt x="153" y="135"/>
                    <a:pt x="159" y="130"/>
                  </a:cubicBezTo>
                  <a:cubicBezTo>
                    <a:pt x="160" y="129"/>
                    <a:pt x="184" y="104"/>
                    <a:pt x="184" y="76"/>
                  </a:cubicBezTo>
                  <a:cubicBezTo>
                    <a:pt x="184" y="34"/>
                    <a:pt x="150" y="0"/>
                    <a:pt x="108" y="0"/>
                  </a:cubicBezTo>
                  <a:close/>
                  <a:moveTo>
                    <a:pt x="153" y="124"/>
                  </a:moveTo>
                  <a:cubicBezTo>
                    <a:pt x="146" y="131"/>
                    <a:pt x="140" y="144"/>
                    <a:pt x="140" y="153"/>
                  </a:cubicBezTo>
                  <a:cubicBezTo>
                    <a:pt x="140" y="159"/>
                    <a:pt x="135" y="164"/>
                    <a:pt x="128" y="164"/>
                  </a:cubicBezTo>
                  <a:cubicBezTo>
                    <a:pt x="88" y="164"/>
                    <a:pt x="88" y="164"/>
                    <a:pt x="88" y="164"/>
                  </a:cubicBezTo>
                  <a:cubicBezTo>
                    <a:pt x="82" y="164"/>
                    <a:pt x="76" y="159"/>
                    <a:pt x="76" y="153"/>
                  </a:cubicBezTo>
                  <a:cubicBezTo>
                    <a:pt x="76" y="144"/>
                    <a:pt x="71" y="131"/>
                    <a:pt x="64" y="124"/>
                  </a:cubicBezTo>
                  <a:cubicBezTo>
                    <a:pt x="64" y="124"/>
                    <a:pt x="40" y="101"/>
                    <a:pt x="40" y="76"/>
                  </a:cubicBezTo>
                  <a:cubicBezTo>
                    <a:pt x="40" y="39"/>
                    <a:pt x="71" y="8"/>
                    <a:pt x="108" y="8"/>
                  </a:cubicBezTo>
                  <a:cubicBezTo>
                    <a:pt x="146" y="8"/>
                    <a:pt x="176" y="39"/>
                    <a:pt x="176" y="76"/>
                  </a:cubicBezTo>
                  <a:cubicBezTo>
                    <a:pt x="176" y="101"/>
                    <a:pt x="153" y="124"/>
                    <a:pt x="153" y="124"/>
                  </a:cubicBezTo>
                  <a:close/>
                  <a:moveTo>
                    <a:pt x="68" y="204"/>
                  </a:moveTo>
                  <a:cubicBezTo>
                    <a:pt x="148" y="204"/>
                    <a:pt x="148" y="204"/>
                    <a:pt x="148" y="204"/>
                  </a:cubicBezTo>
                  <a:cubicBezTo>
                    <a:pt x="148" y="176"/>
                    <a:pt x="148" y="176"/>
                    <a:pt x="148" y="176"/>
                  </a:cubicBezTo>
                  <a:cubicBezTo>
                    <a:pt x="68" y="176"/>
                    <a:pt x="68" y="176"/>
                    <a:pt x="68" y="176"/>
                  </a:cubicBezTo>
                  <a:lnTo>
                    <a:pt x="68" y="204"/>
                  </a:lnTo>
                  <a:close/>
                  <a:moveTo>
                    <a:pt x="76" y="184"/>
                  </a:moveTo>
                  <a:cubicBezTo>
                    <a:pt x="140" y="184"/>
                    <a:pt x="140" y="184"/>
                    <a:pt x="140" y="184"/>
                  </a:cubicBezTo>
                  <a:cubicBezTo>
                    <a:pt x="140" y="196"/>
                    <a:pt x="140" y="196"/>
                    <a:pt x="140" y="196"/>
                  </a:cubicBezTo>
                  <a:cubicBezTo>
                    <a:pt x="76" y="196"/>
                    <a:pt x="76" y="196"/>
                    <a:pt x="76" y="196"/>
                  </a:cubicBezTo>
                  <a:lnTo>
                    <a:pt x="76" y="184"/>
                  </a:lnTo>
                  <a:close/>
                  <a:moveTo>
                    <a:pt x="76" y="216"/>
                  </a:moveTo>
                  <a:cubicBezTo>
                    <a:pt x="140" y="216"/>
                    <a:pt x="140" y="216"/>
                    <a:pt x="140" y="216"/>
                  </a:cubicBezTo>
                  <a:cubicBezTo>
                    <a:pt x="140" y="208"/>
                    <a:pt x="140" y="208"/>
                    <a:pt x="140" y="208"/>
                  </a:cubicBezTo>
                  <a:cubicBezTo>
                    <a:pt x="76" y="208"/>
                    <a:pt x="76" y="208"/>
                    <a:pt x="76" y="208"/>
                  </a:cubicBezTo>
                  <a:lnTo>
                    <a:pt x="76" y="216"/>
                  </a:lnTo>
                  <a:close/>
                  <a:moveTo>
                    <a:pt x="0" y="72"/>
                  </a:moveTo>
                  <a:cubicBezTo>
                    <a:pt x="20" y="72"/>
                    <a:pt x="20" y="72"/>
                    <a:pt x="20" y="72"/>
                  </a:cubicBezTo>
                  <a:cubicBezTo>
                    <a:pt x="20" y="64"/>
                    <a:pt x="20" y="64"/>
                    <a:pt x="20" y="64"/>
                  </a:cubicBezTo>
                  <a:cubicBezTo>
                    <a:pt x="0" y="64"/>
                    <a:pt x="0" y="64"/>
                    <a:pt x="0" y="64"/>
                  </a:cubicBezTo>
                  <a:lnTo>
                    <a:pt x="0" y="72"/>
                  </a:lnTo>
                  <a:close/>
                  <a:moveTo>
                    <a:pt x="174" y="14"/>
                  </a:moveTo>
                  <a:cubicBezTo>
                    <a:pt x="180" y="20"/>
                    <a:pt x="180" y="20"/>
                    <a:pt x="180" y="20"/>
                  </a:cubicBezTo>
                  <a:cubicBezTo>
                    <a:pt x="194" y="6"/>
                    <a:pt x="194" y="6"/>
                    <a:pt x="194" y="6"/>
                  </a:cubicBezTo>
                  <a:cubicBezTo>
                    <a:pt x="189" y="0"/>
                    <a:pt x="189" y="0"/>
                    <a:pt x="189" y="0"/>
                  </a:cubicBezTo>
                  <a:lnTo>
                    <a:pt x="174" y="14"/>
                  </a:lnTo>
                  <a:close/>
                  <a:moveTo>
                    <a:pt x="42" y="14"/>
                  </a:moveTo>
                  <a:cubicBezTo>
                    <a:pt x="28" y="0"/>
                    <a:pt x="28" y="0"/>
                    <a:pt x="28" y="0"/>
                  </a:cubicBezTo>
                  <a:cubicBezTo>
                    <a:pt x="22" y="6"/>
                    <a:pt x="22" y="6"/>
                    <a:pt x="22" y="6"/>
                  </a:cubicBezTo>
                  <a:cubicBezTo>
                    <a:pt x="37" y="20"/>
                    <a:pt x="37" y="20"/>
                    <a:pt x="37" y="20"/>
                  </a:cubicBezTo>
                  <a:lnTo>
                    <a:pt x="42" y="14"/>
                  </a:lnTo>
                  <a:close/>
                  <a:moveTo>
                    <a:pt x="196" y="64"/>
                  </a:moveTo>
                  <a:cubicBezTo>
                    <a:pt x="196" y="72"/>
                    <a:pt x="196" y="72"/>
                    <a:pt x="196" y="72"/>
                  </a:cubicBezTo>
                  <a:cubicBezTo>
                    <a:pt x="216" y="72"/>
                    <a:pt x="216" y="72"/>
                    <a:pt x="216" y="72"/>
                  </a:cubicBezTo>
                  <a:cubicBezTo>
                    <a:pt x="216" y="64"/>
                    <a:pt x="216" y="64"/>
                    <a:pt x="216" y="64"/>
                  </a:cubicBezTo>
                  <a:lnTo>
                    <a:pt x="196" y="64"/>
                  </a:lnTo>
                  <a:close/>
                  <a:moveTo>
                    <a:pt x="52" y="72"/>
                  </a:moveTo>
                  <a:cubicBezTo>
                    <a:pt x="60" y="72"/>
                    <a:pt x="60" y="72"/>
                    <a:pt x="60" y="72"/>
                  </a:cubicBezTo>
                  <a:cubicBezTo>
                    <a:pt x="60" y="50"/>
                    <a:pt x="78" y="32"/>
                    <a:pt x="100" y="32"/>
                  </a:cubicBezTo>
                  <a:cubicBezTo>
                    <a:pt x="100" y="24"/>
                    <a:pt x="100" y="24"/>
                    <a:pt x="100" y="24"/>
                  </a:cubicBezTo>
                  <a:cubicBezTo>
                    <a:pt x="74" y="24"/>
                    <a:pt x="52" y="46"/>
                    <a:pt x="52" y="72"/>
                  </a:cubicBezTo>
                  <a:close/>
                </a:path>
              </a:pathLst>
            </a:custGeom>
            <a:solidFill>
              <a:schemeClr val="tx1"/>
            </a:solidFill>
            <a:ln>
              <a:noFill/>
            </a:ln>
          </p:spPr>
          <p:txBody>
            <a:bodyPr vert="horz" wrap="square" lIns="91368" tIns="45684" rIns="91368" bIns="45684" numCol="1" anchor="t" anchorCtr="0" compatLnSpc="1">
              <a:prstTxWarp prst="textNoShape">
                <a:avLst/>
              </a:prstTxWarp>
            </a:bodyPr>
            <a:lstStyle/>
            <a:p>
              <a:pPr defTabSz="913578">
                <a:defRPr/>
              </a:pPr>
              <a:endParaRPr lang="en-US" sz="1798" kern="0">
                <a:solidFill>
                  <a:sysClr val="windowText" lastClr="000000"/>
                </a:solidFill>
                <a:latin typeface="Century Gothic" panose="020F0302020204030204"/>
              </a:endParaRPr>
            </a:p>
          </p:txBody>
        </p:sp>
      </p:grpSp>
    </p:spTree>
    <p:extLst>
      <p:ext uri="{BB962C8B-B14F-4D97-AF65-F5344CB8AC3E}">
        <p14:creationId xmlns:p14="http://schemas.microsoft.com/office/powerpoint/2010/main" val="7388249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CCD08-AEC7-B97C-6175-A877461712EC}"/>
              </a:ext>
            </a:extLst>
          </p:cNvPr>
          <p:cNvSpPr>
            <a:spLocks noGrp="1"/>
          </p:cNvSpPr>
          <p:nvPr>
            <p:ph type="title"/>
          </p:nvPr>
        </p:nvSpPr>
        <p:spPr>
          <a:xfrm>
            <a:off x="167537" y="211003"/>
            <a:ext cx="11691758" cy="668518"/>
          </a:xfrm>
        </p:spPr>
        <p:txBody>
          <a:bodyPr/>
          <a:lstStyle/>
          <a:p>
            <a:r>
              <a:rPr lang="en-US"/>
              <a:t>6 Steps Needed to Build Out an </a:t>
            </a:r>
            <a:r>
              <a:rPr lang="en-US">
                <a:solidFill>
                  <a:srgbClr val="86ED78"/>
                </a:solidFill>
              </a:rPr>
              <a:t>Effective Demand Process</a:t>
            </a:r>
          </a:p>
        </p:txBody>
      </p:sp>
      <p:sp>
        <p:nvSpPr>
          <p:cNvPr id="4" name="Content Placeholder 2">
            <a:extLst>
              <a:ext uri="{FF2B5EF4-FFF2-40B4-BE49-F238E27FC236}">
                <a16:creationId xmlns:a16="http://schemas.microsoft.com/office/drawing/2014/main" id="{F16C7E76-6344-F2C4-BFFC-ED2627547CD5}"/>
              </a:ext>
            </a:extLst>
          </p:cNvPr>
          <p:cNvSpPr txBox="1">
            <a:spLocks/>
          </p:cNvSpPr>
          <p:nvPr/>
        </p:nvSpPr>
        <p:spPr>
          <a:xfrm>
            <a:off x="158427" y="1143222"/>
            <a:ext cx="11878322" cy="4534243"/>
          </a:xfrm>
          <a:prstGeom prst="rect">
            <a:avLst/>
          </a:prstGeom>
        </p:spPr>
        <p:txBody>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063" indent="-457063">
              <a:buFont typeface="+mj-lt"/>
              <a:buAutoNum type="arabicPeriod" startAt="3"/>
            </a:pPr>
            <a:r>
              <a:rPr lang="en-US" sz="1799" b="1">
                <a:solidFill>
                  <a:srgbClr val="FFFFFF"/>
                </a:solidFill>
                <a:latin typeface="Century Gothic" panose="020F0302020204030204"/>
              </a:rPr>
              <a:t>Create a </a:t>
            </a:r>
            <a:r>
              <a:rPr lang="en-US" sz="1799" b="1">
                <a:solidFill>
                  <a:srgbClr val="86ED78"/>
                </a:solidFill>
                <a:latin typeface="Century Gothic" panose="020F0302020204030204"/>
              </a:rPr>
              <a:t>Standard Demand Intake </a:t>
            </a:r>
            <a:r>
              <a:rPr lang="en-US" sz="1799" b="1">
                <a:solidFill>
                  <a:srgbClr val="FFFFFF"/>
                </a:solidFill>
                <a:latin typeface="Century Gothic" panose="020F0302020204030204"/>
              </a:rPr>
              <a:t>Practice and Establish Who Can Submit Demand</a:t>
            </a:r>
          </a:p>
          <a:p>
            <a:pPr lvl="1">
              <a:spcBef>
                <a:spcPts val="0"/>
              </a:spcBef>
              <a:buClr>
                <a:srgbClr val="86ED78"/>
              </a:buClr>
              <a:buFont typeface="Arial" panose="020B0604020202020204" pitchFamily="34" charset="0"/>
              <a:buChar char="•"/>
            </a:pPr>
            <a:r>
              <a:rPr lang="en-US" sz="1400">
                <a:solidFill>
                  <a:srgbClr val="FFFFFF"/>
                </a:solidFill>
                <a:latin typeface="Century Gothic" panose="020F0302020204030204"/>
              </a:rPr>
              <a:t>Typically only 1) LOB Business partner/business analysts 2) Service Owners 3) ServiceNow Platform Team can submit demand</a:t>
            </a:r>
          </a:p>
          <a:p>
            <a:pPr lvl="1">
              <a:spcBef>
                <a:spcPts val="0"/>
              </a:spcBef>
              <a:buClr>
                <a:srgbClr val="86ED78"/>
              </a:buClr>
              <a:buFont typeface="Arial" panose="020B0604020202020204" pitchFamily="34" charset="0"/>
              <a:buChar char="•"/>
            </a:pPr>
            <a:r>
              <a:rPr lang="en-US" sz="1400">
                <a:solidFill>
                  <a:srgbClr val="FFFFFF"/>
                </a:solidFill>
                <a:latin typeface="Century Gothic" panose="020F0302020204030204"/>
              </a:rPr>
              <a:t>All demand comes through a formal Demand Intake Form and is submitted to the Demand Manager</a:t>
            </a:r>
          </a:p>
          <a:p>
            <a:pPr lvl="1">
              <a:spcBef>
                <a:spcPts val="0"/>
              </a:spcBef>
              <a:buClr>
                <a:srgbClr val="86ED78"/>
              </a:buClr>
              <a:buFont typeface="Arial" panose="020B0604020202020204" pitchFamily="34" charset="0"/>
              <a:buChar char="•"/>
            </a:pPr>
            <a:r>
              <a:rPr lang="en-US" sz="1400">
                <a:solidFill>
                  <a:srgbClr val="FFFFFF"/>
                </a:solidFill>
                <a:latin typeface="Century Gothic" panose="020F0302020204030204"/>
              </a:rPr>
              <a:t>Demand Intake Form needs to be simple to promote adoption</a:t>
            </a:r>
          </a:p>
          <a:p>
            <a:pPr lvl="1">
              <a:spcBef>
                <a:spcPts val="0"/>
              </a:spcBef>
              <a:buClr>
                <a:srgbClr val="86ED78"/>
              </a:buClr>
              <a:buFont typeface="Arial" panose="020B0604020202020204" pitchFamily="34" charset="0"/>
              <a:buChar char="•"/>
            </a:pPr>
            <a:r>
              <a:rPr lang="en-US" sz="1400">
                <a:solidFill>
                  <a:srgbClr val="FFFFFF"/>
                </a:solidFill>
                <a:latin typeface="Century Gothic" panose="020F0302020204030204"/>
              </a:rPr>
              <a:t>There are 4 types of demand</a:t>
            </a:r>
          </a:p>
          <a:p>
            <a:pPr lvl="2">
              <a:spcBef>
                <a:spcPts val="0"/>
              </a:spcBef>
              <a:buClr>
                <a:srgbClr val="86ED78"/>
              </a:buClr>
              <a:buFont typeface="Wingdings" pitchFamily="2" charset="2"/>
              <a:buChar char="ü"/>
            </a:pPr>
            <a:r>
              <a:rPr lang="en-US" sz="1400">
                <a:solidFill>
                  <a:srgbClr val="FFFFFF"/>
                </a:solidFill>
                <a:latin typeface="Century Gothic" panose="020F0302020204030204"/>
              </a:rPr>
              <a:t>Enhancement to existing functionality/service -  (new service catalog item or change existing workflow)</a:t>
            </a:r>
          </a:p>
          <a:p>
            <a:pPr lvl="2">
              <a:spcBef>
                <a:spcPts val="0"/>
              </a:spcBef>
              <a:buClr>
                <a:srgbClr val="86ED78"/>
              </a:buClr>
              <a:buFont typeface="Wingdings" pitchFamily="2" charset="2"/>
              <a:buChar char="ü"/>
            </a:pPr>
            <a:r>
              <a:rPr lang="en-US" sz="1400">
                <a:solidFill>
                  <a:srgbClr val="FFFFFF"/>
                </a:solidFill>
                <a:latin typeface="Century Gothic" panose="020F0302020204030204"/>
              </a:rPr>
              <a:t>Rolling out new feature/process to an existing ServiceNow product - (adding problem management to ITSM)</a:t>
            </a:r>
          </a:p>
          <a:p>
            <a:pPr lvl="2">
              <a:spcBef>
                <a:spcPts val="0"/>
              </a:spcBef>
              <a:buClr>
                <a:srgbClr val="86ED78"/>
              </a:buClr>
              <a:buFont typeface="Wingdings" pitchFamily="2" charset="2"/>
              <a:buChar char="ü"/>
            </a:pPr>
            <a:r>
              <a:rPr lang="en-US" sz="1400">
                <a:solidFill>
                  <a:srgbClr val="FFFFFF"/>
                </a:solidFill>
                <a:latin typeface="Century Gothic" panose="020F0302020204030204"/>
              </a:rPr>
              <a:t>Defect repairs to an existing service - (workflow is broken)</a:t>
            </a:r>
          </a:p>
          <a:p>
            <a:pPr lvl="2">
              <a:spcBef>
                <a:spcPts val="0"/>
              </a:spcBef>
              <a:buClr>
                <a:srgbClr val="86ED78"/>
              </a:buClr>
              <a:buFont typeface="Wingdings" pitchFamily="2" charset="2"/>
              <a:buChar char="ü"/>
            </a:pPr>
            <a:r>
              <a:rPr lang="en-US" sz="1400">
                <a:solidFill>
                  <a:srgbClr val="FFFFFF"/>
                </a:solidFill>
                <a:latin typeface="Century Gothic" panose="020F0302020204030204"/>
              </a:rPr>
              <a:t>New ServiceNow products - (Add HR Service Delivery product)</a:t>
            </a:r>
          </a:p>
          <a:p>
            <a:pPr marL="855200" lvl="2" indent="-342797"/>
            <a:endParaRPr lang="en-US" sz="1799">
              <a:solidFill>
                <a:srgbClr val="FFFFFF"/>
              </a:solidFill>
              <a:latin typeface="Century Gothic" panose="020F0302020204030204"/>
            </a:endParaRPr>
          </a:p>
          <a:p>
            <a:pPr marL="457063" indent="-457063">
              <a:buFont typeface="+mj-lt"/>
              <a:buAutoNum type="arabicPeriod" startAt="3"/>
            </a:pPr>
            <a:r>
              <a:rPr lang="en-US" sz="1799" b="1">
                <a:solidFill>
                  <a:srgbClr val="FFFFFF"/>
                </a:solidFill>
                <a:latin typeface="Century Gothic" panose="020F0302020204030204"/>
              </a:rPr>
              <a:t>Enhance, </a:t>
            </a:r>
            <a:r>
              <a:rPr lang="en-US" sz="1799" b="1">
                <a:solidFill>
                  <a:srgbClr val="86ED78"/>
                </a:solidFill>
                <a:latin typeface="Century Gothic" panose="020F0302020204030204"/>
              </a:rPr>
              <a:t>Evaluate, Prioritize </a:t>
            </a:r>
            <a:r>
              <a:rPr lang="en-US" sz="1799" b="1">
                <a:solidFill>
                  <a:srgbClr val="FFFFFF"/>
                </a:solidFill>
                <a:latin typeface="Century Gothic" panose="020F0302020204030204"/>
              </a:rPr>
              <a:t>and </a:t>
            </a:r>
            <a:r>
              <a:rPr lang="en-US" sz="1799" b="1">
                <a:solidFill>
                  <a:srgbClr val="86ED78"/>
                </a:solidFill>
                <a:latin typeface="Century Gothic" panose="020F0302020204030204"/>
              </a:rPr>
              <a:t>Approve</a:t>
            </a:r>
            <a:r>
              <a:rPr lang="en-US" sz="1799" b="1">
                <a:solidFill>
                  <a:srgbClr val="FFFFFF"/>
                </a:solidFill>
                <a:latin typeface="Century Gothic" panose="020F0302020204030204"/>
              </a:rPr>
              <a:t> Demand with Assessments</a:t>
            </a:r>
          </a:p>
          <a:p>
            <a:pPr lvl="1">
              <a:spcBef>
                <a:spcPts val="0"/>
              </a:spcBef>
              <a:buClr>
                <a:srgbClr val="86ED78"/>
              </a:buClr>
              <a:buFont typeface="Arial" panose="020B0604020202020204" pitchFamily="34" charset="0"/>
              <a:buChar char="•"/>
            </a:pPr>
            <a:r>
              <a:rPr lang="en-US" sz="1400">
                <a:solidFill>
                  <a:srgbClr val="FFFFFF"/>
                </a:solidFill>
                <a:latin typeface="Century Gothic" panose="020F0302020204030204"/>
              </a:rPr>
              <a:t>Scoring should include 1) Risk 2) Cost/T Shirt sized level of effort 3) Business Value</a:t>
            </a:r>
          </a:p>
        </p:txBody>
      </p:sp>
    </p:spTree>
    <p:extLst>
      <p:ext uri="{BB962C8B-B14F-4D97-AF65-F5344CB8AC3E}">
        <p14:creationId xmlns:p14="http://schemas.microsoft.com/office/powerpoint/2010/main" val="392780997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CCD08-AEC7-B97C-6175-A877461712EC}"/>
              </a:ext>
            </a:extLst>
          </p:cNvPr>
          <p:cNvSpPr>
            <a:spLocks noGrp="1"/>
          </p:cNvSpPr>
          <p:nvPr>
            <p:ph type="title"/>
          </p:nvPr>
        </p:nvSpPr>
        <p:spPr>
          <a:xfrm>
            <a:off x="167537" y="211003"/>
            <a:ext cx="11691758" cy="668518"/>
          </a:xfrm>
        </p:spPr>
        <p:txBody>
          <a:bodyPr/>
          <a:lstStyle/>
          <a:p>
            <a:r>
              <a:rPr lang="en-US"/>
              <a:t>6 Steps Needed to Build Out an </a:t>
            </a:r>
            <a:r>
              <a:rPr lang="en-US">
                <a:solidFill>
                  <a:srgbClr val="86ED78"/>
                </a:solidFill>
              </a:rPr>
              <a:t>Effective Demand Process</a:t>
            </a:r>
          </a:p>
        </p:txBody>
      </p:sp>
      <p:sp>
        <p:nvSpPr>
          <p:cNvPr id="3" name="Content Placeholder 2">
            <a:extLst>
              <a:ext uri="{FF2B5EF4-FFF2-40B4-BE49-F238E27FC236}">
                <a16:creationId xmlns:a16="http://schemas.microsoft.com/office/drawing/2014/main" id="{3E3E5CDA-72A5-F197-D4BE-1F389E8B289F}"/>
              </a:ext>
            </a:extLst>
          </p:cNvPr>
          <p:cNvSpPr txBox="1">
            <a:spLocks/>
          </p:cNvSpPr>
          <p:nvPr/>
        </p:nvSpPr>
        <p:spPr>
          <a:xfrm>
            <a:off x="158427" y="1217849"/>
            <a:ext cx="11878322" cy="4534243"/>
          </a:xfrm>
          <a:prstGeom prst="rect">
            <a:avLst/>
          </a:prstGeom>
        </p:spPr>
        <p:txBody>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063" indent="-457063">
              <a:buFont typeface="+mj-lt"/>
              <a:buAutoNum type="arabicPeriod" startAt="5"/>
            </a:pPr>
            <a:r>
              <a:rPr lang="en-US" sz="1799" b="1">
                <a:solidFill>
                  <a:srgbClr val="86ED78"/>
                </a:solidFill>
                <a:latin typeface="Century Gothic" panose="020F0302020204030204"/>
              </a:rPr>
              <a:t>Align</a:t>
            </a:r>
            <a:r>
              <a:rPr lang="en-US" sz="1799" b="1">
                <a:solidFill>
                  <a:srgbClr val="FFFFFF"/>
                </a:solidFill>
                <a:latin typeface="Century Gothic" panose="020F0302020204030204"/>
              </a:rPr>
              <a:t> Approved Demand to Business Outcomes</a:t>
            </a:r>
          </a:p>
          <a:p>
            <a:pPr lvl="1">
              <a:spcBef>
                <a:spcPts val="0"/>
              </a:spcBef>
              <a:buClr>
                <a:srgbClr val="86ED78"/>
              </a:buClr>
              <a:buFont typeface="Arial" panose="020B0604020202020204" pitchFamily="34" charset="0"/>
              <a:buChar char="•"/>
            </a:pPr>
            <a:r>
              <a:rPr lang="en-US" sz="1400">
                <a:solidFill>
                  <a:srgbClr val="FFFFFF"/>
                </a:solidFill>
                <a:latin typeface="Century Gothic" panose="020F0302020204030204"/>
              </a:rPr>
              <a:t>Demands are assigned to a portfolio which are a collection of demands managed as a group</a:t>
            </a:r>
          </a:p>
          <a:p>
            <a:pPr lvl="1">
              <a:spcBef>
                <a:spcPts val="0"/>
              </a:spcBef>
              <a:buClr>
                <a:srgbClr val="86ED78"/>
              </a:buClr>
              <a:buFont typeface="Arial" panose="020B0604020202020204" pitchFamily="34" charset="0"/>
              <a:buChar char="•"/>
            </a:pPr>
            <a:r>
              <a:rPr lang="en-US" sz="1400">
                <a:solidFill>
                  <a:srgbClr val="FFFFFF"/>
                </a:solidFill>
                <a:latin typeface="Century Gothic" panose="020F0302020204030204"/>
              </a:rPr>
              <a:t>Tie approved demand to business driver such as: Cost reduction, reallocation, increase revenue, improve employee experience, improve customer experience, risk reduction, accelerate innovation</a:t>
            </a:r>
          </a:p>
          <a:p>
            <a:pPr lvl="1">
              <a:spcBef>
                <a:spcPts val="0"/>
              </a:spcBef>
              <a:buClr>
                <a:srgbClr val="86ED78"/>
              </a:buClr>
              <a:buFont typeface="Arial" panose="020B0604020202020204" pitchFamily="34" charset="0"/>
              <a:buChar char="•"/>
            </a:pPr>
            <a:r>
              <a:rPr lang="en-US" sz="1400">
                <a:solidFill>
                  <a:srgbClr val="FFFFFF"/>
                </a:solidFill>
                <a:latin typeface="Century Gothic" panose="020F0302020204030204"/>
              </a:rPr>
              <a:t>When demand is approved</a:t>
            </a:r>
          </a:p>
          <a:p>
            <a:pPr lvl="2">
              <a:spcBef>
                <a:spcPts val="0"/>
              </a:spcBef>
              <a:buClr>
                <a:srgbClr val="86ED78"/>
              </a:buClr>
              <a:buFont typeface="Wingdings" pitchFamily="2" charset="2"/>
              <a:buChar char="ü"/>
            </a:pPr>
            <a:r>
              <a:rPr lang="en-US" sz="1400">
                <a:solidFill>
                  <a:srgbClr val="FFFFFF"/>
                </a:solidFill>
                <a:latin typeface="Century Gothic" panose="020F0302020204030204"/>
              </a:rPr>
              <a:t>Create Project – Strategic demand for a brand new ServiceNow product</a:t>
            </a:r>
          </a:p>
          <a:p>
            <a:pPr lvl="2">
              <a:spcBef>
                <a:spcPts val="0"/>
              </a:spcBef>
              <a:buClr>
                <a:srgbClr val="86ED78"/>
              </a:buClr>
              <a:buFont typeface="Wingdings" pitchFamily="2" charset="2"/>
              <a:buChar char="ü"/>
            </a:pPr>
            <a:r>
              <a:rPr lang="en-US" sz="1400">
                <a:solidFill>
                  <a:srgbClr val="FFFFFF"/>
                </a:solidFill>
                <a:latin typeface="Century Gothic" panose="020F0302020204030204"/>
              </a:rPr>
              <a:t>Create Enhancement – Strategic demand to existing ServiceNow portfolio</a:t>
            </a:r>
          </a:p>
          <a:p>
            <a:pPr lvl="2">
              <a:spcBef>
                <a:spcPts val="0"/>
              </a:spcBef>
              <a:buClr>
                <a:srgbClr val="86ED78"/>
              </a:buClr>
              <a:buFont typeface="Wingdings" pitchFamily="2" charset="2"/>
              <a:buChar char="ü"/>
            </a:pPr>
            <a:r>
              <a:rPr lang="en-US" sz="1400">
                <a:solidFill>
                  <a:srgbClr val="FFFFFF"/>
                </a:solidFill>
                <a:latin typeface="Century Gothic" panose="020F0302020204030204"/>
              </a:rPr>
              <a:t>Create Defect – Operational demand</a:t>
            </a:r>
          </a:p>
          <a:p>
            <a:pPr lvl="2">
              <a:spcBef>
                <a:spcPts val="0"/>
              </a:spcBef>
              <a:buClr>
                <a:srgbClr val="86ED78"/>
              </a:buClr>
              <a:buFont typeface="Wingdings" pitchFamily="2" charset="2"/>
              <a:buChar char="ü"/>
            </a:pPr>
            <a:r>
              <a:rPr lang="en-US" sz="1400">
                <a:solidFill>
                  <a:srgbClr val="FFFFFF"/>
                </a:solidFill>
                <a:latin typeface="Century Gothic" panose="020F0302020204030204"/>
              </a:rPr>
              <a:t>Create a Change – Operational demand</a:t>
            </a:r>
            <a:endParaRPr lang="en-US" sz="1799">
              <a:solidFill>
                <a:srgbClr val="FFFFFF"/>
              </a:solidFill>
              <a:latin typeface="Century Gothic" panose="020F0302020204030204"/>
            </a:endParaRPr>
          </a:p>
          <a:p>
            <a:pPr marL="457063" indent="-457063">
              <a:buFont typeface="+mj-lt"/>
              <a:buAutoNum type="arabicPeriod" startAt="6"/>
            </a:pPr>
            <a:r>
              <a:rPr lang="en-US" sz="1799" b="1">
                <a:solidFill>
                  <a:srgbClr val="FFFFFF"/>
                </a:solidFill>
                <a:latin typeface="Century Gothic" panose="020F0302020204030204"/>
              </a:rPr>
              <a:t>Increase </a:t>
            </a:r>
            <a:r>
              <a:rPr lang="en-US" sz="1799" b="1">
                <a:solidFill>
                  <a:srgbClr val="86ED78"/>
                </a:solidFill>
                <a:latin typeface="Century Gothic" panose="020F0302020204030204"/>
              </a:rPr>
              <a:t>Velocity</a:t>
            </a:r>
            <a:r>
              <a:rPr lang="en-US" sz="1799" b="1">
                <a:solidFill>
                  <a:srgbClr val="FFFFFF"/>
                </a:solidFill>
                <a:latin typeface="Century Gothic" panose="020F0302020204030204"/>
              </a:rPr>
              <a:t> and Plan Future Demand</a:t>
            </a:r>
            <a:endParaRPr lang="en-US" sz="1799">
              <a:solidFill>
                <a:srgbClr val="FFFFFF"/>
              </a:solidFill>
              <a:latin typeface="Century Gothic" panose="020F0302020204030204"/>
            </a:endParaRPr>
          </a:p>
          <a:p>
            <a:pPr lvl="1">
              <a:spcBef>
                <a:spcPts val="0"/>
              </a:spcBef>
              <a:buClr>
                <a:srgbClr val="86ED78"/>
              </a:buClr>
              <a:buFont typeface="Arial" panose="020B0604020202020204" pitchFamily="34" charset="0"/>
              <a:buChar char="•"/>
            </a:pPr>
            <a:r>
              <a:rPr lang="en-US" sz="1400">
                <a:solidFill>
                  <a:srgbClr val="FFFFFF"/>
                </a:solidFill>
                <a:latin typeface="Century Gothic" panose="020F0302020204030204"/>
              </a:rPr>
              <a:t>Meet with business partners 2x a year</a:t>
            </a:r>
          </a:p>
          <a:p>
            <a:pPr lvl="1">
              <a:spcBef>
                <a:spcPts val="0"/>
              </a:spcBef>
              <a:buClr>
                <a:srgbClr val="86ED78"/>
              </a:buClr>
              <a:buFont typeface="Arial" panose="020B0604020202020204" pitchFamily="34" charset="0"/>
              <a:buChar char="•"/>
            </a:pPr>
            <a:r>
              <a:rPr lang="en-US" sz="1400">
                <a:solidFill>
                  <a:srgbClr val="FFFFFF"/>
                </a:solidFill>
                <a:latin typeface="Century Gothic" panose="020F0302020204030204"/>
              </a:rPr>
              <a:t>Talk about new functionality in ServiceNow new releases, new ServiceNow solutions offered, etc.</a:t>
            </a:r>
          </a:p>
          <a:p>
            <a:pPr lvl="1">
              <a:spcBef>
                <a:spcPts val="0"/>
              </a:spcBef>
              <a:buClr>
                <a:srgbClr val="86ED78"/>
              </a:buClr>
              <a:buFont typeface="Arial" panose="020B0604020202020204" pitchFamily="34" charset="0"/>
              <a:buChar char="•"/>
            </a:pPr>
            <a:r>
              <a:rPr lang="en-US" sz="1400">
                <a:solidFill>
                  <a:srgbClr val="FFFFFF"/>
                </a:solidFill>
                <a:latin typeface="Century Gothic" panose="020F0302020204030204"/>
              </a:rPr>
              <a:t>This enables Demand Board including Platform Owner to be proactive and shape demand rather than being reactive</a:t>
            </a:r>
          </a:p>
          <a:p>
            <a:pPr lvl="1">
              <a:spcBef>
                <a:spcPts val="0"/>
              </a:spcBef>
              <a:buClr>
                <a:srgbClr val="86ED78"/>
              </a:buClr>
              <a:buFont typeface="Arial" panose="020B0604020202020204" pitchFamily="34" charset="0"/>
              <a:buChar char="•"/>
            </a:pPr>
            <a:r>
              <a:rPr lang="en-US" sz="1400">
                <a:solidFill>
                  <a:srgbClr val="FFFFFF"/>
                </a:solidFill>
                <a:latin typeface="Century Gothic" panose="020F0302020204030204"/>
              </a:rPr>
              <a:t>Share the roadmap and keep it current (working closely with Strategy and Innovation groups)</a:t>
            </a:r>
          </a:p>
        </p:txBody>
      </p:sp>
    </p:spTree>
    <p:extLst>
      <p:ext uri="{BB962C8B-B14F-4D97-AF65-F5344CB8AC3E}">
        <p14:creationId xmlns:p14="http://schemas.microsoft.com/office/powerpoint/2010/main" val="393281177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06B4F-9BA4-4CD0-86C7-3DFA3B899D09}"/>
              </a:ext>
            </a:extLst>
          </p:cNvPr>
          <p:cNvSpPr>
            <a:spLocks noGrp="1"/>
          </p:cNvSpPr>
          <p:nvPr>
            <p:ph type="title"/>
          </p:nvPr>
        </p:nvSpPr>
        <p:spPr>
          <a:xfrm>
            <a:off x="425739" y="3578473"/>
            <a:ext cx="9375775" cy="1325880"/>
          </a:xfrm>
        </p:spPr>
        <p:txBody>
          <a:bodyPr/>
          <a:lstStyle/>
          <a:p>
            <a:r>
              <a:rPr lang="en-US" dirty="0">
                <a:solidFill>
                  <a:srgbClr val="86ED77"/>
                </a:solidFill>
              </a:rPr>
              <a:t>Step 3b:</a:t>
            </a:r>
            <a:br>
              <a:rPr lang="en-US" dirty="0">
                <a:solidFill>
                  <a:srgbClr val="86ED77"/>
                </a:solidFill>
              </a:rPr>
            </a:br>
            <a:r>
              <a:rPr lang="en-US" dirty="0">
                <a:solidFill>
                  <a:srgbClr val="86ED77"/>
                </a:solidFill>
              </a:rPr>
              <a:t>Demand Management Intake Practice </a:t>
            </a:r>
          </a:p>
        </p:txBody>
      </p:sp>
    </p:spTree>
    <p:extLst>
      <p:ext uri="{BB962C8B-B14F-4D97-AF65-F5344CB8AC3E}">
        <p14:creationId xmlns:p14="http://schemas.microsoft.com/office/powerpoint/2010/main" val="137030629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06B4F-9BA4-4CD0-86C7-3DFA3B899D09}"/>
              </a:ext>
            </a:extLst>
          </p:cNvPr>
          <p:cNvSpPr>
            <a:spLocks noGrp="1"/>
          </p:cNvSpPr>
          <p:nvPr>
            <p:ph type="title"/>
          </p:nvPr>
        </p:nvSpPr>
        <p:spPr>
          <a:xfrm>
            <a:off x="601673" y="3604434"/>
            <a:ext cx="10033197" cy="1325535"/>
          </a:xfrm>
        </p:spPr>
        <p:txBody>
          <a:bodyPr/>
          <a:lstStyle/>
          <a:p>
            <a:r>
              <a:rPr lang="en-US" dirty="0">
                <a:solidFill>
                  <a:srgbClr val="86ED77"/>
                </a:solidFill>
              </a:rPr>
              <a:t>Step 3c: </a:t>
            </a:r>
            <a:br>
              <a:rPr lang="en-US" dirty="0">
                <a:solidFill>
                  <a:srgbClr val="86ED77"/>
                </a:solidFill>
              </a:rPr>
            </a:br>
            <a:r>
              <a:rPr lang="en-US" dirty="0">
                <a:solidFill>
                  <a:srgbClr val="86ED77"/>
                </a:solidFill>
              </a:rPr>
              <a:t>Enhance, Evaluate, Prioritize &amp; Approve Demand via Assessments</a:t>
            </a:r>
          </a:p>
        </p:txBody>
      </p:sp>
    </p:spTree>
    <p:extLst>
      <p:ext uri="{BB962C8B-B14F-4D97-AF65-F5344CB8AC3E}">
        <p14:creationId xmlns:p14="http://schemas.microsoft.com/office/powerpoint/2010/main" val="30733355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799A0B5-BAE7-373F-FA5F-AA4A9C8AEDA6}"/>
              </a:ext>
            </a:extLst>
          </p:cNvPr>
          <p:cNvSpPr/>
          <p:nvPr/>
        </p:nvSpPr>
        <p:spPr>
          <a:xfrm>
            <a:off x="659836" y="2989413"/>
            <a:ext cx="3626352" cy="4036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040">
              <a:defRPr/>
            </a:pPr>
            <a:r>
              <a:rPr lang="en-US" sz="1798" b="1">
                <a:solidFill>
                  <a:srgbClr val="86ED78"/>
                </a:solidFill>
                <a:latin typeface="Century Gothic" panose="020F0302020204030204"/>
              </a:rPr>
              <a:t>Size/Level of Effort</a:t>
            </a:r>
          </a:p>
        </p:txBody>
      </p:sp>
      <p:sp>
        <p:nvSpPr>
          <p:cNvPr id="4" name="Rectangle 3">
            <a:extLst>
              <a:ext uri="{FF2B5EF4-FFF2-40B4-BE49-F238E27FC236}">
                <a16:creationId xmlns:a16="http://schemas.microsoft.com/office/drawing/2014/main" id="{7EF882DF-EA29-FFE6-F1CE-51F8C9D6A256}"/>
              </a:ext>
            </a:extLst>
          </p:cNvPr>
          <p:cNvSpPr/>
          <p:nvPr/>
        </p:nvSpPr>
        <p:spPr>
          <a:xfrm>
            <a:off x="5102803" y="2983379"/>
            <a:ext cx="3626352" cy="4036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040">
              <a:defRPr/>
            </a:pPr>
            <a:r>
              <a:rPr lang="en-US" sz="1798" b="1">
                <a:solidFill>
                  <a:srgbClr val="86ED78"/>
                </a:solidFill>
                <a:latin typeface="Century Gothic" panose="020F0302020204030204"/>
              </a:rPr>
              <a:t>Value</a:t>
            </a:r>
          </a:p>
        </p:txBody>
      </p:sp>
      <p:sp>
        <p:nvSpPr>
          <p:cNvPr id="5" name="Rectangle 4">
            <a:extLst>
              <a:ext uri="{FF2B5EF4-FFF2-40B4-BE49-F238E27FC236}">
                <a16:creationId xmlns:a16="http://schemas.microsoft.com/office/drawing/2014/main" id="{C3C27FAF-F149-751E-05B5-CDAD1F7728D3}"/>
              </a:ext>
            </a:extLst>
          </p:cNvPr>
          <p:cNvSpPr/>
          <p:nvPr/>
        </p:nvSpPr>
        <p:spPr>
          <a:xfrm>
            <a:off x="9134009" y="2983378"/>
            <a:ext cx="2990613" cy="4036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040">
              <a:defRPr/>
            </a:pPr>
            <a:r>
              <a:rPr lang="en-US" sz="1798" b="1">
                <a:solidFill>
                  <a:srgbClr val="86ED78"/>
                </a:solidFill>
                <a:latin typeface="Century Gothic" panose="020F0302020204030204"/>
              </a:rPr>
              <a:t>Risk</a:t>
            </a:r>
          </a:p>
        </p:txBody>
      </p:sp>
      <p:sp>
        <p:nvSpPr>
          <p:cNvPr id="6" name="Content Placeholder 2">
            <a:extLst>
              <a:ext uri="{FF2B5EF4-FFF2-40B4-BE49-F238E27FC236}">
                <a16:creationId xmlns:a16="http://schemas.microsoft.com/office/drawing/2014/main" id="{120FB3F8-C78B-F38B-6278-E045FE590814}"/>
              </a:ext>
            </a:extLst>
          </p:cNvPr>
          <p:cNvSpPr txBox="1">
            <a:spLocks/>
          </p:cNvSpPr>
          <p:nvPr/>
        </p:nvSpPr>
        <p:spPr>
          <a:xfrm>
            <a:off x="468429" y="1447772"/>
            <a:ext cx="11210544" cy="978430"/>
          </a:xfrm>
          <a:prstGeom prst="rect">
            <a:avLst/>
          </a:prstGeom>
        </p:spPr>
        <p:txBody>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799">
                <a:solidFill>
                  <a:srgbClr val="FFFFFF"/>
                </a:solidFill>
                <a:latin typeface="Century Gothic" panose="020F0302020204030204"/>
              </a:rPr>
              <a:t>Score for 3 areas: </a:t>
            </a:r>
          </a:p>
          <a:p>
            <a:pPr marL="457063" indent="-457063">
              <a:buFont typeface="+mj-lt"/>
              <a:buAutoNum type="arabicPeriod"/>
            </a:pPr>
            <a:r>
              <a:rPr lang="en-US" sz="1400">
                <a:solidFill>
                  <a:srgbClr val="FFFFFF"/>
                </a:solidFill>
                <a:latin typeface="Century Gothic" panose="020F0302020204030204"/>
              </a:rPr>
              <a:t> </a:t>
            </a:r>
            <a:r>
              <a:rPr lang="en-US" sz="1400">
                <a:solidFill>
                  <a:srgbClr val="86ED78"/>
                </a:solidFill>
                <a:latin typeface="Century Gothic" panose="020F0302020204030204"/>
              </a:rPr>
              <a:t>Size</a:t>
            </a:r>
            <a:r>
              <a:rPr lang="en-US" sz="1400">
                <a:solidFill>
                  <a:srgbClr val="FFFFFF"/>
                </a:solidFill>
                <a:latin typeface="Century Gothic" panose="020F0302020204030204"/>
              </a:rPr>
              <a:t> (estimated level of effort) </a:t>
            </a:r>
          </a:p>
          <a:p>
            <a:pPr marL="457063" indent="-457063">
              <a:buFont typeface="+mj-lt"/>
              <a:buAutoNum type="arabicPeriod"/>
            </a:pPr>
            <a:r>
              <a:rPr lang="en-US" sz="1400">
                <a:solidFill>
                  <a:srgbClr val="FFFFFF"/>
                </a:solidFill>
                <a:latin typeface="Century Gothic" panose="020F0302020204030204"/>
              </a:rPr>
              <a:t> Business </a:t>
            </a:r>
            <a:r>
              <a:rPr lang="en-US" sz="1400">
                <a:solidFill>
                  <a:srgbClr val="86ED78"/>
                </a:solidFill>
                <a:latin typeface="Century Gothic" panose="020F0302020204030204"/>
              </a:rPr>
              <a:t>Value</a:t>
            </a:r>
            <a:r>
              <a:rPr lang="en-US" sz="1400">
                <a:solidFill>
                  <a:srgbClr val="FFFFFF"/>
                </a:solidFill>
                <a:latin typeface="Century Gothic" panose="020F0302020204030204"/>
              </a:rPr>
              <a:t> alignment</a:t>
            </a:r>
          </a:p>
          <a:p>
            <a:pPr marL="457063" indent="-457063">
              <a:buFont typeface="+mj-lt"/>
              <a:buAutoNum type="arabicPeriod"/>
            </a:pPr>
            <a:r>
              <a:rPr lang="en-US" sz="1400">
                <a:solidFill>
                  <a:srgbClr val="FFFFFF"/>
                </a:solidFill>
                <a:latin typeface="Century Gothic" panose="020F0302020204030204"/>
              </a:rPr>
              <a:t> Technical </a:t>
            </a:r>
            <a:r>
              <a:rPr lang="en-US" sz="1400">
                <a:solidFill>
                  <a:srgbClr val="86ED78"/>
                </a:solidFill>
                <a:latin typeface="Century Gothic" panose="020F0302020204030204"/>
              </a:rPr>
              <a:t>Risk</a:t>
            </a:r>
            <a:endParaRPr lang="en-US" sz="1400">
              <a:solidFill>
                <a:srgbClr val="FFFFFF"/>
              </a:solidFill>
              <a:latin typeface="Century Gothic" panose="020F0302020204030204"/>
            </a:endParaRPr>
          </a:p>
          <a:p>
            <a:endParaRPr lang="en-US" sz="1799">
              <a:solidFill>
                <a:srgbClr val="FFFFFF"/>
              </a:solidFill>
              <a:latin typeface="Century Gothic" panose="020F0302020204030204"/>
            </a:endParaRPr>
          </a:p>
        </p:txBody>
      </p:sp>
      <p:pic>
        <p:nvPicPr>
          <p:cNvPr id="7" name="Picture 6">
            <a:extLst>
              <a:ext uri="{FF2B5EF4-FFF2-40B4-BE49-F238E27FC236}">
                <a16:creationId xmlns:a16="http://schemas.microsoft.com/office/drawing/2014/main" id="{BBF8D2FF-5674-CBAB-0E81-9BAC3FA18F45}"/>
              </a:ext>
            </a:extLst>
          </p:cNvPr>
          <p:cNvPicPr>
            <a:picLocks noChangeAspect="1"/>
          </p:cNvPicPr>
          <p:nvPr/>
        </p:nvPicPr>
        <p:blipFill>
          <a:blip r:embed="rId2"/>
          <a:stretch>
            <a:fillRect/>
          </a:stretch>
        </p:blipFill>
        <p:spPr>
          <a:xfrm>
            <a:off x="9273925" y="3470958"/>
            <a:ext cx="2704629" cy="2163704"/>
          </a:xfrm>
          <a:prstGeom prst="rect">
            <a:avLst/>
          </a:prstGeom>
        </p:spPr>
      </p:pic>
      <p:pic>
        <p:nvPicPr>
          <p:cNvPr id="8" name="Picture 7">
            <a:extLst>
              <a:ext uri="{FF2B5EF4-FFF2-40B4-BE49-F238E27FC236}">
                <a16:creationId xmlns:a16="http://schemas.microsoft.com/office/drawing/2014/main" id="{0E500BED-6FC0-852B-6049-E2D6552CABD1}"/>
              </a:ext>
            </a:extLst>
          </p:cNvPr>
          <p:cNvPicPr>
            <a:picLocks noChangeAspect="1"/>
          </p:cNvPicPr>
          <p:nvPr/>
        </p:nvPicPr>
        <p:blipFill>
          <a:blip r:embed="rId3"/>
          <a:stretch>
            <a:fillRect/>
          </a:stretch>
        </p:blipFill>
        <p:spPr>
          <a:xfrm>
            <a:off x="207736" y="3448048"/>
            <a:ext cx="4655010" cy="2658917"/>
          </a:xfrm>
          <a:prstGeom prst="rect">
            <a:avLst/>
          </a:prstGeom>
        </p:spPr>
      </p:pic>
      <p:pic>
        <p:nvPicPr>
          <p:cNvPr id="9" name="Picture 8">
            <a:extLst>
              <a:ext uri="{FF2B5EF4-FFF2-40B4-BE49-F238E27FC236}">
                <a16:creationId xmlns:a16="http://schemas.microsoft.com/office/drawing/2014/main" id="{4CDCD01B-50A6-CF72-B601-96A413066EA0}"/>
              </a:ext>
            </a:extLst>
          </p:cNvPr>
          <p:cNvPicPr>
            <a:picLocks noChangeAspect="1"/>
          </p:cNvPicPr>
          <p:nvPr/>
        </p:nvPicPr>
        <p:blipFill>
          <a:blip r:embed="rId4"/>
          <a:stretch>
            <a:fillRect/>
          </a:stretch>
        </p:blipFill>
        <p:spPr>
          <a:xfrm>
            <a:off x="5044104" y="3470959"/>
            <a:ext cx="4048464" cy="2658917"/>
          </a:xfrm>
          <a:prstGeom prst="rect">
            <a:avLst/>
          </a:prstGeom>
        </p:spPr>
      </p:pic>
      <p:sp>
        <p:nvSpPr>
          <p:cNvPr id="12" name="Title 1">
            <a:extLst>
              <a:ext uri="{FF2B5EF4-FFF2-40B4-BE49-F238E27FC236}">
                <a16:creationId xmlns:a16="http://schemas.microsoft.com/office/drawing/2014/main" id="{C99828B3-CCC5-97A4-F130-282D1D8816D6}"/>
              </a:ext>
            </a:extLst>
          </p:cNvPr>
          <p:cNvSpPr txBox="1">
            <a:spLocks/>
          </p:cNvSpPr>
          <p:nvPr/>
        </p:nvSpPr>
        <p:spPr bwMode="gray">
          <a:xfrm>
            <a:off x="106335" y="370449"/>
            <a:ext cx="11691758" cy="668518"/>
          </a:xfrm>
          <a:prstGeom prst="rect">
            <a:avLst/>
          </a:prstGeom>
        </p:spPr>
        <p:txBody>
          <a:bodyPr vert="horz" lIns="91416" tIns="0" rIns="91416" bIns="0" rtlCol="0" anchor="b" anchorCtr="0">
            <a:noAutofit/>
          </a:bodyPr>
          <a:lstStyle>
            <a:lvl1pPr algn="l" defTabSz="457017" rtl="0" eaLnBrk="1" latinLnBrk="0" hangingPunct="1">
              <a:lnSpc>
                <a:spcPct val="90000"/>
              </a:lnSpc>
              <a:spcBef>
                <a:spcPts val="0"/>
              </a:spcBef>
              <a:buNone/>
              <a:defRPr lang="en-US" sz="3200" b="1" i="0" kern="1200" dirty="0">
                <a:solidFill>
                  <a:schemeClr val="tx1"/>
                </a:solidFill>
                <a:latin typeface="+mj-lt"/>
                <a:ea typeface="Gilroy" panose="00000500000000000000" pitchFamily="50" charset="0"/>
                <a:cs typeface="Gilroy" panose="00000500000000000000" pitchFamily="50" charset="0"/>
              </a:defRPr>
            </a:lvl1pPr>
          </a:lstStyle>
          <a:p>
            <a:pPr>
              <a:defRPr/>
            </a:pPr>
            <a:r>
              <a:rPr lang="en-US" sz="3199">
                <a:solidFill>
                  <a:srgbClr val="86ED77"/>
                </a:solidFill>
                <a:latin typeface="Century Gothic" panose="020F0302020204030204"/>
              </a:rPr>
              <a:t>Enhance, Evaluate, Prioritize </a:t>
            </a:r>
            <a:r>
              <a:rPr lang="en-US" sz="3199">
                <a:solidFill>
                  <a:srgbClr val="FFFFFF"/>
                </a:solidFill>
                <a:latin typeface="Century Gothic" panose="020F0302020204030204"/>
              </a:rPr>
              <a:t>&amp; </a:t>
            </a:r>
            <a:r>
              <a:rPr lang="en-US" sz="3199">
                <a:solidFill>
                  <a:srgbClr val="86ED77"/>
                </a:solidFill>
                <a:latin typeface="Century Gothic" panose="020F0302020204030204"/>
              </a:rPr>
              <a:t>Approve</a:t>
            </a:r>
            <a:r>
              <a:rPr lang="en-US" sz="3199">
                <a:solidFill>
                  <a:srgbClr val="FFFFFF"/>
                </a:solidFill>
                <a:latin typeface="Century Gothic" panose="020F0302020204030204"/>
              </a:rPr>
              <a:t> Demand via Assessments</a:t>
            </a:r>
          </a:p>
        </p:txBody>
      </p:sp>
    </p:spTree>
    <p:extLst>
      <p:ext uri="{BB962C8B-B14F-4D97-AF65-F5344CB8AC3E}">
        <p14:creationId xmlns:p14="http://schemas.microsoft.com/office/powerpoint/2010/main" val="3369610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F156F76-60D8-4F22-A415-1C0ED5D5CE5C}"/>
              </a:ext>
            </a:extLst>
          </p:cNvPr>
          <p:cNvPicPr/>
          <p:nvPr/>
        </p:nvPicPr>
        <p:blipFill>
          <a:blip r:embed="rId2" cstate="email">
            <a:extLst>
              <a:ext uri="{28A0092B-C50C-407E-A947-70E740481C1C}">
                <a14:useLocalDpi xmlns:a14="http://schemas.microsoft.com/office/drawing/2010/main"/>
              </a:ext>
            </a:extLst>
          </a:blip>
          <a:stretch>
            <a:fillRect/>
          </a:stretch>
        </p:blipFill>
        <p:spPr>
          <a:xfrm>
            <a:off x="1620418" y="1364675"/>
            <a:ext cx="9379681" cy="4894575"/>
          </a:xfrm>
          <a:prstGeom prst="rect">
            <a:avLst/>
          </a:prstGeom>
        </p:spPr>
      </p:pic>
      <p:sp>
        <p:nvSpPr>
          <p:cNvPr id="5" name="Content Placeholder 4">
            <a:extLst>
              <a:ext uri="{FF2B5EF4-FFF2-40B4-BE49-F238E27FC236}">
                <a16:creationId xmlns:a16="http://schemas.microsoft.com/office/drawing/2014/main" id="{387EF001-CC1C-4445-9F17-CAA65A4BF85C}"/>
              </a:ext>
            </a:extLst>
          </p:cNvPr>
          <p:cNvSpPr>
            <a:spLocks noGrp="1"/>
          </p:cNvSpPr>
          <p:nvPr>
            <p:ph type="body" sz="quarter" idx="13"/>
          </p:nvPr>
        </p:nvSpPr>
        <p:spPr>
          <a:xfrm>
            <a:off x="1515670" y="1038968"/>
            <a:ext cx="9379681" cy="447939"/>
          </a:xfrm>
        </p:spPr>
        <p:txBody>
          <a:bodyPr/>
          <a:lstStyle/>
          <a:p>
            <a:pPr algn="ctr"/>
            <a:r>
              <a:rPr lang="en-US" sz="1400"/>
              <a:t>Alternative approach to prioritize demand using Impact &amp; Urgency (from an existing customer)</a:t>
            </a:r>
          </a:p>
        </p:txBody>
      </p:sp>
      <p:sp>
        <p:nvSpPr>
          <p:cNvPr id="18" name="Title 1">
            <a:extLst>
              <a:ext uri="{FF2B5EF4-FFF2-40B4-BE49-F238E27FC236}">
                <a16:creationId xmlns:a16="http://schemas.microsoft.com/office/drawing/2014/main" id="{D58244F4-219B-4239-9D9E-A96CF884ECCA}"/>
              </a:ext>
            </a:extLst>
          </p:cNvPr>
          <p:cNvSpPr txBox="1">
            <a:spLocks/>
          </p:cNvSpPr>
          <p:nvPr/>
        </p:nvSpPr>
        <p:spPr bwMode="gray">
          <a:xfrm>
            <a:off x="106335" y="370449"/>
            <a:ext cx="11691758" cy="668518"/>
          </a:xfrm>
          <a:prstGeom prst="rect">
            <a:avLst/>
          </a:prstGeom>
        </p:spPr>
        <p:txBody>
          <a:bodyPr vert="horz" lIns="91416" tIns="0" rIns="91416" bIns="0" rtlCol="0" anchor="b" anchorCtr="0">
            <a:noAutofit/>
          </a:bodyPr>
          <a:lstStyle>
            <a:lvl1pPr algn="l" defTabSz="457017" rtl="0" eaLnBrk="1" latinLnBrk="0" hangingPunct="1">
              <a:lnSpc>
                <a:spcPct val="90000"/>
              </a:lnSpc>
              <a:spcBef>
                <a:spcPts val="0"/>
              </a:spcBef>
              <a:buNone/>
              <a:defRPr lang="en-US" sz="3200" b="1" i="0" kern="1200" dirty="0">
                <a:solidFill>
                  <a:schemeClr val="tx1"/>
                </a:solidFill>
                <a:latin typeface="+mj-lt"/>
                <a:ea typeface="Gilroy" panose="00000500000000000000" pitchFamily="50" charset="0"/>
                <a:cs typeface="Gilroy" panose="00000500000000000000" pitchFamily="50" charset="0"/>
              </a:defRPr>
            </a:lvl1pPr>
          </a:lstStyle>
          <a:p>
            <a:pPr>
              <a:defRPr/>
            </a:pPr>
            <a:r>
              <a:rPr lang="en-US" sz="3199">
                <a:solidFill>
                  <a:srgbClr val="86ED77"/>
                </a:solidFill>
                <a:latin typeface="Century Gothic" panose="020F0302020204030204"/>
              </a:rPr>
              <a:t>Enhance, Evaluate, Prioritize </a:t>
            </a:r>
            <a:r>
              <a:rPr lang="en-US" sz="3199">
                <a:solidFill>
                  <a:srgbClr val="FFFFFF"/>
                </a:solidFill>
                <a:latin typeface="Century Gothic" panose="020F0302020204030204"/>
              </a:rPr>
              <a:t>&amp; </a:t>
            </a:r>
            <a:r>
              <a:rPr lang="en-US" sz="3199">
                <a:solidFill>
                  <a:srgbClr val="86ED77"/>
                </a:solidFill>
                <a:latin typeface="Century Gothic" panose="020F0302020204030204"/>
              </a:rPr>
              <a:t>Approve</a:t>
            </a:r>
            <a:r>
              <a:rPr lang="en-US" sz="3199">
                <a:solidFill>
                  <a:srgbClr val="FFFFFF"/>
                </a:solidFill>
                <a:latin typeface="Century Gothic" panose="020F0302020204030204"/>
              </a:rPr>
              <a:t> Demand via Assessments</a:t>
            </a:r>
          </a:p>
        </p:txBody>
      </p:sp>
    </p:spTree>
    <p:extLst>
      <p:ext uri="{BB962C8B-B14F-4D97-AF65-F5344CB8AC3E}">
        <p14:creationId xmlns:p14="http://schemas.microsoft.com/office/powerpoint/2010/main" val="264725714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87EF001-CC1C-4445-9F17-CAA65A4BF85C}"/>
              </a:ext>
            </a:extLst>
          </p:cNvPr>
          <p:cNvSpPr>
            <a:spLocks noGrp="1"/>
          </p:cNvSpPr>
          <p:nvPr>
            <p:ph type="body" sz="quarter" idx="13"/>
          </p:nvPr>
        </p:nvSpPr>
        <p:spPr>
          <a:xfrm>
            <a:off x="492378" y="1255961"/>
            <a:ext cx="11207242" cy="447939"/>
          </a:xfrm>
        </p:spPr>
        <p:txBody>
          <a:bodyPr/>
          <a:lstStyle/>
          <a:p>
            <a:pPr algn="ctr"/>
            <a:r>
              <a:rPr lang="en-US"/>
              <a:t>Alternative approach to defining a Risk score</a:t>
            </a:r>
          </a:p>
        </p:txBody>
      </p:sp>
      <p:pic>
        <p:nvPicPr>
          <p:cNvPr id="6" name="Picture 5">
            <a:extLst>
              <a:ext uri="{FF2B5EF4-FFF2-40B4-BE49-F238E27FC236}">
                <a16:creationId xmlns:a16="http://schemas.microsoft.com/office/drawing/2014/main" id="{B8D3974D-FDCA-414F-958F-95B082B5D564}"/>
              </a:ext>
            </a:extLst>
          </p:cNvPr>
          <p:cNvPicPr/>
          <p:nvPr/>
        </p:nvPicPr>
        <p:blipFill>
          <a:blip r:embed="rId2" cstate="email">
            <a:extLst>
              <a:ext uri="{28A0092B-C50C-407E-A947-70E740481C1C}">
                <a14:useLocalDpi xmlns:a14="http://schemas.microsoft.com/office/drawing/2010/main"/>
              </a:ext>
            </a:extLst>
          </a:blip>
          <a:stretch>
            <a:fillRect/>
          </a:stretch>
        </p:blipFill>
        <p:spPr>
          <a:xfrm>
            <a:off x="1990045" y="1703900"/>
            <a:ext cx="8211910" cy="4410450"/>
          </a:xfrm>
          <a:prstGeom prst="rect">
            <a:avLst/>
          </a:prstGeom>
        </p:spPr>
      </p:pic>
      <p:sp>
        <p:nvSpPr>
          <p:cNvPr id="2" name="Title 1">
            <a:extLst>
              <a:ext uri="{FF2B5EF4-FFF2-40B4-BE49-F238E27FC236}">
                <a16:creationId xmlns:a16="http://schemas.microsoft.com/office/drawing/2014/main" id="{E71ACD9A-A74B-273F-13D0-818B204E118B}"/>
              </a:ext>
            </a:extLst>
          </p:cNvPr>
          <p:cNvSpPr txBox="1">
            <a:spLocks/>
          </p:cNvSpPr>
          <p:nvPr/>
        </p:nvSpPr>
        <p:spPr bwMode="gray">
          <a:xfrm>
            <a:off x="106335" y="370449"/>
            <a:ext cx="11691758" cy="668518"/>
          </a:xfrm>
          <a:prstGeom prst="rect">
            <a:avLst/>
          </a:prstGeom>
        </p:spPr>
        <p:txBody>
          <a:bodyPr vert="horz" lIns="91416" tIns="0" rIns="91416" bIns="0" rtlCol="0" anchor="b" anchorCtr="0">
            <a:noAutofit/>
          </a:bodyPr>
          <a:lstStyle>
            <a:lvl1pPr algn="l" defTabSz="457017" rtl="0" eaLnBrk="1" latinLnBrk="0" hangingPunct="1">
              <a:lnSpc>
                <a:spcPct val="90000"/>
              </a:lnSpc>
              <a:spcBef>
                <a:spcPts val="0"/>
              </a:spcBef>
              <a:buNone/>
              <a:defRPr lang="en-US" sz="3200" b="1" i="0" kern="1200" dirty="0">
                <a:solidFill>
                  <a:schemeClr val="tx1"/>
                </a:solidFill>
                <a:latin typeface="+mj-lt"/>
                <a:ea typeface="Gilroy" panose="00000500000000000000" pitchFamily="50" charset="0"/>
                <a:cs typeface="Gilroy" panose="00000500000000000000" pitchFamily="50" charset="0"/>
              </a:defRPr>
            </a:lvl1pPr>
          </a:lstStyle>
          <a:p>
            <a:pPr>
              <a:defRPr/>
            </a:pPr>
            <a:r>
              <a:rPr lang="en-US" sz="3199">
                <a:solidFill>
                  <a:srgbClr val="86ED77"/>
                </a:solidFill>
                <a:latin typeface="Century Gothic" panose="020F0302020204030204"/>
              </a:rPr>
              <a:t>Enhance, Evaluate, Prioritize </a:t>
            </a:r>
            <a:r>
              <a:rPr lang="en-US" sz="3199">
                <a:solidFill>
                  <a:srgbClr val="FFFFFF"/>
                </a:solidFill>
                <a:latin typeface="Century Gothic" panose="020F0302020204030204"/>
              </a:rPr>
              <a:t>&amp; </a:t>
            </a:r>
            <a:r>
              <a:rPr lang="en-US" sz="3199">
                <a:solidFill>
                  <a:srgbClr val="86ED77"/>
                </a:solidFill>
                <a:latin typeface="Century Gothic" panose="020F0302020204030204"/>
              </a:rPr>
              <a:t>Approve</a:t>
            </a:r>
            <a:r>
              <a:rPr lang="en-US" sz="3199">
                <a:solidFill>
                  <a:srgbClr val="FFFFFF"/>
                </a:solidFill>
                <a:latin typeface="Century Gothic" panose="020F0302020204030204"/>
              </a:rPr>
              <a:t> Demand via Assessments</a:t>
            </a:r>
          </a:p>
        </p:txBody>
      </p:sp>
    </p:spTree>
    <p:extLst>
      <p:ext uri="{BB962C8B-B14F-4D97-AF65-F5344CB8AC3E}">
        <p14:creationId xmlns:p14="http://schemas.microsoft.com/office/powerpoint/2010/main" val="13771223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06B4F-9BA4-4CD0-86C7-3DFA3B899D09}"/>
              </a:ext>
            </a:extLst>
          </p:cNvPr>
          <p:cNvSpPr>
            <a:spLocks noGrp="1"/>
          </p:cNvSpPr>
          <p:nvPr>
            <p:ph type="title"/>
          </p:nvPr>
        </p:nvSpPr>
        <p:spPr/>
        <p:txBody>
          <a:bodyPr/>
          <a:lstStyle/>
          <a:p>
            <a:r>
              <a:rPr lang="en-US"/>
              <a:t>2 Demand Board Options</a:t>
            </a:r>
          </a:p>
        </p:txBody>
      </p:sp>
      <p:sp>
        <p:nvSpPr>
          <p:cNvPr id="3" name="Text Placeholder 2">
            <a:extLst>
              <a:ext uri="{FF2B5EF4-FFF2-40B4-BE49-F238E27FC236}">
                <a16:creationId xmlns:a16="http://schemas.microsoft.com/office/drawing/2014/main" id="{5C9E0D78-B70C-44F2-AF19-6380CA705FF5}"/>
              </a:ext>
            </a:extLst>
          </p:cNvPr>
          <p:cNvSpPr>
            <a:spLocks noGrp="1"/>
          </p:cNvSpPr>
          <p:nvPr>
            <p:ph type="body" sz="quarter" idx="10"/>
          </p:nvPr>
        </p:nvSpPr>
        <p:spPr/>
        <p:txBody>
          <a:bodyPr/>
          <a:lstStyle/>
          <a:p>
            <a:r>
              <a:rPr lang="en-US"/>
              <a:t>Centralized vs. Federated</a:t>
            </a:r>
          </a:p>
        </p:txBody>
      </p:sp>
    </p:spTree>
    <p:extLst>
      <p:ext uri="{BB962C8B-B14F-4D97-AF65-F5344CB8AC3E}">
        <p14:creationId xmlns:p14="http://schemas.microsoft.com/office/powerpoint/2010/main" val="284838480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589" y="22143"/>
            <a:ext cx="11830857" cy="1195572"/>
          </a:xfrm>
        </p:spPr>
        <p:txBody>
          <a:bodyPr/>
          <a:lstStyle/>
          <a:p>
            <a:r>
              <a:rPr lang="en-US" sz="2399"/>
              <a:t>Demand to Deploy – The ServiceNow Pipeline using ONE Centralized Demand Board (for smaller implementations or implementations of just 1-2 products)</a:t>
            </a:r>
            <a:endParaRPr lang="en-SG" sz="2399"/>
          </a:p>
        </p:txBody>
      </p:sp>
      <p:sp>
        <p:nvSpPr>
          <p:cNvPr id="3" name="Content Placeholder 2">
            <a:extLst>
              <a:ext uri="{FF2B5EF4-FFF2-40B4-BE49-F238E27FC236}">
                <a16:creationId xmlns:a16="http://schemas.microsoft.com/office/drawing/2014/main" id="{1BDC1DEE-4EE2-EE95-C3FB-04550D29AB02}"/>
              </a:ext>
            </a:extLst>
          </p:cNvPr>
          <p:cNvSpPr>
            <a:spLocks noGrp="1"/>
          </p:cNvSpPr>
          <p:nvPr>
            <p:ph idx="1"/>
          </p:nvPr>
        </p:nvSpPr>
        <p:spPr/>
        <p:txBody>
          <a:bodyPr/>
          <a:lstStyle/>
          <a:p>
            <a:endParaRPr lang="en-US"/>
          </a:p>
        </p:txBody>
      </p:sp>
      <p:sp>
        <p:nvSpPr>
          <p:cNvPr id="55" name="Rounded Rectangle 54">
            <a:extLst>
              <a:ext uri="{FF2B5EF4-FFF2-40B4-BE49-F238E27FC236}">
                <a16:creationId xmlns:a16="http://schemas.microsoft.com/office/drawing/2014/main" id="{C2F10863-9643-8B47-BAA9-D12DCF7E4D52}"/>
              </a:ext>
            </a:extLst>
          </p:cNvPr>
          <p:cNvSpPr/>
          <p:nvPr/>
        </p:nvSpPr>
        <p:spPr>
          <a:xfrm>
            <a:off x="476130" y="1687214"/>
            <a:ext cx="11185435" cy="2965175"/>
          </a:xfrm>
          <a:prstGeom prst="roundRect">
            <a:avLst>
              <a:gd name="adj" fmla="val 930"/>
            </a:avLst>
          </a:prstGeom>
          <a:solidFill>
            <a:srgbClr val="646464"/>
          </a:solidFill>
          <a:ln w="9525" cap="flat" cmpd="sng" algn="ctr">
            <a:noFill/>
            <a:prstDash val="solid"/>
          </a:ln>
          <a:effectLst/>
        </p:spPr>
        <p:txBody>
          <a:bodyPr rtlCol="0" anchor="t"/>
          <a:lstStyle/>
          <a:p>
            <a:pPr algn="ctr" defTabSz="913852">
              <a:defRPr/>
            </a:pPr>
            <a:endParaRPr lang="en-US" sz="1200" kern="0">
              <a:solidFill>
                <a:srgbClr val="FFFFFF"/>
              </a:solidFill>
              <a:latin typeface="Calibri"/>
            </a:endParaRPr>
          </a:p>
        </p:txBody>
      </p:sp>
      <p:sp>
        <p:nvSpPr>
          <p:cNvPr id="57" name="Rectangle 56">
            <a:extLst>
              <a:ext uri="{FF2B5EF4-FFF2-40B4-BE49-F238E27FC236}">
                <a16:creationId xmlns:a16="http://schemas.microsoft.com/office/drawing/2014/main" id="{E1BD59BA-99D9-B947-91D5-2397BC503E0C}"/>
              </a:ext>
            </a:extLst>
          </p:cNvPr>
          <p:cNvSpPr/>
          <p:nvPr/>
        </p:nvSpPr>
        <p:spPr bwMode="auto">
          <a:xfrm>
            <a:off x="5619477" y="1849689"/>
            <a:ext cx="5882942" cy="2639120"/>
          </a:xfrm>
          <a:prstGeom prst="rect">
            <a:avLst/>
          </a:prstGeom>
          <a:solidFill>
            <a:srgbClr val="FFFFFF">
              <a:lumMod val="95000"/>
            </a:srgbClr>
          </a:solidFill>
          <a:ln w="3175" cap="flat" cmpd="sng" algn="ctr">
            <a:solidFill>
              <a:srgbClr val="FFFFFF">
                <a:lumMod val="75000"/>
              </a:srgbClr>
            </a:solidFill>
            <a:prstDash val="solid"/>
          </a:ln>
          <a:effectLst/>
        </p:spPr>
        <p:txBody>
          <a:bodyPr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913852">
              <a:defRPr/>
            </a:pPr>
            <a:endParaRPr lang="en-US" sz="2398" kern="0">
              <a:solidFill>
                <a:srgbClr val="FFFFFF"/>
              </a:solidFill>
              <a:latin typeface="Calibri"/>
            </a:endParaRPr>
          </a:p>
        </p:txBody>
      </p:sp>
      <p:sp>
        <p:nvSpPr>
          <p:cNvPr id="61" name="Rectangle 60">
            <a:extLst>
              <a:ext uri="{FF2B5EF4-FFF2-40B4-BE49-F238E27FC236}">
                <a16:creationId xmlns:a16="http://schemas.microsoft.com/office/drawing/2014/main" id="{186105A7-4A00-F24E-9DB6-FE81D4396639}"/>
              </a:ext>
            </a:extLst>
          </p:cNvPr>
          <p:cNvSpPr/>
          <p:nvPr/>
        </p:nvSpPr>
        <p:spPr bwMode="auto">
          <a:xfrm>
            <a:off x="660761" y="1849689"/>
            <a:ext cx="5892655" cy="2639120"/>
          </a:xfrm>
          <a:prstGeom prst="rect">
            <a:avLst/>
          </a:prstGeom>
          <a:solidFill>
            <a:srgbClr val="FFFFFF">
              <a:lumMod val="95000"/>
            </a:srgbClr>
          </a:solidFill>
          <a:ln w="3175" cap="flat" cmpd="sng" algn="ctr">
            <a:solidFill>
              <a:srgbClr val="FFFFFF">
                <a:lumMod val="75000"/>
              </a:srgbClr>
            </a:solidFill>
            <a:prstDash val="solid"/>
          </a:ln>
          <a:effectLst/>
        </p:spPr>
        <p:txBody>
          <a:bodyPr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913852">
              <a:defRPr/>
            </a:pPr>
            <a:endParaRPr lang="en-US" sz="2398" kern="0">
              <a:solidFill>
                <a:srgbClr val="FFFFFF"/>
              </a:solidFill>
              <a:latin typeface="Calibri"/>
            </a:endParaRPr>
          </a:p>
        </p:txBody>
      </p:sp>
      <p:cxnSp>
        <p:nvCxnSpPr>
          <p:cNvPr id="65" name="Straight Arrow Connector 64">
            <a:extLst>
              <a:ext uri="{FF2B5EF4-FFF2-40B4-BE49-F238E27FC236}">
                <a16:creationId xmlns:a16="http://schemas.microsoft.com/office/drawing/2014/main" id="{2809B38A-76FD-154B-8520-ECDE01F7B7EB}"/>
              </a:ext>
            </a:extLst>
          </p:cNvPr>
          <p:cNvCxnSpPr/>
          <p:nvPr/>
        </p:nvCxnSpPr>
        <p:spPr>
          <a:xfrm>
            <a:off x="6802220" y="3293838"/>
            <a:ext cx="420014" cy="275512"/>
          </a:xfrm>
          <a:prstGeom prst="straightConnector1">
            <a:avLst/>
          </a:prstGeom>
          <a:noFill/>
          <a:ln w="31750" cap="flat" cmpd="sng" algn="ctr">
            <a:solidFill>
              <a:srgbClr val="00000B"/>
            </a:solidFill>
            <a:prstDash val="solid"/>
            <a:tailEnd type="triangle"/>
          </a:ln>
          <a:effectLst/>
        </p:spPr>
      </p:cxnSp>
      <p:cxnSp>
        <p:nvCxnSpPr>
          <p:cNvPr id="68" name="Straight Arrow Connector 67">
            <a:extLst>
              <a:ext uri="{FF2B5EF4-FFF2-40B4-BE49-F238E27FC236}">
                <a16:creationId xmlns:a16="http://schemas.microsoft.com/office/drawing/2014/main" id="{BC361DB2-2FAF-2B45-81AB-A1BDC2AAF533}"/>
              </a:ext>
            </a:extLst>
          </p:cNvPr>
          <p:cNvCxnSpPr/>
          <p:nvPr/>
        </p:nvCxnSpPr>
        <p:spPr>
          <a:xfrm>
            <a:off x="8484455" y="2564455"/>
            <a:ext cx="414813" cy="259282"/>
          </a:xfrm>
          <a:prstGeom prst="straightConnector1">
            <a:avLst/>
          </a:prstGeom>
          <a:noFill/>
          <a:ln w="31750" cap="flat" cmpd="sng" algn="ctr">
            <a:solidFill>
              <a:srgbClr val="00000B"/>
            </a:solidFill>
            <a:prstDash val="solid"/>
            <a:tailEnd type="triangle"/>
          </a:ln>
          <a:effectLst/>
        </p:spPr>
      </p:cxnSp>
      <p:cxnSp>
        <p:nvCxnSpPr>
          <p:cNvPr id="69" name="Straight Arrow Connector 68">
            <a:extLst>
              <a:ext uri="{FF2B5EF4-FFF2-40B4-BE49-F238E27FC236}">
                <a16:creationId xmlns:a16="http://schemas.microsoft.com/office/drawing/2014/main" id="{20F452F0-39DB-0449-8E85-3E60ED9A7170}"/>
              </a:ext>
            </a:extLst>
          </p:cNvPr>
          <p:cNvCxnSpPr/>
          <p:nvPr/>
        </p:nvCxnSpPr>
        <p:spPr>
          <a:xfrm>
            <a:off x="6552651" y="3212857"/>
            <a:ext cx="0" cy="502658"/>
          </a:xfrm>
          <a:prstGeom prst="straightConnector1">
            <a:avLst/>
          </a:prstGeom>
          <a:noFill/>
          <a:ln w="31750" cap="flat" cmpd="sng" algn="ctr">
            <a:solidFill>
              <a:srgbClr val="00000B"/>
            </a:solidFill>
            <a:prstDash val="solid"/>
            <a:tailEnd type="triangle"/>
          </a:ln>
          <a:effectLst/>
        </p:spPr>
      </p:cxnSp>
      <p:cxnSp>
        <p:nvCxnSpPr>
          <p:cNvPr id="70" name="Straight Arrow Connector 69">
            <a:extLst>
              <a:ext uri="{FF2B5EF4-FFF2-40B4-BE49-F238E27FC236}">
                <a16:creationId xmlns:a16="http://schemas.microsoft.com/office/drawing/2014/main" id="{A4DBAB44-8815-4A46-AF43-C29A68FC6465}"/>
              </a:ext>
            </a:extLst>
          </p:cNvPr>
          <p:cNvCxnSpPr/>
          <p:nvPr/>
        </p:nvCxnSpPr>
        <p:spPr>
          <a:xfrm>
            <a:off x="9928823" y="3130276"/>
            <a:ext cx="479893" cy="0"/>
          </a:xfrm>
          <a:prstGeom prst="straightConnector1">
            <a:avLst/>
          </a:prstGeom>
          <a:noFill/>
          <a:ln w="31750" cap="flat" cmpd="sng" algn="ctr">
            <a:solidFill>
              <a:srgbClr val="00000B"/>
            </a:solidFill>
            <a:prstDash val="solid"/>
            <a:tailEnd type="triangle"/>
          </a:ln>
          <a:effectLst/>
        </p:spPr>
      </p:cxnSp>
      <p:cxnSp>
        <p:nvCxnSpPr>
          <p:cNvPr id="71" name="Straight Arrow Connector 70">
            <a:extLst>
              <a:ext uri="{FF2B5EF4-FFF2-40B4-BE49-F238E27FC236}">
                <a16:creationId xmlns:a16="http://schemas.microsoft.com/office/drawing/2014/main" id="{22E79C4C-AB6A-6340-B4F6-EA586DF19CBB}"/>
              </a:ext>
            </a:extLst>
          </p:cNvPr>
          <p:cNvCxnSpPr/>
          <p:nvPr/>
        </p:nvCxnSpPr>
        <p:spPr>
          <a:xfrm>
            <a:off x="2587740" y="3222640"/>
            <a:ext cx="0" cy="502658"/>
          </a:xfrm>
          <a:prstGeom prst="straightConnector1">
            <a:avLst/>
          </a:prstGeom>
          <a:noFill/>
          <a:ln w="31750" cap="flat" cmpd="sng" algn="ctr">
            <a:solidFill>
              <a:srgbClr val="00000B"/>
            </a:solidFill>
            <a:prstDash val="solid"/>
            <a:tailEnd type="triangle"/>
          </a:ln>
          <a:effectLst/>
        </p:spPr>
      </p:cxnSp>
      <p:sp>
        <p:nvSpPr>
          <p:cNvPr id="75" name="Oval 74">
            <a:extLst>
              <a:ext uri="{FF2B5EF4-FFF2-40B4-BE49-F238E27FC236}">
                <a16:creationId xmlns:a16="http://schemas.microsoft.com/office/drawing/2014/main" id="{547AFF77-C92D-A044-8C0B-192DBBD1A27A}"/>
              </a:ext>
            </a:extLst>
          </p:cNvPr>
          <p:cNvSpPr/>
          <p:nvPr/>
        </p:nvSpPr>
        <p:spPr>
          <a:xfrm>
            <a:off x="2361713" y="3782165"/>
            <a:ext cx="469656" cy="469656"/>
          </a:xfrm>
          <a:prstGeom prst="ellipse">
            <a:avLst/>
          </a:prstGeom>
          <a:solidFill>
            <a:srgbClr val="185A7D">
              <a:lumMod val="50000"/>
            </a:srgbClr>
          </a:solidFill>
          <a:ln w="9525" cap="flat" cmpd="sng" algn="ctr">
            <a:noFill/>
            <a:prstDash val="solid"/>
          </a:ln>
          <a:effectLst/>
        </p:spPr>
        <p:txBody>
          <a:bodyPr rtlCol="0" anchor="ctr"/>
          <a:lstStyle/>
          <a:p>
            <a:pPr algn="ctr" defTabSz="913852">
              <a:defRPr/>
            </a:pPr>
            <a:r>
              <a:rPr lang="en-US" sz="900" b="1" kern="0">
                <a:solidFill>
                  <a:srgbClr val="FFFFFF"/>
                </a:solidFill>
                <a:latin typeface="Calibri"/>
              </a:rPr>
              <a:t>NO</a:t>
            </a:r>
          </a:p>
        </p:txBody>
      </p:sp>
      <p:cxnSp>
        <p:nvCxnSpPr>
          <p:cNvPr id="94" name="Straight Arrow Connector 93">
            <a:extLst>
              <a:ext uri="{FF2B5EF4-FFF2-40B4-BE49-F238E27FC236}">
                <a16:creationId xmlns:a16="http://schemas.microsoft.com/office/drawing/2014/main" id="{81F1F2D8-4D14-0B4C-86CF-B696E462CE4B}"/>
              </a:ext>
            </a:extLst>
          </p:cNvPr>
          <p:cNvCxnSpPr/>
          <p:nvPr/>
        </p:nvCxnSpPr>
        <p:spPr>
          <a:xfrm>
            <a:off x="5981681" y="3114560"/>
            <a:ext cx="229283" cy="0"/>
          </a:xfrm>
          <a:prstGeom prst="straightConnector1">
            <a:avLst/>
          </a:prstGeom>
          <a:noFill/>
          <a:ln w="31750" cap="flat" cmpd="sng" algn="ctr">
            <a:solidFill>
              <a:srgbClr val="00000B"/>
            </a:solidFill>
            <a:prstDash val="solid"/>
            <a:tailEnd type="triangle"/>
          </a:ln>
          <a:effectLst/>
        </p:spPr>
      </p:cxnSp>
      <p:cxnSp>
        <p:nvCxnSpPr>
          <p:cNvPr id="95" name="Straight Connector 94">
            <a:extLst>
              <a:ext uri="{FF2B5EF4-FFF2-40B4-BE49-F238E27FC236}">
                <a16:creationId xmlns:a16="http://schemas.microsoft.com/office/drawing/2014/main" id="{9D9D7DD6-A145-0A42-945A-5C17B046AD2E}"/>
              </a:ext>
            </a:extLst>
          </p:cNvPr>
          <p:cNvCxnSpPr/>
          <p:nvPr/>
        </p:nvCxnSpPr>
        <p:spPr>
          <a:xfrm>
            <a:off x="5974209" y="2950671"/>
            <a:ext cx="0" cy="330028"/>
          </a:xfrm>
          <a:prstGeom prst="line">
            <a:avLst/>
          </a:prstGeom>
          <a:noFill/>
          <a:ln w="31750" cap="flat" cmpd="sng" algn="ctr">
            <a:solidFill>
              <a:srgbClr val="00000B"/>
            </a:solidFill>
            <a:prstDash val="solid"/>
            <a:headEnd type="triangle"/>
            <a:tailEnd type="triangle"/>
          </a:ln>
          <a:effectLst/>
        </p:spPr>
      </p:cxnSp>
      <p:cxnSp>
        <p:nvCxnSpPr>
          <p:cNvPr id="96" name="Straight Arrow Connector 95">
            <a:extLst>
              <a:ext uri="{FF2B5EF4-FFF2-40B4-BE49-F238E27FC236}">
                <a16:creationId xmlns:a16="http://schemas.microsoft.com/office/drawing/2014/main" id="{083C101D-940E-7F4A-8B4F-0B8E8F7F8381}"/>
              </a:ext>
            </a:extLst>
          </p:cNvPr>
          <p:cNvCxnSpPr/>
          <p:nvPr/>
        </p:nvCxnSpPr>
        <p:spPr>
          <a:xfrm>
            <a:off x="1866671" y="3102993"/>
            <a:ext cx="406188" cy="0"/>
          </a:xfrm>
          <a:prstGeom prst="straightConnector1">
            <a:avLst/>
          </a:prstGeom>
          <a:noFill/>
          <a:ln w="31750" cap="flat" cmpd="sng" algn="ctr">
            <a:solidFill>
              <a:srgbClr val="00000B"/>
            </a:solidFill>
            <a:prstDash val="solid"/>
            <a:tailEnd type="triangle"/>
          </a:ln>
          <a:effectLst/>
        </p:spPr>
      </p:cxnSp>
      <p:cxnSp>
        <p:nvCxnSpPr>
          <p:cNvPr id="97" name="Straight Arrow Connector 96">
            <a:extLst>
              <a:ext uri="{FF2B5EF4-FFF2-40B4-BE49-F238E27FC236}">
                <a16:creationId xmlns:a16="http://schemas.microsoft.com/office/drawing/2014/main" id="{7172CABD-37DC-A146-AF7D-CEE9C6053303}"/>
              </a:ext>
            </a:extLst>
          </p:cNvPr>
          <p:cNvCxnSpPr/>
          <p:nvPr/>
        </p:nvCxnSpPr>
        <p:spPr>
          <a:xfrm flipV="1">
            <a:off x="6806831" y="2575401"/>
            <a:ext cx="425189" cy="291363"/>
          </a:xfrm>
          <a:prstGeom prst="straightConnector1">
            <a:avLst/>
          </a:prstGeom>
          <a:noFill/>
          <a:ln w="31750" cap="flat" cmpd="sng" algn="ctr">
            <a:solidFill>
              <a:srgbClr val="00000B"/>
            </a:solidFill>
            <a:prstDash val="solid"/>
            <a:tailEnd type="triangle"/>
          </a:ln>
          <a:effectLst/>
        </p:spPr>
      </p:cxnSp>
      <p:sp>
        <p:nvSpPr>
          <p:cNvPr id="98" name="Rectangle 97">
            <a:extLst>
              <a:ext uri="{FF2B5EF4-FFF2-40B4-BE49-F238E27FC236}">
                <a16:creationId xmlns:a16="http://schemas.microsoft.com/office/drawing/2014/main" id="{A232E8BA-83C3-7943-B07A-4E11EFF669F8}"/>
              </a:ext>
            </a:extLst>
          </p:cNvPr>
          <p:cNvSpPr/>
          <p:nvPr/>
        </p:nvSpPr>
        <p:spPr>
          <a:xfrm>
            <a:off x="7362503" y="2258198"/>
            <a:ext cx="1060880" cy="648886"/>
          </a:xfrm>
          <a:prstGeom prst="rect">
            <a:avLst/>
          </a:prstGeom>
          <a:gradFill flip="none" rotWithShape="1">
            <a:gsLst>
              <a:gs pos="0">
                <a:srgbClr val="0C763C">
                  <a:shade val="30000"/>
                  <a:satMod val="115000"/>
                </a:srgbClr>
              </a:gs>
              <a:gs pos="50000">
                <a:srgbClr val="0C763C">
                  <a:shade val="67500"/>
                  <a:satMod val="115000"/>
                </a:srgbClr>
              </a:gs>
              <a:gs pos="100000">
                <a:srgbClr val="0C763C">
                  <a:shade val="100000"/>
                  <a:satMod val="115000"/>
                </a:srgbClr>
              </a:gs>
            </a:gsLst>
            <a:lin ang="18900000" scaled="1"/>
            <a:tileRect/>
          </a:gradFill>
          <a:ln>
            <a:noFill/>
          </a:ln>
          <a:effectLst/>
        </p:spPr>
        <p:txBody>
          <a:bodyPr rtlCol="0" anchor="ctr"/>
          <a:lstStyle/>
          <a:p>
            <a:pPr algn="ctr" defTabSz="913852">
              <a:defRPr/>
            </a:pPr>
            <a:r>
              <a:rPr lang="en-US" sz="1200" kern="0">
                <a:solidFill>
                  <a:srgbClr val="FFFFFF"/>
                </a:solidFill>
                <a:latin typeface="Calibri"/>
              </a:rPr>
              <a:t>Project</a:t>
            </a:r>
          </a:p>
        </p:txBody>
      </p:sp>
      <p:sp>
        <p:nvSpPr>
          <p:cNvPr id="99" name="Rectangle 98">
            <a:extLst>
              <a:ext uri="{FF2B5EF4-FFF2-40B4-BE49-F238E27FC236}">
                <a16:creationId xmlns:a16="http://schemas.microsoft.com/office/drawing/2014/main" id="{0A2DEFFE-DA52-5545-AFA4-78AA2FD0E7BB}"/>
              </a:ext>
            </a:extLst>
          </p:cNvPr>
          <p:cNvSpPr/>
          <p:nvPr/>
        </p:nvSpPr>
        <p:spPr>
          <a:xfrm>
            <a:off x="7332692" y="3222640"/>
            <a:ext cx="1088301" cy="648886"/>
          </a:xfrm>
          <a:prstGeom prst="rect">
            <a:avLst/>
          </a:prstGeom>
          <a:gradFill flip="none" rotWithShape="1">
            <a:gsLst>
              <a:gs pos="0">
                <a:srgbClr val="0C763C">
                  <a:shade val="30000"/>
                  <a:satMod val="115000"/>
                </a:srgbClr>
              </a:gs>
              <a:gs pos="50000">
                <a:srgbClr val="0C763C">
                  <a:shade val="67500"/>
                  <a:satMod val="115000"/>
                </a:srgbClr>
              </a:gs>
              <a:gs pos="100000">
                <a:srgbClr val="0C763C">
                  <a:shade val="100000"/>
                  <a:satMod val="115000"/>
                </a:srgbClr>
              </a:gs>
            </a:gsLst>
            <a:lin ang="18900000" scaled="1"/>
            <a:tileRect/>
          </a:gradFill>
          <a:ln>
            <a:noFill/>
          </a:ln>
          <a:effectLst/>
        </p:spPr>
        <p:txBody>
          <a:bodyPr rtlCol="0" anchor="ctr"/>
          <a:lstStyle/>
          <a:p>
            <a:pPr algn="ctr" defTabSz="913852">
              <a:defRPr/>
            </a:pPr>
            <a:r>
              <a:rPr lang="en-US" sz="1200" kern="0">
                <a:solidFill>
                  <a:srgbClr val="FFFFFF"/>
                </a:solidFill>
                <a:latin typeface="Calibri"/>
              </a:rPr>
              <a:t>Enhancement</a:t>
            </a:r>
          </a:p>
        </p:txBody>
      </p:sp>
      <p:cxnSp>
        <p:nvCxnSpPr>
          <p:cNvPr id="100" name="Straight Arrow Connector 99">
            <a:extLst>
              <a:ext uri="{FF2B5EF4-FFF2-40B4-BE49-F238E27FC236}">
                <a16:creationId xmlns:a16="http://schemas.microsoft.com/office/drawing/2014/main" id="{D76EDA49-AAA2-674C-B89D-E2032BA07485}"/>
              </a:ext>
            </a:extLst>
          </p:cNvPr>
          <p:cNvCxnSpPr/>
          <p:nvPr/>
        </p:nvCxnSpPr>
        <p:spPr>
          <a:xfrm flipV="1">
            <a:off x="8491915" y="3220427"/>
            <a:ext cx="421192" cy="234293"/>
          </a:xfrm>
          <a:prstGeom prst="straightConnector1">
            <a:avLst/>
          </a:prstGeom>
          <a:noFill/>
          <a:ln w="31750" cap="flat" cmpd="sng" algn="ctr">
            <a:solidFill>
              <a:srgbClr val="00000B"/>
            </a:solidFill>
            <a:prstDash val="solid"/>
            <a:tailEnd type="triangle"/>
          </a:ln>
          <a:effectLst/>
        </p:spPr>
      </p:cxnSp>
      <p:sp>
        <p:nvSpPr>
          <p:cNvPr id="101" name="Diamond 100">
            <a:extLst>
              <a:ext uri="{FF2B5EF4-FFF2-40B4-BE49-F238E27FC236}">
                <a16:creationId xmlns:a16="http://schemas.microsoft.com/office/drawing/2014/main" id="{75C7C6F6-3AF5-1D4B-9A06-DAED5839DA02}"/>
              </a:ext>
            </a:extLst>
          </p:cNvPr>
          <p:cNvSpPr/>
          <p:nvPr/>
        </p:nvSpPr>
        <p:spPr>
          <a:xfrm>
            <a:off x="6248320" y="2851022"/>
            <a:ext cx="621976" cy="558509"/>
          </a:xfrm>
          <a:prstGeom prst="diamond">
            <a:avLst/>
          </a:prstGeom>
          <a:gradFill flip="none" rotWithShape="1">
            <a:gsLst>
              <a:gs pos="0">
                <a:srgbClr val="EA9123">
                  <a:shade val="30000"/>
                  <a:satMod val="115000"/>
                </a:srgbClr>
              </a:gs>
              <a:gs pos="50000">
                <a:srgbClr val="EA9123">
                  <a:shade val="67500"/>
                  <a:satMod val="115000"/>
                </a:srgbClr>
              </a:gs>
              <a:gs pos="100000">
                <a:srgbClr val="EA9123">
                  <a:shade val="100000"/>
                  <a:satMod val="115000"/>
                </a:srgbClr>
              </a:gs>
            </a:gsLst>
            <a:lin ang="18900000" scaled="1"/>
            <a:tileRect/>
          </a:gradFill>
          <a:ln>
            <a:noFill/>
          </a:ln>
          <a:effectLst/>
        </p:spPr>
        <p:txBody>
          <a:bodyPr rtlCol="0" anchor="ctr"/>
          <a:lstStyle/>
          <a:p>
            <a:pPr algn="ctr" defTabSz="913852">
              <a:defRPr/>
            </a:pPr>
            <a:r>
              <a:rPr lang="en-US" sz="1998" kern="0">
                <a:solidFill>
                  <a:srgbClr val="FFFFFF"/>
                </a:solidFill>
                <a:latin typeface="Calibri"/>
              </a:rPr>
              <a:t>?</a:t>
            </a:r>
          </a:p>
        </p:txBody>
      </p:sp>
      <p:sp>
        <p:nvSpPr>
          <p:cNvPr id="102" name="Oval 101">
            <a:extLst>
              <a:ext uri="{FF2B5EF4-FFF2-40B4-BE49-F238E27FC236}">
                <a16:creationId xmlns:a16="http://schemas.microsoft.com/office/drawing/2014/main" id="{B732F6D6-66C3-F846-A890-67AB62475073}"/>
              </a:ext>
            </a:extLst>
          </p:cNvPr>
          <p:cNvSpPr/>
          <p:nvPr/>
        </p:nvSpPr>
        <p:spPr>
          <a:xfrm>
            <a:off x="6325605" y="3782165"/>
            <a:ext cx="469656" cy="469656"/>
          </a:xfrm>
          <a:prstGeom prst="ellipse">
            <a:avLst/>
          </a:prstGeom>
          <a:gradFill flip="none" rotWithShape="1">
            <a:gsLst>
              <a:gs pos="0">
                <a:srgbClr val="D1232B">
                  <a:shade val="30000"/>
                  <a:satMod val="115000"/>
                </a:srgbClr>
              </a:gs>
              <a:gs pos="50000">
                <a:srgbClr val="D1232B">
                  <a:shade val="67500"/>
                  <a:satMod val="115000"/>
                </a:srgbClr>
              </a:gs>
              <a:gs pos="100000">
                <a:srgbClr val="D1232B">
                  <a:shade val="100000"/>
                  <a:satMod val="115000"/>
                </a:srgbClr>
              </a:gs>
            </a:gsLst>
            <a:lin ang="16200000" scaled="1"/>
            <a:tileRect/>
          </a:gradFill>
          <a:ln w="9525" cap="flat" cmpd="sng" algn="ctr">
            <a:noFill/>
            <a:prstDash val="solid"/>
          </a:ln>
          <a:effectLst/>
        </p:spPr>
        <p:txBody>
          <a:bodyPr rtlCol="0" anchor="ctr"/>
          <a:lstStyle/>
          <a:p>
            <a:pPr algn="ctr" defTabSz="913852">
              <a:defRPr/>
            </a:pPr>
            <a:r>
              <a:rPr lang="en-US" sz="1100" kern="0">
                <a:solidFill>
                  <a:srgbClr val="FFFFFF"/>
                </a:solidFill>
                <a:latin typeface="Calibri"/>
              </a:rPr>
              <a:t>NO</a:t>
            </a:r>
          </a:p>
        </p:txBody>
      </p:sp>
      <p:sp>
        <p:nvSpPr>
          <p:cNvPr id="103" name="Rectangle 102">
            <a:extLst>
              <a:ext uri="{FF2B5EF4-FFF2-40B4-BE49-F238E27FC236}">
                <a16:creationId xmlns:a16="http://schemas.microsoft.com/office/drawing/2014/main" id="{0E881D1E-23E0-4E4A-B05E-4353DAC1ED37}"/>
              </a:ext>
            </a:extLst>
          </p:cNvPr>
          <p:cNvSpPr/>
          <p:nvPr/>
        </p:nvSpPr>
        <p:spPr>
          <a:xfrm>
            <a:off x="8970189" y="2805834"/>
            <a:ext cx="865173" cy="648886"/>
          </a:xfrm>
          <a:prstGeom prst="rect">
            <a:avLst/>
          </a:prstGeom>
          <a:gradFill flip="none" rotWithShape="1">
            <a:gsLst>
              <a:gs pos="0">
                <a:srgbClr val="0C763C">
                  <a:shade val="30000"/>
                  <a:satMod val="115000"/>
                </a:srgbClr>
              </a:gs>
              <a:gs pos="50000">
                <a:srgbClr val="0C763C">
                  <a:shade val="67500"/>
                  <a:satMod val="115000"/>
                </a:srgbClr>
              </a:gs>
              <a:gs pos="100000">
                <a:srgbClr val="0C763C">
                  <a:shade val="100000"/>
                  <a:satMod val="115000"/>
                </a:srgbClr>
              </a:gs>
            </a:gsLst>
            <a:lin ang="18900000" scaled="1"/>
            <a:tileRect/>
          </a:gradFill>
          <a:ln>
            <a:noFill/>
          </a:ln>
          <a:effectLst/>
        </p:spPr>
        <p:txBody>
          <a:bodyPr rtlCol="0" anchor="ctr"/>
          <a:lstStyle/>
          <a:p>
            <a:pPr algn="ctr" defTabSz="913852">
              <a:defRPr/>
            </a:pPr>
            <a:r>
              <a:rPr lang="en-US" sz="1200" kern="0">
                <a:solidFill>
                  <a:srgbClr val="FFFFFF"/>
                </a:solidFill>
                <a:latin typeface="Calibri"/>
              </a:rPr>
              <a:t>Change</a:t>
            </a:r>
          </a:p>
        </p:txBody>
      </p:sp>
      <p:sp>
        <p:nvSpPr>
          <p:cNvPr id="104" name="Rectangle 103">
            <a:extLst>
              <a:ext uri="{FF2B5EF4-FFF2-40B4-BE49-F238E27FC236}">
                <a16:creationId xmlns:a16="http://schemas.microsoft.com/office/drawing/2014/main" id="{1B165A25-6754-DC4C-86D8-1D6F8A076FCD}"/>
              </a:ext>
            </a:extLst>
          </p:cNvPr>
          <p:cNvSpPr/>
          <p:nvPr/>
        </p:nvSpPr>
        <p:spPr>
          <a:xfrm>
            <a:off x="10478129" y="2805834"/>
            <a:ext cx="865173" cy="648886"/>
          </a:xfrm>
          <a:prstGeom prst="rect">
            <a:avLst/>
          </a:prstGeom>
          <a:gradFill flip="none" rotWithShape="1">
            <a:gsLst>
              <a:gs pos="0">
                <a:srgbClr val="0C763C">
                  <a:shade val="30000"/>
                  <a:satMod val="115000"/>
                </a:srgbClr>
              </a:gs>
              <a:gs pos="50000">
                <a:srgbClr val="0C763C">
                  <a:shade val="67500"/>
                  <a:satMod val="115000"/>
                </a:srgbClr>
              </a:gs>
              <a:gs pos="100000">
                <a:srgbClr val="0C763C">
                  <a:shade val="100000"/>
                  <a:satMod val="115000"/>
                </a:srgbClr>
              </a:gs>
            </a:gsLst>
            <a:lin ang="18900000" scaled="1"/>
            <a:tileRect/>
          </a:gradFill>
          <a:ln>
            <a:noFill/>
          </a:ln>
          <a:effectLst/>
        </p:spPr>
        <p:txBody>
          <a:bodyPr rtlCol="0" anchor="ctr"/>
          <a:lstStyle/>
          <a:p>
            <a:pPr algn="ctr" defTabSz="913852">
              <a:defRPr/>
            </a:pPr>
            <a:r>
              <a:rPr lang="en-US" sz="1200" kern="0">
                <a:solidFill>
                  <a:srgbClr val="FFFFFF"/>
                </a:solidFill>
                <a:latin typeface="Calibri"/>
              </a:rPr>
              <a:t>Release</a:t>
            </a:r>
          </a:p>
        </p:txBody>
      </p:sp>
      <p:sp>
        <p:nvSpPr>
          <p:cNvPr id="105" name="Rectangle 104">
            <a:extLst>
              <a:ext uri="{FF2B5EF4-FFF2-40B4-BE49-F238E27FC236}">
                <a16:creationId xmlns:a16="http://schemas.microsoft.com/office/drawing/2014/main" id="{C138655E-7A93-764D-84BD-FD2ECFC1302F}"/>
              </a:ext>
            </a:extLst>
          </p:cNvPr>
          <p:cNvSpPr/>
          <p:nvPr/>
        </p:nvSpPr>
        <p:spPr>
          <a:xfrm>
            <a:off x="3352239" y="2805834"/>
            <a:ext cx="1046858" cy="648886"/>
          </a:xfrm>
          <a:prstGeom prst="rect">
            <a:avLst/>
          </a:prstGeom>
          <a:gradFill flip="none" rotWithShape="1">
            <a:gsLst>
              <a:gs pos="0">
                <a:srgbClr val="185A7D">
                  <a:shade val="30000"/>
                  <a:satMod val="115000"/>
                </a:srgbClr>
              </a:gs>
              <a:gs pos="50000">
                <a:srgbClr val="185A7D">
                  <a:shade val="67500"/>
                  <a:satMod val="115000"/>
                </a:srgbClr>
              </a:gs>
              <a:gs pos="100000">
                <a:srgbClr val="185A7D">
                  <a:shade val="100000"/>
                  <a:satMod val="115000"/>
                </a:srgbClr>
              </a:gs>
            </a:gsLst>
            <a:lin ang="0" scaled="1"/>
            <a:tileRect/>
          </a:gradFill>
          <a:ln w="9525" cap="flat" cmpd="sng" algn="ctr">
            <a:noFill/>
            <a:prstDash val="solid"/>
          </a:ln>
          <a:effectLst/>
        </p:spPr>
        <p:txBody>
          <a:bodyPr rtlCol="0" anchor="ctr"/>
          <a:lstStyle/>
          <a:p>
            <a:pPr algn="ctr" defTabSz="913852">
              <a:defRPr/>
            </a:pPr>
            <a:r>
              <a:rPr lang="en-US" sz="1200" kern="0">
                <a:solidFill>
                  <a:srgbClr val="FFFFFF"/>
                </a:solidFill>
                <a:latin typeface="Calibri"/>
              </a:rPr>
              <a:t>Demand</a:t>
            </a:r>
          </a:p>
        </p:txBody>
      </p:sp>
      <p:sp>
        <p:nvSpPr>
          <p:cNvPr id="106" name="Diamond 105">
            <a:extLst>
              <a:ext uri="{FF2B5EF4-FFF2-40B4-BE49-F238E27FC236}">
                <a16:creationId xmlns:a16="http://schemas.microsoft.com/office/drawing/2014/main" id="{3FFC353F-8CDA-2C43-90A8-FC1A9E7EF9BD}"/>
              </a:ext>
            </a:extLst>
          </p:cNvPr>
          <p:cNvSpPr/>
          <p:nvPr/>
        </p:nvSpPr>
        <p:spPr>
          <a:xfrm>
            <a:off x="2272859" y="2851022"/>
            <a:ext cx="621976" cy="558509"/>
          </a:xfrm>
          <a:prstGeom prst="diamond">
            <a:avLst/>
          </a:prstGeom>
          <a:gradFill flip="none" rotWithShape="1">
            <a:gsLst>
              <a:gs pos="0">
                <a:srgbClr val="EA9123">
                  <a:shade val="30000"/>
                  <a:satMod val="115000"/>
                </a:srgbClr>
              </a:gs>
              <a:gs pos="50000">
                <a:srgbClr val="EA9123">
                  <a:shade val="67500"/>
                  <a:satMod val="115000"/>
                </a:srgbClr>
              </a:gs>
              <a:gs pos="100000">
                <a:srgbClr val="EA9123">
                  <a:shade val="100000"/>
                  <a:satMod val="115000"/>
                </a:srgbClr>
              </a:gs>
            </a:gsLst>
            <a:lin ang="18900000" scaled="1"/>
            <a:tileRect/>
          </a:gradFill>
          <a:ln>
            <a:noFill/>
          </a:ln>
          <a:effectLst/>
        </p:spPr>
        <p:txBody>
          <a:bodyPr rtlCol="0" anchor="ctr"/>
          <a:lstStyle/>
          <a:p>
            <a:pPr algn="ctr" defTabSz="913852">
              <a:defRPr/>
            </a:pPr>
            <a:r>
              <a:rPr lang="en-US" sz="1998" kern="0">
                <a:solidFill>
                  <a:srgbClr val="FFFFFF"/>
                </a:solidFill>
                <a:latin typeface="Calibri"/>
              </a:rPr>
              <a:t>?</a:t>
            </a:r>
          </a:p>
        </p:txBody>
      </p:sp>
      <p:sp>
        <p:nvSpPr>
          <p:cNvPr id="107" name="Oval 106">
            <a:extLst>
              <a:ext uri="{FF2B5EF4-FFF2-40B4-BE49-F238E27FC236}">
                <a16:creationId xmlns:a16="http://schemas.microsoft.com/office/drawing/2014/main" id="{102AA501-D9B0-2744-B260-9CD6C7AE19FE}"/>
              </a:ext>
            </a:extLst>
          </p:cNvPr>
          <p:cNvSpPr/>
          <p:nvPr/>
        </p:nvSpPr>
        <p:spPr>
          <a:xfrm>
            <a:off x="2361713" y="3782165"/>
            <a:ext cx="469656" cy="469656"/>
          </a:xfrm>
          <a:prstGeom prst="ellipse">
            <a:avLst/>
          </a:prstGeom>
          <a:gradFill flip="none" rotWithShape="1">
            <a:gsLst>
              <a:gs pos="0">
                <a:srgbClr val="D1232B">
                  <a:shade val="30000"/>
                  <a:satMod val="115000"/>
                </a:srgbClr>
              </a:gs>
              <a:gs pos="50000">
                <a:srgbClr val="D1232B">
                  <a:shade val="67500"/>
                  <a:satMod val="115000"/>
                </a:srgbClr>
              </a:gs>
              <a:gs pos="100000">
                <a:srgbClr val="D1232B">
                  <a:shade val="100000"/>
                  <a:satMod val="115000"/>
                </a:srgbClr>
              </a:gs>
            </a:gsLst>
            <a:lin ang="16200000" scaled="1"/>
            <a:tileRect/>
          </a:gradFill>
          <a:ln w="9525" cap="flat" cmpd="sng" algn="ctr">
            <a:noFill/>
            <a:prstDash val="solid"/>
          </a:ln>
          <a:effectLst/>
        </p:spPr>
        <p:txBody>
          <a:bodyPr rtlCol="0" anchor="ctr"/>
          <a:lstStyle/>
          <a:p>
            <a:pPr algn="ctr" defTabSz="913852">
              <a:defRPr/>
            </a:pPr>
            <a:r>
              <a:rPr lang="en-US" sz="1100" kern="0">
                <a:solidFill>
                  <a:srgbClr val="FFFFFF"/>
                </a:solidFill>
                <a:latin typeface="Calibri"/>
              </a:rPr>
              <a:t>NO</a:t>
            </a:r>
          </a:p>
        </p:txBody>
      </p:sp>
      <p:cxnSp>
        <p:nvCxnSpPr>
          <p:cNvPr id="108" name="Straight Arrow Connector 107">
            <a:extLst>
              <a:ext uri="{FF2B5EF4-FFF2-40B4-BE49-F238E27FC236}">
                <a16:creationId xmlns:a16="http://schemas.microsoft.com/office/drawing/2014/main" id="{90D20651-4513-E840-8D33-5D4393EB41A1}"/>
              </a:ext>
            </a:extLst>
          </p:cNvPr>
          <p:cNvCxnSpPr/>
          <p:nvPr/>
        </p:nvCxnSpPr>
        <p:spPr>
          <a:xfrm>
            <a:off x="2907529" y="3102993"/>
            <a:ext cx="406188" cy="0"/>
          </a:xfrm>
          <a:prstGeom prst="straightConnector1">
            <a:avLst/>
          </a:prstGeom>
          <a:noFill/>
          <a:ln w="31750" cap="flat" cmpd="sng" algn="ctr">
            <a:solidFill>
              <a:srgbClr val="00000B"/>
            </a:solidFill>
            <a:prstDash val="solid"/>
            <a:tailEnd type="triangle"/>
          </a:ln>
          <a:effectLst/>
        </p:spPr>
      </p:cxnSp>
      <p:cxnSp>
        <p:nvCxnSpPr>
          <p:cNvPr id="109" name="Straight Arrow Connector 108">
            <a:extLst>
              <a:ext uri="{FF2B5EF4-FFF2-40B4-BE49-F238E27FC236}">
                <a16:creationId xmlns:a16="http://schemas.microsoft.com/office/drawing/2014/main" id="{3C890255-33ED-0B4B-A087-ECF07A030438}"/>
              </a:ext>
            </a:extLst>
          </p:cNvPr>
          <p:cNvCxnSpPr/>
          <p:nvPr/>
        </p:nvCxnSpPr>
        <p:spPr>
          <a:xfrm>
            <a:off x="4464981" y="3085645"/>
            <a:ext cx="406188" cy="0"/>
          </a:xfrm>
          <a:prstGeom prst="straightConnector1">
            <a:avLst/>
          </a:prstGeom>
          <a:noFill/>
          <a:ln w="31750" cap="flat" cmpd="sng" algn="ctr">
            <a:solidFill>
              <a:srgbClr val="00000B"/>
            </a:solidFill>
            <a:prstDash val="solid"/>
            <a:tailEnd type="triangle"/>
          </a:ln>
          <a:effectLst/>
        </p:spPr>
      </p:cxnSp>
      <p:cxnSp>
        <p:nvCxnSpPr>
          <p:cNvPr id="110" name="Straight Connector 109">
            <a:extLst>
              <a:ext uri="{FF2B5EF4-FFF2-40B4-BE49-F238E27FC236}">
                <a16:creationId xmlns:a16="http://schemas.microsoft.com/office/drawing/2014/main" id="{1E390C74-0A9C-8442-A735-3507175A0578}"/>
              </a:ext>
            </a:extLst>
          </p:cNvPr>
          <p:cNvCxnSpPr/>
          <p:nvPr/>
        </p:nvCxnSpPr>
        <p:spPr>
          <a:xfrm>
            <a:off x="4464981" y="2933325"/>
            <a:ext cx="0" cy="330028"/>
          </a:xfrm>
          <a:prstGeom prst="line">
            <a:avLst/>
          </a:prstGeom>
          <a:noFill/>
          <a:ln w="31750" cap="flat" cmpd="sng" algn="ctr">
            <a:solidFill>
              <a:srgbClr val="00000B"/>
            </a:solidFill>
            <a:prstDash val="solid"/>
            <a:headEnd type="triangle"/>
            <a:tailEnd type="triangle"/>
          </a:ln>
          <a:effectLst/>
        </p:spPr>
      </p:cxnSp>
      <p:sp>
        <p:nvSpPr>
          <p:cNvPr id="111" name="Rectangle 110">
            <a:extLst>
              <a:ext uri="{FF2B5EF4-FFF2-40B4-BE49-F238E27FC236}">
                <a16:creationId xmlns:a16="http://schemas.microsoft.com/office/drawing/2014/main" id="{869F7666-F5D0-3F43-9CE4-BDE3E722A96A}"/>
              </a:ext>
            </a:extLst>
          </p:cNvPr>
          <p:cNvSpPr/>
          <p:nvPr/>
        </p:nvSpPr>
        <p:spPr>
          <a:xfrm>
            <a:off x="4745188" y="2258198"/>
            <a:ext cx="1151544" cy="648886"/>
          </a:xfrm>
          <a:prstGeom prst="rect">
            <a:avLst/>
          </a:prstGeom>
          <a:gradFill flip="none" rotWithShape="1">
            <a:gsLst>
              <a:gs pos="0">
                <a:srgbClr val="185A7D">
                  <a:shade val="30000"/>
                  <a:satMod val="115000"/>
                </a:srgbClr>
              </a:gs>
              <a:gs pos="50000">
                <a:srgbClr val="185A7D">
                  <a:shade val="67500"/>
                  <a:satMod val="115000"/>
                </a:srgbClr>
              </a:gs>
              <a:gs pos="100000">
                <a:srgbClr val="185A7D">
                  <a:shade val="100000"/>
                  <a:satMod val="115000"/>
                </a:srgbClr>
              </a:gs>
            </a:gsLst>
            <a:lin ang="0" scaled="1"/>
            <a:tileRect/>
          </a:gradFill>
          <a:ln w="9525" cap="flat" cmpd="sng" algn="ctr">
            <a:noFill/>
            <a:prstDash val="solid"/>
          </a:ln>
          <a:effectLst/>
        </p:spPr>
        <p:txBody>
          <a:bodyPr rtlCol="0" anchor="ctr"/>
          <a:lstStyle/>
          <a:p>
            <a:pPr algn="ctr" defTabSz="913852">
              <a:defRPr/>
            </a:pPr>
            <a:r>
              <a:rPr lang="en-US" sz="1200" kern="0">
                <a:solidFill>
                  <a:srgbClr val="FFFFFF"/>
                </a:solidFill>
                <a:latin typeface="Calibri"/>
              </a:rPr>
              <a:t>Enterprise Architect</a:t>
            </a:r>
          </a:p>
        </p:txBody>
      </p:sp>
      <p:sp>
        <p:nvSpPr>
          <p:cNvPr id="112" name="Rectangle 111">
            <a:extLst>
              <a:ext uri="{FF2B5EF4-FFF2-40B4-BE49-F238E27FC236}">
                <a16:creationId xmlns:a16="http://schemas.microsoft.com/office/drawing/2014/main" id="{F990510E-6E7F-384F-87A5-83F8A9F7183F}"/>
              </a:ext>
            </a:extLst>
          </p:cNvPr>
          <p:cNvSpPr/>
          <p:nvPr/>
        </p:nvSpPr>
        <p:spPr>
          <a:xfrm>
            <a:off x="4745188" y="3220726"/>
            <a:ext cx="1151544" cy="648886"/>
          </a:xfrm>
          <a:prstGeom prst="rect">
            <a:avLst/>
          </a:prstGeom>
          <a:gradFill flip="none" rotWithShape="1">
            <a:gsLst>
              <a:gs pos="0">
                <a:srgbClr val="185A7D">
                  <a:shade val="30000"/>
                  <a:satMod val="115000"/>
                </a:srgbClr>
              </a:gs>
              <a:gs pos="50000">
                <a:srgbClr val="185A7D">
                  <a:shade val="67500"/>
                  <a:satMod val="115000"/>
                </a:srgbClr>
              </a:gs>
              <a:gs pos="100000">
                <a:srgbClr val="185A7D">
                  <a:shade val="100000"/>
                  <a:satMod val="115000"/>
                </a:srgbClr>
              </a:gs>
            </a:gsLst>
            <a:lin ang="0" scaled="1"/>
            <a:tileRect/>
          </a:gradFill>
          <a:ln w="9525" cap="flat" cmpd="sng" algn="ctr">
            <a:noFill/>
            <a:prstDash val="solid"/>
          </a:ln>
          <a:effectLst/>
        </p:spPr>
        <p:txBody>
          <a:bodyPr rtlCol="0" anchor="ctr"/>
          <a:lstStyle/>
          <a:p>
            <a:pPr algn="ctr" defTabSz="913852">
              <a:defRPr/>
            </a:pPr>
            <a:r>
              <a:rPr lang="en-US" sz="1200" kern="0">
                <a:solidFill>
                  <a:srgbClr val="FFFFFF"/>
                </a:solidFill>
                <a:latin typeface="Calibri"/>
              </a:rPr>
              <a:t>Business Analyst</a:t>
            </a:r>
          </a:p>
        </p:txBody>
      </p:sp>
      <p:cxnSp>
        <p:nvCxnSpPr>
          <p:cNvPr id="113" name="Straight Connector 112">
            <a:extLst>
              <a:ext uri="{FF2B5EF4-FFF2-40B4-BE49-F238E27FC236}">
                <a16:creationId xmlns:a16="http://schemas.microsoft.com/office/drawing/2014/main" id="{92FECEF2-2288-434D-A7B0-D6A5C4FBF002}"/>
              </a:ext>
            </a:extLst>
          </p:cNvPr>
          <p:cNvCxnSpPr/>
          <p:nvPr/>
        </p:nvCxnSpPr>
        <p:spPr>
          <a:xfrm>
            <a:off x="5731265" y="2754001"/>
            <a:ext cx="0" cy="330028"/>
          </a:xfrm>
          <a:prstGeom prst="line">
            <a:avLst/>
          </a:prstGeom>
          <a:gradFill flip="none" rotWithShape="1">
            <a:gsLst>
              <a:gs pos="0">
                <a:srgbClr val="185A7D">
                  <a:shade val="30000"/>
                  <a:satMod val="115000"/>
                </a:srgbClr>
              </a:gs>
              <a:gs pos="50000">
                <a:srgbClr val="185A7D">
                  <a:shade val="67500"/>
                  <a:satMod val="115000"/>
                </a:srgbClr>
              </a:gs>
              <a:gs pos="100000">
                <a:srgbClr val="185A7D">
                  <a:shade val="100000"/>
                  <a:satMod val="115000"/>
                </a:srgbClr>
              </a:gs>
            </a:gsLst>
            <a:lin ang="0" scaled="1"/>
            <a:tileRect/>
          </a:gradFill>
          <a:ln w="9525" cap="flat" cmpd="sng" algn="ctr">
            <a:noFill/>
            <a:prstDash val="solid"/>
          </a:ln>
          <a:effectLst/>
        </p:spPr>
      </p:cxnSp>
      <p:sp>
        <p:nvSpPr>
          <p:cNvPr id="114" name="Rectangle 113">
            <a:extLst>
              <a:ext uri="{FF2B5EF4-FFF2-40B4-BE49-F238E27FC236}">
                <a16:creationId xmlns:a16="http://schemas.microsoft.com/office/drawing/2014/main" id="{DCC6FEE9-BFCB-094A-8E27-467D441EC2BD}"/>
              </a:ext>
            </a:extLst>
          </p:cNvPr>
          <p:cNvSpPr/>
          <p:nvPr/>
        </p:nvSpPr>
        <p:spPr>
          <a:xfrm>
            <a:off x="774475" y="2803929"/>
            <a:ext cx="1049164" cy="652699"/>
          </a:xfrm>
          <a:prstGeom prst="rect">
            <a:avLst/>
          </a:prstGeom>
          <a:gradFill flip="none" rotWithShape="1">
            <a:gsLst>
              <a:gs pos="0">
                <a:srgbClr val="185A7D">
                  <a:shade val="30000"/>
                  <a:satMod val="115000"/>
                </a:srgbClr>
              </a:gs>
              <a:gs pos="50000">
                <a:srgbClr val="185A7D">
                  <a:shade val="67500"/>
                  <a:satMod val="115000"/>
                </a:srgbClr>
              </a:gs>
              <a:gs pos="100000">
                <a:srgbClr val="185A7D">
                  <a:shade val="100000"/>
                  <a:satMod val="115000"/>
                </a:srgbClr>
              </a:gs>
            </a:gsLst>
            <a:lin ang="0" scaled="1"/>
            <a:tileRect/>
          </a:gradFill>
          <a:ln w="9525" cap="flat" cmpd="sng" algn="ctr">
            <a:noFill/>
            <a:prstDash val="solid"/>
          </a:ln>
          <a:effectLst/>
        </p:spPr>
        <p:txBody>
          <a:bodyPr rtlCol="0" anchor="ctr"/>
          <a:lstStyle/>
          <a:p>
            <a:pPr algn="ctr" defTabSz="913852">
              <a:defRPr/>
            </a:pPr>
            <a:r>
              <a:rPr lang="en-US" sz="1200" kern="0">
                <a:solidFill>
                  <a:srgbClr val="FFFFFF"/>
                </a:solidFill>
                <a:latin typeface="Calibri"/>
              </a:rPr>
              <a:t>Idea</a:t>
            </a:r>
          </a:p>
        </p:txBody>
      </p:sp>
      <p:cxnSp>
        <p:nvCxnSpPr>
          <p:cNvPr id="115" name="Straight Arrow Connector 114">
            <a:extLst>
              <a:ext uri="{FF2B5EF4-FFF2-40B4-BE49-F238E27FC236}">
                <a16:creationId xmlns:a16="http://schemas.microsoft.com/office/drawing/2014/main" id="{570824CD-49AA-C642-988D-6DDE34303DED}"/>
              </a:ext>
            </a:extLst>
          </p:cNvPr>
          <p:cNvCxnSpPr/>
          <p:nvPr/>
        </p:nvCxnSpPr>
        <p:spPr>
          <a:xfrm>
            <a:off x="1866671" y="3102993"/>
            <a:ext cx="406188" cy="0"/>
          </a:xfrm>
          <a:prstGeom prst="straightConnector1">
            <a:avLst/>
          </a:prstGeom>
          <a:noFill/>
          <a:ln w="31750" cap="flat" cmpd="sng" algn="ctr">
            <a:solidFill>
              <a:srgbClr val="00000B"/>
            </a:solidFill>
            <a:prstDash val="solid"/>
            <a:tailEnd type="triangle"/>
          </a:ln>
          <a:effectLst/>
        </p:spPr>
      </p:cxnSp>
      <p:grpSp>
        <p:nvGrpSpPr>
          <p:cNvPr id="116" name="Group 115">
            <a:extLst>
              <a:ext uri="{FF2B5EF4-FFF2-40B4-BE49-F238E27FC236}">
                <a16:creationId xmlns:a16="http://schemas.microsoft.com/office/drawing/2014/main" id="{BD4C72CB-F47E-A947-957C-D638BF9D7062}"/>
              </a:ext>
            </a:extLst>
          </p:cNvPr>
          <p:cNvGrpSpPr/>
          <p:nvPr/>
        </p:nvGrpSpPr>
        <p:grpSpPr>
          <a:xfrm>
            <a:off x="476126" y="1075469"/>
            <a:ext cx="497580" cy="532060"/>
            <a:chOff x="3200401" y="5120641"/>
            <a:chExt cx="497840" cy="532338"/>
          </a:xfrm>
        </p:grpSpPr>
        <p:sp>
          <p:nvSpPr>
            <p:cNvPr id="117" name="Oval 116">
              <a:extLst>
                <a:ext uri="{FF2B5EF4-FFF2-40B4-BE49-F238E27FC236}">
                  <a16:creationId xmlns:a16="http://schemas.microsoft.com/office/drawing/2014/main" id="{5449E690-3C7A-1640-81C6-DCD5C641250C}"/>
                </a:ext>
              </a:extLst>
            </p:cNvPr>
            <p:cNvSpPr/>
            <p:nvPr/>
          </p:nvSpPr>
          <p:spPr>
            <a:xfrm>
              <a:off x="3200401" y="5120641"/>
              <a:ext cx="497840" cy="532338"/>
            </a:xfrm>
            <a:prstGeom prst="ellipse">
              <a:avLst/>
            </a:prstGeom>
            <a:solidFill>
              <a:srgbClr val="646464"/>
            </a:solidFill>
            <a:ln w="9525" cap="flat" cmpd="sng" algn="ctr">
              <a:noFill/>
              <a:prstDash val="solid"/>
            </a:ln>
            <a:effectLst/>
          </p:spPr>
          <p:txBody>
            <a:bodyPr rtlCol="0" anchor="ctr"/>
            <a:lstStyle/>
            <a:p>
              <a:pPr algn="ctr" defTabSz="913852">
                <a:defRPr/>
              </a:pPr>
              <a:endParaRPr lang="en-US" sz="1799" kern="0">
                <a:solidFill>
                  <a:srgbClr val="FFFFFF"/>
                </a:solidFill>
                <a:latin typeface="Calibri"/>
              </a:endParaRPr>
            </a:p>
          </p:txBody>
        </p:sp>
        <p:sp>
          <p:nvSpPr>
            <p:cNvPr id="118" name="Oval 117">
              <a:extLst>
                <a:ext uri="{FF2B5EF4-FFF2-40B4-BE49-F238E27FC236}">
                  <a16:creationId xmlns:a16="http://schemas.microsoft.com/office/drawing/2014/main" id="{03597D08-71A5-4445-B5D2-C6BCF88CD606}"/>
                </a:ext>
              </a:extLst>
            </p:cNvPr>
            <p:cNvSpPr/>
            <p:nvPr/>
          </p:nvSpPr>
          <p:spPr>
            <a:xfrm>
              <a:off x="3291521" y="5215184"/>
              <a:ext cx="318887" cy="343252"/>
            </a:xfrm>
            <a:prstGeom prst="ellipse">
              <a:avLst/>
            </a:prstGeom>
            <a:solidFill>
              <a:srgbClr val="FFFFFF">
                <a:lumMod val="95000"/>
              </a:srgbClr>
            </a:solidFill>
            <a:ln w="3175" cap="flat" cmpd="sng" algn="ctr">
              <a:solidFill>
                <a:srgbClr val="FFFFFF">
                  <a:lumMod val="75000"/>
                </a:srgbClr>
              </a:solidFill>
              <a:prstDash val="solid"/>
            </a:ln>
            <a:effectLst/>
          </p:spPr>
          <p:txBody>
            <a:bodyPr anchor="ctr"/>
            <a:lstStyle/>
            <a:p>
              <a:pPr algn="ctr" defTabSz="913852">
                <a:defRPr/>
              </a:pPr>
              <a:r>
                <a:rPr lang="en-US" sz="1998" b="1" kern="0">
                  <a:solidFill>
                    <a:srgbClr val="00000B"/>
                  </a:solidFill>
                  <a:latin typeface="Calibri"/>
                </a:rPr>
                <a:t>1</a:t>
              </a:r>
            </a:p>
          </p:txBody>
        </p:sp>
      </p:grpSp>
      <p:sp>
        <p:nvSpPr>
          <p:cNvPr id="119" name="TextBox 118">
            <a:extLst>
              <a:ext uri="{FF2B5EF4-FFF2-40B4-BE49-F238E27FC236}">
                <a16:creationId xmlns:a16="http://schemas.microsoft.com/office/drawing/2014/main" id="{A469FB15-417A-F940-95E7-7DDE8827DCC5}"/>
              </a:ext>
            </a:extLst>
          </p:cNvPr>
          <p:cNvSpPr txBox="1"/>
          <p:nvPr/>
        </p:nvSpPr>
        <p:spPr>
          <a:xfrm>
            <a:off x="1055923" y="1108202"/>
            <a:ext cx="3859517" cy="461425"/>
          </a:xfrm>
          <a:prstGeom prst="rect">
            <a:avLst/>
          </a:prstGeom>
          <a:noFill/>
        </p:spPr>
        <p:txBody>
          <a:bodyPr wrap="square" rtlCol="0">
            <a:spAutoFit/>
          </a:bodyPr>
          <a:lstStyle/>
          <a:p>
            <a:pPr defTabSz="913852">
              <a:defRPr/>
            </a:pPr>
            <a:r>
              <a:rPr lang="en-US" sz="1200" b="1" kern="0">
                <a:solidFill>
                  <a:srgbClr val="D1232B"/>
                </a:solidFill>
                <a:latin typeface="Calibri"/>
              </a:rPr>
              <a:t>Ideas </a:t>
            </a:r>
            <a:r>
              <a:rPr lang="en-US" sz="1200" kern="0">
                <a:solidFill>
                  <a:srgbClr val="FFFFFF"/>
                </a:solidFill>
                <a:latin typeface="Calibri"/>
              </a:rPr>
              <a:t>are submitted by qualified individuals such as process owners, practitioners, and business partners</a:t>
            </a:r>
          </a:p>
        </p:txBody>
      </p:sp>
      <p:sp>
        <p:nvSpPr>
          <p:cNvPr id="120" name="TextBox 119">
            <a:extLst>
              <a:ext uri="{FF2B5EF4-FFF2-40B4-BE49-F238E27FC236}">
                <a16:creationId xmlns:a16="http://schemas.microsoft.com/office/drawing/2014/main" id="{48D8A827-852B-DD4E-9F89-F655973A5968}"/>
              </a:ext>
            </a:extLst>
          </p:cNvPr>
          <p:cNvSpPr txBox="1"/>
          <p:nvPr/>
        </p:nvSpPr>
        <p:spPr>
          <a:xfrm>
            <a:off x="660763" y="4693597"/>
            <a:ext cx="5664845" cy="1661127"/>
          </a:xfrm>
          <a:prstGeom prst="rect">
            <a:avLst/>
          </a:prstGeom>
          <a:noFill/>
        </p:spPr>
        <p:txBody>
          <a:bodyPr wrap="square" rtlCol="0">
            <a:spAutoFit/>
          </a:bodyPr>
          <a:lstStyle/>
          <a:p>
            <a:pPr marL="358559" defTabSz="913852">
              <a:defRPr/>
            </a:pPr>
            <a:r>
              <a:rPr lang="en-US" sz="1200" b="1" kern="0">
                <a:solidFill>
                  <a:srgbClr val="D1232B"/>
                </a:solidFill>
                <a:latin typeface="Calibri"/>
              </a:rPr>
              <a:t>ONE Demand Board</a:t>
            </a:r>
            <a:r>
              <a:rPr lang="en-US" sz="1200" kern="0">
                <a:solidFill>
                  <a:srgbClr val="D1232B"/>
                </a:solidFill>
                <a:latin typeface="Calibri"/>
              </a:rPr>
              <a:t> </a:t>
            </a:r>
            <a:r>
              <a:rPr lang="en-US" sz="1200" kern="0">
                <a:solidFill>
                  <a:srgbClr val="FFFFFF"/>
                </a:solidFill>
                <a:latin typeface="Calibri"/>
              </a:rPr>
              <a:t>accepts, intercepts, vets and prioritizes inbound demand – ultimately ‘demand shaping’ will become a priority for this group</a:t>
            </a:r>
            <a:br>
              <a:rPr lang="en-US" sz="1200" kern="0">
                <a:solidFill>
                  <a:srgbClr val="FFFFFF"/>
                </a:solidFill>
                <a:latin typeface="Calibri"/>
              </a:rPr>
            </a:br>
            <a:endParaRPr lang="en-US" sz="800" kern="0">
              <a:solidFill>
                <a:srgbClr val="FFFFFF"/>
              </a:solidFill>
              <a:latin typeface="Calibri"/>
            </a:endParaRPr>
          </a:p>
          <a:p>
            <a:pPr marL="358559" defTabSz="913852">
              <a:defRPr/>
            </a:pPr>
            <a:endParaRPr lang="en-US" sz="800" kern="0">
              <a:solidFill>
                <a:srgbClr val="FFFFFF"/>
              </a:solidFill>
              <a:latin typeface="Calibri"/>
            </a:endParaRPr>
          </a:p>
          <a:p>
            <a:pPr defTabSz="913852">
              <a:defRPr/>
            </a:pPr>
            <a:r>
              <a:rPr lang="en-US" sz="1200" kern="0">
                <a:solidFill>
                  <a:srgbClr val="FFFFFF"/>
                </a:solidFill>
                <a:latin typeface="Calibri"/>
              </a:rPr>
              <a:t>ServiceNow roadmap, estimation, value and benefits realization are among the tools used by this group -&gt; input from Strategy</a:t>
            </a:r>
          </a:p>
          <a:p>
            <a:pPr defTabSz="913852">
              <a:defRPr/>
            </a:pPr>
            <a:endParaRPr lang="en-US" sz="1200" b="1" kern="0">
              <a:solidFill>
                <a:srgbClr val="FFFFFF"/>
              </a:solidFill>
              <a:latin typeface="Calibri"/>
            </a:endParaRPr>
          </a:p>
          <a:p>
            <a:pPr defTabSz="913852">
              <a:defRPr/>
            </a:pPr>
            <a:r>
              <a:rPr lang="en-US" sz="1200" kern="0">
                <a:solidFill>
                  <a:srgbClr val="FFFFFF"/>
                </a:solidFill>
                <a:latin typeface="Calibri"/>
              </a:rPr>
              <a:t>If so desired – tasks that are workflow driven can be used to expedite the demand assessment process</a:t>
            </a:r>
            <a:endParaRPr lang="en-US" sz="1200" b="1" kern="0">
              <a:solidFill>
                <a:srgbClr val="FFFFFF"/>
              </a:solidFill>
              <a:latin typeface="Calibri"/>
            </a:endParaRPr>
          </a:p>
        </p:txBody>
      </p:sp>
      <p:grpSp>
        <p:nvGrpSpPr>
          <p:cNvPr id="121" name="Group 120">
            <a:extLst>
              <a:ext uri="{FF2B5EF4-FFF2-40B4-BE49-F238E27FC236}">
                <a16:creationId xmlns:a16="http://schemas.microsoft.com/office/drawing/2014/main" id="{09460EB1-EFA2-5B4E-9FCA-FC1544256E86}"/>
              </a:ext>
            </a:extLst>
          </p:cNvPr>
          <p:cNvGrpSpPr/>
          <p:nvPr/>
        </p:nvGrpSpPr>
        <p:grpSpPr>
          <a:xfrm>
            <a:off x="481090" y="4769271"/>
            <a:ext cx="497580" cy="532060"/>
            <a:chOff x="3200401" y="5120641"/>
            <a:chExt cx="497840" cy="532338"/>
          </a:xfrm>
        </p:grpSpPr>
        <p:sp>
          <p:nvSpPr>
            <p:cNvPr id="122" name="Oval 121">
              <a:extLst>
                <a:ext uri="{FF2B5EF4-FFF2-40B4-BE49-F238E27FC236}">
                  <a16:creationId xmlns:a16="http://schemas.microsoft.com/office/drawing/2014/main" id="{30AB0903-9EFF-974A-AA0B-33863ADEE8F9}"/>
                </a:ext>
              </a:extLst>
            </p:cNvPr>
            <p:cNvSpPr/>
            <p:nvPr/>
          </p:nvSpPr>
          <p:spPr>
            <a:xfrm>
              <a:off x="3200401" y="5120641"/>
              <a:ext cx="497840" cy="532338"/>
            </a:xfrm>
            <a:prstGeom prst="ellipse">
              <a:avLst/>
            </a:prstGeom>
            <a:solidFill>
              <a:srgbClr val="646464"/>
            </a:solidFill>
            <a:ln w="9525" cap="flat" cmpd="sng" algn="ctr">
              <a:noFill/>
              <a:prstDash val="solid"/>
            </a:ln>
            <a:effectLst/>
          </p:spPr>
          <p:txBody>
            <a:bodyPr rtlCol="0" anchor="ctr"/>
            <a:lstStyle/>
            <a:p>
              <a:pPr algn="ctr" defTabSz="913852">
                <a:defRPr/>
              </a:pPr>
              <a:endParaRPr lang="en-US" sz="1799" kern="0">
                <a:solidFill>
                  <a:srgbClr val="FFFFFF"/>
                </a:solidFill>
                <a:latin typeface="Calibri"/>
              </a:endParaRPr>
            </a:p>
          </p:txBody>
        </p:sp>
        <p:sp>
          <p:nvSpPr>
            <p:cNvPr id="123" name="Oval 122">
              <a:extLst>
                <a:ext uri="{FF2B5EF4-FFF2-40B4-BE49-F238E27FC236}">
                  <a16:creationId xmlns:a16="http://schemas.microsoft.com/office/drawing/2014/main" id="{259CDB55-7573-BE4B-A177-CE86277CD381}"/>
                </a:ext>
              </a:extLst>
            </p:cNvPr>
            <p:cNvSpPr/>
            <p:nvPr/>
          </p:nvSpPr>
          <p:spPr>
            <a:xfrm>
              <a:off x="3291521" y="5215184"/>
              <a:ext cx="318887" cy="343252"/>
            </a:xfrm>
            <a:prstGeom prst="ellipse">
              <a:avLst/>
            </a:prstGeom>
            <a:solidFill>
              <a:srgbClr val="FFFFFF">
                <a:lumMod val="95000"/>
              </a:srgbClr>
            </a:solidFill>
            <a:ln w="3175" cap="flat" cmpd="sng" algn="ctr">
              <a:solidFill>
                <a:srgbClr val="FFFFFF">
                  <a:lumMod val="75000"/>
                </a:srgbClr>
              </a:solidFill>
              <a:prstDash val="solid"/>
            </a:ln>
            <a:effectLst/>
          </p:spPr>
          <p:txBody>
            <a:bodyPr anchor="ctr"/>
            <a:lstStyle/>
            <a:p>
              <a:pPr algn="ctr" defTabSz="913852">
                <a:defRPr/>
              </a:pPr>
              <a:r>
                <a:rPr lang="en-US" sz="1998" b="1" kern="0">
                  <a:solidFill>
                    <a:srgbClr val="00000B"/>
                  </a:solidFill>
                  <a:latin typeface="Calibri"/>
                </a:rPr>
                <a:t>2</a:t>
              </a:r>
            </a:p>
          </p:txBody>
        </p:sp>
      </p:grpSp>
      <p:grpSp>
        <p:nvGrpSpPr>
          <p:cNvPr id="124" name="Group 123">
            <a:extLst>
              <a:ext uri="{FF2B5EF4-FFF2-40B4-BE49-F238E27FC236}">
                <a16:creationId xmlns:a16="http://schemas.microsoft.com/office/drawing/2014/main" id="{FD09B749-14EC-C647-BEF4-E78ED82E01A8}"/>
              </a:ext>
            </a:extLst>
          </p:cNvPr>
          <p:cNvGrpSpPr/>
          <p:nvPr/>
        </p:nvGrpSpPr>
        <p:grpSpPr>
          <a:xfrm>
            <a:off x="6372703" y="4759096"/>
            <a:ext cx="488218" cy="532060"/>
            <a:chOff x="3209769" y="5120641"/>
            <a:chExt cx="488472" cy="532338"/>
          </a:xfrm>
        </p:grpSpPr>
        <p:sp>
          <p:nvSpPr>
            <p:cNvPr id="125" name="Oval 124">
              <a:extLst>
                <a:ext uri="{FF2B5EF4-FFF2-40B4-BE49-F238E27FC236}">
                  <a16:creationId xmlns:a16="http://schemas.microsoft.com/office/drawing/2014/main" id="{218E97DC-EC55-9F48-8C41-042D35A61810}"/>
                </a:ext>
              </a:extLst>
            </p:cNvPr>
            <p:cNvSpPr/>
            <p:nvPr/>
          </p:nvSpPr>
          <p:spPr>
            <a:xfrm>
              <a:off x="3209769" y="5120641"/>
              <a:ext cx="488472" cy="532338"/>
            </a:xfrm>
            <a:prstGeom prst="ellipse">
              <a:avLst/>
            </a:prstGeom>
            <a:solidFill>
              <a:srgbClr val="646464"/>
            </a:solidFill>
            <a:ln w="9525" cap="flat" cmpd="sng" algn="ctr">
              <a:noFill/>
              <a:prstDash val="solid"/>
            </a:ln>
            <a:effectLst/>
          </p:spPr>
          <p:txBody>
            <a:bodyPr rtlCol="0" anchor="ctr"/>
            <a:lstStyle/>
            <a:p>
              <a:pPr algn="ctr" defTabSz="913852">
                <a:defRPr/>
              </a:pPr>
              <a:endParaRPr lang="en-US" sz="1799" kern="0">
                <a:solidFill>
                  <a:srgbClr val="FFFFFF"/>
                </a:solidFill>
                <a:latin typeface="Calibri"/>
              </a:endParaRPr>
            </a:p>
          </p:txBody>
        </p:sp>
        <p:sp>
          <p:nvSpPr>
            <p:cNvPr id="126" name="Oval 125">
              <a:extLst>
                <a:ext uri="{FF2B5EF4-FFF2-40B4-BE49-F238E27FC236}">
                  <a16:creationId xmlns:a16="http://schemas.microsoft.com/office/drawing/2014/main" id="{F76702A3-EC4B-D644-98FF-B5A652D78549}"/>
                </a:ext>
              </a:extLst>
            </p:cNvPr>
            <p:cNvSpPr/>
            <p:nvPr/>
          </p:nvSpPr>
          <p:spPr>
            <a:xfrm>
              <a:off x="3291521" y="5215184"/>
              <a:ext cx="318887" cy="343252"/>
            </a:xfrm>
            <a:prstGeom prst="ellipse">
              <a:avLst/>
            </a:prstGeom>
            <a:solidFill>
              <a:srgbClr val="FFFFFF">
                <a:lumMod val="95000"/>
              </a:srgbClr>
            </a:solidFill>
            <a:ln w="3175" cap="flat" cmpd="sng" algn="ctr">
              <a:solidFill>
                <a:srgbClr val="FFFFFF">
                  <a:lumMod val="75000"/>
                </a:srgbClr>
              </a:solidFill>
              <a:prstDash val="solid"/>
            </a:ln>
            <a:effectLst/>
          </p:spPr>
          <p:txBody>
            <a:bodyPr anchor="ctr"/>
            <a:lstStyle/>
            <a:p>
              <a:pPr algn="ctr" defTabSz="913852">
                <a:defRPr/>
              </a:pPr>
              <a:r>
                <a:rPr lang="en-US" sz="1998" b="1" kern="0">
                  <a:solidFill>
                    <a:srgbClr val="00000B"/>
                  </a:solidFill>
                  <a:latin typeface="Calibri"/>
                </a:rPr>
                <a:t>3</a:t>
              </a:r>
            </a:p>
          </p:txBody>
        </p:sp>
      </p:grpSp>
      <p:sp>
        <p:nvSpPr>
          <p:cNvPr id="127" name="TextBox 126">
            <a:extLst>
              <a:ext uri="{FF2B5EF4-FFF2-40B4-BE49-F238E27FC236}">
                <a16:creationId xmlns:a16="http://schemas.microsoft.com/office/drawing/2014/main" id="{0AE3BF57-B6AB-4A41-A3B7-03BDD782A58F}"/>
              </a:ext>
            </a:extLst>
          </p:cNvPr>
          <p:cNvSpPr txBox="1"/>
          <p:nvPr/>
        </p:nvSpPr>
        <p:spPr>
          <a:xfrm>
            <a:off x="6552653" y="4727766"/>
            <a:ext cx="5108910" cy="1507319"/>
          </a:xfrm>
          <a:prstGeom prst="rect">
            <a:avLst/>
          </a:prstGeom>
          <a:noFill/>
        </p:spPr>
        <p:txBody>
          <a:bodyPr wrap="square" rtlCol="0">
            <a:spAutoFit/>
          </a:bodyPr>
          <a:lstStyle/>
          <a:p>
            <a:pPr marL="358559" defTabSz="913852">
              <a:defRPr/>
            </a:pPr>
            <a:r>
              <a:rPr lang="en-US" sz="1200" b="1" kern="0">
                <a:solidFill>
                  <a:srgbClr val="D1232B"/>
                </a:solidFill>
                <a:latin typeface="Calibri"/>
              </a:rPr>
              <a:t>Design Board </a:t>
            </a:r>
            <a:r>
              <a:rPr lang="en-US" sz="1200" kern="0">
                <a:solidFill>
                  <a:srgbClr val="FFFFFF"/>
                </a:solidFill>
                <a:latin typeface="Calibri"/>
              </a:rPr>
              <a:t>may engage at the outset of build activities (or earlier) to ensure consistency, efficiency, and quality of solution</a:t>
            </a:r>
          </a:p>
          <a:p>
            <a:pPr defTabSz="913852">
              <a:defRPr/>
            </a:pPr>
            <a:br>
              <a:rPr lang="en-US" sz="1200" kern="0">
                <a:solidFill>
                  <a:srgbClr val="FFFFFF"/>
                </a:solidFill>
                <a:latin typeface="Calibri"/>
              </a:rPr>
            </a:br>
            <a:r>
              <a:rPr lang="en-US" sz="1200" kern="0">
                <a:solidFill>
                  <a:srgbClr val="FFFFFF"/>
                </a:solidFill>
                <a:latin typeface="Calibri"/>
              </a:rPr>
              <a:t> The </a:t>
            </a:r>
            <a:r>
              <a:rPr lang="en-US" sz="1200" b="1" kern="0">
                <a:solidFill>
                  <a:srgbClr val="FFFFFF"/>
                </a:solidFill>
                <a:latin typeface="Calibri"/>
              </a:rPr>
              <a:t>PMO</a:t>
            </a:r>
            <a:r>
              <a:rPr lang="en-US" sz="1200" kern="0">
                <a:solidFill>
                  <a:srgbClr val="FFFFFF"/>
                </a:solidFill>
                <a:latin typeface="Calibri"/>
              </a:rPr>
              <a:t> may be engaged to oversee project activities and supply PM/SM, BA, or other shared resources</a:t>
            </a:r>
          </a:p>
          <a:p>
            <a:pPr defTabSz="913852">
              <a:defRPr/>
            </a:pPr>
            <a:endParaRPr lang="en-US" sz="800" kern="0">
              <a:solidFill>
                <a:srgbClr val="FFFFFF"/>
              </a:solidFill>
              <a:latin typeface="Calibri"/>
            </a:endParaRPr>
          </a:p>
          <a:p>
            <a:pPr defTabSz="913852">
              <a:defRPr/>
            </a:pPr>
            <a:r>
              <a:rPr lang="en-US" sz="1200" kern="0">
                <a:solidFill>
                  <a:srgbClr val="FFFFFF"/>
                </a:solidFill>
                <a:latin typeface="Calibri"/>
              </a:rPr>
              <a:t>Development standards, best fit usage, UI standards, data governance/strategy are among the tools used by this group</a:t>
            </a:r>
          </a:p>
        </p:txBody>
      </p:sp>
      <p:grpSp>
        <p:nvGrpSpPr>
          <p:cNvPr id="128" name="Group 127">
            <a:extLst>
              <a:ext uri="{FF2B5EF4-FFF2-40B4-BE49-F238E27FC236}">
                <a16:creationId xmlns:a16="http://schemas.microsoft.com/office/drawing/2014/main" id="{590DFA59-E4A3-414A-9912-2E2A88C40FFD}"/>
              </a:ext>
            </a:extLst>
          </p:cNvPr>
          <p:cNvGrpSpPr/>
          <p:nvPr/>
        </p:nvGrpSpPr>
        <p:grpSpPr>
          <a:xfrm>
            <a:off x="6372703" y="1048876"/>
            <a:ext cx="488218" cy="532060"/>
            <a:chOff x="3209769" y="5120641"/>
            <a:chExt cx="488472" cy="532338"/>
          </a:xfrm>
        </p:grpSpPr>
        <p:sp>
          <p:nvSpPr>
            <p:cNvPr id="129" name="Oval 128">
              <a:extLst>
                <a:ext uri="{FF2B5EF4-FFF2-40B4-BE49-F238E27FC236}">
                  <a16:creationId xmlns:a16="http://schemas.microsoft.com/office/drawing/2014/main" id="{2FAC0FF3-AFBE-F04E-9E4B-E4B3B57B8F63}"/>
                </a:ext>
              </a:extLst>
            </p:cNvPr>
            <p:cNvSpPr/>
            <p:nvPr/>
          </p:nvSpPr>
          <p:spPr>
            <a:xfrm>
              <a:off x="3209769" y="5120641"/>
              <a:ext cx="488472" cy="532338"/>
            </a:xfrm>
            <a:prstGeom prst="ellipse">
              <a:avLst/>
            </a:prstGeom>
            <a:solidFill>
              <a:srgbClr val="646464"/>
            </a:solidFill>
            <a:ln w="9525" cap="flat" cmpd="sng" algn="ctr">
              <a:noFill/>
              <a:prstDash val="solid"/>
            </a:ln>
            <a:effectLst/>
          </p:spPr>
          <p:txBody>
            <a:bodyPr rtlCol="0" anchor="ctr"/>
            <a:lstStyle/>
            <a:p>
              <a:pPr algn="ctr" defTabSz="913852">
                <a:defRPr/>
              </a:pPr>
              <a:endParaRPr lang="en-US" sz="1799" kern="0">
                <a:solidFill>
                  <a:srgbClr val="FFFFFF"/>
                </a:solidFill>
                <a:latin typeface="Calibri"/>
              </a:endParaRPr>
            </a:p>
          </p:txBody>
        </p:sp>
        <p:sp>
          <p:nvSpPr>
            <p:cNvPr id="130" name="Oval 129">
              <a:extLst>
                <a:ext uri="{FF2B5EF4-FFF2-40B4-BE49-F238E27FC236}">
                  <a16:creationId xmlns:a16="http://schemas.microsoft.com/office/drawing/2014/main" id="{1D0A9798-B8FB-DD40-B43F-1CDD0123BAA9}"/>
                </a:ext>
              </a:extLst>
            </p:cNvPr>
            <p:cNvSpPr/>
            <p:nvPr/>
          </p:nvSpPr>
          <p:spPr>
            <a:xfrm>
              <a:off x="3291521" y="5215184"/>
              <a:ext cx="318887" cy="343252"/>
            </a:xfrm>
            <a:prstGeom prst="ellipse">
              <a:avLst/>
            </a:prstGeom>
            <a:solidFill>
              <a:srgbClr val="FFFFFF">
                <a:lumMod val="95000"/>
              </a:srgbClr>
            </a:solidFill>
            <a:ln w="3175" cap="flat" cmpd="sng" algn="ctr">
              <a:solidFill>
                <a:srgbClr val="FFFFFF">
                  <a:lumMod val="75000"/>
                </a:srgbClr>
              </a:solidFill>
              <a:prstDash val="solid"/>
            </a:ln>
            <a:effectLst/>
          </p:spPr>
          <p:txBody>
            <a:bodyPr anchor="ctr"/>
            <a:lstStyle/>
            <a:p>
              <a:pPr algn="ctr" defTabSz="913852">
                <a:defRPr/>
              </a:pPr>
              <a:r>
                <a:rPr lang="en-US" sz="1998" b="1" kern="0">
                  <a:solidFill>
                    <a:srgbClr val="00000B"/>
                  </a:solidFill>
                  <a:latin typeface="Calibri"/>
                </a:rPr>
                <a:t>4</a:t>
              </a:r>
            </a:p>
          </p:txBody>
        </p:sp>
      </p:grpSp>
      <p:sp>
        <p:nvSpPr>
          <p:cNvPr id="131" name="TextBox 130">
            <a:extLst>
              <a:ext uri="{FF2B5EF4-FFF2-40B4-BE49-F238E27FC236}">
                <a16:creationId xmlns:a16="http://schemas.microsoft.com/office/drawing/2014/main" id="{0F7DF856-766C-B542-B3C6-162FBC1C9454}"/>
              </a:ext>
            </a:extLst>
          </p:cNvPr>
          <p:cNvSpPr txBox="1"/>
          <p:nvPr/>
        </p:nvSpPr>
        <p:spPr>
          <a:xfrm>
            <a:off x="6973103" y="1024616"/>
            <a:ext cx="4859342" cy="645995"/>
          </a:xfrm>
          <a:prstGeom prst="rect">
            <a:avLst/>
          </a:prstGeom>
          <a:noFill/>
        </p:spPr>
        <p:txBody>
          <a:bodyPr wrap="square" rtlCol="0">
            <a:spAutoFit/>
          </a:bodyPr>
          <a:lstStyle/>
          <a:p>
            <a:pPr defTabSz="913852">
              <a:defRPr/>
            </a:pPr>
            <a:r>
              <a:rPr lang="en-US" sz="1200" b="1" kern="0">
                <a:solidFill>
                  <a:srgbClr val="D1232B"/>
                </a:solidFill>
                <a:latin typeface="Calibri"/>
              </a:rPr>
              <a:t>Platform Delivery </a:t>
            </a:r>
            <a:r>
              <a:rPr lang="en-US" sz="1200" kern="0">
                <a:solidFill>
                  <a:srgbClr val="FFFFFF"/>
                </a:solidFill>
                <a:latin typeface="Calibri"/>
              </a:rPr>
              <a:t>team will also engage at this point to deliver on approved prioritized demand. release best practices will be employed to drive to delivery</a:t>
            </a:r>
          </a:p>
        </p:txBody>
      </p:sp>
      <p:sp>
        <p:nvSpPr>
          <p:cNvPr id="132" name="Rectangle 131">
            <a:extLst>
              <a:ext uri="{FF2B5EF4-FFF2-40B4-BE49-F238E27FC236}">
                <a16:creationId xmlns:a16="http://schemas.microsoft.com/office/drawing/2014/main" id="{1D62D886-C3BB-4E43-957C-C4E7154082E3}"/>
              </a:ext>
            </a:extLst>
          </p:cNvPr>
          <p:cNvSpPr/>
          <p:nvPr/>
        </p:nvSpPr>
        <p:spPr>
          <a:xfrm>
            <a:off x="9619651" y="1874863"/>
            <a:ext cx="1892481" cy="369140"/>
          </a:xfrm>
          <a:prstGeom prst="rect">
            <a:avLst/>
          </a:prstGeom>
        </p:spPr>
        <p:txBody>
          <a:bodyPr wrap="none">
            <a:spAutoFit/>
          </a:bodyPr>
          <a:lstStyle/>
          <a:p>
            <a:pPr algn="ctr" defTabSz="913852">
              <a:defRPr/>
            </a:pPr>
            <a:r>
              <a:rPr lang="en-US" sz="1799" b="1" i="1" kern="0">
                <a:solidFill>
                  <a:sysClr val="windowText" lastClr="000000"/>
                </a:solidFill>
                <a:latin typeface="Calibri"/>
              </a:rPr>
              <a:t>Project Execution </a:t>
            </a:r>
          </a:p>
        </p:txBody>
      </p:sp>
      <p:sp>
        <p:nvSpPr>
          <p:cNvPr id="133" name="Rectangle 132">
            <a:extLst>
              <a:ext uri="{FF2B5EF4-FFF2-40B4-BE49-F238E27FC236}">
                <a16:creationId xmlns:a16="http://schemas.microsoft.com/office/drawing/2014/main" id="{67C96AAF-D31F-E44B-87C9-278FDFB5F0F5}"/>
              </a:ext>
            </a:extLst>
          </p:cNvPr>
          <p:cNvSpPr/>
          <p:nvPr/>
        </p:nvSpPr>
        <p:spPr>
          <a:xfrm>
            <a:off x="706643" y="1897429"/>
            <a:ext cx="2352303" cy="369140"/>
          </a:xfrm>
          <a:prstGeom prst="rect">
            <a:avLst/>
          </a:prstGeom>
        </p:spPr>
        <p:txBody>
          <a:bodyPr wrap="none">
            <a:spAutoFit/>
          </a:bodyPr>
          <a:lstStyle/>
          <a:p>
            <a:pPr defTabSz="913852">
              <a:defRPr/>
            </a:pPr>
            <a:r>
              <a:rPr lang="en-US" sz="1799" b="1" i="1" kern="0">
                <a:solidFill>
                  <a:sysClr val="windowText" lastClr="000000"/>
                </a:solidFill>
                <a:latin typeface="Calibri"/>
              </a:rPr>
              <a:t>Demand Management</a:t>
            </a:r>
            <a:endParaRPr lang="en-SG" sz="1799" kern="0">
              <a:solidFill>
                <a:sysClr val="windowText" lastClr="000000"/>
              </a:solidFill>
              <a:latin typeface="Calibri"/>
            </a:endParaRPr>
          </a:p>
        </p:txBody>
      </p:sp>
    </p:spTree>
    <p:extLst>
      <p:ext uri="{BB962C8B-B14F-4D97-AF65-F5344CB8AC3E}">
        <p14:creationId xmlns:p14="http://schemas.microsoft.com/office/powerpoint/2010/main" val="225563446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 name="Flowchart: Decision 55">
            <a:extLst>
              <a:ext uri="{FF2B5EF4-FFF2-40B4-BE49-F238E27FC236}">
                <a16:creationId xmlns:a16="http://schemas.microsoft.com/office/drawing/2014/main" id="{72478AB7-7B3D-4C04-A2E5-1F8226366168}"/>
              </a:ext>
            </a:extLst>
          </p:cNvPr>
          <p:cNvSpPr/>
          <p:nvPr/>
        </p:nvSpPr>
        <p:spPr>
          <a:xfrm>
            <a:off x="5867520" y="4626880"/>
            <a:ext cx="1104008" cy="612328"/>
          </a:xfrm>
          <a:prstGeom prst="flowChartDecision">
            <a:avLst/>
          </a:prstGeom>
          <a:solidFill>
            <a:schemeClr val="accent1"/>
          </a:solidFill>
          <a:ln w="9525" cap="flat" cmpd="sng" algn="ctr">
            <a:noFill/>
            <a:prstDash val="solid"/>
          </a:ln>
          <a:effectLst/>
        </p:spPr>
        <p:txBody>
          <a:bodyPr rtlCol="0" anchor="ctr"/>
          <a:lstStyle/>
          <a:p>
            <a:pPr algn="ctr" defTabSz="913852">
              <a:defRPr/>
            </a:pPr>
            <a:r>
              <a:rPr lang="en-US" sz="1000" kern="0">
                <a:solidFill>
                  <a:srgbClr val="FFFFFF"/>
                </a:solidFill>
                <a:latin typeface="Calibri"/>
                <a:ea typeface=""/>
                <a:cs typeface=""/>
              </a:rPr>
              <a:t>When?</a:t>
            </a:r>
          </a:p>
        </p:txBody>
      </p:sp>
      <p:sp>
        <p:nvSpPr>
          <p:cNvPr id="4" name="Isosceles Triangle 2"/>
          <p:cNvSpPr/>
          <p:nvPr/>
        </p:nvSpPr>
        <p:spPr>
          <a:xfrm rot="5400000">
            <a:off x="1453267" y="1872942"/>
            <a:ext cx="1060152" cy="913924"/>
          </a:xfrm>
          <a:prstGeom prst="triangle">
            <a:avLst/>
          </a:prstGeom>
          <a:solidFill>
            <a:schemeClr val="accent1"/>
          </a:solidFill>
          <a:ln w="9525" cap="flat" cmpd="sng" algn="ctr">
            <a:noFill/>
            <a:prstDash val="solid"/>
          </a:ln>
          <a:effectLst/>
        </p:spPr>
        <p:txBody>
          <a:bodyPr rtlCol="0" anchor="ctr"/>
          <a:lstStyle/>
          <a:p>
            <a:pPr algn="ctr" defTabSz="913852">
              <a:defRPr/>
            </a:pPr>
            <a:endParaRPr lang="en-US" sz="1799" kern="0">
              <a:solidFill>
                <a:srgbClr val="FFFFFF"/>
              </a:solidFill>
              <a:latin typeface="Calibri"/>
              <a:ea typeface=""/>
              <a:cs typeface=""/>
            </a:endParaRPr>
          </a:p>
        </p:txBody>
      </p:sp>
      <p:sp>
        <p:nvSpPr>
          <p:cNvPr id="5" name="Isosceles Triangle 3"/>
          <p:cNvSpPr/>
          <p:nvPr/>
        </p:nvSpPr>
        <p:spPr>
          <a:xfrm rot="5400000">
            <a:off x="1529427" y="4468486"/>
            <a:ext cx="1060152" cy="913924"/>
          </a:xfrm>
          <a:prstGeom prst="triangle">
            <a:avLst/>
          </a:prstGeom>
          <a:solidFill>
            <a:schemeClr val="accent1"/>
          </a:solidFill>
          <a:ln w="9525" cap="flat" cmpd="sng" algn="ctr">
            <a:noFill/>
            <a:prstDash val="solid"/>
          </a:ln>
          <a:effectLst/>
        </p:spPr>
        <p:txBody>
          <a:bodyPr rtlCol="0" anchor="ctr"/>
          <a:lstStyle/>
          <a:p>
            <a:pPr algn="ctr" defTabSz="913852">
              <a:defRPr/>
            </a:pPr>
            <a:endParaRPr lang="en-US" sz="1799" kern="0">
              <a:solidFill>
                <a:srgbClr val="FFFFFF"/>
              </a:solidFill>
              <a:latin typeface="Calibri"/>
              <a:ea typeface=""/>
              <a:cs typeface=""/>
            </a:endParaRPr>
          </a:p>
        </p:txBody>
      </p:sp>
      <p:sp>
        <p:nvSpPr>
          <p:cNvPr id="6" name="Rectangular Callout 5"/>
          <p:cNvSpPr/>
          <p:nvPr/>
        </p:nvSpPr>
        <p:spPr>
          <a:xfrm>
            <a:off x="1041710" y="5571534"/>
            <a:ext cx="2596038" cy="827718"/>
          </a:xfrm>
          <a:prstGeom prst="wedgeRectCallout">
            <a:avLst>
              <a:gd name="adj1" fmla="val -55355"/>
              <a:gd name="adj2" fmla="val -109068"/>
            </a:avLst>
          </a:prstGeom>
          <a:ln/>
        </p:spPr>
        <p:style>
          <a:lnRef idx="2">
            <a:schemeClr val="accent4"/>
          </a:lnRef>
          <a:fillRef idx="1">
            <a:schemeClr val="lt1"/>
          </a:fillRef>
          <a:effectRef idx="0">
            <a:schemeClr val="accent4"/>
          </a:effectRef>
          <a:fontRef idx="minor">
            <a:schemeClr val="dk1"/>
          </a:fontRef>
        </p:style>
        <p:txBody>
          <a:bodyPr rtlCol="0" anchor="ctr"/>
          <a:lstStyle/>
          <a:p>
            <a:pPr marL="171348" indent="-171348" defTabSz="913852">
              <a:buFont typeface="Arial"/>
              <a:buChar char="•"/>
              <a:defRPr/>
            </a:pPr>
            <a:r>
              <a:rPr lang="en-US" sz="1200" kern="0">
                <a:solidFill>
                  <a:srgbClr val="646464"/>
                </a:solidFill>
                <a:latin typeface="Calibri"/>
                <a:ea typeface=""/>
                <a:cs typeface=""/>
              </a:rPr>
              <a:t>New/Change Request Catalog Item</a:t>
            </a:r>
          </a:p>
          <a:p>
            <a:pPr marL="171348" indent="-171348" defTabSz="913852">
              <a:buFont typeface="Arial"/>
              <a:buChar char="•"/>
              <a:defRPr/>
            </a:pPr>
            <a:r>
              <a:rPr lang="en-US" sz="1200" kern="0">
                <a:solidFill>
                  <a:srgbClr val="646464"/>
                </a:solidFill>
                <a:latin typeface="Calibri"/>
                <a:ea typeface=""/>
                <a:cs typeface=""/>
              </a:rPr>
              <a:t>New/Change Request Form/Field</a:t>
            </a:r>
          </a:p>
          <a:p>
            <a:pPr marL="171348" indent="-171348" defTabSz="913852">
              <a:buFont typeface="Arial"/>
              <a:buChar char="•"/>
              <a:defRPr/>
            </a:pPr>
            <a:r>
              <a:rPr lang="en-US" sz="1200" b="1" kern="0">
                <a:solidFill>
                  <a:srgbClr val="646464"/>
                </a:solidFill>
                <a:latin typeface="Calibri"/>
                <a:ea typeface=""/>
                <a:cs typeface=""/>
              </a:rPr>
              <a:t>Existing LOB</a:t>
            </a:r>
          </a:p>
        </p:txBody>
      </p:sp>
      <p:sp>
        <p:nvSpPr>
          <p:cNvPr id="7" name="Rectangular Callout 6"/>
          <p:cNvSpPr/>
          <p:nvPr/>
        </p:nvSpPr>
        <p:spPr>
          <a:xfrm>
            <a:off x="1221740" y="3036677"/>
            <a:ext cx="2507192" cy="1372952"/>
          </a:xfrm>
          <a:prstGeom prst="wedgeRectCallout">
            <a:avLst>
              <a:gd name="adj1" fmla="val -65364"/>
              <a:gd name="adj2" fmla="val -89583"/>
            </a:avLst>
          </a:prstGeom>
          <a:ln/>
        </p:spPr>
        <p:style>
          <a:lnRef idx="2">
            <a:schemeClr val="accent4"/>
          </a:lnRef>
          <a:fillRef idx="1">
            <a:schemeClr val="lt1"/>
          </a:fillRef>
          <a:effectRef idx="0">
            <a:schemeClr val="accent4"/>
          </a:effectRef>
          <a:fontRef idx="minor">
            <a:schemeClr val="dk1"/>
          </a:fontRef>
        </p:style>
        <p:txBody>
          <a:bodyPr rtlCol="0" anchor="ctr"/>
          <a:lstStyle/>
          <a:p>
            <a:pPr marL="171348" indent="-171348" defTabSz="913852">
              <a:buFont typeface="Arial"/>
              <a:buChar char="•"/>
              <a:defRPr/>
            </a:pPr>
            <a:r>
              <a:rPr lang="en-US" sz="1200" kern="0">
                <a:solidFill>
                  <a:srgbClr val="646464"/>
                </a:solidFill>
                <a:latin typeface="Calibri"/>
                <a:ea typeface=""/>
                <a:cs typeface=""/>
              </a:rPr>
              <a:t>New capabilities</a:t>
            </a:r>
          </a:p>
          <a:p>
            <a:pPr marL="171348" indent="-171348" defTabSz="913852">
              <a:buFont typeface="Arial"/>
              <a:buChar char="•"/>
              <a:defRPr/>
            </a:pPr>
            <a:r>
              <a:rPr lang="en-US" sz="1200" kern="0">
                <a:solidFill>
                  <a:srgbClr val="646464"/>
                </a:solidFill>
                <a:latin typeface="Calibri"/>
                <a:ea typeface=""/>
                <a:cs typeface=""/>
              </a:rPr>
              <a:t>New custom app</a:t>
            </a:r>
          </a:p>
          <a:p>
            <a:pPr marL="171348" indent="-171348" defTabSz="913852">
              <a:buFont typeface="Arial"/>
              <a:buChar char="•"/>
              <a:defRPr/>
            </a:pPr>
            <a:r>
              <a:rPr lang="en-US" sz="1200" kern="0">
                <a:solidFill>
                  <a:srgbClr val="646464"/>
                </a:solidFill>
                <a:latin typeface="Calibri"/>
                <a:ea typeface=""/>
                <a:cs typeface=""/>
              </a:rPr>
              <a:t>Global configuration items</a:t>
            </a:r>
          </a:p>
          <a:p>
            <a:pPr marL="171348" indent="-171348" defTabSz="913852">
              <a:buFont typeface="Arial"/>
              <a:buChar char="•"/>
              <a:defRPr/>
            </a:pPr>
            <a:r>
              <a:rPr lang="en-US" sz="1200" kern="0">
                <a:solidFill>
                  <a:srgbClr val="646464"/>
                </a:solidFill>
                <a:latin typeface="Calibri"/>
                <a:ea typeface=""/>
                <a:cs typeface=""/>
              </a:rPr>
              <a:t>Reporting and Analytics</a:t>
            </a:r>
          </a:p>
          <a:p>
            <a:pPr marL="171348" indent="-171348" defTabSz="913852">
              <a:buFont typeface="Arial"/>
              <a:buChar char="•"/>
              <a:defRPr/>
            </a:pPr>
            <a:r>
              <a:rPr lang="en-US" sz="1200" kern="0">
                <a:solidFill>
                  <a:srgbClr val="646464"/>
                </a:solidFill>
                <a:latin typeface="Calibri"/>
                <a:ea typeface=""/>
                <a:cs typeface=""/>
              </a:rPr>
              <a:t>Master Data (CMDB, locations etc.)</a:t>
            </a:r>
          </a:p>
          <a:p>
            <a:pPr marL="171348" indent="-171348" defTabSz="913852">
              <a:buFont typeface="Arial"/>
              <a:buChar char="•"/>
              <a:defRPr/>
            </a:pPr>
            <a:r>
              <a:rPr lang="en-US" sz="1200" b="1" kern="0">
                <a:solidFill>
                  <a:srgbClr val="646464"/>
                </a:solidFill>
                <a:latin typeface="Calibri"/>
                <a:ea typeface=""/>
                <a:cs typeface=""/>
              </a:rPr>
              <a:t>New LOB</a:t>
            </a:r>
          </a:p>
        </p:txBody>
      </p:sp>
      <p:sp>
        <p:nvSpPr>
          <p:cNvPr id="8" name="TextBox 7"/>
          <p:cNvSpPr txBox="1"/>
          <p:nvPr/>
        </p:nvSpPr>
        <p:spPr>
          <a:xfrm>
            <a:off x="528457" y="1014434"/>
            <a:ext cx="2521131" cy="1015135"/>
          </a:xfrm>
          <a:prstGeom prst="rect">
            <a:avLst/>
          </a:prstGeom>
          <a:noFill/>
        </p:spPr>
        <p:txBody>
          <a:bodyPr wrap="square" rtlCol="0">
            <a:spAutoFit/>
          </a:bodyPr>
          <a:lstStyle/>
          <a:p>
            <a:pPr defTabSz="913852">
              <a:spcBef>
                <a:spcPts val="1200"/>
              </a:spcBef>
              <a:buClr>
                <a:srgbClr val="D1232B"/>
              </a:buClr>
              <a:defRPr/>
            </a:pPr>
            <a:r>
              <a:rPr lang="en-US" sz="1200" kern="0">
                <a:solidFill>
                  <a:srgbClr val="FFFFFF"/>
                </a:solidFill>
                <a:latin typeface="Century Gothic" panose="020F0302020204030204"/>
              </a:rPr>
              <a:t>Strategy and Platform Governance board determines latitude for each demand funnel and engagement </a:t>
            </a:r>
            <a:r>
              <a:rPr lang="en-US" sz="1200" kern="0">
                <a:solidFill>
                  <a:srgbClr val="515151"/>
                </a:solidFill>
                <a:latin typeface="Century Gothic" panose="020F0302020204030204"/>
              </a:rPr>
              <a:t>model</a:t>
            </a:r>
          </a:p>
        </p:txBody>
      </p:sp>
      <p:sp>
        <p:nvSpPr>
          <p:cNvPr id="9" name="Rectangle 8"/>
          <p:cNvSpPr/>
          <p:nvPr/>
        </p:nvSpPr>
        <p:spPr>
          <a:xfrm>
            <a:off x="8990092" y="2180632"/>
            <a:ext cx="913924" cy="3337614"/>
          </a:xfrm>
          <a:prstGeom prst="rect">
            <a:avLst/>
          </a:prstGeom>
          <a:solidFill>
            <a:schemeClr val="accent1"/>
          </a:solidFill>
          <a:ln w="9525" cap="flat" cmpd="sng" algn="ctr">
            <a:noFill/>
            <a:prstDash val="solid"/>
          </a:ln>
          <a:effectLst/>
        </p:spPr>
        <p:txBody>
          <a:bodyPr vert="vert270" rtlCol="0" anchor="ctr"/>
          <a:lstStyle/>
          <a:p>
            <a:pPr algn="ctr" defTabSz="913852">
              <a:defRPr/>
            </a:pPr>
            <a:r>
              <a:rPr lang="en-US" sz="1799" kern="0">
                <a:solidFill>
                  <a:srgbClr val="FFFFFF"/>
                </a:solidFill>
                <a:latin typeface="Calibri"/>
                <a:ea typeface=""/>
                <a:cs typeface=""/>
              </a:rPr>
              <a:t>Release</a:t>
            </a:r>
          </a:p>
          <a:p>
            <a:pPr algn="ctr" defTabSz="913852">
              <a:defRPr/>
            </a:pPr>
            <a:r>
              <a:rPr lang="en-US" sz="1799" kern="0">
                <a:solidFill>
                  <a:srgbClr val="FFFFFF"/>
                </a:solidFill>
                <a:latin typeface="Calibri"/>
                <a:ea typeface=""/>
                <a:cs typeface=""/>
              </a:rPr>
              <a:t>Coordination</a:t>
            </a:r>
          </a:p>
        </p:txBody>
      </p:sp>
      <p:sp>
        <p:nvSpPr>
          <p:cNvPr id="10" name="TextBox 9"/>
          <p:cNvSpPr txBox="1"/>
          <p:nvPr/>
        </p:nvSpPr>
        <p:spPr>
          <a:xfrm>
            <a:off x="3176" y="1814088"/>
            <a:ext cx="1370886" cy="1045895"/>
          </a:xfrm>
          <a:prstGeom prst="rect">
            <a:avLst/>
          </a:prstGeom>
          <a:solidFill>
            <a:schemeClr val="accent1"/>
          </a:solidFill>
        </p:spPr>
        <p:txBody>
          <a:bodyPr wrap="square" rtlCol="0">
            <a:spAutoFit/>
          </a:bodyPr>
          <a:lstStyle/>
          <a:p>
            <a:pPr defTabSz="913852">
              <a:spcBef>
                <a:spcPts val="1200"/>
              </a:spcBef>
              <a:buClr>
                <a:srgbClr val="D1232B"/>
              </a:buClr>
              <a:defRPr/>
            </a:pPr>
            <a:r>
              <a:rPr lang="en-US" sz="1400" kern="0">
                <a:solidFill>
                  <a:srgbClr val="FFFFFF"/>
                </a:solidFill>
                <a:latin typeface="Century Gothic" panose="020F0302020204030204"/>
              </a:rPr>
              <a:t>COE</a:t>
            </a:r>
          </a:p>
          <a:p>
            <a:pPr defTabSz="913852">
              <a:spcBef>
                <a:spcPts val="1200"/>
              </a:spcBef>
              <a:buClr>
                <a:srgbClr val="D1232B"/>
              </a:buClr>
              <a:defRPr/>
            </a:pPr>
            <a:r>
              <a:rPr lang="en-US" sz="1400" kern="0">
                <a:solidFill>
                  <a:srgbClr val="FFFFFF"/>
                </a:solidFill>
                <a:latin typeface="Century Gothic" panose="020F0302020204030204"/>
              </a:rPr>
              <a:t>Demand </a:t>
            </a:r>
          </a:p>
          <a:p>
            <a:pPr defTabSz="913852">
              <a:spcBef>
                <a:spcPts val="1200"/>
              </a:spcBef>
              <a:buClr>
                <a:srgbClr val="D1232B"/>
              </a:buClr>
              <a:defRPr/>
            </a:pPr>
            <a:r>
              <a:rPr lang="en-US" sz="1400" kern="0">
                <a:solidFill>
                  <a:srgbClr val="FFFFFF"/>
                </a:solidFill>
                <a:latin typeface="Century Gothic" panose="020F0302020204030204"/>
              </a:rPr>
              <a:t>Intake</a:t>
            </a:r>
          </a:p>
        </p:txBody>
      </p:sp>
      <p:sp>
        <p:nvSpPr>
          <p:cNvPr id="11" name="TextBox 10"/>
          <p:cNvSpPr txBox="1"/>
          <p:nvPr/>
        </p:nvSpPr>
        <p:spPr>
          <a:xfrm>
            <a:off x="79337" y="4409632"/>
            <a:ext cx="1370886" cy="1045895"/>
          </a:xfrm>
          <a:prstGeom prst="rect">
            <a:avLst/>
          </a:prstGeom>
          <a:solidFill>
            <a:schemeClr val="accent1"/>
          </a:solidFill>
        </p:spPr>
        <p:txBody>
          <a:bodyPr wrap="square" rtlCol="0">
            <a:spAutoFit/>
          </a:bodyPr>
          <a:lstStyle/>
          <a:p>
            <a:pPr defTabSz="913852">
              <a:spcBef>
                <a:spcPts val="1200"/>
              </a:spcBef>
              <a:buClr>
                <a:srgbClr val="D1232B"/>
              </a:buClr>
              <a:defRPr/>
            </a:pPr>
            <a:r>
              <a:rPr lang="en-US" sz="1400" kern="0">
                <a:solidFill>
                  <a:srgbClr val="FFFFFF"/>
                </a:solidFill>
                <a:latin typeface="Century Gothic" panose="020F0302020204030204"/>
              </a:rPr>
              <a:t>LOB</a:t>
            </a:r>
          </a:p>
          <a:p>
            <a:pPr defTabSz="913852">
              <a:spcBef>
                <a:spcPts val="1200"/>
              </a:spcBef>
              <a:buClr>
                <a:srgbClr val="D1232B"/>
              </a:buClr>
              <a:defRPr/>
            </a:pPr>
            <a:r>
              <a:rPr lang="en-US" sz="1400" kern="0">
                <a:solidFill>
                  <a:srgbClr val="FFFFFF"/>
                </a:solidFill>
                <a:latin typeface="Century Gothic" panose="020F0302020204030204"/>
              </a:rPr>
              <a:t>Demand </a:t>
            </a:r>
          </a:p>
          <a:p>
            <a:pPr defTabSz="913852">
              <a:spcBef>
                <a:spcPts val="1200"/>
              </a:spcBef>
              <a:buClr>
                <a:srgbClr val="D1232B"/>
              </a:buClr>
              <a:defRPr/>
            </a:pPr>
            <a:r>
              <a:rPr lang="en-US" sz="1400" kern="0">
                <a:solidFill>
                  <a:srgbClr val="FFFFFF"/>
                </a:solidFill>
                <a:latin typeface="Century Gothic" panose="020F0302020204030204"/>
              </a:rPr>
              <a:t>Intake</a:t>
            </a:r>
          </a:p>
        </p:txBody>
      </p:sp>
      <p:sp>
        <p:nvSpPr>
          <p:cNvPr id="12" name="Rectangle 11"/>
          <p:cNvSpPr/>
          <p:nvPr/>
        </p:nvSpPr>
        <p:spPr>
          <a:xfrm>
            <a:off x="10056336" y="2180632"/>
            <a:ext cx="913924" cy="3337614"/>
          </a:xfrm>
          <a:prstGeom prst="rect">
            <a:avLst/>
          </a:prstGeom>
          <a:solidFill>
            <a:schemeClr val="accent1"/>
          </a:solidFill>
          <a:ln w="9525" cap="flat" cmpd="sng" algn="ctr">
            <a:noFill/>
            <a:prstDash val="solid"/>
          </a:ln>
          <a:effectLst/>
        </p:spPr>
        <p:txBody>
          <a:bodyPr vert="vert270" rtlCol="0" anchor="ctr"/>
          <a:lstStyle/>
          <a:p>
            <a:pPr algn="ctr" defTabSz="913852">
              <a:defRPr/>
            </a:pPr>
            <a:r>
              <a:rPr lang="en-US" sz="1799" kern="0">
                <a:solidFill>
                  <a:srgbClr val="FFFFFF"/>
                </a:solidFill>
                <a:latin typeface="Calibri"/>
                <a:ea typeface=""/>
                <a:cs typeface=""/>
              </a:rPr>
              <a:t>Knowledge Transfer/OCM</a:t>
            </a:r>
          </a:p>
        </p:txBody>
      </p:sp>
      <p:sp>
        <p:nvSpPr>
          <p:cNvPr id="13" name="Rectangle 12"/>
          <p:cNvSpPr/>
          <p:nvPr/>
        </p:nvSpPr>
        <p:spPr>
          <a:xfrm>
            <a:off x="11122581" y="2176153"/>
            <a:ext cx="913924" cy="3337614"/>
          </a:xfrm>
          <a:prstGeom prst="rect">
            <a:avLst/>
          </a:prstGeom>
          <a:solidFill>
            <a:schemeClr val="accent1"/>
          </a:solidFill>
          <a:ln w="9525" cap="flat" cmpd="sng" algn="ctr">
            <a:noFill/>
            <a:prstDash val="solid"/>
          </a:ln>
          <a:effectLst/>
        </p:spPr>
        <p:txBody>
          <a:bodyPr vert="vert270" rtlCol="0" anchor="ctr"/>
          <a:lstStyle/>
          <a:p>
            <a:pPr algn="ctr" defTabSz="913852">
              <a:defRPr/>
            </a:pPr>
            <a:r>
              <a:rPr lang="en-US" sz="1799" kern="0">
                <a:solidFill>
                  <a:srgbClr val="FFFFFF"/>
                </a:solidFill>
                <a:latin typeface="Calibri"/>
                <a:ea typeface=""/>
                <a:cs typeface=""/>
              </a:rPr>
              <a:t>Run </a:t>
            </a:r>
          </a:p>
        </p:txBody>
      </p:sp>
      <p:sp>
        <p:nvSpPr>
          <p:cNvPr id="14" name="Rectangle 13"/>
          <p:cNvSpPr/>
          <p:nvPr/>
        </p:nvSpPr>
        <p:spPr>
          <a:xfrm>
            <a:off x="2821106" y="1814086"/>
            <a:ext cx="913924" cy="913924"/>
          </a:xfrm>
          <a:prstGeom prst="rect">
            <a:avLst/>
          </a:prstGeom>
          <a:solidFill>
            <a:schemeClr val="accent1"/>
          </a:solidFill>
          <a:ln w="9525" cap="flat" cmpd="sng" algn="ctr">
            <a:noFill/>
            <a:prstDash val="solid"/>
          </a:ln>
          <a:effectLst/>
        </p:spPr>
        <p:txBody>
          <a:bodyPr rtlCol="0" anchor="ctr"/>
          <a:lstStyle/>
          <a:p>
            <a:pPr algn="ctr" defTabSz="913852">
              <a:defRPr/>
            </a:pPr>
            <a:r>
              <a:rPr lang="en-US" sz="1600" kern="0">
                <a:solidFill>
                  <a:srgbClr val="FFFFFF"/>
                </a:solidFill>
                <a:latin typeface="Calibri"/>
                <a:ea typeface=""/>
                <a:cs typeface=""/>
              </a:rPr>
              <a:t>Demand Review</a:t>
            </a:r>
          </a:p>
        </p:txBody>
      </p:sp>
      <p:sp>
        <p:nvSpPr>
          <p:cNvPr id="15" name="Rectangle 14"/>
          <p:cNvSpPr/>
          <p:nvPr/>
        </p:nvSpPr>
        <p:spPr>
          <a:xfrm>
            <a:off x="2852466" y="4464582"/>
            <a:ext cx="913924" cy="913924"/>
          </a:xfrm>
          <a:prstGeom prst="rect">
            <a:avLst/>
          </a:prstGeom>
          <a:solidFill>
            <a:schemeClr val="accent1"/>
          </a:solidFill>
          <a:ln w="9525" cap="flat" cmpd="sng" algn="ctr">
            <a:noFill/>
            <a:prstDash val="solid"/>
          </a:ln>
          <a:effectLst/>
        </p:spPr>
        <p:txBody>
          <a:bodyPr rtlCol="0" anchor="ctr"/>
          <a:lstStyle/>
          <a:p>
            <a:pPr algn="ctr" defTabSz="913852">
              <a:defRPr/>
            </a:pPr>
            <a:r>
              <a:rPr lang="en-US" sz="1600" kern="0">
                <a:solidFill>
                  <a:srgbClr val="FFFFFF"/>
                </a:solidFill>
                <a:latin typeface="Calibri"/>
                <a:ea typeface=""/>
                <a:cs typeface=""/>
              </a:rPr>
              <a:t>Demand Review</a:t>
            </a:r>
          </a:p>
        </p:txBody>
      </p:sp>
      <p:sp>
        <p:nvSpPr>
          <p:cNvPr id="16" name="Flowchart: Decision 15"/>
          <p:cNvSpPr/>
          <p:nvPr/>
        </p:nvSpPr>
        <p:spPr>
          <a:xfrm>
            <a:off x="3925430" y="1974266"/>
            <a:ext cx="913924" cy="612328"/>
          </a:xfrm>
          <a:prstGeom prst="flowChartDecision">
            <a:avLst/>
          </a:prstGeom>
          <a:solidFill>
            <a:schemeClr val="accent1"/>
          </a:solidFill>
          <a:ln w="9525" cap="flat" cmpd="sng" algn="ctr">
            <a:noFill/>
            <a:prstDash val="solid"/>
          </a:ln>
          <a:effectLst/>
        </p:spPr>
        <p:txBody>
          <a:bodyPr rtlCol="0" anchor="ctr"/>
          <a:lstStyle/>
          <a:p>
            <a:pPr algn="ctr" defTabSz="913852">
              <a:defRPr/>
            </a:pPr>
            <a:r>
              <a:rPr lang="en-US" sz="1200" kern="0">
                <a:solidFill>
                  <a:srgbClr val="FFFFFF"/>
                </a:solidFill>
                <a:latin typeface="Calibri"/>
                <a:ea typeface=""/>
                <a:cs typeface=""/>
              </a:rPr>
              <a:t>Do?</a:t>
            </a:r>
          </a:p>
        </p:txBody>
      </p:sp>
      <p:sp>
        <p:nvSpPr>
          <p:cNvPr id="17" name="Flowchart: Decision 16"/>
          <p:cNvSpPr/>
          <p:nvPr/>
        </p:nvSpPr>
        <p:spPr>
          <a:xfrm>
            <a:off x="3979190" y="4626412"/>
            <a:ext cx="913924" cy="612328"/>
          </a:xfrm>
          <a:prstGeom prst="flowChartDecision">
            <a:avLst/>
          </a:prstGeom>
          <a:solidFill>
            <a:schemeClr val="accent1"/>
          </a:solidFill>
          <a:ln w="9525" cap="flat" cmpd="sng" algn="ctr">
            <a:noFill/>
            <a:prstDash val="solid"/>
          </a:ln>
          <a:effectLst/>
        </p:spPr>
        <p:txBody>
          <a:bodyPr rtlCol="0" anchor="ctr"/>
          <a:lstStyle/>
          <a:p>
            <a:pPr algn="ctr" defTabSz="913852">
              <a:defRPr/>
            </a:pPr>
            <a:r>
              <a:rPr lang="en-US" sz="1200" kern="0">
                <a:solidFill>
                  <a:srgbClr val="FFFFFF"/>
                </a:solidFill>
                <a:latin typeface="Calibri"/>
                <a:ea typeface=""/>
                <a:cs typeface=""/>
              </a:rPr>
              <a:t>Do?</a:t>
            </a:r>
          </a:p>
        </p:txBody>
      </p:sp>
      <p:sp>
        <p:nvSpPr>
          <p:cNvPr id="18" name="Flowchart: Decision 17"/>
          <p:cNvSpPr/>
          <p:nvPr/>
        </p:nvSpPr>
        <p:spPr>
          <a:xfrm>
            <a:off x="4975996" y="1974266"/>
            <a:ext cx="913924" cy="612328"/>
          </a:xfrm>
          <a:prstGeom prst="flowChartDecision">
            <a:avLst/>
          </a:prstGeom>
          <a:solidFill>
            <a:schemeClr val="accent1"/>
          </a:solidFill>
          <a:ln w="9525" cap="flat" cmpd="sng" algn="ctr">
            <a:noFill/>
            <a:prstDash val="solid"/>
          </a:ln>
          <a:effectLst/>
        </p:spPr>
        <p:txBody>
          <a:bodyPr rtlCol="0" anchor="ctr"/>
          <a:lstStyle/>
          <a:p>
            <a:pPr algn="ctr" defTabSz="913852">
              <a:defRPr/>
            </a:pPr>
            <a:r>
              <a:rPr lang="en-US" sz="1200" kern="0">
                <a:solidFill>
                  <a:srgbClr val="FFFFFF"/>
                </a:solidFill>
                <a:latin typeface="Calibri"/>
                <a:ea typeface=""/>
                <a:cs typeface=""/>
              </a:rPr>
              <a:t>Std?</a:t>
            </a:r>
          </a:p>
        </p:txBody>
      </p:sp>
      <p:sp>
        <p:nvSpPr>
          <p:cNvPr id="19" name="Flowchart: Decision 18"/>
          <p:cNvSpPr/>
          <p:nvPr/>
        </p:nvSpPr>
        <p:spPr>
          <a:xfrm>
            <a:off x="5943680" y="1974266"/>
            <a:ext cx="1104008" cy="612328"/>
          </a:xfrm>
          <a:prstGeom prst="flowChartDecision">
            <a:avLst/>
          </a:prstGeom>
          <a:solidFill>
            <a:schemeClr val="accent1"/>
          </a:solidFill>
          <a:ln w="9525" cap="flat" cmpd="sng" algn="ctr">
            <a:noFill/>
            <a:prstDash val="solid"/>
          </a:ln>
          <a:effectLst/>
        </p:spPr>
        <p:txBody>
          <a:bodyPr rtlCol="0" anchor="ctr"/>
          <a:lstStyle/>
          <a:p>
            <a:pPr algn="ctr" defTabSz="913852">
              <a:defRPr/>
            </a:pPr>
            <a:r>
              <a:rPr lang="en-US" sz="1000" kern="0">
                <a:solidFill>
                  <a:srgbClr val="FFFFFF"/>
                </a:solidFill>
                <a:latin typeface="Calibri"/>
                <a:ea typeface=""/>
                <a:cs typeface=""/>
              </a:rPr>
              <a:t>When?</a:t>
            </a:r>
          </a:p>
        </p:txBody>
      </p:sp>
      <p:sp>
        <p:nvSpPr>
          <p:cNvPr id="20" name="Rectangle 19"/>
          <p:cNvSpPr/>
          <p:nvPr/>
        </p:nvSpPr>
        <p:spPr>
          <a:xfrm>
            <a:off x="7135364" y="1799827"/>
            <a:ext cx="913924" cy="913924"/>
          </a:xfrm>
          <a:prstGeom prst="rect">
            <a:avLst/>
          </a:prstGeom>
          <a:solidFill>
            <a:schemeClr val="accent1"/>
          </a:solidFill>
          <a:ln w="9525" cap="flat" cmpd="sng" algn="ctr">
            <a:noFill/>
            <a:prstDash val="solid"/>
          </a:ln>
          <a:effectLst/>
        </p:spPr>
        <p:txBody>
          <a:bodyPr rtlCol="0" anchor="ctr"/>
          <a:lstStyle/>
          <a:p>
            <a:pPr algn="ctr" defTabSz="913852">
              <a:defRPr/>
            </a:pPr>
            <a:r>
              <a:rPr lang="en-US" sz="1600" kern="0">
                <a:solidFill>
                  <a:srgbClr val="FFFFFF"/>
                </a:solidFill>
                <a:latin typeface="Calibri"/>
                <a:ea typeface=""/>
                <a:cs typeface=""/>
              </a:rPr>
              <a:t>Build</a:t>
            </a:r>
          </a:p>
          <a:p>
            <a:pPr algn="ctr" defTabSz="913852">
              <a:defRPr/>
            </a:pPr>
            <a:r>
              <a:rPr lang="en-US" sz="1600" kern="0">
                <a:solidFill>
                  <a:srgbClr val="FFFFFF"/>
                </a:solidFill>
                <a:latin typeface="Calibri"/>
                <a:ea typeface=""/>
                <a:cs typeface=""/>
              </a:rPr>
              <a:t>Team</a:t>
            </a:r>
          </a:p>
        </p:txBody>
      </p:sp>
      <p:sp>
        <p:nvSpPr>
          <p:cNvPr id="21" name="Flowchart: Decision 20"/>
          <p:cNvSpPr/>
          <p:nvPr/>
        </p:nvSpPr>
        <p:spPr>
          <a:xfrm>
            <a:off x="4953596" y="4617761"/>
            <a:ext cx="913924" cy="612328"/>
          </a:xfrm>
          <a:prstGeom prst="flowChartDecision">
            <a:avLst/>
          </a:prstGeom>
          <a:solidFill>
            <a:schemeClr val="accent1"/>
          </a:solidFill>
          <a:ln w="9525" cap="flat" cmpd="sng" algn="ctr">
            <a:noFill/>
            <a:prstDash val="solid"/>
          </a:ln>
          <a:effectLst/>
        </p:spPr>
        <p:txBody>
          <a:bodyPr rtlCol="0" anchor="ctr"/>
          <a:lstStyle/>
          <a:p>
            <a:pPr algn="ctr" defTabSz="913852">
              <a:defRPr/>
            </a:pPr>
            <a:r>
              <a:rPr lang="en-US" sz="1200" kern="0">
                <a:solidFill>
                  <a:srgbClr val="FFFFFF"/>
                </a:solidFill>
                <a:latin typeface="Calibri"/>
                <a:ea typeface=""/>
                <a:cs typeface=""/>
              </a:rPr>
              <a:t>Std?</a:t>
            </a:r>
          </a:p>
        </p:txBody>
      </p:sp>
      <p:sp>
        <p:nvSpPr>
          <p:cNvPr id="23" name="Rectangle 22"/>
          <p:cNvSpPr/>
          <p:nvPr/>
        </p:nvSpPr>
        <p:spPr>
          <a:xfrm>
            <a:off x="7047688" y="4541600"/>
            <a:ext cx="913924" cy="913924"/>
          </a:xfrm>
          <a:prstGeom prst="rect">
            <a:avLst/>
          </a:prstGeom>
          <a:solidFill>
            <a:schemeClr val="accent1"/>
          </a:solidFill>
          <a:ln w="9525" cap="flat" cmpd="sng" algn="ctr">
            <a:noFill/>
            <a:prstDash val="solid"/>
          </a:ln>
          <a:effectLst/>
        </p:spPr>
        <p:txBody>
          <a:bodyPr rtlCol="0" anchor="ctr"/>
          <a:lstStyle/>
          <a:p>
            <a:pPr algn="ctr" defTabSz="913852">
              <a:defRPr/>
            </a:pPr>
            <a:r>
              <a:rPr lang="en-US" sz="1200" kern="0">
                <a:solidFill>
                  <a:srgbClr val="FFFFFF"/>
                </a:solidFill>
                <a:latin typeface="Calibri"/>
                <a:ea typeface=""/>
                <a:cs typeface=""/>
              </a:rPr>
              <a:t>Citizen Developer</a:t>
            </a:r>
          </a:p>
        </p:txBody>
      </p:sp>
      <p:cxnSp>
        <p:nvCxnSpPr>
          <p:cNvPr id="24" name="Straight Arrow Connector 23"/>
          <p:cNvCxnSpPr>
            <a:stCxn id="18" idx="0"/>
          </p:cNvCxnSpPr>
          <p:nvPr/>
        </p:nvCxnSpPr>
        <p:spPr>
          <a:xfrm flipV="1">
            <a:off x="4382392" y="1715190"/>
            <a:ext cx="0" cy="259077"/>
          </a:xfrm>
          <a:prstGeom prst="straightConnector1">
            <a:avLst/>
          </a:prstGeom>
          <a:noFill/>
          <a:ln w="19050" cap="flat" cmpd="sng" algn="ctr">
            <a:solidFill>
              <a:schemeClr val="bg1"/>
            </a:solidFill>
            <a:prstDash val="solid"/>
            <a:tailEnd type="triangle"/>
          </a:ln>
          <a:effectLst/>
        </p:spPr>
      </p:cxnSp>
      <p:cxnSp>
        <p:nvCxnSpPr>
          <p:cNvPr id="26" name="Straight Arrow Connector 25"/>
          <p:cNvCxnSpPr/>
          <p:nvPr/>
        </p:nvCxnSpPr>
        <p:spPr>
          <a:xfrm>
            <a:off x="4382392" y="2586598"/>
            <a:ext cx="0" cy="576963"/>
          </a:xfrm>
          <a:prstGeom prst="straightConnector1">
            <a:avLst/>
          </a:prstGeom>
          <a:noFill/>
          <a:ln w="19050" cap="flat" cmpd="sng" algn="ctr">
            <a:solidFill>
              <a:schemeClr val="bg1"/>
            </a:solidFill>
            <a:prstDash val="solid"/>
            <a:tailEnd type="triangle"/>
          </a:ln>
          <a:effectLst/>
        </p:spPr>
      </p:cxnSp>
      <p:sp>
        <p:nvSpPr>
          <p:cNvPr id="27" name="TextBox 26"/>
          <p:cNvSpPr txBox="1"/>
          <p:nvPr/>
        </p:nvSpPr>
        <p:spPr>
          <a:xfrm>
            <a:off x="4199585" y="1440902"/>
            <a:ext cx="399260" cy="276855"/>
          </a:xfrm>
          <a:prstGeom prst="rect">
            <a:avLst/>
          </a:prstGeom>
          <a:solidFill>
            <a:schemeClr val="accent1"/>
          </a:solidFill>
        </p:spPr>
        <p:txBody>
          <a:bodyPr wrap="none" rtlCol="0">
            <a:spAutoFit/>
          </a:bodyPr>
          <a:lstStyle/>
          <a:p>
            <a:pPr defTabSz="913852">
              <a:spcBef>
                <a:spcPts val="1200"/>
              </a:spcBef>
              <a:buClr>
                <a:srgbClr val="D1232B"/>
              </a:buClr>
              <a:defRPr/>
            </a:pPr>
            <a:r>
              <a:rPr lang="en-US" sz="1200" kern="0">
                <a:solidFill>
                  <a:srgbClr val="FFFFFF"/>
                </a:solidFill>
                <a:latin typeface="Century Gothic" panose="020F0302020204030204"/>
              </a:rPr>
              <a:t>No</a:t>
            </a:r>
          </a:p>
        </p:txBody>
      </p:sp>
      <p:sp>
        <p:nvSpPr>
          <p:cNvPr id="28" name="TextBox 27"/>
          <p:cNvSpPr txBox="1"/>
          <p:nvPr/>
        </p:nvSpPr>
        <p:spPr>
          <a:xfrm>
            <a:off x="4165113" y="3125429"/>
            <a:ext cx="873602" cy="430775"/>
          </a:xfrm>
          <a:prstGeom prst="rect">
            <a:avLst/>
          </a:prstGeom>
          <a:solidFill>
            <a:schemeClr val="accent1"/>
          </a:solidFill>
        </p:spPr>
        <p:txBody>
          <a:bodyPr wrap="square" rtlCol="0">
            <a:spAutoFit/>
          </a:bodyPr>
          <a:lstStyle/>
          <a:p>
            <a:pPr defTabSz="913852">
              <a:spcBef>
                <a:spcPts val="1200"/>
              </a:spcBef>
              <a:buClr>
                <a:srgbClr val="D1232B"/>
              </a:buClr>
              <a:defRPr/>
            </a:pPr>
            <a:r>
              <a:rPr lang="en-US" sz="1100" kern="0">
                <a:solidFill>
                  <a:srgbClr val="FFFFFF"/>
                </a:solidFill>
                <a:latin typeface="Century Gothic" panose="020F0302020204030204"/>
              </a:rPr>
              <a:t>Delegate to LOB</a:t>
            </a:r>
          </a:p>
        </p:txBody>
      </p:sp>
      <p:cxnSp>
        <p:nvCxnSpPr>
          <p:cNvPr id="29" name="Elbow Connector 28"/>
          <p:cNvCxnSpPr>
            <a:stCxn id="20" idx="0"/>
          </p:cNvCxnSpPr>
          <p:nvPr/>
        </p:nvCxnSpPr>
        <p:spPr>
          <a:xfrm rot="16200000" flipH="1">
            <a:off x="8443450" y="-1036224"/>
            <a:ext cx="125603" cy="6146586"/>
          </a:xfrm>
          <a:prstGeom prst="bentConnector4">
            <a:avLst>
              <a:gd name="adj1" fmla="val -181906"/>
              <a:gd name="adj2" fmla="val 53717"/>
            </a:avLst>
          </a:prstGeom>
          <a:noFill/>
          <a:ln w="19050" cap="flat" cmpd="sng" algn="ctr">
            <a:solidFill>
              <a:schemeClr val="bg1"/>
            </a:solidFill>
            <a:prstDash val="solid"/>
            <a:tailEnd type="triangle"/>
          </a:ln>
          <a:effectLst/>
        </p:spPr>
      </p:cxnSp>
      <p:cxnSp>
        <p:nvCxnSpPr>
          <p:cNvPr id="30" name="Elbow Connector 29"/>
          <p:cNvCxnSpPr>
            <a:stCxn id="23" idx="2"/>
          </p:cNvCxnSpPr>
          <p:nvPr/>
        </p:nvCxnSpPr>
        <p:spPr>
          <a:xfrm rot="16200000" flipH="1">
            <a:off x="8231535" y="2409112"/>
            <a:ext cx="453918" cy="6095874"/>
          </a:xfrm>
          <a:prstGeom prst="bentConnector2">
            <a:avLst/>
          </a:prstGeom>
          <a:noFill/>
          <a:ln w="19050" cap="flat" cmpd="sng" algn="ctr">
            <a:solidFill>
              <a:schemeClr val="bg1"/>
            </a:solidFill>
            <a:prstDash val="solid"/>
            <a:tailEnd type="triangle"/>
          </a:ln>
          <a:effectLst/>
        </p:spPr>
      </p:cxnSp>
      <p:cxnSp>
        <p:nvCxnSpPr>
          <p:cNvPr id="31" name="Straight Arrow Connector 30"/>
          <p:cNvCxnSpPr/>
          <p:nvPr/>
        </p:nvCxnSpPr>
        <p:spPr>
          <a:xfrm>
            <a:off x="3698476" y="2273093"/>
            <a:ext cx="235202" cy="7341"/>
          </a:xfrm>
          <a:prstGeom prst="straightConnector1">
            <a:avLst/>
          </a:prstGeom>
          <a:noFill/>
          <a:ln w="19050" cap="flat" cmpd="sng" algn="ctr">
            <a:solidFill>
              <a:schemeClr val="bg1"/>
            </a:solidFill>
            <a:prstDash val="solid"/>
            <a:tailEnd type="triangle"/>
          </a:ln>
          <a:effectLst/>
        </p:spPr>
      </p:cxnSp>
      <p:cxnSp>
        <p:nvCxnSpPr>
          <p:cNvPr id="32" name="Straight Arrow Connector 31"/>
          <p:cNvCxnSpPr/>
          <p:nvPr/>
        </p:nvCxnSpPr>
        <p:spPr>
          <a:xfrm>
            <a:off x="3773111" y="4917877"/>
            <a:ext cx="235202" cy="7341"/>
          </a:xfrm>
          <a:prstGeom prst="straightConnector1">
            <a:avLst/>
          </a:prstGeom>
          <a:noFill/>
          <a:ln w="19050" cap="flat" cmpd="sng" algn="ctr">
            <a:solidFill>
              <a:schemeClr val="bg1"/>
            </a:solidFill>
            <a:prstDash val="solid"/>
            <a:tailEnd type="triangle"/>
          </a:ln>
          <a:effectLst/>
        </p:spPr>
      </p:cxnSp>
      <p:cxnSp>
        <p:nvCxnSpPr>
          <p:cNvPr id="33" name="Straight Arrow Connector 32"/>
          <p:cNvCxnSpPr/>
          <p:nvPr/>
        </p:nvCxnSpPr>
        <p:spPr>
          <a:xfrm>
            <a:off x="4803516" y="4925817"/>
            <a:ext cx="235202" cy="7341"/>
          </a:xfrm>
          <a:prstGeom prst="straightConnector1">
            <a:avLst/>
          </a:prstGeom>
          <a:noFill/>
          <a:ln w="19050" cap="flat" cmpd="sng" algn="ctr">
            <a:solidFill>
              <a:schemeClr val="bg1"/>
            </a:solidFill>
            <a:prstDash val="solid"/>
            <a:tailEnd type="triangle"/>
          </a:ln>
          <a:effectLst/>
        </p:spPr>
      </p:cxnSp>
      <p:cxnSp>
        <p:nvCxnSpPr>
          <p:cNvPr id="34" name="Straight Arrow Connector 33"/>
          <p:cNvCxnSpPr/>
          <p:nvPr/>
        </p:nvCxnSpPr>
        <p:spPr>
          <a:xfrm>
            <a:off x="5787686" y="4932580"/>
            <a:ext cx="235202" cy="7341"/>
          </a:xfrm>
          <a:prstGeom prst="straightConnector1">
            <a:avLst/>
          </a:prstGeom>
          <a:noFill/>
          <a:ln w="19050" cap="flat" cmpd="sng" algn="ctr">
            <a:solidFill>
              <a:schemeClr val="bg1"/>
            </a:solidFill>
            <a:prstDash val="solid"/>
            <a:tailEnd type="triangle"/>
          </a:ln>
          <a:effectLst/>
        </p:spPr>
      </p:cxnSp>
      <p:cxnSp>
        <p:nvCxnSpPr>
          <p:cNvPr id="35" name="Straight Arrow Connector 34"/>
          <p:cNvCxnSpPr/>
          <p:nvPr/>
        </p:nvCxnSpPr>
        <p:spPr>
          <a:xfrm>
            <a:off x="5841200" y="2292204"/>
            <a:ext cx="235202" cy="7341"/>
          </a:xfrm>
          <a:prstGeom prst="straightConnector1">
            <a:avLst/>
          </a:prstGeom>
          <a:noFill/>
          <a:ln w="19050" cap="flat" cmpd="sng" algn="ctr">
            <a:solidFill>
              <a:schemeClr val="bg1"/>
            </a:solidFill>
            <a:prstDash val="solid"/>
            <a:tailEnd type="triangle"/>
          </a:ln>
          <a:effectLst/>
        </p:spPr>
      </p:cxnSp>
      <p:cxnSp>
        <p:nvCxnSpPr>
          <p:cNvPr id="36" name="Straight Arrow Connector 35"/>
          <p:cNvCxnSpPr/>
          <p:nvPr/>
        </p:nvCxnSpPr>
        <p:spPr>
          <a:xfrm>
            <a:off x="6915845" y="2282382"/>
            <a:ext cx="235202" cy="7341"/>
          </a:xfrm>
          <a:prstGeom prst="straightConnector1">
            <a:avLst/>
          </a:prstGeom>
          <a:noFill/>
          <a:ln w="19050" cap="flat" cmpd="sng" algn="ctr">
            <a:solidFill>
              <a:schemeClr val="bg1"/>
            </a:solidFill>
            <a:prstDash val="solid"/>
            <a:tailEnd type="triangle"/>
          </a:ln>
          <a:effectLst/>
        </p:spPr>
      </p:cxnSp>
      <p:cxnSp>
        <p:nvCxnSpPr>
          <p:cNvPr id="37" name="Straight Arrow Connector 36"/>
          <p:cNvCxnSpPr/>
          <p:nvPr/>
        </p:nvCxnSpPr>
        <p:spPr>
          <a:xfrm>
            <a:off x="6816164" y="4945968"/>
            <a:ext cx="235202" cy="7341"/>
          </a:xfrm>
          <a:prstGeom prst="straightConnector1">
            <a:avLst/>
          </a:prstGeom>
          <a:noFill/>
          <a:ln w="19050" cap="flat" cmpd="sng" algn="ctr">
            <a:solidFill>
              <a:srgbClr val="515151"/>
            </a:solidFill>
            <a:prstDash val="solid"/>
            <a:tailEnd type="triangle"/>
          </a:ln>
          <a:effectLst/>
        </p:spPr>
      </p:cxnSp>
      <p:cxnSp>
        <p:nvCxnSpPr>
          <p:cNvPr id="38" name="Straight Arrow Connector 37"/>
          <p:cNvCxnSpPr>
            <a:cxnSpLocks/>
            <a:endCxn id="10" idx="1"/>
          </p:cNvCxnSpPr>
          <p:nvPr/>
        </p:nvCxnSpPr>
        <p:spPr>
          <a:xfrm>
            <a:off x="8049290" y="2256791"/>
            <a:ext cx="940804" cy="1592648"/>
          </a:xfrm>
          <a:prstGeom prst="straightConnector1">
            <a:avLst/>
          </a:prstGeom>
          <a:noFill/>
          <a:ln w="19050" cap="flat" cmpd="sng" algn="ctr">
            <a:solidFill>
              <a:schemeClr val="bg1"/>
            </a:solidFill>
            <a:prstDash val="solid"/>
            <a:tailEnd type="triangle"/>
          </a:ln>
          <a:effectLst/>
        </p:spPr>
      </p:cxnSp>
      <p:cxnSp>
        <p:nvCxnSpPr>
          <p:cNvPr id="39" name="Straight Arrow Connector 38"/>
          <p:cNvCxnSpPr>
            <a:cxnSpLocks/>
            <a:stCxn id="26" idx="3"/>
            <a:endCxn id="9" idx="1"/>
          </p:cNvCxnSpPr>
          <p:nvPr/>
        </p:nvCxnSpPr>
        <p:spPr>
          <a:xfrm flipV="1">
            <a:off x="7961615" y="3849440"/>
            <a:ext cx="1028479" cy="1149125"/>
          </a:xfrm>
          <a:prstGeom prst="straightConnector1">
            <a:avLst/>
          </a:prstGeom>
          <a:noFill/>
          <a:ln w="19050" cap="flat" cmpd="sng" algn="ctr">
            <a:solidFill>
              <a:schemeClr val="bg1"/>
            </a:solidFill>
            <a:prstDash val="solid"/>
            <a:tailEnd type="triangle"/>
          </a:ln>
          <a:effectLst/>
        </p:spPr>
      </p:cxnSp>
      <p:sp>
        <p:nvSpPr>
          <p:cNvPr id="40" name="TextBox 39"/>
          <p:cNvSpPr txBox="1"/>
          <p:nvPr/>
        </p:nvSpPr>
        <p:spPr>
          <a:xfrm>
            <a:off x="6172160" y="943556"/>
            <a:ext cx="3808016" cy="461425"/>
          </a:xfrm>
          <a:prstGeom prst="rect">
            <a:avLst/>
          </a:prstGeom>
          <a:noFill/>
        </p:spPr>
        <p:txBody>
          <a:bodyPr wrap="square" rtlCol="0">
            <a:spAutoFit/>
          </a:bodyPr>
          <a:lstStyle/>
          <a:p>
            <a:pPr defTabSz="913852">
              <a:spcBef>
                <a:spcPts val="1200"/>
              </a:spcBef>
              <a:buClr>
                <a:srgbClr val="D1232B"/>
              </a:buClr>
              <a:defRPr/>
            </a:pPr>
            <a:r>
              <a:rPr lang="en-US" sz="1200" kern="0">
                <a:solidFill>
                  <a:srgbClr val="FFFFFF"/>
                </a:solidFill>
                <a:latin typeface="Century Gothic" panose="020F0302020204030204"/>
              </a:rPr>
              <a:t>Platform Governance board determines configuration, release and testing standards</a:t>
            </a:r>
          </a:p>
        </p:txBody>
      </p:sp>
      <p:sp>
        <p:nvSpPr>
          <p:cNvPr id="41" name="TextBox 40"/>
          <p:cNvSpPr txBox="1"/>
          <p:nvPr/>
        </p:nvSpPr>
        <p:spPr>
          <a:xfrm>
            <a:off x="3133341" y="1005278"/>
            <a:ext cx="2132489" cy="645995"/>
          </a:xfrm>
          <a:prstGeom prst="rect">
            <a:avLst/>
          </a:prstGeom>
          <a:noFill/>
        </p:spPr>
        <p:txBody>
          <a:bodyPr wrap="square" rtlCol="0">
            <a:spAutoFit/>
          </a:bodyPr>
          <a:lstStyle/>
          <a:p>
            <a:pPr defTabSz="913852">
              <a:spcBef>
                <a:spcPts val="1200"/>
              </a:spcBef>
              <a:buClr>
                <a:srgbClr val="D1232B"/>
              </a:buClr>
              <a:defRPr/>
            </a:pPr>
            <a:r>
              <a:rPr lang="en-US" sz="1200" kern="0">
                <a:solidFill>
                  <a:srgbClr val="FFFFFF"/>
                </a:solidFill>
                <a:latin typeface="Century Gothic" panose="020F0302020204030204"/>
              </a:rPr>
              <a:t>Demand Team vets, prioritizes and determines disposition</a:t>
            </a:r>
          </a:p>
        </p:txBody>
      </p:sp>
      <p:sp>
        <p:nvSpPr>
          <p:cNvPr id="42" name="TextBox 41"/>
          <p:cNvSpPr txBox="1"/>
          <p:nvPr/>
        </p:nvSpPr>
        <p:spPr>
          <a:xfrm>
            <a:off x="3637749" y="5620360"/>
            <a:ext cx="2132489" cy="645995"/>
          </a:xfrm>
          <a:prstGeom prst="rect">
            <a:avLst/>
          </a:prstGeom>
          <a:solidFill>
            <a:schemeClr val="accent1"/>
          </a:solidFill>
        </p:spPr>
        <p:txBody>
          <a:bodyPr wrap="square" rtlCol="0">
            <a:spAutoFit/>
          </a:bodyPr>
          <a:lstStyle/>
          <a:p>
            <a:pPr defTabSz="913852">
              <a:spcBef>
                <a:spcPts val="1200"/>
              </a:spcBef>
              <a:buClr>
                <a:srgbClr val="D1232B"/>
              </a:buClr>
              <a:defRPr/>
            </a:pPr>
            <a:r>
              <a:rPr lang="en-US" sz="1200" kern="0">
                <a:solidFill>
                  <a:srgbClr val="FFFFFF"/>
                </a:solidFill>
                <a:latin typeface="Century Gothic" panose="020F0302020204030204"/>
              </a:rPr>
              <a:t>Each LOB can vet and prioritize ‘minor’ work, or defer to CoE</a:t>
            </a:r>
          </a:p>
        </p:txBody>
      </p:sp>
      <p:cxnSp>
        <p:nvCxnSpPr>
          <p:cNvPr id="43" name="Straight Arrow Connector 42"/>
          <p:cNvCxnSpPr/>
          <p:nvPr/>
        </p:nvCxnSpPr>
        <p:spPr>
          <a:xfrm flipH="1" flipV="1">
            <a:off x="4417426" y="4136296"/>
            <a:ext cx="3048" cy="490116"/>
          </a:xfrm>
          <a:prstGeom prst="straightConnector1">
            <a:avLst/>
          </a:prstGeom>
          <a:noFill/>
          <a:ln w="19050" cap="flat" cmpd="sng" algn="ctr">
            <a:solidFill>
              <a:schemeClr val="bg1"/>
            </a:solidFill>
            <a:prstDash val="solid"/>
            <a:tailEnd type="triangle"/>
          </a:ln>
          <a:effectLst/>
        </p:spPr>
      </p:cxnSp>
      <p:sp>
        <p:nvSpPr>
          <p:cNvPr id="44" name="TextBox 43"/>
          <p:cNvSpPr txBox="1"/>
          <p:nvPr/>
        </p:nvSpPr>
        <p:spPr>
          <a:xfrm>
            <a:off x="4141887" y="3830043"/>
            <a:ext cx="896828" cy="430775"/>
          </a:xfrm>
          <a:prstGeom prst="rect">
            <a:avLst/>
          </a:prstGeom>
          <a:solidFill>
            <a:schemeClr val="accent1"/>
          </a:solidFill>
        </p:spPr>
        <p:txBody>
          <a:bodyPr wrap="square" rtlCol="0">
            <a:spAutoFit/>
          </a:bodyPr>
          <a:lstStyle/>
          <a:p>
            <a:pPr defTabSz="913852">
              <a:spcBef>
                <a:spcPts val="1200"/>
              </a:spcBef>
              <a:buClr>
                <a:srgbClr val="D1232B"/>
              </a:buClr>
              <a:defRPr/>
            </a:pPr>
            <a:r>
              <a:rPr lang="en-US" sz="1100" kern="0">
                <a:solidFill>
                  <a:srgbClr val="FFFFFF"/>
                </a:solidFill>
                <a:latin typeface="Century Gothic" panose="020F0302020204030204"/>
              </a:rPr>
              <a:t>Escalate to CoC</a:t>
            </a:r>
          </a:p>
        </p:txBody>
      </p:sp>
      <p:sp>
        <p:nvSpPr>
          <p:cNvPr id="45" name="TextBox 44"/>
          <p:cNvSpPr txBox="1"/>
          <p:nvPr/>
        </p:nvSpPr>
        <p:spPr>
          <a:xfrm>
            <a:off x="6069122" y="5679545"/>
            <a:ext cx="3911056" cy="461425"/>
          </a:xfrm>
          <a:prstGeom prst="rect">
            <a:avLst/>
          </a:prstGeom>
          <a:solidFill>
            <a:schemeClr val="accent1"/>
          </a:solidFill>
        </p:spPr>
        <p:txBody>
          <a:bodyPr wrap="square" rtlCol="0">
            <a:spAutoFit/>
          </a:bodyPr>
          <a:lstStyle/>
          <a:p>
            <a:pPr defTabSz="913852">
              <a:spcBef>
                <a:spcPts val="1200"/>
              </a:spcBef>
              <a:buClr>
                <a:srgbClr val="D1232B"/>
              </a:buClr>
              <a:defRPr/>
            </a:pPr>
            <a:r>
              <a:rPr lang="en-US" sz="1200" kern="0">
                <a:solidFill>
                  <a:srgbClr val="FFFFFF"/>
                </a:solidFill>
                <a:latin typeface="Century Gothic" panose="020F0302020204030204"/>
              </a:rPr>
              <a:t>Platform Governance board determines configuration, release and testing standards</a:t>
            </a:r>
          </a:p>
        </p:txBody>
      </p:sp>
      <p:sp>
        <p:nvSpPr>
          <p:cNvPr id="46" name="TextBox 45"/>
          <p:cNvSpPr txBox="1"/>
          <p:nvPr/>
        </p:nvSpPr>
        <p:spPr>
          <a:xfrm>
            <a:off x="9370896" y="1566888"/>
            <a:ext cx="2589450" cy="461425"/>
          </a:xfrm>
          <a:prstGeom prst="rect">
            <a:avLst/>
          </a:prstGeom>
          <a:solidFill>
            <a:schemeClr val="accent1"/>
          </a:solidFill>
        </p:spPr>
        <p:txBody>
          <a:bodyPr wrap="square" rtlCol="0">
            <a:spAutoFit/>
          </a:bodyPr>
          <a:lstStyle/>
          <a:p>
            <a:pPr defTabSz="913852">
              <a:spcBef>
                <a:spcPts val="1200"/>
              </a:spcBef>
              <a:buClr>
                <a:srgbClr val="D1232B"/>
              </a:buClr>
              <a:defRPr/>
            </a:pPr>
            <a:r>
              <a:rPr lang="en-US" sz="1200" kern="0">
                <a:solidFill>
                  <a:srgbClr val="FFFFFF"/>
                </a:solidFill>
                <a:latin typeface="Century Gothic" panose="020F0302020204030204"/>
              </a:rPr>
              <a:t>COE engages to coordinate smooth transition to Run</a:t>
            </a:r>
          </a:p>
        </p:txBody>
      </p:sp>
      <p:sp>
        <p:nvSpPr>
          <p:cNvPr id="50" name="Title 49">
            <a:extLst>
              <a:ext uri="{FF2B5EF4-FFF2-40B4-BE49-F238E27FC236}">
                <a16:creationId xmlns:a16="http://schemas.microsoft.com/office/drawing/2014/main" id="{E3FCAA13-2514-449F-B627-A44B92468B48}"/>
              </a:ext>
            </a:extLst>
          </p:cNvPr>
          <p:cNvSpPr>
            <a:spLocks noGrp="1"/>
          </p:cNvSpPr>
          <p:nvPr>
            <p:ph type="title"/>
          </p:nvPr>
        </p:nvSpPr>
        <p:spPr>
          <a:xfrm>
            <a:off x="193331" y="90220"/>
            <a:ext cx="11188711" cy="1195572"/>
          </a:xfrm>
        </p:spPr>
        <p:txBody>
          <a:bodyPr>
            <a:normAutofit/>
          </a:bodyPr>
          <a:lstStyle/>
          <a:p>
            <a:r>
              <a:rPr lang="en-US" sz="2399"/>
              <a:t>Demand to Deploy – The ServiceNow Pipeline using a Federated Demand Board and Support Model (for implementations of more than 2 products)</a:t>
            </a:r>
          </a:p>
        </p:txBody>
      </p:sp>
      <p:cxnSp>
        <p:nvCxnSpPr>
          <p:cNvPr id="47" name="Straight Arrow Connector 46">
            <a:extLst>
              <a:ext uri="{FF2B5EF4-FFF2-40B4-BE49-F238E27FC236}">
                <a16:creationId xmlns:a16="http://schemas.microsoft.com/office/drawing/2014/main" id="{297CDB0E-8E24-4D50-A177-F14A994131FA}"/>
              </a:ext>
            </a:extLst>
          </p:cNvPr>
          <p:cNvCxnSpPr/>
          <p:nvPr/>
        </p:nvCxnSpPr>
        <p:spPr>
          <a:xfrm>
            <a:off x="4797908" y="2261985"/>
            <a:ext cx="235202" cy="7341"/>
          </a:xfrm>
          <a:prstGeom prst="straightConnector1">
            <a:avLst/>
          </a:prstGeom>
          <a:noFill/>
          <a:ln w="19050" cap="flat" cmpd="sng" algn="ctr">
            <a:solidFill>
              <a:schemeClr val="bg1"/>
            </a:solidFill>
            <a:prstDash val="solid"/>
            <a:tailEnd type="triangle"/>
          </a:ln>
          <a:effectLst/>
        </p:spPr>
      </p:cxnSp>
    </p:spTree>
    <p:extLst>
      <p:ext uri="{BB962C8B-B14F-4D97-AF65-F5344CB8AC3E}">
        <p14:creationId xmlns:p14="http://schemas.microsoft.com/office/powerpoint/2010/main" val="13335230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onut 6">
            <a:extLst>
              <a:ext uri="{FF2B5EF4-FFF2-40B4-BE49-F238E27FC236}">
                <a16:creationId xmlns:a16="http://schemas.microsoft.com/office/drawing/2014/main" id="{97E362F6-4944-4B37-4366-69FDD3909CBF}"/>
              </a:ext>
            </a:extLst>
          </p:cNvPr>
          <p:cNvSpPr>
            <a:spLocks noChangeAspect="1"/>
          </p:cNvSpPr>
          <p:nvPr/>
        </p:nvSpPr>
        <p:spPr>
          <a:xfrm>
            <a:off x="3215325" y="3181448"/>
            <a:ext cx="5484971" cy="5484971"/>
          </a:xfrm>
          <a:prstGeom prst="donut">
            <a:avLst>
              <a:gd name="adj" fmla="val 288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a:solidFill>
                <a:srgbClr val="000000"/>
              </a:solidFill>
              <a:latin typeface="Century Gothic" panose="020F0302020204030204"/>
            </a:endParaRPr>
          </a:p>
        </p:txBody>
      </p:sp>
      <p:sp>
        <p:nvSpPr>
          <p:cNvPr id="10" name="Title 9">
            <a:extLst>
              <a:ext uri="{FF2B5EF4-FFF2-40B4-BE49-F238E27FC236}">
                <a16:creationId xmlns:a16="http://schemas.microsoft.com/office/drawing/2014/main" id="{578CF503-043E-8EF8-A5F1-86F93987E32F}"/>
              </a:ext>
            </a:extLst>
          </p:cNvPr>
          <p:cNvSpPr>
            <a:spLocks noGrp="1"/>
          </p:cNvSpPr>
          <p:nvPr>
            <p:ph type="title"/>
          </p:nvPr>
        </p:nvSpPr>
        <p:spPr/>
        <p:txBody>
          <a:bodyPr/>
          <a:lstStyle/>
          <a:p>
            <a:r>
              <a:rPr lang="en-US"/>
              <a:t>What needs to be done n</a:t>
            </a:r>
            <a:r>
              <a:rPr lang="en-US">
                <a:solidFill>
                  <a:srgbClr val="62D84E"/>
                </a:solidFill>
              </a:rPr>
              <a:t>o</a:t>
            </a:r>
            <a:r>
              <a:rPr lang="en-US"/>
              <a:t>w?</a:t>
            </a:r>
          </a:p>
        </p:txBody>
      </p:sp>
      <p:sp>
        <p:nvSpPr>
          <p:cNvPr id="12" name="Text Placeholder 11">
            <a:extLst>
              <a:ext uri="{FF2B5EF4-FFF2-40B4-BE49-F238E27FC236}">
                <a16:creationId xmlns:a16="http://schemas.microsoft.com/office/drawing/2014/main" id="{7490CB46-86D9-46FB-A27F-BED91DFFD170}"/>
              </a:ext>
            </a:extLst>
          </p:cNvPr>
          <p:cNvSpPr>
            <a:spLocks noGrp="1"/>
          </p:cNvSpPr>
          <p:nvPr>
            <p:ph type="body" sz="quarter" idx="13"/>
          </p:nvPr>
        </p:nvSpPr>
        <p:spPr>
          <a:xfrm>
            <a:off x="450482" y="950027"/>
            <a:ext cx="11187649" cy="365665"/>
          </a:xfrm>
        </p:spPr>
        <p:txBody>
          <a:bodyPr/>
          <a:lstStyle/>
          <a:p>
            <a:r>
              <a:rPr lang="en-US" dirty="0"/>
              <a:t>How to setup for success</a:t>
            </a:r>
          </a:p>
          <a:p>
            <a:endParaRPr lang="en-US" dirty="0"/>
          </a:p>
        </p:txBody>
      </p:sp>
      <p:sp>
        <p:nvSpPr>
          <p:cNvPr id="13" name="Text Placeholder 4">
            <a:extLst>
              <a:ext uri="{FF2B5EF4-FFF2-40B4-BE49-F238E27FC236}">
                <a16:creationId xmlns:a16="http://schemas.microsoft.com/office/drawing/2014/main" id="{583DE183-6F61-EA0B-A2D1-B49D320636F9}"/>
              </a:ext>
            </a:extLst>
          </p:cNvPr>
          <p:cNvSpPr txBox="1">
            <a:spLocks noChangeAspect="1"/>
          </p:cNvSpPr>
          <p:nvPr/>
        </p:nvSpPr>
        <p:spPr>
          <a:xfrm>
            <a:off x="938715" y="5030244"/>
            <a:ext cx="2102572" cy="1576929"/>
          </a:xfrm>
          <a:prstGeom prst="rect">
            <a:avLst/>
          </a:prstGeom>
        </p:spPr>
        <p:txBody>
          <a:bodyPr lIns="0" tIns="0" rIns="0" bIns="0" anchor="t"/>
          <a:lstStyle>
            <a:lvl1pPr marL="173038" indent="-173038"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200" kern="1200" spc="0" baseline="0" dirty="0" smtClean="0">
                <a:solidFill>
                  <a:schemeClr val="accent4"/>
                </a:solidFill>
                <a:latin typeface="Arial" panose="020B0604020202020204" pitchFamily="34" charset="0"/>
                <a:ea typeface="+mn-ea"/>
                <a:cs typeface="Arial" panose="020B0604020202020204" pitchFamily="34" charset="0"/>
              </a:defRPr>
            </a:lvl1pPr>
            <a:lvl2pPr marL="323850" indent="-150813"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100" kern="1200" spc="0" baseline="0" dirty="0" smtClean="0">
                <a:solidFill>
                  <a:schemeClr val="accent4"/>
                </a:solidFill>
                <a:latin typeface="Arial" panose="020B0604020202020204" pitchFamily="34" charset="0"/>
                <a:ea typeface="+mn-ea"/>
                <a:cs typeface="Arial" panose="020B0604020202020204" pitchFamily="34" charset="0"/>
              </a:defRPr>
            </a:lvl2pPr>
            <a:lvl3pPr marL="457200" indent="-133350"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050" kern="1200" spc="0" baseline="0" dirty="0" smtClean="0">
                <a:solidFill>
                  <a:schemeClr val="accent4"/>
                </a:solidFill>
                <a:latin typeface="Arial" panose="020B0604020202020204" pitchFamily="34" charset="0"/>
                <a:ea typeface="+mn-ea"/>
                <a:cs typeface="Arial" panose="020B0604020202020204" pitchFamily="34" charset="0"/>
              </a:defRPr>
            </a:lvl3pPr>
            <a:lvl4pPr marL="590550" indent="-133350"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000" kern="1200" spc="0" baseline="0" dirty="0" smtClean="0">
                <a:solidFill>
                  <a:schemeClr val="accent4"/>
                </a:solidFill>
                <a:latin typeface="Arial" panose="020B0604020202020204" pitchFamily="34" charset="0"/>
                <a:ea typeface="+mn-ea"/>
                <a:cs typeface="Arial" panose="020B0604020202020204" pitchFamily="34" charset="0"/>
              </a:defRPr>
            </a:lvl4pPr>
            <a:lvl5pPr marL="704850" indent="-111125"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000" kern="1200" spc="0" baseline="0" dirty="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126">
              <a:spcBef>
                <a:spcPts val="400"/>
              </a:spcBef>
              <a:buClr>
                <a:srgbClr val="FFFFFF"/>
              </a:buClr>
              <a:buSzTx/>
              <a:buNone/>
              <a:defRPr/>
            </a:pPr>
            <a:r>
              <a:rPr lang="en-US" sz="1600" b="1">
                <a:solidFill>
                  <a:srgbClr val="86ED78"/>
                </a:solidFill>
                <a:latin typeface="Century Gothic" panose="020B0502020202020204" pitchFamily="34" charset="0"/>
              </a:rPr>
              <a:t>Capability Roadmap</a:t>
            </a:r>
          </a:p>
          <a:p>
            <a:pPr marL="0" indent="0" defTabSz="914126">
              <a:spcBef>
                <a:spcPts val="400"/>
              </a:spcBef>
              <a:buClr>
                <a:srgbClr val="FFFFFF"/>
              </a:buClr>
              <a:buSzTx/>
              <a:buNone/>
              <a:defRPr/>
            </a:pPr>
            <a:r>
              <a:rPr lang="en-US" sz="1400">
                <a:solidFill>
                  <a:srgbClr val="FFFFFF"/>
                </a:solidFill>
                <a:latin typeface="Century Gothic" panose="020B0502020202020204" pitchFamily="34" charset="0"/>
              </a:rPr>
              <a:t>Deliver incrementally leveraging platform and organizational capabilities</a:t>
            </a:r>
          </a:p>
        </p:txBody>
      </p:sp>
      <p:pic>
        <p:nvPicPr>
          <p:cNvPr id="20" name="Picture 19" descr="A picture containing text&#10;&#10;Description automatically generated">
            <a:extLst>
              <a:ext uri="{FF2B5EF4-FFF2-40B4-BE49-F238E27FC236}">
                <a16:creationId xmlns:a16="http://schemas.microsoft.com/office/drawing/2014/main" id="{6F26C0FE-904B-455F-80BF-7102583567B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402899" y="5583570"/>
            <a:ext cx="914162" cy="914162"/>
          </a:xfrm>
          <a:prstGeom prst="rect">
            <a:avLst/>
          </a:prstGeom>
        </p:spPr>
      </p:pic>
      <p:pic>
        <p:nvPicPr>
          <p:cNvPr id="22" name="Picture 21">
            <a:extLst>
              <a:ext uri="{FF2B5EF4-FFF2-40B4-BE49-F238E27FC236}">
                <a16:creationId xmlns:a16="http://schemas.microsoft.com/office/drawing/2014/main" id="{38543AB8-1152-EF67-3B83-9A476EC8EBB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199276" y="3508135"/>
            <a:ext cx="914162" cy="914162"/>
          </a:xfrm>
          <a:prstGeom prst="rect">
            <a:avLst/>
          </a:prstGeom>
        </p:spPr>
      </p:pic>
      <p:pic>
        <p:nvPicPr>
          <p:cNvPr id="24" name="Picture 23" descr="A picture containing text, clock, gauge, device&#10;&#10;Description automatically generated">
            <a:extLst>
              <a:ext uri="{FF2B5EF4-FFF2-40B4-BE49-F238E27FC236}">
                <a16:creationId xmlns:a16="http://schemas.microsoft.com/office/drawing/2014/main" id="{47DF473E-94E0-3FB6-9675-39E71F69FD4E}"/>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806168" y="4475584"/>
            <a:ext cx="914162" cy="914162"/>
          </a:xfrm>
          <a:prstGeom prst="rect">
            <a:avLst/>
          </a:prstGeom>
        </p:spPr>
      </p:pic>
      <p:sp>
        <p:nvSpPr>
          <p:cNvPr id="29" name="Text Placeholder 4">
            <a:extLst>
              <a:ext uri="{FF2B5EF4-FFF2-40B4-BE49-F238E27FC236}">
                <a16:creationId xmlns:a16="http://schemas.microsoft.com/office/drawing/2014/main" id="{1527B513-D164-DAA7-7220-7149BDE12F20}"/>
              </a:ext>
            </a:extLst>
          </p:cNvPr>
          <p:cNvSpPr txBox="1">
            <a:spLocks noChangeAspect="1"/>
          </p:cNvSpPr>
          <p:nvPr/>
        </p:nvSpPr>
        <p:spPr>
          <a:xfrm>
            <a:off x="1365195" y="3221139"/>
            <a:ext cx="2102572" cy="1576929"/>
          </a:xfrm>
          <a:prstGeom prst="rect">
            <a:avLst/>
          </a:prstGeom>
        </p:spPr>
        <p:txBody>
          <a:bodyPr lIns="0" tIns="0" rIns="0" bIns="0" anchor="t"/>
          <a:lstStyle>
            <a:lvl1pPr marL="173038" indent="-173038"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200" kern="1200" spc="0" baseline="0" dirty="0" smtClean="0">
                <a:solidFill>
                  <a:schemeClr val="accent4"/>
                </a:solidFill>
                <a:latin typeface="Arial" panose="020B0604020202020204" pitchFamily="34" charset="0"/>
                <a:ea typeface="+mn-ea"/>
                <a:cs typeface="Arial" panose="020B0604020202020204" pitchFamily="34" charset="0"/>
              </a:defRPr>
            </a:lvl1pPr>
            <a:lvl2pPr marL="323850" indent="-150813"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100" kern="1200" spc="0" baseline="0" dirty="0" smtClean="0">
                <a:solidFill>
                  <a:schemeClr val="accent4"/>
                </a:solidFill>
                <a:latin typeface="Arial" panose="020B0604020202020204" pitchFamily="34" charset="0"/>
                <a:ea typeface="+mn-ea"/>
                <a:cs typeface="Arial" panose="020B0604020202020204" pitchFamily="34" charset="0"/>
              </a:defRPr>
            </a:lvl2pPr>
            <a:lvl3pPr marL="457200" indent="-133350"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050" kern="1200" spc="0" baseline="0" dirty="0" smtClean="0">
                <a:solidFill>
                  <a:schemeClr val="accent4"/>
                </a:solidFill>
                <a:latin typeface="Arial" panose="020B0604020202020204" pitchFamily="34" charset="0"/>
                <a:ea typeface="+mn-ea"/>
                <a:cs typeface="Arial" panose="020B0604020202020204" pitchFamily="34" charset="0"/>
              </a:defRPr>
            </a:lvl3pPr>
            <a:lvl4pPr marL="590550" indent="-133350"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000" kern="1200" spc="0" baseline="0" dirty="0" smtClean="0">
                <a:solidFill>
                  <a:schemeClr val="accent4"/>
                </a:solidFill>
                <a:latin typeface="Arial" panose="020B0604020202020204" pitchFamily="34" charset="0"/>
                <a:ea typeface="+mn-ea"/>
                <a:cs typeface="Arial" panose="020B0604020202020204" pitchFamily="34" charset="0"/>
              </a:defRPr>
            </a:lvl4pPr>
            <a:lvl5pPr marL="704850" indent="-111125"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000" kern="1200" spc="0" baseline="0" dirty="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126">
              <a:spcBef>
                <a:spcPts val="400"/>
              </a:spcBef>
              <a:buClr>
                <a:srgbClr val="FFFFFF"/>
              </a:buClr>
              <a:buSzTx/>
              <a:buNone/>
              <a:defRPr/>
            </a:pPr>
            <a:r>
              <a:rPr lang="en-US" sz="1600" b="1">
                <a:solidFill>
                  <a:srgbClr val="86ED78"/>
                </a:solidFill>
                <a:latin typeface="Century Gothic" panose="020B0502020202020204" pitchFamily="34" charset="0"/>
              </a:rPr>
              <a:t>Operating Model</a:t>
            </a:r>
          </a:p>
          <a:p>
            <a:pPr marL="0" indent="0" defTabSz="914126">
              <a:spcBef>
                <a:spcPts val="400"/>
              </a:spcBef>
              <a:buClr>
                <a:srgbClr val="FFFFFF"/>
              </a:buClr>
              <a:buSzTx/>
              <a:buNone/>
              <a:defRPr/>
            </a:pPr>
            <a:r>
              <a:rPr lang="en-US" sz="1400">
                <a:solidFill>
                  <a:srgbClr val="FFFFFF"/>
                </a:solidFill>
                <a:latin typeface="Century Gothic" panose="020B0502020202020204" pitchFamily="34" charset="0"/>
              </a:rPr>
              <a:t>Govern the delivery of service management via an appropriate operating model</a:t>
            </a:r>
          </a:p>
        </p:txBody>
      </p:sp>
      <p:sp>
        <p:nvSpPr>
          <p:cNvPr id="30" name="Text Placeholder 4">
            <a:extLst>
              <a:ext uri="{FF2B5EF4-FFF2-40B4-BE49-F238E27FC236}">
                <a16:creationId xmlns:a16="http://schemas.microsoft.com/office/drawing/2014/main" id="{A4401D4E-AFE8-CE3F-32C4-3F5DE5E945EF}"/>
              </a:ext>
            </a:extLst>
          </p:cNvPr>
          <p:cNvSpPr txBox="1">
            <a:spLocks noChangeAspect="1"/>
          </p:cNvSpPr>
          <p:nvPr/>
        </p:nvSpPr>
        <p:spPr>
          <a:xfrm>
            <a:off x="3419029" y="1806709"/>
            <a:ext cx="2102572" cy="1576929"/>
          </a:xfrm>
          <a:prstGeom prst="rect">
            <a:avLst/>
          </a:prstGeom>
        </p:spPr>
        <p:txBody>
          <a:bodyPr lIns="0" tIns="0" rIns="0" bIns="0" anchor="t"/>
          <a:lstStyle>
            <a:lvl1pPr marL="173038" indent="-173038"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200" kern="1200" spc="0" baseline="0" dirty="0" smtClean="0">
                <a:solidFill>
                  <a:schemeClr val="accent4"/>
                </a:solidFill>
                <a:latin typeface="Arial" panose="020B0604020202020204" pitchFamily="34" charset="0"/>
                <a:ea typeface="+mn-ea"/>
                <a:cs typeface="Arial" panose="020B0604020202020204" pitchFamily="34" charset="0"/>
              </a:defRPr>
            </a:lvl1pPr>
            <a:lvl2pPr marL="323850" indent="-150813"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100" kern="1200" spc="0" baseline="0" dirty="0" smtClean="0">
                <a:solidFill>
                  <a:schemeClr val="accent4"/>
                </a:solidFill>
                <a:latin typeface="Arial" panose="020B0604020202020204" pitchFamily="34" charset="0"/>
                <a:ea typeface="+mn-ea"/>
                <a:cs typeface="Arial" panose="020B0604020202020204" pitchFamily="34" charset="0"/>
              </a:defRPr>
            </a:lvl2pPr>
            <a:lvl3pPr marL="457200" indent="-133350"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050" kern="1200" spc="0" baseline="0" dirty="0" smtClean="0">
                <a:solidFill>
                  <a:schemeClr val="accent4"/>
                </a:solidFill>
                <a:latin typeface="Arial" panose="020B0604020202020204" pitchFamily="34" charset="0"/>
                <a:ea typeface="+mn-ea"/>
                <a:cs typeface="Arial" panose="020B0604020202020204" pitchFamily="34" charset="0"/>
              </a:defRPr>
            </a:lvl3pPr>
            <a:lvl4pPr marL="590550" indent="-133350"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000" kern="1200" spc="0" baseline="0" dirty="0" smtClean="0">
                <a:solidFill>
                  <a:schemeClr val="accent4"/>
                </a:solidFill>
                <a:latin typeface="Arial" panose="020B0604020202020204" pitchFamily="34" charset="0"/>
                <a:ea typeface="+mn-ea"/>
                <a:cs typeface="Arial" panose="020B0604020202020204" pitchFamily="34" charset="0"/>
              </a:defRPr>
            </a:lvl4pPr>
            <a:lvl5pPr marL="704850" indent="-111125"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000" kern="1200" spc="0" baseline="0" dirty="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126">
              <a:spcBef>
                <a:spcPts val="400"/>
              </a:spcBef>
              <a:buClr>
                <a:srgbClr val="FFFFFF"/>
              </a:buClr>
              <a:buSzTx/>
              <a:buNone/>
              <a:defRPr/>
            </a:pPr>
            <a:r>
              <a:rPr lang="en-US" sz="1600" b="1">
                <a:solidFill>
                  <a:srgbClr val="86ED78"/>
                </a:solidFill>
                <a:latin typeface="Century Gothic" panose="020B0502020202020204" pitchFamily="34" charset="0"/>
              </a:rPr>
              <a:t>Engaged Leadership</a:t>
            </a:r>
          </a:p>
          <a:p>
            <a:pPr marL="0" indent="0" defTabSz="914126">
              <a:spcBef>
                <a:spcPts val="400"/>
              </a:spcBef>
              <a:buClr>
                <a:srgbClr val="FFFFFF"/>
              </a:buClr>
              <a:buSzTx/>
              <a:buNone/>
              <a:defRPr/>
            </a:pPr>
            <a:r>
              <a:rPr lang="en-US" sz="1400">
                <a:solidFill>
                  <a:srgbClr val="FFFFFF"/>
                </a:solidFill>
                <a:latin typeface="Century Gothic" panose="020B0502020202020204" pitchFamily="34" charset="0"/>
              </a:rPr>
              <a:t>A funded strategy and roadmap championed by a strong influential C-suite leader </a:t>
            </a:r>
          </a:p>
        </p:txBody>
      </p:sp>
      <p:sp>
        <p:nvSpPr>
          <p:cNvPr id="31" name="Text Placeholder 4">
            <a:extLst>
              <a:ext uri="{FF2B5EF4-FFF2-40B4-BE49-F238E27FC236}">
                <a16:creationId xmlns:a16="http://schemas.microsoft.com/office/drawing/2014/main" id="{BB654A69-8837-415E-16E9-0F5092CC2FAF}"/>
              </a:ext>
            </a:extLst>
          </p:cNvPr>
          <p:cNvSpPr txBox="1">
            <a:spLocks noChangeAspect="1"/>
          </p:cNvSpPr>
          <p:nvPr/>
        </p:nvSpPr>
        <p:spPr>
          <a:xfrm>
            <a:off x="9289848" y="5030244"/>
            <a:ext cx="2469647" cy="1576929"/>
          </a:xfrm>
          <a:prstGeom prst="rect">
            <a:avLst/>
          </a:prstGeom>
        </p:spPr>
        <p:txBody>
          <a:bodyPr lIns="0" tIns="0" rIns="0" bIns="0" anchor="t"/>
          <a:lstStyle>
            <a:lvl1pPr marL="173038" indent="-173038"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200" kern="1200" spc="0" baseline="0" dirty="0" smtClean="0">
                <a:solidFill>
                  <a:schemeClr val="accent4"/>
                </a:solidFill>
                <a:latin typeface="Arial" panose="020B0604020202020204" pitchFamily="34" charset="0"/>
                <a:ea typeface="+mn-ea"/>
                <a:cs typeface="Arial" panose="020B0604020202020204" pitchFamily="34" charset="0"/>
              </a:defRPr>
            </a:lvl1pPr>
            <a:lvl2pPr marL="323850" indent="-150813"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100" kern="1200" spc="0" baseline="0" dirty="0" smtClean="0">
                <a:solidFill>
                  <a:schemeClr val="accent4"/>
                </a:solidFill>
                <a:latin typeface="Arial" panose="020B0604020202020204" pitchFamily="34" charset="0"/>
                <a:ea typeface="+mn-ea"/>
                <a:cs typeface="Arial" panose="020B0604020202020204" pitchFamily="34" charset="0"/>
              </a:defRPr>
            </a:lvl2pPr>
            <a:lvl3pPr marL="457200" indent="-133350"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050" kern="1200" spc="0" baseline="0" dirty="0" smtClean="0">
                <a:solidFill>
                  <a:schemeClr val="accent4"/>
                </a:solidFill>
                <a:latin typeface="Arial" panose="020B0604020202020204" pitchFamily="34" charset="0"/>
                <a:ea typeface="+mn-ea"/>
                <a:cs typeface="Arial" panose="020B0604020202020204" pitchFamily="34" charset="0"/>
              </a:defRPr>
            </a:lvl3pPr>
            <a:lvl4pPr marL="590550" indent="-133350"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000" kern="1200" spc="0" baseline="0" dirty="0" smtClean="0">
                <a:solidFill>
                  <a:schemeClr val="accent4"/>
                </a:solidFill>
                <a:latin typeface="Arial" panose="020B0604020202020204" pitchFamily="34" charset="0"/>
                <a:ea typeface="+mn-ea"/>
                <a:cs typeface="Arial" panose="020B0604020202020204" pitchFamily="34" charset="0"/>
              </a:defRPr>
            </a:lvl4pPr>
            <a:lvl5pPr marL="704850" indent="-111125"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000" kern="1200" spc="0" baseline="0" dirty="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126">
              <a:spcBef>
                <a:spcPts val="400"/>
              </a:spcBef>
              <a:buClr>
                <a:srgbClr val="FFFFFF"/>
              </a:buClr>
              <a:buSzTx/>
              <a:buNone/>
              <a:defRPr/>
            </a:pPr>
            <a:r>
              <a:rPr lang="en-US" sz="1600" b="1">
                <a:solidFill>
                  <a:srgbClr val="86ED78"/>
                </a:solidFill>
                <a:latin typeface="Century Gothic" panose="020B0502020202020204" pitchFamily="34" charset="0"/>
              </a:rPr>
              <a:t>Distributed Development</a:t>
            </a:r>
          </a:p>
          <a:p>
            <a:pPr marL="0" indent="0" defTabSz="914126">
              <a:spcBef>
                <a:spcPts val="400"/>
              </a:spcBef>
              <a:buClr>
                <a:srgbClr val="FFFFFF"/>
              </a:buClr>
              <a:buSzTx/>
              <a:buNone/>
              <a:defRPr/>
            </a:pPr>
            <a:r>
              <a:rPr lang="en-US" sz="1400">
                <a:solidFill>
                  <a:srgbClr val="FFFFFF"/>
                </a:solidFill>
                <a:latin typeface="Century Gothic" panose="020B0502020202020204" pitchFamily="34" charset="0"/>
              </a:rPr>
              <a:t>Create teams closest to the user requirements and federate the development into a single instance</a:t>
            </a:r>
          </a:p>
        </p:txBody>
      </p:sp>
      <p:sp>
        <p:nvSpPr>
          <p:cNvPr id="32" name="Text Placeholder 4">
            <a:extLst>
              <a:ext uri="{FF2B5EF4-FFF2-40B4-BE49-F238E27FC236}">
                <a16:creationId xmlns:a16="http://schemas.microsoft.com/office/drawing/2014/main" id="{07154BB5-8608-7BE5-D8C5-4E50E21F84EE}"/>
              </a:ext>
            </a:extLst>
          </p:cNvPr>
          <p:cNvSpPr txBox="1">
            <a:spLocks noChangeAspect="1"/>
          </p:cNvSpPr>
          <p:nvPr/>
        </p:nvSpPr>
        <p:spPr>
          <a:xfrm>
            <a:off x="8571518" y="3221139"/>
            <a:ext cx="2352452" cy="1576929"/>
          </a:xfrm>
          <a:prstGeom prst="rect">
            <a:avLst/>
          </a:prstGeom>
        </p:spPr>
        <p:txBody>
          <a:bodyPr lIns="0" tIns="0" rIns="0" bIns="0" anchor="t"/>
          <a:lstStyle>
            <a:lvl1pPr marL="173038" indent="-173038"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200" kern="1200" spc="0" baseline="0" dirty="0" smtClean="0">
                <a:solidFill>
                  <a:schemeClr val="accent4"/>
                </a:solidFill>
                <a:latin typeface="Arial" panose="020B0604020202020204" pitchFamily="34" charset="0"/>
                <a:ea typeface="+mn-ea"/>
                <a:cs typeface="Arial" panose="020B0604020202020204" pitchFamily="34" charset="0"/>
              </a:defRPr>
            </a:lvl1pPr>
            <a:lvl2pPr marL="323850" indent="-150813"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100" kern="1200" spc="0" baseline="0" dirty="0" smtClean="0">
                <a:solidFill>
                  <a:schemeClr val="accent4"/>
                </a:solidFill>
                <a:latin typeface="Arial" panose="020B0604020202020204" pitchFamily="34" charset="0"/>
                <a:ea typeface="+mn-ea"/>
                <a:cs typeface="Arial" panose="020B0604020202020204" pitchFamily="34" charset="0"/>
              </a:defRPr>
            </a:lvl2pPr>
            <a:lvl3pPr marL="457200" indent="-133350"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050" kern="1200" spc="0" baseline="0" dirty="0" smtClean="0">
                <a:solidFill>
                  <a:schemeClr val="accent4"/>
                </a:solidFill>
                <a:latin typeface="Arial" panose="020B0604020202020204" pitchFamily="34" charset="0"/>
                <a:ea typeface="+mn-ea"/>
                <a:cs typeface="Arial" panose="020B0604020202020204" pitchFamily="34" charset="0"/>
              </a:defRPr>
            </a:lvl3pPr>
            <a:lvl4pPr marL="590550" indent="-133350"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000" kern="1200" spc="0" baseline="0" dirty="0" smtClean="0">
                <a:solidFill>
                  <a:schemeClr val="accent4"/>
                </a:solidFill>
                <a:latin typeface="Arial" panose="020B0604020202020204" pitchFamily="34" charset="0"/>
                <a:ea typeface="+mn-ea"/>
                <a:cs typeface="Arial" panose="020B0604020202020204" pitchFamily="34" charset="0"/>
              </a:defRPr>
            </a:lvl4pPr>
            <a:lvl5pPr marL="704850" indent="-111125"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000" kern="1200" spc="0" baseline="0" dirty="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126">
              <a:spcBef>
                <a:spcPts val="400"/>
              </a:spcBef>
              <a:buClr>
                <a:srgbClr val="FFFFFF"/>
              </a:buClr>
              <a:buSzTx/>
              <a:buNone/>
              <a:defRPr/>
            </a:pPr>
            <a:r>
              <a:rPr lang="en-US" sz="1600" b="1">
                <a:solidFill>
                  <a:srgbClr val="86ED78"/>
                </a:solidFill>
                <a:latin typeface="Century Gothic" panose="020B0502020202020204" pitchFamily="34" charset="0"/>
              </a:rPr>
              <a:t>Certified Resources</a:t>
            </a:r>
          </a:p>
          <a:p>
            <a:pPr marL="0" indent="0" defTabSz="914126">
              <a:spcBef>
                <a:spcPts val="400"/>
              </a:spcBef>
              <a:buClr>
                <a:srgbClr val="FFFFFF"/>
              </a:buClr>
              <a:buSzTx/>
              <a:buNone/>
              <a:defRPr/>
            </a:pPr>
            <a:r>
              <a:rPr lang="en-US" sz="1400">
                <a:solidFill>
                  <a:srgbClr val="FFFFFF"/>
                </a:solidFill>
                <a:latin typeface="Century Gothic" panose="020B0502020202020204" pitchFamily="34" charset="0"/>
              </a:rPr>
              <a:t>Hire and train ServiceNow certified resources to make key architecture and design decisions in conjunction with ServiceNow best practices</a:t>
            </a:r>
          </a:p>
        </p:txBody>
      </p:sp>
      <p:sp>
        <p:nvSpPr>
          <p:cNvPr id="33" name="Text Placeholder 4">
            <a:extLst>
              <a:ext uri="{FF2B5EF4-FFF2-40B4-BE49-F238E27FC236}">
                <a16:creationId xmlns:a16="http://schemas.microsoft.com/office/drawing/2014/main" id="{C87BEB41-D007-1E95-FF09-2DBFD477828A}"/>
              </a:ext>
            </a:extLst>
          </p:cNvPr>
          <p:cNvSpPr txBox="1">
            <a:spLocks noChangeAspect="1"/>
          </p:cNvSpPr>
          <p:nvPr/>
        </p:nvSpPr>
        <p:spPr>
          <a:xfrm>
            <a:off x="6835821" y="1806709"/>
            <a:ext cx="2191017" cy="1576929"/>
          </a:xfrm>
          <a:prstGeom prst="rect">
            <a:avLst/>
          </a:prstGeom>
        </p:spPr>
        <p:txBody>
          <a:bodyPr lIns="0" tIns="0" rIns="0" bIns="0" anchor="t"/>
          <a:lstStyle>
            <a:lvl1pPr marL="173038" indent="-173038"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200" kern="1200" spc="0" baseline="0" dirty="0" smtClean="0">
                <a:solidFill>
                  <a:schemeClr val="accent4"/>
                </a:solidFill>
                <a:latin typeface="Arial" panose="020B0604020202020204" pitchFamily="34" charset="0"/>
                <a:ea typeface="+mn-ea"/>
                <a:cs typeface="Arial" panose="020B0604020202020204" pitchFamily="34" charset="0"/>
              </a:defRPr>
            </a:lvl1pPr>
            <a:lvl2pPr marL="323850" indent="-150813"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100" kern="1200" spc="0" baseline="0" dirty="0" smtClean="0">
                <a:solidFill>
                  <a:schemeClr val="accent4"/>
                </a:solidFill>
                <a:latin typeface="Arial" panose="020B0604020202020204" pitchFamily="34" charset="0"/>
                <a:ea typeface="+mn-ea"/>
                <a:cs typeface="Arial" panose="020B0604020202020204" pitchFamily="34" charset="0"/>
              </a:defRPr>
            </a:lvl2pPr>
            <a:lvl3pPr marL="457200" indent="-133350"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050" kern="1200" spc="0" baseline="0" dirty="0" smtClean="0">
                <a:solidFill>
                  <a:schemeClr val="accent4"/>
                </a:solidFill>
                <a:latin typeface="Arial" panose="020B0604020202020204" pitchFamily="34" charset="0"/>
                <a:ea typeface="+mn-ea"/>
                <a:cs typeface="Arial" panose="020B0604020202020204" pitchFamily="34" charset="0"/>
              </a:defRPr>
            </a:lvl3pPr>
            <a:lvl4pPr marL="590550" indent="-133350"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000" kern="1200" spc="0" baseline="0" dirty="0" smtClean="0">
                <a:solidFill>
                  <a:schemeClr val="accent4"/>
                </a:solidFill>
                <a:latin typeface="Arial" panose="020B0604020202020204" pitchFamily="34" charset="0"/>
                <a:ea typeface="+mn-ea"/>
                <a:cs typeface="Arial" panose="020B0604020202020204" pitchFamily="34" charset="0"/>
              </a:defRPr>
            </a:lvl4pPr>
            <a:lvl5pPr marL="704850" indent="-111125" algn="l" defTabSz="914400" rtl="0" eaLnBrk="1" latinLnBrk="0" hangingPunct="1">
              <a:lnSpc>
                <a:spcPct val="100000"/>
              </a:lnSpc>
              <a:spcBef>
                <a:spcPts val="750"/>
              </a:spcBef>
              <a:buClr>
                <a:schemeClr val="accent2"/>
              </a:buClr>
              <a:buSzPct val="110000"/>
              <a:buFont typeface="Arial" panose="020B0604020202020204" pitchFamily="34" charset="0"/>
              <a:buChar char="•"/>
              <a:defRPr lang="en-US" sz="1000" kern="1200" spc="0" baseline="0" dirty="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126">
              <a:spcBef>
                <a:spcPts val="400"/>
              </a:spcBef>
              <a:buClr>
                <a:srgbClr val="FFFFFF"/>
              </a:buClr>
              <a:buSzTx/>
              <a:buNone/>
              <a:defRPr/>
            </a:pPr>
            <a:r>
              <a:rPr lang="en-US" sz="1600" b="1">
                <a:solidFill>
                  <a:srgbClr val="86ED78"/>
                </a:solidFill>
                <a:latin typeface="Century Gothic" panose="020B0502020202020204" pitchFamily="34" charset="0"/>
              </a:rPr>
              <a:t>Defined Services</a:t>
            </a:r>
          </a:p>
          <a:p>
            <a:pPr marL="0" indent="0" defTabSz="914126">
              <a:spcBef>
                <a:spcPts val="400"/>
              </a:spcBef>
              <a:buClr>
                <a:srgbClr val="FFFFFF"/>
              </a:buClr>
              <a:buSzTx/>
              <a:buNone/>
              <a:defRPr/>
            </a:pPr>
            <a:r>
              <a:rPr lang="en-US" sz="1400">
                <a:solidFill>
                  <a:srgbClr val="FFFFFF"/>
                </a:solidFill>
                <a:latin typeface="Century Gothic" panose="020B0502020202020204" pitchFamily="34" charset="0"/>
              </a:rPr>
              <a:t>Deliver against enterprise service definitions not just products and applications</a:t>
            </a:r>
          </a:p>
        </p:txBody>
      </p:sp>
      <p:pic>
        <p:nvPicPr>
          <p:cNvPr id="34" name="Graphic 33">
            <a:extLst>
              <a:ext uri="{FF2B5EF4-FFF2-40B4-BE49-F238E27FC236}">
                <a16:creationId xmlns:a16="http://schemas.microsoft.com/office/drawing/2014/main" id="{6191B684-CF5F-2121-120B-FA866307FB0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134973" y="4475584"/>
            <a:ext cx="914162" cy="914162"/>
          </a:xfrm>
          <a:prstGeom prst="rect">
            <a:avLst/>
          </a:prstGeom>
        </p:spPr>
      </p:pic>
      <p:pic>
        <p:nvPicPr>
          <p:cNvPr id="36" name="Graphic 35">
            <a:extLst>
              <a:ext uri="{FF2B5EF4-FFF2-40B4-BE49-F238E27FC236}">
                <a16:creationId xmlns:a16="http://schemas.microsoft.com/office/drawing/2014/main" id="{9215E646-2CFB-E30C-5412-7B894C0507D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762732" y="3508135"/>
            <a:ext cx="914162" cy="914162"/>
          </a:xfrm>
          <a:prstGeom prst="rect">
            <a:avLst/>
          </a:prstGeom>
        </p:spPr>
      </p:pic>
      <p:pic>
        <p:nvPicPr>
          <p:cNvPr id="38" name="Graphic 37">
            <a:extLst>
              <a:ext uri="{FF2B5EF4-FFF2-40B4-BE49-F238E27FC236}">
                <a16:creationId xmlns:a16="http://schemas.microsoft.com/office/drawing/2014/main" id="{8BF6731E-903F-B770-6216-9E6603FE3C0B}"/>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630838" y="5583570"/>
            <a:ext cx="914162" cy="914162"/>
          </a:xfrm>
          <a:prstGeom prst="rect">
            <a:avLst/>
          </a:prstGeom>
        </p:spPr>
      </p:pic>
      <mc:AlternateContent xmlns:mc="http://schemas.openxmlformats.org/markup-compatibility/2006" xmlns:p14="http://schemas.microsoft.com/office/powerpoint/2010/main">
        <mc:Choice Requires="p14">
          <p:contentPart p14:bwMode="auto" r:id="rId12">
            <p14:nvContentPartPr>
              <p14:cNvPr id="2" name="Ink 1">
                <a:extLst>
                  <a:ext uri="{FF2B5EF4-FFF2-40B4-BE49-F238E27FC236}">
                    <a16:creationId xmlns:a16="http://schemas.microsoft.com/office/drawing/2014/main" id="{41879874-51CF-3FCD-9044-BE991BE00ADF}"/>
                  </a:ext>
                </a:extLst>
              </p14:cNvPr>
              <p14:cNvContentPartPr/>
              <p14:nvPr/>
            </p14:nvContentPartPr>
            <p14:xfrm>
              <a:off x="570792" y="2852381"/>
              <a:ext cx="3398662" cy="1831971"/>
            </p14:xfrm>
          </p:contentPart>
        </mc:Choice>
        <mc:Fallback xmlns="">
          <p:pic>
            <p:nvPicPr>
              <p:cNvPr id="2" name="Ink 1">
                <a:extLst>
                  <a:ext uri="{FF2B5EF4-FFF2-40B4-BE49-F238E27FC236}">
                    <a16:creationId xmlns:a16="http://schemas.microsoft.com/office/drawing/2014/main" id="{41879874-51CF-3FCD-9044-BE991BE00ADF}"/>
                  </a:ext>
                </a:extLst>
              </p:cNvPr>
              <p:cNvPicPr/>
              <p:nvPr/>
            </p:nvPicPr>
            <p:blipFill>
              <a:blip r:embed="rId13"/>
              <a:stretch>
                <a:fillRect/>
              </a:stretch>
            </p:blipFill>
            <p:spPr>
              <a:xfrm>
                <a:off x="462784" y="2744385"/>
                <a:ext cx="3614319" cy="2047603"/>
              </a:xfrm>
              <a:prstGeom prst="rect">
                <a:avLst/>
              </a:prstGeom>
            </p:spPr>
          </p:pic>
        </mc:Fallback>
      </mc:AlternateContent>
    </p:spTree>
    <p:extLst>
      <p:ext uri="{BB962C8B-B14F-4D97-AF65-F5344CB8AC3E}">
        <p14:creationId xmlns:p14="http://schemas.microsoft.com/office/powerpoint/2010/main" val="400232751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D9160-E61F-6E41-BCDF-0AFAEADE2C4E}"/>
              </a:ext>
            </a:extLst>
          </p:cNvPr>
          <p:cNvSpPr>
            <a:spLocks noGrp="1"/>
          </p:cNvSpPr>
          <p:nvPr>
            <p:ph type="title"/>
          </p:nvPr>
        </p:nvSpPr>
        <p:spPr>
          <a:xfrm>
            <a:off x="435264" y="3006973"/>
            <a:ext cx="9375775" cy="1325880"/>
          </a:xfrm>
        </p:spPr>
        <p:txBody>
          <a:bodyPr/>
          <a:lstStyle/>
          <a:p>
            <a:r>
              <a:rPr lang="en-US" dirty="0">
                <a:solidFill>
                  <a:srgbClr val="86ED77"/>
                </a:solidFill>
              </a:rPr>
              <a:t>Step 4:</a:t>
            </a:r>
            <a:br>
              <a:rPr lang="en-US" dirty="0">
                <a:solidFill>
                  <a:srgbClr val="86ED77"/>
                </a:solidFill>
              </a:rPr>
            </a:br>
            <a:r>
              <a:rPr lang="en-US" dirty="0">
                <a:solidFill>
                  <a:srgbClr val="86ED77"/>
                </a:solidFill>
              </a:rPr>
              <a:t>Real World Customer Example</a:t>
            </a:r>
          </a:p>
        </p:txBody>
      </p:sp>
    </p:spTree>
    <p:extLst>
      <p:ext uri="{BB962C8B-B14F-4D97-AF65-F5344CB8AC3E}">
        <p14:creationId xmlns:p14="http://schemas.microsoft.com/office/powerpoint/2010/main" val="300820959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602270" y="531423"/>
            <a:ext cx="11207242" cy="447939"/>
          </a:xfrm>
        </p:spPr>
        <p:txBody>
          <a:bodyPr>
            <a:normAutofit/>
          </a:bodyPr>
          <a:lstStyle/>
          <a:p>
            <a:r>
              <a:rPr lang="en-US"/>
              <a:t>ServiceNow Embracing New Ways of Working</a:t>
            </a:r>
            <a:endParaRPr lang="en-CA"/>
          </a:p>
        </p:txBody>
      </p:sp>
      <p:sp>
        <p:nvSpPr>
          <p:cNvPr id="3" name="Title 2"/>
          <p:cNvSpPr>
            <a:spLocks noGrp="1"/>
          </p:cNvSpPr>
          <p:nvPr>
            <p:ph type="title"/>
          </p:nvPr>
        </p:nvSpPr>
        <p:spPr>
          <a:xfrm>
            <a:off x="176169" y="38998"/>
            <a:ext cx="10982639" cy="716395"/>
          </a:xfrm>
        </p:spPr>
        <p:txBody>
          <a:bodyPr>
            <a:normAutofit/>
          </a:bodyPr>
          <a:lstStyle/>
          <a:p>
            <a:r>
              <a:rPr lang="en-US"/>
              <a:t>Executive Summary</a:t>
            </a:r>
            <a:endParaRPr lang="en-CA"/>
          </a:p>
        </p:txBody>
      </p:sp>
      <p:sp>
        <p:nvSpPr>
          <p:cNvPr id="5" name="Text Placeholder 4"/>
          <p:cNvSpPr>
            <a:spLocks noGrp="1"/>
          </p:cNvSpPr>
          <p:nvPr>
            <p:ph type="body" sz="quarter" idx="4294967295"/>
          </p:nvPr>
        </p:nvSpPr>
        <p:spPr>
          <a:xfrm>
            <a:off x="382490" y="1397530"/>
            <a:ext cx="11427023" cy="4554939"/>
          </a:xfrm>
        </p:spPr>
        <p:txBody>
          <a:bodyPr vert="horz" lIns="91416" tIns="45708" rIns="91416" bIns="45708" rtlCol="0" anchor="t">
            <a:normAutofit lnSpcReduction="10000"/>
          </a:bodyPr>
          <a:lstStyle/>
          <a:p>
            <a:pPr marL="342797" indent="-342797"/>
            <a:r>
              <a:rPr lang="en-US" sz="1799" b="1">
                <a:solidFill>
                  <a:schemeClr val="bg1"/>
                </a:solidFill>
              </a:rPr>
              <a:t>ServiceNow is leveraged globally for our organization to manage IT &amp; Business processes with 36,000+ active users in the system</a:t>
            </a:r>
            <a:br>
              <a:rPr lang="en-US" sz="1799" b="1">
                <a:solidFill>
                  <a:schemeClr val="bg1"/>
                </a:solidFill>
              </a:rPr>
            </a:br>
            <a:r>
              <a:rPr lang="en-US" sz="1799" b="1">
                <a:solidFill>
                  <a:schemeClr val="bg1"/>
                </a:solidFill>
              </a:rPr>
              <a:t> </a:t>
            </a:r>
          </a:p>
          <a:p>
            <a:pPr marL="342797" indent="-342797"/>
            <a:r>
              <a:rPr lang="en-US" sz="1799" b="1">
                <a:solidFill>
                  <a:schemeClr val="bg1"/>
                </a:solidFill>
              </a:rPr>
              <a:t>The increased use of the platform requires a new way of working to handle the demand &amp; expectation of the stakeholders</a:t>
            </a:r>
            <a:br>
              <a:rPr lang="en-US" sz="1799" b="1">
                <a:solidFill>
                  <a:schemeClr val="bg1"/>
                </a:solidFill>
              </a:rPr>
            </a:br>
            <a:endParaRPr lang="en-US" sz="1799" b="1">
              <a:solidFill>
                <a:schemeClr val="bg1"/>
              </a:solidFill>
              <a:cs typeface="Calibri"/>
            </a:endParaRPr>
          </a:p>
          <a:p>
            <a:pPr marL="342797" indent="-342797"/>
            <a:r>
              <a:rPr lang="en-US" sz="1799" b="1">
                <a:solidFill>
                  <a:schemeClr val="bg1"/>
                </a:solidFill>
              </a:rPr>
              <a:t>Shifting to a Digital Enterprise (DE) &amp; ServiceNow Operating Model will create partnerships &amp; value-based delivery with improved speed on a highly stable platform</a:t>
            </a:r>
            <a:br>
              <a:rPr lang="en-US" sz="1799" b="1">
                <a:solidFill>
                  <a:schemeClr val="bg1"/>
                </a:solidFill>
              </a:rPr>
            </a:br>
            <a:r>
              <a:rPr lang="en-US" sz="1799" b="1">
                <a:solidFill>
                  <a:schemeClr val="bg1"/>
                </a:solidFill>
              </a:rPr>
              <a:t> </a:t>
            </a:r>
            <a:endParaRPr lang="en-US" sz="1799" b="1">
              <a:solidFill>
                <a:schemeClr val="bg1"/>
              </a:solidFill>
              <a:cs typeface="Calibri"/>
            </a:endParaRPr>
          </a:p>
          <a:p>
            <a:pPr marL="342797" indent="-342797"/>
            <a:r>
              <a:rPr lang="en-US" sz="1799" b="1">
                <a:solidFill>
                  <a:schemeClr val="bg1"/>
                </a:solidFill>
              </a:rPr>
              <a:t>The adjustments to DE will delivery the following:</a:t>
            </a:r>
            <a:endParaRPr lang="en-US" sz="1799" b="1">
              <a:solidFill>
                <a:schemeClr val="bg1"/>
              </a:solidFill>
              <a:cs typeface="Calibri"/>
            </a:endParaRPr>
          </a:p>
          <a:p>
            <a:pPr marL="799860" lvl="1" indent="-342797"/>
            <a:r>
              <a:rPr lang="en-US" sz="1799" b="1">
                <a:solidFill>
                  <a:schemeClr val="bg1"/>
                </a:solidFill>
              </a:rPr>
              <a:t>A leadership Governance &amp; Operating Model to manage Strategy, Technical, Delivery &amp; Reporting</a:t>
            </a:r>
          </a:p>
          <a:p>
            <a:pPr marL="799860" lvl="1" indent="-342797"/>
            <a:r>
              <a:rPr lang="en-US" sz="1799" b="1">
                <a:solidFill>
                  <a:schemeClr val="bg1"/>
                </a:solidFill>
              </a:rPr>
              <a:t>Agile delivery model with small teams (squads) focused on a common client base</a:t>
            </a:r>
            <a:endParaRPr lang="en-US" sz="1799" b="1">
              <a:solidFill>
                <a:schemeClr val="bg1"/>
              </a:solidFill>
              <a:cs typeface="Calibri"/>
            </a:endParaRPr>
          </a:p>
          <a:p>
            <a:pPr marL="799860" lvl="1" indent="-342797"/>
            <a:r>
              <a:rPr lang="en-US" sz="1799" b="1">
                <a:solidFill>
                  <a:schemeClr val="bg1"/>
                </a:solidFill>
              </a:rPr>
              <a:t>A Citizen development model to define how stakeholders build &amp; manage their own solutions using a Software Delivery Lifecycle (SDLC) </a:t>
            </a:r>
            <a:endParaRPr lang="en-US" sz="1799" b="1">
              <a:solidFill>
                <a:schemeClr val="bg1"/>
              </a:solidFill>
              <a:cs typeface="Calibri"/>
            </a:endParaRPr>
          </a:p>
        </p:txBody>
      </p:sp>
    </p:spTree>
    <p:extLst>
      <p:ext uri="{BB962C8B-B14F-4D97-AF65-F5344CB8AC3E}">
        <p14:creationId xmlns:p14="http://schemas.microsoft.com/office/powerpoint/2010/main" val="39621751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AC7B095-E0C7-A876-F7BE-D6DF97BEE564}"/>
              </a:ext>
            </a:extLst>
          </p:cNvPr>
          <p:cNvSpPr>
            <a:spLocks noGrp="1"/>
          </p:cNvSpPr>
          <p:nvPr>
            <p:ph type="body" sz="quarter" idx="13"/>
          </p:nvPr>
        </p:nvSpPr>
        <p:spPr>
          <a:xfrm>
            <a:off x="410173" y="1211412"/>
            <a:ext cx="11207242" cy="447939"/>
          </a:xfrm>
        </p:spPr>
        <p:txBody>
          <a:bodyPr>
            <a:noAutofit/>
          </a:bodyPr>
          <a:lstStyle/>
          <a:p>
            <a:r>
              <a:rPr lang="en-US" sz="1799" b="1"/>
              <a:t>ServiceNow Enterprise Architecture team ran 4 hour workshop with our organization’s Platform Owner to discuss ServiceNow’s operating model &amp; governance best practices</a:t>
            </a:r>
          </a:p>
          <a:p>
            <a:endParaRPr lang="en-US" sz="1799" b="1"/>
          </a:p>
          <a:p>
            <a:pPr lvl="1"/>
            <a:r>
              <a:rPr lang="en-US" sz="1799" b="1">
                <a:solidFill>
                  <a:schemeClr val="bg1"/>
                </a:solidFill>
              </a:rPr>
              <a:t>1st Session – Discussion on the core roles &amp; responsibilities within the Platform Team</a:t>
            </a:r>
          </a:p>
          <a:p>
            <a:pPr lvl="1"/>
            <a:endParaRPr lang="en-US" sz="1799" b="1">
              <a:solidFill>
                <a:schemeClr val="bg1"/>
              </a:solidFill>
            </a:endParaRPr>
          </a:p>
          <a:p>
            <a:pPr lvl="1"/>
            <a:r>
              <a:rPr lang="en-US" sz="1799" b="1">
                <a:solidFill>
                  <a:schemeClr val="bg1"/>
                </a:solidFill>
              </a:rPr>
              <a:t>2</a:t>
            </a:r>
            <a:r>
              <a:rPr lang="en-US" sz="1799" b="1" baseline="30000">
                <a:solidFill>
                  <a:schemeClr val="bg1"/>
                </a:solidFill>
              </a:rPr>
              <a:t>nd</a:t>
            </a:r>
            <a:r>
              <a:rPr lang="en-US" sz="1799" b="1">
                <a:solidFill>
                  <a:schemeClr val="bg1"/>
                </a:solidFill>
              </a:rPr>
              <a:t> Session – Discussion on recommended governance boards (Strategy, Technical &amp; Portfolio)</a:t>
            </a:r>
          </a:p>
          <a:p>
            <a:pPr lvl="1"/>
            <a:endParaRPr lang="en-US" sz="1799" b="1">
              <a:solidFill>
                <a:schemeClr val="bg1"/>
              </a:solidFill>
            </a:endParaRPr>
          </a:p>
          <a:p>
            <a:pPr lvl="1"/>
            <a:r>
              <a:rPr lang="en-US" sz="1799" b="1">
                <a:solidFill>
                  <a:schemeClr val="bg1"/>
                </a:solidFill>
              </a:rPr>
              <a:t>3</a:t>
            </a:r>
            <a:r>
              <a:rPr lang="en-US" sz="1799" b="1" baseline="30000">
                <a:solidFill>
                  <a:schemeClr val="bg1"/>
                </a:solidFill>
              </a:rPr>
              <a:t>rd</a:t>
            </a:r>
            <a:r>
              <a:rPr lang="en-US" sz="1799" b="1">
                <a:solidFill>
                  <a:schemeClr val="bg1"/>
                </a:solidFill>
              </a:rPr>
              <a:t> Session – Discussion on how to manage ongoing demand from various departments within the organization on the ServiceNow platform</a:t>
            </a:r>
          </a:p>
          <a:p>
            <a:pPr lvl="1"/>
            <a:endParaRPr lang="en-US" sz="1799" b="1">
              <a:solidFill>
                <a:schemeClr val="bg1"/>
              </a:solidFill>
            </a:endParaRPr>
          </a:p>
          <a:p>
            <a:pPr lvl="1"/>
            <a:r>
              <a:rPr lang="en-US" sz="1799" b="1">
                <a:solidFill>
                  <a:schemeClr val="bg1"/>
                </a:solidFill>
              </a:rPr>
              <a:t>Internal Sessions – Multiple collaborative working sessions using a Systems Thinking Approach to Introduce Kanban (STATIK) to determine the Agile organization</a:t>
            </a:r>
          </a:p>
        </p:txBody>
      </p:sp>
      <p:sp>
        <p:nvSpPr>
          <p:cNvPr id="3" name="Title 2">
            <a:extLst>
              <a:ext uri="{FF2B5EF4-FFF2-40B4-BE49-F238E27FC236}">
                <a16:creationId xmlns:a16="http://schemas.microsoft.com/office/drawing/2014/main" id="{3D84E1C9-C258-E959-BBA3-82F8B7B5EC70}"/>
              </a:ext>
            </a:extLst>
          </p:cNvPr>
          <p:cNvSpPr>
            <a:spLocks noGrp="1"/>
          </p:cNvSpPr>
          <p:nvPr>
            <p:ph type="title"/>
          </p:nvPr>
        </p:nvSpPr>
        <p:spPr>
          <a:xfrm>
            <a:off x="261872" y="121513"/>
            <a:ext cx="10982639" cy="716395"/>
          </a:xfrm>
        </p:spPr>
        <p:txBody>
          <a:bodyPr>
            <a:normAutofit/>
          </a:bodyPr>
          <a:lstStyle/>
          <a:p>
            <a:r>
              <a:rPr lang="en-US"/>
              <a:t>Where Did We Start</a:t>
            </a:r>
          </a:p>
        </p:txBody>
      </p:sp>
    </p:spTree>
    <p:extLst>
      <p:ext uri="{BB962C8B-B14F-4D97-AF65-F5344CB8AC3E}">
        <p14:creationId xmlns:p14="http://schemas.microsoft.com/office/powerpoint/2010/main" val="13776078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 name="Rectangle: Rounded Corners 18">
            <a:extLst>
              <a:ext uri="{FF2B5EF4-FFF2-40B4-BE49-F238E27FC236}">
                <a16:creationId xmlns:a16="http://schemas.microsoft.com/office/drawing/2014/main" id="{912646E8-7184-4902-96B2-7AFB0CB91DED}"/>
              </a:ext>
            </a:extLst>
          </p:cNvPr>
          <p:cNvSpPr/>
          <p:nvPr/>
        </p:nvSpPr>
        <p:spPr>
          <a:xfrm>
            <a:off x="77770" y="4146829"/>
            <a:ext cx="4037547" cy="2361124"/>
          </a:xfrm>
          <a:prstGeom prst="roundRect">
            <a:avLst>
              <a:gd name="adj" fmla="val 19490"/>
            </a:avLst>
          </a:prstGeom>
          <a:noFill/>
          <a:ln>
            <a:solidFill>
              <a:srgbClr val="465367"/>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664" indent="-285664" defTabSz="914126">
              <a:buFont typeface="Arial" panose="020B0604020202020204" pitchFamily="34" charset="0"/>
              <a:buChar char="•"/>
              <a:defRPr/>
            </a:pPr>
            <a:r>
              <a:rPr lang="en-US" sz="1400">
                <a:solidFill>
                  <a:srgbClr val="FFFFFF"/>
                </a:solidFill>
                <a:latin typeface="Century Gothic" panose="020F0302020204030204"/>
              </a:rPr>
              <a:t>Manages the Reporting needs</a:t>
            </a:r>
          </a:p>
          <a:p>
            <a:pPr marL="285664" indent="-285664" defTabSz="914126">
              <a:buFont typeface="Arial" panose="020B0604020202020204" pitchFamily="34" charset="0"/>
              <a:buChar char="•"/>
              <a:defRPr/>
            </a:pPr>
            <a:r>
              <a:rPr lang="en-US" sz="1400">
                <a:solidFill>
                  <a:srgbClr val="FFFFFF"/>
                </a:solidFill>
                <a:latin typeface="Century Gothic" panose="020F0302020204030204"/>
              </a:rPr>
              <a:t>Focused on a balanced model of self service vs. in house developed reporting</a:t>
            </a:r>
          </a:p>
          <a:p>
            <a:pPr marL="285664" indent="-285664" defTabSz="914126">
              <a:buFont typeface="Arial" panose="020B0604020202020204" pitchFamily="34" charset="0"/>
              <a:buChar char="•"/>
              <a:defRPr/>
            </a:pPr>
            <a:r>
              <a:rPr lang="en-US" sz="1400">
                <a:solidFill>
                  <a:srgbClr val="FFFFFF"/>
                </a:solidFill>
                <a:latin typeface="Century Gothic" panose="020F0302020204030204"/>
              </a:rPr>
              <a:t>Produces modern dynamic live dashboards over static distributions</a:t>
            </a:r>
          </a:p>
          <a:p>
            <a:pPr marL="285664" indent="-285664" defTabSz="914126">
              <a:buFont typeface="Arial" panose="020B0604020202020204" pitchFamily="34" charset="0"/>
              <a:buChar char="•"/>
              <a:defRPr/>
            </a:pPr>
            <a:r>
              <a:rPr lang="en-US" sz="1400">
                <a:solidFill>
                  <a:srgbClr val="FFFFFF"/>
                </a:solidFill>
                <a:latin typeface="Century Gothic" panose="020F0302020204030204"/>
              </a:rPr>
              <a:t>Global SLA reporting</a:t>
            </a:r>
          </a:p>
        </p:txBody>
      </p:sp>
      <p:sp>
        <p:nvSpPr>
          <p:cNvPr id="8" name="Rectangle: Rounded Corners 7">
            <a:extLst>
              <a:ext uri="{FF2B5EF4-FFF2-40B4-BE49-F238E27FC236}">
                <a16:creationId xmlns:a16="http://schemas.microsoft.com/office/drawing/2014/main" id="{D026C234-4C5D-4932-A637-93A4B60ABFAD}"/>
              </a:ext>
            </a:extLst>
          </p:cNvPr>
          <p:cNvSpPr/>
          <p:nvPr/>
        </p:nvSpPr>
        <p:spPr>
          <a:xfrm>
            <a:off x="77770" y="1365230"/>
            <a:ext cx="5969393" cy="1254357"/>
          </a:xfrm>
          <a:prstGeom prst="roundRect">
            <a:avLst>
              <a:gd name="adj" fmla="val 27295"/>
            </a:avLst>
          </a:prstGeom>
          <a:noFill/>
          <a:ln>
            <a:solidFill>
              <a:srgbClr val="465367"/>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664" indent="-285664" defTabSz="914126">
              <a:buFont typeface="Arial" panose="020B0604020202020204" pitchFamily="34" charset="0"/>
              <a:buChar char="•"/>
              <a:defRPr/>
            </a:pPr>
            <a:r>
              <a:rPr lang="en-US" sz="1400">
                <a:solidFill>
                  <a:srgbClr val="FFFFFF"/>
                </a:solidFill>
                <a:latin typeface="Century Gothic" panose="020F0302020204030204"/>
              </a:rPr>
              <a:t>Establishes the roadmap, funding, key value based objectives &amp; measurements</a:t>
            </a:r>
          </a:p>
          <a:p>
            <a:pPr marL="285664" indent="-285664" defTabSz="914126">
              <a:buFont typeface="Arial" panose="020B0604020202020204" pitchFamily="34" charset="0"/>
              <a:buChar char="•"/>
              <a:defRPr/>
            </a:pPr>
            <a:r>
              <a:rPr lang="en-US" sz="1400">
                <a:solidFill>
                  <a:srgbClr val="FFFFFF"/>
                </a:solidFill>
                <a:latin typeface="Century Gothic" panose="020F0302020204030204"/>
              </a:rPr>
              <a:t>Sets the overall direction for ServiceNow</a:t>
            </a:r>
          </a:p>
          <a:p>
            <a:pPr marL="285664" indent="-285664" defTabSz="914126">
              <a:buFont typeface="Arial" panose="020B0604020202020204" pitchFamily="34" charset="0"/>
              <a:buChar char="•"/>
              <a:defRPr/>
            </a:pPr>
            <a:r>
              <a:rPr lang="en-US" sz="1400">
                <a:solidFill>
                  <a:srgbClr val="FFFFFF"/>
                </a:solidFill>
                <a:latin typeface="Century Gothic" panose="020F0302020204030204"/>
              </a:rPr>
              <a:t>Prioritizes new initiatives </a:t>
            </a:r>
          </a:p>
          <a:p>
            <a:pPr defTabSz="914126">
              <a:defRPr/>
            </a:pPr>
            <a:endParaRPr lang="en-CA" sz="1400">
              <a:solidFill>
                <a:srgbClr val="FFFFFF"/>
              </a:solidFill>
              <a:latin typeface="Century Gothic" panose="020F0302020204030204"/>
            </a:endParaRPr>
          </a:p>
        </p:txBody>
      </p:sp>
      <p:sp>
        <p:nvSpPr>
          <p:cNvPr id="4" name="Text Placeholder 3">
            <a:extLst>
              <a:ext uri="{FF2B5EF4-FFF2-40B4-BE49-F238E27FC236}">
                <a16:creationId xmlns:a16="http://schemas.microsoft.com/office/drawing/2014/main" id="{A42B3D75-5351-45A8-AA4E-9E106E5341F8}"/>
              </a:ext>
            </a:extLst>
          </p:cNvPr>
          <p:cNvSpPr>
            <a:spLocks noGrp="1"/>
          </p:cNvSpPr>
          <p:nvPr>
            <p:ph type="body" sz="quarter" idx="13"/>
          </p:nvPr>
        </p:nvSpPr>
        <p:spPr>
          <a:xfrm>
            <a:off x="614391" y="758069"/>
            <a:ext cx="11207242" cy="447939"/>
          </a:xfrm>
        </p:spPr>
        <p:txBody>
          <a:bodyPr>
            <a:normAutofit/>
          </a:bodyPr>
          <a:lstStyle/>
          <a:p>
            <a:r>
              <a:rPr lang="en-US"/>
              <a:t>Governance by Design</a:t>
            </a:r>
            <a:endParaRPr lang="en-CA"/>
          </a:p>
        </p:txBody>
      </p:sp>
      <p:sp>
        <p:nvSpPr>
          <p:cNvPr id="3" name="Title 2">
            <a:extLst>
              <a:ext uri="{FF2B5EF4-FFF2-40B4-BE49-F238E27FC236}">
                <a16:creationId xmlns:a16="http://schemas.microsoft.com/office/drawing/2014/main" id="{A73D8EDD-20D3-4D98-93A2-888EC89CCCEC}"/>
              </a:ext>
            </a:extLst>
          </p:cNvPr>
          <p:cNvSpPr>
            <a:spLocks noGrp="1"/>
          </p:cNvSpPr>
          <p:nvPr>
            <p:ph type="title"/>
          </p:nvPr>
        </p:nvSpPr>
        <p:spPr>
          <a:xfrm>
            <a:off x="256429" y="112826"/>
            <a:ext cx="10982639" cy="716395"/>
          </a:xfrm>
        </p:spPr>
        <p:txBody>
          <a:bodyPr>
            <a:normAutofit/>
          </a:bodyPr>
          <a:lstStyle/>
          <a:p>
            <a:r>
              <a:rPr lang="en-US">
                <a:latin typeface="+mn-lt"/>
              </a:rPr>
              <a:t>ServiceNow Governance &amp; Operating Model</a:t>
            </a:r>
            <a:endParaRPr lang="en-CA">
              <a:latin typeface="+mn-lt"/>
            </a:endParaRPr>
          </a:p>
        </p:txBody>
      </p:sp>
      <p:sp>
        <p:nvSpPr>
          <p:cNvPr id="9" name="Rectangle: Rounded Corners 8">
            <a:extLst>
              <a:ext uri="{FF2B5EF4-FFF2-40B4-BE49-F238E27FC236}">
                <a16:creationId xmlns:a16="http://schemas.microsoft.com/office/drawing/2014/main" id="{B4C7073F-B82A-4703-A90B-0E40CD04C029}"/>
              </a:ext>
            </a:extLst>
          </p:cNvPr>
          <p:cNvSpPr/>
          <p:nvPr/>
        </p:nvSpPr>
        <p:spPr>
          <a:xfrm>
            <a:off x="6492538" y="5026446"/>
            <a:ext cx="5513364" cy="1248242"/>
          </a:xfrm>
          <a:prstGeom prst="roundRect">
            <a:avLst>
              <a:gd name="adj" fmla="val 37265"/>
            </a:avLst>
          </a:prstGeom>
          <a:noFill/>
          <a:ln>
            <a:solidFill>
              <a:srgbClr val="465367"/>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664" indent="-285664" defTabSz="914126">
              <a:buFont typeface="Arial" panose="020B0604020202020204" pitchFamily="34" charset="0"/>
              <a:buChar char="•"/>
              <a:defRPr/>
            </a:pPr>
            <a:r>
              <a:rPr lang="en-US" sz="1400">
                <a:solidFill>
                  <a:srgbClr val="FFFFFF"/>
                </a:solidFill>
                <a:latin typeface="Century Gothic" panose="020F0302020204030204"/>
              </a:rPr>
              <a:t>Manages demand intake process</a:t>
            </a:r>
          </a:p>
          <a:p>
            <a:pPr marL="285664" indent="-285664" defTabSz="914126">
              <a:buFont typeface="Arial" panose="020B0604020202020204" pitchFamily="34" charset="0"/>
              <a:buChar char="•"/>
              <a:defRPr/>
            </a:pPr>
            <a:r>
              <a:rPr lang="en-US" sz="1400">
                <a:solidFill>
                  <a:srgbClr val="FFFFFF"/>
                </a:solidFill>
                <a:latin typeface="Century Gothic" panose="020F0302020204030204"/>
              </a:rPr>
              <a:t>Determines Now Squad vs. Citizen Development</a:t>
            </a:r>
          </a:p>
          <a:p>
            <a:pPr marL="285664" indent="-285664" defTabSz="914126">
              <a:buFont typeface="Arial" panose="020B0604020202020204" pitchFamily="34" charset="0"/>
              <a:buChar char="•"/>
              <a:defRPr/>
            </a:pPr>
            <a:r>
              <a:rPr lang="en-US" sz="1400">
                <a:solidFill>
                  <a:srgbClr val="FFFFFF"/>
                </a:solidFill>
                <a:latin typeface="Century Gothic" panose="020F0302020204030204"/>
              </a:rPr>
              <a:t>Provides enterprise delivery reporting to keep all stakeholders informed</a:t>
            </a:r>
            <a:endParaRPr lang="en-CA" sz="1400">
              <a:solidFill>
                <a:srgbClr val="FFFFFF"/>
              </a:solidFill>
              <a:latin typeface="Century Gothic" panose="020F0302020204030204"/>
            </a:endParaRPr>
          </a:p>
        </p:txBody>
      </p:sp>
      <p:sp>
        <p:nvSpPr>
          <p:cNvPr id="10" name="Rectangle: Rounded Corners 9">
            <a:extLst>
              <a:ext uri="{FF2B5EF4-FFF2-40B4-BE49-F238E27FC236}">
                <a16:creationId xmlns:a16="http://schemas.microsoft.com/office/drawing/2014/main" id="{11BADD9A-D158-4796-B44E-7C87FB277203}"/>
              </a:ext>
            </a:extLst>
          </p:cNvPr>
          <p:cNvSpPr/>
          <p:nvPr/>
        </p:nvSpPr>
        <p:spPr>
          <a:xfrm>
            <a:off x="7716716" y="1696242"/>
            <a:ext cx="4037547" cy="2361124"/>
          </a:xfrm>
          <a:prstGeom prst="roundRect">
            <a:avLst>
              <a:gd name="adj" fmla="val 21507"/>
            </a:avLst>
          </a:prstGeom>
          <a:noFill/>
          <a:ln>
            <a:solidFill>
              <a:srgbClr val="465367"/>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664" indent="-285664" defTabSz="914126">
              <a:buFont typeface="Arial" panose="020B0604020202020204" pitchFamily="34" charset="0"/>
              <a:buChar char="•"/>
              <a:defRPr/>
            </a:pPr>
            <a:r>
              <a:rPr lang="en-US" sz="1400">
                <a:solidFill>
                  <a:srgbClr val="FFFFFF"/>
                </a:solidFill>
                <a:latin typeface="Century Gothic" panose="020F0302020204030204"/>
              </a:rPr>
              <a:t>Manages &amp; ensures stability of the platform</a:t>
            </a:r>
          </a:p>
          <a:p>
            <a:pPr marL="285664" indent="-285664" defTabSz="914126">
              <a:buFont typeface="Arial" panose="020B0604020202020204" pitchFamily="34" charset="0"/>
              <a:buChar char="•"/>
              <a:defRPr/>
            </a:pPr>
            <a:r>
              <a:rPr lang="en-US" sz="1400">
                <a:solidFill>
                  <a:srgbClr val="FFFFFF"/>
                </a:solidFill>
                <a:latin typeface="Century Gothic" panose="020F0302020204030204"/>
              </a:rPr>
              <a:t>Establishes guidelines for upgrades, data, security &amp; release management</a:t>
            </a:r>
          </a:p>
          <a:p>
            <a:pPr marL="285664" indent="-285664" defTabSz="914126">
              <a:buFont typeface="Arial" panose="020B0604020202020204" pitchFamily="34" charset="0"/>
              <a:buChar char="•"/>
              <a:defRPr/>
            </a:pPr>
            <a:r>
              <a:rPr lang="en-US" sz="1400">
                <a:solidFill>
                  <a:srgbClr val="FFFFFF"/>
                </a:solidFill>
                <a:latin typeface="Century Gothic" panose="020F0302020204030204"/>
              </a:rPr>
              <a:t>Documents best practices &amp; reviews changes for completeness</a:t>
            </a:r>
          </a:p>
        </p:txBody>
      </p:sp>
      <p:graphicFrame>
        <p:nvGraphicFramePr>
          <p:cNvPr id="7" name="Diagram 6">
            <a:extLst>
              <a:ext uri="{FF2B5EF4-FFF2-40B4-BE49-F238E27FC236}">
                <a16:creationId xmlns:a16="http://schemas.microsoft.com/office/drawing/2014/main" id="{2A148F25-CA27-460F-8406-6468FEA4C7E3}"/>
              </a:ext>
            </a:extLst>
          </p:cNvPr>
          <p:cNvGraphicFramePr/>
          <p:nvPr/>
        </p:nvGraphicFramePr>
        <p:xfrm>
          <a:off x="1154720" y="1046786"/>
          <a:ext cx="9186057" cy="59316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748861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D049BA9-6960-2D1A-0222-272AA0B6A9D2}"/>
              </a:ext>
            </a:extLst>
          </p:cNvPr>
          <p:cNvSpPr>
            <a:spLocks noGrp="1"/>
          </p:cNvSpPr>
          <p:nvPr>
            <p:ph type="title"/>
          </p:nvPr>
        </p:nvSpPr>
        <p:spPr/>
        <p:txBody>
          <a:bodyPr/>
          <a:lstStyle/>
          <a:p>
            <a:r>
              <a:rPr lang="en-US"/>
              <a:t>Execution Details</a:t>
            </a:r>
          </a:p>
        </p:txBody>
      </p:sp>
      <p:sp>
        <p:nvSpPr>
          <p:cNvPr id="4" name="Text Placeholder 3">
            <a:extLst>
              <a:ext uri="{FF2B5EF4-FFF2-40B4-BE49-F238E27FC236}">
                <a16:creationId xmlns:a16="http://schemas.microsoft.com/office/drawing/2014/main" id="{BDDA2B57-F801-9E15-209F-BCA8CB00A76F}"/>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9684476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6EE78F3-C472-44CA-835A-36D70FBEA47A}"/>
              </a:ext>
            </a:extLst>
          </p:cNvPr>
          <p:cNvSpPr>
            <a:spLocks noGrp="1"/>
          </p:cNvSpPr>
          <p:nvPr>
            <p:ph type="body" sz="quarter" idx="13"/>
          </p:nvPr>
        </p:nvSpPr>
        <p:spPr>
          <a:xfrm>
            <a:off x="705370" y="2038887"/>
            <a:ext cx="5009728" cy="2753570"/>
          </a:xfrm>
          <a:ln>
            <a:solidFill>
              <a:schemeClr val="tx1"/>
            </a:solidFill>
            <a:prstDash val="dashDot"/>
          </a:ln>
        </p:spPr>
        <p:txBody>
          <a:bodyPr vert="horz" lIns="91416" tIns="45708" rIns="91416" bIns="45708" rtlCol="0" anchor="t">
            <a:noAutofit/>
          </a:bodyPr>
          <a:lstStyle/>
          <a:p>
            <a:pPr marL="285664" indent="-285664">
              <a:buClr>
                <a:schemeClr val="bg1"/>
              </a:buClr>
              <a:buFont typeface="Wingdings" panose="05000000000000000000" pitchFamily="2" charset="2"/>
              <a:buChar char="§"/>
            </a:pPr>
            <a:r>
              <a:rPr lang="en-US" sz="1600" b="1"/>
              <a:t>Definition: Leverage one of the internal squads to deliver your new requests, enhancements or bugs</a:t>
            </a:r>
          </a:p>
          <a:p>
            <a:pPr marL="285664" indent="-285664">
              <a:buClr>
                <a:schemeClr val="bg1"/>
              </a:buClr>
              <a:buFont typeface="Wingdings" panose="05000000000000000000" pitchFamily="2" charset="2"/>
              <a:buChar char="§"/>
            </a:pPr>
            <a:r>
              <a:rPr lang="en-US" sz="1600" b="1"/>
              <a:t>Financial Implications: </a:t>
            </a:r>
            <a:r>
              <a:rPr lang="en-US" sz="1600" b="1" i="1"/>
              <a:t>All in-house delivery is non billable</a:t>
            </a:r>
            <a:endParaRPr lang="en-US" sz="1600" b="1" i="1">
              <a:cs typeface="Calibri"/>
            </a:endParaRPr>
          </a:p>
          <a:p>
            <a:pPr marL="285664" indent="-285664">
              <a:buClr>
                <a:schemeClr val="bg1"/>
              </a:buClr>
              <a:buFont typeface="Wingdings" panose="05000000000000000000" pitchFamily="2" charset="2"/>
              <a:buChar char="§"/>
            </a:pPr>
            <a:r>
              <a:rPr lang="en-US" sz="1600" b="1"/>
              <a:t>Pros: No costs (except for new licenses)</a:t>
            </a:r>
            <a:endParaRPr lang="en-US" sz="1600" b="1">
              <a:cs typeface="Calibri"/>
            </a:endParaRPr>
          </a:p>
          <a:p>
            <a:pPr marL="285664" indent="-285664">
              <a:buClr>
                <a:schemeClr val="bg1"/>
              </a:buClr>
              <a:buFont typeface="Wingdings" panose="05000000000000000000" pitchFamily="2" charset="2"/>
              <a:buChar char="§"/>
            </a:pPr>
            <a:r>
              <a:rPr lang="en-US" sz="1600" b="1"/>
              <a:t>Cons: Partner must wait in the queue</a:t>
            </a:r>
            <a:endParaRPr lang="en-US" sz="1600" b="1">
              <a:cs typeface="Calibri"/>
            </a:endParaRPr>
          </a:p>
          <a:p>
            <a:pPr marL="285664" indent="-285664">
              <a:buClr>
                <a:schemeClr val="bg1"/>
              </a:buClr>
              <a:buFont typeface="Wingdings" panose="05000000000000000000" pitchFamily="2" charset="2"/>
              <a:buChar char="§"/>
            </a:pPr>
            <a:r>
              <a:rPr lang="en-US" sz="1600" b="1"/>
              <a:t>When this model would work: Good for small requests or requests that are not time sensitive</a:t>
            </a:r>
            <a:endParaRPr lang="en-CA" sz="1600" b="1"/>
          </a:p>
        </p:txBody>
      </p:sp>
      <p:sp>
        <p:nvSpPr>
          <p:cNvPr id="3" name="Title 2"/>
          <p:cNvSpPr>
            <a:spLocks noGrp="1"/>
          </p:cNvSpPr>
          <p:nvPr>
            <p:ph type="title"/>
          </p:nvPr>
        </p:nvSpPr>
        <p:spPr>
          <a:xfrm>
            <a:off x="185692" y="128737"/>
            <a:ext cx="10982639" cy="716395"/>
          </a:xfrm>
        </p:spPr>
        <p:txBody>
          <a:bodyPr>
            <a:normAutofit/>
          </a:bodyPr>
          <a:lstStyle/>
          <a:p>
            <a:r>
              <a:rPr lang="en-US"/>
              <a:t>Delivery Methods</a:t>
            </a:r>
            <a:endParaRPr lang="en-CA"/>
          </a:p>
        </p:txBody>
      </p:sp>
      <p:sp>
        <p:nvSpPr>
          <p:cNvPr id="5" name="TextBox 4">
            <a:extLst>
              <a:ext uri="{FF2B5EF4-FFF2-40B4-BE49-F238E27FC236}">
                <a16:creationId xmlns:a16="http://schemas.microsoft.com/office/drawing/2014/main" id="{004FEA79-4FBD-4E7E-AB88-B95322F57321}"/>
              </a:ext>
            </a:extLst>
          </p:cNvPr>
          <p:cNvSpPr txBox="1"/>
          <p:nvPr/>
        </p:nvSpPr>
        <p:spPr>
          <a:xfrm>
            <a:off x="5872352" y="327606"/>
            <a:ext cx="6617190" cy="461545"/>
          </a:xfrm>
          <a:prstGeom prst="rect">
            <a:avLst/>
          </a:prstGeom>
          <a:noFill/>
        </p:spPr>
        <p:txBody>
          <a:bodyPr wrap="square" rtlCol="0">
            <a:spAutoFit/>
          </a:bodyPr>
          <a:lstStyle/>
          <a:p>
            <a:pPr defTabSz="914126">
              <a:defRPr/>
            </a:pPr>
            <a:r>
              <a:rPr lang="en-US" sz="2399" b="1" i="1">
                <a:solidFill>
                  <a:srgbClr val="FFFFFF"/>
                </a:solidFill>
                <a:latin typeface="Calibri" panose="020F0502020204030204"/>
              </a:rPr>
              <a:t>All intake falls under two delivery channels</a:t>
            </a:r>
            <a:endParaRPr lang="en-CA" sz="2399" b="1" i="1">
              <a:solidFill>
                <a:srgbClr val="FFFFFF"/>
              </a:solidFill>
              <a:latin typeface="Calibri" panose="020F0502020204030204"/>
            </a:endParaRPr>
          </a:p>
        </p:txBody>
      </p:sp>
      <p:sp>
        <p:nvSpPr>
          <p:cNvPr id="6" name="TextBox 5">
            <a:extLst>
              <a:ext uri="{FF2B5EF4-FFF2-40B4-BE49-F238E27FC236}">
                <a16:creationId xmlns:a16="http://schemas.microsoft.com/office/drawing/2014/main" id="{DE79B9DC-D5D9-4B65-926B-19183D50DCED}"/>
              </a:ext>
            </a:extLst>
          </p:cNvPr>
          <p:cNvSpPr txBox="1"/>
          <p:nvPr/>
        </p:nvSpPr>
        <p:spPr>
          <a:xfrm>
            <a:off x="981936" y="1476970"/>
            <a:ext cx="4456594" cy="476930"/>
          </a:xfrm>
          <a:prstGeom prst="rect">
            <a:avLst/>
          </a:prstGeom>
          <a:noFill/>
        </p:spPr>
        <p:txBody>
          <a:bodyPr wrap="square" rtlCol="0">
            <a:spAutoFit/>
          </a:bodyPr>
          <a:lstStyle/>
          <a:p>
            <a:pPr defTabSz="914126">
              <a:defRPr/>
            </a:pPr>
            <a:r>
              <a:rPr lang="en-US" sz="2499" b="1">
                <a:solidFill>
                  <a:srgbClr val="62D84E"/>
                </a:solidFill>
                <a:latin typeface="Calibri" panose="020F0502020204030204"/>
              </a:rPr>
              <a:t>In-House Delivery (DE Squads)</a:t>
            </a:r>
            <a:endParaRPr lang="en-CA" sz="2499" b="1">
              <a:solidFill>
                <a:srgbClr val="62D84E"/>
              </a:solidFill>
              <a:latin typeface="Calibri" panose="020F0502020204030204"/>
            </a:endParaRPr>
          </a:p>
        </p:txBody>
      </p:sp>
      <p:sp>
        <p:nvSpPr>
          <p:cNvPr id="8" name="Text Placeholder 6">
            <a:extLst>
              <a:ext uri="{FF2B5EF4-FFF2-40B4-BE49-F238E27FC236}">
                <a16:creationId xmlns:a16="http://schemas.microsoft.com/office/drawing/2014/main" id="{94BEE550-BED5-45D8-810D-3856A82ACBE0}"/>
              </a:ext>
            </a:extLst>
          </p:cNvPr>
          <p:cNvSpPr txBox="1">
            <a:spLocks/>
          </p:cNvSpPr>
          <p:nvPr/>
        </p:nvSpPr>
        <p:spPr>
          <a:xfrm>
            <a:off x="6581037" y="2038887"/>
            <a:ext cx="5362508" cy="3132734"/>
          </a:xfrm>
          <a:prstGeom prst="rect">
            <a:avLst/>
          </a:prstGeom>
          <a:ln>
            <a:solidFill>
              <a:schemeClr val="tx1"/>
            </a:solidFill>
            <a:prstDash val="dashDot"/>
          </a:ln>
        </p:spPr>
        <p:txBody>
          <a:bodyPr vert="horz" lIns="91416" tIns="45708" rIns="91416" bIns="45708"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31" indent="-228531" defTabSz="914126">
              <a:defRPr/>
            </a:pPr>
            <a:r>
              <a:rPr lang="en-US" sz="1600" b="1">
                <a:solidFill>
                  <a:srgbClr val="FFFFFF"/>
                </a:solidFill>
                <a:latin typeface="Century Gothic" panose="020F0302020204030204"/>
              </a:rPr>
              <a:t>Definition: Partner leverages their own in-house developer, or hires a 3</a:t>
            </a:r>
            <a:r>
              <a:rPr lang="en-US" sz="1600" b="1" baseline="30000">
                <a:solidFill>
                  <a:srgbClr val="FFFFFF"/>
                </a:solidFill>
                <a:latin typeface="Century Gothic" panose="020F0302020204030204"/>
              </a:rPr>
              <a:t>rd</a:t>
            </a:r>
            <a:r>
              <a:rPr lang="en-US" sz="1600" b="1">
                <a:solidFill>
                  <a:srgbClr val="FFFFFF"/>
                </a:solidFill>
                <a:latin typeface="Century Gothic" panose="020F0302020204030204"/>
              </a:rPr>
              <a:t> party vendor, to do ServiceNow development.</a:t>
            </a:r>
          </a:p>
          <a:p>
            <a:pPr marL="228531" indent="-228531" defTabSz="914126">
              <a:defRPr/>
            </a:pPr>
            <a:r>
              <a:rPr lang="en-US" sz="1600" b="1">
                <a:solidFill>
                  <a:srgbClr val="FFFFFF"/>
                </a:solidFill>
                <a:latin typeface="Century Gothic" panose="020F0302020204030204"/>
              </a:rPr>
              <a:t>Financial Implications: Partner must pay for all 3</a:t>
            </a:r>
            <a:r>
              <a:rPr lang="en-US" sz="1600" b="1" baseline="30000">
                <a:solidFill>
                  <a:srgbClr val="FFFFFF"/>
                </a:solidFill>
                <a:latin typeface="Century Gothic" panose="020F0302020204030204"/>
              </a:rPr>
              <a:t>rd</a:t>
            </a:r>
            <a:r>
              <a:rPr lang="en-US" sz="1600" b="1">
                <a:solidFill>
                  <a:srgbClr val="FFFFFF"/>
                </a:solidFill>
                <a:latin typeface="Century Gothic" panose="020F0302020204030204"/>
              </a:rPr>
              <a:t> party expenses</a:t>
            </a:r>
          </a:p>
          <a:p>
            <a:pPr marL="228531" indent="-228531" defTabSz="914126">
              <a:defRPr/>
            </a:pPr>
            <a:r>
              <a:rPr lang="en-US" sz="1600" b="1">
                <a:solidFill>
                  <a:srgbClr val="FFFFFF"/>
                </a:solidFill>
                <a:latin typeface="Century Gothic" panose="020F0302020204030204"/>
              </a:rPr>
              <a:t>Pros: Delivery can be quicker</a:t>
            </a:r>
          </a:p>
          <a:p>
            <a:pPr marL="228531" indent="-228531" defTabSz="914126">
              <a:defRPr/>
            </a:pPr>
            <a:r>
              <a:rPr lang="en-US" sz="1600" b="1">
                <a:solidFill>
                  <a:srgbClr val="FFFFFF"/>
                </a:solidFill>
                <a:latin typeface="Century Gothic" panose="020F0302020204030204"/>
              </a:rPr>
              <a:t>Cons: Financial implications</a:t>
            </a:r>
          </a:p>
          <a:p>
            <a:pPr marL="228531" indent="-228531" defTabSz="914126">
              <a:defRPr/>
            </a:pPr>
            <a:r>
              <a:rPr lang="en-US" sz="1600" b="1">
                <a:solidFill>
                  <a:srgbClr val="FFFFFF"/>
                </a:solidFill>
                <a:latin typeface="Century Gothic" panose="020F0302020204030204"/>
              </a:rPr>
              <a:t>When this model would work: When Partners need dedicated developers for their work or have a major time sensitive project to deliver </a:t>
            </a:r>
            <a:endParaRPr lang="en-CA" sz="1600" b="1">
              <a:solidFill>
                <a:srgbClr val="FFFFFF"/>
              </a:solidFill>
              <a:latin typeface="Century Gothic" panose="020F0302020204030204"/>
            </a:endParaRPr>
          </a:p>
        </p:txBody>
      </p:sp>
      <p:sp>
        <p:nvSpPr>
          <p:cNvPr id="9" name="TextBox 8">
            <a:extLst>
              <a:ext uri="{FF2B5EF4-FFF2-40B4-BE49-F238E27FC236}">
                <a16:creationId xmlns:a16="http://schemas.microsoft.com/office/drawing/2014/main" id="{E0889742-E474-4D74-A5D7-81D0CB8F8E95}"/>
              </a:ext>
            </a:extLst>
          </p:cNvPr>
          <p:cNvSpPr txBox="1"/>
          <p:nvPr/>
        </p:nvSpPr>
        <p:spPr>
          <a:xfrm>
            <a:off x="7689493" y="1476970"/>
            <a:ext cx="3153440" cy="476930"/>
          </a:xfrm>
          <a:prstGeom prst="rect">
            <a:avLst/>
          </a:prstGeom>
          <a:noFill/>
        </p:spPr>
        <p:txBody>
          <a:bodyPr wrap="square" rtlCol="0">
            <a:spAutoFit/>
          </a:bodyPr>
          <a:lstStyle/>
          <a:p>
            <a:pPr defTabSz="914126">
              <a:defRPr/>
            </a:pPr>
            <a:r>
              <a:rPr lang="en-US" sz="2499" b="1">
                <a:solidFill>
                  <a:srgbClr val="62D84E"/>
                </a:solidFill>
                <a:latin typeface="Calibri" panose="020F0502020204030204"/>
              </a:rPr>
              <a:t>Citizen Development</a:t>
            </a:r>
            <a:endParaRPr lang="en-CA" sz="2499" b="1">
              <a:solidFill>
                <a:srgbClr val="62D84E"/>
              </a:solidFill>
              <a:latin typeface="Calibri" panose="020F0502020204030204"/>
            </a:endParaRPr>
          </a:p>
        </p:txBody>
      </p:sp>
      <p:sp>
        <p:nvSpPr>
          <p:cNvPr id="10" name="TextBox 9">
            <a:extLst>
              <a:ext uri="{FF2B5EF4-FFF2-40B4-BE49-F238E27FC236}">
                <a16:creationId xmlns:a16="http://schemas.microsoft.com/office/drawing/2014/main" id="{0472A3B8-EF37-4C38-877C-C62D80E449EC}"/>
              </a:ext>
            </a:extLst>
          </p:cNvPr>
          <p:cNvSpPr txBox="1"/>
          <p:nvPr/>
        </p:nvSpPr>
        <p:spPr>
          <a:xfrm>
            <a:off x="5872353" y="3607219"/>
            <a:ext cx="573100" cy="369236"/>
          </a:xfrm>
          <a:prstGeom prst="rect">
            <a:avLst/>
          </a:prstGeom>
          <a:noFill/>
        </p:spPr>
        <p:txBody>
          <a:bodyPr wrap="square" rtlCol="0">
            <a:spAutoFit/>
          </a:bodyPr>
          <a:lstStyle/>
          <a:p>
            <a:pPr defTabSz="914126">
              <a:defRPr/>
            </a:pPr>
            <a:r>
              <a:rPr lang="en-US" sz="1799" b="1" i="1">
                <a:solidFill>
                  <a:srgbClr val="FFFFFF"/>
                </a:solidFill>
                <a:latin typeface="Calibri" panose="020F0502020204030204"/>
              </a:rPr>
              <a:t>VS.</a:t>
            </a:r>
            <a:endParaRPr lang="en-CA" sz="1799" b="1" i="1">
              <a:solidFill>
                <a:srgbClr val="FFFFFF"/>
              </a:solidFill>
              <a:latin typeface="Calibri" panose="020F0502020204030204"/>
            </a:endParaRPr>
          </a:p>
        </p:txBody>
      </p:sp>
    </p:spTree>
    <p:extLst>
      <p:ext uri="{BB962C8B-B14F-4D97-AF65-F5344CB8AC3E}">
        <p14:creationId xmlns:p14="http://schemas.microsoft.com/office/powerpoint/2010/main" val="16091822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4" name="Table 14">
            <a:extLst>
              <a:ext uri="{FF2B5EF4-FFF2-40B4-BE49-F238E27FC236}">
                <a16:creationId xmlns:a16="http://schemas.microsoft.com/office/drawing/2014/main" id="{9D63CE15-AAD3-4598-B174-8AE97EA3A0CC}"/>
              </a:ext>
            </a:extLst>
          </p:cNvPr>
          <p:cNvGraphicFramePr>
            <a:graphicFrameLocks noGrp="1"/>
          </p:cNvGraphicFramePr>
          <p:nvPr/>
        </p:nvGraphicFramePr>
        <p:xfrm>
          <a:off x="170327" y="1329872"/>
          <a:ext cx="11663093" cy="4822570"/>
        </p:xfrm>
        <a:graphic>
          <a:graphicData uri="http://schemas.openxmlformats.org/drawingml/2006/table">
            <a:tbl>
              <a:tblPr firstRow="1" bandRow="1">
                <a:tableStyleId>{5940675A-B579-460E-94D1-54222C63F5DA}</a:tableStyleId>
              </a:tblPr>
              <a:tblGrid>
                <a:gridCol w="1499375">
                  <a:extLst>
                    <a:ext uri="{9D8B030D-6E8A-4147-A177-3AD203B41FA5}">
                      <a16:colId xmlns:a16="http://schemas.microsoft.com/office/drawing/2014/main" val="3379115990"/>
                    </a:ext>
                  </a:extLst>
                </a:gridCol>
                <a:gridCol w="10163718">
                  <a:extLst>
                    <a:ext uri="{9D8B030D-6E8A-4147-A177-3AD203B41FA5}">
                      <a16:colId xmlns:a16="http://schemas.microsoft.com/office/drawing/2014/main" val="2065326809"/>
                    </a:ext>
                  </a:extLst>
                </a:gridCol>
              </a:tblGrid>
              <a:tr h="788089">
                <a:tc>
                  <a:txBody>
                    <a:bodyPr/>
                    <a:lstStyle/>
                    <a:p>
                      <a:endParaRPr lang="en-CA" sz="1100">
                        <a:solidFill>
                          <a:schemeClr val="bg1"/>
                        </a:solidFill>
                      </a:endParaRPr>
                    </a:p>
                  </a:txBody>
                  <a:tcPr marL="91416" marR="91416" marT="45708" marB="45708"/>
                </a:tc>
                <a:tc>
                  <a:txBody>
                    <a:bodyPr/>
                    <a:lstStyle/>
                    <a:p>
                      <a:r>
                        <a:rPr lang="en-US" sz="1100" b="1">
                          <a:solidFill>
                            <a:schemeClr val="bg1"/>
                          </a:solidFill>
                        </a:rPr>
                        <a:t>Platform Squad</a:t>
                      </a:r>
                    </a:p>
                    <a:p>
                      <a:r>
                        <a:rPr lang="en-US" sz="1100" b="0">
                          <a:solidFill>
                            <a:schemeClr val="bg1"/>
                          </a:solidFill>
                        </a:rPr>
                        <a:t>Purpose:  Manage the </a:t>
                      </a:r>
                      <a:r>
                        <a:rPr lang="en-US" sz="1100" b="0" u="sng">
                          <a:solidFill>
                            <a:schemeClr val="bg1"/>
                          </a:solidFill>
                        </a:rPr>
                        <a:t>performance &amp; availability of the ServiceNow Platform</a:t>
                      </a:r>
                      <a:r>
                        <a:rPr lang="en-US" sz="1100" b="0">
                          <a:solidFill>
                            <a:schemeClr val="bg1"/>
                          </a:solidFill>
                        </a:rPr>
                        <a:t>, integrations &amp; shared functionality of the platform</a:t>
                      </a:r>
                    </a:p>
                    <a:p>
                      <a:r>
                        <a:rPr lang="en-CA" sz="1100" b="0">
                          <a:solidFill>
                            <a:schemeClr val="bg1"/>
                          </a:solidFill>
                        </a:rPr>
                        <a:t>Example Focus Areas:  License Management, Now Mobile app, Discovery, code promotion</a:t>
                      </a:r>
                      <a:endParaRPr lang="en-US" sz="1100" b="0">
                        <a:solidFill>
                          <a:schemeClr val="bg1"/>
                        </a:solidFill>
                      </a:endParaRPr>
                    </a:p>
                  </a:txBody>
                  <a:tcPr marL="91416" marR="91416" marT="45708" marB="45708" anchor="ctr"/>
                </a:tc>
                <a:extLst>
                  <a:ext uri="{0D108BD9-81ED-4DB2-BD59-A6C34878D82A}">
                    <a16:rowId xmlns:a16="http://schemas.microsoft.com/office/drawing/2014/main" val="2030811422"/>
                  </a:ext>
                </a:extLst>
              </a:tr>
              <a:tr h="788089">
                <a:tc>
                  <a:txBody>
                    <a:bodyPr/>
                    <a:lstStyle/>
                    <a:p>
                      <a:endParaRPr lang="en-CA" sz="1100">
                        <a:solidFill>
                          <a:schemeClr val="bg1"/>
                        </a:solidFill>
                      </a:endParaRPr>
                    </a:p>
                  </a:txBody>
                  <a:tcPr marL="91416" marR="91416" marT="45708" marB="45708"/>
                </a:tc>
                <a:tc>
                  <a:txBody>
                    <a:bodyPr/>
                    <a:lstStyle/>
                    <a:p>
                      <a:r>
                        <a:rPr lang="en-US" sz="1100" b="1">
                          <a:solidFill>
                            <a:schemeClr val="bg1"/>
                          </a:solidFill>
                        </a:rPr>
                        <a:t>ITSM/ITOM Squad</a:t>
                      </a:r>
                    </a:p>
                    <a:p>
                      <a:r>
                        <a:rPr lang="en-US" sz="1100" b="0">
                          <a:solidFill>
                            <a:schemeClr val="bg1"/>
                          </a:solidFill>
                        </a:rPr>
                        <a:t>Purpose: Partnered with </a:t>
                      </a:r>
                      <a:r>
                        <a:rPr lang="en-US" sz="1100" b="0" u="sng">
                          <a:solidFill>
                            <a:schemeClr val="bg1"/>
                          </a:solidFill>
                        </a:rPr>
                        <a:t>ITSM Service Owner </a:t>
                      </a:r>
                      <a:r>
                        <a:rPr lang="en-US" sz="1100" b="0">
                          <a:solidFill>
                            <a:schemeClr val="bg1"/>
                          </a:solidFill>
                        </a:rPr>
                        <a:t>to improve the use of </a:t>
                      </a:r>
                      <a:r>
                        <a:rPr lang="en-US" sz="1100" b="0" u="sng">
                          <a:solidFill>
                            <a:schemeClr val="bg1"/>
                          </a:solidFill>
                        </a:rPr>
                        <a:t>ITOM modules  </a:t>
                      </a:r>
                    </a:p>
                    <a:p>
                      <a:r>
                        <a:rPr lang="en-US" sz="1100" b="0">
                          <a:solidFill>
                            <a:schemeClr val="bg1"/>
                          </a:solidFill>
                        </a:rPr>
                        <a:t>Example Focus Areas: Incident, Problem, Change, Configuration Management</a:t>
                      </a:r>
                    </a:p>
                  </a:txBody>
                  <a:tcPr marL="91416" marR="91416" marT="45708" marB="45708" anchor="ctr"/>
                </a:tc>
                <a:extLst>
                  <a:ext uri="{0D108BD9-81ED-4DB2-BD59-A6C34878D82A}">
                    <a16:rowId xmlns:a16="http://schemas.microsoft.com/office/drawing/2014/main" val="1261803102"/>
                  </a:ext>
                </a:extLst>
              </a:tr>
              <a:tr h="868233">
                <a:tc>
                  <a:txBody>
                    <a:bodyPr/>
                    <a:lstStyle/>
                    <a:p>
                      <a:endParaRPr lang="en-CA" sz="1100">
                        <a:solidFill>
                          <a:schemeClr val="bg1"/>
                        </a:solidFill>
                      </a:endParaRPr>
                    </a:p>
                  </a:txBody>
                  <a:tcPr marL="91416" marR="91416" marT="45708" marB="45708"/>
                </a:tc>
                <a:tc>
                  <a:txBody>
                    <a:bodyPr/>
                    <a:lstStyle/>
                    <a:p>
                      <a:r>
                        <a:rPr lang="en-US" sz="1100" b="1">
                          <a:solidFill>
                            <a:schemeClr val="bg1"/>
                          </a:solidFill>
                        </a:rPr>
                        <a:t>Info Sec Squad</a:t>
                      </a:r>
                    </a:p>
                    <a:p>
                      <a:r>
                        <a:rPr lang="en-US" sz="1100" b="0">
                          <a:solidFill>
                            <a:schemeClr val="bg1"/>
                          </a:solidFill>
                        </a:rPr>
                        <a:t>Purpose: Partnered with </a:t>
                      </a:r>
                      <a:r>
                        <a:rPr lang="en-US" sz="1100" b="0" u="sng">
                          <a:solidFill>
                            <a:schemeClr val="bg1"/>
                          </a:solidFill>
                        </a:rPr>
                        <a:t>Information Security </a:t>
                      </a:r>
                      <a:r>
                        <a:rPr lang="en-US" sz="1100" b="0">
                          <a:solidFill>
                            <a:schemeClr val="bg1"/>
                          </a:solidFill>
                        </a:rPr>
                        <a:t>to continue value realized from the platform</a:t>
                      </a:r>
                    </a:p>
                    <a:p>
                      <a:r>
                        <a:rPr lang="en-US" sz="1100" b="0">
                          <a:solidFill>
                            <a:schemeClr val="bg1"/>
                          </a:solidFill>
                        </a:rPr>
                        <a:t>Example Focus Areas: Security Modules</a:t>
                      </a:r>
                      <a:endParaRPr lang="en-US" sz="1100" b="0" i="0" u="none" strike="noStrike" noProof="0">
                        <a:solidFill>
                          <a:schemeClr val="bg1"/>
                        </a:solidFill>
                        <a:latin typeface="Calibri"/>
                      </a:endParaRPr>
                    </a:p>
                  </a:txBody>
                  <a:tcPr marL="91416" marR="91416" marT="45708" marB="45708" anchor="ctr"/>
                </a:tc>
                <a:extLst>
                  <a:ext uri="{0D108BD9-81ED-4DB2-BD59-A6C34878D82A}">
                    <a16:rowId xmlns:a16="http://schemas.microsoft.com/office/drawing/2014/main" val="4013679522"/>
                  </a:ext>
                </a:extLst>
              </a:tr>
              <a:tr h="788089">
                <a:tc>
                  <a:txBody>
                    <a:bodyPr/>
                    <a:lstStyle/>
                    <a:p>
                      <a:endParaRPr lang="en-CA" sz="1100">
                        <a:solidFill>
                          <a:schemeClr val="bg1"/>
                        </a:solidFill>
                      </a:endParaRPr>
                    </a:p>
                  </a:txBody>
                  <a:tcPr marL="91416" marR="91416" marT="45708" marB="45708"/>
                </a:tc>
                <a:tc>
                  <a:txBody>
                    <a:bodyPr/>
                    <a:lstStyle/>
                    <a:p>
                      <a:r>
                        <a:rPr lang="en-US" sz="1100" b="1">
                          <a:solidFill>
                            <a:schemeClr val="bg1"/>
                          </a:solidFill>
                        </a:rPr>
                        <a:t>Dynamic Squad</a:t>
                      </a:r>
                    </a:p>
                    <a:p>
                      <a:r>
                        <a:rPr lang="en-US" sz="1100" b="0">
                          <a:solidFill>
                            <a:schemeClr val="bg1"/>
                          </a:solidFill>
                        </a:rPr>
                        <a:t>Purpose: Partnering with multiple smaller consumers of the ServiceNow platform to meet their needs</a:t>
                      </a:r>
                    </a:p>
                    <a:p>
                      <a:r>
                        <a:rPr lang="en-US" sz="1100" b="0">
                          <a:solidFill>
                            <a:schemeClr val="bg1"/>
                          </a:solidFill>
                        </a:rPr>
                        <a:t>Example Focus Areas: Consumers with limited budget or low monthly request volume</a:t>
                      </a:r>
                      <a:endParaRPr lang="en-CA" sz="1100" b="0">
                        <a:solidFill>
                          <a:schemeClr val="bg1"/>
                        </a:solidFill>
                      </a:endParaRPr>
                    </a:p>
                  </a:txBody>
                  <a:tcPr marL="91416" marR="91416" marT="45708" marB="45708" anchor="ctr"/>
                </a:tc>
                <a:extLst>
                  <a:ext uri="{0D108BD9-81ED-4DB2-BD59-A6C34878D82A}">
                    <a16:rowId xmlns:a16="http://schemas.microsoft.com/office/drawing/2014/main" val="838589502"/>
                  </a:ext>
                </a:extLst>
              </a:tr>
              <a:tr h="795035">
                <a:tc>
                  <a:txBody>
                    <a:bodyPr/>
                    <a:lstStyle/>
                    <a:p>
                      <a:endParaRPr lang="en-CA" sz="1100">
                        <a:solidFill>
                          <a:schemeClr val="bg1"/>
                        </a:solidFill>
                      </a:endParaRPr>
                    </a:p>
                  </a:txBody>
                  <a:tcPr marL="91416" marR="91416" marT="45708" marB="45708"/>
                </a:tc>
                <a:tc>
                  <a:txBody>
                    <a:bodyPr/>
                    <a:lstStyle/>
                    <a:p>
                      <a:r>
                        <a:rPr lang="en-US" sz="1100" b="1">
                          <a:solidFill>
                            <a:schemeClr val="bg1"/>
                          </a:solidFill>
                        </a:rPr>
                        <a:t>Reporting Squad</a:t>
                      </a:r>
                    </a:p>
                    <a:p>
                      <a:r>
                        <a:rPr lang="en-US" sz="1100" b="0">
                          <a:solidFill>
                            <a:schemeClr val="bg1"/>
                          </a:solidFill>
                        </a:rPr>
                        <a:t>Purpose: Reporting &amp; Dashboards</a:t>
                      </a:r>
                    </a:p>
                    <a:p>
                      <a:r>
                        <a:rPr lang="en-US" sz="1100" b="0">
                          <a:solidFill>
                            <a:schemeClr val="bg1"/>
                          </a:solidFill>
                        </a:rPr>
                        <a:t>Scope: Self serve </a:t>
                      </a:r>
                      <a:r>
                        <a:rPr lang="en-US" sz="1100" b="0" u="sng">
                          <a:solidFill>
                            <a:schemeClr val="bg1"/>
                          </a:solidFill>
                        </a:rPr>
                        <a:t>reporting</a:t>
                      </a:r>
                      <a:r>
                        <a:rPr lang="en-US" sz="1100" b="0">
                          <a:solidFill>
                            <a:schemeClr val="bg1"/>
                          </a:solidFill>
                        </a:rPr>
                        <a:t> solutions, </a:t>
                      </a:r>
                      <a:r>
                        <a:rPr lang="en-US" sz="1100" b="0" u="sng">
                          <a:solidFill>
                            <a:schemeClr val="bg1"/>
                          </a:solidFill>
                        </a:rPr>
                        <a:t>Performance Analytics</a:t>
                      </a:r>
                      <a:r>
                        <a:rPr lang="en-US" sz="1100" b="0">
                          <a:solidFill>
                            <a:schemeClr val="bg1"/>
                          </a:solidFill>
                        </a:rPr>
                        <a:t>, standard reporting, analytics, consulting, access management (reporting module), ownership of business services, Service Catalog content</a:t>
                      </a:r>
                    </a:p>
                  </a:txBody>
                  <a:tcPr marL="91416" marR="91416" marT="45708" marB="45708" anchor="ctr"/>
                </a:tc>
                <a:extLst>
                  <a:ext uri="{0D108BD9-81ED-4DB2-BD59-A6C34878D82A}">
                    <a16:rowId xmlns:a16="http://schemas.microsoft.com/office/drawing/2014/main" val="1325275613"/>
                  </a:ext>
                </a:extLst>
              </a:tr>
              <a:tr h="795035">
                <a:tc>
                  <a:txBody>
                    <a:bodyPr/>
                    <a:lstStyle/>
                    <a:p>
                      <a:endParaRPr lang="en-CA" sz="1100">
                        <a:solidFill>
                          <a:schemeClr val="bg1"/>
                        </a:solidFill>
                      </a:endParaRPr>
                    </a:p>
                  </a:txBody>
                  <a:tcPr marL="91416" marR="91416" marT="45708" marB="45708"/>
                </a:tc>
                <a:tc>
                  <a:txBody>
                    <a:bodyPr/>
                    <a:lstStyle/>
                    <a:p>
                      <a:r>
                        <a:rPr lang="en-US" sz="1100" b="1">
                          <a:solidFill>
                            <a:schemeClr val="bg1"/>
                          </a:solidFill>
                        </a:rPr>
                        <a:t>Citizen Development</a:t>
                      </a:r>
                    </a:p>
                    <a:p>
                      <a:r>
                        <a:rPr lang="en-US" sz="1100" b="0">
                          <a:solidFill>
                            <a:schemeClr val="bg1"/>
                          </a:solidFill>
                        </a:rPr>
                        <a:t>Purpose:  </a:t>
                      </a:r>
                      <a:r>
                        <a:rPr lang="en-US" sz="1100" b="0" u="sng">
                          <a:solidFill>
                            <a:schemeClr val="bg1"/>
                          </a:solidFill>
                        </a:rPr>
                        <a:t>Citizen Development </a:t>
                      </a:r>
                      <a:r>
                        <a:rPr lang="en-US" sz="1100" b="0">
                          <a:solidFill>
                            <a:schemeClr val="bg1"/>
                          </a:solidFill>
                        </a:rPr>
                        <a:t>that allows stakeholders to configure &amp; develop solutions that limits risk to them</a:t>
                      </a:r>
                    </a:p>
                    <a:p>
                      <a:r>
                        <a:rPr lang="en-US" sz="1100" b="0">
                          <a:solidFill>
                            <a:schemeClr val="bg1"/>
                          </a:solidFill>
                        </a:rPr>
                        <a:t>Existing Use Cases: Organizations with a desire to move quickly &amp; have budget to fund a dedicated team</a:t>
                      </a:r>
                    </a:p>
                    <a:p>
                      <a:r>
                        <a:rPr lang="en-US" sz="1100" b="0">
                          <a:solidFill>
                            <a:schemeClr val="bg1"/>
                          </a:solidFill>
                        </a:rPr>
                        <a:t>Examples of Changes: Configuration, workflow, new forms, enhancements &amp; other changes that do not impact core platform modules</a:t>
                      </a:r>
                    </a:p>
                  </a:txBody>
                  <a:tcPr marL="91416" marR="91416" marT="45708" marB="45708" anchor="ctr"/>
                </a:tc>
                <a:extLst>
                  <a:ext uri="{0D108BD9-81ED-4DB2-BD59-A6C34878D82A}">
                    <a16:rowId xmlns:a16="http://schemas.microsoft.com/office/drawing/2014/main" val="1907619294"/>
                  </a:ext>
                </a:extLst>
              </a:tr>
            </a:tbl>
          </a:graphicData>
        </a:graphic>
      </p:graphicFrame>
      <p:sp>
        <p:nvSpPr>
          <p:cNvPr id="3" name="Title 2">
            <a:extLst>
              <a:ext uri="{FF2B5EF4-FFF2-40B4-BE49-F238E27FC236}">
                <a16:creationId xmlns:a16="http://schemas.microsoft.com/office/drawing/2014/main" id="{96E90CC6-6392-4D4D-A0FC-3E0689902367}"/>
              </a:ext>
            </a:extLst>
          </p:cNvPr>
          <p:cNvSpPr>
            <a:spLocks noGrp="1"/>
          </p:cNvSpPr>
          <p:nvPr>
            <p:ph type="title"/>
          </p:nvPr>
        </p:nvSpPr>
        <p:spPr>
          <a:xfrm>
            <a:off x="90466" y="110449"/>
            <a:ext cx="10982639" cy="716395"/>
          </a:xfrm>
        </p:spPr>
        <p:txBody>
          <a:bodyPr>
            <a:noAutofit/>
          </a:bodyPr>
          <a:lstStyle/>
          <a:p>
            <a:r>
              <a:rPr lang="en-US" sz="2599"/>
              <a:t>ServiceNow Digital Transformation Alignment through 5 DE Squads &amp; Citizen Development </a:t>
            </a:r>
            <a:endParaRPr lang="en-CA" sz="2599"/>
          </a:p>
        </p:txBody>
      </p:sp>
      <p:pic>
        <p:nvPicPr>
          <p:cNvPr id="7" name="Picture 6">
            <a:extLst>
              <a:ext uri="{FF2B5EF4-FFF2-40B4-BE49-F238E27FC236}">
                <a16:creationId xmlns:a16="http://schemas.microsoft.com/office/drawing/2014/main" id="{0D9B6633-2321-4D1E-A319-0BCDBE3B0FF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64454" y="1442744"/>
            <a:ext cx="1371243" cy="549261"/>
          </a:xfrm>
          <a:prstGeom prst="rect">
            <a:avLst/>
          </a:prstGeom>
          <a:ln w="73025">
            <a:solidFill>
              <a:schemeClr val="accent1">
                <a:lumMod val="50000"/>
              </a:schemeClr>
            </a:solidFill>
          </a:ln>
        </p:spPr>
      </p:pic>
      <p:graphicFrame>
        <p:nvGraphicFramePr>
          <p:cNvPr id="17" name="Table 17">
            <a:extLst>
              <a:ext uri="{FF2B5EF4-FFF2-40B4-BE49-F238E27FC236}">
                <a16:creationId xmlns:a16="http://schemas.microsoft.com/office/drawing/2014/main" id="{5AD54C1B-10E1-4308-802B-055EB587DF0C}"/>
              </a:ext>
            </a:extLst>
          </p:cNvPr>
          <p:cNvGraphicFramePr>
            <a:graphicFrameLocks noGrp="1"/>
          </p:cNvGraphicFramePr>
          <p:nvPr/>
        </p:nvGraphicFramePr>
        <p:xfrm>
          <a:off x="170327" y="998109"/>
          <a:ext cx="11663093" cy="335256"/>
        </p:xfrm>
        <a:graphic>
          <a:graphicData uri="http://schemas.openxmlformats.org/drawingml/2006/table">
            <a:tbl>
              <a:tblPr firstRow="1" bandRow="1">
                <a:tableStyleId>{2D5ABB26-0587-4C30-8999-92F81FD0307C}</a:tableStyleId>
              </a:tblPr>
              <a:tblGrid>
                <a:gridCol w="1502228">
                  <a:extLst>
                    <a:ext uri="{9D8B030D-6E8A-4147-A177-3AD203B41FA5}">
                      <a16:colId xmlns:a16="http://schemas.microsoft.com/office/drawing/2014/main" val="2520572183"/>
                    </a:ext>
                  </a:extLst>
                </a:gridCol>
                <a:gridCol w="10160865">
                  <a:extLst>
                    <a:ext uri="{9D8B030D-6E8A-4147-A177-3AD203B41FA5}">
                      <a16:colId xmlns:a16="http://schemas.microsoft.com/office/drawing/2014/main" val="2032550821"/>
                    </a:ext>
                  </a:extLst>
                </a:gridCol>
              </a:tblGrid>
              <a:tr h="335193">
                <a:tc>
                  <a:txBody>
                    <a:bodyPr/>
                    <a:lstStyle/>
                    <a:p>
                      <a:pPr algn="l"/>
                      <a:r>
                        <a:rPr lang="en-US" sz="1600" b="1">
                          <a:solidFill>
                            <a:schemeClr val="bg1"/>
                          </a:solidFill>
                        </a:rPr>
                        <a:t>Squads</a:t>
                      </a:r>
                      <a:endParaRPr lang="en-CA" sz="1600" b="1">
                        <a:solidFill>
                          <a:schemeClr val="bg1"/>
                        </a:solidFill>
                      </a:endParaRP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r>
                        <a:rPr lang="en-US" sz="1600" b="1">
                          <a:solidFill>
                            <a:schemeClr val="bg1"/>
                          </a:solidFill>
                        </a:rPr>
                        <a:t>Description</a:t>
                      </a:r>
                      <a:endParaRPr lang="en-CA" sz="1600" b="1">
                        <a:solidFill>
                          <a:schemeClr val="bg1"/>
                        </a:solidFill>
                      </a:endParaRP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extLst>
                  <a:ext uri="{0D108BD9-81ED-4DB2-BD59-A6C34878D82A}">
                    <a16:rowId xmlns:a16="http://schemas.microsoft.com/office/drawing/2014/main" val="3369852217"/>
                  </a:ext>
                </a:extLst>
              </a:tr>
            </a:tbl>
          </a:graphicData>
        </a:graphic>
      </p:graphicFrame>
      <p:pic>
        <p:nvPicPr>
          <p:cNvPr id="1026" name="Picture 2" descr="What is a Citizen Developer? Learn to Leverage Citizen Development">
            <a:extLst>
              <a:ext uri="{FF2B5EF4-FFF2-40B4-BE49-F238E27FC236}">
                <a16:creationId xmlns:a16="http://schemas.microsoft.com/office/drawing/2014/main" id="{C6E134D3-F5DC-6A34-753C-57D4332808A8}"/>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4454" y="5457444"/>
            <a:ext cx="1371243" cy="558616"/>
          </a:xfrm>
          <a:prstGeom prst="rect">
            <a:avLst/>
          </a:prstGeom>
          <a:noFill/>
          <a:ln w="73025">
            <a:solidFill>
              <a:schemeClr val="accent1">
                <a:lumMod val="50000"/>
              </a:schemeClr>
            </a:solidFill>
          </a:ln>
          <a:extLst>
            <a:ext uri="{909E8E84-426E-40DD-AFC4-6F175D3DCCD1}">
              <a14:hiddenFill xmlns:a14="http://schemas.microsoft.com/office/drawing/2010/main">
                <a:solidFill>
                  <a:srgbClr val="FFFFFF"/>
                </a:solidFill>
              </a14:hiddenFill>
            </a:ext>
          </a:extLst>
        </p:spPr>
      </p:pic>
      <p:pic>
        <p:nvPicPr>
          <p:cNvPr id="1028" name="Picture 4" descr="Business Analytics &amp; Reporting Tools | TEAM Software">
            <a:extLst>
              <a:ext uri="{FF2B5EF4-FFF2-40B4-BE49-F238E27FC236}">
                <a16:creationId xmlns:a16="http://schemas.microsoft.com/office/drawing/2014/main" id="{7CF9ED02-E2A8-AE26-5442-5F65A1A1149B}"/>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64454" y="4659541"/>
            <a:ext cx="1371243" cy="540864"/>
          </a:xfrm>
          <a:prstGeom prst="rect">
            <a:avLst/>
          </a:prstGeom>
          <a:noFill/>
          <a:ln w="73025">
            <a:solidFill>
              <a:schemeClr val="accent1">
                <a:lumMod val="50000"/>
              </a:schemeClr>
            </a:solidFill>
          </a:ln>
          <a:extLst>
            <a:ext uri="{909E8E84-426E-40DD-AFC4-6F175D3DCCD1}">
              <a14:hiddenFill xmlns:a14="http://schemas.microsoft.com/office/drawing/2010/main">
                <a:solidFill>
                  <a:srgbClr val="FFFFFF"/>
                </a:solidFill>
              </a14:hiddenFill>
            </a:ext>
          </a:extLst>
        </p:spPr>
      </p:pic>
      <p:pic>
        <p:nvPicPr>
          <p:cNvPr id="1030" name="Picture 6" descr="What Is Information Security (InfoSec)? - Cisco">
            <a:extLst>
              <a:ext uri="{FF2B5EF4-FFF2-40B4-BE49-F238E27FC236}">
                <a16:creationId xmlns:a16="http://schemas.microsoft.com/office/drawing/2014/main" id="{9B9F7728-CDF0-7177-A9F9-AFC6172B116F}"/>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64454" y="3055341"/>
            <a:ext cx="1371243" cy="549262"/>
          </a:xfrm>
          <a:prstGeom prst="rect">
            <a:avLst/>
          </a:prstGeom>
          <a:noFill/>
          <a:ln w="73025">
            <a:solidFill>
              <a:schemeClr val="accent1">
                <a:lumMod val="50000"/>
              </a:schemeClr>
            </a:solidFill>
          </a:ln>
          <a:extLst>
            <a:ext uri="{909E8E84-426E-40DD-AFC4-6F175D3DCCD1}">
              <a14:hiddenFill xmlns:a14="http://schemas.microsoft.com/office/drawing/2010/main">
                <a:solidFill>
                  <a:srgbClr val="FFFFFF"/>
                </a:solidFill>
              </a14:hiddenFill>
            </a:ext>
          </a:extLst>
        </p:spPr>
      </p:pic>
      <p:pic>
        <p:nvPicPr>
          <p:cNvPr id="1032" name="Picture 8" descr="What Is ITSM Software and How Does It Work?">
            <a:extLst>
              <a:ext uri="{FF2B5EF4-FFF2-40B4-BE49-F238E27FC236}">
                <a16:creationId xmlns:a16="http://schemas.microsoft.com/office/drawing/2014/main" id="{AD32FB77-BCE7-3918-F426-7E1F16BBFFFB}"/>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64454" y="2249042"/>
            <a:ext cx="1371243" cy="549262"/>
          </a:xfrm>
          <a:prstGeom prst="rect">
            <a:avLst/>
          </a:prstGeom>
          <a:noFill/>
          <a:ln w="73025">
            <a:solidFill>
              <a:schemeClr val="accent1">
                <a:lumMod val="50000"/>
              </a:schemeClr>
            </a:solidFill>
          </a:ln>
          <a:extLst>
            <a:ext uri="{909E8E84-426E-40DD-AFC4-6F175D3DCCD1}">
              <a14:hiddenFill xmlns:a14="http://schemas.microsoft.com/office/drawing/2010/main">
                <a:solidFill>
                  <a:srgbClr val="FFFFFF"/>
                </a:solidFill>
              </a14:hiddenFill>
            </a:ext>
          </a:extLst>
        </p:spPr>
      </p:pic>
      <p:pic>
        <p:nvPicPr>
          <p:cNvPr id="1034" name="Picture 10" descr="Who is on the Team?">
            <a:extLst>
              <a:ext uri="{FF2B5EF4-FFF2-40B4-BE49-F238E27FC236}">
                <a16:creationId xmlns:a16="http://schemas.microsoft.com/office/drawing/2014/main" id="{2E298616-C22C-5D4C-8E0D-0E0CF21C85AB}"/>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64454" y="3861640"/>
            <a:ext cx="1371243" cy="540864"/>
          </a:xfrm>
          <a:prstGeom prst="rect">
            <a:avLst/>
          </a:prstGeom>
          <a:noFill/>
          <a:ln w="73025">
            <a:solidFill>
              <a:schemeClr val="accent1">
                <a:lumMod val="5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58292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6EE78F3-C472-44CA-835A-36D70FBEA47A}"/>
              </a:ext>
            </a:extLst>
          </p:cNvPr>
          <p:cNvSpPr>
            <a:spLocks noGrp="1"/>
          </p:cNvSpPr>
          <p:nvPr>
            <p:ph type="body" sz="quarter" idx="13"/>
          </p:nvPr>
        </p:nvSpPr>
        <p:spPr>
          <a:xfrm>
            <a:off x="285920" y="1192367"/>
            <a:ext cx="6035702" cy="447939"/>
          </a:xfrm>
          <a:ln w="19050">
            <a:solidFill>
              <a:schemeClr val="accent5">
                <a:lumMod val="50000"/>
              </a:schemeClr>
            </a:solidFill>
            <a:prstDash val="dashDot"/>
          </a:ln>
        </p:spPr>
        <p:txBody>
          <a:bodyPr vert="horz" lIns="91416" tIns="45708" rIns="91416" bIns="45708" rtlCol="0" anchor="t">
            <a:normAutofit fontScale="70000" lnSpcReduction="20000"/>
          </a:bodyPr>
          <a:lstStyle/>
          <a:p>
            <a:r>
              <a:rPr lang="en-US" sz="1999"/>
              <a:t>Leverage one of the internal squads to deliver your new requests, enhancements or bugs</a:t>
            </a:r>
          </a:p>
        </p:txBody>
      </p:sp>
      <p:sp>
        <p:nvSpPr>
          <p:cNvPr id="5" name="TextBox 4">
            <a:extLst>
              <a:ext uri="{FF2B5EF4-FFF2-40B4-BE49-F238E27FC236}">
                <a16:creationId xmlns:a16="http://schemas.microsoft.com/office/drawing/2014/main" id="{004FEA79-4FBD-4E7E-AB88-B95322F57321}"/>
              </a:ext>
            </a:extLst>
          </p:cNvPr>
          <p:cNvSpPr txBox="1"/>
          <p:nvPr/>
        </p:nvSpPr>
        <p:spPr>
          <a:xfrm>
            <a:off x="477532" y="30764"/>
            <a:ext cx="5277809" cy="461545"/>
          </a:xfrm>
          <a:prstGeom prst="rect">
            <a:avLst/>
          </a:prstGeom>
          <a:noFill/>
        </p:spPr>
        <p:txBody>
          <a:bodyPr wrap="square" rtlCol="0">
            <a:spAutoFit/>
          </a:bodyPr>
          <a:lstStyle/>
          <a:p>
            <a:pPr defTabSz="914126">
              <a:defRPr/>
            </a:pPr>
            <a:r>
              <a:rPr lang="en-US" sz="2399" b="1" i="1" u="sng">
                <a:solidFill>
                  <a:srgbClr val="FFFFFF"/>
                </a:solidFill>
                <a:latin typeface="Calibri" panose="020F0502020204030204"/>
              </a:rPr>
              <a:t>All intake falls under 2 delivery channels</a:t>
            </a:r>
            <a:endParaRPr lang="en-CA" sz="2399" b="1" i="1" u="sng">
              <a:solidFill>
                <a:srgbClr val="FFFFFF"/>
              </a:solidFill>
              <a:latin typeface="Calibri" panose="020F0502020204030204"/>
            </a:endParaRPr>
          </a:p>
        </p:txBody>
      </p:sp>
      <p:sp>
        <p:nvSpPr>
          <p:cNvPr id="6" name="TextBox 5">
            <a:extLst>
              <a:ext uri="{FF2B5EF4-FFF2-40B4-BE49-F238E27FC236}">
                <a16:creationId xmlns:a16="http://schemas.microsoft.com/office/drawing/2014/main" id="{DE79B9DC-D5D9-4B65-926B-19183D50DCED}"/>
              </a:ext>
            </a:extLst>
          </p:cNvPr>
          <p:cNvSpPr txBox="1"/>
          <p:nvPr/>
        </p:nvSpPr>
        <p:spPr>
          <a:xfrm>
            <a:off x="1889354" y="613368"/>
            <a:ext cx="3331177" cy="400006"/>
          </a:xfrm>
          <a:prstGeom prst="rect">
            <a:avLst/>
          </a:prstGeom>
          <a:noFill/>
        </p:spPr>
        <p:txBody>
          <a:bodyPr wrap="square" rtlCol="0">
            <a:spAutoFit/>
          </a:bodyPr>
          <a:lstStyle/>
          <a:p>
            <a:pPr defTabSz="914126">
              <a:defRPr/>
            </a:pPr>
            <a:r>
              <a:rPr lang="en-US" sz="1999" b="1">
                <a:solidFill>
                  <a:srgbClr val="FFFFFF"/>
                </a:solidFill>
                <a:latin typeface="Calibri" panose="020F0502020204030204"/>
              </a:rPr>
              <a:t>1. In-House Delivery</a:t>
            </a:r>
            <a:endParaRPr lang="en-CA" sz="1999">
              <a:solidFill>
                <a:srgbClr val="FFFFFF"/>
              </a:solidFill>
              <a:latin typeface="Calibri" panose="020F0502020204030204"/>
            </a:endParaRPr>
          </a:p>
        </p:txBody>
      </p:sp>
      <p:sp>
        <p:nvSpPr>
          <p:cNvPr id="8" name="Text Placeholder 6">
            <a:extLst>
              <a:ext uri="{FF2B5EF4-FFF2-40B4-BE49-F238E27FC236}">
                <a16:creationId xmlns:a16="http://schemas.microsoft.com/office/drawing/2014/main" id="{94BEE550-BED5-45D8-810D-3856A82ACBE0}"/>
              </a:ext>
            </a:extLst>
          </p:cNvPr>
          <p:cNvSpPr txBox="1">
            <a:spLocks/>
          </p:cNvSpPr>
          <p:nvPr/>
        </p:nvSpPr>
        <p:spPr>
          <a:xfrm>
            <a:off x="285921" y="2445895"/>
            <a:ext cx="5836661" cy="3651237"/>
          </a:xfrm>
          <a:prstGeom prst="rect">
            <a:avLst/>
          </a:prstGeom>
          <a:ln w="19050">
            <a:solidFill>
              <a:schemeClr val="accent5">
                <a:lumMod val="50000"/>
              </a:schemeClr>
            </a:solidFill>
            <a:prstDash val="dashDot"/>
          </a:ln>
        </p:spPr>
        <p:txBody>
          <a:bodyPr vert="horz" lIns="91416" tIns="45708" rIns="91416" bIns="45708"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126">
              <a:buNone/>
              <a:defRPr/>
            </a:pPr>
            <a:r>
              <a:rPr lang="en-US" sz="1999" b="1">
                <a:solidFill>
                  <a:srgbClr val="FFFFFF"/>
                </a:solidFill>
                <a:latin typeface="Calibri" panose="020F0502020204030204"/>
              </a:rPr>
              <a:t>Type A</a:t>
            </a:r>
            <a:endParaRPr lang="en-US" sz="1999">
              <a:solidFill>
                <a:srgbClr val="FFFFFF"/>
              </a:solidFill>
              <a:latin typeface="Calibri" panose="020F0502020204030204"/>
            </a:endParaRPr>
          </a:p>
          <a:p>
            <a:pPr marL="0" indent="0" defTabSz="914126">
              <a:buNone/>
              <a:defRPr/>
            </a:pPr>
            <a:r>
              <a:rPr lang="en-US" sz="1999">
                <a:solidFill>
                  <a:srgbClr val="FFFFFF"/>
                </a:solidFill>
                <a:latin typeface="Calibri" panose="020F0502020204030204"/>
              </a:rPr>
              <a:t>Client leverages their own in-house developer(s), or hires a 3</a:t>
            </a:r>
            <a:r>
              <a:rPr lang="en-US" sz="1999" baseline="30000">
                <a:solidFill>
                  <a:srgbClr val="FFFFFF"/>
                </a:solidFill>
                <a:latin typeface="Calibri" panose="020F0502020204030204"/>
              </a:rPr>
              <a:t>rd</a:t>
            </a:r>
            <a:r>
              <a:rPr lang="en-US" sz="1999">
                <a:solidFill>
                  <a:srgbClr val="FFFFFF"/>
                </a:solidFill>
                <a:latin typeface="Calibri" panose="020F0502020204030204"/>
              </a:rPr>
              <a:t> party vendor, to do ServiceNow end-to-end delivery.</a:t>
            </a:r>
          </a:p>
        </p:txBody>
      </p:sp>
      <p:sp>
        <p:nvSpPr>
          <p:cNvPr id="9" name="TextBox 8">
            <a:extLst>
              <a:ext uri="{FF2B5EF4-FFF2-40B4-BE49-F238E27FC236}">
                <a16:creationId xmlns:a16="http://schemas.microsoft.com/office/drawing/2014/main" id="{E0889742-E474-4D74-A5D7-81D0CB8F8E95}"/>
              </a:ext>
            </a:extLst>
          </p:cNvPr>
          <p:cNvSpPr txBox="1"/>
          <p:nvPr/>
        </p:nvSpPr>
        <p:spPr>
          <a:xfrm>
            <a:off x="1748364" y="1943923"/>
            <a:ext cx="3550607" cy="400006"/>
          </a:xfrm>
          <a:prstGeom prst="rect">
            <a:avLst/>
          </a:prstGeom>
          <a:noFill/>
        </p:spPr>
        <p:txBody>
          <a:bodyPr wrap="square" rtlCol="0">
            <a:spAutoFit/>
          </a:bodyPr>
          <a:lstStyle/>
          <a:p>
            <a:pPr defTabSz="914126">
              <a:defRPr/>
            </a:pPr>
            <a:r>
              <a:rPr lang="en-US" sz="1999" b="1">
                <a:solidFill>
                  <a:srgbClr val="FFFFFF"/>
                </a:solidFill>
                <a:latin typeface="Calibri" panose="020F0502020204030204"/>
              </a:rPr>
              <a:t>2. Citizen Development</a:t>
            </a:r>
            <a:endParaRPr lang="en-CA" sz="1999" b="1">
              <a:solidFill>
                <a:srgbClr val="FFFFFF"/>
              </a:solidFill>
              <a:latin typeface="Calibri" panose="020F0502020204030204"/>
            </a:endParaRPr>
          </a:p>
        </p:txBody>
      </p:sp>
      <p:sp>
        <p:nvSpPr>
          <p:cNvPr id="12" name="TextBox 11">
            <a:extLst>
              <a:ext uri="{FF2B5EF4-FFF2-40B4-BE49-F238E27FC236}">
                <a16:creationId xmlns:a16="http://schemas.microsoft.com/office/drawing/2014/main" id="{0AB46E3E-CD58-4F25-8A86-EEDAD20F598F}"/>
              </a:ext>
            </a:extLst>
          </p:cNvPr>
          <p:cNvSpPr txBox="1"/>
          <p:nvPr/>
        </p:nvSpPr>
        <p:spPr>
          <a:xfrm>
            <a:off x="285922" y="4718816"/>
            <a:ext cx="5362507" cy="1323094"/>
          </a:xfrm>
          <a:prstGeom prst="rect">
            <a:avLst/>
          </a:prstGeom>
          <a:noFill/>
        </p:spPr>
        <p:txBody>
          <a:bodyPr wrap="square" rtlCol="0">
            <a:spAutoFit/>
          </a:bodyPr>
          <a:lstStyle/>
          <a:p>
            <a:pPr algn="ctr" defTabSz="914126">
              <a:defRPr/>
            </a:pPr>
            <a:r>
              <a:rPr lang="en-US" sz="1999" b="1">
                <a:solidFill>
                  <a:srgbClr val="FFFFFF"/>
                </a:solidFill>
                <a:latin typeface="Calibri" panose="020F0502020204030204"/>
              </a:rPr>
              <a:t>Type B</a:t>
            </a:r>
          </a:p>
          <a:p>
            <a:pPr defTabSz="914126">
              <a:defRPr/>
            </a:pPr>
            <a:r>
              <a:rPr lang="en-US" sz="1999">
                <a:solidFill>
                  <a:srgbClr val="FFFFFF"/>
                </a:solidFill>
                <a:latin typeface="Calibri" panose="020F0502020204030204"/>
              </a:rPr>
              <a:t>Client brings their own developer into one of the ServiceNow Squads to expedite delivery while ServiceNow team manages &amp; owns the stories. </a:t>
            </a:r>
          </a:p>
        </p:txBody>
      </p:sp>
      <p:cxnSp>
        <p:nvCxnSpPr>
          <p:cNvPr id="14" name="Straight Connector 13">
            <a:extLst>
              <a:ext uri="{FF2B5EF4-FFF2-40B4-BE49-F238E27FC236}">
                <a16:creationId xmlns:a16="http://schemas.microsoft.com/office/drawing/2014/main" id="{1860D1FA-4A3F-4705-9228-CB1772EA79CB}"/>
              </a:ext>
            </a:extLst>
          </p:cNvPr>
          <p:cNvCxnSpPr>
            <a:cxnSpLocks/>
          </p:cNvCxnSpPr>
          <p:nvPr/>
        </p:nvCxnSpPr>
        <p:spPr>
          <a:xfrm>
            <a:off x="1117882" y="4397750"/>
            <a:ext cx="3698582" cy="0"/>
          </a:xfrm>
          <a:prstGeom prst="line">
            <a:avLst/>
          </a:prstGeom>
          <a:ln/>
        </p:spPr>
        <p:style>
          <a:lnRef idx="1">
            <a:schemeClr val="dk1"/>
          </a:lnRef>
          <a:fillRef idx="0">
            <a:schemeClr val="dk1"/>
          </a:fillRef>
          <a:effectRef idx="0">
            <a:schemeClr val="dk1"/>
          </a:effectRef>
          <a:fontRef idx="minor">
            <a:schemeClr val="tx1"/>
          </a:fontRef>
        </p:style>
      </p:cxnSp>
      <p:cxnSp>
        <p:nvCxnSpPr>
          <p:cNvPr id="63" name="Straight Connector 62">
            <a:extLst>
              <a:ext uri="{FF2B5EF4-FFF2-40B4-BE49-F238E27FC236}">
                <a16:creationId xmlns:a16="http://schemas.microsoft.com/office/drawing/2014/main" id="{40411C7B-26EE-41CF-8E9E-F4ED6A7CE176}"/>
              </a:ext>
            </a:extLst>
          </p:cNvPr>
          <p:cNvCxnSpPr>
            <a:cxnSpLocks/>
          </p:cNvCxnSpPr>
          <p:nvPr/>
        </p:nvCxnSpPr>
        <p:spPr>
          <a:xfrm>
            <a:off x="6096000" y="162777"/>
            <a:ext cx="66658" cy="6540863"/>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9" name="TextBox 28">
            <a:extLst>
              <a:ext uri="{FF2B5EF4-FFF2-40B4-BE49-F238E27FC236}">
                <a16:creationId xmlns:a16="http://schemas.microsoft.com/office/drawing/2014/main" id="{B1A6EE60-1F20-4549-81FB-18F3EA5C27A7}"/>
              </a:ext>
            </a:extLst>
          </p:cNvPr>
          <p:cNvSpPr txBox="1"/>
          <p:nvPr/>
        </p:nvSpPr>
        <p:spPr>
          <a:xfrm>
            <a:off x="8432641" y="703356"/>
            <a:ext cx="1926214" cy="369236"/>
          </a:xfrm>
          <a:prstGeom prst="rect">
            <a:avLst/>
          </a:prstGeom>
          <a:noFill/>
        </p:spPr>
        <p:txBody>
          <a:bodyPr wrap="square" rtlCol="0">
            <a:spAutoFit/>
          </a:bodyPr>
          <a:lstStyle/>
          <a:p>
            <a:pPr algn="ctr" defTabSz="914126">
              <a:defRPr/>
            </a:pPr>
            <a:r>
              <a:rPr lang="en-US" sz="1799" b="1">
                <a:solidFill>
                  <a:srgbClr val="FFFFFF"/>
                </a:solidFill>
                <a:latin typeface="Calibri" panose="020F0502020204030204"/>
              </a:rPr>
              <a:t>Squad 1</a:t>
            </a:r>
            <a:endParaRPr lang="en-CA" sz="1799" b="1">
              <a:solidFill>
                <a:srgbClr val="FFFFFF"/>
              </a:solidFill>
              <a:latin typeface="Calibri" panose="020F0502020204030204"/>
            </a:endParaRPr>
          </a:p>
        </p:txBody>
      </p:sp>
      <p:sp>
        <p:nvSpPr>
          <p:cNvPr id="30" name="Oval 29">
            <a:extLst>
              <a:ext uri="{FF2B5EF4-FFF2-40B4-BE49-F238E27FC236}">
                <a16:creationId xmlns:a16="http://schemas.microsoft.com/office/drawing/2014/main" id="{0D8DDE33-7CE4-471B-BF58-625CED65F93C}"/>
              </a:ext>
            </a:extLst>
          </p:cNvPr>
          <p:cNvSpPr/>
          <p:nvPr/>
        </p:nvSpPr>
        <p:spPr>
          <a:xfrm>
            <a:off x="8359932" y="1138609"/>
            <a:ext cx="2083706" cy="1917728"/>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en-CA" sz="1799">
              <a:solidFill>
                <a:srgbClr val="FFFFFF"/>
              </a:solidFill>
              <a:latin typeface="Calibri" panose="020F0502020204030204"/>
            </a:endParaRPr>
          </a:p>
        </p:txBody>
      </p:sp>
      <p:sp>
        <p:nvSpPr>
          <p:cNvPr id="31" name="TextBox 30">
            <a:extLst>
              <a:ext uri="{FF2B5EF4-FFF2-40B4-BE49-F238E27FC236}">
                <a16:creationId xmlns:a16="http://schemas.microsoft.com/office/drawing/2014/main" id="{32903454-1ED4-4A4A-933D-A149FA7DDC71}"/>
              </a:ext>
            </a:extLst>
          </p:cNvPr>
          <p:cNvSpPr txBox="1"/>
          <p:nvPr/>
        </p:nvSpPr>
        <p:spPr>
          <a:xfrm>
            <a:off x="8472310" y="1325514"/>
            <a:ext cx="1921055" cy="1200016"/>
          </a:xfrm>
          <a:prstGeom prst="rect">
            <a:avLst/>
          </a:prstGeom>
          <a:noFill/>
        </p:spPr>
        <p:txBody>
          <a:bodyPr wrap="square" rtlCol="0">
            <a:spAutoFit/>
          </a:bodyPr>
          <a:lstStyle/>
          <a:p>
            <a:pPr algn="ctr" defTabSz="914126">
              <a:defRPr/>
            </a:pPr>
            <a:endParaRPr lang="en-US" sz="1798">
              <a:solidFill>
                <a:srgbClr val="FFFFFF"/>
              </a:solidFill>
              <a:latin typeface="Calibri" panose="020F0502020204030204"/>
            </a:endParaRPr>
          </a:p>
          <a:p>
            <a:pPr algn="ctr" defTabSz="914126">
              <a:defRPr/>
            </a:pPr>
            <a:r>
              <a:rPr lang="en-US" sz="1798" b="1">
                <a:solidFill>
                  <a:srgbClr val="FFFFFF"/>
                </a:solidFill>
                <a:latin typeface="Calibri" panose="020F0502020204030204"/>
              </a:rPr>
              <a:t>Scope</a:t>
            </a:r>
          </a:p>
          <a:p>
            <a:pPr algn="ctr" defTabSz="914126">
              <a:defRPr/>
            </a:pPr>
            <a:r>
              <a:rPr lang="en-US" sz="1798">
                <a:solidFill>
                  <a:srgbClr val="FFFFFF"/>
                </a:solidFill>
                <a:latin typeface="Calibri" panose="020F0502020204030204"/>
              </a:rPr>
              <a:t>ServiceNow Platform</a:t>
            </a:r>
            <a:endParaRPr lang="en-CA" sz="1798">
              <a:solidFill>
                <a:srgbClr val="FFFFFF"/>
              </a:solidFill>
              <a:latin typeface="Calibri" panose="020F0502020204030204"/>
            </a:endParaRPr>
          </a:p>
        </p:txBody>
      </p:sp>
      <p:sp>
        <p:nvSpPr>
          <p:cNvPr id="48" name="Oval 47">
            <a:extLst>
              <a:ext uri="{FF2B5EF4-FFF2-40B4-BE49-F238E27FC236}">
                <a16:creationId xmlns:a16="http://schemas.microsoft.com/office/drawing/2014/main" id="{DA6FF0C2-4054-4479-AD27-BF69A951B540}"/>
              </a:ext>
            </a:extLst>
          </p:cNvPr>
          <p:cNvSpPr/>
          <p:nvPr/>
        </p:nvSpPr>
        <p:spPr>
          <a:xfrm>
            <a:off x="6321623" y="5205434"/>
            <a:ext cx="1387332" cy="1325116"/>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en-CA" sz="1799">
              <a:solidFill>
                <a:srgbClr val="FFFFFF"/>
              </a:solidFill>
              <a:latin typeface="Calibri" panose="020F0502020204030204"/>
            </a:endParaRPr>
          </a:p>
        </p:txBody>
      </p:sp>
      <p:sp>
        <p:nvSpPr>
          <p:cNvPr id="49" name="Oval 48">
            <a:extLst>
              <a:ext uri="{FF2B5EF4-FFF2-40B4-BE49-F238E27FC236}">
                <a16:creationId xmlns:a16="http://schemas.microsoft.com/office/drawing/2014/main" id="{CA758D92-AB8C-4408-966F-E6248C00A991}"/>
              </a:ext>
            </a:extLst>
          </p:cNvPr>
          <p:cNvSpPr/>
          <p:nvPr/>
        </p:nvSpPr>
        <p:spPr>
          <a:xfrm>
            <a:off x="7799900" y="5205432"/>
            <a:ext cx="1387332" cy="1325116"/>
          </a:xfrm>
          <a:prstGeom prst="ellipse">
            <a:avLst/>
          </a:prstGeom>
          <a:solidFill>
            <a:schemeClr val="accent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126">
              <a:defRPr/>
            </a:pPr>
            <a:endParaRPr lang="en-CA" sz="1799">
              <a:solidFill>
                <a:srgbClr val="FFFFFF"/>
              </a:solidFill>
              <a:latin typeface="Calibri" panose="020F0502020204030204"/>
            </a:endParaRPr>
          </a:p>
        </p:txBody>
      </p:sp>
      <p:sp>
        <p:nvSpPr>
          <p:cNvPr id="50" name="Oval 49">
            <a:extLst>
              <a:ext uri="{FF2B5EF4-FFF2-40B4-BE49-F238E27FC236}">
                <a16:creationId xmlns:a16="http://schemas.microsoft.com/office/drawing/2014/main" id="{0E65D958-16CF-4835-8050-B54B63DF1934}"/>
              </a:ext>
            </a:extLst>
          </p:cNvPr>
          <p:cNvSpPr/>
          <p:nvPr/>
        </p:nvSpPr>
        <p:spPr>
          <a:xfrm>
            <a:off x="9278178" y="5195856"/>
            <a:ext cx="1387332" cy="1325116"/>
          </a:xfrm>
          <a:prstGeom prst="ellipse">
            <a:avLst/>
          </a:prstGeom>
          <a:solidFill>
            <a:schemeClr val="accent1">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126">
              <a:defRPr/>
            </a:pPr>
            <a:endParaRPr lang="en-CA" sz="1799">
              <a:solidFill>
                <a:srgbClr val="FFFFFF"/>
              </a:solidFill>
              <a:latin typeface="Calibri" panose="020F0502020204030204"/>
            </a:endParaRPr>
          </a:p>
        </p:txBody>
      </p:sp>
      <p:sp>
        <p:nvSpPr>
          <p:cNvPr id="51" name="Oval 50">
            <a:extLst>
              <a:ext uri="{FF2B5EF4-FFF2-40B4-BE49-F238E27FC236}">
                <a16:creationId xmlns:a16="http://schemas.microsoft.com/office/drawing/2014/main" id="{42E0F7D1-7C65-4513-87E8-F96504A57A0B}"/>
              </a:ext>
            </a:extLst>
          </p:cNvPr>
          <p:cNvSpPr/>
          <p:nvPr/>
        </p:nvSpPr>
        <p:spPr>
          <a:xfrm>
            <a:off x="10756456" y="5195855"/>
            <a:ext cx="1387332" cy="1325116"/>
          </a:xfrm>
          <a:prstGeom prst="ellipse">
            <a:avLst/>
          </a:prstGeom>
          <a:solidFill>
            <a:schemeClr val="accent1">
              <a:lumMod val="40000"/>
              <a:lumOff val="6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914126">
              <a:defRPr/>
            </a:pPr>
            <a:endParaRPr lang="en-CA" sz="1799">
              <a:solidFill>
                <a:srgbClr val="FFFFFF"/>
              </a:solidFill>
              <a:latin typeface="Calibri" panose="020F0502020204030204"/>
            </a:endParaRPr>
          </a:p>
        </p:txBody>
      </p:sp>
      <p:cxnSp>
        <p:nvCxnSpPr>
          <p:cNvPr id="52" name="Straight Arrow Connector 51">
            <a:extLst>
              <a:ext uri="{FF2B5EF4-FFF2-40B4-BE49-F238E27FC236}">
                <a16:creationId xmlns:a16="http://schemas.microsoft.com/office/drawing/2014/main" id="{F26A403C-3939-4357-8602-A857C01E137E}"/>
              </a:ext>
            </a:extLst>
          </p:cNvPr>
          <p:cNvCxnSpPr>
            <a:cxnSpLocks/>
            <a:endCxn id="53" idx="0"/>
          </p:cNvCxnSpPr>
          <p:nvPr/>
        </p:nvCxnSpPr>
        <p:spPr>
          <a:xfrm flipH="1">
            <a:off x="6998011" y="3046508"/>
            <a:ext cx="2434826" cy="1788501"/>
          </a:xfrm>
          <a:prstGeom prst="straightConnector1">
            <a:avLst/>
          </a:prstGeom>
          <a:ln w="12700">
            <a:solidFill>
              <a:schemeClr val="bg1">
                <a:lumMod val="75000"/>
              </a:schemeClr>
            </a:solidFill>
            <a:prstDash val="lgDashDot"/>
            <a:tailEnd type="triangle"/>
          </a:ln>
        </p:spPr>
        <p:style>
          <a:lnRef idx="1">
            <a:schemeClr val="dk1"/>
          </a:lnRef>
          <a:fillRef idx="0">
            <a:schemeClr val="dk1"/>
          </a:fillRef>
          <a:effectRef idx="0">
            <a:schemeClr val="dk1"/>
          </a:effectRef>
          <a:fontRef idx="minor">
            <a:schemeClr val="tx1"/>
          </a:fontRef>
        </p:style>
      </p:cxnSp>
      <p:sp>
        <p:nvSpPr>
          <p:cNvPr id="53" name="TextBox 52">
            <a:extLst>
              <a:ext uri="{FF2B5EF4-FFF2-40B4-BE49-F238E27FC236}">
                <a16:creationId xmlns:a16="http://schemas.microsoft.com/office/drawing/2014/main" id="{6A614F45-7779-46FD-A24B-42BEB005C59E}"/>
              </a:ext>
            </a:extLst>
          </p:cNvPr>
          <p:cNvSpPr txBox="1"/>
          <p:nvPr/>
        </p:nvSpPr>
        <p:spPr>
          <a:xfrm>
            <a:off x="6539010" y="4835009"/>
            <a:ext cx="918005" cy="307697"/>
          </a:xfrm>
          <a:prstGeom prst="rect">
            <a:avLst/>
          </a:prstGeom>
          <a:noFill/>
        </p:spPr>
        <p:txBody>
          <a:bodyPr wrap="square" rtlCol="0">
            <a:spAutoFit/>
          </a:bodyPr>
          <a:lstStyle/>
          <a:p>
            <a:pPr algn="ctr" defTabSz="914126">
              <a:defRPr/>
            </a:pPr>
            <a:r>
              <a:rPr lang="en-US" sz="1400" b="1">
                <a:solidFill>
                  <a:srgbClr val="FFFFFF"/>
                </a:solidFill>
                <a:latin typeface="Calibri" panose="020F0502020204030204"/>
              </a:rPr>
              <a:t>Squad 2</a:t>
            </a:r>
            <a:endParaRPr lang="en-CA" sz="1400" b="1">
              <a:solidFill>
                <a:srgbClr val="FFFFFF"/>
              </a:solidFill>
              <a:latin typeface="Calibri" panose="020F0502020204030204"/>
            </a:endParaRPr>
          </a:p>
        </p:txBody>
      </p:sp>
      <p:sp>
        <p:nvSpPr>
          <p:cNvPr id="54" name="TextBox 53">
            <a:extLst>
              <a:ext uri="{FF2B5EF4-FFF2-40B4-BE49-F238E27FC236}">
                <a16:creationId xmlns:a16="http://schemas.microsoft.com/office/drawing/2014/main" id="{38828E3C-4BBA-417D-9914-C508B3C66FA4}"/>
              </a:ext>
            </a:extLst>
          </p:cNvPr>
          <p:cNvSpPr txBox="1"/>
          <p:nvPr/>
        </p:nvSpPr>
        <p:spPr>
          <a:xfrm>
            <a:off x="8191678" y="4830916"/>
            <a:ext cx="824731" cy="307697"/>
          </a:xfrm>
          <a:prstGeom prst="rect">
            <a:avLst/>
          </a:prstGeom>
          <a:noFill/>
        </p:spPr>
        <p:txBody>
          <a:bodyPr wrap="square" rtlCol="0">
            <a:spAutoFit/>
          </a:bodyPr>
          <a:lstStyle/>
          <a:p>
            <a:pPr algn="ctr" defTabSz="914126">
              <a:defRPr/>
            </a:pPr>
            <a:r>
              <a:rPr lang="en-US" sz="1400" b="1">
                <a:solidFill>
                  <a:srgbClr val="FFFFFF"/>
                </a:solidFill>
                <a:latin typeface="Calibri" panose="020F0502020204030204"/>
              </a:rPr>
              <a:t>Squad 3</a:t>
            </a:r>
            <a:endParaRPr lang="en-CA" sz="1400" b="1">
              <a:solidFill>
                <a:srgbClr val="FFFFFF"/>
              </a:solidFill>
              <a:latin typeface="Calibri" panose="020F0502020204030204"/>
            </a:endParaRPr>
          </a:p>
        </p:txBody>
      </p:sp>
      <p:sp>
        <p:nvSpPr>
          <p:cNvPr id="55" name="TextBox 54">
            <a:extLst>
              <a:ext uri="{FF2B5EF4-FFF2-40B4-BE49-F238E27FC236}">
                <a16:creationId xmlns:a16="http://schemas.microsoft.com/office/drawing/2014/main" id="{583FF626-A545-405C-B165-9B50CF9DA695}"/>
              </a:ext>
            </a:extLst>
          </p:cNvPr>
          <p:cNvSpPr txBox="1"/>
          <p:nvPr/>
        </p:nvSpPr>
        <p:spPr>
          <a:xfrm>
            <a:off x="9305172" y="4832998"/>
            <a:ext cx="1332430" cy="307697"/>
          </a:xfrm>
          <a:prstGeom prst="rect">
            <a:avLst/>
          </a:prstGeom>
          <a:noFill/>
        </p:spPr>
        <p:txBody>
          <a:bodyPr wrap="square" rtlCol="0">
            <a:spAutoFit/>
          </a:bodyPr>
          <a:lstStyle/>
          <a:p>
            <a:pPr algn="ctr" defTabSz="914126">
              <a:defRPr/>
            </a:pPr>
            <a:r>
              <a:rPr lang="en-US" sz="1400" b="1">
                <a:solidFill>
                  <a:srgbClr val="FFFFFF"/>
                </a:solidFill>
                <a:latin typeface="Calibri" panose="020F0502020204030204"/>
              </a:rPr>
              <a:t>Squad 4</a:t>
            </a:r>
            <a:endParaRPr lang="en-CA" sz="1400" b="1">
              <a:solidFill>
                <a:srgbClr val="FFFFFF"/>
              </a:solidFill>
              <a:latin typeface="Calibri" panose="020F0502020204030204"/>
            </a:endParaRPr>
          </a:p>
        </p:txBody>
      </p:sp>
      <p:sp>
        <p:nvSpPr>
          <p:cNvPr id="56" name="TextBox 55">
            <a:extLst>
              <a:ext uri="{FF2B5EF4-FFF2-40B4-BE49-F238E27FC236}">
                <a16:creationId xmlns:a16="http://schemas.microsoft.com/office/drawing/2014/main" id="{C4DDEBA1-F548-4DB2-8B43-C39BF5118B81}"/>
              </a:ext>
            </a:extLst>
          </p:cNvPr>
          <p:cNvSpPr txBox="1"/>
          <p:nvPr/>
        </p:nvSpPr>
        <p:spPr>
          <a:xfrm>
            <a:off x="10727194" y="4823827"/>
            <a:ext cx="1507541" cy="307697"/>
          </a:xfrm>
          <a:prstGeom prst="rect">
            <a:avLst/>
          </a:prstGeom>
          <a:noFill/>
        </p:spPr>
        <p:txBody>
          <a:bodyPr wrap="square" rtlCol="0">
            <a:spAutoFit/>
          </a:bodyPr>
          <a:lstStyle/>
          <a:p>
            <a:pPr algn="ctr" defTabSz="914126">
              <a:defRPr/>
            </a:pPr>
            <a:r>
              <a:rPr lang="en-US" sz="1400" b="1">
                <a:solidFill>
                  <a:srgbClr val="FFFFFF"/>
                </a:solidFill>
                <a:latin typeface="Calibri" panose="020F0502020204030204"/>
              </a:rPr>
              <a:t>Squad 5</a:t>
            </a:r>
            <a:endParaRPr lang="en-CA" sz="1400" b="1">
              <a:solidFill>
                <a:srgbClr val="FFFFFF"/>
              </a:solidFill>
              <a:latin typeface="Calibri" panose="020F0502020204030204"/>
            </a:endParaRPr>
          </a:p>
        </p:txBody>
      </p:sp>
      <p:cxnSp>
        <p:nvCxnSpPr>
          <p:cNvPr id="57" name="Straight Arrow Connector 56">
            <a:extLst>
              <a:ext uri="{FF2B5EF4-FFF2-40B4-BE49-F238E27FC236}">
                <a16:creationId xmlns:a16="http://schemas.microsoft.com/office/drawing/2014/main" id="{5FAA18A3-1D69-45F4-A19E-02339B9BE1C4}"/>
              </a:ext>
            </a:extLst>
          </p:cNvPr>
          <p:cNvCxnSpPr>
            <a:cxnSpLocks/>
          </p:cNvCxnSpPr>
          <p:nvPr/>
        </p:nvCxnSpPr>
        <p:spPr>
          <a:xfrm flipH="1">
            <a:off x="8577054" y="3056338"/>
            <a:ext cx="824730" cy="1706922"/>
          </a:xfrm>
          <a:prstGeom prst="straightConnector1">
            <a:avLst/>
          </a:prstGeom>
          <a:ln w="12700">
            <a:solidFill>
              <a:schemeClr val="bg1">
                <a:lumMod val="75000"/>
              </a:schemeClr>
            </a:solidFill>
            <a:prstDash val="lgDashDot"/>
            <a:tailEnd type="triangle"/>
          </a:ln>
        </p:spPr>
        <p:style>
          <a:lnRef idx="1">
            <a:schemeClr val="dk1"/>
          </a:lnRef>
          <a:fillRef idx="0">
            <a:schemeClr val="dk1"/>
          </a:fillRef>
          <a:effectRef idx="0">
            <a:schemeClr val="dk1"/>
          </a:effectRef>
          <a:fontRef idx="minor">
            <a:schemeClr val="tx1"/>
          </a:fontRef>
        </p:style>
      </p:cxnSp>
      <p:cxnSp>
        <p:nvCxnSpPr>
          <p:cNvPr id="58" name="Straight Arrow Connector 57">
            <a:extLst>
              <a:ext uri="{FF2B5EF4-FFF2-40B4-BE49-F238E27FC236}">
                <a16:creationId xmlns:a16="http://schemas.microsoft.com/office/drawing/2014/main" id="{96A8F6A2-607D-42B1-BCCD-547D31F9445F}"/>
              </a:ext>
            </a:extLst>
          </p:cNvPr>
          <p:cNvCxnSpPr>
            <a:cxnSpLocks/>
          </p:cNvCxnSpPr>
          <p:nvPr/>
        </p:nvCxnSpPr>
        <p:spPr>
          <a:xfrm>
            <a:off x="9401784" y="3056337"/>
            <a:ext cx="570060" cy="1705860"/>
          </a:xfrm>
          <a:prstGeom prst="straightConnector1">
            <a:avLst/>
          </a:prstGeom>
          <a:ln w="12700">
            <a:solidFill>
              <a:schemeClr val="bg1">
                <a:lumMod val="75000"/>
              </a:schemeClr>
            </a:solidFill>
            <a:prstDash val="lgDashDot"/>
            <a:tailEnd type="triangle"/>
          </a:ln>
        </p:spPr>
        <p:style>
          <a:lnRef idx="1">
            <a:schemeClr val="dk1"/>
          </a:lnRef>
          <a:fillRef idx="0">
            <a:schemeClr val="dk1"/>
          </a:fillRef>
          <a:effectRef idx="0">
            <a:schemeClr val="dk1"/>
          </a:effectRef>
          <a:fontRef idx="minor">
            <a:schemeClr val="tx1"/>
          </a:fontRef>
        </p:style>
      </p:cxnSp>
      <p:cxnSp>
        <p:nvCxnSpPr>
          <p:cNvPr id="59" name="Straight Arrow Connector 58">
            <a:extLst>
              <a:ext uri="{FF2B5EF4-FFF2-40B4-BE49-F238E27FC236}">
                <a16:creationId xmlns:a16="http://schemas.microsoft.com/office/drawing/2014/main" id="{8950E6D5-AB41-4F3D-BAF5-855EBEDCFE2F}"/>
              </a:ext>
            </a:extLst>
          </p:cNvPr>
          <p:cNvCxnSpPr>
            <a:cxnSpLocks/>
          </p:cNvCxnSpPr>
          <p:nvPr/>
        </p:nvCxnSpPr>
        <p:spPr>
          <a:xfrm>
            <a:off x="9401785" y="3056339"/>
            <a:ext cx="2058710" cy="1735603"/>
          </a:xfrm>
          <a:prstGeom prst="straightConnector1">
            <a:avLst/>
          </a:prstGeom>
          <a:ln w="12700">
            <a:solidFill>
              <a:schemeClr val="bg1">
                <a:lumMod val="75000"/>
              </a:schemeClr>
            </a:solidFill>
            <a:prstDash val="lgDashDot"/>
            <a:tailEnd type="triangle"/>
          </a:ln>
        </p:spPr>
        <p:style>
          <a:lnRef idx="1">
            <a:schemeClr val="dk1"/>
          </a:lnRef>
          <a:fillRef idx="0">
            <a:schemeClr val="dk1"/>
          </a:fillRef>
          <a:effectRef idx="0">
            <a:schemeClr val="dk1"/>
          </a:effectRef>
          <a:fontRef idx="minor">
            <a:schemeClr val="tx1"/>
          </a:fontRef>
        </p:style>
      </p:cxnSp>
      <p:sp>
        <p:nvSpPr>
          <p:cNvPr id="60" name="TextBox 59">
            <a:extLst>
              <a:ext uri="{FF2B5EF4-FFF2-40B4-BE49-F238E27FC236}">
                <a16:creationId xmlns:a16="http://schemas.microsoft.com/office/drawing/2014/main" id="{14619986-CDEE-4BD0-B9F9-0F8A6C42A154}"/>
              </a:ext>
            </a:extLst>
          </p:cNvPr>
          <p:cNvSpPr txBox="1"/>
          <p:nvPr/>
        </p:nvSpPr>
        <p:spPr>
          <a:xfrm>
            <a:off x="6049935" y="5368054"/>
            <a:ext cx="1921055" cy="769241"/>
          </a:xfrm>
          <a:prstGeom prst="rect">
            <a:avLst/>
          </a:prstGeom>
          <a:noFill/>
        </p:spPr>
        <p:txBody>
          <a:bodyPr wrap="square" rtlCol="0">
            <a:spAutoFit/>
          </a:bodyPr>
          <a:lstStyle/>
          <a:p>
            <a:pPr algn="ctr" defTabSz="914126">
              <a:defRPr/>
            </a:pPr>
            <a:endParaRPr lang="en-US" sz="1100">
              <a:solidFill>
                <a:srgbClr val="FFFFFF"/>
              </a:solidFill>
              <a:latin typeface="Calibri" panose="020F0502020204030204"/>
            </a:endParaRPr>
          </a:p>
          <a:p>
            <a:pPr algn="ctr" defTabSz="914126">
              <a:defRPr/>
            </a:pPr>
            <a:r>
              <a:rPr lang="en-US" sz="1100" b="1">
                <a:solidFill>
                  <a:srgbClr val="FFFFFF"/>
                </a:solidFill>
                <a:latin typeface="Calibri" panose="020F0502020204030204"/>
              </a:rPr>
              <a:t>Scope</a:t>
            </a:r>
          </a:p>
          <a:p>
            <a:pPr algn="ctr" defTabSz="914126">
              <a:defRPr/>
            </a:pPr>
            <a:r>
              <a:rPr lang="en-US" sz="1100">
                <a:solidFill>
                  <a:srgbClr val="FFFFFF"/>
                </a:solidFill>
                <a:latin typeface="Calibri" panose="020F0502020204030204"/>
              </a:rPr>
              <a:t>Information </a:t>
            </a:r>
          </a:p>
          <a:p>
            <a:pPr algn="ctr" defTabSz="914126">
              <a:defRPr/>
            </a:pPr>
            <a:r>
              <a:rPr lang="en-US" sz="1100">
                <a:solidFill>
                  <a:srgbClr val="FFFFFF"/>
                </a:solidFill>
                <a:latin typeface="Calibri" panose="020F0502020204030204"/>
              </a:rPr>
              <a:t>Security</a:t>
            </a:r>
            <a:endParaRPr lang="en-CA" sz="1100">
              <a:solidFill>
                <a:srgbClr val="FFFFFF"/>
              </a:solidFill>
              <a:latin typeface="Calibri" panose="020F0502020204030204"/>
            </a:endParaRPr>
          </a:p>
        </p:txBody>
      </p:sp>
      <p:sp>
        <p:nvSpPr>
          <p:cNvPr id="61" name="TextBox 60">
            <a:extLst>
              <a:ext uri="{FF2B5EF4-FFF2-40B4-BE49-F238E27FC236}">
                <a16:creationId xmlns:a16="http://schemas.microsoft.com/office/drawing/2014/main" id="{8A5F9999-153E-4FF5-8891-29FD91743274}"/>
              </a:ext>
            </a:extLst>
          </p:cNvPr>
          <p:cNvSpPr txBox="1"/>
          <p:nvPr/>
        </p:nvSpPr>
        <p:spPr>
          <a:xfrm>
            <a:off x="9026006" y="5327892"/>
            <a:ext cx="1921055" cy="769241"/>
          </a:xfrm>
          <a:prstGeom prst="rect">
            <a:avLst/>
          </a:prstGeom>
          <a:noFill/>
        </p:spPr>
        <p:txBody>
          <a:bodyPr wrap="square" rtlCol="0">
            <a:spAutoFit/>
          </a:bodyPr>
          <a:lstStyle/>
          <a:p>
            <a:pPr algn="ctr" defTabSz="914126">
              <a:defRPr/>
            </a:pPr>
            <a:endParaRPr lang="en-US" sz="1100">
              <a:solidFill>
                <a:srgbClr val="000000"/>
              </a:solidFill>
              <a:latin typeface="Calibri" panose="020F0502020204030204"/>
            </a:endParaRPr>
          </a:p>
          <a:p>
            <a:pPr algn="ctr" defTabSz="914126">
              <a:defRPr/>
            </a:pPr>
            <a:r>
              <a:rPr lang="en-US" sz="1100" b="1">
                <a:solidFill>
                  <a:srgbClr val="000000"/>
                </a:solidFill>
                <a:latin typeface="Calibri" panose="020F0502020204030204"/>
              </a:rPr>
              <a:t>Scope</a:t>
            </a:r>
          </a:p>
          <a:p>
            <a:pPr algn="ctr" defTabSz="914126">
              <a:defRPr/>
            </a:pPr>
            <a:r>
              <a:rPr lang="en-US" sz="1100">
                <a:solidFill>
                  <a:srgbClr val="000000"/>
                </a:solidFill>
                <a:latin typeface="Calibri" panose="020F0502020204030204"/>
              </a:rPr>
              <a:t>Low volume clients</a:t>
            </a:r>
          </a:p>
          <a:p>
            <a:pPr algn="ctr" defTabSz="914126">
              <a:defRPr/>
            </a:pPr>
            <a:r>
              <a:rPr lang="en-US" sz="1100">
                <a:solidFill>
                  <a:srgbClr val="000000"/>
                </a:solidFill>
                <a:latin typeface="Calibri" panose="020F0502020204030204"/>
              </a:rPr>
              <a:t>with limited budget</a:t>
            </a:r>
            <a:endParaRPr lang="en-CA" sz="1100">
              <a:solidFill>
                <a:srgbClr val="000000"/>
              </a:solidFill>
              <a:latin typeface="Calibri" panose="020F0502020204030204"/>
            </a:endParaRPr>
          </a:p>
        </p:txBody>
      </p:sp>
      <p:sp>
        <p:nvSpPr>
          <p:cNvPr id="62" name="TextBox 61">
            <a:extLst>
              <a:ext uri="{FF2B5EF4-FFF2-40B4-BE49-F238E27FC236}">
                <a16:creationId xmlns:a16="http://schemas.microsoft.com/office/drawing/2014/main" id="{3707FC09-EFFC-40C1-83C2-94B05977CCB9}"/>
              </a:ext>
            </a:extLst>
          </p:cNvPr>
          <p:cNvSpPr txBox="1"/>
          <p:nvPr/>
        </p:nvSpPr>
        <p:spPr>
          <a:xfrm>
            <a:off x="7514641" y="5398751"/>
            <a:ext cx="1921055" cy="600008"/>
          </a:xfrm>
          <a:prstGeom prst="rect">
            <a:avLst/>
          </a:prstGeom>
          <a:noFill/>
        </p:spPr>
        <p:txBody>
          <a:bodyPr wrap="square" rtlCol="0">
            <a:spAutoFit/>
          </a:bodyPr>
          <a:lstStyle/>
          <a:p>
            <a:pPr algn="ctr" defTabSz="914126">
              <a:defRPr/>
            </a:pPr>
            <a:endParaRPr lang="en-US" sz="1100">
              <a:solidFill>
                <a:srgbClr val="FFFFFF"/>
              </a:solidFill>
              <a:latin typeface="Calibri" panose="020F0502020204030204"/>
            </a:endParaRPr>
          </a:p>
          <a:p>
            <a:pPr algn="ctr" defTabSz="914126">
              <a:defRPr/>
            </a:pPr>
            <a:r>
              <a:rPr lang="en-US" sz="1100" b="1">
                <a:solidFill>
                  <a:srgbClr val="FFFFFF"/>
                </a:solidFill>
                <a:latin typeface="Calibri" panose="020F0502020204030204"/>
              </a:rPr>
              <a:t>Scope</a:t>
            </a:r>
          </a:p>
          <a:p>
            <a:pPr algn="ctr" defTabSz="914126">
              <a:defRPr/>
            </a:pPr>
            <a:r>
              <a:rPr lang="en-US" sz="1100">
                <a:solidFill>
                  <a:srgbClr val="FFFFFF"/>
                </a:solidFill>
                <a:latin typeface="Calibri" panose="020F0502020204030204"/>
              </a:rPr>
              <a:t>ITSM</a:t>
            </a:r>
            <a:endParaRPr lang="en-CA" sz="1100">
              <a:solidFill>
                <a:srgbClr val="FFFFFF"/>
              </a:solidFill>
              <a:latin typeface="Calibri" panose="020F0502020204030204"/>
            </a:endParaRPr>
          </a:p>
        </p:txBody>
      </p:sp>
      <p:sp>
        <p:nvSpPr>
          <p:cNvPr id="64" name="TextBox 63">
            <a:extLst>
              <a:ext uri="{FF2B5EF4-FFF2-40B4-BE49-F238E27FC236}">
                <a16:creationId xmlns:a16="http://schemas.microsoft.com/office/drawing/2014/main" id="{5B2040CB-563F-4D51-AADF-E73FCFDB3098}"/>
              </a:ext>
            </a:extLst>
          </p:cNvPr>
          <p:cNvSpPr txBox="1"/>
          <p:nvPr/>
        </p:nvSpPr>
        <p:spPr>
          <a:xfrm>
            <a:off x="10640213" y="5304560"/>
            <a:ext cx="1640564" cy="769241"/>
          </a:xfrm>
          <a:prstGeom prst="rect">
            <a:avLst/>
          </a:prstGeom>
          <a:noFill/>
        </p:spPr>
        <p:txBody>
          <a:bodyPr wrap="square" rtlCol="0">
            <a:spAutoFit/>
          </a:bodyPr>
          <a:lstStyle/>
          <a:p>
            <a:pPr algn="ctr" defTabSz="914126">
              <a:defRPr/>
            </a:pPr>
            <a:endParaRPr lang="en-US" sz="1100">
              <a:solidFill>
                <a:srgbClr val="000000"/>
              </a:solidFill>
              <a:latin typeface="Calibri" panose="020F0502020204030204"/>
            </a:endParaRPr>
          </a:p>
          <a:p>
            <a:pPr algn="ctr" defTabSz="914126">
              <a:defRPr/>
            </a:pPr>
            <a:r>
              <a:rPr lang="en-US" sz="1100" b="1">
                <a:solidFill>
                  <a:srgbClr val="000000"/>
                </a:solidFill>
                <a:latin typeface="Calibri" panose="020F0502020204030204"/>
              </a:rPr>
              <a:t>Scope</a:t>
            </a:r>
          </a:p>
          <a:p>
            <a:pPr algn="ctr" defTabSz="914126">
              <a:defRPr/>
            </a:pPr>
            <a:r>
              <a:rPr lang="en-US" sz="1100">
                <a:solidFill>
                  <a:srgbClr val="000000"/>
                </a:solidFill>
                <a:latin typeface="Calibri" panose="020F0502020204030204"/>
              </a:rPr>
              <a:t>Reporting &amp; Service Catalogue</a:t>
            </a:r>
            <a:endParaRPr lang="en-CA" sz="1100">
              <a:solidFill>
                <a:srgbClr val="000000"/>
              </a:solidFill>
              <a:latin typeface="Calibri" panose="020F0502020204030204"/>
            </a:endParaRPr>
          </a:p>
        </p:txBody>
      </p:sp>
      <p:sp>
        <p:nvSpPr>
          <p:cNvPr id="65" name="TextBox 64">
            <a:extLst>
              <a:ext uri="{FF2B5EF4-FFF2-40B4-BE49-F238E27FC236}">
                <a16:creationId xmlns:a16="http://schemas.microsoft.com/office/drawing/2014/main" id="{36B60EC1-4EFE-4BB7-AEF9-837587D3F147}"/>
              </a:ext>
            </a:extLst>
          </p:cNvPr>
          <p:cNvSpPr txBox="1"/>
          <p:nvPr/>
        </p:nvSpPr>
        <p:spPr>
          <a:xfrm>
            <a:off x="7799900" y="30763"/>
            <a:ext cx="4037548" cy="461545"/>
          </a:xfrm>
          <a:prstGeom prst="rect">
            <a:avLst/>
          </a:prstGeom>
          <a:noFill/>
        </p:spPr>
        <p:txBody>
          <a:bodyPr wrap="square" rtlCol="0">
            <a:spAutoFit/>
          </a:bodyPr>
          <a:lstStyle/>
          <a:p>
            <a:pPr defTabSz="914126">
              <a:defRPr/>
            </a:pPr>
            <a:r>
              <a:rPr lang="en-US" sz="2399" b="1" i="1" u="sng">
                <a:solidFill>
                  <a:srgbClr val="FFFFFF"/>
                </a:solidFill>
                <a:latin typeface="Calibri" panose="020F0502020204030204"/>
              </a:rPr>
              <a:t>ServiceNow DE Squads</a:t>
            </a:r>
            <a:endParaRPr lang="en-CA" sz="2399" b="1" i="1" u="sng">
              <a:solidFill>
                <a:srgbClr val="FFFFFF"/>
              </a:solidFill>
              <a:latin typeface="Calibri" panose="020F0502020204030204"/>
            </a:endParaRPr>
          </a:p>
        </p:txBody>
      </p:sp>
    </p:spTree>
    <p:extLst>
      <p:ext uri="{BB962C8B-B14F-4D97-AF65-F5344CB8AC3E}">
        <p14:creationId xmlns:p14="http://schemas.microsoft.com/office/powerpoint/2010/main" val="32845380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6" name="Picture 2" descr="Citizen Development Program: Enabling Citizen Developers - DevOps.com">
            <a:extLst>
              <a:ext uri="{FF2B5EF4-FFF2-40B4-BE49-F238E27FC236}">
                <a16:creationId xmlns:a16="http://schemas.microsoft.com/office/drawing/2014/main" id="{6C2A4D75-DFCF-4570-B0B2-24C3BEFFF350}"/>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81666" y="429408"/>
            <a:ext cx="5273139" cy="310387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rojectManagement.com - Citizen Development Insights">
            <a:extLst>
              <a:ext uri="{FF2B5EF4-FFF2-40B4-BE49-F238E27FC236}">
                <a16:creationId xmlns:a16="http://schemas.microsoft.com/office/drawing/2014/main" id="{2E0BA2B1-97B6-4543-A8B9-C5F9DFDC3F86}"/>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213744" y="429408"/>
            <a:ext cx="5848114" cy="310387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itizen developers, agile methodology and people change management for  digital transformation">
            <a:extLst>
              <a:ext uri="{FF2B5EF4-FFF2-40B4-BE49-F238E27FC236}">
                <a16:creationId xmlns:a16="http://schemas.microsoft.com/office/drawing/2014/main" id="{9B7CBBFC-0B6C-43C6-8191-8A615D7A901E}"/>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353877" y="3911090"/>
            <a:ext cx="9046394" cy="2422278"/>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Connector 2">
            <a:extLst>
              <a:ext uri="{FF2B5EF4-FFF2-40B4-BE49-F238E27FC236}">
                <a16:creationId xmlns:a16="http://schemas.microsoft.com/office/drawing/2014/main" id="{526544A5-0738-425A-AD1B-4228C86D44B9}"/>
              </a:ext>
            </a:extLst>
          </p:cNvPr>
          <p:cNvCxnSpPr/>
          <p:nvPr/>
        </p:nvCxnSpPr>
        <p:spPr>
          <a:xfrm>
            <a:off x="5877074" y="124685"/>
            <a:ext cx="0" cy="3665986"/>
          </a:xfrm>
          <a:prstGeom prst="line">
            <a:avLst/>
          </a:prstGeom>
          <a:ln>
            <a:prstDash val="lgDashDot"/>
          </a:ln>
        </p:spPr>
        <p:style>
          <a:lnRef idx="1">
            <a:schemeClr val="accent3"/>
          </a:lnRef>
          <a:fillRef idx="0">
            <a:schemeClr val="accent3"/>
          </a:fillRef>
          <a:effectRef idx="0">
            <a:schemeClr val="accent3"/>
          </a:effectRef>
          <a:fontRef idx="minor">
            <a:schemeClr val="tx1"/>
          </a:fontRef>
        </p:style>
      </p:cxnSp>
      <p:cxnSp>
        <p:nvCxnSpPr>
          <p:cNvPr id="5" name="Straight Connector 4">
            <a:extLst>
              <a:ext uri="{FF2B5EF4-FFF2-40B4-BE49-F238E27FC236}">
                <a16:creationId xmlns:a16="http://schemas.microsoft.com/office/drawing/2014/main" id="{3E58CDE8-4CCC-4572-8039-4ADFC4F21288}"/>
              </a:ext>
            </a:extLst>
          </p:cNvPr>
          <p:cNvCxnSpPr/>
          <p:nvPr/>
        </p:nvCxnSpPr>
        <p:spPr>
          <a:xfrm>
            <a:off x="658364" y="3985929"/>
            <a:ext cx="11271704" cy="0"/>
          </a:xfrm>
          <a:prstGeom prst="line">
            <a:avLst/>
          </a:prstGeom>
          <a:ln>
            <a:prstDash val="lgDashDot"/>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96314907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603C6-FB46-D0F0-BF99-4E6F2AC19753}"/>
              </a:ext>
            </a:extLst>
          </p:cNvPr>
          <p:cNvSpPr>
            <a:spLocks noGrp="1"/>
          </p:cNvSpPr>
          <p:nvPr>
            <p:ph type="title"/>
          </p:nvPr>
        </p:nvSpPr>
        <p:spPr>
          <a:xfrm>
            <a:off x="668343" y="2994657"/>
            <a:ext cx="8254824" cy="1325535"/>
          </a:xfrm>
        </p:spPr>
        <p:txBody>
          <a:bodyPr/>
          <a:lstStyle/>
          <a:p>
            <a:r>
              <a:rPr lang="en-US">
                <a:solidFill>
                  <a:srgbClr val="86ED77"/>
                </a:solidFill>
              </a:rPr>
              <a:t>In-House ServiceNow Delivery – Now Squad Descriptions</a:t>
            </a:r>
            <a:br>
              <a:rPr lang="en-CA">
                <a:solidFill>
                  <a:srgbClr val="86ED77"/>
                </a:solidFill>
              </a:rPr>
            </a:br>
            <a:endParaRPr lang="en-US">
              <a:solidFill>
                <a:srgbClr val="86ED77"/>
              </a:solidFill>
            </a:endParaRPr>
          </a:p>
        </p:txBody>
      </p:sp>
    </p:spTree>
    <p:extLst>
      <p:ext uri="{BB962C8B-B14F-4D97-AF65-F5344CB8AC3E}">
        <p14:creationId xmlns:p14="http://schemas.microsoft.com/office/powerpoint/2010/main" val="35276698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64156088-BF17-4D4A-9423-F5BD7966E9AB}"/>
              </a:ext>
            </a:extLst>
          </p:cNvPr>
          <p:cNvSpPr>
            <a:spLocks noGrp="1"/>
          </p:cNvSpPr>
          <p:nvPr>
            <p:ph type="body" sz="quarter" idx="13"/>
          </p:nvPr>
        </p:nvSpPr>
        <p:spPr>
          <a:xfrm>
            <a:off x="1353786" y="1278414"/>
            <a:ext cx="9892251" cy="4890542"/>
          </a:xfrm>
        </p:spPr>
        <p:txBody>
          <a:bodyPr vert="horz" lIns="91440" tIns="45720" rIns="91440" bIns="45720" rtlCol="0" anchor="t">
            <a:noAutofit/>
          </a:bodyPr>
          <a:lstStyle/>
          <a:p>
            <a:r>
              <a:rPr lang="en-US" sz="1950" b="1"/>
              <a:t>Proactively forecast demand for products &amp; services as well as enhancements &amp; defect repairs</a:t>
            </a:r>
          </a:p>
          <a:p>
            <a:endParaRPr lang="en-US" sz="1950" b="1"/>
          </a:p>
          <a:p>
            <a:r>
              <a:rPr lang="en-US" sz="1950" b="1"/>
              <a:t>Clarifies decision-making accountability &amp; alignment across stakeholders</a:t>
            </a:r>
          </a:p>
          <a:p>
            <a:endParaRPr lang="en-US" sz="1950" b="1"/>
          </a:p>
          <a:p>
            <a:r>
              <a:rPr lang="en-US" sz="1950" b="1"/>
              <a:t>Provides transparency of costs, processes, projects &amp; services </a:t>
            </a:r>
          </a:p>
          <a:p>
            <a:endParaRPr lang="en-US" sz="1950" b="1"/>
          </a:p>
          <a:p>
            <a:r>
              <a:rPr lang="en-US" sz="1950" b="1"/>
              <a:t>Ensures technology is fit-for-purpose &amp; fit-for-use</a:t>
            </a:r>
          </a:p>
          <a:p>
            <a:endParaRPr lang="en-US" sz="1950" b="1"/>
          </a:p>
          <a:p>
            <a:r>
              <a:rPr lang="en-US" sz="1950" b="1"/>
              <a:t>Increases ability to benchmark &amp; look for performance improvements across the business</a:t>
            </a:r>
          </a:p>
          <a:p>
            <a:endParaRPr lang="en-US"/>
          </a:p>
        </p:txBody>
      </p:sp>
      <p:sp>
        <p:nvSpPr>
          <p:cNvPr id="2" name="Title 1"/>
          <p:cNvSpPr>
            <a:spLocks noGrp="1"/>
          </p:cNvSpPr>
          <p:nvPr>
            <p:ph type="title"/>
          </p:nvPr>
        </p:nvSpPr>
        <p:spPr>
          <a:xfrm>
            <a:off x="99989" y="109966"/>
            <a:ext cx="10982639" cy="716395"/>
          </a:xfrm>
        </p:spPr>
        <p:txBody>
          <a:bodyPr/>
          <a:lstStyle/>
          <a:p>
            <a:r>
              <a:rPr lang="en-SG"/>
              <a:t>Result:  Achieving Successful Outcomes</a:t>
            </a:r>
          </a:p>
        </p:txBody>
      </p:sp>
      <p:sp>
        <p:nvSpPr>
          <p:cNvPr id="6" name="Freeform 25"/>
          <p:cNvSpPr>
            <a:spLocks noChangeAspect="1" noEditPoints="1"/>
          </p:cNvSpPr>
          <p:nvPr/>
        </p:nvSpPr>
        <p:spPr bwMode="auto">
          <a:xfrm>
            <a:off x="730532" y="3171154"/>
            <a:ext cx="365665" cy="365665"/>
          </a:xfrm>
          <a:custGeom>
            <a:avLst/>
            <a:gdLst>
              <a:gd name="T0" fmla="*/ 143 w 220"/>
              <a:gd name="T1" fmla="*/ 113 h 220"/>
              <a:gd name="T2" fmla="*/ 117 w 220"/>
              <a:gd name="T3" fmla="*/ 101 h 220"/>
              <a:gd name="T4" fmla="*/ 117 w 220"/>
              <a:gd name="T5" fmla="*/ 60 h 220"/>
              <a:gd name="T6" fmla="*/ 129 w 220"/>
              <a:gd name="T7" fmla="*/ 64 h 220"/>
              <a:gd name="T8" fmla="*/ 140 w 220"/>
              <a:gd name="T9" fmla="*/ 75 h 220"/>
              <a:gd name="T10" fmla="*/ 147 w 220"/>
              <a:gd name="T11" fmla="*/ 71 h 220"/>
              <a:gd name="T12" fmla="*/ 135 w 220"/>
              <a:gd name="T13" fmla="*/ 58 h 220"/>
              <a:gd name="T14" fmla="*/ 117 w 220"/>
              <a:gd name="T15" fmla="*/ 53 h 220"/>
              <a:gd name="T16" fmla="*/ 117 w 220"/>
              <a:gd name="T17" fmla="*/ 41 h 220"/>
              <a:gd name="T18" fmla="*/ 111 w 220"/>
              <a:gd name="T19" fmla="*/ 41 h 220"/>
              <a:gd name="T20" fmla="*/ 111 w 220"/>
              <a:gd name="T21" fmla="*/ 53 h 220"/>
              <a:gd name="T22" fmla="*/ 88 w 220"/>
              <a:gd name="T23" fmla="*/ 61 h 220"/>
              <a:gd name="T24" fmla="*/ 79 w 220"/>
              <a:gd name="T25" fmla="*/ 80 h 220"/>
              <a:gd name="T26" fmla="*/ 87 w 220"/>
              <a:gd name="T27" fmla="*/ 98 h 220"/>
              <a:gd name="T28" fmla="*/ 111 w 220"/>
              <a:gd name="T29" fmla="*/ 108 h 220"/>
              <a:gd name="T30" fmla="*/ 111 w 220"/>
              <a:gd name="T31" fmla="*/ 154 h 220"/>
              <a:gd name="T32" fmla="*/ 95 w 220"/>
              <a:gd name="T33" fmla="*/ 148 h 220"/>
              <a:gd name="T34" fmla="*/ 84 w 220"/>
              <a:gd name="T35" fmla="*/ 135 h 220"/>
              <a:gd name="T36" fmla="*/ 78 w 220"/>
              <a:gd name="T37" fmla="*/ 141 h 220"/>
              <a:gd name="T38" fmla="*/ 92 w 220"/>
              <a:gd name="T39" fmla="*/ 156 h 220"/>
              <a:gd name="T40" fmla="*/ 111 w 220"/>
              <a:gd name="T41" fmla="*/ 161 h 220"/>
              <a:gd name="T42" fmla="*/ 111 w 220"/>
              <a:gd name="T43" fmla="*/ 175 h 220"/>
              <a:gd name="T44" fmla="*/ 117 w 220"/>
              <a:gd name="T45" fmla="*/ 175 h 220"/>
              <a:gd name="T46" fmla="*/ 117 w 220"/>
              <a:gd name="T47" fmla="*/ 161 h 220"/>
              <a:gd name="T48" fmla="*/ 142 w 220"/>
              <a:gd name="T49" fmla="*/ 152 h 220"/>
              <a:gd name="T50" fmla="*/ 151 w 220"/>
              <a:gd name="T51" fmla="*/ 131 h 220"/>
              <a:gd name="T52" fmla="*/ 143 w 220"/>
              <a:gd name="T53" fmla="*/ 113 h 220"/>
              <a:gd name="T54" fmla="*/ 111 w 220"/>
              <a:gd name="T55" fmla="*/ 99 h 220"/>
              <a:gd name="T56" fmla="*/ 93 w 220"/>
              <a:gd name="T57" fmla="*/ 91 h 220"/>
              <a:gd name="T58" fmla="*/ 88 w 220"/>
              <a:gd name="T59" fmla="*/ 79 h 220"/>
              <a:gd name="T60" fmla="*/ 94 w 220"/>
              <a:gd name="T61" fmla="*/ 66 h 220"/>
              <a:gd name="T62" fmla="*/ 111 w 220"/>
              <a:gd name="T63" fmla="*/ 60 h 220"/>
              <a:gd name="T64" fmla="*/ 111 w 220"/>
              <a:gd name="T65" fmla="*/ 99 h 220"/>
              <a:gd name="T66" fmla="*/ 136 w 220"/>
              <a:gd name="T67" fmla="*/ 147 h 220"/>
              <a:gd name="T68" fmla="*/ 117 w 220"/>
              <a:gd name="T69" fmla="*/ 154 h 220"/>
              <a:gd name="T70" fmla="*/ 117 w 220"/>
              <a:gd name="T71" fmla="*/ 111 h 220"/>
              <a:gd name="T72" fmla="*/ 137 w 220"/>
              <a:gd name="T73" fmla="*/ 120 h 220"/>
              <a:gd name="T74" fmla="*/ 142 w 220"/>
              <a:gd name="T75" fmla="*/ 133 h 220"/>
              <a:gd name="T76" fmla="*/ 136 w 220"/>
              <a:gd name="T77" fmla="*/ 147 h 220"/>
              <a:gd name="T78" fmla="*/ 110 w 220"/>
              <a:gd name="T79" fmla="*/ 0 h 220"/>
              <a:gd name="T80" fmla="*/ 0 w 220"/>
              <a:gd name="T81" fmla="*/ 110 h 220"/>
              <a:gd name="T82" fmla="*/ 110 w 220"/>
              <a:gd name="T83" fmla="*/ 220 h 220"/>
              <a:gd name="T84" fmla="*/ 220 w 220"/>
              <a:gd name="T85" fmla="*/ 110 h 220"/>
              <a:gd name="T86" fmla="*/ 110 w 220"/>
              <a:gd name="T87" fmla="*/ 0 h 220"/>
              <a:gd name="T88" fmla="*/ 110 w 220"/>
              <a:gd name="T89" fmla="*/ 211 h 220"/>
              <a:gd name="T90" fmla="*/ 9 w 220"/>
              <a:gd name="T91" fmla="*/ 110 h 220"/>
              <a:gd name="T92" fmla="*/ 110 w 220"/>
              <a:gd name="T93" fmla="*/ 9 h 220"/>
              <a:gd name="T94" fmla="*/ 212 w 220"/>
              <a:gd name="T95" fmla="*/ 110 h 220"/>
              <a:gd name="T96" fmla="*/ 110 w 220"/>
              <a:gd name="T97" fmla="*/ 211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0" h="220">
                <a:moveTo>
                  <a:pt x="143" y="113"/>
                </a:moveTo>
                <a:cubicBezTo>
                  <a:pt x="137" y="108"/>
                  <a:pt x="129" y="104"/>
                  <a:pt x="117" y="101"/>
                </a:cubicBezTo>
                <a:cubicBezTo>
                  <a:pt x="117" y="60"/>
                  <a:pt x="117" y="60"/>
                  <a:pt x="117" y="60"/>
                </a:cubicBezTo>
                <a:cubicBezTo>
                  <a:pt x="122" y="61"/>
                  <a:pt x="126" y="62"/>
                  <a:pt x="129" y="64"/>
                </a:cubicBezTo>
                <a:cubicBezTo>
                  <a:pt x="133" y="67"/>
                  <a:pt x="136" y="70"/>
                  <a:pt x="140" y="75"/>
                </a:cubicBezTo>
                <a:cubicBezTo>
                  <a:pt x="147" y="71"/>
                  <a:pt x="147" y="71"/>
                  <a:pt x="147" y="71"/>
                </a:cubicBezTo>
                <a:cubicBezTo>
                  <a:pt x="143" y="65"/>
                  <a:pt x="139" y="61"/>
                  <a:pt x="135" y="58"/>
                </a:cubicBezTo>
                <a:cubicBezTo>
                  <a:pt x="130" y="55"/>
                  <a:pt x="124" y="54"/>
                  <a:pt x="117" y="53"/>
                </a:cubicBezTo>
                <a:cubicBezTo>
                  <a:pt x="117" y="41"/>
                  <a:pt x="117" y="41"/>
                  <a:pt x="117" y="41"/>
                </a:cubicBezTo>
                <a:cubicBezTo>
                  <a:pt x="111" y="41"/>
                  <a:pt x="111" y="41"/>
                  <a:pt x="111" y="41"/>
                </a:cubicBezTo>
                <a:cubicBezTo>
                  <a:pt x="111" y="53"/>
                  <a:pt x="111" y="53"/>
                  <a:pt x="111" y="53"/>
                </a:cubicBezTo>
                <a:cubicBezTo>
                  <a:pt x="101" y="54"/>
                  <a:pt x="93" y="57"/>
                  <a:pt x="88" y="61"/>
                </a:cubicBezTo>
                <a:cubicBezTo>
                  <a:pt x="82" y="66"/>
                  <a:pt x="79" y="72"/>
                  <a:pt x="79" y="80"/>
                </a:cubicBezTo>
                <a:cubicBezTo>
                  <a:pt x="79" y="87"/>
                  <a:pt x="82" y="93"/>
                  <a:pt x="87" y="98"/>
                </a:cubicBezTo>
                <a:cubicBezTo>
                  <a:pt x="92" y="102"/>
                  <a:pt x="100" y="106"/>
                  <a:pt x="111" y="108"/>
                </a:cubicBezTo>
                <a:cubicBezTo>
                  <a:pt x="111" y="154"/>
                  <a:pt x="111" y="154"/>
                  <a:pt x="111" y="154"/>
                </a:cubicBezTo>
                <a:cubicBezTo>
                  <a:pt x="105" y="153"/>
                  <a:pt x="100" y="151"/>
                  <a:pt x="95" y="148"/>
                </a:cubicBezTo>
                <a:cubicBezTo>
                  <a:pt x="91" y="145"/>
                  <a:pt x="88" y="141"/>
                  <a:pt x="84" y="135"/>
                </a:cubicBezTo>
                <a:cubicBezTo>
                  <a:pt x="78" y="141"/>
                  <a:pt x="78" y="141"/>
                  <a:pt x="78" y="141"/>
                </a:cubicBezTo>
                <a:cubicBezTo>
                  <a:pt x="82" y="147"/>
                  <a:pt x="86" y="152"/>
                  <a:pt x="92" y="156"/>
                </a:cubicBezTo>
                <a:cubicBezTo>
                  <a:pt x="97" y="159"/>
                  <a:pt x="104" y="161"/>
                  <a:pt x="111" y="161"/>
                </a:cubicBezTo>
                <a:cubicBezTo>
                  <a:pt x="111" y="175"/>
                  <a:pt x="111" y="175"/>
                  <a:pt x="111" y="175"/>
                </a:cubicBezTo>
                <a:cubicBezTo>
                  <a:pt x="117" y="175"/>
                  <a:pt x="117" y="175"/>
                  <a:pt x="117" y="175"/>
                </a:cubicBezTo>
                <a:cubicBezTo>
                  <a:pt x="117" y="161"/>
                  <a:pt x="117" y="161"/>
                  <a:pt x="117" y="161"/>
                </a:cubicBezTo>
                <a:cubicBezTo>
                  <a:pt x="128" y="160"/>
                  <a:pt x="136" y="157"/>
                  <a:pt x="142" y="152"/>
                </a:cubicBezTo>
                <a:cubicBezTo>
                  <a:pt x="148" y="147"/>
                  <a:pt x="151" y="140"/>
                  <a:pt x="151" y="131"/>
                </a:cubicBezTo>
                <a:cubicBezTo>
                  <a:pt x="151" y="124"/>
                  <a:pt x="148" y="118"/>
                  <a:pt x="143" y="113"/>
                </a:cubicBezTo>
                <a:close/>
                <a:moveTo>
                  <a:pt x="111" y="99"/>
                </a:moveTo>
                <a:cubicBezTo>
                  <a:pt x="103" y="97"/>
                  <a:pt x="97" y="95"/>
                  <a:pt x="93" y="91"/>
                </a:cubicBezTo>
                <a:cubicBezTo>
                  <a:pt x="89" y="88"/>
                  <a:pt x="88" y="84"/>
                  <a:pt x="88" y="79"/>
                </a:cubicBezTo>
                <a:cubicBezTo>
                  <a:pt x="88" y="74"/>
                  <a:pt x="90" y="69"/>
                  <a:pt x="94" y="66"/>
                </a:cubicBezTo>
                <a:cubicBezTo>
                  <a:pt x="98" y="62"/>
                  <a:pt x="104" y="60"/>
                  <a:pt x="111" y="60"/>
                </a:cubicBezTo>
                <a:lnTo>
                  <a:pt x="111" y="99"/>
                </a:lnTo>
                <a:close/>
                <a:moveTo>
                  <a:pt x="136" y="147"/>
                </a:moveTo>
                <a:cubicBezTo>
                  <a:pt x="131" y="151"/>
                  <a:pt x="125" y="153"/>
                  <a:pt x="117" y="154"/>
                </a:cubicBezTo>
                <a:cubicBezTo>
                  <a:pt x="117" y="111"/>
                  <a:pt x="117" y="111"/>
                  <a:pt x="117" y="111"/>
                </a:cubicBezTo>
                <a:cubicBezTo>
                  <a:pt x="126" y="113"/>
                  <a:pt x="133" y="116"/>
                  <a:pt x="137" y="120"/>
                </a:cubicBezTo>
                <a:cubicBezTo>
                  <a:pt x="140" y="123"/>
                  <a:pt x="142" y="127"/>
                  <a:pt x="142" y="133"/>
                </a:cubicBezTo>
                <a:cubicBezTo>
                  <a:pt x="142" y="139"/>
                  <a:pt x="140" y="143"/>
                  <a:pt x="136" y="147"/>
                </a:cubicBezTo>
                <a:close/>
                <a:moveTo>
                  <a:pt x="110" y="0"/>
                </a:moveTo>
                <a:cubicBezTo>
                  <a:pt x="50" y="0"/>
                  <a:pt x="0" y="49"/>
                  <a:pt x="0" y="110"/>
                </a:cubicBezTo>
                <a:cubicBezTo>
                  <a:pt x="0" y="171"/>
                  <a:pt x="50" y="220"/>
                  <a:pt x="110" y="220"/>
                </a:cubicBezTo>
                <a:cubicBezTo>
                  <a:pt x="171" y="220"/>
                  <a:pt x="220" y="171"/>
                  <a:pt x="220" y="110"/>
                </a:cubicBezTo>
                <a:cubicBezTo>
                  <a:pt x="220" y="49"/>
                  <a:pt x="171" y="0"/>
                  <a:pt x="110" y="0"/>
                </a:cubicBezTo>
                <a:close/>
                <a:moveTo>
                  <a:pt x="110" y="211"/>
                </a:moveTo>
                <a:cubicBezTo>
                  <a:pt x="55" y="211"/>
                  <a:pt x="9" y="166"/>
                  <a:pt x="9" y="110"/>
                </a:cubicBezTo>
                <a:cubicBezTo>
                  <a:pt x="9" y="54"/>
                  <a:pt x="55" y="9"/>
                  <a:pt x="110" y="9"/>
                </a:cubicBezTo>
                <a:cubicBezTo>
                  <a:pt x="166" y="9"/>
                  <a:pt x="212" y="54"/>
                  <a:pt x="212" y="110"/>
                </a:cubicBezTo>
                <a:cubicBezTo>
                  <a:pt x="212" y="166"/>
                  <a:pt x="166" y="211"/>
                  <a:pt x="110" y="211"/>
                </a:cubicBezTo>
                <a:close/>
              </a:path>
            </a:pathLst>
          </a:custGeom>
          <a:solidFill>
            <a:srgbClr val="62D84E"/>
          </a:solidFill>
          <a:ln>
            <a:noFill/>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8" name="Freeform 9"/>
          <p:cNvSpPr>
            <a:spLocks noChangeAspect="1" noEditPoints="1"/>
          </p:cNvSpPr>
          <p:nvPr/>
        </p:nvSpPr>
        <p:spPr bwMode="auto">
          <a:xfrm>
            <a:off x="731009" y="2328377"/>
            <a:ext cx="364904" cy="365665"/>
          </a:xfrm>
          <a:custGeom>
            <a:avLst/>
            <a:gdLst>
              <a:gd name="T0" fmla="*/ 117 w 200"/>
              <a:gd name="T1" fmla="*/ 1 h 200"/>
              <a:gd name="T2" fmla="*/ 100 w 200"/>
              <a:gd name="T3" fmla="*/ 0 h 200"/>
              <a:gd name="T4" fmla="*/ 0 w 200"/>
              <a:gd name="T5" fmla="*/ 100 h 200"/>
              <a:gd name="T6" fmla="*/ 100 w 200"/>
              <a:gd name="T7" fmla="*/ 200 h 200"/>
              <a:gd name="T8" fmla="*/ 200 w 200"/>
              <a:gd name="T9" fmla="*/ 100 h 200"/>
              <a:gd name="T10" fmla="*/ 117 w 200"/>
              <a:gd name="T11" fmla="*/ 1 h 200"/>
              <a:gd name="T12" fmla="*/ 192 w 200"/>
              <a:gd name="T13" fmla="*/ 100 h 200"/>
              <a:gd name="T14" fmla="*/ 178 w 200"/>
              <a:gd name="T15" fmla="*/ 149 h 200"/>
              <a:gd name="T16" fmla="*/ 107 w 200"/>
              <a:gd name="T17" fmla="*/ 100 h 200"/>
              <a:gd name="T18" fmla="*/ 182 w 200"/>
              <a:gd name="T19" fmla="*/ 58 h 200"/>
              <a:gd name="T20" fmla="*/ 192 w 200"/>
              <a:gd name="T21" fmla="*/ 100 h 200"/>
              <a:gd name="T22" fmla="*/ 178 w 200"/>
              <a:gd name="T23" fmla="*/ 51 h 200"/>
              <a:gd name="T24" fmla="*/ 105 w 200"/>
              <a:gd name="T25" fmla="*/ 92 h 200"/>
              <a:gd name="T26" fmla="*/ 119 w 200"/>
              <a:gd name="T27" fmla="*/ 10 h 200"/>
              <a:gd name="T28" fmla="*/ 178 w 200"/>
              <a:gd name="T29" fmla="*/ 51 h 200"/>
              <a:gd name="T30" fmla="*/ 100 w 200"/>
              <a:gd name="T31" fmla="*/ 192 h 200"/>
              <a:gd name="T32" fmla="*/ 8 w 200"/>
              <a:gd name="T33" fmla="*/ 100 h 200"/>
              <a:gd name="T34" fmla="*/ 100 w 200"/>
              <a:gd name="T35" fmla="*/ 8 h 200"/>
              <a:gd name="T36" fmla="*/ 111 w 200"/>
              <a:gd name="T37" fmla="*/ 9 h 200"/>
              <a:gd name="T38" fmla="*/ 96 w 200"/>
              <a:gd name="T39" fmla="*/ 102 h 200"/>
              <a:gd name="T40" fmla="*/ 173 w 200"/>
              <a:gd name="T41" fmla="*/ 156 h 200"/>
              <a:gd name="T42" fmla="*/ 100 w 200"/>
              <a:gd name="T43"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200">
                <a:moveTo>
                  <a:pt x="117" y="1"/>
                </a:moveTo>
                <a:cubicBezTo>
                  <a:pt x="111" y="0"/>
                  <a:pt x="106" y="0"/>
                  <a:pt x="100" y="0"/>
                </a:cubicBezTo>
                <a:cubicBezTo>
                  <a:pt x="45" y="0"/>
                  <a:pt x="0" y="45"/>
                  <a:pt x="0" y="100"/>
                </a:cubicBezTo>
                <a:cubicBezTo>
                  <a:pt x="0" y="155"/>
                  <a:pt x="45" y="200"/>
                  <a:pt x="100" y="200"/>
                </a:cubicBezTo>
                <a:cubicBezTo>
                  <a:pt x="155" y="200"/>
                  <a:pt x="200" y="155"/>
                  <a:pt x="200" y="100"/>
                </a:cubicBezTo>
                <a:cubicBezTo>
                  <a:pt x="200" y="51"/>
                  <a:pt x="165" y="9"/>
                  <a:pt x="117" y="1"/>
                </a:cubicBezTo>
                <a:close/>
                <a:moveTo>
                  <a:pt x="192" y="100"/>
                </a:moveTo>
                <a:cubicBezTo>
                  <a:pt x="192" y="118"/>
                  <a:pt x="187" y="135"/>
                  <a:pt x="178" y="149"/>
                </a:cubicBezTo>
                <a:cubicBezTo>
                  <a:pt x="107" y="100"/>
                  <a:pt x="107" y="100"/>
                  <a:pt x="107" y="100"/>
                </a:cubicBezTo>
                <a:cubicBezTo>
                  <a:pt x="182" y="58"/>
                  <a:pt x="182" y="58"/>
                  <a:pt x="182" y="58"/>
                </a:cubicBezTo>
                <a:cubicBezTo>
                  <a:pt x="188" y="71"/>
                  <a:pt x="192" y="85"/>
                  <a:pt x="192" y="100"/>
                </a:cubicBezTo>
                <a:close/>
                <a:moveTo>
                  <a:pt x="178" y="51"/>
                </a:moveTo>
                <a:cubicBezTo>
                  <a:pt x="105" y="92"/>
                  <a:pt x="105" y="92"/>
                  <a:pt x="105" y="92"/>
                </a:cubicBezTo>
                <a:cubicBezTo>
                  <a:pt x="119" y="10"/>
                  <a:pt x="119" y="10"/>
                  <a:pt x="119" y="10"/>
                </a:cubicBezTo>
                <a:cubicBezTo>
                  <a:pt x="144" y="15"/>
                  <a:pt x="165" y="30"/>
                  <a:pt x="178" y="51"/>
                </a:cubicBezTo>
                <a:close/>
                <a:moveTo>
                  <a:pt x="100" y="192"/>
                </a:moveTo>
                <a:cubicBezTo>
                  <a:pt x="49" y="192"/>
                  <a:pt x="8" y="151"/>
                  <a:pt x="8" y="100"/>
                </a:cubicBezTo>
                <a:cubicBezTo>
                  <a:pt x="8" y="49"/>
                  <a:pt x="49" y="8"/>
                  <a:pt x="100" y="8"/>
                </a:cubicBezTo>
                <a:cubicBezTo>
                  <a:pt x="104" y="8"/>
                  <a:pt x="108" y="8"/>
                  <a:pt x="111" y="9"/>
                </a:cubicBezTo>
                <a:cubicBezTo>
                  <a:pt x="96" y="102"/>
                  <a:pt x="96" y="102"/>
                  <a:pt x="96" y="102"/>
                </a:cubicBezTo>
                <a:cubicBezTo>
                  <a:pt x="173" y="156"/>
                  <a:pt x="173" y="156"/>
                  <a:pt x="173" y="156"/>
                </a:cubicBezTo>
                <a:cubicBezTo>
                  <a:pt x="156" y="178"/>
                  <a:pt x="130" y="192"/>
                  <a:pt x="100" y="192"/>
                </a:cubicBezTo>
                <a:close/>
              </a:path>
            </a:pathLst>
          </a:custGeom>
          <a:solidFill>
            <a:srgbClr val="62D84E"/>
          </a:solidFill>
          <a:ln>
            <a:noFill/>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10" name="Freeform 9"/>
          <p:cNvSpPr>
            <a:spLocks noChangeAspect="1" noEditPoints="1"/>
          </p:cNvSpPr>
          <p:nvPr/>
        </p:nvSpPr>
        <p:spPr bwMode="auto">
          <a:xfrm>
            <a:off x="738475" y="4038445"/>
            <a:ext cx="352959" cy="365665"/>
          </a:xfrm>
          <a:custGeom>
            <a:avLst/>
            <a:gdLst>
              <a:gd name="T0" fmla="*/ 104 w 208"/>
              <a:gd name="T1" fmla="*/ 78 h 216"/>
              <a:gd name="T2" fmla="*/ 104 w 208"/>
              <a:gd name="T3" fmla="*/ 78 h 216"/>
              <a:gd name="T4" fmla="*/ 117 w 208"/>
              <a:gd name="T5" fmla="*/ 72 h 216"/>
              <a:gd name="T6" fmla="*/ 104 w 208"/>
              <a:gd name="T7" fmla="*/ 70 h 216"/>
              <a:gd name="T8" fmla="*/ 70 w 208"/>
              <a:gd name="T9" fmla="*/ 104 h 216"/>
              <a:gd name="T10" fmla="*/ 104 w 208"/>
              <a:gd name="T11" fmla="*/ 138 h 216"/>
              <a:gd name="T12" fmla="*/ 138 w 208"/>
              <a:gd name="T13" fmla="*/ 104 h 216"/>
              <a:gd name="T14" fmla="*/ 128 w 208"/>
              <a:gd name="T15" fmla="*/ 94 h 216"/>
              <a:gd name="T16" fmla="*/ 105 w 208"/>
              <a:gd name="T17" fmla="*/ 130 h 216"/>
              <a:gd name="T18" fmla="*/ 104 w 208"/>
              <a:gd name="T19" fmla="*/ 130 h 216"/>
              <a:gd name="T20" fmla="*/ 104 w 208"/>
              <a:gd name="T21" fmla="*/ 78 h 216"/>
              <a:gd name="T22" fmla="*/ 196 w 208"/>
              <a:gd name="T23" fmla="*/ 55 h 216"/>
              <a:gd name="T24" fmla="*/ 200 w 208"/>
              <a:gd name="T25" fmla="*/ 104 h 216"/>
              <a:gd name="T26" fmla="*/ 104 w 208"/>
              <a:gd name="T27" fmla="*/ 200 h 216"/>
              <a:gd name="T28" fmla="*/ 8 w 208"/>
              <a:gd name="T29" fmla="*/ 104 h 216"/>
              <a:gd name="T30" fmla="*/ 104 w 208"/>
              <a:gd name="T31" fmla="*/ 8 h 216"/>
              <a:gd name="T32" fmla="*/ 104 w 208"/>
              <a:gd name="T33" fmla="*/ 8 h 216"/>
              <a:gd name="T34" fmla="*/ 152 w 208"/>
              <a:gd name="T35" fmla="*/ 11 h 216"/>
              <a:gd name="T36" fmla="*/ 104 w 208"/>
              <a:gd name="T37" fmla="*/ 0 h 216"/>
              <a:gd name="T38" fmla="*/ 0 w 208"/>
              <a:gd name="T39" fmla="*/ 104 h 216"/>
              <a:gd name="T40" fmla="*/ 104 w 208"/>
              <a:gd name="T41" fmla="*/ 208 h 216"/>
              <a:gd name="T42" fmla="*/ 208 w 208"/>
              <a:gd name="T43" fmla="*/ 104 h 216"/>
              <a:gd name="T44" fmla="*/ 172 w 208"/>
              <a:gd name="T45" fmla="*/ 104 h 216"/>
              <a:gd name="T46" fmla="*/ 154 w 208"/>
              <a:gd name="T47" fmla="*/ 71 h 216"/>
              <a:gd name="T48" fmla="*/ 105 w 208"/>
              <a:gd name="T49" fmla="*/ 164 h 216"/>
              <a:gd name="T50" fmla="*/ 104 w 208"/>
              <a:gd name="T51" fmla="*/ 164 h 216"/>
              <a:gd name="T52" fmla="*/ 104 w 208"/>
              <a:gd name="T53" fmla="*/ 44 h 216"/>
              <a:gd name="T54" fmla="*/ 104 w 208"/>
              <a:gd name="T55" fmla="*/ 44 h 216"/>
              <a:gd name="T56" fmla="*/ 138 w 208"/>
              <a:gd name="T57" fmla="*/ 54 h 216"/>
              <a:gd name="T58" fmla="*/ 104 w 208"/>
              <a:gd name="T59" fmla="*/ 36 h 216"/>
              <a:gd name="T60" fmla="*/ 104 w 208"/>
              <a:gd name="T61" fmla="*/ 36 h 216"/>
              <a:gd name="T62" fmla="*/ 104 w 208"/>
              <a:gd name="T63" fmla="*/ 172 h 216"/>
              <a:gd name="T64" fmla="*/ 104 w 208"/>
              <a:gd name="T65" fmla="*/ 172 h 216"/>
              <a:gd name="T66" fmla="*/ 9 w 208"/>
              <a:gd name="T67" fmla="*/ 209 h 216"/>
              <a:gd name="T68" fmla="*/ 12 w 208"/>
              <a:gd name="T69" fmla="*/ 216 h 216"/>
              <a:gd name="T70" fmla="*/ 36 w 208"/>
              <a:gd name="T71" fmla="*/ 193 h 216"/>
              <a:gd name="T72" fmla="*/ 31 w 208"/>
              <a:gd name="T73" fmla="*/ 187 h 216"/>
              <a:gd name="T74" fmla="*/ 172 w 208"/>
              <a:gd name="T75" fmla="*/ 187 h 216"/>
              <a:gd name="T76" fmla="*/ 194 w 208"/>
              <a:gd name="T77" fmla="*/ 215 h 216"/>
              <a:gd name="T78" fmla="*/ 200 w 208"/>
              <a:gd name="T79" fmla="*/ 215 h 216"/>
              <a:gd name="T80" fmla="*/ 178 w 208"/>
              <a:gd name="T81" fmla="*/ 187 h 216"/>
              <a:gd name="T82" fmla="*/ 103 w 208"/>
              <a:gd name="T83" fmla="*/ 108 h 216"/>
              <a:gd name="T84" fmla="*/ 176 w 208"/>
              <a:gd name="T85" fmla="*/ 37 h 216"/>
              <a:gd name="T86" fmla="*/ 196 w 208"/>
              <a:gd name="T87" fmla="*/ 37 h 216"/>
              <a:gd name="T88" fmla="*/ 196 w 208"/>
              <a:gd name="T89" fmla="*/ 29 h 216"/>
              <a:gd name="T90" fmla="*/ 180 w 208"/>
              <a:gd name="T91" fmla="*/ 13 h 216"/>
              <a:gd name="T92" fmla="*/ 172 w 208"/>
              <a:gd name="T93" fmla="*/ 13 h 216"/>
              <a:gd name="T94" fmla="*/ 171 w 208"/>
              <a:gd name="T95" fmla="*/ 30 h 216"/>
              <a:gd name="T96" fmla="*/ 100 w 208"/>
              <a:gd name="T97" fmla="*/ 10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8" h="216">
                <a:moveTo>
                  <a:pt x="104" y="78"/>
                </a:moveTo>
                <a:cubicBezTo>
                  <a:pt x="104" y="78"/>
                  <a:pt x="104" y="78"/>
                  <a:pt x="104" y="78"/>
                </a:cubicBezTo>
                <a:cubicBezTo>
                  <a:pt x="104" y="78"/>
                  <a:pt x="104" y="78"/>
                  <a:pt x="104" y="78"/>
                </a:cubicBezTo>
                <a:cubicBezTo>
                  <a:pt x="104" y="78"/>
                  <a:pt x="104" y="78"/>
                  <a:pt x="104" y="78"/>
                </a:cubicBezTo>
                <a:cubicBezTo>
                  <a:pt x="107" y="78"/>
                  <a:pt x="110" y="78"/>
                  <a:pt x="113" y="79"/>
                </a:cubicBezTo>
                <a:cubicBezTo>
                  <a:pt x="113" y="77"/>
                  <a:pt x="115" y="74"/>
                  <a:pt x="117" y="72"/>
                </a:cubicBezTo>
                <a:cubicBezTo>
                  <a:pt x="113" y="71"/>
                  <a:pt x="109" y="70"/>
                  <a:pt x="104" y="70"/>
                </a:cubicBezTo>
                <a:cubicBezTo>
                  <a:pt x="104" y="70"/>
                  <a:pt x="104" y="70"/>
                  <a:pt x="104" y="70"/>
                </a:cubicBezTo>
                <a:cubicBezTo>
                  <a:pt x="104" y="70"/>
                  <a:pt x="104" y="70"/>
                  <a:pt x="104" y="70"/>
                </a:cubicBezTo>
                <a:cubicBezTo>
                  <a:pt x="85" y="70"/>
                  <a:pt x="70" y="85"/>
                  <a:pt x="70" y="104"/>
                </a:cubicBezTo>
                <a:cubicBezTo>
                  <a:pt x="70" y="123"/>
                  <a:pt x="85" y="138"/>
                  <a:pt x="104" y="138"/>
                </a:cubicBezTo>
                <a:cubicBezTo>
                  <a:pt x="104" y="138"/>
                  <a:pt x="104" y="138"/>
                  <a:pt x="104" y="138"/>
                </a:cubicBezTo>
                <a:cubicBezTo>
                  <a:pt x="104" y="138"/>
                  <a:pt x="104" y="138"/>
                  <a:pt x="104" y="138"/>
                </a:cubicBezTo>
                <a:cubicBezTo>
                  <a:pt x="123" y="138"/>
                  <a:pt x="138" y="123"/>
                  <a:pt x="138" y="104"/>
                </a:cubicBezTo>
                <a:cubicBezTo>
                  <a:pt x="138" y="98"/>
                  <a:pt x="137" y="93"/>
                  <a:pt x="135" y="89"/>
                </a:cubicBezTo>
                <a:cubicBezTo>
                  <a:pt x="133" y="91"/>
                  <a:pt x="131" y="93"/>
                  <a:pt x="128" y="94"/>
                </a:cubicBezTo>
                <a:cubicBezTo>
                  <a:pt x="129" y="97"/>
                  <a:pt x="130" y="100"/>
                  <a:pt x="130" y="104"/>
                </a:cubicBezTo>
                <a:cubicBezTo>
                  <a:pt x="130" y="118"/>
                  <a:pt x="119" y="130"/>
                  <a:pt x="105" y="130"/>
                </a:cubicBezTo>
                <a:cubicBezTo>
                  <a:pt x="104" y="130"/>
                  <a:pt x="104" y="130"/>
                  <a:pt x="104" y="130"/>
                </a:cubicBezTo>
                <a:cubicBezTo>
                  <a:pt x="104" y="130"/>
                  <a:pt x="104" y="130"/>
                  <a:pt x="104" y="130"/>
                </a:cubicBezTo>
                <a:cubicBezTo>
                  <a:pt x="89" y="130"/>
                  <a:pt x="78" y="118"/>
                  <a:pt x="78" y="104"/>
                </a:cubicBezTo>
                <a:cubicBezTo>
                  <a:pt x="78" y="90"/>
                  <a:pt x="89" y="78"/>
                  <a:pt x="104" y="78"/>
                </a:cubicBezTo>
                <a:close/>
                <a:moveTo>
                  <a:pt x="208" y="104"/>
                </a:moveTo>
                <a:cubicBezTo>
                  <a:pt x="208" y="86"/>
                  <a:pt x="203" y="69"/>
                  <a:pt x="196" y="55"/>
                </a:cubicBezTo>
                <a:cubicBezTo>
                  <a:pt x="194" y="57"/>
                  <a:pt x="191" y="58"/>
                  <a:pt x="188" y="59"/>
                </a:cubicBezTo>
                <a:cubicBezTo>
                  <a:pt x="196" y="72"/>
                  <a:pt x="200" y="88"/>
                  <a:pt x="200" y="104"/>
                </a:cubicBezTo>
                <a:cubicBezTo>
                  <a:pt x="200" y="157"/>
                  <a:pt x="157" y="200"/>
                  <a:pt x="105" y="200"/>
                </a:cubicBezTo>
                <a:cubicBezTo>
                  <a:pt x="104" y="200"/>
                  <a:pt x="104" y="200"/>
                  <a:pt x="104" y="200"/>
                </a:cubicBezTo>
                <a:cubicBezTo>
                  <a:pt x="104" y="200"/>
                  <a:pt x="104" y="200"/>
                  <a:pt x="104" y="200"/>
                </a:cubicBezTo>
                <a:cubicBezTo>
                  <a:pt x="51" y="200"/>
                  <a:pt x="8" y="157"/>
                  <a:pt x="8" y="104"/>
                </a:cubicBezTo>
                <a:cubicBezTo>
                  <a:pt x="8" y="51"/>
                  <a:pt x="51" y="8"/>
                  <a:pt x="104" y="8"/>
                </a:cubicBezTo>
                <a:cubicBezTo>
                  <a:pt x="104" y="8"/>
                  <a:pt x="104" y="8"/>
                  <a:pt x="104" y="8"/>
                </a:cubicBezTo>
                <a:cubicBezTo>
                  <a:pt x="104" y="8"/>
                  <a:pt x="104" y="8"/>
                  <a:pt x="104" y="8"/>
                </a:cubicBezTo>
                <a:cubicBezTo>
                  <a:pt x="104" y="8"/>
                  <a:pt x="104" y="8"/>
                  <a:pt x="104" y="8"/>
                </a:cubicBezTo>
                <a:cubicBezTo>
                  <a:pt x="120" y="8"/>
                  <a:pt x="135" y="12"/>
                  <a:pt x="148" y="19"/>
                </a:cubicBezTo>
                <a:cubicBezTo>
                  <a:pt x="149" y="16"/>
                  <a:pt x="150" y="13"/>
                  <a:pt x="152" y="11"/>
                </a:cubicBezTo>
                <a:cubicBezTo>
                  <a:pt x="137" y="4"/>
                  <a:pt x="121" y="0"/>
                  <a:pt x="104" y="0"/>
                </a:cubicBezTo>
                <a:cubicBezTo>
                  <a:pt x="104" y="0"/>
                  <a:pt x="104" y="0"/>
                  <a:pt x="104" y="0"/>
                </a:cubicBezTo>
                <a:cubicBezTo>
                  <a:pt x="104" y="0"/>
                  <a:pt x="104" y="0"/>
                  <a:pt x="104" y="0"/>
                </a:cubicBezTo>
                <a:cubicBezTo>
                  <a:pt x="46" y="0"/>
                  <a:pt x="0" y="47"/>
                  <a:pt x="0" y="104"/>
                </a:cubicBezTo>
                <a:cubicBezTo>
                  <a:pt x="0" y="161"/>
                  <a:pt x="46" y="208"/>
                  <a:pt x="104" y="208"/>
                </a:cubicBezTo>
                <a:cubicBezTo>
                  <a:pt x="104" y="208"/>
                  <a:pt x="104" y="208"/>
                  <a:pt x="104" y="208"/>
                </a:cubicBezTo>
                <a:cubicBezTo>
                  <a:pt x="104" y="208"/>
                  <a:pt x="104" y="208"/>
                  <a:pt x="104" y="208"/>
                </a:cubicBezTo>
                <a:cubicBezTo>
                  <a:pt x="162" y="208"/>
                  <a:pt x="208" y="161"/>
                  <a:pt x="208" y="104"/>
                </a:cubicBezTo>
                <a:close/>
                <a:moveTo>
                  <a:pt x="104" y="172"/>
                </a:moveTo>
                <a:cubicBezTo>
                  <a:pt x="142" y="172"/>
                  <a:pt x="172" y="141"/>
                  <a:pt x="172" y="104"/>
                </a:cubicBezTo>
                <a:cubicBezTo>
                  <a:pt x="172" y="89"/>
                  <a:pt x="167" y="76"/>
                  <a:pt x="159" y="64"/>
                </a:cubicBezTo>
                <a:cubicBezTo>
                  <a:pt x="158" y="67"/>
                  <a:pt x="157" y="69"/>
                  <a:pt x="154" y="71"/>
                </a:cubicBezTo>
                <a:cubicBezTo>
                  <a:pt x="160" y="80"/>
                  <a:pt x="164" y="92"/>
                  <a:pt x="164" y="104"/>
                </a:cubicBezTo>
                <a:cubicBezTo>
                  <a:pt x="164" y="137"/>
                  <a:pt x="138" y="164"/>
                  <a:pt x="105" y="164"/>
                </a:cubicBezTo>
                <a:cubicBezTo>
                  <a:pt x="104" y="164"/>
                  <a:pt x="104" y="164"/>
                  <a:pt x="104" y="164"/>
                </a:cubicBezTo>
                <a:cubicBezTo>
                  <a:pt x="104" y="164"/>
                  <a:pt x="104" y="164"/>
                  <a:pt x="104" y="164"/>
                </a:cubicBezTo>
                <a:cubicBezTo>
                  <a:pt x="71" y="164"/>
                  <a:pt x="44" y="137"/>
                  <a:pt x="44" y="104"/>
                </a:cubicBezTo>
                <a:cubicBezTo>
                  <a:pt x="44" y="71"/>
                  <a:pt x="71" y="44"/>
                  <a:pt x="104" y="44"/>
                </a:cubicBezTo>
                <a:cubicBezTo>
                  <a:pt x="104" y="44"/>
                  <a:pt x="104" y="44"/>
                  <a:pt x="104" y="44"/>
                </a:cubicBezTo>
                <a:cubicBezTo>
                  <a:pt x="104" y="44"/>
                  <a:pt x="104" y="44"/>
                  <a:pt x="104" y="44"/>
                </a:cubicBezTo>
                <a:cubicBezTo>
                  <a:pt x="104" y="44"/>
                  <a:pt x="104" y="44"/>
                  <a:pt x="104" y="44"/>
                </a:cubicBezTo>
                <a:cubicBezTo>
                  <a:pt x="117" y="44"/>
                  <a:pt x="128" y="48"/>
                  <a:pt x="138" y="54"/>
                </a:cubicBezTo>
                <a:cubicBezTo>
                  <a:pt x="139" y="52"/>
                  <a:pt x="140" y="50"/>
                  <a:pt x="143" y="48"/>
                </a:cubicBezTo>
                <a:cubicBezTo>
                  <a:pt x="132" y="41"/>
                  <a:pt x="119" y="36"/>
                  <a:pt x="104" y="36"/>
                </a:cubicBezTo>
                <a:cubicBezTo>
                  <a:pt x="104" y="36"/>
                  <a:pt x="104" y="36"/>
                  <a:pt x="104" y="36"/>
                </a:cubicBezTo>
                <a:cubicBezTo>
                  <a:pt x="104" y="36"/>
                  <a:pt x="104" y="36"/>
                  <a:pt x="104" y="36"/>
                </a:cubicBezTo>
                <a:cubicBezTo>
                  <a:pt x="66" y="36"/>
                  <a:pt x="36" y="66"/>
                  <a:pt x="36" y="104"/>
                </a:cubicBezTo>
                <a:cubicBezTo>
                  <a:pt x="36" y="141"/>
                  <a:pt x="66" y="172"/>
                  <a:pt x="104" y="172"/>
                </a:cubicBezTo>
                <a:cubicBezTo>
                  <a:pt x="104" y="172"/>
                  <a:pt x="104" y="172"/>
                  <a:pt x="104" y="172"/>
                </a:cubicBezTo>
                <a:cubicBezTo>
                  <a:pt x="104" y="172"/>
                  <a:pt x="104" y="172"/>
                  <a:pt x="104" y="172"/>
                </a:cubicBezTo>
                <a:close/>
                <a:moveTo>
                  <a:pt x="31" y="187"/>
                </a:moveTo>
                <a:cubicBezTo>
                  <a:pt x="9" y="209"/>
                  <a:pt x="9" y="209"/>
                  <a:pt x="9" y="209"/>
                </a:cubicBezTo>
                <a:cubicBezTo>
                  <a:pt x="7" y="211"/>
                  <a:pt x="7" y="213"/>
                  <a:pt x="9" y="215"/>
                </a:cubicBezTo>
                <a:cubicBezTo>
                  <a:pt x="10" y="216"/>
                  <a:pt x="11" y="216"/>
                  <a:pt x="12" y="216"/>
                </a:cubicBezTo>
                <a:cubicBezTo>
                  <a:pt x="13" y="216"/>
                  <a:pt x="14" y="216"/>
                  <a:pt x="14" y="215"/>
                </a:cubicBezTo>
                <a:cubicBezTo>
                  <a:pt x="36" y="193"/>
                  <a:pt x="36" y="193"/>
                  <a:pt x="36" y="193"/>
                </a:cubicBezTo>
                <a:cubicBezTo>
                  <a:pt x="38" y="191"/>
                  <a:pt x="38" y="189"/>
                  <a:pt x="36" y="187"/>
                </a:cubicBezTo>
                <a:cubicBezTo>
                  <a:pt x="35" y="186"/>
                  <a:pt x="32" y="186"/>
                  <a:pt x="31" y="187"/>
                </a:cubicBezTo>
                <a:close/>
                <a:moveTo>
                  <a:pt x="178" y="187"/>
                </a:moveTo>
                <a:cubicBezTo>
                  <a:pt x="176" y="186"/>
                  <a:pt x="174" y="186"/>
                  <a:pt x="172" y="187"/>
                </a:cubicBezTo>
                <a:cubicBezTo>
                  <a:pt x="171" y="189"/>
                  <a:pt x="171" y="191"/>
                  <a:pt x="172" y="193"/>
                </a:cubicBezTo>
                <a:cubicBezTo>
                  <a:pt x="194" y="215"/>
                  <a:pt x="194" y="215"/>
                  <a:pt x="194" y="215"/>
                </a:cubicBezTo>
                <a:cubicBezTo>
                  <a:pt x="195" y="216"/>
                  <a:pt x="196" y="216"/>
                  <a:pt x="197" y="216"/>
                </a:cubicBezTo>
                <a:cubicBezTo>
                  <a:pt x="198" y="216"/>
                  <a:pt x="199" y="216"/>
                  <a:pt x="200" y="215"/>
                </a:cubicBezTo>
                <a:cubicBezTo>
                  <a:pt x="201" y="213"/>
                  <a:pt x="201" y="211"/>
                  <a:pt x="200" y="209"/>
                </a:cubicBezTo>
                <a:lnTo>
                  <a:pt x="178" y="187"/>
                </a:lnTo>
                <a:close/>
                <a:moveTo>
                  <a:pt x="100" y="107"/>
                </a:moveTo>
                <a:cubicBezTo>
                  <a:pt x="101" y="108"/>
                  <a:pt x="102" y="108"/>
                  <a:pt x="103" y="108"/>
                </a:cubicBezTo>
                <a:cubicBezTo>
                  <a:pt x="104" y="108"/>
                  <a:pt x="105" y="108"/>
                  <a:pt x="106" y="107"/>
                </a:cubicBezTo>
                <a:cubicBezTo>
                  <a:pt x="176" y="37"/>
                  <a:pt x="176" y="37"/>
                  <a:pt x="176" y="37"/>
                </a:cubicBezTo>
                <a:cubicBezTo>
                  <a:pt x="176" y="37"/>
                  <a:pt x="176" y="37"/>
                  <a:pt x="176" y="37"/>
                </a:cubicBezTo>
                <a:cubicBezTo>
                  <a:pt x="196" y="37"/>
                  <a:pt x="196" y="37"/>
                  <a:pt x="196" y="37"/>
                </a:cubicBezTo>
                <a:cubicBezTo>
                  <a:pt x="198" y="37"/>
                  <a:pt x="200" y="35"/>
                  <a:pt x="200" y="33"/>
                </a:cubicBezTo>
                <a:cubicBezTo>
                  <a:pt x="200" y="31"/>
                  <a:pt x="198" y="29"/>
                  <a:pt x="196" y="29"/>
                </a:cubicBezTo>
                <a:cubicBezTo>
                  <a:pt x="180" y="29"/>
                  <a:pt x="180" y="29"/>
                  <a:pt x="180" y="29"/>
                </a:cubicBezTo>
                <a:cubicBezTo>
                  <a:pt x="180" y="13"/>
                  <a:pt x="180" y="13"/>
                  <a:pt x="180" y="13"/>
                </a:cubicBezTo>
                <a:cubicBezTo>
                  <a:pt x="180" y="11"/>
                  <a:pt x="178" y="9"/>
                  <a:pt x="176" y="9"/>
                </a:cubicBezTo>
                <a:cubicBezTo>
                  <a:pt x="174" y="9"/>
                  <a:pt x="172" y="11"/>
                  <a:pt x="172" y="13"/>
                </a:cubicBezTo>
                <a:cubicBezTo>
                  <a:pt x="172" y="30"/>
                  <a:pt x="172" y="30"/>
                  <a:pt x="172" y="30"/>
                </a:cubicBezTo>
                <a:cubicBezTo>
                  <a:pt x="172" y="30"/>
                  <a:pt x="171" y="30"/>
                  <a:pt x="171" y="30"/>
                </a:cubicBezTo>
                <a:cubicBezTo>
                  <a:pt x="100" y="101"/>
                  <a:pt x="100" y="101"/>
                  <a:pt x="100" y="101"/>
                </a:cubicBezTo>
                <a:cubicBezTo>
                  <a:pt x="99" y="103"/>
                  <a:pt x="99" y="106"/>
                  <a:pt x="100" y="107"/>
                </a:cubicBezTo>
                <a:close/>
              </a:path>
            </a:pathLst>
          </a:custGeom>
          <a:solidFill>
            <a:srgbClr val="62D84E"/>
          </a:solidFill>
          <a:ln>
            <a:noFill/>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11" name="Freeform 5"/>
          <p:cNvSpPr>
            <a:spLocks noChangeAspect="1" noEditPoints="1"/>
          </p:cNvSpPr>
          <p:nvPr/>
        </p:nvSpPr>
        <p:spPr bwMode="auto">
          <a:xfrm>
            <a:off x="705669" y="4985227"/>
            <a:ext cx="405449" cy="365665"/>
          </a:xfrm>
          <a:custGeom>
            <a:avLst/>
            <a:gdLst>
              <a:gd name="T0" fmla="*/ 383 w 479"/>
              <a:gd name="T1" fmla="*/ 0 h 432"/>
              <a:gd name="T2" fmla="*/ 383 w 479"/>
              <a:gd name="T3" fmla="*/ 19 h 432"/>
              <a:gd name="T4" fmla="*/ 446 w 479"/>
              <a:gd name="T5" fmla="*/ 19 h 432"/>
              <a:gd name="T6" fmla="*/ 304 w 479"/>
              <a:gd name="T7" fmla="*/ 158 h 432"/>
              <a:gd name="T8" fmla="*/ 189 w 479"/>
              <a:gd name="T9" fmla="*/ 55 h 432"/>
              <a:gd name="T10" fmla="*/ 0 w 479"/>
              <a:gd name="T11" fmla="*/ 165 h 432"/>
              <a:gd name="T12" fmla="*/ 9 w 479"/>
              <a:gd name="T13" fmla="*/ 180 h 432"/>
              <a:gd name="T14" fmla="*/ 187 w 479"/>
              <a:gd name="T15" fmla="*/ 79 h 432"/>
              <a:gd name="T16" fmla="*/ 304 w 479"/>
              <a:gd name="T17" fmla="*/ 187 h 432"/>
              <a:gd name="T18" fmla="*/ 460 w 479"/>
              <a:gd name="T19" fmla="*/ 33 h 432"/>
              <a:gd name="T20" fmla="*/ 460 w 479"/>
              <a:gd name="T21" fmla="*/ 96 h 432"/>
              <a:gd name="T22" fmla="*/ 479 w 479"/>
              <a:gd name="T23" fmla="*/ 96 h 432"/>
              <a:gd name="T24" fmla="*/ 479 w 479"/>
              <a:gd name="T25" fmla="*/ 0 h 432"/>
              <a:gd name="T26" fmla="*/ 383 w 479"/>
              <a:gd name="T27" fmla="*/ 0 h 432"/>
              <a:gd name="T28" fmla="*/ 460 w 479"/>
              <a:gd name="T29" fmla="*/ 19 h 432"/>
              <a:gd name="T30" fmla="*/ 460 w 479"/>
              <a:gd name="T31" fmla="*/ 19 h 432"/>
              <a:gd name="T32" fmla="*/ 460 w 479"/>
              <a:gd name="T33" fmla="*/ 19 h 432"/>
              <a:gd name="T34" fmla="*/ 460 w 479"/>
              <a:gd name="T35" fmla="*/ 19 h 432"/>
              <a:gd name="T36" fmla="*/ 180 w 479"/>
              <a:gd name="T37" fmla="*/ 151 h 432"/>
              <a:gd name="T38" fmla="*/ 76 w 479"/>
              <a:gd name="T39" fmla="*/ 206 h 432"/>
              <a:gd name="T40" fmla="*/ 76 w 479"/>
              <a:gd name="T41" fmla="*/ 432 h 432"/>
              <a:gd name="T42" fmla="*/ 422 w 479"/>
              <a:gd name="T43" fmla="*/ 432 h 432"/>
              <a:gd name="T44" fmla="*/ 422 w 479"/>
              <a:gd name="T45" fmla="*/ 163 h 432"/>
              <a:gd name="T46" fmla="*/ 304 w 479"/>
              <a:gd name="T47" fmla="*/ 256 h 432"/>
              <a:gd name="T48" fmla="*/ 180 w 479"/>
              <a:gd name="T49" fmla="*/ 151 h 432"/>
              <a:gd name="T50" fmla="*/ 403 w 479"/>
              <a:gd name="T51" fmla="*/ 412 h 432"/>
              <a:gd name="T52" fmla="*/ 96 w 479"/>
              <a:gd name="T53" fmla="*/ 412 h 432"/>
              <a:gd name="T54" fmla="*/ 96 w 479"/>
              <a:gd name="T55" fmla="*/ 218 h 432"/>
              <a:gd name="T56" fmla="*/ 177 w 479"/>
              <a:gd name="T57" fmla="*/ 175 h 432"/>
              <a:gd name="T58" fmla="*/ 304 w 479"/>
              <a:gd name="T59" fmla="*/ 280 h 432"/>
              <a:gd name="T60" fmla="*/ 403 w 479"/>
              <a:gd name="T61" fmla="*/ 204 h 432"/>
              <a:gd name="T62" fmla="*/ 403 w 479"/>
              <a:gd name="T63" fmla="*/ 412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9" h="432">
                <a:moveTo>
                  <a:pt x="383" y="0"/>
                </a:moveTo>
                <a:lnTo>
                  <a:pt x="383" y="19"/>
                </a:lnTo>
                <a:lnTo>
                  <a:pt x="446" y="19"/>
                </a:lnTo>
                <a:lnTo>
                  <a:pt x="304" y="158"/>
                </a:lnTo>
                <a:lnTo>
                  <a:pt x="189" y="55"/>
                </a:lnTo>
                <a:lnTo>
                  <a:pt x="0" y="165"/>
                </a:lnTo>
                <a:lnTo>
                  <a:pt x="9" y="180"/>
                </a:lnTo>
                <a:lnTo>
                  <a:pt x="187" y="79"/>
                </a:lnTo>
                <a:lnTo>
                  <a:pt x="304" y="187"/>
                </a:lnTo>
                <a:lnTo>
                  <a:pt x="460" y="33"/>
                </a:lnTo>
                <a:lnTo>
                  <a:pt x="460" y="96"/>
                </a:lnTo>
                <a:lnTo>
                  <a:pt x="479" y="96"/>
                </a:lnTo>
                <a:lnTo>
                  <a:pt x="479" y="0"/>
                </a:lnTo>
                <a:lnTo>
                  <a:pt x="383" y="0"/>
                </a:lnTo>
                <a:close/>
                <a:moveTo>
                  <a:pt x="460" y="19"/>
                </a:moveTo>
                <a:lnTo>
                  <a:pt x="460" y="19"/>
                </a:lnTo>
                <a:lnTo>
                  <a:pt x="460" y="19"/>
                </a:lnTo>
                <a:lnTo>
                  <a:pt x="460" y="19"/>
                </a:lnTo>
                <a:close/>
                <a:moveTo>
                  <a:pt x="180" y="151"/>
                </a:moveTo>
                <a:lnTo>
                  <a:pt x="76" y="206"/>
                </a:lnTo>
                <a:lnTo>
                  <a:pt x="76" y="432"/>
                </a:lnTo>
                <a:lnTo>
                  <a:pt x="422" y="432"/>
                </a:lnTo>
                <a:lnTo>
                  <a:pt x="422" y="163"/>
                </a:lnTo>
                <a:lnTo>
                  <a:pt x="304" y="256"/>
                </a:lnTo>
                <a:lnTo>
                  <a:pt x="180" y="151"/>
                </a:lnTo>
                <a:close/>
                <a:moveTo>
                  <a:pt x="403" y="412"/>
                </a:moveTo>
                <a:lnTo>
                  <a:pt x="96" y="412"/>
                </a:lnTo>
                <a:lnTo>
                  <a:pt x="96" y="218"/>
                </a:lnTo>
                <a:lnTo>
                  <a:pt x="177" y="175"/>
                </a:lnTo>
                <a:lnTo>
                  <a:pt x="304" y="280"/>
                </a:lnTo>
                <a:lnTo>
                  <a:pt x="403" y="204"/>
                </a:lnTo>
                <a:lnTo>
                  <a:pt x="403" y="412"/>
                </a:lnTo>
                <a:close/>
              </a:path>
            </a:pathLst>
          </a:custGeom>
          <a:solidFill>
            <a:srgbClr val="62D84E"/>
          </a:solidFill>
          <a:ln>
            <a:noFill/>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
        <p:nvSpPr>
          <p:cNvPr id="12" name="Freeform 23"/>
          <p:cNvSpPr>
            <a:spLocks noChangeAspect="1" noEditPoints="1"/>
          </p:cNvSpPr>
          <p:nvPr/>
        </p:nvSpPr>
        <p:spPr bwMode="auto">
          <a:xfrm>
            <a:off x="712490" y="1319552"/>
            <a:ext cx="394533" cy="365665"/>
          </a:xfrm>
          <a:custGeom>
            <a:avLst/>
            <a:gdLst>
              <a:gd name="T0" fmla="*/ 216 w 223"/>
              <a:gd name="T1" fmla="*/ 69 h 206"/>
              <a:gd name="T2" fmla="*/ 189 w 223"/>
              <a:gd name="T3" fmla="*/ 12 h 206"/>
              <a:gd name="T4" fmla="*/ 183 w 223"/>
              <a:gd name="T5" fmla="*/ 1 h 206"/>
              <a:gd name="T6" fmla="*/ 147 w 223"/>
              <a:gd name="T7" fmla="*/ 16 h 206"/>
              <a:gd name="T8" fmla="*/ 147 w 223"/>
              <a:gd name="T9" fmla="*/ 27 h 206"/>
              <a:gd name="T10" fmla="*/ 68 w 223"/>
              <a:gd name="T11" fmla="*/ 69 h 206"/>
              <a:gd name="T12" fmla="*/ 3 w 223"/>
              <a:gd name="T13" fmla="*/ 103 h 206"/>
              <a:gd name="T14" fmla="*/ 1 w 223"/>
              <a:gd name="T15" fmla="*/ 109 h 206"/>
              <a:gd name="T16" fmla="*/ 25 w 223"/>
              <a:gd name="T17" fmla="*/ 154 h 206"/>
              <a:gd name="T18" fmla="*/ 93 w 223"/>
              <a:gd name="T19" fmla="*/ 122 h 206"/>
              <a:gd name="T20" fmla="*/ 97 w 223"/>
              <a:gd name="T21" fmla="*/ 128 h 206"/>
              <a:gd name="T22" fmla="*/ 101 w 223"/>
              <a:gd name="T23" fmla="*/ 128 h 206"/>
              <a:gd name="T24" fmla="*/ 67 w 223"/>
              <a:gd name="T25" fmla="*/ 199 h 206"/>
              <a:gd name="T26" fmla="*/ 71 w 223"/>
              <a:gd name="T27" fmla="*/ 206 h 206"/>
              <a:gd name="T28" fmla="*/ 118 w 223"/>
              <a:gd name="T29" fmla="*/ 130 h 206"/>
              <a:gd name="T30" fmla="*/ 122 w 223"/>
              <a:gd name="T31" fmla="*/ 206 h 206"/>
              <a:gd name="T32" fmla="*/ 127 w 223"/>
              <a:gd name="T33" fmla="*/ 130 h 206"/>
              <a:gd name="T34" fmla="*/ 173 w 223"/>
              <a:gd name="T35" fmla="*/ 206 h 206"/>
              <a:gd name="T36" fmla="*/ 177 w 223"/>
              <a:gd name="T37" fmla="*/ 199 h 206"/>
              <a:gd name="T38" fmla="*/ 178 w 223"/>
              <a:gd name="T39" fmla="*/ 92 h 206"/>
              <a:gd name="T40" fmla="*/ 183 w 223"/>
              <a:gd name="T41" fmla="*/ 99 h 206"/>
              <a:gd name="T42" fmla="*/ 186 w 223"/>
              <a:gd name="T43" fmla="*/ 99 h 206"/>
              <a:gd name="T44" fmla="*/ 220 w 223"/>
              <a:gd name="T45" fmla="*/ 78 h 206"/>
              <a:gd name="T46" fmla="*/ 11 w 223"/>
              <a:gd name="T47" fmla="*/ 110 h 206"/>
              <a:gd name="T48" fmla="*/ 89 w 223"/>
              <a:gd name="T49" fmla="*/ 114 h 206"/>
              <a:gd name="T50" fmla="*/ 101 w 223"/>
              <a:gd name="T51" fmla="*/ 117 h 206"/>
              <a:gd name="T52" fmla="*/ 151 w 223"/>
              <a:gd name="T53" fmla="*/ 35 h 206"/>
              <a:gd name="T54" fmla="*/ 101 w 223"/>
              <a:gd name="T55" fmla="*/ 117 h 206"/>
              <a:gd name="T56" fmla="*/ 184 w 223"/>
              <a:gd name="T57" fmla="*/ 84 h 206"/>
              <a:gd name="T58" fmla="*/ 180 w 223"/>
              <a:gd name="T59" fmla="*/ 74 h 206"/>
              <a:gd name="T60" fmla="*/ 179 w 223"/>
              <a:gd name="T61" fmla="*/ 11 h 206"/>
              <a:gd name="T62" fmla="*/ 186 w 223"/>
              <a:gd name="T63" fmla="*/ 89 h 206"/>
              <a:gd name="T64" fmla="*/ 210 w 223"/>
              <a:gd name="T65" fmla="*/ 37 h 206"/>
              <a:gd name="T66" fmla="*/ 193 w 223"/>
              <a:gd name="T67" fmla="*/ 2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3" h="206">
                <a:moveTo>
                  <a:pt x="220" y="78"/>
                </a:moveTo>
                <a:cubicBezTo>
                  <a:pt x="216" y="69"/>
                  <a:pt x="216" y="69"/>
                  <a:pt x="216" y="69"/>
                </a:cubicBezTo>
                <a:cubicBezTo>
                  <a:pt x="218" y="63"/>
                  <a:pt x="223" y="49"/>
                  <a:pt x="216" y="35"/>
                </a:cubicBezTo>
                <a:cubicBezTo>
                  <a:pt x="209" y="20"/>
                  <a:pt x="196" y="14"/>
                  <a:pt x="189" y="12"/>
                </a:cubicBezTo>
                <a:cubicBezTo>
                  <a:pt x="185" y="3"/>
                  <a:pt x="185" y="3"/>
                  <a:pt x="185" y="3"/>
                </a:cubicBezTo>
                <a:cubicBezTo>
                  <a:pt x="185" y="2"/>
                  <a:pt x="184" y="1"/>
                  <a:pt x="183" y="1"/>
                </a:cubicBezTo>
                <a:cubicBezTo>
                  <a:pt x="181" y="0"/>
                  <a:pt x="180" y="0"/>
                  <a:pt x="179" y="1"/>
                </a:cubicBezTo>
                <a:cubicBezTo>
                  <a:pt x="147" y="16"/>
                  <a:pt x="147" y="16"/>
                  <a:pt x="147" y="16"/>
                </a:cubicBezTo>
                <a:cubicBezTo>
                  <a:pt x="145" y="17"/>
                  <a:pt x="144" y="19"/>
                  <a:pt x="145" y="22"/>
                </a:cubicBezTo>
                <a:cubicBezTo>
                  <a:pt x="147" y="27"/>
                  <a:pt x="147" y="27"/>
                  <a:pt x="147" y="27"/>
                </a:cubicBezTo>
                <a:cubicBezTo>
                  <a:pt x="71" y="63"/>
                  <a:pt x="71" y="63"/>
                  <a:pt x="71" y="63"/>
                </a:cubicBezTo>
                <a:cubicBezTo>
                  <a:pt x="68" y="64"/>
                  <a:pt x="67" y="66"/>
                  <a:pt x="68" y="69"/>
                </a:cubicBezTo>
                <a:cubicBezTo>
                  <a:pt x="70" y="72"/>
                  <a:pt x="70" y="72"/>
                  <a:pt x="70" y="72"/>
                </a:cubicBezTo>
                <a:cubicBezTo>
                  <a:pt x="3" y="103"/>
                  <a:pt x="3" y="103"/>
                  <a:pt x="3" y="103"/>
                </a:cubicBezTo>
                <a:cubicBezTo>
                  <a:pt x="2" y="104"/>
                  <a:pt x="1" y="105"/>
                  <a:pt x="1" y="106"/>
                </a:cubicBezTo>
                <a:cubicBezTo>
                  <a:pt x="0" y="107"/>
                  <a:pt x="0" y="108"/>
                  <a:pt x="1" y="109"/>
                </a:cubicBezTo>
                <a:cubicBezTo>
                  <a:pt x="20" y="151"/>
                  <a:pt x="20" y="151"/>
                  <a:pt x="20" y="151"/>
                </a:cubicBezTo>
                <a:cubicBezTo>
                  <a:pt x="21" y="153"/>
                  <a:pt x="23" y="154"/>
                  <a:pt x="25" y="154"/>
                </a:cubicBezTo>
                <a:cubicBezTo>
                  <a:pt x="25" y="154"/>
                  <a:pt x="26" y="154"/>
                  <a:pt x="27" y="153"/>
                </a:cubicBezTo>
                <a:cubicBezTo>
                  <a:pt x="93" y="122"/>
                  <a:pt x="93" y="122"/>
                  <a:pt x="93" y="122"/>
                </a:cubicBezTo>
                <a:cubicBezTo>
                  <a:pt x="95" y="125"/>
                  <a:pt x="95" y="125"/>
                  <a:pt x="95" y="125"/>
                </a:cubicBezTo>
                <a:cubicBezTo>
                  <a:pt x="95" y="127"/>
                  <a:pt x="96" y="127"/>
                  <a:pt x="97" y="128"/>
                </a:cubicBezTo>
                <a:cubicBezTo>
                  <a:pt x="98" y="128"/>
                  <a:pt x="98" y="128"/>
                  <a:pt x="99" y="128"/>
                </a:cubicBezTo>
                <a:cubicBezTo>
                  <a:pt x="100" y="128"/>
                  <a:pt x="100" y="128"/>
                  <a:pt x="101" y="128"/>
                </a:cubicBezTo>
                <a:cubicBezTo>
                  <a:pt x="111" y="123"/>
                  <a:pt x="111" y="123"/>
                  <a:pt x="111" y="123"/>
                </a:cubicBezTo>
                <a:cubicBezTo>
                  <a:pt x="67" y="199"/>
                  <a:pt x="67" y="199"/>
                  <a:pt x="67" y="199"/>
                </a:cubicBezTo>
                <a:cubicBezTo>
                  <a:pt x="66" y="202"/>
                  <a:pt x="66" y="204"/>
                  <a:pt x="68" y="206"/>
                </a:cubicBezTo>
                <a:cubicBezTo>
                  <a:pt x="69" y="206"/>
                  <a:pt x="70" y="206"/>
                  <a:pt x="71" y="206"/>
                </a:cubicBezTo>
                <a:cubicBezTo>
                  <a:pt x="72" y="206"/>
                  <a:pt x="74" y="205"/>
                  <a:pt x="75" y="204"/>
                </a:cubicBezTo>
                <a:cubicBezTo>
                  <a:pt x="118" y="130"/>
                  <a:pt x="118" y="130"/>
                  <a:pt x="118" y="130"/>
                </a:cubicBezTo>
                <a:cubicBezTo>
                  <a:pt x="118" y="202"/>
                  <a:pt x="118" y="202"/>
                  <a:pt x="118" y="202"/>
                </a:cubicBezTo>
                <a:cubicBezTo>
                  <a:pt x="118" y="204"/>
                  <a:pt x="120" y="206"/>
                  <a:pt x="122" y="206"/>
                </a:cubicBezTo>
                <a:cubicBezTo>
                  <a:pt x="125" y="206"/>
                  <a:pt x="127" y="204"/>
                  <a:pt x="127" y="202"/>
                </a:cubicBezTo>
                <a:cubicBezTo>
                  <a:pt x="127" y="130"/>
                  <a:pt x="127" y="130"/>
                  <a:pt x="127" y="130"/>
                </a:cubicBezTo>
                <a:cubicBezTo>
                  <a:pt x="170" y="204"/>
                  <a:pt x="170" y="204"/>
                  <a:pt x="170" y="204"/>
                </a:cubicBezTo>
                <a:cubicBezTo>
                  <a:pt x="170" y="205"/>
                  <a:pt x="172" y="206"/>
                  <a:pt x="173" y="206"/>
                </a:cubicBezTo>
                <a:cubicBezTo>
                  <a:pt x="174" y="206"/>
                  <a:pt x="175" y="206"/>
                  <a:pt x="176" y="206"/>
                </a:cubicBezTo>
                <a:cubicBezTo>
                  <a:pt x="178" y="204"/>
                  <a:pt x="179" y="202"/>
                  <a:pt x="177" y="199"/>
                </a:cubicBezTo>
                <a:cubicBezTo>
                  <a:pt x="129" y="115"/>
                  <a:pt x="129" y="115"/>
                  <a:pt x="129" y="115"/>
                </a:cubicBezTo>
                <a:cubicBezTo>
                  <a:pt x="178" y="92"/>
                  <a:pt x="178" y="92"/>
                  <a:pt x="178" y="92"/>
                </a:cubicBezTo>
                <a:cubicBezTo>
                  <a:pt x="180" y="97"/>
                  <a:pt x="180" y="97"/>
                  <a:pt x="180" y="97"/>
                </a:cubicBezTo>
                <a:cubicBezTo>
                  <a:pt x="181" y="98"/>
                  <a:pt x="182" y="99"/>
                  <a:pt x="183" y="99"/>
                </a:cubicBezTo>
                <a:cubicBezTo>
                  <a:pt x="183" y="99"/>
                  <a:pt x="184" y="100"/>
                  <a:pt x="184" y="100"/>
                </a:cubicBezTo>
                <a:cubicBezTo>
                  <a:pt x="185" y="100"/>
                  <a:pt x="186" y="99"/>
                  <a:pt x="186" y="99"/>
                </a:cubicBezTo>
                <a:cubicBezTo>
                  <a:pt x="218" y="84"/>
                  <a:pt x="218" y="84"/>
                  <a:pt x="218" y="84"/>
                </a:cubicBezTo>
                <a:cubicBezTo>
                  <a:pt x="220" y="83"/>
                  <a:pt x="221" y="80"/>
                  <a:pt x="220" y="78"/>
                </a:cubicBezTo>
                <a:close/>
                <a:moveTo>
                  <a:pt x="27" y="143"/>
                </a:moveTo>
                <a:cubicBezTo>
                  <a:pt x="11" y="110"/>
                  <a:pt x="11" y="110"/>
                  <a:pt x="11" y="110"/>
                </a:cubicBezTo>
                <a:cubicBezTo>
                  <a:pt x="74" y="80"/>
                  <a:pt x="74" y="80"/>
                  <a:pt x="74" y="80"/>
                </a:cubicBezTo>
                <a:cubicBezTo>
                  <a:pt x="89" y="114"/>
                  <a:pt x="89" y="114"/>
                  <a:pt x="89" y="114"/>
                </a:cubicBezTo>
                <a:lnTo>
                  <a:pt x="27" y="143"/>
                </a:lnTo>
                <a:close/>
                <a:moveTo>
                  <a:pt x="101" y="117"/>
                </a:moveTo>
                <a:cubicBezTo>
                  <a:pt x="79" y="69"/>
                  <a:pt x="79" y="69"/>
                  <a:pt x="79" y="69"/>
                </a:cubicBezTo>
                <a:cubicBezTo>
                  <a:pt x="151" y="35"/>
                  <a:pt x="151" y="35"/>
                  <a:pt x="151" y="35"/>
                </a:cubicBezTo>
                <a:cubicBezTo>
                  <a:pt x="174" y="84"/>
                  <a:pt x="174" y="84"/>
                  <a:pt x="174" y="84"/>
                </a:cubicBezTo>
                <a:lnTo>
                  <a:pt x="101" y="117"/>
                </a:lnTo>
                <a:close/>
                <a:moveTo>
                  <a:pt x="186" y="89"/>
                </a:moveTo>
                <a:cubicBezTo>
                  <a:pt x="184" y="84"/>
                  <a:pt x="184" y="84"/>
                  <a:pt x="184" y="84"/>
                </a:cubicBezTo>
                <a:cubicBezTo>
                  <a:pt x="184" y="84"/>
                  <a:pt x="184" y="84"/>
                  <a:pt x="184" y="84"/>
                </a:cubicBezTo>
                <a:cubicBezTo>
                  <a:pt x="180" y="74"/>
                  <a:pt x="180" y="74"/>
                  <a:pt x="180" y="74"/>
                </a:cubicBezTo>
                <a:cubicBezTo>
                  <a:pt x="155" y="22"/>
                  <a:pt x="155" y="22"/>
                  <a:pt x="155" y="22"/>
                </a:cubicBezTo>
                <a:cubicBezTo>
                  <a:pt x="179" y="11"/>
                  <a:pt x="179" y="11"/>
                  <a:pt x="179" y="11"/>
                </a:cubicBezTo>
                <a:cubicBezTo>
                  <a:pt x="210" y="78"/>
                  <a:pt x="210" y="78"/>
                  <a:pt x="210" y="78"/>
                </a:cubicBezTo>
                <a:lnTo>
                  <a:pt x="186" y="89"/>
                </a:lnTo>
                <a:close/>
                <a:moveTo>
                  <a:pt x="193" y="20"/>
                </a:moveTo>
                <a:cubicBezTo>
                  <a:pt x="199" y="23"/>
                  <a:pt x="206" y="28"/>
                  <a:pt x="210" y="37"/>
                </a:cubicBezTo>
                <a:cubicBezTo>
                  <a:pt x="214" y="46"/>
                  <a:pt x="214" y="55"/>
                  <a:pt x="212" y="61"/>
                </a:cubicBezTo>
                <a:lnTo>
                  <a:pt x="193" y="20"/>
                </a:lnTo>
                <a:close/>
              </a:path>
            </a:pathLst>
          </a:custGeom>
          <a:solidFill>
            <a:srgbClr val="62D84E"/>
          </a:solidFill>
          <a:ln>
            <a:noFill/>
          </a:ln>
        </p:spPr>
        <p:txBody>
          <a:bodyPr vert="horz" wrap="square" lIns="91392" tIns="45696" rIns="91392" bIns="45696" numCol="1" anchor="t" anchorCtr="0" compatLnSpc="1">
            <a:prstTxWarp prst="textNoShape">
              <a:avLst/>
            </a:prstTxWarp>
          </a:bodyPr>
          <a:lstStyle/>
          <a:p>
            <a:pPr defTabSz="913852">
              <a:defRPr/>
            </a:pPr>
            <a:endParaRPr lang="en-US" sz="1798" kern="0">
              <a:solidFill>
                <a:sysClr val="windowText" lastClr="000000"/>
              </a:solidFill>
              <a:latin typeface="Century Gothic" panose="020F0302020204030204"/>
            </a:endParaRPr>
          </a:p>
        </p:txBody>
      </p:sp>
    </p:spTree>
    <p:extLst>
      <p:ext uri="{BB962C8B-B14F-4D97-AF65-F5344CB8AC3E}">
        <p14:creationId xmlns:p14="http://schemas.microsoft.com/office/powerpoint/2010/main" val="75909094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166647" y="65851"/>
            <a:ext cx="10982639" cy="716395"/>
          </a:xfrm>
        </p:spPr>
        <p:txBody>
          <a:bodyPr>
            <a:normAutofit/>
          </a:bodyPr>
          <a:lstStyle/>
          <a:p>
            <a:r>
              <a:rPr lang="en-US">
                <a:latin typeface="+mn-lt"/>
              </a:rPr>
              <a:t>Platform Squad</a:t>
            </a:r>
            <a:endParaRPr lang="en-CA">
              <a:latin typeface="+mn-lt"/>
            </a:endParaRPr>
          </a:p>
        </p:txBody>
      </p:sp>
      <p:cxnSp>
        <p:nvCxnSpPr>
          <p:cNvPr id="5" name="Straight Connector 4">
            <a:extLst>
              <a:ext uri="{FF2B5EF4-FFF2-40B4-BE49-F238E27FC236}">
                <a16:creationId xmlns:a16="http://schemas.microsoft.com/office/drawing/2014/main" id="{2E18C494-B65F-47F2-A720-7BCB4EFF2866}"/>
              </a:ext>
            </a:extLst>
          </p:cNvPr>
          <p:cNvCxnSpPr>
            <a:cxnSpLocks/>
          </p:cNvCxnSpPr>
          <p:nvPr/>
        </p:nvCxnSpPr>
        <p:spPr>
          <a:xfrm>
            <a:off x="6096000" y="2978210"/>
            <a:ext cx="43536" cy="3689947"/>
          </a:xfrm>
          <a:prstGeom prst="line">
            <a:avLst/>
          </a:prstGeom>
          <a:ln w="12700">
            <a:solidFill>
              <a:schemeClr val="bg1">
                <a:lumMod val="6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8" name="Text Placeholder 2">
            <a:extLst>
              <a:ext uri="{FF2B5EF4-FFF2-40B4-BE49-F238E27FC236}">
                <a16:creationId xmlns:a16="http://schemas.microsoft.com/office/drawing/2014/main" id="{764F9902-777F-477D-BC06-06DFAF721191}"/>
              </a:ext>
            </a:extLst>
          </p:cNvPr>
          <p:cNvSpPr txBox="1">
            <a:spLocks/>
          </p:cNvSpPr>
          <p:nvPr/>
        </p:nvSpPr>
        <p:spPr>
          <a:xfrm>
            <a:off x="2500158" y="2654143"/>
            <a:ext cx="878296" cy="285138"/>
          </a:xfrm>
          <a:prstGeom prst="rect">
            <a:avLst/>
          </a:prstGeom>
        </p:spPr>
        <p:txBody>
          <a:bodyPr lIns="0" tIns="0" rIns="0" bIns="0"/>
          <a:lstStyle>
            <a:lvl1pPr marL="0" indent="0" algn="l" defTabSz="1219170" rtl="0" eaLnBrk="1" latinLnBrk="0" hangingPunct="1">
              <a:lnSpc>
                <a:spcPct val="90000"/>
              </a:lnSpc>
              <a:spcBef>
                <a:spcPts val="0"/>
              </a:spcBef>
              <a:buFont typeface="Arial" panose="020B0604020202020204" pitchFamily="34" charset="0"/>
              <a:buNone/>
              <a:defRPr sz="1600" b="1" kern="1200" baseline="0">
                <a:solidFill>
                  <a:schemeClr val="bg2"/>
                </a:solidFill>
                <a:latin typeface="Sun Life Sans" panose="020B0504030304030303" pitchFamily="34" charset="0"/>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ctr" defTabSz="1218804">
              <a:defRPr/>
            </a:pPr>
            <a:r>
              <a:rPr lang="en-US">
                <a:solidFill>
                  <a:srgbClr val="FFFFFF"/>
                </a:solidFill>
                <a:latin typeface="Century Gothic" panose="020F0302020204030204"/>
              </a:rPr>
              <a:t>Scope</a:t>
            </a:r>
            <a:endParaRPr lang="en-CA">
              <a:solidFill>
                <a:srgbClr val="FFFFFF"/>
              </a:solidFill>
              <a:latin typeface="Century Gothic" panose="020F0302020204030204"/>
            </a:endParaRPr>
          </a:p>
        </p:txBody>
      </p:sp>
      <p:sp>
        <p:nvSpPr>
          <p:cNvPr id="9" name="TextBox 8">
            <a:extLst>
              <a:ext uri="{FF2B5EF4-FFF2-40B4-BE49-F238E27FC236}">
                <a16:creationId xmlns:a16="http://schemas.microsoft.com/office/drawing/2014/main" id="{08E27AEA-C438-4C26-ABBF-94E615958B8A}"/>
              </a:ext>
            </a:extLst>
          </p:cNvPr>
          <p:cNvSpPr txBox="1"/>
          <p:nvPr/>
        </p:nvSpPr>
        <p:spPr>
          <a:xfrm>
            <a:off x="166646" y="926390"/>
            <a:ext cx="12058974" cy="1476943"/>
          </a:xfrm>
          <a:prstGeom prst="rect">
            <a:avLst/>
          </a:prstGeom>
          <a:noFill/>
        </p:spPr>
        <p:txBody>
          <a:bodyPr wrap="square" rtlCol="0">
            <a:spAutoFit/>
          </a:bodyPr>
          <a:lstStyle/>
          <a:p>
            <a:pPr defTabSz="914126">
              <a:defRPr/>
            </a:pPr>
            <a:r>
              <a:rPr lang="en-US" sz="1799">
                <a:solidFill>
                  <a:srgbClr val="FFFFFF"/>
                </a:solidFill>
                <a:latin typeface="Century Gothic" panose="020F0302020204030204"/>
              </a:rPr>
              <a:t>The </a:t>
            </a:r>
            <a:r>
              <a:rPr lang="en-US" sz="1799" b="1">
                <a:solidFill>
                  <a:srgbClr val="FFFFFF"/>
                </a:solidFill>
                <a:latin typeface="Century Gothic" panose="020F0302020204030204"/>
              </a:rPr>
              <a:t>Platform Squad’s </a:t>
            </a:r>
            <a:r>
              <a:rPr lang="en-US" sz="1799">
                <a:solidFill>
                  <a:srgbClr val="FFFFFF"/>
                </a:solidFill>
                <a:latin typeface="Century Gothic" panose="020F0302020204030204"/>
              </a:rPr>
              <a:t>purpose is to protect platform stability, ensure platform performance is optimal, &amp; to maintain platform design structure. The squad will work &amp; provide approval for all new integration requests. Incident resolution for major incidents will be handled by the platform squad cross-functionally with other squads on enhancements or new request that may impact multiple products on the platform. All systems administration activities such as access rights &amp; performance health scans, will be managed by the squad.</a:t>
            </a:r>
            <a:endParaRPr lang="en-CA" sz="1799">
              <a:solidFill>
                <a:srgbClr val="FFFFFF"/>
              </a:solidFill>
              <a:latin typeface="Century Gothic" panose="020F0302020204030204"/>
            </a:endParaRPr>
          </a:p>
        </p:txBody>
      </p:sp>
      <p:sp>
        <p:nvSpPr>
          <p:cNvPr id="10" name="Text Placeholder 2">
            <a:extLst>
              <a:ext uri="{FF2B5EF4-FFF2-40B4-BE49-F238E27FC236}">
                <a16:creationId xmlns:a16="http://schemas.microsoft.com/office/drawing/2014/main" id="{108976B5-DA4A-47DA-85B9-DD5173C94ABA}"/>
              </a:ext>
            </a:extLst>
          </p:cNvPr>
          <p:cNvSpPr txBox="1">
            <a:spLocks/>
          </p:cNvSpPr>
          <p:nvPr/>
        </p:nvSpPr>
        <p:spPr>
          <a:xfrm>
            <a:off x="8590378" y="2657148"/>
            <a:ext cx="1576019" cy="285138"/>
          </a:xfrm>
          <a:prstGeom prst="rect">
            <a:avLst/>
          </a:prstGeom>
        </p:spPr>
        <p:txBody>
          <a:bodyPr lIns="0" tIns="0" rIns="0" bIns="0"/>
          <a:lstStyle>
            <a:lvl1pPr marL="0" indent="0" algn="l" defTabSz="1219170" rtl="0" eaLnBrk="1" latinLnBrk="0" hangingPunct="1">
              <a:lnSpc>
                <a:spcPct val="90000"/>
              </a:lnSpc>
              <a:spcBef>
                <a:spcPts val="0"/>
              </a:spcBef>
              <a:buFont typeface="Arial" panose="020B0604020202020204" pitchFamily="34" charset="0"/>
              <a:buNone/>
              <a:defRPr sz="1600" b="1" kern="1200" baseline="0">
                <a:solidFill>
                  <a:schemeClr val="bg2"/>
                </a:solidFill>
                <a:latin typeface="Sun Life Sans" panose="020B0504030304030303" pitchFamily="34" charset="0"/>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ctr" defTabSz="1218804">
              <a:defRPr/>
            </a:pPr>
            <a:r>
              <a:rPr lang="en-US">
                <a:solidFill>
                  <a:srgbClr val="FFFFFF"/>
                </a:solidFill>
                <a:latin typeface="Century Gothic" panose="020F0302020204030204"/>
              </a:rPr>
              <a:t>7 Team Members</a:t>
            </a:r>
            <a:endParaRPr lang="en-CA">
              <a:solidFill>
                <a:srgbClr val="FFFFFF"/>
              </a:solidFill>
              <a:latin typeface="Century Gothic" panose="020F0302020204030204"/>
            </a:endParaRPr>
          </a:p>
        </p:txBody>
      </p:sp>
      <p:sp>
        <p:nvSpPr>
          <p:cNvPr id="11" name="TextBox 10">
            <a:extLst>
              <a:ext uri="{FF2B5EF4-FFF2-40B4-BE49-F238E27FC236}">
                <a16:creationId xmlns:a16="http://schemas.microsoft.com/office/drawing/2014/main" id="{CB22BE98-18AC-4D6A-993D-839B0760F7D2}"/>
              </a:ext>
            </a:extLst>
          </p:cNvPr>
          <p:cNvSpPr txBox="1"/>
          <p:nvPr/>
        </p:nvSpPr>
        <p:spPr>
          <a:xfrm>
            <a:off x="407147" y="2978210"/>
            <a:ext cx="5608704" cy="2800038"/>
          </a:xfrm>
          <a:prstGeom prst="rect">
            <a:avLst/>
          </a:prstGeom>
          <a:noFill/>
        </p:spPr>
        <p:txBody>
          <a:bodyPr wrap="square" lIns="0" tIns="0" rIns="0" bIns="0" rtlCol="0" anchor="t">
            <a:spAutoFit/>
          </a:bodyPr>
          <a:lstStyle/>
          <a:p>
            <a:pPr defTabSz="914080">
              <a:defRPr/>
            </a:pPr>
            <a:r>
              <a:rPr lang="en-US" sz="1400" b="1">
                <a:solidFill>
                  <a:srgbClr val="FFFFFF"/>
                </a:solidFill>
                <a:latin typeface="Century Gothic" panose="020F0302020204030204"/>
              </a:rPr>
              <a:t>Platform Upgrades</a:t>
            </a:r>
          </a:p>
          <a:p>
            <a:pPr defTabSz="914080">
              <a:defRPr/>
            </a:pPr>
            <a:r>
              <a:rPr lang="en-US" sz="1400" b="1">
                <a:solidFill>
                  <a:srgbClr val="FFFFFF"/>
                </a:solidFill>
                <a:latin typeface="Century Gothic" panose="020F0302020204030204"/>
              </a:rPr>
              <a:t>License Management</a:t>
            </a:r>
          </a:p>
          <a:p>
            <a:pPr defTabSz="914080">
              <a:defRPr/>
            </a:pPr>
            <a:r>
              <a:rPr lang="en-US" sz="1400" b="1">
                <a:solidFill>
                  <a:srgbClr val="FFFFFF"/>
                </a:solidFill>
                <a:latin typeface="Century Gothic" panose="020F0302020204030204"/>
              </a:rPr>
              <a:t>Instance Health Scan &amp; Performance Monitoring</a:t>
            </a:r>
          </a:p>
          <a:p>
            <a:pPr defTabSz="914080">
              <a:defRPr/>
            </a:pPr>
            <a:r>
              <a:rPr lang="en-US" sz="1400" b="1">
                <a:solidFill>
                  <a:srgbClr val="FFFFFF"/>
                </a:solidFill>
                <a:latin typeface="Century Gothic" panose="020F0302020204030204"/>
              </a:rPr>
              <a:t>Integration Accountability</a:t>
            </a:r>
          </a:p>
          <a:p>
            <a:pPr defTabSz="914080">
              <a:defRPr/>
            </a:pPr>
            <a:r>
              <a:rPr lang="en-US" sz="1400" b="1">
                <a:solidFill>
                  <a:srgbClr val="FFFFFF"/>
                </a:solidFill>
                <a:latin typeface="Century Gothic" panose="020F0302020204030204"/>
              </a:rPr>
              <a:t>Global Tables Accountability</a:t>
            </a:r>
          </a:p>
          <a:p>
            <a:pPr defTabSz="914080">
              <a:defRPr/>
            </a:pPr>
            <a:r>
              <a:rPr lang="en-US" sz="1400" b="1">
                <a:solidFill>
                  <a:srgbClr val="FFFFFF"/>
                </a:solidFill>
                <a:latin typeface="Century Gothic" panose="020F0302020204030204"/>
              </a:rPr>
              <a:t>Data &amp; Access Governance</a:t>
            </a:r>
          </a:p>
          <a:p>
            <a:pPr defTabSz="914080">
              <a:defRPr/>
            </a:pPr>
            <a:r>
              <a:rPr lang="en-US" sz="1400" b="1">
                <a:solidFill>
                  <a:srgbClr val="FFFFFF"/>
                </a:solidFill>
                <a:latin typeface="Century Gothic" panose="020F0302020204030204"/>
              </a:rPr>
              <a:t>Discovery Maintenance, configuration &amp; platform impact review for Cis</a:t>
            </a:r>
          </a:p>
          <a:p>
            <a:pPr defTabSz="914080">
              <a:defRPr/>
            </a:pPr>
            <a:r>
              <a:rPr lang="en-US" sz="1400" b="1">
                <a:solidFill>
                  <a:srgbClr val="FFFFFF"/>
                </a:solidFill>
                <a:latin typeface="Century Gothic" panose="020F0302020204030204"/>
              </a:rPr>
              <a:t>Platform Specific Integration monitoring &amp; maintenance</a:t>
            </a:r>
          </a:p>
          <a:p>
            <a:pPr defTabSz="914080">
              <a:defRPr/>
            </a:pPr>
            <a:r>
              <a:rPr lang="en-US" sz="1400" b="1">
                <a:solidFill>
                  <a:srgbClr val="FFFFFF"/>
                </a:solidFill>
                <a:latin typeface="Century Gothic" panose="020F0302020204030204"/>
              </a:rPr>
              <a:t>Major Incident Management</a:t>
            </a:r>
          </a:p>
          <a:p>
            <a:pPr defTabSz="914080">
              <a:defRPr/>
            </a:pPr>
            <a:r>
              <a:rPr lang="en-US" sz="1400" b="1">
                <a:solidFill>
                  <a:srgbClr val="FFFFFF"/>
                </a:solidFill>
                <a:latin typeface="Century Gothic" panose="020F0302020204030204"/>
              </a:rPr>
              <a:t>Clone Backs</a:t>
            </a:r>
          </a:p>
          <a:p>
            <a:pPr defTabSz="914080">
              <a:defRPr/>
            </a:pPr>
            <a:r>
              <a:rPr lang="en-US" sz="1400" b="1">
                <a:solidFill>
                  <a:srgbClr val="FFFFFF"/>
                </a:solidFill>
                <a:latin typeface="Century Gothic" panose="020F0302020204030204"/>
              </a:rPr>
              <a:t>Consulting</a:t>
            </a:r>
          </a:p>
          <a:p>
            <a:pPr defTabSz="914080">
              <a:defRPr/>
            </a:pPr>
            <a:r>
              <a:rPr lang="en-US" sz="1400" b="1">
                <a:solidFill>
                  <a:srgbClr val="FFFFFF"/>
                </a:solidFill>
                <a:latin typeface="Century Gothic" panose="020F0302020204030204"/>
              </a:rPr>
              <a:t>ATF</a:t>
            </a:r>
          </a:p>
        </p:txBody>
      </p:sp>
      <p:sp>
        <p:nvSpPr>
          <p:cNvPr id="12" name="TextBox 11">
            <a:extLst>
              <a:ext uri="{FF2B5EF4-FFF2-40B4-BE49-F238E27FC236}">
                <a16:creationId xmlns:a16="http://schemas.microsoft.com/office/drawing/2014/main" id="{20AA44B8-F90D-488B-BC73-C78C34CD2FBD}"/>
              </a:ext>
            </a:extLst>
          </p:cNvPr>
          <p:cNvSpPr txBox="1"/>
          <p:nvPr/>
        </p:nvSpPr>
        <p:spPr>
          <a:xfrm>
            <a:off x="6015852" y="3429000"/>
            <a:ext cx="184683" cy="369236"/>
          </a:xfrm>
          <a:prstGeom prst="rect">
            <a:avLst/>
          </a:prstGeom>
          <a:noFill/>
        </p:spPr>
        <p:txBody>
          <a:bodyPr wrap="none" rtlCol="0">
            <a:spAutoFit/>
          </a:bodyPr>
          <a:lstStyle/>
          <a:p>
            <a:pPr defTabSz="914126">
              <a:defRPr/>
            </a:pPr>
            <a:endParaRPr lang="en-CA" sz="1799">
              <a:solidFill>
                <a:srgbClr val="FFFFFF"/>
              </a:solidFill>
              <a:latin typeface="Century Gothic" panose="020F0302020204030204"/>
            </a:endParaRPr>
          </a:p>
        </p:txBody>
      </p:sp>
      <p:sp>
        <p:nvSpPr>
          <p:cNvPr id="13" name="TextBox 12">
            <a:extLst>
              <a:ext uri="{FF2B5EF4-FFF2-40B4-BE49-F238E27FC236}">
                <a16:creationId xmlns:a16="http://schemas.microsoft.com/office/drawing/2014/main" id="{B6765FE9-0519-45C0-AE54-848CD44921FA}"/>
              </a:ext>
            </a:extLst>
          </p:cNvPr>
          <p:cNvSpPr txBox="1"/>
          <p:nvPr/>
        </p:nvSpPr>
        <p:spPr>
          <a:xfrm>
            <a:off x="6643925" y="2990816"/>
            <a:ext cx="5502955" cy="1682074"/>
          </a:xfrm>
          <a:prstGeom prst="rect">
            <a:avLst/>
          </a:prstGeom>
          <a:noFill/>
        </p:spPr>
        <p:txBody>
          <a:bodyPr wrap="square" lIns="0" tIns="0" rIns="0" bIns="0" rtlCol="0" anchor="t">
            <a:spAutoFit/>
          </a:bodyPr>
          <a:lstStyle/>
          <a:p>
            <a:pPr defTabSz="914080">
              <a:defRPr/>
            </a:pPr>
            <a:r>
              <a:rPr lang="en-US" sz="1400" b="1">
                <a:solidFill>
                  <a:srgbClr val="FFFFFF"/>
                </a:solidFill>
                <a:latin typeface="Century Gothic" panose="020F0302020204030204"/>
              </a:rPr>
              <a:t>Product Owner: 1</a:t>
            </a:r>
          </a:p>
          <a:p>
            <a:pPr defTabSz="914080">
              <a:defRPr/>
            </a:pPr>
            <a:r>
              <a:rPr lang="en-US" sz="1400" b="1">
                <a:solidFill>
                  <a:srgbClr val="FFFFFF"/>
                </a:solidFill>
                <a:latin typeface="Century Gothic" panose="020F0302020204030204"/>
              </a:rPr>
              <a:t>Scrum Master: 1</a:t>
            </a:r>
          </a:p>
          <a:p>
            <a:pPr defTabSz="914080">
              <a:defRPr/>
            </a:pPr>
            <a:r>
              <a:rPr lang="en-US" sz="1400" b="1">
                <a:solidFill>
                  <a:srgbClr val="FFFFFF"/>
                </a:solidFill>
                <a:latin typeface="Century Gothic" panose="020F0302020204030204"/>
              </a:rPr>
              <a:t>Systems Admin: 1</a:t>
            </a:r>
          </a:p>
          <a:p>
            <a:pPr defTabSz="914080">
              <a:defRPr/>
            </a:pPr>
            <a:r>
              <a:rPr lang="en-US" sz="1400" b="1">
                <a:solidFill>
                  <a:srgbClr val="FFFFFF"/>
                </a:solidFill>
                <a:latin typeface="Century Gothic" panose="020F0302020204030204"/>
              </a:rPr>
              <a:t>Business Systems Analyst: 1</a:t>
            </a:r>
          </a:p>
          <a:p>
            <a:pPr defTabSz="914080">
              <a:defRPr/>
            </a:pPr>
            <a:r>
              <a:rPr lang="en-US" sz="1400" b="1">
                <a:solidFill>
                  <a:srgbClr val="FFFFFF"/>
                </a:solidFill>
                <a:latin typeface="Century Gothic" panose="020F0302020204030204"/>
              </a:rPr>
              <a:t>Developer: 3</a:t>
            </a:r>
          </a:p>
          <a:p>
            <a:pPr defTabSz="914080">
              <a:spcBef>
                <a:spcPts val="800"/>
              </a:spcBef>
              <a:defRPr/>
            </a:pPr>
            <a:endParaRPr lang="en-US" sz="1200">
              <a:solidFill>
                <a:srgbClr val="FFFFFF"/>
              </a:solidFill>
              <a:latin typeface="Century Gothic" panose="020F0302020204030204"/>
            </a:endParaRPr>
          </a:p>
          <a:p>
            <a:pPr defTabSz="914080">
              <a:spcBef>
                <a:spcPts val="800"/>
              </a:spcBef>
              <a:defRPr/>
            </a:pPr>
            <a:endParaRPr lang="en-US" sz="1400" b="1">
              <a:solidFill>
                <a:srgbClr val="FFFFFF"/>
              </a:solidFill>
              <a:latin typeface="Century Gothic" panose="020F0302020204030204"/>
            </a:endParaRPr>
          </a:p>
        </p:txBody>
      </p:sp>
    </p:spTree>
    <p:extLst>
      <p:ext uri="{BB962C8B-B14F-4D97-AF65-F5344CB8AC3E}">
        <p14:creationId xmlns:p14="http://schemas.microsoft.com/office/powerpoint/2010/main" val="2217851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128557" y="108290"/>
            <a:ext cx="10982639" cy="716395"/>
          </a:xfrm>
        </p:spPr>
        <p:txBody>
          <a:bodyPr>
            <a:normAutofit/>
          </a:bodyPr>
          <a:lstStyle/>
          <a:p>
            <a:r>
              <a:rPr lang="en-US">
                <a:latin typeface="+mn-lt"/>
              </a:rPr>
              <a:t>ITSM/ITOM Squad</a:t>
            </a:r>
            <a:endParaRPr lang="en-CA">
              <a:latin typeface="+mn-lt"/>
            </a:endParaRPr>
          </a:p>
        </p:txBody>
      </p:sp>
      <p:sp>
        <p:nvSpPr>
          <p:cNvPr id="47" name="Text Placeholder 2">
            <a:extLst>
              <a:ext uri="{FF2B5EF4-FFF2-40B4-BE49-F238E27FC236}">
                <a16:creationId xmlns:a16="http://schemas.microsoft.com/office/drawing/2014/main" id="{81DBCA7E-BFAA-465A-AAD2-962F856A4576}"/>
              </a:ext>
            </a:extLst>
          </p:cNvPr>
          <p:cNvSpPr txBox="1">
            <a:spLocks/>
          </p:cNvSpPr>
          <p:nvPr/>
        </p:nvSpPr>
        <p:spPr>
          <a:xfrm>
            <a:off x="2519309" y="2498550"/>
            <a:ext cx="878296" cy="285138"/>
          </a:xfrm>
          <a:prstGeom prst="rect">
            <a:avLst/>
          </a:prstGeom>
        </p:spPr>
        <p:txBody>
          <a:bodyPr lIns="0" tIns="0" rIns="0" bIns="0"/>
          <a:lstStyle>
            <a:lvl1pPr marL="0" indent="0" algn="l" defTabSz="1219170" rtl="0" eaLnBrk="1" latinLnBrk="0" hangingPunct="1">
              <a:lnSpc>
                <a:spcPct val="90000"/>
              </a:lnSpc>
              <a:spcBef>
                <a:spcPts val="0"/>
              </a:spcBef>
              <a:buFont typeface="Arial" panose="020B0604020202020204" pitchFamily="34" charset="0"/>
              <a:buNone/>
              <a:defRPr sz="1600" b="1" kern="1200" baseline="0">
                <a:solidFill>
                  <a:schemeClr val="bg2"/>
                </a:solidFill>
                <a:latin typeface="Sun Life Sans" panose="020B0504030304030303" pitchFamily="34" charset="0"/>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ctr" defTabSz="1218804">
              <a:defRPr/>
            </a:pPr>
            <a:r>
              <a:rPr lang="en-US">
                <a:solidFill>
                  <a:srgbClr val="FFFFFF"/>
                </a:solidFill>
                <a:latin typeface="Century Gothic" panose="020F0302020204030204"/>
              </a:rPr>
              <a:t>Scope</a:t>
            </a:r>
            <a:endParaRPr lang="en-CA">
              <a:solidFill>
                <a:srgbClr val="FFFFFF"/>
              </a:solidFill>
              <a:latin typeface="Century Gothic" panose="020F0302020204030204"/>
            </a:endParaRPr>
          </a:p>
        </p:txBody>
      </p:sp>
      <p:sp>
        <p:nvSpPr>
          <p:cNvPr id="48" name="TextBox 47">
            <a:extLst>
              <a:ext uri="{FF2B5EF4-FFF2-40B4-BE49-F238E27FC236}">
                <a16:creationId xmlns:a16="http://schemas.microsoft.com/office/drawing/2014/main" id="{CC626E8B-40E1-4C57-8328-AE2652F312DD}"/>
              </a:ext>
            </a:extLst>
          </p:cNvPr>
          <p:cNvSpPr txBox="1"/>
          <p:nvPr/>
        </p:nvSpPr>
        <p:spPr>
          <a:xfrm>
            <a:off x="269982" y="778779"/>
            <a:ext cx="12058974" cy="1476943"/>
          </a:xfrm>
          <a:prstGeom prst="rect">
            <a:avLst/>
          </a:prstGeom>
          <a:noFill/>
        </p:spPr>
        <p:txBody>
          <a:bodyPr wrap="square" rtlCol="0">
            <a:spAutoFit/>
          </a:bodyPr>
          <a:lstStyle/>
          <a:p>
            <a:pPr defTabSz="914126">
              <a:defRPr/>
            </a:pPr>
            <a:r>
              <a:rPr lang="en-US" sz="1799">
                <a:solidFill>
                  <a:srgbClr val="FFFFFF"/>
                </a:solidFill>
                <a:latin typeface="Century Gothic" panose="020F0302020204030204"/>
              </a:rPr>
              <a:t>The </a:t>
            </a:r>
            <a:r>
              <a:rPr lang="en-US" sz="1799" b="1">
                <a:solidFill>
                  <a:srgbClr val="FFFFFF"/>
                </a:solidFill>
                <a:latin typeface="Century Gothic" panose="020F0302020204030204"/>
              </a:rPr>
              <a:t>ITSM Squad’s </a:t>
            </a:r>
            <a:r>
              <a:rPr lang="en-US" sz="1799">
                <a:solidFill>
                  <a:srgbClr val="FFFFFF"/>
                </a:solidFill>
                <a:latin typeface="Century Gothic" panose="020F0302020204030204"/>
              </a:rPr>
              <a:t>purpose is to provide end-to-end support to the ITSM &amp; ITOM Products. The Squad will ensure that the ITSM &amp; ITOM Modules are maintained &amp; performing optimally. The squad will also ensure that all new request forms &amp; integrations are being delivered without impacting existing capabilities &amp; performance. The squad will ensure that ATF is kept current &amp; that all new capabilities are being incorporated within the ATF framework.  </a:t>
            </a:r>
            <a:endParaRPr lang="en-CA" sz="1799">
              <a:solidFill>
                <a:srgbClr val="FFFFFF"/>
              </a:solidFill>
              <a:latin typeface="Century Gothic" panose="020F0302020204030204"/>
            </a:endParaRPr>
          </a:p>
        </p:txBody>
      </p:sp>
      <p:sp>
        <p:nvSpPr>
          <p:cNvPr id="49" name="Text Placeholder 2">
            <a:extLst>
              <a:ext uri="{FF2B5EF4-FFF2-40B4-BE49-F238E27FC236}">
                <a16:creationId xmlns:a16="http://schemas.microsoft.com/office/drawing/2014/main" id="{6552FA15-7324-42DE-93DF-4101129C02F6}"/>
              </a:ext>
            </a:extLst>
          </p:cNvPr>
          <p:cNvSpPr txBox="1">
            <a:spLocks/>
          </p:cNvSpPr>
          <p:nvPr/>
        </p:nvSpPr>
        <p:spPr>
          <a:xfrm>
            <a:off x="8599901" y="2498550"/>
            <a:ext cx="1576019" cy="285138"/>
          </a:xfrm>
          <a:prstGeom prst="rect">
            <a:avLst/>
          </a:prstGeom>
        </p:spPr>
        <p:txBody>
          <a:bodyPr lIns="0" tIns="0" rIns="0" bIns="0"/>
          <a:lstStyle>
            <a:lvl1pPr marL="0" indent="0" algn="l" defTabSz="1219170" rtl="0" eaLnBrk="1" latinLnBrk="0" hangingPunct="1">
              <a:lnSpc>
                <a:spcPct val="90000"/>
              </a:lnSpc>
              <a:spcBef>
                <a:spcPts val="0"/>
              </a:spcBef>
              <a:buFont typeface="Arial" panose="020B0604020202020204" pitchFamily="34" charset="0"/>
              <a:buNone/>
              <a:defRPr sz="1600" b="1" kern="1200" baseline="0">
                <a:solidFill>
                  <a:schemeClr val="bg2"/>
                </a:solidFill>
                <a:latin typeface="Sun Life Sans" panose="020B0504030304030303" pitchFamily="34" charset="0"/>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ctr" defTabSz="1218804">
              <a:defRPr/>
            </a:pPr>
            <a:r>
              <a:rPr lang="en-US">
                <a:solidFill>
                  <a:srgbClr val="FFFFFF"/>
                </a:solidFill>
                <a:latin typeface="Century Gothic" panose="020F0302020204030204"/>
              </a:rPr>
              <a:t>5 Team Members</a:t>
            </a:r>
            <a:endParaRPr lang="en-CA">
              <a:solidFill>
                <a:srgbClr val="FFFFFF"/>
              </a:solidFill>
              <a:latin typeface="Century Gothic" panose="020F0302020204030204"/>
            </a:endParaRPr>
          </a:p>
        </p:txBody>
      </p:sp>
      <p:sp>
        <p:nvSpPr>
          <p:cNvPr id="50" name="TextBox 49">
            <a:extLst>
              <a:ext uri="{FF2B5EF4-FFF2-40B4-BE49-F238E27FC236}">
                <a16:creationId xmlns:a16="http://schemas.microsoft.com/office/drawing/2014/main" id="{E104F68C-3D86-40D4-9299-091E34478C73}"/>
              </a:ext>
            </a:extLst>
          </p:cNvPr>
          <p:cNvSpPr txBox="1"/>
          <p:nvPr/>
        </p:nvSpPr>
        <p:spPr>
          <a:xfrm>
            <a:off x="426298" y="2822618"/>
            <a:ext cx="5608704" cy="3682101"/>
          </a:xfrm>
          <a:prstGeom prst="rect">
            <a:avLst/>
          </a:prstGeom>
          <a:noFill/>
        </p:spPr>
        <p:txBody>
          <a:bodyPr wrap="square" lIns="0" tIns="0" rIns="0" bIns="0" rtlCol="0">
            <a:spAutoFit/>
          </a:bodyPr>
          <a:lstStyle/>
          <a:p>
            <a:pPr defTabSz="914080">
              <a:spcBef>
                <a:spcPts val="800"/>
              </a:spcBef>
              <a:defRPr/>
            </a:pPr>
            <a:r>
              <a:rPr lang="en-US" sz="1400" b="1">
                <a:solidFill>
                  <a:srgbClr val="FFFFFF"/>
                </a:solidFill>
                <a:latin typeface="Century Gothic" panose="020F0302020204030204"/>
              </a:rPr>
              <a:t>Change Management Module</a:t>
            </a:r>
          </a:p>
          <a:p>
            <a:pPr defTabSz="914080">
              <a:spcBef>
                <a:spcPts val="800"/>
              </a:spcBef>
              <a:defRPr/>
            </a:pPr>
            <a:r>
              <a:rPr lang="en-US" sz="1400" b="1">
                <a:solidFill>
                  <a:srgbClr val="FFFFFF"/>
                </a:solidFill>
                <a:latin typeface="Century Gothic" panose="020F0302020204030204"/>
              </a:rPr>
              <a:t>Incident Management Module</a:t>
            </a:r>
          </a:p>
          <a:p>
            <a:pPr defTabSz="914080">
              <a:spcBef>
                <a:spcPts val="800"/>
              </a:spcBef>
              <a:defRPr/>
            </a:pPr>
            <a:r>
              <a:rPr lang="en-US" sz="1400" b="1">
                <a:solidFill>
                  <a:srgbClr val="FFFFFF"/>
                </a:solidFill>
                <a:latin typeface="Century Gothic" panose="020F0302020204030204"/>
              </a:rPr>
              <a:t>Problem Management Module</a:t>
            </a:r>
          </a:p>
          <a:p>
            <a:pPr defTabSz="914080">
              <a:spcBef>
                <a:spcPts val="800"/>
              </a:spcBef>
              <a:defRPr/>
            </a:pPr>
            <a:r>
              <a:rPr lang="en-US" sz="1400" b="1">
                <a:solidFill>
                  <a:srgbClr val="FFFFFF"/>
                </a:solidFill>
                <a:latin typeface="Century Gothic" panose="020F0302020204030204"/>
              </a:rPr>
              <a:t>Configuration Management Module</a:t>
            </a:r>
          </a:p>
          <a:p>
            <a:pPr defTabSz="914080">
              <a:spcBef>
                <a:spcPts val="800"/>
              </a:spcBef>
              <a:defRPr/>
            </a:pPr>
            <a:r>
              <a:rPr lang="en-US" sz="1400" b="1">
                <a:solidFill>
                  <a:srgbClr val="FFFFFF"/>
                </a:solidFill>
                <a:latin typeface="Century Gothic" panose="020F0302020204030204"/>
              </a:rPr>
              <a:t>CMDB</a:t>
            </a:r>
          </a:p>
          <a:p>
            <a:pPr defTabSz="914080">
              <a:spcBef>
                <a:spcPts val="800"/>
              </a:spcBef>
              <a:defRPr/>
            </a:pPr>
            <a:r>
              <a:rPr lang="en-US" sz="1400" b="1">
                <a:solidFill>
                  <a:srgbClr val="FFFFFF"/>
                </a:solidFill>
                <a:latin typeface="Century Gothic" panose="020F0302020204030204"/>
              </a:rPr>
              <a:t>ATF</a:t>
            </a:r>
          </a:p>
          <a:p>
            <a:pPr defTabSz="914080">
              <a:spcBef>
                <a:spcPts val="800"/>
              </a:spcBef>
              <a:defRPr/>
            </a:pPr>
            <a:r>
              <a:rPr lang="en-US" sz="1400" b="1">
                <a:solidFill>
                  <a:srgbClr val="FFFFFF"/>
                </a:solidFill>
                <a:latin typeface="Century Gothic" panose="020F0302020204030204"/>
              </a:rPr>
              <a:t>Enhancements</a:t>
            </a:r>
          </a:p>
          <a:p>
            <a:pPr defTabSz="914080">
              <a:spcBef>
                <a:spcPts val="800"/>
              </a:spcBef>
              <a:defRPr/>
            </a:pPr>
            <a:r>
              <a:rPr lang="en-US" sz="1400" b="1">
                <a:solidFill>
                  <a:srgbClr val="FFFFFF"/>
                </a:solidFill>
                <a:latin typeface="Century Gothic" panose="020F0302020204030204"/>
              </a:rPr>
              <a:t>Bugs</a:t>
            </a:r>
          </a:p>
          <a:p>
            <a:pPr defTabSz="914080">
              <a:spcBef>
                <a:spcPts val="800"/>
              </a:spcBef>
              <a:defRPr/>
            </a:pPr>
            <a:r>
              <a:rPr lang="en-US" sz="1400" b="1">
                <a:solidFill>
                  <a:srgbClr val="FFFFFF"/>
                </a:solidFill>
                <a:latin typeface="Century Gothic" panose="020F0302020204030204"/>
              </a:rPr>
              <a:t>Incidents</a:t>
            </a:r>
          </a:p>
          <a:p>
            <a:pPr defTabSz="914080">
              <a:spcBef>
                <a:spcPts val="800"/>
              </a:spcBef>
              <a:defRPr/>
            </a:pPr>
            <a:endParaRPr lang="en-US" sz="1400" b="1">
              <a:solidFill>
                <a:srgbClr val="FFFFFF"/>
              </a:solidFill>
              <a:latin typeface="Century Gothic" panose="020F0302020204030204"/>
            </a:endParaRPr>
          </a:p>
          <a:p>
            <a:pPr defTabSz="914080">
              <a:spcBef>
                <a:spcPts val="800"/>
              </a:spcBef>
              <a:defRPr/>
            </a:pPr>
            <a:endParaRPr lang="en-US" sz="1200">
              <a:solidFill>
                <a:srgbClr val="FFFFFF"/>
              </a:solidFill>
              <a:latin typeface="Century Gothic" panose="020F0302020204030204"/>
            </a:endParaRPr>
          </a:p>
          <a:p>
            <a:pPr defTabSz="914080">
              <a:spcBef>
                <a:spcPts val="800"/>
              </a:spcBef>
              <a:defRPr/>
            </a:pPr>
            <a:endParaRPr lang="en-US" sz="1400" b="1">
              <a:solidFill>
                <a:srgbClr val="FFFFFF"/>
              </a:solidFill>
              <a:latin typeface="Century Gothic" panose="020F0302020204030204"/>
            </a:endParaRPr>
          </a:p>
        </p:txBody>
      </p:sp>
      <p:sp>
        <p:nvSpPr>
          <p:cNvPr id="51" name="TextBox 50">
            <a:extLst>
              <a:ext uri="{FF2B5EF4-FFF2-40B4-BE49-F238E27FC236}">
                <a16:creationId xmlns:a16="http://schemas.microsoft.com/office/drawing/2014/main" id="{FAC11C77-B523-4192-8BCC-659BEB9138C5}"/>
              </a:ext>
            </a:extLst>
          </p:cNvPr>
          <p:cNvSpPr txBox="1"/>
          <p:nvPr/>
        </p:nvSpPr>
        <p:spPr>
          <a:xfrm>
            <a:off x="6015852" y="3429000"/>
            <a:ext cx="184683" cy="369236"/>
          </a:xfrm>
          <a:prstGeom prst="rect">
            <a:avLst/>
          </a:prstGeom>
          <a:noFill/>
        </p:spPr>
        <p:txBody>
          <a:bodyPr wrap="none" rtlCol="0">
            <a:spAutoFit/>
          </a:bodyPr>
          <a:lstStyle/>
          <a:p>
            <a:pPr defTabSz="914126">
              <a:defRPr/>
            </a:pPr>
            <a:endParaRPr lang="en-CA" sz="1799">
              <a:solidFill>
                <a:srgbClr val="FFFFFF"/>
              </a:solidFill>
              <a:latin typeface="Century Gothic" panose="020F0302020204030204"/>
            </a:endParaRPr>
          </a:p>
        </p:txBody>
      </p:sp>
      <p:sp>
        <p:nvSpPr>
          <p:cNvPr id="52" name="TextBox 51">
            <a:extLst>
              <a:ext uri="{FF2B5EF4-FFF2-40B4-BE49-F238E27FC236}">
                <a16:creationId xmlns:a16="http://schemas.microsoft.com/office/drawing/2014/main" id="{E0C96A1C-393A-442D-899B-1B200A6A6775}"/>
              </a:ext>
            </a:extLst>
          </p:cNvPr>
          <p:cNvSpPr txBox="1"/>
          <p:nvPr/>
        </p:nvSpPr>
        <p:spPr>
          <a:xfrm>
            <a:off x="6653446" y="2832220"/>
            <a:ext cx="5608704" cy="1774383"/>
          </a:xfrm>
          <a:prstGeom prst="rect">
            <a:avLst/>
          </a:prstGeom>
          <a:noFill/>
        </p:spPr>
        <p:txBody>
          <a:bodyPr wrap="square" lIns="0" tIns="0" rIns="0" bIns="0" rtlCol="0">
            <a:spAutoFit/>
          </a:bodyPr>
          <a:lstStyle/>
          <a:p>
            <a:pPr defTabSz="914080">
              <a:spcBef>
                <a:spcPts val="800"/>
              </a:spcBef>
              <a:defRPr/>
            </a:pPr>
            <a:r>
              <a:rPr lang="en-US" sz="1400" b="1">
                <a:solidFill>
                  <a:srgbClr val="FFFFFF"/>
                </a:solidFill>
                <a:latin typeface="Century Gothic" panose="020F0302020204030204"/>
              </a:rPr>
              <a:t>Product Owner: 1</a:t>
            </a:r>
          </a:p>
          <a:p>
            <a:pPr defTabSz="914080">
              <a:spcBef>
                <a:spcPts val="800"/>
              </a:spcBef>
              <a:defRPr/>
            </a:pPr>
            <a:r>
              <a:rPr lang="en-US" sz="1400" b="1">
                <a:solidFill>
                  <a:srgbClr val="FFFFFF"/>
                </a:solidFill>
                <a:latin typeface="Century Gothic" panose="020F0302020204030204"/>
              </a:rPr>
              <a:t>Scrum Master: 1</a:t>
            </a:r>
          </a:p>
          <a:p>
            <a:pPr defTabSz="914080">
              <a:spcBef>
                <a:spcPts val="800"/>
              </a:spcBef>
              <a:defRPr/>
            </a:pPr>
            <a:r>
              <a:rPr lang="en-US" sz="1400" b="1">
                <a:solidFill>
                  <a:srgbClr val="FFFFFF"/>
                </a:solidFill>
                <a:latin typeface="Century Gothic" panose="020F0302020204030204"/>
              </a:rPr>
              <a:t>Business Systems Analyst: 2</a:t>
            </a:r>
          </a:p>
          <a:p>
            <a:pPr defTabSz="914080">
              <a:spcBef>
                <a:spcPts val="800"/>
              </a:spcBef>
              <a:defRPr/>
            </a:pPr>
            <a:r>
              <a:rPr lang="en-US" sz="1400" b="1">
                <a:solidFill>
                  <a:srgbClr val="FFFFFF"/>
                </a:solidFill>
                <a:latin typeface="Century Gothic" panose="020F0302020204030204"/>
              </a:rPr>
              <a:t>Developer: 1</a:t>
            </a:r>
          </a:p>
          <a:p>
            <a:pPr defTabSz="914080">
              <a:spcBef>
                <a:spcPts val="800"/>
              </a:spcBef>
              <a:defRPr/>
            </a:pPr>
            <a:endParaRPr lang="en-US" sz="1200">
              <a:solidFill>
                <a:srgbClr val="FFFFFF"/>
              </a:solidFill>
              <a:latin typeface="Century Gothic" panose="020F0302020204030204"/>
            </a:endParaRPr>
          </a:p>
          <a:p>
            <a:pPr defTabSz="914080">
              <a:spcBef>
                <a:spcPts val="800"/>
              </a:spcBef>
              <a:defRPr/>
            </a:pPr>
            <a:endParaRPr lang="en-US" sz="1400" b="1">
              <a:solidFill>
                <a:srgbClr val="FFFFFF"/>
              </a:solidFill>
              <a:latin typeface="Century Gothic" panose="020F0302020204030204"/>
            </a:endParaRPr>
          </a:p>
        </p:txBody>
      </p:sp>
      <p:cxnSp>
        <p:nvCxnSpPr>
          <p:cNvPr id="53" name="Straight Connector 52">
            <a:extLst>
              <a:ext uri="{FF2B5EF4-FFF2-40B4-BE49-F238E27FC236}">
                <a16:creationId xmlns:a16="http://schemas.microsoft.com/office/drawing/2014/main" id="{CCE412A1-3ADD-4AAF-8071-153A9E00E8AC}"/>
              </a:ext>
            </a:extLst>
          </p:cNvPr>
          <p:cNvCxnSpPr>
            <a:cxnSpLocks/>
          </p:cNvCxnSpPr>
          <p:nvPr/>
        </p:nvCxnSpPr>
        <p:spPr>
          <a:xfrm>
            <a:off x="6096000" y="2530652"/>
            <a:ext cx="43536" cy="3689947"/>
          </a:xfrm>
          <a:prstGeom prst="line">
            <a:avLst/>
          </a:prstGeom>
          <a:ln w="12700">
            <a:solidFill>
              <a:schemeClr val="bg1">
                <a:lumMod val="65000"/>
              </a:schemeClr>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48712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171047" y="6627"/>
            <a:ext cx="10982639" cy="716395"/>
          </a:xfrm>
        </p:spPr>
        <p:txBody>
          <a:bodyPr>
            <a:normAutofit/>
          </a:bodyPr>
          <a:lstStyle/>
          <a:p>
            <a:r>
              <a:rPr lang="en-US">
                <a:latin typeface="+mn-lt"/>
              </a:rPr>
              <a:t>Info Sec Squad</a:t>
            </a:r>
            <a:endParaRPr lang="en-CA">
              <a:latin typeface="+mn-lt"/>
            </a:endParaRPr>
          </a:p>
        </p:txBody>
      </p:sp>
      <p:sp>
        <p:nvSpPr>
          <p:cNvPr id="5" name="Text Placeholder 2">
            <a:extLst>
              <a:ext uri="{FF2B5EF4-FFF2-40B4-BE49-F238E27FC236}">
                <a16:creationId xmlns:a16="http://schemas.microsoft.com/office/drawing/2014/main" id="{FAFE76A9-340C-4C23-B089-81775F6AAA21}"/>
              </a:ext>
            </a:extLst>
          </p:cNvPr>
          <p:cNvSpPr txBox="1">
            <a:spLocks/>
          </p:cNvSpPr>
          <p:nvPr/>
        </p:nvSpPr>
        <p:spPr>
          <a:xfrm>
            <a:off x="2500158" y="2654143"/>
            <a:ext cx="878296" cy="285138"/>
          </a:xfrm>
          <a:prstGeom prst="rect">
            <a:avLst/>
          </a:prstGeom>
        </p:spPr>
        <p:txBody>
          <a:bodyPr lIns="0" tIns="0" rIns="0" bIns="0"/>
          <a:lstStyle>
            <a:lvl1pPr marL="0" indent="0" algn="l" defTabSz="1219170" rtl="0" eaLnBrk="1" latinLnBrk="0" hangingPunct="1">
              <a:lnSpc>
                <a:spcPct val="90000"/>
              </a:lnSpc>
              <a:spcBef>
                <a:spcPts val="0"/>
              </a:spcBef>
              <a:buFont typeface="Arial" panose="020B0604020202020204" pitchFamily="34" charset="0"/>
              <a:buNone/>
              <a:defRPr sz="1600" b="1" kern="1200" baseline="0">
                <a:solidFill>
                  <a:schemeClr val="bg2"/>
                </a:solidFill>
                <a:latin typeface="Sun Life Sans" panose="020B0504030304030303" pitchFamily="34" charset="0"/>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ctr" defTabSz="1218804">
              <a:defRPr/>
            </a:pPr>
            <a:r>
              <a:rPr lang="en-US">
                <a:solidFill>
                  <a:srgbClr val="FFFFFF"/>
                </a:solidFill>
                <a:latin typeface="Century Gothic" panose="020F0302020204030204"/>
              </a:rPr>
              <a:t>Scope</a:t>
            </a:r>
            <a:endParaRPr lang="en-CA">
              <a:solidFill>
                <a:srgbClr val="FFFFFF"/>
              </a:solidFill>
              <a:latin typeface="Century Gothic" panose="020F0302020204030204"/>
            </a:endParaRPr>
          </a:p>
        </p:txBody>
      </p:sp>
      <p:sp>
        <p:nvSpPr>
          <p:cNvPr id="6" name="TextBox 5">
            <a:extLst>
              <a:ext uri="{FF2B5EF4-FFF2-40B4-BE49-F238E27FC236}">
                <a16:creationId xmlns:a16="http://schemas.microsoft.com/office/drawing/2014/main" id="{25E96C7A-FF21-4A6B-868D-A2BE4932CAB6}"/>
              </a:ext>
            </a:extLst>
          </p:cNvPr>
          <p:cNvSpPr txBox="1"/>
          <p:nvPr/>
        </p:nvSpPr>
        <p:spPr>
          <a:xfrm>
            <a:off x="407147" y="721157"/>
            <a:ext cx="12058974" cy="1476943"/>
          </a:xfrm>
          <a:prstGeom prst="rect">
            <a:avLst/>
          </a:prstGeom>
          <a:noFill/>
        </p:spPr>
        <p:txBody>
          <a:bodyPr wrap="square" rtlCol="0">
            <a:spAutoFit/>
          </a:bodyPr>
          <a:lstStyle/>
          <a:p>
            <a:pPr defTabSz="914126">
              <a:defRPr/>
            </a:pPr>
            <a:r>
              <a:rPr lang="en-US" sz="1799">
                <a:solidFill>
                  <a:srgbClr val="FFFFFF"/>
                </a:solidFill>
                <a:latin typeface="Century Gothic" panose="020F0302020204030204"/>
              </a:rPr>
              <a:t>The </a:t>
            </a:r>
            <a:r>
              <a:rPr lang="en-US" sz="1799" b="1">
                <a:solidFill>
                  <a:srgbClr val="FFFFFF"/>
                </a:solidFill>
                <a:latin typeface="Century Gothic" panose="020F0302020204030204"/>
              </a:rPr>
              <a:t>Information Security Squad’s </a:t>
            </a:r>
            <a:r>
              <a:rPr lang="en-US" sz="1799">
                <a:solidFill>
                  <a:srgbClr val="FFFFFF"/>
                </a:solidFill>
                <a:latin typeface="Century Gothic" panose="020F0302020204030204"/>
              </a:rPr>
              <a:t>purpose is to support Information Security’s ServiceNow roadmap &amp; operational needs. The squad will ensure that the Information Security Modules, Integrations, &amp; Request forms are maintained &amp; are performing optimally. The squad will also ensure that new modules &amp; request forms are being delivered against the Information Security strategic roadmap. The squad will ensure that ATF is kept current &amp; that all new capabilities are being incorporated within the ATF framework.</a:t>
            </a:r>
          </a:p>
        </p:txBody>
      </p:sp>
      <p:sp>
        <p:nvSpPr>
          <p:cNvPr id="7" name="Text Placeholder 2">
            <a:extLst>
              <a:ext uri="{FF2B5EF4-FFF2-40B4-BE49-F238E27FC236}">
                <a16:creationId xmlns:a16="http://schemas.microsoft.com/office/drawing/2014/main" id="{8312D78D-B9B2-444C-9FE4-D2AACD157C78}"/>
              </a:ext>
            </a:extLst>
          </p:cNvPr>
          <p:cNvSpPr txBox="1">
            <a:spLocks/>
          </p:cNvSpPr>
          <p:nvPr/>
        </p:nvSpPr>
        <p:spPr>
          <a:xfrm>
            <a:off x="8590378" y="2657148"/>
            <a:ext cx="1576019" cy="285138"/>
          </a:xfrm>
          <a:prstGeom prst="rect">
            <a:avLst/>
          </a:prstGeom>
        </p:spPr>
        <p:txBody>
          <a:bodyPr lIns="0" tIns="0" rIns="0" bIns="0"/>
          <a:lstStyle>
            <a:lvl1pPr marL="0" indent="0" algn="l" defTabSz="1219170" rtl="0" eaLnBrk="1" latinLnBrk="0" hangingPunct="1">
              <a:lnSpc>
                <a:spcPct val="90000"/>
              </a:lnSpc>
              <a:spcBef>
                <a:spcPts val="0"/>
              </a:spcBef>
              <a:buFont typeface="Arial" panose="020B0604020202020204" pitchFamily="34" charset="0"/>
              <a:buNone/>
              <a:defRPr sz="1600" b="1" kern="1200" baseline="0">
                <a:solidFill>
                  <a:schemeClr val="bg2"/>
                </a:solidFill>
                <a:latin typeface="Sun Life Sans" panose="020B0504030304030303" pitchFamily="34" charset="0"/>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ctr" defTabSz="1218804">
              <a:defRPr/>
            </a:pPr>
            <a:r>
              <a:rPr lang="en-US">
                <a:solidFill>
                  <a:srgbClr val="FFFFFF"/>
                </a:solidFill>
                <a:latin typeface="Century Gothic" panose="020F0302020204030204"/>
              </a:rPr>
              <a:t>4 Team Members</a:t>
            </a:r>
            <a:endParaRPr lang="en-CA">
              <a:solidFill>
                <a:srgbClr val="FFFFFF"/>
              </a:solidFill>
              <a:latin typeface="Century Gothic" panose="020F0302020204030204"/>
            </a:endParaRPr>
          </a:p>
        </p:txBody>
      </p:sp>
      <p:sp>
        <p:nvSpPr>
          <p:cNvPr id="8" name="TextBox 7">
            <a:extLst>
              <a:ext uri="{FF2B5EF4-FFF2-40B4-BE49-F238E27FC236}">
                <a16:creationId xmlns:a16="http://schemas.microsoft.com/office/drawing/2014/main" id="{63C3A1A1-22B2-42CB-A182-97972EB88EBB}"/>
              </a:ext>
            </a:extLst>
          </p:cNvPr>
          <p:cNvSpPr txBox="1"/>
          <p:nvPr/>
        </p:nvSpPr>
        <p:spPr>
          <a:xfrm>
            <a:off x="407147" y="2978211"/>
            <a:ext cx="5608704" cy="2759011"/>
          </a:xfrm>
          <a:prstGeom prst="rect">
            <a:avLst/>
          </a:prstGeom>
          <a:noFill/>
        </p:spPr>
        <p:txBody>
          <a:bodyPr wrap="square" lIns="0" tIns="0" rIns="0" bIns="0" rtlCol="0">
            <a:spAutoFit/>
          </a:bodyPr>
          <a:lstStyle/>
          <a:p>
            <a:pPr defTabSz="914080">
              <a:spcBef>
                <a:spcPts val="800"/>
              </a:spcBef>
              <a:defRPr/>
            </a:pPr>
            <a:r>
              <a:rPr lang="en-US" sz="1400" b="1">
                <a:solidFill>
                  <a:srgbClr val="FFFFFF"/>
                </a:solidFill>
                <a:latin typeface="Century Gothic" panose="020F0302020204030204"/>
              </a:rPr>
              <a:t>Vulnerability Response Module</a:t>
            </a:r>
          </a:p>
          <a:p>
            <a:pPr defTabSz="914080">
              <a:spcBef>
                <a:spcPts val="800"/>
              </a:spcBef>
              <a:defRPr/>
            </a:pPr>
            <a:r>
              <a:rPr lang="en-US" sz="1400" b="1">
                <a:solidFill>
                  <a:srgbClr val="FFFFFF"/>
                </a:solidFill>
                <a:latin typeface="Century Gothic" panose="020F0302020204030204"/>
              </a:rPr>
              <a:t>Security Incident Response Module</a:t>
            </a:r>
          </a:p>
          <a:p>
            <a:pPr defTabSz="914080">
              <a:spcBef>
                <a:spcPts val="800"/>
              </a:spcBef>
              <a:defRPr/>
            </a:pPr>
            <a:r>
              <a:rPr lang="en-US" sz="1400" b="1">
                <a:solidFill>
                  <a:srgbClr val="FFFFFF"/>
                </a:solidFill>
                <a:latin typeface="Century Gothic" panose="020F0302020204030204"/>
              </a:rPr>
              <a:t>GRC Module</a:t>
            </a:r>
          </a:p>
          <a:p>
            <a:pPr defTabSz="914080">
              <a:spcBef>
                <a:spcPts val="800"/>
              </a:spcBef>
              <a:defRPr/>
            </a:pPr>
            <a:r>
              <a:rPr lang="en-US" sz="1400" b="1">
                <a:solidFill>
                  <a:srgbClr val="FFFFFF"/>
                </a:solidFill>
                <a:latin typeface="Century Gothic" panose="020F0302020204030204"/>
              </a:rPr>
              <a:t>Other Information Security Forms</a:t>
            </a:r>
          </a:p>
          <a:p>
            <a:pPr defTabSz="914080">
              <a:spcBef>
                <a:spcPts val="800"/>
              </a:spcBef>
              <a:defRPr/>
            </a:pPr>
            <a:r>
              <a:rPr lang="en-US" sz="1400" b="1">
                <a:solidFill>
                  <a:srgbClr val="FFFFFF"/>
                </a:solidFill>
                <a:latin typeface="Century Gothic" panose="020F0302020204030204"/>
              </a:rPr>
              <a:t>Enhancements</a:t>
            </a:r>
          </a:p>
          <a:p>
            <a:pPr defTabSz="914080">
              <a:spcBef>
                <a:spcPts val="800"/>
              </a:spcBef>
              <a:defRPr/>
            </a:pPr>
            <a:r>
              <a:rPr lang="en-US" sz="1400" b="1">
                <a:solidFill>
                  <a:srgbClr val="FFFFFF"/>
                </a:solidFill>
                <a:latin typeface="Century Gothic" panose="020F0302020204030204"/>
              </a:rPr>
              <a:t>Bugs</a:t>
            </a:r>
          </a:p>
          <a:p>
            <a:pPr defTabSz="914080">
              <a:spcBef>
                <a:spcPts val="800"/>
              </a:spcBef>
              <a:defRPr/>
            </a:pPr>
            <a:r>
              <a:rPr lang="en-US" sz="1400" b="1">
                <a:solidFill>
                  <a:srgbClr val="FFFFFF"/>
                </a:solidFill>
                <a:latin typeface="Century Gothic" panose="020F0302020204030204"/>
              </a:rPr>
              <a:t>New Forms</a:t>
            </a:r>
          </a:p>
          <a:p>
            <a:pPr defTabSz="914080">
              <a:spcBef>
                <a:spcPts val="800"/>
              </a:spcBef>
              <a:defRPr/>
            </a:pPr>
            <a:r>
              <a:rPr lang="en-US" sz="1400" b="1">
                <a:solidFill>
                  <a:srgbClr val="FFFFFF"/>
                </a:solidFill>
                <a:latin typeface="Century Gothic" panose="020F0302020204030204"/>
              </a:rPr>
              <a:t>ATF</a:t>
            </a:r>
            <a:endParaRPr lang="en-US" sz="1200">
              <a:solidFill>
                <a:srgbClr val="FFFFFF"/>
              </a:solidFill>
              <a:latin typeface="Century Gothic" panose="020F0302020204030204"/>
            </a:endParaRPr>
          </a:p>
          <a:p>
            <a:pPr defTabSz="914080">
              <a:spcBef>
                <a:spcPts val="800"/>
              </a:spcBef>
              <a:defRPr/>
            </a:pPr>
            <a:endParaRPr lang="en-US" sz="1400" b="1">
              <a:solidFill>
                <a:srgbClr val="FFFFFF"/>
              </a:solidFill>
              <a:latin typeface="Century Gothic" panose="020F0302020204030204"/>
            </a:endParaRPr>
          </a:p>
        </p:txBody>
      </p:sp>
      <p:sp>
        <p:nvSpPr>
          <p:cNvPr id="9" name="TextBox 8">
            <a:extLst>
              <a:ext uri="{FF2B5EF4-FFF2-40B4-BE49-F238E27FC236}">
                <a16:creationId xmlns:a16="http://schemas.microsoft.com/office/drawing/2014/main" id="{4BE6CAAE-F1B6-46A4-B74F-AEC8307B469A}"/>
              </a:ext>
            </a:extLst>
          </p:cNvPr>
          <p:cNvSpPr txBox="1"/>
          <p:nvPr/>
        </p:nvSpPr>
        <p:spPr>
          <a:xfrm>
            <a:off x="6015852" y="3429000"/>
            <a:ext cx="184683" cy="369236"/>
          </a:xfrm>
          <a:prstGeom prst="rect">
            <a:avLst/>
          </a:prstGeom>
          <a:noFill/>
        </p:spPr>
        <p:txBody>
          <a:bodyPr wrap="none" rtlCol="0">
            <a:spAutoFit/>
          </a:bodyPr>
          <a:lstStyle/>
          <a:p>
            <a:pPr defTabSz="914126">
              <a:defRPr/>
            </a:pPr>
            <a:endParaRPr lang="en-CA" sz="1799">
              <a:solidFill>
                <a:srgbClr val="FFFFFF"/>
              </a:solidFill>
              <a:latin typeface="Century Gothic" panose="020F0302020204030204"/>
            </a:endParaRPr>
          </a:p>
        </p:txBody>
      </p:sp>
      <p:sp>
        <p:nvSpPr>
          <p:cNvPr id="10" name="TextBox 9">
            <a:extLst>
              <a:ext uri="{FF2B5EF4-FFF2-40B4-BE49-F238E27FC236}">
                <a16:creationId xmlns:a16="http://schemas.microsoft.com/office/drawing/2014/main" id="{C4DB428F-B76D-428C-A9EF-305FCDEED94D}"/>
              </a:ext>
            </a:extLst>
          </p:cNvPr>
          <p:cNvSpPr txBox="1"/>
          <p:nvPr/>
        </p:nvSpPr>
        <p:spPr>
          <a:xfrm>
            <a:off x="6643924" y="2990816"/>
            <a:ext cx="5608704" cy="1487200"/>
          </a:xfrm>
          <a:prstGeom prst="rect">
            <a:avLst/>
          </a:prstGeom>
          <a:noFill/>
        </p:spPr>
        <p:txBody>
          <a:bodyPr wrap="square" lIns="0" tIns="0" rIns="0" bIns="0" rtlCol="0">
            <a:spAutoFit/>
          </a:bodyPr>
          <a:lstStyle/>
          <a:p>
            <a:pPr defTabSz="914080">
              <a:spcBef>
                <a:spcPts val="800"/>
              </a:spcBef>
              <a:defRPr/>
            </a:pPr>
            <a:r>
              <a:rPr lang="en-US" sz="1400" b="1">
                <a:solidFill>
                  <a:srgbClr val="FFFFFF"/>
                </a:solidFill>
                <a:latin typeface="Century Gothic" panose="020F0302020204030204"/>
              </a:rPr>
              <a:t>Product Owner: 1</a:t>
            </a:r>
          </a:p>
          <a:p>
            <a:pPr defTabSz="914080">
              <a:spcBef>
                <a:spcPts val="800"/>
              </a:spcBef>
              <a:defRPr/>
            </a:pPr>
            <a:r>
              <a:rPr lang="en-US" sz="1400" b="1">
                <a:solidFill>
                  <a:srgbClr val="FFFFFF"/>
                </a:solidFill>
                <a:latin typeface="Century Gothic" panose="020F0302020204030204"/>
              </a:rPr>
              <a:t>Scrum Master: 1</a:t>
            </a:r>
          </a:p>
          <a:p>
            <a:pPr defTabSz="914080">
              <a:spcBef>
                <a:spcPts val="800"/>
              </a:spcBef>
              <a:defRPr/>
            </a:pPr>
            <a:r>
              <a:rPr lang="en-US" sz="1400" b="1">
                <a:solidFill>
                  <a:srgbClr val="FFFFFF"/>
                </a:solidFill>
                <a:latin typeface="Century Gothic" panose="020F0302020204030204"/>
              </a:rPr>
              <a:t>Business Systems Analyst: 1</a:t>
            </a:r>
          </a:p>
          <a:p>
            <a:pPr defTabSz="914080">
              <a:spcBef>
                <a:spcPts val="800"/>
              </a:spcBef>
              <a:defRPr/>
            </a:pPr>
            <a:r>
              <a:rPr lang="en-US" sz="1400" b="1">
                <a:solidFill>
                  <a:srgbClr val="FFFFFF"/>
                </a:solidFill>
                <a:latin typeface="Century Gothic" panose="020F0302020204030204"/>
              </a:rPr>
              <a:t>Developer: 1</a:t>
            </a:r>
            <a:endParaRPr lang="en-US" sz="1200">
              <a:solidFill>
                <a:srgbClr val="FFFFFF"/>
              </a:solidFill>
              <a:latin typeface="Century Gothic" panose="020F0302020204030204"/>
            </a:endParaRPr>
          </a:p>
          <a:p>
            <a:pPr defTabSz="914080">
              <a:spcBef>
                <a:spcPts val="800"/>
              </a:spcBef>
              <a:defRPr/>
            </a:pPr>
            <a:endParaRPr lang="en-US" sz="1400" b="1">
              <a:solidFill>
                <a:srgbClr val="FFFFFF"/>
              </a:solidFill>
              <a:latin typeface="Century Gothic" panose="020F0302020204030204"/>
            </a:endParaRPr>
          </a:p>
        </p:txBody>
      </p:sp>
      <p:cxnSp>
        <p:nvCxnSpPr>
          <p:cNvPr id="11" name="Straight Connector 10">
            <a:extLst>
              <a:ext uri="{FF2B5EF4-FFF2-40B4-BE49-F238E27FC236}">
                <a16:creationId xmlns:a16="http://schemas.microsoft.com/office/drawing/2014/main" id="{5F551DC4-9B27-4682-8411-E1A04B1CE0B7}"/>
              </a:ext>
            </a:extLst>
          </p:cNvPr>
          <p:cNvCxnSpPr>
            <a:cxnSpLocks/>
          </p:cNvCxnSpPr>
          <p:nvPr/>
        </p:nvCxnSpPr>
        <p:spPr>
          <a:xfrm>
            <a:off x="6096000" y="2978210"/>
            <a:ext cx="43536" cy="3689947"/>
          </a:xfrm>
          <a:prstGeom prst="line">
            <a:avLst/>
          </a:prstGeom>
          <a:ln w="12700">
            <a:solidFill>
              <a:schemeClr val="bg1">
                <a:lumMod val="65000"/>
              </a:schemeClr>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67126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193655" y="108290"/>
            <a:ext cx="10982639" cy="716395"/>
          </a:xfrm>
        </p:spPr>
        <p:txBody>
          <a:bodyPr>
            <a:normAutofit/>
          </a:bodyPr>
          <a:lstStyle/>
          <a:p>
            <a:r>
              <a:rPr lang="en-US">
                <a:latin typeface="+mn-lt"/>
              </a:rPr>
              <a:t>Reporting Squad</a:t>
            </a:r>
            <a:endParaRPr lang="en-CA">
              <a:latin typeface="+mn-lt"/>
            </a:endParaRPr>
          </a:p>
        </p:txBody>
      </p:sp>
      <p:sp>
        <p:nvSpPr>
          <p:cNvPr id="47" name="Text Placeholder 2">
            <a:extLst>
              <a:ext uri="{FF2B5EF4-FFF2-40B4-BE49-F238E27FC236}">
                <a16:creationId xmlns:a16="http://schemas.microsoft.com/office/drawing/2014/main" id="{81DBCA7E-BFAA-465A-AAD2-962F856A4576}"/>
              </a:ext>
            </a:extLst>
          </p:cNvPr>
          <p:cNvSpPr txBox="1">
            <a:spLocks/>
          </p:cNvSpPr>
          <p:nvPr/>
        </p:nvSpPr>
        <p:spPr>
          <a:xfrm>
            <a:off x="2500158" y="2654143"/>
            <a:ext cx="878296" cy="285138"/>
          </a:xfrm>
          <a:prstGeom prst="rect">
            <a:avLst/>
          </a:prstGeom>
        </p:spPr>
        <p:txBody>
          <a:bodyPr lIns="0" tIns="0" rIns="0" bIns="0"/>
          <a:lstStyle>
            <a:lvl1pPr marL="0" indent="0" algn="l" defTabSz="1219170" rtl="0" eaLnBrk="1" latinLnBrk="0" hangingPunct="1">
              <a:lnSpc>
                <a:spcPct val="90000"/>
              </a:lnSpc>
              <a:spcBef>
                <a:spcPts val="0"/>
              </a:spcBef>
              <a:buFont typeface="Arial" panose="020B0604020202020204" pitchFamily="34" charset="0"/>
              <a:buNone/>
              <a:defRPr sz="1600" b="1" kern="1200" baseline="0">
                <a:solidFill>
                  <a:schemeClr val="bg2"/>
                </a:solidFill>
                <a:latin typeface="Sun Life Sans" panose="020B0504030304030303" pitchFamily="34" charset="0"/>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ctr" defTabSz="1218804">
              <a:defRPr/>
            </a:pPr>
            <a:r>
              <a:rPr lang="en-US">
                <a:solidFill>
                  <a:srgbClr val="FFFFFF"/>
                </a:solidFill>
                <a:latin typeface="Century Gothic" panose="020F0302020204030204"/>
              </a:rPr>
              <a:t>Scope</a:t>
            </a:r>
            <a:endParaRPr lang="en-CA">
              <a:solidFill>
                <a:srgbClr val="FFFFFF"/>
              </a:solidFill>
              <a:latin typeface="Century Gothic" panose="020F0302020204030204"/>
            </a:endParaRPr>
          </a:p>
        </p:txBody>
      </p:sp>
      <p:sp>
        <p:nvSpPr>
          <p:cNvPr id="48" name="TextBox 47">
            <a:extLst>
              <a:ext uri="{FF2B5EF4-FFF2-40B4-BE49-F238E27FC236}">
                <a16:creationId xmlns:a16="http://schemas.microsoft.com/office/drawing/2014/main" id="{CC626E8B-40E1-4C57-8328-AE2652F312DD}"/>
              </a:ext>
            </a:extLst>
          </p:cNvPr>
          <p:cNvSpPr txBox="1"/>
          <p:nvPr/>
        </p:nvSpPr>
        <p:spPr>
          <a:xfrm>
            <a:off x="545988" y="775878"/>
            <a:ext cx="11532502" cy="1200016"/>
          </a:xfrm>
          <a:prstGeom prst="rect">
            <a:avLst/>
          </a:prstGeom>
          <a:noFill/>
        </p:spPr>
        <p:txBody>
          <a:bodyPr wrap="square" rtlCol="0">
            <a:spAutoFit/>
          </a:bodyPr>
          <a:lstStyle/>
          <a:p>
            <a:pPr defTabSz="914126">
              <a:defRPr/>
            </a:pPr>
            <a:r>
              <a:rPr lang="en-US" sz="1799">
                <a:solidFill>
                  <a:srgbClr val="FFFFFF"/>
                </a:solidFill>
                <a:latin typeface="Century Gothic" panose="020F0302020204030204"/>
              </a:rPr>
              <a:t>The </a:t>
            </a:r>
            <a:r>
              <a:rPr lang="en-US" sz="1799" b="1">
                <a:solidFill>
                  <a:srgbClr val="FFFFFF"/>
                </a:solidFill>
                <a:latin typeface="Century Gothic" panose="020F0302020204030204"/>
              </a:rPr>
              <a:t>Reporting Squad’s </a:t>
            </a:r>
            <a:r>
              <a:rPr lang="en-US" sz="1799">
                <a:solidFill>
                  <a:srgbClr val="FFFFFF"/>
                </a:solidFill>
                <a:latin typeface="Century Gothic" panose="020F0302020204030204"/>
              </a:rPr>
              <a:t>purpose is to provide ServiceNow reporting &amp; dashboard solutions, ownership of Business Services &amp; Service Catalog content. The squad is committed to delivering the most efficient solution to our clients through exploring new technologies, leveraging existing technologies &amp; driving improvements where needed.  </a:t>
            </a:r>
            <a:endParaRPr lang="en-CA" sz="1799">
              <a:solidFill>
                <a:srgbClr val="FFFFFF"/>
              </a:solidFill>
              <a:latin typeface="Century Gothic" panose="020F0302020204030204"/>
            </a:endParaRPr>
          </a:p>
        </p:txBody>
      </p:sp>
      <p:sp>
        <p:nvSpPr>
          <p:cNvPr id="49" name="Text Placeholder 2">
            <a:extLst>
              <a:ext uri="{FF2B5EF4-FFF2-40B4-BE49-F238E27FC236}">
                <a16:creationId xmlns:a16="http://schemas.microsoft.com/office/drawing/2014/main" id="{6552FA15-7324-42DE-93DF-4101129C02F6}"/>
              </a:ext>
            </a:extLst>
          </p:cNvPr>
          <p:cNvSpPr txBox="1">
            <a:spLocks/>
          </p:cNvSpPr>
          <p:nvPr/>
        </p:nvSpPr>
        <p:spPr>
          <a:xfrm>
            <a:off x="8590378" y="2657148"/>
            <a:ext cx="1576019" cy="285138"/>
          </a:xfrm>
          <a:prstGeom prst="rect">
            <a:avLst/>
          </a:prstGeom>
        </p:spPr>
        <p:txBody>
          <a:bodyPr lIns="0" tIns="0" rIns="0" bIns="0"/>
          <a:lstStyle>
            <a:lvl1pPr marL="0" indent="0" algn="l" defTabSz="1219170" rtl="0" eaLnBrk="1" latinLnBrk="0" hangingPunct="1">
              <a:lnSpc>
                <a:spcPct val="90000"/>
              </a:lnSpc>
              <a:spcBef>
                <a:spcPts val="0"/>
              </a:spcBef>
              <a:buFont typeface="Arial" panose="020B0604020202020204" pitchFamily="34" charset="0"/>
              <a:buNone/>
              <a:defRPr sz="1600" b="1" kern="1200" baseline="0">
                <a:solidFill>
                  <a:schemeClr val="bg2"/>
                </a:solidFill>
                <a:latin typeface="Sun Life Sans" panose="020B0504030304030303" pitchFamily="34" charset="0"/>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ctr" defTabSz="1218804">
              <a:defRPr/>
            </a:pPr>
            <a:r>
              <a:rPr lang="en-US">
                <a:solidFill>
                  <a:srgbClr val="FFFFFF"/>
                </a:solidFill>
                <a:latin typeface="Century Gothic" panose="020F0302020204030204"/>
              </a:rPr>
              <a:t>8 Team Members</a:t>
            </a:r>
            <a:endParaRPr lang="en-CA">
              <a:solidFill>
                <a:srgbClr val="FFFFFF"/>
              </a:solidFill>
              <a:latin typeface="Century Gothic" panose="020F0302020204030204"/>
            </a:endParaRPr>
          </a:p>
        </p:txBody>
      </p:sp>
      <p:sp>
        <p:nvSpPr>
          <p:cNvPr id="50" name="TextBox 49">
            <a:extLst>
              <a:ext uri="{FF2B5EF4-FFF2-40B4-BE49-F238E27FC236}">
                <a16:creationId xmlns:a16="http://schemas.microsoft.com/office/drawing/2014/main" id="{E104F68C-3D86-40D4-9299-091E34478C73}"/>
              </a:ext>
            </a:extLst>
          </p:cNvPr>
          <p:cNvSpPr txBox="1"/>
          <p:nvPr/>
        </p:nvSpPr>
        <p:spPr>
          <a:xfrm>
            <a:off x="407147" y="2978211"/>
            <a:ext cx="5608704" cy="4000053"/>
          </a:xfrm>
          <a:prstGeom prst="rect">
            <a:avLst/>
          </a:prstGeom>
          <a:noFill/>
        </p:spPr>
        <p:txBody>
          <a:bodyPr wrap="square" lIns="0" tIns="0" rIns="0" bIns="0" rtlCol="0">
            <a:spAutoFit/>
          </a:bodyPr>
          <a:lstStyle/>
          <a:p>
            <a:pPr defTabSz="914080">
              <a:spcBef>
                <a:spcPts val="800"/>
              </a:spcBef>
              <a:defRPr/>
            </a:pPr>
            <a:r>
              <a:rPr lang="en-US" sz="1400" b="1">
                <a:solidFill>
                  <a:srgbClr val="FFFFFF"/>
                </a:solidFill>
                <a:latin typeface="Century Gothic" panose="020F0302020204030204"/>
              </a:rPr>
              <a:t>Self serve dashboards</a:t>
            </a:r>
          </a:p>
          <a:p>
            <a:pPr defTabSz="914080">
              <a:spcBef>
                <a:spcPts val="800"/>
              </a:spcBef>
              <a:defRPr/>
            </a:pPr>
            <a:r>
              <a:rPr lang="en-US" sz="1400" b="1">
                <a:solidFill>
                  <a:srgbClr val="FFFFFF"/>
                </a:solidFill>
                <a:latin typeface="Century Gothic" panose="020F0302020204030204"/>
              </a:rPr>
              <a:t>Standard reports</a:t>
            </a:r>
          </a:p>
          <a:p>
            <a:pPr defTabSz="914080">
              <a:spcBef>
                <a:spcPts val="800"/>
              </a:spcBef>
              <a:defRPr/>
            </a:pPr>
            <a:r>
              <a:rPr lang="en-US" sz="1400" b="1">
                <a:solidFill>
                  <a:srgbClr val="FFFFFF"/>
                </a:solidFill>
                <a:latin typeface="Century Gothic" panose="020F0302020204030204"/>
              </a:rPr>
              <a:t>Performance Analytics</a:t>
            </a:r>
          </a:p>
          <a:p>
            <a:pPr defTabSz="914080">
              <a:spcBef>
                <a:spcPts val="800"/>
              </a:spcBef>
              <a:defRPr/>
            </a:pPr>
            <a:r>
              <a:rPr lang="en-US" sz="1400" b="1">
                <a:solidFill>
                  <a:srgbClr val="FFFFFF"/>
                </a:solidFill>
                <a:latin typeface="Century Gothic" panose="020F0302020204030204"/>
              </a:rPr>
              <a:t>Management of access to reporting module</a:t>
            </a:r>
          </a:p>
          <a:p>
            <a:pPr defTabSz="914080">
              <a:spcBef>
                <a:spcPts val="800"/>
              </a:spcBef>
              <a:defRPr/>
            </a:pPr>
            <a:r>
              <a:rPr lang="en-US" sz="1400" b="1">
                <a:solidFill>
                  <a:srgbClr val="FFFFFF"/>
                </a:solidFill>
                <a:latin typeface="Century Gothic" panose="020F0302020204030204"/>
              </a:rPr>
              <a:t>Management of Business Services</a:t>
            </a:r>
          </a:p>
          <a:p>
            <a:pPr defTabSz="914080">
              <a:spcBef>
                <a:spcPts val="800"/>
              </a:spcBef>
              <a:defRPr/>
            </a:pPr>
            <a:r>
              <a:rPr lang="en-US" sz="1400" b="1">
                <a:solidFill>
                  <a:srgbClr val="FFFFFF"/>
                </a:solidFill>
                <a:latin typeface="Century Gothic" panose="020F0302020204030204"/>
              </a:rPr>
              <a:t>Service Catalogue content </a:t>
            </a:r>
          </a:p>
          <a:p>
            <a:pPr defTabSz="914080">
              <a:spcBef>
                <a:spcPts val="800"/>
              </a:spcBef>
              <a:defRPr/>
            </a:pPr>
            <a:r>
              <a:rPr lang="en-US" sz="1400" b="1">
                <a:solidFill>
                  <a:srgbClr val="FFFFFF"/>
                </a:solidFill>
                <a:latin typeface="Century Gothic" panose="020F0302020204030204"/>
              </a:rPr>
              <a:t>Incident resolution</a:t>
            </a:r>
          </a:p>
          <a:p>
            <a:pPr defTabSz="914080">
              <a:spcBef>
                <a:spcPts val="800"/>
              </a:spcBef>
              <a:defRPr/>
            </a:pPr>
            <a:r>
              <a:rPr lang="en-US" sz="1400" b="1">
                <a:solidFill>
                  <a:srgbClr val="FFFFFF"/>
                </a:solidFill>
                <a:latin typeface="Century Gothic" panose="020F0302020204030204"/>
              </a:rPr>
              <a:t>Bugs</a:t>
            </a:r>
          </a:p>
          <a:p>
            <a:pPr defTabSz="914080">
              <a:spcBef>
                <a:spcPts val="800"/>
              </a:spcBef>
              <a:defRPr/>
            </a:pPr>
            <a:r>
              <a:rPr lang="en-US" sz="1400" b="1">
                <a:solidFill>
                  <a:srgbClr val="FFFFFF"/>
                </a:solidFill>
                <a:latin typeface="Century Gothic" panose="020F0302020204030204"/>
              </a:rPr>
              <a:t>Enhancements</a:t>
            </a:r>
          </a:p>
          <a:p>
            <a:pPr defTabSz="914080">
              <a:spcBef>
                <a:spcPts val="800"/>
              </a:spcBef>
              <a:defRPr/>
            </a:pPr>
            <a:endParaRPr lang="en-US" sz="1400" b="1">
              <a:solidFill>
                <a:srgbClr val="FFFFFF"/>
              </a:solidFill>
              <a:latin typeface="Century Gothic" panose="020F0302020204030204"/>
            </a:endParaRPr>
          </a:p>
          <a:p>
            <a:pPr defTabSz="914080">
              <a:spcBef>
                <a:spcPts val="800"/>
              </a:spcBef>
              <a:defRPr/>
            </a:pPr>
            <a:endParaRPr lang="en-US" sz="1400" b="1">
              <a:solidFill>
                <a:srgbClr val="FFFFFF"/>
              </a:solidFill>
              <a:latin typeface="Century Gothic" panose="020F0302020204030204"/>
            </a:endParaRPr>
          </a:p>
          <a:p>
            <a:pPr defTabSz="914080">
              <a:spcBef>
                <a:spcPts val="800"/>
              </a:spcBef>
              <a:defRPr/>
            </a:pPr>
            <a:endParaRPr lang="en-US" sz="1200">
              <a:solidFill>
                <a:srgbClr val="FFFFFF"/>
              </a:solidFill>
              <a:latin typeface="Century Gothic" panose="020F0302020204030204"/>
            </a:endParaRPr>
          </a:p>
          <a:p>
            <a:pPr defTabSz="914080">
              <a:spcBef>
                <a:spcPts val="800"/>
              </a:spcBef>
              <a:defRPr/>
            </a:pPr>
            <a:endParaRPr lang="en-US" sz="1400" b="1">
              <a:solidFill>
                <a:srgbClr val="FFFFFF"/>
              </a:solidFill>
              <a:latin typeface="Century Gothic" panose="020F0302020204030204"/>
            </a:endParaRPr>
          </a:p>
        </p:txBody>
      </p:sp>
      <p:sp>
        <p:nvSpPr>
          <p:cNvPr id="51" name="TextBox 50">
            <a:extLst>
              <a:ext uri="{FF2B5EF4-FFF2-40B4-BE49-F238E27FC236}">
                <a16:creationId xmlns:a16="http://schemas.microsoft.com/office/drawing/2014/main" id="{FAC11C77-B523-4192-8BCC-659BEB9138C5}"/>
              </a:ext>
            </a:extLst>
          </p:cNvPr>
          <p:cNvSpPr txBox="1"/>
          <p:nvPr/>
        </p:nvSpPr>
        <p:spPr>
          <a:xfrm>
            <a:off x="6015852" y="3429000"/>
            <a:ext cx="184683" cy="369236"/>
          </a:xfrm>
          <a:prstGeom prst="rect">
            <a:avLst/>
          </a:prstGeom>
          <a:noFill/>
        </p:spPr>
        <p:txBody>
          <a:bodyPr wrap="none" rtlCol="0">
            <a:spAutoFit/>
          </a:bodyPr>
          <a:lstStyle/>
          <a:p>
            <a:pPr defTabSz="914126">
              <a:defRPr/>
            </a:pPr>
            <a:endParaRPr lang="en-CA" sz="1799">
              <a:solidFill>
                <a:srgbClr val="FFFFFF"/>
              </a:solidFill>
              <a:latin typeface="Century Gothic" panose="020F0302020204030204"/>
            </a:endParaRPr>
          </a:p>
        </p:txBody>
      </p:sp>
      <p:sp>
        <p:nvSpPr>
          <p:cNvPr id="52" name="TextBox 51">
            <a:extLst>
              <a:ext uri="{FF2B5EF4-FFF2-40B4-BE49-F238E27FC236}">
                <a16:creationId xmlns:a16="http://schemas.microsoft.com/office/drawing/2014/main" id="{E0C96A1C-393A-442D-899B-1B200A6A6775}"/>
              </a:ext>
            </a:extLst>
          </p:cNvPr>
          <p:cNvSpPr txBox="1"/>
          <p:nvPr/>
        </p:nvSpPr>
        <p:spPr>
          <a:xfrm>
            <a:off x="6643924" y="2990816"/>
            <a:ext cx="5608704" cy="1487200"/>
          </a:xfrm>
          <a:prstGeom prst="rect">
            <a:avLst/>
          </a:prstGeom>
          <a:noFill/>
        </p:spPr>
        <p:txBody>
          <a:bodyPr wrap="square" lIns="0" tIns="0" rIns="0" bIns="0" rtlCol="0">
            <a:spAutoFit/>
          </a:bodyPr>
          <a:lstStyle/>
          <a:p>
            <a:pPr defTabSz="914080">
              <a:spcBef>
                <a:spcPts val="800"/>
              </a:spcBef>
              <a:defRPr/>
            </a:pPr>
            <a:r>
              <a:rPr lang="en-US" sz="1400" b="1">
                <a:solidFill>
                  <a:srgbClr val="FFFFFF"/>
                </a:solidFill>
                <a:latin typeface="Century Gothic" panose="020F0302020204030204"/>
              </a:rPr>
              <a:t>Product Owner: 1</a:t>
            </a:r>
          </a:p>
          <a:p>
            <a:pPr defTabSz="914080">
              <a:spcBef>
                <a:spcPts val="800"/>
              </a:spcBef>
              <a:defRPr/>
            </a:pPr>
            <a:r>
              <a:rPr lang="en-US" sz="1400" b="1">
                <a:solidFill>
                  <a:srgbClr val="FFFFFF"/>
                </a:solidFill>
                <a:latin typeface="Century Gothic" panose="020F0302020204030204"/>
              </a:rPr>
              <a:t>Scrum Master: 1</a:t>
            </a:r>
          </a:p>
          <a:p>
            <a:pPr defTabSz="914080">
              <a:spcBef>
                <a:spcPts val="800"/>
              </a:spcBef>
              <a:defRPr/>
            </a:pPr>
            <a:r>
              <a:rPr lang="en-US" sz="1400" b="1">
                <a:solidFill>
                  <a:srgbClr val="FFFFFF"/>
                </a:solidFill>
                <a:latin typeface="Century Gothic" panose="020F0302020204030204"/>
              </a:rPr>
              <a:t>Technical Lead: 1</a:t>
            </a:r>
          </a:p>
          <a:p>
            <a:pPr defTabSz="914080">
              <a:spcBef>
                <a:spcPts val="800"/>
              </a:spcBef>
              <a:defRPr/>
            </a:pPr>
            <a:r>
              <a:rPr lang="en-US" sz="1400" b="1">
                <a:solidFill>
                  <a:srgbClr val="FFFFFF"/>
                </a:solidFill>
                <a:latin typeface="Century Gothic" panose="020F0302020204030204"/>
              </a:rPr>
              <a:t>Developers: 5</a:t>
            </a:r>
            <a:endParaRPr lang="en-US" sz="1200">
              <a:solidFill>
                <a:srgbClr val="FFFFFF"/>
              </a:solidFill>
              <a:latin typeface="Century Gothic" panose="020F0302020204030204"/>
            </a:endParaRPr>
          </a:p>
          <a:p>
            <a:pPr defTabSz="914080">
              <a:spcBef>
                <a:spcPts val="800"/>
              </a:spcBef>
              <a:defRPr/>
            </a:pPr>
            <a:endParaRPr lang="en-US" sz="1400" b="1">
              <a:solidFill>
                <a:srgbClr val="FFFFFF"/>
              </a:solidFill>
              <a:latin typeface="Century Gothic" panose="020F0302020204030204"/>
            </a:endParaRPr>
          </a:p>
        </p:txBody>
      </p:sp>
      <p:cxnSp>
        <p:nvCxnSpPr>
          <p:cNvPr id="53" name="Straight Connector 52">
            <a:extLst>
              <a:ext uri="{FF2B5EF4-FFF2-40B4-BE49-F238E27FC236}">
                <a16:creationId xmlns:a16="http://schemas.microsoft.com/office/drawing/2014/main" id="{CCE412A1-3ADD-4AAF-8071-153A9E00E8AC}"/>
              </a:ext>
            </a:extLst>
          </p:cNvPr>
          <p:cNvCxnSpPr>
            <a:cxnSpLocks/>
          </p:cNvCxnSpPr>
          <p:nvPr/>
        </p:nvCxnSpPr>
        <p:spPr>
          <a:xfrm>
            <a:off x="6096000" y="2978210"/>
            <a:ext cx="43536" cy="3689947"/>
          </a:xfrm>
          <a:prstGeom prst="line">
            <a:avLst/>
          </a:prstGeom>
          <a:ln w="12700">
            <a:solidFill>
              <a:schemeClr val="bg1">
                <a:lumMod val="65000"/>
              </a:schemeClr>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76443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83264" y="67818"/>
            <a:ext cx="10982639" cy="716395"/>
          </a:xfrm>
        </p:spPr>
        <p:txBody>
          <a:bodyPr>
            <a:normAutofit/>
          </a:bodyPr>
          <a:lstStyle/>
          <a:p>
            <a:r>
              <a:rPr lang="en-US">
                <a:latin typeface="+mn-lt"/>
              </a:rPr>
              <a:t>Dynamic Squad</a:t>
            </a:r>
            <a:endParaRPr lang="en-CA">
              <a:latin typeface="+mn-lt"/>
            </a:endParaRPr>
          </a:p>
        </p:txBody>
      </p:sp>
      <p:cxnSp>
        <p:nvCxnSpPr>
          <p:cNvPr id="5" name="Straight Connector 4">
            <a:extLst>
              <a:ext uri="{FF2B5EF4-FFF2-40B4-BE49-F238E27FC236}">
                <a16:creationId xmlns:a16="http://schemas.microsoft.com/office/drawing/2014/main" id="{9FD96322-96FD-42CB-8ACD-0FC5ACCDA4BA}"/>
              </a:ext>
            </a:extLst>
          </p:cNvPr>
          <p:cNvCxnSpPr>
            <a:cxnSpLocks/>
          </p:cNvCxnSpPr>
          <p:nvPr/>
        </p:nvCxnSpPr>
        <p:spPr>
          <a:xfrm>
            <a:off x="6108629" y="3167161"/>
            <a:ext cx="43536" cy="3689947"/>
          </a:xfrm>
          <a:prstGeom prst="line">
            <a:avLst/>
          </a:prstGeom>
          <a:ln w="12700">
            <a:solidFill>
              <a:schemeClr val="bg1">
                <a:lumMod val="6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6" name="Text Placeholder 2">
            <a:extLst>
              <a:ext uri="{FF2B5EF4-FFF2-40B4-BE49-F238E27FC236}">
                <a16:creationId xmlns:a16="http://schemas.microsoft.com/office/drawing/2014/main" id="{EB201B29-F699-499B-A4D3-BC04DE74485B}"/>
              </a:ext>
            </a:extLst>
          </p:cNvPr>
          <p:cNvSpPr txBox="1">
            <a:spLocks/>
          </p:cNvSpPr>
          <p:nvPr/>
        </p:nvSpPr>
        <p:spPr>
          <a:xfrm>
            <a:off x="2500158" y="2560584"/>
            <a:ext cx="878296" cy="285138"/>
          </a:xfrm>
          <a:prstGeom prst="rect">
            <a:avLst/>
          </a:prstGeom>
        </p:spPr>
        <p:txBody>
          <a:bodyPr lIns="0" tIns="0" rIns="0" bIns="0"/>
          <a:lstStyle>
            <a:lvl1pPr marL="0" indent="0" algn="l" defTabSz="1219170" rtl="0" eaLnBrk="1" latinLnBrk="0" hangingPunct="1">
              <a:lnSpc>
                <a:spcPct val="90000"/>
              </a:lnSpc>
              <a:spcBef>
                <a:spcPts val="0"/>
              </a:spcBef>
              <a:buFont typeface="Arial" panose="020B0604020202020204" pitchFamily="34" charset="0"/>
              <a:buNone/>
              <a:defRPr sz="1600" b="1" kern="1200" baseline="0">
                <a:solidFill>
                  <a:schemeClr val="bg2"/>
                </a:solidFill>
                <a:latin typeface="Sun Life Sans" panose="020B0504030304030303" pitchFamily="34" charset="0"/>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ctr" defTabSz="1218804">
              <a:defRPr/>
            </a:pPr>
            <a:r>
              <a:rPr lang="en-US">
                <a:solidFill>
                  <a:srgbClr val="FFFFFF"/>
                </a:solidFill>
                <a:latin typeface="Century Gothic" panose="020F0302020204030204"/>
              </a:rPr>
              <a:t>Scope</a:t>
            </a:r>
            <a:endParaRPr lang="en-CA">
              <a:solidFill>
                <a:srgbClr val="FFFFFF"/>
              </a:solidFill>
              <a:latin typeface="Century Gothic" panose="020F0302020204030204"/>
            </a:endParaRPr>
          </a:p>
        </p:txBody>
      </p:sp>
      <p:sp>
        <p:nvSpPr>
          <p:cNvPr id="7" name="TextBox 6">
            <a:extLst>
              <a:ext uri="{FF2B5EF4-FFF2-40B4-BE49-F238E27FC236}">
                <a16:creationId xmlns:a16="http://schemas.microsoft.com/office/drawing/2014/main" id="{48E37C95-6EEC-4396-BB04-5B43FBEA184D}"/>
              </a:ext>
            </a:extLst>
          </p:cNvPr>
          <p:cNvSpPr txBox="1"/>
          <p:nvPr/>
        </p:nvSpPr>
        <p:spPr>
          <a:xfrm>
            <a:off x="388547" y="734408"/>
            <a:ext cx="11720190" cy="1476943"/>
          </a:xfrm>
          <a:prstGeom prst="rect">
            <a:avLst/>
          </a:prstGeom>
          <a:noFill/>
        </p:spPr>
        <p:txBody>
          <a:bodyPr wrap="square" lIns="91416" tIns="45708" rIns="91416" bIns="45708" rtlCol="0" anchor="t">
            <a:spAutoFit/>
          </a:bodyPr>
          <a:lstStyle/>
          <a:p>
            <a:pPr defTabSz="914126">
              <a:defRPr/>
            </a:pPr>
            <a:r>
              <a:rPr lang="en-US" sz="1799">
                <a:solidFill>
                  <a:srgbClr val="FFFFFF"/>
                </a:solidFill>
                <a:latin typeface="Century Gothic" panose="020F0302020204030204"/>
              </a:rPr>
              <a:t>The </a:t>
            </a:r>
            <a:r>
              <a:rPr lang="en-US" sz="1799" b="1">
                <a:solidFill>
                  <a:srgbClr val="FFFFFF"/>
                </a:solidFill>
                <a:latin typeface="Century Gothic" panose="020F0302020204030204"/>
              </a:rPr>
              <a:t>Dynamic Squad’s </a:t>
            </a:r>
            <a:r>
              <a:rPr lang="en-US" sz="1799">
                <a:solidFill>
                  <a:srgbClr val="FFFFFF"/>
                </a:solidFill>
                <a:latin typeface="Century Gothic" panose="020F0302020204030204"/>
              </a:rPr>
              <a:t>purpose is to provide ServiceNow value to low volume clients with limited budget. This squad will ensure that all enhancements &amp; bugs for modules, applications &amp; catalog forms are implemented in a timely manner to ensure their products are performing optimally. The squad will work on new requests, including forms &amp; integrations, as it aligns to the platform &amp; client’s strategic direction. The squad will also ensure that ATF capabilities are kept current for each client. </a:t>
            </a:r>
            <a:endParaRPr lang="en-CA" sz="1799">
              <a:solidFill>
                <a:srgbClr val="FFFFFF"/>
              </a:solidFill>
              <a:latin typeface="Century Gothic" panose="020F0302020204030204"/>
            </a:endParaRPr>
          </a:p>
        </p:txBody>
      </p:sp>
      <p:sp>
        <p:nvSpPr>
          <p:cNvPr id="8" name="Text Placeholder 2">
            <a:extLst>
              <a:ext uri="{FF2B5EF4-FFF2-40B4-BE49-F238E27FC236}">
                <a16:creationId xmlns:a16="http://schemas.microsoft.com/office/drawing/2014/main" id="{4201356B-29E0-4344-ABD9-05DD26FD84FB}"/>
              </a:ext>
            </a:extLst>
          </p:cNvPr>
          <p:cNvSpPr txBox="1">
            <a:spLocks/>
          </p:cNvSpPr>
          <p:nvPr/>
        </p:nvSpPr>
        <p:spPr>
          <a:xfrm>
            <a:off x="8536548" y="2552945"/>
            <a:ext cx="1576019" cy="285138"/>
          </a:xfrm>
          <a:prstGeom prst="rect">
            <a:avLst/>
          </a:prstGeom>
        </p:spPr>
        <p:txBody>
          <a:bodyPr lIns="0" tIns="0" rIns="0" bIns="0"/>
          <a:lstStyle>
            <a:lvl1pPr marL="0" indent="0" algn="l" defTabSz="1219170" rtl="0" eaLnBrk="1" latinLnBrk="0" hangingPunct="1">
              <a:lnSpc>
                <a:spcPct val="90000"/>
              </a:lnSpc>
              <a:spcBef>
                <a:spcPts val="0"/>
              </a:spcBef>
              <a:buFont typeface="Arial" panose="020B0604020202020204" pitchFamily="34" charset="0"/>
              <a:buNone/>
              <a:defRPr sz="1600" b="1" kern="1200" baseline="0">
                <a:solidFill>
                  <a:schemeClr val="bg2"/>
                </a:solidFill>
                <a:latin typeface="Sun Life Sans" panose="020B0504030304030303" pitchFamily="34" charset="0"/>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ctr" defTabSz="1218804">
              <a:defRPr/>
            </a:pPr>
            <a:r>
              <a:rPr lang="en-US">
                <a:solidFill>
                  <a:srgbClr val="FFFFFF"/>
                </a:solidFill>
                <a:latin typeface="Century Gothic" panose="020F0302020204030204"/>
              </a:rPr>
              <a:t>7 Team Members</a:t>
            </a:r>
            <a:endParaRPr lang="en-CA">
              <a:solidFill>
                <a:srgbClr val="FFFFFF"/>
              </a:solidFill>
              <a:latin typeface="Century Gothic" panose="020F0302020204030204"/>
            </a:endParaRPr>
          </a:p>
        </p:txBody>
      </p:sp>
      <p:sp>
        <p:nvSpPr>
          <p:cNvPr id="9" name="TextBox 8">
            <a:extLst>
              <a:ext uri="{FF2B5EF4-FFF2-40B4-BE49-F238E27FC236}">
                <a16:creationId xmlns:a16="http://schemas.microsoft.com/office/drawing/2014/main" id="{0E600A36-CCA5-4A59-A490-6446C1CF75B7}"/>
              </a:ext>
            </a:extLst>
          </p:cNvPr>
          <p:cNvSpPr txBox="1"/>
          <p:nvPr/>
        </p:nvSpPr>
        <p:spPr>
          <a:xfrm>
            <a:off x="572456" y="3103171"/>
            <a:ext cx="2258542" cy="1610278"/>
          </a:xfrm>
          <a:prstGeom prst="rect">
            <a:avLst/>
          </a:prstGeom>
          <a:noFill/>
        </p:spPr>
        <p:txBody>
          <a:bodyPr wrap="square" lIns="0" tIns="0" rIns="0" bIns="0" rtlCol="0">
            <a:spAutoFit/>
          </a:bodyPr>
          <a:lstStyle/>
          <a:p>
            <a:pPr defTabSz="914080">
              <a:spcBef>
                <a:spcPts val="800"/>
              </a:spcBef>
              <a:defRPr/>
            </a:pPr>
            <a:r>
              <a:rPr lang="en-US" sz="1400" b="1">
                <a:solidFill>
                  <a:srgbClr val="FFFFFF"/>
                </a:solidFill>
                <a:latin typeface="Century Gothic" panose="020F0302020204030204"/>
              </a:rPr>
              <a:t>Large client group not covered in other squads</a:t>
            </a:r>
          </a:p>
          <a:p>
            <a:pPr defTabSz="914080">
              <a:spcBef>
                <a:spcPts val="800"/>
              </a:spcBef>
              <a:defRPr/>
            </a:pPr>
            <a:r>
              <a:rPr lang="en-US" sz="1400" b="1">
                <a:solidFill>
                  <a:srgbClr val="FFFFFF"/>
                </a:solidFill>
                <a:latin typeface="Century Gothic" panose="020F0302020204030204"/>
              </a:rPr>
              <a:t>If a client becomes large enough with the right amount of funding a dedicated squad will be created</a:t>
            </a:r>
          </a:p>
        </p:txBody>
      </p:sp>
      <p:sp>
        <p:nvSpPr>
          <p:cNvPr id="10" name="TextBox 9">
            <a:extLst>
              <a:ext uri="{FF2B5EF4-FFF2-40B4-BE49-F238E27FC236}">
                <a16:creationId xmlns:a16="http://schemas.microsoft.com/office/drawing/2014/main" id="{F3830CB8-57F8-45AF-BB11-51218B4E4AC5}"/>
              </a:ext>
            </a:extLst>
          </p:cNvPr>
          <p:cNvSpPr txBox="1"/>
          <p:nvPr/>
        </p:nvSpPr>
        <p:spPr>
          <a:xfrm>
            <a:off x="5954348" y="3592890"/>
            <a:ext cx="184683" cy="369236"/>
          </a:xfrm>
          <a:prstGeom prst="rect">
            <a:avLst/>
          </a:prstGeom>
          <a:noFill/>
        </p:spPr>
        <p:txBody>
          <a:bodyPr wrap="none" rtlCol="0">
            <a:spAutoFit/>
          </a:bodyPr>
          <a:lstStyle/>
          <a:p>
            <a:pPr defTabSz="914126">
              <a:defRPr/>
            </a:pPr>
            <a:endParaRPr lang="en-CA" sz="1799">
              <a:solidFill>
                <a:srgbClr val="FFFFFF"/>
              </a:solidFill>
              <a:latin typeface="Century Gothic" panose="020F0302020204030204"/>
            </a:endParaRPr>
          </a:p>
        </p:txBody>
      </p:sp>
      <p:sp>
        <p:nvSpPr>
          <p:cNvPr id="11" name="TextBox 10">
            <a:extLst>
              <a:ext uri="{FF2B5EF4-FFF2-40B4-BE49-F238E27FC236}">
                <a16:creationId xmlns:a16="http://schemas.microsoft.com/office/drawing/2014/main" id="{7B4E4457-C92F-4AB2-9B41-4366D893858F}"/>
              </a:ext>
            </a:extLst>
          </p:cNvPr>
          <p:cNvSpPr txBox="1"/>
          <p:nvPr/>
        </p:nvSpPr>
        <p:spPr>
          <a:xfrm>
            <a:off x="6520205" y="3103171"/>
            <a:ext cx="5608704" cy="1487200"/>
          </a:xfrm>
          <a:prstGeom prst="rect">
            <a:avLst/>
          </a:prstGeom>
          <a:noFill/>
        </p:spPr>
        <p:txBody>
          <a:bodyPr wrap="square" lIns="0" tIns="0" rIns="0" bIns="0" rtlCol="0">
            <a:spAutoFit/>
          </a:bodyPr>
          <a:lstStyle/>
          <a:p>
            <a:pPr defTabSz="914080">
              <a:spcBef>
                <a:spcPts val="800"/>
              </a:spcBef>
              <a:defRPr/>
            </a:pPr>
            <a:r>
              <a:rPr lang="en-US" sz="1400" b="1">
                <a:solidFill>
                  <a:srgbClr val="FFFFFF"/>
                </a:solidFill>
                <a:latin typeface="Century Gothic" panose="020F0302020204030204"/>
              </a:rPr>
              <a:t>Product Owner: 1</a:t>
            </a:r>
          </a:p>
          <a:p>
            <a:pPr defTabSz="914080">
              <a:spcBef>
                <a:spcPts val="800"/>
              </a:spcBef>
              <a:defRPr/>
            </a:pPr>
            <a:r>
              <a:rPr lang="en-US" sz="1400" b="1">
                <a:solidFill>
                  <a:srgbClr val="FFFFFF"/>
                </a:solidFill>
                <a:latin typeface="Century Gothic" panose="020F0302020204030204"/>
              </a:rPr>
              <a:t>Scrum Master: 1</a:t>
            </a:r>
          </a:p>
          <a:p>
            <a:pPr defTabSz="914080">
              <a:spcBef>
                <a:spcPts val="800"/>
              </a:spcBef>
              <a:defRPr/>
            </a:pPr>
            <a:r>
              <a:rPr lang="en-US" sz="1400" b="1">
                <a:solidFill>
                  <a:srgbClr val="FFFFFF"/>
                </a:solidFill>
                <a:latin typeface="Century Gothic" panose="020F0302020204030204"/>
              </a:rPr>
              <a:t>Business Systems Analyst: 1</a:t>
            </a:r>
          </a:p>
          <a:p>
            <a:pPr defTabSz="914080">
              <a:spcBef>
                <a:spcPts val="800"/>
              </a:spcBef>
              <a:defRPr/>
            </a:pPr>
            <a:r>
              <a:rPr lang="en-US" sz="1400" b="1">
                <a:solidFill>
                  <a:srgbClr val="FFFFFF"/>
                </a:solidFill>
                <a:latin typeface="Century Gothic" panose="020F0302020204030204"/>
              </a:rPr>
              <a:t>Developer: 4</a:t>
            </a:r>
          </a:p>
          <a:p>
            <a:pPr defTabSz="914080">
              <a:spcBef>
                <a:spcPts val="800"/>
              </a:spcBef>
              <a:defRPr/>
            </a:pPr>
            <a:endParaRPr lang="en-US" sz="1400" b="1">
              <a:solidFill>
                <a:srgbClr val="FFFFFF"/>
              </a:solidFill>
              <a:latin typeface="Century Gothic" panose="020F0302020204030204"/>
            </a:endParaRPr>
          </a:p>
        </p:txBody>
      </p:sp>
      <p:sp>
        <p:nvSpPr>
          <p:cNvPr id="13" name="TextBox 12">
            <a:extLst>
              <a:ext uri="{FF2B5EF4-FFF2-40B4-BE49-F238E27FC236}">
                <a16:creationId xmlns:a16="http://schemas.microsoft.com/office/drawing/2014/main" id="{05C785F2-3A67-4262-A94C-25FD82AF5B6F}"/>
              </a:ext>
            </a:extLst>
          </p:cNvPr>
          <p:cNvSpPr txBox="1"/>
          <p:nvPr/>
        </p:nvSpPr>
        <p:spPr>
          <a:xfrm>
            <a:off x="3649307" y="3162688"/>
            <a:ext cx="1925276" cy="851293"/>
          </a:xfrm>
          <a:prstGeom prst="rect">
            <a:avLst/>
          </a:prstGeom>
          <a:noFill/>
        </p:spPr>
        <p:txBody>
          <a:bodyPr wrap="square" lIns="0" tIns="0" rIns="0" bIns="0" rtlCol="0" anchor="t">
            <a:spAutoFit/>
          </a:bodyPr>
          <a:lstStyle/>
          <a:p>
            <a:pPr defTabSz="914080">
              <a:spcBef>
                <a:spcPts val="800"/>
              </a:spcBef>
              <a:defRPr/>
            </a:pPr>
            <a:r>
              <a:rPr lang="en-US" sz="1400" b="1">
                <a:solidFill>
                  <a:srgbClr val="FFFFFF"/>
                </a:solidFill>
                <a:latin typeface="Century Gothic" panose="020F0302020204030204"/>
              </a:rPr>
              <a:t>Enhancements</a:t>
            </a:r>
          </a:p>
          <a:p>
            <a:pPr defTabSz="914080">
              <a:spcBef>
                <a:spcPts val="800"/>
              </a:spcBef>
              <a:defRPr/>
            </a:pPr>
            <a:r>
              <a:rPr lang="en-US" sz="1400" b="1">
                <a:solidFill>
                  <a:srgbClr val="FFFFFF"/>
                </a:solidFill>
                <a:latin typeface="Century Gothic" panose="020F0302020204030204"/>
              </a:rPr>
              <a:t>Bugs</a:t>
            </a:r>
          </a:p>
          <a:p>
            <a:pPr defTabSz="914080">
              <a:spcBef>
                <a:spcPts val="800"/>
              </a:spcBef>
              <a:defRPr/>
            </a:pPr>
            <a:r>
              <a:rPr lang="en-US" sz="1400" b="1">
                <a:solidFill>
                  <a:srgbClr val="FFFFFF"/>
                </a:solidFill>
                <a:latin typeface="Century Gothic" panose="020F0302020204030204"/>
              </a:rPr>
              <a:t>ATF</a:t>
            </a:r>
          </a:p>
        </p:txBody>
      </p:sp>
    </p:spTree>
    <p:extLst>
      <p:ext uri="{BB962C8B-B14F-4D97-AF65-F5344CB8AC3E}">
        <p14:creationId xmlns:p14="http://schemas.microsoft.com/office/powerpoint/2010/main" val="10799014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6" name="Picture 2" descr="As NASA and others launch more rockets, effects on Earth remain a ...">
            <a:extLst>
              <a:ext uri="{FF2B5EF4-FFF2-40B4-BE49-F238E27FC236}">
                <a16:creationId xmlns:a16="http://schemas.microsoft.com/office/drawing/2014/main" id="{2D87CCE8-C900-F265-2EA1-76BE2A126013}"/>
              </a:ext>
            </a:extLst>
          </p:cNvPr>
          <p:cNvPicPr>
            <a:picLocks noGrp="1" noChangeAspect="1" noChangeArrowheads="1"/>
          </p:cNvPicPr>
          <p:nvPr>
            <p:ph type="pic" sz="quarter" idx="11"/>
          </p:nvPr>
        </p:nvPicPr>
        <p:blipFill rotWithShape="1">
          <a:blip r:embed="rId2" cstate="screen">
            <a:extLst>
              <a:ext uri="{28A0092B-C50C-407E-A947-70E740481C1C}">
                <a14:useLocalDpi xmlns:a14="http://schemas.microsoft.com/office/drawing/2010/main"/>
              </a:ext>
            </a:extLst>
          </a:blip>
          <a:srcRect/>
          <a:stretch/>
        </p:blipFill>
        <p:spPr bwMode="auto">
          <a:xfrm>
            <a:off x="9665360" y="893"/>
            <a:ext cx="2523468" cy="6856214"/>
          </a:xfrm>
          <a:prstGeom prst="rect">
            <a:avLst/>
          </a:prstGeom>
          <a:extLst>
            <a:ext uri="{909E8E84-426E-40DD-AFC4-6F175D3DCCD1}">
              <a14:hiddenFill xmlns:a14="http://schemas.microsoft.com/office/drawing/2010/main">
                <a:solidFill>
                  <a:srgbClr val="FFFFFF"/>
                </a:solidFill>
              </a14:hiddenFill>
            </a:ext>
          </a:extLst>
        </p:spPr>
      </p:pic>
      <p:sp>
        <p:nvSpPr>
          <p:cNvPr id="12" name="Title 11">
            <a:extLst>
              <a:ext uri="{FF2B5EF4-FFF2-40B4-BE49-F238E27FC236}">
                <a16:creationId xmlns:a16="http://schemas.microsoft.com/office/drawing/2014/main" id="{DAC45052-B0DB-C382-9765-7175586D9123}"/>
              </a:ext>
            </a:extLst>
          </p:cNvPr>
          <p:cNvSpPr>
            <a:spLocks noGrp="1"/>
          </p:cNvSpPr>
          <p:nvPr>
            <p:ph type="title"/>
          </p:nvPr>
        </p:nvSpPr>
        <p:spPr/>
        <p:txBody>
          <a:bodyPr/>
          <a:lstStyle/>
          <a:p>
            <a:r>
              <a:rPr lang="en-US">
                <a:solidFill>
                  <a:srgbClr val="86ED77"/>
                </a:solidFill>
              </a:rPr>
              <a:t>An analogy</a:t>
            </a:r>
          </a:p>
        </p:txBody>
      </p:sp>
      <p:sp>
        <p:nvSpPr>
          <p:cNvPr id="13" name="Text Placeholder 12">
            <a:extLst>
              <a:ext uri="{FF2B5EF4-FFF2-40B4-BE49-F238E27FC236}">
                <a16:creationId xmlns:a16="http://schemas.microsoft.com/office/drawing/2014/main" id="{5331F858-74A8-9BBF-E114-847FFE35A68E}"/>
              </a:ext>
            </a:extLst>
          </p:cNvPr>
          <p:cNvSpPr>
            <a:spLocks noGrp="1"/>
          </p:cNvSpPr>
          <p:nvPr>
            <p:ph type="body" sz="quarter" idx="10"/>
          </p:nvPr>
        </p:nvSpPr>
        <p:spPr/>
        <p:txBody>
          <a:bodyPr/>
          <a:lstStyle/>
          <a:p>
            <a:r>
              <a:rPr lang="en-US"/>
              <a:t>To set the context</a:t>
            </a:r>
          </a:p>
        </p:txBody>
      </p:sp>
      <p:pic>
        <p:nvPicPr>
          <p:cNvPr id="1030" name="Picture 6" descr="Nasa Logo - ClipArt Best">
            <a:extLst>
              <a:ext uri="{FF2B5EF4-FFF2-40B4-BE49-F238E27FC236}">
                <a16:creationId xmlns:a16="http://schemas.microsoft.com/office/drawing/2014/main" id="{C90B52EB-1DA6-6AC3-CF06-41830810FCD5}"/>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665358" y="4712011"/>
            <a:ext cx="2523469" cy="21450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242624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407FA-9730-E7B6-29B6-50DF0B657F68}"/>
              </a:ext>
            </a:extLst>
          </p:cNvPr>
          <p:cNvSpPr>
            <a:spLocks noGrp="1"/>
          </p:cNvSpPr>
          <p:nvPr>
            <p:ph type="title"/>
          </p:nvPr>
        </p:nvSpPr>
        <p:spPr>
          <a:xfrm>
            <a:off x="679452" y="-13212"/>
            <a:ext cx="10835640" cy="1325535"/>
          </a:xfrm>
        </p:spPr>
        <p:txBody>
          <a:bodyPr anchor="ctr"/>
          <a:lstStyle/>
          <a:p>
            <a:r>
              <a:rPr lang="en-SG">
                <a:solidFill>
                  <a:srgbClr val="62D84E"/>
                </a:solidFill>
              </a:rPr>
              <a:t>Delivery Model </a:t>
            </a:r>
            <a:r>
              <a:rPr lang="en-SG"/>
              <a:t>Options and Considerations</a:t>
            </a:r>
          </a:p>
        </p:txBody>
      </p:sp>
      <p:graphicFrame>
        <p:nvGraphicFramePr>
          <p:cNvPr id="3" name="Table Placeholder 10">
            <a:extLst>
              <a:ext uri="{FF2B5EF4-FFF2-40B4-BE49-F238E27FC236}">
                <a16:creationId xmlns:a16="http://schemas.microsoft.com/office/drawing/2014/main" id="{D57DAF20-1F4A-B2CB-9F19-A0FA8830759A}"/>
              </a:ext>
            </a:extLst>
          </p:cNvPr>
          <p:cNvGraphicFramePr>
            <a:graphicFrameLocks/>
          </p:cNvGraphicFramePr>
          <p:nvPr/>
        </p:nvGraphicFramePr>
        <p:xfrm>
          <a:off x="290487" y="1148069"/>
          <a:ext cx="11611026" cy="5358678"/>
        </p:xfrm>
        <a:graphic>
          <a:graphicData uri="http://schemas.openxmlformats.org/drawingml/2006/table">
            <a:tbl>
              <a:tblPr firstRow="1" bandRow="1">
                <a:tableStyleId>{E8034E78-7F5D-4C2E-B375-FC64B27BC917}</a:tableStyleId>
              </a:tblPr>
              <a:tblGrid>
                <a:gridCol w="1207546">
                  <a:extLst>
                    <a:ext uri="{9D8B030D-6E8A-4147-A177-3AD203B41FA5}">
                      <a16:colId xmlns:a16="http://schemas.microsoft.com/office/drawing/2014/main" val="86880325"/>
                    </a:ext>
                  </a:extLst>
                </a:gridCol>
                <a:gridCol w="3436864">
                  <a:extLst>
                    <a:ext uri="{9D8B030D-6E8A-4147-A177-3AD203B41FA5}">
                      <a16:colId xmlns:a16="http://schemas.microsoft.com/office/drawing/2014/main" val="2946625218"/>
                    </a:ext>
                  </a:extLst>
                </a:gridCol>
                <a:gridCol w="3436864">
                  <a:extLst>
                    <a:ext uri="{9D8B030D-6E8A-4147-A177-3AD203B41FA5}">
                      <a16:colId xmlns:a16="http://schemas.microsoft.com/office/drawing/2014/main" val="20000"/>
                    </a:ext>
                  </a:extLst>
                </a:gridCol>
                <a:gridCol w="3529752">
                  <a:extLst>
                    <a:ext uri="{9D8B030D-6E8A-4147-A177-3AD203B41FA5}">
                      <a16:colId xmlns:a16="http://schemas.microsoft.com/office/drawing/2014/main" val="20002"/>
                    </a:ext>
                  </a:extLst>
                </a:gridCol>
              </a:tblGrid>
              <a:tr h="414324">
                <a:tc>
                  <a:txBody>
                    <a:bodyPr/>
                    <a:lstStyle/>
                    <a:p>
                      <a:pPr algn="l">
                        <a:lnSpc>
                          <a:spcPct val="95000"/>
                        </a:lnSpc>
                      </a:pPr>
                      <a:endParaRPr lang="en-US" sz="1600" b="1">
                        <a:ln>
                          <a:noFill/>
                        </a:ln>
                        <a:solidFill>
                          <a:schemeClr val="accent1"/>
                        </a:solidFill>
                        <a:latin typeface="+mj-lt"/>
                        <a:cs typeface="Calibri"/>
                      </a:endParaRPr>
                    </a:p>
                  </a:txBody>
                  <a:tcPr marL="243651" marR="246583" marT="91368" marB="91368"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51515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95000"/>
                        </a:lnSpc>
                        <a:spcBef>
                          <a:spcPts val="0"/>
                        </a:spcBef>
                        <a:spcAft>
                          <a:spcPts val="0"/>
                        </a:spcAft>
                        <a:buClrTx/>
                        <a:buSzTx/>
                        <a:buFontTx/>
                        <a:buNone/>
                        <a:tabLst/>
                        <a:defRPr/>
                      </a:pPr>
                      <a:r>
                        <a:rPr lang="en-US" sz="1600" b="1" kern="1200">
                          <a:ln>
                            <a:noFill/>
                          </a:ln>
                          <a:solidFill>
                            <a:schemeClr val="bg1"/>
                          </a:solidFill>
                          <a:latin typeface="+mn-lt"/>
                          <a:ea typeface="+mn-ea"/>
                          <a:cs typeface="Calibri"/>
                        </a:rPr>
                        <a:t>Centralized</a:t>
                      </a:r>
                    </a:p>
                  </a:txBody>
                  <a:tcPr marL="243651" marR="246583" marT="91368" marB="91368"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51515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95000"/>
                        </a:lnSpc>
                      </a:pPr>
                      <a:r>
                        <a:rPr lang="en-US" sz="1600" b="1">
                          <a:ln>
                            <a:noFill/>
                          </a:ln>
                          <a:solidFill>
                            <a:schemeClr val="bg1"/>
                          </a:solidFill>
                          <a:latin typeface="+mj-lt"/>
                          <a:cs typeface="Calibri"/>
                        </a:rPr>
                        <a:t>Decentralized</a:t>
                      </a:r>
                    </a:p>
                  </a:txBody>
                  <a:tcPr marL="243651" marR="246583" marT="91368" marB="91368"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51515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95000"/>
                        </a:lnSpc>
                      </a:pPr>
                      <a:r>
                        <a:rPr lang="en-US" sz="1600" b="1" baseline="0">
                          <a:ln>
                            <a:noFill/>
                          </a:ln>
                          <a:solidFill>
                            <a:schemeClr val="bg1"/>
                          </a:solidFill>
                          <a:latin typeface="+mj-lt"/>
                          <a:cs typeface="Calibri"/>
                        </a:rPr>
                        <a:t>Hybrid</a:t>
                      </a:r>
                    </a:p>
                  </a:txBody>
                  <a:tcPr marL="243651" marR="246583" marT="91368" marB="91368"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51515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340771">
                <a:tc>
                  <a:txBody>
                    <a:bodyPr/>
                    <a:lstStyle/>
                    <a:p>
                      <a:pPr marL="0" marR="0" indent="0" algn="l" defTabSz="914400" rtl="0" eaLnBrk="1" fontAlgn="auto" latinLnBrk="0" hangingPunct="1">
                        <a:lnSpc>
                          <a:spcPct val="90000"/>
                        </a:lnSpc>
                        <a:spcBef>
                          <a:spcPts val="0"/>
                        </a:spcBef>
                        <a:spcAft>
                          <a:spcPts val="300"/>
                        </a:spcAft>
                        <a:buClrTx/>
                        <a:buSzTx/>
                        <a:buFontTx/>
                        <a:buNone/>
                        <a:tabLst/>
                        <a:defRPr/>
                      </a:pPr>
                      <a:r>
                        <a:rPr lang="en-US" sz="1400" b="1">
                          <a:solidFill>
                            <a:schemeClr val="bg1"/>
                          </a:solidFill>
                          <a:latin typeface="+mj-lt"/>
                          <a:cs typeface="Calibri"/>
                        </a:rPr>
                        <a:t>Model</a:t>
                      </a:r>
                    </a:p>
                  </a:txBody>
                  <a:tcPr marL="137124" marR="137124" marT="137124" marB="13712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515151"/>
                      </a:solidFill>
                      <a:prstDash val="solid"/>
                      <a:round/>
                      <a:headEnd type="none" w="med" len="med"/>
                      <a:tailEnd type="none" w="med" len="med"/>
                    </a:lnT>
                    <a:lnB w="12700" cap="flat" cmpd="sng" algn="ctr">
                      <a:solidFill>
                        <a:srgbClr val="A5A5A5"/>
                      </a:solidFill>
                      <a:prstDash val="solid"/>
                      <a:round/>
                      <a:headEnd type="none" w="med" len="med"/>
                      <a:tailEnd type="none" w="med" len="med"/>
                    </a:lnB>
                    <a:noFill/>
                  </a:tcPr>
                </a:tc>
                <a:tc>
                  <a:txBody>
                    <a:bodyPr/>
                    <a:lstStyle/>
                    <a:p>
                      <a:pPr marL="0" marR="0" lvl="0" indent="0" algn="l" defTabSz="45704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US" sz="1400" b="0" i="0" u="none" strike="noStrike" kern="1200" cap="none" spc="0" normalizeH="0" baseline="0" noProof="0">
                          <a:ln>
                            <a:noFill/>
                          </a:ln>
                          <a:solidFill>
                            <a:schemeClr val="bg1"/>
                          </a:solidFill>
                          <a:effectLst/>
                          <a:uLnTx/>
                          <a:uFillTx/>
                          <a:latin typeface="+mn-lt"/>
                          <a:ea typeface="+mn-ea"/>
                          <a:cs typeface="+mn-cs"/>
                        </a:rPr>
                        <a:t>Central ServiceNow platform team manages the demand funnel and delivers all functionality to the business</a:t>
                      </a:r>
                    </a:p>
                  </a:txBody>
                  <a:tcPr marL="137124" marR="137124" marT="137124" marB="13712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515151"/>
                      </a:solidFill>
                      <a:prstDash val="solid"/>
                      <a:round/>
                      <a:headEnd type="none" w="med" len="med"/>
                      <a:tailEnd type="none" w="med" len="med"/>
                    </a:lnT>
                    <a:lnB w="12700" cap="flat" cmpd="sng" algn="ctr">
                      <a:solidFill>
                        <a:srgbClr val="A5A5A5"/>
                      </a:solidFill>
                      <a:prstDash val="solid"/>
                      <a:round/>
                      <a:headEnd type="none" w="med" len="med"/>
                      <a:tailEnd type="none" w="med" len="med"/>
                    </a:lnB>
                    <a:noFill/>
                  </a:tcPr>
                </a:tc>
                <a:tc>
                  <a:txBody>
                    <a:bodyPr/>
                    <a:lstStyle/>
                    <a:p>
                      <a:pPr marL="0" marR="0" lvl="0" indent="0" algn="l" defTabSz="45704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US" sz="1400" b="0" i="0" u="none" strike="noStrike" kern="1200" cap="none" spc="0" normalizeH="0" baseline="0" noProof="0">
                          <a:ln>
                            <a:noFill/>
                          </a:ln>
                          <a:solidFill>
                            <a:schemeClr val="bg1"/>
                          </a:solidFill>
                          <a:effectLst/>
                          <a:uLnTx/>
                          <a:uFillTx/>
                          <a:latin typeface="+mn-lt"/>
                          <a:ea typeface="+mn-ea"/>
                          <a:cs typeface="+mn-cs"/>
                        </a:rPr>
                        <a:t>Each team manages their own demand funnel and delivers their own functionality</a:t>
                      </a:r>
                    </a:p>
                  </a:txBody>
                  <a:tcPr marL="137124" marR="137124" marT="137124" marB="13712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515151"/>
                      </a:solidFill>
                      <a:prstDash val="solid"/>
                      <a:round/>
                      <a:headEnd type="none" w="med" len="med"/>
                      <a:tailEnd type="none" w="med" len="med"/>
                    </a:lnT>
                    <a:lnB w="12700" cap="flat" cmpd="sng" algn="ctr">
                      <a:solidFill>
                        <a:srgbClr val="A5A5A5"/>
                      </a:solidFill>
                      <a:prstDash val="solid"/>
                      <a:round/>
                      <a:headEnd type="none" w="med" len="med"/>
                      <a:tailEnd type="none" w="med" len="med"/>
                    </a:lnB>
                    <a:noFill/>
                  </a:tcPr>
                </a:tc>
                <a:tc>
                  <a:txBody>
                    <a:bodyPr/>
                    <a:lstStyle/>
                    <a:p>
                      <a:pPr marL="0" marR="0" lvl="0" indent="0" algn="l" defTabSz="45704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0" i="0" u="none" strike="noStrike" kern="1200" cap="none" spc="0" normalizeH="0" baseline="0" noProof="0">
                          <a:ln>
                            <a:noFill/>
                          </a:ln>
                          <a:solidFill>
                            <a:schemeClr val="bg1"/>
                          </a:solidFill>
                          <a:effectLst/>
                          <a:uLnTx/>
                          <a:uFillTx/>
                          <a:latin typeface="+mn-lt"/>
                          <a:ea typeface="+mn-ea"/>
                          <a:cs typeface="+mn-cs"/>
                        </a:rPr>
                        <a:t>Each team manages their own demand funnel, but global/shared objectives and technical standards are reviewed/approved by shared governance bodies</a:t>
                      </a:r>
                    </a:p>
                  </a:txBody>
                  <a:tcPr marL="137124" marR="137124" marT="137124" marB="13712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515151"/>
                      </a:solidFill>
                      <a:prstDash val="solid"/>
                      <a:round/>
                      <a:headEnd type="none" w="med" len="med"/>
                      <a:tailEnd type="none" w="med" len="med"/>
                    </a:lnT>
                    <a:lnB w="12700" cap="flat" cmpd="sng" algn="ctr">
                      <a:solidFill>
                        <a:srgbClr val="A5A5A5"/>
                      </a:solidFill>
                      <a:prstDash val="solid"/>
                      <a:round/>
                      <a:headEnd type="none" w="med" len="med"/>
                      <a:tailEnd type="none" w="med" len="med"/>
                    </a:lnB>
                    <a:noFill/>
                  </a:tcPr>
                </a:tc>
                <a:extLst>
                  <a:ext uri="{0D108BD9-81ED-4DB2-BD59-A6C34878D82A}">
                    <a16:rowId xmlns:a16="http://schemas.microsoft.com/office/drawing/2014/main" val="10001"/>
                  </a:ext>
                </a:extLst>
              </a:tr>
              <a:tr h="1856392">
                <a:tc>
                  <a:txBody>
                    <a:bodyPr/>
                    <a:lstStyle/>
                    <a:p>
                      <a:pPr marL="0" marR="0" indent="0" algn="l" defTabSz="914400" rtl="0" eaLnBrk="1" fontAlgn="auto" latinLnBrk="0" hangingPunct="1">
                        <a:lnSpc>
                          <a:spcPct val="90000"/>
                        </a:lnSpc>
                        <a:spcBef>
                          <a:spcPts val="0"/>
                        </a:spcBef>
                        <a:spcAft>
                          <a:spcPts val="300"/>
                        </a:spcAft>
                        <a:buClrTx/>
                        <a:buSzTx/>
                        <a:buFontTx/>
                        <a:buNone/>
                        <a:tabLst/>
                        <a:defRPr/>
                      </a:pPr>
                      <a:r>
                        <a:rPr lang="en-US" sz="1400" b="1">
                          <a:solidFill>
                            <a:schemeClr val="bg1"/>
                          </a:solidFill>
                          <a:latin typeface="+mj-lt"/>
                          <a:cs typeface="Calibri"/>
                        </a:rPr>
                        <a:t>Pros / Cons</a:t>
                      </a:r>
                    </a:p>
                  </a:txBody>
                  <a:tcPr marL="137124" marR="137124" marT="137124" marB="13712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noFill/>
                  </a:tcPr>
                </a:tc>
                <a:tc>
                  <a:txBody>
                    <a:bodyPr/>
                    <a:lstStyle/>
                    <a:p>
                      <a:pPr marL="285750" marR="0" indent="-2857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US" sz="1400" b="1" i="1">
                          <a:solidFill>
                            <a:schemeClr val="bg1"/>
                          </a:solidFill>
                          <a:latin typeface="+mn-lt"/>
                          <a:cs typeface="Calibri"/>
                        </a:rPr>
                        <a:t>Not enough cooks in the kitchen</a:t>
                      </a:r>
                    </a:p>
                    <a:p>
                      <a:pPr marL="285750" marR="0" indent="-2857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US" sz="1400">
                          <a:solidFill>
                            <a:schemeClr val="bg1"/>
                          </a:solidFill>
                          <a:latin typeface="+mn-lt"/>
                          <a:cs typeface="Calibri"/>
                        </a:rPr>
                        <a:t>Governance is straight-forward</a:t>
                      </a:r>
                    </a:p>
                    <a:p>
                      <a:pPr marL="285750" marR="0" indent="-2857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US" sz="1400">
                          <a:solidFill>
                            <a:schemeClr val="bg1"/>
                          </a:solidFill>
                          <a:latin typeface="+mn-lt"/>
                          <a:cs typeface="Calibri"/>
                        </a:rPr>
                        <a:t>Central ServiceNow platform team will become the bottleneck and limit the adoption/value of ServiceNow</a:t>
                      </a:r>
                    </a:p>
                  </a:txBody>
                  <a:tcPr marL="137124" marR="137124" marT="137124" marB="13712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noFill/>
                  </a:tcPr>
                </a:tc>
                <a:tc>
                  <a:txBody>
                    <a:bodyPr/>
                    <a:lstStyle/>
                    <a:p>
                      <a:pPr marL="285750" marR="0" lvl="0" indent="-285750" algn="l" defTabSz="45704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400" b="1" i="1" u="none" strike="noStrike" kern="1200" cap="none" spc="0" normalizeH="0" baseline="0" noProof="0">
                          <a:ln>
                            <a:noFill/>
                          </a:ln>
                          <a:solidFill>
                            <a:schemeClr val="bg1"/>
                          </a:solidFill>
                          <a:effectLst/>
                          <a:uLnTx/>
                          <a:uFillTx/>
                          <a:latin typeface="+mn-lt"/>
                          <a:ea typeface="+mn-ea"/>
                          <a:cs typeface="+mn-cs"/>
                        </a:rPr>
                        <a:t>Everyone is or wants to be the head chef in the kitchen</a:t>
                      </a:r>
                    </a:p>
                    <a:p>
                      <a:pPr marL="285750" marR="0" lvl="0" indent="-285750" algn="l" defTabSz="45704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400" b="0" i="0" u="none" strike="noStrike" kern="1200" cap="none" spc="0" normalizeH="0" baseline="0" noProof="0">
                          <a:ln>
                            <a:noFill/>
                          </a:ln>
                          <a:solidFill>
                            <a:schemeClr val="bg1"/>
                          </a:solidFill>
                          <a:effectLst/>
                          <a:uLnTx/>
                          <a:uFillTx/>
                          <a:latin typeface="+mn-lt"/>
                          <a:ea typeface="+mn-ea"/>
                          <a:cs typeface="+mn-cs"/>
                        </a:rPr>
                        <a:t>Gives full autonomy and flexibility to business</a:t>
                      </a:r>
                    </a:p>
                    <a:p>
                      <a:pPr marL="285750" marR="0" lvl="0" indent="-285750" algn="l" defTabSz="45704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400" b="0" i="0" u="none" strike="noStrike" kern="1200" cap="none" spc="0" normalizeH="0" baseline="0" noProof="0">
                          <a:ln>
                            <a:noFill/>
                          </a:ln>
                          <a:solidFill>
                            <a:schemeClr val="bg1"/>
                          </a:solidFill>
                          <a:effectLst/>
                          <a:uLnTx/>
                          <a:uFillTx/>
                          <a:latin typeface="+mn-lt"/>
                          <a:ea typeface="+mn-ea"/>
                          <a:cs typeface="+mn-cs"/>
                        </a:rPr>
                        <a:t>Difficult to govern and coordinate upgrades</a:t>
                      </a:r>
                    </a:p>
                  </a:txBody>
                  <a:tcPr marL="137124" marR="137124" marT="137124" marB="13712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noFill/>
                  </a:tcPr>
                </a:tc>
                <a:tc>
                  <a:txBody>
                    <a:bodyPr/>
                    <a:lstStyle/>
                    <a:p>
                      <a:pPr marL="285750" marR="0" indent="-2857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400" b="1" i="1" u="none" strike="noStrike" kern="1200" cap="none" spc="0" normalizeH="0" baseline="0" noProof="0">
                          <a:ln>
                            <a:noFill/>
                          </a:ln>
                          <a:solidFill>
                            <a:schemeClr val="bg1"/>
                          </a:solidFill>
                          <a:effectLst/>
                          <a:uLnTx/>
                          <a:uFillTx/>
                          <a:latin typeface="+mn-lt"/>
                          <a:ea typeface="+mn-ea"/>
                          <a:cs typeface="+mn-cs"/>
                        </a:rPr>
                        <a:t>One chef, but many cooks</a:t>
                      </a:r>
                    </a:p>
                    <a:p>
                      <a:pPr marL="285750" marR="0" lvl="0" indent="-2857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US" sz="1400" i="0">
                          <a:solidFill>
                            <a:schemeClr val="bg1"/>
                          </a:solidFill>
                          <a:latin typeface="+mn-lt"/>
                          <a:cs typeface="Calibri"/>
                        </a:rPr>
                        <a:t>Governance is achievable</a:t>
                      </a:r>
                    </a:p>
                    <a:p>
                      <a:pPr marL="285750" marR="0" indent="-2857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US" sz="1400">
                          <a:solidFill>
                            <a:schemeClr val="bg1"/>
                          </a:solidFill>
                          <a:latin typeface="+mn-lt"/>
                          <a:cs typeface="Calibri"/>
                        </a:rPr>
                        <a:t>Allows for independent delivery (as/if appropriate) with appropriate governance</a:t>
                      </a:r>
                    </a:p>
                  </a:txBody>
                  <a:tcPr marL="137124" marR="137124" marT="137124" marB="13712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noFill/>
                  </a:tcPr>
                </a:tc>
                <a:extLst>
                  <a:ext uri="{0D108BD9-81ED-4DB2-BD59-A6C34878D82A}">
                    <a16:rowId xmlns:a16="http://schemas.microsoft.com/office/drawing/2014/main" val="10002"/>
                  </a:ext>
                </a:extLst>
              </a:tr>
              <a:tr h="1746854">
                <a:tc>
                  <a:txBody>
                    <a:bodyPr/>
                    <a:lstStyle/>
                    <a:p>
                      <a:pPr marL="0" marR="0" indent="0" algn="l" defTabSz="914400" rtl="0" eaLnBrk="1" fontAlgn="auto" latinLnBrk="0" hangingPunct="1">
                        <a:lnSpc>
                          <a:spcPct val="90000"/>
                        </a:lnSpc>
                        <a:spcBef>
                          <a:spcPts val="0"/>
                        </a:spcBef>
                        <a:spcAft>
                          <a:spcPts val="300"/>
                        </a:spcAft>
                        <a:buClrTx/>
                        <a:buSzTx/>
                        <a:buFontTx/>
                        <a:buNone/>
                        <a:tabLst/>
                        <a:defRPr/>
                      </a:pPr>
                      <a:r>
                        <a:rPr lang="en-US" sz="1400" b="1">
                          <a:solidFill>
                            <a:schemeClr val="bg1"/>
                          </a:solidFill>
                          <a:latin typeface="+mn-lt"/>
                          <a:cs typeface="Calibri"/>
                        </a:rPr>
                        <a:t>When to Use</a:t>
                      </a:r>
                    </a:p>
                    <a:p>
                      <a:pPr marL="0" marR="0" indent="0" algn="l" defTabSz="914400" rtl="0" eaLnBrk="1" fontAlgn="auto" latinLnBrk="0" hangingPunct="1">
                        <a:lnSpc>
                          <a:spcPct val="90000"/>
                        </a:lnSpc>
                        <a:spcBef>
                          <a:spcPts val="0"/>
                        </a:spcBef>
                        <a:spcAft>
                          <a:spcPts val="300"/>
                        </a:spcAft>
                        <a:buClrTx/>
                        <a:buSzTx/>
                        <a:buFontTx/>
                        <a:buNone/>
                        <a:tabLst/>
                        <a:defRPr/>
                      </a:pPr>
                      <a:r>
                        <a:rPr lang="en-US" sz="1200" b="1">
                          <a:solidFill>
                            <a:schemeClr val="bg1"/>
                          </a:solidFill>
                          <a:latin typeface="+mn-lt"/>
                          <a:cs typeface="Calibri"/>
                        </a:rPr>
                        <a:t>(consider-ations)</a:t>
                      </a:r>
                    </a:p>
                  </a:txBody>
                  <a:tcPr marL="137124" marR="137124" marT="137124" marB="13712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285750" marR="0" lvl="0" indent="-2857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US" sz="1400">
                          <a:solidFill>
                            <a:schemeClr val="bg1"/>
                          </a:solidFill>
                          <a:latin typeface="+mn-lt"/>
                          <a:cs typeface="Calibri"/>
                        </a:rPr>
                        <a:t>Early maturity ServiceNow program</a:t>
                      </a:r>
                    </a:p>
                    <a:p>
                      <a:pPr marL="285750" marR="0" indent="-2857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US" sz="1400">
                          <a:solidFill>
                            <a:schemeClr val="bg1"/>
                          </a:solidFill>
                          <a:latin typeface="+mn-lt"/>
                          <a:cs typeface="Calibri"/>
                        </a:rPr>
                        <a:t>Single instance implementation</a:t>
                      </a:r>
                    </a:p>
                    <a:p>
                      <a:pPr marL="285750" marR="0" indent="-2857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US" sz="1400">
                          <a:solidFill>
                            <a:schemeClr val="bg1"/>
                          </a:solidFill>
                          <a:latin typeface="+mn-lt"/>
                          <a:cs typeface="Calibri"/>
                        </a:rPr>
                        <a:t>Decision-making is centralized</a:t>
                      </a:r>
                    </a:p>
                  </a:txBody>
                  <a:tcPr marL="137124" marR="137124" marT="137124" marB="13712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285750" marR="0" indent="-2857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US" sz="1400">
                          <a:solidFill>
                            <a:schemeClr val="bg1"/>
                          </a:solidFill>
                          <a:latin typeface="+mn-lt"/>
                          <a:cs typeface="Calibri"/>
                        </a:rPr>
                        <a:t>Multi-instance implementation or each team is managing “scoped” applications</a:t>
                      </a:r>
                    </a:p>
                    <a:p>
                      <a:pPr marL="285750" marR="0" lvl="0" indent="-2857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US" sz="1400">
                          <a:solidFill>
                            <a:schemeClr val="bg1"/>
                          </a:solidFill>
                          <a:latin typeface="+mn-lt"/>
                          <a:cs typeface="Calibri"/>
                        </a:rPr>
                        <a:t>Decision-making is highly de-centralized</a:t>
                      </a:r>
                    </a:p>
                  </a:txBody>
                  <a:tcPr marL="137124" marR="137124" marT="137124" marB="13712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285750" marR="0" lvl="0" indent="-2857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US" sz="1400">
                          <a:solidFill>
                            <a:schemeClr val="bg1"/>
                          </a:solidFill>
                          <a:latin typeface="+mn-lt"/>
                          <a:cs typeface="Calibri"/>
                        </a:rPr>
                        <a:t>Relatively mature ServiceNow program</a:t>
                      </a:r>
                    </a:p>
                    <a:p>
                      <a:pPr marL="285750" marR="0" lvl="0" indent="-2857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US" sz="1400">
                          <a:solidFill>
                            <a:schemeClr val="bg1"/>
                          </a:solidFill>
                          <a:latin typeface="+mn-lt"/>
                          <a:cs typeface="Calibri"/>
                        </a:rPr>
                        <a:t>Demand exceeds platform team’s ability to scale</a:t>
                      </a:r>
                    </a:p>
                    <a:p>
                      <a:pPr marL="285750" marR="0" lvl="0" indent="-2857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US" sz="1400">
                          <a:solidFill>
                            <a:schemeClr val="bg1"/>
                          </a:solidFill>
                          <a:latin typeface="+mn-lt"/>
                          <a:cs typeface="Calibri"/>
                        </a:rPr>
                        <a:t>Strong sponsorship</a:t>
                      </a:r>
                    </a:p>
                    <a:p>
                      <a:pPr marL="285750" marR="0" indent="-2857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US" sz="1400">
                          <a:solidFill>
                            <a:schemeClr val="bg1"/>
                          </a:solidFill>
                          <a:latin typeface="+mn-lt"/>
                          <a:cs typeface="Calibri"/>
                        </a:rPr>
                        <a:t>Decision-making is decentralized</a:t>
                      </a:r>
                    </a:p>
                  </a:txBody>
                  <a:tcPr marL="137124" marR="137124" marT="137124" marB="13712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36557867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Rounded Corners 31">
            <a:extLst>
              <a:ext uri="{FF2B5EF4-FFF2-40B4-BE49-F238E27FC236}">
                <a16:creationId xmlns:a16="http://schemas.microsoft.com/office/drawing/2014/main" id="{F8154357-A3E3-830C-3914-CCD4DF9BE5C1}"/>
              </a:ext>
            </a:extLst>
          </p:cNvPr>
          <p:cNvSpPr/>
          <p:nvPr/>
        </p:nvSpPr>
        <p:spPr>
          <a:xfrm>
            <a:off x="1336512" y="2376741"/>
            <a:ext cx="2693290" cy="4208883"/>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3" name="Rectangle: Rounded Corners 31">
            <a:extLst>
              <a:ext uri="{FF2B5EF4-FFF2-40B4-BE49-F238E27FC236}">
                <a16:creationId xmlns:a16="http://schemas.microsoft.com/office/drawing/2014/main" id="{3E1E11D0-6DF0-DB9E-6BDB-D1626A90A2CA}"/>
              </a:ext>
            </a:extLst>
          </p:cNvPr>
          <p:cNvSpPr/>
          <p:nvPr/>
        </p:nvSpPr>
        <p:spPr>
          <a:xfrm>
            <a:off x="2740407" y="3534001"/>
            <a:ext cx="1082933" cy="2307112"/>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4" name="Title 1">
            <a:extLst>
              <a:ext uri="{FF2B5EF4-FFF2-40B4-BE49-F238E27FC236}">
                <a16:creationId xmlns:a16="http://schemas.microsoft.com/office/drawing/2014/main" id="{BAF11855-D09F-3DD9-1D10-FC42D808A3E8}"/>
              </a:ext>
            </a:extLst>
          </p:cNvPr>
          <p:cNvSpPr txBox="1">
            <a:spLocks/>
          </p:cNvSpPr>
          <p:nvPr/>
        </p:nvSpPr>
        <p:spPr bwMode="gray">
          <a:xfrm>
            <a:off x="444436" y="893"/>
            <a:ext cx="11204323" cy="984263"/>
          </a:xfrm>
          <a:prstGeom prst="rect">
            <a:avLst/>
          </a:prstGeom>
        </p:spPr>
        <p:txBody>
          <a:bodyPr vert="horz" lIns="91416" tIns="0" rIns="91416" bIns="0" rtlCol="0" anchor="ctr" anchorCtr="0">
            <a:noAutofit/>
          </a:bodyPr>
          <a:lstStyle>
            <a:lvl1pPr algn="l" defTabSz="457017" rtl="0" eaLnBrk="1" latinLnBrk="0" hangingPunct="1">
              <a:lnSpc>
                <a:spcPct val="85000"/>
              </a:lnSpc>
              <a:spcBef>
                <a:spcPts val="0"/>
              </a:spcBef>
              <a:buNone/>
              <a:defRPr lang="en-US" sz="3200" b="1" i="0" kern="1200" dirty="0">
                <a:solidFill>
                  <a:schemeClr val="tx1"/>
                </a:solidFill>
                <a:latin typeface="+mj-lt"/>
                <a:ea typeface="Gilroy" panose="00000500000000000000" pitchFamily="50" charset="0"/>
                <a:cs typeface="Gilroy" panose="00000500000000000000" pitchFamily="50" charset="0"/>
              </a:defRPr>
            </a:lvl1pPr>
          </a:lstStyle>
          <a:p>
            <a:pPr>
              <a:defRPr/>
            </a:pPr>
            <a:r>
              <a:rPr lang="en-US" sz="3199">
                <a:solidFill>
                  <a:srgbClr val="FFFFFF"/>
                </a:solidFill>
                <a:latin typeface="Century Gothic" panose="020F0302020204030204"/>
              </a:rPr>
              <a:t>Example: </a:t>
            </a:r>
            <a:r>
              <a:rPr lang="en-US" sz="3199">
                <a:solidFill>
                  <a:srgbClr val="86ED78"/>
                </a:solidFill>
                <a:latin typeface="Century Gothic" panose="020F0302020204030204"/>
              </a:rPr>
              <a:t>Centralized </a:t>
            </a:r>
            <a:r>
              <a:rPr lang="en-US" sz="3199">
                <a:solidFill>
                  <a:srgbClr val="FFFFFF"/>
                </a:solidFill>
                <a:latin typeface="Century Gothic" panose="020F0302020204030204"/>
              </a:rPr>
              <a:t>Delivery Model</a:t>
            </a:r>
            <a:br>
              <a:rPr lang="en-US" sz="3199" i="1">
                <a:solidFill>
                  <a:srgbClr val="FFFFFF"/>
                </a:solidFill>
                <a:latin typeface="Century Gothic" panose="020F0302020204030204"/>
              </a:rPr>
            </a:br>
            <a:endParaRPr lang="en-US" sz="1799" i="1">
              <a:solidFill>
                <a:srgbClr val="FFFFFF"/>
              </a:solidFill>
              <a:latin typeface="Century Gothic" panose="020F0302020204030204"/>
            </a:endParaRPr>
          </a:p>
        </p:txBody>
      </p:sp>
      <p:sp>
        <p:nvSpPr>
          <p:cNvPr id="5" name="Rectangle 4">
            <a:extLst>
              <a:ext uri="{FF2B5EF4-FFF2-40B4-BE49-F238E27FC236}">
                <a16:creationId xmlns:a16="http://schemas.microsoft.com/office/drawing/2014/main" id="{617C35D4-4111-3267-C2DA-B0A9804291E8}"/>
              </a:ext>
            </a:extLst>
          </p:cNvPr>
          <p:cNvSpPr/>
          <p:nvPr/>
        </p:nvSpPr>
        <p:spPr>
          <a:xfrm>
            <a:off x="451928" y="989209"/>
            <a:ext cx="10989840" cy="1251649"/>
          </a:xfrm>
          <a:prstGeom prst="rect">
            <a:avLst/>
          </a:prstGeom>
          <a:solidFill>
            <a:srgbClr val="FFFFFF">
              <a:lumMod val="95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6" name="TextBox 5">
            <a:extLst>
              <a:ext uri="{FF2B5EF4-FFF2-40B4-BE49-F238E27FC236}">
                <a16:creationId xmlns:a16="http://schemas.microsoft.com/office/drawing/2014/main" id="{351A6BBE-CAF4-D852-20AB-E3CD9F769F6B}"/>
              </a:ext>
            </a:extLst>
          </p:cNvPr>
          <p:cNvSpPr txBox="1"/>
          <p:nvPr/>
        </p:nvSpPr>
        <p:spPr>
          <a:xfrm>
            <a:off x="1710529" y="2303885"/>
            <a:ext cx="1929836" cy="253850"/>
          </a:xfrm>
          <a:prstGeom prst="rect">
            <a:avLst/>
          </a:prstGeom>
          <a:solidFill>
            <a:srgbClr val="FFFFFF"/>
          </a:solidFill>
        </p:spPr>
        <p:txBody>
          <a:bodyPr wrap="square" rtlCol="0">
            <a:spAutoFit/>
          </a:bodyPr>
          <a:lstStyle/>
          <a:p>
            <a:pPr algn="ctr" defTabSz="457040">
              <a:defRPr/>
            </a:pPr>
            <a:r>
              <a:rPr lang="en-US" sz="1050" b="1" kern="0">
                <a:solidFill>
                  <a:srgbClr val="293E40"/>
                </a:solidFill>
                <a:latin typeface="Century Gothic" panose="020F0302020204030204"/>
              </a:rPr>
              <a:t>ServiceNow Platform Team</a:t>
            </a:r>
          </a:p>
        </p:txBody>
      </p:sp>
      <p:sp>
        <p:nvSpPr>
          <p:cNvPr id="7" name="Rounded Rectangle 186">
            <a:extLst>
              <a:ext uri="{FF2B5EF4-FFF2-40B4-BE49-F238E27FC236}">
                <a16:creationId xmlns:a16="http://schemas.microsoft.com/office/drawing/2014/main" id="{03F4F103-798B-9462-4BD2-9CE9642EC7A6}"/>
              </a:ext>
            </a:extLst>
          </p:cNvPr>
          <p:cNvSpPr/>
          <p:nvPr/>
        </p:nvSpPr>
        <p:spPr>
          <a:xfrm>
            <a:off x="1549531" y="1807790"/>
            <a:ext cx="2159438" cy="294611"/>
          </a:xfrm>
          <a:prstGeom prst="roundRect">
            <a:avLst/>
          </a:prstGeom>
          <a:solidFill>
            <a:srgbClr val="68A1AF">
              <a:lumMod val="20000"/>
              <a:lumOff val="8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Platform Owner</a:t>
            </a:r>
          </a:p>
        </p:txBody>
      </p:sp>
      <p:sp>
        <p:nvSpPr>
          <p:cNvPr id="8" name="Rounded Rectangle 187">
            <a:extLst>
              <a:ext uri="{FF2B5EF4-FFF2-40B4-BE49-F238E27FC236}">
                <a16:creationId xmlns:a16="http://schemas.microsoft.com/office/drawing/2014/main" id="{8DE45A07-6FFE-A4CF-B269-BB03423388EE}"/>
              </a:ext>
            </a:extLst>
          </p:cNvPr>
          <p:cNvSpPr/>
          <p:nvPr/>
        </p:nvSpPr>
        <p:spPr>
          <a:xfrm>
            <a:off x="1549531" y="1435616"/>
            <a:ext cx="2159438" cy="294612"/>
          </a:xfrm>
          <a:prstGeom prst="roundRect">
            <a:avLst/>
          </a:prstGeom>
          <a:solidFill>
            <a:srgbClr val="68A1AF">
              <a:lumMod val="40000"/>
              <a:lumOff val="6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Executive Platform  Sponsor</a:t>
            </a:r>
          </a:p>
        </p:txBody>
      </p:sp>
      <p:grpSp>
        <p:nvGrpSpPr>
          <p:cNvPr id="9" name="Group 8">
            <a:extLst>
              <a:ext uri="{FF2B5EF4-FFF2-40B4-BE49-F238E27FC236}">
                <a16:creationId xmlns:a16="http://schemas.microsoft.com/office/drawing/2014/main" id="{76B08209-1F8F-B542-281C-91E9C1DF087C}"/>
              </a:ext>
            </a:extLst>
          </p:cNvPr>
          <p:cNvGrpSpPr/>
          <p:nvPr/>
        </p:nvGrpSpPr>
        <p:grpSpPr>
          <a:xfrm>
            <a:off x="1443902" y="2710277"/>
            <a:ext cx="2478510" cy="805741"/>
            <a:chOff x="1955218" y="2521693"/>
            <a:chExt cx="2479156" cy="805951"/>
          </a:xfrm>
        </p:grpSpPr>
        <p:grpSp>
          <p:nvGrpSpPr>
            <p:cNvPr id="10" name="Group 9">
              <a:extLst>
                <a:ext uri="{FF2B5EF4-FFF2-40B4-BE49-F238E27FC236}">
                  <a16:creationId xmlns:a16="http://schemas.microsoft.com/office/drawing/2014/main" id="{D264BD30-4ED6-E5A9-8B3C-DB0CD3DAF468}"/>
                </a:ext>
              </a:extLst>
            </p:cNvPr>
            <p:cNvGrpSpPr/>
            <p:nvPr/>
          </p:nvGrpSpPr>
          <p:grpSpPr>
            <a:xfrm>
              <a:off x="1955218" y="2521693"/>
              <a:ext cx="1010521" cy="805951"/>
              <a:chOff x="3812781" y="2321502"/>
              <a:chExt cx="1010521" cy="805951"/>
            </a:xfrm>
          </p:grpSpPr>
          <p:pic>
            <p:nvPicPr>
              <p:cNvPr id="17" name="Graphic 16" descr="Box">
                <a:extLst>
                  <a:ext uri="{FF2B5EF4-FFF2-40B4-BE49-F238E27FC236}">
                    <a16:creationId xmlns:a16="http://schemas.microsoft.com/office/drawing/2014/main" id="{62B9CECB-9877-92E8-DAB5-3BC9244E5AF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13059" y="2321502"/>
                <a:ext cx="388149" cy="348275"/>
              </a:xfrm>
              <a:prstGeom prst="rect">
                <a:avLst/>
              </a:prstGeom>
            </p:spPr>
          </p:pic>
          <p:sp>
            <p:nvSpPr>
              <p:cNvPr id="18" name="TextBox 17">
                <a:extLst>
                  <a:ext uri="{FF2B5EF4-FFF2-40B4-BE49-F238E27FC236}">
                    <a16:creationId xmlns:a16="http://schemas.microsoft.com/office/drawing/2014/main" id="{28B5068E-09F4-EEEE-C0F5-E99E47E8BE19}"/>
                  </a:ext>
                </a:extLst>
              </p:cNvPr>
              <p:cNvSpPr txBox="1"/>
              <p:nvPr/>
            </p:nvSpPr>
            <p:spPr>
              <a:xfrm>
                <a:off x="3812781" y="2611927"/>
                <a:ext cx="1010521" cy="515526"/>
              </a:xfrm>
              <a:prstGeom prst="rect">
                <a:avLst/>
              </a:prstGeom>
              <a:noFill/>
            </p:spPr>
            <p:txBody>
              <a:bodyPr wrap="square" rtlCol="0">
                <a:spAutoFit/>
              </a:bodyPr>
              <a:lstStyle/>
              <a:p>
                <a:pPr algn="ctr" defTabSz="457040">
                  <a:defRPr/>
                </a:pPr>
                <a:r>
                  <a:rPr lang="en-US" sz="1050" kern="0">
                    <a:solidFill>
                      <a:srgbClr val="293E40"/>
                    </a:solidFill>
                    <a:latin typeface="Century Gothic" panose="020F0302020204030204"/>
                  </a:rPr>
                  <a:t>ITSM</a:t>
                </a:r>
              </a:p>
              <a:p>
                <a:pPr algn="ctr" defTabSz="457040">
                  <a:defRPr/>
                </a:pPr>
                <a:r>
                  <a:rPr lang="en-US" sz="1050" kern="0">
                    <a:solidFill>
                      <a:srgbClr val="293E40"/>
                    </a:solidFill>
                    <a:latin typeface="Century Gothic" panose="020F0302020204030204"/>
                  </a:rPr>
                  <a:t>ITOM</a:t>
                </a:r>
                <a:endParaRPr lang="en-US" sz="1100" kern="0">
                  <a:solidFill>
                    <a:srgbClr val="293E40"/>
                  </a:solidFill>
                  <a:latin typeface="Century Gothic" panose="020F0302020204030204"/>
                </a:endParaRPr>
              </a:p>
              <a:p>
                <a:pPr algn="ctr" defTabSz="457040">
                  <a:defRPr/>
                </a:pPr>
                <a:endParaRPr lang="en-US" sz="600" kern="0">
                  <a:solidFill>
                    <a:srgbClr val="293E40"/>
                  </a:solidFill>
                  <a:latin typeface="Century Gothic" panose="020F0302020204030204"/>
                </a:endParaRPr>
              </a:p>
            </p:txBody>
          </p:sp>
        </p:grpSp>
        <p:grpSp>
          <p:nvGrpSpPr>
            <p:cNvPr id="11" name="Group 10">
              <a:extLst>
                <a:ext uri="{FF2B5EF4-FFF2-40B4-BE49-F238E27FC236}">
                  <a16:creationId xmlns:a16="http://schemas.microsoft.com/office/drawing/2014/main" id="{E0D95D4D-BA8D-2F54-EE95-8CD210BAC4C6}"/>
                </a:ext>
              </a:extLst>
            </p:cNvPr>
            <p:cNvGrpSpPr/>
            <p:nvPr/>
          </p:nvGrpSpPr>
          <p:grpSpPr>
            <a:xfrm>
              <a:off x="2616842" y="2521693"/>
              <a:ext cx="1083215" cy="544341"/>
              <a:chOff x="3812781" y="2321502"/>
              <a:chExt cx="1083215" cy="544341"/>
            </a:xfrm>
          </p:grpSpPr>
          <p:pic>
            <p:nvPicPr>
              <p:cNvPr id="15" name="Graphic 14" descr="Box">
                <a:extLst>
                  <a:ext uri="{FF2B5EF4-FFF2-40B4-BE49-F238E27FC236}">
                    <a16:creationId xmlns:a16="http://schemas.microsoft.com/office/drawing/2014/main" id="{A0983990-6DAE-884C-DAC5-9F230F7F08F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60314" y="2321502"/>
                <a:ext cx="388149" cy="348275"/>
              </a:xfrm>
              <a:prstGeom prst="rect">
                <a:avLst/>
              </a:prstGeom>
            </p:spPr>
          </p:pic>
          <p:sp>
            <p:nvSpPr>
              <p:cNvPr id="16" name="TextBox 15">
                <a:extLst>
                  <a:ext uri="{FF2B5EF4-FFF2-40B4-BE49-F238E27FC236}">
                    <a16:creationId xmlns:a16="http://schemas.microsoft.com/office/drawing/2014/main" id="{B9368D41-8E56-EC5B-F31D-4121CC47B554}"/>
                  </a:ext>
                </a:extLst>
              </p:cNvPr>
              <p:cNvSpPr txBox="1"/>
              <p:nvPr/>
            </p:nvSpPr>
            <p:spPr>
              <a:xfrm>
                <a:off x="3812781" y="2611927"/>
                <a:ext cx="1083215" cy="253916"/>
              </a:xfrm>
              <a:prstGeom prst="rect">
                <a:avLst/>
              </a:prstGeom>
              <a:noFill/>
            </p:spPr>
            <p:txBody>
              <a:bodyPr wrap="square" rtlCol="0">
                <a:spAutoFit/>
              </a:bodyPr>
              <a:lstStyle/>
              <a:p>
                <a:pPr algn="ctr" defTabSz="457040">
                  <a:defRPr/>
                </a:pPr>
                <a:r>
                  <a:rPr lang="en-US" sz="1050" kern="0">
                    <a:solidFill>
                      <a:srgbClr val="293E40"/>
                    </a:solidFill>
                    <a:latin typeface="Century Gothic" panose="020F0302020204030204"/>
                  </a:rPr>
                  <a:t>SecOps</a:t>
                </a:r>
                <a:endParaRPr lang="en-US" sz="600" kern="0">
                  <a:solidFill>
                    <a:srgbClr val="293E40"/>
                  </a:solidFill>
                  <a:latin typeface="Century Gothic" panose="020F0302020204030204"/>
                </a:endParaRPr>
              </a:p>
            </p:txBody>
          </p:sp>
        </p:grpSp>
        <p:grpSp>
          <p:nvGrpSpPr>
            <p:cNvPr id="12" name="Group 11">
              <a:extLst>
                <a:ext uri="{FF2B5EF4-FFF2-40B4-BE49-F238E27FC236}">
                  <a16:creationId xmlns:a16="http://schemas.microsoft.com/office/drawing/2014/main" id="{8D8EACDF-7B3D-8FD8-A6FD-2076BC5EAA5C}"/>
                </a:ext>
              </a:extLst>
            </p:cNvPr>
            <p:cNvGrpSpPr/>
            <p:nvPr/>
          </p:nvGrpSpPr>
          <p:grpSpPr>
            <a:xfrm>
              <a:off x="3351159" y="2521693"/>
              <a:ext cx="1083215" cy="705923"/>
              <a:chOff x="3812781" y="2321502"/>
              <a:chExt cx="1083215" cy="705923"/>
            </a:xfrm>
          </p:grpSpPr>
          <p:pic>
            <p:nvPicPr>
              <p:cNvPr id="13" name="Graphic 12" descr="Box">
                <a:extLst>
                  <a:ext uri="{FF2B5EF4-FFF2-40B4-BE49-F238E27FC236}">
                    <a16:creationId xmlns:a16="http://schemas.microsoft.com/office/drawing/2014/main" id="{5024B0DA-F328-2329-ACF5-3D492815DEE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60314" y="2321502"/>
                <a:ext cx="388149" cy="348275"/>
              </a:xfrm>
              <a:prstGeom prst="rect">
                <a:avLst/>
              </a:prstGeom>
            </p:spPr>
          </p:pic>
          <p:sp>
            <p:nvSpPr>
              <p:cNvPr id="14" name="TextBox 13">
                <a:extLst>
                  <a:ext uri="{FF2B5EF4-FFF2-40B4-BE49-F238E27FC236}">
                    <a16:creationId xmlns:a16="http://schemas.microsoft.com/office/drawing/2014/main" id="{E341D296-D0B4-4E65-A782-8B16AC875C4E}"/>
                  </a:ext>
                </a:extLst>
              </p:cNvPr>
              <p:cNvSpPr txBox="1"/>
              <p:nvPr/>
            </p:nvSpPr>
            <p:spPr>
              <a:xfrm>
                <a:off x="3812781" y="2611927"/>
                <a:ext cx="1083215" cy="415498"/>
              </a:xfrm>
              <a:prstGeom prst="rect">
                <a:avLst/>
              </a:prstGeom>
              <a:noFill/>
            </p:spPr>
            <p:txBody>
              <a:bodyPr wrap="square" rtlCol="0">
                <a:spAutoFit/>
              </a:bodyPr>
              <a:lstStyle/>
              <a:p>
                <a:pPr algn="ctr" defTabSz="457040">
                  <a:defRPr/>
                </a:pPr>
                <a:r>
                  <a:rPr lang="en-US" sz="1050" kern="0">
                    <a:solidFill>
                      <a:srgbClr val="293E40"/>
                    </a:solidFill>
                    <a:latin typeface="Century Gothic" panose="020F0302020204030204"/>
                  </a:rPr>
                  <a:t>Business </a:t>
                </a:r>
              </a:p>
              <a:p>
                <a:pPr algn="ctr" defTabSz="457040">
                  <a:defRPr/>
                </a:pPr>
                <a:r>
                  <a:rPr lang="en-US" sz="1050" kern="0">
                    <a:solidFill>
                      <a:srgbClr val="293E40"/>
                    </a:solidFill>
                    <a:latin typeface="Century Gothic" panose="020F0302020204030204"/>
                  </a:rPr>
                  <a:t>Apps</a:t>
                </a:r>
                <a:endParaRPr lang="en-US" sz="600" kern="0">
                  <a:solidFill>
                    <a:srgbClr val="293E40"/>
                  </a:solidFill>
                  <a:latin typeface="Century Gothic" panose="020F0302020204030204"/>
                </a:endParaRPr>
              </a:p>
            </p:txBody>
          </p:sp>
        </p:grpSp>
      </p:grpSp>
      <p:grpSp>
        <p:nvGrpSpPr>
          <p:cNvPr id="19" name="Group 18">
            <a:extLst>
              <a:ext uri="{FF2B5EF4-FFF2-40B4-BE49-F238E27FC236}">
                <a16:creationId xmlns:a16="http://schemas.microsoft.com/office/drawing/2014/main" id="{00898574-AD9D-5AFC-6BB9-195321E5F9F5}"/>
              </a:ext>
            </a:extLst>
          </p:cNvPr>
          <p:cNvGrpSpPr/>
          <p:nvPr/>
        </p:nvGrpSpPr>
        <p:grpSpPr>
          <a:xfrm>
            <a:off x="4605588" y="1435616"/>
            <a:ext cx="2159438" cy="5156260"/>
            <a:chOff x="6588153" y="1043501"/>
            <a:chExt cx="2160000" cy="5157603"/>
          </a:xfrm>
        </p:grpSpPr>
        <p:sp>
          <p:nvSpPr>
            <p:cNvPr id="20" name="Rectangle: Rounded Corners 31">
              <a:extLst>
                <a:ext uri="{FF2B5EF4-FFF2-40B4-BE49-F238E27FC236}">
                  <a16:creationId xmlns:a16="http://schemas.microsoft.com/office/drawing/2014/main" id="{2D5FFA89-A473-E74E-312A-5412A90BED6D}"/>
                </a:ext>
              </a:extLst>
            </p:cNvPr>
            <p:cNvSpPr/>
            <p:nvPr/>
          </p:nvSpPr>
          <p:spPr>
            <a:xfrm>
              <a:off x="6588153" y="1991124"/>
              <a:ext cx="2160000" cy="4209980"/>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21" name="Rounded Rectangle 200">
              <a:extLst>
                <a:ext uri="{FF2B5EF4-FFF2-40B4-BE49-F238E27FC236}">
                  <a16:creationId xmlns:a16="http://schemas.microsoft.com/office/drawing/2014/main" id="{DCA42ECB-14BE-D740-C454-6C10CD31C639}"/>
                </a:ext>
              </a:extLst>
            </p:cNvPr>
            <p:cNvSpPr/>
            <p:nvPr/>
          </p:nvSpPr>
          <p:spPr>
            <a:xfrm>
              <a:off x="6588153" y="1415774"/>
              <a:ext cx="2160000" cy="294688"/>
            </a:xfrm>
            <a:prstGeom prst="roundRect">
              <a:avLst/>
            </a:prstGeom>
            <a:solidFill>
              <a:srgbClr val="68A1AF">
                <a:lumMod val="20000"/>
                <a:lumOff val="8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Portfolio Manager</a:t>
              </a:r>
            </a:p>
          </p:txBody>
        </p:sp>
        <p:sp>
          <p:nvSpPr>
            <p:cNvPr id="22" name="Rounded Rectangle 201">
              <a:extLst>
                <a:ext uri="{FF2B5EF4-FFF2-40B4-BE49-F238E27FC236}">
                  <a16:creationId xmlns:a16="http://schemas.microsoft.com/office/drawing/2014/main" id="{3AA9CCEE-3C08-6220-95AD-9C9BC766E5D1}"/>
                </a:ext>
              </a:extLst>
            </p:cNvPr>
            <p:cNvSpPr/>
            <p:nvPr/>
          </p:nvSpPr>
          <p:spPr>
            <a:xfrm>
              <a:off x="6588153" y="1043501"/>
              <a:ext cx="2160000" cy="294689"/>
            </a:xfrm>
            <a:prstGeom prst="roundRect">
              <a:avLst/>
            </a:prstGeom>
            <a:solidFill>
              <a:srgbClr val="68A1AF">
                <a:lumMod val="40000"/>
                <a:lumOff val="6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Executive Sponsor</a:t>
              </a:r>
            </a:p>
          </p:txBody>
        </p:sp>
        <p:sp>
          <p:nvSpPr>
            <p:cNvPr id="23" name="TextBox 22">
              <a:extLst>
                <a:ext uri="{FF2B5EF4-FFF2-40B4-BE49-F238E27FC236}">
                  <a16:creationId xmlns:a16="http://schemas.microsoft.com/office/drawing/2014/main" id="{1F1648AF-896C-D88C-5DFF-DC3BFD015DBA}"/>
                </a:ext>
              </a:extLst>
            </p:cNvPr>
            <p:cNvSpPr txBox="1"/>
            <p:nvPr/>
          </p:nvSpPr>
          <p:spPr>
            <a:xfrm>
              <a:off x="6645568" y="1907333"/>
              <a:ext cx="2045170" cy="253916"/>
            </a:xfrm>
            <a:prstGeom prst="rect">
              <a:avLst/>
            </a:prstGeom>
            <a:solidFill>
              <a:srgbClr val="FFFFFF"/>
            </a:solidFill>
          </p:spPr>
          <p:txBody>
            <a:bodyPr wrap="square" rtlCol="0">
              <a:spAutoFit/>
            </a:bodyPr>
            <a:lstStyle/>
            <a:p>
              <a:pPr algn="ctr" defTabSz="457040">
                <a:defRPr/>
              </a:pPr>
              <a:r>
                <a:rPr lang="en-US" sz="1050" b="1" kern="0">
                  <a:solidFill>
                    <a:srgbClr val="293E40"/>
                  </a:solidFill>
                  <a:latin typeface="Century Gothic" panose="020F0302020204030204"/>
                </a:rPr>
                <a:t>IT Operations</a:t>
              </a:r>
              <a:endParaRPr lang="en-US" sz="1050" b="1" kern="0">
                <a:solidFill>
                  <a:srgbClr val="FF0000"/>
                </a:solidFill>
                <a:latin typeface="Century Gothic" panose="020F0302020204030204"/>
              </a:endParaRPr>
            </a:p>
          </p:txBody>
        </p:sp>
        <p:grpSp>
          <p:nvGrpSpPr>
            <p:cNvPr id="24" name="Group 23">
              <a:extLst>
                <a:ext uri="{FF2B5EF4-FFF2-40B4-BE49-F238E27FC236}">
                  <a16:creationId xmlns:a16="http://schemas.microsoft.com/office/drawing/2014/main" id="{07A9C898-D576-0C99-F226-89E70398FAB0}"/>
                </a:ext>
              </a:extLst>
            </p:cNvPr>
            <p:cNvGrpSpPr/>
            <p:nvPr/>
          </p:nvGrpSpPr>
          <p:grpSpPr>
            <a:xfrm>
              <a:off x="6687762" y="3485031"/>
              <a:ext cx="1960782" cy="828963"/>
              <a:chOff x="6691250" y="3602274"/>
              <a:chExt cx="1960782" cy="828963"/>
            </a:xfrm>
          </p:grpSpPr>
          <p:sp>
            <p:nvSpPr>
              <p:cNvPr id="35" name="Rounded Rectangle 214">
                <a:extLst>
                  <a:ext uri="{FF2B5EF4-FFF2-40B4-BE49-F238E27FC236}">
                    <a16:creationId xmlns:a16="http://schemas.microsoft.com/office/drawing/2014/main" id="{23308548-6782-C883-53AC-66D7B69DBD63}"/>
                  </a:ext>
                </a:extLst>
              </p:cNvPr>
              <p:cNvSpPr/>
              <p:nvPr/>
            </p:nvSpPr>
            <p:spPr>
              <a:xfrm>
                <a:off x="7265984" y="3894052"/>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Service/Process Consultants, Analysts, SMEs</a:t>
                </a:r>
              </a:p>
            </p:txBody>
          </p:sp>
          <p:sp>
            <p:nvSpPr>
              <p:cNvPr id="36" name="Rounded Rectangle 215">
                <a:extLst>
                  <a:ext uri="{FF2B5EF4-FFF2-40B4-BE49-F238E27FC236}">
                    <a16:creationId xmlns:a16="http://schemas.microsoft.com/office/drawing/2014/main" id="{496183A0-5B7C-13DF-99A9-D77A9BDAB24C}"/>
                  </a:ext>
                </a:extLst>
              </p:cNvPr>
              <p:cNvSpPr/>
              <p:nvPr/>
            </p:nvSpPr>
            <p:spPr>
              <a:xfrm>
                <a:off x="6691250" y="3602274"/>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Business Services  </a:t>
                </a:r>
              </a:p>
              <a:p>
                <a:pPr algn="ctr" defTabSz="457040">
                  <a:defRPr/>
                </a:pPr>
                <a:r>
                  <a:rPr lang="en-US" sz="800" kern="0">
                    <a:solidFill>
                      <a:srgbClr val="293E40"/>
                    </a:solidFill>
                    <a:latin typeface="Century Gothic" panose="020F0302020204030204"/>
                  </a:rPr>
                  <a:t>Process Analysts</a:t>
                </a:r>
              </a:p>
            </p:txBody>
          </p:sp>
        </p:grpSp>
        <p:grpSp>
          <p:nvGrpSpPr>
            <p:cNvPr id="25" name="Group 24">
              <a:extLst>
                <a:ext uri="{FF2B5EF4-FFF2-40B4-BE49-F238E27FC236}">
                  <a16:creationId xmlns:a16="http://schemas.microsoft.com/office/drawing/2014/main" id="{5BB6C7E0-D11E-A5B8-6450-7E36900412C8}"/>
                </a:ext>
              </a:extLst>
            </p:cNvPr>
            <p:cNvGrpSpPr/>
            <p:nvPr/>
          </p:nvGrpSpPr>
          <p:grpSpPr>
            <a:xfrm>
              <a:off x="6687762" y="2594017"/>
              <a:ext cx="1960782" cy="828963"/>
              <a:chOff x="6691250" y="2727096"/>
              <a:chExt cx="1960782" cy="828963"/>
            </a:xfrm>
          </p:grpSpPr>
          <p:sp>
            <p:nvSpPr>
              <p:cNvPr id="33" name="Rounded Rectangle 212">
                <a:extLst>
                  <a:ext uri="{FF2B5EF4-FFF2-40B4-BE49-F238E27FC236}">
                    <a16:creationId xmlns:a16="http://schemas.microsoft.com/office/drawing/2014/main" id="{35692D64-132F-3DAB-0357-BDAE5E385590}"/>
                  </a:ext>
                </a:extLst>
              </p:cNvPr>
              <p:cNvSpPr/>
              <p:nvPr/>
            </p:nvSpPr>
            <p:spPr>
              <a:xfrm>
                <a:off x="7265984" y="3018874"/>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Service Owner, Process Manager</a:t>
                </a:r>
              </a:p>
            </p:txBody>
          </p:sp>
          <p:sp>
            <p:nvSpPr>
              <p:cNvPr id="34" name="Rounded Rectangle 213">
                <a:extLst>
                  <a:ext uri="{FF2B5EF4-FFF2-40B4-BE49-F238E27FC236}">
                    <a16:creationId xmlns:a16="http://schemas.microsoft.com/office/drawing/2014/main" id="{BFCF8CB7-7DA3-0D6B-B338-746A3CCFB823}"/>
                  </a:ext>
                </a:extLst>
              </p:cNvPr>
              <p:cNvSpPr/>
              <p:nvPr/>
            </p:nvSpPr>
            <p:spPr>
              <a:xfrm>
                <a:off x="6691250" y="2727096"/>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Business Services  </a:t>
                </a:r>
              </a:p>
              <a:p>
                <a:pPr algn="ctr" defTabSz="457040">
                  <a:defRPr/>
                </a:pPr>
                <a:r>
                  <a:rPr lang="en-US" sz="800" kern="0">
                    <a:solidFill>
                      <a:srgbClr val="293E40"/>
                    </a:solidFill>
                    <a:latin typeface="Century Gothic" panose="020F0302020204030204"/>
                  </a:rPr>
                  <a:t>Process Lead(s)</a:t>
                </a:r>
              </a:p>
            </p:txBody>
          </p:sp>
        </p:grpSp>
        <p:sp>
          <p:nvSpPr>
            <p:cNvPr id="26" name="Rounded Rectangle 205">
              <a:extLst>
                <a:ext uri="{FF2B5EF4-FFF2-40B4-BE49-F238E27FC236}">
                  <a16:creationId xmlns:a16="http://schemas.microsoft.com/office/drawing/2014/main" id="{4F7E2F7F-D77F-BED7-FDC0-FD8A59D6792A}"/>
                </a:ext>
              </a:extLst>
            </p:cNvPr>
            <p:cNvSpPr/>
            <p:nvPr/>
          </p:nvSpPr>
          <p:spPr>
            <a:xfrm>
              <a:off x="6687762" y="2278049"/>
              <a:ext cx="1960783" cy="253917"/>
            </a:xfrm>
            <a:prstGeom prst="roundRect">
              <a:avLst/>
            </a:prstGeom>
            <a:solidFill>
              <a:srgbClr val="81B5A1">
                <a:lumMod val="20000"/>
                <a:lumOff val="80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Product Lead</a:t>
              </a:r>
            </a:p>
          </p:txBody>
        </p:sp>
        <p:grpSp>
          <p:nvGrpSpPr>
            <p:cNvPr id="27" name="Group 26">
              <a:extLst>
                <a:ext uri="{FF2B5EF4-FFF2-40B4-BE49-F238E27FC236}">
                  <a16:creationId xmlns:a16="http://schemas.microsoft.com/office/drawing/2014/main" id="{1CC4FF6D-F83D-5478-675E-84434D747DC1}"/>
                </a:ext>
              </a:extLst>
            </p:cNvPr>
            <p:cNvGrpSpPr/>
            <p:nvPr/>
          </p:nvGrpSpPr>
          <p:grpSpPr>
            <a:xfrm>
              <a:off x="6687762" y="4376045"/>
              <a:ext cx="1960782" cy="828963"/>
              <a:chOff x="6691250" y="3602274"/>
              <a:chExt cx="1960782" cy="828963"/>
            </a:xfrm>
          </p:grpSpPr>
          <p:sp>
            <p:nvSpPr>
              <p:cNvPr id="31" name="Rounded Rectangle 210">
                <a:extLst>
                  <a:ext uri="{FF2B5EF4-FFF2-40B4-BE49-F238E27FC236}">
                    <a16:creationId xmlns:a16="http://schemas.microsoft.com/office/drawing/2014/main" id="{1213845F-AC4F-CF15-C945-578775B713A9}"/>
                  </a:ext>
                </a:extLst>
              </p:cNvPr>
              <p:cNvSpPr/>
              <p:nvPr/>
            </p:nvSpPr>
            <p:spPr>
              <a:xfrm>
                <a:off x="7265984" y="3894052"/>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Admin, reporting and analytics specialist(s)</a:t>
                </a:r>
              </a:p>
            </p:txBody>
          </p:sp>
          <p:sp>
            <p:nvSpPr>
              <p:cNvPr id="32" name="Rounded Rectangle 211">
                <a:extLst>
                  <a:ext uri="{FF2B5EF4-FFF2-40B4-BE49-F238E27FC236}">
                    <a16:creationId xmlns:a16="http://schemas.microsoft.com/office/drawing/2014/main" id="{2A7DB904-9A36-A612-E35C-8E575C3ECCA2}"/>
                  </a:ext>
                </a:extLst>
              </p:cNvPr>
              <p:cNvSpPr/>
              <p:nvPr/>
            </p:nvSpPr>
            <p:spPr>
              <a:xfrm>
                <a:off x="6691250" y="3602274"/>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Reporting and Analytics</a:t>
                </a:r>
              </a:p>
            </p:txBody>
          </p:sp>
        </p:grpSp>
        <p:grpSp>
          <p:nvGrpSpPr>
            <p:cNvPr id="28" name="Group 27">
              <a:extLst>
                <a:ext uri="{FF2B5EF4-FFF2-40B4-BE49-F238E27FC236}">
                  <a16:creationId xmlns:a16="http://schemas.microsoft.com/office/drawing/2014/main" id="{35BF05A1-CC2A-937A-4FF3-3629F076273D}"/>
                </a:ext>
              </a:extLst>
            </p:cNvPr>
            <p:cNvGrpSpPr/>
            <p:nvPr/>
          </p:nvGrpSpPr>
          <p:grpSpPr>
            <a:xfrm>
              <a:off x="6687762" y="5267061"/>
              <a:ext cx="1960782" cy="828963"/>
              <a:chOff x="6691250" y="3602274"/>
              <a:chExt cx="1960782" cy="828963"/>
            </a:xfrm>
          </p:grpSpPr>
          <p:sp>
            <p:nvSpPr>
              <p:cNvPr id="29" name="Rounded Rectangle 208">
                <a:extLst>
                  <a:ext uri="{FF2B5EF4-FFF2-40B4-BE49-F238E27FC236}">
                    <a16:creationId xmlns:a16="http://schemas.microsoft.com/office/drawing/2014/main" id="{D3B01AEE-AAB3-9681-7438-8C357D9FAB02}"/>
                  </a:ext>
                </a:extLst>
              </p:cNvPr>
              <p:cNvSpPr/>
              <p:nvPr/>
            </p:nvSpPr>
            <p:spPr>
              <a:xfrm>
                <a:off x="7265984" y="3894052"/>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OCM and training specialist(s)</a:t>
                </a:r>
              </a:p>
            </p:txBody>
          </p:sp>
          <p:sp>
            <p:nvSpPr>
              <p:cNvPr id="30" name="Rounded Rectangle 209">
                <a:extLst>
                  <a:ext uri="{FF2B5EF4-FFF2-40B4-BE49-F238E27FC236}">
                    <a16:creationId xmlns:a16="http://schemas.microsoft.com/office/drawing/2014/main" id="{978F8B8B-EA20-4022-4D86-235D96D48717}"/>
                  </a:ext>
                </a:extLst>
              </p:cNvPr>
              <p:cNvSpPr/>
              <p:nvPr/>
            </p:nvSpPr>
            <p:spPr>
              <a:xfrm>
                <a:off x="6691250" y="3602274"/>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OCM, Training and Adoption</a:t>
                </a:r>
              </a:p>
            </p:txBody>
          </p:sp>
        </p:grpSp>
      </p:grpSp>
      <p:grpSp>
        <p:nvGrpSpPr>
          <p:cNvPr id="37" name="Group 36">
            <a:extLst>
              <a:ext uri="{FF2B5EF4-FFF2-40B4-BE49-F238E27FC236}">
                <a16:creationId xmlns:a16="http://schemas.microsoft.com/office/drawing/2014/main" id="{3CEC6424-4EDB-88E3-8580-21BF1501BB3D}"/>
              </a:ext>
            </a:extLst>
          </p:cNvPr>
          <p:cNvGrpSpPr/>
          <p:nvPr/>
        </p:nvGrpSpPr>
        <p:grpSpPr>
          <a:xfrm>
            <a:off x="6880440" y="1435616"/>
            <a:ext cx="2159438" cy="5156260"/>
            <a:chOff x="6588153" y="1043501"/>
            <a:chExt cx="2160000" cy="5157603"/>
          </a:xfrm>
        </p:grpSpPr>
        <p:sp>
          <p:nvSpPr>
            <p:cNvPr id="38" name="Rectangle: Rounded Corners 31">
              <a:extLst>
                <a:ext uri="{FF2B5EF4-FFF2-40B4-BE49-F238E27FC236}">
                  <a16:creationId xmlns:a16="http://schemas.microsoft.com/office/drawing/2014/main" id="{48E6D922-4593-4613-2428-321C89F9393F}"/>
                </a:ext>
              </a:extLst>
            </p:cNvPr>
            <p:cNvSpPr/>
            <p:nvPr/>
          </p:nvSpPr>
          <p:spPr>
            <a:xfrm>
              <a:off x="6588153" y="1991124"/>
              <a:ext cx="2160000" cy="4209980"/>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39" name="Rounded Rectangle 218">
              <a:extLst>
                <a:ext uri="{FF2B5EF4-FFF2-40B4-BE49-F238E27FC236}">
                  <a16:creationId xmlns:a16="http://schemas.microsoft.com/office/drawing/2014/main" id="{44A2394C-39DF-85E9-7893-32B43A59E002}"/>
                </a:ext>
              </a:extLst>
            </p:cNvPr>
            <p:cNvSpPr/>
            <p:nvPr/>
          </p:nvSpPr>
          <p:spPr>
            <a:xfrm>
              <a:off x="6588153" y="1415774"/>
              <a:ext cx="2160000" cy="294688"/>
            </a:xfrm>
            <a:prstGeom prst="roundRect">
              <a:avLst/>
            </a:prstGeom>
            <a:solidFill>
              <a:srgbClr val="68A1AF">
                <a:lumMod val="20000"/>
                <a:lumOff val="8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Portfolio Manager</a:t>
              </a:r>
            </a:p>
          </p:txBody>
        </p:sp>
        <p:sp>
          <p:nvSpPr>
            <p:cNvPr id="40" name="Rounded Rectangle 219">
              <a:extLst>
                <a:ext uri="{FF2B5EF4-FFF2-40B4-BE49-F238E27FC236}">
                  <a16:creationId xmlns:a16="http://schemas.microsoft.com/office/drawing/2014/main" id="{281D586B-ADB4-D5F1-F2D1-9A01CE062F15}"/>
                </a:ext>
              </a:extLst>
            </p:cNvPr>
            <p:cNvSpPr/>
            <p:nvPr/>
          </p:nvSpPr>
          <p:spPr>
            <a:xfrm>
              <a:off x="6588153" y="1043501"/>
              <a:ext cx="2160000" cy="294689"/>
            </a:xfrm>
            <a:prstGeom prst="roundRect">
              <a:avLst/>
            </a:prstGeom>
            <a:solidFill>
              <a:srgbClr val="68A1AF">
                <a:lumMod val="40000"/>
                <a:lumOff val="6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Executive Sponsor</a:t>
              </a:r>
            </a:p>
          </p:txBody>
        </p:sp>
        <p:sp>
          <p:nvSpPr>
            <p:cNvPr id="41" name="TextBox 40">
              <a:extLst>
                <a:ext uri="{FF2B5EF4-FFF2-40B4-BE49-F238E27FC236}">
                  <a16:creationId xmlns:a16="http://schemas.microsoft.com/office/drawing/2014/main" id="{2A84700D-72ED-FFF3-8DE3-1BD423950C46}"/>
                </a:ext>
              </a:extLst>
            </p:cNvPr>
            <p:cNvSpPr txBox="1"/>
            <p:nvPr/>
          </p:nvSpPr>
          <p:spPr>
            <a:xfrm>
              <a:off x="6645568" y="1907333"/>
              <a:ext cx="2045170" cy="253916"/>
            </a:xfrm>
            <a:prstGeom prst="rect">
              <a:avLst/>
            </a:prstGeom>
            <a:solidFill>
              <a:srgbClr val="FFFFFF"/>
            </a:solidFill>
          </p:spPr>
          <p:txBody>
            <a:bodyPr wrap="square" rtlCol="0">
              <a:spAutoFit/>
            </a:bodyPr>
            <a:lstStyle/>
            <a:p>
              <a:pPr algn="ctr" defTabSz="457040">
                <a:defRPr/>
              </a:pPr>
              <a:r>
                <a:rPr lang="en-US" sz="1050" b="1" kern="0">
                  <a:solidFill>
                    <a:srgbClr val="293E40"/>
                  </a:solidFill>
                  <a:latin typeface="Century Gothic" panose="020F0302020204030204"/>
                </a:rPr>
                <a:t>SecOps</a:t>
              </a:r>
              <a:endParaRPr lang="en-US" sz="1050" b="1" kern="0">
                <a:solidFill>
                  <a:srgbClr val="FF0000"/>
                </a:solidFill>
                <a:latin typeface="Century Gothic" panose="020F0302020204030204"/>
              </a:endParaRPr>
            </a:p>
          </p:txBody>
        </p:sp>
        <p:grpSp>
          <p:nvGrpSpPr>
            <p:cNvPr id="42" name="Group 41">
              <a:extLst>
                <a:ext uri="{FF2B5EF4-FFF2-40B4-BE49-F238E27FC236}">
                  <a16:creationId xmlns:a16="http://schemas.microsoft.com/office/drawing/2014/main" id="{589316B6-3DBB-19BB-0737-9959D50CC0A4}"/>
                </a:ext>
              </a:extLst>
            </p:cNvPr>
            <p:cNvGrpSpPr/>
            <p:nvPr/>
          </p:nvGrpSpPr>
          <p:grpSpPr>
            <a:xfrm>
              <a:off x="6687762" y="3485031"/>
              <a:ext cx="1960782" cy="828963"/>
              <a:chOff x="6691250" y="3602274"/>
              <a:chExt cx="1960782" cy="828963"/>
            </a:xfrm>
          </p:grpSpPr>
          <p:sp>
            <p:nvSpPr>
              <p:cNvPr id="53" name="Rounded Rectangle 232">
                <a:extLst>
                  <a:ext uri="{FF2B5EF4-FFF2-40B4-BE49-F238E27FC236}">
                    <a16:creationId xmlns:a16="http://schemas.microsoft.com/office/drawing/2014/main" id="{8946F57E-98E5-64D8-09D3-F992EA255745}"/>
                  </a:ext>
                </a:extLst>
              </p:cNvPr>
              <p:cNvSpPr/>
              <p:nvPr/>
            </p:nvSpPr>
            <p:spPr>
              <a:xfrm>
                <a:off x="7265984" y="3894052"/>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Service/Process Consultants, Analysts, SMEs</a:t>
                </a:r>
              </a:p>
            </p:txBody>
          </p:sp>
          <p:sp>
            <p:nvSpPr>
              <p:cNvPr id="54" name="Rounded Rectangle 233">
                <a:extLst>
                  <a:ext uri="{FF2B5EF4-FFF2-40B4-BE49-F238E27FC236}">
                    <a16:creationId xmlns:a16="http://schemas.microsoft.com/office/drawing/2014/main" id="{9279D44B-C826-C094-2854-A70CF03408F1}"/>
                  </a:ext>
                </a:extLst>
              </p:cNvPr>
              <p:cNvSpPr/>
              <p:nvPr/>
            </p:nvSpPr>
            <p:spPr>
              <a:xfrm>
                <a:off x="6691250" y="3602274"/>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Business Services  </a:t>
                </a:r>
              </a:p>
              <a:p>
                <a:pPr algn="ctr" defTabSz="457040">
                  <a:defRPr/>
                </a:pPr>
                <a:r>
                  <a:rPr lang="en-US" sz="800" kern="0">
                    <a:solidFill>
                      <a:srgbClr val="293E40"/>
                    </a:solidFill>
                    <a:latin typeface="Century Gothic" panose="020F0302020204030204"/>
                  </a:rPr>
                  <a:t>Process Analysts</a:t>
                </a:r>
              </a:p>
            </p:txBody>
          </p:sp>
        </p:grpSp>
        <p:grpSp>
          <p:nvGrpSpPr>
            <p:cNvPr id="43" name="Group 42">
              <a:extLst>
                <a:ext uri="{FF2B5EF4-FFF2-40B4-BE49-F238E27FC236}">
                  <a16:creationId xmlns:a16="http://schemas.microsoft.com/office/drawing/2014/main" id="{89199C34-FF00-15CC-73F8-CDF37E113A49}"/>
                </a:ext>
              </a:extLst>
            </p:cNvPr>
            <p:cNvGrpSpPr/>
            <p:nvPr/>
          </p:nvGrpSpPr>
          <p:grpSpPr>
            <a:xfrm>
              <a:off x="6687762" y="2594017"/>
              <a:ext cx="1960782" cy="828963"/>
              <a:chOff x="6691250" y="2727096"/>
              <a:chExt cx="1960782" cy="828963"/>
            </a:xfrm>
          </p:grpSpPr>
          <p:sp>
            <p:nvSpPr>
              <p:cNvPr id="51" name="Rounded Rectangle 230">
                <a:extLst>
                  <a:ext uri="{FF2B5EF4-FFF2-40B4-BE49-F238E27FC236}">
                    <a16:creationId xmlns:a16="http://schemas.microsoft.com/office/drawing/2014/main" id="{814EC582-0DD0-92BD-04DA-5823AD6FBC71}"/>
                  </a:ext>
                </a:extLst>
              </p:cNvPr>
              <p:cNvSpPr/>
              <p:nvPr/>
            </p:nvSpPr>
            <p:spPr>
              <a:xfrm>
                <a:off x="7265984" y="3018874"/>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Service Owner, Process Manager</a:t>
                </a:r>
              </a:p>
            </p:txBody>
          </p:sp>
          <p:sp>
            <p:nvSpPr>
              <p:cNvPr id="52" name="Rounded Rectangle 231">
                <a:extLst>
                  <a:ext uri="{FF2B5EF4-FFF2-40B4-BE49-F238E27FC236}">
                    <a16:creationId xmlns:a16="http://schemas.microsoft.com/office/drawing/2014/main" id="{69ABF5CA-05D4-EBC8-DD71-CBF0032D4EEC}"/>
                  </a:ext>
                </a:extLst>
              </p:cNvPr>
              <p:cNvSpPr/>
              <p:nvPr/>
            </p:nvSpPr>
            <p:spPr>
              <a:xfrm>
                <a:off x="6691250" y="2727096"/>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Business Services  </a:t>
                </a:r>
              </a:p>
              <a:p>
                <a:pPr algn="ctr" defTabSz="457040">
                  <a:defRPr/>
                </a:pPr>
                <a:r>
                  <a:rPr lang="en-US" sz="800" kern="0">
                    <a:solidFill>
                      <a:srgbClr val="293E40"/>
                    </a:solidFill>
                    <a:latin typeface="Century Gothic" panose="020F0302020204030204"/>
                  </a:rPr>
                  <a:t>Process Lead(s)</a:t>
                </a:r>
              </a:p>
            </p:txBody>
          </p:sp>
        </p:grpSp>
        <p:sp>
          <p:nvSpPr>
            <p:cNvPr id="44" name="Rounded Rectangle 223">
              <a:extLst>
                <a:ext uri="{FF2B5EF4-FFF2-40B4-BE49-F238E27FC236}">
                  <a16:creationId xmlns:a16="http://schemas.microsoft.com/office/drawing/2014/main" id="{CF77B8AD-3547-AEA1-ACE8-AFB3D3198AC9}"/>
                </a:ext>
              </a:extLst>
            </p:cNvPr>
            <p:cNvSpPr/>
            <p:nvPr/>
          </p:nvSpPr>
          <p:spPr>
            <a:xfrm>
              <a:off x="6687762" y="2278049"/>
              <a:ext cx="1960783" cy="253917"/>
            </a:xfrm>
            <a:prstGeom prst="roundRect">
              <a:avLst/>
            </a:prstGeom>
            <a:solidFill>
              <a:srgbClr val="81B5A1">
                <a:lumMod val="20000"/>
                <a:lumOff val="80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Product Lead</a:t>
              </a:r>
            </a:p>
          </p:txBody>
        </p:sp>
        <p:grpSp>
          <p:nvGrpSpPr>
            <p:cNvPr id="45" name="Group 44">
              <a:extLst>
                <a:ext uri="{FF2B5EF4-FFF2-40B4-BE49-F238E27FC236}">
                  <a16:creationId xmlns:a16="http://schemas.microsoft.com/office/drawing/2014/main" id="{F27987CE-C10A-4D9F-087E-C2D430170D4D}"/>
                </a:ext>
              </a:extLst>
            </p:cNvPr>
            <p:cNvGrpSpPr/>
            <p:nvPr/>
          </p:nvGrpSpPr>
          <p:grpSpPr>
            <a:xfrm>
              <a:off x="6687762" y="4376045"/>
              <a:ext cx="1960782" cy="828963"/>
              <a:chOff x="6691250" y="3602274"/>
              <a:chExt cx="1960782" cy="828963"/>
            </a:xfrm>
          </p:grpSpPr>
          <p:sp>
            <p:nvSpPr>
              <p:cNvPr id="49" name="Rounded Rectangle 228">
                <a:extLst>
                  <a:ext uri="{FF2B5EF4-FFF2-40B4-BE49-F238E27FC236}">
                    <a16:creationId xmlns:a16="http://schemas.microsoft.com/office/drawing/2014/main" id="{7774EC3F-204A-B112-13B9-EFA9D13B200D}"/>
                  </a:ext>
                </a:extLst>
              </p:cNvPr>
              <p:cNvSpPr/>
              <p:nvPr/>
            </p:nvSpPr>
            <p:spPr>
              <a:xfrm>
                <a:off x="7265984" y="3894052"/>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Admin, reporting and analytics specialist(s)</a:t>
                </a:r>
              </a:p>
            </p:txBody>
          </p:sp>
          <p:sp>
            <p:nvSpPr>
              <p:cNvPr id="50" name="Rounded Rectangle 229">
                <a:extLst>
                  <a:ext uri="{FF2B5EF4-FFF2-40B4-BE49-F238E27FC236}">
                    <a16:creationId xmlns:a16="http://schemas.microsoft.com/office/drawing/2014/main" id="{12F69D72-1DC6-0790-1E1F-341540164AE9}"/>
                  </a:ext>
                </a:extLst>
              </p:cNvPr>
              <p:cNvSpPr/>
              <p:nvPr/>
            </p:nvSpPr>
            <p:spPr>
              <a:xfrm>
                <a:off x="6691250" y="3602274"/>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Reporting and Analytics</a:t>
                </a:r>
              </a:p>
            </p:txBody>
          </p:sp>
        </p:grpSp>
        <p:grpSp>
          <p:nvGrpSpPr>
            <p:cNvPr id="46" name="Group 45">
              <a:extLst>
                <a:ext uri="{FF2B5EF4-FFF2-40B4-BE49-F238E27FC236}">
                  <a16:creationId xmlns:a16="http://schemas.microsoft.com/office/drawing/2014/main" id="{EC7B1A66-1602-7848-8B15-A8AE448BE6EC}"/>
                </a:ext>
              </a:extLst>
            </p:cNvPr>
            <p:cNvGrpSpPr/>
            <p:nvPr/>
          </p:nvGrpSpPr>
          <p:grpSpPr>
            <a:xfrm>
              <a:off x="6687762" y="5267061"/>
              <a:ext cx="1960782" cy="828963"/>
              <a:chOff x="6691250" y="3602274"/>
              <a:chExt cx="1960782" cy="828963"/>
            </a:xfrm>
          </p:grpSpPr>
          <p:sp>
            <p:nvSpPr>
              <p:cNvPr id="47" name="Rounded Rectangle 226">
                <a:extLst>
                  <a:ext uri="{FF2B5EF4-FFF2-40B4-BE49-F238E27FC236}">
                    <a16:creationId xmlns:a16="http://schemas.microsoft.com/office/drawing/2014/main" id="{14DE9B96-F063-7D1D-92E8-DFBB434FB0ED}"/>
                  </a:ext>
                </a:extLst>
              </p:cNvPr>
              <p:cNvSpPr/>
              <p:nvPr/>
            </p:nvSpPr>
            <p:spPr>
              <a:xfrm>
                <a:off x="7265984" y="3894052"/>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OCM and training specialist(s)</a:t>
                </a:r>
              </a:p>
            </p:txBody>
          </p:sp>
          <p:sp>
            <p:nvSpPr>
              <p:cNvPr id="48" name="Rounded Rectangle 227">
                <a:extLst>
                  <a:ext uri="{FF2B5EF4-FFF2-40B4-BE49-F238E27FC236}">
                    <a16:creationId xmlns:a16="http://schemas.microsoft.com/office/drawing/2014/main" id="{71B8AB37-B700-1449-1596-B0F2B26EDAD9}"/>
                  </a:ext>
                </a:extLst>
              </p:cNvPr>
              <p:cNvSpPr/>
              <p:nvPr/>
            </p:nvSpPr>
            <p:spPr>
              <a:xfrm>
                <a:off x="6691250" y="3602274"/>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OCM, Training and Adoption</a:t>
                </a:r>
              </a:p>
            </p:txBody>
          </p:sp>
        </p:grpSp>
      </p:grpSp>
      <p:grpSp>
        <p:nvGrpSpPr>
          <p:cNvPr id="55" name="Group 54">
            <a:extLst>
              <a:ext uri="{FF2B5EF4-FFF2-40B4-BE49-F238E27FC236}">
                <a16:creationId xmlns:a16="http://schemas.microsoft.com/office/drawing/2014/main" id="{BF9B2B21-6AB1-F54E-4426-5845C0A88B80}"/>
              </a:ext>
            </a:extLst>
          </p:cNvPr>
          <p:cNvGrpSpPr/>
          <p:nvPr/>
        </p:nvGrpSpPr>
        <p:grpSpPr>
          <a:xfrm>
            <a:off x="9155293" y="1435616"/>
            <a:ext cx="2159438" cy="5156260"/>
            <a:chOff x="6588153" y="1043501"/>
            <a:chExt cx="2160000" cy="5157603"/>
          </a:xfrm>
        </p:grpSpPr>
        <p:sp>
          <p:nvSpPr>
            <p:cNvPr id="56" name="Rectangle: Rounded Corners 31">
              <a:extLst>
                <a:ext uri="{FF2B5EF4-FFF2-40B4-BE49-F238E27FC236}">
                  <a16:creationId xmlns:a16="http://schemas.microsoft.com/office/drawing/2014/main" id="{43C68DFF-5D8D-DD81-3118-6C37C086E71A}"/>
                </a:ext>
              </a:extLst>
            </p:cNvPr>
            <p:cNvSpPr/>
            <p:nvPr/>
          </p:nvSpPr>
          <p:spPr>
            <a:xfrm>
              <a:off x="6588153" y="1991124"/>
              <a:ext cx="2160000" cy="4209980"/>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57" name="Rounded Rectangle 236">
              <a:extLst>
                <a:ext uri="{FF2B5EF4-FFF2-40B4-BE49-F238E27FC236}">
                  <a16:creationId xmlns:a16="http://schemas.microsoft.com/office/drawing/2014/main" id="{99CE0910-114E-35CD-A620-788595B99878}"/>
                </a:ext>
              </a:extLst>
            </p:cNvPr>
            <p:cNvSpPr/>
            <p:nvPr/>
          </p:nvSpPr>
          <p:spPr>
            <a:xfrm>
              <a:off x="6588153" y="1415774"/>
              <a:ext cx="2160000" cy="294688"/>
            </a:xfrm>
            <a:prstGeom prst="roundRect">
              <a:avLst/>
            </a:prstGeom>
            <a:solidFill>
              <a:srgbClr val="68A1AF">
                <a:lumMod val="20000"/>
                <a:lumOff val="8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Portfolio Manager</a:t>
              </a:r>
            </a:p>
          </p:txBody>
        </p:sp>
        <p:sp>
          <p:nvSpPr>
            <p:cNvPr id="58" name="Rounded Rectangle 237">
              <a:extLst>
                <a:ext uri="{FF2B5EF4-FFF2-40B4-BE49-F238E27FC236}">
                  <a16:creationId xmlns:a16="http://schemas.microsoft.com/office/drawing/2014/main" id="{DB985186-EF0F-8C61-D8E2-12CCCAB2BA05}"/>
                </a:ext>
              </a:extLst>
            </p:cNvPr>
            <p:cNvSpPr/>
            <p:nvPr/>
          </p:nvSpPr>
          <p:spPr>
            <a:xfrm>
              <a:off x="6588153" y="1043501"/>
              <a:ext cx="2160000" cy="294689"/>
            </a:xfrm>
            <a:prstGeom prst="roundRect">
              <a:avLst/>
            </a:prstGeom>
            <a:solidFill>
              <a:srgbClr val="68A1AF">
                <a:lumMod val="40000"/>
                <a:lumOff val="6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Executive Sponsor</a:t>
              </a:r>
            </a:p>
          </p:txBody>
        </p:sp>
        <p:sp>
          <p:nvSpPr>
            <p:cNvPr id="59" name="TextBox 58">
              <a:extLst>
                <a:ext uri="{FF2B5EF4-FFF2-40B4-BE49-F238E27FC236}">
                  <a16:creationId xmlns:a16="http://schemas.microsoft.com/office/drawing/2014/main" id="{AC1BF7FA-12D5-D3B3-1B46-CBA57302CDB6}"/>
                </a:ext>
              </a:extLst>
            </p:cNvPr>
            <p:cNvSpPr txBox="1"/>
            <p:nvPr/>
          </p:nvSpPr>
          <p:spPr>
            <a:xfrm>
              <a:off x="6645568" y="1907333"/>
              <a:ext cx="2045170" cy="253916"/>
            </a:xfrm>
            <a:prstGeom prst="rect">
              <a:avLst/>
            </a:prstGeom>
            <a:solidFill>
              <a:srgbClr val="FFFFFF"/>
            </a:solidFill>
          </p:spPr>
          <p:txBody>
            <a:bodyPr wrap="square" rtlCol="0">
              <a:spAutoFit/>
            </a:bodyPr>
            <a:lstStyle/>
            <a:p>
              <a:pPr algn="ctr" defTabSz="457040">
                <a:defRPr/>
              </a:pPr>
              <a:r>
                <a:rPr lang="en-US" sz="1050" b="1" kern="0">
                  <a:solidFill>
                    <a:srgbClr val="293E40"/>
                  </a:solidFill>
                  <a:latin typeface="Century Gothic" panose="020F0302020204030204"/>
                </a:rPr>
                <a:t>Finance Services</a:t>
              </a:r>
              <a:endParaRPr lang="en-US" sz="1050" b="1" kern="0">
                <a:solidFill>
                  <a:srgbClr val="FF0000"/>
                </a:solidFill>
                <a:latin typeface="Century Gothic" panose="020F0302020204030204"/>
              </a:endParaRPr>
            </a:p>
          </p:txBody>
        </p:sp>
        <p:grpSp>
          <p:nvGrpSpPr>
            <p:cNvPr id="60" name="Group 59">
              <a:extLst>
                <a:ext uri="{FF2B5EF4-FFF2-40B4-BE49-F238E27FC236}">
                  <a16:creationId xmlns:a16="http://schemas.microsoft.com/office/drawing/2014/main" id="{F44C2ADB-49D1-5E03-79BE-117A1889A4C5}"/>
                </a:ext>
              </a:extLst>
            </p:cNvPr>
            <p:cNvGrpSpPr/>
            <p:nvPr/>
          </p:nvGrpSpPr>
          <p:grpSpPr>
            <a:xfrm>
              <a:off x="6687762" y="3485031"/>
              <a:ext cx="1960782" cy="828963"/>
              <a:chOff x="6691250" y="3602274"/>
              <a:chExt cx="1960782" cy="828963"/>
            </a:xfrm>
          </p:grpSpPr>
          <p:sp>
            <p:nvSpPr>
              <p:cNvPr id="71" name="Rounded Rectangle 250">
                <a:extLst>
                  <a:ext uri="{FF2B5EF4-FFF2-40B4-BE49-F238E27FC236}">
                    <a16:creationId xmlns:a16="http://schemas.microsoft.com/office/drawing/2014/main" id="{49FD1931-57D3-E69B-0206-BB7C57247E53}"/>
                  </a:ext>
                </a:extLst>
              </p:cNvPr>
              <p:cNvSpPr/>
              <p:nvPr/>
            </p:nvSpPr>
            <p:spPr>
              <a:xfrm>
                <a:off x="7265984" y="3894052"/>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Service/Process Consultants, Analysts, SMEs</a:t>
                </a:r>
              </a:p>
            </p:txBody>
          </p:sp>
          <p:sp>
            <p:nvSpPr>
              <p:cNvPr id="72" name="Rounded Rectangle 251">
                <a:extLst>
                  <a:ext uri="{FF2B5EF4-FFF2-40B4-BE49-F238E27FC236}">
                    <a16:creationId xmlns:a16="http://schemas.microsoft.com/office/drawing/2014/main" id="{DCA62238-768B-E238-D473-5A022D826B39}"/>
                  </a:ext>
                </a:extLst>
              </p:cNvPr>
              <p:cNvSpPr/>
              <p:nvPr/>
            </p:nvSpPr>
            <p:spPr>
              <a:xfrm>
                <a:off x="6691250" y="3602274"/>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Business Services  </a:t>
                </a:r>
              </a:p>
              <a:p>
                <a:pPr algn="ctr" defTabSz="457040">
                  <a:defRPr/>
                </a:pPr>
                <a:r>
                  <a:rPr lang="en-US" sz="800" kern="0">
                    <a:solidFill>
                      <a:srgbClr val="293E40"/>
                    </a:solidFill>
                    <a:latin typeface="Century Gothic" panose="020F0302020204030204"/>
                  </a:rPr>
                  <a:t>Process Analysts</a:t>
                </a:r>
              </a:p>
            </p:txBody>
          </p:sp>
        </p:grpSp>
        <p:grpSp>
          <p:nvGrpSpPr>
            <p:cNvPr id="61" name="Group 60">
              <a:extLst>
                <a:ext uri="{FF2B5EF4-FFF2-40B4-BE49-F238E27FC236}">
                  <a16:creationId xmlns:a16="http://schemas.microsoft.com/office/drawing/2014/main" id="{61401378-CC99-DA19-B0DC-75505C0E215B}"/>
                </a:ext>
              </a:extLst>
            </p:cNvPr>
            <p:cNvGrpSpPr/>
            <p:nvPr/>
          </p:nvGrpSpPr>
          <p:grpSpPr>
            <a:xfrm>
              <a:off x="6687762" y="2594017"/>
              <a:ext cx="1960782" cy="828963"/>
              <a:chOff x="6691250" y="2727096"/>
              <a:chExt cx="1960782" cy="828963"/>
            </a:xfrm>
          </p:grpSpPr>
          <p:sp>
            <p:nvSpPr>
              <p:cNvPr id="69" name="Rounded Rectangle 248">
                <a:extLst>
                  <a:ext uri="{FF2B5EF4-FFF2-40B4-BE49-F238E27FC236}">
                    <a16:creationId xmlns:a16="http://schemas.microsoft.com/office/drawing/2014/main" id="{948AA74E-85B2-D68A-5ACC-FDFAFBF59145}"/>
                  </a:ext>
                </a:extLst>
              </p:cNvPr>
              <p:cNvSpPr/>
              <p:nvPr/>
            </p:nvSpPr>
            <p:spPr>
              <a:xfrm>
                <a:off x="7265984" y="3018874"/>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Service Owner, Process Manager</a:t>
                </a:r>
              </a:p>
            </p:txBody>
          </p:sp>
          <p:sp>
            <p:nvSpPr>
              <p:cNvPr id="70" name="Rounded Rectangle 249">
                <a:extLst>
                  <a:ext uri="{FF2B5EF4-FFF2-40B4-BE49-F238E27FC236}">
                    <a16:creationId xmlns:a16="http://schemas.microsoft.com/office/drawing/2014/main" id="{37CB5BCB-401E-110A-973F-9387AEDA2FF1}"/>
                  </a:ext>
                </a:extLst>
              </p:cNvPr>
              <p:cNvSpPr/>
              <p:nvPr/>
            </p:nvSpPr>
            <p:spPr>
              <a:xfrm>
                <a:off x="6691250" y="2727096"/>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Business Services  </a:t>
                </a:r>
              </a:p>
              <a:p>
                <a:pPr algn="ctr" defTabSz="457040">
                  <a:defRPr/>
                </a:pPr>
                <a:r>
                  <a:rPr lang="en-US" sz="800" kern="0">
                    <a:solidFill>
                      <a:srgbClr val="293E40"/>
                    </a:solidFill>
                    <a:latin typeface="Century Gothic" panose="020F0302020204030204"/>
                  </a:rPr>
                  <a:t>Process Lead(s)</a:t>
                </a:r>
              </a:p>
            </p:txBody>
          </p:sp>
        </p:grpSp>
        <p:sp>
          <p:nvSpPr>
            <p:cNvPr id="62" name="Rounded Rectangle 241">
              <a:extLst>
                <a:ext uri="{FF2B5EF4-FFF2-40B4-BE49-F238E27FC236}">
                  <a16:creationId xmlns:a16="http://schemas.microsoft.com/office/drawing/2014/main" id="{888415C3-6261-1F4B-6AB7-C8D927EE7C12}"/>
                </a:ext>
              </a:extLst>
            </p:cNvPr>
            <p:cNvSpPr/>
            <p:nvPr/>
          </p:nvSpPr>
          <p:spPr>
            <a:xfrm>
              <a:off x="6687762" y="2278049"/>
              <a:ext cx="1960783" cy="253917"/>
            </a:xfrm>
            <a:prstGeom prst="roundRect">
              <a:avLst/>
            </a:prstGeom>
            <a:solidFill>
              <a:srgbClr val="81B5A1">
                <a:lumMod val="20000"/>
                <a:lumOff val="80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Product Lead</a:t>
              </a:r>
            </a:p>
          </p:txBody>
        </p:sp>
        <p:grpSp>
          <p:nvGrpSpPr>
            <p:cNvPr id="63" name="Group 62">
              <a:extLst>
                <a:ext uri="{FF2B5EF4-FFF2-40B4-BE49-F238E27FC236}">
                  <a16:creationId xmlns:a16="http://schemas.microsoft.com/office/drawing/2014/main" id="{02EED8C9-5D39-5A42-13C3-7C4F6622B69D}"/>
                </a:ext>
              </a:extLst>
            </p:cNvPr>
            <p:cNvGrpSpPr/>
            <p:nvPr/>
          </p:nvGrpSpPr>
          <p:grpSpPr>
            <a:xfrm>
              <a:off x="6687762" y="4376045"/>
              <a:ext cx="1960782" cy="828963"/>
              <a:chOff x="6691250" y="3602274"/>
              <a:chExt cx="1960782" cy="828963"/>
            </a:xfrm>
          </p:grpSpPr>
          <p:sp>
            <p:nvSpPr>
              <p:cNvPr id="67" name="Rounded Rectangle 246">
                <a:extLst>
                  <a:ext uri="{FF2B5EF4-FFF2-40B4-BE49-F238E27FC236}">
                    <a16:creationId xmlns:a16="http://schemas.microsoft.com/office/drawing/2014/main" id="{F36E6399-03A4-224D-7702-AACCE143A893}"/>
                  </a:ext>
                </a:extLst>
              </p:cNvPr>
              <p:cNvSpPr/>
              <p:nvPr/>
            </p:nvSpPr>
            <p:spPr>
              <a:xfrm>
                <a:off x="7265984" y="3894052"/>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Admin, reporting and analytics specialist(s)</a:t>
                </a:r>
              </a:p>
            </p:txBody>
          </p:sp>
          <p:sp>
            <p:nvSpPr>
              <p:cNvPr id="68" name="Rounded Rectangle 247">
                <a:extLst>
                  <a:ext uri="{FF2B5EF4-FFF2-40B4-BE49-F238E27FC236}">
                    <a16:creationId xmlns:a16="http://schemas.microsoft.com/office/drawing/2014/main" id="{02D73A2A-F305-FF4A-7922-43296B523E19}"/>
                  </a:ext>
                </a:extLst>
              </p:cNvPr>
              <p:cNvSpPr/>
              <p:nvPr/>
            </p:nvSpPr>
            <p:spPr>
              <a:xfrm>
                <a:off x="6691250" y="3602274"/>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Reporting and Analytics</a:t>
                </a:r>
              </a:p>
            </p:txBody>
          </p:sp>
        </p:grpSp>
        <p:grpSp>
          <p:nvGrpSpPr>
            <p:cNvPr id="64" name="Group 63">
              <a:extLst>
                <a:ext uri="{FF2B5EF4-FFF2-40B4-BE49-F238E27FC236}">
                  <a16:creationId xmlns:a16="http://schemas.microsoft.com/office/drawing/2014/main" id="{2742D856-108F-3D1D-7EE1-88816AEF9DDE}"/>
                </a:ext>
              </a:extLst>
            </p:cNvPr>
            <p:cNvGrpSpPr/>
            <p:nvPr/>
          </p:nvGrpSpPr>
          <p:grpSpPr>
            <a:xfrm>
              <a:off x="6687762" y="5267061"/>
              <a:ext cx="1960782" cy="828963"/>
              <a:chOff x="6691250" y="3602274"/>
              <a:chExt cx="1960782" cy="828963"/>
            </a:xfrm>
          </p:grpSpPr>
          <p:sp>
            <p:nvSpPr>
              <p:cNvPr id="65" name="Rounded Rectangle 244">
                <a:extLst>
                  <a:ext uri="{FF2B5EF4-FFF2-40B4-BE49-F238E27FC236}">
                    <a16:creationId xmlns:a16="http://schemas.microsoft.com/office/drawing/2014/main" id="{ADBFBC8F-80EE-6AE6-56DD-03F491987071}"/>
                  </a:ext>
                </a:extLst>
              </p:cNvPr>
              <p:cNvSpPr/>
              <p:nvPr/>
            </p:nvSpPr>
            <p:spPr>
              <a:xfrm>
                <a:off x="7265984" y="3894052"/>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OCM and training specialist(s)</a:t>
                </a:r>
              </a:p>
            </p:txBody>
          </p:sp>
          <p:sp>
            <p:nvSpPr>
              <p:cNvPr id="66" name="Rounded Rectangle 245">
                <a:extLst>
                  <a:ext uri="{FF2B5EF4-FFF2-40B4-BE49-F238E27FC236}">
                    <a16:creationId xmlns:a16="http://schemas.microsoft.com/office/drawing/2014/main" id="{FA0E3792-6466-F9F9-DE10-0922E33E1AD2}"/>
                  </a:ext>
                </a:extLst>
              </p:cNvPr>
              <p:cNvSpPr/>
              <p:nvPr/>
            </p:nvSpPr>
            <p:spPr>
              <a:xfrm>
                <a:off x="6691250" y="3602274"/>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OCM, Training and Adoption</a:t>
                </a:r>
              </a:p>
            </p:txBody>
          </p:sp>
        </p:grpSp>
      </p:grpSp>
      <p:sp>
        <p:nvSpPr>
          <p:cNvPr id="73" name="Right Arrow 252">
            <a:extLst>
              <a:ext uri="{FF2B5EF4-FFF2-40B4-BE49-F238E27FC236}">
                <a16:creationId xmlns:a16="http://schemas.microsoft.com/office/drawing/2014/main" id="{7ACA5E90-7FDE-6CA4-B84B-83BDF3F3AF24}"/>
              </a:ext>
            </a:extLst>
          </p:cNvPr>
          <p:cNvSpPr/>
          <p:nvPr/>
        </p:nvSpPr>
        <p:spPr>
          <a:xfrm>
            <a:off x="4146870" y="4705254"/>
            <a:ext cx="365926" cy="484506"/>
          </a:xfrm>
          <a:prstGeom prst="rightArrow">
            <a:avLst/>
          </a:prstGeom>
          <a:solidFill>
            <a:srgbClr val="68A1AF"/>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74" name="Right Arrow 253">
            <a:extLst>
              <a:ext uri="{FF2B5EF4-FFF2-40B4-BE49-F238E27FC236}">
                <a16:creationId xmlns:a16="http://schemas.microsoft.com/office/drawing/2014/main" id="{2A989A41-1DF7-15B4-9E20-8580EAD44392}"/>
              </a:ext>
            </a:extLst>
          </p:cNvPr>
          <p:cNvSpPr/>
          <p:nvPr/>
        </p:nvSpPr>
        <p:spPr>
          <a:xfrm rot="10800000">
            <a:off x="4135468" y="3316869"/>
            <a:ext cx="365925" cy="484506"/>
          </a:xfrm>
          <a:prstGeom prst="rightArrow">
            <a:avLst/>
          </a:prstGeom>
          <a:solidFill>
            <a:srgbClr val="68A1AF"/>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grpSp>
        <p:nvGrpSpPr>
          <p:cNvPr id="75" name="Group 74">
            <a:extLst>
              <a:ext uri="{FF2B5EF4-FFF2-40B4-BE49-F238E27FC236}">
                <a16:creationId xmlns:a16="http://schemas.microsoft.com/office/drawing/2014/main" id="{DA0D4668-2419-C80E-F06F-01D11575617C}"/>
              </a:ext>
            </a:extLst>
          </p:cNvPr>
          <p:cNvGrpSpPr/>
          <p:nvPr/>
        </p:nvGrpSpPr>
        <p:grpSpPr>
          <a:xfrm>
            <a:off x="451447" y="1435613"/>
            <a:ext cx="712250" cy="5152190"/>
            <a:chOff x="981104" y="1895317"/>
            <a:chExt cx="712436" cy="4299060"/>
          </a:xfrm>
          <a:solidFill>
            <a:srgbClr val="8686BC">
              <a:lumMod val="60000"/>
              <a:lumOff val="40000"/>
            </a:srgbClr>
          </a:solidFill>
        </p:grpSpPr>
        <p:sp>
          <p:nvSpPr>
            <p:cNvPr id="76" name="Rectangle 75">
              <a:extLst>
                <a:ext uri="{FF2B5EF4-FFF2-40B4-BE49-F238E27FC236}">
                  <a16:creationId xmlns:a16="http://schemas.microsoft.com/office/drawing/2014/main" id="{A1298135-3B23-BAFB-6386-6021A7EE3CF3}"/>
                </a:ext>
              </a:extLst>
            </p:cNvPr>
            <p:cNvSpPr/>
            <p:nvPr/>
          </p:nvSpPr>
          <p:spPr>
            <a:xfrm>
              <a:off x="981104" y="1897500"/>
              <a:ext cx="712436" cy="4296877"/>
            </a:xfrm>
            <a:prstGeom prst="rect">
              <a:avLst/>
            </a:prstGeom>
            <a:grp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77" name="TextBox 76">
              <a:extLst>
                <a:ext uri="{FF2B5EF4-FFF2-40B4-BE49-F238E27FC236}">
                  <a16:creationId xmlns:a16="http://schemas.microsoft.com/office/drawing/2014/main" id="{207AA6E6-36CC-4969-3954-B7352AE8214F}"/>
                </a:ext>
              </a:extLst>
            </p:cNvPr>
            <p:cNvSpPr txBox="1"/>
            <p:nvPr/>
          </p:nvSpPr>
          <p:spPr>
            <a:xfrm rot="16200000">
              <a:off x="-1039705" y="3920645"/>
              <a:ext cx="4296877" cy="246221"/>
            </a:xfrm>
            <a:prstGeom prst="rect">
              <a:avLst/>
            </a:prstGeom>
            <a:grpFill/>
          </p:spPr>
          <p:txBody>
            <a:bodyPr wrap="square" rtlCol="0" anchor="ctr">
              <a:spAutoFit/>
            </a:bodyPr>
            <a:lstStyle/>
            <a:p>
              <a:pPr algn="ctr" defTabSz="457040">
                <a:defRPr/>
              </a:pPr>
              <a:r>
                <a:rPr lang="en-US" sz="1000" b="1" kern="0">
                  <a:solidFill>
                    <a:srgbClr val="293E40"/>
                  </a:solidFill>
                  <a:latin typeface="Century Gothic" panose="020F0302020204030204"/>
                </a:rPr>
                <a:t>Shared Services Platform Team</a:t>
              </a:r>
              <a:endParaRPr lang="en-US" sz="1000" b="1" kern="0">
                <a:solidFill>
                  <a:srgbClr val="FF0000"/>
                </a:solidFill>
                <a:latin typeface="Century Gothic" panose="020F0302020204030204"/>
              </a:endParaRPr>
            </a:p>
          </p:txBody>
        </p:sp>
      </p:grpSp>
      <p:grpSp>
        <p:nvGrpSpPr>
          <p:cNvPr id="78" name="Group 77">
            <a:extLst>
              <a:ext uri="{FF2B5EF4-FFF2-40B4-BE49-F238E27FC236}">
                <a16:creationId xmlns:a16="http://schemas.microsoft.com/office/drawing/2014/main" id="{2B70F11E-811D-D5A3-E542-7692098799BC}"/>
              </a:ext>
            </a:extLst>
          </p:cNvPr>
          <p:cNvGrpSpPr/>
          <p:nvPr/>
        </p:nvGrpSpPr>
        <p:grpSpPr>
          <a:xfrm>
            <a:off x="2827005" y="3640866"/>
            <a:ext cx="891542" cy="2105169"/>
            <a:chOff x="2449570" y="3479700"/>
            <a:chExt cx="891774" cy="2105717"/>
          </a:xfrm>
        </p:grpSpPr>
        <p:sp>
          <p:nvSpPr>
            <p:cNvPr id="79" name="Rounded Rectangle 278">
              <a:extLst>
                <a:ext uri="{FF2B5EF4-FFF2-40B4-BE49-F238E27FC236}">
                  <a16:creationId xmlns:a16="http://schemas.microsoft.com/office/drawing/2014/main" id="{40C109D0-8494-F638-6EFC-BB232C3D1B36}"/>
                </a:ext>
              </a:extLst>
            </p:cNvPr>
            <p:cNvSpPr/>
            <p:nvPr/>
          </p:nvSpPr>
          <p:spPr>
            <a:xfrm>
              <a:off x="2449570" y="3479700"/>
              <a:ext cx="891774" cy="269386"/>
            </a:xfrm>
            <a:prstGeom prst="roundRect">
              <a:avLst/>
            </a:prstGeom>
            <a:solidFill>
              <a:srgbClr val="81B5A1">
                <a:lumMod val="20000"/>
                <a:lumOff val="80000"/>
              </a:srgbClr>
            </a:solid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Owner</a:t>
              </a:r>
            </a:p>
          </p:txBody>
        </p:sp>
        <p:sp>
          <p:nvSpPr>
            <p:cNvPr id="80" name="Rounded Rectangle 279">
              <a:extLst>
                <a:ext uri="{FF2B5EF4-FFF2-40B4-BE49-F238E27FC236}">
                  <a16:creationId xmlns:a16="http://schemas.microsoft.com/office/drawing/2014/main" id="{6A49EDF2-C761-A9C0-1A62-A659F4A0F135}"/>
                </a:ext>
              </a:extLst>
            </p:cNvPr>
            <p:cNvSpPr/>
            <p:nvPr/>
          </p:nvSpPr>
          <p:spPr>
            <a:xfrm>
              <a:off x="2449570" y="3785082"/>
              <a:ext cx="89177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Platform Architect</a:t>
              </a:r>
            </a:p>
          </p:txBody>
        </p:sp>
        <p:sp>
          <p:nvSpPr>
            <p:cNvPr id="81" name="Rounded Rectangle 280">
              <a:extLst>
                <a:ext uri="{FF2B5EF4-FFF2-40B4-BE49-F238E27FC236}">
                  <a16:creationId xmlns:a16="http://schemas.microsoft.com/office/drawing/2014/main" id="{CB767873-B5C8-CF5A-DDCC-BA8FF1DDD3AD}"/>
                </a:ext>
              </a:extLst>
            </p:cNvPr>
            <p:cNvSpPr/>
            <p:nvPr/>
          </p:nvSpPr>
          <p:spPr>
            <a:xfrm>
              <a:off x="2449570" y="4087973"/>
              <a:ext cx="89177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Developer(s) </a:t>
              </a:r>
            </a:p>
          </p:txBody>
        </p:sp>
        <p:sp>
          <p:nvSpPr>
            <p:cNvPr id="82" name="Rounded Rectangle 281">
              <a:extLst>
                <a:ext uri="{FF2B5EF4-FFF2-40B4-BE49-F238E27FC236}">
                  <a16:creationId xmlns:a16="http://schemas.microsoft.com/office/drawing/2014/main" id="{EE3774F1-4F7B-FD74-1286-A5D53B8C164E}"/>
                </a:ext>
              </a:extLst>
            </p:cNvPr>
            <p:cNvSpPr/>
            <p:nvPr/>
          </p:nvSpPr>
          <p:spPr>
            <a:xfrm>
              <a:off x="2449570" y="4395387"/>
              <a:ext cx="89177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SysAdmin(s)</a:t>
              </a:r>
            </a:p>
          </p:txBody>
        </p:sp>
        <p:sp>
          <p:nvSpPr>
            <p:cNvPr id="83" name="Rounded Rectangle 282">
              <a:extLst>
                <a:ext uri="{FF2B5EF4-FFF2-40B4-BE49-F238E27FC236}">
                  <a16:creationId xmlns:a16="http://schemas.microsoft.com/office/drawing/2014/main" id="{DAA70E8A-373D-C358-0BD1-62E5263F0B67}"/>
                </a:ext>
              </a:extLst>
            </p:cNvPr>
            <p:cNvSpPr/>
            <p:nvPr/>
          </p:nvSpPr>
          <p:spPr>
            <a:xfrm>
              <a:off x="2449570" y="4702068"/>
              <a:ext cx="89177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SecAdmin(s)</a:t>
              </a:r>
            </a:p>
          </p:txBody>
        </p:sp>
        <p:sp>
          <p:nvSpPr>
            <p:cNvPr id="84" name="Rounded Rectangle 283">
              <a:extLst>
                <a:ext uri="{FF2B5EF4-FFF2-40B4-BE49-F238E27FC236}">
                  <a16:creationId xmlns:a16="http://schemas.microsoft.com/office/drawing/2014/main" id="{DB6F5953-C146-7315-8FFB-BEF774085B09}"/>
                </a:ext>
              </a:extLst>
            </p:cNvPr>
            <p:cNvSpPr/>
            <p:nvPr/>
          </p:nvSpPr>
          <p:spPr>
            <a:xfrm>
              <a:off x="2449570" y="5009049"/>
              <a:ext cx="89177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CMDB Admin</a:t>
              </a:r>
            </a:p>
          </p:txBody>
        </p:sp>
        <p:sp>
          <p:nvSpPr>
            <p:cNvPr id="85" name="Rounded Rectangle 284">
              <a:extLst>
                <a:ext uri="{FF2B5EF4-FFF2-40B4-BE49-F238E27FC236}">
                  <a16:creationId xmlns:a16="http://schemas.microsoft.com/office/drawing/2014/main" id="{A4E296C4-584A-325F-EE50-C032CAB907F3}"/>
                </a:ext>
              </a:extLst>
            </p:cNvPr>
            <p:cNvSpPr/>
            <p:nvPr/>
          </p:nvSpPr>
          <p:spPr>
            <a:xfrm>
              <a:off x="2449570" y="5316031"/>
              <a:ext cx="89177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Analyst(s)</a:t>
              </a:r>
            </a:p>
          </p:txBody>
        </p:sp>
      </p:grpSp>
      <p:grpSp>
        <p:nvGrpSpPr>
          <p:cNvPr id="86" name="Group 85">
            <a:extLst>
              <a:ext uri="{FF2B5EF4-FFF2-40B4-BE49-F238E27FC236}">
                <a16:creationId xmlns:a16="http://schemas.microsoft.com/office/drawing/2014/main" id="{68526697-AC7C-DC3F-C736-1B68884CFFF4}"/>
              </a:ext>
            </a:extLst>
          </p:cNvPr>
          <p:cNvGrpSpPr/>
          <p:nvPr/>
        </p:nvGrpSpPr>
        <p:grpSpPr>
          <a:xfrm>
            <a:off x="1647769" y="3534001"/>
            <a:ext cx="1017624" cy="2952822"/>
            <a:chOff x="2138384" y="3453471"/>
            <a:chExt cx="1017889" cy="2069893"/>
          </a:xfrm>
        </p:grpSpPr>
        <p:sp>
          <p:nvSpPr>
            <p:cNvPr id="87" name="Rectangle 86">
              <a:extLst>
                <a:ext uri="{FF2B5EF4-FFF2-40B4-BE49-F238E27FC236}">
                  <a16:creationId xmlns:a16="http://schemas.microsoft.com/office/drawing/2014/main" id="{29F7D4F3-B4FB-BC06-9BDB-935B3C2F048E}"/>
                </a:ext>
              </a:extLst>
            </p:cNvPr>
            <p:cNvSpPr/>
            <p:nvPr/>
          </p:nvSpPr>
          <p:spPr>
            <a:xfrm>
              <a:off x="2141127" y="3453471"/>
              <a:ext cx="1010522" cy="305382"/>
            </a:xfrm>
            <a:prstGeom prst="rect">
              <a:avLst/>
            </a:prstGeom>
            <a:solidFill>
              <a:srgbClr val="68A1AF">
                <a:lumMod val="20000"/>
                <a:lumOff val="80000"/>
              </a:srgbClr>
            </a:solidFill>
            <a:ln w="12700" cap="flat" cmpd="sng" algn="ctr">
              <a:noFill/>
              <a:prstDash val="solid"/>
              <a:miter lim="800000"/>
            </a:ln>
            <a:effectLst/>
          </p:spPr>
          <p:txBody>
            <a:bodyPr rtlCol="0" anchor="t"/>
            <a:lstStyle/>
            <a:p>
              <a:pPr algn="ctr" defTabSz="457040">
                <a:defRPr/>
              </a:pPr>
              <a:r>
                <a:rPr lang="en-US" sz="700" kern="0">
                  <a:solidFill>
                    <a:srgbClr val="293E40"/>
                  </a:solidFill>
                  <a:latin typeface="Century Gothic" panose="020F0302020204030204"/>
                </a:rPr>
                <a:t>Demand Management</a:t>
              </a:r>
            </a:p>
          </p:txBody>
        </p:sp>
        <p:sp>
          <p:nvSpPr>
            <p:cNvPr id="88" name="Rectangle 87">
              <a:extLst>
                <a:ext uri="{FF2B5EF4-FFF2-40B4-BE49-F238E27FC236}">
                  <a16:creationId xmlns:a16="http://schemas.microsoft.com/office/drawing/2014/main" id="{8B2BCA93-C5AD-7BB7-C39F-8015C7BF9804}"/>
                </a:ext>
              </a:extLst>
            </p:cNvPr>
            <p:cNvSpPr/>
            <p:nvPr/>
          </p:nvSpPr>
          <p:spPr>
            <a:xfrm>
              <a:off x="2138384" y="3799906"/>
              <a:ext cx="1010522" cy="305382"/>
            </a:xfrm>
            <a:prstGeom prst="rect">
              <a:avLst/>
            </a:prstGeom>
            <a:solidFill>
              <a:srgbClr val="68A1AF">
                <a:lumMod val="20000"/>
                <a:lumOff val="80000"/>
              </a:srgbClr>
            </a:solidFill>
            <a:ln w="12700" cap="flat" cmpd="sng" algn="ctr">
              <a:noFill/>
              <a:prstDash val="solid"/>
              <a:miter lim="800000"/>
            </a:ln>
            <a:effectLst/>
          </p:spPr>
          <p:txBody>
            <a:bodyPr rtlCol="0" anchor="t"/>
            <a:lstStyle/>
            <a:p>
              <a:pPr algn="ctr" defTabSz="457040">
                <a:defRPr/>
              </a:pPr>
              <a:r>
                <a:rPr lang="en-US" sz="700" kern="0">
                  <a:solidFill>
                    <a:srgbClr val="293E40"/>
                  </a:solidFill>
                  <a:latin typeface="Century Gothic" panose="020F0302020204030204"/>
                </a:rPr>
                <a:t>Platform Architecture</a:t>
              </a:r>
            </a:p>
          </p:txBody>
        </p:sp>
        <p:sp>
          <p:nvSpPr>
            <p:cNvPr id="89" name="Rectangle 88">
              <a:extLst>
                <a:ext uri="{FF2B5EF4-FFF2-40B4-BE49-F238E27FC236}">
                  <a16:creationId xmlns:a16="http://schemas.microsoft.com/office/drawing/2014/main" id="{C8FC72DF-F011-0221-EC59-F2D1A91DE218}"/>
                </a:ext>
              </a:extLst>
            </p:cNvPr>
            <p:cNvSpPr/>
            <p:nvPr/>
          </p:nvSpPr>
          <p:spPr>
            <a:xfrm>
              <a:off x="2145751" y="4152011"/>
              <a:ext cx="1010522" cy="305382"/>
            </a:xfrm>
            <a:prstGeom prst="rect">
              <a:avLst/>
            </a:prstGeom>
            <a:solidFill>
              <a:srgbClr val="68A1AF">
                <a:lumMod val="20000"/>
                <a:lumOff val="80000"/>
              </a:srgbClr>
            </a:solidFill>
            <a:ln w="12700" cap="flat" cmpd="sng" algn="ctr">
              <a:noFill/>
              <a:prstDash val="solid"/>
              <a:miter lim="800000"/>
            </a:ln>
            <a:effectLst/>
          </p:spPr>
          <p:txBody>
            <a:bodyPr rtlCol="0" anchor="t"/>
            <a:lstStyle/>
            <a:p>
              <a:pPr algn="ctr" defTabSz="457040">
                <a:defRPr/>
              </a:pPr>
              <a:r>
                <a:rPr lang="en-US" sz="700" kern="0">
                  <a:solidFill>
                    <a:srgbClr val="293E40"/>
                  </a:solidFill>
                  <a:latin typeface="Century Gothic" panose="020F0302020204030204"/>
                </a:rPr>
                <a:t>Solution Architecture</a:t>
              </a:r>
            </a:p>
          </p:txBody>
        </p:sp>
        <p:sp>
          <p:nvSpPr>
            <p:cNvPr id="90" name="Rectangle 89">
              <a:extLst>
                <a:ext uri="{FF2B5EF4-FFF2-40B4-BE49-F238E27FC236}">
                  <a16:creationId xmlns:a16="http://schemas.microsoft.com/office/drawing/2014/main" id="{B33C142E-D828-7B08-CEC5-B5BBA6ECBD31}"/>
                </a:ext>
              </a:extLst>
            </p:cNvPr>
            <p:cNvSpPr/>
            <p:nvPr/>
          </p:nvSpPr>
          <p:spPr>
            <a:xfrm>
              <a:off x="2145751" y="4508944"/>
              <a:ext cx="1010522" cy="305382"/>
            </a:xfrm>
            <a:prstGeom prst="rect">
              <a:avLst/>
            </a:prstGeom>
            <a:solidFill>
              <a:srgbClr val="68A1AF">
                <a:lumMod val="20000"/>
                <a:lumOff val="80000"/>
              </a:srgbClr>
            </a:solidFill>
            <a:ln w="12700" cap="flat" cmpd="sng" algn="ctr">
              <a:noFill/>
              <a:prstDash val="solid"/>
              <a:miter lim="800000"/>
            </a:ln>
            <a:effectLst/>
          </p:spPr>
          <p:txBody>
            <a:bodyPr rtlCol="0" anchor="t"/>
            <a:lstStyle/>
            <a:p>
              <a:pPr algn="ctr" defTabSz="457040">
                <a:defRPr/>
              </a:pPr>
              <a:r>
                <a:rPr lang="en-US" sz="700" kern="0">
                  <a:solidFill>
                    <a:srgbClr val="293E40"/>
                  </a:solidFill>
                  <a:latin typeface="Century Gothic" panose="020F0302020204030204"/>
                </a:rPr>
                <a:t>Platform Operations</a:t>
              </a:r>
            </a:p>
          </p:txBody>
        </p:sp>
        <p:sp>
          <p:nvSpPr>
            <p:cNvPr id="91" name="Rectangle 90">
              <a:extLst>
                <a:ext uri="{FF2B5EF4-FFF2-40B4-BE49-F238E27FC236}">
                  <a16:creationId xmlns:a16="http://schemas.microsoft.com/office/drawing/2014/main" id="{BD8EBA5A-87EC-87FC-B6B4-1B6F6259ED3A}"/>
                </a:ext>
              </a:extLst>
            </p:cNvPr>
            <p:cNvSpPr/>
            <p:nvPr/>
          </p:nvSpPr>
          <p:spPr>
            <a:xfrm>
              <a:off x="2140763" y="4865877"/>
              <a:ext cx="1010522" cy="305382"/>
            </a:xfrm>
            <a:prstGeom prst="rect">
              <a:avLst/>
            </a:prstGeom>
            <a:solidFill>
              <a:srgbClr val="68A1AF">
                <a:lumMod val="20000"/>
                <a:lumOff val="80000"/>
              </a:srgbClr>
            </a:solidFill>
            <a:ln w="12700" cap="flat" cmpd="sng" algn="ctr">
              <a:noFill/>
              <a:prstDash val="solid"/>
              <a:miter lim="800000"/>
            </a:ln>
            <a:effectLst/>
          </p:spPr>
          <p:txBody>
            <a:bodyPr rtlCol="0" anchor="t"/>
            <a:lstStyle/>
            <a:p>
              <a:pPr algn="ctr" defTabSz="457040">
                <a:defRPr/>
              </a:pPr>
              <a:r>
                <a:rPr lang="en-US" sz="700" kern="0">
                  <a:solidFill>
                    <a:srgbClr val="293E40"/>
                  </a:solidFill>
                  <a:latin typeface="Century Gothic" panose="020F0302020204030204"/>
                </a:rPr>
                <a:t>CMDB, Discovery, Service Mapping</a:t>
              </a:r>
            </a:p>
          </p:txBody>
        </p:sp>
        <p:sp>
          <p:nvSpPr>
            <p:cNvPr id="92" name="Rectangle 91">
              <a:extLst>
                <a:ext uri="{FF2B5EF4-FFF2-40B4-BE49-F238E27FC236}">
                  <a16:creationId xmlns:a16="http://schemas.microsoft.com/office/drawing/2014/main" id="{F1BC5D29-0407-ABF6-7993-C7867EC81035}"/>
                </a:ext>
              </a:extLst>
            </p:cNvPr>
            <p:cNvSpPr/>
            <p:nvPr/>
          </p:nvSpPr>
          <p:spPr>
            <a:xfrm>
              <a:off x="2138384" y="5217982"/>
              <a:ext cx="1010522" cy="305382"/>
            </a:xfrm>
            <a:prstGeom prst="rect">
              <a:avLst/>
            </a:prstGeom>
            <a:solidFill>
              <a:srgbClr val="68A1AF">
                <a:lumMod val="20000"/>
                <a:lumOff val="80000"/>
              </a:srgbClr>
            </a:solidFill>
            <a:ln w="12700" cap="flat" cmpd="sng" algn="ctr">
              <a:noFill/>
              <a:prstDash val="solid"/>
              <a:miter lim="800000"/>
            </a:ln>
            <a:effectLst/>
          </p:spPr>
          <p:txBody>
            <a:bodyPr rtlCol="0" anchor="t"/>
            <a:lstStyle/>
            <a:p>
              <a:pPr algn="ctr" defTabSz="457040">
                <a:defRPr/>
              </a:pPr>
              <a:r>
                <a:rPr lang="en-US" sz="700" kern="0">
                  <a:solidFill>
                    <a:srgbClr val="293E40"/>
                  </a:solidFill>
                  <a:latin typeface="Century Gothic" panose="020F0302020204030204"/>
                </a:rPr>
                <a:t>Value Management</a:t>
              </a:r>
            </a:p>
          </p:txBody>
        </p:sp>
      </p:grpSp>
      <p:sp>
        <p:nvSpPr>
          <p:cNvPr id="93" name="TextBox 92">
            <a:extLst>
              <a:ext uri="{FF2B5EF4-FFF2-40B4-BE49-F238E27FC236}">
                <a16:creationId xmlns:a16="http://schemas.microsoft.com/office/drawing/2014/main" id="{EEB70C93-D263-3645-AF7F-09ABC70C150A}"/>
              </a:ext>
            </a:extLst>
          </p:cNvPr>
          <p:cNvSpPr txBox="1"/>
          <p:nvPr/>
        </p:nvSpPr>
        <p:spPr>
          <a:xfrm>
            <a:off x="2740407" y="5856043"/>
            <a:ext cx="1289399" cy="630778"/>
          </a:xfrm>
          <a:prstGeom prst="rect">
            <a:avLst/>
          </a:prstGeom>
          <a:noFill/>
        </p:spPr>
        <p:txBody>
          <a:bodyPr wrap="square" rtlCol="0">
            <a:spAutoFit/>
          </a:bodyPr>
          <a:lstStyle/>
          <a:p>
            <a:pPr defTabSz="457040">
              <a:defRPr/>
            </a:pPr>
            <a:r>
              <a:rPr lang="en-US" sz="700" i="1" kern="0">
                <a:solidFill>
                  <a:srgbClr val="293E40"/>
                </a:solidFill>
                <a:latin typeface="Century Gothic" panose="020F0302020204030204"/>
              </a:rPr>
              <a:t># squads and squad sizes vary per organizational needs, adoption of capabilities and maturity of the platform</a:t>
            </a:r>
          </a:p>
        </p:txBody>
      </p:sp>
      <p:sp>
        <p:nvSpPr>
          <p:cNvPr id="94" name="Rectangle 93">
            <a:extLst>
              <a:ext uri="{FF2B5EF4-FFF2-40B4-BE49-F238E27FC236}">
                <a16:creationId xmlns:a16="http://schemas.microsoft.com/office/drawing/2014/main" id="{C1C2468F-D329-1F4B-F209-9ED3F5A26C81}"/>
              </a:ext>
            </a:extLst>
          </p:cNvPr>
          <p:cNvSpPr/>
          <p:nvPr/>
        </p:nvSpPr>
        <p:spPr>
          <a:xfrm>
            <a:off x="4584319" y="2143329"/>
            <a:ext cx="6857449" cy="194845"/>
          </a:xfrm>
          <a:prstGeom prst="rect">
            <a:avLst/>
          </a:prstGeom>
          <a:solidFill>
            <a:srgbClr val="8686BC">
              <a:lumMod val="60000"/>
              <a:lumOff val="40000"/>
            </a:srgbClr>
          </a:solidFill>
          <a:ln w="12700" cap="flat" cmpd="sng" algn="ctr">
            <a:noFill/>
            <a:prstDash val="solid"/>
            <a:miter lim="800000"/>
          </a:ln>
          <a:effectLst/>
        </p:spPr>
        <p:txBody>
          <a:bodyPr rtlCol="0" anchor="ctr"/>
          <a:lstStyle/>
          <a:p>
            <a:pPr algn="ctr" defTabSz="457040">
              <a:defRPr/>
            </a:pPr>
            <a:r>
              <a:rPr lang="en-US" sz="1000" b="1" kern="0">
                <a:solidFill>
                  <a:srgbClr val="293E40"/>
                </a:solidFill>
                <a:latin typeface="Century Gothic" panose="020F0302020204030204"/>
              </a:rPr>
              <a:t>Federated business workflows responsibility</a:t>
            </a:r>
          </a:p>
        </p:txBody>
      </p:sp>
      <p:sp>
        <p:nvSpPr>
          <p:cNvPr id="95" name="Rectangle 94">
            <a:extLst>
              <a:ext uri="{FF2B5EF4-FFF2-40B4-BE49-F238E27FC236}">
                <a16:creationId xmlns:a16="http://schemas.microsoft.com/office/drawing/2014/main" id="{12776AFB-CF8F-9BE6-7BCF-2F58119A0A4B}"/>
              </a:ext>
            </a:extLst>
          </p:cNvPr>
          <p:cNvSpPr/>
          <p:nvPr/>
        </p:nvSpPr>
        <p:spPr>
          <a:xfrm>
            <a:off x="444438" y="985155"/>
            <a:ext cx="10997330" cy="261542"/>
          </a:xfrm>
          <a:prstGeom prst="rect">
            <a:avLst/>
          </a:prstGeom>
          <a:solidFill>
            <a:srgbClr val="8686BC">
              <a:lumMod val="60000"/>
              <a:lumOff val="40000"/>
            </a:srgbClr>
          </a:solidFill>
        </p:spPr>
        <p:txBody>
          <a:bodyPr wrap="square">
            <a:spAutoFit/>
          </a:bodyPr>
          <a:lstStyle/>
          <a:p>
            <a:pPr defTabSz="457040">
              <a:defRPr/>
            </a:pPr>
            <a:r>
              <a:rPr lang="en-US" sz="1100" b="1" kern="0">
                <a:solidFill>
                  <a:srgbClr val="293E40"/>
                </a:solidFill>
                <a:latin typeface="Century Gothic" panose="020F0302020204030204"/>
              </a:rPr>
              <a:t>Executive Steering and Business Programs</a:t>
            </a:r>
            <a:endParaRPr lang="en-US" sz="1100" b="1" kern="0">
              <a:solidFill>
                <a:srgbClr val="FF0000"/>
              </a:solidFill>
              <a:latin typeface="Century Gothic" panose="020F0302020204030204"/>
            </a:endParaRPr>
          </a:p>
        </p:txBody>
      </p:sp>
    </p:spTree>
    <p:extLst>
      <p:ext uri="{BB962C8B-B14F-4D97-AF65-F5344CB8AC3E}">
        <p14:creationId xmlns:p14="http://schemas.microsoft.com/office/powerpoint/2010/main" val="369977452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Rounded Corners 31">
            <a:extLst>
              <a:ext uri="{FF2B5EF4-FFF2-40B4-BE49-F238E27FC236}">
                <a16:creationId xmlns:a16="http://schemas.microsoft.com/office/drawing/2014/main" id="{7D0EC234-EF5F-D1D6-6113-849E5346823C}"/>
              </a:ext>
            </a:extLst>
          </p:cNvPr>
          <p:cNvSpPr/>
          <p:nvPr/>
        </p:nvSpPr>
        <p:spPr>
          <a:xfrm>
            <a:off x="1336512" y="2376741"/>
            <a:ext cx="2693290" cy="4208883"/>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3" name="Rectangle: Rounded Corners 31">
            <a:extLst>
              <a:ext uri="{FF2B5EF4-FFF2-40B4-BE49-F238E27FC236}">
                <a16:creationId xmlns:a16="http://schemas.microsoft.com/office/drawing/2014/main" id="{0839CC2A-6E93-07E0-A618-1E7ED84D5130}"/>
              </a:ext>
            </a:extLst>
          </p:cNvPr>
          <p:cNvSpPr/>
          <p:nvPr/>
        </p:nvSpPr>
        <p:spPr>
          <a:xfrm>
            <a:off x="2740407" y="3534001"/>
            <a:ext cx="1082933" cy="2307112"/>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4" name="Title 1">
            <a:extLst>
              <a:ext uri="{FF2B5EF4-FFF2-40B4-BE49-F238E27FC236}">
                <a16:creationId xmlns:a16="http://schemas.microsoft.com/office/drawing/2014/main" id="{A8CB42A3-C3BE-C0F7-9390-D5C070DF308D}"/>
              </a:ext>
            </a:extLst>
          </p:cNvPr>
          <p:cNvSpPr txBox="1">
            <a:spLocks/>
          </p:cNvSpPr>
          <p:nvPr/>
        </p:nvSpPr>
        <p:spPr bwMode="gray">
          <a:xfrm>
            <a:off x="444436" y="893"/>
            <a:ext cx="11204323" cy="984263"/>
          </a:xfrm>
          <a:prstGeom prst="rect">
            <a:avLst/>
          </a:prstGeom>
        </p:spPr>
        <p:txBody>
          <a:bodyPr vert="horz" lIns="91416" tIns="0" rIns="91416" bIns="0" rtlCol="0" anchor="ctr" anchorCtr="0">
            <a:noAutofit/>
          </a:bodyPr>
          <a:lstStyle>
            <a:lvl1pPr algn="l" defTabSz="457017" rtl="0" eaLnBrk="1" latinLnBrk="0" hangingPunct="1">
              <a:lnSpc>
                <a:spcPct val="85000"/>
              </a:lnSpc>
              <a:spcBef>
                <a:spcPts val="0"/>
              </a:spcBef>
              <a:buNone/>
              <a:defRPr lang="en-US" sz="3200" b="1" i="0" kern="1200" dirty="0">
                <a:solidFill>
                  <a:schemeClr val="tx1"/>
                </a:solidFill>
                <a:latin typeface="+mj-lt"/>
                <a:ea typeface="Gilroy" panose="00000500000000000000" pitchFamily="50" charset="0"/>
                <a:cs typeface="Gilroy" panose="00000500000000000000" pitchFamily="50" charset="0"/>
              </a:defRPr>
            </a:lvl1pPr>
          </a:lstStyle>
          <a:p>
            <a:pPr>
              <a:defRPr/>
            </a:pPr>
            <a:r>
              <a:rPr lang="en-US" sz="3199">
                <a:solidFill>
                  <a:srgbClr val="FFFFFF"/>
                </a:solidFill>
                <a:latin typeface="Century Gothic" panose="020F0302020204030204"/>
              </a:rPr>
              <a:t>Example: </a:t>
            </a:r>
            <a:r>
              <a:rPr lang="en-US" sz="3199">
                <a:solidFill>
                  <a:srgbClr val="86ED78"/>
                </a:solidFill>
                <a:latin typeface="Century Gothic" panose="020F0302020204030204"/>
              </a:rPr>
              <a:t>Centralized</a:t>
            </a:r>
            <a:r>
              <a:rPr lang="en-US" sz="3199">
                <a:solidFill>
                  <a:srgbClr val="FFFFFF"/>
                </a:solidFill>
                <a:latin typeface="Century Gothic" panose="020F0302020204030204"/>
              </a:rPr>
              <a:t> Delivery Model</a:t>
            </a:r>
            <a:br>
              <a:rPr lang="en-US" sz="3199" i="1">
                <a:solidFill>
                  <a:srgbClr val="FFFFFF"/>
                </a:solidFill>
                <a:latin typeface="Century Gothic" panose="020F0302020204030204"/>
              </a:rPr>
            </a:br>
            <a:endParaRPr lang="en-US" sz="1799" i="1">
              <a:solidFill>
                <a:srgbClr val="FFFFFF"/>
              </a:solidFill>
              <a:latin typeface="Century Gothic" panose="020F0302020204030204"/>
            </a:endParaRPr>
          </a:p>
        </p:txBody>
      </p:sp>
      <p:sp>
        <p:nvSpPr>
          <p:cNvPr id="5" name="TextBox 4">
            <a:extLst>
              <a:ext uri="{FF2B5EF4-FFF2-40B4-BE49-F238E27FC236}">
                <a16:creationId xmlns:a16="http://schemas.microsoft.com/office/drawing/2014/main" id="{8527D095-D378-D344-B269-92B83377EB95}"/>
              </a:ext>
            </a:extLst>
          </p:cNvPr>
          <p:cNvSpPr txBox="1"/>
          <p:nvPr/>
        </p:nvSpPr>
        <p:spPr>
          <a:xfrm>
            <a:off x="1710529" y="2303885"/>
            <a:ext cx="1929836" cy="253850"/>
          </a:xfrm>
          <a:prstGeom prst="rect">
            <a:avLst/>
          </a:prstGeom>
          <a:solidFill>
            <a:srgbClr val="FFFFFF"/>
          </a:solidFill>
        </p:spPr>
        <p:txBody>
          <a:bodyPr wrap="square" rtlCol="0">
            <a:spAutoFit/>
          </a:bodyPr>
          <a:lstStyle/>
          <a:p>
            <a:pPr algn="ctr" defTabSz="457040">
              <a:defRPr/>
            </a:pPr>
            <a:r>
              <a:rPr lang="en-US" sz="1050" b="1" kern="0">
                <a:solidFill>
                  <a:srgbClr val="293E40"/>
                </a:solidFill>
                <a:latin typeface="Century Gothic" panose="020F0302020204030204"/>
              </a:rPr>
              <a:t>ServiceNow Platform Team</a:t>
            </a:r>
          </a:p>
        </p:txBody>
      </p:sp>
      <p:sp>
        <p:nvSpPr>
          <p:cNvPr id="6" name="Rounded Rectangle 186">
            <a:extLst>
              <a:ext uri="{FF2B5EF4-FFF2-40B4-BE49-F238E27FC236}">
                <a16:creationId xmlns:a16="http://schemas.microsoft.com/office/drawing/2014/main" id="{4EAD81F4-6ACA-E9BA-57E4-B82B297B97AF}"/>
              </a:ext>
            </a:extLst>
          </p:cNvPr>
          <p:cNvSpPr/>
          <p:nvPr/>
        </p:nvSpPr>
        <p:spPr>
          <a:xfrm>
            <a:off x="1549531" y="1807790"/>
            <a:ext cx="2159438" cy="294611"/>
          </a:xfrm>
          <a:prstGeom prst="roundRect">
            <a:avLst/>
          </a:prstGeom>
          <a:solidFill>
            <a:srgbClr val="68A1AF">
              <a:lumMod val="20000"/>
              <a:lumOff val="8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Platform Owner</a:t>
            </a:r>
          </a:p>
        </p:txBody>
      </p:sp>
      <p:sp>
        <p:nvSpPr>
          <p:cNvPr id="7" name="Rounded Rectangle 187">
            <a:extLst>
              <a:ext uri="{FF2B5EF4-FFF2-40B4-BE49-F238E27FC236}">
                <a16:creationId xmlns:a16="http://schemas.microsoft.com/office/drawing/2014/main" id="{2B075874-1D34-F664-25F3-F2F922C95178}"/>
              </a:ext>
            </a:extLst>
          </p:cNvPr>
          <p:cNvSpPr/>
          <p:nvPr/>
        </p:nvSpPr>
        <p:spPr>
          <a:xfrm>
            <a:off x="1549531" y="1435616"/>
            <a:ext cx="2159438" cy="294612"/>
          </a:xfrm>
          <a:prstGeom prst="roundRect">
            <a:avLst/>
          </a:prstGeom>
          <a:solidFill>
            <a:srgbClr val="68A1AF">
              <a:lumMod val="40000"/>
              <a:lumOff val="6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Executive Platform  Sponsor</a:t>
            </a:r>
          </a:p>
        </p:txBody>
      </p:sp>
      <p:grpSp>
        <p:nvGrpSpPr>
          <p:cNvPr id="8" name="Group 7">
            <a:extLst>
              <a:ext uri="{FF2B5EF4-FFF2-40B4-BE49-F238E27FC236}">
                <a16:creationId xmlns:a16="http://schemas.microsoft.com/office/drawing/2014/main" id="{ACA2D231-939E-6D24-EA46-295CDF97C5A0}"/>
              </a:ext>
            </a:extLst>
          </p:cNvPr>
          <p:cNvGrpSpPr/>
          <p:nvPr/>
        </p:nvGrpSpPr>
        <p:grpSpPr>
          <a:xfrm>
            <a:off x="1443902" y="2710277"/>
            <a:ext cx="2478510" cy="805741"/>
            <a:chOff x="1955218" y="2521693"/>
            <a:chExt cx="2479156" cy="805951"/>
          </a:xfrm>
        </p:grpSpPr>
        <p:grpSp>
          <p:nvGrpSpPr>
            <p:cNvPr id="9" name="Group 8">
              <a:extLst>
                <a:ext uri="{FF2B5EF4-FFF2-40B4-BE49-F238E27FC236}">
                  <a16:creationId xmlns:a16="http://schemas.microsoft.com/office/drawing/2014/main" id="{4747C2DE-4BED-65B8-E496-5BFFBCA68C43}"/>
                </a:ext>
              </a:extLst>
            </p:cNvPr>
            <p:cNvGrpSpPr/>
            <p:nvPr/>
          </p:nvGrpSpPr>
          <p:grpSpPr>
            <a:xfrm>
              <a:off x="1955218" y="2521693"/>
              <a:ext cx="1010521" cy="805951"/>
              <a:chOff x="3812781" y="2321502"/>
              <a:chExt cx="1010521" cy="805951"/>
            </a:xfrm>
          </p:grpSpPr>
          <p:pic>
            <p:nvPicPr>
              <p:cNvPr id="16" name="Graphic 15" descr="Box">
                <a:extLst>
                  <a:ext uri="{FF2B5EF4-FFF2-40B4-BE49-F238E27FC236}">
                    <a16:creationId xmlns:a16="http://schemas.microsoft.com/office/drawing/2014/main" id="{3C6C64F2-1F7D-F943-A332-2DF3DC81012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13059" y="2321502"/>
                <a:ext cx="388149" cy="348275"/>
              </a:xfrm>
              <a:prstGeom prst="rect">
                <a:avLst/>
              </a:prstGeom>
            </p:spPr>
          </p:pic>
          <p:sp>
            <p:nvSpPr>
              <p:cNvPr id="17" name="TextBox 16">
                <a:extLst>
                  <a:ext uri="{FF2B5EF4-FFF2-40B4-BE49-F238E27FC236}">
                    <a16:creationId xmlns:a16="http://schemas.microsoft.com/office/drawing/2014/main" id="{2F1DDA0D-09B8-EBE2-3C9E-12DD4264C49C}"/>
                  </a:ext>
                </a:extLst>
              </p:cNvPr>
              <p:cNvSpPr txBox="1"/>
              <p:nvPr/>
            </p:nvSpPr>
            <p:spPr>
              <a:xfrm>
                <a:off x="3812781" y="2611927"/>
                <a:ext cx="1010521" cy="515526"/>
              </a:xfrm>
              <a:prstGeom prst="rect">
                <a:avLst/>
              </a:prstGeom>
              <a:noFill/>
            </p:spPr>
            <p:txBody>
              <a:bodyPr wrap="square" rtlCol="0">
                <a:spAutoFit/>
              </a:bodyPr>
              <a:lstStyle/>
              <a:p>
                <a:pPr algn="ctr" defTabSz="457040">
                  <a:defRPr/>
                </a:pPr>
                <a:r>
                  <a:rPr lang="en-US" sz="1050" kern="0">
                    <a:solidFill>
                      <a:srgbClr val="293E40"/>
                    </a:solidFill>
                    <a:latin typeface="Century Gothic" panose="020F0302020204030204"/>
                  </a:rPr>
                  <a:t>ITSM</a:t>
                </a:r>
              </a:p>
              <a:p>
                <a:pPr algn="ctr" defTabSz="457040">
                  <a:defRPr/>
                </a:pPr>
                <a:r>
                  <a:rPr lang="en-US" sz="1050" kern="0">
                    <a:solidFill>
                      <a:srgbClr val="293E40"/>
                    </a:solidFill>
                    <a:latin typeface="Century Gothic" panose="020F0302020204030204"/>
                  </a:rPr>
                  <a:t>ITOM</a:t>
                </a:r>
                <a:endParaRPr lang="en-US" sz="1100" kern="0">
                  <a:solidFill>
                    <a:srgbClr val="293E40"/>
                  </a:solidFill>
                  <a:latin typeface="Century Gothic" panose="020F0302020204030204"/>
                </a:endParaRPr>
              </a:p>
              <a:p>
                <a:pPr algn="ctr" defTabSz="457040">
                  <a:defRPr/>
                </a:pPr>
                <a:endParaRPr lang="en-US" sz="600" kern="0">
                  <a:solidFill>
                    <a:srgbClr val="293E40"/>
                  </a:solidFill>
                  <a:latin typeface="Century Gothic" panose="020F0302020204030204"/>
                </a:endParaRPr>
              </a:p>
            </p:txBody>
          </p:sp>
        </p:grpSp>
        <p:grpSp>
          <p:nvGrpSpPr>
            <p:cNvPr id="10" name="Group 9">
              <a:extLst>
                <a:ext uri="{FF2B5EF4-FFF2-40B4-BE49-F238E27FC236}">
                  <a16:creationId xmlns:a16="http://schemas.microsoft.com/office/drawing/2014/main" id="{7FCD2BAD-0103-0E68-72EC-AC32C94AF719}"/>
                </a:ext>
              </a:extLst>
            </p:cNvPr>
            <p:cNvGrpSpPr/>
            <p:nvPr/>
          </p:nvGrpSpPr>
          <p:grpSpPr>
            <a:xfrm>
              <a:off x="2616842" y="2521693"/>
              <a:ext cx="1083215" cy="544341"/>
              <a:chOff x="3812781" y="2321502"/>
              <a:chExt cx="1083215" cy="544341"/>
            </a:xfrm>
          </p:grpSpPr>
          <p:pic>
            <p:nvPicPr>
              <p:cNvPr id="14" name="Graphic 13" descr="Box">
                <a:extLst>
                  <a:ext uri="{FF2B5EF4-FFF2-40B4-BE49-F238E27FC236}">
                    <a16:creationId xmlns:a16="http://schemas.microsoft.com/office/drawing/2014/main" id="{9C31AC63-1A1D-4085-283E-E031E392201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60314" y="2321502"/>
                <a:ext cx="388149" cy="348275"/>
              </a:xfrm>
              <a:prstGeom prst="rect">
                <a:avLst/>
              </a:prstGeom>
            </p:spPr>
          </p:pic>
          <p:sp>
            <p:nvSpPr>
              <p:cNvPr id="15" name="TextBox 14">
                <a:extLst>
                  <a:ext uri="{FF2B5EF4-FFF2-40B4-BE49-F238E27FC236}">
                    <a16:creationId xmlns:a16="http://schemas.microsoft.com/office/drawing/2014/main" id="{42F1D534-AE59-E03E-E80B-51E151031D13}"/>
                  </a:ext>
                </a:extLst>
              </p:cNvPr>
              <p:cNvSpPr txBox="1"/>
              <p:nvPr/>
            </p:nvSpPr>
            <p:spPr>
              <a:xfrm>
                <a:off x="3812781" y="2611927"/>
                <a:ext cx="1083215" cy="253916"/>
              </a:xfrm>
              <a:prstGeom prst="rect">
                <a:avLst/>
              </a:prstGeom>
              <a:noFill/>
            </p:spPr>
            <p:txBody>
              <a:bodyPr wrap="square" rtlCol="0">
                <a:spAutoFit/>
              </a:bodyPr>
              <a:lstStyle/>
              <a:p>
                <a:pPr algn="ctr" defTabSz="457040">
                  <a:defRPr/>
                </a:pPr>
                <a:r>
                  <a:rPr lang="en-US" sz="1050" kern="0">
                    <a:solidFill>
                      <a:srgbClr val="293E40"/>
                    </a:solidFill>
                    <a:latin typeface="Century Gothic" panose="020F0302020204030204"/>
                  </a:rPr>
                  <a:t>SecOps</a:t>
                </a:r>
                <a:endParaRPr lang="en-US" sz="600" kern="0">
                  <a:solidFill>
                    <a:srgbClr val="293E40"/>
                  </a:solidFill>
                  <a:latin typeface="Century Gothic" panose="020F0302020204030204"/>
                </a:endParaRPr>
              </a:p>
            </p:txBody>
          </p:sp>
        </p:grpSp>
        <p:grpSp>
          <p:nvGrpSpPr>
            <p:cNvPr id="11" name="Group 10">
              <a:extLst>
                <a:ext uri="{FF2B5EF4-FFF2-40B4-BE49-F238E27FC236}">
                  <a16:creationId xmlns:a16="http://schemas.microsoft.com/office/drawing/2014/main" id="{0FDC01E6-F5E8-DA95-3FA3-6D62C9B98C72}"/>
                </a:ext>
              </a:extLst>
            </p:cNvPr>
            <p:cNvGrpSpPr/>
            <p:nvPr/>
          </p:nvGrpSpPr>
          <p:grpSpPr>
            <a:xfrm>
              <a:off x="3351159" y="2521693"/>
              <a:ext cx="1083215" cy="705923"/>
              <a:chOff x="3812781" y="2321502"/>
              <a:chExt cx="1083215" cy="705923"/>
            </a:xfrm>
          </p:grpSpPr>
          <p:pic>
            <p:nvPicPr>
              <p:cNvPr id="12" name="Graphic 11" descr="Box">
                <a:extLst>
                  <a:ext uri="{FF2B5EF4-FFF2-40B4-BE49-F238E27FC236}">
                    <a16:creationId xmlns:a16="http://schemas.microsoft.com/office/drawing/2014/main" id="{7FE0FA78-0DC3-5BF5-8C71-8AB01AD6443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60314" y="2321502"/>
                <a:ext cx="388149" cy="348275"/>
              </a:xfrm>
              <a:prstGeom prst="rect">
                <a:avLst/>
              </a:prstGeom>
            </p:spPr>
          </p:pic>
          <p:sp>
            <p:nvSpPr>
              <p:cNvPr id="13" name="TextBox 12">
                <a:extLst>
                  <a:ext uri="{FF2B5EF4-FFF2-40B4-BE49-F238E27FC236}">
                    <a16:creationId xmlns:a16="http://schemas.microsoft.com/office/drawing/2014/main" id="{B40A19AA-9FA4-B767-5390-EA6596EE4C53}"/>
                  </a:ext>
                </a:extLst>
              </p:cNvPr>
              <p:cNvSpPr txBox="1"/>
              <p:nvPr/>
            </p:nvSpPr>
            <p:spPr>
              <a:xfrm>
                <a:off x="3812781" y="2611927"/>
                <a:ext cx="1083215" cy="415498"/>
              </a:xfrm>
              <a:prstGeom prst="rect">
                <a:avLst/>
              </a:prstGeom>
              <a:noFill/>
            </p:spPr>
            <p:txBody>
              <a:bodyPr wrap="square" rtlCol="0">
                <a:spAutoFit/>
              </a:bodyPr>
              <a:lstStyle/>
              <a:p>
                <a:pPr algn="ctr" defTabSz="457040">
                  <a:defRPr/>
                </a:pPr>
                <a:r>
                  <a:rPr lang="en-US" sz="1050" kern="0">
                    <a:solidFill>
                      <a:srgbClr val="293E40"/>
                    </a:solidFill>
                    <a:latin typeface="Century Gothic" panose="020F0302020204030204"/>
                  </a:rPr>
                  <a:t>Business </a:t>
                </a:r>
              </a:p>
              <a:p>
                <a:pPr algn="ctr" defTabSz="457040">
                  <a:defRPr/>
                </a:pPr>
                <a:r>
                  <a:rPr lang="en-US" sz="1050" kern="0">
                    <a:solidFill>
                      <a:srgbClr val="293E40"/>
                    </a:solidFill>
                    <a:latin typeface="Century Gothic" panose="020F0302020204030204"/>
                  </a:rPr>
                  <a:t>Apps</a:t>
                </a:r>
                <a:endParaRPr lang="en-US" sz="600" kern="0">
                  <a:solidFill>
                    <a:srgbClr val="293E40"/>
                  </a:solidFill>
                  <a:latin typeface="Century Gothic" panose="020F0302020204030204"/>
                </a:endParaRPr>
              </a:p>
            </p:txBody>
          </p:sp>
        </p:grpSp>
      </p:grpSp>
      <p:grpSp>
        <p:nvGrpSpPr>
          <p:cNvPr id="18" name="Group 17">
            <a:extLst>
              <a:ext uri="{FF2B5EF4-FFF2-40B4-BE49-F238E27FC236}">
                <a16:creationId xmlns:a16="http://schemas.microsoft.com/office/drawing/2014/main" id="{0F801D76-FB68-CA29-8C5D-3C77D42B8E6A}"/>
              </a:ext>
            </a:extLst>
          </p:cNvPr>
          <p:cNvGrpSpPr/>
          <p:nvPr/>
        </p:nvGrpSpPr>
        <p:grpSpPr>
          <a:xfrm>
            <a:off x="4605588" y="1435616"/>
            <a:ext cx="2159438" cy="5156260"/>
            <a:chOff x="6588153" y="1043501"/>
            <a:chExt cx="2160000" cy="5157603"/>
          </a:xfrm>
        </p:grpSpPr>
        <p:sp>
          <p:nvSpPr>
            <p:cNvPr id="19" name="Rectangle: Rounded Corners 31">
              <a:extLst>
                <a:ext uri="{FF2B5EF4-FFF2-40B4-BE49-F238E27FC236}">
                  <a16:creationId xmlns:a16="http://schemas.microsoft.com/office/drawing/2014/main" id="{11AAC11A-8EF8-9959-79C3-E8FFED65D081}"/>
                </a:ext>
              </a:extLst>
            </p:cNvPr>
            <p:cNvSpPr/>
            <p:nvPr/>
          </p:nvSpPr>
          <p:spPr>
            <a:xfrm>
              <a:off x="6588153" y="1991124"/>
              <a:ext cx="2160000" cy="4209980"/>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20" name="Rounded Rectangle 200">
              <a:extLst>
                <a:ext uri="{FF2B5EF4-FFF2-40B4-BE49-F238E27FC236}">
                  <a16:creationId xmlns:a16="http://schemas.microsoft.com/office/drawing/2014/main" id="{5B9C403B-D0EF-66FC-AF7F-7BC3794FA228}"/>
                </a:ext>
              </a:extLst>
            </p:cNvPr>
            <p:cNvSpPr/>
            <p:nvPr/>
          </p:nvSpPr>
          <p:spPr>
            <a:xfrm>
              <a:off x="6588153" y="1415774"/>
              <a:ext cx="2160000" cy="294688"/>
            </a:xfrm>
            <a:prstGeom prst="roundRect">
              <a:avLst/>
            </a:prstGeom>
            <a:solidFill>
              <a:srgbClr val="68A1AF">
                <a:lumMod val="20000"/>
                <a:lumOff val="8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Portfolio Manager</a:t>
              </a:r>
            </a:p>
          </p:txBody>
        </p:sp>
        <p:sp>
          <p:nvSpPr>
            <p:cNvPr id="21" name="Rounded Rectangle 201">
              <a:extLst>
                <a:ext uri="{FF2B5EF4-FFF2-40B4-BE49-F238E27FC236}">
                  <a16:creationId xmlns:a16="http://schemas.microsoft.com/office/drawing/2014/main" id="{506C1126-59EA-9E32-4757-74A5D02CF21F}"/>
                </a:ext>
              </a:extLst>
            </p:cNvPr>
            <p:cNvSpPr/>
            <p:nvPr/>
          </p:nvSpPr>
          <p:spPr>
            <a:xfrm>
              <a:off x="6588153" y="1043501"/>
              <a:ext cx="2160000" cy="294689"/>
            </a:xfrm>
            <a:prstGeom prst="roundRect">
              <a:avLst/>
            </a:prstGeom>
            <a:solidFill>
              <a:srgbClr val="68A1AF">
                <a:lumMod val="40000"/>
                <a:lumOff val="6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Executive Sponsor</a:t>
              </a:r>
            </a:p>
          </p:txBody>
        </p:sp>
        <p:sp>
          <p:nvSpPr>
            <p:cNvPr id="22" name="TextBox 21">
              <a:extLst>
                <a:ext uri="{FF2B5EF4-FFF2-40B4-BE49-F238E27FC236}">
                  <a16:creationId xmlns:a16="http://schemas.microsoft.com/office/drawing/2014/main" id="{CBDA7417-7452-F03B-A0CA-5BD608E2333D}"/>
                </a:ext>
              </a:extLst>
            </p:cNvPr>
            <p:cNvSpPr txBox="1"/>
            <p:nvPr/>
          </p:nvSpPr>
          <p:spPr>
            <a:xfrm>
              <a:off x="6645568" y="1907333"/>
              <a:ext cx="2045170" cy="253916"/>
            </a:xfrm>
            <a:prstGeom prst="rect">
              <a:avLst/>
            </a:prstGeom>
            <a:solidFill>
              <a:srgbClr val="FFFFFF"/>
            </a:solidFill>
          </p:spPr>
          <p:txBody>
            <a:bodyPr wrap="square" rtlCol="0">
              <a:spAutoFit/>
            </a:bodyPr>
            <a:lstStyle/>
            <a:p>
              <a:pPr algn="ctr" defTabSz="457040">
                <a:defRPr/>
              </a:pPr>
              <a:r>
                <a:rPr lang="en-US" sz="1050" b="1" kern="0">
                  <a:solidFill>
                    <a:srgbClr val="293E40"/>
                  </a:solidFill>
                  <a:latin typeface="Century Gothic" panose="020F0302020204030204"/>
                </a:rPr>
                <a:t>IT Operations</a:t>
              </a:r>
              <a:endParaRPr lang="en-US" sz="1050" b="1" kern="0">
                <a:solidFill>
                  <a:srgbClr val="FF0000"/>
                </a:solidFill>
                <a:latin typeface="Century Gothic" panose="020F0302020204030204"/>
              </a:endParaRPr>
            </a:p>
          </p:txBody>
        </p:sp>
        <p:grpSp>
          <p:nvGrpSpPr>
            <p:cNvPr id="23" name="Group 22">
              <a:extLst>
                <a:ext uri="{FF2B5EF4-FFF2-40B4-BE49-F238E27FC236}">
                  <a16:creationId xmlns:a16="http://schemas.microsoft.com/office/drawing/2014/main" id="{F75C1B1E-0219-8939-B4C9-D719358BEA78}"/>
                </a:ext>
              </a:extLst>
            </p:cNvPr>
            <p:cNvGrpSpPr/>
            <p:nvPr/>
          </p:nvGrpSpPr>
          <p:grpSpPr>
            <a:xfrm>
              <a:off x="6687762" y="3485031"/>
              <a:ext cx="1960782" cy="828963"/>
              <a:chOff x="6691250" y="3602274"/>
              <a:chExt cx="1960782" cy="828963"/>
            </a:xfrm>
          </p:grpSpPr>
          <p:sp>
            <p:nvSpPr>
              <p:cNvPr id="34" name="Rounded Rectangle 214">
                <a:extLst>
                  <a:ext uri="{FF2B5EF4-FFF2-40B4-BE49-F238E27FC236}">
                    <a16:creationId xmlns:a16="http://schemas.microsoft.com/office/drawing/2014/main" id="{079F1EC5-A8FF-FD44-93B0-0C89CC172F69}"/>
                  </a:ext>
                </a:extLst>
              </p:cNvPr>
              <p:cNvSpPr/>
              <p:nvPr/>
            </p:nvSpPr>
            <p:spPr>
              <a:xfrm>
                <a:off x="7265984" y="3894052"/>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Service/Process Consultants, Analysts, SMEs</a:t>
                </a:r>
              </a:p>
            </p:txBody>
          </p:sp>
          <p:sp>
            <p:nvSpPr>
              <p:cNvPr id="35" name="Rounded Rectangle 215">
                <a:extLst>
                  <a:ext uri="{FF2B5EF4-FFF2-40B4-BE49-F238E27FC236}">
                    <a16:creationId xmlns:a16="http://schemas.microsoft.com/office/drawing/2014/main" id="{35BD5A6B-A1B4-CCA6-662F-FF168C9DDF01}"/>
                  </a:ext>
                </a:extLst>
              </p:cNvPr>
              <p:cNvSpPr/>
              <p:nvPr/>
            </p:nvSpPr>
            <p:spPr>
              <a:xfrm>
                <a:off x="6691250" y="3602274"/>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Business Services  </a:t>
                </a:r>
              </a:p>
              <a:p>
                <a:pPr algn="ctr" defTabSz="457040">
                  <a:defRPr/>
                </a:pPr>
                <a:r>
                  <a:rPr lang="en-US" sz="800" kern="0">
                    <a:solidFill>
                      <a:srgbClr val="293E40"/>
                    </a:solidFill>
                    <a:latin typeface="Century Gothic" panose="020F0302020204030204"/>
                  </a:rPr>
                  <a:t>Process Analysts</a:t>
                </a:r>
              </a:p>
            </p:txBody>
          </p:sp>
        </p:grpSp>
        <p:grpSp>
          <p:nvGrpSpPr>
            <p:cNvPr id="24" name="Group 23">
              <a:extLst>
                <a:ext uri="{FF2B5EF4-FFF2-40B4-BE49-F238E27FC236}">
                  <a16:creationId xmlns:a16="http://schemas.microsoft.com/office/drawing/2014/main" id="{4E3C6EFC-F72B-97C7-B55B-1D9603467E34}"/>
                </a:ext>
              </a:extLst>
            </p:cNvPr>
            <p:cNvGrpSpPr/>
            <p:nvPr/>
          </p:nvGrpSpPr>
          <p:grpSpPr>
            <a:xfrm>
              <a:off x="6687762" y="2594017"/>
              <a:ext cx="1960782" cy="828963"/>
              <a:chOff x="6691250" y="2727096"/>
              <a:chExt cx="1960782" cy="828963"/>
            </a:xfrm>
          </p:grpSpPr>
          <p:sp>
            <p:nvSpPr>
              <p:cNvPr id="32" name="Rounded Rectangle 212">
                <a:extLst>
                  <a:ext uri="{FF2B5EF4-FFF2-40B4-BE49-F238E27FC236}">
                    <a16:creationId xmlns:a16="http://schemas.microsoft.com/office/drawing/2014/main" id="{B08EFD1A-313B-47CB-9AF1-1541B2FFF6DC}"/>
                  </a:ext>
                </a:extLst>
              </p:cNvPr>
              <p:cNvSpPr/>
              <p:nvPr/>
            </p:nvSpPr>
            <p:spPr>
              <a:xfrm>
                <a:off x="7265984" y="3018874"/>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Service Owner, Process Manager</a:t>
                </a:r>
              </a:p>
            </p:txBody>
          </p:sp>
          <p:sp>
            <p:nvSpPr>
              <p:cNvPr id="33" name="Rounded Rectangle 213">
                <a:extLst>
                  <a:ext uri="{FF2B5EF4-FFF2-40B4-BE49-F238E27FC236}">
                    <a16:creationId xmlns:a16="http://schemas.microsoft.com/office/drawing/2014/main" id="{E3ABCCF4-637A-D8B2-F49F-3D7B064EABF3}"/>
                  </a:ext>
                </a:extLst>
              </p:cNvPr>
              <p:cNvSpPr/>
              <p:nvPr/>
            </p:nvSpPr>
            <p:spPr>
              <a:xfrm>
                <a:off x="6691250" y="2727096"/>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Business Services  </a:t>
                </a:r>
              </a:p>
              <a:p>
                <a:pPr algn="ctr" defTabSz="457040">
                  <a:defRPr/>
                </a:pPr>
                <a:r>
                  <a:rPr lang="en-US" sz="800" kern="0">
                    <a:solidFill>
                      <a:srgbClr val="293E40"/>
                    </a:solidFill>
                    <a:latin typeface="Century Gothic" panose="020F0302020204030204"/>
                  </a:rPr>
                  <a:t>Process Lead(s)</a:t>
                </a:r>
              </a:p>
            </p:txBody>
          </p:sp>
        </p:grpSp>
        <p:sp>
          <p:nvSpPr>
            <p:cNvPr id="25" name="Rounded Rectangle 205">
              <a:extLst>
                <a:ext uri="{FF2B5EF4-FFF2-40B4-BE49-F238E27FC236}">
                  <a16:creationId xmlns:a16="http://schemas.microsoft.com/office/drawing/2014/main" id="{A13D0F4F-D778-AEFB-3A47-F558445EBA98}"/>
                </a:ext>
              </a:extLst>
            </p:cNvPr>
            <p:cNvSpPr/>
            <p:nvPr/>
          </p:nvSpPr>
          <p:spPr>
            <a:xfrm>
              <a:off x="6687762" y="2278049"/>
              <a:ext cx="1960783" cy="253917"/>
            </a:xfrm>
            <a:prstGeom prst="roundRect">
              <a:avLst/>
            </a:prstGeom>
            <a:solidFill>
              <a:srgbClr val="81B5A1">
                <a:lumMod val="20000"/>
                <a:lumOff val="80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Product Lead</a:t>
              </a:r>
            </a:p>
          </p:txBody>
        </p:sp>
        <p:grpSp>
          <p:nvGrpSpPr>
            <p:cNvPr id="26" name="Group 25">
              <a:extLst>
                <a:ext uri="{FF2B5EF4-FFF2-40B4-BE49-F238E27FC236}">
                  <a16:creationId xmlns:a16="http://schemas.microsoft.com/office/drawing/2014/main" id="{6B3516BC-42D7-D985-A829-1786A63BF5E5}"/>
                </a:ext>
              </a:extLst>
            </p:cNvPr>
            <p:cNvGrpSpPr/>
            <p:nvPr/>
          </p:nvGrpSpPr>
          <p:grpSpPr>
            <a:xfrm>
              <a:off x="6687762" y="4376045"/>
              <a:ext cx="1960782" cy="828963"/>
              <a:chOff x="6691250" y="3602274"/>
              <a:chExt cx="1960782" cy="828963"/>
            </a:xfrm>
          </p:grpSpPr>
          <p:sp>
            <p:nvSpPr>
              <p:cNvPr id="30" name="Rounded Rectangle 210">
                <a:extLst>
                  <a:ext uri="{FF2B5EF4-FFF2-40B4-BE49-F238E27FC236}">
                    <a16:creationId xmlns:a16="http://schemas.microsoft.com/office/drawing/2014/main" id="{1AFFC734-5FB8-6DD8-F0A9-A122362C41DB}"/>
                  </a:ext>
                </a:extLst>
              </p:cNvPr>
              <p:cNvSpPr/>
              <p:nvPr/>
            </p:nvSpPr>
            <p:spPr>
              <a:xfrm>
                <a:off x="7265984" y="3894052"/>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Admin, reporting and analytics specialist(s)</a:t>
                </a:r>
              </a:p>
            </p:txBody>
          </p:sp>
          <p:sp>
            <p:nvSpPr>
              <p:cNvPr id="31" name="Rounded Rectangle 211">
                <a:extLst>
                  <a:ext uri="{FF2B5EF4-FFF2-40B4-BE49-F238E27FC236}">
                    <a16:creationId xmlns:a16="http://schemas.microsoft.com/office/drawing/2014/main" id="{865AF786-8E8C-E694-BE61-520976B4DBBD}"/>
                  </a:ext>
                </a:extLst>
              </p:cNvPr>
              <p:cNvSpPr/>
              <p:nvPr/>
            </p:nvSpPr>
            <p:spPr>
              <a:xfrm>
                <a:off x="6691250" y="3602274"/>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Reporting and Analytics</a:t>
                </a:r>
              </a:p>
            </p:txBody>
          </p:sp>
        </p:grpSp>
        <p:grpSp>
          <p:nvGrpSpPr>
            <p:cNvPr id="27" name="Group 26">
              <a:extLst>
                <a:ext uri="{FF2B5EF4-FFF2-40B4-BE49-F238E27FC236}">
                  <a16:creationId xmlns:a16="http://schemas.microsoft.com/office/drawing/2014/main" id="{70B94F78-D8AE-AB35-13C3-959157579B73}"/>
                </a:ext>
              </a:extLst>
            </p:cNvPr>
            <p:cNvGrpSpPr/>
            <p:nvPr/>
          </p:nvGrpSpPr>
          <p:grpSpPr>
            <a:xfrm>
              <a:off x="6687762" y="5267061"/>
              <a:ext cx="1960782" cy="828963"/>
              <a:chOff x="6691250" y="3602274"/>
              <a:chExt cx="1960782" cy="828963"/>
            </a:xfrm>
          </p:grpSpPr>
          <p:sp>
            <p:nvSpPr>
              <p:cNvPr id="28" name="Rounded Rectangle 208">
                <a:extLst>
                  <a:ext uri="{FF2B5EF4-FFF2-40B4-BE49-F238E27FC236}">
                    <a16:creationId xmlns:a16="http://schemas.microsoft.com/office/drawing/2014/main" id="{A2CACC56-60A1-EAF0-A410-0AE183736646}"/>
                  </a:ext>
                </a:extLst>
              </p:cNvPr>
              <p:cNvSpPr/>
              <p:nvPr/>
            </p:nvSpPr>
            <p:spPr>
              <a:xfrm>
                <a:off x="7265984" y="3894052"/>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OCM and training specialist(s)</a:t>
                </a:r>
              </a:p>
            </p:txBody>
          </p:sp>
          <p:sp>
            <p:nvSpPr>
              <p:cNvPr id="29" name="Rounded Rectangle 209">
                <a:extLst>
                  <a:ext uri="{FF2B5EF4-FFF2-40B4-BE49-F238E27FC236}">
                    <a16:creationId xmlns:a16="http://schemas.microsoft.com/office/drawing/2014/main" id="{1F5ECAA2-8DF3-2D1C-3533-7329CC5EF6DC}"/>
                  </a:ext>
                </a:extLst>
              </p:cNvPr>
              <p:cNvSpPr/>
              <p:nvPr/>
            </p:nvSpPr>
            <p:spPr>
              <a:xfrm>
                <a:off x="6691250" y="3602274"/>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OCM, Training and Adoption</a:t>
                </a:r>
              </a:p>
            </p:txBody>
          </p:sp>
        </p:grpSp>
      </p:grpSp>
      <p:grpSp>
        <p:nvGrpSpPr>
          <p:cNvPr id="36" name="Group 35">
            <a:extLst>
              <a:ext uri="{FF2B5EF4-FFF2-40B4-BE49-F238E27FC236}">
                <a16:creationId xmlns:a16="http://schemas.microsoft.com/office/drawing/2014/main" id="{8C251937-F8CE-3588-7BEA-521EFBD62FF4}"/>
              </a:ext>
            </a:extLst>
          </p:cNvPr>
          <p:cNvGrpSpPr/>
          <p:nvPr/>
        </p:nvGrpSpPr>
        <p:grpSpPr>
          <a:xfrm>
            <a:off x="6880440" y="1435616"/>
            <a:ext cx="2159438" cy="5156260"/>
            <a:chOff x="6588153" y="1043501"/>
            <a:chExt cx="2160000" cy="5157603"/>
          </a:xfrm>
        </p:grpSpPr>
        <p:sp>
          <p:nvSpPr>
            <p:cNvPr id="37" name="Rectangle: Rounded Corners 31">
              <a:extLst>
                <a:ext uri="{FF2B5EF4-FFF2-40B4-BE49-F238E27FC236}">
                  <a16:creationId xmlns:a16="http://schemas.microsoft.com/office/drawing/2014/main" id="{319E69C2-6531-F94C-B1E9-47F0699CAA0D}"/>
                </a:ext>
              </a:extLst>
            </p:cNvPr>
            <p:cNvSpPr/>
            <p:nvPr/>
          </p:nvSpPr>
          <p:spPr>
            <a:xfrm>
              <a:off x="6588153" y="1991124"/>
              <a:ext cx="2160000" cy="4209980"/>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38" name="Rounded Rectangle 218">
              <a:extLst>
                <a:ext uri="{FF2B5EF4-FFF2-40B4-BE49-F238E27FC236}">
                  <a16:creationId xmlns:a16="http://schemas.microsoft.com/office/drawing/2014/main" id="{320BED77-DC4A-C494-DA81-E5C80A056208}"/>
                </a:ext>
              </a:extLst>
            </p:cNvPr>
            <p:cNvSpPr/>
            <p:nvPr/>
          </p:nvSpPr>
          <p:spPr>
            <a:xfrm>
              <a:off x="6588153" y="1415774"/>
              <a:ext cx="2160000" cy="294688"/>
            </a:xfrm>
            <a:prstGeom prst="roundRect">
              <a:avLst/>
            </a:prstGeom>
            <a:solidFill>
              <a:srgbClr val="68A1AF">
                <a:lumMod val="20000"/>
                <a:lumOff val="8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Portfolio Manager</a:t>
              </a:r>
            </a:p>
          </p:txBody>
        </p:sp>
        <p:sp>
          <p:nvSpPr>
            <p:cNvPr id="39" name="Rounded Rectangle 219">
              <a:extLst>
                <a:ext uri="{FF2B5EF4-FFF2-40B4-BE49-F238E27FC236}">
                  <a16:creationId xmlns:a16="http://schemas.microsoft.com/office/drawing/2014/main" id="{6E5CCFDF-155F-0E11-8BE7-ED6CC7745682}"/>
                </a:ext>
              </a:extLst>
            </p:cNvPr>
            <p:cNvSpPr/>
            <p:nvPr/>
          </p:nvSpPr>
          <p:spPr>
            <a:xfrm>
              <a:off x="6588153" y="1043501"/>
              <a:ext cx="2160000" cy="294689"/>
            </a:xfrm>
            <a:prstGeom prst="roundRect">
              <a:avLst/>
            </a:prstGeom>
            <a:solidFill>
              <a:srgbClr val="68A1AF">
                <a:lumMod val="40000"/>
                <a:lumOff val="6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Executive Sponsor</a:t>
              </a:r>
            </a:p>
          </p:txBody>
        </p:sp>
        <p:sp>
          <p:nvSpPr>
            <p:cNvPr id="40" name="TextBox 39">
              <a:extLst>
                <a:ext uri="{FF2B5EF4-FFF2-40B4-BE49-F238E27FC236}">
                  <a16:creationId xmlns:a16="http://schemas.microsoft.com/office/drawing/2014/main" id="{AC1D814D-62D0-DB73-9212-9819FE112230}"/>
                </a:ext>
              </a:extLst>
            </p:cNvPr>
            <p:cNvSpPr txBox="1"/>
            <p:nvPr/>
          </p:nvSpPr>
          <p:spPr>
            <a:xfrm>
              <a:off x="6645568" y="1907333"/>
              <a:ext cx="2045170" cy="253916"/>
            </a:xfrm>
            <a:prstGeom prst="rect">
              <a:avLst/>
            </a:prstGeom>
            <a:solidFill>
              <a:srgbClr val="FFFFFF"/>
            </a:solidFill>
          </p:spPr>
          <p:txBody>
            <a:bodyPr wrap="square" rtlCol="0">
              <a:spAutoFit/>
            </a:bodyPr>
            <a:lstStyle/>
            <a:p>
              <a:pPr algn="ctr" defTabSz="457040">
                <a:defRPr/>
              </a:pPr>
              <a:r>
                <a:rPr lang="en-US" sz="1050" b="1" kern="0">
                  <a:solidFill>
                    <a:srgbClr val="293E40"/>
                  </a:solidFill>
                  <a:latin typeface="Century Gothic" panose="020F0302020204030204"/>
                </a:rPr>
                <a:t>SecOps</a:t>
              </a:r>
              <a:endParaRPr lang="en-US" sz="1050" b="1" kern="0">
                <a:solidFill>
                  <a:srgbClr val="FF0000"/>
                </a:solidFill>
                <a:latin typeface="Century Gothic" panose="020F0302020204030204"/>
              </a:endParaRPr>
            </a:p>
          </p:txBody>
        </p:sp>
        <p:grpSp>
          <p:nvGrpSpPr>
            <p:cNvPr id="41" name="Group 40">
              <a:extLst>
                <a:ext uri="{FF2B5EF4-FFF2-40B4-BE49-F238E27FC236}">
                  <a16:creationId xmlns:a16="http://schemas.microsoft.com/office/drawing/2014/main" id="{497038D6-F32F-5B09-B771-72843D13EB84}"/>
                </a:ext>
              </a:extLst>
            </p:cNvPr>
            <p:cNvGrpSpPr/>
            <p:nvPr/>
          </p:nvGrpSpPr>
          <p:grpSpPr>
            <a:xfrm>
              <a:off x="6687762" y="3485031"/>
              <a:ext cx="1960782" cy="828963"/>
              <a:chOff x="6691250" y="3602274"/>
              <a:chExt cx="1960782" cy="828963"/>
            </a:xfrm>
          </p:grpSpPr>
          <p:sp>
            <p:nvSpPr>
              <p:cNvPr id="52" name="Rounded Rectangle 232">
                <a:extLst>
                  <a:ext uri="{FF2B5EF4-FFF2-40B4-BE49-F238E27FC236}">
                    <a16:creationId xmlns:a16="http://schemas.microsoft.com/office/drawing/2014/main" id="{84687470-F8FC-0EA2-4D07-9FF6154E0284}"/>
                  </a:ext>
                </a:extLst>
              </p:cNvPr>
              <p:cNvSpPr/>
              <p:nvPr/>
            </p:nvSpPr>
            <p:spPr>
              <a:xfrm>
                <a:off x="7265984" y="3894052"/>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Service/Process Consultants, Analysts, SMEs</a:t>
                </a:r>
              </a:p>
            </p:txBody>
          </p:sp>
          <p:sp>
            <p:nvSpPr>
              <p:cNvPr id="53" name="Rounded Rectangle 233">
                <a:extLst>
                  <a:ext uri="{FF2B5EF4-FFF2-40B4-BE49-F238E27FC236}">
                    <a16:creationId xmlns:a16="http://schemas.microsoft.com/office/drawing/2014/main" id="{3F82C4AF-55E7-1729-E942-D0C71A46A843}"/>
                  </a:ext>
                </a:extLst>
              </p:cNvPr>
              <p:cNvSpPr/>
              <p:nvPr/>
            </p:nvSpPr>
            <p:spPr>
              <a:xfrm>
                <a:off x="6691250" y="3602274"/>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Business Services  </a:t>
                </a:r>
              </a:p>
              <a:p>
                <a:pPr algn="ctr" defTabSz="457040">
                  <a:defRPr/>
                </a:pPr>
                <a:r>
                  <a:rPr lang="en-US" sz="800" kern="0">
                    <a:solidFill>
                      <a:srgbClr val="293E40"/>
                    </a:solidFill>
                    <a:latin typeface="Century Gothic" panose="020F0302020204030204"/>
                  </a:rPr>
                  <a:t>Process Analysts</a:t>
                </a:r>
              </a:p>
            </p:txBody>
          </p:sp>
        </p:grpSp>
        <p:grpSp>
          <p:nvGrpSpPr>
            <p:cNvPr id="42" name="Group 41">
              <a:extLst>
                <a:ext uri="{FF2B5EF4-FFF2-40B4-BE49-F238E27FC236}">
                  <a16:creationId xmlns:a16="http://schemas.microsoft.com/office/drawing/2014/main" id="{72A9C832-396A-FB93-7038-9FE04988BFAE}"/>
                </a:ext>
              </a:extLst>
            </p:cNvPr>
            <p:cNvGrpSpPr/>
            <p:nvPr/>
          </p:nvGrpSpPr>
          <p:grpSpPr>
            <a:xfrm>
              <a:off x="6687762" y="2594017"/>
              <a:ext cx="1960782" cy="828963"/>
              <a:chOff x="6691250" y="2727096"/>
              <a:chExt cx="1960782" cy="828963"/>
            </a:xfrm>
          </p:grpSpPr>
          <p:sp>
            <p:nvSpPr>
              <p:cNvPr id="50" name="Rounded Rectangle 230">
                <a:extLst>
                  <a:ext uri="{FF2B5EF4-FFF2-40B4-BE49-F238E27FC236}">
                    <a16:creationId xmlns:a16="http://schemas.microsoft.com/office/drawing/2014/main" id="{5F8BD63A-1EC7-9D03-9080-025663E4EC32}"/>
                  </a:ext>
                </a:extLst>
              </p:cNvPr>
              <p:cNvSpPr/>
              <p:nvPr/>
            </p:nvSpPr>
            <p:spPr>
              <a:xfrm>
                <a:off x="7265984" y="3018874"/>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Service Owner, Process Manager</a:t>
                </a:r>
              </a:p>
            </p:txBody>
          </p:sp>
          <p:sp>
            <p:nvSpPr>
              <p:cNvPr id="51" name="Rounded Rectangle 231">
                <a:extLst>
                  <a:ext uri="{FF2B5EF4-FFF2-40B4-BE49-F238E27FC236}">
                    <a16:creationId xmlns:a16="http://schemas.microsoft.com/office/drawing/2014/main" id="{B31BD263-23F6-D1C1-4194-808748453A4C}"/>
                  </a:ext>
                </a:extLst>
              </p:cNvPr>
              <p:cNvSpPr/>
              <p:nvPr/>
            </p:nvSpPr>
            <p:spPr>
              <a:xfrm>
                <a:off x="6691250" y="2727096"/>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Business Services  </a:t>
                </a:r>
              </a:p>
              <a:p>
                <a:pPr algn="ctr" defTabSz="457040">
                  <a:defRPr/>
                </a:pPr>
                <a:r>
                  <a:rPr lang="en-US" sz="800" kern="0">
                    <a:solidFill>
                      <a:srgbClr val="293E40"/>
                    </a:solidFill>
                    <a:latin typeface="Century Gothic" panose="020F0302020204030204"/>
                  </a:rPr>
                  <a:t>Process Lead(s)</a:t>
                </a:r>
              </a:p>
            </p:txBody>
          </p:sp>
        </p:grpSp>
        <p:sp>
          <p:nvSpPr>
            <p:cNvPr id="43" name="Rounded Rectangle 223">
              <a:extLst>
                <a:ext uri="{FF2B5EF4-FFF2-40B4-BE49-F238E27FC236}">
                  <a16:creationId xmlns:a16="http://schemas.microsoft.com/office/drawing/2014/main" id="{519006AA-925E-D338-23E3-3FA4B950BDFA}"/>
                </a:ext>
              </a:extLst>
            </p:cNvPr>
            <p:cNvSpPr/>
            <p:nvPr/>
          </p:nvSpPr>
          <p:spPr>
            <a:xfrm>
              <a:off x="6687762" y="2278049"/>
              <a:ext cx="1960783" cy="253917"/>
            </a:xfrm>
            <a:prstGeom prst="roundRect">
              <a:avLst/>
            </a:prstGeom>
            <a:solidFill>
              <a:srgbClr val="81B5A1">
                <a:lumMod val="20000"/>
                <a:lumOff val="80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Product Lead</a:t>
              </a:r>
            </a:p>
          </p:txBody>
        </p:sp>
        <p:grpSp>
          <p:nvGrpSpPr>
            <p:cNvPr id="44" name="Group 43">
              <a:extLst>
                <a:ext uri="{FF2B5EF4-FFF2-40B4-BE49-F238E27FC236}">
                  <a16:creationId xmlns:a16="http://schemas.microsoft.com/office/drawing/2014/main" id="{0D5D01E8-6184-DB6F-E4FF-1BF50D368A06}"/>
                </a:ext>
              </a:extLst>
            </p:cNvPr>
            <p:cNvGrpSpPr/>
            <p:nvPr/>
          </p:nvGrpSpPr>
          <p:grpSpPr>
            <a:xfrm>
              <a:off x="6687762" y="4376045"/>
              <a:ext cx="1960782" cy="828963"/>
              <a:chOff x="6691250" y="3602274"/>
              <a:chExt cx="1960782" cy="828963"/>
            </a:xfrm>
          </p:grpSpPr>
          <p:sp>
            <p:nvSpPr>
              <p:cNvPr id="48" name="Rounded Rectangle 228">
                <a:extLst>
                  <a:ext uri="{FF2B5EF4-FFF2-40B4-BE49-F238E27FC236}">
                    <a16:creationId xmlns:a16="http://schemas.microsoft.com/office/drawing/2014/main" id="{EF7DDD5C-BBB9-E189-D1B2-098F295EC6A7}"/>
                  </a:ext>
                </a:extLst>
              </p:cNvPr>
              <p:cNvSpPr/>
              <p:nvPr/>
            </p:nvSpPr>
            <p:spPr>
              <a:xfrm>
                <a:off x="7265984" y="3894052"/>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Admin, reporting and analytics specialist(s)</a:t>
                </a:r>
              </a:p>
            </p:txBody>
          </p:sp>
          <p:sp>
            <p:nvSpPr>
              <p:cNvPr id="49" name="Rounded Rectangle 229">
                <a:extLst>
                  <a:ext uri="{FF2B5EF4-FFF2-40B4-BE49-F238E27FC236}">
                    <a16:creationId xmlns:a16="http://schemas.microsoft.com/office/drawing/2014/main" id="{7A9D6AC1-C2E4-5342-F8C2-11F8D56379D0}"/>
                  </a:ext>
                </a:extLst>
              </p:cNvPr>
              <p:cNvSpPr/>
              <p:nvPr/>
            </p:nvSpPr>
            <p:spPr>
              <a:xfrm>
                <a:off x="6691250" y="3602274"/>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Reporting and Analytics</a:t>
                </a:r>
              </a:p>
            </p:txBody>
          </p:sp>
        </p:grpSp>
        <p:grpSp>
          <p:nvGrpSpPr>
            <p:cNvPr id="45" name="Group 44">
              <a:extLst>
                <a:ext uri="{FF2B5EF4-FFF2-40B4-BE49-F238E27FC236}">
                  <a16:creationId xmlns:a16="http://schemas.microsoft.com/office/drawing/2014/main" id="{05CEE2E4-A20A-6ECB-5B8B-09340A01041F}"/>
                </a:ext>
              </a:extLst>
            </p:cNvPr>
            <p:cNvGrpSpPr/>
            <p:nvPr/>
          </p:nvGrpSpPr>
          <p:grpSpPr>
            <a:xfrm>
              <a:off x="6687762" y="5267061"/>
              <a:ext cx="1960782" cy="828963"/>
              <a:chOff x="6691250" y="3602274"/>
              <a:chExt cx="1960782" cy="828963"/>
            </a:xfrm>
          </p:grpSpPr>
          <p:sp>
            <p:nvSpPr>
              <p:cNvPr id="46" name="Rounded Rectangle 226">
                <a:extLst>
                  <a:ext uri="{FF2B5EF4-FFF2-40B4-BE49-F238E27FC236}">
                    <a16:creationId xmlns:a16="http://schemas.microsoft.com/office/drawing/2014/main" id="{E9FAC54F-7D8E-C814-A51E-AC3261988A46}"/>
                  </a:ext>
                </a:extLst>
              </p:cNvPr>
              <p:cNvSpPr/>
              <p:nvPr/>
            </p:nvSpPr>
            <p:spPr>
              <a:xfrm>
                <a:off x="7265984" y="3894052"/>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OCM and training specialist(s)</a:t>
                </a:r>
              </a:p>
            </p:txBody>
          </p:sp>
          <p:sp>
            <p:nvSpPr>
              <p:cNvPr id="47" name="Rounded Rectangle 227">
                <a:extLst>
                  <a:ext uri="{FF2B5EF4-FFF2-40B4-BE49-F238E27FC236}">
                    <a16:creationId xmlns:a16="http://schemas.microsoft.com/office/drawing/2014/main" id="{3B961E66-58B3-1062-1EF6-2C91691DB39A}"/>
                  </a:ext>
                </a:extLst>
              </p:cNvPr>
              <p:cNvSpPr/>
              <p:nvPr/>
            </p:nvSpPr>
            <p:spPr>
              <a:xfrm>
                <a:off x="6691250" y="3602274"/>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OCM, Training and Adoption</a:t>
                </a:r>
              </a:p>
            </p:txBody>
          </p:sp>
        </p:grpSp>
      </p:grpSp>
      <p:grpSp>
        <p:nvGrpSpPr>
          <p:cNvPr id="54" name="Group 53">
            <a:extLst>
              <a:ext uri="{FF2B5EF4-FFF2-40B4-BE49-F238E27FC236}">
                <a16:creationId xmlns:a16="http://schemas.microsoft.com/office/drawing/2014/main" id="{547C02F2-6B0B-05D1-D006-AA9A7875A2AB}"/>
              </a:ext>
            </a:extLst>
          </p:cNvPr>
          <p:cNvGrpSpPr/>
          <p:nvPr/>
        </p:nvGrpSpPr>
        <p:grpSpPr>
          <a:xfrm>
            <a:off x="9155293" y="1435616"/>
            <a:ext cx="2159438" cy="5156260"/>
            <a:chOff x="6588153" y="1043501"/>
            <a:chExt cx="2160000" cy="5157603"/>
          </a:xfrm>
        </p:grpSpPr>
        <p:sp>
          <p:nvSpPr>
            <p:cNvPr id="55" name="Rectangle: Rounded Corners 31">
              <a:extLst>
                <a:ext uri="{FF2B5EF4-FFF2-40B4-BE49-F238E27FC236}">
                  <a16:creationId xmlns:a16="http://schemas.microsoft.com/office/drawing/2014/main" id="{C8882479-93E2-A1B9-D499-48C5DE04CB8F}"/>
                </a:ext>
              </a:extLst>
            </p:cNvPr>
            <p:cNvSpPr/>
            <p:nvPr/>
          </p:nvSpPr>
          <p:spPr>
            <a:xfrm>
              <a:off x="6588153" y="1991124"/>
              <a:ext cx="2160000" cy="4209980"/>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56" name="Rounded Rectangle 236">
              <a:extLst>
                <a:ext uri="{FF2B5EF4-FFF2-40B4-BE49-F238E27FC236}">
                  <a16:creationId xmlns:a16="http://schemas.microsoft.com/office/drawing/2014/main" id="{D1E2163E-A850-10F5-2378-786FC52A2DCA}"/>
                </a:ext>
              </a:extLst>
            </p:cNvPr>
            <p:cNvSpPr/>
            <p:nvPr/>
          </p:nvSpPr>
          <p:spPr>
            <a:xfrm>
              <a:off x="6588153" y="1415774"/>
              <a:ext cx="2160000" cy="294688"/>
            </a:xfrm>
            <a:prstGeom prst="roundRect">
              <a:avLst/>
            </a:prstGeom>
            <a:solidFill>
              <a:srgbClr val="68A1AF">
                <a:lumMod val="20000"/>
                <a:lumOff val="8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Portfolio Manager</a:t>
              </a:r>
            </a:p>
          </p:txBody>
        </p:sp>
        <p:sp>
          <p:nvSpPr>
            <p:cNvPr id="57" name="Rounded Rectangle 237">
              <a:extLst>
                <a:ext uri="{FF2B5EF4-FFF2-40B4-BE49-F238E27FC236}">
                  <a16:creationId xmlns:a16="http://schemas.microsoft.com/office/drawing/2014/main" id="{4A70759A-455A-DEBB-36D8-B6FA78063D45}"/>
                </a:ext>
              </a:extLst>
            </p:cNvPr>
            <p:cNvSpPr/>
            <p:nvPr/>
          </p:nvSpPr>
          <p:spPr>
            <a:xfrm>
              <a:off x="6588153" y="1043501"/>
              <a:ext cx="2160000" cy="294689"/>
            </a:xfrm>
            <a:prstGeom prst="roundRect">
              <a:avLst/>
            </a:prstGeom>
            <a:solidFill>
              <a:srgbClr val="68A1AF">
                <a:lumMod val="40000"/>
                <a:lumOff val="60000"/>
              </a:srgbClr>
            </a:solidFill>
            <a:ln w="12700" cap="flat" cmpd="sng" algn="ctr">
              <a:noFill/>
              <a:prstDash val="solid"/>
              <a:miter lim="800000"/>
            </a:ln>
            <a:effectLst/>
          </p:spPr>
          <p:txBody>
            <a:bodyPr rtlCol="0" anchor="ctr"/>
            <a:lstStyle/>
            <a:p>
              <a:pPr algn="ctr" defTabSz="457040">
                <a:defRPr/>
              </a:pPr>
              <a:r>
                <a:rPr lang="en-US" sz="1000" kern="0">
                  <a:solidFill>
                    <a:srgbClr val="293E40"/>
                  </a:solidFill>
                  <a:latin typeface="Century Gothic" panose="020F0302020204030204"/>
                </a:rPr>
                <a:t>Executive Sponsor</a:t>
              </a:r>
            </a:p>
          </p:txBody>
        </p:sp>
        <p:sp>
          <p:nvSpPr>
            <p:cNvPr id="58" name="TextBox 57">
              <a:extLst>
                <a:ext uri="{FF2B5EF4-FFF2-40B4-BE49-F238E27FC236}">
                  <a16:creationId xmlns:a16="http://schemas.microsoft.com/office/drawing/2014/main" id="{1EA251BC-C77D-248A-827B-689453F23277}"/>
                </a:ext>
              </a:extLst>
            </p:cNvPr>
            <p:cNvSpPr txBox="1"/>
            <p:nvPr/>
          </p:nvSpPr>
          <p:spPr>
            <a:xfrm>
              <a:off x="6645568" y="1907333"/>
              <a:ext cx="2045170" cy="253916"/>
            </a:xfrm>
            <a:prstGeom prst="rect">
              <a:avLst/>
            </a:prstGeom>
            <a:solidFill>
              <a:srgbClr val="FFFFFF"/>
            </a:solidFill>
          </p:spPr>
          <p:txBody>
            <a:bodyPr wrap="square" rtlCol="0">
              <a:spAutoFit/>
            </a:bodyPr>
            <a:lstStyle/>
            <a:p>
              <a:pPr algn="ctr" defTabSz="457040">
                <a:defRPr/>
              </a:pPr>
              <a:r>
                <a:rPr lang="en-US" sz="1050" b="1" kern="0">
                  <a:solidFill>
                    <a:srgbClr val="293E40"/>
                  </a:solidFill>
                  <a:latin typeface="Century Gothic" panose="020F0302020204030204"/>
                </a:rPr>
                <a:t>Finance Services</a:t>
              </a:r>
              <a:endParaRPr lang="en-US" sz="1050" b="1" kern="0">
                <a:solidFill>
                  <a:srgbClr val="FF0000"/>
                </a:solidFill>
                <a:latin typeface="Century Gothic" panose="020F0302020204030204"/>
              </a:endParaRPr>
            </a:p>
          </p:txBody>
        </p:sp>
        <p:grpSp>
          <p:nvGrpSpPr>
            <p:cNvPr id="59" name="Group 58">
              <a:extLst>
                <a:ext uri="{FF2B5EF4-FFF2-40B4-BE49-F238E27FC236}">
                  <a16:creationId xmlns:a16="http://schemas.microsoft.com/office/drawing/2014/main" id="{6692816D-9D5C-3E67-EE70-4940F040CE03}"/>
                </a:ext>
              </a:extLst>
            </p:cNvPr>
            <p:cNvGrpSpPr/>
            <p:nvPr/>
          </p:nvGrpSpPr>
          <p:grpSpPr>
            <a:xfrm>
              <a:off x="6687762" y="3485031"/>
              <a:ext cx="1960782" cy="828963"/>
              <a:chOff x="6691250" y="3602274"/>
              <a:chExt cx="1960782" cy="828963"/>
            </a:xfrm>
          </p:grpSpPr>
          <p:sp>
            <p:nvSpPr>
              <p:cNvPr id="70" name="Rounded Rectangle 250">
                <a:extLst>
                  <a:ext uri="{FF2B5EF4-FFF2-40B4-BE49-F238E27FC236}">
                    <a16:creationId xmlns:a16="http://schemas.microsoft.com/office/drawing/2014/main" id="{4ECAA9B2-6EE0-CF6B-B195-A94AD3DB6786}"/>
                  </a:ext>
                </a:extLst>
              </p:cNvPr>
              <p:cNvSpPr/>
              <p:nvPr/>
            </p:nvSpPr>
            <p:spPr>
              <a:xfrm>
                <a:off x="7265984" y="3894052"/>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Service/Process Consultants, Analysts, SMEs</a:t>
                </a:r>
              </a:p>
            </p:txBody>
          </p:sp>
          <p:sp>
            <p:nvSpPr>
              <p:cNvPr id="71" name="Rounded Rectangle 251">
                <a:extLst>
                  <a:ext uri="{FF2B5EF4-FFF2-40B4-BE49-F238E27FC236}">
                    <a16:creationId xmlns:a16="http://schemas.microsoft.com/office/drawing/2014/main" id="{824427C3-9FA8-40C4-669F-D601C2C6CDE3}"/>
                  </a:ext>
                </a:extLst>
              </p:cNvPr>
              <p:cNvSpPr/>
              <p:nvPr/>
            </p:nvSpPr>
            <p:spPr>
              <a:xfrm>
                <a:off x="6691250" y="3602274"/>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Business Services  </a:t>
                </a:r>
              </a:p>
              <a:p>
                <a:pPr algn="ctr" defTabSz="457040">
                  <a:defRPr/>
                </a:pPr>
                <a:r>
                  <a:rPr lang="en-US" sz="800" kern="0">
                    <a:solidFill>
                      <a:srgbClr val="293E40"/>
                    </a:solidFill>
                    <a:latin typeface="Century Gothic" panose="020F0302020204030204"/>
                  </a:rPr>
                  <a:t>Process Analysts</a:t>
                </a:r>
              </a:p>
            </p:txBody>
          </p:sp>
        </p:grpSp>
        <p:grpSp>
          <p:nvGrpSpPr>
            <p:cNvPr id="60" name="Group 59">
              <a:extLst>
                <a:ext uri="{FF2B5EF4-FFF2-40B4-BE49-F238E27FC236}">
                  <a16:creationId xmlns:a16="http://schemas.microsoft.com/office/drawing/2014/main" id="{EF5C61AB-9170-B5C7-58F3-8AA645EB70DE}"/>
                </a:ext>
              </a:extLst>
            </p:cNvPr>
            <p:cNvGrpSpPr/>
            <p:nvPr/>
          </p:nvGrpSpPr>
          <p:grpSpPr>
            <a:xfrm>
              <a:off x="6687762" y="2594017"/>
              <a:ext cx="1960782" cy="828963"/>
              <a:chOff x="6691250" y="2727096"/>
              <a:chExt cx="1960782" cy="828963"/>
            </a:xfrm>
          </p:grpSpPr>
          <p:sp>
            <p:nvSpPr>
              <p:cNvPr id="68" name="Rounded Rectangle 248">
                <a:extLst>
                  <a:ext uri="{FF2B5EF4-FFF2-40B4-BE49-F238E27FC236}">
                    <a16:creationId xmlns:a16="http://schemas.microsoft.com/office/drawing/2014/main" id="{2E78EAB8-F1A4-AAB9-7557-A7CFC4AF406D}"/>
                  </a:ext>
                </a:extLst>
              </p:cNvPr>
              <p:cNvSpPr/>
              <p:nvPr/>
            </p:nvSpPr>
            <p:spPr>
              <a:xfrm>
                <a:off x="7265984" y="3018874"/>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Service Owner, Process Manager</a:t>
                </a:r>
              </a:p>
            </p:txBody>
          </p:sp>
          <p:sp>
            <p:nvSpPr>
              <p:cNvPr id="69" name="Rounded Rectangle 249">
                <a:extLst>
                  <a:ext uri="{FF2B5EF4-FFF2-40B4-BE49-F238E27FC236}">
                    <a16:creationId xmlns:a16="http://schemas.microsoft.com/office/drawing/2014/main" id="{A66FD1E3-B991-8AA2-F014-6CBE02C8F6BE}"/>
                  </a:ext>
                </a:extLst>
              </p:cNvPr>
              <p:cNvSpPr/>
              <p:nvPr/>
            </p:nvSpPr>
            <p:spPr>
              <a:xfrm>
                <a:off x="6691250" y="2727096"/>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Business Services  </a:t>
                </a:r>
              </a:p>
              <a:p>
                <a:pPr algn="ctr" defTabSz="457040">
                  <a:defRPr/>
                </a:pPr>
                <a:r>
                  <a:rPr lang="en-US" sz="800" kern="0">
                    <a:solidFill>
                      <a:srgbClr val="293E40"/>
                    </a:solidFill>
                    <a:latin typeface="Century Gothic" panose="020F0302020204030204"/>
                  </a:rPr>
                  <a:t>Process Lead(s)</a:t>
                </a:r>
              </a:p>
            </p:txBody>
          </p:sp>
        </p:grpSp>
        <p:sp>
          <p:nvSpPr>
            <p:cNvPr id="61" name="Rounded Rectangle 241">
              <a:extLst>
                <a:ext uri="{FF2B5EF4-FFF2-40B4-BE49-F238E27FC236}">
                  <a16:creationId xmlns:a16="http://schemas.microsoft.com/office/drawing/2014/main" id="{9B41E74E-F9A5-7E64-B020-21738F3F02F8}"/>
                </a:ext>
              </a:extLst>
            </p:cNvPr>
            <p:cNvSpPr/>
            <p:nvPr/>
          </p:nvSpPr>
          <p:spPr>
            <a:xfrm>
              <a:off x="6687762" y="2278049"/>
              <a:ext cx="1960783" cy="253917"/>
            </a:xfrm>
            <a:prstGeom prst="roundRect">
              <a:avLst/>
            </a:prstGeom>
            <a:solidFill>
              <a:srgbClr val="81B5A1">
                <a:lumMod val="20000"/>
                <a:lumOff val="80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Product Lead</a:t>
              </a:r>
            </a:p>
          </p:txBody>
        </p:sp>
        <p:grpSp>
          <p:nvGrpSpPr>
            <p:cNvPr id="62" name="Group 61">
              <a:extLst>
                <a:ext uri="{FF2B5EF4-FFF2-40B4-BE49-F238E27FC236}">
                  <a16:creationId xmlns:a16="http://schemas.microsoft.com/office/drawing/2014/main" id="{25053539-4C13-BEFF-FA02-1BBF9C74CC22}"/>
                </a:ext>
              </a:extLst>
            </p:cNvPr>
            <p:cNvGrpSpPr/>
            <p:nvPr/>
          </p:nvGrpSpPr>
          <p:grpSpPr>
            <a:xfrm>
              <a:off x="6687762" y="4376045"/>
              <a:ext cx="1960782" cy="828963"/>
              <a:chOff x="6691250" y="3602274"/>
              <a:chExt cx="1960782" cy="828963"/>
            </a:xfrm>
          </p:grpSpPr>
          <p:sp>
            <p:nvSpPr>
              <p:cNvPr id="66" name="Rounded Rectangle 246">
                <a:extLst>
                  <a:ext uri="{FF2B5EF4-FFF2-40B4-BE49-F238E27FC236}">
                    <a16:creationId xmlns:a16="http://schemas.microsoft.com/office/drawing/2014/main" id="{D484B209-52B7-2238-A42E-CEDFB02BAB81}"/>
                  </a:ext>
                </a:extLst>
              </p:cNvPr>
              <p:cNvSpPr/>
              <p:nvPr/>
            </p:nvSpPr>
            <p:spPr>
              <a:xfrm>
                <a:off x="7265984" y="3894052"/>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Admin, reporting and analytics specialist(s)</a:t>
                </a:r>
              </a:p>
            </p:txBody>
          </p:sp>
          <p:sp>
            <p:nvSpPr>
              <p:cNvPr id="67" name="Rounded Rectangle 247">
                <a:extLst>
                  <a:ext uri="{FF2B5EF4-FFF2-40B4-BE49-F238E27FC236}">
                    <a16:creationId xmlns:a16="http://schemas.microsoft.com/office/drawing/2014/main" id="{6413953A-BFD6-1EAF-B73F-B2A4796F66D9}"/>
                  </a:ext>
                </a:extLst>
              </p:cNvPr>
              <p:cNvSpPr/>
              <p:nvPr/>
            </p:nvSpPr>
            <p:spPr>
              <a:xfrm>
                <a:off x="6691250" y="3602274"/>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Reporting and Analytics</a:t>
                </a:r>
              </a:p>
            </p:txBody>
          </p:sp>
        </p:grpSp>
        <p:grpSp>
          <p:nvGrpSpPr>
            <p:cNvPr id="63" name="Group 62">
              <a:extLst>
                <a:ext uri="{FF2B5EF4-FFF2-40B4-BE49-F238E27FC236}">
                  <a16:creationId xmlns:a16="http://schemas.microsoft.com/office/drawing/2014/main" id="{9972FDCC-AA2A-8C4D-4235-1FABF991E583}"/>
                </a:ext>
              </a:extLst>
            </p:cNvPr>
            <p:cNvGrpSpPr/>
            <p:nvPr/>
          </p:nvGrpSpPr>
          <p:grpSpPr>
            <a:xfrm>
              <a:off x="6687762" y="5267061"/>
              <a:ext cx="1960782" cy="828963"/>
              <a:chOff x="6691250" y="3602274"/>
              <a:chExt cx="1960782" cy="828963"/>
            </a:xfrm>
          </p:grpSpPr>
          <p:sp>
            <p:nvSpPr>
              <p:cNvPr id="64" name="Rounded Rectangle 244">
                <a:extLst>
                  <a:ext uri="{FF2B5EF4-FFF2-40B4-BE49-F238E27FC236}">
                    <a16:creationId xmlns:a16="http://schemas.microsoft.com/office/drawing/2014/main" id="{C2EBA11B-5834-97D6-9400-6D0A0D1351CE}"/>
                  </a:ext>
                </a:extLst>
              </p:cNvPr>
              <p:cNvSpPr/>
              <p:nvPr/>
            </p:nvSpPr>
            <p:spPr>
              <a:xfrm>
                <a:off x="7265984" y="3894052"/>
                <a:ext cx="1386048" cy="537185"/>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OCM and training specialist(s)</a:t>
                </a:r>
              </a:p>
            </p:txBody>
          </p:sp>
          <p:sp>
            <p:nvSpPr>
              <p:cNvPr id="65" name="Rounded Rectangle 245">
                <a:extLst>
                  <a:ext uri="{FF2B5EF4-FFF2-40B4-BE49-F238E27FC236}">
                    <a16:creationId xmlns:a16="http://schemas.microsoft.com/office/drawing/2014/main" id="{E8B81067-EECB-0D73-0ADD-BF922FEB3CCB}"/>
                  </a:ext>
                </a:extLst>
              </p:cNvPr>
              <p:cNvSpPr/>
              <p:nvPr/>
            </p:nvSpPr>
            <p:spPr>
              <a:xfrm>
                <a:off x="6691250" y="3602274"/>
                <a:ext cx="1517329" cy="374311"/>
              </a:xfrm>
              <a:prstGeom prst="roundRect">
                <a:avLst/>
              </a:prstGeom>
              <a:solidFill>
                <a:srgbClr val="FFFFFF">
                  <a:lumMod val="95000"/>
                </a:srgbClr>
              </a:solidFill>
              <a:ln w="12700" cap="flat" cmpd="sng" algn="ctr">
                <a:solidFill>
                  <a:srgbClr val="293E40"/>
                </a:solidFill>
                <a:prstDash val="solid"/>
                <a:miter lim="800000"/>
              </a:ln>
              <a:effectLst/>
            </p:spPr>
            <p:txBody>
              <a:bodyPr rtlCol="0" anchor="ctr"/>
              <a:lstStyle/>
              <a:p>
                <a:pPr algn="ctr" defTabSz="457040">
                  <a:defRPr/>
                </a:pPr>
                <a:r>
                  <a:rPr lang="en-US" sz="800" kern="0">
                    <a:solidFill>
                      <a:srgbClr val="293E40"/>
                    </a:solidFill>
                    <a:latin typeface="Century Gothic" panose="020F0302020204030204"/>
                  </a:rPr>
                  <a:t>OCM, Training and Adoption</a:t>
                </a:r>
              </a:p>
            </p:txBody>
          </p:sp>
        </p:grpSp>
      </p:grpSp>
      <p:sp>
        <p:nvSpPr>
          <p:cNvPr id="72" name="Right Arrow 252">
            <a:extLst>
              <a:ext uri="{FF2B5EF4-FFF2-40B4-BE49-F238E27FC236}">
                <a16:creationId xmlns:a16="http://schemas.microsoft.com/office/drawing/2014/main" id="{B7AB9459-ABD7-C00F-32FC-E81E155E4AA5}"/>
              </a:ext>
            </a:extLst>
          </p:cNvPr>
          <p:cNvSpPr/>
          <p:nvPr/>
        </p:nvSpPr>
        <p:spPr>
          <a:xfrm>
            <a:off x="4146870" y="4705254"/>
            <a:ext cx="365926" cy="484506"/>
          </a:xfrm>
          <a:prstGeom prst="rightArrow">
            <a:avLst/>
          </a:prstGeom>
          <a:solidFill>
            <a:srgbClr val="68A1AF"/>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73" name="Right Arrow 253">
            <a:extLst>
              <a:ext uri="{FF2B5EF4-FFF2-40B4-BE49-F238E27FC236}">
                <a16:creationId xmlns:a16="http://schemas.microsoft.com/office/drawing/2014/main" id="{2870647E-EED8-CA6C-D5AC-C44AAED200D0}"/>
              </a:ext>
            </a:extLst>
          </p:cNvPr>
          <p:cNvSpPr/>
          <p:nvPr/>
        </p:nvSpPr>
        <p:spPr>
          <a:xfrm rot="10800000">
            <a:off x="4135468" y="3316869"/>
            <a:ext cx="365925" cy="484506"/>
          </a:xfrm>
          <a:prstGeom prst="rightArrow">
            <a:avLst/>
          </a:prstGeom>
          <a:solidFill>
            <a:srgbClr val="68A1AF"/>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grpSp>
        <p:nvGrpSpPr>
          <p:cNvPr id="74" name="Group 73">
            <a:extLst>
              <a:ext uri="{FF2B5EF4-FFF2-40B4-BE49-F238E27FC236}">
                <a16:creationId xmlns:a16="http://schemas.microsoft.com/office/drawing/2014/main" id="{C3254172-D851-DCA1-2393-173DDE3C5D15}"/>
              </a:ext>
            </a:extLst>
          </p:cNvPr>
          <p:cNvGrpSpPr/>
          <p:nvPr/>
        </p:nvGrpSpPr>
        <p:grpSpPr>
          <a:xfrm>
            <a:off x="2827005" y="3640866"/>
            <a:ext cx="891542" cy="2105169"/>
            <a:chOff x="2449570" y="3479700"/>
            <a:chExt cx="891774" cy="2105717"/>
          </a:xfrm>
        </p:grpSpPr>
        <p:sp>
          <p:nvSpPr>
            <p:cNvPr id="75" name="Rounded Rectangle 278">
              <a:extLst>
                <a:ext uri="{FF2B5EF4-FFF2-40B4-BE49-F238E27FC236}">
                  <a16:creationId xmlns:a16="http://schemas.microsoft.com/office/drawing/2014/main" id="{64FC7794-E8F1-14B6-2135-7670AE201A5E}"/>
                </a:ext>
              </a:extLst>
            </p:cNvPr>
            <p:cNvSpPr/>
            <p:nvPr/>
          </p:nvSpPr>
          <p:spPr>
            <a:xfrm>
              <a:off x="2449570" y="3479700"/>
              <a:ext cx="891774" cy="269386"/>
            </a:xfrm>
            <a:prstGeom prst="roundRect">
              <a:avLst/>
            </a:prstGeom>
            <a:solidFill>
              <a:srgbClr val="81B5A1">
                <a:lumMod val="20000"/>
                <a:lumOff val="80000"/>
              </a:srgbClr>
            </a:solid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Owner</a:t>
              </a:r>
            </a:p>
          </p:txBody>
        </p:sp>
        <p:sp>
          <p:nvSpPr>
            <p:cNvPr id="76" name="Rounded Rectangle 279">
              <a:extLst>
                <a:ext uri="{FF2B5EF4-FFF2-40B4-BE49-F238E27FC236}">
                  <a16:creationId xmlns:a16="http://schemas.microsoft.com/office/drawing/2014/main" id="{C8AF6272-C89C-99A9-F907-761CCE66CC10}"/>
                </a:ext>
              </a:extLst>
            </p:cNvPr>
            <p:cNvSpPr/>
            <p:nvPr/>
          </p:nvSpPr>
          <p:spPr>
            <a:xfrm>
              <a:off x="2449570" y="3785082"/>
              <a:ext cx="89177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Platform Architect</a:t>
              </a:r>
            </a:p>
          </p:txBody>
        </p:sp>
        <p:sp>
          <p:nvSpPr>
            <p:cNvPr id="77" name="Rounded Rectangle 280">
              <a:extLst>
                <a:ext uri="{FF2B5EF4-FFF2-40B4-BE49-F238E27FC236}">
                  <a16:creationId xmlns:a16="http://schemas.microsoft.com/office/drawing/2014/main" id="{3CF25B77-7197-E095-D827-19547AC344A8}"/>
                </a:ext>
              </a:extLst>
            </p:cNvPr>
            <p:cNvSpPr/>
            <p:nvPr/>
          </p:nvSpPr>
          <p:spPr>
            <a:xfrm>
              <a:off x="2449570" y="4087973"/>
              <a:ext cx="89177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Developer(s) </a:t>
              </a:r>
            </a:p>
          </p:txBody>
        </p:sp>
        <p:sp>
          <p:nvSpPr>
            <p:cNvPr id="78" name="Rounded Rectangle 281">
              <a:extLst>
                <a:ext uri="{FF2B5EF4-FFF2-40B4-BE49-F238E27FC236}">
                  <a16:creationId xmlns:a16="http://schemas.microsoft.com/office/drawing/2014/main" id="{FDCA2292-F9C7-7E48-1580-B43BCBB45F52}"/>
                </a:ext>
              </a:extLst>
            </p:cNvPr>
            <p:cNvSpPr/>
            <p:nvPr/>
          </p:nvSpPr>
          <p:spPr>
            <a:xfrm>
              <a:off x="2449570" y="4395387"/>
              <a:ext cx="89177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SysAdmin(s)</a:t>
              </a:r>
            </a:p>
          </p:txBody>
        </p:sp>
        <p:sp>
          <p:nvSpPr>
            <p:cNvPr id="79" name="Rounded Rectangle 282">
              <a:extLst>
                <a:ext uri="{FF2B5EF4-FFF2-40B4-BE49-F238E27FC236}">
                  <a16:creationId xmlns:a16="http://schemas.microsoft.com/office/drawing/2014/main" id="{9B0FC893-3939-F56B-2373-9D695E6C9C2E}"/>
                </a:ext>
              </a:extLst>
            </p:cNvPr>
            <p:cNvSpPr/>
            <p:nvPr/>
          </p:nvSpPr>
          <p:spPr>
            <a:xfrm>
              <a:off x="2449570" y="4702068"/>
              <a:ext cx="89177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SecAdmin(s)</a:t>
              </a:r>
            </a:p>
          </p:txBody>
        </p:sp>
        <p:sp>
          <p:nvSpPr>
            <p:cNvPr id="80" name="Rounded Rectangle 283">
              <a:extLst>
                <a:ext uri="{FF2B5EF4-FFF2-40B4-BE49-F238E27FC236}">
                  <a16:creationId xmlns:a16="http://schemas.microsoft.com/office/drawing/2014/main" id="{D21ADB3A-A2E2-E6FE-2F13-441BA5EEA51D}"/>
                </a:ext>
              </a:extLst>
            </p:cNvPr>
            <p:cNvSpPr/>
            <p:nvPr/>
          </p:nvSpPr>
          <p:spPr>
            <a:xfrm>
              <a:off x="2449570" y="5009049"/>
              <a:ext cx="89177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CMDB Admin</a:t>
              </a:r>
            </a:p>
          </p:txBody>
        </p:sp>
        <p:sp>
          <p:nvSpPr>
            <p:cNvPr id="81" name="Rounded Rectangle 284">
              <a:extLst>
                <a:ext uri="{FF2B5EF4-FFF2-40B4-BE49-F238E27FC236}">
                  <a16:creationId xmlns:a16="http://schemas.microsoft.com/office/drawing/2014/main" id="{B87748BD-9A56-C503-EDF2-3569107F28E7}"/>
                </a:ext>
              </a:extLst>
            </p:cNvPr>
            <p:cNvSpPr/>
            <p:nvPr/>
          </p:nvSpPr>
          <p:spPr>
            <a:xfrm>
              <a:off x="2449570" y="5316031"/>
              <a:ext cx="891774" cy="269386"/>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Analyst(s)</a:t>
              </a:r>
            </a:p>
          </p:txBody>
        </p:sp>
      </p:grpSp>
      <p:grpSp>
        <p:nvGrpSpPr>
          <p:cNvPr id="82" name="Group 81">
            <a:extLst>
              <a:ext uri="{FF2B5EF4-FFF2-40B4-BE49-F238E27FC236}">
                <a16:creationId xmlns:a16="http://schemas.microsoft.com/office/drawing/2014/main" id="{9EF7AEB9-4172-0CBE-1317-417A8B72DB11}"/>
              </a:ext>
            </a:extLst>
          </p:cNvPr>
          <p:cNvGrpSpPr/>
          <p:nvPr/>
        </p:nvGrpSpPr>
        <p:grpSpPr>
          <a:xfrm>
            <a:off x="1647769" y="3534001"/>
            <a:ext cx="1017624" cy="2952822"/>
            <a:chOff x="2138384" y="3453471"/>
            <a:chExt cx="1017889" cy="2069893"/>
          </a:xfrm>
        </p:grpSpPr>
        <p:sp>
          <p:nvSpPr>
            <p:cNvPr id="83" name="Rectangle 82">
              <a:extLst>
                <a:ext uri="{FF2B5EF4-FFF2-40B4-BE49-F238E27FC236}">
                  <a16:creationId xmlns:a16="http://schemas.microsoft.com/office/drawing/2014/main" id="{5A1E01E9-81F4-D512-473B-82EC406E6CC8}"/>
                </a:ext>
              </a:extLst>
            </p:cNvPr>
            <p:cNvSpPr/>
            <p:nvPr/>
          </p:nvSpPr>
          <p:spPr>
            <a:xfrm>
              <a:off x="2141127" y="3453471"/>
              <a:ext cx="1010522" cy="305382"/>
            </a:xfrm>
            <a:prstGeom prst="rect">
              <a:avLst/>
            </a:prstGeom>
            <a:solidFill>
              <a:srgbClr val="68A1AF">
                <a:lumMod val="20000"/>
                <a:lumOff val="80000"/>
              </a:srgbClr>
            </a:solidFill>
            <a:ln w="12700" cap="flat" cmpd="sng" algn="ctr">
              <a:noFill/>
              <a:prstDash val="solid"/>
              <a:miter lim="800000"/>
            </a:ln>
            <a:effectLst/>
          </p:spPr>
          <p:txBody>
            <a:bodyPr rtlCol="0" anchor="t"/>
            <a:lstStyle/>
            <a:p>
              <a:pPr algn="ctr" defTabSz="457040">
                <a:defRPr/>
              </a:pPr>
              <a:r>
                <a:rPr lang="en-US" sz="700" kern="0">
                  <a:solidFill>
                    <a:srgbClr val="293E40"/>
                  </a:solidFill>
                  <a:latin typeface="Century Gothic" panose="020F0302020204030204"/>
                </a:rPr>
                <a:t>Demand Management</a:t>
              </a:r>
            </a:p>
          </p:txBody>
        </p:sp>
        <p:sp>
          <p:nvSpPr>
            <p:cNvPr id="84" name="Rectangle 83">
              <a:extLst>
                <a:ext uri="{FF2B5EF4-FFF2-40B4-BE49-F238E27FC236}">
                  <a16:creationId xmlns:a16="http://schemas.microsoft.com/office/drawing/2014/main" id="{FC69049B-26D0-B7E9-6678-1BCBA7611C7E}"/>
                </a:ext>
              </a:extLst>
            </p:cNvPr>
            <p:cNvSpPr/>
            <p:nvPr/>
          </p:nvSpPr>
          <p:spPr>
            <a:xfrm>
              <a:off x="2138384" y="3799906"/>
              <a:ext cx="1010522" cy="305382"/>
            </a:xfrm>
            <a:prstGeom prst="rect">
              <a:avLst/>
            </a:prstGeom>
            <a:solidFill>
              <a:srgbClr val="68A1AF">
                <a:lumMod val="20000"/>
                <a:lumOff val="80000"/>
              </a:srgbClr>
            </a:solidFill>
            <a:ln w="12700" cap="flat" cmpd="sng" algn="ctr">
              <a:noFill/>
              <a:prstDash val="solid"/>
              <a:miter lim="800000"/>
            </a:ln>
            <a:effectLst/>
          </p:spPr>
          <p:txBody>
            <a:bodyPr rtlCol="0" anchor="t"/>
            <a:lstStyle/>
            <a:p>
              <a:pPr algn="ctr" defTabSz="457040">
                <a:defRPr/>
              </a:pPr>
              <a:r>
                <a:rPr lang="en-US" sz="700" kern="0">
                  <a:solidFill>
                    <a:srgbClr val="293E40"/>
                  </a:solidFill>
                  <a:latin typeface="Century Gothic" panose="020F0302020204030204"/>
                </a:rPr>
                <a:t>Platform Architecture</a:t>
              </a:r>
            </a:p>
          </p:txBody>
        </p:sp>
        <p:sp>
          <p:nvSpPr>
            <p:cNvPr id="85" name="Rectangle 84">
              <a:extLst>
                <a:ext uri="{FF2B5EF4-FFF2-40B4-BE49-F238E27FC236}">
                  <a16:creationId xmlns:a16="http://schemas.microsoft.com/office/drawing/2014/main" id="{C548E9C5-4368-4E88-C66F-E1A4E4DB368A}"/>
                </a:ext>
              </a:extLst>
            </p:cNvPr>
            <p:cNvSpPr/>
            <p:nvPr/>
          </p:nvSpPr>
          <p:spPr>
            <a:xfrm>
              <a:off x="2145751" y="4152011"/>
              <a:ext cx="1010522" cy="305382"/>
            </a:xfrm>
            <a:prstGeom prst="rect">
              <a:avLst/>
            </a:prstGeom>
            <a:solidFill>
              <a:srgbClr val="68A1AF">
                <a:lumMod val="20000"/>
                <a:lumOff val="80000"/>
              </a:srgbClr>
            </a:solidFill>
            <a:ln w="12700" cap="flat" cmpd="sng" algn="ctr">
              <a:noFill/>
              <a:prstDash val="solid"/>
              <a:miter lim="800000"/>
            </a:ln>
            <a:effectLst/>
          </p:spPr>
          <p:txBody>
            <a:bodyPr rtlCol="0" anchor="t"/>
            <a:lstStyle/>
            <a:p>
              <a:pPr algn="ctr" defTabSz="457040">
                <a:defRPr/>
              </a:pPr>
              <a:r>
                <a:rPr lang="en-US" sz="700" kern="0">
                  <a:solidFill>
                    <a:srgbClr val="293E40"/>
                  </a:solidFill>
                  <a:latin typeface="Century Gothic" panose="020F0302020204030204"/>
                </a:rPr>
                <a:t>Solution Architecture</a:t>
              </a:r>
            </a:p>
          </p:txBody>
        </p:sp>
        <p:sp>
          <p:nvSpPr>
            <p:cNvPr id="86" name="Rectangle 85">
              <a:extLst>
                <a:ext uri="{FF2B5EF4-FFF2-40B4-BE49-F238E27FC236}">
                  <a16:creationId xmlns:a16="http://schemas.microsoft.com/office/drawing/2014/main" id="{9B70DC10-2EE1-0F62-FF4D-C4116A4D2E52}"/>
                </a:ext>
              </a:extLst>
            </p:cNvPr>
            <p:cNvSpPr/>
            <p:nvPr/>
          </p:nvSpPr>
          <p:spPr>
            <a:xfrm>
              <a:off x="2145751" y="4508944"/>
              <a:ext cx="1010522" cy="305382"/>
            </a:xfrm>
            <a:prstGeom prst="rect">
              <a:avLst/>
            </a:prstGeom>
            <a:solidFill>
              <a:srgbClr val="68A1AF">
                <a:lumMod val="20000"/>
                <a:lumOff val="80000"/>
              </a:srgbClr>
            </a:solidFill>
            <a:ln w="12700" cap="flat" cmpd="sng" algn="ctr">
              <a:noFill/>
              <a:prstDash val="solid"/>
              <a:miter lim="800000"/>
            </a:ln>
            <a:effectLst/>
          </p:spPr>
          <p:txBody>
            <a:bodyPr rtlCol="0" anchor="t"/>
            <a:lstStyle/>
            <a:p>
              <a:pPr algn="ctr" defTabSz="457040">
                <a:defRPr/>
              </a:pPr>
              <a:r>
                <a:rPr lang="en-US" sz="700" kern="0">
                  <a:solidFill>
                    <a:srgbClr val="293E40"/>
                  </a:solidFill>
                  <a:latin typeface="Century Gothic" panose="020F0302020204030204"/>
                </a:rPr>
                <a:t>Platform Operations</a:t>
              </a:r>
            </a:p>
          </p:txBody>
        </p:sp>
        <p:sp>
          <p:nvSpPr>
            <p:cNvPr id="87" name="Rectangle 86">
              <a:extLst>
                <a:ext uri="{FF2B5EF4-FFF2-40B4-BE49-F238E27FC236}">
                  <a16:creationId xmlns:a16="http://schemas.microsoft.com/office/drawing/2014/main" id="{19901061-AE8D-01D7-E728-DC14EAD718A6}"/>
                </a:ext>
              </a:extLst>
            </p:cNvPr>
            <p:cNvSpPr/>
            <p:nvPr/>
          </p:nvSpPr>
          <p:spPr>
            <a:xfrm>
              <a:off x="2140763" y="4865877"/>
              <a:ext cx="1010522" cy="305382"/>
            </a:xfrm>
            <a:prstGeom prst="rect">
              <a:avLst/>
            </a:prstGeom>
            <a:solidFill>
              <a:srgbClr val="68A1AF">
                <a:lumMod val="20000"/>
                <a:lumOff val="80000"/>
              </a:srgbClr>
            </a:solidFill>
            <a:ln w="12700" cap="flat" cmpd="sng" algn="ctr">
              <a:noFill/>
              <a:prstDash val="solid"/>
              <a:miter lim="800000"/>
            </a:ln>
            <a:effectLst/>
          </p:spPr>
          <p:txBody>
            <a:bodyPr rtlCol="0" anchor="t"/>
            <a:lstStyle/>
            <a:p>
              <a:pPr algn="ctr" defTabSz="457040">
                <a:defRPr/>
              </a:pPr>
              <a:r>
                <a:rPr lang="en-US" sz="700" kern="0">
                  <a:solidFill>
                    <a:srgbClr val="293E40"/>
                  </a:solidFill>
                  <a:latin typeface="Century Gothic" panose="020F0302020204030204"/>
                </a:rPr>
                <a:t>CMDB, Discovery, Service Mapping</a:t>
              </a:r>
            </a:p>
          </p:txBody>
        </p:sp>
        <p:sp>
          <p:nvSpPr>
            <p:cNvPr id="88" name="Rectangle 87">
              <a:extLst>
                <a:ext uri="{FF2B5EF4-FFF2-40B4-BE49-F238E27FC236}">
                  <a16:creationId xmlns:a16="http://schemas.microsoft.com/office/drawing/2014/main" id="{ED3A7298-4379-A1B1-38F5-0EA679B3A97A}"/>
                </a:ext>
              </a:extLst>
            </p:cNvPr>
            <p:cNvSpPr/>
            <p:nvPr/>
          </p:nvSpPr>
          <p:spPr>
            <a:xfrm>
              <a:off x="2138384" y="5217982"/>
              <a:ext cx="1010522" cy="305382"/>
            </a:xfrm>
            <a:prstGeom prst="rect">
              <a:avLst/>
            </a:prstGeom>
            <a:solidFill>
              <a:srgbClr val="68A1AF">
                <a:lumMod val="20000"/>
                <a:lumOff val="80000"/>
              </a:srgbClr>
            </a:solidFill>
            <a:ln w="12700" cap="flat" cmpd="sng" algn="ctr">
              <a:noFill/>
              <a:prstDash val="solid"/>
              <a:miter lim="800000"/>
            </a:ln>
            <a:effectLst/>
          </p:spPr>
          <p:txBody>
            <a:bodyPr rtlCol="0" anchor="t"/>
            <a:lstStyle/>
            <a:p>
              <a:pPr algn="ctr" defTabSz="457040">
                <a:defRPr/>
              </a:pPr>
              <a:r>
                <a:rPr lang="en-US" sz="700" kern="0">
                  <a:solidFill>
                    <a:srgbClr val="293E40"/>
                  </a:solidFill>
                  <a:latin typeface="Century Gothic" panose="020F0302020204030204"/>
                </a:rPr>
                <a:t>Value Management</a:t>
              </a:r>
            </a:p>
          </p:txBody>
        </p:sp>
      </p:grpSp>
      <p:sp>
        <p:nvSpPr>
          <p:cNvPr id="89" name="TextBox 88">
            <a:extLst>
              <a:ext uri="{FF2B5EF4-FFF2-40B4-BE49-F238E27FC236}">
                <a16:creationId xmlns:a16="http://schemas.microsoft.com/office/drawing/2014/main" id="{D9381BCA-78BA-AA73-0FB6-4C9A2DAE1B96}"/>
              </a:ext>
            </a:extLst>
          </p:cNvPr>
          <p:cNvSpPr txBox="1"/>
          <p:nvPr/>
        </p:nvSpPr>
        <p:spPr>
          <a:xfrm>
            <a:off x="2740407" y="5856043"/>
            <a:ext cx="1289399" cy="630778"/>
          </a:xfrm>
          <a:prstGeom prst="rect">
            <a:avLst/>
          </a:prstGeom>
          <a:noFill/>
        </p:spPr>
        <p:txBody>
          <a:bodyPr wrap="square" rtlCol="0">
            <a:spAutoFit/>
          </a:bodyPr>
          <a:lstStyle/>
          <a:p>
            <a:pPr defTabSz="457040">
              <a:defRPr/>
            </a:pPr>
            <a:r>
              <a:rPr lang="en-US" sz="700" i="1" kern="0">
                <a:solidFill>
                  <a:srgbClr val="293E40"/>
                </a:solidFill>
                <a:latin typeface="Century Gothic" panose="020F0302020204030204"/>
              </a:rPr>
              <a:t># squads and squad sizes vary per organizational needs, adoption of capabilities and maturity of the platform</a:t>
            </a:r>
          </a:p>
        </p:txBody>
      </p:sp>
      <p:sp>
        <p:nvSpPr>
          <p:cNvPr id="90" name="Rectangle 89">
            <a:extLst>
              <a:ext uri="{FF2B5EF4-FFF2-40B4-BE49-F238E27FC236}">
                <a16:creationId xmlns:a16="http://schemas.microsoft.com/office/drawing/2014/main" id="{542CFE56-AF90-6DD9-41DD-AAB35BFD37D6}"/>
              </a:ext>
            </a:extLst>
          </p:cNvPr>
          <p:cNvSpPr/>
          <p:nvPr/>
        </p:nvSpPr>
        <p:spPr>
          <a:xfrm>
            <a:off x="4584319" y="2143329"/>
            <a:ext cx="6857449" cy="194845"/>
          </a:xfrm>
          <a:prstGeom prst="rect">
            <a:avLst/>
          </a:prstGeom>
          <a:solidFill>
            <a:srgbClr val="8686BC">
              <a:lumMod val="60000"/>
              <a:lumOff val="40000"/>
            </a:srgbClr>
          </a:solidFill>
          <a:ln w="12700" cap="flat" cmpd="sng" algn="ctr">
            <a:noFill/>
            <a:prstDash val="solid"/>
            <a:miter lim="800000"/>
          </a:ln>
          <a:effectLst/>
        </p:spPr>
        <p:txBody>
          <a:bodyPr rtlCol="0" anchor="ctr"/>
          <a:lstStyle/>
          <a:p>
            <a:pPr algn="ctr" defTabSz="457040">
              <a:defRPr/>
            </a:pPr>
            <a:r>
              <a:rPr lang="en-US" sz="1000" b="1" kern="0">
                <a:solidFill>
                  <a:srgbClr val="293E40"/>
                </a:solidFill>
                <a:latin typeface="Century Gothic" panose="020F0302020204030204"/>
              </a:rPr>
              <a:t>Federated business workflows responsibility</a:t>
            </a:r>
          </a:p>
        </p:txBody>
      </p:sp>
      <p:grpSp>
        <p:nvGrpSpPr>
          <p:cNvPr id="91" name="Group 90">
            <a:extLst>
              <a:ext uri="{FF2B5EF4-FFF2-40B4-BE49-F238E27FC236}">
                <a16:creationId xmlns:a16="http://schemas.microsoft.com/office/drawing/2014/main" id="{1D7BFC07-0CC7-30F4-F3A7-5962FCBF5B6A}"/>
              </a:ext>
            </a:extLst>
          </p:cNvPr>
          <p:cNvGrpSpPr/>
          <p:nvPr/>
        </p:nvGrpSpPr>
        <p:grpSpPr>
          <a:xfrm>
            <a:off x="121468" y="985159"/>
            <a:ext cx="11738227" cy="1643919"/>
            <a:chOff x="439787" y="821763"/>
            <a:chExt cx="1794571" cy="808171"/>
          </a:xfrm>
        </p:grpSpPr>
        <p:sp>
          <p:nvSpPr>
            <p:cNvPr id="92" name="Oval 91">
              <a:extLst>
                <a:ext uri="{FF2B5EF4-FFF2-40B4-BE49-F238E27FC236}">
                  <a16:creationId xmlns:a16="http://schemas.microsoft.com/office/drawing/2014/main" id="{A0084A29-BBC3-572E-E2BE-0B9089A29F24}"/>
                </a:ext>
              </a:extLst>
            </p:cNvPr>
            <p:cNvSpPr/>
            <p:nvPr/>
          </p:nvSpPr>
          <p:spPr>
            <a:xfrm>
              <a:off x="533726" y="821763"/>
              <a:ext cx="1700632" cy="808171"/>
            </a:xfrm>
            <a:prstGeom prst="ellipse">
              <a:avLst/>
            </a:prstGeom>
            <a:solidFill>
              <a:srgbClr val="E5D87C">
                <a:lumMod val="60000"/>
                <a:lumOff val="40000"/>
                <a:alpha val="15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93" name="TextBox 92">
              <a:extLst>
                <a:ext uri="{FF2B5EF4-FFF2-40B4-BE49-F238E27FC236}">
                  <a16:creationId xmlns:a16="http://schemas.microsoft.com/office/drawing/2014/main" id="{6278B776-2935-0116-AA9D-90D2AF425E21}"/>
                </a:ext>
              </a:extLst>
            </p:cNvPr>
            <p:cNvSpPr txBox="1"/>
            <p:nvPr/>
          </p:nvSpPr>
          <p:spPr>
            <a:xfrm>
              <a:off x="439787" y="1002851"/>
              <a:ext cx="1563615" cy="113450"/>
            </a:xfrm>
            <a:prstGeom prst="rect">
              <a:avLst/>
            </a:prstGeom>
            <a:noFill/>
          </p:spPr>
          <p:txBody>
            <a:bodyPr wrap="square" rtlCol="0">
              <a:spAutoFit/>
            </a:bodyPr>
            <a:lstStyle/>
            <a:p>
              <a:pPr defTabSz="457040">
                <a:defRPr/>
              </a:pPr>
              <a:r>
                <a:rPr lang="en-US" sz="900" b="1" i="1" kern="0">
                  <a:solidFill>
                    <a:srgbClr val="E5D87C">
                      <a:lumMod val="50000"/>
                    </a:srgbClr>
                  </a:solidFill>
                  <a:latin typeface="Century Gothic" panose="020F0302020204030204"/>
                </a:rPr>
                <a:t>Strategy governance</a:t>
              </a:r>
            </a:p>
          </p:txBody>
        </p:sp>
      </p:grpSp>
      <p:grpSp>
        <p:nvGrpSpPr>
          <p:cNvPr id="94" name="Group 93">
            <a:extLst>
              <a:ext uri="{FF2B5EF4-FFF2-40B4-BE49-F238E27FC236}">
                <a16:creationId xmlns:a16="http://schemas.microsoft.com/office/drawing/2014/main" id="{CFF6D052-298C-10C1-3963-BC4EDAEA2B5F}"/>
              </a:ext>
            </a:extLst>
          </p:cNvPr>
          <p:cNvGrpSpPr/>
          <p:nvPr/>
        </p:nvGrpSpPr>
        <p:grpSpPr>
          <a:xfrm>
            <a:off x="121467" y="1503515"/>
            <a:ext cx="4311308" cy="2840357"/>
            <a:chOff x="247929" y="1340258"/>
            <a:chExt cx="1999494" cy="2571873"/>
          </a:xfrm>
        </p:grpSpPr>
        <p:sp>
          <p:nvSpPr>
            <p:cNvPr id="95" name="Oval 94">
              <a:extLst>
                <a:ext uri="{FF2B5EF4-FFF2-40B4-BE49-F238E27FC236}">
                  <a16:creationId xmlns:a16="http://schemas.microsoft.com/office/drawing/2014/main" id="{E056AF0A-5F3C-B963-3887-D4262B53F630}"/>
                </a:ext>
              </a:extLst>
            </p:cNvPr>
            <p:cNvSpPr/>
            <p:nvPr/>
          </p:nvSpPr>
          <p:spPr>
            <a:xfrm>
              <a:off x="546791" y="1340258"/>
              <a:ext cx="1700632" cy="2571873"/>
            </a:xfrm>
            <a:prstGeom prst="ellipse">
              <a:avLst/>
            </a:prstGeom>
            <a:solidFill>
              <a:srgbClr val="68A1AF">
                <a:lumMod val="40000"/>
                <a:lumOff val="60000"/>
                <a:alpha val="35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96" name="TextBox 95">
              <a:extLst>
                <a:ext uri="{FF2B5EF4-FFF2-40B4-BE49-F238E27FC236}">
                  <a16:creationId xmlns:a16="http://schemas.microsoft.com/office/drawing/2014/main" id="{E0ECA12E-F1BF-7919-F2A4-25C9138E9906}"/>
                </a:ext>
              </a:extLst>
            </p:cNvPr>
            <p:cNvSpPr txBox="1"/>
            <p:nvPr/>
          </p:nvSpPr>
          <p:spPr>
            <a:xfrm>
              <a:off x="247929" y="2274737"/>
              <a:ext cx="1563615" cy="208958"/>
            </a:xfrm>
            <a:prstGeom prst="rect">
              <a:avLst/>
            </a:prstGeom>
            <a:noFill/>
          </p:spPr>
          <p:txBody>
            <a:bodyPr wrap="square" rtlCol="0">
              <a:spAutoFit/>
            </a:bodyPr>
            <a:lstStyle/>
            <a:p>
              <a:pPr defTabSz="457040">
                <a:defRPr/>
              </a:pPr>
              <a:r>
                <a:rPr lang="en-US" sz="900" b="1" i="1" kern="0">
                  <a:solidFill>
                    <a:srgbClr val="FFFFFF"/>
                  </a:solidFill>
                  <a:latin typeface="Century Gothic" panose="020F0302020204030204"/>
                </a:rPr>
                <a:t>Portfolio governance</a:t>
              </a:r>
            </a:p>
          </p:txBody>
        </p:sp>
      </p:grpSp>
      <p:grpSp>
        <p:nvGrpSpPr>
          <p:cNvPr id="97" name="Group 96">
            <a:extLst>
              <a:ext uri="{FF2B5EF4-FFF2-40B4-BE49-F238E27FC236}">
                <a16:creationId xmlns:a16="http://schemas.microsoft.com/office/drawing/2014/main" id="{8C62C8D7-41B0-7571-CE4A-ADF144B5628E}"/>
              </a:ext>
            </a:extLst>
          </p:cNvPr>
          <p:cNvGrpSpPr/>
          <p:nvPr/>
        </p:nvGrpSpPr>
        <p:grpSpPr>
          <a:xfrm>
            <a:off x="188952" y="3753010"/>
            <a:ext cx="4243822" cy="2840357"/>
            <a:chOff x="290090" y="3590336"/>
            <a:chExt cx="1944268" cy="2362880"/>
          </a:xfrm>
        </p:grpSpPr>
        <p:sp>
          <p:nvSpPr>
            <p:cNvPr id="98" name="Oval 97">
              <a:extLst>
                <a:ext uri="{FF2B5EF4-FFF2-40B4-BE49-F238E27FC236}">
                  <a16:creationId xmlns:a16="http://schemas.microsoft.com/office/drawing/2014/main" id="{7D628F2B-48CA-0008-D350-DF17FC5D1896}"/>
                </a:ext>
              </a:extLst>
            </p:cNvPr>
            <p:cNvSpPr/>
            <p:nvPr/>
          </p:nvSpPr>
          <p:spPr>
            <a:xfrm>
              <a:off x="522964" y="3590336"/>
              <a:ext cx="1711394" cy="2362880"/>
            </a:xfrm>
            <a:prstGeom prst="ellipse">
              <a:avLst/>
            </a:prstGeom>
            <a:solidFill>
              <a:srgbClr val="8686BC">
                <a:lumMod val="40000"/>
                <a:lumOff val="60000"/>
                <a:alpha val="35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99" name="TextBox 98">
              <a:extLst>
                <a:ext uri="{FF2B5EF4-FFF2-40B4-BE49-F238E27FC236}">
                  <a16:creationId xmlns:a16="http://schemas.microsoft.com/office/drawing/2014/main" id="{8707B8BD-1E64-0115-3234-9FDEA55C8790}"/>
                </a:ext>
              </a:extLst>
            </p:cNvPr>
            <p:cNvSpPr txBox="1"/>
            <p:nvPr/>
          </p:nvSpPr>
          <p:spPr>
            <a:xfrm>
              <a:off x="290090" y="4469698"/>
              <a:ext cx="1563615" cy="191978"/>
            </a:xfrm>
            <a:prstGeom prst="rect">
              <a:avLst/>
            </a:prstGeom>
            <a:noFill/>
          </p:spPr>
          <p:txBody>
            <a:bodyPr wrap="square" rtlCol="0">
              <a:spAutoFit/>
            </a:bodyPr>
            <a:lstStyle/>
            <a:p>
              <a:pPr defTabSz="457040">
                <a:defRPr/>
              </a:pPr>
              <a:r>
                <a:rPr lang="en-US" sz="900" b="1" i="1" kern="0">
                  <a:solidFill>
                    <a:srgbClr val="5274FF">
                      <a:lumMod val="40000"/>
                      <a:lumOff val="60000"/>
                    </a:srgbClr>
                  </a:solidFill>
                  <a:latin typeface="Century Gothic" panose="020F0302020204030204"/>
                </a:rPr>
                <a:t>Technical governance</a:t>
              </a:r>
            </a:p>
          </p:txBody>
        </p:sp>
      </p:grpSp>
    </p:spTree>
    <p:extLst>
      <p:ext uri="{BB962C8B-B14F-4D97-AF65-F5344CB8AC3E}">
        <p14:creationId xmlns:p14="http://schemas.microsoft.com/office/powerpoint/2010/main" val="148975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28A6A-C24B-6A8A-E866-ED18A0C4FF88}"/>
              </a:ext>
            </a:extLst>
          </p:cNvPr>
          <p:cNvSpPr txBox="1">
            <a:spLocks/>
          </p:cNvSpPr>
          <p:nvPr/>
        </p:nvSpPr>
        <p:spPr bwMode="gray">
          <a:xfrm>
            <a:off x="444436" y="893"/>
            <a:ext cx="11204323" cy="984263"/>
          </a:xfrm>
          <a:prstGeom prst="rect">
            <a:avLst/>
          </a:prstGeom>
        </p:spPr>
        <p:txBody>
          <a:bodyPr vert="horz" lIns="91416" tIns="0" rIns="91416" bIns="0" rtlCol="0" anchor="ctr" anchorCtr="0">
            <a:noAutofit/>
          </a:bodyPr>
          <a:lstStyle>
            <a:lvl1pPr algn="l" defTabSz="457017" rtl="0" eaLnBrk="1" latinLnBrk="0" hangingPunct="1">
              <a:lnSpc>
                <a:spcPct val="85000"/>
              </a:lnSpc>
              <a:spcBef>
                <a:spcPts val="0"/>
              </a:spcBef>
              <a:buNone/>
              <a:defRPr lang="en-US" sz="3200" b="1" i="0" kern="1200" dirty="0">
                <a:solidFill>
                  <a:schemeClr val="tx1"/>
                </a:solidFill>
                <a:latin typeface="+mj-lt"/>
                <a:ea typeface="Gilroy" panose="00000500000000000000" pitchFamily="50" charset="0"/>
                <a:cs typeface="Gilroy" panose="00000500000000000000" pitchFamily="50" charset="0"/>
              </a:defRPr>
            </a:lvl1pPr>
          </a:lstStyle>
          <a:p>
            <a:pPr>
              <a:defRPr/>
            </a:pPr>
            <a:r>
              <a:rPr lang="en-US" sz="3199">
                <a:solidFill>
                  <a:srgbClr val="FFFFFF"/>
                </a:solidFill>
                <a:latin typeface="Century Gothic" panose="020F0302020204030204"/>
              </a:rPr>
              <a:t>Example: </a:t>
            </a:r>
            <a:r>
              <a:rPr lang="en-US" sz="3199">
                <a:solidFill>
                  <a:srgbClr val="86ED77"/>
                </a:solidFill>
                <a:latin typeface="Century Gothic" panose="020F0302020204030204"/>
              </a:rPr>
              <a:t>Decentralized</a:t>
            </a:r>
            <a:r>
              <a:rPr lang="en-US" sz="3199">
                <a:solidFill>
                  <a:srgbClr val="FFFFFF"/>
                </a:solidFill>
                <a:latin typeface="Century Gothic" panose="020F0302020204030204"/>
              </a:rPr>
              <a:t> Delivery Model</a:t>
            </a:r>
            <a:br>
              <a:rPr lang="en-US" sz="3199" i="1">
                <a:solidFill>
                  <a:srgbClr val="FFFFFF"/>
                </a:solidFill>
                <a:latin typeface="Century Gothic" panose="020F0302020204030204"/>
              </a:rPr>
            </a:br>
            <a:endParaRPr lang="en-US" sz="1799" i="1">
              <a:solidFill>
                <a:srgbClr val="FFFFFF"/>
              </a:solidFill>
              <a:latin typeface="Century Gothic" panose="020F0302020204030204"/>
            </a:endParaRPr>
          </a:p>
        </p:txBody>
      </p:sp>
      <p:sp>
        <p:nvSpPr>
          <p:cNvPr id="3" name="Rectangle: Rounded Corners 31">
            <a:extLst>
              <a:ext uri="{FF2B5EF4-FFF2-40B4-BE49-F238E27FC236}">
                <a16:creationId xmlns:a16="http://schemas.microsoft.com/office/drawing/2014/main" id="{FE4D95E4-D0BC-B527-277A-9D6C3E587590}"/>
              </a:ext>
            </a:extLst>
          </p:cNvPr>
          <p:cNvSpPr/>
          <p:nvPr/>
        </p:nvSpPr>
        <p:spPr>
          <a:xfrm>
            <a:off x="551414" y="1882340"/>
            <a:ext cx="1687128" cy="4070221"/>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4" name="Rounded Rectangle 3">
            <a:extLst>
              <a:ext uri="{FF2B5EF4-FFF2-40B4-BE49-F238E27FC236}">
                <a16:creationId xmlns:a16="http://schemas.microsoft.com/office/drawing/2014/main" id="{AAF2A1C9-1353-3823-010E-D66B0C0AA4B0}"/>
              </a:ext>
            </a:extLst>
          </p:cNvPr>
          <p:cNvSpPr/>
          <p:nvPr/>
        </p:nvSpPr>
        <p:spPr>
          <a:xfrm>
            <a:off x="747144" y="1123043"/>
            <a:ext cx="1295663" cy="287925"/>
          </a:xfrm>
          <a:prstGeom prst="roundRect">
            <a:avLst/>
          </a:prstGeom>
          <a:noFill/>
          <a:ln w="12700" cap="flat" cmpd="sng" algn="ctr">
            <a:solidFill>
              <a:srgbClr val="68A1AF"/>
            </a:solidFill>
            <a:prstDash val="solid"/>
            <a:miter lim="800000"/>
          </a:ln>
          <a:effectLst/>
        </p:spPr>
        <p:txBody>
          <a:bodyPr rtlCol="0" anchor="ctr"/>
          <a:lstStyle/>
          <a:p>
            <a:pPr algn="ctr" defTabSz="457040">
              <a:defRPr/>
            </a:pPr>
            <a:r>
              <a:rPr lang="en-US" sz="700" kern="0">
                <a:solidFill>
                  <a:srgbClr val="FFFFFF"/>
                </a:solidFill>
                <a:latin typeface="Century Gothic" panose="020F0302020204030204"/>
              </a:rPr>
              <a:t>Executive  Sponsor</a:t>
            </a:r>
          </a:p>
        </p:txBody>
      </p:sp>
      <p:sp>
        <p:nvSpPr>
          <p:cNvPr id="5" name="TextBox 4">
            <a:extLst>
              <a:ext uri="{FF2B5EF4-FFF2-40B4-BE49-F238E27FC236}">
                <a16:creationId xmlns:a16="http://schemas.microsoft.com/office/drawing/2014/main" id="{6C931E08-B247-304A-2925-A367066D2BC7}"/>
              </a:ext>
            </a:extLst>
          </p:cNvPr>
          <p:cNvSpPr txBox="1"/>
          <p:nvPr/>
        </p:nvSpPr>
        <p:spPr>
          <a:xfrm>
            <a:off x="835531" y="1852551"/>
            <a:ext cx="1118889" cy="461545"/>
          </a:xfrm>
          <a:prstGeom prst="rect">
            <a:avLst/>
          </a:prstGeom>
          <a:solidFill>
            <a:srgbClr val="FFFFFF"/>
          </a:solidFill>
        </p:spPr>
        <p:txBody>
          <a:bodyPr wrap="square" rtlCol="0">
            <a:spAutoFit/>
          </a:bodyPr>
          <a:lstStyle/>
          <a:p>
            <a:pPr algn="ctr" defTabSz="457040">
              <a:defRPr/>
            </a:pPr>
            <a:r>
              <a:rPr lang="en-US" sz="1200" b="1" kern="0">
                <a:solidFill>
                  <a:srgbClr val="293E40"/>
                </a:solidFill>
                <a:latin typeface="Century Gothic" panose="020F0302020204030204"/>
              </a:rPr>
              <a:t>Finance</a:t>
            </a:r>
            <a:endParaRPr lang="en-US" sz="1200" b="1" kern="0">
              <a:solidFill>
                <a:srgbClr val="FF0000"/>
              </a:solidFill>
              <a:latin typeface="Century Gothic" panose="020F0302020204030204"/>
            </a:endParaRPr>
          </a:p>
          <a:p>
            <a:pPr defTabSz="457040">
              <a:defRPr/>
            </a:pPr>
            <a:endParaRPr lang="en-US" sz="1200" b="1" kern="0">
              <a:solidFill>
                <a:srgbClr val="293E40"/>
              </a:solidFill>
              <a:latin typeface="Century Gothic" panose="020F0302020204030204"/>
            </a:endParaRPr>
          </a:p>
        </p:txBody>
      </p:sp>
      <p:pic>
        <p:nvPicPr>
          <p:cNvPr id="6" name="Graphic 5" descr="Box">
            <a:extLst>
              <a:ext uri="{FF2B5EF4-FFF2-40B4-BE49-F238E27FC236}">
                <a16:creationId xmlns:a16="http://schemas.microsoft.com/office/drawing/2014/main" id="{EA9C60CD-8034-5FA4-5198-5913F1E5056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25046" y="2206259"/>
            <a:ext cx="539859" cy="539859"/>
          </a:xfrm>
          <a:prstGeom prst="rect">
            <a:avLst/>
          </a:prstGeom>
        </p:spPr>
      </p:pic>
      <p:sp>
        <p:nvSpPr>
          <p:cNvPr id="7" name="TextBox 6">
            <a:extLst>
              <a:ext uri="{FF2B5EF4-FFF2-40B4-BE49-F238E27FC236}">
                <a16:creationId xmlns:a16="http://schemas.microsoft.com/office/drawing/2014/main" id="{82492EFA-8831-42E9-6734-FBEED4639CE3}"/>
              </a:ext>
            </a:extLst>
          </p:cNvPr>
          <p:cNvSpPr txBox="1"/>
          <p:nvPr/>
        </p:nvSpPr>
        <p:spPr>
          <a:xfrm>
            <a:off x="655509" y="2770209"/>
            <a:ext cx="1478933" cy="400006"/>
          </a:xfrm>
          <a:prstGeom prst="rect">
            <a:avLst/>
          </a:prstGeom>
          <a:noFill/>
        </p:spPr>
        <p:txBody>
          <a:bodyPr wrap="square" rtlCol="0">
            <a:spAutoFit/>
          </a:bodyPr>
          <a:lstStyle/>
          <a:p>
            <a:pPr algn="ctr" defTabSz="457040">
              <a:defRPr/>
            </a:pPr>
            <a:r>
              <a:rPr lang="en-US" sz="1000" kern="0">
                <a:solidFill>
                  <a:srgbClr val="293E40"/>
                </a:solidFill>
                <a:latin typeface="Century Gothic" panose="020F0302020204030204"/>
              </a:rPr>
              <a:t>Finance </a:t>
            </a:r>
          </a:p>
          <a:p>
            <a:pPr algn="ctr" defTabSz="457040">
              <a:defRPr/>
            </a:pPr>
            <a:r>
              <a:rPr lang="en-US" sz="1000" kern="0">
                <a:solidFill>
                  <a:srgbClr val="293E40"/>
                </a:solidFill>
                <a:latin typeface="Century Gothic" panose="020F0302020204030204"/>
              </a:rPr>
              <a:t>Workflows</a:t>
            </a:r>
          </a:p>
        </p:txBody>
      </p:sp>
      <p:sp>
        <p:nvSpPr>
          <p:cNvPr id="8" name="Rounded Rectangle 47">
            <a:extLst>
              <a:ext uri="{FF2B5EF4-FFF2-40B4-BE49-F238E27FC236}">
                <a16:creationId xmlns:a16="http://schemas.microsoft.com/office/drawing/2014/main" id="{1B760CB6-7F10-CA48-B6DB-BBDE29801C2E}"/>
              </a:ext>
            </a:extLst>
          </p:cNvPr>
          <p:cNvSpPr/>
          <p:nvPr/>
        </p:nvSpPr>
        <p:spPr>
          <a:xfrm>
            <a:off x="747144" y="1468682"/>
            <a:ext cx="1295663" cy="287925"/>
          </a:xfrm>
          <a:prstGeom prst="roundRect">
            <a:avLst/>
          </a:prstGeom>
          <a:noFill/>
          <a:ln w="12700" cap="flat" cmpd="sng" algn="ctr">
            <a:solidFill>
              <a:srgbClr val="68A1AF"/>
            </a:solidFill>
            <a:prstDash val="solid"/>
            <a:miter lim="800000"/>
          </a:ln>
          <a:effectLst/>
        </p:spPr>
        <p:txBody>
          <a:bodyPr rtlCol="0" anchor="ctr"/>
          <a:lstStyle/>
          <a:p>
            <a:pPr algn="ctr" defTabSz="457040">
              <a:defRPr/>
            </a:pPr>
            <a:r>
              <a:rPr lang="en-US" sz="700" kern="0">
                <a:solidFill>
                  <a:srgbClr val="FFFFFF"/>
                </a:solidFill>
                <a:latin typeface="Century Gothic" panose="020F0302020204030204"/>
              </a:rPr>
              <a:t>Portfolio Manager</a:t>
            </a:r>
          </a:p>
        </p:txBody>
      </p:sp>
      <p:grpSp>
        <p:nvGrpSpPr>
          <p:cNvPr id="9" name="Group 8">
            <a:extLst>
              <a:ext uri="{FF2B5EF4-FFF2-40B4-BE49-F238E27FC236}">
                <a16:creationId xmlns:a16="http://schemas.microsoft.com/office/drawing/2014/main" id="{BCDD7704-63CE-4572-B72C-B216F9F303E0}"/>
              </a:ext>
            </a:extLst>
          </p:cNvPr>
          <p:cNvGrpSpPr/>
          <p:nvPr/>
        </p:nvGrpSpPr>
        <p:grpSpPr>
          <a:xfrm>
            <a:off x="927097" y="3286116"/>
            <a:ext cx="935756" cy="2451270"/>
            <a:chOff x="9649903" y="3332082"/>
            <a:chExt cx="936000" cy="2451909"/>
          </a:xfrm>
        </p:grpSpPr>
        <p:sp>
          <p:nvSpPr>
            <p:cNvPr id="10" name="Rounded Rectangle 39">
              <a:extLst>
                <a:ext uri="{FF2B5EF4-FFF2-40B4-BE49-F238E27FC236}">
                  <a16:creationId xmlns:a16="http://schemas.microsoft.com/office/drawing/2014/main" id="{290D4CD9-E355-4E0B-0266-248D33B76029}"/>
                </a:ext>
              </a:extLst>
            </p:cNvPr>
            <p:cNvSpPr/>
            <p:nvPr/>
          </p:nvSpPr>
          <p:spPr>
            <a:xfrm>
              <a:off x="9649903" y="3332082"/>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Owner</a:t>
              </a:r>
            </a:p>
          </p:txBody>
        </p:sp>
        <p:sp>
          <p:nvSpPr>
            <p:cNvPr id="11" name="Rounded Rectangle 40">
              <a:extLst>
                <a:ext uri="{FF2B5EF4-FFF2-40B4-BE49-F238E27FC236}">
                  <a16:creationId xmlns:a16="http://schemas.microsoft.com/office/drawing/2014/main" id="{CC4544E1-6C0D-70B4-519B-E903A71F82FE}"/>
                </a:ext>
              </a:extLst>
            </p:cNvPr>
            <p:cNvSpPr/>
            <p:nvPr/>
          </p:nvSpPr>
          <p:spPr>
            <a:xfrm>
              <a:off x="9649903" y="3646355"/>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Architect</a:t>
              </a:r>
            </a:p>
          </p:txBody>
        </p:sp>
        <p:sp>
          <p:nvSpPr>
            <p:cNvPr id="12" name="Rounded Rectangle 41">
              <a:extLst>
                <a:ext uri="{FF2B5EF4-FFF2-40B4-BE49-F238E27FC236}">
                  <a16:creationId xmlns:a16="http://schemas.microsoft.com/office/drawing/2014/main" id="{E8BE91E4-2ECA-82EA-84A5-A61B25E8168C}"/>
                </a:ext>
              </a:extLst>
            </p:cNvPr>
            <p:cNvSpPr/>
            <p:nvPr/>
          </p:nvSpPr>
          <p:spPr>
            <a:xfrm>
              <a:off x="9649903" y="3960628"/>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Scrum Master</a:t>
              </a:r>
            </a:p>
          </p:txBody>
        </p:sp>
        <p:sp>
          <p:nvSpPr>
            <p:cNvPr id="13" name="Rounded Rectangle 42">
              <a:extLst>
                <a:ext uri="{FF2B5EF4-FFF2-40B4-BE49-F238E27FC236}">
                  <a16:creationId xmlns:a16="http://schemas.microsoft.com/office/drawing/2014/main" id="{CE797AFA-A2C5-6C7F-D9AD-6F9C38D487A2}"/>
                </a:ext>
              </a:extLst>
            </p:cNvPr>
            <p:cNvSpPr/>
            <p:nvPr/>
          </p:nvSpPr>
          <p:spPr>
            <a:xfrm>
              <a:off x="9649903" y="4274901"/>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Snr. Developer(s)</a:t>
              </a:r>
            </a:p>
          </p:txBody>
        </p:sp>
        <p:sp>
          <p:nvSpPr>
            <p:cNvPr id="14" name="Rounded Rectangle 43">
              <a:extLst>
                <a:ext uri="{FF2B5EF4-FFF2-40B4-BE49-F238E27FC236}">
                  <a16:creationId xmlns:a16="http://schemas.microsoft.com/office/drawing/2014/main" id="{0043123D-8D75-8E6D-46C0-659400D5E516}"/>
                </a:ext>
              </a:extLst>
            </p:cNvPr>
            <p:cNvSpPr/>
            <p:nvPr/>
          </p:nvSpPr>
          <p:spPr>
            <a:xfrm>
              <a:off x="9649903" y="4589174"/>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Developer(s)</a:t>
              </a:r>
            </a:p>
          </p:txBody>
        </p:sp>
        <p:sp>
          <p:nvSpPr>
            <p:cNvPr id="15" name="Rounded Rectangle 44">
              <a:extLst>
                <a:ext uri="{FF2B5EF4-FFF2-40B4-BE49-F238E27FC236}">
                  <a16:creationId xmlns:a16="http://schemas.microsoft.com/office/drawing/2014/main" id="{AE55906B-7255-95D5-2D7E-9B5B7375878D}"/>
                </a:ext>
              </a:extLst>
            </p:cNvPr>
            <p:cNvSpPr/>
            <p:nvPr/>
          </p:nvSpPr>
          <p:spPr>
            <a:xfrm>
              <a:off x="9649903" y="4903447"/>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Jnr. Developer(s)</a:t>
              </a:r>
            </a:p>
          </p:txBody>
        </p:sp>
        <p:sp>
          <p:nvSpPr>
            <p:cNvPr id="16" name="Rounded Rectangle 82">
              <a:extLst>
                <a:ext uri="{FF2B5EF4-FFF2-40B4-BE49-F238E27FC236}">
                  <a16:creationId xmlns:a16="http://schemas.microsoft.com/office/drawing/2014/main" id="{37A07077-5D9D-B427-05EE-095A192695E7}"/>
                </a:ext>
              </a:extLst>
            </p:cNvPr>
            <p:cNvSpPr/>
            <p:nvPr/>
          </p:nvSpPr>
          <p:spPr>
            <a:xfrm>
              <a:off x="9649903" y="5217720"/>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Business/Process Analyst</a:t>
              </a:r>
            </a:p>
          </p:txBody>
        </p:sp>
        <p:sp>
          <p:nvSpPr>
            <p:cNvPr id="17" name="Rounded Rectangle 83">
              <a:extLst>
                <a:ext uri="{FF2B5EF4-FFF2-40B4-BE49-F238E27FC236}">
                  <a16:creationId xmlns:a16="http://schemas.microsoft.com/office/drawing/2014/main" id="{024CE51D-8643-D5BC-CCC8-D421FE756B49}"/>
                </a:ext>
              </a:extLst>
            </p:cNvPr>
            <p:cNvSpPr/>
            <p:nvPr/>
          </p:nvSpPr>
          <p:spPr>
            <a:xfrm>
              <a:off x="9649903" y="5531991"/>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Trainer / OCM Specialist</a:t>
              </a:r>
            </a:p>
          </p:txBody>
        </p:sp>
      </p:grpSp>
      <p:sp>
        <p:nvSpPr>
          <p:cNvPr id="18" name="Rectangle: Rounded Corners 31">
            <a:extLst>
              <a:ext uri="{FF2B5EF4-FFF2-40B4-BE49-F238E27FC236}">
                <a16:creationId xmlns:a16="http://schemas.microsoft.com/office/drawing/2014/main" id="{3595C84F-F39F-A83B-A334-98C968D29EDD}"/>
              </a:ext>
            </a:extLst>
          </p:cNvPr>
          <p:cNvSpPr/>
          <p:nvPr/>
        </p:nvSpPr>
        <p:spPr>
          <a:xfrm>
            <a:off x="2395396" y="1882340"/>
            <a:ext cx="1687128" cy="4070221"/>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19" name="Rounded Rectangle 90">
            <a:extLst>
              <a:ext uri="{FF2B5EF4-FFF2-40B4-BE49-F238E27FC236}">
                <a16:creationId xmlns:a16="http://schemas.microsoft.com/office/drawing/2014/main" id="{7366C2F1-B6C8-BD31-E125-8C365BC82793}"/>
              </a:ext>
            </a:extLst>
          </p:cNvPr>
          <p:cNvSpPr/>
          <p:nvPr/>
        </p:nvSpPr>
        <p:spPr>
          <a:xfrm>
            <a:off x="2591127" y="1123043"/>
            <a:ext cx="1295663" cy="287925"/>
          </a:xfrm>
          <a:prstGeom prst="roundRect">
            <a:avLst/>
          </a:prstGeom>
          <a:noFill/>
          <a:ln w="12700" cap="flat" cmpd="sng" algn="ctr">
            <a:solidFill>
              <a:srgbClr val="68A1AF"/>
            </a:solidFill>
            <a:prstDash val="solid"/>
            <a:miter lim="800000"/>
          </a:ln>
          <a:effectLst/>
        </p:spPr>
        <p:txBody>
          <a:bodyPr rtlCol="0" anchor="ctr"/>
          <a:lstStyle/>
          <a:p>
            <a:pPr algn="ctr" defTabSz="457040">
              <a:defRPr/>
            </a:pPr>
            <a:r>
              <a:rPr lang="en-US" sz="700" kern="0">
                <a:solidFill>
                  <a:srgbClr val="FFFFFF"/>
                </a:solidFill>
                <a:latin typeface="Century Gothic" panose="020F0302020204030204"/>
              </a:rPr>
              <a:t>Executive  Sponsor</a:t>
            </a:r>
          </a:p>
        </p:txBody>
      </p:sp>
      <p:sp>
        <p:nvSpPr>
          <p:cNvPr id="20" name="TextBox 19">
            <a:extLst>
              <a:ext uri="{FF2B5EF4-FFF2-40B4-BE49-F238E27FC236}">
                <a16:creationId xmlns:a16="http://schemas.microsoft.com/office/drawing/2014/main" id="{26D9CEDB-285D-B714-184E-9DF17074355E}"/>
              </a:ext>
            </a:extLst>
          </p:cNvPr>
          <p:cNvSpPr txBox="1"/>
          <p:nvPr/>
        </p:nvSpPr>
        <p:spPr>
          <a:xfrm>
            <a:off x="2771079" y="1852551"/>
            <a:ext cx="935756" cy="461545"/>
          </a:xfrm>
          <a:prstGeom prst="rect">
            <a:avLst/>
          </a:prstGeom>
          <a:solidFill>
            <a:srgbClr val="FFFFFF"/>
          </a:solidFill>
        </p:spPr>
        <p:txBody>
          <a:bodyPr wrap="square" rtlCol="0">
            <a:spAutoFit/>
          </a:bodyPr>
          <a:lstStyle/>
          <a:p>
            <a:pPr algn="ctr" defTabSz="457040">
              <a:defRPr/>
            </a:pPr>
            <a:r>
              <a:rPr lang="en-US" sz="1200" b="1" kern="0">
                <a:solidFill>
                  <a:srgbClr val="293E40"/>
                </a:solidFill>
                <a:latin typeface="Century Gothic" panose="020F0302020204030204"/>
              </a:rPr>
              <a:t>HR</a:t>
            </a:r>
            <a:endParaRPr lang="en-US" sz="1200" b="1" kern="0">
              <a:solidFill>
                <a:srgbClr val="FF0000"/>
              </a:solidFill>
              <a:latin typeface="Century Gothic" panose="020F0302020204030204"/>
            </a:endParaRPr>
          </a:p>
          <a:p>
            <a:pPr defTabSz="457040">
              <a:defRPr/>
            </a:pPr>
            <a:endParaRPr lang="en-US" sz="1200" b="1" kern="0">
              <a:solidFill>
                <a:srgbClr val="293E40"/>
              </a:solidFill>
              <a:latin typeface="Century Gothic" panose="020F0302020204030204"/>
            </a:endParaRPr>
          </a:p>
        </p:txBody>
      </p:sp>
      <p:pic>
        <p:nvPicPr>
          <p:cNvPr id="21" name="Graphic 20" descr="Box">
            <a:extLst>
              <a:ext uri="{FF2B5EF4-FFF2-40B4-BE49-F238E27FC236}">
                <a16:creationId xmlns:a16="http://schemas.microsoft.com/office/drawing/2014/main" id="{2CDF08EE-2527-6369-2116-B9E97B6B063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69029" y="2206259"/>
            <a:ext cx="539859" cy="539859"/>
          </a:xfrm>
          <a:prstGeom prst="rect">
            <a:avLst/>
          </a:prstGeom>
        </p:spPr>
      </p:pic>
      <p:sp>
        <p:nvSpPr>
          <p:cNvPr id="22" name="TextBox 21">
            <a:extLst>
              <a:ext uri="{FF2B5EF4-FFF2-40B4-BE49-F238E27FC236}">
                <a16:creationId xmlns:a16="http://schemas.microsoft.com/office/drawing/2014/main" id="{1E41D07F-0C62-E44F-67FF-4D656E78E921}"/>
              </a:ext>
            </a:extLst>
          </p:cNvPr>
          <p:cNvSpPr txBox="1"/>
          <p:nvPr/>
        </p:nvSpPr>
        <p:spPr>
          <a:xfrm>
            <a:off x="2499492" y="2770209"/>
            <a:ext cx="1478933" cy="400006"/>
          </a:xfrm>
          <a:prstGeom prst="rect">
            <a:avLst/>
          </a:prstGeom>
          <a:noFill/>
        </p:spPr>
        <p:txBody>
          <a:bodyPr wrap="square" rtlCol="0">
            <a:spAutoFit/>
          </a:bodyPr>
          <a:lstStyle/>
          <a:p>
            <a:pPr algn="ctr" defTabSz="457040">
              <a:defRPr/>
            </a:pPr>
            <a:r>
              <a:rPr lang="en-US" sz="1000" kern="0">
                <a:solidFill>
                  <a:srgbClr val="293E40"/>
                </a:solidFill>
                <a:latin typeface="Century Gothic" panose="020F0302020204030204"/>
              </a:rPr>
              <a:t>HRSD </a:t>
            </a:r>
          </a:p>
          <a:p>
            <a:pPr algn="ctr" defTabSz="457040">
              <a:defRPr/>
            </a:pPr>
            <a:endParaRPr lang="en-US" sz="1000" kern="0">
              <a:solidFill>
                <a:srgbClr val="293E40"/>
              </a:solidFill>
              <a:latin typeface="Century Gothic" panose="020F0302020204030204"/>
            </a:endParaRPr>
          </a:p>
        </p:txBody>
      </p:sp>
      <p:sp>
        <p:nvSpPr>
          <p:cNvPr id="23" name="Rounded Rectangle 94">
            <a:extLst>
              <a:ext uri="{FF2B5EF4-FFF2-40B4-BE49-F238E27FC236}">
                <a16:creationId xmlns:a16="http://schemas.microsoft.com/office/drawing/2014/main" id="{7EE98B56-8FA6-E5DC-246C-62DB61EA2BEE}"/>
              </a:ext>
            </a:extLst>
          </p:cNvPr>
          <p:cNvSpPr/>
          <p:nvPr/>
        </p:nvSpPr>
        <p:spPr>
          <a:xfrm>
            <a:off x="2591127" y="1468682"/>
            <a:ext cx="1295663" cy="287925"/>
          </a:xfrm>
          <a:prstGeom prst="roundRect">
            <a:avLst/>
          </a:prstGeom>
          <a:noFill/>
          <a:ln w="12700" cap="flat" cmpd="sng" algn="ctr">
            <a:solidFill>
              <a:srgbClr val="68A1AF"/>
            </a:solidFill>
            <a:prstDash val="solid"/>
            <a:miter lim="800000"/>
          </a:ln>
          <a:effectLst/>
        </p:spPr>
        <p:txBody>
          <a:bodyPr rtlCol="0" anchor="ctr"/>
          <a:lstStyle/>
          <a:p>
            <a:pPr algn="ctr" defTabSz="457040">
              <a:defRPr/>
            </a:pPr>
            <a:r>
              <a:rPr lang="en-US" sz="700" kern="0">
                <a:solidFill>
                  <a:srgbClr val="FFFFFF"/>
                </a:solidFill>
                <a:latin typeface="Century Gothic" panose="020F0302020204030204"/>
              </a:rPr>
              <a:t>Portfolio Manager</a:t>
            </a:r>
          </a:p>
        </p:txBody>
      </p:sp>
      <p:grpSp>
        <p:nvGrpSpPr>
          <p:cNvPr id="24" name="Group 23">
            <a:extLst>
              <a:ext uri="{FF2B5EF4-FFF2-40B4-BE49-F238E27FC236}">
                <a16:creationId xmlns:a16="http://schemas.microsoft.com/office/drawing/2014/main" id="{662D3A63-AD10-FC9E-FEE6-68D97F9E9A1B}"/>
              </a:ext>
            </a:extLst>
          </p:cNvPr>
          <p:cNvGrpSpPr/>
          <p:nvPr/>
        </p:nvGrpSpPr>
        <p:grpSpPr>
          <a:xfrm>
            <a:off x="2771079" y="3286116"/>
            <a:ext cx="935756" cy="2451270"/>
            <a:chOff x="9649903" y="3332082"/>
            <a:chExt cx="936000" cy="2451909"/>
          </a:xfrm>
        </p:grpSpPr>
        <p:sp>
          <p:nvSpPr>
            <p:cNvPr id="25" name="Rounded Rectangle 96">
              <a:extLst>
                <a:ext uri="{FF2B5EF4-FFF2-40B4-BE49-F238E27FC236}">
                  <a16:creationId xmlns:a16="http://schemas.microsoft.com/office/drawing/2014/main" id="{C2386193-E98B-027F-B671-9609462A29D0}"/>
                </a:ext>
              </a:extLst>
            </p:cNvPr>
            <p:cNvSpPr/>
            <p:nvPr/>
          </p:nvSpPr>
          <p:spPr>
            <a:xfrm>
              <a:off x="9649903" y="3332082"/>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Owner</a:t>
              </a:r>
            </a:p>
          </p:txBody>
        </p:sp>
        <p:sp>
          <p:nvSpPr>
            <p:cNvPr id="26" name="Rounded Rectangle 97">
              <a:extLst>
                <a:ext uri="{FF2B5EF4-FFF2-40B4-BE49-F238E27FC236}">
                  <a16:creationId xmlns:a16="http://schemas.microsoft.com/office/drawing/2014/main" id="{E1821E94-6F7E-54D3-F7A0-6271799A90EC}"/>
                </a:ext>
              </a:extLst>
            </p:cNvPr>
            <p:cNvSpPr/>
            <p:nvPr/>
          </p:nvSpPr>
          <p:spPr>
            <a:xfrm>
              <a:off x="9649903" y="3646355"/>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Architect</a:t>
              </a:r>
            </a:p>
          </p:txBody>
        </p:sp>
        <p:sp>
          <p:nvSpPr>
            <p:cNvPr id="27" name="Rounded Rectangle 98">
              <a:extLst>
                <a:ext uri="{FF2B5EF4-FFF2-40B4-BE49-F238E27FC236}">
                  <a16:creationId xmlns:a16="http://schemas.microsoft.com/office/drawing/2014/main" id="{37ADF55F-7066-BC8E-46B9-68B77A0A682E}"/>
                </a:ext>
              </a:extLst>
            </p:cNvPr>
            <p:cNvSpPr/>
            <p:nvPr/>
          </p:nvSpPr>
          <p:spPr>
            <a:xfrm>
              <a:off x="9649903" y="3960628"/>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Scrum Master</a:t>
              </a:r>
            </a:p>
          </p:txBody>
        </p:sp>
        <p:sp>
          <p:nvSpPr>
            <p:cNvPr id="28" name="Rounded Rectangle 99">
              <a:extLst>
                <a:ext uri="{FF2B5EF4-FFF2-40B4-BE49-F238E27FC236}">
                  <a16:creationId xmlns:a16="http://schemas.microsoft.com/office/drawing/2014/main" id="{D1256F91-7237-0385-A8FD-6429D633C3CA}"/>
                </a:ext>
              </a:extLst>
            </p:cNvPr>
            <p:cNvSpPr/>
            <p:nvPr/>
          </p:nvSpPr>
          <p:spPr>
            <a:xfrm>
              <a:off x="9649903" y="4274901"/>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Snr. Developer(s)</a:t>
              </a:r>
            </a:p>
          </p:txBody>
        </p:sp>
        <p:sp>
          <p:nvSpPr>
            <p:cNvPr id="29" name="Rounded Rectangle 100">
              <a:extLst>
                <a:ext uri="{FF2B5EF4-FFF2-40B4-BE49-F238E27FC236}">
                  <a16:creationId xmlns:a16="http://schemas.microsoft.com/office/drawing/2014/main" id="{014A08E6-E675-E435-60C1-3AF07DBAECEC}"/>
                </a:ext>
              </a:extLst>
            </p:cNvPr>
            <p:cNvSpPr/>
            <p:nvPr/>
          </p:nvSpPr>
          <p:spPr>
            <a:xfrm>
              <a:off x="9649903" y="4589174"/>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Developer(s)</a:t>
              </a:r>
            </a:p>
          </p:txBody>
        </p:sp>
        <p:sp>
          <p:nvSpPr>
            <p:cNvPr id="30" name="Rounded Rectangle 101">
              <a:extLst>
                <a:ext uri="{FF2B5EF4-FFF2-40B4-BE49-F238E27FC236}">
                  <a16:creationId xmlns:a16="http://schemas.microsoft.com/office/drawing/2014/main" id="{76833599-ADC7-E550-F1B5-DDFF8FEBD3C9}"/>
                </a:ext>
              </a:extLst>
            </p:cNvPr>
            <p:cNvSpPr/>
            <p:nvPr/>
          </p:nvSpPr>
          <p:spPr>
            <a:xfrm>
              <a:off x="9649903" y="4903447"/>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Jnr. Developer(s)</a:t>
              </a:r>
            </a:p>
          </p:txBody>
        </p:sp>
        <p:sp>
          <p:nvSpPr>
            <p:cNvPr id="31" name="Rounded Rectangle 102">
              <a:extLst>
                <a:ext uri="{FF2B5EF4-FFF2-40B4-BE49-F238E27FC236}">
                  <a16:creationId xmlns:a16="http://schemas.microsoft.com/office/drawing/2014/main" id="{D4281131-0DAB-8C93-B510-F92629C0CE63}"/>
                </a:ext>
              </a:extLst>
            </p:cNvPr>
            <p:cNvSpPr/>
            <p:nvPr/>
          </p:nvSpPr>
          <p:spPr>
            <a:xfrm>
              <a:off x="9649903" y="5217720"/>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Business/Process Analyst</a:t>
              </a:r>
            </a:p>
          </p:txBody>
        </p:sp>
        <p:sp>
          <p:nvSpPr>
            <p:cNvPr id="32" name="Rounded Rectangle 103">
              <a:extLst>
                <a:ext uri="{FF2B5EF4-FFF2-40B4-BE49-F238E27FC236}">
                  <a16:creationId xmlns:a16="http://schemas.microsoft.com/office/drawing/2014/main" id="{B250BB16-5094-5039-AE70-C906F4896297}"/>
                </a:ext>
              </a:extLst>
            </p:cNvPr>
            <p:cNvSpPr/>
            <p:nvPr/>
          </p:nvSpPr>
          <p:spPr>
            <a:xfrm>
              <a:off x="9649903" y="5531991"/>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Trainer / OCM Specialist</a:t>
              </a:r>
            </a:p>
          </p:txBody>
        </p:sp>
      </p:grpSp>
      <p:sp>
        <p:nvSpPr>
          <p:cNvPr id="33" name="Rectangle: Rounded Corners 31">
            <a:extLst>
              <a:ext uri="{FF2B5EF4-FFF2-40B4-BE49-F238E27FC236}">
                <a16:creationId xmlns:a16="http://schemas.microsoft.com/office/drawing/2014/main" id="{CF6D501D-EA27-5705-4028-CA300AE13C66}"/>
              </a:ext>
            </a:extLst>
          </p:cNvPr>
          <p:cNvSpPr/>
          <p:nvPr/>
        </p:nvSpPr>
        <p:spPr>
          <a:xfrm>
            <a:off x="4239378" y="1882340"/>
            <a:ext cx="2706949" cy="4070221"/>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34" name="Rounded Rectangle 106">
            <a:extLst>
              <a:ext uri="{FF2B5EF4-FFF2-40B4-BE49-F238E27FC236}">
                <a16:creationId xmlns:a16="http://schemas.microsoft.com/office/drawing/2014/main" id="{D62DA4E9-18FE-17C0-4ECA-DB076AF41A78}"/>
              </a:ext>
            </a:extLst>
          </p:cNvPr>
          <p:cNvSpPr/>
          <p:nvPr/>
        </p:nvSpPr>
        <p:spPr>
          <a:xfrm>
            <a:off x="4604220" y="1123043"/>
            <a:ext cx="1977268" cy="287925"/>
          </a:xfrm>
          <a:prstGeom prst="roundRect">
            <a:avLst/>
          </a:prstGeom>
          <a:noFill/>
          <a:ln w="12700" cap="flat" cmpd="sng" algn="ctr">
            <a:solidFill>
              <a:srgbClr val="68A1AF"/>
            </a:solidFill>
            <a:prstDash val="solid"/>
            <a:miter lim="800000"/>
          </a:ln>
          <a:effectLst/>
        </p:spPr>
        <p:txBody>
          <a:bodyPr rtlCol="0" anchor="ctr"/>
          <a:lstStyle/>
          <a:p>
            <a:pPr algn="ctr" defTabSz="457040">
              <a:defRPr/>
            </a:pPr>
            <a:r>
              <a:rPr lang="en-US" sz="700" kern="0">
                <a:solidFill>
                  <a:srgbClr val="FFFFFF"/>
                </a:solidFill>
                <a:latin typeface="Century Gothic" panose="020F0302020204030204"/>
              </a:rPr>
              <a:t>Executive  Sponsor</a:t>
            </a:r>
          </a:p>
        </p:txBody>
      </p:sp>
      <p:sp>
        <p:nvSpPr>
          <p:cNvPr id="35" name="TextBox 34">
            <a:extLst>
              <a:ext uri="{FF2B5EF4-FFF2-40B4-BE49-F238E27FC236}">
                <a16:creationId xmlns:a16="http://schemas.microsoft.com/office/drawing/2014/main" id="{73BB113E-FA94-1EA0-41EA-364BF3CB2CF3}"/>
              </a:ext>
            </a:extLst>
          </p:cNvPr>
          <p:cNvSpPr txBox="1"/>
          <p:nvPr/>
        </p:nvSpPr>
        <p:spPr>
          <a:xfrm>
            <a:off x="4558437" y="1852551"/>
            <a:ext cx="2068834" cy="461545"/>
          </a:xfrm>
          <a:prstGeom prst="rect">
            <a:avLst/>
          </a:prstGeom>
          <a:solidFill>
            <a:srgbClr val="FFFFFF"/>
          </a:solidFill>
        </p:spPr>
        <p:txBody>
          <a:bodyPr wrap="square" rtlCol="0">
            <a:spAutoFit/>
          </a:bodyPr>
          <a:lstStyle/>
          <a:p>
            <a:pPr algn="ctr" defTabSz="457040">
              <a:defRPr/>
            </a:pPr>
            <a:r>
              <a:rPr lang="en-US" sz="1200" b="1" kern="0">
                <a:solidFill>
                  <a:srgbClr val="293E40"/>
                </a:solidFill>
                <a:latin typeface="Century Gothic" panose="020F0302020204030204"/>
              </a:rPr>
              <a:t>IT</a:t>
            </a:r>
            <a:endParaRPr lang="en-US" sz="1200" b="1" kern="0">
              <a:solidFill>
                <a:srgbClr val="FF0000"/>
              </a:solidFill>
              <a:latin typeface="Century Gothic" panose="020F0302020204030204"/>
            </a:endParaRPr>
          </a:p>
          <a:p>
            <a:pPr defTabSz="457040">
              <a:defRPr/>
            </a:pPr>
            <a:endParaRPr lang="en-US" sz="1200" b="1" kern="0">
              <a:solidFill>
                <a:srgbClr val="293E40"/>
              </a:solidFill>
              <a:latin typeface="Century Gothic" panose="020F0302020204030204"/>
            </a:endParaRPr>
          </a:p>
        </p:txBody>
      </p:sp>
      <p:sp>
        <p:nvSpPr>
          <p:cNvPr id="36" name="Rounded Rectangle 110">
            <a:extLst>
              <a:ext uri="{FF2B5EF4-FFF2-40B4-BE49-F238E27FC236}">
                <a16:creationId xmlns:a16="http://schemas.microsoft.com/office/drawing/2014/main" id="{D617AC43-517E-AB0A-66CE-DD228662AFCD}"/>
              </a:ext>
            </a:extLst>
          </p:cNvPr>
          <p:cNvSpPr/>
          <p:nvPr/>
        </p:nvSpPr>
        <p:spPr>
          <a:xfrm>
            <a:off x="4604220" y="1468682"/>
            <a:ext cx="1977268" cy="287925"/>
          </a:xfrm>
          <a:prstGeom prst="roundRect">
            <a:avLst/>
          </a:prstGeom>
          <a:noFill/>
          <a:ln w="12700" cap="flat" cmpd="sng" algn="ctr">
            <a:solidFill>
              <a:srgbClr val="68A1AF"/>
            </a:solidFill>
            <a:prstDash val="solid"/>
            <a:miter lim="800000"/>
          </a:ln>
          <a:effectLst/>
        </p:spPr>
        <p:txBody>
          <a:bodyPr rtlCol="0" anchor="ctr"/>
          <a:lstStyle/>
          <a:p>
            <a:pPr algn="ctr" defTabSz="457040">
              <a:defRPr/>
            </a:pPr>
            <a:r>
              <a:rPr lang="en-US" sz="700" kern="0">
                <a:solidFill>
                  <a:srgbClr val="FFFFFF"/>
                </a:solidFill>
                <a:latin typeface="Century Gothic" panose="020F0302020204030204"/>
              </a:rPr>
              <a:t>Portfolio Manager</a:t>
            </a:r>
          </a:p>
        </p:txBody>
      </p:sp>
      <p:grpSp>
        <p:nvGrpSpPr>
          <p:cNvPr id="37" name="Group 36">
            <a:extLst>
              <a:ext uri="{FF2B5EF4-FFF2-40B4-BE49-F238E27FC236}">
                <a16:creationId xmlns:a16="http://schemas.microsoft.com/office/drawing/2014/main" id="{319B0974-882D-F4B4-8F25-542FF3DA7D56}"/>
              </a:ext>
            </a:extLst>
          </p:cNvPr>
          <p:cNvGrpSpPr/>
          <p:nvPr/>
        </p:nvGrpSpPr>
        <p:grpSpPr>
          <a:xfrm>
            <a:off x="4332632" y="2203768"/>
            <a:ext cx="2520444" cy="3533616"/>
            <a:chOff x="8126079" y="2162349"/>
            <a:chExt cx="2521101" cy="3534536"/>
          </a:xfrm>
        </p:grpSpPr>
        <p:grpSp>
          <p:nvGrpSpPr>
            <p:cNvPr id="38" name="Group 37">
              <a:extLst>
                <a:ext uri="{FF2B5EF4-FFF2-40B4-BE49-F238E27FC236}">
                  <a16:creationId xmlns:a16="http://schemas.microsoft.com/office/drawing/2014/main" id="{42493BA7-3B7A-2D2D-5F5E-062985FE9A8D}"/>
                </a:ext>
              </a:extLst>
            </p:cNvPr>
            <p:cNvGrpSpPr/>
            <p:nvPr/>
          </p:nvGrpSpPr>
          <p:grpSpPr>
            <a:xfrm>
              <a:off x="8126079" y="2164839"/>
              <a:ext cx="1479318" cy="3532046"/>
              <a:chOff x="8126079" y="2164839"/>
              <a:chExt cx="1479318" cy="3532046"/>
            </a:xfrm>
          </p:grpSpPr>
          <p:pic>
            <p:nvPicPr>
              <p:cNvPr id="51" name="Graphic 50" descr="Box">
                <a:extLst>
                  <a:ext uri="{FF2B5EF4-FFF2-40B4-BE49-F238E27FC236}">
                    <a16:creationId xmlns:a16="http://schemas.microsoft.com/office/drawing/2014/main" id="{7941CBE5-3BCD-8792-87B5-A6567131099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595738" y="2164839"/>
                <a:ext cx="540000" cy="540000"/>
              </a:xfrm>
              <a:prstGeom prst="rect">
                <a:avLst/>
              </a:prstGeom>
            </p:spPr>
          </p:pic>
          <p:sp>
            <p:nvSpPr>
              <p:cNvPr id="52" name="TextBox 51">
                <a:extLst>
                  <a:ext uri="{FF2B5EF4-FFF2-40B4-BE49-F238E27FC236}">
                    <a16:creationId xmlns:a16="http://schemas.microsoft.com/office/drawing/2014/main" id="{760F84C5-0D08-C187-182D-BA686B1C45DB}"/>
                  </a:ext>
                </a:extLst>
              </p:cNvPr>
              <p:cNvSpPr txBox="1"/>
              <p:nvPr/>
            </p:nvSpPr>
            <p:spPr>
              <a:xfrm>
                <a:off x="8126079" y="2728937"/>
                <a:ext cx="1479318" cy="400110"/>
              </a:xfrm>
              <a:prstGeom prst="rect">
                <a:avLst/>
              </a:prstGeom>
              <a:noFill/>
            </p:spPr>
            <p:txBody>
              <a:bodyPr wrap="square" rtlCol="0">
                <a:spAutoFit/>
              </a:bodyPr>
              <a:lstStyle/>
              <a:p>
                <a:pPr algn="ctr" defTabSz="457040">
                  <a:defRPr/>
                </a:pPr>
                <a:r>
                  <a:rPr lang="en-US" sz="1000" kern="0">
                    <a:solidFill>
                      <a:srgbClr val="293E40"/>
                    </a:solidFill>
                    <a:latin typeface="Century Gothic" panose="020F0302020204030204"/>
                  </a:rPr>
                  <a:t>ITSM </a:t>
                </a:r>
              </a:p>
              <a:p>
                <a:pPr algn="ctr" defTabSz="457040">
                  <a:defRPr/>
                </a:pPr>
                <a:endParaRPr lang="en-US" sz="1000" kern="0">
                  <a:solidFill>
                    <a:srgbClr val="293E40"/>
                  </a:solidFill>
                  <a:latin typeface="Century Gothic" panose="020F0302020204030204"/>
                </a:endParaRPr>
              </a:p>
            </p:txBody>
          </p:sp>
          <p:grpSp>
            <p:nvGrpSpPr>
              <p:cNvPr id="53" name="Group 52">
                <a:extLst>
                  <a:ext uri="{FF2B5EF4-FFF2-40B4-BE49-F238E27FC236}">
                    <a16:creationId xmlns:a16="http://schemas.microsoft.com/office/drawing/2014/main" id="{6309141A-2601-DD35-C9A7-276E130B7C28}"/>
                  </a:ext>
                </a:extLst>
              </p:cNvPr>
              <p:cNvGrpSpPr/>
              <p:nvPr/>
            </p:nvGrpSpPr>
            <p:grpSpPr>
              <a:xfrm>
                <a:off x="8397738" y="3244976"/>
                <a:ext cx="936000" cy="2451909"/>
                <a:chOff x="9649903" y="3332082"/>
                <a:chExt cx="936000" cy="2451909"/>
              </a:xfrm>
            </p:grpSpPr>
            <p:sp>
              <p:nvSpPr>
                <p:cNvPr id="54" name="Rounded Rectangle 112">
                  <a:extLst>
                    <a:ext uri="{FF2B5EF4-FFF2-40B4-BE49-F238E27FC236}">
                      <a16:creationId xmlns:a16="http://schemas.microsoft.com/office/drawing/2014/main" id="{160E96D1-37FD-2010-7661-2114BB5177FA}"/>
                    </a:ext>
                  </a:extLst>
                </p:cNvPr>
                <p:cNvSpPr/>
                <p:nvPr/>
              </p:nvSpPr>
              <p:spPr>
                <a:xfrm>
                  <a:off x="9649903" y="3332082"/>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Owner</a:t>
                  </a:r>
                </a:p>
              </p:txBody>
            </p:sp>
            <p:sp>
              <p:nvSpPr>
                <p:cNvPr id="55" name="Rounded Rectangle 113">
                  <a:extLst>
                    <a:ext uri="{FF2B5EF4-FFF2-40B4-BE49-F238E27FC236}">
                      <a16:creationId xmlns:a16="http://schemas.microsoft.com/office/drawing/2014/main" id="{E9222F83-2B99-4C05-551A-AC1028AC31D8}"/>
                    </a:ext>
                  </a:extLst>
                </p:cNvPr>
                <p:cNvSpPr/>
                <p:nvPr/>
              </p:nvSpPr>
              <p:spPr>
                <a:xfrm>
                  <a:off x="9649903" y="3646355"/>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Architect</a:t>
                  </a:r>
                </a:p>
              </p:txBody>
            </p:sp>
            <p:sp>
              <p:nvSpPr>
                <p:cNvPr id="56" name="Rounded Rectangle 114">
                  <a:extLst>
                    <a:ext uri="{FF2B5EF4-FFF2-40B4-BE49-F238E27FC236}">
                      <a16:creationId xmlns:a16="http://schemas.microsoft.com/office/drawing/2014/main" id="{D51C80F1-5755-7E30-C6A0-1D20632D2896}"/>
                    </a:ext>
                  </a:extLst>
                </p:cNvPr>
                <p:cNvSpPr/>
                <p:nvPr/>
              </p:nvSpPr>
              <p:spPr>
                <a:xfrm>
                  <a:off x="9649903" y="3960628"/>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Scrum Master</a:t>
                  </a:r>
                </a:p>
              </p:txBody>
            </p:sp>
            <p:sp>
              <p:nvSpPr>
                <p:cNvPr id="57" name="Rounded Rectangle 115">
                  <a:extLst>
                    <a:ext uri="{FF2B5EF4-FFF2-40B4-BE49-F238E27FC236}">
                      <a16:creationId xmlns:a16="http://schemas.microsoft.com/office/drawing/2014/main" id="{34FA4613-126A-C163-A07E-C37C63A3D48F}"/>
                    </a:ext>
                  </a:extLst>
                </p:cNvPr>
                <p:cNvSpPr/>
                <p:nvPr/>
              </p:nvSpPr>
              <p:spPr>
                <a:xfrm>
                  <a:off x="9649903" y="4274901"/>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Snr. Developer(s)</a:t>
                  </a:r>
                </a:p>
              </p:txBody>
            </p:sp>
            <p:sp>
              <p:nvSpPr>
                <p:cNvPr id="58" name="Rounded Rectangle 116">
                  <a:extLst>
                    <a:ext uri="{FF2B5EF4-FFF2-40B4-BE49-F238E27FC236}">
                      <a16:creationId xmlns:a16="http://schemas.microsoft.com/office/drawing/2014/main" id="{BF37F276-709D-7A1B-DF85-6B94138ADB74}"/>
                    </a:ext>
                  </a:extLst>
                </p:cNvPr>
                <p:cNvSpPr/>
                <p:nvPr/>
              </p:nvSpPr>
              <p:spPr>
                <a:xfrm>
                  <a:off x="9649903" y="4589174"/>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Developer(s)</a:t>
                  </a:r>
                </a:p>
              </p:txBody>
            </p:sp>
            <p:sp>
              <p:nvSpPr>
                <p:cNvPr id="59" name="Rounded Rectangle 117">
                  <a:extLst>
                    <a:ext uri="{FF2B5EF4-FFF2-40B4-BE49-F238E27FC236}">
                      <a16:creationId xmlns:a16="http://schemas.microsoft.com/office/drawing/2014/main" id="{78D3608E-A43A-5953-8B31-9D1B348CE510}"/>
                    </a:ext>
                  </a:extLst>
                </p:cNvPr>
                <p:cNvSpPr/>
                <p:nvPr/>
              </p:nvSpPr>
              <p:spPr>
                <a:xfrm>
                  <a:off x="9649903" y="4903447"/>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Jnr. Developer(s)</a:t>
                  </a:r>
                </a:p>
              </p:txBody>
            </p:sp>
            <p:sp>
              <p:nvSpPr>
                <p:cNvPr id="60" name="Rounded Rectangle 118">
                  <a:extLst>
                    <a:ext uri="{FF2B5EF4-FFF2-40B4-BE49-F238E27FC236}">
                      <a16:creationId xmlns:a16="http://schemas.microsoft.com/office/drawing/2014/main" id="{FEF1F364-CDDD-7343-A814-6E4A01B095AA}"/>
                    </a:ext>
                  </a:extLst>
                </p:cNvPr>
                <p:cNvSpPr/>
                <p:nvPr/>
              </p:nvSpPr>
              <p:spPr>
                <a:xfrm>
                  <a:off x="9649903" y="5217720"/>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Business/Process Analyst</a:t>
                  </a:r>
                </a:p>
              </p:txBody>
            </p:sp>
            <p:sp>
              <p:nvSpPr>
                <p:cNvPr id="61" name="Rounded Rectangle 119">
                  <a:extLst>
                    <a:ext uri="{FF2B5EF4-FFF2-40B4-BE49-F238E27FC236}">
                      <a16:creationId xmlns:a16="http://schemas.microsoft.com/office/drawing/2014/main" id="{ABF854BB-DB53-FADE-4F3A-A8200AC2B612}"/>
                    </a:ext>
                  </a:extLst>
                </p:cNvPr>
                <p:cNvSpPr/>
                <p:nvPr/>
              </p:nvSpPr>
              <p:spPr>
                <a:xfrm>
                  <a:off x="9649903" y="5531991"/>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Trainer / OCM Specialist</a:t>
                  </a:r>
                </a:p>
              </p:txBody>
            </p:sp>
          </p:grpSp>
        </p:grpSp>
        <p:grpSp>
          <p:nvGrpSpPr>
            <p:cNvPr id="39" name="Group 38">
              <a:extLst>
                <a:ext uri="{FF2B5EF4-FFF2-40B4-BE49-F238E27FC236}">
                  <a16:creationId xmlns:a16="http://schemas.microsoft.com/office/drawing/2014/main" id="{AAAC2616-5385-FF51-D4C6-3274608FC340}"/>
                </a:ext>
              </a:extLst>
            </p:cNvPr>
            <p:cNvGrpSpPr/>
            <p:nvPr/>
          </p:nvGrpSpPr>
          <p:grpSpPr>
            <a:xfrm>
              <a:off x="9167862" y="2162349"/>
              <a:ext cx="1479318" cy="3532046"/>
              <a:chOff x="9167862" y="2162349"/>
              <a:chExt cx="1479318" cy="3532046"/>
            </a:xfrm>
          </p:grpSpPr>
          <p:pic>
            <p:nvPicPr>
              <p:cNvPr id="40" name="Graphic 39" descr="Box">
                <a:extLst>
                  <a:ext uri="{FF2B5EF4-FFF2-40B4-BE49-F238E27FC236}">
                    <a16:creationId xmlns:a16="http://schemas.microsoft.com/office/drawing/2014/main" id="{CDA1FDD2-3243-7C8D-5052-2D184C37D44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637521" y="2162349"/>
                <a:ext cx="540000" cy="540000"/>
              </a:xfrm>
              <a:prstGeom prst="rect">
                <a:avLst/>
              </a:prstGeom>
            </p:spPr>
          </p:pic>
          <p:sp>
            <p:nvSpPr>
              <p:cNvPr id="41" name="TextBox 40">
                <a:extLst>
                  <a:ext uri="{FF2B5EF4-FFF2-40B4-BE49-F238E27FC236}">
                    <a16:creationId xmlns:a16="http://schemas.microsoft.com/office/drawing/2014/main" id="{49EEFC33-661B-FE54-69EF-597E99C59790}"/>
                  </a:ext>
                </a:extLst>
              </p:cNvPr>
              <p:cNvSpPr txBox="1"/>
              <p:nvPr/>
            </p:nvSpPr>
            <p:spPr>
              <a:xfrm>
                <a:off x="9167862" y="2726447"/>
                <a:ext cx="1479318" cy="400110"/>
              </a:xfrm>
              <a:prstGeom prst="rect">
                <a:avLst/>
              </a:prstGeom>
              <a:noFill/>
            </p:spPr>
            <p:txBody>
              <a:bodyPr wrap="square" rtlCol="0">
                <a:spAutoFit/>
              </a:bodyPr>
              <a:lstStyle/>
              <a:p>
                <a:pPr algn="ctr" defTabSz="457040">
                  <a:defRPr/>
                </a:pPr>
                <a:r>
                  <a:rPr lang="en-US" sz="1000" kern="0">
                    <a:solidFill>
                      <a:srgbClr val="293E40"/>
                    </a:solidFill>
                    <a:latin typeface="Century Gothic" panose="020F0302020204030204"/>
                  </a:rPr>
                  <a:t>ITOM </a:t>
                </a:r>
              </a:p>
              <a:p>
                <a:pPr algn="ctr" defTabSz="457040">
                  <a:defRPr/>
                </a:pPr>
                <a:endParaRPr lang="en-US" sz="1000" kern="0">
                  <a:solidFill>
                    <a:srgbClr val="293E40"/>
                  </a:solidFill>
                  <a:latin typeface="Century Gothic" panose="020F0302020204030204"/>
                </a:endParaRPr>
              </a:p>
            </p:txBody>
          </p:sp>
          <p:grpSp>
            <p:nvGrpSpPr>
              <p:cNvPr id="42" name="Group 41">
                <a:extLst>
                  <a:ext uri="{FF2B5EF4-FFF2-40B4-BE49-F238E27FC236}">
                    <a16:creationId xmlns:a16="http://schemas.microsoft.com/office/drawing/2014/main" id="{FB71153B-AD05-6375-3AE2-FBCF1F8D331F}"/>
                  </a:ext>
                </a:extLst>
              </p:cNvPr>
              <p:cNvGrpSpPr/>
              <p:nvPr/>
            </p:nvGrpSpPr>
            <p:grpSpPr>
              <a:xfrm>
                <a:off x="9439521" y="3242486"/>
                <a:ext cx="936000" cy="2451909"/>
                <a:chOff x="9649903" y="3332082"/>
                <a:chExt cx="936000" cy="2451909"/>
              </a:xfrm>
            </p:grpSpPr>
            <p:sp>
              <p:nvSpPr>
                <p:cNvPr id="43" name="Rounded Rectangle 132">
                  <a:extLst>
                    <a:ext uri="{FF2B5EF4-FFF2-40B4-BE49-F238E27FC236}">
                      <a16:creationId xmlns:a16="http://schemas.microsoft.com/office/drawing/2014/main" id="{ABA92821-19FC-E65F-8667-B86D97F241AB}"/>
                    </a:ext>
                  </a:extLst>
                </p:cNvPr>
                <p:cNvSpPr/>
                <p:nvPr/>
              </p:nvSpPr>
              <p:spPr>
                <a:xfrm>
                  <a:off x="9649903" y="3332082"/>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Owner</a:t>
                  </a:r>
                </a:p>
              </p:txBody>
            </p:sp>
            <p:sp>
              <p:nvSpPr>
                <p:cNvPr id="44" name="Rounded Rectangle 133">
                  <a:extLst>
                    <a:ext uri="{FF2B5EF4-FFF2-40B4-BE49-F238E27FC236}">
                      <a16:creationId xmlns:a16="http://schemas.microsoft.com/office/drawing/2014/main" id="{E6FEA779-56F7-5F0A-3314-05B5B47AE867}"/>
                    </a:ext>
                  </a:extLst>
                </p:cNvPr>
                <p:cNvSpPr/>
                <p:nvPr/>
              </p:nvSpPr>
              <p:spPr>
                <a:xfrm>
                  <a:off x="9649903" y="3646355"/>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Architect</a:t>
                  </a:r>
                </a:p>
              </p:txBody>
            </p:sp>
            <p:sp>
              <p:nvSpPr>
                <p:cNvPr id="45" name="Rounded Rectangle 134">
                  <a:extLst>
                    <a:ext uri="{FF2B5EF4-FFF2-40B4-BE49-F238E27FC236}">
                      <a16:creationId xmlns:a16="http://schemas.microsoft.com/office/drawing/2014/main" id="{44FC7695-29C3-F1E5-39A1-744C26004E2C}"/>
                    </a:ext>
                  </a:extLst>
                </p:cNvPr>
                <p:cNvSpPr/>
                <p:nvPr/>
              </p:nvSpPr>
              <p:spPr>
                <a:xfrm>
                  <a:off x="9649903" y="3960628"/>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Scrum Master</a:t>
                  </a:r>
                </a:p>
              </p:txBody>
            </p:sp>
            <p:sp>
              <p:nvSpPr>
                <p:cNvPr id="46" name="Rounded Rectangle 135">
                  <a:extLst>
                    <a:ext uri="{FF2B5EF4-FFF2-40B4-BE49-F238E27FC236}">
                      <a16:creationId xmlns:a16="http://schemas.microsoft.com/office/drawing/2014/main" id="{8683E0D6-9162-0D70-19E4-A6CF0AFF158F}"/>
                    </a:ext>
                  </a:extLst>
                </p:cNvPr>
                <p:cNvSpPr/>
                <p:nvPr/>
              </p:nvSpPr>
              <p:spPr>
                <a:xfrm>
                  <a:off x="9649903" y="4274901"/>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Snr. Developer(s)</a:t>
                  </a:r>
                </a:p>
              </p:txBody>
            </p:sp>
            <p:sp>
              <p:nvSpPr>
                <p:cNvPr id="47" name="Rounded Rectangle 136">
                  <a:extLst>
                    <a:ext uri="{FF2B5EF4-FFF2-40B4-BE49-F238E27FC236}">
                      <a16:creationId xmlns:a16="http://schemas.microsoft.com/office/drawing/2014/main" id="{88B1B3E9-9A06-4C88-CB6C-22F3913D6628}"/>
                    </a:ext>
                  </a:extLst>
                </p:cNvPr>
                <p:cNvSpPr/>
                <p:nvPr/>
              </p:nvSpPr>
              <p:spPr>
                <a:xfrm>
                  <a:off x="9649903" y="4589174"/>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Developer(s)</a:t>
                  </a:r>
                </a:p>
              </p:txBody>
            </p:sp>
            <p:sp>
              <p:nvSpPr>
                <p:cNvPr id="48" name="Rounded Rectangle 137">
                  <a:extLst>
                    <a:ext uri="{FF2B5EF4-FFF2-40B4-BE49-F238E27FC236}">
                      <a16:creationId xmlns:a16="http://schemas.microsoft.com/office/drawing/2014/main" id="{8372AF84-62A6-B72E-EA23-84C1BAD5DFB8}"/>
                    </a:ext>
                  </a:extLst>
                </p:cNvPr>
                <p:cNvSpPr/>
                <p:nvPr/>
              </p:nvSpPr>
              <p:spPr>
                <a:xfrm>
                  <a:off x="9649903" y="4903447"/>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Jnr. Developer(s)</a:t>
                  </a:r>
                </a:p>
              </p:txBody>
            </p:sp>
            <p:sp>
              <p:nvSpPr>
                <p:cNvPr id="49" name="Rounded Rectangle 138">
                  <a:extLst>
                    <a:ext uri="{FF2B5EF4-FFF2-40B4-BE49-F238E27FC236}">
                      <a16:creationId xmlns:a16="http://schemas.microsoft.com/office/drawing/2014/main" id="{12868CDD-0C05-A2C8-A65F-54B8F2F83495}"/>
                    </a:ext>
                  </a:extLst>
                </p:cNvPr>
                <p:cNvSpPr/>
                <p:nvPr/>
              </p:nvSpPr>
              <p:spPr>
                <a:xfrm>
                  <a:off x="9649903" y="5217720"/>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Business/Process Analyst</a:t>
                  </a:r>
                </a:p>
              </p:txBody>
            </p:sp>
            <p:sp>
              <p:nvSpPr>
                <p:cNvPr id="50" name="Rounded Rectangle 139">
                  <a:extLst>
                    <a:ext uri="{FF2B5EF4-FFF2-40B4-BE49-F238E27FC236}">
                      <a16:creationId xmlns:a16="http://schemas.microsoft.com/office/drawing/2014/main" id="{639CE54C-E16E-4874-ACB9-420DE8D6E717}"/>
                    </a:ext>
                  </a:extLst>
                </p:cNvPr>
                <p:cNvSpPr/>
                <p:nvPr/>
              </p:nvSpPr>
              <p:spPr>
                <a:xfrm>
                  <a:off x="9649903" y="5531991"/>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Trainer / OCM Specialist</a:t>
                  </a:r>
                </a:p>
              </p:txBody>
            </p:sp>
          </p:grpSp>
        </p:grpSp>
      </p:grpSp>
      <p:grpSp>
        <p:nvGrpSpPr>
          <p:cNvPr id="62" name="Group 61">
            <a:extLst>
              <a:ext uri="{FF2B5EF4-FFF2-40B4-BE49-F238E27FC236}">
                <a16:creationId xmlns:a16="http://schemas.microsoft.com/office/drawing/2014/main" id="{C0250D52-0A3E-D940-1922-D7D5FEBF730D}"/>
              </a:ext>
            </a:extLst>
          </p:cNvPr>
          <p:cNvGrpSpPr/>
          <p:nvPr/>
        </p:nvGrpSpPr>
        <p:grpSpPr>
          <a:xfrm>
            <a:off x="7103184" y="1123042"/>
            <a:ext cx="1687128" cy="4829516"/>
            <a:chOff x="8279465" y="1211069"/>
            <a:chExt cx="1687567" cy="4830774"/>
          </a:xfrm>
        </p:grpSpPr>
        <p:sp>
          <p:nvSpPr>
            <p:cNvPr id="63" name="Rectangle: Rounded Corners 31">
              <a:extLst>
                <a:ext uri="{FF2B5EF4-FFF2-40B4-BE49-F238E27FC236}">
                  <a16:creationId xmlns:a16="http://schemas.microsoft.com/office/drawing/2014/main" id="{60CA4754-1D1C-06B3-79FC-09FA6D2BBCE1}"/>
                </a:ext>
              </a:extLst>
            </p:cNvPr>
            <p:cNvSpPr/>
            <p:nvPr/>
          </p:nvSpPr>
          <p:spPr>
            <a:xfrm>
              <a:off x="8279465" y="1970562"/>
              <a:ext cx="1687567" cy="4071281"/>
            </a:xfrm>
            <a:prstGeom prst="roundRect">
              <a:avLst/>
            </a:prstGeom>
            <a:solidFill>
              <a:srgbClr val="FFFFFF"/>
            </a:solidFill>
            <a:ln w="12700" cap="flat" cmpd="sng" algn="ctr">
              <a:solidFill>
                <a:srgbClr val="293E40"/>
              </a:solidFill>
              <a:prstDash val="dash"/>
              <a:miter lim="800000"/>
            </a:ln>
            <a:effectLst/>
          </p:spPr>
          <p:txBody>
            <a:bodyPr rtlCol="0" anchor="ctr"/>
            <a:lstStyle/>
            <a:p>
              <a:pPr algn="ctr" defTabSz="457040">
                <a:defRPr/>
              </a:pPr>
              <a:endParaRPr lang="en-US" sz="1797" kern="0">
                <a:solidFill>
                  <a:srgbClr val="FFFFFF"/>
                </a:solidFill>
                <a:latin typeface="Century Gothic" panose="020F0302020204030204"/>
              </a:endParaRPr>
            </a:p>
          </p:txBody>
        </p:sp>
        <p:sp>
          <p:nvSpPr>
            <p:cNvPr id="64" name="Rounded Rectangle 87">
              <a:extLst>
                <a:ext uri="{FF2B5EF4-FFF2-40B4-BE49-F238E27FC236}">
                  <a16:creationId xmlns:a16="http://schemas.microsoft.com/office/drawing/2014/main" id="{864F795B-7C12-ACD7-5546-67BC0B629D78}"/>
                </a:ext>
              </a:extLst>
            </p:cNvPr>
            <p:cNvSpPr/>
            <p:nvPr/>
          </p:nvSpPr>
          <p:spPr>
            <a:xfrm>
              <a:off x="8475248" y="1211069"/>
              <a:ext cx="1296000" cy="288000"/>
            </a:xfrm>
            <a:prstGeom prst="roundRect">
              <a:avLst/>
            </a:prstGeom>
            <a:noFill/>
            <a:ln w="12700" cap="flat" cmpd="sng" algn="ctr">
              <a:solidFill>
                <a:srgbClr val="68A1AF"/>
              </a:solidFill>
              <a:prstDash val="solid"/>
              <a:miter lim="800000"/>
            </a:ln>
            <a:effectLst/>
          </p:spPr>
          <p:txBody>
            <a:bodyPr rtlCol="0" anchor="ctr"/>
            <a:lstStyle/>
            <a:p>
              <a:pPr algn="ctr" defTabSz="457040">
                <a:defRPr/>
              </a:pPr>
              <a:r>
                <a:rPr lang="en-US" sz="700" kern="0">
                  <a:solidFill>
                    <a:srgbClr val="FFFFFF"/>
                  </a:solidFill>
                  <a:latin typeface="Century Gothic" panose="020F0302020204030204"/>
                </a:rPr>
                <a:t>Executive  Sponsor</a:t>
              </a:r>
            </a:p>
          </p:txBody>
        </p:sp>
        <p:sp>
          <p:nvSpPr>
            <p:cNvPr id="65" name="TextBox 64">
              <a:extLst>
                <a:ext uri="{FF2B5EF4-FFF2-40B4-BE49-F238E27FC236}">
                  <a16:creationId xmlns:a16="http://schemas.microsoft.com/office/drawing/2014/main" id="{75E701B5-24EA-38E6-8DBF-113BE6E6A30A}"/>
                </a:ext>
              </a:extLst>
            </p:cNvPr>
            <p:cNvSpPr txBox="1"/>
            <p:nvPr/>
          </p:nvSpPr>
          <p:spPr>
            <a:xfrm>
              <a:off x="8475248" y="1940765"/>
              <a:ext cx="1296000" cy="276999"/>
            </a:xfrm>
            <a:prstGeom prst="rect">
              <a:avLst/>
            </a:prstGeom>
            <a:solidFill>
              <a:srgbClr val="FFFFFF"/>
            </a:solidFill>
          </p:spPr>
          <p:txBody>
            <a:bodyPr wrap="square" rtlCol="0">
              <a:spAutoFit/>
            </a:bodyPr>
            <a:lstStyle/>
            <a:p>
              <a:pPr algn="ctr" defTabSz="457040">
                <a:defRPr/>
              </a:pPr>
              <a:r>
                <a:rPr lang="en-US" sz="1200" b="1" kern="0">
                  <a:solidFill>
                    <a:srgbClr val="293E40"/>
                  </a:solidFill>
                  <a:latin typeface="Century Gothic" panose="020F0302020204030204"/>
                </a:rPr>
                <a:t>Security</a:t>
              </a:r>
            </a:p>
          </p:txBody>
        </p:sp>
        <p:grpSp>
          <p:nvGrpSpPr>
            <p:cNvPr id="66" name="Group 65">
              <a:extLst>
                <a:ext uri="{FF2B5EF4-FFF2-40B4-BE49-F238E27FC236}">
                  <a16:creationId xmlns:a16="http://schemas.microsoft.com/office/drawing/2014/main" id="{04FC66FF-FBB6-9CAD-229A-AF0A4BA2CF33}"/>
                </a:ext>
              </a:extLst>
            </p:cNvPr>
            <p:cNvGrpSpPr/>
            <p:nvPr/>
          </p:nvGrpSpPr>
          <p:grpSpPr>
            <a:xfrm>
              <a:off x="8383589" y="2294567"/>
              <a:ext cx="1479318" cy="964208"/>
              <a:chOff x="8383589" y="2294567"/>
              <a:chExt cx="1479318" cy="964208"/>
            </a:xfrm>
          </p:grpSpPr>
          <p:pic>
            <p:nvPicPr>
              <p:cNvPr id="77" name="Graphic 76" descr="Box">
                <a:extLst>
                  <a:ext uri="{FF2B5EF4-FFF2-40B4-BE49-F238E27FC236}">
                    <a16:creationId xmlns:a16="http://schemas.microsoft.com/office/drawing/2014/main" id="{9B842C24-0531-283B-63C1-8BC04E230FB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853248" y="2294567"/>
                <a:ext cx="540000" cy="540000"/>
              </a:xfrm>
              <a:prstGeom prst="rect">
                <a:avLst/>
              </a:prstGeom>
            </p:spPr>
          </p:pic>
          <p:sp>
            <p:nvSpPr>
              <p:cNvPr id="78" name="TextBox 77">
                <a:extLst>
                  <a:ext uri="{FF2B5EF4-FFF2-40B4-BE49-F238E27FC236}">
                    <a16:creationId xmlns:a16="http://schemas.microsoft.com/office/drawing/2014/main" id="{FA90373C-09DC-A71D-1E26-7121132C5A96}"/>
                  </a:ext>
                </a:extLst>
              </p:cNvPr>
              <p:cNvSpPr txBox="1"/>
              <p:nvPr/>
            </p:nvSpPr>
            <p:spPr>
              <a:xfrm>
                <a:off x="8383589" y="2858665"/>
                <a:ext cx="1479318" cy="400110"/>
              </a:xfrm>
              <a:prstGeom prst="rect">
                <a:avLst/>
              </a:prstGeom>
              <a:noFill/>
            </p:spPr>
            <p:txBody>
              <a:bodyPr wrap="square" rtlCol="0">
                <a:spAutoFit/>
              </a:bodyPr>
              <a:lstStyle/>
              <a:p>
                <a:pPr algn="ctr" defTabSz="457040">
                  <a:defRPr/>
                </a:pPr>
                <a:r>
                  <a:rPr lang="en-US" sz="1000" kern="0">
                    <a:solidFill>
                      <a:srgbClr val="293E40"/>
                    </a:solidFill>
                    <a:latin typeface="Century Gothic" panose="020F0302020204030204"/>
                  </a:rPr>
                  <a:t>SecOps </a:t>
                </a:r>
              </a:p>
              <a:p>
                <a:pPr algn="ctr" defTabSz="457040">
                  <a:defRPr/>
                </a:pPr>
                <a:endParaRPr lang="en-US" sz="1000" kern="0">
                  <a:solidFill>
                    <a:srgbClr val="293E40"/>
                  </a:solidFill>
                  <a:latin typeface="Century Gothic" panose="020F0302020204030204"/>
                </a:endParaRPr>
              </a:p>
            </p:txBody>
          </p:sp>
        </p:grpSp>
        <p:sp>
          <p:nvSpPr>
            <p:cNvPr id="67" name="Rounded Rectangle 122">
              <a:extLst>
                <a:ext uri="{FF2B5EF4-FFF2-40B4-BE49-F238E27FC236}">
                  <a16:creationId xmlns:a16="http://schemas.microsoft.com/office/drawing/2014/main" id="{5D7B3A89-7FA8-3940-8F48-FCB745394F57}"/>
                </a:ext>
              </a:extLst>
            </p:cNvPr>
            <p:cNvSpPr/>
            <p:nvPr/>
          </p:nvSpPr>
          <p:spPr>
            <a:xfrm>
              <a:off x="8475248" y="1556798"/>
              <a:ext cx="1296000" cy="288000"/>
            </a:xfrm>
            <a:prstGeom prst="roundRect">
              <a:avLst/>
            </a:prstGeom>
            <a:noFill/>
            <a:ln w="12700" cap="flat" cmpd="sng" algn="ctr">
              <a:solidFill>
                <a:srgbClr val="68A1AF"/>
              </a:solidFill>
              <a:prstDash val="solid"/>
              <a:miter lim="800000"/>
            </a:ln>
            <a:effectLst/>
          </p:spPr>
          <p:txBody>
            <a:bodyPr rtlCol="0" anchor="ctr"/>
            <a:lstStyle/>
            <a:p>
              <a:pPr algn="ctr" defTabSz="457040">
                <a:defRPr/>
              </a:pPr>
              <a:r>
                <a:rPr lang="en-US" sz="700" kern="0">
                  <a:solidFill>
                    <a:srgbClr val="FFFFFF"/>
                  </a:solidFill>
                  <a:latin typeface="Century Gothic" panose="020F0302020204030204"/>
                </a:rPr>
                <a:t>Portfolio Manager</a:t>
              </a:r>
            </a:p>
          </p:txBody>
        </p:sp>
        <p:grpSp>
          <p:nvGrpSpPr>
            <p:cNvPr id="68" name="Group 67">
              <a:extLst>
                <a:ext uri="{FF2B5EF4-FFF2-40B4-BE49-F238E27FC236}">
                  <a16:creationId xmlns:a16="http://schemas.microsoft.com/office/drawing/2014/main" id="{3C74E886-DC59-7239-D05B-835B2BA7F66B}"/>
                </a:ext>
              </a:extLst>
            </p:cNvPr>
            <p:cNvGrpSpPr/>
            <p:nvPr/>
          </p:nvGrpSpPr>
          <p:grpSpPr>
            <a:xfrm>
              <a:off x="8655248" y="3374704"/>
              <a:ext cx="936000" cy="2451909"/>
              <a:chOff x="9649903" y="3332082"/>
              <a:chExt cx="936000" cy="2451909"/>
            </a:xfrm>
          </p:grpSpPr>
          <p:sp>
            <p:nvSpPr>
              <p:cNvPr id="69" name="Rounded Rectangle 124">
                <a:extLst>
                  <a:ext uri="{FF2B5EF4-FFF2-40B4-BE49-F238E27FC236}">
                    <a16:creationId xmlns:a16="http://schemas.microsoft.com/office/drawing/2014/main" id="{F5BEBF37-1D1D-54CF-67A3-59CBA404E407}"/>
                  </a:ext>
                </a:extLst>
              </p:cNvPr>
              <p:cNvSpPr/>
              <p:nvPr/>
            </p:nvSpPr>
            <p:spPr>
              <a:xfrm>
                <a:off x="9649903" y="3332082"/>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Owner</a:t>
                </a:r>
              </a:p>
            </p:txBody>
          </p:sp>
          <p:sp>
            <p:nvSpPr>
              <p:cNvPr id="70" name="Rounded Rectangle 125">
                <a:extLst>
                  <a:ext uri="{FF2B5EF4-FFF2-40B4-BE49-F238E27FC236}">
                    <a16:creationId xmlns:a16="http://schemas.microsoft.com/office/drawing/2014/main" id="{3C434919-6EA7-3EBE-64E7-2BFC75E36EF7}"/>
                  </a:ext>
                </a:extLst>
              </p:cNvPr>
              <p:cNvSpPr/>
              <p:nvPr/>
            </p:nvSpPr>
            <p:spPr>
              <a:xfrm>
                <a:off x="9649903" y="3646355"/>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Product Architect</a:t>
                </a:r>
              </a:p>
            </p:txBody>
          </p:sp>
          <p:sp>
            <p:nvSpPr>
              <p:cNvPr id="71" name="Rounded Rectangle 126">
                <a:extLst>
                  <a:ext uri="{FF2B5EF4-FFF2-40B4-BE49-F238E27FC236}">
                    <a16:creationId xmlns:a16="http://schemas.microsoft.com/office/drawing/2014/main" id="{0E69E51B-1C43-31D8-3AF7-B667E7DBC193}"/>
                  </a:ext>
                </a:extLst>
              </p:cNvPr>
              <p:cNvSpPr/>
              <p:nvPr/>
            </p:nvSpPr>
            <p:spPr>
              <a:xfrm>
                <a:off x="9649903" y="3960628"/>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Scrum Master</a:t>
                </a:r>
              </a:p>
            </p:txBody>
          </p:sp>
          <p:sp>
            <p:nvSpPr>
              <p:cNvPr id="72" name="Rounded Rectangle 127">
                <a:extLst>
                  <a:ext uri="{FF2B5EF4-FFF2-40B4-BE49-F238E27FC236}">
                    <a16:creationId xmlns:a16="http://schemas.microsoft.com/office/drawing/2014/main" id="{58C31506-ED94-6F5E-3A08-C961ACF146AC}"/>
                  </a:ext>
                </a:extLst>
              </p:cNvPr>
              <p:cNvSpPr/>
              <p:nvPr/>
            </p:nvSpPr>
            <p:spPr>
              <a:xfrm>
                <a:off x="9649903" y="4274901"/>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Snr. Developer(s)</a:t>
                </a:r>
              </a:p>
            </p:txBody>
          </p:sp>
          <p:sp>
            <p:nvSpPr>
              <p:cNvPr id="73" name="Rounded Rectangle 128">
                <a:extLst>
                  <a:ext uri="{FF2B5EF4-FFF2-40B4-BE49-F238E27FC236}">
                    <a16:creationId xmlns:a16="http://schemas.microsoft.com/office/drawing/2014/main" id="{A77A2CE4-7485-4CF6-46FE-88C06EEB1120}"/>
                  </a:ext>
                </a:extLst>
              </p:cNvPr>
              <p:cNvSpPr/>
              <p:nvPr/>
            </p:nvSpPr>
            <p:spPr>
              <a:xfrm>
                <a:off x="9649903" y="4589174"/>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Developer(s)</a:t>
                </a:r>
              </a:p>
            </p:txBody>
          </p:sp>
          <p:sp>
            <p:nvSpPr>
              <p:cNvPr id="74" name="Rounded Rectangle 142">
                <a:extLst>
                  <a:ext uri="{FF2B5EF4-FFF2-40B4-BE49-F238E27FC236}">
                    <a16:creationId xmlns:a16="http://schemas.microsoft.com/office/drawing/2014/main" id="{0F5EAF69-7F4C-8172-1B93-450C30F6D646}"/>
                  </a:ext>
                </a:extLst>
              </p:cNvPr>
              <p:cNvSpPr/>
              <p:nvPr/>
            </p:nvSpPr>
            <p:spPr>
              <a:xfrm>
                <a:off x="9649903" y="4903447"/>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Jnr. Developer(s)</a:t>
                </a:r>
              </a:p>
            </p:txBody>
          </p:sp>
          <p:sp>
            <p:nvSpPr>
              <p:cNvPr id="75" name="Rounded Rectangle 143">
                <a:extLst>
                  <a:ext uri="{FF2B5EF4-FFF2-40B4-BE49-F238E27FC236}">
                    <a16:creationId xmlns:a16="http://schemas.microsoft.com/office/drawing/2014/main" id="{04A410A1-C90E-1E28-5A3E-FD49BA922FF0}"/>
                  </a:ext>
                </a:extLst>
              </p:cNvPr>
              <p:cNvSpPr/>
              <p:nvPr/>
            </p:nvSpPr>
            <p:spPr>
              <a:xfrm>
                <a:off x="9649903" y="5217720"/>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Business/Process Analyst</a:t>
                </a:r>
              </a:p>
            </p:txBody>
          </p:sp>
          <p:sp>
            <p:nvSpPr>
              <p:cNvPr id="76" name="Rounded Rectangle 144">
                <a:extLst>
                  <a:ext uri="{FF2B5EF4-FFF2-40B4-BE49-F238E27FC236}">
                    <a16:creationId xmlns:a16="http://schemas.microsoft.com/office/drawing/2014/main" id="{A3127F2F-4E19-118A-7F8B-E75D7982E50E}"/>
                  </a:ext>
                </a:extLst>
              </p:cNvPr>
              <p:cNvSpPr/>
              <p:nvPr/>
            </p:nvSpPr>
            <p:spPr>
              <a:xfrm>
                <a:off x="9649903" y="5531991"/>
                <a:ext cx="936000" cy="252000"/>
              </a:xfrm>
              <a:prstGeom prst="roundRect">
                <a:avLst/>
              </a:prstGeom>
              <a:noFill/>
              <a:ln w="12700" cap="flat" cmpd="sng" algn="ctr">
                <a:solidFill>
                  <a:srgbClr val="293E40"/>
                </a:solidFill>
                <a:prstDash val="solid"/>
                <a:miter lim="800000"/>
              </a:ln>
              <a:effectLst/>
            </p:spPr>
            <p:txBody>
              <a:bodyPr rtlCol="0" anchor="ctr"/>
              <a:lstStyle/>
              <a:p>
                <a:pPr algn="ctr" defTabSz="457040">
                  <a:defRPr/>
                </a:pPr>
                <a:r>
                  <a:rPr lang="en-US" sz="700" kern="0">
                    <a:solidFill>
                      <a:srgbClr val="293E40"/>
                    </a:solidFill>
                    <a:latin typeface="Century Gothic" panose="020F0302020204030204"/>
                  </a:rPr>
                  <a:t>Trainer / OCM Specialist</a:t>
                </a:r>
              </a:p>
            </p:txBody>
          </p:sp>
        </p:grpSp>
      </p:grpSp>
      <p:grpSp>
        <p:nvGrpSpPr>
          <p:cNvPr id="79" name="Group 78">
            <a:extLst>
              <a:ext uri="{FF2B5EF4-FFF2-40B4-BE49-F238E27FC236}">
                <a16:creationId xmlns:a16="http://schemas.microsoft.com/office/drawing/2014/main" id="{128F7B49-F797-1FE7-DFA0-F9073E7645DB}"/>
              </a:ext>
            </a:extLst>
          </p:cNvPr>
          <p:cNvGrpSpPr/>
          <p:nvPr/>
        </p:nvGrpSpPr>
        <p:grpSpPr>
          <a:xfrm>
            <a:off x="257616" y="2159260"/>
            <a:ext cx="11315982" cy="1752749"/>
            <a:chOff x="145915" y="2441030"/>
            <a:chExt cx="11318930" cy="1753206"/>
          </a:xfrm>
        </p:grpSpPr>
        <p:sp>
          <p:nvSpPr>
            <p:cNvPr id="80" name="Pentagon 19">
              <a:extLst>
                <a:ext uri="{FF2B5EF4-FFF2-40B4-BE49-F238E27FC236}">
                  <a16:creationId xmlns:a16="http://schemas.microsoft.com/office/drawing/2014/main" id="{A97744E4-F2FF-C5CD-3C06-937A6F5A0176}"/>
                </a:ext>
              </a:extLst>
            </p:cNvPr>
            <p:cNvSpPr/>
            <p:nvPr/>
          </p:nvSpPr>
          <p:spPr>
            <a:xfrm rot="10800000">
              <a:off x="145915" y="2441030"/>
              <a:ext cx="11318930" cy="1753203"/>
            </a:xfrm>
            <a:prstGeom prst="homePlate">
              <a:avLst/>
            </a:prstGeom>
            <a:solidFill>
              <a:srgbClr val="81B5A1">
                <a:alpha val="13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81" name="Rectangle: Rounded Corners 31">
              <a:extLst>
                <a:ext uri="{FF2B5EF4-FFF2-40B4-BE49-F238E27FC236}">
                  <a16:creationId xmlns:a16="http://schemas.microsoft.com/office/drawing/2014/main" id="{0F102776-2AE3-D561-18EF-5D7D3B928886}"/>
                </a:ext>
              </a:extLst>
            </p:cNvPr>
            <p:cNvSpPr/>
            <p:nvPr/>
          </p:nvSpPr>
          <p:spPr>
            <a:xfrm rot="5400000">
              <a:off x="9739064" y="2758045"/>
              <a:ext cx="1753200" cy="1119181"/>
            </a:xfrm>
            <a:prstGeom prst="roundRect">
              <a:avLst/>
            </a:prstGeom>
            <a:solidFill>
              <a:srgbClr val="FFFFFF"/>
            </a:solidFill>
            <a:ln w="12700" cap="flat" cmpd="sng" algn="ctr">
              <a:solidFill>
                <a:srgbClr val="293E40"/>
              </a:solidFill>
              <a:prstDash val="dash"/>
              <a:miter lim="800000"/>
            </a:ln>
            <a:effectLst/>
          </p:spPr>
          <p:txBody>
            <a:bodyPr vert="vert270" rtlCol="0" anchor="ctr"/>
            <a:lstStyle/>
            <a:p>
              <a:pPr algn="ctr" defTabSz="457040">
                <a:defRPr/>
              </a:pPr>
              <a:r>
                <a:rPr lang="en-US" sz="1100" kern="0">
                  <a:solidFill>
                    <a:srgbClr val="293E40"/>
                  </a:solidFill>
                  <a:latin typeface="Century Gothic" panose="020F0302020204030204"/>
                </a:rPr>
                <a:t>Enterprise Architecture</a:t>
              </a:r>
            </a:p>
          </p:txBody>
        </p:sp>
        <p:sp>
          <p:nvSpPr>
            <p:cNvPr id="82" name="TextBox 81">
              <a:extLst>
                <a:ext uri="{FF2B5EF4-FFF2-40B4-BE49-F238E27FC236}">
                  <a16:creationId xmlns:a16="http://schemas.microsoft.com/office/drawing/2014/main" id="{222A997E-F46E-D45D-1097-1D2C4276083A}"/>
                </a:ext>
              </a:extLst>
            </p:cNvPr>
            <p:cNvSpPr txBox="1"/>
            <p:nvPr/>
          </p:nvSpPr>
          <p:spPr>
            <a:xfrm>
              <a:off x="8653465" y="3485870"/>
              <a:ext cx="1526899" cy="461665"/>
            </a:xfrm>
            <a:prstGeom prst="rect">
              <a:avLst/>
            </a:prstGeom>
            <a:noFill/>
          </p:spPr>
          <p:txBody>
            <a:bodyPr wrap="square" rtlCol="0">
              <a:spAutoFit/>
            </a:bodyPr>
            <a:lstStyle/>
            <a:p>
              <a:pPr marL="171399" indent="-171399" defTabSz="457040">
                <a:buFont typeface="Arial" panose="020B0604020202020204" pitchFamily="34" charset="0"/>
                <a:buChar char="•"/>
                <a:defRPr/>
              </a:pPr>
              <a:r>
                <a:rPr lang="en-US" sz="600" kern="0">
                  <a:solidFill>
                    <a:srgbClr val="FFFFFF"/>
                  </a:solidFill>
                  <a:latin typeface="Century Gothic" panose="020F0302020204030204"/>
                </a:rPr>
                <a:t>Provides enterprise guidelines</a:t>
              </a:r>
            </a:p>
            <a:p>
              <a:pPr marL="171399" indent="-171399" defTabSz="457040">
                <a:buFont typeface="Arial" panose="020B0604020202020204" pitchFamily="34" charset="0"/>
                <a:buChar char="•"/>
                <a:defRPr/>
              </a:pPr>
              <a:r>
                <a:rPr lang="en-US" sz="600" kern="0">
                  <a:solidFill>
                    <a:srgbClr val="FFFFFF"/>
                  </a:solidFill>
                  <a:latin typeface="Century Gothic" panose="020F0302020204030204"/>
                </a:rPr>
                <a:t>Typically not platform specific</a:t>
              </a:r>
            </a:p>
            <a:p>
              <a:pPr marL="171399" indent="-171399" defTabSz="457040">
                <a:buFont typeface="Arial" panose="020B0604020202020204" pitchFamily="34" charset="0"/>
                <a:buChar char="•"/>
                <a:defRPr/>
              </a:pPr>
              <a:r>
                <a:rPr lang="en-US" sz="600" kern="0">
                  <a:solidFill>
                    <a:srgbClr val="FFFFFF"/>
                  </a:solidFill>
                  <a:latin typeface="Century Gothic" panose="020F0302020204030204"/>
                </a:rPr>
                <a:t>Common to have domain architect involvement</a:t>
              </a:r>
            </a:p>
          </p:txBody>
        </p:sp>
      </p:grpSp>
      <p:grpSp>
        <p:nvGrpSpPr>
          <p:cNvPr id="83" name="Group 82">
            <a:extLst>
              <a:ext uri="{FF2B5EF4-FFF2-40B4-BE49-F238E27FC236}">
                <a16:creationId xmlns:a16="http://schemas.microsoft.com/office/drawing/2014/main" id="{DEAF4D9E-859E-7A01-2E4C-33BC932D29C0}"/>
              </a:ext>
            </a:extLst>
          </p:cNvPr>
          <p:cNvGrpSpPr/>
          <p:nvPr/>
        </p:nvGrpSpPr>
        <p:grpSpPr>
          <a:xfrm>
            <a:off x="257616" y="4163942"/>
            <a:ext cx="11315982" cy="1752749"/>
            <a:chOff x="145915" y="2441030"/>
            <a:chExt cx="11318930" cy="1753206"/>
          </a:xfrm>
        </p:grpSpPr>
        <p:sp>
          <p:nvSpPr>
            <p:cNvPr id="84" name="Pentagon 148">
              <a:extLst>
                <a:ext uri="{FF2B5EF4-FFF2-40B4-BE49-F238E27FC236}">
                  <a16:creationId xmlns:a16="http://schemas.microsoft.com/office/drawing/2014/main" id="{ED5A7338-E913-31EA-09D3-ED6BCC978FCD}"/>
                </a:ext>
              </a:extLst>
            </p:cNvPr>
            <p:cNvSpPr/>
            <p:nvPr/>
          </p:nvSpPr>
          <p:spPr>
            <a:xfrm rot="10800000">
              <a:off x="145915" y="2441030"/>
              <a:ext cx="11318930" cy="1753203"/>
            </a:xfrm>
            <a:prstGeom prst="homePlate">
              <a:avLst/>
            </a:prstGeom>
            <a:solidFill>
              <a:srgbClr val="68A1AF">
                <a:lumMod val="60000"/>
                <a:lumOff val="40000"/>
                <a:alpha val="13000"/>
              </a:srgbClr>
            </a:solidFill>
            <a:ln w="12700" cap="flat" cmpd="sng" algn="ctr">
              <a:noFill/>
              <a:prstDash val="solid"/>
              <a:miter lim="800000"/>
            </a:ln>
            <a:effectLst/>
          </p:spPr>
          <p:txBody>
            <a:bodyPr rtlCol="0" anchor="ctr"/>
            <a:lstStyle/>
            <a:p>
              <a:pPr algn="ctr" defTabSz="457040">
                <a:defRPr/>
              </a:pPr>
              <a:endParaRPr lang="en-US" sz="1798" kern="0">
                <a:solidFill>
                  <a:srgbClr val="FFFFFF"/>
                </a:solidFill>
                <a:latin typeface="Century Gothic" panose="020F0302020204030204"/>
              </a:endParaRPr>
            </a:p>
          </p:txBody>
        </p:sp>
        <p:sp>
          <p:nvSpPr>
            <p:cNvPr id="85" name="Rectangle: Rounded Corners 31">
              <a:extLst>
                <a:ext uri="{FF2B5EF4-FFF2-40B4-BE49-F238E27FC236}">
                  <a16:creationId xmlns:a16="http://schemas.microsoft.com/office/drawing/2014/main" id="{1DC33AF3-356D-628F-092E-F83EA98B9015}"/>
                </a:ext>
              </a:extLst>
            </p:cNvPr>
            <p:cNvSpPr/>
            <p:nvPr/>
          </p:nvSpPr>
          <p:spPr>
            <a:xfrm rot="5400000">
              <a:off x="9739064" y="2758045"/>
              <a:ext cx="1753200" cy="1119181"/>
            </a:xfrm>
            <a:prstGeom prst="roundRect">
              <a:avLst/>
            </a:prstGeom>
            <a:solidFill>
              <a:srgbClr val="FFFFFF"/>
            </a:solidFill>
            <a:ln w="12700" cap="flat" cmpd="sng" algn="ctr">
              <a:solidFill>
                <a:srgbClr val="293E40"/>
              </a:solidFill>
              <a:prstDash val="dash"/>
              <a:miter lim="800000"/>
            </a:ln>
            <a:effectLst/>
          </p:spPr>
          <p:txBody>
            <a:bodyPr vert="vert270" rtlCol="0" anchor="ctr"/>
            <a:lstStyle/>
            <a:p>
              <a:pPr algn="ctr" defTabSz="457040">
                <a:defRPr/>
              </a:pPr>
              <a:r>
                <a:rPr lang="en-US" sz="1100" kern="0">
                  <a:solidFill>
                    <a:srgbClr val="293E40"/>
                  </a:solidFill>
                  <a:latin typeface="Century Gothic" panose="020F0302020204030204"/>
                </a:rPr>
                <a:t>Platform Run</a:t>
              </a:r>
            </a:p>
          </p:txBody>
        </p:sp>
        <p:sp>
          <p:nvSpPr>
            <p:cNvPr id="86" name="TextBox 85">
              <a:extLst>
                <a:ext uri="{FF2B5EF4-FFF2-40B4-BE49-F238E27FC236}">
                  <a16:creationId xmlns:a16="http://schemas.microsoft.com/office/drawing/2014/main" id="{01DD7468-1167-7CE7-4F28-84A2540CF288}"/>
                </a:ext>
              </a:extLst>
            </p:cNvPr>
            <p:cNvSpPr txBox="1"/>
            <p:nvPr/>
          </p:nvSpPr>
          <p:spPr>
            <a:xfrm>
              <a:off x="8653465" y="3485870"/>
              <a:ext cx="1526899" cy="461665"/>
            </a:xfrm>
            <a:prstGeom prst="rect">
              <a:avLst/>
            </a:prstGeom>
            <a:noFill/>
          </p:spPr>
          <p:txBody>
            <a:bodyPr wrap="square" rtlCol="0">
              <a:spAutoFit/>
            </a:bodyPr>
            <a:lstStyle/>
            <a:p>
              <a:pPr marL="171399" indent="-171399" defTabSz="457040">
                <a:buFont typeface="Arial" panose="020B0604020202020204" pitchFamily="34" charset="0"/>
                <a:buChar char="•"/>
                <a:defRPr/>
              </a:pPr>
              <a:r>
                <a:rPr lang="en-US" sz="600" kern="0">
                  <a:solidFill>
                    <a:srgbClr val="293E40"/>
                  </a:solidFill>
                  <a:latin typeface="Century Gothic" panose="020F0302020204030204"/>
                </a:rPr>
                <a:t>Provides platform run services</a:t>
              </a:r>
            </a:p>
            <a:p>
              <a:pPr marL="171399" indent="-171399" defTabSz="457040">
                <a:buFont typeface="Arial" panose="020B0604020202020204" pitchFamily="34" charset="0"/>
                <a:buChar char="•"/>
                <a:defRPr/>
              </a:pPr>
              <a:r>
                <a:rPr lang="en-US" sz="600" kern="0">
                  <a:solidFill>
                    <a:srgbClr val="293E40"/>
                  </a:solidFill>
                  <a:latin typeface="Century Gothic" panose="020F0302020204030204"/>
                </a:rPr>
                <a:t>Typically 1</a:t>
              </a:r>
              <a:r>
                <a:rPr lang="en-US" sz="600" kern="0" baseline="30000">
                  <a:solidFill>
                    <a:srgbClr val="293E40"/>
                  </a:solidFill>
                  <a:latin typeface="Century Gothic" panose="020F0302020204030204"/>
                </a:rPr>
                <a:t>st</a:t>
              </a:r>
              <a:r>
                <a:rPr lang="en-US" sz="600" kern="0">
                  <a:solidFill>
                    <a:srgbClr val="293E40"/>
                  </a:solidFill>
                  <a:latin typeface="Century Gothic" panose="020F0302020204030204"/>
                </a:rPr>
                <a:t> line / 2</a:t>
              </a:r>
              <a:r>
                <a:rPr lang="en-US" sz="600" kern="0" baseline="30000">
                  <a:solidFill>
                    <a:srgbClr val="293E40"/>
                  </a:solidFill>
                  <a:latin typeface="Century Gothic" panose="020F0302020204030204"/>
                </a:rPr>
                <a:t>nd</a:t>
              </a:r>
              <a:r>
                <a:rPr lang="en-US" sz="600" kern="0">
                  <a:solidFill>
                    <a:srgbClr val="293E40"/>
                  </a:solidFill>
                  <a:latin typeface="Century Gothic" panose="020F0302020204030204"/>
                </a:rPr>
                <a:t> line support</a:t>
              </a:r>
            </a:p>
            <a:p>
              <a:pPr marL="171399" indent="-171399" defTabSz="457040">
                <a:buFont typeface="Arial" panose="020B0604020202020204" pitchFamily="34" charset="0"/>
                <a:buChar char="•"/>
                <a:defRPr/>
              </a:pPr>
              <a:r>
                <a:rPr lang="en-US" sz="600" kern="0">
                  <a:solidFill>
                    <a:srgbClr val="293E40"/>
                  </a:solidFill>
                  <a:latin typeface="Century Gothic" panose="020F0302020204030204"/>
                </a:rPr>
                <a:t>Outsourcing options available.</a:t>
              </a:r>
            </a:p>
          </p:txBody>
        </p:sp>
      </p:grpSp>
      <p:sp>
        <p:nvSpPr>
          <p:cNvPr id="88" name="TextBox 87">
            <a:extLst>
              <a:ext uri="{FF2B5EF4-FFF2-40B4-BE49-F238E27FC236}">
                <a16:creationId xmlns:a16="http://schemas.microsoft.com/office/drawing/2014/main" id="{10D86965-9A81-9D0A-EE26-CDA8F4701CD8}"/>
              </a:ext>
            </a:extLst>
          </p:cNvPr>
          <p:cNvSpPr txBox="1"/>
          <p:nvPr/>
        </p:nvSpPr>
        <p:spPr>
          <a:xfrm>
            <a:off x="8761364" y="5208510"/>
            <a:ext cx="1526501" cy="461545"/>
          </a:xfrm>
          <a:prstGeom prst="rect">
            <a:avLst/>
          </a:prstGeom>
          <a:noFill/>
        </p:spPr>
        <p:txBody>
          <a:bodyPr wrap="square" rtlCol="0">
            <a:spAutoFit/>
          </a:bodyPr>
          <a:lstStyle/>
          <a:p>
            <a:pPr marL="171399" indent="-171399" defTabSz="914126">
              <a:buFont typeface="Arial" panose="020B0604020202020204" pitchFamily="34" charset="0"/>
              <a:buChar char="•"/>
              <a:defRPr/>
            </a:pPr>
            <a:r>
              <a:rPr lang="en-US" sz="600" kern="0">
                <a:solidFill>
                  <a:srgbClr val="FFFFFF"/>
                </a:solidFill>
                <a:latin typeface="Century Gothic" panose="020F0302020204030204"/>
              </a:rPr>
              <a:t>Provides platform run services</a:t>
            </a:r>
          </a:p>
          <a:p>
            <a:pPr marL="171399" indent="-171399" defTabSz="914126">
              <a:buFont typeface="Arial" panose="020B0604020202020204" pitchFamily="34" charset="0"/>
              <a:buChar char="•"/>
              <a:defRPr/>
            </a:pPr>
            <a:r>
              <a:rPr lang="en-US" sz="600" kern="0">
                <a:solidFill>
                  <a:srgbClr val="FFFFFF"/>
                </a:solidFill>
                <a:latin typeface="Century Gothic" panose="020F0302020204030204"/>
              </a:rPr>
              <a:t>Typically 1</a:t>
            </a:r>
            <a:r>
              <a:rPr lang="en-US" sz="600" kern="0" baseline="30000">
                <a:solidFill>
                  <a:srgbClr val="FFFFFF"/>
                </a:solidFill>
                <a:latin typeface="Century Gothic" panose="020F0302020204030204"/>
              </a:rPr>
              <a:t>st</a:t>
            </a:r>
            <a:r>
              <a:rPr lang="en-US" sz="600" kern="0">
                <a:solidFill>
                  <a:srgbClr val="FFFFFF"/>
                </a:solidFill>
                <a:latin typeface="Century Gothic" panose="020F0302020204030204"/>
              </a:rPr>
              <a:t> line / 2</a:t>
            </a:r>
            <a:r>
              <a:rPr lang="en-US" sz="600" kern="0" baseline="30000">
                <a:solidFill>
                  <a:srgbClr val="FFFFFF"/>
                </a:solidFill>
                <a:latin typeface="Century Gothic" panose="020F0302020204030204"/>
              </a:rPr>
              <a:t>nd</a:t>
            </a:r>
            <a:r>
              <a:rPr lang="en-US" sz="600" kern="0">
                <a:solidFill>
                  <a:srgbClr val="FFFFFF"/>
                </a:solidFill>
                <a:latin typeface="Century Gothic" panose="020F0302020204030204"/>
              </a:rPr>
              <a:t> line support</a:t>
            </a:r>
          </a:p>
          <a:p>
            <a:pPr marL="171399" indent="-171399" defTabSz="914126">
              <a:buFont typeface="Arial" panose="020B0604020202020204" pitchFamily="34" charset="0"/>
              <a:buChar char="•"/>
              <a:defRPr/>
            </a:pPr>
            <a:r>
              <a:rPr lang="en-US" sz="600" kern="0">
                <a:solidFill>
                  <a:srgbClr val="FFFFFF"/>
                </a:solidFill>
                <a:latin typeface="Century Gothic" panose="020F0302020204030204"/>
              </a:rPr>
              <a:t>Outsourcing options available.</a:t>
            </a:r>
          </a:p>
        </p:txBody>
      </p:sp>
    </p:spTree>
    <p:extLst>
      <p:ext uri="{BB962C8B-B14F-4D97-AF65-F5344CB8AC3E}">
        <p14:creationId xmlns:p14="http://schemas.microsoft.com/office/powerpoint/2010/main" val="200374215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BLUE">
  <a:themeElements>
    <a:clrScheme name="SN Wasabi 2022">
      <a:dk1>
        <a:srgbClr val="000000"/>
      </a:dk1>
      <a:lt1>
        <a:srgbClr val="FFFFFF"/>
      </a:lt1>
      <a:dk2>
        <a:srgbClr val="032D42"/>
      </a:dk2>
      <a:lt2>
        <a:srgbClr val="FFFFFF"/>
      </a:lt2>
      <a:accent1>
        <a:srgbClr val="62D84E"/>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2023 PPT Template1" id="{F2803ABE-B820-4A4D-BA36-31EF481227D6}" vid="{8F00494D-D832-CC40-A9A0-A439F169C4F7}"/>
    </a:ext>
  </a:extLst>
</a:theme>
</file>

<file path=ppt/theme/theme3.xml><?xml version="1.0" encoding="utf-8"?>
<a:theme xmlns:a="http://schemas.openxmlformats.org/drawingml/2006/main" name="1_Custom Design-BLUE">
  <a:themeElements>
    <a:clrScheme name="SN Wasabi 2022">
      <a:dk1>
        <a:srgbClr val="000000"/>
      </a:dk1>
      <a:lt1>
        <a:srgbClr val="FFFFFF"/>
      </a:lt1>
      <a:dk2>
        <a:srgbClr val="032D42"/>
      </a:dk2>
      <a:lt2>
        <a:srgbClr val="FFFFFF"/>
      </a:lt2>
      <a:accent1>
        <a:srgbClr val="62D84E"/>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Custom Design">
  <a:themeElements>
    <a:clrScheme name="Custom 1">
      <a:dk1>
        <a:srgbClr val="000000"/>
      </a:dk1>
      <a:lt1>
        <a:srgbClr val="FFFFFF"/>
      </a:lt1>
      <a:dk2>
        <a:srgbClr val="032D42"/>
      </a:dk2>
      <a:lt2>
        <a:srgbClr val="FFFFFF"/>
      </a:lt2>
      <a:accent1>
        <a:srgbClr val="62D84E"/>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Theme1">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spcBef>
            <a:spcPts val="300"/>
          </a:spcBef>
          <a:defRPr sz="1600" dirty="0" smtClean="0"/>
        </a:defPPr>
      </a:lstStyle>
    </a:txDef>
  </a:objectDefaults>
  <a:extraClrSchemeLst/>
  <a:extLst>
    <a:ext uri="{05A4C25C-085E-4340-85A3-A5531E510DB2}">
      <thm15:themeFamily xmlns:thm15="http://schemas.microsoft.com/office/thememl/2012/main" name="Theme1" id="{159BACA6-A732-4EDB-93BF-BE45CF42E697}" vid="{51EF16B1-BC69-46B9-AF19-A42C00218AFC}"/>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8bcff170-9979-491e-8683-d8ced0850bad}" enabled="0" method="" siteId="{8bcff170-9979-491e-8683-d8ced0850bad}" removed="1"/>
</clbl:labelList>
</file>

<file path=docProps/app.xml><?xml version="1.0" encoding="utf-8"?>
<Properties xmlns="http://schemas.openxmlformats.org/officeDocument/2006/extended-properties" xmlns:vt="http://schemas.openxmlformats.org/officeDocument/2006/docPropsVTypes">
  <TotalTime>585</TotalTime>
  <Words>13434</Words>
  <Application>Microsoft Macintosh PowerPoint</Application>
  <PresentationFormat>Widescreen</PresentationFormat>
  <Paragraphs>2163</Paragraphs>
  <Slides>102</Slides>
  <Notes>38</Notes>
  <HiddenSlides>72</HiddenSlides>
  <MMClips>0</MMClips>
  <ScaleCrop>false</ScaleCrop>
  <HeadingPairs>
    <vt:vector size="6" baseType="variant">
      <vt:variant>
        <vt:lpstr>Fonts Used</vt:lpstr>
      </vt:variant>
      <vt:variant>
        <vt:i4>12</vt:i4>
      </vt:variant>
      <vt:variant>
        <vt:lpstr>Theme</vt:lpstr>
      </vt:variant>
      <vt:variant>
        <vt:i4>5</vt:i4>
      </vt:variant>
      <vt:variant>
        <vt:lpstr>Slide Titles</vt:lpstr>
      </vt:variant>
      <vt:variant>
        <vt:i4>102</vt:i4>
      </vt:variant>
    </vt:vector>
  </HeadingPairs>
  <TitlesOfParts>
    <vt:vector size="119" baseType="lpstr">
      <vt:lpstr>Arial</vt:lpstr>
      <vt:lpstr>Avenir Book</vt:lpstr>
      <vt:lpstr>Calibri</vt:lpstr>
      <vt:lpstr>Calibri Light</vt:lpstr>
      <vt:lpstr>Calibri Regular</vt:lpstr>
      <vt:lpstr>Century Gothic</vt:lpstr>
      <vt:lpstr>Poppins</vt:lpstr>
      <vt:lpstr>Roboto Condensed Light</vt:lpstr>
      <vt:lpstr>Söhne</vt:lpstr>
      <vt:lpstr>Sun Life Sans</vt:lpstr>
      <vt:lpstr>Sun Life Sans Light</vt:lpstr>
      <vt:lpstr>Wingdings</vt:lpstr>
      <vt:lpstr>Office Theme</vt:lpstr>
      <vt:lpstr>Custom Design-BLUE</vt:lpstr>
      <vt:lpstr>1_Custom Design-BLUE</vt:lpstr>
      <vt:lpstr>1_Custom Design</vt:lpstr>
      <vt:lpstr>1_Theme1</vt:lpstr>
      <vt:lpstr>ServiceNow Operating Model and Governance</vt:lpstr>
      <vt:lpstr>Introduction</vt:lpstr>
      <vt:lpstr>NASA has shifted from the only option to becoming an enabler</vt:lpstr>
      <vt:lpstr>4 Common Themes From Successful ServiceNow Customers</vt:lpstr>
      <vt:lpstr>PowerPoint Presentation</vt:lpstr>
      <vt:lpstr>Common Components in an Operating Model: </vt:lpstr>
      <vt:lpstr>Importance of Governance As Part of An Overall Operating Model</vt:lpstr>
      <vt:lpstr>What needs to be done now?</vt:lpstr>
      <vt:lpstr>Result:  Achieving Successful Outcomes</vt:lpstr>
      <vt:lpstr>Step 1 – Preparing to Set Up ServiceNow Governance</vt:lpstr>
      <vt:lpstr>15 Critical Roles on the ServiceNow Platform Support Team  (individuals can have many roles)</vt:lpstr>
      <vt:lpstr>Step 2 – Defining a Governance Process</vt:lpstr>
      <vt:lpstr>Operating Model Options &amp; Considerations</vt:lpstr>
      <vt:lpstr>Maturity Model</vt:lpstr>
      <vt:lpstr>Step 2a:  Operating Model Recommendation for Customers Just Starting Out with Governance</vt:lpstr>
      <vt:lpstr>Initial Governance Operating Model Recommendation</vt:lpstr>
      <vt:lpstr>Initial Governance Boards &amp; key roles represented</vt:lpstr>
      <vt:lpstr>Minimum Viable Set of Governance Policies</vt:lpstr>
      <vt:lpstr>Step 2b:  Mature Operating Model Recommendation</vt:lpstr>
      <vt:lpstr>Mature Governance Maturity Model – Creation of a CoEI</vt:lpstr>
      <vt:lpstr>Mature Governance Operating Model for the CoEI</vt:lpstr>
      <vt:lpstr>Mature Governance Model Key Roles within the CoEI</vt:lpstr>
      <vt:lpstr>Maturing Governance Framework with CoEI</vt:lpstr>
      <vt:lpstr>Step 3 – Managing Future Demand</vt:lpstr>
      <vt:lpstr>Demand Management Intake Practice</vt:lpstr>
      <vt:lpstr>PowerPoint Presentation</vt:lpstr>
      <vt:lpstr>STEP 5 – Scaling with a Hybrid Operating Model</vt:lpstr>
      <vt:lpstr>PowerPoint Presentation</vt:lpstr>
      <vt:lpstr>ServiceNow Operating Model</vt:lpstr>
      <vt:lpstr>Shift from doing everything…</vt:lpstr>
      <vt:lpstr>To doing some of the thing, while managing others…</vt:lpstr>
      <vt:lpstr>To primarily enabling and managing…</vt:lpstr>
      <vt:lpstr>Thank You!</vt:lpstr>
      <vt:lpstr>Agenda</vt:lpstr>
      <vt:lpstr>A Perspective on the Need for a ServiceNow Operating Model</vt:lpstr>
      <vt:lpstr>Platform Evolution in Strategic Customers</vt:lpstr>
      <vt:lpstr>Establishing Governance and Roles/Responsibilities</vt:lpstr>
      <vt:lpstr>ServiceNow Platform Support Team Model</vt:lpstr>
      <vt:lpstr>Platform Support Team</vt:lpstr>
      <vt:lpstr>Platform Support Team</vt:lpstr>
      <vt:lpstr>Platform Support Team (continued)</vt:lpstr>
      <vt:lpstr>Platform Support Team (continued)</vt:lpstr>
      <vt:lpstr>Platform Support Team (continued)</vt:lpstr>
      <vt:lpstr>Platform Support Team (continued)</vt:lpstr>
      <vt:lpstr>Platform Team Activities</vt:lpstr>
      <vt:lpstr>10 Critical Roles Outside of the ServiceNow Platform Support Team</vt:lpstr>
      <vt:lpstr>Roles Outside of ServiceNow Platform Support Team</vt:lpstr>
      <vt:lpstr>Roles Outside of ServiceNow Platform Support Team (continued)</vt:lpstr>
      <vt:lpstr>Initial Governance Maturity Operating Model</vt:lpstr>
      <vt:lpstr>Initial Governance Framework</vt:lpstr>
      <vt:lpstr>Strategy Governance</vt:lpstr>
      <vt:lpstr>Technical Governance</vt:lpstr>
      <vt:lpstr>Portfolio Governance</vt:lpstr>
      <vt:lpstr>PowerPoint Presentation</vt:lpstr>
      <vt:lpstr>Governance Process</vt:lpstr>
      <vt:lpstr>Platform Team Sizing &amp; operating model – Key Considerations</vt:lpstr>
      <vt:lpstr>STRATEGY</vt:lpstr>
      <vt:lpstr>PLATFORM</vt:lpstr>
      <vt:lpstr>DELIVERY</vt:lpstr>
      <vt:lpstr>INNOVATION</vt:lpstr>
      <vt:lpstr>Step 2c) GBS Global Business Services - Mature Governance for Complex Organizations</vt:lpstr>
      <vt:lpstr>PowerPoint Presentation</vt:lpstr>
      <vt:lpstr>PowerPoint Presentation</vt:lpstr>
      <vt:lpstr>GBS Operation Models – Ideal Setup</vt:lpstr>
      <vt:lpstr>Mature Governance for Complex Organizations Add Business Unit Delivery &amp; Portfolio Teams</vt:lpstr>
      <vt:lpstr>Step 3a:  Overall Demand Management Process</vt:lpstr>
      <vt:lpstr>Why a Demand Management Process</vt:lpstr>
      <vt:lpstr>Managing Demand to Delivery</vt:lpstr>
      <vt:lpstr>6 Steps Needed to Build Out an Effective Demand Process</vt:lpstr>
      <vt:lpstr>6 Steps Needed to Build Out an Effective Demand Process</vt:lpstr>
      <vt:lpstr>6 Steps Needed to Build Out an Effective Demand Process</vt:lpstr>
      <vt:lpstr>Step 3b: Demand Management Intake Practice </vt:lpstr>
      <vt:lpstr>Step 3c:  Enhance, Evaluate, Prioritize &amp; Approve Demand via Assessments</vt:lpstr>
      <vt:lpstr>PowerPoint Presentation</vt:lpstr>
      <vt:lpstr>PowerPoint Presentation</vt:lpstr>
      <vt:lpstr>PowerPoint Presentation</vt:lpstr>
      <vt:lpstr>2 Demand Board Options</vt:lpstr>
      <vt:lpstr>Demand to Deploy – The ServiceNow Pipeline using ONE Centralized Demand Board (for smaller implementations or implementations of just 1-2 products)</vt:lpstr>
      <vt:lpstr>Demand to Deploy – The ServiceNow Pipeline using a Federated Demand Board and Support Model (for implementations of more than 2 products)</vt:lpstr>
      <vt:lpstr>Step 4: Real World Customer Example</vt:lpstr>
      <vt:lpstr>Executive Summary</vt:lpstr>
      <vt:lpstr>Where Did We Start</vt:lpstr>
      <vt:lpstr>ServiceNow Governance &amp; Operating Model</vt:lpstr>
      <vt:lpstr>Execution Details</vt:lpstr>
      <vt:lpstr>Delivery Methods</vt:lpstr>
      <vt:lpstr>ServiceNow Digital Transformation Alignment through 5 DE Squads &amp; Citizen Development </vt:lpstr>
      <vt:lpstr>PowerPoint Presentation</vt:lpstr>
      <vt:lpstr>PowerPoint Presentation</vt:lpstr>
      <vt:lpstr>In-House ServiceNow Delivery – Now Squad Descriptions </vt:lpstr>
      <vt:lpstr>Platform Squad</vt:lpstr>
      <vt:lpstr>ITSM/ITOM Squad</vt:lpstr>
      <vt:lpstr>Info Sec Squad</vt:lpstr>
      <vt:lpstr>Reporting Squad</vt:lpstr>
      <vt:lpstr>Dynamic Squad</vt:lpstr>
      <vt:lpstr>An analogy</vt:lpstr>
      <vt:lpstr>Delivery Model Options and Considerations</vt:lpstr>
      <vt:lpstr>PowerPoint Presentation</vt:lpstr>
      <vt:lpstr>PowerPoint Presentation</vt:lpstr>
      <vt:lpstr>PowerPoint Presentation</vt:lpstr>
      <vt:lpstr>PowerPoint Presentation</vt:lpstr>
      <vt:lpstr>PowerPoint Presentation</vt:lpstr>
      <vt:lpstr>Considerations for a CoEI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ServiceNow Operating Model and Governance</dc:title>
  <dc:creator>Brad Diamond</dc:creator>
  <cp:lastModifiedBy>Brad Diamond</cp:lastModifiedBy>
  <cp:revision>3</cp:revision>
  <dcterms:created xsi:type="dcterms:W3CDTF">2023-08-22T12:52:07Z</dcterms:created>
  <dcterms:modified xsi:type="dcterms:W3CDTF">2024-06-20T16:23:42Z</dcterms:modified>
</cp:coreProperties>
</file>