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6719" r:id="rId4"/>
    <p:sldMasterId id="2147490214" r:id="rId5"/>
    <p:sldMasterId id="2147490117" r:id="rId6"/>
  </p:sldMasterIdLst>
  <p:notesMasterIdLst>
    <p:notesMasterId r:id="rId22"/>
  </p:notesMasterIdLst>
  <p:handoutMasterIdLst>
    <p:handoutMasterId r:id="rId23"/>
  </p:handoutMasterIdLst>
  <p:sldIdLst>
    <p:sldId id="276" r:id="rId7"/>
    <p:sldId id="2142532326" r:id="rId8"/>
    <p:sldId id="342" r:id="rId9"/>
    <p:sldId id="2147483606" r:id="rId10"/>
    <p:sldId id="2147483607" r:id="rId11"/>
    <p:sldId id="2147483609" r:id="rId12"/>
    <p:sldId id="2147483610" r:id="rId13"/>
    <p:sldId id="2147483612" r:id="rId14"/>
    <p:sldId id="2147483620" r:id="rId15"/>
    <p:sldId id="2147483621" r:id="rId16"/>
    <p:sldId id="2147483622" r:id="rId17"/>
    <p:sldId id="2147483613" r:id="rId18"/>
    <p:sldId id="2147483611" r:id="rId19"/>
    <p:sldId id="2147482555" r:id="rId20"/>
    <p:sldId id="2147482909" r:id="rId21"/>
  </p:sldIdLst>
  <p:sldSz cx="12188825" cy="6858000"/>
  <p:notesSz cx="7010400" cy="9236075"/>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521415D9-36F7-43E2-AB2F-B90AF26B5E84}">
      <p14:sectionLst xmlns:p14="http://schemas.microsoft.com/office/powerpoint/2010/main">
        <p14:section name="Title" id="{CF8AEF57-83CD-8647-B9DE-558E51EEB797}">
          <p14:sldIdLst>
            <p14:sldId id="276"/>
            <p14:sldId id="2142532326"/>
            <p14:sldId id="342"/>
            <p14:sldId id="2147483606"/>
            <p14:sldId id="2147483607"/>
            <p14:sldId id="2147483609"/>
            <p14:sldId id="2147483610"/>
            <p14:sldId id="2147483612"/>
            <p14:sldId id="2147483620"/>
            <p14:sldId id="2147483621"/>
            <p14:sldId id="2147483622"/>
            <p14:sldId id="2147483613"/>
            <p14:sldId id="2147483611"/>
            <p14:sldId id="2147482555"/>
            <p14:sldId id="2147482909"/>
          </p14:sldIdLst>
        </p14:section>
      </p14:sectionLst>
    </p:ext>
    <p:ext uri="{EFAFB233-063F-42B5-8137-9DF3F51BA10A}">
      <p15:sldGuideLst xmlns:p15="http://schemas.microsoft.com/office/powerpoint/2012/main">
        <p15:guide id="1" orient="horz" pos="1032" userDrawn="1">
          <p15:clr>
            <a:srgbClr val="A4A3A4"/>
          </p15:clr>
        </p15:guide>
        <p15:guide id="2" pos="3839">
          <p15:clr>
            <a:srgbClr val="A4A3A4"/>
          </p15:clr>
        </p15:guide>
      </p15:sldGuideLst>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842CD1B-F7F7-5855-E28B-43EF4BFBA47F}" name="Ahmed Konswa" initials="" userId="S::ahmed.konswa@servicenow.com::2a1cc842-e9d9-48e1-9366-0a8bf6aba07e" providerId="AD"/>
  <p188:author id="{219A3920-C2D8-2A05-5504-45A3F78E2035}" name="William Olivieri" initials="WO" userId="S::William.Olivieri@servicenow.com::9b7dd0d0-66e0-4115-9a12-4170014cbc39" providerId="AD"/>
  <p188:author id="{B5979838-C128-9927-7024-759AC1931ACC}" name="Jeffrey Gore" initials="JG" userId="S::jeffrey.gore@servicenow.com::e599c16f-3f06-4506-888f-65baca54bae5" providerId="AD"/>
  <p188:author id="{1154693D-5EB5-CADB-C920-F415BF41B95A}" name="Nabil Asbi" initials="NA" userId="S::nabil.asbi@servicenow.com::076dd5c6-65dc-418c-9bfd-8b2cd90b1e8a" providerId="AD"/>
  <p188:author id="{37E2AA3D-BC87-8E5F-3464-C6DBC1500B1C}" name="Sean Hughes" initials="SH" userId="S::sean.hughes@servicenow.com::679f23f3-473f-4b5c-878f-52f1166f16b1" providerId="AD"/>
  <p188:author id="{E1C67D3E-047C-F413-AA68-700E2AB824FA}" name="Terence Chesire" initials="TC" userId="S::terence.chesire@servicenow.com::b66695e0-ed20-4207-b452-754c60ccaa63" providerId="AD"/>
  <p188:author id="{BA0A334A-5DA8-22BA-51AE-319131470395}" name="Ajda LaPrad" initials="AL" userId="S::ajda.laprad@servicenow.com::19cee7d0-0080-43d6-b9f8-73bfb0a66687" providerId="AD"/>
  <p188:author id="{FF2FEC51-C66D-C049-7CB9-C4AD6905F62A}" name="Anne Prem" initials="AP" userId="S::anne.prem@servicenow.com::20a67918-439b-41a6-a99f-d465d3d40006" providerId="AD"/>
  <p188:author id="{FCA05F56-A008-635A-40EF-0BE30BA39632}" name="Victor Chen" initials="VC" userId="S::victor.chen@servicenow.com::0d91e809-295c-4e52-8253-be53beab497c" providerId="AD"/>
  <p188:author id="{D0F4A65A-5044-2F70-4E9B-5CC6590F9621}" name="Sudheer Kumar Chintala" initials="SC" userId="S::sudheerkuma.chintala@servicenow.com::67051de4-5791-45c7-a5a4-a0dbd02c1eac" providerId="AD"/>
  <p188:author id="{F00B305C-D67D-19F6-30F4-A65815A2AFF3}" name="Manuel Giacobbe" initials="" userId="S::manuel.giacobbe@servicenow.com::086efc19-7cdb-49a2-a60b-d13866c06a0d" providerId="AD"/>
  <p188:author id="{66BA1760-4D10-8DE7-3745-796529D6DB70}" name="Sheri Kahn" initials="SK" userId="S::sheri.kahn@servicenow.com::fa074602-82fd-4e77-aec1-a0f1751f5363" providerId="AD"/>
  <p188:author id="{6C39FA70-470E-50DC-322A-07B49532F403}" name="Jennifer Faulkner" initials="JF" userId="S::jennifer.faulkner@servicenow.com::7b91b79a-b534-4e35-8991-e95ba7b5a6b7" providerId="AD"/>
  <p188:author id="{66284371-17B9-E18E-78BE-98ED40ED5AF3}" name="Elise Hacker" initials="EH" userId="S::elise.hacker@servicenow.com::b6ae873e-0221-4cd5-9cff-9a0612b13574" providerId="AD"/>
  <p188:author id="{33329177-6D90-31F7-AEAD-10EA1C1A27C2}" name="Luca Morlupi" initials="LM" userId="S::luca.morlupi@servicenow.com::62f3d5ac-29c2-4d81-b50b-7a45d05558a4" providerId="AD"/>
  <p188:author id="{876CAF8C-2165-2422-8BB4-7D0EC908956D}" name="Jeff Fox" initials="JF" userId="S::jeffrey.fox@servicenow.com::75fca7cc-c57a-4e2f-8bfd-0d9af1b3b0db" providerId="AD"/>
  <p188:author id="{E23F9A8D-D99F-352C-05EA-71199380F22F}" name="Bhanu Kumar Sirineni" initials="BS" userId="S::bhanu.sirineni@servicenow.com::7587e227-aeed-4ceb-909c-f1ff703d06f0" providerId="AD"/>
  <p188:author id="{2380488E-ACCB-7220-5643-5160D3E9DA8F}" name="Caelan Castilloux" initials="CC" userId="S::caelan.castilloux@servicenow.com::3f536e13-5b7b-4680-9aa4-ee86df649c5f" providerId="AD"/>
  <p188:author id="{D27DA594-CDA2-4B43-F63F-AE5E00E9900E}" name="Loren Schiller" initials="LS" userId="S::loren.schiller@servicenow.com::ccdba0cf-4ba0-4e5c-b5d6-3010e24f48e9" providerId="AD"/>
  <p188:author id="{27402898-BBC4-C3DF-5A8B-E0B6B2C5BDDF}" name="Krupa Singampalli" initials="KS" userId="S::krupa.singampalli@servicenow.com::15cd3a68-c994-43b3-bc0a-413a12a8baf7" providerId="AD"/>
  <p188:author id="{77B0A4A9-1F95-FDA8-DA01-6F458AFB4A15}" name="Srikar Bakka" initials="SB" userId="S::bakka.srikar@servicenow.com::e2cd6e79-3332-44dc-84f9-e80d43d405a0" providerId="AD"/>
  <p188:author id="{A17ECDB4-5CDE-5C13-5B55-5198AA565799}" name="Mike Plavin" initials="MP" userId="S::mike.plavin@servicenow.com::3059f650-5ebf-402c-a919-b95736bef9df" providerId="AD"/>
  <p188:author id="{EA1FD3B4-6844-1E7C-CFE8-1BE1D838BB37}" name="Dorit Zilbershot" initials="" userId="S::dorit.zilbershot@servicenow.com::69a6fe33-4843-4795-ae63-40f8fe86a65b" providerId="AD"/>
  <p188:author id="{30073FD2-CF34-494A-00C4-7642B6AA8381}" name="Breanne Wilson" initials="BW" userId="S::breanne.wilson@servicenow.com::2035d870-325c-42bb-8791-4677358886dc" providerId="AD"/>
  <p188:author id="{FD2D9BD5-6CBC-1148-B4AB-1ABA4370E309}" name="Mathieu Gerard" initials="MG" userId="S::mathieu.gerard@servicenow.com::53b516c8-d6a1-48e1-b32b-685bdcbe449f" providerId="AD"/>
  <p188:author id="{7CF801DD-34C4-8AEB-D7A9-AD42D0ED9AE6}" name="Charlie Steiner" initials="" userId="S::charles.steiner@servicenow.com::d5cefa4b-7663-481e-9a1b-1d541943a125" providerId="AD"/>
  <p188:author id="{B1DE09FB-BDA4-A6DC-B25C-6D543843DAF7}" name="Michael Ramsey" initials="MR" userId="S::michael.ramsey@servicenow.com::5c10dddf-0094-4c9b-ab62-169b55d00bd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 id="19" name="William Olivieri" initials="WO" lastIdx="2" clrIdx="18">
    <p:extLst>
      <p:ext uri="{19B8F6BF-5375-455C-9EA6-DF929625EA0E}">
        <p15:presenceInfo xmlns:p15="http://schemas.microsoft.com/office/powerpoint/2012/main" userId="S::william.olivieri@servicenow.com::9b7dd0d0-66e0-4115-9a12-4170014cbc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3FEF3"/>
    <a:srgbClr val="06BCE0"/>
    <a:srgbClr val="D7FF90"/>
    <a:srgbClr val="9BFA9B"/>
    <a:srgbClr val="00487A"/>
    <a:srgbClr val="0690A3"/>
    <a:srgbClr val="38D4B7"/>
    <a:srgbClr val="67D758"/>
    <a:srgbClr val="7DED9B"/>
    <a:srgbClr val="6EE4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492236-1042-F44E-98C5-803BB0A15C1A}" v="155" dt="2025-07-17T15:13:46.708"/>
  </p1510:revLst>
</p1510:revInfo>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78"/>
    <p:restoredTop sz="88410"/>
  </p:normalViewPr>
  <p:slideViewPr>
    <p:cSldViewPr snapToGrid="0">
      <p:cViewPr varScale="1">
        <p:scale>
          <a:sx n="88" d="100"/>
          <a:sy n="88" d="100"/>
        </p:scale>
        <p:origin x="1384" y="488"/>
      </p:cViewPr>
      <p:guideLst>
        <p:guide orient="horz" pos="1032"/>
        <p:guide pos="3839"/>
      </p:guideLst>
    </p:cSldViewPr>
  </p:slideViewPr>
  <p:notesTextViewPr>
    <p:cViewPr>
      <p:scale>
        <a:sx n="1" d="1"/>
        <a:sy n="1" d="1"/>
      </p:scale>
      <p:origin x="0" y="0"/>
    </p:cViewPr>
  </p:notesTextViewPr>
  <p:notesViewPr>
    <p:cSldViewPr snapToGrid="0">
      <p:cViewPr>
        <p:scale>
          <a:sx n="1" d="2"/>
          <a:sy n="1" d="2"/>
        </p:scale>
        <p:origin x="0" y="0"/>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a:latin typeface="+mj-lt"/>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smtClean="0">
                <a:latin typeface="+mj-lt"/>
              </a:rPr>
              <a:pPr/>
              <a:t>7/21/2025</a:t>
            </a:fld>
            <a:endParaRPr lang="en-US">
              <a:latin typeface="+mj-lt"/>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a:latin typeface="+mj-lt"/>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smtClean="0">
                <a:latin typeface="+mj-lt"/>
              </a:rPr>
              <a:pPr/>
              <a:t>‹#›</a:t>
            </a:fld>
            <a:endParaRPr lang="en-US">
              <a:latin typeface="+mj-lt"/>
            </a:endParaRPr>
          </a:p>
        </p:txBody>
      </p:sp>
      <p:grpSp>
        <p:nvGrpSpPr>
          <p:cNvPr id="20" name="Group 4">
            <a:extLst>
              <a:ext uri="{FF2B5EF4-FFF2-40B4-BE49-F238E27FC236}">
                <a16:creationId xmlns:a16="http://schemas.microsoft.com/office/drawing/2014/main" id="{12881E35-ADBD-4367-9103-4B944EDAC9F0}"/>
              </a:ext>
            </a:extLst>
          </p:cNvPr>
          <p:cNvGrpSpPr>
            <a:grpSpLocks noChangeAspect="1"/>
          </p:cNvGrpSpPr>
          <p:nvPr/>
        </p:nvGrpSpPr>
        <p:grpSpPr bwMode="auto">
          <a:xfrm>
            <a:off x="2904626" y="8910940"/>
            <a:ext cx="1170973" cy="185263"/>
            <a:chOff x="5713" y="2780"/>
            <a:chExt cx="939" cy="148"/>
          </a:xfrm>
          <a:solidFill>
            <a:schemeClr val="tx1"/>
          </a:solidFill>
        </p:grpSpPr>
        <p:sp>
          <p:nvSpPr>
            <p:cNvPr id="22" name="Freeform 5">
              <a:extLst>
                <a:ext uri="{FF2B5EF4-FFF2-40B4-BE49-F238E27FC236}">
                  <a16:creationId xmlns:a16="http://schemas.microsoft.com/office/drawing/2014/main" id="{24882040-6C09-46C7-BF58-485842B73A35}"/>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3" name="Freeform 6">
              <a:extLst>
                <a:ext uri="{FF2B5EF4-FFF2-40B4-BE49-F238E27FC236}">
                  <a16:creationId xmlns:a16="http://schemas.microsoft.com/office/drawing/2014/main" id="{66155231-A566-40F0-B137-35333F16FA95}"/>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Freeform 7">
              <a:extLst>
                <a:ext uri="{FF2B5EF4-FFF2-40B4-BE49-F238E27FC236}">
                  <a16:creationId xmlns:a16="http://schemas.microsoft.com/office/drawing/2014/main" id="{D0D38B3B-3532-4FC9-B9FE-D95885D0CFA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Freeform 8">
              <a:extLst>
                <a:ext uri="{FF2B5EF4-FFF2-40B4-BE49-F238E27FC236}">
                  <a16:creationId xmlns:a16="http://schemas.microsoft.com/office/drawing/2014/main" id="{F8EDF86F-E40A-454C-9A01-8F2BB8C60438}"/>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Oval 9">
              <a:extLst>
                <a:ext uri="{FF2B5EF4-FFF2-40B4-BE49-F238E27FC236}">
                  <a16:creationId xmlns:a16="http://schemas.microsoft.com/office/drawing/2014/main" id="{C5CBCDC8-18C9-42A6-BEF1-CA05917CE736}"/>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Rectangle 10">
              <a:extLst>
                <a:ext uri="{FF2B5EF4-FFF2-40B4-BE49-F238E27FC236}">
                  <a16:creationId xmlns:a16="http://schemas.microsoft.com/office/drawing/2014/main" id="{BD71175C-2312-4B96-8DF4-55196367FAB5}"/>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8" name="Freeform 11">
              <a:extLst>
                <a:ext uri="{FF2B5EF4-FFF2-40B4-BE49-F238E27FC236}">
                  <a16:creationId xmlns:a16="http://schemas.microsoft.com/office/drawing/2014/main" id="{CE194287-1F0B-4477-8B1C-DF62722CE656}"/>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9" name="Freeform 12">
              <a:extLst>
                <a:ext uri="{FF2B5EF4-FFF2-40B4-BE49-F238E27FC236}">
                  <a16:creationId xmlns:a16="http://schemas.microsoft.com/office/drawing/2014/main" id="{D67DFFA0-01D7-44A4-ABAD-E0B51DBA73CA}"/>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13">
              <a:extLst>
                <a:ext uri="{FF2B5EF4-FFF2-40B4-BE49-F238E27FC236}">
                  <a16:creationId xmlns:a16="http://schemas.microsoft.com/office/drawing/2014/main" id="{B7CBA307-3194-4D29-8AD4-5990DD52307E}"/>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Freeform 14">
              <a:extLst>
                <a:ext uri="{FF2B5EF4-FFF2-40B4-BE49-F238E27FC236}">
                  <a16:creationId xmlns:a16="http://schemas.microsoft.com/office/drawing/2014/main" id="{14908BD5-FA87-4F53-B8A3-491B9206FED0}"/>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2" name="Freeform 15">
              <a:extLst>
                <a:ext uri="{FF2B5EF4-FFF2-40B4-BE49-F238E27FC236}">
                  <a16:creationId xmlns:a16="http://schemas.microsoft.com/office/drawing/2014/main" id="{C267D5CE-9629-4EB8-8E65-D6F864063E20}"/>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3" name="Freeform 16">
              <a:extLst>
                <a:ext uri="{FF2B5EF4-FFF2-40B4-BE49-F238E27FC236}">
                  <a16:creationId xmlns:a16="http://schemas.microsoft.com/office/drawing/2014/main" id="{B20DEC96-64CE-4439-A863-43F4B0BD17CD}"/>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4" name="Freeform 17">
              <a:extLst>
                <a:ext uri="{FF2B5EF4-FFF2-40B4-BE49-F238E27FC236}">
                  <a16:creationId xmlns:a16="http://schemas.microsoft.com/office/drawing/2014/main" id="{B5770143-F076-48BC-98C4-654EE666D172}"/>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a:latin typeface="+mj-lt"/>
              </a:defRPr>
            </a:lvl1pPr>
          </a:lstStyle>
          <a:p>
            <a:endParaRPr lang="en-US"/>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a:latin typeface="+mj-lt"/>
              </a:defRPr>
            </a:lvl1pPr>
          </a:lstStyle>
          <a:p>
            <a:fld id="{546148A2-A49E-4B44-80FB-1D231F249F30}" type="datetimeFigureOut">
              <a:rPr lang="en-US" smtClean="0"/>
              <a:pPr/>
              <a:t>7/21/2025</a:t>
            </a:fld>
            <a:endParaRPr lang="en-US"/>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a:latin typeface="+mj-lt"/>
              </a:defRPr>
            </a:lvl1pPr>
          </a:lstStyle>
          <a:p>
            <a:endParaRPr lang="en-US"/>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a:latin typeface="+mj-lt"/>
              </a:defRPr>
            </a:lvl1pPr>
          </a:lstStyle>
          <a:p>
            <a:fld id="{074299CD-3469-7241-AD37-C0E01E3A61D2}" type="slidenum">
              <a:rPr lang="en-US" smtClean="0"/>
              <a:pPr/>
              <a:t>‹#›</a:t>
            </a:fld>
            <a:endParaRPr lang="en-US"/>
          </a:p>
        </p:txBody>
      </p:sp>
      <p:grpSp>
        <p:nvGrpSpPr>
          <p:cNvPr id="21" name="Group 4">
            <a:extLst>
              <a:ext uri="{FF2B5EF4-FFF2-40B4-BE49-F238E27FC236}">
                <a16:creationId xmlns:a16="http://schemas.microsoft.com/office/drawing/2014/main" id="{719CA6AD-1F3D-4F91-AEC8-D10E82D07A9C}"/>
              </a:ext>
            </a:extLst>
          </p:cNvPr>
          <p:cNvGrpSpPr>
            <a:grpSpLocks noChangeAspect="1"/>
          </p:cNvGrpSpPr>
          <p:nvPr/>
        </p:nvGrpSpPr>
        <p:grpSpPr bwMode="auto">
          <a:xfrm>
            <a:off x="2904626" y="8910940"/>
            <a:ext cx="1170973" cy="185263"/>
            <a:chOff x="5713" y="2780"/>
            <a:chExt cx="939" cy="148"/>
          </a:xfrm>
          <a:solidFill>
            <a:schemeClr val="tx1"/>
          </a:solidFill>
        </p:grpSpPr>
        <p:sp>
          <p:nvSpPr>
            <p:cNvPr id="22" name="Freeform 5">
              <a:extLst>
                <a:ext uri="{FF2B5EF4-FFF2-40B4-BE49-F238E27FC236}">
                  <a16:creationId xmlns:a16="http://schemas.microsoft.com/office/drawing/2014/main" id="{91A8B546-A028-471C-8EF2-DF64728CED4F}"/>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3" name="Freeform 6">
              <a:extLst>
                <a:ext uri="{FF2B5EF4-FFF2-40B4-BE49-F238E27FC236}">
                  <a16:creationId xmlns:a16="http://schemas.microsoft.com/office/drawing/2014/main" id="{F78F4DF0-E72A-4662-8AF1-9DA2A59FD72E}"/>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Freeform 7">
              <a:extLst>
                <a:ext uri="{FF2B5EF4-FFF2-40B4-BE49-F238E27FC236}">
                  <a16:creationId xmlns:a16="http://schemas.microsoft.com/office/drawing/2014/main" id="{13C83159-0457-435C-8DE0-DB18930C3EF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Freeform 8">
              <a:extLst>
                <a:ext uri="{FF2B5EF4-FFF2-40B4-BE49-F238E27FC236}">
                  <a16:creationId xmlns:a16="http://schemas.microsoft.com/office/drawing/2014/main" id="{3A16FA94-0A80-458B-8609-381307D9DD6B}"/>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Oval 9">
              <a:extLst>
                <a:ext uri="{FF2B5EF4-FFF2-40B4-BE49-F238E27FC236}">
                  <a16:creationId xmlns:a16="http://schemas.microsoft.com/office/drawing/2014/main" id="{F124964D-5328-4B8A-9AEC-B0C0499DFE42}"/>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Rectangle 10">
              <a:extLst>
                <a:ext uri="{FF2B5EF4-FFF2-40B4-BE49-F238E27FC236}">
                  <a16:creationId xmlns:a16="http://schemas.microsoft.com/office/drawing/2014/main" id="{5E8793B8-5238-41D4-9121-69061CAE48AF}"/>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8" name="Freeform 11">
              <a:extLst>
                <a:ext uri="{FF2B5EF4-FFF2-40B4-BE49-F238E27FC236}">
                  <a16:creationId xmlns:a16="http://schemas.microsoft.com/office/drawing/2014/main" id="{505AC5D6-6744-43E5-BE33-65AA241CC172}"/>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9" name="Freeform 12">
              <a:extLst>
                <a:ext uri="{FF2B5EF4-FFF2-40B4-BE49-F238E27FC236}">
                  <a16:creationId xmlns:a16="http://schemas.microsoft.com/office/drawing/2014/main" id="{F49B0515-42DD-45F4-AEEA-9C0595B78F76}"/>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13">
              <a:extLst>
                <a:ext uri="{FF2B5EF4-FFF2-40B4-BE49-F238E27FC236}">
                  <a16:creationId xmlns:a16="http://schemas.microsoft.com/office/drawing/2014/main" id="{BD4B4931-4E48-4575-A2F1-14B09DDDF35C}"/>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Freeform 14">
              <a:extLst>
                <a:ext uri="{FF2B5EF4-FFF2-40B4-BE49-F238E27FC236}">
                  <a16:creationId xmlns:a16="http://schemas.microsoft.com/office/drawing/2014/main" id="{D0A18744-02EE-4BF6-99DA-A30533BFB80F}"/>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2" name="Freeform 15">
              <a:extLst>
                <a:ext uri="{FF2B5EF4-FFF2-40B4-BE49-F238E27FC236}">
                  <a16:creationId xmlns:a16="http://schemas.microsoft.com/office/drawing/2014/main" id="{833ACE78-A669-4245-8337-A11FE237DD8B}"/>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3" name="Freeform 16">
              <a:extLst>
                <a:ext uri="{FF2B5EF4-FFF2-40B4-BE49-F238E27FC236}">
                  <a16:creationId xmlns:a16="http://schemas.microsoft.com/office/drawing/2014/main" id="{05BAFF34-33C2-4FED-892A-8F6A22156123}"/>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4" name="Freeform 17">
              <a:extLst>
                <a:ext uri="{FF2B5EF4-FFF2-40B4-BE49-F238E27FC236}">
                  <a16:creationId xmlns:a16="http://schemas.microsoft.com/office/drawing/2014/main" id="{DF0FD444-1661-4913-A4B0-F93BBC370DDB}"/>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880FFB-342B-2D2C-5110-1E8F77A839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AAFDAD-E204-DA33-6EB4-0061428F92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9ACEF5A-82CB-893F-7F23-D7FBEB22DFE0}"/>
              </a:ext>
            </a:extLst>
          </p:cNvPr>
          <p:cNvSpPr>
            <a:spLocks noGrp="1"/>
          </p:cNvSpPr>
          <p:nvPr>
            <p:ph type="body" idx="1"/>
          </p:nvPr>
        </p:nvSpPr>
        <p:spPr/>
        <p:txBody>
          <a:bodyPr/>
          <a:lstStyle/>
          <a:p>
            <a:pPr marL="0" marR="0" indent="0">
              <a:spcBef>
                <a:spcPts val="0"/>
              </a:spcBef>
              <a:spcAft>
                <a:spcPts val="0"/>
              </a:spcAft>
              <a:buNone/>
            </a:pPr>
            <a:endParaRPr lang="en-GB" b="0" i="0" dirty="0">
              <a:solidFill>
                <a:srgbClr val="535B64"/>
              </a:solidFill>
              <a:effectLst/>
              <a:latin typeface="Source Sans Pro" panose="020B0503030403020204" pitchFamily="34" charset="0"/>
              <a:cs typeface="Courier New"/>
            </a:endParaRPr>
          </a:p>
        </p:txBody>
      </p:sp>
      <p:sp>
        <p:nvSpPr>
          <p:cNvPr id="4" name="Slide Number Placeholder 3">
            <a:extLst>
              <a:ext uri="{FF2B5EF4-FFF2-40B4-BE49-F238E27FC236}">
                <a16:creationId xmlns:a16="http://schemas.microsoft.com/office/drawing/2014/main" id="{5DF0528C-CD4E-E42C-8450-0F1DD74D61F1}"/>
              </a:ext>
            </a:extLst>
          </p:cNvPr>
          <p:cNvSpPr>
            <a:spLocks noGrp="1"/>
          </p:cNvSpPr>
          <p:nvPr>
            <p:ph type="sldNum" sz="quarter" idx="5"/>
          </p:nvPr>
        </p:nvSpPr>
        <p:spPr/>
        <p:txBody>
          <a:bodyPr/>
          <a:lstStyle/>
          <a:p>
            <a:pPr marL="0" marR="0" lvl="0" indent="0" algn="r" defTabSz="457040" rtl="0" eaLnBrk="1" fontAlgn="auto" latinLnBrk="0" hangingPunct="1">
              <a:lnSpc>
                <a:spcPct val="100000"/>
              </a:lnSpc>
              <a:spcBef>
                <a:spcPts val="0"/>
              </a:spcBef>
              <a:spcAft>
                <a:spcPts val="0"/>
              </a:spcAft>
              <a:buClrTx/>
              <a:buSzTx/>
              <a:buFontTx/>
              <a:buNone/>
              <a:tabLst/>
              <a:defRPr/>
            </a:pPr>
            <a:fld id="{074299CD-3469-7241-AD37-C0E01E3A61D2}" type="slidenum">
              <a:rPr kumimoji="0" lang="en-US" sz="1200" b="0" i="0" u="none" strike="noStrike" kern="1200" cap="none" spc="0" normalizeH="0" baseline="0" noProof="0" smtClean="0">
                <a:ln>
                  <a:noFill/>
                </a:ln>
                <a:solidFill>
                  <a:srgbClr val="293E40"/>
                </a:solidFill>
                <a:effectLst/>
                <a:uLnTx/>
                <a:uFillTx/>
                <a:latin typeface="Century Gothic" panose="020F0302020204030204"/>
                <a:ea typeface="+mn-ea"/>
                <a:cs typeface="+mn-cs"/>
              </a:rPr>
              <a:pPr marL="0" marR="0" lvl="0" indent="0" algn="r" defTabSz="45704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srgbClr val="293E40"/>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14348678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nSpc>
                <a:spcPct val="100000"/>
              </a:lnSpc>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14</a:t>
            </a:fld>
            <a:endParaRPr lang="en-US"/>
          </a:p>
        </p:txBody>
      </p:sp>
    </p:spTree>
    <p:extLst>
      <p:ext uri="{BB962C8B-B14F-4D97-AF65-F5344CB8AC3E}">
        <p14:creationId xmlns:p14="http://schemas.microsoft.com/office/powerpoint/2010/main" val="37077980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Quick legal note—some of the capabilities we’ll discuss are in active development. Please treat any forward-looking statements accordingly.</a:t>
            </a:r>
            <a:endParaRPr lang="it-IT"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2</a:t>
            </a:fld>
            <a:endParaRPr lang="en-US"/>
          </a:p>
        </p:txBody>
      </p:sp>
    </p:spTree>
    <p:extLst>
      <p:ext uri="{BB962C8B-B14F-4D97-AF65-F5344CB8AC3E}">
        <p14:creationId xmlns:p14="http://schemas.microsoft.com/office/powerpoint/2010/main" val="991555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CC0978-C22C-F9C5-645A-B70802590A4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F161438E-808A-5E68-A7ED-C965D523B833}"/>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8EA8BE77-9E6A-1B50-5478-FF39603CA863}"/>
              </a:ext>
            </a:extLst>
          </p:cNvPr>
          <p:cNvSpPr>
            <a:spLocks noGrp="1"/>
          </p:cNvSpPr>
          <p:nvPr>
            <p:ph type="body" idx="1"/>
          </p:nvPr>
        </p:nvSpPr>
        <p:spPr/>
        <p:txBody>
          <a:bodyPr/>
          <a:lstStyle/>
          <a:p>
            <a:pPr marL="0" marR="0" lvl="0" indent="0" algn="l" defTabSz="457040" rtl="0" eaLnBrk="1" fontAlgn="auto" latinLnBrk="0" hangingPunct="1">
              <a:lnSpc>
                <a:spcPct val="95000"/>
              </a:lnSpc>
              <a:spcBef>
                <a:spcPts val="0"/>
              </a:spcBef>
              <a:spcAft>
                <a:spcPts val="600"/>
              </a:spcAft>
              <a:buClrTx/>
              <a:buSzTx/>
              <a:buFont typeface="Arial" panose="020B0604020202020204" pitchFamily="34" charset="0"/>
              <a:buNone/>
              <a:tabLst/>
              <a:defRPr/>
            </a:pPr>
            <a:endParaRPr lang="en-US" b="0" dirty="0"/>
          </a:p>
        </p:txBody>
      </p:sp>
      <p:sp>
        <p:nvSpPr>
          <p:cNvPr id="4" name="Segnaposto numero diapositiva 3">
            <a:extLst>
              <a:ext uri="{FF2B5EF4-FFF2-40B4-BE49-F238E27FC236}">
                <a16:creationId xmlns:a16="http://schemas.microsoft.com/office/drawing/2014/main" id="{9850F12F-4014-5074-0984-F26E732C425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7D561CB-B9A9-4F73-984E-FCABE635BE87}"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42841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4</a:t>
            </a:fld>
            <a:endParaRPr lang="en-US"/>
          </a:p>
        </p:txBody>
      </p:sp>
    </p:spTree>
    <p:extLst>
      <p:ext uri="{BB962C8B-B14F-4D97-AF65-F5344CB8AC3E}">
        <p14:creationId xmlns:p14="http://schemas.microsoft.com/office/powerpoint/2010/main" val="3639948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5</a:t>
            </a:fld>
            <a:endParaRPr lang="en-US"/>
          </a:p>
        </p:txBody>
      </p:sp>
    </p:spTree>
    <p:extLst>
      <p:ext uri="{BB962C8B-B14F-4D97-AF65-F5344CB8AC3E}">
        <p14:creationId xmlns:p14="http://schemas.microsoft.com/office/powerpoint/2010/main" val="2459419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6</a:t>
            </a:fld>
            <a:endParaRPr lang="en-US"/>
          </a:p>
        </p:txBody>
      </p:sp>
    </p:spTree>
    <p:extLst>
      <p:ext uri="{BB962C8B-B14F-4D97-AF65-F5344CB8AC3E}">
        <p14:creationId xmlns:p14="http://schemas.microsoft.com/office/powerpoint/2010/main" val="3528291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7</a:t>
            </a:fld>
            <a:endParaRPr lang="en-US"/>
          </a:p>
        </p:txBody>
      </p:sp>
    </p:spTree>
    <p:extLst>
      <p:ext uri="{BB962C8B-B14F-4D97-AF65-F5344CB8AC3E}">
        <p14:creationId xmlns:p14="http://schemas.microsoft.com/office/powerpoint/2010/main" val="808289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8</a:t>
            </a:fld>
            <a:endParaRPr lang="en-US"/>
          </a:p>
        </p:txBody>
      </p:sp>
    </p:spTree>
    <p:extLst>
      <p:ext uri="{BB962C8B-B14F-4D97-AF65-F5344CB8AC3E}">
        <p14:creationId xmlns:p14="http://schemas.microsoft.com/office/powerpoint/2010/main" val="3559908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74299CD-3469-7241-AD37-C0E01E3A61D2}" type="slidenum">
              <a:rPr lang="en-US" smtClean="0"/>
              <a:pPr/>
              <a:t>13</a:t>
            </a:fld>
            <a:endParaRPr lang="en-US"/>
          </a:p>
        </p:txBody>
      </p:sp>
    </p:spTree>
    <p:extLst>
      <p:ext uri="{BB962C8B-B14F-4D97-AF65-F5344CB8AC3E}">
        <p14:creationId xmlns:p14="http://schemas.microsoft.com/office/powerpoint/2010/main" val="402060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1.xml"/><Relationship Id="rId4" Type="http://schemas.microsoft.com/office/2007/relationships/hdphoto" Target="../media/hdphoto1.wdp"/></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LM - Blue slide with green bar">
    <p:bg bwMode="invGray">
      <p:bgPr>
        <a:solidFill>
          <a:schemeClr val="bg1"/>
        </a:solidFill>
        <a:effectLst/>
      </p:bgPr>
    </p:bg>
    <p:spTree>
      <p:nvGrpSpPr>
        <p:cNvPr id="1" name=""/>
        <p:cNvGrpSpPr/>
        <p:nvPr/>
      </p:nvGrpSpPr>
      <p:grpSpPr>
        <a:xfrm>
          <a:off x="0" y="0"/>
          <a:ext cx="0" cy="0"/>
          <a:chOff x="0" y="0"/>
          <a:chExt cx="0" cy="0"/>
        </a:xfrm>
      </p:grpSpPr>
      <p:pic>
        <p:nvPicPr>
          <p:cNvPr id="3" name="Image" descr="Image">
            <a:extLst>
              <a:ext uri="{FF2B5EF4-FFF2-40B4-BE49-F238E27FC236}">
                <a16:creationId xmlns:a16="http://schemas.microsoft.com/office/drawing/2014/main" id="{0A60B310-95C3-2F3A-B87E-47E4858C3157}"/>
              </a:ext>
            </a:extLst>
          </p:cNvPr>
          <p:cNvPicPr>
            <a:picLocks noChangeAspect="1"/>
          </p:cNvPicPr>
          <p:nvPr userDrawn="1"/>
        </p:nvPicPr>
        <p:blipFill rotWithShape="1">
          <a:blip r:embed="rId3" cstate="print">
            <a:extLst>
              <a:ext uri="{BEBA8EAE-BF5A-486C-A8C5-ECC9F3942E4B}">
                <a14:imgProps xmlns:a14="http://schemas.microsoft.com/office/drawing/2010/main">
                  <a14:imgLayer r:embed="rId4">
                    <a14:imgEffect>
                      <a14:brightnessContrast bright="4000"/>
                    </a14:imgEffect>
                  </a14:imgLayer>
                </a14:imgProps>
              </a:ext>
              <a:ext uri="{28A0092B-C50C-407E-A947-70E740481C1C}">
                <a14:useLocalDpi xmlns:a14="http://schemas.microsoft.com/office/drawing/2010/main"/>
              </a:ext>
            </a:extLst>
          </a:blip>
          <a:srcRect/>
          <a:stretch/>
        </p:blipFill>
        <p:spPr>
          <a:xfrm>
            <a:off x="0" y="-7200"/>
            <a:ext cx="12201622" cy="6865200"/>
          </a:xfrm>
          <a:prstGeom prst="rect">
            <a:avLst/>
          </a:prstGeom>
          <a:gradFill>
            <a:gsLst>
              <a:gs pos="95000">
                <a:schemeClr val="tx2">
                  <a:alpha val="0"/>
                </a:schemeClr>
              </a:gs>
              <a:gs pos="10000">
                <a:srgbClr val="218396"/>
              </a:gs>
            </a:gsLst>
            <a:lin ang="4800000" scaled="0"/>
          </a:gradFill>
          <a:ln w="12700">
            <a:miter lim="400000"/>
          </a:ln>
        </p:spPr>
      </p:pic>
    </p:spTree>
    <p:custDataLst>
      <p:tags r:id="rId1"/>
    </p:custDataLst>
    <p:extLst>
      <p:ext uri="{BB962C8B-B14F-4D97-AF65-F5344CB8AC3E}">
        <p14:creationId xmlns:p14="http://schemas.microsoft.com/office/powerpoint/2010/main" val="171526289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custDataLst>
      <p:tags r:id="rId1"/>
    </p:custDataLst>
    <p:extLst>
      <p:ext uri="{BB962C8B-B14F-4D97-AF65-F5344CB8AC3E}">
        <p14:creationId xmlns:p14="http://schemas.microsoft.com/office/powerpoint/2010/main" val="53784820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a:xfrm>
            <a:off x="449252" y="393757"/>
            <a:ext cx="11188711" cy="1195883"/>
          </a:xfrm>
          <a:prstGeom prst="rect">
            <a:avLst/>
          </a:prstGeom>
        </p:spPr>
        <p:txBody>
          <a:bodyPr>
            <a:noAutofit/>
          </a:bodyPr>
          <a:lstStyle/>
          <a:p>
            <a:r>
              <a:rPr lang="en-US"/>
              <a:t>Click to edit Master title style</a:t>
            </a:r>
          </a:p>
        </p:txBody>
      </p:sp>
      <p:pic>
        <p:nvPicPr>
          <p:cNvPr id="4" name="Picture 3">
            <a:extLst>
              <a:ext uri="{FF2B5EF4-FFF2-40B4-BE49-F238E27FC236}">
                <a16:creationId xmlns:a16="http://schemas.microsoft.com/office/drawing/2014/main" id="{4927ED47-1B23-993F-FA49-2A4769CEE5C1}"/>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810381" y="6418711"/>
            <a:ext cx="980589" cy="282164"/>
          </a:xfrm>
          <a:prstGeom prst="rect">
            <a:avLst/>
          </a:prstGeom>
        </p:spPr>
      </p:pic>
      <p:sp>
        <p:nvSpPr>
          <p:cNvPr id="7" name="Footer Placeholder 4">
            <a:extLst>
              <a:ext uri="{FF2B5EF4-FFF2-40B4-BE49-F238E27FC236}">
                <a16:creationId xmlns:a16="http://schemas.microsoft.com/office/drawing/2014/main" id="{9739C172-FA5C-9AE1-A7F3-D8467581D4D0}"/>
              </a:ext>
            </a:extLst>
          </p:cNvPr>
          <p:cNvSpPr txBox="1">
            <a:spLocks/>
          </p:cNvSpPr>
          <p:nvPr userDrawn="1"/>
        </p:nvSpPr>
        <p:spPr>
          <a:xfrm>
            <a:off x="6078353" y="6452420"/>
            <a:ext cx="3091610"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2025 ServiceNow, Inc. All Rights Reserved.</a:t>
            </a:r>
          </a:p>
        </p:txBody>
      </p:sp>
    </p:spTree>
    <p:extLst>
      <p:ext uri="{BB962C8B-B14F-4D97-AF65-F5344CB8AC3E}">
        <p14:creationId xmlns:p14="http://schemas.microsoft.com/office/powerpoint/2010/main" val="36038297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ingle-Line Headlin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CEF386-598B-964E-ABB5-F96918DE8792}"/>
              </a:ext>
            </a:extLst>
          </p:cNvPr>
          <p:cNvSpPr>
            <a:spLocks noGrp="1"/>
          </p:cNvSpPr>
          <p:nvPr>
            <p:ph type="title"/>
          </p:nvPr>
        </p:nvSpPr>
        <p:spPr>
          <a:xfrm>
            <a:off x="449252" y="364719"/>
            <a:ext cx="11188711" cy="473735"/>
          </a:xfrm>
        </p:spPr>
        <p:txBody>
          <a:bodyPr>
            <a:noAutofit/>
          </a:bodyPr>
          <a:lstStyle/>
          <a:p>
            <a:r>
              <a:rPr lang="en-US"/>
              <a:t>Click to edit Master title style</a:t>
            </a:r>
          </a:p>
        </p:txBody>
      </p:sp>
      <p:sp>
        <p:nvSpPr>
          <p:cNvPr id="7" name="Text Placeholder 6">
            <a:extLst>
              <a:ext uri="{FF2B5EF4-FFF2-40B4-BE49-F238E27FC236}">
                <a16:creationId xmlns:a16="http://schemas.microsoft.com/office/drawing/2014/main" id="{7EE672E2-6239-43C0-9FBC-FEE5A7AE9055}"/>
              </a:ext>
            </a:extLst>
          </p:cNvPr>
          <p:cNvSpPr>
            <a:spLocks noGrp="1"/>
          </p:cNvSpPr>
          <p:nvPr>
            <p:ph type="body" sz="quarter" idx="13"/>
          </p:nvPr>
        </p:nvSpPr>
        <p:spPr>
          <a:xfrm>
            <a:off x="456565" y="896112"/>
            <a:ext cx="11181397" cy="365760"/>
          </a:xfrm>
        </p:spPr>
        <p:txBody>
          <a:bodyPr vert="horz" lIns="91440" tIns="45720" rIns="91440" bIns="45720" rtlCol="0">
            <a:noAutofit/>
          </a:bodyPr>
          <a:lstStyle>
            <a:lvl1pPr marL="0" indent="0">
              <a:buNone/>
              <a:defRPr lang="en-US" sz="1799" dirty="0"/>
            </a:lvl1pPr>
          </a:lstStyle>
          <a:p>
            <a:pPr marL="228531" lvl="0" indent="-228531"/>
            <a:r>
              <a:rPr lang="en-US"/>
              <a:t>Click to edit Master text styles</a:t>
            </a:r>
          </a:p>
        </p:txBody>
      </p:sp>
    </p:spTree>
    <p:extLst>
      <p:ext uri="{BB962C8B-B14F-4D97-AF65-F5344CB8AC3E}">
        <p14:creationId xmlns:p14="http://schemas.microsoft.com/office/powerpoint/2010/main" val="350396687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Now logo">
    <p:bg>
      <p:bgPr>
        <a:solidFill>
          <a:schemeClr val="tx2"/>
        </a:solidFill>
        <a:effectLst/>
      </p:bgPr>
    </p:bg>
    <p:spTree>
      <p:nvGrpSpPr>
        <p:cNvPr id="1" name=""/>
        <p:cNvGrpSpPr/>
        <p:nvPr/>
      </p:nvGrpSpPr>
      <p:grpSpPr>
        <a:xfrm>
          <a:off x="0" y="0"/>
          <a:ext cx="0" cy="0"/>
          <a:chOff x="0" y="0"/>
          <a:chExt cx="0" cy="0"/>
        </a:xfrm>
      </p:grpSpPr>
      <p:pic>
        <p:nvPicPr>
          <p:cNvPr id="11" name="Picture 10" descr="A picture containing text, clipart&#10;&#10;Description automatically generated">
            <a:extLst>
              <a:ext uri="{FF2B5EF4-FFF2-40B4-BE49-F238E27FC236}">
                <a16:creationId xmlns:a16="http://schemas.microsoft.com/office/drawing/2014/main" id="{7C8ABF82-3299-4F7C-B841-24D506A241D5}"/>
              </a:ext>
            </a:extLst>
          </p:cNvPr>
          <p:cNvPicPr>
            <a:picLocks noChangeAspect="1"/>
          </p:cNvPicPr>
          <p:nvPr userDrawn="1"/>
        </p:nvPicPr>
        <p:blipFill>
          <a:blip r:embed="rId2"/>
          <a:stretch>
            <a:fillRect/>
          </a:stretch>
        </p:blipFill>
        <p:spPr bwMode="black">
          <a:xfrm>
            <a:off x="2812775" y="2221387"/>
            <a:ext cx="6549887" cy="1884725"/>
          </a:xfrm>
          <a:prstGeom prst="rect">
            <a:avLst/>
          </a:prstGeom>
        </p:spPr>
      </p:pic>
    </p:spTree>
    <p:extLst>
      <p:ext uri="{BB962C8B-B14F-4D97-AF65-F5344CB8AC3E}">
        <p14:creationId xmlns:p14="http://schemas.microsoft.com/office/powerpoint/2010/main" val="217254747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DEMO">
    <p:bg>
      <p:bgPr>
        <a:solidFill>
          <a:schemeClr val="tx2"/>
        </a:solidFill>
        <a:effectLst/>
      </p:bgPr>
    </p:bg>
    <p:spTree>
      <p:nvGrpSpPr>
        <p:cNvPr id="1" name=""/>
        <p:cNvGrpSpPr/>
        <p:nvPr/>
      </p:nvGrpSpPr>
      <p:grpSpPr>
        <a:xfrm>
          <a:off x="0" y="0"/>
          <a:ext cx="0" cy="0"/>
          <a:chOff x="0" y="0"/>
          <a:chExt cx="0" cy="0"/>
        </a:xfrm>
      </p:grpSpPr>
      <p:sp>
        <p:nvSpPr>
          <p:cNvPr id="15" name="Title 47">
            <a:extLst>
              <a:ext uri="{FF2B5EF4-FFF2-40B4-BE49-F238E27FC236}">
                <a16:creationId xmlns:a16="http://schemas.microsoft.com/office/drawing/2014/main" id="{AD93D2F4-9AB2-824E-96E0-4AEF19924F57}"/>
              </a:ext>
            </a:extLst>
          </p:cNvPr>
          <p:cNvSpPr>
            <a:spLocks noGrp="1"/>
          </p:cNvSpPr>
          <p:nvPr>
            <p:ph type="title"/>
          </p:nvPr>
        </p:nvSpPr>
        <p:spPr>
          <a:xfrm>
            <a:off x="433676" y="1682998"/>
            <a:ext cx="9375775" cy="1325880"/>
          </a:xfrm>
        </p:spPr>
        <p:txBody>
          <a:bodyPr anchor="b">
            <a:noAutofit/>
          </a:bodyPr>
          <a:lstStyle>
            <a:lvl1pPr>
              <a:lnSpc>
                <a:spcPct val="100000"/>
              </a:lnSpc>
              <a:defRPr sz="4499">
                <a:solidFill>
                  <a:schemeClr val="bg1"/>
                </a:solidFill>
              </a:defRPr>
            </a:lvl1pPr>
          </a:lstStyle>
          <a:p>
            <a:r>
              <a:rPr lang="en-US"/>
              <a:t>Click to edit Master title style</a:t>
            </a:r>
          </a:p>
        </p:txBody>
      </p:sp>
      <p:sp>
        <p:nvSpPr>
          <p:cNvPr id="16" name="Text Placeholder 49">
            <a:extLst>
              <a:ext uri="{FF2B5EF4-FFF2-40B4-BE49-F238E27FC236}">
                <a16:creationId xmlns:a16="http://schemas.microsoft.com/office/drawing/2014/main" id="{75500A8C-D095-CD48-96F2-F13BD6358833}"/>
              </a:ext>
            </a:extLst>
          </p:cNvPr>
          <p:cNvSpPr>
            <a:spLocks noGrp="1"/>
          </p:cNvSpPr>
          <p:nvPr>
            <p:ph type="body" sz="quarter" idx="10"/>
          </p:nvPr>
        </p:nvSpPr>
        <p:spPr>
          <a:xfrm>
            <a:off x="433676" y="2988042"/>
            <a:ext cx="9375775" cy="658813"/>
          </a:xfrm>
        </p:spPr>
        <p:txBody>
          <a:bodyPr anchor="t">
            <a:noAutofit/>
          </a:bodyPr>
          <a:lstStyle>
            <a:lvl1pPr marL="0" indent="0">
              <a:lnSpc>
                <a:spcPct val="90000"/>
              </a:lnSpc>
              <a:spcBef>
                <a:spcPts val="0"/>
              </a:spcBef>
              <a:buFontTx/>
              <a:buNone/>
              <a:defRPr sz="2399">
                <a:solidFill>
                  <a:schemeClr val="bg1"/>
                </a:solidFill>
              </a:defRPr>
            </a:lvl1pPr>
            <a:lvl2pPr marL="457063"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pic>
        <p:nvPicPr>
          <p:cNvPr id="2" name="Picture 1">
            <a:extLst>
              <a:ext uri="{FF2B5EF4-FFF2-40B4-BE49-F238E27FC236}">
                <a16:creationId xmlns:a16="http://schemas.microsoft.com/office/drawing/2014/main" id="{6560EAF9-49F6-689F-456B-79D64D2C890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3" name="Footer Placeholder 4">
            <a:extLst>
              <a:ext uri="{FF2B5EF4-FFF2-40B4-BE49-F238E27FC236}">
                <a16:creationId xmlns:a16="http://schemas.microsoft.com/office/drawing/2014/main" id="{892A29D5-7439-4458-7593-A1974BBE3D82}"/>
              </a:ext>
            </a:extLst>
          </p:cNvPr>
          <p:cNvSpPr txBox="1">
            <a:spLocks/>
          </p:cNvSpPr>
          <p:nvPr userDrawn="1"/>
        </p:nvSpPr>
        <p:spPr>
          <a:xfrm>
            <a:off x="7938390" y="6408532"/>
            <a:ext cx="3091610" cy="214746"/>
          </a:xfrm>
          <a:prstGeom prst="rect">
            <a:avLst/>
          </a:prstGeom>
        </p:spPr>
        <p:txBody>
          <a:bodyPr vert="horz" lIns="91440" tIns="45720" rIns="91440" bIns="45720"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2022 ServiceNow, Inc. All Rights Reserved. Confidential.</a:t>
            </a:r>
          </a:p>
        </p:txBody>
      </p:sp>
      <p:sp>
        <p:nvSpPr>
          <p:cNvPr id="4" name="Slide Number Placeholder 5">
            <a:extLst>
              <a:ext uri="{FF2B5EF4-FFF2-40B4-BE49-F238E27FC236}">
                <a16:creationId xmlns:a16="http://schemas.microsoft.com/office/drawing/2014/main" id="{27030D83-7885-A360-4742-403E428038F6}"/>
              </a:ext>
            </a:extLst>
          </p:cNvPr>
          <p:cNvSpPr txBox="1">
            <a:spLocks/>
          </p:cNvSpPr>
          <p:nvPr userDrawn="1"/>
        </p:nvSpPr>
        <p:spPr>
          <a:xfrm>
            <a:off x="11057990"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a:solidFill>
                <a:schemeClr val="bg1"/>
              </a:solidFill>
              <a:latin typeface="+mn-lt"/>
              <a:ea typeface="+mn-ea"/>
              <a:cs typeface="+mn-cs"/>
            </a:endParaRPr>
          </a:p>
        </p:txBody>
      </p:sp>
    </p:spTree>
    <p:extLst>
      <p:ext uri="{BB962C8B-B14F-4D97-AF65-F5344CB8AC3E}">
        <p14:creationId xmlns:p14="http://schemas.microsoft.com/office/powerpoint/2010/main" val="276987532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EB724-5FA9-BF79-3333-50821DF9180F}"/>
              </a:ext>
            </a:extLst>
          </p:cNvPr>
          <p:cNvSpPr>
            <a:spLocks noGrp="1"/>
          </p:cNvSpPr>
          <p:nvPr>
            <p:ph type="ctrTitle"/>
          </p:nvPr>
        </p:nvSpPr>
        <p:spPr>
          <a:xfrm>
            <a:off x="1524000" y="1122363"/>
            <a:ext cx="9140825"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B9AEB6B-BCC1-A625-E6F0-17330379251A}"/>
              </a:ext>
            </a:extLst>
          </p:cNvPr>
          <p:cNvSpPr>
            <a:spLocks noGrp="1"/>
          </p:cNvSpPr>
          <p:nvPr>
            <p:ph type="subTitle" idx="1"/>
          </p:nvPr>
        </p:nvSpPr>
        <p:spPr>
          <a:xfrm>
            <a:off x="1524000" y="3602038"/>
            <a:ext cx="9140825"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04919703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M - Capability Map Level1">
    <p:bg>
      <p:bgPr>
        <a:solidFill>
          <a:srgbClr val="032B4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875A56-BB5D-B0DD-4D4B-9D03DC757736}"/>
              </a:ext>
            </a:extLst>
          </p:cNvPr>
          <p:cNvSpPr txBox="1">
            <a:spLocks/>
          </p:cNvSpPr>
          <p:nvPr userDrawn="1"/>
        </p:nvSpPr>
        <p:spPr>
          <a:xfrm>
            <a:off x="565984" y="605091"/>
            <a:ext cx="11367515" cy="624285"/>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200" b="1" kern="1200">
                <a:solidFill>
                  <a:schemeClr val="accent1"/>
                </a:solidFill>
                <a:latin typeface="+mj-lt"/>
                <a:ea typeface="+mj-ea"/>
                <a:cs typeface="+mj-cs"/>
              </a:defRPr>
            </a:lvl1pPr>
          </a:lstStyle>
          <a:p>
            <a:pPr>
              <a:defRPr/>
            </a:pPr>
            <a:endParaRPr lang="en-US" sz="2800" b="1" i="0" u="none" strike="noStrike" kern="1200" cap="none" spc="0" normalizeH="0" baseline="0" noProof="0">
              <a:ln>
                <a:noFill/>
              </a:ln>
              <a:solidFill>
                <a:schemeClr val="bg1"/>
              </a:solidFill>
              <a:effectLst/>
              <a:uLnTx/>
              <a:uFillTx/>
              <a:latin typeface="Century Gothic" panose="020F0302020204030204"/>
            </a:endParaRPr>
          </a:p>
        </p:txBody>
      </p:sp>
      <p:sp>
        <p:nvSpPr>
          <p:cNvPr id="9" name="Rectangle 8">
            <a:extLst>
              <a:ext uri="{FF2B5EF4-FFF2-40B4-BE49-F238E27FC236}">
                <a16:creationId xmlns:a16="http://schemas.microsoft.com/office/drawing/2014/main" id="{CB1EC0B2-1E8B-92AA-3FDD-6E2993D4A37D}"/>
              </a:ext>
            </a:extLst>
          </p:cNvPr>
          <p:cNvSpPr/>
          <p:nvPr userDrawn="1"/>
        </p:nvSpPr>
        <p:spPr>
          <a:xfrm>
            <a:off x="-5327" y="0"/>
            <a:ext cx="12204000" cy="439200"/>
          </a:xfrm>
          <a:prstGeom prst="rect">
            <a:avLst/>
          </a:prstGeom>
          <a:solidFill>
            <a:srgbClr val="0419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Tree>
    <p:extLst>
      <p:ext uri="{BB962C8B-B14F-4D97-AF65-F5344CB8AC3E}">
        <p14:creationId xmlns:p14="http://schemas.microsoft.com/office/powerpoint/2010/main" val="84927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M - Capability Map Level2">
    <p:bg>
      <p:bgPr>
        <a:solidFill>
          <a:srgbClr val="032B4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630C4D2-123B-0B59-856D-8FF34B75085A}"/>
              </a:ext>
            </a:extLst>
          </p:cNvPr>
          <p:cNvSpPr/>
          <p:nvPr userDrawn="1"/>
        </p:nvSpPr>
        <p:spPr>
          <a:xfrm>
            <a:off x="-4789" y="0"/>
            <a:ext cx="12201622" cy="439200"/>
          </a:xfrm>
          <a:prstGeom prst="rect">
            <a:avLst/>
          </a:prstGeom>
          <a:solidFill>
            <a:srgbClr val="0419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Tree>
    <p:extLst>
      <p:ext uri="{BB962C8B-B14F-4D97-AF65-F5344CB8AC3E}">
        <p14:creationId xmlns:p14="http://schemas.microsoft.com/office/powerpoint/2010/main" val="385102374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afe Harbor">
    <p:bg>
      <p:bgPr>
        <a:solidFill>
          <a:srgbClr val="002F48"/>
        </a:solidFill>
        <a:effectLst/>
      </p:bgPr>
    </p:bg>
    <p:spTree>
      <p:nvGrpSpPr>
        <p:cNvPr id="1" name=""/>
        <p:cNvGrpSpPr/>
        <p:nvPr/>
      </p:nvGrpSpPr>
      <p:grpSpPr>
        <a:xfrm>
          <a:off x="0" y="0"/>
          <a:ext cx="0" cy="0"/>
          <a:chOff x="0" y="0"/>
          <a:chExt cx="0" cy="0"/>
        </a:xfrm>
      </p:grpSpPr>
      <p:pic>
        <p:nvPicPr>
          <p:cNvPr id="3" name="Image" descr="Image">
            <a:extLst>
              <a:ext uri="{FF2B5EF4-FFF2-40B4-BE49-F238E27FC236}">
                <a16:creationId xmlns:a16="http://schemas.microsoft.com/office/drawing/2014/main" id="{70E48789-3C16-D4D2-DFD0-AADC00046773}"/>
              </a:ext>
            </a:extLst>
          </p:cNvPr>
          <p:cNvPicPr>
            <a:picLocks noChangeAspect="1"/>
          </p:cNvPicPr>
          <p:nvPr userDrawn="1"/>
        </p:nvPicPr>
        <p:blipFill rotWithShape="1">
          <a:blip r:embed="rId2" cstate="email">
            <a:extLst>
              <a:ext uri="{BEBA8EAE-BF5A-486C-A8C5-ECC9F3942E4B}">
                <a14:imgProps xmlns:a14="http://schemas.microsoft.com/office/drawing/2010/main">
                  <a14:imgLayer r:embed="rId3">
                    <a14:imgEffect>
                      <a14:brightnessContrast bright="-10000"/>
                    </a14:imgEffect>
                  </a14:imgLayer>
                </a14:imgProps>
              </a:ext>
              <a:ext uri="{28A0092B-C50C-407E-A947-70E740481C1C}">
                <a14:useLocalDpi xmlns:a14="http://schemas.microsoft.com/office/drawing/2010/main"/>
              </a:ext>
            </a:extLst>
          </a:blip>
          <a:srcRect l="20337" r="20337"/>
          <a:stretch/>
        </p:blipFill>
        <p:spPr>
          <a:xfrm>
            <a:off x="-1" y="0"/>
            <a:ext cx="12201622" cy="6865200"/>
          </a:xfrm>
          <a:prstGeom prst="rect">
            <a:avLst/>
          </a:prstGeom>
          <a:gradFill>
            <a:gsLst>
              <a:gs pos="95000">
                <a:schemeClr val="tx2">
                  <a:alpha val="0"/>
                </a:schemeClr>
              </a:gs>
              <a:gs pos="10000">
                <a:srgbClr val="1A5D68">
                  <a:lumMod val="87000"/>
                  <a:lumOff val="13000"/>
                </a:srgbClr>
              </a:gs>
            </a:gsLst>
            <a:lin ang="4800000" scaled="0"/>
          </a:gradFill>
          <a:ln w="12700">
            <a:miter lim="400000"/>
          </a:ln>
        </p:spPr>
      </p:pic>
      <p:sp>
        <p:nvSpPr>
          <p:cNvPr id="2" name="Title 1">
            <a:extLst>
              <a:ext uri="{FF2B5EF4-FFF2-40B4-BE49-F238E27FC236}">
                <a16:creationId xmlns:a16="http://schemas.microsoft.com/office/drawing/2014/main" id="{9B30EBC5-C1B7-3348-B361-FA551838318D}"/>
              </a:ext>
            </a:extLst>
          </p:cNvPr>
          <p:cNvSpPr>
            <a:spLocks noGrp="1"/>
          </p:cNvSpPr>
          <p:nvPr>
            <p:ph type="title" hasCustomPrompt="1"/>
          </p:nvPr>
        </p:nvSpPr>
        <p:spPr/>
        <p:txBody>
          <a:bodyPr>
            <a:noAutofit/>
          </a:bodyPr>
          <a:lstStyle/>
          <a:p>
            <a:r>
              <a:rPr lang="en-US"/>
              <a:t>Safe harbor notice for forward-looking statements</a:t>
            </a:r>
          </a:p>
        </p:txBody>
      </p:sp>
      <p:sp>
        <p:nvSpPr>
          <p:cNvPr id="6" name="Rectangle 5">
            <a:extLst>
              <a:ext uri="{FF2B5EF4-FFF2-40B4-BE49-F238E27FC236}">
                <a16:creationId xmlns:a16="http://schemas.microsoft.com/office/drawing/2014/main" id="{71B59950-F9CA-420D-B99E-96F53F448F55}"/>
              </a:ext>
            </a:extLst>
          </p:cNvPr>
          <p:cNvSpPr/>
          <p:nvPr userDrawn="1"/>
        </p:nvSpPr>
        <p:spPr bwMode="auto">
          <a:xfrm>
            <a:off x="456746" y="1521309"/>
            <a:ext cx="10161969" cy="41045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a:lnSpc>
                <a:spcPct val="100000"/>
              </a:lnSpc>
            </a:pPr>
            <a:r>
              <a:rPr lang="en-US" sz="1600">
                <a:solidFill>
                  <a:schemeClr val="bg1"/>
                </a:solidFill>
              </a:rPr>
              <a:t>This presentation may contain “forward-looking” statements that are based on our beliefs &amp; assumptions &amp; on information currently available to us only as of the date of this presentation. Forward‑looking statements involve known &amp; unknown risks, uncertainties, &amp; other factors that may cause actual results to differ materially from those expected or implied by the forward‑looking statements. Further information on these &amp; other factors that could cause or contribute to such differences include, but are not limited to, those discussed in the section titled “Risk Factors,” set forth in our most recent Annual Report on Form 10-K &amp; Quarterly Report on Form 10-Q &amp; in our other Securities &amp; Exchange Commission filings. We cannot guarantee that we will achieve the plans, intentions, or expectations disclosed in our forward‐looking statements, &amp; you should not place undue reliance on our forward‐looking statements. The information on new products, features, or functionality is intended to outline our general product direction &amp; should not be relied upon in making a purchasing decision, is for informational purposes only, &amp; shall not be incorporated into any contract, &amp; is not a commitment, promise, or legal obligation to deliver any material, code, </a:t>
            </a:r>
            <a:br>
              <a:rPr lang="en-US" sz="1600">
                <a:solidFill>
                  <a:schemeClr val="bg1"/>
                </a:solidFill>
              </a:rPr>
            </a:br>
            <a:r>
              <a:rPr lang="en-US" sz="1600">
                <a:solidFill>
                  <a:schemeClr val="bg1"/>
                </a:solidFill>
              </a:rPr>
              <a:t>or functionality. The development, release, &amp; timing of any features or functionality described </a:t>
            </a:r>
            <a:br>
              <a:rPr lang="en-US" sz="1600">
                <a:solidFill>
                  <a:schemeClr val="bg1"/>
                </a:solidFill>
              </a:rPr>
            </a:br>
            <a:r>
              <a:rPr lang="en-US" sz="1600">
                <a:solidFill>
                  <a:schemeClr val="bg1"/>
                </a:solidFill>
              </a:rPr>
              <a:t>for our products remains at our sole discretion. We undertake no obligation, &amp; do not intend, </a:t>
            </a:r>
            <a:br>
              <a:rPr lang="en-US" sz="1600">
                <a:solidFill>
                  <a:schemeClr val="bg1"/>
                </a:solidFill>
              </a:rPr>
            </a:br>
            <a:r>
              <a:rPr lang="en-US" sz="1600">
                <a:solidFill>
                  <a:schemeClr val="bg1"/>
                </a:solidFill>
              </a:rPr>
              <a:t>to update the forward‑looking statements.</a:t>
            </a:r>
          </a:p>
        </p:txBody>
      </p:sp>
    </p:spTree>
    <p:extLst>
      <p:ext uri="{BB962C8B-B14F-4D97-AF65-F5344CB8AC3E}">
        <p14:creationId xmlns:p14="http://schemas.microsoft.com/office/powerpoint/2010/main" val="238839034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 Blank slide for charts, screenshots">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0FC6862-F5D7-B77C-A2E1-3024CDA6FEEB}"/>
              </a:ext>
            </a:extLst>
          </p:cNvPr>
          <p:cNvSpPr/>
          <p:nvPr userDrawn="1"/>
        </p:nvSpPr>
        <p:spPr>
          <a:xfrm>
            <a:off x="2027905" y="0"/>
            <a:ext cx="8133014" cy="6858001"/>
          </a:xfrm>
          <a:prstGeom prst="rect">
            <a:avLst/>
          </a:prstGeom>
          <a:gradFill flip="none" rotWithShape="1">
            <a:gsLst>
              <a:gs pos="16000">
                <a:schemeClr val="tx2">
                  <a:lumMod val="50000"/>
                  <a:lumOff val="50000"/>
                  <a:alpha val="11832"/>
                </a:schemeClr>
              </a:gs>
              <a:gs pos="40000">
                <a:schemeClr val="tx2">
                  <a:lumMod val="50000"/>
                  <a:lumOff val="50000"/>
                  <a:alpha val="9101"/>
                </a:schemeClr>
              </a:gs>
              <a:gs pos="0">
                <a:schemeClr val="tx2">
                  <a:lumMod val="50000"/>
                  <a:lumOff val="50000"/>
                  <a:alpha val="12000"/>
                </a:schemeClr>
              </a:gs>
              <a:gs pos="77000">
                <a:schemeClr val="tx2">
                  <a:lumMod val="50000"/>
                  <a:lumOff val="50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063">
              <a:defRPr/>
            </a:pPr>
            <a:endParaRPr lang="en-US">
              <a:solidFill>
                <a:srgbClr val="FFFFFF"/>
              </a:solidFill>
              <a:latin typeface="Century Gothic" panose="020B0502020202020204" pitchFamily="34" charset="0"/>
            </a:endParaRPr>
          </a:p>
        </p:txBody>
      </p:sp>
      <p:pic>
        <p:nvPicPr>
          <p:cNvPr id="4" name="Picture 3">
            <a:extLst>
              <a:ext uri="{FF2B5EF4-FFF2-40B4-BE49-F238E27FC236}">
                <a16:creationId xmlns:a16="http://schemas.microsoft.com/office/drawing/2014/main" id="{6CDBE971-08B7-AD3F-A6D6-AF531633AF2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478373" y="6354439"/>
            <a:ext cx="980589" cy="282164"/>
          </a:xfrm>
          <a:prstGeom prst="rect">
            <a:avLst/>
          </a:prstGeom>
        </p:spPr>
      </p:pic>
      <p:sp>
        <p:nvSpPr>
          <p:cNvPr id="7" name="Text Placeholder 11">
            <a:extLst>
              <a:ext uri="{FF2B5EF4-FFF2-40B4-BE49-F238E27FC236}">
                <a16:creationId xmlns:a16="http://schemas.microsoft.com/office/drawing/2014/main" id="{F2EE0D69-6622-43B8-E95B-D0A7871B0139}"/>
              </a:ext>
            </a:extLst>
          </p:cNvPr>
          <p:cNvSpPr>
            <a:spLocks noGrp="1"/>
          </p:cNvSpPr>
          <p:nvPr>
            <p:ph type="body" sz="quarter" idx="11" hasCustomPrompt="1"/>
          </p:nvPr>
        </p:nvSpPr>
        <p:spPr>
          <a:xfrm>
            <a:off x="1946965" y="6439254"/>
            <a:ext cx="5302332" cy="214738"/>
          </a:xfrm>
          <a:prstGeom prst="rect">
            <a:avLst/>
          </a:prstGeom>
        </p:spPr>
        <p:txBody>
          <a:bodyPr/>
          <a:lstStyle>
            <a:lvl1pPr marL="0" indent="0">
              <a:buNone/>
              <a:defRPr sz="600"/>
            </a:lvl1pPr>
            <a:lvl2pPr marL="284162" indent="0">
              <a:buNone/>
              <a:defRPr sz="600"/>
            </a:lvl2pPr>
            <a:lvl3pPr marL="573087" indent="0">
              <a:buNone/>
              <a:defRPr sz="600"/>
            </a:lvl3pPr>
            <a:lvl4pPr marL="857250" indent="0">
              <a:buNone/>
              <a:defRPr sz="600"/>
            </a:lvl4pPr>
            <a:lvl5pPr marL="1141412" indent="0">
              <a:buNone/>
              <a:defRPr sz="600"/>
            </a:lvl5pPr>
          </a:lstStyle>
          <a:p>
            <a:pPr lvl="0"/>
            <a:r>
              <a:rPr lang="en-US"/>
              <a:t>Click to edit text</a:t>
            </a:r>
          </a:p>
        </p:txBody>
      </p:sp>
    </p:spTree>
    <p:extLst>
      <p:ext uri="{BB962C8B-B14F-4D97-AF65-F5344CB8AC3E}">
        <p14:creationId xmlns:p14="http://schemas.microsoft.com/office/powerpoint/2010/main" val="86213043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 Blank slide for charts, screenshot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9B9E4F3-DDB5-1D69-EF34-B2D8128B30B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178" y="0"/>
            <a:ext cx="12195179" cy="6858000"/>
          </a:xfrm>
          <a:prstGeom prst="rect">
            <a:avLst/>
          </a:prstGeom>
        </p:spPr>
      </p:pic>
    </p:spTree>
    <p:extLst>
      <p:ext uri="{BB962C8B-B14F-4D97-AF65-F5344CB8AC3E}">
        <p14:creationId xmlns:p14="http://schemas.microsoft.com/office/powerpoint/2010/main" val="34637051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 Blank slide for charts, screenshots">
    <p:spTree>
      <p:nvGrpSpPr>
        <p:cNvPr id="1" name=""/>
        <p:cNvGrpSpPr/>
        <p:nvPr/>
      </p:nvGrpSpPr>
      <p:grpSpPr>
        <a:xfrm>
          <a:off x="0" y="0"/>
          <a:ext cx="0" cy="0"/>
          <a:chOff x="0" y="0"/>
          <a:chExt cx="0" cy="0"/>
        </a:xfrm>
      </p:grpSpPr>
      <p:pic>
        <p:nvPicPr>
          <p:cNvPr id="4" name="Picture 3" descr="A green and blue gradient&#10;&#10;AI-generated content may be incorrect.">
            <a:extLst>
              <a:ext uri="{FF2B5EF4-FFF2-40B4-BE49-F238E27FC236}">
                <a16:creationId xmlns:a16="http://schemas.microsoft.com/office/drawing/2014/main" id="{55B853ED-8EA3-455C-698E-5D81822212BC}"/>
              </a:ext>
            </a:extLst>
          </p:cNvPr>
          <p:cNvPicPr/>
          <p:nvPr userDrawn="1"/>
        </p:nvPicPr>
        <p:blipFill>
          <a:blip r:embed="rId2"/>
          <a:stretch>
            <a:fillRect/>
          </a:stretch>
        </p:blipFill>
        <p:spPr>
          <a:xfrm>
            <a:off x="1" y="0"/>
            <a:ext cx="12191999" cy="6858000"/>
          </a:xfrm>
          <a:prstGeom prst="rect">
            <a:avLst/>
          </a:prstGeom>
          <a:ln>
            <a:noFill/>
          </a:ln>
        </p:spPr>
      </p:pic>
    </p:spTree>
    <p:extLst>
      <p:ext uri="{BB962C8B-B14F-4D97-AF65-F5344CB8AC3E}">
        <p14:creationId xmlns:p14="http://schemas.microsoft.com/office/powerpoint/2010/main" val="26997770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For Chart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35B593-3B9C-624E-97C9-4C06DE647C13}"/>
              </a:ext>
            </a:extLst>
          </p:cNvPr>
          <p:cNvSpPr/>
          <p:nvPr userDrawn="1"/>
        </p:nvSpPr>
        <p:spPr>
          <a:xfrm>
            <a:off x="-1" y="-2"/>
            <a:ext cx="12188825" cy="6876000"/>
          </a:xfrm>
          <a:prstGeom prst="rect">
            <a:avLst/>
          </a:prstGeom>
          <a:gradFill flip="none" rotWithShape="1">
            <a:gsLst>
              <a:gs pos="39000">
                <a:schemeClr val="tx2">
                  <a:lumMod val="42000"/>
                  <a:lumOff val="58000"/>
                  <a:alpha val="12120"/>
                </a:schemeClr>
              </a:gs>
              <a:gs pos="39000">
                <a:schemeClr val="tx2">
                  <a:lumMod val="42000"/>
                  <a:lumOff val="58000"/>
                  <a:alpha val="12659"/>
                </a:schemeClr>
              </a:gs>
              <a:gs pos="0">
                <a:schemeClr val="tx2">
                  <a:alpha val="12000"/>
                  <a:lumMod val="42000"/>
                  <a:lumOff val="58000"/>
                </a:schemeClr>
              </a:gs>
              <a:gs pos="77000">
                <a:schemeClr val="tx2">
                  <a:lumMod val="41000"/>
                  <a:lumOff val="59000"/>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515">
              <a:defRPr/>
            </a:pPr>
            <a:endParaRPr lang="en-US" sz="1796">
              <a:solidFill>
                <a:srgbClr val="FFFFFF"/>
              </a:solidFill>
              <a:latin typeface="Century Gothic" panose="020B0502020202020204" pitchFamily="34" charset="0"/>
            </a:endParaRPr>
          </a:p>
        </p:txBody>
      </p:sp>
      <p:sp>
        <p:nvSpPr>
          <p:cNvPr id="2" name="Title 1">
            <a:extLst>
              <a:ext uri="{FF2B5EF4-FFF2-40B4-BE49-F238E27FC236}">
                <a16:creationId xmlns:a16="http://schemas.microsoft.com/office/drawing/2014/main" id="{0CAF9503-5610-C243-8816-778741646BB6}"/>
              </a:ext>
            </a:extLst>
          </p:cNvPr>
          <p:cNvSpPr>
            <a:spLocks noGrp="1"/>
          </p:cNvSpPr>
          <p:nvPr>
            <p:ph type="title"/>
          </p:nvPr>
        </p:nvSpPr>
        <p:spPr/>
        <p:txBody>
          <a:bodyPr>
            <a:noAutofit/>
          </a:bodyPr>
          <a:lstStyle/>
          <a:p>
            <a:r>
              <a:rPr lang="en-US"/>
              <a:t>Click to edit Master title style</a:t>
            </a:r>
          </a:p>
        </p:txBody>
      </p:sp>
    </p:spTree>
    <p:custDataLst>
      <p:tags r:id="rId1"/>
    </p:custDataLst>
    <p:extLst>
      <p:ext uri="{BB962C8B-B14F-4D97-AF65-F5344CB8AC3E}">
        <p14:creationId xmlns:p14="http://schemas.microsoft.com/office/powerpoint/2010/main" val="330485702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139284518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3.xml"/><Relationship Id="rId7" Type="http://schemas.openxmlformats.org/officeDocument/2006/relationships/image" Target="../media/image9.jpe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8.png"/><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15.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invGray">
      <p:bgPr>
        <a:solidFill>
          <a:schemeClr val="tx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D9BDB30-A827-7C46-A7B6-E25C62B40224}"/>
              </a:ext>
            </a:extLst>
          </p:cNvPr>
          <p:cNvSpPr>
            <a:spLocks noGrp="1"/>
          </p:cNvSpPr>
          <p:nvPr>
            <p:ph type="title"/>
          </p:nvPr>
        </p:nvSpPr>
        <p:spPr>
          <a:xfrm>
            <a:off x="449251" y="311377"/>
            <a:ext cx="11188711" cy="1195883"/>
          </a:xfrm>
          <a:prstGeom prst="rect">
            <a:avLst/>
          </a:prstGeom>
        </p:spPr>
        <p:txBody>
          <a:bodyPr vert="horz" lIns="91440" tIns="45720" rIns="91440" bIns="4572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D618F93C-99A7-3249-8F96-D441C75B6275}"/>
              </a:ext>
            </a:extLst>
          </p:cNvPr>
          <p:cNvSpPr>
            <a:spLocks noGrp="1"/>
          </p:cNvSpPr>
          <p:nvPr>
            <p:ph type="body" idx="1"/>
          </p:nvPr>
        </p:nvSpPr>
        <p:spPr>
          <a:xfrm>
            <a:off x="449251" y="1661395"/>
            <a:ext cx="11188712" cy="4185285"/>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 </a:t>
            </a:r>
          </a:p>
          <a:p>
            <a:pPr lvl="3"/>
            <a:r>
              <a:rPr lang="en-US"/>
              <a:t>Fourth level</a:t>
            </a:r>
          </a:p>
          <a:p>
            <a:pPr lvl="4"/>
            <a:r>
              <a:rPr lang="en-US"/>
              <a:t>Fifth level</a:t>
            </a: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0" y="893"/>
            <a:ext cx="12188825" cy="6856214"/>
          </a:xfrm>
          <a:prstGeom prst="rect">
            <a:avLst/>
          </a:prstGeom>
        </p:spPr>
      </p:pic>
      <p:pic>
        <p:nvPicPr>
          <p:cNvPr id="4" name="Picture 3">
            <a:extLst>
              <a:ext uri="{FF2B5EF4-FFF2-40B4-BE49-F238E27FC236}">
                <a16:creationId xmlns:a16="http://schemas.microsoft.com/office/drawing/2014/main" id="{D48A35C2-14FC-251E-497D-3CDD34DB530D}"/>
              </a:ext>
            </a:extLst>
          </p:cNvPr>
          <p:cNvPicPr>
            <a:picLocks noChangeAspect="1"/>
          </p:cNvPicPr>
          <p:nvPr userDrawn="1"/>
        </p:nvPicPr>
        <p:blipFill>
          <a:blip r:embed="rId13" cstate="screen">
            <a:extLst>
              <a:ext uri="{28A0092B-C50C-407E-A947-70E740481C1C}">
                <a14:useLocalDpi xmlns:a14="http://schemas.microsoft.com/office/drawing/2010/main"/>
              </a:ext>
            </a:extLst>
          </a:blip>
          <a:srcRect/>
          <a:stretch/>
        </p:blipFill>
        <p:spPr>
          <a:xfrm>
            <a:off x="9810381" y="6418711"/>
            <a:ext cx="980589" cy="282164"/>
          </a:xfrm>
          <a:prstGeom prst="rect">
            <a:avLst/>
          </a:prstGeom>
        </p:spPr>
      </p:pic>
      <p:sp>
        <p:nvSpPr>
          <p:cNvPr id="7" name="Footer Placeholder 4">
            <a:extLst>
              <a:ext uri="{FF2B5EF4-FFF2-40B4-BE49-F238E27FC236}">
                <a16:creationId xmlns:a16="http://schemas.microsoft.com/office/drawing/2014/main" id="{640B8D60-34D0-02FE-7658-5921D77FA9D0}"/>
              </a:ext>
            </a:extLst>
          </p:cNvPr>
          <p:cNvSpPr txBox="1">
            <a:spLocks/>
          </p:cNvSpPr>
          <p:nvPr userDrawn="1"/>
        </p:nvSpPr>
        <p:spPr>
          <a:xfrm>
            <a:off x="6078353" y="6452420"/>
            <a:ext cx="3091610"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2025 ServiceNow, Inc. All Rights Reserved.</a:t>
            </a:r>
          </a:p>
        </p:txBody>
      </p:sp>
    </p:spTree>
    <p:extLst>
      <p:ext uri="{BB962C8B-B14F-4D97-AF65-F5344CB8AC3E}">
        <p14:creationId xmlns:p14="http://schemas.microsoft.com/office/powerpoint/2010/main" val="1774534981"/>
      </p:ext>
    </p:extLst>
  </p:cSld>
  <p:clrMap bg1="lt1" tx1="dk1" bg2="lt2" tx2="dk2" accent1="accent1" accent2="accent2" accent3="accent3" accent4="accent4" accent5="accent5" accent6="accent6" hlink="hlink" folHlink="folHlink"/>
  <p:sldLayoutIdLst>
    <p:sldLayoutId id="2147490014" r:id="rId1"/>
    <p:sldLayoutId id="2147489263" r:id="rId2"/>
    <p:sldLayoutId id="2147489754" r:id="rId3"/>
    <p:sldLayoutId id="2147489909" r:id="rId4"/>
    <p:sldLayoutId id="2147490015" r:id="rId5"/>
    <p:sldLayoutId id="2147490210" r:id="rId6"/>
    <p:sldLayoutId id="2147490241" r:id="rId7"/>
    <p:sldLayoutId id="2147490207" r:id="rId8"/>
    <p:sldLayoutId id="2147490238" r:id="rId9"/>
    <p:sldLayoutId id="2147490240" r:id="rId10"/>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400" rtl="0" eaLnBrk="1" latinLnBrk="0" hangingPunct="1">
        <a:lnSpc>
          <a:spcPct val="100000"/>
        </a:lnSpc>
        <a:spcBef>
          <a:spcPct val="0"/>
        </a:spcBef>
        <a:buNone/>
        <a:defRPr sz="3200" b="1" kern="1200">
          <a:solidFill>
            <a:schemeClr val="bg1"/>
          </a:solidFill>
          <a:latin typeface="+mj-lt"/>
          <a:ea typeface="+mj-ea"/>
          <a:cs typeface="+mj-cs"/>
        </a:defRPr>
      </a:lvl1pPr>
    </p:titleStyle>
    <p:body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10000">
              <a:schemeClr val="tx2"/>
            </a:gs>
            <a:gs pos="100000">
              <a:schemeClr val="accent4">
                <a:lumMod val="72991"/>
              </a:schemeClr>
            </a:gs>
          </a:gsLst>
          <a:lin ang="5400000" scaled="1"/>
        </a:gradFill>
        <a:effectLst/>
      </p:bgPr>
    </p:bg>
    <p:spTree>
      <p:nvGrpSpPr>
        <p:cNvPr id="1" name=""/>
        <p:cNvGrpSpPr/>
        <p:nvPr/>
      </p:nvGrpSpPr>
      <p:grpSpPr>
        <a:xfrm>
          <a:off x="0" y="0"/>
          <a:ext cx="0" cy="0"/>
          <a:chOff x="0" y="0"/>
          <a:chExt cx="0" cy="0"/>
        </a:xfrm>
      </p:grpSpPr>
      <p:sp>
        <p:nvSpPr>
          <p:cNvPr id="11" name="Footer Placeholder 4">
            <a:extLst>
              <a:ext uri="{FF2B5EF4-FFF2-40B4-BE49-F238E27FC236}">
                <a16:creationId xmlns:a16="http://schemas.microsoft.com/office/drawing/2014/main" id="{2F175544-8AC5-46E7-95F8-B79A5C5190E1}"/>
              </a:ext>
            </a:extLst>
          </p:cNvPr>
          <p:cNvSpPr txBox="1">
            <a:spLocks/>
          </p:cNvSpPr>
          <p:nvPr userDrawn="1"/>
        </p:nvSpPr>
        <p:spPr>
          <a:xfrm>
            <a:off x="7938391" y="6408532"/>
            <a:ext cx="3091610"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2025 ServiceNow, Inc. All Rights Reserved.</a:t>
            </a:r>
          </a:p>
        </p:txBody>
      </p:sp>
      <p:sp>
        <p:nvSpPr>
          <p:cNvPr id="13" name="Slide Number Placeholder 5">
            <a:extLst>
              <a:ext uri="{FF2B5EF4-FFF2-40B4-BE49-F238E27FC236}">
                <a16:creationId xmlns:a16="http://schemas.microsoft.com/office/drawing/2014/main" id="{CC75FE45-E9AF-4DC4-84DB-E3C2A4B2FFFE}"/>
              </a:ext>
            </a:extLst>
          </p:cNvPr>
          <p:cNvSpPr txBox="1">
            <a:spLocks/>
          </p:cNvSpPr>
          <p:nvPr userDrawn="1"/>
        </p:nvSpPr>
        <p:spPr>
          <a:xfrm>
            <a:off x="11057991" y="6413253"/>
            <a:ext cx="667701" cy="228600"/>
          </a:xfrm>
          <a:prstGeom prst="rect">
            <a:avLst/>
          </a:prstGeom>
        </p:spPr>
        <p:txBody>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algn="r"/>
            <a:fld id="{A9B9714D-1B27-0B43-A9CC-9EF2921F49DC}" type="slidenum">
              <a:rPr lang="en-US" sz="800" b="0" kern="1200" smtClean="0">
                <a:solidFill>
                  <a:schemeClr val="bg1"/>
                </a:solidFill>
                <a:latin typeface="+mn-lt"/>
                <a:ea typeface="+mn-ea"/>
                <a:cs typeface="+mn-cs"/>
              </a:rPr>
              <a:pPr algn="r"/>
              <a:t>‹#›</a:t>
            </a:fld>
            <a:endParaRPr lang="en-US" sz="800" b="0" kern="1200" dirty="0">
              <a:solidFill>
                <a:schemeClr val="bg1"/>
              </a:solidFill>
              <a:latin typeface="+mn-lt"/>
              <a:ea typeface="+mn-ea"/>
              <a:cs typeface="+mn-cs"/>
            </a:endParaRPr>
          </a:p>
        </p:txBody>
      </p:sp>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 y="893"/>
            <a:ext cx="12188825" cy="6856214"/>
          </a:xfrm>
          <a:prstGeom prst="rect">
            <a:avLst/>
          </a:prstGeom>
        </p:spPr>
      </p:pic>
      <p:pic>
        <p:nvPicPr>
          <p:cNvPr id="4" name="Picture 3" descr="A picture containing night sky&#10;&#10;Description automatically generated">
            <a:extLst>
              <a:ext uri="{FF2B5EF4-FFF2-40B4-BE49-F238E27FC236}">
                <a16:creationId xmlns:a16="http://schemas.microsoft.com/office/drawing/2014/main" id="{50944A01-7404-80A1-D5D0-3544EE82EFB9}"/>
              </a:ext>
            </a:extLst>
          </p:cNvPr>
          <p:cNvPicPr/>
          <p:nvPr userDrawn="1"/>
        </p:nvPicPr>
        <p:blipFill>
          <a:blip r:embed="rId7">
            <a:alphaModFix/>
          </a:blip>
          <a:srcRect t="656"/>
          <a:stretch/>
        </p:blipFill>
        <p:spPr>
          <a:xfrm>
            <a:off x="-1" y="0"/>
            <a:ext cx="12188825" cy="6858000"/>
          </a:xfrm>
          <a:prstGeom prst="rect">
            <a:avLst/>
          </a:prstGeom>
        </p:spPr>
      </p:pic>
      <p:pic>
        <p:nvPicPr>
          <p:cNvPr id="3" name="Picture 2">
            <a:extLst>
              <a:ext uri="{FF2B5EF4-FFF2-40B4-BE49-F238E27FC236}">
                <a16:creationId xmlns:a16="http://schemas.microsoft.com/office/drawing/2014/main" id="{C5F315AA-66C5-1E1F-C42A-C4A3D6BC1E1C}"/>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p:blipFill>
        <p:spPr>
          <a:xfrm>
            <a:off x="9810381" y="6418711"/>
            <a:ext cx="980589" cy="282164"/>
          </a:xfrm>
          <a:prstGeom prst="rect">
            <a:avLst/>
          </a:prstGeom>
        </p:spPr>
      </p:pic>
      <p:sp>
        <p:nvSpPr>
          <p:cNvPr id="7" name="Footer Placeholder 4">
            <a:extLst>
              <a:ext uri="{FF2B5EF4-FFF2-40B4-BE49-F238E27FC236}">
                <a16:creationId xmlns:a16="http://schemas.microsoft.com/office/drawing/2014/main" id="{27533247-643E-3EC9-DBE9-8A5903147E36}"/>
              </a:ext>
            </a:extLst>
          </p:cNvPr>
          <p:cNvSpPr txBox="1">
            <a:spLocks/>
          </p:cNvSpPr>
          <p:nvPr userDrawn="1"/>
        </p:nvSpPr>
        <p:spPr>
          <a:xfrm>
            <a:off x="6078353" y="6452420"/>
            <a:ext cx="3091610"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dirty="0">
                <a:solidFill>
                  <a:schemeClr val="bg1"/>
                </a:solidFill>
              </a:rPr>
              <a:t>© 2025 ServiceNow, Inc. All Rights Reserved.</a:t>
            </a:r>
          </a:p>
        </p:txBody>
      </p:sp>
    </p:spTree>
    <p:extLst>
      <p:ext uri="{BB962C8B-B14F-4D97-AF65-F5344CB8AC3E}">
        <p14:creationId xmlns:p14="http://schemas.microsoft.com/office/powerpoint/2010/main" val="335256667"/>
      </p:ext>
    </p:extLst>
  </p:cSld>
  <p:clrMap bg1="lt1" tx1="dk1" bg2="lt2" tx2="dk2" accent1="accent1" accent2="accent2" accent3="accent3" accent4="accent4" accent5="accent5" accent6="accent6" hlink="hlink" folHlink="folHlink"/>
  <p:sldLayoutIdLst>
    <p:sldLayoutId id="2147490219" r:id="rId1"/>
    <p:sldLayoutId id="2147490236" r:id="rId2"/>
    <p:sldLayoutId id="2147490273" r:id="rId3"/>
    <p:sldLayoutId id="2147490274" r:id="rId4"/>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126" rtl="0" eaLnBrk="1" latinLnBrk="0" hangingPunct="1">
        <a:lnSpc>
          <a:spcPct val="90000"/>
        </a:lnSpc>
        <a:spcBef>
          <a:spcPct val="0"/>
        </a:spcBef>
        <a:buNone/>
        <a:defRPr sz="3199" b="1" kern="1200">
          <a:solidFill>
            <a:schemeClr val="accent1"/>
          </a:solidFill>
          <a:latin typeface="+mj-lt"/>
          <a:ea typeface="+mj-ea"/>
          <a:cs typeface="+mj-cs"/>
        </a:defRPr>
      </a:lvl1pPr>
    </p:titleStyle>
    <p:bodyStyle>
      <a:lvl1pPr marL="228531" indent="-228531" algn="l" defTabSz="914126" rtl="0" eaLnBrk="1" latinLnBrk="0" hangingPunct="1">
        <a:lnSpc>
          <a:spcPct val="100000"/>
        </a:lnSpc>
        <a:spcBef>
          <a:spcPts val="400"/>
        </a:spcBef>
        <a:spcAft>
          <a:spcPts val="600"/>
        </a:spcAft>
        <a:buClr>
          <a:schemeClr val="accent1"/>
        </a:buClr>
        <a:buFont typeface="Arial" panose="020B0604020202020204" pitchFamily="34" charset="0"/>
        <a:buChar char="•"/>
        <a:defRPr sz="1799" b="0" kern="1200">
          <a:solidFill>
            <a:schemeClr val="bg1"/>
          </a:solidFill>
          <a:latin typeface="+mn-lt"/>
          <a:ea typeface="+mn-ea"/>
          <a:cs typeface="+mn-cs"/>
        </a:defRPr>
      </a:lvl1pPr>
      <a:lvl2pPr marL="517370"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bg1"/>
          </a:solidFill>
          <a:latin typeface="+mn-lt"/>
          <a:ea typeface="+mn-ea"/>
          <a:cs typeface="+mn-cs"/>
        </a:defRPr>
      </a:lvl2pPr>
      <a:lvl3pPr marL="799860" indent="-226945" algn="l" defTabSz="914126" rtl="0" eaLnBrk="1" latinLnBrk="0" hangingPunct="1">
        <a:lnSpc>
          <a:spcPct val="100000"/>
        </a:lnSpc>
        <a:spcBef>
          <a:spcPts val="400"/>
        </a:spcBef>
        <a:spcAft>
          <a:spcPts val="600"/>
        </a:spcAft>
        <a:buFont typeface="Century Gothic" panose="020B0502020202020204" pitchFamily="34" charset="0"/>
        <a:buChar char="–"/>
        <a:defRPr sz="1600" kern="1200">
          <a:solidFill>
            <a:schemeClr val="bg1"/>
          </a:solidFill>
          <a:latin typeface="+mn-lt"/>
          <a:ea typeface="+mn-ea"/>
          <a:cs typeface="+mn-cs"/>
        </a:defRPr>
      </a:lvl3pPr>
      <a:lvl4pPr marL="1083938" indent="-226945" algn="l" defTabSz="914126" rtl="0" eaLnBrk="1" latinLnBrk="0" hangingPunct="1">
        <a:lnSpc>
          <a:spcPct val="100000"/>
        </a:lnSpc>
        <a:spcBef>
          <a:spcPts val="400"/>
        </a:spcBef>
        <a:spcAft>
          <a:spcPts val="600"/>
        </a:spcAft>
        <a:buFont typeface="Century Gothic" panose="020B0502020202020204" pitchFamily="34" charset="0"/>
        <a:buChar char="–"/>
        <a:defRPr sz="1400" kern="1200">
          <a:solidFill>
            <a:schemeClr val="bg1"/>
          </a:solidFill>
          <a:latin typeface="+mn-lt"/>
          <a:ea typeface="+mn-ea"/>
          <a:cs typeface="+mn-cs"/>
        </a:defRPr>
      </a:lvl4pPr>
      <a:lvl5pPr marL="1374363" indent="-233293" algn="l" defTabSz="914126" rtl="0" eaLnBrk="1" latinLnBrk="0" hangingPunct="1">
        <a:lnSpc>
          <a:spcPct val="100000"/>
        </a:lnSpc>
        <a:spcBef>
          <a:spcPts val="400"/>
        </a:spcBef>
        <a:spcAft>
          <a:spcPts val="600"/>
        </a:spcAft>
        <a:buFont typeface="Century Gothic" panose="020B0502020202020204" pitchFamily="34" charset="0"/>
        <a:buChar char="–"/>
        <a:defRPr sz="1200" kern="1200">
          <a:solidFill>
            <a:schemeClr val="bg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7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9" pos="7619">
          <p15:clr>
            <a:srgbClr val="9FCC3B"/>
          </p15:clr>
        </p15:guide>
        <p15:guide id="60" orient="horz" pos="388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invGray">
      <p:bgPr>
        <a:solidFill>
          <a:schemeClr val="tx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E3009A53-5C82-1B4C-B54B-B295D535267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 y="893"/>
            <a:ext cx="12188825" cy="6856214"/>
          </a:xfrm>
          <a:prstGeom prst="rect">
            <a:avLst/>
          </a:prstGeom>
        </p:spPr>
      </p:pic>
      <p:pic>
        <p:nvPicPr>
          <p:cNvPr id="3" name="Picture 2">
            <a:extLst>
              <a:ext uri="{FF2B5EF4-FFF2-40B4-BE49-F238E27FC236}">
                <a16:creationId xmlns:a16="http://schemas.microsoft.com/office/drawing/2014/main" id="{0EA5068E-4C2A-94D6-04BA-6D08A37A35FF}"/>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9810381" y="6418711"/>
            <a:ext cx="980589" cy="282164"/>
          </a:xfrm>
          <a:prstGeom prst="rect">
            <a:avLst/>
          </a:prstGeom>
        </p:spPr>
      </p:pic>
      <p:sp>
        <p:nvSpPr>
          <p:cNvPr id="6" name="Footer Placeholder 4">
            <a:extLst>
              <a:ext uri="{FF2B5EF4-FFF2-40B4-BE49-F238E27FC236}">
                <a16:creationId xmlns:a16="http://schemas.microsoft.com/office/drawing/2014/main" id="{8AD10C6A-9468-61EA-E088-2CA3E394C2B2}"/>
              </a:ext>
            </a:extLst>
          </p:cNvPr>
          <p:cNvSpPr txBox="1">
            <a:spLocks/>
          </p:cNvSpPr>
          <p:nvPr userDrawn="1"/>
        </p:nvSpPr>
        <p:spPr>
          <a:xfrm>
            <a:off x="6602155" y="6452420"/>
            <a:ext cx="3091610" cy="214746"/>
          </a:xfrm>
          <a:prstGeom prst="rect">
            <a:avLst/>
          </a:prstGeom>
        </p:spPr>
        <p:txBody>
          <a:bodyPr vert="horz" lIns="91416" tIns="45708" rIns="91416" bIns="45708" rtlCol="0" anchor="ctr"/>
          <a:lstStyle>
            <a:defPPr>
              <a:defRPr lang="en-US"/>
            </a:defPPr>
            <a:lvl1pPr algn="r">
              <a:defRPr sz="600"/>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lvl="0"/>
            <a:r>
              <a:rPr lang="en-US" sz="800">
                <a:solidFill>
                  <a:schemeClr val="bg1"/>
                </a:solidFill>
              </a:rPr>
              <a:t>© 2025 ServiceNow, Inc. All Rights Reserved.</a:t>
            </a:r>
          </a:p>
        </p:txBody>
      </p:sp>
    </p:spTree>
    <p:extLst>
      <p:ext uri="{BB962C8B-B14F-4D97-AF65-F5344CB8AC3E}">
        <p14:creationId xmlns:p14="http://schemas.microsoft.com/office/powerpoint/2010/main" val="3395956873"/>
      </p:ext>
    </p:extLst>
  </p:cSld>
  <p:clrMap bg1="lt1" tx1="dk1" bg2="lt2" tx2="dk2" accent1="accent1" accent2="accent2" accent3="accent3" accent4="accent4" accent5="accent5" accent6="accent6" hlink="hlink" folHlink="folHlink"/>
  <p:sldLayoutIdLst>
    <p:sldLayoutId id="2147490275" r:id="rId1"/>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hf sldNum="0" hdr="0" ftr="0" dt="0"/>
  <p:txStyles>
    <p:titleStyle>
      <a:lvl1pPr algn="l" defTabSz="914126" rtl="0" eaLnBrk="1" latinLnBrk="0" hangingPunct="1">
        <a:lnSpc>
          <a:spcPct val="100000"/>
        </a:lnSpc>
        <a:spcBef>
          <a:spcPct val="0"/>
        </a:spcBef>
        <a:buNone/>
        <a:defRPr sz="3199" b="1" kern="1200">
          <a:solidFill>
            <a:schemeClr val="bg1"/>
          </a:solidFill>
          <a:latin typeface="+mj-lt"/>
          <a:ea typeface="+mj-ea"/>
          <a:cs typeface="+mj-cs"/>
        </a:defRPr>
      </a:lvl1pPr>
    </p:titleStyle>
    <p:bodyStyle>
      <a:lvl1pPr marL="228531" indent="-228531" algn="l" defTabSz="914126" rtl="0" eaLnBrk="1" latinLnBrk="0" hangingPunct="1">
        <a:lnSpc>
          <a:spcPct val="100000"/>
        </a:lnSpc>
        <a:spcBef>
          <a:spcPts val="400"/>
        </a:spcBef>
        <a:spcAft>
          <a:spcPts val="600"/>
        </a:spcAft>
        <a:buFont typeface="Arial" panose="020B0604020202020204" pitchFamily="34" charset="0"/>
        <a:buChar char="•"/>
        <a:defRPr sz="1799" b="0" kern="1200">
          <a:solidFill>
            <a:schemeClr val="bg1"/>
          </a:solidFill>
          <a:latin typeface="+mn-lt"/>
          <a:ea typeface="+mn-ea"/>
          <a:cs typeface="+mn-cs"/>
        </a:defRPr>
      </a:lvl1pPr>
      <a:lvl2pPr marL="517370"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bg1"/>
          </a:solidFill>
          <a:latin typeface="+mn-lt"/>
          <a:ea typeface="+mn-ea"/>
          <a:cs typeface="+mn-cs"/>
        </a:defRPr>
      </a:lvl2pPr>
      <a:lvl3pPr marL="799860" indent="-226945"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bg1"/>
          </a:solidFill>
          <a:latin typeface="+mn-lt"/>
          <a:ea typeface="+mn-ea"/>
          <a:cs typeface="+mn-cs"/>
        </a:defRPr>
      </a:lvl3pPr>
      <a:lvl4pPr marL="1083938" indent="-226945"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bg1"/>
          </a:solidFill>
          <a:latin typeface="+mn-lt"/>
          <a:ea typeface="+mn-ea"/>
          <a:cs typeface="+mn-cs"/>
        </a:defRPr>
      </a:lvl4pPr>
      <a:lvl5pPr marL="1374363"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bg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34">
          <p15:clr>
            <a:srgbClr val="F26B43"/>
          </p15:clr>
        </p15:guide>
        <p15:guide id="3" orient="horz" pos="2246">
          <p15:clr>
            <a:srgbClr val="F26B43"/>
          </p15:clr>
        </p15:guide>
        <p15:guide id="4" pos="344">
          <p15:clr>
            <a:srgbClr val="F26B43"/>
          </p15:clr>
        </p15:guide>
        <p15:guide id="5" pos="699">
          <p15:clr>
            <a:srgbClr val="F26B43"/>
          </p15:clr>
        </p15:guide>
        <p15:guide id="6" pos="784">
          <p15:clr>
            <a:srgbClr val="F26B43"/>
          </p15:clr>
        </p15:guide>
        <p15:guide id="7" pos="1143">
          <p15:clr>
            <a:srgbClr val="F26B43"/>
          </p15:clr>
        </p15:guide>
        <p15:guide id="8" pos="1228">
          <p15:clr>
            <a:srgbClr val="F26B43"/>
          </p15:clr>
        </p15:guide>
        <p15:guide id="9" pos="1585">
          <p15:clr>
            <a:srgbClr val="F26B43"/>
          </p15:clr>
        </p15:guide>
        <p15:guide id="10" pos="1668">
          <p15:clr>
            <a:srgbClr val="F26B43"/>
          </p15:clr>
        </p15:guide>
        <p15:guide id="11" pos="2027">
          <p15:clr>
            <a:srgbClr val="F26B43"/>
          </p15:clr>
        </p15:guide>
        <p15:guide id="12" pos="2112">
          <p15:clr>
            <a:srgbClr val="F26B43"/>
          </p15:clr>
        </p15:guide>
        <p15:guide id="14" pos="2468">
          <p15:clr>
            <a:srgbClr val="F26B43"/>
          </p15:clr>
        </p15:guide>
        <p15:guide id="15" pos="2554">
          <p15:clr>
            <a:srgbClr val="F26B43"/>
          </p15:clr>
        </p15:guide>
        <p15:guide id="16" pos="2909">
          <p15:clr>
            <a:srgbClr val="F26B43"/>
          </p15:clr>
        </p15:guide>
        <p15:guide id="17" pos="2995">
          <p15:clr>
            <a:srgbClr val="F26B43"/>
          </p15:clr>
        </p15:guide>
        <p15:guide id="18" pos="3352">
          <p15:clr>
            <a:srgbClr val="F26B43"/>
          </p15:clr>
        </p15:guide>
        <p15:guide id="19" pos="3437">
          <p15:clr>
            <a:srgbClr val="F26B43"/>
          </p15:clr>
        </p15:guide>
        <p15:guide id="20" pos="3794">
          <p15:clr>
            <a:srgbClr val="F26B43"/>
          </p15:clr>
        </p15:guide>
        <p15:guide id="21" pos="3879">
          <p15:clr>
            <a:srgbClr val="F26B43"/>
          </p15:clr>
        </p15:guide>
        <p15:guide id="22" pos="4235">
          <p15:clr>
            <a:srgbClr val="F26B43"/>
          </p15:clr>
        </p15:guide>
        <p15:guide id="23" pos="4320">
          <p15:clr>
            <a:srgbClr val="F26B43"/>
          </p15:clr>
        </p15:guide>
        <p15:guide id="24" pos="4677">
          <p15:clr>
            <a:srgbClr val="F26B43"/>
          </p15:clr>
        </p15:guide>
        <p15:guide id="25" pos="4763">
          <p15:clr>
            <a:srgbClr val="F26B43"/>
          </p15:clr>
        </p15:guide>
        <p15:guide id="26" pos="5119">
          <p15:clr>
            <a:srgbClr val="F26B43"/>
          </p15:clr>
        </p15:guide>
        <p15:guide id="27" pos="5205">
          <p15:clr>
            <a:srgbClr val="F26B43"/>
          </p15:clr>
        </p15:guide>
        <p15:guide id="28" pos="5563">
          <p15:clr>
            <a:srgbClr val="F26B43"/>
          </p15:clr>
        </p15:guide>
        <p15:guide id="29" pos="5647">
          <p15:clr>
            <a:srgbClr val="F26B43"/>
          </p15:clr>
        </p15:guide>
        <p15:guide id="30" pos="6531">
          <p15:clr>
            <a:srgbClr val="F26B43"/>
          </p15:clr>
        </p15:guide>
        <p15:guide id="31" pos="6887">
          <p15:clr>
            <a:srgbClr val="F26B43"/>
          </p15:clr>
        </p15:guide>
        <p15:guide id="32" pos="6973">
          <p15:clr>
            <a:srgbClr val="F26B43"/>
          </p15:clr>
        </p15:guide>
        <p15:guide id="33" pos="7331">
          <p15:clr>
            <a:srgbClr val="F26B43"/>
          </p15:clr>
        </p15:guide>
        <p15:guide id="36" pos="6003">
          <p15:clr>
            <a:srgbClr val="F26B43"/>
          </p15:clr>
        </p15:guide>
        <p15:guide id="37" pos="6088">
          <p15:clr>
            <a:srgbClr val="F26B43"/>
          </p15:clr>
        </p15:guide>
        <p15:guide id="38" pos="6447">
          <p15:clr>
            <a:srgbClr val="F26B43"/>
          </p15:clr>
        </p15:guide>
        <p15:guide id="39" orient="horz" pos="696">
          <p15:clr>
            <a:srgbClr val="F26B43"/>
          </p15:clr>
        </p15:guide>
        <p15:guide id="40" orient="horz" pos="288">
          <p15:clr>
            <a:srgbClr val="F26B43"/>
          </p15:clr>
        </p15:guide>
        <p15:guide id="41" orient="horz" pos="600">
          <p15:clr>
            <a:srgbClr val="F26B43"/>
          </p15:clr>
        </p15:guide>
        <p15:guide id="42" orient="horz" pos="1018">
          <p15:clr>
            <a:srgbClr val="F26B43"/>
          </p15:clr>
        </p15:guide>
        <p15:guide id="43" orient="horz" pos="1515">
          <p15:clr>
            <a:srgbClr val="F26B43"/>
          </p15:clr>
        </p15:guide>
        <p15:guide id="44" orient="horz" pos="1106">
          <p15:clr>
            <a:srgbClr val="F26B43"/>
          </p15:clr>
        </p15:guide>
        <p15:guide id="45" orient="horz" pos="1427">
          <p15:clr>
            <a:srgbClr val="F26B43"/>
          </p15:clr>
        </p15:guide>
        <p15:guide id="46" orient="horz" pos="1837">
          <p15:clr>
            <a:srgbClr val="F26B43"/>
          </p15:clr>
        </p15:guide>
        <p15:guide id="47" orient="horz" pos="1920">
          <p15:clr>
            <a:srgbClr val="F26B43"/>
          </p15:clr>
        </p15:guide>
        <p15:guide id="48" orient="horz" pos="2656">
          <p15:clr>
            <a:srgbClr val="F26B43"/>
          </p15:clr>
        </p15:guide>
        <p15:guide id="49" orient="horz" pos="2744">
          <p15:clr>
            <a:srgbClr val="F26B43"/>
          </p15:clr>
        </p15:guide>
        <p15:guide id="50" orient="horz" pos="3065">
          <p15:clr>
            <a:srgbClr val="F26B43"/>
          </p15:clr>
        </p15:guide>
        <p15:guide id="51" orient="horz" pos="3153">
          <p15:clr>
            <a:srgbClr val="F26B43"/>
          </p15:clr>
        </p15:guide>
        <p15:guide id="53" orient="horz" pos="3477">
          <p15:clr>
            <a:srgbClr val="F26B43"/>
          </p15:clr>
        </p15:guide>
        <p15:guide id="54" orient="horz" pos="3562">
          <p15:clr>
            <a:srgbClr val="F26B43"/>
          </p15:clr>
        </p15:guide>
        <p15:guide id="55" orient="horz" pos="4240">
          <p15:clr>
            <a:srgbClr val="F26B43"/>
          </p15:clr>
        </p15:guide>
        <p15:guide id="56" orient="horz" pos="3886">
          <p15:clr>
            <a:srgbClr val="F26B43"/>
          </p15:clr>
        </p15:guide>
        <p15:guide id="59" pos="7619">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2.sv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2.xml"/><Relationship Id="rId6" Type="http://schemas.openxmlformats.org/officeDocument/2006/relationships/image" Target="../media/image15.png"/><Relationship Id="rId5" Type="http://schemas.openxmlformats.org/officeDocument/2006/relationships/image" Target="../media/image19.sv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1.xml"/><Relationship Id="rId1" Type="http://schemas.openxmlformats.org/officeDocument/2006/relationships/tags" Target="../tags/tag5.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EFF7DE-4254-AD09-5EC8-78EB834DAC1F}"/>
            </a:ext>
          </a:extLst>
        </p:cNvPr>
        <p:cNvGrpSpPr/>
        <p:nvPr/>
      </p:nvGrpSpPr>
      <p:grpSpPr>
        <a:xfrm>
          <a:off x="0" y="0"/>
          <a:ext cx="0" cy="0"/>
          <a:chOff x="0" y="0"/>
          <a:chExt cx="0" cy="0"/>
        </a:xfrm>
      </p:grpSpPr>
      <p:pic>
        <p:nvPicPr>
          <p:cNvPr id="16" name="Picture 5">
            <a:extLst>
              <a:ext uri="{FF2B5EF4-FFF2-40B4-BE49-F238E27FC236}">
                <a16:creationId xmlns:a16="http://schemas.microsoft.com/office/drawing/2014/main" id="{9EB4218E-D697-0D35-9FEC-2B323DA6739C}"/>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bwMode="black">
          <a:xfrm>
            <a:off x="614534" y="402422"/>
            <a:ext cx="2560410" cy="731545"/>
          </a:xfrm>
          <a:prstGeom prst="rect">
            <a:avLst/>
          </a:prstGeom>
        </p:spPr>
      </p:pic>
      <p:sp>
        <p:nvSpPr>
          <p:cNvPr id="21" name="Rectangle 20">
            <a:extLst>
              <a:ext uri="{FF2B5EF4-FFF2-40B4-BE49-F238E27FC236}">
                <a16:creationId xmlns:a16="http://schemas.microsoft.com/office/drawing/2014/main" id="{B9375C1E-C58D-ADDF-93CA-294AC27CE6E3}"/>
              </a:ext>
            </a:extLst>
          </p:cNvPr>
          <p:cNvSpPr/>
          <p:nvPr/>
        </p:nvSpPr>
        <p:spPr>
          <a:xfrm>
            <a:off x="-3941100" y="0"/>
            <a:ext cx="777770" cy="685799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cxnSp>
        <p:nvCxnSpPr>
          <p:cNvPr id="9" name="Straight Connector 8">
            <a:extLst>
              <a:ext uri="{FF2B5EF4-FFF2-40B4-BE49-F238E27FC236}">
                <a16:creationId xmlns:a16="http://schemas.microsoft.com/office/drawing/2014/main" id="{98C8CD87-BE71-9D3A-154C-3E2C9C9ACB90}"/>
              </a:ext>
            </a:extLst>
          </p:cNvPr>
          <p:cNvCxnSpPr>
            <a:cxnSpLocks/>
          </p:cNvCxnSpPr>
          <p:nvPr/>
        </p:nvCxnSpPr>
        <p:spPr>
          <a:xfrm>
            <a:off x="614534" y="5666426"/>
            <a:ext cx="0" cy="554023"/>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Feb 2023">
            <a:extLst>
              <a:ext uri="{FF2B5EF4-FFF2-40B4-BE49-F238E27FC236}">
                <a16:creationId xmlns:a16="http://schemas.microsoft.com/office/drawing/2014/main" id="{95ACD519-E726-0976-3E59-62B169C6FCCB}"/>
              </a:ext>
            </a:extLst>
          </p:cNvPr>
          <p:cNvSpPr txBox="1">
            <a:spLocks/>
          </p:cNvSpPr>
          <p:nvPr/>
        </p:nvSpPr>
        <p:spPr>
          <a:xfrm>
            <a:off x="749134" y="5666426"/>
            <a:ext cx="4808699" cy="747538"/>
          </a:xfrm>
          <a:prstGeom prst="rect">
            <a:avLst/>
          </a:prstGeom>
        </p:spPr>
        <p:txBody>
          <a:bodyPr vert="horz" lIns="0" tIns="45708" rIns="91416" bIns="45708" rtlCol="0" anchor="t">
            <a:noAutofit/>
          </a:bodyPr>
          <a:lstStyle>
            <a:lvl1pPr marL="228600" indent="-228600" algn="l" defTabSz="914400" rtl="0" eaLnBrk="1" latinLnBrk="0" hangingPunct="1">
              <a:lnSpc>
                <a:spcPct val="100000"/>
              </a:lnSpc>
              <a:spcBef>
                <a:spcPts val="400"/>
              </a:spcBef>
              <a:spcAft>
                <a:spcPts val="600"/>
              </a:spcAft>
              <a:buClr>
                <a:schemeClr val="accent1"/>
              </a:buClr>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6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4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2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5000"/>
              </a:lnSpc>
              <a:spcBef>
                <a:spcPts val="200"/>
              </a:spcBef>
              <a:spcAft>
                <a:spcPts val="200"/>
              </a:spcAft>
              <a:buNone/>
            </a:pPr>
            <a:r>
              <a:rPr lang="en-US" sz="2400" b="1" dirty="0">
                <a:solidFill>
                  <a:schemeClr val="accent1"/>
                </a:solidFill>
                <a:latin typeface="ServiceNow Sans" panose="020B0504040101010104" pitchFamily="34" charset="77"/>
              </a:rPr>
              <a:t>Krishna Cheemalamarri</a:t>
            </a:r>
          </a:p>
          <a:p>
            <a:pPr marL="0" indent="0">
              <a:lnSpc>
                <a:spcPct val="85000"/>
              </a:lnSpc>
              <a:spcBef>
                <a:spcPts val="200"/>
              </a:spcBef>
              <a:spcAft>
                <a:spcPts val="200"/>
              </a:spcAft>
              <a:buNone/>
            </a:pPr>
            <a:r>
              <a:rPr lang="en-US" sz="1600" dirty="0">
                <a:latin typeface="ServiceNow Sans" panose="020B0504040101010104" pitchFamily="34" charset="77"/>
              </a:rPr>
              <a:t>Principal Executive Enterprise Architect</a:t>
            </a:r>
          </a:p>
        </p:txBody>
      </p:sp>
      <p:sp>
        <p:nvSpPr>
          <p:cNvPr id="2" name="U N L O C K E D">
            <a:extLst>
              <a:ext uri="{FF2B5EF4-FFF2-40B4-BE49-F238E27FC236}">
                <a16:creationId xmlns:a16="http://schemas.microsoft.com/office/drawing/2014/main" id="{84A53713-3979-535A-CE3A-94325AC5D0E8}"/>
              </a:ext>
            </a:extLst>
          </p:cNvPr>
          <p:cNvSpPr/>
          <p:nvPr/>
        </p:nvSpPr>
        <p:spPr>
          <a:xfrm>
            <a:off x="762581" y="1906612"/>
            <a:ext cx="6354911" cy="2931848"/>
          </a:xfrm>
          <a:prstGeom prst="rect">
            <a:avLst/>
          </a:prstGeom>
          <a:noFill/>
          <a:ln w="31750" cap="flat">
            <a:noFill/>
            <a:prstDash val="solid"/>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noAutofit/>
          </a:bodyPr>
          <a:lstStyle>
            <a:lvl1pPr algn="ctr">
              <a:defRPr sz="4000">
                <a:solidFill>
                  <a:schemeClr val="accent6"/>
                </a:solidFill>
              </a:defRPr>
            </a:lvl1pPr>
          </a:lstStyle>
          <a:p>
            <a:pPr marL="0" lvl="0" indent="0" algn="l">
              <a:spcBef>
                <a:spcPts val="0"/>
              </a:spcBef>
              <a:spcAft>
                <a:spcPts val="0"/>
              </a:spcAft>
              <a:buClr>
                <a:srgbClr val="FFFFFF"/>
              </a:buClr>
              <a:buSzPts val="2400"/>
              <a:buNone/>
              <a:defRPr/>
            </a:pPr>
            <a:r>
              <a:rPr lang="en-US" sz="4800" b="1" kern="0" dirty="0">
                <a:gradFill>
                  <a:gsLst>
                    <a:gs pos="0">
                      <a:schemeClr val="accent4"/>
                    </a:gs>
                    <a:gs pos="73000">
                      <a:schemeClr val="accent1"/>
                    </a:gs>
                  </a:gsLst>
                  <a:lin ang="0" scaled="0"/>
                </a:gradFill>
                <a:effectLst>
                  <a:outerShdw blurRad="50800" dist="38100" dir="2700000" algn="tl" rotWithShape="0">
                    <a:prstClr val="black">
                      <a:alpha val="50000"/>
                    </a:prstClr>
                  </a:outerShdw>
                </a:effectLst>
                <a:latin typeface="Gilroy-Bold" pitchFamily="2" charset="77"/>
                <a:sym typeface="Helvetica Neue"/>
              </a:rPr>
              <a:t>Technology Asset Lifecycle Management</a:t>
            </a:r>
            <a:endParaRPr lang="en-US" sz="4800" b="1" kern="0" dirty="0">
              <a:gradFill>
                <a:gsLst>
                  <a:gs pos="0">
                    <a:schemeClr val="accent4"/>
                  </a:gs>
                  <a:gs pos="73000">
                    <a:schemeClr val="accent1"/>
                  </a:gs>
                </a:gsLst>
                <a:lin ang="0" scaled="0"/>
              </a:gradFill>
              <a:effectLst>
                <a:outerShdw blurRad="50800" dist="38100" dir="2700000" algn="tl" rotWithShape="0">
                  <a:prstClr val="black">
                    <a:alpha val="50000"/>
                  </a:prstClr>
                </a:outerShdw>
              </a:effectLst>
              <a:latin typeface="Gilroy-Bold" pitchFamily="2" charset="77"/>
              <a:sym typeface="Gilroy W05 Bold"/>
            </a:endParaRPr>
          </a:p>
        </p:txBody>
      </p:sp>
      <p:sp>
        <p:nvSpPr>
          <p:cNvPr id="3" name="Text Placeholder 20">
            <a:extLst>
              <a:ext uri="{FF2B5EF4-FFF2-40B4-BE49-F238E27FC236}">
                <a16:creationId xmlns:a16="http://schemas.microsoft.com/office/drawing/2014/main" id="{5F5D0461-5B4A-B8AB-4330-30535E65632A}"/>
              </a:ext>
            </a:extLst>
          </p:cNvPr>
          <p:cNvSpPr txBox="1">
            <a:spLocks/>
          </p:cNvSpPr>
          <p:nvPr/>
        </p:nvSpPr>
        <p:spPr>
          <a:xfrm>
            <a:off x="762582" y="4179819"/>
            <a:ext cx="9920351" cy="658641"/>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0"/>
              </a:spcBef>
              <a:spcAft>
                <a:spcPts val="600"/>
              </a:spcAft>
              <a:buFontTx/>
              <a:buNone/>
              <a:defRPr sz="2400" b="0" kern="1200">
                <a:solidFill>
                  <a:schemeClr val="bg1"/>
                </a:solidFill>
                <a:latin typeface="+mn-lt"/>
                <a:ea typeface="+mn-ea"/>
                <a:cs typeface="+mn-cs"/>
              </a:defRPr>
            </a:lvl1pPr>
            <a:lvl2pPr marL="4572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Automate the Technology Asset lifecycle with ServiceNow</a:t>
            </a:r>
          </a:p>
        </p:txBody>
      </p:sp>
    </p:spTree>
    <p:extLst>
      <p:ext uri="{BB962C8B-B14F-4D97-AF65-F5344CB8AC3E}">
        <p14:creationId xmlns:p14="http://schemas.microsoft.com/office/powerpoint/2010/main" val="2357748567"/>
      </p:ext>
    </p:extLst>
  </p:cSld>
  <p:clrMapOvr>
    <a:masterClrMapping/>
  </p:clrMapOvr>
  <mc:AlternateContent xmlns:mc="http://schemas.openxmlformats.org/markup-compatibility/2006" xmlns:p14="http://schemas.microsoft.com/office/powerpoint/2010/main">
    <mc:Choice Requires="p14">
      <p:transition spd="slow" p14:dur="1500">
        <p:fade thruBlk="1"/>
      </p:transition>
    </mc:Choice>
    <mc:Fallback xmlns="">
      <p:transition spd="slow">
        <p:fade thruBlk="1"/>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D82B61-1885-ED5B-4911-E701E9C0771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5B45E4B-7184-3B2C-EC76-9FC63D017190}"/>
              </a:ext>
            </a:extLst>
          </p:cNvPr>
          <p:cNvSpPr>
            <a:spLocks noGrp="1"/>
          </p:cNvSpPr>
          <p:nvPr>
            <p:ph type="title"/>
          </p:nvPr>
        </p:nvSpPr>
        <p:spPr>
          <a:xfrm>
            <a:off x="433573" y="124165"/>
            <a:ext cx="11188711" cy="473735"/>
          </a:xfrm>
        </p:spPr>
        <p:txBody>
          <a:bodyPr/>
          <a:lstStyle/>
          <a:p>
            <a:r>
              <a:rPr lang="en-US" dirty="0">
                <a:latin typeface="ServiceNow Sans" panose="020B0504040101010104" pitchFamily="34" charset="77"/>
              </a:rPr>
              <a:t>Asset lifecycle through Security and Regulatory Lens</a:t>
            </a:r>
          </a:p>
        </p:txBody>
      </p:sp>
      <p:sp>
        <p:nvSpPr>
          <p:cNvPr id="4" name="Arc 3">
            <a:extLst>
              <a:ext uri="{FF2B5EF4-FFF2-40B4-BE49-F238E27FC236}">
                <a16:creationId xmlns:a16="http://schemas.microsoft.com/office/drawing/2014/main" id="{59011D06-9416-369D-2ABC-93950B64ED84}"/>
              </a:ext>
            </a:extLst>
          </p:cNvPr>
          <p:cNvSpPr/>
          <p:nvPr/>
        </p:nvSpPr>
        <p:spPr>
          <a:xfrm>
            <a:off x="4299061" y="1575098"/>
            <a:ext cx="3394363" cy="3394363"/>
          </a:xfrm>
          <a:prstGeom prst="arc">
            <a:avLst>
              <a:gd name="adj1" fmla="val 20984380"/>
              <a:gd name="adj2" fmla="val 653524"/>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5" name="Arc 4">
            <a:extLst>
              <a:ext uri="{FF2B5EF4-FFF2-40B4-BE49-F238E27FC236}">
                <a16:creationId xmlns:a16="http://schemas.microsoft.com/office/drawing/2014/main" id="{E45192DC-126A-5B0D-A4B5-6D585BC6E08C}"/>
              </a:ext>
            </a:extLst>
          </p:cNvPr>
          <p:cNvSpPr/>
          <p:nvPr/>
        </p:nvSpPr>
        <p:spPr>
          <a:xfrm>
            <a:off x="4292926" y="1575098"/>
            <a:ext cx="3394363" cy="3394363"/>
          </a:xfrm>
          <a:prstGeom prst="arc">
            <a:avLst>
              <a:gd name="adj1" fmla="val 17387158"/>
              <a:gd name="adj2" fmla="val 18491251"/>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6" name="Arc 5">
            <a:extLst>
              <a:ext uri="{FF2B5EF4-FFF2-40B4-BE49-F238E27FC236}">
                <a16:creationId xmlns:a16="http://schemas.microsoft.com/office/drawing/2014/main" id="{3E960DE3-A798-CED8-747E-9CDA4F278DBF}"/>
              </a:ext>
            </a:extLst>
          </p:cNvPr>
          <p:cNvSpPr/>
          <p:nvPr/>
        </p:nvSpPr>
        <p:spPr>
          <a:xfrm>
            <a:off x="4299279" y="1575098"/>
            <a:ext cx="3394363" cy="3394363"/>
          </a:xfrm>
          <a:prstGeom prst="arc">
            <a:avLst>
              <a:gd name="adj1" fmla="val 3105892"/>
              <a:gd name="adj2" fmla="val 4156501"/>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7" name="Arc 6">
            <a:extLst>
              <a:ext uri="{FF2B5EF4-FFF2-40B4-BE49-F238E27FC236}">
                <a16:creationId xmlns:a16="http://schemas.microsoft.com/office/drawing/2014/main" id="{CE218AE0-CDA8-038C-EE23-A9ED6615F392}"/>
              </a:ext>
            </a:extLst>
          </p:cNvPr>
          <p:cNvSpPr/>
          <p:nvPr/>
        </p:nvSpPr>
        <p:spPr>
          <a:xfrm>
            <a:off x="4299279" y="1581371"/>
            <a:ext cx="3394363" cy="3394363"/>
          </a:xfrm>
          <a:prstGeom prst="arc">
            <a:avLst>
              <a:gd name="adj1" fmla="val 6624754"/>
              <a:gd name="adj2" fmla="val 7717002"/>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8" name="Arc 7">
            <a:extLst>
              <a:ext uri="{FF2B5EF4-FFF2-40B4-BE49-F238E27FC236}">
                <a16:creationId xmlns:a16="http://schemas.microsoft.com/office/drawing/2014/main" id="{1664A5CD-8E84-CDFF-B10F-82C91303422A}"/>
              </a:ext>
            </a:extLst>
          </p:cNvPr>
          <p:cNvSpPr/>
          <p:nvPr/>
        </p:nvSpPr>
        <p:spPr>
          <a:xfrm>
            <a:off x="4299279" y="1580808"/>
            <a:ext cx="3394363" cy="3394363"/>
          </a:xfrm>
          <a:prstGeom prst="arc">
            <a:avLst>
              <a:gd name="adj1" fmla="val 10145219"/>
              <a:gd name="adj2" fmla="val 11388872"/>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9" name="Arc 8">
            <a:extLst>
              <a:ext uri="{FF2B5EF4-FFF2-40B4-BE49-F238E27FC236}">
                <a16:creationId xmlns:a16="http://schemas.microsoft.com/office/drawing/2014/main" id="{C3FE363A-9D62-65D3-B220-7DD4AE1FC1AE}"/>
              </a:ext>
            </a:extLst>
          </p:cNvPr>
          <p:cNvSpPr/>
          <p:nvPr/>
        </p:nvSpPr>
        <p:spPr>
          <a:xfrm>
            <a:off x="4299360" y="1580808"/>
            <a:ext cx="3394363" cy="3394363"/>
          </a:xfrm>
          <a:prstGeom prst="arc">
            <a:avLst>
              <a:gd name="adj1" fmla="val 13781180"/>
              <a:gd name="adj2" fmla="val 14901079"/>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11" name="Oval 10">
            <a:extLst>
              <a:ext uri="{FF2B5EF4-FFF2-40B4-BE49-F238E27FC236}">
                <a16:creationId xmlns:a16="http://schemas.microsoft.com/office/drawing/2014/main" id="{2DDDB110-8576-0C89-E6F7-A2C3561A4457}"/>
              </a:ext>
            </a:extLst>
          </p:cNvPr>
          <p:cNvSpPr/>
          <p:nvPr/>
        </p:nvSpPr>
        <p:spPr>
          <a:xfrm>
            <a:off x="4769717" y="2044635"/>
            <a:ext cx="2421017" cy="2421011"/>
          </a:xfrm>
          <a:prstGeom prst="ellipse">
            <a:avLst/>
          </a:prstGeom>
          <a:gradFill flip="none" rotWithShape="1">
            <a:gsLst>
              <a:gs pos="77000">
                <a:schemeClr val="accent4">
                  <a:alpha val="20000"/>
                </a:schemeClr>
              </a:gs>
              <a:gs pos="40000">
                <a:schemeClr val="accent4">
                  <a:alpha val="0"/>
                </a:schemeClr>
              </a:gs>
            </a:gsLst>
            <a:path path="circle">
              <a:fillToRect l="50000" t="50000" r="50000" b="50000"/>
            </a:path>
            <a:tileRect/>
          </a:gradFill>
          <a:ln w="12700" cap="flat" cmpd="sng" algn="ctr">
            <a:solidFill>
              <a:srgbClr val="6AC3C8"/>
            </a:solidFill>
            <a:prstDash val="sysDot"/>
            <a:miter lim="800000"/>
          </a:ln>
          <a:effectLst/>
        </p:spPr>
        <p:txBody>
          <a:bodyPr rtlCol="0" anchor="ctr"/>
          <a:lstStyle/>
          <a:p>
            <a:endParaRPr lang="en-US" sz="800" kern="0">
              <a:solidFill>
                <a:srgbClr val="000000"/>
              </a:solidFill>
              <a:latin typeface="ServiceNow Sans" panose="020B0504040101010104" pitchFamily="34" charset="77"/>
            </a:endParaRPr>
          </a:p>
        </p:txBody>
      </p:sp>
      <p:grpSp>
        <p:nvGrpSpPr>
          <p:cNvPr id="12" name="Group 11">
            <a:extLst>
              <a:ext uri="{FF2B5EF4-FFF2-40B4-BE49-F238E27FC236}">
                <a16:creationId xmlns:a16="http://schemas.microsoft.com/office/drawing/2014/main" id="{2B095DD2-8169-4B6B-983A-3AF1F5651D2B}"/>
              </a:ext>
            </a:extLst>
          </p:cNvPr>
          <p:cNvGrpSpPr/>
          <p:nvPr/>
        </p:nvGrpSpPr>
        <p:grpSpPr>
          <a:xfrm>
            <a:off x="6755851" y="3512889"/>
            <a:ext cx="1170900" cy="1170900"/>
            <a:chOff x="7016017" y="3793110"/>
            <a:chExt cx="1171205" cy="1171205"/>
          </a:xfrm>
        </p:grpSpPr>
        <p:sp>
          <p:nvSpPr>
            <p:cNvPr id="13" name="Oval 12">
              <a:extLst>
                <a:ext uri="{FF2B5EF4-FFF2-40B4-BE49-F238E27FC236}">
                  <a16:creationId xmlns:a16="http://schemas.microsoft.com/office/drawing/2014/main" id="{A9E74A0B-4A3E-B803-DDF0-81CF2C311AE5}"/>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14" name="Freeform: Shape 117">
              <a:extLst>
                <a:ext uri="{FF2B5EF4-FFF2-40B4-BE49-F238E27FC236}">
                  <a16:creationId xmlns:a16="http://schemas.microsoft.com/office/drawing/2014/main" id="{2C9B72CC-349A-5220-3405-0B16978A7B91}"/>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Deploy &amp; Manage</a:t>
              </a:r>
            </a:p>
          </p:txBody>
        </p:sp>
      </p:grpSp>
      <p:grpSp>
        <p:nvGrpSpPr>
          <p:cNvPr id="15" name="Group 14">
            <a:extLst>
              <a:ext uri="{FF2B5EF4-FFF2-40B4-BE49-F238E27FC236}">
                <a16:creationId xmlns:a16="http://schemas.microsoft.com/office/drawing/2014/main" id="{7A8BAF61-4A41-E5FA-FD2D-C3DD009C0B07}"/>
              </a:ext>
            </a:extLst>
          </p:cNvPr>
          <p:cNvGrpSpPr/>
          <p:nvPr/>
        </p:nvGrpSpPr>
        <p:grpSpPr>
          <a:xfrm>
            <a:off x="5393866" y="4286822"/>
            <a:ext cx="1170900" cy="1170900"/>
            <a:chOff x="5511393" y="4486313"/>
            <a:chExt cx="1171205" cy="1171205"/>
          </a:xfrm>
        </p:grpSpPr>
        <p:sp>
          <p:nvSpPr>
            <p:cNvPr id="16" name="Oval 15">
              <a:extLst>
                <a:ext uri="{FF2B5EF4-FFF2-40B4-BE49-F238E27FC236}">
                  <a16:creationId xmlns:a16="http://schemas.microsoft.com/office/drawing/2014/main" id="{6DD811FC-AEF7-FD9D-B1D8-B5C6CB8D3481}"/>
                </a:ext>
              </a:extLst>
            </p:cNvPr>
            <p:cNvSpPr/>
            <p:nvPr/>
          </p:nvSpPr>
          <p:spPr>
            <a:xfrm>
              <a:off x="5511393" y="4486313"/>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17" name="Freeform: Shape 119">
              <a:extLst>
                <a:ext uri="{FF2B5EF4-FFF2-40B4-BE49-F238E27FC236}">
                  <a16:creationId xmlns:a16="http://schemas.microsoft.com/office/drawing/2014/main" id="{A33193A9-0886-F443-1205-0B4711A27E96}"/>
                </a:ext>
              </a:extLst>
            </p:cNvPr>
            <p:cNvSpPr/>
            <p:nvPr/>
          </p:nvSpPr>
          <p:spPr>
            <a:xfrm>
              <a:off x="5521054" y="4495974"/>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Monitor</a:t>
              </a:r>
            </a:p>
          </p:txBody>
        </p:sp>
      </p:grpSp>
      <p:grpSp>
        <p:nvGrpSpPr>
          <p:cNvPr id="18" name="Group 17">
            <a:extLst>
              <a:ext uri="{FF2B5EF4-FFF2-40B4-BE49-F238E27FC236}">
                <a16:creationId xmlns:a16="http://schemas.microsoft.com/office/drawing/2014/main" id="{7FF4A4A1-B58B-BE3A-03F4-04B868549AD8}"/>
              </a:ext>
            </a:extLst>
          </p:cNvPr>
          <p:cNvGrpSpPr/>
          <p:nvPr/>
        </p:nvGrpSpPr>
        <p:grpSpPr>
          <a:xfrm>
            <a:off x="4041605" y="3512889"/>
            <a:ext cx="1170900" cy="1170900"/>
            <a:chOff x="7016017" y="3793110"/>
            <a:chExt cx="1171205" cy="1171205"/>
          </a:xfrm>
        </p:grpSpPr>
        <p:sp>
          <p:nvSpPr>
            <p:cNvPr id="19" name="Oval 18">
              <a:extLst>
                <a:ext uri="{FF2B5EF4-FFF2-40B4-BE49-F238E27FC236}">
                  <a16:creationId xmlns:a16="http://schemas.microsoft.com/office/drawing/2014/main" id="{5F3E7468-D191-283E-6685-9C842908716B}"/>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0" name="Freeform: Shape 135">
              <a:extLst>
                <a:ext uri="{FF2B5EF4-FFF2-40B4-BE49-F238E27FC236}">
                  <a16:creationId xmlns:a16="http://schemas.microsoft.com/office/drawing/2014/main" id="{B16FB80B-B116-BCF6-97AA-51D63E389365}"/>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Service</a:t>
              </a:r>
            </a:p>
          </p:txBody>
        </p:sp>
      </p:grpSp>
      <p:grpSp>
        <p:nvGrpSpPr>
          <p:cNvPr id="21" name="Group 20">
            <a:extLst>
              <a:ext uri="{FF2B5EF4-FFF2-40B4-BE49-F238E27FC236}">
                <a16:creationId xmlns:a16="http://schemas.microsoft.com/office/drawing/2014/main" id="{8D7C40ED-FFF4-3AAB-84DF-D16A729B5BBD}"/>
              </a:ext>
            </a:extLst>
          </p:cNvPr>
          <p:cNvGrpSpPr/>
          <p:nvPr/>
        </p:nvGrpSpPr>
        <p:grpSpPr>
          <a:xfrm>
            <a:off x="5393866" y="1100201"/>
            <a:ext cx="1170900" cy="1170900"/>
            <a:chOff x="5511393" y="4486313"/>
            <a:chExt cx="1171205" cy="1171205"/>
          </a:xfrm>
        </p:grpSpPr>
        <p:sp>
          <p:nvSpPr>
            <p:cNvPr id="22" name="Oval 21">
              <a:extLst>
                <a:ext uri="{FF2B5EF4-FFF2-40B4-BE49-F238E27FC236}">
                  <a16:creationId xmlns:a16="http://schemas.microsoft.com/office/drawing/2014/main" id="{9B191F5C-9FCB-B197-B0F2-84007D27C218}"/>
                </a:ext>
              </a:extLst>
            </p:cNvPr>
            <p:cNvSpPr/>
            <p:nvPr/>
          </p:nvSpPr>
          <p:spPr>
            <a:xfrm>
              <a:off x="5511393" y="4486313"/>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3" name="Freeform: Shape 138">
              <a:extLst>
                <a:ext uri="{FF2B5EF4-FFF2-40B4-BE49-F238E27FC236}">
                  <a16:creationId xmlns:a16="http://schemas.microsoft.com/office/drawing/2014/main" id="{525341E7-BA79-BA8C-046E-9AC370CDF820}"/>
                </a:ext>
              </a:extLst>
            </p:cNvPr>
            <p:cNvSpPr/>
            <p:nvPr/>
          </p:nvSpPr>
          <p:spPr>
            <a:xfrm>
              <a:off x="5521054" y="4495974"/>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Plan &amp; Request</a:t>
              </a:r>
            </a:p>
          </p:txBody>
        </p:sp>
      </p:grpSp>
      <p:grpSp>
        <p:nvGrpSpPr>
          <p:cNvPr id="24" name="Group 23">
            <a:extLst>
              <a:ext uri="{FF2B5EF4-FFF2-40B4-BE49-F238E27FC236}">
                <a16:creationId xmlns:a16="http://schemas.microsoft.com/office/drawing/2014/main" id="{01123AC9-251C-A2CF-98BC-0642E1D8D130}"/>
              </a:ext>
            </a:extLst>
          </p:cNvPr>
          <p:cNvGrpSpPr/>
          <p:nvPr/>
        </p:nvGrpSpPr>
        <p:grpSpPr>
          <a:xfrm>
            <a:off x="6755851" y="1898756"/>
            <a:ext cx="1170900" cy="1170900"/>
            <a:chOff x="7016017" y="3793110"/>
            <a:chExt cx="1171205" cy="1171205"/>
          </a:xfrm>
        </p:grpSpPr>
        <p:sp>
          <p:nvSpPr>
            <p:cNvPr id="25" name="Oval 24">
              <a:extLst>
                <a:ext uri="{FF2B5EF4-FFF2-40B4-BE49-F238E27FC236}">
                  <a16:creationId xmlns:a16="http://schemas.microsoft.com/office/drawing/2014/main" id="{E688A9A4-CAB6-6784-7B9D-8D1AF765CFC6}"/>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6" name="Freeform: Shape 141">
              <a:extLst>
                <a:ext uri="{FF2B5EF4-FFF2-40B4-BE49-F238E27FC236}">
                  <a16:creationId xmlns:a16="http://schemas.microsoft.com/office/drawing/2014/main" id="{0D74DA6F-42B9-0CED-CD93-BAE028E6F379}"/>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Fulfill</a:t>
              </a:r>
            </a:p>
          </p:txBody>
        </p:sp>
      </p:grpSp>
      <p:grpSp>
        <p:nvGrpSpPr>
          <p:cNvPr id="27" name="Group 26">
            <a:extLst>
              <a:ext uri="{FF2B5EF4-FFF2-40B4-BE49-F238E27FC236}">
                <a16:creationId xmlns:a16="http://schemas.microsoft.com/office/drawing/2014/main" id="{AB21AE19-F082-D224-60E9-A11124583D0A}"/>
              </a:ext>
            </a:extLst>
          </p:cNvPr>
          <p:cNvGrpSpPr/>
          <p:nvPr/>
        </p:nvGrpSpPr>
        <p:grpSpPr>
          <a:xfrm>
            <a:off x="4041605" y="1898756"/>
            <a:ext cx="1170900" cy="1170900"/>
            <a:chOff x="7016017" y="3793110"/>
            <a:chExt cx="1171205" cy="1171205"/>
          </a:xfrm>
        </p:grpSpPr>
        <p:sp>
          <p:nvSpPr>
            <p:cNvPr id="28" name="Oval 27">
              <a:extLst>
                <a:ext uri="{FF2B5EF4-FFF2-40B4-BE49-F238E27FC236}">
                  <a16:creationId xmlns:a16="http://schemas.microsoft.com/office/drawing/2014/main" id="{81BC78C0-9295-60F3-0D9B-59CB62338502}"/>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9" name="Freeform: Shape 144">
              <a:extLst>
                <a:ext uri="{FF2B5EF4-FFF2-40B4-BE49-F238E27FC236}">
                  <a16:creationId xmlns:a16="http://schemas.microsoft.com/office/drawing/2014/main" id="{B9D5FAB5-13F4-2563-F51F-9C02D42C6690}"/>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Retire</a:t>
              </a:r>
            </a:p>
          </p:txBody>
        </p:sp>
      </p:grpSp>
      <p:grpSp>
        <p:nvGrpSpPr>
          <p:cNvPr id="30" name="Group 81">
            <a:extLst>
              <a:ext uri="{FF2B5EF4-FFF2-40B4-BE49-F238E27FC236}">
                <a16:creationId xmlns:a16="http://schemas.microsoft.com/office/drawing/2014/main" id="{C0DE3107-6EE8-DCF2-0FAF-B8CBBDD60279}"/>
              </a:ext>
            </a:extLst>
          </p:cNvPr>
          <p:cNvGrpSpPr>
            <a:grpSpLocks noChangeAspect="1"/>
          </p:cNvGrpSpPr>
          <p:nvPr/>
        </p:nvGrpSpPr>
        <p:grpSpPr bwMode="auto">
          <a:xfrm>
            <a:off x="5734090" y="1591373"/>
            <a:ext cx="455317" cy="462014"/>
            <a:chOff x="3703" y="2022"/>
            <a:chExt cx="272" cy="276"/>
          </a:xfrm>
        </p:grpSpPr>
        <p:sp>
          <p:nvSpPr>
            <p:cNvPr id="31" name="Oval 82">
              <a:extLst>
                <a:ext uri="{FF2B5EF4-FFF2-40B4-BE49-F238E27FC236}">
                  <a16:creationId xmlns:a16="http://schemas.microsoft.com/office/drawing/2014/main" id="{7B3DE8F8-5468-E2C3-1B59-9CFD240778A6}"/>
                </a:ext>
              </a:extLst>
            </p:cNvPr>
            <p:cNvSpPr>
              <a:spLocks noChangeArrowheads="1"/>
            </p:cNvSpPr>
            <p:nvPr/>
          </p:nvSpPr>
          <p:spPr bwMode="auto">
            <a:xfrm>
              <a:off x="3849" y="2022"/>
              <a:ext cx="104" cy="10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sp>
          <p:nvSpPr>
            <p:cNvPr id="32" name="Oval 83">
              <a:extLst>
                <a:ext uri="{FF2B5EF4-FFF2-40B4-BE49-F238E27FC236}">
                  <a16:creationId xmlns:a16="http://schemas.microsoft.com/office/drawing/2014/main" id="{B661187A-C300-8DE3-DA19-261369319873}"/>
                </a:ext>
              </a:extLst>
            </p:cNvPr>
            <p:cNvSpPr>
              <a:spLocks noChangeArrowheads="1"/>
            </p:cNvSpPr>
            <p:nvPr/>
          </p:nvSpPr>
          <p:spPr bwMode="auto">
            <a:xfrm>
              <a:off x="3905" y="2148"/>
              <a:ext cx="70" cy="7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sp>
          <p:nvSpPr>
            <p:cNvPr id="33" name="Oval 84">
              <a:extLst>
                <a:ext uri="{FF2B5EF4-FFF2-40B4-BE49-F238E27FC236}">
                  <a16:creationId xmlns:a16="http://schemas.microsoft.com/office/drawing/2014/main" id="{4E2C4786-91A2-B533-9202-F42EEC0B4C5E}"/>
                </a:ext>
              </a:extLst>
            </p:cNvPr>
            <p:cNvSpPr>
              <a:spLocks noChangeArrowheads="1"/>
            </p:cNvSpPr>
            <p:nvPr/>
          </p:nvSpPr>
          <p:spPr bwMode="auto">
            <a:xfrm>
              <a:off x="3770" y="2040"/>
              <a:ext cx="53" cy="5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sp>
          <p:nvSpPr>
            <p:cNvPr id="34" name="Freeform 85">
              <a:extLst>
                <a:ext uri="{FF2B5EF4-FFF2-40B4-BE49-F238E27FC236}">
                  <a16:creationId xmlns:a16="http://schemas.microsoft.com/office/drawing/2014/main" id="{CEFFCFAE-104B-EB40-0AF5-7B7448F41BD7}"/>
                </a:ext>
              </a:extLst>
            </p:cNvPr>
            <p:cNvSpPr>
              <a:spLocks noEditPoints="1"/>
            </p:cNvSpPr>
            <p:nvPr/>
          </p:nvSpPr>
          <p:spPr bwMode="auto">
            <a:xfrm>
              <a:off x="3703" y="2075"/>
              <a:ext cx="198" cy="223"/>
            </a:xfrm>
            <a:custGeom>
              <a:avLst/>
              <a:gdLst>
                <a:gd name="T0" fmla="*/ 173 w 182"/>
                <a:gd name="T1" fmla="*/ 9 h 199"/>
                <a:gd name="T2" fmla="*/ 138 w 182"/>
                <a:gd name="T3" fmla="*/ 9 h 199"/>
                <a:gd name="T4" fmla="*/ 98 w 182"/>
                <a:gd name="T5" fmla="*/ 49 h 199"/>
                <a:gd name="T6" fmla="*/ 86 w 182"/>
                <a:gd name="T7" fmla="*/ 31 h 199"/>
                <a:gd name="T8" fmla="*/ 54 w 182"/>
                <a:gd name="T9" fmla="*/ 32 h 199"/>
                <a:gd name="T10" fmla="*/ 46 w 182"/>
                <a:gd name="T11" fmla="*/ 40 h 199"/>
                <a:gd name="T12" fmla="*/ 45 w 182"/>
                <a:gd name="T13" fmla="*/ 48 h 199"/>
                <a:gd name="T14" fmla="*/ 46 w 182"/>
                <a:gd name="T15" fmla="*/ 101 h 199"/>
                <a:gd name="T16" fmla="*/ 2 w 182"/>
                <a:gd name="T17" fmla="*/ 145 h 199"/>
                <a:gd name="T18" fmla="*/ 2 w 182"/>
                <a:gd name="T19" fmla="*/ 153 h 199"/>
                <a:gd name="T20" fmla="*/ 11 w 182"/>
                <a:gd name="T21" fmla="*/ 153 h 199"/>
                <a:gd name="T22" fmla="*/ 51 w 182"/>
                <a:gd name="T23" fmla="*/ 113 h 199"/>
                <a:gd name="T24" fmla="*/ 101 w 182"/>
                <a:gd name="T25" fmla="*/ 150 h 199"/>
                <a:gd name="T26" fmla="*/ 63 w 182"/>
                <a:gd name="T27" fmla="*/ 189 h 199"/>
                <a:gd name="T28" fmla="*/ 63 w 182"/>
                <a:gd name="T29" fmla="*/ 197 h 199"/>
                <a:gd name="T30" fmla="*/ 67 w 182"/>
                <a:gd name="T31" fmla="*/ 199 h 199"/>
                <a:gd name="T32" fmla="*/ 71 w 182"/>
                <a:gd name="T33" fmla="*/ 197 h 199"/>
                <a:gd name="T34" fmla="*/ 112 w 182"/>
                <a:gd name="T35" fmla="*/ 155 h 199"/>
                <a:gd name="T36" fmla="*/ 113 w 182"/>
                <a:gd name="T37" fmla="*/ 155 h 199"/>
                <a:gd name="T38" fmla="*/ 130 w 182"/>
                <a:gd name="T39" fmla="*/ 148 h 199"/>
                <a:gd name="T40" fmla="*/ 158 w 182"/>
                <a:gd name="T41" fmla="*/ 120 h 199"/>
                <a:gd name="T42" fmla="*/ 160 w 182"/>
                <a:gd name="T43" fmla="*/ 90 h 199"/>
                <a:gd name="T44" fmla="*/ 146 w 182"/>
                <a:gd name="T45" fmla="*/ 71 h 199"/>
                <a:gd name="T46" fmla="*/ 173 w 182"/>
                <a:gd name="T47" fmla="*/ 44 h 199"/>
                <a:gd name="T48" fmla="*/ 173 w 182"/>
                <a:gd name="T49" fmla="*/ 9 h 199"/>
                <a:gd name="T50" fmla="*/ 164 w 182"/>
                <a:gd name="T51" fmla="*/ 35 h 199"/>
                <a:gd name="T52" fmla="*/ 134 w 182"/>
                <a:gd name="T53" fmla="*/ 66 h 199"/>
                <a:gd name="T54" fmla="*/ 133 w 182"/>
                <a:gd name="T55" fmla="*/ 74 h 199"/>
                <a:gd name="T56" fmla="*/ 150 w 182"/>
                <a:gd name="T57" fmla="*/ 97 h 199"/>
                <a:gd name="T58" fmla="*/ 149 w 182"/>
                <a:gd name="T59" fmla="*/ 112 h 199"/>
                <a:gd name="T60" fmla="*/ 121 w 182"/>
                <a:gd name="T61" fmla="*/ 140 h 199"/>
                <a:gd name="T62" fmla="*/ 113 w 182"/>
                <a:gd name="T63" fmla="*/ 143 h 199"/>
                <a:gd name="T64" fmla="*/ 112 w 182"/>
                <a:gd name="T65" fmla="*/ 143 h 199"/>
                <a:gd name="T66" fmla="*/ 59 w 182"/>
                <a:gd name="T67" fmla="*/ 104 h 199"/>
                <a:gd name="T68" fmla="*/ 58 w 182"/>
                <a:gd name="T69" fmla="*/ 45 h 199"/>
                <a:gd name="T70" fmla="*/ 62 w 182"/>
                <a:gd name="T71" fmla="*/ 40 h 199"/>
                <a:gd name="T72" fmla="*/ 78 w 182"/>
                <a:gd name="T73" fmla="*/ 40 h 199"/>
                <a:gd name="T74" fmla="*/ 88 w 182"/>
                <a:gd name="T75" fmla="*/ 62 h 199"/>
                <a:gd name="T76" fmla="*/ 92 w 182"/>
                <a:gd name="T77" fmla="*/ 67 h 199"/>
                <a:gd name="T78" fmla="*/ 98 w 182"/>
                <a:gd name="T79" fmla="*/ 66 h 199"/>
                <a:gd name="T80" fmla="*/ 146 w 182"/>
                <a:gd name="T81" fmla="*/ 18 h 199"/>
                <a:gd name="T82" fmla="*/ 164 w 182"/>
                <a:gd name="T83" fmla="*/ 18 h 199"/>
                <a:gd name="T84" fmla="*/ 164 w 182"/>
                <a:gd name="T85" fmla="*/ 3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2" h="199">
                  <a:moveTo>
                    <a:pt x="173" y="9"/>
                  </a:moveTo>
                  <a:cubicBezTo>
                    <a:pt x="163" y="0"/>
                    <a:pt x="147" y="0"/>
                    <a:pt x="138" y="9"/>
                  </a:cubicBezTo>
                  <a:cubicBezTo>
                    <a:pt x="98" y="49"/>
                    <a:pt x="98" y="49"/>
                    <a:pt x="98" y="49"/>
                  </a:cubicBezTo>
                  <a:cubicBezTo>
                    <a:pt x="96" y="42"/>
                    <a:pt x="92" y="36"/>
                    <a:pt x="86" y="31"/>
                  </a:cubicBezTo>
                  <a:cubicBezTo>
                    <a:pt x="77" y="23"/>
                    <a:pt x="63" y="23"/>
                    <a:pt x="54" y="32"/>
                  </a:cubicBezTo>
                  <a:cubicBezTo>
                    <a:pt x="46" y="40"/>
                    <a:pt x="46" y="40"/>
                    <a:pt x="46" y="40"/>
                  </a:cubicBezTo>
                  <a:cubicBezTo>
                    <a:pt x="44" y="42"/>
                    <a:pt x="44" y="45"/>
                    <a:pt x="45" y="48"/>
                  </a:cubicBezTo>
                  <a:cubicBezTo>
                    <a:pt x="68" y="78"/>
                    <a:pt x="47" y="100"/>
                    <a:pt x="46" y="101"/>
                  </a:cubicBezTo>
                  <a:cubicBezTo>
                    <a:pt x="2" y="145"/>
                    <a:pt x="2" y="145"/>
                    <a:pt x="2" y="145"/>
                  </a:cubicBezTo>
                  <a:cubicBezTo>
                    <a:pt x="0" y="147"/>
                    <a:pt x="0" y="151"/>
                    <a:pt x="2" y="153"/>
                  </a:cubicBezTo>
                  <a:cubicBezTo>
                    <a:pt x="4" y="156"/>
                    <a:pt x="8" y="156"/>
                    <a:pt x="11" y="153"/>
                  </a:cubicBezTo>
                  <a:cubicBezTo>
                    <a:pt x="51" y="113"/>
                    <a:pt x="51" y="113"/>
                    <a:pt x="51" y="113"/>
                  </a:cubicBezTo>
                  <a:cubicBezTo>
                    <a:pt x="101" y="150"/>
                    <a:pt x="101" y="150"/>
                    <a:pt x="101" y="150"/>
                  </a:cubicBezTo>
                  <a:cubicBezTo>
                    <a:pt x="63" y="189"/>
                    <a:pt x="63" y="189"/>
                    <a:pt x="63" y="189"/>
                  </a:cubicBezTo>
                  <a:cubicBezTo>
                    <a:pt x="60" y="191"/>
                    <a:pt x="60" y="195"/>
                    <a:pt x="63" y="197"/>
                  </a:cubicBezTo>
                  <a:cubicBezTo>
                    <a:pt x="64" y="198"/>
                    <a:pt x="65" y="199"/>
                    <a:pt x="67" y="199"/>
                  </a:cubicBezTo>
                  <a:cubicBezTo>
                    <a:pt x="68" y="199"/>
                    <a:pt x="70" y="198"/>
                    <a:pt x="71" y="197"/>
                  </a:cubicBezTo>
                  <a:cubicBezTo>
                    <a:pt x="112" y="155"/>
                    <a:pt x="112" y="155"/>
                    <a:pt x="112" y="155"/>
                  </a:cubicBezTo>
                  <a:cubicBezTo>
                    <a:pt x="113" y="155"/>
                    <a:pt x="113" y="155"/>
                    <a:pt x="113" y="155"/>
                  </a:cubicBezTo>
                  <a:cubicBezTo>
                    <a:pt x="119" y="155"/>
                    <a:pt x="125" y="153"/>
                    <a:pt x="130" y="148"/>
                  </a:cubicBezTo>
                  <a:cubicBezTo>
                    <a:pt x="158" y="120"/>
                    <a:pt x="158" y="120"/>
                    <a:pt x="158" y="120"/>
                  </a:cubicBezTo>
                  <a:cubicBezTo>
                    <a:pt x="166" y="112"/>
                    <a:pt x="167" y="99"/>
                    <a:pt x="160" y="90"/>
                  </a:cubicBezTo>
                  <a:cubicBezTo>
                    <a:pt x="146" y="71"/>
                    <a:pt x="146" y="71"/>
                    <a:pt x="146" y="71"/>
                  </a:cubicBezTo>
                  <a:cubicBezTo>
                    <a:pt x="173" y="44"/>
                    <a:pt x="173" y="44"/>
                    <a:pt x="173" y="44"/>
                  </a:cubicBezTo>
                  <a:cubicBezTo>
                    <a:pt x="182" y="34"/>
                    <a:pt x="182" y="19"/>
                    <a:pt x="173" y="9"/>
                  </a:cubicBezTo>
                  <a:close/>
                  <a:moveTo>
                    <a:pt x="164" y="35"/>
                  </a:moveTo>
                  <a:cubicBezTo>
                    <a:pt x="134" y="66"/>
                    <a:pt x="134" y="66"/>
                    <a:pt x="134" y="66"/>
                  </a:cubicBezTo>
                  <a:cubicBezTo>
                    <a:pt x="131" y="68"/>
                    <a:pt x="131" y="72"/>
                    <a:pt x="133" y="74"/>
                  </a:cubicBezTo>
                  <a:cubicBezTo>
                    <a:pt x="150" y="97"/>
                    <a:pt x="150" y="97"/>
                    <a:pt x="150" y="97"/>
                  </a:cubicBezTo>
                  <a:cubicBezTo>
                    <a:pt x="154" y="101"/>
                    <a:pt x="153" y="108"/>
                    <a:pt x="149" y="112"/>
                  </a:cubicBezTo>
                  <a:cubicBezTo>
                    <a:pt x="121" y="140"/>
                    <a:pt x="121" y="140"/>
                    <a:pt x="121" y="140"/>
                  </a:cubicBezTo>
                  <a:cubicBezTo>
                    <a:pt x="119" y="142"/>
                    <a:pt x="116" y="143"/>
                    <a:pt x="113" y="143"/>
                  </a:cubicBezTo>
                  <a:cubicBezTo>
                    <a:pt x="112" y="143"/>
                    <a:pt x="112" y="143"/>
                    <a:pt x="112" y="143"/>
                  </a:cubicBezTo>
                  <a:cubicBezTo>
                    <a:pt x="59" y="104"/>
                    <a:pt x="59" y="104"/>
                    <a:pt x="59" y="104"/>
                  </a:cubicBezTo>
                  <a:cubicBezTo>
                    <a:pt x="67" y="92"/>
                    <a:pt x="74" y="70"/>
                    <a:pt x="58" y="45"/>
                  </a:cubicBezTo>
                  <a:cubicBezTo>
                    <a:pt x="62" y="40"/>
                    <a:pt x="62" y="40"/>
                    <a:pt x="62" y="40"/>
                  </a:cubicBezTo>
                  <a:cubicBezTo>
                    <a:pt x="67" y="36"/>
                    <a:pt x="74" y="36"/>
                    <a:pt x="78" y="40"/>
                  </a:cubicBezTo>
                  <a:cubicBezTo>
                    <a:pt x="85" y="46"/>
                    <a:pt x="88" y="53"/>
                    <a:pt x="88" y="62"/>
                  </a:cubicBezTo>
                  <a:cubicBezTo>
                    <a:pt x="88" y="64"/>
                    <a:pt x="89" y="66"/>
                    <a:pt x="92" y="67"/>
                  </a:cubicBezTo>
                  <a:cubicBezTo>
                    <a:pt x="94" y="68"/>
                    <a:pt x="96" y="68"/>
                    <a:pt x="98" y="66"/>
                  </a:cubicBezTo>
                  <a:cubicBezTo>
                    <a:pt x="146" y="18"/>
                    <a:pt x="146" y="18"/>
                    <a:pt x="146" y="18"/>
                  </a:cubicBezTo>
                  <a:cubicBezTo>
                    <a:pt x="151" y="13"/>
                    <a:pt x="159" y="13"/>
                    <a:pt x="164" y="18"/>
                  </a:cubicBezTo>
                  <a:cubicBezTo>
                    <a:pt x="169" y="23"/>
                    <a:pt x="169" y="31"/>
                    <a:pt x="164"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grpSp>
      <p:grpSp>
        <p:nvGrpSpPr>
          <p:cNvPr id="35" name="Group 93">
            <a:extLst>
              <a:ext uri="{FF2B5EF4-FFF2-40B4-BE49-F238E27FC236}">
                <a16:creationId xmlns:a16="http://schemas.microsoft.com/office/drawing/2014/main" id="{CAB7DB86-BF52-F578-D079-34765475AE23}"/>
              </a:ext>
            </a:extLst>
          </p:cNvPr>
          <p:cNvGrpSpPr>
            <a:grpSpLocks noChangeAspect="1"/>
          </p:cNvGrpSpPr>
          <p:nvPr/>
        </p:nvGrpSpPr>
        <p:grpSpPr bwMode="auto">
          <a:xfrm>
            <a:off x="7099103" y="2413226"/>
            <a:ext cx="447784" cy="414270"/>
            <a:chOff x="4775" y="1921"/>
            <a:chExt cx="334" cy="309"/>
          </a:xfrm>
        </p:grpSpPr>
        <p:sp>
          <p:nvSpPr>
            <p:cNvPr id="36" name="Freeform 94">
              <a:extLst>
                <a:ext uri="{FF2B5EF4-FFF2-40B4-BE49-F238E27FC236}">
                  <a16:creationId xmlns:a16="http://schemas.microsoft.com/office/drawing/2014/main" id="{43D9AA3B-377A-E8C8-8C49-70FDD284C513}"/>
                </a:ext>
              </a:extLst>
            </p:cNvPr>
            <p:cNvSpPr>
              <a:spLocks/>
            </p:cNvSpPr>
            <p:nvPr/>
          </p:nvSpPr>
          <p:spPr bwMode="auto">
            <a:xfrm>
              <a:off x="4849" y="1921"/>
              <a:ext cx="230" cy="92"/>
            </a:xfrm>
            <a:custGeom>
              <a:avLst/>
              <a:gdLst>
                <a:gd name="T0" fmla="*/ 0 w 168"/>
                <a:gd name="T1" fmla="*/ 65 h 65"/>
                <a:gd name="T2" fmla="*/ 56 w 168"/>
                <a:gd name="T3" fmla="*/ 4 h 65"/>
                <a:gd name="T4" fmla="*/ 68 w 168"/>
                <a:gd name="T5" fmla="*/ 4 h 65"/>
                <a:gd name="T6" fmla="*/ 90 w 168"/>
                <a:gd name="T7" fmla="*/ 27 h 65"/>
                <a:gd name="T8" fmla="*/ 101 w 168"/>
                <a:gd name="T9" fmla="*/ 27 h 65"/>
                <a:gd name="T10" fmla="*/ 115 w 168"/>
                <a:gd name="T11" fmla="*/ 13 h 65"/>
                <a:gd name="T12" fmla="*/ 126 w 168"/>
                <a:gd name="T13" fmla="*/ 13 h 65"/>
                <a:gd name="T14" fmla="*/ 168 w 168"/>
                <a:gd name="T15" fmla="*/ 58 h 65"/>
                <a:gd name="T16" fmla="*/ 12 w 168"/>
                <a:gd name="T17" fmla="*/ 60 h 65"/>
                <a:gd name="T18" fmla="*/ 0 w 168"/>
                <a:gd name="T1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65">
                  <a:moveTo>
                    <a:pt x="0" y="65"/>
                  </a:moveTo>
                  <a:cubicBezTo>
                    <a:pt x="56" y="4"/>
                    <a:pt x="56" y="4"/>
                    <a:pt x="56" y="4"/>
                  </a:cubicBezTo>
                  <a:cubicBezTo>
                    <a:pt x="60" y="0"/>
                    <a:pt x="65" y="0"/>
                    <a:pt x="68" y="4"/>
                  </a:cubicBezTo>
                  <a:cubicBezTo>
                    <a:pt x="90" y="27"/>
                    <a:pt x="90" y="27"/>
                    <a:pt x="90" y="27"/>
                  </a:cubicBezTo>
                  <a:cubicBezTo>
                    <a:pt x="93" y="31"/>
                    <a:pt x="98" y="31"/>
                    <a:pt x="101" y="27"/>
                  </a:cubicBezTo>
                  <a:cubicBezTo>
                    <a:pt x="115" y="13"/>
                    <a:pt x="115" y="13"/>
                    <a:pt x="115" y="13"/>
                  </a:cubicBezTo>
                  <a:cubicBezTo>
                    <a:pt x="118" y="9"/>
                    <a:pt x="123" y="9"/>
                    <a:pt x="126" y="13"/>
                  </a:cubicBezTo>
                  <a:cubicBezTo>
                    <a:pt x="168" y="58"/>
                    <a:pt x="168" y="58"/>
                    <a:pt x="168" y="58"/>
                  </a:cubicBezTo>
                  <a:cubicBezTo>
                    <a:pt x="12" y="60"/>
                    <a:pt x="12" y="60"/>
                    <a:pt x="12" y="60"/>
                  </a:cubicBezTo>
                  <a:lnTo>
                    <a:pt x="0" y="6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sp>
          <p:nvSpPr>
            <p:cNvPr id="37" name="Freeform 95">
              <a:extLst>
                <a:ext uri="{FF2B5EF4-FFF2-40B4-BE49-F238E27FC236}">
                  <a16:creationId xmlns:a16="http://schemas.microsoft.com/office/drawing/2014/main" id="{CA61957F-26F0-873A-9BDE-ED0416DD3F6E}"/>
                </a:ext>
              </a:extLst>
            </p:cNvPr>
            <p:cNvSpPr>
              <a:spLocks noEditPoints="1"/>
            </p:cNvSpPr>
            <p:nvPr/>
          </p:nvSpPr>
          <p:spPr bwMode="auto">
            <a:xfrm>
              <a:off x="4775" y="1948"/>
              <a:ext cx="334" cy="282"/>
            </a:xfrm>
            <a:custGeom>
              <a:avLst/>
              <a:gdLst>
                <a:gd name="T0" fmla="*/ 186 w 244"/>
                <a:gd name="T1" fmla="*/ 156 h 200"/>
                <a:gd name="T2" fmla="*/ 97 w 244"/>
                <a:gd name="T3" fmla="*/ 156 h 200"/>
                <a:gd name="T4" fmla="*/ 77 w 244"/>
                <a:gd name="T5" fmla="*/ 141 h 200"/>
                <a:gd name="T6" fmla="*/ 30 w 244"/>
                <a:gd name="T7" fmla="*/ 19 h 200"/>
                <a:gd name="T8" fmla="*/ 21 w 244"/>
                <a:gd name="T9" fmla="*/ 12 h 200"/>
                <a:gd name="T10" fmla="*/ 6 w 244"/>
                <a:gd name="T11" fmla="*/ 12 h 200"/>
                <a:gd name="T12" fmla="*/ 0 w 244"/>
                <a:gd name="T13" fmla="*/ 6 h 200"/>
                <a:gd name="T14" fmla="*/ 6 w 244"/>
                <a:gd name="T15" fmla="*/ 0 h 200"/>
                <a:gd name="T16" fmla="*/ 21 w 244"/>
                <a:gd name="T17" fmla="*/ 0 h 200"/>
                <a:gd name="T18" fmla="*/ 41 w 244"/>
                <a:gd name="T19" fmla="*/ 15 h 200"/>
                <a:gd name="T20" fmla="*/ 48 w 244"/>
                <a:gd name="T21" fmla="*/ 32 h 200"/>
                <a:gd name="T22" fmla="*/ 238 w 244"/>
                <a:gd name="T23" fmla="*/ 32 h 200"/>
                <a:gd name="T24" fmla="*/ 243 w 244"/>
                <a:gd name="T25" fmla="*/ 35 h 200"/>
                <a:gd name="T26" fmla="*/ 244 w 244"/>
                <a:gd name="T27" fmla="*/ 40 h 200"/>
                <a:gd name="T28" fmla="*/ 207 w 244"/>
                <a:gd name="T29" fmla="*/ 141 h 200"/>
                <a:gd name="T30" fmla="*/ 186 w 244"/>
                <a:gd name="T31" fmla="*/ 156 h 200"/>
                <a:gd name="T32" fmla="*/ 53 w 244"/>
                <a:gd name="T33" fmla="*/ 44 h 200"/>
                <a:gd name="T34" fmla="*/ 88 w 244"/>
                <a:gd name="T35" fmla="*/ 137 h 200"/>
                <a:gd name="T36" fmla="*/ 97 w 244"/>
                <a:gd name="T37" fmla="*/ 144 h 200"/>
                <a:gd name="T38" fmla="*/ 186 w 244"/>
                <a:gd name="T39" fmla="*/ 144 h 200"/>
                <a:gd name="T40" fmla="*/ 196 w 244"/>
                <a:gd name="T41" fmla="*/ 137 h 200"/>
                <a:gd name="T42" fmla="*/ 229 w 244"/>
                <a:gd name="T43" fmla="*/ 44 h 200"/>
                <a:gd name="T44" fmla="*/ 53 w 244"/>
                <a:gd name="T45" fmla="*/ 44 h 200"/>
                <a:gd name="T46" fmla="*/ 96 w 244"/>
                <a:gd name="T47" fmla="*/ 172 h 200"/>
                <a:gd name="T48" fmla="*/ 82 w 244"/>
                <a:gd name="T49" fmla="*/ 186 h 200"/>
                <a:gd name="T50" fmla="*/ 96 w 244"/>
                <a:gd name="T51" fmla="*/ 200 h 200"/>
                <a:gd name="T52" fmla="*/ 110 w 244"/>
                <a:gd name="T53" fmla="*/ 186 h 200"/>
                <a:gd name="T54" fmla="*/ 96 w 244"/>
                <a:gd name="T55" fmla="*/ 172 h 200"/>
                <a:gd name="T56" fmla="*/ 188 w 244"/>
                <a:gd name="T57" fmla="*/ 172 h 200"/>
                <a:gd name="T58" fmla="*/ 174 w 244"/>
                <a:gd name="T59" fmla="*/ 186 h 200"/>
                <a:gd name="T60" fmla="*/ 188 w 244"/>
                <a:gd name="T61" fmla="*/ 200 h 200"/>
                <a:gd name="T62" fmla="*/ 202 w 244"/>
                <a:gd name="T63" fmla="*/ 186 h 200"/>
                <a:gd name="T64" fmla="*/ 188 w 244"/>
                <a:gd name="T65" fmla="*/ 17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200">
                  <a:moveTo>
                    <a:pt x="186" y="156"/>
                  </a:moveTo>
                  <a:cubicBezTo>
                    <a:pt x="97" y="156"/>
                    <a:pt x="97" y="156"/>
                    <a:pt x="97" y="156"/>
                  </a:cubicBezTo>
                  <a:cubicBezTo>
                    <a:pt x="88" y="156"/>
                    <a:pt x="80" y="150"/>
                    <a:pt x="77" y="141"/>
                  </a:cubicBezTo>
                  <a:cubicBezTo>
                    <a:pt x="30" y="19"/>
                    <a:pt x="30" y="19"/>
                    <a:pt x="30" y="19"/>
                  </a:cubicBezTo>
                  <a:cubicBezTo>
                    <a:pt x="29" y="15"/>
                    <a:pt x="25" y="12"/>
                    <a:pt x="21" y="12"/>
                  </a:cubicBezTo>
                  <a:cubicBezTo>
                    <a:pt x="6" y="12"/>
                    <a:pt x="6" y="12"/>
                    <a:pt x="6" y="12"/>
                  </a:cubicBezTo>
                  <a:cubicBezTo>
                    <a:pt x="3" y="12"/>
                    <a:pt x="0" y="9"/>
                    <a:pt x="0" y="6"/>
                  </a:cubicBezTo>
                  <a:cubicBezTo>
                    <a:pt x="0" y="3"/>
                    <a:pt x="3" y="0"/>
                    <a:pt x="6" y="0"/>
                  </a:cubicBezTo>
                  <a:cubicBezTo>
                    <a:pt x="21" y="0"/>
                    <a:pt x="21" y="0"/>
                    <a:pt x="21" y="0"/>
                  </a:cubicBezTo>
                  <a:cubicBezTo>
                    <a:pt x="30" y="0"/>
                    <a:pt x="38" y="6"/>
                    <a:pt x="41" y="15"/>
                  </a:cubicBezTo>
                  <a:cubicBezTo>
                    <a:pt x="48" y="32"/>
                    <a:pt x="48" y="32"/>
                    <a:pt x="48" y="32"/>
                  </a:cubicBezTo>
                  <a:cubicBezTo>
                    <a:pt x="238" y="32"/>
                    <a:pt x="238" y="32"/>
                    <a:pt x="238" y="32"/>
                  </a:cubicBezTo>
                  <a:cubicBezTo>
                    <a:pt x="240" y="32"/>
                    <a:pt x="242" y="33"/>
                    <a:pt x="243" y="35"/>
                  </a:cubicBezTo>
                  <a:cubicBezTo>
                    <a:pt x="244" y="36"/>
                    <a:pt x="244" y="38"/>
                    <a:pt x="244" y="40"/>
                  </a:cubicBezTo>
                  <a:cubicBezTo>
                    <a:pt x="207" y="141"/>
                    <a:pt x="207" y="141"/>
                    <a:pt x="207" y="141"/>
                  </a:cubicBezTo>
                  <a:cubicBezTo>
                    <a:pt x="204" y="150"/>
                    <a:pt x="196" y="156"/>
                    <a:pt x="186" y="156"/>
                  </a:cubicBezTo>
                  <a:close/>
                  <a:moveTo>
                    <a:pt x="53" y="44"/>
                  </a:moveTo>
                  <a:cubicBezTo>
                    <a:pt x="88" y="137"/>
                    <a:pt x="88" y="137"/>
                    <a:pt x="88" y="137"/>
                  </a:cubicBezTo>
                  <a:cubicBezTo>
                    <a:pt x="89" y="141"/>
                    <a:pt x="93" y="144"/>
                    <a:pt x="97" y="144"/>
                  </a:cubicBezTo>
                  <a:cubicBezTo>
                    <a:pt x="186" y="144"/>
                    <a:pt x="186" y="144"/>
                    <a:pt x="186" y="144"/>
                  </a:cubicBezTo>
                  <a:cubicBezTo>
                    <a:pt x="191" y="144"/>
                    <a:pt x="195" y="141"/>
                    <a:pt x="196" y="137"/>
                  </a:cubicBezTo>
                  <a:cubicBezTo>
                    <a:pt x="229" y="44"/>
                    <a:pt x="229" y="44"/>
                    <a:pt x="229" y="44"/>
                  </a:cubicBezTo>
                  <a:lnTo>
                    <a:pt x="53" y="44"/>
                  </a:lnTo>
                  <a:close/>
                  <a:moveTo>
                    <a:pt x="96" y="172"/>
                  </a:moveTo>
                  <a:cubicBezTo>
                    <a:pt x="88" y="172"/>
                    <a:pt x="82" y="178"/>
                    <a:pt x="82" y="186"/>
                  </a:cubicBezTo>
                  <a:cubicBezTo>
                    <a:pt x="82" y="194"/>
                    <a:pt x="88" y="200"/>
                    <a:pt x="96" y="200"/>
                  </a:cubicBezTo>
                  <a:cubicBezTo>
                    <a:pt x="104" y="200"/>
                    <a:pt x="110" y="194"/>
                    <a:pt x="110" y="186"/>
                  </a:cubicBezTo>
                  <a:cubicBezTo>
                    <a:pt x="110" y="178"/>
                    <a:pt x="104" y="172"/>
                    <a:pt x="96" y="172"/>
                  </a:cubicBezTo>
                  <a:close/>
                  <a:moveTo>
                    <a:pt x="188" y="172"/>
                  </a:moveTo>
                  <a:cubicBezTo>
                    <a:pt x="180" y="172"/>
                    <a:pt x="174" y="178"/>
                    <a:pt x="174" y="186"/>
                  </a:cubicBezTo>
                  <a:cubicBezTo>
                    <a:pt x="174" y="194"/>
                    <a:pt x="180" y="200"/>
                    <a:pt x="188" y="200"/>
                  </a:cubicBezTo>
                  <a:cubicBezTo>
                    <a:pt x="196" y="200"/>
                    <a:pt x="202" y="194"/>
                    <a:pt x="202" y="186"/>
                  </a:cubicBezTo>
                  <a:cubicBezTo>
                    <a:pt x="202" y="178"/>
                    <a:pt x="196" y="172"/>
                    <a:pt x="188" y="1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grpSp>
      <p:grpSp>
        <p:nvGrpSpPr>
          <p:cNvPr id="38" name="Group 189">
            <a:extLst>
              <a:ext uri="{FF2B5EF4-FFF2-40B4-BE49-F238E27FC236}">
                <a16:creationId xmlns:a16="http://schemas.microsoft.com/office/drawing/2014/main" id="{45BFAA28-6425-C2D1-EABF-D200163E7323}"/>
              </a:ext>
            </a:extLst>
          </p:cNvPr>
          <p:cNvGrpSpPr>
            <a:grpSpLocks noChangeAspect="1"/>
          </p:cNvGrpSpPr>
          <p:nvPr/>
        </p:nvGrpSpPr>
        <p:grpSpPr bwMode="auto">
          <a:xfrm>
            <a:off x="7107979" y="4009371"/>
            <a:ext cx="470292" cy="494722"/>
            <a:chOff x="6239" y="2948"/>
            <a:chExt cx="308" cy="324"/>
          </a:xfrm>
        </p:grpSpPr>
        <p:sp>
          <p:nvSpPr>
            <p:cNvPr id="39" name="Freeform 190">
              <a:extLst>
                <a:ext uri="{FF2B5EF4-FFF2-40B4-BE49-F238E27FC236}">
                  <a16:creationId xmlns:a16="http://schemas.microsoft.com/office/drawing/2014/main" id="{3CDFD03C-6340-CCAC-D47E-74E8A4216291}"/>
                </a:ext>
              </a:extLst>
            </p:cNvPr>
            <p:cNvSpPr>
              <a:spLocks noEditPoints="1"/>
            </p:cNvSpPr>
            <p:nvPr/>
          </p:nvSpPr>
          <p:spPr bwMode="auto">
            <a:xfrm>
              <a:off x="6239" y="2948"/>
              <a:ext cx="308" cy="324"/>
            </a:xfrm>
            <a:custGeom>
              <a:avLst/>
              <a:gdLst>
                <a:gd name="T0" fmla="*/ 248 w 248"/>
                <a:gd name="T1" fmla="*/ 165 h 253"/>
                <a:gd name="T2" fmla="*/ 245 w 248"/>
                <a:gd name="T3" fmla="*/ 170 h 253"/>
                <a:gd name="T4" fmla="*/ 127 w 248"/>
                <a:gd name="T5" fmla="*/ 252 h 253"/>
                <a:gd name="T6" fmla="*/ 124 w 248"/>
                <a:gd name="T7" fmla="*/ 253 h 253"/>
                <a:gd name="T8" fmla="*/ 121 w 248"/>
                <a:gd name="T9" fmla="*/ 252 h 253"/>
                <a:gd name="T10" fmla="*/ 3 w 248"/>
                <a:gd name="T11" fmla="*/ 170 h 253"/>
                <a:gd name="T12" fmla="*/ 0 w 248"/>
                <a:gd name="T13" fmla="*/ 165 h 253"/>
                <a:gd name="T14" fmla="*/ 3 w 248"/>
                <a:gd name="T15" fmla="*/ 160 h 253"/>
                <a:gd name="T16" fmla="*/ 89 w 248"/>
                <a:gd name="T17" fmla="*/ 101 h 253"/>
                <a:gd name="T18" fmla="*/ 97 w 248"/>
                <a:gd name="T19" fmla="*/ 102 h 253"/>
                <a:gd name="T20" fmla="*/ 95 w 248"/>
                <a:gd name="T21" fmla="*/ 111 h 253"/>
                <a:gd name="T22" fmla="*/ 16 w 248"/>
                <a:gd name="T23" fmla="*/ 165 h 253"/>
                <a:gd name="T24" fmla="*/ 124 w 248"/>
                <a:gd name="T25" fmla="*/ 240 h 253"/>
                <a:gd name="T26" fmla="*/ 232 w 248"/>
                <a:gd name="T27" fmla="*/ 165 h 253"/>
                <a:gd name="T28" fmla="*/ 153 w 248"/>
                <a:gd name="T29" fmla="*/ 111 h 253"/>
                <a:gd name="T30" fmla="*/ 151 w 248"/>
                <a:gd name="T31" fmla="*/ 102 h 253"/>
                <a:gd name="T32" fmla="*/ 159 w 248"/>
                <a:gd name="T33" fmla="*/ 101 h 253"/>
                <a:gd name="T34" fmla="*/ 245 w 248"/>
                <a:gd name="T35" fmla="*/ 160 h 253"/>
                <a:gd name="T36" fmla="*/ 248 w 248"/>
                <a:gd name="T37" fmla="*/ 165 h 253"/>
                <a:gd name="T38" fmla="*/ 88 w 248"/>
                <a:gd name="T39" fmla="*/ 51 h 253"/>
                <a:gd name="T40" fmla="*/ 118 w 248"/>
                <a:gd name="T41" fmla="*/ 21 h 253"/>
                <a:gd name="T42" fmla="*/ 118 w 248"/>
                <a:gd name="T43" fmla="*/ 103 h 253"/>
                <a:gd name="T44" fmla="*/ 124 w 248"/>
                <a:gd name="T45" fmla="*/ 109 h 253"/>
                <a:gd name="T46" fmla="*/ 130 w 248"/>
                <a:gd name="T47" fmla="*/ 103 h 253"/>
                <a:gd name="T48" fmla="*/ 130 w 248"/>
                <a:gd name="T49" fmla="*/ 21 h 253"/>
                <a:gd name="T50" fmla="*/ 160 w 248"/>
                <a:gd name="T51" fmla="*/ 51 h 253"/>
                <a:gd name="T52" fmla="*/ 164 w 248"/>
                <a:gd name="T53" fmla="*/ 53 h 253"/>
                <a:gd name="T54" fmla="*/ 168 w 248"/>
                <a:gd name="T55" fmla="*/ 51 h 253"/>
                <a:gd name="T56" fmla="*/ 168 w 248"/>
                <a:gd name="T57" fmla="*/ 43 h 253"/>
                <a:gd name="T58" fmla="*/ 128 w 248"/>
                <a:gd name="T59" fmla="*/ 3 h 253"/>
                <a:gd name="T60" fmla="*/ 120 w 248"/>
                <a:gd name="T61" fmla="*/ 3 h 253"/>
                <a:gd name="T62" fmla="*/ 80 w 248"/>
                <a:gd name="T63" fmla="*/ 43 h 253"/>
                <a:gd name="T64" fmla="*/ 80 w 248"/>
                <a:gd name="T65" fmla="*/ 51 h 253"/>
                <a:gd name="T66" fmla="*/ 88 w 248"/>
                <a:gd name="T67" fmla="*/ 51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8" h="253">
                  <a:moveTo>
                    <a:pt x="248" y="165"/>
                  </a:moveTo>
                  <a:cubicBezTo>
                    <a:pt x="248" y="167"/>
                    <a:pt x="247" y="169"/>
                    <a:pt x="245" y="170"/>
                  </a:cubicBezTo>
                  <a:cubicBezTo>
                    <a:pt x="127" y="252"/>
                    <a:pt x="127" y="252"/>
                    <a:pt x="127" y="252"/>
                  </a:cubicBezTo>
                  <a:cubicBezTo>
                    <a:pt x="126" y="253"/>
                    <a:pt x="125" y="253"/>
                    <a:pt x="124" y="253"/>
                  </a:cubicBezTo>
                  <a:cubicBezTo>
                    <a:pt x="123" y="253"/>
                    <a:pt x="122" y="253"/>
                    <a:pt x="121" y="252"/>
                  </a:cubicBezTo>
                  <a:cubicBezTo>
                    <a:pt x="3" y="170"/>
                    <a:pt x="3" y="170"/>
                    <a:pt x="3" y="170"/>
                  </a:cubicBezTo>
                  <a:cubicBezTo>
                    <a:pt x="1" y="169"/>
                    <a:pt x="0" y="167"/>
                    <a:pt x="0" y="165"/>
                  </a:cubicBezTo>
                  <a:cubicBezTo>
                    <a:pt x="0" y="163"/>
                    <a:pt x="1" y="161"/>
                    <a:pt x="3" y="160"/>
                  </a:cubicBezTo>
                  <a:cubicBezTo>
                    <a:pt x="89" y="101"/>
                    <a:pt x="89" y="101"/>
                    <a:pt x="89" y="101"/>
                  </a:cubicBezTo>
                  <a:cubicBezTo>
                    <a:pt x="91" y="99"/>
                    <a:pt x="95" y="100"/>
                    <a:pt x="97" y="102"/>
                  </a:cubicBezTo>
                  <a:cubicBezTo>
                    <a:pt x="99" y="105"/>
                    <a:pt x="98" y="109"/>
                    <a:pt x="95" y="111"/>
                  </a:cubicBezTo>
                  <a:cubicBezTo>
                    <a:pt x="16" y="165"/>
                    <a:pt x="16" y="165"/>
                    <a:pt x="16" y="165"/>
                  </a:cubicBezTo>
                  <a:cubicBezTo>
                    <a:pt x="124" y="240"/>
                    <a:pt x="124" y="240"/>
                    <a:pt x="124" y="240"/>
                  </a:cubicBezTo>
                  <a:cubicBezTo>
                    <a:pt x="232" y="165"/>
                    <a:pt x="232" y="165"/>
                    <a:pt x="232" y="165"/>
                  </a:cubicBezTo>
                  <a:cubicBezTo>
                    <a:pt x="153" y="111"/>
                    <a:pt x="153" y="111"/>
                    <a:pt x="153" y="111"/>
                  </a:cubicBezTo>
                  <a:cubicBezTo>
                    <a:pt x="150" y="109"/>
                    <a:pt x="149" y="105"/>
                    <a:pt x="151" y="102"/>
                  </a:cubicBezTo>
                  <a:cubicBezTo>
                    <a:pt x="153" y="100"/>
                    <a:pt x="157" y="99"/>
                    <a:pt x="159" y="101"/>
                  </a:cubicBezTo>
                  <a:cubicBezTo>
                    <a:pt x="245" y="160"/>
                    <a:pt x="245" y="160"/>
                    <a:pt x="245" y="160"/>
                  </a:cubicBezTo>
                  <a:cubicBezTo>
                    <a:pt x="247" y="161"/>
                    <a:pt x="248" y="163"/>
                    <a:pt x="248" y="165"/>
                  </a:cubicBezTo>
                  <a:close/>
                  <a:moveTo>
                    <a:pt x="88" y="51"/>
                  </a:moveTo>
                  <a:cubicBezTo>
                    <a:pt x="118" y="21"/>
                    <a:pt x="118" y="21"/>
                    <a:pt x="118" y="21"/>
                  </a:cubicBezTo>
                  <a:cubicBezTo>
                    <a:pt x="118" y="103"/>
                    <a:pt x="118" y="103"/>
                    <a:pt x="118" y="103"/>
                  </a:cubicBezTo>
                  <a:cubicBezTo>
                    <a:pt x="118" y="106"/>
                    <a:pt x="121" y="109"/>
                    <a:pt x="124" y="109"/>
                  </a:cubicBezTo>
                  <a:cubicBezTo>
                    <a:pt x="127" y="109"/>
                    <a:pt x="130" y="106"/>
                    <a:pt x="130" y="103"/>
                  </a:cubicBezTo>
                  <a:cubicBezTo>
                    <a:pt x="130" y="21"/>
                    <a:pt x="130" y="21"/>
                    <a:pt x="130" y="21"/>
                  </a:cubicBezTo>
                  <a:cubicBezTo>
                    <a:pt x="160" y="51"/>
                    <a:pt x="160" y="51"/>
                    <a:pt x="160" y="51"/>
                  </a:cubicBezTo>
                  <a:cubicBezTo>
                    <a:pt x="161" y="52"/>
                    <a:pt x="162" y="53"/>
                    <a:pt x="164" y="53"/>
                  </a:cubicBezTo>
                  <a:cubicBezTo>
                    <a:pt x="166" y="53"/>
                    <a:pt x="167" y="52"/>
                    <a:pt x="168" y="51"/>
                  </a:cubicBezTo>
                  <a:cubicBezTo>
                    <a:pt x="171" y="49"/>
                    <a:pt x="171" y="45"/>
                    <a:pt x="168" y="43"/>
                  </a:cubicBezTo>
                  <a:cubicBezTo>
                    <a:pt x="128" y="3"/>
                    <a:pt x="128" y="3"/>
                    <a:pt x="128" y="3"/>
                  </a:cubicBezTo>
                  <a:cubicBezTo>
                    <a:pt x="126" y="0"/>
                    <a:pt x="122" y="0"/>
                    <a:pt x="120" y="3"/>
                  </a:cubicBezTo>
                  <a:cubicBezTo>
                    <a:pt x="80" y="43"/>
                    <a:pt x="80" y="43"/>
                    <a:pt x="80" y="43"/>
                  </a:cubicBezTo>
                  <a:cubicBezTo>
                    <a:pt x="77" y="45"/>
                    <a:pt x="77" y="49"/>
                    <a:pt x="80" y="51"/>
                  </a:cubicBezTo>
                  <a:cubicBezTo>
                    <a:pt x="82" y="54"/>
                    <a:pt x="86" y="54"/>
                    <a:pt x="88"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40" name="Freeform 191">
              <a:extLst>
                <a:ext uri="{FF2B5EF4-FFF2-40B4-BE49-F238E27FC236}">
                  <a16:creationId xmlns:a16="http://schemas.microsoft.com/office/drawing/2014/main" id="{4D90C38B-77E5-D1E0-B010-1F6A856AC461}"/>
                </a:ext>
              </a:extLst>
            </p:cNvPr>
            <p:cNvSpPr>
              <a:spLocks/>
            </p:cNvSpPr>
            <p:nvPr/>
          </p:nvSpPr>
          <p:spPr bwMode="auto">
            <a:xfrm>
              <a:off x="6327" y="3112"/>
              <a:ext cx="132" cy="100"/>
            </a:xfrm>
            <a:custGeom>
              <a:avLst/>
              <a:gdLst>
                <a:gd name="T0" fmla="*/ 5 w 106"/>
                <a:gd name="T1" fmla="*/ 32 h 78"/>
                <a:gd name="T2" fmla="*/ 48 w 106"/>
                <a:gd name="T3" fmla="*/ 2 h 78"/>
                <a:gd name="T4" fmla="*/ 58 w 106"/>
                <a:gd name="T5" fmla="*/ 2 h 78"/>
                <a:gd name="T6" fmla="*/ 101 w 106"/>
                <a:gd name="T7" fmla="*/ 32 h 78"/>
                <a:gd name="T8" fmla="*/ 101 w 106"/>
                <a:gd name="T9" fmla="*/ 46 h 78"/>
                <a:gd name="T10" fmla="*/ 58 w 106"/>
                <a:gd name="T11" fmla="*/ 76 h 78"/>
                <a:gd name="T12" fmla="*/ 48 w 106"/>
                <a:gd name="T13" fmla="*/ 76 h 78"/>
                <a:gd name="T14" fmla="*/ 5 w 106"/>
                <a:gd name="T15" fmla="*/ 46 h 78"/>
                <a:gd name="T16" fmla="*/ 5 w 106"/>
                <a:gd name="T17"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78">
                  <a:moveTo>
                    <a:pt x="5" y="32"/>
                  </a:moveTo>
                  <a:cubicBezTo>
                    <a:pt x="48" y="2"/>
                    <a:pt x="48" y="2"/>
                    <a:pt x="48" y="2"/>
                  </a:cubicBezTo>
                  <a:cubicBezTo>
                    <a:pt x="51" y="0"/>
                    <a:pt x="55" y="0"/>
                    <a:pt x="58" y="2"/>
                  </a:cubicBezTo>
                  <a:cubicBezTo>
                    <a:pt x="101" y="32"/>
                    <a:pt x="101" y="32"/>
                    <a:pt x="101" y="32"/>
                  </a:cubicBezTo>
                  <a:cubicBezTo>
                    <a:pt x="106" y="36"/>
                    <a:pt x="106" y="42"/>
                    <a:pt x="101" y="46"/>
                  </a:cubicBezTo>
                  <a:cubicBezTo>
                    <a:pt x="58" y="76"/>
                    <a:pt x="58" y="76"/>
                    <a:pt x="58" y="76"/>
                  </a:cubicBezTo>
                  <a:cubicBezTo>
                    <a:pt x="55" y="78"/>
                    <a:pt x="51" y="78"/>
                    <a:pt x="48" y="76"/>
                  </a:cubicBezTo>
                  <a:cubicBezTo>
                    <a:pt x="5" y="46"/>
                    <a:pt x="5" y="46"/>
                    <a:pt x="5" y="46"/>
                  </a:cubicBezTo>
                  <a:cubicBezTo>
                    <a:pt x="0" y="42"/>
                    <a:pt x="0" y="36"/>
                    <a:pt x="5" y="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grpSp>
      <p:grpSp>
        <p:nvGrpSpPr>
          <p:cNvPr id="41" name="Group 40">
            <a:extLst>
              <a:ext uri="{FF2B5EF4-FFF2-40B4-BE49-F238E27FC236}">
                <a16:creationId xmlns:a16="http://schemas.microsoft.com/office/drawing/2014/main" id="{5A791769-5BDE-A19D-BC02-30F4FE37AFB0}"/>
              </a:ext>
            </a:extLst>
          </p:cNvPr>
          <p:cNvGrpSpPr>
            <a:grpSpLocks noChangeAspect="1"/>
          </p:cNvGrpSpPr>
          <p:nvPr/>
        </p:nvGrpSpPr>
        <p:grpSpPr>
          <a:xfrm>
            <a:off x="5739326" y="4778012"/>
            <a:ext cx="492776" cy="412767"/>
            <a:chOff x="11763166" y="8212923"/>
            <a:chExt cx="493032" cy="412983"/>
          </a:xfrm>
        </p:grpSpPr>
        <p:sp>
          <p:nvSpPr>
            <p:cNvPr id="42" name="Freeform 100">
              <a:extLst>
                <a:ext uri="{FF2B5EF4-FFF2-40B4-BE49-F238E27FC236}">
                  <a16:creationId xmlns:a16="http://schemas.microsoft.com/office/drawing/2014/main" id="{FD8AA160-65DC-7857-0A7F-CCFE92708076}"/>
                </a:ext>
              </a:extLst>
            </p:cNvPr>
            <p:cNvSpPr>
              <a:spLocks noEditPoints="1"/>
            </p:cNvSpPr>
            <p:nvPr/>
          </p:nvSpPr>
          <p:spPr bwMode="auto">
            <a:xfrm>
              <a:off x="11779539" y="8236574"/>
              <a:ext cx="469381" cy="98243"/>
            </a:xfrm>
            <a:custGeom>
              <a:avLst/>
              <a:gdLst>
                <a:gd name="T0" fmla="*/ 0 w 240"/>
                <a:gd name="T1" fmla="*/ 0 h 48"/>
                <a:gd name="T2" fmla="*/ 0 w 240"/>
                <a:gd name="T3" fmla="*/ 48 h 48"/>
                <a:gd name="T4" fmla="*/ 240 w 240"/>
                <a:gd name="T5" fmla="*/ 48 h 48"/>
                <a:gd name="T6" fmla="*/ 240 w 240"/>
                <a:gd name="T7" fmla="*/ 0 h 48"/>
                <a:gd name="T8" fmla="*/ 0 w 240"/>
                <a:gd name="T9" fmla="*/ 0 h 48"/>
                <a:gd name="T10" fmla="*/ 28 w 240"/>
                <a:gd name="T11" fmla="*/ 36 h 48"/>
                <a:gd name="T12" fmla="*/ 16 w 240"/>
                <a:gd name="T13" fmla="*/ 24 h 48"/>
                <a:gd name="T14" fmla="*/ 28 w 240"/>
                <a:gd name="T15" fmla="*/ 12 h 48"/>
                <a:gd name="T16" fmla="*/ 40 w 240"/>
                <a:gd name="T17" fmla="*/ 24 h 48"/>
                <a:gd name="T18" fmla="*/ 28 w 240"/>
                <a:gd name="T19" fmla="*/ 36 h 48"/>
                <a:gd name="T20" fmla="*/ 60 w 240"/>
                <a:gd name="T21" fmla="*/ 36 h 48"/>
                <a:gd name="T22" fmla="*/ 48 w 240"/>
                <a:gd name="T23" fmla="*/ 24 h 48"/>
                <a:gd name="T24" fmla="*/ 60 w 240"/>
                <a:gd name="T25" fmla="*/ 12 h 48"/>
                <a:gd name="T26" fmla="*/ 72 w 240"/>
                <a:gd name="T27" fmla="*/ 24 h 48"/>
                <a:gd name="T28" fmla="*/ 60 w 240"/>
                <a:gd name="T29" fmla="*/ 36 h 48"/>
                <a:gd name="T30" fmla="*/ 92 w 240"/>
                <a:gd name="T31" fmla="*/ 36 h 48"/>
                <a:gd name="T32" fmla="*/ 80 w 240"/>
                <a:gd name="T33" fmla="*/ 24 h 48"/>
                <a:gd name="T34" fmla="*/ 92 w 240"/>
                <a:gd name="T35" fmla="*/ 12 h 48"/>
                <a:gd name="T36" fmla="*/ 104 w 240"/>
                <a:gd name="T37" fmla="*/ 24 h 48"/>
                <a:gd name="T38" fmla="*/ 92 w 240"/>
                <a:gd name="T3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48">
                  <a:moveTo>
                    <a:pt x="0" y="0"/>
                  </a:moveTo>
                  <a:cubicBezTo>
                    <a:pt x="0" y="48"/>
                    <a:pt x="0" y="48"/>
                    <a:pt x="0" y="48"/>
                  </a:cubicBezTo>
                  <a:cubicBezTo>
                    <a:pt x="240" y="48"/>
                    <a:pt x="240" y="48"/>
                    <a:pt x="240" y="48"/>
                  </a:cubicBezTo>
                  <a:cubicBezTo>
                    <a:pt x="240" y="0"/>
                    <a:pt x="240" y="0"/>
                    <a:pt x="240" y="0"/>
                  </a:cubicBezTo>
                  <a:lnTo>
                    <a:pt x="0" y="0"/>
                  </a:lnTo>
                  <a:close/>
                  <a:moveTo>
                    <a:pt x="28" y="36"/>
                  </a:moveTo>
                  <a:cubicBezTo>
                    <a:pt x="21" y="36"/>
                    <a:pt x="16" y="31"/>
                    <a:pt x="16" y="24"/>
                  </a:cubicBezTo>
                  <a:cubicBezTo>
                    <a:pt x="16" y="17"/>
                    <a:pt x="21" y="12"/>
                    <a:pt x="28" y="12"/>
                  </a:cubicBezTo>
                  <a:cubicBezTo>
                    <a:pt x="35" y="12"/>
                    <a:pt x="40" y="17"/>
                    <a:pt x="40" y="24"/>
                  </a:cubicBezTo>
                  <a:cubicBezTo>
                    <a:pt x="40" y="31"/>
                    <a:pt x="35" y="36"/>
                    <a:pt x="28" y="36"/>
                  </a:cubicBezTo>
                  <a:close/>
                  <a:moveTo>
                    <a:pt x="60" y="36"/>
                  </a:moveTo>
                  <a:cubicBezTo>
                    <a:pt x="53" y="36"/>
                    <a:pt x="48" y="31"/>
                    <a:pt x="48" y="24"/>
                  </a:cubicBezTo>
                  <a:cubicBezTo>
                    <a:pt x="48" y="17"/>
                    <a:pt x="53" y="12"/>
                    <a:pt x="60" y="12"/>
                  </a:cubicBezTo>
                  <a:cubicBezTo>
                    <a:pt x="67" y="12"/>
                    <a:pt x="72" y="17"/>
                    <a:pt x="72" y="24"/>
                  </a:cubicBezTo>
                  <a:cubicBezTo>
                    <a:pt x="72" y="31"/>
                    <a:pt x="67" y="36"/>
                    <a:pt x="60" y="36"/>
                  </a:cubicBezTo>
                  <a:close/>
                  <a:moveTo>
                    <a:pt x="92" y="36"/>
                  </a:moveTo>
                  <a:cubicBezTo>
                    <a:pt x="85" y="36"/>
                    <a:pt x="80" y="31"/>
                    <a:pt x="80" y="24"/>
                  </a:cubicBezTo>
                  <a:cubicBezTo>
                    <a:pt x="80" y="17"/>
                    <a:pt x="85" y="12"/>
                    <a:pt x="92" y="12"/>
                  </a:cubicBezTo>
                  <a:cubicBezTo>
                    <a:pt x="99" y="12"/>
                    <a:pt x="104" y="17"/>
                    <a:pt x="104" y="24"/>
                  </a:cubicBezTo>
                  <a:cubicBezTo>
                    <a:pt x="104" y="31"/>
                    <a:pt x="99" y="36"/>
                    <a:pt x="92" y="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43" name="Freeform 101">
              <a:extLst>
                <a:ext uri="{FF2B5EF4-FFF2-40B4-BE49-F238E27FC236}">
                  <a16:creationId xmlns:a16="http://schemas.microsoft.com/office/drawing/2014/main" id="{40687393-9DA1-ACF9-DE58-4278304B5D22}"/>
                </a:ext>
              </a:extLst>
            </p:cNvPr>
            <p:cNvSpPr>
              <a:spLocks/>
            </p:cNvSpPr>
            <p:nvPr/>
          </p:nvSpPr>
          <p:spPr bwMode="auto">
            <a:xfrm>
              <a:off x="11956012" y="8382118"/>
              <a:ext cx="223775" cy="161918"/>
            </a:xfrm>
            <a:custGeom>
              <a:avLst/>
              <a:gdLst>
                <a:gd name="T0" fmla="*/ 108 w 114"/>
                <a:gd name="T1" fmla="*/ 80 h 80"/>
                <a:gd name="T2" fmla="*/ 112 w 114"/>
                <a:gd name="T3" fmla="*/ 73 h 80"/>
                <a:gd name="T4" fmla="*/ 92 w 114"/>
                <a:gd name="T5" fmla="*/ 19 h 80"/>
                <a:gd name="T6" fmla="*/ 72 w 114"/>
                <a:gd name="T7" fmla="*/ 38 h 80"/>
                <a:gd name="T8" fmla="*/ 57 w 114"/>
                <a:gd name="T9" fmla="*/ 0 h 80"/>
                <a:gd name="T10" fmla="*/ 32 w 114"/>
                <a:gd name="T11" fmla="*/ 56 h 80"/>
                <a:gd name="T12" fmla="*/ 16 w 114"/>
                <a:gd name="T13" fmla="*/ 34 h 80"/>
                <a:gd name="T14" fmla="*/ 1 w 114"/>
                <a:gd name="T15" fmla="*/ 74 h 80"/>
                <a:gd name="T16" fmla="*/ 6 w 114"/>
                <a:gd name="T17" fmla="*/ 80 h 80"/>
                <a:gd name="T18" fmla="*/ 108 w 114"/>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80">
                  <a:moveTo>
                    <a:pt x="108" y="80"/>
                  </a:moveTo>
                  <a:cubicBezTo>
                    <a:pt x="112" y="80"/>
                    <a:pt x="114" y="76"/>
                    <a:pt x="112" y="73"/>
                  </a:cubicBezTo>
                  <a:cubicBezTo>
                    <a:pt x="102" y="55"/>
                    <a:pt x="101" y="19"/>
                    <a:pt x="92" y="19"/>
                  </a:cubicBezTo>
                  <a:cubicBezTo>
                    <a:pt x="82" y="19"/>
                    <a:pt x="82" y="38"/>
                    <a:pt x="72" y="38"/>
                  </a:cubicBezTo>
                  <a:cubicBezTo>
                    <a:pt x="62" y="38"/>
                    <a:pt x="67" y="0"/>
                    <a:pt x="57" y="0"/>
                  </a:cubicBezTo>
                  <a:cubicBezTo>
                    <a:pt x="47" y="0"/>
                    <a:pt x="42" y="56"/>
                    <a:pt x="32" y="56"/>
                  </a:cubicBezTo>
                  <a:cubicBezTo>
                    <a:pt x="22" y="56"/>
                    <a:pt x="26" y="34"/>
                    <a:pt x="16" y="34"/>
                  </a:cubicBezTo>
                  <a:cubicBezTo>
                    <a:pt x="8" y="34"/>
                    <a:pt x="6" y="60"/>
                    <a:pt x="1" y="74"/>
                  </a:cubicBezTo>
                  <a:cubicBezTo>
                    <a:pt x="0" y="77"/>
                    <a:pt x="3" y="80"/>
                    <a:pt x="6" y="80"/>
                  </a:cubicBezTo>
                  <a:lnTo>
                    <a:pt x="108" y="8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44" name="Freeform 102">
              <a:extLst>
                <a:ext uri="{FF2B5EF4-FFF2-40B4-BE49-F238E27FC236}">
                  <a16:creationId xmlns:a16="http://schemas.microsoft.com/office/drawing/2014/main" id="{4DE5AB7F-C183-A3F8-6E3F-57AF6CF825D8}"/>
                </a:ext>
              </a:extLst>
            </p:cNvPr>
            <p:cNvSpPr>
              <a:spLocks noEditPoints="1"/>
            </p:cNvSpPr>
            <p:nvPr/>
          </p:nvSpPr>
          <p:spPr bwMode="auto">
            <a:xfrm>
              <a:off x="11763166" y="8212923"/>
              <a:ext cx="493032" cy="412983"/>
            </a:xfrm>
            <a:custGeom>
              <a:avLst/>
              <a:gdLst>
                <a:gd name="T0" fmla="*/ 234 w 252"/>
                <a:gd name="T1" fmla="*/ 0 h 204"/>
                <a:gd name="T2" fmla="*/ 18 w 252"/>
                <a:gd name="T3" fmla="*/ 0 h 204"/>
                <a:gd name="T4" fmla="*/ 0 w 252"/>
                <a:gd name="T5" fmla="*/ 18 h 204"/>
                <a:gd name="T6" fmla="*/ 0 w 252"/>
                <a:gd name="T7" fmla="*/ 186 h 204"/>
                <a:gd name="T8" fmla="*/ 18 w 252"/>
                <a:gd name="T9" fmla="*/ 204 h 204"/>
                <a:gd name="T10" fmla="*/ 234 w 252"/>
                <a:gd name="T11" fmla="*/ 204 h 204"/>
                <a:gd name="T12" fmla="*/ 252 w 252"/>
                <a:gd name="T13" fmla="*/ 186 h 204"/>
                <a:gd name="T14" fmla="*/ 252 w 252"/>
                <a:gd name="T15" fmla="*/ 18 h 204"/>
                <a:gd name="T16" fmla="*/ 234 w 252"/>
                <a:gd name="T17" fmla="*/ 0 h 204"/>
                <a:gd name="T18" fmla="*/ 240 w 252"/>
                <a:gd name="T19" fmla="*/ 186 h 204"/>
                <a:gd name="T20" fmla="*/ 234 w 252"/>
                <a:gd name="T21" fmla="*/ 192 h 204"/>
                <a:gd name="T22" fmla="*/ 18 w 252"/>
                <a:gd name="T23" fmla="*/ 192 h 204"/>
                <a:gd name="T24" fmla="*/ 12 w 252"/>
                <a:gd name="T25" fmla="*/ 186 h 204"/>
                <a:gd name="T26" fmla="*/ 12 w 252"/>
                <a:gd name="T27" fmla="*/ 18 h 204"/>
                <a:gd name="T28" fmla="*/ 18 w 252"/>
                <a:gd name="T29" fmla="*/ 12 h 204"/>
                <a:gd name="T30" fmla="*/ 234 w 252"/>
                <a:gd name="T31" fmla="*/ 12 h 204"/>
                <a:gd name="T32" fmla="*/ 240 w 252"/>
                <a:gd name="T33" fmla="*/ 18 h 204"/>
                <a:gd name="T34" fmla="*/ 240 w 252"/>
                <a:gd name="T35" fmla="*/ 186 h 204"/>
                <a:gd name="T36" fmla="*/ 40 w 252"/>
                <a:gd name="T37" fmla="*/ 94 h 204"/>
                <a:gd name="T38" fmla="*/ 46 w 252"/>
                <a:gd name="T39" fmla="*/ 88 h 204"/>
                <a:gd name="T40" fmla="*/ 70 w 252"/>
                <a:gd name="T41" fmla="*/ 88 h 204"/>
                <a:gd name="T42" fmla="*/ 76 w 252"/>
                <a:gd name="T43" fmla="*/ 94 h 204"/>
                <a:gd name="T44" fmla="*/ 70 w 252"/>
                <a:gd name="T45" fmla="*/ 100 h 204"/>
                <a:gd name="T46" fmla="*/ 46 w 252"/>
                <a:gd name="T47" fmla="*/ 100 h 204"/>
                <a:gd name="T48" fmla="*/ 40 w 252"/>
                <a:gd name="T49" fmla="*/ 94 h 204"/>
                <a:gd name="T50" fmla="*/ 84 w 252"/>
                <a:gd name="T51" fmla="*/ 126 h 204"/>
                <a:gd name="T52" fmla="*/ 78 w 252"/>
                <a:gd name="T53" fmla="*/ 132 h 204"/>
                <a:gd name="T54" fmla="*/ 46 w 252"/>
                <a:gd name="T55" fmla="*/ 132 h 204"/>
                <a:gd name="T56" fmla="*/ 40 w 252"/>
                <a:gd name="T57" fmla="*/ 126 h 204"/>
                <a:gd name="T58" fmla="*/ 46 w 252"/>
                <a:gd name="T59" fmla="*/ 120 h 204"/>
                <a:gd name="T60" fmla="*/ 78 w 252"/>
                <a:gd name="T61" fmla="*/ 120 h 204"/>
                <a:gd name="T62" fmla="*/ 84 w 252"/>
                <a:gd name="T63" fmla="*/ 126 h 204"/>
                <a:gd name="T64" fmla="*/ 76 w 252"/>
                <a:gd name="T65" fmla="*/ 158 h 204"/>
                <a:gd name="T66" fmla="*/ 70 w 252"/>
                <a:gd name="T67" fmla="*/ 164 h 204"/>
                <a:gd name="T68" fmla="*/ 46 w 252"/>
                <a:gd name="T69" fmla="*/ 164 h 204"/>
                <a:gd name="T70" fmla="*/ 40 w 252"/>
                <a:gd name="T71" fmla="*/ 158 h 204"/>
                <a:gd name="T72" fmla="*/ 46 w 252"/>
                <a:gd name="T73" fmla="*/ 152 h 204"/>
                <a:gd name="T74" fmla="*/ 70 w 252"/>
                <a:gd name="T75" fmla="*/ 152 h 204"/>
                <a:gd name="T76" fmla="*/ 76 w 252"/>
                <a:gd name="T77" fmla="*/ 15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2" h="204">
                  <a:moveTo>
                    <a:pt x="234" y="0"/>
                  </a:moveTo>
                  <a:cubicBezTo>
                    <a:pt x="18" y="0"/>
                    <a:pt x="18" y="0"/>
                    <a:pt x="18" y="0"/>
                  </a:cubicBezTo>
                  <a:cubicBezTo>
                    <a:pt x="8" y="0"/>
                    <a:pt x="0" y="8"/>
                    <a:pt x="0" y="18"/>
                  </a:cubicBezTo>
                  <a:cubicBezTo>
                    <a:pt x="0" y="186"/>
                    <a:pt x="0" y="186"/>
                    <a:pt x="0" y="186"/>
                  </a:cubicBezTo>
                  <a:cubicBezTo>
                    <a:pt x="0" y="196"/>
                    <a:pt x="8" y="204"/>
                    <a:pt x="18" y="204"/>
                  </a:cubicBezTo>
                  <a:cubicBezTo>
                    <a:pt x="234" y="204"/>
                    <a:pt x="234" y="204"/>
                    <a:pt x="234" y="204"/>
                  </a:cubicBezTo>
                  <a:cubicBezTo>
                    <a:pt x="244" y="204"/>
                    <a:pt x="252" y="196"/>
                    <a:pt x="252" y="186"/>
                  </a:cubicBezTo>
                  <a:cubicBezTo>
                    <a:pt x="252" y="18"/>
                    <a:pt x="252" y="18"/>
                    <a:pt x="252" y="18"/>
                  </a:cubicBezTo>
                  <a:cubicBezTo>
                    <a:pt x="252" y="8"/>
                    <a:pt x="244" y="0"/>
                    <a:pt x="234" y="0"/>
                  </a:cubicBezTo>
                  <a:close/>
                  <a:moveTo>
                    <a:pt x="240" y="186"/>
                  </a:moveTo>
                  <a:cubicBezTo>
                    <a:pt x="240" y="189"/>
                    <a:pt x="237" y="192"/>
                    <a:pt x="234" y="192"/>
                  </a:cubicBezTo>
                  <a:cubicBezTo>
                    <a:pt x="18" y="192"/>
                    <a:pt x="18" y="192"/>
                    <a:pt x="18" y="192"/>
                  </a:cubicBezTo>
                  <a:cubicBezTo>
                    <a:pt x="15" y="192"/>
                    <a:pt x="12" y="189"/>
                    <a:pt x="12" y="186"/>
                  </a:cubicBezTo>
                  <a:cubicBezTo>
                    <a:pt x="12" y="18"/>
                    <a:pt x="12" y="18"/>
                    <a:pt x="12" y="18"/>
                  </a:cubicBezTo>
                  <a:cubicBezTo>
                    <a:pt x="12" y="15"/>
                    <a:pt x="15" y="12"/>
                    <a:pt x="18" y="12"/>
                  </a:cubicBezTo>
                  <a:cubicBezTo>
                    <a:pt x="234" y="12"/>
                    <a:pt x="234" y="12"/>
                    <a:pt x="234" y="12"/>
                  </a:cubicBezTo>
                  <a:cubicBezTo>
                    <a:pt x="237" y="12"/>
                    <a:pt x="240" y="15"/>
                    <a:pt x="240" y="18"/>
                  </a:cubicBezTo>
                  <a:lnTo>
                    <a:pt x="240" y="186"/>
                  </a:lnTo>
                  <a:close/>
                  <a:moveTo>
                    <a:pt x="40" y="94"/>
                  </a:moveTo>
                  <a:cubicBezTo>
                    <a:pt x="40" y="91"/>
                    <a:pt x="43" y="88"/>
                    <a:pt x="46" y="88"/>
                  </a:cubicBezTo>
                  <a:cubicBezTo>
                    <a:pt x="70" y="88"/>
                    <a:pt x="70" y="88"/>
                    <a:pt x="70" y="88"/>
                  </a:cubicBezTo>
                  <a:cubicBezTo>
                    <a:pt x="73" y="88"/>
                    <a:pt x="76" y="91"/>
                    <a:pt x="76" y="94"/>
                  </a:cubicBezTo>
                  <a:cubicBezTo>
                    <a:pt x="76" y="97"/>
                    <a:pt x="73" y="100"/>
                    <a:pt x="70" y="100"/>
                  </a:cubicBezTo>
                  <a:cubicBezTo>
                    <a:pt x="46" y="100"/>
                    <a:pt x="46" y="100"/>
                    <a:pt x="46" y="100"/>
                  </a:cubicBezTo>
                  <a:cubicBezTo>
                    <a:pt x="43" y="100"/>
                    <a:pt x="40" y="97"/>
                    <a:pt x="40" y="94"/>
                  </a:cubicBezTo>
                  <a:close/>
                  <a:moveTo>
                    <a:pt x="84" y="126"/>
                  </a:moveTo>
                  <a:cubicBezTo>
                    <a:pt x="84" y="129"/>
                    <a:pt x="81" y="132"/>
                    <a:pt x="78" y="132"/>
                  </a:cubicBezTo>
                  <a:cubicBezTo>
                    <a:pt x="46" y="132"/>
                    <a:pt x="46" y="132"/>
                    <a:pt x="46" y="132"/>
                  </a:cubicBezTo>
                  <a:cubicBezTo>
                    <a:pt x="43" y="132"/>
                    <a:pt x="40" y="129"/>
                    <a:pt x="40" y="126"/>
                  </a:cubicBezTo>
                  <a:cubicBezTo>
                    <a:pt x="40" y="123"/>
                    <a:pt x="43" y="120"/>
                    <a:pt x="46" y="120"/>
                  </a:cubicBezTo>
                  <a:cubicBezTo>
                    <a:pt x="78" y="120"/>
                    <a:pt x="78" y="120"/>
                    <a:pt x="78" y="120"/>
                  </a:cubicBezTo>
                  <a:cubicBezTo>
                    <a:pt x="81" y="120"/>
                    <a:pt x="84" y="123"/>
                    <a:pt x="84" y="126"/>
                  </a:cubicBezTo>
                  <a:close/>
                  <a:moveTo>
                    <a:pt x="76" y="158"/>
                  </a:moveTo>
                  <a:cubicBezTo>
                    <a:pt x="76" y="161"/>
                    <a:pt x="73" y="164"/>
                    <a:pt x="70" y="164"/>
                  </a:cubicBezTo>
                  <a:cubicBezTo>
                    <a:pt x="46" y="164"/>
                    <a:pt x="46" y="164"/>
                    <a:pt x="46" y="164"/>
                  </a:cubicBezTo>
                  <a:cubicBezTo>
                    <a:pt x="43" y="164"/>
                    <a:pt x="40" y="161"/>
                    <a:pt x="40" y="158"/>
                  </a:cubicBezTo>
                  <a:cubicBezTo>
                    <a:pt x="40" y="155"/>
                    <a:pt x="43" y="152"/>
                    <a:pt x="46" y="152"/>
                  </a:cubicBezTo>
                  <a:cubicBezTo>
                    <a:pt x="70" y="152"/>
                    <a:pt x="70" y="152"/>
                    <a:pt x="70" y="152"/>
                  </a:cubicBezTo>
                  <a:cubicBezTo>
                    <a:pt x="73" y="152"/>
                    <a:pt x="76" y="155"/>
                    <a:pt x="76"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grpSp>
      <p:grpSp>
        <p:nvGrpSpPr>
          <p:cNvPr id="45" name="Group 9">
            <a:extLst>
              <a:ext uri="{FF2B5EF4-FFF2-40B4-BE49-F238E27FC236}">
                <a16:creationId xmlns:a16="http://schemas.microsoft.com/office/drawing/2014/main" id="{84DE6197-7AF3-3A53-8338-AFD341E29D3A}"/>
              </a:ext>
            </a:extLst>
          </p:cNvPr>
          <p:cNvGrpSpPr>
            <a:grpSpLocks noChangeAspect="1"/>
          </p:cNvGrpSpPr>
          <p:nvPr/>
        </p:nvGrpSpPr>
        <p:grpSpPr bwMode="auto">
          <a:xfrm>
            <a:off x="4399614" y="4000495"/>
            <a:ext cx="474198" cy="483377"/>
            <a:chOff x="1232" y="859"/>
            <a:chExt cx="310" cy="316"/>
          </a:xfrm>
        </p:grpSpPr>
        <p:sp>
          <p:nvSpPr>
            <p:cNvPr id="46" name="Freeform 10">
              <a:extLst>
                <a:ext uri="{FF2B5EF4-FFF2-40B4-BE49-F238E27FC236}">
                  <a16:creationId xmlns:a16="http://schemas.microsoft.com/office/drawing/2014/main" id="{798105F6-D221-49F5-9C44-8426C7EEC21E}"/>
                </a:ext>
              </a:extLst>
            </p:cNvPr>
            <p:cNvSpPr>
              <a:spLocks noEditPoints="1"/>
            </p:cNvSpPr>
            <p:nvPr/>
          </p:nvSpPr>
          <p:spPr bwMode="auto">
            <a:xfrm>
              <a:off x="1432" y="1054"/>
              <a:ext cx="110" cy="121"/>
            </a:xfrm>
            <a:custGeom>
              <a:avLst/>
              <a:gdLst>
                <a:gd name="T0" fmla="*/ 59 w 89"/>
                <a:gd name="T1" fmla="*/ 47 h 94"/>
                <a:gd name="T2" fmla="*/ 44 w 89"/>
                <a:gd name="T3" fmla="*/ 61 h 94"/>
                <a:gd name="T4" fmla="*/ 30 w 89"/>
                <a:gd name="T5" fmla="*/ 47 h 94"/>
                <a:gd name="T6" fmla="*/ 44 w 89"/>
                <a:gd name="T7" fmla="*/ 33 h 94"/>
                <a:gd name="T8" fmla="*/ 59 w 89"/>
                <a:gd name="T9" fmla="*/ 47 h 94"/>
                <a:gd name="T10" fmla="*/ 83 w 89"/>
                <a:gd name="T11" fmla="*/ 75 h 94"/>
                <a:gd name="T12" fmla="*/ 88 w 89"/>
                <a:gd name="T13" fmla="*/ 66 h 94"/>
                <a:gd name="T14" fmla="*/ 87 w 89"/>
                <a:gd name="T15" fmla="*/ 61 h 94"/>
                <a:gd name="T16" fmla="*/ 81 w 89"/>
                <a:gd name="T17" fmla="*/ 56 h 94"/>
                <a:gd name="T18" fmla="*/ 82 w 89"/>
                <a:gd name="T19" fmla="*/ 47 h 94"/>
                <a:gd name="T20" fmla="*/ 81 w 89"/>
                <a:gd name="T21" fmla="*/ 38 h 94"/>
                <a:gd name="T22" fmla="*/ 87 w 89"/>
                <a:gd name="T23" fmla="*/ 33 h 94"/>
                <a:gd name="T24" fmla="*/ 88 w 89"/>
                <a:gd name="T25" fmla="*/ 28 h 94"/>
                <a:gd name="T26" fmla="*/ 83 w 89"/>
                <a:gd name="T27" fmla="*/ 19 h 94"/>
                <a:gd name="T28" fmla="*/ 78 w 89"/>
                <a:gd name="T29" fmla="*/ 17 h 94"/>
                <a:gd name="T30" fmla="*/ 70 w 89"/>
                <a:gd name="T31" fmla="*/ 20 h 94"/>
                <a:gd name="T32" fmla="*/ 55 w 89"/>
                <a:gd name="T33" fmla="*/ 11 h 94"/>
                <a:gd name="T34" fmla="*/ 54 w 89"/>
                <a:gd name="T35" fmla="*/ 3 h 94"/>
                <a:gd name="T36" fmla="*/ 49 w 89"/>
                <a:gd name="T37" fmla="*/ 0 h 94"/>
                <a:gd name="T38" fmla="*/ 39 w 89"/>
                <a:gd name="T39" fmla="*/ 0 h 94"/>
                <a:gd name="T40" fmla="*/ 35 w 89"/>
                <a:gd name="T41" fmla="*/ 3 h 94"/>
                <a:gd name="T42" fmla="*/ 34 w 89"/>
                <a:gd name="T43" fmla="*/ 11 h 94"/>
                <a:gd name="T44" fmla="*/ 18 w 89"/>
                <a:gd name="T45" fmla="*/ 20 h 94"/>
                <a:gd name="T46" fmla="*/ 11 w 89"/>
                <a:gd name="T47" fmla="*/ 17 h 94"/>
                <a:gd name="T48" fmla="*/ 6 w 89"/>
                <a:gd name="T49" fmla="*/ 19 h 94"/>
                <a:gd name="T50" fmla="*/ 1 w 89"/>
                <a:gd name="T51" fmla="*/ 28 h 94"/>
                <a:gd name="T52" fmla="*/ 2 w 89"/>
                <a:gd name="T53" fmla="*/ 33 h 94"/>
                <a:gd name="T54" fmla="*/ 8 w 89"/>
                <a:gd name="T55" fmla="*/ 38 h 94"/>
                <a:gd name="T56" fmla="*/ 7 w 89"/>
                <a:gd name="T57" fmla="*/ 47 h 94"/>
                <a:gd name="T58" fmla="*/ 8 w 89"/>
                <a:gd name="T59" fmla="*/ 56 h 94"/>
                <a:gd name="T60" fmla="*/ 2 w 89"/>
                <a:gd name="T61" fmla="*/ 61 h 94"/>
                <a:gd name="T62" fmla="*/ 1 w 89"/>
                <a:gd name="T63" fmla="*/ 66 h 94"/>
                <a:gd name="T64" fmla="*/ 6 w 89"/>
                <a:gd name="T65" fmla="*/ 75 h 94"/>
                <a:gd name="T66" fmla="*/ 11 w 89"/>
                <a:gd name="T67" fmla="*/ 77 h 94"/>
                <a:gd name="T68" fmla="*/ 19 w 89"/>
                <a:gd name="T69" fmla="*/ 74 h 94"/>
                <a:gd name="T70" fmla="*/ 33 w 89"/>
                <a:gd name="T71" fmla="*/ 83 h 94"/>
                <a:gd name="T72" fmla="*/ 35 w 89"/>
                <a:gd name="T73" fmla="*/ 91 h 94"/>
                <a:gd name="T74" fmla="*/ 39 w 89"/>
                <a:gd name="T75" fmla="*/ 94 h 94"/>
                <a:gd name="T76" fmla="*/ 49 w 89"/>
                <a:gd name="T77" fmla="*/ 94 h 94"/>
                <a:gd name="T78" fmla="*/ 53 w 89"/>
                <a:gd name="T79" fmla="*/ 91 h 94"/>
                <a:gd name="T80" fmla="*/ 55 w 89"/>
                <a:gd name="T81" fmla="*/ 83 h 94"/>
                <a:gd name="T82" fmla="*/ 70 w 89"/>
                <a:gd name="T83" fmla="*/ 74 h 94"/>
                <a:gd name="T84" fmla="*/ 78 w 89"/>
                <a:gd name="T85" fmla="*/ 77 h 94"/>
                <a:gd name="T86" fmla="*/ 83 w 89"/>
                <a:gd name="T87" fmla="*/ 7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9" h="94">
                  <a:moveTo>
                    <a:pt x="59" y="47"/>
                  </a:moveTo>
                  <a:cubicBezTo>
                    <a:pt x="59" y="55"/>
                    <a:pt x="52" y="61"/>
                    <a:pt x="44" y="61"/>
                  </a:cubicBezTo>
                  <a:cubicBezTo>
                    <a:pt x="36" y="61"/>
                    <a:pt x="30" y="55"/>
                    <a:pt x="30" y="47"/>
                  </a:cubicBezTo>
                  <a:cubicBezTo>
                    <a:pt x="30" y="39"/>
                    <a:pt x="36" y="33"/>
                    <a:pt x="44" y="33"/>
                  </a:cubicBezTo>
                  <a:cubicBezTo>
                    <a:pt x="52" y="33"/>
                    <a:pt x="59" y="39"/>
                    <a:pt x="59" y="47"/>
                  </a:cubicBezTo>
                  <a:close/>
                  <a:moveTo>
                    <a:pt x="83" y="75"/>
                  </a:moveTo>
                  <a:cubicBezTo>
                    <a:pt x="88" y="66"/>
                    <a:pt x="88" y="66"/>
                    <a:pt x="88" y="66"/>
                  </a:cubicBezTo>
                  <a:cubicBezTo>
                    <a:pt x="89" y="64"/>
                    <a:pt x="88" y="62"/>
                    <a:pt x="87" y="61"/>
                  </a:cubicBezTo>
                  <a:cubicBezTo>
                    <a:pt x="81" y="56"/>
                    <a:pt x="81" y="56"/>
                    <a:pt x="81" y="56"/>
                  </a:cubicBezTo>
                  <a:cubicBezTo>
                    <a:pt x="81" y="53"/>
                    <a:pt x="82" y="50"/>
                    <a:pt x="82" y="47"/>
                  </a:cubicBezTo>
                  <a:cubicBezTo>
                    <a:pt x="82" y="44"/>
                    <a:pt x="82" y="41"/>
                    <a:pt x="81" y="38"/>
                  </a:cubicBezTo>
                  <a:cubicBezTo>
                    <a:pt x="87" y="33"/>
                    <a:pt x="87" y="33"/>
                    <a:pt x="87" y="33"/>
                  </a:cubicBezTo>
                  <a:cubicBezTo>
                    <a:pt x="88" y="32"/>
                    <a:pt x="89" y="30"/>
                    <a:pt x="88" y="28"/>
                  </a:cubicBezTo>
                  <a:cubicBezTo>
                    <a:pt x="83" y="19"/>
                    <a:pt x="83" y="19"/>
                    <a:pt x="83" y="19"/>
                  </a:cubicBezTo>
                  <a:cubicBezTo>
                    <a:pt x="82" y="17"/>
                    <a:pt x="80" y="17"/>
                    <a:pt x="78" y="17"/>
                  </a:cubicBezTo>
                  <a:cubicBezTo>
                    <a:pt x="70" y="20"/>
                    <a:pt x="70" y="20"/>
                    <a:pt x="70" y="20"/>
                  </a:cubicBezTo>
                  <a:cubicBezTo>
                    <a:pt x="66" y="16"/>
                    <a:pt x="61" y="13"/>
                    <a:pt x="55" y="11"/>
                  </a:cubicBezTo>
                  <a:cubicBezTo>
                    <a:pt x="54" y="3"/>
                    <a:pt x="54" y="3"/>
                    <a:pt x="54" y="3"/>
                  </a:cubicBezTo>
                  <a:cubicBezTo>
                    <a:pt x="53" y="1"/>
                    <a:pt x="51" y="0"/>
                    <a:pt x="49" y="0"/>
                  </a:cubicBezTo>
                  <a:cubicBezTo>
                    <a:pt x="39" y="0"/>
                    <a:pt x="39" y="0"/>
                    <a:pt x="39" y="0"/>
                  </a:cubicBezTo>
                  <a:cubicBezTo>
                    <a:pt x="37" y="0"/>
                    <a:pt x="36" y="1"/>
                    <a:pt x="35" y="3"/>
                  </a:cubicBezTo>
                  <a:cubicBezTo>
                    <a:pt x="34" y="11"/>
                    <a:pt x="34" y="11"/>
                    <a:pt x="34" y="11"/>
                  </a:cubicBezTo>
                  <a:cubicBezTo>
                    <a:pt x="28" y="13"/>
                    <a:pt x="23" y="16"/>
                    <a:pt x="18" y="20"/>
                  </a:cubicBezTo>
                  <a:cubicBezTo>
                    <a:pt x="11" y="17"/>
                    <a:pt x="11" y="17"/>
                    <a:pt x="11" y="17"/>
                  </a:cubicBezTo>
                  <a:cubicBezTo>
                    <a:pt x="9" y="17"/>
                    <a:pt x="7" y="17"/>
                    <a:pt x="6" y="19"/>
                  </a:cubicBezTo>
                  <a:cubicBezTo>
                    <a:pt x="1" y="28"/>
                    <a:pt x="1" y="28"/>
                    <a:pt x="1" y="28"/>
                  </a:cubicBezTo>
                  <a:cubicBezTo>
                    <a:pt x="0" y="30"/>
                    <a:pt x="0" y="32"/>
                    <a:pt x="2" y="33"/>
                  </a:cubicBezTo>
                  <a:cubicBezTo>
                    <a:pt x="8" y="38"/>
                    <a:pt x="8" y="38"/>
                    <a:pt x="8" y="38"/>
                  </a:cubicBezTo>
                  <a:cubicBezTo>
                    <a:pt x="7" y="41"/>
                    <a:pt x="7" y="44"/>
                    <a:pt x="7" y="47"/>
                  </a:cubicBezTo>
                  <a:cubicBezTo>
                    <a:pt x="7" y="50"/>
                    <a:pt x="7" y="53"/>
                    <a:pt x="8" y="56"/>
                  </a:cubicBezTo>
                  <a:cubicBezTo>
                    <a:pt x="2" y="61"/>
                    <a:pt x="2" y="61"/>
                    <a:pt x="2" y="61"/>
                  </a:cubicBezTo>
                  <a:cubicBezTo>
                    <a:pt x="0" y="62"/>
                    <a:pt x="0" y="64"/>
                    <a:pt x="1" y="66"/>
                  </a:cubicBezTo>
                  <a:cubicBezTo>
                    <a:pt x="6" y="75"/>
                    <a:pt x="6" y="75"/>
                    <a:pt x="6" y="75"/>
                  </a:cubicBezTo>
                  <a:cubicBezTo>
                    <a:pt x="7" y="77"/>
                    <a:pt x="9" y="77"/>
                    <a:pt x="11" y="77"/>
                  </a:cubicBezTo>
                  <a:cubicBezTo>
                    <a:pt x="19" y="74"/>
                    <a:pt x="19" y="74"/>
                    <a:pt x="19" y="74"/>
                  </a:cubicBezTo>
                  <a:cubicBezTo>
                    <a:pt x="23" y="78"/>
                    <a:pt x="28" y="81"/>
                    <a:pt x="33" y="83"/>
                  </a:cubicBezTo>
                  <a:cubicBezTo>
                    <a:pt x="35" y="91"/>
                    <a:pt x="35" y="91"/>
                    <a:pt x="35" y="91"/>
                  </a:cubicBezTo>
                  <a:cubicBezTo>
                    <a:pt x="35" y="93"/>
                    <a:pt x="37" y="94"/>
                    <a:pt x="39" y="94"/>
                  </a:cubicBezTo>
                  <a:cubicBezTo>
                    <a:pt x="49" y="94"/>
                    <a:pt x="49" y="94"/>
                    <a:pt x="49" y="94"/>
                  </a:cubicBezTo>
                  <a:cubicBezTo>
                    <a:pt x="51" y="94"/>
                    <a:pt x="53" y="93"/>
                    <a:pt x="53" y="91"/>
                  </a:cubicBezTo>
                  <a:cubicBezTo>
                    <a:pt x="55" y="83"/>
                    <a:pt x="55" y="83"/>
                    <a:pt x="55" y="83"/>
                  </a:cubicBezTo>
                  <a:cubicBezTo>
                    <a:pt x="61" y="81"/>
                    <a:pt x="66" y="78"/>
                    <a:pt x="70" y="74"/>
                  </a:cubicBezTo>
                  <a:cubicBezTo>
                    <a:pt x="78" y="77"/>
                    <a:pt x="78" y="77"/>
                    <a:pt x="78" y="77"/>
                  </a:cubicBezTo>
                  <a:cubicBezTo>
                    <a:pt x="80" y="77"/>
                    <a:pt x="82" y="77"/>
                    <a:pt x="83" y="7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sp>
          <p:nvSpPr>
            <p:cNvPr id="47" name="Freeform 11">
              <a:extLst>
                <a:ext uri="{FF2B5EF4-FFF2-40B4-BE49-F238E27FC236}">
                  <a16:creationId xmlns:a16="http://schemas.microsoft.com/office/drawing/2014/main" id="{D12CA44A-2AD3-AD03-9567-ACE50359DBAE}"/>
                </a:ext>
              </a:extLst>
            </p:cNvPr>
            <p:cNvSpPr>
              <a:spLocks/>
            </p:cNvSpPr>
            <p:nvPr/>
          </p:nvSpPr>
          <p:spPr bwMode="auto">
            <a:xfrm>
              <a:off x="1232" y="859"/>
              <a:ext cx="292" cy="281"/>
            </a:xfrm>
            <a:custGeom>
              <a:avLst/>
              <a:gdLst>
                <a:gd name="T0" fmla="*/ 118 w 236"/>
                <a:gd name="T1" fmla="*/ 0 h 219"/>
                <a:gd name="T2" fmla="*/ 0 w 236"/>
                <a:gd name="T3" fmla="*/ 118 h 219"/>
                <a:gd name="T4" fmla="*/ 55 w 236"/>
                <a:gd name="T5" fmla="*/ 218 h 219"/>
                <a:gd name="T6" fmla="*/ 58 w 236"/>
                <a:gd name="T7" fmla="*/ 219 h 219"/>
                <a:gd name="T8" fmla="*/ 63 w 236"/>
                <a:gd name="T9" fmla="*/ 216 h 219"/>
                <a:gd name="T10" fmla="*/ 61 w 236"/>
                <a:gd name="T11" fmla="*/ 208 h 219"/>
                <a:gd name="T12" fmla="*/ 12 w 236"/>
                <a:gd name="T13" fmla="*/ 118 h 219"/>
                <a:gd name="T14" fmla="*/ 118 w 236"/>
                <a:gd name="T15" fmla="*/ 12 h 219"/>
                <a:gd name="T16" fmla="*/ 224 w 236"/>
                <a:gd name="T17" fmla="*/ 118 h 219"/>
                <a:gd name="T18" fmla="*/ 223 w 236"/>
                <a:gd name="T19" fmla="*/ 132 h 219"/>
                <a:gd name="T20" fmla="*/ 228 w 236"/>
                <a:gd name="T21" fmla="*/ 139 h 219"/>
                <a:gd name="T22" fmla="*/ 235 w 236"/>
                <a:gd name="T23" fmla="*/ 134 h 219"/>
                <a:gd name="T24" fmla="*/ 236 w 236"/>
                <a:gd name="T25" fmla="*/ 118 h 219"/>
                <a:gd name="T26" fmla="*/ 118 w 236"/>
                <a:gd name="T27"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6" h="219">
                  <a:moveTo>
                    <a:pt x="118" y="0"/>
                  </a:moveTo>
                  <a:cubicBezTo>
                    <a:pt x="53" y="0"/>
                    <a:pt x="0" y="53"/>
                    <a:pt x="0" y="118"/>
                  </a:cubicBezTo>
                  <a:cubicBezTo>
                    <a:pt x="0" y="159"/>
                    <a:pt x="21" y="196"/>
                    <a:pt x="55" y="218"/>
                  </a:cubicBezTo>
                  <a:cubicBezTo>
                    <a:pt x="56" y="218"/>
                    <a:pt x="57" y="219"/>
                    <a:pt x="58" y="219"/>
                  </a:cubicBezTo>
                  <a:cubicBezTo>
                    <a:pt x="60" y="219"/>
                    <a:pt x="62" y="218"/>
                    <a:pt x="63" y="216"/>
                  </a:cubicBezTo>
                  <a:cubicBezTo>
                    <a:pt x="65" y="213"/>
                    <a:pt x="64" y="209"/>
                    <a:pt x="61" y="208"/>
                  </a:cubicBezTo>
                  <a:cubicBezTo>
                    <a:pt x="30" y="188"/>
                    <a:pt x="12" y="155"/>
                    <a:pt x="12" y="118"/>
                  </a:cubicBezTo>
                  <a:cubicBezTo>
                    <a:pt x="12" y="60"/>
                    <a:pt x="60" y="12"/>
                    <a:pt x="118" y="12"/>
                  </a:cubicBezTo>
                  <a:cubicBezTo>
                    <a:pt x="176" y="12"/>
                    <a:pt x="224" y="60"/>
                    <a:pt x="224" y="118"/>
                  </a:cubicBezTo>
                  <a:cubicBezTo>
                    <a:pt x="224" y="123"/>
                    <a:pt x="224" y="128"/>
                    <a:pt x="223" y="132"/>
                  </a:cubicBezTo>
                  <a:cubicBezTo>
                    <a:pt x="223" y="136"/>
                    <a:pt x="225" y="139"/>
                    <a:pt x="228" y="139"/>
                  </a:cubicBezTo>
                  <a:cubicBezTo>
                    <a:pt x="231" y="140"/>
                    <a:pt x="234" y="137"/>
                    <a:pt x="235" y="134"/>
                  </a:cubicBezTo>
                  <a:cubicBezTo>
                    <a:pt x="236" y="129"/>
                    <a:pt x="236" y="123"/>
                    <a:pt x="236" y="118"/>
                  </a:cubicBezTo>
                  <a:cubicBezTo>
                    <a:pt x="236" y="53"/>
                    <a:pt x="183" y="0"/>
                    <a:pt x="11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sp>
          <p:nvSpPr>
            <p:cNvPr id="48" name="Freeform 12">
              <a:extLst>
                <a:ext uri="{FF2B5EF4-FFF2-40B4-BE49-F238E27FC236}">
                  <a16:creationId xmlns:a16="http://schemas.microsoft.com/office/drawing/2014/main" id="{C10813A6-4F3B-EBF9-E1E1-BB0DFB39A5FC}"/>
                </a:ext>
              </a:extLst>
            </p:cNvPr>
            <p:cNvSpPr>
              <a:spLocks/>
            </p:cNvSpPr>
            <p:nvPr/>
          </p:nvSpPr>
          <p:spPr bwMode="auto">
            <a:xfrm>
              <a:off x="1301" y="927"/>
              <a:ext cx="153" cy="245"/>
            </a:xfrm>
            <a:custGeom>
              <a:avLst/>
              <a:gdLst>
                <a:gd name="T0" fmla="*/ 89 w 124"/>
                <a:gd name="T1" fmla="*/ 1 h 191"/>
                <a:gd name="T2" fmla="*/ 83 w 124"/>
                <a:gd name="T3" fmla="*/ 1 h 191"/>
                <a:gd name="T4" fmla="*/ 80 w 124"/>
                <a:gd name="T5" fmla="*/ 6 h 191"/>
                <a:gd name="T6" fmla="*/ 80 w 124"/>
                <a:gd name="T7" fmla="*/ 51 h 191"/>
                <a:gd name="T8" fmla="*/ 44 w 124"/>
                <a:gd name="T9" fmla="*/ 51 h 191"/>
                <a:gd name="T10" fmla="*/ 44 w 124"/>
                <a:gd name="T11" fmla="*/ 6 h 191"/>
                <a:gd name="T12" fmla="*/ 41 w 124"/>
                <a:gd name="T13" fmla="*/ 1 h 191"/>
                <a:gd name="T14" fmla="*/ 35 w 124"/>
                <a:gd name="T15" fmla="*/ 1 h 191"/>
                <a:gd name="T16" fmla="*/ 0 w 124"/>
                <a:gd name="T17" fmla="*/ 57 h 191"/>
                <a:gd name="T18" fmla="*/ 28 w 124"/>
                <a:gd name="T19" fmla="*/ 109 h 191"/>
                <a:gd name="T20" fmla="*/ 29 w 124"/>
                <a:gd name="T21" fmla="*/ 110 h 191"/>
                <a:gd name="T22" fmla="*/ 36 w 124"/>
                <a:gd name="T23" fmla="*/ 127 h 191"/>
                <a:gd name="T24" fmla="*/ 36 w 124"/>
                <a:gd name="T25" fmla="*/ 185 h 191"/>
                <a:gd name="T26" fmla="*/ 42 w 124"/>
                <a:gd name="T27" fmla="*/ 191 h 191"/>
                <a:gd name="T28" fmla="*/ 48 w 124"/>
                <a:gd name="T29" fmla="*/ 185 h 191"/>
                <a:gd name="T30" fmla="*/ 48 w 124"/>
                <a:gd name="T31" fmla="*/ 127 h 191"/>
                <a:gd name="T32" fmla="*/ 37 w 124"/>
                <a:gd name="T33" fmla="*/ 101 h 191"/>
                <a:gd name="T34" fmla="*/ 34 w 124"/>
                <a:gd name="T35" fmla="*/ 99 h 191"/>
                <a:gd name="T36" fmla="*/ 12 w 124"/>
                <a:gd name="T37" fmla="*/ 57 h 191"/>
                <a:gd name="T38" fmla="*/ 32 w 124"/>
                <a:gd name="T39" fmla="*/ 17 h 191"/>
                <a:gd name="T40" fmla="*/ 32 w 124"/>
                <a:gd name="T41" fmla="*/ 57 h 191"/>
                <a:gd name="T42" fmla="*/ 38 w 124"/>
                <a:gd name="T43" fmla="*/ 63 h 191"/>
                <a:gd name="T44" fmla="*/ 86 w 124"/>
                <a:gd name="T45" fmla="*/ 63 h 191"/>
                <a:gd name="T46" fmla="*/ 92 w 124"/>
                <a:gd name="T47" fmla="*/ 57 h 191"/>
                <a:gd name="T48" fmla="*/ 92 w 124"/>
                <a:gd name="T49" fmla="*/ 17 h 191"/>
                <a:gd name="T50" fmla="*/ 112 w 124"/>
                <a:gd name="T51" fmla="*/ 57 h 191"/>
                <a:gd name="T52" fmla="*/ 90 w 124"/>
                <a:gd name="T53" fmla="*/ 99 h 191"/>
                <a:gd name="T54" fmla="*/ 87 w 124"/>
                <a:gd name="T55" fmla="*/ 101 h 191"/>
                <a:gd name="T56" fmla="*/ 76 w 124"/>
                <a:gd name="T57" fmla="*/ 127 h 191"/>
                <a:gd name="T58" fmla="*/ 76 w 124"/>
                <a:gd name="T59" fmla="*/ 185 h 191"/>
                <a:gd name="T60" fmla="*/ 82 w 124"/>
                <a:gd name="T61" fmla="*/ 191 h 191"/>
                <a:gd name="T62" fmla="*/ 88 w 124"/>
                <a:gd name="T63" fmla="*/ 185 h 191"/>
                <a:gd name="T64" fmla="*/ 88 w 124"/>
                <a:gd name="T65" fmla="*/ 127 h 191"/>
                <a:gd name="T66" fmla="*/ 95 w 124"/>
                <a:gd name="T67" fmla="*/ 110 h 191"/>
                <a:gd name="T68" fmla="*/ 96 w 124"/>
                <a:gd name="T69" fmla="*/ 109 h 191"/>
                <a:gd name="T70" fmla="*/ 124 w 124"/>
                <a:gd name="T71" fmla="*/ 57 h 191"/>
                <a:gd name="T72" fmla="*/ 89 w 124"/>
                <a:gd name="T73" fmla="*/ 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91">
                  <a:moveTo>
                    <a:pt x="89" y="1"/>
                  </a:moveTo>
                  <a:cubicBezTo>
                    <a:pt x="87" y="0"/>
                    <a:pt x="85" y="0"/>
                    <a:pt x="83" y="1"/>
                  </a:cubicBezTo>
                  <a:cubicBezTo>
                    <a:pt x="81" y="2"/>
                    <a:pt x="80" y="4"/>
                    <a:pt x="80" y="6"/>
                  </a:cubicBezTo>
                  <a:cubicBezTo>
                    <a:pt x="80" y="51"/>
                    <a:pt x="80" y="51"/>
                    <a:pt x="80" y="51"/>
                  </a:cubicBezTo>
                  <a:cubicBezTo>
                    <a:pt x="44" y="51"/>
                    <a:pt x="44" y="51"/>
                    <a:pt x="44" y="51"/>
                  </a:cubicBezTo>
                  <a:cubicBezTo>
                    <a:pt x="44" y="6"/>
                    <a:pt x="44" y="6"/>
                    <a:pt x="44" y="6"/>
                  </a:cubicBezTo>
                  <a:cubicBezTo>
                    <a:pt x="44" y="4"/>
                    <a:pt x="43" y="2"/>
                    <a:pt x="41" y="1"/>
                  </a:cubicBezTo>
                  <a:cubicBezTo>
                    <a:pt x="39" y="0"/>
                    <a:pt x="37" y="0"/>
                    <a:pt x="35" y="1"/>
                  </a:cubicBezTo>
                  <a:cubicBezTo>
                    <a:pt x="14" y="11"/>
                    <a:pt x="0" y="33"/>
                    <a:pt x="0" y="57"/>
                  </a:cubicBezTo>
                  <a:cubicBezTo>
                    <a:pt x="0" y="78"/>
                    <a:pt x="10" y="97"/>
                    <a:pt x="28" y="109"/>
                  </a:cubicBezTo>
                  <a:cubicBezTo>
                    <a:pt x="28" y="109"/>
                    <a:pt x="28" y="109"/>
                    <a:pt x="29" y="110"/>
                  </a:cubicBezTo>
                  <a:cubicBezTo>
                    <a:pt x="33" y="114"/>
                    <a:pt x="36" y="120"/>
                    <a:pt x="36" y="127"/>
                  </a:cubicBezTo>
                  <a:cubicBezTo>
                    <a:pt x="36" y="185"/>
                    <a:pt x="36" y="185"/>
                    <a:pt x="36" y="185"/>
                  </a:cubicBezTo>
                  <a:cubicBezTo>
                    <a:pt x="36" y="188"/>
                    <a:pt x="39" y="191"/>
                    <a:pt x="42" y="191"/>
                  </a:cubicBezTo>
                  <a:cubicBezTo>
                    <a:pt x="45" y="191"/>
                    <a:pt x="48" y="188"/>
                    <a:pt x="48" y="185"/>
                  </a:cubicBezTo>
                  <a:cubicBezTo>
                    <a:pt x="48" y="127"/>
                    <a:pt x="48" y="127"/>
                    <a:pt x="48" y="127"/>
                  </a:cubicBezTo>
                  <a:cubicBezTo>
                    <a:pt x="48" y="117"/>
                    <a:pt x="44" y="108"/>
                    <a:pt x="37" y="101"/>
                  </a:cubicBezTo>
                  <a:cubicBezTo>
                    <a:pt x="36" y="100"/>
                    <a:pt x="35" y="99"/>
                    <a:pt x="34" y="99"/>
                  </a:cubicBezTo>
                  <a:cubicBezTo>
                    <a:pt x="20" y="89"/>
                    <a:pt x="12" y="74"/>
                    <a:pt x="12" y="57"/>
                  </a:cubicBezTo>
                  <a:cubicBezTo>
                    <a:pt x="12" y="41"/>
                    <a:pt x="19" y="26"/>
                    <a:pt x="32" y="17"/>
                  </a:cubicBezTo>
                  <a:cubicBezTo>
                    <a:pt x="32" y="57"/>
                    <a:pt x="32" y="57"/>
                    <a:pt x="32" y="57"/>
                  </a:cubicBezTo>
                  <a:cubicBezTo>
                    <a:pt x="32" y="60"/>
                    <a:pt x="35" y="63"/>
                    <a:pt x="38" y="63"/>
                  </a:cubicBezTo>
                  <a:cubicBezTo>
                    <a:pt x="86" y="63"/>
                    <a:pt x="86" y="63"/>
                    <a:pt x="86" y="63"/>
                  </a:cubicBezTo>
                  <a:cubicBezTo>
                    <a:pt x="89" y="63"/>
                    <a:pt x="92" y="60"/>
                    <a:pt x="92" y="57"/>
                  </a:cubicBezTo>
                  <a:cubicBezTo>
                    <a:pt x="92" y="17"/>
                    <a:pt x="92" y="17"/>
                    <a:pt x="92" y="17"/>
                  </a:cubicBezTo>
                  <a:cubicBezTo>
                    <a:pt x="105" y="26"/>
                    <a:pt x="112" y="41"/>
                    <a:pt x="112" y="57"/>
                  </a:cubicBezTo>
                  <a:cubicBezTo>
                    <a:pt x="112" y="74"/>
                    <a:pt x="104" y="89"/>
                    <a:pt x="90" y="99"/>
                  </a:cubicBezTo>
                  <a:cubicBezTo>
                    <a:pt x="89" y="99"/>
                    <a:pt x="88" y="100"/>
                    <a:pt x="87" y="101"/>
                  </a:cubicBezTo>
                  <a:cubicBezTo>
                    <a:pt x="80" y="108"/>
                    <a:pt x="76" y="117"/>
                    <a:pt x="76" y="127"/>
                  </a:cubicBezTo>
                  <a:cubicBezTo>
                    <a:pt x="76" y="185"/>
                    <a:pt x="76" y="185"/>
                    <a:pt x="76" y="185"/>
                  </a:cubicBezTo>
                  <a:cubicBezTo>
                    <a:pt x="76" y="188"/>
                    <a:pt x="79" y="191"/>
                    <a:pt x="82" y="191"/>
                  </a:cubicBezTo>
                  <a:cubicBezTo>
                    <a:pt x="85" y="191"/>
                    <a:pt x="88" y="188"/>
                    <a:pt x="88" y="185"/>
                  </a:cubicBezTo>
                  <a:cubicBezTo>
                    <a:pt x="88" y="127"/>
                    <a:pt x="88" y="127"/>
                    <a:pt x="88" y="127"/>
                  </a:cubicBezTo>
                  <a:cubicBezTo>
                    <a:pt x="88" y="120"/>
                    <a:pt x="91" y="114"/>
                    <a:pt x="95" y="110"/>
                  </a:cubicBezTo>
                  <a:cubicBezTo>
                    <a:pt x="96" y="109"/>
                    <a:pt x="96" y="109"/>
                    <a:pt x="96" y="109"/>
                  </a:cubicBezTo>
                  <a:cubicBezTo>
                    <a:pt x="114" y="97"/>
                    <a:pt x="124" y="78"/>
                    <a:pt x="124" y="57"/>
                  </a:cubicBezTo>
                  <a:cubicBezTo>
                    <a:pt x="124" y="33"/>
                    <a:pt x="110" y="11"/>
                    <a:pt x="89"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grpSp>
      <p:grpSp>
        <p:nvGrpSpPr>
          <p:cNvPr id="49" name="Group 160">
            <a:extLst>
              <a:ext uri="{FF2B5EF4-FFF2-40B4-BE49-F238E27FC236}">
                <a16:creationId xmlns:a16="http://schemas.microsoft.com/office/drawing/2014/main" id="{BF8840A1-5307-66D5-2466-5D36FBA0DEFC}"/>
              </a:ext>
            </a:extLst>
          </p:cNvPr>
          <p:cNvGrpSpPr>
            <a:grpSpLocks noChangeAspect="1"/>
          </p:cNvGrpSpPr>
          <p:nvPr/>
        </p:nvGrpSpPr>
        <p:grpSpPr bwMode="auto">
          <a:xfrm>
            <a:off x="4452474" y="2405048"/>
            <a:ext cx="356826" cy="493450"/>
            <a:chOff x="2661" y="2960"/>
            <a:chExt cx="222" cy="307"/>
          </a:xfrm>
        </p:grpSpPr>
        <p:sp>
          <p:nvSpPr>
            <p:cNvPr id="50" name="Freeform 162">
              <a:extLst>
                <a:ext uri="{FF2B5EF4-FFF2-40B4-BE49-F238E27FC236}">
                  <a16:creationId xmlns:a16="http://schemas.microsoft.com/office/drawing/2014/main" id="{01A90270-1738-81BB-CD7B-40E016AAD624}"/>
                </a:ext>
              </a:extLst>
            </p:cNvPr>
            <p:cNvSpPr>
              <a:spLocks noEditPoints="1"/>
            </p:cNvSpPr>
            <p:nvPr/>
          </p:nvSpPr>
          <p:spPr bwMode="auto">
            <a:xfrm>
              <a:off x="2661" y="2960"/>
              <a:ext cx="222" cy="307"/>
            </a:xfrm>
            <a:custGeom>
              <a:avLst/>
              <a:gdLst>
                <a:gd name="T0" fmla="*/ 182 w 188"/>
                <a:gd name="T1" fmla="*/ 240 h 252"/>
                <a:gd name="T2" fmla="*/ 166 w 188"/>
                <a:gd name="T3" fmla="*/ 240 h 252"/>
                <a:gd name="T4" fmla="*/ 139 w 188"/>
                <a:gd name="T5" fmla="*/ 149 h 252"/>
                <a:gd name="T6" fmla="*/ 124 w 188"/>
                <a:gd name="T7" fmla="*/ 126 h 252"/>
                <a:gd name="T8" fmla="*/ 139 w 188"/>
                <a:gd name="T9" fmla="*/ 103 h 252"/>
                <a:gd name="T10" fmla="*/ 166 w 188"/>
                <a:gd name="T11" fmla="*/ 12 h 252"/>
                <a:gd name="T12" fmla="*/ 182 w 188"/>
                <a:gd name="T13" fmla="*/ 12 h 252"/>
                <a:gd name="T14" fmla="*/ 188 w 188"/>
                <a:gd name="T15" fmla="*/ 6 h 252"/>
                <a:gd name="T16" fmla="*/ 182 w 188"/>
                <a:gd name="T17" fmla="*/ 0 h 252"/>
                <a:gd name="T18" fmla="*/ 30 w 188"/>
                <a:gd name="T19" fmla="*/ 0 h 252"/>
                <a:gd name="T20" fmla="*/ 30 w 188"/>
                <a:gd name="T21" fmla="*/ 0 h 252"/>
                <a:gd name="T22" fmla="*/ 6 w 188"/>
                <a:gd name="T23" fmla="*/ 0 h 252"/>
                <a:gd name="T24" fmla="*/ 0 w 188"/>
                <a:gd name="T25" fmla="*/ 6 h 252"/>
                <a:gd name="T26" fmla="*/ 6 w 188"/>
                <a:gd name="T27" fmla="*/ 12 h 252"/>
                <a:gd name="T28" fmla="*/ 23 w 188"/>
                <a:gd name="T29" fmla="*/ 12 h 252"/>
                <a:gd name="T30" fmla="*/ 50 w 188"/>
                <a:gd name="T31" fmla="*/ 103 h 252"/>
                <a:gd name="T32" fmla="*/ 64 w 188"/>
                <a:gd name="T33" fmla="*/ 126 h 252"/>
                <a:gd name="T34" fmla="*/ 50 w 188"/>
                <a:gd name="T35" fmla="*/ 149 h 252"/>
                <a:gd name="T36" fmla="*/ 23 w 188"/>
                <a:gd name="T37" fmla="*/ 240 h 252"/>
                <a:gd name="T38" fmla="*/ 6 w 188"/>
                <a:gd name="T39" fmla="*/ 240 h 252"/>
                <a:gd name="T40" fmla="*/ 0 w 188"/>
                <a:gd name="T41" fmla="*/ 246 h 252"/>
                <a:gd name="T42" fmla="*/ 6 w 188"/>
                <a:gd name="T43" fmla="*/ 252 h 252"/>
                <a:gd name="T44" fmla="*/ 30 w 188"/>
                <a:gd name="T45" fmla="*/ 252 h 252"/>
                <a:gd name="T46" fmla="*/ 30 w 188"/>
                <a:gd name="T47" fmla="*/ 252 h 252"/>
                <a:gd name="T48" fmla="*/ 30 w 188"/>
                <a:gd name="T49" fmla="*/ 252 h 252"/>
                <a:gd name="T50" fmla="*/ 158 w 188"/>
                <a:gd name="T51" fmla="*/ 252 h 252"/>
                <a:gd name="T52" fmla="*/ 159 w 188"/>
                <a:gd name="T53" fmla="*/ 252 h 252"/>
                <a:gd name="T54" fmla="*/ 159 w 188"/>
                <a:gd name="T55" fmla="*/ 252 h 252"/>
                <a:gd name="T56" fmla="*/ 182 w 188"/>
                <a:gd name="T57" fmla="*/ 252 h 252"/>
                <a:gd name="T58" fmla="*/ 188 w 188"/>
                <a:gd name="T59" fmla="*/ 246 h 252"/>
                <a:gd name="T60" fmla="*/ 182 w 188"/>
                <a:gd name="T61" fmla="*/ 240 h 252"/>
                <a:gd name="T62" fmla="*/ 58 w 188"/>
                <a:gd name="T63" fmla="*/ 158 h 252"/>
                <a:gd name="T64" fmla="*/ 76 w 188"/>
                <a:gd name="T65" fmla="*/ 126 h 252"/>
                <a:gd name="T66" fmla="*/ 58 w 188"/>
                <a:gd name="T67" fmla="*/ 94 h 252"/>
                <a:gd name="T68" fmla="*/ 35 w 188"/>
                <a:gd name="T69" fmla="*/ 12 h 252"/>
                <a:gd name="T70" fmla="*/ 154 w 188"/>
                <a:gd name="T71" fmla="*/ 12 h 252"/>
                <a:gd name="T72" fmla="*/ 130 w 188"/>
                <a:gd name="T73" fmla="*/ 94 h 252"/>
                <a:gd name="T74" fmla="*/ 112 w 188"/>
                <a:gd name="T75" fmla="*/ 126 h 252"/>
                <a:gd name="T76" fmla="*/ 130 w 188"/>
                <a:gd name="T77" fmla="*/ 158 h 252"/>
                <a:gd name="T78" fmla="*/ 154 w 188"/>
                <a:gd name="T79" fmla="*/ 240 h 252"/>
                <a:gd name="T80" fmla="*/ 35 w 188"/>
                <a:gd name="T81" fmla="*/ 240 h 252"/>
                <a:gd name="T82" fmla="*/ 58 w 188"/>
                <a:gd name="T83" fmla="*/ 158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8" h="252">
                  <a:moveTo>
                    <a:pt x="182" y="240"/>
                  </a:moveTo>
                  <a:cubicBezTo>
                    <a:pt x="166" y="240"/>
                    <a:pt x="166" y="240"/>
                    <a:pt x="166" y="240"/>
                  </a:cubicBezTo>
                  <a:cubicBezTo>
                    <a:pt x="176" y="185"/>
                    <a:pt x="154" y="164"/>
                    <a:pt x="139" y="149"/>
                  </a:cubicBezTo>
                  <a:cubicBezTo>
                    <a:pt x="129" y="140"/>
                    <a:pt x="124" y="134"/>
                    <a:pt x="124" y="126"/>
                  </a:cubicBezTo>
                  <a:cubicBezTo>
                    <a:pt x="124" y="118"/>
                    <a:pt x="129" y="112"/>
                    <a:pt x="139" y="103"/>
                  </a:cubicBezTo>
                  <a:cubicBezTo>
                    <a:pt x="154" y="88"/>
                    <a:pt x="176" y="67"/>
                    <a:pt x="166" y="12"/>
                  </a:cubicBezTo>
                  <a:cubicBezTo>
                    <a:pt x="182" y="12"/>
                    <a:pt x="182" y="12"/>
                    <a:pt x="182" y="12"/>
                  </a:cubicBezTo>
                  <a:cubicBezTo>
                    <a:pt x="185" y="12"/>
                    <a:pt x="188" y="9"/>
                    <a:pt x="188" y="6"/>
                  </a:cubicBezTo>
                  <a:cubicBezTo>
                    <a:pt x="188" y="3"/>
                    <a:pt x="185" y="0"/>
                    <a:pt x="182" y="0"/>
                  </a:cubicBezTo>
                  <a:cubicBezTo>
                    <a:pt x="30" y="0"/>
                    <a:pt x="30" y="0"/>
                    <a:pt x="30" y="0"/>
                  </a:cubicBezTo>
                  <a:cubicBezTo>
                    <a:pt x="30" y="0"/>
                    <a:pt x="30" y="0"/>
                    <a:pt x="30" y="0"/>
                  </a:cubicBezTo>
                  <a:cubicBezTo>
                    <a:pt x="6" y="0"/>
                    <a:pt x="6" y="0"/>
                    <a:pt x="6" y="0"/>
                  </a:cubicBezTo>
                  <a:cubicBezTo>
                    <a:pt x="3" y="0"/>
                    <a:pt x="0" y="3"/>
                    <a:pt x="0" y="6"/>
                  </a:cubicBezTo>
                  <a:cubicBezTo>
                    <a:pt x="0" y="9"/>
                    <a:pt x="3" y="12"/>
                    <a:pt x="6" y="12"/>
                  </a:cubicBezTo>
                  <a:cubicBezTo>
                    <a:pt x="23" y="12"/>
                    <a:pt x="23" y="12"/>
                    <a:pt x="23" y="12"/>
                  </a:cubicBezTo>
                  <a:cubicBezTo>
                    <a:pt x="13" y="67"/>
                    <a:pt x="34" y="88"/>
                    <a:pt x="50" y="103"/>
                  </a:cubicBezTo>
                  <a:cubicBezTo>
                    <a:pt x="59" y="112"/>
                    <a:pt x="64" y="118"/>
                    <a:pt x="64" y="126"/>
                  </a:cubicBezTo>
                  <a:cubicBezTo>
                    <a:pt x="64" y="134"/>
                    <a:pt x="59" y="140"/>
                    <a:pt x="50" y="149"/>
                  </a:cubicBezTo>
                  <a:cubicBezTo>
                    <a:pt x="34" y="164"/>
                    <a:pt x="13" y="185"/>
                    <a:pt x="23" y="240"/>
                  </a:cubicBezTo>
                  <a:cubicBezTo>
                    <a:pt x="6" y="240"/>
                    <a:pt x="6" y="240"/>
                    <a:pt x="6" y="240"/>
                  </a:cubicBezTo>
                  <a:cubicBezTo>
                    <a:pt x="3" y="240"/>
                    <a:pt x="0" y="243"/>
                    <a:pt x="0" y="246"/>
                  </a:cubicBezTo>
                  <a:cubicBezTo>
                    <a:pt x="0" y="249"/>
                    <a:pt x="3" y="252"/>
                    <a:pt x="6" y="252"/>
                  </a:cubicBezTo>
                  <a:cubicBezTo>
                    <a:pt x="30" y="252"/>
                    <a:pt x="30" y="252"/>
                    <a:pt x="30" y="252"/>
                  </a:cubicBezTo>
                  <a:cubicBezTo>
                    <a:pt x="30" y="252"/>
                    <a:pt x="30" y="252"/>
                    <a:pt x="30" y="252"/>
                  </a:cubicBezTo>
                  <a:cubicBezTo>
                    <a:pt x="30" y="252"/>
                    <a:pt x="30" y="252"/>
                    <a:pt x="30" y="252"/>
                  </a:cubicBezTo>
                  <a:cubicBezTo>
                    <a:pt x="158" y="252"/>
                    <a:pt x="158" y="252"/>
                    <a:pt x="158" y="252"/>
                  </a:cubicBezTo>
                  <a:cubicBezTo>
                    <a:pt x="159" y="252"/>
                    <a:pt x="159" y="252"/>
                    <a:pt x="159" y="252"/>
                  </a:cubicBezTo>
                  <a:cubicBezTo>
                    <a:pt x="159" y="252"/>
                    <a:pt x="159" y="252"/>
                    <a:pt x="159" y="252"/>
                  </a:cubicBezTo>
                  <a:cubicBezTo>
                    <a:pt x="182" y="252"/>
                    <a:pt x="182" y="252"/>
                    <a:pt x="182" y="252"/>
                  </a:cubicBezTo>
                  <a:cubicBezTo>
                    <a:pt x="185" y="252"/>
                    <a:pt x="188" y="249"/>
                    <a:pt x="188" y="246"/>
                  </a:cubicBezTo>
                  <a:cubicBezTo>
                    <a:pt x="188" y="243"/>
                    <a:pt x="185" y="240"/>
                    <a:pt x="182" y="240"/>
                  </a:cubicBezTo>
                  <a:close/>
                  <a:moveTo>
                    <a:pt x="58" y="158"/>
                  </a:moveTo>
                  <a:cubicBezTo>
                    <a:pt x="68" y="148"/>
                    <a:pt x="76" y="140"/>
                    <a:pt x="76" y="126"/>
                  </a:cubicBezTo>
                  <a:cubicBezTo>
                    <a:pt x="76" y="112"/>
                    <a:pt x="68" y="104"/>
                    <a:pt x="58" y="94"/>
                  </a:cubicBezTo>
                  <a:cubicBezTo>
                    <a:pt x="43" y="79"/>
                    <a:pt x="25" y="62"/>
                    <a:pt x="35" y="12"/>
                  </a:cubicBezTo>
                  <a:cubicBezTo>
                    <a:pt x="154" y="12"/>
                    <a:pt x="154" y="12"/>
                    <a:pt x="154" y="12"/>
                  </a:cubicBezTo>
                  <a:cubicBezTo>
                    <a:pt x="163" y="62"/>
                    <a:pt x="146" y="79"/>
                    <a:pt x="130" y="94"/>
                  </a:cubicBezTo>
                  <a:cubicBezTo>
                    <a:pt x="121" y="104"/>
                    <a:pt x="112" y="112"/>
                    <a:pt x="112" y="126"/>
                  </a:cubicBezTo>
                  <a:cubicBezTo>
                    <a:pt x="112" y="140"/>
                    <a:pt x="121" y="148"/>
                    <a:pt x="130" y="158"/>
                  </a:cubicBezTo>
                  <a:cubicBezTo>
                    <a:pt x="146" y="173"/>
                    <a:pt x="163" y="190"/>
                    <a:pt x="154" y="240"/>
                  </a:cubicBezTo>
                  <a:cubicBezTo>
                    <a:pt x="35" y="240"/>
                    <a:pt x="35" y="240"/>
                    <a:pt x="35" y="240"/>
                  </a:cubicBezTo>
                  <a:cubicBezTo>
                    <a:pt x="25" y="190"/>
                    <a:pt x="43" y="173"/>
                    <a:pt x="58"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51" name="Freeform 163">
              <a:extLst>
                <a:ext uri="{FF2B5EF4-FFF2-40B4-BE49-F238E27FC236}">
                  <a16:creationId xmlns:a16="http://schemas.microsoft.com/office/drawing/2014/main" id="{82F9A00D-AE1F-57E3-454E-36CD7BD99701}"/>
                </a:ext>
              </a:extLst>
            </p:cNvPr>
            <p:cNvSpPr>
              <a:spLocks/>
            </p:cNvSpPr>
            <p:nvPr/>
          </p:nvSpPr>
          <p:spPr bwMode="auto">
            <a:xfrm>
              <a:off x="2727" y="3165"/>
              <a:ext cx="90" cy="63"/>
            </a:xfrm>
            <a:custGeom>
              <a:avLst/>
              <a:gdLst>
                <a:gd name="T0" fmla="*/ 76 w 76"/>
                <a:gd name="T1" fmla="*/ 44 h 52"/>
                <a:gd name="T2" fmla="*/ 38 w 76"/>
                <a:gd name="T3" fmla="*/ 0 h 52"/>
                <a:gd name="T4" fmla="*/ 0 w 76"/>
                <a:gd name="T5" fmla="*/ 44 h 52"/>
                <a:gd name="T6" fmla="*/ 1 w 76"/>
                <a:gd name="T7" fmla="*/ 50 h 52"/>
                <a:gd name="T8" fmla="*/ 6 w 76"/>
                <a:gd name="T9" fmla="*/ 52 h 52"/>
                <a:gd name="T10" fmla="*/ 70 w 76"/>
                <a:gd name="T11" fmla="*/ 52 h 52"/>
                <a:gd name="T12" fmla="*/ 75 w 76"/>
                <a:gd name="T13" fmla="*/ 50 h 52"/>
                <a:gd name="T14" fmla="*/ 76 w 76"/>
                <a:gd name="T15" fmla="*/ 4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52">
                  <a:moveTo>
                    <a:pt x="76" y="44"/>
                  </a:moveTo>
                  <a:cubicBezTo>
                    <a:pt x="74" y="40"/>
                    <a:pt x="61" y="0"/>
                    <a:pt x="38" y="0"/>
                  </a:cubicBezTo>
                  <a:cubicBezTo>
                    <a:pt x="15" y="0"/>
                    <a:pt x="2" y="40"/>
                    <a:pt x="0" y="44"/>
                  </a:cubicBezTo>
                  <a:cubicBezTo>
                    <a:pt x="0" y="46"/>
                    <a:pt x="0" y="48"/>
                    <a:pt x="1" y="50"/>
                  </a:cubicBezTo>
                  <a:cubicBezTo>
                    <a:pt x="2" y="51"/>
                    <a:pt x="4" y="52"/>
                    <a:pt x="6" y="52"/>
                  </a:cubicBezTo>
                  <a:cubicBezTo>
                    <a:pt x="70" y="52"/>
                    <a:pt x="70" y="52"/>
                    <a:pt x="70" y="52"/>
                  </a:cubicBezTo>
                  <a:cubicBezTo>
                    <a:pt x="72" y="52"/>
                    <a:pt x="74" y="51"/>
                    <a:pt x="75" y="50"/>
                  </a:cubicBezTo>
                  <a:cubicBezTo>
                    <a:pt x="76" y="48"/>
                    <a:pt x="76" y="46"/>
                    <a:pt x="76" y="4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grpSp>
      <p:sp>
        <p:nvSpPr>
          <p:cNvPr id="52" name="TextBox 51">
            <a:extLst>
              <a:ext uri="{FF2B5EF4-FFF2-40B4-BE49-F238E27FC236}">
                <a16:creationId xmlns:a16="http://schemas.microsoft.com/office/drawing/2014/main" id="{0CE78491-E9D0-F1DF-5244-5ED608126B6E}"/>
              </a:ext>
            </a:extLst>
          </p:cNvPr>
          <p:cNvSpPr txBox="1"/>
          <p:nvPr/>
        </p:nvSpPr>
        <p:spPr>
          <a:xfrm>
            <a:off x="5490943" y="3130601"/>
            <a:ext cx="1055007" cy="523220"/>
          </a:xfrm>
          <a:prstGeom prst="rect">
            <a:avLst/>
          </a:prstGeom>
          <a:noFill/>
        </p:spPr>
        <p:txBody>
          <a:bodyPr wrap="square" rtlCol="0">
            <a:spAutoFit/>
          </a:bodyPr>
          <a:lstStyle/>
          <a:p>
            <a:pPr algn="ctr"/>
            <a:r>
              <a:rPr lang="en-US" sz="1400" b="1">
                <a:solidFill>
                  <a:schemeClr val="bg1"/>
                </a:solidFill>
                <a:latin typeface="ServiceNow Sans" panose="020B0504040101010104" pitchFamily="34" charset="77"/>
              </a:rPr>
              <a:t>Asset LiveCycle</a:t>
            </a:r>
          </a:p>
        </p:txBody>
      </p:sp>
      <p:grpSp>
        <p:nvGrpSpPr>
          <p:cNvPr id="53" name="Group 52">
            <a:extLst>
              <a:ext uri="{FF2B5EF4-FFF2-40B4-BE49-F238E27FC236}">
                <a16:creationId xmlns:a16="http://schemas.microsoft.com/office/drawing/2014/main" id="{81461BCE-3B73-2A15-30CC-D29CD4A364F5}"/>
              </a:ext>
            </a:extLst>
          </p:cNvPr>
          <p:cNvGrpSpPr>
            <a:grpSpLocks noChangeAspect="1"/>
          </p:cNvGrpSpPr>
          <p:nvPr/>
        </p:nvGrpSpPr>
        <p:grpSpPr>
          <a:xfrm>
            <a:off x="5772335" y="2551496"/>
            <a:ext cx="406872" cy="510753"/>
            <a:chOff x="267389" y="-668615"/>
            <a:chExt cx="406978" cy="510886"/>
          </a:xfrm>
          <a:solidFill>
            <a:schemeClr val="bg1"/>
          </a:solidFill>
        </p:grpSpPr>
        <p:grpSp>
          <p:nvGrpSpPr>
            <p:cNvPr id="54" name="Group 53">
              <a:extLst>
                <a:ext uri="{FF2B5EF4-FFF2-40B4-BE49-F238E27FC236}">
                  <a16:creationId xmlns:a16="http://schemas.microsoft.com/office/drawing/2014/main" id="{7F69AB2B-B391-EEC5-6457-4F185D913AEC}"/>
                </a:ext>
              </a:extLst>
            </p:cNvPr>
            <p:cNvGrpSpPr/>
            <p:nvPr/>
          </p:nvGrpSpPr>
          <p:grpSpPr>
            <a:xfrm>
              <a:off x="267389" y="-668615"/>
              <a:ext cx="406978" cy="510886"/>
              <a:chOff x="267389" y="-668615"/>
              <a:chExt cx="406978" cy="510886"/>
            </a:xfrm>
            <a:grpFill/>
          </p:grpSpPr>
          <p:sp>
            <p:nvSpPr>
              <p:cNvPr id="58" name="Freeform: Shape 173">
                <a:extLst>
                  <a:ext uri="{FF2B5EF4-FFF2-40B4-BE49-F238E27FC236}">
                    <a16:creationId xmlns:a16="http://schemas.microsoft.com/office/drawing/2014/main" id="{DE031068-4B94-82DB-F5F2-DEEA4EDB8137}"/>
                  </a:ext>
                </a:extLst>
              </p:cNvPr>
              <p:cNvSpPr/>
              <p:nvPr/>
            </p:nvSpPr>
            <p:spPr>
              <a:xfrm>
                <a:off x="267389" y="-599342"/>
                <a:ext cx="406977" cy="372340"/>
              </a:xfrm>
              <a:custGeom>
                <a:avLst/>
                <a:gdLst>
                  <a:gd name="connsiteX0" fmla="*/ 368011 w 406977"/>
                  <a:gd name="connsiteY0" fmla="*/ 199159 h 372340"/>
                  <a:gd name="connsiteX1" fmla="*/ 272761 w 406977"/>
                  <a:gd name="connsiteY1" fmla="*/ 199159 h 372340"/>
                  <a:gd name="connsiteX2" fmla="*/ 272761 w 406977"/>
                  <a:gd name="connsiteY2" fmla="*/ 173182 h 372340"/>
                  <a:gd name="connsiteX3" fmla="*/ 368011 w 406977"/>
                  <a:gd name="connsiteY3" fmla="*/ 173182 h 372340"/>
                  <a:gd name="connsiteX4" fmla="*/ 381000 w 406977"/>
                  <a:gd name="connsiteY4" fmla="*/ 160193 h 372340"/>
                  <a:gd name="connsiteX5" fmla="*/ 381000 w 406977"/>
                  <a:gd name="connsiteY5" fmla="*/ 38966 h 372340"/>
                  <a:gd name="connsiteX6" fmla="*/ 368011 w 406977"/>
                  <a:gd name="connsiteY6" fmla="*/ 25977 h 372340"/>
                  <a:gd name="connsiteX7" fmla="*/ 168852 w 406977"/>
                  <a:gd name="connsiteY7" fmla="*/ 25977 h 372340"/>
                  <a:gd name="connsiteX8" fmla="*/ 168852 w 406977"/>
                  <a:gd name="connsiteY8" fmla="*/ 0 h 372340"/>
                  <a:gd name="connsiteX9" fmla="*/ 368011 w 406977"/>
                  <a:gd name="connsiteY9" fmla="*/ 0 h 372340"/>
                  <a:gd name="connsiteX10" fmla="*/ 406977 w 406977"/>
                  <a:gd name="connsiteY10" fmla="*/ 38966 h 372340"/>
                  <a:gd name="connsiteX11" fmla="*/ 406977 w 406977"/>
                  <a:gd name="connsiteY11" fmla="*/ 160193 h 372340"/>
                  <a:gd name="connsiteX12" fmla="*/ 368011 w 406977"/>
                  <a:gd name="connsiteY12" fmla="*/ 199159 h 372340"/>
                  <a:gd name="connsiteX13" fmla="*/ 255443 w 406977"/>
                  <a:gd name="connsiteY13" fmla="*/ 346364 h 372340"/>
                  <a:gd name="connsiteX14" fmla="*/ 38966 w 406977"/>
                  <a:gd name="connsiteY14" fmla="*/ 346364 h 372340"/>
                  <a:gd name="connsiteX15" fmla="*/ 25977 w 406977"/>
                  <a:gd name="connsiteY15" fmla="*/ 333375 h 372340"/>
                  <a:gd name="connsiteX16" fmla="*/ 25977 w 406977"/>
                  <a:gd name="connsiteY16" fmla="*/ 212148 h 372340"/>
                  <a:gd name="connsiteX17" fmla="*/ 38966 w 406977"/>
                  <a:gd name="connsiteY17" fmla="*/ 199159 h 372340"/>
                  <a:gd name="connsiteX18" fmla="*/ 134216 w 406977"/>
                  <a:gd name="connsiteY18" fmla="*/ 199159 h 372340"/>
                  <a:gd name="connsiteX19" fmla="*/ 134216 w 406977"/>
                  <a:gd name="connsiteY19" fmla="*/ 173182 h 372340"/>
                  <a:gd name="connsiteX20" fmla="*/ 38966 w 406977"/>
                  <a:gd name="connsiteY20" fmla="*/ 173182 h 372340"/>
                  <a:gd name="connsiteX21" fmla="*/ 0 w 406977"/>
                  <a:gd name="connsiteY21" fmla="*/ 212148 h 372340"/>
                  <a:gd name="connsiteX22" fmla="*/ 0 w 406977"/>
                  <a:gd name="connsiteY22" fmla="*/ 333375 h 372340"/>
                  <a:gd name="connsiteX23" fmla="*/ 38966 w 406977"/>
                  <a:gd name="connsiteY23" fmla="*/ 372341 h 372340"/>
                  <a:gd name="connsiteX24" fmla="*/ 255443 w 406977"/>
                  <a:gd name="connsiteY24" fmla="*/ 372341 h 372340"/>
                  <a:gd name="connsiteX25" fmla="*/ 255443 w 406977"/>
                  <a:gd name="connsiteY25" fmla="*/ 346364 h 37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06977" h="372340">
                    <a:moveTo>
                      <a:pt x="368011" y="199159"/>
                    </a:moveTo>
                    <a:lnTo>
                      <a:pt x="272761" y="199159"/>
                    </a:lnTo>
                    <a:lnTo>
                      <a:pt x="272761" y="173182"/>
                    </a:lnTo>
                    <a:lnTo>
                      <a:pt x="368011" y="173182"/>
                    </a:lnTo>
                    <a:cubicBezTo>
                      <a:pt x="374939" y="173182"/>
                      <a:pt x="381000" y="167120"/>
                      <a:pt x="381000" y="160193"/>
                    </a:cubicBezTo>
                    <a:lnTo>
                      <a:pt x="381000" y="38966"/>
                    </a:lnTo>
                    <a:cubicBezTo>
                      <a:pt x="381000" y="32039"/>
                      <a:pt x="374939" y="25977"/>
                      <a:pt x="368011" y="25977"/>
                    </a:cubicBezTo>
                    <a:lnTo>
                      <a:pt x="168852" y="25977"/>
                    </a:lnTo>
                    <a:lnTo>
                      <a:pt x="168852" y="0"/>
                    </a:lnTo>
                    <a:lnTo>
                      <a:pt x="368011" y="0"/>
                    </a:lnTo>
                    <a:cubicBezTo>
                      <a:pt x="389659" y="0"/>
                      <a:pt x="406977" y="17318"/>
                      <a:pt x="406977" y="38966"/>
                    </a:cubicBezTo>
                    <a:lnTo>
                      <a:pt x="406977" y="160193"/>
                    </a:lnTo>
                    <a:cubicBezTo>
                      <a:pt x="406977" y="181841"/>
                      <a:pt x="389659" y="199159"/>
                      <a:pt x="368011" y="199159"/>
                    </a:cubicBezTo>
                    <a:close/>
                    <a:moveTo>
                      <a:pt x="255443" y="346364"/>
                    </a:moveTo>
                    <a:lnTo>
                      <a:pt x="38966" y="346364"/>
                    </a:lnTo>
                    <a:cubicBezTo>
                      <a:pt x="32039" y="346364"/>
                      <a:pt x="25977" y="340302"/>
                      <a:pt x="25977" y="333375"/>
                    </a:cubicBezTo>
                    <a:lnTo>
                      <a:pt x="25977" y="212148"/>
                    </a:lnTo>
                    <a:cubicBezTo>
                      <a:pt x="25977" y="205221"/>
                      <a:pt x="32039" y="199159"/>
                      <a:pt x="38966" y="199159"/>
                    </a:cubicBezTo>
                    <a:lnTo>
                      <a:pt x="134216" y="199159"/>
                    </a:lnTo>
                    <a:lnTo>
                      <a:pt x="134216" y="173182"/>
                    </a:lnTo>
                    <a:lnTo>
                      <a:pt x="38966" y="173182"/>
                    </a:lnTo>
                    <a:cubicBezTo>
                      <a:pt x="17318" y="173182"/>
                      <a:pt x="0" y="190500"/>
                      <a:pt x="0" y="212148"/>
                    </a:cubicBezTo>
                    <a:lnTo>
                      <a:pt x="0" y="333375"/>
                    </a:lnTo>
                    <a:cubicBezTo>
                      <a:pt x="0" y="355023"/>
                      <a:pt x="17318" y="372341"/>
                      <a:pt x="38966" y="372341"/>
                    </a:cubicBezTo>
                    <a:lnTo>
                      <a:pt x="255443" y="372341"/>
                    </a:lnTo>
                    <a:lnTo>
                      <a:pt x="255443" y="346364"/>
                    </a:lnTo>
                    <a:close/>
                  </a:path>
                </a:pathLst>
              </a:custGeom>
              <a:grpFill/>
              <a:ln w="8653" cap="flat">
                <a:noFill/>
                <a:prstDash val="solid"/>
                <a:miter/>
              </a:ln>
            </p:spPr>
            <p:txBody>
              <a:bodyPr rtlCol="0" anchor="ctr"/>
              <a:lstStyle/>
              <a:p>
                <a:endParaRPr lang="en-US" sz="1798">
                  <a:latin typeface="ServiceNow Sans" panose="020B0504040101010104" pitchFamily="34" charset="77"/>
                </a:endParaRPr>
              </a:p>
            </p:txBody>
          </p:sp>
          <p:sp>
            <p:nvSpPr>
              <p:cNvPr id="59" name="Freeform: Shape 174">
                <a:extLst>
                  <a:ext uri="{FF2B5EF4-FFF2-40B4-BE49-F238E27FC236}">
                    <a16:creationId xmlns:a16="http://schemas.microsoft.com/office/drawing/2014/main" id="{3838E946-1D5C-B30D-E9DE-789E9CA7714C}"/>
                  </a:ext>
                </a:extLst>
              </p:cNvPr>
              <p:cNvSpPr/>
              <p:nvPr/>
            </p:nvSpPr>
            <p:spPr>
              <a:xfrm>
                <a:off x="284708" y="-668615"/>
                <a:ext cx="389659" cy="510886"/>
              </a:xfrm>
              <a:custGeom>
                <a:avLst/>
                <a:gdLst>
                  <a:gd name="connsiteX0" fmla="*/ 164523 w 389659"/>
                  <a:gd name="connsiteY0" fmla="*/ 82261 h 510886"/>
                  <a:gd name="connsiteX1" fmla="*/ 82261 w 389659"/>
                  <a:gd name="connsiteY1" fmla="*/ 164523 h 510886"/>
                  <a:gd name="connsiteX2" fmla="*/ 0 w 389659"/>
                  <a:gd name="connsiteY2" fmla="*/ 82261 h 510886"/>
                  <a:gd name="connsiteX3" fmla="*/ 82261 w 389659"/>
                  <a:gd name="connsiteY3" fmla="*/ 0 h 510886"/>
                  <a:gd name="connsiteX4" fmla="*/ 164523 w 389659"/>
                  <a:gd name="connsiteY4" fmla="*/ 82261 h 510886"/>
                  <a:gd name="connsiteX5" fmla="*/ 307398 w 389659"/>
                  <a:gd name="connsiteY5" fmla="*/ 346364 h 510886"/>
                  <a:gd name="connsiteX6" fmla="*/ 225136 w 389659"/>
                  <a:gd name="connsiteY6" fmla="*/ 428625 h 510886"/>
                  <a:gd name="connsiteX7" fmla="*/ 307398 w 389659"/>
                  <a:gd name="connsiteY7" fmla="*/ 510886 h 510886"/>
                  <a:gd name="connsiteX8" fmla="*/ 389659 w 389659"/>
                  <a:gd name="connsiteY8" fmla="*/ 428625 h 510886"/>
                  <a:gd name="connsiteX9" fmla="*/ 307398 w 389659"/>
                  <a:gd name="connsiteY9" fmla="*/ 346364 h 510886"/>
                  <a:gd name="connsiteX10" fmla="*/ 186170 w 389659"/>
                  <a:gd name="connsiteY10" fmla="*/ 173182 h 510886"/>
                  <a:gd name="connsiteX11" fmla="*/ 103909 w 389659"/>
                  <a:gd name="connsiteY11" fmla="*/ 255443 h 510886"/>
                  <a:gd name="connsiteX12" fmla="*/ 186170 w 389659"/>
                  <a:gd name="connsiteY12" fmla="*/ 337705 h 510886"/>
                  <a:gd name="connsiteX13" fmla="*/ 268432 w 389659"/>
                  <a:gd name="connsiteY13" fmla="*/ 255443 h 510886"/>
                  <a:gd name="connsiteX14" fmla="*/ 186170 w 389659"/>
                  <a:gd name="connsiteY14" fmla="*/ 173182 h 51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9659" h="510886">
                    <a:moveTo>
                      <a:pt x="164523" y="82261"/>
                    </a:moveTo>
                    <a:cubicBezTo>
                      <a:pt x="164523" y="127289"/>
                      <a:pt x="127289" y="164523"/>
                      <a:pt x="82261" y="164523"/>
                    </a:cubicBezTo>
                    <a:cubicBezTo>
                      <a:pt x="37234" y="164523"/>
                      <a:pt x="0" y="127289"/>
                      <a:pt x="0" y="82261"/>
                    </a:cubicBezTo>
                    <a:cubicBezTo>
                      <a:pt x="0" y="37234"/>
                      <a:pt x="37234" y="0"/>
                      <a:pt x="82261" y="0"/>
                    </a:cubicBezTo>
                    <a:cubicBezTo>
                      <a:pt x="127289" y="0"/>
                      <a:pt x="164523" y="36368"/>
                      <a:pt x="164523" y="82261"/>
                    </a:cubicBezTo>
                    <a:close/>
                    <a:moveTo>
                      <a:pt x="307398" y="346364"/>
                    </a:moveTo>
                    <a:cubicBezTo>
                      <a:pt x="262370" y="346364"/>
                      <a:pt x="225136" y="383598"/>
                      <a:pt x="225136" y="428625"/>
                    </a:cubicBezTo>
                    <a:cubicBezTo>
                      <a:pt x="225136" y="473652"/>
                      <a:pt x="262370" y="510886"/>
                      <a:pt x="307398" y="510886"/>
                    </a:cubicBezTo>
                    <a:cubicBezTo>
                      <a:pt x="352425" y="510886"/>
                      <a:pt x="389659" y="473652"/>
                      <a:pt x="389659" y="428625"/>
                    </a:cubicBezTo>
                    <a:cubicBezTo>
                      <a:pt x="389659" y="383598"/>
                      <a:pt x="352425" y="346364"/>
                      <a:pt x="307398" y="346364"/>
                    </a:cubicBezTo>
                    <a:close/>
                    <a:moveTo>
                      <a:pt x="186170" y="173182"/>
                    </a:moveTo>
                    <a:cubicBezTo>
                      <a:pt x="141143" y="173182"/>
                      <a:pt x="103909" y="210416"/>
                      <a:pt x="103909" y="255443"/>
                    </a:cubicBezTo>
                    <a:cubicBezTo>
                      <a:pt x="103909" y="300470"/>
                      <a:pt x="141143" y="337705"/>
                      <a:pt x="186170" y="337705"/>
                    </a:cubicBezTo>
                    <a:cubicBezTo>
                      <a:pt x="231198" y="337705"/>
                      <a:pt x="268432" y="300470"/>
                      <a:pt x="268432" y="255443"/>
                    </a:cubicBezTo>
                    <a:cubicBezTo>
                      <a:pt x="268432" y="209550"/>
                      <a:pt x="231198" y="173182"/>
                      <a:pt x="186170" y="173182"/>
                    </a:cubicBezTo>
                    <a:close/>
                  </a:path>
                </a:pathLst>
              </a:custGeom>
              <a:solidFill>
                <a:schemeClr val="accent1"/>
              </a:solidFill>
              <a:ln w="8653" cap="flat">
                <a:noFill/>
                <a:prstDash val="solid"/>
                <a:miter/>
              </a:ln>
            </p:spPr>
            <p:txBody>
              <a:bodyPr rtlCol="0" anchor="ctr"/>
              <a:lstStyle/>
              <a:p>
                <a:endParaRPr lang="en-US" sz="1798">
                  <a:latin typeface="ServiceNow Sans" panose="020B0504040101010104" pitchFamily="34" charset="77"/>
                </a:endParaRPr>
              </a:p>
            </p:txBody>
          </p:sp>
        </p:grpSp>
        <p:sp>
          <p:nvSpPr>
            <p:cNvPr id="55" name="Freeform: Shape 170">
              <a:extLst>
                <a:ext uri="{FF2B5EF4-FFF2-40B4-BE49-F238E27FC236}">
                  <a16:creationId xmlns:a16="http://schemas.microsoft.com/office/drawing/2014/main" id="{5D145AFC-F665-250E-989D-9D3DE1C0BA07}"/>
                </a:ext>
              </a:extLst>
            </p:cNvPr>
            <p:cNvSpPr/>
            <p:nvPr/>
          </p:nvSpPr>
          <p:spPr>
            <a:xfrm>
              <a:off x="418707" y="-459281"/>
              <a:ext cx="104342" cy="81611"/>
            </a:xfrm>
            <a:custGeom>
              <a:avLst/>
              <a:gdLst>
                <a:gd name="connsiteX0" fmla="*/ 33987 w 104342"/>
                <a:gd name="connsiteY0" fmla="*/ 81612 h 81611"/>
                <a:gd name="connsiteX1" fmla="*/ 26194 w 104342"/>
                <a:gd name="connsiteY1" fmla="*/ 78148 h 81611"/>
                <a:gd name="connsiteX2" fmla="*/ 1948 w 104342"/>
                <a:gd name="connsiteY2" fmla="*/ 53903 h 81611"/>
                <a:gd name="connsiteX3" fmla="*/ 1948 w 104342"/>
                <a:gd name="connsiteY3" fmla="*/ 43512 h 81611"/>
                <a:gd name="connsiteX4" fmla="*/ 7144 w 104342"/>
                <a:gd name="connsiteY4" fmla="*/ 38316 h 81611"/>
                <a:gd name="connsiteX5" fmla="*/ 17535 w 104342"/>
                <a:gd name="connsiteY5" fmla="*/ 38316 h 81611"/>
                <a:gd name="connsiteX6" fmla="*/ 33987 w 104342"/>
                <a:gd name="connsiteY6" fmla="*/ 54769 h 81611"/>
                <a:gd name="connsiteX7" fmla="*/ 86807 w 104342"/>
                <a:gd name="connsiteY7" fmla="*/ 1948 h 81611"/>
                <a:gd name="connsiteX8" fmla="*/ 97198 w 104342"/>
                <a:gd name="connsiteY8" fmla="*/ 1948 h 81611"/>
                <a:gd name="connsiteX9" fmla="*/ 102394 w 104342"/>
                <a:gd name="connsiteY9" fmla="*/ 7144 h 81611"/>
                <a:gd name="connsiteX10" fmla="*/ 102394 w 104342"/>
                <a:gd name="connsiteY10" fmla="*/ 17535 h 81611"/>
                <a:gd name="connsiteX11" fmla="*/ 41780 w 104342"/>
                <a:gd name="connsiteY11" fmla="*/ 77282 h 81611"/>
                <a:gd name="connsiteX12" fmla="*/ 33987 w 104342"/>
                <a:gd name="connsiteY12" fmla="*/ 81612 h 8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4342" h="81611">
                  <a:moveTo>
                    <a:pt x="33987" y="81612"/>
                  </a:moveTo>
                  <a:cubicBezTo>
                    <a:pt x="31389" y="81612"/>
                    <a:pt x="28791" y="80746"/>
                    <a:pt x="26194" y="78148"/>
                  </a:cubicBezTo>
                  <a:lnTo>
                    <a:pt x="1948" y="53903"/>
                  </a:lnTo>
                  <a:cubicBezTo>
                    <a:pt x="-649" y="51305"/>
                    <a:pt x="-649" y="46110"/>
                    <a:pt x="1948" y="43512"/>
                  </a:cubicBezTo>
                  <a:lnTo>
                    <a:pt x="7144" y="38316"/>
                  </a:lnTo>
                  <a:cubicBezTo>
                    <a:pt x="9742" y="35719"/>
                    <a:pt x="14937" y="35719"/>
                    <a:pt x="17535" y="38316"/>
                  </a:cubicBezTo>
                  <a:lnTo>
                    <a:pt x="33987" y="54769"/>
                  </a:lnTo>
                  <a:lnTo>
                    <a:pt x="86807" y="1948"/>
                  </a:lnTo>
                  <a:cubicBezTo>
                    <a:pt x="89405" y="-649"/>
                    <a:pt x="94601" y="-649"/>
                    <a:pt x="97198" y="1948"/>
                  </a:cubicBezTo>
                  <a:lnTo>
                    <a:pt x="102394" y="7144"/>
                  </a:lnTo>
                  <a:cubicBezTo>
                    <a:pt x="104992" y="9741"/>
                    <a:pt x="104992" y="14937"/>
                    <a:pt x="102394" y="17535"/>
                  </a:cubicBezTo>
                  <a:lnTo>
                    <a:pt x="41780" y="77282"/>
                  </a:lnTo>
                  <a:cubicBezTo>
                    <a:pt x="39182" y="80746"/>
                    <a:pt x="36585" y="81612"/>
                    <a:pt x="33987" y="81612"/>
                  </a:cubicBezTo>
                  <a:close/>
                </a:path>
              </a:pathLst>
            </a:custGeom>
            <a:solidFill>
              <a:schemeClr val="tx2"/>
            </a:solidFill>
            <a:ln w="8653" cap="flat">
              <a:noFill/>
              <a:prstDash val="solid"/>
              <a:miter/>
            </a:ln>
          </p:spPr>
          <p:txBody>
            <a:bodyPr rtlCol="0" anchor="ctr"/>
            <a:lstStyle/>
            <a:p>
              <a:endParaRPr lang="en-US" sz="1798">
                <a:latin typeface="ServiceNow Sans" panose="020B0504040101010104" pitchFamily="34" charset="77"/>
              </a:endParaRPr>
            </a:p>
          </p:txBody>
        </p:sp>
        <p:sp>
          <p:nvSpPr>
            <p:cNvPr id="56" name="Freeform: Shape 171">
              <a:extLst>
                <a:ext uri="{FF2B5EF4-FFF2-40B4-BE49-F238E27FC236}">
                  <a16:creationId xmlns:a16="http://schemas.microsoft.com/office/drawing/2014/main" id="{D13E3F33-F960-D93B-F6BD-B36BD50F9B46}"/>
                </a:ext>
              </a:extLst>
            </p:cNvPr>
            <p:cNvSpPr/>
            <p:nvPr/>
          </p:nvSpPr>
          <p:spPr>
            <a:xfrm>
              <a:off x="314798" y="-632463"/>
              <a:ext cx="104342" cy="81611"/>
            </a:xfrm>
            <a:custGeom>
              <a:avLst/>
              <a:gdLst>
                <a:gd name="connsiteX0" fmla="*/ 33987 w 104342"/>
                <a:gd name="connsiteY0" fmla="*/ 81612 h 81611"/>
                <a:gd name="connsiteX1" fmla="*/ 26194 w 104342"/>
                <a:gd name="connsiteY1" fmla="*/ 78148 h 81611"/>
                <a:gd name="connsiteX2" fmla="*/ 1948 w 104342"/>
                <a:gd name="connsiteY2" fmla="*/ 53903 h 81611"/>
                <a:gd name="connsiteX3" fmla="*/ 1948 w 104342"/>
                <a:gd name="connsiteY3" fmla="*/ 43512 h 81611"/>
                <a:gd name="connsiteX4" fmla="*/ 7144 w 104342"/>
                <a:gd name="connsiteY4" fmla="*/ 38316 h 81611"/>
                <a:gd name="connsiteX5" fmla="*/ 17535 w 104342"/>
                <a:gd name="connsiteY5" fmla="*/ 38316 h 81611"/>
                <a:gd name="connsiteX6" fmla="*/ 33987 w 104342"/>
                <a:gd name="connsiteY6" fmla="*/ 54769 h 81611"/>
                <a:gd name="connsiteX7" fmla="*/ 86807 w 104342"/>
                <a:gd name="connsiteY7" fmla="*/ 1948 h 81611"/>
                <a:gd name="connsiteX8" fmla="*/ 97198 w 104342"/>
                <a:gd name="connsiteY8" fmla="*/ 1948 h 81611"/>
                <a:gd name="connsiteX9" fmla="*/ 102394 w 104342"/>
                <a:gd name="connsiteY9" fmla="*/ 7144 h 81611"/>
                <a:gd name="connsiteX10" fmla="*/ 102394 w 104342"/>
                <a:gd name="connsiteY10" fmla="*/ 17535 h 81611"/>
                <a:gd name="connsiteX11" fmla="*/ 41780 w 104342"/>
                <a:gd name="connsiteY11" fmla="*/ 77282 h 81611"/>
                <a:gd name="connsiteX12" fmla="*/ 33987 w 104342"/>
                <a:gd name="connsiteY12" fmla="*/ 81612 h 8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4342" h="81611">
                  <a:moveTo>
                    <a:pt x="33987" y="81612"/>
                  </a:moveTo>
                  <a:cubicBezTo>
                    <a:pt x="31389" y="81612"/>
                    <a:pt x="28791" y="80746"/>
                    <a:pt x="26194" y="78148"/>
                  </a:cubicBezTo>
                  <a:lnTo>
                    <a:pt x="1948" y="53903"/>
                  </a:lnTo>
                  <a:cubicBezTo>
                    <a:pt x="-649" y="51305"/>
                    <a:pt x="-649" y="46110"/>
                    <a:pt x="1948" y="43512"/>
                  </a:cubicBezTo>
                  <a:lnTo>
                    <a:pt x="7144" y="38316"/>
                  </a:lnTo>
                  <a:cubicBezTo>
                    <a:pt x="9742" y="35719"/>
                    <a:pt x="14937" y="35719"/>
                    <a:pt x="17535" y="38316"/>
                  </a:cubicBezTo>
                  <a:lnTo>
                    <a:pt x="33987" y="54769"/>
                  </a:lnTo>
                  <a:lnTo>
                    <a:pt x="86807" y="1948"/>
                  </a:lnTo>
                  <a:cubicBezTo>
                    <a:pt x="89405" y="-649"/>
                    <a:pt x="94601" y="-649"/>
                    <a:pt x="97198" y="1948"/>
                  </a:cubicBezTo>
                  <a:lnTo>
                    <a:pt x="102394" y="7144"/>
                  </a:lnTo>
                  <a:cubicBezTo>
                    <a:pt x="104992" y="9741"/>
                    <a:pt x="104992" y="14937"/>
                    <a:pt x="102394" y="17535"/>
                  </a:cubicBezTo>
                  <a:lnTo>
                    <a:pt x="41780" y="77282"/>
                  </a:lnTo>
                  <a:cubicBezTo>
                    <a:pt x="39182" y="80746"/>
                    <a:pt x="36585" y="81612"/>
                    <a:pt x="33987" y="81612"/>
                  </a:cubicBezTo>
                  <a:close/>
                </a:path>
              </a:pathLst>
            </a:custGeom>
            <a:solidFill>
              <a:schemeClr val="tx2"/>
            </a:solidFill>
            <a:ln w="8653" cap="flat">
              <a:noFill/>
              <a:prstDash val="solid"/>
              <a:miter/>
            </a:ln>
          </p:spPr>
          <p:txBody>
            <a:bodyPr rtlCol="0" anchor="ctr"/>
            <a:lstStyle/>
            <a:p>
              <a:endParaRPr lang="en-US" sz="1798">
                <a:latin typeface="ServiceNow Sans" panose="020B0504040101010104" pitchFamily="34" charset="77"/>
              </a:endParaRPr>
            </a:p>
          </p:txBody>
        </p:sp>
        <p:sp>
          <p:nvSpPr>
            <p:cNvPr id="57" name="Freeform: Shape 172">
              <a:extLst>
                <a:ext uri="{FF2B5EF4-FFF2-40B4-BE49-F238E27FC236}">
                  <a16:creationId xmlns:a16="http://schemas.microsoft.com/office/drawing/2014/main" id="{7891AFC5-9B80-7CAC-5C05-38C0B0099BBA}"/>
                </a:ext>
              </a:extLst>
            </p:cNvPr>
            <p:cNvSpPr/>
            <p:nvPr/>
          </p:nvSpPr>
          <p:spPr>
            <a:xfrm>
              <a:off x="539934" y="-286099"/>
              <a:ext cx="104342" cy="81611"/>
            </a:xfrm>
            <a:custGeom>
              <a:avLst/>
              <a:gdLst>
                <a:gd name="connsiteX0" fmla="*/ 33987 w 104342"/>
                <a:gd name="connsiteY0" fmla="*/ 81612 h 81611"/>
                <a:gd name="connsiteX1" fmla="*/ 26194 w 104342"/>
                <a:gd name="connsiteY1" fmla="*/ 78148 h 81611"/>
                <a:gd name="connsiteX2" fmla="*/ 1948 w 104342"/>
                <a:gd name="connsiteY2" fmla="*/ 53903 h 81611"/>
                <a:gd name="connsiteX3" fmla="*/ 1948 w 104342"/>
                <a:gd name="connsiteY3" fmla="*/ 43512 h 81611"/>
                <a:gd name="connsiteX4" fmla="*/ 7144 w 104342"/>
                <a:gd name="connsiteY4" fmla="*/ 38316 h 81611"/>
                <a:gd name="connsiteX5" fmla="*/ 17535 w 104342"/>
                <a:gd name="connsiteY5" fmla="*/ 38316 h 81611"/>
                <a:gd name="connsiteX6" fmla="*/ 33987 w 104342"/>
                <a:gd name="connsiteY6" fmla="*/ 54769 h 81611"/>
                <a:gd name="connsiteX7" fmla="*/ 86807 w 104342"/>
                <a:gd name="connsiteY7" fmla="*/ 1948 h 81611"/>
                <a:gd name="connsiteX8" fmla="*/ 97198 w 104342"/>
                <a:gd name="connsiteY8" fmla="*/ 1948 h 81611"/>
                <a:gd name="connsiteX9" fmla="*/ 102394 w 104342"/>
                <a:gd name="connsiteY9" fmla="*/ 7144 h 81611"/>
                <a:gd name="connsiteX10" fmla="*/ 102394 w 104342"/>
                <a:gd name="connsiteY10" fmla="*/ 17535 h 81611"/>
                <a:gd name="connsiteX11" fmla="*/ 41780 w 104342"/>
                <a:gd name="connsiteY11" fmla="*/ 77282 h 81611"/>
                <a:gd name="connsiteX12" fmla="*/ 33987 w 104342"/>
                <a:gd name="connsiteY12" fmla="*/ 81612 h 8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4342" h="81611">
                  <a:moveTo>
                    <a:pt x="33987" y="81612"/>
                  </a:moveTo>
                  <a:cubicBezTo>
                    <a:pt x="31389" y="81612"/>
                    <a:pt x="28791" y="80746"/>
                    <a:pt x="26194" y="78148"/>
                  </a:cubicBezTo>
                  <a:lnTo>
                    <a:pt x="1948" y="53903"/>
                  </a:lnTo>
                  <a:cubicBezTo>
                    <a:pt x="-649" y="51305"/>
                    <a:pt x="-649" y="46110"/>
                    <a:pt x="1948" y="43512"/>
                  </a:cubicBezTo>
                  <a:lnTo>
                    <a:pt x="7144" y="38316"/>
                  </a:lnTo>
                  <a:cubicBezTo>
                    <a:pt x="9742" y="35719"/>
                    <a:pt x="14937" y="35719"/>
                    <a:pt x="17535" y="38316"/>
                  </a:cubicBezTo>
                  <a:lnTo>
                    <a:pt x="33987" y="54769"/>
                  </a:lnTo>
                  <a:lnTo>
                    <a:pt x="86807" y="1948"/>
                  </a:lnTo>
                  <a:cubicBezTo>
                    <a:pt x="89405" y="-649"/>
                    <a:pt x="94601" y="-649"/>
                    <a:pt x="97198" y="1948"/>
                  </a:cubicBezTo>
                  <a:lnTo>
                    <a:pt x="102394" y="7144"/>
                  </a:lnTo>
                  <a:cubicBezTo>
                    <a:pt x="104992" y="9741"/>
                    <a:pt x="104992" y="14937"/>
                    <a:pt x="102394" y="17535"/>
                  </a:cubicBezTo>
                  <a:lnTo>
                    <a:pt x="41780" y="77282"/>
                  </a:lnTo>
                  <a:cubicBezTo>
                    <a:pt x="39182" y="80746"/>
                    <a:pt x="36585" y="81612"/>
                    <a:pt x="33987" y="81612"/>
                  </a:cubicBezTo>
                  <a:close/>
                </a:path>
              </a:pathLst>
            </a:custGeom>
            <a:solidFill>
              <a:schemeClr val="tx2"/>
            </a:solidFill>
            <a:ln w="8653" cap="flat">
              <a:noFill/>
              <a:prstDash val="solid"/>
              <a:miter/>
            </a:ln>
          </p:spPr>
          <p:txBody>
            <a:bodyPr rtlCol="0" anchor="ctr"/>
            <a:lstStyle/>
            <a:p>
              <a:endParaRPr lang="en-US" sz="1798">
                <a:latin typeface="ServiceNow Sans" panose="020B0504040101010104" pitchFamily="34" charset="77"/>
              </a:endParaRPr>
            </a:p>
          </p:txBody>
        </p:sp>
      </p:grpSp>
      <p:sp>
        <p:nvSpPr>
          <p:cNvPr id="83" name="Can 82">
            <a:extLst>
              <a:ext uri="{FF2B5EF4-FFF2-40B4-BE49-F238E27FC236}">
                <a16:creationId xmlns:a16="http://schemas.microsoft.com/office/drawing/2014/main" id="{ED5BD058-598A-B595-F3A9-9667FBD833B8}"/>
              </a:ext>
            </a:extLst>
          </p:cNvPr>
          <p:cNvSpPr/>
          <p:nvPr/>
        </p:nvSpPr>
        <p:spPr>
          <a:xfrm>
            <a:off x="5799596" y="3761586"/>
            <a:ext cx="471907" cy="302880"/>
          </a:xfrm>
          <a:prstGeom prst="can">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456492">
              <a:defRPr/>
            </a:pPr>
            <a:r>
              <a:rPr lang="en-US" sz="1000" b="1">
                <a:solidFill>
                  <a:srgbClr val="FFFFFF"/>
                </a:solidFill>
                <a:latin typeface="ServiceNow Sans" panose="020B0504040101010104" pitchFamily="34" charset="77"/>
              </a:rPr>
              <a:t>CMDB</a:t>
            </a:r>
          </a:p>
        </p:txBody>
      </p:sp>
      <p:sp>
        <p:nvSpPr>
          <p:cNvPr id="3" name="Speech Bubble: Rectangle with Corners Rounded 82">
            <a:extLst>
              <a:ext uri="{FF2B5EF4-FFF2-40B4-BE49-F238E27FC236}">
                <a16:creationId xmlns:a16="http://schemas.microsoft.com/office/drawing/2014/main" id="{2595EC2F-7879-05C9-FD67-1918D3C21DB1}"/>
              </a:ext>
            </a:extLst>
          </p:cNvPr>
          <p:cNvSpPr/>
          <p:nvPr/>
        </p:nvSpPr>
        <p:spPr>
          <a:xfrm flipH="1">
            <a:off x="2077899" y="3997923"/>
            <a:ext cx="1554480" cy="640080"/>
          </a:xfrm>
          <a:prstGeom prst="wedgeRoundRectCallout">
            <a:avLst>
              <a:gd name="adj1" fmla="val -75760"/>
              <a:gd name="adj2" fmla="val -13067"/>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dirty="0">
                <a:solidFill>
                  <a:schemeClr val="bg1"/>
                </a:solidFill>
              </a:rPr>
              <a:t>APM, SecOps</a:t>
            </a:r>
          </a:p>
        </p:txBody>
      </p:sp>
      <p:sp>
        <p:nvSpPr>
          <p:cNvPr id="82" name="Speech Bubble: Rectangle with Corners Rounded 56">
            <a:extLst>
              <a:ext uri="{FF2B5EF4-FFF2-40B4-BE49-F238E27FC236}">
                <a16:creationId xmlns:a16="http://schemas.microsoft.com/office/drawing/2014/main" id="{8AD02218-BA3B-C77C-958B-E2D75ED2C1D0}"/>
              </a:ext>
            </a:extLst>
          </p:cNvPr>
          <p:cNvSpPr/>
          <p:nvPr/>
        </p:nvSpPr>
        <p:spPr>
          <a:xfrm flipH="1">
            <a:off x="8436512" y="2145101"/>
            <a:ext cx="1554480" cy="640080"/>
          </a:xfrm>
          <a:prstGeom prst="wedgeRoundRectCallout">
            <a:avLst>
              <a:gd name="adj1" fmla="val 78094"/>
              <a:gd name="adj2" fmla="val -560"/>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dirty="0">
                <a:solidFill>
                  <a:schemeClr val="bg1"/>
                </a:solidFill>
              </a:rPr>
              <a:t>ITSM, Source2Pay</a:t>
            </a:r>
          </a:p>
        </p:txBody>
      </p:sp>
      <p:sp>
        <p:nvSpPr>
          <p:cNvPr id="85" name="Speech Bubble: Rectangle with Corners Rounded 85">
            <a:extLst>
              <a:ext uri="{FF2B5EF4-FFF2-40B4-BE49-F238E27FC236}">
                <a16:creationId xmlns:a16="http://schemas.microsoft.com/office/drawing/2014/main" id="{696942B3-E914-B0F1-729D-67DD9B41532F}"/>
              </a:ext>
            </a:extLst>
          </p:cNvPr>
          <p:cNvSpPr/>
          <p:nvPr/>
        </p:nvSpPr>
        <p:spPr>
          <a:xfrm flipH="1">
            <a:off x="1987022" y="2219997"/>
            <a:ext cx="1554480" cy="640080"/>
          </a:xfrm>
          <a:prstGeom prst="wedgeRoundRectCallout">
            <a:avLst>
              <a:gd name="adj1" fmla="val -80835"/>
              <a:gd name="adj2" fmla="val -10033"/>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dirty="0">
                <a:solidFill>
                  <a:schemeClr val="bg1"/>
                </a:solidFill>
              </a:rPr>
              <a:t>ITAM</a:t>
            </a:r>
            <a:endParaRPr lang="en-US" sz="1400" kern="0" dirty="0">
              <a:solidFill>
                <a:schemeClr val="bg1"/>
              </a:solidFill>
              <a:latin typeface="Century Gothic" panose="020F0302020204030204"/>
            </a:endParaRPr>
          </a:p>
        </p:txBody>
      </p:sp>
      <p:sp>
        <p:nvSpPr>
          <p:cNvPr id="86" name="Speech Bubble: Rectangle with Corners Rounded 86">
            <a:extLst>
              <a:ext uri="{FF2B5EF4-FFF2-40B4-BE49-F238E27FC236}">
                <a16:creationId xmlns:a16="http://schemas.microsoft.com/office/drawing/2014/main" id="{2DB465CA-2928-B2C6-3FF2-74A760061F63}"/>
              </a:ext>
            </a:extLst>
          </p:cNvPr>
          <p:cNvSpPr/>
          <p:nvPr/>
        </p:nvSpPr>
        <p:spPr>
          <a:xfrm flipH="1">
            <a:off x="6882032" y="832109"/>
            <a:ext cx="1554480" cy="640080"/>
          </a:xfrm>
          <a:prstGeom prst="wedgeRoundRectCallout">
            <a:avLst>
              <a:gd name="adj1" fmla="val 70442"/>
              <a:gd name="adj2" fmla="val 29586"/>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dirty="0">
                <a:solidFill>
                  <a:schemeClr val="bg1"/>
                </a:solidFill>
              </a:rPr>
              <a:t>SPM, ITSM &amp; IRM</a:t>
            </a:r>
          </a:p>
        </p:txBody>
      </p:sp>
      <p:sp>
        <p:nvSpPr>
          <p:cNvPr id="87" name="Speech Bubble: Rectangle with Corners Rounded 82">
            <a:extLst>
              <a:ext uri="{FF2B5EF4-FFF2-40B4-BE49-F238E27FC236}">
                <a16:creationId xmlns:a16="http://schemas.microsoft.com/office/drawing/2014/main" id="{22AB1A09-A3BE-7CBE-B8D0-2DAB8E015AF7}"/>
              </a:ext>
            </a:extLst>
          </p:cNvPr>
          <p:cNvSpPr/>
          <p:nvPr/>
        </p:nvSpPr>
        <p:spPr>
          <a:xfrm>
            <a:off x="6900568" y="5172056"/>
            <a:ext cx="1554480" cy="640080"/>
          </a:xfrm>
          <a:prstGeom prst="wedgeRoundRectCallout">
            <a:avLst>
              <a:gd name="adj1" fmla="val -73484"/>
              <a:gd name="adj2" fmla="val -44034"/>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dirty="0">
                <a:solidFill>
                  <a:schemeClr val="bg1"/>
                </a:solidFill>
              </a:rPr>
              <a:t>ITOM, SecOps, SAM, IRM</a:t>
            </a:r>
          </a:p>
        </p:txBody>
      </p:sp>
      <p:sp>
        <p:nvSpPr>
          <p:cNvPr id="89" name="Speech Bubble: Rectangle with Corners Rounded 55">
            <a:extLst>
              <a:ext uri="{FF2B5EF4-FFF2-40B4-BE49-F238E27FC236}">
                <a16:creationId xmlns:a16="http://schemas.microsoft.com/office/drawing/2014/main" id="{ED3FAAA8-C25A-605F-6CC3-C653C5F9CE8F}"/>
              </a:ext>
            </a:extLst>
          </p:cNvPr>
          <p:cNvSpPr/>
          <p:nvPr/>
        </p:nvSpPr>
        <p:spPr>
          <a:xfrm flipH="1">
            <a:off x="8411099" y="3997923"/>
            <a:ext cx="1554480" cy="640080"/>
          </a:xfrm>
          <a:prstGeom prst="wedgeRoundRectCallout">
            <a:avLst>
              <a:gd name="adj1" fmla="val 76251"/>
              <a:gd name="adj2" fmla="val -8495"/>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dirty="0">
                <a:solidFill>
                  <a:schemeClr val="bg1"/>
                </a:solidFill>
              </a:rPr>
              <a:t>HAM Pro, SAM Pro, IRM, </a:t>
            </a:r>
          </a:p>
        </p:txBody>
      </p:sp>
      <p:pic>
        <p:nvPicPr>
          <p:cNvPr id="10" name="Picture 4" descr="New York State Home">
            <a:extLst>
              <a:ext uri="{FF2B5EF4-FFF2-40B4-BE49-F238E27FC236}">
                <a16:creationId xmlns:a16="http://schemas.microsoft.com/office/drawing/2014/main" id="{4F2609F0-6326-6B0E-9050-429F5A38A1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03273" y="243447"/>
            <a:ext cx="1383940" cy="837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43931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627D3-9FEB-7C0A-AAE7-6A1A20425815}"/>
              </a:ext>
            </a:extLst>
          </p:cNvPr>
          <p:cNvSpPr>
            <a:spLocks noGrp="1"/>
          </p:cNvSpPr>
          <p:nvPr>
            <p:ph type="title"/>
          </p:nvPr>
        </p:nvSpPr>
        <p:spPr/>
        <p:txBody>
          <a:bodyPr/>
          <a:lstStyle/>
          <a:p>
            <a:r>
              <a:rPr lang="en-US" dirty="0"/>
              <a:t>Journey of a Laptop on a Unified Platform</a:t>
            </a:r>
          </a:p>
        </p:txBody>
      </p:sp>
      <p:pic>
        <p:nvPicPr>
          <p:cNvPr id="5" name="Graphic 4">
            <a:extLst>
              <a:ext uri="{FF2B5EF4-FFF2-40B4-BE49-F238E27FC236}">
                <a16:creationId xmlns:a16="http://schemas.microsoft.com/office/drawing/2014/main" id="{9E8B58B2-603A-3824-CB24-BC0B7F623D1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39265" y="1589978"/>
            <a:ext cx="9689168" cy="4612793"/>
          </a:xfrm>
          <a:prstGeom prst="rect">
            <a:avLst/>
          </a:prstGeom>
          <a:effectLst>
            <a:outerShdw blurRad="76200" dist="228600" dir="2700000" algn="tl" rotWithShape="0">
              <a:prstClr val="black">
                <a:alpha val="20000"/>
              </a:prstClr>
            </a:outerShdw>
          </a:effectLst>
        </p:spPr>
      </p:pic>
      <p:sp>
        <p:nvSpPr>
          <p:cNvPr id="6" name="Rectangle 5">
            <a:extLst>
              <a:ext uri="{FF2B5EF4-FFF2-40B4-BE49-F238E27FC236}">
                <a16:creationId xmlns:a16="http://schemas.microsoft.com/office/drawing/2014/main" id="{D2792376-6C4B-DC28-540B-F63F6122B314}"/>
              </a:ext>
            </a:extLst>
          </p:cNvPr>
          <p:cNvSpPr/>
          <p:nvPr/>
        </p:nvSpPr>
        <p:spPr>
          <a:xfrm>
            <a:off x="12115742" y="1786"/>
            <a:ext cx="80823" cy="68544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3852">
              <a:defRPr/>
            </a:pPr>
            <a:endParaRPr lang="en-US" sz="1600" err="1">
              <a:solidFill>
                <a:srgbClr val="000000"/>
              </a:solidFill>
              <a:latin typeface="Century Gothic" panose="020F0302020204030204"/>
            </a:endParaRPr>
          </a:p>
        </p:txBody>
      </p:sp>
      <p:grpSp>
        <p:nvGrpSpPr>
          <p:cNvPr id="7" name="Group 6">
            <a:extLst>
              <a:ext uri="{FF2B5EF4-FFF2-40B4-BE49-F238E27FC236}">
                <a16:creationId xmlns:a16="http://schemas.microsoft.com/office/drawing/2014/main" id="{7651789D-411C-A5D2-F776-41F174A41732}"/>
              </a:ext>
            </a:extLst>
          </p:cNvPr>
          <p:cNvGrpSpPr/>
          <p:nvPr/>
        </p:nvGrpSpPr>
        <p:grpSpPr>
          <a:xfrm>
            <a:off x="2496446" y="1943991"/>
            <a:ext cx="1702752" cy="945053"/>
            <a:chOff x="2299581" y="1922443"/>
            <a:chExt cx="1703196" cy="945299"/>
          </a:xfrm>
        </p:grpSpPr>
        <p:sp>
          <p:nvSpPr>
            <p:cNvPr id="8" name="TextBox 7">
              <a:extLst>
                <a:ext uri="{FF2B5EF4-FFF2-40B4-BE49-F238E27FC236}">
                  <a16:creationId xmlns:a16="http://schemas.microsoft.com/office/drawing/2014/main" id="{9A37B976-3C29-A96A-EBE5-CF07ABD016EE}"/>
                </a:ext>
              </a:extLst>
            </p:cNvPr>
            <p:cNvSpPr txBox="1"/>
            <p:nvPr/>
          </p:nvSpPr>
          <p:spPr>
            <a:xfrm>
              <a:off x="2299581" y="2283949"/>
              <a:ext cx="1433510" cy="430887"/>
            </a:xfrm>
            <a:prstGeom prst="rect">
              <a:avLst/>
            </a:prstGeom>
            <a:noFill/>
          </p:spPr>
          <p:txBody>
            <a:bodyPr wrap="square">
              <a:spAutoFit/>
            </a:bodyPr>
            <a:lstStyle/>
            <a:p>
              <a:pPr algn="ctr" defTabSz="456492">
                <a:defRPr/>
              </a:pPr>
              <a:r>
                <a:rPr lang="en-US" sz="1100" kern="0">
                  <a:solidFill>
                    <a:srgbClr val="FFFFFF"/>
                  </a:solidFill>
                  <a:latin typeface="Century Gothic" panose="020F0302020204030204"/>
                </a:rPr>
                <a:t>ONBOARDING INITIATED</a:t>
              </a:r>
            </a:p>
          </p:txBody>
        </p:sp>
        <p:cxnSp>
          <p:nvCxnSpPr>
            <p:cNvPr id="9" name="Straight Connector 8">
              <a:extLst>
                <a:ext uri="{FF2B5EF4-FFF2-40B4-BE49-F238E27FC236}">
                  <a16:creationId xmlns:a16="http://schemas.microsoft.com/office/drawing/2014/main" id="{32735C10-AA11-62FF-DA25-2545F6AD5FD3}"/>
                </a:ext>
              </a:extLst>
            </p:cNvPr>
            <p:cNvCxnSpPr>
              <a:cxnSpLocks/>
            </p:cNvCxnSpPr>
            <p:nvPr/>
          </p:nvCxnSpPr>
          <p:spPr>
            <a:xfrm flipH="1">
              <a:off x="3226610" y="1922443"/>
              <a:ext cx="185715" cy="338346"/>
            </a:xfrm>
            <a:prstGeom prst="line">
              <a:avLst/>
            </a:prstGeom>
            <a:ln w="38100" cap="rnd">
              <a:solidFill>
                <a:schemeClr val="accent1"/>
              </a:solidFill>
              <a:round/>
              <a:headEnd type="oval" w="lg" len="lg"/>
            </a:ln>
            <a:effectLst>
              <a:outerShdw blurRad="508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0" name="Group 81">
              <a:extLst>
                <a:ext uri="{FF2B5EF4-FFF2-40B4-BE49-F238E27FC236}">
                  <a16:creationId xmlns:a16="http://schemas.microsoft.com/office/drawing/2014/main" id="{93277491-A60A-96D4-FA1D-F7957975CDEB}"/>
                </a:ext>
              </a:extLst>
            </p:cNvPr>
            <p:cNvGrpSpPr>
              <a:grpSpLocks noChangeAspect="1"/>
            </p:cNvGrpSpPr>
            <p:nvPr/>
          </p:nvGrpSpPr>
          <p:grpSpPr bwMode="auto">
            <a:xfrm>
              <a:off x="3593985" y="2440247"/>
              <a:ext cx="408792" cy="427495"/>
              <a:chOff x="3703" y="2022"/>
              <a:chExt cx="272" cy="276"/>
            </a:xfrm>
          </p:grpSpPr>
          <p:sp>
            <p:nvSpPr>
              <p:cNvPr id="11" name="Oval 82">
                <a:extLst>
                  <a:ext uri="{FF2B5EF4-FFF2-40B4-BE49-F238E27FC236}">
                    <a16:creationId xmlns:a16="http://schemas.microsoft.com/office/drawing/2014/main" id="{6BDD4631-FAF9-9217-6D7A-139A3B5DD2E5}"/>
                  </a:ext>
                </a:extLst>
              </p:cNvPr>
              <p:cNvSpPr>
                <a:spLocks noChangeArrowheads="1"/>
              </p:cNvSpPr>
              <p:nvPr/>
            </p:nvSpPr>
            <p:spPr bwMode="auto">
              <a:xfrm>
                <a:off x="3849" y="2022"/>
                <a:ext cx="104" cy="108"/>
              </a:xfrm>
              <a:prstGeom prst="ellipse">
                <a:avLst/>
              </a:prstGeom>
              <a:solidFill>
                <a:schemeClr val="accent1"/>
              </a:solidFill>
              <a:ln w="9525">
                <a:solidFill>
                  <a:srgbClr val="000000"/>
                </a:solid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sp>
            <p:nvSpPr>
              <p:cNvPr id="12" name="Oval 83">
                <a:extLst>
                  <a:ext uri="{FF2B5EF4-FFF2-40B4-BE49-F238E27FC236}">
                    <a16:creationId xmlns:a16="http://schemas.microsoft.com/office/drawing/2014/main" id="{665F1528-8200-3C9B-5725-BEBDEAA85C25}"/>
                  </a:ext>
                </a:extLst>
              </p:cNvPr>
              <p:cNvSpPr>
                <a:spLocks noChangeArrowheads="1"/>
              </p:cNvSpPr>
              <p:nvPr/>
            </p:nvSpPr>
            <p:spPr bwMode="auto">
              <a:xfrm>
                <a:off x="3905" y="2148"/>
                <a:ext cx="70" cy="72"/>
              </a:xfrm>
              <a:prstGeom prst="ellipse">
                <a:avLst/>
              </a:prstGeom>
              <a:solidFill>
                <a:schemeClr val="accent1"/>
              </a:solidFill>
              <a:ln w="9525">
                <a:solidFill>
                  <a:srgbClr val="000000"/>
                </a:solid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sp>
            <p:nvSpPr>
              <p:cNvPr id="13" name="Oval 84">
                <a:extLst>
                  <a:ext uri="{FF2B5EF4-FFF2-40B4-BE49-F238E27FC236}">
                    <a16:creationId xmlns:a16="http://schemas.microsoft.com/office/drawing/2014/main" id="{7F6F5638-4158-4002-1CC0-C1DB17E23E6D}"/>
                  </a:ext>
                </a:extLst>
              </p:cNvPr>
              <p:cNvSpPr>
                <a:spLocks noChangeArrowheads="1"/>
              </p:cNvSpPr>
              <p:nvPr/>
            </p:nvSpPr>
            <p:spPr bwMode="auto">
              <a:xfrm>
                <a:off x="3770" y="2040"/>
                <a:ext cx="53" cy="54"/>
              </a:xfrm>
              <a:prstGeom prst="ellipse">
                <a:avLst/>
              </a:prstGeom>
              <a:solidFill>
                <a:schemeClr val="accent1"/>
              </a:solidFill>
              <a:ln w="9525">
                <a:solidFill>
                  <a:srgbClr val="000000"/>
                </a:solid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sp>
            <p:nvSpPr>
              <p:cNvPr id="14" name="Freeform 85">
                <a:extLst>
                  <a:ext uri="{FF2B5EF4-FFF2-40B4-BE49-F238E27FC236}">
                    <a16:creationId xmlns:a16="http://schemas.microsoft.com/office/drawing/2014/main" id="{363647FA-37B0-446B-C881-12E5F8AFFD1D}"/>
                  </a:ext>
                </a:extLst>
              </p:cNvPr>
              <p:cNvSpPr>
                <a:spLocks noEditPoints="1"/>
              </p:cNvSpPr>
              <p:nvPr/>
            </p:nvSpPr>
            <p:spPr bwMode="auto">
              <a:xfrm>
                <a:off x="3703" y="2075"/>
                <a:ext cx="198" cy="223"/>
              </a:xfrm>
              <a:custGeom>
                <a:avLst/>
                <a:gdLst>
                  <a:gd name="T0" fmla="*/ 173 w 182"/>
                  <a:gd name="T1" fmla="*/ 9 h 199"/>
                  <a:gd name="T2" fmla="*/ 138 w 182"/>
                  <a:gd name="T3" fmla="*/ 9 h 199"/>
                  <a:gd name="T4" fmla="*/ 98 w 182"/>
                  <a:gd name="T5" fmla="*/ 49 h 199"/>
                  <a:gd name="T6" fmla="*/ 86 w 182"/>
                  <a:gd name="T7" fmla="*/ 31 h 199"/>
                  <a:gd name="T8" fmla="*/ 54 w 182"/>
                  <a:gd name="T9" fmla="*/ 32 h 199"/>
                  <a:gd name="T10" fmla="*/ 46 w 182"/>
                  <a:gd name="T11" fmla="*/ 40 h 199"/>
                  <a:gd name="T12" fmla="*/ 45 w 182"/>
                  <a:gd name="T13" fmla="*/ 48 h 199"/>
                  <a:gd name="T14" fmla="*/ 46 w 182"/>
                  <a:gd name="T15" fmla="*/ 101 h 199"/>
                  <a:gd name="T16" fmla="*/ 2 w 182"/>
                  <a:gd name="T17" fmla="*/ 145 h 199"/>
                  <a:gd name="T18" fmla="*/ 2 w 182"/>
                  <a:gd name="T19" fmla="*/ 153 h 199"/>
                  <a:gd name="T20" fmla="*/ 11 w 182"/>
                  <a:gd name="T21" fmla="*/ 153 h 199"/>
                  <a:gd name="T22" fmla="*/ 51 w 182"/>
                  <a:gd name="T23" fmla="*/ 113 h 199"/>
                  <a:gd name="T24" fmla="*/ 101 w 182"/>
                  <a:gd name="T25" fmla="*/ 150 h 199"/>
                  <a:gd name="T26" fmla="*/ 63 w 182"/>
                  <a:gd name="T27" fmla="*/ 189 h 199"/>
                  <a:gd name="T28" fmla="*/ 63 w 182"/>
                  <a:gd name="T29" fmla="*/ 197 h 199"/>
                  <a:gd name="T30" fmla="*/ 67 w 182"/>
                  <a:gd name="T31" fmla="*/ 199 h 199"/>
                  <a:gd name="T32" fmla="*/ 71 w 182"/>
                  <a:gd name="T33" fmla="*/ 197 h 199"/>
                  <a:gd name="T34" fmla="*/ 112 w 182"/>
                  <a:gd name="T35" fmla="*/ 155 h 199"/>
                  <a:gd name="T36" fmla="*/ 113 w 182"/>
                  <a:gd name="T37" fmla="*/ 155 h 199"/>
                  <a:gd name="T38" fmla="*/ 130 w 182"/>
                  <a:gd name="T39" fmla="*/ 148 h 199"/>
                  <a:gd name="T40" fmla="*/ 158 w 182"/>
                  <a:gd name="T41" fmla="*/ 120 h 199"/>
                  <a:gd name="T42" fmla="*/ 160 w 182"/>
                  <a:gd name="T43" fmla="*/ 90 h 199"/>
                  <a:gd name="T44" fmla="*/ 146 w 182"/>
                  <a:gd name="T45" fmla="*/ 71 h 199"/>
                  <a:gd name="T46" fmla="*/ 173 w 182"/>
                  <a:gd name="T47" fmla="*/ 44 h 199"/>
                  <a:gd name="T48" fmla="*/ 173 w 182"/>
                  <a:gd name="T49" fmla="*/ 9 h 199"/>
                  <a:gd name="T50" fmla="*/ 164 w 182"/>
                  <a:gd name="T51" fmla="*/ 35 h 199"/>
                  <a:gd name="T52" fmla="*/ 134 w 182"/>
                  <a:gd name="T53" fmla="*/ 66 h 199"/>
                  <a:gd name="T54" fmla="*/ 133 w 182"/>
                  <a:gd name="T55" fmla="*/ 74 h 199"/>
                  <a:gd name="T56" fmla="*/ 150 w 182"/>
                  <a:gd name="T57" fmla="*/ 97 h 199"/>
                  <a:gd name="T58" fmla="*/ 149 w 182"/>
                  <a:gd name="T59" fmla="*/ 112 h 199"/>
                  <a:gd name="T60" fmla="*/ 121 w 182"/>
                  <a:gd name="T61" fmla="*/ 140 h 199"/>
                  <a:gd name="T62" fmla="*/ 113 w 182"/>
                  <a:gd name="T63" fmla="*/ 143 h 199"/>
                  <a:gd name="T64" fmla="*/ 112 w 182"/>
                  <a:gd name="T65" fmla="*/ 143 h 199"/>
                  <a:gd name="T66" fmla="*/ 59 w 182"/>
                  <a:gd name="T67" fmla="*/ 104 h 199"/>
                  <a:gd name="T68" fmla="*/ 58 w 182"/>
                  <a:gd name="T69" fmla="*/ 45 h 199"/>
                  <a:gd name="T70" fmla="*/ 62 w 182"/>
                  <a:gd name="T71" fmla="*/ 40 h 199"/>
                  <a:gd name="T72" fmla="*/ 78 w 182"/>
                  <a:gd name="T73" fmla="*/ 40 h 199"/>
                  <a:gd name="T74" fmla="*/ 88 w 182"/>
                  <a:gd name="T75" fmla="*/ 62 h 199"/>
                  <a:gd name="T76" fmla="*/ 92 w 182"/>
                  <a:gd name="T77" fmla="*/ 67 h 199"/>
                  <a:gd name="T78" fmla="*/ 98 w 182"/>
                  <a:gd name="T79" fmla="*/ 66 h 199"/>
                  <a:gd name="T80" fmla="*/ 146 w 182"/>
                  <a:gd name="T81" fmla="*/ 18 h 199"/>
                  <a:gd name="T82" fmla="*/ 164 w 182"/>
                  <a:gd name="T83" fmla="*/ 18 h 199"/>
                  <a:gd name="T84" fmla="*/ 164 w 182"/>
                  <a:gd name="T85" fmla="*/ 3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2" h="199">
                    <a:moveTo>
                      <a:pt x="173" y="9"/>
                    </a:moveTo>
                    <a:cubicBezTo>
                      <a:pt x="163" y="0"/>
                      <a:pt x="147" y="0"/>
                      <a:pt x="138" y="9"/>
                    </a:cubicBezTo>
                    <a:cubicBezTo>
                      <a:pt x="98" y="49"/>
                      <a:pt x="98" y="49"/>
                      <a:pt x="98" y="49"/>
                    </a:cubicBezTo>
                    <a:cubicBezTo>
                      <a:pt x="96" y="42"/>
                      <a:pt x="92" y="36"/>
                      <a:pt x="86" y="31"/>
                    </a:cubicBezTo>
                    <a:cubicBezTo>
                      <a:pt x="77" y="23"/>
                      <a:pt x="63" y="23"/>
                      <a:pt x="54" y="32"/>
                    </a:cubicBezTo>
                    <a:cubicBezTo>
                      <a:pt x="46" y="40"/>
                      <a:pt x="46" y="40"/>
                      <a:pt x="46" y="40"/>
                    </a:cubicBezTo>
                    <a:cubicBezTo>
                      <a:pt x="44" y="42"/>
                      <a:pt x="44" y="45"/>
                      <a:pt x="45" y="48"/>
                    </a:cubicBezTo>
                    <a:cubicBezTo>
                      <a:pt x="68" y="78"/>
                      <a:pt x="47" y="100"/>
                      <a:pt x="46" y="101"/>
                    </a:cubicBezTo>
                    <a:cubicBezTo>
                      <a:pt x="2" y="145"/>
                      <a:pt x="2" y="145"/>
                      <a:pt x="2" y="145"/>
                    </a:cubicBezTo>
                    <a:cubicBezTo>
                      <a:pt x="0" y="147"/>
                      <a:pt x="0" y="151"/>
                      <a:pt x="2" y="153"/>
                    </a:cubicBezTo>
                    <a:cubicBezTo>
                      <a:pt x="4" y="156"/>
                      <a:pt x="8" y="156"/>
                      <a:pt x="11" y="153"/>
                    </a:cubicBezTo>
                    <a:cubicBezTo>
                      <a:pt x="51" y="113"/>
                      <a:pt x="51" y="113"/>
                      <a:pt x="51" y="113"/>
                    </a:cubicBezTo>
                    <a:cubicBezTo>
                      <a:pt x="101" y="150"/>
                      <a:pt x="101" y="150"/>
                      <a:pt x="101" y="150"/>
                    </a:cubicBezTo>
                    <a:cubicBezTo>
                      <a:pt x="63" y="189"/>
                      <a:pt x="63" y="189"/>
                      <a:pt x="63" y="189"/>
                    </a:cubicBezTo>
                    <a:cubicBezTo>
                      <a:pt x="60" y="191"/>
                      <a:pt x="60" y="195"/>
                      <a:pt x="63" y="197"/>
                    </a:cubicBezTo>
                    <a:cubicBezTo>
                      <a:pt x="64" y="198"/>
                      <a:pt x="65" y="199"/>
                      <a:pt x="67" y="199"/>
                    </a:cubicBezTo>
                    <a:cubicBezTo>
                      <a:pt x="68" y="199"/>
                      <a:pt x="70" y="198"/>
                      <a:pt x="71" y="197"/>
                    </a:cubicBezTo>
                    <a:cubicBezTo>
                      <a:pt x="112" y="155"/>
                      <a:pt x="112" y="155"/>
                      <a:pt x="112" y="155"/>
                    </a:cubicBezTo>
                    <a:cubicBezTo>
                      <a:pt x="113" y="155"/>
                      <a:pt x="113" y="155"/>
                      <a:pt x="113" y="155"/>
                    </a:cubicBezTo>
                    <a:cubicBezTo>
                      <a:pt x="119" y="155"/>
                      <a:pt x="125" y="153"/>
                      <a:pt x="130" y="148"/>
                    </a:cubicBezTo>
                    <a:cubicBezTo>
                      <a:pt x="158" y="120"/>
                      <a:pt x="158" y="120"/>
                      <a:pt x="158" y="120"/>
                    </a:cubicBezTo>
                    <a:cubicBezTo>
                      <a:pt x="166" y="112"/>
                      <a:pt x="167" y="99"/>
                      <a:pt x="160" y="90"/>
                    </a:cubicBezTo>
                    <a:cubicBezTo>
                      <a:pt x="146" y="71"/>
                      <a:pt x="146" y="71"/>
                      <a:pt x="146" y="71"/>
                    </a:cubicBezTo>
                    <a:cubicBezTo>
                      <a:pt x="173" y="44"/>
                      <a:pt x="173" y="44"/>
                      <a:pt x="173" y="44"/>
                    </a:cubicBezTo>
                    <a:cubicBezTo>
                      <a:pt x="182" y="34"/>
                      <a:pt x="182" y="19"/>
                      <a:pt x="173" y="9"/>
                    </a:cubicBezTo>
                    <a:close/>
                    <a:moveTo>
                      <a:pt x="164" y="35"/>
                    </a:moveTo>
                    <a:cubicBezTo>
                      <a:pt x="134" y="66"/>
                      <a:pt x="134" y="66"/>
                      <a:pt x="134" y="66"/>
                    </a:cubicBezTo>
                    <a:cubicBezTo>
                      <a:pt x="131" y="68"/>
                      <a:pt x="131" y="72"/>
                      <a:pt x="133" y="74"/>
                    </a:cubicBezTo>
                    <a:cubicBezTo>
                      <a:pt x="150" y="97"/>
                      <a:pt x="150" y="97"/>
                      <a:pt x="150" y="97"/>
                    </a:cubicBezTo>
                    <a:cubicBezTo>
                      <a:pt x="154" y="101"/>
                      <a:pt x="153" y="108"/>
                      <a:pt x="149" y="112"/>
                    </a:cubicBezTo>
                    <a:cubicBezTo>
                      <a:pt x="121" y="140"/>
                      <a:pt x="121" y="140"/>
                      <a:pt x="121" y="140"/>
                    </a:cubicBezTo>
                    <a:cubicBezTo>
                      <a:pt x="119" y="142"/>
                      <a:pt x="116" y="143"/>
                      <a:pt x="113" y="143"/>
                    </a:cubicBezTo>
                    <a:cubicBezTo>
                      <a:pt x="112" y="143"/>
                      <a:pt x="112" y="143"/>
                      <a:pt x="112" y="143"/>
                    </a:cubicBezTo>
                    <a:cubicBezTo>
                      <a:pt x="59" y="104"/>
                      <a:pt x="59" y="104"/>
                      <a:pt x="59" y="104"/>
                    </a:cubicBezTo>
                    <a:cubicBezTo>
                      <a:pt x="67" y="92"/>
                      <a:pt x="74" y="70"/>
                      <a:pt x="58" y="45"/>
                    </a:cubicBezTo>
                    <a:cubicBezTo>
                      <a:pt x="62" y="40"/>
                      <a:pt x="62" y="40"/>
                      <a:pt x="62" y="40"/>
                    </a:cubicBezTo>
                    <a:cubicBezTo>
                      <a:pt x="67" y="36"/>
                      <a:pt x="74" y="36"/>
                      <a:pt x="78" y="40"/>
                    </a:cubicBezTo>
                    <a:cubicBezTo>
                      <a:pt x="85" y="46"/>
                      <a:pt x="88" y="53"/>
                      <a:pt x="88" y="62"/>
                    </a:cubicBezTo>
                    <a:cubicBezTo>
                      <a:pt x="88" y="64"/>
                      <a:pt x="89" y="66"/>
                      <a:pt x="92" y="67"/>
                    </a:cubicBezTo>
                    <a:cubicBezTo>
                      <a:pt x="94" y="68"/>
                      <a:pt x="96" y="68"/>
                      <a:pt x="98" y="66"/>
                    </a:cubicBezTo>
                    <a:cubicBezTo>
                      <a:pt x="146" y="18"/>
                      <a:pt x="146" y="18"/>
                      <a:pt x="146" y="18"/>
                    </a:cubicBezTo>
                    <a:cubicBezTo>
                      <a:pt x="151" y="13"/>
                      <a:pt x="159" y="13"/>
                      <a:pt x="164" y="18"/>
                    </a:cubicBezTo>
                    <a:cubicBezTo>
                      <a:pt x="169" y="23"/>
                      <a:pt x="169" y="31"/>
                      <a:pt x="164" y="35"/>
                    </a:cubicBezTo>
                    <a:close/>
                  </a:path>
                </a:pathLst>
              </a:custGeom>
              <a:solidFill>
                <a:schemeClr val="bg1"/>
              </a:solidFill>
              <a:ln w="9525">
                <a:solidFill>
                  <a:srgbClr val="000000"/>
                </a:solidFill>
                <a:round/>
                <a:headEnd/>
                <a:tailEnd/>
              </a:ln>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grpSp>
      </p:grpSp>
      <p:grpSp>
        <p:nvGrpSpPr>
          <p:cNvPr id="15" name="Group 14">
            <a:extLst>
              <a:ext uri="{FF2B5EF4-FFF2-40B4-BE49-F238E27FC236}">
                <a16:creationId xmlns:a16="http://schemas.microsoft.com/office/drawing/2014/main" id="{17D819C0-21D9-2B8C-1E60-73AF00BAC3CC}"/>
              </a:ext>
            </a:extLst>
          </p:cNvPr>
          <p:cNvGrpSpPr/>
          <p:nvPr/>
        </p:nvGrpSpPr>
        <p:grpSpPr>
          <a:xfrm>
            <a:off x="3001163" y="3341103"/>
            <a:ext cx="2320926" cy="667962"/>
            <a:chOff x="3977262" y="3069503"/>
            <a:chExt cx="2321531" cy="668136"/>
          </a:xfrm>
        </p:grpSpPr>
        <p:cxnSp>
          <p:nvCxnSpPr>
            <p:cNvPr id="16" name="Straight Connector 15">
              <a:extLst>
                <a:ext uri="{FF2B5EF4-FFF2-40B4-BE49-F238E27FC236}">
                  <a16:creationId xmlns:a16="http://schemas.microsoft.com/office/drawing/2014/main" id="{F6E8237A-E17C-0D4D-0417-368750298F26}"/>
                </a:ext>
              </a:extLst>
            </p:cNvPr>
            <p:cNvCxnSpPr>
              <a:cxnSpLocks/>
            </p:cNvCxnSpPr>
            <p:nvPr/>
          </p:nvCxnSpPr>
          <p:spPr>
            <a:xfrm>
              <a:off x="3977262" y="3208600"/>
              <a:ext cx="419139" cy="146783"/>
            </a:xfrm>
            <a:prstGeom prst="line">
              <a:avLst/>
            </a:prstGeom>
            <a:ln w="38100" cap="rnd">
              <a:solidFill>
                <a:schemeClr val="accent1"/>
              </a:solidFill>
              <a:round/>
              <a:headEnd type="oval" w="lg" len="lg"/>
            </a:ln>
            <a:effectLst>
              <a:outerShdw blurRad="508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FBCBE43-0401-4273-1336-0F2D2FCD242C}"/>
                </a:ext>
              </a:extLst>
            </p:cNvPr>
            <p:cNvSpPr txBox="1"/>
            <p:nvPr/>
          </p:nvSpPr>
          <p:spPr>
            <a:xfrm>
              <a:off x="4488185" y="3306752"/>
              <a:ext cx="1530281" cy="430887"/>
            </a:xfrm>
            <a:prstGeom prst="rect">
              <a:avLst/>
            </a:prstGeom>
            <a:noFill/>
          </p:spPr>
          <p:txBody>
            <a:bodyPr wrap="square">
              <a:spAutoFit/>
            </a:bodyPr>
            <a:lstStyle/>
            <a:p>
              <a:pPr algn="ctr" defTabSz="456492">
                <a:defRPr/>
              </a:pPr>
              <a:r>
                <a:rPr lang="en-US" sz="1100" kern="0">
                  <a:solidFill>
                    <a:srgbClr val="FFFFFF"/>
                  </a:solidFill>
                  <a:latin typeface="Century Gothic" panose="020F0302020204030204"/>
                </a:rPr>
                <a:t>LAPTOP APPROVED AND PROVISIONED</a:t>
              </a:r>
            </a:p>
          </p:txBody>
        </p:sp>
        <p:grpSp>
          <p:nvGrpSpPr>
            <p:cNvPr id="18" name="Group 68">
              <a:extLst>
                <a:ext uri="{FF2B5EF4-FFF2-40B4-BE49-F238E27FC236}">
                  <a16:creationId xmlns:a16="http://schemas.microsoft.com/office/drawing/2014/main" id="{B171A708-9B39-5C8A-CB85-F5166884998D}"/>
                </a:ext>
              </a:extLst>
            </p:cNvPr>
            <p:cNvGrpSpPr>
              <a:grpSpLocks noChangeAspect="1"/>
            </p:cNvGrpSpPr>
            <p:nvPr/>
          </p:nvGrpSpPr>
          <p:grpSpPr bwMode="auto">
            <a:xfrm>
              <a:off x="5967752" y="3069503"/>
              <a:ext cx="331041" cy="278194"/>
              <a:chOff x="1212" y="1963"/>
              <a:chExt cx="332" cy="279"/>
            </a:xfrm>
            <a:solidFill>
              <a:schemeClr val="tx1"/>
            </a:solidFill>
          </p:grpSpPr>
          <p:sp>
            <p:nvSpPr>
              <p:cNvPr id="19" name="Freeform 69">
                <a:extLst>
                  <a:ext uri="{FF2B5EF4-FFF2-40B4-BE49-F238E27FC236}">
                    <a16:creationId xmlns:a16="http://schemas.microsoft.com/office/drawing/2014/main" id="{0564F44D-B09F-A5C2-A501-921BF80C5C5A}"/>
                  </a:ext>
                </a:extLst>
              </p:cNvPr>
              <p:cNvSpPr>
                <a:spLocks noEditPoints="1"/>
              </p:cNvSpPr>
              <p:nvPr/>
            </p:nvSpPr>
            <p:spPr bwMode="auto">
              <a:xfrm>
                <a:off x="1212" y="1963"/>
                <a:ext cx="332" cy="279"/>
              </a:xfrm>
              <a:custGeom>
                <a:avLst/>
                <a:gdLst>
                  <a:gd name="T0" fmla="*/ 251 w 252"/>
                  <a:gd name="T1" fmla="*/ 178 h 204"/>
                  <a:gd name="T2" fmla="*/ 220 w 252"/>
                  <a:gd name="T3" fmla="*/ 140 h 204"/>
                  <a:gd name="T4" fmla="*/ 220 w 252"/>
                  <a:gd name="T5" fmla="*/ 22 h 204"/>
                  <a:gd name="T6" fmla="*/ 198 w 252"/>
                  <a:gd name="T7" fmla="*/ 0 h 204"/>
                  <a:gd name="T8" fmla="*/ 54 w 252"/>
                  <a:gd name="T9" fmla="*/ 0 h 204"/>
                  <a:gd name="T10" fmla="*/ 32 w 252"/>
                  <a:gd name="T11" fmla="*/ 22 h 204"/>
                  <a:gd name="T12" fmla="*/ 32 w 252"/>
                  <a:gd name="T13" fmla="*/ 140 h 204"/>
                  <a:gd name="T14" fmla="*/ 1 w 252"/>
                  <a:gd name="T15" fmla="*/ 178 h 204"/>
                  <a:gd name="T16" fmla="*/ 1 w 252"/>
                  <a:gd name="T17" fmla="*/ 185 h 204"/>
                  <a:gd name="T18" fmla="*/ 4 w 252"/>
                  <a:gd name="T19" fmla="*/ 192 h 204"/>
                  <a:gd name="T20" fmla="*/ 24 w 252"/>
                  <a:gd name="T21" fmla="*/ 204 h 204"/>
                  <a:gd name="T22" fmla="*/ 228 w 252"/>
                  <a:gd name="T23" fmla="*/ 204 h 204"/>
                  <a:gd name="T24" fmla="*/ 248 w 252"/>
                  <a:gd name="T25" fmla="*/ 192 h 204"/>
                  <a:gd name="T26" fmla="*/ 251 w 252"/>
                  <a:gd name="T27" fmla="*/ 185 h 204"/>
                  <a:gd name="T28" fmla="*/ 251 w 252"/>
                  <a:gd name="T29" fmla="*/ 178 h 204"/>
                  <a:gd name="T30" fmla="*/ 54 w 252"/>
                  <a:gd name="T31" fmla="*/ 12 h 204"/>
                  <a:gd name="T32" fmla="*/ 198 w 252"/>
                  <a:gd name="T33" fmla="*/ 12 h 204"/>
                  <a:gd name="T34" fmla="*/ 208 w 252"/>
                  <a:gd name="T35" fmla="*/ 22 h 204"/>
                  <a:gd name="T36" fmla="*/ 208 w 252"/>
                  <a:gd name="T37" fmla="*/ 136 h 204"/>
                  <a:gd name="T38" fmla="*/ 44 w 252"/>
                  <a:gd name="T39" fmla="*/ 136 h 204"/>
                  <a:gd name="T40" fmla="*/ 44 w 252"/>
                  <a:gd name="T41" fmla="*/ 22 h 204"/>
                  <a:gd name="T42" fmla="*/ 54 w 252"/>
                  <a:gd name="T43" fmla="*/ 12 h 204"/>
                  <a:gd name="T44" fmla="*/ 237 w 252"/>
                  <a:gd name="T45" fmla="*/ 186 h 204"/>
                  <a:gd name="T46" fmla="*/ 228 w 252"/>
                  <a:gd name="T47" fmla="*/ 192 h 204"/>
                  <a:gd name="T48" fmla="*/ 24 w 252"/>
                  <a:gd name="T49" fmla="*/ 192 h 204"/>
                  <a:gd name="T50" fmla="*/ 15 w 252"/>
                  <a:gd name="T51" fmla="*/ 186 h 204"/>
                  <a:gd name="T52" fmla="*/ 13 w 252"/>
                  <a:gd name="T53" fmla="*/ 183 h 204"/>
                  <a:gd name="T54" fmla="*/ 41 w 252"/>
                  <a:gd name="T55" fmla="*/ 148 h 204"/>
                  <a:gd name="T56" fmla="*/ 211 w 252"/>
                  <a:gd name="T57" fmla="*/ 148 h 204"/>
                  <a:gd name="T58" fmla="*/ 239 w 252"/>
                  <a:gd name="T59" fmla="*/ 183 h 204"/>
                  <a:gd name="T60" fmla="*/ 237 w 252"/>
                  <a:gd name="T61" fmla="*/ 1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2" h="204">
                    <a:moveTo>
                      <a:pt x="251" y="178"/>
                    </a:moveTo>
                    <a:cubicBezTo>
                      <a:pt x="220" y="140"/>
                      <a:pt x="220" y="140"/>
                      <a:pt x="220" y="140"/>
                    </a:cubicBezTo>
                    <a:cubicBezTo>
                      <a:pt x="220" y="22"/>
                      <a:pt x="220" y="22"/>
                      <a:pt x="220" y="22"/>
                    </a:cubicBezTo>
                    <a:cubicBezTo>
                      <a:pt x="220" y="10"/>
                      <a:pt x="210" y="0"/>
                      <a:pt x="198" y="0"/>
                    </a:cubicBezTo>
                    <a:cubicBezTo>
                      <a:pt x="54" y="0"/>
                      <a:pt x="54" y="0"/>
                      <a:pt x="54" y="0"/>
                    </a:cubicBezTo>
                    <a:cubicBezTo>
                      <a:pt x="42" y="0"/>
                      <a:pt x="32" y="10"/>
                      <a:pt x="32" y="22"/>
                    </a:cubicBezTo>
                    <a:cubicBezTo>
                      <a:pt x="32" y="140"/>
                      <a:pt x="32" y="140"/>
                      <a:pt x="32" y="140"/>
                    </a:cubicBezTo>
                    <a:cubicBezTo>
                      <a:pt x="1" y="178"/>
                      <a:pt x="1" y="178"/>
                      <a:pt x="1" y="178"/>
                    </a:cubicBezTo>
                    <a:cubicBezTo>
                      <a:pt x="0" y="180"/>
                      <a:pt x="0" y="183"/>
                      <a:pt x="1" y="185"/>
                    </a:cubicBezTo>
                    <a:cubicBezTo>
                      <a:pt x="4" y="192"/>
                      <a:pt x="4" y="192"/>
                      <a:pt x="4" y="192"/>
                    </a:cubicBezTo>
                    <a:cubicBezTo>
                      <a:pt x="8" y="199"/>
                      <a:pt x="15" y="204"/>
                      <a:pt x="24" y="204"/>
                    </a:cubicBezTo>
                    <a:cubicBezTo>
                      <a:pt x="228" y="204"/>
                      <a:pt x="228" y="204"/>
                      <a:pt x="228" y="204"/>
                    </a:cubicBezTo>
                    <a:cubicBezTo>
                      <a:pt x="236" y="204"/>
                      <a:pt x="244" y="199"/>
                      <a:pt x="248" y="192"/>
                    </a:cubicBezTo>
                    <a:cubicBezTo>
                      <a:pt x="251" y="185"/>
                      <a:pt x="251" y="185"/>
                      <a:pt x="251" y="185"/>
                    </a:cubicBezTo>
                    <a:cubicBezTo>
                      <a:pt x="252" y="183"/>
                      <a:pt x="252" y="180"/>
                      <a:pt x="251" y="178"/>
                    </a:cubicBezTo>
                    <a:close/>
                    <a:moveTo>
                      <a:pt x="54" y="12"/>
                    </a:moveTo>
                    <a:cubicBezTo>
                      <a:pt x="198" y="12"/>
                      <a:pt x="198" y="12"/>
                      <a:pt x="198" y="12"/>
                    </a:cubicBezTo>
                    <a:cubicBezTo>
                      <a:pt x="204" y="12"/>
                      <a:pt x="208" y="16"/>
                      <a:pt x="208" y="22"/>
                    </a:cubicBezTo>
                    <a:cubicBezTo>
                      <a:pt x="208" y="136"/>
                      <a:pt x="208" y="136"/>
                      <a:pt x="208" y="136"/>
                    </a:cubicBezTo>
                    <a:cubicBezTo>
                      <a:pt x="44" y="136"/>
                      <a:pt x="44" y="136"/>
                      <a:pt x="44" y="136"/>
                    </a:cubicBezTo>
                    <a:cubicBezTo>
                      <a:pt x="44" y="22"/>
                      <a:pt x="44" y="22"/>
                      <a:pt x="44" y="22"/>
                    </a:cubicBezTo>
                    <a:cubicBezTo>
                      <a:pt x="44" y="16"/>
                      <a:pt x="48" y="12"/>
                      <a:pt x="54" y="12"/>
                    </a:cubicBezTo>
                    <a:close/>
                    <a:moveTo>
                      <a:pt x="237" y="186"/>
                    </a:moveTo>
                    <a:cubicBezTo>
                      <a:pt x="235" y="190"/>
                      <a:pt x="232" y="192"/>
                      <a:pt x="228" y="192"/>
                    </a:cubicBezTo>
                    <a:cubicBezTo>
                      <a:pt x="24" y="192"/>
                      <a:pt x="24" y="192"/>
                      <a:pt x="24" y="192"/>
                    </a:cubicBezTo>
                    <a:cubicBezTo>
                      <a:pt x="20" y="192"/>
                      <a:pt x="17" y="190"/>
                      <a:pt x="15" y="186"/>
                    </a:cubicBezTo>
                    <a:cubicBezTo>
                      <a:pt x="13" y="183"/>
                      <a:pt x="13" y="183"/>
                      <a:pt x="13" y="183"/>
                    </a:cubicBezTo>
                    <a:cubicBezTo>
                      <a:pt x="41" y="148"/>
                      <a:pt x="41" y="148"/>
                      <a:pt x="41" y="148"/>
                    </a:cubicBezTo>
                    <a:cubicBezTo>
                      <a:pt x="211" y="148"/>
                      <a:pt x="211" y="148"/>
                      <a:pt x="211" y="148"/>
                    </a:cubicBezTo>
                    <a:cubicBezTo>
                      <a:pt x="239" y="183"/>
                      <a:pt x="239" y="183"/>
                      <a:pt x="239" y="183"/>
                    </a:cubicBezTo>
                    <a:lnTo>
                      <a:pt x="237" y="18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sp>
            <p:nvSpPr>
              <p:cNvPr id="20" name="Freeform 70">
                <a:extLst>
                  <a:ext uri="{FF2B5EF4-FFF2-40B4-BE49-F238E27FC236}">
                    <a16:creationId xmlns:a16="http://schemas.microsoft.com/office/drawing/2014/main" id="{A71F8158-8A4B-5A58-DEA3-AC65F561A823}"/>
                  </a:ext>
                </a:extLst>
              </p:cNvPr>
              <p:cNvSpPr>
                <a:spLocks/>
              </p:cNvSpPr>
              <p:nvPr/>
            </p:nvSpPr>
            <p:spPr bwMode="auto">
              <a:xfrm>
                <a:off x="1341" y="2188"/>
                <a:ext cx="74" cy="22"/>
              </a:xfrm>
              <a:custGeom>
                <a:avLst/>
                <a:gdLst>
                  <a:gd name="T0" fmla="*/ 52 w 56"/>
                  <a:gd name="T1" fmla="*/ 4 h 16"/>
                  <a:gd name="T2" fmla="*/ 45 w 56"/>
                  <a:gd name="T3" fmla="*/ 0 h 16"/>
                  <a:gd name="T4" fmla="*/ 11 w 56"/>
                  <a:gd name="T5" fmla="*/ 0 h 16"/>
                  <a:gd name="T6" fmla="*/ 4 w 56"/>
                  <a:gd name="T7" fmla="*/ 4 h 16"/>
                  <a:gd name="T8" fmla="*/ 2 w 56"/>
                  <a:gd name="T9" fmla="*/ 9 h 16"/>
                  <a:gd name="T10" fmla="*/ 9 w 56"/>
                  <a:gd name="T11" fmla="*/ 16 h 16"/>
                  <a:gd name="T12" fmla="*/ 47 w 56"/>
                  <a:gd name="T13" fmla="*/ 16 h 16"/>
                  <a:gd name="T14" fmla="*/ 54 w 56"/>
                  <a:gd name="T15" fmla="*/ 9 h 16"/>
                  <a:gd name="T16" fmla="*/ 52 w 56"/>
                  <a:gd name="T17"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6">
                    <a:moveTo>
                      <a:pt x="52" y="4"/>
                    </a:moveTo>
                    <a:cubicBezTo>
                      <a:pt x="51" y="1"/>
                      <a:pt x="48" y="0"/>
                      <a:pt x="45" y="0"/>
                    </a:cubicBezTo>
                    <a:cubicBezTo>
                      <a:pt x="11" y="0"/>
                      <a:pt x="11" y="0"/>
                      <a:pt x="11" y="0"/>
                    </a:cubicBezTo>
                    <a:cubicBezTo>
                      <a:pt x="8" y="0"/>
                      <a:pt x="5" y="1"/>
                      <a:pt x="4" y="4"/>
                    </a:cubicBezTo>
                    <a:cubicBezTo>
                      <a:pt x="2" y="9"/>
                      <a:pt x="2" y="9"/>
                      <a:pt x="2" y="9"/>
                    </a:cubicBezTo>
                    <a:cubicBezTo>
                      <a:pt x="0" y="12"/>
                      <a:pt x="4" y="16"/>
                      <a:pt x="9" y="16"/>
                    </a:cubicBezTo>
                    <a:cubicBezTo>
                      <a:pt x="47" y="16"/>
                      <a:pt x="47" y="16"/>
                      <a:pt x="47" y="16"/>
                    </a:cubicBezTo>
                    <a:cubicBezTo>
                      <a:pt x="52" y="16"/>
                      <a:pt x="56" y="12"/>
                      <a:pt x="54" y="9"/>
                    </a:cubicBezTo>
                    <a:lnTo>
                      <a:pt x="52" y="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sp>
            <p:nvSpPr>
              <p:cNvPr id="21" name="Freeform 71">
                <a:extLst>
                  <a:ext uri="{FF2B5EF4-FFF2-40B4-BE49-F238E27FC236}">
                    <a16:creationId xmlns:a16="http://schemas.microsoft.com/office/drawing/2014/main" id="{89259A88-22F8-834A-9E1F-02C99521D730}"/>
                  </a:ext>
                </a:extLst>
              </p:cNvPr>
              <p:cNvSpPr>
                <a:spLocks/>
              </p:cNvSpPr>
              <p:nvPr/>
            </p:nvSpPr>
            <p:spPr bwMode="auto">
              <a:xfrm>
                <a:off x="1291" y="2002"/>
                <a:ext cx="174" cy="126"/>
              </a:xfrm>
              <a:custGeom>
                <a:avLst/>
                <a:gdLst>
                  <a:gd name="T0" fmla="*/ 124 w 132"/>
                  <a:gd name="T1" fmla="*/ 92 h 92"/>
                  <a:gd name="T2" fmla="*/ 8 w 132"/>
                  <a:gd name="T3" fmla="*/ 92 h 92"/>
                  <a:gd name="T4" fmla="*/ 0 w 132"/>
                  <a:gd name="T5" fmla="*/ 84 h 92"/>
                  <a:gd name="T6" fmla="*/ 0 w 132"/>
                  <a:gd name="T7" fmla="*/ 8 h 92"/>
                  <a:gd name="T8" fmla="*/ 8 w 132"/>
                  <a:gd name="T9" fmla="*/ 0 h 92"/>
                  <a:gd name="T10" fmla="*/ 124 w 132"/>
                  <a:gd name="T11" fmla="*/ 0 h 92"/>
                  <a:gd name="T12" fmla="*/ 132 w 132"/>
                  <a:gd name="T13" fmla="*/ 8 h 92"/>
                  <a:gd name="T14" fmla="*/ 132 w 132"/>
                  <a:gd name="T15" fmla="*/ 84 h 92"/>
                  <a:gd name="T16" fmla="*/ 124 w 132"/>
                  <a:gd name="T17" fmla="*/ 9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2" h="92">
                    <a:moveTo>
                      <a:pt x="124" y="92"/>
                    </a:moveTo>
                    <a:cubicBezTo>
                      <a:pt x="8" y="92"/>
                      <a:pt x="8" y="92"/>
                      <a:pt x="8" y="92"/>
                    </a:cubicBezTo>
                    <a:cubicBezTo>
                      <a:pt x="4" y="92"/>
                      <a:pt x="0" y="88"/>
                      <a:pt x="0" y="84"/>
                    </a:cubicBezTo>
                    <a:cubicBezTo>
                      <a:pt x="0" y="8"/>
                      <a:pt x="0" y="8"/>
                      <a:pt x="0" y="8"/>
                    </a:cubicBezTo>
                    <a:cubicBezTo>
                      <a:pt x="0" y="4"/>
                      <a:pt x="4" y="0"/>
                      <a:pt x="8" y="0"/>
                    </a:cubicBezTo>
                    <a:cubicBezTo>
                      <a:pt x="124" y="0"/>
                      <a:pt x="124" y="0"/>
                      <a:pt x="124" y="0"/>
                    </a:cubicBezTo>
                    <a:cubicBezTo>
                      <a:pt x="128" y="0"/>
                      <a:pt x="132" y="4"/>
                      <a:pt x="132" y="8"/>
                    </a:cubicBezTo>
                    <a:cubicBezTo>
                      <a:pt x="132" y="84"/>
                      <a:pt x="132" y="84"/>
                      <a:pt x="132" y="84"/>
                    </a:cubicBezTo>
                    <a:cubicBezTo>
                      <a:pt x="132" y="88"/>
                      <a:pt x="128" y="92"/>
                      <a:pt x="124" y="9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grpSp>
      </p:grpSp>
      <p:grpSp>
        <p:nvGrpSpPr>
          <p:cNvPr id="22" name="Group 21">
            <a:extLst>
              <a:ext uri="{FF2B5EF4-FFF2-40B4-BE49-F238E27FC236}">
                <a16:creationId xmlns:a16="http://schemas.microsoft.com/office/drawing/2014/main" id="{3BF315EB-24F4-7AB3-0740-ADC9490E692F}"/>
              </a:ext>
            </a:extLst>
          </p:cNvPr>
          <p:cNvGrpSpPr/>
          <p:nvPr/>
        </p:nvGrpSpPr>
        <p:grpSpPr>
          <a:xfrm>
            <a:off x="2505477" y="4972048"/>
            <a:ext cx="2398744" cy="1201682"/>
            <a:chOff x="2281273" y="4608214"/>
            <a:chExt cx="2399369" cy="1201995"/>
          </a:xfrm>
        </p:grpSpPr>
        <p:sp>
          <p:nvSpPr>
            <p:cNvPr id="23" name="TextBox 22">
              <a:extLst>
                <a:ext uri="{FF2B5EF4-FFF2-40B4-BE49-F238E27FC236}">
                  <a16:creationId xmlns:a16="http://schemas.microsoft.com/office/drawing/2014/main" id="{A8680A0B-A305-52FF-7647-841F319E0388}"/>
                </a:ext>
              </a:extLst>
            </p:cNvPr>
            <p:cNvSpPr txBox="1"/>
            <p:nvPr/>
          </p:nvSpPr>
          <p:spPr>
            <a:xfrm>
              <a:off x="2281273" y="5116956"/>
              <a:ext cx="2040022" cy="430887"/>
            </a:xfrm>
            <a:prstGeom prst="rect">
              <a:avLst/>
            </a:prstGeom>
            <a:noFill/>
          </p:spPr>
          <p:txBody>
            <a:bodyPr wrap="square">
              <a:spAutoFit/>
            </a:bodyPr>
            <a:lstStyle/>
            <a:p>
              <a:pPr algn="ctr" defTabSz="456492">
                <a:defRPr/>
              </a:pPr>
              <a:r>
                <a:rPr lang="en-US" sz="1100" kern="0">
                  <a:solidFill>
                    <a:srgbClr val="FFFFFF"/>
                  </a:solidFill>
                  <a:latin typeface="Century Gothic" panose="020F0302020204030204"/>
                </a:rPr>
                <a:t>LAPTOP AND SOFTWARE  DISCOVERY  </a:t>
              </a:r>
            </a:p>
          </p:txBody>
        </p:sp>
        <p:cxnSp>
          <p:nvCxnSpPr>
            <p:cNvPr id="24" name="Straight Connector 23">
              <a:extLst>
                <a:ext uri="{FF2B5EF4-FFF2-40B4-BE49-F238E27FC236}">
                  <a16:creationId xmlns:a16="http://schemas.microsoft.com/office/drawing/2014/main" id="{B340197A-75F9-C4B6-FC00-4274092D5DAD}"/>
                </a:ext>
              </a:extLst>
            </p:cNvPr>
            <p:cNvCxnSpPr>
              <a:cxnSpLocks/>
            </p:cNvCxnSpPr>
            <p:nvPr/>
          </p:nvCxnSpPr>
          <p:spPr>
            <a:xfrm flipH="1">
              <a:off x="4097637" y="4608214"/>
              <a:ext cx="583005" cy="532884"/>
            </a:xfrm>
            <a:prstGeom prst="line">
              <a:avLst/>
            </a:prstGeom>
            <a:ln w="38100" cap="rnd">
              <a:solidFill>
                <a:schemeClr val="accent3"/>
              </a:solidFill>
              <a:round/>
              <a:headEnd type="oval" w="lg" len="lg"/>
            </a:ln>
            <a:effectLst>
              <a:outerShdw blurRad="508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8195C3C3-7211-BB76-6238-91C4BF467ACC}"/>
                </a:ext>
              </a:extLst>
            </p:cNvPr>
            <p:cNvGrpSpPr>
              <a:grpSpLocks noChangeAspect="1"/>
            </p:cNvGrpSpPr>
            <p:nvPr/>
          </p:nvGrpSpPr>
          <p:grpSpPr>
            <a:xfrm>
              <a:off x="3887571" y="5460156"/>
              <a:ext cx="330677" cy="350053"/>
              <a:chOff x="8395627" y="9337255"/>
              <a:chExt cx="465743" cy="493032"/>
            </a:xfrm>
          </p:grpSpPr>
          <p:sp>
            <p:nvSpPr>
              <p:cNvPr id="26" name="Freeform 103">
                <a:extLst>
                  <a:ext uri="{FF2B5EF4-FFF2-40B4-BE49-F238E27FC236}">
                    <a16:creationId xmlns:a16="http://schemas.microsoft.com/office/drawing/2014/main" id="{8ACDE053-4A29-F753-D723-338FF45643F9}"/>
                  </a:ext>
                </a:extLst>
              </p:cNvPr>
              <p:cNvSpPr>
                <a:spLocks noEditPoints="1"/>
              </p:cNvSpPr>
              <p:nvPr/>
            </p:nvSpPr>
            <p:spPr bwMode="auto">
              <a:xfrm>
                <a:off x="8519381" y="9466425"/>
                <a:ext cx="289269" cy="138267"/>
              </a:xfrm>
              <a:custGeom>
                <a:avLst/>
                <a:gdLst>
                  <a:gd name="T0" fmla="*/ 26 w 148"/>
                  <a:gd name="T1" fmla="*/ 68 h 68"/>
                  <a:gd name="T2" fmla="*/ 0 w 148"/>
                  <a:gd name="T3" fmla="*/ 42 h 68"/>
                  <a:gd name="T4" fmla="*/ 0 w 148"/>
                  <a:gd name="T5" fmla="*/ 26 h 68"/>
                  <a:gd name="T6" fmla="*/ 26 w 148"/>
                  <a:gd name="T7" fmla="*/ 0 h 68"/>
                  <a:gd name="T8" fmla="*/ 52 w 148"/>
                  <a:gd name="T9" fmla="*/ 26 h 68"/>
                  <a:gd name="T10" fmla="*/ 52 w 148"/>
                  <a:gd name="T11" fmla="*/ 42 h 68"/>
                  <a:gd name="T12" fmla="*/ 26 w 148"/>
                  <a:gd name="T13" fmla="*/ 68 h 68"/>
                  <a:gd name="T14" fmla="*/ 26 w 148"/>
                  <a:gd name="T15" fmla="*/ 12 h 68"/>
                  <a:gd name="T16" fmla="*/ 12 w 148"/>
                  <a:gd name="T17" fmla="*/ 26 h 68"/>
                  <a:gd name="T18" fmla="*/ 12 w 148"/>
                  <a:gd name="T19" fmla="*/ 42 h 68"/>
                  <a:gd name="T20" fmla="*/ 26 w 148"/>
                  <a:gd name="T21" fmla="*/ 56 h 68"/>
                  <a:gd name="T22" fmla="*/ 40 w 148"/>
                  <a:gd name="T23" fmla="*/ 42 h 68"/>
                  <a:gd name="T24" fmla="*/ 40 w 148"/>
                  <a:gd name="T25" fmla="*/ 26 h 68"/>
                  <a:gd name="T26" fmla="*/ 26 w 148"/>
                  <a:gd name="T27" fmla="*/ 12 h 68"/>
                  <a:gd name="T28" fmla="*/ 122 w 148"/>
                  <a:gd name="T29" fmla="*/ 68 h 68"/>
                  <a:gd name="T30" fmla="*/ 96 w 148"/>
                  <a:gd name="T31" fmla="*/ 42 h 68"/>
                  <a:gd name="T32" fmla="*/ 96 w 148"/>
                  <a:gd name="T33" fmla="*/ 26 h 68"/>
                  <a:gd name="T34" fmla="*/ 122 w 148"/>
                  <a:gd name="T35" fmla="*/ 0 h 68"/>
                  <a:gd name="T36" fmla="*/ 148 w 148"/>
                  <a:gd name="T37" fmla="*/ 26 h 68"/>
                  <a:gd name="T38" fmla="*/ 148 w 148"/>
                  <a:gd name="T39" fmla="*/ 42 h 68"/>
                  <a:gd name="T40" fmla="*/ 122 w 148"/>
                  <a:gd name="T41" fmla="*/ 68 h 68"/>
                  <a:gd name="T42" fmla="*/ 122 w 148"/>
                  <a:gd name="T43" fmla="*/ 12 h 68"/>
                  <a:gd name="T44" fmla="*/ 108 w 148"/>
                  <a:gd name="T45" fmla="*/ 26 h 68"/>
                  <a:gd name="T46" fmla="*/ 108 w 148"/>
                  <a:gd name="T47" fmla="*/ 42 h 68"/>
                  <a:gd name="T48" fmla="*/ 122 w 148"/>
                  <a:gd name="T49" fmla="*/ 56 h 68"/>
                  <a:gd name="T50" fmla="*/ 136 w 148"/>
                  <a:gd name="T51" fmla="*/ 42 h 68"/>
                  <a:gd name="T52" fmla="*/ 136 w 148"/>
                  <a:gd name="T53" fmla="*/ 26 h 68"/>
                  <a:gd name="T54" fmla="*/ 122 w 148"/>
                  <a:gd name="T55" fmla="*/ 12 h 68"/>
                  <a:gd name="T56" fmla="*/ 84 w 148"/>
                  <a:gd name="T57" fmla="*/ 62 h 68"/>
                  <a:gd name="T58" fmla="*/ 84 w 148"/>
                  <a:gd name="T59" fmla="*/ 6 h 68"/>
                  <a:gd name="T60" fmla="*/ 81 w 148"/>
                  <a:gd name="T61" fmla="*/ 1 h 68"/>
                  <a:gd name="T62" fmla="*/ 75 w 148"/>
                  <a:gd name="T63" fmla="*/ 1 h 68"/>
                  <a:gd name="T64" fmla="*/ 62 w 148"/>
                  <a:gd name="T65" fmla="*/ 9 h 68"/>
                  <a:gd name="T66" fmla="*/ 60 w 148"/>
                  <a:gd name="T67" fmla="*/ 17 h 68"/>
                  <a:gd name="T68" fmla="*/ 68 w 148"/>
                  <a:gd name="T69" fmla="*/ 19 h 68"/>
                  <a:gd name="T70" fmla="*/ 72 w 148"/>
                  <a:gd name="T71" fmla="*/ 17 h 68"/>
                  <a:gd name="T72" fmla="*/ 72 w 148"/>
                  <a:gd name="T73" fmla="*/ 62 h 68"/>
                  <a:gd name="T74" fmla="*/ 78 w 148"/>
                  <a:gd name="T75" fmla="*/ 68 h 68"/>
                  <a:gd name="T76" fmla="*/ 84 w 148"/>
                  <a:gd name="T77" fmla="*/ 6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8" h="68">
                    <a:moveTo>
                      <a:pt x="26" y="68"/>
                    </a:moveTo>
                    <a:cubicBezTo>
                      <a:pt x="12" y="68"/>
                      <a:pt x="0" y="56"/>
                      <a:pt x="0" y="42"/>
                    </a:cubicBezTo>
                    <a:cubicBezTo>
                      <a:pt x="0" y="26"/>
                      <a:pt x="0" y="26"/>
                      <a:pt x="0" y="26"/>
                    </a:cubicBezTo>
                    <a:cubicBezTo>
                      <a:pt x="0" y="12"/>
                      <a:pt x="12" y="0"/>
                      <a:pt x="26" y="0"/>
                    </a:cubicBezTo>
                    <a:cubicBezTo>
                      <a:pt x="40" y="0"/>
                      <a:pt x="52" y="12"/>
                      <a:pt x="52" y="26"/>
                    </a:cubicBezTo>
                    <a:cubicBezTo>
                      <a:pt x="52" y="42"/>
                      <a:pt x="52" y="42"/>
                      <a:pt x="52" y="42"/>
                    </a:cubicBezTo>
                    <a:cubicBezTo>
                      <a:pt x="52" y="56"/>
                      <a:pt x="40" y="68"/>
                      <a:pt x="26" y="68"/>
                    </a:cubicBezTo>
                    <a:close/>
                    <a:moveTo>
                      <a:pt x="26" y="12"/>
                    </a:moveTo>
                    <a:cubicBezTo>
                      <a:pt x="18" y="12"/>
                      <a:pt x="12" y="18"/>
                      <a:pt x="12" y="26"/>
                    </a:cubicBezTo>
                    <a:cubicBezTo>
                      <a:pt x="12" y="42"/>
                      <a:pt x="12" y="42"/>
                      <a:pt x="12" y="42"/>
                    </a:cubicBezTo>
                    <a:cubicBezTo>
                      <a:pt x="12" y="50"/>
                      <a:pt x="18" y="56"/>
                      <a:pt x="26" y="56"/>
                    </a:cubicBezTo>
                    <a:cubicBezTo>
                      <a:pt x="34" y="56"/>
                      <a:pt x="40" y="50"/>
                      <a:pt x="40" y="42"/>
                    </a:cubicBezTo>
                    <a:cubicBezTo>
                      <a:pt x="40" y="26"/>
                      <a:pt x="40" y="26"/>
                      <a:pt x="40" y="26"/>
                    </a:cubicBezTo>
                    <a:cubicBezTo>
                      <a:pt x="40" y="18"/>
                      <a:pt x="34" y="12"/>
                      <a:pt x="26" y="12"/>
                    </a:cubicBezTo>
                    <a:close/>
                    <a:moveTo>
                      <a:pt x="122" y="68"/>
                    </a:moveTo>
                    <a:cubicBezTo>
                      <a:pt x="108" y="68"/>
                      <a:pt x="96" y="56"/>
                      <a:pt x="96" y="42"/>
                    </a:cubicBezTo>
                    <a:cubicBezTo>
                      <a:pt x="96" y="26"/>
                      <a:pt x="96" y="26"/>
                      <a:pt x="96" y="26"/>
                    </a:cubicBezTo>
                    <a:cubicBezTo>
                      <a:pt x="96" y="12"/>
                      <a:pt x="108" y="0"/>
                      <a:pt x="122" y="0"/>
                    </a:cubicBezTo>
                    <a:cubicBezTo>
                      <a:pt x="136" y="0"/>
                      <a:pt x="148" y="12"/>
                      <a:pt x="148" y="26"/>
                    </a:cubicBezTo>
                    <a:cubicBezTo>
                      <a:pt x="148" y="42"/>
                      <a:pt x="148" y="42"/>
                      <a:pt x="148" y="42"/>
                    </a:cubicBezTo>
                    <a:cubicBezTo>
                      <a:pt x="148" y="56"/>
                      <a:pt x="136" y="68"/>
                      <a:pt x="122" y="68"/>
                    </a:cubicBezTo>
                    <a:close/>
                    <a:moveTo>
                      <a:pt x="122" y="12"/>
                    </a:moveTo>
                    <a:cubicBezTo>
                      <a:pt x="114" y="12"/>
                      <a:pt x="108" y="18"/>
                      <a:pt x="108" y="26"/>
                    </a:cubicBezTo>
                    <a:cubicBezTo>
                      <a:pt x="108" y="42"/>
                      <a:pt x="108" y="42"/>
                      <a:pt x="108" y="42"/>
                    </a:cubicBezTo>
                    <a:cubicBezTo>
                      <a:pt x="108" y="50"/>
                      <a:pt x="114" y="56"/>
                      <a:pt x="122" y="56"/>
                    </a:cubicBezTo>
                    <a:cubicBezTo>
                      <a:pt x="130" y="56"/>
                      <a:pt x="136" y="50"/>
                      <a:pt x="136" y="42"/>
                    </a:cubicBezTo>
                    <a:cubicBezTo>
                      <a:pt x="136" y="26"/>
                      <a:pt x="136" y="26"/>
                      <a:pt x="136" y="26"/>
                    </a:cubicBezTo>
                    <a:cubicBezTo>
                      <a:pt x="136" y="18"/>
                      <a:pt x="130" y="12"/>
                      <a:pt x="122" y="12"/>
                    </a:cubicBezTo>
                    <a:close/>
                    <a:moveTo>
                      <a:pt x="84" y="62"/>
                    </a:moveTo>
                    <a:cubicBezTo>
                      <a:pt x="84" y="6"/>
                      <a:pt x="84" y="6"/>
                      <a:pt x="84" y="6"/>
                    </a:cubicBezTo>
                    <a:cubicBezTo>
                      <a:pt x="84" y="4"/>
                      <a:pt x="83" y="2"/>
                      <a:pt x="81" y="1"/>
                    </a:cubicBezTo>
                    <a:cubicBezTo>
                      <a:pt x="79" y="0"/>
                      <a:pt x="77" y="0"/>
                      <a:pt x="75" y="1"/>
                    </a:cubicBezTo>
                    <a:cubicBezTo>
                      <a:pt x="62" y="9"/>
                      <a:pt x="62" y="9"/>
                      <a:pt x="62" y="9"/>
                    </a:cubicBezTo>
                    <a:cubicBezTo>
                      <a:pt x="59" y="11"/>
                      <a:pt x="58" y="14"/>
                      <a:pt x="60" y="17"/>
                    </a:cubicBezTo>
                    <a:cubicBezTo>
                      <a:pt x="61" y="20"/>
                      <a:pt x="65" y="21"/>
                      <a:pt x="68" y="19"/>
                    </a:cubicBezTo>
                    <a:cubicBezTo>
                      <a:pt x="72" y="17"/>
                      <a:pt x="72" y="17"/>
                      <a:pt x="72" y="17"/>
                    </a:cubicBezTo>
                    <a:cubicBezTo>
                      <a:pt x="72" y="62"/>
                      <a:pt x="72" y="62"/>
                      <a:pt x="72" y="62"/>
                    </a:cubicBezTo>
                    <a:cubicBezTo>
                      <a:pt x="72" y="65"/>
                      <a:pt x="75" y="68"/>
                      <a:pt x="78" y="68"/>
                    </a:cubicBezTo>
                    <a:cubicBezTo>
                      <a:pt x="81" y="68"/>
                      <a:pt x="84" y="65"/>
                      <a:pt x="84" y="62"/>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sp>
            <p:nvSpPr>
              <p:cNvPr id="27" name="Freeform 104">
                <a:extLst>
                  <a:ext uri="{FF2B5EF4-FFF2-40B4-BE49-F238E27FC236}">
                    <a16:creationId xmlns:a16="http://schemas.microsoft.com/office/drawing/2014/main" id="{C7E51408-BFB3-2C2A-4363-1219F8C6E146}"/>
                  </a:ext>
                </a:extLst>
              </p:cNvPr>
              <p:cNvSpPr>
                <a:spLocks noEditPoints="1"/>
              </p:cNvSpPr>
              <p:nvPr/>
            </p:nvSpPr>
            <p:spPr bwMode="auto">
              <a:xfrm>
                <a:off x="8395627" y="9337255"/>
                <a:ext cx="465743" cy="493032"/>
              </a:xfrm>
              <a:custGeom>
                <a:avLst/>
                <a:gdLst>
                  <a:gd name="T0" fmla="*/ 140 w 238"/>
                  <a:gd name="T1" fmla="*/ 0 h 244"/>
                  <a:gd name="T2" fmla="*/ 42 w 238"/>
                  <a:gd name="T3" fmla="*/ 98 h 244"/>
                  <a:gd name="T4" fmla="*/ 58 w 238"/>
                  <a:gd name="T5" fmla="*/ 152 h 244"/>
                  <a:gd name="T6" fmla="*/ 9 w 238"/>
                  <a:gd name="T7" fmla="*/ 201 h 244"/>
                  <a:gd name="T8" fmla="*/ 9 w 238"/>
                  <a:gd name="T9" fmla="*/ 237 h 244"/>
                  <a:gd name="T10" fmla="*/ 27 w 238"/>
                  <a:gd name="T11" fmla="*/ 244 h 244"/>
                  <a:gd name="T12" fmla="*/ 45 w 238"/>
                  <a:gd name="T13" fmla="*/ 237 h 244"/>
                  <a:gd name="T14" fmla="*/ 96 w 238"/>
                  <a:gd name="T15" fmla="*/ 185 h 244"/>
                  <a:gd name="T16" fmla="*/ 140 w 238"/>
                  <a:gd name="T17" fmla="*/ 196 h 244"/>
                  <a:gd name="T18" fmla="*/ 238 w 238"/>
                  <a:gd name="T19" fmla="*/ 98 h 244"/>
                  <a:gd name="T20" fmla="*/ 140 w 238"/>
                  <a:gd name="T21" fmla="*/ 0 h 244"/>
                  <a:gd name="T22" fmla="*/ 36 w 238"/>
                  <a:gd name="T23" fmla="*/ 228 h 244"/>
                  <a:gd name="T24" fmla="*/ 18 w 238"/>
                  <a:gd name="T25" fmla="*/ 228 h 244"/>
                  <a:gd name="T26" fmla="*/ 18 w 238"/>
                  <a:gd name="T27" fmla="*/ 210 h 244"/>
                  <a:gd name="T28" fmla="*/ 66 w 238"/>
                  <a:gd name="T29" fmla="*/ 162 h 244"/>
                  <a:gd name="T30" fmla="*/ 85 w 238"/>
                  <a:gd name="T31" fmla="*/ 179 h 244"/>
                  <a:gd name="T32" fmla="*/ 36 w 238"/>
                  <a:gd name="T33" fmla="*/ 228 h 244"/>
                  <a:gd name="T34" fmla="*/ 140 w 238"/>
                  <a:gd name="T35" fmla="*/ 184 h 244"/>
                  <a:gd name="T36" fmla="*/ 54 w 238"/>
                  <a:gd name="T37" fmla="*/ 98 h 244"/>
                  <a:gd name="T38" fmla="*/ 140 w 238"/>
                  <a:gd name="T39" fmla="*/ 12 h 244"/>
                  <a:gd name="T40" fmla="*/ 226 w 238"/>
                  <a:gd name="T41" fmla="*/ 98 h 244"/>
                  <a:gd name="T42" fmla="*/ 140 w 238"/>
                  <a:gd name="T43" fmla="*/ 18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8" h="244">
                    <a:moveTo>
                      <a:pt x="140" y="0"/>
                    </a:moveTo>
                    <a:cubicBezTo>
                      <a:pt x="86" y="0"/>
                      <a:pt x="42" y="44"/>
                      <a:pt x="42" y="98"/>
                    </a:cubicBezTo>
                    <a:cubicBezTo>
                      <a:pt x="42" y="118"/>
                      <a:pt x="48" y="137"/>
                      <a:pt x="58" y="152"/>
                    </a:cubicBezTo>
                    <a:cubicBezTo>
                      <a:pt x="9" y="201"/>
                      <a:pt x="9" y="201"/>
                      <a:pt x="9" y="201"/>
                    </a:cubicBezTo>
                    <a:cubicBezTo>
                      <a:pt x="0" y="211"/>
                      <a:pt x="0" y="227"/>
                      <a:pt x="9" y="237"/>
                    </a:cubicBezTo>
                    <a:cubicBezTo>
                      <a:pt x="14" y="241"/>
                      <a:pt x="20" y="244"/>
                      <a:pt x="27" y="244"/>
                    </a:cubicBezTo>
                    <a:cubicBezTo>
                      <a:pt x="34" y="244"/>
                      <a:pt x="40" y="241"/>
                      <a:pt x="45" y="237"/>
                    </a:cubicBezTo>
                    <a:cubicBezTo>
                      <a:pt x="96" y="185"/>
                      <a:pt x="96" y="185"/>
                      <a:pt x="96" y="185"/>
                    </a:cubicBezTo>
                    <a:cubicBezTo>
                      <a:pt x="109" y="192"/>
                      <a:pt x="124" y="196"/>
                      <a:pt x="140" y="196"/>
                    </a:cubicBezTo>
                    <a:cubicBezTo>
                      <a:pt x="194" y="196"/>
                      <a:pt x="238" y="152"/>
                      <a:pt x="238" y="98"/>
                    </a:cubicBezTo>
                    <a:cubicBezTo>
                      <a:pt x="238" y="44"/>
                      <a:pt x="194" y="0"/>
                      <a:pt x="140" y="0"/>
                    </a:cubicBezTo>
                    <a:close/>
                    <a:moveTo>
                      <a:pt x="36" y="228"/>
                    </a:moveTo>
                    <a:cubicBezTo>
                      <a:pt x="31" y="233"/>
                      <a:pt x="23" y="233"/>
                      <a:pt x="18" y="228"/>
                    </a:cubicBezTo>
                    <a:cubicBezTo>
                      <a:pt x="13" y="223"/>
                      <a:pt x="13" y="215"/>
                      <a:pt x="18" y="210"/>
                    </a:cubicBezTo>
                    <a:cubicBezTo>
                      <a:pt x="66" y="162"/>
                      <a:pt x="66" y="162"/>
                      <a:pt x="66" y="162"/>
                    </a:cubicBezTo>
                    <a:cubicBezTo>
                      <a:pt x="71" y="168"/>
                      <a:pt x="78" y="174"/>
                      <a:pt x="85" y="179"/>
                    </a:cubicBezTo>
                    <a:lnTo>
                      <a:pt x="36" y="228"/>
                    </a:lnTo>
                    <a:close/>
                    <a:moveTo>
                      <a:pt x="140" y="184"/>
                    </a:moveTo>
                    <a:cubicBezTo>
                      <a:pt x="93" y="184"/>
                      <a:pt x="54" y="145"/>
                      <a:pt x="54" y="98"/>
                    </a:cubicBezTo>
                    <a:cubicBezTo>
                      <a:pt x="54" y="51"/>
                      <a:pt x="93" y="12"/>
                      <a:pt x="140" y="12"/>
                    </a:cubicBezTo>
                    <a:cubicBezTo>
                      <a:pt x="187" y="12"/>
                      <a:pt x="226" y="51"/>
                      <a:pt x="226" y="98"/>
                    </a:cubicBezTo>
                    <a:cubicBezTo>
                      <a:pt x="226" y="145"/>
                      <a:pt x="187" y="184"/>
                      <a:pt x="140" y="18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grpSp>
      </p:grpSp>
      <p:grpSp>
        <p:nvGrpSpPr>
          <p:cNvPr id="28" name="Group 27">
            <a:extLst>
              <a:ext uri="{FF2B5EF4-FFF2-40B4-BE49-F238E27FC236}">
                <a16:creationId xmlns:a16="http://schemas.microsoft.com/office/drawing/2014/main" id="{6F3CE7D3-0FDC-F08D-EE73-2E2B3C1BAE33}"/>
              </a:ext>
            </a:extLst>
          </p:cNvPr>
          <p:cNvGrpSpPr/>
          <p:nvPr/>
        </p:nvGrpSpPr>
        <p:grpSpPr>
          <a:xfrm>
            <a:off x="5738245" y="1661443"/>
            <a:ext cx="1756633" cy="1140925"/>
            <a:chOff x="9561737" y="2378644"/>
            <a:chExt cx="1757091" cy="1141222"/>
          </a:xfrm>
        </p:grpSpPr>
        <p:sp>
          <p:nvSpPr>
            <p:cNvPr id="29" name="TextBox 28">
              <a:extLst>
                <a:ext uri="{FF2B5EF4-FFF2-40B4-BE49-F238E27FC236}">
                  <a16:creationId xmlns:a16="http://schemas.microsoft.com/office/drawing/2014/main" id="{A71AD357-F44B-D90E-17A0-BDD678F9354C}"/>
                </a:ext>
              </a:extLst>
            </p:cNvPr>
            <p:cNvSpPr txBox="1"/>
            <p:nvPr/>
          </p:nvSpPr>
          <p:spPr>
            <a:xfrm>
              <a:off x="9561737" y="2378644"/>
              <a:ext cx="1509487" cy="430887"/>
            </a:xfrm>
            <a:prstGeom prst="rect">
              <a:avLst/>
            </a:prstGeom>
            <a:noFill/>
          </p:spPr>
          <p:txBody>
            <a:bodyPr wrap="square">
              <a:spAutoFit/>
            </a:bodyPr>
            <a:lstStyle/>
            <a:p>
              <a:pPr algn="ctr" defTabSz="456492">
                <a:defRPr/>
              </a:pPr>
              <a:r>
                <a:rPr lang="en-US" sz="1100" kern="0">
                  <a:solidFill>
                    <a:srgbClr val="FFFFFF"/>
                  </a:solidFill>
                  <a:latin typeface="Century Gothic" panose="020F0302020204030204"/>
                </a:rPr>
                <a:t>PROTECTION FROM EXTERNAL THREATS</a:t>
              </a:r>
            </a:p>
          </p:txBody>
        </p:sp>
        <p:cxnSp>
          <p:nvCxnSpPr>
            <p:cNvPr id="30" name="Straight Connector 29">
              <a:extLst>
                <a:ext uri="{FF2B5EF4-FFF2-40B4-BE49-F238E27FC236}">
                  <a16:creationId xmlns:a16="http://schemas.microsoft.com/office/drawing/2014/main" id="{017AC15B-3F02-561C-B7FD-B89BEDAFEBB3}"/>
                </a:ext>
              </a:extLst>
            </p:cNvPr>
            <p:cNvCxnSpPr>
              <a:cxnSpLocks/>
            </p:cNvCxnSpPr>
            <p:nvPr/>
          </p:nvCxnSpPr>
          <p:spPr>
            <a:xfrm flipH="1" flipV="1">
              <a:off x="10750876" y="3058345"/>
              <a:ext cx="567952" cy="461521"/>
            </a:xfrm>
            <a:prstGeom prst="line">
              <a:avLst/>
            </a:prstGeom>
            <a:ln w="38100" cap="rnd">
              <a:solidFill>
                <a:schemeClr val="accent6"/>
              </a:solidFill>
              <a:round/>
              <a:headEnd type="oval" w="lg" len="lg"/>
            </a:ln>
            <a:effectLst>
              <a:outerShdw blurRad="508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a16="http://schemas.microsoft.com/office/drawing/2014/main" id="{788C80A7-52B8-F6E1-23C8-39A26610A369}"/>
                </a:ext>
              </a:extLst>
            </p:cNvPr>
            <p:cNvGrpSpPr>
              <a:grpSpLocks noChangeAspect="1"/>
            </p:cNvGrpSpPr>
            <p:nvPr/>
          </p:nvGrpSpPr>
          <p:grpSpPr>
            <a:xfrm>
              <a:off x="10954123" y="2394167"/>
              <a:ext cx="312330" cy="297746"/>
              <a:chOff x="5883282" y="3241676"/>
              <a:chExt cx="407988" cy="388938"/>
            </a:xfrm>
          </p:grpSpPr>
          <p:sp>
            <p:nvSpPr>
              <p:cNvPr id="32" name="Freeform 9">
                <a:extLst>
                  <a:ext uri="{FF2B5EF4-FFF2-40B4-BE49-F238E27FC236}">
                    <a16:creationId xmlns:a16="http://schemas.microsoft.com/office/drawing/2014/main" id="{7AFDB6AD-E956-DFFB-085E-BBE7A637CE08}"/>
                  </a:ext>
                </a:extLst>
              </p:cNvPr>
              <p:cNvSpPr>
                <a:spLocks noEditPoints="1"/>
              </p:cNvSpPr>
              <p:nvPr/>
            </p:nvSpPr>
            <p:spPr bwMode="auto">
              <a:xfrm>
                <a:off x="5929320" y="3368676"/>
                <a:ext cx="258763" cy="261938"/>
              </a:xfrm>
              <a:custGeom>
                <a:avLst/>
                <a:gdLst>
                  <a:gd name="T0" fmla="*/ 92 w 150"/>
                  <a:gd name="T1" fmla="*/ 0 h 149"/>
                  <a:gd name="T2" fmla="*/ 34 w 150"/>
                  <a:gd name="T3" fmla="*/ 58 h 149"/>
                  <a:gd name="T4" fmla="*/ 41 w 150"/>
                  <a:gd name="T5" fmla="*/ 86 h 149"/>
                  <a:gd name="T6" fmla="*/ 0 w 150"/>
                  <a:gd name="T7" fmla="*/ 127 h 149"/>
                  <a:gd name="T8" fmla="*/ 8 w 150"/>
                  <a:gd name="T9" fmla="*/ 142 h 149"/>
                  <a:gd name="T10" fmla="*/ 23 w 150"/>
                  <a:gd name="T11" fmla="*/ 149 h 149"/>
                  <a:gd name="T12" fmla="*/ 64 w 150"/>
                  <a:gd name="T13" fmla="*/ 109 h 149"/>
                  <a:gd name="T14" fmla="*/ 92 w 150"/>
                  <a:gd name="T15" fmla="*/ 116 h 149"/>
                  <a:gd name="T16" fmla="*/ 150 w 150"/>
                  <a:gd name="T17" fmla="*/ 58 h 149"/>
                  <a:gd name="T18" fmla="*/ 92 w 150"/>
                  <a:gd name="T19" fmla="*/ 0 h 149"/>
                  <a:gd name="T20" fmla="*/ 92 w 150"/>
                  <a:gd name="T21" fmla="*/ 104 h 149"/>
                  <a:gd name="T22" fmla="*/ 46 w 150"/>
                  <a:gd name="T23" fmla="*/ 58 h 149"/>
                  <a:gd name="T24" fmla="*/ 92 w 150"/>
                  <a:gd name="T25" fmla="*/ 12 h 149"/>
                  <a:gd name="T26" fmla="*/ 138 w 150"/>
                  <a:gd name="T27" fmla="*/ 58 h 149"/>
                  <a:gd name="T28" fmla="*/ 92 w 150"/>
                  <a:gd name="T29" fmla="*/ 10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149">
                    <a:moveTo>
                      <a:pt x="92" y="0"/>
                    </a:moveTo>
                    <a:cubicBezTo>
                      <a:pt x="60" y="0"/>
                      <a:pt x="34" y="26"/>
                      <a:pt x="34" y="58"/>
                    </a:cubicBezTo>
                    <a:cubicBezTo>
                      <a:pt x="34" y="68"/>
                      <a:pt x="36" y="78"/>
                      <a:pt x="41" y="86"/>
                    </a:cubicBezTo>
                    <a:cubicBezTo>
                      <a:pt x="27" y="100"/>
                      <a:pt x="14" y="113"/>
                      <a:pt x="0" y="127"/>
                    </a:cubicBezTo>
                    <a:cubicBezTo>
                      <a:pt x="1" y="129"/>
                      <a:pt x="2" y="136"/>
                      <a:pt x="8" y="142"/>
                    </a:cubicBezTo>
                    <a:cubicBezTo>
                      <a:pt x="14" y="148"/>
                      <a:pt x="21" y="149"/>
                      <a:pt x="23" y="149"/>
                    </a:cubicBezTo>
                    <a:cubicBezTo>
                      <a:pt x="64" y="109"/>
                      <a:pt x="64" y="109"/>
                      <a:pt x="64" y="109"/>
                    </a:cubicBezTo>
                    <a:cubicBezTo>
                      <a:pt x="72" y="113"/>
                      <a:pt x="81" y="116"/>
                      <a:pt x="92" y="116"/>
                    </a:cubicBezTo>
                    <a:cubicBezTo>
                      <a:pt x="124" y="116"/>
                      <a:pt x="150" y="90"/>
                      <a:pt x="150" y="58"/>
                    </a:cubicBezTo>
                    <a:cubicBezTo>
                      <a:pt x="150" y="26"/>
                      <a:pt x="124" y="0"/>
                      <a:pt x="92" y="0"/>
                    </a:cubicBezTo>
                    <a:close/>
                    <a:moveTo>
                      <a:pt x="92" y="104"/>
                    </a:moveTo>
                    <a:cubicBezTo>
                      <a:pt x="66" y="104"/>
                      <a:pt x="46" y="83"/>
                      <a:pt x="46" y="58"/>
                    </a:cubicBezTo>
                    <a:cubicBezTo>
                      <a:pt x="46" y="33"/>
                      <a:pt x="66" y="12"/>
                      <a:pt x="92" y="12"/>
                    </a:cubicBezTo>
                    <a:cubicBezTo>
                      <a:pt x="117" y="12"/>
                      <a:pt x="138" y="33"/>
                      <a:pt x="138" y="58"/>
                    </a:cubicBezTo>
                    <a:cubicBezTo>
                      <a:pt x="138" y="83"/>
                      <a:pt x="117" y="104"/>
                      <a:pt x="92" y="104"/>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sp>
            <p:nvSpPr>
              <p:cNvPr id="33" name="Freeform 10">
                <a:extLst>
                  <a:ext uri="{FF2B5EF4-FFF2-40B4-BE49-F238E27FC236}">
                    <a16:creationId xmlns:a16="http://schemas.microsoft.com/office/drawing/2014/main" id="{6FD4F68D-4BEA-953B-0E5E-894EBAFF7450}"/>
                  </a:ext>
                </a:extLst>
              </p:cNvPr>
              <p:cNvSpPr>
                <a:spLocks noEditPoints="1"/>
              </p:cNvSpPr>
              <p:nvPr/>
            </p:nvSpPr>
            <p:spPr bwMode="auto">
              <a:xfrm>
                <a:off x="5883282" y="3241676"/>
                <a:ext cx="407988" cy="274638"/>
              </a:xfrm>
              <a:custGeom>
                <a:avLst/>
                <a:gdLst>
                  <a:gd name="T0" fmla="*/ 152 w 236"/>
                  <a:gd name="T1" fmla="*/ 54 h 156"/>
                  <a:gd name="T2" fmla="*/ 146 w 236"/>
                  <a:gd name="T3" fmla="*/ 60 h 156"/>
                  <a:gd name="T4" fmla="*/ 46 w 236"/>
                  <a:gd name="T5" fmla="*/ 60 h 156"/>
                  <a:gd name="T6" fmla="*/ 40 w 236"/>
                  <a:gd name="T7" fmla="*/ 54 h 156"/>
                  <a:gd name="T8" fmla="*/ 46 w 236"/>
                  <a:gd name="T9" fmla="*/ 48 h 156"/>
                  <a:gd name="T10" fmla="*/ 146 w 236"/>
                  <a:gd name="T11" fmla="*/ 48 h 156"/>
                  <a:gd name="T12" fmla="*/ 152 w 236"/>
                  <a:gd name="T13" fmla="*/ 54 h 156"/>
                  <a:gd name="T14" fmla="*/ 200 w 236"/>
                  <a:gd name="T15" fmla="*/ 54 h 156"/>
                  <a:gd name="T16" fmla="*/ 186 w 236"/>
                  <a:gd name="T17" fmla="*/ 40 h 156"/>
                  <a:gd name="T18" fmla="*/ 172 w 236"/>
                  <a:gd name="T19" fmla="*/ 54 h 156"/>
                  <a:gd name="T20" fmla="*/ 186 w 236"/>
                  <a:gd name="T21" fmla="*/ 68 h 156"/>
                  <a:gd name="T22" fmla="*/ 200 w 236"/>
                  <a:gd name="T23" fmla="*/ 54 h 156"/>
                  <a:gd name="T24" fmla="*/ 218 w 236"/>
                  <a:gd name="T25" fmla="*/ 0 h 156"/>
                  <a:gd name="T26" fmla="*/ 18 w 236"/>
                  <a:gd name="T27" fmla="*/ 0 h 156"/>
                  <a:gd name="T28" fmla="*/ 0 w 236"/>
                  <a:gd name="T29" fmla="*/ 18 h 156"/>
                  <a:gd name="T30" fmla="*/ 0 w 236"/>
                  <a:gd name="T31" fmla="*/ 90 h 156"/>
                  <a:gd name="T32" fmla="*/ 18 w 236"/>
                  <a:gd name="T33" fmla="*/ 108 h 156"/>
                  <a:gd name="T34" fmla="*/ 46 w 236"/>
                  <a:gd name="T35" fmla="*/ 108 h 156"/>
                  <a:gd name="T36" fmla="*/ 52 w 236"/>
                  <a:gd name="T37" fmla="*/ 102 h 156"/>
                  <a:gd name="T38" fmla="*/ 46 w 236"/>
                  <a:gd name="T39" fmla="*/ 96 h 156"/>
                  <a:gd name="T40" fmla="*/ 18 w 236"/>
                  <a:gd name="T41" fmla="*/ 96 h 156"/>
                  <a:gd name="T42" fmla="*/ 12 w 236"/>
                  <a:gd name="T43" fmla="*/ 90 h 156"/>
                  <a:gd name="T44" fmla="*/ 12 w 236"/>
                  <a:gd name="T45" fmla="*/ 18 h 156"/>
                  <a:gd name="T46" fmla="*/ 18 w 236"/>
                  <a:gd name="T47" fmla="*/ 12 h 156"/>
                  <a:gd name="T48" fmla="*/ 218 w 236"/>
                  <a:gd name="T49" fmla="*/ 12 h 156"/>
                  <a:gd name="T50" fmla="*/ 224 w 236"/>
                  <a:gd name="T51" fmla="*/ 18 h 156"/>
                  <a:gd name="T52" fmla="*/ 224 w 236"/>
                  <a:gd name="T53" fmla="*/ 90 h 156"/>
                  <a:gd name="T54" fmla="*/ 218 w 236"/>
                  <a:gd name="T55" fmla="*/ 96 h 156"/>
                  <a:gd name="T56" fmla="*/ 190 w 236"/>
                  <a:gd name="T57" fmla="*/ 96 h 156"/>
                  <a:gd name="T58" fmla="*/ 184 w 236"/>
                  <a:gd name="T59" fmla="*/ 102 h 156"/>
                  <a:gd name="T60" fmla="*/ 190 w 236"/>
                  <a:gd name="T61" fmla="*/ 108 h 156"/>
                  <a:gd name="T62" fmla="*/ 218 w 236"/>
                  <a:gd name="T63" fmla="*/ 108 h 156"/>
                  <a:gd name="T64" fmla="*/ 236 w 236"/>
                  <a:gd name="T65" fmla="*/ 90 h 156"/>
                  <a:gd name="T66" fmla="*/ 236 w 236"/>
                  <a:gd name="T67" fmla="*/ 18 h 156"/>
                  <a:gd name="T68" fmla="*/ 218 w 236"/>
                  <a:gd name="T69" fmla="*/ 0 h 156"/>
                  <a:gd name="T70" fmla="*/ 118 w 236"/>
                  <a:gd name="T71" fmla="*/ 132 h 156"/>
                  <a:gd name="T72" fmla="*/ 124 w 236"/>
                  <a:gd name="T73" fmla="*/ 126 h 156"/>
                  <a:gd name="T74" fmla="*/ 124 w 236"/>
                  <a:gd name="T75" fmla="*/ 102 h 156"/>
                  <a:gd name="T76" fmla="*/ 118 w 236"/>
                  <a:gd name="T77" fmla="*/ 96 h 156"/>
                  <a:gd name="T78" fmla="*/ 112 w 236"/>
                  <a:gd name="T79" fmla="*/ 102 h 156"/>
                  <a:gd name="T80" fmla="*/ 112 w 236"/>
                  <a:gd name="T81" fmla="*/ 126 h 156"/>
                  <a:gd name="T82" fmla="*/ 118 w 236"/>
                  <a:gd name="T83" fmla="*/ 132 h 156"/>
                  <a:gd name="T84" fmla="*/ 118 w 236"/>
                  <a:gd name="T85" fmla="*/ 140 h 156"/>
                  <a:gd name="T86" fmla="*/ 110 w 236"/>
                  <a:gd name="T87" fmla="*/ 148 h 156"/>
                  <a:gd name="T88" fmla="*/ 118 w 236"/>
                  <a:gd name="T89" fmla="*/ 156 h 156"/>
                  <a:gd name="T90" fmla="*/ 126 w 236"/>
                  <a:gd name="T91" fmla="*/ 148 h 156"/>
                  <a:gd name="T92" fmla="*/ 118 w 236"/>
                  <a:gd name="T93" fmla="*/ 14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36" h="156">
                    <a:moveTo>
                      <a:pt x="152" y="54"/>
                    </a:moveTo>
                    <a:cubicBezTo>
                      <a:pt x="152" y="57"/>
                      <a:pt x="149" y="60"/>
                      <a:pt x="146" y="60"/>
                    </a:cubicBezTo>
                    <a:cubicBezTo>
                      <a:pt x="46" y="60"/>
                      <a:pt x="46" y="60"/>
                      <a:pt x="46" y="60"/>
                    </a:cubicBezTo>
                    <a:cubicBezTo>
                      <a:pt x="43" y="60"/>
                      <a:pt x="40" y="57"/>
                      <a:pt x="40" y="54"/>
                    </a:cubicBezTo>
                    <a:cubicBezTo>
                      <a:pt x="40" y="51"/>
                      <a:pt x="43" y="48"/>
                      <a:pt x="46" y="48"/>
                    </a:cubicBezTo>
                    <a:cubicBezTo>
                      <a:pt x="146" y="48"/>
                      <a:pt x="146" y="48"/>
                      <a:pt x="146" y="48"/>
                    </a:cubicBezTo>
                    <a:cubicBezTo>
                      <a:pt x="149" y="48"/>
                      <a:pt x="152" y="51"/>
                      <a:pt x="152" y="54"/>
                    </a:cubicBezTo>
                    <a:close/>
                    <a:moveTo>
                      <a:pt x="200" y="54"/>
                    </a:moveTo>
                    <a:cubicBezTo>
                      <a:pt x="200" y="46"/>
                      <a:pt x="194" y="40"/>
                      <a:pt x="186" y="40"/>
                    </a:cubicBezTo>
                    <a:cubicBezTo>
                      <a:pt x="178" y="40"/>
                      <a:pt x="172" y="46"/>
                      <a:pt x="172" y="54"/>
                    </a:cubicBezTo>
                    <a:cubicBezTo>
                      <a:pt x="172" y="62"/>
                      <a:pt x="178" y="68"/>
                      <a:pt x="186" y="68"/>
                    </a:cubicBezTo>
                    <a:cubicBezTo>
                      <a:pt x="194" y="68"/>
                      <a:pt x="200" y="62"/>
                      <a:pt x="200" y="54"/>
                    </a:cubicBezTo>
                    <a:close/>
                    <a:moveTo>
                      <a:pt x="218" y="0"/>
                    </a:moveTo>
                    <a:cubicBezTo>
                      <a:pt x="18" y="0"/>
                      <a:pt x="18" y="0"/>
                      <a:pt x="18" y="0"/>
                    </a:cubicBezTo>
                    <a:cubicBezTo>
                      <a:pt x="8" y="0"/>
                      <a:pt x="0" y="8"/>
                      <a:pt x="0" y="18"/>
                    </a:cubicBezTo>
                    <a:cubicBezTo>
                      <a:pt x="0" y="90"/>
                      <a:pt x="0" y="90"/>
                      <a:pt x="0" y="90"/>
                    </a:cubicBezTo>
                    <a:cubicBezTo>
                      <a:pt x="0" y="100"/>
                      <a:pt x="8" y="108"/>
                      <a:pt x="18" y="108"/>
                    </a:cubicBezTo>
                    <a:cubicBezTo>
                      <a:pt x="46" y="108"/>
                      <a:pt x="46" y="108"/>
                      <a:pt x="46" y="108"/>
                    </a:cubicBezTo>
                    <a:cubicBezTo>
                      <a:pt x="49" y="108"/>
                      <a:pt x="52" y="105"/>
                      <a:pt x="52" y="102"/>
                    </a:cubicBezTo>
                    <a:cubicBezTo>
                      <a:pt x="52" y="99"/>
                      <a:pt x="49" y="96"/>
                      <a:pt x="46" y="96"/>
                    </a:cubicBezTo>
                    <a:cubicBezTo>
                      <a:pt x="18" y="96"/>
                      <a:pt x="18" y="96"/>
                      <a:pt x="18" y="96"/>
                    </a:cubicBezTo>
                    <a:cubicBezTo>
                      <a:pt x="15" y="96"/>
                      <a:pt x="12" y="93"/>
                      <a:pt x="12" y="90"/>
                    </a:cubicBezTo>
                    <a:cubicBezTo>
                      <a:pt x="12" y="18"/>
                      <a:pt x="12" y="18"/>
                      <a:pt x="12" y="18"/>
                    </a:cubicBezTo>
                    <a:cubicBezTo>
                      <a:pt x="12" y="15"/>
                      <a:pt x="15" y="12"/>
                      <a:pt x="18" y="12"/>
                    </a:cubicBezTo>
                    <a:cubicBezTo>
                      <a:pt x="218" y="12"/>
                      <a:pt x="218" y="12"/>
                      <a:pt x="218" y="12"/>
                    </a:cubicBezTo>
                    <a:cubicBezTo>
                      <a:pt x="221" y="12"/>
                      <a:pt x="224" y="15"/>
                      <a:pt x="224" y="18"/>
                    </a:cubicBezTo>
                    <a:cubicBezTo>
                      <a:pt x="224" y="90"/>
                      <a:pt x="224" y="90"/>
                      <a:pt x="224" y="90"/>
                    </a:cubicBezTo>
                    <a:cubicBezTo>
                      <a:pt x="224" y="93"/>
                      <a:pt x="221" y="96"/>
                      <a:pt x="218" y="96"/>
                    </a:cubicBezTo>
                    <a:cubicBezTo>
                      <a:pt x="190" y="96"/>
                      <a:pt x="190" y="96"/>
                      <a:pt x="190" y="96"/>
                    </a:cubicBezTo>
                    <a:cubicBezTo>
                      <a:pt x="187" y="96"/>
                      <a:pt x="184" y="99"/>
                      <a:pt x="184" y="102"/>
                    </a:cubicBezTo>
                    <a:cubicBezTo>
                      <a:pt x="184" y="105"/>
                      <a:pt x="187" y="108"/>
                      <a:pt x="190" y="108"/>
                    </a:cubicBezTo>
                    <a:cubicBezTo>
                      <a:pt x="218" y="108"/>
                      <a:pt x="218" y="108"/>
                      <a:pt x="218" y="108"/>
                    </a:cubicBezTo>
                    <a:cubicBezTo>
                      <a:pt x="228" y="108"/>
                      <a:pt x="236" y="100"/>
                      <a:pt x="236" y="90"/>
                    </a:cubicBezTo>
                    <a:cubicBezTo>
                      <a:pt x="236" y="18"/>
                      <a:pt x="236" y="18"/>
                      <a:pt x="236" y="18"/>
                    </a:cubicBezTo>
                    <a:cubicBezTo>
                      <a:pt x="236" y="8"/>
                      <a:pt x="228" y="0"/>
                      <a:pt x="218" y="0"/>
                    </a:cubicBezTo>
                    <a:close/>
                    <a:moveTo>
                      <a:pt x="118" y="132"/>
                    </a:moveTo>
                    <a:cubicBezTo>
                      <a:pt x="121" y="132"/>
                      <a:pt x="124" y="129"/>
                      <a:pt x="124" y="126"/>
                    </a:cubicBezTo>
                    <a:cubicBezTo>
                      <a:pt x="124" y="102"/>
                      <a:pt x="124" y="102"/>
                      <a:pt x="124" y="102"/>
                    </a:cubicBezTo>
                    <a:cubicBezTo>
                      <a:pt x="124" y="99"/>
                      <a:pt x="121" y="96"/>
                      <a:pt x="118" y="96"/>
                    </a:cubicBezTo>
                    <a:cubicBezTo>
                      <a:pt x="115" y="96"/>
                      <a:pt x="112" y="99"/>
                      <a:pt x="112" y="102"/>
                    </a:cubicBezTo>
                    <a:cubicBezTo>
                      <a:pt x="112" y="126"/>
                      <a:pt x="112" y="126"/>
                      <a:pt x="112" y="126"/>
                    </a:cubicBezTo>
                    <a:cubicBezTo>
                      <a:pt x="112" y="129"/>
                      <a:pt x="115" y="132"/>
                      <a:pt x="118" y="132"/>
                    </a:cubicBezTo>
                    <a:close/>
                    <a:moveTo>
                      <a:pt x="118" y="140"/>
                    </a:moveTo>
                    <a:cubicBezTo>
                      <a:pt x="114" y="140"/>
                      <a:pt x="110" y="144"/>
                      <a:pt x="110" y="148"/>
                    </a:cubicBezTo>
                    <a:cubicBezTo>
                      <a:pt x="110" y="152"/>
                      <a:pt x="114" y="156"/>
                      <a:pt x="118" y="156"/>
                    </a:cubicBezTo>
                    <a:cubicBezTo>
                      <a:pt x="122" y="156"/>
                      <a:pt x="126" y="152"/>
                      <a:pt x="126" y="148"/>
                    </a:cubicBezTo>
                    <a:cubicBezTo>
                      <a:pt x="126" y="144"/>
                      <a:pt x="122" y="140"/>
                      <a:pt x="118" y="14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grpSp>
      </p:grpSp>
      <p:grpSp>
        <p:nvGrpSpPr>
          <p:cNvPr id="34" name="Group 33">
            <a:extLst>
              <a:ext uri="{FF2B5EF4-FFF2-40B4-BE49-F238E27FC236}">
                <a16:creationId xmlns:a16="http://schemas.microsoft.com/office/drawing/2014/main" id="{1CD3B42F-68A3-E30D-2F3B-1C2C0EBA0148}"/>
              </a:ext>
            </a:extLst>
          </p:cNvPr>
          <p:cNvGrpSpPr/>
          <p:nvPr/>
        </p:nvGrpSpPr>
        <p:grpSpPr>
          <a:xfrm>
            <a:off x="8845013" y="1671369"/>
            <a:ext cx="2063882" cy="1193264"/>
            <a:chOff x="5128531" y="1326206"/>
            <a:chExt cx="2064420" cy="1193575"/>
          </a:xfrm>
        </p:grpSpPr>
        <p:sp>
          <p:nvSpPr>
            <p:cNvPr id="35" name="TextBox 34">
              <a:extLst>
                <a:ext uri="{FF2B5EF4-FFF2-40B4-BE49-F238E27FC236}">
                  <a16:creationId xmlns:a16="http://schemas.microsoft.com/office/drawing/2014/main" id="{A28ECD21-291C-505A-94E6-7F0854FC93D7}"/>
                </a:ext>
              </a:extLst>
            </p:cNvPr>
            <p:cNvSpPr txBox="1"/>
            <p:nvPr/>
          </p:nvSpPr>
          <p:spPr>
            <a:xfrm>
              <a:off x="5445086" y="1627397"/>
              <a:ext cx="1530281" cy="600140"/>
            </a:xfrm>
            <a:prstGeom prst="rect">
              <a:avLst/>
            </a:prstGeom>
            <a:noFill/>
          </p:spPr>
          <p:txBody>
            <a:bodyPr wrap="square" lIns="91392" tIns="45696" rIns="91392" bIns="45696" anchor="t">
              <a:spAutoFit/>
            </a:bodyPr>
            <a:lstStyle/>
            <a:p>
              <a:pPr algn="ctr" defTabSz="456492">
                <a:defRPr/>
              </a:pPr>
              <a:r>
                <a:rPr lang="en-US" sz="1100" kern="0">
                  <a:solidFill>
                    <a:srgbClr val="FFFFFF"/>
                  </a:solidFill>
                  <a:latin typeface="Century Gothic" panose="020F0302020204030204"/>
                </a:rPr>
                <a:t>GOVERNANCE AND RISK CONTROLS MONITORED</a:t>
              </a:r>
            </a:p>
          </p:txBody>
        </p:sp>
        <p:cxnSp>
          <p:nvCxnSpPr>
            <p:cNvPr id="36" name="Straight Connector 35">
              <a:extLst>
                <a:ext uri="{FF2B5EF4-FFF2-40B4-BE49-F238E27FC236}">
                  <a16:creationId xmlns:a16="http://schemas.microsoft.com/office/drawing/2014/main" id="{8CF9FF40-7650-5930-9478-FA4621C464C0}"/>
                </a:ext>
              </a:extLst>
            </p:cNvPr>
            <p:cNvCxnSpPr>
              <a:cxnSpLocks/>
            </p:cNvCxnSpPr>
            <p:nvPr/>
          </p:nvCxnSpPr>
          <p:spPr>
            <a:xfrm flipV="1">
              <a:off x="5128531" y="2058260"/>
              <a:ext cx="664865" cy="461521"/>
            </a:xfrm>
            <a:prstGeom prst="line">
              <a:avLst/>
            </a:prstGeom>
            <a:ln w="38100" cap="rnd">
              <a:solidFill>
                <a:schemeClr val="accent6"/>
              </a:solidFill>
              <a:round/>
              <a:headEnd type="oval" w="lg" len="lg"/>
            </a:ln>
            <a:effectLst>
              <a:outerShdw blurRad="508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37" name="Group 36">
              <a:extLst>
                <a:ext uri="{FF2B5EF4-FFF2-40B4-BE49-F238E27FC236}">
                  <a16:creationId xmlns:a16="http://schemas.microsoft.com/office/drawing/2014/main" id="{35EFDBB2-EE4E-6655-C7D9-6D5DE46A8E62}"/>
                </a:ext>
              </a:extLst>
            </p:cNvPr>
            <p:cNvGrpSpPr>
              <a:grpSpLocks noChangeAspect="1"/>
            </p:cNvGrpSpPr>
            <p:nvPr/>
          </p:nvGrpSpPr>
          <p:grpSpPr>
            <a:xfrm>
              <a:off x="6854714" y="1326206"/>
              <a:ext cx="338237" cy="304539"/>
              <a:chOff x="10637014" y="8196549"/>
              <a:chExt cx="493032" cy="443911"/>
            </a:xfrm>
          </p:grpSpPr>
          <p:sp>
            <p:nvSpPr>
              <p:cNvPr id="38" name="Freeform 114">
                <a:extLst>
                  <a:ext uri="{FF2B5EF4-FFF2-40B4-BE49-F238E27FC236}">
                    <a16:creationId xmlns:a16="http://schemas.microsoft.com/office/drawing/2014/main" id="{805C226A-9DB6-70AF-E543-5768FBA3EF52}"/>
                  </a:ext>
                </a:extLst>
              </p:cNvPr>
              <p:cNvSpPr>
                <a:spLocks noEditPoints="1"/>
              </p:cNvSpPr>
              <p:nvPr/>
            </p:nvSpPr>
            <p:spPr bwMode="auto">
              <a:xfrm>
                <a:off x="10637014" y="8196549"/>
                <a:ext cx="493032" cy="443911"/>
              </a:xfrm>
              <a:custGeom>
                <a:avLst/>
                <a:gdLst>
                  <a:gd name="T0" fmla="*/ 70 w 252"/>
                  <a:gd name="T1" fmla="*/ 220 h 220"/>
                  <a:gd name="T2" fmla="*/ 65 w 252"/>
                  <a:gd name="T3" fmla="*/ 217 h 220"/>
                  <a:gd name="T4" fmla="*/ 65 w 252"/>
                  <a:gd name="T5" fmla="*/ 211 h 220"/>
                  <a:gd name="T6" fmla="*/ 84 w 252"/>
                  <a:gd name="T7" fmla="*/ 172 h 220"/>
                  <a:gd name="T8" fmla="*/ 18 w 252"/>
                  <a:gd name="T9" fmla="*/ 172 h 220"/>
                  <a:gd name="T10" fmla="*/ 0 w 252"/>
                  <a:gd name="T11" fmla="*/ 154 h 220"/>
                  <a:gd name="T12" fmla="*/ 0 w 252"/>
                  <a:gd name="T13" fmla="*/ 18 h 220"/>
                  <a:gd name="T14" fmla="*/ 18 w 252"/>
                  <a:gd name="T15" fmla="*/ 0 h 220"/>
                  <a:gd name="T16" fmla="*/ 234 w 252"/>
                  <a:gd name="T17" fmla="*/ 0 h 220"/>
                  <a:gd name="T18" fmla="*/ 252 w 252"/>
                  <a:gd name="T19" fmla="*/ 18 h 220"/>
                  <a:gd name="T20" fmla="*/ 252 w 252"/>
                  <a:gd name="T21" fmla="*/ 154 h 220"/>
                  <a:gd name="T22" fmla="*/ 234 w 252"/>
                  <a:gd name="T23" fmla="*/ 172 h 220"/>
                  <a:gd name="T24" fmla="*/ 168 w 252"/>
                  <a:gd name="T25" fmla="*/ 172 h 220"/>
                  <a:gd name="T26" fmla="*/ 187 w 252"/>
                  <a:gd name="T27" fmla="*/ 211 h 220"/>
                  <a:gd name="T28" fmla="*/ 187 w 252"/>
                  <a:gd name="T29" fmla="*/ 217 h 220"/>
                  <a:gd name="T30" fmla="*/ 182 w 252"/>
                  <a:gd name="T31" fmla="*/ 220 h 220"/>
                  <a:gd name="T32" fmla="*/ 70 w 252"/>
                  <a:gd name="T33" fmla="*/ 220 h 220"/>
                  <a:gd name="T34" fmla="*/ 80 w 252"/>
                  <a:gd name="T35" fmla="*/ 208 h 220"/>
                  <a:gd name="T36" fmla="*/ 172 w 252"/>
                  <a:gd name="T37" fmla="*/ 208 h 220"/>
                  <a:gd name="T38" fmla="*/ 154 w 252"/>
                  <a:gd name="T39" fmla="*/ 172 h 220"/>
                  <a:gd name="T40" fmla="*/ 98 w 252"/>
                  <a:gd name="T41" fmla="*/ 172 h 220"/>
                  <a:gd name="T42" fmla="*/ 80 w 252"/>
                  <a:gd name="T43" fmla="*/ 208 h 220"/>
                  <a:gd name="T44" fmla="*/ 18 w 252"/>
                  <a:gd name="T45" fmla="*/ 12 h 220"/>
                  <a:gd name="T46" fmla="*/ 12 w 252"/>
                  <a:gd name="T47" fmla="*/ 18 h 220"/>
                  <a:gd name="T48" fmla="*/ 12 w 252"/>
                  <a:gd name="T49" fmla="*/ 154 h 220"/>
                  <a:gd name="T50" fmla="*/ 18 w 252"/>
                  <a:gd name="T51" fmla="*/ 160 h 220"/>
                  <a:gd name="T52" fmla="*/ 234 w 252"/>
                  <a:gd name="T53" fmla="*/ 160 h 220"/>
                  <a:gd name="T54" fmla="*/ 240 w 252"/>
                  <a:gd name="T55" fmla="*/ 154 h 220"/>
                  <a:gd name="T56" fmla="*/ 240 w 252"/>
                  <a:gd name="T57" fmla="*/ 18 h 220"/>
                  <a:gd name="T58" fmla="*/ 234 w 252"/>
                  <a:gd name="T59" fmla="*/ 12 h 220"/>
                  <a:gd name="T60" fmla="*/ 18 w 252"/>
                  <a:gd name="T61" fmla="*/ 1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2" h="220">
                    <a:moveTo>
                      <a:pt x="70" y="220"/>
                    </a:moveTo>
                    <a:cubicBezTo>
                      <a:pt x="68" y="220"/>
                      <a:pt x="66" y="219"/>
                      <a:pt x="65" y="217"/>
                    </a:cubicBezTo>
                    <a:cubicBezTo>
                      <a:pt x="64" y="215"/>
                      <a:pt x="64" y="213"/>
                      <a:pt x="65" y="211"/>
                    </a:cubicBezTo>
                    <a:cubicBezTo>
                      <a:pt x="84" y="172"/>
                      <a:pt x="84" y="172"/>
                      <a:pt x="84" y="172"/>
                    </a:cubicBezTo>
                    <a:cubicBezTo>
                      <a:pt x="18" y="172"/>
                      <a:pt x="18" y="172"/>
                      <a:pt x="18" y="172"/>
                    </a:cubicBezTo>
                    <a:cubicBezTo>
                      <a:pt x="8" y="172"/>
                      <a:pt x="0" y="164"/>
                      <a:pt x="0" y="154"/>
                    </a:cubicBezTo>
                    <a:cubicBezTo>
                      <a:pt x="0" y="18"/>
                      <a:pt x="0" y="18"/>
                      <a:pt x="0" y="18"/>
                    </a:cubicBezTo>
                    <a:cubicBezTo>
                      <a:pt x="0" y="8"/>
                      <a:pt x="8" y="0"/>
                      <a:pt x="18" y="0"/>
                    </a:cubicBezTo>
                    <a:cubicBezTo>
                      <a:pt x="234" y="0"/>
                      <a:pt x="234" y="0"/>
                      <a:pt x="234" y="0"/>
                    </a:cubicBezTo>
                    <a:cubicBezTo>
                      <a:pt x="244" y="0"/>
                      <a:pt x="252" y="8"/>
                      <a:pt x="252" y="18"/>
                    </a:cubicBezTo>
                    <a:cubicBezTo>
                      <a:pt x="252" y="154"/>
                      <a:pt x="252" y="154"/>
                      <a:pt x="252" y="154"/>
                    </a:cubicBezTo>
                    <a:cubicBezTo>
                      <a:pt x="252" y="164"/>
                      <a:pt x="244" y="172"/>
                      <a:pt x="234" y="172"/>
                    </a:cubicBezTo>
                    <a:cubicBezTo>
                      <a:pt x="168" y="172"/>
                      <a:pt x="168" y="172"/>
                      <a:pt x="168" y="172"/>
                    </a:cubicBezTo>
                    <a:cubicBezTo>
                      <a:pt x="187" y="211"/>
                      <a:pt x="187" y="211"/>
                      <a:pt x="187" y="211"/>
                    </a:cubicBezTo>
                    <a:cubicBezTo>
                      <a:pt x="188" y="213"/>
                      <a:pt x="188" y="215"/>
                      <a:pt x="187" y="217"/>
                    </a:cubicBezTo>
                    <a:cubicBezTo>
                      <a:pt x="186" y="219"/>
                      <a:pt x="184" y="220"/>
                      <a:pt x="182" y="220"/>
                    </a:cubicBezTo>
                    <a:lnTo>
                      <a:pt x="70" y="220"/>
                    </a:lnTo>
                    <a:close/>
                    <a:moveTo>
                      <a:pt x="80" y="208"/>
                    </a:moveTo>
                    <a:cubicBezTo>
                      <a:pt x="172" y="208"/>
                      <a:pt x="172" y="208"/>
                      <a:pt x="172" y="208"/>
                    </a:cubicBezTo>
                    <a:cubicBezTo>
                      <a:pt x="154" y="172"/>
                      <a:pt x="154" y="172"/>
                      <a:pt x="154" y="172"/>
                    </a:cubicBezTo>
                    <a:cubicBezTo>
                      <a:pt x="98" y="172"/>
                      <a:pt x="98" y="172"/>
                      <a:pt x="98" y="172"/>
                    </a:cubicBezTo>
                    <a:lnTo>
                      <a:pt x="80" y="208"/>
                    </a:lnTo>
                    <a:close/>
                    <a:moveTo>
                      <a:pt x="18" y="12"/>
                    </a:moveTo>
                    <a:cubicBezTo>
                      <a:pt x="15" y="12"/>
                      <a:pt x="12" y="15"/>
                      <a:pt x="12" y="18"/>
                    </a:cubicBezTo>
                    <a:cubicBezTo>
                      <a:pt x="12" y="154"/>
                      <a:pt x="12" y="154"/>
                      <a:pt x="12" y="154"/>
                    </a:cubicBezTo>
                    <a:cubicBezTo>
                      <a:pt x="12" y="157"/>
                      <a:pt x="15" y="160"/>
                      <a:pt x="18" y="160"/>
                    </a:cubicBezTo>
                    <a:cubicBezTo>
                      <a:pt x="234" y="160"/>
                      <a:pt x="234" y="160"/>
                      <a:pt x="234" y="160"/>
                    </a:cubicBezTo>
                    <a:cubicBezTo>
                      <a:pt x="237" y="160"/>
                      <a:pt x="240" y="157"/>
                      <a:pt x="240" y="154"/>
                    </a:cubicBezTo>
                    <a:cubicBezTo>
                      <a:pt x="240" y="18"/>
                      <a:pt x="240" y="18"/>
                      <a:pt x="240" y="18"/>
                    </a:cubicBezTo>
                    <a:cubicBezTo>
                      <a:pt x="240" y="15"/>
                      <a:pt x="237" y="12"/>
                      <a:pt x="234" y="12"/>
                    </a:cubicBezTo>
                    <a:lnTo>
                      <a:pt x="18" y="1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sp>
            <p:nvSpPr>
              <p:cNvPr id="39" name="Freeform 115">
                <a:extLst>
                  <a:ext uri="{FF2B5EF4-FFF2-40B4-BE49-F238E27FC236}">
                    <a16:creationId xmlns:a16="http://schemas.microsoft.com/office/drawing/2014/main" id="{F21995A4-8754-07AB-31D4-AB717A173117}"/>
                  </a:ext>
                </a:extLst>
              </p:cNvPr>
              <p:cNvSpPr>
                <a:spLocks noEditPoints="1"/>
              </p:cNvSpPr>
              <p:nvPr/>
            </p:nvSpPr>
            <p:spPr bwMode="auto">
              <a:xfrm>
                <a:off x="10817126" y="8256586"/>
                <a:ext cx="140087" cy="223775"/>
              </a:xfrm>
              <a:custGeom>
                <a:avLst/>
                <a:gdLst>
                  <a:gd name="T0" fmla="*/ 68 w 72"/>
                  <a:gd name="T1" fmla="*/ 46 h 110"/>
                  <a:gd name="T2" fmla="*/ 64 w 72"/>
                  <a:gd name="T3" fmla="*/ 46 h 110"/>
                  <a:gd name="T4" fmla="*/ 64 w 72"/>
                  <a:gd name="T5" fmla="*/ 28 h 110"/>
                  <a:gd name="T6" fmla="*/ 36 w 72"/>
                  <a:gd name="T7" fmla="*/ 0 h 110"/>
                  <a:gd name="T8" fmla="*/ 8 w 72"/>
                  <a:gd name="T9" fmla="*/ 28 h 110"/>
                  <a:gd name="T10" fmla="*/ 8 w 72"/>
                  <a:gd name="T11" fmla="*/ 46 h 110"/>
                  <a:gd name="T12" fmla="*/ 4 w 72"/>
                  <a:gd name="T13" fmla="*/ 46 h 110"/>
                  <a:gd name="T14" fmla="*/ 0 w 72"/>
                  <a:gd name="T15" fmla="*/ 50 h 110"/>
                  <a:gd name="T16" fmla="*/ 0 w 72"/>
                  <a:gd name="T17" fmla="*/ 75 h 110"/>
                  <a:gd name="T18" fmla="*/ 36 w 72"/>
                  <a:gd name="T19" fmla="*/ 110 h 110"/>
                  <a:gd name="T20" fmla="*/ 72 w 72"/>
                  <a:gd name="T21" fmla="*/ 75 h 110"/>
                  <a:gd name="T22" fmla="*/ 72 w 72"/>
                  <a:gd name="T23" fmla="*/ 50 h 110"/>
                  <a:gd name="T24" fmla="*/ 68 w 72"/>
                  <a:gd name="T25" fmla="*/ 46 h 110"/>
                  <a:gd name="T26" fmla="*/ 20 w 72"/>
                  <a:gd name="T27" fmla="*/ 28 h 110"/>
                  <a:gd name="T28" fmla="*/ 36 w 72"/>
                  <a:gd name="T29" fmla="*/ 12 h 110"/>
                  <a:gd name="T30" fmla="*/ 52 w 72"/>
                  <a:gd name="T31" fmla="*/ 28 h 110"/>
                  <a:gd name="T32" fmla="*/ 52 w 72"/>
                  <a:gd name="T33" fmla="*/ 46 h 110"/>
                  <a:gd name="T34" fmla="*/ 20 w 72"/>
                  <a:gd name="T35" fmla="*/ 46 h 110"/>
                  <a:gd name="T36" fmla="*/ 20 w 72"/>
                  <a:gd name="T37" fmla="*/ 2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 h="110">
                    <a:moveTo>
                      <a:pt x="68" y="46"/>
                    </a:moveTo>
                    <a:cubicBezTo>
                      <a:pt x="64" y="46"/>
                      <a:pt x="64" y="46"/>
                      <a:pt x="64" y="46"/>
                    </a:cubicBezTo>
                    <a:cubicBezTo>
                      <a:pt x="64" y="28"/>
                      <a:pt x="64" y="28"/>
                      <a:pt x="64" y="28"/>
                    </a:cubicBezTo>
                    <a:cubicBezTo>
                      <a:pt x="64" y="13"/>
                      <a:pt x="51" y="0"/>
                      <a:pt x="36" y="0"/>
                    </a:cubicBezTo>
                    <a:cubicBezTo>
                      <a:pt x="21" y="0"/>
                      <a:pt x="8" y="13"/>
                      <a:pt x="8" y="28"/>
                    </a:cubicBezTo>
                    <a:cubicBezTo>
                      <a:pt x="8" y="46"/>
                      <a:pt x="8" y="46"/>
                      <a:pt x="8" y="46"/>
                    </a:cubicBezTo>
                    <a:cubicBezTo>
                      <a:pt x="4" y="46"/>
                      <a:pt x="4" y="46"/>
                      <a:pt x="4" y="46"/>
                    </a:cubicBezTo>
                    <a:cubicBezTo>
                      <a:pt x="2" y="46"/>
                      <a:pt x="0" y="48"/>
                      <a:pt x="0" y="50"/>
                    </a:cubicBezTo>
                    <a:cubicBezTo>
                      <a:pt x="0" y="75"/>
                      <a:pt x="0" y="75"/>
                      <a:pt x="0" y="75"/>
                    </a:cubicBezTo>
                    <a:cubicBezTo>
                      <a:pt x="0" y="94"/>
                      <a:pt x="16" y="110"/>
                      <a:pt x="36" y="110"/>
                    </a:cubicBezTo>
                    <a:cubicBezTo>
                      <a:pt x="56" y="110"/>
                      <a:pt x="72" y="94"/>
                      <a:pt x="72" y="75"/>
                    </a:cubicBezTo>
                    <a:cubicBezTo>
                      <a:pt x="72" y="50"/>
                      <a:pt x="72" y="50"/>
                      <a:pt x="72" y="50"/>
                    </a:cubicBezTo>
                    <a:cubicBezTo>
                      <a:pt x="72" y="48"/>
                      <a:pt x="70" y="46"/>
                      <a:pt x="68" y="46"/>
                    </a:cubicBezTo>
                    <a:close/>
                    <a:moveTo>
                      <a:pt x="20" y="28"/>
                    </a:moveTo>
                    <a:cubicBezTo>
                      <a:pt x="20" y="19"/>
                      <a:pt x="27" y="12"/>
                      <a:pt x="36" y="12"/>
                    </a:cubicBezTo>
                    <a:cubicBezTo>
                      <a:pt x="45" y="12"/>
                      <a:pt x="52" y="19"/>
                      <a:pt x="52" y="28"/>
                    </a:cubicBezTo>
                    <a:cubicBezTo>
                      <a:pt x="52" y="46"/>
                      <a:pt x="52" y="46"/>
                      <a:pt x="52" y="46"/>
                    </a:cubicBezTo>
                    <a:cubicBezTo>
                      <a:pt x="20" y="46"/>
                      <a:pt x="20" y="46"/>
                      <a:pt x="20" y="46"/>
                    </a:cubicBezTo>
                    <a:lnTo>
                      <a:pt x="20" y="28"/>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sp>
            <p:nvSpPr>
              <p:cNvPr id="40" name="Freeform 116">
                <a:extLst>
                  <a:ext uri="{FF2B5EF4-FFF2-40B4-BE49-F238E27FC236}">
                    <a16:creationId xmlns:a16="http://schemas.microsoft.com/office/drawing/2014/main" id="{DEE2FADA-4C73-91EE-8872-852D4A169629}"/>
                  </a:ext>
                </a:extLst>
              </p:cNvPr>
              <p:cNvSpPr>
                <a:spLocks/>
              </p:cNvSpPr>
              <p:nvPr/>
            </p:nvSpPr>
            <p:spPr bwMode="auto">
              <a:xfrm>
                <a:off x="10864428" y="8374841"/>
                <a:ext cx="45483" cy="72772"/>
              </a:xfrm>
              <a:custGeom>
                <a:avLst/>
                <a:gdLst>
                  <a:gd name="T0" fmla="*/ 16 w 24"/>
                  <a:gd name="T1" fmla="*/ 23 h 36"/>
                  <a:gd name="T2" fmla="*/ 16 w 24"/>
                  <a:gd name="T3" fmla="*/ 36 h 36"/>
                  <a:gd name="T4" fmla="*/ 8 w 24"/>
                  <a:gd name="T5" fmla="*/ 36 h 36"/>
                  <a:gd name="T6" fmla="*/ 8 w 24"/>
                  <a:gd name="T7" fmla="*/ 23 h 36"/>
                  <a:gd name="T8" fmla="*/ 0 w 24"/>
                  <a:gd name="T9" fmla="*/ 12 h 36"/>
                  <a:gd name="T10" fmla="*/ 12 w 24"/>
                  <a:gd name="T11" fmla="*/ 0 h 36"/>
                  <a:gd name="T12" fmla="*/ 24 w 24"/>
                  <a:gd name="T13" fmla="*/ 12 h 36"/>
                  <a:gd name="T14" fmla="*/ 16 w 24"/>
                  <a:gd name="T15" fmla="*/ 23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36">
                    <a:moveTo>
                      <a:pt x="16" y="23"/>
                    </a:moveTo>
                    <a:cubicBezTo>
                      <a:pt x="16" y="36"/>
                      <a:pt x="16" y="36"/>
                      <a:pt x="16" y="36"/>
                    </a:cubicBezTo>
                    <a:cubicBezTo>
                      <a:pt x="8" y="36"/>
                      <a:pt x="8" y="36"/>
                      <a:pt x="8" y="36"/>
                    </a:cubicBezTo>
                    <a:cubicBezTo>
                      <a:pt x="8" y="23"/>
                      <a:pt x="8" y="23"/>
                      <a:pt x="8" y="23"/>
                    </a:cubicBezTo>
                    <a:cubicBezTo>
                      <a:pt x="3" y="22"/>
                      <a:pt x="0" y="17"/>
                      <a:pt x="0" y="12"/>
                    </a:cubicBezTo>
                    <a:cubicBezTo>
                      <a:pt x="0" y="5"/>
                      <a:pt x="5" y="0"/>
                      <a:pt x="12" y="0"/>
                    </a:cubicBezTo>
                    <a:cubicBezTo>
                      <a:pt x="19" y="0"/>
                      <a:pt x="24" y="5"/>
                      <a:pt x="24" y="12"/>
                    </a:cubicBezTo>
                    <a:cubicBezTo>
                      <a:pt x="24" y="17"/>
                      <a:pt x="21" y="22"/>
                      <a:pt x="16" y="2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grpSp>
      </p:grpSp>
      <p:grpSp>
        <p:nvGrpSpPr>
          <p:cNvPr id="41" name="Group 40">
            <a:extLst>
              <a:ext uri="{FF2B5EF4-FFF2-40B4-BE49-F238E27FC236}">
                <a16:creationId xmlns:a16="http://schemas.microsoft.com/office/drawing/2014/main" id="{2E869DA8-2DCC-B865-B401-BE52CAE7A095}"/>
              </a:ext>
            </a:extLst>
          </p:cNvPr>
          <p:cNvGrpSpPr/>
          <p:nvPr/>
        </p:nvGrpSpPr>
        <p:grpSpPr>
          <a:xfrm>
            <a:off x="9936975" y="4886762"/>
            <a:ext cx="1650242" cy="971442"/>
            <a:chOff x="9939564" y="4887141"/>
            <a:chExt cx="1650672" cy="971695"/>
          </a:xfrm>
        </p:grpSpPr>
        <p:sp>
          <p:nvSpPr>
            <p:cNvPr id="42" name="TextBox 41">
              <a:extLst>
                <a:ext uri="{FF2B5EF4-FFF2-40B4-BE49-F238E27FC236}">
                  <a16:creationId xmlns:a16="http://schemas.microsoft.com/office/drawing/2014/main" id="{925C965F-4E8F-E55B-A1F3-0920818B5160}"/>
                </a:ext>
              </a:extLst>
            </p:cNvPr>
            <p:cNvSpPr txBox="1"/>
            <p:nvPr/>
          </p:nvSpPr>
          <p:spPr>
            <a:xfrm>
              <a:off x="9939564" y="4887141"/>
              <a:ext cx="1434104" cy="430887"/>
            </a:xfrm>
            <a:prstGeom prst="rect">
              <a:avLst/>
            </a:prstGeom>
            <a:noFill/>
          </p:spPr>
          <p:txBody>
            <a:bodyPr wrap="square">
              <a:spAutoFit/>
            </a:bodyPr>
            <a:lstStyle/>
            <a:p>
              <a:pPr algn="ctr" defTabSz="456492">
                <a:defRPr/>
              </a:pPr>
              <a:r>
                <a:rPr lang="en-US" sz="1100" kern="0">
                  <a:solidFill>
                    <a:srgbClr val="FFFFFF"/>
                  </a:solidFill>
                  <a:latin typeface="Century Gothic" panose="020F0302020204030204"/>
                </a:rPr>
                <a:t>LAPTOP AND DATA DISPOSAL</a:t>
              </a:r>
            </a:p>
          </p:txBody>
        </p:sp>
        <p:cxnSp>
          <p:nvCxnSpPr>
            <p:cNvPr id="43" name="Straight Connector 42">
              <a:extLst>
                <a:ext uri="{FF2B5EF4-FFF2-40B4-BE49-F238E27FC236}">
                  <a16:creationId xmlns:a16="http://schemas.microsoft.com/office/drawing/2014/main" id="{0C145AE2-627D-C938-FFAA-6491119A6851}"/>
                </a:ext>
              </a:extLst>
            </p:cNvPr>
            <p:cNvCxnSpPr>
              <a:cxnSpLocks/>
            </p:cNvCxnSpPr>
            <p:nvPr/>
          </p:nvCxnSpPr>
          <p:spPr>
            <a:xfrm flipH="1" flipV="1">
              <a:off x="11193482" y="5521598"/>
              <a:ext cx="144857" cy="337238"/>
            </a:xfrm>
            <a:prstGeom prst="line">
              <a:avLst/>
            </a:prstGeom>
            <a:ln w="38100" cap="rnd">
              <a:solidFill>
                <a:schemeClr val="accent4"/>
              </a:solidFill>
              <a:round/>
              <a:headEnd type="oval" w="lg" len="lg"/>
            </a:ln>
            <a:effectLst>
              <a:outerShdw blurRad="508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7654670F-E476-5981-6F47-CEBDACF71E35}"/>
                </a:ext>
              </a:extLst>
            </p:cNvPr>
            <p:cNvGrpSpPr>
              <a:grpSpLocks noChangeAspect="1"/>
            </p:cNvGrpSpPr>
            <p:nvPr/>
          </p:nvGrpSpPr>
          <p:grpSpPr>
            <a:xfrm>
              <a:off x="11244747" y="4923016"/>
              <a:ext cx="345489" cy="368704"/>
              <a:chOff x="9527237" y="9333616"/>
              <a:chExt cx="460285" cy="491213"/>
            </a:xfrm>
          </p:grpSpPr>
          <p:sp>
            <p:nvSpPr>
              <p:cNvPr id="45" name="Freeform 105">
                <a:extLst>
                  <a:ext uri="{FF2B5EF4-FFF2-40B4-BE49-F238E27FC236}">
                    <a16:creationId xmlns:a16="http://schemas.microsoft.com/office/drawing/2014/main" id="{379F5380-EE4B-F27E-DE37-B3AAFE47F10E}"/>
                  </a:ext>
                </a:extLst>
              </p:cNvPr>
              <p:cNvSpPr>
                <a:spLocks noEditPoints="1"/>
              </p:cNvSpPr>
              <p:nvPr/>
            </p:nvSpPr>
            <p:spPr bwMode="auto">
              <a:xfrm>
                <a:off x="9527237" y="9411846"/>
                <a:ext cx="460285" cy="412983"/>
              </a:xfrm>
              <a:custGeom>
                <a:avLst/>
                <a:gdLst>
                  <a:gd name="T0" fmla="*/ 236 w 236"/>
                  <a:gd name="T1" fmla="*/ 78 h 204"/>
                  <a:gd name="T2" fmla="*/ 236 w 236"/>
                  <a:gd name="T3" fmla="*/ 78 h 204"/>
                  <a:gd name="T4" fmla="*/ 236 w 236"/>
                  <a:gd name="T5" fmla="*/ 77 h 204"/>
                  <a:gd name="T6" fmla="*/ 236 w 236"/>
                  <a:gd name="T7" fmla="*/ 76 h 204"/>
                  <a:gd name="T8" fmla="*/ 235 w 236"/>
                  <a:gd name="T9" fmla="*/ 76 h 204"/>
                  <a:gd name="T10" fmla="*/ 235 w 236"/>
                  <a:gd name="T11" fmla="*/ 75 h 204"/>
                  <a:gd name="T12" fmla="*/ 235 w 236"/>
                  <a:gd name="T13" fmla="*/ 75 h 204"/>
                  <a:gd name="T14" fmla="*/ 233 w 236"/>
                  <a:gd name="T15" fmla="*/ 73 h 204"/>
                  <a:gd name="T16" fmla="*/ 176 w 236"/>
                  <a:gd name="T17" fmla="*/ 36 h 204"/>
                  <a:gd name="T18" fmla="*/ 167 w 236"/>
                  <a:gd name="T19" fmla="*/ 38 h 204"/>
                  <a:gd name="T20" fmla="*/ 169 w 236"/>
                  <a:gd name="T21" fmla="*/ 46 h 204"/>
                  <a:gd name="T22" fmla="*/ 219 w 236"/>
                  <a:gd name="T23" fmla="*/ 78 h 204"/>
                  <a:gd name="T24" fmla="*/ 118 w 236"/>
                  <a:gd name="T25" fmla="*/ 143 h 204"/>
                  <a:gd name="T26" fmla="*/ 17 w 236"/>
                  <a:gd name="T27" fmla="*/ 78 h 204"/>
                  <a:gd name="T28" fmla="*/ 121 w 236"/>
                  <a:gd name="T29" fmla="*/ 11 h 204"/>
                  <a:gd name="T30" fmla="*/ 123 w 236"/>
                  <a:gd name="T31" fmla="*/ 3 h 204"/>
                  <a:gd name="T32" fmla="*/ 115 w 236"/>
                  <a:gd name="T33" fmla="*/ 1 h 204"/>
                  <a:gd name="T34" fmla="*/ 3 w 236"/>
                  <a:gd name="T35" fmla="*/ 73 h 204"/>
                  <a:gd name="T36" fmla="*/ 0 w 236"/>
                  <a:gd name="T37" fmla="*/ 78 h 204"/>
                  <a:gd name="T38" fmla="*/ 2 w 236"/>
                  <a:gd name="T39" fmla="*/ 82 h 204"/>
                  <a:gd name="T40" fmla="*/ 0 w 236"/>
                  <a:gd name="T41" fmla="*/ 86 h 204"/>
                  <a:gd name="T42" fmla="*/ 0 w 236"/>
                  <a:gd name="T43" fmla="*/ 129 h 204"/>
                  <a:gd name="T44" fmla="*/ 3 w 236"/>
                  <a:gd name="T45" fmla="*/ 134 h 204"/>
                  <a:gd name="T46" fmla="*/ 115 w 236"/>
                  <a:gd name="T47" fmla="*/ 204 h 204"/>
                  <a:gd name="T48" fmla="*/ 118 w 236"/>
                  <a:gd name="T49" fmla="*/ 204 h 204"/>
                  <a:gd name="T50" fmla="*/ 121 w 236"/>
                  <a:gd name="T51" fmla="*/ 204 h 204"/>
                  <a:gd name="T52" fmla="*/ 233 w 236"/>
                  <a:gd name="T53" fmla="*/ 134 h 204"/>
                  <a:gd name="T54" fmla="*/ 236 w 236"/>
                  <a:gd name="T55" fmla="*/ 129 h 204"/>
                  <a:gd name="T56" fmla="*/ 236 w 236"/>
                  <a:gd name="T57" fmla="*/ 78 h 204"/>
                  <a:gd name="T58" fmla="*/ 236 w 236"/>
                  <a:gd name="T59" fmla="*/ 78 h 204"/>
                  <a:gd name="T60" fmla="*/ 236 w 236"/>
                  <a:gd name="T61" fmla="*/ 78 h 204"/>
                  <a:gd name="T62" fmla="*/ 118 w 236"/>
                  <a:gd name="T63" fmla="*/ 191 h 204"/>
                  <a:gd name="T64" fmla="*/ 12 w 236"/>
                  <a:gd name="T65" fmla="*/ 126 h 204"/>
                  <a:gd name="T66" fmla="*/ 12 w 236"/>
                  <a:gd name="T67" fmla="*/ 89 h 204"/>
                  <a:gd name="T68" fmla="*/ 115 w 236"/>
                  <a:gd name="T69" fmla="*/ 155 h 204"/>
                  <a:gd name="T70" fmla="*/ 118 w 236"/>
                  <a:gd name="T71" fmla="*/ 156 h 204"/>
                  <a:gd name="T72" fmla="*/ 121 w 236"/>
                  <a:gd name="T73" fmla="*/ 155 h 204"/>
                  <a:gd name="T74" fmla="*/ 224 w 236"/>
                  <a:gd name="T75" fmla="*/ 89 h 204"/>
                  <a:gd name="T76" fmla="*/ 224 w 236"/>
                  <a:gd name="T77" fmla="*/ 126 h 204"/>
                  <a:gd name="T78" fmla="*/ 118 w 236"/>
                  <a:gd name="T79" fmla="*/ 19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04">
                    <a:moveTo>
                      <a:pt x="236" y="78"/>
                    </a:moveTo>
                    <a:cubicBezTo>
                      <a:pt x="236" y="78"/>
                      <a:pt x="236" y="78"/>
                      <a:pt x="236" y="78"/>
                    </a:cubicBezTo>
                    <a:cubicBezTo>
                      <a:pt x="236" y="78"/>
                      <a:pt x="236" y="77"/>
                      <a:pt x="236" y="77"/>
                    </a:cubicBezTo>
                    <a:cubicBezTo>
                      <a:pt x="236" y="77"/>
                      <a:pt x="236" y="77"/>
                      <a:pt x="236" y="76"/>
                    </a:cubicBezTo>
                    <a:cubicBezTo>
                      <a:pt x="236" y="76"/>
                      <a:pt x="236" y="76"/>
                      <a:pt x="235" y="76"/>
                    </a:cubicBezTo>
                    <a:cubicBezTo>
                      <a:pt x="235" y="76"/>
                      <a:pt x="235" y="75"/>
                      <a:pt x="235" y="75"/>
                    </a:cubicBezTo>
                    <a:cubicBezTo>
                      <a:pt x="235" y="75"/>
                      <a:pt x="235" y="75"/>
                      <a:pt x="235" y="75"/>
                    </a:cubicBezTo>
                    <a:cubicBezTo>
                      <a:pt x="234" y="74"/>
                      <a:pt x="234" y="74"/>
                      <a:pt x="233" y="73"/>
                    </a:cubicBezTo>
                    <a:cubicBezTo>
                      <a:pt x="176" y="36"/>
                      <a:pt x="176" y="36"/>
                      <a:pt x="176" y="36"/>
                    </a:cubicBezTo>
                    <a:cubicBezTo>
                      <a:pt x="173" y="35"/>
                      <a:pt x="169" y="35"/>
                      <a:pt x="167" y="38"/>
                    </a:cubicBezTo>
                    <a:cubicBezTo>
                      <a:pt x="166" y="41"/>
                      <a:pt x="166" y="45"/>
                      <a:pt x="169" y="46"/>
                    </a:cubicBezTo>
                    <a:cubicBezTo>
                      <a:pt x="219" y="78"/>
                      <a:pt x="219" y="78"/>
                      <a:pt x="219" y="78"/>
                    </a:cubicBezTo>
                    <a:cubicBezTo>
                      <a:pt x="118" y="143"/>
                      <a:pt x="118" y="143"/>
                      <a:pt x="118" y="143"/>
                    </a:cubicBezTo>
                    <a:cubicBezTo>
                      <a:pt x="17" y="78"/>
                      <a:pt x="17" y="78"/>
                      <a:pt x="17" y="78"/>
                    </a:cubicBezTo>
                    <a:cubicBezTo>
                      <a:pt x="121" y="11"/>
                      <a:pt x="121" y="11"/>
                      <a:pt x="121" y="11"/>
                    </a:cubicBezTo>
                    <a:cubicBezTo>
                      <a:pt x="124" y="10"/>
                      <a:pt x="125" y="6"/>
                      <a:pt x="123" y="3"/>
                    </a:cubicBezTo>
                    <a:cubicBezTo>
                      <a:pt x="121" y="0"/>
                      <a:pt x="118" y="0"/>
                      <a:pt x="115" y="1"/>
                    </a:cubicBezTo>
                    <a:cubicBezTo>
                      <a:pt x="3" y="73"/>
                      <a:pt x="3" y="73"/>
                      <a:pt x="3" y="73"/>
                    </a:cubicBezTo>
                    <a:cubicBezTo>
                      <a:pt x="1" y="74"/>
                      <a:pt x="0" y="76"/>
                      <a:pt x="0" y="78"/>
                    </a:cubicBezTo>
                    <a:cubicBezTo>
                      <a:pt x="0" y="80"/>
                      <a:pt x="1" y="81"/>
                      <a:pt x="2" y="82"/>
                    </a:cubicBezTo>
                    <a:cubicBezTo>
                      <a:pt x="1" y="83"/>
                      <a:pt x="0" y="85"/>
                      <a:pt x="0" y="86"/>
                    </a:cubicBezTo>
                    <a:cubicBezTo>
                      <a:pt x="0" y="129"/>
                      <a:pt x="0" y="129"/>
                      <a:pt x="0" y="129"/>
                    </a:cubicBezTo>
                    <a:cubicBezTo>
                      <a:pt x="0" y="131"/>
                      <a:pt x="1" y="133"/>
                      <a:pt x="3" y="134"/>
                    </a:cubicBezTo>
                    <a:cubicBezTo>
                      <a:pt x="115" y="204"/>
                      <a:pt x="115" y="204"/>
                      <a:pt x="115" y="204"/>
                    </a:cubicBezTo>
                    <a:cubicBezTo>
                      <a:pt x="116" y="204"/>
                      <a:pt x="117" y="204"/>
                      <a:pt x="118" y="204"/>
                    </a:cubicBezTo>
                    <a:cubicBezTo>
                      <a:pt x="119" y="204"/>
                      <a:pt x="120" y="204"/>
                      <a:pt x="121" y="204"/>
                    </a:cubicBezTo>
                    <a:cubicBezTo>
                      <a:pt x="233" y="134"/>
                      <a:pt x="233" y="134"/>
                      <a:pt x="233" y="134"/>
                    </a:cubicBezTo>
                    <a:cubicBezTo>
                      <a:pt x="235" y="133"/>
                      <a:pt x="236" y="131"/>
                      <a:pt x="236" y="129"/>
                    </a:cubicBezTo>
                    <a:cubicBezTo>
                      <a:pt x="236" y="78"/>
                      <a:pt x="236" y="78"/>
                      <a:pt x="236" y="78"/>
                    </a:cubicBezTo>
                    <a:cubicBezTo>
                      <a:pt x="236" y="78"/>
                      <a:pt x="236" y="78"/>
                      <a:pt x="236" y="78"/>
                    </a:cubicBezTo>
                    <a:cubicBezTo>
                      <a:pt x="236" y="78"/>
                      <a:pt x="236" y="78"/>
                      <a:pt x="236" y="78"/>
                    </a:cubicBezTo>
                    <a:close/>
                    <a:moveTo>
                      <a:pt x="118" y="191"/>
                    </a:moveTo>
                    <a:cubicBezTo>
                      <a:pt x="12" y="126"/>
                      <a:pt x="12" y="126"/>
                      <a:pt x="12" y="126"/>
                    </a:cubicBezTo>
                    <a:cubicBezTo>
                      <a:pt x="12" y="89"/>
                      <a:pt x="12" y="89"/>
                      <a:pt x="12" y="89"/>
                    </a:cubicBezTo>
                    <a:cubicBezTo>
                      <a:pt x="115" y="155"/>
                      <a:pt x="115" y="155"/>
                      <a:pt x="115" y="155"/>
                    </a:cubicBezTo>
                    <a:cubicBezTo>
                      <a:pt x="116" y="156"/>
                      <a:pt x="117" y="156"/>
                      <a:pt x="118" y="156"/>
                    </a:cubicBezTo>
                    <a:cubicBezTo>
                      <a:pt x="119" y="156"/>
                      <a:pt x="120" y="156"/>
                      <a:pt x="121" y="155"/>
                    </a:cubicBezTo>
                    <a:cubicBezTo>
                      <a:pt x="224" y="89"/>
                      <a:pt x="224" y="89"/>
                      <a:pt x="224" y="89"/>
                    </a:cubicBezTo>
                    <a:cubicBezTo>
                      <a:pt x="224" y="126"/>
                      <a:pt x="224" y="126"/>
                      <a:pt x="224" y="126"/>
                    </a:cubicBezTo>
                    <a:lnTo>
                      <a:pt x="118" y="1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sp>
            <p:nvSpPr>
              <p:cNvPr id="46" name="Freeform 106">
                <a:extLst>
                  <a:ext uri="{FF2B5EF4-FFF2-40B4-BE49-F238E27FC236}">
                    <a16:creationId xmlns:a16="http://schemas.microsoft.com/office/drawing/2014/main" id="{19290D63-3B4E-06E1-2CE3-F3D91944F9DE}"/>
                  </a:ext>
                </a:extLst>
              </p:cNvPr>
              <p:cNvSpPr>
                <a:spLocks noEditPoints="1"/>
              </p:cNvSpPr>
              <p:nvPr/>
            </p:nvSpPr>
            <p:spPr bwMode="auto">
              <a:xfrm>
                <a:off x="9692794" y="9333616"/>
                <a:ext cx="207401" cy="305644"/>
              </a:xfrm>
              <a:custGeom>
                <a:avLst/>
                <a:gdLst>
                  <a:gd name="T0" fmla="*/ 106 w 106"/>
                  <a:gd name="T1" fmla="*/ 20 h 151"/>
                  <a:gd name="T2" fmla="*/ 102 w 106"/>
                  <a:gd name="T3" fmla="*/ 17 h 151"/>
                  <a:gd name="T4" fmla="*/ 67 w 106"/>
                  <a:gd name="T5" fmla="*/ 1 h 151"/>
                  <a:gd name="T6" fmla="*/ 60 w 106"/>
                  <a:gd name="T7" fmla="*/ 4 h 151"/>
                  <a:gd name="T8" fmla="*/ 54 w 106"/>
                  <a:gd name="T9" fmla="*/ 15 h 151"/>
                  <a:gd name="T10" fmla="*/ 54 w 106"/>
                  <a:gd name="T11" fmla="*/ 29 h 151"/>
                  <a:gd name="T12" fmla="*/ 64 w 106"/>
                  <a:gd name="T13" fmla="*/ 40 h 151"/>
                  <a:gd name="T14" fmla="*/ 64 w 106"/>
                  <a:gd name="T15" fmla="*/ 40 h 151"/>
                  <a:gd name="T16" fmla="*/ 40 w 106"/>
                  <a:gd name="T17" fmla="*/ 90 h 151"/>
                  <a:gd name="T18" fmla="*/ 40 w 106"/>
                  <a:gd name="T19" fmla="*/ 90 h 151"/>
                  <a:gd name="T20" fmla="*/ 22 w 106"/>
                  <a:gd name="T21" fmla="*/ 82 h 151"/>
                  <a:gd name="T22" fmla="*/ 14 w 106"/>
                  <a:gd name="T23" fmla="*/ 85 h 151"/>
                  <a:gd name="T24" fmla="*/ 4 w 106"/>
                  <a:gd name="T25" fmla="*/ 107 h 151"/>
                  <a:gd name="T26" fmla="*/ 3 w 106"/>
                  <a:gd name="T27" fmla="*/ 130 h 151"/>
                  <a:gd name="T28" fmla="*/ 19 w 106"/>
                  <a:gd name="T29" fmla="*/ 148 h 151"/>
                  <a:gd name="T30" fmla="*/ 19 w 106"/>
                  <a:gd name="T31" fmla="*/ 148 h 151"/>
                  <a:gd name="T32" fmla="*/ 33 w 106"/>
                  <a:gd name="T33" fmla="*/ 151 h 151"/>
                  <a:gd name="T34" fmla="*/ 61 w 106"/>
                  <a:gd name="T35" fmla="*/ 133 h 151"/>
                  <a:gd name="T36" fmla="*/ 72 w 106"/>
                  <a:gd name="T37" fmla="*/ 111 h 151"/>
                  <a:gd name="T38" fmla="*/ 72 w 106"/>
                  <a:gd name="T39" fmla="*/ 106 h 151"/>
                  <a:gd name="T40" fmla="*/ 69 w 106"/>
                  <a:gd name="T41" fmla="*/ 103 h 151"/>
                  <a:gd name="T42" fmla="*/ 51 w 106"/>
                  <a:gd name="T43" fmla="*/ 95 h 151"/>
                  <a:gd name="T44" fmla="*/ 51 w 106"/>
                  <a:gd name="T45" fmla="*/ 95 h 151"/>
                  <a:gd name="T46" fmla="*/ 75 w 106"/>
                  <a:gd name="T47" fmla="*/ 45 h 151"/>
                  <a:gd name="T48" fmla="*/ 75 w 106"/>
                  <a:gd name="T49" fmla="*/ 45 h 151"/>
                  <a:gd name="T50" fmla="*/ 75 w 106"/>
                  <a:gd name="T51" fmla="*/ 45 h 151"/>
                  <a:gd name="T52" fmla="*/ 83 w 106"/>
                  <a:gd name="T53" fmla="*/ 46 h 151"/>
                  <a:gd name="T54" fmla="*/ 100 w 106"/>
                  <a:gd name="T55" fmla="*/ 36 h 151"/>
                  <a:gd name="T56" fmla="*/ 105 w 106"/>
                  <a:gd name="T57" fmla="*/ 25 h 151"/>
                  <a:gd name="T58" fmla="*/ 106 w 106"/>
                  <a:gd name="T59" fmla="*/ 20 h 151"/>
                  <a:gd name="T60" fmla="*/ 89 w 106"/>
                  <a:gd name="T61" fmla="*/ 31 h 151"/>
                  <a:gd name="T62" fmla="*/ 80 w 106"/>
                  <a:gd name="T63" fmla="*/ 34 h 151"/>
                  <a:gd name="T64" fmla="*/ 75 w 106"/>
                  <a:gd name="T65" fmla="*/ 31 h 151"/>
                  <a:gd name="T66" fmla="*/ 75 w 106"/>
                  <a:gd name="T67" fmla="*/ 31 h 151"/>
                  <a:gd name="T68" fmla="*/ 74 w 106"/>
                  <a:gd name="T69" fmla="*/ 31 h 151"/>
                  <a:gd name="T70" fmla="*/ 69 w 106"/>
                  <a:gd name="T71" fmla="*/ 29 h 151"/>
                  <a:gd name="T72" fmla="*/ 65 w 106"/>
                  <a:gd name="T73" fmla="*/ 25 h 151"/>
                  <a:gd name="T74" fmla="*/ 65 w 106"/>
                  <a:gd name="T75" fmla="*/ 20 h 151"/>
                  <a:gd name="T76" fmla="*/ 68 w 106"/>
                  <a:gd name="T77" fmla="*/ 14 h 151"/>
                  <a:gd name="T78" fmla="*/ 92 w 106"/>
                  <a:gd name="T79" fmla="*/ 25 h 151"/>
                  <a:gd name="T80" fmla="*/ 89 w 106"/>
                  <a:gd name="T81" fmla="*/ 3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6" h="151">
                    <a:moveTo>
                      <a:pt x="106" y="20"/>
                    </a:moveTo>
                    <a:cubicBezTo>
                      <a:pt x="105" y="19"/>
                      <a:pt x="104" y="17"/>
                      <a:pt x="102" y="17"/>
                    </a:cubicBezTo>
                    <a:cubicBezTo>
                      <a:pt x="67" y="1"/>
                      <a:pt x="67" y="1"/>
                      <a:pt x="67" y="1"/>
                    </a:cubicBezTo>
                    <a:cubicBezTo>
                      <a:pt x="64" y="0"/>
                      <a:pt x="61" y="1"/>
                      <a:pt x="60" y="4"/>
                    </a:cubicBezTo>
                    <a:cubicBezTo>
                      <a:pt x="54" y="15"/>
                      <a:pt x="54" y="15"/>
                      <a:pt x="54" y="15"/>
                    </a:cubicBezTo>
                    <a:cubicBezTo>
                      <a:pt x="52" y="20"/>
                      <a:pt x="52" y="24"/>
                      <a:pt x="54" y="29"/>
                    </a:cubicBezTo>
                    <a:cubicBezTo>
                      <a:pt x="55" y="34"/>
                      <a:pt x="59" y="37"/>
                      <a:pt x="64" y="40"/>
                    </a:cubicBezTo>
                    <a:cubicBezTo>
                      <a:pt x="64" y="40"/>
                      <a:pt x="64" y="40"/>
                      <a:pt x="64" y="40"/>
                    </a:cubicBezTo>
                    <a:cubicBezTo>
                      <a:pt x="40" y="90"/>
                      <a:pt x="40" y="90"/>
                      <a:pt x="40" y="90"/>
                    </a:cubicBezTo>
                    <a:cubicBezTo>
                      <a:pt x="40" y="90"/>
                      <a:pt x="40" y="90"/>
                      <a:pt x="40" y="90"/>
                    </a:cubicBezTo>
                    <a:cubicBezTo>
                      <a:pt x="22" y="82"/>
                      <a:pt x="22" y="82"/>
                      <a:pt x="22" y="82"/>
                    </a:cubicBezTo>
                    <a:cubicBezTo>
                      <a:pt x="19" y="81"/>
                      <a:pt x="16" y="82"/>
                      <a:pt x="14" y="85"/>
                    </a:cubicBezTo>
                    <a:cubicBezTo>
                      <a:pt x="4" y="107"/>
                      <a:pt x="4" y="107"/>
                      <a:pt x="4" y="107"/>
                    </a:cubicBezTo>
                    <a:cubicBezTo>
                      <a:pt x="0" y="114"/>
                      <a:pt x="0" y="123"/>
                      <a:pt x="3" y="130"/>
                    </a:cubicBezTo>
                    <a:cubicBezTo>
                      <a:pt x="6" y="138"/>
                      <a:pt x="12" y="144"/>
                      <a:pt x="19" y="148"/>
                    </a:cubicBezTo>
                    <a:cubicBezTo>
                      <a:pt x="19" y="148"/>
                      <a:pt x="19" y="148"/>
                      <a:pt x="19" y="148"/>
                    </a:cubicBezTo>
                    <a:cubicBezTo>
                      <a:pt x="24" y="150"/>
                      <a:pt x="28" y="151"/>
                      <a:pt x="33" y="151"/>
                    </a:cubicBezTo>
                    <a:cubicBezTo>
                      <a:pt x="45" y="151"/>
                      <a:pt x="56" y="144"/>
                      <a:pt x="61" y="133"/>
                    </a:cubicBezTo>
                    <a:cubicBezTo>
                      <a:pt x="72" y="111"/>
                      <a:pt x="72" y="111"/>
                      <a:pt x="72" y="111"/>
                    </a:cubicBezTo>
                    <a:cubicBezTo>
                      <a:pt x="72" y="109"/>
                      <a:pt x="73" y="108"/>
                      <a:pt x="72" y="106"/>
                    </a:cubicBezTo>
                    <a:cubicBezTo>
                      <a:pt x="71" y="105"/>
                      <a:pt x="70" y="104"/>
                      <a:pt x="69" y="103"/>
                    </a:cubicBezTo>
                    <a:cubicBezTo>
                      <a:pt x="51" y="95"/>
                      <a:pt x="51" y="95"/>
                      <a:pt x="51" y="95"/>
                    </a:cubicBezTo>
                    <a:cubicBezTo>
                      <a:pt x="51" y="95"/>
                      <a:pt x="51" y="95"/>
                      <a:pt x="51" y="95"/>
                    </a:cubicBezTo>
                    <a:cubicBezTo>
                      <a:pt x="75" y="45"/>
                      <a:pt x="75" y="45"/>
                      <a:pt x="75" y="45"/>
                    </a:cubicBezTo>
                    <a:cubicBezTo>
                      <a:pt x="75" y="45"/>
                      <a:pt x="75" y="45"/>
                      <a:pt x="75" y="45"/>
                    </a:cubicBezTo>
                    <a:cubicBezTo>
                      <a:pt x="75" y="45"/>
                      <a:pt x="75" y="45"/>
                      <a:pt x="75" y="45"/>
                    </a:cubicBezTo>
                    <a:cubicBezTo>
                      <a:pt x="78" y="46"/>
                      <a:pt x="81" y="46"/>
                      <a:pt x="83" y="46"/>
                    </a:cubicBezTo>
                    <a:cubicBezTo>
                      <a:pt x="90" y="46"/>
                      <a:pt x="97" y="43"/>
                      <a:pt x="100" y="36"/>
                    </a:cubicBezTo>
                    <a:cubicBezTo>
                      <a:pt x="105" y="25"/>
                      <a:pt x="105" y="25"/>
                      <a:pt x="105" y="25"/>
                    </a:cubicBezTo>
                    <a:cubicBezTo>
                      <a:pt x="106" y="23"/>
                      <a:pt x="106" y="22"/>
                      <a:pt x="106" y="20"/>
                    </a:cubicBezTo>
                    <a:close/>
                    <a:moveTo>
                      <a:pt x="89" y="31"/>
                    </a:moveTo>
                    <a:cubicBezTo>
                      <a:pt x="88" y="34"/>
                      <a:pt x="84" y="35"/>
                      <a:pt x="80" y="34"/>
                    </a:cubicBezTo>
                    <a:cubicBezTo>
                      <a:pt x="75" y="31"/>
                      <a:pt x="75" y="31"/>
                      <a:pt x="75" y="31"/>
                    </a:cubicBezTo>
                    <a:cubicBezTo>
                      <a:pt x="75" y="31"/>
                      <a:pt x="75" y="31"/>
                      <a:pt x="75" y="31"/>
                    </a:cubicBezTo>
                    <a:cubicBezTo>
                      <a:pt x="74" y="31"/>
                      <a:pt x="74" y="31"/>
                      <a:pt x="74" y="31"/>
                    </a:cubicBezTo>
                    <a:cubicBezTo>
                      <a:pt x="69" y="29"/>
                      <a:pt x="69" y="29"/>
                      <a:pt x="69" y="29"/>
                    </a:cubicBezTo>
                    <a:cubicBezTo>
                      <a:pt x="67" y="28"/>
                      <a:pt x="66" y="26"/>
                      <a:pt x="65" y="25"/>
                    </a:cubicBezTo>
                    <a:cubicBezTo>
                      <a:pt x="64" y="23"/>
                      <a:pt x="64" y="22"/>
                      <a:pt x="65" y="20"/>
                    </a:cubicBezTo>
                    <a:cubicBezTo>
                      <a:pt x="68" y="14"/>
                      <a:pt x="68" y="14"/>
                      <a:pt x="68" y="14"/>
                    </a:cubicBezTo>
                    <a:cubicBezTo>
                      <a:pt x="92" y="25"/>
                      <a:pt x="92" y="25"/>
                      <a:pt x="92" y="25"/>
                    </a:cubicBezTo>
                    <a:lnTo>
                      <a:pt x="89" y="31"/>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grpSp>
      </p:grpSp>
      <p:grpSp>
        <p:nvGrpSpPr>
          <p:cNvPr id="47" name="Group 46">
            <a:extLst>
              <a:ext uri="{FF2B5EF4-FFF2-40B4-BE49-F238E27FC236}">
                <a16:creationId xmlns:a16="http://schemas.microsoft.com/office/drawing/2014/main" id="{54AB406E-0161-EB4D-9FEF-75F5BDA308ED}"/>
              </a:ext>
            </a:extLst>
          </p:cNvPr>
          <p:cNvGrpSpPr/>
          <p:nvPr/>
        </p:nvGrpSpPr>
        <p:grpSpPr>
          <a:xfrm>
            <a:off x="6331357" y="4073233"/>
            <a:ext cx="1719440" cy="899116"/>
            <a:chOff x="6559103" y="3864782"/>
            <a:chExt cx="1719888" cy="899350"/>
          </a:xfrm>
        </p:grpSpPr>
        <p:sp>
          <p:nvSpPr>
            <p:cNvPr id="48" name="TextBox 47">
              <a:extLst>
                <a:ext uri="{FF2B5EF4-FFF2-40B4-BE49-F238E27FC236}">
                  <a16:creationId xmlns:a16="http://schemas.microsoft.com/office/drawing/2014/main" id="{5D63B864-DF15-02A5-501D-F108817E0452}"/>
                </a:ext>
              </a:extLst>
            </p:cNvPr>
            <p:cNvSpPr txBox="1"/>
            <p:nvPr/>
          </p:nvSpPr>
          <p:spPr>
            <a:xfrm>
              <a:off x="6849627" y="4163968"/>
              <a:ext cx="1367401" cy="600164"/>
            </a:xfrm>
            <a:prstGeom prst="rect">
              <a:avLst/>
            </a:prstGeom>
            <a:noFill/>
          </p:spPr>
          <p:txBody>
            <a:bodyPr wrap="square" lIns="91416" tIns="45708" rIns="91416" bIns="45708" anchor="t">
              <a:spAutoFit/>
            </a:bodyPr>
            <a:lstStyle/>
            <a:p>
              <a:pPr algn="ctr" defTabSz="456492">
                <a:defRPr/>
              </a:pPr>
              <a:r>
                <a:rPr lang="en-US" sz="1100" kern="0">
                  <a:solidFill>
                    <a:srgbClr val="FFFFFF"/>
                  </a:solidFill>
                  <a:latin typeface="Century Gothic" panose="020F0302020204030204"/>
                </a:rPr>
                <a:t>SOFTWARE LICENSING OPTIMIZATION</a:t>
              </a:r>
              <a:endParaRPr lang="en-US" sz="1100" kern="0">
                <a:solidFill>
                  <a:srgbClr val="FFFFFF"/>
                </a:solidFill>
              </a:endParaRPr>
            </a:p>
          </p:txBody>
        </p:sp>
        <p:cxnSp>
          <p:nvCxnSpPr>
            <p:cNvPr id="49" name="Straight Connector 48">
              <a:extLst>
                <a:ext uri="{FF2B5EF4-FFF2-40B4-BE49-F238E27FC236}">
                  <a16:creationId xmlns:a16="http://schemas.microsoft.com/office/drawing/2014/main" id="{F6E93BB2-3735-7E23-3931-5C264233B2DA}"/>
                </a:ext>
              </a:extLst>
            </p:cNvPr>
            <p:cNvCxnSpPr>
              <a:cxnSpLocks/>
            </p:cNvCxnSpPr>
            <p:nvPr/>
          </p:nvCxnSpPr>
          <p:spPr>
            <a:xfrm>
              <a:off x="6559103" y="3864782"/>
              <a:ext cx="416264" cy="484335"/>
            </a:xfrm>
            <a:prstGeom prst="line">
              <a:avLst/>
            </a:prstGeom>
            <a:ln w="38100" cap="rnd">
              <a:solidFill>
                <a:schemeClr val="accent3"/>
              </a:solidFill>
              <a:round/>
              <a:headEnd type="oval" w="lg" len="lg"/>
            </a:ln>
            <a:effectLst>
              <a:outerShdw blurRad="508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50" name="Group 160">
              <a:extLst>
                <a:ext uri="{FF2B5EF4-FFF2-40B4-BE49-F238E27FC236}">
                  <a16:creationId xmlns:a16="http://schemas.microsoft.com/office/drawing/2014/main" id="{086303C3-CE81-2A59-880D-5726D688517C}"/>
                </a:ext>
              </a:extLst>
            </p:cNvPr>
            <p:cNvGrpSpPr>
              <a:grpSpLocks noChangeAspect="1"/>
            </p:cNvGrpSpPr>
            <p:nvPr/>
          </p:nvGrpSpPr>
          <p:grpSpPr bwMode="auto">
            <a:xfrm>
              <a:off x="8090141" y="4064684"/>
              <a:ext cx="188850" cy="261157"/>
              <a:chOff x="2364" y="2858"/>
              <a:chExt cx="222" cy="307"/>
            </a:xfrm>
          </p:grpSpPr>
          <p:sp>
            <p:nvSpPr>
              <p:cNvPr id="51" name="Freeform 162">
                <a:extLst>
                  <a:ext uri="{FF2B5EF4-FFF2-40B4-BE49-F238E27FC236}">
                    <a16:creationId xmlns:a16="http://schemas.microsoft.com/office/drawing/2014/main" id="{5A9BF621-3AA1-EF67-95FC-732EEBEA004C}"/>
                  </a:ext>
                </a:extLst>
              </p:cNvPr>
              <p:cNvSpPr>
                <a:spLocks noEditPoints="1"/>
              </p:cNvSpPr>
              <p:nvPr/>
            </p:nvSpPr>
            <p:spPr bwMode="auto">
              <a:xfrm>
                <a:off x="2364" y="2858"/>
                <a:ext cx="222" cy="307"/>
              </a:xfrm>
              <a:custGeom>
                <a:avLst/>
                <a:gdLst>
                  <a:gd name="T0" fmla="*/ 182 w 188"/>
                  <a:gd name="T1" fmla="*/ 240 h 252"/>
                  <a:gd name="T2" fmla="*/ 166 w 188"/>
                  <a:gd name="T3" fmla="*/ 240 h 252"/>
                  <a:gd name="T4" fmla="*/ 139 w 188"/>
                  <a:gd name="T5" fmla="*/ 149 h 252"/>
                  <a:gd name="T6" fmla="*/ 124 w 188"/>
                  <a:gd name="T7" fmla="*/ 126 h 252"/>
                  <a:gd name="T8" fmla="*/ 139 w 188"/>
                  <a:gd name="T9" fmla="*/ 103 h 252"/>
                  <a:gd name="T10" fmla="*/ 166 w 188"/>
                  <a:gd name="T11" fmla="*/ 12 h 252"/>
                  <a:gd name="T12" fmla="*/ 182 w 188"/>
                  <a:gd name="T13" fmla="*/ 12 h 252"/>
                  <a:gd name="T14" fmla="*/ 188 w 188"/>
                  <a:gd name="T15" fmla="*/ 6 h 252"/>
                  <a:gd name="T16" fmla="*/ 182 w 188"/>
                  <a:gd name="T17" fmla="*/ 0 h 252"/>
                  <a:gd name="T18" fmla="*/ 30 w 188"/>
                  <a:gd name="T19" fmla="*/ 0 h 252"/>
                  <a:gd name="T20" fmla="*/ 30 w 188"/>
                  <a:gd name="T21" fmla="*/ 0 h 252"/>
                  <a:gd name="T22" fmla="*/ 6 w 188"/>
                  <a:gd name="T23" fmla="*/ 0 h 252"/>
                  <a:gd name="T24" fmla="*/ 0 w 188"/>
                  <a:gd name="T25" fmla="*/ 6 h 252"/>
                  <a:gd name="T26" fmla="*/ 6 w 188"/>
                  <a:gd name="T27" fmla="*/ 12 h 252"/>
                  <a:gd name="T28" fmla="*/ 23 w 188"/>
                  <a:gd name="T29" fmla="*/ 12 h 252"/>
                  <a:gd name="T30" fmla="*/ 50 w 188"/>
                  <a:gd name="T31" fmla="*/ 103 h 252"/>
                  <a:gd name="T32" fmla="*/ 64 w 188"/>
                  <a:gd name="T33" fmla="*/ 126 h 252"/>
                  <a:gd name="T34" fmla="*/ 50 w 188"/>
                  <a:gd name="T35" fmla="*/ 149 h 252"/>
                  <a:gd name="T36" fmla="*/ 23 w 188"/>
                  <a:gd name="T37" fmla="*/ 240 h 252"/>
                  <a:gd name="T38" fmla="*/ 6 w 188"/>
                  <a:gd name="T39" fmla="*/ 240 h 252"/>
                  <a:gd name="T40" fmla="*/ 0 w 188"/>
                  <a:gd name="T41" fmla="*/ 246 h 252"/>
                  <a:gd name="T42" fmla="*/ 6 w 188"/>
                  <a:gd name="T43" fmla="*/ 252 h 252"/>
                  <a:gd name="T44" fmla="*/ 30 w 188"/>
                  <a:gd name="T45" fmla="*/ 252 h 252"/>
                  <a:gd name="T46" fmla="*/ 30 w 188"/>
                  <a:gd name="T47" fmla="*/ 252 h 252"/>
                  <a:gd name="T48" fmla="*/ 30 w 188"/>
                  <a:gd name="T49" fmla="*/ 252 h 252"/>
                  <a:gd name="T50" fmla="*/ 158 w 188"/>
                  <a:gd name="T51" fmla="*/ 252 h 252"/>
                  <a:gd name="T52" fmla="*/ 159 w 188"/>
                  <a:gd name="T53" fmla="*/ 252 h 252"/>
                  <a:gd name="T54" fmla="*/ 159 w 188"/>
                  <a:gd name="T55" fmla="*/ 252 h 252"/>
                  <a:gd name="T56" fmla="*/ 182 w 188"/>
                  <a:gd name="T57" fmla="*/ 252 h 252"/>
                  <a:gd name="T58" fmla="*/ 188 w 188"/>
                  <a:gd name="T59" fmla="*/ 246 h 252"/>
                  <a:gd name="T60" fmla="*/ 182 w 188"/>
                  <a:gd name="T61" fmla="*/ 240 h 252"/>
                  <a:gd name="T62" fmla="*/ 58 w 188"/>
                  <a:gd name="T63" fmla="*/ 158 h 252"/>
                  <a:gd name="T64" fmla="*/ 76 w 188"/>
                  <a:gd name="T65" fmla="*/ 126 h 252"/>
                  <a:gd name="T66" fmla="*/ 58 w 188"/>
                  <a:gd name="T67" fmla="*/ 94 h 252"/>
                  <a:gd name="T68" fmla="*/ 35 w 188"/>
                  <a:gd name="T69" fmla="*/ 12 h 252"/>
                  <a:gd name="T70" fmla="*/ 154 w 188"/>
                  <a:gd name="T71" fmla="*/ 12 h 252"/>
                  <a:gd name="T72" fmla="*/ 130 w 188"/>
                  <a:gd name="T73" fmla="*/ 94 h 252"/>
                  <a:gd name="T74" fmla="*/ 112 w 188"/>
                  <a:gd name="T75" fmla="*/ 126 h 252"/>
                  <a:gd name="T76" fmla="*/ 130 w 188"/>
                  <a:gd name="T77" fmla="*/ 158 h 252"/>
                  <a:gd name="T78" fmla="*/ 154 w 188"/>
                  <a:gd name="T79" fmla="*/ 240 h 252"/>
                  <a:gd name="T80" fmla="*/ 35 w 188"/>
                  <a:gd name="T81" fmla="*/ 240 h 252"/>
                  <a:gd name="T82" fmla="*/ 58 w 188"/>
                  <a:gd name="T83" fmla="*/ 158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8" h="252">
                    <a:moveTo>
                      <a:pt x="182" y="240"/>
                    </a:moveTo>
                    <a:cubicBezTo>
                      <a:pt x="166" y="240"/>
                      <a:pt x="166" y="240"/>
                      <a:pt x="166" y="240"/>
                    </a:cubicBezTo>
                    <a:cubicBezTo>
                      <a:pt x="176" y="185"/>
                      <a:pt x="154" y="164"/>
                      <a:pt x="139" y="149"/>
                    </a:cubicBezTo>
                    <a:cubicBezTo>
                      <a:pt x="129" y="140"/>
                      <a:pt x="124" y="134"/>
                      <a:pt x="124" y="126"/>
                    </a:cubicBezTo>
                    <a:cubicBezTo>
                      <a:pt x="124" y="118"/>
                      <a:pt x="129" y="112"/>
                      <a:pt x="139" y="103"/>
                    </a:cubicBezTo>
                    <a:cubicBezTo>
                      <a:pt x="154" y="88"/>
                      <a:pt x="176" y="67"/>
                      <a:pt x="166" y="12"/>
                    </a:cubicBezTo>
                    <a:cubicBezTo>
                      <a:pt x="182" y="12"/>
                      <a:pt x="182" y="12"/>
                      <a:pt x="182" y="12"/>
                    </a:cubicBezTo>
                    <a:cubicBezTo>
                      <a:pt x="185" y="12"/>
                      <a:pt x="188" y="9"/>
                      <a:pt x="188" y="6"/>
                    </a:cubicBezTo>
                    <a:cubicBezTo>
                      <a:pt x="188" y="3"/>
                      <a:pt x="185" y="0"/>
                      <a:pt x="182" y="0"/>
                    </a:cubicBezTo>
                    <a:cubicBezTo>
                      <a:pt x="30" y="0"/>
                      <a:pt x="30" y="0"/>
                      <a:pt x="30" y="0"/>
                    </a:cubicBezTo>
                    <a:cubicBezTo>
                      <a:pt x="30" y="0"/>
                      <a:pt x="30" y="0"/>
                      <a:pt x="30" y="0"/>
                    </a:cubicBezTo>
                    <a:cubicBezTo>
                      <a:pt x="6" y="0"/>
                      <a:pt x="6" y="0"/>
                      <a:pt x="6" y="0"/>
                    </a:cubicBezTo>
                    <a:cubicBezTo>
                      <a:pt x="3" y="0"/>
                      <a:pt x="0" y="3"/>
                      <a:pt x="0" y="6"/>
                    </a:cubicBezTo>
                    <a:cubicBezTo>
                      <a:pt x="0" y="9"/>
                      <a:pt x="3" y="12"/>
                      <a:pt x="6" y="12"/>
                    </a:cubicBezTo>
                    <a:cubicBezTo>
                      <a:pt x="23" y="12"/>
                      <a:pt x="23" y="12"/>
                      <a:pt x="23" y="12"/>
                    </a:cubicBezTo>
                    <a:cubicBezTo>
                      <a:pt x="13" y="67"/>
                      <a:pt x="34" y="88"/>
                      <a:pt x="50" y="103"/>
                    </a:cubicBezTo>
                    <a:cubicBezTo>
                      <a:pt x="59" y="112"/>
                      <a:pt x="64" y="118"/>
                      <a:pt x="64" y="126"/>
                    </a:cubicBezTo>
                    <a:cubicBezTo>
                      <a:pt x="64" y="134"/>
                      <a:pt x="59" y="140"/>
                      <a:pt x="50" y="149"/>
                    </a:cubicBezTo>
                    <a:cubicBezTo>
                      <a:pt x="34" y="164"/>
                      <a:pt x="13" y="185"/>
                      <a:pt x="23" y="240"/>
                    </a:cubicBezTo>
                    <a:cubicBezTo>
                      <a:pt x="6" y="240"/>
                      <a:pt x="6" y="240"/>
                      <a:pt x="6" y="240"/>
                    </a:cubicBezTo>
                    <a:cubicBezTo>
                      <a:pt x="3" y="240"/>
                      <a:pt x="0" y="243"/>
                      <a:pt x="0" y="246"/>
                    </a:cubicBezTo>
                    <a:cubicBezTo>
                      <a:pt x="0" y="249"/>
                      <a:pt x="3" y="252"/>
                      <a:pt x="6" y="252"/>
                    </a:cubicBezTo>
                    <a:cubicBezTo>
                      <a:pt x="30" y="252"/>
                      <a:pt x="30" y="252"/>
                      <a:pt x="30" y="252"/>
                    </a:cubicBezTo>
                    <a:cubicBezTo>
                      <a:pt x="30" y="252"/>
                      <a:pt x="30" y="252"/>
                      <a:pt x="30" y="252"/>
                    </a:cubicBezTo>
                    <a:cubicBezTo>
                      <a:pt x="30" y="252"/>
                      <a:pt x="30" y="252"/>
                      <a:pt x="30" y="252"/>
                    </a:cubicBezTo>
                    <a:cubicBezTo>
                      <a:pt x="158" y="252"/>
                      <a:pt x="158" y="252"/>
                      <a:pt x="158" y="252"/>
                    </a:cubicBezTo>
                    <a:cubicBezTo>
                      <a:pt x="159" y="252"/>
                      <a:pt x="159" y="252"/>
                      <a:pt x="159" y="252"/>
                    </a:cubicBezTo>
                    <a:cubicBezTo>
                      <a:pt x="159" y="252"/>
                      <a:pt x="159" y="252"/>
                      <a:pt x="159" y="252"/>
                    </a:cubicBezTo>
                    <a:cubicBezTo>
                      <a:pt x="182" y="252"/>
                      <a:pt x="182" y="252"/>
                      <a:pt x="182" y="252"/>
                    </a:cubicBezTo>
                    <a:cubicBezTo>
                      <a:pt x="185" y="252"/>
                      <a:pt x="188" y="249"/>
                      <a:pt x="188" y="246"/>
                    </a:cubicBezTo>
                    <a:cubicBezTo>
                      <a:pt x="188" y="243"/>
                      <a:pt x="185" y="240"/>
                      <a:pt x="182" y="240"/>
                    </a:cubicBezTo>
                    <a:close/>
                    <a:moveTo>
                      <a:pt x="58" y="158"/>
                    </a:moveTo>
                    <a:cubicBezTo>
                      <a:pt x="68" y="148"/>
                      <a:pt x="76" y="140"/>
                      <a:pt x="76" y="126"/>
                    </a:cubicBezTo>
                    <a:cubicBezTo>
                      <a:pt x="76" y="112"/>
                      <a:pt x="68" y="104"/>
                      <a:pt x="58" y="94"/>
                    </a:cubicBezTo>
                    <a:cubicBezTo>
                      <a:pt x="43" y="79"/>
                      <a:pt x="25" y="62"/>
                      <a:pt x="35" y="12"/>
                    </a:cubicBezTo>
                    <a:cubicBezTo>
                      <a:pt x="154" y="12"/>
                      <a:pt x="154" y="12"/>
                      <a:pt x="154" y="12"/>
                    </a:cubicBezTo>
                    <a:cubicBezTo>
                      <a:pt x="163" y="62"/>
                      <a:pt x="146" y="79"/>
                      <a:pt x="130" y="94"/>
                    </a:cubicBezTo>
                    <a:cubicBezTo>
                      <a:pt x="121" y="104"/>
                      <a:pt x="112" y="112"/>
                      <a:pt x="112" y="126"/>
                    </a:cubicBezTo>
                    <a:cubicBezTo>
                      <a:pt x="112" y="140"/>
                      <a:pt x="121" y="148"/>
                      <a:pt x="130" y="158"/>
                    </a:cubicBezTo>
                    <a:cubicBezTo>
                      <a:pt x="146" y="173"/>
                      <a:pt x="163" y="190"/>
                      <a:pt x="154" y="240"/>
                    </a:cubicBezTo>
                    <a:cubicBezTo>
                      <a:pt x="35" y="240"/>
                      <a:pt x="35" y="240"/>
                      <a:pt x="35" y="240"/>
                    </a:cubicBezTo>
                    <a:cubicBezTo>
                      <a:pt x="25" y="190"/>
                      <a:pt x="43" y="173"/>
                      <a:pt x="58"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sp>
            <p:nvSpPr>
              <p:cNvPr id="52" name="Freeform 163">
                <a:extLst>
                  <a:ext uri="{FF2B5EF4-FFF2-40B4-BE49-F238E27FC236}">
                    <a16:creationId xmlns:a16="http://schemas.microsoft.com/office/drawing/2014/main" id="{B145CADD-3BE2-BE10-28EA-51384E14BF56}"/>
                  </a:ext>
                </a:extLst>
              </p:cNvPr>
              <p:cNvSpPr>
                <a:spLocks/>
              </p:cNvSpPr>
              <p:nvPr/>
            </p:nvSpPr>
            <p:spPr bwMode="auto">
              <a:xfrm>
                <a:off x="2428" y="3066"/>
                <a:ext cx="90" cy="63"/>
              </a:xfrm>
              <a:custGeom>
                <a:avLst/>
                <a:gdLst>
                  <a:gd name="T0" fmla="*/ 76 w 76"/>
                  <a:gd name="T1" fmla="*/ 44 h 52"/>
                  <a:gd name="T2" fmla="*/ 38 w 76"/>
                  <a:gd name="T3" fmla="*/ 0 h 52"/>
                  <a:gd name="T4" fmla="*/ 0 w 76"/>
                  <a:gd name="T5" fmla="*/ 44 h 52"/>
                  <a:gd name="T6" fmla="*/ 1 w 76"/>
                  <a:gd name="T7" fmla="*/ 50 h 52"/>
                  <a:gd name="T8" fmla="*/ 6 w 76"/>
                  <a:gd name="T9" fmla="*/ 52 h 52"/>
                  <a:gd name="T10" fmla="*/ 70 w 76"/>
                  <a:gd name="T11" fmla="*/ 52 h 52"/>
                  <a:gd name="T12" fmla="*/ 75 w 76"/>
                  <a:gd name="T13" fmla="*/ 50 h 52"/>
                  <a:gd name="T14" fmla="*/ 76 w 76"/>
                  <a:gd name="T15" fmla="*/ 4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52">
                    <a:moveTo>
                      <a:pt x="76" y="44"/>
                    </a:moveTo>
                    <a:cubicBezTo>
                      <a:pt x="74" y="40"/>
                      <a:pt x="61" y="0"/>
                      <a:pt x="38" y="0"/>
                    </a:cubicBezTo>
                    <a:cubicBezTo>
                      <a:pt x="15" y="0"/>
                      <a:pt x="2" y="40"/>
                      <a:pt x="0" y="44"/>
                    </a:cubicBezTo>
                    <a:cubicBezTo>
                      <a:pt x="0" y="46"/>
                      <a:pt x="0" y="48"/>
                      <a:pt x="1" y="50"/>
                    </a:cubicBezTo>
                    <a:cubicBezTo>
                      <a:pt x="2" y="51"/>
                      <a:pt x="4" y="52"/>
                      <a:pt x="6" y="52"/>
                    </a:cubicBezTo>
                    <a:cubicBezTo>
                      <a:pt x="70" y="52"/>
                      <a:pt x="70" y="52"/>
                      <a:pt x="70" y="52"/>
                    </a:cubicBezTo>
                    <a:cubicBezTo>
                      <a:pt x="72" y="52"/>
                      <a:pt x="74" y="51"/>
                      <a:pt x="75" y="50"/>
                    </a:cubicBezTo>
                    <a:cubicBezTo>
                      <a:pt x="76" y="48"/>
                      <a:pt x="76" y="46"/>
                      <a:pt x="76" y="44"/>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913852">
                  <a:defRPr/>
                </a:pPr>
                <a:endParaRPr lang="en-US" sz="1798">
                  <a:solidFill>
                    <a:srgbClr val="000000"/>
                  </a:solidFill>
                  <a:latin typeface="Century Gothic" panose="020F0302020204030204"/>
                </a:endParaRPr>
              </a:p>
            </p:txBody>
          </p:sp>
        </p:grpSp>
      </p:grpSp>
      <p:grpSp>
        <p:nvGrpSpPr>
          <p:cNvPr id="53" name="Group 52">
            <a:extLst>
              <a:ext uri="{FF2B5EF4-FFF2-40B4-BE49-F238E27FC236}">
                <a16:creationId xmlns:a16="http://schemas.microsoft.com/office/drawing/2014/main" id="{23F685FD-FAF5-3483-C676-3A24B038195C}"/>
              </a:ext>
            </a:extLst>
          </p:cNvPr>
          <p:cNvGrpSpPr/>
          <p:nvPr/>
        </p:nvGrpSpPr>
        <p:grpSpPr>
          <a:xfrm>
            <a:off x="7439659" y="5142423"/>
            <a:ext cx="1806372" cy="1309904"/>
            <a:chOff x="7441597" y="5142869"/>
            <a:chExt cx="1806843" cy="1310245"/>
          </a:xfrm>
        </p:grpSpPr>
        <p:cxnSp>
          <p:nvCxnSpPr>
            <p:cNvPr id="54" name="Straight Connector 53">
              <a:extLst>
                <a:ext uri="{FF2B5EF4-FFF2-40B4-BE49-F238E27FC236}">
                  <a16:creationId xmlns:a16="http://schemas.microsoft.com/office/drawing/2014/main" id="{8B84CA93-88B0-F0D6-782B-9A87F80D8BA6}"/>
                </a:ext>
              </a:extLst>
            </p:cNvPr>
            <p:cNvCxnSpPr>
              <a:cxnSpLocks/>
            </p:cNvCxnSpPr>
            <p:nvPr/>
          </p:nvCxnSpPr>
          <p:spPr>
            <a:xfrm flipH="1">
              <a:off x="8656367" y="5142869"/>
              <a:ext cx="592073" cy="500008"/>
            </a:xfrm>
            <a:prstGeom prst="line">
              <a:avLst/>
            </a:prstGeom>
            <a:ln w="38100" cap="rnd">
              <a:solidFill>
                <a:schemeClr val="accent4"/>
              </a:solidFill>
              <a:round/>
              <a:headEnd type="oval" w="lg" len="lg"/>
            </a:ln>
            <a:effectLst>
              <a:outerShdw blurRad="508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F189D679-2DCA-A7D7-4BC3-8DDA45F1985B}"/>
                </a:ext>
              </a:extLst>
            </p:cNvPr>
            <p:cNvSpPr txBox="1"/>
            <p:nvPr/>
          </p:nvSpPr>
          <p:spPr>
            <a:xfrm>
              <a:off x="7441597" y="5683673"/>
              <a:ext cx="1276031" cy="769441"/>
            </a:xfrm>
            <a:prstGeom prst="rect">
              <a:avLst/>
            </a:prstGeom>
            <a:noFill/>
          </p:spPr>
          <p:txBody>
            <a:bodyPr wrap="square" lIns="91416" tIns="45708" rIns="91416" bIns="45708" anchor="t">
              <a:spAutoFit/>
            </a:bodyPr>
            <a:lstStyle/>
            <a:p>
              <a:pPr algn="ctr" defTabSz="456492">
                <a:defRPr/>
              </a:pPr>
              <a:r>
                <a:rPr lang="en-US" sz="1100" kern="0">
                  <a:solidFill>
                    <a:srgbClr val="FFFFFF"/>
                  </a:solidFill>
                  <a:latin typeface="Century Gothic" panose="020F0302020204030204"/>
                </a:rPr>
                <a:t>EMPLOYEE RESIGNS AND ASSETS ARE RECLAIMED</a:t>
              </a:r>
              <a:endParaRPr lang="en-US" sz="1798"/>
            </a:p>
          </p:txBody>
        </p:sp>
        <p:grpSp>
          <p:nvGrpSpPr>
            <p:cNvPr id="56" name="Graphic 62">
              <a:extLst>
                <a:ext uri="{FF2B5EF4-FFF2-40B4-BE49-F238E27FC236}">
                  <a16:creationId xmlns:a16="http://schemas.microsoft.com/office/drawing/2014/main" id="{F1051085-305C-4D3D-2681-F7DAF7BC4FC7}"/>
                </a:ext>
              </a:extLst>
            </p:cNvPr>
            <p:cNvGrpSpPr/>
            <p:nvPr/>
          </p:nvGrpSpPr>
          <p:grpSpPr>
            <a:xfrm>
              <a:off x="8627891" y="5824391"/>
              <a:ext cx="274715" cy="265899"/>
              <a:chOff x="8717627" y="5866802"/>
              <a:chExt cx="355007" cy="315340"/>
            </a:xfrm>
            <a:solidFill>
              <a:schemeClr val="bg2"/>
            </a:solidFill>
          </p:grpSpPr>
          <p:sp>
            <p:nvSpPr>
              <p:cNvPr id="57" name="Freeform: Shape 71">
                <a:extLst>
                  <a:ext uri="{FF2B5EF4-FFF2-40B4-BE49-F238E27FC236}">
                    <a16:creationId xmlns:a16="http://schemas.microsoft.com/office/drawing/2014/main" id="{8A32938B-1E86-40C8-B595-385FD2368C81}"/>
                  </a:ext>
                </a:extLst>
              </p:cNvPr>
              <p:cNvSpPr/>
              <p:nvPr/>
            </p:nvSpPr>
            <p:spPr>
              <a:xfrm>
                <a:off x="8806363" y="5961877"/>
                <a:ext cx="177534" cy="151408"/>
              </a:xfrm>
              <a:custGeom>
                <a:avLst/>
                <a:gdLst>
                  <a:gd name="connsiteX0" fmla="*/ 173073 w 177534"/>
                  <a:gd name="connsiteY0" fmla="*/ 94649 h 151408"/>
                  <a:gd name="connsiteX1" fmla="*/ 95397 w 177534"/>
                  <a:gd name="connsiteY1" fmla="*/ 149216 h 151408"/>
                  <a:gd name="connsiteX2" fmla="*/ 82137 w 177534"/>
                  <a:gd name="connsiteY2" fmla="*/ 149216 h 151408"/>
                  <a:gd name="connsiteX3" fmla="*/ 4525 w 177534"/>
                  <a:gd name="connsiteY3" fmla="*/ 94649 h 151408"/>
                  <a:gd name="connsiteX4" fmla="*/ 0 w 177534"/>
                  <a:gd name="connsiteY4" fmla="*/ 85971 h 151408"/>
                  <a:gd name="connsiteX5" fmla="*/ 0 w 177534"/>
                  <a:gd name="connsiteY5" fmla="*/ 11051 h 151408"/>
                  <a:gd name="connsiteX6" fmla="*/ 11123 w 177534"/>
                  <a:gd name="connsiteY6" fmla="*/ 0 h 151408"/>
                  <a:gd name="connsiteX7" fmla="*/ 166474 w 177534"/>
                  <a:gd name="connsiteY7" fmla="*/ 0 h 151408"/>
                  <a:gd name="connsiteX8" fmla="*/ 177535 w 177534"/>
                  <a:gd name="connsiteY8" fmla="*/ 10988 h 151408"/>
                  <a:gd name="connsiteX9" fmla="*/ 177535 w 177534"/>
                  <a:gd name="connsiteY9" fmla="*/ 11051 h 151408"/>
                  <a:gd name="connsiteX10" fmla="*/ 177535 w 177534"/>
                  <a:gd name="connsiteY10" fmla="*/ 85971 h 151408"/>
                  <a:gd name="connsiteX11" fmla="*/ 173073 w 177534"/>
                  <a:gd name="connsiteY11" fmla="*/ 94774 h 151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7534" h="151408">
                    <a:moveTo>
                      <a:pt x="173073" y="94649"/>
                    </a:moveTo>
                    <a:lnTo>
                      <a:pt x="95397" y="149216"/>
                    </a:lnTo>
                    <a:cubicBezTo>
                      <a:pt x="91467" y="152140"/>
                      <a:pt x="86068" y="152140"/>
                      <a:pt x="82137" y="149216"/>
                    </a:cubicBezTo>
                    <a:lnTo>
                      <a:pt x="4525" y="94649"/>
                    </a:lnTo>
                    <a:cubicBezTo>
                      <a:pt x="1726" y="92625"/>
                      <a:pt x="49" y="89410"/>
                      <a:pt x="0" y="85971"/>
                    </a:cubicBezTo>
                    <a:lnTo>
                      <a:pt x="0" y="11051"/>
                    </a:lnTo>
                    <a:cubicBezTo>
                      <a:pt x="0" y="4948"/>
                      <a:pt x="4980" y="0"/>
                      <a:pt x="11123" y="0"/>
                    </a:cubicBezTo>
                    <a:lnTo>
                      <a:pt x="166474" y="0"/>
                    </a:lnTo>
                    <a:cubicBezTo>
                      <a:pt x="172583" y="0"/>
                      <a:pt x="177535" y="4920"/>
                      <a:pt x="177535" y="10988"/>
                    </a:cubicBezTo>
                    <a:cubicBezTo>
                      <a:pt x="177535" y="11009"/>
                      <a:pt x="177535" y="11030"/>
                      <a:pt x="177535" y="11051"/>
                    </a:cubicBezTo>
                    <a:lnTo>
                      <a:pt x="177535" y="85971"/>
                    </a:lnTo>
                    <a:cubicBezTo>
                      <a:pt x="177550" y="89445"/>
                      <a:pt x="175891" y="92718"/>
                      <a:pt x="173073" y="94774"/>
                    </a:cubicBezTo>
                  </a:path>
                </a:pathLst>
              </a:custGeom>
              <a:solidFill>
                <a:schemeClr val="bg2"/>
              </a:solidFill>
              <a:ln w="6123" cap="flat">
                <a:noFill/>
                <a:prstDash val="solid"/>
                <a:miter/>
              </a:ln>
            </p:spPr>
            <p:txBody>
              <a:bodyPr rtlCol="0" anchor="ctr"/>
              <a:lstStyle/>
              <a:p>
                <a:endParaRPr lang="en-US" sz="1798"/>
              </a:p>
            </p:txBody>
          </p:sp>
          <p:sp>
            <p:nvSpPr>
              <p:cNvPr id="58" name="Freeform: Shape 74">
                <a:extLst>
                  <a:ext uri="{FF2B5EF4-FFF2-40B4-BE49-F238E27FC236}">
                    <a16:creationId xmlns:a16="http://schemas.microsoft.com/office/drawing/2014/main" id="{F7ABB75D-F545-F406-989F-E1E4919A437F}"/>
                  </a:ext>
                </a:extLst>
              </p:cNvPr>
              <p:cNvSpPr/>
              <p:nvPr/>
            </p:nvSpPr>
            <p:spPr>
              <a:xfrm>
                <a:off x="8717627" y="5866802"/>
                <a:ext cx="355007" cy="315340"/>
              </a:xfrm>
              <a:custGeom>
                <a:avLst/>
                <a:gdLst>
                  <a:gd name="connsiteX0" fmla="*/ 171502 w 355007"/>
                  <a:gd name="connsiteY0" fmla="*/ 23776 h 315340"/>
                  <a:gd name="connsiteX1" fmla="*/ 183128 w 355007"/>
                  <a:gd name="connsiteY1" fmla="*/ 23464 h 315340"/>
                  <a:gd name="connsiteX2" fmla="*/ 327230 w 355007"/>
                  <a:gd name="connsiteY2" fmla="*/ 126791 h 315340"/>
                  <a:gd name="connsiteX3" fmla="*/ 183065 w 355007"/>
                  <a:gd name="connsiteY3" fmla="*/ 236237 h 315340"/>
                  <a:gd name="connsiteX4" fmla="*/ 171942 w 355007"/>
                  <a:gd name="connsiteY4" fmla="*/ 236237 h 315340"/>
                  <a:gd name="connsiteX5" fmla="*/ 27840 w 355007"/>
                  <a:gd name="connsiteY5" fmla="*/ 126791 h 315340"/>
                  <a:gd name="connsiteX6" fmla="*/ 112680 w 355007"/>
                  <a:gd name="connsiteY6" fmla="*/ 218943 h 315340"/>
                  <a:gd name="connsiteX7" fmla="*/ 158493 w 355007"/>
                  <a:gd name="connsiteY7" fmla="*/ 253719 h 315340"/>
                  <a:gd name="connsiteX8" fmla="*/ 196577 w 355007"/>
                  <a:gd name="connsiteY8" fmla="*/ 253719 h 315340"/>
                  <a:gd name="connsiteX9" fmla="*/ 239185 w 355007"/>
                  <a:gd name="connsiteY9" fmla="*/ 221378 h 315340"/>
                  <a:gd name="connsiteX10" fmla="*/ 311644 w 355007"/>
                  <a:gd name="connsiteY10" fmla="*/ 293426 h 315340"/>
                  <a:gd name="connsiteX11" fmla="*/ 37707 w 355007"/>
                  <a:gd name="connsiteY11" fmla="*/ 293426 h 315340"/>
                  <a:gd name="connsiteX12" fmla="*/ 22184 w 355007"/>
                  <a:gd name="connsiteY12" fmla="*/ 150266 h 315340"/>
                  <a:gd name="connsiteX13" fmla="*/ 94895 w 355007"/>
                  <a:gd name="connsiteY13" fmla="*/ 205458 h 315340"/>
                  <a:gd name="connsiteX14" fmla="*/ 22184 w 355007"/>
                  <a:gd name="connsiteY14" fmla="*/ 277693 h 315340"/>
                  <a:gd name="connsiteX15" fmla="*/ 333074 w 355007"/>
                  <a:gd name="connsiteY15" fmla="*/ 281939 h 315340"/>
                  <a:gd name="connsiteX16" fmla="*/ 333074 w 355007"/>
                  <a:gd name="connsiteY16" fmla="*/ 283000 h 315340"/>
                  <a:gd name="connsiteX17" fmla="*/ 257661 w 355007"/>
                  <a:gd name="connsiteY17" fmla="*/ 208080 h 315340"/>
                  <a:gd name="connsiteX18" fmla="*/ 333074 w 355007"/>
                  <a:gd name="connsiteY18" fmla="*/ 150266 h 315340"/>
                  <a:gd name="connsiteX19" fmla="*/ 350670 w 355007"/>
                  <a:gd name="connsiteY19" fmla="*/ 116240 h 315340"/>
                  <a:gd name="connsiteX20" fmla="*/ 195634 w 355007"/>
                  <a:gd name="connsiteY20" fmla="*/ 5296 h 315340"/>
                  <a:gd name="connsiteX21" fmla="*/ 158933 w 355007"/>
                  <a:gd name="connsiteY21" fmla="*/ 5608 h 315340"/>
                  <a:gd name="connsiteX22" fmla="*/ 4588 w 355007"/>
                  <a:gd name="connsiteY22" fmla="*/ 116240 h 315340"/>
                  <a:gd name="connsiteX23" fmla="*/ 0 w 355007"/>
                  <a:gd name="connsiteY23" fmla="*/ 125168 h 315340"/>
                  <a:gd name="connsiteX24" fmla="*/ 0 w 355007"/>
                  <a:gd name="connsiteY24" fmla="*/ 281939 h 315340"/>
                  <a:gd name="connsiteX25" fmla="*/ 33308 w 355007"/>
                  <a:gd name="connsiteY25" fmla="*/ 315341 h 315340"/>
                  <a:gd name="connsiteX26" fmla="*/ 321762 w 355007"/>
                  <a:gd name="connsiteY26" fmla="*/ 315341 h 315340"/>
                  <a:gd name="connsiteX27" fmla="*/ 355007 w 355007"/>
                  <a:gd name="connsiteY27" fmla="*/ 281940 h 315340"/>
                  <a:gd name="connsiteX28" fmla="*/ 355007 w 355007"/>
                  <a:gd name="connsiteY28" fmla="*/ 281939 h 315340"/>
                  <a:gd name="connsiteX29" fmla="*/ 355007 w 355007"/>
                  <a:gd name="connsiteY29" fmla="*/ 125168 h 315340"/>
                  <a:gd name="connsiteX30" fmla="*/ 350419 w 355007"/>
                  <a:gd name="connsiteY30" fmla="*/ 116240 h 31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55007" h="315340">
                    <a:moveTo>
                      <a:pt x="171502" y="23776"/>
                    </a:moveTo>
                    <a:cubicBezTo>
                      <a:pt x="174995" y="21463"/>
                      <a:pt x="179514" y="21342"/>
                      <a:pt x="183128" y="23464"/>
                    </a:cubicBezTo>
                    <a:lnTo>
                      <a:pt x="327230" y="126791"/>
                    </a:lnTo>
                    <a:lnTo>
                      <a:pt x="183065" y="236237"/>
                    </a:lnTo>
                    <a:cubicBezTo>
                      <a:pt x="179827" y="238861"/>
                      <a:pt x="175179" y="238861"/>
                      <a:pt x="171942" y="236237"/>
                    </a:cubicBezTo>
                    <a:lnTo>
                      <a:pt x="27840" y="126791"/>
                    </a:lnTo>
                    <a:close/>
                    <a:moveTo>
                      <a:pt x="112680" y="218943"/>
                    </a:moveTo>
                    <a:lnTo>
                      <a:pt x="158493" y="253719"/>
                    </a:lnTo>
                    <a:cubicBezTo>
                      <a:pt x="169689" y="262385"/>
                      <a:pt x="185381" y="262385"/>
                      <a:pt x="196577" y="253719"/>
                    </a:cubicBezTo>
                    <a:lnTo>
                      <a:pt x="239185" y="221378"/>
                    </a:lnTo>
                    <a:lnTo>
                      <a:pt x="311644" y="293426"/>
                    </a:lnTo>
                    <a:lnTo>
                      <a:pt x="37707" y="293426"/>
                    </a:lnTo>
                    <a:close/>
                    <a:moveTo>
                      <a:pt x="22184" y="150266"/>
                    </a:moveTo>
                    <a:lnTo>
                      <a:pt x="94895" y="205458"/>
                    </a:lnTo>
                    <a:lnTo>
                      <a:pt x="22184" y="277693"/>
                    </a:lnTo>
                    <a:close/>
                    <a:moveTo>
                      <a:pt x="333074" y="281939"/>
                    </a:moveTo>
                    <a:cubicBezTo>
                      <a:pt x="333104" y="282292"/>
                      <a:pt x="333104" y="282647"/>
                      <a:pt x="333074" y="283000"/>
                    </a:cubicBezTo>
                    <a:lnTo>
                      <a:pt x="257661" y="208080"/>
                    </a:lnTo>
                    <a:lnTo>
                      <a:pt x="333074" y="150266"/>
                    </a:lnTo>
                    <a:close/>
                    <a:moveTo>
                      <a:pt x="350670" y="116240"/>
                    </a:moveTo>
                    <a:lnTo>
                      <a:pt x="195634" y="5296"/>
                    </a:lnTo>
                    <a:cubicBezTo>
                      <a:pt x="184431" y="-1877"/>
                      <a:pt x="170011" y="-1754"/>
                      <a:pt x="158933" y="5608"/>
                    </a:cubicBezTo>
                    <a:lnTo>
                      <a:pt x="4588" y="116240"/>
                    </a:lnTo>
                    <a:cubicBezTo>
                      <a:pt x="1710" y="118316"/>
                      <a:pt x="5" y="121634"/>
                      <a:pt x="0" y="125168"/>
                    </a:cubicBezTo>
                    <a:lnTo>
                      <a:pt x="0" y="281939"/>
                    </a:lnTo>
                    <a:cubicBezTo>
                      <a:pt x="-69" y="300293"/>
                      <a:pt x="14833" y="315238"/>
                      <a:pt x="33308" y="315341"/>
                    </a:cubicBezTo>
                    <a:lnTo>
                      <a:pt x="321762" y="315341"/>
                    </a:lnTo>
                    <a:cubicBezTo>
                      <a:pt x="340226" y="315238"/>
                      <a:pt x="355110" y="300284"/>
                      <a:pt x="355007" y="281940"/>
                    </a:cubicBezTo>
                    <a:cubicBezTo>
                      <a:pt x="355007" y="281939"/>
                      <a:pt x="355007" y="281939"/>
                      <a:pt x="355007" y="281939"/>
                    </a:cubicBezTo>
                    <a:lnTo>
                      <a:pt x="355007" y="125168"/>
                    </a:lnTo>
                    <a:cubicBezTo>
                      <a:pt x="355002" y="121634"/>
                      <a:pt x="353297" y="118316"/>
                      <a:pt x="350419" y="116240"/>
                    </a:cubicBezTo>
                  </a:path>
                </a:pathLst>
              </a:custGeom>
              <a:solidFill>
                <a:schemeClr val="accent4"/>
              </a:solidFill>
              <a:ln w="6123" cap="flat">
                <a:noFill/>
                <a:prstDash val="solid"/>
                <a:miter/>
              </a:ln>
            </p:spPr>
            <p:txBody>
              <a:bodyPr rtlCol="0" anchor="ctr"/>
              <a:lstStyle/>
              <a:p>
                <a:endParaRPr lang="en-US" sz="1798"/>
              </a:p>
            </p:txBody>
          </p:sp>
          <p:sp>
            <p:nvSpPr>
              <p:cNvPr id="59" name="Freeform: Shape 75">
                <a:extLst>
                  <a:ext uri="{FF2B5EF4-FFF2-40B4-BE49-F238E27FC236}">
                    <a16:creationId xmlns:a16="http://schemas.microsoft.com/office/drawing/2014/main" id="{7492EE81-91C9-1900-1359-56BBA098F207}"/>
                  </a:ext>
                </a:extLst>
              </p:cNvPr>
              <p:cNvSpPr/>
              <p:nvPr/>
            </p:nvSpPr>
            <p:spPr>
              <a:xfrm>
                <a:off x="8838835" y="5994561"/>
                <a:ext cx="110983" cy="22102"/>
              </a:xfrm>
              <a:custGeom>
                <a:avLst/>
                <a:gdLst>
                  <a:gd name="connsiteX0" fmla="*/ 100695 w 110983"/>
                  <a:gd name="connsiteY0" fmla="*/ 22070 h 22102"/>
                  <a:gd name="connsiteX1" fmla="*/ 11959 w 110983"/>
                  <a:gd name="connsiteY1" fmla="*/ 22070 h 22102"/>
                  <a:gd name="connsiteX2" fmla="*/ 32 w 110983"/>
                  <a:gd name="connsiteY2" fmla="*/ 11881 h 22102"/>
                  <a:gd name="connsiteX3" fmla="*/ 10288 w 110983"/>
                  <a:gd name="connsiteY3" fmla="*/ 31 h 22102"/>
                  <a:gd name="connsiteX4" fmla="*/ 11959 w 110983"/>
                  <a:gd name="connsiteY4" fmla="*/ 31 h 22102"/>
                  <a:gd name="connsiteX5" fmla="*/ 100695 w 110983"/>
                  <a:gd name="connsiteY5" fmla="*/ 31 h 22102"/>
                  <a:gd name="connsiteX6" fmla="*/ 110952 w 110983"/>
                  <a:gd name="connsiteY6" fmla="*/ 11881 h 22102"/>
                  <a:gd name="connsiteX7" fmla="*/ 100695 w 110983"/>
                  <a:gd name="connsiteY7" fmla="*/ 22070 h 2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0983" h="22102">
                    <a:moveTo>
                      <a:pt x="100695" y="22070"/>
                    </a:moveTo>
                    <a:lnTo>
                      <a:pt x="11959" y="22070"/>
                    </a:lnTo>
                    <a:cubicBezTo>
                      <a:pt x="5833" y="22529"/>
                      <a:pt x="493" y="17967"/>
                      <a:pt x="32" y="11881"/>
                    </a:cubicBezTo>
                    <a:cubicBezTo>
                      <a:pt x="-430" y="5795"/>
                      <a:pt x="4162" y="490"/>
                      <a:pt x="10288" y="31"/>
                    </a:cubicBezTo>
                    <a:cubicBezTo>
                      <a:pt x="10844" y="-10"/>
                      <a:pt x="11403" y="-10"/>
                      <a:pt x="11959" y="31"/>
                    </a:cubicBezTo>
                    <a:lnTo>
                      <a:pt x="100695" y="31"/>
                    </a:lnTo>
                    <a:cubicBezTo>
                      <a:pt x="106821" y="490"/>
                      <a:pt x="111413" y="5795"/>
                      <a:pt x="110952" y="11881"/>
                    </a:cubicBezTo>
                    <a:cubicBezTo>
                      <a:pt x="110538" y="17329"/>
                      <a:pt x="106179" y="21660"/>
                      <a:pt x="100695" y="22070"/>
                    </a:cubicBezTo>
                  </a:path>
                </a:pathLst>
              </a:custGeom>
              <a:solidFill>
                <a:schemeClr val="bg2"/>
              </a:solidFill>
              <a:ln w="6123" cap="flat">
                <a:noFill/>
                <a:prstDash val="solid"/>
                <a:miter/>
              </a:ln>
            </p:spPr>
            <p:txBody>
              <a:bodyPr rtlCol="0" anchor="ctr"/>
              <a:lstStyle/>
              <a:p>
                <a:endParaRPr lang="en-US" sz="1798"/>
              </a:p>
            </p:txBody>
          </p:sp>
          <p:sp>
            <p:nvSpPr>
              <p:cNvPr id="60" name="Freeform: Shape 76">
                <a:extLst>
                  <a:ext uri="{FF2B5EF4-FFF2-40B4-BE49-F238E27FC236}">
                    <a16:creationId xmlns:a16="http://schemas.microsoft.com/office/drawing/2014/main" id="{4027F5A3-0132-6F5D-1D1C-6D79A0304791}"/>
                  </a:ext>
                </a:extLst>
              </p:cNvPr>
              <p:cNvSpPr/>
              <p:nvPr/>
            </p:nvSpPr>
            <p:spPr>
              <a:xfrm>
                <a:off x="8861019" y="6038826"/>
                <a:ext cx="66615" cy="22102"/>
              </a:xfrm>
              <a:custGeom>
                <a:avLst/>
                <a:gdLst>
                  <a:gd name="connsiteX0" fmla="*/ 56327 w 66615"/>
                  <a:gd name="connsiteY0" fmla="*/ 22070 h 22102"/>
                  <a:gd name="connsiteX1" fmla="*/ 11959 w 66615"/>
                  <a:gd name="connsiteY1" fmla="*/ 22070 h 22102"/>
                  <a:gd name="connsiteX2" fmla="*/ 32 w 66615"/>
                  <a:gd name="connsiteY2" fmla="*/ 11881 h 22102"/>
                  <a:gd name="connsiteX3" fmla="*/ 10288 w 66615"/>
                  <a:gd name="connsiteY3" fmla="*/ 31 h 22102"/>
                  <a:gd name="connsiteX4" fmla="*/ 11959 w 66615"/>
                  <a:gd name="connsiteY4" fmla="*/ 31 h 22102"/>
                  <a:gd name="connsiteX5" fmla="*/ 56327 w 66615"/>
                  <a:gd name="connsiteY5" fmla="*/ 31 h 22102"/>
                  <a:gd name="connsiteX6" fmla="*/ 66584 w 66615"/>
                  <a:gd name="connsiteY6" fmla="*/ 11881 h 22102"/>
                  <a:gd name="connsiteX7" fmla="*/ 56327 w 66615"/>
                  <a:gd name="connsiteY7" fmla="*/ 22070 h 2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615" h="22102">
                    <a:moveTo>
                      <a:pt x="56327" y="22070"/>
                    </a:moveTo>
                    <a:lnTo>
                      <a:pt x="11959" y="22070"/>
                    </a:lnTo>
                    <a:cubicBezTo>
                      <a:pt x="5833" y="22529"/>
                      <a:pt x="493" y="17967"/>
                      <a:pt x="32" y="11881"/>
                    </a:cubicBezTo>
                    <a:cubicBezTo>
                      <a:pt x="-430" y="5795"/>
                      <a:pt x="4162" y="490"/>
                      <a:pt x="10288" y="31"/>
                    </a:cubicBezTo>
                    <a:cubicBezTo>
                      <a:pt x="10844" y="-10"/>
                      <a:pt x="11403" y="-10"/>
                      <a:pt x="11959" y="31"/>
                    </a:cubicBezTo>
                    <a:lnTo>
                      <a:pt x="56327" y="31"/>
                    </a:lnTo>
                    <a:cubicBezTo>
                      <a:pt x="62453" y="490"/>
                      <a:pt x="67045" y="5795"/>
                      <a:pt x="66584" y="11881"/>
                    </a:cubicBezTo>
                    <a:cubicBezTo>
                      <a:pt x="66170" y="17329"/>
                      <a:pt x="61812" y="21660"/>
                      <a:pt x="56327" y="22070"/>
                    </a:cubicBezTo>
                  </a:path>
                </a:pathLst>
              </a:custGeom>
              <a:solidFill>
                <a:schemeClr val="bg2"/>
              </a:solidFill>
              <a:ln w="6123" cap="flat">
                <a:noFill/>
                <a:prstDash val="solid"/>
                <a:miter/>
              </a:ln>
            </p:spPr>
            <p:txBody>
              <a:bodyPr rtlCol="0" anchor="ctr"/>
              <a:lstStyle/>
              <a:p>
                <a:endParaRPr lang="en-US" sz="1798"/>
              </a:p>
            </p:txBody>
          </p:sp>
        </p:grpSp>
      </p:grpSp>
      <p:cxnSp>
        <p:nvCxnSpPr>
          <p:cNvPr id="61" name="Straight Connector 60">
            <a:extLst>
              <a:ext uri="{FF2B5EF4-FFF2-40B4-BE49-F238E27FC236}">
                <a16:creationId xmlns:a16="http://schemas.microsoft.com/office/drawing/2014/main" id="{F1C95F29-2CA0-E325-E6BE-4207F1F96C45}"/>
              </a:ext>
            </a:extLst>
          </p:cNvPr>
          <p:cNvCxnSpPr>
            <a:cxnSpLocks/>
          </p:cNvCxnSpPr>
          <p:nvPr/>
        </p:nvCxnSpPr>
        <p:spPr>
          <a:xfrm flipH="1">
            <a:off x="2654720" y="4247472"/>
            <a:ext cx="407020" cy="183457"/>
          </a:xfrm>
          <a:prstGeom prst="line">
            <a:avLst/>
          </a:prstGeom>
          <a:ln w="38100" cap="rnd">
            <a:solidFill>
              <a:schemeClr val="accent1"/>
            </a:solidFill>
            <a:round/>
            <a:headEnd type="oval" w="lg" len="lg"/>
          </a:ln>
          <a:effectLst>
            <a:outerShdw blurRad="508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2EBA9FCB-F44B-365F-69BB-F1251F955381}"/>
              </a:ext>
            </a:extLst>
          </p:cNvPr>
          <p:cNvSpPr txBox="1"/>
          <p:nvPr/>
        </p:nvSpPr>
        <p:spPr>
          <a:xfrm>
            <a:off x="1404284" y="4204568"/>
            <a:ext cx="1165647" cy="600140"/>
          </a:xfrm>
          <a:prstGeom prst="rect">
            <a:avLst/>
          </a:prstGeom>
          <a:noFill/>
        </p:spPr>
        <p:txBody>
          <a:bodyPr rot="0" spcFirstLastPara="0" vertOverflow="overflow" horzOverflow="overflow" vert="horz" wrap="square" lIns="91416" tIns="45708" rIns="91416" bIns="45708" numCol="1" spcCol="0" rtlCol="0" fromWordArt="0" anchor="t" anchorCtr="0" forceAA="0" compatLnSpc="1">
            <a:prstTxWarp prst="textNoShape">
              <a:avLst/>
            </a:prstTxWarp>
            <a:spAutoFit/>
          </a:bodyPr>
          <a:lstStyle/>
          <a:p>
            <a:pPr>
              <a:spcBef>
                <a:spcPts val="300"/>
              </a:spcBef>
            </a:pPr>
            <a:r>
              <a:rPr lang="en-US" sz="1100" kern="0" dirty="0">
                <a:solidFill>
                  <a:srgbClr val="FFFFFF"/>
                </a:solidFill>
                <a:latin typeface="Century Gothic" panose="020F0302020204030204"/>
              </a:rPr>
              <a:t>LAPTOP RECEIVED BY KRISHNA</a:t>
            </a:r>
          </a:p>
        </p:txBody>
      </p:sp>
      <p:grpSp>
        <p:nvGrpSpPr>
          <p:cNvPr id="63" name="Group 62">
            <a:extLst>
              <a:ext uri="{FF2B5EF4-FFF2-40B4-BE49-F238E27FC236}">
                <a16:creationId xmlns:a16="http://schemas.microsoft.com/office/drawing/2014/main" id="{A7A76B7A-1508-FB44-A535-3DB11043088C}"/>
              </a:ext>
            </a:extLst>
          </p:cNvPr>
          <p:cNvGrpSpPr/>
          <p:nvPr/>
        </p:nvGrpSpPr>
        <p:grpSpPr>
          <a:xfrm>
            <a:off x="224600" y="1053713"/>
            <a:ext cx="1874129" cy="1422479"/>
            <a:chOff x="224659" y="1053095"/>
            <a:chExt cx="1874617" cy="1422851"/>
          </a:xfrm>
        </p:grpSpPr>
        <p:grpSp>
          <p:nvGrpSpPr>
            <p:cNvPr id="64" name="Group 63">
              <a:extLst>
                <a:ext uri="{FF2B5EF4-FFF2-40B4-BE49-F238E27FC236}">
                  <a16:creationId xmlns:a16="http://schemas.microsoft.com/office/drawing/2014/main" id="{CFA27216-E74C-7ED5-78C0-A33F6596F41A}"/>
                </a:ext>
              </a:extLst>
            </p:cNvPr>
            <p:cNvGrpSpPr/>
            <p:nvPr/>
          </p:nvGrpSpPr>
          <p:grpSpPr>
            <a:xfrm>
              <a:off x="224659" y="1198363"/>
              <a:ext cx="1874617" cy="1277583"/>
              <a:chOff x="224659" y="1198363"/>
              <a:chExt cx="1874617" cy="1277583"/>
            </a:xfrm>
          </p:grpSpPr>
          <p:cxnSp>
            <p:nvCxnSpPr>
              <p:cNvPr id="66" name="Straight Connector 65">
                <a:extLst>
                  <a:ext uri="{FF2B5EF4-FFF2-40B4-BE49-F238E27FC236}">
                    <a16:creationId xmlns:a16="http://schemas.microsoft.com/office/drawing/2014/main" id="{E810F3D8-CE7E-D446-2935-951312EBD9CD}"/>
                  </a:ext>
                </a:extLst>
              </p:cNvPr>
              <p:cNvCxnSpPr>
                <a:cxnSpLocks/>
                <a:endCxn id="67" idx="3"/>
              </p:cNvCxnSpPr>
              <p:nvPr/>
            </p:nvCxnSpPr>
            <p:spPr>
              <a:xfrm flipH="1" flipV="1">
                <a:off x="1651208" y="1837155"/>
                <a:ext cx="448068" cy="85287"/>
              </a:xfrm>
              <a:prstGeom prst="line">
                <a:avLst/>
              </a:prstGeom>
              <a:ln w="38100" cap="rnd">
                <a:solidFill>
                  <a:schemeClr val="accent1"/>
                </a:solidFill>
                <a:round/>
                <a:headEnd type="oval" w="lg" len="lg"/>
              </a:ln>
              <a:effectLst>
                <a:outerShdw blurRad="50800" dist="635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D019CF08-3A3B-24CC-FA17-D2C62B1D8333}"/>
                  </a:ext>
                </a:extLst>
              </p:cNvPr>
              <p:cNvSpPr txBox="1"/>
              <p:nvPr/>
            </p:nvSpPr>
            <p:spPr>
              <a:xfrm>
                <a:off x="224659" y="1198363"/>
                <a:ext cx="1426549" cy="1277583"/>
              </a:xfrm>
              <a:prstGeom prst="rect">
                <a:avLst/>
              </a:prstGeom>
              <a:noFill/>
            </p:spPr>
            <p:txBody>
              <a:bodyPr wrap="square" lIns="91416" tIns="45708" rIns="91416" bIns="45708" anchor="t">
                <a:spAutoFit/>
              </a:bodyPr>
              <a:lstStyle/>
              <a:p>
                <a:pPr algn="ctr" defTabSz="456492">
                  <a:defRPr/>
                </a:pPr>
                <a:r>
                  <a:rPr lang="en-US" sz="1100" kern="0" dirty="0">
                    <a:solidFill>
                      <a:srgbClr val="FFFFFF"/>
                    </a:solidFill>
                    <a:latin typeface="Century Gothic" panose="020F0302020204030204"/>
                  </a:rPr>
                  <a:t>KRISHNA IS HIRED AND TASKED WITH ONBOARDING STEPS TO COMPLETE IN THE NOW MOBILE APPLICATION</a:t>
                </a:r>
              </a:p>
            </p:txBody>
          </p:sp>
        </p:grpSp>
        <p:pic>
          <p:nvPicPr>
            <p:cNvPr id="65" name="Graphic 64">
              <a:extLst>
                <a:ext uri="{FF2B5EF4-FFF2-40B4-BE49-F238E27FC236}">
                  <a16:creationId xmlns:a16="http://schemas.microsoft.com/office/drawing/2014/main" id="{2C264868-91B6-AF49-81C9-6CD6C2818F8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640395" y="1053095"/>
              <a:ext cx="358896" cy="290535"/>
            </a:xfrm>
            <a:prstGeom prst="rect">
              <a:avLst/>
            </a:prstGeom>
          </p:spPr>
        </p:pic>
      </p:grpSp>
      <p:sp>
        <p:nvSpPr>
          <p:cNvPr id="69" name="TextBox 68">
            <a:extLst>
              <a:ext uri="{FF2B5EF4-FFF2-40B4-BE49-F238E27FC236}">
                <a16:creationId xmlns:a16="http://schemas.microsoft.com/office/drawing/2014/main" id="{429FB4FF-CB10-EF53-320B-5AC61D09CEF9}"/>
              </a:ext>
            </a:extLst>
          </p:cNvPr>
          <p:cNvSpPr txBox="1"/>
          <p:nvPr/>
        </p:nvSpPr>
        <p:spPr>
          <a:xfrm>
            <a:off x="46566" y="3193980"/>
            <a:ext cx="0" cy="0"/>
          </a:xfrm>
          <a:prstGeom prst="rect">
            <a:avLst/>
          </a:prstGeom>
          <a:noFill/>
        </p:spPr>
        <p:txBody>
          <a:bodyPr wrap="none" rtlCol="0">
            <a:noAutofit/>
          </a:bodyPr>
          <a:lstStyle/>
          <a:p>
            <a:pPr>
              <a:spcBef>
                <a:spcPts val="300"/>
              </a:spcBef>
            </a:pPr>
            <a:endParaRPr lang="en-US" sz="1600"/>
          </a:p>
        </p:txBody>
      </p:sp>
      <p:sp>
        <p:nvSpPr>
          <p:cNvPr id="70" name="Text Placeholder 2">
            <a:extLst>
              <a:ext uri="{FF2B5EF4-FFF2-40B4-BE49-F238E27FC236}">
                <a16:creationId xmlns:a16="http://schemas.microsoft.com/office/drawing/2014/main" id="{050B215A-EF5B-8AA6-5389-A4E106266638}"/>
              </a:ext>
            </a:extLst>
          </p:cNvPr>
          <p:cNvSpPr txBox="1">
            <a:spLocks/>
          </p:cNvSpPr>
          <p:nvPr/>
        </p:nvSpPr>
        <p:spPr>
          <a:xfrm>
            <a:off x="5599841" y="2923699"/>
            <a:ext cx="1462659" cy="343249"/>
          </a:xfrm>
          <a:prstGeom prst="rect">
            <a:avLst/>
          </a:prstGeom>
        </p:spPr>
        <p:txBody>
          <a:bodyPr anchor="ctr" anchorCtr="0"/>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000">
              <a:solidFill>
                <a:schemeClr val="accent1"/>
              </a:solidFill>
              <a:latin typeface="Century Gothic" panose="020B0502020202020204" pitchFamily="34" charset="0"/>
            </a:endParaRPr>
          </a:p>
        </p:txBody>
      </p:sp>
      <p:sp>
        <p:nvSpPr>
          <p:cNvPr id="71" name="TextBox 70">
            <a:extLst>
              <a:ext uri="{FF2B5EF4-FFF2-40B4-BE49-F238E27FC236}">
                <a16:creationId xmlns:a16="http://schemas.microsoft.com/office/drawing/2014/main" id="{453AFEED-851C-A1F1-AB6F-DEEFB61B37AC}"/>
              </a:ext>
            </a:extLst>
          </p:cNvPr>
          <p:cNvSpPr txBox="1"/>
          <p:nvPr/>
        </p:nvSpPr>
        <p:spPr>
          <a:xfrm>
            <a:off x="150301" y="3472768"/>
            <a:ext cx="0" cy="0"/>
          </a:xfrm>
          <a:prstGeom prst="rect">
            <a:avLst/>
          </a:prstGeom>
          <a:noFill/>
        </p:spPr>
        <p:txBody>
          <a:bodyPr wrap="none" rtlCol="0">
            <a:noAutofit/>
          </a:bodyPr>
          <a:lstStyle/>
          <a:p>
            <a:pPr>
              <a:spcBef>
                <a:spcPts val="300"/>
              </a:spcBef>
            </a:pPr>
            <a:endParaRPr lang="en-US" sz="1600"/>
          </a:p>
        </p:txBody>
      </p:sp>
      <p:grpSp>
        <p:nvGrpSpPr>
          <p:cNvPr id="72" name="Group 71">
            <a:extLst>
              <a:ext uri="{FF2B5EF4-FFF2-40B4-BE49-F238E27FC236}">
                <a16:creationId xmlns:a16="http://schemas.microsoft.com/office/drawing/2014/main" id="{A3761A7B-21BE-D93C-A679-560BDB17E35F}"/>
              </a:ext>
            </a:extLst>
          </p:cNvPr>
          <p:cNvGrpSpPr/>
          <p:nvPr/>
        </p:nvGrpSpPr>
        <p:grpSpPr>
          <a:xfrm>
            <a:off x="5305013" y="2163205"/>
            <a:ext cx="2030437" cy="2941416"/>
            <a:chOff x="5306395" y="2162875"/>
            <a:chExt cx="2030966" cy="2942182"/>
          </a:xfrm>
        </p:grpSpPr>
        <p:sp>
          <p:nvSpPr>
            <p:cNvPr id="73" name="Left Brace 72">
              <a:extLst>
                <a:ext uri="{FF2B5EF4-FFF2-40B4-BE49-F238E27FC236}">
                  <a16:creationId xmlns:a16="http://schemas.microsoft.com/office/drawing/2014/main" id="{28079FC8-F730-262B-779C-F5D0D64F69AC}"/>
                </a:ext>
              </a:extLst>
            </p:cNvPr>
            <p:cNvSpPr/>
            <p:nvPr/>
          </p:nvSpPr>
          <p:spPr>
            <a:xfrm rot="16200000">
              <a:off x="5698439" y="2743413"/>
              <a:ext cx="291828" cy="1075916"/>
            </a:xfrm>
            <a:prstGeom prst="leftBrace">
              <a:avLst/>
            </a:prstGeom>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sz="1798">
                <a:ln w="0"/>
                <a:solidFill>
                  <a:schemeClr val="accent1"/>
                </a:solidFill>
                <a:effectLst>
                  <a:outerShdw blurRad="38100" dist="25400" dir="5400000" algn="ctr" rotWithShape="0">
                    <a:srgbClr val="6E747A">
                      <a:alpha val="43000"/>
                    </a:srgbClr>
                  </a:outerShdw>
                </a:effectLst>
              </a:endParaRPr>
            </a:p>
          </p:txBody>
        </p:sp>
        <p:sp>
          <p:nvSpPr>
            <p:cNvPr id="74" name="Text Placeholder 2">
              <a:extLst>
                <a:ext uri="{FF2B5EF4-FFF2-40B4-BE49-F238E27FC236}">
                  <a16:creationId xmlns:a16="http://schemas.microsoft.com/office/drawing/2014/main" id="{6580F1B2-63D2-ACD4-6DB5-EA2BC2434E84}"/>
                </a:ext>
              </a:extLst>
            </p:cNvPr>
            <p:cNvSpPr txBox="1">
              <a:spLocks/>
            </p:cNvSpPr>
            <p:nvPr/>
          </p:nvSpPr>
          <p:spPr>
            <a:xfrm>
              <a:off x="5343171" y="2162875"/>
              <a:ext cx="1426549" cy="1189118"/>
            </a:xfrm>
            <a:prstGeom prst="rect">
              <a:avLst/>
            </a:prstGeom>
          </p:spPr>
          <p:txBody>
            <a:bodyPr anchor="ctr" anchorCtr="0"/>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200"/>
                </a:spcBef>
                <a:spcAft>
                  <a:spcPts val="200"/>
                </a:spcAft>
                <a:buNone/>
              </a:pPr>
              <a:r>
                <a:rPr lang="en-US" sz="1000" b="1">
                  <a:solidFill>
                    <a:schemeClr val="accent1"/>
                  </a:solidFill>
                  <a:latin typeface="Century Gothic" panose="020B0502020202020204" pitchFamily="34" charset="0"/>
                </a:rPr>
                <a:t>Section 500.2</a:t>
              </a:r>
            </a:p>
            <a:p>
              <a:pPr marL="0" indent="0">
                <a:spcBef>
                  <a:spcPts val="200"/>
                </a:spcBef>
                <a:spcAft>
                  <a:spcPts val="200"/>
                </a:spcAft>
                <a:buNone/>
              </a:pPr>
              <a:r>
                <a:rPr lang="en-US" sz="1000" b="1">
                  <a:solidFill>
                    <a:schemeClr val="accent1"/>
                  </a:solidFill>
                  <a:latin typeface="Century Gothic" panose="020B0502020202020204" pitchFamily="34" charset="0"/>
                </a:rPr>
                <a:t>Section 500.3</a:t>
              </a:r>
            </a:p>
            <a:p>
              <a:pPr marL="0" indent="0">
                <a:spcBef>
                  <a:spcPts val="200"/>
                </a:spcBef>
                <a:spcAft>
                  <a:spcPts val="200"/>
                </a:spcAft>
                <a:buNone/>
              </a:pPr>
              <a:r>
                <a:rPr lang="en-US" sz="1000" b="1">
                  <a:solidFill>
                    <a:schemeClr val="accent1"/>
                  </a:solidFill>
                  <a:latin typeface="Century Gothic" panose="020B0502020202020204" pitchFamily="34" charset="0"/>
                </a:rPr>
                <a:t>Section 500.6</a:t>
              </a:r>
            </a:p>
            <a:p>
              <a:pPr marL="0" indent="0">
                <a:spcBef>
                  <a:spcPts val="200"/>
                </a:spcBef>
                <a:spcAft>
                  <a:spcPts val="200"/>
                </a:spcAft>
                <a:buNone/>
              </a:pPr>
              <a:r>
                <a:rPr lang="en-US" sz="1000" b="1">
                  <a:solidFill>
                    <a:schemeClr val="accent1"/>
                  </a:solidFill>
                  <a:latin typeface="Century Gothic" panose="020B0502020202020204" pitchFamily="34" charset="0"/>
                </a:rPr>
                <a:t>Section 500.9</a:t>
              </a:r>
            </a:p>
            <a:p>
              <a:pPr marL="0" indent="0">
                <a:spcBef>
                  <a:spcPts val="200"/>
                </a:spcBef>
                <a:spcAft>
                  <a:spcPts val="200"/>
                </a:spcAft>
                <a:buNone/>
              </a:pPr>
              <a:r>
                <a:rPr lang="en-US" sz="1000" b="1">
                  <a:solidFill>
                    <a:schemeClr val="accent1"/>
                  </a:solidFill>
                  <a:latin typeface="Century Gothic" panose="020B0502020202020204" pitchFamily="34" charset="0"/>
                </a:rPr>
                <a:t>Section 500.10</a:t>
              </a:r>
              <a:endParaRPr lang="en-US" sz="1000">
                <a:solidFill>
                  <a:schemeClr val="accent1"/>
                </a:solidFill>
                <a:latin typeface="Century Gothic" panose="020B0502020202020204" pitchFamily="34" charset="0"/>
              </a:endParaRPr>
            </a:p>
          </p:txBody>
        </p:sp>
        <p:sp>
          <p:nvSpPr>
            <p:cNvPr id="75" name="Left Arrow 74">
              <a:extLst>
                <a:ext uri="{FF2B5EF4-FFF2-40B4-BE49-F238E27FC236}">
                  <a16:creationId xmlns:a16="http://schemas.microsoft.com/office/drawing/2014/main" id="{6F4D646E-930C-533D-140C-109A044AF351}"/>
                </a:ext>
              </a:extLst>
            </p:cNvPr>
            <p:cNvSpPr/>
            <p:nvPr/>
          </p:nvSpPr>
          <p:spPr>
            <a:xfrm rot="18162884">
              <a:off x="4665220" y="4147762"/>
              <a:ext cx="1668722" cy="24586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76" name="Left Arrow 75">
              <a:extLst>
                <a:ext uri="{FF2B5EF4-FFF2-40B4-BE49-F238E27FC236}">
                  <a16:creationId xmlns:a16="http://schemas.microsoft.com/office/drawing/2014/main" id="{26AF8499-E5E6-BFDA-3444-58F8F30F333B}"/>
                </a:ext>
              </a:extLst>
            </p:cNvPr>
            <p:cNvSpPr/>
            <p:nvPr/>
          </p:nvSpPr>
          <p:spPr>
            <a:xfrm rot="14058875">
              <a:off x="5815714" y="3631745"/>
              <a:ext cx="481462" cy="24586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77" name="Left Arrow 76">
              <a:extLst>
                <a:ext uri="{FF2B5EF4-FFF2-40B4-BE49-F238E27FC236}">
                  <a16:creationId xmlns:a16="http://schemas.microsoft.com/office/drawing/2014/main" id="{6FF2AEAB-A303-40AE-673B-6D603453C6D8}"/>
                </a:ext>
              </a:extLst>
            </p:cNvPr>
            <p:cNvSpPr/>
            <p:nvPr/>
          </p:nvSpPr>
          <p:spPr>
            <a:xfrm rot="9388326">
              <a:off x="5838187" y="3191307"/>
              <a:ext cx="1499174" cy="24586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sp>
        <p:nvSpPr>
          <p:cNvPr id="78" name="TextBox 77">
            <a:extLst>
              <a:ext uri="{FF2B5EF4-FFF2-40B4-BE49-F238E27FC236}">
                <a16:creationId xmlns:a16="http://schemas.microsoft.com/office/drawing/2014/main" id="{DF9AAD2A-6A2E-2F84-E081-7ED9D57A5F54}"/>
              </a:ext>
            </a:extLst>
          </p:cNvPr>
          <p:cNvSpPr txBox="1"/>
          <p:nvPr/>
        </p:nvSpPr>
        <p:spPr>
          <a:xfrm>
            <a:off x="1316134" y="3929844"/>
            <a:ext cx="0" cy="0"/>
          </a:xfrm>
          <a:prstGeom prst="rect">
            <a:avLst/>
          </a:prstGeom>
          <a:noFill/>
        </p:spPr>
        <p:txBody>
          <a:bodyPr wrap="none" rtlCol="0">
            <a:noAutofit/>
          </a:bodyPr>
          <a:lstStyle/>
          <a:p>
            <a:pPr>
              <a:spcBef>
                <a:spcPts val="300"/>
              </a:spcBef>
            </a:pPr>
            <a:endParaRPr lang="en-US" sz="1600"/>
          </a:p>
        </p:txBody>
      </p:sp>
      <p:grpSp>
        <p:nvGrpSpPr>
          <p:cNvPr id="79" name="Group 78">
            <a:extLst>
              <a:ext uri="{FF2B5EF4-FFF2-40B4-BE49-F238E27FC236}">
                <a16:creationId xmlns:a16="http://schemas.microsoft.com/office/drawing/2014/main" id="{E8F87645-DE99-8C25-03B0-FDE3598FB3F3}"/>
              </a:ext>
            </a:extLst>
          </p:cNvPr>
          <p:cNvGrpSpPr/>
          <p:nvPr/>
        </p:nvGrpSpPr>
        <p:grpSpPr>
          <a:xfrm>
            <a:off x="343857" y="2093748"/>
            <a:ext cx="2596285" cy="2006239"/>
            <a:chOff x="343947" y="2093400"/>
            <a:chExt cx="2596961" cy="2006762"/>
          </a:xfrm>
        </p:grpSpPr>
        <p:sp>
          <p:nvSpPr>
            <p:cNvPr id="80" name="Left Arrow 79">
              <a:extLst>
                <a:ext uri="{FF2B5EF4-FFF2-40B4-BE49-F238E27FC236}">
                  <a16:creationId xmlns:a16="http://schemas.microsoft.com/office/drawing/2014/main" id="{0555BA10-72F4-5F40-6C87-61641D1DA849}"/>
                </a:ext>
              </a:extLst>
            </p:cNvPr>
            <p:cNvSpPr/>
            <p:nvPr/>
          </p:nvSpPr>
          <p:spPr>
            <a:xfrm rot="12439196">
              <a:off x="1479109" y="3702204"/>
              <a:ext cx="1400993" cy="24586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81" name="Text Placeholder 2">
              <a:extLst>
                <a:ext uri="{FF2B5EF4-FFF2-40B4-BE49-F238E27FC236}">
                  <a16:creationId xmlns:a16="http://schemas.microsoft.com/office/drawing/2014/main" id="{A5E8028E-2F0C-9819-738A-76993E055E58}"/>
                </a:ext>
              </a:extLst>
            </p:cNvPr>
            <p:cNvSpPr txBox="1">
              <a:spLocks/>
            </p:cNvSpPr>
            <p:nvPr/>
          </p:nvSpPr>
          <p:spPr>
            <a:xfrm>
              <a:off x="343947" y="2911044"/>
              <a:ext cx="1426549" cy="1189118"/>
            </a:xfrm>
            <a:prstGeom prst="rect">
              <a:avLst/>
            </a:prstGeom>
          </p:spPr>
          <p:txBody>
            <a:bodyPr anchor="ctr" anchorCtr="0"/>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200"/>
                </a:spcBef>
                <a:spcAft>
                  <a:spcPts val="200"/>
                </a:spcAft>
                <a:buNone/>
              </a:pPr>
              <a:r>
                <a:rPr lang="en-US" sz="1000" b="1">
                  <a:solidFill>
                    <a:schemeClr val="accent1"/>
                  </a:solidFill>
                  <a:latin typeface="Century Gothic" panose="020B0502020202020204" pitchFamily="34" charset="0"/>
                </a:rPr>
                <a:t>Section 500.3</a:t>
              </a:r>
            </a:p>
            <a:p>
              <a:pPr marL="0" indent="0">
                <a:spcBef>
                  <a:spcPts val="200"/>
                </a:spcBef>
                <a:spcAft>
                  <a:spcPts val="200"/>
                </a:spcAft>
                <a:buNone/>
              </a:pPr>
              <a:r>
                <a:rPr lang="en-US" sz="1000" b="1">
                  <a:solidFill>
                    <a:schemeClr val="accent1"/>
                  </a:solidFill>
                  <a:latin typeface="Century Gothic" panose="020B0502020202020204" pitchFamily="34" charset="0"/>
                </a:rPr>
                <a:t>Section 500.7</a:t>
              </a:r>
            </a:p>
            <a:p>
              <a:pPr marL="0" indent="0">
                <a:spcBef>
                  <a:spcPts val="200"/>
                </a:spcBef>
                <a:spcAft>
                  <a:spcPts val="200"/>
                </a:spcAft>
                <a:buNone/>
              </a:pPr>
              <a:r>
                <a:rPr lang="en-US" sz="1000" b="1">
                  <a:solidFill>
                    <a:schemeClr val="accent1"/>
                  </a:solidFill>
                  <a:latin typeface="Century Gothic" panose="020B0502020202020204" pitchFamily="34" charset="0"/>
                </a:rPr>
                <a:t>Section 500.13</a:t>
              </a:r>
            </a:p>
          </p:txBody>
        </p:sp>
        <p:sp>
          <p:nvSpPr>
            <p:cNvPr id="82" name="Left Brace 81">
              <a:extLst>
                <a:ext uri="{FF2B5EF4-FFF2-40B4-BE49-F238E27FC236}">
                  <a16:creationId xmlns:a16="http://schemas.microsoft.com/office/drawing/2014/main" id="{C6235FB6-A672-B3A3-D082-B9D3286D2F12}"/>
                </a:ext>
              </a:extLst>
            </p:cNvPr>
            <p:cNvSpPr/>
            <p:nvPr/>
          </p:nvSpPr>
          <p:spPr>
            <a:xfrm rot="10800000">
              <a:off x="1193931" y="3095237"/>
              <a:ext cx="291828" cy="832309"/>
            </a:xfrm>
            <a:prstGeom prst="leftBrace">
              <a:avLst/>
            </a:prstGeom>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sz="1798">
                <a:ln w="0"/>
                <a:solidFill>
                  <a:schemeClr val="accent1"/>
                </a:solidFill>
                <a:effectLst>
                  <a:outerShdw blurRad="38100" dist="25400" dir="5400000" algn="ctr" rotWithShape="0">
                    <a:srgbClr val="6E747A">
                      <a:alpha val="43000"/>
                    </a:srgbClr>
                  </a:outerShdw>
                </a:effectLst>
              </a:endParaRPr>
            </a:p>
          </p:txBody>
        </p:sp>
        <p:sp>
          <p:nvSpPr>
            <p:cNvPr id="83" name="Left Arrow 82">
              <a:extLst>
                <a:ext uri="{FF2B5EF4-FFF2-40B4-BE49-F238E27FC236}">
                  <a16:creationId xmlns:a16="http://schemas.microsoft.com/office/drawing/2014/main" id="{5B44598F-9B07-9571-37C8-C828455F2FF8}"/>
                </a:ext>
              </a:extLst>
            </p:cNvPr>
            <p:cNvSpPr/>
            <p:nvPr/>
          </p:nvSpPr>
          <p:spPr>
            <a:xfrm rot="6685495">
              <a:off x="1099512" y="2705663"/>
              <a:ext cx="1470393" cy="24586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84" name="Left Arrow 83">
              <a:extLst>
                <a:ext uri="{FF2B5EF4-FFF2-40B4-BE49-F238E27FC236}">
                  <a16:creationId xmlns:a16="http://schemas.microsoft.com/office/drawing/2014/main" id="{5B319352-9289-526B-95E4-A32DB4832EA2}"/>
                </a:ext>
              </a:extLst>
            </p:cNvPr>
            <p:cNvSpPr/>
            <p:nvPr/>
          </p:nvSpPr>
          <p:spPr>
            <a:xfrm rot="8923907">
              <a:off x="1470515" y="2951687"/>
              <a:ext cx="1470393" cy="24586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sp>
          <p:nvSpPr>
            <p:cNvPr id="85" name="Left Arrow 84">
              <a:extLst>
                <a:ext uri="{FF2B5EF4-FFF2-40B4-BE49-F238E27FC236}">
                  <a16:creationId xmlns:a16="http://schemas.microsoft.com/office/drawing/2014/main" id="{26809B79-FDE5-BA7D-9DF9-FB8F8F00A822}"/>
                </a:ext>
              </a:extLst>
            </p:cNvPr>
            <p:cNvSpPr/>
            <p:nvPr/>
          </p:nvSpPr>
          <p:spPr>
            <a:xfrm rot="10800000">
              <a:off x="1518141" y="3375434"/>
              <a:ext cx="1300882" cy="24586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grpSp>
        <p:nvGrpSpPr>
          <p:cNvPr id="86" name="Group 85">
            <a:extLst>
              <a:ext uri="{FF2B5EF4-FFF2-40B4-BE49-F238E27FC236}">
                <a16:creationId xmlns:a16="http://schemas.microsoft.com/office/drawing/2014/main" id="{D9F03464-89E6-CBCD-94B0-F316F91F4D18}"/>
              </a:ext>
            </a:extLst>
          </p:cNvPr>
          <p:cNvGrpSpPr/>
          <p:nvPr/>
        </p:nvGrpSpPr>
        <p:grpSpPr>
          <a:xfrm>
            <a:off x="7822017" y="2844628"/>
            <a:ext cx="1202900" cy="1375375"/>
            <a:chOff x="7824055" y="2844475"/>
            <a:chExt cx="1203213" cy="1375733"/>
          </a:xfrm>
        </p:grpSpPr>
        <p:sp>
          <p:nvSpPr>
            <p:cNvPr id="87" name="Text Placeholder 2">
              <a:extLst>
                <a:ext uri="{FF2B5EF4-FFF2-40B4-BE49-F238E27FC236}">
                  <a16:creationId xmlns:a16="http://schemas.microsoft.com/office/drawing/2014/main" id="{734434BF-C39B-E3D7-C30F-92633BA5739B}"/>
                </a:ext>
              </a:extLst>
            </p:cNvPr>
            <p:cNvSpPr txBox="1">
              <a:spLocks/>
            </p:cNvSpPr>
            <p:nvPr/>
          </p:nvSpPr>
          <p:spPr>
            <a:xfrm>
              <a:off x="7824055" y="3191253"/>
              <a:ext cx="1203213" cy="1028955"/>
            </a:xfrm>
            <a:prstGeom prst="rect">
              <a:avLst/>
            </a:prstGeom>
          </p:spPr>
          <p:txBody>
            <a:bodyPr anchor="ctr" anchorCtr="0"/>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200"/>
                </a:spcBef>
                <a:spcAft>
                  <a:spcPts val="200"/>
                </a:spcAft>
                <a:buNone/>
              </a:pPr>
              <a:r>
                <a:rPr lang="en-US" sz="1000" b="1">
                  <a:solidFill>
                    <a:schemeClr val="accent1"/>
                  </a:solidFill>
                  <a:latin typeface="Century Gothic" panose="020B0502020202020204" pitchFamily="34" charset="0"/>
                </a:rPr>
                <a:t>Section 500.4</a:t>
              </a:r>
            </a:p>
            <a:p>
              <a:pPr marL="0" indent="0">
                <a:spcBef>
                  <a:spcPts val="200"/>
                </a:spcBef>
                <a:spcAft>
                  <a:spcPts val="200"/>
                </a:spcAft>
                <a:buNone/>
              </a:pPr>
              <a:r>
                <a:rPr lang="en-US" sz="1000" b="1">
                  <a:solidFill>
                    <a:schemeClr val="accent1"/>
                  </a:solidFill>
                  <a:latin typeface="Century Gothic" panose="020B0502020202020204" pitchFamily="34" charset="0"/>
                </a:rPr>
                <a:t>Section 500.5</a:t>
              </a:r>
            </a:p>
            <a:p>
              <a:pPr marL="0" indent="0">
                <a:spcBef>
                  <a:spcPts val="200"/>
                </a:spcBef>
                <a:spcAft>
                  <a:spcPts val="200"/>
                </a:spcAft>
                <a:buNone/>
              </a:pPr>
              <a:r>
                <a:rPr lang="en-US" sz="1000" b="1">
                  <a:solidFill>
                    <a:schemeClr val="accent1"/>
                  </a:solidFill>
                  <a:latin typeface="Century Gothic" panose="020B0502020202020204" pitchFamily="34" charset="0"/>
                </a:rPr>
                <a:t>Section 500.14</a:t>
              </a:r>
            </a:p>
            <a:p>
              <a:pPr marL="0" indent="0">
                <a:spcBef>
                  <a:spcPts val="200"/>
                </a:spcBef>
                <a:spcAft>
                  <a:spcPts val="200"/>
                </a:spcAft>
                <a:buNone/>
              </a:pPr>
              <a:r>
                <a:rPr lang="en-US" sz="1000" b="1">
                  <a:solidFill>
                    <a:schemeClr val="accent1"/>
                  </a:solidFill>
                  <a:latin typeface="Century Gothic" panose="020B0502020202020204" pitchFamily="34" charset="0"/>
                </a:rPr>
                <a:t>Section 500.16</a:t>
              </a:r>
            </a:p>
          </p:txBody>
        </p:sp>
        <p:sp>
          <p:nvSpPr>
            <p:cNvPr id="88" name="Left Brace 87">
              <a:extLst>
                <a:ext uri="{FF2B5EF4-FFF2-40B4-BE49-F238E27FC236}">
                  <a16:creationId xmlns:a16="http://schemas.microsoft.com/office/drawing/2014/main" id="{A15BA065-7FD8-6F35-2051-E367BC78B823}"/>
                </a:ext>
              </a:extLst>
            </p:cNvPr>
            <p:cNvSpPr/>
            <p:nvPr/>
          </p:nvSpPr>
          <p:spPr>
            <a:xfrm rot="5400000">
              <a:off x="8191978" y="2822718"/>
              <a:ext cx="291828" cy="947695"/>
            </a:xfrm>
            <a:prstGeom prst="leftBrace">
              <a:avLst/>
            </a:prstGeom>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sz="1798">
                <a:ln w="0"/>
                <a:solidFill>
                  <a:schemeClr val="accent1"/>
                </a:solidFill>
                <a:effectLst>
                  <a:outerShdw blurRad="38100" dist="25400" dir="5400000" algn="ctr" rotWithShape="0">
                    <a:srgbClr val="6E747A">
                      <a:alpha val="43000"/>
                    </a:srgbClr>
                  </a:outerShdw>
                </a:effectLst>
              </a:endParaRPr>
            </a:p>
          </p:txBody>
        </p:sp>
        <p:sp>
          <p:nvSpPr>
            <p:cNvPr id="89" name="Left Arrow 88">
              <a:extLst>
                <a:ext uri="{FF2B5EF4-FFF2-40B4-BE49-F238E27FC236}">
                  <a16:creationId xmlns:a16="http://schemas.microsoft.com/office/drawing/2014/main" id="{2D279804-79A5-1203-57F3-F1CD838CC7CA}"/>
                </a:ext>
              </a:extLst>
            </p:cNvPr>
            <p:cNvSpPr/>
            <p:nvPr/>
          </p:nvSpPr>
          <p:spPr>
            <a:xfrm rot="9874038">
              <a:off x="8359508" y="2844475"/>
              <a:ext cx="378021" cy="24586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grpSp>
        <p:nvGrpSpPr>
          <p:cNvPr id="90" name="Group 89">
            <a:extLst>
              <a:ext uri="{FF2B5EF4-FFF2-40B4-BE49-F238E27FC236}">
                <a16:creationId xmlns:a16="http://schemas.microsoft.com/office/drawing/2014/main" id="{3C86D3A0-6789-7754-9DC1-5A2519588355}"/>
              </a:ext>
            </a:extLst>
          </p:cNvPr>
          <p:cNvGrpSpPr/>
          <p:nvPr/>
        </p:nvGrpSpPr>
        <p:grpSpPr>
          <a:xfrm>
            <a:off x="7729989" y="4608493"/>
            <a:ext cx="1462468" cy="763289"/>
            <a:chOff x="7732003" y="4608800"/>
            <a:chExt cx="1462849" cy="763488"/>
          </a:xfrm>
        </p:grpSpPr>
        <p:sp>
          <p:nvSpPr>
            <p:cNvPr id="91" name="Text Placeholder 2">
              <a:extLst>
                <a:ext uri="{FF2B5EF4-FFF2-40B4-BE49-F238E27FC236}">
                  <a16:creationId xmlns:a16="http://schemas.microsoft.com/office/drawing/2014/main" id="{48B856B3-61B9-CBA8-C314-C23A9230CFAD}"/>
                </a:ext>
              </a:extLst>
            </p:cNvPr>
            <p:cNvSpPr txBox="1">
              <a:spLocks/>
            </p:cNvSpPr>
            <p:nvPr/>
          </p:nvSpPr>
          <p:spPr>
            <a:xfrm>
              <a:off x="7732003" y="4669076"/>
              <a:ext cx="1203213" cy="667919"/>
            </a:xfrm>
            <a:prstGeom prst="rect">
              <a:avLst/>
            </a:prstGeom>
          </p:spPr>
          <p:txBody>
            <a:bodyPr anchor="ctr" anchorCtr="0"/>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200"/>
                </a:spcBef>
                <a:spcAft>
                  <a:spcPts val="200"/>
                </a:spcAft>
                <a:buNone/>
              </a:pPr>
              <a:r>
                <a:rPr lang="en-US" sz="1000" b="1">
                  <a:solidFill>
                    <a:schemeClr val="accent1"/>
                  </a:solidFill>
                  <a:latin typeface="Century Gothic" panose="020B0502020202020204" pitchFamily="34" charset="0"/>
                </a:rPr>
                <a:t>Section 500.2</a:t>
              </a:r>
            </a:p>
            <a:p>
              <a:pPr marL="0" indent="0">
                <a:spcBef>
                  <a:spcPts val="200"/>
                </a:spcBef>
                <a:spcAft>
                  <a:spcPts val="200"/>
                </a:spcAft>
                <a:buNone/>
              </a:pPr>
              <a:r>
                <a:rPr lang="en-US" sz="1000" b="1">
                  <a:solidFill>
                    <a:schemeClr val="accent1"/>
                  </a:solidFill>
                  <a:latin typeface="Century Gothic" panose="020B0502020202020204" pitchFamily="34" charset="0"/>
                </a:rPr>
                <a:t>Section 500.3</a:t>
              </a:r>
            </a:p>
            <a:p>
              <a:pPr marL="0" indent="0">
                <a:spcBef>
                  <a:spcPts val="200"/>
                </a:spcBef>
                <a:spcAft>
                  <a:spcPts val="200"/>
                </a:spcAft>
                <a:buNone/>
              </a:pPr>
              <a:r>
                <a:rPr lang="en-US" sz="1000" b="1">
                  <a:solidFill>
                    <a:schemeClr val="accent1"/>
                  </a:solidFill>
                  <a:latin typeface="Century Gothic" panose="020B0502020202020204" pitchFamily="34" charset="0"/>
                </a:rPr>
                <a:t>Section 500.8</a:t>
              </a:r>
            </a:p>
          </p:txBody>
        </p:sp>
        <p:sp>
          <p:nvSpPr>
            <p:cNvPr id="92" name="Left Brace 91">
              <a:extLst>
                <a:ext uri="{FF2B5EF4-FFF2-40B4-BE49-F238E27FC236}">
                  <a16:creationId xmlns:a16="http://schemas.microsoft.com/office/drawing/2014/main" id="{24732DA1-07BA-3BF1-622B-8ACCA3293E8B}"/>
                </a:ext>
              </a:extLst>
            </p:cNvPr>
            <p:cNvSpPr/>
            <p:nvPr/>
          </p:nvSpPr>
          <p:spPr>
            <a:xfrm rot="10800000">
              <a:off x="8568101" y="4608800"/>
              <a:ext cx="291828" cy="763488"/>
            </a:xfrm>
            <a:prstGeom prst="leftBrace">
              <a:avLst/>
            </a:prstGeom>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sz="1798">
                <a:ln w="0"/>
                <a:solidFill>
                  <a:schemeClr val="accent1"/>
                </a:solidFill>
                <a:effectLst>
                  <a:outerShdw blurRad="38100" dist="25400" dir="5400000" algn="ctr" rotWithShape="0">
                    <a:srgbClr val="6E747A">
                      <a:alpha val="43000"/>
                    </a:srgbClr>
                  </a:outerShdw>
                </a:effectLst>
              </a:endParaRPr>
            </a:p>
          </p:txBody>
        </p:sp>
        <p:sp>
          <p:nvSpPr>
            <p:cNvPr id="93" name="Left Arrow 92">
              <a:extLst>
                <a:ext uri="{FF2B5EF4-FFF2-40B4-BE49-F238E27FC236}">
                  <a16:creationId xmlns:a16="http://schemas.microsoft.com/office/drawing/2014/main" id="{C91C5A5C-F046-E6EA-19C8-9AB93BB99999}"/>
                </a:ext>
              </a:extLst>
            </p:cNvPr>
            <p:cNvSpPr/>
            <p:nvPr/>
          </p:nvSpPr>
          <p:spPr>
            <a:xfrm rot="12800365">
              <a:off x="8816831" y="4818544"/>
              <a:ext cx="378021" cy="24586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grpSp>
        <p:nvGrpSpPr>
          <p:cNvPr id="94" name="Group 93">
            <a:extLst>
              <a:ext uri="{FF2B5EF4-FFF2-40B4-BE49-F238E27FC236}">
                <a16:creationId xmlns:a16="http://schemas.microsoft.com/office/drawing/2014/main" id="{57CD487E-0F1E-D87E-7F41-40A7E29DF397}"/>
              </a:ext>
            </a:extLst>
          </p:cNvPr>
          <p:cNvGrpSpPr/>
          <p:nvPr/>
        </p:nvGrpSpPr>
        <p:grpSpPr>
          <a:xfrm>
            <a:off x="10908895" y="4107148"/>
            <a:ext cx="1202900" cy="1575937"/>
            <a:chOff x="11004181" y="3863063"/>
            <a:chExt cx="1203213" cy="1576348"/>
          </a:xfrm>
        </p:grpSpPr>
        <p:sp>
          <p:nvSpPr>
            <p:cNvPr id="95" name="Text Placeholder 2">
              <a:extLst>
                <a:ext uri="{FF2B5EF4-FFF2-40B4-BE49-F238E27FC236}">
                  <a16:creationId xmlns:a16="http://schemas.microsoft.com/office/drawing/2014/main" id="{2EDBBFD1-A767-9585-C077-9EAC734E570F}"/>
                </a:ext>
              </a:extLst>
            </p:cNvPr>
            <p:cNvSpPr txBox="1">
              <a:spLocks/>
            </p:cNvSpPr>
            <p:nvPr/>
          </p:nvSpPr>
          <p:spPr>
            <a:xfrm>
              <a:off x="11004181" y="3863063"/>
              <a:ext cx="1203213" cy="386892"/>
            </a:xfrm>
            <a:prstGeom prst="rect">
              <a:avLst/>
            </a:prstGeom>
          </p:spPr>
          <p:txBody>
            <a:bodyPr anchor="ctr" anchorCtr="0"/>
            <a:lstStyle>
              <a:lvl1pPr marL="228600" indent="-228600" algn="l" defTabSz="914400" rtl="0" eaLnBrk="1" latinLnBrk="0" hangingPunct="1">
                <a:lnSpc>
                  <a:spcPct val="100000"/>
                </a:lnSpc>
                <a:spcBef>
                  <a:spcPts val="400"/>
                </a:spcBef>
                <a:spcAft>
                  <a:spcPts val="600"/>
                </a:spcAft>
                <a:buFont typeface="Arial" panose="020B0604020202020204" pitchFamily="34" charset="0"/>
                <a:buChar char="•"/>
                <a:defRPr sz="1800" b="0" kern="1200">
                  <a:solidFill>
                    <a:schemeClr val="bg1"/>
                  </a:solidFill>
                  <a:latin typeface="+mn-lt"/>
                  <a:ea typeface="+mn-ea"/>
                  <a:cs typeface="+mn-cs"/>
                </a:defRPr>
              </a:lvl1pPr>
              <a:lvl2pPr marL="51752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200"/>
                </a:spcBef>
                <a:spcAft>
                  <a:spcPts val="200"/>
                </a:spcAft>
                <a:buNone/>
              </a:pPr>
              <a:r>
                <a:rPr lang="en-US" sz="1000" b="1">
                  <a:solidFill>
                    <a:schemeClr val="accent1"/>
                  </a:solidFill>
                  <a:latin typeface="Century Gothic" panose="020B0502020202020204" pitchFamily="34" charset="0"/>
                </a:rPr>
                <a:t>Section 500.4</a:t>
              </a:r>
            </a:p>
          </p:txBody>
        </p:sp>
        <p:sp>
          <p:nvSpPr>
            <p:cNvPr id="96" name="Left Brace 95">
              <a:extLst>
                <a:ext uri="{FF2B5EF4-FFF2-40B4-BE49-F238E27FC236}">
                  <a16:creationId xmlns:a16="http://schemas.microsoft.com/office/drawing/2014/main" id="{5840D883-D2A9-3705-5216-076A43AE1CF4}"/>
                </a:ext>
              </a:extLst>
            </p:cNvPr>
            <p:cNvSpPr/>
            <p:nvPr/>
          </p:nvSpPr>
          <p:spPr>
            <a:xfrm rot="16200000">
              <a:off x="11355477" y="3690554"/>
              <a:ext cx="291828" cy="958200"/>
            </a:xfrm>
            <a:prstGeom prst="leftBrace">
              <a:avLst/>
            </a:prstGeom>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sz="1798">
                <a:ln w="0"/>
                <a:solidFill>
                  <a:schemeClr val="accent1"/>
                </a:solidFill>
                <a:effectLst>
                  <a:outerShdw blurRad="38100" dist="25400" dir="5400000" algn="ctr" rotWithShape="0">
                    <a:srgbClr val="6E747A">
                      <a:alpha val="43000"/>
                    </a:srgbClr>
                  </a:outerShdw>
                </a:effectLst>
              </a:endParaRPr>
            </a:p>
          </p:txBody>
        </p:sp>
        <p:sp>
          <p:nvSpPr>
            <p:cNvPr id="97" name="Left Arrow 96">
              <a:extLst>
                <a:ext uri="{FF2B5EF4-FFF2-40B4-BE49-F238E27FC236}">
                  <a16:creationId xmlns:a16="http://schemas.microsoft.com/office/drawing/2014/main" id="{814F74A1-5136-A317-3C9F-D43B63A44A4E}"/>
                </a:ext>
              </a:extLst>
            </p:cNvPr>
            <p:cNvSpPr/>
            <p:nvPr/>
          </p:nvSpPr>
          <p:spPr>
            <a:xfrm rot="16200000">
              <a:off x="10981082" y="4783513"/>
              <a:ext cx="1065928" cy="245868"/>
            </a:xfrm>
            <a:prstGeom prst="lef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endParaRPr>
            </a:p>
          </p:txBody>
        </p:sp>
      </p:grpSp>
      <p:sp>
        <p:nvSpPr>
          <p:cNvPr id="98" name="TextBox 97">
            <a:extLst>
              <a:ext uri="{FF2B5EF4-FFF2-40B4-BE49-F238E27FC236}">
                <a16:creationId xmlns:a16="http://schemas.microsoft.com/office/drawing/2014/main" id="{50AE9335-231D-3C5E-94BA-CDE294B40F6D}"/>
              </a:ext>
            </a:extLst>
          </p:cNvPr>
          <p:cNvSpPr txBox="1"/>
          <p:nvPr/>
        </p:nvSpPr>
        <p:spPr>
          <a:xfrm>
            <a:off x="-2314580" y="-726143"/>
            <a:ext cx="0" cy="0"/>
          </a:xfrm>
          <a:prstGeom prst="rect">
            <a:avLst/>
          </a:prstGeom>
          <a:noFill/>
        </p:spPr>
        <p:txBody>
          <a:bodyPr wrap="none" rtlCol="0">
            <a:noAutofit/>
          </a:bodyPr>
          <a:lstStyle/>
          <a:p>
            <a:pPr>
              <a:spcBef>
                <a:spcPts val="300"/>
              </a:spcBef>
            </a:pPr>
            <a:endParaRPr lang="en-US" sz="1600"/>
          </a:p>
        </p:txBody>
      </p:sp>
      <p:pic>
        <p:nvPicPr>
          <p:cNvPr id="3" name="Picture 4" descr="New York State Home">
            <a:extLst>
              <a:ext uri="{FF2B5EF4-FFF2-40B4-BE49-F238E27FC236}">
                <a16:creationId xmlns:a16="http://schemas.microsoft.com/office/drawing/2014/main" id="{524D96C1-025E-3913-9C71-08DDE85BE68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03273" y="243447"/>
            <a:ext cx="1383940" cy="837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44384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9"/>
                                        </p:tgtEl>
                                        <p:attrNameLst>
                                          <p:attrName>style.visibility</p:attrName>
                                        </p:attrNameLst>
                                      </p:cBhvr>
                                      <p:to>
                                        <p:strVal val="visible"/>
                                      </p:to>
                                    </p:set>
                                    <p:anim calcmode="lin" valueType="num">
                                      <p:cBhvr additive="base">
                                        <p:cTn id="7" dur="500" fill="hold"/>
                                        <p:tgtEl>
                                          <p:spTgt spid="79"/>
                                        </p:tgtEl>
                                        <p:attrNameLst>
                                          <p:attrName>ppt_x</p:attrName>
                                        </p:attrNameLst>
                                      </p:cBhvr>
                                      <p:tavLst>
                                        <p:tav tm="0">
                                          <p:val>
                                            <p:strVal val="#ppt_x"/>
                                          </p:val>
                                        </p:tav>
                                        <p:tav tm="100000">
                                          <p:val>
                                            <p:strVal val="#ppt_x"/>
                                          </p:val>
                                        </p:tav>
                                      </p:tavLst>
                                    </p:anim>
                                    <p:anim calcmode="lin" valueType="num">
                                      <p:cBhvr additive="base">
                                        <p:cTn id="8"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2"/>
                                        </p:tgtEl>
                                        <p:attrNameLst>
                                          <p:attrName>style.visibility</p:attrName>
                                        </p:attrNameLst>
                                      </p:cBhvr>
                                      <p:to>
                                        <p:strVal val="visible"/>
                                      </p:to>
                                    </p:set>
                                    <p:anim calcmode="lin" valueType="num">
                                      <p:cBhvr additive="base">
                                        <p:cTn id="13" dur="500" fill="hold"/>
                                        <p:tgtEl>
                                          <p:spTgt spid="72"/>
                                        </p:tgtEl>
                                        <p:attrNameLst>
                                          <p:attrName>ppt_x</p:attrName>
                                        </p:attrNameLst>
                                      </p:cBhvr>
                                      <p:tavLst>
                                        <p:tav tm="0">
                                          <p:val>
                                            <p:strVal val="#ppt_x"/>
                                          </p:val>
                                        </p:tav>
                                        <p:tav tm="100000">
                                          <p:val>
                                            <p:strVal val="#ppt_x"/>
                                          </p:val>
                                        </p:tav>
                                      </p:tavLst>
                                    </p:anim>
                                    <p:anim calcmode="lin" valueType="num">
                                      <p:cBhvr additive="base">
                                        <p:cTn id="14" dur="500" fill="hold"/>
                                        <p:tgtEl>
                                          <p:spTgt spid="7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6"/>
                                        </p:tgtEl>
                                        <p:attrNameLst>
                                          <p:attrName>style.visibility</p:attrName>
                                        </p:attrNameLst>
                                      </p:cBhvr>
                                      <p:to>
                                        <p:strVal val="visible"/>
                                      </p:to>
                                    </p:set>
                                    <p:anim calcmode="lin" valueType="num">
                                      <p:cBhvr additive="base">
                                        <p:cTn id="19" dur="500" fill="hold"/>
                                        <p:tgtEl>
                                          <p:spTgt spid="86"/>
                                        </p:tgtEl>
                                        <p:attrNameLst>
                                          <p:attrName>ppt_x</p:attrName>
                                        </p:attrNameLst>
                                      </p:cBhvr>
                                      <p:tavLst>
                                        <p:tav tm="0">
                                          <p:val>
                                            <p:strVal val="#ppt_x"/>
                                          </p:val>
                                        </p:tav>
                                        <p:tav tm="100000">
                                          <p:val>
                                            <p:strVal val="#ppt_x"/>
                                          </p:val>
                                        </p:tav>
                                      </p:tavLst>
                                    </p:anim>
                                    <p:anim calcmode="lin" valueType="num">
                                      <p:cBhvr additive="base">
                                        <p:cTn id="20" dur="500" fill="hold"/>
                                        <p:tgtEl>
                                          <p:spTgt spid="8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additive="base">
                                        <p:cTn id="25" dur="500" fill="hold"/>
                                        <p:tgtEl>
                                          <p:spTgt spid="90"/>
                                        </p:tgtEl>
                                        <p:attrNameLst>
                                          <p:attrName>ppt_x</p:attrName>
                                        </p:attrNameLst>
                                      </p:cBhvr>
                                      <p:tavLst>
                                        <p:tav tm="0">
                                          <p:val>
                                            <p:strVal val="#ppt_x"/>
                                          </p:val>
                                        </p:tav>
                                        <p:tav tm="100000">
                                          <p:val>
                                            <p:strVal val="#ppt_x"/>
                                          </p:val>
                                        </p:tav>
                                      </p:tavLst>
                                    </p:anim>
                                    <p:anim calcmode="lin" valueType="num">
                                      <p:cBhvr additive="base">
                                        <p:cTn id="26" dur="500" fill="hold"/>
                                        <p:tgtEl>
                                          <p:spTgt spid="9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cBhvr additive="base">
                                        <p:cTn id="31" dur="500" fill="hold"/>
                                        <p:tgtEl>
                                          <p:spTgt spid="94"/>
                                        </p:tgtEl>
                                        <p:attrNameLst>
                                          <p:attrName>ppt_x</p:attrName>
                                        </p:attrNameLst>
                                      </p:cBhvr>
                                      <p:tavLst>
                                        <p:tav tm="0">
                                          <p:val>
                                            <p:strVal val="#ppt_x"/>
                                          </p:val>
                                        </p:tav>
                                        <p:tav tm="100000">
                                          <p:val>
                                            <p:strVal val="#ppt_x"/>
                                          </p:val>
                                        </p:tav>
                                      </p:tavLst>
                                    </p:anim>
                                    <p:anim calcmode="lin" valueType="num">
                                      <p:cBhvr additive="base">
                                        <p:cTn id="32" dur="500" fill="hold"/>
                                        <p:tgtEl>
                                          <p:spTgt spid="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EFB3C1-BBF6-A990-F269-90A9C6A62F9E}"/>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5D31B137-DA54-B56D-F9A7-B86103CB5136}"/>
              </a:ext>
            </a:extLst>
          </p:cNvPr>
          <p:cNvGrpSpPr/>
          <p:nvPr/>
        </p:nvGrpSpPr>
        <p:grpSpPr>
          <a:xfrm>
            <a:off x="87532" y="403164"/>
            <a:ext cx="11979849" cy="407818"/>
            <a:chOff x="87555" y="402375"/>
            <a:chExt cx="11982970" cy="456962"/>
          </a:xfrm>
          <a:solidFill>
            <a:schemeClr val="tx1"/>
          </a:solidFill>
        </p:grpSpPr>
        <p:sp>
          <p:nvSpPr>
            <p:cNvPr id="5" name="Chevron 4">
              <a:extLst>
                <a:ext uri="{FF2B5EF4-FFF2-40B4-BE49-F238E27FC236}">
                  <a16:creationId xmlns:a16="http://schemas.microsoft.com/office/drawing/2014/main" id="{5B890A76-F0AA-0D17-98DC-784283BF61CA}"/>
                </a:ext>
              </a:extLst>
            </p:cNvPr>
            <p:cNvSpPr/>
            <p:nvPr/>
          </p:nvSpPr>
          <p:spPr>
            <a:xfrm>
              <a:off x="87555" y="402375"/>
              <a:ext cx="1917135"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chemeClr val="bg1"/>
                  </a:solidFill>
                  <a:latin typeface="ServiceNow Sans" panose="020B0504040101010104" pitchFamily="34" charset="77"/>
                </a:rPr>
                <a:t>Ideate &amp; Plan</a:t>
              </a:r>
            </a:p>
          </p:txBody>
        </p:sp>
        <p:sp>
          <p:nvSpPr>
            <p:cNvPr id="6" name="Chevron 5">
              <a:extLst>
                <a:ext uri="{FF2B5EF4-FFF2-40B4-BE49-F238E27FC236}">
                  <a16:creationId xmlns:a16="http://schemas.microsoft.com/office/drawing/2014/main" id="{6668F99E-7D7A-99C5-F87F-DC5D4F6BDA43}"/>
                </a:ext>
              </a:extLst>
            </p:cNvPr>
            <p:cNvSpPr/>
            <p:nvPr/>
          </p:nvSpPr>
          <p:spPr>
            <a:xfrm>
              <a:off x="1822102" y="402375"/>
              <a:ext cx="1917544"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Request/ </a:t>
              </a:r>
            </a:p>
            <a:p>
              <a:pPr algn="ctr" defTabSz="456629">
                <a:defRPr/>
              </a:pPr>
              <a:r>
                <a:rPr lang="en-US" sz="1200" b="1">
                  <a:solidFill>
                    <a:srgbClr val="FFFFFF"/>
                  </a:solidFill>
                  <a:latin typeface="ServiceNow Sans" panose="020B0504040101010104" pitchFamily="34" charset="77"/>
                </a:rPr>
                <a:t>Fulfill</a:t>
              </a:r>
            </a:p>
          </p:txBody>
        </p:sp>
        <p:sp>
          <p:nvSpPr>
            <p:cNvPr id="7" name="Chevron 6">
              <a:extLst>
                <a:ext uri="{FF2B5EF4-FFF2-40B4-BE49-F238E27FC236}">
                  <a16:creationId xmlns:a16="http://schemas.microsoft.com/office/drawing/2014/main" id="{8F1C60BA-9B13-4FC4-FF2E-57B04FD6CEFA}"/>
                </a:ext>
              </a:extLst>
            </p:cNvPr>
            <p:cNvSpPr/>
            <p:nvPr/>
          </p:nvSpPr>
          <p:spPr>
            <a:xfrm>
              <a:off x="3557058" y="402375"/>
              <a:ext cx="1917135"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Develop / Deploy</a:t>
              </a:r>
            </a:p>
          </p:txBody>
        </p:sp>
        <p:sp>
          <p:nvSpPr>
            <p:cNvPr id="8" name="Chevron 7">
              <a:extLst>
                <a:ext uri="{FF2B5EF4-FFF2-40B4-BE49-F238E27FC236}">
                  <a16:creationId xmlns:a16="http://schemas.microsoft.com/office/drawing/2014/main" id="{4C41F141-2ABE-F9C0-185F-58E59D1B76D7}"/>
                </a:ext>
              </a:extLst>
            </p:cNvPr>
            <p:cNvSpPr/>
            <p:nvPr/>
          </p:nvSpPr>
          <p:spPr>
            <a:xfrm>
              <a:off x="5291605" y="402375"/>
              <a:ext cx="1909522"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Manage</a:t>
              </a:r>
            </a:p>
          </p:txBody>
        </p:sp>
        <p:sp>
          <p:nvSpPr>
            <p:cNvPr id="9" name="Chevron 8">
              <a:extLst>
                <a:ext uri="{FF2B5EF4-FFF2-40B4-BE49-F238E27FC236}">
                  <a16:creationId xmlns:a16="http://schemas.microsoft.com/office/drawing/2014/main" id="{95049ED2-A90E-A45C-21AF-0C2877CE8889}"/>
                </a:ext>
              </a:extLst>
            </p:cNvPr>
            <p:cNvSpPr/>
            <p:nvPr/>
          </p:nvSpPr>
          <p:spPr>
            <a:xfrm>
              <a:off x="7018540" y="402375"/>
              <a:ext cx="1889283"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Monitor</a:t>
              </a:r>
            </a:p>
          </p:txBody>
        </p:sp>
        <p:sp>
          <p:nvSpPr>
            <p:cNvPr id="10" name="Chevron 9">
              <a:extLst>
                <a:ext uri="{FF2B5EF4-FFF2-40B4-BE49-F238E27FC236}">
                  <a16:creationId xmlns:a16="http://schemas.microsoft.com/office/drawing/2014/main" id="{90B5F3DA-E058-93B9-B6FB-8A565A512EF0}"/>
                </a:ext>
              </a:extLst>
            </p:cNvPr>
            <p:cNvSpPr/>
            <p:nvPr/>
          </p:nvSpPr>
          <p:spPr>
            <a:xfrm>
              <a:off x="8725236" y="402375"/>
              <a:ext cx="1889283"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Service</a:t>
              </a:r>
            </a:p>
          </p:txBody>
        </p:sp>
        <p:sp>
          <p:nvSpPr>
            <p:cNvPr id="11" name="Chevron 10">
              <a:extLst>
                <a:ext uri="{FF2B5EF4-FFF2-40B4-BE49-F238E27FC236}">
                  <a16:creationId xmlns:a16="http://schemas.microsoft.com/office/drawing/2014/main" id="{34E6B97B-A8DC-719E-E491-9166AA1CDD5D}"/>
                </a:ext>
              </a:extLst>
            </p:cNvPr>
            <p:cNvSpPr/>
            <p:nvPr/>
          </p:nvSpPr>
          <p:spPr>
            <a:xfrm>
              <a:off x="10431931" y="402375"/>
              <a:ext cx="1638594"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Retire</a:t>
              </a:r>
            </a:p>
          </p:txBody>
        </p:sp>
      </p:grpSp>
      <p:sp>
        <p:nvSpPr>
          <p:cNvPr id="12" name="Rectangle 11">
            <a:extLst>
              <a:ext uri="{FF2B5EF4-FFF2-40B4-BE49-F238E27FC236}">
                <a16:creationId xmlns:a16="http://schemas.microsoft.com/office/drawing/2014/main" id="{AF4E7112-14CB-EE7A-923C-6BE202A9FCE5}"/>
              </a:ext>
            </a:extLst>
          </p:cNvPr>
          <p:cNvSpPr/>
          <p:nvPr/>
        </p:nvSpPr>
        <p:spPr>
          <a:xfrm>
            <a:off x="10397370" y="865100"/>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Hardware End of Life</a:t>
            </a:r>
          </a:p>
        </p:txBody>
      </p:sp>
      <p:sp>
        <p:nvSpPr>
          <p:cNvPr id="13" name="Rectangle 12">
            <a:extLst>
              <a:ext uri="{FF2B5EF4-FFF2-40B4-BE49-F238E27FC236}">
                <a16:creationId xmlns:a16="http://schemas.microsoft.com/office/drawing/2014/main" id="{688D37D1-5D75-91B9-A5C1-F516603B80E1}"/>
              </a:ext>
            </a:extLst>
          </p:cNvPr>
          <p:cNvSpPr/>
          <p:nvPr/>
        </p:nvSpPr>
        <p:spPr>
          <a:xfrm>
            <a:off x="10397370" y="1244595"/>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End of Life</a:t>
            </a:r>
          </a:p>
        </p:txBody>
      </p:sp>
      <p:sp>
        <p:nvSpPr>
          <p:cNvPr id="14" name="Rectangle 13">
            <a:extLst>
              <a:ext uri="{FF2B5EF4-FFF2-40B4-BE49-F238E27FC236}">
                <a16:creationId xmlns:a16="http://schemas.microsoft.com/office/drawing/2014/main" id="{DA20C0D0-2D9A-D0CF-168B-8676AD351C3F}"/>
              </a:ext>
            </a:extLst>
          </p:cNvPr>
          <p:cNvSpPr/>
          <p:nvPr/>
        </p:nvSpPr>
        <p:spPr>
          <a:xfrm>
            <a:off x="10397370" y="1624089"/>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Hardware Offboarding</a:t>
            </a:r>
          </a:p>
        </p:txBody>
      </p:sp>
      <p:sp>
        <p:nvSpPr>
          <p:cNvPr id="15" name="TextBox 14">
            <a:extLst>
              <a:ext uri="{FF2B5EF4-FFF2-40B4-BE49-F238E27FC236}">
                <a16:creationId xmlns:a16="http://schemas.microsoft.com/office/drawing/2014/main" id="{A715225B-617D-8FBD-D7F0-BB9D4E83CC21}"/>
              </a:ext>
            </a:extLst>
          </p:cNvPr>
          <p:cNvSpPr txBox="1"/>
          <p:nvPr/>
        </p:nvSpPr>
        <p:spPr>
          <a:xfrm>
            <a:off x="11944879" y="1624090"/>
            <a:ext cx="0" cy="45695"/>
          </a:xfrm>
          <a:prstGeom prst="rect">
            <a:avLst/>
          </a:prstGeom>
          <a:solidFill>
            <a:schemeClr val="tx1"/>
          </a:solidFill>
          <a:ln>
            <a:noFill/>
          </a:ln>
        </p:spPr>
        <p:txBody>
          <a:bodyPr wrap="none" rtlCol="0">
            <a:noAutofit/>
          </a:bodyPr>
          <a:lstStyle/>
          <a:p>
            <a:pPr>
              <a:spcBef>
                <a:spcPts val="300"/>
              </a:spcBef>
            </a:pPr>
            <a:endParaRPr lang="en-US" sz="1600">
              <a:solidFill>
                <a:schemeClr val="bg1"/>
              </a:solidFill>
              <a:latin typeface="ServiceNow Sans" panose="020B0504040101010104" pitchFamily="34" charset="77"/>
            </a:endParaRPr>
          </a:p>
        </p:txBody>
      </p:sp>
      <p:sp>
        <p:nvSpPr>
          <p:cNvPr id="16" name="Rectangle 15">
            <a:extLst>
              <a:ext uri="{FF2B5EF4-FFF2-40B4-BE49-F238E27FC236}">
                <a16:creationId xmlns:a16="http://schemas.microsoft.com/office/drawing/2014/main" id="{D39A1569-B06A-E1FD-394E-DFBA82A616C5}"/>
              </a:ext>
            </a:extLst>
          </p:cNvPr>
          <p:cNvSpPr/>
          <p:nvPr/>
        </p:nvSpPr>
        <p:spPr>
          <a:xfrm>
            <a:off x="10397370" y="2003583"/>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Decommission</a:t>
            </a:r>
          </a:p>
        </p:txBody>
      </p:sp>
      <p:sp>
        <p:nvSpPr>
          <p:cNvPr id="17" name="Rectangle 16">
            <a:extLst>
              <a:ext uri="{FF2B5EF4-FFF2-40B4-BE49-F238E27FC236}">
                <a16:creationId xmlns:a16="http://schemas.microsoft.com/office/drawing/2014/main" id="{A270727B-43C5-580B-6766-8FB0E7259866}"/>
              </a:ext>
            </a:extLst>
          </p:cNvPr>
          <p:cNvSpPr/>
          <p:nvPr/>
        </p:nvSpPr>
        <p:spPr>
          <a:xfrm>
            <a:off x="5359704" y="448324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SW/HW Asset Mgmt. Visualization</a:t>
            </a:r>
          </a:p>
        </p:txBody>
      </p:sp>
      <p:sp>
        <p:nvSpPr>
          <p:cNvPr id="18" name="Rectangle 17">
            <a:extLst>
              <a:ext uri="{FF2B5EF4-FFF2-40B4-BE49-F238E27FC236}">
                <a16:creationId xmlns:a16="http://schemas.microsoft.com/office/drawing/2014/main" id="{1C752D0E-C73B-5151-BE80-A4431013F917}"/>
              </a:ext>
            </a:extLst>
          </p:cNvPr>
          <p:cNvSpPr/>
          <p:nvPr/>
        </p:nvSpPr>
        <p:spPr>
          <a:xfrm>
            <a:off x="5359704"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SaaS License Management</a:t>
            </a:r>
          </a:p>
        </p:txBody>
      </p:sp>
      <p:sp>
        <p:nvSpPr>
          <p:cNvPr id="19" name="Rectangle 18">
            <a:extLst>
              <a:ext uri="{FF2B5EF4-FFF2-40B4-BE49-F238E27FC236}">
                <a16:creationId xmlns:a16="http://schemas.microsoft.com/office/drawing/2014/main" id="{F39E2CE5-08C8-298A-69B8-E062D09CFAE5}"/>
              </a:ext>
            </a:extLst>
          </p:cNvPr>
          <p:cNvSpPr/>
          <p:nvPr/>
        </p:nvSpPr>
        <p:spPr>
          <a:xfrm>
            <a:off x="5359704" y="126711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Containerized Software Licensing</a:t>
            </a:r>
          </a:p>
        </p:txBody>
      </p:sp>
      <p:sp>
        <p:nvSpPr>
          <p:cNvPr id="20" name="Rectangle 19">
            <a:extLst>
              <a:ext uri="{FF2B5EF4-FFF2-40B4-BE49-F238E27FC236}">
                <a16:creationId xmlns:a16="http://schemas.microsoft.com/office/drawing/2014/main" id="{048019E0-3B31-324E-CC8D-3E17CAAD253D}"/>
              </a:ext>
            </a:extLst>
          </p:cNvPr>
          <p:cNvSpPr/>
          <p:nvPr/>
        </p:nvSpPr>
        <p:spPr>
          <a:xfrm>
            <a:off x="5359704" y="207114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Cost Management </a:t>
            </a:r>
          </a:p>
        </p:txBody>
      </p:sp>
      <p:sp>
        <p:nvSpPr>
          <p:cNvPr id="21" name="Rectangle 20">
            <a:extLst>
              <a:ext uri="{FF2B5EF4-FFF2-40B4-BE49-F238E27FC236}">
                <a16:creationId xmlns:a16="http://schemas.microsoft.com/office/drawing/2014/main" id="{ED05B9B8-C72F-B915-738A-6DD371261D98}"/>
              </a:ext>
            </a:extLst>
          </p:cNvPr>
          <p:cNvSpPr/>
          <p:nvPr/>
        </p:nvSpPr>
        <p:spPr>
          <a:xfrm>
            <a:off x="5359704" y="247316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Storage and DB Optimization</a:t>
            </a:r>
          </a:p>
        </p:txBody>
      </p:sp>
      <p:sp>
        <p:nvSpPr>
          <p:cNvPr id="22" name="Rectangle 21">
            <a:extLst>
              <a:ext uri="{FF2B5EF4-FFF2-40B4-BE49-F238E27FC236}">
                <a16:creationId xmlns:a16="http://schemas.microsoft.com/office/drawing/2014/main" id="{9CB4BFDF-87A8-031D-D0F7-54B9026C11C8}"/>
              </a:ext>
            </a:extLst>
          </p:cNvPr>
          <p:cNvSpPr/>
          <p:nvPr/>
        </p:nvSpPr>
        <p:spPr>
          <a:xfrm>
            <a:off x="5359704" y="3679212"/>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Inventory and Distribution</a:t>
            </a:r>
          </a:p>
        </p:txBody>
      </p:sp>
      <p:sp>
        <p:nvSpPr>
          <p:cNvPr id="23" name="Rectangle 22">
            <a:extLst>
              <a:ext uri="{FF2B5EF4-FFF2-40B4-BE49-F238E27FC236}">
                <a16:creationId xmlns:a16="http://schemas.microsoft.com/office/drawing/2014/main" id="{2D395C24-6B2C-BF08-CD3E-F95F5B06204A}"/>
              </a:ext>
            </a:extLst>
          </p:cNvPr>
          <p:cNvSpPr/>
          <p:nvPr/>
        </p:nvSpPr>
        <p:spPr>
          <a:xfrm>
            <a:off x="5359704" y="408122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Product Catalog</a:t>
            </a:r>
          </a:p>
        </p:txBody>
      </p:sp>
      <p:sp>
        <p:nvSpPr>
          <p:cNvPr id="24" name="Rectangle 23">
            <a:extLst>
              <a:ext uri="{FF2B5EF4-FFF2-40B4-BE49-F238E27FC236}">
                <a16:creationId xmlns:a16="http://schemas.microsoft.com/office/drawing/2014/main" id="{7986682F-EB7F-8E72-B603-720589F2CF99}"/>
              </a:ext>
            </a:extLst>
          </p:cNvPr>
          <p:cNvSpPr/>
          <p:nvPr/>
        </p:nvSpPr>
        <p:spPr>
          <a:xfrm>
            <a:off x="5359704" y="1669132"/>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Contracts Renewal Calendar</a:t>
            </a:r>
          </a:p>
        </p:txBody>
      </p:sp>
      <p:sp>
        <p:nvSpPr>
          <p:cNvPr id="25" name="Rectangle 24">
            <a:extLst>
              <a:ext uri="{FF2B5EF4-FFF2-40B4-BE49-F238E27FC236}">
                <a16:creationId xmlns:a16="http://schemas.microsoft.com/office/drawing/2014/main" id="{1F19EFAB-95F7-E52A-3A10-7E87B7A3C483}"/>
              </a:ext>
            </a:extLst>
          </p:cNvPr>
          <p:cNvSpPr/>
          <p:nvPr/>
        </p:nvSpPr>
        <p:spPr>
          <a:xfrm>
            <a:off x="5359704" y="48852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Reservation</a:t>
            </a:r>
          </a:p>
        </p:txBody>
      </p:sp>
      <p:sp>
        <p:nvSpPr>
          <p:cNvPr id="26" name="Rectangle 25">
            <a:extLst>
              <a:ext uri="{FF2B5EF4-FFF2-40B4-BE49-F238E27FC236}">
                <a16:creationId xmlns:a16="http://schemas.microsoft.com/office/drawing/2014/main" id="{B9727F9B-E427-53EE-AD61-FACE375A62BA}"/>
              </a:ext>
            </a:extLst>
          </p:cNvPr>
          <p:cNvSpPr/>
          <p:nvPr/>
        </p:nvSpPr>
        <p:spPr>
          <a:xfrm>
            <a:off x="5359704" y="28751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Composition Analysis (SCA)</a:t>
            </a:r>
          </a:p>
        </p:txBody>
      </p:sp>
      <p:sp>
        <p:nvSpPr>
          <p:cNvPr id="27" name="Rectangle 26">
            <a:extLst>
              <a:ext uri="{FF2B5EF4-FFF2-40B4-BE49-F238E27FC236}">
                <a16:creationId xmlns:a16="http://schemas.microsoft.com/office/drawing/2014/main" id="{D713C036-0DD5-0F2B-01B3-9FD2E7F88AC6}"/>
              </a:ext>
            </a:extLst>
          </p:cNvPr>
          <p:cNvSpPr/>
          <p:nvPr/>
        </p:nvSpPr>
        <p:spPr>
          <a:xfrm>
            <a:off x="5359704" y="327719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License and cloud cost simulator</a:t>
            </a:r>
          </a:p>
        </p:txBody>
      </p:sp>
      <p:sp>
        <p:nvSpPr>
          <p:cNvPr id="28" name="Title 1">
            <a:extLst>
              <a:ext uri="{FF2B5EF4-FFF2-40B4-BE49-F238E27FC236}">
                <a16:creationId xmlns:a16="http://schemas.microsoft.com/office/drawing/2014/main" id="{43FBE10F-557F-2768-6046-105AC711F8BB}"/>
              </a:ext>
            </a:extLst>
          </p:cNvPr>
          <p:cNvSpPr txBox="1">
            <a:spLocks/>
          </p:cNvSpPr>
          <p:nvPr/>
        </p:nvSpPr>
        <p:spPr>
          <a:xfrm>
            <a:off x="147610" y="51512"/>
            <a:ext cx="11569879" cy="407819"/>
          </a:xfrm>
          <a:prstGeom prst="rect">
            <a:avLst/>
          </a:prstGeom>
        </p:spPr>
        <p:txBody>
          <a:bodyPr vert="horz" lIns="91392" tIns="45696" rIns="91392" bIns="45696" rtlCol="0" anchor="b" anchorCtr="0">
            <a:noAutofit/>
          </a:bodyPr>
          <a:lstStyle>
            <a:lvl1pPr algn="l" defTabSz="914400" rtl="0" eaLnBrk="1" latinLnBrk="0" hangingPunct="1">
              <a:lnSpc>
                <a:spcPct val="100000"/>
              </a:lnSpc>
              <a:spcBef>
                <a:spcPct val="0"/>
              </a:spcBef>
              <a:buNone/>
              <a:defRPr sz="4500" b="1" kern="1200">
                <a:solidFill>
                  <a:schemeClr val="bg1"/>
                </a:solidFill>
                <a:latin typeface="+mj-lt"/>
                <a:ea typeface="+mj-ea"/>
                <a:cs typeface="+mj-cs"/>
              </a:defRPr>
            </a:lvl1pPr>
          </a:lstStyle>
          <a:p>
            <a:r>
              <a:rPr lang="en-US" sz="2800" dirty="0">
                <a:solidFill>
                  <a:schemeClr val="accent1"/>
                </a:solidFill>
                <a:latin typeface="ServiceNow Sans" panose="020B0504040101010104" pitchFamily="34" charset="77"/>
              </a:rPr>
              <a:t>Technology Asset Lifecycle – NYDFS Mapping</a:t>
            </a:r>
          </a:p>
        </p:txBody>
      </p:sp>
      <p:sp>
        <p:nvSpPr>
          <p:cNvPr id="29" name="TextBox 28">
            <a:extLst>
              <a:ext uri="{FF2B5EF4-FFF2-40B4-BE49-F238E27FC236}">
                <a16:creationId xmlns:a16="http://schemas.microsoft.com/office/drawing/2014/main" id="{519E255A-7426-E62D-B43E-2BDD54BD4730}"/>
              </a:ext>
            </a:extLst>
          </p:cNvPr>
          <p:cNvSpPr txBox="1"/>
          <p:nvPr/>
        </p:nvSpPr>
        <p:spPr>
          <a:xfrm>
            <a:off x="169444" y="4836160"/>
            <a:ext cx="0" cy="0"/>
          </a:xfrm>
          <a:prstGeom prst="rect">
            <a:avLst/>
          </a:prstGeom>
          <a:solidFill>
            <a:schemeClr val="tx1"/>
          </a:solidFill>
        </p:spPr>
        <p:txBody>
          <a:bodyPr wrap="none" rtlCol="0">
            <a:noAutofit/>
          </a:bodyPr>
          <a:lstStyle/>
          <a:p>
            <a:pPr>
              <a:spcBef>
                <a:spcPts val="300"/>
              </a:spcBef>
            </a:pPr>
            <a:endParaRPr lang="en-US" sz="1600">
              <a:solidFill>
                <a:schemeClr val="bg1"/>
              </a:solidFill>
              <a:latin typeface="ServiceNow Sans" panose="020B0504040101010104" pitchFamily="34" charset="77"/>
            </a:endParaRPr>
          </a:p>
        </p:txBody>
      </p:sp>
      <p:sp>
        <p:nvSpPr>
          <p:cNvPr id="31" name="Rectangle 30">
            <a:extLst>
              <a:ext uri="{FF2B5EF4-FFF2-40B4-BE49-F238E27FC236}">
                <a16:creationId xmlns:a16="http://schemas.microsoft.com/office/drawing/2014/main" id="{C46EF32E-6EE9-9ACE-DA2F-85F623792706}"/>
              </a:ext>
            </a:extLst>
          </p:cNvPr>
          <p:cNvSpPr/>
          <p:nvPr/>
        </p:nvSpPr>
        <p:spPr>
          <a:xfrm>
            <a:off x="7032144"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Discovery</a:t>
            </a:r>
          </a:p>
        </p:txBody>
      </p:sp>
      <p:sp>
        <p:nvSpPr>
          <p:cNvPr id="32" name="Rectangle 31">
            <a:extLst>
              <a:ext uri="{FF2B5EF4-FFF2-40B4-BE49-F238E27FC236}">
                <a16:creationId xmlns:a16="http://schemas.microsoft.com/office/drawing/2014/main" id="{9AC3538F-87B8-821E-E65B-11D7D27A1C97}"/>
              </a:ext>
            </a:extLst>
          </p:cNvPr>
          <p:cNvSpPr/>
          <p:nvPr/>
        </p:nvSpPr>
        <p:spPr>
          <a:xfrm>
            <a:off x="7048465" y="326310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latin typeface="ServiceNow Sans" panose="020B0504040101010104" pitchFamily="34" charset="77"/>
              </a:rPr>
              <a:t>Security Incident Response</a:t>
            </a:r>
          </a:p>
        </p:txBody>
      </p:sp>
      <p:sp>
        <p:nvSpPr>
          <p:cNvPr id="33" name="Rectangle 32">
            <a:extLst>
              <a:ext uri="{FF2B5EF4-FFF2-40B4-BE49-F238E27FC236}">
                <a16:creationId xmlns:a16="http://schemas.microsoft.com/office/drawing/2014/main" id="{786F6C0C-A6BC-2147-6CFC-26D0311CED93}"/>
              </a:ext>
            </a:extLst>
          </p:cNvPr>
          <p:cNvSpPr/>
          <p:nvPr/>
        </p:nvSpPr>
        <p:spPr>
          <a:xfrm>
            <a:off x="7032144" y="166443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Event Management</a:t>
            </a:r>
          </a:p>
        </p:txBody>
      </p:sp>
      <p:sp>
        <p:nvSpPr>
          <p:cNvPr id="34" name="Rectangle 33">
            <a:extLst>
              <a:ext uri="{FF2B5EF4-FFF2-40B4-BE49-F238E27FC236}">
                <a16:creationId xmlns:a16="http://schemas.microsoft.com/office/drawing/2014/main" id="{860359A8-7408-EE2A-48E4-C922139FE9F1}"/>
              </a:ext>
            </a:extLst>
          </p:cNvPr>
          <p:cNvSpPr/>
          <p:nvPr/>
        </p:nvSpPr>
        <p:spPr>
          <a:xfrm>
            <a:off x="7048465" y="2463772"/>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Anomaly Detection &amp; RCA</a:t>
            </a:r>
          </a:p>
        </p:txBody>
      </p:sp>
      <p:sp>
        <p:nvSpPr>
          <p:cNvPr id="35" name="Rectangle 34">
            <a:extLst>
              <a:ext uri="{FF2B5EF4-FFF2-40B4-BE49-F238E27FC236}">
                <a16:creationId xmlns:a16="http://schemas.microsoft.com/office/drawing/2014/main" id="{D97B6125-B730-B827-6EB2-8FBBE2E70A62}"/>
              </a:ext>
            </a:extLst>
          </p:cNvPr>
          <p:cNvSpPr/>
          <p:nvPr/>
        </p:nvSpPr>
        <p:spPr>
          <a:xfrm>
            <a:off x="7048465" y="366277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Vulnerability Response</a:t>
            </a:r>
          </a:p>
        </p:txBody>
      </p:sp>
      <p:sp>
        <p:nvSpPr>
          <p:cNvPr id="36" name="Rectangle 35">
            <a:extLst>
              <a:ext uri="{FF2B5EF4-FFF2-40B4-BE49-F238E27FC236}">
                <a16:creationId xmlns:a16="http://schemas.microsoft.com/office/drawing/2014/main" id="{62C8A519-DD3E-5672-9A4B-A09AF1EA904F}"/>
              </a:ext>
            </a:extLst>
          </p:cNvPr>
          <p:cNvSpPr/>
          <p:nvPr/>
        </p:nvSpPr>
        <p:spPr>
          <a:xfrm>
            <a:off x="7048465" y="646044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Spend Detection</a:t>
            </a:r>
          </a:p>
        </p:txBody>
      </p:sp>
      <p:sp>
        <p:nvSpPr>
          <p:cNvPr id="37" name="Rectangle 36">
            <a:extLst>
              <a:ext uri="{FF2B5EF4-FFF2-40B4-BE49-F238E27FC236}">
                <a16:creationId xmlns:a16="http://schemas.microsoft.com/office/drawing/2014/main" id="{6378F304-1903-3AD5-CBBF-0D1D3541675F}"/>
              </a:ext>
            </a:extLst>
          </p:cNvPr>
          <p:cNvSpPr/>
          <p:nvPr/>
        </p:nvSpPr>
        <p:spPr>
          <a:xfrm>
            <a:off x="7048465" y="4462111"/>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latin typeface="ServiceNow Sans" panose="020B0504040101010104" pitchFamily="34" charset="77"/>
              </a:rPr>
              <a:t>Risk, Compliance and Audit Mgmt.</a:t>
            </a:r>
          </a:p>
        </p:txBody>
      </p:sp>
      <p:sp>
        <p:nvSpPr>
          <p:cNvPr id="38" name="Rectangle 37">
            <a:extLst>
              <a:ext uri="{FF2B5EF4-FFF2-40B4-BE49-F238E27FC236}">
                <a16:creationId xmlns:a16="http://schemas.microsoft.com/office/drawing/2014/main" id="{1EB93321-2599-A1D0-E6C7-0799A78D6C8E}"/>
              </a:ext>
            </a:extLst>
          </p:cNvPr>
          <p:cNvSpPr/>
          <p:nvPr/>
        </p:nvSpPr>
        <p:spPr>
          <a:xfrm>
            <a:off x="7048465" y="406244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Policy Management</a:t>
            </a:r>
          </a:p>
        </p:txBody>
      </p:sp>
      <p:sp>
        <p:nvSpPr>
          <p:cNvPr id="39" name="Rectangle 38">
            <a:extLst>
              <a:ext uri="{FF2B5EF4-FFF2-40B4-BE49-F238E27FC236}">
                <a16:creationId xmlns:a16="http://schemas.microsoft.com/office/drawing/2014/main" id="{1C22366E-B0DC-EF10-6F6A-882509F7102F}"/>
              </a:ext>
            </a:extLst>
          </p:cNvPr>
          <p:cNvSpPr/>
          <p:nvPr/>
        </p:nvSpPr>
        <p:spPr>
          <a:xfrm>
            <a:off x="7048465" y="4861779"/>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Service Health Dashboards </a:t>
            </a:r>
          </a:p>
        </p:txBody>
      </p:sp>
      <p:sp>
        <p:nvSpPr>
          <p:cNvPr id="40" name="Rectangle 39">
            <a:extLst>
              <a:ext uri="{FF2B5EF4-FFF2-40B4-BE49-F238E27FC236}">
                <a16:creationId xmlns:a16="http://schemas.microsoft.com/office/drawing/2014/main" id="{D766AAA8-A7C4-8ACD-D173-ABE9B79F1DE0}"/>
              </a:ext>
            </a:extLst>
          </p:cNvPr>
          <p:cNvSpPr/>
          <p:nvPr/>
        </p:nvSpPr>
        <p:spPr>
          <a:xfrm>
            <a:off x="7048465" y="6060783"/>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Effective Licensing Positioning (ELP)</a:t>
            </a:r>
          </a:p>
        </p:txBody>
      </p:sp>
      <p:sp>
        <p:nvSpPr>
          <p:cNvPr id="41" name="Rectangle 40">
            <a:extLst>
              <a:ext uri="{FF2B5EF4-FFF2-40B4-BE49-F238E27FC236}">
                <a16:creationId xmlns:a16="http://schemas.microsoft.com/office/drawing/2014/main" id="{38337484-15D7-5141-14A3-7947C59366D1}"/>
              </a:ext>
            </a:extLst>
          </p:cNvPr>
          <p:cNvSpPr/>
          <p:nvPr/>
        </p:nvSpPr>
        <p:spPr>
          <a:xfrm>
            <a:off x="7032144" y="126476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Full-Stack Observability</a:t>
            </a:r>
          </a:p>
        </p:txBody>
      </p:sp>
      <p:sp>
        <p:nvSpPr>
          <p:cNvPr id="42" name="Rectangle 41">
            <a:extLst>
              <a:ext uri="{FF2B5EF4-FFF2-40B4-BE49-F238E27FC236}">
                <a16:creationId xmlns:a16="http://schemas.microsoft.com/office/drawing/2014/main" id="{4D780FDE-061F-941F-FBD4-878EF1A15D6A}"/>
              </a:ext>
            </a:extLst>
          </p:cNvPr>
          <p:cNvSpPr/>
          <p:nvPr/>
        </p:nvSpPr>
        <p:spPr>
          <a:xfrm>
            <a:off x="169444" y="865100"/>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Needs Assessment</a:t>
            </a:r>
          </a:p>
        </p:txBody>
      </p:sp>
      <p:sp>
        <p:nvSpPr>
          <p:cNvPr id="43" name="Rectangle 42">
            <a:extLst>
              <a:ext uri="{FF2B5EF4-FFF2-40B4-BE49-F238E27FC236}">
                <a16:creationId xmlns:a16="http://schemas.microsoft.com/office/drawing/2014/main" id="{CA7F795A-8C22-A2E9-FB8F-E54BB6E51726}"/>
              </a:ext>
            </a:extLst>
          </p:cNvPr>
          <p:cNvSpPr/>
          <p:nvPr/>
        </p:nvSpPr>
        <p:spPr>
          <a:xfrm>
            <a:off x="8714757" y="126476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Patch Orchestration</a:t>
            </a:r>
          </a:p>
        </p:txBody>
      </p:sp>
      <p:sp>
        <p:nvSpPr>
          <p:cNvPr id="44" name="Rectangle 43">
            <a:extLst>
              <a:ext uri="{FF2B5EF4-FFF2-40B4-BE49-F238E27FC236}">
                <a16:creationId xmlns:a16="http://schemas.microsoft.com/office/drawing/2014/main" id="{51874EFF-4928-392D-9A1A-38E82814E56D}"/>
              </a:ext>
            </a:extLst>
          </p:cNvPr>
          <p:cNvSpPr/>
          <p:nvPr/>
        </p:nvSpPr>
        <p:spPr>
          <a:xfrm>
            <a:off x="8714757"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Service Mapping</a:t>
            </a:r>
          </a:p>
        </p:txBody>
      </p:sp>
      <p:sp>
        <p:nvSpPr>
          <p:cNvPr id="45" name="Rectangle 44">
            <a:extLst>
              <a:ext uri="{FF2B5EF4-FFF2-40B4-BE49-F238E27FC236}">
                <a16:creationId xmlns:a16="http://schemas.microsoft.com/office/drawing/2014/main" id="{FF6C562E-02D3-DD0D-5806-445DB0860E05}"/>
              </a:ext>
            </a:extLst>
          </p:cNvPr>
          <p:cNvSpPr/>
          <p:nvPr/>
        </p:nvSpPr>
        <p:spPr>
          <a:xfrm>
            <a:off x="8714757" y="166443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Major Security Incident Management</a:t>
            </a:r>
          </a:p>
        </p:txBody>
      </p:sp>
      <p:sp>
        <p:nvSpPr>
          <p:cNvPr id="46" name="Rectangle 45">
            <a:extLst>
              <a:ext uri="{FF2B5EF4-FFF2-40B4-BE49-F238E27FC236}">
                <a16:creationId xmlns:a16="http://schemas.microsoft.com/office/drawing/2014/main" id="{C9C23AF6-D372-691A-4DAF-212F566E9046}"/>
              </a:ext>
            </a:extLst>
          </p:cNvPr>
          <p:cNvSpPr/>
          <p:nvPr/>
        </p:nvSpPr>
        <p:spPr>
          <a:xfrm>
            <a:off x="8714757" y="366277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Technology Portfolio Management</a:t>
            </a:r>
          </a:p>
        </p:txBody>
      </p:sp>
      <p:sp>
        <p:nvSpPr>
          <p:cNvPr id="47" name="Rectangle 46">
            <a:extLst>
              <a:ext uri="{FF2B5EF4-FFF2-40B4-BE49-F238E27FC236}">
                <a16:creationId xmlns:a16="http://schemas.microsoft.com/office/drawing/2014/main" id="{95F34BA3-9743-C25B-CE11-E11447FBFC0F}"/>
              </a:ext>
            </a:extLst>
          </p:cNvPr>
          <p:cNvSpPr/>
          <p:nvPr/>
        </p:nvSpPr>
        <p:spPr>
          <a:xfrm>
            <a:off x="8714757" y="2463772"/>
            <a:ext cx="155447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Application Rationalization</a:t>
            </a:r>
          </a:p>
        </p:txBody>
      </p:sp>
      <p:sp>
        <p:nvSpPr>
          <p:cNvPr id="48" name="Rectangle 47">
            <a:extLst>
              <a:ext uri="{FF2B5EF4-FFF2-40B4-BE49-F238E27FC236}">
                <a16:creationId xmlns:a16="http://schemas.microsoft.com/office/drawing/2014/main" id="{F9E39AE2-5553-5059-586B-09BADC4B3705}"/>
              </a:ext>
            </a:extLst>
          </p:cNvPr>
          <p:cNvSpPr/>
          <p:nvPr/>
        </p:nvSpPr>
        <p:spPr>
          <a:xfrm>
            <a:off x="8714757" y="28634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Application Categorization</a:t>
            </a:r>
          </a:p>
        </p:txBody>
      </p:sp>
      <p:sp>
        <p:nvSpPr>
          <p:cNvPr id="49" name="Rectangle 48">
            <a:extLst>
              <a:ext uri="{FF2B5EF4-FFF2-40B4-BE49-F238E27FC236}">
                <a16:creationId xmlns:a16="http://schemas.microsoft.com/office/drawing/2014/main" id="{6F1AC2F9-AC96-EA0F-2CF2-EEC080634FA6}"/>
              </a:ext>
            </a:extLst>
          </p:cNvPr>
          <p:cNvSpPr/>
          <p:nvPr/>
        </p:nvSpPr>
        <p:spPr>
          <a:xfrm>
            <a:off x="8714757" y="326310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Application TCO Optimization</a:t>
            </a:r>
          </a:p>
        </p:txBody>
      </p:sp>
      <p:sp>
        <p:nvSpPr>
          <p:cNvPr id="50" name="Rectangle 49">
            <a:extLst>
              <a:ext uri="{FF2B5EF4-FFF2-40B4-BE49-F238E27FC236}">
                <a16:creationId xmlns:a16="http://schemas.microsoft.com/office/drawing/2014/main" id="{63916A08-6B3B-6654-18D5-62F906773EF6}"/>
              </a:ext>
            </a:extLst>
          </p:cNvPr>
          <p:cNvSpPr/>
          <p:nvPr/>
        </p:nvSpPr>
        <p:spPr>
          <a:xfrm>
            <a:off x="8714757" y="406244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Tech Debt Management</a:t>
            </a:r>
          </a:p>
        </p:txBody>
      </p:sp>
      <p:sp>
        <p:nvSpPr>
          <p:cNvPr id="51" name="Rectangle 50">
            <a:extLst>
              <a:ext uri="{FF2B5EF4-FFF2-40B4-BE49-F238E27FC236}">
                <a16:creationId xmlns:a16="http://schemas.microsoft.com/office/drawing/2014/main" id="{15726E50-E3BF-7318-7F10-898238EC32D3}"/>
              </a:ext>
            </a:extLst>
          </p:cNvPr>
          <p:cNvSpPr/>
          <p:nvPr/>
        </p:nvSpPr>
        <p:spPr>
          <a:xfrm>
            <a:off x="8714757" y="206410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latin typeface="ServiceNow Sans" panose="020B0504040101010104" pitchFamily="34" charset="77"/>
              </a:rPr>
              <a:t>Business Continuity Management</a:t>
            </a:r>
          </a:p>
        </p:txBody>
      </p:sp>
      <p:sp>
        <p:nvSpPr>
          <p:cNvPr id="52" name="Rectangle 51">
            <a:extLst>
              <a:ext uri="{FF2B5EF4-FFF2-40B4-BE49-F238E27FC236}">
                <a16:creationId xmlns:a16="http://schemas.microsoft.com/office/drawing/2014/main" id="{43A213E6-26C5-B9AD-0803-793CB57EA933}"/>
              </a:ext>
            </a:extLst>
          </p:cNvPr>
          <p:cNvSpPr/>
          <p:nvPr/>
        </p:nvSpPr>
        <p:spPr>
          <a:xfrm>
            <a:off x="5359704" y="528727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Planned Maintenance</a:t>
            </a:r>
          </a:p>
        </p:txBody>
      </p:sp>
      <p:sp>
        <p:nvSpPr>
          <p:cNvPr id="53" name="Rectangle 52">
            <a:extLst>
              <a:ext uri="{FF2B5EF4-FFF2-40B4-BE49-F238E27FC236}">
                <a16:creationId xmlns:a16="http://schemas.microsoft.com/office/drawing/2014/main" id="{831FE82F-101B-F249-4AFD-7601CDB89397}"/>
              </a:ext>
            </a:extLst>
          </p:cNvPr>
          <p:cNvSpPr/>
          <p:nvPr/>
        </p:nvSpPr>
        <p:spPr>
          <a:xfrm>
            <a:off x="169444" y="1262206"/>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Strategic Goals Alignment</a:t>
            </a:r>
          </a:p>
        </p:txBody>
      </p:sp>
      <p:sp>
        <p:nvSpPr>
          <p:cNvPr id="54" name="Rectangle 53">
            <a:extLst>
              <a:ext uri="{FF2B5EF4-FFF2-40B4-BE49-F238E27FC236}">
                <a16:creationId xmlns:a16="http://schemas.microsoft.com/office/drawing/2014/main" id="{AB1904E6-131A-7601-1E77-02BE368CF3C5}"/>
              </a:ext>
            </a:extLst>
          </p:cNvPr>
          <p:cNvSpPr/>
          <p:nvPr/>
        </p:nvSpPr>
        <p:spPr>
          <a:xfrm>
            <a:off x="169444" y="1659312"/>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Needs Prioritization</a:t>
            </a:r>
          </a:p>
        </p:txBody>
      </p:sp>
      <p:sp>
        <p:nvSpPr>
          <p:cNvPr id="55" name="Rectangle 54">
            <a:extLst>
              <a:ext uri="{FF2B5EF4-FFF2-40B4-BE49-F238E27FC236}">
                <a16:creationId xmlns:a16="http://schemas.microsoft.com/office/drawing/2014/main" id="{B2E9AA26-E813-0E50-9729-2F27BF31035F}"/>
              </a:ext>
            </a:extLst>
          </p:cNvPr>
          <p:cNvSpPr/>
          <p:nvPr/>
        </p:nvSpPr>
        <p:spPr>
          <a:xfrm>
            <a:off x="169444" y="2056418"/>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Investment Planning</a:t>
            </a:r>
          </a:p>
        </p:txBody>
      </p:sp>
      <p:sp>
        <p:nvSpPr>
          <p:cNvPr id="56" name="Rectangle 55">
            <a:extLst>
              <a:ext uri="{FF2B5EF4-FFF2-40B4-BE49-F238E27FC236}">
                <a16:creationId xmlns:a16="http://schemas.microsoft.com/office/drawing/2014/main" id="{28EC55C5-B0E7-CB9E-A679-F3F7AC6EA12D}"/>
              </a:ext>
            </a:extLst>
          </p:cNvPr>
          <p:cNvSpPr/>
          <p:nvPr/>
        </p:nvSpPr>
        <p:spPr>
          <a:xfrm>
            <a:off x="169444" y="4041948"/>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Financial Planning</a:t>
            </a:r>
          </a:p>
        </p:txBody>
      </p:sp>
      <p:sp>
        <p:nvSpPr>
          <p:cNvPr id="57" name="Rectangle 56">
            <a:extLst>
              <a:ext uri="{FF2B5EF4-FFF2-40B4-BE49-F238E27FC236}">
                <a16:creationId xmlns:a16="http://schemas.microsoft.com/office/drawing/2014/main" id="{CD5D4B1D-0DBD-3BEF-798C-5305FC5AE9D6}"/>
              </a:ext>
            </a:extLst>
          </p:cNvPr>
          <p:cNvSpPr/>
          <p:nvPr/>
        </p:nvSpPr>
        <p:spPr>
          <a:xfrm>
            <a:off x="169444" y="3247736"/>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Release Planning</a:t>
            </a:r>
          </a:p>
        </p:txBody>
      </p:sp>
      <p:sp>
        <p:nvSpPr>
          <p:cNvPr id="58" name="Rectangle 57">
            <a:extLst>
              <a:ext uri="{FF2B5EF4-FFF2-40B4-BE49-F238E27FC236}">
                <a16:creationId xmlns:a16="http://schemas.microsoft.com/office/drawing/2014/main" id="{387F31D2-1EA1-B353-9278-8174CCFAD0E7}"/>
              </a:ext>
            </a:extLst>
          </p:cNvPr>
          <p:cNvSpPr/>
          <p:nvPr/>
        </p:nvSpPr>
        <p:spPr>
          <a:xfrm>
            <a:off x="169444" y="5662815"/>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Risk &amp; Control  Identification</a:t>
            </a:r>
          </a:p>
        </p:txBody>
      </p:sp>
      <p:sp>
        <p:nvSpPr>
          <p:cNvPr id="59" name="Rectangle 58">
            <a:extLst>
              <a:ext uri="{FF2B5EF4-FFF2-40B4-BE49-F238E27FC236}">
                <a16:creationId xmlns:a16="http://schemas.microsoft.com/office/drawing/2014/main" id="{0ECEF7D0-02A9-5896-0BF7-1333F8461CA0}"/>
              </a:ext>
            </a:extLst>
          </p:cNvPr>
          <p:cNvSpPr/>
          <p:nvPr/>
        </p:nvSpPr>
        <p:spPr>
          <a:xfrm>
            <a:off x="169444" y="526570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Utilization/ Retirement Planning</a:t>
            </a:r>
          </a:p>
        </p:txBody>
      </p:sp>
      <p:sp>
        <p:nvSpPr>
          <p:cNvPr id="60" name="Rectangle 59">
            <a:extLst>
              <a:ext uri="{FF2B5EF4-FFF2-40B4-BE49-F238E27FC236}">
                <a16:creationId xmlns:a16="http://schemas.microsoft.com/office/drawing/2014/main" id="{CFD0400F-4726-814A-D366-86F379029662}"/>
              </a:ext>
            </a:extLst>
          </p:cNvPr>
          <p:cNvSpPr/>
          <p:nvPr/>
        </p:nvSpPr>
        <p:spPr>
          <a:xfrm>
            <a:off x="169444" y="245352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Capability Planning</a:t>
            </a:r>
          </a:p>
        </p:txBody>
      </p:sp>
      <p:sp>
        <p:nvSpPr>
          <p:cNvPr id="61" name="Rectangle 60">
            <a:extLst>
              <a:ext uri="{FF2B5EF4-FFF2-40B4-BE49-F238E27FC236}">
                <a16:creationId xmlns:a16="http://schemas.microsoft.com/office/drawing/2014/main" id="{01DE16F7-C6C4-987F-C91A-029BBD65482C}"/>
              </a:ext>
            </a:extLst>
          </p:cNvPr>
          <p:cNvSpPr/>
          <p:nvPr/>
        </p:nvSpPr>
        <p:spPr>
          <a:xfrm>
            <a:off x="169444" y="3644842"/>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Resource Planning</a:t>
            </a:r>
          </a:p>
        </p:txBody>
      </p:sp>
      <p:sp>
        <p:nvSpPr>
          <p:cNvPr id="62" name="Rectangle 61">
            <a:extLst>
              <a:ext uri="{FF2B5EF4-FFF2-40B4-BE49-F238E27FC236}">
                <a16:creationId xmlns:a16="http://schemas.microsoft.com/office/drawing/2014/main" id="{E4587F2C-D2AC-BA9B-39AE-DB29217B502B}"/>
              </a:ext>
            </a:extLst>
          </p:cNvPr>
          <p:cNvSpPr/>
          <p:nvPr/>
        </p:nvSpPr>
        <p:spPr>
          <a:xfrm>
            <a:off x="169444" y="443905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Project Planning</a:t>
            </a:r>
          </a:p>
        </p:txBody>
      </p:sp>
      <p:sp>
        <p:nvSpPr>
          <p:cNvPr id="63" name="Rectangle 62">
            <a:extLst>
              <a:ext uri="{FF2B5EF4-FFF2-40B4-BE49-F238E27FC236}">
                <a16:creationId xmlns:a16="http://schemas.microsoft.com/office/drawing/2014/main" id="{F4E9B0F4-52D5-C3DC-C4B9-B498812495BF}"/>
              </a:ext>
            </a:extLst>
          </p:cNvPr>
          <p:cNvSpPr/>
          <p:nvPr/>
        </p:nvSpPr>
        <p:spPr>
          <a:xfrm>
            <a:off x="169444" y="2850630"/>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Demand Planning</a:t>
            </a:r>
          </a:p>
        </p:txBody>
      </p:sp>
      <p:sp>
        <p:nvSpPr>
          <p:cNvPr id="64" name="Rectangle 63">
            <a:extLst>
              <a:ext uri="{FF2B5EF4-FFF2-40B4-BE49-F238E27FC236}">
                <a16:creationId xmlns:a16="http://schemas.microsoft.com/office/drawing/2014/main" id="{E50AD4E4-ABF4-648F-DE8A-6AC5864BE9E2}"/>
              </a:ext>
            </a:extLst>
          </p:cNvPr>
          <p:cNvSpPr/>
          <p:nvPr/>
        </p:nvSpPr>
        <p:spPr>
          <a:xfrm>
            <a:off x="169444" y="4868597"/>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latin typeface="ServiceNow Sans" panose="020B0504040101010104" pitchFamily="34" charset="77"/>
              </a:rPr>
              <a:t>Business Capability Mapping</a:t>
            </a:r>
          </a:p>
        </p:txBody>
      </p:sp>
      <p:sp>
        <p:nvSpPr>
          <p:cNvPr id="65" name="Rectangle 64">
            <a:extLst>
              <a:ext uri="{FF2B5EF4-FFF2-40B4-BE49-F238E27FC236}">
                <a16:creationId xmlns:a16="http://schemas.microsoft.com/office/drawing/2014/main" id="{851DA440-1CBE-05ED-DDC6-C0B7CDCC860A}"/>
              </a:ext>
            </a:extLst>
          </p:cNvPr>
          <p:cNvSpPr/>
          <p:nvPr/>
        </p:nvSpPr>
        <p:spPr>
          <a:xfrm>
            <a:off x="1930680"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Request Management</a:t>
            </a:r>
          </a:p>
        </p:txBody>
      </p:sp>
      <p:sp>
        <p:nvSpPr>
          <p:cNvPr id="66" name="Rectangle 65">
            <a:extLst>
              <a:ext uri="{FF2B5EF4-FFF2-40B4-BE49-F238E27FC236}">
                <a16:creationId xmlns:a16="http://schemas.microsoft.com/office/drawing/2014/main" id="{74303E7D-4F81-552D-B98A-159C29797927}"/>
              </a:ext>
            </a:extLst>
          </p:cNvPr>
          <p:cNvSpPr/>
          <p:nvPr/>
        </p:nvSpPr>
        <p:spPr>
          <a:xfrm>
            <a:off x="1930680" y="32639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Guided Purchasing</a:t>
            </a:r>
          </a:p>
        </p:txBody>
      </p:sp>
      <p:sp>
        <p:nvSpPr>
          <p:cNvPr id="67" name="Rectangle 66">
            <a:extLst>
              <a:ext uri="{FF2B5EF4-FFF2-40B4-BE49-F238E27FC236}">
                <a16:creationId xmlns:a16="http://schemas.microsoft.com/office/drawing/2014/main" id="{FDB8DA37-F85A-FCA0-5F1C-0714B03AD628}"/>
              </a:ext>
            </a:extLst>
          </p:cNvPr>
          <p:cNvSpPr/>
          <p:nvPr/>
        </p:nvSpPr>
        <p:spPr>
          <a:xfrm>
            <a:off x="1930680" y="366377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Supplier Management</a:t>
            </a:r>
          </a:p>
        </p:txBody>
      </p:sp>
      <p:sp>
        <p:nvSpPr>
          <p:cNvPr id="68" name="Rectangle 67">
            <a:extLst>
              <a:ext uri="{FF2B5EF4-FFF2-40B4-BE49-F238E27FC236}">
                <a16:creationId xmlns:a16="http://schemas.microsoft.com/office/drawing/2014/main" id="{04CC0065-818D-E550-E22F-77A8CCADA2FA}"/>
              </a:ext>
            </a:extLst>
          </p:cNvPr>
          <p:cNvSpPr/>
          <p:nvPr/>
        </p:nvSpPr>
        <p:spPr>
          <a:xfrm>
            <a:off x="1930680" y="24643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Architecture Policy &amp; Compliance</a:t>
            </a:r>
          </a:p>
        </p:txBody>
      </p:sp>
      <p:sp>
        <p:nvSpPr>
          <p:cNvPr id="69" name="Rectangle 68">
            <a:extLst>
              <a:ext uri="{FF2B5EF4-FFF2-40B4-BE49-F238E27FC236}">
                <a16:creationId xmlns:a16="http://schemas.microsoft.com/office/drawing/2014/main" id="{7BA16E17-1A2E-7D1D-917B-25983B90B699}"/>
              </a:ext>
            </a:extLst>
          </p:cNvPr>
          <p:cNvSpPr/>
          <p:nvPr/>
        </p:nvSpPr>
        <p:spPr>
          <a:xfrm>
            <a:off x="1930680" y="4863199"/>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Policy/Compliance Management (ESG)</a:t>
            </a:r>
          </a:p>
        </p:txBody>
      </p:sp>
      <p:sp>
        <p:nvSpPr>
          <p:cNvPr id="70" name="Rectangle 69">
            <a:extLst>
              <a:ext uri="{FF2B5EF4-FFF2-40B4-BE49-F238E27FC236}">
                <a16:creationId xmlns:a16="http://schemas.microsoft.com/office/drawing/2014/main" id="{FCF015C0-3D30-1921-F68D-700417489C66}"/>
              </a:ext>
            </a:extLst>
          </p:cNvPr>
          <p:cNvSpPr/>
          <p:nvPr/>
        </p:nvSpPr>
        <p:spPr>
          <a:xfrm>
            <a:off x="1930680" y="40635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Procurement Management</a:t>
            </a:r>
          </a:p>
        </p:txBody>
      </p:sp>
      <p:sp>
        <p:nvSpPr>
          <p:cNvPr id="71" name="Rectangle 70">
            <a:extLst>
              <a:ext uri="{FF2B5EF4-FFF2-40B4-BE49-F238E27FC236}">
                <a16:creationId xmlns:a16="http://schemas.microsoft.com/office/drawing/2014/main" id="{69C110A8-AB5E-DB19-7D34-BF65A670406B}"/>
              </a:ext>
            </a:extLst>
          </p:cNvPr>
          <p:cNvSpPr/>
          <p:nvPr/>
        </p:nvSpPr>
        <p:spPr>
          <a:xfrm>
            <a:off x="1930680" y="4463390"/>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Supplier/Vendor/Third Party Risk Assessment </a:t>
            </a:r>
          </a:p>
        </p:txBody>
      </p:sp>
      <p:sp>
        <p:nvSpPr>
          <p:cNvPr id="72" name="Rectangle 71">
            <a:extLst>
              <a:ext uri="{FF2B5EF4-FFF2-40B4-BE49-F238E27FC236}">
                <a16:creationId xmlns:a16="http://schemas.microsoft.com/office/drawing/2014/main" id="{5C9B58F1-C498-931B-DA1A-50C53B764EEA}"/>
              </a:ext>
            </a:extLst>
          </p:cNvPr>
          <p:cNvSpPr/>
          <p:nvPr/>
        </p:nvSpPr>
        <p:spPr>
          <a:xfrm>
            <a:off x="1930680" y="5662815"/>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Contract Management</a:t>
            </a:r>
          </a:p>
        </p:txBody>
      </p:sp>
      <p:sp>
        <p:nvSpPr>
          <p:cNvPr id="73" name="Rectangle 72">
            <a:extLst>
              <a:ext uri="{FF2B5EF4-FFF2-40B4-BE49-F238E27FC236}">
                <a16:creationId xmlns:a16="http://schemas.microsoft.com/office/drawing/2014/main" id="{45F4BF1A-4C09-3BB4-AA90-99470D6F02A0}"/>
              </a:ext>
            </a:extLst>
          </p:cNvPr>
          <p:cNvSpPr/>
          <p:nvPr/>
        </p:nvSpPr>
        <p:spPr>
          <a:xfrm>
            <a:off x="1930680" y="126491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EA Diagrams Artifact Mgmt.</a:t>
            </a:r>
          </a:p>
        </p:txBody>
      </p:sp>
      <p:sp>
        <p:nvSpPr>
          <p:cNvPr id="74" name="Rectangle 73">
            <a:extLst>
              <a:ext uri="{FF2B5EF4-FFF2-40B4-BE49-F238E27FC236}">
                <a16:creationId xmlns:a16="http://schemas.microsoft.com/office/drawing/2014/main" id="{B6354BAC-0592-41CC-E0C6-B8370FFA8FB3}"/>
              </a:ext>
            </a:extLst>
          </p:cNvPr>
          <p:cNvSpPr/>
          <p:nvPr/>
        </p:nvSpPr>
        <p:spPr>
          <a:xfrm>
            <a:off x="1930680" y="206453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HW/SW Portfolio / Inventory Validation</a:t>
            </a:r>
          </a:p>
        </p:txBody>
      </p:sp>
      <p:sp>
        <p:nvSpPr>
          <p:cNvPr id="75" name="Rectangle 74">
            <a:extLst>
              <a:ext uri="{FF2B5EF4-FFF2-40B4-BE49-F238E27FC236}">
                <a16:creationId xmlns:a16="http://schemas.microsoft.com/office/drawing/2014/main" id="{512026C1-9731-96DE-4037-BB6E4939EFFF}"/>
              </a:ext>
            </a:extLst>
          </p:cNvPr>
          <p:cNvSpPr/>
          <p:nvPr/>
        </p:nvSpPr>
        <p:spPr>
          <a:xfrm>
            <a:off x="1930680" y="286415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Funding</a:t>
            </a:r>
          </a:p>
        </p:txBody>
      </p:sp>
      <p:sp>
        <p:nvSpPr>
          <p:cNvPr id="76" name="Rectangle 75">
            <a:extLst>
              <a:ext uri="{FF2B5EF4-FFF2-40B4-BE49-F238E27FC236}">
                <a16:creationId xmlns:a16="http://schemas.microsoft.com/office/drawing/2014/main" id="{8AA8D54E-0AF9-7DEC-A00B-E725E5026B35}"/>
              </a:ext>
            </a:extLst>
          </p:cNvPr>
          <p:cNvSpPr/>
          <p:nvPr/>
        </p:nvSpPr>
        <p:spPr>
          <a:xfrm>
            <a:off x="3645192" y="487849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Dev-Test-Prod Deployment</a:t>
            </a:r>
          </a:p>
        </p:txBody>
      </p:sp>
      <p:sp>
        <p:nvSpPr>
          <p:cNvPr id="77" name="Rectangle 76">
            <a:extLst>
              <a:ext uri="{FF2B5EF4-FFF2-40B4-BE49-F238E27FC236}">
                <a16:creationId xmlns:a16="http://schemas.microsoft.com/office/drawing/2014/main" id="{31FA87FE-FB57-3356-096A-A2843FF6D20B}"/>
              </a:ext>
            </a:extLst>
          </p:cNvPr>
          <p:cNvSpPr/>
          <p:nvPr/>
        </p:nvSpPr>
        <p:spPr>
          <a:xfrm>
            <a:off x="3645192"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Agile Planning</a:t>
            </a:r>
          </a:p>
        </p:txBody>
      </p:sp>
      <p:sp>
        <p:nvSpPr>
          <p:cNvPr id="78" name="Rectangle 77">
            <a:extLst>
              <a:ext uri="{FF2B5EF4-FFF2-40B4-BE49-F238E27FC236}">
                <a16:creationId xmlns:a16="http://schemas.microsoft.com/office/drawing/2014/main" id="{AD855FA2-DE3B-C869-88A5-70903D77EE33}"/>
              </a:ext>
            </a:extLst>
          </p:cNvPr>
          <p:cNvSpPr/>
          <p:nvPr/>
        </p:nvSpPr>
        <p:spPr>
          <a:xfrm>
            <a:off x="3645192" y="12664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CI/CD Planning </a:t>
            </a:r>
          </a:p>
        </p:txBody>
      </p:sp>
      <p:sp>
        <p:nvSpPr>
          <p:cNvPr id="79" name="Rectangle 78">
            <a:extLst>
              <a:ext uri="{FF2B5EF4-FFF2-40B4-BE49-F238E27FC236}">
                <a16:creationId xmlns:a16="http://schemas.microsoft.com/office/drawing/2014/main" id="{6E21E8FA-2DB7-2C66-5C1F-3961E4493177}"/>
              </a:ext>
            </a:extLst>
          </p:cNvPr>
          <p:cNvSpPr/>
          <p:nvPr/>
        </p:nvSpPr>
        <p:spPr>
          <a:xfrm>
            <a:off x="3645192" y="206912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Backlog Management</a:t>
            </a:r>
          </a:p>
        </p:txBody>
      </p:sp>
      <p:sp>
        <p:nvSpPr>
          <p:cNvPr id="80" name="Rectangle 79">
            <a:extLst>
              <a:ext uri="{FF2B5EF4-FFF2-40B4-BE49-F238E27FC236}">
                <a16:creationId xmlns:a16="http://schemas.microsoft.com/office/drawing/2014/main" id="{277DC8B4-2C1A-338A-A43D-67A5EA900CDD}"/>
              </a:ext>
            </a:extLst>
          </p:cNvPr>
          <p:cNvSpPr/>
          <p:nvPr/>
        </p:nvSpPr>
        <p:spPr>
          <a:xfrm>
            <a:off x="3645192" y="24704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Permit to Build</a:t>
            </a:r>
          </a:p>
        </p:txBody>
      </p:sp>
      <p:sp>
        <p:nvSpPr>
          <p:cNvPr id="81" name="Rectangle 80">
            <a:extLst>
              <a:ext uri="{FF2B5EF4-FFF2-40B4-BE49-F238E27FC236}">
                <a16:creationId xmlns:a16="http://schemas.microsoft.com/office/drawing/2014/main" id="{C6902435-6B48-3225-D003-4F3BBDCAB73A}"/>
              </a:ext>
            </a:extLst>
          </p:cNvPr>
          <p:cNvSpPr/>
          <p:nvPr/>
        </p:nvSpPr>
        <p:spPr>
          <a:xfrm>
            <a:off x="3645192" y="407582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Release Management</a:t>
            </a:r>
          </a:p>
        </p:txBody>
      </p:sp>
      <p:sp>
        <p:nvSpPr>
          <p:cNvPr id="82" name="Rectangle 81">
            <a:extLst>
              <a:ext uri="{FF2B5EF4-FFF2-40B4-BE49-F238E27FC236}">
                <a16:creationId xmlns:a16="http://schemas.microsoft.com/office/drawing/2014/main" id="{40181766-8D38-591F-A950-1988F5175D82}"/>
              </a:ext>
            </a:extLst>
          </p:cNvPr>
          <p:cNvSpPr/>
          <p:nvPr/>
        </p:nvSpPr>
        <p:spPr>
          <a:xfrm>
            <a:off x="3645192" y="44771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Test Automation / Management</a:t>
            </a:r>
          </a:p>
        </p:txBody>
      </p:sp>
      <p:sp>
        <p:nvSpPr>
          <p:cNvPr id="83" name="Rectangle 82">
            <a:extLst>
              <a:ext uri="{FF2B5EF4-FFF2-40B4-BE49-F238E27FC236}">
                <a16:creationId xmlns:a16="http://schemas.microsoft.com/office/drawing/2014/main" id="{9C499A3A-05D4-06B6-09EE-CC7E9408FF59}"/>
              </a:ext>
            </a:extLst>
          </p:cNvPr>
          <p:cNvSpPr/>
          <p:nvPr/>
        </p:nvSpPr>
        <p:spPr>
          <a:xfrm>
            <a:off x="3645192" y="16677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Agile Development</a:t>
            </a:r>
          </a:p>
        </p:txBody>
      </p:sp>
      <p:sp>
        <p:nvSpPr>
          <p:cNvPr id="84" name="Rectangle 83">
            <a:extLst>
              <a:ext uri="{FF2B5EF4-FFF2-40B4-BE49-F238E27FC236}">
                <a16:creationId xmlns:a16="http://schemas.microsoft.com/office/drawing/2014/main" id="{626B1CBE-7731-4252-633B-19E2AA8539D8}"/>
              </a:ext>
            </a:extLst>
          </p:cNvPr>
          <p:cNvSpPr/>
          <p:nvPr/>
        </p:nvSpPr>
        <p:spPr>
          <a:xfrm>
            <a:off x="3645192" y="32731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DevOps Change Management</a:t>
            </a:r>
          </a:p>
        </p:txBody>
      </p:sp>
      <p:sp>
        <p:nvSpPr>
          <p:cNvPr id="85" name="Rectangle 84">
            <a:extLst>
              <a:ext uri="{FF2B5EF4-FFF2-40B4-BE49-F238E27FC236}">
                <a16:creationId xmlns:a16="http://schemas.microsoft.com/office/drawing/2014/main" id="{56D1FF66-9B9E-0365-3668-2FD4E7DB718A}"/>
              </a:ext>
            </a:extLst>
          </p:cNvPr>
          <p:cNvSpPr/>
          <p:nvPr/>
        </p:nvSpPr>
        <p:spPr>
          <a:xfrm>
            <a:off x="3645192" y="28718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Permit to Operate</a:t>
            </a:r>
          </a:p>
        </p:txBody>
      </p:sp>
      <p:sp>
        <p:nvSpPr>
          <p:cNvPr id="86" name="Rectangle 85">
            <a:extLst>
              <a:ext uri="{FF2B5EF4-FFF2-40B4-BE49-F238E27FC236}">
                <a16:creationId xmlns:a16="http://schemas.microsoft.com/office/drawing/2014/main" id="{45898952-D7F3-36B9-1FEA-DAABC54D0EA5}"/>
              </a:ext>
            </a:extLst>
          </p:cNvPr>
          <p:cNvSpPr/>
          <p:nvPr/>
        </p:nvSpPr>
        <p:spPr>
          <a:xfrm>
            <a:off x="3645192" y="36744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Configuration Management</a:t>
            </a:r>
          </a:p>
        </p:txBody>
      </p:sp>
      <p:sp>
        <p:nvSpPr>
          <p:cNvPr id="87" name="Rectangle 86">
            <a:extLst>
              <a:ext uri="{FF2B5EF4-FFF2-40B4-BE49-F238E27FC236}">
                <a16:creationId xmlns:a16="http://schemas.microsoft.com/office/drawing/2014/main" id="{91BA9D66-8010-CB00-C809-05F1EB410687}"/>
              </a:ext>
            </a:extLst>
          </p:cNvPr>
          <p:cNvSpPr/>
          <p:nvPr/>
        </p:nvSpPr>
        <p:spPr>
          <a:xfrm>
            <a:off x="5359704" y="5689292"/>
            <a:ext cx="155448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Lifecycle Management</a:t>
            </a:r>
          </a:p>
        </p:txBody>
      </p:sp>
      <p:sp>
        <p:nvSpPr>
          <p:cNvPr id="88" name="Rectangle 87">
            <a:extLst>
              <a:ext uri="{FF2B5EF4-FFF2-40B4-BE49-F238E27FC236}">
                <a16:creationId xmlns:a16="http://schemas.microsoft.com/office/drawing/2014/main" id="{10EFA678-D19D-2D0C-8150-A04B1132A6E8}"/>
              </a:ext>
            </a:extLst>
          </p:cNvPr>
          <p:cNvSpPr/>
          <p:nvPr/>
        </p:nvSpPr>
        <p:spPr>
          <a:xfrm>
            <a:off x="1930680" y="5263009"/>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Purchase Request Submission</a:t>
            </a:r>
          </a:p>
        </p:txBody>
      </p:sp>
      <p:sp>
        <p:nvSpPr>
          <p:cNvPr id="89" name="Rectangle 88">
            <a:extLst>
              <a:ext uri="{FF2B5EF4-FFF2-40B4-BE49-F238E27FC236}">
                <a16:creationId xmlns:a16="http://schemas.microsoft.com/office/drawing/2014/main" id="{41011B3F-918F-0725-A99A-47D9A6407B09}"/>
              </a:ext>
            </a:extLst>
          </p:cNvPr>
          <p:cNvSpPr/>
          <p:nvPr/>
        </p:nvSpPr>
        <p:spPr>
          <a:xfrm>
            <a:off x="1930680" y="166472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Enterprise Architecture Review /Approval (ARB)</a:t>
            </a:r>
          </a:p>
        </p:txBody>
      </p:sp>
      <p:sp>
        <p:nvSpPr>
          <p:cNvPr id="90" name="Rectangle 89">
            <a:extLst>
              <a:ext uri="{FF2B5EF4-FFF2-40B4-BE49-F238E27FC236}">
                <a16:creationId xmlns:a16="http://schemas.microsoft.com/office/drawing/2014/main" id="{2E47FAE3-D514-5192-C65C-149D5C243C1A}"/>
              </a:ext>
            </a:extLst>
          </p:cNvPr>
          <p:cNvSpPr/>
          <p:nvPr/>
        </p:nvSpPr>
        <p:spPr>
          <a:xfrm>
            <a:off x="5359704" y="6092400"/>
            <a:ext cx="155448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Onboarding for Employees</a:t>
            </a:r>
          </a:p>
        </p:txBody>
      </p:sp>
      <p:sp>
        <p:nvSpPr>
          <p:cNvPr id="91" name="Rectangle 90">
            <a:extLst>
              <a:ext uri="{FF2B5EF4-FFF2-40B4-BE49-F238E27FC236}">
                <a16:creationId xmlns:a16="http://schemas.microsoft.com/office/drawing/2014/main" id="{DC5C77E3-C190-3CF2-B9F2-A874D2643D0C}"/>
              </a:ext>
            </a:extLst>
          </p:cNvPr>
          <p:cNvSpPr/>
          <p:nvPr/>
        </p:nvSpPr>
        <p:spPr>
          <a:xfrm>
            <a:off x="7032144" y="206410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Threat Intelligence</a:t>
            </a:r>
          </a:p>
        </p:txBody>
      </p:sp>
      <p:sp>
        <p:nvSpPr>
          <p:cNvPr id="92" name="Rectangle 91">
            <a:extLst>
              <a:ext uri="{FF2B5EF4-FFF2-40B4-BE49-F238E27FC236}">
                <a16:creationId xmlns:a16="http://schemas.microsoft.com/office/drawing/2014/main" id="{9669BAF3-31D5-51FC-761F-A0F11BB99CB0}"/>
              </a:ext>
            </a:extLst>
          </p:cNvPr>
          <p:cNvSpPr/>
          <p:nvPr/>
        </p:nvSpPr>
        <p:spPr>
          <a:xfrm>
            <a:off x="7048465" y="28634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Security</a:t>
            </a:r>
          </a:p>
        </p:txBody>
      </p:sp>
      <p:sp>
        <p:nvSpPr>
          <p:cNvPr id="93" name="Rectangle 92">
            <a:extLst>
              <a:ext uri="{FF2B5EF4-FFF2-40B4-BE49-F238E27FC236}">
                <a16:creationId xmlns:a16="http://schemas.microsoft.com/office/drawing/2014/main" id="{0F7B074D-E61F-6709-B3AF-D06AD8189D01}"/>
              </a:ext>
            </a:extLst>
          </p:cNvPr>
          <p:cNvSpPr/>
          <p:nvPr/>
        </p:nvSpPr>
        <p:spPr>
          <a:xfrm>
            <a:off x="7048465" y="5261447"/>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Synthetic Monitoring</a:t>
            </a:r>
          </a:p>
        </p:txBody>
      </p:sp>
      <p:sp>
        <p:nvSpPr>
          <p:cNvPr id="94" name="Rectangle 93">
            <a:extLst>
              <a:ext uri="{FF2B5EF4-FFF2-40B4-BE49-F238E27FC236}">
                <a16:creationId xmlns:a16="http://schemas.microsoft.com/office/drawing/2014/main" id="{1550B371-DC53-6448-DB42-BFFF90733179}"/>
              </a:ext>
            </a:extLst>
          </p:cNvPr>
          <p:cNvSpPr/>
          <p:nvPr/>
        </p:nvSpPr>
        <p:spPr>
          <a:xfrm>
            <a:off x="7048465" y="5661115"/>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User Experience  Monitoring</a:t>
            </a:r>
          </a:p>
        </p:txBody>
      </p:sp>
      <p:grpSp>
        <p:nvGrpSpPr>
          <p:cNvPr id="95" name="Group 94">
            <a:extLst>
              <a:ext uri="{FF2B5EF4-FFF2-40B4-BE49-F238E27FC236}">
                <a16:creationId xmlns:a16="http://schemas.microsoft.com/office/drawing/2014/main" id="{C35017D2-AEDE-437D-43FA-D9410683993E}"/>
              </a:ext>
            </a:extLst>
          </p:cNvPr>
          <p:cNvGrpSpPr/>
          <p:nvPr/>
        </p:nvGrpSpPr>
        <p:grpSpPr>
          <a:xfrm>
            <a:off x="388418" y="903458"/>
            <a:ext cx="11715218" cy="5556990"/>
            <a:chOff x="388418" y="903458"/>
            <a:chExt cx="11715218" cy="5556990"/>
          </a:xfrm>
        </p:grpSpPr>
        <p:sp>
          <p:nvSpPr>
            <p:cNvPr id="2" name="Speech Bubble: Rectangle 154">
              <a:extLst>
                <a:ext uri="{FF2B5EF4-FFF2-40B4-BE49-F238E27FC236}">
                  <a16:creationId xmlns:a16="http://schemas.microsoft.com/office/drawing/2014/main" id="{A12692B4-9763-19E7-7CE6-8B067270E27F}"/>
                </a:ext>
              </a:extLst>
            </p:cNvPr>
            <p:cNvSpPr/>
            <p:nvPr/>
          </p:nvSpPr>
          <p:spPr>
            <a:xfrm>
              <a:off x="613749" y="6136524"/>
              <a:ext cx="1283672" cy="323924"/>
            </a:xfrm>
            <a:prstGeom prst="wedgeRectCallout">
              <a:avLst>
                <a:gd name="adj1" fmla="val -20160"/>
                <a:gd name="adj2" fmla="val -83396"/>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500.3 &amp; 500.9 </a:t>
              </a:r>
              <a:r>
                <a:rPr lang="en-US" sz="800">
                  <a:solidFill>
                    <a:schemeClr val="bg1"/>
                  </a:solidFill>
                  <a:latin typeface="Century Gothic" panose="020B0502020202020204" pitchFamily="34" charset="0"/>
                </a:rPr>
                <a:t>Risk Assessment</a:t>
              </a:r>
              <a:endParaRPr lang="en-US" sz="800">
                <a:solidFill>
                  <a:schemeClr val="bg1"/>
                </a:solidFill>
                <a:effectLst/>
                <a:latin typeface="Century Gothic" panose="020B0502020202020204" pitchFamily="34" charset="0"/>
              </a:endParaRPr>
            </a:p>
          </p:txBody>
        </p:sp>
        <p:sp>
          <p:nvSpPr>
            <p:cNvPr id="3" name="Speech Bubble: Rectangle 154">
              <a:extLst>
                <a:ext uri="{FF2B5EF4-FFF2-40B4-BE49-F238E27FC236}">
                  <a16:creationId xmlns:a16="http://schemas.microsoft.com/office/drawing/2014/main" id="{F215140D-8109-BCA3-3DFB-CC9C0424DB65}"/>
                </a:ext>
              </a:extLst>
            </p:cNvPr>
            <p:cNvSpPr/>
            <p:nvPr/>
          </p:nvSpPr>
          <p:spPr>
            <a:xfrm>
              <a:off x="388418" y="4299671"/>
              <a:ext cx="1415522" cy="298294"/>
            </a:xfrm>
            <a:prstGeom prst="wedgeRectCallout">
              <a:avLst>
                <a:gd name="adj1" fmla="val 58887"/>
                <a:gd name="adj2" fmla="val 42539"/>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500.11</a:t>
              </a:r>
              <a:r>
                <a:rPr lang="en-US" sz="700" dirty="0">
                  <a:solidFill>
                    <a:schemeClr val="bg1"/>
                  </a:solidFill>
                  <a:effectLst/>
                  <a:latin typeface="Century Gothic" panose="020B0502020202020204" pitchFamily="34" charset="0"/>
                </a:rPr>
                <a:t> Third Party Service Provider Security Policy.</a:t>
              </a:r>
            </a:p>
          </p:txBody>
        </p:sp>
        <p:sp>
          <p:nvSpPr>
            <p:cNvPr id="30" name="Speech Bubble: Rectangle 154">
              <a:extLst>
                <a:ext uri="{FF2B5EF4-FFF2-40B4-BE49-F238E27FC236}">
                  <a16:creationId xmlns:a16="http://schemas.microsoft.com/office/drawing/2014/main" id="{4EFB2A3E-0BF4-F85C-D603-8CDD2CAB38F8}"/>
                </a:ext>
              </a:extLst>
            </p:cNvPr>
            <p:cNvSpPr/>
            <p:nvPr/>
          </p:nvSpPr>
          <p:spPr>
            <a:xfrm>
              <a:off x="388418" y="4639443"/>
              <a:ext cx="1398327" cy="430021"/>
            </a:xfrm>
            <a:prstGeom prst="wedgeRectCallout">
              <a:avLst>
                <a:gd name="adj1" fmla="val 58497"/>
                <a:gd name="adj2" fmla="val -40990"/>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500.3</a:t>
              </a:r>
              <a:r>
                <a:rPr lang="en-US" sz="700" dirty="0">
                  <a:solidFill>
                    <a:schemeClr val="bg1"/>
                  </a:solidFill>
                  <a:effectLst/>
                  <a:latin typeface="Century Gothic" panose="020B0502020202020204" pitchFamily="34" charset="0"/>
                </a:rPr>
                <a:t> Vendor and Third-Party Service Provider management [Integration]</a:t>
              </a:r>
            </a:p>
          </p:txBody>
        </p:sp>
        <p:sp>
          <p:nvSpPr>
            <p:cNvPr id="96" name="Speech Bubble: Rectangle 154">
              <a:extLst>
                <a:ext uri="{FF2B5EF4-FFF2-40B4-BE49-F238E27FC236}">
                  <a16:creationId xmlns:a16="http://schemas.microsoft.com/office/drawing/2014/main" id="{EAEFBDAE-CD08-6BD3-0A45-D802D90A638C}"/>
                </a:ext>
              </a:extLst>
            </p:cNvPr>
            <p:cNvSpPr/>
            <p:nvPr/>
          </p:nvSpPr>
          <p:spPr>
            <a:xfrm>
              <a:off x="2142740" y="3070883"/>
              <a:ext cx="1398326" cy="384450"/>
            </a:xfrm>
            <a:prstGeom prst="wedgeRectCallout">
              <a:avLst>
                <a:gd name="adj1" fmla="val 56940"/>
                <a:gd name="adj2" fmla="val 24693"/>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500.3</a:t>
              </a:r>
              <a:r>
                <a:rPr lang="en-US" sz="700" dirty="0">
                  <a:solidFill>
                    <a:schemeClr val="bg1"/>
                  </a:solidFill>
                  <a:effectLst/>
                  <a:latin typeface="Century Gothic" panose="020B0502020202020204" pitchFamily="34" charset="0"/>
                </a:rPr>
                <a:t> </a:t>
              </a:r>
              <a:r>
                <a:rPr lang="en-US" sz="700" dirty="0">
                  <a:solidFill>
                    <a:schemeClr val="bg1"/>
                  </a:solidFill>
                  <a:latin typeface="Century Gothic" panose="020B0502020202020204" pitchFamily="34" charset="0"/>
                </a:rPr>
                <a:t>S</a:t>
              </a:r>
              <a:r>
                <a:rPr lang="en-US" sz="700" dirty="0">
                  <a:solidFill>
                    <a:schemeClr val="bg1"/>
                  </a:solidFill>
                  <a:effectLst/>
                  <a:latin typeface="Century Gothic" panose="020B0502020202020204" pitchFamily="34" charset="0"/>
                </a:rPr>
                <a:t>ystems and application development and quality assurance</a:t>
              </a:r>
            </a:p>
            <a:p>
              <a:endParaRPr lang="en-US" sz="700" dirty="0">
                <a:solidFill>
                  <a:schemeClr val="bg1"/>
                </a:solidFill>
                <a:effectLst/>
                <a:latin typeface="Century Gothic" panose="020B0502020202020204" pitchFamily="34" charset="0"/>
              </a:endParaRPr>
            </a:p>
          </p:txBody>
        </p:sp>
        <p:sp>
          <p:nvSpPr>
            <p:cNvPr id="97" name="Speech Bubble: Rectangle 154">
              <a:extLst>
                <a:ext uri="{FF2B5EF4-FFF2-40B4-BE49-F238E27FC236}">
                  <a16:creationId xmlns:a16="http://schemas.microsoft.com/office/drawing/2014/main" id="{0493492D-58B8-D29F-B1F6-15BD8B709FEE}"/>
                </a:ext>
              </a:extLst>
            </p:cNvPr>
            <p:cNvSpPr/>
            <p:nvPr/>
          </p:nvSpPr>
          <p:spPr>
            <a:xfrm>
              <a:off x="2142740" y="3491436"/>
              <a:ext cx="1378241" cy="309525"/>
            </a:xfrm>
            <a:prstGeom prst="wedgeRectCallout">
              <a:avLst>
                <a:gd name="adj1" fmla="val 59157"/>
                <a:gd name="adj2" fmla="val -44377"/>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500.8 </a:t>
              </a:r>
              <a:r>
                <a:rPr lang="en-US" sz="700" dirty="0">
                  <a:solidFill>
                    <a:schemeClr val="bg1"/>
                  </a:solidFill>
                  <a:latin typeface="Century Gothic" panose="020B0502020202020204" pitchFamily="34" charset="0"/>
                </a:rPr>
                <a:t>S</a:t>
              </a:r>
              <a:r>
                <a:rPr lang="en-US" sz="700" dirty="0">
                  <a:solidFill>
                    <a:schemeClr val="bg1"/>
                  </a:solidFill>
                  <a:effectLst/>
                  <a:latin typeface="Century Gothic" panose="020B0502020202020204" pitchFamily="34" charset="0"/>
                </a:rPr>
                <a:t>ecure development practices, </a:t>
              </a:r>
            </a:p>
            <a:p>
              <a:endParaRPr lang="en-US" sz="700" dirty="0">
                <a:solidFill>
                  <a:schemeClr val="bg1"/>
                </a:solidFill>
                <a:effectLst/>
                <a:latin typeface="Century Gothic" panose="020B0502020202020204" pitchFamily="34" charset="0"/>
              </a:endParaRPr>
            </a:p>
          </p:txBody>
        </p:sp>
        <p:sp>
          <p:nvSpPr>
            <p:cNvPr id="99" name="Speech Bubble: Rectangle 154">
              <a:extLst>
                <a:ext uri="{FF2B5EF4-FFF2-40B4-BE49-F238E27FC236}">
                  <a16:creationId xmlns:a16="http://schemas.microsoft.com/office/drawing/2014/main" id="{B8AE9088-4508-F113-52FF-7040B1CBEF86}"/>
                </a:ext>
              </a:extLst>
            </p:cNvPr>
            <p:cNvSpPr/>
            <p:nvPr/>
          </p:nvSpPr>
          <p:spPr>
            <a:xfrm>
              <a:off x="3598468" y="5320464"/>
              <a:ext cx="1415522" cy="298294"/>
            </a:xfrm>
            <a:prstGeom prst="wedgeRectCallout">
              <a:avLst>
                <a:gd name="adj1" fmla="val -61025"/>
                <a:gd name="adj2" fmla="val -117459"/>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500.11 </a:t>
              </a:r>
              <a:r>
                <a:rPr lang="en-US" sz="700">
                  <a:solidFill>
                    <a:schemeClr val="bg1"/>
                  </a:solidFill>
                  <a:effectLst/>
                  <a:latin typeface="Century Gothic" panose="020B0502020202020204" pitchFamily="34" charset="0"/>
                </a:rPr>
                <a:t>Third Party Service Provider Security Policy.</a:t>
              </a:r>
            </a:p>
          </p:txBody>
        </p:sp>
        <p:sp>
          <p:nvSpPr>
            <p:cNvPr id="101" name="Speech Bubble: Rectangle 154">
              <a:extLst>
                <a:ext uri="{FF2B5EF4-FFF2-40B4-BE49-F238E27FC236}">
                  <a16:creationId xmlns:a16="http://schemas.microsoft.com/office/drawing/2014/main" id="{17CF0F89-B6EF-88F8-0409-F45505902291}"/>
                </a:ext>
              </a:extLst>
            </p:cNvPr>
            <p:cNvSpPr/>
            <p:nvPr/>
          </p:nvSpPr>
          <p:spPr>
            <a:xfrm>
              <a:off x="5825996" y="1536135"/>
              <a:ext cx="1280160" cy="601731"/>
            </a:xfrm>
            <a:prstGeom prst="wedgeRectCallout">
              <a:avLst>
                <a:gd name="adj1" fmla="val 61258"/>
                <a:gd name="adj2" fmla="val 4422"/>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500.10 </a:t>
              </a:r>
              <a:r>
                <a:rPr lang="en-US" sz="700" dirty="0">
                  <a:solidFill>
                    <a:schemeClr val="bg1"/>
                  </a:solidFill>
                  <a:effectLst/>
                  <a:latin typeface="Century Gothic" panose="020B0502020202020204" pitchFamily="34" charset="0"/>
                </a:rPr>
                <a:t> Take steps to maintain current knowledge of changing</a:t>
              </a:r>
            </a:p>
            <a:p>
              <a:r>
                <a:rPr lang="en-US" sz="700" dirty="0">
                  <a:solidFill>
                    <a:schemeClr val="bg1"/>
                  </a:solidFill>
                  <a:effectLst/>
                  <a:latin typeface="Century Gothic" panose="020B0502020202020204" pitchFamily="34" charset="0"/>
                </a:rPr>
                <a:t>cybersecurity threats and countermeasures.</a:t>
              </a:r>
            </a:p>
            <a:p>
              <a:endParaRPr lang="en-US" sz="700" dirty="0">
                <a:solidFill>
                  <a:schemeClr val="bg1"/>
                </a:solidFill>
                <a:effectLst/>
                <a:latin typeface="Century Gothic" panose="020B0502020202020204" pitchFamily="34" charset="0"/>
              </a:endParaRPr>
            </a:p>
          </p:txBody>
        </p:sp>
        <p:sp>
          <p:nvSpPr>
            <p:cNvPr id="102" name="Speech Bubble: Rectangle 154">
              <a:extLst>
                <a:ext uri="{FF2B5EF4-FFF2-40B4-BE49-F238E27FC236}">
                  <a16:creationId xmlns:a16="http://schemas.microsoft.com/office/drawing/2014/main" id="{F5CFACC5-8FD1-8376-D174-289E563370A7}"/>
                </a:ext>
              </a:extLst>
            </p:cNvPr>
            <p:cNvSpPr/>
            <p:nvPr/>
          </p:nvSpPr>
          <p:spPr>
            <a:xfrm>
              <a:off x="5896946" y="3083932"/>
              <a:ext cx="1124712" cy="339008"/>
            </a:xfrm>
            <a:prstGeom prst="wedgeRectCallout">
              <a:avLst>
                <a:gd name="adj1" fmla="val 59765"/>
                <a:gd name="adj2" fmla="val 26354"/>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600" b="1" dirty="0">
                  <a:solidFill>
                    <a:schemeClr val="bg1"/>
                  </a:solidFill>
                  <a:latin typeface="Century Gothic" panose="020B0502020202020204" pitchFamily="34" charset="0"/>
                </a:rPr>
                <a:t>500.3 </a:t>
              </a:r>
              <a:r>
                <a:rPr lang="en-US" sz="700" dirty="0">
                  <a:solidFill>
                    <a:schemeClr val="bg1"/>
                  </a:solidFill>
                  <a:latin typeface="Century Gothic" panose="020B0502020202020204" pitchFamily="34" charset="0"/>
                </a:rPr>
                <a:t>Incident response.</a:t>
              </a:r>
            </a:p>
          </p:txBody>
        </p:sp>
        <p:sp>
          <p:nvSpPr>
            <p:cNvPr id="103" name="Speech Bubble: Rectangle 154">
              <a:extLst>
                <a:ext uri="{FF2B5EF4-FFF2-40B4-BE49-F238E27FC236}">
                  <a16:creationId xmlns:a16="http://schemas.microsoft.com/office/drawing/2014/main" id="{7FD74C1B-5F08-E2F6-1EBB-684E64D4600C}"/>
                </a:ext>
              </a:extLst>
            </p:cNvPr>
            <p:cNvSpPr/>
            <p:nvPr/>
          </p:nvSpPr>
          <p:spPr>
            <a:xfrm>
              <a:off x="8703665" y="1739539"/>
              <a:ext cx="1280160" cy="407706"/>
            </a:xfrm>
            <a:prstGeom prst="wedgeRectCallout">
              <a:avLst>
                <a:gd name="adj1" fmla="val -60458"/>
                <a:gd name="adj2" fmla="val 48439"/>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500.4 </a:t>
              </a:r>
              <a:r>
                <a:rPr lang="en-US" sz="700" dirty="0">
                  <a:solidFill>
                    <a:schemeClr val="bg1"/>
                  </a:solidFill>
                  <a:effectLst/>
                  <a:latin typeface="Century Gothic" panose="020B0502020202020204" pitchFamily="34" charset="0"/>
                </a:rPr>
                <a:t> Cybersecurity Events involving the Covered Entity </a:t>
              </a:r>
            </a:p>
            <a:p>
              <a:endParaRPr lang="en-US" sz="700" dirty="0">
                <a:solidFill>
                  <a:schemeClr val="bg1"/>
                </a:solidFill>
                <a:effectLst/>
                <a:latin typeface="Century Gothic" panose="020B0502020202020204" pitchFamily="34" charset="0"/>
              </a:endParaRPr>
            </a:p>
          </p:txBody>
        </p:sp>
        <p:sp>
          <p:nvSpPr>
            <p:cNvPr id="104" name="Speech Bubble: Rectangle 154">
              <a:extLst>
                <a:ext uri="{FF2B5EF4-FFF2-40B4-BE49-F238E27FC236}">
                  <a16:creationId xmlns:a16="http://schemas.microsoft.com/office/drawing/2014/main" id="{19DFB25E-44FB-D760-376C-04F12EBDB8A6}"/>
                </a:ext>
              </a:extLst>
            </p:cNvPr>
            <p:cNvSpPr/>
            <p:nvPr/>
          </p:nvSpPr>
          <p:spPr>
            <a:xfrm>
              <a:off x="8703665" y="2848330"/>
              <a:ext cx="1280160" cy="407706"/>
            </a:xfrm>
            <a:prstGeom prst="wedgeRectCallout">
              <a:avLst>
                <a:gd name="adj1" fmla="val -59683"/>
                <a:gd name="adj2" fmla="val 2433"/>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500.4 </a:t>
              </a:r>
              <a:r>
                <a:rPr lang="en-US" sz="700">
                  <a:solidFill>
                    <a:schemeClr val="bg1"/>
                  </a:solidFill>
                  <a:effectLst/>
                  <a:latin typeface="Century Gothic" panose="020B0502020202020204" pitchFamily="34" charset="0"/>
                </a:rPr>
                <a:t> Cybersecurity Events involving the Covered Entity </a:t>
              </a:r>
            </a:p>
            <a:p>
              <a:endParaRPr lang="en-US" sz="700">
                <a:solidFill>
                  <a:schemeClr val="bg1"/>
                </a:solidFill>
                <a:effectLst/>
                <a:latin typeface="Century Gothic" panose="020B0502020202020204" pitchFamily="34" charset="0"/>
              </a:endParaRPr>
            </a:p>
          </p:txBody>
        </p:sp>
        <p:sp>
          <p:nvSpPr>
            <p:cNvPr id="105" name="Speech Bubble: Rectangle 154">
              <a:extLst>
                <a:ext uri="{FF2B5EF4-FFF2-40B4-BE49-F238E27FC236}">
                  <a16:creationId xmlns:a16="http://schemas.microsoft.com/office/drawing/2014/main" id="{F9F24767-E536-90E8-C0B4-E8269C1D8086}"/>
                </a:ext>
              </a:extLst>
            </p:cNvPr>
            <p:cNvSpPr/>
            <p:nvPr/>
          </p:nvSpPr>
          <p:spPr>
            <a:xfrm>
              <a:off x="7322648" y="2053742"/>
              <a:ext cx="1263976" cy="518322"/>
            </a:xfrm>
            <a:prstGeom prst="wedgeRectCallout">
              <a:avLst>
                <a:gd name="adj1" fmla="val 61258"/>
                <a:gd name="adj2" fmla="val 4422"/>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500.2 </a:t>
              </a:r>
              <a:r>
                <a:rPr lang="en-US" sz="700">
                  <a:solidFill>
                    <a:schemeClr val="bg1"/>
                  </a:solidFill>
                  <a:effectLst/>
                  <a:latin typeface="Century Gothic" panose="020B0502020202020204" pitchFamily="34" charset="0"/>
                </a:rPr>
                <a:t> Recover from Cybersecurity Events and restore normal operations and services</a:t>
              </a:r>
            </a:p>
          </p:txBody>
        </p:sp>
        <p:sp>
          <p:nvSpPr>
            <p:cNvPr id="106" name="Speech Bubble: Rectangle 154">
              <a:extLst>
                <a:ext uri="{FF2B5EF4-FFF2-40B4-BE49-F238E27FC236}">
                  <a16:creationId xmlns:a16="http://schemas.microsoft.com/office/drawing/2014/main" id="{9F977BB4-AA00-495B-5E5C-55E9CF065008}"/>
                </a:ext>
              </a:extLst>
            </p:cNvPr>
            <p:cNvSpPr/>
            <p:nvPr/>
          </p:nvSpPr>
          <p:spPr>
            <a:xfrm>
              <a:off x="4004708" y="3662776"/>
              <a:ext cx="1194964" cy="518322"/>
            </a:xfrm>
            <a:prstGeom prst="wedgeRectCallout">
              <a:avLst>
                <a:gd name="adj1" fmla="val 65820"/>
                <a:gd name="adj2" fmla="val -5701"/>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500.3 </a:t>
              </a:r>
              <a:r>
                <a:rPr lang="en-US" sz="700">
                  <a:solidFill>
                    <a:schemeClr val="bg1"/>
                  </a:solidFill>
                  <a:effectLst/>
                  <a:latin typeface="Century Gothic" panose="020B0502020202020204" pitchFamily="34" charset="0"/>
                </a:rPr>
                <a:t>Cybersecurity Policy - Asset inventory and device management</a:t>
              </a:r>
            </a:p>
            <a:p>
              <a:endParaRPr lang="en-US" sz="800">
                <a:solidFill>
                  <a:schemeClr val="bg1"/>
                </a:solidFill>
                <a:effectLst/>
                <a:latin typeface="Century Gothic" panose="020B0502020202020204" pitchFamily="34" charset="0"/>
              </a:endParaRPr>
            </a:p>
          </p:txBody>
        </p:sp>
        <p:sp>
          <p:nvSpPr>
            <p:cNvPr id="107" name="Speech Bubble: Rectangle 154">
              <a:extLst>
                <a:ext uri="{FF2B5EF4-FFF2-40B4-BE49-F238E27FC236}">
                  <a16:creationId xmlns:a16="http://schemas.microsoft.com/office/drawing/2014/main" id="{7C4A3C0D-3962-5EE6-17E0-31BEA1943E0A}"/>
                </a:ext>
              </a:extLst>
            </p:cNvPr>
            <p:cNvSpPr/>
            <p:nvPr/>
          </p:nvSpPr>
          <p:spPr>
            <a:xfrm>
              <a:off x="5707501" y="4283387"/>
              <a:ext cx="1280160" cy="387545"/>
            </a:xfrm>
            <a:prstGeom prst="wedgeRectCallout">
              <a:avLst>
                <a:gd name="adj1" fmla="val 61258"/>
                <a:gd name="adj2" fmla="val 54979"/>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500.2 </a:t>
              </a:r>
              <a:r>
                <a:rPr lang="en-US" sz="700" dirty="0">
                  <a:solidFill>
                    <a:schemeClr val="bg1"/>
                  </a:solidFill>
                  <a:effectLst/>
                  <a:latin typeface="Century Gothic" panose="020B0502020202020204" pitchFamily="34" charset="0"/>
                </a:rPr>
                <a:t>Covered Entity’s Risk Assessment</a:t>
              </a:r>
            </a:p>
          </p:txBody>
        </p:sp>
        <p:sp>
          <p:nvSpPr>
            <p:cNvPr id="108" name="Speech Bubble: Rectangle 154">
              <a:extLst>
                <a:ext uri="{FF2B5EF4-FFF2-40B4-BE49-F238E27FC236}">
                  <a16:creationId xmlns:a16="http://schemas.microsoft.com/office/drawing/2014/main" id="{03005F0B-AE80-A958-CAFA-C946C072BE01}"/>
                </a:ext>
              </a:extLst>
            </p:cNvPr>
            <p:cNvSpPr/>
            <p:nvPr/>
          </p:nvSpPr>
          <p:spPr>
            <a:xfrm>
              <a:off x="5707501" y="4697495"/>
              <a:ext cx="1283672" cy="323924"/>
            </a:xfrm>
            <a:prstGeom prst="wedgeRectCallout">
              <a:avLst>
                <a:gd name="adj1" fmla="val 58907"/>
                <a:gd name="adj2" fmla="val -19659"/>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500.3 &amp; 500.9 </a:t>
              </a:r>
              <a:r>
                <a:rPr lang="en-US" sz="800">
                  <a:solidFill>
                    <a:schemeClr val="bg1"/>
                  </a:solidFill>
                  <a:latin typeface="Century Gothic" panose="020B0502020202020204" pitchFamily="34" charset="0"/>
                </a:rPr>
                <a:t>Risk Assessment</a:t>
              </a:r>
              <a:endParaRPr lang="en-US" sz="800">
                <a:solidFill>
                  <a:schemeClr val="bg1"/>
                </a:solidFill>
                <a:effectLst/>
                <a:latin typeface="Century Gothic" panose="020B0502020202020204" pitchFamily="34" charset="0"/>
              </a:endParaRPr>
            </a:p>
          </p:txBody>
        </p:sp>
        <p:sp>
          <p:nvSpPr>
            <p:cNvPr id="109" name="Speech Bubble: Rectangle 154">
              <a:extLst>
                <a:ext uri="{FF2B5EF4-FFF2-40B4-BE49-F238E27FC236}">
                  <a16:creationId xmlns:a16="http://schemas.microsoft.com/office/drawing/2014/main" id="{B859DECB-12E8-B356-2C1F-9469D92E7265}"/>
                </a:ext>
              </a:extLst>
            </p:cNvPr>
            <p:cNvSpPr/>
            <p:nvPr/>
          </p:nvSpPr>
          <p:spPr>
            <a:xfrm>
              <a:off x="8703666" y="5137788"/>
              <a:ext cx="1283672" cy="250442"/>
            </a:xfrm>
            <a:prstGeom prst="wedgeRectCallout">
              <a:avLst>
                <a:gd name="adj1" fmla="val -68723"/>
                <a:gd name="adj2" fmla="val -214981"/>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500.6 </a:t>
              </a:r>
              <a:r>
                <a:rPr lang="en-US" sz="700">
                  <a:solidFill>
                    <a:schemeClr val="bg1"/>
                  </a:solidFill>
                  <a:effectLst/>
                  <a:latin typeface="Century Gothic" panose="020B0502020202020204" pitchFamily="34" charset="0"/>
                </a:rPr>
                <a:t>Audit Trail</a:t>
              </a:r>
            </a:p>
          </p:txBody>
        </p:sp>
        <p:sp>
          <p:nvSpPr>
            <p:cNvPr id="110" name="Speech Bubble: Rectangle 154">
              <a:extLst>
                <a:ext uri="{FF2B5EF4-FFF2-40B4-BE49-F238E27FC236}">
                  <a16:creationId xmlns:a16="http://schemas.microsoft.com/office/drawing/2014/main" id="{C2BF7CC2-8C0F-6BE8-2C54-27F0E82DAF46}"/>
                </a:ext>
              </a:extLst>
            </p:cNvPr>
            <p:cNvSpPr/>
            <p:nvPr/>
          </p:nvSpPr>
          <p:spPr>
            <a:xfrm>
              <a:off x="2162913" y="1144286"/>
              <a:ext cx="1398326" cy="384450"/>
            </a:xfrm>
            <a:prstGeom prst="wedgeRectCallout">
              <a:avLst>
                <a:gd name="adj1" fmla="val 56940"/>
                <a:gd name="adj2" fmla="val 24693"/>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500.3</a:t>
              </a:r>
              <a:r>
                <a:rPr lang="en-US" sz="700" dirty="0">
                  <a:solidFill>
                    <a:schemeClr val="bg1"/>
                  </a:solidFill>
                  <a:effectLst/>
                  <a:latin typeface="Century Gothic" panose="020B0502020202020204" pitchFamily="34" charset="0"/>
                </a:rPr>
                <a:t> </a:t>
              </a:r>
              <a:r>
                <a:rPr lang="en-US" sz="700" dirty="0">
                  <a:solidFill>
                    <a:schemeClr val="bg1"/>
                  </a:solidFill>
                  <a:latin typeface="Century Gothic" panose="020B0502020202020204" pitchFamily="34" charset="0"/>
                </a:rPr>
                <a:t>S</a:t>
              </a:r>
              <a:r>
                <a:rPr lang="en-US" sz="700" dirty="0">
                  <a:solidFill>
                    <a:schemeClr val="bg1"/>
                  </a:solidFill>
                  <a:effectLst/>
                  <a:latin typeface="Century Gothic" panose="020B0502020202020204" pitchFamily="34" charset="0"/>
                </a:rPr>
                <a:t>ystems and application development and quality assurance</a:t>
              </a:r>
            </a:p>
            <a:p>
              <a:endParaRPr lang="en-US" sz="700" dirty="0">
                <a:solidFill>
                  <a:schemeClr val="bg1"/>
                </a:solidFill>
                <a:effectLst/>
                <a:latin typeface="Century Gothic" panose="020B0502020202020204" pitchFamily="34" charset="0"/>
              </a:endParaRPr>
            </a:p>
          </p:txBody>
        </p:sp>
        <p:sp>
          <p:nvSpPr>
            <p:cNvPr id="111" name="Speech Bubble: Rectangle 154">
              <a:extLst>
                <a:ext uri="{FF2B5EF4-FFF2-40B4-BE49-F238E27FC236}">
                  <a16:creationId xmlns:a16="http://schemas.microsoft.com/office/drawing/2014/main" id="{32079C3E-4312-9948-81F1-52C45473F4EF}"/>
                </a:ext>
              </a:extLst>
            </p:cNvPr>
            <p:cNvSpPr/>
            <p:nvPr/>
          </p:nvSpPr>
          <p:spPr>
            <a:xfrm>
              <a:off x="2162913" y="1564839"/>
              <a:ext cx="1378241" cy="309525"/>
            </a:xfrm>
            <a:prstGeom prst="wedgeRectCallout">
              <a:avLst>
                <a:gd name="adj1" fmla="val 59157"/>
                <a:gd name="adj2" fmla="val -44377"/>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500.8 </a:t>
              </a:r>
              <a:r>
                <a:rPr lang="en-US" sz="700" dirty="0">
                  <a:solidFill>
                    <a:schemeClr val="bg1"/>
                  </a:solidFill>
                  <a:latin typeface="Century Gothic" panose="020B0502020202020204" pitchFamily="34" charset="0"/>
                </a:rPr>
                <a:t>S</a:t>
              </a:r>
              <a:r>
                <a:rPr lang="en-US" sz="700" dirty="0">
                  <a:solidFill>
                    <a:schemeClr val="bg1"/>
                  </a:solidFill>
                  <a:effectLst/>
                  <a:latin typeface="Century Gothic" panose="020B0502020202020204" pitchFamily="34" charset="0"/>
                </a:rPr>
                <a:t>ecure development practices, </a:t>
              </a:r>
            </a:p>
            <a:p>
              <a:endParaRPr lang="en-US" sz="700" dirty="0">
                <a:solidFill>
                  <a:schemeClr val="bg1"/>
                </a:solidFill>
                <a:effectLst/>
                <a:latin typeface="Century Gothic" panose="020B0502020202020204" pitchFamily="34" charset="0"/>
              </a:endParaRPr>
            </a:p>
          </p:txBody>
        </p:sp>
        <p:sp>
          <p:nvSpPr>
            <p:cNvPr id="112" name="Speech Bubble: Rectangle 154">
              <a:extLst>
                <a:ext uri="{FF2B5EF4-FFF2-40B4-BE49-F238E27FC236}">
                  <a16:creationId xmlns:a16="http://schemas.microsoft.com/office/drawing/2014/main" id="{19454667-9479-03FE-147B-B8EE755938BE}"/>
                </a:ext>
              </a:extLst>
            </p:cNvPr>
            <p:cNvSpPr/>
            <p:nvPr/>
          </p:nvSpPr>
          <p:spPr>
            <a:xfrm>
              <a:off x="5919400" y="3481238"/>
              <a:ext cx="1106596" cy="387545"/>
            </a:xfrm>
            <a:prstGeom prst="wedgeRectCallout">
              <a:avLst>
                <a:gd name="adj1" fmla="val 59735"/>
                <a:gd name="adj2" fmla="val -37497"/>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500.2 </a:t>
              </a:r>
              <a:r>
                <a:rPr lang="en-US" sz="700" dirty="0">
                  <a:solidFill>
                    <a:schemeClr val="bg1"/>
                  </a:solidFill>
                  <a:latin typeface="Century Gothic" panose="020B0502020202020204" pitchFamily="34" charset="0"/>
                </a:rPr>
                <a:t>D</a:t>
              </a:r>
              <a:r>
                <a:rPr lang="en-US" sz="700" dirty="0">
                  <a:solidFill>
                    <a:schemeClr val="bg1"/>
                  </a:solidFill>
                  <a:effectLst/>
                  <a:latin typeface="Century Gothic" panose="020B0502020202020204" pitchFamily="34" charset="0"/>
                </a:rPr>
                <a:t>etect and respond to Cybersecurity Events</a:t>
              </a:r>
            </a:p>
            <a:p>
              <a:endParaRPr lang="en-US" sz="700" dirty="0">
                <a:solidFill>
                  <a:schemeClr val="bg1"/>
                </a:solidFill>
                <a:effectLst/>
                <a:latin typeface="Century Gothic" panose="020B0502020202020204" pitchFamily="34" charset="0"/>
              </a:endParaRPr>
            </a:p>
          </p:txBody>
        </p:sp>
        <p:sp>
          <p:nvSpPr>
            <p:cNvPr id="114" name="Speech Bubble: Rectangle 154">
              <a:extLst>
                <a:ext uri="{FF2B5EF4-FFF2-40B4-BE49-F238E27FC236}">
                  <a16:creationId xmlns:a16="http://schemas.microsoft.com/office/drawing/2014/main" id="{A30F84D8-4AD6-B753-20F2-8C3B060B7CD6}"/>
                </a:ext>
              </a:extLst>
            </p:cNvPr>
            <p:cNvSpPr/>
            <p:nvPr/>
          </p:nvSpPr>
          <p:spPr>
            <a:xfrm>
              <a:off x="8703665" y="3271631"/>
              <a:ext cx="1280160" cy="309958"/>
            </a:xfrm>
            <a:prstGeom prst="wedgeRectCallout">
              <a:avLst>
                <a:gd name="adj1" fmla="val -58680"/>
                <a:gd name="adj2" fmla="val 21987"/>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500.16 </a:t>
              </a:r>
              <a:r>
                <a:rPr lang="en-US" sz="700">
                  <a:solidFill>
                    <a:schemeClr val="bg1"/>
                  </a:solidFill>
                  <a:effectLst/>
                  <a:latin typeface="Century Gothic" panose="020B0502020202020204" pitchFamily="34" charset="0"/>
                </a:rPr>
                <a:t> </a:t>
              </a:r>
              <a:r>
                <a:rPr lang="en-US" sz="700">
                  <a:solidFill>
                    <a:schemeClr val="bg1"/>
                  </a:solidFill>
                  <a:latin typeface="Century Gothic" panose="020B0502020202020204" pitchFamily="34" charset="0"/>
                </a:rPr>
                <a:t>Incident Response Plan</a:t>
              </a:r>
              <a:endParaRPr lang="en-US" sz="700">
                <a:solidFill>
                  <a:schemeClr val="bg1"/>
                </a:solidFill>
                <a:effectLst/>
                <a:latin typeface="Century Gothic" panose="020B0502020202020204" pitchFamily="34" charset="0"/>
              </a:endParaRPr>
            </a:p>
          </p:txBody>
        </p:sp>
        <p:sp>
          <p:nvSpPr>
            <p:cNvPr id="115" name="Speech Bubble: Rectangle 154">
              <a:extLst>
                <a:ext uri="{FF2B5EF4-FFF2-40B4-BE49-F238E27FC236}">
                  <a16:creationId xmlns:a16="http://schemas.microsoft.com/office/drawing/2014/main" id="{509CAFE5-0613-C56F-37B2-313ECD1CE613}"/>
                </a:ext>
              </a:extLst>
            </p:cNvPr>
            <p:cNvSpPr/>
            <p:nvPr/>
          </p:nvSpPr>
          <p:spPr>
            <a:xfrm>
              <a:off x="10381047" y="2396233"/>
              <a:ext cx="1280160" cy="309958"/>
            </a:xfrm>
            <a:prstGeom prst="wedgeRectCallout">
              <a:avLst>
                <a:gd name="adj1" fmla="val -69177"/>
                <a:gd name="adj2" fmla="val -77352"/>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500.16 </a:t>
              </a:r>
              <a:r>
                <a:rPr lang="en-US" sz="700">
                  <a:solidFill>
                    <a:schemeClr val="bg1"/>
                  </a:solidFill>
                  <a:effectLst/>
                  <a:latin typeface="Century Gothic" panose="020B0502020202020204" pitchFamily="34" charset="0"/>
                </a:rPr>
                <a:t> </a:t>
              </a:r>
              <a:r>
                <a:rPr lang="en-US" sz="700">
                  <a:solidFill>
                    <a:schemeClr val="bg1"/>
                  </a:solidFill>
                  <a:latin typeface="Century Gothic" panose="020B0502020202020204" pitchFamily="34" charset="0"/>
                </a:rPr>
                <a:t>Incident Response Plan</a:t>
              </a:r>
              <a:endParaRPr lang="en-US" sz="700">
                <a:solidFill>
                  <a:schemeClr val="bg1"/>
                </a:solidFill>
                <a:effectLst/>
                <a:latin typeface="Century Gothic" panose="020B0502020202020204" pitchFamily="34" charset="0"/>
              </a:endParaRPr>
            </a:p>
          </p:txBody>
        </p:sp>
        <p:sp>
          <p:nvSpPr>
            <p:cNvPr id="116" name="Speech Bubble: Rectangle 154">
              <a:extLst>
                <a:ext uri="{FF2B5EF4-FFF2-40B4-BE49-F238E27FC236}">
                  <a16:creationId xmlns:a16="http://schemas.microsoft.com/office/drawing/2014/main" id="{34189DF9-A4A1-08FC-DA8C-7D78A0307075}"/>
                </a:ext>
              </a:extLst>
            </p:cNvPr>
            <p:cNvSpPr/>
            <p:nvPr/>
          </p:nvSpPr>
          <p:spPr>
            <a:xfrm>
              <a:off x="8703666" y="3637810"/>
              <a:ext cx="1280160" cy="309958"/>
            </a:xfrm>
            <a:prstGeom prst="wedgeRectCallout">
              <a:avLst>
                <a:gd name="adj1" fmla="val -58680"/>
                <a:gd name="adj2" fmla="val 21987"/>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500.5 </a:t>
              </a:r>
              <a:r>
                <a:rPr lang="en-US" sz="700">
                  <a:solidFill>
                    <a:schemeClr val="bg1"/>
                  </a:solidFill>
                  <a:effectLst/>
                  <a:latin typeface="Century Gothic" panose="020B0502020202020204" pitchFamily="34" charset="0"/>
                </a:rPr>
                <a:t> </a:t>
              </a:r>
              <a:r>
                <a:rPr lang="en-US" sz="700">
                  <a:solidFill>
                    <a:schemeClr val="bg1"/>
                  </a:solidFill>
                  <a:latin typeface="Century Gothic" panose="020B0502020202020204" pitchFamily="34" charset="0"/>
                </a:rPr>
                <a:t>B</a:t>
              </a:r>
              <a:r>
                <a:rPr lang="en-US" sz="700">
                  <a:solidFill>
                    <a:schemeClr val="bg1"/>
                  </a:solidFill>
                  <a:effectLst/>
                  <a:latin typeface="Century Gothic" panose="020B0502020202020204" pitchFamily="34" charset="0"/>
                </a:rPr>
                <a:t>i-annual vulnerability assessments</a:t>
              </a:r>
            </a:p>
          </p:txBody>
        </p:sp>
        <p:sp>
          <p:nvSpPr>
            <p:cNvPr id="117" name="Speech Bubble: Rectangle 154">
              <a:extLst>
                <a:ext uri="{FF2B5EF4-FFF2-40B4-BE49-F238E27FC236}">
                  <a16:creationId xmlns:a16="http://schemas.microsoft.com/office/drawing/2014/main" id="{6ADE76BD-1F93-8B50-6642-B1D0C57C7280}"/>
                </a:ext>
              </a:extLst>
            </p:cNvPr>
            <p:cNvSpPr/>
            <p:nvPr/>
          </p:nvSpPr>
          <p:spPr>
            <a:xfrm>
              <a:off x="8703666" y="3998911"/>
              <a:ext cx="1280160" cy="407706"/>
            </a:xfrm>
            <a:prstGeom prst="wedgeRectCallout">
              <a:avLst>
                <a:gd name="adj1" fmla="val -59433"/>
                <a:gd name="adj2" fmla="val -6552"/>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500.4 </a:t>
              </a:r>
              <a:r>
                <a:rPr lang="en-US" sz="700" dirty="0">
                  <a:solidFill>
                    <a:schemeClr val="bg1"/>
                  </a:solidFill>
                  <a:effectLst/>
                  <a:latin typeface="Century Gothic" panose="020B0502020202020204" pitchFamily="34" charset="0"/>
                </a:rPr>
                <a:t> Covered Entity’s cybersecurity policies and procedures</a:t>
              </a:r>
            </a:p>
          </p:txBody>
        </p:sp>
        <p:sp>
          <p:nvSpPr>
            <p:cNvPr id="118" name="Speech Bubble: Rectangle 154">
              <a:extLst>
                <a:ext uri="{FF2B5EF4-FFF2-40B4-BE49-F238E27FC236}">
                  <a16:creationId xmlns:a16="http://schemas.microsoft.com/office/drawing/2014/main" id="{301F386A-3906-7313-0748-1B9C26363DAE}"/>
                </a:ext>
              </a:extLst>
            </p:cNvPr>
            <p:cNvSpPr/>
            <p:nvPr/>
          </p:nvSpPr>
          <p:spPr>
            <a:xfrm>
              <a:off x="8703666" y="4477160"/>
              <a:ext cx="1280160" cy="476950"/>
            </a:xfrm>
            <a:prstGeom prst="wedgeRectCallout">
              <a:avLst>
                <a:gd name="adj1" fmla="val -66232"/>
                <a:gd name="adj2" fmla="val -84513"/>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500.14</a:t>
              </a:r>
              <a:r>
                <a:rPr lang="en-US" sz="700">
                  <a:solidFill>
                    <a:schemeClr val="bg1"/>
                  </a:solidFill>
                  <a:effectLst/>
                  <a:latin typeface="Century Gothic" panose="020B0502020202020204" pitchFamily="34" charset="0"/>
                </a:rPr>
                <a:t> Implement risk-based policies, procedures and controls</a:t>
              </a:r>
            </a:p>
            <a:p>
              <a:endParaRPr lang="en-US" sz="700">
                <a:solidFill>
                  <a:schemeClr val="bg1"/>
                </a:solidFill>
                <a:effectLst/>
                <a:latin typeface="Century Gothic" panose="020B0502020202020204" pitchFamily="34" charset="0"/>
              </a:endParaRPr>
            </a:p>
          </p:txBody>
        </p:sp>
        <p:sp>
          <p:nvSpPr>
            <p:cNvPr id="119" name="Speech Bubble: Rectangle 154">
              <a:extLst>
                <a:ext uri="{FF2B5EF4-FFF2-40B4-BE49-F238E27FC236}">
                  <a16:creationId xmlns:a16="http://schemas.microsoft.com/office/drawing/2014/main" id="{3D202C5B-02DB-6C4A-27EC-21C5CC4F366B}"/>
                </a:ext>
              </a:extLst>
            </p:cNvPr>
            <p:cNvSpPr/>
            <p:nvPr/>
          </p:nvSpPr>
          <p:spPr>
            <a:xfrm>
              <a:off x="10428642" y="3597481"/>
              <a:ext cx="1280160" cy="617648"/>
            </a:xfrm>
            <a:prstGeom prst="wedgeRectCallout">
              <a:avLst>
                <a:gd name="adj1" fmla="val -62108"/>
                <a:gd name="adj2" fmla="val -23152"/>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500.8 </a:t>
              </a:r>
              <a:r>
                <a:rPr lang="en-US" sz="700" dirty="0">
                  <a:solidFill>
                    <a:schemeClr val="bg1"/>
                  </a:solidFill>
                  <a:latin typeface="Century Gothic" panose="020B0502020202020204" pitchFamily="34" charset="0"/>
                </a:rPr>
                <a:t>P</a:t>
              </a:r>
              <a:r>
                <a:rPr lang="en-US" sz="700" dirty="0">
                  <a:solidFill>
                    <a:schemeClr val="bg1"/>
                  </a:solidFill>
                  <a:effectLst/>
                  <a:latin typeface="Century Gothic" panose="020B0502020202020204" pitchFamily="34" charset="0"/>
                </a:rPr>
                <a:t>rocedures for evaluating, assessing or testing the security of externally developed</a:t>
              </a:r>
            </a:p>
            <a:p>
              <a:r>
                <a:rPr lang="en-US" sz="700" dirty="0">
                  <a:solidFill>
                    <a:schemeClr val="bg1"/>
                  </a:solidFill>
                  <a:effectLst/>
                  <a:latin typeface="Century Gothic" panose="020B0502020202020204" pitchFamily="34" charset="0"/>
                </a:rPr>
                <a:t>applications </a:t>
              </a:r>
            </a:p>
            <a:p>
              <a:endParaRPr lang="en-US" sz="700" dirty="0">
                <a:solidFill>
                  <a:schemeClr val="bg1"/>
                </a:solidFill>
                <a:effectLst/>
                <a:latin typeface="Century Gothic" panose="020B0502020202020204" pitchFamily="34" charset="0"/>
              </a:endParaRPr>
            </a:p>
            <a:p>
              <a:endParaRPr lang="en-US" sz="700" dirty="0">
                <a:solidFill>
                  <a:schemeClr val="bg1"/>
                </a:solidFill>
                <a:effectLst/>
                <a:latin typeface="Century Gothic" panose="020B0502020202020204" pitchFamily="34" charset="0"/>
              </a:endParaRPr>
            </a:p>
          </p:txBody>
        </p:sp>
        <p:sp>
          <p:nvSpPr>
            <p:cNvPr id="120" name="Speech Bubble: Rectangle 154">
              <a:extLst>
                <a:ext uri="{FF2B5EF4-FFF2-40B4-BE49-F238E27FC236}">
                  <a16:creationId xmlns:a16="http://schemas.microsoft.com/office/drawing/2014/main" id="{C85DF7FD-F901-DE46-D731-9944AC20A824}"/>
                </a:ext>
              </a:extLst>
            </p:cNvPr>
            <p:cNvSpPr/>
            <p:nvPr/>
          </p:nvSpPr>
          <p:spPr>
            <a:xfrm>
              <a:off x="10381459" y="1974230"/>
              <a:ext cx="1280160" cy="423376"/>
            </a:xfrm>
            <a:prstGeom prst="wedgeRectCallout">
              <a:avLst>
                <a:gd name="adj1" fmla="val -63141"/>
                <a:gd name="adj2" fmla="val -7115"/>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500.3 </a:t>
              </a:r>
              <a:r>
                <a:rPr lang="en-US" sz="700" dirty="0">
                  <a:solidFill>
                    <a:schemeClr val="bg1"/>
                  </a:solidFill>
                  <a:effectLst/>
                  <a:latin typeface="Century Gothic" panose="020B0502020202020204" pitchFamily="34" charset="0"/>
                </a:rPr>
                <a:t>  Business continuity and disaster recovery planning and resources</a:t>
              </a:r>
            </a:p>
          </p:txBody>
        </p:sp>
        <p:sp>
          <p:nvSpPr>
            <p:cNvPr id="121" name="Speech Bubble: Rectangle 154">
              <a:extLst>
                <a:ext uri="{FF2B5EF4-FFF2-40B4-BE49-F238E27FC236}">
                  <a16:creationId xmlns:a16="http://schemas.microsoft.com/office/drawing/2014/main" id="{65F44E2C-F538-EDFB-6808-11A9E3DB1C6C}"/>
                </a:ext>
              </a:extLst>
            </p:cNvPr>
            <p:cNvSpPr/>
            <p:nvPr/>
          </p:nvSpPr>
          <p:spPr>
            <a:xfrm>
              <a:off x="10397370" y="3058129"/>
              <a:ext cx="1280160" cy="430021"/>
            </a:xfrm>
            <a:prstGeom prst="wedgeRectCallout">
              <a:avLst>
                <a:gd name="adj1" fmla="val -61527"/>
                <a:gd name="adj2" fmla="val 17002"/>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500.3</a:t>
              </a:r>
              <a:r>
                <a:rPr lang="en-US" sz="700" dirty="0">
                  <a:solidFill>
                    <a:schemeClr val="bg1"/>
                  </a:solidFill>
                  <a:effectLst/>
                  <a:latin typeface="Century Gothic" panose="020B0502020202020204" pitchFamily="34" charset="0"/>
                </a:rPr>
                <a:t> </a:t>
              </a:r>
              <a:r>
                <a:rPr lang="en-US" sz="700" dirty="0">
                  <a:solidFill>
                    <a:schemeClr val="bg1"/>
                  </a:solidFill>
                  <a:latin typeface="Century Gothic" panose="020B0502020202020204" pitchFamily="34" charset="0"/>
                </a:rPr>
                <a:t>S</a:t>
              </a:r>
              <a:r>
                <a:rPr lang="en-US" sz="700" dirty="0">
                  <a:solidFill>
                    <a:schemeClr val="bg1"/>
                  </a:solidFill>
                  <a:effectLst/>
                  <a:latin typeface="Century Gothic" panose="020B0502020202020204" pitchFamily="34" charset="0"/>
                </a:rPr>
                <a:t>ystems and application development and quality assurance</a:t>
              </a:r>
            </a:p>
            <a:p>
              <a:endParaRPr lang="en-US" sz="700" dirty="0">
                <a:solidFill>
                  <a:schemeClr val="bg1"/>
                </a:solidFill>
                <a:effectLst/>
                <a:latin typeface="Century Gothic" panose="020B0502020202020204" pitchFamily="34" charset="0"/>
              </a:endParaRPr>
            </a:p>
          </p:txBody>
        </p:sp>
        <p:sp>
          <p:nvSpPr>
            <p:cNvPr id="122" name="Speech Bubble: Rectangle 154">
              <a:extLst>
                <a:ext uri="{FF2B5EF4-FFF2-40B4-BE49-F238E27FC236}">
                  <a16:creationId xmlns:a16="http://schemas.microsoft.com/office/drawing/2014/main" id="{C182BC41-CAA4-5527-C3D3-8855C22BCC49}"/>
                </a:ext>
              </a:extLst>
            </p:cNvPr>
            <p:cNvSpPr/>
            <p:nvPr/>
          </p:nvSpPr>
          <p:spPr>
            <a:xfrm>
              <a:off x="10823476" y="903458"/>
              <a:ext cx="1280160" cy="407706"/>
            </a:xfrm>
            <a:prstGeom prst="wedgeRectCallout">
              <a:avLst>
                <a:gd name="adj1" fmla="val -58680"/>
                <a:gd name="adj2" fmla="val 20911"/>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dirty="0">
                  <a:solidFill>
                    <a:schemeClr val="bg1"/>
                  </a:solidFill>
                  <a:effectLst/>
                  <a:latin typeface="Century Gothic" panose="020B0502020202020204" pitchFamily="34" charset="0"/>
                </a:rPr>
                <a:t>500.4 </a:t>
              </a:r>
              <a:r>
                <a:rPr lang="en-US" sz="700" dirty="0">
                  <a:solidFill>
                    <a:schemeClr val="bg1"/>
                  </a:solidFill>
                  <a:effectLst/>
                  <a:latin typeface="Century Gothic" panose="020B0502020202020204" pitchFamily="34" charset="0"/>
                </a:rPr>
                <a:t> Covered Entity’s cybersecurity policies and procedures</a:t>
              </a:r>
            </a:p>
          </p:txBody>
        </p:sp>
        <p:sp>
          <p:nvSpPr>
            <p:cNvPr id="123" name="Speech Bubble: Rectangle 154">
              <a:extLst>
                <a:ext uri="{FF2B5EF4-FFF2-40B4-BE49-F238E27FC236}">
                  <a16:creationId xmlns:a16="http://schemas.microsoft.com/office/drawing/2014/main" id="{E04011DA-B9F7-4536-D2D5-3243997028DE}"/>
                </a:ext>
              </a:extLst>
            </p:cNvPr>
            <p:cNvSpPr/>
            <p:nvPr/>
          </p:nvSpPr>
          <p:spPr>
            <a:xfrm>
              <a:off x="10816190" y="1335636"/>
              <a:ext cx="1280160" cy="407706"/>
            </a:xfrm>
            <a:prstGeom prst="wedgeRectCallout">
              <a:avLst>
                <a:gd name="adj1" fmla="val -58680"/>
                <a:gd name="adj2" fmla="val 20911"/>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r>
                <a:rPr lang="en-US" sz="700" b="1">
                  <a:solidFill>
                    <a:schemeClr val="bg1"/>
                  </a:solidFill>
                  <a:effectLst/>
                  <a:latin typeface="Century Gothic" panose="020B0502020202020204" pitchFamily="34" charset="0"/>
                </a:rPr>
                <a:t>500.4 </a:t>
              </a:r>
              <a:r>
                <a:rPr lang="en-US" sz="700">
                  <a:solidFill>
                    <a:schemeClr val="bg1"/>
                  </a:solidFill>
                  <a:effectLst/>
                  <a:latin typeface="Century Gothic" panose="020B0502020202020204" pitchFamily="34" charset="0"/>
                </a:rPr>
                <a:t> Covered Entity’s cybersecurity policies and procedures</a:t>
              </a:r>
            </a:p>
          </p:txBody>
        </p:sp>
      </p:grpSp>
    </p:spTree>
    <p:extLst>
      <p:ext uri="{BB962C8B-B14F-4D97-AF65-F5344CB8AC3E}">
        <p14:creationId xmlns:p14="http://schemas.microsoft.com/office/powerpoint/2010/main" val="32860688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blinds(horizontal)">
                                      <p:cBhvr>
                                        <p:cTn id="7"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107CF0-D005-93DC-4E52-57BE46F91D97}"/>
              </a:ext>
            </a:extLst>
          </p:cNvPr>
          <p:cNvSpPr/>
          <p:nvPr/>
        </p:nvSpPr>
        <p:spPr>
          <a:xfrm>
            <a:off x="8703665" y="444589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DevOps</a:t>
            </a:r>
          </a:p>
        </p:txBody>
      </p:sp>
      <p:grpSp>
        <p:nvGrpSpPr>
          <p:cNvPr id="5" name="Group 4">
            <a:extLst>
              <a:ext uri="{FF2B5EF4-FFF2-40B4-BE49-F238E27FC236}">
                <a16:creationId xmlns:a16="http://schemas.microsoft.com/office/drawing/2014/main" id="{0276847A-5ECA-ACA6-A68E-B9DBF75F05CE}"/>
              </a:ext>
            </a:extLst>
          </p:cNvPr>
          <p:cNvGrpSpPr/>
          <p:nvPr/>
        </p:nvGrpSpPr>
        <p:grpSpPr>
          <a:xfrm>
            <a:off x="87532" y="403164"/>
            <a:ext cx="11979849" cy="407818"/>
            <a:chOff x="87555" y="402375"/>
            <a:chExt cx="11982970" cy="456962"/>
          </a:xfrm>
          <a:solidFill>
            <a:schemeClr val="tx1"/>
          </a:solidFill>
        </p:grpSpPr>
        <p:sp>
          <p:nvSpPr>
            <p:cNvPr id="6" name="Chevron 5">
              <a:extLst>
                <a:ext uri="{FF2B5EF4-FFF2-40B4-BE49-F238E27FC236}">
                  <a16:creationId xmlns:a16="http://schemas.microsoft.com/office/drawing/2014/main" id="{BC750A70-178C-FB76-981A-8617FE7CDF6E}"/>
                </a:ext>
              </a:extLst>
            </p:cNvPr>
            <p:cNvSpPr/>
            <p:nvPr/>
          </p:nvSpPr>
          <p:spPr>
            <a:xfrm>
              <a:off x="87555" y="402375"/>
              <a:ext cx="1917135"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chemeClr val="bg1"/>
                  </a:solidFill>
                  <a:latin typeface="ServiceNow Sans" panose="020B0504040101010104" pitchFamily="34" charset="77"/>
                </a:rPr>
                <a:t>Ideate &amp; Plan</a:t>
              </a:r>
            </a:p>
          </p:txBody>
        </p:sp>
        <p:sp>
          <p:nvSpPr>
            <p:cNvPr id="7" name="Chevron 6">
              <a:extLst>
                <a:ext uri="{FF2B5EF4-FFF2-40B4-BE49-F238E27FC236}">
                  <a16:creationId xmlns:a16="http://schemas.microsoft.com/office/drawing/2014/main" id="{6B2CEADC-4C6B-D376-06C0-ED1DE048EAD5}"/>
                </a:ext>
              </a:extLst>
            </p:cNvPr>
            <p:cNvSpPr/>
            <p:nvPr/>
          </p:nvSpPr>
          <p:spPr>
            <a:xfrm>
              <a:off x="1822102" y="402375"/>
              <a:ext cx="1917544"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Request/ </a:t>
              </a:r>
            </a:p>
            <a:p>
              <a:pPr algn="ctr" defTabSz="456629">
                <a:defRPr/>
              </a:pPr>
              <a:r>
                <a:rPr lang="en-US" sz="1200" b="1">
                  <a:solidFill>
                    <a:srgbClr val="FFFFFF"/>
                  </a:solidFill>
                  <a:latin typeface="ServiceNow Sans" panose="020B0504040101010104" pitchFamily="34" charset="77"/>
                </a:rPr>
                <a:t>Fulfill</a:t>
              </a:r>
            </a:p>
          </p:txBody>
        </p:sp>
        <p:sp>
          <p:nvSpPr>
            <p:cNvPr id="8" name="Chevron 7">
              <a:extLst>
                <a:ext uri="{FF2B5EF4-FFF2-40B4-BE49-F238E27FC236}">
                  <a16:creationId xmlns:a16="http://schemas.microsoft.com/office/drawing/2014/main" id="{5AE43848-D89A-0F75-AC7A-B313F639F19C}"/>
                </a:ext>
              </a:extLst>
            </p:cNvPr>
            <p:cNvSpPr/>
            <p:nvPr/>
          </p:nvSpPr>
          <p:spPr>
            <a:xfrm>
              <a:off x="3557058" y="402375"/>
              <a:ext cx="1917135"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Develop / Deploy</a:t>
              </a:r>
            </a:p>
          </p:txBody>
        </p:sp>
        <p:sp>
          <p:nvSpPr>
            <p:cNvPr id="9" name="Chevron 8">
              <a:extLst>
                <a:ext uri="{FF2B5EF4-FFF2-40B4-BE49-F238E27FC236}">
                  <a16:creationId xmlns:a16="http://schemas.microsoft.com/office/drawing/2014/main" id="{EB6F47D4-F984-66C5-9E30-BA29B55BD37F}"/>
                </a:ext>
              </a:extLst>
            </p:cNvPr>
            <p:cNvSpPr/>
            <p:nvPr/>
          </p:nvSpPr>
          <p:spPr>
            <a:xfrm>
              <a:off x="5291605" y="402375"/>
              <a:ext cx="1909522"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Manage</a:t>
              </a:r>
            </a:p>
          </p:txBody>
        </p:sp>
        <p:sp>
          <p:nvSpPr>
            <p:cNvPr id="10" name="Chevron 9">
              <a:extLst>
                <a:ext uri="{FF2B5EF4-FFF2-40B4-BE49-F238E27FC236}">
                  <a16:creationId xmlns:a16="http://schemas.microsoft.com/office/drawing/2014/main" id="{5E1CEDDF-D30D-995C-049E-D6BDE5B0A693}"/>
                </a:ext>
              </a:extLst>
            </p:cNvPr>
            <p:cNvSpPr/>
            <p:nvPr/>
          </p:nvSpPr>
          <p:spPr>
            <a:xfrm>
              <a:off x="7018540" y="402375"/>
              <a:ext cx="1889283"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Monitor</a:t>
              </a:r>
            </a:p>
          </p:txBody>
        </p:sp>
        <p:sp>
          <p:nvSpPr>
            <p:cNvPr id="11" name="Chevron 10">
              <a:extLst>
                <a:ext uri="{FF2B5EF4-FFF2-40B4-BE49-F238E27FC236}">
                  <a16:creationId xmlns:a16="http://schemas.microsoft.com/office/drawing/2014/main" id="{1A553EEE-BD6B-1DD3-CEF0-1B91D66338E2}"/>
                </a:ext>
              </a:extLst>
            </p:cNvPr>
            <p:cNvSpPr/>
            <p:nvPr/>
          </p:nvSpPr>
          <p:spPr>
            <a:xfrm>
              <a:off x="8725236" y="402375"/>
              <a:ext cx="1889283"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Service</a:t>
              </a:r>
            </a:p>
          </p:txBody>
        </p:sp>
        <p:sp>
          <p:nvSpPr>
            <p:cNvPr id="12" name="Chevron 11">
              <a:extLst>
                <a:ext uri="{FF2B5EF4-FFF2-40B4-BE49-F238E27FC236}">
                  <a16:creationId xmlns:a16="http://schemas.microsoft.com/office/drawing/2014/main" id="{C767D054-E06B-8D6C-91BA-6DF5B46DB294}"/>
                </a:ext>
              </a:extLst>
            </p:cNvPr>
            <p:cNvSpPr/>
            <p:nvPr/>
          </p:nvSpPr>
          <p:spPr>
            <a:xfrm>
              <a:off x="10431931" y="402375"/>
              <a:ext cx="1638594"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Retire</a:t>
              </a:r>
            </a:p>
          </p:txBody>
        </p:sp>
      </p:grpSp>
      <p:sp>
        <p:nvSpPr>
          <p:cNvPr id="13" name="Rectangle 12">
            <a:extLst>
              <a:ext uri="{FF2B5EF4-FFF2-40B4-BE49-F238E27FC236}">
                <a16:creationId xmlns:a16="http://schemas.microsoft.com/office/drawing/2014/main" id="{D1C899C3-842B-43A4-8BE8-A0D2359E1A17}"/>
              </a:ext>
            </a:extLst>
          </p:cNvPr>
          <p:cNvSpPr/>
          <p:nvPr/>
        </p:nvSpPr>
        <p:spPr>
          <a:xfrm>
            <a:off x="10397370" y="865100"/>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Hardware End of Life</a:t>
            </a:r>
          </a:p>
        </p:txBody>
      </p:sp>
      <p:sp>
        <p:nvSpPr>
          <p:cNvPr id="14" name="Rectangle 13">
            <a:extLst>
              <a:ext uri="{FF2B5EF4-FFF2-40B4-BE49-F238E27FC236}">
                <a16:creationId xmlns:a16="http://schemas.microsoft.com/office/drawing/2014/main" id="{85BB6A34-0F13-E0C2-B846-57598DEF1211}"/>
              </a:ext>
            </a:extLst>
          </p:cNvPr>
          <p:cNvSpPr/>
          <p:nvPr/>
        </p:nvSpPr>
        <p:spPr>
          <a:xfrm>
            <a:off x="10397370" y="1244595"/>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End of Life</a:t>
            </a:r>
          </a:p>
        </p:txBody>
      </p:sp>
      <p:sp>
        <p:nvSpPr>
          <p:cNvPr id="15" name="Rectangle 14">
            <a:extLst>
              <a:ext uri="{FF2B5EF4-FFF2-40B4-BE49-F238E27FC236}">
                <a16:creationId xmlns:a16="http://schemas.microsoft.com/office/drawing/2014/main" id="{51ADB8B3-27DD-3B51-83B4-6F6AC5082344}"/>
              </a:ext>
            </a:extLst>
          </p:cNvPr>
          <p:cNvSpPr/>
          <p:nvPr/>
        </p:nvSpPr>
        <p:spPr>
          <a:xfrm>
            <a:off x="10397370" y="1624089"/>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Hardware Offboarding</a:t>
            </a:r>
          </a:p>
        </p:txBody>
      </p:sp>
      <p:sp>
        <p:nvSpPr>
          <p:cNvPr id="16" name="TextBox 15">
            <a:extLst>
              <a:ext uri="{FF2B5EF4-FFF2-40B4-BE49-F238E27FC236}">
                <a16:creationId xmlns:a16="http://schemas.microsoft.com/office/drawing/2014/main" id="{C31B3F2C-1CFC-6AD6-F891-2CFDF35A9F03}"/>
              </a:ext>
            </a:extLst>
          </p:cNvPr>
          <p:cNvSpPr txBox="1"/>
          <p:nvPr/>
        </p:nvSpPr>
        <p:spPr>
          <a:xfrm>
            <a:off x="11944879" y="1624090"/>
            <a:ext cx="0" cy="45695"/>
          </a:xfrm>
          <a:prstGeom prst="rect">
            <a:avLst/>
          </a:prstGeom>
          <a:solidFill>
            <a:schemeClr val="tx1"/>
          </a:solidFill>
          <a:ln>
            <a:noFill/>
          </a:ln>
        </p:spPr>
        <p:txBody>
          <a:bodyPr wrap="none" rtlCol="0">
            <a:noAutofit/>
          </a:bodyPr>
          <a:lstStyle/>
          <a:p>
            <a:pPr>
              <a:spcBef>
                <a:spcPts val="300"/>
              </a:spcBef>
            </a:pPr>
            <a:endParaRPr lang="en-US" sz="1600">
              <a:solidFill>
                <a:schemeClr val="bg1"/>
              </a:solidFill>
              <a:latin typeface="ServiceNow Sans" panose="020B0504040101010104" pitchFamily="34" charset="77"/>
            </a:endParaRPr>
          </a:p>
        </p:txBody>
      </p:sp>
      <p:sp>
        <p:nvSpPr>
          <p:cNvPr id="17" name="Rectangle 16">
            <a:extLst>
              <a:ext uri="{FF2B5EF4-FFF2-40B4-BE49-F238E27FC236}">
                <a16:creationId xmlns:a16="http://schemas.microsoft.com/office/drawing/2014/main" id="{5A47B61B-CDD2-8A1F-7EFD-BC3E78D481B3}"/>
              </a:ext>
            </a:extLst>
          </p:cNvPr>
          <p:cNvSpPr/>
          <p:nvPr/>
        </p:nvSpPr>
        <p:spPr>
          <a:xfrm>
            <a:off x="10397370" y="2003583"/>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Decommission</a:t>
            </a:r>
          </a:p>
        </p:txBody>
      </p:sp>
      <p:sp>
        <p:nvSpPr>
          <p:cNvPr id="18" name="Rectangle 17">
            <a:extLst>
              <a:ext uri="{FF2B5EF4-FFF2-40B4-BE49-F238E27FC236}">
                <a16:creationId xmlns:a16="http://schemas.microsoft.com/office/drawing/2014/main" id="{BE6AFE35-07F5-975B-C114-A2B45BF3A16C}"/>
              </a:ext>
            </a:extLst>
          </p:cNvPr>
          <p:cNvSpPr/>
          <p:nvPr/>
        </p:nvSpPr>
        <p:spPr>
          <a:xfrm>
            <a:off x="5359704" y="448324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SW/HW Asset Mgmt. Visualization</a:t>
            </a:r>
          </a:p>
        </p:txBody>
      </p:sp>
      <p:sp>
        <p:nvSpPr>
          <p:cNvPr id="19" name="Rectangle 18">
            <a:extLst>
              <a:ext uri="{FF2B5EF4-FFF2-40B4-BE49-F238E27FC236}">
                <a16:creationId xmlns:a16="http://schemas.microsoft.com/office/drawing/2014/main" id="{A676BE01-841B-4EB5-82F2-485A6C0944CB}"/>
              </a:ext>
            </a:extLst>
          </p:cNvPr>
          <p:cNvSpPr/>
          <p:nvPr/>
        </p:nvSpPr>
        <p:spPr>
          <a:xfrm>
            <a:off x="5359704"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SaaS License Management</a:t>
            </a:r>
          </a:p>
        </p:txBody>
      </p:sp>
      <p:sp>
        <p:nvSpPr>
          <p:cNvPr id="20" name="Rectangle 19">
            <a:extLst>
              <a:ext uri="{FF2B5EF4-FFF2-40B4-BE49-F238E27FC236}">
                <a16:creationId xmlns:a16="http://schemas.microsoft.com/office/drawing/2014/main" id="{415AF3EB-B7A3-3053-C891-E52679E44406}"/>
              </a:ext>
            </a:extLst>
          </p:cNvPr>
          <p:cNvSpPr/>
          <p:nvPr/>
        </p:nvSpPr>
        <p:spPr>
          <a:xfrm>
            <a:off x="5359704" y="126711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Containerized Software Licensing</a:t>
            </a:r>
          </a:p>
        </p:txBody>
      </p:sp>
      <p:sp>
        <p:nvSpPr>
          <p:cNvPr id="21" name="Rectangle 20">
            <a:extLst>
              <a:ext uri="{FF2B5EF4-FFF2-40B4-BE49-F238E27FC236}">
                <a16:creationId xmlns:a16="http://schemas.microsoft.com/office/drawing/2014/main" id="{F21B41F5-ACC2-19B6-105D-29479808C879}"/>
              </a:ext>
            </a:extLst>
          </p:cNvPr>
          <p:cNvSpPr/>
          <p:nvPr/>
        </p:nvSpPr>
        <p:spPr>
          <a:xfrm>
            <a:off x="5359704" y="207114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Cost Management </a:t>
            </a:r>
          </a:p>
        </p:txBody>
      </p:sp>
      <p:sp>
        <p:nvSpPr>
          <p:cNvPr id="22" name="Rectangle 21">
            <a:extLst>
              <a:ext uri="{FF2B5EF4-FFF2-40B4-BE49-F238E27FC236}">
                <a16:creationId xmlns:a16="http://schemas.microsoft.com/office/drawing/2014/main" id="{16CB0ED8-CDEB-C15D-9D80-C9D04D53653E}"/>
              </a:ext>
            </a:extLst>
          </p:cNvPr>
          <p:cNvSpPr/>
          <p:nvPr/>
        </p:nvSpPr>
        <p:spPr>
          <a:xfrm>
            <a:off x="5359704" y="247316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Storage and DB Optimization</a:t>
            </a:r>
          </a:p>
        </p:txBody>
      </p:sp>
      <p:sp>
        <p:nvSpPr>
          <p:cNvPr id="23" name="Rectangle 22">
            <a:extLst>
              <a:ext uri="{FF2B5EF4-FFF2-40B4-BE49-F238E27FC236}">
                <a16:creationId xmlns:a16="http://schemas.microsoft.com/office/drawing/2014/main" id="{AE6EE616-A128-D5F9-8DF2-1E3CE6AB65E0}"/>
              </a:ext>
            </a:extLst>
          </p:cNvPr>
          <p:cNvSpPr/>
          <p:nvPr/>
        </p:nvSpPr>
        <p:spPr>
          <a:xfrm>
            <a:off x="5359704" y="3679212"/>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Inventory and Distribution</a:t>
            </a:r>
          </a:p>
        </p:txBody>
      </p:sp>
      <p:sp>
        <p:nvSpPr>
          <p:cNvPr id="24" name="Rectangle 23">
            <a:extLst>
              <a:ext uri="{FF2B5EF4-FFF2-40B4-BE49-F238E27FC236}">
                <a16:creationId xmlns:a16="http://schemas.microsoft.com/office/drawing/2014/main" id="{217F8228-BE3C-5887-1999-37E6D1EEDCC1}"/>
              </a:ext>
            </a:extLst>
          </p:cNvPr>
          <p:cNvSpPr/>
          <p:nvPr/>
        </p:nvSpPr>
        <p:spPr>
          <a:xfrm>
            <a:off x="5359704" y="408122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Product Catalog</a:t>
            </a:r>
          </a:p>
        </p:txBody>
      </p:sp>
      <p:sp>
        <p:nvSpPr>
          <p:cNvPr id="25" name="Rectangle 24">
            <a:extLst>
              <a:ext uri="{FF2B5EF4-FFF2-40B4-BE49-F238E27FC236}">
                <a16:creationId xmlns:a16="http://schemas.microsoft.com/office/drawing/2014/main" id="{425D4819-E0E4-562A-2D6B-6533BF1D0C3D}"/>
              </a:ext>
            </a:extLst>
          </p:cNvPr>
          <p:cNvSpPr/>
          <p:nvPr/>
        </p:nvSpPr>
        <p:spPr>
          <a:xfrm>
            <a:off x="5359704" y="1669132"/>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Contracts Renewal Calendar</a:t>
            </a:r>
          </a:p>
        </p:txBody>
      </p:sp>
      <p:sp>
        <p:nvSpPr>
          <p:cNvPr id="26" name="Rectangle 25">
            <a:extLst>
              <a:ext uri="{FF2B5EF4-FFF2-40B4-BE49-F238E27FC236}">
                <a16:creationId xmlns:a16="http://schemas.microsoft.com/office/drawing/2014/main" id="{A984951F-664B-0280-91F6-C5126B288A01}"/>
              </a:ext>
            </a:extLst>
          </p:cNvPr>
          <p:cNvSpPr/>
          <p:nvPr/>
        </p:nvSpPr>
        <p:spPr>
          <a:xfrm>
            <a:off x="5359704" y="48852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Reservation</a:t>
            </a:r>
          </a:p>
        </p:txBody>
      </p:sp>
      <p:sp>
        <p:nvSpPr>
          <p:cNvPr id="27" name="Rectangle 26">
            <a:extLst>
              <a:ext uri="{FF2B5EF4-FFF2-40B4-BE49-F238E27FC236}">
                <a16:creationId xmlns:a16="http://schemas.microsoft.com/office/drawing/2014/main" id="{13ED24CE-C8ED-8FA6-1EDE-E1ADC19E8046}"/>
              </a:ext>
            </a:extLst>
          </p:cNvPr>
          <p:cNvSpPr/>
          <p:nvPr/>
        </p:nvSpPr>
        <p:spPr>
          <a:xfrm>
            <a:off x="5359704" y="28751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Composition Analysis (SCA)</a:t>
            </a:r>
          </a:p>
        </p:txBody>
      </p:sp>
      <p:sp>
        <p:nvSpPr>
          <p:cNvPr id="28" name="Rectangle 27">
            <a:extLst>
              <a:ext uri="{FF2B5EF4-FFF2-40B4-BE49-F238E27FC236}">
                <a16:creationId xmlns:a16="http://schemas.microsoft.com/office/drawing/2014/main" id="{73189A14-440E-048B-5E75-11B23509BB3C}"/>
              </a:ext>
            </a:extLst>
          </p:cNvPr>
          <p:cNvSpPr/>
          <p:nvPr/>
        </p:nvSpPr>
        <p:spPr>
          <a:xfrm>
            <a:off x="5359704" y="327719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License and cloud cost simulator</a:t>
            </a:r>
          </a:p>
        </p:txBody>
      </p:sp>
      <p:sp>
        <p:nvSpPr>
          <p:cNvPr id="30" name="TextBox 29">
            <a:extLst>
              <a:ext uri="{FF2B5EF4-FFF2-40B4-BE49-F238E27FC236}">
                <a16:creationId xmlns:a16="http://schemas.microsoft.com/office/drawing/2014/main" id="{225B65E2-121A-7132-9451-53473409AE9B}"/>
              </a:ext>
            </a:extLst>
          </p:cNvPr>
          <p:cNvSpPr txBox="1"/>
          <p:nvPr/>
        </p:nvSpPr>
        <p:spPr>
          <a:xfrm>
            <a:off x="169444" y="4836160"/>
            <a:ext cx="0" cy="0"/>
          </a:xfrm>
          <a:prstGeom prst="rect">
            <a:avLst/>
          </a:prstGeom>
          <a:solidFill>
            <a:schemeClr val="tx1"/>
          </a:solidFill>
        </p:spPr>
        <p:txBody>
          <a:bodyPr wrap="none" rtlCol="0">
            <a:noAutofit/>
          </a:bodyPr>
          <a:lstStyle/>
          <a:p>
            <a:pPr>
              <a:spcBef>
                <a:spcPts val="300"/>
              </a:spcBef>
            </a:pPr>
            <a:endParaRPr lang="en-US" sz="1600">
              <a:solidFill>
                <a:schemeClr val="bg1"/>
              </a:solidFill>
              <a:latin typeface="ServiceNow Sans" panose="020B0504040101010104" pitchFamily="34" charset="77"/>
            </a:endParaRPr>
          </a:p>
        </p:txBody>
      </p:sp>
      <p:sp>
        <p:nvSpPr>
          <p:cNvPr id="31" name="TextBox 30">
            <a:extLst>
              <a:ext uri="{FF2B5EF4-FFF2-40B4-BE49-F238E27FC236}">
                <a16:creationId xmlns:a16="http://schemas.microsoft.com/office/drawing/2014/main" id="{7393378E-83EA-5529-E05B-F64543703F17}"/>
              </a:ext>
            </a:extLst>
          </p:cNvPr>
          <p:cNvSpPr txBox="1"/>
          <p:nvPr/>
        </p:nvSpPr>
        <p:spPr>
          <a:xfrm>
            <a:off x="11223876" y="3993986"/>
            <a:ext cx="0" cy="0"/>
          </a:xfrm>
          <a:prstGeom prst="rect">
            <a:avLst/>
          </a:prstGeom>
          <a:solidFill>
            <a:schemeClr val="tx1"/>
          </a:solidFill>
        </p:spPr>
        <p:txBody>
          <a:bodyPr wrap="none" rtlCol="0">
            <a:noAutofit/>
          </a:bodyPr>
          <a:lstStyle/>
          <a:p>
            <a:pPr>
              <a:spcBef>
                <a:spcPts val="300"/>
              </a:spcBef>
            </a:pPr>
            <a:endParaRPr lang="en-US" sz="1600">
              <a:solidFill>
                <a:schemeClr val="bg1"/>
              </a:solidFill>
              <a:latin typeface="ServiceNow Sans" panose="020B0504040101010104" pitchFamily="34" charset="77"/>
            </a:endParaRPr>
          </a:p>
        </p:txBody>
      </p:sp>
      <p:sp>
        <p:nvSpPr>
          <p:cNvPr id="32" name="Rectangle 31">
            <a:extLst>
              <a:ext uri="{FF2B5EF4-FFF2-40B4-BE49-F238E27FC236}">
                <a16:creationId xmlns:a16="http://schemas.microsoft.com/office/drawing/2014/main" id="{2953E8D9-B76F-F70C-C400-BE87473AE9F7}"/>
              </a:ext>
            </a:extLst>
          </p:cNvPr>
          <p:cNvSpPr/>
          <p:nvPr/>
        </p:nvSpPr>
        <p:spPr>
          <a:xfrm>
            <a:off x="7032144"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Discovery</a:t>
            </a:r>
          </a:p>
        </p:txBody>
      </p:sp>
      <p:sp>
        <p:nvSpPr>
          <p:cNvPr id="33" name="Rectangle 32">
            <a:extLst>
              <a:ext uri="{FF2B5EF4-FFF2-40B4-BE49-F238E27FC236}">
                <a16:creationId xmlns:a16="http://schemas.microsoft.com/office/drawing/2014/main" id="{0C13A99E-9675-BBD7-3125-48E36BCFE8FD}"/>
              </a:ext>
            </a:extLst>
          </p:cNvPr>
          <p:cNvSpPr/>
          <p:nvPr/>
        </p:nvSpPr>
        <p:spPr>
          <a:xfrm>
            <a:off x="7048465" y="326310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Security Incident Response</a:t>
            </a:r>
          </a:p>
        </p:txBody>
      </p:sp>
      <p:sp>
        <p:nvSpPr>
          <p:cNvPr id="34" name="Rectangle 33">
            <a:extLst>
              <a:ext uri="{FF2B5EF4-FFF2-40B4-BE49-F238E27FC236}">
                <a16:creationId xmlns:a16="http://schemas.microsoft.com/office/drawing/2014/main" id="{74B5014E-61C1-FB17-C61E-6C5FF9D2ED0C}"/>
              </a:ext>
            </a:extLst>
          </p:cNvPr>
          <p:cNvSpPr/>
          <p:nvPr/>
        </p:nvSpPr>
        <p:spPr>
          <a:xfrm>
            <a:off x="7021281" y="166443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Event Management</a:t>
            </a:r>
          </a:p>
        </p:txBody>
      </p:sp>
      <p:sp>
        <p:nvSpPr>
          <p:cNvPr id="35" name="Rectangle 34">
            <a:extLst>
              <a:ext uri="{FF2B5EF4-FFF2-40B4-BE49-F238E27FC236}">
                <a16:creationId xmlns:a16="http://schemas.microsoft.com/office/drawing/2014/main" id="{D0FAA054-90B0-88BC-6052-395BCF3DA6A1}"/>
              </a:ext>
            </a:extLst>
          </p:cNvPr>
          <p:cNvSpPr/>
          <p:nvPr/>
        </p:nvSpPr>
        <p:spPr>
          <a:xfrm>
            <a:off x="7021281" y="207114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Anomaly Detection &amp; RCA</a:t>
            </a:r>
          </a:p>
        </p:txBody>
      </p:sp>
      <p:sp>
        <p:nvSpPr>
          <p:cNvPr id="36" name="Rectangle 35">
            <a:extLst>
              <a:ext uri="{FF2B5EF4-FFF2-40B4-BE49-F238E27FC236}">
                <a16:creationId xmlns:a16="http://schemas.microsoft.com/office/drawing/2014/main" id="{FE43CB7E-A561-E88A-43E9-787618D8A3E9}"/>
              </a:ext>
            </a:extLst>
          </p:cNvPr>
          <p:cNvSpPr/>
          <p:nvPr/>
        </p:nvSpPr>
        <p:spPr>
          <a:xfrm>
            <a:off x="7048465" y="366277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Vulnerability Response</a:t>
            </a:r>
          </a:p>
        </p:txBody>
      </p:sp>
      <p:sp>
        <p:nvSpPr>
          <p:cNvPr id="37" name="Rectangle 36">
            <a:extLst>
              <a:ext uri="{FF2B5EF4-FFF2-40B4-BE49-F238E27FC236}">
                <a16:creationId xmlns:a16="http://schemas.microsoft.com/office/drawing/2014/main" id="{823F4A32-4ED3-B89F-53DB-818A371D5756}"/>
              </a:ext>
            </a:extLst>
          </p:cNvPr>
          <p:cNvSpPr/>
          <p:nvPr/>
        </p:nvSpPr>
        <p:spPr>
          <a:xfrm>
            <a:off x="7048465" y="646044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Spend Detection</a:t>
            </a:r>
          </a:p>
        </p:txBody>
      </p:sp>
      <p:sp>
        <p:nvSpPr>
          <p:cNvPr id="38" name="Rectangle 37">
            <a:extLst>
              <a:ext uri="{FF2B5EF4-FFF2-40B4-BE49-F238E27FC236}">
                <a16:creationId xmlns:a16="http://schemas.microsoft.com/office/drawing/2014/main" id="{0F37D3AB-38EA-55D9-06CA-8665710E9FA2}"/>
              </a:ext>
            </a:extLst>
          </p:cNvPr>
          <p:cNvSpPr/>
          <p:nvPr/>
        </p:nvSpPr>
        <p:spPr>
          <a:xfrm>
            <a:off x="7048465" y="4462111"/>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Risk, Compliance and Audit Mgmt.</a:t>
            </a:r>
          </a:p>
        </p:txBody>
      </p:sp>
      <p:sp>
        <p:nvSpPr>
          <p:cNvPr id="39" name="Rectangle 38">
            <a:extLst>
              <a:ext uri="{FF2B5EF4-FFF2-40B4-BE49-F238E27FC236}">
                <a16:creationId xmlns:a16="http://schemas.microsoft.com/office/drawing/2014/main" id="{EF8E1768-2BBA-D38F-B6C5-D5A39D88BC28}"/>
              </a:ext>
            </a:extLst>
          </p:cNvPr>
          <p:cNvSpPr/>
          <p:nvPr/>
        </p:nvSpPr>
        <p:spPr>
          <a:xfrm>
            <a:off x="7048465" y="406244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Policy Management</a:t>
            </a:r>
          </a:p>
        </p:txBody>
      </p:sp>
      <p:sp>
        <p:nvSpPr>
          <p:cNvPr id="40" name="Rectangle 39">
            <a:extLst>
              <a:ext uri="{FF2B5EF4-FFF2-40B4-BE49-F238E27FC236}">
                <a16:creationId xmlns:a16="http://schemas.microsoft.com/office/drawing/2014/main" id="{E0C1B034-08E1-6561-71A1-D0C4A621BC81}"/>
              </a:ext>
            </a:extLst>
          </p:cNvPr>
          <p:cNvSpPr/>
          <p:nvPr/>
        </p:nvSpPr>
        <p:spPr>
          <a:xfrm>
            <a:off x="7048465" y="4861779"/>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Service Health Dashboards </a:t>
            </a:r>
          </a:p>
        </p:txBody>
      </p:sp>
      <p:sp>
        <p:nvSpPr>
          <p:cNvPr id="41" name="Rectangle 40">
            <a:extLst>
              <a:ext uri="{FF2B5EF4-FFF2-40B4-BE49-F238E27FC236}">
                <a16:creationId xmlns:a16="http://schemas.microsoft.com/office/drawing/2014/main" id="{4440F7CE-9C6A-FFB6-E992-D475D7E38EFB}"/>
              </a:ext>
            </a:extLst>
          </p:cNvPr>
          <p:cNvSpPr/>
          <p:nvPr/>
        </p:nvSpPr>
        <p:spPr>
          <a:xfrm>
            <a:off x="7048465" y="6060783"/>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Effective Licensing Positioning (ELP)</a:t>
            </a:r>
          </a:p>
        </p:txBody>
      </p:sp>
      <p:sp>
        <p:nvSpPr>
          <p:cNvPr id="42" name="Rectangle 41">
            <a:extLst>
              <a:ext uri="{FF2B5EF4-FFF2-40B4-BE49-F238E27FC236}">
                <a16:creationId xmlns:a16="http://schemas.microsoft.com/office/drawing/2014/main" id="{0E9BB474-CE04-FEDD-9740-AA090AEDDBAF}"/>
              </a:ext>
            </a:extLst>
          </p:cNvPr>
          <p:cNvSpPr/>
          <p:nvPr/>
        </p:nvSpPr>
        <p:spPr>
          <a:xfrm>
            <a:off x="7032144" y="126476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Full-Stack Observability</a:t>
            </a:r>
          </a:p>
        </p:txBody>
      </p:sp>
      <p:sp>
        <p:nvSpPr>
          <p:cNvPr id="43" name="Rectangle 42">
            <a:extLst>
              <a:ext uri="{FF2B5EF4-FFF2-40B4-BE49-F238E27FC236}">
                <a16:creationId xmlns:a16="http://schemas.microsoft.com/office/drawing/2014/main" id="{5E45A149-796F-2C67-D4FE-C7678F009BC3}"/>
              </a:ext>
            </a:extLst>
          </p:cNvPr>
          <p:cNvSpPr/>
          <p:nvPr/>
        </p:nvSpPr>
        <p:spPr>
          <a:xfrm>
            <a:off x="169444" y="865100"/>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Needs Assessment</a:t>
            </a:r>
          </a:p>
        </p:txBody>
      </p:sp>
      <p:sp>
        <p:nvSpPr>
          <p:cNvPr id="44" name="Rectangle 43">
            <a:extLst>
              <a:ext uri="{FF2B5EF4-FFF2-40B4-BE49-F238E27FC236}">
                <a16:creationId xmlns:a16="http://schemas.microsoft.com/office/drawing/2014/main" id="{84F7B05E-EF7E-6FA1-EA51-B824B6B4EC02}"/>
              </a:ext>
            </a:extLst>
          </p:cNvPr>
          <p:cNvSpPr/>
          <p:nvPr/>
        </p:nvSpPr>
        <p:spPr>
          <a:xfrm>
            <a:off x="8714757" y="126476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Patch Orchestration</a:t>
            </a:r>
          </a:p>
        </p:txBody>
      </p:sp>
      <p:sp>
        <p:nvSpPr>
          <p:cNvPr id="45" name="Rectangle 44">
            <a:extLst>
              <a:ext uri="{FF2B5EF4-FFF2-40B4-BE49-F238E27FC236}">
                <a16:creationId xmlns:a16="http://schemas.microsoft.com/office/drawing/2014/main" id="{80CB0BDB-FD0C-3EE3-627B-05464611807E}"/>
              </a:ext>
            </a:extLst>
          </p:cNvPr>
          <p:cNvSpPr/>
          <p:nvPr/>
        </p:nvSpPr>
        <p:spPr>
          <a:xfrm>
            <a:off x="8714757"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Service Mapping</a:t>
            </a:r>
          </a:p>
        </p:txBody>
      </p:sp>
      <p:sp>
        <p:nvSpPr>
          <p:cNvPr id="46" name="Rectangle 45">
            <a:extLst>
              <a:ext uri="{FF2B5EF4-FFF2-40B4-BE49-F238E27FC236}">
                <a16:creationId xmlns:a16="http://schemas.microsoft.com/office/drawing/2014/main" id="{EC4B8682-0E84-D46B-CB6A-C4C641B61D4F}"/>
              </a:ext>
            </a:extLst>
          </p:cNvPr>
          <p:cNvSpPr/>
          <p:nvPr/>
        </p:nvSpPr>
        <p:spPr>
          <a:xfrm>
            <a:off x="8714757" y="166443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Major Security Incident Management</a:t>
            </a:r>
          </a:p>
        </p:txBody>
      </p:sp>
      <p:sp>
        <p:nvSpPr>
          <p:cNvPr id="47" name="Rectangle 46">
            <a:extLst>
              <a:ext uri="{FF2B5EF4-FFF2-40B4-BE49-F238E27FC236}">
                <a16:creationId xmlns:a16="http://schemas.microsoft.com/office/drawing/2014/main" id="{D1C114B1-3F9F-A684-758D-7B1E472B0E19}"/>
              </a:ext>
            </a:extLst>
          </p:cNvPr>
          <p:cNvSpPr/>
          <p:nvPr/>
        </p:nvSpPr>
        <p:spPr>
          <a:xfrm>
            <a:off x="8714757" y="366277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Technology Portfolio Management</a:t>
            </a:r>
          </a:p>
        </p:txBody>
      </p:sp>
      <p:sp>
        <p:nvSpPr>
          <p:cNvPr id="48" name="Rectangle 47">
            <a:extLst>
              <a:ext uri="{FF2B5EF4-FFF2-40B4-BE49-F238E27FC236}">
                <a16:creationId xmlns:a16="http://schemas.microsoft.com/office/drawing/2014/main" id="{F65FA835-F383-11EE-1DE7-70D69C21AB5A}"/>
              </a:ext>
            </a:extLst>
          </p:cNvPr>
          <p:cNvSpPr/>
          <p:nvPr/>
        </p:nvSpPr>
        <p:spPr>
          <a:xfrm>
            <a:off x="8714757" y="2463772"/>
            <a:ext cx="155447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Application Rationalization</a:t>
            </a:r>
          </a:p>
        </p:txBody>
      </p:sp>
      <p:sp>
        <p:nvSpPr>
          <p:cNvPr id="49" name="Rectangle 48">
            <a:extLst>
              <a:ext uri="{FF2B5EF4-FFF2-40B4-BE49-F238E27FC236}">
                <a16:creationId xmlns:a16="http://schemas.microsoft.com/office/drawing/2014/main" id="{B22CED0F-A99A-3E52-B7E3-3DE3250F4EB0}"/>
              </a:ext>
            </a:extLst>
          </p:cNvPr>
          <p:cNvSpPr/>
          <p:nvPr/>
        </p:nvSpPr>
        <p:spPr>
          <a:xfrm>
            <a:off x="8714757" y="28634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Application Categorization</a:t>
            </a:r>
          </a:p>
        </p:txBody>
      </p:sp>
      <p:sp>
        <p:nvSpPr>
          <p:cNvPr id="50" name="Rectangle 49">
            <a:extLst>
              <a:ext uri="{FF2B5EF4-FFF2-40B4-BE49-F238E27FC236}">
                <a16:creationId xmlns:a16="http://schemas.microsoft.com/office/drawing/2014/main" id="{53E8C518-121B-F17C-45E2-EF95AA5290C5}"/>
              </a:ext>
            </a:extLst>
          </p:cNvPr>
          <p:cNvSpPr/>
          <p:nvPr/>
        </p:nvSpPr>
        <p:spPr>
          <a:xfrm>
            <a:off x="8714757" y="326310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Application TCO Optimization</a:t>
            </a:r>
          </a:p>
        </p:txBody>
      </p:sp>
      <p:sp>
        <p:nvSpPr>
          <p:cNvPr id="51" name="Rectangle 50">
            <a:extLst>
              <a:ext uri="{FF2B5EF4-FFF2-40B4-BE49-F238E27FC236}">
                <a16:creationId xmlns:a16="http://schemas.microsoft.com/office/drawing/2014/main" id="{1993206E-F107-773A-05E1-CE96ECC32438}"/>
              </a:ext>
            </a:extLst>
          </p:cNvPr>
          <p:cNvSpPr/>
          <p:nvPr/>
        </p:nvSpPr>
        <p:spPr>
          <a:xfrm>
            <a:off x="8714757" y="406244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Tech Debt Management</a:t>
            </a:r>
          </a:p>
        </p:txBody>
      </p:sp>
      <p:sp>
        <p:nvSpPr>
          <p:cNvPr id="52" name="Rectangle 51">
            <a:extLst>
              <a:ext uri="{FF2B5EF4-FFF2-40B4-BE49-F238E27FC236}">
                <a16:creationId xmlns:a16="http://schemas.microsoft.com/office/drawing/2014/main" id="{1EC45A90-839F-15A3-02DB-5645411914D5}"/>
              </a:ext>
            </a:extLst>
          </p:cNvPr>
          <p:cNvSpPr/>
          <p:nvPr/>
        </p:nvSpPr>
        <p:spPr>
          <a:xfrm>
            <a:off x="8714757" y="206410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chemeClr val="bg1"/>
                </a:solidFill>
                <a:latin typeface="ServiceNow Sans" panose="020B0504040101010104" pitchFamily="34" charset="77"/>
              </a:rPr>
              <a:t>Business Continuity Management</a:t>
            </a:r>
          </a:p>
        </p:txBody>
      </p:sp>
      <p:sp>
        <p:nvSpPr>
          <p:cNvPr id="53" name="Rectangle 52">
            <a:extLst>
              <a:ext uri="{FF2B5EF4-FFF2-40B4-BE49-F238E27FC236}">
                <a16:creationId xmlns:a16="http://schemas.microsoft.com/office/drawing/2014/main" id="{586E145E-6A15-893E-7092-A7FDE7302460}"/>
              </a:ext>
            </a:extLst>
          </p:cNvPr>
          <p:cNvSpPr/>
          <p:nvPr/>
        </p:nvSpPr>
        <p:spPr>
          <a:xfrm>
            <a:off x="5359704" y="528727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Planned Maintenance</a:t>
            </a:r>
          </a:p>
        </p:txBody>
      </p:sp>
      <p:sp>
        <p:nvSpPr>
          <p:cNvPr id="54" name="Rectangle 53">
            <a:extLst>
              <a:ext uri="{FF2B5EF4-FFF2-40B4-BE49-F238E27FC236}">
                <a16:creationId xmlns:a16="http://schemas.microsoft.com/office/drawing/2014/main" id="{4E5442BC-6847-3339-2F8E-32F00919729A}"/>
              </a:ext>
            </a:extLst>
          </p:cNvPr>
          <p:cNvSpPr/>
          <p:nvPr/>
        </p:nvSpPr>
        <p:spPr>
          <a:xfrm>
            <a:off x="169444" y="1262206"/>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Strategic Goals Alignment</a:t>
            </a:r>
          </a:p>
        </p:txBody>
      </p:sp>
      <p:sp>
        <p:nvSpPr>
          <p:cNvPr id="55" name="Rectangle 54">
            <a:extLst>
              <a:ext uri="{FF2B5EF4-FFF2-40B4-BE49-F238E27FC236}">
                <a16:creationId xmlns:a16="http://schemas.microsoft.com/office/drawing/2014/main" id="{F08C2A8B-5816-B966-60C0-CCA6DB7F80AA}"/>
              </a:ext>
            </a:extLst>
          </p:cNvPr>
          <p:cNvSpPr/>
          <p:nvPr/>
        </p:nvSpPr>
        <p:spPr>
          <a:xfrm>
            <a:off x="169444" y="1659312"/>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Needs Prioritization</a:t>
            </a:r>
          </a:p>
        </p:txBody>
      </p:sp>
      <p:sp>
        <p:nvSpPr>
          <p:cNvPr id="56" name="Rectangle 55">
            <a:extLst>
              <a:ext uri="{FF2B5EF4-FFF2-40B4-BE49-F238E27FC236}">
                <a16:creationId xmlns:a16="http://schemas.microsoft.com/office/drawing/2014/main" id="{CC054DDC-8F95-8AFB-BC69-616957F8296D}"/>
              </a:ext>
            </a:extLst>
          </p:cNvPr>
          <p:cNvSpPr/>
          <p:nvPr/>
        </p:nvSpPr>
        <p:spPr>
          <a:xfrm>
            <a:off x="169444" y="2056418"/>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Investment Planning</a:t>
            </a:r>
          </a:p>
        </p:txBody>
      </p:sp>
      <p:sp>
        <p:nvSpPr>
          <p:cNvPr id="57" name="Rectangle 56">
            <a:extLst>
              <a:ext uri="{FF2B5EF4-FFF2-40B4-BE49-F238E27FC236}">
                <a16:creationId xmlns:a16="http://schemas.microsoft.com/office/drawing/2014/main" id="{613F77C0-3FB8-487E-DDEA-3530CF71CE7A}"/>
              </a:ext>
            </a:extLst>
          </p:cNvPr>
          <p:cNvSpPr/>
          <p:nvPr/>
        </p:nvSpPr>
        <p:spPr>
          <a:xfrm>
            <a:off x="169444" y="4041948"/>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Financial Planning</a:t>
            </a:r>
          </a:p>
        </p:txBody>
      </p:sp>
      <p:sp>
        <p:nvSpPr>
          <p:cNvPr id="58" name="Rectangle 57">
            <a:extLst>
              <a:ext uri="{FF2B5EF4-FFF2-40B4-BE49-F238E27FC236}">
                <a16:creationId xmlns:a16="http://schemas.microsoft.com/office/drawing/2014/main" id="{68BF9F76-4C92-A926-A78A-D39ECC09EE78}"/>
              </a:ext>
            </a:extLst>
          </p:cNvPr>
          <p:cNvSpPr/>
          <p:nvPr/>
        </p:nvSpPr>
        <p:spPr>
          <a:xfrm>
            <a:off x="169444" y="3247736"/>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Release Planning</a:t>
            </a:r>
          </a:p>
        </p:txBody>
      </p:sp>
      <p:sp>
        <p:nvSpPr>
          <p:cNvPr id="59" name="Rectangle 58">
            <a:extLst>
              <a:ext uri="{FF2B5EF4-FFF2-40B4-BE49-F238E27FC236}">
                <a16:creationId xmlns:a16="http://schemas.microsoft.com/office/drawing/2014/main" id="{D237168E-3E2C-5177-B985-AF065E238E0B}"/>
              </a:ext>
            </a:extLst>
          </p:cNvPr>
          <p:cNvSpPr/>
          <p:nvPr/>
        </p:nvSpPr>
        <p:spPr>
          <a:xfrm>
            <a:off x="169444" y="5662815"/>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Risk &amp; Control  Identification</a:t>
            </a:r>
          </a:p>
        </p:txBody>
      </p:sp>
      <p:sp>
        <p:nvSpPr>
          <p:cNvPr id="60" name="Rectangle 59">
            <a:extLst>
              <a:ext uri="{FF2B5EF4-FFF2-40B4-BE49-F238E27FC236}">
                <a16:creationId xmlns:a16="http://schemas.microsoft.com/office/drawing/2014/main" id="{6E9B0A12-0DF2-A216-5CD9-E5A66326F01F}"/>
              </a:ext>
            </a:extLst>
          </p:cNvPr>
          <p:cNvSpPr/>
          <p:nvPr/>
        </p:nvSpPr>
        <p:spPr>
          <a:xfrm>
            <a:off x="169444" y="526570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Utilization/ Retirement Planning</a:t>
            </a:r>
          </a:p>
        </p:txBody>
      </p:sp>
      <p:sp>
        <p:nvSpPr>
          <p:cNvPr id="61" name="Rectangle 60">
            <a:extLst>
              <a:ext uri="{FF2B5EF4-FFF2-40B4-BE49-F238E27FC236}">
                <a16:creationId xmlns:a16="http://schemas.microsoft.com/office/drawing/2014/main" id="{E0C7CF0F-7854-7C58-B1F2-657C51D1CCBC}"/>
              </a:ext>
            </a:extLst>
          </p:cNvPr>
          <p:cNvSpPr/>
          <p:nvPr/>
        </p:nvSpPr>
        <p:spPr>
          <a:xfrm>
            <a:off x="169444" y="245352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Capability Planning</a:t>
            </a:r>
          </a:p>
        </p:txBody>
      </p:sp>
      <p:sp>
        <p:nvSpPr>
          <p:cNvPr id="62" name="Rectangle 61">
            <a:extLst>
              <a:ext uri="{FF2B5EF4-FFF2-40B4-BE49-F238E27FC236}">
                <a16:creationId xmlns:a16="http://schemas.microsoft.com/office/drawing/2014/main" id="{D61F97B9-03FA-243A-79B0-5F60375B1D35}"/>
              </a:ext>
            </a:extLst>
          </p:cNvPr>
          <p:cNvSpPr/>
          <p:nvPr/>
        </p:nvSpPr>
        <p:spPr>
          <a:xfrm>
            <a:off x="169444" y="3644842"/>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Resource Planning</a:t>
            </a:r>
          </a:p>
        </p:txBody>
      </p:sp>
      <p:sp>
        <p:nvSpPr>
          <p:cNvPr id="63" name="Rectangle 62">
            <a:extLst>
              <a:ext uri="{FF2B5EF4-FFF2-40B4-BE49-F238E27FC236}">
                <a16:creationId xmlns:a16="http://schemas.microsoft.com/office/drawing/2014/main" id="{F1235A50-8694-77E4-8ED8-EC1BA54F967B}"/>
              </a:ext>
            </a:extLst>
          </p:cNvPr>
          <p:cNvSpPr/>
          <p:nvPr/>
        </p:nvSpPr>
        <p:spPr>
          <a:xfrm>
            <a:off x="169444" y="443905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Project Planning</a:t>
            </a:r>
          </a:p>
        </p:txBody>
      </p:sp>
      <p:sp>
        <p:nvSpPr>
          <p:cNvPr id="64" name="Rectangle 63">
            <a:extLst>
              <a:ext uri="{FF2B5EF4-FFF2-40B4-BE49-F238E27FC236}">
                <a16:creationId xmlns:a16="http://schemas.microsoft.com/office/drawing/2014/main" id="{5C4FA7F1-83F0-6759-516C-9840D9905DC6}"/>
              </a:ext>
            </a:extLst>
          </p:cNvPr>
          <p:cNvSpPr/>
          <p:nvPr/>
        </p:nvSpPr>
        <p:spPr>
          <a:xfrm>
            <a:off x="169444" y="2850630"/>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Demand Planning</a:t>
            </a:r>
          </a:p>
        </p:txBody>
      </p:sp>
      <p:sp>
        <p:nvSpPr>
          <p:cNvPr id="65" name="Rectangle 64">
            <a:extLst>
              <a:ext uri="{FF2B5EF4-FFF2-40B4-BE49-F238E27FC236}">
                <a16:creationId xmlns:a16="http://schemas.microsoft.com/office/drawing/2014/main" id="{548C3CAA-AF59-0D72-E66C-58127890BD76}"/>
              </a:ext>
            </a:extLst>
          </p:cNvPr>
          <p:cNvSpPr/>
          <p:nvPr/>
        </p:nvSpPr>
        <p:spPr>
          <a:xfrm>
            <a:off x="169444" y="4868597"/>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Business Capability Mapping</a:t>
            </a:r>
          </a:p>
        </p:txBody>
      </p:sp>
      <p:sp>
        <p:nvSpPr>
          <p:cNvPr id="66" name="Rectangle 65">
            <a:extLst>
              <a:ext uri="{FF2B5EF4-FFF2-40B4-BE49-F238E27FC236}">
                <a16:creationId xmlns:a16="http://schemas.microsoft.com/office/drawing/2014/main" id="{DD330ABE-B2E2-E2EB-B5A6-959F630CB435}"/>
              </a:ext>
            </a:extLst>
          </p:cNvPr>
          <p:cNvSpPr/>
          <p:nvPr/>
        </p:nvSpPr>
        <p:spPr>
          <a:xfrm>
            <a:off x="1930680"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Request Management</a:t>
            </a:r>
          </a:p>
        </p:txBody>
      </p:sp>
      <p:sp>
        <p:nvSpPr>
          <p:cNvPr id="67" name="Rectangle 66">
            <a:extLst>
              <a:ext uri="{FF2B5EF4-FFF2-40B4-BE49-F238E27FC236}">
                <a16:creationId xmlns:a16="http://schemas.microsoft.com/office/drawing/2014/main" id="{20EDFBD4-8A0E-B88F-355B-4BB3838ABF00}"/>
              </a:ext>
            </a:extLst>
          </p:cNvPr>
          <p:cNvSpPr/>
          <p:nvPr/>
        </p:nvSpPr>
        <p:spPr>
          <a:xfrm>
            <a:off x="1930680" y="32639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Guided Purchasing</a:t>
            </a:r>
          </a:p>
        </p:txBody>
      </p:sp>
      <p:sp>
        <p:nvSpPr>
          <p:cNvPr id="68" name="Rectangle 67">
            <a:extLst>
              <a:ext uri="{FF2B5EF4-FFF2-40B4-BE49-F238E27FC236}">
                <a16:creationId xmlns:a16="http://schemas.microsoft.com/office/drawing/2014/main" id="{04B49919-5800-E2EE-3D63-18B302FDEF75}"/>
              </a:ext>
            </a:extLst>
          </p:cNvPr>
          <p:cNvSpPr/>
          <p:nvPr/>
        </p:nvSpPr>
        <p:spPr>
          <a:xfrm>
            <a:off x="1930680" y="366377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Supplier Management</a:t>
            </a:r>
          </a:p>
        </p:txBody>
      </p:sp>
      <p:sp>
        <p:nvSpPr>
          <p:cNvPr id="69" name="Rectangle 68">
            <a:extLst>
              <a:ext uri="{FF2B5EF4-FFF2-40B4-BE49-F238E27FC236}">
                <a16:creationId xmlns:a16="http://schemas.microsoft.com/office/drawing/2014/main" id="{9B0D9D1D-7533-B27B-8F57-06005FCC01F3}"/>
              </a:ext>
            </a:extLst>
          </p:cNvPr>
          <p:cNvSpPr/>
          <p:nvPr/>
        </p:nvSpPr>
        <p:spPr>
          <a:xfrm>
            <a:off x="1930680" y="24643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Architecture Policy &amp; Compliance</a:t>
            </a:r>
          </a:p>
        </p:txBody>
      </p:sp>
      <p:sp>
        <p:nvSpPr>
          <p:cNvPr id="70" name="Rectangle 69">
            <a:extLst>
              <a:ext uri="{FF2B5EF4-FFF2-40B4-BE49-F238E27FC236}">
                <a16:creationId xmlns:a16="http://schemas.microsoft.com/office/drawing/2014/main" id="{F90AC655-ED0C-336B-0CEF-F9309E0A61F2}"/>
              </a:ext>
            </a:extLst>
          </p:cNvPr>
          <p:cNvSpPr/>
          <p:nvPr/>
        </p:nvSpPr>
        <p:spPr>
          <a:xfrm>
            <a:off x="1930680" y="4863199"/>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Policy/Compliance Management (ESG)</a:t>
            </a:r>
          </a:p>
        </p:txBody>
      </p:sp>
      <p:sp>
        <p:nvSpPr>
          <p:cNvPr id="71" name="Rectangle 70">
            <a:extLst>
              <a:ext uri="{FF2B5EF4-FFF2-40B4-BE49-F238E27FC236}">
                <a16:creationId xmlns:a16="http://schemas.microsoft.com/office/drawing/2014/main" id="{3F6C7672-70A3-F09B-053D-87E65E4EF2A8}"/>
              </a:ext>
            </a:extLst>
          </p:cNvPr>
          <p:cNvSpPr/>
          <p:nvPr/>
        </p:nvSpPr>
        <p:spPr>
          <a:xfrm>
            <a:off x="1930680" y="40635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Procurement Management</a:t>
            </a:r>
          </a:p>
        </p:txBody>
      </p:sp>
      <p:sp>
        <p:nvSpPr>
          <p:cNvPr id="72" name="Rectangle 71">
            <a:extLst>
              <a:ext uri="{FF2B5EF4-FFF2-40B4-BE49-F238E27FC236}">
                <a16:creationId xmlns:a16="http://schemas.microsoft.com/office/drawing/2014/main" id="{7145FD55-2907-D81A-04C3-EC14BD03D2E1}"/>
              </a:ext>
            </a:extLst>
          </p:cNvPr>
          <p:cNvSpPr/>
          <p:nvPr/>
        </p:nvSpPr>
        <p:spPr>
          <a:xfrm>
            <a:off x="1930680" y="4463390"/>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Supplier/Vendor/Third Party Risk Assessment </a:t>
            </a:r>
          </a:p>
        </p:txBody>
      </p:sp>
      <p:sp>
        <p:nvSpPr>
          <p:cNvPr id="73" name="Rectangle 72">
            <a:extLst>
              <a:ext uri="{FF2B5EF4-FFF2-40B4-BE49-F238E27FC236}">
                <a16:creationId xmlns:a16="http://schemas.microsoft.com/office/drawing/2014/main" id="{EF756F65-D537-AB7A-A253-EDD0727D864F}"/>
              </a:ext>
            </a:extLst>
          </p:cNvPr>
          <p:cNvSpPr/>
          <p:nvPr/>
        </p:nvSpPr>
        <p:spPr>
          <a:xfrm>
            <a:off x="1930680" y="5662815"/>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Contract Management</a:t>
            </a:r>
          </a:p>
        </p:txBody>
      </p:sp>
      <p:sp>
        <p:nvSpPr>
          <p:cNvPr id="74" name="Rectangle 73">
            <a:extLst>
              <a:ext uri="{FF2B5EF4-FFF2-40B4-BE49-F238E27FC236}">
                <a16:creationId xmlns:a16="http://schemas.microsoft.com/office/drawing/2014/main" id="{2A462B11-4F73-A2AE-672A-E191C903E658}"/>
              </a:ext>
            </a:extLst>
          </p:cNvPr>
          <p:cNvSpPr/>
          <p:nvPr/>
        </p:nvSpPr>
        <p:spPr>
          <a:xfrm>
            <a:off x="1930680" y="126491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EA Diagrams Artifact Mgmt.</a:t>
            </a:r>
          </a:p>
        </p:txBody>
      </p:sp>
      <p:sp>
        <p:nvSpPr>
          <p:cNvPr id="75" name="Rectangle 74">
            <a:extLst>
              <a:ext uri="{FF2B5EF4-FFF2-40B4-BE49-F238E27FC236}">
                <a16:creationId xmlns:a16="http://schemas.microsoft.com/office/drawing/2014/main" id="{0565B8BD-698A-039D-426A-31FE8867890F}"/>
              </a:ext>
            </a:extLst>
          </p:cNvPr>
          <p:cNvSpPr/>
          <p:nvPr/>
        </p:nvSpPr>
        <p:spPr>
          <a:xfrm>
            <a:off x="1930680" y="206453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HW/SW Portfolio / Inventory Validation</a:t>
            </a:r>
          </a:p>
        </p:txBody>
      </p:sp>
      <p:sp>
        <p:nvSpPr>
          <p:cNvPr id="76" name="Rectangle 75">
            <a:extLst>
              <a:ext uri="{FF2B5EF4-FFF2-40B4-BE49-F238E27FC236}">
                <a16:creationId xmlns:a16="http://schemas.microsoft.com/office/drawing/2014/main" id="{3E1FAA90-7DA1-730D-66F7-E09982F39063}"/>
              </a:ext>
            </a:extLst>
          </p:cNvPr>
          <p:cNvSpPr/>
          <p:nvPr/>
        </p:nvSpPr>
        <p:spPr>
          <a:xfrm>
            <a:off x="1930680" y="286415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Funding</a:t>
            </a:r>
          </a:p>
        </p:txBody>
      </p:sp>
      <p:sp>
        <p:nvSpPr>
          <p:cNvPr id="77" name="Rectangle 76">
            <a:extLst>
              <a:ext uri="{FF2B5EF4-FFF2-40B4-BE49-F238E27FC236}">
                <a16:creationId xmlns:a16="http://schemas.microsoft.com/office/drawing/2014/main" id="{16107A0D-54E8-6883-A041-817AC95F859C}"/>
              </a:ext>
            </a:extLst>
          </p:cNvPr>
          <p:cNvSpPr/>
          <p:nvPr/>
        </p:nvSpPr>
        <p:spPr>
          <a:xfrm>
            <a:off x="3645192" y="487849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Dev-Test-Prod Deployment</a:t>
            </a:r>
          </a:p>
        </p:txBody>
      </p:sp>
      <p:sp>
        <p:nvSpPr>
          <p:cNvPr id="78" name="Rectangle 77">
            <a:extLst>
              <a:ext uri="{FF2B5EF4-FFF2-40B4-BE49-F238E27FC236}">
                <a16:creationId xmlns:a16="http://schemas.microsoft.com/office/drawing/2014/main" id="{1797A245-9C24-D448-1A1F-00929FD15F60}"/>
              </a:ext>
            </a:extLst>
          </p:cNvPr>
          <p:cNvSpPr/>
          <p:nvPr/>
        </p:nvSpPr>
        <p:spPr>
          <a:xfrm>
            <a:off x="3645192"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Agile Planning</a:t>
            </a:r>
          </a:p>
        </p:txBody>
      </p:sp>
      <p:sp>
        <p:nvSpPr>
          <p:cNvPr id="79" name="Rectangle 78">
            <a:extLst>
              <a:ext uri="{FF2B5EF4-FFF2-40B4-BE49-F238E27FC236}">
                <a16:creationId xmlns:a16="http://schemas.microsoft.com/office/drawing/2014/main" id="{1A14AC28-C6E1-8552-3D96-9EA34E7681E1}"/>
              </a:ext>
            </a:extLst>
          </p:cNvPr>
          <p:cNvSpPr/>
          <p:nvPr/>
        </p:nvSpPr>
        <p:spPr>
          <a:xfrm>
            <a:off x="3645192" y="12664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CI/CD Planning </a:t>
            </a:r>
          </a:p>
        </p:txBody>
      </p:sp>
      <p:sp>
        <p:nvSpPr>
          <p:cNvPr id="80" name="Rectangle 79">
            <a:extLst>
              <a:ext uri="{FF2B5EF4-FFF2-40B4-BE49-F238E27FC236}">
                <a16:creationId xmlns:a16="http://schemas.microsoft.com/office/drawing/2014/main" id="{41FA07A1-6F17-2EBF-B1C6-9F1524F72BB6}"/>
              </a:ext>
            </a:extLst>
          </p:cNvPr>
          <p:cNvSpPr/>
          <p:nvPr/>
        </p:nvSpPr>
        <p:spPr>
          <a:xfrm>
            <a:off x="3645192" y="206912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Backlog Management</a:t>
            </a:r>
          </a:p>
        </p:txBody>
      </p:sp>
      <p:sp>
        <p:nvSpPr>
          <p:cNvPr id="81" name="Rectangle 80">
            <a:extLst>
              <a:ext uri="{FF2B5EF4-FFF2-40B4-BE49-F238E27FC236}">
                <a16:creationId xmlns:a16="http://schemas.microsoft.com/office/drawing/2014/main" id="{6F7B2C58-9F4C-169E-5C43-833E981D1D6C}"/>
              </a:ext>
            </a:extLst>
          </p:cNvPr>
          <p:cNvSpPr/>
          <p:nvPr/>
        </p:nvSpPr>
        <p:spPr>
          <a:xfrm>
            <a:off x="3645192" y="24704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Permit to Build</a:t>
            </a:r>
          </a:p>
        </p:txBody>
      </p:sp>
      <p:sp>
        <p:nvSpPr>
          <p:cNvPr id="82" name="Rectangle 81">
            <a:extLst>
              <a:ext uri="{FF2B5EF4-FFF2-40B4-BE49-F238E27FC236}">
                <a16:creationId xmlns:a16="http://schemas.microsoft.com/office/drawing/2014/main" id="{253DD195-F13E-B47C-B117-9B4DCE8E59A8}"/>
              </a:ext>
            </a:extLst>
          </p:cNvPr>
          <p:cNvSpPr/>
          <p:nvPr/>
        </p:nvSpPr>
        <p:spPr>
          <a:xfrm>
            <a:off x="3645192" y="407582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Release Management</a:t>
            </a:r>
          </a:p>
        </p:txBody>
      </p:sp>
      <p:sp>
        <p:nvSpPr>
          <p:cNvPr id="83" name="Rectangle 82">
            <a:extLst>
              <a:ext uri="{FF2B5EF4-FFF2-40B4-BE49-F238E27FC236}">
                <a16:creationId xmlns:a16="http://schemas.microsoft.com/office/drawing/2014/main" id="{6A0D1367-1907-7E52-9BB4-9CFB7B185432}"/>
              </a:ext>
            </a:extLst>
          </p:cNvPr>
          <p:cNvSpPr/>
          <p:nvPr/>
        </p:nvSpPr>
        <p:spPr>
          <a:xfrm>
            <a:off x="3645192" y="44771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Test Automation / Management</a:t>
            </a:r>
          </a:p>
        </p:txBody>
      </p:sp>
      <p:sp>
        <p:nvSpPr>
          <p:cNvPr id="84" name="Rectangle 83">
            <a:extLst>
              <a:ext uri="{FF2B5EF4-FFF2-40B4-BE49-F238E27FC236}">
                <a16:creationId xmlns:a16="http://schemas.microsoft.com/office/drawing/2014/main" id="{63F63310-FE86-4422-437B-D2CBA55EDE9D}"/>
              </a:ext>
            </a:extLst>
          </p:cNvPr>
          <p:cNvSpPr/>
          <p:nvPr/>
        </p:nvSpPr>
        <p:spPr>
          <a:xfrm>
            <a:off x="3645192" y="16677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Agile Development</a:t>
            </a:r>
          </a:p>
        </p:txBody>
      </p:sp>
      <p:sp>
        <p:nvSpPr>
          <p:cNvPr id="85" name="Rectangle 84">
            <a:extLst>
              <a:ext uri="{FF2B5EF4-FFF2-40B4-BE49-F238E27FC236}">
                <a16:creationId xmlns:a16="http://schemas.microsoft.com/office/drawing/2014/main" id="{D1F70A9D-FE3A-270F-BB00-F78E540B1943}"/>
              </a:ext>
            </a:extLst>
          </p:cNvPr>
          <p:cNvSpPr/>
          <p:nvPr/>
        </p:nvSpPr>
        <p:spPr>
          <a:xfrm>
            <a:off x="3645192" y="32731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DevOps Change Management</a:t>
            </a:r>
          </a:p>
        </p:txBody>
      </p:sp>
      <p:sp>
        <p:nvSpPr>
          <p:cNvPr id="86" name="Rectangle 85">
            <a:extLst>
              <a:ext uri="{FF2B5EF4-FFF2-40B4-BE49-F238E27FC236}">
                <a16:creationId xmlns:a16="http://schemas.microsoft.com/office/drawing/2014/main" id="{25DCCF26-4ED8-E03D-0118-3A0E3DC11930}"/>
              </a:ext>
            </a:extLst>
          </p:cNvPr>
          <p:cNvSpPr/>
          <p:nvPr/>
        </p:nvSpPr>
        <p:spPr>
          <a:xfrm>
            <a:off x="3645192" y="28718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Permit to Operate</a:t>
            </a:r>
          </a:p>
        </p:txBody>
      </p:sp>
      <p:sp>
        <p:nvSpPr>
          <p:cNvPr id="87" name="Rectangle 86">
            <a:extLst>
              <a:ext uri="{FF2B5EF4-FFF2-40B4-BE49-F238E27FC236}">
                <a16:creationId xmlns:a16="http://schemas.microsoft.com/office/drawing/2014/main" id="{6F977809-DBBC-F501-AAF6-D93C813A1B7C}"/>
              </a:ext>
            </a:extLst>
          </p:cNvPr>
          <p:cNvSpPr/>
          <p:nvPr/>
        </p:nvSpPr>
        <p:spPr>
          <a:xfrm>
            <a:off x="3645192" y="36744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Configuration Management</a:t>
            </a:r>
          </a:p>
        </p:txBody>
      </p:sp>
      <p:sp>
        <p:nvSpPr>
          <p:cNvPr id="88" name="Rectangle 87">
            <a:extLst>
              <a:ext uri="{FF2B5EF4-FFF2-40B4-BE49-F238E27FC236}">
                <a16:creationId xmlns:a16="http://schemas.microsoft.com/office/drawing/2014/main" id="{C77DEF28-77EB-D0E9-3046-622A99B56A5B}"/>
              </a:ext>
            </a:extLst>
          </p:cNvPr>
          <p:cNvSpPr/>
          <p:nvPr/>
        </p:nvSpPr>
        <p:spPr>
          <a:xfrm>
            <a:off x="5359704" y="5689292"/>
            <a:ext cx="155448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Lifecycle Management</a:t>
            </a:r>
          </a:p>
        </p:txBody>
      </p:sp>
      <p:sp>
        <p:nvSpPr>
          <p:cNvPr id="89" name="Rectangle 88">
            <a:extLst>
              <a:ext uri="{FF2B5EF4-FFF2-40B4-BE49-F238E27FC236}">
                <a16:creationId xmlns:a16="http://schemas.microsoft.com/office/drawing/2014/main" id="{6C9E7900-D721-B4A2-97BE-8DA7CF794A50}"/>
              </a:ext>
            </a:extLst>
          </p:cNvPr>
          <p:cNvSpPr/>
          <p:nvPr/>
        </p:nvSpPr>
        <p:spPr>
          <a:xfrm>
            <a:off x="1930680" y="5263009"/>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Purchase Request Submission</a:t>
            </a:r>
          </a:p>
        </p:txBody>
      </p:sp>
      <p:sp>
        <p:nvSpPr>
          <p:cNvPr id="90" name="Rectangle 89">
            <a:extLst>
              <a:ext uri="{FF2B5EF4-FFF2-40B4-BE49-F238E27FC236}">
                <a16:creationId xmlns:a16="http://schemas.microsoft.com/office/drawing/2014/main" id="{9653DA42-89ED-81EC-FC09-AE9B3B7DF311}"/>
              </a:ext>
            </a:extLst>
          </p:cNvPr>
          <p:cNvSpPr/>
          <p:nvPr/>
        </p:nvSpPr>
        <p:spPr>
          <a:xfrm>
            <a:off x="1930680" y="166472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Enterprise Architecture Review /Approval (ARB)</a:t>
            </a:r>
          </a:p>
        </p:txBody>
      </p:sp>
      <p:sp>
        <p:nvSpPr>
          <p:cNvPr id="91" name="Rectangle 90">
            <a:extLst>
              <a:ext uri="{FF2B5EF4-FFF2-40B4-BE49-F238E27FC236}">
                <a16:creationId xmlns:a16="http://schemas.microsoft.com/office/drawing/2014/main" id="{03FAFAFB-E728-50CB-BBE9-6C1D4A78D10C}"/>
              </a:ext>
            </a:extLst>
          </p:cNvPr>
          <p:cNvSpPr/>
          <p:nvPr/>
        </p:nvSpPr>
        <p:spPr>
          <a:xfrm>
            <a:off x="5359704" y="6092400"/>
            <a:ext cx="155448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Onboarding for Employees</a:t>
            </a:r>
          </a:p>
        </p:txBody>
      </p:sp>
      <p:sp>
        <p:nvSpPr>
          <p:cNvPr id="92" name="Rectangle 91">
            <a:extLst>
              <a:ext uri="{FF2B5EF4-FFF2-40B4-BE49-F238E27FC236}">
                <a16:creationId xmlns:a16="http://schemas.microsoft.com/office/drawing/2014/main" id="{D4EBF597-EF01-1075-6797-4E892F45E246}"/>
              </a:ext>
            </a:extLst>
          </p:cNvPr>
          <p:cNvSpPr/>
          <p:nvPr/>
        </p:nvSpPr>
        <p:spPr>
          <a:xfrm>
            <a:off x="7021281" y="2421087"/>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Threat Intelligence</a:t>
            </a:r>
          </a:p>
        </p:txBody>
      </p:sp>
      <p:sp>
        <p:nvSpPr>
          <p:cNvPr id="93" name="Rectangle 92">
            <a:extLst>
              <a:ext uri="{FF2B5EF4-FFF2-40B4-BE49-F238E27FC236}">
                <a16:creationId xmlns:a16="http://schemas.microsoft.com/office/drawing/2014/main" id="{7B4F5CE7-3879-8AF3-69A4-415D5ABEFC0A}"/>
              </a:ext>
            </a:extLst>
          </p:cNvPr>
          <p:cNvSpPr/>
          <p:nvPr/>
        </p:nvSpPr>
        <p:spPr>
          <a:xfrm>
            <a:off x="7048465" y="28634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Security</a:t>
            </a:r>
          </a:p>
        </p:txBody>
      </p:sp>
      <p:sp>
        <p:nvSpPr>
          <p:cNvPr id="94" name="Rectangle 93">
            <a:extLst>
              <a:ext uri="{FF2B5EF4-FFF2-40B4-BE49-F238E27FC236}">
                <a16:creationId xmlns:a16="http://schemas.microsoft.com/office/drawing/2014/main" id="{EE1C0FA8-44F8-9851-A33B-22249A21960D}"/>
              </a:ext>
            </a:extLst>
          </p:cNvPr>
          <p:cNvSpPr/>
          <p:nvPr/>
        </p:nvSpPr>
        <p:spPr>
          <a:xfrm>
            <a:off x="7048465" y="5261447"/>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Synthetic Monitoring</a:t>
            </a:r>
          </a:p>
        </p:txBody>
      </p:sp>
      <p:sp>
        <p:nvSpPr>
          <p:cNvPr id="95" name="Rectangle 94">
            <a:extLst>
              <a:ext uri="{FF2B5EF4-FFF2-40B4-BE49-F238E27FC236}">
                <a16:creationId xmlns:a16="http://schemas.microsoft.com/office/drawing/2014/main" id="{59AC9037-A7FD-19F1-431D-9C3B2BDB0F8E}"/>
              </a:ext>
            </a:extLst>
          </p:cNvPr>
          <p:cNvSpPr/>
          <p:nvPr/>
        </p:nvSpPr>
        <p:spPr>
          <a:xfrm>
            <a:off x="7048465" y="5661115"/>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User Experience  Monitoring</a:t>
            </a:r>
          </a:p>
        </p:txBody>
      </p:sp>
      <p:grpSp>
        <p:nvGrpSpPr>
          <p:cNvPr id="126" name="Group 125">
            <a:extLst>
              <a:ext uri="{FF2B5EF4-FFF2-40B4-BE49-F238E27FC236}">
                <a16:creationId xmlns:a16="http://schemas.microsoft.com/office/drawing/2014/main" id="{AFF9C088-34D9-6B04-746D-E578A11DC218}"/>
              </a:ext>
            </a:extLst>
          </p:cNvPr>
          <p:cNvGrpSpPr/>
          <p:nvPr/>
        </p:nvGrpSpPr>
        <p:grpSpPr>
          <a:xfrm>
            <a:off x="169443" y="849321"/>
            <a:ext cx="11782407" cy="5959669"/>
            <a:chOff x="169443" y="849321"/>
            <a:chExt cx="11782407" cy="5959669"/>
          </a:xfrm>
        </p:grpSpPr>
        <p:sp>
          <p:nvSpPr>
            <p:cNvPr id="96" name="Rectangle 95">
              <a:extLst>
                <a:ext uri="{FF2B5EF4-FFF2-40B4-BE49-F238E27FC236}">
                  <a16:creationId xmlns:a16="http://schemas.microsoft.com/office/drawing/2014/main" id="{672B65E7-B98E-0BF3-8DBC-6547C8609202}"/>
                </a:ext>
              </a:extLst>
            </p:cNvPr>
            <p:cNvSpPr/>
            <p:nvPr/>
          </p:nvSpPr>
          <p:spPr>
            <a:xfrm>
              <a:off x="169443" y="865101"/>
              <a:ext cx="1554481" cy="3938622"/>
            </a:xfrm>
            <a:prstGeom prst="rect">
              <a:avLst/>
            </a:prstGeom>
            <a:solidFill>
              <a:schemeClr val="tx1">
                <a:lumMod val="75000"/>
                <a:lumOff val="25000"/>
                <a:alpha val="6993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Strategic </a:t>
              </a:r>
            </a:p>
            <a:p>
              <a:pPr algn="ctr"/>
              <a:r>
                <a:rPr lang="en-US" sz="1200" b="1">
                  <a:solidFill>
                    <a:schemeClr val="bg1"/>
                  </a:solidFill>
                  <a:latin typeface="ServiceNow Sans" panose="020B0504040101010104" pitchFamily="34" charset="77"/>
                </a:rPr>
                <a:t>Portfolio Management (SPM)</a:t>
              </a:r>
              <a:endParaRPr lang="en-US" sz="1200">
                <a:solidFill>
                  <a:schemeClr val="bg1"/>
                </a:solidFill>
                <a:latin typeface="ServiceNow Sans" panose="020B0504040101010104" pitchFamily="34" charset="77"/>
              </a:endParaRPr>
            </a:p>
          </p:txBody>
        </p:sp>
        <p:sp>
          <p:nvSpPr>
            <p:cNvPr id="97" name="Rectangle 96">
              <a:extLst>
                <a:ext uri="{FF2B5EF4-FFF2-40B4-BE49-F238E27FC236}">
                  <a16:creationId xmlns:a16="http://schemas.microsoft.com/office/drawing/2014/main" id="{6631E102-8A59-EC96-DB4B-7424E90D6AC2}"/>
                </a:ext>
              </a:extLst>
            </p:cNvPr>
            <p:cNvSpPr/>
            <p:nvPr/>
          </p:nvSpPr>
          <p:spPr>
            <a:xfrm>
              <a:off x="169444" y="4853088"/>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EA Pro</a:t>
              </a:r>
              <a:endParaRPr lang="en-US" sz="1200">
                <a:solidFill>
                  <a:schemeClr val="bg1"/>
                </a:solidFill>
                <a:latin typeface="ServiceNow Sans" panose="020B0504040101010104" pitchFamily="34" charset="77"/>
              </a:endParaRPr>
            </a:p>
          </p:txBody>
        </p:sp>
        <p:sp>
          <p:nvSpPr>
            <p:cNvPr id="98" name="Rectangle 97">
              <a:extLst>
                <a:ext uri="{FF2B5EF4-FFF2-40B4-BE49-F238E27FC236}">
                  <a16:creationId xmlns:a16="http://schemas.microsoft.com/office/drawing/2014/main" id="{2D7A4D4F-FD40-5C21-A238-61EED8FBF75F}"/>
                </a:ext>
              </a:extLst>
            </p:cNvPr>
            <p:cNvSpPr/>
            <p:nvPr/>
          </p:nvSpPr>
          <p:spPr>
            <a:xfrm>
              <a:off x="169444" y="5249930"/>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ITSM</a:t>
              </a:r>
              <a:endParaRPr lang="en-US" sz="1200">
                <a:solidFill>
                  <a:schemeClr val="bg1"/>
                </a:solidFill>
                <a:latin typeface="ServiceNow Sans" panose="020B0504040101010104" pitchFamily="34" charset="77"/>
              </a:endParaRPr>
            </a:p>
          </p:txBody>
        </p:sp>
        <p:sp>
          <p:nvSpPr>
            <p:cNvPr id="99" name="Rectangle 98">
              <a:extLst>
                <a:ext uri="{FF2B5EF4-FFF2-40B4-BE49-F238E27FC236}">
                  <a16:creationId xmlns:a16="http://schemas.microsoft.com/office/drawing/2014/main" id="{9FABF59F-805F-AE64-6BC8-273C4769D582}"/>
                </a:ext>
              </a:extLst>
            </p:cNvPr>
            <p:cNvSpPr/>
            <p:nvPr/>
          </p:nvSpPr>
          <p:spPr>
            <a:xfrm>
              <a:off x="169444" y="5630373"/>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IRM</a:t>
              </a:r>
              <a:endParaRPr lang="en-US" sz="1200">
                <a:solidFill>
                  <a:schemeClr val="bg1"/>
                </a:solidFill>
                <a:latin typeface="ServiceNow Sans" panose="020B0504040101010104" pitchFamily="34" charset="77"/>
              </a:endParaRPr>
            </a:p>
          </p:txBody>
        </p:sp>
        <p:sp>
          <p:nvSpPr>
            <p:cNvPr id="100" name="Rectangle 99">
              <a:extLst>
                <a:ext uri="{FF2B5EF4-FFF2-40B4-BE49-F238E27FC236}">
                  <a16:creationId xmlns:a16="http://schemas.microsoft.com/office/drawing/2014/main" id="{9C49FE6B-575C-48AF-E730-D2CEDAC43689}"/>
                </a:ext>
              </a:extLst>
            </p:cNvPr>
            <p:cNvSpPr/>
            <p:nvPr/>
          </p:nvSpPr>
          <p:spPr>
            <a:xfrm>
              <a:off x="1930680" y="857848"/>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ITSM</a:t>
              </a:r>
              <a:endParaRPr lang="en-US" sz="1200">
                <a:solidFill>
                  <a:schemeClr val="bg1"/>
                </a:solidFill>
                <a:latin typeface="ServiceNow Sans" panose="020B0504040101010104" pitchFamily="34" charset="77"/>
              </a:endParaRPr>
            </a:p>
          </p:txBody>
        </p:sp>
        <p:sp>
          <p:nvSpPr>
            <p:cNvPr id="101" name="Rectangle 100">
              <a:extLst>
                <a:ext uri="{FF2B5EF4-FFF2-40B4-BE49-F238E27FC236}">
                  <a16:creationId xmlns:a16="http://schemas.microsoft.com/office/drawing/2014/main" id="{9CBBCDE5-AFB9-18C4-1AFD-354C3F928CC1}"/>
                </a:ext>
              </a:extLst>
            </p:cNvPr>
            <p:cNvSpPr/>
            <p:nvPr/>
          </p:nvSpPr>
          <p:spPr>
            <a:xfrm>
              <a:off x="1942936" y="1243892"/>
              <a:ext cx="1554480" cy="1184882"/>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EA Pro</a:t>
              </a:r>
              <a:endParaRPr lang="en-US" sz="1200">
                <a:solidFill>
                  <a:schemeClr val="bg1"/>
                </a:solidFill>
                <a:latin typeface="ServiceNow Sans" panose="020B0504040101010104" pitchFamily="34" charset="77"/>
              </a:endParaRPr>
            </a:p>
          </p:txBody>
        </p:sp>
        <p:sp>
          <p:nvSpPr>
            <p:cNvPr id="102" name="Rectangle 101">
              <a:extLst>
                <a:ext uri="{FF2B5EF4-FFF2-40B4-BE49-F238E27FC236}">
                  <a16:creationId xmlns:a16="http://schemas.microsoft.com/office/drawing/2014/main" id="{435B1605-B8C4-8A5C-F7C9-59767874C4A3}"/>
                </a:ext>
              </a:extLst>
            </p:cNvPr>
            <p:cNvSpPr/>
            <p:nvPr/>
          </p:nvSpPr>
          <p:spPr>
            <a:xfrm>
              <a:off x="1943556" y="2421087"/>
              <a:ext cx="1554480" cy="37333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IRM</a:t>
              </a:r>
              <a:endParaRPr lang="en-US" sz="1200">
                <a:solidFill>
                  <a:schemeClr val="bg1"/>
                </a:solidFill>
                <a:latin typeface="ServiceNow Sans" panose="020B0504040101010104" pitchFamily="34" charset="77"/>
              </a:endParaRPr>
            </a:p>
          </p:txBody>
        </p:sp>
        <p:sp>
          <p:nvSpPr>
            <p:cNvPr id="103" name="Rectangle 102">
              <a:extLst>
                <a:ext uri="{FF2B5EF4-FFF2-40B4-BE49-F238E27FC236}">
                  <a16:creationId xmlns:a16="http://schemas.microsoft.com/office/drawing/2014/main" id="{271C3AF7-5C43-6375-35FC-2CE49CF7EE73}"/>
                </a:ext>
              </a:extLst>
            </p:cNvPr>
            <p:cNvSpPr/>
            <p:nvPr/>
          </p:nvSpPr>
          <p:spPr>
            <a:xfrm>
              <a:off x="1943556" y="3222334"/>
              <a:ext cx="1554480" cy="2805149"/>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Source to Pay</a:t>
              </a:r>
              <a:endParaRPr lang="en-US" sz="1200">
                <a:solidFill>
                  <a:schemeClr val="bg1"/>
                </a:solidFill>
                <a:latin typeface="ServiceNow Sans" panose="020B0504040101010104" pitchFamily="34" charset="77"/>
              </a:endParaRPr>
            </a:p>
          </p:txBody>
        </p:sp>
        <p:sp>
          <p:nvSpPr>
            <p:cNvPr id="104" name="Rectangle 103">
              <a:extLst>
                <a:ext uri="{FF2B5EF4-FFF2-40B4-BE49-F238E27FC236}">
                  <a16:creationId xmlns:a16="http://schemas.microsoft.com/office/drawing/2014/main" id="{1A40A2B5-C146-61B7-1248-FD678CBA500A}"/>
                </a:ext>
              </a:extLst>
            </p:cNvPr>
            <p:cNvSpPr/>
            <p:nvPr/>
          </p:nvSpPr>
          <p:spPr>
            <a:xfrm>
              <a:off x="1950455" y="2826660"/>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SPM</a:t>
              </a:r>
              <a:endParaRPr lang="en-US" sz="1200">
                <a:solidFill>
                  <a:schemeClr val="bg1"/>
                </a:solidFill>
                <a:latin typeface="ServiceNow Sans" panose="020B0504040101010104" pitchFamily="34" charset="77"/>
              </a:endParaRPr>
            </a:p>
          </p:txBody>
        </p:sp>
        <p:sp>
          <p:nvSpPr>
            <p:cNvPr id="105" name="Rectangle 104">
              <a:extLst>
                <a:ext uri="{FF2B5EF4-FFF2-40B4-BE49-F238E27FC236}">
                  <a16:creationId xmlns:a16="http://schemas.microsoft.com/office/drawing/2014/main" id="{F6A485F4-3E56-C13E-8DD9-406F58A87AEE}"/>
                </a:ext>
              </a:extLst>
            </p:cNvPr>
            <p:cNvSpPr/>
            <p:nvPr/>
          </p:nvSpPr>
          <p:spPr>
            <a:xfrm>
              <a:off x="3611587" y="864396"/>
              <a:ext cx="1554480" cy="3581502"/>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SPM</a:t>
              </a:r>
              <a:endParaRPr lang="en-US" sz="1200">
                <a:solidFill>
                  <a:schemeClr val="bg1"/>
                </a:solidFill>
                <a:latin typeface="ServiceNow Sans" panose="020B0504040101010104" pitchFamily="34" charset="77"/>
              </a:endParaRPr>
            </a:p>
          </p:txBody>
        </p:sp>
        <p:sp>
          <p:nvSpPr>
            <p:cNvPr id="106" name="Rectangle 105">
              <a:extLst>
                <a:ext uri="{FF2B5EF4-FFF2-40B4-BE49-F238E27FC236}">
                  <a16:creationId xmlns:a16="http://schemas.microsoft.com/office/drawing/2014/main" id="{7343CCE8-CAB5-7998-D826-27053D66EB16}"/>
                </a:ext>
              </a:extLst>
            </p:cNvPr>
            <p:cNvSpPr/>
            <p:nvPr/>
          </p:nvSpPr>
          <p:spPr>
            <a:xfrm>
              <a:off x="3611587" y="4472997"/>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Test Frameworks</a:t>
              </a:r>
              <a:endParaRPr lang="en-US" sz="1200">
                <a:solidFill>
                  <a:schemeClr val="bg1"/>
                </a:solidFill>
                <a:latin typeface="ServiceNow Sans" panose="020B0504040101010104" pitchFamily="34" charset="77"/>
              </a:endParaRPr>
            </a:p>
          </p:txBody>
        </p:sp>
        <p:sp>
          <p:nvSpPr>
            <p:cNvPr id="107" name="Rectangle 106">
              <a:extLst>
                <a:ext uri="{FF2B5EF4-FFF2-40B4-BE49-F238E27FC236}">
                  <a16:creationId xmlns:a16="http://schemas.microsoft.com/office/drawing/2014/main" id="{AE03D22A-240C-52D7-8ACC-7515A3748269}"/>
                </a:ext>
              </a:extLst>
            </p:cNvPr>
            <p:cNvSpPr/>
            <p:nvPr/>
          </p:nvSpPr>
          <p:spPr>
            <a:xfrm>
              <a:off x="3611587" y="4878496"/>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Deployment Frameworks </a:t>
              </a:r>
            </a:p>
          </p:txBody>
        </p:sp>
        <p:sp>
          <p:nvSpPr>
            <p:cNvPr id="108" name="Rectangle 107">
              <a:extLst>
                <a:ext uri="{FF2B5EF4-FFF2-40B4-BE49-F238E27FC236}">
                  <a16:creationId xmlns:a16="http://schemas.microsoft.com/office/drawing/2014/main" id="{A681B868-3E2C-D70F-C7F7-C9C91A000D70}"/>
                </a:ext>
              </a:extLst>
            </p:cNvPr>
            <p:cNvSpPr/>
            <p:nvPr/>
          </p:nvSpPr>
          <p:spPr>
            <a:xfrm>
              <a:off x="5349527" y="877648"/>
              <a:ext cx="1554480" cy="4774298"/>
            </a:xfrm>
            <a:prstGeom prst="rect">
              <a:avLst/>
            </a:prstGeom>
            <a:solidFill>
              <a:schemeClr val="tx1">
                <a:lumMod val="75000"/>
                <a:lumOff val="25000"/>
                <a:alpha val="70029"/>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latin typeface="ServiceNow Sans" panose="020B0504040101010104" pitchFamily="34" charset="77"/>
                </a:rPr>
                <a:t>HAM/SAM (ITAM)</a:t>
              </a:r>
              <a:endParaRPr lang="en-US" sz="1400">
                <a:solidFill>
                  <a:schemeClr val="bg1"/>
                </a:solidFill>
                <a:latin typeface="ServiceNow Sans" panose="020B0504040101010104" pitchFamily="34" charset="77"/>
              </a:endParaRPr>
            </a:p>
          </p:txBody>
        </p:sp>
        <p:sp>
          <p:nvSpPr>
            <p:cNvPr id="109" name="Rectangle 108">
              <a:extLst>
                <a:ext uri="{FF2B5EF4-FFF2-40B4-BE49-F238E27FC236}">
                  <a16:creationId xmlns:a16="http://schemas.microsoft.com/office/drawing/2014/main" id="{A1BFF75D-EBDF-6B93-9558-37004B4AF4BF}"/>
                </a:ext>
              </a:extLst>
            </p:cNvPr>
            <p:cNvSpPr/>
            <p:nvPr/>
          </p:nvSpPr>
          <p:spPr>
            <a:xfrm>
              <a:off x="5359704" y="5662815"/>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ITOM</a:t>
              </a:r>
              <a:endParaRPr lang="en-US" sz="1200">
                <a:solidFill>
                  <a:schemeClr val="bg1"/>
                </a:solidFill>
                <a:latin typeface="ServiceNow Sans" panose="020B0504040101010104" pitchFamily="34" charset="77"/>
              </a:endParaRPr>
            </a:p>
          </p:txBody>
        </p:sp>
        <p:sp>
          <p:nvSpPr>
            <p:cNvPr id="110" name="Rectangle 109">
              <a:extLst>
                <a:ext uri="{FF2B5EF4-FFF2-40B4-BE49-F238E27FC236}">
                  <a16:creationId xmlns:a16="http://schemas.microsoft.com/office/drawing/2014/main" id="{012D938B-58C5-3F42-E6DA-F7E0127697B2}"/>
                </a:ext>
              </a:extLst>
            </p:cNvPr>
            <p:cNvSpPr/>
            <p:nvPr/>
          </p:nvSpPr>
          <p:spPr>
            <a:xfrm>
              <a:off x="5359704" y="6068314"/>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HRSD</a:t>
              </a:r>
            </a:p>
          </p:txBody>
        </p:sp>
        <p:sp>
          <p:nvSpPr>
            <p:cNvPr id="111" name="Rectangle 110">
              <a:extLst>
                <a:ext uri="{FF2B5EF4-FFF2-40B4-BE49-F238E27FC236}">
                  <a16:creationId xmlns:a16="http://schemas.microsoft.com/office/drawing/2014/main" id="{4E923C98-6256-0BF9-996B-3838CEE75349}"/>
                </a:ext>
              </a:extLst>
            </p:cNvPr>
            <p:cNvSpPr/>
            <p:nvPr/>
          </p:nvSpPr>
          <p:spPr>
            <a:xfrm>
              <a:off x="7040737" y="849321"/>
              <a:ext cx="1554480" cy="395274"/>
            </a:xfrm>
            <a:prstGeom prst="rect">
              <a:avLst/>
            </a:prstGeom>
            <a:solidFill>
              <a:schemeClr val="tx1">
                <a:lumMod val="75000"/>
                <a:lumOff val="25000"/>
                <a:alpha val="70029"/>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latin typeface="ServiceNow Sans" panose="020B0504040101010104" pitchFamily="34" charset="77"/>
                </a:rPr>
                <a:t>ITOM</a:t>
              </a:r>
              <a:endParaRPr lang="en-US" sz="1400">
                <a:solidFill>
                  <a:schemeClr val="bg1"/>
                </a:solidFill>
                <a:latin typeface="ServiceNow Sans" panose="020B0504040101010104" pitchFamily="34" charset="77"/>
              </a:endParaRPr>
            </a:p>
          </p:txBody>
        </p:sp>
        <p:sp>
          <p:nvSpPr>
            <p:cNvPr id="112" name="Rectangle 111">
              <a:extLst>
                <a:ext uri="{FF2B5EF4-FFF2-40B4-BE49-F238E27FC236}">
                  <a16:creationId xmlns:a16="http://schemas.microsoft.com/office/drawing/2014/main" id="{D2AB7B6B-D723-7414-1264-0C0335FE96A8}"/>
                </a:ext>
              </a:extLst>
            </p:cNvPr>
            <p:cNvSpPr/>
            <p:nvPr/>
          </p:nvSpPr>
          <p:spPr>
            <a:xfrm>
              <a:off x="7040737" y="1280559"/>
              <a:ext cx="1554480" cy="395274"/>
            </a:xfrm>
            <a:prstGeom prst="rect">
              <a:avLst/>
            </a:prstGeom>
            <a:solidFill>
              <a:schemeClr val="tx1">
                <a:lumMod val="75000"/>
                <a:lumOff val="25000"/>
                <a:alpha val="70029"/>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ServiceNow Sans" panose="020B0504040101010104" pitchFamily="34" charset="77"/>
                </a:rPr>
                <a:t>3</a:t>
              </a:r>
              <a:r>
                <a:rPr lang="en-US" sz="1400" b="1" baseline="30000" dirty="0">
                  <a:solidFill>
                    <a:schemeClr val="bg1"/>
                  </a:solidFill>
                  <a:latin typeface="ServiceNow Sans" panose="020B0504040101010104" pitchFamily="34" charset="77"/>
                </a:rPr>
                <a:t>rd</a:t>
              </a:r>
              <a:r>
                <a:rPr lang="en-US" sz="1400" b="1" dirty="0">
                  <a:solidFill>
                    <a:schemeClr val="bg1"/>
                  </a:solidFill>
                  <a:latin typeface="ServiceNow Sans" panose="020B0504040101010104" pitchFamily="34" charset="77"/>
                </a:rPr>
                <a:t> Party</a:t>
              </a:r>
            </a:p>
          </p:txBody>
        </p:sp>
        <p:sp>
          <p:nvSpPr>
            <p:cNvPr id="113" name="Rectangle 112">
              <a:extLst>
                <a:ext uri="{FF2B5EF4-FFF2-40B4-BE49-F238E27FC236}">
                  <a16:creationId xmlns:a16="http://schemas.microsoft.com/office/drawing/2014/main" id="{1682DB12-F07B-3C47-C2F9-D94C8BA431FD}"/>
                </a:ext>
              </a:extLst>
            </p:cNvPr>
            <p:cNvSpPr/>
            <p:nvPr/>
          </p:nvSpPr>
          <p:spPr>
            <a:xfrm>
              <a:off x="7040737" y="2463773"/>
              <a:ext cx="1554480" cy="1575378"/>
            </a:xfrm>
            <a:prstGeom prst="rect">
              <a:avLst/>
            </a:prstGeom>
            <a:solidFill>
              <a:schemeClr val="tx1">
                <a:lumMod val="75000"/>
                <a:lumOff val="25000"/>
                <a:alpha val="70029"/>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latin typeface="ServiceNow Sans" panose="020B0504040101010104" pitchFamily="34" charset="77"/>
                </a:rPr>
                <a:t>SecOps</a:t>
              </a:r>
              <a:endParaRPr lang="en-US" sz="1400">
                <a:solidFill>
                  <a:schemeClr val="bg1"/>
                </a:solidFill>
                <a:latin typeface="ServiceNow Sans" panose="020B0504040101010104" pitchFamily="34" charset="77"/>
              </a:endParaRPr>
            </a:p>
          </p:txBody>
        </p:sp>
        <p:sp>
          <p:nvSpPr>
            <p:cNvPr id="114" name="Rectangle 113">
              <a:extLst>
                <a:ext uri="{FF2B5EF4-FFF2-40B4-BE49-F238E27FC236}">
                  <a16:creationId xmlns:a16="http://schemas.microsoft.com/office/drawing/2014/main" id="{F4E5B2B8-4330-73D6-87E2-6F0336DB6399}"/>
                </a:ext>
              </a:extLst>
            </p:cNvPr>
            <p:cNvSpPr/>
            <p:nvPr/>
          </p:nvSpPr>
          <p:spPr>
            <a:xfrm>
              <a:off x="7040737" y="4058339"/>
              <a:ext cx="1554480" cy="783492"/>
            </a:xfrm>
            <a:prstGeom prst="rect">
              <a:avLst/>
            </a:prstGeom>
            <a:solidFill>
              <a:schemeClr val="tx1">
                <a:lumMod val="75000"/>
                <a:lumOff val="25000"/>
                <a:alpha val="70029"/>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latin typeface="ServiceNow Sans" panose="020B0504040101010104" pitchFamily="34" charset="77"/>
                </a:rPr>
                <a:t>IRM</a:t>
              </a:r>
              <a:endParaRPr lang="en-US" sz="1400">
                <a:solidFill>
                  <a:schemeClr val="bg1"/>
                </a:solidFill>
                <a:latin typeface="ServiceNow Sans" panose="020B0504040101010104" pitchFamily="34" charset="77"/>
              </a:endParaRPr>
            </a:p>
          </p:txBody>
        </p:sp>
        <p:sp>
          <p:nvSpPr>
            <p:cNvPr id="115" name="Rectangle 114">
              <a:extLst>
                <a:ext uri="{FF2B5EF4-FFF2-40B4-BE49-F238E27FC236}">
                  <a16:creationId xmlns:a16="http://schemas.microsoft.com/office/drawing/2014/main" id="{9D32BCBA-2C46-C27A-A7E2-85DCC1EC5AA7}"/>
                </a:ext>
              </a:extLst>
            </p:cNvPr>
            <p:cNvSpPr/>
            <p:nvPr/>
          </p:nvSpPr>
          <p:spPr>
            <a:xfrm>
              <a:off x="7040737" y="4861776"/>
              <a:ext cx="1554480" cy="1164012"/>
            </a:xfrm>
            <a:prstGeom prst="rect">
              <a:avLst/>
            </a:prstGeom>
            <a:solidFill>
              <a:schemeClr val="tx1">
                <a:lumMod val="75000"/>
                <a:lumOff val="25000"/>
                <a:alpha val="70029"/>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latin typeface="ServiceNow Sans" panose="020B0504040101010104" pitchFamily="34" charset="77"/>
                </a:rPr>
                <a:t>3rd Paty </a:t>
              </a:r>
              <a:r>
                <a:rPr lang="en-US" sz="1000">
                  <a:solidFill>
                    <a:schemeClr val="bg1"/>
                  </a:solidFill>
                  <a:latin typeface="ServiceNow Sans" panose="020B0504040101010104" pitchFamily="34" charset="77"/>
                </a:rPr>
                <a:t>(Dynatrace)</a:t>
              </a:r>
            </a:p>
          </p:txBody>
        </p:sp>
        <p:sp>
          <p:nvSpPr>
            <p:cNvPr id="116" name="Rectangle 115">
              <a:extLst>
                <a:ext uri="{FF2B5EF4-FFF2-40B4-BE49-F238E27FC236}">
                  <a16:creationId xmlns:a16="http://schemas.microsoft.com/office/drawing/2014/main" id="{9F828271-B74F-BBB8-DB09-3F9CEFDB8F08}"/>
                </a:ext>
              </a:extLst>
            </p:cNvPr>
            <p:cNvSpPr/>
            <p:nvPr/>
          </p:nvSpPr>
          <p:spPr>
            <a:xfrm>
              <a:off x="7040737" y="6046585"/>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ITOM</a:t>
              </a:r>
              <a:endParaRPr lang="en-US" sz="1200">
                <a:solidFill>
                  <a:schemeClr val="bg1"/>
                </a:solidFill>
                <a:latin typeface="ServiceNow Sans" panose="020B0504040101010104" pitchFamily="34" charset="77"/>
              </a:endParaRPr>
            </a:p>
          </p:txBody>
        </p:sp>
        <p:sp>
          <p:nvSpPr>
            <p:cNvPr id="117" name="Rectangle 116">
              <a:extLst>
                <a:ext uri="{FF2B5EF4-FFF2-40B4-BE49-F238E27FC236}">
                  <a16:creationId xmlns:a16="http://schemas.microsoft.com/office/drawing/2014/main" id="{8E6A8A6D-7619-D1DB-2B69-16BFC7F3F290}"/>
                </a:ext>
              </a:extLst>
            </p:cNvPr>
            <p:cNvSpPr/>
            <p:nvPr/>
          </p:nvSpPr>
          <p:spPr>
            <a:xfrm>
              <a:off x="7040737" y="6443617"/>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HRSD</a:t>
              </a:r>
            </a:p>
          </p:txBody>
        </p:sp>
        <p:sp>
          <p:nvSpPr>
            <p:cNvPr id="118" name="Rectangle 117">
              <a:extLst>
                <a:ext uri="{FF2B5EF4-FFF2-40B4-BE49-F238E27FC236}">
                  <a16:creationId xmlns:a16="http://schemas.microsoft.com/office/drawing/2014/main" id="{9978A851-2506-4805-BB26-95CDB7516A91}"/>
                </a:ext>
              </a:extLst>
            </p:cNvPr>
            <p:cNvSpPr/>
            <p:nvPr/>
          </p:nvSpPr>
          <p:spPr>
            <a:xfrm>
              <a:off x="8697572" y="849321"/>
              <a:ext cx="1554480" cy="395274"/>
            </a:xfrm>
            <a:prstGeom prst="rect">
              <a:avLst/>
            </a:prstGeom>
            <a:solidFill>
              <a:schemeClr val="tx1">
                <a:lumMod val="75000"/>
                <a:lumOff val="25000"/>
                <a:alpha val="70029"/>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latin typeface="ServiceNow Sans" panose="020B0504040101010104" pitchFamily="34" charset="77"/>
                </a:rPr>
                <a:t>ITOM</a:t>
              </a:r>
              <a:endParaRPr lang="en-US" sz="1400">
                <a:solidFill>
                  <a:schemeClr val="bg1"/>
                </a:solidFill>
                <a:latin typeface="ServiceNow Sans" panose="020B0504040101010104" pitchFamily="34" charset="77"/>
              </a:endParaRPr>
            </a:p>
          </p:txBody>
        </p:sp>
        <p:sp>
          <p:nvSpPr>
            <p:cNvPr id="119" name="Rectangle 118">
              <a:extLst>
                <a:ext uri="{FF2B5EF4-FFF2-40B4-BE49-F238E27FC236}">
                  <a16:creationId xmlns:a16="http://schemas.microsoft.com/office/drawing/2014/main" id="{3D24E173-30E9-E132-29BF-D3FB089791C0}"/>
                </a:ext>
              </a:extLst>
            </p:cNvPr>
            <p:cNvSpPr/>
            <p:nvPr/>
          </p:nvSpPr>
          <p:spPr>
            <a:xfrm>
              <a:off x="8697572" y="1268148"/>
              <a:ext cx="1554480" cy="755834"/>
            </a:xfrm>
            <a:prstGeom prst="rect">
              <a:avLst/>
            </a:prstGeom>
            <a:solidFill>
              <a:schemeClr val="tx1">
                <a:lumMod val="75000"/>
                <a:lumOff val="25000"/>
                <a:alpha val="70029"/>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bg1"/>
                  </a:solidFill>
                  <a:latin typeface="ServiceNow Sans" panose="020B0504040101010104" pitchFamily="34" charset="77"/>
                </a:rPr>
                <a:t>SecOps</a:t>
              </a:r>
              <a:endParaRPr lang="en-US" sz="1400">
                <a:solidFill>
                  <a:schemeClr val="bg1"/>
                </a:solidFill>
                <a:latin typeface="ServiceNow Sans" panose="020B0504040101010104" pitchFamily="34" charset="77"/>
              </a:endParaRPr>
            </a:p>
          </p:txBody>
        </p:sp>
        <p:sp>
          <p:nvSpPr>
            <p:cNvPr id="120" name="Rectangle 119">
              <a:extLst>
                <a:ext uri="{FF2B5EF4-FFF2-40B4-BE49-F238E27FC236}">
                  <a16:creationId xmlns:a16="http://schemas.microsoft.com/office/drawing/2014/main" id="{B98FFFA6-C7A9-F94A-1BEB-324CD8E819D3}"/>
                </a:ext>
              </a:extLst>
            </p:cNvPr>
            <p:cNvSpPr/>
            <p:nvPr/>
          </p:nvSpPr>
          <p:spPr>
            <a:xfrm>
              <a:off x="8697572" y="2063753"/>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IRM</a:t>
              </a:r>
              <a:endParaRPr lang="en-US" sz="1200">
                <a:solidFill>
                  <a:schemeClr val="bg1"/>
                </a:solidFill>
                <a:latin typeface="ServiceNow Sans" panose="020B0504040101010104" pitchFamily="34" charset="77"/>
              </a:endParaRPr>
            </a:p>
          </p:txBody>
        </p:sp>
        <p:sp>
          <p:nvSpPr>
            <p:cNvPr id="121" name="Rectangle 120">
              <a:extLst>
                <a:ext uri="{FF2B5EF4-FFF2-40B4-BE49-F238E27FC236}">
                  <a16:creationId xmlns:a16="http://schemas.microsoft.com/office/drawing/2014/main" id="{1D5E9739-C78A-CAB6-8F84-7FE0A0F69935}"/>
                </a:ext>
              </a:extLst>
            </p:cNvPr>
            <p:cNvSpPr/>
            <p:nvPr/>
          </p:nvSpPr>
          <p:spPr>
            <a:xfrm>
              <a:off x="8697572" y="2477868"/>
              <a:ext cx="1554480" cy="1928749"/>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EA Pro (APM)</a:t>
              </a:r>
              <a:endParaRPr lang="en-US" sz="1200">
                <a:solidFill>
                  <a:schemeClr val="bg1"/>
                </a:solidFill>
                <a:latin typeface="ServiceNow Sans" panose="020B0504040101010104" pitchFamily="34" charset="77"/>
              </a:endParaRPr>
            </a:p>
          </p:txBody>
        </p:sp>
        <p:sp>
          <p:nvSpPr>
            <p:cNvPr id="122" name="Rectangle 121">
              <a:extLst>
                <a:ext uri="{FF2B5EF4-FFF2-40B4-BE49-F238E27FC236}">
                  <a16:creationId xmlns:a16="http://schemas.microsoft.com/office/drawing/2014/main" id="{E7200DE0-082C-9A6F-4E68-25A22EBF5CF9}"/>
                </a:ext>
              </a:extLst>
            </p:cNvPr>
            <p:cNvSpPr/>
            <p:nvPr/>
          </p:nvSpPr>
          <p:spPr>
            <a:xfrm>
              <a:off x="10397370" y="856634"/>
              <a:ext cx="1554480" cy="1564454"/>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ITAM</a:t>
              </a:r>
              <a:endParaRPr lang="en-US" sz="1200">
                <a:solidFill>
                  <a:schemeClr val="bg1"/>
                </a:solidFill>
                <a:latin typeface="ServiceNow Sans" panose="020B0504040101010104" pitchFamily="34" charset="77"/>
              </a:endParaRPr>
            </a:p>
          </p:txBody>
        </p:sp>
        <p:sp>
          <p:nvSpPr>
            <p:cNvPr id="123" name="Rectangle 122">
              <a:extLst>
                <a:ext uri="{FF2B5EF4-FFF2-40B4-BE49-F238E27FC236}">
                  <a16:creationId xmlns:a16="http://schemas.microsoft.com/office/drawing/2014/main" id="{13571D3A-1DBB-5228-EEEC-E5BD78F55E34}"/>
                </a:ext>
              </a:extLst>
            </p:cNvPr>
            <p:cNvSpPr/>
            <p:nvPr/>
          </p:nvSpPr>
          <p:spPr>
            <a:xfrm>
              <a:off x="8697572" y="4427113"/>
              <a:ext cx="1554480" cy="365373"/>
            </a:xfrm>
            <a:prstGeom prst="rect">
              <a:avLst/>
            </a:prstGeom>
            <a:solidFill>
              <a:schemeClr val="tx1">
                <a:lumMod val="75000"/>
                <a:lumOff val="25000"/>
                <a:alpha val="70448"/>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solidFill>
                    <a:schemeClr val="bg1"/>
                  </a:solidFill>
                  <a:latin typeface="ServiceNow Sans" panose="020B0504040101010104" pitchFamily="34" charset="77"/>
                </a:rPr>
                <a:t>DevOps Change Velocity</a:t>
              </a:r>
              <a:endParaRPr lang="en-US" sz="1200">
                <a:solidFill>
                  <a:schemeClr val="bg1"/>
                </a:solidFill>
                <a:latin typeface="ServiceNow Sans" panose="020B0504040101010104" pitchFamily="34" charset="77"/>
              </a:endParaRPr>
            </a:p>
          </p:txBody>
        </p:sp>
        <p:sp>
          <p:nvSpPr>
            <p:cNvPr id="124" name="Rectangle 123">
              <a:extLst>
                <a:ext uri="{FF2B5EF4-FFF2-40B4-BE49-F238E27FC236}">
                  <a16:creationId xmlns:a16="http://schemas.microsoft.com/office/drawing/2014/main" id="{D0233BC2-6890-DF8E-9E99-95D30ACF4F74}"/>
                </a:ext>
              </a:extLst>
            </p:cNvPr>
            <p:cNvSpPr/>
            <p:nvPr/>
          </p:nvSpPr>
          <p:spPr>
            <a:xfrm>
              <a:off x="7040737" y="1693333"/>
              <a:ext cx="1554480" cy="727754"/>
            </a:xfrm>
            <a:prstGeom prst="rect">
              <a:avLst/>
            </a:prstGeom>
            <a:solidFill>
              <a:schemeClr val="tx1">
                <a:lumMod val="75000"/>
                <a:lumOff val="25000"/>
                <a:alpha val="70029"/>
              </a:schemeClr>
            </a:solidFill>
            <a:ln>
              <a:solidFill>
                <a:srgbClr val="6AC3C8">
                  <a:alpha val="6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bg1"/>
                  </a:solidFill>
                  <a:latin typeface="ServiceNow Sans" panose="020B0504040101010104" pitchFamily="34" charset="77"/>
                </a:rPr>
                <a:t>ITOM and/or </a:t>
              </a:r>
            </a:p>
            <a:p>
              <a:pPr algn="ctr"/>
              <a:r>
                <a:rPr lang="en-US" sz="1400" b="1" dirty="0">
                  <a:solidFill>
                    <a:schemeClr val="bg1"/>
                  </a:solidFill>
                  <a:latin typeface="ServiceNow Sans" panose="020B0504040101010104" pitchFamily="34" charset="77"/>
                </a:rPr>
                <a:t>3</a:t>
              </a:r>
              <a:r>
                <a:rPr lang="en-US" sz="1400" b="1" baseline="30000" dirty="0">
                  <a:solidFill>
                    <a:schemeClr val="bg1"/>
                  </a:solidFill>
                  <a:latin typeface="ServiceNow Sans" panose="020B0504040101010104" pitchFamily="34" charset="77"/>
                </a:rPr>
                <a:t>rd</a:t>
              </a:r>
              <a:r>
                <a:rPr lang="en-US" sz="1400" b="1" dirty="0">
                  <a:solidFill>
                    <a:schemeClr val="bg1"/>
                  </a:solidFill>
                  <a:latin typeface="ServiceNow Sans" panose="020B0504040101010104" pitchFamily="34" charset="77"/>
                </a:rPr>
                <a:t> Paty</a:t>
              </a:r>
              <a:endParaRPr lang="en-US" sz="1000" dirty="0">
                <a:solidFill>
                  <a:schemeClr val="bg1"/>
                </a:solidFill>
                <a:latin typeface="ServiceNow Sans" panose="020B0504040101010104" pitchFamily="34" charset="77"/>
              </a:endParaRPr>
            </a:p>
          </p:txBody>
        </p:sp>
      </p:grpSp>
      <p:sp>
        <p:nvSpPr>
          <p:cNvPr id="125" name="Title 1">
            <a:extLst>
              <a:ext uri="{FF2B5EF4-FFF2-40B4-BE49-F238E27FC236}">
                <a16:creationId xmlns:a16="http://schemas.microsoft.com/office/drawing/2014/main" id="{5070CC04-F97B-C3ED-CBE9-FC7417E7D3DC}"/>
              </a:ext>
            </a:extLst>
          </p:cNvPr>
          <p:cNvSpPr txBox="1">
            <a:spLocks/>
          </p:cNvSpPr>
          <p:nvPr/>
        </p:nvSpPr>
        <p:spPr>
          <a:xfrm>
            <a:off x="147610" y="51512"/>
            <a:ext cx="11569879" cy="407819"/>
          </a:xfrm>
          <a:prstGeom prst="rect">
            <a:avLst/>
          </a:prstGeom>
        </p:spPr>
        <p:txBody>
          <a:bodyPr vert="horz" lIns="91392" tIns="45696" rIns="91392" bIns="45696" rtlCol="0" anchor="b" anchorCtr="0">
            <a:noAutofit/>
          </a:bodyPr>
          <a:lstStyle>
            <a:lvl1pPr algn="l" defTabSz="914400" rtl="0" eaLnBrk="1" latinLnBrk="0" hangingPunct="1">
              <a:lnSpc>
                <a:spcPct val="100000"/>
              </a:lnSpc>
              <a:spcBef>
                <a:spcPct val="0"/>
              </a:spcBef>
              <a:buNone/>
              <a:defRPr sz="4500" b="1" kern="1200">
                <a:solidFill>
                  <a:schemeClr val="bg1"/>
                </a:solidFill>
                <a:latin typeface="+mj-lt"/>
                <a:ea typeface="+mj-ea"/>
                <a:cs typeface="+mj-cs"/>
              </a:defRPr>
            </a:lvl1pPr>
          </a:lstStyle>
          <a:p>
            <a:r>
              <a:rPr lang="en-US" sz="2800" dirty="0">
                <a:solidFill>
                  <a:schemeClr val="accent1"/>
                </a:solidFill>
                <a:latin typeface="ServiceNow Sans" panose="020B0504040101010104" pitchFamily="34" charset="77"/>
              </a:rPr>
              <a:t>Technology Asset Lifecycle - NOW Enablers</a:t>
            </a:r>
          </a:p>
        </p:txBody>
      </p:sp>
    </p:spTree>
    <p:extLst>
      <p:ext uri="{BB962C8B-B14F-4D97-AF65-F5344CB8AC3E}">
        <p14:creationId xmlns:p14="http://schemas.microsoft.com/office/powerpoint/2010/main" val="284860216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6"/>
                                        </p:tgtEl>
                                        <p:attrNameLst>
                                          <p:attrName>style.visibility</p:attrName>
                                        </p:attrNameLst>
                                      </p:cBhvr>
                                      <p:to>
                                        <p:strVal val="visible"/>
                                      </p:to>
                                    </p:set>
                                    <p:anim calcmode="lin" valueType="num">
                                      <p:cBhvr additive="base">
                                        <p:cTn id="7" dur="500" fill="hold"/>
                                        <p:tgtEl>
                                          <p:spTgt spid="126"/>
                                        </p:tgtEl>
                                        <p:attrNameLst>
                                          <p:attrName>ppt_x</p:attrName>
                                        </p:attrNameLst>
                                      </p:cBhvr>
                                      <p:tavLst>
                                        <p:tav tm="0">
                                          <p:val>
                                            <p:strVal val="#ppt_x"/>
                                          </p:val>
                                        </p:tav>
                                        <p:tav tm="100000">
                                          <p:val>
                                            <p:strVal val="#ppt_x"/>
                                          </p:val>
                                        </p:tav>
                                      </p:tavLst>
                                    </p:anim>
                                    <p:anim calcmode="lin" valueType="num">
                                      <p:cBhvr additive="base">
                                        <p:cTn id="8" dur="500" fill="hold"/>
                                        <p:tgtEl>
                                          <p:spTgt spid="1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O_background" descr="A picture containing night sky&#10;&#10;Description automatically generated">
            <a:extLst>
              <a:ext uri="{FF2B5EF4-FFF2-40B4-BE49-F238E27FC236}">
                <a16:creationId xmlns:a16="http://schemas.microsoft.com/office/drawing/2014/main" id="{E4AE3B76-9F4E-C54E-0C9D-944C14B6CE70}"/>
              </a:ext>
            </a:extLst>
          </p:cNvPr>
          <p:cNvPicPr/>
          <p:nvPr/>
        </p:nvPicPr>
        <p:blipFill>
          <a:blip r:embed="rId3" cstate="email">
            <a:extLst>
              <a:ext uri="{28A0092B-C50C-407E-A947-70E740481C1C}">
                <a14:useLocalDpi xmlns:a14="http://schemas.microsoft.com/office/drawing/2010/main"/>
              </a:ext>
            </a:extLst>
          </a:blip>
          <a:stretch>
            <a:fillRect/>
          </a:stretch>
        </p:blipFill>
        <p:spPr>
          <a:xfrm>
            <a:off x="0" y="893"/>
            <a:ext cx="12275911" cy="6856214"/>
          </a:xfrm>
          <a:prstGeom prst="rect">
            <a:avLst/>
          </a:prstGeom>
        </p:spPr>
      </p:pic>
      <p:sp>
        <p:nvSpPr>
          <p:cNvPr id="3" name="Text Placeholder 2">
            <a:extLst>
              <a:ext uri="{FF2B5EF4-FFF2-40B4-BE49-F238E27FC236}">
                <a16:creationId xmlns:a16="http://schemas.microsoft.com/office/drawing/2014/main" id="{84F25034-D61F-5A51-C0DF-0A553D3137FC}"/>
              </a:ext>
            </a:extLst>
          </p:cNvPr>
          <p:cNvSpPr>
            <a:spLocks noGrp="1"/>
          </p:cNvSpPr>
          <p:nvPr>
            <p:ph type="body" sz="quarter" idx="10"/>
          </p:nvPr>
        </p:nvSpPr>
        <p:spPr>
          <a:xfrm>
            <a:off x="449251" y="988310"/>
            <a:ext cx="10781125" cy="1973831"/>
          </a:xfrm>
        </p:spPr>
        <p:txBody>
          <a:bodyPr/>
          <a:lstStyle/>
          <a:p>
            <a:pPr marL="342900" indent="-342900">
              <a:lnSpc>
                <a:spcPct val="100000"/>
              </a:lnSpc>
              <a:buFont typeface="Arial" panose="020B0604020202020204" pitchFamily="34" charset="0"/>
              <a:buChar char="•"/>
            </a:pPr>
            <a:r>
              <a:rPr lang="en-US" dirty="0"/>
              <a:t>Thinking about Technology Asset Lifecycle holistically offers the following benefits:</a:t>
            </a:r>
          </a:p>
          <a:p>
            <a:pPr marL="799963" lvl="1" indent="-342900">
              <a:buFont typeface="Arial" panose="020B0604020202020204" pitchFamily="34" charset="0"/>
              <a:buChar char="•"/>
            </a:pPr>
            <a:r>
              <a:rPr lang="en-US" dirty="0"/>
              <a:t>Optimizes Asset Utilization reducing costs.</a:t>
            </a:r>
          </a:p>
          <a:p>
            <a:pPr marL="799963" lvl="1" indent="-342900">
              <a:buFont typeface="Arial" panose="020B0604020202020204" pitchFamily="34" charset="0"/>
              <a:buChar char="•"/>
            </a:pPr>
            <a:r>
              <a:rPr lang="en-US" dirty="0"/>
              <a:t>Reduce risk and improves compliance.</a:t>
            </a:r>
          </a:p>
          <a:p>
            <a:pPr marL="799963" lvl="1" indent="-342900">
              <a:buFont typeface="Arial" panose="020B0604020202020204" pitchFamily="34" charset="0"/>
              <a:buChar char="•"/>
            </a:pPr>
            <a:r>
              <a:rPr lang="en-US" dirty="0"/>
              <a:t>Provides a methodical approach to automate the Asset Lifecycle to reduce redundancies.</a:t>
            </a:r>
          </a:p>
        </p:txBody>
      </p:sp>
      <p:sp>
        <p:nvSpPr>
          <p:cNvPr id="7" name="Title 1">
            <a:extLst>
              <a:ext uri="{FF2B5EF4-FFF2-40B4-BE49-F238E27FC236}">
                <a16:creationId xmlns:a16="http://schemas.microsoft.com/office/drawing/2014/main" id="{AA271145-C1F5-0DB1-BD7B-3D2D8EA96421}"/>
              </a:ext>
            </a:extLst>
          </p:cNvPr>
          <p:cNvSpPr txBox="1">
            <a:spLocks/>
          </p:cNvSpPr>
          <p:nvPr/>
        </p:nvSpPr>
        <p:spPr>
          <a:xfrm>
            <a:off x="147610" y="144500"/>
            <a:ext cx="11569879" cy="407819"/>
          </a:xfrm>
          <a:prstGeom prst="rect">
            <a:avLst/>
          </a:prstGeom>
        </p:spPr>
        <p:txBody>
          <a:bodyPr vert="horz" lIns="91392" tIns="45696" rIns="91392" bIns="45696" rtlCol="0" anchor="b" anchorCtr="0">
            <a:noAutofit/>
          </a:bodyPr>
          <a:lstStyle>
            <a:lvl1pPr algn="l" defTabSz="914400" rtl="0" eaLnBrk="1" latinLnBrk="0" hangingPunct="1">
              <a:lnSpc>
                <a:spcPct val="100000"/>
              </a:lnSpc>
              <a:spcBef>
                <a:spcPct val="0"/>
              </a:spcBef>
              <a:buNone/>
              <a:defRPr sz="4500" b="1" kern="1200">
                <a:solidFill>
                  <a:schemeClr val="bg1"/>
                </a:solidFill>
                <a:latin typeface="+mj-lt"/>
                <a:ea typeface="+mj-ea"/>
                <a:cs typeface="+mj-cs"/>
              </a:defRPr>
            </a:lvl1pPr>
          </a:lstStyle>
          <a:p>
            <a:r>
              <a:rPr lang="en-US" sz="2800" dirty="0">
                <a:solidFill>
                  <a:schemeClr val="accent1"/>
                </a:solidFill>
                <a:latin typeface="ServiceNow Sans" panose="020B0504040101010104" pitchFamily="34" charset="77"/>
              </a:rPr>
              <a:t>Key Takeaways</a:t>
            </a:r>
          </a:p>
        </p:txBody>
      </p:sp>
      <p:sp>
        <p:nvSpPr>
          <p:cNvPr id="4" name="Text Placeholder 2">
            <a:extLst>
              <a:ext uri="{FF2B5EF4-FFF2-40B4-BE49-F238E27FC236}">
                <a16:creationId xmlns:a16="http://schemas.microsoft.com/office/drawing/2014/main" id="{3E2D0EE1-2554-CAD5-AC25-C49A7C0888AB}"/>
              </a:ext>
            </a:extLst>
          </p:cNvPr>
          <p:cNvSpPr txBox="1">
            <a:spLocks/>
          </p:cNvSpPr>
          <p:nvPr/>
        </p:nvSpPr>
        <p:spPr>
          <a:xfrm>
            <a:off x="449250" y="3541010"/>
            <a:ext cx="10781125" cy="1973831"/>
          </a:xfrm>
        </p:spPr>
        <p:txBody>
          <a:bodyPr anchor="t">
            <a:noAutofit/>
          </a:bodyPr>
          <a:lstStyle>
            <a:lvl1pPr marL="0" indent="0" algn="l" defTabSz="914126" rtl="0" eaLnBrk="1" latinLnBrk="0" hangingPunct="1">
              <a:lnSpc>
                <a:spcPct val="90000"/>
              </a:lnSpc>
              <a:spcBef>
                <a:spcPts val="0"/>
              </a:spcBef>
              <a:spcAft>
                <a:spcPts val="600"/>
              </a:spcAft>
              <a:buClr>
                <a:schemeClr val="accent1"/>
              </a:buClr>
              <a:buFontTx/>
              <a:buNone/>
              <a:defRPr sz="2399" b="0" kern="1200">
                <a:solidFill>
                  <a:schemeClr val="bg1"/>
                </a:solidFill>
                <a:latin typeface="+mn-lt"/>
                <a:ea typeface="+mn-ea"/>
                <a:cs typeface="+mn-cs"/>
              </a:defRPr>
            </a:lvl1pPr>
            <a:lvl2pPr marL="457063" indent="0" algn="l" defTabSz="914126" rtl="0" eaLnBrk="1" latinLnBrk="0" hangingPunct="1">
              <a:lnSpc>
                <a:spcPct val="100000"/>
              </a:lnSpc>
              <a:spcBef>
                <a:spcPts val="400"/>
              </a:spcBef>
              <a:spcAft>
                <a:spcPts val="600"/>
              </a:spcAft>
              <a:buFontTx/>
              <a:buNone/>
              <a:defRPr sz="1799" kern="1200">
                <a:solidFill>
                  <a:schemeClr val="bg1"/>
                </a:solidFill>
                <a:latin typeface="+mn-lt"/>
                <a:ea typeface="+mn-ea"/>
                <a:cs typeface="+mn-cs"/>
              </a:defRPr>
            </a:lvl2pPr>
            <a:lvl3pPr marL="799860" indent="-226945" algn="l" defTabSz="914126" rtl="0" eaLnBrk="1" latinLnBrk="0" hangingPunct="1">
              <a:lnSpc>
                <a:spcPct val="100000"/>
              </a:lnSpc>
              <a:spcBef>
                <a:spcPts val="400"/>
              </a:spcBef>
              <a:spcAft>
                <a:spcPts val="600"/>
              </a:spcAft>
              <a:buFont typeface="Century Gothic" panose="020B0502020202020204" pitchFamily="34" charset="0"/>
              <a:buChar char="–"/>
              <a:defRPr sz="1600" kern="1200">
                <a:solidFill>
                  <a:schemeClr val="bg1"/>
                </a:solidFill>
                <a:latin typeface="+mn-lt"/>
                <a:ea typeface="+mn-ea"/>
                <a:cs typeface="+mn-cs"/>
              </a:defRPr>
            </a:lvl3pPr>
            <a:lvl4pPr marL="1083938" indent="-226945" algn="l" defTabSz="914126" rtl="0" eaLnBrk="1" latinLnBrk="0" hangingPunct="1">
              <a:lnSpc>
                <a:spcPct val="100000"/>
              </a:lnSpc>
              <a:spcBef>
                <a:spcPts val="400"/>
              </a:spcBef>
              <a:spcAft>
                <a:spcPts val="600"/>
              </a:spcAft>
              <a:buFont typeface="Century Gothic" panose="020B0502020202020204" pitchFamily="34" charset="0"/>
              <a:buChar char="–"/>
              <a:defRPr sz="1400" kern="1200">
                <a:solidFill>
                  <a:schemeClr val="bg1"/>
                </a:solidFill>
                <a:latin typeface="+mn-lt"/>
                <a:ea typeface="+mn-ea"/>
                <a:cs typeface="+mn-cs"/>
              </a:defRPr>
            </a:lvl4pPr>
            <a:lvl5pPr marL="1374363" indent="-233293" algn="l" defTabSz="914126" rtl="0" eaLnBrk="1" latinLnBrk="0" hangingPunct="1">
              <a:lnSpc>
                <a:spcPct val="100000"/>
              </a:lnSpc>
              <a:spcBef>
                <a:spcPts val="400"/>
              </a:spcBef>
              <a:spcAft>
                <a:spcPts val="600"/>
              </a:spcAft>
              <a:buFont typeface="Century Gothic" panose="020B0502020202020204" pitchFamily="34" charset="0"/>
              <a:buChar char="–"/>
              <a:defRPr sz="1200" kern="1200">
                <a:solidFill>
                  <a:schemeClr val="bg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a:lstStyle>
          <a:p>
            <a:pPr marL="342900" indent="-342900">
              <a:buFont typeface="Arial" panose="020B0604020202020204" pitchFamily="34" charset="0"/>
              <a:buChar char="•"/>
            </a:pPr>
            <a:r>
              <a:rPr lang="en-US" dirty="0"/>
              <a:t>How ServiceNow can help?</a:t>
            </a:r>
          </a:p>
          <a:p>
            <a:pPr marL="799963" lvl="1" indent="-342900">
              <a:buFont typeface="Arial" panose="020B0604020202020204" pitchFamily="34" charset="0"/>
              <a:buChar char="•"/>
            </a:pPr>
            <a:r>
              <a:rPr lang="en-US" dirty="0"/>
              <a:t>Engage IT, Risk, and Asset leaders to shape a pragmatic, value-driven vision tailored to your organization.</a:t>
            </a:r>
          </a:p>
          <a:p>
            <a:pPr marL="799963" lvl="1" indent="-342900">
              <a:buFont typeface="Arial" panose="020B0604020202020204" pitchFamily="34" charset="0"/>
              <a:buChar char="•"/>
            </a:pPr>
            <a:r>
              <a:rPr lang="en-US" dirty="0"/>
              <a:t>Partner with your Account Executive/Solutions Consultant team to map current and future state architectures aligned to transformation goals.</a:t>
            </a:r>
          </a:p>
        </p:txBody>
      </p:sp>
    </p:spTree>
    <p:extLst>
      <p:ext uri="{BB962C8B-B14F-4D97-AF65-F5344CB8AC3E}">
        <p14:creationId xmlns:p14="http://schemas.microsoft.com/office/powerpoint/2010/main" val="168188725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991970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08C99-7352-44E2-847A-014A6128521F}"/>
              </a:ext>
            </a:extLst>
          </p:cNvPr>
          <p:cNvSpPr>
            <a:spLocks noGrp="1"/>
          </p:cNvSpPr>
          <p:nvPr>
            <p:ph type="title"/>
          </p:nvPr>
        </p:nvSpPr>
        <p:spPr/>
        <p:txBody>
          <a:bodyPr/>
          <a:lstStyle/>
          <a:p>
            <a:r>
              <a:rPr lang="en-US"/>
              <a:t>Safe harbor notice for forward-looking statements</a:t>
            </a:r>
          </a:p>
        </p:txBody>
      </p:sp>
      <p:sp>
        <p:nvSpPr>
          <p:cNvPr id="10" name="Rectangle 9">
            <a:extLst>
              <a:ext uri="{FF2B5EF4-FFF2-40B4-BE49-F238E27FC236}">
                <a16:creationId xmlns:a16="http://schemas.microsoft.com/office/drawing/2014/main" id="{A522E47E-629A-29F5-6923-70BEB542A205}"/>
              </a:ext>
            </a:extLst>
          </p:cNvPr>
          <p:cNvSpPr/>
          <p:nvPr/>
        </p:nvSpPr>
        <p:spPr bwMode="auto">
          <a:xfrm>
            <a:off x="506901" y="1646425"/>
            <a:ext cx="11271373" cy="35013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Century Gothic" panose="020F0302020204030204"/>
                <a:ea typeface="+mn-ea"/>
                <a:cs typeface="+mn-cs"/>
              </a:rPr>
              <a:t>This presentation may contain “forward-looking” statements that are based on our beliefs &amp; assumptions &amp; on information currently available to us only as of the date of this presentation. Forward‑looking statements involve known &amp; unknown risks, uncertainties, &amp; other factors that may cause actual results to differ materially from those expected or implied by the forward‑looking statements. </a:t>
            </a: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Century Gothic" panose="020F0302020204030204"/>
                <a:ea typeface="+mn-ea"/>
                <a:cs typeface="+mn-cs"/>
              </a:rPr>
              <a:t>Further information on these &amp; other factors that could cause or contribute to such differences include, but are not limited to, those discussed in the section titled “Risk Factors,” set forth in our most recent Annual Report on Form 10-K &amp; Quarterly Report on Form 10-Q &amp; in our other Securities &amp; Exchange Commission filings. We cannot guarantee that we will achieve the plans, intentions, or expectations disclosed in our forward‐looking statements, &amp; you should not place undue reliance on our forward‐looking statements. </a:t>
            </a: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Century Gothic" panose="020F0302020204030204"/>
                <a:ea typeface="+mn-ea"/>
                <a:cs typeface="+mn-cs"/>
              </a:rPr>
              <a:t>The information on new products, features, or functionality is intended to outline our general product direction &amp; should not be relied upon in making a purchasing decision, is for informational purposes only, &amp; shall not be incorporated into any contract, &amp; is not a commitment, promise, or legal obligation to deliver any material, code,  or functionality. </a:t>
            </a:r>
          </a:p>
          <a:p>
            <a:pPr marL="0" marR="0" lvl="0" indent="0" algn="l" defTabSz="45704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Century Gothic" panose="020F0302020204030204"/>
                <a:ea typeface="+mn-ea"/>
                <a:cs typeface="+mn-cs"/>
              </a:rPr>
              <a:t>The development, release, &amp; timing of any features or functionality described for our products remains at our sole discretion. We undertake no obligation, &amp; do not intend, to update the forward‑looking statements.</a:t>
            </a:r>
          </a:p>
        </p:txBody>
      </p:sp>
      <p:pic>
        <p:nvPicPr>
          <p:cNvPr id="9" name="Picture 8" descr="A grey star on a black background&#10;&#10;AI-generated content may be incorrect.">
            <a:extLst>
              <a:ext uri="{FF2B5EF4-FFF2-40B4-BE49-F238E27FC236}">
                <a16:creationId xmlns:a16="http://schemas.microsoft.com/office/drawing/2014/main" id="{86C39A49-7159-4B84-A72D-4DC3B157AB66}"/>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0807541" y="3444770"/>
            <a:ext cx="211935" cy="197067"/>
          </a:xfrm>
          <a:prstGeom prst="rect">
            <a:avLst/>
          </a:prstGeom>
        </p:spPr>
      </p:pic>
    </p:spTree>
    <p:extLst>
      <p:ext uri="{BB962C8B-B14F-4D97-AF65-F5344CB8AC3E}">
        <p14:creationId xmlns:p14="http://schemas.microsoft.com/office/powerpoint/2010/main" val="2118577935"/>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10000">
              <a:srgbClr val="012638"/>
            </a:gs>
            <a:gs pos="100000">
              <a:schemeClr val="accent4">
                <a:lumMod val="72991"/>
              </a:schemeClr>
            </a:gs>
          </a:gsLst>
          <a:lin ang="5400000" scaled="1"/>
        </a:gradFill>
        <a:effectLst/>
      </p:bgPr>
    </p:bg>
    <p:spTree>
      <p:nvGrpSpPr>
        <p:cNvPr id="1" name="">
          <a:extLst>
            <a:ext uri="{FF2B5EF4-FFF2-40B4-BE49-F238E27FC236}">
              <a16:creationId xmlns:a16="http://schemas.microsoft.com/office/drawing/2014/main" id="{FEC205B4-DD25-7BC9-B8B4-C3181AFA6B72}"/>
            </a:ext>
          </a:extLst>
        </p:cNvPr>
        <p:cNvGrpSpPr/>
        <p:nvPr/>
      </p:nvGrpSpPr>
      <p:grpSpPr>
        <a:xfrm>
          <a:off x="0" y="0"/>
          <a:ext cx="0" cy="0"/>
          <a:chOff x="0" y="0"/>
          <a:chExt cx="0" cy="0"/>
        </a:xfrm>
      </p:grpSpPr>
      <p:pic>
        <p:nvPicPr>
          <p:cNvPr id="29" name="Loop animation still">
            <a:extLst>
              <a:ext uri="{FF2B5EF4-FFF2-40B4-BE49-F238E27FC236}">
                <a16:creationId xmlns:a16="http://schemas.microsoft.com/office/drawing/2014/main" id="{E0DEE62F-083C-83E9-7BAF-8295A81F3C16}"/>
              </a:ext>
            </a:extLst>
          </p:cNvPr>
          <p:cNvPicPr/>
          <p:nvPr/>
        </p:nvPicPr>
        <p:blipFill>
          <a:blip r:embed="rId4" cstate="print">
            <a:alphaModFix amt="20000"/>
            <a:extLst>
              <a:ext uri="{28A0092B-C50C-407E-A947-70E740481C1C}">
                <a14:useLocalDpi xmlns:a14="http://schemas.microsoft.com/office/drawing/2010/main"/>
              </a:ext>
            </a:extLst>
          </a:blip>
          <a:srcRect r="-30672"/>
          <a:stretch/>
        </p:blipFill>
        <p:spPr>
          <a:xfrm>
            <a:off x="0" y="1"/>
            <a:ext cx="9089984" cy="6858000"/>
          </a:xfrm>
          <a:prstGeom prst="rect">
            <a:avLst/>
          </a:prstGeom>
        </p:spPr>
      </p:pic>
      <p:sp>
        <p:nvSpPr>
          <p:cNvPr id="30" name="Title 1">
            <a:extLst>
              <a:ext uri="{FF2B5EF4-FFF2-40B4-BE49-F238E27FC236}">
                <a16:creationId xmlns:a16="http://schemas.microsoft.com/office/drawing/2014/main" id="{26AA68BB-FF28-421B-AA09-719414F149A2}"/>
              </a:ext>
            </a:extLst>
          </p:cNvPr>
          <p:cNvSpPr>
            <a:spLocks noGrp="1"/>
          </p:cNvSpPr>
          <p:nvPr>
            <p:ph type="title"/>
          </p:nvPr>
        </p:nvSpPr>
        <p:spPr>
          <a:xfrm>
            <a:off x="102302" y="2895371"/>
            <a:ext cx="4132945" cy="1163363"/>
          </a:xfrm>
        </p:spPr>
        <p:txBody>
          <a:bodyPr/>
          <a:lstStyle/>
          <a:p>
            <a:r>
              <a:rPr lang="en-US" sz="6600" dirty="0">
                <a:latin typeface="Century Gothic" panose="020B0502020202020204" pitchFamily="34" charset="0"/>
              </a:rPr>
              <a:t>Agenda </a:t>
            </a:r>
          </a:p>
        </p:txBody>
      </p:sp>
      <p:sp>
        <p:nvSpPr>
          <p:cNvPr id="3" name="Title 1">
            <a:extLst>
              <a:ext uri="{FF2B5EF4-FFF2-40B4-BE49-F238E27FC236}">
                <a16:creationId xmlns:a16="http://schemas.microsoft.com/office/drawing/2014/main" id="{9A376631-E5D8-6873-7524-7E5FE83654F5}"/>
              </a:ext>
            </a:extLst>
          </p:cNvPr>
          <p:cNvSpPr txBox="1">
            <a:spLocks/>
          </p:cNvSpPr>
          <p:nvPr/>
        </p:nvSpPr>
        <p:spPr>
          <a:xfrm>
            <a:off x="4337550" y="1123216"/>
            <a:ext cx="7568874" cy="4798203"/>
          </a:xfrm>
          <a:prstGeom prst="rect">
            <a:avLst/>
          </a:prstGeom>
        </p:spPr>
        <p:txBody>
          <a:bodyPr anchor="ctr"/>
          <a:lstStyle>
            <a:lvl1pPr algn="r" defTabSz="457017" rtl="0" eaLnBrk="1" latinLnBrk="0" hangingPunct="1">
              <a:lnSpc>
                <a:spcPct val="90000"/>
              </a:lnSpc>
              <a:spcBef>
                <a:spcPts val="0"/>
              </a:spcBef>
              <a:buNone/>
              <a:defRPr lang="en-US" sz="3600" b="1" i="0" kern="1200">
                <a:solidFill>
                  <a:schemeClr val="tx1"/>
                </a:solidFill>
                <a:latin typeface="+mj-lt"/>
                <a:ea typeface="Gilroy" panose="00000500000000000000" pitchFamily="50" charset="0"/>
                <a:cs typeface="Gilroy" panose="00000500000000000000" pitchFamily="50" charset="0"/>
              </a:defRPr>
            </a:lvl1pPr>
          </a:lstStyle>
          <a:p>
            <a:pPr marL="342900" indent="-342900" algn="l">
              <a:lnSpc>
                <a:spcPct val="110000"/>
              </a:lnSpc>
              <a:spcAft>
                <a:spcPts val="1600"/>
              </a:spcAft>
              <a:buFont typeface="Arial" panose="020B0604020202020204" pitchFamily="34" charset="0"/>
              <a:buChar char="•"/>
            </a:pPr>
            <a:r>
              <a:rPr lang="en-US" sz="2400" b="0" dirty="0">
                <a:solidFill>
                  <a:schemeClr val="bg1"/>
                </a:solidFill>
                <a:latin typeface="ServiceNow Sans" panose="020B0504040101010104" pitchFamily="34" charset="77"/>
              </a:rPr>
              <a:t>Purpose of this Asset</a:t>
            </a:r>
          </a:p>
          <a:p>
            <a:pPr marL="342900" indent="-342900" algn="l">
              <a:lnSpc>
                <a:spcPct val="110000"/>
              </a:lnSpc>
              <a:spcAft>
                <a:spcPts val="1600"/>
              </a:spcAft>
              <a:buFont typeface="Arial" panose="020B0604020202020204" pitchFamily="34" charset="0"/>
              <a:buChar char="•"/>
            </a:pPr>
            <a:r>
              <a:rPr lang="en-US" sz="2400" b="0" dirty="0">
                <a:solidFill>
                  <a:schemeClr val="bg1"/>
                </a:solidFill>
                <a:latin typeface="ServiceNow Sans" panose="020B0504040101010104" pitchFamily="34" charset="77"/>
              </a:rPr>
              <a:t>Asset Management Common Challenges </a:t>
            </a:r>
          </a:p>
          <a:p>
            <a:pPr marL="342900" indent="-342900" algn="l">
              <a:lnSpc>
                <a:spcPct val="110000"/>
              </a:lnSpc>
              <a:spcAft>
                <a:spcPts val="1600"/>
              </a:spcAft>
              <a:buFont typeface="Arial" panose="020B0604020202020204" pitchFamily="34" charset="0"/>
              <a:buChar char="•"/>
            </a:pPr>
            <a:r>
              <a:rPr lang="en-US" sz="2400" b="0" dirty="0">
                <a:solidFill>
                  <a:schemeClr val="bg1"/>
                </a:solidFill>
                <a:latin typeface="ServiceNow Sans" panose="020B0504040101010104" pitchFamily="34" charset="77"/>
              </a:rPr>
              <a:t>Asset Lifecycle – Value Stream – Capabilities</a:t>
            </a:r>
          </a:p>
          <a:p>
            <a:pPr marL="342900" indent="-342900" algn="l">
              <a:lnSpc>
                <a:spcPct val="110000"/>
              </a:lnSpc>
              <a:spcAft>
                <a:spcPts val="1600"/>
              </a:spcAft>
              <a:buFont typeface="Arial" panose="020B0604020202020204" pitchFamily="34" charset="0"/>
              <a:buChar char="•"/>
            </a:pPr>
            <a:r>
              <a:rPr lang="en-US" sz="2400" b="0" dirty="0">
                <a:solidFill>
                  <a:schemeClr val="bg1"/>
                </a:solidFill>
                <a:latin typeface="ServiceNow Sans" panose="020B0504040101010104" pitchFamily="34" charset="77"/>
              </a:rPr>
              <a:t>Mapping Regulatory requirements to Asset Lifecycle - NYDFS Example</a:t>
            </a:r>
          </a:p>
          <a:p>
            <a:pPr marL="342900" indent="-342900" algn="l">
              <a:lnSpc>
                <a:spcPct val="110000"/>
              </a:lnSpc>
              <a:spcAft>
                <a:spcPts val="1600"/>
              </a:spcAft>
              <a:buFont typeface="Arial" panose="020B0604020202020204" pitchFamily="34" charset="0"/>
              <a:buChar char="•"/>
            </a:pPr>
            <a:r>
              <a:rPr lang="en-US" sz="2400" b="0" dirty="0">
                <a:solidFill>
                  <a:schemeClr val="bg1"/>
                </a:solidFill>
                <a:latin typeface="ServiceNow Sans" panose="020B0504040101010104" pitchFamily="34" charset="77"/>
              </a:rPr>
              <a:t>Asset Lifecycle – ServiceNow Products Mapping</a:t>
            </a:r>
          </a:p>
          <a:p>
            <a:pPr marL="342900" indent="-342900" algn="l">
              <a:lnSpc>
                <a:spcPct val="110000"/>
              </a:lnSpc>
              <a:spcAft>
                <a:spcPts val="1600"/>
              </a:spcAft>
              <a:buFont typeface="Arial" panose="020B0604020202020204" pitchFamily="34" charset="0"/>
              <a:buChar char="•"/>
            </a:pPr>
            <a:r>
              <a:rPr lang="en-US" sz="2400" b="0" dirty="0">
                <a:solidFill>
                  <a:schemeClr val="bg1"/>
                </a:solidFill>
                <a:latin typeface="ServiceNow Sans" panose="020B0504040101010104" pitchFamily="34" charset="77"/>
              </a:rPr>
              <a:t>How ServiceNow can help</a:t>
            </a:r>
          </a:p>
        </p:txBody>
      </p:sp>
    </p:spTree>
    <p:custDataLst>
      <p:tags r:id="rId1"/>
    </p:custDataLst>
    <p:extLst>
      <p:ext uri="{BB962C8B-B14F-4D97-AF65-F5344CB8AC3E}">
        <p14:creationId xmlns:p14="http://schemas.microsoft.com/office/powerpoint/2010/main" val="3536817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020E1-8AED-565B-5204-CEF05C3EE84C}"/>
              </a:ext>
            </a:extLst>
          </p:cNvPr>
          <p:cNvSpPr>
            <a:spLocks noGrp="1"/>
          </p:cNvSpPr>
          <p:nvPr>
            <p:ph type="title"/>
          </p:nvPr>
        </p:nvSpPr>
        <p:spPr>
          <a:xfrm>
            <a:off x="449252" y="124165"/>
            <a:ext cx="11188711" cy="473735"/>
          </a:xfrm>
        </p:spPr>
        <p:txBody>
          <a:bodyPr/>
          <a:lstStyle/>
          <a:p>
            <a:r>
              <a:rPr lang="en-US" dirty="0">
                <a:latin typeface="ServiceNow Sans" panose="020B0504040101010104" pitchFamily="34" charset="77"/>
              </a:rPr>
              <a:t>Purpose of this Asset</a:t>
            </a:r>
          </a:p>
        </p:txBody>
      </p:sp>
      <p:sp>
        <p:nvSpPr>
          <p:cNvPr id="5" name="Text Placeholder 2">
            <a:extLst>
              <a:ext uri="{FF2B5EF4-FFF2-40B4-BE49-F238E27FC236}">
                <a16:creationId xmlns:a16="http://schemas.microsoft.com/office/drawing/2014/main" id="{6F5CD1D5-15AE-FDE8-6735-8F0754D45E28}"/>
              </a:ext>
            </a:extLst>
          </p:cNvPr>
          <p:cNvSpPr txBox="1">
            <a:spLocks/>
          </p:cNvSpPr>
          <p:nvPr/>
        </p:nvSpPr>
        <p:spPr>
          <a:xfrm>
            <a:off x="741351" y="816857"/>
            <a:ext cx="5997847" cy="2593090"/>
          </a:xfrm>
          <a:prstGeom prst="rect">
            <a:avLst/>
          </a:prstGeom>
          <a:ln>
            <a:solidFill>
              <a:schemeClr val="accent1"/>
            </a:solidFill>
          </a:ln>
        </p:spPr>
        <p:txBody>
          <a:bodyPr/>
          <a:lstStyle>
            <a:lvl1pPr marL="228531" indent="-228531" algn="l" defTabSz="914126" rtl="0" eaLnBrk="1" latinLnBrk="0" hangingPunct="1">
              <a:lnSpc>
                <a:spcPct val="100000"/>
              </a:lnSpc>
              <a:spcBef>
                <a:spcPts val="400"/>
              </a:spcBef>
              <a:spcAft>
                <a:spcPts val="600"/>
              </a:spcAft>
              <a:buClr>
                <a:schemeClr val="accent1"/>
              </a:buClr>
              <a:buFont typeface="Arial" panose="020B0604020202020204" pitchFamily="34" charset="0"/>
              <a:buChar char="•"/>
              <a:defRPr sz="1799" b="0" kern="1200">
                <a:solidFill>
                  <a:schemeClr val="bg1"/>
                </a:solidFill>
                <a:latin typeface="+mn-lt"/>
                <a:ea typeface="+mn-ea"/>
                <a:cs typeface="+mn-cs"/>
              </a:defRPr>
            </a:lvl1pPr>
            <a:lvl2pPr marL="517370"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bg1"/>
                </a:solidFill>
                <a:latin typeface="+mn-lt"/>
                <a:ea typeface="+mn-ea"/>
                <a:cs typeface="+mn-cs"/>
              </a:defRPr>
            </a:lvl2pPr>
            <a:lvl3pPr marL="799860" indent="-226945" algn="l" defTabSz="914126" rtl="0" eaLnBrk="1" latinLnBrk="0" hangingPunct="1">
              <a:lnSpc>
                <a:spcPct val="100000"/>
              </a:lnSpc>
              <a:spcBef>
                <a:spcPts val="400"/>
              </a:spcBef>
              <a:spcAft>
                <a:spcPts val="600"/>
              </a:spcAft>
              <a:buFont typeface="Century Gothic" panose="020B0502020202020204" pitchFamily="34" charset="0"/>
              <a:buChar char="–"/>
              <a:defRPr sz="1600" kern="1200">
                <a:solidFill>
                  <a:schemeClr val="bg1"/>
                </a:solidFill>
                <a:latin typeface="+mn-lt"/>
                <a:ea typeface="+mn-ea"/>
                <a:cs typeface="+mn-cs"/>
              </a:defRPr>
            </a:lvl3pPr>
            <a:lvl4pPr marL="1083938" indent="-226945" algn="l" defTabSz="914126" rtl="0" eaLnBrk="1" latinLnBrk="0" hangingPunct="1">
              <a:lnSpc>
                <a:spcPct val="100000"/>
              </a:lnSpc>
              <a:spcBef>
                <a:spcPts val="400"/>
              </a:spcBef>
              <a:spcAft>
                <a:spcPts val="600"/>
              </a:spcAft>
              <a:buFont typeface="Century Gothic" panose="020B0502020202020204" pitchFamily="34" charset="0"/>
              <a:buChar char="–"/>
              <a:defRPr sz="1400" kern="1200">
                <a:solidFill>
                  <a:schemeClr val="bg1"/>
                </a:solidFill>
                <a:latin typeface="+mn-lt"/>
                <a:ea typeface="+mn-ea"/>
                <a:cs typeface="+mn-cs"/>
              </a:defRPr>
            </a:lvl4pPr>
            <a:lvl5pPr marL="1374363" indent="-233293" algn="l" defTabSz="914126" rtl="0" eaLnBrk="1" latinLnBrk="0" hangingPunct="1">
              <a:lnSpc>
                <a:spcPct val="100000"/>
              </a:lnSpc>
              <a:spcBef>
                <a:spcPts val="400"/>
              </a:spcBef>
              <a:spcAft>
                <a:spcPts val="600"/>
              </a:spcAft>
              <a:buFont typeface="Century Gothic" panose="020B0502020202020204" pitchFamily="34" charset="0"/>
              <a:buChar char="–"/>
              <a:defRPr sz="1200" kern="1200">
                <a:solidFill>
                  <a:schemeClr val="bg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a:lstStyle>
          <a:p>
            <a:r>
              <a:rPr lang="en-US" sz="2200" dirty="0">
                <a:latin typeface="ServiceNow Sans" panose="020B0504040101010104" pitchFamily="34" charset="77"/>
              </a:rPr>
              <a:t>Holistic view of the asset lifecycle for strategic decision-making</a:t>
            </a:r>
          </a:p>
          <a:p>
            <a:r>
              <a:rPr lang="en-US" sz="2200" dirty="0">
                <a:latin typeface="ServiceNow Sans" panose="020B0504040101010104" pitchFamily="34" charset="77"/>
              </a:rPr>
              <a:t>Regulatory alignment across the technology asset landscape</a:t>
            </a:r>
          </a:p>
          <a:p>
            <a:r>
              <a:rPr lang="en-US" sz="2200" dirty="0">
                <a:latin typeface="ServiceNow Sans" panose="020B0504040101010104" pitchFamily="34" charset="77"/>
              </a:rPr>
              <a:t>Platform-driven automation, visibility, and control with ServiceNow</a:t>
            </a:r>
          </a:p>
        </p:txBody>
      </p:sp>
      <p:sp>
        <p:nvSpPr>
          <p:cNvPr id="6" name="Text Placeholder 2">
            <a:extLst>
              <a:ext uri="{FF2B5EF4-FFF2-40B4-BE49-F238E27FC236}">
                <a16:creationId xmlns:a16="http://schemas.microsoft.com/office/drawing/2014/main" id="{285C831E-282E-AAEE-2CC6-D2EBDB381E07}"/>
              </a:ext>
            </a:extLst>
          </p:cNvPr>
          <p:cNvSpPr txBox="1">
            <a:spLocks/>
          </p:cNvSpPr>
          <p:nvPr/>
        </p:nvSpPr>
        <p:spPr>
          <a:xfrm>
            <a:off x="6875363" y="816857"/>
            <a:ext cx="4414938" cy="5171190"/>
          </a:xfrm>
          <a:prstGeom prst="rect">
            <a:avLst/>
          </a:prstGeom>
          <a:ln>
            <a:solidFill>
              <a:schemeClr val="accent1"/>
            </a:solidFill>
          </a:ln>
        </p:spPr>
        <p:txBody>
          <a:bodyPr vert="horz" lIns="91440" tIns="45720" rIns="91440" bIns="45720" rtlCol="0" anchor="t">
            <a:noAutofit/>
          </a:bodyPr>
          <a:lstStyle>
            <a:lvl1pPr marL="0" indent="0" algn="l" defTabSz="914400" rtl="0" eaLnBrk="1" latinLnBrk="0" hangingPunct="1">
              <a:lnSpc>
                <a:spcPct val="90000"/>
              </a:lnSpc>
              <a:spcBef>
                <a:spcPts val="0"/>
              </a:spcBef>
              <a:spcAft>
                <a:spcPts val="600"/>
              </a:spcAft>
              <a:buFontTx/>
              <a:buNone/>
              <a:defRPr sz="2400" b="0" kern="1200">
                <a:solidFill>
                  <a:schemeClr val="bg1"/>
                </a:solidFill>
                <a:latin typeface="+mn-lt"/>
                <a:ea typeface="+mn-ea"/>
                <a:cs typeface="+mn-cs"/>
              </a:defRPr>
            </a:lvl1pPr>
            <a:lvl2pPr marL="4572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buFont typeface="Arial" panose="020B0604020202020204" pitchFamily="34" charset="0"/>
              <a:buChar char="•"/>
            </a:pPr>
            <a:r>
              <a:rPr lang="en-US" sz="2200" b="1" dirty="0">
                <a:latin typeface="ServiceNow Sans" panose="020B0504040101010104" pitchFamily="34" charset="77"/>
              </a:rPr>
              <a:t>Audience</a:t>
            </a:r>
            <a:r>
              <a:rPr lang="en-US" sz="2200" dirty="0">
                <a:latin typeface="ServiceNow Sans" panose="020B0504040101010104" pitchFamily="34" charset="77"/>
              </a:rPr>
              <a:t> </a:t>
            </a:r>
          </a:p>
          <a:p>
            <a:pPr marL="800100" lvl="1" indent="-342900">
              <a:buFont typeface="Arial" panose="020B0604020202020204" pitchFamily="34" charset="0"/>
              <a:buChar char="•"/>
            </a:pPr>
            <a:r>
              <a:rPr lang="en-US" sz="2200" dirty="0">
                <a:latin typeface="ServiceNow Sans" panose="020B0504040101010104" pitchFamily="34" charset="77"/>
              </a:rPr>
              <a:t>Technology Asset Managers</a:t>
            </a:r>
          </a:p>
          <a:p>
            <a:pPr marL="800100" lvl="1" indent="-342900">
              <a:buFont typeface="Arial" panose="020B0604020202020204" pitchFamily="34" charset="0"/>
              <a:buChar char="•"/>
            </a:pPr>
            <a:r>
              <a:rPr lang="en-US" sz="2200" dirty="0">
                <a:latin typeface="ServiceNow Sans" panose="020B0504040101010104" pitchFamily="34" charset="77"/>
              </a:rPr>
              <a:t>Risk Management (CRO)</a:t>
            </a:r>
          </a:p>
          <a:p>
            <a:pPr marL="800100" lvl="1" indent="-342900">
              <a:buFont typeface="Arial" panose="020B0604020202020204" pitchFamily="34" charset="0"/>
              <a:buChar char="•"/>
            </a:pPr>
            <a:r>
              <a:rPr lang="en-US" sz="2200" dirty="0">
                <a:latin typeface="ServiceNow Sans" panose="020B0504040101010104" pitchFamily="34" charset="77"/>
              </a:rPr>
              <a:t>Security (CISO)</a:t>
            </a:r>
          </a:p>
          <a:p>
            <a:pPr marL="800100" lvl="1" indent="-342900">
              <a:buFont typeface="Arial" panose="020B0604020202020204" pitchFamily="34" charset="0"/>
              <a:buChar char="•"/>
            </a:pPr>
            <a:r>
              <a:rPr lang="en-US" sz="2200" dirty="0">
                <a:latin typeface="ServiceNow Sans" panose="020B0504040101010104" pitchFamily="34" charset="77"/>
              </a:rPr>
              <a:t>Enterprise Architects</a:t>
            </a:r>
          </a:p>
          <a:p>
            <a:pPr lvl="1"/>
            <a:endParaRPr lang="en-US" sz="2000" dirty="0">
              <a:latin typeface="ServiceNow Sans" panose="020B0504040101010104" pitchFamily="34" charset="77"/>
            </a:endParaRPr>
          </a:p>
          <a:p>
            <a:pPr lvl="1"/>
            <a:endParaRPr lang="en-US" sz="2000" dirty="0">
              <a:latin typeface="ServiceNow Sans" panose="020B0504040101010104" pitchFamily="34" charset="77"/>
            </a:endParaRPr>
          </a:p>
          <a:p>
            <a:pPr>
              <a:lnSpc>
                <a:spcPct val="100000"/>
              </a:lnSpc>
            </a:pPr>
            <a:endParaRPr lang="en-US" sz="2000" dirty="0">
              <a:latin typeface="ServiceNow Sans" panose="020B0504040101010104" pitchFamily="34" charset="77"/>
            </a:endParaRPr>
          </a:p>
          <a:p>
            <a:pPr marL="800100" lvl="1" indent="-342900">
              <a:buFont typeface="Arial" panose="020B0604020202020204" pitchFamily="34" charset="0"/>
              <a:buChar char="•"/>
            </a:pPr>
            <a:endParaRPr lang="en-US" sz="2000" dirty="0">
              <a:latin typeface="ServiceNow Sans" panose="020B0504040101010104" pitchFamily="34" charset="77"/>
            </a:endParaRPr>
          </a:p>
          <a:p>
            <a:pPr marL="342900" indent="-342900">
              <a:lnSpc>
                <a:spcPct val="100000"/>
              </a:lnSpc>
              <a:buFont typeface="Arial" panose="020B0604020202020204" pitchFamily="34" charset="0"/>
              <a:buChar char="•"/>
            </a:pPr>
            <a:endParaRPr lang="en-US" sz="2000" dirty="0">
              <a:latin typeface="ServiceNow Sans" panose="020B0504040101010104" pitchFamily="34" charset="77"/>
            </a:endParaRPr>
          </a:p>
          <a:p>
            <a:pPr marL="342900" indent="-342900">
              <a:lnSpc>
                <a:spcPct val="100000"/>
              </a:lnSpc>
              <a:buFont typeface="Arial" panose="020B0604020202020204" pitchFamily="34" charset="0"/>
              <a:buChar char="•"/>
            </a:pPr>
            <a:endParaRPr lang="en-US" sz="2000" dirty="0">
              <a:latin typeface="ServiceNow Sans" panose="020B0504040101010104" pitchFamily="34" charset="77"/>
            </a:endParaRPr>
          </a:p>
        </p:txBody>
      </p:sp>
      <p:sp>
        <p:nvSpPr>
          <p:cNvPr id="7" name="Text Placeholder 2">
            <a:extLst>
              <a:ext uri="{FF2B5EF4-FFF2-40B4-BE49-F238E27FC236}">
                <a16:creationId xmlns:a16="http://schemas.microsoft.com/office/drawing/2014/main" id="{FF2FD41F-90B9-0D72-5F7B-F4281BA3C05A}"/>
              </a:ext>
            </a:extLst>
          </p:cNvPr>
          <p:cNvSpPr txBox="1">
            <a:spLocks/>
          </p:cNvSpPr>
          <p:nvPr/>
        </p:nvSpPr>
        <p:spPr>
          <a:xfrm>
            <a:off x="741351" y="3511547"/>
            <a:ext cx="5997847" cy="2476500"/>
          </a:xfrm>
          <a:prstGeom prst="rect">
            <a:avLst/>
          </a:prstGeom>
          <a:ln>
            <a:solidFill>
              <a:schemeClr val="accent1"/>
            </a:solidFill>
          </a:ln>
        </p:spPr>
        <p:txBody>
          <a:bodyPr vert="horz" lIns="91440" tIns="45720" rIns="91440" bIns="45720" rtlCol="0" anchor="t">
            <a:noAutofit/>
          </a:bodyPr>
          <a:lstStyle>
            <a:lvl1pPr marL="0" indent="0" algn="l" defTabSz="914400" rtl="0" eaLnBrk="1" latinLnBrk="0" hangingPunct="1">
              <a:lnSpc>
                <a:spcPct val="90000"/>
              </a:lnSpc>
              <a:spcBef>
                <a:spcPts val="0"/>
              </a:spcBef>
              <a:spcAft>
                <a:spcPts val="600"/>
              </a:spcAft>
              <a:buFontTx/>
              <a:buNone/>
              <a:defRPr sz="2400" b="0" kern="1200">
                <a:solidFill>
                  <a:schemeClr val="bg1"/>
                </a:solidFill>
                <a:latin typeface="+mn-lt"/>
                <a:ea typeface="+mn-ea"/>
                <a:cs typeface="+mn-cs"/>
              </a:defRPr>
            </a:lvl1pPr>
            <a:lvl2pPr marL="4572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buFont typeface="Arial" panose="020B0604020202020204" pitchFamily="34" charset="0"/>
              <a:buChar char="•"/>
            </a:pPr>
            <a:r>
              <a:rPr lang="en-US" sz="2200" dirty="0">
                <a:latin typeface="ServiceNow Sans" panose="020B0504040101010104" pitchFamily="34" charset="77"/>
              </a:rPr>
              <a:t>Apply to specific use cases</a:t>
            </a:r>
          </a:p>
          <a:p>
            <a:pPr marL="800100" lvl="1" indent="-342900">
              <a:buFont typeface="Arial" panose="020B0604020202020204" pitchFamily="34" charset="0"/>
              <a:buChar char="•"/>
            </a:pPr>
            <a:r>
              <a:rPr lang="en-US" sz="2200" dirty="0">
                <a:latin typeface="ServiceNow Sans" panose="020B0504040101010104" pitchFamily="34" charset="77"/>
              </a:rPr>
              <a:t>Regulatory compliance </a:t>
            </a:r>
          </a:p>
          <a:p>
            <a:pPr marL="800100" lvl="1" indent="-342900">
              <a:buFont typeface="Arial" panose="020B0604020202020204" pitchFamily="34" charset="0"/>
              <a:buChar char="•"/>
            </a:pPr>
            <a:r>
              <a:rPr lang="en-US" sz="2200" dirty="0">
                <a:latin typeface="ServiceNow Sans" panose="020B0504040101010104" pitchFamily="34" charset="77"/>
              </a:rPr>
              <a:t>Operational Resilience</a:t>
            </a:r>
          </a:p>
          <a:p>
            <a:pPr marL="800100" lvl="1" indent="-342900">
              <a:buFont typeface="Arial" panose="020B0604020202020204" pitchFamily="34" charset="0"/>
              <a:buChar char="•"/>
            </a:pPr>
            <a:r>
              <a:rPr lang="en-US" sz="2200" dirty="0">
                <a:latin typeface="ServiceNow Sans" panose="020B0504040101010104" pitchFamily="34" charset="77"/>
              </a:rPr>
              <a:t>App Rationalization/TCO Reduction</a:t>
            </a:r>
          </a:p>
          <a:p>
            <a:pPr marL="800100" lvl="1" indent="-342900">
              <a:buFont typeface="Arial" panose="020B0604020202020204" pitchFamily="34" charset="0"/>
              <a:buChar char="•"/>
            </a:pPr>
            <a:r>
              <a:rPr lang="en-US" sz="2200" dirty="0">
                <a:latin typeface="ServiceNow Sans" panose="020B0504040101010104" pitchFamily="34" charset="77"/>
              </a:rPr>
              <a:t>Asset Retirement/Reclamation</a:t>
            </a:r>
          </a:p>
          <a:p>
            <a:pPr lvl="1"/>
            <a:endParaRPr lang="en-US" sz="2000" dirty="0">
              <a:latin typeface="ServiceNow Sans" panose="020B0504040101010104" pitchFamily="34" charset="77"/>
            </a:endParaRPr>
          </a:p>
          <a:p>
            <a:pPr>
              <a:lnSpc>
                <a:spcPct val="100000"/>
              </a:lnSpc>
            </a:pPr>
            <a:endParaRPr lang="en-US" sz="2000" dirty="0">
              <a:latin typeface="ServiceNow Sans" panose="020B0504040101010104" pitchFamily="34" charset="77"/>
            </a:endParaRPr>
          </a:p>
          <a:p>
            <a:pPr marL="800100" lvl="1" indent="-342900">
              <a:buFont typeface="Arial" panose="020B0604020202020204" pitchFamily="34" charset="0"/>
              <a:buChar char="•"/>
            </a:pPr>
            <a:endParaRPr lang="en-US" sz="2000" dirty="0">
              <a:latin typeface="ServiceNow Sans" panose="020B0504040101010104" pitchFamily="34" charset="77"/>
            </a:endParaRPr>
          </a:p>
          <a:p>
            <a:pPr marL="342900" indent="-342900">
              <a:lnSpc>
                <a:spcPct val="100000"/>
              </a:lnSpc>
              <a:buFont typeface="Arial" panose="020B0604020202020204" pitchFamily="34" charset="0"/>
              <a:buChar char="•"/>
            </a:pPr>
            <a:endParaRPr lang="en-US" sz="2000" dirty="0">
              <a:latin typeface="ServiceNow Sans" panose="020B0504040101010104" pitchFamily="34" charset="77"/>
            </a:endParaRPr>
          </a:p>
          <a:p>
            <a:pPr marL="342900" indent="-342900">
              <a:lnSpc>
                <a:spcPct val="100000"/>
              </a:lnSpc>
              <a:buFont typeface="Arial" panose="020B0604020202020204" pitchFamily="34" charset="0"/>
              <a:buChar char="•"/>
            </a:pPr>
            <a:endParaRPr lang="en-US" sz="2000" dirty="0">
              <a:latin typeface="ServiceNow Sans" panose="020B0504040101010104" pitchFamily="34" charset="77"/>
            </a:endParaRPr>
          </a:p>
        </p:txBody>
      </p:sp>
    </p:spTree>
    <p:extLst>
      <p:ext uri="{BB962C8B-B14F-4D97-AF65-F5344CB8AC3E}">
        <p14:creationId xmlns:p14="http://schemas.microsoft.com/office/powerpoint/2010/main" val="14044346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7F4E2-0104-F83F-158C-BD98D8E7D384}"/>
              </a:ext>
            </a:extLst>
          </p:cNvPr>
          <p:cNvSpPr>
            <a:spLocks noGrp="1"/>
          </p:cNvSpPr>
          <p:nvPr>
            <p:ph type="title"/>
          </p:nvPr>
        </p:nvSpPr>
        <p:spPr>
          <a:xfrm>
            <a:off x="449252" y="124165"/>
            <a:ext cx="11188711" cy="473735"/>
          </a:xfrm>
        </p:spPr>
        <p:txBody>
          <a:bodyPr/>
          <a:lstStyle/>
          <a:p>
            <a:r>
              <a:rPr lang="en-US" dirty="0">
                <a:latin typeface="ServiceNow Sans" panose="020B0504040101010104" pitchFamily="34" charset="77"/>
              </a:rPr>
              <a:t>Common Challenges with Tech. Asset Management</a:t>
            </a:r>
          </a:p>
        </p:txBody>
      </p:sp>
      <p:sp>
        <p:nvSpPr>
          <p:cNvPr id="18" name="Rectangle 17">
            <a:extLst>
              <a:ext uri="{FF2B5EF4-FFF2-40B4-BE49-F238E27FC236}">
                <a16:creationId xmlns:a16="http://schemas.microsoft.com/office/drawing/2014/main" id="{1BC130E2-9D63-64F0-85B9-A1FEEC6FE248}"/>
              </a:ext>
            </a:extLst>
          </p:cNvPr>
          <p:cNvSpPr/>
          <p:nvPr/>
        </p:nvSpPr>
        <p:spPr>
          <a:xfrm>
            <a:off x="232977" y="2392073"/>
            <a:ext cx="5431878" cy="104214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fontAlgn="base">
              <a:buFont typeface="Arial" panose="020B0604020202020204" pitchFamily="34" charset="0"/>
              <a:buNone/>
            </a:pPr>
            <a:r>
              <a:rPr lang="en-US" sz="1600" b="1">
                <a:solidFill>
                  <a:schemeClr val="bg1"/>
                </a:solidFill>
                <a:latin typeface="ServiceNow Sans" panose="020B0504040101010104" pitchFamily="34" charset="77"/>
              </a:rPr>
              <a:t>Inadequate Operational Risk Monitoring</a:t>
            </a:r>
            <a:endParaRPr lang="en-US" sz="1600">
              <a:solidFill>
                <a:schemeClr val="bg1"/>
              </a:solidFill>
              <a:latin typeface="ServiceNow Sans" panose="020B0504040101010104" pitchFamily="34" charset="77"/>
            </a:endParaRPr>
          </a:p>
        </p:txBody>
      </p:sp>
      <p:sp>
        <p:nvSpPr>
          <p:cNvPr id="19" name="Rectangle 18">
            <a:extLst>
              <a:ext uri="{FF2B5EF4-FFF2-40B4-BE49-F238E27FC236}">
                <a16:creationId xmlns:a16="http://schemas.microsoft.com/office/drawing/2014/main" id="{FFB97206-C11E-3622-9F3B-23D6F305882B}"/>
              </a:ext>
            </a:extLst>
          </p:cNvPr>
          <p:cNvSpPr/>
          <p:nvPr/>
        </p:nvSpPr>
        <p:spPr>
          <a:xfrm>
            <a:off x="232977" y="3536982"/>
            <a:ext cx="5429276" cy="104214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fontAlgn="base"/>
            <a:r>
              <a:rPr lang="en-US" sz="1600" b="1">
                <a:solidFill>
                  <a:schemeClr val="bg1"/>
                </a:solidFill>
                <a:latin typeface="ServiceNow Sans" panose="020B0504040101010104" pitchFamily="34" charset="77"/>
              </a:rPr>
              <a:t>Increasing Regulatory Compliance demands</a:t>
            </a:r>
          </a:p>
        </p:txBody>
      </p:sp>
      <p:sp>
        <p:nvSpPr>
          <p:cNvPr id="20" name="Rectangle 19">
            <a:extLst>
              <a:ext uri="{FF2B5EF4-FFF2-40B4-BE49-F238E27FC236}">
                <a16:creationId xmlns:a16="http://schemas.microsoft.com/office/drawing/2014/main" id="{9C6ED7B9-4644-06F4-3660-F8A84E1E89D3}"/>
              </a:ext>
            </a:extLst>
          </p:cNvPr>
          <p:cNvSpPr/>
          <p:nvPr/>
        </p:nvSpPr>
        <p:spPr>
          <a:xfrm>
            <a:off x="230375" y="4678832"/>
            <a:ext cx="5431878" cy="104214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fontAlgn="base">
              <a:buFont typeface="Arial" panose="020B0604020202020204" pitchFamily="34" charset="0"/>
              <a:buNone/>
            </a:pPr>
            <a:r>
              <a:rPr lang="en-US" sz="1600" b="1">
                <a:solidFill>
                  <a:schemeClr val="bg1"/>
                </a:solidFill>
                <a:latin typeface="ServiceNow Sans" panose="020B0504040101010104" pitchFamily="34" charset="77"/>
              </a:rPr>
              <a:t>Margin and macroeconomic pressures translating to reduced costs</a:t>
            </a:r>
          </a:p>
        </p:txBody>
      </p:sp>
      <p:sp>
        <p:nvSpPr>
          <p:cNvPr id="22" name="Triangle 21">
            <a:extLst>
              <a:ext uri="{FF2B5EF4-FFF2-40B4-BE49-F238E27FC236}">
                <a16:creationId xmlns:a16="http://schemas.microsoft.com/office/drawing/2014/main" id="{1D6FF1E6-EB1E-0785-F2A9-DE59BF3CA015}"/>
              </a:ext>
            </a:extLst>
          </p:cNvPr>
          <p:cNvSpPr/>
          <p:nvPr/>
        </p:nvSpPr>
        <p:spPr>
          <a:xfrm rot="5400000">
            <a:off x="5643366" y="2615065"/>
            <a:ext cx="1042146" cy="612806"/>
          </a:xfrm>
          <a:prstGeom prst="triangle">
            <a:avLst>
              <a:gd name="adj" fmla="val 501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tx1"/>
              </a:solidFill>
              <a:latin typeface="ServiceNow Sans" panose="020B0504040101010104" pitchFamily="34" charset="77"/>
            </a:endParaRPr>
          </a:p>
        </p:txBody>
      </p:sp>
      <p:sp>
        <p:nvSpPr>
          <p:cNvPr id="24" name="Triangle 23">
            <a:extLst>
              <a:ext uri="{FF2B5EF4-FFF2-40B4-BE49-F238E27FC236}">
                <a16:creationId xmlns:a16="http://schemas.microsoft.com/office/drawing/2014/main" id="{0EE5F211-9D9D-CD45-1C5B-1B5C992ADB09}"/>
              </a:ext>
            </a:extLst>
          </p:cNvPr>
          <p:cNvSpPr/>
          <p:nvPr/>
        </p:nvSpPr>
        <p:spPr>
          <a:xfrm rot="5400000">
            <a:off x="5643366" y="3755252"/>
            <a:ext cx="1042147" cy="612806"/>
          </a:xfrm>
          <a:prstGeom prst="triangle">
            <a:avLst>
              <a:gd name="adj" fmla="val 501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tx1"/>
              </a:solidFill>
              <a:latin typeface="ServiceNow Sans" panose="020B0504040101010104" pitchFamily="34" charset="77"/>
            </a:endParaRPr>
          </a:p>
        </p:txBody>
      </p:sp>
      <p:sp>
        <p:nvSpPr>
          <p:cNvPr id="26" name="Triangle 25">
            <a:extLst>
              <a:ext uri="{FF2B5EF4-FFF2-40B4-BE49-F238E27FC236}">
                <a16:creationId xmlns:a16="http://schemas.microsoft.com/office/drawing/2014/main" id="{9BE4AD50-CEF1-68A6-4F42-9AA2AA209D16}"/>
              </a:ext>
            </a:extLst>
          </p:cNvPr>
          <p:cNvSpPr/>
          <p:nvPr/>
        </p:nvSpPr>
        <p:spPr>
          <a:xfrm rot="5400000">
            <a:off x="5643366" y="4893501"/>
            <a:ext cx="1042147" cy="612806"/>
          </a:xfrm>
          <a:prstGeom prst="triangle">
            <a:avLst>
              <a:gd name="adj" fmla="val 501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tx1"/>
              </a:solidFill>
              <a:latin typeface="ServiceNow Sans" panose="020B0504040101010104" pitchFamily="34" charset="77"/>
            </a:endParaRPr>
          </a:p>
        </p:txBody>
      </p:sp>
      <p:sp>
        <p:nvSpPr>
          <p:cNvPr id="27" name="Rectangle 26">
            <a:extLst>
              <a:ext uri="{FF2B5EF4-FFF2-40B4-BE49-F238E27FC236}">
                <a16:creationId xmlns:a16="http://schemas.microsoft.com/office/drawing/2014/main" id="{670DE4D3-AC69-EE2D-7074-D98CE54B34EA}"/>
              </a:ext>
            </a:extLst>
          </p:cNvPr>
          <p:cNvSpPr/>
          <p:nvPr/>
        </p:nvSpPr>
        <p:spPr>
          <a:xfrm>
            <a:off x="230375" y="1247165"/>
            <a:ext cx="5431878" cy="104214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fontAlgn="base">
              <a:buFont typeface="Arial" panose="020B0604020202020204" pitchFamily="34" charset="0"/>
              <a:buNone/>
            </a:pPr>
            <a:r>
              <a:rPr lang="en-US" sz="1600" b="1">
                <a:solidFill>
                  <a:schemeClr val="bg1"/>
                </a:solidFill>
                <a:latin typeface="ServiceNow Sans" panose="020B0504040101010104" pitchFamily="34" charset="77"/>
              </a:rPr>
              <a:t>Lack of end-to-end visibility into Asset Lifecycle</a:t>
            </a:r>
          </a:p>
        </p:txBody>
      </p:sp>
      <p:sp>
        <p:nvSpPr>
          <p:cNvPr id="28" name="Rectangle 27">
            <a:extLst>
              <a:ext uri="{FF2B5EF4-FFF2-40B4-BE49-F238E27FC236}">
                <a16:creationId xmlns:a16="http://schemas.microsoft.com/office/drawing/2014/main" id="{B7376112-0927-CB14-F5A3-0394167939CB}"/>
              </a:ext>
            </a:extLst>
          </p:cNvPr>
          <p:cNvSpPr/>
          <p:nvPr/>
        </p:nvSpPr>
        <p:spPr>
          <a:xfrm>
            <a:off x="230375" y="884507"/>
            <a:ext cx="5431878" cy="362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a:solidFill>
                  <a:schemeClr val="tx1"/>
                </a:solidFill>
                <a:latin typeface="ServiceNow Sans" panose="020B0504040101010104" pitchFamily="34" charset="77"/>
              </a:rPr>
              <a:t>Challenges</a:t>
            </a:r>
          </a:p>
        </p:txBody>
      </p:sp>
      <p:sp>
        <p:nvSpPr>
          <p:cNvPr id="29" name="Triangle 28">
            <a:extLst>
              <a:ext uri="{FF2B5EF4-FFF2-40B4-BE49-F238E27FC236}">
                <a16:creationId xmlns:a16="http://schemas.microsoft.com/office/drawing/2014/main" id="{1C642684-FBAE-093C-12C5-F25308C6BBA8}"/>
              </a:ext>
            </a:extLst>
          </p:cNvPr>
          <p:cNvSpPr/>
          <p:nvPr/>
        </p:nvSpPr>
        <p:spPr>
          <a:xfrm rot="5400000">
            <a:off x="5643367" y="1471277"/>
            <a:ext cx="1042145" cy="612806"/>
          </a:xfrm>
          <a:prstGeom prst="triangle">
            <a:avLst>
              <a:gd name="adj" fmla="val 501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tx1"/>
              </a:solidFill>
              <a:latin typeface="ServiceNow Sans" panose="020B0504040101010104" pitchFamily="34" charset="77"/>
            </a:endParaRPr>
          </a:p>
        </p:txBody>
      </p:sp>
      <p:sp>
        <p:nvSpPr>
          <p:cNvPr id="21" name="Rectangle 20">
            <a:extLst>
              <a:ext uri="{FF2B5EF4-FFF2-40B4-BE49-F238E27FC236}">
                <a16:creationId xmlns:a16="http://schemas.microsoft.com/office/drawing/2014/main" id="{B3AE99F7-F773-8911-264D-372D12E172B3}"/>
              </a:ext>
            </a:extLst>
          </p:cNvPr>
          <p:cNvSpPr/>
          <p:nvPr/>
        </p:nvSpPr>
        <p:spPr>
          <a:xfrm>
            <a:off x="6551271" y="2392074"/>
            <a:ext cx="5430122" cy="104214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200" dirty="0">
                <a:solidFill>
                  <a:schemeClr val="bg1"/>
                </a:solidFill>
                <a:latin typeface="ServiceNow Sans" panose="020B0504040101010104" pitchFamily="34" charset="77"/>
              </a:rPr>
              <a:t>By making continuous monitoring a standard part of your risk management program, you can boost performance across the organization, pinpoint critical vulnerabilities among your systems, manage the risk from your </a:t>
            </a:r>
            <a:r>
              <a:rPr lang="en-US" sz="1200" b="1" dirty="0">
                <a:solidFill>
                  <a:schemeClr val="bg1"/>
                </a:solidFill>
                <a:latin typeface="ServiceNow Sans" panose="020B0504040101010104" pitchFamily="34" charset="77"/>
              </a:rPr>
              <a:t>vendors</a:t>
            </a:r>
            <a:r>
              <a:rPr lang="en-US" sz="1200" dirty="0">
                <a:solidFill>
                  <a:schemeClr val="bg1"/>
                </a:solidFill>
                <a:latin typeface="ServiceNow Sans" panose="020B0504040101010104" pitchFamily="34" charset="77"/>
              </a:rPr>
              <a:t>, and make better business decisions that </a:t>
            </a:r>
            <a:r>
              <a:rPr lang="en-US" sz="1200" b="1" dirty="0">
                <a:solidFill>
                  <a:schemeClr val="bg1"/>
                </a:solidFill>
                <a:latin typeface="ServiceNow Sans" panose="020B0504040101010104" pitchFamily="34" charset="77"/>
              </a:rPr>
              <a:t>protect your brand, customer satisfaction, and revenue.</a:t>
            </a:r>
          </a:p>
        </p:txBody>
      </p:sp>
      <p:sp>
        <p:nvSpPr>
          <p:cNvPr id="23" name="Rectangle 22">
            <a:extLst>
              <a:ext uri="{FF2B5EF4-FFF2-40B4-BE49-F238E27FC236}">
                <a16:creationId xmlns:a16="http://schemas.microsoft.com/office/drawing/2014/main" id="{ACB5A3F5-86E3-49FA-25E6-69D07876E27E}"/>
              </a:ext>
            </a:extLst>
          </p:cNvPr>
          <p:cNvSpPr/>
          <p:nvPr/>
        </p:nvSpPr>
        <p:spPr>
          <a:xfrm>
            <a:off x="6551271" y="3540583"/>
            <a:ext cx="5430122" cy="104214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6492"/>
            <a:r>
              <a:rPr lang="en-US" sz="1200" spc="-10" dirty="0">
                <a:solidFill>
                  <a:schemeClr val="bg1"/>
                </a:solidFill>
                <a:latin typeface="ServiceNow Sans" panose="020B0504040101010104" pitchFamily="34" charset="77"/>
              </a:rPr>
              <a:t>Use automation and AI to continuously monitor for </a:t>
            </a:r>
            <a:r>
              <a:rPr lang="en-US" sz="1200" b="1" spc="-10" dirty="0">
                <a:solidFill>
                  <a:schemeClr val="bg1"/>
                </a:solidFill>
                <a:latin typeface="ServiceNow Sans" panose="020B0504040101010104" pitchFamily="34" charset="77"/>
              </a:rPr>
              <a:t>compliance and audit </a:t>
            </a:r>
            <a:r>
              <a:rPr lang="en-US" sz="1200" spc="-10" dirty="0">
                <a:solidFill>
                  <a:schemeClr val="bg1"/>
                </a:solidFill>
                <a:latin typeface="ServiceNow Sans" panose="020B0504040101010104" pitchFamily="34" charset="77"/>
              </a:rPr>
              <a:t>with a digital audit trail across departments, applications, assets, and employees to </a:t>
            </a:r>
            <a:r>
              <a:rPr lang="en-US" sz="1200" b="1" spc="-10" dirty="0">
                <a:solidFill>
                  <a:schemeClr val="bg1"/>
                </a:solidFill>
                <a:latin typeface="ServiceNow Sans" panose="020B0504040101010104" pitchFamily="34" charset="77"/>
              </a:rPr>
              <a:t>reduce risk.</a:t>
            </a:r>
          </a:p>
        </p:txBody>
      </p:sp>
      <p:sp>
        <p:nvSpPr>
          <p:cNvPr id="25" name="Rectangle 24">
            <a:extLst>
              <a:ext uri="{FF2B5EF4-FFF2-40B4-BE49-F238E27FC236}">
                <a16:creationId xmlns:a16="http://schemas.microsoft.com/office/drawing/2014/main" id="{C873785D-95C8-CB38-69F9-FD2179398784}"/>
              </a:ext>
            </a:extLst>
          </p:cNvPr>
          <p:cNvSpPr/>
          <p:nvPr/>
        </p:nvSpPr>
        <p:spPr>
          <a:xfrm>
            <a:off x="6551271" y="4678832"/>
            <a:ext cx="5430122" cy="104214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sz="1200" dirty="0">
                <a:solidFill>
                  <a:schemeClr val="bg1"/>
                </a:solidFill>
                <a:latin typeface="ServiceNow Sans" panose="020B0504040101010104" pitchFamily="34" charset="77"/>
              </a:rPr>
              <a:t>Having visibility into the entire asset lifecycle allows organizations to detect and react quickly to </a:t>
            </a:r>
            <a:r>
              <a:rPr lang="en-US" sz="1200" b="1" dirty="0">
                <a:solidFill>
                  <a:schemeClr val="bg1"/>
                </a:solidFill>
                <a:latin typeface="ServiceNow Sans" panose="020B0504040101010104" pitchFamily="34" charset="77"/>
              </a:rPr>
              <a:t>remove unnecessary asset spend.</a:t>
            </a:r>
          </a:p>
        </p:txBody>
      </p:sp>
      <p:sp>
        <p:nvSpPr>
          <p:cNvPr id="30" name="Rectangle 29">
            <a:extLst>
              <a:ext uri="{FF2B5EF4-FFF2-40B4-BE49-F238E27FC236}">
                <a16:creationId xmlns:a16="http://schemas.microsoft.com/office/drawing/2014/main" id="{7106C65B-67C3-3270-CEC8-741A7A67101F}"/>
              </a:ext>
            </a:extLst>
          </p:cNvPr>
          <p:cNvSpPr/>
          <p:nvPr/>
        </p:nvSpPr>
        <p:spPr>
          <a:xfrm>
            <a:off x="6551271" y="1247165"/>
            <a:ext cx="5430122" cy="104214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fontAlgn="base">
              <a:buFont typeface="Arial" panose="020B0604020202020204" pitchFamily="34" charset="0"/>
              <a:buNone/>
            </a:pPr>
            <a:r>
              <a:rPr lang="en-US" sz="1200" dirty="0">
                <a:solidFill>
                  <a:schemeClr val="bg1"/>
                </a:solidFill>
                <a:latin typeface="ServiceNow Sans" panose="020B0504040101010104" pitchFamily="34" charset="77"/>
              </a:rPr>
              <a:t>Use continuous controls capabilities to relay risk and compliance data across multiple </a:t>
            </a:r>
            <a:r>
              <a:rPr lang="en-US" sz="1200" b="1" dirty="0">
                <a:solidFill>
                  <a:schemeClr val="bg1"/>
                </a:solidFill>
                <a:latin typeface="ServiceNow Sans" panose="020B0504040101010104" pitchFamily="34" charset="77"/>
              </a:rPr>
              <a:t>processes, assets and stakeholders </a:t>
            </a:r>
            <a:r>
              <a:rPr lang="en-US" sz="1200" dirty="0">
                <a:solidFill>
                  <a:schemeClr val="bg1"/>
                </a:solidFill>
                <a:latin typeface="ServiceNow Sans" panose="020B0504040101010104" pitchFamily="34" charset="77"/>
              </a:rPr>
              <a:t>which </a:t>
            </a:r>
            <a:r>
              <a:rPr lang="en-US" sz="1200" b="1" dirty="0">
                <a:solidFill>
                  <a:schemeClr val="bg1"/>
                </a:solidFill>
                <a:latin typeface="ServiceNow Sans" panose="020B0504040101010104" pitchFamily="34" charset="77"/>
              </a:rPr>
              <a:t>reduces risk, vulnerabilities, and spend.</a:t>
            </a:r>
          </a:p>
        </p:txBody>
      </p:sp>
      <p:sp>
        <p:nvSpPr>
          <p:cNvPr id="31" name="Rectangle 30">
            <a:extLst>
              <a:ext uri="{FF2B5EF4-FFF2-40B4-BE49-F238E27FC236}">
                <a16:creationId xmlns:a16="http://schemas.microsoft.com/office/drawing/2014/main" id="{1F145F35-61C1-3D00-B2C1-BEE4911A947B}"/>
              </a:ext>
            </a:extLst>
          </p:cNvPr>
          <p:cNvSpPr/>
          <p:nvPr/>
        </p:nvSpPr>
        <p:spPr>
          <a:xfrm>
            <a:off x="6551271" y="884507"/>
            <a:ext cx="5430122" cy="362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ServiceNow Sans" panose="020B0504040101010104" pitchFamily="34" charset="77"/>
              </a:rPr>
              <a:t>Outcomes with ServiceNow</a:t>
            </a:r>
          </a:p>
        </p:txBody>
      </p:sp>
    </p:spTree>
    <p:extLst>
      <p:ext uri="{BB962C8B-B14F-4D97-AF65-F5344CB8AC3E}">
        <p14:creationId xmlns:p14="http://schemas.microsoft.com/office/powerpoint/2010/main" val="97611472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linds(horizontal)">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linds(horizontal)">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blinds(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blinds(horizontal)">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P spid="25" grpId="0" animBg="1"/>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2B92E2-D930-46B8-0C5B-A9D28D847803}"/>
              </a:ext>
            </a:extLst>
          </p:cNvPr>
          <p:cNvSpPr>
            <a:spLocks noGrp="1"/>
          </p:cNvSpPr>
          <p:nvPr>
            <p:ph type="title"/>
          </p:nvPr>
        </p:nvSpPr>
        <p:spPr>
          <a:xfrm>
            <a:off x="433573" y="124165"/>
            <a:ext cx="11188711" cy="473735"/>
          </a:xfrm>
        </p:spPr>
        <p:txBody>
          <a:bodyPr/>
          <a:lstStyle/>
          <a:p>
            <a:r>
              <a:rPr lang="en-US" dirty="0">
                <a:latin typeface="ServiceNow Sans" panose="020B0504040101010104" pitchFamily="34" charset="77"/>
              </a:rPr>
              <a:t>Asset lifecycle through Security and Regulatory Lens</a:t>
            </a:r>
          </a:p>
        </p:txBody>
      </p:sp>
      <p:sp>
        <p:nvSpPr>
          <p:cNvPr id="4" name="Arc 3">
            <a:extLst>
              <a:ext uri="{FF2B5EF4-FFF2-40B4-BE49-F238E27FC236}">
                <a16:creationId xmlns:a16="http://schemas.microsoft.com/office/drawing/2014/main" id="{5D4893BC-0065-D31D-1CBF-2A28E96C2BCE}"/>
              </a:ext>
            </a:extLst>
          </p:cNvPr>
          <p:cNvSpPr/>
          <p:nvPr/>
        </p:nvSpPr>
        <p:spPr>
          <a:xfrm>
            <a:off x="4299061" y="1575098"/>
            <a:ext cx="3394363" cy="3394363"/>
          </a:xfrm>
          <a:prstGeom prst="arc">
            <a:avLst>
              <a:gd name="adj1" fmla="val 20984380"/>
              <a:gd name="adj2" fmla="val 653524"/>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5" name="Arc 4">
            <a:extLst>
              <a:ext uri="{FF2B5EF4-FFF2-40B4-BE49-F238E27FC236}">
                <a16:creationId xmlns:a16="http://schemas.microsoft.com/office/drawing/2014/main" id="{9276DCB5-0681-0AB4-0BA1-0761F0488694}"/>
              </a:ext>
            </a:extLst>
          </p:cNvPr>
          <p:cNvSpPr/>
          <p:nvPr/>
        </p:nvSpPr>
        <p:spPr>
          <a:xfrm>
            <a:off x="4292926" y="1575098"/>
            <a:ext cx="3394363" cy="3394363"/>
          </a:xfrm>
          <a:prstGeom prst="arc">
            <a:avLst>
              <a:gd name="adj1" fmla="val 17387158"/>
              <a:gd name="adj2" fmla="val 18491251"/>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6" name="Arc 5">
            <a:extLst>
              <a:ext uri="{FF2B5EF4-FFF2-40B4-BE49-F238E27FC236}">
                <a16:creationId xmlns:a16="http://schemas.microsoft.com/office/drawing/2014/main" id="{DAA0EB2E-2DC4-744F-EA01-5C96E5D5AE59}"/>
              </a:ext>
            </a:extLst>
          </p:cNvPr>
          <p:cNvSpPr/>
          <p:nvPr/>
        </p:nvSpPr>
        <p:spPr>
          <a:xfrm>
            <a:off x="4299279" y="1575098"/>
            <a:ext cx="3394363" cy="3394363"/>
          </a:xfrm>
          <a:prstGeom prst="arc">
            <a:avLst>
              <a:gd name="adj1" fmla="val 3105892"/>
              <a:gd name="adj2" fmla="val 4156501"/>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7" name="Arc 6">
            <a:extLst>
              <a:ext uri="{FF2B5EF4-FFF2-40B4-BE49-F238E27FC236}">
                <a16:creationId xmlns:a16="http://schemas.microsoft.com/office/drawing/2014/main" id="{8217CE9F-C90B-D4D0-AFA6-AE286D36C369}"/>
              </a:ext>
            </a:extLst>
          </p:cNvPr>
          <p:cNvSpPr/>
          <p:nvPr/>
        </p:nvSpPr>
        <p:spPr>
          <a:xfrm>
            <a:off x="4299279" y="1581371"/>
            <a:ext cx="3394363" cy="3394363"/>
          </a:xfrm>
          <a:prstGeom prst="arc">
            <a:avLst>
              <a:gd name="adj1" fmla="val 6624754"/>
              <a:gd name="adj2" fmla="val 7717002"/>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8" name="Arc 7">
            <a:extLst>
              <a:ext uri="{FF2B5EF4-FFF2-40B4-BE49-F238E27FC236}">
                <a16:creationId xmlns:a16="http://schemas.microsoft.com/office/drawing/2014/main" id="{09B1F941-3519-0747-CAFA-30F532145C5C}"/>
              </a:ext>
            </a:extLst>
          </p:cNvPr>
          <p:cNvSpPr/>
          <p:nvPr/>
        </p:nvSpPr>
        <p:spPr>
          <a:xfrm>
            <a:off x="4299279" y="1580808"/>
            <a:ext cx="3394363" cy="3394363"/>
          </a:xfrm>
          <a:prstGeom prst="arc">
            <a:avLst>
              <a:gd name="adj1" fmla="val 10145219"/>
              <a:gd name="adj2" fmla="val 11388872"/>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9" name="Arc 8">
            <a:extLst>
              <a:ext uri="{FF2B5EF4-FFF2-40B4-BE49-F238E27FC236}">
                <a16:creationId xmlns:a16="http://schemas.microsoft.com/office/drawing/2014/main" id="{399A2EE9-E617-E18C-2DDF-E1591D361B33}"/>
              </a:ext>
            </a:extLst>
          </p:cNvPr>
          <p:cNvSpPr/>
          <p:nvPr/>
        </p:nvSpPr>
        <p:spPr>
          <a:xfrm>
            <a:off x="4299360" y="1580808"/>
            <a:ext cx="3394363" cy="3394363"/>
          </a:xfrm>
          <a:prstGeom prst="arc">
            <a:avLst>
              <a:gd name="adj1" fmla="val 13781180"/>
              <a:gd name="adj2" fmla="val 14901079"/>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11" name="Oval 10">
            <a:extLst>
              <a:ext uri="{FF2B5EF4-FFF2-40B4-BE49-F238E27FC236}">
                <a16:creationId xmlns:a16="http://schemas.microsoft.com/office/drawing/2014/main" id="{4575E2DB-68CE-1EF7-82C5-293CFD439A78}"/>
              </a:ext>
            </a:extLst>
          </p:cNvPr>
          <p:cNvSpPr/>
          <p:nvPr/>
        </p:nvSpPr>
        <p:spPr>
          <a:xfrm>
            <a:off x="4769717" y="2044635"/>
            <a:ext cx="2421017" cy="2421011"/>
          </a:xfrm>
          <a:prstGeom prst="ellipse">
            <a:avLst/>
          </a:prstGeom>
          <a:gradFill flip="none" rotWithShape="1">
            <a:gsLst>
              <a:gs pos="77000">
                <a:schemeClr val="accent4">
                  <a:alpha val="20000"/>
                </a:schemeClr>
              </a:gs>
              <a:gs pos="40000">
                <a:schemeClr val="accent4">
                  <a:alpha val="0"/>
                </a:schemeClr>
              </a:gs>
            </a:gsLst>
            <a:path path="circle">
              <a:fillToRect l="50000" t="50000" r="50000" b="50000"/>
            </a:path>
            <a:tileRect/>
          </a:gradFill>
          <a:ln w="12700" cap="flat" cmpd="sng" algn="ctr">
            <a:solidFill>
              <a:srgbClr val="6AC3C8"/>
            </a:solidFill>
            <a:prstDash val="sysDot"/>
            <a:miter lim="800000"/>
          </a:ln>
          <a:effectLst/>
        </p:spPr>
        <p:txBody>
          <a:bodyPr rtlCol="0" anchor="ctr"/>
          <a:lstStyle/>
          <a:p>
            <a:endParaRPr lang="en-US" sz="800" kern="0">
              <a:solidFill>
                <a:srgbClr val="000000"/>
              </a:solidFill>
              <a:latin typeface="ServiceNow Sans" panose="020B0504040101010104" pitchFamily="34" charset="77"/>
            </a:endParaRPr>
          </a:p>
        </p:txBody>
      </p:sp>
      <p:grpSp>
        <p:nvGrpSpPr>
          <p:cNvPr id="12" name="Group 11">
            <a:extLst>
              <a:ext uri="{FF2B5EF4-FFF2-40B4-BE49-F238E27FC236}">
                <a16:creationId xmlns:a16="http://schemas.microsoft.com/office/drawing/2014/main" id="{F5715B92-0315-8685-ACA0-72C52D8F0739}"/>
              </a:ext>
            </a:extLst>
          </p:cNvPr>
          <p:cNvGrpSpPr/>
          <p:nvPr/>
        </p:nvGrpSpPr>
        <p:grpSpPr>
          <a:xfrm>
            <a:off x="6755851" y="3512889"/>
            <a:ext cx="1170900" cy="1170900"/>
            <a:chOff x="7016017" y="3793110"/>
            <a:chExt cx="1171205" cy="1171205"/>
          </a:xfrm>
        </p:grpSpPr>
        <p:sp>
          <p:nvSpPr>
            <p:cNvPr id="13" name="Oval 12">
              <a:extLst>
                <a:ext uri="{FF2B5EF4-FFF2-40B4-BE49-F238E27FC236}">
                  <a16:creationId xmlns:a16="http://schemas.microsoft.com/office/drawing/2014/main" id="{68C66213-7CCF-B163-79FF-EAE17EF47030}"/>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14" name="Freeform: Shape 117">
              <a:extLst>
                <a:ext uri="{FF2B5EF4-FFF2-40B4-BE49-F238E27FC236}">
                  <a16:creationId xmlns:a16="http://schemas.microsoft.com/office/drawing/2014/main" id="{9F6E6FA3-9DEE-8194-A49B-FA868998EEC0}"/>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Deploy &amp; Manage</a:t>
              </a:r>
            </a:p>
          </p:txBody>
        </p:sp>
      </p:grpSp>
      <p:grpSp>
        <p:nvGrpSpPr>
          <p:cNvPr id="15" name="Group 14">
            <a:extLst>
              <a:ext uri="{FF2B5EF4-FFF2-40B4-BE49-F238E27FC236}">
                <a16:creationId xmlns:a16="http://schemas.microsoft.com/office/drawing/2014/main" id="{2C2852FF-B0AE-834A-0C1A-DE2947E9B33D}"/>
              </a:ext>
            </a:extLst>
          </p:cNvPr>
          <p:cNvGrpSpPr/>
          <p:nvPr/>
        </p:nvGrpSpPr>
        <p:grpSpPr>
          <a:xfrm>
            <a:off x="5393866" y="4286822"/>
            <a:ext cx="1170900" cy="1170900"/>
            <a:chOff x="5511393" y="4486313"/>
            <a:chExt cx="1171205" cy="1171205"/>
          </a:xfrm>
        </p:grpSpPr>
        <p:sp>
          <p:nvSpPr>
            <p:cNvPr id="16" name="Oval 15">
              <a:extLst>
                <a:ext uri="{FF2B5EF4-FFF2-40B4-BE49-F238E27FC236}">
                  <a16:creationId xmlns:a16="http://schemas.microsoft.com/office/drawing/2014/main" id="{C43434A3-EF3B-5B64-A2B6-197DAF75DCDD}"/>
                </a:ext>
              </a:extLst>
            </p:cNvPr>
            <p:cNvSpPr/>
            <p:nvPr/>
          </p:nvSpPr>
          <p:spPr>
            <a:xfrm>
              <a:off x="5511393" y="4486313"/>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17" name="Freeform: Shape 119">
              <a:extLst>
                <a:ext uri="{FF2B5EF4-FFF2-40B4-BE49-F238E27FC236}">
                  <a16:creationId xmlns:a16="http://schemas.microsoft.com/office/drawing/2014/main" id="{1D828FD7-3B31-E94E-A79F-C82800563171}"/>
                </a:ext>
              </a:extLst>
            </p:cNvPr>
            <p:cNvSpPr/>
            <p:nvPr/>
          </p:nvSpPr>
          <p:spPr>
            <a:xfrm>
              <a:off x="5521054" y="4495974"/>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Monitor</a:t>
              </a:r>
            </a:p>
          </p:txBody>
        </p:sp>
      </p:grpSp>
      <p:grpSp>
        <p:nvGrpSpPr>
          <p:cNvPr id="18" name="Group 17">
            <a:extLst>
              <a:ext uri="{FF2B5EF4-FFF2-40B4-BE49-F238E27FC236}">
                <a16:creationId xmlns:a16="http://schemas.microsoft.com/office/drawing/2014/main" id="{A45CCC5E-C2A5-5EB8-8770-862B27319724}"/>
              </a:ext>
            </a:extLst>
          </p:cNvPr>
          <p:cNvGrpSpPr/>
          <p:nvPr/>
        </p:nvGrpSpPr>
        <p:grpSpPr>
          <a:xfrm>
            <a:off x="4041605" y="3512889"/>
            <a:ext cx="1170900" cy="1170900"/>
            <a:chOff x="7016017" y="3793110"/>
            <a:chExt cx="1171205" cy="1171205"/>
          </a:xfrm>
        </p:grpSpPr>
        <p:sp>
          <p:nvSpPr>
            <p:cNvPr id="19" name="Oval 18">
              <a:extLst>
                <a:ext uri="{FF2B5EF4-FFF2-40B4-BE49-F238E27FC236}">
                  <a16:creationId xmlns:a16="http://schemas.microsoft.com/office/drawing/2014/main" id="{788EB642-E685-B727-13EB-3B9F4C91284E}"/>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0" name="Freeform: Shape 135">
              <a:extLst>
                <a:ext uri="{FF2B5EF4-FFF2-40B4-BE49-F238E27FC236}">
                  <a16:creationId xmlns:a16="http://schemas.microsoft.com/office/drawing/2014/main" id="{682B9BB5-F2C0-6BEA-6EA7-BEC4B4B8E10E}"/>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Service</a:t>
              </a:r>
            </a:p>
          </p:txBody>
        </p:sp>
      </p:grpSp>
      <p:grpSp>
        <p:nvGrpSpPr>
          <p:cNvPr id="21" name="Group 20">
            <a:extLst>
              <a:ext uri="{FF2B5EF4-FFF2-40B4-BE49-F238E27FC236}">
                <a16:creationId xmlns:a16="http://schemas.microsoft.com/office/drawing/2014/main" id="{E61A8FE4-C069-92E5-3892-93B6BEDEBA32}"/>
              </a:ext>
            </a:extLst>
          </p:cNvPr>
          <p:cNvGrpSpPr/>
          <p:nvPr/>
        </p:nvGrpSpPr>
        <p:grpSpPr>
          <a:xfrm>
            <a:off x="5393866" y="1100201"/>
            <a:ext cx="1170900" cy="1170900"/>
            <a:chOff x="5511393" y="4486313"/>
            <a:chExt cx="1171205" cy="1171205"/>
          </a:xfrm>
        </p:grpSpPr>
        <p:sp>
          <p:nvSpPr>
            <p:cNvPr id="22" name="Oval 21">
              <a:extLst>
                <a:ext uri="{FF2B5EF4-FFF2-40B4-BE49-F238E27FC236}">
                  <a16:creationId xmlns:a16="http://schemas.microsoft.com/office/drawing/2014/main" id="{D3172F08-3A9C-E003-34A4-3858443A16A4}"/>
                </a:ext>
              </a:extLst>
            </p:cNvPr>
            <p:cNvSpPr/>
            <p:nvPr/>
          </p:nvSpPr>
          <p:spPr>
            <a:xfrm>
              <a:off x="5511393" y="4486313"/>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3" name="Freeform: Shape 138">
              <a:extLst>
                <a:ext uri="{FF2B5EF4-FFF2-40B4-BE49-F238E27FC236}">
                  <a16:creationId xmlns:a16="http://schemas.microsoft.com/office/drawing/2014/main" id="{635C7803-CE8B-CBB9-AB68-1D98F25EAB3F}"/>
                </a:ext>
              </a:extLst>
            </p:cNvPr>
            <p:cNvSpPr/>
            <p:nvPr/>
          </p:nvSpPr>
          <p:spPr>
            <a:xfrm>
              <a:off x="5521054" y="4495974"/>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Plan &amp; Request</a:t>
              </a:r>
            </a:p>
          </p:txBody>
        </p:sp>
      </p:grpSp>
      <p:grpSp>
        <p:nvGrpSpPr>
          <p:cNvPr id="24" name="Group 23">
            <a:extLst>
              <a:ext uri="{FF2B5EF4-FFF2-40B4-BE49-F238E27FC236}">
                <a16:creationId xmlns:a16="http://schemas.microsoft.com/office/drawing/2014/main" id="{ADBBC6BD-2C0C-A259-EE7D-85F8487DE667}"/>
              </a:ext>
            </a:extLst>
          </p:cNvPr>
          <p:cNvGrpSpPr/>
          <p:nvPr/>
        </p:nvGrpSpPr>
        <p:grpSpPr>
          <a:xfrm>
            <a:off x="6755851" y="1898756"/>
            <a:ext cx="1170900" cy="1170900"/>
            <a:chOff x="7016017" y="3793110"/>
            <a:chExt cx="1171205" cy="1171205"/>
          </a:xfrm>
        </p:grpSpPr>
        <p:sp>
          <p:nvSpPr>
            <p:cNvPr id="25" name="Oval 24">
              <a:extLst>
                <a:ext uri="{FF2B5EF4-FFF2-40B4-BE49-F238E27FC236}">
                  <a16:creationId xmlns:a16="http://schemas.microsoft.com/office/drawing/2014/main" id="{0D2AEF43-A8BD-E136-A175-0107E93BB7E8}"/>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6" name="Freeform: Shape 141">
              <a:extLst>
                <a:ext uri="{FF2B5EF4-FFF2-40B4-BE49-F238E27FC236}">
                  <a16:creationId xmlns:a16="http://schemas.microsoft.com/office/drawing/2014/main" id="{65FA7FBB-7B5F-76AE-B53B-DD80E3442909}"/>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Fulfill</a:t>
              </a:r>
            </a:p>
          </p:txBody>
        </p:sp>
      </p:grpSp>
      <p:grpSp>
        <p:nvGrpSpPr>
          <p:cNvPr id="27" name="Group 26">
            <a:extLst>
              <a:ext uri="{FF2B5EF4-FFF2-40B4-BE49-F238E27FC236}">
                <a16:creationId xmlns:a16="http://schemas.microsoft.com/office/drawing/2014/main" id="{7179963F-8368-7716-CED0-5FE6F9D732BD}"/>
              </a:ext>
            </a:extLst>
          </p:cNvPr>
          <p:cNvGrpSpPr/>
          <p:nvPr/>
        </p:nvGrpSpPr>
        <p:grpSpPr>
          <a:xfrm>
            <a:off x="4041605" y="1898756"/>
            <a:ext cx="1170900" cy="1170900"/>
            <a:chOff x="7016017" y="3793110"/>
            <a:chExt cx="1171205" cy="1171205"/>
          </a:xfrm>
        </p:grpSpPr>
        <p:sp>
          <p:nvSpPr>
            <p:cNvPr id="28" name="Oval 27">
              <a:extLst>
                <a:ext uri="{FF2B5EF4-FFF2-40B4-BE49-F238E27FC236}">
                  <a16:creationId xmlns:a16="http://schemas.microsoft.com/office/drawing/2014/main" id="{A59CC22F-DC27-AE90-49A6-99685F514032}"/>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9" name="Freeform: Shape 144">
              <a:extLst>
                <a:ext uri="{FF2B5EF4-FFF2-40B4-BE49-F238E27FC236}">
                  <a16:creationId xmlns:a16="http://schemas.microsoft.com/office/drawing/2014/main" id="{95A965EF-4E47-8EE4-AA57-925B7F851F25}"/>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Retire</a:t>
              </a:r>
            </a:p>
          </p:txBody>
        </p:sp>
      </p:grpSp>
      <p:grpSp>
        <p:nvGrpSpPr>
          <p:cNvPr id="30" name="Group 81">
            <a:extLst>
              <a:ext uri="{FF2B5EF4-FFF2-40B4-BE49-F238E27FC236}">
                <a16:creationId xmlns:a16="http://schemas.microsoft.com/office/drawing/2014/main" id="{FD6499D2-E58A-0B74-C7E2-EB8F257B0F56}"/>
              </a:ext>
            </a:extLst>
          </p:cNvPr>
          <p:cNvGrpSpPr>
            <a:grpSpLocks noChangeAspect="1"/>
          </p:cNvGrpSpPr>
          <p:nvPr/>
        </p:nvGrpSpPr>
        <p:grpSpPr bwMode="auto">
          <a:xfrm>
            <a:off x="5734090" y="1591373"/>
            <a:ext cx="455317" cy="462014"/>
            <a:chOff x="3703" y="2022"/>
            <a:chExt cx="272" cy="276"/>
          </a:xfrm>
        </p:grpSpPr>
        <p:sp>
          <p:nvSpPr>
            <p:cNvPr id="31" name="Oval 82">
              <a:extLst>
                <a:ext uri="{FF2B5EF4-FFF2-40B4-BE49-F238E27FC236}">
                  <a16:creationId xmlns:a16="http://schemas.microsoft.com/office/drawing/2014/main" id="{50363AEB-956E-F5A5-49A7-772B8157771A}"/>
                </a:ext>
              </a:extLst>
            </p:cNvPr>
            <p:cNvSpPr>
              <a:spLocks noChangeArrowheads="1"/>
            </p:cNvSpPr>
            <p:nvPr/>
          </p:nvSpPr>
          <p:spPr bwMode="auto">
            <a:xfrm>
              <a:off x="3849" y="2022"/>
              <a:ext cx="104" cy="10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sp>
          <p:nvSpPr>
            <p:cNvPr id="32" name="Oval 83">
              <a:extLst>
                <a:ext uri="{FF2B5EF4-FFF2-40B4-BE49-F238E27FC236}">
                  <a16:creationId xmlns:a16="http://schemas.microsoft.com/office/drawing/2014/main" id="{21B1E79F-1C82-30DF-8EA9-16801749E064}"/>
                </a:ext>
              </a:extLst>
            </p:cNvPr>
            <p:cNvSpPr>
              <a:spLocks noChangeArrowheads="1"/>
            </p:cNvSpPr>
            <p:nvPr/>
          </p:nvSpPr>
          <p:spPr bwMode="auto">
            <a:xfrm>
              <a:off x="3905" y="2148"/>
              <a:ext cx="70" cy="7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sp>
          <p:nvSpPr>
            <p:cNvPr id="33" name="Oval 84">
              <a:extLst>
                <a:ext uri="{FF2B5EF4-FFF2-40B4-BE49-F238E27FC236}">
                  <a16:creationId xmlns:a16="http://schemas.microsoft.com/office/drawing/2014/main" id="{657379F0-76EF-D04A-7A79-875568805899}"/>
                </a:ext>
              </a:extLst>
            </p:cNvPr>
            <p:cNvSpPr>
              <a:spLocks noChangeArrowheads="1"/>
            </p:cNvSpPr>
            <p:nvPr/>
          </p:nvSpPr>
          <p:spPr bwMode="auto">
            <a:xfrm>
              <a:off x="3770" y="2040"/>
              <a:ext cx="53" cy="5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sp>
          <p:nvSpPr>
            <p:cNvPr id="34" name="Freeform 85">
              <a:extLst>
                <a:ext uri="{FF2B5EF4-FFF2-40B4-BE49-F238E27FC236}">
                  <a16:creationId xmlns:a16="http://schemas.microsoft.com/office/drawing/2014/main" id="{C23A9B24-F1FA-8011-CEAC-26A44941CADF}"/>
                </a:ext>
              </a:extLst>
            </p:cNvPr>
            <p:cNvSpPr>
              <a:spLocks noEditPoints="1"/>
            </p:cNvSpPr>
            <p:nvPr/>
          </p:nvSpPr>
          <p:spPr bwMode="auto">
            <a:xfrm>
              <a:off x="3703" y="2075"/>
              <a:ext cx="198" cy="223"/>
            </a:xfrm>
            <a:custGeom>
              <a:avLst/>
              <a:gdLst>
                <a:gd name="T0" fmla="*/ 173 w 182"/>
                <a:gd name="T1" fmla="*/ 9 h 199"/>
                <a:gd name="T2" fmla="*/ 138 w 182"/>
                <a:gd name="T3" fmla="*/ 9 h 199"/>
                <a:gd name="T4" fmla="*/ 98 w 182"/>
                <a:gd name="T5" fmla="*/ 49 h 199"/>
                <a:gd name="T6" fmla="*/ 86 w 182"/>
                <a:gd name="T7" fmla="*/ 31 h 199"/>
                <a:gd name="T8" fmla="*/ 54 w 182"/>
                <a:gd name="T9" fmla="*/ 32 h 199"/>
                <a:gd name="T10" fmla="*/ 46 w 182"/>
                <a:gd name="T11" fmla="*/ 40 h 199"/>
                <a:gd name="T12" fmla="*/ 45 w 182"/>
                <a:gd name="T13" fmla="*/ 48 h 199"/>
                <a:gd name="T14" fmla="*/ 46 w 182"/>
                <a:gd name="T15" fmla="*/ 101 h 199"/>
                <a:gd name="T16" fmla="*/ 2 w 182"/>
                <a:gd name="T17" fmla="*/ 145 h 199"/>
                <a:gd name="T18" fmla="*/ 2 w 182"/>
                <a:gd name="T19" fmla="*/ 153 h 199"/>
                <a:gd name="T20" fmla="*/ 11 w 182"/>
                <a:gd name="T21" fmla="*/ 153 h 199"/>
                <a:gd name="T22" fmla="*/ 51 w 182"/>
                <a:gd name="T23" fmla="*/ 113 h 199"/>
                <a:gd name="T24" fmla="*/ 101 w 182"/>
                <a:gd name="T25" fmla="*/ 150 h 199"/>
                <a:gd name="T26" fmla="*/ 63 w 182"/>
                <a:gd name="T27" fmla="*/ 189 h 199"/>
                <a:gd name="T28" fmla="*/ 63 w 182"/>
                <a:gd name="T29" fmla="*/ 197 h 199"/>
                <a:gd name="T30" fmla="*/ 67 w 182"/>
                <a:gd name="T31" fmla="*/ 199 h 199"/>
                <a:gd name="T32" fmla="*/ 71 w 182"/>
                <a:gd name="T33" fmla="*/ 197 h 199"/>
                <a:gd name="T34" fmla="*/ 112 w 182"/>
                <a:gd name="T35" fmla="*/ 155 h 199"/>
                <a:gd name="T36" fmla="*/ 113 w 182"/>
                <a:gd name="T37" fmla="*/ 155 h 199"/>
                <a:gd name="T38" fmla="*/ 130 w 182"/>
                <a:gd name="T39" fmla="*/ 148 h 199"/>
                <a:gd name="T40" fmla="*/ 158 w 182"/>
                <a:gd name="T41" fmla="*/ 120 h 199"/>
                <a:gd name="T42" fmla="*/ 160 w 182"/>
                <a:gd name="T43" fmla="*/ 90 h 199"/>
                <a:gd name="T44" fmla="*/ 146 w 182"/>
                <a:gd name="T45" fmla="*/ 71 h 199"/>
                <a:gd name="T46" fmla="*/ 173 w 182"/>
                <a:gd name="T47" fmla="*/ 44 h 199"/>
                <a:gd name="T48" fmla="*/ 173 w 182"/>
                <a:gd name="T49" fmla="*/ 9 h 199"/>
                <a:gd name="T50" fmla="*/ 164 w 182"/>
                <a:gd name="T51" fmla="*/ 35 h 199"/>
                <a:gd name="T52" fmla="*/ 134 w 182"/>
                <a:gd name="T53" fmla="*/ 66 h 199"/>
                <a:gd name="T54" fmla="*/ 133 w 182"/>
                <a:gd name="T55" fmla="*/ 74 h 199"/>
                <a:gd name="T56" fmla="*/ 150 w 182"/>
                <a:gd name="T57" fmla="*/ 97 h 199"/>
                <a:gd name="T58" fmla="*/ 149 w 182"/>
                <a:gd name="T59" fmla="*/ 112 h 199"/>
                <a:gd name="T60" fmla="*/ 121 w 182"/>
                <a:gd name="T61" fmla="*/ 140 h 199"/>
                <a:gd name="T62" fmla="*/ 113 w 182"/>
                <a:gd name="T63" fmla="*/ 143 h 199"/>
                <a:gd name="T64" fmla="*/ 112 w 182"/>
                <a:gd name="T65" fmla="*/ 143 h 199"/>
                <a:gd name="T66" fmla="*/ 59 w 182"/>
                <a:gd name="T67" fmla="*/ 104 h 199"/>
                <a:gd name="T68" fmla="*/ 58 w 182"/>
                <a:gd name="T69" fmla="*/ 45 h 199"/>
                <a:gd name="T70" fmla="*/ 62 w 182"/>
                <a:gd name="T71" fmla="*/ 40 h 199"/>
                <a:gd name="T72" fmla="*/ 78 w 182"/>
                <a:gd name="T73" fmla="*/ 40 h 199"/>
                <a:gd name="T74" fmla="*/ 88 w 182"/>
                <a:gd name="T75" fmla="*/ 62 h 199"/>
                <a:gd name="T76" fmla="*/ 92 w 182"/>
                <a:gd name="T77" fmla="*/ 67 h 199"/>
                <a:gd name="T78" fmla="*/ 98 w 182"/>
                <a:gd name="T79" fmla="*/ 66 h 199"/>
                <a:gd name="T80" fmla="*/ 146 w 182"/>
                <a:gd name="T81" fmla="*/ 18 h 199"/>
                <a:gd name="T82" fmla="*/ 164 w 182"/>
                <a:gd name="T83" fmla="*/ 18 h 199"/>
                <a:gd name="T84" fmla="*/ 164 w 182"/>
                <a:gd name="T85" fmla="*/ 3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2" h="199">
                  <a:moveTo>
                    <a:pt x="173" y="9"/>
                  </a:moveTo>
                  <a:cubicBezTo>
                    <a:pt x="163" y="0"/>
                    <a:pt x="147" y="0"/>
                    <a:pt x="138" y="9"/>
                  </a:cubicBezTo>
                  <a:cubicBezTo>
                    <a:pt x="98" y="49"/>
                    <a:pt x="98" y="49"/>
                    <a:pt x="98" y="49"/>
                  </a:cubicBezTo>
                  <a:cubicBezTo>
                    <a:pt x="96" y="42"/>
                    <a:pt x="92" y="36"/>
                    <a:pt x="86" y="31"/>
                  </a:cubicBezTo>
                  <a:cubicBezTo>
                    <a:pt x="77" y="23"/>
                    <a:pt x="63" y="23"/>
                    <a:pt x="54" y="32"/>
                  </a:cubicBezTo>
                  <a:cubicBezTo>
                    <a:pt x="46" y="40"/>
                    <a:pt x="46" y="40"/>
                    <a:pt x="46" y="40"/>
                  </a:cubicBezTo>
                  <a:cubicBezTo>
                    <a:pt x="44" y="42"/>
                    <a:pt x="44" y="45"/>
                    <a:pt x="45" y="48"/>
                  </a:cubicBezTo>
                  <a:cubicBezTo>
                    <a:pt x="68" y="78"/>
                    <a:pt x="47" y="100"/>
                    <a:pt x="46" y="101"/>
                  </a:cubicBezTo>
                  <a:cubicBezTo>
                    <a:pt x="2" y="145"/>
                    <a:pt x="2" y="145"/>
                    <a:pt x="2" y="145"/>
                  </a:cubicBezTo>
                  <a:cubicBezTo>
                    <a:pt x="0" y="147"/>
                    <a:pt x="0" y="151"/>
                    <a:pt x="2" y="153"/>
                  </a:cubicBezTo>
                  <a:cubicBezTo>
                    <a:pt x="4" y="156"/>
                    <a:pt x="8" y="156"/>
                    <a:pt x="11" y="153"/>
                  </a:cubicBezTo>
                  <a:cubicBezTo>
                    <a:pt x="51" y="113"/>
                    <a:pt x="51" y="113"/>
                    <a:pt x="51" y="113"/>
                  </a:cubicBezTo>
                  <a:cubicBezTo>
                    <a:pt x="101" y="150"/>
                    <a:pt x="101" y="150"/>
                    <a:pt x="101" y="150"/>
                  </a:cubicBezTo>
                  <a:cubicBezTo>
                    <a:pt x="63" y="189"/>
                    <a:pt x="63" y="189"/>
                    <a:pt x="63" y="189"/>
                  </a:cubicBezTo>
                  <a:cubicBezTo>
                    <a:pt x="60" y="191"/>
                    <a:pt x="60" y="195"/>
                    <a:pt x="63" y="197"/>
                  </a:cubicBezTo>
                  <a:cubicBezTo>
                    <a:pt x="64" y="198"/>
                    <a:pt x="65" y="199"/>
                    <a:pt x="67" y="199"/>
                  </a:cubicBezTo>
                  <a:cubicBezTo>
                    <a:pt x="68" y="199"/>
                    <a:pt x="70" y="198"/>
                    <a:pt x="71" y="197"/>
                  </a:cubicBezTo>
                  <a:cubicBezTo>
                    <a:pt x="112" y="155"/>
                    <a:pt x="112" y="155"/>
                    <a:pt x="112" y="155"/>
                  </a:cubicBezTo>
                  <a:cubicBezTo>
                    <a:pt x="113" y="155"/>
                    <a:pt x="113" y="155"/>
                    <a:pt x="113" y="155"/>
                  </a:cubicBezTo>
                  <a:cubicBezTo>
                    <a:pt x="119" y="155"/>
                    <a:pt x="125" y="153"/>
                    <a:pt x="130" y="148"/>
                  </a:cubicBezTo>
                  <a:cubicBezTo>
                    <a:pt x="158" y="120"/>
                    <a:pt x="158" y="120"/>
                    <a:pt x="158" y="120"/>
                  </a:cubicBezTo>
                  <a:cubicBezTo>
                    <a:pt x="166" y="112"/>
                    <a:pt x="167" y="99"/>
                    <a:pt x="160" y="90"/>
                  </a:cubicBezTo>
                  <a:cubicBezTo>
                    <a:pt x="146" y="71"/>
                    <a:pt x="146" y="71"/>
                    <a:pt x="146" y="71"/>
                  </a:cubicBezTo>
                  <a:cubicBezTo>
                    <a:pt x="173" y="44"/>
                    <a:pt x="173" y="44"/>
                    <a:pt x="173" y="44"/>
                  </a:cubicBezTo>
                  <a:cubicBezTo>
                    <a:pt x="182" y="34"/>
                    <a:pt x="182" y="19"/>
                    <a:pt x="173" y="9"/>
                  </a:cubicBezTo>
                  <a:close/>
                  <a:moveTo>
                    <a:pt x="164" y="35"/>
                  </a:moveTo>
                  <a:cubicBezTo>
                    <a:pt x="134" y="66"/>
                    <a:pt x="134" y="66"/>
                    <a:pt x="134" y="66"/>
                  </a:cubicBezTo>
                  <a:cubicBezTo>
                    <a:pt x="131" y="68"/>
                    <a:pt x="131" y="72"/>
                    <a:pt x="133" y="74"/>
                  </a:cubicBezTo>
                  <a:cubicBezTo>
                    <a:pt x="150" y="97"/>
                    <a:pt x="150" y="97"/>
                    <a:pt x="150" y="97"/>
                  </a:cubicBezTo>
                  <a:cubicBezTo>
                    <a:pt x="154" y="101"/>
                    <a:pt x="153" y="108"/>
                    <a:pt x="149" y="112"/>
                  </a:cubicBezTo>
                  <a:cubicBezTo>
                    <a:pt x="121" y="140"/>
                    <a:pt x="121" y="140"/>
                    <a:pt x="121" y="140"/>
                  </a:cubicBezTo>
                  <a:cubicBezTo>
                    <a:pt x="119" y="142"/>
                    <a:pt x="116" y="143"/>
                    <a:pt x="113" y="143"/>
                  </a:cubicBezTo>
                  <a:cubicBezTo>
                    <a:pt x="112" y="143"/>
                    <a:pt x="112" y="143"/>
                    <a:pt x="112" y="143"/>
                  </a:cubicBezTo>
                  <a:cubicBezTo>
                    <a:pt x="59" y="104"/>
                    <a:pt x="59" y="104"/>
                    <a:pt x="59" y="104"/>
                  </a:cubicBezTo>
                  <a:cubicBezTo>
                    <a:pt x="67" y="92"/>
                    <a:pt x="74" y="70"/>
                    <a:pt x="58" y="45"/>
                  </a:cubicBezTo>
                  <a:cubicBezTo>
                    <a:pt x="62" y="40"/>
                    <a:pt x="62" y="40"/>
                    <a:pt x="62" y="40"/>
                  </a:cubicBezTo>
                  <a:cubicBezTo>
                    <a:pt x="67" y="36"/>
                    <a:pt x="74" y="36"/>
                    <a:pt x="78" y="40"/>
                  </a:cubicBezTo>
                  <a:cubicBezTo>
                    <a:pt x="85" y="46"/>
                    <a:pt x="88" y="53"/>
                    <a:pt x="88" y="62"/>
                  </a:cubicBezTo>
                  <a:cubicBezTo>
                    <a:pt x="88" y="64"/>
                    <a:pt x="89" y="66"/>
                    <a:pt x="92" y="67"/>
                  </a:cubicBezTo>
                  <a:cubicBezTo>
                    <a:pt x="94" y="68"/>
                    <a:pt x="96" y="68"/>
                    <a:pt x="98" y="66"/>
                  </a:cubicBezTo>
                  <a:cubicBezTo>
                    <a:pt x="146" y="18"/>
                    <a:pt x="146" y="18"/>
                    <a:pt x="146" y="18"/>
                  </a:cubicBezTo>
                  <a:cubicBezTo>
                    <a:pt x="151" y="13"/>
                    <a:pt x="159" y="13"/>
                    <a:pt x="164" y="18"/>
                  </a:cubicBezTo>
                  <a:cubicBezTo>
                    <a:pt x="169" y="23"/>
                    <a:pt x="169" y="31"/>
                    <a:pt x="164"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grpSp>
      <p:grpSp>
        <p:nvGrpSpPr>
          <p:cNvPr id="35" name="Group 93">
            <a:extLst>
              <a:ext uri="{FF2B5EF4-FFF2-40B4-BE49-F238E27FC236}">
                <a16:creationId xmlns:a16="http://schemas.microsoft.com/office/drawing/2014/main" id="{C4FE4BF6-757F-5E26-9503-CFB7C6E9FA31}"/>
              </a:ext>
            </a:extLst>
          </p:cNvPr>
          <p:cNvGrpSpPr>
            <a:grpSpLocks noChangeAspect="1"/>
          </p:cNvGrpSpPr>
          <p:nvPr/>
        </p:nvGrpSpPr>
        <p:grpSpPr bwMode="auto">
          <a:xfrm>
            <a:off x="7099103" y="2413226"/>
            <a:ext cx="447784" cy="414270"/>
            <a:chOff x="4775" y="1921"/>
            <a:chExt cx="334" cy="309"/>
          </a:xfrm>
        </p:grpSpPr>
        <p:sp>
          <p:nvSpPr>
            <p:cNvPr id="36" name="Freeform 94">
              <a:extLst>
                <a:ext uri="{FF2B5EF4-FFF2-40B4-BE49-F238E27FC236}">
                  <a16:creationId xmlns:a16="http://schemas.microsoft.com/office/drawing/2014/main" id="{12B1EA35-6EDD-BCBB-1EE6-C1F901803BB4}"/>
                </a:ext>
              </a:extLst>
            </p:cNvPr>
            <p:cNvSpPr>
              <a:spLocks/>
            </p:cNvSpPr>
            <p:nvPr/>
          </p:nvSpPr>
          <p:spPr bwMode="auto">
            <a:xfrm>
              <a:off x="4849" y="1921"/>
              <a:ext cx="230" cy="92"/>
            </a:xfrm>
            <a:custGeom>
              <a:avLst/>
              <a:gdLst>
                <a:gd name="T0" fmla="*/ 0 w 168"/>
                <a:gd name="T1" fmla="*/ 65 h 65"/>
                <a:gd name="T2" fmla="*/ 56 w 168"/>
                <a:gd name="T3" fmla="*/ 4 h 65"/>
                <a:gd name="T4" fmla="*/ 68 w 168"/>
                <a:gd name="T5" fmla="*/ 4 h 65"/>
                <a:gd name="T6" fmla="*/ 90 w 168"/>
                <a:gd name="T7" fmla="*/ 27 h 65"/>
                <a:gd name="T8" fmla="*/ 101 w 168"/>
                <a:gd name="T9" fmla="*/ 27 h 65"/>
                <a:gd name="T10" fmla="*/ 115 w 168"/>
                <a:gd name="T11" fmla="*/ 13 h 65"/>
                <a:gd name="T12" fmla="*/ 126 w 168"/>
                <a:gd name="T13" fmla="*/ 13 h 65"/>
                <a:gd name="T14" fmla="*/ 168 w 168"/>
                <a:gd name="T15" fmla="*/ 58 h 65"/>
                <a:gd name="T16" fmla="*/ 12 w 168"/>
                <a:gd name="T17" fmla="*/ 60 h 65"/>
                <a:gd name="T18" fmla="*/ 0 w 168"/>
                <a:gd name="T1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65">
                  <a:moveTo>
                    <a:pt x="0" y="65"/>
                  </a:moveTo>
                  <a:cubicBezTo>
                    <a:pt x="56" y="4"/>
                    <a:pt x="56" y="4"/>
                    <a:pt x="56" y="4"/>
                  </a:cubicBezTo>
                  <a:cubicBezTo>
                    <a:pt x="60" y="0"/>
                    <a:pt x="65" y="0"/>
                    <a:pt x="68" y="4"/>
                  </a:cubicBezTo>
                  <a:cubicBezTo>
                    <a:pt x="90" y="27"/>
                    <a:pt x="90" y="27"/>
                    <a:pt x="90" y="27"/>
                  </a:cubicBezTo>
                  <a:cubicBezTo>
                    <a:pt x="93" y="31"/>
                    <a:pt x="98" y="31"/>
                    <a:pt x="101" y="27"/>
                  </a:cubicBezTo>
                  <a:cubicBezTo>
                    <a:pt x="115" y="13"/>
                    <a:pt x="115" y="13"/>
                    <a:pt x="115" y="13"/>
                  </a:cubicBezTo>
                  <a:cubicBezTo>
                    <a:pt x="118" y="9"/>
                    <a:pt x="123" y="9"/>
                    <a:pt x="126" y="13"/>
                  </a:cubicBezTo>
                  <a:cubicBezTo>
                    <a:pt x="168" y="58"/>
                    <a:pt x="168" y="58"/>
                    <a:pt x="168" y="58"/>
                  </a:cubicBezTo>
                  <a:cubicBezTo>
                    <a:pt x="12" y="60"/>
                    <a:pt x="12" y="60"/>
                    <a:pt x="12" y="60"/>
                  </a:cubicBezTo>
                  <a:lnTo>
                    <a:pt x="0" y="6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sp>
          <p:nvSpPr>
            <p:cNvPr id="37" name="Freeform 95">
              <a:extLst>
                <a:ext uri="{FF2B5EF4-FFF2-40B4-BE49-F238E27FC236}">
                  <a16:creationId xmlns:a16="http://schemas.microsoft.com/office/drawing/2014/main" id="{13653CF5-E83B-9285-C242-E1DF3BBF1241}"/>
                </a:ext>
              </a:extLst>
            </p:cNvPr>
            <p:cNvSpPr>
              <a:spLocks noEditPoints="1"/>
            </p:cNvSpPr>
            <p:nvPr/>
          </p:nvSpPr>
          <p:spPr bwMode="auto">
            <a:xfrm>
              <a:off x="4775" y="1948"/>
              <a:ext cx="334" cy="282"/>
            </a:xfrm>
            <a:custGeom>
              <a:avLst/>
              <a:gdLst>
                <a:gd name="T0" fmla="*/ 186 w 244"/>
                <a:gd name="T1" fmla="*/ 156 h 200"/>
                <a:gd name="T2" fmla="*/ 97 w 244"/>
                <a:gd name="T3" fmla="*/ 156 h 200"/>
                <a:gd name="T4" fmla="*/ 77 w 244"/>
                <a:gd name="T5" fmla="*/ 141 h 200"/>
                <a:gd name="T6" fmla="*/ 30 w 244"/>
                <a:gd name="T7" fmla="*/ 19 h 200"/>
                <a:gd name="T8" fmla="*/ 21 w 244"/>
                <a:gd name="T9" fmla="*/ 12 h 200"/>
                <a:gd name="T10" fmla="*/ 6 w 244"/>
                <a:gd name="T11" fmla="*/ 12 h 200"/>
                <a:gd name="T12" fmla="*/ 0 w 244"/>
                <a:gd name="T13" fmla="*/ 6 h 200"/>
                <a:gd name="T14" fmla="*/ 6 w 244"/>
                <a:gd name="T15" fmla="*/ 0 h 200"/>
                <a:gd name="T16" fmla="*/ 21 w 244"/>
                <a:gd name="T17" fmla="*/ 0 h 200"/>
                <a:gd name="T18" fmla="*/ 41 w 244"/>
                <a:gd name="T19" fmla="*/ 15 h 200"/>
                <a:gd name="T20" fmla="*/ 48 w 244"/>
                <a:gd name="T21" fmla="*/ 32 h 200"/>
                <a:gd name="T22" fmla="*/ 238 w 244"/>
                <a:gd name="T23" fmla="*/ 32 h 200"/>
                <a:gd name="T24" fmla="*/ 243 w 244"/>
                <a:gd name="T25" fmla="*/ 35 h 200"/>
                <a:gd name="T26" fmla="*/ 244 w 244"/>
                <a:gd name="T27" fmla="*/ 40 h 200"/>
                <a:gd name="T28" fmla="*/ 207 w 244"/>
                <a:gd name="T29" fmla="*/ 141 h 200"/>
                <a:gd name="T30" fmla="*/ 186 w 244"/>
                <a:gd name="T31" fmla="*/ 156 h 200"/>
                <a:gd name="T32" fmla="*/ 53 w 244"/>
                <a:gd name="T33" fmla="*/ 44 h 200"/>
                <a:gd name="T34" fmla="*/ 88 w 244"/>
                <a:gd name="T35" fmla="*/ 137 h 200"/>
                <a:gd name="T36" fmla="*/ 97 w 244"/>
                <a:gd name="T37" fmla="*/ 144 h 200"/>
                <a:gd name="T38" fmla="*/ 186 w 244"/>
                <a:gd name="T39" fmla="*/ 144 h 200"/>
                <a:gd name="T40" fmla="*/ 196 w 244"/>
                <a:gd name="T41" fmla="*/ 137 h 200"/>
                <a:gd name="T42" fmla="*/ 229 w 244"/>
                <a:gd name="T43" fmla="*/ 44 h 200"/>
                <a:gd name="T44" fmla="*/ 53 w 244"/>
                <a:gd name="T45" fmla="*/ 44 h 200"/>
                <a:gd name="T46" fmla="*/ 96 w 244"/>
                <a:gd name="T47" fmla="*/ 172 h 200"/>
                <a:gd name="T48" fmla="*/ 82 w 244"/>
                <a:gd name="T49" fmla="*/ 186 h 200"/>
                <a:gd name="T50" fmla="*/ 96 w 244"/>
                <a:gd name="T51" fmla="*/ 200 h 200"/>
                <a:gd name="T52" fmla="*/ 110 w 244"/>
                <a:gd name="T53" fmla="*/ 186 h 200"/>
                <a:gd name="T54" fmla="*/ 96 w 244"/>
                <a:gd name="T55" fmla="*/ 172 h 200"/>
                <a:gd name="T56" fmla="*/ 188 w 244"/>
                <a:gd name="T57" fmla="*/ 172 h 200"/>
                <a:gd name="T58" fmla="*/ 174 w 244"/>
                <a:gd name="T59" fmla="*/ 186 h 200"/>
                <a:gd name="T60" fmla="*/ 188 w 244"/>
                <a:gd name="T61" fmla="*/ 200 h 200"/>
                <a:gd name="T62" fmla="*/ 202 w 244"/>
                <a:gd name="T63" fmla="*/ 186 h 200"/>
                <a:gd name="T64" fmla="*/ 188 w 244"/>
                <a:gd name="T65" fmla="*/ 17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200">
                  <a:moveTo>
                    <a:pt x="186" y="156"/>
                  </a:moveTo>
                  <a:cubicBezTo>
                    <a:pt x="97" y="156"/>
                    <a:pt x="97" y="156"/>
                    <a:pt x="97" y="156"/>
                  </a:cubicBezTo>
                  <a:cubicBezTo>
                    <a:pt x="88" y="156"/>
                    <a:pt x="80" y="150"/>
                    <a:pt x="77" y="141"/>
                  </a:cubicBezTo>
                  <a:cubicBezTo>
                    <a:pt x="30" y="19"/>
                    <a:pt x="30" y="19"/>
                    <a:pt x="30" y="19"/>
                  </a:cubicBezTo>
                  <a:cubicBezTo>
                    <a:pt x="29" y="15"/>
                    <a:pt x="25" y="12"/>
                    <a:pt x="21" y="12"/>
                  </a:cubicBezTo>
                  <a:cubicBezTo>
                    <a:pt x="6" y="12"/>
                    <a:pt x="6" y="12"/>
                    <a:pt x="6" y="12"/>
                  </a:cubicBezTo>
                  <a:cubicBezTo>
                    <a:pt x="3" y="12"/>
                    <a:pt x="0" y="9"/>
                    <a:pt x="0" y="6"/>
                  </a:cubicBezTo>
                  <a:cubicBezTo>
                    <a:pt x="0" y="3"/>
                    <a:pt x="3" y="0"/>
                    <a:pt x="6" y="0"/>
                  </a:cubicBezTo>
                  <a:cubicBezTo>
                    <a:pt x="21" y="0"/>
                    <a:pt x="21" y="0"/>
                    <a:pt x="21" y="0"/>
                  </a:cubicBezTo>
                  <a:cubicBezTo>
                    <a:pt x="30" y="0"/>
                    <a:pt x="38" y="6"/>
                    <a:pt x="41" y="15"/>
                  </a:cubicBezTo>
                  <a:cubicBezTo>
                    <a:pt x="48" y="32"/>
                    <a:pt x="48" y="32"/>
                    <a:pt x="48" y="32"/>
                  </a:cubicBezTo>
                  <a:cubicBezTo>
                    <a:pt x="238" y="32"/>
                    <a:pt x="238" y="32"/>
                    <a:pt x="238" y="32"/>
                  </a:cubicBezTo>
                  <a:cubicBezTo>
                    <a:pt x="240" y="32"/>
                    <a:pt x="242" y="33"/>
                    <a:pt x="243" y="35"/>
                  </a:cubicBezTo>
                  <a:cubicBezTo>
                    <a:pt x="244" y="36"/>
                    <a:pt x="244" y="38"/>
                    <a:pt x="244" y="40"/>
                  </a:cubicBezTo>
                  <a:cubicBezTo>
                    <a:pt x="207" y="141"/>
                    <a:pt x="207" y="141"/>
                    <a:pt x="207" y="141"/>
                  </a:cubicBezTo>
                  <a:cubicBezTo>
                    <a:pt x="204" y="150"/>
                    <a:pt x="196" y="156"/>
                    <a:pt x="186" y="156"/>
                  </a:cubicBezTo>
                  <a:close/>
                  <a:moveTo>
                    <a:pt x="53" y="44"/>
                  </a:moveTo>
                  <a:cubicBezTo>
                    <a:pt x="88" y="137"/>
                    <a:pt x="88" y="137"/>
                    <a:pt x="88" y="137"/>
                  </a:cubicBezTo>
                  <a:cubicBezTo>
                    <a:pt x="89" y="141"/>
                    <a:pt x="93" y="144"/>
                    <a:pt x="97" y="144"/>
                  </a:cubicBezTo>
                  <a:cubicBezTo>
                    <a:pt x="186" y="144"/>
                    <a:pt x="186" y="144"/>
                    <a:pt x="186" y="144"/>
                  </a:cubicBezTo>
                  <a:cubicBezTo>
                    <a:pt x="191" y="144"/>
                    <a:pt x="195" y="141"/>
                    <a:pt x="196" y="137"/>
                  </a:cubicBezTo>
                  <a:cubicBezTo>
                    <a:pt x="229" y="44"/>
                    <a:pt x="229" y="44"/>
                    <a:pt x="229" y="44"/>
                  </a:cubicBezTo>
                  <a:lnTo>
                    <a:pt x="53" y="44"/>
                  </a:lnTo>
                  <a:close/>
                  <a:moveTo>
                    <a:pt x="96" y="172"/>
                  </a:moveTo>
                  <a:cubicBezTo>
                    <a:pt x="88" y="172"/>
                    <a:pt x="82" y="178"/>
                    <a:pt x="82" y="186"/>
                  </a:cubicBezTo>
                  <a:cubicBezTo>
                    <a:pt x="82" y="194"/>
                    <a:pt x="88" y="200"/>
                    <a:pt x="96" y="200"/>
                  </a:cubicBezTo>
                  <a:cubicBezTo>
                    <a:pt x="104" y="200"/>
                    <a:pt x="110" y="194"/>
                    <a:pt x="110" y="186"/>
                  </a:cubicBezTo>
                  <a:cubicBezTo>
                    <a:pt x="110" y="178"/>
                    <a:pt x="104" y="172"/>
                    <a:pt x="96" y="172"/>
                  </a:cubicBezTo>
                  <a:close/>
                  <a:moveTo>
                    <a:pt x="188" y="172"/>
                  </a:moveTo>
                  <a:cubicBezTo>
                    <a:pt x="180" y="172"/>
                    <a:pt x="174" y="178"/>
                    <a:pt x="174" y="186"/>
                  </a:cubicBezTo>
                  <a:cubicBezTo>
                    <a:pt x="174" y="194"/>
                    <a:pt x="180" y="200"/>
                    <a:pt x="188" y="200"/>
                  </a:cubicBezTo>
                  <a:cubicBezTo>
                    <a:pt x="196" y="200"/>
                    <a:pt x="202" y="194"/>
                    <a:pt x="202" y="186"/>
                  </a:cubicBezTo>
                  <a:cubicBezTo>
                    <a:pt x="202" y="178"/>
                    <a:pt x="196" y="172"/>
                    <a:pt x="188" y="1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grpSp>
      <p:grpSp>
        <p:nvGrpSpPr>
          <p:cNvPr id="38" name="Group 189">
            <a:extLst>
              <a:ext uri="{FF2B5EF4-FFF2-40B4-BE49-F238E27FC236}">
                <a16:creationId xmlns:a16="http://schemas.microsoft.com/office/drawing/2014/main" id="{627FF42C-E77F-753A-7D95-8129D0B01A44}"/>
              </a:ext>
            </a:extLst>
          </p:cNvPr>
          <p:cNvGrpSpPr>
            <a:grpSpLocks noChangeAspect="1"/>
          </p:cNvGrpSpPr>
          <p:nvPr/>
        </p:nvGrpSpPr>
        <p:grpSpPr bwMode="auto">
          <a:xfrm>
            <a:off x="7107979" y="4009371"/>
            <a:ext cx="470292" cy="494722"/>
            <a:chOff x="6239" y="2948"/>
            <a:chExt cx="308" cy="324"/>
          </a:xfrm>
        </p:grpSpPr>
        <p:sp>
          <p:nvSpPr>
            <p:cNvPr id="39" name="Freeform 190">
              <a:extLst>
                <a:ext uri="{FF2B5EF4-FFF2-40B4-BE49-F238E27FC236}">
                  <a16:creationId xmlns:a16="http://schemas.microsoft.com/office/drawing/2014/main" id="{6EEDDEDA-C36E-6862-F933-F5527B7B53E3}"/>
                </a:ext>
              </a:extLst>
            </p:cNvPr>
            <p:cNvSpPr>
              <a:spLocks noEditPoints="1"/>
            </p:cNvSpPr>
            <p:nvPr/>
          </p:nvSpPr>
          <p:spPr bwMode="auto">
            <a:xfrm>
              <a:off x="6239" y="2948"/>
              <a:ext cx="308" cy="324"/>
            </a:xfrm>
            <a:custGeom>
              <a:avLst/>
              <a:gdLst>
                <a:gd name="T0" fmla="*/ 248 w 248"/>
                <a:gd name="T1" fmla="*/ 165 h 253"/>
                <a:gd name="T2" fmla="*/ 245 w 248"/>
                <a:gd name="T3" fmla="*/ 170 h 253"/>
                <a:gd name="T4" fmla="*/ 127 w 248"/>
                <a:gd name="T5" fmla="*/ 252 h 253"/>
                <a:gd name="T6" fmla="*/ 124 w 248"/>
                <a:gd name="T7" fmla="*/ 253 h 253"/>
                <a:gd name="T8" fmla="*/ 121 w 248"/>
                <a:gd name="T9" fmla="*/ 252 h 253"/>
                <a:gd name="T10" fmla="*/ 3 w 248"/>
                <a:gd name="T11" fmla="*/ 170 h 253"/>
                <a:gd name="T12" fmla="*/ 0 w 248"/>
                <a:gd name="T13" fmla="*/ 165 h 253"/>
                <a:gd name="T14" fmla="*/ 3 w 248"/>
                <a:gd name="T15" fmla="*/ 160 h 253"/>
                <a:gd name="T16" fmla="*/ 89 w 248"/>
                <a:gd name="T17" fmla="*/ 101 h 253"/>
                <a:gd name="T18" fmla="*/ 97 w 248"/>
                <a:gd name="T19" fmla="*/ 102 h 253"/>
                <a:gd name="T20" fmla="*/ 95 w 248"/>
                <a:gd name="T21" fmla="*/ 111 h 253"/>
                <a:gd name="T22" fmla="*/ 16 w 248"/>
                <a:gd name="T23" fmla="*/ 165 h 253"/>
                <a:gd name="T24" fmla="*/ 124 w 248"/>
                <a:gd name="T25" fmla="*/ 240 h 253"/>
                <a:gd name="T26" fmla="*/ 232 w 248"/>
                <a:gd name="T27" fmla="*/ 165 h 253"/>
                <a:gd name="T28" fmla="*/ 153 w 248"/>
                <a:gd name="T29" fmla="*/ 111 h 253"/>
                <a:gd name="T30" fmla="*/ 151 w 248"/>
                <a:gd name="T31" fmla="*/ 102 h 253"/>
                <a:gd name="T32" fmla="*/ 159 w 248"/>
                <a:gd name="T33" fmla="*/ 101 h 253"/>
                <a:gd name="T34" fmla="*/ 245 w 248"/>
                <a:gd name="T35" fmla="*/ 160 h 253"/>
                <a:gd name="T36" fmla="*/ 248 w 248"/>
                <a:gd name="T37" fmla="*/ 165 h 253"/>
                <a:gd name="T38" fmla="*/ 88 w 248"/>
                <a:gd name="T39" fmla="*/ 51 h 253"/>
                <a:gd name="T40" fmla="*/ 118 w 248"/>
                <a:gd name="T41" fmla="*/ 21 h 253"/>
                <a:gd name="T42" fmla="*/ 118 w 248"/>
                <a:gd name="T43" fmla="*/ 103 h 253"/>
                <a:gd name="T44" fmla="*/ 124 w 248"/>
                <a:gd name="T45" fmla="*/ 109 h 253"/>
                <a:gd name="T46" fmla="*/ 130 w 248"/>
                <a:gd name="T47" fmla="*/ 103 h 253"/>
                <a:gd name="T48" fmla="*/ 130 w 248"/>
                <a:gd name="T49" fmla="*/ 21 h 253"/>
                <a:gd name="T50" fmla="*/ 160 w 248"/>
                <a:gd name="T51" fmla="*/ 51 h 253"/>
                <a:gd name="T52" fmla="*/ 164 w 248"/>
                <a:gd name="T53" fmla="*/ 53 h 253"/>
                <a:gd name="T54" fmla="*/ 168 w 248"/>
                <a:gd name="T55" fmla="*/ 51 h 253"/>
                <a:gd name="T56" fmla="*/ 168 w 248"/>
                <a:gd name="T57" fmla="*/ 43 h 253"/>
                <a:gd name="T58" fmla="*/ 128 w 248"/>
                <a:gd name="T59" fmla="*/ 3 h 253"/>
                <a:gd name="T60" fmla="*/ 120 w 248"/>
                <a:gd name="T61" fmla="*/ 3 h 253"/>
                <a:gd name="T62" fmla="*/ 80 w 248"/>
                <a:gd name="T63" fmla="*/ 43 h 253"/>
                <a:gd name="T64" fmla="*/ 80 w 248"/>
                <a:gd name="T65" fmla="*/ 51 h 253"/>
                <a:gd name="T66" fmla="*/ 88 w 248"/>
                <a:gd name="T67" fmla="*/ 51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8" h="253">
                  <a:moveTo>
                    <a:pt x="248" y="165"/>
                  </a:moveTo>
                  <a:cubicBezTo>
                    <a:pt x="248" y="167"/>
                    <a:pt x="247" y="169"/>
                    <a:pt x="245" y="170"/>
                  </a:cubicBezTo>
                  <a:cubicBezTo>
                    <a:pt x="127" y="252"/>
                    <a:pt x="127" y="252"/>
                    <a:pt x="127" y="252"/>
                  </a:cubicBezTo>
                  <a:cubicBezTo>
                    <a:pt x="126" y="253"/>
                    <a:pt x="125" y="253"/>
                    <a:pt x="124" y="253"/>
                  </a:cubicBezTo>
                  <a:cubicBezTo>
                    <a:pt x="123" y="253"/>
                    <a:pt x="122" y="253"/>
                    <a:pt x="121" y="252"/>
                  </a:cubicBezTo>
                  <a:cubicBezTo>
                    <a:pt x="3" y="170"/>
                    <a:pt x="3" y="170"/>
                    <a:pt x="3" y="170"/>
                  </a:cubicBezTo>
                  <a:cubicBezTo>
                    <a:pt x="1" y="169"/>
                    <a:pt x="0" y="167"/>
                    <a:pt x="0" y="165"/>
                  </a:cubicBezTo>
                  <a:cubicBezTo>
                    <a:pt x="0" y="163"/>
                    <a:pt x="1" y="161"/>
                    <a:pt x="3" y="160"/>
                  </a:cubicBezTo>
                  <a:cubicBezTo>
                    <a:pt x="89" y="101"/>
                    <a:pt x="89" y="101"/>
                    <a:pt x="89" y="101"/>
                  </a:cubicBezTo>
                  <a:cubicBezTo>
                    <a:pt x="91" y="99"/>
                    <a:pt x="95" y="100"/>
                    <a:pt x="97" y="102"/>
                  </a:cubicBezTo>
                  <a:cubicBezTo>
                    <a:pt x="99" y="105"/>
                    <a:pt x="98" y="109"/>
                    <a:pt x="95" y="111"/>
                  </a:cubicBezTo>
                  <a:cubicBezTo>
                    <a:pt x="16" y="165"/>
                    <a:pt x="16" y="165"/>
                    <a:pt x="16" y="165"/>
                  </a:cubicBezTo>
                  <a:cubicBezTo>
                    <a:pt x="124" y="240"/>
                    <a:pt x="124" y="240"/>
                    <a:pt x="124" y="240"/>
                  </a:cubicBezTo>
                  <a:cubicBezTo>
                    <a:pt x="232" y="165"/>
                    <a:pt x="232" y="165"/>
                    <a:pt x="232" y="165"/>
                  </a:cubicBezTo>
                  <a:cubicBezTo>
                    <a:pt x="153" y="111"/>
                    <a:pt x="153" y="111"/>
                    <a:pt x="153" y="111"/>
                  </a:cubicBezTo>
                  <a:cubicBezTo>
                    <a:pt x="150" y="109"/>
                    <a:pt x="149" y="105"/>
                    <a:pt x="151" y="102"/>
                  </a:cubicBezTo>
                  <a:cubicBezTo>
                    <a:pt x="153" y="100"/>
                    <a:pt x="157" y="99"/>
                    <a:pt x="159" y="101"/>
                  </a:cubicBezTo>
                  <a:cubicBezTo>
                    <a:pt x="245" y="160"/>
                    <a:pt x="245" y="160"/>
                    <a:pt x="245" y="160"/>
                  </a:cubicBezTo>
                  <a:cubicBezTo>
                    <a:pt x="247" y="161"/>
                    <a:pt x="248" y="163"/>
                    <a:pt x="248" y="165"/>
                  </a:cubicBezTo>
                  <a:close/>
                  <a:moveTo>
                    <a:pt x="88" y="51"/>
                  </a:moveTo>
                  <a:cubicBezTo>
                    <a:pt x="118" y="21"/>
                    <a:pt x="118" y="21"/>
                    <a:pt x="118" y="21"/>
                  </a:cubicBezTo>
                  <a:cubicBezTo>
                    <a:pt x="118" y="103"/>
                    <a:pt x="118" y="103"/>
                    <a:pt x="118" y="103"/>
                  </a:cubicBezTo>
                  <a:cubicBezTo>
                    <a:pt x="118" y="106"/>
                    <a:pt x="121" y="109"/>
                    <a:pt x="124" y="109"/>
                  </a:cubicBezTo>
                  <a:cubicBezTo>
                    <a:pt x="127" y="109"/>
                    <a:pt x="130" y="106"/>
                    <a:pt x="130" y="103"/>
                  </a:cubicBezTo>
                  <a:cubicBezTo>
                    <a:pt x="130" y="21"/>
                    <a:pt x="130" y="21"/>
                    <a:pt x="130" y="21"/>
                  </a:cubicBezTo>
                  <a:cubicBezTo>
                    <a:pt x="160" y="51"/>
                    <a:pt x="160" y="51"/>
                    <a:pt x="160" y="51"/>
                  </a:cubicBezTo>
                  <a:cubicBezTo>
                    <a:pt x="161" y="52"/>
                    <a:pt x="162" y="53"/>
                    <a:pt x="164" y="53"/>
                  </a:cubicBezTo>
                  <a:cubicBezTo>
                    <a:pt x="166" y="53"/>
                    <a:pt x="167" y="52"/>
                    <a:pt x="168" y="51"/>
                  </a:cubicBezTo>
                  <a:cubicBezTo>
                    <a:pt x="171" y="49"/>
                    <a:pt x="171" y="45"/>
                    <a:pt x="168" y="43"/>
                  </a:cubicBezTo>
                  <a:cubicBezTo>
                    <a:pt x="128" y="3"/>
                    <a:pt x="128" y="3"/>
                    <a:pt x="128" y="3"/>
                  </a:cubicBezTo>
                  <a:cubicBezTo>
                    <a:pt x="126" y="0"/>
                    <a:pt x="122" y="0"/>
                    <a:pt x="120" y="3"/>
                  </a:cubicBezTo>
                  <a:cubicBezTo>
                    <a:pt x="80" y="43"/>
                    <a:pt x="80" y="43"/>
                    <a:pt x="80" y="43"/>
                  </a:cubicBezTo>
                  <a:cubicBezTo>
                    <a:pt x="77" y="45"/>
                    <a:pt x="77" y="49"/>
                    <a:pt x="80" y="51"/>
                  </a:cubicBezTo>
                  <a:cubicBezTo>
                    <a:pt x="82" y="54"/>
                    <a:pt x="86" y="54"/>
                    <a:pt x="88"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40" name="Freeform 191">
              <a:extLst>
                <a:ext uri="{FF2B5EF4-FFF2-40B4-BE49-F238E27FC236}">
                  <a16:creationId xmlns:a16="http://schemas.microsoft.com/office/drawing/2014/main" id="{EB45EA10-E84F-67F2-7A9E-B7A904D97ECE}"/>
                </a:ext>
              </a:extLst>
            </p:cNvPr>
            <p:cNvSpPr>
              <a:spLocks/>
            </p:cNvSpPr>
            <p:nvPr/>
          </p:nvSpPr>
          <p:spPr bwMode="auto">
            <a:xfrm>
              <a:off x="6327" y="3112"/>
              <a:ext cx="132" cy="100"/>
            </a:xfrm>
            <a:custGeom>
              <a:avLst/>
              <a:gdLst>
                <a:gd name="T0" fmla="*/ 5 w 106"/>
                <a:gd name="T1" fmla="*/ 32 h 78"/>
                <a:gd name="T2" fmla="*/ 48 w 106"/>
                <a:gd name="T3" fmla="*/ 2 h 78"/>
                <a:gd name="T4" fmla="*/ 58 w 106"/>
                <a:gd name="T5" fmla="*/ 2 h 78"/>
                <a:gd name="T6" fmla="*/ 101 w 106"/>
                <a:gd name="T7" fmla="*/ 32 h 78"/>
                <a:gd name="T8" fmla="*/ 101 w 106"/>
                <a:gd name="T9" fmla="*/ 46 h 78"/>
                <a:gd name="T10" fmla="*/ 58 w 106"/>
                <a:gd name="T11" fmla="*/ 76 h 78"/>
                <a:gd name="T12" fmla="*/ 48 w 106"/>
                <a:gd name="T13" fmla="*/ 76 h 78"/>
                <a:gd name="T14" fmla="*/ 5 w 106"/>
                <a:gd name="T15" fmla="*/ 46 h 78"/>
                <a:gd name="T16" fmla="*/ 5 w 106"/>
                <a:gd name="T17"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78">
                  <a:moveTo>
                    <a:pt x="5" y="32"/>
                  </a:moveTo>
                  <a:cubicBezTo>
                    <a:pt x="48" y="2"/>
                    <a:pt x="48" y="2"/>
                    <a:pt x="48" y="2"/>
                  </a:cubicBezTo>
                  <a:cubicBezTo>
                    <a:pt x="51" y="0"/>
                    <a:pt x="55" y="0"/>
                    <a:pt x="58" y="2"/>
                  </a:cubicBezTo>
                  <a:cubicBezTo>
                    <a:pt x="101" y="32"/>
                    <a:pt x="101" y="32"/>
                    <a:pt x="101" y="32"/>
                  </a:cubicBezTo>
                  <a:cubicBezTo>
                    <a:pt x="106" y="36"/>
                    <a:pt x="106" y="42"/>
                    <a:pt x="101" y="46"/>
                  </a:cubicBezTo>
                  <a:cubicBezTo>
                    <a:pt x="58" y="76"/>
                    <a:pt x="58" y="76"/>
                    <a:pt x="58" y="76"/>
                  </a:cubicBezTo>
                  <a:cubicBezTo>
                    <a:pt x="55" y="78"/>
                    <a:pt x="51" y="78"/>
                    <a:pt x="48" y="76"/>
                  </a:cubicBezTo>
                  <a:cubicBezTo>
                    <a:pt x="5" y="46"/>
                    <a:pt x="5" y="46"/>
                    <a:pt x="5" y="46"/>
                  </a:cubicBezTo>
                  <a:cubicBezTo>
                    <a:pt x="0" y="42"/>
                    <a:pt x="0" y="36"/>
                    <a:pt x="5" y="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grpSp>
      <p:grpSp>
        <p:nvGrpSpPr>
          <p:cNvPr id="41" name="Group 40">
            <a:extLst>
              <a:ext uri="{FF2B5EF4-FFF2-40B4-BE49-F238E27FC236}">
                <a16:creationId xmlns:a16="http://schemas.microsoft.com/office/drawing/2014/main" id="{23474D7D-D9C0-C928-4AC2-7763AAF337B8}"/>
              </a:ext>
            </a:extLst>
          </p:cNvPr>
          <p:cNvGrpSpPr>
            <a:grpSpLocks noChangeAspect="1"/>
          </p:cNvGrpSpPr>
          <p:nvPr/>
        </p:nvGrpSpPr>
        <p:grpSpPr>
          <a:xfrm>
            <a:off x="5739326" y="4778012"/>
            <a:ext cx="492776" cy="412767"/>
            <a:chOff x="11763166" y="8212923"/>
            <a:chExt cx="493032" cy="412983"/>
          </a:xfrm>
        </p:grpSpPr>
        <p:sp>
          <p:nvSpPr>
            <p:cNvPr id="42" name="Freeform 100">
              <a:extLst>
                <a:ext uri="{FF2B5EF4-FFF2-40B4-BE49-F238E27FC236}">
                  <a16:creationId xmlns:a16="http://schemas.microsoft.com/office/drawing/2014/main" id="{1EF97514-3208-B3BC-EB3A-C2460B1113FF}"/>
                </a:ext>
              </a:extLst>
            </p:cNvPr>
            <p:cNvSpPr>
              <a:spLocks noEditPoints="1"/>
            </p:cNvSpPr>
            <p:nvPr/>
          </p:nvSpPr>
          <p:spPr bwMode="auto">
            <a:xfrm>
              <a:off x="11779539" y="8236574"/>
              <a:ext cx="469381" cy="98243"/>
            </a:xfrm>
            <a:custGeom>
              <a:avLst/>
              <a:gdLst>
                <a:gd name="T0" fmla="*/ 0 w 240"/>
                <a:gd name="T1" fmla="*/ 0 h 48"/>
                <a:gd name="T2" fmla="*/ 0 w 240"/>
                <a:gd name="T3" fmla="*/ 48 h 48"/>
                <a:gd name="T4" fmla="*/ 240 w 240"/>
                <a:gd name="T5" fmla="*/ 48 h 48"/>
                <a:gd name="T6" fmla="*/ 240 w 240"/>
                <a:gd name="T7" fmla="*/ 0 h 48"/>
                <a:gd name="T8" fmla="*/ 0 w 240"/>
                <a:gd name="T9" fmla="*/ 0 h 48"/>
                <a:gd name="T10" fmla="*/ 28 w 240"/>
                <a:gd name="T11" fmla="*/ 36 h 48"/>
                <a:gd name="T12" fmla="*/ 16 w 240"/>
                <a:gd name="T13" fmla="*/ 24 h 48"/>
                <a:gd name="T14" fmla="*/ 28 w 240"/>
                <a:gd name="T15" fmla="*/ 12 h 48"/>
                <a:gd name="T16" fmla="*/ 40 w 240"/>
                <a:gd name="T17" fmla="*/ 24 h 48"/>
                <a:gd name="T18" fmla="*/ 28 w 240"/>
                <a:gd name="T19" fmla="*/ 36 h 48"/>
                <a:gd name="T20" fmla="*/ 60 w 240"/>
                <a:gd name="T21" fmla="*/ 36 h 48"/>
                <a:gd name="T22" fmla="*/ 48 w 240"/>
                <a:gd name="T23" fmla="*/ 24 h 48"/>
                <a:gd name="T24" fmla="*/ 60 w 240"/>
                <a:gd name="T25" fmla="*/ 12 h 48"/>
                <a:gd name="T26" fmla="*/ 72 w 240"/>
                <a:gd name="T27" fmla="*/ 24 h 48"/>
                <a:gd name="T28" fmla="*/ 60 w 240"/>
                <a:gd name="T29" fmla="*/ 36 h 48"/>
                <a:gd name="T30" fmla="*/ 92 w 240"/>
                <a:gd name="T31" fmla="*/ 36 h 48"/>
                <a:gd name="T32" fmla="*/ 80 w 240"/>
                <a:gd name="T33" fmla="*/ 24 h 48"/>
                <a:gd name="T34" fmla="*/ 92 w 240"/>
                <a:gd name="T35" fmla="*/ 12 h 48"/>
                <a:gd name="T36" fmla="*/ 104 w 240"/>
                <a:gd name="T37" fmla="*/ 24 h 48"/>
                <a:gd name="T38" fmla="*/ 92 w 240"/>
                <a:gd name="T3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48">
                  <a:moveTo>
                    <a:pt x="0" y="0"/>
                  </a:moveTo>
                  <a:cubicBezTo>
                    <a:pt x="0" y="48"/>
                    <a:pt x="0" y="48"/>
                    <a:pt x="0" y="48"/>
                  </a:cubicBezTo>
                  <a:cubicBezTo>
                    <a:pt x="240" y="48"/>
                    <a:pt x="240" y="48"/>
                    <a:pt x="240" y="48"/>
                  </a:cubicBezTo>
                  <a:cubicBezTo>
                    <a:pt x="240" y="0"/>
                    <a:pt x="240" y="0"/>
                    <a:pt x="240" y="0"/>
                  </a:cubicBezTo>
                  <a:lnTo>
                    <a:pt x="0" y="0"/>
                  </a:lnTo>
                  <a:close/>
                  <a:moveTo>
                    <a:pt x="28" y="36"/>
                  </a:moveTo>
                  <a:cubicBezTo>
                    <a:pt x="21" y="36"/>
                    <a:pt x="16" y="31"/>
                    <a:pt x="16" y="24"/>
                  </a:cubicBezTo>
                  <a:cubicBezTo>
                    <a:pt x="16" y="17"/>
                    <a:pt x="21" y="12"/>
                    <a:pt x="28" y="12"/>
                  </a:cubicBezTo>
                  <a:cubicBezTo>
                    <a:pt x="35" y="12"/>
                    <a:pt x="40" y="17"/>
                    <a:pt x="40" y="24"/>
                  </a:cubicBezTo>
                  <a:cubicBezTo>
                    <a:pt x="40" y="31"/>
                    <a:pt x="35" y="36"/>
                    <a:pt x="28" y="36"/>
                  </a:cubicBezTo>
                  <a:close/>
                  <a:moveTo>
                    <a:pt x="60" y="36"/>
                  </a:moveTo>
                  <a:cubicBezTo>
                    <a:pt x="53" y="36"/>
                    <a:pt x="48" y="31"/>
                    <a:pt x="48" y="24"/>
                  </a:cubicBezTo>
                  <a:cubicBezTo>
                    <a:pt x="48" y="17"/>
                    <a:pt x="53" y="12"/>
                    <a:pt x="60" y="12"/>
                  </a:cubicBezTo>
                  <a:cubicBezTo>
                    <a:pt x="67" y="12"/>
                    <a:pt x="72" y="17"/>
                    <a:pt x="72" y="24"/>
                  </a:cubicBezTo>
                  <a:cubicBezTo>
                    <a:pt x="72" y="31"/>
                    <a:pt x="67" y="36"/>
                    <a:pt x="60" y="36"/>
                  </a:cubicBezTo>
                  <a:close/>
                  <a:moveTo>
                    <a:pt x="92" y="36"/>
                  </a:moveTo>
                  <a:cubicBezTo>
                    <a:pt x="85" y="36"/>
                    <a:pt x="80" y="31"/>
                    <a:pt x="80" y="24"/>
                  </a:cubicBezTo>
                  <a:cubicBezTo>
                    <a:pt x="80" y="17"/>
                    <a:pt x="85" y="12"/>
                    <a:pt x="92" y="12"/>
                  </a:cubicBezTo>
                  <a:cubicBezTo>
                    <a:pt x="99" y="12"/>
                    <a:pt x="104" y="17"/>
                    <a:pt x="104" y="24"/>
                  </a:cubicBezTo>
                  <a:cubicBezTo>
                    <a:pt x="104" y="31"/>
                    <a:pt x="99" y="36"/>
                    <a:pt x="92" y="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43" name="Freeform 101">
              <a:extLst>
                <a:ext uri="{FF2B5EF4-FFF2-40B4-BE49-F238E27FC236}">
                  <a16:creationId xmlns:a16="http://schemas.microsoft.com/office/drawing/2014/main" id="{32045623-0990-D3FB-B8BB-5DADFB320516}"/>
                </a:ext>
              </a:extLst>
            </p:cNvPr>
            <p:cNvSpPr>
              <a:spLocks/>
            </p:cNvSpPr>
            <p:nvPr/>
          </p:nvSpPr>
          <p:spPr bwMode="auto">
            <a:xfrm>
              <a:off x="11956012" y="8382118"/>
              <a:ext cx="223775" cy="161918"/>
            </a:xfrm>
            <a:custGeom>
              <a:avLst/>
              <a:gdLst>
                <a:gd name="T0" fmla="*/ 108 w 114"/>
                <a:gd name="T1" fmla="*/ 80 h 80"/>
                <a:gd name="T2" fmla="*/ 112 w 114"/>
                <a:gd name="T3" fmla="*/ 73 h 80"/>
                <a:gd name="T4" fmla="*/ 92 w 114"/>
                <a:gd name="T5" fmla="*/ 19 h 80"/>
                <a:gd name="T6" fmla="*/ 72 w 114"/>
                <a:gd name="T7" fmla="*/ 38 h 80"/>
                <a:gd name="T8" fmla="*/ 57 w 114"/>
                <a:gd name="T9" fmla="*/ 0 h 80"/>
                <a:gd name="T10" fmla="*/ 32 w 114"/>
                <a:gd name="T11" fmla="*/ 56 h 80"/>
                <a:gd name="T12" fmla="*/ 16 w 114"/>
                <a:gd name="T13" fmla="*/ 34 h 80"/>
                <a:gd name="T14" fmla="*/ 1 w 114"/>
                <a:gd name="T15" fmla="*/ 74 h 80"/>
                <a:gd name="T16" fmla="*/ 6 w 114"/>
                <a:gd name="T17" fmla="*/ 80 h 80"/>
                <a:gd name="T18" fmla="*/ 108 w 114"/>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80">
                  <a:moveTo>
                    <a:pt x="108" y="80"/>
                  </a:moveTo>
                  <a:cubicBezTo>
                    <a:pt x="112" y="80"/>
                    <a:pt x="114" y="76"/>
                    <a:pt x="112" y="73"/>
                  </a:cubicBezTo>
                  <a:cubicBezTo>
                    <a:pt x="102" y="55"/>
                    <a:pt x="101" y="19"/>
                    <a:pt x="92" y="19"/>
                  </a:cubicBezTo>
                  <a:cubicBezTo>
                    <a:pt x="82" y="19"/>
                    <a:pt x="82" y="38"/>
                    <a:pt x="72" y="38"/>
                  </a:cubicBezTo>
                  <a:cubicBezTo>
                    <a:pt x="62" y="38"/>
                    <a:pt x="67" y="0"/>
                    <a:pt x="57" y="0"/>
                  </a:cubicBezTo>
                  <a:cubicBezTo>
                    <a:pt x="47" y="0"/>
                    <a:pt x="42" y="56"/>
                    <a:pt x="32" y="56"/>
                  </a:cubicBezTo>
                  <a:cubicBezTo>
                    <a:pt x="22" y="56"/>
                    <a:pt x="26" y="34"/>
                    <a:pt x="16" y="34"/>
                  </a:cubicBezTo>
                  <a:cubicBezTo>
                    <a:pt x="8" y="34"/>
                    <a:pt x="6" y="60"/>
                    <a:pt x="1" y="74"/>
                  </a:cubicBezTo>
                  <a:cubicBezTo>
                    <a:pt x="0" y="77"/>
                    <a:pt x="3" y="80"/>
                    <a:pt x="6" y="80"/>
                  </a:cubicBezTo>
                  <a:lnTo>
                    <a:pt x="108" y="8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44" name="Freeform 102">
              <a:extLst>
                <a:ext uri="{FF2B5EF4-FFF2-40B4-BE49-F238E27FC236}">
                  <a16:creationId xmlns:a16="http://schemas.microsoft.com/office/drawing/2014/main" id="{871B7B1D-353C-0452-051D-1D1FBBD985D6}"/>
                </a:ext>
              </a:extLst>
            </p:cNvPr>
            <p:cNvSpPr>
              <a:spLocks noEditPoints="1"/>
            </p:cNvSpPr>
            <p:nvPr/>
          </p:nvSpPr>
          <p:spPr bwMode="auto">
            <a:xfrm>
              <a:off x="11763166" y="8212923"/>
              <a:ext cx="493032" cy="412983"/>
            </a:xfrm>
            <a:custGeom>
              <a:avLst/>
              <a:gdLst>
                <a:gd name="T0" fmla="*/ 234 w 252"/>
                <a:gd name="T1" fmla="*/ 0 h 204"/>
                <a:gd name="T2" fmla="*/ 18 w 252"/>
                <a:gd name="T3" fmla="*/ 0 h 204"/>
                <a:gd name="T4" fmla="*/ 0 w 252"/>
                <a:gd name="T5" fmla="*/ 18 h 204"/>
                <a:gd name="T6" fmla="*/ 0 w 252"/>
                <a:gd name="T7" fmla="*/ 186 h 204"/>
                <a:gd name="T8" fmla="*/ 18 w 252"/>
                <a:gd name="T9" fmla="*/ 204 h 204"/>
                <a:gd name="T10" fmla="*/ 234 w 252"/>
                <a:gd name="T11" fmla="*/ 204 h 204"/>
                <a:gd name="T12" fmla="*/ 252 w 252"/>
                <a:gd name="T13" fmla="*/ 186 h 204"/>
                <a:gd name="T14" fmla="*/ 252 w 252"/>
                <a:gd name="T15" fmla="*/ 18 h 204"/>
                <a:gd name="T16" fmla="*/ 234 w 252"/>
                <a:gd name="T17" fmla="*/ 0 h 204"/>
                <a:gd name="T18" fmla="*/ 240 w 252"/>
                <a:gd name="T19" fmla="*/ 186 h 204"/>
                <a:gd name="T20" fmla="*/ 234 w 252"/>
                <a:gd name="T21" fmla="*/ 192 h 204"/>
                <a:gd name="T22" fmla="*/ 18 w 252"/>
                <a:gd name="T23" fmla="*/ 192 h 204"/>
                <a:gd name="T24" fmla="*/ 12 w 252"/>
                <a:gd name="T25" fmla="*/ 186 h 204"/>
                <a:gd name="T26" fmla="*/ 12 w 252"/>
                <a:gd name="T27" fmla="*/ 18 h 204"/>
                <a:gd name="T28" fmla="*/ 18 w 252"/>
                <a:gd name="T29" fmla="*/ 12 h 204"/>
                <a:gd name="T30" fmla="*/ 234 w 252"/>
                <a:gd name="T31" fmla="*/ 12 h 204"/>
                <a:gd name="T32" fmla="*/ 240 w 252"/>
                <a:gd name="T33" fmla="*/ 18 h 204"/>
                <a:gd name="T34" fmla="*/ 240 w 252"/>
                <a:gd name="T35" fmla="*/ 186 h 204"/>
                <a:gd name="T36" fmla="*/ 40 w 252"/>
                <a:gd name="T37" fmla="*/ 94 h 204"/>
                <a:gd name="T38" fmla="*/ 46 w 252"/>
                <a:gd name="T39" fmla="*/ 88 h 204"/>
                <a:gd name="T40" fmla="*/ 70 w 252"/>
                <a:gd name="T41" fmla="*/ 88 h 204"/>
                <a:gd name="T42" fmla="*/ 76 w 252"/>
                <a:gd name="T43" fmla="*/ 94 h 204"/>
                <a:gd name="T44" fmla="*/ 70 w 252"/>
                <a:gd name="T45" fmla="*/ 100 h 204"/>
                <a:gd name="T46" fmla="*/ 46 w 252"/>
                <a:gd name="T47" fmla="*/ 100 h 204"/>
                <a:gd name="T48" fmla="*/ 40 w 252"/>
                <a:gd name="T49" fmla="*/ 94 h 204"/>
                <a:gd name="T50" fmla="*/ 84 w 252"/>
                <a:gd name="T51" fmla="*/ 126 h 204"/>
                <a:gd name="T52" fmla="*/ 78 w 252"/>
                <a:gd name="T53" fmla="*/ 132 h 204"/>
                <a:gd name="T54" fmla="*/ 46 w 252"/>
                <a:gd name="T55" fmla="*/ 132 h 204"/>
                <a:gd name="T56" fmla="*/ 40 w 252"/>
                <a:gd name="T57" fmla="*/ 126 h 204"/>
                <a:gd name="T58" fmla="*/ 46 w 252"/>
                <a:gd name="T59" fmla="*/ 120 h 204"/>
                <a:gd name="T60" fmla="*/ 78 w 252"/>
                <a:gd name="T61" fmla="*/ 120 h 204"/>
                <a:gd name="T62" fmla="*/ 84 w 252"/>
                <a:gd name="T63" fmla="*/ 126 h 204"/>
                <a:gd name="T64" fmla="*/ 76 w 252"/>
                <a:gd name="T65" fmla="*/ 158 h 204"/>
                <a:gd name="T66" fmla="*/ 70 w 252"/>
                <a:gd name="T67" fmla="*/ 164 h 204"/>
                <a:gd name="T68" fmla="*/ 46 w 252"/>
                <a:gd name="T69" fmla="*/ 164 h 204"/>
                <a:gd name="T70" fmla="*/ 40 w 252"/>
                <a:gd name="T71" fmla="*/ 158 h 204"/>
                <a:gd name="T72" fmla="*/ 46 w 252"/>
                <a:gd name="T73" fmla="*/ 152 h 204"/>
                <a:gd name="T74" fmla="*/ 70 w 252"/>
                <a:gd name="T75" fmla="*/ 152 h 204"/>
                <a:gd name="T76" fmla="*/ 76 w 252"/>
                <a:gd name="T77" fmla="*/ 15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2" h="204">
                  <a:moveTo>
                    <a:pt x="234" y="0"/>
                  </a:moveTo>
                  <a:cubicBezTo>
                    <a:pt x="18" y="0"/>
                    <a:pt x="18" y="0"/>
                    <a:pt x="18" y="0"/>
                  </a:cubicBezTo>
                  <a:cubicBezTo>
                    <a:pt x="8" y="0"/>
                    <a:pt x="0" y="8"/>
                    <a:pt x="0" y="18"/>
                  </a:cubicBezTo>
                  <a:cubicBezTo>
                    <a:pt x="0" y="186"/>
                    <a:pt x="0" y="186"/>
                    <a:pt x="0" y="186"/>
                  </a:cubicBezTo>
                  <a:cubicBezTo>
                    <a:pt x="0" y="196"/>
                    <a:pt x="8" y="204"/>
                    <a:pt x="18" y="204"/>
                  </a:cubicBezTo>
                  <a:cubicBezTo>
                    <a:pt x="234" y="204"/>
                    <a:pt x="234" y="204"/>
                    <a:pt x="234" y="204"/>
                  </a:cubicBezTo>
                  <a:cubicBezTo>
                    <a:pt x="244" y="204"/>
                    <a:pt x="252" y="196"/>
                    <a:pt x="252" y="186"/>
                  </a:cubicBezTo>
                  <a:cubicBezTo>
                    <a:pt x="252" y="18"/>
                    <a:pt x="252" y="18"/>
                    <a:pt x="252" y="18"/>
                  </a:cubicBezTo>
                  <a:cubicBezTo>
                    <a:pt x="252" y="8"/>
                    <a:pt x="244" y="0"/>
                    <a:pt x="234" y="0"/>
                  </a:cubicBezTo>
                  <a:close/>
                  <a:moveTo>
                    <a:pt x="240" y="186"/>
                  </a:moveTo>
                  <a:cubicBezTo>
                    <a:pt x="240" y="189"/>
                    <a:pt x="237" y="192"/>
                    <a:pt x="234" y="192"/>
                  </a:cubicBezTo>
                  <a:cubicBezTo>
                    <a:pt x="18" y="192"/>
                    <a:pt x="18" y="192"/>
                    <a:pt x="18" y="192"/>
                  </a:cubicBezTo>
                  <a:cubicBezTo>
                    <a:pt x="15" y="192"/>
                    <a:pt x="12" y="189"/>
                    <a:pt x="12" y="186"/>
                  </a:cubicBezTo>
                  <a:cubicBezTo>
                    <a:pt x="12" y="18"/>
                    <a:pt x="12" y="18"/>
                    <a:pt x="12" y="18"/>
                  </a:cubicBezTo>
                  <a:cubicBezTo>
                    <a:pt x="12" y="15"/>
                    <a:pt x="15" y="12"/>
                    <a:pt x="18" y="12"/>
                  </a:cubicBezTo>
                  <a:cubicBezTo>
                    <a:pt x="234" y="12"/>
                    <a:pt x="234" y="12"/>
                    <a:pt x="234" y="12"/>
                  </a:cubicBezTo>
                  <a:cubicBezTo>
                    <a:pt x="237" y="12"/>
                    <a:pt x="240" y="15"/>
                    <a:pt x="240" y="18"/>
                  </a:cubicBezTo>
                  <a:lnTo>
                    <a:pt x="240" y="186"/>
                  </a:lnTo>
                  <a:close/>
                  <a:moveTo>
                    <a:pt x="40" y="94"/>
                  </a:moveTo>
                  <a:cubicBezTo>
                    <a:pt x="40" y="91"/>
                    <a:pt x="43" y="88"/>
                    <a:pt x="46" y="88"/>
                  </a:cubicBezTo>
                  <a:cubicBezTo>
                    <a:pt x="70" y="88"/>
                    <a:pt x="70" y="88"/>
                    <a:pt x="70" y="88"/>
                  </a:cubicBezTo>
                  <a:cubicBezTo>
                    <a:pt x="73" y="88"/>
                    <a:pt x="76" y="91"/>
                    <a:pt x="76" y="94"/>
                  </a:cubicBezTo>
                  <a:cubicBezTo>
                    <a:pt x="76" y="97"/>
                    <a:pt x="73" y="100"/>
                    <a:pt x="70" y="100"/>
                  </a:cubicBezTo>
                  <a:cubicBezTo>
                    <a:pt x="46" y="100"/>
                    <a:pt x="46" y="100"/>
                    <a:pt x="46" y="100"/>
                  </a:cubicBezTo>
                  <a:cubicBezTo>
                    <a:pt x="43" y="100"/>
                    <a:pt x="40" y="97"/>
                    <a:pt x="40" y="94"/>
                  </a:cubicBezTo>
                  <a:close/>
                  <a:moveTo>
                    <a:pt x="84" y="126"/>
                  </a:moveTo>
                  <a:cubicBezTo>
                    <a:pt x="84" y="129"/>
                    <a:pt x="81" y="132"/>
                    <a:pt x="78" y="132"/>
                  </a:cubicBezTo>
                  <a:cubicBezTo>
                    <a:pt x="46" y="132"/>
                    <a:pt x="46" y="132"/>
                    <a:pt x="46" y="132"/>
                  </a:cubicBezTo>
                  <a:cubicBezTo>
                    <a:pt x="43" y="132"/>
                    <a:pt x="40" y="129"/>
                    <a:pt x="40" y="126"/>
                  </a:cubicBezTo>
                  <a:cubicBezTo>
                    <a:pt x="40" y="123"/>
                    <a:pt x="43" y="120"/>
                    <a:pt x="46" y="120"/>
                  </a:cubicBezTo>
                  <a:cubicBezTo>
                    <a:pt x="78" y="120"/>
                    <a:pt x="78" y="120"/>
                    <a:pt x="78" y="120"/>
                  </a:cubicBezTo>
                  <a:cubicBezTo>
                    <a:pt x="81" y="120"/>
                    <a:pt x="84" y="123"/>
                    <a:pt x="84" y="126"/>
                  </a:cubicBezTo>
                  <a:close/>
                  <a:moveTo>
                    <a:pt x="76" y="158"/>
                  </a:moveTo>
                  <a:cubicBezTo>
                    <a:pt x="76" y="161"/>
                    <a:pt x="73" y="164"/>
                    <a:pt x="70" y="164"/>
                  </a:cubicBezTo>
                  <a:cubicBezTo>
                    <a:pt x="46" y="164"/>
                    <a:pt x="46" y="164"/>
                    <a:pt x="46" y="164"/>
                  </a:cubicBezTo>
                  <a:cubicBezTo>
                    <a:pt x="43" y="164"/>
                    <a:pt x="40" y="161"/>
                    <a:pt x="40" y="158"/>
                  </a:cubicBezTo>
                  <a:cubicBezTo>
                    <a:pt x="40" y="155"/>
                    <a:pt x="43" y="152"/>
                    <a:pt x="46" y="152"/>
                  </a:cubicBezTo>
                  <a:cubicBezTo>
                    <a:pt x="70" y="152"/>
                    <a:pt x="70" y="152"/>
                    <a:pt x="70" y="152"/>
                  </a:cubicBezTo>
                  <a:cubicBezTo>
                    <a:pt x="73" y="152"/>
                    <a:pt x="76" y="155"/>
                    <a:pt x="76"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grpSp>
      <p:grpSp>
        <p:nvGrpSpPr>
          <p:cNvPr id="45" name="Group 9">
            <a:extLst>
              <a:ext uri="{FF2B5EF4-FFF2-40B4-BE49-F238E27FC236}">
                <a16:creationId xmlns:a16="http://schemas.microsoft.com/office/drawing/2014/main" id="{AE7FB959-603C-1CE4-DD6E-D366FA75AD67}"/>
              </a:ext>
            </a:extLst>
          </p:cNvPr>
          <p:cNvGrpSpPr>
            <a:grpSpLocks noChangeAspect="1"/>
          </p:cNvGrpSpPr>
          <p:nvPr/>
        </p:nvGrpSpPr>
        <p:grpSpPr bwMode="auto">
          <a:xfrm>
            <a:off x="4399614" y="4000495"/>
            <a:ext cx="474198" cy="483377"/>
            <a:chOff x="1232" y="859"/>
            <a:chExt cx="310" cy="316"/>
          </a:xfrm>
        </p:grpSpPr>
        <p:sp>
          <p:nvSpPr>
            <p:cNvPr id="46" name="Freeform 10">
              <a:extLst>
                <a:ext uri="{FF2B5EF4-FFF2-40B4-BE49-F238E27FC236}">
                  <a16:creationId xmlns:a16="http://schemas.microsoft.com/office/drawing/2014/main" id="{B6D6A372-7D24-9B10-594E-6BB7E3C83098}"/>
                </a:ext>
              </a:extLst>
            </p:cNvPr>
            <p:cNvSpPr>
              <a:spLocks noEditPoints="1"/>
            </p:cNvSpPr>
            <p:nvPr/>
          </p:nvSpPr>
          <p:spPr bwMode="auto">
            <a:xfrm>
              <a:off x="1432" y="1054"/>
              <a:ext cx="110" cy="121"/>
            </a:xfrm>
            <a:custGeom>
              <a:avLst/>
              <a:gdLst>
                <a:gd name="T0" fmla="*/ 59 w 89"/>
                <a:gd name="T1" fmla="*/ 47 h 94"/>
                <a:gd name="T2" fmla="*/ 44 w 89"/>
                <a:gd name="T3" fmla="*/ 61 h 94"/>
                <a:gd name="T4" fmla="*/ 30 w 89"/>
                <a:gd name="T5" fmla="*/ 47 h 94"/>
                <a:gd name="T6" fmla="*/ 44 w 89"/>
                <a:gd name="T7" fmla="*/ 33 h 94"/>
                <a:gd name="T8" fmla="*/ 59 w 89"/>
                <a:gd name="T9" fmla="*/ 47 h 94"/>
                <a:gd name="T10" fmla="*/ 83 w 89"/>
                <a:gd name="T11" fmla="*/ 75 h 94"/>
                <a:gd name="T12" fmla="*/ 88 w 89"/>
                <a:gd name="T13" fmla="*/ 66 h 94"/>
                <a:gd name="T14" fmla="*/ 87 w 89"/>
                <a:gd name="T15" fmla="*/ 61 h 94"/>
                <a:gd name="T16" fmla="*/ 81 w 89"/>
                <a:gd name="T17" fmla="*/ 56 h 94"/>
                <a:gd name="T18" fmla="*/ 82 w 89"/>
                <a:gd name="T19" fmla="*/ 47 h 94"/>
                <a:gd name="T20" fmla="*/ 81 w 89"/>
                <a:gd name="T21" fmla="*/ 38 h 94"/>
                <a:gd name="T22" fmla="*/ 87 w 89"/>
                <a:gd name="T23" fmla="*/ 33 h 94"/>
                <a:gd name="T24" fmla="*/ 88 w 89"/>
                <a:gd name="T25" fmla="*/ 28 h 94"/>
                <a:gd name="T26" fmla="*/ 83 w 89"/>
                <a:gd name="T27" fmla="*/ 19 h 94"/>
                <a:gd name="T28" fmla="*/ 78 w 89"/>
                <a:gd name="T29" fmla="*/ 17 h 94"/>
                <a:gd name="T30" fmla="*/ 70 w 89"/>
                <a:gd name="T31" fmla="*/ 20 h 94"/>
                <a:gd name="T32" fmla="*/ 55 w 89"/>
                <a:gd name="T33" fmla="*/ 11 h 94"/>
                <a:gd name="T34" fmla="*/ 54 w 89"/>
                <a:gd name="T35" fmla="*/ 3 h 94"/>
                <a:gd name="T36" fmla="*/ 49 w 89"/>
                <a:gd name="T37" fmla="*/ 0 h 94"/>
                <a:gd name="T38" fmla="*/ 39 w 89"/>
                <a:gd name="T39" fmla="*/ 0 h 94"/>
                <a:gd name="T40" fmla="*/ 35 w 89"/>
                <a:gd name="T41" fmla="*/ 3 h 94"/>
                <a:gd name="T42" fmla="*/ 34 w 89"/>
                <a:gd name="T43" fmla="*/ 11 h 94"/>
                <a:gd name="T44" fmla="*/ 18 w 89"/>
                <a:gd name="T45" fmla="*/ 20 h 94"/>
                <a:gd name="T46" fmla="*/ 11 w 89"/>
                <a:gd name="T47" fmla="*/ 17 h 94"/>
                <a:gd name="T48" fmla="*/ 6 w 89"/>
                <a:gd name="T49" fmla="*/ 19 h 94"/>
                <a:gd name="T50" fmla="*/ 1 w 89"/>
                <a:gd name="T51" fmla="*/ 28 h 94"/>
                <a:gd name="T52" fmla="*/ 2 w 89"/>
                <a:gd name="T53" fmla="*/ 33 h 94"/>
                <a:gd name="T54" fmla="*/ 8 w 89"/>
                <a:gd name="T55" fmla="*/ 38 h 94"/>
                <a:gd name="T56" fmla="*/ 7 w 89"/>
                <a:gd name="T57" fmla="*/ 47 h 94"/>
                <a:gd name="T58" fmla="*/ 8 w 89"/>
                <a:gd name="T59" fmla="*/ 56 h 94"/>
                <a:gd name="T60" fmla="*/ 2 w 89"/>
                <a:gd name="T61" fmla="*/ 61 h 94"/>
                <a:gd name="T62" fmla="*/ 1 w 89"/>
                <a:gd name="T63" fmla="*/ 66 h 94"/>
                <a:gd name="T64" fmla="*/ 6 w 89"/>
                <a:gd name="T65" fmla="*/ 75 h 94"/>
                <a:gd name="T66" fmla="*/ 11 w 89"/>
                <a:gd name="T67" fmla="*/ 77 h 94"/>
                <a:gd name="T68" fmla="*/ 19 w 89"/>
                <a:gd name="T69" fmla="*/ 74 h 94"/>
                <a:gd name="T70" fmla="*/ 33 w 89"/>
                <a:gd name="T71" fmla="*/ 83 h 94"/>
                <a:gd name="T72" fmla="*/ 35 w 89"/>
                <a:gd name="T73" fmla="*/ 91 h 94"/>
                <a:gd name="T74" fmla="*/ 39 w 89"/>
                <a:gd name="T75" fmla="*/ 94 h 94"/>
                <a:gd name="T76" fmla="*/ 49 w 89"/>
                <a:gd name="T77" fmla="*/ 94 h 94"/>
                <a:gd name="T78" fmla="*/ 53 w 89"/>
                <a:gd name="T79" fmla="*/ 91 h 94"/>
                <a:gd name="T80" fmla="*/ 55 w 89"/>
                <a:gd name="T81" fmla="*/ 83 h 94"/>
                <a:gd name="T82" fmla="*/ 70 w 89"/>
                <a:gd name="T83" fmla="*/ 74 h 94"/>
                <a:gd name="T84" fmla="*/ 78 w 89"/>
                <a:gd name="T85" fmla="*/ 77 h 94"/>
                <a:gd name="T86" fmla="*/ 83 w 89"/>
                <a:gd name="T87" fmla="*/ 7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9" h="94">
                  <a:moveTo>
                    <a:pt x="59" y="47"/>
                  </a:moveTo>
                  <a:cubicBezTo>
                    <a:pt x="59" y="55"/>
                    <a:pt x="52" y="61"/>
                    <a:pt x="44" y="61"/>
                  </a:cubicBezTo>
                  <a:cubicBezTo>
                    <a:pt x="36" y="61"/>
                    <a:pt x="30" y="55"/>
                    <a:pt x="30" y="47"/>
                  </a:cubicBezTo>
                  <a:cubicBezTo>
                    <a:pt x="30" y="39"/>
                    <a:pt x="36" y="33"/>
                    <a:pt x="44" y="33"/>
                  </a:cubicBezTo>
                  <a:cubicBezTo>
                    <a:pt x="52" y="33"/>
                    <a:pt x="59" y="39"/>
                    <a:pt x="59" y="47"/>
                  </a:cubicBezTo>
                  <a:close/>
                  <a:moveTo>
                    <a:pt x="83" y="75"/>
                  </a:moveTo>
                  <a:cubicBezTo>
                    <a:pt x="88" y="66"/>
                    <a:pt x="88" y="66"/>
                    <a:pt x="88" y="66"/>
                  </a:cubicBezTo>
                  <a:cubicBezTo>
                    <a:pt x="89" y="64"/>
                    <a:pt x="88" y="62"/>
                    <a:pt x="87" y="61"/>
                  </a:cubicBezTo>
                  <a:cubicBezTo>
                    <a:pt x="81" y="56"/>
                    <a:pt x="81" y="56"/>
                    <a:pt x="81" y="56"/>
                  </a:cubicBezTo>
                  <a:cubicBezTo>
                    <a:pt x="81" y="53"/>
                    <a:pt x="82" y="50"/>
                    <a:pt x="82" y="47"/>
                  </a:cubicBezTo>
                  <a:cubicBezTo>
                    <a:pt x="82" y="44"/>
                    <a:pt x="82" y="41"/>
                    <a:pt x="81" y="38"/>
                  </a:cubicBezTo>
                  <a:cubicBezTo>
                    <a:pt x="87" y="33"/>
                    <a:pt x="87" y="33"/>
                    <a:pt x="87" y="33"/>
                  </a:cubicBezTo>
                  <a:cubicBezTo>
                    <a:pt x="88" y="32"/>
                    <a:pt x="89" y="30"/>
                    <a:pt x="88" y="28"/>
                  </a:cubicBezTo>
                  <a:cubicBezTo>
                    <a:pt x="83" y="19"/>
                    <a:pt x="83" y="19"/>
                    <a:pt x="83" y="19"/>
                  </a:cubicBezTo>
                  <a:cubicBezTo>
                    <a:pt x="82" y="17"/>
                    <a:pt x="80" y="17"/>
                    <a:pt x="78" y="17"/>
                  </a:cubicBezTo>
                  <a:cubicBezTo>
                    <a:pt x="70" y="20"/>
                    <a:pt x="70" y="20"/>
                    <a:pt x="70" y="20"/>
                  </a:cubicBezTo>
                  <a:cubicBezTo>
                    <a:pt x="66" y="16"/>
                    <a:pt x="61" y="13"/>
                    <a:pt x="55" y="11"/>
                  </a:cubicBezTo>
                  <a:cubicBezTo>
                    <a:pt x="54" y="3"/>
                    <a:pt x="54" y="3"/>
                    <a:pt x="54" y="3"/>
                  </a:cubicBezTo>
                  <a:cubicBezTo>
                    <a:pt x="53" y="1"/>
                    <a:pt x="51" y="0"/>
                    <a:pt x="49" y="0"/>
                  </a:cubicBezTo>
                  <a:cubicBezTo>
                    <a:pt x="39" y="0"/>
                    <a:pt x="39" y="0"/>
                    <a:pt x="39" y="0"/>
                  </a:cubicBezTo>
                  <a:cubicBezTo>
                    <a:pt x="37" y="0"/>
                    <a:pt x="36" y="1"/>
                    <a:pt x="35" y="3"/>
                  </a:cubicBezTo>
                  <a:cubicBezTo>
                    <a:pt x="34" y="11"/>
                    <a:pt x="34" y="11"/>
                    <a:pt x="34" y="11"/>
                  </a:cubicBezTo>
                  <a:cubicBezTo>
                    <a:pt x="28" y="13"/>
                    <a:pt x="23" y="16"/>
                    <a:pt x="18" y="20"/>
                  </a:cubicBezTo>
                  <a:cubicBezTo>
                    <a:pt x="11" y="17"/>
                    <a:pt x="11" y="17"/>
                    <a:pt x="11" y="17"/>
                  </a:cubicBezTo>
                  <a:cubicBezTo>
                    <a:pt x="9" y="17"/>
                    <a:pt x="7" y="17"/>
                    <a:pt x="6" y="19"/>
                  </a:cubicBezTo>
                  <a:cubicBezTo>
                    <a:pt x="1" y="28"/>
                    <a:pt x="1" y="28"/>
                    <a:pt x="1" y="28"/>
                  </a:cubicBezTo>
                  <a:cubicBezTo>
                    <a:pt x="0" y="30"/>
                    <a:pt x="0" y="32"/>
                    <a:pt x="2" y="33"/>
                  </a:cubicBezTo>
                  <a:cubicBezTo>
                    <a:pt x="8" y="38"/>
                    <a:pt x="8" y="38"/>
                    <a:pt x="8" y="38"/>
                  </a:cubicBezTo>
                  <a:cubicBezTo>
                    <a:pt x="7" y="41"/>
                    <a:pt x="7" y="44"/>
                    <a:pt x="7" y="47"/>
                  </a:cubicBezTo>
                  <a:cubicBezTo>
                    <a:pt x="7" y="50"/>
                    <a:pt x="7" y="53"/>
                    <a:pt x="8" y="56"/>
                  </a:cubicBezTo>
                  <a:cubicBezTo>
                    <a:pt x="2" y="61"/>
                    <a:pt x="2" y="61"/>
                    <a:pt x="2" y="61"/>
                  </a:cubicBezTo>
                  <a:cubicBezTo>
                    <a:pt x="0" y="62"/>
                    <a:pt x="0" y="64"/>
                    <a:pt x="1" y="66"/>
                  </a:cubicBezTo>
                  <a:cubicBezTo>
                    <a:pt x="6" y="75"/>
                    <a:pt x="6" y="75"/>
                    <a:pt x="6" y="75"/>
                  </a:cubicBezTo>
                  <a:cubicBezTo>
                    <a:pt x="7" y="77"/>
                    <a:pt x="9" y="77"/>
                    <a:pt x="11" y="77"/>
                  </a:cubicBezTo>
                  <a:cubicBezTo>
                    <a:pt x="19" y="74"/>
                    <a:pt x="19" y="74"/>
                    <a:pt x="19" y="74"/>
                  </a:cubicBezTo>
                  <a:cubicBezTo>
                    <a:pt x="23" y="78"/>
                    <a:pt x="28" y="81"/>
                    <a:pt x="33" y="83"/>
                  </a:cubicBezTo>
                  <a:cubicBezTo>
                    <a:pt x="35" y="91"/>
                    <a:pt x="35" y="91"/>
                    <a:pt x="35" y="91"/>
                  </a:cubicBezTo>
                  <a:cubicBezTo>
                    <a:pt x="35" y="93"/>
                    <a:pt x="37" y="94"/>
                    <a:pt x="39" y="94"/>
                  </a:cubicBezTo>
                  <a:cubicBezTo>
                    <a:pt x="49" y="94"/>
                    <a:pt x="49" y="94"/>
                    <a:pt x="49" y="94"/>
                  </a:cubicBezTo>
                  <a:cubicBezTo>
                    <a:pt x="51" y="94"/>
                    <a:pt x="53" y="93"/>
                    <a:pt x="53" y="91"/>
                  </a:cubicBezTo>
                  <a:cubicBezTo>
                    <a:pt x="55" y="83"/>
                    <a:pt x="55" y="83"/>
                    <a:pt x="55" y="83"/>
                  </a:cubicBezTo>
                  <a:cubicBezTo>
                    <a:pt x="61" y="81"/>
                    <a:pt x="66" y="78"/>
                    <a:pt x="70" y="74"/>
                  </a:cubicBezTo>
                  <a:cubicBezTo>
                    <a:pt x="78" y="77"/>
                    <a:pt x="78" y="77"/>
                    <a:pt x="78" y="77"/>
                  </a:cubicBezTo>
                  <a:cubicBezTo>
                    <a:pt x="80" y="77"/>
                    <a:pt x="82" y="77"/>
                    <a:pt x="83" y="7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sp>
          <p:nvSpPr>
            <p:cNvPr id="47" name="Freeform 11">
              <a:extLst>
                <a:ext uri="{FF2B5EF4-FFF2-40B4-BE49-F238E27FC236}">
                  <a16:creationId xmlns:a16="http://schemas.microsoft.com/office/drawing/2014/main" id="{EC8F46BC-C97D-F3EF-C7C4-13BE40668150}"/>
                </a:ext>
              </a:extLst>
            </p:cNvPr>
            <p:cNvSpPr>
              <a:spLocks/>
            </p:cNvSpPr>
            <p:nvPr/>
          </p:nvSpPr>
          <p:spPr bwMode="auto">
            <a:xfrm>
              <a:off x="1232" y="859"/>
              <a:ext cx="292" cy="281"/>
            </a:xfrm>
            <a:custGeom>
              <a:avLst/>
              <a:gdLst>
                <a:gd name="T0" fmla="*/ 118 w 236"/>
                <a:gd name="T1" fmla="*/ 0 h 219"/>
                <a:gd name="T2" fmla="*/ 0 w 236"/>
                <a:gd name="T3" fmla="*/ 118 h 219"/>
                <a:gd name="T4" fmla="*/ 55 w 236"/>
                <a:gd name="T5" fmla="*/ 218 h 219"/>
                <a:gd name="T6" fmla="*/ 58 w 236"/>
                <a:gd name="T7" fmla="*/ 219 h 219"/>
                <a:gd name="T8" fmla="*/ 63 w 236"/>
                <a:gd name="T9" fmla="*/ 216 h 219"/>
                <a:gd name="T10" fmla="*/ 61 w 236"/>
                <a:gd name="T11" fmla="*/ 208 h 219"/>
                <a:gd name="T12" fmla="*/ 12 w 236"/>
                <a:gd name="T13" fmla="*/ 118 h 219"/>
                <a:gd name="T14" fmla="*/ 118 w 236"/>
                <a:gd name="T15" fmla="*/ 12 h 219"/>
                <a:gd name="T16" fmla="*/ 224 w 236"/>
                <a:gd name="T17" fmla="*/ 118 h 219"/>
                <a:gd name="T18" fmla="*/ 223 w 236"/>
                <a:gd name="T19" fmla="*/ 132 h 219"/>
                <a:gd name="T20" fmla="*/ 228 w 236"/>
                <a:gd name="T21" fmla="*/ 139 h 219"/>
                <a:gd name="T22" fmla="*/ 235 w 236"/>
                <a:gd name="T23" fmla="*/ 134 h 219"/>
                <a:gd name="T24" fmla="*/ 236 w 236"/>
                <a:gd name="T25" fmla="*/ 118 h 219"/>
                <a:gd name="T26" fmla="*/ 118 w 236"/>
                <a:gd name="T27"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6" h="219">
                  <a:moveTo>
                    <a:pt x="118" y="0"/>
                  </a:moveTo>
                  <a:cubicBezTo>
                    <a:pt x="53" y="0"/>
                    <a:pt x="0" y="53"/>
                    <a:pt x="0" y="118"/>
                  </a:cubicBezTo>
                  <a:cubicBezTo>
                    <a:pt x="0" y="159"/>
                    <a:pt x="21" y="196"/>
                    <a:pt x="55" y="218"/>
                  </a:cubicBezTo>
                  <a:cubicBezTo>
                    <a:pt x="56" y="218"/>
                    <a:pt x="57" y="219"/>
                    <a:pt x="58" y="219"/>
                  </a:cubicBezTo>
                  <a:cubicBezTo>
                    <a:pt x="60" y="219"/>
                    <a:pt x="62" y="218"/>
                    <a:pt x="63" y="216"/>
                  </a:cubicBezTo>
                  <a:cubicBezTo>
                    <a:pt x="65" y="213"/>
                    <a:pt x="64" y="209"/>
                    <a:pt x="61" y="208"/>
                  </a:cubicBezTo>
                  <a:cubicBezTo>
                    <a:pt x="30" y="188"/>
                    <a:pt x="12" y="155"/>
                    <a:pt x="12" y="118"/>
                  </a:cubicBezTo>
                  <a:cubicBezTo>
                    <a:pt x="12" y="60"/>
                    <a:pt x="60" y="12"/>
                    <a:pt x="118" y="12"/>
                  </a:cubicBezTo>
                  <a:cubicBezTo>
                    <a:pt x="176" y="12"/>
                    <a:pt x="224" y="60"/>
                    <a:pt x="224" y="118"/>
                  </a:cubicBezTo>
                  <a:cubicBezTo>
                    <a:pt x="224" y="123"/>
                    <a:pt x="224" y="128"/>
                    <a:pt x="223" y="132"/>
                  </a:cubicBezTo>
                  <a:cubicBezTo>
                    <a:pt x="223" y="136"/>
                    <a:pt x="225" y="139"/>
                    <a:pt x="228" y="139"/>
                  </a:cubicBezTo>
                  <a:cubicBezTo>
                    <a:pt x="231" y="140"/>
                    <a:pt x="234" y="137"/>
                    <a:pt x="235" y="134"/>
                  </a:cubicBezTo>
                  <a:cubicBezTo>
                    <a:pt x="236" y="129"/>
                    <a:pt x="236" y="123"/>
                    <a:pt x="236" y="118"/>
                  </a:cubicBezTo>
                  <a:cubicBezTo>
                    <a:pt x="236" y="53"/>
                    <a:pt x="183" y="0"/>
                    <a:pt x="11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sp>
          <p:nvSpPr>
            <p:cNvPr id="48" name="Freeform 12">
              <a:extLst>
                <a:ext uri="{FF2B5EF4-FFF2-40B4-BE49-F238E27FC236}">
                  <a16:creationId xmlns:a16="http://schemas.microsoft.com/office/drawing/2014/main" id="{DDBAF0FD-0DFB-51BC-E931-81F2926841FA}"/>
                </a:ext>
              </a:extLst>
            </p:cNvPr>
            <p:cNvSpPr>
              <a:spLocks/>
            </p:cNvSpPr>
            <p:nvPr/>
          </p:nvSpPr>
          <p:spPr bwMode="auto">
            <a:xfrm>
              <a:off x="1301" y="927"/>
              <a:ext cx="153" cy="245"/>
            </a:xfrm>
            <a:custGeom>
              <a:avLst/>
              <a:gdLst>
                <a:gd name="T0" fmla="*/ 89 w 124"/>
                <a:gd name="T1" fmla="*/ 1 h 191"/>
                <a:gd name="T2" fmla="*/ 83 w 124"/>
                <a:gd name="T3" fmla="*/ 1 h 191"/>
                <a:gd name="T4" fmla="*/ 80 w 124"/>
                <a:gd name="T5" fmla="*/ 6 h 191"/>
                <a:gd name="T6" fmla="*/ 80 w 124"/>
                <a:gd name="T7" fmla="*/ 51 h 191"/>
                <a:gd name="T8" fmla="*/ 44 w 124"/>
                <a:gd name="T9" fmla="*/ 51 h 191"/>
                <a:gd name="T10" fmla="*/ 44 w 124"/>
                <a:gd name="T11" fmla="*/ 6 h 191"/>
                <a:gd name="T12" fmla="*/ 41 w 124"/>
                <a:gd name="T13" fmla="*/ 1 h 191"/>
                <a:gd name="T14" fmla="*/ 35 w 124"/>
                <a:gd name="T15" fmla="*/ 1 h 191"/>
                <a:gd name="T16" fmla="*/ 0 w 124"/>
                <a:gd name="T17" fmla="*/ 57 h 191"/>
                <a:gd name="T18" fmla="*/ 28 w 124"/>
                <a:gd name="T19" fmla="*/ 109 h 191"/>
                <a:gd name="T20" fmla="*/ 29 w 124"/>
                <a:gd name="T21" fmla="*/ 110 h 191"/>
                <a:gd name="T22" fmla="*/ 36 w 124"/>
                <a:gd name="T23" fmla="*/ 127 h 191"/>
                <a:gd name="T24" fmla="*/ 36 w 124"/>
                <a:gd name="T25" fmla="*/ 185 h 191"/>
                <a:gd name="T26" fmla="*/ 42 w 124"/>
                <a:gd name="T27" fmla="*/ 191 h 191"/>
                <a:gd name="T28" fmla="*/ 48 w 124"/>
                <a:gd name="T29" fmla="*/ 185 h 191"/>
                <a:gd name="T30" fmla="*/ 48 w 124"/>
                <a:gd name="T31" fmla="*/ 127 h 191"/>
                <a:gd name="T32" fmla="*/ 37 w 124"/>
                <a:gd name="T33" fmla="*/ 101 h 191"/>
                <a:gd name="T34" fmla="*/ 34 w 124"/>
                <a:gd name="T35" fmla="*/ 99 h 191"/>
                <a:gd name="T36" fmla="*/ 12 w 124"/>
                <a:gd name="T37" fmla="*/ 57 h 191"/>
                <a:gd name="T38" fmla="*/ 32 w 124"/>
                <a:gd name="T39" fmla="*/ 17 h 191"/>
                <a:gd name="T40" fmla="*/ 32 w 124"/>
                <a:gd name="T41" fmla="*/ 57 h 191"/>
                <a:gd name="T42" fmla="*/ 38 w 124"/>
                <a:gd name="T43" fmla="*/ 63 h 191"/>
                <a:gd name="T44" fmla="*/ 86 w 124"/>
                <a:gd name="T45" fmla="*/ 63 h 191"/>
                <a:gd name="T46" fmla="*/ 92 w 124"/>
                <a:gd name="T47" fmla="*/ 57 h 191"/>
                <a:gd name="T48" fmla="*/ 92 w 124"/>
                <a:gd name="T49" fmla="*/ 17 h 191"/>
                <a:gd name="T50" fmla="*/ 112 w 124"/>
                <a:gd name="T51" fmla="*/ 57 h 191"/>
                <a:gd name="T52" fmla="*/ 90 w 124"/>
                <a:gd name="T53" fmla="*/ 99 h 191"/>
                <a:gd name="T54" fmla="*/ 87 w 124"/>
                <a:gd name="T55" fmla="*/ 101 h 191"/>
                <a:gd name="T56" fmla="*/ 76 w 124"/>
                <a:gd name="T57" fmla="*/ 127 h 191"/>
                <a:gd name="T58" fmla="*/ 76 w 124"/>
                <a:gd name="T59" fmla="*/ 185 h 191"/>
                <a:gd name="T60" fmla="*/ 82 w 124"/>
                <a:gd name="T61" fmla="*/ 191 h 191"/>
                <a:gd name="T62" fmla="*/ 88 w 124"/>
                <a:gd name="T63" fmla="*/ 185 h 191"/>
                <a:gd name="T64" fmla="*/ 88 w 124"/>
                <a:gd name="T65" fmla="*/ 127 h 191"/>
                <a:gd name="T66" fmla="*/ 95 w 124"/>
                <a:gd name="T67" fmla="*/ 110 h 191"/>
                <a:gd name="T68" fmla="*/ 96 w 124"/>
                <a:gd name="T69" fmla="*/ 109 h 191"/>
                <a:gd name="T70" fmla="*/ 124 w 124"/>
                <a:gd name="T71" fmla="*/ 57 h 191"/>
                <a:gd name="T72" fmla="*/ 89 w 124"/>
                <a:gd name="T73" fmla="*/ 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91">
                  <a:moveTo>
                    <a:pt x="89" y="1"/>
                  </a:moveTo>
                  <a:cubicBezTo>
                    <a:pt x="87" y="0"/>
                    <a:pt x="85" y="0"/>
                    <a:pt x="83" y="1"/>
                  </a:cubicBezTo>
                  <a:cubicBezTo>
                    <a:pt x="81" y="2"/>
                    <a:pt x="80" y="4"/>
                    <a:pt x="80" y="6"/>
                  </a:cubicBezTo>
                  <a:cubicBezTo>
                    <a:pt x="80" y="51"/>
                    <a:pt x="80" y="51"/>
                    <a:pt x="80" y="51"/>
                  </a:cubicBezTo>
                  <a:cubicBezTo>
                    <a:pt x="44" y="51"/>
                    <a:pt x="44" y="51"/>
                    <a:pt x="44" y="51"/>
                  </a:cubicBezTo>
                  <a:cubicBezTo>
                    <a:pt x="44" y="6"/>
                    <a:pt x="44" y="6"/>
                    <a:pt x="44" y="6"/>
                  </a:cubicBezTo>
                  <a:cubicBezTo>
                    <a:pt x="44" y="4"/>
                    <a:pt x="43" y="2"/>
                    <a:pt x="41" y="1"/>
                  </a:cubicBezTo>
                  <a:cubicBezTo>
                    <a:pt x="39" y="0"/>
                    <a:pt x="37" y="0"/>
                    <a:pt x="35" y="1"/>
                  </a:cubicBezTo>
                  <a:cubicBezTo>
                    <a:pt x="14" y="11"/>
                    <a:pt x="0" y="33"/>
                    <a:pt x="0" y="57"/>
                  </a:cubicBezTo>
                  <a:cubicBezTo>
                    <a:pt x="0" y="78"/>
                    <a:pt x="10" y="97"/>
                    <a:pt x="28" y="109"/>
                  </a:cubicBezTo>
                  <a:cubicBezTo>
                    <a:pt x="28" y="109"/>
                    <a:pt x="28" y="109"/>
                    <a:pt x="29" y="110"/>
                  </a:cubicBezTo>
                  <a:cubicBezTo>
                    <a:pt x="33" y="114"/>
                    <a:pt x="36" y="120"/>
                    <a:pt x="36" y="127"/>
                  </a:cubicBezTo>
                  <a:cubicBezTo>
                    <a:pt x="36" y="185"/>
                    <a:pt x="36" y="185"/>
                    <a:pt x="36" y="185"/>
                  </a:cubicBezTo>
                  <a:cubicBezTo>
                    <a:pt x="36" y="188"/>
                    <a:pt x="39" y="191"/>
                    <a:pt x="42" y="191"/>
                  </a:cubicBezTo>
                  <a:cubicBezTo>
                    <a:pt x="45" y="191"/>
                    <a:pt x="48" y="188"/>
                    <a:pt x="48" y="185"/>
                  </a:cubicBezTo>
                  <a:cubicBezTo>
                    <a:pt x="48" y="127"/>
                    <a:pt x="48" y="127"/>
                    <a:pt x="48" y="127"/>
                  </a:cubicBezTo>
                  <a:cubicBezTo>
                    <a:pt x="48" y="117"/>
                    <a:pt x="44" y="108"/>
                    <a:pt x="37" y="101"/>
                  </a:cubicBezTo>
                  <a:cubicBezTo>
                    <a:pt x="36" y="100"/>
                    <a:pt x="35" y="99"/>
                    <a:pt x="34" y="99"/>
                  </a:cubicBezTo>
                  <a:cubicBezTo>
                    <a:pt x="20" y="89"/>
                    <a:pt x="12" y="74"/>
                    <a:pt x="12" y="57"/>
                  </a:cubicBezTo>
                  <a:cubicBezTo>
                    <a:pt x="12" y="41"/>
                    <a:pt x="19" y="26"/>
                    <a:pt x="32" y="17"/>
                  </a:cubicBezTo>
                  <a:cubicBezTo>
                    <a:pt x="32" y="57"/>
                    <a:pt x="32" y="57"/>
                    <a:pt x="32" y="57"/>
                  </a:cubicBezTo>
                  <a:cubicBezTo>
                    <a:pt x="32" y="60"/>
                    <a:pt x="35" y="63"/>
                    <a:pt x="38" y="63"/>
                  </a:cubicBezTo>
                  <a:cubicBezTo>
                    <a:pt x="86" y="63"/>
                    <a:pt x="86" y="63"/>
                    <a:pt x="86" y="63"/>
                  </a:cubicBezTo>
                  <a:cubicBezTo>
                    <a:pt x="89" y="63"/>
                    <a:pt x="92" y="60"/>
                    <a:pt x="92" y="57"/>
                  </a:cubicBezTo>
                  <a:cubicBezTo>
                    <a:pt x="92" y="17"/>
                    <a:pt x="92" y="17"/>
                    <a:pt x="92" y="17"/>
                  </a:cubicBezTo>
                  <a:cubicBezTo>
                    <a:pt x="105" y="26"/>
                    <a:pt x="112" y="41"/>
                    <a:pt x="112" y="57"/>
                  </a:cubicBezTo>
                  <a:cubicBezTo>
                    <a:pt x="112" y="74"/>
                    <a:pt x="104" y="89"/>
                    <a:pt x="90" y="99"/>
                  </a:cubicBezTo>
                  <a:cubicBezTo>
                    <a:pt x="89" y="99"/>
                    <a:pt x="88" y="100"/>
                    <a:pt x="87" y="101"/>
                  </a:cubicBezTo>
                  <a:cubicBezTo>
                    <a:pt x="80" y="108"/>
                    <a:pt x="76" y="117"/>
                    <a:pt x="76" y="127"/>
                  </a:cubicBezTo>
                  <a:cubicBezTo>
                    <a:pt x="76" y="185"/>
                    <a:pt x="76" y="185"/>
                    <a:pt x="76" y="185"/>
                  </a:cubicBezTo>
                  <a:cubicBezTo>
                    <a:pt x="76" y="188"/>
                    <a:pt x="79" y="191"/>
                    <a:pt x="82" y="191"/>
                  </a:cubicBezTo>
                  <a:cubicBezTo>
                    <a:pt x="85" y="191"/>
                    <a:pt x="88" y="188"/>
                    <a:pt x="88" y="185"/>
                  </a:cubicBezTo>
                  <a:cubicBezTo>
                    <a:pt x="88" y="127"/>
                    <a:pt x="88" y="127"/>
                    <a:pt x="88" y="127"/>
                  </a:cubicBezTo>
                  <a:cubicBezTo>
                    <a:pt x="88" y="120"/>
                    <a:pt x="91" y="114"/>
                    <a:pt x="95" y="110"/>
                  </a:cubicBezTo>
                  <a:cubicBezTo>
                    <a:pt x="96" y="109"/>
                    <a:pt x="96" y="109"/>
                    <a:pt x="96" y="109"/>
                  </a:cubicBezTo>
                  <a:cubicBezTo>
                    <a:pt x="114" y="97"/>
                    <a:pt x="124" y="78"/>
                    <a:pt x="124" y="57"/>
                  </a:cubicBezTo>
                  <a:cubicBezTo>
                    <a:pt x="124" y="33"/>
                    <a:pt x="110" y="11"/>
                    <a:pt x="89"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grpSp>
      <p:grpSp>
        <p:nvGrpSpPr>
          <p:cNvPr id="49" name="Group 160">
            <a:extLst>
              <a:ext uri="{FF2B5EF4-FFF2-40B4-BE49-F238E27FC236}">
                <a16:creationId xmlns:a16="http://schemas.microsoft.com/office/drawing/2014/main" id="{81E49BF2-B41D-2717-19B3-009EBF23C4AE}"/>
              </a:ext>
            </a:extLst>
          </p:cNvPr>
          <p:cNvGrpSpPr>
            <a:grpSpLocks noChangeAspect="1"/>
          </p:cNvGrpSpPr>
          <p:nvPr/>
        </p:nvGrpSpPr>
        <p:grpSpPr bwMode="auto">
          <a:xfrm>
            <a:off x="4452474" y="2405048"/>
            <a:ext cx="356826" cy="493450"/>
            <a:chOff x="2661" y="2960"/>
            <a:chExt cx="222" cy="307"/>
          </a:xfrm>
        </p:grpSpPr>
        <p:sp>
          <p:nvSpPr>
            <p:cNvPr id="50" name="Freeform 162">
              <a:extLst>
                <a:ext uri="{FF2B5EF4-FFF2-40B4-BE49-F238E27FC236}">
                  <a16:creationId xmlns:a16="http://schemas.microsoft.com/office/drawing/2014/main" id="{32116E5C-DECB-BA9C-14E0-AC4E9A7E8C01}"/>
                </a:ext>
              </a:extLst>
            </p:cNvPr>
            <p:cNvSpPr>
              <a:spLocks noEditPoints="1"/>
            </p:cNvSpPr>
            <p:nvPr/>
          </p:nvSpPr>
          <p:spPr bwMode="auto">
            <a:xfrm>
              <a:off x="2661" y="2960"/>
              <a:ext cx="222" cy="307"/>
            </a:xfrm>
            <a:custGeom>
              <a:avLst/>
              <a:gdLst>
                <a:gd name="T0" fmla="*/ 182 w 188"/>
                <a:gd name="T1" fmla="*/ 240 h 252"/>
                <a:gd name="T2" fmla="*/ 166 w 188"/>
                <a:gd name="T3" fmla="*/ 240 h 252"/>
                <a:gd name="T4" fmla="*/ 139 w 188"/>
                <a:gd name="T5" fmla="*/ 149 h 252"/>
                <a:gd name="T6" fmla="*/ 124 w 188"/>
                <a:gd name="T7" fmla="*/ 126 h 252"/>
                <a:gd name="T8" fmla="*/ 139 w 188"/>
                <a:gd name="T9" fmla="*/ 103 h 252"/>
                <a:gd name="T10" fmla="*/ 166 w 188"/>
                <a:gd name="T11" fmla="*/ 12 h 252"/>
                <a:gd name="T12" fmla="*/ 182 w 188"/>
                <a:gd name="T13" fmla="*/ 12 h 252"/>
                <a:gd name="T14" fmla="*/ 188 w 188"/>
                <a:gd name="T15" fmla="*/ 6 h 252"/>
                <a:gd name="T16" fmla="*/ 182 w 188"/>
                <a:gd name="T17" fmla="*/ 0 h 252"/>
                <a:gd name="T18" fmla="*/ 30 w 188"/>
                <a:gd name="T19" fmla="*/ 0 h 252"/>
                <a:gd name="T20" fmla="*/ 30 w 188"/>
                <a:gd name="T21" fmla="*/ 0 h 252"/>
                <a:gd name="T22" fmla="*/ 6 w 188"/>
                <a:gd name="T23" fmla="*/ 0 h 252"/>
                <a:gd name="T24" fmla="*/ 0 w 188"/>
                <a:gd name="T25" fmla="*/ 6 h 252"/>
                <a:gd name="T26" fmla="*/ 6 w 188"/>
                <a:gd name="T27" fmla="*/ 12 h 252"/>
                <a:gd name="T28" fmla="*/ 23 w 188"/>
                <a:gd name="T29" fmla="*/ 12 h 252"/>
                <a:gd name="T30" fmla="*/ 50 w 188"/>
                <a:gd name="T31" fmla="*/ 103 h 252"/>
                <a:gd name="T32" fmla="*/ 64 w 188"/>
                <a:gd name="T33" fmla="*/ 126 h 252"/>
                <a:gd name="T34" fmla="*/ 50 w 188"/>
                <a:gd name="T35" fmla="*/ 149 h 252"/>
                <a:gd name="T36" fmla="*/ 23 w 188"/>
                <a:gd name="T37" fmla="*/ 240 h 252"/>
                <a:gd name="T38" fmla="*/ 6 w 188"/>
                <a:gd name="T39" fmla="*/ 240 h 252"/>
                <a:gd name="T40" fmla="*/ 0 w 188"/>
                <a:gd name="T41" fmla="*/ 246 h 252"/>
                <a:gd name="T42" fmla="*/ 6 w 188"/>
                <a:gd name="T43" fmla="*/ 252 h 252"/>
                <a:gd name="T44" fmla="*/ 30 w 188"/>
                <a:gd name="T45" fmla="*/ 252 h 252"/>
                <a:gd name="T46" fmla="*/ 30 w 188"/>
                <a:gd name="T47" fmla="*/ 252 h 252"/>
                <a:gd name="T48" fmla="*/ 30 w 188"/>
                <a:gd name="T49" fmla="*/ 252 h 252"/>
                <a:gd name="T50" fmla="*/ 158 w 188"/>
                <a:gd name="T51" fmla="*/ 252 h 252"/>
                <a:gd name="T52" fmla="*/ 159 w 188"/>
                <a:gd name="T53" fmla="*/ 252 h 252"/>
                <a:gd name="T54" fmla="*/ 159 w 188"/>
                <a:gd name="T55" fmla="*/ 252 h 252"/>
                <a:gd name="T56" fmla="*/ 182 w 188"/>
                <a:gd name="T57" fmla="*/ 252 h 252"/>
                <a:gd name="T58" fmla="*/ 188 w 188"/>
                <a:gd name="T59" fmla="*/ 246 h 252"/>
                <a:gd name="T60" fmla="*/ 182 w 188"/>
                <a:gd name="T61" fmla="*/ 240 h 252"/>
                <a:gd name="T62" fmla="*/ 58 w 188"/>
                <a:gd name="T63" fmla="*/ 158 h 252"/>
                <a:gd name="T64" fmla="*/ 76 w 188"/>
                <a:gd name="T65" fmla="*/ 126 h 252"/>
                <a:gd name="T66" fmla="*/ 58 w 188"/>
                <a:gd name="T67" fmla="*/ 94 h 252"/>
                <a:gd name="T68" fmla="*/ 35 w 188"/>
                <a:gd name="T69" fmla="*/ 12 h 252"/>
                <a:gd name="T70" fmla="*/ 154 w 188"/>
                <a:gd name="T71" fmla="*/ 12 h 252"/>
                <a:gd name="T72" fmla="*/ 130 w 188"/>
                <a:gd name="T73" fmla="*/ 94 h 252"/>
                <a:gd name="T74" fmla="*/ 112 w 188"/>
                <a:gd name="T75" fmla="*/ 126 h 252"/>
                <a:gd name="T76" fmla="*/ 130 w 188"/>
                <a:gd name="T77" fmla="*/ 158 h 252"/>
                <a:gd name="T78" fmla="*/ 154 w 188"/>
                <a:gd name="T79" fmla="*/ 240 h 252"/>
                <a:gd name="T80" fmla="*/ 35 w 188"/>
                <a:gd name="T81" fmla="*/ 240 h 252"/>
                <a:gd name="T82" fmla="*/ 58 w 188"/>
                <a:gd name="T83" fmla="*/ 158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8" h="252">
                  <a:moveTo>
                    <a:pt x="182" y="240"/>
                  </a:moveTo>
                  <a:cubicBezTo>
                    <a:pt x="166" y="240"/>
                    <a:pt x="166" y="240"/>
                    <a:pt x="166" y="240"/>
                  </a:cubicBezTo>
                  <a:cubicBezTo>
                    <a:pt x="176" y="185"/>
                    <a:pt x="154" y="164"/>
                    <a:pt x="139" y="149"/>
                  </a:cubicBezTo>
                  <a:cubicBezTo>
                    <a:pt x="129" y="140"/>
                    <a:pt x="124" y="134"/>
                    <a:pt x="124" y="126"/>
                  </a:cubicBezTo>
                  <a:cubicBezTo>
                    <a:pt x="124" y="118"/>
                    <a:pt x="129" y="112"/>
                    <a:pt x="139" y="103"/>
                  </a:cubicBezTo>
                  <a:cubicBezTo>
                    <a:pt x="154" y="88"/>
                    <a:pt x="176" y="67"/>
                    <a:pt x="166" y="12"/>
                  </a:cubicBezTo>
                  <a:cubicBezTo>
                    <a:pt x="182" y="12"/>
                    <a:pt x="182" y="12"/>
                    <a:pt x="182" y="12"/>
                  </a:cubicBezTo>
                  <a:cubicBezTo>
                    <a:pt x="185" y="12"/>
                    <a:pt x="188" y="9"/>
                    <a:pt x="188" y="6"/>
                  </a:cubicBezTo>
                  <a:cubicBezTo>
                    <a:pt x="188" y="3"/>
                    <a:pt x="185" y="0"/>
                    <a:pt x="182" y="0"/>
                  </a:cubicBezTo>
                  <a:cubicBezTo>
                    <a:pt x="30" y="0"/>
                    <a:pt x="30" y="0"/>
                    <a:pt x="30" y="0"/>
                  </a:cubicBezTo>
                  <a:cubicBezTo>
                    <a:pt x="30" y="0"/>
                    <a:pt x="30" y="0"/>
                    <a:pt x="30" y="0"/>
                  </a:cubicBezTo>
                  <a:cubicBezTo>
                    <a:pt x="6" y="0"/>
                    <a:pt x="6" y="0"/>
                    <a:pt x="6" y="0"/>
                  </a:cubicBezTo>
                  <a:cubicBezTo>
                    <a:pt x="3" y="0"/>
                    <a:pt x="0" y="3"/>
                    <a:pt x="0" y="6"/>
                  </a:cubicBezTo>
                  <a:cubicBezTo>
                    <a:pt x="0" y="9"/>
                    <a:pt x="3" y="12"/>
                    <a:pt x="6" y="12"/>
                  </a:cubicBezTo>
                  <a:cubicBezTo>
                    <a:pt x="23" y="12"/>
                    <a:pt x="23" y="12"/>
                    <a:pt x="23" y="12"/>
                  </a:cubicBezTo>
                  <a:cubicBezTo>
                    <a:pt x="13" y="67"/>
                    <a:pt x="34" y="88"/>
                    <a:pt x="50" y="103"/>
                  </a:cubicBezTo>
                  <a:cubicBezTo>
                    <a:pt x="59" y="112"/>
                    <a:pt x="64" y="118"/>
                    <a:pt x="64" y="126"/>
                  </a:cubicBezTo>
                  <a:cubicBezTo>
                    <a:pt x="64" y="134"/>
                    <a:pt x="59" y="140"/>
                    <a:pt x="50" y="149"/>
                  </a:cubicBezTo>
                  <a:cubicBezTo>
                    <a:pt x="34" y="164"/>
                    <a:pt x="13" y="185"/>
                    <a:pt x="23" y="240"/>
                  </a:cubicBezTo>
                  <a:cubicBezTo>
                    <a:pt x="6" y="240"/>
                    <a:pt x="6" y="240"/>
                    <a:pt x="6" y="240"/>
                  </a:cubicBezTo>
                  <a:cubicBezTo>
                    <a:pt x="3" y="240"/>
                    <a:pt x="0" y="243"/>
                    <a:pt x="0" y="246"/>
                  </a:cubicBezTo>
                  <a:cubicBezTo>
                    <a:pt x="0" y="249"/>
                    <a:pt x="3" y="252"/>
                    <a:pt x="6" y="252"/>
                  </a:cubicBezTo>
                  <a:cubicBezTo>
                    <a:pt x="30" y="252"/>
                    <a:pt x="30" y="252"/>
                    <a:pt x="30" y="252"/>
                  </a:cubicBezTo>
                  <a:cubicBezTo>
                    <a:pt x="30" y="252"/>
                    <a:pt x="30" y="252"/>
                    <a:pt x="30" y="252"/>
                  </a:cubicBezTo>
                  <a:cubicBezTo>
                    <a:pt x="30" y="252"/>
                    <a:pt x="30" y="252"/>
                    <a:pt x="30" y="252"/>
                  </a:cubicBezTo>
                  <a:cubicBezTo>
                    <a:pt x="158" y="252"/>
                    <a:pt x="158" y="252"/>
                    <a:pt x="158" y="252"/>
                  </a:cubicBezTo>
                  <a:cubicBezTo>
                    <a:pt x="159" y="252"/>
                    <a:pt x="159" y="252"/>
                    <a:pt x="159" y="252"/>
                  </a:cubicBezTo>
                  <a:cubicBezTo>
                    <a:pt x="159" y="252"/>
                    <a:pt x="159" y="252"/>
                    <a:pt x="159" y="252"/>
                  </a:cubicBezTo>
                  <a:cubicBezTo>
                    <a:pt x="182" y="252"/>
                    <a:pt x="182" y="252"/>
                    <a:pt x="182" y="252"/>
                  </a:cubicBezTo>
                  <a:cubicBezTo>
                    <a:pt x="185" y="252"/>
                    <a:pt x="188" y="249"/>
                    <a:pt x="188" y="246"/>
                  </a:cubicBezTo>
                  <a:cubicBezTo>
                    <a:pt x="188" y="243"/>
                    <a:pt x="185" y="240"/>
                    <a:pt x="182" y="240"/>
                  </a:cubicBezTo>
                  <a:close/>
                  <a:moveTo>
                    <a:pt x="58" y="158"/>
                  </a:moveTo>
                  <a:cubicBezTo>
                    <a:pt x="68" y="148"/>
                    <a:pt x="76" y="140"/>
                    <a:pt x="76" y="126"/>
                  </a:cubicBezTo>
                  <a:cubicBezTo>
                    <a:pt x="76" y="112"/>
                    <a:pt x="68" y="104"/>
                    <a:pt x="58" y="94"/>
                  </a:cubicBezTo>
                  <a:cubicBezTo>
                    <a:pt x="43" y="79"/>
                    <a:pt x="25" y="62"/>
                    <a:pt x="35" y="12"/>
                  </a:cubicBezTo>
                  <a:cubicBezTo>
                    <a:pt x="154" y="12"/>
                    <a:pt x="154" y="12"/>
                    <a:pt x="154" y="12"/>
                  </a:cubicBezTo>
                  <a:cubicBezTo>
                    <a:pt x="163" y="62"/>
                    <a:pt x="146" y="79"/>
                    <a:pt x="130" y="94"/>
                  </a:cubicBezTo>
                  <a:cubicBezTo>
                    <a:pt x="121" y="104"/>
                    <a:pt x="112" y="112"/>
                    <a:pt x="112" y="126"/>
                  </a:cubicBezTo>
                  <a:cubicBezTo>
                    <a:pt x="112" y="140"/>
                    <a:pt x="121" y="148"/>
                    <a:pt x="130" y="158"/>
                  </a:cubicBezTo>
                  <a:cubicBezTo>
                    <a:pt x="146" y="173"/>
                    <a:pt x="163" y="190"/>
                    <a:pt x="154" y="240"/>
                  </a:cubicBezTo>
                  <a:cubicBezTo>
                    <a:pt x="35" y="240"/>
                    <a:pt x="35" y="240"/>
                    <a:pt x="35" y="240"/>
                  </a:cubicBezTo>
                  <a:cubicBezTo>
                    <a:pt x="25" y="190"/>
                    <a:pt x="43" y="173"/>
                    <a:pt x="58"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51" name="Freeform 163">
              <a:extLst>
                <a:ext uri="{FF2B5EF4-FFF2-40B4-BE49-F238E27FC236}">
                  <a16:creationId xmlns:a16="http://schemas.microsoft.com/office/drawing/2014/main" id="{7997B55F-4CD6-3569-CDB8-90FA99FD0D78}"/>
                </a:ext>
              </a:extLst>
            </p:cNvPr>
            <p:cNvSpPr>
              <a:spLocks/>
            </p:cNvSpPr>
            <p:nvPr/>
          </p:nvSpPr>
          <p:spPr bwMode="auto">
            <a:xfrm>
              <a:off x="2727" y="3165"/>
              <a:ext cx="90" cy="63"/>
            </a:xfrm>
            <a:custGeom>
              <a:avLst/>
              <a:gdLst>
                <a:gd name="T0" fmla="*/ 76 w 76"/>
                <a:gd name="T1" fmla="*/ 44 h 52"/>
                <a:gd name="T2" fmla="*/ 38 w 76"/>
                <a:gd name="T3" fmla="*/ 0 h 52"/>
                <a:gd name="T4" fmla="*/ 0 w 76"/>
                <a:gd name="T5" fmla="*/ 44 h 52"/>
                <a:gd name="T6" fmla="*/ 1 w 76"/>
                <a:gd name="T7" fmla="*/ 50 h 52"/>
                <a:gd name="T8" fmla="*/ 6 w 76"/>
                <a:gd name="T9" fmla="*/ 52 h 52"/>
                <a:gd name="T10" fmla="*/ 70 w 76"/>
                <a:gd name="T11" fmla="*/ 52 h 52"/>
                <a:gd name="T12" fmla="*/ 75 w 76"/>
                <a:gd name="T13" fmla="*/ 50 h 52"/>
                <a:gd name="T14" fmla="*/ 76 w 76"/>
                <a:gd name="T15" fmla="*/ 4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52">
                  <a:moveTo>
                    <a:pt x="76" y="44"/>
                  </a:moveTo>
                  <a:cubicBezTo>
                    <a:pt x="74" y="40"/>
                    <a:pt x="61" y="0"/>
                    <a:pt x="38" y="0"/>
                  </a:cubicBezTo>
                  <a:cubicBezTo>
                    <a:pt x="15" y="0"/>
                    <a:pt x="2" y="40"/>
                    <a:pt x="0" y="44"/>
                  </a:cubicBezTo>
                  <a:cubicBezTo>
                    <a:pt x="0" y="46"/>
                    <a:pt x="0" y="48"/>
                    <a:pt x="1" y="50"/>
                  </a:cubicBezTo>
                  <a:cubicBezTo>
                    <a:pt x="2" y="51"/>
                    <a:pt x="4" y="52"/>
                    <a:pt x="6" y="52"/>
                  </a:cubicBezTo>
                  <a:cubicBezTo>
                    <a:pt x="70" y="52"/>
                    <a:pt x="70" y="52"/>
                    <a:pt x="70" y="52"/>
                  </a:cubicBezTo>
                  <a:cubicBezTo>
                    <a:pt x="72" y="52"/>
                    <a:pt x="74" y="51"/>
                    <a:pt x="75" y="50"/>
                  </a:cubicBezTo>
                  <a:cubicBezTo>
                    <a:pt x="76" y="48"/>
                    <a:pt x="76" y="46"/>
                    <a:pt x="76" y="4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grpSp>
      <p:sp>
        <p:nvSpPr>
          <p:cNvPr id="52" name="TextBox 51">
            <a:extLst>
              <a:ext uri="{FF2B5EF4-FFF2-40B4-BE49-F238E27FC236}">
                <a16:creationId xmlns:a16="http://schemas.microsoft.com/office/drawing/2014/main" id="{25F1DCB5-7A73-7080-DE4C-D6FCC0B755A6}"/>
              </a:ext>
            </a:extLst>
          </p:cNvPr>
          <p:cNvSpPr txBox="1"/>
          <p:nvPr/>
        </p:nvSpPr>
        <p:spPr>
          <a:xfrm>
            <a:off x="5490943" y="3130601"/>
            <a:ext cx="1055007" cy="523220"/>
          </a:xfrm>
          <a:prstGeom prst="rect">
            <a:avLst/>
          </a:prstGeom>
          <a:noFill/>
        </p:spPr>
        <p:txBody>
          <a:bodyPr wrap="square" rtlCol="0">
            <a:spAutoFit/>
          </a:bodyPr>
          <a:lstStyle/>
          <a:p>
            <a:pPr algn="ctr"/>
            <a:r>
              <a:rPr lang="en-US" sz="1400" b="1">
                <a:solidFill>
                  <a:schemeClr val="bg1"/>
                </a:solidFill>
                <a:latin typeface="ServiceNow Sans" panose="020B0504040101010104" pitchFamily="34" charset="77"/>
              </a:rPr>
              <a:t>Asset LiveCycle</a:t>
            </a:r>
          </a:p>
        </p:txBody>
      </p:sp>
      <p:grpSp>
        <p:nvGrpSpPr>
          <p:cNvPr id="53" name="Group 52">
            <a:extLst>
              <a:ext uri="{FF2B5EF4-FFF2-40B4-BE49-F238E27FC236}">
                <a16:creationId xmlns:a16="http://schemas.microsoft.com/office/drawing/2014/main" id="{E2A77D1B-A665-A2A7-16CC-12087E69558E}"/>
              </a:ext>
            </a:extLst>
          </p:cNvPr>
          <p:cNvGrpSpPr>
            <a:grpSpLocks noChangeAspect="1"/>
          </p:cNvGrpSpPr>
          <p:nvPr/>
        </p:nvGrpSpPr>
        <p:grpSpPr>
          <a:xfrm>
            <a:off x="5772335" y="2551496"/>
            <a:ext cx="406872" cy="510753"/>
            <a:chOff x="267389" y="-668615"/>
            <a:chExt cx="406978" cy="510886"/>
          </a:xfrm>
          <a:solidFill>
            <a:schemeClr val="bg1"/>
          </a:solidFill>
        </p:grpSpPr>
        <p:grpSp>
          <p:nvGrpSpPr>
            <p:cNvPr id="54" name="Group 53">
              <a:extLst>
                <a:ext uri="{FF2B5EF4-FFF2-40B4-BE49-F238E27FC236}">
                  <a16:creationId xmlns:a16="http://schemas.microsoft.com/office/drawing/2014/main" id="{980D9E7D-1B51-4460-DF4D-C7C04B990A88}"/>
                </a:ext>
              </a:extLst>
            </p:cNvPr>
            <p:cNvGrpSpPr/>
            <p:nvPr/>
          </p:nvGrpSpPr>
          <p:grpSpPr>
            <a:xfrm>
              <a:off x="267389" y="-668615"/>
              <a:ext cx="406978" cy="510886"/>
              <a:chOff x="267389" y="-668615"/>
              <a:chExt cx="406978" cy="510886"/>
            </a:xfrm>
            <a:grpFill/>
          </p:grpSpPr>
          <p:sp>
            <p:nvSpPr>
              <p:cNvPr id="58" name="Freeform: Shape 173">
                <a:extLst>
                  <a:ext uri="{FF2B5EF4-FFF2-40B4-BE49-F238E27FC236}">
                    <a16:creationId xmlns:a16="http://schemas.microsoft.com/office/drawing/2014/main" id="{8523A9CB-3777-9657-1C74-FFD6D1A2A05F}"/>
                  </a:ext>
                </a:extLst>
              </p:cNvPr>
              <p:cNvSpPr/>
              <p:nvPr/>
            </p:nvSpPr>
            <p:spPr>
              <a:xfrm>
                <a:off x="267389" y="-599342"/>
                <a:ext cx="406977" cy="372340"/>
              </a:xfrm>
              <a:custGeom>
                <a:avLst/>
                <a:gdLst>
                  <a:gd name="connsiteX0" fmla="*/ 368011 w 406977"/>
                  <a:gd name="connsiteY0" fmla="*/ 199159 h 372340"/>
                  <a:gd name="connsiteX1" fmla="*/ 272761 w 406977"/>
                  <a:gd name="connsiteY1" fmla="*/ 199159 h 372340"/>
                  <a:gd name="connsiteX2" fmla="*/ 272761 w 406977"/>
                  <a:gd name="connsiteY2" fmla="*/ 173182 h 372340"/>
                  <a:gd name="connsiteX3" fmla="*/ 368011 w 406977"/>
                  <a:gd name="connsiteY3" fmla="*/ 173182 h 372340"/>
                  <a:gd name="connsiteX4" fmla="*/ 381000 w 406977"/>
                  <a:gd name="connsiteY4" fmla="*/ 160193 h 372340"/>
                  <a:gd name="connsiteX5" fmla="*/ 381000 w 406977"/>
                  <a:gd name="connsiteY5" fmla="*/ 38966 h 372340"/>
                  <a:gd name="connsiteX6" fmla="*/ 368011 w 406977"/>
                  <a:gd name="connsiteY6" fmla="*/ 25977 h 372340"/>
                  <a:gd name="connsiteX7" fmla="*/ 168852 w 406977"/>
                  <a:gd name="connsiteY7" fmla="*/ 25977 h 372340"/>
                  <a:gd name="connsiteX8" fmla="*/ 168852 w 406977"/>
                  <a:gd name="connsiteY8" fmla="*/ 0 h 372340"/>
                  <a:gd name="connsiteX9" fmla="*/ 368011 w 406977"/>
                  <a:gd name="connsiteY9" fmla="*/ 0 h 372340"/>
                  <a:gd name="connsiteX10" fmla="*/ 406977 w 406977"/>
                  <a:gd name="connsiteY10" fmla="*/ 38966 h 372340"/>
                  <a:gd name="connsiteX11" fmla="*/ 406977 w 406977"/>
                  <a:gd name="connsiteY11" fmla="*/ 160193 h 372340"/>
                  <a:gd name="connsiteX12" fmla="*/ 368011 w 406977"/>
                  <a:gd name="connsiteY12" fmla="*/ 199159 h 372340"/>
                  <a:gd name="connsiteX13" fmla="*/ 255443 w 406977"/>
                  <a:gd name="connsiteY13" fmla="*/ 346364 h 372340"/>
                  <a:gd name="connsiteX14" fmla="*/ 38966 w 406977"/>
                  <a:gd name="connsiteY14" fmla="*/ 346364 h 372340"/>
                  <a:gd name="connsiteX15" fmla="*/ 25977 w 406977"/>
                  <a:gd name="connsiteY15" fmla="*/ 333375 h 372340"/>
                  <a:gd name="connsiteX16" fmla="*/ 25977 w 406977"/>
                  <a:gd name="connsiteY16" fmla="*/ 212148 h 372340"/>
                  <a:gd name="connsiteX17" fmla="*/ 38966 w 406977"/>
                  <a:gd name="connsiteY17" fmla="*/ 199159 h 372340"/>
                  <a:gd name="connsiteX18" fmla="*/ 134216 w 406977"/>
                  <a:gd name="connsiteY18" fmla="*/ 199159 h 372340"/>
                  <a:gd name="connsiteX19" fmla="*/ 134216 w 406977"/>
                  <a:gd name="connsiteY19" fmla="*/ 173182 h 372340"/>
                  <a:gd name="connsiteX20" fmla="*/ 38966 w 406977"/>
                  <a:gd name="connsiteY20" fmla="*/ 173182 h 372340"/>
                  <a:gd name="connsiteX21" fmla="*/ 0 w 406977"/>
                  <a:gd name="connsiteY21" fmla="*/ 212148 h 372340"/>
                  <a:gd name="connsiteX22" fmla="*/ 0 w 406977"/>
                  <a:gd name="connsiteY22" fmla="*/ 333375 h 372340"/>
                  <a:gd name="connsiteX23" fmla="*/ 38966 w 406977"/>
                  <a:gd name="connsiteY23" fmla="*/ 372341 h 372340"/>
                  <a:gd name="connsiteX24" fmla="*/ 255443 w 406977"/>
                  <a:gd name="connsiteY24" fmla="*/ 372341 h 372340"/>
                  <a:gd name="connsiteX25" fmla="*/ 255443 w 406977"/>
                  <a:gd name="connsiteY25" fmla="*/ 346364 h 37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06977" h="372340">
                    <a:moveTo>
                      <a:pt x="368011" y="199159"/>
                    </a:moveTo>
                    <a:lnTo>
                      <a:pt x="272761" y="199159"/>
                    </a:lnTo>
                    <a:lnTo>
                      <a:pt x="272761" y="173182"/>
                    </a:lnTo>
                    <a:lnTo>
                      <a:pt x="368011" y="173182"/>
                    </a:lnTo>
                    <a:cubicBezTo>
                      <a:pt x="374939" y="173182"/>
                      <a:pt x="381000" y="167120"/>
                      <a:pt x="381000" y="160193"/>
                    </a:cubicBezTo>
                    <a:lnTo>
                      <a:pt x="381000" y="38966"/>
                    </a:lnTo>
                    <a:cubicBezTo>
                      <a:pt x="381000" y="32039"/>
                      <a:pt x="374939" y="25977"/>
                      <a:pt x="368011" y="25977"/>
                    </a:cubicBezTo>
                    <a:lnTo>
                      <a:pt x="168852" y="25977"/>
                    </a:lnTo>
                    <a:lnTo>
                      <a:pt x="168852" y="0"/>
                    </a:lnTo>
                    <a:lnTo>
                      <a:pt x="368011" y="0"/>
                    </a:lnTo>
                    <a:cubicBezTo>
                      <a:pt x="389659" y="0"/>
                      <a:pt x="406977" y="17318"/>
                      <a:pt x="406977" y="38966"/>
                    </a:cubicBezTo>
                    <a:lnTo>
                      <a:pt x="406977" y="160193"/>
                    </a:lnTo>
                    <a:cubicBezTo>
                      <a:pt x="406977" y="181841"/>
                      <a:pt x="389659" y="199159"/>
                      <a:pt x="368011" y="199159"/>
                    </a:cubicBezTo>
                    <a:close/>
                    <a:moveTo>
                      <a:pt x="255443" y="346364"/>
                    </a:moveTo>
                    <a:lnTo>
                      <a:pt x="38966" y="346364"/>
                    </a:lnTo>
                    <a:cubicBezTo>
                      <a:pt x="32039" y="346364"/>
                      <a:pt x="25977" y="340302"/>
                      <a:pt x="25977" y="333375"/>
                    </a:cubicBezTo>
                    <a:lnTo>
                      <a:pt x="25977" y="212148"/>
                    </a:lnTo>
                    <a:cubicBezTo>
                      <a:pt x="25977" y="205221"/>
                      <a:pt x="32039" y="199159"/>
                      <a:pt x="38966" y="199159"/>
                    </a:cubicBezTo>
                    <a:lnTo>
                      <a:pt x="134216" y="199159"/>
                    </a:lnTo>
                    <a:lnTo>
                      <a:pt x="134216" y="173182"/>
                    </a:lnTo>
                    <a:lnTo>
                      <a:pt x="38966" y="173182"/>
                    </a:lnTo>
                    <a:cubicBezTo>
                      <a:pt x="17318" y="173182"/>
                      <a:pt x="0" y="190500"/>
                      <a:pt x="0" y="212148"/>
                    </a:cubicBezTo>
                    <a:lnTo>
                      <a:pt x="0" y="333375"/>
                    </a:lnTo>
                    <a:cubicBezTo>
                      <a:pt x="0" y="355023"/>
                      <a:pt x="17318" y="372341"/>
                      <a:pt x="38966" y="372341"/>
                    </a:cubicBezTo>
                    <a:lnTo>
                      <a:pt x="255443" y="372341"/>
                    </a:lnTo>
                    <a:lnTo>
                      <a:pt x="255443" y="346364"/>
                    </a:lnTo>
                    <a:close/>
                  </a:path>
                </a:pathLst>
              </a:custGeom>
              <a:grpFill/>
              <a:ln w="8653" cap="flat">
                <a:noFill/>
                <a:prstDash val="solid"/>
                <a:miter/>
              </a:ln>
            </p:spPr>
            <p:txBody>
              <a:bodyPr rtlCol="0" anchor="ctr"/>
              <a:lstStyle/>
              <a:p>
                <a:endParaRPr lang="en-US" sz="1798">
                  <a:latin typeface="ServiceNow Sans" panose="020B0504040101010104" pitchFamily="34" charset="77"/>
                </a:endParaRPr>
              </a:p>
            </p:txBody>
          </p:sp>
          <p:sp>
            <p:nvSpPr>
              <p:cNvPr id="59" name="Freeform: Shape 174">
                <a:extLst>
                  <a:ext uri="{FF2B5EF4-FFF2-40B4-BE49-F238E27FC236}">
                    <a16:creationId xmlns:a16="http://schemas.microsoft.com/office/drawing/2014/main" id="{C29C00B1-1E12-47B7-E2EE-4ED8C52C5C40}"/>
                  </a:ext>
                </a:extLst>
              </p:cNvPr>
              <p:cNvSpPr/>
              <p:nvPr/>
            </p:nvSpPr>
            <p:spPr>
              <a:xfrm>
                <a:off x="284708" y="-668615"/>
                <a:ext cx="389659" cy="510886"/>
              </a:xfrm>
              <a:custGeom>
                <a:avLst/>
                <a:gdLst>
                  <a:gd name="connsiteX0" fmla="*/ 164523 w 389659"/>
                  <a:gd name="connsiteY0" fmla="*/ 82261 h 510886"/>
                  <a:gd name="connsiteX1" fmla="*/ 82261 w 389659"/>
                  <a:gd name="connsiteY1" fmla="*/ 164523 h 510886"/>
                  <a:gd name="connsiteX2" fmla="*/ 0 w 389659"/>
                  <a:gd name="connsiteY2" fmla="*/ 82261 h 510886"/>
                  <a:gd name="connsiteX3" fmla="*/ 82261 w 389659"/>
                  <a:gd name="connsiteY3" fmla="*/ 0 h 510886"/>
                  <a:gd name="connsiteX4" fmla="*/ 164523 w 389659"/>
                  <a:gd name="connsiteY4" fmla="*/ 82261 h 510886"/>
                  <a:gd name="connsiteX5" fmla="*/ 307398 w 389659"/>
                  <a:gd name="connsiteY5" fmla="*/ 346364 h 510886"/>
                  <a:gd name="connsiteX6" fmla="*/ 225136 w 389659"/>
                  <a:gd name="connsiteY6" fmla="*/ 428625 h 510886"/>
                  <a:gd name="connsiteX7" fmla="*/ 307398 w 389659"/>
                  <a:gd name="connsiteY7" fmla="*/ 510886 h 510886"/>
                  <a:gd name="connsiteX8" fmla="*/ 389659 w 389659"/>
                  <a:gd name="connsiteY8" fmla="*/ 428625 h 510886"/>
                  <a:gd name="connsiteX9" fmla="*/ 307398 w 389659"/>
                  <a:gd name="connsiteY9" fmla="*/ 346364 h 510886"/>
                  <a:gd name="connsiteX10" fmla="*/ 186170 w 389659"/>
                  <a:gd name="connsiteY10" fmla="*/ 173182 h 510886"/>
                  <a:gd name="connsiteX11" fmla="*/ 103909 w 389659"/>
                  <a:gd name="connsiteY11" fmla="*/ 255443 h 510886"/>
                  <a:gd name="connsiteX12" fmla="*/ 186170 w 389659"/>
                  <a:gd name="connsiteY12" fmla="*/ 337705 h 510886"/>
                  <a:gd name="connsiteX13" fmla="*/ 268432 w 389659"/>
                  <a:gd name="connsiteY13" fmla="*/ 255443 h 510886"/>
                  <a:gd name="connsiteX14" fmla="*/ 186170 w 389659"/>
                  <a:gd name="connsiteY14" fmla="*/ 173182 h 51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9659" h="510886">
                    <a:moveTo>
                      <a:pt x="164523" y="82261"/>
                    </a:moveTo>
                    <a:cubicBezTo>
                      <a:pt x="164523" y="127289"/>
                      <a:pt x="127289" y="164523"/>
                      <a:pt x="82261" y="164523"/>
                    </a:cubicBezTo>
                    <a:cubicBezTo>
                      <a:pt x="37234" y="164523"/>
                      <a:pt x="0" y="127289"/>
                      <a:pt x="0" y="82261"/>
                    </a:cubicBezTo>
                    <a:cubicBezTo>
                      <a:pt x="0" y="37234"/>
                      <a:pt x="37234" y="0"/>
                      <a:pt x="82261" y="0"/>
                    </a:cubicBezTo>
                    <a:cubicBezTo>
                      <a:pt x="127289" y="0"/>
                      <a:pt x="164523" y="36368"/>
                      <a:pt x="164523" y="82261"/>
                    </a:cubicBezTo>
                    <a:close/>
                    <a:moveTo>
                      <a:pt x="307398" y="346364"/>
                    </a:moveTo>
                    <a:cubicBezTo>
                      <a:pt x="262370" y="346364"/>
                      <a:pt x="225136" y="383598"/>
                      <a:pt x="225136" y="428625"/>
                    </a:cubicBezTo>
                    <a:cubicBezTo>
                      <a:pt x="225136" y="473652"/>
                      <a:pt x="262370" y="510886"/>
                      <a:pt x="307398" y="510886"/>
                    </a:cubicBezTo>
                    <a:cubicBezTo>
                      <a:pt x="352425" y="510886"/>
                      <a:pt x="389659" y="473652"/>
                      <a:pt x="389659" y="428625"/>
                    </a:cubicBezTo>
                    <a:cubicBezTo>
                      <a:pt x="389659" y="383598"/>
                      <a:pt x="352425" y="346364"/>
                      <a:pt x="307398" y="346364"/>
                    </a:cubicBezTo>
                    <a:close/>
                    <a:moveTo>
                      <a:pt x="186170" y="173182"/>
                    </a:moveTo>
                    <a:cubicBezTo>
                      <a:pt x="141143" y="173182"/>
                      <a:pt x="103909" y="210416"/>
                      <a:pt x="103909" y="255443"/>
                    </a:cubicBezTo>
                    <a:cubicBezTo>
                      <a:pt x="103909" y="300470"/>
                      <a:pt x="141143" y="337705"/>
                      <a:pt x="186170" y="337705"/>
                    </a:cubicBezTo>
                    <a:cubicBezTo>
                      <a:pt x="231198" y="337705"/>
                      <a:pt x="268432" y="300470"/>
                      <a:pt x="268432" y="255443"/>
                    </a:cubicBezTo>
                    <a:cubicBezTo>
                      <a:pt x="268432" y="209550"/>
                      <a:pt x="231198" y="173182"/>
                      <a:pt x="186170" y="173182"/>
                    </a:cubicBezTo>
                    <a:close/>
                  </a:path>
                </a:pathLst>
              </a:custGeom>
              <a:solidFill>
                <a:schemeClr val="accent1"/>
              </a:solidFill>
              <a:ln w="8653" cap="flat">
                <a:noFill/>
                <a:prstDash val="solid"/>
                <a:miter/>
              </a:ln>
            </p:spPr>
            <p:txBody>
              <a:bodyPr rtlCol="0" anchor="ctr"/>
              <a:lstStyle/>
              <a:p>
                <a:endParaRPr lang="en-US" sz="1798">
                  <a:latin typeface="ServiceNow Sans" panose="020B0504040101010104" pitchFamily="34" charset="77"/>
                </a:endParaRPr>
              </a:p>
            </p:txBody>
          </p:sp>
        </p:grpSp>
        <p:sp>
          <p:nvSpPr>
            <p:cNvPr id="55" name="Freeform: Shape 170">
              <a:extLst>
                <a:ext uri="{FF2B5EF4-FFF2-40B4-BE49-F238E27FC236}">
                  <a16:creationId xmlns:a16="http://schemas.microsoft.com/office/drawing/2014/main" id="{60BF37A4-25EA-6F3F-1533-8B69BB84B1E8}"/>
                </a:ext>
              </a:extLst>
            </p:cNvPr>
            <p:cNvSpPr/>
            <p:nvPr/>
          </p:nvSpPr>
          <p:spPr>
            <a:xfrm>
              <a:off x="418707" y="-459281"/>
              <a:ext cx="104342" cy="81611"/>
            </a:xfrm>
            <a:custGeom>
              <a:avLst/>
              <a:gdLst>
                <a:gd name="connsiteX0" fmla="*/ 33987 w 104342"/>
                <a:gd name="connsiteY0" fmla="*/ 81612 h 81611"/>
                <a:gd name="connsiteX1" fmla="*/ 26194 w 104342"/>
                <a:gd name="connsiteY1" fmla="*/ 78148 h 81611"/>
                <a:gd name="connsiteX2" fmla="*/ 1948 w 104342"/>
                <a:gd name="connsiteY2" fmla="*/ 53903 h 81611"/>
                <a:gd name="connsiteX3" fmla="*/ 1948 w 104342"/>
                <a:gd name="connsiteY3" fmla="*/ 43512 h 81611"/>
                <a:gd name="connsiteX4" fmla="*/ 7144 w 104342"/>
                <a:gd name="connsiteY4" fmla="*/ 38316 h 81611"/>
                <a:gd name="connsiteX5" fmla="*/ 17535 w 104342"/>
                <a:gd name="connsiteY5" fmla="*/ 38316 h 81611"/>
                <a:gd name="connsiteX6" fmla="*/ 33987 w 104342"/>
                <a:gd name="connsiteY6" fmla="*/ 54769 h 81611"/>
                <a:gd name="connsiteX7" fmla="*/ 86807 w 104342"/>
                <a:gd name="connsiteY7" fmla="*/ 1948 h 81611"/>
                <a:gd name="connsiteX8" fmla="*/ 97198 w 104342"/>
                <a:gd name="connsiteY8" fmla="*/ 1948 h 81611"/>
                <a:gd name="connsiteX9" fmla="*/ 102394 w 104342"/>
                <a:gd name="connsiteY9" fmla="*/ 7144 h 81611"/>
                <a:gd name="connsiteX10" fmla="*/ 102394 w 104342"/>
                <a:gd name="connsiteY10" fmla="*/ 17535 h 81611"/>
                <a:gd name="connsiteX11" fmla="*/ 41780 w 104342"/>
                <a:gd name="connsiteY11" fmla="*/ 77282 h 81611"/>
                <a:gd name="connsiteX12" fmla="*/ 33987 w 104342"/>
                <a:gd name="connsiteY12" fmla="*/ 81612 h 8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4342" h="81611">
                  <a:moveTo>
                    <a:pt x="33987" y="81612"/>
                  </a:moveTo>
                  <a:cubicBezTo>
                    <a:pt x="31389" y="81612"/>
                    <a:pt x="28791" y="80746"/>
                    <a:pt x="26194" y="78148"/>
                  </a:cubicBezTo>
                  <a:lnTo>
                    <a:pt x="1948" y="53903"/>
                  </a:lnTo>
                  <a:cubicBezTo>
                    <a:pt x="-649" y="51305"/>
                    <a:pt x="-649" y="46110"/>
                    <a:pt x="1948" y="43512"/>
                  </a:cubicBezTo>
                  <a:lnTo>
                    <a:pt x="7144" y="38316"/>
                  </a:lnTo>
                  <a:cubicBezTo>
                    <a:pt x="9742" y="35719"/>
                    <a:pt x="14937" y="35719"/>
                    <a:pt x="17535" y="38316"/>
                  </a:cubicBezTo>
                  <a:lnTo>
                    <a:pt x="33987" y="54769"/>
                  </a:lnTo>
                  <a:lnTo>
                    <a:pt x="86807" y="1948"/>
                  </a:lnTo>
                  <a:cubicBezTo>
                    <a:pt x="89405" y="-649"/>
                    <a:pt x="94601" y="-649"/>
                    <a:pt x="97198" y="1948"/>
                  </a:cubicBezTo>
                  <a:lnTo>
                    <a:pt x="102394" y="7144"/>
                  </a:lnTo>
                  <a:cubicBezTo>
                    <a:pt x="104992" y="9741"/>
                    <a:pt x="104992" y="14937"/>
                    <a:pt x="102394" y="17535"/>
                  </a:cubicBezTo>
                  <a:lnTo>
                    <a:pt x="41780" y="77282"/>
                  </a:lnTo>
                  <a:cubicBezTo>
                    <a:pt x="39182" y="80746"/>
                    <a:pt x="36585" y="81612"/>
                    <a:pt x="33987" y="81612"/>
                  </a:cubicBezTo>
                  <a:close/>
                </a:path>
              </a:pathLst>
            </a:custGeom>
            <a:solidFill>
              <a:schemeClr val="tx2"/>
            </a:solidFill>
            <a:ln w="8653" cap="flat">
              <a:noFill/>
              <a:prstDash val="solid"/>
              <a:miter/>
            </a:ln>
          </p:spPr>
          <p:txBody>
            <a:bodyPr rtlCol="0" anchor="ctr"/>
            <a:lstStyle/>
            <a:p>
              <a:endParaRPr lang="en-US" sz="1798">
                <a:latin typeface="ServiceNow Sans" panose="020B0504040101010104" pitchFamily="34" charset="77"/>
              </a:endParaRPr>
            </a:p>
          </p:txBody>
        </p:sp>
        <p:sp>
          <p:nvSpPr>
            <p:cNvPr id="56" name="Freeform: Shape 171">
              <a:extLst>
                <a:ext uri="{FF2B5EF4-FFF2-40B4-BE49-F238E27FC236}">
                  <a16:creationId xmlns:a16="http://schemas.microsoft.com/office/drawing/2014/main" id="{56FCCA02-A21B-6D1B-62A8-DABBFF60605D}"/>
                </a:ext>
              </a:extLst>
            </p:cNvPr>
            <p:cNvSpPr/>
            <p:nvPr/>
          </p:nvSpPr>
          <p:spPr>
            <a:xfrm>
              <a:off x="314798" y="-632463"/>
              <a:ext cx="104342" cy="81611"/>
            </a:xfrm>
            <a:custGeom>
              <a:avLst/>
              <a:gdLst>
                <a:gd name="connsiteX0" fmla="*/ 33987 w 104342"/>
                <a:gd name="connsiteY0" fmla="*/ 81612 h 81611"/>
                <a:gd name="connsiteX1" fmla="*/ 26194 w 104342"/>
                <a:gd name="connsiteY1" fmla="*/ 78148 h 81611"/>
                <a:gd name="connsiteX2" fmla="*/ 1948 w 104342"/>
                <a:gd name="connsiteY2" fmla="*/ 53903 h 81611"/>
                <a:gd name="connsiteX3" fmla="*/ 1948 w 104342"/>
                <a:gd name="connsiteY3" fmla="*/ 43512 h 81611"/>
                <a:gd name="connsiteX4" fmla="*/ 7144 w 104342"/>
                <a:gd name="connsiteY4" fmla="*/ 38316 h 81611"/>
                <a:gd name="connsiteX5" fmla="*/ 17535 w 104342"/>
                <a:gd name="connsiteY5" fmla="*/ 38316 h 81611"/>
                <a:gd name="connsiteX6" fmla="*/ 33987 w 104342"/>
                <a:gd name="connsiteY6" fmla="*/ 54769 h 81611"/>
                <a:gd name="connsiteX7" fmla="*/ 86807 w 104342"/>
                <a:gd name="connsiteY7" fmla="*/ 1948 h 81611"/>
                <a:gd name="connsiteX8" fmla="*/ 97198 w 104342"/>
                <a:gd name="connsiteY8" fmla="*/ 1948 h 81611"/>
                <a:gd name="connsiteX9" fmla="*/ 102394 w 104342"/>
                <a:gd name="connsiteY9" fmla="*/ 7144 h 81611"/>
                <a:gd name="connsiteX10" fmla="*/ 102394 w 104342"/>
                <a:gd name="connsiteY10" fmla="*/ 17535 h 81611"/>
                <a:gd name="connsiteX11" fmla="*/ 41780 w 104342"/>
                <a:gd name="connsiteY11" fmla="*/ 77282 h 81611"/>
                <a:gd name="connsiteX12" fmla="*/ 33987 w 104342"/>
                <a:gd name="connsiteY12" fmla="*/ 81612 h 8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4342" h="81611">
                  <a:moveTo>
                    <a:pt x="33987" y="81612"/>
                  </a:moveTo>
                  <a:cubicBezTo>
                    <a:pt x="31389" y="81612"/>
                    <a:pt x="28791" y="80746"/>
                    <a:pt x="26194" y="78148"/>
                  </a:cubicBezTo>
                  <a:lnTo>
                    <a:pt x="1948" y="53903"/>
                  </a:lnTo>
                  <a:cubicBezTo>
                    <a:pt x="-649" y="51305"/>
                    <a:pt x="-649" y="46110"/>
                    <a:pt x="1948" y="43512"/>
                  </a:cubicBezTo>
                  <a:lnTo>
                    <a:pt x="7144" y="38316"/>
                  </a:lnTo>
                  <a:cubicBezTo>
                    <a:pt x="9742" y="35719"/>
                    <a:pt x="14937" y="35719"/>
                    <a:pt x="17535" y="38316"/>
                  </a:cubicBezTo>
                  <a:lnTo>
                    <a:pt x="33987" y="54769"/>
                  </a:lnTo>
                  <a:lnTo>
                    <a:pt x="86807" y="1948"/>
                  </a:lnTo>
                  <a:cubicBezTo>
                    <a:pt x="89405" y="-649"/>
                    <a:pt x="94601" y="-649"/>
                    <a:pt x="97198" y="1948"/>
                  </a:cubicBezTo>
                  <a:lnTo>
                    <a:pt x="102394" y="7144"/>
                  </a:lnTo>
                  <a:cubicBezTo>
                    <a:pt x="104992" y="9741"/>
                    <a:pt x="104992" y="14937"/>
                    <a:pt x="102394" y="17535"/>
                  </a:cubicBezTo>
                  <a:lnTo>
                    <a:pt x="41780" y="77282"/>
                  </a:lnTo>
                  <a:cubicBezTo>
                    <a:pt x="39182" y="80746"/>
                    <a:pt x="36585" y="81612"/>
                    <a:pt x="33987" y="81612"/>
                  </a:cubicBezTo>
                  <a:close/>
                </a:path>
              </a:pathLst>
            </a:custGeom>
            <a:solidFill>
              <a:schemeClr val="tx2"/>
            </a:solidFill>
            <a:ln w="8653" cap="flat">
              <a:noFill/>
              <a:prstDash val="solid"/>
              <a:miter/>
            </a:ln>
          </p:spPr>
          <p:txBody>
            <a:bodyPr rtlCol="0" anchor="ctr"/>
            <a:lstStyle/>
            <a:p>
              <a:endParaRPr lang="en-US" sz="1798">
                <a:latin typeface="ServiceNow Sans" panose="020B0504040101010104" pitchFamily="34" charset="77"/>
              </a:endParaRPr>
            </a:p>
          </p:txBody>
        </p:sp>
        <p:sp>
          <p:nvSpPr>
            <p:cNvPr id="57" name="Freeform: Shape 172">
              <a:extLst>
                <a:ext uri="{FF2B5EF4-FFF2-40B4-BE49-F238E27FC236}">
                  <a16:creationId xmlns:a16="http://schemas.microsoft.com/office/drawing/2014/main" id="{3E807C9F-46D2-EA36-D865-418F4B23DE9C}"/>
                </a:ext>
              </a:extLst>
            </p:cNvPr>
            <p:cNvSpPr/>
            <p:nvPr/>
          </p:nvSpPr>
          <p:spPr>
            <a:xfrm>
              <a:off x="539934" y="-286099"/>
              <a:ext cx="104342" cy="81611"/>
            </a:xfrm>
            <a:custGeom>
              <a:avLst/>
              <a:gdLst>
                <a:gd name="connsiteX0" fmla="*/ 33987 w 104342"/>
                <a:gd name="connsiteY0" fmla="*/ 81612 h 81611"/>
                <a:gd name="connsiteX1" fmla="*/ 26194 w 104342"/>
                <a:gd name="connsiteY1" fmla="*/ 78148 h 81611"/>
                <a:gd name="connsiteX2" fmla="*/ 1948 w 104342"/>
                <a:gd name="connsiteY2" fmla="*/ 53903 h 81611"/>
                <a:gd name="connsiteX3" fmla="*/ 1948 w 104342"/>
                <a:gd name="connsiteY3" fmla="*/ 43512 h 81611"/>
                <a:gd name="connsiteX4" fmla="*/ 7144 w 104342"/>
                <a:gd name="connsiteY4" fmla="*/ 38316 h 81611"/>
                <a:gd name="connsiteX5" fmla="*/ 17535 w 104342"/>
                <a:gd name="connsiteY5" fmla="*/ 38316 h 81611"/>
                <a:gd name="connsiteX6" fmla="*/ 33987 w 104342"/>
                <a:gd name="connsiteY6" fmla="*/ 54769 h 81611"/>
                <a:gd name="connsiteX7" fmla="*/ 86807 w 104342"/>
                <a:gd name="connsiteY7" fmla="*/ 1948 h 81611"/>
                <a:gd name="connsiteX8" fmla="*/ 97198 w 104342"/>
                <a:gd name="connsiteY8" fmla="*/ 1948 h 81611"/>
                <a:gd name="connsiteX9" fmla="*/ 102394 w 104342"/>
                <a:gd name="connsiteY9" fmla="*/ 7144 h 81611"/>
                <a:gd name="connsiteX10" fmla="*/ 102394 w 104342"/>
                <a:gd name="connsiteY10" fmla="*/ 17535 h 81611"/>
                <a:gd name="connsiteX11" fmla="*/ 41780 w 104342"/>
                <a:gd name="connsiteY11" fmla="*/ 77282 h 81611"/>
                <a:gd name="connsiteX12" fmla="*/ 33987 w 104342"/>
                <a:gd name="connsiteY12" fmla="*/ 81612 h 8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4342" h="81611">
                  <a:moveTo>
                    <a:pt x="33987" y="81612"/>
                  </a:moveTo>
                  <a:cubicBezTo>
                    <a:pt x="31389" y="81612"/>
                    <a:pt x="28791" y="80746"/>
                    <a:pt x="26194" y="78148"/>
                  </a:cubicBezTo>
                  <a:lnTo>
                    <a:pt x="1948" y="53903"/>
                  </a:lnTo>
                  <a:cubicBezTo>
                    <a:pt x="-649" y="51305"/>
                    <a:pt x="-649" y="46110"/>
                    <a:pt x="1948" y="43512"/>
                  </a:cubicBezTo>
                  <a:lnTo>
                    <a:pt x="7144" y="38316"/>
                  </a:lnTo>
                  <a:cubicBezTo>
                    <a:pt x="9742" y="35719"/>
                    <a:pt x="14937" y="35719"/>
                    <a:pt x="17535" y="38316"/>
                  </a:cubicBezTo>
                  <a:lnTo>
                    <a:pt x="33987" y="54769"/>
                  </a:lnTo>
                  <a:lnTo>
                    <a:pt x="86807" y="1948"/>
                  </a:lnTo>
                  <a:cubicBezTo>
                    <a:pt x="89405" y="-649"/>
                    <a:pt x="94601" y="-649"/>
                    <a:pt x="97198" y="1948"/>
                  </a:cubicBezTo>
                  <a:lnTo>
                    <a:pt x="102394" y="7144"/>
                  </a:lnTo>
                  <a:cubicBezTo>
                    <a:pt x="104992" y="9741"/>
                    <a:pt x="104992" y="14937"/>
                    <a:pt x="102394" y="17535"/>
                  </a:cubicBezTo>
                  <a:lnTo>
                    <a:pt x="41780" y="77282"/>
                  </a:lnTo>
                  <a:cubicBezTo>
                    <a:pt x="39182" y="80746"/>
                    <a:pt x="36585" y="81612"/>
                    <a:pt x="33987" y="81612"/>
                  </a:cubicBezTo>
                  <a:close/>
                </a:path>
              </a:pathLst>
            </a:custGeom>
            <a:solidFill>
              <a:schemeClr val="tx2"/>
            </a:solidFill>
            <a:ln w="8653" cap="flat">
              <a:noFill/>
              <a:prstDash val="solid"/>
              <a:miter/>
            </a:ln>
          </p:spPr>
          <p:txBody>
            <a:bodyPr rtlCol="0" anchor="ctr"/>
            <a:lstStyle/>
            <a:p>
              <a:endParaRPr lang="en-US" sz="1798">
                <a:latin typeface="ServiceNow Sans" panose="020B0504040101010104" pitchFamily="34" charset="77"/>
              </a:endParaRPr>
            </a:p>
          </p:txBody>
        </p:sp>
      </p:grpSp>
      <p:grpSp>
        <p:nvGrpSpPr>
          <p:cNvPr id="93" name="Group 92">
            <a:extLst>
              <a:ext uri="{FF2B5EF4-FFF2-40B4-BE49-F238E27FC236}">
                <a16:creationId xmlns:a16="http://schemas.microsoft.com/office/drawing/2014/main" id="{980484B1-1AB8-F5D0-AD79-7F210D6E7A25}"/>
              </a:ext>
            </a:extLst>
          </p:cNvPr>
          <p:cNvGrpSpPr/>
          <p:nvPr/>
        </p:nvGrpSpPr>
        <p:grpSpPr>
          <a:xfrm>
            <a:off x="6493837" y="999195"/>
            <a:ext cx="3962293" cy="780328"/>
            <a:chOff x="6493837" y="999195"/>
            <a:chExt cx="3962293" cy="780328"/>
          </a:xfrm>
        </p:grpSpPr>
        <p:sp>
          <p:nvSpPr>
            <p:cNvPr id="10" name="Rectangle 9">
              <a:extLst>
                <a:ext uri="{FF2B5EF4-FFF2-40B4-BE49-F238E27FC236}">
                  <a16:creationId xmlns:a16="http://schemas.microsoft.com/office/drawing/2014/main" id="{42362E15-9680-37EF-BBED-52449125CA9F}"/>
                </a:ext>
              </a:extLst>
            </p:cNvPr>
            <p:cNvSpPr/>
            <p:nvPr/>
          </p:nvSpPr>
          <p:spPr>
            <a:xfrm>
              <a:off x="8148074" y="999195"/>
              <a:ext cx="2308055" cy="780328"/>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latin typeface="ServiceNow Sans" panose="020B0504040101010104" pitchFamily="34" charset="77"/>
              </a:endParaRPr>
            </a:p>
          </p:txBody>
        </p:sp>
        <p:sp>
          <p:nvSpPr>
            <p:cNvPr id="60" name="TextBox 59">
              <a:extLst>
                <a:ext uri="{FF2B5EF4-FFF2-40B4-BE49-F238E27FC236}">
                  <a16:creationId xmlns:a16="http://schemas.microsoft.com/office/drawing/2014/main" id="{9F5E835A-2DA8-251F-604E-13E8FFDDAFDE}"/>
                </a:ext>
              </a:extLst>
            </p:cNvPr>
            <p:cNvSpPr txBox="1"/>
            <p:nvPr/>
          </p:nvSpPr>
          <p:spPr>
            <a:xfrm>
              <a:off x="8130010" y="1034013"/>
              <a:ext cx="2326120" cy="741209"/>
            </a:xfrm>
            <a:prstGeom prst="rect">
              <a:avLst/>
            </a:prstGeom>
            <a:noFill/>
          </p:spPr>
          <p:txBody>
            <a:bodyPr wrap="square" rtlCol="0" anchor="ctr" anchorCtr="0">
              <a:noAutofit/>
            </a:bodyPr>
            <a:lstStyle/>
            <a:p>
              <a:r>
                <a:rPr lang="en-US" sz="1000" dirty="0">
                  <a:solidFill>
                    <a:schemeClr val="bg1"/>
                  </a:solidFill>
                  <a:latin typeface="ServiceNow Sans" panose="020B0504040101010104" pitchFamily="34" charset="77"/>
                </a:rPr>
                <a:t>How asset acquisition is planned and inventory details entered into the environment and How to mitigate vendor/ third party risk</a:t>
              </a:r>
            </a:p>
          </p:txBody>
        </p:sp>
        <p:cxnSp>
          <p:nvCxnSpPr>
            <p:cNvPr id="74" name="Straight Arrow Connector 73">
              <a:extLst>
                <a:ext uri="{FF2B5EF4-FFF2-40B4-BE49-F238E27FC236}">
                  <a16:creationId xmlns:a16="http://schemas.microsoft.com/office/drawing/2014/main" id="{8B82A21E-EAFA-3F8A-8AAF-032DF15D120D}"/>
                </a:ext>
              </a:extLst>
            </p:cNvPr>
            <p:cNvCxnSpPr>
              <a:cxnSpLocks/>
            </p:cNvCxnSpPr>
            <p:nvPr/>
          </p:nvCxnSpPr>
          <p:spPr>
            <a:xfrm>
              <a:off x="6493837" y="1421810"/>
              <a:ext cx="1654238" cy="0"/>
            </a:xfrm>
            <a:prstGeom prst="straightConnector1">
              <a:avLst/>
            </a:prstGeom>
            <a:ln w="9525">
              <a:solidFill>
                <a:srgbClr val="6AC3C8"/>
              </a:solidFill>
              <a:tailEnd type="oval"/>
            </a:ln>
          </p:spPr>
          <p:style>
            <a:lnRef idx="1">
              <a:schemeClr val="accent1"/>
            </a:lnRef>
            <a:fillRef idx="0">
              <a:schemeClr val="accent1"/>
            </a:fillRef>
            <a:effectRef idx="0">
              <a:schemeClr val="accent1"/>
            </a:effectRef>
            <a:fontRef idx="minor">
              <a:schemeClr val="tx1"/>
            </a:fontRef>
          </p:style>
        </p:cxnSp>
      </p:grpSp>
      <p:grpSp>
        <p:nvGrpSpPr>
          <p:cNvPr id="94" name="Group 93">
            <a:extLst>
              <a:ext uri="{FF2B5EF4-FFF2-40B4-BE49-F238E27FC236}">
                <a16:creationId xmlns:a16="http://schemas.microsoft.com/office/drawing/2014/main" id="{2B7A152D-A2AA-9472-76DA-C9904FD7B457}"/>
              </a:ext>
            </a:extLst>
          </p:cNvPr>
          <p:cNvGrpSpPr/>
          <p:nvPr/>
        </p:nvGrpSpPr>
        <p:grpSpPr>
          <a:xfrm>
            <a:off x="7926752" y="2015700"/>
            <a:ext cx="2192485" cy="813937"/>
            <a:chOff x="7926752" y="2141203"/>
            <a:chExt cx="2192485" cy="813937"/>
          </a:xfrm>
        </p:grpSpPr>
        <p:sp>
          <p:nvSpPr>
            <p:cNvPr id="61" name="Rectangle 60">
              <a:extLst>
                <a:ext uri="{FF2B5EF4-FFF2-40B4-BE49-F238E27FC236}">
                  <a16:creationId xmlns:a16="http://schemas.microsoft.com/office/drawing/2014/main" id="{4F32C3A2-DB43-8229-DF36-A50ACD9F19EC}"/>
                </a:ext>
              </a:extLst>
            </p:cNvPr>
            <p:cNvSpPr/>
            <p:nvPr/>
          </p:nvSpPr>
          <p:spPr>
            <a:xfrm>
              <a:off x="8148075" y="2141203"/>
              <a:ext cx="1971162" cy="813937"/>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latin typeface="ServiceNow Sans" panose="020B0504040101010104" pitchFamily="34" charset="77"/>
              </a:endParaRPr>
            </a:p>
          </p:txBody>
        </p:sp>
        <p:sp>
          <p:nvSpPr>
            <p:cNvPr id="62" name="TextBox 61">
              <a:extLst>
                <a:ext uri="{FF2B5EF4-FFF2-40B4-BE49-F238E27FC236}">
                  <a16:creationId xmlns:a16="http://schemas.microsoft.com/office/drawing/2014/main" id="{F8D3B75B-D642-C37D-7772-3EAEE69D3660}"/>
                </a:ext>
              </a:extLst>
            </p:cNvPr>
            <p:cNvSpPr txBox="1"/>
            <p:nvPr/>
          </p:nvSpPr>
          <p:spPr>
            <a:xfrm>
              <a:off x="8184561" y="2248801"/>
              <a:ext cx="1848291" cy="669518"/>
            </a:xfrm>
            <a:prstGeom prst="rect">
              <a:avLst/>
            </a:prstGeom>
            <a:noFill/>
          </p:spPr>
          <p:txBody>
            <a:bodyPr wrap="square" rtlCol="0" anchor="ctr" anchorCtr="0">
              <a:noAutofit/>
            </a:bodyPr>
            <a:lstStyle/>
            <a:p>
              <a:r>
                <a:rPr lang="en-US" sz="1000" dirty="0">
                  <a:solidFill>
                    <a:schemeClr val="bg1"/>
                  </a:solidFill>
                  <a:latin typeface="ServiceNow Sans" panose="020B0504040101010104" pitchFamily="34" charset="77"/>
                </a:rPr>
                <a:t>Task ownership, asset </a:t>
              </a:r>
              <a:r>
                <a:rPr lang="en-US" sz="1000" spc="-20" dirty="0">
                  <a:solidFill>
                    <a:schemeClr val="bg1"/>
                  </a:solidFill>
                  <a:latin typeface="ServiceNow Sans" panose="020B0504040101010104" pitchFamily="34" charset="77"/>
                </a:rPr>
                <a:t>location, and classification/ </a:t>
              </a:r>
              <a:r>
                <a:rPr lang="en-US" sz="1000" dirty="0">
                  <a:solidFill>
                    <a:schemeClr val="bg1"/>
                  </a:solidFill>
                  <a:latin typeface="ServiceNow Sans" panose="020B0504040101010104" pitchFamily="34" charset="77"/>
                </a:rPr>
                <a:t>sensitivity</a:t>
              </a:r>
            </a:p>
          </p:txBody>
        </p:sp>
        <p:cxnSp>
          <p:nvCxnSpPr>
            <p:cNvPr id="75" name="Straight Arrow Connector 74">
              <a:extLst>
                <a:ext uri="{FF2B5EF4-FFF2-40B4-BE49-F238E27FC236}">
                  <a16:creationId xmlns:a16="http://schemas.microsoft.com/office/drawing/2014/main" id="{2544EFC8-273A-AD85-B38A-EBD9521EB2AD}"/>
                </a:ext>
              </a:extLst>
            </p:cNvPr>
            <p:cNvCxnSpPr>
              <a:cxnSpLocks/>
            </p:cNvCxnSpPr>
            <p:nvPr/>
          </p:nvCxnSpPr>
          <p:spPr>
            <a:xfrm>
              <a:off x="7926752" y="2593468"/>
              <a:ext cx="221323" cy="0"/>
            </a:xfrm>
            <a:prstGeom prst="straightConnector1">
              <a:avLst/>
            </a:prstGeom>
            <a:ln w="9525">
              <a:solidFill>
                <a:srgbClr val="6AC3C8"/>
              </a:solidFill>
              <a:tailEnd type="oval"/>
            </a:ln>
          </p:spPr>
          <p:style>
            <a:lnRef idx="1">
              <a:schemeClr val="accent1"/>
            </a:lnRef>
            <a:fillRef idx="0">
              <a:schemeClr val="accent1"/>
            </a:fillRef>
            <a:effectRef idx="0">
              <a:schemeClr val="accent1"/>
            </a:effectRef>
            <a:fontRef idx="minor">
              <a:schemeClr val="tx1"/>
            </a:fontRef>
          </p:style>
        </p:cxnSp>
      </p:grpSp>
      <p:grpSp>
        <p:nvGrpSpPr>
          <p:cNvPr id="96" name="Group 95">
            <a:extLst>
              <a:ext uri="{FF2B5EF4-FFF2-40B4-BE49-F238E27FC236}">
                <a16:creationId xmlns:a16="http://schemas.microsoft.com/office/drawing/2014/main" id="{E912A704-C79E-E8EC-C1B0-D28482965271}"/>
              </a:ext>
            </a:extLst>
          </p:cNvPr>
          <p:cNvGrpSpPr/>
          <p:nvPr/>
        </p:nvGrpSpPr>
        <p:grpSpPr>
          <a:xfrm>
            <a:off x="6387992" y="4841671"/>
            <a:ext cx="3731245" cy="958711"/>
            <a:chOff x="6387992" y="4999767"/>
            <a:chExt cx="3731245" cy="958711"/>
          </a:xfrm>
        </p:grpSpPr>
        <p:sp>
          <p:nvSpPr>
            <p:cNvPr id="64" name="Rectangle 63">
              <a:extLst>
                <a:ext uri="{FF2B5EF4-FFF2-40B4-BE49-F238E27FC236}">
                  <a16:creationId xmlns:a16="http://schemas.microsoft.com/office/drawing/2014/main" id="{561C362F-3686-871A-125E-DE95EEDD1AC3}"/>
                </a:ext>
              </a:extLst>
            </p:cNvPr>
            <p:cNvSpPr/>
            <p:nvPr/>
          </p:nvSpPr>
          <p:spPr>
            <a:xfrm>
              <a:off x="8148075" y="4999767"/>
              <a:ext cx="1971162" cy="958711"/>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tx1"/>
                </a:solidFill>
                <a:latin typeface="ServiceNow Sans" panose="020B0504040101010104" pitchFamily="34" charset="77"/>
              </a:endParaRPr>
            </a:p>
          </p:txBody>
        </p:sp>
        <p:grpSp>
          <p:nvGrpSpPr>
            <p:cNvPr id="88" name="Group 87">
              <a:extLst>
                <a:ext uri="{FF2B5EF4-FFF2-40B4-BE49-F238E27FC236}">
                  <a16:creationId xmlns:a16="http://schemas.microsoft.com/office/drawing/2014/main" id="{0E877DD2-51E8-0BB8-06EE-C2D51A5ED98F}"/>
                </a:ext>
              </a:extLst>
            </p:cNvPr>
            <p:cNvGrpSpPr/>
            <p:nvPr/>
          </p:nvGrpSpPr>
          <p:grpSpPr>
            <a:xfrm>
              <a:off x="6387992" y="5144183"/>
              <a:ext cx="3731243" cy="765343"/>
              <a:chOff x="6387992" y="5144183"/>
              <a:chExt cx="3731243" cy="765343"/>
            </a:xfrm>
          </p:grpSpPr>
          <p:sp>
            <p:nvSpPr>
              <p:cNvPr id="65" name="TextBox 64">
                <a:extLst>
                  <a:ext uri="{FF2B5EF4-FFF2-40B4-BE49-F238E27FC236}">
                    <a16:creationId xmlns:a16="http://schemas.microsoft.com/office/drawing/2014/main" id="{DA089A2D-8E36-5327-E79C-6E9B889F784A}"/>
                  </a:ext>
                </a:extLst>
              </p:cNvPr>
              <p:cNvSpPr txBox="1"/>
              <p:nvPr/>
            </p:nvSpPr>
            <p:spPr>
              <a:xfrm>
                <a:off x="8148074" y="5144183"/>
                <a:ext cx="1971161" cy="765343"/>
              </a:xfrm>
              <a:prstGeom prst="rect">
                <a:avLst/>
              </a:prstGeom>
              <a:noFill/>
            </p:spPr>
            <p:txBody>
              <a:bodyPr wrap="square" rtlCol="0" anchor="ctr" anchorCtr="0">
                <a:noAutofit/>
              </a:bodyPr>
              <a:lstStyle/>
              <a:p>
                <a:r>
                  <a:rPr lang="en-US" sz="1000" spc="-20">
                    <a:solidFill>
                      <a:schemeClr val="bg1"/>
                    </a:solidFill>
                    <a:latin typeface="ServiceNow Sans" panose="020B0504040101010104" pitchFamily="34" charset="77"/>
                  </a:rPr>
                  <a:t>Visibility into the environment, optimize usage, and mitigate </a:t>
                </a:r>
                <a:r>
                  <a:rPr lang="en-US" sz="1000">
                    <a:solidFill>
                      <a:schemeClr val="bg1"/>
                    </a:solidFill>
                    <a:latin typeface="ServiceNow Sans" panose="020B0504040101010104" pitchFamily="34" charset="77"/>
                  </a:rPr>
                  <a:t>risk through monitoring </a:t>
                </a:r>
                <a:br>
                  <a:rPr lang="en-US" sz="1000">
                    <a:solidFill>
                      <a:schemeClr val="bg1"/>
                    </a:solidFill>
                    <a:latin typeface="ServiceNow Sans" panose="020B0504040101010104" pitchFamily="34" charset="77"/>
                  </a:rPr>
                </a:br>
                <a:r>
                  <a:rPr lang="en-US" sz="1000">
                    <a:solidFill>
                      <a:schemeClr val="bg1"/>
                    </a:solidFill>
                    <a:latin typeface="ServiceNow Sans" panose="020B0504040101010104" pitchFamily="34" charset="77"/>
                  </a:rPr>
                  <a:t>and assessments</a:t>
                </a:r>
              </a:p>
            </p:txBody>
          </p:sp>
          <p:cxnSp>
            <p:nvCxnSpPr>
              <p:cNvPr id="77" name="Straight Arrow Connector 76">
                <a:extLst>
                  <a:ext uri="{FF2B5EF4-FFF2-40B4-BE49-F238E27FC236}">
                    <a16:creationId xmlns:a16="http://schemas.microsoft.com/office/drawing/2014/main" id="{EDBFA368-A059-7A77-1B59-259208BF8961}"/>
                  </a:ext>
                </a:extLst>
              </p:cNvPr>
              <p:cNvCxnSpPr>
                <a:cxnSpLocks/>
              </p:cNvCxnSpPr>
              <p:nvPr/>
            </p:nvCxnSpPr>
            <p:spPr>
              <a:xfrm>
                <a:off x="6387992" y="5451952"/>
                <a:ext cx="1754105" cy="0"/>
              </a:xfrm>
              <a:prstGeom prst="straightConnector1">
                <a:avLst/>
              </a:prstGeom>
              <a:ln w="9525">
                <a:solidFill>
                  <a:srgbClr val="6AC3C8"/>
                </a:solidFill>
                <a:tailEnd type="oval"/>
              </a:ln>
            </p:spPr>
            <p:style>
              <a:lnRef idx="1">
                <a:schemeClr val="accent1"/>
              </a:lnRef>
              <a:fillRef idx="0">
                <a:schemeClr val="accent1"/>
              </a:fillRef>
              <a:effectRef idx="0">
                <a:schemeClr val="accent1"/>
              </a:effectRef>
              <a:fontRef idx="minor">
                <a:schemeClr val="tx1"/>
              </a:fontRef>
            </p:style>
          </p:cxnSp>
        </p:grpSp>
      </p:grpSp>
      <p:grpSp>
        <p:nvGrpSpPr>
          <p:cNvPr id="92" name="Group 91">
            <a:extLst>
              <a:ext uri="{FF2B5EF4-FFF2-40B4-BE49-F238E27FC236}">
                <a16:creationId xmlns:a16="http://schemas.microsoft.com/office/drawing/2014/main" id="{F17D2AA2-21A9-DC2C-9B91-3AAF0575065D}"/>
              </a:ext>
            </a:extLst>
          </p:cNvPr>
          <p:cNvGrpSpPr/>
          <p:nvPr/>
        </p:nvGrpSpPr>
        <p:grpSpPr>
          <a:xfrm>
            <a:off x="1823737" y="2015700"/>
            <a:ext cx="2227526" cy="799883"/>
            <a:chOff x="1823737" y="2126681"/>
            <a:chExt cx="2227526" cy="799883"/>
          </a:xfrm>
        </p:grpSpPr>
        <p:sp>
          <p:nvSpPr>
            <p:cNvPr id="66" name="Rectangle 65">
              <a:extLst>
                <a:ext uri="{FF2B5EF4-FFF2-40B4-BE49-F238E27FC236}">
                  <a16:creationId xmlns:a16="http://schemas.microsoft.com/office/drawing/2014/main" id="{820610B0-B469-A55D-E4DA-1B77A297AE81}"/>
                </a:ext>
              </a:extLst>
            </p:cNvPr>
            <p:cNvSpPr/>
            <p:nvPr/>
          </p:nvSpPr>
          <p:spPr>
            <a:xfrm>
              <a:off x="1823955" y="2126681"/>
              <a:ext cx="1971162" cy="799883"/>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latin typeface="ServiceNow Sans" panose="020B0504040101010104" pitchFamily="34" charset="77"/>
              </a:endParaRPr>
            </a:p>
          </p:txBody>
        </p:sp>
        <p:sp>
          <p:nvSpPr>
            <p:cNvPr id="67" name="TextBox 66">
              <a:extLst>
                <a:ext uri="{FF2B5EF4-FFF2-40B4-BE49-F238E27FC236}">
                  <a16:creationId xmlns:a16="http://schemas.microsoft.com/office/drawing/2014/main" id="{8A2AA0C0-0FA0-A9CB-C870-6FBD10B10913}"/>
                </a:ext>
              </a:extLst>
            </p:cNvPr>
            <p:cNvSpPr txBox="1"/>
            <p:nvPr/>
          </p:nvSpPr>
          <p:spPr>
            <a:xfrm>
              <a:off x="1823737" y="2202651"/>
              <a:ext cx="1816807" cy="607354"/>
            </a:xfrm>
            <a:prstGeom prst="rect">
              <a:avLst/>
            </a:prstGeom>
            <a:noFill/>
          </p:spPr>
          <p:txBody>
            <a:bodyPr wrap="square" rtlCol="0" anchor="ctr" anchorCtr="0">
              <a:noAutofit/>
            </a:bodyPr>
            <a:lstStyle/>
            <a:p>
              <a:r>
                <a:rPr lang="en-US" sz="1000" dirty="0">
                  <a:solidFill>
                    <a:schemeClr val="bg1"/>
                  </a:solidFill>
                  <a:latin typeface="ServiceNow Sans" panose="020B0504040101010104" pitchFamily="34" charset="77"/>
                </a:rPr>
                <a:t>When is EOL/EOS/ Obsolescence and what is process for remediation</a:t>
              </a:r>
            </a:p>
          </p:txBody>
        </p:sp>
        <p:cxnSp>
          <p:nvCxnSpPr>
            <p:cNvPr id="78" name="Straight Arrow Connector 77">
              <a:extLst>
                <a:ext uri="{FF2B5EF4-FFF2-40B4-BE49-F238E27FC236}">
                  <a16:creationId xmlns:a16="http://schemas.microsoft.com/office/drawing/2014/main" id="{D3BBD66F-F548-E196-8E01-D05B542AA7A6}"/>
                </a:ext>
              </a:extLst>
            </p:cNvPr>
            <p:cNvCxnSpPr>
              <a:cxnSpLocks/>
            </p:cNvCxnSpPr>
            <p:nvPr/>
          </p:nvCxnSpPr>
          <p:spPr>
            <a:xfrm flipH="1">
              <a:off x="3804217" y="2593468"/>
              <a:ext cx="247046" cy="0"/>
            </a:xfrm>
            <a:prstGeom prst="straightConnector1">
              <a:avLst/>
            </a:prstGeom>
            <a:ln w="9525">
              <a:solidFill>
                <a:srgbClr val="6AC3C8"/>
              </a:solidFill>
              <a:tailEnd type="oval"/>
            </a:ln>
          </p:spPr>
          <p:style>
            <a:lnRef idx="1">
              <a:schemeClr val="accent1"/>
            </a:lnRef>
            <a:fillRef idx="0">
              <a:schemeClr val="accent1"/>
            </a:fillRef>
            <a:effectRef idx="0">
              <a:schemeClr val="accent1"/>
            </a:effectRef>
            <a:fontRef idx="minor">
              <a:schemeClr val="tx1"/>
            </a:fontRef>
          </p:style>
        </p:cxnSp>
      </p:grpSp>
      <p:grpSp>
        <p:nvGrpSpPr>
          <p:cNvPr id="91" name="Group 90">
            <a:extLst>
              <a:ext uri="{FF2B5EF4-FFF2-40B4-BE49-F238E27FC236}">
                <a16:creationId xmlns:a16="http://schemas.microsoft.com/office/drawing/2014/main" id="{BA54C985-4B10-5A9D-8AF0-A8394D9FB6BE}"/>
              </a:ext>
            </a:extLst>
          </p:cNvPr>
          <p:cNvGrpSpPr/>
          <p:nvPr/>
        </p:nvGrpSpPr>
        <p:grpSpPr>
          <a:xfrm>
            <a:off x="1490007" y="3612594"/>
            <a:ext cx="2561256" cy="954217"/>
            <a:chOff x="1490007" y="3612594"/>
            <a:chExt cx="2561256" cy="954217"/>
          </a:xfrm>
        </p:grpSpPr>
        <p:sp>
          <p:nvSpPr>
            <p:cNvPr id="68" name="Rectangle 67">
              <a:extLst>
                <a:ext uri="{FF2B5EF4-FFF2-40B4-BE49-F238E27FC236}">
                  <a16:creationId xmlns:a16="http://schemas.microsoft.com/office/drawing/2014/main" id="{06B68A47-3DAE-AFC0-00D1-D3B90BABDDF6}"/>
                </a:ext>
              </a:extLst>
            </p:cNvPr>
            <p:cNvSpPr/>
            <p:nvPr/>
          </p:nvSpPr>
          <p:spPr>
            <a:xfrm>
              <a:off x="1490007" y="3612594"/>
              <a:ext cx="2305110" cy="954217"/>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latin typeface="ServiceNow Sans" panose="020B0504040101010104" pitchFamily="34" charset="77"/>
              </a:endParaRPr>
            </a:p>
          </p:txBody>
        </p:sp>
        <p:sp>
          <p:nvSpPr>
            <p:cNvPr id="69" name="TextBox 68">
              <a:extLst>
                <a:ext uri="{FF2B5EF4-FFF2-40B4-BE49-F238E27FC236}">
                  <a16:creationId xmlns:a16="http://schemas.microsoft.com/office/drawing/2014/main" id="{9DBD2A83-D5EA-C2DA-8119-FCEC0DBB219A}"/>
                </a:ext>
              </a:extLst>
            </p:cNvPr>
            <p:cNvSpPr txBox="1"/>
            <p:nvPr/>
          </p:nvSpPr>
          <p:spPr>
            <a:xfrm>
              <a:off x="1594041" y="3682312"/>
              <a:ext cx="2175274" cy="806561"/>
            </a:xfrm>
            <a:prstGeom prst="rect">
              <a:avLst/>
            </a:prstGeom>
            <a:noFill/>
          </p:spPr>
          <p:txBody>
            <a:bodyPr wrap="square" rtlCol="0" anchor="ctr" anchorCtr="0">
              <a:noAutofit/>
            </a:bodyPr>
            <a:lstStyle/>
            <a:p>
              <a:r>
                <a:rPr lang="en-US" sz="1000">
                  <a:solidFill>
                    <a:schemeClr val="bg1"/>
                  </a:solidFill>
                  <a:latin typeface="ServiceNow Sans" panose="020B0504040101010104" pitchFamily="34" charset="77"/>
                </a:rPr>
                <a:t>Auto update the assets impacted during an IT problem, incident, change, and predict software costs and automate patching of the systems in a timely fashion.</a:t>
              </a:r>
            </a:p>
          </p:txBody>
        </p:sp>
        <p:cxnSp>
          <p:nvCxnSpPr>
            <p:cNvPr id="79" name="Straight Arrow Connector 78">
              <a:extLst>
                <a:ext uri="{FF2B5EF4-FFF2-40B4-BE49-F238E27FC236}">
                  <a16:creationId xmlns:a16="http://schemas.microsoft.com/office/drawing/2014/main" id="{07EFA90E-181E-A427-1920-7128F2ACA662}"/>
                </a:ext>
              </a:extLst>
            </p:cNvPr>
            <p:cNvCxnSpPr>
              <a:cxnSpLocks/>
            </p:cNvCxnSpPr>
            <p:nvPr/>
          </p:nvCxnSpPr>
          <p:spPr>
            <a:xfrm flipH="1">
              <a:off x="3804217" y="4134785"/>
              <a:ext cx="247046" cy="0"/>
            </a:xfrm>
            <a:prstGeom prst="straightConnector1">
              <a:avLst/>
            </a:prstGeom>
            <a:ln w="9525">
              <a:solidFill>
                <a:srgbClr val="6AC3C8"/>
              </a:solidFill>
              <a:tailEnd type="oval"/>
            </a:ln>
          </p:spPr>
          <p:style>
            <a:lnRef idx="1">
              <a:schemeClr val="accent1"/>
            </a:lnRef>
            <a:fillRef idx="0">
              <a:schemeClr val="accent1"/>
            </a:fillRef>
            <a:effectRef idx="0">
              <a:schemeClr val="accent1"/>
            </a:effectRef>
            <a:fontRef idx="minor">
              <a:schemeClr val="tx1"/>
            </a:fontRef>
          </p:style>
        </p:cxnSp>
      </p:grpSp>
      <p:grpSp>
        <p:nvGrpSpPr>
          <p:cNvPr id="98" name="Group 97">
            <a:extLst>
              <a:ext uri="{FF2B5EF4-FFF2-40B4-BE49-F238E27FC236}">
                <a16:creationId xmlns:a16="http://schemas.microsoft.com/office/drawing/2014/main" id="{6F477149-3406-5A67-EE21-E4DD7925B853}"/>
              </a:ext>
            </a:extLst>
          </p:cNvPr>
          <p:cNvGrpSpPr/>
          <p:nvPr/>
        </p:nvGrpSpPr>
        <p:grpSpPr>
          <a:xfrm>
            <a:off x="1484714" y="4841671"/>
            <a:ext cx="4079725" cy="907245"/>
            <a:chOff x="1484714" y="4841671"/>
            <a:chExt cx="4079725" cy="907245"/>
          </a:xfrm>
        </p:grpSpPr>
        <p:sp>
          <p:nvSpPr>
            <p:cNvPr id="70" name="Rectangle 69">
              <a:extLst>
                <a:ext uri="{FF2B5EF4-FFF2-40B4-BE49-F238E27FC236}">
                  <a16:creationId xmlns:a16="http://schemas.microsoft.com/office/drawing/2014/main" id="{05DAFABB-6D56-447F-26A1-AAE7AB6F7502}"/>
                </a:ext>
              </a:extLst>
            </p:cNvPr>
            <p:cNvSpPr/>
            <p:nvPr/>
          </p:nvSpPr>
          <p:spPr>
            <a:xfrm>
              <a:off x="1484714" y="4841671"/>
              <a:ext cx="2305110" cy="907245"/>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a:solidFill>
                  <a:schemeClr val="tx1"/>
                </a:solidFill>
                <a:latin typeface="ServiceNow Sans" panose="020B0504040101010104" pitchFamily="34" charset="77"/>
              </a:endParaRPr>
            </a:p>
          </p:txBody>
        </p:sp>
        <p:sp>
          <p:nvSpPr>
            <p:cNvPr id="71" name="TextBox 70">
              <a:extLst>
                <a:ext uri="{FF2B5EF4-FFF2-40B4-BE49-F238E27FC236}">
                  <a16:creationId xmlns:a16="http://schemas.microsoft.com/office/drawing/2014/main" id="{4901C63C-AAB7-08C9-E544-9DD85565BF15}"/>
                </a:ext>
              </a:extLst>
            </p:cNvPr>
            <p:cNvSpPr txBox="1"/>
            <p:nvPr/>
          </p:nvSpPr>
          <p:spPr>
            <a:xfrm>
              <a:off x="1585635" y="4969461"/>
              <a:ext cx="2183680" cy="632276"/>
            </a:xfrm>
            <a:prstGeom prst="rect">
              <a:avLst/>
            </a:prstGeom>
            <a:noFill/>
            <a:ln>
              <a:noFill/>
            </a:ln>
          </p:spPr>
          <p:txBody>
            <a:bodyPr wrap="square" rtlCol="0" anchor="ctr" anchorCtr="0">
              <a:noAutofit/>
            </a:bodyPr>
            <a:lstStyle/>
            <a:p>
              <a:r>
                <a:rPr lang="en-US" sz="1000">
                  <a:solidFill>
                    <a:schemeClr val="bg1"/>
                  </a:solidFill>
                  <a:latin typeface="ServiceNow Sans" panose="020B0504040101010104" pitchFamily="34" charset="77"/>
                </a:rPr>
                <a:t>Manage vulnerabilities, cloud security, data loss prevention and expose threats within software environment</a:t>
              </a:r>
            </a:p>
          </p:txBody>
        </p:sp>
        <p:cxnSp>
          <p:nvCxnSpPr>
            <p:cNvPr id="80" name="Straight Arrow Connector 79">
              <a:extLst>
                <a:ext uri="{FF2B5EF4-FFF2-40B4-BE49-F238E27FC236}">
                  <a16:creationId xmlns:a16="http://schemas.microsoft.com/office/drawing/2014/main" id="{CF1E4BA5-CD67-B30A-D844-278BF3A9C890}"/>
                </a:ext>
              </a:extLst>
            </p:cNvPr>
            <p:cNvCxnSpPr>
              <a:cxnSpLocks/>
            </p:cNvCxnSpPr>
            <p:nvPr/>
          </p:nvCxnSpPr>
          <p:spPr>
            <a:xfrm flipH="1">
              <a:off x="3810334" y="5290594"/>
              <a:ext cx="1754105" cy="0"/>
            </a:xfrm>
            <a:prstGeom prst="straightConnector1">
              <a:avLst/>
            </a:prstGeom>
            <a:ln w="9525">
              <a:solidFill>
                <a:srgbClr val="6AC3C8"/>
              </a:solidFill>
              <a:tailEnd type="oval"/>
            </a:ln>
          </p:spPr>
          <p:style>
            <a:lnRef idx="1">
              <a:schemeClr val="accent1"/>
            </a:lnRef>
            <a:fillRef idx="0">
              <a:schemeClr val="accent1"/>
            </a:fillRef>
            <a:effectRef idx="0">
              <a:schemeClr val="accent1"/>
            </a:effectRef>
            <a:fontRef idx="minor">
              <a:schemeClr val="tx1"/>
            </a:fontRef>
          </p:style>
        </p:cxnSp>
      </p:grpSp>
      <p:grpSp>
        <p:nvGrpSpPr>
          <p:cNvPr id="97" name="Group 96">
            <a:extLst>
              <a:ext uri="{FF2B5EF4-FFF2-40B4-BE49-F238E27FC236}">
                <a16:creationId xmlns:a16="http://schemas.microsoft.com/office/drawing/2014/main" id="{1B9D534C-8C79-B838-F609-810F5DC67274}"/>
              </a:ext>
            </a:extLst>
          </p:cNvPr>
          <p:cNvGrpSpPr/>
          <p:nvPr/>
        </p:nvGrpSpPr>
        <p:grpSpPr>
          <a:xfrm>
            <a:off x="5710501" y="5457720"/>
            <a:ext cx="1977510" cy="984599"/>
            <a:chOff x="5710501" y="5457720"/>
            <a:chExt cx="1977510" cy="984599"/>
          </a:xfrm>
        </p:grpSpPr>
        <p:sp>
          <p:nvSpPr>
            <p:cNvPr id="73" name="TextBox 72">
              <a:extLst>
                <a:ext uri="{FF2B5EF4-FFF2-40B4-BE49-F238E27FC236}">
                  <a16:creationId xmlns:a16="http://schemas.microsoft.com/office/drawing/2014/main" id="{812F71CA-7CE4-9886-DF99-527BE394F36E}"/>
                </a:ext>
              </a:extLst>
            </p:cNvPr>
            <p:cNvSpPr txBox="1"/>
            <p:nvPr/>
          </p:nvSpPr>
          <p:spPr>
            <a:xfrm>
              <a:off x="5710501" y="5765157"/>
              <a:ext cx="1945359" cy="632276"/>
            </a:xfrm>
            <a:prstGeom prst="rect">
              <a:avLst/>
            </a:prstGeom>
            <a:noFill/>
          </p:spPr>
          <p:txBody>
            <a:bodyPr wrap="square" rtlCol="0" anchor="ctr" anchorCtr="0">
              <a:noAutofit/>
            </a:bodyPr>
            <a:lstStyle/>
            <a:p>
              <a:r>
                <a:rPr lang="en-US" sz="1000">
                  <a:solidFill>
                    <a:schemeClr val="bg1"/>
                  </a:solidFill>
                  <a:latin typeface="ServiceNow Sans" panose="020B0504040101010104" pitchFamily="34" charset="77"/>
                </a:rPr>
                <a:t>ISO and CIS controls monitored and flagged through risk assessments</a:t>
              </a:r>
            </a:p>
          </p:txBody>
        </p:sp>
        <p:sp>
          <p:nvSpPr>
            <p:cNvPr id="72" name="Rectangle 71">
              <a:extLst>
                <a:ext uri="{FF2B5EF4-FFF2-40B4-BE49-F238E27FC236}">
                  <a16:creationId xmlns:a16="http://schemas.microsoft.com/office/drawing/2014/main" id="{9C939F94-DF76-B183-2088-6B1B2C6E3284}"/>
                </a:ext>
              </a:extLst>
            </p:cNvPr>
            <p:cNvSpPr/>
            <p:nvPr/>
          </p:nvSpPr>
          <p:spPr>
            <a:xfrm>
              <a:off x="5716849" y="5665624"/>
              <a:ext cx="1971162" cy="776695"/>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latin typeface="ServiceNow Sans" panose="020B0504040101010104" pitchFamily="34" charset="77"/>
              </a:endParaRPr>
            </a:p>
          </p:txBody>
        </p:sp>
        <p:cxnSp>
          <p:nvCxnSpPr>
            <p:cNvPr id="81" name="Straight Arrow Connector 80">
              <a:extLst>
                <a:ext uri="{FF2B5EF4-FFF2-40B4-BE49-F238E27FC236}">
                  <a16:creationId xmlns:a16="http://schemas.microsoft.com/office/drawing/2014/main" id="{599694DF-F1D2-1032-4F88-9BA191372351}"/>
                </a:ext>
              </a:extLst>
            </p:cNvPr>
            <p:cNvCxnSpPr>
              <a:cxnSpLocks/>
            </p:cNvCxnSpPr>
            <p:nvPr/>
          </p:nvCxnSpPr>
          <p:spPr>
            <a:xfrm>
              <a:off x="5989256" y="5457720"/>
              <a:ext cx="0" cy="142869"/>
            </a:xfrm>
            <a:prstGeom prst="straightConnector1">
              <a:avLst/>
            </a:prstGeom>
            <a:ln w="9525">
              <a:solidFill>
                <a:srgbClr val="6AC3C8"/>
              </a:solidFill>
              <a:tailEnd type="oval"/>
            </a:ln>
          </p:spPr>
          <p:style>
            <a:lnRef idx="1">
              <a:schemeClr val="accent1"/>
            </a:lnRef>
            <a:fillRef idx="0">
              <a:schemeClr val="accent1"/>
            </a:fillRef>
            <a:effectRef idx="0">
              <a:schemeClr val="accent1"/>
            </a:effectRef>
            <a:fontRef idx="minor">
              <a:schemeClr val="tx1"/>
            </a:fontRef>
          </p:style>
        </p:cxnSp>
      </p:grpSp>
      <p:sp>
        <p:nvSpPr>
          <p:cNvPr id="83" name="Can 82">
            <a:extLst>
              <a:ext uri="{FF2B5EF4-FFF2-40B4-BE49-F238E27FC236}">
                <a16:creationId xmlns:a16="http://schemas.microsoft.com/office/drawing/2014/main" id="{4BB951B6-A29C-988C-7FE8-4F830B3BEBE3}"/>
              </a:ext>
            </a:extLst>
          </p:cNvPr>
          <p:cNvSpPr/>
          <p:nvPr/>
        </p:nvSpPr>
        <p:spPr>
          <a:xfrm>
            <a:off x="5799596" y="3761586"/>
            <a:ext cx="471907" cy="302880"/>
          </a:xfrm>
          <a:prstGeom prst="can">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456492">
              <a:defRPr/>
            </a:pPr>
            <a:r>
              <a:rPr lang="en-US" sz="1000" b="1">
                <a:solidFill>
                  <a:srgbClr val="FFFFFF"/>
                </a:solidFill>
                <a:latin typeface="ServiceNow Sans" panose="020B0504040101010104" pitchFamily="34" charset="77"/>
              </a:rPr>
              <a:t>CMDB</a:t>
            </a:r>
          </a:p>
        </p:txBody>
      </p:sp>
      <p:grpSp>
        <p:nvGrpSpPr>
          <p:cNvPr id="95" name="Group 94">
            <a:extLst>
              <a:ext uri="{FF2B5EF4-FFF2-40B4-BE49-F238E27FC236}">
                <a16:creationId xmlns:a16="http://schemas.microsoft.com/office/drawing/2014/main" id="{DC4242F3-A979-63DD-BFEC-D5A4B7E7C414}"/>
              </a:ext>
            </a:extLst>
          </p:cNvPr>
          <p:cNvGrpSpPr/>
          <p:nvPr/>
        </p:nvGrpSpPr>
        <p:grpSpPr>
          <a:xfrm>
            <a:off x="7926752" y="3653821"/>
            <a:ext cx="2823259" cy="958711"/>
            <a:chOff x="7926752" y="3653821"/>
            <a:chExt cx="2823259" cy="958711"/>
          </a:xfrm>
        </p:grpSpPr>
        <p:sp>
          <p:nvSpPr>
            <p:cNvPr id="63" name="Rectangle 62">
              <a:extLst>
                <a:ext uri="{FF2B5EF4-FFF2-40B4-BE49-F238E27FC236}">
                  <a16:creationId xmlns:a16="http://schemas.microsoft.com/office/drawing/2014/main" id="{D7833921-E4FA-27D4-340F-33421C7FC95F}"/>
                </a:ext>
              </a:extLst>
            </p:cNvPr>
            <p:cNvSpPr/>
            <p:nvPr/>
          </p:nvSpPr>
          <p:spPr>
            <a:xfrm>
              <a:off x="8148074" y="3653821"/>
              <a:ext cx="2601937" cy="958711"/>
            </a:xfrm>
            <a:prstGeom prst="rect">
              <a:avLst/>
            </a:prstGeom>
            <a:solidFill>
              <a:schemeClr val="tx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lang="en-US" sz="1600" err="1">
                <a:solidFill>
                  <a:schemeClr val="tx1"/>
                </a:solidFill>
                <a:latin typeface="ServiceNow Sans" panose="020B0504040101010104" pitchFamily="34" charset="77"/>
              </a:endParaRPr>
            </a:p>
          </p:txBody>
        </p:sp>
        <p:cxnSp>
          <p:nvCxnSpPr>
            <p:cNvPr id="76" name="Straight Arrow Connector 75">
              <a:extLst>
                <a:ext uri="{FF2B5EF4-FFF2-40B4-BE49-F238E27FC236}">
                  <a16:creationId xmlns:a16="http://schemas.microsoft.com/office/drawing/2014/main" id="{A26688F1-8278-A789-3D11-430DC0A1C1F6}"/>
                </a:ext>
              </a:extLst>
            </p:cNvPr>
            <p:cNvCxnSpPr>
              <a:cxnSpLocks/>
            </p:cNvCxnSpPr>
            <p:nvPr/>
          </p:nvCxnSpPr>
          <p:spPr>
            <a:xfrm>
              <a:off x="7926752" y="4140294"/>
              <a:ext cx="221323" cy="0"/>
            </a:xfrm>
            <a:prstGeom prst="straightConnector1">
              <a:avLst/>
            </a:prstGeom>
            <a:ln w="9525">
              <a:solidFill>
                <a:srgbClr val="6AC3C8"/>
              </a:solidFill>
              <a:tailEnd type="oval"/>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596029D1-71D2-2E55-D193-5544DC29652B}"/>
                </a:ext>
              </a:extLst>
            </p:cNvPr>
            <p:cNvSpPr txBox="1"/>
            <p:nvPr/>
          </p:nvSpPr>
          <p:spPr>
            <a:xfrm>
              <a:off x="8138416" y="3744564"/>
              <a:ext cx="2518606" cy="765343"/>
            </a:xfrm>
            <a:prstGeom prst="rect">
              <a:avLst/>
            </a:prstGeom>
            <a:noFill/>
          </p:spPr>
          <p:txBody>
            <a:bodyPr wrap="square" rtlCol="0" anchor="ctr" anchorCtr="0">
              <a:noAutofit/>
            </a:bodyPr>
            <a:lstStyle/>
            <a:p>
              <a:r>
                <a:rPr lang="en-US" sz="1000" dirty="0">
                  <a:solidFill>
                    <a:schemeClr val="bg1"/>
                  </a:solidFill>
                  <a:latin typeface="ServiceNow Sans" panose="020B0504040101010104" pitchFamily="34" charset="77"/>
                </a:rPr>
                <a:t>Automatically provision or procure assets and apply  risk controls and set up security posture controls  to monitor for regulatory compliance.</a:t>
              </a:r>
            </a:p>
          </p:txBody>
        </p:sp>
      </p:grpSp>
    </p:spTree>
    <p:extLst>
      <p:ext uri="{BB962C8B-B14F-4D97-AF65-F5344CB8AC3E}">
        <p14:creationId xmlns:p14="http://schemas.microsoft.com/office/powerpoint/2010/main" val="405478767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ppt_x"/>
                                          </p:val>
                                        </p:tav>
                                        <p:tav tm="100000">
                                          <p:val>
                                            <p:strVal val="#ppt_x"/>
                                          </p:val>
                                        </p:tav>
                                      </p:tavLst>
                                    </p:anim>
                                    <p:anim calcmode="lin" valueType="num">
                                      <p:cBhvr additive="base">
                                        <p:cTn id="8" dur="500" fill="hold"/>
                                        <p:tgtEl>
                                          <p:spTgt spid="9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4"/>
                                        </p:tgtEl>
                                        <p:attrNameLst>
                                          <p:attrName>style.visibility</p:attrName>
                                        </p:attrNameLst>
                                      </p:cBhvr>
                                      <p:to>
                                        <p:strVal val="visible"/>
                                      </p:to>
                                    </p:set>
                                    <p:anim calcmode="lin" valueType="num">
                                      <p:cBhvr additive="base">
                                        <p:cTn id="13" dur="500" fill="hold"/>
                                        <p:tgtEl>
                                          <p:spTgt spid="94"/>
                                        </p:tgtEl>
                                        <p:attrNameLst>
                                          <p:attrName>ppt_x</p:attrName>
                                        </p:attrNameLst>
                                      </p:cBhvr>
                                      <p:tavLst>
                                        <p:tav tm="0">
                                          <p:val>
                                            <p:strVal val="#ppt_x"/>
                                          </p:val>
                                        </p:tav>
                                        <p:tav tm="100000">
                                          <p:val>
                                            <p:strVal val="#ppt_x"/>
                                          </p:val>
                                        </p:tav>
                                      </p:tavLst>
                                    </p:anim>
                                    <p:anim calcmode="lin" valueType="num">
                                      <p:cBhvr additive="base">
                                        <p:cTn id="14" dur="500" fill="hold"/>
                                        <p:tgtEl>
                                          <p:spTgt spid="9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5"/>
                                        </p:tgtEl>
                                        <p:attrNameLst>
                                          <p:attrName>style.visibility</p:attrName>
                                        </p:attrNameLst>
                                      </p:cBhvr>
                                      <p:to>
                                        <p:strVal val="visible"/>
                                      </p:to>
                                    </p:set>
                                    <p:anim calcmode="lin" valueType="num">
                                      <p:cBhvr additive="base">
                                        <p:cTn id="19" dur="500" fill="hold"/>
                                        <p:tgtEl>
                                          <p:spTgt spid="95"/>
                                        </p:tgtEl>
                                        <p:attrNameLst>
                                          <p:attrName>ppt_x</p:attrName>
                                        </p:attrNameLst>
                                      </p:cBhvr>
                                      <p:tavLst>
                                        <p:tav tm="0">
                                          <p:val>
                                            <p:strVal val="#ppt_x"/>
                                          </p:val>
                                        </p:tav>
                                        <p:tav tm="100000">
                                          <p:val>
                                            <p:strVal val="#ppt_x"/>
                                          </p:val>
                                        </p:tav>
                                      </p:tavLst>
                                    </p:anim>
                                    <p:anim calcmode="lin" valueType="num">
                                      <p:cBhvr additive="base">
                                        <p:cTn id="20" dur="500" fill="hold"/>
                                        <p:tgtEl>
                                          <p:spTgt spid="9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6"/>
                                        </p:tgtEl>
                                        <p:attrNameLst>
                                          <p:attrName>style.visibility</p:attrName>
                                        </p:attrNameLst>
                                      </p:cBhvr>
                                      <p:to>
                                        <p:strVal val="visible"/>
                                      </p:to>
                                    </p:set>
                                    <p:anim calcmode="lin" valueType="num">
                                      <p:cBhvr additive="base">
                                        <p:cTn id="25" dur="500" fill="hold"/>
                                        <p:tgtEl>
                                          <p:spTgt spid="96"/>
                                        </p:tgtEl>
                                        <p:attrNameLst>
                                          <p:attrName>ppt_x</p:attrName>
                                        </p:attrNameLst>
                                      </p:cBhvr>
                                      <p:tavLst>
                                        <p:tav tm="0">
                                          <p:val>
                                            <p:strVal val="#ppt_x"/>
                                          </p:val>
                                        </p:tav>
                                        <p:tav tm="100000">
                                          <p:val>
                                            <p:strVal val="#ppt_x"/>
                                          </p:val>
                                        </p:tav>
                                      </p:tavLst>
                                    </p:anim>
                                    <p:anim calcmode="lin" valueType="num">
                                      <p:cBhvr additive="base">
                                        <p:cTn id="26" dur="500" fill="hold"/>
                                        <p:tgtEl>
                                          <p:spTgt spid="9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additive="base">
                                        <p:cTn id="31" dur="500" fill="hold"/>
                                        <p:tgtEl>
                                          <p:spTgt spid="97"/>
                                        </p:tgtEl>
                                        <p:attrNameLst>
                                          <p:attrName>ppt_x</p:attrName>
                                        </p:attrNameLst>
                                      </p:cBhvr>
                                      <p:tavLst>
                                        <p:tav tm="0">
                                          <p:val>
                                            <p:strVal val="#ppt_x"/>
                                          </p:val>
                                        </p:tav>
                                        <p:tav tm="100000">
                                          <p:val>
                                            <p:strVal val="#ppt_x"/>
                                          </p:val>
                                        </p:tav>
                                      </p:tavLst>
                                    </p:anim>
                                    <p:anim calcmode="lin" valueType="num">
                                      <p:cBhvr additive="base">
                                        <p:cTn id="32" dur="500" fill="hold"/>
                                        <p:tgtEl>
                                          <p:spTgt spid="9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98"/>
                                        </p:tgtEl>
                                        <p:attrNameLst>
                                          <p:attrName>style.visibility</p:attrName>
                                        </p:attrNameLst>
                                      </p:cBhvr>
                                      <p:to>
                                        <p:strVal val="visible"/>
                                      </p:to>
                                    </p:set>
                                    <p:anim calcmode="lin" valueType="num">
                                      <p:cBhvr additive="base">
                                        <p:cTn id="37" dur="500" fill="hold"/>
                                        <p:tgtEl>
                                          <p:spTgt spid="98"/>
                                        </p:tgtEl>
                                        <p:attrNameLst>
                                          <p:attrName>ppt_x</p:attrName>
                                        </p:attrNameLst>
                                      </p:cBhvr>
                                      <p:tavLst>
                                        <p:tav tm="0">
                                          <p:val>
                                            <p:strVal val="#ppt_x"/>
                                          </p:val>
                                        </p:tav>
                                        <p:tav tm="100000">
                                          <p:val>
                                            <p:strVal val="#ppt_x"/>
                                          </p:val>
                                        </p:tav>
                                      </p:tavLst>
                                    </p:anim>
                                    <p:anim calcmode="lin" valueType="num">
                                      <p:cBhvr additive="base">
                                        <p:cTn id="38"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ppt_x"/>
                                          </p:val>
                                        </p:tav>
                                        <p:tav tm="100000">
                                          <p:val>
                                            <p:strVal val="#ppt_x"/>
                                          </p:val>
                                        </p:tav>
                                      </p:tavLst>
                                    </p:anim>
                                    <p:anim calcmode="lin" valueType="num">
                                      <p:cBhvr additive="base">
                                        <p:cTn id="44" dur="500" fill="hold"/>
                                        <p:tgtEl>
                                          <p:spTgt spid="9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92"/>
                                        </p:tgtEl>
                                        <p:attrNameLst>
                                          <p:attrName>style.visibility</p:attrName>
                                        </p:attrNameLst>
                                      </p:cBhvr>
                                      <p:to>
                                        <p:strVal val="visible"/>
                                      </p:to>
                                    </p:set>
                                    <p:anim calcmode="lin" valueType="num">
                                      <p:cBhvr additive="base">
                                        <p:cTn id="49" dur="500" fill="hold"/>
                                        <p:tgtEl>
                                          <p:spTgt spid="92"/>
                                        </p:tgtEl>
                                        <p:attrNameLst>
                                          <p:attrName>ppt_x</p:attrName>
                                        </p:attrNameLst>
                                      </p:cBhvr>
                                      <p:tavLst>
                                        <p:tav tm="0">
                                          <p:val>
                                            <p:strVal val="#ppt_x"/>
                                          </p:val>
                                        </p:tav>
                                        <p:tav tm="100000">
                                          <p:val>
                                            <p:strVal val="#ppt_x"/>
                                          </p:val>
                                        </p:tav>
                                      </p:tavLst>
                                    </p:anim>
                                    <p:anim calcmode="lin" valueType="num">
                                      <p:cBhvr additive="base">
                                        <p:cTn id="50" dur="500" fill="hold"/>
                                        <p:tgtEl>
                                          <p:spTgt spid="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0071DB4E-7A65-90F0-ADE3-CC5377B705A4}"/>
              </a:ext>
            </a:extLst>
          </p:cNvPr>
          <p:cNvGrpSpPr/>
          <p:nvPr/>
        </p:nvGrpSpPr>
        <p:grpSpPr>
          <a:xfrm>
            <a:off x="87532" y="403164"/>
            <a:ext cx="11979849" cy="407818"/>
            <a:chOff x="87555" y="402375"/>
            <a:chExt cx="11982970" cy="456962"/>
          </a:xfrm>
          <a:solidFill>
            <a:schemeClr val="tx1"/>
          </a:solidFill>
        </p:grpSpPr>
        <p:sp>
          <p:nvSpPr>
            <p:cNvPr id="5" name="Chevron 4">
              <a:extLst>
                <a:ext uri="{FF2B5EF4-FFF2-40B4-BE49-F238E27FC236}">
                  <a16:creationId xmlns:a16="http://schemas.microsoft.com/office/drawing/2014/main" id="{B0BC086B-2E6D-403C-2CC5-C07A7815C1A5}"/>
                </a:ext>
              </a:extLst>
            </p:cNvPr>
            <p:cNvSpPr/>
            <p:nvPr/>
          </p:nvSpPr>
          <p:spPr>
            <a:xfrm>
              <a:off x="87555" y="402375"/>
              <a:ext cx="1917135"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chemeClr val="bg1"/>
                  </a:solidFill>
                  <a:latin typeface="ServiceNow Sans" panose="020B0504040101010104" pitchFamily="34" charset="77"/>
                </a:rPr>
                <a:t>Ideate &amp; Plan</a:t>
              </a:r>
            </a:p>
          </p:txBody>
        </p:sp>
        <p:sp>
          <p:nvSpPr>
            <p:cNvPr id="6" name="Chevron 5">
              <a:extLst>
                <a:ext uri="{FF2B5EF4-FFF2-40B4-BE49-F238E27FC236}">
                  <a16:creationId xmlns:a16="http://schemas.microsoft.com/office/drawing/2014/main" id="{EB312A10-CD1E-339B-28A9-8D28F4851F32}"/>
                </a:ext>
              </a:extLst>
            </p:cNvPr>
            <p:cNvSpPr/>
            <p:nvPr/>
          </p:nvSpPr>
          <p:spPr>
            <a:xfrm>
              <a:off x="1822102" y="402375"/>
              <a:ext cx="1917544"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Request/ </a:t>
              </a:r>
            </a:p>
            <a:p>
              <a:pPr algn="ctr" defTabSz="456629">
                <a:defRPr/>
              </a:pPr>
              <a:r>
                <a:rPr lang="en-US" sz="1200" b="1">
                  <a:solidFill>
                    <a:srgbClr val="FFFFFF"/>
                  </a:solidFill>
                  <a:latin typeface="ServiceNow Sans" panose="020B0504040101010104" pitchFamily="34" charset="77"/>
                </a:rPr>
                <a:t>Fulfill</a:t>
              </a:r>
            </a:p>
          </p:txBody>
        </p:sp>
        <p:sp>
          <p:nvSpPr>
            <p:cNvPr id="7" name="Chevron 6">
              <a:extLst>
                <a:ext uri="{FF2B5EF4-FFF2-40B4-BE49-F238E27FC236}">
                  <a16:creationId xmlns:a16="http://schemas.microsoft.com/office/drawing/2014/main" id="{45430850-8B71-FDB8-D5CF-8E45C99DD9DF}"/>
                </a:ext>
              </a:extLst>
            </p:cNvPr>
            <p:cNvSpPr/>
            <p:nvPr/>
          </p:nvSpPr>
          <p:spPr>
            <a:xfrm>
              <a:off x="3557058" y="402375"/>
              <a:ext cx="1917135"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Develop / Deploy</a:t>
              </a:r>
            </a:p>
          </p:txBody>
        </p:sp>
        <p:sp>
          <p:nvSpPr>
            <p:cNvPr id="8" name="Chevron 7">
              <a:extLst>
                <a:ext uri="{FF2B5EF4-FFF2-40B4-BE49-F238E27FC236}">
                  <a16:creationId xmlns:a16="http://schemas.microsoft.com/office/drawing/2014/main" id="{2D5FACF1-C102-B207-EAFF-B9E42E5EE9A0}"/>
                </a:ext>
              </a:extLst>
            </p:cNvPr>
            <p:cNvSpPr/>
            <p:nvPr/>
          </p:nvSpPr>
          <p:spPr>
            <a:xfrm>
              <a:off x="5291605" y="402375"/>
              <a:ext cx="1909522"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Manage</a:t>
              </a:r>
            </a:p>
          </p:txBody>
        </p:sp>
        <p:sp>
          <p:nvSpPr>
            <p:cNvPr id="9" name="Chevron 8">
              <a:extLst>
                <a:ext uri="{FF2B5EF4-FFF2-40B4-BE49-F238E27FC236}">
                  <a16:creationId xmlns:a16="http://schemas.microsoft.com/office/drawing/2014/main" id="{277D65DC-7D09-229E-3789-67481EDE2644}"/>
                </a:ext>
              </a:extLst>
            </p:cNvPr>
            <p:cNvSpPr/>
            <p:nvPr/>
          </p:nvSpPr>
          <p:spPr>
            <a:xfrm>
              <a:off x="7018540" y="402375"/>
              <a:ext cx="1889283"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Monitor</a:t>
              </a:r>
            </a:p>
          </p:txBody>
        </p:sp>
        <p:sp>
          <p:nvSpPr>
            <p:cNvPr id="10" name="Chevron 9">
              <a:extLst>
                <a:ext uri="{FF2B5EF4-FFF2-40B4-BE49-F238E27FC236}">
                  <a16:creationId xmlns:a16="http://schemas.microsoft.com/office/drawing/2014/main" id="{021C4778-8C36-3CFE-A796-C272B9CA64DD}"/>
                </a:ext>
              </a:extLst>
            </p:cNvPr>
            <p:cNvSpPr/>
            <p:nvPr/>
          </p:nvSpPr>
          <p:spPr>
            <a:xfrm>
              <a:off x="8725236" y="402375"/>
              <a:ext cx="1889283"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Service</a:t>
              </a:r>
            </a:p>
          </p:txBody>
        </p:sp>
        <p:sp>
          <p:nvSpPr>
            <p:cNvPr id="11" name="Chevron 10">
              <a:extLst>
                <a:ext uri="{FF2B5EF4-FFF2-40B4-BE49-F238E27FC236}">
                  <a16:creationId xmlns:a16="http://schemas.microsoft.com/office/drawing/2014/main" id="{CE8099A0-674F-3EFA-FDAE-8F1BB6345C91}"/>
                </a:ext>
              </a:extLst>
            </p:cNvPr>
            <p:cNvSpPr/>
            <p:nvPr/>
          </p:nvSpPr>
          <p:spPr>
            <a:xfrm>
              <a:off x="10431931" y="402375"/>
              <a:ext cx="1638594" cy="456962"/>
            </a:xfrm>
            <a:prstGeom prst="chevron">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6629">
                <a:defRPr/>
              </a:pPr>
              <a:r>
                <a:rPr lang="en-US" sz="1200" b="1">
                  <a:solidFill>
                    <a:srgbClr val="FFFFFF"/>
                  </a:solidFill>
                  <a:latin typeface="ServiceNow Sans" panose="020B0504040101010104" pitchFamily="34" charset="77"/>
                </a:rPr>
                <a:t>Retire</a:t>
              </a:r>
            </a:p>
          </p:txBody>
        </p:sp>
      </p:grpSp>
      <p:sp>
        <p:nvSpPr>
          <p:cNvPr id="12" name="Rectangle 11">
            <a:extLst>
              <a:ext uri="{FF2B5EF4-FFF2-40B4-BE49-F238E27FC236}">
                <a16:creationId xmlns:a16="http://schemas.microsoft.com/office/drawing/2014/main" id="{A693F1EE-4235-B1A9-1F7B-2251A197B498}"/>
              </a:ext>
            </a:extLst>
          </p:cNvPr>
          <p:cNvSpPr/>
          <p:nvPr/>
        </p:nvSpPr>
        <p:spPr>
          <a:xfrm>
            <a:off x="10397370" y="865100"/>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Hardware End of Life</a:t>
            </a:r>
          </a:p>
        </p:txBody>
      </p:sp>
      <p:sp>
        <p:nvSpPr>
          <p:cNvPr id="13" name="Rectangle 12">
            <a:extLst>
              <a:ext uri="{FF2B5EF4-FFF2-40B4-BE49-F238E27FC236}">
                <a16:creationId xmlns:a16="http://schemas.microsoft.com/office/drawing/2014/main" id="{8E36F2C0-FFB7-930D-02D9-7F51EF147F43}"/>
              </a:ext>
            </a:extLst>
          </p:cNvPr>
          <p:cNvSpPr/>
          <p:nvPr/>
        </p:nvSpPr>
        <p:spPr>
          <a:xfrm>
            <a:off x="10397370" y="1244595"/>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End of Life</a:t>
            </a:r>
          </a:p>
        </p:txBody>
      </p:sp>
      <p:sp>
        <p:nvSpPr>
          <p:cNvPr id="14" name="Rectangle 13">
            <a:extLst>
              <a:ext uri="{FF2B5EF4-FFF2-40B4-BE49-F238E27FC236}">
                <a16:creationId xmlns:a16="http://schemas.microsoft.com/office/drawing/2014/main" id="{A91B3BE8-F80A-090F-1059-28C62EBD0397}"/>
              </a:ext>
            </a:extLst>
          </p:cNvPr>
          <p:cNvSpPr/>
          <p:nvPr/>
        </p:nvSpPr>
        <p:spPr>
          <a:xfrm>
            <a:off x="10397370" y="1624089"/>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Hardware Offboarding</a:t>
            </a:r>
          </a:p>
        </p:txBody>
      </p:sp>
      <p:sp>
        <p:nvSpPr>
          <p:cNvPr id="15" name="TextBox 14">
            <a:extLst>
              <a:ext uri="{FF2B5EF4-FFF2-40B4-BE49-F238E27FC236}">
                <a16:creationId xmlns:a16="http://schemas.microsoft.com/office/drawing/2014/main" id="{78698D12-F198-0D10-0F45-CAC0BE95E88A}"/>
              </a:ext>
            </a:extLst>
          </p:cNvPr>
          <p:cNvSpPr txBox="1"/>
          <p:nvPr/>
        </p:nvSpPr>
        <p:spPr>
          <a:xfrm>
            <a:off x="11944879" y="1624090"/>
            <a:ext cx="0" cy="45695"/>
          </a:xfrm>
          <a:prstGeom prst="rect">
            <a:avLst/>
          </a:prstGeom>
          <a:solidFill>
            <a:schemeClr val="tx1"/>
          </a:solidFill>
          <a:ln>
            <a:noFill/>
          </a:ln>
        </p:spPr>
        <p:txBody>
          <a:bodyPr wrap="none" rtlCol="0">
            <a:noAutofit/>
          </a:bodyPr>
          <a:lstStyle/>
          <a:p>
            <a:pPr>
              <a:spcBef>
                <a:spcPts val="300"/>
              </a:spcBef>
            </a:pPr>
            <a:endParaRPr lang="en-US" sz="1600">
              <a:solidFill>
                <a:schemeClr val="bg1"/>
              </a:solidFill>
              <a:latin typeface="ServiceNow Sans" panose="020B0504040101010104" pitchFamily="34" charset="77"/>
            </a:endParaRPr>
          </a:p>
        </p:txBody>
      </p:sp>
      <p:sp>
        <p:nvSpPr>
          <p:cNvPr id="16" name="Rectangle 15">
            <a:extLst>
              <a:ext uri="{FF2B5EF4-FFF2-40B4-BE49-F238E27FC236}">
                <a16:creationId xmlns:a16="http://schemas.microsoft.com/office/drawing/2014/main" id="{7C5710ED-BD3D-071E-5B95-F35FFF19977D}"/>
              </a:ext>
            </a:extLst>
          </p:cNvPr>
          <p:cNvSpPr/>
          <p:nvPr/>
        </p:nvSpPr>
        <p:spPr>
          <a:xfrm>
            <a:off x="10397370" y="2003583"/>
            <a:ext cx="154750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Decommission</a:t>
            </a:r>
          </a:p>
        </p:txBody>
      </p:sp>
      <p:sp>
        <p:nvSpPr>
          <p:cNvPr id="17" name="Rectangle 16">
            <a:extLst>
              <a:ext uri="{FF2B5EF4-FFF2-40B4-BE49-F238E27FC236}">
                <a16:creationId xmlns:a16="http://schemas.microsoft.com/office/drawing/2014/main" id="{1ABE578D-6154-F140-FDBC-D198AD156C0F}"/>
              </a:ext>
            </a:extLst>
          </p:cNvPr>
          <p:cNvSpPr/>
          <p:nvPr/>
        </p:nvSpPr>
        <p:spPr>
          <a:xfrm>
            <a:off x="5359704" y="448324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SW/HW Asset Mgmt. Visualization</a:t>
            </a:r>
          </a:p>
        </p:txBody>
      </p:sp>
      <p:sp>
        <p:nvSpPr>
          <p:cNvPr id="18" name="Rectangle 17">
            <a:extLst>
              <a:ext uri="{FF2B5EF4-FFF2-40B4-BE49-F238E27FC236}">
                <a16:creationId xmlns:a16="http://schemas.microsoft.com/office/drawing/2014/main" id="{26DEA7D7-7676-926C-E5CF-2A8F3B0F925D}"/>
              </a:ext>
            </a:extLst>
          </p:cNvPr>
          <p:cNvSpPr/>
          <p:nvPr/>
        </p:nvSpPr>
        <p:spPr>
          <a:xfrm>
            <a:off x="5359704"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SaaS License Management</a:t>
            </a:r>
          </a:p>
        </p:txBody>
      </p:sp>
      <p:sp>
        <p:nvSpPr>
          <p:cNvPr id="19" name="Rectangle 18">
            <a:extLst>
              <a:ext uri="{FF2B5EF4-FFF2-40B4-BE49-F238E27FC236}">
                <a16:creationId xmlns:a16="http://schemas.microsoft.com/office/drawing/2014/main" id="{E9857291-5541-81F9-1574-E2BE52C29BBC}"/>
              </a:ext>
            </a:extLst>
          </p:cNvPr>
          <p:cNvSpPr/>
          <p:nvPr/>
        </p:nvSpPr>
        <p:spPr>
          <a:xfrm>
            <a:off x="5359704" y="126711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Containerized Software Licensing</a:t>
            </a:r>
          </a:p>
        </p:txBody>
      </p:sp>
      <p:sp>
        <p:nvSpPr>
          <p:cNvPr id="20" name="Rectangle 19">
            <a:extLst>
              <a:ext uri="{FF2B5EF4-FFF2-40B4-BE49-F238E27FC236}">
                <a16:creationId xmlns:a16="http://schemas.microsoft.com/office/drawing/2014/main" id="{6D7925DD-3D5D-64FB-7C22-FF6F7F1BBAEF}"/>
              </a:ext>
            </a:extLst>
          </p:cNvPr>
          <p:cNvSpPr/>
          <p:nvPr/>
        </p:nvSpPr>
        <p:spPr>
          <a:xfrm>
            <a:off x="5359704" y="207114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Cost Management </a:t>
            </a:r>
          </a:p>
        </p:txBody>
      </p:sp>
      <p:sp>
        <p:nvSpPr>
          <p:cNvPr id="21" name="Rectangle 20">
            <a:extLst>
              <a:ext uri="{FF2B5EF4-FFF2-40B4-BE49-F238E27FC236}">
                <a16:creationId xmlns:a16="http://schemas.microsoft.com/office/drawing/2014/main" id="{7E0583FE-9175-2F14-B148-8968C1652835}"/>
              </a:ext>
            </a:extLst>
          </p:cNvPr>
          <p:cNvSpPr/>
          <p:nvPr/>
        </p:nvSpPr>
        <p:spPr>
          <a:xfrm>
            <a:off x="5359704" y="247316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Storage and DB Optimization</a:t>
            </a:r>
          </a:p>
        </p:txBody>
      </p:sp>
      <p:sp>
        <p:nvSpPr>
          <p:cNvPr id="22" name="Rectangle 21">
            <a:extLst>
              <a:ext uri="{FF2B5EF4-FFF2-40B4-BE49-F238E27FC236}">
                <a16:creationId xmlns:a16="http://schemas.microsoft.com/office/drawing/2014/main" id="{D504FB88-BF55-96CD-2564-A43158CF9846}"/>
              </a:ext>
            </a:extLst>
          </p:cNvPr>
          <p:cNvSpPr/>
          <p:nvPr/>
        </p:nvSpPr>
        <p:spPr>
          <a:xfrm>
            <a:off x="5359704" y="3679212"/>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Inventory and Distribution</a:t>
            </a:r>
          </a:p>
        </p:txBody>
      </p:sp>
      <p:sp>
        <p:nvSpPr>
          <p:cNvPr id="23" name="Rectangle 22">
            <a:extLst>
              <a:ext uri="{FF2B5EF4-FFF2-40B4-BE49-F238E27FC236}">
                <a16:creationId xmlns:a16="http://schemas.microsoft.com/office/drawing/2014/main" id="{866A55A3-3164-E02B-E9B6-8684CEE52842}"/>
              </a:ext>
            </a:extLst>
          </p:cNvPr>
          <p:cNvSpPr/>
          <p:nvPr/>
        </p:nvSpPr>
        <p:spPr>
          <a:xfrm>
            <a:off x="5359704" y="408122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Product Catalog</a:t>
            </a:r>
          </a:p>
        </p:txBody>
      </p:sp>
      <p:sp>
        <p:nvSpPr>
          <p:cNvPr id="24" name="Rectangle 23">
            <a:extLst>
              <a:ext uri="{FF2B5EF4-FFF2-40B4-BE49-F238E27FC236}">
                <a16:creationId xmlns:a16="http://schemas.microsoft.com/office/drawing/2014/main" id="{45307206-8804-68AA-8700-748D8EF890DF}"/>
              </a:ext>
            </a:extLst>
          </p:cNvPr>
          <p:cNvSpPr/>
          <p:nvPr/>
        </p:nvSpPr>
        <p:spPr>
          <a:xfrm>
            <a:off x="5359704" y="1669132"/>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Contracts Renewal Calendar</a:t>
            </a:r>
          </a:p>
        </p:txBody>
      </p:sp>
      <p:sp>
        <p:nvSpPr>
          <p:cNvPr id="25" name="Rectangle 24">
            <a:extLst>
              <a:ext uri="{FF2B5EF4-FFF2-40B4-BE49-F238E27FC236}">
                <a16:creationId xmlns:a16="http://schemas.microsoft.com/office/drawing/2014/main" id="{6564B58D-9927-5839-614D-6D81F58A46A5}"/>
              </a:ext>
            </a:extLst>
          </p:cNvPr>
          <p:cNvSpPr/>
          <p:nvPr/>
        </p:nvSpPr>
        <p:spPr>
          <a:xfrm>
            <a:off x="5359704" y="48852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Reservation</a:t>
            </a:r>
          </a:p>
        </p:txBody>
      </p:sp>
      <p:sp>
        <p:nvSpPr>
          <p:cNvPr id="26" name="Rectangle 25">
            <a:extLst>
              <a:ext uri="{FF2B5EF4-FFF2-40B4-BE49-F238E27FC236}">
                <a16:creationId xmlns:a16="http://schemas.microsoft.com/office/drawing/2014/main" id="{721B527D-A1CB-AD87-010B-CD98B340DBEC}"/>
              </a:ext>
            </a:extLst>
          </p:cNvPr>
          <p:cNvSpPr/>
          <p:nvPr/>
        </p:nvSpPr>
        <p:spPr>
          <a:xfrm>
            <a:off x="5359704" y="28751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Composition Analysis (SCA)</a:t>
            </a:r>
          </a:p>
        </p:txBody>
      </p:sp>
      <p:sp>
        <p:nvSpPr>
          <p:cNvPr id="27" name="Rectangle 26">
            <a:extLst>
              <a:ext uri="{FF2B5EF4-FFF2-40B4-BE49-F238E27FC236}">
                <a16:creationId xmlns:a16="http://schemas.microsoft.com/office/drawing/2014/main" id="{1F0567B2-5E19-3EF0-0CC7-C55804A63A28}"/>
              </a:ext>
            </a:extLst>
          </p:cNvPr>
          <p:cNvSpPr/>
          <p:nvPr/>
        </p:nvSpPr>
        <p:spPr>
          <a:xfrm>
            <a:off x="5359704" y="327719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License and cloud cost simulator</a:t>
            </a:r>
          </a:p>
        </p:txBody>
      </p:sp>
      <p:sp>
        <p:nvSpPr>
          <p:cNvPr id="28" name="Title 1">
            <a:extLst>
              <a:ext uri="{FF2B5EF4-FFF2-40B4-BE49-F238E27FC236}">
                <a16:creationId xmlns:a16="http://schemas.microsoft.com/office/drawing/2014/main" id="{80E55BBE-6850-CEBB-9D29-C12D4B84955F}"/>
              </a:ext>
            </a:extLst>
          </p:cNvPr>
          <p:cNvSpPr txBox="1">
            <a:spLocks/>
          </p:cNvSpPr>
          <p:nvPr/>
        </p:nvSpPr>
        <p:spPr>
          <a:xfrm>
            <a:off x="147610" y="51512"/>
            <a:ext cx="11569879" cy="407819"/>
          </a:xfrm>
          <a:prstGeom prst="rect">
            <a:avLst/>
          </a:prstGeom>
        </p:spPr>
        <p:txBody>
          <a:bodyPr vert="horz" lIns="91392" tIns="45696" rIns="91392" bIns="45696" rtlCol="0" anchor="b" anchorCtr="0">
            <a:noAutofit/>
          </a:bodyPr>
          <a:lstStyle>
            <a:lvl1pPr algn="l" defTabSz="914400" rtl="0" eaLnBrk="1" latinLnBrk="0" hangingPunct="1">
              <a:lnSpc>
                <a:spcPct val="100000"/>
              </a:lnSpc>
              <a:spcBef>
                <a:spcPct val="0"/>
              </a:spcBef>
              <a:buNone/>
              <a:defRPr sz="4500" b="1" kern="1200">
                <a:solidFill>
                  <a:schemeClr val="bg1"/>
                </a:solidFill>
                <a:latin typeface="+mj-lt"/>
                <a:ea typeface="+mj-ea"/>
                <a:cs typeface="+mj-cs"/>
              </a:defRPr>
            </a:lvl1pPr>
          </a:lstStyle>
          <a:p>
            <a:r>
              <a:rPr lang="en-US" sz="2800" dirty="0">
                <a:solidFill>
                  <a:schemeClr val="accent1"/>
                </a:solidFill>
                <a:latin typeface="ServiceNow Sans" panose="020B0504040101010104" pitchFamily="34" charset="77"/>
              </a:rPr>
              <a:t>Technology Asset Lifecycle -Value Stream</a:t>
            </a:r>
          </a:p>
        </p:txBody>
      </p:sp>
      <p:sp>
        <p:nvSpPr>
          <p:cNvPr id="29" name="TextBox 28">
            <a:extLst>
              <a:ext uri="{FF2B5EF4-FFF2-40B4-BE49-F238E27FC236}">
                <a16:creationId xmlns:a16="http://schemas.microsoft.com/office/drawing/2014/main" id="{A79DDD0C-1B58-07A2-56B5-6D056FB33ECE}"/>
              </a:ext>
            </a:extLst>
          </p:cNvPr>
          <p:cNvSpPr txBox="1"/>
          <p:nvPr/>
        </p:nvSpPr>
        <p:spPr>
          <a:xfrm>
            <a:off x="169444" y="4836160"/>
            <a:ext cx="0" cy="0"/>
          </a:xfrm>
          <a:prstGeom prst="rect">
            <a:avLst/>
          </a:prstGeom>
          <a:solidFill>
            <a:schemeClr val="tx1"/>
          </a:solidFill>
        </p:spPr>
        <p:txBody>
          <a:bodyPr wrap="none" rtlCol="0">
            <a:noAutofit/>
          </a:bodyPr>
          <a:lstStyle/>
          <a:p>
            <a:pPr>
              <a:spcBef>
                <a:spcPts val="300"/>
              </a:spcBef>
            </a:pPr>
            <a:endParaRPr lang="en-US" sz="1600">
              <a:solidFill>
                <a:schemeClr val="bg1"/>
              </a:solidFill>
              <a:latin typeface="ServiceNow Sans" panose="020B0504040101010104" pitchFamily="34" charset="77"/>
            </a:endParaRPr>
          </a:p>
        </p:txBody>
      </p:sp>
      <p:sp>
        <p:nvSpPr>
          <p:cNvPr id="31" name="Rectangle 30">
            <a:extLst>
              <a:ext uri="{FF2B5EF4-FFF2-40B4-BE49-F238E27FC236}">
                <a16:creationId xmlns:a16="http://schemas.microsoft.com/office/drawing/2014/main" id="{92DEE044-6CB5-7C6A-9CA0-EF933C4A898D}"/>
              </a:ext>
            </a:extLst>
          </p:cNvPr>
          <p:cNvSpPr/>
          <p:nvPr/>
        </p:nvSpPr>
        <p:spPr>
          <a:xfrm>
            <a:off x="7032144"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Discovery</a:t>
            </a:r>
          </a:p>
        </p:txBody>
      </p:sp>
      <p:sp>
        <p:nvSpPr>
          <p:cNvPr id="32" name="Rectangle 31">
            <a:extLst>
              <a:ext uri="{FF2B5EF4-FFF2-40B4-BE49-F238E27FC236}">
                <a16:creationId xmlns:a16="http://schemas.microsoft.com/office/drawing/2014/main" id="{B649B4D6-AA78-0383-D41A-F374F897035B}"/>
              </a:ext>
            </a:extLst>
          </p:cNvPr>
          <p:cNvSpPr/>
          <p:nvPr/>
        </p:nvSpPr>
        <p:spPr>
          <a:xfrm>
            <a:off x="7048465" y="326310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Security Incident Response</a:t>
            </a:r>
          </a:p>
        </p:txBody>
      </p:sp>
      <p:sp>
        <p:nvSpPr>
          <p:cNvPr id="33" name="Rectangle 32">
            <a:extLst>
              <a:ext uri="{FF2B5EF4-FFF2-40B4-BE49-F238E27FC236}">
                <a16:creationId xmlns:a16="http://schemas.microsoft.com/office/drawing/2014/main" id="{5189850E-6A78-CA5B-A8A6-55A162D09D24}"/>
              </a:ext>
            </a:extLst>
          </p:cNvPr>
          <p:cNvSpPr/>
          <p:nvPr/>
        </p:nvSpPr>
        <p:spPr>
          <a:xfrm>
            <a:off x="7032144" y="166443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Event Management</a:t>
            </a:r>
          </a:p>
        </p:txBody>
      </p:sp>
      <p:sp>
        <p:nvSpPr>
          <p:cNvPr id="34" name="Rectangle 33">
            <a:extLst>
              <a:ext uri="{FF2B5EF4-FFF2-40B4-BE49-F238E27FC236}">
                <a16:creationId xmlns:a16="http://schemas.microsoft.com/office/drawing/2014/main" id="{002A883F-D329-B434-5557-4DA0ED43F713}"/>
              </a:ext>
            </a:extLst>
          </p:cNvPr>
          <p:cNvSpPr/>
          <p:nvPr/>
        </p:nvSpPr>
        <p:spPr>
          <a:xfrm>
            <a:off x="7048465" y="2463772"/>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Anomaly Detection &amp; RCA</a:t>
            </a:r>
          </a:p>
        </p:txBody>
      </p:sp>
      <p:sp>
        <p:nvSpPr>
          <p:cNvPr id="35" name="Rectangle 34">
            <a:extLst>
              <a:ext uri="{FF2B5EF4-FFF2-40B4-BE49-F238E27FC236}">
                <a16:creationId xmlns:a16="http://schemas.microsoft.com/office/drawing/2014/main" id="{BF3EA69D-51D7-E50D-EE70-85F232E5E62C}"/>
              </a:ext>
            </a:extLst>
          </p:cNvPr>
          <p:cNvSpPr/>
          <p:nvPr/>
        </p:nvSpPr>
        <p:spPr>
          <a:xfrm>
            <a:off x="7048465" y="366277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Vulnerability Response</a:t>
            </a:r>
          </a:p>
        </p:txBody>
      </p:sp>
      <p:sp>
        <p:nvSpPr>
          <p:cNvPr id="36" name="Rectangle 35">
            <a:extLst>
              <a:ext uri="{FF2B5EF4-FFF2-40B4-BE49-F238E27FC236}">
                <a16:creationId xmlns:a16="http://schemas.microsoft.com/office/drawing/2014/main" id="{DFE1ABB5-1A28-BA20-35AA-14935CDC7BBA}"/>
              </a:ext>
            </a:extLst>
          </p:cNvPr>
          <p:cNvSpPr/>
          <p:nvPr/>
        </p:nvSpPr>
        <p:spPr>
          <a:xfrm>
            <a:off x="7048465" y="646044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Software Spend Detection</a:t>
            </a:r>
          </a:p>
        </p:txBody>
      </p:sp>
      <p:sp>
        <p:nvSpPr>
          <p:cNvPr id="37" name="Rectangle 36">
            <a:extLst>
              <a:ext uri="{FF2B5EF4-FFF2-40B4-BE49-F238E27FC236}">
                <a16:creationId xmlns:a16="http://schemas.microsoft.com/office/drawing/2014/main" id="{12828E7D-A7D6-16CF-926D-69599311E335}"/>
              </a:ext>
            </a:extLst>
          </p:cNvPr>
          <p:cNvSpPr/>
          <p:nvPr/>
        </p:nvSpPr>
        <p:spPr>
          <a:xfrm>
            <a:off x="7048465" y="4462111"/>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Risk, Compliance and Audit Mgmt.</a:t>
            </a:r>
          </a:p>
        </p:txBody>
      </p:sp>
      <p:sp>
        <p:nvSpPr>
          <p:cNvPr id="38" name="Rectangle 37">
            <a:extLst>
              <a:ext uri="{FF2B5EF4-FFF2-40B4-BE49-F238E27FC236}">
                <a16:creationId xmlns:a16="http://schemas.microsoft.com/office/drawing/2014/main" id="{C627B776-1077-19A6-3A11-701621E7296C}"/>
              </a:ext>
            </a:extLst>
          </p:cNvPr>
          <p:cNvSpPr/>
          <p:nvPr/>
        </p:nvSpPr>
        <p:spPr>
          <a:xfrm>
            <a:off x="7048465" y="406244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Policy Management</a:t>
            </a:r>
          </a:p>
        </p:txBody>
      </p:sp>
      <p:sp>
        <p:nvSpPr>
          <p:cNvPr id="39" name="Rectangle 38">
            <a:extLst>
              <a:ext uri="{FF2B5EF4-FFF2-40B4-BE49-F238E27FC236}">
                <a16:creationId xmlns:a16="http://schemas.microsoft.com/office/drawing/2014/main" id="{A2409F33-09C8-E888-BBB3-0B8E7B8F4B37}"/>
              </a:ext>
            </a:extLst>
          </p:cNvPr>
          <p:cNvSpPr/>
          <p:nvPr/>
        </p:nvSpPr>
        <p:spPr>
          <a:xfrm>
            <a:off x="7048465" y="4861779"/>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Service Health Dashboards </a:t>
            </a:r>
          </a:p>
        </p:txBody>
      </p:sp>
      <p:sp>
        <p:nvSpPr>
          <p:cNvPr id="40" name="Rectangle 39">
            <a:extLst>
              <a:ext uri="{FF2B5EF4-FFF2-40B4-BE49-F238E27FC236}">
                <a16:creationId xmlns:a16="http://schemas.microsoft.com/office/drawing/2014/main" id="{8D05C60D-91B7-F659-E82B-A40D642F54E9}"/>
              </a:ext>
            </a:extLst>
          </p:cNvPr>
          <p:cNvSpPr/>
          <p:nvPr/>
        </p:nvSpPr>
        <p:spPr>
          <a:xfrm>
            <a:off x="7048465" y="6060783"/>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Effective Licensing Positioning (ELP)</a:t>
            </a:r>
          </a:p>
        </p:txBody>
      </p:sp>
      <p:sp>
        <p:nvSpPr>
          <p:cNvPr id="41" name="Rectangle 40">
            <a:extLst>
              <a:ext uri="{FF2B5EF4-FFF2-40B4-BE49-F238E27FC236}">
                <a16:creationId xmlns:a16="http://schemas.microsoft.com/office/drawing/2014/main" id="{8D01DB61-9232-6E7C-4B8A-7A6C3B4CCD69}"/>
              </a:ext>
            </a:extLst>
          </p:cNvPr>
          <p:cNvSpPr/>
          <p:nvPr/>
        </p:nvSpPr>
        <p:spPr>
          <a:xfrm>
            <a:off x="7032144" y="126476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Full-Stack Observability</a:t>
            </a:r>
          </a:p>
        </p:txBody>
      </p:sp>
      <p:sp>
        <p:nvSpPr>
          <p:cNvPr id="42" name="Rectangle 41">
            <a:extLst>
              <a:ext uri="{FF2B5EF4-FFF2-40B4-BE49-F238E27FC236}">
                <a16:creationId xmlns:a16="http://schemas.microsoft.com/office/drawing/2014/main" id="{444747FE-F463-209C-53A0-3804F18DEC09}"/>
              </a:ext>
            </a:extLst>
          </p:cNvPr>
          <p:cNvSpPr/>
          <p:nvPr/>
        </p:nvSpPr>
        <p:spPr>
          <a:xfrm>
            <a:off x="169444" y="865100"/>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Needs Assessment</a:t>
            </a:r>
          </a:p>
        </p:txBody>
      </p:sp>
      <p:sp>
        <p:nvSpPr>
          <p:cNvPr id="43" name="Rectangle 42">
            <a:extLst>
              <a:ext uri="{FF2B5EF4-FFF2-40B4-BE49-F238E27FC236}">
                <a16:creationId xmlns:a16="http://schemas.microsoft.com/office/drawing/2014/main" id="{7B812935-3741-9241-75A1-92BA0971CCB7}"/>
              </a:ext>
            </a:extLst>
          </p:cNvPr>
          <p:cNvSpPr/>
          <p:nvPr/>
        </p:nvSpPr>
        <p:spPr>
          <a:xfrm>
            <a:off x="8714757" y="126476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Patch Orchestration</a:t>
            </a:r>
          </a:p>
        </p:txBody>
      </p:sp>
      <p:sp>
        <p:nvSpPr>
          <p:cNvPr id="44" name="Rectangle 43">
            <a:extLst>
              <a:ext uri="{FF2B5EF4-FFF2-40B4-BE49-F238E27FC236}">
                <a16:creationId xmlns:a16="http://schemas.microsoft.com/office/drawing/2014/main" id="{56C53B26-1A2E-382C-12E0-473F6A8891D4}"/>
              </a:ext>
            </a:extLst>
          </p:cNvPr>
          <p:cNvSpPr/>
          <p:nvPr/>
        </p:nvSpPr>
        <p:spPr>
          <a:xfrm>
            <a:off x="8714757"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Service Mapping</a:t>
            </a:r>
          </a:p>
        </p:txBody>
      </p:sp>
      <p:sp>
        <p:nvSpPr>
          <p:cNvPr id="45" name="Rectangle 44">
            <a:extLst>
              <a:ext uri="{FF2B5EF4-FFF2-40B4-BE49-F238E27FC236}">
                <a16:creationId xmlns:a16="http://schemas.microsoft.com/office/drawing/2014/main" id="{95292D8D-3F71-72C1-7F78-5E08B2711BB1}"/>
              </a:ext>
            </a:extLst>
          </p:cNvPr>
          <p:cNvSpPr/>
          <p:nvPr/>
        </p:nvSpPr>
        <p:spPr>
          <a:xfrm>
            <a:off x="8714757" y="166443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Major Security Incident Management</a:t>
            </a:r>
          </a:p>
        </p:txBody>
      </p:sp>
      <p:sp>
        <p:nvSpPr>
          <p:cNvPr id="46" name="Rectangle 45">
            <a:extLst>
              <a:ext uri="{FF2B5EF4-FFF2-40B4-BE49-F238E27FC236}">
                <a16:creationId xmlns:a16="http://schemas.microsoft.com/office/drawing/2014/main" id="{55240C8D-AD97-082B-1DC4-08B00DB5CF97}"/>
              </a:ext>
            </a:extLst>
          </p:cNvPr>
          <p:cNvSpPr/>
          <p:nvPr/>
        </p:nvSpPr>
        <p:spPr>
          <a:xfrm>
            <a:off x="8714757" y="366277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Technology Portfolio Management</a:t>
            </a:r>
          </a:p>
        </p:txBody>
      </p:sp>
      <p:sp>
        <p:nvSpPr>
          <p:cNvPr id="47" name="Rectangle 46">
            <a:extLst>
              <a:ext uri="{FF2B5EF4-FFF2-40B4-BE49-F238E27FC236}">
                <a16:creationId xmlns:a16="http://schemas.microsoft.com/office/drawing/2014/main" id="{D17FA78E-35CF-A50B-DE45-6E7911D92B24}"/>
              </a:ext>
            </a:extLst>
          </p:cNvPr>
          <p:cNvSpPr/>
          <p:nvPr/>
        </p:nvSpPr>
        <p:spPr>
          <a:xfrm>
            <a:off x="8714757" y="2463772"/>
            <a:ext cx="1554479"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Application Rationalization</a:t>
            </a:r>
          </a:p>
        </p:txBody>
      </p:sp>
      <p:sp>
        <p:nvSpPr>
          <p:cNvPr id="48" name="Rectangle 47">
            <a:extLst>
              <a:ext uri="{FF2B5EF4-FFF2-40B4-BE49-F238E27FC236}">
                <a16:creationId xmlns:a16="http://schemas.microsoft.com/office/drawing/2014/main" id="{6927457C-B57B-7175-CFEE-25ABC3A82A1D}"/>
              </a:ext>
            </a:extLst>
          </p:cNvPr>
          <p:cNvSpPr/>
          <p:nvPr/>
        </p:nvSpPr>
        <p:spPr>
          <a:xfrm>
            <a:off x="8714757" y="28634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Application Categorization</a:t>
            </a:r>
          </a:p>
        </p:txBody>
      </p:sp>
      <p:sp>
        <p:nvSpPr>
          <p:cNvPr id="49" name="Rectangle 48">
            <a:extLst>
              <a:ext uri="{FF2B5EF4-FFF2-40B4-BE49-F238E27FC236}">
                <a16:creationId xmlns:a16="http://schemas.microsoft.com/office/drawing/2014/main" id="{61A81B1A-AF79-B82F-6C97-356D7E8F6AEC}"/>
              </a:ext>
            </a:extLst>
          </p:cNvPr>
          <p:cNvSpPr/>
          <p:nvPr/>
        </p:nvSpPr>
        <p:spPr>
          <a:xfrm>
            <a:off x="8714757" y="326310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Application TCO Optimization</a:t>
            </a:r>
          </a:p>
        </p:txBody>
      </p:sp>
      <p:sp>
        <p:nvSpPr>
          <p:cNvPr id="50" name="Rectangle 49">
            <a:extLst>
              <a:ext uri="{FF2B5EF4-FFF2-40B4-BE49-F238E27FC236}">
                <a16:creationId xmlns:a16="http://schemas.microsoft.com/office/drawing/2014/main" id="{EE4A7CE9-5F66-1874-5C02-8E67F4CC44FB}"/>
              </a:ext>
            </a:extLst>
          </p:cNvPr>
          <p:cNvSpPr/>
          <p:nvPr/>
        </p:nvSpPr>
        <p:spPr>
          <a:xfrm>
            <a:off x="8714757" y="406244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Tech Debt Management</a:t>
            </a:r>
          </a:p>
        </p:txBody>
      </p:sp>
      <p:sp>
        <p:nvSpPr>
          <p:cNvPr id="51" name="Rectangle 50">
            <a:extLst>
              <a:ext uri="{FF2B5EF4-FFF2-40B4-BE49-F238E27FC236}">
                <a16:creationId xmlns:a16="http://schemas.microsoft.com/office/drawing/2014/main" id="{868FCED2-D627-2120-B741-1C55018B5AF4}"/>
              </a:ext>
            </a:extLst>
          </p:cNvPr>
          <p:cNvSpPr/>
          <p:nvPr/>
        </p:nvSpPr>
        <p:spPr>
          <a:xfrm>
            <a:off x="8714757" y="206410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Business Continuity Management</a:t>
            </a:r>
          </a:p>
        </p:txBody>
      </p:sp>
      <p:sp>
        <p:nvSpPr>
          <p:cNvPr id="52" name="Rectangle 51">
            <a:extLst>
              <a:ext uri="{FF2B5EF4-FFF2-40B4-BE49-F238E27FC236}">
                <a16:creationId xmlns:a16="http://schemas.microsoft.com/office/drawing/2014/main" id="{23D0E43B-8F2C-64AA-EF9D-652EDC78979F}"/>
              </a:ext>
            </a:extLst>
          </p:cNvPr>
          <p:cNvSpPr/>
          <p:nvPr/>
        </p:nvSpPr>
        <p:spPr>
          <a:xfrm>
            <a:off x="5359704" y="528727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Planned Maintenance</a:t>
            </a:r>
          </a:p>
        </p:txBody>
      </p:sp>
      <p:sp>
        <p:nvSpPr>
          <p:cNvPr id="53" name="Rectangle 52">
            <a:extLst>
              <a:ext uri="{FF2B5EF4-FFF2-40B4-BE49-F238E27FC236}">
                <a16:creationId xmlns:a16="http://schemas.microsoft.com/office/drawing/2014/main" id="{C2ABB326-1DA6-8303-ED7F-F6FBB1A3B840}"/>
              </a:ext>
            </a:extLst>
          </p:cNvPr>
          <p:cNvSpPr/>
          <p:nvPr/>
        </p:nvSpPr>
        <p:spPr>
          <a:xfrm>
            <a:off x="169444" y="1262206"/>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Strategic Goals Alignment</a:t>
            </a:r>
          </a:p>
        </p:txBody>
      </p:sp>
      <p:sp>
        <p:nvSpPr>
          <p:cNvPr id="54" name="Rectangle 53">
            <a:extLst>
              <a:ext uri="{FF2B5EF4-FFF2-40B4-BE49-F238E27FC236}">
                <a16:creationId xmlns:a16="http://schemas.microsoft.com/office/drawing/2014/main" id="{972DEE1F-F459-7B0C-AC9F-1C2A4253258C}"/>
              </a:ext>
            </a:extLst>
          </p:cNvPr>
          <p:cNvSpPr/>
          <p:nvPr/>
        </p:nvSpPr>
        <p:spPr>
          <a:xfrm>
            <a:off x="169444" y="1659312"/>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Needs Prioritization</a:t>
            </a:r>
          </a:p>
        </p:txBody>
      </p:sp>
      <p:sp>
        <p:nvSpPr>
          <p:cNvPr id="55" name="Rectangle 54">
            <a:extLst>
              <a:ext uri="{FF2B5EF4-FFF2-40B4-BE49-F238E27FC236}">
                <a16:creationId xmlns:a16="http://schemas.microsoft.com/office/drawing/2014/main" id="{6DBE652B-BCD7-AFED-6C43-8FBAE201F25E}"/>
              </a:ext>
            </a:extLst>
          </p:cNvPr>
          <p:cNvSpPr/>
          <p:nvPr/>
        </p:nvSpPr>
        <p:spPr>
          <a:xfrm>
            <a:off x="169444" y="2056418"/>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Investment Planning</a:t>
            </a:r>
          </a:p>
        </p:txBody>
      </p:sp>
      <p:sp>
        <p:nvSpPr>
          <p:cNvPr id="56" name="Rectangle 55">
            <a:extLst>
              <a:ext uri="{FF2B5EF4-FFF2-40B4-BE49-F238E27FC236}">
                <a16:creationId xmlns:a16="http://schemas.microsoft.com/office/drawing/2014/main" id="{903C0DA2-9D6E-CA6C-96D4-257729C6374E}"/>
              </a:ext>
            </a:extLst>
          </p:cNvPr>
          <p:cNvSpPr/>
          <p:nvPr/>
        </p:nvSpPr>
        <p:spPr>
          <a:xfrm>
            <a:off x="169444" y="4041948"/>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Financial Planning</a:t>
            </a:r>
          </a:p>
        </p:txBody>
      </p:sp>
      <p:sp>
        <p:nvSpPr>
          <p:cNvPr id="57" name="Rectangle 56">
            <a:extLst>
              <a:ext uri="{FF2B5EF4-FFF2-40B4-BE49-F238E27FC236}">
                <a16:creationId xmlns:a16="http://schemas.microsoft.com/office/drawing/2014/main" id="{669167DA-51DB-FEB5-DA5F-0E18FC0FF783}"/>
              </a:ext>
            </a:extLst>
          </p:cNvPr>
          <p:cNvSpPr/>
          <p:nvPr/>
        </p:nvSpPr>
        <p:spPr>
          <a:xfrm>
            <a:off x="169444" y="3247736"/>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Release Planning</a:t>
            </a:r>
          </a:p>
        </p:txBody>
      </p:sp>
      <p:sp>
        <p:nvSpPr>
          <p:cNvPr id="58" name="Rectangle 57">
            <a:extLst>
              <a:ext uri="{FF2B5EF4-FFF2-40B4-BE49-F238E27FC236}">
                <a16:creationId xmlns:a16="http://schemas.microsoft.com/office/drawing/2014/main" id="{F687D1AE-AA4F-28A2-77DA-C0F0F96E2138}"/>
              </a:ext>
            </a:extLst>
          </p:cNvPr>
          <p:cNvSpPr/>
          <p:nvPr/>
        </p:nvSpPr>
        <p:spPr>
          <a:xfrm>
            <a:off x="169444" y="5662815"/>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Risk &amp; Control  Identification</a:t>
            </a:r>
          </a:p>
        </p:txBody>
      </p:sp>
      <p:sp>
        <p:nvSpPr>
          <p:cNvPr id="59" name="Rectangle 58">
            <a:extLst>
              <a:ext uri="{FF2B5EF4-FFF2-40B4-BE49-F238E27FC236}">
                <a16:creationId xmlns:a16="http://schemas.microsoft.com/office/drawing/2014/main" id="{042839D1-BDA8-FE9D-80D9-549C9A9C314D}"/>
              </a:ext>
            </a:extLst>
          </p:cNvPr>
          <p:cNvSpPr/>
          <p:nvPr/>
        </p:nvSpPr>
        <p:spPr>
          <a:xfrm>
            <a:off x="169444" y="526570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Utilization/ Retirement Planning</a:t>
            </a:r>
          </a:p>
        </p:txBody>
      </p:sp>
      <p:sp>
        <p:nvSpPr>
          <p:cNvPr id="60" name="Rectangle 59">
            <a:extLst>
              <a:ext uri="{FF2B5EF4-FFF2-40B4-BE49-F238E27FC236}">
                <a16:creationId xmlns:a16="http://schemas.microsoft.com/office/drawing/2014/main" id="{C418F143-0F5B-C5A3-155B-CCA977B6971D}"/>
              </a:ext>
            </a:extLst>
          </p:cNvPr>
          <p:cNvSpPr/>
          <p:nvPr/>
        </p:nvSpPr>
        <p:spPr>
          <a:xfrm>
            <a:off x="169444" y="245352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Capability Planning</a:t>
            </a:r>
          </a:p>
        </p:txBody>
      </p:sp>
      <p:sp>
        <p:nvSpPr>
          <p:cNvPr id="61" name="Rectangle 60">
            <a:extLst>
              <a:ext uri="{FF2B5EF4-FFF2-40B4-BE49-F238E27FC236}">
                <a16:creationId xmlns:a16="http://schemas.microsoft.com/office/drawing/2014/main" id="{5184B2FB-B5BA-9CE9-5466-FFB569456ECC}"/>
              </a:ext>
            </a:extLst>
          </p:cNvPr>
          <p:cNvSpPr/>
          <p:nvPr/>
        </p:nvSpPr>
        <p:spPr>
          <a:xfrm>
            <a:off x="169444" y="3644842"/>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Resource Planning</a:t>
            </a:r>
          </a:p>
        </p:txBody>
      </p:sp>
      <p:sp>
        <p:nvSpPr>
          <p:cNvPr id="62" name="Rectangle 61">
            <a:extLst>
              <a:ext uri="{FF2B5EF4-FFF2-40B4-BE49-F238E27FC236}">
                <a16:creationId xmlns:a16="http://schemas.microsoft.com/office/drawing/2014/main" id="{F7254CA3-43CA-0A9F-A895-FFE8289D2069}"/>
              </a:ext>
            </a:extLst>
          </p:cNvPr>
          <p:cNvSpPr/>
          <p:nvPr/>
        </p:nvSpPr>
        <p:spPr>
          <a:xfrm>
            <a:off x="169444" y="4439054"/>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Project Planning</a:t>
            </a:r>
          </a:p>
        </p:txBody>
      </p:sp>
      <p:sp>
        <p:nvSpPr>
          <p:cNvPr id="63" name="Rectangle 62">
            <a:extLst>
              <a:ext uri="{FF2B5EF4-FFF2-40B4-BE49-F238E27FC236}">
                <a16:creationId xmlns:a16="http://schemas.microsoft.com/office/drawing/2014/main" id="{7B8D9CDC-6692-70DE-0D82-5E322B1D9B69}"/>
              </a:ext>
            </a:extLst>
          </p:cNvPr>
          <p:cNvSpPr/>
          <p:nvPr/>
        </p:nvSpPr>
        <p:spPr>
          <a:xfrm>
            <a:off x="169444" y="2850630"/>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Demand Planning</a:t>
            </a:r>
          </a:p>
        </p:txBody>
      </p:sp>
      <p:sp>
        <p:nvSpPr>
          <p:cNvPr id="64" name="Rectangle 63">
            <a:extLst>
              <a:ext uri="{FF2B5EF4-FFF2-40B4-BE49-F238E27FC236}">
                <a16:creationId xmlns:a16="http://schemas.microsoft.com/office/drawing/2014/main" id="{F61F30B7-7EC8-C4ED-87D1-E148427553F7}"/>
              </a:ext>
            </a:extLst>
          </p:cNvPr>
          <p:cNvSpPr/>
          <p:nvPr/>
        </p:nvSpPr>
        <p:spPr>
          <a:xfrm>
            <a:off x="169444" y="4868597"/>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Business Capability Mapping</a:t>
            </a:r>
          </a:p>
        </p:txBody>
      </p:sp>
      <p:sp>
        <p:nvSpPr>
          <p:cNvPr id="65" name="Rectangle 64">
            <a:extLst>
              <a:ext uri="{FF2B5EF4-FFF2-40B4-BE49-F238E27FC236}">
                <a16:creationId xmlns:a16="http://schemas.microsoft.com/office/drawing/2014/main" id="{F224F184-0FDA-76E9-4BF6-09094E8FA6D1}"/>
              </a:ext>
            </a:extLst>
          </p:cNvPr>
          <p:cNvSpPr/>
          <p:nvPr/>
        </p:nvSpPr>
        <p:spPr>
          <a:xfrm>
            <a:off x="1930680"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Request Management</a:t>
            </a:r>
          </a:p>
        </p:txBody>
      </p:sp>
      <p:sp>
        <p:nvSpPr>
          <p:cNvPr id="66" name="Rectangle 65">
            <a:extLst>
              <a:ext uri="{FF2B5EF4-FFF2-40B4-BE49-F238E27FC236}">
                <a16:creationId xmlns:a16="http://schemas.microsoft.com/office/drawing/2014/main" id="{BBF07C50-921E-80AC-C512-3B6E5335BD95}"/>
              </a:ext>
            </a:extLst>
          </p:cNvPr>
          <p:cNvSpPr/>
          <p:nvPr/>
        </p:nvSpPr>
        <p:spPr>
          <a:xfrm>
            <a:off x="1930680" y="32639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Guided Purchasing</a:t>
            </a:r>
          </a:p>
        </p:txBody>
      </p:sp>
      <p:sp>
        <p:nvSpPr>
          <p:cNvPr id="67" name="Rectangle 66">
            <a:extLst>
              <a:ext uri="{FF2B5EF4-FFF2-40B4-BE49-F238E27FC236}">
                <a16:creationId xmlns:a16="http://schemas.microsoft.com/office/drawing/2014/main" id="{9993FB50-DFE6-834F-2419-3582F573A26D}"/>
              </a:ext>
            </a:extLst>
          </p:cNvPr>
          <p:cNvSpPr/>
          <p:nvPr/>
        </p:nvSpPr>
        <p:spPr>
          <a:xfrm>
            <a:off x="1930680" y="366377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Supplier Management</a:t>
            </a:r>
          </a:p>
        </p:txBody>
      </p:sp>
      <p:sp>
        <p:nvSpPr>
          <p:cNvPr id="68" name="Rectangle 67">
            <a:extLst>
              <a:ext uri="{FF2B5EF4-FFF2-40B4-BE49-F238E27FC236}">
                <a16:creationId xmlns:a16="http://schemas.microsoft.com/office/drawing/2014/main" id="{0C171C91-D901-FEDE-667D-773642A88132}"/>
              </a:ext>
            </a:extLst>
          </p:cNvPr>
          <p:cNvSpPr/>
          <p:nvPr/>
        </p:nvSpPr>
        <p:spPr>
          <a:xfrm>
            <a:off x="1930680" y="24643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Architecture Policy &amp; Compliance</a:t>
            </a:r>
          </a:p>
        </p:txBody>
      </p:sp>
      <p:sp>
        <p:nvSpPr>
          <p:cNvPr id="69" name="Rectangle 68">
            <a:extLst>
              <a:ext uri="{FF2B5EF4-FFF2-40B4-BE49-F238E27FC236}">
                <a16:creationId xmlns:a16="http://schemas.microsoft.com/office/drawing/2014/main" id="{B5692FE0-2083-0FAC-2671-EED613A84D4D}"/>
              </a:ext>
            </a:extLst>
          </p:cNvPr>
          <p:cNvSpPr/>
          <p:nvPr/>
        </p:nvSpPr>
        <p:spPr>
          <a:xfrm>
            <a:off x="1930680" y="4863199"/>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Policy/Compliance Management (ESG)</a:t>
            </a:r>
          </a:p>
        </p:txBody>
      </p:sp>
      <p:sp>
        <p:nvSpPr>
          <p:cNvPr id="70" name="Rectangle 69">
            <a:extLst>
              <a:ext uri="{FF2B5EF4-FFF2-40B4-BE49-F238E27FC236}">
                <a16:creationId xmlns:a16="http://schemas.microsoft.com/office/drawing/2014/main" id="{20152DBD-4E82-B88A-4F8A-6C1192AD85D7}"/>
              </a:ext>
            </a:extLst>
          </p:cNvPr>
          <p:cNvSpPr/>
          <p:nvPr/>
        </p:nvSpPr>
        <p:spPr>
          <a:xfrm>
            <a:off x="1930680" y="40635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Procurement Management</a:t>
            </a:r>
          </a:p>
        </p:txBody>
      </p:sp>
      <p:sp>
        <p:nvSpPr>
          <p:cNvPr id="71" name="Rectangle 70">
            <a:extLst>
              <a:ext uri="{FF2B5EF4-FFF2-40B4-BE49-F238E27FC236}">
                <a16:creationId xmlns:a16="http://schemas.microsoft.com/office/drawing/2014/main" id="{A90E8FD3-98E6-D5C9-4E91-C67588CF3629}"/>
              </a:ext>
            </a:extLst>
          </p:cNvPr>
          <p:cNvSpPr/>
          <p:nvPr/>
        </p:nvSpPr>
        <p:spPr>
          <a:xfrm>
            <a:off x="1930680" y="4463390"/>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Supplier/Vendor/Third Party Risk Assessment </a:t>
            </a:r>
          </a:p>
        </p:txBody>
      </p:sp>
      <p:sp>
        <p:nvSpPr>
          <p:cNvPr id="72" name="Rectangle 71">
            <a:extLst>
              <a:ext uri="{FF2B5EF4-FFF2-40B4-BE49-F238E27FC236}">
                <a16:creationId xmlns:a16="http://schemas.microsoft.com/office/drawing/2014/main" id="{10D418EB-945B-E861-EB39-8A30B36D083E}"/>
              </a:ext>
            </a:extLst>
          </p:cNvPr>
          <p:cNvSpPr/>
          <p:nvPr/>
        </p:nvSpPr>
        <p:spPr>
          <a:xfrm>
            <a:off x="1930680" y="5662815"/>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Contract Management</a:t>
            </a:r>
          </a:p>
        </p:txBody>
      </p:sp>
      <p:sp>
        <p:nvSpPr>
          <p:cNvPr id="73" name="Rectangle 72">
            <a:extLst>
              <a:ext uri="{FF2B5EF4-FFF2-40B4-BE49-F238E27FC236}">
                <a16:creationId xmlns:a16="http://schemas.microsoft.com/office/drawing/2014/main" id="{99D86FB1-A3F9-8571-CDE2-A1226A36D5F1}"/>
              </a:ext>
            </a:extLst>
          </p:cNvPr>
          <p:cNvSpPr/>
          <p:nvPr/>
        </p:nvSpPr>
        <p:spPr>
          <a:xfrm>
            <a:off x="1930680" y="126491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EA Diagrams Artifact Mgmt.</a:t>
            </a:r>
          </a:p>
        </p:txBody>
      </p:sp>
      <p:sp>
        <p:nvSpPr>
          <p:cNvPr id="74" name="Rectangle 73">
            <a:extLst>
              <a:ext uri="{FF2B5EF4-FFF2-40B4-BE49-F238E27FC236}">
                <a16:creationId xmlns:a16="http://schemas.microsoft.com/office/drawing/2014/main" id="{A8BDCBE0-2DF9-6B7D-B4B3-D982EF779647}"/>
              </a:ext>
            </a:extLst>
          </p:cNvPr>
          <p:cNvSpPr/>
          <p:nvPr/>
        </p:nvSpPr>
        <p:spPr>
          <a:xfrm>
            <a:off x="1930680" y="206453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HW/SW Portfolio / Inventory Validation</a:t>
            </a:r>
          </a:p>
        </p:txBody>
      </p:sp>
      <p:sp>
        <p:nvSpPr>
          <p:cNvPr id="75" name="Rectangle 74">
            <a:extLst>
              <a:ext uri="{FF2B5EF4-FFF2-40B4-BE49-F238E27FC236}">
                <a16:creationId xmlns:a16="http://schemas.microsoft.com/office/drawing/2014/main" id="{3EDCEEC3-8334-D63D-62AD-EE8486D71AE5}"/>
              </a:ext>
            </a:extLst>
          </p:cNvPr>
          <p:cNvSpPr/>
          <p:nvPr/>
        </p:nvSpPr>
        <p:spPr>
          <a:xfrm>
            <a:off x="1930680" y="286415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Funding</a:t>
            </a:r>
          </a:p>
        </p:txBody>
      </p:sp>
      <p:sp>
        <p:nvSpPr>
          <p:cNvPr id="76" name="Rectangle 75">
            <a:extLst>
              <a:ext uri="{FF2B5EF4-FFF2-40B4-BE49-F238E27FC236}">
                <a16:creationId xmlns:a16="http://schemas.microsoft.com/office/drawing/2014/main" id="{D651DE24-DA2B-F49E-7B00-93E6AB5A07F8}"/>
              </a:ext>
            </a:extLst>
          </p:cNvPr>
          <p:cNvSpPr/>
          <p:nvPr/>
        </p:nvSpPr>
        <p:spPr>
          <a:xfrm>
            <a:off x="3645192" y="4878496"/>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Dev-Test-Prod Deployment</a:t>
            </a:r>
          </a:p>
        </p:txBody>
      </p:sp>
      <p:sp>
        <p:nvSpPr>
          <p:cNvPr id="77" name="Rectangle 76">
            <a:extLst>
              <a:ext uri="{FF2B5EF4-FFF2-40B4-BE49-F238E27FC236}">
                <a16:creationId xmlns:a16="http://schemas.microsoft.com/office/drawing/2014/main" id="{0EAC358F-9E09-FAD2-E91E-17B8AA6D900E}"/>
              </a:ext>
            </a:extLst>
          </p:cNvPr>
          <p:cNvSpPr/>
          <p:nvPr/>
        </p:nvSpPr>
        <p:spPr>
          <a:xfrm>
            <a:off x="3645192" y="8651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Agile Planning</a:t>
            </a:r>
          </a:p>
        </p:txBody>
      </p:sp>
      <p:sp>
        <p:nvSpPr>
          <p:cNvPr id="78" name="Rectangle 77">
            <a:extLst>
              <a:ext uri="{FF2B5EF4-FFF2-40B4-BE49-F238E27FC236}">
                <a16:creationId xmlns:a16="http://schemas.microsoft.com/office/drawing/2014/main" id="{D3E7E1C4-E68E-8D99-ABCB-B7EEDE473B0D}"/>
              </a:ext>
            </a:extLst>
          </p:cNvPr>
          <p:cNvSpPr/>
          <p:nvPr/>
        </p:nvSpPr>
        <p:spPr>
          <a:xfrm>
            <a:off x="3645192" y="12664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CI/CD Planning </a:t>
            </a:r>
          </a:p>
        </p:txBody>
      </p:sp>
      <p:sp>
        <p:nvSpPr>
          <p:cNvPr id="79" name="Rectangle 78">
            <a:extLst>
              <a:ext uri="{FF2B5EF4-FFF2-40B4-BE49-F238E27FC236}">
                <a16:creationId xmlns:a16="http://schemas.microsoft.com/office/drawing/2014/main" id="{827BC02C-B109-0241-1BB5-7E30BD976342}"/>
              </a:ext>
            </a:extLst>
          </p:cNvPr>
          <p:cNvSpPr/>
          <p:nvPr/>
        </p:nvSpPr>
        <p:spPr>
          <a:xfrm>
            <a:off x="3645192" y="206912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Backlog Management</a:t>
            </a:r>
          </a:p>
        </p:txBody>
      </p:sp>
      <p:sp>
        <p:nvSpPr>
          <p:cNvPr id="80" name="Rectangle 79">
            <a:extLst>
              <a:ext uri="{FF2B5EF4-FFF2-40B4-BE49-F238E27FC236}">
                <a16:creationId xmlns:a16="http://schemas.microsoft.com/office/drawing/2014/main" id="{1CEA7371-EF68-B92C-01D3-D3951581C92E}"/>
              </a:ext>
            </a:extLst>
          </p:cNvPr>
          <p:cNvSpPr/>
          <p:nvPr/>
        </p:nvSpPr>
        <p:spPr>
          <a:xfrm>
            <a:off x="3645192" y="24704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Permit to Build</a:t>
            </a:r>
          </a:p>
        </p:txBody>
      </p:sp>
      <p:sp>
        <p:nvSpPr>
          <p:cNvPr id="81" name="Rectangle 80">
            <a:extLst>
              <a:ext uri="{FF2B5EF4-FFF2-40B4-BE49-F238E27FC236}">
                <a16:creationId xmlns:a16="http://schemas.microsoft.com/office/drawing/2014/main" id="{C3D34B3B-E876-99B9-6FC4-9B203BC3B99C}"/>
              </a:ext>
            </a:extLst>
          </p:cNvPr>
          <p:cNvSpPr/>
          <p:nvPr/>
        </p:nvSpPr>
        <p:spPr>
          <a:xfrm>
            <a:off x="3645192" y="407582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Release Management</a:t>
            </a:r>
          </a:p>
        </p:txBody>
      </p:sp>
      <p:sp>
        <p:nvSpPr>
          <p:cNvPr id="82" name="Rectangle 81">
            <a:extLst>
              <a:ext uri="{FF2B5EF4-FFF2-40B4-BE49-F238E27FC236}">
                <a16:creationId xmlns:a16="http://schemas.microsoft.com/office/drawing/2014/main" id="{5361FEC6-AC8B-D963-A6D6-D81531E2B97B}"/>
              </a:ext>
            </a:extLst>
          </p:cNvPr>
          <p:cNvSpPr/>
          <p:nvPr/>
        </p:nvSpPr>
        <p:spPr>
          <a:xfrm>
            <a:off x="3645192" y="447716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Test Automation / Management</a:t>
            </a:r>
          </a:p>
        </p:txBody>
      </p:sp>
      <p:sp>
        <p:nvSpPr>
          <p:cNvPr id="83" name="Rectangle 82">
            <a:extLst>
              <a:ext uri="{FF2B5EF4-FFF2-40B4-BE49-F238E27FC236}">
                <a16:creationId xmlns:a16="http://schemas.microsoft.com/office/drawing/2014/main" id="{3301F8CE-B84A-805A-4DCD-B4428D51CC9B}"/>
              </a:ext>
            </a:extLst>
          </p:cNvPr>
          <p:cNvSpPr/>
          <p:nvPr/>
        </p:nvSpPr>
        <p:spPr>
          <a:xfrm>
            <a:off x="3645192" y="16677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Agile Development</a:t>
            </a:r>
          </a:p>
        </p:txBody>
      </p:sp>
      <p:sp>
        <p:nvSpPr>
          <p:cNvPr id="84" name="Rectangle 83">
            <a:extLst>
              <a:ext uri="{FF2B5EF4-FFF2-40B4-BE49-F238E27FC236}">
                <a16:creationId xmlns:a16="http://schemas.microsoft.com/office/drawing/2014/main" id="{D13B5F63-D1A2-A0B8-721D-ECAE1481786D}"/>
              </a:ext>
            </a:extLst>
          </p:cNvPr>
          <p:cNvSpPr/>
          <p:nvPr/>
        </p:nvSpPr>
        <p:spPr>
          <a:xfrm>
            <a:off x="3645192" y="32731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DevOps Change Management</a:t>
            </a:r>
          </a:p>
        </p:txBody>
      </p:sp>
      <p:sp>
        <p:nvSpPr>
          <p:cNvPr id="85" name="Rectangle 84">
            <a:extLst>
              <a:ext uri="{FF2B5EF4-FFF2-40B4-BE49-F238E27FC236}">
                <a16:creationId xmlns:a16="http://schemas.microsoft.com/office/drawing/2014/main" id="{694581ED-AAE3-F56B-E8D2-4995080D2DA1}"/>
              </a:ext>
            </a:extLst>
          </p:cNvPr>
          <p:cNvSpPr/>
          <p:nvPr/>
        </p:nvSpPr>
        <p:spPr>
          <a:xfrm>
            <a:off x="3645192" y="287180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Permit to Operate</a:t>
            </a:r>
          </a:p>
        </p:txBody>
      </p:sp>
      <p:sp>
        <p:nvSpPr>
          <p:cNvPr id="86" name="Rectangle 85">
            <a:extLst>
              <a:ext uri="{FF2B5EF4-FFF2-40B4-BE49-F238E27FC236}">
                <a16:creationId xmlns:a16="http://schemas.microsoft.com/office/drawing/2014/main" id="{9A6FDA19-57A5-7585-117B-0222FF84D769}"/>
              </a:ext>
            </a:extLst>
          </p:cNvPr>
          <p:cNvSpPr/>
          <p:nvPr/>
        </p:nvSpPr>
        <p:spPr>
          <a:xfrm>
            <a:off x="3645192" y="367448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Configuration Management</a:t>
            </a:r>
          </a:p>
        </p:txBody>
      </p:sp>
      <p:sp>
        <p:nvSpPr>
          <p:cNvPr id="87" name="Rectangle 86">
            <a:extLst>
              <a:ext uri="{FF2B5EF4-FFF2-40B4-BE49-F238E27FC236}">
                <a16:creationId xmlns:a16="http://schemas.microsoft.com/office/drawing/2014/main" id="{76255943-E42E-C862-11F2-C1B68B110849}"/>
              </a:ext>
            </a:extLst>
          </p:cNvPr>
          <p:cNvSpPr/>
          <p:nvPr/>
        </p:nvSpPr>
        <p:spPr>
          <a:xfrm>
            <a:off x="5359704" y="5689292"/>
            <a:ext cx="155448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Lifecycle Management</a:t>
            </a:r>
          </a:p>
        </p:txBody>
      </p:sp>
      <p:sp>
        <p:nvSpPr>
          <p:cNvPr id="88" name="Rectangle 87">
            <a:extLst>
              <a:ext uri="{FF2B5EF4-FFF2-40B4-BE49-F238E27FC236}">
                <a16:creationId xmlns:a16="http://schemas.microsoft.com/office/drawing/2014/main" id="{58713B72-A642-16E2-1264-38CCD670F9BD}"/>
              </a:ext>
            </a:extLst>
          </p:cNvPr>
          <p:cNvSpPr/>
          <p:nvPr/>
        </p:nvSpPr>
        <p:spPr>
          <a:xfrm>
            <a:off x="1930680" y="5263009"/>
            <a:ext cx="1554480" cy="36466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Purchase Request Submission</a:t>
            </a:r>
          </a:p>
        </p:txBody>
      </p:sp>
      <p:sp>
        <p:nvSpPr>
          <p:cNvPr id="89" name="Rectangle 88">
            <a:extLst>
              <a:ext uri="{FF2B5EF4-FFF2-40B4-BE49-F238E27FC236}">
                <a16:creationId xmlns:a16="http://schemas.microsoft.com/office/drawing/2014/main" id="{CB01C4BA-1C6C-58A3-4377-644D9CD189CA}"/>
              </a:ext>
            </a:extLst>
          </p:cNvPr>
          <p:cNvSpPr/>
          <p:nvPr/>
        </p:nvSpPr>
        <p:spPr>
          <a:xfrm>
            <a:off x="1930680" y="166472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Enterprise Architecture Review /Approval (ARB)</a:t>
            </a:r>
          </a:p>
        </p:txBody>
      </p:sp>
      <p:sp>
        <p:nvSpPr>
          <p:cNvPr id="90" name="Rectangle 89">
            <a:extLst>
              <a:ext uri="{FF2B5EF4-FFF2-40B4-BE49-F238E27FC236}">
                <a16:creationId xmlns:a16="http://schemas.microsoft.com/office/drawing/2014/main" id="{55A4FA60-9F72-02FC-1EAD-6203D5A4B800}"/>
              </a:ext>
            </a:extLst>
          </p:cNvPr>
          <p:cNvSpPr/>
          <p:nvPr/>
        </p:nvSpPr>
        <p:spPr>
          <a:xfrm>
            <a:off x="5359704" y="6092400"/>
            <a:ext cx="1554480" cy="3657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Asset Onboarding for Employees</a:t>
            </a:r>
          </a:p>
        </p:txBody>
      </p:sp>
      <p:sp>
        <p:nvSpPr>
          <p:cNvPr id="91" name="Rectangle 90">
            <a:extLst>
              <a:ext uri="{FF2B5EF4-FFF2-40B4-BE49-F238E27FC236}">
                <a16:creationId xmlns:a16="http://schemas.microsoft.com/office/drawing/2014/main" id="{EDB52A38-4961-CBA3-5CCD-368C4BB330E2}"/>
              </a:ext>
            </a:extLst>
          </p:cNvPr>
          <p:cNvSpPr/>
          <p:nvPr/>
        </p:nvSpPr>
        <p:spPr>
          <a:xfrm>
            <a:off x="7032144" y="2064104"/>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Threat Intelligence</a:t>
            </a:r>
          </a:p>
        </p:txBody>
      </p:sp>
      <p:sp>
        <p:nvSpPr>
          <p:cNvPr id="92" name="Rectangle 91">
            <a:extLst>
              <a:ext uri="{FF2B5EF4-FFF2-40B4-BE49-F238E27FC236}">
                <a16:creationId xmlns:a16="http://schemas.microsoft.com/office/drawing/2014/main" id="{B23158B1-B925-FEF8-2562-70E416F47920}"/>
              </a:ext>
            </a:extLst>
          </p:cNvPr>
          <p:cNvSpPr/>
          <p:nvPr/>
        </p:nvSpPr>
        <p:spPr>
          <a:xfrm>
            <a:off x="7048465" y="2863440"/>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Cloud Security</a:t>
            </a:r>
          </a:p>
        </p:txBody>
      </p:sp>
      <p:sp>
        <p:nvSpPr>
          <p:cNvPr id="93" name="Rectangle 92">
            <a:extLst>
              <a:ext uri="{FF2B5EF4-FFF2-40B4-BE49-F238E27FC236}">
                <a16:creationId xmlns:a16="http://schemas.microsoft.com/office/drawing/2014/main" id="{8D4423C0-816C-F382-AC34-5E838C16B095}"/>
              </a:ext>
            </a:extLst>
          </p:cNvPr>
          <p:cNvSpPr/>
          <p:nvPr/>
        </p:nvSpPr>
        <p:spPr>
          <a:xfrm>
            <a:off x="7048465" y="5261447"/>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Synthetic Monitoring</a:t>
            </a:r>
          </a:p>
        </p:txBody>
      </p:sp>
      <p:sp>
        <p:nvSpPr>
          <p:cNvPr id="94" name="Rectangle 93">
            <a:extLst>
              <a:ext uri="{FF2B5EF4-FFF2-40B4-BE49-F238E27FC236}">
                <a16:creationId xmlns:a16="http://schemas.microsoft.com/office/drawing/2014/main" id="{FB981DB8-F36F-C4EF-BDC2-1C83DE9AEC80}"/>
              </a:ext>
            </a:extLst>
          </p:cNvPr>
          <p:cNvSpPr/>
          <p:nvPr/>
        </p:nvSpPr>
        <p:spPr>
          <a:xfrm>
            <a:off x="7048465" y="5661115"/>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User Experience  Monitoring</a:t>
            </a:r>
          </a:p>
        </p:txBody>
      </p:sp>
      <p:sp>
        <p:nvSpPr>
          <p:cNvPr id="95" name="Rectangle 94">
            <a:extLst>
              <a:ext uri="{FF2B5EF4-FFF2-40B4-BE49-F238E27FC236}">
                <a16:creationId xmlns:a16="http://schemas.microsoft.com/office/drawing/2014/main" id="{7EE46255-B990-C218-9BE0-CE08E33C1E84}"/>
              </a:ext>
            </a:extLst>
          </p:cNvPr>
          <p:cNvSpPr/>
          <p:nvPr/>
        </p:nvSpPr>
        <p:spPr>
          <a:xfrm>
            <a:off x="8703665" y="4445898"/>
            <a:ext cx="1554480" cy="36467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solidFill>
                  <a:schemeClr val="bg1"/>
                </a:solidFill>
                <a:latin typeface="ServiceNow Sans" panose="020B0504040101010104" pitchFamily="34" charset="77"/>
              </a:rPr>
              <a:t>DevOps</a:t>
            </a:r>
          </a:p>
        </p:txBody>
      </p:sp>
    </p:spTree>
    <p:extLst>
      <p:ext uri="{BB962C8B-B14F-4D97-AF65-F5344CB8AC3E}">
        <p14:creationId xmlns:p14="http://schemas.microsoft.com/office/powerpoint/2010/main" val="9106141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D925E-14CF-5F50-79B8-66AB78B1B5D4}"/>
              </a:ext>
            </a:extLst>
          </p:cNvPr>
          <p:cNvSpPr>
            <a:spLocks noGrp="1"/>
          </p:cNvSpPr>
          <p:nvPr>
            <p:ph type="title"/>
          </p:nvPr>
        </p:nvSpPr>
        <p:spPr>
          <a:xfrm>
            <a:off x="449252" y="150403"/>
            <a:ext cx="11158548" cy="473735"/>
          </a:xfrm>
        </p:spPr>
        <p:txBody>
          <a:bodyPr/>
          <a:lstStyle/>
          <a:p>
            <a:r>
              <a:rPr lang="en-US" sz="3200" dirty="0"/>
              <a:t>NYDFS - Pivotal Aspects of New York Codes, Rules and Regulations (NYCRR) </a:t>
            </a:r>
            <a:r>
              <a:rPr lang="en-US" sz="3200"/>
              <a:t>Part 500</a:t>
            </a:r>
            <a:endParaRPr lang="en-US" sz="3200" b="0" dirty="0">
              <a:solidFill>
                <a:schemeClr val="bg2"/>
              </a:solidFill>
            </a:endParaRPr>
          </a:p>
        </p:txBody>
      </p:sp>
      <p:sp>
        <p:nvSpPr>
          <p:cNvPr id="4" name="Text Placeholder 2">
            <a:extLst>
              <a:ext uri="{FF2B5EF4-FFF2-40B4-BE49-F238E27FC236}">
                <a16:creationId xmlns:a16="http://schemas.microsoft.com/office/drawing/2014/main" id="{62B14A58-0395-419F-A31F-1687C8A86B57}"/>
              </a:ext>
            </a:extLst>
          </p:cNvPr>
          <p:cNvSpPr txBox="1">
            <a:spLocks/>
          </p:cNvSpPr>
          <p:nvPr/>
        </p:nvSpPr>
        <p:spPr>
          <a:xfrm>
            <a:off x="449252" y="1323983"/>
            <a:ext cx="5336952" cy="2097453"/>
          </a:xfrm>
          <a:prstGeom prst="rect">
            <a:avLst/>
          </a:prstGeom>
        </p:spPr>
        <p:txBody>
          <a:bodyPr/>
          <a:lstStyle>
            <a:lvl1pPr marL="228531" indent="-228531" algn="l" defTabSz="914126" rtl="0" eaLnBrk="1" latinLnBrk="0" hangingPunct="1">
              <a:lnSpc>
                <a:spcPct val="100000"/>
              </a:lnSpc>
              <a:spcBef>
                <a:spcPts val="400"/>
              </a:spcBef>
              <a:spcAft>
                <a:spcPts val="600"/>
              </a:spcAft>
              <a:buClr>
                <a:schemeClr val="accent1"/>
              </a:buClr>
              <a:buFont typeface="Arial" panose="020B0604020202020204" pitchFamily="34" charset="0"/>
              <a:buChar char="•"/>
              <a:defRPr sz="1799" b="0" kern="1200">
                <a:solidFill>
                  <a:schemeClr val="bg1"/>
                </a:solidFill>
                <a:latin typeface="+mn-lt"/>
                <a:ea typeface="+mn-ea"/>
                <a:cs typeface="+mn-cs"/>
              </a:defRPr>
            </a:lvl1pPr>
            <a:lvl2pPr marL="517370" indent="-233293" algn="l" defTabSz="914126" rtl="0" eaLnBrk="1" latinLnBrk="0" hangingPunct="1">
              <a:lnSpc>
                <a:spcPct val="100000"/>
              </a:lnSpc>
              <a:spcBef>
                <a:spcPts val="400"/>
              </a:spcBef>
              <a:spcAft>
                <a:spcPts val="600"/>
              </a:spcAft>
              <a:buFont typeface="Century Gothic" panose="020B0502020202020204" pitchFamily="34" charset="0"/>
              <a:buChar char="–"/>
              <a:defRPr sz="1799" kern="1200">
                <a:solidFill>
                  <a:schemeClr val="bg1"/>
                </a:solidFill>
                <a:latin typeface="+mn-lt"/>
                <a:ea typeface="+mn-ea"/>
                <a:cs typeface="+mn-cs"/>
              </a:defRPr>
            </a:lvl2pPr>
            <a:lvl3pPr marL="799860" indent="-226945" algn="l" defTabSz="914126" rtl="0" eaLnBrk="1" latinLnBrk="0" hangingPunct="1">
              <a:lnSpc>
                <a:spcPct val="100000"/>
              </a:lnSpc>
              <a:spcBef>
                <a:spcPts val="400"/>
              </a:spcBef>
              <a:spcAft>
                <a:spcPts val="600"/>
              </a:spcAft>
              <a:buFont typeface="Century Gothic" panose="020B0502020202020204" pitchFamily="34" charset="0"/>
              <a:buChar char="–"/>
              <a:defRPr sz="1600" kern="1200">
                <a:solidFill>
                  <a:schemeClr val="bg1"/>
                </a:solidFill>
                <a:latin typeface="+mn-lt"/>
                <a:ea typeface="+mn-ea"/>
                <a:cs typeface="+mn-cs"/>
              </a:defRPr>
            </a:lvl3pPr>
            <a:lvl4pPr marL="1083938" indent="-226945" algn="l" defTabSz="914126" rtl="0" eaLnBrk="1" latinLnBrk="0" hangingPunct="1">
              <a:lnSpc>
                <a:spcPct val="100000"/>
              </a:lnSpc>
              <a:spcBef>
                <a:spcPts val="400"/>
              </a:spcBef>
              <a:spcAft>
                <a:spcPts val="600"/>
              </a:spcAft>
              <a:buFont typeface="Century Gothic" panose="020B0502020202020204" pitchFamily="34" charset="0"/>
              <a:buChar char="–"/>
              <a:defRPr sz="1400" kern="1200">
                <a:solidFill>
                  <a:schemeClr val="bg1"/>
                </a:solidFill>
                <a:latin typeface="+mn-lt"/>
                <a:ea typeface="+mn-ea"/>
                <a:cs typeface="+mn-cs"/>
              </a:defRPr>
            </a:lvl4pPr>
            <a:lvl5pPr marL="1374363" indent="-233293" algn="l" defTabSz="914126" rtl="0" eaLnBrk="1" latinLnBrk="0" hangingPunct="1">
              <a:lnSpc>
                <a:spcPct val="100000"/>
              </a:lnSpc>
              <a:spcBef>
                <a:spcPts val="400"/>
              </a:spcBef>
              <a:spcAft>
                <a:spcPts val="600"/>
              </a:spcAft>
              <a:buFont typeface="Century Gothic" panose="020B0502020202020204" pitchFamily="34" charset="0"/>
              <a:buChar char="–"/>
              <a:defRPr sz="1200" kern="1200">
                <a:solidFill>
                  <a:schemeClr val="bg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a:lstStyle>
          <a:p>
            <a:pPr marL="342900" indent="-342900"/>
            <a:r>
              <a:rPr lang="en-US" sz="1600" dirty="0">
                <a:latin typeface="Century Gothic" panose="020B0502020202020204" pitchFamily="34" charset="0"/>
              </a:rPr>
              <a:t>Section 500.1 Definitions</a:t>
            </a:r>
          </a:p>
          <a:p>
            <a:pPr marL="342900" indent="-342900"/>
            <a:r>
              <a:rPr lang="en-US" sz="1600" dirty="0">
                <a:latin typeface="Century Gothic" panose="020B0502020202020204" pitchFamily="34" charset="0"/>
              </a:rPr>
              <a:t>Section 500.2 Cybersecurity Program.</a:t>
            </a:r>
          </a:p>
          <a:p>
            <a:pPr marL="342900" indent="-342900"/>
            <a:r>
              <a:rPr lang="en-US" sz="1600" dirty="0">
                <a:latin typeface="Century Gothic" panose="020B0502020202020204" pitchFamily="34" charset="0"/>
              </a:rPr>
              <a:t>Section 500.3 Cybersecurity Policy</a:t>
            </a:r>
          </a:p>
          <a:p>
            <a:pPr marL="342900" indent="-342900"/>
            <a:r>
              <a:rPr lang="en-US" sz="1600" dirty="0">
                <a:latin typeface="Century Gothic" panose="020B0502020202020204" pitchFamily="34" charset="0"/>
              </a:rPr>
              <a:t>Section 500.4 Chief Information Security Officer.</a:t>
            </a:r>
          </a:p>
          <a:p>
            <a:pPr marL="342900" indent="-342900"/>
            <a:r>
              <a:rPr lang="en-US" sz="1600" dirty="0">
                <a:latin typeface="Century Gothic" panose="020B0502020202020204" pitchFamily="34" charset="0"/>
              </a:rPr>
              <a:t>Section 500.5 Penetration Testing and Vulnerability Assessments.</a:t>
            </a:r>
          </a:p>
          <a:p>
            <a:pPr marL="342900" indent="-342900"/>
            <a:r>
              <a:rPr lang="en-US" sz="1600" dirty="0">
                <a:latin typeface="Century Gothic" panose="020B0502020202020204" pitchFamily="34" charset="0"/>
              </a:rPr>
              <a:t>Section 500.6 Audit Trail.</a:t>
            </a:r>
          </a:p>
          <a:p>
            <a:pPr marL="342900" indent="-342900"/>
            <a:r>
              <a:rPr lang="en-US" sz="1600" dirty="0">
                <a:latin typeface="Century Gothic" panose="020B0502020202020204" pitchFamily="34" charset="0"/>
              </a:rPr>
              <a:t>Section 500.7 Access Privileges.</a:t>
            </a:r>
          </a:p>
          <a:p>
            <a:pPr marL="342900" indent="-342900"/>
            <a:r>
              <a:rPr lang="en-US" sz="1600" dirty="0">
                <a:latin typeface="Century Gothic" panose="020B0502020202020204" pitchFamily="34" charset="0"/>
              </a:rPr>
              <a:t>Section 500.8 Application Security.</a:t>
            </a:r>
          </a:p>
          <a:p>
            <a:pPr marL="342900" indent="-342900"/>
            <a:r>
              <a:rPr lang="en-US" sz="1600" dirty="0">
                <a:latin typeface="Century Gothic" panose="020B0502020202020204" pitchFamily="34" charset="0"/>
              </a:rPr>
              <a:t>Section 500.9 Risk Assessment.</a:t>
            </a:r>
          </a:p>
          <a:p>
            <a:pPr marL="342900" indent="-342900"/>
            <a:r>
              <a:rPr lang="en-US" sz="1600" dirty="0">
                <a:latin typeface="Century Gothic" panose="020B0502020202020204" pitchFamily="34" charset="0"/>
              </a:rPr>
              <a:t>Section 500.10 Cybersecurity Personnel and Intelligence.</a:t>
            </a:r>
          </a:p>
          <a:p>
            <a:pPr marL="342900" indent="-342900"/>
            <a:r>
              <a:rPr lang="en-US" sz="1600" dirty="0">
                <a:latin typeface="Century Gothic" panose="020B0502020202020204" pitchFamily="34" charset="0"/>
              </a:rPr>
              <a:t>Section 500.11 Third Party Service Provider Security Policy.</a:t>
            </a:r>
          </a:p>
        </p:txBody>
      </p:sp>
      <p:sp>
        <p:nvSpPr>
          <p:cNvPr id="5" name="Text Placeholder 2">
            <a:extLst>
              <a:ext uri="{FF2B5EF4-FFF2-40B4-BE49-F238E27FC236}">
                <a16:creationId xmlns:a16="http://schemas.microsoft.com/office/drawing/2014/main" id="{D7FA53B0-2554-D032-41ED-CBE28E251D48}"/>
              </a:ext>
            </a:extLst>
          </p:cNvPr>
          <p:cNvSpPr txBox="1">
            <a:spLocks/>
          </p:cNvSpPr>
          <p:nvPr/>
        </p:nvSpPr>
        <p:spPr>
          <a:xfrm>
            <a:off x="6402621" y="1323982"/>
            <a:ext cx="5336952" cy="2097453"/>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0"/>
              </a:spcBef>
              <a:spcAft>
                <a:spcPts val="600"/>
              </a:spcAft>
              <a:buFontTx/>
              <a:buNone/>
              <a:defRPr sz="2400" b="0" kern="1200">
                <a:solidFill>
                  <a:schemeClr val="bg1"/>
                </a:solidFill>
                <a:latin typeface="+mn-lt"/>
                <a:ea typeface="+mn-ea"/>
                <a:cs typeface="+mn-cs"/>
              </a:defRPr>
            </a:lvl1pPr>
            <a:lvl2pPr marL="457200" indent="0" algn="l" defTabSz="914400" rtl="0" eaLnBrk="1" latinLnBrk="0" hangingPunct="1">
              <a:lnSpc>
                <a:spcPct val="100000"/>
              </a:lnSpc>
              <a:spcBef>
                <a:spcPts val="400"/>
              </a:spcBef>
              <a:spcAft>
                <a:spcPts val="600"/>
              </a:spcAft>
              <a:buFontTx/>
              <a:buNone/>
              <a:defRPr sz="1800" kern="1200">
                <a:solidFill>
                  <a:schemeClr val="bg1"/>
                </a:solidFill>
                <a:latin typeface="+mn-lt"/>
                <a:ea typeface="+mn-ea"/>
                <a:cs typeface="+mn-cs"/>
              </a:defRPr>
            </a:lvl2pPr>
            <a:lvl3pPr marL="800100"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3pPr>
            <a:lvl4pPr marL="1084263" indent="-22701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4pPr>
            <a:lvl5pPr marL="1374775" indent="-233363" algn="l" defTabSz="914400" rtl="0" eaLnBrk="1" latinLnBrk="0" hangingPunct="1">
              <a:lnSpc>
                <a:spcPct val="100000"/>
              </a:lnSpc>
              <a:spcBef>
                <a:spcPts val="400"/>
              </a:spcBef>
              <a:spcAft>
                <a:spcPts val="600"/>
              </a:spcAft>
              <a:buFont typeface="Century Gothic" panose="020B0502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500.12 Multi-Factor Authentication.</a:t>
            </a:r>
          </a:p>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500.13 Limitations on Data Retention.</a:t>
            </a:r>
          </a:p>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500.14 Training and Monitoring.</a:t>
            </a:r>
          </a:p>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500.15 Encryption of Nonpublic Information.</a:t>
            </a:r>
          </a:p>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500.16 Incident Response Plan.</a:t>
            </a:r>
          </a:p>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500.17 Notices to Superintendent.</a:t>
            </a:r>
          </a:p>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500.18 Confidentiality.</a:t>
            </a:r>
          </a:p>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500.19 Exemptions.</a:t>
            </a:r>
          </a:p>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500.20 Enforcement.</a:t>
            </a:r>
          </a:p>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500.21 Effective Date.</a:t>
            </a:r>
          </a:p>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500.22 Transitional Periods.</a:t>
            </a:r>
          </a:p>
          <a:p>
            <a:pPr marL="342900" indent="-342900">
              <a:lnSpc>
                <a:spcPct val="100000"/>
              </a:lnSpc>
              <a:buFont typeface="Arial" panose="020B0604020202020204" pitchFamily="34" charset="0"/>
              <a:buChar char="•"/>
            </a:pPr>
            <a:r>
              <a:rPr lang="en-US" sz="1600" dirty="0">
                <a:latin typeface="Century Gothic" panose="020B0502020202020204" pitchFamily="34" charset="0"/>
              </a:rPr>
              <a:t>Section 500.23 Severability.</a:t>
            </a:r>
          </a:p>
        </p:txBody>
      </p:sp>
      <p:pic>
        <p:nvPicPr>
          <p:cNvPr id="6" name="Picture 4" descr="New York State Home">
            <a:extLst>
              <a:ext uri="{FF2B5EF4-FFF2-40B4-BE49-F238E27FC236}">
                <a16:creationId xmlns:a16="http://schemas.microsoft.com/office/drawing/2014/main" id="{BB678137-A0A7-451B-BD76-5607E9A1B8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03273" y="29131"/>
            <a:ext cx="1383940" cy="837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204869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4D4274-B443-8823-AB40-1804EBF512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7AABCB-3E30-2190-386D-015A3A0781A3}"/>
              </a:ext>
            </a:extLst>
          </p:cNvPr>
          <p:cNvSpPr>
            <a:spLocks noGrp="1"/>
          </p:cNvSpPr>
          <p:nvPr>
            <p:ph type="title"/>
          </p:nvPr>
        </p:nvSpPr>
        <p:spPr>
          <a:xfrm>
            <a:off x="433573" y="124165"/>
            <a:ext cx="11188711" cy="473735"/>
          </a:xfrm>
        </p:spPr>
        <p:txBody>
          <a:bodyPr/>
          <a:lstStyle/>
          <a:p>
            <a:r>
              <a:rPr lang="en-US" dirty="0">
                <a:latin typeface="ServiceNow Sans" panose="020B0504040101010104" pitchFamily="34" charset="77"/>
              </a:rPr>
              <a:t>Asset lifecycle through Security and Regulatory Lens</a:t>
            </a:r>
          </a:p>
        </p:txBody>
      </p:sp>
      <p:sp>
        <p:nvSpPr>
          <p:cNvPr id="4" name="Arc 3">
            <a:extLst>
              <a:ext uri="{FF2B5EF4-FFF2-40B4-BE49-F238E27FC236}">
                <a16:creationId xmlns:a16="http://schemas.microsoft.com/office/drawing/2014/main" id="{D68739D7-A0A4-10B1-B160-BCB8DEBC4B4A}"/>
              </a:ext>
            </a:extLst>
          </p:cNvPr>
          <p:cNvSpPr/>
          <p:nvPr/>
        </p:nvSpPr>
        <p:spPr>
          <a:xfrm>
            <a:off x="4299061" y="1575098"/>
            <a:ext cx="3394363" cy="3394363"/>
          </a:xfrm>
          <a:prstGeom prst="arc">
            <a:avLst>
              <a:gd name="adj1" fmla="val 20984380"/>
              <a:gd name="adj2" fmla="val 653524"/>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5" name="Arc 4">
            <a:extLst>
              <a:ext uri="{FF2B5EF4-FFF2-40B4-BE49-F238E27FC236}">
                <a16:creationId xmlns:a16="http://schemas.microsoft.com/office/drawing/2014/main" id="{B3CCCDBC-E788-84E5-D7A7-3D4A375F2AB6}"/>
              </a:ext>
            </a:extLst>
          </p:cNvPr>
          <p:cNvSpPr/>
          <p:nvPr/>
        </p:nvSpPr>
        <p:spPr>
          <a:xfrm>
            <a:off x="4292926" y="1575098"/>
            <a:ext cx="3394363" cy="3394363"/>
          </a:xfrm>
          <a:prstGeom prst="arc">
            <a:avLst>
              <a:gd name="adj1" fmla="val 17387158"/>
              <a:gd name="adj2" fmla="val 18491251"/>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6" name="Arc 5">
            <a:extLst>
              <a:ext uri="{FF2B5EF4-FFF2-40B4-BE49-F238E27FC236}">
                <a16:creationId xmlns:a16="http://schemas.microsoft.com/office/drawing/2014/main" id="{98095254-086B-49CB-A678-0BDC9065D8AB}"/>
              </a:ext>
            </a:extLst>
          </p:cNvPr>
          <p:cNvSpPr/>
          <p:nvPr/>
        </p:nvSpPr>
        <p:spPr>
          <a:xfrm>
            <a:off x="4299279" y="1575098"/>
            <a:ext cx="3394363" cy="3394363"/>
          </a:xfrm>
          <a:prstGeom prst="arc">
            <a:avLst>
              <a:gd name="adj1" fmla="val 3105892"/>
              <a:gd name="adj2" fmla="val 4156501"/>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7" name="Arc 6">
            <a:extLst>
              <a:ext uri="{FF2B5EF4-FFF2-40B4-BE49-F238E27FC236}">
                <a16:creationId xmlns:a16="http://schemas.microsoft.com/office/drawing/2014/main" id="{525541E8-51BA-5DE7-9544-1577D52AC5E7}"/>
              </a:ext>
            </a:extLst>
          </p:cNvPr>
          <p:cNvSpPr/>
          <p:nvPr/>
        </p:nvSpPr>
        <p:spPr>
          <a:xfrm>
            <a:off x="4299279" y="1581371"/>
            <a:ext cx="3394363" cy="3394363"/>
          </a:xfrm>
          <a:prstGeom prst="arc">
            <a:avLst>
              <a:gd name="adj1" fmla="val 6624754"/>
              <a:gd name="adj2" fmla="val 7717002"/>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8" name="Arc 7">
            <a:extLst>
              <a:ext uri="{FF2B5EF4-FFF2-40B4-BE49-F238E27FC236}">
                <a16:creationId xmlns:a16="http://schemas.microsoft.com/office/drawing/2014/main" id="{92C8C0ED-A9A3-BEF0-0023-7E9A3992BEB9}"/>
              </a:ext>
            </a:extLst>
          </p:cNvPr>
          <p:cNvSpPr/>
          <p:nvPr/>
        </p:nvSpPr>
        <p:spPr>
          <a:xfrm>
            <a:off x="4299279" y="1580808"/>
            <a:ext cx="3394363" cy="3394363"/>
          </a:xfrm>
          <a:prstGeom prst="arc">
            <a:avLst>
              <a:gd name="adj1" fmla="val 10145219"/>
              <a:gd name="adj2" fmla="val 11388872"/>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9" name="Arc 8">
            <a:extLst>
              <a:ext uri="{FF2B5EF4-FFF2-40B4-BE49-F238E27FC236}">
                <a16:creationId xmlns:a16="http://schemas.microsoft.com/office/drawing/2014/main" id="{40FC66FE-A2FB-E591-EB6D-FF82AC4E2EC0}"/>
              </a:ext>
            </a:extLst>
          </p:cNvPr>
          <p:cNvSpPr/>
          <p:nvPr/>
        </p:nvSpPr>
        <p:spPr>
          <a:xfrm>
            <a:off x="4299360" y="1580808"/>
            <a:ext cx="3394363" cy="3394363"/>
          </a:xfrm>
          <a:prstGeom prst="arc">
            <a:avLst>
              <a:gd name="adj1" fmla="val 13781180"/>
              <a:gd name="adj2" fmla="val 14901079"/>
            </a:avLst>
          </a:prstGeom>
          <a:ln w="12700">
            <a:solidFill>
              <a:schemeClr val="accent2"/>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798">
              <a:latin typeface="ServiceNow Sans" panose="020B0504040101010104" pitchFamily="34" charset="77"/>
            </a:endParaRPr>
          </a:p>
        </p:txBody>
      </p:sp>
      <p:sp>
        <p:nvSpPr>
          <p:cNvPr id="11" name="Oval 10">
            <a:extLst>
              <a:ext uri="{FF2B5EF4-FFF2-40B4-BE49-F238E27FC236}">
                <a16:creationId xmlns:a16="http://schemas.microsoft.com/office/drawing/2014/main" id="{B4D40049-AAFD-6206-2A07-D13BE9079D08}"/>
              </a:ext>
            </a:extLst>
          </p:cNvPr>
          <p:cNvSpPr/>
          <p:nvPr/>
        </p:nvSpPr>
        <p:spPr>
          <a:xfrm>
            <a:off x="4769717" y="2044635"/>
            <a:ext cx="2421017" cy="2421011"/>
          </a:xfrm>
          <a:prstGeom prst="ellipse">
            <a:avLst/>
          </a:prstGeom>
          <a:gradFill flip="none" rotWithShape="1">
            <a:gsLst>
              <a:gs pos="77000">
                <a:schemeClr val="accent4">
                  <a:alpha val="20000"/>
                </a:schemeClr>
              </a:gs>
              <a:gs pos="40000">
                <a:schemeClr val="accent4">
                  <a:alpha val="0"/>
                </a:schemeClr>
              </a:gs>
            </a:gsLst>
            <a:path path="circle">
              <a:fillToRect l="50000" t="50000" r="50000" b="50000"/>
            </a:path>
            <a:tileRect/>
          </a:gradFill>
          <a:ln w="12700" cap="flat" cmpd="sng" algn="ctr">
            <a:solidFill>
              <a:srgbClr val="6AC3C8"/>
            </a:solidFill>
            <a:prstDash val="sysDot"/>
            <a:miter lim="800000"/>
          </a:ln>
          <a:effectLst/>
        </p:spPr>
        <p:txBody>
          <a:bodyPr rtlCol="0" anchor="ctr"/>
          <a:lstStyle/>
          <a:p>
            <a:endParaRPr lang="en-US" sz="800" kern="0">
              <a:solidFill>
                <a:srgbClr val="000000"/>
              </a:solidFill>
              <a:latin typeface="ServiceNow Sans" panose="020B0504040101010104" pitchFamily="34" charset="77"/>
            </a:endParaRPr>
          </a:p>
        </p:txBody>
      </p:sp>
      <p:grpSp>
        <p:nvGrpSpPr>
          <p:cNvPr id="12" name="Group 11">
            <a:extLst>
              <a:ext uri="{FF2B5EF4-FFF2-40B4-BE49-F238E27FC236}">
                <a16:creationId xmlns:a16="http://schemas.microsoft.com/office/drawing/2014/main" id="{EF26DFA2-9688-E613-9979-1C76D105FF77}"/>
              </a:ext>
            </a:extLst>
          </p:cNvPr>
          <p:cNvGrpSpPr/>
          <p:nvPr/>
        </p:nvGrpSpPr>
        <p:grpSpPr>
          <a:xfrm>
            <a:off x="6755851" y="3512889"/>
            <a:ext cx="1170900" cy="1170900"/>
            <a:chOff x="7016017" y="3793110"/>
            <a:chExt cx="1171205" cy="1171205"/>
          </a:xfrm>
        </p:grpSpPr>
        <p:sp>
          <p:nvSpPr>
            <p:cNvPr id="13" name="Oval 12">
              <a:extLst>
                <a:ext uri="{FF2B5EF4-FFF2-40B4-BE49-F238E27FC236}">
                  <a16:creationId xmlns:a16="http://schemas.microsoft.com/office/drawing/2014/main" id="{89DDD407-3494-1E05-D75D-B990337F7F9F}"/>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14" name="Freeform: Shape 117">
              <a:extLst>
                <a:ext uri="{FF2B5EF4-FFF2-40B4-BE49-F238E27FC236}">
                  <a16:creationId xmlns:a16="http://schemas.microsoft.com/office/drawing/2014/main" id="{6E9C0E5C-A631-A5A4-83F0-DC1275655DA1}"/>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Deploy &amp; Manage</a:t>
              </a:r>
            </a:p>
          </p:txBody>
        </p:sp>
      </p:grpSp>
      <p:grpSp>
        <p:nvGrpSpPr>
          <p:cNvPr id="15" name="Group 14">
            <a:extLst>
              <a:ext uri="{FF2B5EF4-FFF2-40B4-BE49-F238E27FC236}">
                <a16:creationId xmlns:a16="http://schemas.microsoft.com/office/drawing/2014/main" id="{81B9A3C8-A5C2-5446-D792-1EB7BD6A348D}"/>
              </a:ext>
            </a:extLst>
          </p:cNvPr>
          <p:cNvGrpSpPr/>
          <p:nvPr/>
        </p:nvGrpSpPr>
        <p:grpSpPr>
          <a:xfrm>
            <a:off x="5393866" y="4286822"/>
            <a:ext cx="1170900" cy="1170900"/>
            <a:chOff x="5511393" y="4486313"/>
            <a:chExt cx="1171205" cy="1171205"/>
          </a:xfrm>
        </p:grpSpPr>
        <p:sp>
          <p:nvSpPr>
            <p:cNvPr id="16" name="Oval 15">
              <a:extLst>
                <a:ext uri="{FF2B5EF4-FFF2-40B4-BE49-F238E27FC236}">
                  <a16:creationId xmlns:a16="http://schemas.microsoft.com/office/drawing/2014/main" id="{90644C12-CA0C-1286-0F24-D9818DF91034}"/>
                </a:ext>
              </a:extLst>
            </p:cNvPr>
            <p:cNvSpPr/>
            <p:nvPr/>
          </p:nvSpPr>
          <p:spPr>
            <a:xfrm>
              <a:off x="5511393" y="4486313"/>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17" name="Freeform: Shape 119">
              <a:extLst>
                <a:ext uri="{FF2B5EF4-FFF2-40B4-BE49-F238E27FC236}">
                  <a16:creationId xmlns:a16="http://schemas.microsoft.com/office/drawing/2014/main" id="{C87F2D65-C45F-B105-D94A-3A8CD9248FA8}"/>
                </a:ext>
              </a:extLst>
            </p:cNvPr>
            <p:cNvSpPr/>
            <p:nvPr/>
          </p:nvSpPr>
          <p:spPr>
            <a:xfrm>
              <a:off x="5521054" y="4495974"/>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Monitor</a:t>
              </a:r>
            </a:p>
          </p:txBody>
        </p:sp>
      </p:grpSp>
      <p:grpSp>
        <p:nvGrpSpPr>
          <p:cNvPr id="18" name="Group 17">
            <a:extLst>
              <a:ext uri="{FF2B5EF4-FFF2-40B4-BE49-F238E27FC236}">
                <a16:creationId xmlns:a16="http://schemas.microsoft.com/office/drawing/2014/main" id="{8A2EE07C-D487-D0E6-1426-FF9E206AE0DE}"/>
              </a:ext>
            </a:extLst>
          </p:cNvPr>
          <p:cNvGrpSpPr/>
          <p:nvPr/>
        </p:nvGrpSpPr>
        <p:grpSpPr>
          <a:xfrm>
            <a:off x="4041605" y="3512889"/>
            <a:ext cx="1170900" cy="1170900"/>
            <a:chOff x="7016017" y="3793110"/>
            <a:chExt cx="1171205" cy="1171205"/>
          </a:xfrm>
        </p:grpSpPr>
        <p:sp>
          <p:nvSpPr>
            <p:cNvPr id="19" name="Oval 18">
              <a:extLst>
                <a:ext uri="{FF2B5EF4-FFF2-40B4-BE49-F238E27FC236}">
                  <a16:creationId xmlns:a16="http://schemas.microsoft.com/office/drawing/2014/main" id="{4E7E1B1F-0705-8911-A510-B5BC5212F74A}"/>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0" name="Freeform: Shape 135">
              <a:extLst>
                <a:ext uri="{FF2B5EF4-FFF2-40B4-BE49-F238E27FC236}">
                  <a16:creationId xmlns:a16="http://schemas.microsoft.com/office/drawing/2014/main" id="{B7AA3431-476F-BE76-E952-90A7749472E8}"/>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Service</a:t>
              </a:r>
            </a:p>
          </p:txBody>
        </p:sp>
      </p:grpSp>
      <p:grpSp>
        <p:nvGrpSpPr>
          <p:cNvPr id="21" name="Group 20">
            <a:extLst>
              <a:ext uri="{FF2B5EF4-FFF2-40B4-BE49-F238E27FC236}">
                <a16:creationId xmlns:a16="http://schemas.microsoft.com/office/drawing/2014/main" id="{A0A8C5C3-B9B7-2EE5-0AE8-C0D2512B8548}"/>
              </a:ext>
            </a:extLst>
          </p:cNvPr>
          <p:cNvGrpSpPr/>
          <p:nvPr/>
        </p:nvGrpSpPr>
        <p:grpSpPr>
          <a:xfrm>
            <a:off x="5393866" y="1100201"/>
            <a:ext cx="1170900" cy="1170900"/>
            <a:chOff x="5511393" y="4486313"/>
            <a:chExt cx="1171205" cy="1171205"/>
          </a:xfrm>
        </p:grpSpPr>
        <p:sp>
          <p:nvSpPr>
            <p:cNvPr id="22" name="Oval 21">
              <a:extLst>
                <a:ext uri="{FF2B5EF4-FFF2-40B4-BE49-F238E27FC236}">
                  <a16:creationId xmlns:a16="http://schemas.microsoft.com/office/drawing/2014/main" id="{DC708B34-1C63-CE7B-307F-396BD73CE7CB}"/>
                </a:ext>
              </a:extLst>
            </p:cNvPr>
            <p:cNvSpPr/>
            <p:nvPr/>
          </p:nvSpPr>
          <p:spPr>
            <a:xfrm>
              <a:off x="5511393" y="4486313"/>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3" name="Freeform: Shape 138">
              <a:extLst>
                <a:ext uri="{FF2B5EF4-FFF2-40B4-BE49-F238E27FC236}">
                  <a16:creationId xmlns:a16="http://schemas.microsoft.com/office/drawing/2014/main" id="{57E09A13-736D-7101-4C68-55CCB3C6E959}"/>
                </a:ext>
              </a:extLst>
            </p:cNvPr>
            <p:cNvSpPr/>
            <p:nvPr/>
          </p:nvSpPr>
          <p:spPr>
            <a:xfrm>
              <a:off x="5521054" y="4495974"/>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Plan &amp; Request</a:t>
              </a:r>
            </a:p>
          </p:txBody>
        </p:sp>
      </p:grpSp>
      <p:grpSp>
        <p:nvGrpSpPr>
          <p:cNvPr id="24" name="Group 23">
            <a:extLst>
              <a:ext uri="{FF2B5EF4-FFF2-40B4-BE49-F238E27FC236}">
                <a16:creationId xmlns:a16="http://schemas.microsoft.com/office/drawing/2014/main" id="{251731D4-2FF6-4186-7B57-F61C252AF7FC}"/>
              </a:ext>
            </a:extLst>
          </p:cNvPr>
          <p:cNvGrpSpPr/>
          <p:nvPr/>
        </p:nvGrpSpPr>
        <p:grpSpPr>
          <a:xfrm>
            <a:off x="6755851" y="1898756"/>
            <a:ext cx="1170900" cy="1170900"/>
            <a:chOff x="7016017" y="3793110"/>
            <a:chExt cx="1171205" cy="1171205"/>
          </a:xfrm>
        </p:grpSpPr>
        <p:sp>
          <p:nvSpPr>
            <p:cNvPr id="25" name="Oval 24">
              <a:extLst>
                <a:ext uri="{FF2B5EF4-FFF2-40B4-BE49-F238E27FC236}">
                  <a16:creationId xmlns:a16="http://schemas.microsoft.com/office/drawing/2014/main" id="{E27EACB1-ED78-4792-6229-B7BB594D7185}"/>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6" name="Freeform: Shape 141">
              <a:extLst>
                <a:ext uri="{FF2B5EF4-FFF2-40B4-BE49-F238E27FC236}">
                  <a16:creationId xmlns:a16="http://schemas.microsoft.com/office/drawing/2014/main" id="{A2AA123C-F12C-DFC6-3181-DE3D7FF65D7E}"/>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Fulfill</a:t>
              </a:r>
            </a:p>
          </p:txBody>
        </p:sp>
      </p:grpSp>
      <p:grpSp>
        <p:nvGrpSpPr>
          <p:cNvPr id="27" name="Group 26">
            <a:extLst>
              <a:ext uri="{FF2B5EF4-FFF2-40B4-BE49-F238E27FC236}">
                <a16:creationId xmlns:a16="http://schemas.microsoft.com/office/drawing/2014/main" id="{B42086A2-D66B-CBF2-0F2B-B2B577F3F809}"/>
              </a:ext>
            </a:extLst>
          </p:cNvPr>
          <p:cNvGrpSpPr/>
          <p:nvPr/>
        </p:nvGrpSpPr>
        <p:grpSpPr>
          <a:xfrm>
            <a:off x="4041605" y="1898756"/>
            <a:ext cx="1170900" cy="1170900"/>
            <a:chOff x="7016017" y="3793110"/>
            <a:chExt cx="1171205" cy="1171205"/>
          </a:xfrm>
        </p:grpSpPr>
        <p:sp>
          <p:nvSpPr>
            <p:cNvPr id="28" name="Oval 27">
              <a:extLst>
                <a:ext uri="{FF2B5EF4-FFF2-40B4-BE49-F238E27FC236}">
                  <a16:creationId xmlns:a16="http://schemas.microsoft.com/office/drawing/2014/main" id="{354F26BB-34A4-B1B7-4938-9BE85D2E7640}"/>
                </a:ext>
              </a:extLst>
            </p:cNvPr>
            <p:cNvSpPr/>
            <p:nvPr/>
          </p:nvSpPr>
          <p:spPr>
            <a:xfrm>
              <a:off x="7016017" y="3793110"/>
              <a:ext cx="1171205" cy="117120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182832" rtlCol="0" anchor="ctr"/>
            <a:lstStyle/>
            <a:p>
              <a:pPr defTabSz="456903">
                <a:defRPr/>
              </a:pPr>
              <a:endParaRPr lang="en-US" sz="1600" err="1">
                <a:solidFill>
                  <a:srgbClr val="000000"/>
                </a:solidFill>
                <a:latin typeface="ServiceNow Sans" panose="020B0504040101010104" pitchFamily="34" charset="77"/>
              </a:endParaRPr>
            </a:p>
          </p:txBody>
        </p:sp>
        <p:sp>
          <p:nvSpPr>
            <p:cNvPr id="29" name="Freeform: Shape 144">
              <a:extLst>
                <a:ext uri="{FF2B5EF4-FFF2-40B4-BE49-F238E27FC236}">
                  <a16:creationId xmlns:a16="http://schemas.microsoft.com/office/drawing/2014/main" id="{2A34BDE3-7430-21C9-F9F3-3BCA051F9311}"/>
                </a:ext>
              </a:extLst>
            </p:cNvPr>
            <p:cNvSpPr/>
            <p:nvPr/>
          </p:nvSpPr>
          <p:spPr>
            <a:xfrm>
              <a:off x="7025678" y="3802771"/>
              <a:ext cx="1151883" cy="1151883"/>
            </a:xfrm>
            <a:custGeom>
              <a:avLst/>
              <a:gdLst>
                <a:gd name="connsiteX0" fmla="*/ 0 w 1151883"/>
                <a:gd name="connsiteY0" fmla="*/ 575942 h 1151883"/>
                <a:gd name="connsiteX1" fmla="*/ 575942 w 1151883"/>
                <a:gd name="connsiteY1" fmla="*/ 0 h 1151883"/>
                <a:gd name="connsiteX2" fmla="*/ 1151884 w 1151883"/>
                <a:gd name="connsiteY2" fmla="*/ 575942 h 1151883"/>
                <a:gd name="connsiteX3" fmla="*/ 575942 w 1151883"/>
                <a:gd name="connsiteY3" fmla="*/ 1151884 h 1151883"/>
                <a:gd name="connsiteX4" fmla="*/ 0 w 1151883"/>
                <a:gd name="connsiteY4" fmla="*/ 575942 h 1151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1883" h="1151883">
                  <a:moveTo>
                    <a:pt x="0" y="575942"/>
                  </a:moveTo>
                  <a:cubicBezTo>
                    <a:pt x="0" y="257858"/>
                    <a:pt x="257858" y="0"/>
                    <a:pt x="575942" y="0"/>
                  </a:cubicBezTo>
                  <a:cubicBezTo>
                    <a:pt x="894026" y="0"/>
                    <a:pt x="1151884" y="257858"/>
                    <a:pt x="1151884" y="575942"/>
                  </a:cubicBezTo>
                  <a:cubicBezTo>
                    <a:pt x="1151884" y="894026"/>
                    <a:pt x="894026" y="1151884"/>
                    <a:pt x="575942" y="1151884"/>
                  </a:cubicBezTo>
                  <a:cubicBezTo>
                    <a:pt x="257858" y="1151884"/>
                    <a:pt x="0" y="894026"/>
                    <a:pt x="0" y="575942"/>
                  </a:cubicBezTo>
                  <a:close/>
                </a:path>
              </a:pathLst>
            </a:custGeom>
            <a:gradFill rotWithShape="0">
              <a:gsLst>
                <a:gs pos="39000">
                  <a:schemeClr val="accent1">
                    <a:alpha val="0"/>
                  </a:schemeClr>
                </a:gs>
                <a:gs pos="98000">
                  <a:schemeClr val="accent1">
                    <a:alpha val="25000"/>
                  </a:schemeClr>
                </a:gs>
              </a:gsLst>
              <a:path path="circle">
                <a:fillToRect l="50000" t="50000" r="50000" b="50000"/>
              </a:path>
            </a:gradFill>
            <a:ln w="22225" cap="flat" cmpd="sng" algn="ctr">
              <a:solidFill>
                <a:schemeClr val="accent1"/>
              </a:solidFill>
              <a:prstDash val="solid"/>
              <a:miter lim="800000"/>
            </a:ln>
            <a:effectLst/>
          </p:spPr>
          <p:style>
            <a:lnRef idx="2">
              <a:scrgbClr r="0" g="0" b="0"/>
            </a:lnRef>
            <a:fillRef idx="1">
              <a:scrgbClr r="0" g="0" b="0"/>
            </a:fillRef>
            <a:effectRef idx="0">
              <a:scrgbClr r="0" g="0" b="0"/>
            </a:effectRef>
            <a:fontRef idx="minor">
              <a:schemeClr val="lt1"/>
            </a:fontRef>
          </p:style>
          <p:txBody>
            <a:bodyPr spcFirstLastPara="0" vert="horz" wrap="square" lIns="186420" tIns="182832" rIns="186420" bIns="186420" numCol="1" spcCol="1270" anchor="t" anchorCtr="0">
              <a:noAutofit/>
            </a:bodyPr>
            <a:lstStyle/>
            <a:p>
              <a:pPr algn="ctr" defTabSz="622113">
                <a:lnSpc>
                  <a:spcPct val="90000"/>
                </a:lnSpc>
                <a:spcBef>
                  <a:spcPct val="0"/>
                </a:spcBef>
                <a:spcAft>
                  <a:spcPct val="35000"/>
                </a:spcAft>
              </a:pPr>
              <a:r>
                <a:rPr lang="en-US" sz="1200" b="1">
                  <a:solidFill>
                    <a:srgbClr val="FFFFFF"/>
                  </a:solidFill>
                  <a:latin typeface="ServiceNow Sans" panose="020B0504040101010104" pitchFamily="34" charset="77"/>
                </a:rPr>
                <a:t>Retire</a:t>
              </a:r>
            </a:p>
          </p:txBody>
        </p:sp>
      </p:grpSp>
      <p:grpSp>
        <p:nvGrpSpPr>
          <p:cNvPr id="30" name="Group 81">
            <a:extLst>
              <a:ext uri="{FF2B5EF4-FFF2-40B4-BE49-F238E27FC236}">
                <a16:creationId xmlns:a16="http://schemas.microsoft.com/office/drawing/2014/main" id="{0A797FED-BE27-2EB0-5CB6-94B183094B38}"/>
              </a:ext>
            </a:extLst>
          </p:cNvPr>
          <p:cNvGrpSpPr>
            <a:grpSpLocks noChangeAspect="1"/>
          </p:cNvGrpSpPr>
          <p:nvPr/>
        </p:nvGrpSpPr>
        <p:grpSpPr bwMode="auto">
          <a:xfrm>
            <a:off x="5734090" y="1591373"/>
            <a:ext cx="455317" cy="462014"/>
            <a:chOff x="3703" y="2022"/>
            <a:chExt cx="272" cy="276"/>
          </a:xfrm>
        </p:grpSpPr>
        <p:sp>
          <p:nvSpPr>
            <p:cNvPr id="31" name="Oval 82">
              <a:extLst>
                <a:ext uri="{FF2B5EF4-FFF2-40B4-BE49-F238E27FC236}">
                  <a16:creationId xmlns:a16="http://schemas.microsoft.com/office/drawing/2014/main" id="{D9E00473-DF49-3F49-52C5-749B8A5DA25B}"/>
                </a:ext>
              </a:extLst>
            </p:cNvPr>
            <p:cNvSpPr>
              <a:spLocks noChangeArrowheads="1"/>
            </p:cNvSpPr>
            <p:nvPr/>
          </p:nvSpPr>
          <p:spPr bwMode="auto">
            <a:xfrm>
              <a:off x="3849" y="2022"/>
              <a:ext cx="104" cy="108"/>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sp>
          <p:nvSpPr>
            <p:cNvPr id="32" name="Oval 83">
              <a:extLst>
                <a:ext uri="{FF2B5EF4-FFF2-40B4-BE49-F238E27FC236}">
                  <a16:creationId xmlns:a16="http://schemas.microsoft.com/office/drawing/2014/main" id="{3333A335-C0E7-C8B0-9E89-950D602C08E7}"/>
                </a:ext>
              </a:extLst>
            </p:cNvPr>
            <p:cNvSpPr>
              <a:spLocks noChangeArrowheads="1"/>
            </p:cNvSpPr>
            <p:nvPr/>
          </p:nvSpPr>
          <p:spPr bwMode="auto">
            <a:xfrm>
              <a:off x="3905" y="2148"/>
              <a:ext cx="70" cy="72"/>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sp>
          <p:nvSpPr>
            <p:cNvPr id="33" name="Oval 84">
              <a:extLst>
                <a:ext uri="{FF2B5EF4-FFF2-40B4-BE49-F238E27FC236}">
                  <a16:creationId xmlns:a16="http://schemas.microsoft.com/office/drawing/2014/main" id="{F8E06F1A-AA95-EAB6-7931-D8396A0ABD21}"/>
                </a:ext>
              </a:extLst>
            </p:cNvPr>
            <p:cNvSpPr>
              <a:spLocks noChangeArrowheads="1"/>
            </p:cNvSpPr>
            <p:nvPr/>
          </p:nvSpPr>
          <p:spPr bwMode="auto">
            <a:xfrm>
              <a:off x="3770" y="2040"/>
              <a:ext cx="53" cy="5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sp>
          <p:nvSpPr>
            <p:cNvPr id="34" name="Freeform 85">
              <a:extLst>
                <a:ext uri="{FF2B5EF4-FFF2-40B4-BE49-F238E27FC236}">
                  <a16:creationId xmlns:a16="http://schemas.microsoft.com/office/drawing/2014/main" id="{490E47D5-DA72-2593-3346-2F426973AD5C}"/>
                </a:ext>
              </a:extLst>
            </p:cNvPr>
            <p:cNvSpPr>
              <a:spLocks noEditPoints="1"/>
            </p:cNvSpPr>
            <p:nvPr/>
          </p:nvSpPr>
          <p:spPr bwMode="auto">
            <a:xfrm>
              <a:off x="3703" y="2075"/>
              <a:ext cx="198" cy="223"/>
            </a:xfrm>
            <a:custGeom>
              <a:avLst/>
              <a:gdLst>
                <a:gd name="T0" fmla="*/ 173 w 182"/>
                <a:gd name="T1" fmla="*/ 9 h 199"/>
                <a:gd name="T2" fmla="*/ 138 w 182"/>
                <a:gd name="T3" fmla="*/ 9 h 199"/>
                <a:gd name="T4" fmla="*/ 98 w 182"/>
                <a:gd name="T5" fmla="*/ 49 h 199"/>
                <a:gd name="T6" fmla="*/ 86 w 182"/>
                <a:gd name="T7" fmla="*/ 31 h 199"/>
                <a:gd name="T8" fmla="*/ 54 w 182"/>
                <a:gd name="T9" fmla="*/ 32 h 199"/>
                <a:gd name="T10" fmla="*/ 46 w 182"/>
                <a:gd name="T11" fmla="*/ 40 h 199"/>
                <a:gd name="T12" fmla="*/ 45 w 182"/>
                <a:gd name="T13" fmla="*/ 48 h 199"/>
                <a:gd name="T14" fmla="*/ 46 w 182"/>
                <a:gd name="T15" fmla="*/ 101 h 199"/>
                <a:gd name="T16" fmla="*/ 2 w 182"/>
                <a:gd name="T17" fmla="*/ 145 h 199"/>
                <a:gd name="T18" fmla="*/ 2 w 182"/>
                <a:gd name="T19" fmla="*/ 153 h 199"/>
                <a:gd name="T20" fmla="*/ 11 w 182"/>
                <a:gd name="T21" fmla="*/ 153 h 199"/>
                <a:gd name="T22" fmla="*/ 51 w 182"/>
                <a:gd name="T23" fmla="*/ 113 h 199"/>
                <a:gd name="T24" fmla="*/ 101 w 182"/>
                <a:gd name="T25" fmla="*/ 150 h 199"/>
                <a:gd name="T26" fmla="*/ 63 w 182"/>
                <a:gd name="T27" fmla="*/ 189 h 199"/>
                <a:gd name="T28" fmla="*/ 63 w 182"/>
                <a:gd name="T29" fmla="*/ 197 h 199"/>
                <a:gd name="T30" fmla="*/ 67 w 182"/>
                <a:gd name="T31" fmla="*/ 199 h 199"/>
                <a:gd name="T32" fmla="*/ 71 w 182"/>
                <a:gd name="T33" fmla="*/ 197 h 199"/>
                <a:gd name="T34" fmla="*/ 112 w 182"/>
                <a:gd name="T35" fmla="*/ 155 h 199"/>
                <a:gd name="T36" fmla="*/ 113 w 182"/>
                <a:gd name="T37" fmla="*/ 155 h 199"/>
                <a:gd name="T38" fmla="*/ 130 w 182"/>
                <a:gd name="T39" fmla="*/ 148 h 199"/>
                <a:gd name="T40" fmla="*/ 158 w 182"/>
                <a:gd name="T41" fmla="*/ 120 h 199"/>
                <a:gd name="T42" fmla="*/ 160 w 182"/>
                <a:gd name="T43" fmla="*/ 90 h 199"/>
                <a:gd name="T44" fmla="*/ 146 w 182"/>
                <a:gd name="T45" fmla="*/ 71 h 199"/>
                <a:gd name="T46" fmla="*/ 173 w 182"/>
                <a:gd name="T47" fmla="*/ 44 h 199"/>
                <a:gd name="T48" fmla="*/ 173 w 182"/>
                <a:gd name="T49" fmla="*/ 9 h 199"/>
                <a:gd name="T50" fmla="*/ 164 w 182"/>
                <a:gd name="T51" fmla="*/ 35 h 199"/>
                <a:gd name="T52" fmla="*/ 134 w 182"/>
                <a:gd name="T53" fmla="*/ 66 h 199"/>
                <a:gd name="T54" fmla="*/ 133 w 182"/>
                <a:gd name="T55" fmla="*/ 74 h 199"/>
                <a:gd name="T56" fmla="*/ 150 w 182"/>
                <a:gd name="T57" fmla="*/ 97 h 199"/>
                <a:gd name="T58" fmla="*/ 149 w 182"/>
                <a:gd name="T59" fmla="*/ 112 h 199"/>
                <a:gd name="T60" fmla="*/ 121 w 182"/>
                <a:gd name="T61" fmla="*/ 140 h 199"/>
                <a:gd name="T62" fmla="*/ 113 w 182"/>
                <a:gd name="T63" fmla="*/ 143 h 199"/>
                <a:gd name="T64" fmla="*/ 112 w 182"/>
                <a:gd name="T65" fmla="*/ 143 h 199"/>
                <a:gd name="T66" fmla="*/ 59 w 182"/>
                <a:gd name="T67" fmla="*/ 104 h 199"/>
                <a:gd name="T68" fmla="*/ 58 w 182"/>
                <a:gd name="T69" fmla="*/ 45 h 199"/>
                <a:gd name="T70" fmla="*/ 62 w 182"/>
                <a:gd name="T71" fmla="*/ 40 h 199"/>
                <a:gd name="T72" fmla="*/ 78 w 182"/>
                <a:gd name="T73" fmla="*/ 40 h 199"/>
                <a:gd name="T74" fmla="*/ 88 w 182"/>
                <a:gd name="T75" fmla="*/ 62 h 199"/>
                <a:gd name="T76" fmla="*/ 92 w 182"/>
                <a:gd name="T77" fmla="*/ 67 h 199"/>
                <a:gd name="T78" fmla="*/ 98 w 182"/>
                <a:gd name="T79" fmla="*/ 66 h 199"/>
                <a:gd name="T80" fmla="*/ 146 w 182"/>
                <a:gd name="T81" fmla="*/ 18 h 199"/>
                <a:gd name="T82" fmla="*/ 164 w 182"/>
                <a:gd name="T83" fmla="*/ 18 h 199"/>
                <a:gd name="T84" fmla="*/ 164 w 182"/>
                <a:gd name="T85" fmla="*/ 35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2" h="199">
                  <a:moveTo>
                    <a:pt x="173" y="9"/>
                  </a:moveTo>
                  <a:cubicBezTo>
                    <a:pt x="163" y="0"/>
                    <a:pt x="147" y="0"/>
                    <a:pt x="138" y="9"/>
                  </a:cubicBezTo>
                  <a:cubicBezTo>
                    <a:pt x="98" y="49"/>
                    <a:pt x="98" y="49"/>
                    <a:pt x="98" y="49"/>
                  </a:cubicBezTo>
                  <a:cubicBezTo>
                    <a:pt x="96" y="42"/>
                    <a:pt x="92" y="36"/>
                    <a:pt x="86" y="31"/>
                  </a:cubicBezTo>
                  <a:cubicBezTo>
                    <a:pt x="77" y="23"/>
                    <a:pt x="63" y="23"/>
                    <a:pt x="54" y="32"/>
                  </a:cubicBezTo>
                  <a:cubicBezTo>
                    <a:pt x="46" y="40"/>
                    <a:pt x="46" y="40"/>
                    <a:pt x="46" y="40"/>
                  </a:cubicBezTo>
                  <a:cubicBezTo>
                    <a:pt x="44" y="42"/>
                    <a:pt x="44" y="45"/>
                    <a:pt x="45" y="48"/>
                  </a:cubicBezTo>
                  <a:cubicBezTo>
                    <a:pt x="68" y="78"/>
                    <a:pt x="47" y="100"/>
                    <a:pt x="46" y="101"/>
                  </a:cubicBezTo>
                  <a:cubicBezTo>
                    <a:pt x="2" y="145"/>
                    <a:pt x="2" y="145"/>
                    <a:pt x="2" y="145"/>
                  </a:cubicBezTo>
                  <a:cubicBezTo>
                    <a:pt x="0" y="147"/>
                    <a:pt x="0" y="151"/>
                    <a:pt x="2" y="153"/>
                  </a:cubicBezTo>
                  <a:cubicBezTo>
                    <a:pt x="4" y="156"/>
                    <a:pt x="8" y="156"/>
                    <a:pt x="11" y="153"/>
                  </a:cubicBezTo>
                  <a:cubicBezTo>
                    <a:pt x="51" y="113"/>
                    <a:pt x="51" y="113"/>
                    <a:pt x="51" y="113"/>
                  </a:cubicBezTo>
                  <a:cubicBezTo>
                    <a:pt x="101" y="150"/>
                    <a:pt x="101" y="150"/>
                    <a:pt x="101" y="150"/>
                  </a:cubicBezTo>
                  <a:cubicBezTo>
                    <a:pt x="63" y="189"/>
                    <a:pt x="63" y="189"/>
                    <a:pt x="63" y="189"/>
                  </a:cubicBezTo>
                  <a:cubicBezTo>
                    <a:pt x="60" y="191"/>
                    <a:pt x="60" y="195"/>
                    <a:pt x="63" y="197"/>
                  </a:cubicBezTo>
                  <a:cubicBezTo>
                    <a:pt x="64" y="198"/>
                    <a:pt x="65" y="199"/>
                    <a:pt x="67" y="199"/>
                  </a:cubicBezTo>
                  <a:cubicBezTo>
                    <a:pt x="68" y="199"/>
                    <a:pt x="70" y="198"/>
                    <a:pt x="71" y="197"/>
                  </a:cubicBezTo>
                  <a:cubicBezTo>
                    <a:pt x="112" y="155"/>
                    <a:pt x="112" y="155"/>
                    <a:pt x="112" y="155"/>
                  </a:cubicBezTo>
                  <a:cubicBezTo>
                    <a:pt x="113" y="155"/>
                    <a:pt x="113" y="155"/>
                    <a:pt x="113" y="155"/>
                  </a:cubicBezTo>
                  <a:cubicBezTo>
                    <a:pt x="119" y="155"/>
                    <a:pt x="125" y="153"/>
                    <a:pt x="130" y="148"/>
                  </a:cubicBezTo>
                  <a:cubicBezTo>
                    <a:pt x="158" y="120"/>
                    <a:pt x="158" y="120"/>
                    <a:pt x="158" y="120"/>
                  </a:cubicBezTo>
                  <a:cubicBezTo>
                    <a:pt x="166" y="112"/>
                    <a:pt x="167" y="99"/>
                    <a:pt x="160" y="90"/>
                  </a:cubicBezTo>
                  <a:cubicBezTo>
                    <a:pt x="146" y="71"/>
                    <a:pt x="146" y="71"/>
                    <a:pt x="146" y="71"/>
                  </a:cubicBezTo>
                  <a:cubicBezTo>
                    <a:pt x="173" y="44"/>
                    <a:pt x="173" y="44"/>
                    <a:pt x="173" y="44"/>
                  </a:cubicBezTo>
                  <a:cubicBezTo>
                    <a:pt x="182" y="34"/>
                    <a:pt x="182" y="19"/>
                    <a:pt x="173" y="9"/>
                  </a:cubicBezTo>
                  <a:close/>
                  <a:moveTo>
                    <a:pt x="164" y="35"/>
                  </a:moveTo>
                  <a:cubicBezTo>
                    <a:pt x="134" y="66"/>
                    <a:pt x="134" y="66"/>
                    <a:pt x="134" y="66"/>
                  </a:cubicBezTo>
                  <a:cubicBezTo>
                    <a:pt x="131" y="68"/>
                    <a:pt x="131" y="72"/>
                    <a:pt x="133" y="74"/>
                  </a:cubicBezTo>
                  <a:cubicBezTo>
                    <a:pt x="150" y="97"/>
                    <a:pt x="150" y="97"/>
                    <a:pt x="150" y="97"/>
                  </a:cubicBezTo>
                  <a:cubicBezTo>
                    <a:pt x="154" y="101"/>
                    <a:pt x="153" y="108"/>
                    <a:pt x="149" y="112"/>
                  </a:cubicBezTo>
                  <a:cubicBezTo>
                    <a:pt x="121" y="140"/>
                    <a:pt x="121" y="140"/>
                    <a:pt x="121" y="140"/>
                  </a:cubicBezTo>
                  <a:cubicBezTo>
                    <a:pt x="119" y="142"/>
                    <a:pt x="116" y="143"/>
                    <a:pt x="113" y="143"/>
                  </a:cubicBezTo>
                  <a:cubicBezTo>
                    <a:pt x="112" y="143"/>
                    <a:pt x="112" y="143"/>
                    <a:pt x="112" y="143"/>
                  </a:cubicBezTo>
                  <a:cubicBezTo>
                    <a:pt x="59" y="104"/>
                    <a:pt x="59" y="104"/>
                    <a:pt x="59" y="104"/>
                  </a:cubicBezTo>
                  <a:cubicBezTo>
                    <a:pt x="67" y="92"/>
                    <a:pt x="74" y="70"/>
                    <a:pt x="58" y="45"/>
                  </a:cubicBezTo>
                  <a:cubicBezTo>
                    <a:pt x="62" y="40"/>
                    <a:pt x="62" y="40"/>
                    <a:pt x="62" y="40"/>
                  </a:cubicBezTo>
                  <a:cubicBezTo>
                    <a:pt x="67" y="36"/>
                    <a:pt x="74" y="36"/>
                    <a:pt x="78" y="40"/>
                  </a:cubicBezTo>
                  <a:cubicBezTo>
                    <a:pt x="85" y="46"/>
                    <a:pt x="88" y="53"/>
                    <a:pt x="88" y="62"/>
                  </a:cubicBezTo>
                  <a:cubicBezTo>
                    <a:pt x="88" y="64"/>
                    <a:pt x="89" y="66"/>
                    <a:pt x="92" y="67"/>
                  </a:cubicBezTo>
                  <a:cubicBezTo>
                    <a:pt x="94" y="68"/>
                    <a:pt x="96" y="68"/>
                    <a:pt x="98" y="66"/>
                  </a:cubicBezTo>
                  <a:cubicBezTo>
                    <a:pt x="146" y="18"/>
                    <a:pt x="146" y="18"/>
                    <a:pt x="146" y="18"/>
                  </a:cubicBezTo>
                  <a:cubicBezTo>
                    <a:pt x="151" y="13"/>
                    <a:pt x="159" y="13"/>
                    <a:pt x="164" y="18"/>
                  </a:cubicBezTo>
                  <a:cubicBezTo>
                    <a:pt x="169" y="23"/>
                    <a:pt x="169" y="31"/>
                    <a:pt x="164" y="3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a:solidFill>
                  <a:srgbClr val="293E40"/>
                </a:solidFill>
                <a:latin typeface="ServiceNow Sans" panose="020B0504040101010104" pitchFamily="34" charset="77"/>
              </a:endParaRPr>
            </a:p>
          </p:txBody>
        </p:sp>
      </p:grpSp>
      <p:grpSp>
        <p:nvGrpSpPr>
          <p:cNvPr id="35" name="Group 93">
            <a:extLst>
              <a:ext uri="{FF2B5EF4-FFF2-40B4-BE49-F238E27FC236}">
                <a16:creationId xmlns:a16="http://schemas.microsoft.com/office/drawing/2014/main" id="{69045611-8FDE-24FF-0AF5-DE6C656D0DC1}"/>
              </a:ext>
            </a:extLst>
          </p:cNvPr>
          <p:cNvGrpSpPr>
            <a:grpSpLocks noChangeAspect="1"/>
          </p:cNvGrpSpPr>
          <p:nvPr/>
        </p:nvGrpSpPr>
        <p:grpSpPr bwMode="auto">
          <a:xfrm>
            <a:off x="7099103" y="2413226"/>
            <a:ext cx="447784" cy="414270"/>
            <a:chOff x="4775" y="1921"/>
            <a:chExt cx="334" cy="309"/>
          </a:xfrm>
        </p:grpSpPr>
        <p:sp>
          <p:nvSpPr>
            <p:cNvPr id="36" name="Freeform 94">
              <a:extLst>
                <a:ext uri="{FF2B5EF4-FFF2-40B4-BE49-F238E27FC236}">
                  <a16:creationId xmlns:a16="http://schemas.microsoft.com/office/drawing/2014/main" id="{675BC75D-6670-81BE-563E-6D7003E9CD0A}"/>
                </a:ext>
              </a:extLst>
            </p:cNvPr>
            <p:cNvSpPr>
              <a:spLocks/>
            </p:cNvSpPr>
            <p:nvPr/>
          </p:nvSpPr>
          <p:spPr bwMode="auto">
            <a:xfrm>
              <a:off x="4849" y="1921"/>
              <a:ext cx="230" cy="92"/>
            </a:xfrm>
            <a:custGeom>
              <a:avLst/>
              <a:gdLst>
                <a:gd name="T0" fmla="*/ 0 w 168"/>
                <a:gd name="T1" fmla="*/ 65 h 65"/>
                <a:gd name="T2" fmla="*/ 56 w 168"/>
                <a:gd name="T3" fmla="*/ 4 h 65"/>
                <a:gd name="T4" fmla="*/ 68 w 168"/>
                <a:gd name="T5" fmla="*/ 4 h 65"/>
                <a:gd name="T6" fmla="*/ 90 w 168"/>
                <a:gd name="T7" fmla="*/ 27 h 65"/>
                <a:gd name="T8" fmla="*/ 101 w 168"/>
                <a:gd name="T9" fmla="*/ 27 h 65"/>
                <a:gd name="T10" fmla="*/ 115 w 168"/>
                <a:gd name="T11" fmla="*/ 13 h 65"/>
                <a:gd name="T12" fmla="*/ 126 w 168"/>
                <a:gd name="T13" fmla="*/ 13 h 65"/>
                <a:gd name="T14" fmla="*/ 168 w 168"/>
                <a:gd name="T15" fmla="*/ 58 h 65"/>
                <a:gd name="T16" fmla="*/ 12 w 168"/>
                <a:gd name="T17" fmla="*/ 60 h 65"/>
                <a:gd name="T18" fmla="*/ 0 w 168"/>
                <a:gd name="T1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65">
                  <a:moveTo>
                    <a:pt x="0" y="65"/>
                  </a:moveTo>
                  <a:cubicBezTo>
                    <a:pt x="56" y="4"/>
                    <a:pt x="56" y="4"/>
                    <a:pt x="56" y="4"/>
                  </a:cubicBezTo>
                  <a:cubicBezTo>
                    <a:pt x="60" y="0"/>
                    <a:pt x="65" y="0"/>
                    <a:pt x="68" y="4"/>
                  </a:cubicBezTo>
                  <a:cubicBezTo>
                    <a:pt x="90" y="27"/>
                    <a:pt x="90" y="27"/>
                    <a:pt x="90" y="27"/>
                  </a:cubicBezTo>
                  <a:cubicBezTo>
                    <a:pt x="93" y="31"/>
                    <a:pt x="98" y="31"/>
                    <a:pt x="101" y="27"/>
                  </a:cubicBezTo>
                  <a:cubicBezTo>
                    <a:pt x="115" y="13"/>
                    <a:pt x="115" y="13"/>
                    <a:pt x="115" y="13"/>
                  </a:cubicBezTo>
                  <a:cubicBezTo>
                    <a:pt x="118" y="9"/>
                    <a:pt x="123" y="9"/>
                    <a:pt x="126" y="13"/>
                  </a:cubicBezTo>
                  <a:cubicBezTo>
                    <a:pt x="168" y="58"/>
                    <a:pt x="168" y="58"/>
                    <a:pt x="168" y="58"/>
                  </a:cubicBezTo>
                  <a:cubicBezTo>
                    <a:pt x="12" y="60"/>
                    <a:pt x="12" y="60"/>
                    <a:pt x="12" y="60"/>
                  </a:cubicBezTo>
                  <a:lnTo>
                    <a:pt x="0" y="6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sp>
          <p:nvSpPr>
            <p:cNvPr id="37" name="Freeform 95">
              <a:extLst>
                <a:ext uri="{FF2B5EF4-FFF2-40B4-BE49-F238E27FC236}">
                  <a16:creationId xmlns:a16="http://schemas.microsoft.com/office/drawing/2014/main" id="{0AB5CB39-0E1C-5BA5-B88E-67895E6C67EA}"/>
                </a:ext>
              </a:extLst>
            </p:cNvPr>
            <p:cNvSpPr>
              <a:spLocks noEditPoints="1"/>
            </p:cNvSpPr>
            <p:nvPr/>
          </p:nvSpPr>
          <p:spPr bwMode="auto">
            <a:xfrm>
              <a:off x="4775" y="1948"/>
              <a:ext cx="334" cy="282"/>
            </a:xfrm>
            <a:custGeom>
              <a:avLst/>
              <a:gdLst>
                <a:gd name="T0" fmla="*/ 186 w 244"/>
                <a:gd name="T1" fmla="*/ 156 h 200"/>
                <a:gd name="T2" fmla="*/ 97 w 244"/>
                <a:gd name="T3" fmla="*/ 156 h 200"/>
                <a:gd name="T4" fmla="*/ 77 w 244"/>
                <a:gd name="T5" fmla="*/ 141 h 200"/>
                <a:gd name="T6" fmla="*/ 30 w 244"/>
                <a:gd name="T7" fmla="*/ 19 h 200"/>
                <a:gd name="T8" fmla="*/ 21 w 244"/>
                <a:gd name="T9" fmla="*/ 12 h 200"/>
                <a:gd name="T10" fmla="*/ 6 w 244"/>
                <a:gd name="T11" fmla="*/ 12 h 200"/>
                <a:gd name="T12" fmla="*/ 0 w 244"/>
                <a:gd name="T13" fmla="*/ 6 h 200"/>
                <a:gd name="T14" fmla="*/ 6 w 244"/>
                <a:gd name="T15" fmla="*/ 0 h 200"/>
                <a:gd name="T16" fmla="*/ 21 w 244"/>
                <a:gd name="T17" fmla="*/ 0 h 200"/>
                <a:gd name="T18" fmla="*/ 41 w 244"/>
                <a:gd name="T19" fmla="*/ 15 h 200"/>
                <a:gd name="T20" fmla="*/ 48 w 244"/>
                <a:gd name="T21" fmla="*/ 32 h 200"/>
                <a:gd name="T22" fmla="*/ 238 w 244"/>
                <a:gd name="T23" fmla="*/ 32 h 200"/>
                <a:gd name="T24" fmla="*/ 243 w 244"/>
                <a:gd name="T25" fmla="*/ 35 h 200"/>
                <a:gd name="T26" fmla="*/ 244 w 244"/>
                <a:gd name="T27" fmla="*/ 40 h 200"/>
                <a:gd name="T28" fmla="*/ 207 w 244"/>
                <a:gd name="T29" fmla="*/ 141 h 200"/>
                <a:gd name="T30" fmla="*/ 186 w 244"/>
                <a:gd name="T31" fmla="*/ 156 h 200"/>
                <a:gd name="T32" fmla="*/ 53 w 244"/>
                <a:gd name="T33" fmla="*/ 44 h 200"/>
                <a:gd name="T34" fmla="*/ 88 w 244"/>
                <a:gd name="T35" fmla="*/ 137 h 200"/>
                <a:gd name="T36" fmla="*/ 97 w 244"/>
                <a:gd name="T37" fmla="*/ 144 h 200"/>
                <a:gd name="T38" fmla="*/ 186 w 244"/>
                <a:gd name="T39" fmla="*/ 144 h 200"/>
                <a:gd name="T40" fmla="*/ 196 w 244"/>
                <a:gd name="T41" fmla="*/ 137 h 200"/>
                <a:gd name="T42" fmla="*/ 229 w 244"/>
                <a:gd name="T43" fmla="*/ 44 h 200"/>
                <a:gd name="T44" fmla="*/ 53 w 244"/>
                <a:gd name="T45" fmla="*/ 44 h 200"/>
                <a:gd name="T46" fmla="*/ 96 w 244"/>
                <a:gd name="T47" fmla="*/ 172 h 200"/>
                <a:gd name="T48" fmla="*/ 82 w 244"/>
                <a:gd name="T49" fmla="*/ 186 h 200"/>
                <a:gd name="T50" fmla="*/ 96 w 244"/>
                <a:gd name="T51" fmla="*/ 200 h 200"/>
                <a:gd name="T52" fmla="*/ 110 w 244"/>
                <a:gd name="T53" fmla="*/ 186 h 200"/>
                <a:gd name="T54" fmla="*/ 96 w 244"/>
                <a:gd name="T55" fmla="*/ 172 h 200"/>
                <a:gd name="T56" fmla="*/ 188 w 244"/>
                <a:gd name="T57" fmla="*/ 172 h 200"/>
                <a:gd name="T58" fmla="*/ 174 w 244"/>
                <a:gd name="T59" fmla="*/ 186 h 200"/>
                <a:gd name="T60" fmla="*/ 188 w 244"/>
                <a:gd name="T61" fmla="*/ 200 h 200"/>
                <a:gd name="T62" fmla="*/ 202 w 244"/>
                <a:gd name="T63" fmla="*/ 186 h 200"/>
                <a:gd name="T64" fmla="*/ 188 w 244"/>
                <a:gd name="T65" fmla="*/ 17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 h="200">
                  <a:moveTo>
                    <a:pt x="186" y="156"/>
                  </a:moveTo>
                  <a:cubicBezTo>
                    <a:pt x="97" y="156"/>
                    <a:pt x="97" y="156"/>
                    <a:pt x="97" y="156"/>
                  </a:cubicBezTo>
                  <a:cubicBezTo>
                    <a:pt x="88" y="156"/>
                    <a:pt x="80" y="150"/>
                    <a:pt x="77" y="141"/>
                  </a:cubicBezTo>
                  <a:cubicBezTo>
                    <a:pt x="30" y="19"/>
                    <a:pt x="30" y="19"/>
                    <a:pt x="30" y="19"/>
                  </a:cubicBezTo>
                  <a:cubicBezTo>
                    <a:pt x="29" y="15"/>
                    <a:pt x="25" y="12"/>
                    <a:pt x="21" y="12"/>
                  </a:cubicBezTo>
                  <a:cubicBezTo>
                    <a:pt x="6" y="12"/>
                    <a:pt x="6" y="12"/>
                    <a:pt x="6" y="12"/>
                  </a:cubicBezTo>
                  <a:cubicBezTo>
                    <a:pt x="3" y="12"/>
                    <a:pt x="0" y="9"/>
                    <a:pt x="0" y="6"/>
                  </a:cubicBezTo>
                  <a:cubicBezTo>
                    <a:pt x="0" y="3"/>
                    <a:pt x="3" y="0"/>
                    <a:pt x="6" y="0"/>
                  </a:cubicBezTo>
                  <a:cubicBezTo>
                    <a:pt x="21" y="0"/>
                    <a:pt x="21" y="0"/>
                    <a:pt x="21" y="0"/>
                  </a:cubicBezTo>
                  <a:cubicBezTo>
                    <a:pt x="30" y="0"/>
                    <a:pt x="38" y="6"/>
                    <a:pt x="41" y="15"/>
                  </a:cubicBezTo>
                  <a:cubicBezTo>
                    <a:pt x="48" y="32"/>
                    <a:pt x="48" y="32"/>
                    <a:pt x="48" y="32"/>
                  </a:cubicBezTo>
                  <a:cubicBezTo>
                    <a:pt x="238" y="32"/>
                    <a:pt x="238" y="32"/>
                    <a:pt x="238" y="32"/>
                  </a:cubicBezTo>
                  <a:cubicBezTo>
                    <a:pt x="240" y="32"/>
                    <a:pt x="242" y="33"/>
                    <a:pt x="243" y="35"/>
                  </a:cubicBezTo>
                  <a:cubicBezTo>
                    <a:pt x="244" y="36"/>
                    <a:pt x="244" y="38"/>
                    <a:pt x="244" y="40"/>
                  </a:cubicBezTo>
                  <a:cubicBezTo>
                    <a:pt x="207" y="141"/>
                    <a:pt x="207" y="141"/>
                    <a:pt x="207" y="141"/>
                  </a:cubicBezTo>
                  <a:cubicBezTo>
                    <a:pt x="204" y="150"/>
                    <a:pt x="196" y="156"/>
                    <a:pt x="186" y="156"/>
                  </a:cubicBezTo>
                  <a:close/>
                  <a:moveTo>
                    <a:pt x="53" y="44"/>
                  </a:moveTo>
                  <a:cubicBezTo>
                    <a:pt x="88" y="137"/>
                    <a:pt x="88" y="137"/>
                    <a:pt x="88" y="137"/>
                  </a:cubicBezTo>
                  <a:cubicBezTo>
                    <a:pt x="89" y="141"/>
                    <a:pt x="93" y="144"/>
                    <a:pt x="97" y="144"/>
                  </a:cubicBezTo>
                  <a:cubicBezTo>
                    <a:pt x="186" y="144"/>
                    <a:pt x="186" y="144"/>
                    <a:pt x="186" y="144"/>
                  </a:cubicBezTo>
                  <a:cubicBezTo>
                    <a:pt x="191" y="144"/>
                    <a:pt x="195" y="141"/>
                    <a:pt x="196" y="137"/>
                  </a:cubicBezTo>
                  <a:cubicBezTo>
                    <a:pt x="229" y="44"/>
                    <a:pt x="229" y="44"/>
                    <a:pt x="229" y="44"/>
                  </a:cubicBezTo>
                  <a:lnTo>
                    <a:pt x="53" y="44"/>
                  </a:lnTo>
                  <a:close/>
                  <a:moveTo>
                    <a:pt x="96" y="172"/>
                  </a:moveTo>
                  <a:cubicBezTo>
                    <a:pt x="88" y="172"/>
                    <a:pt x="82" y="178"/>
                    <a:pt x="82" y="186"/>
                  </a:cubicBezTo>
                  <a:cubicBezTo>
                    <a:pt x="82" y="194"/>
                    <a:pt x="88" y="200"/>
                    <a:pt x="96" y="200"/>
                  </a:cubicBezTo>
                  <a:cubicBezTo>
                    <a:pt x="104" y="200"/>
                    <a:pt x="110" y="194"/>
                    <a:pt x="110" y="186"/>
                  </a:cubicBezTo>
                  <a:cubicBezTo>
                    <a:pt x="110" y="178"/>
                    <a:pt x="104" y="172"/>
                    <a:pt x="96" y="172"/>
                  </a:cubicBezTo>
                  <a:close/>
                  <a:moveTo>
                    <a:pt x="188" y="172"/>
                  </a:moveTo>
                  <a:cubicBezTo>
                    <a:pt x="180" y="172"/>
                    <a:pt x="174" y="178"/>
                    <a:pt x="174" y="186"/>
                  </a:cubicBezTo>
                  <a:cubicBezTo>
                    <a:pt x="174" y="194"/>
                    <a:pt x="180" y="200"/>
                    <a:pt x="188" y="200"/>
                  </a:cubicBezTo>
                  <a:cubicBezTo>
                    <a:pt x="196" y="200"/>
                    <a:pt x="202" y="194"/>
                    <a:pt x="202" y="186"/>
                  </a:cubicBezTo>
                  <a:cubicBezTo>
                    <a:pt x="202" y="178"/>
                    <a:pt x="196" y="172"/>
                    <a:pt x="188" y="17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grpSp>
      <p:grpSp>
        <p:nvGrpSpPr>
          <p:cNvPr id="38" name="Group 189">
            <a:extLst>
              <a:ext uri="{FF2B5EF4-FFF2-40B4-BE49-F238E27FC236}">
                <a16:creationId xmlns:a16="http://schemas.microsoft.com/office/drawing/2014/main" id="{A2F63465-7E7E-3AD3-ECD0-D21B31C5589E}"/>
              </a:ext>
            </a:extLst>
          </p:cNvPr>
          <p:cNvGrpSpPr>
            <a:grpSpLocks noChangeAspect="1"/>
          </p:cNvGrpSpPr>
          <p:nvPr/>
        </p:nvGrpSpPr>
        <p:grpSpPr bwMode="auto">
          <a:xfrm>
            <a:off x="7107979" y="4009371"/>
            <a:ext cx="470292" cy="494722"/>
            <a:chOff x="6239" y="2948"/>
            <a:chExt cx="308" cy="324"/>
          </a:xfrm>
        </p:grpSpPr>
        <p:sp>
          <p:nvSpPr>
            <p:cNvPr id="39" name="Freeform 190">
              <a:extLst>
                <a:ext uri="{FF2B5EF4-FFF2-40B4-BE49-F238E27FC236}">
                  <a16:creationId xmlns:a16="http://schemas.microsoft.com/office/drawing/2014/main" id="{959C5862-A7A2-ED87-985B-5B00FC505C3E}"/>
                </a:ext>
              </a:extLst>
            </p:cNvPr>
            <p:cNvSpPr>
              <a:spLocks noEditPoints="1"/>
            </p:cNvSpPr>
            <p:nvPr/>
          </p:nvSpPr>
          <p:spPr bwMode="auto">
            <a:xfrm>
              <a:off x="6239" y="2948"/>
              <a:ext cx="308" cy="324"/>
            </a:xfrm>
            <a:custGeom>
              <a:avLst/>
              <a:gdLst>
                <a:gd name="T0" fmla="*/ 248 w 248"/>
                <a:gd name="T1" fmla="*/ 165 h 253"/>
                <a:gd name="T2" fmla="*/ 245 w 248"/>
                <a:gd name="T3" fmla="*/ 170 h 253"/>
                <a:gd name="T4" fmla="*/ 127 w 248"/>
                <a:gd name="T5" fmla="*/ 252 h 253"/>
                <a:gd name="T6" fmla="*/ 124 w 248"/>
                <a:gd name="T7" fmla="*/ 253 h 253"/>
                <a:gd name="T8" fmla="*/ 121 w 248"/>
                <a:gd name="T9" fmla="*/ 252 h 253"/>
                <a:gd name="T10" fmla="*/ 3 w 248"/>
                <a:gd name="T11" fmla="*/ 170 h 253"/>
                <a:gd name="T12" fmla="*/ 0 w 248"/>
                <a:gd name="T13" fmla="*/ 165 h 253"/>
                <a:gd name="T14" fmla="*/ 3 w 248"/>
                <a:gd name="T15" fmla="*/ 160 h 253"/>
                <a:gd name="T16" fmla="*/ 89 w 248"/>
                <a:gd name="T17" fmla="*/ 101 h 253"/>
                <a:gd name="T18" fmla="*/ 97 w 248"/>
                <a:gd name="T19" fmla="*/ 102 h 253"/>
                <a:gd name="T20" fmla="*/ 95 w 248"/>
                <a:gd name="T21" fmla="*/ 111 h 253"/>
                <a:gd name="T22" fmla="*/ 16 w 248"/>
                <a:gd name="T23" fmla="*/ 165 h 253"/>
                <a:gd name="T24" fmla="*/ 124 w 248"/>
                <a:gd name="T25" fmla="*/ 240 h 253"/>
                <a:gd name="T26" fmla="*/ 232 w 248"/>
                <a:gd name="T27" fmla="*/ 165 h 253"/>
                <a:gd name="T28" fmla="*/ 153 w 248"/>
                <a:gd name="T29" fmla="*/ 111 h 253"/>
                <a:gd name="T30" fmla="*/ 151 w 248"/>
                <a:gd name="T31" fmla="*/ 102 h 253"/>
                <a:gd name="T32" fmla="*/ 159 w 248"/>
                <a:gd name="T33" fmla="*/ 101 h 253"/>
                <a:gd name="T34" fmla="*/ 245 w 248"/>
                <a:gd name="T35" fmla="*/ 160 h 253"/>
                <a:gd name="T36" fmla="*/ 248 w 248"/>
                <a:gd name="T37" fmla="*/ 165 h 253"/>
                <a:gd name="T38" fmla="*/ 88 w 248"/>
                <a:gd name="T39" fmla="*/ 51 h 253"/>
                <a:gd name="T40" fmla="*/ 118 w 248"/>
                <a:gd name="T41" fmla="*/ 21 h 253"/>
                <a:gd name="T42" fmla="*/ 118 w 248"/>
                <a:gd name="T43" fmla="*/ 103 h 253"/>
                <a:gd name="T44" fmla="*/ 124 w 248"/>
                <a:gd name="T45" fmla="*/ 109 h 253"/>
                <a:gd name="T46" fmla="*/ 130 w 248"/>
                <a:gd name="T47" fmla="*/ 103 h 253"/>
                <a:gd name="T48" fmla="*/ 130 w 248"/>
                <a:gd name="T49" fmla="*/ 21 h 253"/>
                <a:gd name="T50" fmla="*/ 160 w 248"/>
                <a:gd name="T51" fmla="*/ 51 h 253"/>
                <a:gd name="T52" fmla="*/ 164 w 248"/>
                <a:gd name="T53" fmla="*/ 53 h 253"/>
                <a:gd name="T54" fmla="*/ 168 w 248"/>
                <a:gd name="T55" fmla="*/ 51 h 253"/>
                <a:gd name="T56" fmla="*/ 168 w 248"/>
                <a:gd name="T57" fmla="*/ 43 h 253"/>
                <a:gd name="T58" fmla="*/ 128 w 248"/>
                <a:gd name="T59" fmla="*/ 3 h 253"/>
                <a:gd name="T60" fmla="*/ 120 w 248"/>
                <a:gd name="T61" fmla="*/ 3 h 253"/>
                <a:gd name="T62" fmla="*/ 80 w 248"/>
                <a:gd name="T63" fmla="*/ 43 h 253"/>
                <a:gd name="T64" fmla="*/ 80 w 248"/>
                <a:gd name="T65" fmla="*/ 51 h 253"/>
                <a:gd name="T66" fmla="*/ 88 w 248"/>
                <a:gd name="T67" fmla="*/ 51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48" h="253">
                  <a:moveTo>
                    <a:pt x="248" y="165"/>
                  </a:moveTo>
                  <a:cubicBezTo>
                    <a:pt x="248" y="167"/>
                    <a:pt x="247" y="169"/>
                    <a:pt x="245" y="170"/>
                  </a:cubicBezTo>
                  <a:cubicBezTo>
                    <a:pt x="127" y="252"/>
                    <a:pt x="127" y="252"/>
                    <a:pt x="127" y="252"/>
                  </a:cubicBezTo>
                  <a:cubicBezTo>
                    <a:pt x="126" y="253"/>
                    <a:pt x="125" y="253"/>
                    <a:pt x="124" y="253"/>
                  </a:cubicBezTo>
                  <a:cubicBezTo>
                    <a:pt x="123" y="253"/>
                    <a:pt x="122" y="253"/>
                    <a:pt x="121" y="252"/>
                  </a:cubicBezTo>
                  <a:cubicBezTo>
                    <a:pt x="3" y="170"/>
                    <a:pt x="3" y="170"/>
                    <a:pt x="3" y="170"/>
                  </a:cubicBezTo>
                  <a:cubicBezTo>
                    <a:pt x="1" y="169"/>
                    <a:pt x="0" y="167"/>
                    <a:pt x="0" y="165"/>
                  </a:cubicBezTo>
                  <a:cubicBezTo>
                    <a:pt x="0" y="163"/>
                    <a:pt x="1" y="161"/>
                    <a:pt x="3" y="160"/>
                  </a:cubicBezTo>
                  <a:cubicBezTo>
                    <a:pt x="89" y="101"/>
                    <a:pt x="89" y="101"/>
                    <a:pt x="89" y="101"/>
                  </a:cubicBezTo>
                  <a:cubicBezTo>
                    <a:pt x="91" y="99"/>
                    <a:pt x="95" y="100"/>
                    <a:pt x="97" y="102"/>
                  </a:cubicBezTo>
                  <a:cubicBezTo>
                    <a:pt x="99" y="105"/>
                    <a:pt x="98" y="109"/>
                    <a:pt x="95" y="111"/>
                  </a:cubicBezTo>
                  <a:cubicBezTo>
                    <a:pt x="16" y="165"/>
                    <a:pt x="16" y="165"/>
                    <a:pt x="16" y="165"/>
                  </a:cubicBezTo>
                  <a:cubicBezTo>
                    <a:pt x="124" y="240"/>
                    <a:pt x="124" y="240"/>
                    <a:pt x="124" y="240"/>
                  </a:cubicBezTo>
                  <a:cubicBezTo>
                    <a:pt x="232" y="165"/>
                    <a:pt x="232" y="165"/>
                    <a:pt x="232" y="165"/>
                  </a:cubicBezTo>
                  <a:cubicBezTo>
                    <a:pt x="153" y="111"/>
                    <a:pt x="153" y="111"/>
                    <a:pt x="153" y="111"/>
                  </a:cubicBezTo>
                  <a:cubicBezTo>
                    <a:pt x="150" y="109"/>
                    <a:pt x="149" y="105"/>
                    <a:pt x="151" y="102"/>
                  </a:cubicBezTo>
                  <a:cubicBezTo>
                    <a:pt x="153" y="100"/>
                    <a:pt x="157" y="99"/>
                    <a:pt x="159" y="101"/>
                  </a:cubicBezTo>
                  <a:cubicBezTo>
                    <a:pt x="245" y="160"/>
                    <a:pt x="245" y="160"/>
                    <a:pt x="245" y="160"/>
                  </a:cubicBezTo>
                  <a:cubicBezTo>
                    <a:pt x="247" y="161"/>
                    <a:pt x="248" y="163"/>
                    <a:pt x="248" y="165"/>
                  </a:cubicBezTo>
                  <a:close/>
                  <a:moveTo>
                    <a:pt x="88" y="51"/>
                  </a:moveTo>
                  <a:cubicBezTo>
                    <a:pt x="118" y="21"/>
                    <a:pt x="118" y="21"/>
                    <a:pt x="118" y="21"/>
                  </a:cubicBezTo>
                  <a:cubicBezTo>
                    <a:pt x="118" y="103"/>
                    <a:pt x="118" y="103"/>
                    <a:pt x="118" y="103"/>
                  </a:cubicBezTo>
                  <a:cubicBezTo>
                    <a:pt x="118" y="106"/>
                    <a:pt x="121" y="109"/>
                    <a:pt x="124" y="109"/>
                  </a:cubicBezTo>
                  <a:cubicBezTo>
                    <a:pt x="127" y="109"/>
                    <a:pt x="130" y="106"/>
                    <a:pt x="130" y="103"/>
                  </a:cubicBezTo>
                  <a:cubicBezTo>
                    <a:pt x="130" y="21"/>
                    <a:pt x="130" y="21"/>
                    <a:pt x="130" y="21"/>
                  </a:cubicBezTo>
                  <a:cubicBezTo>
                    <a:pt x="160" y="51"/>
                    <a:pt x="160" y="51"/>
                    <a:pt x="160" y="51"/>
                  </a:cubicBezTo>
                  <a:cubicBezTo>
                    <a:pt x="161" y="52"/>
                    <a:pt x="162" y="53"/>
                    <a:pt x="164" y="53"/>
                  </a:cubicBezTo>
                  <a:cubicBezTo>
                    <a:pt x="166" y="53"/>
                    <a:pt x="167" y="52"/>
                    <a:pt x="168" y="51"/>
                  </a:cubicBezTo>
                  <a:cubicBezTo>
                    <a:pt x="171" y="49"/>
                    <a:pt x="171" y="45"/>
                    <a:pt x="168" y="43"/>
                  </a:cubicBezTo>
                  <a:cubicBezTo>
                    <a:pt x="128" y="3"/>
                    <a:pt x="128" y="3"/>
                    <a:pt x="128" y="3"/>
                  </a:cubicBezTo>
                  <a:cubicBezTo>
                    <a:pt x="126" y="0"/>
                    <a:pt x="122" y="0"/>
                    <a:pt x="120" y="3"/>
                  </a:cubicBezTo>
                  <a:cubicBezTo>
                    <a:pt x="80" y="43"/>
                    <a:pt x="80" y="43"/>
                    <a:pt x="80" y="43"/>
                  </a:cubicBezTo>
                  <a:cubicBezTo>
                    <a:pt x="77" y="45"/>
                    <a:pt x="77" y="49"/>
                    <a:pt x="80" y="51"/>
                  </a:cubicBezTo>
                  <a:cubicBezTo>
                    <a:pt x="82" y="54"/>
                    <a:pt x="86" y="54"/>
                    <a:pt x="88"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40" name="Freeform 191">
              <a:extLst>
                <a:ext uri="{FF2B5EF4-FFF2-40B4-BE49-F238E27FC236}">
                  <a16:creationId xmlns:a16="http://schemas.microsoft.com/office/drawing/2014/main" id="{C84871DA-6DDE-3CF6-AE20-F7D1C44CDF3E}"/>
                </a:ext>
              </a:extLst>
            </p:cNvPr>
            <p:cNvSpPr>
              <a:spLocks/>
            </p:cNvSpPr>
            <p:nvPr/>
          </p:nvSpPr>
          <p:spPr bwMode="auto">
            <a:xfrm>
              <a:off x="6327" y="3112"/>
              <a:ext cx="132" cy="100"/>
            </a:xfrm>
            <a:custGeom>
              <a:avLst/>
              <a:gdLst>
                <a:gd name="T0" fmla="*/ 5 w 106"/>
                <a:gd name="T1" fmla="*/ 32 h 78"/>
                <a:gd name="T2" fmla="*/ 48 w 106"/>
                <a:gd name="T3" fmla="*/ 2 h 78"/>
                <a:gd name="T4" fmla="*/ 58 w 106"/>
                <a:gd name="T5" fmla="*/ 2 h 78"/>
                <a:gd name="T6" fmla="*/ 101 w 106"/>
                <a:gd name="T7" fmla="*/ 32 h 78"/>
                <a:gd name="T8" fmla="*/ 101 w 106"/>
                <a:gd name="T9" fmla="*/ 46 h 78"/>
                <a:gd name="T10" fmla="*/ 58 w 106"/>
                <a:gd name="T11" fmla="*/ 76 h 78"/>
                <a:gd name="T12" fmla="*/ 48 w 106"/>
                <a:gd name="T13" fmla="*/ 76 h 78"/>
                <a:gd name="T14" fmla="*/ 5 w 106"/>
                <a:gd name="T15" fmla="*/ 46 h 78"/>
                <a:gd name="T16" fmla="*/ 5 w 106"/>
                <a:gd name="T17" fmla="*/ 32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78">
                  <a:moveTo>
                    <a:pt x="5" y="32"/>
                  </a:moveTo>
                  <a:cubicBezTo>
                    <a:pt x="48" y="2"/>
                    <a:pt x="48" y="2"/>
                    <a:pt x="48" y="2"/>
                  </a:cubicBezTo>
                  <a:cubicBezTo>
                    <a:pt x="51" y="0"/>
                    <a:pt x="55" y="0"/>
                    <a:pt x="58" y="2"/>
                  </a:cubicBezTo>
                  <a:cubicBezTo>
                    <a:pt x="101" y="32"/>
                    <a:pt x="101" y="32"/>
                    <a:pt x="101" y="32"/>
                  </a:cubicBezTo>
                  <a:cubicBezTo>
                    <a:pt x="106" y="36"/>
                    <a:pt x="106" y="42"/>
                    <a:pt x="101" y="46"/>
                  </a:cubicBezTo>
                  <a:cubicBezTo>
                    <a:pt x="58" y="76"/>
                    <a:pt x="58" y="76"/>
                    <a:pt x="58" y="76"/>
                  </a:cubicBezTo>
                  <a:cubicBezTo>
                    <a:pt x="55" y="78"/>
                    <a:pt x="51" y="78"/>
                    <a:pt x="48" y="76"/>
                  </a:cubicBezTo>
                  <a:cubicBezTo>
                    <a:pt x="5" y="46"/>
                    <a:pt x="5" y="46"/>
                    <a:pt x="5" y="46"/>
                  </a:cubicBezTo>
                  <a:cubicBezTo>
                    <a:pt x="0" y="42"/>
                    <a:pt x="0" y="36"/>
                    <a:pt x="5" y="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grpSp>
      <p:grpSp>
        <p:nvGrpSpPr>
          <p:cNvPr id="41" name="Group 40">
            <a:extLst>
              <a:ext uri="{FF2B5EF4-FFF2-40B4-BE49-F238E27FC236}">
                <a16:creationId xmlns:a16="http://schemas.microsoft.com/office/drawing/2014/main" id="{75EDCACF-50DC-DF27-4304-700132E374CF}"/>
              </a:ext>
            </a:extLst>
          </p:cNvPr>
          <p:cNvGrpSpPr>
            <a:grpSpLocks noChangeAspect="1"/>
          </p:cNvGrpSpPr>
          <p:nvPr/>
        </p:nvGrpSpPr>
        <p:grpSpPr>
          <a:xfrm>
            <a:off x="5739326" y="4778012"/>
            <a:ext cx="492776" cy="412767"/>
            <a:chOff x="11763166" y="8212923"/>
            <a:chExt cx="493032" cy="412983"/>
          </a:xfrm>
        </p:grpSpPr>
        <p:sp>
          <p:nvSpPr>
            <p:cNvPr id="42" name="Freeform 100">
              <a:extLst>
                <a:ext uri="{FF2B5EF4-FFF2-40B4-BE49-F238E27FC236}">
                  <a16:creationId xmlns:a16="http://schemas.microsoft.com/office/drawing/2014/main" id="{B605951F-034E-4809-6E9A-225394B03028}"/>
                </a:ext>
              </a:extLst>
            </p:cNvPr>
            <p:cNvSpPr>
              <a:spLocks noEditPoints="1"/>
            </p:cNvSpPr>
            <p:nvPr/>
          </p:nvSpPr>
          <p:spPr bwMode="auto">
            <a:xfrm>
              <a:off x="11779539" y="8236574"/>
              <a:ext cx="469381" cy="98243"/>
            </a:xfrm>
            <a:custGeom>
              <a:avLst/>
              <a:gdLst>
                <a:gd name="T0" fmla="*/ 0 w 240"/>
                <a:gd name="T1" fmla="*/ 0 h 48"/>
                <a:gd name="T2" fmla="*/ 0 w 240"/>
                <a:gd name="T3" fmla="*/ 48 h 48"/>
                <a:gd name="T4" fmla="*/ 240 w 240"/>
                <a:gd name="T5" fmla="*/ 48 h 48"/>
                <a:gd name="T6" fmla="*/ 240 w 240"/>
                <a:gd name="T7" fmla="*/ 0 h 48"/>
                <a:gd name="T8" fmla="*/ 0 w 240"/>
                <a:gd name="T9" fmla="*/ 0 h 48"/>
                <a:gd name="T10" fmla="*/ 28 w 240"/>
                <a:gd name="T11" fmla="*/ 36 h 48"/>
                <a:gd name="T12" fmla="*/ 16 w 240"/>
                <a:gd name="T13" fmla="*/ 24 h 48"/>
                <a:gd name="T14" fmla="*/ 28 w 240"/>
                <a:gd name="T15" fmla="*/ 12 h 48"/>
                <a:gd name="T16" fmla="*/ 40 w 240"/>
                <a:gd name="T17" fmla="*/ 24 h 48"/>
                <a:gd name="T18" fmla="*/ 28 w 240"/>
                <a:gd name="T19" fmla="*/ 36 h 48"/>
                <a:gd name="T20" fmla="*/ 60 w 240"/>
                <a:gd name="T21" fmla="*/ 36 h 48"/>
                <a:gd name="T22" fmla="*/ 48 w 240"/>
                <a:gd name="T23" fmla="*/ 24 h 48"/>
                <a:gd name="T24" fmla="*/ 60 w 240"/>
                <a:gd name="T25" fmla="*/ 12 h 48"/>
                <a:gd name="T26" fmla="*/ 72 w 240"/>
                <a:gd name="T27" fmla="*/ 24 h 48"/>
                <a:gd name="T28" fmla="*/ 60 w 240"/>
                <a:gd name="T29" fmla="*/ 36 h 48"/>
                <a:gd name="T30" fmla="*/ 92 w 240"/>
                <a:gd name="T31" fmla="*/ 36 h 48"/>
                <a:gd name="T32" fmla="*/ 80 w 240"/>
                <a:gd name="T33" fmla="*/ 24 h 48"/>
                <a:gd name="T34" fmla="*/ 92 w 240"/>
                <a:gd name="T35" fmla="*/ 12 h 48"/>
                <a:gd name="T36" fmla="*/ 104 w 240"/>
                <a:gd name="T37" fmla="*/ 24 h 48"/>
                <a:gd name="T38" fmla="*/ 92 w 240"/>
                <a:gd name="T39"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0" h="48">
                  <a:moveTo>
                    <a:pt x="0" y="0"/>
                  </a:moveTo>
                  <a:cubicBezTo>
                    <a:pt x="0" y="48"/>
                    <a:pt x="0" y="48"/>
                    <a:pt x="0" y="48"/>
                  </a:cubicBezTo>
                  <a:cubicBezTo>
                    <a:pt x="240" y="48"/>
                    <a:pt x="240" y="48"/>
                    <a:pt x="240" y="48"/>
                  </a:cubicBezTo>
                  <a:cubicBezTo>
                    <a:pt x="240" y="0"/>
                    <a:pt x="240" y="0"/>
                    <a:pt x="240" y="0"/>
                  </a:cubicBezTo>
                  <a:lnTo>
                    <a:pt x="0" y="0"/>
                  </a:lnTo>
                  <a:close/>
                  <a:moveTo>
                    <a:pt x="28" y="36"/>
                  </a:moveTo>
                  <a:cubicBezTo>
                    <a:pt x="21" y="36"/>
                    <a:pt x="16" y="31"/>
                    <a:pt x="16" y="24"/>
                  </a:cubicBezTo>
                  <a:cubicBezTo>
                    <a:pt x="16" y="17"/>
                    <a:pt x="21" y="12"/>
                    <a:pt x="28" y="12"/>
                  </a:cubicBezTo>
                  <a:cubicBezTo>
                    <a:pt x="35" y="12"/>
                    <a:pt x="40" y="17"/>
                    <a:pt x="40" y="24"/>
                  </a:cubicBezTo>
                  <a:cubicBezTo>
                    <a:pt x="40" y="31"/>
                    <a:pt x="35" y="36"/>
                    <a:pt x="28" y="36"/>
                  </a:cubicBezTo>
                  <a:close/>
                  <a:moveTo>
                    <a:pt x="60" y="36"/>
                  </a:moveTo>
                  <a:cubicBezTo>
                    <a:pt x="53" y="36"/>
                    <a:pt x="48" y="31"/>
                    <a:pt x="48" y="24"/>
                  </a:cubicBezTo>
                  <a:cubicBezTo>
                    <a:pt x="48" y="17"/>
                    <a:pt x="53" y="12"/>
                    <a:pt x="60" y="12"/>
                  </a:cubicBezTo>
                  <a:cubicBezTo>
                    <a:pt x="67" y="12"/>
                    <a:pt x="72" y="17"/>
                    <a:pt x="72" y="24"/>
                  </a:cubicBezTo>
                  <a:cubicBezTo>
                    <a:pt x="72" y="31"/>
                    <a:pt x="67" y="36"/>
                    <a:pt x="60" y="36"/>
                  </a:cubicBezTo>
                  <a:close/>
                  <a:moveTo>
                    <a:pt x="92" y="36"/>
                  </a:moveTo>
                  <a:cubicBezTo>
                    <a:pt x="85" y="36"/>
                    <a:pt x="80" y="31"/>
                    <a:pt x="80" y="24"/>
                  </a:cubicBezTo>
                  <a:cubicBezTo>
                    <a:pt x="80" y="17"/>
                    <a:pt x="85" y="12"/>
                    <a:pt x="92" y="12"/>
                  </a:cubicBezTo>
                  <a:cubicBezTo>
                    <a:pt x="99" y="12"/>
                    <a:pt x="104" y="17"/>
                    <a:pt x="104" y="24"/>
                  </a:cubicBezTo>
                  <a:cubicBezTo>
                    <a:pt x="104" y="31"/>
                    <a:pt x="99" y="36"/>
                    <a:pt x="92" y="3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43" name="Freeform 101">
              <a:extLst>
                <a:ext uri="{FF2B5EF4-FFF2-40B4-BE49-F238E27FC236}">
                  <a16:creationId xmlns:a16="http://schemas.microsoft.com/office/drawing/2014/main" id="{E4E0BF82-764D-D523-A491-FF3750BDC115}"/>
                </a:ext>
              </a:extLst>
            </p:cNvPr>
            <p:cNvSpPr>
              <a:spLocks/>
            </p:cNvSpPr>
            <p:nvPr/>
          </p:nvSpPr>
          <p:spPr bwMode="auto">
            <a:xfrm>
              <a:off x="11956012" y="8382118"/>
              <a:ext cx="223775" cy="161918"/>
            </a:xfrm>
            <a:custGeom>
              <a:avLst/>
              <a:gdLst>
                <a:gd name="T0" fmla="*/ 108 w 114"/>
                <a:gd name="T1" fmla="*/ 80 h 80"/>
                <a:gd name="T2" fmla="*/ 112 w 114"/>
                <a:gd name="T3" fmla="*/ 73 h 80"/>
                <a:gd name="T4" fmla="*/ 92 w 114"/>
                <a:gd name="T5" fmla="*/ 19 h 80"/>
                <a:gd name="T6" fmla="*/ 72 w 114"/>
                <a:gd name="T7" fmla="*/ 38 h 80"/>
                <a:gd name="T8" fmla="*/ 57 w 114"/>
                <a:gd name="T9" fmla="*/ 0 h 80"/>
                <a:gd name="T10" fmla="*/ 32 w 114"/>
                <a:gd name="T11" fmla="*/ 56 h 80"/>
                <a:gd name="T12" fmla="*/ 16 w 114"/>
                <a:gd name="T13" fmla="*/ 34 h 80"/>
                <a:gd name="T14" fmla="*/ 1 w 114"/>
                <a:gd name="T15" fmla="*/ 74 h 80"/>
                <a:gd name="T16" fmla="*/ 6 w 114"/>
                <a:gd name="T17" fmla="*/ 80 h 80"/>
                <a:gd name="T18" fmla="*/ 108 w 114"/>
                <a:gd name="T19"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80">
                  <a:moveTo>
                    <a:pt x="108" y="80"/>
                  </a:moveTo>
                  <a:cubicBezTo>
                    <a:pt x="112" y="80"/>
                    <a:pt x="114" y="76"/>
                    <a:pt x="112" y="73"/>
                  </a:cubicBezTo>
                  <a:cubicBezTo>
                    <a:pt x="102" y="55"/>
                    <a:pt x="101" y="19"/>
                    <a:pt x="92" y="19"/>
                  </a:cubicBezTo>
                  <a:cubicBezTo>
                    <a:pt x="82" y="19"/>
                    <a:pt x="82" y="38"/>
                    <a:pt x="72" y="38"/>
                  </a:cubicBezTo>
                  <a:cubicBezTo>
                    <a:pt x="62" y="38"/>
                    <a:pt x="67" y="0"/>
                    <a:pt x="57" y="0"/>
                  </a:cubicBezTo>
                  <a:cubicBezTo>
                    <a:pt x="47" y="0"/>
                    <a:pt x="42" y="56"/>
                    <a:pt x="32" y="56"/>
                  </a:cubicBezTo>
                  <a:cubicBezTo>
                    <a:pt x="22" y="56"/>
                    <a:pt x="26" y="34"/>
                    <a:pt x="16" y="34"/>
                  </a:cubicBezTo>
                  <a:cubicBezTo>
                    <a:pt x="8" y="34"/>
                    <a:pt x="6" y="60"/>
                    <a:pt x="1" y="74"/>
                  </a:cubicBezTo>
                  <a:cubicBezTo>
                    <a:pt x="0" y="77"/>
                    <a:pt x="3" y="80"/>
                    <a:pt x="6" y="80"/>
                  </a:cubicBezTo>
                  <a:lnTo>
                    <a:pt x="108" y="8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44" name="Freeform 102">
              <a:extLst>
                <a:ext uri="{FF2B5EF4-FFF2-40B4-BE49-F238E27FC236}">
                  <a16:creationId xmlns:a16="http://schemas.microsoft.com/office/drawing/2014/main" id="{2F5DF647-A1B1-6573-8937-F2C0DF4AD1C8}"/>
                </a:ext>
              </a:extLst>
            </p:cNvPr>
            <p:cNvSpPr>
              <a:spLocks noEditPoints="1"/>
            </p:cNvSpPr>
            <p:nvPr/>
          </p:nvSpPr>
          <p:spPr bwMode="auto">
            <a:xfrm>
              <a:off x="11763166" y="8212923"/>
              <a:ext cx="493032" cy="412983"/>
            </a:xfrm>
            <a:custGeom>
              <a:avLst/>
              <a:gdLst>
                <a:gd name="T0" fmla="*/ 234 w 252"/>
                <a:gd name="T1" fmla="*/ 0 h 204"/>
                <a:gd name="T2" fmla="*/ 18 w 252"/>
                <a:gd name="T3" fmla="*/ 0 h 204"/>
                <a:gd name="T4" fmla="*/ 0 w 252"/>
                <a:gd name="T5" fmla="*/ 18 h 204"/>
                <a:gd name="T6" fmla="*/ 0 w 252"/>
                <a:gd name="T7" fmla="*/ 186 h 204"/>
                <a:gd name="T8" fmla="*/ 18 w 252"/>
                <a:gd name="T9" fmla="*/ 204 h 204"/>
                <a:gd name="T10" fmla="*/ 234 w 252"/>
                <a:gd name="T11" fmla="*/ 204 h 204"/>
                <a:gd name="T12" fmla="*/ 252 w 252"/>
                <a:gd name="T13" fmla="*/ 186 h 204"/>
                <a:gd name="T14" fmla="*/ 252 w 252"/>
                <a:gd name="T15" fmla="*/ 18 h 204"/>
                <a:gd name="T16" fmla="*/ 234 w 252"/>
                <a:gd name="T17" fmla="*/ 0 h 204"/>
                <a:gd name="T18" fmla="*/ 240 w 252"/>
                <a:gd name="T19" fmla="*/ 186 h 204"/>
                <a:gd name="T20" fmla="*/ 234 w 252"/>
                <a:gd name="T21" fmla="*/ 192 h 204"/>
                <a:gd name="T22" fmla="*/ 18 w 252"/>
                <a:gd name="T23" fmla="*/ 192 h 204"/>
                <a:gd name="T24" fmla="*/ 12 w 252"/>
                <a:gd name="T25" fmla="*/ 186 h 204"/>
                <a:gd name="T26" fmla="*/ 12 w 252"/>
                <a:gd name="T27" fmla="*/ 18 h 204"/>
                <a:gd name="T28" fmla="*/ 18 w 252"/>
                <a:gd name="T29" fmla="*/ 12 h 204"/>
                <a:gd name="T30" fmla="*/ 234 w 252"/>
                <a:gd name="T31" fmla="*/ 12 h 204"/>
                <a:gd name="T32" fmla="*/ 240 w 252"/>
                <a:gd name="T33" fmla="*/ 18 h 204"/>
                <a:gd name="T34" fmla="*/ 240 w 252"/>
                <a:gd name="T35" fmla="*/ 186 h 204"/>
                <a:gd name="T36" fmla="*/ 40 w 252"/>
                <a:gd name="T37" fmla="*/ 94 h 204"/>
                <a:gd name="T38" fmla="*/ 46 w 252"/>
                <a:gd name="T39" fmla="*/ 88 h 204"/>
                <a:gd name="T40" fmla="*/ 70 w 252"/>
                <a:gd name="T41" fmla="*/ 88 h 204"/>
                <a:gd name="T42" fmla="*/ 76 w 252"/>
                <a:gd name="T43" fmla="*/ 94 h 204"/>
                <a:gd name="T44" fmla="*/ 70 w 252"/>
                <a:gd name="T45" fmla="*/ 100 h 204"/>
                <a:gd name="T46" fmla="*/ 46 w 252"/>
                <a:gd name="T47" fmla="*/ 100 h 204"/>
                <a:gd name="T48" fmla="*/ 40 w 252"/>
                <a:gd name="T49" fmla="*/ 94 h 204"/>
                <a:gd name="T50" fmla="*/ 84 w 252"/>
                <a:gd name="T51" fmla="*/ 126 h 204"/>
                <a:gd name="T52" fmla="*/ 78 w 252"/>
                <a:gd name="T53" fmla="*/ 132 h 204"/>
                <a:gd name="T54" fmla="*/ 46 w 252"/>
                <a:gd name="T55" fmla="*/ 132 h 204"/>
                <a:gd name="T56" fmla="*/ 40 w 252"/>
                <a:gd name="T57" fmla="*/ 126 h 204"/>
                <a:gd name="T58" fmla="*/ 46 w 252"/>
                <a:gd name="T59" fmla="*/ 120 h 204"/>
                <a:gd name="T60" fmla="*/ 78 w 252"/>
                <a:gd name="T61" fmla="*/ 120 h 204"/>
                <a:gd name="T62" fmla="*/ 84 w 252"/>
                <a:gd name="T63" fmla="*/ 126 h 204"/>
                <a:gd name="T64" fmla="*/ 76 w 252"/>
                <a:gd name="T65" fmla="*/ 158 h 204"/>
                <a:gd name="T66" fmla="*/ 70 w 252"/>
                <a:gd name="T67" fmla="*/ 164 h 204"/>
                <a:gd name="T68" fmla="*/ 46 w 252"/>
                <a:gd name="T69" fmla="*/ 164 h 204"/>
                <a:gd name="T70" fmla="*/ 40 w 252"/>
                <a:gd name="T71" fmla="*/ 158 h 204"/>
                <a:gd name="T72" fmla="*/ 46 w 252"/>
                <a:gd name="T73" fmla="*/ 152 h 204"/>
                <a:gd name="T74" fmla="*/ 70 w 252"/>
                <a:gd name="T75" fmla="*/ 152 h 204"/>
                <a:gd name="T76" fmla="*/ 76 w 252"/>
                <a:gd name="T77" fmla="*/ 15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2" h="204">
                  <a:moveTo>
                    <a:pt x="234" y="0"/>
                  </a:moveTo>
                  <a:cubicBezTo>
                    <a:pt x="18" y="0"/>
                    <a:pt x="18" y="0"/>
                    <a:pt x="18" y="0"/>
                  </a:cubicBezTo>
                  <a:cubicBezTo>
                    <a:pt x="8" y="0"/>
                    <a:pt x="0" y="8"/>
                    <a:pt x="0" y="18"/>
                  </a:cubicBezTo>
                  <a:cubicBezTo>
                    <a:pt x="0" y="186"/>
                    <a:pt x="0" y="186"/>
                    <a:pt x="0" y="186"/>
                  </a:cubicBezTo>
                  <a:cubicBezTo>
                    <a:pt x="0" y="196"/>
                    <a:pt x="8" y="204"/>
                    <a:pt x="18" y="204"/>
                  </a:cubicBezTo>
                  <a:cubicBezTo>
                    <a:pt x="234" y="204"/>
                    <a:pt x="234" y="204"/>
                    <a:pt x="234" y="204"/>
                  </a:cubicBezTo>
                  <a:cubicBezTo>
                    <a:pt x="244" y="204"/>
                    <a:pt x="252" y="196"/>
                    <a:pt x="252" y="186"/>
                  </a:cubicBezTo>
                  <a:cubicBezTo>
                    <a:pt x="252" y="18"/>
                    <a:pt x="252" y="18"/>
                    <a:pt x="252" y="18"/>
                  </a:cubicBezTo>
                  <a:cubicBezTo>
                    <a:pt x="252" y="8"/>
                    <a:pt x="244" y="0"/>
                    <a:pt x="234" y="0"/>
                  </a:cubicBezTo>
                  <a:close/>
                  <a:moveTo>
                    <a:pt x="240" y="186"/>
                  </a:moveTo>
                  <a:cubicBezTo>
                    <a:pt x="240" y="189"/>
                    <a:pt x="237" y="192"/>
                    <a:pt x="234" y="192"/>
                  </a:cubicBezTo>
                  <a:cubicBezTo>
                    <a:pt x="18" y="192"/>
                    <a:pt x="18" y="192"/>
                    <a:pt x="18" y="192"/>
                  </a:cubicBezTo>
                  <a:cubicBezTo>
                    <a:pt x="15" y="192"/>
                    <a:pt x="12" y="189"/>
                    <a:pt x="12" y="186"/>
                  </a:cubicBezTo>
                  <a:cubicBezTo>
                    <a:pt x="12" y="18"/>
                    <a:pt x="12" y="18"/>
                    <a:pt x="12" y="18"/>
                  </a:cubicBezTo>
                  <a:cubicBezTo>
                    <a:pt x="12" y="15"/>
                    <a:pt x="15" y="12"/>
                    <a:pt x="18" y="12"/>
                  </a:cubicBezTo>
                  <a:cubicBezTo>
                    <a:pt x="234" y="12"/>
                    <a:pt x="234" y="12"/>
                    <a:pt x="234" y="12"/>
                  </a:cubicBezTo>
                  <a:cubicBezTo>
                    <a:pt x="237" y="12"/>
                    <a:pt x="240" y="15"/>
                    <a:pt x="240" y="18"/>
                  </a:cubicBezTo>
                  <a:lnTo>
                    <a:pt x="240" y="186"/>
                  </a:lnTo>
                  <a:close/>
                  <a:moveTo>
                    <a:pt x="40" y="94"/>
                  </a:moveTo>
                  <a:cubicBezTo>
                    <a:pt x="40" y="91"/>
                    <a:pt x="43" y="88"/>
                    <a:pt x="46" y="88"/>
                  </a:cubicBezTo>
                  <a:cubicBezTo>
                    <a:pt x="70" y="88"/>
                    <a:pt x="70" y="88"/>
                    <a:pt x="70" y="88"/>
                  </a:cubicBezTo>
                  <a:cubicBezTo>
                    <a:pt x="73" y="88"/>
                    <a:pt x="76" y="91"/>
                    <a:pt x="76" y="94"/>
                  </a:cubicBezTo>
                  <a:cubicBezTo>
                    <a:pt x="76" y="97"/>
                    <a:pt x="73" y="100"/>
                    <a:pt x="70" y="100"/>
                  </a:cubicBezTo>
                  <a:cubicBezTo>
                    <a:pt x="46" y="100"/>
                    <a:pt x="46" y="100"/>
                    <a:pt x="46" y="100"/>
                  </a:cubicBezTo>
                  <a:cubicBezTo>
                    <a:pt x="43" y="100"/>
                    <a:pt x="40" y="97"/>
                    <a:pt x="40" y="94"/>
                  </a:cubicBezTo>
                  <a:close/>
                  <a:moveTo>
                    <a:pt x="84" y="126"/>
                  </a:moveTo>
                  <a:cubicBezTo>
                    <a:pt x="84" y="129"/>
                    <a:pt x="81" y="132"/>
                    <a:pt x="78" y="132"/>
                  </a:cubicBezTo>
                  <a:cubicBezTo>
                    <a:pt x="46" y="132"/>
                    <a:pt x="46" y="132"/>
                    <a:pt x="46" y="132"/>
                  </a:cubicBezTo>
                  <a:cubicBezTo>
                    <a:pt x="43" y="132"/>
                    <a:pt x="40" y="129"/>
                    <a:pt x="40" y="126"/>
                  </a:cubicBezTo>
                  <a:cubicBezTo>
                    <a:pt x="40" y="123"/>
                    <a:pt x="43" y="120"/>
                    <a:pt x="46" y="120"/>
                  </a:cubicBezTo>
                  <a:cubicBezTo>
                    <a:pt x="78" y="120"/>
                    <a:pt x="78" y="120"/>
                    <a:pt x="78" y="120"/>
                  </a:cubicBezTo>
                  <a:cubicBezTo>
                    <a:pt x="81" y="120"/>
                    <a:pt x="84" y="123"/>
                    <a:pt x="84" y="126"/>
                  </a:cubicBezTo>
                  <a:close/>
                  <a:moveTo>
                    <a:pt x="76" y="158"/>
                  </a:moveTo>
                  <a:cubicBezTo>
                    <a:pt x="76" y="161"/>
                    <a:pt x="73" y="164"/>
                    <a:pt x="70" y="164"/>
                  </a:cubicBezTo>
                  <a:cubicBezTo>
                    <a:pt x="46" y="164"/>
                    <a:pt x="46" y="164"/>
                    <a:pt x="46" y="164"/>
                  </a:cubicBezTo>
                  <a:cubicBezTo>
                    <a:pt x="43" y="164"/>
                    <a:pt x="40" y="161"/>
                    <a:pt x="40" y="158"/>
                  </a:cubicBezTo>
                  <a:cubicBezTo>
                    <a:pt x="40" y="155"/>
                    <a:pt x="43" y="152"/>
                    <a:pt x="46" y="152"/>
                  </a:cubicBezTo>
                  <a:cubicBezTo>
                    <a:pt x="70" y="152"/>
                    <a:pt x="70" y="152"/>
                    <a:pt x="70" y="152"/>
                  </a:cubicBezTo>
                  <a:cubicBezTo>
                    <a:pt x="73" y="152"/>
                    <a:pt x="76" y="155"/>
                    <a:pt x="76"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grpSp>
      <p:grpSp>
        <p:nvGrpSpPr>
          <p:cNvPr id="45" name="Group 9">
            <a:extLst>
              <a:ext uri="{FF2B5EF4-FFF2-40B4-BE49-F238E27FC236}">
                <a16:creationId xmlns:a16="http://schemas.microsoft.com/office/drawing/2014/main" id="{D0D30994-2707-6C19-5A2B-AFB25FAE4A39}"/>
              </a:ext>
            </a:extLst>
          </p:cNvPr>
          <p:cNvGrpSpPr>
            <a:grpSpLocks noChangeAspect="1"/>
          </p:cNvGrpSpPr>
          <p:nvPr/>
        </p:nvGrpSpPr>
        <p:grpSpPr bwMode="auto">
          <a:xfrm>
            <a:off x="4399614" y="4000495"/>
            <a:ext cx="474198" cy="483377"/>
            <a:chOff x="1232" y="859"/>
            <a:chExt cx="310" cy="316"/>
          </a:xfrm>
        </p:grpSpPr>
        <p:sp>
          <p:nvSpPr>
            <p:cNvPr id="46" name="Freeform 10">
              <a:extLst>
                <a:ext uri="{FF2B5EF4-FFF2-40B4-BE49-F238E27FC236}">
                  <a16:creationId xmlns:a16="http://schemas.microsoft.com/office/drawing/2014/main" id="{BA3EECDA-8A7C-4A2D-FF19-BEA53701B345}"/>
                </a:ext>
              </a:extLst>
            </p:cNvPr>
            <p:cNvSpPr>
              <a:spLocks noEditPoints="1"/>
            </p:cNvSpPr>
            <p:nvPr/>
          </p:nvSpPr>
          <p:spPr bwMode="auto">
            <a:xfrm>
              <a:off x="1432" y="1054"/>
              <a:ext cx="110" cy="121"/>
            </a:xfrm>
            <a:custGeom>
              <a:avLst/>
              <a:gdLst>
                <a:gd name="T0" fmla="*/ 59 w 89"/>
                <a:gd name="T1" fmla="*/ 47 h 94"/>
                <a:gd name="T2" fmla="*/ 44 w 89"/>
                <a:gd name="T3" fmla="*/ 61 h 94"/>
                <a:gd name="T4" fmla="*/ 30 w 89"/>
                <a:gd name="T5" fmla="*/ 47 h 94"/>
                <a:gd name="T6" fmla="*/ 44 w 89"/>
                <a:gd name="T7" fmla="*/ 33 h 94"/>
                <a:gd name="T8" fmla="*/ 59 w 89"/>
                <a:gd name="T9" fmla="*/ 47 h 94"/>
                <a:gd name="T10" fmla="*/ 83 w 89"/>
                <a:gd name="T11" fmla="*/ 75 h 94"/>
                <a:gd name="T12" fmla="*/ 88 w 89"/>
                <a:gd name="T13" fmla="*/ 66 h 94"/>
                <a:gd name="T14" fmla="*/ 87 w 89"/>
                <a:gd name="T15" fmla="*/ 61 h 94"/>
                <a:gd name="T16" fmla="*/ 81 w 89"/>
                <a:gd name="T17" fmla="*/ 56 h 94"/>
                <a:gd name="T18" fmla="*/ 82 w 89"/>
                <a:gd name="T19" fmla="*/ 47 h 94"/>
                <a:gd name="T20" fmla="*/ 81 w 89"/>
                <a:gd name="T21" fmla="*/ 38 h 94"/>
                <a:gd name="T22" fmla="*/ 87 w 89"/>
                <a:gd name="T23" fmla="*/ 33 h 94"/>
                <a:gd name="T24" fmla="*/ 88 w 89"/>
                <a:gd name="T25" fmla="*/ 28 h 94"/>
                <a:gd name="T26" fmla="*/ 83 w 89"/>
                <a:gd name="T27" fmla="*/ 19 h 94"/>
                <a:gd name="T28" fmla="*/ 78 w 89"/>
                <a:gd name="T29" fmla="*/ 17 h 94"/>
                <a:gd name="T30" fmla="*/ 70 w 89"/>
                <a:gd name="T31" fmla="*/ 20 h 94"/>
                <a:gd name="T32" fmla="*/ 55 w 89"/>
                <a:gd name="T33" fmla="*/ 11 h 94"/>
                <a:gd name="T34" fmla="*/ 54 w 89"/>
                <a:gd name="T35" fmla="*/ 3 h 94"/>
                <a:gd name="T36" fmla="*/ 49 w 89"/>
                <a:gd name="T37" fmla="*/ 0 h 94"/>
                <a:gd name="T38" fmla="*/ 39 w 89"/>
                <a:gd name="T39" fmla="*/ 0 h 94"/>
                <a:gd name="T40" fmla="*/ 35 w 89"/>
                <a:gd name="T41" fmla="*/ 3 h 94"/>
                <a:gd name="T42" fmla="*/ 34 w 89"/>
                <a:gd name="T43" fmla="*/ 11 h 94"/>
                <a:gd name="T44" fmla="*/ 18 w 89"/>
                <a:gd name="T45" fmla="*/ 20 h 94"/>
                <a:gd name="T46" fmla="*/ 11 w 89"/>
                <a:gd name="T47" fmla="*/ 17 h 94"/>
                <a:gd name="T48" fmla="*/ 6 w 89"/>
                <a:gd name="T49" fmla="*/ 19 h 94"/>
                <a:gd name="T50" fmla="*/ 1 w 89"/>
                <a:gd name="T51" fmla="*/ 28 h 94"/>
                <a:gd name="T52" fmla="*/ 2 w 89"/>
                <a:gd name="T53" fmla="*/ 33 h 94"/>
                <a:gd name="T54" fmla="*/ 8 w 89"/>
                <a:gd name="T55" fmla="*/ 38 h 94"/>
                <a:gd name="T56" fmla="*/ 7 w 89"/>
                <a:gd name="T57" fmla="*/ 47 h 94"/>
                <a:gd name="T58" fmla="*/ 8 w 89"/>
                <a:gd name="T59" fmla="*/ 56 h 94"/>
                <a:gd name="T60" fmla="*/ 2 w 89"/>
                <a:gd name="T61" fmla="*/ 61 h 94"/>
                <a:gd name="T62" fmla="*/ 1 w 89"/>
                <a:gd name="T63" fmla="*/ 66 h 94"/>
                <a:gd name="T64" fmla="*/ 6 w 89"/>
                <a:gd name="T65" fmla="*/ 75 h 94"/>
                <a:gd name="T66" fmla="*/ 11 w 89"/>
                <a:gd name="T67" fmla="*/ 77 h 94"/>
                <a:gd name="T68" fmla="*/ 19 w 89"/>
                <a:gd name="T69" fmla="*/ 74 h 94"/>
                <a:gd name="T70" fmla="*/ 33 w 89"/>
                <a:gd name="T71" fmla="*/ 83 h 94"/>
                <a:gd name="T72" fmla="*/ 35 w 89"/>
                <a:gd name="T73" fmla="*/ 91 h 94"/>
                <a:gd name="T74" fmla="*/ 39 w 89"/>
                <a:gd name="T75" fmla="*/ 94 h 94"/>
                <a:gd name="T76" fmla="*/ 49 w 89"/>
                <a:gd name="T77" fmla="*/ 94 h 94"/>
                <a:gd name="T78" fmla="*/ 53 w 89"/>
                <a:gd name="T79" fmla="*/ 91 h 94"/>
                <a:gd name="T80" fmla="*/ 55 w 89"/>
                <a:gd name="T81" fmla="*/ 83 h 94"/>
                <a:gd name="T82" fmla="*/ 70 w 89"/>
                <a:gd name="T83" fmla="*/ 74 h 94"/>
                <a:gd name="T84" fmla="*/ 78 w 89"/>
                <a:gd name="T85" fmla="*/ 77 h 94"/>
                <a:gd name="T86" fmla="*/ 83 w 89"/>
                <a:gd name="T87" fmla="*/ 7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9" h="94">
                  <a:moveTo>
                    <a:pt x="59" y="47"/>
                  </a:moveTo>
                  <a:cubicBezTo>
                    <a:pt x="59" y="55"/>
                    <a:pt x="52" y="61"/>
                    <a:pt x="44" y="61"/>
                  </a:cubicBezTo>
                  <a:cubicBezTo>
                    <a:pt x="36" y="61"/>
                    <a:pt x="30" y="55"/>
                    <a:pt x="30" y="47"/>
                  </a:cubicBezTo>
                  <a:cubicBezTo>
                    <a:pt x="30" y="39"/>
                    <a:pt x="36" y="33"/>
                    <a:pt x="44" y="33"/>
                  </a:cubicBezTo>
                  <a:cubicBezTo>
                    <a:pt x="52" y="33"/>
                    <a:pt x="59" y="39"/>
                    <a:pt x="59" y="47"/>
                  </a:cubicBezTo>
                  <a:close/>
                  <a:moveTo>
                    <a:pt x="83" y="75"/>
                  </a:moveTo>
                  <a:cubicBezTo>
                    <a:pt x="88" y="66"/>
                    <a:pt x="88" y="66"/>
                    <a:pt x="88" y="66"/>
                  </a:cubicBezTo>
                  <a:cubicBezTo>
                    <a:pt x="89" y="64"/>
                    <a:pt x="88" y="62"/>
                    <a:pt x="87" y="61"/>
                  </a:cubicBezTo>
                  <a:cubicBezTo>
                    <a:pt x="81" y="56"/>
                    <a:pt x="81" y="56"/>
                    <a:pt x="81" y="56"/>
                  </a:cubicBezTo>
                  <a:cubicBezTo>
                    <a:pt x="81" y="53"/>
                    <a:pt x="82" y="50"/>
                    <a:pt x="82" y="47"/>
                  </a:cubicBezTo>
                  <a:cubicBezTo>
                    <a:pt x="82" y="44"/>
                    <a:pt x="82" y="41"/>
                    <a:pt x="81" y="38"/>
                  </a:cubicBezTo>
                  <a:cubicBezTo>
                    <a:pt x="87" y="33"/>
                    <a:pt x="87" y="33"/>
                    <a:pt x="87" y="33"/>
                  </a:cubicBezTo>
                  <a:cubicBezTo>
                    <a:pt x="88" y="32"/>
                    <a:pt x="89" y="30"/>
                    <a:pt x="88" y="28"/>
                  </a:cubicBezTo>
                  <a:cubicBezTo>
                    <a:pt x="83" y="19"/>
                    <a:pt x="83" y="19"/>
                    <a:pt x="83" y="19"/>
                  </a:cubicBezTo>
                  <a:cubicBezTo>
                    <a:pt x="82" y="17"/>
                    <a:pt x="80" y="17"/>
                    <a:pt x="78" y="17"/>
                  </a:cubicBezTo>
                  <a:cubicBezTo>
                    <a:pt x="70" y="20"/>
                    <a:pt x="70" y="20"/>
                    <a:pt x="70" y="20"/>
                  </a:cubicBezTo>
                  <a:cubicBezTo>
                    <a:pt x="66" y="16"/>
                    <a:pt x="61" y="13"/>
                    <a:pt x="55" y="11"/>
                  </a:cubicBezTo>
                  <a:cubicBezTo>
                    <a:pt x="54" y="3"/>
                    <a:pt x="54" y="3"/>
                    <a:pt x="54" y="3"/>
                  </a:cubicBezTo>
                  <a:cubicBezTo>
                    <a:pt x="53" y="1"/>
                    <a:pt x="51" y="0"/>
                    <a:pt x="49" y="0"/>
                  </a:cubicBezTo>
                  <a:cubicBezTo>
                    <a:pt x="39" y="0"/>
                    <a:pt x="39" y="0"/>
                    <a:pt x="39" y="0"/>
                  </a:cubicBezTo>
                  <a:cubicBezTo>
                    <a:pt x="37" y="0"/>
                    <a:pt x="36" y="1"/>
                    <a:pt x="35" y="3"/>
                  </a:cubicBezTo>
                  <a:cubicBezTo>
                    <a:pt x="34" y="11"/>
                    <a:pt x="34" y="11"/>
                    <a:pt x="34" y="11"/>
                  </a:cubicBezTo>
                  <a:cubicBezTo>
                    <a:pt x="28" y="13"/>
                    <a:pt x="23" y="16"/>
                    <a:pt x="18" y="20"/>
                  </a:cubicBezTo>
                  <a:cubicBezTo>
                    <a:pt x="11" y="17"/>
                    <a:pt x="11" y="17"/>
                    <a:pt x="11" y="17"/>
                  </a:cubicBezTo>
                  <a:cubicBezTo>
                    <a:pt x="9" y="17"/>
                    <a:pt x="7" y="17"/>
                    <a:pt x="6" y="19"/>
                  </a:cubicBezTo>
                  <a:cubicBezTo>
                    <a:pt x="1" y="28"/>
                    <a:pt x="1" y="28"/>
                    <a:pt x="1" y="28"/>
                  </a:cubicBezTo>
                  <a:cubicBezTo>
                    <a:pt x="0" y="30"/>
                    <a:pt x="0" y="32"/>
                    <a:pt x="2" y="33"/>
                  </a:cubicBezTo>
                  <a:cubicBezTo>
                    <a:pt x="8" y="38"/>
                    <a:pt x="8" y="38"/>
                    <a:pt x="8" y="38"/>
                  </a:cubicBezTo>
                  <a:cubicBezTo>
                    <a:pt x="7" y="41"/>
                    <a:pt x="7" y="44"/>
                    <a:pt x="7" y="47"/>
                  </a:cubicBezTo>
                  <a:cubicBezTo>
                    <a:pt x="7" y="50"/>
                    <a:pt x="7" y="53"/>
                    <a:pt x="8" y="56"/>
                  </a:cubicBezTo>
                  <a:cubicBezTo>
                    <a:pt x="2" y="61"/>
                    <a:pt x="2" y="61"/>
                    <a:pt x="2" y="61"/>
                  </a:cubicBezTo>
                  <a:cubicBezTo>
                    <a:pt x="0" y="62"/>
                    <a:pt x="0" y="64"/>
                    <a:pt x="1" y="66"/>
                  </a:cubicBezTo>
                  <a:cubicBezTo>
                    <a:pt x="6" y="75"/>
                    <a:pt x="6" y="75"/>
                    <a:pt x="6" y="75"/>
                  </a:cubicBezTo>
                  <a:cubicBezTo>
                    <a:pt x="7" y="77"/>
                    <a:pt x="9" y="77"/>
                    <a:pt x="11" y="77"/>
                  </a:cubicBezTo>
                  <a:cubicBezTo>
                    <a:pt x="19" y="74"/>
                    <a:pt x="19" y="74"/>
                    <a:pt x="19" y="74"/>
                  </a:cubicBezTo>
                  <a:cubicBezTo>
                    <a:pt x="23" y="78"/>
                    <a:pt x="28" y="81"/>
                    <a:pt x="33" y="83"/>
                  </a:cubicBezTo>
                  <a:cubicBezTo>
                    <a:pt x="35" y="91"/>
                    <a:pt x="35" y="91"/>
                    <a:pt x="35" y="91"/>
                  </a:cubicBezTo>
                  <a:cubicBezTo>
                    <a:pt x="35" y="93"/>
                    <a:pt x="37" y="94"/>
                    <a:pt x="39" y="94"/>
                  </a:cubicBezTo>
                  <a:cubicBezTo>
                    <a:pt x="49" y="94"/>
                    <a:pt x="49" y="94"/>
                    <a:pt x="49" y="94"/>
                  </a:cubicBezTo>
                  <a:cubicBezTo>
                    <a:pt x="51" y="94"/>
                    <a:pt x="53" y="93"/>
                    <a:pt x="53" y="91"/>
                  </a:cubicBezTo>
                  <a:cubicBezTo>
                    <a:pt x="55" y="83"/>
                    <a:pt x="55" y="83"/>
                    <a:pt x="55" y="83"/>
                  </a:cubicBezTo>
                  <a:cubicBezTo>
                    <a:pt x="61" y="81"/>
                    <a:pt x="66" y="78"/>
                    <a:pt x="70" y="74"/>
                  </a:cubicBezTo>
                  <a:cubicBezTo>
                    <a:pt x="78" y="77"/>
                    <a:pt x="78" y="77"/>
                    <a:pt x="78" y="77"/>
                  </a:cubicBezTo>
                  <a:cubicBezTo>
                    <a:pt x="80" y="77"/>
                    <a:pt x="82" y="77"/>
                    <a:pt x="83" y="7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sp>
          <p:nvSpPr>
            <p:cNvPr id="47" name="Freeform 11">
              <a:extLst>
                <a:ext uri="{FF2B5EF4-FFF2-40B4-BE49-F238E27FC236}">
                  <a16:creationId xmlns:a16="http://schemas.microsoft.com/office/drawing/2014/main" id="{1EBC0463-736C-A9C8-C74C-F3ED5ED505D7}"/>
                </a:ext>
              </a:extLst>
            </p:cNvPr>
            <p:cNvSpPr>
              <a:spLocks/>
            </p:cNvSpPr>
            <p:nvPr/>
          </p:nvSpPr>
          <p:spPr bwMode="auto">
            <a:xfrm>
              <a:off x="1232" y="859"/>
              <a:ext cx="292" cy="281"/>
            </a:xfrm>
            <a:custGeom>
              <a:avLst/>
              <a:gdLst>
                <a:gd name="T0" fmla="*/ 118 w 236"/>
                <a:gd name="T1" fmla="*/ 0 h 219"/>
                <a:gd name="T2" fmla="*/ 0 w 236"/>
                <a:gd name="T3" fmla="*/ 118 h 219"/>
                <a:gd name="T4" fmla="*/ 55 w 236"/>
                <a:gd name="T5" fmla="*/ 218 h 219"/>
                <a:gd name="T6" fmla="*/ 58 w 236"/>
                <a:gd name="T7" fmla="*/ 219 h 219"/>
                <a:gd name="T8" fmla="*/ 63 w 236"/>
                <a:gd name="T9" fmla="*/ 216 h 219"/>
                <a:gd name="T10" fmla="*/ 61 w 236"/>
                <a:gd name="T11" fmla="*/ 208 h 219"/>
                <a:gd name="T12" fmla="*/ 12 w 236"/>
                <a:gd name="T13" fmla="*/ 118 h 219"/>
                <a:gd name="T14" fmla="*/ 118 w 236"/>
                <a:gd name="T15" fmla="*/ 12 h 219"/>
                <a:gd name="T16" fmla="*/ 224 w 236"/>
                <a:gd name="T17" fmla="*/ 118 h 219"/>
                <a:gd name="T18" fmla="*/ 223 w 236"/>
                <a:gd name="T19" fmla="*/ 132 h 219"/>
                <a:gd name="T20" fmla="*/ 228 w 236"/>
                <a:gd name="T21" fmla="*/ 139 h 219"/>
                <a:gd name="T22" fmla="*/ 235 w 236"/>
                <a:gd name="T23" fmla="*/ 134 h 219"/>
                <a:gd name="T24" fmla="*/ 236 w 236"/>
                <a:gd name="T25" fmla="*/ 118 h 219"/>
                <a:gd name="T26" fmla="*/ 118 w 236"/>
                <a:gd name="T27" fmla="*/ 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6" h="219">
                  <a:moveTo>
                    <a:pt x="118" y="0"/>
                  </a:moveTo>
                  <a:cubicBezTo>
                    <a:pt x="53" y="0"/>
                    <a:pt x="0" y="53"/>
                    <a:pt x="0" y="118"/>
                  </a:cubicBezTo>
                  <a:cubicBezTo>
                    <a:pt x="0" y="159"/>
                    <a:pt x="21" y="196"/>
                    <a:pt x="55" y="218"/>
                  </a:cubicBezTo>
                  <a:cubicBezTo>
                    <a:pt x="56" y="218"/>
                    <a:pt x="57" y="219"/>
                    <a:pt x="58" y="219"/>
                  </a:cubicBezTo>
                  <a:cubicBezTo>
                    <a:pt x="60" y="219"/>
                    <a:pt x="62" y="218"/>
                    <a:pt x="63" y="216"/>
                  </a:cubicBezTo>
                  <a:cubicBezTo>
                    <a:pt x="65" y="213"/>
                    <a:pt x="64" y="209"/>
                    <a:pt x="61" y="208"/>
                  </a:cubicBezTo>
                  <a:cubicBezTo>
                    <a:pt x="30" y="188"/>
                    <a:pt x="12" y="155"/>
                    <a:pt x="12" y="118"/>
                  </a:cubicBezTo>
                  <a:cubicBezTo>
                    <a:pt x="12" y="60"/>
                    <a:pt x="60" y="12"/>
                    <a:pt x="118" y="12"/>
                  </a:cubicBezTo>
                  <a:cubicBezTo>
                    <a:pt x="176" y="12"/>
                    <a:pt x="224" y="60"/>
                    <a:pt x="224" y="118"/>
                  </a:cubicBezTo>
                  <a:cubicBezTo>
                    <a:pt x="224" y="123"/>
                    <a:pt x="224" y="128"/>
                    <a:pt x="223" y="132"/>
                  </a:cubicBezTo>
                  <a:cubicBezTo>
                    <a:pt x="223" y="136"/>
                    <a:pt x="225" y="139"/>
                    <a:pt x="228" y="139"/>
                  </a:cubicBezTo>
                  <a:cubicBezTo>
                    <a:pt x="231" y="140"/>
                    <a:pt x="234" y="137"/>
                    <a:pt x="235" y="134"/>
                  </a:cubicBezTo>
                  <a:cubicBezTo>
                    <a:pt x="236" y="129"/>
                    <a:pt x="236" y="123"/>
                    <a:pt x="236" y="118"/>
                  </a:cubicBezTo>
                  <a:cubicBezTo>
                    <a:pt x="236" y="53"/>
                    <a:pt x="183" y="0"/>
                    <a:pt x="11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sp>
          <p:nvSpPr>
            <p:cNvPr id="48" name="Freeform 12">
              <a:extLst>
                <a:ext uri="{FF2B5EF4-FFF2-40B4-BE49-F238E27FC236}">
                  <a16:creationId xmlns:a16="http://schemas.microsoft.com/office/drawing/2014/main" id="{3E32F116-50DD-CF6A-5BD5-CA48C7BEB9BA}"/>
                </a:ext>
              </a:extLst>
            </p:cNvPr>
            <p:cNvSpPr>
              <a:spLocks/>
            </p:cNvSpPr>
            <p:nvPr/>
          </p:nvSpPr>
          <p:spPr bwMode="auto">
            <a:xfrm>
              <a:off x="1301" y="927"/>
              <a:ext cx="153" cy="245"/>
            </a:xfrm>
            <a:custGeom>
              <a:avLst/>
              <a:gdLst>
                <a:gd name="T0" fmla="*/ 89 w 124"/>
                <a:gd name="T1" fmla="*/ 1 h 191"/>
                <a:gd name="T2" fmla="*/ 83 w 124"/>
                <a:gd name="T3" fmla="*/ 1 h 191"/>
                <a:gd name="T4" fmla="*/ 80 w 124"/>
                <a:gd name="T5" fmla="*/ 6 h 191"/>
                <a:gd name="T6" fmla="*/ 80 w 124"/>
                <a:gd name="T7" fmla="*/ 51 h 191"/>
                <a:gd name="T8" fmla="*/ 44 w 124"/>
                <a:gd name="T9" fmla="*/ 51 h 191"/>
                <a:gd name="T10" fmla="*/ 44 w 124"/>
                <a:gd name="T11" fmla="*/ 6 h 191"/>
                <a:gd name="T12" fmla="*/ 41 w 124"/>
                <a:gd name="T13" fmla="*/ 1 h 191"/>
                <a:gd name="T14" fmla="*/ 35 w 124"/>
                <a:gd name="T15" fmla="*/ 1 h 191"/>
                <a:gd name="T16" fmla="*/ 0 w 124"/>
                <a:gd name="T17" fmla="*/ 57 h 191"/>
                <a:gd name="T18" fmla="*/ 28 w 124"/>
                <a:gd name="T19" fmla="*/ 109 h 191"/>
                <a:gd name="T20" fmla="*/ 29 w 124"/>
                <a:gd name="T21" fmla="*/ 110 h 191"/>
                <a:gd name="T22" fmla="*/ 36 w 124"/>
                <a:gd name="T23" fmla="*/ 127 h 191"/>
                <a:gd name="T24" fmla="*/ 36 w 124"/>
                <a:gd name="T25" fmla="*/ 185 h 191"/>
                <a:gd name="T26" fmla="*/ 42 w 124"/>
                <a:gd name="T27" fmla="*/ 191 h 191"/>
                <a:gd name="T28" fmla="*/ 48 w 124"/>
                <a:gd name="T29" fmla="*/ 185 h 191"/>
                <a:gd name="T30" fmla="*/ 48 w 124"/>
                <a:gd name="T31" fmla="*/ 127 h 191"/>
                <a:gd name="T32" fmla="*/ 37 w 124"/>
                <a:gd name="T33" fmla="*/ 101 h 191"/>
                <a:gd name="T34" fmla="*/ 34 w 124"/>
                <a:gd name="T35" fmla="*/ 99 h 191"/>
                <a:gd name="T36" fmla="*/ 12 w 124"/>
                <a:gd name="T37" fmla="*/ 57 h 191"/>
                <a:gd name="T38" fmla="*/ 32 w 124"/>
                <a:gd name="T39" fmla="*/ 17 h 191"/>
                <a:gd name="T40" fmla="*/ 32 w 124"/>
                <a:gd name="T41" fmla="*/ 57 h 191"/>
                <a:gd name="T42" fmla="*/ 38 w 124"/>
                <a:gd name="T43" fmla="*/ 63 h 191"/>
                <a:gd name="T44" fmla="*/ 86 w 124"/>
                <a:gd name="T45" fmla="*/ 63 h 191"/>
                <a:gd name="T46" fmla="*/ 92 w 124"/>
                <a:gd name="T47" fmla="*/ 57 h 191"/>
                <a:gd name="T48" fmla="*/ 92 w 124"/>
                <a:gd name="T49" fmla="*/ 17 h 191"/>
                <a:gd name="T50" fmla="*/ 112 w 124"/>
                <a:gd name="T51" fmla="*/ 57 h 191"/>
                <a:gd name="T52" fmla="*/ 90 w 124"/>
                <a:gd name="T53" fmla="*/ 99 h 191"/>
                <a:gd name="T54" fmla="*/ 87 w 124"/>
                <a:gd name="T55" fmla="*/ 101 h 191"/>
                <a:gd name="T56" fmla="*/ 76 w 124"/>
                <a:gd name="T57" fmla="*/ 127 h 191"/>
                <a:gd name="T58" fmla="*/ 76 w 124"/>
                <a:gd name="T59" fmla="*/ 185 h 191"/>
                <a:gd name="T60" fmla="*/ 82 w 124"/>
                <a:gd name="T61" fmla="*/ 191 h 191"/>
                <a:gd name="T62" fmla="*/ 88 w 124"/>
                <a:gd name="T63" fmla="*/ 185 h 191"/>
                <a:gd name="T64" fmla="*/ 88 w 124"/>
                <a:gd name="T65" fmla="*/ 127 h 191"/>
                <a:gd name="T66" fmla="*/ 95 w 124"/>
                <a:gd name="T67" fmla="*/ 110 h 191"/>
                <a:gd name="T68" fmla="*/ 96 w 124"/>
                <a:gd name="T69" fmla="*/ 109 h 191"/>
                <a:gd name="T70" fmla="*/ 124 w 124"/>
                <a:gd name="T71" fmla="*/ 57 h 191"/>
                <a:gd name="T72" fmla="*/ 89 w 124"/>
                <a:gd name="T73" fmla="*/ 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91">
                  <a:moveTo>
                    <a:pt x="89" y="1"/>
                  </a:moveTo>
                  <a:cubicBezTo>
                    <a:pt x="87" y="0"/>
                    <a:pt x="85" y="0"/>
                    <a:pt x="83" y="1"/>
                  </a:cubicBezTo>
                  <a:cubicBezTo>
                    <a:pt x="81" y="2"/>
                    <a:pt x="80" y="4"/>
                    <a:pt x="80" y="6"/>
                  </a:cubicBezTo>
                  <a:cubicBezTo>
                    <a:pt x="80" y="51"/>
                    <a:pt x="80" y="51"/>
                    <a:pt x="80" y="51"/>
                  </a:cubicBezTo>
                  <a:cubicBezTo>
                    <a:pt x="44" y="51"/>
                    <a:pt x="44" y="51"/>
                    <a:pt x="44" y="51"/>
                  </a:cubicBezTo>
                  <a:cubicBezTo>
                    <a:pt x="44" y="6"/>
                    <a:pt x="44" y="6"/>
                    <a:pt x="44" y="6"/>
                  </a:cubicBezTo>
                  <a:cubicBezTo>
                    <a:pt x="44" y="4"/>
                    <a:pt x="43" y="2"/>
                    <a:pt x="41" y="1"/>
                  </a:cubicBezTo>
                  <a:cubicBezTo>
                    <a:pt x="39" y="0"/>
                    <a:pt x="37" y="0"/>
                    <a:pt x="35" y="1"/>
                  </a:cubicBezTo>
                  <a:cubicBezTo>
                    <a:pt x="14" y="11"/>
                    <a:pt x="0" y="33"/>
                    <a:pt x="0" y="57"/>
                  </a:cubicBezTo>
                  <a:cubicBezTo>
                    <a:pt x="0" y="78"/>
                    <a:pt x="10" y="97"/>
                    <a:pt x="28" y="109"/>
                  </a:cubicBezTo>
                  <a:cubicBezTo>
                    <a:pt x="28" y="109"/>
                    <a:pt x="28" y="109"/>
                    <a:pt x="29" y="110"/>
                  </a:cubicBezTo>
                  <a:cubicBezTo>
                    <a:pt x="33" y="114"/>
                    <a:pt x="36" y="120"/>
                    <a:pt x="36" y="127"/>
                  </a:cubicBezTo>
                  <a:cubicBezTo>
                    <a:pt x="36" y="185"/>
                    <a:pt x="36" y="185"/>
                    <a:pt x="36" y="185"/>
                  </a:cubicBezTo>
                  <a:cubicBezTo>
                    <a:pt x="36" y="188"/>
                    <a:pt x="39" y="191"/>
                    <a:pt x="42" y="191"/>
                  </a:cubicBezTo>
                  <a:cubicBezTo>
                    <a:pt x="45" y="191"/>
                    <a:pt x="48" y="188"/>
                    <a:pt x="48" y="185"/>
                  </a:cubicBezTo>
                  <a:cubicBezTo>
                    <a:pt x="48" y="127"/>
                    <a:pt x="48" y="127"/>
                    <a:pt x="48" y="127"/>
                  </a:cubicBezTo>
                  <a:cubicBezTo>
                    <a:pt x="48" y="117"/>
                    <a:pt x="44" y="108"/>
                    <a:pt x="37" y="101"/>
                  </a:cubicBezTo>
                  <a:cubicBezTo>
                    <a:pt x="36" y="100"/>
                    <a:pt x="35" y="99"/>
                    <a:pt x="34" y="99"/>
                  </a:cubicBezTo>
                  <a:cubicBezTo>
                    <a:pt x="20" y="89"/>
                    <a:pt x="12" y="74"/>
                    <a:pt x="12" y="57"/>
                  </a:cubicBezTo>
                  <a:cubicBezTo>
                    <a:pt x="12" y="41"/>
                    <a:pt x="19" y="26"/>
                    <a:pt x="32" y="17"/>
                  </a:cubicBezTo>
                  <a:cubicBezTo>
                    <a:pt x="32" y="57"/>
                    <a:pt x="32" y="57"/>
                    <a:pt x="32" y="57"/>
                  </a:cubicBezTo>
                  <a:cubicBezTo>
                    <a:pt x="32" y="60"/>
                    <a:pt x="35" y="63"/>
                    <a:pt x="38" y="63"/>
                  </a:cubicBezTo>
                  <a:cubicBezTo>
                    <a:pt x="86" y="63"/>
                    <a:pt x="86" y="63"/>
                    <a:pt x="86" y="63"/>
                  </a:cubicBezTo>
                  <a:cubicBezTo>
                    <a:pt x="89" y="63"/>
                    <a:pt x="92" y="60"/>
                    <a:pt x="92" y="57"/>
                  </a:cubicBezTo>
                  <a:cubicBezTo>
                    <a:pt x="92" y="17"/>
                    <a:pt x="92" y="17"/>
                    <a:pt x="92" y="17"/>
                  </a:cubicBezTo>
                  <a:cubicBezTo>
                    <a:pt x="105" y="26"/>
                    <a:pt x="112" y="41"/>
                    <a:pt x="112" y="57"/>
                  </a:cubicBezTo>
                  <a:cubicBezTo>
                    <a:pt x="112" y="74"/>
                    <a:pt x="104" y="89"/>
                    <a:pt x="90" y="99"/>
                  </a:cubicBezTo>
                  <a:cubicBezTo>
                    <a:pt x="89" y="99"/>
                    <a:pt x="88" y="100"/>
                    <a:pt x="87" y="101"/>
                  </a:cubicBezTo>
                  <a:cubicBezTo>
                    <a:pt x="80" y="108"/>
                    <a:pt x="76" y="117"/>
                    <a:pt x="76" y="127"/>
                  </a:cubicBezTo>
                  <a:cubicBezTo>
                    <a:pt x="76" y="185"/>
                    <a:pt x="76" y="185"/>
                    <a:pt x="76" y="185"/>
                  </a:cubicBezTo>
                  <a:cubicBezTo>
                    <a:pt x="76" y="188"/>
                    <a:pt x="79" y="191"/>
                    <a:pt x="82" y="191"/>
                  </a:cubicBezTo>
                  <a:cubicBezTo>
                    <a:pt x="85" y="191"/>
                    <a:pt x="88" y="188"/>
                    <a:pt x="88" y="185"/>
                  </a:cubicBezTo>
                  <a:cubicBezTo>
                    <a:pt x="88" y="127"/>
                    <a:pt x="88" y="127"/>
                    <a:pt x="88" y="127"/>
                  </a:cubicBezTo>
                  <a:cubicBezTo>
                    <a:pt x="88" y="120"/>
                    <a:pt x="91" y="114"/>
                    <a:pt x="95" y="110"/>
                  </a:cubicBezTo>
                  <a:cubicBezTo>
                    <a:pt x="96" y="109"/>
                    <a:pt x="96" y="109"/>
                    <a:pt x="96" y="109"/>
                  </a:cubicBezTo>
                  <a:cubicBezTo>
                    <a:pt x="114" y="97"/>
                    <a:pt x="124" y="78"/>
                    <a:pt x="124" y="57"/>
                  </a:cubicBezTo>
                  <a:cubicBezTo>
                    <a:pt x="124" y="33"/>
                    <a:pt x="110" y="11"/>
                    <a:pt x="89"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68" tIns="45684" rIns="91368" bIns="45684" numCol="1" anchor="t" anchorCtr="0" compatLnSpc="1">
              <a:prstTxWarp prst="textNoShape">
                <a:avLst/>
              </a:prstTxWarp>
            </a:bodyPr>
            <a:lstStyle/>
            <a:p>
              <a:pPr defTabSz="456629">
                <a:defRPr/>
              </a:pPr>
              <a:endParaRPr lang="en-US" sz="1796" kern="0">
                <a:solidFill>
                  <a:srgbClr val="293E40"/>
                </a:solidFill>
                <a:latin typeface="ServiceNow Sans" panose="020B0504040101010104" pitchFamily="34" charset="77"/>
              </a:endParaRPr>
            </a:p>
          </p:txBody>
        </p:sp>
      </p:grpSp>
      <p:grpSp>
        <p:nvGrpSpPr>
          <p:cNvPr id="49" name="Group 160">
            <a:extLst>
              <a:ext uri="{FF2B5EF4-FFF2-40B4-BE49-F238E27FC236}">
                <a16:creationId xmlns:a16="http://schemas.microsoft.com/office/drawing/2014/main" id="{3F8A5B59-EC28-8365-783E-1BAC888A0882}"/>
              </a:ext>
            </a:extLst>
          </p:cNvPr>
          <p:cNvGrpSpPr>
            <a:grpSpLocks noChangeAspect="1"/>
          </p:cNvGrpSpPr>
          <p:nvPr/>
        </p:nvGrpSpPr>
        <p:grpSpPr bwMode="auto">
          <a:xfrm>
            <a:off x="4452474" y="2405048"/>
            <a:ext cx="356826" cy="493450"/>
            <a:chOff x="2661" y="2960"/>
            <a:chExt cx="222" cy="307"/>
          </a:xfrm>
        </p:grpSpPr>
        <p:sp>
          <p:nvSpPr>
            <p:cNvPr id="50" name="Freeform 162">
              <a:extLst>
                <a:ext uri="{FF2B5EF4-FFF2-40B4-BE49-F238E27FC236}">
                  <a16:creationId xmlns:a16="http://schemas.microsoft.com/office/drawing/2014/main" id="{9AD0F362-B815-4EF8-492D-ABC4FA6D8431}"/>
                </a:ext>
              </a:extLst>
            </p:cNvPr>
            <p:cNvSpPr>
              <a:spLocks noEditPoints="1"/>
            </p:cNvSpPr>
            <p:nvPr/>
          </p:nvSpPr>
          <p:spPr bwMode="auto">
            <a:xfrm>
              <a:off x="2661" y="2960"/>
              <a:ext cx="222" cy="307"/>
            </a:xfrm>
            <a:custGeom>
              <a:avLst/>
              <a:gdLst>
                <a:gd name="T0" fmla="*/ 182 w 188"/>
                <a:gd name="T1" fmla="*/ 240 h 252"/>
                <a:gd name="T2" fmla="*/ 166 w 188"/>
                <a:gd name="T3" fmla="*/ 240 h 252"/>
                <a:gd name="T4" fmla="*/ 139 w 188"/>
                <a:gd name="T5" fmla="*/ 149 h 252"/>
                <a:gd name="T6" fmla="*/ 124 w 188"/>
                <a:gd name="T7" fmla="*/ 126 h 252"/>
                <a:gd name="T8" fmla="*/ 139 w 188"/>
                <a:gd name="T9" fmla="*/ 103 h 252"/>
                <a:gd name="T10" fmla="*/ 166 w 188"/>
                <a:gd name="T11" fmla="*/ 12 h 252"/>
                <a:gd name="T12" fmla="*/ 182 w 188"/>
                <a:gd name="T13" fmla="*/ 12 h 252"/>
                <a:gd name="T14" fmla="*/ 188 w 188"/>
                <a:gd name="T15" fmla="*/ 6 h 252"/>
                <a:gd name="T16" fmla="*/ 182 w 188"/>
                <a:gd name="T17" fmla="*/ 0 h 252"/>
                <a:gd name="T18" fmla="*/ 30 w 188"/>
                <a:gd name="T19" fmla="*/ 0 h 252"/>
                <a:gd name="T20" fmla="*/ 30 w 188"/>
                <a:gd name="T21" fmla="*/ 0 h 252"/>
                <a:gd name="T22" fmla="*/ 6 w 188"/>
                <a:gd name="T23" fmla="*/ 0 h 252"/>
                <a:gd name="T24" fmla="*/ 0 w 188"/>
                <a:gd name="T25" fmla="*/ 6 h 252"/>
                <a:gd name="T26" fmla="*/ 6 w 188"/>
                <a:gd name="T27" fmla="*/ 12 h 252"/>
                <a:gd name="T28" fmla="*/ 23 w 188"/>
                <a:gd name="T29" fmla="*/ 12 h 252"/>
                <a:gd name="T30" fmla="*/ 50 w 188"/>
                <a:gd name="T31" fmla="*/ 103 h 252"/>
                <a:gd name="T32" fmla="*/ 64 w 188"/>
                <a:gd name="T33" fmla="*/ 126 h 252"/>
                <a:gd name="T34" fmla="*/ 50 w 188"/>
                <a:gd name="T35" fmla="*/ 149 h 252"/>
                <a:gd name="T36" fmla="*/ 23 w 188"/>
                <a:gd name="T37" fmla="*/ 240 h 252"/>
                <a:gd name="T38" fmla="*/ 6 w 188"/>
                <a:gd name="T39" fmla="*/ 240 h 252"/>
                <a:gd name="T40" fmla="*/ 0 w 188"/>
                <a:gd name="T41" fmla="*/ 246 h 252"/>
                <a:gd name="T42" fmla="*/ 6 w 188"/>
                <a:gd name="T43" fmla="*/ 252 h 252"/>
                <a:gd name="T44" fmla="*/ 30 w 188"/>
                <a:gd name="T45" fmla="*/ 252 h 252"/>
                <a:gd name="T46" fmla="*/ 30 w 188"/>
                <a:gd name="T47" fmla="*/ 252 h 252"/>
                <a:gd name="T48" fmla="*/ 30 w 188"/>
                <a:gd name="T49" fmla="*/ 252 h 252"/>
                <a:gd name="T50" fmla="*/ 158 w 188"/>
                <a:gd name="T51" fmla="*/ 252 h 252"/>
                <a:gd name="T52" fmla="*/ 159 w 188"/>
                <a:gd name="T53" fmla="*/ 252 h 252"/>
                <a:gd name="T54" fmla="*/ 159 w 188"/>
                <a:gd name="T55" fmla="*/ 252 h 252"/>
                <a:gd name="T56" fmla="*/ 182 w 188"/>
                <a:gd name="T57" fmla="*/ 252 h 252"/>
                <a:gd name="T58" fmla="*/ 188 w 188"/>
                <a:gd name="T59" fmla="*/ 246 h 252"/>
                <a:gd name="T60" fmla="*/ 182 w 188"/>
                <a:gd name="T61" fmla="*/ 240 h 252"/>
                <a:gd name="T62" fmla="*/ 58 w 188"/>
                <a:gd name="T63" fmla="*/ 158 h 252"/>
                <a:gd name="T64" fmla="*/ 76 w 188"/>
                <a:gd name="T65" fmla="*/ 126 h 252"/>
                <a:gd name="T66" fmla="*/ 58 w 188"/>
                <a:gd name="T67" fmla="*/ 94 h 252"/>
                <a:gd name="T68" fmla="*/ 35 w 188"/>
                <a:gd name="T69" fmla="*/ 12 h 252"/>
                <a:gd name="T70" fmla="*/ 154 w 188"/>
                <a:gd name="T71" fmla="*/ 12 h 252"/>
                <a:gd name="T72" fmla="*/ 130 w 188"/>
                <a:gd name="T73" fmla="*/ 94 h 252"/>
                <a:gd name="T74" fmla="*/ 112 w 188"/>
                <a:gd name="T75" fmla="*/ 126 h 252"/>
                <a:gd name="T76" fmla="*/ 130 w 188"/>
                <a:gd name="T77" fmla="*/ 158 h 252"/>
                <a:gd name="T78" fmla="*/ 154 w 188"/>
                <a:gd name="T79" fmla="*/ 240 h 252"/>
                <a:gd name="T80" fmla="*/ 35 w 188"/>
                <a:gd name="T81" fmla="*/ 240 h 252"/>
                <a:gd name="T82" fmla="*/ 58 w 188"/>
                <a:gd name="T83" fmla="*/ 158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88" h="252">
                  <a:moveTo>
                    <a:pt x="182" y="240"/>
                  </a:moveTo>
                  <a:cubicBezTo>
                    <a:pt x="166" y="240"/>
                    <a:pt x="166" y="240"/>
                    <a:pt x="166" y="240"/>
                  </a:cubicBezTo>
                  <a:cubicBezTo>
                    <a:pt x="176" y="185"/>
                    <a:pt x="154" y="164"/>
                    <a:pt x="139" y="149"/>
                  </a:cubicBezTo>
                  <a:cubicBezTo>
                    <a:pt x="129" y="140"/>
                    <a:pt x="124" y="134"/>
                    <a:pt x="124" y="126"/>
                  </a:cubicBezTo>
                  <a:cubicBezTo>
                    <a:pt x="124" y="118"/>
                    <a:pt x="129" y="112"/>
                    <a:pt x="139" y="103"/>
                  </a:cubicBezTo>
                  <a:cubicBezTo>
                    <a:pt x="154" y="88"/>
                    <a:pt x="176" y="67"/>
                    <a:pt x="166" y="12"/>
                  </a:cubicBezTo>
                  <a:cubicBezTo>
                    <a:pt x="182" y="12"/>
                    <a:pt x="182" y="12"/>
                    <a:pt x="182" y="12"/>
                  </a:cubicBezTo>
                  <a:cubicBezTo>
                    <a:pt x="185" y="12"/>
                    <a:pt x="188" y="9"/>
                    <a:pt x="188" y="6"/>
                  </a:cubicBezTo>
                  <a:cubicBezTo>
                    <a:pt x="188" y="3"/>
                    <a:pt x="185" y="0"/>
                    <a:pt x="182" y="0"/>
                  </a:cubicBezTo>
                  <a:cubicBezTo>
                    <a:pt x="30" y="0"/>
                    <a:pt x="30" y="0"/>
                    <a:pt x="30" y="0"/>
                  </a:cubicBezTo>
                  <a:cubicBezTo>
                    <a:pt x="30" y="0"/>
                    <a:pt x="30" y="0"/>
                    <a:pt x="30" y="0"/>
                  </a:cubicBezTo>
                  <a:cubicBezTo>
                    <a:pt x="6" y="0"/>
                    <a:pt x="6" y="0"/>
                    <a:pt x="6" y="0"/>
                  </a:cubicBezTo>
                  <a:cubicBezTo>
                    <a:pt x="3" y="0"/>
                    <a:pt x="0" y="3"/>
                    <a:pt x="0" y="6"/>
                  </a:cubicBezTo>
                  <a:cubicBezTo>
                    <a:pt x="0" y="9"/>
                    <a:pt x="3" y="12"/>
                    <a:pt x="6" y="12"/>
                  </a:cubicBezTo>
                  <a:cubicBezTo>
                    <a:pt x="23" y="12"/>
                    <a:pt x="23" y="12"/>
                    <a:pt x="23" y="12"/>
                  </a:cubicBezTo>
                  <a:cubicBezTo>
                    <a:pt x="13" y="67"/>
                    <a:pt x="34" y="88"/>
                    <a:pt x="50" y="103"/>
                  </a:cubicBezTo>
                  <a:cubicBezTo>
                    <a:pt x="59" y="112"/>
                    <a:pt x="64" y="118"/>
                    <a:pt x="64" y="126"/>
                  </a:cubicBezTo>
                  <a:cubicBezTo>
                    <a:pt x="64" y="134"/>
                    <a:pt x="59" y="140"/>
                    <a:pt x="50" y="149"/>
                  </a:cubicBezTo>
                  <a:cubicBezTo>
                    <a:pt x="34" y="164"/>
                    <a:pt x="13" y="185"/>
                    <a:pt x="23" y="240"/>
                  </a:cubicBezTo>
                  <a:cubicBezTo>
                    <a:pt x="6" y="240"/>
                    <a:pt x="6" y="240"/>
                    <a:pt x="6" y="240"/>
                  </a:cubicBezTo>
                  <a:cubicBezTo>
                    <a:pt x="3" y="240"/>
                    <a:pt x="0" y="243"/>
                    <a:pt x="0" y="246"/>
                  </a:cubicBezTo>
                  <a:cubicBezTo>
                    <a:pt x="0" y="249"/>
                    <a:pt x="3" y="252"/>
                    <a:pt x="6" y="252"/>
                  </a:cubicBezTo>
                  <a:cubicBezTo>
                    <a:pt x="30" y="252"/>
                    <a:pt x="30" y="252"/>
                    <a:pt x="30" y="252"/>
                  </a:cubicBezTo>
                  <a:cubicBezTo>
                    <a:pt x="30" y="252"/>
                    <a:pt x="30" y="252"/>
                    <a:pt x="30" y="252"/>
                  </a:cubicBezTo>
                  <a:cubicBezTo>
                    <a:pt x="30" y="252"/>
                    <a:pt x="30" y="252"/>
                    <a:pt x="30" y="252"/>
                  </a:cubicBezTo>
                  <a:cubicBezTo>
                    <a:pt x="158" y="252"/>
                    <a:pt x="158" y="252"/>
                    <a:pt x="158" y="252"/>
                  </a:cubicBezTo>
                  <a:cubicBezTo>
                    <a:pt x="159" y="252"/>
                    <a:pt x="159" y="252"/>
                    <a:pt x="159" y="252"/>
                  </a:cubicBezTo>
                  <a:cubicBezTo>
                    <a:pt x="159" y="252"/>
                    <a:pt x="159" y="252"/>
                    <a:pt x="159" y="252"/>
                  </a:cubicBezTo>
                  <a:cubicBezTo>
                    <a:pt x="182" y="252"/>
                    <a:pt x="182" y="252"/>
                    <a:pt x="182" y="252"/>
                  </a:cubicBezTo>
                  <a:cubicBezTo>
                    <a:pt x="185" y="252"/>
                    <a:pt x="188" y="249"/>
                    <a:pt x="188" y="246"/>
                  </a:cubicBezTo>
                  <a:cubicBezTo>
                    <a:pt x="188" y="243"/>
                    <a:pt x="185" y="240"/>
                    <a:pt x="182" y="240"/>
                  </a:cubicBezTo>
                  <a:close/>
                  <a:moveTo>
                    <a:pt x="58" y="158"/>
                  </a:moveTo>
                  <a:cubicBezTo>
                    <a:pt x="68" y="148"/>
                    <a:pt x="76" y="140"/>
                    <a:pt x="76" y="126"/>
                  </a:cubicBezTo>
                  <a:cubicBezTo>
                    <a:pt x="76" y="112"/>
                    <a:pt x="68" y="104"/>
                    <a:pt x="58" y="94"/>
                  </a:cubicBezTo>
                  <a:cubicBezTo>
                    <a:pt x="43" y="79"/>
                    <a:pt x="25" y="62"/>
                    <a:pt x="35" y="12"/>
                  </a:cubicBezTo>
                  <a:cubicBezTo>
                    <a:pt x="154" y="12"/>
                    <a:pt x="154" y="12"/>
                    <a:pt x="154" y="12"/>
                  </a:cubicBezTo>
                  <a:cubicBezTo>
                    <a:pt x="163" y="62"/>
                    <a:pt x="146" y="79"/>
                    <a:pt x="130" y="94"/>
                  </a:cubicBezTo>
                  <a:cubicBezTo>
                    <a:pt x="121" y="104"/>
                    <a:pt x="112" y="112"/>
                    <a:pt x="112" y="126"/>
                  </a:cubicBezTo>
                  <a:cubicBezTo>
                    <a:pt x="112" y="140"/>
                    <a:pt x="121" y="148"/>
                    <a:pt x="130" y="158"/>
                  </a:cubicBezTo>
                  <a:cubicBezTo>
                    <a:pt x="146" y="173"/>
                    <a:pt x="163" y="190"/>
                    <a:pt x="154" y="240"/>
                  </a:cubicBezTo>
                  <a:cubicBezTo>
                    <a:pt x="35" y="240"/>
                    <a:pt x="35" y="240"/>
                    <a:pt x="35" y="240"/>
                  </a:cubicBezTo>
                  <a:cubicBezTo>
                    <a:pt x="25" y="190"/>
                    <a:pt x="43" y="173"/>
                    <a:pt x="58" y="1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sp>
          <p:nvSpPr>
            <p:cNvPr id="51" name="Freeform 163">
              <a:extLst>
                <a:ext uri="{FF2B5EF4-FFF2-40B4-BE49-F238E27FC236}">
                  <a16:creationId xmlns:a16="http://schemas.microsoft.com/office/drawing/2014/main" id="{ECFD62DD-2CD2-1D1D-320A-60C035FD9920}"/>
                </a:ext>
              </a:extLst>
            </p:cNvPr>
            <p:cNvSpPr>
              <a:spLocks/>
            </p:cNvSpPr>
            <p:nvPr/>
          </p:nvSpPr>
          <p:spPr bwMode="auto">
            <a:xfrm>
              <a:off x="2727" y="3165"/>
              <a:ext cx="90" cy="63"/>
            </a:xfrm>
            <a:custGeom>
              <a:avLst/>
              <a:gdLst>
                <a:gd name="T0" fmla="*/ 76 w 76"/>
                <a:gd name="T1" fmla="*/ 44 h 52"/>
                <a:gd name="T2" fmla="*/ 38 w 76"/>
                <a:gd name="T3" fmla="*/ 0 h 52"/>
                <a:gd name="T4" fmla="*/ 0 w 76"/>
                <a:gd name="T5" fmla="*/ 44 h 52"/>
                <a:gd name="T6" fmla="*/ 1 w 76"/>
                <a:gd name="T7" fmla="*/ 50 h 52"/>
                <a:gd name="T8" fmla="*/ 6 w 76"/>
                <a:gd name="T9" fmla="*/ 52 h 52"/>
                <a:gd name="T10" fmla="*/ 70 w 76"/>
                <a:gd name="T11" fmla="*/ 52 h 52"/>
                <a:gd name="T12" fmla="*/ 75 w 76"/>
                <a:gd name="T13" fmla="*/ 50 h 52"/>
                <a:gd name="T14" fmla="*/ 76 w 76"/>
                <a:gd name="T15" fmla="*/ 4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52">
                  <a:moveTo>
                    <a:pt x="76" y="44"/>
                  </a:moveTo>
                  <a:cubicBezTo>
                    <a:pt x="74" y="40"/>
                    <a:pt x="61" y="0"/>
                    <a:pt x="38" y="0"/>
                  </a:cubicBezTo>
                  <a:cubicBezTo>
                    <a:pt x="15" y="0"/>
                    <a:pt x="2" y="40"/>
                    <a:pt x="0" y="44"/>
                  </a:cubicBezTo>
                  <a:cubicBezTo>
                    <a:pt x="0" y="46"/>
                    <a:pt x="0" y="48"/>
                    <a:pt x="1" y="50"/>
                  </a:cubicBezTo>
                  <a:cubicBezTo>
                    <a:pt x="2" y="51"/>
                    <a:pt x="4" y="52"/>
                    <a:pt x="6" y="52"/>
                  </a:cubicBezTo>
                  <a:cubicBezTo>
                    <a:pt x="70" y="52"/>
                    <a:pt x="70" y="52"/>
                    <a:pt x="70" y="52"/>
                  </a:cubicBezTo>
                  <a:cubicBezTo>
                    <a:pt x="72" y="52"/>
                    <a:pt x="74" y="51"/>
                    <a:pt x="75" y="50"/>
                  </a:cubicBezTo>
                  <a:cubicBezTo>
                    <a:pt x="76" y="48"/>
                    <a:pt x="76" y="46"/>
                    <a:pt x="76" y="44"/>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392" tIns="45696" rIns="91392" bIns="45696" numCol="1" anchor="t" anchorCtr="0" compatLnSpc="1">
              <a:prstTxWarp prst="textNoShape">
                <a:avLst/>
              </a:prstTxWarp>
            </a:bodyPr>
            <a:lstStyle/>
            <a:p>
              <a:pPr defTabSz="456766">
                <a:defRPr/>
              </a:pPr>
              <a:endParaRPr lang="en-US" sz="1797">
                <a:solidFill>
                  <a:srgbClr val="293E40"/>
                </a:solidFill>
                <a:latin typeface="ServiceNow Sans" panose="020B0504040101010104" pitchFamily="34" charset="77"/>
              </a:endParaRPr>
            </a:p>
          </p:txBody>
        </p:sp>
      </p:grpSp>
      <p:sp>
        <p:nvSpPr>
          <p:cNvPr id="52" name="TextBox 51">
            <a:extLst>
              <a:ext uri="{FF2B5EF4-FFF2-40B4-BE49-F238E27FC236}">
                <a16:creationId xmlns:a16="http://schemas.microsoft.com/office/drawing/2014/main" id="{F6E7CD99-87DC-2E17-C6FC-C32EAC33858C}"/>
              </a:ext>
            </a:extLst>
          </p:cNvPr>
          <p:cNvSpPr txBox="1"/>
          <p:nvPr/>
        </p:nvSpPr>
        <p:spPr>
          <a:xfrm>
            <a:off x="5490943" y="3130601"/>
            <a:ext cx="1055007" cy="523220"/>
          </a:xfrm>
          <a:prstGeom prst="rect">
            <a:avLst/>
          </a:prstGeom>
          <a:noFill/>
        </p:spPr>
        <p:txBody>
          <a:bodyPr wrap="square" rtlCol="0">
            <a:spAutoFit/>
          </a:bodyPr>
          <a:lstStyle/>
          <a:p>
            <a:pPr algn="ctr"/>
            <a:r>
              <a:rPr lang="en-US" sz="1400" b="1">
                <a:solidFill>
                  <a:schemeClr val="bg1"/>
                </a:solidFill>
                <a:latin typeface="ServiceNow Sans" panose="020B0504040101010104" pitchFamily="34" charset="77"/>
              </a:rPr>
              <a:t>Asset LiveCycle</a:t>
            </a:r>
          </a:p>
        </p:txBody>
      </p:sp>
      <p:grpSp>
        <p:nvGrpSpPr>
          <p:cNvPr id="53" name="Group 52">
            <a:extLst>
              <a:ext uri="{FF2B5EF4-FFF2-40B4-BE49-F238E27FC236}">
                <a16:creationId xmlns:a16="http://schemas.microsoft.com/office/drawing/2014/main" id="{C58E0E19-3BE2-D974-C8FD-0AD7BFCA4A24}"/>
              </a:ext>
            </a:extLst>
          </p:cNvPr>
          <p:cNvGrpSpPr>
            <a:grpSpLocks noChangeAspect="1"/>
          </p:cNvGrpSpPr>
          <p:nvPr/>
        </p:nvGrpSpPr>
        <p:grpSpPr>
          <a:xfrm>
            <a:off x="5772335" y="2551496"/>
            <a:ext cx="406872" cy="510753"/>
            <a:chOff x="267389" y="-668615"/>
            <a:chExt cx="406978" cy="510886"/>
          </a:xfrm>
          <a:solidFill>
            <a:schemeClr val="bg1"/>
          </a:solidFill>
        </p:grpSpPr>
        <p:grpSp>
          <p:nvGrpSpPr>
            <p:cNvPr id="54" name="Group 53">
              <a:extLst>
                <a:ext uri="{FF2B5EF4-FFF2-40B4-BE49-F238E27FC236}">
                  <a16:creationId xmlns:a16="http://schemas.microsoft.com/office/drawing/2014/main" id="{FAA420FD-AAF4-E5BE-CBCC-F16EC1296715}"/>
                </a:ext>
              </a:extLst>
            </p:cNvPr>
            <p:cNvGrpSpPr/>
            <p:nvPr/>
          </p:nvGrpSpPr>
          <p:grpSpPr>
            <a:xfrm>
              <a:off x="267389" y="-668615"/>
              <a:ext cx="406978" cy="510886"/>
              <a:chOff x="267389" y="-668615"/>
              <a:chExt cx="406978" cy="510886"/>
            </a:xfrm>
            <a:grpFill/>
          </p:grpSpPr>
          <p:sp>
            <p:nvSpPr>
              <p:cNvPr id="58" name="Freeform: Shape 173">
                <a:extLst>
                  <a:ext uri="{FF2B5EF4-FFF2-40B4-BE49-F238E27FC236}">
                    <a16:creationId xmlns:a16="http://schemas.microsoft.com/office/drawing/2014/main" id="{C6A662A3-5DA7-9281-19DA-582255BA6053}"/>
                  </a:ext>
                </a:extLst>
              </p:cNvPr>
              <p:cNvSpPr/>
              <p:nvPr/>
            </p:nvSpPr>
            <p:spPr>
              <a:xfrm>
                <a:off x="267389" y="-599342"/>
                <a:ext cx="406977" cy="372340"/>
              </a:xfrm>
              <a:custGeom>
                <a:avLst/>
                <a:gdLst>
                  <a:gd name="connsiteX0" fmla="*/ 368011 w 406977"/>
                  <a:gd name="connsiteY0" fmla="*/ 199159 h 372340"/>
                  <a:gd name="connsiteX1" fmla="*/ 272761 w 406977"/>
                  <a:gd name="connsiteY1" fmla="*/ 199159 h 372340"/>
                  <a:gd name="connsiteX2" fmla="*/ 272761 w 406977"/>
                  <a:gd name="connsiteY2" fmla="*/ 173182 h 372340"/>
                  <a:gd name="connsiteX3" fmla="*/ 368011 w 406977"/>
                  <a:gd name="connsiteY3" fmla="*/ 173182 h 372340"/>
                  <a:gd name="connsiteX4" fmla="*/ 381000 w 406977"/>
                  <a:gd name="connsiteY4" fmla="*/ 160193 h 372340"/>
                  <a:gd name="connsiteX5" fmla="*/ 381000 w 406977"/>
                  <a:gd name="connsiteY5" fmla="*/ 38966 h 372340"/>
                  <a:gd name="connsiteX6" fmla="*/ 368011 w 406977"/>
                  <a:gd name="connsiteY6" fmla="*/ 25977 h 372340"/>
                  <a:gd name="connsiteX7" fmla="*/ 168852 w 406977"/>
                  <a:gd name="connsiteY7" fmla="*/ 25977 h 372340"/>
                  <a:gd name="connsiteX8" fmla="*/ 168852 w 406977"/>
                  <a:gd name="connsiteY8" fmla="*/ 0 h 372340"/>
                  <a:gd name="connsiteX9" fmla="*/ 368011 w 406977"/>
                  <a:gd name="connsiteY9" fmla="*/ 0 h 372340"/>
                  <a:gd name="connsiteX10" fmla="*/ 406977 w 406977"/>
                  <a:gd name="connsiteY10" fmla="*/ 38966 h 372340"/>
                  <a:gd name="connsiteX11" fmla="*/ 406977 w 406977"/>
                  <a:gd name="connsiteY11" fmla="*/ 160193 h 372340"/>
                  <a:gd name="connsiteX12" fmla="*/ 368011 w 406977"/>
                  <a:gd name="connsiteY12" fmla="*/ 199159 h 372340"/>
                  <a:gd name="connsiteX13" fmla="*/ 255443 w 406977"/>
                  <a:gd name="connsiteY13" fmla="*/ 346364 h 372340"/>
                  <a:gd name="connsiteX14" fmla="*/ 38966 w 406977"/>
                  <a:gd name="connsiteY14" fmla="*/ 346364 h 372340"/>
                  <a:gd name="connsiteX15" fmla="*/ 25977 w 406977"/>
                  <a:gd name="connsiteY15" fmla="*/ 333375 h 372340"/>
                  <a:gd name="connsiteX16" fmla="*/ 25977 w 406977"/>
                  <a:gd name="connsiteY16" fmla="*/ 212148 h 372340"/>
                  <a:gd name="connsiteX17" fmla="*/ 38966 w 406977"/>
                  <a:gd name="connsiteY17" fmla="*/ 199159 h 372340"/>
                  <a:gd name="connsiteX18" fmla="*/ 134216 w 406977"/>
                  <a:gd name="connsiteY18" fmla="*/ 199159 h 372340"/>
                  <a:gd name="connsiteX19" fmla="*/ 134216 w 406977"/>
                  <a:gd name="connsiteY19" fmla="*/ 173182 h 372340"/>
                  <a:gd name="connsiteX20" fmla="*/ 38966 w 406977"/>
                  <a:gd name="connsiteY20" fmla="*/ 173182 h 372340"/>
                  <a:gd name="connsiteX21" fmla="*/ 0 w 406977"/>
                  <a:gd name="connsiteY21" fmla="*/ 212148 h 372340"/>
                  <a:gd name="connsiteX22" fmla="*/ 0 w 406977"/>
                  <a:gd name="connsiteY22" fmla="*/ 333375 h 372340"/>
                  <a:gd name="connsiteX23" fmla="*/ 38966 w 406977"/>
                  <a:gd name="connsiteY23" fmla="*/ 372341 h 372340"/>
                  <a:gd name="connsiteX24" fmla="*/ 255443 w 406977"/>
                  <a:gd name="connsiteY24" fmla="*/ 372341 h 372340"/>
                  <a:gd name="connsiteX25" fmla="*/ 255443 w 406977"/>
                  <a:gd name="connsiteY25" fmla="*/ 346364 h 372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06977" h="372340">
                    <a:moveTo>
                      <a:pt x="368011" y="199159"/>
                    </a:moveTo>
                    <a:lnTo>
                      <a:pt x="272761" y="199159"/>
                    </a:lnTo>
                    <a:lnTo>
                      <a:pt x="272761" y="173182"/>
                    </a:lnTo>
                    <a:lnTo>
                      <a:pt x="368011" y="173182"/>
                    </a:lnTo>
                    <a:cubicBezTo>
                      <a:pt x="374939" y="173182"/>
                      <a:pt x="381000" y="167120"/>
                      <a:pt x="381000" y="160193"/>
                    </a:cubicBezTo>
                    <a:lnTo>
                      <a:pt x="381000" y="38966"/>
                    </a:lnTo>
                    <a:cubicBezTo>
                      <a:pt x="381000" y="32039"/>
                      <a:pt x="374939" y="25977"/>
                      <a:pt x="368011" y="25977"/>
                    </a:cubicBezTo>
                    <a:lnTo>
                      <a:pt x="168852" y="25977"/>
                    </a:lnTo>
                    <a:lnTo>
                      <a:pt x="168852" y="0"/>
                    </a:lnTo>
                    <a:lnTo>
                      <a:pt x="368011" y="0"/>
                    </a:lnTo>
                    <a:cubicBezTo>
                      <a:pt x="389659" y="0"/>
                      <a:pt x="406977" y="17318"/>
                      <a:pt x="406977" y="38966"/>
                    </a:cubicBezTo>
                    <a:lnTo>
                      <a:pt x="406977" y="160193"/>
                    </a:lnTo>
                    <a:cubicBezTo>
                      <a:pt x="406977" y="181841"/>
                      <a:pt x="389659" y="199159"/>
                      <a:pt x="368011" y="199159"/>
                    </a:cubicBezTo>
                    <a:close/>
                    <a:moveTo>
                      <a:pt x="255443" y="346364"/>
                    </a:moveTo>
                    <a:lnTo>
                      <a:pt x="38966" y="346364"/>
                    </a:lnTo>
                    <a:cubicBezTo>
                      <a:pt x="32039" y="346364"/>
                      <a:pt x="25977" y="340302"/>
                      <a:pt x="25977" y="333375"/>
                    </a:cubicBezTo>
                    <a:lnTo>
                      <a:pt x="25977" y="212148"/>
                    </a:lnTo>
                    <a:cubicBezTo>
                      <a:pt x="25977" y="205221"/>
                      <a:pt x="32039" y="199159"/>
                      <a:pt x="38966" y="199159"/>
                    </a:cubicBezTo>
                    <a:lnTo>
                      <a:pt x="134216" y="199159"/>
                    </a:lnTo>
                    <a:lnTo>
                      <a:pt x="134216" y="173182"/>
                    </a:lnTo>
                    <a:lnTo>
                      <a:pt x="38966" y="173182"/>
                    </a:lnTo>
                    <a:cubicBezTo>
                      <a:pt x="17318" y="173182"/>
                      <a:pt x="0" y="190500"/>
                      <a:pt x="0" y="212148"/>
                    </a:cubicBezTo>
                    <a:lnTo>
                      <a:pt x="0" y="333375"/>
                    </a:lnTo>
                    <a:cubicBezTo>
                      <a:pt x="0" y="355023"/>
                      <a:pt x="17318" y="372341"/>
                      <a:pt x="38966" y="372341"/>
                    </a:cubicBezTo>
                    <a:lnTo>
                      <a:pt x="255443" y="372341"/>
                    </a:lnTo>
                    <a:lnTo>
                      <a:pt x="255443" y="346364"/>
                    </a:lnTo>
                    <a:close/>
                  </a:path>
                </a:pathLst>
              </a:custGeom>
              <a:grpFill/>
              <a:ln w="8653" cap="flat">
                <a:noFill/>
                <a:prstDash val="solid"/>
                <a:miter/>
              </a:ln>
            </p:spPr>
            <p:txBody>
              <a:bodyPr rtlCol="0" anchor="ctr"/>
              <a:lstStyle/>
              <a:p>
                <a:endParaRPr lang="en-US" sz="1798">
                  <a:latin typeface="ServiceNow Sans" panose="020B0504040101010104" pitchFamily="34" charset="77"/>
                </a:endParaRPr>
              </a:p>
            </p:txBody>
          </p:sp>
          <p:sp>
            <p:nvSpPr>
              <p:cNvPr id="59" name="Freeform: Shape 174">
                <a:extLst>
                  <a:ext uri="{FF2B5EF4-FFF2-40B4-BE49-F238E27FC236}">
                    <a16:creationId xmlns:a16="http://schemas.microsoft.com/office/drawing/2014/main" id="{3716B43E-4135-208D-9905-0CB3DC0800DC}"/>
                  </a:ext>
                </a:extLst>
              </p:cNvPr>
              <p:cNvSpPr/>
              <p:nvPr/>
            </p:nvSpPr>
            <p:spPr>
              <a:xfrm>
                <a:off x="284708" y="-668615"/>
                <a:ext cx="389659" cy="510886"/>
              </a:xfrm>
              <a:custGeom>
                <a:avLst/>
                <a:gdLst>
                  <a:gd name="connsiteX0" fmla="*/ 164523 w 389659"/>
                  <a:gd name="connsiteY0" fmla="*/ 82261 h 510886"/>
                  <a:gd name="connsiteX1" fmla="*/ 82261 w 389659"/>
                  <a:gd name="connsiteY1" fmla="*/ 164523 h 510886"/>
                  <a:gd name="connsiteX2" fmla="*/ 0 w 389659"/>
                  <a:gd name="connsiteY2" fmla="*/ 82261 h 510886"/>
                  <a:gd name="connsiteX3" fmla="*/ 82261 w 389659"/>
                  <a:gd name="connsiteY3" fmla="*/ 0 h 510886"/>
                  <a:gd name="connsiteX4" fmla="*/ 164523 w 389659"/>
                  <a:gd name="connsiteY4" fmla="*/ 82261 h 510886"/>
                  <a:gd name="connsiteX5" fmla="*/ 307398 w 389659"/>
                  <a:gd name="connsiteY5" fmla="*/ 346364 h 510886"/>
                  <a:gd name="connsiteX6" fmla="*/ 225136 w 389659"/>
                  <a:gd name="connsiteY6" fmla="*/ 428625 h 510886"/>
                  <a:gd name="connsiteX7" fmla="*/ 307398 w 389659"/>
                  <a:gd name="connsiteY7" fmla="*/ 510886 h 510886"/>
                  <a:gd name="connsiteX8" fmla="*/ 389659 w 389659"/>
                  <a:gd name="connsiteY8" fmla="*/ 428625 h 510886"/>
                  <a:gd name="connsiteX9" fmla="*/ 307398 w 389659"/>
                  <a:gd name="connsiteY9" fmla="*/ 346364 h 510886"/>
                  <a:gd name="connsiteX10" fmla="*/ 186170 w 389659"/>
                  <a:gd name="connsiteY10" fmla="*/ 173182 h 510886"/>
                  <a:gd name="connsiteX11" fmla="*/ 103909 w 389659"/>
                  <a:gd name="connsiteY11" fmla="*/ 255443 h 510886"/>
                  <a:gd name="connsiteX12" fmla="*/ 186170 w 389659"/>
                  <a:gd name="connsiteY12" fmla="*/ 337705 h 510886"/>
                  <a:gd name="connsiteX13" fmla="*/ 268432 w 389659"/>
                  <a:gd name="connsiteY13" fmla="*/ 255443 h 510886"/>
                  <a:gd name="connsiteX14" fmla="*/ 186170 w 389659"/>
                  <a:gd name="connsiteY14" fmla="*/ 173182 h 51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9659" h="510886">
                    <a:moveTo>
                      <a:pt x="164523" y="82261"/>
                    </a:moveTo>
                    <a:cubicBezTo>
                      <a:pt x="164523" y="127289"/>
                      <a:pt x="127289" y="164523"/>
                      <a:pt x="82261" y="164523"/>
                    </a:cubicBezTo>
                    <a:cubicBezTo>
                      <a:pt x="37234" y="164523"/>
                      <a:pt x="0" y="127289"/>
                      <a:pt x="0" y="82261"/>
                    </a:cubicBezTo>
                    <a:cubicBezTo>
                      <a:pt x="0" y="37234"/>
                      <a:pt x="37234" y="0"/>
                      <a:pt x="82261" y="0"/>
                    </a:cubicBezTo>
                    <a:cubicBezTo>
                      <a:pt x="127289" y="0"/>
                      <a:pt x="164523" y="36368"/>
                      <a:pt x="164523" y="82261"/>
                    </a:cubicBezTo>
                    <a:close/>
                    <a:moveTo>
                      <a:pt x="307398" y="346364"/>
                    </a:moveTo>
                    <a:cubicBezTo>
                      <a:pt x="262370" y="346364"/>
                      <a:pt x="225136" y="383598"/>
                      <a:pt x="225136" y="428625"/>
                    </a:cubicBezTo>
                    <a:cubicBezTo>
                      <a:pt x="225136" y="473652"/>
                      <a:pt x="262370" y="510886"/>
                      <a:pt x="307398" y="510886"/>
                    </a:cubicBezTo>
                    <a:cubicBezTo>
                      <a:pt x="352425" y="510886"/>
                      <a:pt x="389659" y="473652"/>
                      <a:pt x="389659" y="428625"/>
                    </a:cubicBezTo>
                    <a:cubicBezTo>
                      <a:pt x="389659" y="383598"/>
                      <a:pt x="352425" y="346364"/>
                      <a:pt x="307398" y="346364"/>
                    </a:cubicBezTo>
                    <a:close/>
                    <a:moveTo>
                      <a:pt x="186170" y="173182"/>
                    </a:moveTo>
                    <a:cubicBezTo>
                      <a:pt x="141143" y="173182"/>
                      <a:pt x="103909" y="210416"/>
                      <a:pt x="103909" y="255443"/>
                    </a:cubicBezTo>
                    <a:cubicBezTo>
                      <a:pt x="103909" y="300470"/>
                      <a:pt x="141143" y="337705"/>
                      <a:pt x="186170" y="337705"/>
                    </a:cubicBezTo>
                    <a:cubicBezTo>
                      <a:pt x="231198" y="337705"/>
                      <a:pt x="268432" y="300470"/>
                      <a:pt x="268432" y="255443"/>
                    </a:cubicBezTo>
                    <a:cubicBezTo>
                      <a:pt x="268432" y="209550"/>
                      <a:pt x="231198" y="173182"/>
                      <a:pt x="186170" y="173182"/>
                    </a:cubicBezTo>
                    <a:close/>
                  </a:path>
                </a:pathLst>
              </a:custGeom>
              <a:solidFill>
                <a:schemeClr val="accent1"/>
              </a:solidFill>
              <a:ln w="8653" cap="flat">
                <a:noFill/>
                <a:prstDash val="solid"/>
                <a:miter/>
              </a:ln>
            </p:spPr>
            <p:txBody>
              <a:bodyPr rtlCol="0" anchor="ctr"/>
              <a:lstStyle/>
              <a:p>
                <a:endParaRPr lang="en-US" sz="1798">
                  <a:latin typeface="ServiceNow Sans" panose="020B0504040101010104" pitchFamily="34" charset="77"/>
                </a:endParaRPr>
              </a:p>
            </p:txBody>
          </p:sp>
        </p:grpSp>
        <p:sp>
          <p:nvSpPr>
            <p:cNvPr id="55" name="Freeform: Shape 170">
              <a:extLst>
                <a:ext uri="{FF2B5EF4-FFF2-40B4-BE49-F238E27FC236}">
                  <a16:creationId xmlns:a16="http://schemas.microsoft.com/office/drawing/2014/main" id="{897C07D4-B9B0-D38C-5950-F0FA07B1B149}"/>
                </a:ext>
              </a:extLst>
            </p:cNvPr>
            <p:cNvSpPr/>
            <p:nvPr/>
          </p:nvSpPr>
          <p:spPr>
            <a:xfrm>
              <a:off x="418707" y="-459281"/>
              <a:ext cx="104342" cy="81611"/>
            </a:xfrm>
            <a:custGeom>
              <a:avLst/>
              <a:gdLst>
                <a:gd name="connsiteX0" fmla="*/ 33987 w 104342"/>
                <a:gd name="connsiteY0" fmla="*/ 81612 h 81611"/>
                <a:gd name="connsiteX1" fmla="*/ 26194 w 104342"/>
                <a:gd name="connsiteY1" fmla="*/ 78148 h 81611"/>
                <a:gd name="connsiteX2" fmla="*/ 1948 w 104342"/>
                <a:gd name="connsiteY2" fmla="*/ 53903 h 81611"/>
                <a:gd name="connsiteX3" fmla="*/ 1948 w 104342"/>
                <a:gd name="connsiteY3" fmla="*/ 43512 h 81611"/>
                <a:gd name="connsiteX4" fmla="*/ 7144 w 104342"/>
                <a:gd name="connsiteY4" fmla="*/ 38316 h 81611"/>
                <a:gd name="connsiteX5" fmla="*/ 17535 w 104342"/>
                <a:gd name="connsiteY5" fmla="*/ 38316 h 81611"/>
                <a:gd name="connsiteX6" fmla="*/ 33987 w 104342"/>
                <a:gd name="connsiteY6" fmla="*/ 54769 h 81611"/>
                <a:gd name="connsiteX7" fmla="*/ 86807 w 104342"/>
                <a:gd name="connsiteY7" fmla="*/ 1948 h 81611"/>
                <a:gd name="connsiteX8" fmla="*/ 97198 w 104342"/>
                <a:gd name="connsiteY8" fmla="*/ 1948 h 81611"/>
                <a:gd name="connsiteX9" fmla="*/ 102394 w 104342"/>
                <a:gd name="connsiteY9" fmla="*/ 7144 h 81611"/>
                <a:gd name="connsiteX10" fmla="*/ 102394 w 104342"/>
                <a:gd name="connsiteY10" fmla="*/ 17535 h 81611"/>
                <a:gd name="connsiteX11" fmla="*/ 41780 w 104342"/>
                <a:gd name="connsiteY11" fmla="*/ 77282 h 81611"/>
                <a:gd name="connsiteX12" fmla="*/ 33987 w 104342"/>
                <a:gd name="connsiteY12" fmla="*/ 81612 h 8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4342" h="81611">
                  <a:moveTo>
                    <a:pt x="33987" y="81612"/>
                  </a:moveTo>
                  <a:cubicBezTo>
                    <a:pt x="31389" y="81612"/>
                    <a:pt x="28791" y="80746"/>
                    <a:pt x="26194" y="78148"/>
                  </a:cubicBezTo>
                  <a:lnTo>
                    <a:pt x="1948" y="53903"/>
                  </a:lnTo>
                  <a:cubicBezTo>
                    <a:pt x="-649" y="51305"/>
                    <a:pt x="-649" y="46110"/>
                    <a:pt x="1948" y="43512"/>
                  </a:cubicBezTo>
                  <a:lnTo>
                    <a:pt x="7144" y="38316"/>
                  </a:lnTo>
                  <a:cubicBezTo>
                    <a:pt x="9742" y="35719"/>
                    <a:pt x="14937" y="35719"/>
                    <a:pt x="17535" y="38316"/>
                  </a:cubicBezTo>
                  <a:lnTo>
                    <a:pt x="33987" y="54769"/>
                  </a:lnTo>
                  <a:lnTo>
                    <a:pt x="86807" y="1948"/>
                  </a:lnTo>
                  <a:cubicBezTo>
                    <a:pt x="89405" y="-649"/>
                    <a:pt x="94601" y="-649"/>
                    <a:pt x="97198" y="1948"/>
                  </a:cubicBezTo>
                  <a:lnTo>
                    <a:pt x="102394" y="7144"/>
                  </a:lnTo>
                  <a:cubicBezTo>
                    <a:pt x="104992" y="9741"/>
                    <a:pt x="104992" y="14937"/>
                    <a:pt x="102394" y="17535"/>
                  </a:cubicBezTo>
                  <a:lnTo>
                    <a:pt x="41780" y="77282"/>
                  </a:lnTo>
                  <a:cubicBezTo>
                    <a:pt x="39182" y="80746"/>
                    <a:pt x="36585" y="81612"/>
                    <a:pt x="33987" y="81612"/>
                  </a:cubicBezTo>
                  <a:close/>
                </a:path>
              </a:pathLst>
            </a:custGeom>
            <a:solidFill>
              <a:schemeClr val="tx2"/>
            </a:solidFill>
            <a:ln w="8653" cap="flat">
              <a:noFill/>
              <a:prstDash val="solid"/>
              <a:miter/>
            </a:ln>
          </p:spPr>
          <p:txBody>
            <a:bodyPr rtlCol="0" anchor="ctr"/>
            <a:lstStyle/>
            <a:p>
              <a:endParaRPr lang="en-US" sz="1798">
                <a:latin typeface="ServiceNow Sans" panose="020B0504040101010104" pitchFamily="34" charset="77"/>
              </a:endParaRPr>
            </a:p>
          </p:txBody>
        </p:sp>
        <p:sp>
          <p:nvSpPr>
            <p:cNvPr id="56" name="Freeform: Shape 171">
              <a:extLst>
                <a:ext uri="{FF2B5EF4-FFF2-40B4-BE49-F238E27FC236}">
                  <a16:creationId xmlns:a16="http://schemas.microsoft.com/office/drawing/2014/main" id="{DCB92DC0-D994-ABC4-F6F3-1BA90C73BC57}"/>
                </a:ext>
              </a:extLst>
            </p:cNvPr>
            <p:cNvSpPr/>
            <p:nvPr/>
          </p:nvSpPr>
          <p:spPr>
            <a:xfrm>
              <a:off x="314798" y="-632463"/>
              <a:ext cx="104342" cy="81611"/>
            </a:xfrm>
            <a:custGeom>
              <a:avLst/>
              <a:gdLst>
                <a:gd name="connsiteX0" fmla="*/ 33987 w 104342"/>
                <a:gd name="connsiteY0" fmla="*/ 81612 h 81611"/>
                <a:gd name="connsiteX1" fmla="*/ 26194 w 104342"/>
                <a:gd name="connsiteY1" fmla="*/ 78148 h 81611"/>
                <a:gd name="connsiteX2" fmla="*/ 1948 w 104342"/>
                <a:gd name="connsiteY2" fmla="*/ 53903 h 81611"/>
                <a:gd name="connsiteX3" fmla="*/ 1948 w 104342"/>
                <a:gd name="connsiteY3" fmla="*/ 43512 h 81611"/>
                <a:gd name="connsiteX4" fmla="*/ 7144 w 104342"/>
                <a:gd name="connsiteY4" fmla="*/ 38316 h 81611"/>
                <a:gd name="connsiteX5" fmla="*/ 17535 w 104342"/>
                <a:gd name="connsiteY5" fmla="*/ 38316 h 81611"/>
                <a:gd name="connsiteX6" fmla="*/ 33987 w 104342"/>
                <a:gd name="connsiteY6" fmla="*/ 54769 h 81611"/>
                <a:gd name="connsiteX7" fmla="*/ 86807 w 104342"/>
                <a:gd name="connsiteY7" fmla="*/ 1948 h 81611"/>
                <a:gd name="connsiteX8" fmla="*/ 97198 w 104342"/>
                <a:gd name="connsiteY8" fmla="*/ 1948 h 81611"/>
                <a:gd name="connsiteX9" fmla="*/ 102394 w 104342"/>
                <a:gd name="connsiteY9" fmla="*/ 7144 h 81611"/>
                <a:gd name="connsiteX10" fmla="*/ 102394 w 104342"/>
                <a:gd name="connsiteY10" fmla="*/ 17535 h 81611"/>
                <a:gd name="connsiteX11" fmla="*/ 41780 w 104342"/>
                <a:gd name="connsiteY11" fmla="*/ 77282 h 81611"/>
                <a:gd name="connsiteX12" fmla="*/ 33987 w 104342"/>
                <a:gd name="connsiteY12" fmla="*/ 81612 h 8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4342" h="81611">
                  <a:moveTo>
                    <a:pt x="33987" y="81612"/>
                  </a:moveTo>
                  <a:cubicBezTo>
                    <a:pt x="31389" y="81612"/>
                    <a:pt x="28791" y="80746"/>
                    <a:pt x="26194" y="78148"/>
                  </a:cubicBezTo>
                  <a:lnTo>
                    <a:pt x="1948" y="53903"/>
                  </a:lnTo>
                  <a:cubicBezTo>
                    <a:pt x="-649" y="51305"/>
                    <a:pt x="-649" y="46110"/>
                    <a:pt x="1948" y="43512"/>
                  </a:cubicBezTo>
                  <a:lnTo>
                    <a:pt x="7144" y="38316"/>
                  </a:lnTo>
                  <a:cubicBezTo>
                    <a:pt x="9742" y="35719"/>
                    <a:pt x="14937" y="35719"/>
                    <a:pt x="17535" y="38316"/>
                  </a:cubicBezTo>
                  <a:lnTo>
                    <a:pt x="33987" y="54769"/>
                  </a:lnTo>
                  <a:lnTo>
                    <a:pt x="86807" y="1948"/>
                  </a:lnTo>
                  <a:cubicBezTo>
                    <a:pt x="89405" y="-649"/>
                    <a:pt x="94601" y="-649"/>
                    <a:pt x="97198" y="1948"/>
                  </a:cubicBezTo>
                  <a:lnTo>
                    <a:pt x="102394" y="7144"/>
                  </a:lnTo>
                  <a:cubicBezTo>
                    <a:pt x="104992" y="9741"/>
                    <a:pt x="104992" y="14937"/>
                    <a:pt x="102394" y="17535"/>
                  </a:cubicBezTo>
                  <a:lnTo>
                    <a:pt x="41780" y="77282"/>
                  </a:lnTo>
                  <a:cubicBezTo>
                    <a:pt x="39182" y="80746"/>
                    <a:pt x="36585" y="81612"/>
                    <a:pt x="33987" y="81612"/>
                  </a:cubicBezTo>
                  <a:close/>
                </a:path>
              </a:pathLst>
            </a:custGeom>
            <a:solidFill>
              <a:schemeClr val="tx2"/>
            </a:solidFill>
            <a:ln w="8653" cap="flat">
              <a:noFill/>
              <a:prstDash val="solid"/>
              <a:miter/>
            </a:ln>
          </p:spPr>
          <p:txBody>
            <a:bodyPr rtlCol="0" anchor="ctr"/>
            <a:lstStyle/>
            <a:p>
              <a:endParaRPr lang="en-US" sz="1798">
                <a:latin typeface="ServiceNow Sans" panose="020B0504040101010104" pitchFamily="34" charset="77"/>
              </a:endParaRPr>
            </a:p>
          </p:txBody>
        </p:sp>
        <p:sp>
          <p:nvSpPr>
            <p:cNvPr id="57" name="Freeform: Shape 172">
              <a:extLst>
                <a:ext uri="{FF2B5EF4-FFF2-40B4-BE49-F238E27FC236}">
                  <a16:creationId xmlns:a16="http://schemas.microsoft.com/office/drawing/2014/main" id="{32B4B0B9-54A3-FF3F-8B19-E5CB37B43354}"/>
                </a:ext>
              </a:extLst>
            </p:cNvPr>
            <p:cNvSpPr/>
            <p:nvPr/>
          </p:nvSpPr>
          <p:spPr>
            <a:xfrm>
              <a:off x="539934" y="-286099"/>
              <a:ext cx="104342" cy="81611"/>
            </a:xfrm>
            <a:custGeom>
              <a:avLst/>
              <a:gdLst>
                <a:gd name="connsiteX0" fmla="*/ 33987 w 104342"/>
                <a:gd name="connsiteY0" fmla="*/ 81612 h 81611"/>
                <a:gd name="connsiteX1" fmla="*/ 26194 w 104342"/>
                <a:gd name="connsiteY1" fmla="*/ 78148 h 81611"/>
                <a:gd name="connsiteX2" fmla="*/ 1948 w 104342"/>
                <a:gd name="connsiteY2" fmla="*/ 53903 h 81611"/>
                <a:gd name="connsiteX3" fmla="*/ 1948 w 104342"/>
                <a:gd name="connsiteY3" fmla="*/ 43512 h 81611"/>
                <a:gd name="connsiteX4" fmla="*/ 7144 w 104342"/>
                <a:gd name="connsiteY4" fmla="*/ 38316 h 81611"/>
                <a:gd name="connsiteX5" fmla="*/ 17535 w 104342"/>
                <a:gd name="connsiteY5" fmla="*/ 38316 h 81611"/>
                <a:gd name="connsiteX6" fmla="*/ 33987 w 104342"/>
                <a:gd name="connsiteY6" fmla="*/ 54769 h 81611"/>
                <a:gd name="connsiteX7" fmla="*/ 86807 w 104342"/>
                <a:gd name="connsiteY7" fmla="*/ 1948 h 81611"/>
                <a:gd name="connsiteX8" fmla="*/ 97198 w 104342"/>
                <a:gd name="connsiteY8" fmla="*/ 1948 h 81611"/>
                <a:gd name="connsiteX9" fmla="*/ 102394 w 104342"/>
                <a:gd name="connsiteY9" fmla="*/ 7144 h 81611"/>
                <a:gd name="connsiteX10" fmla="*/ 102394 w 104342"/>
                <a:gd name="connsiteY10" fmla="*/ 17535 h 81611"/>
                <a:gd name="connsiteX11" fmla="*/ 41780 w 104342"/>
                <a:gd name="connsiteY11" fmla="*/ 77282 h 81611"/>
                <a:gd name="connsiteX12" fmla="*/ 33987 w 104342"/>
                <a:gd name="connsiteY12" fmla="*/ 81612 h 81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4342" h="81611">
                  <a:moveTo>
                    <a:pt x="33987" y="81612"/>
                  </a:moveTo>
                  <a:cubicBezTo>
                    <a:pt x="31389" y="81612"/>
                    <a:pt x="28791" y="80746"/>
                    <a:pt x="26194" y="78148"/>
                  </a:cubicBezTo>
                  <a:lnTo>
                    <a:pt x="1948" y="53903"/>
                  </a:lnTo>
                  <a:cubicBezTo>
                    <a:pt x="-649" y="51305"/>
                    <a:pt x="-649" y="46110"/>
                    <a:pt x="1948" y="43512"/>
                  </a:cubicBezTo>
                  <a:lnTo>
                    <a:pt x="7144" y="38316"/>
                  </a:lnTo>
                  <a:cubicBezTo>
                    <a:pt x="9742" y="35719"/>
                    <a:pt x="14937" y="35719"/>
                    <a:pt x="17535" y="38316"/>
                  </a:cubicBezTo>
                  <a:lnTo>
                    <a:pt x="33987" y="54769"/>
                  </a:lnTo>
                  <a:lnTo>
                    <a:pt x="86807" y="1948"/>
                  </a:lnTo>
                  <a:cubicBezTo>
                    <a:pt x="89405" y="-649"/>
                    <a:pt x="94601" y="-649"/>
                    <a:pt x="97198" y="1948"/>
                  </a:cubicBezTo>
                  <a:lnTo>
                    <a:pt x="102394" y="7144"/>
                  </a:lnTo>
                  <a:cubicBezTo>
                    <a:pt x="104992" y="9741"/>
                    <a:pt x="104992" y="14937"/>
                    <a:pt x="102394" y="17535"/>
                  </a:cubicBezTo>
                  <a:lnTo>
                    <a:pt x="41780" y="77282"/>
                  </a:lnTo>
                  <a:cubicBezTo>
                    <a:pt x="39182" y="80746"/>
                    <a:pt x="36585" y="81612"/>
                    <a:pt x="33987" y="81612"/>
                  </a:cubicBezTo>
                  <a:close/>
                </a:path>
              </a:pathLst>
            </a:custGeom>
            <a:solidFill>
              <a:schemeClr val="tx2"/>
            </a:solidFill>
            <a:ln w="8653" cap="flat">
              <a:noFill/>
              <a:prstDash val="solid"/>
              <a:miter/>
            </a:ln>
          </p:spPr>
          <p:txBody>
            <a:bodyPr rtlCol="0" anchor="ctr"/>
            <a:lstStyle/>
            <a:p>
              <a:endParaRPr lang="en-US" sz="1798">
                <a:latin typeface="ServiceNow Sans" panose="020B0504040101010104" pitchFamily="34" charset="77"/>
              </a:endParaRPr>
            </a:p>
          </p:txBody>
        </p:sp>
      </p:grpSp>
      <p:sp>
        <p:nvSpPr>
          <p:cNvPr id="83" name="Can 82">
            <a:extLst>
              <a:ext uri="{FF2B5EF4-FFF2-40B4-BE49-F238E27FC236}">
                <a16:creationId xmlns:a16="http://schemas.microsoft.com/office/drawing/2014/main" id="{05CC2A16-E164-C3C0-34D3-EA858583FF5E}"/>
              </a:ext>
            </a:extLst>
          </p:cNvPr>
          <p:cNvSpPr/>
          <p:nvPr/>
        </p:nvSpPr>
        <p:spPr>
          <a:xfrm>
            <a:off x="5799596" y="3761586"/>
            <a:ext cx="471907" cy="302880"/>
          </a:xfrm>
          <a:prstGeom prst="can">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defTabSz="456492">
              <a:defRPr/>
            </a:pPr>
            <a:r>
              <a:rPr lang="en-US" sz="1000" b="1">
                <a:solidFill>
                  <a:srgbClr val="FFFFFF"/>
                </a:solidFill>
                <a:latin typeface="ServiceNow Sans" panose="020B0504040101010104" pitchFamily="34" charset="77"/>
              </a:rPr>
              <a:t>CMDB</a:t>
            </a:r>
          </a:p>
        </p:txBody>
      </p:sp>
      <p:sp>
        <p:nvSpPr>
          <p:cNvPr id="3" name="Speech Bubble: Rectangle with Corners Rounded 82">
            <a:extLst>
              <a:ext uri="{FF2B5EF4-FFF2-40B4-BE49-F238E27FC236}">
                <a16:creationId xmlns:a16="http://schemas.microsoft.com/office/drawing/2014/main" id="{DB108FB2-6BE7-085C-2C3C-E613B9CEB805}"/>
              </a:ext>
            </a:extLst>
          </p:cNvPr>
          <p:cNvSpPr/>
          <p:nvPr/>
        </p:nvSpPr>
        <p:spPr>
          <a:xfrm flipH="1">
            <a:off x="2077899" y="3997923"/>
            <a:ext cx="1554480" cy="640080"/>
          </a:xfrm>
          <a:prstGeom prst="wedgeRoundRectCallout">
            <a:avLst>
              <a:gd name="adj1" fmla="val -75760"/>
              <a:gd name="adj2" fmla="val -13067"/>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dirty="0">
                <a:solidFill>
                  <a:schemeClr val="bg1"/>
                </a:solidFill>
                <a:latin typeface="Century Gothic" panose="020F0302020204030204"/>
              </a:rPr>
              <a:t>500.2, 500.3, 500.8</a:t>
            </a:r>
          </a:p>
        </p:txBody>
      </p:sp>
      <p:sp>
        <p:nvSpPr>
          <p:cNvPr id="82" name="Speech Bubble: Rectangle with Corners Rounded 56">
            <a:extLst>
              <a:ext uri="{FF2B5EF4-FFF2-40B4-BE49-F238E27FC236}">
                <a16:creationId xmlns:a16="http://schemas.microsoft.com/office/drawing/2014/main" id="{3DF9DD7D-552F-3DF0-9F02-79B37D6A463B}"/>
              </a:ext>
            </a:extLst>
          </p:cNvPr>
          <p:cNvSpPr/>
          <p:nvPr/>
        </p:nvSpPr>
        <p:spPr>
          <a:xfrm flipH="1">
            <a:off x="8436512" y="2145101"/>
            <a:ext cx="1554480" cy="640080"/>
          </a:xfrm>
          <a:prstGeom prst="wedgeRoundRectCallout">
            <a:avLst>
              <a:gd name="adj1" fmla="val 78094"/>
              <a:gd name="adj2" fmla="val -560"/>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a:solidFill>
                  <a:schemeClr val="bg1"/>
                </a:solidFill>
                <a:latin typeface="Century Gothic" panose="020F0302020204030204"/>
              </a:rPr>
              <a:t>500.11</a:t>
            </a:r>
          </a:p>
        </p:txBody>
      </p:sp>
      <p:sp>
        <p:nvSpPr>
          <p:cNvPr id="85" name="Speech Bubble: Rectangle with Corners Rounded 85">
            <a:extLst>
              <a:ext uri="{FF2B5EF4-FFF2-40B4-BE49-F238E27FC236}">
                <a16:creationId xmlns:a16="http://schemas.microsoft.com/office/drawing/2014/main" id="{449468FC-69D6-150A-37E3-A90CDDD4A086}"/>
              </a:ext>
            </a:extLst>
          </p:cNvPr>
          <p:cNvSpPr/>
          <p:nvPr/>
        </p:nvSpPr>
        <p:spPr>
          <a:xfrm flipH="1">
            <a:off x="1987022" y="2219997"/>
            <a:ext cx="1554480" cy="640080"/>
          </a:xfrm>
          <a:prstGeom prst="wedgeRoundRectCallout">
            <a:avLst>
              <a:gd name="adj1" fmla="val -80835"/>
              <a:gd name="adj2" fmla="val -10033"/>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dirty="0">
                <a:solidFill>
                  <a:schemeClr val="bg1"/>
                </a:solidFill>
                <a:latin typeface="Century Gothic" panose="020F0302020204030204"/>
              </a:rPr>
              <a:t>500.4</a:t>
            </a:r>
          </a:p>
        </p:txBody>
      </p:sp>
      <p:sp>
        <p:nvSpPr>
          <p:cNvPr id="86" name="Speech Bubble: Rectangle with Corners Rounded 86">
            <a:extLst>
              <a:ext uri="{FF2B5EF4-FFF2-40B4-BE49-F238E27FC236}">
                <a16:creationId xmlns:a16="http://schemas.microsoft.com/office/drawing/2014/main" id="{98099FB0-B65F-36F9-4EB6-6663001529C7}"/>
              </a:ext>
            </a:extLst>
          </p:cNvPr>
          <p:cNvSpPr/>
          <p:nvPr/>
        </p:nvSpPr>
        <p:spPr>
          <a:xfrm flipH="1">
            <a:off x="6882032" y="832109"/>
            <a:ext cx="1554480" cy="640080"/>
          </a:xfrm>
          <a:prstGeom prst="wedgeRoundRectCallout">
            <a:avLst>
              <a:gd name="adj1" fmla="val 70442"/>
              <a:gd name="adj2" fmla="val 29586"/>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dirty="0">
                <a:solidFill>
                  <a:schemeClr val="bg1"/>
                </a:solidFill>
                <a:latin typeface="Century Gothic" panose="020F0302020204030204"/>
              </a:rPr>
              <a:t>500.3, 500.8, 500.11</a:t>
            </a:r>
          </a:p>
        </p:txBody>
      </p:sp>
      <p:sp>
        <p:nvSpPr>
          <p:cNvPr id="87" name="Speech Bubble: Rectangle with Corners Rounded 82">
            <a:extLst>
              <a:ext uri="{FF2B5EF4-FFF2-40B4-BE49-F238E27FC236}">
                <a16:creationId xmlns:a16="http://schemas.microsoft.com/office/drawing/2014/main" id="{988C8EF8-F976-8FED-A9D9-AE18EE3996B9}"/>
              </a:ext>
            </a:extLst>
          </p:cNvPr>
          <p:cNvSpPr/>
          <p:nvPr/>
        </p:nvSpPr>
        <p:spPr>
          <a:xfrm>
            <a:off x="6900568" y="5172056"/>
            <a:ext cx="1554480" cy="640080"/>
          </a:xfrm>
          <a:prstGeom prst="wedgeRoundRectCallout">
            <a:avLst>
              <a:gd name="adj1" fmla="val -73484"/>
              <a:gd name="adj2" fmla="val -44034"/>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dirty="0">
                <a:solidFill>
                  <a:schemeClr val="bg1"/>
                </a:solidFill>
                <a:latin typeface="Century Gothic" panose="020F0302020204030204"/>
              </a:rPr>
              <a:t>500.4, 500.5, 500.14, 500.16</a:t>
            </a:r>
          </a:p>
        </p:txBody>
      </p:sp>
      <p:sp>
        <p:nvSpPr>
          <p:cNvPr id="89" name="Speech Bubble: Rectangle with Corners Rounded 55">
            <a:extLst>
              <a:ext uri="{FF2B5EF4-FFF2-40B4-BE49-F238E27FC236}">
                <a16:creationId xmlns:a16="http://schemas.microsoft.com/office/drawing/2014/main" id="{69C859E1-29F1-BC64-7BFF-3F16FB462C01}"/>
              </a:ext>
            </a:extLst>
          </p:cNvPr>
          <p:cNvSpPr/>
          <p:nvPr/>
        </p:nvSpPr>
        <p:spPr>
          <a:xfrm flipH="1">
            <a:off x="8411099" y="3997923"/>
            <a:ext cx="1554480" cy="640080"/>
          </a:xfrm>
          <a:prstGeom prst="wedgeRoundRectCallout">
            <a:avLst>
              <a:gd name="adj1" fmla="val 76251"/>
              <a:gd name="adj2" fmla="val -8495"/>
              <a:gd name="adj3" fmla="val 16667"/>
            </a:avLst>
          </a:prstGeom>
          <a:solidFill>
            <a:schemeClr val="tx1"/>
          </a:solidFill>
          <a:ln w="19050">
            <a:solidFill>
              <a:schemeClr val="tx2"/>
            </a:solidFill>
          </a:ln>
        </p:spPr>
        <p:style>
          <a:lnRef idx="1">
            <a:schemeClr val="accent5"/>
          </a:lnRef>
          <a:fillRef idx="2">
            <a:schemeClr val="accent5"/>
          </a:fillRef>
          <a:effectRef idx="1">
            <a:schemeClr val="accent5"/>
          </a:effectRef>
          <a:fontRef idx="minor">
            <a:schemeClr val="dk1"/>
          </a:fontRef>
        </p:style>
        <p:txBody>
          <a:bodyPr rtlCol="0" anchor="ctr"/>
          <a:lstStyle/>
          <a:p>
            <a:pPr algn="ctr" defTabSz="456629">
              <a:defRPr/>
            </a:pPr>
            <a:r>
              <a:rPr lang="en-US" sz="1400" kern="0">
                <a:solidFill>
                  <a:schemeClr val="bg1"/>
                </a:solidFill>
                <a:latin typeface="Century Gothic" panose="020F0302020204030204"/>
              </a:rPr>
              <a:t>500.2, 500.3, 500.6, 500.9, 500.10</a:t>
            </a:r>
          </a:p>
        </p:txBody>
      </p:sp>
      <p:pic>
        <p:nvPicPr>
          <p:cNvPr id="90" name="Picture 4" descr="New York State Home">
            <a:extLst>
              <a:ext uri="{FF2B5EF4-FFF2-40B4-BE49-F238E27FC236}">
                <a16:creationId xmlns:a16="http://schemas.microsoft.com/office/drawing/2014/main" id="{D898E417-CC24-1A7E-D243-4B35897830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03273" y="243447"/>
            <a:ext cx="1383940" cy="837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942841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 LM">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oAutofit/>
      </a:bodyPr>
      <a:lstStyle>
        <a:defPPr algn="l">
          <a:spcBef>
            <a:spcPts val="300"/>
          </a:spcBef>
          <a:defRPr sz="1600" dirty="0" err="1" smtClean="0">
            <a:solidFill>
              <a:schemeClr val="bg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SKO">
  <a:themeElements>
    <a:clrScheme name="Custom 10">
      <a:dk1>
        <a:srgbClr val="000000"/>
      </a:dk1>
      <a:lt1>
        <a:srgbClr val="FFFFFF"/>
      </a:lt1>
      <a:dk2>
        <a:srgbClr val="032D42"/>
      </a:dk2>
      <a:lt2>
        <a:srgbClr val="FFFFFF"/>
      </a:lt2>
      <a:accent1>
        <a:srgbClr val="61D84E"/>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dirty="0" err="1" smtClean="0">
            <a:solidFill>
              <a:schemeClr val="accent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1 LM">
  <a:themeElements>
    <a:clrScheme name="ServiceNow 2021">
      <a:dk1>
        <a:srgbClr val="000000"/>
      </a:dk1>
      <a:lt1>
        <a:srgbClr val="FFFFFF"/>
      </a:lt1>
      <a:dk2>
        <a:srgbClr val="032D42"/>
      </a:dk2>
      <a:lt2>
        <a:srgbClr val="FFFFFF"/>
      </a:lt2>
      <a:accent1>
        <a:srgbClr val="86ED78"/>
      </a:accent1>
      <a:accent2>
        <a:srgbClr val="009156"/>
      </a:accent2>
      <a:accent3>
        <a:srgbClr val="5274FF"/>
      </a:accent3>
      <a:accent4>
        <a:srgbClr val="24C2CE"/>
      </a:accent4>
      <a:accent5>
        <a:srgbClr val="FC7786"/>
      </a:accent5>
      <a:accent6>
        <a:srgbClr val="FFDE1D"/>
      </a:accent6>
      <a:hlink>
        <a:srgbClr val="009156"/>
      </a:hlink>
      <a:folHlink>
        <a:srgbClr val="4F4F4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l">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noAutofit/>
      </a:bodyPr>
      <a:lstStyle>
        <a:defPPr algn="l">
          <a:spcBef>
            <a:spcPts val="300"/>
          </a:spcBef>
          <a:defRPr sz="1600" dirty="0" err="1" smtClean="0">
            <a:solidFill>
              <a:schemeClr val="bg1"/>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
</file>

<file path=customXml/item2.xml>
</file>

<file path=customXml/item3.xml>
</file>

<file path=customXml/itemProps1.xml><?xml version="1.0" encoding="utf-8"?>
<ds:datastoreItem xmlns:ds="http://schemas.openxmlformats.org/officeDocument/2006/customXml" ds:itemID="{696CF71E-5238-4E11-90D9-CC9C1C3D57B2}"/>
</file>

<file path=customXml/itemProps2.xml><?xml version="1.0" encoding="utf-8"?>
<ds:datastoreItem xmlns:ds="http://schemas.openxmlformats.org/officeDocument/2006/customXml" ds:itemID="{C1E086BA-C653-4E04-9683-9D3F670B9B8F}"/>
</file>

<file path=customXml/itemProps3.xml><?xml version="1.0" encoding="utf-8"?>
<ds:datastoreItem xmlns:ds="http://schemas.openxmlformats.org/officeDocument/2006/customXml" ds:itemID="{F37B1E31-BE7B-4287-8BB9-766CF63FA9CA}"/>
</file>

<file path=docMetadata/LabelInfo.xml><?xml version="1.0" encoding="utf-8"?>
<clbl:labelList xmlns:clbl="http://schemas.microsoft.com/office/2020/mipLabelMetadata">
  <clbl:label id="{8bcff170-9979-491e-8683-d8ced0850bad}" enabled="0" method="" siteId="{8bcff170-9979-491e-8683-d8ced0850bad}" removed="1"/>
</clbl:labelList>
</file>

<file path=docProps/app.xml><?xml version="1.0" encoding="utf-8"?>
<Properties xmlns="http://schemas.openxmlformats.org/officeDocument/2006/extended-properties" xmlns:vt="http://schemas.openxmlformats.org/officeDocument/2006/docPropsVTypes">
  <Template/>
  <TotalTime>3056</TotalTime>
  <Words>2217</Words>
  <Application>Microsoft Office PowerPoint</Application>
  <PresentationFormat>Custom</PresentationFormat>
  <Paragraphs>492</Paragraphs>
  <Slides>15</Slides>
  <Notes>10</Notes>
  <HiddenSlides>0</HiddenSlides>
  <MMClips>0</MMClips>
  <ScaleCrop>false</ScaleCrop>
  <HeadingPairs>
    <vt:vector size="4" baseType="variant">
      <vt:variant>
        <vt:lpstr>Theme</vt:lpstr>
      </vt:variant>
      <vt:variant>
        <vt:i4>3</vt:i4>
      </vt:variant>
      <vt:variant>
        <vt:lpstr>Slide Titles</vt:lpstr>
      </vt:variant>
      <vt:variant>
        <vt:i4>15</vt:i4>
      </vt:variant>
    </vt:vector>
  </HeadingPairs>
  <TitlesOfParts>
    <vt:vector size="18" baseType="lpstr">
      <vt:lpstr>1 LM</vt:lpstr>
      <vt:lpstr>SKO</vt:lpstr>
      <vt:lpstr>1_1 LM</vt:lpstr>
      <vt:lpstr>PowerPoint Presentation</vt:lpstr>
      <vt:lpstr>Safe harbor notice for forward-looking statements</vt:lpstr>
      <vt:lpstr>Agenda </vt:lpstr>
      <vt:lpstr>Purpose of this Asset</vt:lpstr>
      <vt:lpstr>Common Challenges with Tech. Asset Management</vt:lpstr>
      <vt:lpstr>Asset lifecycle through Security and Regulatory Lens</vt:lpstr>
      <vt:lpstr>PowerPoint Presentation</vt:lpstr>
      <vt:lpstr>NYDFS - Pivotal Aspects of New York Codes, Rules and Regulations (NYCRR) Part 500</vt:lpstr>
      <vt:lpstr>Asset lifecycle through Security and Regulatory Lens</vt:lpstr>
      <vt:lpstr>Asset lifecycle through Security and Regulatory Lens</vt:lpstr>
      <vt:lpstr>Journey of a Laptop on a Unified Platform</vt:lpstr>
      <vt:lpstr>PowerPoint Presentation</vt:lpstr>
      <vt:lpstr>PowerPoint Presentation</vt:lpstr>
      <vt:lpstr>PowerPoint Presentation</vt:lpstr>
      <vt:lpstr>PowerPoint Presentation</vt:lpstr>
    </vt:vector>
  </TitlesOfParts>
  <Manager/>
  <Company>ServiceNow</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ServiceNow Overview and Interactive Capability Map</dc:title>
  <dc:subject/>
  <dc:creator>Luca Morlupi (LM)</dc:creator>
  <cp:keywords>MOAD</cp:keywords>
  <dc:description>ServiceNow Overview &amp; Interactive Capability Map</dc:description>
  <cp:lastModifiedBy>Krishna Cheemalamarri</cp:lastModifiedBy>
  <cp:revision>4</cp:revision>
  <cp:lastPrinted>2019-06-03T22:01:18Z</cp:lastPrinted>
  <dcterms:created xsi:type="dcterms:W3CDTF">2021-03-16T16:03:41Z</dcterms:created>
  <dcterms:modified xsi:type="dcterms:W3CDTF">2025-07-21T17:24:19Z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0x010100831971ADA6BE934D976A34FCBD94AF7C</vt:lpwstr>
  </property>
  <property fmtid="{D5CDD505-2E9C-101B-9397-08002B2CF9AE}" pid="3" name="Owner">
    <vt:lpwstr>Luca Morlupi</vt:lpwstr>
  </property>
  <property fmtid="{D5CDD505-2E9C-101B-9397-08002B2CF9AE}" pid="4" name="Editor">
    <vt:lpwstr>Luca Morlupi</vt:lpwstr>
  </property>
</Properties>
</file>