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6FF1B2-8022-F877-E373-34618FD2999D}" name="Sarah Wood" initials="SW" userId="S::sarah.wood@servicenow.com::ce3782b8-a018-4907-862a-dbf01b51c02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90C8"/>
    <a:srgbClr val="012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99"/>
    <p:restoredTop sz="94629"/>
  </p:normalViewPr>
  <p:slideViewPr>
    <p:cSldViewPr snapToGrid="0">
      <p:cViewPr>
        <p:scale>
          <a:sx n="160" d="100"/>
          <a:sy n="160" d="100"/>
        </p:scale>
        <p:origin x="200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4181E-BD55-9A49-9B97-5E025DC99660}" type="datetimeFigureOut">
              <a:rPr lang="en-US" smtClean="0"/>
              <a:t>9/27/24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AFA79-4B73-A14A-9A75-B824A448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7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rgbClr val="2490C8"/>
                </a:solidFill>
              </a:rPr>
              <a:t>Links to more info with legend</a:t>
            </a:r>
            <a:endParaRPr lang="en-US" sz="1200" spc="0">
              <a:solidFill>
                <a:srgbClr val="2490C8"/>
              </a:solidFill>
              <a:latin typeface="Century Gothic" panose="020B0502020202020204" pitchFamily="34" charset="0"/>
              <a:cs typeface="Tahoma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4AFA79-4B73-A14A-9A75-B824A4487D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9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2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4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7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07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3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8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77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44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2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81168-A17E-A542-A436-FE43D6F6D12E}" type="datetimeFigureOut">
              <a:rPr lang="en-US" smtClean="0"/>
              <a:t>9/27/24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3ED1-5B3D-164D-AE83-19830F0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9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tore.servicenow.com/sn_appstore_store.do#!/store/search?apptype=integrations%253Bnonintegrations&amp;q=&amp;category=Security%2520Incident%2520Response%253BThreat%2520Intelligence" TargetMode="External"/><Relationship Id="rId13" Type="http://schemas.openxmlformats.org/officeDocument/2006/relationships/hyperlink" Target="https://docs.servicenow.com/bundle/xanadu-platform-administration/page/administer/users-and-groups/task/t_AddAUserToAGroup.html" TargetMode="External"/><Relationship Id="rId18" Type="http://schemas.openxmlformats.org/officeDocument/2006/relationships/image" Target="../media/image1.png"/><Relationship Id="rId26" Type="http://schemas.openxmlformats.org/officeDocument/2006/relationships/hyperlink" Target="https://www.servicenow.com/partners/partner-finder.html?servicenow-partner-type=provides-implementation-services" TargetMode="External"/><Relationship Id="rId3" Type="http://schemas.openxmlformats.org/officeDocument/2006/relationships/hyperlink" Target="https://nowlearning.servicenow.com/nowcreate/en/pages/assets?id=nc_asset&amp;nc_ai_search=true&amp;sys_id=75788875878651d424e0bb39dabb35a2&amp;table=x_snc_accel_asset&amp;asset_id=470070b1c3f98290cfdf34ee0501316c&amp;searchTerm=Enterprise%20Asset%20Management" TargetMode="External"/><Relationship Id="rId21" Type="http://schemas.openxmlformats.org/officeDocument/2006/relationships/image" Target="../media/image3.png"/><Relationship Id="rId7" Type="http://schemas.openxmlformats.org/officeDocument/2006/relationships/hyperlink" Target="https://docs.servicenow.com/csh?topicname=about-mitre-attack.html&amp;version=latest" TargetMode="External"/><Relationship Id="rId12" Type="http://schemas.openxmlformats.org/officeDocument/2006/relationships/hyperlink" Target="https://docs.servicenow.com/bundle/xanadu-it-asset-management/page/product/enterprise-asset-management/reference/eam-roles.html" TargetMode="External"/><Relationship Id="rId17" Type="http://schemas.openxmlformats.org/officeDocument/2006/relationships/hyperlink" Target="https://docs.servicenow.com/bundle/xanadu-it-asset-management/page/product/enterprise-asset-management/concept/asset-onboarding-eam.html" TargetMode="External"/><Relationship Id="rId25" Type="http://schemas.openxmlformats.org/officeDocument/2006/relationships/hyperlink" Target="https://nowlearning.servicenow.com/lxp/en/it-asset-management/enterprise-asset-management-eam-bootcamp-on-demand?id=learning_course_prev&amp;course_id=728d1b3ac316315043395230a0013100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docs.servicenow.com/bundle/xanadu-it-asset-management/page/product/enterprise-asset-management/concept/config-eam-enterrpriseadmins.html" TargetMode="External"/><Relationship Id="rId20" Type="http://schemas.openxmlformats.org/officeDocument/2006/relationships/hyperlink" Target="https://docs.servicenow.com/csh?topicname=cj-sir-about-flows.html&amp;version=lates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owlearning.servicenow.com/nowcreate/en/pages/assets?id=nc_asset&amp;nc_ai_search=true&amp;sys_id=554184f9878251d424e0bb39dabb35d6&amp;table=x_snc_accel_asset&amp;asset_id=c3a8e8bdc3398290cfdf34ee0501311e&amp;searchTerm=Enterprise%20Asset%20Starter%20Stories" TargetMode="External"/><Relationship Id="rId11" Type="http://schemas.openxmlformats.org/officeDocument/2006/relationships/hyperlink" Target="https://docs.servicenow.com/bundle/xanadu-platform-administration/page/administer/roles/concept/ua-creating-groups.html" TargetMode="External"/><Relationship Id="rId24" Type="http://schemas.openxmlformats.org/officeDocument/2006/relationships/hyperlink" Target="https://docs.servicenow.com/bundle/xanadu-it-asset-management/page/product/enterprise-asset-management/concept/enterprise-asset-management.html" TargetMode="External"/><Relationship Id="rId5" Type="http://schemas.openxmlformats.org/officeDocument/2006/relationships/hyperlink" Target="https://nowlearning.servicenow.com/nowcreate/en/pages/assets?id=nc_asset&amp;nc_ai_search=true&amp;sys_id=d9b44cb5870651d424e0bb39dabb35d1&amp;table=x_snc_accel_asset&amp;asset_id=532278b9c3f98290cfdf34ee05013198&amp;searchTerm=Enterprise%20Asset%20Management" TargetMode="External"/><Relationship Id="rId15" Type="http://schemas.openxmlformats.org/officeDocument/2006/relationships/hyperlink" Target="https://docs.servicenow.com/bundle/xanadu-it-asset-management/page/product/enterprise-asset-management/concept/using-eam-workspace.html" TargetMode="External"/><Relationship Id="rId23" Type="http://schemas.openxmlformats.org/officeDocument/2006/relationships/hyperlink" Target="https://docs.servicenow.com/csh?topicname=sir-landing-page.html&amp;version=latest" TargetMode="External"/><Relationship Id="rId28" Type="http://schemas.openxmlformats.org/officeDocument/2006/relationships/image" Target="../media/image5.png"/><Relationship Id="rId10" Type="http://schemas.openxmlformats.org/officeDocument/2006/relationships/hyperlink" Target="https://store.servicenow.com/sn_appstore_store.do#!/store/application/993ee84285d00210f877c1888a1cd1dd/1.0.0?referer=%2Fstore%2Fsearch%3Flistingtype%3Dancillary_app%25253Bcertified_apps%25253Bcontent%25253Bindustry_solution%25253Boem%25253Btemplate%25253Bgenerative_ai%25253Bsnow_solution%26q%3Denterprise%2520asset%26searchDetail%3Dtrue%26pagetype%3Dapps_and_solution%26offeredby%3Dservicenow&amp;sl=sh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s://nowlearning.servicenow.com/nowcreate/en/pages/assets?id=nc_asset&amp;nc_ai_search=true&amp;sys_id=1ec99835c32571d05922751ce0013171&amp;table=x_snc_accel_asset&amp;asset_id=91c54a6c931c4e9456aeb94c5cba106b&amp;searchTerm=Enterprise%20Asset%20Management" TargetMode="External"/><Relationship Id="rId9" Type="http://schemas.openxmlformats.org/officeDocument/2006/relationships/hyperlink" Target="https://store.servicenow.com/sn_appstore_store.do#!/store/search?listingtype=ancillary_app%253Bcertified_apps%253Bcontent%253Bindustry_solution%253Boem%253Btemplate%253Bgenerative_ai%253Bsnow_solution&amp;q=Servicenow%2520enterprise%2520asset&amp;searchDetail=true&amp;pagetype=apps_and_solution&amp;offeredby=servicenow" TargetMode="External"/><Relationship Id="rId14" Type="http://schemas.openxmlformats.org/officeDocument/2006/relationships/hyperlink" Target="https://docs.servicenow.com/bundle/xanadu-it-asset-management/page/product/enterprise-asset-management/concept/configuring-eam.html" TargetMode="External"/><Relationship Id="rId22" Type="http://schemas.openxmlformats.org/officeDocument/2006/relationships/hyperlink" Target="https://www.servicenow.com/community/eam/ct-p/enterprise-asset-management" TargetMode="External"/><Relationship Id="rId2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4537C40C-6F79-8B4F-E2DD-F3A67D1BF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717675"/>
              </p:ext>
            </p:extLst>
          </p:nvPr>
        </p:nvGraphicFramePr>
        <p:xfrm>
          <a:off x="6015080" y="5927422"/>
          <a:ext cx="1377705" cy="3125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705">
                  <a:extLst>
                    <a:ext uri="{9D8B030D-6E8A-4147-A177-3AD203B41FA5}">
                      <a16:colId xmlns:a16="http://schemas.microsoft.com/office/drawing/2014/main" val="710328236"/>
                    </a:ext>
                  </a:extLst>
                </a:gridCol>
              </a:tblGrid>
              <a:tr h="384898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pc="0">
                          <a:solidFill>
                            <a:srgbClr val="FFFFFF"/>
                          </a:solidFill>
                          <a:latin typeface="Century Gothic"/>
                          <a:cs typeface="Arial"/>
                        </a:rPr>
                        <a:t>Usage &amp; Next Steps</a:t>
                      </a:r>
                      <a:endParaRPr lang="en-US" sz="1000" spc="0">
                        <a:latin typeface="Century Gothic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12D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626688"/>
                  </a:ext>
                </a:extLst>
              </a:tr>
              <a:tr h="474532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  <a:hlinkClick r:id="rId3"/>
                        </a:rPr>
                        <a:t>EAM Process guide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800745"/>
                  </a:ext>
                </a:extLst>
              </a:tr>
              <a:tr h="474532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  <a:hlinkClick r:id="rId4"/>
                        </a:rPr>
                        <a:t>EAM implementation Guide 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842888"/>
                  </a:ext>
                </a:extLst>
              </a:tr>
              <a:tr h="384898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800" spc="-1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  <a:hlinkClick r:id="rId5"/>
                        </a:rPr>
                        <a:t>EAM Process Workshop presentation </a:t>
                      </a:r>
                      <a:endParaRPr lang="en-US" sz="800" spc="-10" dirty="0">
                        <a:solidFill>
                          <a:srgbClr val="2490C8"/>
                        </a:solidFill>
                        <a:latin typeface="Century Gothic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239402"/>
                  </a:ext>
                </a:extLst>
              </a:tr>
              <a:tr h="34799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  <a:hlinkClick r:id="rId6"/>
                        </a:rPr>
                        <a:t>EAM Starter Stories and Story Tests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/>
                        <a:cs typeface="Arial"/>
                      </a:endParaRPr>
                    </a:p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US" sz="800" dirty="0">
                        <a:solidFill>
                          <a:srgbClr val="2490C8"/>
                        </a:solidFill>
                        <a:latin typeface="Century Gothic"/>
                        <a:cs typeface="Arial"/>
                        <a:hlinkClick r:id="rId7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0825867"/>
                  </a:ext>
                </a:extLst>
              </a:tr>
              <a:tr h="474532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</a:rPr>
                        <a:t> 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/>
                        <a:cs typeface="Arial"/>
                        <a:hlinkClick r:id="rId8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994037"/>
                  </a:ext>
                </a:extLst>
              </a:tr>
              <a:tr h="474532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2490C8"/>
                          </a:solidFill>
                          <a:latin typeface="Century Gothic"/>
                          <a:cs typeface="Arial"/>
                        </a:rPr>
                        <a:t> links to content for usage/next steps</a:t>
                      </a:r>
                    </a:p>
                  </a:txBody>
                  <a:tcPr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934682"/>
                  </a:ext>
                </a:extLst>
              </a:tr>
            </a:tbl>
          </a:graphicData>
        </a:graphic>
      </p:graphicFrame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BC4142CE-3A60-A2A3-6B5F-5A034D73FA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63828"/>
              </p:ext>
            </p:extLst>
          </p:nvPr>
        </p:nvGraphicFramePr>
        <p:xfrm>
          <a:off x="6025005" y="3873814"/>
          <a:ext cx="136778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80">
                  <a:extLst>
                    <a:ext uri="{9D8B030D-6E8A-4147-A177-3AD203B41FA5}">
                      <a16:colId xmlns:a16="http://schemas.microsoft.com/office/drawing/2014/main" val="22437514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>
                          <a:latin typeface="Century Gothic" panose="020B0502020202020204" pitchFamily="34" charset="0"/>
                        </a:rPr>
                        <a:t>Legend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12D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573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Optional Step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903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Additional License </a:t>
                      </a:r>
                    </a:p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Requirement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346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Critical </a:t>
                      </a:r>
                    </a:p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Information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90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n-US" sz="800">
                          <a:latin typeface="Century Gothic" panose="020B0502020202020204" pitchFamily="34" charset="0"/>
                        </a:rPr>
                        <a:t>Learn More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3267395"/>
                  </a:ext>
                </a:extLst>
              </a:tr>
            </a:tbl>
          </a:graphicData>
        </a:graphic>
      </p:graphicFrame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6A89C90D-2E13-FFA2-10EC-168C80FA4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76807"/>
              </p:ext>
            </p:extLst>
          </p:nvPr>
        </p:nvGraphicFramePr>
        <p:xfrm>
          <a:off x="414685" y="2278499"/>
          <a:ext cx="5491628" cy="5382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3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554">
                <a:tc gridSpan="2"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lang="en-US" sz="1000" b="1" spc="0" dirty="0">
                          <a:solidFill>
                            <a:srgbClr val="FFFFFF"/>
                          </a:solidFill>
                        </a:rPr>
                        <a:t>Getting </a:t>
                      </a:r>
                      <a:r>
                        <a:rPr sz="1000" b="1" spc="0" dirty="0">
                          <a:solidFill>
                            <a:srgbClr val="FFFFFF"/>
                          </a:solidFill>
                        </a:rPr>
                        <a:t>Start</a:t>
                      </a:r>
                      <a:r>
                        <a:rPr lang="en-US" sz="1000" b="1" spc="0" dirty="0">
                          <a:solidFill>
                            <a:srgbClr val="FFFFFF"/>
                          </a:solidFill>
                        </a:rPr>
                        <a:t>ed</a:t>
                      </a:r>
                      <a:r>
                        <a:rPr sz="1000" b="1" spc="0" dirty="0">
                          <a:solidFill>
                            <a:srgbClr val="FFFFFF"/>
                          </a:solidFill>
                        </a:rPr>
                        <a:t> Steps</a:t>
                      </a:r>
                      <a:endParaRPr sz="1000" spc="0" dirty="0"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spc="0">
                        <a:latin typeface="Century Gothic" panose="020B0502020202020204" pitchFamily="34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12D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794">
                <a:tc>
                  <a:txBody>
                    <a:bodyPr/>
                    <a:lstStyle/>
                    <a:p>
                      <a:pPr marL="176213" marR="5080" indent="-163513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1.  Request the apps listed on the right from the app store, as well as their dependencies</a:t>
                      </a:r>
                      <a:endParaRPr lang="en-US" sz="1000" dirty="0"/>
                    </a:p>
                    <a:p>
                      <a:pPr marL="176213" marR="5080" indent="0">
                        <a:lnSpc>
                          <a:spcPts val="950"/>
                        </a:lnSpc>
                        <a:spcBef>
                          <a:spcPts val="140"/>
                        </a:spcBef>
                        <a:tabLst/>
                      </a:pPr>
                      <a:endParaRPr lang="en-US" sz="800" dirty="0">
                        <a:solidFill>
                          <a:srgbClr val="313131"/>
                        </a:solidFill>
                      </a:endParaRPr>
                    </a:p>
                    <a:p>
                      <a:pPr marL="176213" marR="5080" indent="0">
                        <a:lnSpc>
                          <a:spcPts val="950"/>
                        </a:lnSpc>
                        <a:spcBef>
                          <a:spcPts val="140"/>
                        </a:spcBef>
                        <a:tabLst/>
                      </a:pPr>
                      <a:r>
                        <a:rPr lang="en-US" sz="800" dirty="0">
                          <a:solidFill>
                            <a:srgbClr val="313131"/>
                          </a:solidFill>
                        </a:rPr>
                        <a:t>Note: several of these plugins are denoted as optional and may or may not be licensed, depending on the EAM package owned</a:t>
                      </a:r>
                      <a:endParaRPr lang="en-US" sz="800" dirty="0"/>
                    </a:p>
                    <a:p>
                      <a:pPr marL="176213" marR="207010" indent="0" algn="just">
                        <a:lnSpc>
                          <a:spcPct val="100299"/>
                        </a:lnSpc>
                        <a:spcBef>
                          <a:spcPts val="560"/>
                        </a:spcBef>
                        <a:tabLst/>
                      </a:pPr>
                      <a:r>
                        <a:rPr lang="en-US" sz="800" dirty="0">
                          <a:solidFill>
                            <a:srgbClr val="313131"/>
                          </a:solidFill>
                        </a:rPr>
                        <a:t>Hint: some integrations may not be applicable; for example, many organizations only have Microsoft Exchange Server </a:t>
                      </a:r>
                      <a:r>
                        <a:rPr lang="en-US" sz="800" u="sng" dirty="0">
                          <a:solidFill>
                            <a:srgbClr val="313131"/>
                          </a:solidFill>
                          <a:uFill>
                            <a:solidFill>
                              <a:srgbClr val="313131"/>
                            </a:solidFill>
                          </a:uFill>
                        </a:rPr>
                        <a:t>or</a:t>
                      </a:r>
                      <a:r>
                        <a:rPr lang="en-US" sz="800" dirty="0">
                          <a:solidFill>
                            <a:srgbClr val="313131"/>
                          </a:solidFill>
                        </a:rPr>
                        <a:t> Exchange Online, but not both</a:t>
                      </a:r>
                      <a:endParaRPr lang="en-US" sz="8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ServiceNow Enterprise Asset Management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900" dirty="0">
                          <a:hlinkClick r:id="rId10"/>
                        </a:rPr>
                        <a:t>ServiceNow Store - Enterprise Asset Management for Facilities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558">
                <a:tc>
                  <a:txBody>
                    <a:bodyPr/>
                    <a:lstStyle/>
                    <a:p>
                      <a:pPr marL="0" indent="-4763">
                        <a:lnSpc>
                          <a:spcPct val="100000"/>
                        </a:lnSpc>
                        <a:spcBef>
                          <a:spcPts val="100"/>
                        </a:spcBef>
                        <a:tabLst/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 2.  Create group(s) for your team, adding the</a:t>
                      </a:r>
                      <a:endParaRPr lang="en-US" sz="1000" dirty="0"/>
                    </a:p>
                    <a:p>
                      <a:pPr marL="231775" marR="396240" indent="-55563">
                        <a:lnSpc>
                          <a:spcPct val="100000"/>
                        </a:lnSpc>
                        <a:tabLst/>
                      </a:pPr>
                      <a:r>
                        <a:rPr lang="en-US" sz="1000" kern="1200" dirty="0" err="1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sn_eam.enterprise_asset_manager</a:t>
                      </a:r>
                      <a:r>
                        <a:rPr lang="en-US" sz="10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role </a:t>
                      </a: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and </a:t>
                      </a:r>
                      <a:r>
                        <a:rPr lang="en-US" sz="1000" kern="1200" dirty="0" err="1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sn_eam.enterprise_admin</a:t>
                      </a:r>
                      <a:r>
                        <a:rPr lang="en-US" sz="10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where appropriate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hlinkClick r:id="rId11"/>
                        </a:rPr>
                        <a:t>Creating Groups</a:t>
                      </a:r>
                      <a:endParaRPr lang="en-US" sz="1000" dirty="0"/>
                    </a:p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hlinkClick r:id="rId12"/>
                        </a:rPr>
                        <a:t>Enterprise Asset Management roles</a:t>
                      </a:r>
                      <a:endParaRPr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67"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3.  Create users and add them to group(s)</a:t>
                      </a: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490C8"/>
                          </a:solidFill>
                          <a:hlinkClick r:id="rId13"/>
                        </a:rPr>
                        <a:t>Adding Users to Groups</a:t>
                      </a:r>
                      <a:endParaRPr lang="en-US" sz="1000" dirty="0">
                        <a:solidFill>
                          <a:srgbClr val="2490C8"/>
                        </a:solidFill>
                      </a:endParaRPr>
                    </a:p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548915938"/>
                  </a:ext>
                </a:extLst>
              </a:tr>
              <a:tr h="458199">
                <a:tc>
                  <a:txBody>
                    <a:bodyPr/>
                    <a:lstStyle/>
                    <a:p>
                      <a:pPr marL="176213" marR="5080" indent="-163513">
                        <a:lnSpc>
                          <a:spcPct val="125000"/>
                        </a:lnSpc>
                        <a:spcBef>
                          <a:spcPts val="100"/>
                        </a:spcBef>
                        <a:tabLst>
                          <a:tab pos="254000" algn="l"/>
                        </a:tabLst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4.  Configure EAM for your organizations managed assets</a:t>
                      </a: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490C8"/>
                          </a:solidFill>
                          <a:hlinkClick r:id="rId14"/>
                        </a:rPr>
                        <a:t>Configuring Enterprise Asset Management</a:t>
                      </a:r>
                      <a:endParaRPr lang="en-US"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199">
                <a:tc>
                  <a:txBody>
                    <a:bodyPr/>
                    <a:lstStyle/>
                    <a:p>
                      <a:pPr marL="176213" marR="5080" indent="-163513">
                        <a:lnSpc>
                          <a:spcPct val="125000"/>
                        </a:lnSpc>
                        <a:spcBef>
                          <a:spcPts val="100"/>
                        </a:spcBef>
                        <a:tabLst>
                          <a:tab pos="254000" algn="l"/>
                        </a:tabLst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5.  Configure EAM Workspace</a:t>
                      </a: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490C8"/>
                          </a:solidFill>
                          <a:hlinkClick r:id="rId15"/>
                        </a:rPr>
                        <a:t>Enterprise Asset Workspace</a:t>
                      </a:r>
                      <a:endParaRPr lang="en-US"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472">
                <a:tc>
                  <a:txBody>
                    <a:bodyPr/>
                    <a:lstStyle/>
                    <a:p>
                      <a:pPr marL="176213" marR="5080" indent="-176213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6.  Create Enterprise Models and  Assets</a:t>
                      </a:r>
                      <a:endParaRPr lang="en-US" sz="8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490C8"/>
                          </a:solidFill>
                          <a:hlinkClick r:id="rId16"/>
                        </a:rPr>
                        <a:t>Create Enterprise Models and Assets</a:t>
                      </a:r>
                      <a:endParaRPr lang="en-US"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8884">
                <a:tc>
                  <a:txBody>
                    <a:bodyPr/>
                    <a:lstStyle/>
                    <a:p>
                      <a:pPr marL="176213" marR="5080" indent="-163513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7.  Setup Flow Designer Enterprise Asset flow(s)</a:t>
                      </a: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2490C8"/>
                          </a:solidFill>
                          <a:hlinkClick r:id="rId14"/>
                        </a:rPr>
                        <a:t>Configuring Enterprise Asset Management</a:t>
                      </a:r>
                      <a:endParaRPr lang="en-US" sz="1000" spc="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560">
                <a:tc>
                  <a:txBody>
                    <a:bodyPr/>
                    <a:lstStyle/>
                    <a:p>
                      <a:pPr marL="228600" marR="372110" indent="-220663">
                        <a:lnSpc>
                          <a:spcPct val="100000"/>
                        </a:lnSpc>
                        <a:spcBef>
                          <a:spcPts val="620"/>
                        </a:spcBef>
                        <a:tabLst>
                          <a:tab pos="282575" algn="l"/>
                        </a:tabLst>
                      </a:pPr>
                      <a:r>
                        <a:rPr lang="en-US" sz="1000" dirty="0">
                          <a:solidFill>
                            <a:srgbClr val="313131"/>
                          </a:solidFill>
                        </a:rPr>
                        <a:t>8.  Configure EAM Playbooks</a:t>
                      </a:r>
                      <a:endParaRPr sz="1000" spc="0" dirty="0"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101600" marR="0" lvl="0" indent="-93663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90C8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hlinkClick r:id="rId17"/>
                        </a:rPr>
                        <a:t>Enterprise Asset Management Playbooks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90C8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Tahoma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8199">
                <a:tc gridSpan="2">
                  <a:txBody>
                    <a:bodyPr/>
                    <a:lstStyle/>
                    <a:p>
                      <a:pPr marL="171450" indent="-158750">
                        <a:spcBef>
                          <a:spcPts val="100"/>
                        </a:spcBef>
                        <a:tabLst>
                          <a:tab pos="239713" algn="l"/>
                          <a:tab pos="3152775" algn="l"/>
                        </a:tabLst>
                      </a:pP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45720" marR="4572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object 9">
            <a:extLst>
              <a:ext uri="{FF2B5EF4-FFF2-40B4-BE49-F238E27FC236}">
                <a16:creationId xmlns:a16="http://schemas.microsoft.com/office/drawing/2014/main" id="{BD393792-2C74-4BC2-2AB1-7503E90D09E4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180452" y="4760254"/>
            <a:ext cx="196850" cy="196850"/>
          </a:xfrm>
          <a:prstGeom prst="rect">
            <a:avLst/>
          </a:prstGeom>
        </p:spPr>
      </p:pic>
      <p:pic>
        <p:nvPicPr>
          <p:cNvPr id="9" name="object 10">
            <a:extLst>
              <a:ext uri="{FF2B5EF4-FFF2-40B4-BE49-F238E27FC236}">
                <a16:creationId xmlns:a16="http://schemas.microsoft.com/office/drawing/2014/main" id="{9EB09CAC-7A2D-86FF-9662-5434832A6691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6180452" y="5163714"/>
            <a:ext cx="186689" cy="186689"/>
          </a:xfrm>
          <a:prstGeom prst="rect">
            <a:avLst/>
          </a:prstGeom>
        </p:spPr>
      </p:pic>
      <p:pic>
        <p:nvPicPr>
          <p:cNvPr id="22" name="object 25">
            <a:hlinkClick r:id="rId20"/>
            <a:extLst>
              <a:ext uri="{FF2B5EF4-FFF2-40B4-BE49-F238E27FC236}">
                <a16:creationId xmlns:a16="http://schemas.microsoft.com/office/drawing/2014/main" id="{DF3EF02D-5B7F-D94B-72D4-1DFED82A362D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3110491" y="8147670"/>
            <a:ext cx="186689" cy="186690"/>
          </a:xfrm>
          <a:prstGeom prst="rect">
            <a:avLst/>
          </a:prstGeom>
        </p:spPr>
      </p:pic>
      <p:pic>
        <p:nvPicPr>
          <p:cNvPr id="25" name="object 28">
            <a:extLst>
              <a:ext uri="{FF2B5EF4-FFF2-40B4-BE49-F238E27FC236}">
                <a16:creationId xmlns:a16="http://schemas.microsoft.com/office/drawing/2014/main" id="{9FA77CCE-1024-CCDF-6F04-0EDD018E2773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180918" y="5524957"/>
            <a:ext cx="186689" cy="186689"/>
          </a:xfrm>
          <a:prstGeom prst="rect">
            <a:avLst/>
          </a:prstGeom>
        </p:spPr>
      </p:pic>
      <p:sp>
        <p:nvSpPr>
          <p:cNvPr id="26" name="object 2">
            <a:extLst>
              <a:ext uri="{FF2B5EF4-FFF2-40B4-BE49-F238E27FC236}">
                <a16:creationId xmlns:a16="http://schemas.microsoft.com/office/drawing/2014/main" id="{CDB2A847-C914-4264-66EF-B70EDB29FAB9}"/>
              </a:ext>
            </a:extLst>
          </p:cNvPr>
          <p:cNvSpPr txBox="1"/>
          <p:nvPr/>
        </p:nvSpPr>
        <p:spPr>
          <a:xfrm>
            <a:off x="902017" y="9429242"/>
            <a:ext cx="595122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©</a:t>
            </a:r>
            <a:r>
              <a:rPr sz="600" spc="15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202</a:t>
            </a:r>
            <a:r>
              <a:rPr lang="en-US" sz="600" spc="30">
                <a:solidFill>
                  <a:srgbClr val="939493"/>
                </a:solidFill>
                <a:latin typeface="Arial"/>
                <a:cs typeface="Arial"/>
              </a:rPr>
              <a:t>4</a:t>
            </a:r>
            <a:r>
              <a:rPr sz="600" spc="15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ServiceNow,</a:t>
            </a:r>
            <a:r>
              <a:rPr sz="600" spc="13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Inc.</a:t>
            </a:r>
            <a:r>
              <a:rPr sz="600" spc="13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All</a:t>
            </a:r>
            <a:r>
              <a:rPr sz="600" spc="16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rights</a:t>
            </a:r>
            <a:r>
              <a:rPr sz="600" spc="14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reserved.</a:t>
            </a:r>
            <a:r>
              <a:rPr sz="600" spc="13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45">
                <a:solidFill>
                  <a:srgbClr val="939493"/>
                </a:solidFill>
                <a:latin typeface="Arial"/>
                <a:cs typeface="Arial"/>
              </a:rPr>
              <a:t>ServiceNow,</a:t>
            </a:r>
            <a:r>
              <a:rPr sz="600" spc="13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the</a:t>
            </a:r>
            <a:r>
              <a:rPr sz="600" spc="14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ServiceNow</a:t>
            </a:r>
            <a:r>
              <a:rPr sz="600" spc="12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logo,</a:t>
            </a:r>
            <a:r>
              <a:rPr sz="600" spc="13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Now,</a:t>
            </a:r>
            <a:r>
              <a:rPr sz="600" spc="14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Now</a:t>
            </a:r>
            <a:r>
              <a:rPr sz="600" spc="15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Platform,</a:t>
            </a:r>
            <a:r>
              <a:rPr sz="600" spc="13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and</a:t>
            </a:r>
            <a:r>
              <a:rPr sz="600" spc="14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other</a:t>
            </a:r>
            <a:r>
              <a:rPr sz="600" spc="12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ServiceNow</a:t>
            </a:r>
            <a:r>
              <a:rPr sz="600" spc="12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marks</a:t>
            </a:r>
            <a:r>
              <a:rPr sz="600" spc="14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30">
                <a:solidFill>
                  <a:srgbClr val="939493"/>
                </a:solidFill>
                <a:latin typeface="Arial"/>
                <a:cs typeface="Arial"/>
              </a:rPr>
              <a:t>are</a:t>
            </a:r>
            <a:r>
              <a:rPr sz="600" spc="17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40">
                <a:solidFill>
                  <a:srgbClr val="939493"/>
                </a:solidFill>
                <a:latin typeface="Arial"/>
                <a:cs typeface="Arial"/>
              </a:rPr>
              <a:t>trademarks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and/or</a:t>
            </a:r>
            <a:r>
              <a:rPr sz="600" spc="20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registered</a:t>
            </a:r>
            <a:r>
              <a:rPr sz="600" spc="18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trademarks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of</a:t>
            </a:r>
            <a:r>
              <a:rPr sz="600" spc="22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45">
                <a:solidFill>
                  <a:srgbClr val="939493"/>
                </a:solidFill>
                <a:latin typeface="Arial"/>
                <a:cs typeface="Arial"/>
              </a:rPr>
              <a:t>ServiceNow,</a:t>
            </a:r>
            <a:r>
              <a:rPr sz="600" spc="18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Inc.</a:t>
            </a:r>
            <a:r>
              <a:rPr sz="600" spc="204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in</a:t>
            </a:r>
            <a:r>
              <a:rPr sz="600" spc="18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the</a:t>
            </a:r>
            <a:r>
              <a:rPr sz="600" spc="19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United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States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and/or</a:t>
            </a:r>
            <a:r>
              <a:rPr sz="600" spc="20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other</a:t>
            </a:r>
            <a:r>
              <a:rPr sz="600" spc="21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countries.</a:t>
            </a:r>
            <a:r>
              <a:rPr sz="600" spc="18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Other</a:t>
            </a:r>
            <a:r>
              <a:rPr sz="600" spc="20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company</a:t>
            </a:r>
            <a:r>
              <a:rPr sz="600" spc="21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and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product</a:t>
            </a:r>
            <a:r>
              <a:rPr sz="600" spc="20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names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may</a:t>
            </a:r>
            <a:r>
              <a:rPr sz="600" spc="21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be</a:t>
            </a:r>
            <a:r>
              <a:rPr sz="600" spc="19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40">
                <a:solidFill>
                  <a:srgbClr val="939493"/>
                </a:solidFill>
                <a:latin typeface="Arial"/>
                <a:cs typeface="Arial"/>
              </a:rPr>
              <a:t>trademarks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of</a:t>
            </a:r>
            <a:r>
              <a:rPr sz="600" spc="204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the</a:t>
            </a:r>
            <a:r>
              <a:rPr sz="600" spc="17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respective</a:t>
            </a:r>
            <a:r>
              <a:rPr sz="600" spc="16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companies</a:t>
            </a:r>
            <a:r>
              <a:rPr sz="600" spc="15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with</a:t>
            </a:r>
            <a:r>
              <a:rPr sz="600" spc="204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which</a:t>
            </a:r>
            <a:r>
              <a:rPr sz="600" spc="204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they</a:t>
            </a:r>
            <a:r>
              <a:rPr sz="600" spc="195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20">
                <a:solidFill>
                  <a:srgbClr val="939493"/>
                </a:solidFill>
                <a:latin typeface="Arial"/>
                <a:cs typeface="Arial"/>
              </a:rPr>
              <a:t>are</a:t>
            </a:r>
            <a:r>
              <a:rPr sz="600" spc="210">
                <a:solidFill>
                  <a:srgbClr val="939493"/>
                </a:solidFill>
                <a:latin typeface="Arial"/>
                <a:cs typeface="Arial"/>
              </a:rPr>
              <a:t> </a:t>
            </a:r>
            <a:r>
              <a:rPr sz="600" spc="40">
                <a:solidFill>
                  <a:srgbClr val="939493"/>
                </a:solidFill>
                <a:latin typeface="Arial"/>
                <a:cs typeface="Arial"/>
              </a:rPr>
              <a:t>associated.</a:t>
            </a:r>
            <a:endParaRPr sz="600">
              <a:latin typeface="Arial"/>
              <a:cs typeface="Arial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33CF4F13-AAA3-67B9-5A6E-49EFEEACE8F3}"/>
              </a:ext>
            </a:extLst>
          </p:cNvPr>
          <p:cNvSpPr txBox="1"/>
          <p:nvPr/>
        </p:nvSpPr>
        <p:spPr>
          <a:xfrm>
            <a:off x="4842164" y="571373"/>
            <a:ext cx="2401827" cy="465512"/>
          </a:xfrm>
          <a:prstGeom prst="rect">
            <a:avLst/>
          </a:prstGeom>
        </p:spPr>
        <p:txBody>
          <a:bodyPr vert="horz" wrap="square" lIns="0" tIns="4445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lang="en-US" sz="1200" dirty="0">
                <a:latin typeface="Century Gothic" panose="020B0502020202020204" pitchFamily="34" charset="0"/>
                <a:cs typeface="Tahoma"/>
              </a:rPr>
              <a:t>Enterprise Asset Management</a:t>
            </a: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lang="en-US" sz="1200" b="1" dirty="0">
                <a:latin typeface="Century Gothic"/>
                <a:cs typeface="Tahoma"/>
              </a:rPr>
              <a:t>Product Checklist </a:t>
            </a:r>
            <a:endParaRPr sz="1200" b="1" dirty="0">
              <a:latin typeface="Century Gothic"/>
              <a:cs typeface="Tahoma"/>
            </a:endParaRPr>
          </a:p>
        </p:txBody>
      </p:sp>
      <p:graphicFrame>
        <p:nvGraphicFramePr>
          <p:cNvPr id="28" name="object 4">
            <a:extLst>
              <a:ext uri="{FF2B5EF4-FFF2-40B4-BE49-F238E27FC236}">
                <a16:creationId xmlns:a16="http://schemas.microsoft.com/office/drawing/2014/main" id="{0D10C9BD-5DB5-675D-B943-4C767A25EA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66488"/>
              </p:ext>
            </p:extLst>
          </p:nvPr>
        </p:nvGraphicFramePr>
        <p:xfrm>
          <a:off x="425767" y="1394588"/>
          <a:ext cx="5491626" cy="8801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91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5263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</a:pPr>
                      <a:r>
                        <a:rPr sz="1000" b="1" spc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  <a:cs typeface="Tahoma"/>
                        </a:rPr>
                        <a:t>Purpose of this Document</a:t>
                      </a:r>
                      <a:endParaRPr sz="1000" spc="0">
                        <a:latin typeface="Century Gothic" panose="020B0502020202020204" pitchFamily="34" charset="0"/>
                        <a:cs typeface="Tahoma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12D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4861">
                <a:tc>
                  <a:txBody>
                    <a:bodyPr/>
                    <a:lstStyle/>
                    <a:p>
                      <a:pPr marL="196850" marR="5080" algn="just">
                        <a:lnSpc>
                          <a:spcPct val="101000"/>
                        </a:lnSpc>
                        <a:spcBef>
                          <a:spcPts val="1060"/>
                        </a:spcBef>
                      </a:pPr>
                      <a:r>
                        <a:rPr lang="en-US" sz="1000" spc="2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Provide</a:t>
                      </a:r>
                      <a:r>
                        <a:rPr lang="en-US" sz="1000" spc="5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12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a</a:t>
                      </a:r>
                      <a:r>
                        <a:rPr lang="en-US" sz="1000" spc="4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2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high-level</a:t>
                      </a:r>
                      <a:r>
                        <a:rPr lang="en-US" sz="1000" spc="5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6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guide</a:t>
                      </a:r>
                      <a:r>
                        <a:rPr lang="en-US" sz="1000" spc="5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7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to</a:t>
                      </a:r>
                      <a:r>
                        <a:rPr lang="en-US" sz="1000" spc="5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2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quickly</a:t>
                      </a:r>
                      <a:r>
                        <a:rPr lang="en-US" sz="1000" spc="4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1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install</a:t>
                      </a:r>
                      <a:r>
                        <a:rPr lang="en-US" sz="1000" spc="5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1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and</a:t>
                      </a:r>
                      <a:r>
                        <a:rPr lang="en-US" sz="1000" spc="4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5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configure</a:t>
                      </a:r>
                      <a:r>
                        <a:rPr lang="en-US" sz="1000" spc="5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spc="2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ServiceNow</a:t>
                      </a:r>
                      <a:r>
                        <a:rPr lang="en-US" sz="1000" spc="20" baseline="300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®</a:t>
                      </a:r>
                      <a:r>
                        <a:rPr lang="en-US" sz="650" spc="13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b="1" spc="-1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Enterprise Asset Management (EAM) </a:t>
                      </a:r>
                      <a:r>
                        <a:rPr lang="en-US" sz="1000" spc="4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application</a:t>
                      </a:r>
                      <a:r>
                        <a:rPr lang="en-US" sz="1000" spc="10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for</a:t>
                      </a:r>
                      <a:r>
                        <a:rPr lang="en-US" sz="1000" spc="8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use</a:t>
                      </a:r>
                      <a:r>
                        <a:rPr lang="en-US" sz="1000" spc="85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in</a:t>
                      </a:r>
                      <a:r>
                        <a:rPr lang="en-US" sz="1000" spc="7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313131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managing non-IT physical assets</a:t>
                      </a:r>
                      <a:endParaRPr lang="en-US" sz="1000" dirty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182880" marT="5969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object 5">
            <a:extLst>
              <a:ext uri="{FF2B5EF4-FFF2-40B4-BE49-F238E27FC236}">
                <a16:creationId xmlns:a16="http://schemas.microsoft.com/office/drawing/2014/main" id="{572F99D0-0C9F-5BD2-0458-ACDF0775A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765952"/>
              </p:ext>
            </p:extLst>
          </p:nvPr>
        </p:nvGraphicFramePr>
        <p:xfrm>
          <a:off x="6025005" y="1402966"/>
          <a:ext cx="1371600" cy="26604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114">
                <a:tc>
                  <a:txBody>
                    <a:bodyPr/>
                    <a:lstStyle/>
                    <a:p>
                      <a:pPr marL="31750">
                        <a:lnSpc>
                          <a:spcPts val="1190"/>
                        </a:lnSpc>
                      </a:pPr>
                      <a:r>
                        <a:rPr lang="en-US" sz="1000" b="1" spc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 </a:t>
                      </a:r>
                      <a:r>
                        <a:rPr sz="1000" b="1" spc="0">
                          <a:solidFill>
                            <a:srgbClr val="FFFFFF"/>
                          </a:solidFill>
                          <a:latin typeface="Century Gothic" panose="020B0502020202020204" pitchFamily="34" charset="0"/>
                          <a:cs typeface="Arial"/>
                        </a:rPr>
                        <a:t>Quick Links</a:t>
                      </a:r>
                      <a:endParaRPr sz="1000" spc="0"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2D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123189" marR="101600">
                        <a:lnSpc>
                          <a:spcPct val="150000"/>
                        </a:lnSpc>
                        <a:spcBef>
                          <a:spcPts val="630"/>
                        </a:spcBef>
                      </a:pPr>
                      <a:r>
                        <a:rPr lang="en-US" sz="800" dirty="0">
                          <a:hlinkClick r:id="rId22"/>
                        </a:rPr>
                        <a:t>EAM - ServiceNow Community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  <a:hlinkClick r:id="rId23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</a:txBody>
                  <a:tcPr marL="0" marR="0" marT="79375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123825" marR="175895" lvl="0" indent="0" algn="l" defTabSz="777240" rtl="0" eaLnBrk="1" fontAlgn="auto" latinLnBrk="0" hangingPunct="1">
                        <a:lnSpc>
                          <a:spcPct val="109400"/>
                        </a:lnSpc>
                        <a:spcBef>
                          <a:spcPts val="48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hlinkClick r:id="rId24"/>
                        </a:rPr>
                        <a:t>Enterprise Asset Management Product Documentation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62229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123825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hlinkClick r:id="rId25"/>
                        </a:rPr>
                        <a:t>EAM Implementation Bootcamp On Demand </a:t>
                      </a:r>
                      <a:endParaRPr lang="en-US" sz="80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  <a:hlinkClick r:id="rId23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</a:txBody>
                  <a:tcPr marL="0" marR="0" marT="8001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403">
                <a:tc>
                  <a:txBody>
                    <a:bodyPr/>
                    <a:lstStyle/>
                    <a:p>
                      <a:pPr marL="123825" marR="83820" lvl="0" indent="0" algn="l" defTabSz="777240" rtl="0" eaLnBrk="1" fontAlgn="auto" latinLnBrk="0" hangingPunct="1">
                        <a:lnSpc>
                          <a:spcPts val="95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hlinkClick r:id="rId26"/>
                        </a:rPr>
                        <a:t>Implementation Partner Finder</a:t>
                      </a:r>
                      <a:endParaRPr lang="en-US" sz="800" spc="-1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8509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234">
                <a:tc>
                  <a:txBody>
                    <a:bodyPr/>
                    <a:lstStyle/>
                    <a:p>
                      <a:pPr marL="118745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7239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191">
                <a:tc>
                  <a:txBody>
                    <a:bodyPr/>
                    <a:lstStyle/>
                    <a:p>
                      <a:pPr marL="114300" marR="2413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8890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975">
                <a:tc>
                  <a:txBody>
                    <a:bodyPr/>
                    <a:lstStyle/>
                    <a:p>
                      <a:pPr marL="114300" marR="2413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rgbClr val="2490C8"/>
                        </a:solidFill>
                        <a:latin typeface="Century Gothic" panose="020B0502020202020204" pitchFamily="34" charset="0"/>
                        <a:cs typeface="Arial"/>
                      </a:endParaRPr>
                    </a:p>
                  </a:txBody>
                  <a:tcPr marL="0" marR="0" marT="88900" marB="0">
                    <a:lnL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12D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813215"/>
                  </a:ext>
                </a:extLst>
              </a:tr>
            </a:tbl>
          </a:graphicData>
        </a:graphic>
      </p:graphicFrame>
      <p:pic>
        <p:nvPicPr>
          <p:cNvPr id="30" name="object 29">
            <a:extLst>
              <a:ext uri="{FF2B5EF4-FFF2-40B4-BE49-F238E27FC236}">
                <a16:creationId xmlns:a16="http://schemas.microsoft.com/office/drawing/2014/main" id="{88481141-571C-F976-99FA-9A0A93B583D5}"/>
              </a:ext>
            </a:extLst>
          </p:cNvPr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84020" y="552970"/>
            <a:ext cx="2776479" cy="414106"/>
          </a:xfrm>
          <a:prstGeom prst="rect">
            <a:avLst/>
          </a:prstGeom>
        </p:spPr>
      </p:pic>
      <p:pic>
        <p:nvPicPr>
          <p:cNvPr id="3" name="object 29">
            <a:extLst>
              <a:ext uri="{FF2B5EF4-FFF2-40B4-BE49-F238E27FC236}">
                <a16:creationId xmlns:a16="http://schemas.microsoft.com/office/drawing/2014/main" id="{DFBAE430-422F-C1DE-EABA-194A4C4B4BC6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323975" y="2917411"/>
            <a:ext cx="196850" cy="196849"/>
          </a:xfrm>
          <a:prstGeom prst="rect">
            <a:avLst/>
          </a:prstGeom>
        </p:spPr>
      </p:pic>
      <p:pic>
        <p:nvPicPr>
          <p:cNvPr id="11" name="object 35">
            <a:extLst>
              <a:ext uri="{FF2B5EF4-FFF2-40B4-BE49-F238E27FC236}">
                <a16:creationId xmlns:a16="http://schemas.microsoft.com/office/drawing/2014/main" id="{84F0E350-5BB6-8DF5-2CAF-C1DADD9B989D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4167130" y="2937414"/>
            <a:ext cx="156845" cy="156845"/>
          </a:xfrm>
          <a:prstGeom prst="rect">
            <a:avLst/>
          </a:prstGeom>
        </p:spPr>
      </p:pic>
      <p:pic>
        <p:nvPicPr>
          <p:cNvPr id="19" name="object 34">
            <a:extLst>
              <a:ext uri="{FF2B5EF4-FFF2-40B4-BE49-F238E27FC236}">
                <a16:creationId xmlns:a16="http://schemas.microsoft.com/office/drawing/2014/main" id="{4A1380B6-0C99-91CA-F2EE-A48137B125E2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6195373" y="4376885"/>
            <a:ext cx="156845" cy="15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9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24f693c-aeaf-43c4-a79b-2fe7cbd52a08">
      <Terms xmlns="http://schemas.microsoft.com/office/infopath/2007/PartnerControls"/>
    </lcf76f155ced4ddcb4097134ff3c332f>
    <TaxCatchAll xmlns="061ed8d0-a874-46be-841d-8b5683b92d58" xsi:nil="true"/>
    <SharedWithUsers xmlns="061ed8d0-a874-46be-841d-8b5683b92d58">
      <UserInfo>
        <DisplayName>Dimitrios Atsidacos</DisplayName>
        <AccountId>2501</AccountId>
        <AccountType/>
      </UserInfo>
      <UserInfo>
        <DisplayName>sean flack</DisplayName>
        <AccountId>5513</AccountId>
        <AccountType/>
      </UserInfo>
      <UserInfo>
        <DisplayName>Victoria Del Mundo Dainas</DisplayName>
        <AccountId>6</AccountId>
        <AccountType/>
      </UserInfo>
      <UserInfo>
        <DisplayName>Rachel Rocklin</DisplayName>
        <AccountId>3495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26BDA33908204AAE8E8F6FA0D2FFFD" ma:contentTypeVersion="18" ma:contentTypeDescription="Create a new document." ma:contentTypeScope="" ma:versionID="7b874962576e3ea479657746ab5b9d56">
  <xsd:schema xmlns:xsd="http://www.w3.org/2001/XMLSchema" xmlns:xs="http://www.w3.org/2001/XMLSchema" xmlns:p="http://schemas.microsoft.com/office/2006/metadata/properties" xmlns:ns2="124f693c-aeaf-43c4-a79b-2fe7cbd52a08" xmlns:ns3="061ed8d0-a874-46be-841d-8b5683b92d58" targetNamespace="http://schemas.microsoft.com/office/2006/metadata/properties" ma:root="true" ma:fieldsID="97aff48bcc654bae8f4bc28bdfb1b66d" ns2:_="" ns3:_="">
    <xsd:import namespace="124f693c-aeaf-43c4-a79b-2fe7cbd52a08"/>
    <xsd:import namespace="061ed8d0-a874-46be-841d-8b5683b92d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4f693c-aeaf-43c4-a79b-2fe7cbd52a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e27af23-84c9-4733-8bcb-da60bbaae2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ed8d0-a874-46be-841d-8b5683b92d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9becf17-5621-414d-b7f3-b797aeb98a08}" ma:internalName="TaxCatchAll" ma:showField="CatchAllData" ma:web="061ed8d0-a874-46be-841d-8b5683b92d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11D419-55B8-4B39-8754-4CF18C46FBCF}">
  <ds:schemaRefs>
    <ds:schemaRef ds:uri="061ed8d0-a874-46be-841d-8b5683b92d58"/>
    <ds:schemaRef ds:uri="124f693c-aeaf-43c4-a79b-2fe7cbd52a08"/>
    <ds:schemaRef ds:uri="7986546b-d03b-482a-a31a-080f954e210e"/>
    <ds:schemaRef ds:uri="82ede1f2-52da-445e-a6df-7965f373aaa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A04170-67E3-4D43-A208-7B79AE025F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869B11-F25D-4EC7-87A7-FCEDF4C251EE}">
  <ds:schemaRefs>
    <ds:schemaRef ds:uri="061ed8d0-a874-46be-841d-8b5683b92d58"/>
    <ds:schemaRef ds:uri="124f693c-aeaf-43c4-a79b-2fe7cbd52a0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365</Words>
  <Application>Microsoft Macintosh PowerPoint</Application>
  <PresentationFormat>Custom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Wood</dc:creator>
  <cp:lastModifiedBy>Yvette Mathews</cp:lastModifiedBy>
  <cp:revision>4</cp:revision>
  <dcterms:created xsi:type="dcterms:W3CDTF">2023-10-05T19:17:04Z</dcterms:created>
  <dcterms:modified xsi:type="dcterms:W3CDTF">2024-09-27T19:57:33Z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0x0101003A26BDA33908204AAE8E8F6FA0D2FFFD</vt:lpwstr>
  </property>
  <property fmtid="{D5CDD505-2E9C-101B-9397-08002B2CF9AE}" pid="3" name="MediaServiceImageTags">
    <vt:lpwstr/>
  </property>
</Properties>
</file>