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2.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93" r:id="rId4"/>
    <p:sldMasterId id="2147484471" r:id="rId5"/>
    <p:sldMasterId id="2147484365" r:id="rId6"/>
  </p:sldMasterIdLst>
  <p:notesMasterIdLst>
    <p:notesMasterId r:id="rId100"/>
  </p:notesMasterIdLst>
  <p:handoutMasterIdLst>
    <p:handoutMasterId r:id="rId101"/>
  </p:handoutMasterIdLst>
  <p:sldIdLst>
    <p:sldId id="257" r:id="rId7"/>
    <p:sldId id="884" r:id="rId8"/>
    <p:sldId id="2146846423" r:id="rId9"/>
    <p:sldId id="2146846464" r:id="rId10"/>
    <p:sldId id="2146846424" r:id="rId11"/>
    <p:sldId id="2146846425" r:id="rId12"/>
    <p:sldId id="2146846609" r:id="rId13"/>
    <p:sldId id="2146846610" r:id="rId14"/>
    <p:sldId id="467" r:id="rId15"/>
    <p:sldId id="3010" r:id="rId16"/>
    <p:sldId id="10600" r:id="rId17"/>
    <p:sldId id="261" r:id="rId18"/>
    <p:sldId id="10629" r:id="rId19"/>
    <p:sldId id="2142532217" r:id="rId20"/>
    <p:sldId id="2142532219" r:id="rId21"/>
    <p:sldId id="2142532220" r:id="rId22"/>
    <p:sldId id="10624" r:id="rId23"/>
    <p:sldId id="3031" r:id="rId24"/>
    <p:sldId id="2142532222" r:id="rId25"/>
    <p:sldId id="2142532232" r:id="rId26"/>
    <p:sldId id="2142532226" r:id="rId27"/>
    <p:sldId id="2142532221" r:id="rId28"/>
    <p:sldId id="3037" r:id="rId29"/>
    <p:sldId id="3038" r:id="rId30"/>
    <p:sldId id="2146846611" r:id="rId31"/>
    <p:sldId id="3032" r:id="rId32"/>
    <p:sldId id="2142532773" r:id="rId33"/>
    <p:sldId id="2978" r:id="rId34"/>
    <p:sldId id="2146846612" r:id="rId35"/>
    <p:sldId id="10614" r:id="rId36"/>
    <p:sldId id="10615" r:id="rId37"/>
    <p:sldId id="10616" r:id="rId38"/>
    <p:sldId id="2142532242" r:id="rId39"/>
    <p:sldId id="2142532241" r:id="rId40"/>
    <p:sldId id="2142532240" r:id="rId41"/>
    <p:sldId id="2142532243" r:id="rId42"/>
    <p:sldId id="2142532239" r:id="rId43"/>
    <p:sldId id="3012" r:id="rId44"/>
    <p:sldId id="2146846613" r:id="rId45"/>
    <p:sldId id="2142532236" r:id="rId46"/>
    <p:sldId id="2142532237" r:id="rId47"/>
    <p:sldId id="2142532238" r:id="rId48"/>
    <p:sldId id="2142532244" r:id="rId49"/>
    <p:sldId id="2142532245" r:id="rId50"/>
    <p:sldId id="2142532246" r:id="rId51"/>
    <p:sldId id="2146846614" r:id="rId52"/>
    <p:sldId id="3039" r:id="rId53"/>
    <p:sldId id="2142532223" r:id="rId54"/>
    <p:sldId id="2142532233" r:id="rId55"/>
    <p:sldId id="2142532234" r:id="rId56"/>
    <p:sldId id="2142532230" r:id="rId57"/>
    <p:sldId id="2146846639" r:id="rId58"/>
    <p:sldId id="2146846619" r:id="rId59"/>
    <p:sldId id="2147137475" r:id="rId60"/>
    <p:sldId id="2147137473" r:id="rId61"/>
    <p:sldId id="2146846635" r:id="rId62"/>
    <p:sldId id="2146846637" r:id="rId63"/>
    <p:sldId id="2146846633" r:id="rId64"/>
    <p:sldId id="2146846636" r:id="rId65"/>
    <p:sldId id="10594" r:id="rId66"/>
    <p:sldId id="10593" r:id="rId67"/>
    <p:sldId id="3034" r:id="rId68"/>
    <p:sldId id="3036" r:id="rId69"/>
    <p:sldId id="2977" r:id="rId70"/>
    <p:sldId id="3033" r:id="rId71"/>
    <p:sldId id="3035" r:id="rId72"/>
    <p:sldId id="262" r:id="rId73"/>
    <p:sldId id="3040" r:id="rId74"/>
    <p:sldId id="2142532247" r:id="rId75"/>
    <p:sldId id="2142532248" r:id="rId76"/>
    <p:sldId id="1329" r:id="rId77"/>
    <p:sldId id="2147137476" r:id="rId78"/>
    <p:sldId id="2147137477" r:id="rId79"/>
    <p:sldId id="2147137479" r:id="rId80"/>
    <p:sldId id="2147137481" r:id="rId81"/>
    <p:sldId id="2147137480" r:id="rId82"/>
    <p:sldId id="2142532249" r:id="rId83"/>
    <p:sldId id="2142532250" r:id="rId84"/>
    <p:sldId id="2146846615" r:id="rId85"/>
    <p:sldId id="3045" r:id="rId86"/>
    <p:sldId id="3046" r:id="rId87"/>
    <p:sldId id="1331" r:id="rId88"/>
    <p:sldId id="3015" r:id="rId89"/>
    <p:sldId id="10601" r:id="rId90"/>
    <p:sldId id="3030" r:id="rId91"/>
    <p:sldId id="3029" r:id="rId92"/>
    <p:sldId id="3018" r:id="rId93"/>
    <p:sldId id="3019" r:id="rId94"/>
    <p:sldId id="3020" r:id="rId95"/>
    <p:sldId id="3028" r:id="rId96"/>
    <p:sldId id="263" r:id="rId97"/>
    <p:sldId id="974" r:id="rId98"/>
    <p:sldId id="975" r:id="rId99"/>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88F90FC2-FD74-455F-AF03-FCF064449E69}">
          <p14:sldIdLst>
            <p14:sldId id="257"/>
          </p14:sldIdLst>
        </p14:section>
        <p14:section name="Presentation introduction" id="{FD71D06E-AFED-394E-89F6-C0FCBB6546DD}">
          <p14:sldIdLst>
            <p14:sldId id="884"/>
          </p14:sldIdLst>
        </p14:section>
        <p14:section name="User instructions" id="{52324599-8471-6340-ABFE-F956E51B2B24}">
          <p14:sldIdLst>
            <p14:sldId id="2146846423"/>
            <p14:sldId id="2146846464"/>
            <p14:sldId id="2146846424"/>
            <p14:sldId id="2146846425"/>
            <p14:sldId id="2146846609"/>
          </p14:sldIdLst>
        </p14:section>
        <p14:section name="Agenda" id="{8F32B419-0A98-4CE9-BE5A-59A249978C80}">
          <p14:sldIdLst>
            <p14:sldId id="2146846610"/>
            <p14:sldId id="467"/>
          </p14:sldIdLst>
        </p14:section>
        <p14:section name="Introduction" id="{26669D63-784E-4AB0-9212-7DE63C1B1FB6}">
          <p14:sldIdLst>
            <p14:sldId id="3010"/>
            <p14:sldId id="10600"/>
            <p14:sldId id="261"/>
          </p14:sldIdLst>
        </p14:section>
        <p14:section name="Enterprise service management integration framework" id="{989202A1-D529-472A-A3A8-5BDCFAFFC279}">
          <p14:sldIdLst>
            <p14:sldId id="10629"/>
            <p14:sldId id="2142532217"/>
            <p14:sldId id="2142532219"/>
            <p14:sldId id="2142532220"/>
            <p14:sldId id="10624"/>
          </p14:sldIdLst>
        </p14:section>
        <p14:section name="Microsoft teams' integration" id="{0B5E24A2-E80E-45C4-9DE5-667EB76C9947}">
          <p14:sldIdLst>
            <p14:sldId id="3031"/>
            <p14:sldId id="2142532222"/>
            <p14:sldId id="2142532232"/>
            <p14:sldId id="2142532226"/>
          </p14:sldIdLst>
        </p14:section>
        <p14:section name="Human Capital Management (HCM)" id="{41FC9400-6B64-4C1C-8911-5D01853541C4}">
          <p14:sldIdLst>
            <p14:sldId id="2142532221"/>
            <p14:sldId id="3037"/>
            <p14:sldId id="3038"/>
            <p14:sldId id="2146846611"/>
            <p14:sldId id="3032"/>
            <p14:sldId id="2142532773"/>
            <p14:sldId id="2978"/>
            <p14:sldId id="2146846612"/>
            <p14:sldId id="10614"/>
            <p14:sldId id="10615"/>
            <p14:sldId id="10616"/>
            <p14:sldId id="2142532242"/>
            <p14:sldId id="2142532241"/>
            <p14:sldId id="2142532240"/>
            <p14:sldId id="2142532243"/>
            <p14:sldId id="2142532239"/>
            <p14:sldId id="3012"/>
            <p14:sldId id="2146846613"/>
            <p14:sldId id="2142532236"/>
            <p14:sldId id="2142532237"/>
            <p14:sldId id="2142532238"/>
            <p14:sldId id="2142532244"/>
            <p14:sldId id="2142532245"/>
            <p14:sldId id="2142532246"/>
            <p14:sldId id="2146846614"/>
            <p14:sldId id="3039"/>
          </p14:sldIdLst>
        </p14:section>
        <p14:section name="Workforce, time and labor management" id="{814A8DC5-3966-4591-85F6-77DAD8333C13}">
          <p14:sldIdLst>
            <p14:sldId id="2142532223"/>
            <p14:sldId id="2142532233"/>
            <p14:sldId id="2142532234"/>
            <p14:sldId id="2142532230"/>
            <p14:sldId id="2146846639"/>
            <p14:sldId id="2146846619"/>
            <p14:sldId id="2147137475"/>
            <p14:sldId id="2147137473"/>
            <p14:sldId id="2146846635"/>
            <p14:sldId id="2146846637"/>
            <p14:sldId id="2146846633"/>
            <p14:sldId id="2146846636"/>
          </p14:sldIdLst>
        </p14:section>
        <p14:section name="Learning management system" id="{0207668B-BB70-4510-98F7-A158D26A4963}">
          <p14:sldIdLst>
            <p14:sldId id="10594"/>
            <p14:sldId id="10593"/>
          </p14:sldIdLst>
        </p14:section>
        <p14:section name="Background check" id="{ED9F5294-67A2-4A6E-9F49-231472702FF5}">
          <p14:sldIdLst>
            <p14:sldId id="3034"/>
            <p14:sldId id="3036"/>
            <p14:sldId id="2977"/>
            <p14:sldId id="3033"/>
            <p14:sldId id="3035"/>
            <p14:sldId id="262"/>
          </p14:sldIdLst>
        </p14:section>
        <p14:section name="E-signature system" id="{5E820636-07CC-477F-A2AA-0B01933F76B4}">
          <p14:sldIdLst>
            <p14:sldId id="3040"/>
            <p14:sldId id="2142532247"/>
            <p14:sldId id="2142532248"/>
            <p14:sldId id="1329"/>
            <p14:sldId id="2147137476"/>
            <p14:sldId id="2147137477"/>
            <p14:sldId id="2147137479"/>
            <p14:sldId id="2147137481"/>
            <p14:sldId id="2147137480"/>
            <p14:sldId id="2142532249"/>
            <p14:sldId id="2142532250"/>
            <p14:sldId id="2146846615"/>
          </p14:sldIdLst>
        </p14:section>
        <p14:section name="Tax form management system" id="{E3D1FDA3-95A3-4541-9415-150E835F1B67}">
          <p14:sldIdLst>
            <p14:sldId id="3045"/>
            <p14:sldId id="3046"/>
            <p14:sldId id="1331"/>
          </p14:sldIdLst>
        </p14:section>
        <p14:section name="Automatic application provisioning for new hire" id="{43FCB01B-800B-435E-A956-E7219AA5FA11}">
          <p14:sldIdLst>
            <p14:sldId id="3015"/>
            <p14:sldId id="10601"/>
            <p14:sldId id="3030"/>
            <p14:sldId id="3029"/>
            <p14:sldId id="3018"/>
            <p14:sldId id="3019"/>
            <p14:sldId id="3020"/>
          </p14:sldIdLst>
        </p14:section>
        <p14:section name="Telephony integration options" id="{CCC87461-2CE9-49A1-AA6B-A8F25057CE92}">
          <p14:sldIdLst>
            <p14:sldId id="3028"/>
            <p14:sldId id="263"/>
          </p14:sldIdLst>
        </p14:section>
        <p14:section name="Questions?" id="{8709BA69-C299-499D-AB6A-7D3C5F95AE43}">
          <p14:sldIdLst>
            <p14:sldId id="974"/>
          </p14:sldIdLst>
        </p14:section>
        <p14:section name="Thank you" id="{927CA9A9-6E3D-4BED-9D0A-74B9D287D134}">
          <p14:sldIdLst>
            <p14:sldId id="975"/>
          </p14:sldIdLst>
        </p14:section>
      </p14:sectionLst>
    </p:ext>
    <p:ext uri="{EFAFB233-063F-42B5-8137-9DF3F51BA10A}">
      <p15:sldGuideLst xmlns:p15="http://schemas.microsoft.com/office/powerpoint/2012/main">
        <p15:guide id="1" pos="3839" userDrawn="1">
          <p15:clr>
            <a:srgbClr val="A4A3A4"/>
          </p15:clr>
        </p15:guide>
        <p15:guide id="2" orient="horz" pos="2568"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3D0904-E1A1-4599-996D-D4559504FCA7}" name="david.bennett@caskllc.com" initials="da" userId="S::urn:spo:guest#david.bennett@caskllc.com::" providerId="AD"/>
  <p188:author id="{44ED8F1F-794E-A8E3-1E1B-E3D50F4AE9CA}" name="marnie.bonner@caskllc.com" initials="ma" userId="S::urn:spo:guest#marnie.bonner@caskllc.com::" providerId="AD"/>
  <p188:author id="{6835CC29-F059-CF64-1F6D-A4D0534E3596}" name="lynette.hill@caskllc.com" initials="ly" userId="S::urn:spo:guest#lynette.hill@caskllc.com::" providerId="AD"/>
  <p188:author id="{D4822547-6D4E-D745-6B48-886ABFFE740C}" name="Neha Roy" initials="NR" userId="Neha Roy" providerId="None"/>
  <p188:author id="{E2E29E8E-BD8D-5EE7-8051-79ED422AB72B}" name="Lynette Hill" initials="LH" userId="S::lynette.hill@caskllc.com::56dac2a4-4a8d-4cbe-bc63-9944390cd7b9" providerId="AD"/>
  <p188:author id="{C94C90A4-EB1A-D5C9-AA36-7E8477B0AB9D}" name="Stacey Prezel" initials="SP" userId="S::stacey.prezel@servicenow.com::0efd22df-58f4-45f0-8f3f-33bdadc697b3" providerId="AD"/>
  <p188:author id="{1CC215DF-9196-820F-17CE-FA5F56BEE455}" name="Marnie Bonner" initials="MB" userId="S::marnie.bonner_caskllc.com#ext#@servicenow.onmicrosoft.com::2767e6af-6440-4633-bee3-250d57444559" providerId="AD"/>
  <p188:author id="{02582AF3-2E68-5760-9800-54E6A6A2431A}" name="Andrea Marcoullier" initials="AM" userId="S::andrea.marcoullier@servicenow.com::95bb68ea-f282-4de2-9115-cd9600e9b767" providerId="AD"/>
  <p188:author id="{73979BFA-4700-7289-D48F-44C648F5AB21}" name="Amrutha Nidheesh" initials="AN" userId="S::amrutha.nidheesh@servicenow.com::260c4628-7a4c-4462-8d37-4c42dbae7e8d" providerId="AD"/>
  <p188:author id="{BBD5FAFC-D06D-EECF-FAE5-678610424275}" name="Jithin Thomas" initials="JT" userId="S::jithin.thomas@servicenow.com::ef6c92be-06f2-4075-bbcf-ed38216b51a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 id="19" name="Michael Sheridan" initials="MS" lastIdx="3" clrIdx="18">
    <p:extLst>
      <p:ext uri="{19B8F6BF-5375-455C-9EA6-DF929625EA0E}">
        <p15:presenceInfo xmlns:p15="http://schemas.microsoft.com/office/powerpoint/2012/main" userId="S::michael.sheridan@servicenow.com::c361c47b-d6b7-4ee0-802d-9e186d4fb524" providerId="AD"/>
      </p:ext>
    </p:extLst>
  </p:cmAuthor>
  <p:cmAuthor id="20" name="Ronnie Galvez" initials="RG" lastIdx="1" clrIdx="19">
    <p:extLst>
      <p:ext uri="{19B8F6BF-5375-455C-9EA6-DF929625EA0E}">
        <p15:presenceInfo xmlns:p15="http://schemas.microsoft.com/office/powerpoint/2012/main" userId="S::ronnie.galvez@servicenow.com::4ce6b42d-dcf0-494b-8d21-693b5dd6e7a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56"/>
    <a:srgbClr val="62D84E"/>
    <a:srgbClr val="1A5D68"/>
    <a:srgbClr val="90CCD3"/>
    <a:srgbClr val="24C2CE"/>
    <a:srgbClr val="379099"/>
    <a:srgbClr val="032D42"/>
    <a:srgbClr val="548E60"/>
    <a:srgbClr val="DBDBD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EFDDA9-048B-4030-8B9B-CF67317BA552}" v="7" dt="2025-12-19T03:01:47.182"/>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90"/>
    <p:restoredTop sz="94679"/>
  </p:normalViewPr>
  <p:slideViewPr>
    <p:cSldViewPr snapToGrid="0">
      <p:cViewPr>
        <p:scale>
          <a:sx n="120" d="100"/>
          <a:sy n="120" d="100"/>
        </p:scale>
        <p:origin x="1784" y="920"/>
      </p:cViewPr>
      <p:guideLst>
        <p:guide pos="3839"/>
        <p:guide orient="horz" pos="2568"/>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07" Type="http://schemas.microsoft.com/office/2015/10/relationships/revisionInfo" Target="revisionInfo.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commentAuthors" Target="commentAuthors.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presProps" Target="presProps.xml"/><Relationship Id="rId108" Type="http://schemas.microsoft.com/office/2018/10/relationships/authors" Target="author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notesMaster" Target="notesMasters/notesMaster1.xml"/><Relationship Id="rId105"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94CF71-3767-425A-AA03-F003178155B8}"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FC9C7B11-474B-4223-8386-D6A010C8D465}">
      <dgm:prSet custT="1"/>
      <dgm:spPr/>
      <dgm:t>
        <a:bodyPr/>
        <a:lstStyle/>
        <a:p>
          <a:r>
            <a:rPr lang="en-US" sz="1800" dirty="0"/>
            <a:t>Pull employee profile data</a:t>
          </a:r>
        </a:p>
      </dgm:t>
    </dgm:pt>
    <dgm:pt modelId="{0CBD83AD-A45A-4965-9FB7-4EE9A9054F19}" type="parTrans" cxnId="{A60FC334-521F-48E1-8BA6-84060F74EAED}">
      <dgm:prSet/>
      <dgm:spPr/>
      <dgm:t>
        <a:bodyPr/>
        <a:lstStyle/>
        <a:p>
          <a:endParaRPr lang="en-US" sz="1400"/>
        </a:p>
      </dgm:t>
    </dgm:pt>
    <dgm:pt modelId="{E96289AE-C256-4364-A4C7-0969C8B14B31}" type="sibTrans" cxnId="{A60FC334-521F-48E1-8BA6-84060F74EAED}">
      <dgm:prSet/>
      <dgm:spPr/>
      <dgm:t>
        <a:bodyPr/>
        <a:lstStyle/>
        <a:p>
          <a:endParaRPr lang="en-US" sz="1400"/>
        </a:p>
      </dgm:t>
    </dgm:pt>
    <dgm:pt modelId="{6765CB8E-1E00-4FD0-AD1C-1649A647D1CA}">
      <dgm:prSet custT="1"/>
      <dgm:spPr>
        <a:solidFill>
          <a:srgbClr val="DBDBDB">
            <a:alpha val="89804"/>
          </a:srgbClr>
        </a:solidFill>
      </dgm:spPr>
      <dgm:t>
        <a:bodyPr/>
        <a:lstStyle/>
        <a:p>
          <a:r>
            <a:rPr lang="en-US" sz="1800" dirty="0"/>
            <a:t>Departments</a:t>
          </a:r>
        </a:p>
      </dgm:t>
    </dgm:pt>
    <dgm:pt modelId="{000F5BCE-391E-4B04-A19C-1D09C104A4EA}" type="parTrans" cxnId="{DBCF43CE-2934-4694-A7FA-7783340FB5B0}">
      <dgm:prSet/>
      <dgm:spPr/>
      <dgm:t>
        <a:bodyPr/>
        <a:lstStyle/>
        <a:p>
          <a:endParaRPr lang="en-US" sz="1400"/>
        </a:p>
      </dgm:t>
    </dgm:pt>
    <dgm:pt modelId="{23795252-AE23-46EE-902F-9A087E6D2197}" type="sibTrans" cxnId="{DBCF43CE-2934-4694-A7FA-7783340FB5B0}">
      <dgm:prSet/>
      <dgm:spPr/>
      <dgm:t>
        <a:bodyPr/>
        <a:lstStyle/>
        <a:p>
          <a:endParaRPr lang="en-US" sz="1400"/>
        </a:p>
      </dgm:t>
    </dgm:pt>
    <dgm:pt modelId="{C7B061C0-0E6D-419B-9E73-90293F13E6DD}">
      <dgm:prSet custT="1"/>
      <dgm:spPr>
        <a:solidFill>
          <a:srgbClr val="DBDBDB">
            <a:alpha val="89804"/>
          </a:srgbClr>
        </a:solidFill>
      </dgm:spPr>
      <dgm:t>
        <a:bodyPr/>
        <a:lstStyle/>
        <a:p>
          <a:r>
            <a:rPr lang="en-US" sz="1800" dirty="0"/>
            <a:t>Locations</a:t>
          </a:r>
        </a:p>
      </dgm:t>
    </dgm:pt>
    <dgm:pt modelId="{16CF0FBB-870F-4E71-9AE6-0C6AEE880480}" type="parTrans" cxnId="{E2E19AE4-A227-4123-9F0C-2535BA0E71C1}">
      <dgm:prSet/>
      <dgm:spPr/>
      <dgm:t>
        <a:bodyPr/>
        <a:lstStyle/>
        <a:p>
          <a:endParaRPr lang="en-US" sz="1400"/>
        </a:p>
      </dgm:t>
    </dgm:pt>
    <dgm:pt modelId="{5B4DCF33-4C4F-431C-AEFC-0C811B449506}" type="sibTrans" cxnId="{E2E19AE4-A227-4123-9F0C-2535BA0E71C1}">
      <dgm:prSet/>
      <dgm:spPr/>
      <dgm:t>
        <a:bodyPr/>
        <a:lstStyle/>
        <a:p>
          <a:endParaRPr lang="en-US" sz="1400"/>
        </a:p>
      </dgm:t>
    </dgm:pt>
    <dgm:pt modelId="{3D4D8861-CE39-4EF7-99B1-ADEEBC9CE395}">
      <dgm:prSet custT="1"/>
      <dgm:spPr>
        <a:solidFill>
          <a:srgbClr val="DBDBDB">
            <a:alpha val="89804"/>
          </a:srgbClr>
        </a:solidFill>
      </dgm:spPr>
      <dgm:t>
        <a:bodyPr/>
        <a:lstStyle/>
        <a:p>
          <a:r>
            <a:rPr lang="en-US" sz="1800" dirty="0"/>
            <a:t>Job profiles</a:t>
          </a:r>
        </a:p>
      </dgm:t>
    </dgm:pt>
    <dgm:pt modelId="{BADD406D-2C31-4EBA-A265-0CDFA9F52CF1}" type="parTrans" cxnId="{E2EC4A72-4C19-43F0-89E6-CBF3DF1059BF}">
      <dgm:prSet/>
      <dgm:spPr/>
      <dgm:t>
        <a:bodyPr/>
        <a:lstStyle/>
        <a:p>
          <a:endParaRPr lang="en-US" sz="1400"/>
        </a:p>
      </dgm:t>
    </dgm:pt>
    <dgm:pt modelId="{C0DC2333-C6A2-4DD7-874F-3F43E4C314E3}" type="sibTrans" cxnId="{E2EC4A72-4C19-43F0-89E6-CBF3DF1059BF}">
      <dgm:prSet/>
      <dgm:spPr/>
      <dgm:t>
        <a:bodyPr/>
        <a:lstStyle/>
        <a:p>
          <a:endParaRPr lang="en-US" sz="1400"/>
        </a:p>
      </dgm:t>
    </dgm:pt>
    <dgm:pt modelId="{4E9BDF95-86C1-4798-95B4-EF2EEC6ECB5D}">
      <dgm:prSet custT="1"/>
      <dgm:spPr>
        <a:solidFill>
          <a:srgbClr val="DBDBDB">
            <a:alpha val="89804"/>
          </a:srgbClr>
        </a:solidFill>
      </dgm:spPr>
      <dgm:t>
        <a:bodyPr/>
        <a:lstStyle/>
        <a:p>
          <a:r>
            <a:rPr lang="en-US" sz="1800" dirty="0"/>
            <a:t>Worker profiles</a:t>
          </a:r>
        </a:p>
      </dgm:t>
    </dgm:pt>
    <dgm:pt modelId="{72D72583-C9FE-4DAB-9136-4B43DFB2DABA}" type="parTrans" cxnId="{72648D9E-81F8-4EAE-8881-FE879AE75B51}">
      <dgm:prSet/>
      <dgm:spPr/>
      <dgm:t>
        <a:bodyPr/>
        <a:lstStyle/>
        <a:p>
          <a:endParaRPr lang="en-US" sz="1400"/>
        </a:p>
      </dgm:t>
    </dgm:pt>
    <dgm:pt modelId="{272FF8EB-05FA-464B-812E-68A3215A6269}" type="sibTrans" cxnId="{72648D9E-81F8-4EAE-8881-FE879AE75B51}">
      <dgm:prSet/>
      <dgm:spPr/>
      <dgm:t>
        <a:bodyPr/>
        <a:lstStyle/>
        <a:p>
          <a:endParaRPr lang="en-US" sz="1400"/>
        </a:p>
      </dgm:t>
    </dgm:pt>
    <dgm:pt modelId="{2FA818A4-0DE8-4706-9C8A-6EF0239BE1DC}">
      <dgm:prSet custT="1"/>
      <dgm:spPr>
        <a:solidFill>
          <a:srgbClr val="DBDBDB">
            <a:alpha val="89804"/>
          </a:srgbClr>
        </a:solidFill>
      </dgm:spPr>
      <dgm:t>
        <a:bodyPr/>
        <a:lstStyle/>
        <a:p>
          <a:r>
            <a:rPr lang="en-US" sz="1800" dirty="0"/>
            <a:t>Effective worker profiles</a:t>
          </a:r>
        </a:p>
      </dgm:t>
    </dgm:pt>
    <dgm:pt modelId="{8CDCD895-34D8-4405-858B-853984F836F6}" type="parTrans" cxnId="{76F73FF3-474F-4128-9749-3306BAC6CACE}">
      <dgm:prSet/>
      <dgm:spPr/>
      <dgm:t>
        <a:bodyPr/>
        <a:lstStyle/>
        <a:p>
          <a:endParaRPr lang="en-US" sz="1400"/>
        </a:p>
      </dgm:t>
    </dgm:pt>
    <dgm:pt modelId="{E81DBF01-5168-4BCA-A6E4-30AB76E6740B}" type="sibTrans" cxnId="{76F73FF3-474F-4128-9749-3306BAC6CACE}">
      <dgm:prSet/>
      <dgm:spPr/>
      <dgm:t>
        <a:bodyPr/>
        <a:lstStyle/>
        <a:p>
          <a:endParaRPr lang="en-US" sz="1400"/>
        </a:p>
      </dgm:t>
    </dgm:pt>
    <dgm:pt modelId="{126F356F-7B3F-478D-9C23-18AB76C9712C}">
      <dgm:prSet custT="1"/>
      <dgm:spPr/>
      <dgm:t>
        <a:bodyPr/>
        <a:lstStyle/>
        <a:p>
          <a:r>
            <a:rPr lang="en-US" sz="1800" dirty="0"/>
            <a:t>Synchronize employee to-dos between the two systems</a:t>
          </a:r>
        </a:p>
      </dgm:t>
    </dgm:pt>
    <dgm:pt modelId="{1109A024-A908-4375-96EA-F2A5D59D11DB}" type="parTrans" cxnId="{AB69942C-0AD9-402A-BCC8-744FD6371ED7}">
      <dgm:prSet/>
      <dgm:spPr/>
      <dgm:t>
        <a:bodyPr/>
        <a:lstStyle/>
        <a:p>
          <a:endParaRPr lang="en-US" sz="1400"/>
        </a:p>
      </dgm:t>
    </dgm:pt>
    <dgm:pt modelId="{A8E07881-CE5C-412C-B58E-450830971AC6}" type="sibTrans" cxnId="{AB69942C-0AD9-402A-BCC8-744FD6371ED7}">
      <dgm:prSet/>
      <dgm:spPr/>
      <dgm:t>
        <a:bodyPr/>
        <a:lstStyle/>
        <a:p>
          <a:endParaRPr lang="en-US" sz="1400"/>
        </a:p>
      </dgm:t>
    </dgm:pt>
    <dgm:pt modelId="{C861001C-4C96-4F28-ABC8-0080CADA4B05}">
      <dgm:prSet custT="1"/>
      <dgm:spPr>
        <a:solidFill>
          <a:srgbClr val="DBDBDB">
            <a:alpha val="89804"/>
          </a:srgbClr>
        </a:solidFill>
      </dgm:spPr>
      <dgm:t>
        <a:bodyPr/>
        <a:lstStyle/>
        <a:p>
          <a:r>
            <a:rPr lang="en-US" sz="1800" dirty="0"/>
            <a:t>Inbound – pull new and updated tasks, as well as existing tasks</a:t>
          </a:r>
        </a:p>
      </dgm:t>
    </dgm:pt>
    <dgm:pt modelId="{2BB942DE-705D-4FBA-BDA9-01164D55CCCF}" type="parTrans" cxnId="{D42DD0E2-5E32-4DF4-8EFE-4C365B4C7701}">
      <dgm:prSet/>
      <dgm:spPr/>
      <dgm:t>
        <a:bodyPr/>
        <a:lstStyle/>
        <a:p>
          <a:endParaRPr lang="en-US" sz="1400"/>
        </a:p>
      </dgm:t>
    </dgm:pt>
    <dgm:pt modelId="{3519AC6E-A949-4F10-8383-261048ADAD61}" type="sibTrans" cxnId="{D42DD0E2-5E32-4DF4-8EFE-4C365B4C7701}">
      <dgm:prSet/>
      <dgm:spPr/>
      <dgm:t>
        <a:bodyPr/>
        <a:lstStyle/>
        <a:p>
          <a:endParaRPr lang="en-US" sz="1400"/>
        </a:p>
      </dgm:t>
    </dgm:pt>
    <dgm:pt modelId="{1DE8DF6D-5579-4A0B-AC9E-DE13CEE6FB97}">
      <dgm:prSet custT="1"/>
      <dgm:spPr>
        <a:solidFill>
          <a:srgbClr val="DBDBDB">
            <a:alpha val="89804"/>
          </a:srgbClr>
        </a:solidFill>
      </dgm:spPr>
      <dgm:t>
        <a:bodyPr/>
        <a:lstStyle/>
        <a:p>
          <a:r>
            <a:rPr lang="en-US" sz="1800" dirty="0"/>
            <a:t>Outbound – push new tasks, as well as existing tasks</a:t>
          </a:r>
        </a:p>
      </dgm:t>
    </dgm:pt>
    <dgm:pt modelId="{EF124121-CFE9-4A7D-B185-B075864B0457}" type="parTrans" cxnId="{012C5237-BCEC-40B2-9C08-7A755713DB00}">
      <dgm:prSet/>
      <dgm:spPr/>
      <dgm:t>
        <a:bodyPr/>
        <a:lstStyle/>
        <a:p>
          <a:endParaRPr lang="en-US" sz="1400"/>
        </a:p>
      </dgm:t>
    </dgm:pt>
    <dgm:pt modelId="{64403F93-ED42-475D-A5FF-B0016E65E775}" type="sibTrans" cxnId="{012C5237-BCEC-40B2-9C08-7A755713DB00}">
      <dgm:prSet/>
      <dgm:spPr/>
      <dgm:t>
        <a:bodyPr/>
        <a:lstStyle/>
        <a:p>
          <a:endParaRPr lang="en-US" sz="1400"/>
        </a:p>
      </dgm:t>
    </dgm:pt>
    <dgm:pt modelId="{A14ABDAE-8521-4E8B-B37A-A3E9B8193EE5}" type="pres">
      <dgm:prSet presAssocID="{2694CF71-3767-425A-AA03-F003178155B8}" presName="Name0" presStyleCnt="0">
        <dgm:presLayoutVars>
          <dgm:dir/>
          <dgm:animLvl val="lvl"/>
          <dgm:resizeHandles val="exact"/>
        </dgm:presLayoutVars>
      </dgm:prSet>
      <dgm:spPr/>
    </dgm:pt>
    <dgm:pt modelId="{A0FD428C-D1A0-4D97-82E4-C630B740F0E4}" type="pres">
      <dgm:prSet presAssocID="{FC9C7B11-474B-4223-8386-D6A010C8D465}" presName="composite" presStyleCnt="0"/>
      <dgm:spPr/>
    </dgm:pt>
    <dgm:pt modelId="{EDEB568A-A8D1-44E1-B7FC-07400FCDBD2A}" type="pres">
      <dgm:prSet presAssocID="{FC9C7B11-474B-4223-8386-D6A010C8D465}" presName="parTx" presStyleLbl="alignNode1" presStyleIdx="0" presStyleCnt="2">
        <dgm:presLayoutVars>
          <dgm:chMax val="0"/>
          <dgm:chPref val="0"/>
          <dgm:bulletEnabled val="1"/>
        </dgm:presLayoutVars>
      </dgm:prSet>
      <dgm:spPr/>
    </dgm:pt>
    <dgm:pt modelId="{CC688BE0-6085-4B86-89DC-F65F9EB2C38A}" type="pres">
      <dgm:prSet presAssocID="{FC9C7B11-474B-4223-8386-D6A010C8D465}" presName="desTx" presStyleLbl="alignAccFollowNode1" presStyleIdx="0" presStyleCnt="2">
        <dgm:presLayoutVars>
          <dgm:bulletEnabled val="1"/>
        </dgm:presLayoutVars>
      </dgm:prSet>
      <dgm:spPr/>
    </dgm:pt>
    <dgm:pt modelId="{6FC7A088-3532-4934-9CEF-66D349B74BCB}" type="pres">
      <dgm:prSet presAssocID="{E96289AE-C256-4364-A4C7-0969C8B14B31}" presName="space" presStyleCnt="0"/>
      <dgm:spPr/>
    </dgm:pt>
    <dgm:pt modelId="{B2753741-6554-4D95-A2CB-BB97765CEC7F}" type="pres">
      <dgm:prSet presAssocID="{126F356F-7B3F-478D-9C23-18AB76C9712C}" presName="composite" presStyleCnt="0"/>
      <dgm:spPr/>
    </dgm:pt>
    <dgm:pt modelId="{82472EBE-513D-4E10-B1A8-0D6722DC536C}" type="pres">
      <dgm:prSet presAssocID="{126F356F-7B3F-478D-9C23-18AB76C9712C}" presName="parTx" presStyleLbl="alignNode1" presStyleIdx="1" presStyleCnt="2">
        <dgm:presLayoutVars>
          <dgm:chMax val="0"/>
          <dgm:chPref val="0"/>
          <dgm:bulletEnabled val="1"/>
        </dgm:presLayoutVars>
      </dgm:prSet>
      <dgm:spPr/>
    </dgm:pt>
    <dgm:pt modelId="{A4E0137E-D6ED-4321-9F11-CD003F599488}" type="pres">
      <dgm:prSet presAssocID="{126F356F-7B3F-478D-9C23-18AB76C9712C}" presName="desTx" presStyleLbl="alignAccFollowNode1" presStyleIdx="1" presStyleCnt="2">
        <dgm:presLayoutVars>
          <dgm:bulletEnabled val="1"/>
        </dgm:presLayoutVars>
      </dgm:prSet>
      <dgm:spPr/>
    </dgm:pt>
  </dgm:ptLst>
  <dgm:cxnLst>
    <dgm:cxn modelId="{EB5BAC1A-A080-4D73-8AA9-21216D3C2148}" type="presOf" srcId="{2FA818A4-0DE8-4706-9C8A-6EF0239BE1DC}" destId="{CC688BE0-6085-4B86-89DC-F65F9EB2C38A}" srcOrd="0" destOrd="4" presId="urn:microsoft.com/office/officeart/2005/8/layout/hList1"/>
    <dgm:cxn modelId="{AB69942C-0AD9-402A-BCC8-744FD6371ED7}" srcId="{2694CF71-3767-425A-AA03-F003178155B8}" destId="{126F356F-7B3F-478D-9C23-18AB76C9712C}" srcOrd="1" destOrd="0" parTransId="{1109A024-A908-4375-96EA-F2A5D59D11DB}" sibTransId="{A8E07881-CE5C-412C-B58E-450830971AC6}"/>
    <dgm:cxn modelId="{A60FC334-521F-48E1-8BA6-84060F74EAED}" srcId="{2694CF71-3767-425A-AA03-F003178155B8}" destId="{FC9C7B11-474B-4223-8386-D6A010C8D465}" srcOrd="0" destOrd="0" parTransId="{0CBD83AD-A45A-4965-9FB7-4EE9A9054F19}" sibTransId="{E96289AE-C256-4364-A4C7-0969C8B14B31}"/>
    <dgm:cxn modelId="{12E4A435-C1FA-4CD2-874F-CF85D519BE24}" type="presOf" srcId="{3D4D8861-CE39-4EF7-99B1-ADEEBC9CE395}" destId="{CC688BE0-6085-4B86-89DC-F65F9EB2C38A}" srcOrd="0" destOrd="2" presId="urn:microsoft.com/office/officeart/2005/8/layout/hList1"/>
    <dgm:cxn modelId="{012C5237-BCEC-40B2-9C08-7A755713DB00}" srcId="{126F356F-7B3F-478D-9C23-18AB76C9712C}" destId="{1DE8DF6D-5579-4A0B-AC9E-DE13CEE6FB97}" srcOrd="1" destOrd="0" parTransId="{EF124121-CFE9-4A7D-B185-B075864B0457}" sibTransId="{64403F93-ED42-475D-A5FF-B0016E65E775}"/>
    <dgm:cxn modelId="{72F9B946-34DC-4A70-8CAE-0A531634DB5E}" type="presOf" srcId="{FC9C7B11-474B-4223-8386-D6A010C8D465}" destId="{EDEB568A-A8D1-44E1-B7FC-07400FCDBD2A}" srcOrd="0" destOrd="0" presId="urn:microsoft.com/office/officeart/2005/8/layout/hList1"/>
    <dgm:cxn modelId="{E2EC4A72-4C19-43F0-89E6-CBF3DF1059BF}" srcId="{FC9C7B11-474B-4223-8386-D6A010C8D465}" destId="{3D4D8861-CE39-4EF7-99B1-ADEEBC9CE395}" srcOrd="2" destOrd="0" parTransId="{BADD406D-2C31-4EBA-A265-0CDFA9F52CF1}" sibTransId="{C0DC2333-C6A2-4DD7-874F-3F43E4C314E3}"/>
    <dgm:cxn modelId="{47F7B755-ABCC-4B06-8E0D-A9E816B20AB6}" type="presOf" srcId="{1DE8DF6D-5579-4A0B-AC9E-DE13CEE6FB97}" destId="{A4E0137E-D6ED-4321-9F11-CD003F599488}" srcOrd="0" destOrd="1" presId="urn:microsoft.com/office/officeart/2005/8/layout/hList1"/>
    <dgm:cxn modelId="{72648D9E-81F8-4EAE-8881-FE879AE75B51}" srcId="{FC9C7B11-474B-4223-8386-D6A010C8D465}" destId="{4E9BDF95-86C1-4798-95B4-EF2EEC6ECB5D}" srcOrd="3" destOrd="0" parTransId="{72D72583-C9FE-4DAB-9136-4B43DFB2DABA}" sibTransId="{272FF8EB-05FA-464B-812E-68A3215A6269}"/>
    <dgm:cxn modelId="{D985D5A5-9F2C-4619-A466-71C4FE755D81}" type="presOf" srcId="{6765CB8E-1E00-4FD0-AD1C-1649A647D1CA}" destId="{CC688BE0-6085-4B86-89DC-F65F9EB2C38A}" srcOrd="0" destOrd="0" presId="urn:microsoft.com/office/officeart/2005/8/layout/hList1"/>
    <dgm:cxn modelId="{DBCF43CE-2934-4694-A7FA-7783340FB5B0}" srcId="{FC9C7B11-474B-4223-8386-D6A010C8D465}" destId="{6765CB8E-1E00-4FD0-AD1C-1649A647D1CA}" srcOrd="0" destOrd="0" parTransId="{000F5BCE-391E-4B04-A19C-1D09C104A4EA}" sibTransId="{23795252-AE23-46EE-902F-9A087E6D2197}"/>
    <dgm:cxn modelId="{B220E9D0-DC67-4F05-AAEC-2187ED1D6CC2}" type="presOf" srcId="{2694CF71-3767-425A-AA03-F003178155B8}" destId="{A14ABDAE-8521-4E8B-B37A-A3E9B8193EE5}" srcOrd="0" destOrd="0" presId="urn:microsoft.com/office/officeart/2005/8/layout/hList1"/>
    <dgm:cxn modelId="{083D35D8-5FAE-43D4-9785-65F762454E40}" type="presOf" srcId="{126F356F-7B3F-478D-9C23-18AB76C9712C}" destId="{82472EBE-513D-4E10-B1A8-0D6722DC536C}" srcOrd="0" destOrd="0" presId="urn:microsoft.com/office/officeart/2005/8/layout/hList1"/>
    <dgm:cxn modelId="{C2883FDF-CC35-4518-B59A-274F0D71A3EA}" type="presOf" srcId="{4E9BDF95-86C1-4798-95B4-EF2EEC6ECB5D}" destId="{CC688BE0-6085-4B86-89DC-F65F9EB2C38A}" srcOrd="0" destOrd="3" presId="urn:microsoft.com/office/officeart/2005/8/layout/hList1"/>
    <dgm:cxn modelId="{2152D3E0-7E6B-47C1-BC6A-53A3D713C419}" type="presOf" srcId="{C7B061C0-0E6D-419B-9E73-90293F13E6DD}" destId="{CC688BE0-6085-4B86-89DC-F65F9EB2C38A}" srcOrd="0" destOrd="1" presId="urn:microsoft.com/office/officeart/2005/8/layout/hList1"/>
    <dgm:cxn modelId="{D42DD0E2-5E32-4DF4-8EFE-4C365B4C7701}" srcId="{126F356F-7B3F-478D-9C23-18AB76C9712C}" destId="{C861001C-4C96-4F28-ABC8-0080CADA4B05}" srcOrd="0" destOrd="0" parTransId="{2BB942DE-705D-4FBA-BDA9-01164D55CCCF}" sibTransId="{3519AC6E-A949-4F10-8383-261048ADAD61}"/>
    <dgm:cxn modelId="{E2E19AE4-A227-4123-9F0C-2535BA0E71C1}" srcId="{FC9C7B11-474B-4223-8386-D6A010C8D465}" destId="{C7B061C0-0E6D-419B-9E73-90293F13E6DD}" srcOrd="1" destOrd="0" parTransId="{16CF0FBB-870F-4E71-9AE6-0C6AEE880480}" sibTransId="{5B4DCF33-4C4F-431C-AEFC-0C811B449506}"/>
    <dgm:cxn modelId="{76F73FF3-474F-4128-9749-3306BAC6CACE}" srcId="{FC9C7B11-474B-4223-8386-D6A010C8D465}" destId="{2FA818A4-0DE8-4706-9C8A-6EF0239BE1DC}" srcOrd="4" destOrd="0" parTransId="{8CDCD895-34D8-4405-858B-853984F836F6}" sibTransId="{E81DBF01-5168-4BCA-A6E4-30AB76E6740B}"/>
    <dgm:cxn modelId="{388390F9-E0EB-40F2-BF79-F277203AAE69}" type="presOf" srcId="{C861001C-4C96-4F28-ABC8-0080CADA4B05}" destId="{A4E0137E-D6ED-4321-9F11-CD003F599488}" srcOrd="0" destOrd="0" presId="urn:microsoft.com/office/officeart/2005/8/layout/hList1"/>
    <dgm:cxn modelId="{0AEE10FA-3F31-4D1C-9D03-2B7E13A3DBD2}" type="presParOf" srcId="{A14ABDAE-8521-4E8B-B37A-A3E9B8193EE5}" destId="{A0FD428C-D1A0-4D97-82E4-C630B740F0E4}" srcOrd="0" destOrd="0" presId="urn:microsoft.com/office/officeart/2005/8/layout/hList1"/>
    <dgm:cxn modelId="{24ED1073-4C07-4709-A920-A2D7C6656584}" type="presParOf" srcId="{A0FD428C-D1A0-4D97-82E4-C630B740F0E4}" destId="{EDEB568A-A8D1-44E1-B7FC-07400FCDBD2A}" srcOrd="0" destOrd="0" presId="urn:microsoft.com/office/officeart/2005/8/layout/hList1"/>
    <dgm:cxn modelId="{48ED78C5-7CC7-4298-A1D1-FA544F189BFE}" type="presParOf" srcId="{A0FD428C-D1A0-4D97-82E4-C630B740F0E4}" destId="{CC688BE0-6085-4B86-89DC-F65F9EB2C38A}" srcOrd="1" destOrd="0" presId="urn:microsoft.com/office/officeart/2005/8/layout/hList1"/>
    <dgm:cxn modelId="{4176AB9E-0C8A-40CA-B3B0-4BBFA464B5D3}" type="presParOf" srcId="{A14ABDAE-8521-4E8B-B37A-A3E9B8193EE5}" destId="{6FC7A088-3532-4934-9CEF-66D349B74BCB}" srcOrd="1" destOrd="0" presId="urn:microsoft.com/office/officeart/2005/8/layout/hList1"/>
    <dgm:cxn modelId="{F193378D-D0A9-45E8-94EC-D6BFAC1DA628}" type="presParOf" srcId="{A14ABDAE-8521-4E8B-B37A-A3E9B8193EE5}" destId="{B2753741-6554-4D95-A2CB-BB97765CEC7F}" srcOrd="2" destOrd="0" presId="urn:microsoft.com/office/officeart/2005/8/layout/hList1"/>
    <dgm:cxn modelId="{BE81556D-AA62-4E5F-9551-1C2D6209FFC0}" type="presParOf" srcId="{B2753741-6554-4D95-A2CB-BB97765CEC7F}" destId="{82472EBE-513D-4E10-B1A8-0D6722DC536C}" srcOrd="0" destOrd="0" presId="urn:microsoft.com/office/officeart/2005/8/layout/hList1"/>
    <dgm:cxn modelId="{53401EBC-D375-4E91-A88E-7A0E2289A341}" type="presParOf" srcId="{B2753741-6554-4D95-A2CB-BB97765CEC7F}" destId="{A4E0137E-D6ED-4321-9F11-CD003F599488}"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86C93E-3F27-4DDF-9489-7C28F14ECC62}"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5AE2A43C-A977-4E98-A23F-0BE0EEBBDE4D}">
      <dgm:prSet phldrT="[Text]"/>
      <dgm:spPr/>
      <dgm:t>
        <a:bodyPr/>
        <a:lstStyle/>
        <a:p>
          <a:r>
            <a:rPr lang="en-US" dirty="0"/>
            <a:t>Full pull</a:t>
          </a:r>
        </a:p>
      </dgm:t>
    </dgm:pt>
    <dgm:pt modelId="{D790B381-2814-4D4A-BB97-A6346F388A44}" type="parTrans" cxnId="{A2091B77-3122-4EA8-8C0A-FB89C6A7D7AF}">
      <dgm:prSet/>
      <dgm:spPr/>
      <dgm:t>
        <a:bodyPr/>
        <a:lstStyle/>
        <a:p>
          <a:endParaRPr lang="en-US"/>
        </a:p>
      </dgm:t>
    </dgm:pt>
    <dgm:pt modelId="{FDAB7847-2466-4FEE-8BAB-30245A9ED898}" type="sibTrans" cxnId="{A2091B77-3122-4EA8-8C0A-FB89C6A7D7AF}">
      <dgm:prSet/>
      <dgm:spPr/>
      <dgm:t>
        <a:bodyPr/>
        <a:lstStyle/>
        <a:p>
          <a:endParaRPr lang="en-US"/>
        </a:p>
      </dgm:t>
    </dgm:pt>
    <dgm:pt modelId="{753F1C08-3F30-4ABC-9DBD-52328EBA6BE4}">
      <dgm:prSet phldrT="[Text]"/>
      <dgm:spPr/>
      <dgm:t>
        <a:bodyPr/>
        <a:lstStyle/>
        <a:p>
          <a:pPr>
            <a:buFont typeface="Century Gothic" panose="020B0604020202020204" pitchFamily="34" charset="0"/>
          </a:pPr>
          <a:r>
            <a:rPr lang="en-US" dirty="0"/>
            <a:t>Synchronizes active Magnit </a:t>
          </a:r>
          <a:r>
            <a:rPr lang="en-US" dirty="0">
              <a:latin typeface="Century Gothic"/>
              <a:cs typeface="Arial"/>
            </a:rPr>
            <a:t>contingent workers with ServiceNow</a:t>
          </a:r>
          <a:endParaRPr lang="en-US" dirty="0"/>
        </a:p>
      </dgm:t>
    </dgm:pt>
    <dgm:pt modelId="{E754F329-FE15-4302-A22D-E73E47E24117}" type="parTrans" cxnId="{A00A2AC8-04D1-441E-839D-6701DE70A098}">
      <dgm:prSet/>
      <dgm:spPr/>
      <dgm:t>
        <a:bodyPr/>
        <a:lstStyle/>
        <a:p>
          <a:endParaRPr lang="en-US"/>
        </a:p>
      </dgm:t>
    </dgm:pt>
    <dgm:pt modelId="{96466E94-49B9-4AD0-802F-8D4B7F4A8B6C}" type="sibTrans" cxnId="{A00A2AC8-04D1-441E-839D-6701DE70A098}">
      <dgm:prSet/>
      <dgm:spPr/>
      <dgm:t>
        <a:bodyPr/>
        <a:lstStyle/>
        <a:p>
          <a:endParaRPr lang="en-US"/>
        </a:p>
      </dgm:t>
    </dgm:pt>
    <dgm:pt modelId="{7C226FAF-47B7-49B8-9190-6B6CFAF29BB5}">
      <dgm:prSet phldrT="[Text]"/>
      <dgm:spPr/>
      <dgm:t>
        <a:bodyPr/>
        <a:lstStyle/>
        <a:p>
          <a:r>
            <a:rPr lang="en-US" dirty="0"/>
            <a:t>Delta pull</a:t>
          </a:r>
        </a:p>
      </dgm:t>
    </dgm:pt>
    <dgm:pt modelId="{2DE480CB-54FC-4426-A3F1-35595981B176}" type="parTrans" cxnId="{79D09516-AAC3-43E4-85F2-694A33D4BB5D}">
      <dgm:prSet/>
      <dgm:spPr/>
      <dgm:t>
        <a:bodyPr/>
        <a:lstStyle/>
        <a:p>
          <a:endParaRPr lang="en-US"/>
        </a:p>
      </dgm:t>
    </dgm:pt>
    <dgm:pt modelId="{3EE094DA-DD76-48FF-8180-A33D088A4B29}" type="sibTrans" cxnId="{79D09516-AAC3-43E4-85F2-694A33D4BB5D}">
      <dgm:prSet/>
      <dgm:spPr/>
      <dgm:t>
        <a:bodyPr/>
        <a:lstStyle/>
        <a:p>
          <a:endParaRPr lang="en-US"/>
        </a:p>
      </dgm:t>
    </dgm:pt>
    <dgm:pt modelId="{A6829CCF-7C50-480D-9618-D21E1CC29ECF}">
      <dgm:prSet phldrT="[Text]"/>
      <dgm:spPr/>
      <dgm:t>
        <a:bodyPr/>
        <a:lstStyle/>
        <a:p>
          <a:r>
            <a:rPr lang="en-US" dirty="0"/>
            <a:t>New Employees onboarded in Magnit since the last pull are synchronized to ServiceNow​</a:t>
          </a:r>
        </a:p>
      </dgm:t>
    </dgm:pt>
    <dgm:pt modelId="{1AAD16E2-CFB2-430C-822F-41FAF6E69200}" type="parTrans" cxnId="{5281512B-C2F5-43C5-AC38-C21182DAD61C}">
      <dgm:prSet/>
      <dgm:spPr/>
      <dgm:t>
        <a:bodyPr/>
        <a:lstStyle/>
        <a:p>
          <a:endParaRPr lang="en-US"/>
        </a:p>
      </dgm:t>
    </dgm:pt>
    <dgm:pt modelId="{9B7885B5-F4AE-447C-86EF-BB2487934F72}" type="sibTrans" cxnId="{5281512B-C2F5-43C5-AC38-C21182DAD61C}">
      <dgm:prSet/>
      <dgm:spPr/>
      <dgm:t>
        <a:bodyPr/>
        <a:lstStyle/>
        <a:p>
          <a:endParaRPr lang="en-US"/>
        </a:p>
      </dgm:t>
    </dgm:pt>
    <dgm:pt modelId="{65532029-ECB0-4A41-AD6A-73F599E12966}">
      <dgm:prSet/>
      <dgm:spPr/>
      <dgm:t>
        <a:bodyPr/>
        <a:lstStyle/>
        <a:p>
          <a:r>
            <a:rPr lang="en-US" dirty="0"/>
            <a:t>Lifecycle Event cases are created based on Employee details and respective onboarding items</a:t>
          </a:r>
          <a:endParaRPr lang="en-GB" dirty="0"/>
        </a:p>
      </dgm:t>
    </dgm:pt>
    <dgm:pt modelId="{8CE124F7-6E8A-4785-8260-43F558139316}" type="parTrans" cxnId="{65AD6735-F9FD-4586-AB30-67C757461228}">
      <dgm:prSet/>
      <dgm:spPr/>
      <dgm:t>
        <a:bodyPr/>
        <a:lstStyle/>
        <a:p>
          <a:endParaRPr lang="en-US"/>
        </a:p>
      </dgm:t>
    </dgm:pt>
    <dgm:pt modelId="{F1C3AA0D-2611-4CE0-951B-7AB0DF18CA97}" type="sibTrans" cxnId="{65AD6735-F9FD-4586-AB30-67C757461228}">
      <dgm:prSet/>
      <dgm:spPr/>
      <dgm:t>
        <a:bodyPr/>
        <a:lstStyle/>
        <a:p>
          <a:endParaRPr lang="en-US"/>
        </a:p>
      </dgm:t>
    </dgm:pt>
    <dgm:pt modelId="{08E17155-DFE2-4E87-B288-0EECF2E54210}">
      <dgm:prSet phldrT="[Text]"/>
      <dgm:spPr/>
      <dgm:t>
        <a:bodyPr/>
        <a:lstStyle/>
        <a:p>
          <a:r>
            <a:rPr lang="en-US" dirty="0"/>
            <a:t>Any change in the details of contingent worker in Magnit which are already present in ServiceNow are updated</a:t>
          </a:r>
        </a:p>
      </dgm:t>
    </dgm:pt>
    <dgm:pt modelId="{8C466810-72F5-4D48-9602-29622750400A}" type="parTrans" cxnId="{08B4610A-3B5D-4498-A10C-2D79A1849395}">
      <dgm:prSet/>
      <dgm:spPr/>
      <dgm:t>
        <a:bodyPr/>
        <a:lstStyle/>
        <a:p>
          <a:endParaRPr lang="en-US"/>
        </a:p>
      </dgm:t>
    </dgm:pt>
    <dgm:pt modelId="{1B4E03F1-D872-4701-8DE7-AD37EF162281}" type="sibTrans" cxnId="{08B4610A-3B5D-4498-A10C-2D79A1849395}">
      <dgm:prSet/>
      <dgm:spPr/>
      <dgm:t>
        <a:bodyPr/>
        <a:lstStyle/>
        <a:p>
          <a:endParaRPr lang="en-US"/>
        </a:p>
      </dgm:t>
    </dgm:pt>
    <dgm:pt modelId="{DB2E0A0B-7E76-4835-9CE2-1045B9CBDB41}">
      <dgm:prSet phldrT="[Text]"/>
      <dgm:spPr/>
      <dgm:t>
        <a:bodyPr/>
        <a:lstStyle/>
        <a:p>
          <a:r>
            <a:rPr lang="en-US" dirty="0"/>
            <a:t>If new onboarding items are associated to the employee after the last pull, new tasks are created</a:t>
          </a:r>
        </a:p>
      </dgm:t>
    </dgm:pt>
    <dgm:pt modelId="{00E7B4EA-18F3-4332-BF2E-81CF0D295323}" type="parTrans" cxnId="{76AB8349-47A6-43DB-888A-6DB1CBD9329B}">
      <dgm:prSet/>
      <dgm:spPr/>
      <dgm:t>
        <a:bodyPr/>
        <a:lstStyle/>
        <a:p>
          <a:endParaRPr lang="en-US"/>
        </a:p>
      </dgm:t>
    </dgm:pt>
    <dgm:pt modelId="{8CFBEC89-AB0E-4A75-9B10-32311DD652DC}" type="sibTrans" cxnId="{76AB8349-47A6-43DB-888A-6DB1CBD9329B}">
      <dgm:prSet/>
      <dgm:spPr/>
      <dgm:t>
        <a:bodyPr/>
        <a:lstStyle/>
        <a:p>
          <a:endParaRPr lang="en-US"/>
        </a:p>
      </dgm:t>
    </dgm:pt>
    <dgm:pt modelId="{1B2B2AEB-C1F5-4799-82D6-620C6BEA160E}">
      <dgm:prSet/>
      <dgm:spPr/>
      <dgm:t>
        <a:bodyPr/>
        <a:lstStyle/>
        <a:p>
          <a:r>
            <a:rPr lang="en-US" dirty="0"/>
            <a:t>Ad hoc tasks are associated in ServiceNow based on the onboarding items in Magnit</a:t>
          </a:r>
          <a:endParaRPr lang="en-GB" dirty="0"/>
        </a:p>
      </dgm:t>
    </dgm:pt>
    <dgm:pt modelId="{00CD4304-490F-466A-B38C-AC1AA79EB465}" type="parTrans" cxnId="{D358D714-8985-4F72-8DBB-5410BBA21A0A}">
      <dgm:prSet/>
      <dgm:spPr/>
      <dgm:t>
        <a:bodyPr/>
        <a:lstStyle/>
        <a:p>
          <a:endParaRPr lang="en-US"/>
        </a:p>
      </dgm:t>
    </dgm:pt>
    <dgm:pt modelId="{5E7E4F7E-BDC4-4C92-88DF-AC85A785CE49}" type="sibTrans" cxnId="{D358D714-8985-4F72-8DBB-5410BBA21A0A}">
      <dgm:prSet/>
      <dgm:spPr/>
      <dgm:t>
        <a:bodyPr/>
        <a:lstStyle/>
        <a:p>
          <a:endParaRPr lang="en-US"/>
        </a:p>
      </dgm:t>
    </dgm:pt>
    <dgm:pt modelId="{5B2F37BD-316A-49DE-A6AA-FEFCC15AB02B}" type="pres">
      <dgm:prSet presAssocID="{8886C93E-3F27-4DDF-9489-7C28F14ECC62}" presName="Name0" presStyleCnt="0">
        <dgm:presLayoutVars>
          <dgm:dir/>
          <dgm:animLvl val="lvl"/>
          <dgm:resizeHandles val="exact"/>
        </dgm:presLayoutVars>
      </dgm:prSet>
      <dgm:spPr/>
    </dgm:pt>
    <dgm:pt modelId="{7D998527-0D0A-46C8-8F7B-1647AF6577F2}" type="pres">
      <dgm:prSet presAssocID="{5AE2A43C-A977-4E98-A23F-0BE0EEBBDE4D}" presName="composite" presStyleCnt="0"/>
      <dgm:spPr/>
    </dgm:pt>
    <dgm:pt modelId="{E7F555DC-05ED-4A49-A480-70A683A0DBEA}" type="pres">
      <dgm:prSet presAssocID="{5AE2A43C-A977-4E98-A23F-0BE0EEBBDE4D}" presName="parTx" presStyleLbl="alignNode1" presStyleIdx="0" presStyleCnt="2">
        <dgm:presLayoutVars>
          <dgm:chMax val="0"/>
          <dgm:chPref val="0"/>
          <dgm:bulletEnabled val="1"/>
        </dgm:presLayoutVars>
      </dgm:prSet>
      <dgm:spPr/>
    </dgm:pt>
    <dgm:pt modelId="{F8945BEE-2226-4982-AC96-086518A0DFB4}" type="pres">
      <dgm:prSet presAssocID="{5AE2A43C-A977-4E98-A23F-0BE0EEBBDE4D}" presName="desTx" presStyleLbl="alignAccFollowNode1" presStyleIdx="0" presStyleCnt="2">
        <dgm:presLayoutVars>
          <dgm:bulletEnabled val="1"/>
        </dgm:presLayoutVars>
      </dgm:prSet>
      <dgm:spPr/>
    </dgm:pt>
    <dgm:pt modelId="{98F0C8D0-4A35-4E8F-93D2-68B30EAFDA88}" type="pres">
      <dgm:prSet presAssocID="{FDAB7847-2466-4FEE-8BAB-30245A9ED898}" presName="space" presStyleCnt="0"/>
      <dgm:spPr/>
    </dgm:pt>
    <dgm:pt modelId="{877D542C-31CB-40EB-B3B9-2C8A509F55AD}" type="pres">
      <dgm:prSet presAssocID="{7C226FAF-47B7-49B8-9190-6B6CFAF29BB5}" presName="composite" presStyleCnt="0"/>
      <dgm:spPr/>
    </dgm:pt>
    <dgm:pt modelId="{709BFA25-6435-4AD4-A973-26556F4DC7B7}" type="pres">
      <dgm:prSet presAssocID="{7C226FAF-47B7-49B8-9190-6B6CFAF29BB5}" presName="parTx" presStyleLbl="alignNode1" presStyleIdx="1" presStyleCnt="2">
        <dgm:presLayoutVars>
          <dgm:chMax val="0"/>
          <dgm:chPref val="0"/>
          <dgm:bulletEnabled val="1"/>
        </dgm:presLayoutVars>
      </dgm:prSet>
      <dgm:spPr/>
    </dgm:pt>
    <dgm:pt modelId="{22B444B0-8D3E-4DDB-B39C-2EA2E76CFFC0}" type="pres">
      <dgm:prSet presAssocID="{7C226FAF-47B7-49B8-9190-6B6CFAF29BB5}" presName="desTx" presStyleLbl="alignAccFollowNode1" presStyleIdx="1" presStyleCnt="2">
        <dgm:presLayoutVars>
          <dgm:bulletEnabled val="1"/>
        </dgm:presLayoutVars>
      </dgm:prSet>
      <dgm:spPr/>
    </dgm:pt>
  </dgm:ptLst>
  <dgm:cxnLst>
    <dgm:cxn modelId="{6DFACA04-734E-422F-B343-801C7D30FD4C}" type="presOf" srcId="{8886C93E-3F27-4DDF-9489-7C28F14ECC62}" destId="{5B2F37BD-316A-49DE-A6AA-FEFCC15AB02B}" srcOrd="0" destOrd="0" presId="urn:microsoft.com/office/officeart/2005/8/layout/hList1"/>
    <dgm:cxn modelId="{08B4610A-3B5D-4498-A10C-2D79A1849395}" srcId="{7C226FAF-47B7-49B8-9190-6B6CFAF29BB5}" destId="{08E17155-DFE2-4E87-B288-0EECF2E54210}" srcOrd="1" destOrd="0" parTransId="{8C466810-72F5-4D48-9602-29622750400A}" sibTransId="{1B4E03F1-D872-4701-8DE7-AD37EF162281}"/>
    <dgm:cxn modelId="{D358D714-8985-4F72-8DBB-5410BBA21A0A}" srcId="{5AE2A43C-A977-4E98-A23F-0BE0EEBBDE4D}" destId="{1B2B2AEB-C1F5-4799-82D6-620C6BEA160E}" srcOrd="2" destOrd="0" parTransId="{00CD4304-490F-466A-B38C-AC1AA79EB465}" sibTransId="{5E7E4F7E-BDC4-4C92-88DF-AC85A785CE49}"/>
    <dgm:cxn modelId="{79D09516-AAC3-43E4-85F2-694A33D4BB5D}" srcId="{8886C93E-3F27-4DDF-9489-7C28F14ECC62}" destId="{7C226FAF-47B7-49B8-9190-6B6CFAF29BB5}" srcOrd="1" destOrd="0" parTransId="{2DE480CB-54FC-4426-A3F1-35595981B176}" sibTransId="{3EE094DA-DD76-48FF-8180-A33D088A4B29}"/>
    <dgm:cxn modelId="{AC95A51D-1E5C-4BDE-9AEC-DD5109912C27}" type="presOf" srcId="{DB2E0A0B-7E76-4835-9CE2-1045B9CBDB41}" destId="{22B444B0-8D3E-4DDB-B39C-2EA2E76CFFC0}" srcOrd="0" destOrd="2" presId="urn:microsoft.com/office/officeart/2005/8/layout/hList1"/>
    <dgm:cxn modelId="{44B96327-9D60-43C0-9F53-C14713F48570}" type="presOf" srcId="{A6829CCF-7C50-480D-9618-D21E1CC29ECF}" destId="{22B444B0-8D3E-4DDB-B39C-2EA2E76CFFC0}" srcOrd="0" destOrd="0" presId="urn:microsoft.com/office/officeart/2005/8/layout/hList1"/>
    <dgm:cxn modelId="{5281512B-C2F5-43C5-AC38-C21182DAD61C}" srcId="{7C226FAF-47B7-49B8-9190-6B6CFAF29BB5}" destId="{A6829CCF-7C50-480D-9618-D21E1CC29ECF}" srcOrd="0" destOrd="0" parTransId="{1AAD16E2-CFB2-430C-822F-41FAF6E69200}" sibTransId="{9B7885B5-F4AE-447C-86EF-BB2487934F72}"/>
    <dgm:cxn modelId="{25819C31-0A72-47E5-9A71-28A4A116416D}" type="presOf" srcId="{7C226FAF-47B7-49B8-9190-6B6CFAF29BB5}" destId="{709BFA25-6435-4AD4-A973-26556F4DC7B7}" srcOrd="0" destOrd="0" presId="urn:microsoft.com/office/officeart/2005/8/layout/hList1"/>
    <dgm:cxn modelId="{65AD6735-F9FD-4586-AB30-67C757461228}" srcId="{5AE2A43C-A977-4E98-A23F-0BE0EEBBDE4D}" destId="{65532029-ECB0-4A41-AD6A-73F599E12966}" srcOrd="1" destOrd="0" parTransId="{8CE124F7-6E8A-4785-8260-43F558139316}" sibTransId="{F1C3AA0D-2611-4CE0-951B-7AB0DF18CA97}"/>
    <dgm:cxn modelId="{8E9AB75D-0C7B-4258-9775-03EE602FC8A6}" type="presOf" srcId="{08E17155-DFE2-4E87-B288-0EECF2E54210}" destId="{22B444B0-8D3E-4DDB-B39C-2EA2E76CFFC0}" srcOrd="0" destOrd="1" presId="urn:microsoft.com/office/officeart/2005/8/layout/hList1"/>
    <dgm:cxn modelId="{401BB761-2696-4281-9938-9D3970CF7AC5}" type="presOf" srcId="{5AE2A43C-A977-4E98-A23F-0BE0EEBBDE4D}" destId="{E7F555DC-05ED-4A49-A480-70A683A0DBEA}" srcOrd="0" destOrd="0" presId="urn:microsoft.com/office/officeart/2005/8/layout/hList1"/>
    <dgm:cxn modelId="{76AB8349-47A6-43DB-888A-6DB1CBD9329B}" srcId="{7C226FAF-47B7-49B8-9190-6B6CFAF29BB5}" destId="{DB2E0A0B-7E76-4835-9CE2-1045B9CBDB41}" srcOrd="2" destOrd="0" parTransId="{00E7B4EA-18F3-4332-BF2E-81CF0D295323}" sibTransId="{8CFBEC89-AB0E-4A75-9B10-32311DD652DC}"/>
    <dgm:cxn modelId="{A2091B77-3122-4EA8-8C0A-FB89C6A7D7AF}" srcId="{8886C93E-3F27-4DDF-9489-7C28F14ECC62}" destId="{5AE2A43C-A977-4E98-A23F-0BE0EEBBDE4D}" srcOrd="0" destOrd="0" parTransId="{D790B381-2814-4D4A-BB97-A6346F388A44}" sibTransId="{FDAB7847-2466-4FEE-8BAB-30245A9ED898}"/>
    <dgm:cxn modelId="{61535DA9-5859-4DCF-8406-C927F82D5CE5}" type="presOf" srcId="{753F1C08-3F30-4ABC-9DBD-52328EBA6BE4}" destId="{F8945BEE-2226-4982-AC96-086518A0DFB4}" srcOrd="0" destOrd="0" presId="urn:microsoft.com/office/officeart/2005/8/layout/hList1"/>
    <dgm:cxn modelId="{A00A2AC8-04D1-441E-839D-6701DE70A098}" srcId="{5AE2A43C-A977-4E98-A23F-0BE0EEBBDE4D}" destId="{753F1C08-3F30-4ABC-9DBD-52328EBA6BE4}" srcOrd="0" destOrd="0" parTransId="{E754F329-FE15-4302-A22D-E73E47E24117}" sibTransId="{96466E94-49B9-4AD0-802F-8D4B7F4A8B6C}"/>
    <dgm:cxn modelId="{A742C7DA-1263-4FE1-9502-0614BE80C45C}" type="presOf" srcId="{65532029-ECB0-4A41-AD6A-73F599E12966}" destId="{F8945BEE-2226-4982-AC96-086518A0DFB4}" srcOrd="0" destOrd="1" presId="urn:microsoft.com/office/officeart/2005/8/layout/hList1"/>
    <dgm:cxn modelId="{5F7C7AF1-935E-4440-8E92-EE9FB57C077D}" type="presOf" srcId="{1B2B2AEB-C1F5-4799-82D6-620C6BEA160E}" destId="{F8945BEE-2226-4982-AC96-086518A0DFB4}" srcOrd="0" destOrd="2" presId="urn:microsoft.com/office/officeart/2005/8/layout/hList1"/>
    <dgm:cxn modelId="{352503FF-7912-45F6-B0F0-782E50E17067}" type="presParOf" srcId="{5B2F37BD-316A-49DE-A6AA-FEFCC15AB02B}" destId="{7D998527-0D0A-46C8-8F7B-1647AF6577F2}" srcOrd="0" destOrd="0" presId="urn:microsoft.com/office/officeart/2005/8/layout/hList1"/>
    <dgm:cxn modelId="{6348BEA7-1522-4B50-B515-91D27F98B717}" type="presParOf" srcId="{7D998527-0D0A-46C8-8F7B-1647AF6577F2}" destId="{E7F555DC-05ED-4A49-A480-70A683A0DBEA}" srcOrd="0" destOrd="0" presId="urn:microsoft.com/office/officeart/2005/8/layout/hList1"/>
    <dgm:cxn modelId="{C2F631F2-0BB0-4047-A68B-6DFE492CC989}" type="presParOf" srcId="{7D998527-0D0A-46C8-8F7B-1647AF6577F2}" destId="{F8945BEE-2226-4982-AC96-086518A0DFB4}" srcOrd="1" destOrd="0" presId="urn:microsoft.com/office/officeart/2005/8/layout/hList1"/>
    <dgm:cxn modelId="{1D9AB23B-BFCE-465D-9075-E434F37467B7}" type="presParOf" srcId="{5B2F37BD-316A-49DE-A6AA-FEFCC15AB02B}" destId="{98F0C8D0-4A35-4E8F-93D2-68B30EAFDA88}" srcOrd="1" destOrd="0" presId="urn:microsoft.com/office/officeart/2005/8/layout/hList1"/>
    <dgm:cxn modelId="{E5269EA8-9390-44E4-B4FF-BE4ACB8D983A}" type="presParOf" srcId="{5B2F37BD-316A-49DE-A6AA-FEFCC15AB02B}" destId="{877D542C-31CB-40EB-B3B9-2C8A509F55AD}" srcOrd="2" destOrd="0" presId="urn:microsoft.com/office/officeart/2005/8/layout/hList1"/>
    <dgm:cxn modelId="{F92F1D62-F2EF-4A56-9172-86A119DA8B64}" type="presParOf" srcId="{877D542C-31CB-40EB-B3B9-2C8A509F55AD}" destId="{709BFA25-6435-4AD4-A973-26556F4DC7B7}" srcOrd="0" destOrd="0" presId="urn:microsoft.com/office/officeart/2005/8/layout/hList1"/>
    <dgm:cxn modelId="{1CBB0C29-905C-4B98-BF8A-FF729F2831B1}" type="presParOf" srcId="{877D542C-31CB-40EB-B3B9-2C8A509F55AD}" destId="{22B444B0-8D3E-4DDB-B39C-2EA2E76CFFC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EB568A-A8D1-44E1-B7FC-07400FCDBD2A}">
      <dsp:nvSpPr>
        <dsp:cNvPr id="0" name=""/>
        <dsp:cNvSpPr/>
      </dsp:nvSpPr>
      <dsp:spPr>
        <a:xfrm>
          <a:off x="38" y="16822"/>
          <a:ext cx="3724721" cy="11808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kern="1200" dirty="0"/>
            <a:t>Pull employee profile data</a:t>
          </a:r>
        </a:p>
      </dsp:txBody>
      <dsp:txXfrm>
        <a:off x="38" y="16822"/>
        <a:ext cx="3724721" cy="1180800"/>
      </dsp:txXfrm>
    </dsp:sp>
    <dsp:sp modelId="{CC688BE0-6085-4B86-89DC-F65F9EB2C38A}">
      <dsp:nvSpPr>
        <dsp:cNvPr id="0" name=""/>
        <dsp:cNvSpPr/>
      </dsp:nvSpPr>
      <dsp:spPr>
        <a:xfrm>
          <a:off x="38" y="1197622"/>
          <a:ext cx="3724721" cy="1800720"/>
        </a:xfrm>
        <a:prstGeom prst="rect">
          <a:avLst/>
        </a:prstGeom>
        <a:solidFill>
          <a:srgbClr val="DBDBDB">
            <a:alpha val="89804"/>
          </a:srgb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Departments</a:t>
          </a:r>
        </a:p>
        <a:p>
          <a:pPr marL="171450" lvl="1" indent="-171450" algn="l" defTabSz="800100">
            <a:lnSpc>
              <a:spcPct val="90000"/>
            </a:lnSpc>
            <a:spcBef>
              <a:spcPct val="0"/>
            </a:spcBef>
            <a:spcAft>
              <a:spcPct val="15000"/>
            </a:spcAft>
            <a:buChar char="•"/>
          </a:pPr>
          <a:r>
            <a:rPr lang="en-US" sz="1800" kern="1200" dirty="0"/>
            <a:t>Locations</a:t>
          </a:r>
        </a:p>
        <a:p>
          <a:pPr marL="171450" lvl="1" indent="-171450" algn="l" defTabSz="800100">
            <a:lnSpc>
              <a:spcPct val="90000"/>
            </a:lnSpc>
            <a:spcBef>
              <a:spcPct val="0"/>
            </a:spcBef>
            <a:spcAft>
              <a:spcPct val="15000"/>
            </a:spcAft>
            <a:buChar char="•"/>
          </a:pPr>
          <a:r>
            <a:rPr lang="en-US" sz="1800" kern="1200" dirty="0"/>
            <a:t>Job profiles</a:t>
          </a:r>
        </a:p>
        <a:p>
          <a:pPr marL="171450" lvl="1" indent="-171450" algn="l" defTabSz="800100">
            <a:lnSpc>
              <a:spcPct val="90000"/>
            </a:lnSpc>
            <a:spcBef>
              <a:spcPct val="0"/>
            </a:spcBef>
            <a:spcAft>
              <a:spcPct val="15000"/>
            </a:spcAft>
            <a:buChar char="•"/>
          </a:pPr>
          <a:r>
            <a:rPr lang="en-US" sz="1800" kern="1200" dirty="0"/>
            <a:t>Worker profiles</a:t>
          </a:r>
        </a:p>
        <a:p>
          <a:pPr marL="171450" lvl="1" indent="-171450" algn="l" defTabSz="800100">
            <a:lnSpc>
              <a:spcPct val="90000"/>
            </a:lnSpc>
            <a:spcBef>
              <a:spcPct val="0"/>
            </a:spcBef>
            <a:spcAft>
              <a:spcPct val="15000"/>
            </a:spcAft>
            <a:buChar char="•"/>
          </a:pPr>
          <a:r>
            <a:rPr lang="en-US" sz="1800" kern="1200" dirty="0"/>
            <a:t>Effective worker profiles</a:t>
          </a:r>
        </a:p>
      </dsp:txBody>
      <dsp:txXfrm>
        <a:off x="38" y="1197622"/>
        <a:ext cx="3724721" cy="1800720"/>
      </dsp:txXfrm>
    </dsp:sp>
    <dsp:sp modelId="{82472EBE-513D-4E10-B1A8-0D6722DC536C}">
      <dsp:nvSpPr>
        <dsp:cNvPr id="0" name=""/>
        <dsp:cNvSpPr/>
      </dsp:nvSpPr>
      <dsp:spPr>
        <a:xfrm>
          <a:off x="4246220" y="16822"/>
          <a:ext cx="3724721" cy="11808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kern="1200" dirty="0"/>
            <a:t>Synchronize employee to-dos between the two systems</a:t>
          </a:r>
        </a:p>
      </dsp:txBody>
      <dsp:txXfrm>
        <a:off x="4246220" y="16822"/>
        <a:ext cx="3724721" cy="1180800"/>
      </dsp:txXfrm>
    </dsp:sp>
    <dsp:sp modelId="{A4E0137E-D6ED-4321-9F11-CD003F599488}">
      <dsp:nvSpPr>
        <dsp:cNvPr id="0" name=""/>
        <dsp:cNvSpPr/>
      </dsp:nvSpPr>
      <dsp:spPr>
        <a:xfrm>
          <a:off x="4246220" y="1197622"/>
          <a:ext cx="3724721" cy="1800720"/>
        </a:xfrm>
        <a:prstGeom prst="rect">
          <a:avLst/>
        </a:prstGeom>
        <a:solidFill>
          <a:srgbClr val="DBDBDB">
            <a:alpha val="89804"/>
          </a:srgb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Inbound – pull new and updated tasks, as well as existing tasks</a:t>
          </a:r>
        </a:p>
        <a:p>
          <a:pPr marL="171450" lvl="1" indent="-171450" algn="l" defTabSz="800100">
            <a:lnSpc>
              <a:spcPct val="90000"/>
            </a:lnSpc>
            <a:spcBef>
              <a:spcPct val="0"/>
            </a:spcBef>
            <a:spcAft>
              <a:spcPct val="15000"/>
            </a:spcAft>
            <a:buChar char="•"/>
          </a:pPr>
          <a:r>
            <a:rPr lang="en-US" sz="1800" kern="1200" dirty="0"/>
            <a:t>Outbound – push new tasks, as well as existing tasks</a:t>
          </a:r>
        </a:p>
      </dsp:txBody>
      <dsp:txXfrm>
        <a:off x="4246220" y="1197622"/>
        <a:ext cx="3724721" cy="1800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F555DC-05ED-4A49-A480-70A683A0DBEA}">
      <dsp:nvSpPr>
        <dsp:cNvPr id="0" name=""/>
        <dsp:cNvSpPr/>
      </dsp:nvSpPr>
      <dsp:spPr>
        <a:xfrm>
          <a:off x="46" y="84389"/>
          <a:ext cx="4488411" cy="5472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Full pull</a:t>
          </a:r>
        </a:p>
      </dsp:txBody>
      <dsp:txXfrm>
        <a:off x="46" y="84389"/>
        <a:ext cx="4488411" cy="547200"/>
      </dsp:txXfrm>
    </dsp:sp>
    <dsp:sp modelId="{F8945BEE-2226-4982-AC96-086518A0DFB4}">
      <dsp:nvSpPr>
        <dsp:cNvPr id="0" name=""/>
        <dsp:cNvSpPr/>
      </dsp:nvSpPr>
      <dsp:spPr>
        <a:xfrm>
          <a:off x="46" y="631589"/>
          <a:ext cx="4488411" cy="296631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Century Gothic" panose="020B0604020202020204" pitchFamily="34" charset="0"/>
            <a:buChar char="•"/>
          </a:pPr>
          <a:r>
            <a:rPr lang="en-US" sz="1900" kern="1200" dirty="0"/>
            <a:t>Synchronizes active Magnit </a:t>
          </a:r>
          <a:r>
            <a:rPr lang="en-US" sz="1900" kern="1200" dirty="0">
              <a:latin typeface="Century Gothic"/>
              <a:cs typeface="Arial"/>
            </a:rPr>
            <a:t>contingent workers with ServiceNow</a:t>
          </a:r>
          <a:endParaRPr lang="en-US" sz="1900" kern="1200" dirty="0"/>
        </a:p>
        <a:p>
          <a:pPr marL="171450" lvl="1" indent="-171450" algn="l" defTabSz="844550">
            <a:lnSpc>
              <a:spcPct val="90000"/>
            </a:lnSpc>
            <a:spcBef>
              <a:spcPct val="0"/>
            </a:spcBef>
            <a:spcAft>
              <a:spcPct val="15000"/>
            </a:spcAft>
            <a:buChar char="•"/>
          </a:pPr>
          <a:r>
            <a:rPr lang="en-US" sz="1900" kern="1200" dirty="0"/>
            <a:t>Lifecycle Event cases are created based on Employee details and respective onboarding items</a:t>
          </a:r>
          <a:endParaRPr lang="en-GB" sz="1900" kern="1200" dirty="0"/>
        </a:p>
        <a:p>
          <a:pPr marL="171450" lvl="1" indent="-171450" algn="l" defTabSz="844550">
            <a:lnSpc>
              <a:spcPct val="90000"/>
            </a:lnSpc>
            <a:spcBef>
              <a:spcPct val="0"/>
            </a:spcBef>
            <a:spcAft>
              <a:spcPct val="15000"/>
            </a:spcAft>
            <a:buChar char="•"/>
          </a:pPr>
          <a:r>
            <a:rPr lang="en-US" sz="1900" kern="1200" dirty="0"/>
            <a:t>Ad hoc tasks are associated in ServiceNow based on the onboarding items in Magnit</a:t>
          </a:r>
          <a:endParaRPr lang="en-GB" sz="1900" kern="1200" dirty="0"/>
        </a:p>
      </dsp:txBody>
      <dsp:txXfrm>
        <a:off x="46" y="631589"/>
        <a:ext cx="4488411" cy="2966315"/>
      </dsp:txXfrm>
    </dsp:sp>
    <dsp:sp modelId="{709BFA25-6435-4AD4-A973-26556F4DC7B7}">
      <dsp:nvSpPr>
        <dsp:cNvPr id="0" name=""/>
        <dsp:cNvSpPr/>
      </dsp:nvSpPr>
      <dsp:spPr>
        <a:xfrm>
          <a:off x="5116836" y="84389"/>
          <a:ext cx="4488411" cy="5472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Delta pull</a:t>
          </a:r>
        </a:p>
      </dsp:txBody>
      <dsp:txXfrm>
        <a:off x="5116836" y="84389"/>
        <a:ext cx="4488411" cy="547200"/>
      </dsp:txXfrm>
    </dsp:sp>
    <dsp:sp modelId="{22B444B0-8D3E-4DDB-B39C-2EA2E76CFFC0}">
      <dsp:nvSpPr>
        <dsp:cNvPr id="0" name=""/>
        <dsp:cNvSpPr/>
      </dsp:nvSpPr>
      <dsp:spPr>
        <a:xfrm>
          <a:off x="5116836" y="631589"/>
          <a:ext cx="4488411" cy="296631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t>New Employees onboarded in Magnit since the last pull are synchronized to ServiceNow​</a:t>
          </a:r>
        </a:p>
        <a:p>
          <a:pPr marL="171450" lvl="1" indent="-171450" algn="l" defTabSz="844550">
            <a:lnSpc>
              <a:spcPct val="90000"/>
            </a:lnSpc>
            <a:spcBef>
              <a:spcPct val="0"/>
            </a:spcBef>
            <a:spcAft>
              <a:spcPct val="15000"/>
            </a:spcAft>
            <a:buChar char="•"/>
          </a:pPr>
          <a:r>
            <a:rPr lang="en-US" sz="1900" kern="1200" dirty="0"/>
            <a:t>Any change in the details of contingent worker in Magnit which are already present in ServiceNow are updated</a:t>
          </a:r>
        </a:p>
        <a:p>
          <a:pPr marL="171450" lvl="1" indent="-171450" algn="l" defTabSz="844550">
            <a:lnSpc>
              <a:spcPct val="90000"/>
            </a:lnSpc>
            <a:spcBef>
              <a:spcPct val="0"/>
            </a:spcBef>
            <a:spcAft>
              <a:spcPct val="15000"/>
            </a:spcAft>
            <a:buChar char="•"/>
          </a:pPr>
          <a:r>
            <a:rPr lang="en-US" sz="1900" kern="1200" dirty="0"/>
            <a:t>If new onboarding items are associated to the employee after the last pull, new tasks are created</a:t>
          </a:r>
        </a:p>
      </dsp:txBody>
      <dsp:txXfrm>
        <a:off x="5116836" y="631589"/>
        <a:ext cx="4488411" cy="296631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dirty="0">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12/18/2025</a:t>
            </a:fld>
            <a:endParaRPr lang="en-US" dirty="0">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dirty="0">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dirty="0">
              <a:latin typeface="+mj-lt"/>
            </a:endParaRPr>
          </a:p>
        </p:txBody>
      </p:sp>
      <p:grpSp>
        <p:nvGrpSpPr>
          <p:cNvPr id="20" name="Group 4">
            <a:extLst>
              <a:ext uri="{FF2B5EF4-FFF2-40B4-BE49-F238E27FC236}">
                <a16:creationId xmlns:a16="http://schemas.microsoft.com/office/drawing/2014/main" id="{12881E35-ADBD-4367-9103-4B944EDAC9F0}"/>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dirty="0"/>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12/18/2025</a:t>
            </a:fld>
            <a:endParaRPr lang="en-US" dirty="0"/>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dirty="0"/>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dirty="0"/>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dirty="0"/>
          </a:p>
        </p:txBody>
      </p:sp>
      <p:grpSp>
        <p:nvGrpSpPr>
          <p:cNvPr id="21" name="Group 4">
            <a:extLst>
              <a:ext uri="{FF2B5EF4-FFF2-40B4-BE49-F238E27FC236}">
                <a16:creationId xmlns:a16="http://schemas.microsoft.com/office/drawing/2014/main" id="{719CA6AD-1F3D-4F91-AEC8-D10E82D07A9C}"/>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ocs.servicenow.com/bundle/paris-hr-service-delivery/page/product/human-resources/task/hr-integrations-sources-successfactors.html"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docs.servicenow.com/bundle/paris-hr-service-delivery/page/product/human-resources/task/hr-integrations-import-schedule-for-successfactors.html" TargetMode="External"/><Relationship Id="rId5" Type="http://schemas.openxmlformats.org/officeDocument/2006/relationships/hyperlink" Target="https://docs.servicenow.com/bundle/paris-hr-service-delivery/page/product/human-resources/concept/verify-integration-for-successfactors-to-dos.html" TargetMode="External"/><Relationship Id="rId4" Type="http://schemas.openxmlformats.org/officeDocument/2006/relationships/hyperlink" Target="https://docs.servicenow.com/bundle/paris-hr-service-delivery/page/product/human-resources/task/verify-base-inbound-integration-for-successfactors.html"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support.servicenow.com/kb?id=kb_article_view&amp;sysparm_article=KB1124068"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store.servicenow.com/sn_appstore_store.do#!/store/home"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store.servicenow.com/sn_appstore_store.do#!/store/home"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store.servicenow.com/sn_appstore_store.do#!/store/home"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docs.servicenow.com/bundle/paris-hr-service-delivery/page/product/human-resources/task/hr-integrations-sources-accurate.html" TargetMode="External"/><Relationship Id="rId2" Type="http://schemas.openxmlformats.org/officeDocument/2006/relationships/slide" Target="../slides/slide65.xml"/><Relationship Id="rId1" Type="http://schemas.openxmlformats.org/officeDocument/2006/relationships/notesMaster" Target="../notesMasters/notesMaster1.xml"/><Relationship Id="rId5" Type="http://schemas.openxmlformats.org/officeDocument/2006/relationships/hyperlink" Target="https://docs.servicenow.com/bundle/paris-hr-service-delivery/page/product/human-resources/task/background-check-package-for-accurate.html" TargetMode="External"/><Relationship Id="rId4" Type="http://schemas.openxmlformats.org/officeDocument/2006/relationships/hyperlink" Target="https://docs.servicenow.com/bundle/paris-hr-service-delivery/page/product/human-resources/task/verify-base-integration-for-accurate.html" TargetMode="Externa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docs.servicenow.com/bundle/paris-hr-service-delivery/page/product/human-resources/task/hr-integrations-sources-sterling.html" TargetMode="External"/><Relationship Id="rId2" Type="http://schemas.openxmlformats.org/officeDocument/2006/relationships/slide" Target="../slides/slide66.xml"/><Relationship Id="rId1" Type="http://schemas.openxmlformats.org/officeDocument/2006/relationships/notesMaster" Target="../notesMasters/notesMaster1.xml"/><Relationship Id="rId5" Type="http://schemas.openxmlformats.org/officeDocument/2006/relationships/hyperlink" Target="https://docs.servicenow.com/bundle/paris-hr-service-delivery/page/product/human-resources/task/background-check-package-for-sterling.html" TargetMode="External"/><Relationship Id="rId4" Type="http://schemas.openxmlformats.org/officeDocument/2006/relationships/hyperlink" Target="https://docs.servicenow.com/bundle/paris-hr-service-delivery/page/product/human-resources/task/verify-base-integration-for-sterling.html" TargetMode="Externa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s://docs.servicenow.com/bundle/paris-servicenow-platform/page/administer/integrationhub-store-spokes/task/set-up-azure.html" TargetMode="External"/><Relationship Id="rId2" Type="http://schemas.openxmlformats.org/officeDocument/2006/relationships/slide" Target="../slides/slide86.xml"/><Relationship Id="rId1" Type="http://schemas.openxmlformats.org/officeDocument/2006/relationships/notesMaster" Target="../notesMasters/notesMaster1.xml"/><Relationship Id="rId4" Type="http://schemas.openxmlformats.org/officeDocument/2006/relationships/hyperlink" Target="https://docs.servicenow.com/bundle/paris-hr-service-delivery/page/product/human-resources/task/configure-business-role.html#configure-business-role" TargetMode="Externa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s://store.servicenow.com/sn_appstore_store.do#!/store/application/c4af6dafdbf73300f931fe1b68961952/2.0.10" TargetMode="External"/><Relationship Id="rId2" Type="http://schemas.openxmlformats.org/officeDocument/2006/relationships/slide" Target="../slides/slide88.xml"/><Relationship Id="rId1" Type="http://schemas.openxmlformats.org/officeDocument/2006/relationships/notesMaster" Target="../notesMasters/notesMaster1.xml"/><Relationship Id="rId4" Type="http://schemas.openxmlformats.org/officeDocument/2006/relationships/hyperlink" Target="https://store.servicenow.com/sn_appstore_store.do#!/store/application/c4af6dafdbf73300f931fe1b68961952/2.0.0?referer=%2Fstore%2Fsearch%3Fq%3Dsailpoint&amp;sl=sh" TargetMode="Externa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store.servicenow.com/sn_appstore_store.do#!/store/hom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t>Updated for May 2023 - Store Release</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070550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621421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917213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Capabilities</a:t>
            </a:r>
          </a:p>
          <a:p>
            <a:pPr marL="342900" indent="-342900" defTabSz="457017">
              <a:lnSpc>
                <a:spcPct val="90000"/>
              </a:lnSpc>
              <a:spcBef>
                <a:spcPts val="1200"/>
              </a:spcBef>
              <a:buClr>
                <a:schemeClr val="tx1"/>
              </a:buClr>
              <a:buFont typeface="Arial"/>
              <a:buChar char="•"/>
            </a:pPr>
            <a:r>
              <a:rPr lang="en-US" sz="1200" dirty="0"/>
              <a:t>Actionable notifications – for approval and comments on tickets,</a:t>
            </a:r>
            <a:r>
              <a:rPr lang="en-US" sz="1200" dirty="0">
                <a:ea typeface="+mn-lt"/>
                <a:cs typeface="+mn-lt"/>
              </a:rPr>
              <a:t> employees can take action on the notifications from within Microsoft Teams</a:t>
            </a:r>
          </a:p>
          <a:p>
            <a:pPr marL="342900" indent="-342900" defTabSz="457017">
              <a:lnSpc>
                <a:spcPct val="90000"/>
              </a:lnSpc>
              <a:spcBef>
                <a:spcPts val="1200"/>
              </a:spcBef>
              <a:buClr>
                <a:schemeClr val="tx1"/>
              </a:buClr>
              <a:buFont typeface="Arial"/>
              <a:buChar char="•"/>
            </a:pPr>
            <a:r>
              <a:rPr lang="en-US" sz="1200" dirty="0">
                <a:ea typeface="+mn-lt"/>
                <a:cs typeface="+mn-lt"/>
              </a:rPr>
              <a:t>Provides agents the ability to initiate a Microsoft Teams chat with an employee from an HR case and then to copy the chat transcript back to the ticket as a comment.</a:t>
            </a:r>
          </a:p>
          <a:p>
            <a:pPr marL="342900" indent="-342900" defTabSz="457017">
              <a:lnSpc>
                <a:spcPct val="90000"/>
              </a:lnSpc>
              <a:spcBef>
                <a:spcPts val="1200"/>
              </a:spcBef>
              <a:buClr>
                <a:schemeClr val="tx1"/>
              </a:buClr>
              <a:buFont typeface="Arial"/>
              <a:buChar char="•"/>
            </a:pPr>
            <a:r>
              <a:rPr lang="en-US" sz="1200" dirty="0">
                <a:ea typeface="+mn-lt"/>
                <a:cs typeface="+mn-lt"/>
              </a:rPr>
              <a:t>An agent can promote a Chat to a Microsoft Teams Call, directly from Agent Workspace. Requires Notify Connector for Microsoft Teams (Store App) and Agent Chat (Plugin)</a:t>
            </a:r>
          </a:p>
          <a:p>
            <a:pPr marL="342900" indent="-342900" defTabSz="457017">
              <a:lnSpc>
                <a:spcPct val="90000"/>
              </a:lnSpc>
              <a:spcBef>
                <a:spcPts val="1200"/>
              </a:spcBef>
              <a:buClr>
                <a:schemeClr val="tx1"/>
              </a:buClr>
              <a:buFont typeface="Arial"/>
              <a:buChar char="•"/>
            </a:pPr>
            <a:r>
              <a:rPr lang="en-US" sz="1200" dirty="0">
                <a:ea typeface="+mn-lt"/>
                <a:cs typeface="+mn-lt"/>
              </a:rPr>
              <a:t>Employees can use an embedded "Your Hub" tab in Microsoft Teams to view widgets that show pending tasks, requests, and the internal company announcements</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307838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Install HR Service Delivery integration with Microsoft Teams Application to integrate with ServiceNow instance for the collaboration between the agents and employees</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Install </a:t>
            </a:r>
            <a:r>
              <a:rPr lang="en-AU" sz="1100" b="1" i="0" kern="1200" dirty="0">
                <a:solidFill>
                  <a:schemeClr val="tx1"/>
                </a:solidFill>
                <a:effectLst/>
                <a:latin typeface="+mj-lt"/>
                <a:ea typeface="+mn-ea"/>
                <a:cs typeface="+mn-cs"/>
              </a:rPr>
              <a:t>HR Service Delivery integration with Microsoft Teams</a:t>
            </a:r>
            <a:r>
              <a:rPr lang="en-US" dirty="0"/>
              <a:t> plugin</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Delete Application Restricted Caller Access (RCA) for ServiceNow for Microsoft Teams source scope to ensure no duplicate before the upload</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Upload Restricted Caller Access (RCA) which can be downloaded in the store (its an update set xml)</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Download and execute the </a:t>
            </a:r>
            <a:r>
              <a:rPr lang="en-AU" sz="1100" b="1" i="0" kern="1200" dirty="0">
                <a:solidFill>
                  <a:schemeClr val="tx1"/>
                </a:solidFill>
                <a:effectLst/>
                <a:latin typeface="+mj-lt"/>
                <a:ea typeface="+mn-ea"/>
                <a:cs typeface="+mn-cs"/>
              </a:rPr>
              <a:t>fix_script_start_chat_field_decorator_HR</a:t>
            </a:r>
            <a:r>
              <a:rPr lang="en-AU" sz="1100" b="0" i="0" kern="1200" dirty="0">
                <a:solidFill>
                  <a:schemeClr val="tx1"/>
                </a:solidFill>
                <a:effectLst/>
                <a:latin typeface="+mj-lt"/>
                <a:ea typeface="+mn-ea"/>
                <a:cs typeface="+mn-cs"/>
              </a:rPr>
              <a:t> in the ServiceNow instance to display </a:t>
            </a:r>
            <a:r>
              <a:rPr lang="en-AU" sz="1100" b="1" i="0" kern="1200" dirty="0">
                <a:solidFill>
                  <a:schemeClr val="tx1"/>
                </a:solidFill>
                <a:effectLst/>
                <a:latin typeface="+mj-lt"/>
                <a:ea typeface="+mn-ea"/>
                <a:cs typeface="+mn-cs"/>
              </a:rPr>
              <a:t>Start Microsoft Teams chat</a:t>
            </a:r>
            <a:r>
              <a:rPr lang="en-AU" sz="1100" b="0" i="0" kern="1200" dirty="0">
                <a:solidFill>
                  <a:schemeClr val="tx1"/>
                </a:solidFill>
                <a:effectLst/>
                <a:latin typeface="+mj-lt"/>
                <a:ea typeface="+mn-ea"/>
                <a:cs typeface="+mn-cs"/>
              </a:rPr>
              <a:t> field decorator in the ticket to initiate a chat with the requester.</a:t>
            </a:r>
            <a:endParaRPr lang="en-US" dirty="0"/>
          </a:p>
          <a:p>
            <a:endParaRPr lang="en-US" dirty="0"/>
          </a:p>
          <a:p>
            <a:r>
              <a:rPr lang="en-AU" sz="1200" b="0" i="0" kern="1200" dirty="0">
                <a:solidFill>
                  <a:schemeClr val="tx1"/>
                </a:solidFill>
                <a:effectLst/>
                <a:latin typeface="+mj-lt"/>
                <a:ea typeface="+mn-ea"/>
                <a:cs typeface="+mn-cs"/>
              </a:rPr>
              <a:t>Setup ServiceNow for Microsoft Teams in your instance</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Connect your ServiceNow instance to your Microsoft Teams tenant to enable the users to create their requests from within Microsoft Teams.</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Authorize the multi-tenant apps to enable ServiceNow to make API calls to Microsoft to enable each of the ServiceNow for Teams application workflows.</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Change the tenant to use multi-tenant apps in your environment.</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Download the ServiceNow for Microsoft Teams manifest file from your instance and configure the manifest file in Microsoft Teams to use ServiceNow for Teams app.</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Disable the NOW Virtual Agent app to avoid duplicate notifications from Microsoft Teams when you install and integrate ServiceNow for Microsoft Teams app with ServiceNow instance.</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100" b="0" i="0" kern="1200" dirty="0">
                <a:solidFill>
                  <a:schemeClr val="tx1"/>
                </a:solidFill>
                <a:effectLst/>
                <a:latin typeface="+mj-lt"/>
                <a:ea typeface="+mn-ea"/>
                <a:cs typeface="+mn-cs"/>
              </a:rPr>
              <a:t>Enables users to interact with the agents from Microsoft Teams application.</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AU" sz="1100" b="0" i="0" kern="1200" dirty="0">
              <a:solidFill>
                <a:schemeClr val="tx1"/>
              </a:solidFill>
              <a:effectLst/>
              <a:latin typeface="+mj-lt"/>
              <a:ea typeface="+mn-ea"/>
              <a:cs typeface="+mn-cs"/>
            </a:endParaRPr>
          </a:p>
          <a:p>
            <a:r>
              <a:rPr lang="en-AU" sz="1200" b="0" i="0" kern="1200" dirty="0">
                <a:solidFill>
                  <a:schemeClr val="tx1"/>
                </a:solidFill>
                <a:effectLst/>
                <a:latin typeface="+mj-lt"/>
                <a:ea typeface="+mn-ea"/>
                <a:cs typeface="+mn-cs"/>
              </a:rPr>
              <a:t>Configure HR Service Delivery integration with Microsoft Teams</a:t>
            </a:r>
          </a:p>
          <a:p>
            <a:pPr lvl="1"/>
            <a:r>
              <a:rPr lang="en-AU" sz="1100" b="0" i="0" kern="1200" dirty="0">
                <a:solidFill>
                  <a:schemeClr val="tx1"/>
                </a:solidFill>
                <a:effectLst/>
                <a:latin typeface="+mj-lt"/>
                <a:ea typeface="+mn-ea"/>
                <a:cs typeface="+mn-cs"/>
              </a:rPr>
              <a:t>Customize HR Service Delivery integration with Microsoft Teams</a:t>
            </a:r>
          </a:p>
          <a:p>
            <a:pPr lvl="2"/>
            <a:r>
              <a:rPr lang="en-AU" sz="1200" b="0" i="0" u="none" strike="noStrike" kern="1200" dirty="0">
                <a:solidFill>
                  <a:schemeClr val="tx1"/>
                </a:solidFill>
                <a:effectLst/>
                <a:latin typeface="+mn-lt"/>
                <a:ea typeface="+mn-ea"/>
                <a:cs typeface="+mn-cs"/>
              </a:rPr>
              <a:t>Customize </a:t>
            </a:r>
            <a:r>
              <a:rPr lang="en-AU" sz="1200" b="1" i="0" u="none" strike="noStrike" kern="1200" dirty="0">
                <a:solidFill>
                  <a:schemeClr val="tx1"/>
                </a:solidFill>
                <a:effectLst/>
                <a:latin typeface="+mn-lt"/>
                <a:ea typeface="+mn-ea"/>
                <a:cs typeface="+mn-cs"/>
              </a:rPr>
              <a:t>Start Microsoft Teams chat</a:t>
            </a:r>
            <a:r>
              <a:rPr lang="en-AU" sz="1200" b="0" i="0" u="none" strike="noStrike" kern="1200" dirty="0">
                <a:solidFill>
                  <a:schemeClr val="tx1"/>
                </a:solidFill>
                <a:effectLst/>
                <a:latin typeface="+mn-lt"/>
                <a:ea typeface="+mn-ea"/>
                <a:cs typeface="+mn-cs"/>
              </a:rPr>
              <a:t> and </a:t>
            </a:r>
            <a:r>
              <a:rPr lang="en-AU" sz="1200" b="1" i="0" u="none" strike="noStrike" kern="1200" dirty="0">
                <a:solidFill>
                  <a:schemeClr val="tx1"/>
                </a:solidFill>
                <a:effectLst/>
                <a:latin typeface="+mn-lt"/>
                <a:ea typeface="+mn-ea"/>
                <a:cs typeface="+mn-cs"/>
              </a:rPr>
              <a:t>Import Messages from Microsoft Teams</a:t>
            </a:r>
            <a:r>
              <a:rPr lang="en-AU" sz="1200" b="0" i="0" u="none" strike="noStrike" kern="1200" dirty="0">
                <a:solidFill>
                  <a:schemeClr val="tx1"/>
                </a:solidFill>
                <a:effectLst/>
                <a:latin typeface="+mn-lt"/>
                <a:ea typeface="+mn-ea"/>
                <a:cs typeface="+mn-cs"/>
              </a:rPr>
              <a:t> UI Action to the tables you require</a:t>
            </a:r>
          </a:p>
          <a:p>
            <a:pPr lvl="2"/>
            <a:r>
              <a:rPr lang="en-AU" sz="1200" b="0" i="0" u="none" strike="noStrike" kern="1200" dirty="0">
                <a:solidFill>
                  <a:schemeClr val="tx1"/>
                </a:solidFill>
                <a:effectLst/>
                <a:latin typeface="+mn-lt"/>
                <a:ea typeface="+mn-ea"/>
                <a:cs typeface="+mn-cs"/>
              </a:rPr>
              <a:t>Customize Actionable Notifications business rule</a:t>
            </a:r>
          </a:p>
          <a:p>
            <a:pPr lvl="2"/>
            <a:r>
              <a:rPr lang="en-AU" sz="1200" b="0" i="0" u="none" strike="noStrike" kern="1200" dirty="0">
                <a:solidFill>
                  <a:schemeClr val="tx1"/>
                </a:solidFill>
                <a:effectLst/>
                <a:latin typeface="+mn-lt"/>
                <a:ea typeface="+mn-ea"/>
                <a:cs typeface="+mn-cs"/>
              </a:rPr>
              <a:t>Customize Your Hub dashboard </a:t>
            </a:r>
            <a:r>
              <a:rPr lang="en-AU" sz="1200" b="0" i="0" kern="1200" dirty="0">
                <a:solidFill>
                  <a:schemeClr val="tx1"/>
                </a:solidFill>
                <a:effectLst/>
                <a:latin typeface="+mn-lt"/>
                <a:ea typeface="+mn-ea"/>
                <a:cs typeface="+mn-cs"/>
              </a:rPr>
              <a:t>to view the widgets that show pending tasks, requests, and the internal company announcements.</a:t>
            </a:r>
          </a:p>
          <a:p>
            <a:pPr lvl="1"/>
            <a:r>
              <a:rPr lang="en-AU" sz="1100" b="0" i="0" kern="1200" dirty="0">
                <a:solidFill>
                  <a:schemeClr val="tx1"/>
                </a:solidFill>
                <a:effectLst/>
                <a:latin typeface="+mj-lt"/>
                <a:ea typeface="+mn-ea"/>
                <a:cs typeface="+mn-cs"/>
              </a:rPr>
              <a:t>Review and disable any duplicate notifications to avoid notifying users multiple times for the same event.</a:t>
            </a:r>
          </a:p>
          <a:p>
            <a:pPr lvl="1"/>
            <a:r>
              <a:rPr lang="en-AU" sz="1100" b="0" i="0" kern="1200" dirty="0">
                <a:solidFill>
                  <a:schemeClr val="tx1"/>
                </a:solidFill>
                <a:effectLst/>
                <a:latin typeface="+mj-lt"/>
                <a:ea typeface="+mn-ea"/>
                <a:cs typeface="+mn-cs"/>
              </a:rPr>
              <a:t>Set up the chat to call functionality in your instance to enable the agents to collaborate with the requester to resolve the issue.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910075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86328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894301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778048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204045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rPr>
              <a:t>Other HRMS systems can be configured to work as well, but schema mapping will need to be completed for any required fields</a:t>
            </a:r>
          </a:p>
          <a:p>
            <a:r>
              <a:rPr lang="en-US" dirty="0">
                <a:solidFill>
                  <a:schemeClr val="tx1"/>
                </a:solidFill>
              </a:rPr>
              <a:t>Work will need to be done on the source system to open an API for ServiceNow to contact</a:t>
            </a:r>
          </a:p>
          <a:p>
            <a:r>
              <a:rPr lang="en-AU" sz="1200" b="0" i="0" u="none" strike="noStrike" kern="1200" dirty="0">
                <a:solidFill>
                  <a:schemeClr val="tx1"/>
                </a:solidFill>
                <a:effectLst/>
                <a:latin typeface="+mj-lt"/>
                <a:ea typeface="+mn-ea"/>
                <a:cs typeface="+mn-cs"/>
                <a:hlinkClick r:id="rId3">
                  <a:extLst>
                    <a:ext uri="{A12FA001-AC4F-418D-AE19-62706E023703}">
                      <ahyp:hlinkClr xmlns:ahyp="http://schemas.microsoft.com/office/drawing/2018/hyperlinkcolor" val="tx"/>
                    </a:ext>
                  </a:extLst>
                </a:hlinkClick>
              </a:rPr>
              <a:t>Provide source credentials for the SuccessFactors service</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Provide the source, SOAP, and REST credentials for the SuccessFactors service so that it can be accessed for integration</a:t>
            </a:r>
          </a:p>
          <a:p>
            <a:r>
              <a:rPr lang="en-AU" sz="1200" b="0" i="0" u="none" strike="noStrike" kern="1200" dirty="0">
                <a:solidFill>
                  <a:schemeClr val="tx1"/>
                </a:solidFill>
                <a:effectLst/>
                <a:latin typeface="+mj-lt"/>
                <a:ea typeface="+mn-ea"/>
                <a:cs typeface="+mn-cs"/>
                <a:hlinkClick r:id="rId4">
                  <a:extLst>
                    <a:ext uri="{A12FA001-AC4F-418D-AE19-62706E023703}">
                      <ahyp:hlinkClr xmlns:ahyp="http://schemas.microsoft.com/office/drawing/2018/hyperlinkcolor" val="tx"/>
                    </a:ext>
                  </a:extLst>
                </a:hlinkClick>
              </a:rPr>
              <a:t>Verify integration for employee profiles</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The integration to synchronize employee profiles is set up to pull employee profile data (departments, locations, job profiles, worker profiles, and effective worker profiles) from the SuccessFactors service to HR Service Delivery. You can verify the preconfigured settings and determine whether they meet your needs or if further customization is required</a:t>
            </a:r>
          </a:p>
          <a:p>
            <a:r>
              <a:rPr lang="en-AU" sz="1200" b="0" i="0" u="none" strike="noStrike" kern="1200" dirty="0">
                <a:solidFill>
                  <a:schemeClr val="tx1"/>
                </a:solidFill>
                <a:effectLst/>
                <a:latin typeface="+mj-lt"/>
                <a:ea typeface="+mn-ea"/>
                <a:cs typeface="+mn-cs"/>
                <a:hlinkClick r:id="rId5">
                  <a:extLst>
                    <a:ext uri="{A12FA001-AC4F-418D-AE19-62706E023703}">
                      <ahyp:hlinkClr xmlns:ahyp="http://schemas.microsoft.com/office/drawing/2018/hyperlinkcolor" val="tx"/>
                    </a:ext>
                  </a:extLst>
                </a:hlinkClick>
              </a:rPr>
              <a:t>Verify integration for employee to-dos</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If you are synchronizing employee to-dos between HR Service Delivery and SuccessFactors, the integration is set up to pull new, updated, and existing to-dos and push new and existing to-dos between the two systems. You can verify the preconfigured settings and determine whether they meet your needs or if further customization is required</a:t>
            </a:r>
          </a:p>
          <a:p>
            <a:r>
              <a:rPr lang="en-AU" sz="1200" b="0" i="0" u="none" strike="noStrike" kern="1200" dirty="0">
                <a:solidFill>
                  <a:schemeClr val="tx1"/>
                </a:solidFill>
                <a:effectLst/>
                <a:latin typeface="+mj-lt"/>
                <a:ea typeface="+mn-ea"/>
                <a:cs typeface="+mn-cs"/>
                <a:hlinkClick r:id="rId6">
                  <a:extLst>
                    <a:ext uri="{A12FA001-AC4F-418D-AE19-62706E023703}">
                      <ahyp:hlinkClr xmlns:ahyp="http://schemas.microsoft.com/office/drawing/2018/hyperlinkcolor" val="tx"/>
                    </a:ext>
                  </a:extLst>
                </a:hlinkClick>
              </a:rPr>
              <a:t>Schedule the integrations job for the SuccessFactors service</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Schedule the integrations job to synchronize data between HR Service Delivery and the SuccessFactors service on a daily, weekly, monthly, periodically, one-time, or on-demand basis</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81435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a:solidFill>
                  <a:schemeClr val="bg1"/>
                </a:solidFill>
                <a:effectLst/>
              </a:rPr>
              <a:t>SAP </a:t>
            </a:r>
            <a:r>
              <a:rPr lang="en-US" sz="1600" b="1" dirty="0">
                <a:solidFill>
                  <a:schemeClr val="bg1"/>
                </a:solidFill>
              </a:rPr>
              <a:t>SuccessFactors</a:t>
            </a:r>
            <a:r>
              <a:rPr lang="en-US" sz="1600" b="1" dirty="0">
                <a:solidFill>
                  <a:schemeClr val="bg1"/>
                </a:solidFill>
                <a:effectLst/>
              </a:rPr>
              <a:t> to ServiceNow field mapping: </a:t>
            </a:r>
            <a:r>
              <a:rPr lang="en-GB" sz="1200" u="sng" dirty="0">
                <a:solidFill>
                  <a:schemeClr val="bg1"/>
                </a:solidFill>
                <a:effectLst/>
                <a:ea typeface="Times New Roman" panose="02020603050405020304" pitchFamily="18" charset="0"/>
                <a:cs typeface="Segoe UI"/>
                <a:hlinkClick r:id="rId3" tooltip="https://support.servicenow.com/kb?id=kb_article_view&amp;sysparm_article=KB1124068">
                  <a:extLst>
                    <a:ext uri="{A12FA001-AC4F-418D-AE19-62706E023703}">
                      <ahyp:hlinkClr xmlns:ahyp="http://schemas.microsoft.com/office/drawing/2018/hyperlinkcolor" val="tx"/>
                    </a:ext>
                  </a:extLst>
                </a:hlinkClick>
              </a:rPr>
              <a:t>https://support.servicenow.com/kb?id=kb_article_view&amp;sysparm_article=KB1124068</a:t>
            </a:r>
            <a:r>
              <a:rPr lang="en-IN" sz="1200" dirty="0">
                <a:solidFill>
                  <a:schemeClr val="bg1"/>
                </a:solidFill>
                <a:effectLst/>
                <a:ea typeface="Times New Roman" panose="02020603050405020304" pitchFamily="18" charset="0"/>
                <a:cs typeface="Segoe UI"/>
              </a:rPr>
              <a:t> </a:t>
            </a:r>
          </a:p>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39554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201221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j-lt"/>
                <a:ea typeface="+mn-ea"/>
                <a:cs typeface="+mn-cs"/>
              </a:rPr>
              <a:t>Workday is the gospel of truth for the core HR information. ServiceNow, as the System of Engagement and Action, needs the latest and greatest foundational HR data to perform subsequent actions, such as real-time create and update employee info/HR requests between ServiceNow and Workday. Once ServiceNow has the foundational HR data in place, customers can leverage the ServiceNow platform and its spokes to create more complex workflows beyond imagination.</a:t>
            </a:r>
          </a:p>
          <a:p>
            <a:r>
              <a:rPr lang="en-AU" sz="1200" b="0" i="0" kern="1200" dirty="0">
                <a:solidFill>
                  <a:schemeClr val="tx1"/>
                </a:solidFill>
                <a:effectLst/>
                <a:latin typeface="+mj-lt"/>
                <a:ea typeface="+mn-ea"/>
                <a:cs typeface="+mn-cs"/>
              </a:rPr>
              <a:t>Highlights of the Workday HR spoke:</a:t>
            </a:r>
          </a:p>
          <a:p>
            <a:pPr lvl="1"/>
            <a:r>
              <a:rPr lang="en-AU" sz="1100" b="0" i="0" kern="1200" dirty="0">
                <a:solidFill>
                  <a:schemeClr val="tx1"/>
                </a:solidFill>
                <a:effectLst/>
                <a:latin typeface="+mj-lt"/>
                <a:ea typeface="+mn-ea"/>
                <a:cs typeface="+mn-cs"/>
              </a:rPr>
              <a:t>A sample flow that verifies the associated user between ServiceNow and Workday – Verify User In Workday</a:t>
            </a:r>
          </a:p>
          <a:p>
            <a:pPr lvl="1"/>
            <a:r>
              <a:rPr lang="en-AU" sz="1100" b="0" i="0" kern="1200" dirty="0">
                <a:solidFill>
                  <a:schemeClr val="tx1"/>
                </a:solidFill>
                <a:effectLst/>
                <a:latin typeface="+mj-lt"/>
                <a:ea typeface="+mn-ea"/>
                <a:cs typeface="+mn-cs"/>
              </a:rPr>
              <a:t>A webhook flow that manages the new hire updates</a:t>
            </a:r>
          </a:p>
          <a:p>
            <a:pPr lvl="1"/>
            <a:r>
              <a:rPr lang="en-AU" sz="1100" b="0" i="0" kern="1200" dirty="0">
                <a:solidFill>
                  <a:schemeClr val="tx1"/>
                </a:solidFill>
                <a:effectLst/>
                <a:latin typeface="+mj-lt"/>
                <a:ea typeface="+mn-ea"/>
                <a:cs typeface="+mn-cs"/>
              </a:rPr>
              <a:t>Remote tables to pull Workday data on demand, such as:</a:t>
            </a:r>
          </a:p>
          <a:p>
            <a:pPr lvl="2"/>
            <a:r>
              <a:rPr lang="en-AU" sz="1200" b="0" i="0" kern="1200" dirty="0">
                <a:solidFill>
                  <a:schemeClr val="tx1"/>
                </a:solidFill>
                <a:effectLst/>
                <a:latin typeface="+mn-lt"/>
                <a:ea typeface="+mn-ea"/>
                <a:cs typeface="+mn-cs"/>
              </a:rPr>
              <a:t>View time off balance</a:t>
            </a:r>
          </a:p>
          <a:p>
            <a:pPr lvl="2"/>
            <a:r>
              <a:rPr lang="en-AU" sz="1200" b="0" i="0" kern="1200" dirty="0">
                <a:solidFill>
                  <a:schemeClr val="tx1"/>
                </a:solidFill>
                <a:effectLst/>
                <a:latin typeface="+mn-lt"/>
                <a:ea typeface="+mn-ea"/>
                <a:cs typeface="+mn-cs"/>
              </a:rPr>
              <a:t>View time off request</a:t>
            </a:r>
          </a:p>
          <a:p>
            <a:pPr lvl="2"/>
            <a:r>
              <a:rPr lang="en-AU" sz="1200" b="0" i="0" kern="1200" dirty="0">
                <a:solidFill>
                  <a:schemeClr val="tx1"/>
                </a:solidFill>
                <a:effectLst/>
                <a:latin typeface="+mn-lt"/>
                <a:ea typeface="+mn-ea"/>
                <a:cs typeface="+mn-cs"/>
              </a:rPr>
              <a:t>View my direct deposit info</a:t>
            </a:r>
          </a:p>
          <a:p>
            <a:pPr lvl="1"/>
            <a:r>
              <a:rPr lang="en-AU" sz="1100" b="0" i="0" kern="1200" dirty="0">
                <a:solidFill>
                  <a:schemeClr val="tx1"/>
                </a:solidFill>
                <a:effectLst/>
                <a:latin typeface="+mj-lt"/>
                <a:ea typeface="+mn-ea"/>
                <a:cs typeface="+mn-cs"/>
              </a:rPr>
              <a:t>Action highlights:</a:t>
            </a:r>
          </a:p>
          <a:p>
            <a:pPr lvl="2"/>
            <a:r>
              <a:rPr lang="en-AU" sz="1200" b="0" i="0" kern="1200" dirty="0">
                <a:solidFill>
                  <a:schemeClr val="tx1"/>
                </a:solidFill>
                <a:effectLst/>
                <a:latin typeface="+mn-lt"/>
                <a:ea typeface="+mn-ea"/>
                <a:cs typeface="+mn-cs"/>
              </a:rPr>
              <a:t>Look up worker profile</a:t>
            </a:r>
          </a:p>
          <a:p>
            <a:pPr lvl="2"/>
            <a:r>
              <a:rPr lang="en-AU" sz="1200" b="0" i="0" kern="1200" dirty="0">
                <a:solidFill>
                  <a:schemeClr val="tx1"/>
                </a:solidFill>
                <a:effectLst/>
                <a:latin typeface="+mn-lt"/>
                <a:ea typeface="+mn-ea"/>
                <a:cs typeface="+mn-cs"/>
              </a:rPr>
              <a:t>Request time off</a:t>
            </a:r>
          </a:p>
          <a:p>
            <a:pPr lvl="2"/>
            <a:r>
              <a:rPr lang="en-AU" sz="1200" b="0" i="0" kern="1200" dirty="0">
                <a:solidFill>
                  <a:schemeClr val="tx1"/>
                </a:solidFill>
                <a:effectLst/>
                <a:latin typeface="+mn-lt"/>
                <a:ea typeface="+mn-ea"/>
                <a:cs typeface="+mn-cs"/>
              </a:rPr>
              <a:t>Get time off balance</a:t>
            </a:r>
          </a:p>
          <a:p>
            <a:pPr lvl="2"/>
            <a:r>
              <a:rPr lang="en-AU" sz="1200" b="0" i="0" kern="1200" dirty="0">
                <a:solidFill>
                  <a:schemeClr val="tx1"/>
                </a:solidFill>
                <a:effectLst/>
                <a:latin typeface="+mn-lt"/>
                <a:ea typeface="+mn-ea"/>
                <a:cs typeface="+mn-cs"/>
              </a:rPr>
              <a:t>Request leave of absence</a:t>
            </a:r>
          </a:p>
          <a:p>
            <a:pPr lvl="2"/>
            <a:r>
              <a:rPr lang="en-AU" sz="1200" b="0" i="0" kern="1200" dirty="0">
                <a:solidFill>
                  <a:schemeClr val="tx1"/>
                </a:solidFill>
                <a:effectLst/>
                <a:latin typeface="+mn-lt"/>
                <a:ea typeface="+mn-ea"/>
                <a:cs typeface="+mn-cs"/>
              </a:rPr>
              <a:t>Add dependent</a:t>
            </a:r>
          </a:p>
          <a:p>
            <a:pPr lvl="2"/>
            <a:r>
              <a:rPr lang="en-AU" sz="1200" b="0" i="0" kern="1200" dirty="0">
                <a:solidFill>
                  <a:schemeClr val="tx1"/>
                </a:solidFill>
                <a:effectLst/>
                <a:latin typeface="+mn-lt"/>
                <a:ea typeface="+mn-ea"/>
                <a:cs typeface="+mn-cs"/>
              </a:rPr>
              <a:t>Change beneficiaries</a:t>
            </a:r>
          </a:p>
          <a:p>
            <a:pPr lvl="2"/>
            <a:r>
              <a:rPr lang="en-AU" sz="1200" b="0" i="0" kern="1200" dirty="0">
                <a:solidFill>
                  <a:schemeClr val="tx1"/>
                </a:solidFill>
                <a:effectLst/>
                <a:latin typeface="+mn-lt"/>
                <a:ea typeface="+mn-ea"/>
                <a:cs typeface="+mn-cs"/>
              </a:rPr>
              <a:t>Get tax withholding and tax election info</a:t>
            </a:r>
          </a:p>
          <a:p>
            <a:pPr lvl="2"/>
            <a:r>
              <a:rPr lang="en-AU" sz="1200" b="0" i="0" kern="1200" dirty="0">
                <a:solidFill>
                  <a:schemeClr val="tx1"/>
                </a:solidFill>
                <a:effectLst/>
                <a:latin typeface="+mn-lt"/>
                <a:ea typeface="+mn-ea"/>
                <a:cs typeface="+mn-cs"/>
              </a:rPr>
              <a:t>Look up direct deposit info</a:t>
            </a:r>
          </a:p>
          <a:p>
            <a:pPr lvl="2"/>
            <a:r>
              <a:rPr lang="en-AU" sz="1200" b="0" i="0" kern="1200" dirty="0">
                <a:solidFill>
                  <a:schemeClr val="tx1"/>
                </a:solidFill>
                <a:effectLst/>
                <a:latin typeface="+mn-lt"/>
                <a:ea typeface="+mn-ea"/>
                <a:cs typeface="+mn-cs"/>
              </a:rPr>
              <a:t>Look up payroll results</a:t>
            </a:r>
          </a:p>
          <a:p>
            <a:pPr lvl="2"/>
            <a:r>
              <a:rPr lang="en-AU" sz="1200" b="0" i="0" kern="1200" dirty="0">
                <a:solidFill>
                  <a:schemeClr val="tx1"/>
                </a:solidFill>
                <a:effectLst/>
                <a:latin typeface="+mn-lt"/>
                <a:ea typeface="+mn-ea"/>
                <a:cs typeface="+mn-cs"/>
              </a:rPr>
              <a:t>Change legal name</a:t>
            </a:r>
          </a:p>
          <a:p>
            <a:pPr lvl="2"/>
            <a:r>
              <a:rPr lang="en-AU" sz="1200" b="0" i="0" kern="1200" dirty="0">
                <a:solidFill>
                  <a:schemeClr val="tx1"/>
                </a:solidFill>
                <a:effectLst/>
                <a:latin typeface="+mn-lt"/>
                <a:ea typeface="+mn-ea"/>
                <a:cs typeface="+mn-cs"/>
              </a:rPr>
              <a:t>Change personal info</a:t>
            </a:r>
          </a:p>
          <a:p>
            <a:pPr lvl="2"/>
            <a:r>
              <a:rPr lang="en-AU" sz="1200" b="0" i="0" kern="1200" dirty="0">
                <a:solidFill>
                  <a:schemeClr val="tx1"/>
                </a:solidFill>
                <a:effectLst/>
                <a:latin typeface="+mn-lt"/>
                <a:ea typeface="+mn-ea"/>
                <a:cs typeface="+mn-cs"/>
              </a:rPr>
              <a:t>Get total rewards</a:t>
            </a:r>
          </a:p>
          <a:p>
            <a:pPr lvl="2"/>
            <a:r>
              <a:rPr lang="en-AU" sz="1200" b="0" i="0" kern="1200" dirty="0">
                <a:solidFill>
                  <a:schemeClr val="tx1"/>
                </a:solidFill>
                <a:effectLst/>
                <a:latin typeface="+mn-lt"/>
                <a:ea typeface="+mn-ea"/>
                <a:cs typeface="+mn-cs"/>
              </a:rPr>
              <a:t>Get reporting structure</a:t>
            </a:r>
          </a:p>
          <a:p>
            <a:pPr lvl="2"/>
            <a:r>
              <a:rPr lang="en-AU" sz="1200" b="0" i="0" kern="1200" dirty="0">
                <a:solidFill>
                  <a:schemeClr val="tx1"/>
                </a:solidFill>
                <a:effectLst/>
                <a:latin typeface="+mn-lt"/>
                <a:ea typeface="+mn-ea"/>
                <a:cs typeface="+mn-cs"/>
              </a:rPr>
              <a:t>Get To-do items</a:t>
            </a:r>
          </a:p>
          <a:p>
            <a:pPr lvl="2"/>
            <a:r>
              <a:rPr lang="en-AU" sz="1200" b="0" i="0" kern="1200" dirty="0">
                <a:solidFill>
                  <a:schemeClr val="tx1"/>
                </a:solidFill>
                <a:effectLst/>
                <a:latin typeface="+mn-lt"/>
                <a:ea typeface="+mn-ea"/>
                <a:cs typeface="+mn-cs"/>
              </a:rPr>
              <a:t>Change organization</a:t>
            </a:r>
          </a:p>
          <a:p>
            <a:pPr lvl="2"/>
            <a:r>
              <a:rPr lang="en-AU" sz="1200" b="0" i="0" kern="1200" dirty="0">
                <a:solidFill>
                  <a:schemeClr val="tx1"/>
                </a:solidFill>
                <a:effectLst/>
                <a:latin typeface="+mn-lt"/>
                <a:ea typeface="+mn-ea"/>
                <a:cs typeface="+mn-cs"/>
              </a:rPr>
              <a:t>No show</a:t>
            </a:r>
          </a:p>
          <a:p>
            <a:pPr lvl="2"/>
            <a:r>
              <a:rPr lang="en-AU" sz="1200" b="0" i="0" kern="1200" dirty="0">
                <a:solidFill>
                  <a:schemeClr val="tx1"/>
                </a:solidFill>
                <a:effectLst/>
                <a:latin typeface="+mn-lt"/>
                <a:ea typeface="+mn-ea"/>
                <a:cs typeface="+mn-cs"/>
              </a:rPr>
              <a:t>Offboard employee</a:t>
            </a:r>
          </a:p>
          <a:p>
            <a:pPr lvl="2"/>
            <a:r>
              <a:rPr lang="en-AU" sz="1200" b="0" i="0" kern="1200" dirty="0">
                <a:solidFill>
                  <a:schemeClr val="tx1"/>
                </a:solidFill>
                <a:effectLst/>
                <a:latin typeface="+mn-lt"/>
                <a:ea typeface="+mn-ea"/>
                <a:cs typeface="+mn-cs"/>
              </a:rPr>
              <a:t>Look up Payslip</a:t>
            </a:r>
          </a:p>
          <a:p>
            <a:pPr lvl="2"/>
            <a:r>
              <a:rPr lang="en-AU" sz="1200" b="0" i="0" kern="1200" dirty="0">
                <a:solidFill>
                  <a:schemeClr val="tx1"/>
                </a:solidFill>
                <a:effectLst/>
                <a:latin typeface="+mn-lt"/>
                <a:ea typeface="+mn-ea"/>
                <a:cs typeface="+mn-cs"/>
              </a:rPr>
              <a:t>	Look up Custom Report</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497224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j-lt"/>
                <a:ea typeface="+mn-ea"/>
                <a:cs typeface="+mn-cs"/>
              </a:rPr>
              <a:t>The Workday HR spoke provides actions to automate Workday tasks when events occurs in your ServiceNow instance.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443660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SG" sz="1200" b="0" i="0" kern="1200" dirty="0">
                <a:solidFill>
                  <a:schemeClr val="tx1"/>
                </a:solidFill>
                <a:effectLst/>
                <a:latin typeface="+mj-lt"/>
                <a:ea typeface="+mn-ea"/>
                <a:cs typeface="+mn-cs"/>
              </a:rPr>
              <a:t>Application setup</a:t>
            </a:r>
          </a:p>
          <a:p>
            <a:r>
              <a:rPr lang="en-SG" sz="1200" b="0" i="0" kern="1200" dirty="0">
                <a:solidFill>
                  <a:schemeClr val="tx1"/>
                </a:solidFill>
                <a:effectLst/>
                <a:latin typeface="+mj-lt"/>
                <a:ea typeface="+mn-ea"/>
                <a:cs typeface="+mn-cs"/>
              </a:rPr>
              <a:t>First, you must activate the HR Service Delivery integration with Workday application from ServiceNow Store. This automatically activates the Workday HR Spoke. Next, you must set up Workday HR Spoke</a:t>
            </a:r>
          </a:p>
          <a:p>
            <a:r>
              <a:rPr lang="en-SG" sz="1200" b="0" i="0" kern="1200" dirty="0">
                <a:solidFill>
                  <a:schemeClr val="tx1"/>
                </a:solidFill>
                <a:effectLst/>
                <a:latin typeface="+mj-lt"/>
                <a:ea typeface="+mn-ea"/>
                <a:cs typeface="+mn-cs"/>
              </a:rPr>
              <a:t>This spoke requires the IntegrationHub Enterprise subscription package</a:t>
            </a:r>
          </a:p>
          <a:p>
            <a:pPr marL="0" indent="0">
              <a:buNone/>
            </a:pPr>
            <a:endParaRPr lang="en-SG" sz="1200" b="0" i="0" kern="1200" dirty="0">
              <a:solidFill>
                <a:schemeClr val="tx1"/>
              </a:solidFill>
              <a:effectLst/>
              <a:latin typeface="+mj-lt"/>
              <a:ea typeface="+mn-ea"/>
              <a:cs typeface="+mn-cs"/>
            </a:endParaRPr>
          </a:p>
          <a:p>
            <a:pPr marL="0" indent="0">
              <a:buNone/>
            </a:pPr>
            <a:r>
              <a:rPr lang="en-SG" sz="1200" b="0" i="0" kern="1200" dirty="0">
                <a:solidFill>
                  <a:schemeClr val="tx1"/>
                </a:solidFill>
                <a:effectLst/>
                <a:latin typeface="+mj-lt"/>
                <a:ea typeface="+mn-ea"/>
                <a:cs typeface="+mn-cs"/>
              </a:rPr>
              <a:t>Workday is the system of record for the core HR Information. ServiceNow, as the System of Engagement and Action, needs the latest To Do tasks to display actions for users in the ServiceNow Employee Service Center To Do’s section. With this integration you can pull To Do actions, progress, and status from Workday HCM into the ServiceNow application for action</a:t>
            </a:r>
          </a:p>
          <a:p>
            <a:pPr marL="171450" indent="-171450"/>
            <a:r>
              <a:rPr lang="en-SG" sz="1200" b="0" i="0" kern="1200" dirty="0">
                <a:solidFill>
                  <a:schemeClr val="tx1"/>
                </a:solidFill>
                <a:effectLst/>
                <a:latin typeface="+mj-lt"/>
                <a:ea typeface="+mn-ea"/>
                <a:cs typeface="+mn-cs"/>
              </a:rPr>
              <a:t>Also available on mobile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852980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AU"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37326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SG" sz="1200" b="0" i="0" kern="1200" dirty="0">
                <a:solidFill>
                  <a:schemeClr val="tx1"/>
                </a:solidFill>
                <a:effectLst/>
                <a:latin typeface="+mj-lt"/>
                <a:ea typeface="+mn-ea"/>
                <a:cs typeface="+mn-cs"/>
              </a:rPr>
              <a:t>Configuration</a:t>
            </a:r>
          </a:p>
          <a:p>
            <a:r>
              <a:rPr lang="en-AU" sz="1200" b="0" i="0" kern="1200" dirty="0">
                <a:solidFill>
                  <a:schemeClr val="tx1"/>
                </a:solidFill>
                <a:effectLst/>
                <a:latin typeface="+mj-lt"/>
                <a:ea typeface="+mn-ea"/>
                <a:cs typeface="+mn-cs"/>
              </a:rPr>
              <a:t>Configure the report configurations for time off request reports. Navigate to Workday Advanced Use Cases &gt; Workday Report Configurations, click on new button, provide the Report name, Report owner username. Configure the time off request reports like Time offs, Time off types, Time off plans, Time off reasons, Absence tables, Absence table reasons, Absence table tier, Get holiday calendar wid and Get work schedule calendar wid.</a:t>
            </a:r>
          </a:p>
          <a:p>
            <a:r>
              <a:rPr lang="en-AU" sz="1200" b="0" i="0" kern="1200" dirty="0">
                <a:solidFill>
                  <a:schemeClr val="tx1"/>
                </a:solidFill>
                <a:effectLst/>
                <a:latin typeface="+mj-lt"/>
                <a:ea typeface="+mn-ea"/>
                <a:cs typeface="+mn-cs"/>
              </a:rPr>
              <a:t>Navigate to Workday Advanced Use Cases &gt; Time Off Request &gt; Time Off Types, click on “Import time off setup data” UI action to fetch the time off setup data from Workday. Verify the data imported into Time Offs, Time Off Types, Time Off Plans, Time Off Reasons, Absence Tables, Absence Table Reasons and Absence Table Tiers tables.</a:t>
            </a:r>
          </a:p>
          <a:p>
            <a:r>
              <a:rPr lang="en-AU" sz="1200" b="0" i="0" kern="1200" dirty="0">
                <a:solidFill>
                  <a:schemeClr val="tx1"/>
                </a:solidFill>
                <a:effectLst/>
                <a:latin typeface="+mj-lt"/>
                <a:ea typeface="+mn-ea"/>
                <a:cs typeface="+mn-cs"/>
              </a:rPr>
              <a:t>Navigate to Workday Advanced Use Cases &gt; Time Off Request &gt; Holiday Calendars, click on “Get Holiday Calendars” UI action to get the holiday calendars from Workday, verify the data imported into Holiday Calendars table.</a:t>
            </a:r>
          </a:p>
          <a:p>
            <a:r>
              <a:rPr lang="en-AU" sz="1200" b="0" i="0" kern="1200" dirty="0">
                <a:solidFill>
                  <a:schemeClr val="tx1"/>
                </a:solidFill>
                <a:effectLst/>
                <a:latin typeface="+mj-lt"/>
                <a:ea typeface="+mn-ea"/>
                <a:cs typeface="+mn-cs"/>
              </a:rPr>
              <a:t>Finally navigate to Workday Advanced Use Cases &gt; Time Off Request &gt; Work Schedule Calendars, click on “Get Work Schedule Calendars” UI action to get the work schedule calendars from Workday, verify the data imported into Work Schedule Calendars table.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51995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sz="1200" b="0" i="0" kern="1200" dirty="0">
                <a:solidFill>
                  <a:schemeClr val="tx1"/>
                </a:solidFill>
                <a:effectLst/>
                <a:latin typeface="+mj-lt"/>
                <a:ea typeface="+mn-ea"/>
                <a:cs typeface="+mn-cs"/>
              </a:rPr>
              <a:t>Configuration</a:t>
            </a:r>
          </a:p>
          <a:p>
            <a:pPr marL="171450" indent="-171450"/>
            <a:r>
              <a:rPr lang="en-AU" sz="1200" b="0" i="0" kern="1200" dirty="0">
                <a:solidFill>
                  <a:schemeClr val="tx1"/>
                </a:solidFill>
                <a:effectLst/>
                <a:latin typeface="+mj-lt"/>
                <a:ea typeface="+mn-ea"/>
                <a:cs typeface="+mn-cs"/>
              </a:rPr>
              <a:t>Configure the Workday Report configuration for holiday calendar, Navigate to Workday Advanced Use Cases &gt; Workday Report Configurations, click on new button, provide the Report name, Report owner username and used for as ‘Get holiday calendar wid’. Make sure if this already configured for “Request Time Off” than skip this part of process.</a:t>
            </a:r>
          </a:p>
          <a:p>
            <a:pPr marL="171450" indent="-171450"/>
            <a:r>
              <a:rPr lang="en-AU" sz="1200" b="0" i="0" kern="1200" dirty="0">
                <a:solidFill>
                  <a:schemeClr val="tx1"/>
                </a:solidFill>
                <a:effectLst/>
                <a:latin typeface="+mj-lt"/>
                <a:ea typeface="+mn-ea"/>
                <a:cs typeface="+mn-cs"/>
              </a:rPr>
              <a:t>Data set up for Holiday Calendar table. First make sure whether this has been done as a part of set up for “Request Time Off” use case and data has been already brought from Workday to Holiday Calendar table while setting up for “Request Time Off”. If Yes, then leave this part of process. If Not, then Navigate to Workday Advanced Use Cases &gt; Time Off Request &gt; Holiday Calendars and then click on “Get Holiday Calendars” UI action to get the holiday calendars from Workday into ServiceNow, verify the data imported into Holiday Calendars table.</a:t>
            </a:r>
          </a:p>
          <a:p>
            <a:pPr marL="171450" indent="-171450"/>
            <a:r>
              <a:rPr lang="en-AU" sz="1200" b="0" i="0" kern="1200" dirty="0">
                <a:solidFill>
                  <a:schemeClr val="tx1"/>
                </a:solidFill>
                <a:effectLst/>
                <a:latin typeface="+mj-lt"/>
                <a:ea typeface="+mn-ea"/>
                <a:cs typeface="+mn-cs"/>
              </a:rPr>
              <a:t>Add widget “View Workday Holiday Calendar” to any page of the portal as required using service portal designer. Here on widget you can set any calendar as your default calendar which will always appear whenever widget loads by clicking on “Set as default”.</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9924846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AU"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6861784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SG" sz="1200" b="0" i="0" kern="1200" dirty="0">
                <a:solidFill>
                  <a:schemeClr val="tx1"/>
                </a:solidFill>
                <a:effectLst/>
                <a:latin typeface="+mj-lt"/>
                <a:ea typeface="+mn-ea"/>
                <a:cs typeface="+mn-cs"/>
              </a:rPr>
              <a:t>Configuration</a:t>
            </a:r>
          </a:p>
          <a:p>
            <a:pPr marL="171450" indent="-171450"/>
            <a:r>
              <a:rPr lang="en-AU" sz="1200" b="0" i="0" kern="1200" dirty="0">
                <a:solidFill>
                  <a:schemeClr val="tx1"/>
                </a:solidFill>
                <a:effectLst/>
                <a:latin typeface="+mj-lt"/>
                <a:ea typeface="+mn-ea"/>
                <a:cs typeface="+mn-cs"/>
              </a:rPr>
              <a:t>Make sure you have published the VA topic i.e. “Workday Legal Name Change (Template)” in virtual designer.</a:t>
            </a:r>
          </a:p>
          <a:p>
            <a:pPr marL="171450" indent="-171450"/>
            <a:r>
              <a:rPr lang="en-AU" sz="1200" b="0" i="0" kern="1200" dirty="0">
                <a:solidFill>
                  <a:schemeClr val="tx1"/>
                </a:solidFill>
                <a:effectLst/>
                <a:latin typeface="+mj-lt"/>
                <a:ea typeface="+mn-ea"/>
                <a:cs typeface="+mn-cs"/>
              </a:rPr>
              <a:t>Also make sure NLU is enable in Virtual Agent. Navigate to Collaboration &gt; Virtual Agent &gt; General Settings &gt; NLU Settings. Now make sure “Enable NLU in Virtual Agent” is enabled.</a:t>
            </a:r>
          </a:p>
          <a:p>
            <a:pPr marL="171450" indent="-171450"/>
            <a:r>
              <a:rPr lang="en-AU" sz="1200" b="0" i="0" kern="1200" dirty="0">
                <a:solidFill>
                  <a:schemeClr val="tx1"/>
                </a:solidFill>
                <a:effectLst/>
                <a:latin typeface="+mj-lt"/>
                <a:ea typeface="+mn-ea"/>
                <a:cs typeface="+mn-cs"/>
              </a:rPr>
              <a:t>Set up of document categories from Workday in ‘Workday Reference ID List’ table of ServiceNow. For this go to Workday Advanced Use Cases &gt; Legal Name Change &gt; Document Categories and then click on “Get Reference IDs” UI action to get all the document categories from Workday into ServiceNow, verify the data imported into ServiceNow Reference ID List table.</a:t>
            </a:r>
          </a:p>
          <a:p>
            <a:pPr marL="171450" indent="-171450"/>
            <a:r>
              <a:rPr lang="en-AU" sz="1200" b="0" i="0" kern="1200" dirty="0">
                <a:solidFill>
                  <a:schemeClr val="tx1"/>
                </a:solidFill>
                <a:effectLst/>
                <a:latin typeface="+mj-lt"/>
                <a:ea typeface="+mn-ea"/>
                <a:cs typeface="+mn-cs"/>
              </a:rPr>
              <a:t>Setup the legal name change configuration, Navigate to Workday Advanced Use Cases &gt; Legal Name Change &gt; Configuration, click on new button, provide the ‘Enable document upload’ and ‘Document category’</a:t>
            </a:r>
          </a:p>
          <a:p>
            <a:pPr marL="0" indent="0">
              <a:buNone/>
            </a:pPr>
            <a:endParaRPr lang="en-AU" sz="1200" b="0" i="0" kern="1200" dirty="0">
              <a:solidFill>
                <a:schemeClr val="tx1"/>
              </a:solidFill>
              <a:effectLst/>
              <a:latin typeface="+mj-lt"/>
              <a:ea typeface="+mn-ea"/>
              <a:cs typeface="+mn-cs"/>
            </a:endParaRPr>
          </a:p>
          <a:p>
            <a:pPr marL="0" indent="0">
              <a:buNone/>
            </a:pPr>
            <a:r>
              <a:rPr lang="en-AU" sz="1200" b="0" i="0" kern="1200" dirty="0">
                <a:solidFill>
                  <a:schemeClr val="tx1"/>
                </a:solidFill>
                <a:effectLst/>
                <a:latin typeface="+mj-lt"/>
                <a:ea typeface="+mn-ea"/>
                <a:cs typeface="+mn-cs"/>
              </a:rPr>
              <a:t>VA Topic Flow</a:t>
            </a:r>
          </a:p>
          <a:p>
            <a:pPr lvl="1"/>
            <a:r>
              <a:rPr lang="en-US" dirty="0"/>
              <a:t>Employee initiate VA conversation using over 30 utterances OOTB (e.g. Where can I change my name) </a:t>
            </a:r>
          </a:p>
          <a:p>
            <a:pPr lvl="1"/>
            <a:r>
              <a:rPr lang="en-US" dirty="0"/>
              <a:t>VA displays name for employee to verify and confirm to proceed</a:t>
            </a:r>
          </a:p>
          <a:p>
            <a:pPr lvl="1"/>
            <a:r>
              <a:rPr lang="en-US" dirty="0"/>
              <a:t>Employee will be asked to provide new First, Last and/or Middle Name, then upload supporting document, provide description and additional comments</a:t>
            </a:r>
          </a:p>
          <a:p>
            <a:pPr lvl="1"/>
            <a:r>
              <a:rPr lang="en-US" dirty="0"/>
              <a:t>VA will display summary of request and Employee will confirm creation of the Case, employee can also choose Effective change date or change immediately</a:t>
            </a:r>
          </a:p>
          <a:p>
            <a:pPr lvl="1"/>
            <a:r>
              <a:rPr lang="en-US" dirty="0"/>
              <a:t>Workday will be updated and then will be sync w/ SN based on frequency of the EE load job</a:t>
            </a:r>
          </a:p>
          <a:p>
            <a:pPr lvl="1"/>
            <a:r>
              <a:rPr lang="en-US" dirty="0"/>
              <a:t>HR Case will be created and if Workday update is successful it will automatically move to Close Complete</a:t>
            </a:r>
          </a:p>
          <a:p>
            <a:pPr marL="0" indent="0">
              <a:buNone/>
            </a:pPr>
            <a:endParaRPr lang="en-AU"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931609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3490668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SG"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319104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a:t>
            </a:fld>
            <a:endParaRPr lang="en-US" dirty="0"/>
          </a:p>
        </p:txBody>
      </p:sp>
    </p:spTree>
    <p:extLst>
      <p:ext uri="{BB962C8B-B14F-4D97-AF65-F5344CB8AC3E}">
        <p14:creationId xmlns:p14="http://schemas.microsoft.com/office/powerpoint/2010/main" val="13193522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Download and install </a:t>
            </a:r>
            <a:r>
              <a:rPr lang="en-US" b="1" dirty="0"/>
              <a:t>Oracle HCM Cloud Spoke</a:t>
            </a:r>
            <a:r>
              <a:rPr lang="en-US" dirty="0"/>
              <a:t> and </a:t>
            </a:r>
            <a:r>
              <a:rPr lang="en-US" b="1" dirty="0"/>
              <a:t>HR Service Delivery Integration with Oracle HCM</a:t>
            </a:r>
            <a:r>
              <a:rPr lang="en-US" dirty="0"/>
              <a:t> from the </a:t>
            </a:r>
            <a:r>
              <a:rPr lang="en-US" dirty="0">
                <a:solidFill>
                  <a:srgbClr val="3F8F5B"/>
                </a:solidFill>
                <a:hlinkClick r:id="rId3">
                  <a:extLst>
                    <a:ext uri="{A12FA001-AC4F-418D-AE19-62706E023703}">
                      <ahyp:hlinkClr xmlns:ahyp="http://schemas.microsoft.com/office/drawing/2018/hyperlinkcolor" val="tx"/>
                    </a:ext>
                  </a:extLst>
                </a:hlinkClick>
              </a:rPr>
              <a:t>ServiceNow Store</a:t>
            </a:r>
            <a:endParaRPr lang="en-US" dirty="0">
              <a:solidFill>
                <a:srgbClr val="3F8F5B"/>
              </a:solidFill>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Set up Connection and Credential Aliases that will be used in Flow Designer flow to connect to 3</a:t>
            </a:r>
            <a:r>
              <a:rPr lang="en-US" baseline="30000" dirty="0"/>
              <a:t>rd</a:t>
            </a:r>
            <a:r>
              <a:rPr lang="en-US" dirty="0"/>
              <a:t> party applications.</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Go to Integrations Framework -&gt; Source and verify the Oracle HCM Cloud and based on customer requirements enable/disable Integration Services that are available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Review and if required update the Transform Map per Integration Services, for example if additional HR Profile needs to be mapped from the Oracle workers table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Update and publish the </a:t>
            </a:r>
            <a:r>
              <a:rPr lang="en-US" b="1" dirty="0"/>
              <a:t>Trigger Oracle HCM Integration</a:t>
            </a:r>
            <a:r>
              <a:rPr lang="en-US" dirty="0"/>
              <a:t> flow</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720519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5011548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SG"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1195955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Download and install </a:t>
            </a:r>
            <a:r>
              <a:rPr lang="en-US" b="1" dirty="0"/>
              <a:t>Oracle HCM Cloud Spoke</a:t>
            </a:r>
            <a:r>
              <a:rPr lang="en-US" dirty="0"/>
              <a:t> and </a:t>
            </a:r>
            <a:r>
              <a:rPr lang="en-US" b="1" dirty="0"/>
              <a:t>HR Service Delivery Advanced Integration with Oracle HCM</a:t>
            </a:r>
            <a:r>
              <a:rPr lang="en-US" dirty="0"/>
              <a:t> from the</a:t>
            </a:r>
            <a:r>
              <a:rPr lang="en-US" dirty="0">
                <a:solidFill>
                  <a:srgbClr val="009156"/>
                </a:solidFill>
              </a:rPr>
              <a:t> </a:t>
            </a:r>
            <a:r>
              <a:rPr lang="en-US" dirty="0">
                <a:solidFill>
                  <a:srgbClr val="009156"/>
                </a:solidFill>
                <a:hlinkClick r:id="rId3">
                  <a:extLst>
                    <a:ext uri="{A12FA001-AC4F-418D-AE19-62706E023703}">
                      <ahyp:hlinkClr xmlns:ahyp="http://schemas.microsoft.com/office/drawing/2018/hyperlinkcolor" val="tx"/>
                    </a:ext>
                  </a:extLst>
                </a:hlinkClick>
              </a:rPr>
              <a:t>ServiceNow Store</a:t>
            </a:r>
            <a:endParaRPr lang="en-US" dirty="0">
              <a:solidFill>
                <a:srgbClr val="009156"/>
              </a:solidFill>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Set up Oracle HCM Cloud spoke like Connection and Credential Aliases </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AU" sz="1200" b="0" i="0" kern="1200" dirty="0">
                <a:solidFill>
                  <a:schemeClr val="tx1"/>
                </a:solidFill>
                <a:effectLst/>
                <a:latin typeface="+mj-lt"/>
                <a:ea typeface="+mn-ea"/>
                <a:cs typeface="+mn-cs"/>
              </a:rPr>
              <a:t>Add the HR Portal Components, such as Direct Deposits, Holiday Calendar, Time Off Balances, and Total Rewards widgets that can be used with any HR application.</a:t>
            </a:r>
            <a:endParaRPr lang="en-US" dirty="0"/>
          </a:p>
          <a:p>
            <a:r>
              <a:rPr lang="en-AU" sz="1200" b="0" i="0" kern="1200" dirty="0">
                <a:solidFill>
                  <a:schemeClr val="tx1"/>
                </a:solidFill>
                <a:effectLst/>
                <a:latin typeface="+mj-lt"/>
                <a:ea typeface="+mn-ea"/>
                <a:cs typeface="+mn-cs"/>
              </a:rPr>
              <a:t>Create the total rewards BI report in the Oracle HCM system. Add the BI report path in the Oracle HCM system. This is required for the Get Total Rewards Action to pull Oracle HCM total rewards information into the ServiceNow instance.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Review the record producers to see if there is a macro variable added with the corresponding widget</a:t>
            </a:r>
          </a:p>
          <a:p>
            <a:r>
              <a:rPr lang="en-AU" sz="1200" b="0" i="0" kern="1200" dirty="0">
                <a:solidFill>
                  <a:schemeClr val="tx1"/>
                </a:solidFill>
                <a:effectLst/>
                <a:latin typeface="+mj-lt"/>
                <a:ea typeface="+mn-ea"/>
                <a:cs typeface="+mn-cs"/>
              </a:rPr>
              <a:t>Create the Holiday Calendar BI report in the Oracle HCM system. To run the View Holiday Calendar widget successfully, configure BI report and Connection &amp; Credential Aliases in Oracle Cloud HCM Spoke.</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40013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937899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0510126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9955004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sz="1200" b="0" i="0" kern="1200" dirty="0">
                <a:solidFill>
                  <a:schemeClr val="tx1"/>
                </a:solidFill>
                <a:effectLst/>
                <a:latin typeface="+mj-lt"/>
                <a:ea typeface="+mn-ea"/>
                <a:cs typeface="+mn-cs"/>
              </a:rPr>
              <a:t>Key Features</a:t>
            </a:r>
          </a:p>
          <a:p>
            <a:r>
              <a:rPr lang="en-AU" sz="1200" b="0" i="0" kern="1200" dirty="0">
                <a:solidFill>
                  <a:schemeClr val="tx1"/>
                </a:solidFill>
                <a:effectLst/>
                <a:latin typeface="+mj-lt"/>
                <a:ea typeface="+mn-ea"/>
                <a:cs typeface="+mn-cs"/>
              </a:rPr>
              <a:t>Retrieve information on leave balances, schedules, work hours, list of punches, time-off requests, and upcoming shifts on-the-go.</a:t>
            </a:r>
          </a:p>
          <a:p>
            <a:r>
              <a:rPr lang="en-AU" sz="1200" b="0" i="0" kern="1200" dirty="0">
                <a:solidFill>
                  <a:schemeClr val="tx1"/>
                </a:solidFill>
                <a:effectLst/>
                <a:latin typeface="+mj-lt"/>
                <a:ea typeface="+mn-ea"/>
                <a:cs typeface="+mn-cs"/>
              </a:rPr>
              <a:t>Build conversations that are based on keywords that an employee enters.</a:t>
            </a:r>
          </a:p>
          <a:p>
            <a:r>
              <a:rPr lang="en-AU" sz="1200" b="0" i="0" kern="1200" dirty="0">
                <a:solidFill>
                  <a:schemeClr val="tx1"/>
                </a:solidFill>
                <a:effectLst/>
                <a:latin typeface="+mj-lt"/>
                <a:ea typeface="+mn-ea"/>
                <a:cs typeface="+mn-cs"/>
              </a:rPr>
              <a:t>Apply Natural Language Understanding (NLU) models, which enable the virtual agent to pick utterances for understanding, processing, and responding to what employees are saying during a conversation.</a:t>
            </a:r>
          </a:p>
          <a:p>
            <a:endParaRPr lang="en-AU" sz="1200" b="0" i="0" kern="1200" dirty="0">
              <a:solidFill>
                <a:schemeClr val="tx1"/>
              </a:solidFill>
              <a:effectLst/>
              <a:latin typeface="+mj-lt"/>
              <a:ea typeface="+mn-ea"/>
              <a:cs typeface="+mn-cs"/>
            </a:endParaRPr>
          </a:p>
          <a:p>
            <a:r>
              <a:rPr lang="en-US" sz="1800" dirty="0">
                <a:solidFill>
                  <a:schemeClr val="tx1">
                    <a:lumMod val="50000"/>
                  </a:schemeClr>
                </a:solidFill>
              </a:rPr>
              <a:t>The UKG spoke provides a list of actions that wraps around the UKG Dimensions REST APIs. It provides the foundation to synchronize ServiceNow and UKG Dimensions bi-directionally.</a:t>
            </a:r>
          </a:p>
          <a:p>
            <a:r>
              <a:rPr lang="en-US" sz="1800" dirty="0">
                <a:solidFill>
                  <a:schemeClr val="tx1">
                    <a:lumMod val="50000"/>
                  </a:schemeClr>
                </a:solidFill>
              </a:rPr>
              <a:t>Requires IntegrationHub Enterprise subscription package</a:t>
            </a:r>
          </a:p>
          <a:p>
            <a:pPr lvl="0"/>
            <a:r>
              <a:rPr lang="en-US" sz="1900" dirty="0">
                <a:solidFill>
                  <a:schemeClr val="tx1">
                    <a:lumMod val="50000"/>
                  </a:schemeClr>
                </a:solidFill>
              </a:rPr>
              <a:t>Ships flows and sub flows to pull and post data to UKG Dimensions</a:t>
            </a:r>
          </a:p>
          <a:p>
            <a:r>
              <a:rPr lang="en-US" sz="1800" dirty="0">
                <a:solidFill>
                  <a:schemeClr val="tx1">
                    <a:lumMod val="50000"/>
                  </a:schemeClr>
                </a:solidFill>
              </a:rPr>
              <a:t>Handles UKG special authentication requirements</a:t>
            </a:r>
          </a:p>
          <a:p>
            <a:endParaRPr lang="en-AU"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2432534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948809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10495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818008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sz="1200" b="0" i="0" u="none" strike="noStrike" dirty="0">
                <a:solidFill>
                  <a:srgbClr val="000000"/>
                </a:solidFill>
                <a:effectLst/>
                <a:latin typeface="Century Gothic" panose="020B0502020202020204" pitchFamily="34" charset="0"/>
              </a:rPr>
              <a:t>Requires HR Service Delivery with Enterprise</a:t>
            </a:r>
            <a:r>
              <a:rPr lang="en-US" sz="12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pPr algn="l" rtl="0" fontAlgn="base"/>
            <a:endParaRPr lang="en-US" sz="1200" b="1" i="0" u="none" strike="noStrike" dirty="0">
              <a:solidFill>
                <a:srgbClr val="62D84E"/>
              </a:solidFill>
              <a:effectLst/>
              <a:latin typeface="Century Gothic" panose="020B0502020202020204" pitchFamily="34" charset="0"/>
            </a:endParaRPr>
          </a:p>
          <a:p>
            <a:pPr algn="l" rtl="0" fontAlgn="base"/>
            <a:r>
              <a:rPr lang="en-US" sz="1200" b="1" i="0" u="none" strike="noStrike" dirty="0">
                <a:solidFill>
                  <a:srgbClr val="62D84E"/>
                </a:solidFill>
                <a:effectLst/>
                <a:latin typeface="Century Gothic" panose="020B0502020202020204" pitchFamily="34" charset="0"/>
              </a:rPr>
              <a:t>Plugin Dependency </a:t>
            </a:r>
            <a:r>
              <a:rPr lang="en-US" sz="1200" b="0" i="0" dirty="0">
                <a:solidFill>
                  <a:srgbClr val="62D84E"/>
                </a:solidFill>
                <a:effectLst/>
                <a:latin typeface="Century Gothic" panose="020B0502020202020204" pitchFamily="34" charset="0"/>
              </a:rPr>
              <a:t>​</a:t>
            </a:r>
            <a:endParaRPr lang="en-US" b="0" i="0" dirty="0">
              <a:solidFill>
                <a:srgbClr val="000000"/>
              </a:solidFill>
              <a:effectLst/>
              <a:latin typeface="Segoe UI" panose="020B0502040204020203" pitchFamily="34" charset="0"/>
            </a:endParaRPr>
          </a:p>
          <a:p>
            <a:pPr lvl="1" algn="l" rtl="0" fontAlgn="base">
              <a:buFont typeface="Arial" panose="020B0604020202020204" pitchFamily="34" charset="0"/>
              <a:buChar char="•"/>
            </a:pPr>
            <a:r>
              <a:rPr lang="en-US" sz="1800" b="0" i="0" u="none" strike="noStrike" dirty="0">
                <a:solidFill>
                  <a:srgbClr val="000000"/>
                </a:solidFill>
                <a:effectLst/>
                <a:latin typeface="Century Gothic" panose="020B0502020202020204" pitchFamily="34" charset="0"/>
              </a:rPr>
              <a:t>Enterprise Service Management Integrations Framework</a:t>
            </a:r>
          </a:p>
          <a:p>
            <a:pPr lvl="1" algn="l" rtl="0" fontAlgn="base">
              <a:buFont typeface="Arial" panose="020B0604020202020204" pitchFamily="34" charset="0"/>
              <a:buChar char="•"/>
            </a:pPr>
            <a:r>
              <a:rPr lang="en-US" sz="1100" b="0" i="0" u="none" strike="noStrike" dirty="0">
                <a:solidFill>
                  <a:srgbClr val="000000"/>
                </a:solidFill>
                <a:effectLst/>
                <a:latin typeface="Century Gothic" panose="020B0502020202020204" pitchFamily="34" charset="0"/>
              </a:rPr>
              <a:t>Lifecycle event for Enterprise Plugin</a:t>
            </a:r>
          </a:p>
          <a:p>
            <a:pPr lvl="1" algn="l" rtl="0" fontAlgn="base">
              <a:buFont typeface="Arial" panose="020B0604020202020204" pitchFamily="34" charset="0"/>
              <a:buChar char="•"/>
            </a:pPr>
            <a:r>
              <a:rPr lang="en-US" sz="1100" b="0" i="0" u="none" strike="noStrike" dirty="0">
                <a:solidFill>
                  <a:srgbClr val="000000"/>
                </a:solidFill>
                <a:effectLst/>
                <a:latin typeface="Century Gothic" panose="020B0502020202020204" pitchFamily="34" charset="0"/>
              </a:rPr>
              <a:t>Magnit spoke</a:t>
            </a:r>
            <a:endParaRPr lang="en-US" b="0"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53</a:t>
            </a:fld>
            <a:endParaRPr lang="en-US" dirty="0"/>
          </a:p>
        </p:txBody>
      </p:sp>
    </p:spTree>
    <p:extLst>
      <p:ext uri="{BB962C8B-B14F-4D97-AF65-F5344CB8AC3E}">
        <p14:creationId xmlns:p14="http://schemas.microsoft.com/office/powerpoint/2010/main" val="32482405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54</a:t>
            </a:fld>
            <a:endParaRPr lang="en-US" dirty="0"/>
          </a:p>
        </p:txBody>
      </p:sp>
    </p:spTree>
    <p:extLst>
      <p:ext uri="{BB962C8B-B14F-4D97-AF65-F5344CB8AC3E}">
        <p14:creationId xmlns:p14="http://schemas.microsoft.com/office/powerpoint/2010/main" val="42927541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6437006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400"/>
              </a:spcBef>
            </a:pPr>
            <a:r>
              <a:rPr lang="en-US" dirty="0"/>
              <a:t>Download and install Magnit Spoke and HR Service Delivery Integration with Magnit from the </a:t>
            </a:r>
            <a:r>
              <a:rPr lang="en-US" dirty="0">
                <a:hlinkClick r:id="rId3"/>
              </a:rPr>
              <a:t>ServiceNow Store</a:t>
            </a:r>
          </a:p>
          <a:p>
            <a:pPr>
              <a:lnSpc>
                <a:spcPct val="100000"/>
              </a:lnSpc>
              <a:spcBef>
                <a:spcPts val="400"/>
              </a:spcBef>
              <a:defRPr/>
            </a:pPr>
            <a:r>
              <a:rPr lang="en-US" dirty="0"/>
              <a:t>Validate Manager Profile in ServiceNow</a:t>
            </a:r>
          </a:p>
          <a:p>
            <a:pPr>
              <a:lnSpc>
                <a:spcPct val="100000"/>
              </a:lnSpc>
              <a:spcBef>
                <a:spcPts val="400"/>
              </a:spcBef>
              <a:defRPr/>
            </a:pPr>
            <a:r>
              <a:rPr lang="en-US" dirty="0"/>
              <a:t>Import Location, Department, and Job to be associated to the contingent worker </a:t>
            </a:r>
          </a:p>
          <a:p>
            <a:pPr>
              <a:lnSpc>
                <a:spcPct val="100000"/>
              </a:lnSpc>
              <a:spcBef>
                <a:spcPts val="400"/>
              </a:spcBef>
              <a:defRPr/>
            </a:pPr>
            <a:r>
              <a:rPr lang="en-US" dirty="0"/>
              <a:t>Create HR Task Templates via Magnit Task Mapping Table</a:t>
            </a:r>
          </a:p>
          <a:p>
            <a:pPr>
              <a:lnSpc>
                <a:spcPct val="100000"/>
              </a:lnSpc>
              <a:spcBef>
                <a:spcPts val="400"/>
              </a:spcBef>
              <a:defRPr/>
            </a:pPr>
            <a:r>
              <a:rPr lang="en-US" dirty="0"/>
              <a:t>Verify Integration Source and activate Integration Service</a:t>
            </a:r>
          </a:p>
          <a:p>
            <a:pPr marL="398145" lvl="1" indent="-233045">
              <a:lnSpc>
                <a:spcPct val="100000"/>
              </a:lnSpc>
              <a:spcBef>
                <a:spcPts val="400"/>
              </a:spcBef>
              <a:defRPr/>
            </a:pPr>
            <a:r>
              <a:rPr lang="en-US" dirty="0"/>
              <a:t>Get Contingent Worker</a:t>
            </a:r>
          </a:p>
          <a:p>
            <a:pPr>
              <a:lnSpc>
                <a:spcPct val="100000"/>
              </a:lnSpc>
              <a:spcBef>
                <a:spcPts val="400"/>
              </a:spcBef>
              <a:defRPr/>
            </a:pPr>
            <a:r>
              <a:rPr lang="en-US" dirty="0"/>
              <a:t>Review and configure Transform Map per Integration Service</a:t>
            </a:r>
          </a:p>
          <a:p>
            <a:pPr>
              <a:lnSpc>
                <a:spcPct val="100000"/>
              </a:lnSpc>
              <a:spcBef>
                <a:spcPts val="400"/>
              </a:spcBef>
              <a:defRPr/>
            </a:pPr>
            <a:r>
              <a:rPr lang="en-US" dirty="0"/>
              <a:t>Validate connection in User Onboarding Items table</a:t>
            </a:r>
          </a:p>
          <a:p>
            <a:pPr marL="0" marR="0" lvl="0" indent="0" algn="l" defTabSz="457040">
              <a:lnSpc>
                <a:spcPct val="95000"/>
              </a:lnSpc>
              <a:spcBef>
                <a:spcPts val="0"/>
              </a:spcBef>
              <a:spcAft>
                <a:spcPts val="600"/>
              </a:spcAft>
              <a:buClrTx/>
              <a:buSzTx/>
              <a:buNone/>
              <a:tabLst/>
              <a:defRPr/>
            </a:pPr>
            <a:endParaRPr lang="en-US" dirty="0">
              <a:solidFill>
                <a:srgbClr val="3F8F5B"/>
              </a:solidFill>
            </a:endParaRPr>
          </a:p>
          <a:p>
            <a:pPr marL="342900" indent="-342900">
              <a:lnSpc>
                <a:spcPct val="100000"/>
              </a:lnSpc>
              <a:spcBef>
                <a:spcPts val="300"/>
              </a:spcBef>
              <a:spcAft>
                <a:spcPts val="0"/>
              </a:spcAft>
              <a:buAutoNum type="arabicPeriod"/>
              <a:defRPr/>
            </a:pPr>
            <a:r>
              <a:rPr lang="en-US" dirty="0"/>
              <a:t>Update and publish the </a:t>
            </a:r>
            <a:r>
              <a:rPr lang="en-US" b="1" dirty="0"/>
              <a:t>Trigger Magnit Integration</a:t>
            </a:r>
            <a:r>
              <a:rPr lang="en-US" dirty="0"/>
              <a:t> flow</a:t>
            </a:r>
            <a:br>
              <a:rPr lang="en-US" dirty="0">
                <a:cs typeface="+mj-lt"/>
              </a:rPr>
            </a:br>
            <a:br>
              <a:rPr lang="en-US" dirty="0">
                <a:cs typeface="+mj-lt"/>
              </a:rPr>
            </a:br>
            <a:r>
              <a:rPr lang="en-US" dirty="0"/>
              <a:t>Manager profile must be available in the ServiceNow instance before pulling contingent worker information.</a:t>
            </a:r>
          </a:p>
          <a:p>
            <a:pPr marL="342900" indent="-342900">
              <a:lnSpc>
                <a:spcPct val="100000"/>
              </a:lnSpc>
              <a:spcBef>
                <a:spcPts val="300"/>
              </a:spcBef>
              <a:spcAft>
                <a:spcPts val="0"/>
              </a:spcAft>
              <a:buAutoNum type="arabicPeriod"/>
              <a:defRPr/>
            </a:pPr>
            <a:r>
              <a:rPr lang="en-US" dirty="0"/>
              <a:t>Location, Department, Job to be associated to the Contingent worker needs to be imported to the SN instance via bulk import. In case, the corresponding Ids are not imported, these values remain null for the contingent employee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049126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00000"/>
              </a:lnSpc>
              <a:spcBef>
                <a:spcPts val="300"/>
              </a:spcBef>
              <a:spcAft>
                <a:spcPts val="0"/>
              </a:spcAft>
              <a:buAutoNum type="arabicPeriod"/>
            </a:pPr>
            <a:r>
              <a:rPr lang="en-US" dirty="0"/>
              <a:t>Manager profile must be available in the ServiceNow instance before pulling contingent worker information.</a:t>
            </a:r>
          </a:p>
          <a:p>
            <a:pPr marL="342900" indent="-342900">
              <a:lnSpc>
                <a:spcPct val="100000"/>
              </a:lnSpc>
              <a:spcBef>
                <a:spcPts val="300"/>
              </a:spcBef>
              <a:spcAft>
                <a:spcPts val="0"/>
              </a:spcAft>
              <a:buAutoNum type="arabicPeriod"/>
            </a:pPr>
            <a:r>
              <a:rPr lang="en-US" dirty="0"/>
              <a:t>Location, Department, Job to be associated to the Contingent worker needs to be imported to the SN instance via bulk import. In case, the corresponding IDs are not imported, these values remain null for the contingent employee</a:t>
            </a:r>
          </a:p>
          <a:p>
            <a:pPr marL="342900" indent="-342900">
              <a:lnSpc>
                <a:spcPct val="100000"/>
              </a:lnSpc>
              <a:spcBef>
                <a:spcPts val="300"/>
              </a:spcBef>
              <a:spcAft>
                <a:spcPts val="0"/>
              </a:spcAft>
              <a:buAutoNum type="arabicPeriod"/>
            </a:pPr>
            <a:r>
              <a:rPr lang="en-GB" dirty="0"/>
              <a:t>Magnit admin needs to create relevant HR Task Templates and associate them to Onboarding items available in Magnit instance</a:t>
            </a:r>
            <a:r>
              <a:rPr lang="en-IN" dirty="0"/>
              <a:t>. This is done via </a:t>
            </a:r>
            <a:r>
              <a:rPr lang="en-US" dirty="0"/>
              <a:t>‘Magnit Task Mapping’ table</a:t>
            </a:r>
          </a:p>
          <a:p>
            <a:pPr marL="342900" indent="-342900">
              <a:lnSpc>
                <a:spcPct val="100000"/>
              </a:lnSpc>
              <a:spcBef>
                <a:spcPts val="300"/>
              </a:spcBef>
              <a:spcAft>
                <a:spcPts val="0"/>
              </a:spcAft>
              <a:buAutoNum type="arabicPeriod"/>
            </a:pPr>
            <a:r>
              <a:rPr lang="en-US" dirty="0"/>
              <a:t>Below mentioned properties needs to be created for the Magnit source. These are one-time configurations:</a:t>
            </a:r>
          </a:p>
          <a:p>
            <a:pPr marL="799465" lvl="1" indent="-342900">
              <a:lnSpc>
                <a:spcPct val="100000"/>
              </a:lnSpc>
              <a:spcBef>
                <a:spcPts val="300"/>
              </a:spcBef>
              <a:spcAft>
                <a:spcPts val="0"/>
              </a:spcAft>
              <a:buAutoNum type="arabicPeriod"/>
            </a:pPr>
            <a:r>
              <a:rPr lang="en-US" dirty="0"/>
              <a:t>full_pull_wait_time: This is the wait time between receiving correlation Id and calling the full pull action</a:t>
            </a:r>
          </a:p>
          <a:p>
            <a:pPr marL="799465" lvl="1" indent="-342900">
              <a:lnSpc>
                <a:spcPct val="100000"/>
              </a:lnSpc>
              <a:spcBef>
                <a:spcPts val="300"/>
              </a:spcBef>
              <a:spcAft>
                <a:spcPts val="0"/>
              </a:spcAft>
              <a:buAutoNum type="arabicPeriod"/>
            </a:pPr>
            <a:r>
              <a:rPr lang="en-US" dirty="0"/>
              <a:t>delta_pull_wait_time: This is the wait time between receiving correlation Id and calling the delta pull action</a:t>
            </a:r>
          </a:p>
        </p:txBody>
      </p:sp>
      <p:sp>
        <p:nvSpPr>
          <p:cNvPr id="4" name="Slide Number Placeholder 3"/>
          <p:cNvSpPr>
            <a:spLocks noGrp="1"/>
          </p:cNvSpPr>
          <p:nvPr>
            <p:ph type="sldNum" sz="quarter" idx="5"/>
          </p:nvPr>
        </p:nvSpPr>
        <p:spPr/>
        <p:txBody>
          <a:bodyPr/>
          <a:lstStyle/>
          <a:p>
            <a:fld id="{074299CD-3469-7241-AD37-C0E01E3A61D2}" type="slidenum">
              <a:rPr lang="en-US" smtClean="0"/>
              <a:pPr/>
              <a:t>58</a:t>
            </a:fld>
            <a:endParaRPr lang="en-US" dirty="0"/>
          </a:p>
        </p:txBody>
      </p:sp>
    </p:spTree>
    <p:extLst>
      <p:ext uri="{BB962C8B-B14F-4D97-AF65-F5344CB8AC3E}">
        <p14:creationId xmlns:p14="http://schemas.microsoft.com/office/powerpoint/2010/main" val="38737148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9067452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8426793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b="0" i="0" kern="1200" dirty="0">
              <a:solidFill>
                <a:schemeClr val="tx1"/>
              </a:solidFill>
              <a:effectLst/>
              <a:latin typeface="+mj-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0087294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8994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j-lt"/>
                <a:ea typeface="+mn-ea"/>
                <a:cs typeface="+mn-cs"/>
              </a:rPr>
              <a:t>An HR agent first creates a case to request the background check, and the ServiceNow platform sends the request to the third-party system. </a:t>
            </a:r>
          </a:p>
          <a:p>
            <a:r>
              <a:rPr lang="en-AU" sz="1200" b="0" i="0" kern="1200" dirty="0">
                <a:solidFill>
                  <a:schemeClr val="tx1"/>
                </a:solidFill>
                <a:effectLst/>
                <a:latin typeface="+mj-lt"/>
                <a:ea typeface="+mn-ea"/>
                <a:cs typeface="+mn-cs"/>
              </a:rPr>
              <a:t>That system evaluates the request, updates it with the applicant ID and status, and sends it back to the ServiceNow platform. </a:t>
            </a:r>
          </a:p>
          <a:p>
            <a:r>
              <a:rPr lang="en-AU" sz="1200" b="0" i="0" kern="1200" dirty="0">
                <a:solidFill>
                  <a:schemeClr val="tx1"/>
                </a:solidFill>
                <a:effectLst/>
                <a:latin typeface="+mj-lt"/>
                <a:ea typeface="+mn-ea"/>
                <a:cs typeface="+mn-cs"/>
              </a:rPr>
              <a:t>The platform then creates a task for the employee to sign up on the third-party site, and sends an email with a link to the site’s portal. </a:t>
            </a:r>
          </a:p>
          <a:p>
            <a:r>
              <a:rPr lang="en-AU" sz="1200" b="0" i="0" kern="1200" dirty="0">
                <a:solidFill>
                  <a:schemeClr val="tx1"/>
                </a:solidFill>
                <a:effectLst/>
                <a:latin typeface="+mj-lt"/>
                <a:ea typeface="+mn-ea"/>
                <a:cs typeface="+mn-cs"/>
              </a:rPr>
              <a:t>The employee clicks the link in the email and completes the application on the site portal. </a:t>
            </a:r>
          </a:p>
          <a:p>
            <a:r>
              <a:rPr lang="en-AU" sz="1200" b="0" i="0" kern="1200" dirty="0">
                <a:solidFill>
                  <a:schemeClr val="tx1"/>
                </a:solidFill>
                <a:effectLst/>
                <a:latin typeface="+mj-lt"/>
                <a:ea typeface="+mn-ea"/>
                <a:cs typeface="+mn-cs"/>
              </a:rPr>
              <a:t>The third-party system starts the background check, and notifies the ServiceNow platform that the check is in progress. </a:t>
            </a:r>
          </a:p>
          <a:p>
            <a:r>
              <a:rPr lang="en-AU" sz="1200" b="0" i="0" kern="1200" dirty="0">
                <a:solidFill>
                  <a:schemeClr val="tx1"/>
                </a:solidFill>
                <a:effectLst/>
                <a:latin typeface="+mj-lt"/>
                <a:ea typeface="+mn-ea"/>
                <a:cs typeface="+mn-cs"/>
              </a:rPr>
              <a:t>When the background check is complete, the third-party system sends a notification to the ServiceNow platform and the record is updated to include the status of the background check, and a link to the details.</a:t>
            </a:r>
          </a:p>
          <a:p>
            <a:r>
              <a:rPr lang="en-AU" sz="1200" b="0" i="0" kern="1200" dirty="0">
                <a:solidFill>
                  <a:schemeClr val="tx1"/>
                </a:solidFill>
                <a:effectLst/>
                <a:latin typeface="+mj-lt"/>
                <a:ea typeface="+mn-ea"/>
                <a:cs typeface="+mn-cs"/>
              </a:rPr>
              <a:t>Watch - https://youtube/Suh67ITavKg for more info</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470976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Confirm the Guiding Principles</a:t>
            </a:r>
            <a:r>
              <a:rPr lang="en-US" baseline="0" dirty="0"/>
              <a:t> of the Implementation Project. </a:t>
            </a:r>
          </a:p>
          <a:p>
            <a:endParaRPr lang="en-US" baseline="0" dirty="0"/>
          </a:p>
          <a:p>
            <a:r>
              <a:rPr lang="en-US" baseline="0" dirty="0"/>
              <a:t>You may find it valuable to define the terms:</a:t>
            </a:r>
          </a:p>
          <a:p>
            <a:r>
              <a:rPr lang="en-US" baseline="0" dirty="0"/>
              <a:t>Administration – Ongoing Maintenance activities (e.g. User, Group, and Role Administration)</a:t>
            </a:r>
          </a:p>
          <a:p>
            <a:r>
              <a:rPr lang="en-US" baseline="0" dirty="0"/>
              <a:t>Configuration – Expected configuration changes to the out of the box (e.g. Table changes, Workshops, UI Policies)</a:t>
            </a:r>
          </a:p>
          <a:p>
            <a:r>
              <a:rPr lang="en-US" baseline="0" dirty="0"/>
              <a:t>Customization – Changes to business logic (e.g. Advanced Business Rules, Integrations)</a:t>
            </a:r>
          </a:p>
          <a:p>
            <a:r>
              <a:rPr lang="en-US" baseline="0" dirty="0"/>
              <a:t>Platform Changes – Changes that would impact upgrades (e.g. Changes to out of the box UI Pages) </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202884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1798355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kern="1200" dirty="0">
                <a:solidFill>
                  <a:srgbClr val="68A1AF"/>
                </a:solidFill>
                <a:effectLst/>
                <a:latin typeface="+mj-lt"/>
                <a:ea typeface="+mn-ea"/>
                <a:cs typeface="+mn-cs"/>
                <a:hlinkClick r:id="rId3">
                  <a:extLst>
                    <a:ext uri="{A12FA001-AC4F-418D-AE19-62706E023703}">
                      <ahyp:hlinkClr xmlns:ahyp="http://schemas.microsoft.com/office/drawing/2018/hyperlinkcolor" val="tx"/>
                    </a:ext>
                  </a:extLst>
                </a:hlinkClick>
              </a:rPr>
              <a:t>Provide source credentials for the Accurate </a:t>
            </a:r>
            <a:r>
              <a:rPr lang="en-AU" sz="1200" b="0" i="0" u="none" strike="noStrike" kern="1200" dirty="0">
                <a:solidFill>
                  <a:schemeClr val="tx1"/>
                </a:solidFill>
                <a:effectLst/>
                <a:latin typeface="+mj-lt"/>
                <a:ea typeface="+mn-ea"/>
                <a:cs typeface="+mn-cs"/>
                <a:hlinkClick r:id="rId3">
                  <a:extLst>
                    <a:ext uri="{A12FA001-AC4F-418D-AE19-62706E023703}">
                      <ahyp:hlinkClr xmlns:ahyp="http://schemas.microsoft.com/office/drawing/2018/hyperlinkcolor" val="tx"/>
                    </a:ext>
                  </a:extLst>
                </a:hlinkClick>
              </a:rPr>
              <a:t>service</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Provide the source and REST credentials for the Accurate service so that it can be accessed for integration.</a:t>
            </a:r>
          </a:p>
          <a:p>
            <a:r>
              <a:rPr lang="en-AU" sz="1200" b="0" i="0" u="none" strike="noStrike" kern="1200" dirty="0">
                <a:solidFill>
                  <a:srgbClr val="68A1AF"/>
                </a:solidFill>
                <a:effectLst/>
                <a:latin typeface="+mj-lt"/>
                <a:ea typeface="+mn-ea"/>
                <a:cs typeface="+mn-cs"/>
                <a:hlinkClick r:id="rId4">
                  <a:extLst>
                    <a:ext uri="{A12FA001-AC4F-418D-AE19-62706E023703}">
                      <ahyp:hlinkClr xmlns:ahyp="http://schemas.microsoft.com/office/drawing/2018/hyperlinkcolor" val="tx"/>
                    </a:ext>
                  </a:extLst>
                </a:hlinkClick>
              </a:rPr>
              <a:t>Verify integration for the Accurate </a:t>
            </a:r>
            <a:r>
              <a:rPr lang="en-AU" sz="1200" b="0" i="0" u="none" strike="noStrike" kern="1200" dirty="0">
                <a:solidFill>
                  <a:schemeClr val="tx1"/>
                </a:solidFill>
                <a:effectLst/>
                <a:latin typeface="+mj-lt"/>
                <a:ea typeface="+mn-ea"/>
                <a:cs typeface="+mn-cs"/>
                <a:hlinkClick r:id="rId4">
                  <a:extLst>
                    <a:ext uri="{A12FA001-AC4F-418D-AE19-62706E023703}">
                      <ahyp:hlinkClr xmlns:ahyp="http://schemas.microsoft.com/office/drawing/2018/hyperlinkcolor" val="tx"/>
                    </a:ext>
                  </a:extLst>
                </a:hlinkClick>
              </a:rPr>
              <a:t>service</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The integration is configured to push background check data between the HR service in HR Service Delivery and the Accurate service. You can verify the preconfigured settings and determine whether they meet your needs or if further customization is required.</a:t>
            </a:r>
          </a:p>
          <a:p>
            <a:r>
              <a:rPr lang="en-AU" sz="1200" b="0" i="0" u="none" strike="noStrike" kern="1200" dirty="0">
                <a:solidFill>
                  <a:srgbClr val="68A1AF"/>
                </a:solidFill>
                <a:effectLst/>
                <a:latin typeface="+mj-lt"/>
                <a:ea typeface="+mn-ea"/>
                <a:cs typeface="+mn-cs"/>
                <a:hlinkClick r:id="rId5">
                  <a:extLst>
                    <a:ext uri="{A12FA001-AC4F-418D-AE19-62706E023703}">
                      <ahyp:hlinkClr xmlns:ahyp="http://schemas.microsoft.com/office/drawing/2018/hyperlinkcolor" val="tx"/>
                    </a:ext>
                  </a:extLst>
                </a:hlinkClick>
              </a:rPr>
              <a:t>Add background check packages for the Accurate </a:t>
            </a:r>
            <a:r>
              <a:rPr lang="en-AU" sz="1200" b="0" i="0" u="none" strike="noStrike" kern="1200" dirty="0">
                <a:solidFill>
                  <a:schemeClr val="tx1"/>
                </a:solidFill>
                <a:effectLst/>
                <a:latin typeface="+mj-lt"/>
                <a:ea typeface="+mn-ea"/>
                <a:cs typeface="+mn-cs"/>
                <a:hlinkClick r:id="rId5">
                  <a:extLst>
                    <a:ext uri="{A12FA001-AC4F-418D-AE19-62706E023703}">
                      <ahyp:hlinkClr xmlns:ahyp="http://schemas.microsoft.com/office/drawing/2018/hyperlinkcolor" val="tx"/>
                    </a:ext>
                  </a:extLst>
                </a:hlinkClick>
              </a:rPr>
              <a:t>service</a:t>
            </a:r>
            <a:r>
              <a:rPr lang="en-AU" sz="1200" b="0" i="0" u="none" strike="noStrike" kern="1200" dirty="0">
                <a:solidFill>
                  <a:schemeClr val="tx1"/>
                </a:solidFill>
                <a:effectLst/>
                <a:latin typeface="+mj-lt"/>
                <a:ea typeface="+mn-ea"/>
                <a:cs typeface="+mn-cs"/>
              </a:rPr>
              <a:t> </a:t>
            </a:r>
            <a:r>
              <a:rPr lang="en-AU" sz="1200" b="0" i="0" kern="1200" dirty="0">
                <a:solidFill>
                  <a:schemeClr val="tx1"/>
                </a:solidFill>
                <a:effectLst/>
                <a:latin typeface="+mj-lt"/>
                <a:ea typeface="+mn-ea"/>
                <a:cs typeface="+mn-cs"/>
              </a:rPr>
              <a:t>Add one or more background check packages to your instance so they can be accessed when a request for a background check by Accurate is made. For example, you can add a package for a background check only and a package for both a background check and drug screening.</a:t>
            </a:r>
          </a:p>
          <a:p>
            <a:r>
              <a:rPr lang="en-AU" sz="1200" b="0" i="0" kern="1200" dirty="0">
                <a:solidFill>
                  <a:schemeClr val="tx1"/>
                </a:solidFill>
                <a:effectLst/>
                <a:latin typeface="+mj-lt"/>
                <a:ea typeface="+mn-ea"/>
                <a:cs typeface="+mn-cs"/>
              </a:rPr>
              <a:t>Other HR Service mapped to Accurate integrations are</a:t>
            </a:r>
          </a:p>
          <a:p>
            <a:pPr lvl="1"/>
            <a:r>
              <a:rPr lang="en-AU" sz="1100" b="0" i="0" kern="1200" dirty="0">
                <a:solidFill>
                  <a:schemeClr val="tx1"/>
                </a:solidFill>
                <a:effectLst/>
                <a:latin typeface="+mj-lt"/>
                <a:ea typeface="+mn-ea"/>
                <a:cs typeface="+mn-cs"/>
              </a:rPr>
              <a:t>Accurate Background Check - Get Order Updates</a:t>
            </a:r>
          </a:p>
          <a:p>
            <a:pPr lvl="1"/>
            <a:r>
              <a:rPr lang="en-AU" dirty="0">
                <a:solidFill>
                  <a:schemeClr val="tx1"/>
                </a:solidFill>
                <a:effectLst/>
              </a:rPr>
              <a:t>Accurate Background Check - Get Report Data</a:t>
            </a:r>
          </a:p>
          <a:p>
            <a:pPr lvl="1"/>
            <a:r>
              <a:rPr lang="en-AU" sz="1100" b="0" i="0" kern="1200" dirty="0">
                <a:solidFill>
                  <a:schemeClr val="tx1"/>
                </a:solidFill>
                <a:effectLst/>
                <a:latin typeface="+mj-lt"/>
                <a:ea typeface="+mn-ea"/>
                <a:cs typeface="+mn-cs"/>
              </a:rPr>
              <a:t>Accurate Background Check - Place Order</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958451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kern="1200" dirty="0">
                <a:solidFill>
                  <a:srgbClr val="68A1AF"/>
                </a:solidFill>
                <a:effectLst/>
                <a:latin typeface="+mj-lt"/>
                <a:ea typeface="+mn-ea"/>
                <a:cs typeface="+mn-cs"/>
                <a:hlinkClick r:id="rId3">
                  <a:extLst>
                    <a:ext uri="{A12FA001-AC4F-418D-AE19-62706E023703}">
                      <ahyp:hlinkClr xmlns:ahyp="http://schemas.microsoft.com/office/drawing/2018/hyperlinkcolor" val="tx"/>
                    </a:ext>
                  </a:extLst>
                </a:hlinkClick>
              </a:rPr>
              <a:t>Provide source credentials for the Sterling </a:t>
            </a:r>
            <a:r>
              <a:rPr lang="en-AU" sz="1200" b="0" i="0" u="none" strike="noStrike" kern="1200" dirty="0">
                <a:solidFill>
                  <a:schemeClr val="tx1"/>
                </a:solidFill>
                <a:effectLst/>
                <a:latin typeface="+mj-lt"/>
                <a:ea typeface="+mn-ea"/>
                <a:cs typeface="+mn-cs"/>
              </a:rPr>
              <a:t>service Provide</a:t>
            </a:r>
            <a:r>
              <a:rPr lang="en-AU" sz="1200" b="0" i="0" kern="1200" dirty="0">
                <a:solidFill>
                  <a:schemeClr val="tx1"/>
                </a:solidFill>
                <a:effectLst/>
                <a:latin typeface="+mj-lt"/>
                <a:ea typeface="+mn-ea"/>
                <a:cs typeface="+mn-cs"/>
              </a:rPr>
              <a:t> the source and REST credentials for the Sterling service so that it can be accessed for integration.</a:t>
            </a:r>
          </a:p>
          <a:p>
            <a:r>
              <a:rPr lang="en-AU" sz="1200" b="0" i="0" u="none" strike="noStrike" kern="1200" dirty="0">
                <a:solidFill>
                  <a:srgbClr val="68A1AF"/>
                </a:solidFill>
                <a:effectLst/>
                <a:latin typeface="+mj-lt"/>
                <a:ea typeface="+mn-ea"/>
                <a:cs typeface="+mn-cs"/>
                <a:hlinkClick r:id="rId4">
                  <a:extLst>
                    <a:ext uri="{A12FA001-AC4F-418D-AE19-62706E023703}">
                      <ahyp:hlinkClr xmlns:ahyp="http://schemas.microsoft.com/office/drawing/2018/hyperlinkcolor" val="tx"/>
                    </a:ext>
                  </a:extLst>
                </a:hlinkClick>
              </a:rPr>
              <a:t>Verify integration for the Sterling </a:t>
            </a:r>
            <a:r>
              <a:rPr lang="en-AU" sz="1200" b="0" i="0" u="none" strike="noStrike" kern="1200" dirty="0">
                <a:solidFill>
                  <a:schemeClr val="tx1"/>
                </a:solidFill>
                <a:effectLst/>
                <a:latin typeface="+mj-lt"/>
                <a:ea typeface="+mn-ea"/>
                <a:cs typeface="+mn-cs"/>
              </a:rPr>
              <a:t>service The</a:t>
            </a:r>
            <a:r>
              <a:rPr lang="en-AU" sz="1200" b="0" i="0" kern="1200" dirty="0">
                <a:solidFill>
                  <a:schemeClr val="tx1"/>
                </a:solidFill>
                <a:effectLst/>
                <a:latin typeface="+mj-lt"/>
                <a:ea typeface="+mn-ea"/>
                <a:cs typeface="+mn-cs"/>
              </a:rPr>
              <a:t> integration is configured to push background check data between the HR service in HR Service Delivery and the Sterling service. You can verify the preconfigured settings and determine whether they meet your needs or if further customization is required.</a:t>
            </a:r>
          </a:p>
          <a:p>
            <a:r>
              <a:rPr lang="en-AU" sz="1200" b="0" i="0" u="none" strike="noStrike" kern="1200" dirty="0">
                <a:solidFill>
                  <a:srgbClr val="68A1AF"/>
                </a:solidFill>
                <a:effectLst/>
                <a:latin typeface="+mj-lt"/>
                <a:ea typeface="+mn-ea"/>
                <a:cs typeface="+mn-cs"/>
                <a:hlinkClick r:id="rId5">
                  <a:extLst>
                    <a:ext uri="{A12FA001-AC4F-418D-AE19-62706E023703}">
                      <ahyp:hlinkClr xmlns:ahyp="http://schemas.microsoft.com/office/drawing/2018/hyperlinkcolor" val="tx"/>
                    </a:ext>
                  </a:extLst>
                </a:hlinkClick>
              </a:rPr>
              <a:t>Add background check packages for the Sterling </a:t>
            </a:r>
            <a:r>
              <a:rPr lang="en-AU" sz="1200" b="0" i="0" u="none" strike="noStrike" kern="1200" dirty="0">
                <a:solidFill>
                  <a:schemeClr val="tx1"/>
                </a:solidFill>
                <a:effectLst/>
                <a:latin typeface="+mj-lt"/>
                <a:ea typeface="+mn-ea"/>
                <a:cs typeface="+mn-cs"/>
              </a:rPr>
              <a:t>service Add</a:t>
            </a:r>
            <a:r>
              <a:rPr lang="en-AU" sz="1200" b="0" i="0" kern="1200" dirty="0">
                <a:solidFill>
                  <a:schemeClr val="tx1"/>
                </a:solidFill>
                <a:effectLst/>
                <a:latin typeface="+mj-lt"/>
                <a:ea typeface="+mn-ea"/>
                <a:cs typeface="+mn-cs"/>
              </a:rPr>
              <a:t> one or more background check packages to your instance so they can be accessed when a request for a background check by Sterling is made. For example, you can add a package for a background check only and a package for both a background check and drug screening.</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1502298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2037821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2599697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Signing Types</a:t>
            </a:r>
          </a:p>
          <a:p>
            <a:pPr lvl="1"/>
            <a:r>
              <a:rPr lang="en-US" dirty="0"/>
              <a:t>Serial – signatories will sign in chronological order</a:t>
            </a:r>
          </a:p>
          <a:p>
            <a:pPr marL="398145" lvl="1"/>
            <a:r>
              <a:rPr lang="en-US" dirty="0"/>
              <a:t>Parallel – signatories can sign simultaneously (default)</a:t>
            </a:r>
          </a:p>
          <a:p>
            <a:pPr lvl="1"/>
            <a:r>
              <a:rPr lang="en-US" dirty="0"/>
              <a:t>Hybrid – combination of Serial and Parallel, for example Signatory 1 will have to sign first then Signatory 2 and Signatory 3 will sign simultaneously</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474939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 Admin to Setup DocuSign or Adobe Sign spoke in collaboration with the e-signature application’s admin</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Requires Integration Hub Enterprise subscription package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tx1">
                    <a:lumMod val="50000"/>
                  </a:schemeClr>
                </a:solidFill>
              </a:rPr>
              <a:t>Document writer or HR Admin to </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Create an HTML document template with a Signature type equal to either DocuSign or AdobeSign</a:t>
            </a:r>
          </a:p>
          <a:p>
            <a:pPr marL="398145" lvl="1">
              <a:defRPr/>
            </a:pPr>
            <a:r>
              <a:rPr lang="en-US" sz="1100" dirty="0">
                <a:solidFill>
                  <a:schemeClr val="tx1">
                    <a:lumMod val="50000"/>
                  </a:schemeClr>
                </a:solidFill>
              </a:rPr>
              <a:t>Create participants with an action set to Sign for each </a:t>
            </a:r>
            <a:r>
              <a:rPr lang="en-US" dirty="0">
                <a:solidFill>
                  <a:schemeClr val="tx1">
                    <a:lumMod val="50000"/>
                  </a:schemeClr>
                </a:solidFill>
              </a:rPr>
              <a:t>signatory and set the signing order if parallel (default type) won't suffice. Next slide shows details.</a:t>
            </a:r>
            <a:endParaRPr lang="en-US" sz="1100" dirty="0">
              <a:solidFill>
                <a:schemeClr val="tx1">
                  <a:lumMod val="50000"/>
                </a:schemeClr>
              </a:solidFill>
            </a:endParaRP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Update the HTML document to map where the signature will be located per participant</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tx1">
                    <a:lumMod val="50000"/>
                  </a:schemeClr>
                </a:solidFill>
              </a:rPr>
              <a:t>HR Admin to configure HR Service</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Update case option to include Automatic Document Task generation</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Update the template to populate the HTML document</a:t>
            </a:r>
          </a:p>
          <a:p>
            <a:pPr>
              <a:defRPr/>
            </a:pPr>
            <a:r>
              <a:rPr lang="en-US" sz="1200" dirty="0">
                <a:solidFill>
                  <a:schemeClr val="tx1">
                    <a:lumMod val="50000"/>
                  </a:schemeClr>
                </a:solidFill>
              </a:rPr>
              <a:t>Employee or HR Agent create case for that HR Service, which will trigger the flow</a:t>
            </a:r>
            <a:r>
              <a:rPr lang="en-US" dirty="0">
                <a:solidFill>
                  <a:schemeClr val="tx1">
                    <a:lumMod val="50000"/>
                  </a:schemeClr>
                </a:solidFill>
              </a:rPr>
              <a:t>. In AdobeSign, an </a:t>
            </a:r>
            <a:r>
              <a:rPr lang="en-US" u="sng" dirty="0">
                <a:solidFill>
                  <a:schemeClr val="tx1">
                    <a:lumMod val="50000"/>
                  </a:schemeClr>
                </a:solidFill>
              </a:rPr>
              <a:t>agreement</a:t>
            </a:r>
            <a:r>
              <a:rPr lang="en-US" dirty="0">
                <a:solidFill>
                  <a:schemeClr val="tx1">
                    <a:lumMod val="50000"/>
                  </a:schemeClr>
                </a:solidFill>
              </a:rPr>
              <a:t> is created for each signing case, and in DocuSign, an </a:t>
            </a:r>
            <a:r>
              <a:rPr lang="en-US" u="sng" dirty="0">
                <a:solidFill>
                  <a:schemeClr val="tx1">
                    <a:lumMod val="50000"/>
                  </a:schemeClr>
                </a:solidFill>
              </a:rPr>
              <a:t>envelop</a:t>
            </a:r>
            <a:r>
              <a:rPr lang="en-US" dirty="0">
                <a:solidFill>
                  <a:schemeClr val="tx1">
                    <a:lumMod val="50000"/>
                  </a:schemeClr>
                </a:solidFill>
              </a:rPr>
              <a:t> is created for each signing case.</a:t>
            </a:r>
            <a:endParaRPr lang="en-US" sz="1200" dirty="0">
              <a:solidFill>
                <a:schemeClr val="tx1">
                  <a:lumMod val="50000"/>
                </a:schemeClr>
              </a:solidFill>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tx1">
                    <a:lumMod val="50000"/>
                  </a:schemeClr>
                </a:solidFill>
              </a:rPr>
              <a:t>Signatories will be assigned with document tasks automatically based on the order of participants that has been configured (serial, parallel, hybrid)</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tx1">
                    <a:lumMod val="50000"/>
                  </a:schemeClr>
                </a:solidFill>
              </a:rPr>
              <a:t>There are 3 user experience that the documents can be signed</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Employees via Employee Center or Service Portal</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HR Agents via SN Platform/Backend</a:t>
            </a:r>
          </a:p>
          <a:p>
            <a:pPr marL="398384" marR="0" lvl="1"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solidFill>
                  <a:schemeClr val="tx1">
                    <a:lumMod val="50000"/>
                  </a:schemeClr>
                </a:solidFill>
              </a:rPr>
              <a:t>Employees or HR Agents via Now Mobile application</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tx1">
                    <a:lumMod val="50000"/>
                  </a:schemeClr>
                </a:solidFill>
              </a:rPr>
              <a:t>Unsigned document is attached to the case and once all of the signatories finished signing then the fully signed document will be attached on the case</a:t>
            </a:r>
            <a:r>
              <a:rPr lang="en-US" dirty="0">
                <a:solidFill>
                  <a:schemeClr val="tx1">
                    <a:lumMod val="50000"/>
                  </a:schemeClr>
                </a:solidFill>
              </a:rPr>
              <a:t>.</a:t>
            </a:r>
            <a:endParaRPr lang="en-US" sz="1200" dirty="0">
              <a:solidFill>
                <a:schemeClr val="tx1">
                  <a:lumMod val="50000"/>
                </a:schemeClr>
              </a:solidFill>
            </a:endParaRPr>
          </a:p>
          <a:p>
            <a:pPr marR="0" lvl="1" algn="l" defTabSz="457040" rtl="0" eaLnBrk="1" fontAlgn="auto" latinLnBrk="0" hangingPunct="1">
              <a:lnSpc>
                <a:spcPct val="95000"/>
              </a:lnSpc>
              <a:spcBef>
                <a:spcPts val="0"/>
              </a:spcBef>
              <a:spcAft>
                <a:spcPts val="600"/>
              </a:spcAft>
              <a:buClrTx/>
              <a:buSzTx/>
              <a:tabLst/>
              <a:defRPr/>
            </a:pPr>
            <a:endParaRPr lang="en-US" sz="1100" dirty="0">
              <a:solidFill>
                <a:schemeClr val="tx1">
                  <a:lumMod val="50000"/>
                </a:schemeClr>
              </a:solidFill>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85032170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528154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4098378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68304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5720046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a:latin typeface="Calibri"/>
                <a:ea typeface="Calibri"/>
                <a:cs typeface="Calibri"/>
              </a:rPr>
              <a:t>Note: Since start and end dates are optional fields, existing templates will not be affected if they do not have dates associated.</a:t>
            </a:r>
          </a:p>
          <a:p>
            <a:pPr>
              <a:buNone/>
            </a:pPr>
            <a:endParaRPr lang="en-US" dirty="0">
              <a:latin typeface="Calibri"/>
              <a:ea typeface="Calibri"/>
              <a:cs typeface="Calibri"/>
            </a:endParaRPr>
          </a:p>
          <a:p>
            <a:pPr>
              <a:buNone/>
            </a:pPr>
            <a:r>
              <a:rPr lang="en-US" dirty="0">
                <a:latin typeface="Calibri"/>
                <a:ea typeface="Calibri"/>
                <a:cs typeface="Calibri"/>
              </a:rPr>
              <a:t>Users can swap between Adobe Sign and DocuSign without any problems. However, since participants have different actions associated with ServiceNow Sign, any change involving ServiceNow Sign will require the deletion and re-adding of participants.</a:t>
            </a:r>
          </a:p>
        </p:txBody>
      </p:sp>
      <p:sp>
        <p:nvSpPr>
          <p:cNvPr id="4" name="Slide Number Placeholder 3"/>
          <p:cNvSpPr>
            <a:spLocks noGrp="1"/>
          </p:cNvSpPr>
          <p:nvPr>
            <p:ph type="sldNum" sz="quarter" idx="5"/>
          </p:nvPr>
        </p:nvSpPr>
        <p:spPr/>
        <p:txBody>
          <a:bodyPr/>
          <a:lstStyle/>
          <a:p>
            <a:fld id="{074299CD-3469-7241-AD37-C0E01E3A61D2}" type="slidenum">
              <a:rPr lang="en-US" smtClean="0"/>
              <a:pPr/>
              <a:t>75</a:t>
            </a:fld>
            <a:endParaRPr lang="en-US"/>
          </a:p>
        </p:txBody>
      </p:sp>
    </p:spTree>
    <p:extLst>
      <p:ext uri="{BB962C8B-B14F-4D97-AF65-F5344CB8AC3E}">
        <p14:creationId xmlns:p14="http://schemas.microsoft.com/office/powerpoint/2010/main" val="14455586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Automatically creates a 'Sign' task for each signatory based on defined order of participants in the HTML document template when the case is moved to Ready state - if the case option is set to Automatically Initiate Document Tasks. Otherwise the HR Agent have to manually create the task when previewing unassigned document.</a:t>
            </a: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04745373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16850374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Declined – once the signatory opts to decline signing the document</a:t>
            </a:r>
          </a:p>
          <a:p>
            <a:pPr marL="398145" lvl="1"/>
            <a:r>
              <a:rPr lang="en-US" dirty="0"/>
              <a:t>All pending tasks will be marked as rejected</a:t>
            </a:r>
          </a:p>
          <a:p>
            <a:pPr marL="398145" lvl="1"/>
            <a:r>
              <a:rPr lang="en-US" dirty="0"/>
              <a:t>All completed tasks will remain completed</a:t>
            </a:r>
          </a:p>
          <a:p>
            <a:pPr marL="398145" lvl="1"/>
            <a:r>
              <a:rPr lang="en-US" dirty="0"/>
              <a:t>All tasks that are not yet created will not be processed</a:t>
            </a:r>
          </a:p>
          <a:p>
            <a:pPr marL="398145" lvl="1"/>
            <a:r>
              <a:rPr lang="en-US" dirty="0"/>
              <a:t>Review can be re-initiated once document has been updated by requestor</a:t>
            </a:r>
          </a:p>
          <a:p>
            <a:pPr marL="398145" lvl="1"/>
            <a:r>
              <a:rPr lang="en-US" dirty="0"/>
              <a:t>NOTE: D</a:t>
            </a:r>
            <a:r>
              <a:rPr lang="en-IN" dirty="0"/>
              <a:t>ecline reason will appear for fulfiller in work notes for fulfiller and on the portal for employee</a:t>
            </a:r>
            <a:endParaRPr lang="en-US" dirty="0"/>
          </a:p>
          <a:p>
            <a:r>
              <a:rPr lang="en-US" dirty="0"/>
              <a:t>Expired – when a document is not signed by the due date. This can be configured in DocuSign or AdobeSign by the admin</a:t>
            </a:r>
          </a:p>
          <a:p>
            <a:pPr marL="398145" lvl="1"/>
            <a:r>
              <a:rPr lang="en-US" dirty="0"/>
              <a:t>All pending tasks will be marked as expired</a:t>
            </a:r>
          </a:p>
          <a:p>
            <a:pPr marL="398145" lvl="1"/>
            <a:r>
              <a:rPr lang="en-US" dirty="0"/>
              <a:t>All completed tasks will remain completed</a:t>
            </a:r>
          </a:p>
          <a:p>
            <a:pPr marL="398145" lvl="1"/>
            <a:r>
              <a:rPr lang="en-US" dirty="0"/>
              <a:t>All tasks that are not yet created will not be processed</a:t>
            </a:r>
          </a:p>
          <a:p>
            <a:r>
              <a:rPr lang="en-US" dirty="0"/>
              <a:t>Voided (DocuSign only) - when the sender cancels the request before it is completed</a:t>
            </a:r>
          </a:p>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9550242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8080845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9827837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CIC Plus is only for US based forms</a:t>
            </a:r>
          </a:p>
          <a:p>
            <a:r>
              <a:rPr lang="en-US" dirty="0"/>
              <a:t>Once completed in CIC Plus, forms are sent to relevant US Government agencies</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4525774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4899712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84849930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009907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5524173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j-lt"/>
                <a:ea typeface="+mn-ea"/>
                <a:cs typeface="+mn-cs"/>
              </a:rPr>
              <a:t>For instructions on how to set up the spoke, see </a:t>
            </a:r>
            <a:r>
              <a:rPr lang="en-AU" sz="1200" b="0" i="0" u="none" strike="noStrike" kern="1200" dirty="0">
                <a:solidFill>
                  <a:schemeClr val="tx1"/>
                </a:solidFill>
                <a:effectLst/>
                <a:latin typeface="+mj-lt"/>
                <a:ea typeface="+mn-ea"/>
                <a:cs typeface="+mn-cs"/>
                <a:hlinkClick r:id="rId3">
                  <a:extLst>
                    <a:ext uri="{A12FA001-AC4F-418D-AE19-62706E023703}">
                      <ahyp:hlinkClr xmlns:ahyp="http://schemas.microsoft.com/office/drawing/2018/hyperlinkcolor" val="tx"/>
                    </a:ext>
                  </a:extLst>
                </a:hlinkClick>
              </a:rPr>
              <a:t>Set up Microsoft Azure AD spoke</a:t>
            </a:r>
            <a:endParaRPr lang="en-AU" sz="1200" b="0" i="0" u="none" strike="noStrike" kern="1200" dirty="0">
              <a:solidFill>
                <a:schemeClr val="tx1"/>
              </a:solidFill>
              <a:effectLst/>
              <a:latin typeface="+mj-lt"/>
              <a:ea typeface="+mn-ea"/>
              <a:cs typeface="+mn-cs"/>
            </a:endParaRPr>
          </a:p>
          <a:p>
            <a:pPr lvl="1" rtl="0" fontAlgn="base"/>
            <a:r>
              <a:rPr lang="en-IN" sz="1100" b="1" i="0" u="none" strike="noStrike" kern="1200" dirty="0">
                <a:solidFill>
                  <a:schemeClr val="tx1"/>
                </a:solidFill>
                <a:effectLst/>
                <a:latin typeface="+mj-lt"/>
                <a:ea typeface="+mn-ea"/>
                <a:cs typeface="+mn-cs"/>
              </a:rPr>
              <a:t>Credential</a:t>
            </a:r>
            <a:r>
              <a:rPr lang="en-IN" sz="1100" b="0" i="0" u="none" strike="noStrike" kern="1200" dirty="0">
                <a:solidFill>
                  <a:schemeClr val="tx1"/>
                </a:solidFill>
                <a:effectLst/>
                <a:latin typeface="+mj-lt"/>
                <a:ea typeface="+mn-ea"/>
                <a:cs typeface="+mn-cs"/>
              </a:rPr>
              <a:t>: Create a new Credential of type ‘Oauth 2.0’. Add default OAuth entity profile available for Azure AD.</a:t>
            </a:r>
            <a:r>
              <a:rPr lang="en-US" sz="1100" b="0" i="0" kern="1200" dirty="0">
                <a:solidFill>
                  <a:schemeClr val="tx1"/>
                </a:solidFill>
                <a:effectLst/>
                <a:latin typeface="+mj-lt"/>
                <a:ea typeface="+mn-ea"/>
                <a:cs typeface="+mn-cs"/>
              </a:rPr>
              <a:t>​</a:t>
            </a:r>
          </a:p>
          <a:p>
            <a:pPr lvl="1" rtl="0" fontAlgn="base"/>
            <a:r>
              <a:rPr lang="en-IN" sz="1100" b="1" i="0" u="none" strike="noStrike" kern="1200" dirty="0">
                <a:solidFill>
                  <a:schemeClr val="tx1"/>
                </a:solidFill>
                <a:effectLst/>
                <a:latin typeface="+mj-lt"/>
                <a:ea typeface="+mn-ea"/>
                <a:cs typeface="+mn-cs"/>
              </a:rPr>
              <a:t>Connection</a:t>
            </a:r>
            <a:r>
              <a:rPr lang="en-IN" sz="1100" b="0" i="0" u="none" strike="noStrike" kern="1200" dirty="0">
                <a:solidFill>
                  <a:schemeClr val="tx1"/>
                </a:solidFill>
                <a:effectLst/>
                <a:latin typeface="+mj-lt"/>
                <a:ea typeface="+mn-ea"/>
                <a:cs typeface="+mn-cs"/>
              </a:rPr>
              <a:t> : Create a new Connection of type ‘HTTP(s) Connection’. </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Add the connection URL for the Azure AD instance</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Associate the credential created above to this connection</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Associate the default ‘Connection and Credential’ alias available for Azure AD</a:t>
            </a:r>
            <a:r>
              <a:rPr lang="en-US" sz="1100" b="0" i="0" kern="1200" dirty="0">
                <a:solidFill>
                  <a:schemeClr val="tx1"/>
                </a:solidFill>
                <a:effectLst/>
                <a:latin typeface="+mj-lt"/>
                <a:ea typeface="+mn-ea"/>
                <a:cs typeface="+mn-cs"/>
              </a:rPr>
              <a:t>​</a:t>
            </a:r>
          </a:p>
          <a:p>
            <a:r>
              <a:rPr lang="en-AU" sz="1200" b="0" i="0" u="none" strike="noStrike" kern="1200" dirty="0">
                <a:solidFill>
                  <a:schemeClr val="tx1"/>
                </a:solidFill>
                <a:effectLst/>
                <a:latin typeface="+mj-lt"/>
                <a:ea typeface="+mn-ea"/>
                <a:cs typeface="+mn-cs"/>
              </a:rPr>
              <a:t>Remote directory sync setup</a:t>
            </a:r>
          </a:p>
          <a:p>
            <a:pPr lvl="1" rtl="0" fontAlgn="base"/>
            <a:r>
              <a:rPr lang="en-IN" sz="1100" b="0" i="0" u="none" strike="noStrike" kern="1200" dirty="0">
                <a:solidFill>
                  <a:schemeClr val="tx1"/>
                </a:solidFill>
                <a:effectLst/>
                <a:latin typeface="+mj-lt"/>
                <a:ea typeface="+mn-ea"/>
                <a:cs typeface="+mn-cs"/>
              </a:rPr>
              <a:t>Create Directory Integration record using connection and credentials created for Azure AD setup.</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Directory Provider name as Microsoft AzureAD and Publish this record.</a:t>
            </a:r>
            <a:endParaRPr lang="en-AU" sz="1100" b="0" i="0" u="none" strike="noStrike" kern="1200" dirty="0">
              <a:solidFill>
                <a:schemeClr val="tx1"/>
              </a:solidFill>
              <a:effectLst/>
              <a:latin typeface="+mj-lt"/>
              <a:ea typeface="+mn-ea"/>
              <a:cs typeface="+mn-cs"/>
            </a:endParaRPr>
          </a:p>
          <a:p>
            <a:pPr rtl="0" fontAlgn="base"/>
            <a:r>
              <a:rPr lang="en-AU" sz="1200" b="0" i="0" kern="1200" dirty="0">
                <a:solidFill>
                  <a:schemeClr val="tx1"/>
                </a:solidFill>
                <a:effectLst/>
                <a:latin typeface="+mj-lt"/>
                <a:ea typeface="+mn-ea"/>
                <a:cs typeface="+mn-cs"/>
              </a:rPr>
              <a:t>For instructions on how to configure the business roles and map them to the relevant groups, see </a:t>
            </a:r>
            <a:r>
              <a:rPr lang="en-AU" sz="1200" b="0" i="0" u="none" strike="noStrike" kern="1200" dirty="0">
                <a:solidFill>
                  <a:schemeClr val="tx1"/>
                </a:solidFill>
                <a:effectLst/>
                <a:latin typeface="+mj-lt"/>
                <a:ea typeface="+mn-ea"/>
                <a:cs typeface="+mn-cs"/>
                <a:hlinkClick r:id="rId4" tooltip="Create or modify a business role. Modeled after the organizational hierarchy for applications access, business roles enable you to provision applications to your employees. Depending on their job function, employees need different applications to perform their work. For example, the applications that a product designer requires differs from that of a software engineer. Each business role is mapped to one or more groups, and you can create default business roles and parent-child hierarchies to provision applications based on job function, geography, and so on.">
                  <a:extLst>
                    <a:ext uri="{A12FA001-AC4F-418D-AE19-62706E023703}">
                      <ahyp:hlinkClr xmlns:ahyp="http://schemas.microsoft.com/office/drawing/2018/hyperlinkcolor" val="tx"/>
                    </a:ext>
                  </a:extLst>
                </a:hlinkClick>
              </a:rPr>
              <a:t>Configure a business role</a:t>
            </a:r>
            <a:r>
              <a:rPr lang="en-AU" sz="12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Create the required Business Roles. The form contains following fields:</a:t>
            </a:r>
            <a:r>
              <a:rPr lang="en-US" sz="1100" b="0" i="0" kern="1200" dirty="0">
                <a:solidFill>
                  <a:schemeClr val="tx1"/>
                </a:solidFill>
                <a:effectLst/>
                <a:latin typeface="+mj-lt"/>
                <a:ea typeface="+mn-ea"/>
                <a:cs typeface="+mn-cs"/>
              </a:rPr>
              <a:t>​</a:t>
            </a:r>
          </a:p>
          <a:p>
            <a:pPr lvl="2" rtl="0" fontAlgn="base"/>
            <a:r>
              <a:rPr lang="en-IN" sz="1200" b="1" i="0" u="none" strike="noStrike" kern="1200" dirty="0">
                <a:solidFill>
                  <a:schemeClr val="tx1"/>
                </a:solidFill>
                <a:effectLst/>
                <a:latin typeface="+mj-lt"/>
                <a:ea typeface="+mn-ea"/>
                <a:cs typeface="+mn-cs"/>
              </a:rPr>
              <a:t>Name:</a:t>
            </a:r>
            <a:r>
              <a:rPr lang="en-IN" sz="1200" b="0" i="0" u="none" strike="noStrike" kern="1200" dirty="0">
                <a:solidFill>
                  <a:schemeClr val="tx1"/>
                </a:solidFill>
                <a:effectLst/>
                <a:latin typeface="+mj-lt"/>
                <a:ea typeface="+mn-ea"/>
                <a:cs typeface="+mn-cs"/>
              </a:rPr>
              <a:t> Name of the business role</a:t>
            </a:r>
            <a:r>
              <a:rPr lang="en-US" sz="1200" b="0" i="0" kern="1200" dirty="0">
                <a:solidFill>
                  <a:schemeClr val="tx1"/>
                </a:solidFill>
                <a:effectLst/>
                <a:latin typeface="+mj-lt"/>
                <a:ea typeface="+mn-ea"/>
                <a:cs typeface="+mn-cs"/>
              </a:rPr>
              <a:t>​</a:t>
            </a:r>
          </a:p>
          <a:p>
            <a:pPr lvl="2" rtl="0" fontAlgn="base"/>
            <a:r>
              <a:rPr lang="en-IN" sz="1200" b="1" i="0" u="none" strike="noStrike" kern="1200" dirty="0">
                <a:solidFill>
                  <a:schemeClr val="tx1"/>
                </a:solidFill>
                <a:effectLst/>
                <a:latin typeface="+mj-lt"/>
                <a:ea typeface="+mn-ea"/>
                <a:cs typeface="+mn-cs"/>
              </a:rPr>
              <a:t>Parent Business Role:</a:t>
            </a:r>
            <a:r>
              <a:rPr lang="en-IN" sz="1200" b="0" i="0" u="none" strike="noStrike" kern="1200" dirty="0">
                <a:solidFill>
                  <a:schemeClr val="tx1"/>
                </a:solidFill>
                <a:effectLst/>
                <a:latin typeface="+mj-lt"/>
                <a:ea typeface="+mn-ea"/>
                <a:cs typeface="+mn-cs"/>
              </a:rPr>
              <a:t> The role will inherit all the mappings of the parent Business Role selected</a:t>
            </a:r>
            <a:r>
              <a:rPr lang="en-US" sz="1200" b="0" i="0" kern="1200" dirty="0">
                <a:solidFill>
                  <a:schemeClr val="tx1"/>
                </a:solidFill>
                <a:effectLst/>
                <a:latin typeface="+mj-lt"/>
                <a:ea typeface="+mn-ea"/>
                <a:cs typeface="+mn-cs"/>
              </a:rPr>
              <a:t>​</a:t>
            </a:r>
          </a:p>
          <a:p>
            <a:pPr lvl="2" rtl="0" fontAlgn="base"/>
            <a:r>
              <a:rPr lang="en-IN" sz="1200" b="1" i="0" u="none" strike="noStrike" kern="1200" dirty="0">
                <a:solidFill>
                  <a:schemeClr val="tx1"/>
                </a:solidFill>
                <a:effectLst/>
                <a:latin typeface="+mj-lt"/>
                <a:ea typeface="+mn-ea"/>
                <a:cs typeface="+mn-cs"/>
              </a:rPr>
              <a:t>Audience:</a:t>
            </a:r>
            <a:r>
              <a:rPr lang="en-IN" sz="1200" b="0" i="0" u="none" strike="noStrike" kern="1200" dirty="0">
                <a:solidFill>
                  <a:schemeClr val="tx1"/>
                </a:solidFill>
                <a:effectLst/>
                <a:latin typeface="+mj-lt"/>
                <a:ea typeface="+mn-ea"/>
                <a:cs typeface="+mn-cs"/>
              </a:rPr>
              <a:t> The role is selectable for the New hires who fall in the list of audience provided</a:t>
            </a:r>
            <a:r>
              <a:rPr lang="en-US" sz="1200" b="0" i="0" kern="1200" dirty="0">
                <a:solidFill>
                  <a:schemeClr val="tx1"/>
                </a:solidFill>
                <a:effectLst/>
                <a:latin typeface="+mj-lt"/>
                <a:ea typeface="+mn-ea"/>
                <a:cs typeface="+mn-cs"/>
              </a:rPr>
              <a:t>​</a:t>
            </a:r>
          </a:p>
          <a:p>
            <a:pPr lvl="2" rtl="0" fontAlgn="base"/>
            <a:r>
              <a:rPr lang="en-IN" sz="1200" b="1" i="0" u="none" strike="noStrike" kern="1200" dirty="0">
                <a:solidFill>
                  <a:schemeClr val="tx1"/>
                </a:solidFill>
                <a:effectLst/>
                <a:latin typeface="+mj-lt"/>
                <a:ea typeface="+mn-ea"/>
                <a:cs typeface="+mn-cs"/>
              </a:rPr>
              <a:t>Default:</a:t>
            </a:r>
            <a:r>
              <a:rPr lang="en-IN" sz="1200" b="0" i="0" u="none" strike="noStrike" kern="1200" dirty="0">
                <a:solidFill>
                  <a:schemeClr val="tx1"/>
                </a:solidFill>
                <a:effectLst/>
                <a:latin typeface="+mj-lt"/>
                <a:ea typeface="+mn-ea"/>
                <a:cs typeface="+mn-cs"/>
              </a:rPr>
              <a:t> This role will be selected by default for any new hire, falling In the audience defined</a:t>
            </a:r>
            <a:endParaRPr lang="en-US" sz="1200" b="0" i="0" kern="1200" dirty="0">
              <a:solidFill>
                <a:schemeClr val="tx1"/>
              </a:solidFill>
              <a:effectLst/>
              <a:latin typeface="+mj-lt"/>
              <a:ea typeface="+mn-ea"/>
              <a:cs typeface="+mn-cs"/>
            </a:endParaRPr>
          </a:p>
          <a:p>
            <a:pPr lvl="1" rtl="0" fontAlgn="base"/>
            <a:r>
              <a:rPr lang="en-IN" sz="1100" b="0" i="0" u="none" strike="noStrike" kern="1200" dirty="0">
                <a:solidFill>
                  <a:schemeClr val="tx1"/>
                </a:solidFill>
                <a:effectLst/>
                <a:latin typeface="+mj-lt"/>
                <a:ea typeface="+mn-ea"/>
                <a:cs typeface="+mn-cs"/>
              </a:rPr>
              <a:t>Create mappings between Business Roles and Azure AD groups.</a:t>
            </a:r>
            <a:r>
              <a:rPr lang="en-IN" sz="1100" b="0" i="0" kern="1200" dirty="0">
                <a:solidFill>
                  <a:schemeClr val="tx1"/>
                </a:solidFill>
                <a:effectLst/>
                <a:latin typeface="+mj-lt"/>
                <a:ea typeface="+mn-ea"/>
                <a:cs typeface="+mn-cs"/>
              </a:rPr>
              <a:t>​</a:t>
            </a:r>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6584839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12682912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j-lt"/>
                <a:ea typeface="+mn-ea"/>
                <a:cs typeface="+mn-cs"/>
              </a:rPr>
              <a:t>For the installation guide and further information, see </a:t>
            </a:r>
            <a:r>
              <a:rPr lang="en-AU" sz="1200" b="0" i="0" u="none" strike="noStrike" kern="1200" dirty="0">
                <a:solidFill>
                  <a:schemeClr val="tx1"/>
                </a:solidFill>
                <a:effectLst/>
                <a:latin typeface="+mj-lt"/>
                <a:ea typeface="+mn-ea"/>
                <a:cs typeface="+mn-cs"/>
                <a:hlinkClick r:id="rId3"/>
              </a:rPr>
              <a:t>SailPoint IdentityIQ for Service Catalog v2</a:t>
            </a:r>
            <a:r>
              <a:rPr lang="en-AU" sz="1200" b="0" i="0" u="none" strike="noStrike" kern="1200" dirty="0">
                <a:solidFill>
                  <a:schemeClr val="tx1"/>
                </a:solidFill>
                <a:effectLst/>
                <a:latin typeface="+mj-lt"/>
                <a:ea typeface="+mn-ea"/>
                <a:cs typeface="+mn-cs"/>
              </a:rPr>
              <a:t>, make sure to use version 2.0.10 or later</a:t>
            </a:r>
          </a:p>
          <a:p>
            <a:pPr rtl="0" fontAlgn="base"/>
            <a:r>
              <a:rPr lang="en-IN" sz="1200" b="1" i="0" u="none" strike="noStrike" kern="1200" dirty="0">
                <a:solidFill>
                  <a:schemeClr val="tx1"/>
                </a:solidFill>
                <a:effectLst/>
                <a:latin typeface="+mj-lt"/>
                <a:ea typeface="+mn-ea"/>
                <a:cs typeface="+mn-cs"/>
              </a:rPr>
              <a:t>Setup</a:t>
            </a:r>
            <a:r>
              <a:rPr lang="en-IN" sz="1200" b="0" i="0" u="none" strike="noStrike" kern="1200" dirty="0">
                <a:solidFill>
                  <a:schemeClr val="tx1"/>
                </a:solidFill>
                <a:effectLst/>
                <a:latin typeface="+mj-lt"/>
                <a:ea typeface="+mn-ea"/>
                <a:cs typeface="+mn-cs"/>
              </a:rPr>
              <a:t> : Complete setup details in SailPoint setup module (</a:t>
            </a:r>
            <a:r>
              <a:rPr lang="en-IN" sz="1200" b="0" i="0" u="sng" strike="noStrike" kern="1200" dirty="0">
                <a:solidFill>
                  <a:schemeClr val="tx1"/>
                </a:solidFill>
                <a:effectLst/>
                <a:latin typeface="+mj-lt"/>
                <a:ea typeface="+mn-ea"/>
                <a:cs typeface="+mn-cs"/>
                <a:hlinkClick r:id="rId4"/>
              </a:rPr>
              <a:t>SailPoint Store Doc</a:t>
            </a:r>
            <a:r>
              <a:rPr lang="en-IN" sz="1200" b="0" i="0" u="none" strike="noStrike" kern="1200" dirty="0">
                <a:solidFill>
                  <a:schemeClr val="tx1"/>
                </a:solidFill>
                <a:effectLst/>
                <a:latin typeface="+mj-lt"/>
                <a:ea typeface="+mn-ea"/>
                <a:cs typeface="+mn-cs"/>
              </a:rPr>
              <a:t>). </a:t>
            </a:r>
            <a:r>
              <a:rPr lang="en-US" sz="12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Identity IQ endpoint URL</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username and password to login in SailPoint env.</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mid server name</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Enable LCM in IIQ</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SailPoint Identity attribute to correlate with SN account.</a:t>
            </a:r>
            <a:r>
              <a:rPr lang="en-US" sz="1100" b="0" i="0" kern="1200" dirty="0">
                <a:solidFill>
                  <a:schemeClr val="tx1"/>
                </a:solidFill>
                <a:effectLst/>
                <a:latin typeface="+mj-lt"/>
                <a:ea typeface="+mn-ea"/>
                <a:cs typeface="+mn-cs"/>
              </a:rPr>
              <a:t>​</a:t>
            </a:r>
          </a:p>
          <a:p>
            <a:pPr lvl="1" rtl="0" fontAlgn="base"/>
            <a:r>
              <a:rPr lang="en-IN" sz="1100" b="0" i="0" u="none" strike="noStrike" kern="1200" dirty="0">
                <a:solidFill>
                  <a:schemeClr val="tx1"/>
                </a:solidFill>
                <a:effectLst/>
                <a:latin typeface="+mj-lt"/>
                <a:ea typeface="+mn-ea"/>
                <a:cs typeface="+mn-cs"/>
              </a:rPr>
              <a:t>Provide ServiceNow account attribute to correlate with SailPoint IdentityIQ. </a:t>
            </a:r>
            <a:endParaRPr lang="en-AU" sz="1100" b="0" i="0" u="none" strike="noStrike" kern="1200" dirty="0">
              <a:solidFill>
                <a:schemeClr val="tx1"/>
              </a:solidFill>
              <a:effectLst/>
              <a:latin typeface="+mj-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3664751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0743773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3251705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50058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Download and install </a:t>
            </a:r>
            <a:r>
              <a:rPr lang="en-US" b="1" dirty="0"/>
              <a:t>Enterprise Service Management Integration Framework</a:t>
            </a:r>
            <a:r>
              <a:rPr lang="en-US" dirty="0"/>
              <a:t> from the </a:t>
            </a:r>
            <a:r>
              <a:rPr lang="en-US" dirty="0">
                <a:hlinkClick r:id="rId3"/>
              </a:rPr>
              <a:t>ServiceNow Store</a:t>
            </a:r>
            <a:endParaRPr lang="en-US" dirty="0"/>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Set up Connection and Credential Aliases that will be used in Flow Designer flow to connect to 3</a:t>
            </a:r>
            <a:r>
              <a:rPr lang="en-US" baseline="30000" dirty="0"/>
              <a:t>rd</a:t>
            </a:r>
            <a:r>
              <a:rPr lang="en-US" dirty="0"/>
              <a:t> party application.</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Create a source record by specifying the third-party application with which you want to integrate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Build a flow in Flow Designer or leverage a prebuilt flow(s) and must follow the input and output structure of Template Integration Services</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Create an integration service to connect with the third-party system, you can have multiple integration service per source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Create transform maps only for schedule pull services and not for On demand Push services, for pulling tasks use the Pull to-do transform map that comes OOTB</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43824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0848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1.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2.png"/></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3.png"/></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4.png"/></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5.png"/></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7.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8.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29.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2.png"/></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3.png"/></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4.png"/></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2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0.png"/></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1.png"/></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2.png"/></Relationships>
</file>

<file path=ppt/slideLayouts/_rels/slideLayout2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3.png"/></Relationships>
</file>

<file path=ppt/slideLayouts/_rels/slideLayout2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4.png"/></Relationships>
</file>

<file path=ppt/slideLayouts/_rels/slideLayout2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5.png"/></Relationships>
</file>

<file path=ppt/slideLayouts/_rels/slideLayout2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6.png"/></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7.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8.png"/></Relationships>
</file>

<file path=ppt/slideLayouts/_rels/slideLayout2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9.png"/></Relationships>
</file>

<file path=ppt/slideLayouts/_rels/slideLayout2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30.png"/></Relationships>
</file>

<file path=ppt/slideLayouts/_rels/slideLayout2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31.png"/></Relationships>
</file>

<file path=ppt/slideLayouts/_rels/slideLayout2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32.png"/></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24.png"/></Relationships>
</file>

<file path=ppt/slideLayouts/_rels/slideLayout2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33.png"/></Relationships>
</file>

<file path=ppt/slideLayouts/_rels/slideLayout2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34.png"/></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a:t>Click to edit master text styles</a:t>
            </a:r>
          </a:p>
        </p:txBody>
      </p:sp>
    </p:spTree>
    <p:extLst>
      <p:ext uri="{BB962C8B-B14F-4D97-AF65-F5344CB8AC3E}">
        <p14:creationId xmlns:p14="http://schemas.microsoft.com/office/powerpoint/2010/main" val="17837113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1727180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89930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_4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solidFill>
                  <a:schemeClr val="bg1"/>
                </a:solidFill>
              </a:rPr>
              <a:t>04</a:t>
            </a:r>
          </a:p>
        </p:txBody>
      </p:sp>
      <p:sp>
        <p:nvSpPr>
          <p:cNvPr id="32" name="Footer Placeholder 4">
            <a:extLst>
              <a:ext uri="{FF2B5EF4-FFF2-40B4-BE49-F238E27FC236}">
                <a16:creationId xmlns:a16="http://schemas.microsoft.com/office/drawing/2014/main" id="{73877F7B-9C37-43E5-B80A-ED67B148A44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33" name="Slide Number Placeholder 5">
            <a:extLst>
              <a:ext uri="{FF2B5EF4-FFF2-40B4-BE49-F238E27FC236}">
                <a16:creationId xmlns:a16="http://schemas.microsoft.com/office/drawing/2014/main" id="{D89A31AE-F1F3-4C1B-9E0C-8C1ECFD28EA3}"/>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34" name="Picture 33">
            <a:extLst>
              <a:ext uri="{FF2B5EF4-FFF2-40B4-BE49-F238E27FC236}">
                <a16:creationId xmlns:a16="http://schemas.microsoft.com/office/drawing/2014/main" id="{36F62499-9B8E-4627-BF4B-0B8140279B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879802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7332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37AC4384-17E7-41DC-8961-295248CA150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4" name="Slide Number Placeholder 5">
            <a:extLst>
              <a:ext uri="{FF2B5EF4-FFF2-40B4-BE49-F238E27FC236}">
                <a16:creationId xmlns:a16="http://schemas.microsoft.com/office/drawing/2014/main" id="{8C349D34-4C8F-4518-97AD-CC697C03C7A4}"/>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2B2B7157-6DA1-4E27-AA23-3AC1630A8E8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205993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53640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3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D95B94E7-F6D5-4988-BEF6-61996E72FE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4" name="Slide Number Placeholder 5">
            <a:extLst>
              <a:ext uri="{FF2B5EF4-FFF2-40B4-BE49-F238E27FC236}">
                <a16:creationId xmlns:a16="http://schemas.microsoft.com/office/drawing/2014/main" id="{1EF8CC2A-2A8B-4A40-AF89-6EAD1E7FE7F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684C4493-2D3C-4087-B408-E569244E462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2181845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41810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_6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6" name="Footer Placeholder 4">
            <a:extLst>
              <a:ext uri="{FF2B5EF4-FFF2-40B4-BE49-F238E27FC236}">
                <a16:creationId xmlns:a16="http://schemas.microsoft.com/office/drawing/2014/main" id="{F019D555-E525-463D-A4E6-A1796BD6233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22" name="Slide Number Placeholder 5">
            <a:extLst>
              <a:ext uri="{FF2B5EF4-FFF2-40B4-BE49-F238E27FC236}">
                <a16:creationId xmlns:a16="http://schemas.microsoft.com/office/drawing/2014/main" id="{598B393B-5139-4BDD-81AA-073AF52CCA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3" name="Picture 22">
            <a:extLst>
              <a:ext uri="{FF2B5EF4-FFF2-40B4-BE49-F238E27FC236}">
                <a16:creationId xmlns:a16="http://schemas.microsoft.com/office/drawing/2014/main" id="{E0910C1C-8C6A-49F4-B87D-79444268B49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97654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3759" y="1653020"/>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311755"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40555" y="4260615"/>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311755"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2917"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2917"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7708941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6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3759" y="1653020"/>
            <a:ext cx="3608780"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11755"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40555" y="4260615"/>
            <a:ext cx="3615188"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11755"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2917"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12917"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6" name="Footer Placeholder 4">
            <a:extLst>
              <a:ext uri="{FF2B5EF4-FFF2-40B4-BE49-F238E27FC236}">
                <a16:creationId xmlns:a16="http://schemas.microsoft.com/office/drawing/2014/main" id="{FA526DD2-9448-44BE-B4B9-C1FCEEAA835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7" name="Slide Number Placeholder 5">
            <a:extLst>
              <a:ext uri="{FF2B5EF4-FFF2-40B4-BE49-F238E27FC236}">
                <a16:creationId xmlns:a16="http://schemas.microsoft.com/office/drawing/2014/main" id="{6E8C94CD-9DEA-4C51-924A-40FAB39BE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9" name="Picture 18">
            <a:extLst>
              <a:ext uri="{FF2B5EF4-FFF2-40B4-BE49-F238E27FC236}">
                <a16:creationId xmlns:a16="http://schemas.microsoft.com/office/drawing/2014/main" id="{6C8E8E5F-7421-4F21-8644-F6262F59CB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065143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Agenda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F3FDE811-D18B-461F-8254-048938BD558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6587030D-4883-4DBF-9417-C6179BEE08B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30B844D2-40A3-48A2-A564-9CEE1AFBE8B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9595385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34882414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Two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CAC0EC5-359E-4E5E-820F-9B6871CF183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28D98555-CF45-4476-8691-6E7BE9FCF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FE98169E-80D8-47A5-BE44-2A89E7CD99D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442663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24133011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2 lined text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9F3A198-4527-4BC5-8DE2-A444BA2A71E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E17FF093-492B-45CB-BF65-617E5457820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F53143B4-5D99-4A0F-8A80-5541C4226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87682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3599097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Two Content w headings [Dark]">
    <p:bg>
      <p:bgPr>
        <a:solidFill>
          <a:schemeClr val="tx2"/>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Footer Placeholder 4">
            <a:extLst>
              <a:ext uri="{FF2B5EF4-FFF2-40B4-BE49-F238E27FC236}">
                <a16:creationId xmlns:a16="http://schemas.microsoft.com/office/drawing/2014/main" id="{A462BF58-6180-4C57-B8DB-6DF93B39BA1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8" name="Slide Number Placeholder 5">
            <a:extLst>
              <a:ext uri="{FF2B5EF4-FFF2-40B4-BE49-F238E27FC236}">
                <a16:creationId xmlns:a16="http://schemas.microsoft.com/office/drawing/2014/main" id="{0DC22853-6B25-45C7-A4E3-DCEEFBE057D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BE7CBD1F-E473-4C3C-937C-220E556D7F5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191643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6416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30866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hasCustomPrompt="1"/>
          </p:nvPr>
        </p:nvSpPr>
        <p:spPr>
          <a:xfrm>
            <a:off x="816927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375630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hree Content w heading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7"/>
            <a:ext cx="11192256" cy="6416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30866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816927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Footer Placeholder 4">
            <a:extLst>
              <a:ext uri="{FF2B5EF4-FFF2-40B4-BE49-F238E27FC236}">
                <a16:creationId xmlns:a16="http://schemas.microsoft.com/office/drawing/2014/main" id="{C396C8B7-CDBA-48ED-8390-968F1150BC4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2" name="Slide Number Placeholder 5">
            <a:extLst>
              <a:ext uri="{FF2B5EF4-FFF2-40B4-BE49-F238E27FC236}">
                <a16:creationId xmlns:a16="http://schemas.microsoft.com/office/drawing/2014/main" id="{96E74C30-1663-4407-8CB7-2DDDD96B69C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3" name="Picture 12">
            <a:extLst>
              <a:ext uri="{FF2B5EF4-FFF2-40B4-BE49-F238E27FC236}">
                <a16:creationId xmlns:a16="http://schemas.microsoft.com/office/drawing/2014/main" id="{5167F845-67B7-441F-B15D-C220FE24B7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207581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251" y="320902"/>
            <a:ext cx="11188711"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33895126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Footer Placeholder 4">
            <a:extLst>
              <a:ext uri="{FF2B5EF4-FFF2-40B4-BE49-F238E27FC236}">
                <a16:creationId xmlns:a16="http://schemas.microsoft.com/office/drawing/2014/main" id="{90112EAB-03AC-4B9B-86B7-460A53D07A3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4" name="Slide Number Placeholder 5">
            <a:extLst>
              <a:ext uri="{FF2B5EF4-FFF2-40B4-BE49-F238E27FC236}">
                <a16:creationId xmlns:a16="http://schemas.microsoft.com/office/drawing/2014/main" id="{D910AF2C-0640-4B63-8C5A-493CD362EDE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5" name="Picture 4">
            <a:extLst>
              <a:ext uri="{FF2B5EF4-FFF2-40B4-BE49-F238E27FC236}">
                <a16:creationId xmlns:a16="http://schemas.microsoft.com/office/drawing/2014/main" id="{4DCDD888-EF13-49B2-BE76-8560D5911AF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0975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1325579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lvl1pPr>
          </a:lstStyle>
          <a:p>
            <a:pPr lvl="0"/>
            <a:r>
              <a:rPr lang="en-GB"/>
              <a:t>Click to edit master text styles</a:t>
            </a:r>
          </a:p>
        </p:txBody>
      </p:sp>
    </p:spTree>
    <p:extLst>
      <p:ext uri="{BB962C8B-B14F-4D97-AF65-F5344CB8AC3E}">
        <p14:creationId xmlns:p14="http://schemas.microsoft.com/office/powerpoint/2010/main" val="5285559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itle Only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4" name="Footer Placeholder 4">
            <a:extLst>
              <a:ext uri="{FF2B5EF4-FFF2-40B4-BE49-F238E27FC236}">
                <a16:creationId xmlns:a16="http://schemas.microsoft.com/office/drawing/2014/main" id="{6AE0D1BB-39A5-434F-8342-CCFB42194E0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44BFD895-3D40-4A7E-95F9-FF9E603F822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64F90EA5-C544-47E1-B345-5D854BFA86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8243519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p>
            <a:r>
              <a:rPr lang="en-GB" dirty="0"/>
              <a:t>Click icon to add table</a:t>
            </a:r>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17264496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_For Table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lvl1pPr>
              <a:defRPr>
                <a:solidFill>
                  <a:schemeClr val="bg1"/>
                </a:solidFill>
              </a:defRPr>
            </a:lvl1pPr>
          </a:lstStyle>
          <a:p>
            <a:r>
              <a:rPr lang="en-GB" dirty="0"/>
              <a:t>Click icon to add table</a:t>
            </a:r>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9" name="Footer Placeholder 4">
            <a:extLst>
              <a:ext uri="{FF2B5EF4-FFF2-40B4-BE49-F238E27FC236}">
                <a16:creationId xmlns:a16="http://schemas.microsoft.com/office/drawing/2014/main" id="{8D30CA08-2826-4160-BF4E-42EA69CC287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0" name="Slide Number Placeholder 5">
            <a:extLst>
              <a:ext uri="{FF2B5EF4-FFF2-40B4-BE49-F238E27FC236}">
                <a16:creationId xmlns:a16="http://schemas.microsoft.com/office/drawing/2014/main" id="{1446CE37-A96C-46EF-81D6-A9F0963F5B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1" name="Picture 10">
            <a:extLst>
              <a:ext uri="{FF2B5EF4-FFF2-40B4-BE49-F238E27FC236}">
                <a16:creationId xmlns:a16="http://schemas.microsoft.com/office/drawing/2014/main" id="{5EA5DA0E-884A-4A4E-AA17-395E202A1FD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107837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534806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For Chart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4" name="Footer Placeholder 4">
            <a:extLst>
              <a:ext uri="{FF2B5EF4-FFF2-40B4-BE49-F238E27FC236}">
                <a16:creationId xmlns:a16="http://schemas.microsoft.com/office/drawing/2014/main" id="{9D068096-4096-41AD-AC63-2D176EA4621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0B91EB88-D539-4829-AEDF-E1CA37D282F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0D05039F-CF9B-44E7-BB29-8043D0D90D8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945016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16134770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 Blank slide for charts, screenshots [Dark]">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3" name="Footer Placeholder 4">
            <a:extLst>
              <a:ext uri="{FF2B5EF4-FFF2-40B4-BE49-F238E27FC236}">
                <a16:creationId xmlns:a16="http://schemas.microsoft.com/office/drawing/2014/main" id="{AC470B68-39CB-4C7B-9DB9-A417F3A0D2F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4" name="Slide Number Placeholder 5">
            <a:extLst>
              <a:ext uri="{FF2B5EF4-FFF2-40B4-BE49-F238E27FC236}">
                <a16:creationId xmlns:a16="http://schemas.microsoft.com/office/drawing/2014/main" id="{A0CD87C7-4EC8-4D7A-B585-6AF6D53A6E2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E6BCF227-E6BB-4C5D-AF30-73474DDB254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6559070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18360552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2_Stats-Number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C24EA8AE-6385-4897-B9FB-6D23146CA5D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6" name="Slide Number Placeholder 5">
            <a:extLst>
              <a:ext uri="{FF2B5EF4-FFF2-40B4-BE49-F238E27FC236}">
                <a16:creationId xmlns:a16="http://schemas.microsoft.com/office/drawing/2014/main" id="{2187199B-4F36-4DC6-BFC0-190D00F49171}"/>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7" name="Picture 16">
            <a:extLst>
              <a:ext uri="{FF2B5EF4-FFF2-40B4-BE49-F238E27FC236}">
                <a16:creationId xmlns:a16="http://schemas.microsoft.com/office/drawing/2014/main" id="{A0F15CB4-D669-4094-AF9D-9AFA820D93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778868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1 Column Paragraph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C5FC9D19-FD18-4FB1-8ED4-D081FA9CA37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111A02E9-BA2B-472C-81C4-43FE2ED391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1C492A80-BA26-43B7-B9B1-1E88D104E89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9912914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1128114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_Stats-Numbers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1F34F4D6-D442-46CF-8106-92015D7861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9" name="Slide Number Placeholder 5">
            <a:extLst>
              <a:ext uri="{FF2B5EF4-FFF2-40B4-BE49-F238E27FC236}">
                <a16:creationId xmlns:a16="http://schemas.microsoft.com/office/drawing/2014/main" id="{33D9E902-FCCE-4660-9FBF-3176F038EDBA}"/>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5A4D0E32-1517-4F42-840B-2F9CB9D650D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9959482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dirty="0"/>
              <a:t>No matter where work happens, digital workﬂows drive productivity and </a:t>
            </a:r>
            <a:br>
              <a:rPr lang="en-US" sz="6800" b="1" spc="-150" baseline="0" dirty="0"/>
            </a:br>
            <a:r>
              <a:rPr lang="en-US" sz="6800" b="1" spc="-150" baseline="0" dirty="0"/>
              <a:t>great experiences.</a:t>
            </a:r>
          </a:p>
        </p:txBody>
      </p:sp>
    </p:spTree>
    <p:extLst>
      <p:ext uri="{BB962C8B-B14F-4D97-AF65-F5344CB8AC3E}">
        <p14:creationId xmlns:p14="http://schemas.microsoft.com/office/powerpoint/2010/main" val="29178154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635682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marL="0" indent="0">
              <a:buNone/>
              <a:defRPr sz="1800"/>
            </a:lvl1pPr>
            <a:lvl2pPr marL="284162" indent="0">
              <a:buNone/>
              <a:defRPr sz="1800"/>
            </a:lvl2pPr>
            <a:lvl3pPr marL="573087" indent="0">
              <a:buNone/>
              <a:defRPr sz="1800"/>
            </a:lvl3pPr>
            <a:lvl4pPr marL="857250" indent="0">
              <a:buNone/>
              <a:defRPr sz="1800"/>
            </a:lvl4pPr>
            <a:lvl5pPr marL="1141412" indent="0">
              <a:buNone/>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80974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tx1"/>
                </a:solidFill>
              </a:rPr>
            </a:br>
            <a:r>
              <a:rPr lang="en-US" sz="1600" dirty="0">
                <a:solidFill>
                  <a:schemeClr val="tx1"/>
                </a:solidFill>
              </a:rPr>
              <a:t>or functionality. The development, release, and timing of any features or functionality described </a:t>
            </a:r>
            <a:br>
              <a:rPr lang="en-US" sz="1600" dirty="0">
                <a:solidFill>
                  <a:schemeClr val="tx1"/>
                </a:solidFill>
              </a:rPr>
            </a:br>
            <a:r>
              <a:rPr lang="en-US" sz="1600" dirty="0">
                <a:solidFill>
                  <a:schemeClr val="tx1"/>
                </a:solidFill>
              </a:rPr>
              <a:t>for our products remains at our sole discretion. We undertake no obligation, and do not intend, </a:t>
            </a:r>
            <a:br>
              <a:rPr lang="en-US" sz="1600" dirty="0">
                <a:solidFill>
                  <a:schemeClr val="tx1"/>
                </a:solidFill>
              </a:rPr>
            </a:br>
            <a:r>
              <a:rPr lang="en-US" sz="1600" dirty="0">
                <a:solidFill>
                  <a:schemeClr val="tx1"/>
                </a:solidFill>
              </a:rPr>
              <a:t>to update the forward‑looking statements.</a:t>
            </a:r>
          </a:p>
        </p:txBody>
      </p:sp>
    </p:spTree>
    <p:extLst>
      <p:ext uri="{BB962C8B-B14F-4D97-AF65-F5344CB8AC3E}">
        <p14:creationId xmlns:p14="http://schemas.microsoft.com/office/powerpoint/2010/main" val="4375710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054940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_Content w/Key Poi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solidFill>
                  <a:schemeClr val="bg1"/>
                </a:solidFill>
              </a:defRPr>
            </a:lvl1pPr>
            <a:lvl2pPr marL="284162" indent="0">
              <a:buNone/>
              <a:defRPr sz="1200">
                <a:solidFill>
                  <a:schemeClr val="bg1"/>
                </a:solidFill>
              </a:defRPr>
            </a:lvl2pPr>
            <a:lvl3pPr marL="573087" indent="0">
              <a:buNone/>
              <a:defRPr sz="1200">
                <a:solidFill>
                  <a:schemeClr val="bg1"/>
                </a:solidFill>
              </a:defRPr>
            </a:lvl3pPr>
            <a:lvl4pPr marL="857250" indent="0">
              <a:buNone/>
              <a:defRPr sz="1200">
                <a:solidFill>
                  <a:schemeClr val="bg1"/>
                </a:solidFill>
              </a:defRPr>
            </a:lvl4pPr>
            <a:lvl5pPr marL="1141412" indent="0">
              <a:buNone/>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36DAE7D7-29E7-4766-BB4F-85411AD1559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1BC1082D-D4A1-42DB-B1A9-4460A4B704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08C26873-15FC-452D-8CBA-9D7E692AE5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4209758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dirty="0"/>
              <a:t>Click icon to add picture</a:t>
            </a:r>
            <a:endParaRPr lang="en-US" dirty="0"/>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1195883"/>
          </a:xfrm>
        </p:spPr>
        <p:txBody>
          <a:bodyPr/>
          <a:lstStyle>
            <a:lvl1pPr>
              <a:lnSpc>
                <a:spcPct val="80000"/>
              </a:lnSpc>
              <a:defRPr sz="68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23278568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Introductions_1">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dirty="0"/>
              <a:t>Click icon to add picture</a:t>
            </a:r>
            <a:endParaRPr lang="en-US" dirty="0"/>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692631"/>
          </a:xfrm>
        </p:spPr>
        <p:txBody>
          <a:bodyPr/>
          <a:lstStyle>
            <a:lvl1pPr>
              <a:lnSpc>
                <a:spcPct val="80000"/>
              </a:lnSpc>
              <a:defRPr sz="32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4" name="Text Placeholder 3">
            <a:extLst>
              <a:ext uri="{FF2B5EF4-FFF2-40B4-BE49-F238E27FC236}">
                <a16:creationId xmlns:a16="http://schemas.microsoft.com/office/drawing/2014/main" id="{1E116A3C-3CEE-426B-B428-3F7A3CC34433}"/>
              </a:ext>
            </a:extLst>
          </p:cNvPr>
          <p:cNvSpPr>
            <a:spLocks noGrp="1"/>
          </p:cNvSpPr>
          <p:nvPr>
            <p:ph type="body" sz="quarter" idx="18"/>
          </p:nvPr>
        </p:nvSpPr>
        <p:spPr>
          <a:xfrm>
            <a:off x="446593" y="1350404"/>
            <a:ext cx="6276470" cy="481862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9199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9652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dirty="0"/>
              <a:t>Click icon to add picture</a:t>
            </a:r>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4494959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dirty="0"/>
              <a:t>Click icon to add picture</a:t>
            </a:r>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8631249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451387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31962679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2892646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5" name="Title 47">
            <a:extLst>
              <a:ext uri="{FF2B5EF4-FFF2-40B4-BE49-F238E27FC236}">
                <a16:creationId xmlns:a16="http://schemas.microsoft.com/office/drawing/2014/main" id="{A3156D14-0040-4FBF-918A-1D0B29EC3784}"/>
              </a:ext>
            </a:extLst>
          </p:cNvPr>
          <p:cNvSpPr>
            <a:spLocks noGrp="1"/>
          </p:cNvSpPr>
          <p:nvPr>
            <p:ph type="title" hasCustomPrompt="1"/>
          </p:nvPr>
        </p:nvSpPr>
        <p:spPr>
          <a:xfrm>
            <a:off x="432574" y="3848473"/>
            <a:ext cx="7839329"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6" name="Text Placeholder 49">
            <a:extLst>
              <a:ext uri="{FF2B5EF4-FFF2-40B4-BE49-F238E27FC236}">
                <a16:creationId xmlns:a16="http://schemas.microsoft.com/office/drawing/2014/main" id="{27F5B239-B4D3-4258-A5F0-74BCF95E68FD}"/>
              </a:ext>
            </a:extLst>
          </p:cNvPr>
          <p:cNvSpPr>
            <a:spLocks noGrp="1"/>
          </p:cNvSpPr>
          <p:nvPr>
            <p:ph type="body" sz="quarter" idx="10" hasCustomPrompt="1"/>
          </p:nvPr>
        </p:nvSpPr>
        <p:spPr>
          <a:xfrm>
            <a:off x="441539" y="5323476"/>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3DECBCE3-D7D6-166A-E1C4-F073B24650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1245759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1_Housekeep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pic>
        <p:nvPicPr>
          <p:cNvPr id="2" name="Picture 1">
            <a:extLst>
              <a:ext uri="{FF2B5EF4-FFF2-40B4-BE49-F238E27FC236}">
                <a16:creationId xmlns:a16="http://schemas.microsoft.com/office/drawing/2014/main" id="{CDF9D20B-74F8-F040-90DA-8DC11B58A7A2}"/>
              </a:ext>
            </a:extLst>
          </p:cNvPr>
          <p:cNvPicPr>
            <a:picLocks noChangeAspect="1"/>
          </p:cNvPicPr>
          <p:nvPr userDrawn="1"/>
        </p:nvPicPr>
        <p:blipFill>
          <a:blip r:embed="rId3"/>
          <a:srcRect/>
          <a:stretch/>
        </p:blipFill>
        <p:spPr>
          <a:xfrm>
            <a:off x="6548769" y="0"/>
            <a:ext cx="5625661" cy="6340396"/>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
        <p:nvSpPr>
          <p:cNvPr id="9" name="Title 47">
            <a:extLst>
              <a:ext uri="{FF2B5EF4-FFF2-40B4-BE49-F238E27FC236}">
                <a16:creationId xmlns:a16="http://schemas.microsoft.com/office/drawing/2014/main" id="{52D7E0C7-A409-4E3A-8FF5-72702323CBF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0" name="Text Placeholder 49">
            <a:extLst>
              <a:ext uri="{FF2B5EF4-FFF2-40B4-BE49-F238E27FC236}">
                <a16:creationId xmlns:a16="http://schemas.microsoft.com/office/drawing/2014/main" id="{1B32A747-FDF7-4355-977E-2B2984A6FE4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5090362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1_Interaction with other process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BFEDB12B-1146-F74F-B3EE-E68C476F9A70}"/>
              </a:ext>
            </a:extLst>
          </p:cNvPr>
          <p:cNvPicPr>
            <a:picLocks noChangeAspect="1"/>
          </p:cNvPicPr>
          <p:nvPr userDrawn="1"/>
        </p:nvPicPr>
        <p:blipFill>
          <a:blip r:embed="rId4"/>
          <a:srcRect/>
          <a:stretch/>
        </p:blipFill>
        <p:spPr>
          <a:xfrm>
            <a:off x="6562340" y="0"/>
            <a:ext cx="5625661" cy="6340397"/>
          </a:xfrm>
          <a:prstGeom prst="rect">
            <a:avLst/>
          </a:prstGeom>
        </p:spPr>
      </p:pic>
      <p:sp>
        <p:nvSpPr>
          <p:cNvPr id="11" name="Title 47">
            <a:extLst>
              <a:ext uri="{FF2B5EF4-FFF2-40B4-BE49-F238E27FC236}">
                <a16:creationId xmlns:a16="http://schemas.microsoft.com/office/drawing/2014/main" id="{B1EFAC29-19DB-4B7E-A288-7DCFFE7DA872}"/>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0219250-67E3-4520-8EB5-DB5A6A529A8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665492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1_Service level management">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D70F3325-B6E1-894B-A89C-57CC5939D1C6}"/>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08C2759F-388B-4FFC-8124-E0F43A3424E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466B08DC-317C-4177-9DE3-B0B001AA86CF}"/>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4083883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1_It’s a wrap">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083FB93-62F9-7A48-9C4C-71F99B21BD26}"/>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6901FB50-541B-4629-A4C9-421D1AE39B78}"/>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B4D2521-BD14-45C7-93C8-43C3B24980E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0563172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solidFill>
                  <a:schemeClr val="bg1"/>
                </a:solidFill>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2DB410B-058F-466F-A1D1-A3894F5ECFC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5" name="Slide Number Placeholder 5">
            <a:extLst>
              <a:ext uri="{FF2B5EF4-FFF2-40B4-BE49-F238E27FC236}">
                <a16:creationId xmlns:a16="http://schemas.microsoft.com/office/drawing/2014/main" id="{A524C4A1-C0E2-4BAF-BB6D-90C250E3080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6" name="Picture 15">
            <a:extLst>
              <a:ext uri="{FF2B5EF4-FFF2-40B4-BE49-F238E27FC236}">
                <a16:creationId xmlns:a16="http://schemas.microsoft.com/office/drawing/2014/main" id="{AAC94CAA-B505-44C0-9780-8630ECE142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4672147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1_Terminolog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5488537D-2AC5-C94E-A385-F0A2F0403AE4}"/>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B0518254-D434-4733-B6D0-678D868493E0}"/>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9165F60E-7AF3-4394-A8A9-5D80FED1814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756710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1_Product/Capability Overview">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4" name="Picture 3">
            <a:extLst>
              <a:ext uri="{FF2B5EF4-FFF2-40B4-BE49-F238E27FC236}">
                <a16:creationId xmlns:a16="http://schemas.microsoft.com/office/drawing/2014/main" id="{BA65E919-FF45-3F44-8A77-43C92E4392AB}"/>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626C8FB0-696F-4F5F-8348-410C341F515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B4EC62F0-8C34-4CE7-83D7-680122CFCAD5}"/>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3124088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1_Integration options for &lt;Product&gt;">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43F2297F-1208-5E47-9DDC-5DBEF193D368}"/>
              </a:ext>
            </a:extLst>
          </p:cNvPr>
          <p:cNvPicPr>
            <a:picLocks noChangeAspect="1"/>
          </p:cNvPicPr>
          <p:nvPr userDrawn="1"/>
        </p:nvPicPr>
        <p:blipFill>
          <a:blip r:embed="rId4"/>
          <a:srcRect/>
          <a:stretch/>
        </p:blipFill>
        <p:spPr>
          <a:xfrm>
            <a:off x="6620661" y="0"/>
            <a:ext cx="5567348" cy="6274676"/>
          </a:xfrm>
          <a:prstGeom prst="rect">
            <a:avLst/>
          </a:prstGeom>
        </p:spPr>
      </p:pic>
      <p:sp>
        <p:nvSpPr>
          <p:cNvPr id="11" name="Title 47">
            <a:extLst>
              <a:ext uri="{FF2B5EF4-FFF2-40B4-BE49-F238E27FC236}">
                <a16:creationId xmlns:a16="http://schemas.microsoft.com/office/drawing/2014/main" id="{128EFD39-54A8-40D5-9D88-ACF47B33A64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E37DF3DD-5D5E-44B7-B680-EAB4E889A28B}"/>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4515764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1_Introduction to integration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389004F7-1A9A-0D4C-A743-F3BCF22CD20D}"/>
              </a:ext>
            </a:extLst>
          </p:cNvPr>
          <p:cNvPicPr>
            <a:picLocks noChangeAspect="1"/>
          </p:cNvPicPr>
          <p:nvPr userDrawn="1"/>
        </p:nvPicPr>
        <p:blipFill>
          <a:blip r:embed="rId4"/>
          <a:srcRect/>
          <a:stretch/>
        </p:blipFill>
        <p:spPr>
          <a:xfrm>
            <a:off x="6620661" y="0"/>
            <a:ext cx="5567348" cy="6274676"/>
          </a:xfrm>
          <a:prstGeom prst="rect">
            <a:avLst/>
          </a:prstGeom>
        </p:spPr>
      </p:pic>
      <p:sp>
        <p:nvSpPr>
          <p:cNvPr id="11" name="Title 47">
            <a:extLst>
              <a:ext uri="{FF2B5EF4-FFF2-40B4-BE49-F238E27FC236}">
                <a16:creationId xmlns:a16="http://schemas.microsoft.com/office/drawing/2014/main" id="{30D0B2CB-C985-4B05-AD46-D7435174BFB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A74C7A8C-8F04-4943-8A64-2BAD2EDF19B1}"/>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6762652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1_Surve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BB60444-9CD2-AE4D-B955-88F1D58655B6}"/>
              </a:ext>
            </a:extLst>
          </p:cNvPr>
          <p:cNvPicPr>
            <a:picLocks noChangeAspect="1"/>
          </p:cNvPicPr>
          <p:nvPr userDrawn="1"/>
        </p:nvPicPr>
        <p:blipFill>
          <a:blip r:embed="rId4"/>
          <a:srcRect/>
          <a:stretch/>
        </p:blipFill>
        <p:spPr>
          <a:xfrm>
            <a:off x="6620661" y="0"/>
            <a:ext cx="5567348" cy="6274676"/>
          </a:xfrm>
          <a:prstGeom prst="rect">
            <a:avLst/>
          </a:prstGeom>
        </p:spPr>
      </p:pic>
      <p:sp>
        <p:nvSpPr>
          <p:cNvPr id="11" name="Title 47">
            <a:extLst>
              <a:ext uri="{FF2B5EF4-FFF2-40B4-BE49-F238E27FC236}">
                <a16:creationId xmlns:a16="http://schemas.microsoft.com/office/drawing/2014/main" id="{653510FE-36A4-4849-922F-39927C3344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E05672BC-F8B4-43DA-BBEC-97EDD358D462}"/>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362298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Roles, responsibilities &amp; persona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F5EE7927-26AE-DB40-9DB2-F1CB715CD1B5}"/>
              </a:ext>
            </a:extLst>
          </p:cNvPr>
          <p:cNvPicPr>
            <a:picLocks noChangeAspect="1"/>
          </p:cNvPicPr>
          <p:nvPr userDrawn="1"/>
        </p:nvPicPr>
        <p:blipFill>
          <a:blip r:embed="rId4"/>
          <a:srcRect/>
          <a:stretch/>
        </p:blipFill>
        <p:spPr>
          <a:xfrm>
            <a:off x="6620661" y="0"/>
            <a:ext cx="5567348" cy="6274676"/>
          </a:xfrm>
          <a:prstGeom prst="rect">
            <a:avLst/>
          </a:prstGeom>
        </p:spPr>
      </p:pic>
      <p:sp>
        <p:nvSpPr>
          <p:cNvPr id="11" name="Title 47">
            <a:extLst>
              <a:ext uri="{FF2B5EF4-FFF2-40B4-BE49-F238E27FC236}">
                <a16:creationId xmlns:a16="http://schemas.microsoft.com/office/drawing/2014/main" id="{37915A47-A5CA-4494-8882-6D1EDF2FB93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F09FAFD-CCD7-4446-8869-03039301F8C8}"/>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089946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Core process configu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A5237978-FA3A-7E41-BFCA-875C1EFC9193}"/>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547A9C19-D518-496A-B2AA-8D818F4A9C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71253004-4ABB-4D69-A70A-1FBEDB16EC8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712451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Agenda.">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2D12B146-2403-7349-9C81-F223C352B6BA}"/>
              </a:ext>
            </a:extLst>
          </p:cNvPr>
          <p:cNvPicPr>
            <a:picLocks noChangeAspect="1"/>
          </p:cNvPicPr>
          <p:nvPr userDrawn="1"/>
        </p:nvPicPr>
        <p:blipFill>
          <a:blip r:embed="rId4"/>
          <a:srcRect/>
          <a:stretch/>
        </p:blipFill>
        <p:spPr>
          <a:xfrm>
            <a:off x="6548993" y="0"/>
            <a:ext cx="5639005" cy="6355437"/>
          </a:xfrm>
          <a:prstGeom prst="rect">
            <a:avLst/>
          </a:prstGeom>
        </p:spPr>
      </p:pic>
      <p:sp>
        <p:nvSpPr>
          <p:cNvPr id="11" name="Title 47">
            <a:extLst>
              <a:ext uri="{FF2B5EF4-FFF2-40B4-BE49-F238E27FC236}">
                <a16:creationId xmlns:a16="http://schemas.microsoft.com/office/drawing/2014/main" id="{623256D9-6A9A-4AF7-99DD-C1E3CEA9983A}"/>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D2979CF1-8918-4DE4-8B0D-AFC4AE283F0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208480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8_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762B410F-F118-3C45-A058-1D9F7943DE8B}"/>
              </a:ext>
            </a:extLst>
          </p:cNvPr>
          <p:cNvPicPr>
            <a:picLocks noChangeAspect="1"/>
          </p:cNvPicPr>
          <p:nvPr userDrawn="1"/>
        </p:nvPicPr>
        <p:blipFill>
          <a:blip r:embed="rId4"/>
          <a:srcRect/>
          <a:stretch/>
        </p:blipFill>
        <p:spPr>
          <a:xfrm>
            <a:off x="6546532" y="0"/>
            <a:ext cx="5639005" cy="6355437"/>
          </a:xfrm>
          <a:prstGeom prst="rect">
            <a:avLst/>
          </a:prstGeom>
        </p:spPr>
      </p:pic>
      <p:sp>
        <p:nvSpPr>
          <p:cNvPr id="11" name="Title 47">
            <a:extLst>
              <a:ext uri="{FF2B5EF4-FFF2-40B4-BE49-F238E27FC236}">
                <a16:creationId xmlns:a16="http://schemas.microsoft.com/office/drawing/2014/main" id="{61C3A5BC-19B5-4785-AE71-DDD82DE2B9D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3361E88E-BE6C-4463-BDFA-6B4E871D90B2}"/>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226870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1_Architecture">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07D60461-3D06-2B4C-BA82-2BACD62AA590}"/>
              </a:ext>
            </a:extLst>
          </p:cNvPr>
          <p:cNvPicPr>
            <a:picLocks noChangeAspect="1"/>
          </p:cNvPicPr>
          <p:nvPr userDrawn="1"/>
        </p:nvPicPr>
        <p:blipFill>
          <a:blip r:embed="rId4"/>
          <a:srcRect/>
          <a:stretch/>
        </p:blipFill>
        <p:spPr>
          <a:xfrm>
            <a:off x="6548993" y="21565"/>
            <a:ext cx="5639005" cy="6355437"/>
          </a:xfrm>
          <a:prstGeom prst="rect">
            <a:avLst/>
          </a:prstGeom>
        </p:spPr>
      </p:pic>
      <p:sp>
        <p:nvSpPr>
          <p:cNvPr id="11" name="Title 47">
            <a:extLst>
              <a:ext uri="{FF2B5EF4-FFF2-40B4-BE49-F238E27FC236}">
                <a16:creationId xmlns:a16="http://schemas.microsoft.com/office/drawing/2014/main" id="{C7B05262-16FE-4191-AAFD-4AAC4F3BEACB}"/>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D5217DC0-1909-41B3-96CE-485F6FAA829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409676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2032052"/>
            <a:ext cx="5014361"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2032052"/>
            <a:ext cx="4916488"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6078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1_Report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CEAC49CF-5FC7-544D-9D10-10BB32AEB5CA}"/>
              </a:ext>
            </a:extLst>
          </p:cNvPr>
          <p:cNvPicPr>
            <a:picLocks noChangeAspect="1"/>
          </p:cNvPicPr>
          <p:nvPr userDrawn="1"/>
        </p:nvPicPr>
        <p:blipFill>
          <a:blip r:embed="rId4"/>
          <a:srcRect/>
          <a:stretch/>
        </p:blipFill>
        <p:spPr>
          <a:xfrm>
            <a:off x="6601315" y="0"/>
            <a:ext cx="5586691" cy="6296476"/>
          </a:xfrm>
          <a:prstGeom prst="rect">
            <a:avLst/>
          </a:prstGeom>
        </p:spPr>
      </p:pic>
      <p:sp>
        <p:nvSpPr>
          <p:cNvPr id="11" name="Title 47">
            <a:extLst>
              <a:ext uri="{FF2B5EF4-FFF2-40B4-BE49-F238E27FC236}">
                <a16:creationId xmlns:a16="http://schemas.microsoft.com/office/drawing/2014/main" id="{CD4AC0C0-ED90-4552-A20C-7F3601DB909B}"/>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D52EE26-7ADA-490E-8003-5A340C4EB967}"/>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7347877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1_Supporting featur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34856642-C660-3148-AB9F-B89A968F9402}"/>
              </a:ext>
            </a:extLst>
          </p:cNvPr>
          <p:cNvPicPr>
            <a:picLocks noChangeAspect="1"/>
          </p:cNvPicPr>
          <p:nvPr userDrawn="1"/>
        </p:nvPicPr>
        <p:blipFill>
          <a:blip r:embed="rId4"/>
          <a:srcRect/>
          <a:stretch/>
        </p:blipFill>
        <p:spPr>
          <a:xfrm>
            <a:off x="6601315" y="0"/>
            <a:ext cx="5586691" cy="6296476"/>
          </a:xfrm>
          <a:prstGeom prst="rect">
            <a:avLst/>
          </a:prstGeom>
        </p:spPr>
      </p:pic>
      <p:sp>
        <p:nvSpPr>
          <p:cNvPr id="11" name="Title 47">
            <a:extLst>
              <a:ext uri="{FF2B5EF4-FFF2-40B4-BE49-F238E27FC236}">
                <a16:creationId xmlns:a16="http://schemas.microsoft.com/office/drawing/2014/main" id="{FB9EC488-2BC0-43E3-B9AF-2576B0882E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E476F74-782F-4380-B82C-80E9AF36F125}"/>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2296764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1_Introduction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5CD24F04-3A59-944C-96CF-BF8E1AF5007E}"/>
              </a:ext>
            </a:extLst>
          </p:cNvPr>
          <p:cNvPicPr>
            <a:picLocks noChangeAspect="1"/>
          </p:cNvPicPr>
          <p:nvPr userDrawn="1"/>
        </p:nvPicPr>
        <p:blipFill>
          <a:blip r:embed="rId4"/>
          <a:srcRect/>
          <a:stretch/>
        </p:blipFill>
        <p:spPr>
          <a:xfrm>
            <a:off x="6681190" y="0"/>
            <a:ext cx="5506828" cy="6206466"/>
          </a:xfrm>
          <a:prstGeom prst="rect">
            <a:avLst/>
          </a:prstGeom>
        </p:spPr>
      </p:pic>
      <p:sp>
        <p:nvSpPr>
          <p:cNvPr id="9" name="Title 47">
            <a:extLst>
              <a:ext uri="{FF2B5EF4-FFF2-40B4-BE49-F238E27FC236}">
                <a16:creationId xmlns:a16="http://schemas.microsoft.com/office/drawing/2014/main" id="{B5EAD01F-F99D-45F7-826F-57053990AB2F}"/>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0" name="Text Placeholder 49">
            <a:extLst>
              <a:ext uri="{FF2B5EF4-FFF2-40B4-BE49-F238E27FC236}">
                <a16:creationId xmlns:a16="http://schemas.microsoft.com/office/drawing/2014/main" id="{6B1DE58A-8340-49BE-9589-A4CA4159284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1875738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r>
              <a:rPr lang="en-GB" dirty="0"/>
              <a:t>Click icon to add picture</a:t>
            </a:r>
            <a:endParaRPr lang="en-US" dirty="0"/>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2854152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hasCustomPrompt="1"/>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GB"/>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38294609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899660" y="6404375"/>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
        <p:nvSpPr>
          <p:cNvPr id="7" name="Title 47">
            <a:extLst>
              <a:ext uri="{FF2B5EF4-FFF2-40B4-BE49-F238E27FC236}">
                <a16:creationId xmlns:a16="http://schemas.microsoft.com/office/drawing/2014/main" id="{DB40A8D3-FB63-4658-94E1-B2010FD2F94E}"/>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8" name="Text Placeholder 49">
            <a:extLst>
              <a:ext uri="{FF2B5EF4-FFF2-40B4-BE49-F238E27FC236}">
                <a16:creationId xmlns:a16="http://schemas.microsoft.com/office/drawing/2014/main" id="{249B59B7-EC76-41FA-994F-4EEC7D24F1B1}"/>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294067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
        <p:nvSpPr>
          <p:cNvPr id="7" name="Title 47">
            <a:extLst>
              <a:ext uri="{FF2B5EF4-FFF2-40B4-BE49-F238E27FC236}">
                <a16:creationId xmlns:a16="http://schemas.microsoft.com/office/drawing/2014/main" id="{9DA1EBF8-7B2A-4643-90FB-18B417418A39}"/>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8" name="Text Placeholder 49">
            <a:extLst>
              <a:ext uri="{FF2B5EF4-FFF2-40B4-BE49-F238E27FC236}">
                <a16:creationId xmlns:a16="http://schemas.microsoft.com/office/drawing/2014/main" id="{8BE93E10-849B-4499-BF44-2122329303B2}"/>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7237906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42758741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2490832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ppendix">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2834814"/>
            <a:ext cx="8829295" cy="1325880"/>
          </a:xfrm>
        </p:spPr>
        <p:txBody>
          <a:bodyPr wrap="square"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34430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17198003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mpariso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a:solidFill>
            <a:schemeClr val="tx2"/>
          </a:solidFill>
        </p:spPr>
        <p:txBody>
          <a:bodyPr>
            <a:noAutofit/>
          </a:bodyPr>
          <a:lstStyle>
            <a:lvl1pPr>
              <a:defRPr>
                <a:solidFill>
                  <a:schemeClr val="bg1"/>
                </a:solidFill>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hasCustomPrompt="1"/>
          </p:nvPr>
        </p:nvSpPr>
        <p:spPr>
          <a:xfrm>
            <a:off x="448231" y="1353405"/>
            <a:ext cx="5014360" cy="674285"/>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hasCustomPrompt="1"/>
          </p:nvPr>
        </p:nvSpPr>
        <p:spPr>
          <a:xfrm>
            <a:off x="6073638" y="1353405"/>
            <a:ext cx="5238750" cy="663282"/>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BC64DEE5-1633-4183-884B-157BF497A3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3" name="Slide Number Placeholder 5">
            <a:extLst>
              <a:ext uri="{FF2B5EF4-FFF2-40B4-BE49-F238E27FC236}">
                <a16:creationId xmlns:a16="http://schemas.microsoft.com/office/drawing/2014/main" id="{49EC64A0-69BE-4212-AD53-F5432C7681D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4" name="Picture 13">
            <a:extLst>
              <a:ext uri="{FF2B5EF4-FFF2-40B4-BE49-F238E27FC236}">
                <a16:creationId xmlns:a16="http://schemas.microsoft.com/office/drawing/2014/main" id="{05B99B5C-D2C7-4A9A-B2C4-506A6D0ACA0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9049467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4490565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a:t>Click to edit master text styles</a:t>
            </a:r>
          </a:p>
        </p:txBody>
      </p:sp>
    </p:spTree>
    <p:extLst>
      <p:ext uri="{BB962C8B-B14F-4D97-AF65-F5344CB8AC3E}">
        <p14:creationId xmlns:p14="http://schemas.microsoft.com/office/powerpoint/2010/main" val="31877153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Author Note_2">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20314581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540441"/>
            <a:ext cx="9922935"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2647" y="3908439"/>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5973142"/>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791" y="5654675"/>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821" y="5274289"/>
            <a:ext cx="9923631"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4832058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85620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Footer Placeholder 4">
            <a:extLst>
              <a:ext uri="{FF2B5EF4-FFF2-40B4-BE49-F238E27FC236}">
                <a16:creationId xmlns:a16="http://schemas.microsoft.com/office/drawing/2014/main" id="{BD0F51A8-8C21-47D4-BBC7-514E2B35B59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2353596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9907" cy="482758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15563696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2_Title, sub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E9E9DE24-EE8E-4347-B4A0-AAD3D777FBE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6" name="Slide Number Placeholder 5">
            <a:extLst>
              <a:ext uri="{FF2B5EF4-FFF2-40B4-BE49-F238E27FC236}">
                <a16:creationId xmlns:a16="http://schemas.microsoft.com/office/drawing/2014/main" id="{1DD2F6D6-478F-48A5-8E96-E78DC1330C6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C219641E-0119-4996-82C8-2A3001490A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438717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006444"/>
            <a:ext cx="11189907" cy="4162581"/>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19447930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2 lined headline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hasCustomPrompt="1"/>
          </p:nvPr>
        </p:nvSpPr>
        <p:spPr>
          <a:xfrm>
            <a:off x="448055" y="2006444"/>
            <a:ext cx="11189907" cy="4162581"/>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GB"/>
              <a:t>Click to edit master text styles</a:t>
            </a:r>
          </a:p>
        </p:txBody>
      </p:sp>
      <p:sp>
        <p:nvSpPr>
          <p:cNvPr id="5" name="Footer Placeholder 4">
            <a:extLst>
              <a:ext uri="{FF2B5EF4-FFF2-40B4-BE49-F238E27FC236}">
                <a16:creationId xmlns:a16="http://schemas.microsoft.com/office/drawing/2014/main" id="{7D646EFE-DC50-454D-A5A3-4D7158E9401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6" name="Slide Number Placeholder 5">
            <a:extLst>
              <a:ext uri="{FF2B5EF4-FFF2-40B4-BE49-F238E27FC236}">
                <a16:creationId xmlns:a16="http://schemas.microsoft.com/office/drawing/2014/main" id="{A283FBD6-8A75-44B4-A513-E303E414E6D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E2C37D66-F96B-4595-ACE6-89642F0AA0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346531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29450555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5990832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1_Agenda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F3FDE811-D18B-461F-8254-048938BD558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6587030D-4883-4DBF-9417-C6179BEE08B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30B844D2-40A3-48A2-A564-9CEE1AFBE8B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5950316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8380078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type="obj" preserve="1">
  <p:cSld name="1_1 Column Paragraph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C5FC9D19-FD18-4FB1-8ED4-D081FA9CA37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111A02E9-BA2B-472C-81C4-43FE2ED391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1C492A80-BA26-43B7-B9B1-1E88D104E89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7608629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1098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2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solidFill>
                  <a:schemeClr val="bg1"/>
                </a:solidFill>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2DB410B-058F-466F-A1D1-A3894F5ECFC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5" name="Slide Number Placeholder 5">
            <a:extLst>
              <a:ext uri="{FF2B5EF4-FFF2-40B4-BE49-F238E27FC236}">
                <a16:creationId xmlns:a16="http://schemas.microsoft.com/office/drawing/2014/main" id="{A524C4A1-C0E2-4BAF-BB6D-90C250E3080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6" name="Picture 15">
            <a:extLst>
              <a:ext uri="{FF2B5EF4-FFF2-40B4-BE49-F238E27FC236}">
                <a16:creationId xmlns:a16="http://schemas.microsoft.com/office/drawing/2014/main" id="{AAC94CAA-B505-44C0-9780-8630ECE142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5970399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2032052"/>
            <a:ext cx="5014361"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2032052"/>
            <a:ext cx="4916488"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65643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2_Compariso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a:solidFill>
            <a:schemeClr val="tx2"/>
          </a:solidFill>
        </p:spPr>
        <p:txBody>
          <a:bodyPr>
            <a:noAutofit/>
          </a:bodyPr>
          <a:lstStyle>
            <a:lvl1pPr>
              <a:defRPr>
                <a:solidFill>
                  <a:schemeClr val="bg1"/>
                </a:solidFill>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hasCustomPrompt="1"/>
          </p:nvPr>
        </p:nvSpPr>
        <p:spPr>
          <a:xfrm>
            <a:off x="448231" y="1353405"/>
            <a:ext cx="5014360" cy="674285"/>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hasCustomPrompt="1"/>
          </p:nvPr>
        </p:nvSpPr>
        <p:spPr>
          <a:xfrm>
            <a:off x="6073638" y="1353405"/>
            <a:ext cx="5238750" cy="663282"/>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BC64DEE5-1633-4183-884B-157BF497A3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3" name="Slide Number Placeholder 5">
            <a:extLst>
              <a:ext uri="{FF2B5EF4-FFF2-40B4-BE49-F238E27FC236}">
                <a16:creationId xmlns:a16="http://schemas.microsoft.com/office/drawing/2014/main" id="{49EC64A0-69BE-4212-AD53-F5432C7681D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4" name="Picture 13">
            <a:extLst>
              <a:ext uri="{FF2B5EF4-FFF2-40B4-BE49-F238E27FC236}">
                <a16:creationId xmlns:a16="http://schemas.microsoft.com/office/drawing/2014/main" id="{05B99B5C-D2C7-4A9A-B2C4-506A6D0ACA0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6990340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468203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2_3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a:solidFill>
                  <a:schemeClr val="bg1"/>
                </a:solidFill>
              </a:rPr>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a:solidFill>
                  <a:schemeClr val="bg1"/>
                </a:solidFill>
              </a:rPr>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a:solidFill>
                  <a:schemeClr val="bg1"/>
                </a:solidFill>
              </a:rPr>
              <a:t>03</a:t>
            </a:r>
          </a:p>
        </p:txBody>
      </p:sp>
      <p:sp>
        <p:nvSpPr>
          <p:cNvPr id="19" name="Footer Placeholder 4">
            <a:extLst>
              <a:ext uri="{FF2B5EF4-FFF2-40B4-BE49-F238E27FC236}">
                <a16:creationId xmlns:a16="http://schemas.microsoft.com/office/drawing/2014/main" id="{9B919EAF-2157-48FC-B830-0EA7DF2AF2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20" name="Slide Number Placeholder 5">
            <a:extLst>
              <a:ext uri="{FF2B5EF4-FFF2-40B4-BE49-F238E27FC236}">
                <a16:creationId xmlns:a16="http://schemas.microsoft.com/office/drawing/2014/main" id="{69BC07D6-763A-41B4-B714-870367EE6D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2" name="Picture 21">
            <a:extLst>
              <a:ext uri="{FF2B5EF4-FFF2-40B4-BE49-F238E27FC236}">
                <a16:creationId xmlns:a16="http://schemas.microsoft.com/office/drawing/2014/main" id="{ED631925-A8DD-4B65-B199-7BEB432AAFC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0452843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3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19" name="Footer Placeholder 4">
            <a:extLst>
              <a:ext uri="{FF2B5EF4-FFF2-40B4-BE49-F238E27FC236}">
                <a16:creationId xmlns:a16="http://schemas.microsoft.com/office/drawing/2014/main" id="{9B919EAF-2157-48FC-B830-0EA7DF2AF2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20" name="Slide Number Placeholder 5">
            <a:extLst>
              <a:ext uri="{FF2B5EF4-FFF2-40B4-BE49-F238E27FC236}">
                <a16:creationId xmlns:a16="http://schemas.microsoft.com/office/drawing/2014/main" id="{69BC07D6-763A-41B4-B714-870367EE6D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2" name="Picture 21">
            <a:extLst>
              <a:ext uri="{FF2B5EF4-FFF2-40B4-BE49-F238E27FC236}">
                <a16:creationId xmlns:a16="http://schemas.microsoft.com/office/drawing/2014/main" id="{ED631925-A8DD-4B65-B199-7BEB432AAFC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278821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27510905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2_3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429843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a:solidFill>
                  <a:schemeClr val="bg1"/>
                </a:solidFill>
              </a:rPr>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a:solidFill>
                  <a:schemeClr val="bg1"/>
                </a:solidFill>
              </a:rPr>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a:solidFill>
                  <a:schemeClr val="bg1"/>
                </a:solidFill>
              </a:rPr>
              <a:t>03</a:t>
            </a:r>
          </a:p>
        </p:txBody>
      </p:sp>
      <p:sp>
        <p:nvSpPr>
          <p:cNvPr id="18" name="Footer Placeholder 4">
            <a:extLst>
              <a:ext uri="{FF2B5EF4-FFF2-40B4-BE49-F238E27FC236}">
                <a16:creationId xmlns:a16="http://schemas.microsoft.com/office/drawing/2014/main" id="{A212F31A-BFDC-41A1-8D56-3804892893D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9" name="Slide Number Placeholder 5">
            <a:extLst>
              <a:ext uri="{FF2B5EF4-FFF2-40B4-BE49-F238E27FC236}">
                <a16:creationId xmlns:a16="http://schemas.microsoft.com/office/drawing/2014/main" id="{947D308E-3FD3-434D-B649-BC6AD9DC2A5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D9026BEC-9A7D-4EF7-8E5A-1B02080416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2530767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17912561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2_4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a:ln>
            <a:solidFill>
              <a:schemeClr val="bg1"/>
            </a:solid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no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a:solidFill>
                  <a:schemeClr val="bg1"/>
                </a:solidFill>
              </a:rPr>
              <a:t>04</a:t>
            </a:r>
          </a:p>
        </p:txBody>
      </p:sp>
      <p:sp>
        <p:nvSpPr>
          <p:cNvPr id="30" name="Footer Placeholder 4">
            <a:extLst>
              <a:ext uri="{FF2B5EF4-FFF2-40B4-BE49-F238E27FC236}">
                <a16:creationId xmlns:a16="http://schemas.microsoft.com/office/drawing/2014/main" id="{244E6D41-D85C-49E9-9AE6-3B5FCC269505}"/>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31" name="Slide Number Placeholder 5">
            <a:extLst>
              <a:ext uri="{FF2B5EF4-FFF2-40B4-BE49-F238E27FC236}">
                <a16:creationId xmlns:a16="http://schemas.microsoft.com/office/drawing/2014/main" id="{04A33E20-D8BC-4CEA-8050-C148931121D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50" name="Picture 49">
            <a:extLst>
              <a:ext uri="{FF2B5EF4-FFF2-40B4-BE49-F238E27FC236}">
                <a16:creationId xmlns:a16="http://schemas.microsoft.com/office/drawing/2014/main" id="{4DE578B9-8C3B-4057-832E-E971A2C037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4599598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399280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2_4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a:solidFill>
                  <a:schemeClr val="bg1"/>
                </a:solidFill>
              </a:rPr>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a:solidFill>
                  <a:schemeClr val="bg1"/>
                </a:solidFill>
              </a:rPr>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a:solidFill>
                  <a:schemeClr val="bg1"/>
                </a:solidFill>
              </a:rPr>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a:solidFill>
                  <a:schemeClr val="bg1"/>
                </a:solidFill>
              </a:rPr>
              <a:t>04</a:t>
            </a:r>
          </a:p>
        </p:txBody>
      </p:sp>
      <p:sp>
        <p:nvSpPr>
          <p:cNvPr id="32" name="Footer Placeholder 4">
            <a:extLst>
              <a:ext uri="{FF2B5EF4-FFF2-40B4-BE49-F238E27FC236}">
                <a16:creationId xmlns:a16="http://schemas.microsoft.com/office/drawing/2014/main" id="{73877F7B-9C37-43E5-B80A-ED67B148A44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33" name="Slide Number Placeholder 5">
            <a:extLst>
              <a:ext uri="{FF2B5EF4-FFF2-40B4-BE49-F238E27FC236}">
                <a16:creationId xmlns:a16="http://schemas.microsoft.com/office/drawing/2014/main" id="{D89A31AE-F1F3-4C1B-9E0C-8C1ECFD28EA3}"/>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34" name="Picture 33">
            <a:extLst>
              <a:ext uri="{FF2B5EF4-FFF2-40B4-BE49-F238E27FC236}">
                <a16:creationId xmlns:a16="http://schemas.microsoft.com/office/drawing/2014/main" id="{36F62499-9B8E-4627-BF4B-0B8140279B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2880191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6100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2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37AC4384-17E7-41DC-8961-295248CA150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4" name="Slide Number Placeholder 5">
            <a:extLst>
              <a:ext uri="{FF2B5EF4-FFF2-40B4-BE49-F238E27FC236}">
                <a16:creationId xmlns:a16="http://schemas.microsoft.com/office/drawing/2014/main" id="{8C349D34-4C8F-4518-97AD-CC697C03C7A4}"/>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2B2B7157-6DA1-4E27-AA23-3AC1630A8E8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9928059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904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3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D95B94E7-F6D5-4988-BEF6-61996E72FE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4" name="Slide Number Placeholder 5">
            <a:extLst>
              <a:ext uri="{FF2B5EF4-FFF2-40B4-BE49-F238E27FC236}">
                <a16:creationId xmlns:a16="http://schemas.microsoft.com/office/drawing/2014/main" id="{1EF8CC2A-2A8B-4A40-AF89-6EAD1E7FE7F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684C4493-2D3C-4087-B408-E569244E462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3873518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with Subtitle">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9907" cy="482758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38232632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7103753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64183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2_6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6" name="Footer Placeholder 4">
            <a:extLst>
              <a:ext uri="{FF2B5EF4-FFF2-40B4-BE49-F238E27FC236}">
                <a16:creationId xmlns:a16="http://schemas.microsoft.com/office/drawing/2014/main" id="{F019D555-E525-463D-A4E6-A1796BD6233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22" name="Slide Number Placeholder 5">
            <a:extLst>
              <a:ext uri="{FF2B5EF4-FFF2-40B4-BE49-F238E27FC236}">
                <a16:creationId xmlns:a16="http://schemas.microsoft.com/office/drawing/2014/main" id="{598B393B-5139-4BDD-81AA-073AF52CCA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3" name="Picture 22">
            <a:extLst>
              <a:ext uri="{FF2B5EF4-FFF2-40B4-BE49-F238E27FC236}">
                <a16:creationId xmlns:a16="http://schemas.microsoft.com/office/drawing/2014/main" id="{E0910C1C-8C6A-49F4-B87D-79444268B49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6895115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3759" y="1653020"/>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311755"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40555" y="4260615"/>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311755"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2917"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2917"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1186419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2_6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3759" y="1653020"/>
            <a:ext cx="3608780"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11755"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40555" y="4260615"/>
            <a:ext cx="3615188"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11755"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2917"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12917"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6" name="Footer Placeholder 4">
            <a:extLst>
              <a:ext uri="{FF2B5EF4-FFF2-40B4-BE49-F238E27FC236}">
                <a16:creationId xmlns:a16="http://schemas.microsoft.com/office/drawing/2014/main" id="{FA526DD2-9448-44BE-B4B9-C1FCEEAA835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7" name="Slide Number Placeholder 5">
            <a:extLst>
              <a:ext uri="{FF2B5EF4-FFF2-40B4-BE49-F238E27FC236}">
                <a16:creationId xmlns:a16="http://schemas.microsoft.com/office/drawing/2014/main" id="{6E8C94CD-9DEA-4C51-924A-40FAB39BE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9" name="Picture 18">
            <a:extLst>
              <a:ext uri="{FF2B5EF4-FFF2-40B4-BE49-F238E27FC236}">
                <a16:creationId xmlns:a16="http://schemas.microsoft.com/office/drawing/2014/main" id="{6C8E8E5F-7421-4F21-8644-F6262F59CB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6716079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19723701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_Two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CAC0EC5-359E-4E5E-820F-9B6871CF183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28D98555-CF45-4476-8691-6E7BE9FCF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FE98169E-80D8-47A5-BE44-2A89E7CD99D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2981370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30607500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1_2 lined text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9F3A198-4527-4BC5-8DE2-A444BA2A71E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E17FF093-492B-45CB-BF65-617E5457820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F53143B4-5D99-4A0F-8A80-5541C4226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0930823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37842191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1_Two Content w headings [Dark]">
    <p:bg>
      <p:bgPr>
        <a:solidFill>
          <a:schemeClr val="tx2"/>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Footer Placeholder 4">
            <a:extLst>
              <a:ext uri="{FF2B5EF4-FFF2-40B4-BE49-F238E27FC236}">
                <a16:creationId xmlns:a16="http://schemas.microsoft.com/office/drawing/2014/main" id="{A462BF58-6180-4C57-B8DB-6DF93B39BA1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8" name="Slide Number Placeholder 5">
            <a:extLst>
              <a:ext uri="{FF2B5EF4-FFF2-40B4-BE49-F238E27FC236}">
                <a16:creationId xmlns:a16="http://schemas.microsoft.com/office/drawing/2014/main" id="{0DC22853-6B25-45C7-A4E3-DCEEFBE057D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BE7CBD1F-E473-4C3C-937C-220E556D7F5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530464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3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429843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18" name="Footer Placeholder 4">
            <a:extLst>
              <a:ext uri="{FF2B5EF4-FFF2-40B4-BE49-F238E27FC236}">
                <a16:creationId xmlns:a16="http://schemas.microsoft.com/office/drawing/2014/main" id="{A212F31A-BFDC-41A1-8D56-3804892893D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9" name="Slide Number Placeholder 5">
            <a:extLst>
              <a:ext uri="{FF2B5EF4-FFF2-40B4-BE49-F238E27FC236}">
                <a16:creationId xmlns:a16="http://schemas.microsoft.com/office/drawing/2014/main" id="{947D308E-3FD3-434D-B649-BC6AD9DC2A5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D9026BEC-9A7D-4EF7-8E5A-1B02080416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650168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6416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30866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hasCustomPrompt="1"/>
          </p:nvPr>
        </p:nvSpPr>
        <p:spPr>
          <a:xfrm>
            <a:off x="816927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203983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_Three Content w heading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7"/>
            <a:ext cx="11192256" cy="6416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30866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816927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Footer Placeholder 4">
            <a:extLst>
              <a:ext uri="{FF2B5EF4-FFF2-40B4-BE49-F238E27FC236}">
                <a16:creationId xmlns:a16="http://schemas.microsoft.com/office/drawing/2014/main" id="{C396C8B7-CDBA-48ED-8390-968F1150BC4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2" name="Slide Number Placeholder 5">
            <a:extLst>
              <a:ext uri="{FF2B5EF4-FFF2-40B4-BE49-F238E27FC236}">
                <a16:creationId xmlns:a16="http://schemas.microsoft.com/office/drawing/2014/main" id="{96E74C30-1663-4407-8CB7-2DDDD96B69C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3" name="Picture 12">
            <a:extLst>
              <a:ext uri="{FF2B5EF4-FFF2-40B4-BE49-F238E27FC236}">
                <a16:creationId xmlns:a16="http://schemas.microsoft.com/office/drawing/2014/main" id="{5167F845-67B7-441F-B15D-C220FE24B7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529234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9F4D6E7-3463-EF4C-527A-AFC32B9C3CAF}"/>
              </a:ext>
            </a:extLst>
          </p:cNvPr>
          <p:cNvSpPr>
            <a:spLocks noGrp="1"/>
          </p:cNvSpPr>
          <p:nvPr>
            <p:ph type="title" hasCustomPrompt="1"/>
          </p:nvPr>
        </p:nvSpPr>
        <p:spPr>
          <a:xfrm>
            <a:off x="449251" y="311377"/>
            <a:ext cx="11188711"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8160676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Footer Placeholder 4">
            <a:extLst>
              <a:ext uri="{FF2B5EF4-FFF2-40B4-BE49-F238E27FC236}">
                <a16:creationId xmlns:a16="http://schemas.microsoft.com/office/drawing/2014/main" id="{90112EAB-03AC-4B9B-86B7-460A53D07A3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4" name="Slide Number Placeholder 5">
            <a:extLst>
              <a:ext uri="{FF2B5EF4-FFF2-40B4-BE49-F238E27FC236}">
                <a16:creationId xmlns:a16="http://schemas.microsoft.com/office/drawing/2014/main" id="{D910AF2C-0640-4B63-8C5A-493CD362EDE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5" name="Picture 4">
            <a:extLst>
              <a:ext uri="{FF2B5EF4-FFF2-40B4-BE49-F238E27FC236}">
                <a16:creationId xmlns:a16="http://schemas.microsoft.com/office/drawing/2014/main" id="{4DCDD888-EF13-49B2-BE76-8560D5911AF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8089424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67EFEC3-2277-7AD5-59B1-42E52AFFF19B}"/>
              </a:ext>
            </a:extLst>
          </p:cNvPr>
          <p:cNvSpPr>
            <a:spLocks noGrp="1"/>
          </p:cNvSpPr>
          <p:nvPr>
            <p:ph type="title" hasCustomPrompt="1"/>
          </p:nvPr>
        </p:nvSpPr>
        <p:spPr>
          <a:xfrm>
            <a:off x="449251" y="311377"/>
            <a:ext cx="11188711" cy="641123"/>
          </a:xfrm>
        </p:spPr>
        <p:txBody>
          <a:bodyPr>
            <a:noAutofit/>
          </a:bodyPr>
          <a:lstStyle/>
          <a:p>
            <a:r>
              <a:rPr lang="en-GB"/>
              <a:t>Click to edit master title style</a:t>
            </a:r>
            <a:endParaRPr lang="en-US"/>
          </a:p>
        </p:txBody>
      </p:sp>
      <p:sp>
        <p:nvSpPr>
          <p:cNvPr id="5" name="Text Placeholder 6">
            <a:extLst>
              <a:ext uri="{FF2B5EF4-FFF2-40B4-BE49-F238E27FC236}">
                <a16:creationId xmlns:a16="http://schemas.microsoft.com/office/drawing/2014/main" id="{C767C1A5-0DCD-1E11-DDC9-2FC5E808A604}"/>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41449952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_Title Only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4" name="Footer Placeholder 4">
            <a:extLst>
              <a:ext uri="{FF2B5EF4-FFF2-40B4-BE49-F238E27FC236}">
                <a16:creationId xmlns:a16="http://schemas.microsoft.com/office/drawing/2014/main" id="{6AE0D1BB-39A5-434F-8342-CCFB42194E0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44BFD895-3D40-4A7E-95F9-FF9E603F822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64F90EA5-C544-47E1-B345-5D854BFA86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885244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426538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1_For Table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lvl1pPr>
              <a:defRPr>
                <a:solidFill>
                  <a:schemeClr val="bg1"/>
                </a:solidFill>
              </a:defRPr>
            </a:lvl1p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9" name="Footer Placeholder 4">
            <a:extLst>
              <a:ext uri="{FF2B5EF4-FFF2-40B4-BE49-F238E27FC236}">
                <a16:creationId xmlns:a16="http://schemas.microsoft.com/office/drawing/2014/main" id="{8D30CA08-2826-4160-BF4E-42EA69CC287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0" name="Slide Number Placeholder 5">
            <a:extLst>
              <a:ext uri="{FF2B5EF4-FFF2-40B4-BE49-F238E27FC236}">
                <a16:creationId xmlns:a16="http://schemas.microsoft.com/office/drawing/2014/main" id="{1446CE37-A96C-46EF-81D6-A9F0963F5B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1" name="Picture 10">
            <a:extLst>
              <a:ext uri="{FF2B5EF4-FFF2-40B4-BE49-F238E27FC236}">
                <a16:creationId xmlns:a16="http://schemas.microsoft.com/office/drawing/2014/main" id="{5EA5DA0E-884A-4A4E-AA17-395E202A1FD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796437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4186461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1_For Chart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4" name="Footer Placeholder 4">
            <a:extLst>
              <a:ext uri="{FF2B5EF4-FFF2-40B4-BE49-F238E27FC236}">
                <a16:creationId xmlns:a16="http://schemas.microsoft.com/office/drawing/2014/main" id="{9D068096-4096-41AD-AC63-2D176EA4621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0B91EB88-D539-4829-AEDF-E1CA37D282F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0D05039F-CF9B-44E7-BB29-8043D0D90D8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8082123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41270788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22592625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1_ Blank slide for charts, screenshots [Dark]">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3" name="Footer Placeholder 4">
            <a:extLst>
              <a:ext uri="{FF2B5EF4-FFF2-40B4-BE49-F238E27FC236}">
                <a16:creationId xmlns:a16="http://schemas.microsoft.com/office/drawing/2014/main" id="{AC470B68-39CB-4C7B-9DB9-A417F3A0D2F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4" name="Slide Number Placeholder 5">
            <a:extLst>
              <a:ext uri="{FF2B5EF4-FFF2-40B4-BE49-F238E27FC236}">
                <a16:creationId xmlns:a16="http://schemas.microsoft.com/office/drawing/2014/main" id="{A0CD87C7-4EC8-4D7A-B585-6AF6D53A6E2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E6BCF227-E6BB-4C5D-AF30-73474DDB254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1415896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2320017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2_Stats-Number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C24EA8AE-6385-4897-B9FB-6D23146CA5D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6" name="Slide Number Placeholder 5">
            <a:extLst>
              <a:ext uri="{FF2B5EF4-FFF2-40B4-BE49-F238E27FC236}">
                <a16:creationId xmlns:a16="http://schemas.microsoft.com/office/drawing/2014/main" id="{2187199B-4F36-4DC6-BFC0-190D00F49171}"/>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7" name="Picture 16">
            <a:extLst>
              <a:ext uri="{FF2B5EF4-FFF2-40B4-BE49-F238E27FC236}">
                <a16:creationId xmlns:a16="http://schemas.microsoft.com/office/drawing/2014/main" id="{A0F15CB4-D669-4094-AF9D-9AFA820D93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8002181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11283552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2_Stats-Numbers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1F34F4D6-D442-46CF-8106-92015D7861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9" name="Slide Number Placeholder 5">
            <a:extLst>
              <a:ext uri="{FF2B5EF4-FFF2-40B4-BE49-F238E27FC236}">
                <a16:creationId xmlns:a16="http://schemas.microsoft.com/office/drawing/2014/main" id="{33D9E902-FCCE-4660-9FBF-3176F038EDBA}"/>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5A4D0E32-1517-4F42-840B-2F9CB9D650D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852918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23629902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666108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marL="0" indent="0">
              <a:buNone/>
              <a:defRPr sz="1800"/>
            </a:lvl1pPr>
            <a:lvl2pPr marL="284162" indent="0">
              <a:buNone/>
              <a:defRPr sz="1800"/>
            </a:lvl2pPr>
            <a:lvl3pPr marL="573087" indent="0">
              <a:buNone/>
              <a:defRPr sz="1800"/>
            </a:lvl3pPr>
            <a:lvl4pPr marL="857250" indent="0">
              <a:buNone/>
              <a:defRPr sz="1800"/>
            </a:lvl4pPr>
            <a:lvl5pPr marL="1141412" indent="0">
              <a:buNone/>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671970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11812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7190882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4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a:ln>
            <a:solidFill>
              <a:schemeClr val="bg1"/>
            </a:solid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no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solidFill>
                  <a:schemeClr val="bg1"/>
                </a:solidFill>
              </a:rPr>
              <a:t>04</a:t>
            </a:r>
          </a:p>
        </p:txBody>
      </p:sp>
      <p:sp>
        <p:nvSpPr>
          <p:cNvPr id="30" name="Footer Placeholder 4">
            <a:extLst>
              <a:ext uri="{FF2B5EF4-FFF2-40B4-BE49-F238E27FC236}">
                <a16:creationId xmlns:a16="http://schemas.microsoft.com/office/drawing/2014/main" id="{244E6D41-D85C-49E9-9AE6-3B5FCC269505}"/>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31" name="Slide Number Placeholder 5">
            <a:extLst>
              <a:ext uri="{FF2B5EF4-FFF2-40B4-BE49-F238E27FC236}">
                <a16:creationId xmlns:a16="http://schemas.microsoft.com/office/drawing/2014/main" id="{04A33E20-D8BC-4CEA-8050-C148931121D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50" name="Picture 49">
            <a:extLst>
              <a:ext uri="{FF2B5EF4-FFF2-40B4-BE49-F238E27FC236}">
                <a16:creationId xmlns:a16="http://schemas.microsoft.com/office/drawing/2014/main" id="{4DE578B9-8C3B-4057-832E-E971A2C037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6483069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504109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1_Content w/Key Poi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solidFill>
                  <a:schemeClr val="bg1"/>
                </a:solidFill>
              </a:defRPr>
            </a:lvl1pPr>
            <a:lvl2pPr marL="284162" indent="0">
              <a:buNone/>
              <a:defRPr sz="1200">
                <a:solidFill>
                  <a:schemeClr val="bg1"/>
                </a:solidFill>
              </a:defRPr>
            </a:lvl2pPr>
            <a:lvl3pPr marL="573087" indent="0">
              <a:buNone/>
              <a:defRPr sz="1200">
                <a:solidFill>
                  <a:schemeClr val="bg1"/>
                </a:solidFill>
              </a:defRPr>
            </a:lvl3pPr>
            <a:lvl4pPr marL="857250" indent="0">
              <a:buNone/>
              <a:defRPr sz="1200">
                <a:solidFill>
                  <a:schemeClr val="bg1"/>
                </a:solidFill>
              </a:defRPr>
            </a:lvl4pPr>
            <a:lvl5pPr marL="1141412" indent="0">
              <a:buNone/>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36DAE7D7-29E7-4766-BB4F-85411AD1559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1BC1082D-D4A1-42DB-B1A9-4460A4B704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08C26873-15FC-452D-8CBA-9D7E692AE5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2055722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a:t>Click icon to add picture</a:t>
            </a:r>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1195883"/>
          </a:xfrm>
        </p:spPr>
        <p:txBody>
          <a:bodyPr/>
          <a:lstStyle>
            <a:lvl1pPr>
              <a:lnSpc>
                <a:spcPct val="80000"/>
              </a:lnSpc>
              <a:defRPr sz="68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38810614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troductions_1">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a:t>Click icon to add picture</a:t>
            </a:r>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692631"/>
          </a:xfrm>
        </p:spPr>
        <p:txBody>
          <a:bodyPr/>
          <a:lstStyle>
            <a:lvl1pPr>
              <a:lnSpc>
                <a:spcPct val="80000"/>
              </a:lnSpc>
              <a:defRPr sz="32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4" name="Text Placeholder 3">
            <a:extLst>
              <a:ext uri="{FF2B5EF4-FFF2-40B4-BE49-F238E27FC236}">
                <a16:creationId xmlns:a16="http://schemas.microsoft.com/office/drawing/2014/main" id="{1E116A3C-3CEE-426B-B428-3F7A3CC34433}"/>
              </a:ext>
            </a:extLst>
          </p:cNvPr>
          <p:cNvSpPr>
            <a:spLocks noGrp="1"/>
          </p:cNvSpPr>
          <p:nvPr>
            <p:ph type="body" sz="quarter" idx="18"/>
          </p:nvPr>
        </p:nvSpPr>
        <p:spPr>
          <a:xfrm>
            <a:off x="446593" y="1350404"/>
            <a:ext cx="6276470" cy="481862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07893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a:t>Click icon to add picture</a:t>
            </a:r>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23765046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a:t>Click icon to add picture</a:t>
            </a:r>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0256287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707" y="1763587"/>
            <a:ext cx="5837323" cy="5119200"/>
          </a:xfrm>
          <a:prstGeom prst="rect">
            <a:avLst/>
          </a:prstGeom>
        </p:spPr>
      </p:pic>
    </p:spTree>
    <p:extLst>
      <p:ext uri="{BB962C8B-B14F-4D97-AF65-F5344CB8AC3E}">
        <p14:creationId xmlns:p14="http://schemas.microsoft.com/office/powerpoint/2010/main" val="24182288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27848196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26060184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hasCustomPrompt="1"/>
          </p:nvPr>
        </p:nvSpPr>
        <p:spPr>
          <a:xfrm>
            <a:off x="432574" y="3848473"/>
            <a:ext cx="7839329"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41539" y="5323476"/>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8380732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89930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preserve="1" userDrawn="1">
  <p:cSld name="Housekeeping">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pic>
        <p:nvPicPr>
          <p:cNvPr id="2" name="Picture 1">
            <a:extLst>
              <a:ext uri="{FF2B5EF4-FFF2-40B4-BE49-F238E27FC236}">
                <a16:creationId xmlns:a16="http://schemas.microsoft.com/office/drawing/2014/main" id="{CDF9D20B-74F8-F040-90DA-8DC11B58A7A2}"/>
              </a:ext>
            </a:extLst>
          </p:cNvPr>
          <p:cNvPicPr>
            <a:picLocks noChangeAspect="1"/>
          </p:cNvPicPr>
          <p:nvPr userDrawn="1"/>
        </p:nvPicPr>
        <p:blipFill>
          <a:blip r:embed="rId3"/>
          <a:srcRect/>
          <a:stretch/>
        </p:blipFill>
        <p:spPr>
          <a:xfrm>
            <a:off x="6548769" y="0"/>
            <a:ext cx="5625661" cy="6340397"/>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467796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preserve="1" userDrawn="1">
  <p:cSld name="Interaction with other process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BFEDB12B-1146-F74F-B3EE-E68C476F9A70}"/>
              </a:ext>
            </a:extLst>
          </p:cNvPr>
          <p:cNvPicPr>
            <a:picLocks noChangeAspect="1"/>
          </p:cNvPicPr>
          <p:nvPr userDrawn="1"/>
        </p:nvPicPr>
        <p:blipFill>
          <a:blip r:embed="rId4"/>
          <a:srcRect/>
          <a:stretch/>
        </p:blipFill>
        <p:spPr>
          <a:xfrm>
            <a:off x="6562340" y="0"/>
            <a:ext cx="5625661" cy="6340397"/>
          </a:xfrm>
          <a:prstGeom prst="rect">
            <a:avLst/>
          </a:prstGeom>
        </p:spPr>
      </p:pic>
      <p:sp>
        <p:nvSpPr>
          <p:cNvPr id="13" name="Title 47">
            <a:extLst>
              <a:ext uri="{FF2B5EF4-FFF2-40B4-BE49-F238E27FC236}">
                <a16:creationId xmlns:a16="http://schemas.microsoft.com/office/drawing/2014/main" id="{260E38DA-8E4F-4E6F-AA1B-3140391407D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180B2781-F7D9-47AA-A4D1-04681F98DAB7}"/>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531459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preserve="1" userDrawn="1">
  <p:cSld name="Service level management">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D70F3325-B6E1-894B-A89C-57CC5939D1C6}"/>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15F30966-D6B3-415C-B933-9C88E817DE6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F04B2FDF-237E-428E-A9C8-8D21D78B8E1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8739749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preserve="1" userDrawn="1">
  <p:cSld name="It’s a wrap">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083FB93-62F9-7A48-9C4C-71F99B21BD26}"/>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305D7308-4882-4AD8-AAA3-7F391E803DA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017FD5F7-92C8-49D9-B725-4F0D125D736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6454815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preserve="1" userDrawn="1">
  <p:cSld name="Terminolog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5488537D-2AC5-C94E-A385-F0A2F0403AE4}"/>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713C4231-B4C2-49C5-A397-573B477013A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DFFA32CB-8A47-4095-B9C4-0BFA0ADEE52F}"/>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0907357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preserve="1" userDrawn="1">
  <p:cSld name="Product/Capability Overview">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4" name="Picture 3">
            <a:extLst>
              <a:ext uri="{FF2B5EF4-FFF2-40B4-BE49-F238E27FC236}">
                <a16:creationId xmlns:a16="http://schemas.microsoft.com/office/drawing/2014/main" id="{BA65E919-FF45-3F44-8A77-43C92E4392AB}"/>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77CD69C5-4DCA-4644-8451-9EC0879CA38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5CA29543-684C-4462-9E47-B05ED50B08B9}"/>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3813837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6.xml><?xml version="1.0" encoding="utf-8"?>
<p:sldLayout xmlns:a="http://schemas.openxmlformats.org/drawingml/2006/main" xmlns:r="http://schemas.openxmlformats.org/officeDocument/2006/relationships" xmlns:p="http://schemas.openxmlformats.org/presentationml/2006/main" showMasterSp="0" preserve="1" userDrawn="1">
  <p:cSld name="Objectiv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43F2297F-1208-5E47-9DDC-5DBEF193D368}"/>
              </a:ext>
            </a:extLst>
          </p:cNvPr>
          <p:cNvPicPr>
            <a:picLocks noChangeAspect="1"/>
          </p:cNvPicPr>
          <p:nvPr userDrawn="1"/>
        </p:nvPicPr>
        <p:blipFill>
          <a:blip r:embed="rId4"/>
          <a:srcRect/>
          <a:stretch/>
        </p:blipFill>
        <p:spPr>
          <a:xfrm>
            <a:off x="6620661" y="0"/>
            <a:ext cx="5567348" cy="6274676"/>
          </a:xfrm>
          <a:prstGeom prst="rect">
            <a:avLst/>
          </a:prstGeom>
        </p:spPr>
      </p:pic>
      <p:sp>
        <p:nvSpPr>
          <p:cNvPr id="13" name="Title 47">
            <a:extLst>
              <a:ext uri="{FF2B5EF4-FFF2-40B4-BE49-F238E27FC236}">
                <a16:creationId xmlns:a16="http://schemas.microsoft.com/office/drawing/2014/main" id="{9E5500BF-8CC1-4ED4-9115-DA9027407C2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B7527520-8E2C-40F6-8E7C-FC034BC0A76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762534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preserve="1" userDrawn="1">
  <p:cSld name="Product/Capability Demonst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389004F7-1A9A-0D4C-A743-F3BCF22CD20D}"/>
              </a:ext>
            </a:extLst>
          </p:cNvPr>
          <p:cNvPicPr>
            <a:picLocks noChangeAspect="1"/>
          </p:cNvPicPr>
          <p:nvPr userDrawn="1"/>
        </p:nvPicPr>
        <p:blipFill>
          <a:blip r:embed="rId4"/>
          <a:srcRect/>
          <a:stretch/>
        </p:blipFill>
        <p:spPr>
          <a:xfrm>
            <a:off x="6620661" y="0"/>
            <a:ext cx="5567348" cy="6274676"/>
          </a:xfrm>
          <a:prstGeom prst="rect">
            <a:avLst/>
          </a:prstGeom>
        </p:spPr>
      </p:pic>
      <p:sp>
        <p:nvSpPr>
          <p:cNvPr id="13" name="Title 47">
            <a:extLst>
              <a:ext uri="{FF2B5EF4-FFF2-40B4-BE49-F238E27FC236}">
                <a16:creationId xmlns:a16="http://schemas.microsoft.com/office/drawing/2014/main" id="{99240049-7651-42B6-A64A-ABB8692C203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21DB9F65-03BA-4B33-AC1B-6C5B859606A2}"/>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9206621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preserve="1" userDrawn="1">
  <p:cSld name="Surve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BB60444-9CD2-AE4D-B955-88F1D58655B6}"/>
              </a:ext>
            </a:extLst>
          </p:cNvPr>
          <p:cNvPicPr>
            <a:picLocks noChangeAspect="1"/>
          </p:cNvPicPr>
          <p:nvPr userDrawn="1"/>
        </p:nvPicPr>
        <p:blipFill>
          <a:blip r:embed="rId4"/>
          <a:srcRect/>
          <a:stretch/>
        </p:blipFill>
        <p:spPr>
          <a:xfrm>
            <a:off x="6620661" y="0"/>
            <a:ext cx="5567348" cy="6274676"/>
          </a:xfrm>
          <a:prstGeom prst="rect">
            <a:avLst/>
          </a:prstGeom>
        </p:spPr>
      </p:pic>
      <p:sp>
        <p:nvSpPr>
          <p:cNvPr id="13" name="Title 47">
            <a:extLst>
              <a:ext uri="{FF2B5EF4-FFF2-40B4-BE49-F238E27FC236}">
                <a16:creationId xmlns:a16="http://schemas.microsoft.com/office/drawing/2014/main" id="{85952DF4-80BF-4D88-89FE-9B268AA95AA6}"/>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2C7A4910-24F1-4907-88DB-20B5EEAD6BC3}"/>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901540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preserve="1" userDrawn="1">
  <p:cSld name="Roles, responsibilities &amp; persona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F5EE7927-26AE-DB40-9DB2-F1CB715CD1B5}"/>
              </a:ext>
            </a:extLst>
          </p:cNvPr>
          <p:cNvPicPr>
            <a:picLocks noChangeAspect="1"/>
          </p:cNvPicPr>
          <p:nvPr userDrawn="1"/>
        </p:nvPicPr>
        <p:blipFill>
          <a:blip r:embed="rId4"/>
          <a:srcRect/>
          <a:stretch/>
        </p:blipFill>
        <p:spPr>
          <a:xfrm>
            <a:off x="6620661" y="0"/>
            <a:ext cx="5567348" cy="6274676"/>
          </a:xfrm>
          <a:prstGeom prst="rect">
            <a:avLst/>
          </a:prstGeom>
        </p:spPr>
      </p:pic>
      <p:sp>
        <p:nvSpPr>
          <p:cNvPr id="13" name="Title 47">
            <a:extLst>
              <a:ext uri="{FF2B5EF4-FFF2-40B4-BE49-F238E27FC236}">
                <a16:creationId xmlns:a16="http://schemas.microsoft.com/office/drawing/2014/main" id="{DE76F9FE-AE64-49A4-8527-DECCCC456B0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FA28649A-4165-4739-9FFF-210BDACC055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5358173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4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solidFill>
                  <a:schemeClr val="bg1"/>
                </a:solidFill>
              </a:rPr>
              <a:t>04</a:t>
            </a:r>
          </a:p>
        </p:txBody>
      </p:sp>
      <p:sp>
        <p:nvSpPr>
          <p:cNvPr id="32" name="Footer Placeholder 4">
            <a:extLst>
              <a:ext uri="{FF2B5EF4-FFF2-40B4-BE49-F238E27FC236}">
                <a16:creationId xmlns:a16="http://schemas.microsoft.com/office/drawing/2014/main" id="{73877F7B-9C37-43E5-B80A-ED67B148A44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33" name="Slide Number Placeholder 5">
            <a:extLst>
              <a:ext uri="{FF2B5EF4-FFF2-40B4-BE49-F238E27FC236}">
                <a16:creationId xmlns:a16="http://schemas.microsoft.com/office/drawing/2014/main" id="{D89A31AE-F1F3-4C1B-9E0C-8C1ECFD28EA3}"/>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34" name="Picture 33">
            <a:extLst>
              <a:ext uri="{FF2B5EF4-FFF2-40B4-BE49-F238E27FC236}">
                <a16:creationId xmlns:a16="http://schemas.microsoft.com/office/drawing/2014/main" id="{36F62499-9B8E-4627-BF4B-0B8140279B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879802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preserve="1" userDrawn="1">
  <p:cSld name="Core process configu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A5237978-FA3A-7E41-BFCA-875C1EFC9193}"/>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3CD9A180-1F0F-423D-8137-E684558D5F63}"/>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DBF7E7EB-9C9D-48D9-B256-EEB797DF299E}"/>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1571509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2D12B146-2403-7349-9C81-F223C352B6BA}"/>
              </a:ext>
            </a:extLst>
          </p:cNvPr>
          <p:cNvPicPr>
            <a:picLocks noChangeAspect="1"/>
          </p:cNvPicPr>
          <p:nvPr userDrawn="1"/>
        </p:nvPicPr>
        <p:blipFill>
          <a:blip r:embed="rId4"/>
          <a:srcRect/>
          <a:stretch/>
        </p:blipFill>
        <p:spPr>
          <a:xfrm>
            <a:off x="6548993" y="0"/>
            <a:ext cx="5639005" cy="6355437"/>
          </a:xfrm>
          <a:prstGeom prst="rect">
            <a:avLst/>
          </a:prstGeom>
        </p:spPr>
      </p:pic>
      <p:sp>
        <p:nvSpPr>
          <p:cNvPr id="13" name="Title 47">
            <a:extLst>
              <a:ext uri="{FF2B5EF4-FFF2-40B4-BE49-F238E27FC236}">
                <a16:creationId xmlns:a16="http://schemas.microsoft.com/office/drawing/2014/main" id="{2E8BFAA8-B199-4513-8B21-C52430950116}"/>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068DB196-F4EE-4E6F-9A8C-E3CDB8344A31}"/>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3801346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2.xml><?xml version="1.0" encoding="utf-8"?>
<p:sldLayout xmlns:a="http://schemas.openxmlformats.org/drawingml/2006/main" xmlns:r="http://schemas.openxmlformats.org/officeDocument/2006/relationships" xmlns:p="http://schemas.openxmlformats.org/presentationml/2006/main" showMasterSp="0" preserve="1" userDrawn="1">
  <p:cSld name="7_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762B410F-F118-3C45-A058-1D9F7943DE8B}"/>
              </a:ext>
            </a:extLst>
          </p:cNvPr>
          <p:cNvPicPr>
            <a:picLocks noChangeAspect="1"/>
          </p:cNvPicPr>
          <p:nvPr userDrawn="1"/>
        </p:nvPicPr>
        <p:blipFill>
          <a:blip r:embed="rId4"/>
          <a:srcRect/>
          <a:stretch/>
        </p:blipFill>
        <p:spPr>
          <a:xfrm>
            <a:off x="6546532" y="0"/>
            <a:ext cx="5639005" cy="6355437"/>
          </a:xfrm>
          <a:prstGeom prst="rect">
            <a:avLst/>
          </a:prstGeom>
        </p:spPr>
      </p:pic>
      <p:sp>
        <p:nvSpPr>
          <p:cNvPr id="13" name="Title 47">
            <a:extLst>
              <a:ext uri="{FF2B5EF4-FFF2-40B4-BE49-F238E27FC236}">
                <a16:creationId xmlns:a16="http://schemas.microsoft.com/office/drawing/2014/main" id="{DBC9D696-4C04-4970-BF1C-E9A3BE5DAFEE}"/>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06F4865C-BB1A-4D8F-9CA0-3C34710AEBE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9194828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preserve="1" userDrawn="1">
  <p:cSld name="Architecture">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07D60461-3D06-2B4C-BA82-2BACD62AA590}"/>
              </a:ext>
            </a:extLst>
          </p:cNvPr>
          <p:cNvPicPr>
            <a:picLocks noChangeAspect="1"/>
          </p:cNvPicPr>
          <p:nvPr userDrawn="1"/>
        </p:nvPicPr>
        <p:blipFill>
          <a:blip r:embed="rId4"/>
          <a:srcRect/>
          <a:stretch/>
        </p:blipFill>
        <p:spPr>
          <a:xfrm>
            <a:off x="6548993" y="21565"/>
            <a:ext cx="5639005" cy="6355437"/>
          </a:xfrm>
          <a:prstGeom prst="rect">
            <a:avLst/>
          </a:prstGeom>
        </p:spPr>
      </p:pic>
      <p:sp>
        <p:nvSpPr>
          <p:cNvPr id="13" name="Title 47">
            <a:extLst>
              <a:ext uri="{FF2B5EF4-FFF2-40B4-BE49-F238E27FC236}">
                <a16:creationId xmlns:a16="http://schemas.microsoft.com/office/drawing/2014/main" id="{C13E9DE8-1B4C-4789-9037-28E90094FD4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7DC406E3-6150-40F1-8CB9-1EFEBE3BB3C5}"/>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0848032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preserve="1" userDrawn="1">
  <p:cSld name="Report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CEAC49CF-5FC7-544D-9D10-10BB32AEB5CA}"/>
              </a:ext>
            </a:extLst>
          </p:cNvPr>
          <p:cNvPicPr>
            <a:picLocks noChangeAspect="1"/>
          </p:cNvPicPr>
          <p:nvPr userDrawn="1"/>
        </p:nvPicPr>
        <p:blipFill>
          <a:blip r:embed="rId4"/>
          <a:srcRect/>
          <a:stretch/>
        </p:blipFill>
        <p:spPr>
          <a:xfrm>
            <a:off x="6601315" y="0"/>
            <a:ext cx="5586691" cy="6296476"/>
          </a:xfrm>
          <a:prstGeom prst="rect">
            <a:avLst/>
          </a:prstGeom>
        </p:spPr>
      </p:pic>
      <p:sp>
        <p:nvSpPr>
          <p:cNvPr id="13" name="Title 47">
            <a:extLst>
              <a:ext uri="{FF2B5EF4-FFF2-40B4-BE49-F238E27FC236}">
                <a16:creationId xmlns:a16="http://schemas.microsoft.com/office/drawing/2014/main" id="{034AB3FE-5D16-4307-8803-F15C883BA0E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E1DF623E-46CC-45AE-A3A6-094A9417152F}"/>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8671053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preserve="1" userDrawn="1">
  <p:cSld name="11_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43F2297F-1208-5E47-9DDC-5DBEF193D368}"/>
              </a:ext>
            </a:extLst>
          </p:cNvPr>
          <p:cNvPicPr>
            <a:picLocks noChangeAspect="1"/>
          </p:cNvPicPr>
          <p:nvPr userDrawn="1"/>
        </p:nvPicPr>
        <p:blipFill>
          <a:blip r:embed="rId4"/>
          <a:srcRect/>
          <a:stretch/>
        </p:blipFill>
        <p:spPr>
          <a:xfrm>
            <a:off x="6620661" y="0"/>
            <a:ext cx="5567348" cy="6274676"/>
          </a:xfrm>
          <a:prstGeom prst="rect">
            <a:avLst/>
          </a:prstGeom>
        </p:spPr>
      </p:pic>
    </p:spTree>
    <p:extLst>
      <p:ext uri="{BB962C8B-B14F-4D97-AF65-F5344CB8AC3E}">
        <p14:creationId xmlns:p14="http://schemas.microsoft.com/office/powerpoint/2010/main" val="11363417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showMasterSp="0" preserve="1" userDrawn="1">
  <p:cSld name="Supporting featur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34856642-C660-3148-AB9F-B89A968F9402}"/>
              </a:ext>
            </a:extLst>
          </p:cNvPr>
          <p:cNvPicPr>
            <a:picLocks noChangeAspect="1"/>
          </p:cNvPicPr>
          <p:nvPr userDrawn="1"/>
        </p:nvPicPr>
        <p:blipFill>
          <a:blip r:embed="rId4"/>
          <a:srcRect/>
          <a:stretch/>
        </p:blipFill>
        <p:spPr>
          <a:xfrm>
            <a:off x="6601315" y="0"/>
            <a:ext cx="5586691" cy="6296476"/>
          </a:xfrm>
          <a:prstGeom prst="rect">
            <a:avLst/>
          </a:prstGeom>
        </p:spPr>
      </p:pic>
      <p:sp>
        <p:nvSpPr>
          <p:cNvPr id="13" name="Title 47">
            <a:extLst>
              <a:ext uri="{FF2B5EF4-FFF2-40B4-BE49-F238E27FC236}">
                <a16:creationId xmlns:a16="http://schemas.microsoft.com/office/drawing/2014/main" id="{1D396821-55C1-4C69-9DEB-EC779E002E53}"/>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FB85FE9B-ADD4-430A-8CDC-360EA9CDE73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2602080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7.xml><?xml version="1.0" encoding="utf-8"?>
<p:sldLayout xmlns:a="http://schemas.openxmlformats.org/drawingml/2006/main" xmlns:r="http://schemas.openxmlformats.org/officeDocument/2006/relationships" xmlns:p="http://schemas.openxmlformats.org/presentationml/2006/main" showMasterSp="0" preserve="1" userDrawn="1">
  <p:cSld name="Introduction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5CD24F04-3A59-944C-96CF-BF8E1AF5007E}"/>
              </a:ext>
            </a:extLst>
          </p:cNvPr>
          <p:cNvPicPr>
            <a:picLocks noChangeAspect="1"/>
          </p:cNvPicPr>
          <p:nvPr userDrawn="1"/>
        </p:nvPicPr>
        <p:blipFill>
          <a:blip r:embed="rId4"/>
          <a:srcRect/>
          <a:stretch/>
        </p:blipFill>
        <p:spPr>
          <a:xfrm>
            <a:off x="6681190" y="0"/>
            <a:ext cx="5506828" cy="6206466"/>
          </a:xfrm>
          <a:prstGeom prst="rect">
            <a:avLst/>
          </a:prstGeom>
        </p:spPr>
      </p:pic>
      <p:sp>
        <p:nvSpPr>
          <p:cNvPr id="13" name="Title 47">
            <a:extLst>
              <a:ext uri="{FF2B5EF4-FFF2-40B4-BE49-F238E27FC236}">
                <a16:creationId xmlns:a16="http://schemas.microsoft.com/office/drawing/2014/main" id="{FB1F2E71-1882-46B8-B575-D9A992A99DB9}"/>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5" name="Text Placeholder 49">
            <a:extLst>
              <a:ext uri="{FF2B5EF4-FFF2-40B4-BE49-F238E27FC236}">
                <a16:creationId xmlns:a16="http://schemas.microsoft.com/office/drawing/2014/main" id="{20D4DE3A-8B1E-40F6-B4E6-CF6BBCEEA4E8}"/>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477469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hasCustomPrompt="1"/>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GB"/>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22187146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r>
              <a:rPr lang="en-GB"/>
              <a:t>Click icon to add picture</a:t>
            </a:r>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41539" y="3875368"/>
            <a:ext cx="7839329"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41539" y="531451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5552314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7332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899660" y="6404375"/>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7544480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7932609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rgbClr val="62D84E"/>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6935432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rgbClr val="62D84E"/>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1740460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preserve="1" userDrawn="1">
  <p:cSld name="Appendix">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2834814"/>
            <a:ext cx="8829295" cy="1325880"/>
          </a:xfrm>
        </p:spPr>
        <p:txBody>
          <a:bodyPr wrap="square" anchor="b">
            <a:noAutofit/>
          </a:bodyPr>
          <a:lstStyle>
            <a:lvl1pPr>
              <a:lnSpc>
                <a:spcPct val="100000"/>
              </a:lnSpc>
              <a:defRPr sz="4500">
                <a:solidFill>
                  <a:srgbClr val="62D84E"/>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34430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25757096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40350958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6.xml><?xml version="1.0" encoding="utf-8"?>
<p:sldLayout xmlns:a="http://schemas.openxmlformats.org/drawingml/2006/main" xmlns:r="http://schemas.openxmlformats.org/officeDocument/2006/relationships" xmlns:p="http://schemas.openxmlformats.org/presentationml/2006/main"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858" y="1636776"/>
            <a:ext cx="11210544" cy="4535424"/>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1" y="1033272"/>
            <a:ext cx="11209561"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68004224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37AC4384-17E7-41DC-8961-295248CA150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4" name="Slide Number Placeholder 5">
            <a:extLst>
              <a:ext uri="{FF2B5EF4-FFF2-40B4-BE49-F238E27FC236}">
                <a16:creationId xmlns:a16="http://schemas.microsoft.com/office/drawing/2014/main" id="{8C349D34-4C8F-4518-97AD-CC697C03C7A4}"/>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2B2B7157-6DA1-4E27-AA23-3AC1630A8E8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205993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53640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49889"/>
            <a:ext cx="5035553"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49889"/>
            <a:ext cx="5043897"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5946"/>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1222"/>
            <a:ext cx="5044495"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5946"/>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1222"/>
            <a:ext cx="5063959"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D95B94E7-F6D5-4988-BEF6-61996E72FE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4" name="Slide Number Placeholder 5">
            <a:extLst>
              <a:ext uri="{FF2B5EF4-FFF2-40B4-BE49-F238E27FC236}">
                <a16:creationId xmlns:a16="http://schemas.microsoft.com/office/drawing/2014/main" id="{1EF8CC2A-2A8B-4A40-AF89-6EAD1E7FE7F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684C4493-2D3C-4087-B408-E569244E462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2181845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540441"/>
            <a:ext cx="9922935"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2647" y="3908439"/>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5973142"/>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791" y="5654675"/>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821" y="5274289"/>
            <a:ext cx="9923631"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9207663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41810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6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1653020"/>
            <a:ext cx="3608780"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2128"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2128"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8" y="4260615"/>
            <a:ext cx="3615188"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2128"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2128"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19274"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9274" y="165302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19274"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9274" y="4260615"/>
            <a:ext cx="3602736"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6" name="Footer Placeholder 4">
            <a:extLst>
              <a:ext uri="{FF2B5EF4-FFF2-40B4-BE49-F238E27FC236}">
                <a16:creationId xmlns:a16="http://schemas.microsoft.com/office/drawing/2014/main" id="{F019D555-E525-463D-A4E6-A1796BD6233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22" name="Slide Number Placeholder 5">
            <a:extLst>
              <a:ext uri="{FF2B5EF4-FFF2-40B4-BE49-F238E27FC236}">
                <a16:creationId xmlns:a16="http://schemas.microsoft.com/office/drawing/2014/main" id="{598B393B-5139-4BDD-81AA-073AF52CCA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3" name="Picture 22">
            <a:extLst>
              <a:ext uri="{FF2B5EF4-FFF2-40B4-BE49-F238E27FC236}">
                <a16:creationId xmlns:a16="http://schemas.microsoft.com/office/drawing/2014/main" id="{E0910C1C-8C6A-49F4-B87D-79444268B49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97654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3759" y="1653020"/>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311755"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40555" y="4260615"/>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311755"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2917" y="1653020"/>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2917" y="4260615"/>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7708941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6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3759" y="1653020"/>
            <a:ext cx="3608780"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11755"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40555" y="4260615"/>
            <a:ext cx="3615188"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11755"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2917"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12917"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6" name="Footer Placeholder 4">
            <a:extLst>
              <a:ext uri="{FF2B5EF4-FFF2-40B4-BE49-F238E27FC236}">
                <a16:creationId xmlns:a16="http://schemas.microsoft.com/office/drawing/2014/main" id="{FA526DD2-9448-44BE-B4B9-C1FCEEAA835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7" name="Slide Number Placeholder 5">
            <a:extLst>
              <a:ext uri="{FF2B5EF4-FFF2-40B4-BE49-F238E27FC236}">
                <a16:creationId xmlns:a16="http://schemas.microsoft.com/office/drawing/2014/main" id="{6E8C94CD-9DEA-4C51-924A-40FAB39BE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9" name="Picture 18">
            <a:extLst>
              <a:ext uri="{FF2B5EF4-FFF2-40B4-BE49-F238E27FC236}">
                <a16:creationId xmlns:a16="http://schemas.microsoft.com/office/drawing/2014/main" id="{6C8E8E5F-7421-4F21-8644-F6262F59CB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065143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34882414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wo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056"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1562" y="1356068"/>
            <a:ext cx="5486400"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056" y="818858"/>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CAC0EC5-359E-4E5E-820F-9B6871CF183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28D98555-CF45-4476-8691-6E7BE9FCF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FE98169E-80D8-47A5-BE44-2A89E7CD99D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442663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24133011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2 lined text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056"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1562" y="2013966"/>
            <a:ext cx="5486400"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056" y="1473006"/>
            <a:ext cx="11192256"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9F3A198-4527-4BC5-8DE2-A444BA2A71E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E17FF093-492B-45CB-BF65-617E5457820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F53143B4-5D99-4A0F-8A80-5541C4226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87682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3599097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wo Content w headings [Dark]">
    <p:bg>
      <p:bgPr>
        <a:solidFill>
          <a:schemeClr val="tx2"/>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Footer Placeholder 4">
            <a:extLst>
              <a:ext uri="{FF2B5EF4-FFF2-40B4-BE49-F238E27FC236}">
                <a16:creationId xmlns:a16="http://schemas.microsoft.com/office/drawing/2014/main" id="{A462BF58-6180-4C57-B8DB-6DF93B39BA1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8" name="Slide Number Placeholder 5">
            <a:extLst>
              <a:ext uri="{FF2B5EF4-FFF2-40B4-BE49-F238E27FC236}">
                <a16:creationId xmlns:a16="http://schemas.microsoft.com/office/drawing/2014/main" id="{0DC22853-6B25-45C7-A4E3-DCEEFBE057D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BE7CBD1F-E473-4C3C-937C-220E556D7F5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191643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690614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6416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30866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hasCustomPrompt="1"/>
          </p:nvPr>
        </p:nvSpPr>
        <p:spPr>
          <a:xfrm>
            <a:off x="816927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375630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hree Content w heading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7"/>
            <a:ext cx="11192256" cy="6416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30866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816927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Footer Placeholder 4">
            <a:extLst>
              <a:ext uri="{FF2B5EF4-FFF2-40B4-BE49-F238E27FC236}">
                <a16:creationId xmlns:a16="http://schemas.microsoft.com/office/drawing/2014/main" id="{C396C8B7-CDBA-48ED-8390-968F1150BC4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2" name="Slide Number Placeholder 5">
            <a:extLst>
              <a:ext uri="{FF2B5EF4-FFF2-40B4-BE49-F238E27FC236}">
                <a16:creationId xmlns:a16="http://schemas.microsoft.com/office/drawing/2014/main" id="{96E74C30-1663-4407-8CB7-2DDDD96B69C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3" name="Picture 12">
            <a:extLst>
              <a:ext uri="{FF2B5EF4-FFF2-40B4-BE49-F238E27FC236}">
                <a16:creationId xmlns:a16="http://schemas.microsoft.com/office/drawing/2014/main" id="{5167F845-67B7-441F-B15D-C220FE24B7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207581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251" y="320902"/>
            <a:ext cx="11188711"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33895126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Footer Placeholder 4">
            <a:extLst>
              <a:ext uri="{FF2B5EF4-FFF2-40B4-BE49-F238E27FC236}">
                <a16:creationId xmlns:a16="http://schemas.microsoft.com/office/drawing/2014/main" id="{90112EAB-03AC-4B9B-86B7-460A53D07A3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D910AF2C-0640-4B63-8C5A-493CD362EDE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5" name="Picture 4">
            <a:extLst>
              <a:ext uri="{FF2B5EF4-FFF2-40B4-BE49-F238E27FC236}">
                <a16:creationId xmlns:a16="http://schemas.microsoft.com/office/drawing/2014/main" id="{4DCDD888-EF13-49B2-BE76-8560D5911AF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0975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lvl1pPr>
          </a:lstStyle>
          <a:p>
            <a:pPr lvl="0"/>
            <a:r>
              <a:rPr lang="en-GB"/>
              <a:t>Click to edit master text styles</a:t>
            </a:r>
          </a:p>
        </p:txBody>
      </p:sp>
    </p:spTree>
    <p:extLst>
      <p:ext uri="{BB962C8B-B14F-4D97-AF65-F5344CB8AC3E}">
        <p14:creationId xmlns:p14="http://schemas.microsoft.com/office/powerpoint/2010/main" val="5285559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Only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4" name="Footer Placeholder 4">
            <a:extLst>
              <a:ext uri="{FF2B5EF4-FFF2-40B4-BE49-F238E27FC236}">
                <a16:creationId xmlns:a16="http://schemas.microsoft.com/office/drawing/2014/main" id="{6AE0D1BB-39A5-434F-8342-CCFB42194E0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44BFD895-3D40-4A7E-95F9-FF9E603F822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64F90EA5-C544-47E1-B345-5D854BFA86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8243519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p>
            <a:r>
              <a:rPr lang="en-GB" dirty="0"/>
              <a:t>Click icon to add table</a:t>
            </a:r>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17264496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For Table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lvl1pPr>
              <a:defRPr>
                <a:solidFill>
                  <a:schemeClr val="bg1"/>
                </a:solidFill>
              </a:defRPr>
            </a:lvl1pPr>
          </a:lstStyle>
          <a:p>
            <a:r>
              <a:rPr lang="en-GB" dirty="0"/>
              <a:t>Click icon to add table</a:t>
            </a:r>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9" name="Footer Placeholder 4">
            <a:extLst>
              <a:ext uri="{FF2B5EF4-FFF2-40B4-BE49-F238E27FC236}">
                <a16:creationId xmlns:a16="http://schemas.microsoft.com/office/drawing/2014/main" id="{8D30CA08-2826-4160-BF4E-42EA69CC287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0" name="Slide Number Placeholder 5">
            <a:extLst>
              <a:ext uri="{FF2B5EF4-FFF2-40B4-BE49-F238E27FC236}">
                <a16:creationId xmlns:a16="http://schemas.microsoft.com/office/drawing/2014/main" id="{1446CE37-A96C-46EF-81D6-A9F0963F5B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1" name="Picture 10">
            <a:extLst>
              <a:ext uri="{FF2B5EF4-FFF2-40B4-BE49-F238E27FC236}">
                <a16:creationId xmlns:a16="http://schemas.microsoft.com/office/drawing/2014/main" id="{5EA5DA0E-884A-4A4E-AA17-395E202A1FD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107837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534806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For Chart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4" name="Footer Placeholder 4">
            <a:extLst>
              <a:ext uri="{FF2B5EF4-FFF2-40B4-BE49-F238E27FC236}">
                <a16:creationId xmlns:a16="http://schemas.microsoft.com/office/drawing/2014/main" id="{9D068096-4096-41AD-AC63-2D176EA4621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0B91EB88-D539-4829-AEDF-E1CA37D282F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0D05039F-CF9B-44E7-BB29-8043D0D90D8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945016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Footer Placeholder 4">
            <a:extLst>
              <a:ext uri="{FF2B5EF4-FFF2-40B4-BE49-F238E27FC236}">
                <a16:creationId xmlns:a16="http://schemas.microsoft.com/office/drawing/2014/main" id="{BD0F51A8-8C21-47D4-BBC7-514E2B35B59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879708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16134770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 Blank slide for charts, screenshots [Dark]">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3" name="Footer Placeholder 4">
            <a:extLst>
              <a:ext uri="{FF2B5EF4-FFF2-40B4-BE49-F238E27FC236}">
                <a16:creationId xmlns:a16="http://schemas.microsoft.com/office/drawing/2014/main" id="{AC470B68-39CB-4C7B-9DB9-A417F3A0D2F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A0CD87C7-4EC8-4D7A-B585-6AF6D53A6E2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E6BCF227-E6BB-4C5D-AF30-73474DDB254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6559070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18360552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Stats-Number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309" y="2952750"/>
            <a:ext cx="3514447"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52750"/>
            <a:ext cx="3464976" cy="321627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52750"/>
            <a:ext cx="3468686"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C24EA8AE-6385-4897-B9FB-6D23146CA5D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6" name="Slide Number Placeholder 5">
            <a:extLst>
              <a:ext uri="{FF2B5EF4-FFF2-40B4-BE49-F238E27FC236}">
                <a16:creationId xmlns:a16="http://schemas.microsoft.com/office/drawing/2014/main" id="{2187199B-4F36-4DC6-BFC0-190D00F49171}"/>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7" name="Picture 16">
            <a:extLst>
              <a:ext uri="{FF2B5EF4-FFF2-40B4-BE49-F238E27FC236}">
                <a16:creationId xmlns:a16="http://schemas.microsoft.com/office/drawing/2014/main" id="{A0F15CB4-D669-4094-AF9D-9AFA820D93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778868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1128114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Stats-Numbers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1F34F4D6-D442-46CF-8106-92015D7861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9" name="Slide Number Placeholder 5">
            <a:extLst>
              <a:ext uri="{FF2B5EF4-FFF2-40B4-BE49-F238E27FC236}">
                <a16:creationId xmlns:a16="http://schemas.microsoft.com/office/drawing/2014/main" id="{33D9E902-FCCE-4660-9FBF-3176F038EDBA}"/>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5A4D0E32-1517-4F42-840B-2F9CB9D650D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9959482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dirty="0"/>
              <a:t>No matter where work happens, digital workﬂows drive productivity and </a:t>
            </a:r>
            <a:br>
              <a:rPr lang="en-US" sz="6800" b="1" spc="-150" baseline="0" dirty="0"/>
            </a:br>
            <a:r>
              <a:rPr lang="en-US" sz="6800" b="1" spc="-150" baseline="0" dirty="0"/>
              <a:t>great experiences.</a:t>
            </a:r>
          </a:p>
        </p:txBody>
      </p:sp>
    </p:spTree>
    <p:extLst>
      <p:ext uri="{BB962C8B-B14F-4D97-AF65-F5344CB8AC3E}">
        <p14:creationId xmlns:p14="http://schemas.microsoft.com/office/powerpoint/2010/main" val="29178154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635682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70862"/>
            <a:ext cx="4213225" cy="4321175"/>
          </a:xfrm>
        </p:spPr>
        <p:txBody>
          <a:bodyPr/>
          <a:lstStyle>
            <a:lvl1pPr marL="0" indent="0">
              <a:buNone/>
              <a:defRPr sz="1800"/>
            </a:lvl1pPr>
            <a:lvl2pPr marL="284162" indent="0">
              <a:buNone/>
              <a:defRPr sz="1800"/>
            </a:lvl2pPr>
            <a:lvl3pPr marL="573087" indent="0">
              <a:buNone/>
              <a:defRPr sz="1800"/>
            </a:lvl3pPr>
            <a:lvl4pPr marL="857250" indent="0">
              <a:buNone/>
              <a:defRPr sz="1800"/>
            </a:lvl4pPr>
            <a:lvl5pPr marL="1141412" indent="0">
              <a:buNone/>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80974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tx1"/>
                </a:solidFill>
              </a:rPr>
            </a:br>
            <a:r>
              <a:rPr lang="en-US" sz="1600" dirty="0">
                <a:solidFill>
                  <a:schemeClr val="tx1"/>
                </a:solidFill>
              </a:rPr>
              <a:t>or functionality. The development, release, and timing of any features or functionality described </a:t>
            </a:r>
            <a:br>
              <a:rPr lang="en-US" sz="1600" dirty="0">
                <a:solidFill>
                  <a:schemeClr val="tx1"/>
                </a:solidFill>
              </a:rPr>
            </a:br>
            <a:r>
              <a:rPr lang="en-US" sz="1600" dirty="0">
                <a:solidFill>
                  <a:schemeClr val="tx1"/>
                </a:solidFill>
              </a:rPr>
              <a:t>for our products remains at our sole discretion. We undertake no obligation, and do not intend, </a:t>
            </a:r>
            <a:br>
              <a:rPr lang="en-US" sz="1600" dirty="0">
                <a:solidFill>
                  <a:schemeClr val="tx1"/>
                </a:solidFill>
              </a:rPr>
            </a:br>
            <a:r>
              <a:rPr lang="en-US" sz="1600" dirty="0">
                <a:solidFill>
                  <a:schemeClr val="tx1"/>
                </a:solidFill>
              </a:rPr>
              <a:t>to update the forward‑looking statements.</a:t>
            </a:r>
          </a:p>
        </p:txBody>
      </p:sp>
    </p:spTree>
    <p:extLst>
      <p:ext uri="{BB962C8B-B14F-4D97-AF65-F5344CB8AC3E}">
        <p14:creationId xmlns:p14="http://schemas.microsoft.com/office/powerpoint/2010/main" val="4375710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tx1"/>
                </a:solidFill>
              </a:defRPr>
            </a:lvl1pPr>
          </a:lstStyle>
          <a:p>
            <a:pPr lvl="0"/>
            <a:r>
              <a:rPr lang="en-GB"/>
              <a:t>Click to edit master text styles</a:t>
            </a:r>
          </a:p>
        </p:txBody>
      </p:sp>
    </p:spTree>
    <p:extLst>
      <p:ext uri="{BB962C8B-B14F-4D97-AF65-F5344CB8AC3E}">
        <p14:creationId xmlns:p14="http://schemas.microsoft.com/office/powerpoint/2010/main" val="27815671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054940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Content w/Key Poi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351044"/>
            <a:ext cx="4306507" cy="4817981"/>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6319" y="1357161"/>
            <a:ext cx="6793993" cy="4811864"/>
          </a:xfrm>
        </p:spPr>
        <p:txBody>
          <a:bodyPr>
            <a:noAutofit/>
          </a:bodyPr>
          <a:lstStyle>
            <a:lvl1pPr marL="0" indent="0">
              <a:buNone/>
              <a:defRPr sz="1200" b="1">
                <a:solidFill>
                  <a:schemeClr val="bg1"/>
                </a:solidFill>
              </a:defRPr>
            </a:lvl1pPr>
            <a:lvl2pPr marL="284162" indent="0">
              <a:buNone/>
              <a:defRPr sz="1200">
                <a:solidFill>
                  <a:schemeClr val="bg1"/>
                </a:solidFill>
              </a:defRPr>
            </a:lvl2pPr>
            <a:lvl3pPr marL="573087" indent="0">
              <a:buNone/>
              <a:defRPr sz="1200">
                <a:solidFill>
                  <a:schemeClr val="bg1"/>
                </a:solidFill>
              </a:defRPr>
            </a:lvl3pPr>
            <a:lvl4pPr marL="857250" indent="0">
              <a:buNone/>
              <a:defRPr sz="1200">
                <a:solidFill>
                  <a:schemeClr val="bg1"/>
                </a:solidFill>
              </a:defRPr>
            </a:lvl4pPr>
            <a:lvl5pPr marL="1141412" indent="0">
              <a:buNone/>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36DAE7D7-29E7-4766-BB4F-85411AD1559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1BC1082D-D4A1-42DB-B1A9-4460A4B704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08C26873-15FC-452D-8CBA-9D7E692AE5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4209758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dirty="0"/>
              <a:t>Click icon to add picture</a:t>
            </a:r>
            <a:endParaRPr lang="en-US" dirty="0"/>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1195883"/>
          </a:xfrm>
        </p:spPr>
        <p:txBody>
          <a:bodyPr/>
          <a:lstStyle>
            <a:lvl1pPr>
              <a:lnSpc>
                <a:spcPct val="80000"/>
              </a:lnSpc>
              <a:defRPr sz="68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23278568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ntroductions_1">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dirty="0"/>
              <a:t>Click icon to add picture</a:t>
            </a:r>
            <a:endParaRPr lang="en-US" dirty="0"/>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692631"/>
          </a:xfrm>
        </p:spPr>
        <p:txBody>
          <a:bodyPr/>
          <a:lstStyle>
            <a:lvl1pPr>
              <a:lnSpc>
                <a:spcPct val="80000"/>
              </a:lnSpc>
              <a:defRPr sz="32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4" name="Text Placeholder 3">
            <a:extLst>
              <a:ext uri="{FF2B5EF4-FFF2-40B4-BE49-F238E27FC236}">
                <a16:creationId xmlns:a16="http://schemas.microsoft.com/office/drawing/2014/main" id="{1E116A3C-3CEE-426B-B428-3F7A3CC34433}"/>
              </a:ext>
            </a:extLst>
          </p:cNvPr>
          <p:cNvSpPr>
            <a:spLocks noGrp="1"/>
          </p:cNvSpPr>
          <p:nvPr>
            <p:ph type="body" sz="quarter" idx="18"/>
          </p:nvPr>
        </p:nvSpPr>
        <p:spPr>
          <a:xfrm>
            <a:off x="446593" y="1350404"/>
            <a:ext cx="6276470" cy="481862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9199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dirty="0"/>
              <a:t>Click icon to add picture</a:t>
            </a:r>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4494959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GB" dirty="0"/>
              <a:t>Click icon to add picture</a:t>
            </a:r>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8631249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451387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31962679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2892646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r>
              <a:rPr lang="en-GB" dirty="0"/>
              <a:t>Click icon to add picture</a:t>
            </a:r>
            <a:endParaRPr lang="en-US" dirty="0"/>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2854152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ub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E9E9DE24-EE8E-4347-B4A0-AAD3D777FBE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6" name="Slide Number Placeholder 5">
            <a:extLst>
              <a:ext uri="{FF2B5EF4-FFF2-40B4-BE49-F238E27FC236}">
                <a16:creationId xmlns:a16="http://schemas.microsoft.com/office/drawing/2014/main" id="{1DD2F6D6-478F-48A5-8E96-E78DC1330C6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C219641E-0119-4996-82C8-2A3001490A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6864468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hasCustomPrompt="1"/>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GB"/>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38294609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899660" y="6404375"/>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
        <p:nvSpPr>
          <p:cNvPr id="7" name="Title 47">
            <a:extLst>
              <a:ext uri="{FF2B5EF4-FFF2-40B4-BE49-F238E27FC236}">
                <a16:creationId xmlns:a16="http://schemas.microsoft.com/office/drawing/2014/main" id="{DB40A8D3-FB63-4658-94E1-B2010FD2F94E}"/>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8" name="Text Placeholder 49">
            <a:extLst>
              <a:ext uri="{FF2B5EF4-FFF2-40B4-BE49-F238E27FC236}">
                <a16:creationId xmlns:a16="http://schemas.microsoft.com/office/drawing/2014/main" id="{249B59B7-EC76-41FA-994F-4EEC7D24F1B1}"/>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294067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
        <p:nvSpPr>
          <p:cNvPr id="7" name="Title 47">
            <a:extLst>
              <a:ext uri="{FF2B5EF4-FFF2-40B4-BE49-F238E27FC236}">
                <a16:creationId xmlns:a16="http://schemas.microsoft.com/office/drawing/2014/main" id="{9DA1EBF8-7B2A-4643-90FB-18B417418A39}"/>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8" name="Text Placeholder 49">
            <a:extLst>
              <a:ext uri="{FF2B5EF4-FFF2-40B4-BE49-F238E27FC236}">
                <a16:creationId xmlns:a16="http://schemas.microsoft.com/office/drawing/2014/main" id="{8BE93E10-849B-4499-BF44-2122329303B2}"/>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7237906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42758741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2490832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Appendix">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2834814"/>
            <a:ext cx="8829295" cy="1325880"/>
          </a:xfrm>
        </p:spPr>
        <p:txBody>
          <a:bodyPr wrap="square"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34430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17198003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4490565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a:t>Click to edit master text styles</a:t>
            </a:r>
          </a:p>
        </p:txBody>
      </p:sp>
    </p:spTree>
    <p:extLst>
      <p:ext uri="{BB962C8B-B14F-4D97-AF65-F5344CB8AC3E}">
        <p14:creationId xmlns:p14="http://schemas.microsoft.com/office/powerpoint/2010/main" val="17837113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Title and Content with Subtitle">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9907" cy="482758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38232632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540441"/>
            <a:ext cx="9922935" cy="1325880"/>
          </a:xfrm>
        </p:spPr>
        <p:txBody>
          <a:bodyPr anchor="b">
            <a:noAutofit/>
          </a:bodyPr>
          <a:lstStyle>
            <a:lvl1pPr>
              <a:lnSpc>
                <a:spcPct val="100000"/>
              </a:lnSpc>
              <a:defRPr sz="4500">
                <a:solidFill>
                  <a:srgbClr val="86ED78"/>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2647" y="3908439"/>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5973142"/>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791" y="5654675"/>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821" y="5274289"/>
            <a:ext cx="9923631"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9207663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006444"/>
            <a:ext cx="11189907" cy="4162581"/>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17955568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690614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Footer Placeholder 4">
            <a:extLst>
              <a:ext uri="{FF2B5EF4-FFF2-40B4-BE49-F238E27FC236}">
                <a16:creationId xmlns:a16="http://schemas.microsoft.com/office/drawing/2014/main" id="{BD0F51A8-8C21-47D4-BBC7-514E2B35B59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879708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Tit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tx1"/>
                </a:solidFill>
              </a:defRPr>
            </a:lvl1pPr>
          </a:lstStyle>
          <a:p>
            <a:pPr lvl="0"/>
            <a:r>
              <a:rPr lang="en-GB"/>
              <a:t>Click to edit master text styles</a:t>
            </a:r>
          </a:p>
        </p:txBody>
      </p:sp>
    </p:spTree>
    <p:extLst>
      <p:ext uri="{BB962C8B-B14F-4D97-AF65-F5344CB8AC3E}">
        <p14:creationId xmlns:p14="http://schemas.microsoft.com/office/powerpoint/2010/main" val="27815671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Title, sub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E9E9DE24-EE8E-4347-B4A0-AAD3D777FBE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6" name="Slide Number Placeholder 5">
            <a:extLst>
              <a:ext uri="{FF2B5EF4-FFF2-40B4-BE49-F238E27FC236}">
                <a16:creationId xmlns:a16="http://schemas.microsoft.com/office/drawing/2014/main" id="{1DD2F6D6-478F-48A5-8E96-E78DC1330C6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C219641E-0119-4996-82C8-2A3001490A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6864468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006444"/>
            <a:ext cx="11189907" cy="4162581"/>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17955568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2 lined headline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hasCustomPrompt="1"/>
          </p:nvPr>
        </p:nvSpPr>
        <p:spPr>
          <a:xfrm>
            <a:off x="448055" y="2006444"/>
            <a:ext cx="11189907" cy="4162581"/>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GB"/>
              <a:t>Click to edit master text styles</a:t>
            </a:r>
          </a:p>
        </p:txBody>
      </p:sp>
      <p:sp>
        <p:nvSpPr>
          <p:cNvPr id="5" name="Footer Placeholder 4">
            <a:extLst>
              <a:ext uri="{FF2B5EF4-FFF2-40B4-BE49-F238E27FC236}">
                <a16:creationId xmlns:a16="http://schemas.microsoft.com/office/drawing/2014/main" id="{7D646EFE-DC50-454D-A5A3-4D7158E9401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6" name="Slide Number Placeholder 5">
            <a:extLst>
              <a:ext uri="{FF2B5EF4-FFF2-40B4-BE49-F238E27FC236}">
                <a16:creationId xmlns:a16="http://schemas.microsoft.com/office/drawing/2014/main" id="{A283FBD6-8A75-44B4-A513-E303E414E6D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E2C37D66-F96B-4595-ACE6-89642F0AA0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4604872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1727180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_Agenda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F3FDE811-D18B-461F-8254-048938BD558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6587030D-4883-4DBF-9417-C6179BEE08B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30B844D2-40A3-48A2-A564-9CEE1AFBE8B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9595385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1325579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1_1 Column Paragraph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C5FC9D19-FD18-4FB1-8ED4-D081FA9CA37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5" name="Slide Number Placeholder 5">
            <a:extLst>
              <a:ext uri="{FF2B5EF4-FFF2-40B4-BE49-F238E27FC236}">
                <a16:creationId xmlns:a16="http://schemas.microsoft.com/office/drawing/2014/main" id="{111A02E9-BA2B-472C-81C4-43FE2ED391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1C492A80-BA26-43B7-B9B1-1E88D104E89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9912914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2 lined headline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hasCustomPrompt="1"/>
          </p:nvPr>
        </p:nvSpPr>
        <p:spPr>
          <a:xfrm>
            <a:off x="448055" y="2006444"/>
            <a:ext cx="11189907" cy="4162581"/>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421" y="1481981"/>
            <a:ext cx="11190563"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GB"/>
              <a:t>Click to edit master text styles</a:t>
            </a:r>
          </a:p>
        </p:txBody>
      </p:sp>
      <p:sp>
        <p:nvSpPr>
          <p:cNvPr id="5" name="Footer Placeholder 4">
            <a:extLst>
              <a:ext uri="{FF2B5EF4-FFF2-40B4-BE49-F238E27FC236}">
                <a16:creationId xmlns:a16="http://schemas.microsoft.com/office/drawing/2014/main" id="{7D646EFE-DC50-454D-A5A3-4D7158E9401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6" name="Slide Number Placeholder 5">
            <a:extLst>
              <a:ext uri="{FF2B5EF4-FFF2-40B4-BE49-F238E27FC236}">
                <a16:creationId xmlns:a16="http://schemas.microsoft.com/office/drawing/2014/main" id="{A283FBD6-8A75-44B4-A513-E303E414E6DC}"/>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E2C37D66-F96B-4595-ACE6-89642F0AA0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4604872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9652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solidFill>
                  <a:schemeClr val="bg1"/>
                </a:solidFill>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2DB410B-058F-466F-A1D1-A3894F5ECFC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5" name="Slide Number Placeholder 5">
            <a:extLst>
              <a:ext uri="{FF2B5EF4-FFF2-40B4-BE49-F238E27FC236}">
                <a16:creationId xmlns:a16="http://schemas.microsoft.com/office/drawing/2014/main" id="{A524C4A1-C0E2-4BAF-BB6D-90C250E3080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6" name="Picture 15">
            <a:extLst>
              <a:ext uri="{FF2B5EF4-FFF2-40B4-BE49-F238E27FC236}">
                <a16:creationId xmlns:a16="http://schemas.microsoft.com/office/drawing/2014/main" id="{AAC94CAA-B505-44C0-9780-8630ECE142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4672147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2032052"/>
            <a:ext cx="5014361"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2032052"/>
            <a:ext cx="4916488"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6078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Compariso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a:solidFill>
            <a:schemeClr val="tx2"/>
          </a:solidFill>
        </p:spPr>
        <p:txBody>
          <a:bodyPr>
            <a:noAutofit/>
          </a:bodyPr>
          <a:lstStyle>
            <a:lvl1pPr>
              <a:defRPr>
                <a:solidFill>
                  <a:schemeClr val="bg1"/>
                </a:solidFill>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hasCustomPrompt="1"/>
          </p:nvPr>
        </p:nvSpPr>
        <p:spPr>
          <a:xfrm>
            <a:off x="448231" y="1353405"/>
            <a:ext cx="5014360" cy="674285"/>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hasCustomPrompt="1"/>
          </p:nvPr>
        </p:nvSpPr>
        <p:spPr>
          <a:xfrm>
            <a:off x="6073638" y="1353405"/>
            <a:ext cx="5238750" cy="663282"/>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BC64DEE5-1633-4183-884B-157BF497A3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3" name="Slide Number Placeholder 5">
            <a:extLst>
              <a:ext uri="{FF2B5EF4-FFF2-40B4-BE49-F238E27FC236}">
                <a16:creationId xmlns:a16="http://schemas.microsoft.com/office/drawing/2014/main" id="{49EC64A0-69BE-4212-AD53-F5432C7681D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4" name="Picture 13">
            <a:extLst>
              <a:ext uri="{FF2B5EF4-FFF2-40B4-BE49-F238E27FC236}">
                <a16:creationId xmlns:a16="http://schemas.microsoft.com/office/drawing/2014/main" id="{05B99B5C-D2C7-4A9A-B2C4-506A6D0ACA0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9049467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29450555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3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19" name="Footer Placeholder 4">
            <a:extLst>
              <a:ext uri="{FF2B5EF4-FFF2-40B4-BE49-F238E27FC236}">
                <a16:creationId xmlns:a16="http://schemas.microsoft.com/office/drawing/2014/main" id="{9B919EAF-2157-48FC-B830-0EA7DF2AF2B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20" name="Slide Number Placeholder 5">
            <a:extLst>
              <a:ext uri="{FF2B5EF4-FFF2-40B4-BE49-F238E27FC236}">
                <a16:creationId xmlns:a16="http://schemas.microsoft.com/office/drawing/2014/main" id="{69BC07D6-763A-41B4-B714-870367EE6DC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2" name="Picture 21">
            <a:extLst>
              <a:ext uri="{FF2B5EF4-FFF2-40B4-BE49-F238E27FC236}">
                <a16:creationId xmlns:a16="http://schemas.microsoft.com/office/drawing/2014/main" id="{ED631925-A8DD-4B65-B199-7BEB432AAFC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0278821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7103753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2_3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4298433"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18" name="Footer Placeholder 4">
            <a:extLst>
              <a:ext uri="{FF2B5EF4-FFF2-40B4-BE49-F238E27FC236}">
                <a16:creationId xmlns:a16="http://schemas.microsoft.com/office/drawing/2014/main" id="{A212F31A-BFDC-41A1-8D56-3804892893D6}"/>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19" name="Slide Number Placeholder 5">
            <a:extLst>
              <a:ext uri="{FF2B5EF4-FFF2-40B4-BE49-F238E27FC236}">
                <a16:creationId xmlns:a16="http://schemas.microsoft.com/office/drawing/2014/main" id="{947D308E-3FD3-434D-B649-BC6AD9DC2A5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D9026BEC-9A7D-4EF7-8E5A-1B02080416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650168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41270788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4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1791678"/>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3893" y="1782030"/>
            <a:ext cx="2201894" cy="674285"/>
          </a:xfrm>
          <a:noFill/>
          <a:ln>
            <a:solidFill>
              <a:schemeClr val="bg1"/>
            </a:solid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1791678"/>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no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266928"/>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1791678"/>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266928"/>
            <a:ext cx="357790" cy="276999"/>
          </a:xfrm>
          <a:prstGeom prst="rect">
            <a:avLst/>
          </a:prstGeom>
          <a:noFill/>
        </p:spPr>
        <p:txBody>
          <a:bodyPr wrap="none" rtlCol="0">
            <a:spAutoFit/>
          </a:bodyPr>
          <a:lstStyle/>
          <a:p>
            <a:pPr algn="l"/>
            <a:r>
              <a:rPr lang="en-US" sz="1200" b="1" dirty="0">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1791678"/>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66453"/>
            <a:ext cx="2206072"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266928"/>
            <a:ext cx="357790" cy="276999"/>
          </a:xfrm>
          <a:prstGeom prst="rect">
            <a:avLst/>
          </a:prstGeom>
          <a:noFill/>
        </p:spPr>
        <p:txBody>
          <a:bodyPr wrap="none" rtlCol="0">
            <a:spAutoFit/>
          </a:bodyPr>
          <a:lstStyle/>
          <a:p>
            <a:pPr algn="l"/>
            <a:r>
              <a:rPr lang="en-US" sz="1200" b="1" dirty="0">
                <a:solidFill>
                  <a:schemeClr val="bg1"/>
                </a:solidFill>
              </a:rPr>
              <a:t>04</a:t>
            </a:r>
          </a:p>
        </p:txBody>
      </p:sp>
      <p:sp>
        <p:nvSpPr>
          <p:cNvPr id="30" name="Footer Placeholder 4">
            <a:extLst>
              <a:ext uri="{FF2B5EF4-FFF2-40B4-BE49-F238E27FC236}">
                <a16:creationId xmlns:a16="http://schemas.microsoft.com/office/drawing/2014/main" id="{244E6D41-D85C-49E9-9AE6-3B5FCC269505}"/>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sp>
        <p:nvSpPr>
          <p:cNvPr id="31" name="Slide Number Placeholder 5">
            <a:extLst>
              <a:ext uri="{FF2B5EF4-FFF2-40B4-BE49-F238E27FC236}">
                <a16:creationId xmlns:a16="http://schemas.microsoft.com/office/drawing/2014/main" id="{04A33E20-D8BC-4CEA-8050-C148931121D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50" name="Picture 49">
            <a:extLst>
              <a:ext uri="{FF2B5EF4-FFF2-40B4-BE49-F238E27FC236}">
                <a16:creationId xmlns:a16="http://schemas.microsoft.com/office/drawing/2014/main" id="{4DE578B9-8C3B-4057-832E-E971A2C037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6483069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image" Target="../media/image2.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image" Target="../media/image3.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102.xml"/><Relationship Id="rId21" Type="http://schemas.openxmlformats.org/officeDocument/2006/relationships/slideLayout" Target="../slideLayouts/slideLayout97.xml"/><Relationship Id="rId42" Type="http://schemas.openxmlformats.org/officeDocument/2006/relationships/slideLayout" Target="../slideLayouts/slideLayout118.xml"/><Relationship Id="rId47" Type="http://schemas.openxmlformats.org/officeDocument/2006/relationships/slideLayout" Target="../slideLayouts/slideLayout123.xml"/><Relationship Id="rId63" Type="http://schemas.openxmlformats.org/officeDocument/2006/relationships/slideLayout" Target="../slideLayouts/slideLayout139.xml"/><Relationship Id="rId68" Type="http://schemas.openxmlformats.org/officeDocument/2006/relationships/slideLayout" Target="../slideLayouts/slideLayout144.xml"/><Relationship Id="rId84" Type="http://schemas.openxmlformats.org/officeDocument/2006/relationships/slideLayout" Target="../slideLayouts/slideLayout160.xml"/><Relationship Id="rId89" Type="http://schemas.openxmlformats.org/officeDocument/2006/relationships/slideLayout" Target="../slideLayouts/slideLayout165.xml"/><Relationship Id="rId16" Type="http://schemas.openxmlformats.org/officeDocument/2006/relationships/slideLayout" Target="../slideLayouts/slideLayout92.xml"/><Relationship Id="rId11" Type="http://schemas.openxmlformats.org/officeDocument/2006/relationships/slideLayout" Target="../slideLayouts/slideLayout87.xml"/><Relationship Id="rId32" Type="http://schemas.openxmlformats.org/officeDocument/2006/relationships/slideLayout" Target="../slideLayouts/slideLayout108.xml"/><Relationship Id="rId37" Type="http://schemas.openxmlformats.org/officeDocument/2006/relationships/slideLayout" Target="../slideLayouts/slideLayout113.xml"/><Relationship Id="rId53" Type="http://schemas.openxmlformats.org/officeDocument/2006/relationships/slideLayout" Target="../slideLayouts/slideLayout129.xml"/><Relationship Id="rId58" Type="http://schemas.openxmlformats.org/officeDocument/2006/relationships/slideLayout" Target="../slideLayouts/slideLayout134.xml"/><Relationship Id="rId74" Type="http://schemas.openxmlformats.org/officeDocument/2006/relationships/slideLayout" Target="../slideLayouts/slideLayout150.xml"/><Relationship Id="rId79" Type="http://schemas.openxmlformats.org/officeDocument/2006/relationships/slideLayout" Target="../slideLayouts/slideLayout155.xml"/><Relationship Id="rId5" Type="http://schemas.openxmlformats.org/officeDocument/2006/relationships/slideLayout" Target="../slideLayouts/slideLayout81.xml"/><Relationship Id="rId90" Type="http://schemas.openxmlformats.org/officeDocument/2006/relationships/slideLayout" Target="../slideLayouts/slideLayout166.xml"/><Relationship Id="rId95" Type="http://schemas.openxmlformats.org/officeDocument/2006/relationships/theme" Target="../theme/theme2.xml"/><Relationship Id="rId22" Type="http://schemas.openxmlformats.org/officeDocument/2006/relationships/slideLayout" Target="../slideLayouts/slideLayout98.xml"/><Relationship Id="rId27" Type="http://schemas.openxmlformats.org/officeDocument/2006/relationships/slideLayout" Target="../slideLayouts/slideLayout103.xml"/><Relationship Id="rId43" Type="http://schemas.openxmlformats.org/officeDocument/2006/relationships/slideLayout" Target="../slideLayouts/slideLayout119.xml"/><Relationship Id="rId48" Type="http://schemas.openxmlformats.org/officeDocument/2006/relationships/slideLayout" Target="../slideLayouts/slideLayout124.xml"/><Relationship Id="rId64" Type="http://schemas.openxmlformats.org/officeDocument/2006/relationships/slideLayout" Target="../slideLayouts/slideLayout140.xml"/><Relationship Id="rId69" Type="http://schemas.openxmlformats.org/officeDocument/2006/relationships/slideLayout" Target="../slideLayouts/slideLayout145.xml"/><Relationship Id="rId80" Type="http://schemas.openxmlformats.org/officeDocument/2006/relationships/slideLayout" Target="../slideLayouts/slideLayout156.xml"/><Relationship Id="rId85" Type="http://schemas.openxmlformats.org/officeDocument/2006/relationships/slideLayout" Target="../slideLayouts/slideLayout161.xml"/><Relationship Id="rId3" Type="http://schemas.openxmlformats.org/officeDocument/2006/relationships/slideLayout" Target="../slideLayouts/slideLayout79.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33" Type="http://schemas.openxmlformats.org/officeDocument/2006/relationships/slideLayout" Target="../slideLayouts/slideLayout109.xml"/><Relationship Id="rId38" Type="http://schemas.openxmlformats.org/officeDocument/2006/relationships/slideLayout" Target="../slideLayouts/slideLayout114.xml"/><Relationship Id="rId46" Type="http://schemas.openxmlformats.org/officeDocument/2006/relationships/slideLayout" Target="../slideLayouts/slideLayout122.xml"/><Relationship Id="rId59" Type="http://schemas.openxmlformats.org/officeDocument/2006/relationships/slideLayout" Target="../slideLayouts/slideLayout135.xml"/><Relationship Id="rId67" Type="http://schemas.openxmlformats.org/officeDocument/2006/relationships/slideLayout" Target="../slideLayouts/slideLayout143.xml"/><Relationship Id="rId20" Type="http://schemas.openxmlformats.org/officeDocument/2006/relationships/slideLayout" Target="../slideLayouts/slideLayout96.xml"/><Relationship Id="rId41" Type="http://schemas.openxmlformats.org/officeDocument/2006/relationships/slideLayout" Target="../slideLayouts/slideLayout117.xml"/><Relationship Id="rId54" Type="http://schemas.openxmlformats.org/officeDocument/2006/relationships/slideLayout" Target="../slideLayouts/slideLayout130.xml"/><Relationship Id="rId62" Type="http://schemas.openxmlformats.org/officeDocument/2006/relationships/slideLayout" Target="../slideLayouts/slideLayout138.xml"/><Relationship Id="rId70" Type="http://schemas.openxmlformats.org/officeDocument/2006/relationships/slideLayout" Target="../slideLayouts/slideLayout146.xml"/><Relationship Id="rId75" Type="http://schemas.openxmlformats.org/officeDocument/2006/relationships/slideLayout" Target="../slideLayouts/slideLayout151.xml"/><Relationship Id="rId83" Type="http://schemas.openxmlformats.org/officeDocument/2006/relationships/slideLayout" Target="../slideLayouts/slideLayout159.xml"/><Relationship Id="rId88" Type="http://schemas.openxmlformats.org/officeDocument/2006/relationships/slideLayout" Target="../slideLayouts/slideLayout164.xml"/><Relationship Id="rId91" Type="http://schemas.openxmlformats.org/officeDocument/2006/relationships/slideLayout" Target="../slideLayouts/slideLayout167.xml"/><Relationship Id="rId96" Type="http://schemas.openxmlformats.org/officeDocument/2006/relationships/image" Target="../media/image1.png"/><Relationship Id="rId1" Type="http://schemas.openxmlformats.org/officeDocument/2006/relationships/slideLayout" Target="../slideLayouts/slideLayout77.xml"/><Relationship Id="rId6" Type="http://schemas.openxmlformats.org/officeDocument/2006/relationships/slideLayout" Target="../slideLayouts/slideLayout82.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28" Type="http://schemas.openxmlformats.org/officeDocument/2006/relationships/slideLayout" Target="../slideLayouts/slideLayout104.xml"/><Relationship Id="rId36" Type="http://schemas.openxmlformats.org/officeDocument/2006/relationships/slideLayout" Target="../slideLayouts/slideLayout112.xml"/><Relationship Id="rId49" Type="http://schemas.openxmlformats.org/officeDocument/2006/relationships/slideLayout" Target="../slideLayouts/slideLayout125.xml"/><Relationship Id="rId57" Type="http://schemas.openxmlformats.org/officeDocument/2006/relationships/slideLayout" Target="../slideLayouts/slideLayout133.xml"/><Relationship Id="rId10" Type="http://schemas.openxmlformats.org/officeDocument/2006/relationships/slideLayout" Target="../slideLayouts/slideLayout86.xml"/><Relationship Id="rId31" Type="http://schemas.openxmlformats.org/officeDocument/2006/relationships/slideLayout" Target="../slideLayouts/slideLayout107.xml"/><Relationship Id="rId44" Type="http://schemas.openxmlformats.org/officeDocument/2006/relationships/slideLayout" Target="../slideLayouts/slideLayout120.xml"/><Relationship Id="rId52" Type="http://schemas.openxmlformats.org/officeDocument/2006/relationships/slideLayout" Target="../slideLayouts/slideLayout128.xml"/><Relationship Id="rId60" Type="http://schemas.openxmlformats.org/officeDocument/2006/relationships/slideLayout" Target="../slideLayouts/slideLayout136.xml"/><Relationship Id="rId65" Type="http://schemas.openxmlformats.org/officeDocument/2006/relationships/slideLayout" Target="../slideLayouts/slideLayout141.xml"/><Relationship Id="rId73" Type="http://schemas.openxmlformats.org/officeDocument/2006/relationships/slideLayout" Target="../slideLayouts/slideLayout149.xml"/><Relationship Id="rId78" Type="http://schemas.openxmlformats.org/officeDocument/2006/relationships/slideLayout" Target="../slideLayouts/slideLayout154.xml"/><Relationship Id="rId81" Type="http://schemas.openxmlformats.org/officeDocument/2006/relationships/slideLayout" Target="../slideLayouts/slideLayout157.xml"/><Relationship Id="rId86" Type="http://schemas.openxmlformats.org/officeDocument/2006/relationships/slideLayout" Target="../slideLayouts/slideLayout162.xml"/><Relationship Id="rId94" Type="http://schemas.openxmlformats.org/officeDocument/2006/relationships/slideLayout" Target="../slideLayouts/slideLayout170.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9" Type="http://schemas.openxmlformats.org/officeDocument/2006/relationships/slideLayout" Target="../slideLayouts/slideLayout115.xml"/><Relationship Id="rId34" Type="http://schemas.openxmlformats.org/officeDocument/2006/relationships/slideLayout" Target="../slideLayouts/slideLayout110.xml"/><Relationship Id="rId50" Type="http://schemas.openxmlformats.org/officeDocument/2006/relationships/slideLayout" Target="../slideLayouts/slideLayout126.xml"/><Relationship Id="rId55" Type="http://schemas.openxmlformats.org/officeDocument/2006/relationships/slideLayout" Target="../slideLayouts/slideLayout131.xml"/><Relationship Id="rId76" Type="http://schemas.openxmlformats.org/officeDocument/2006/relationships/slideLayout" Target="../slideLayouts/slideLayout152.xml"/><Relationship Id="rId97" Type="http://schemas.openxmlformats.org/officeDocument/2006/relationships/image" Target="../media/image3.png"/><Relationship Id="rId7" Type="http://schemas.openxmlformats.org/officeDocument/2006/relationships/slideLayout" Target="../slideLayouts/slideLayout83.xml"/><Relationship Id="rId71" Type="http://schemas.openxmlformats.org/officeDocument/2006/relationships/slideLayout" Target="../slideLayouts/slideLayout147.xml"/><Relationship Id="rId92" Type="http://schemas.openxmlformats.org/officeDocument/2006/relationships/slideLayout" Target="../slideLayouts/slideLayout168.xml"/><Relationship Id="rId2" Type="http://schemas.openxmlformats.org/officeDocument/2006/relationships/slideLayout" Target="../slideLayouts/slideLayout78.xml"/><Relationship Id="rId29" Type="http://schemas.openxmlformats.org/officeDocument/2006/relationships/slideLayout" Target="../slideLayouts/slideLayout105.xml"/><Relationship Id="rId24" Type="http://schemas.openxmlformats.org/officeDocument/2006/relationships/slideLayout" Target="../slideLayouts/slideLayout100.xml"/><Relationship Id="rId40" Type="http://schemas.openxmlformats.org/officeDocument/2006/relationships/slideLayout" Target="../slideLayouts/slideLayout116.xml"/><Relationship Id="rId45" Type="http://schemas.openxmlformats.org/officeDocument/2006/relationships/slideLayout" Target="../slideLayouts/slideLayout121.xml"/><Relationship Id="rId66" Type="http://schemas.openxmlformats.org/officeDocument/2006/relationships/slideLayout" Target="../slideLayouts/slideLayout142.xml"/><Relationship Id="rId87" Type="http://schemas.openxmlformats.org/officeDocument/2006/relationships/slideLayout" Target="../slideLayouts/slideLayout163.xml"/><Relationship Id="rId61" Type="http://schemas.openxmlformats.org/officeDocument/2006/relationships/slideLayout" Target="../slideLayouts/slideLayout137.xml"/><Relationship Id="rId82" Type="http://schemas.openxmlformats.org/officeDocument/2006/relationships/slideLayout" Target="../slideLayouts/slideLayout158.xml"/><Relationship Id="rId19" Type="http://schemas.openxmlformats.org/officeDocument/2006/relationships/slideLayout" Target="../slideLayouts/slideLayout95.xml"/><Relationship Id="rId14" Type="http://schemas.openxmlformats.org/officeDocument/2006/relationships/slideLayout" Target="../slideLayouts/slideLayout90.xml"/><Relationship Id="rId30" Type="http://schemas.openxmlformats.org/officeDocument/2006/relationships/slideLayout" Target="../slideLayouts/slideLayout106.xml"/><Relationship Id="rId35" Type="http://schemas.openxmlformats.org/officeDocument/2006/relationships/slideLayout" Target="../slideLayouts/slideLayout111.xml"/><Relationship Id="rId56" Type="http://schemas.openxmlformats.org/officeDocument/2006/relationships/slideLayout" Target="../slideLayouts/slideLayout132.xml"/><Relationship Id="rId77" Type="http://schemas.openxmlformats.org/officeDocument/2006/relationships/slideLayout" Target="../slideLayouts/slideLayout153.xml"/><Relationship Id="rId8" Type="http://schemas.openxmlformats.org/officeDocument/2006/relationships/slideLayout" Target="../slideLayouts/slideLayout84.xml"/><Relationship Id="rId51" Type="http://schemas.openxmlformats.org/officeDocument/2006/relationships/slideLayout" Target="../slideLayouts/slideLayout127.xml"/><Relationship Id="rId72" Type="http://schemas.openxmlformats.org/officeDocument/2006/relationships/slideLayout" Target="../slideLayouts/slideLayout148.xml"/><Relationship Id="rId93" Type="http://schemas.openxmlformats.org/officeDocument/2006/relationships/slideLayout" Target="../slideLayouts/slideLayout169.xml"/><Relationship Id="rId98"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196.xml"/><Relationship Id="rId21" Type="http://schemas.openxmlformats.org/officeDocument/2006/relationships/slideLayout" Target="../slideLayouts/slideLayout191.xml"/><Relationship Id="rId42" Type="http://schemas.openxmlformats.org/officeDocument/2006/relationships/slideLayout" Target="../slideLayouts/slideLayout212.xml"/><Relationship Id="rId47" Type="http://schemas.openxmlformats.org/officeDocument/2006/relationships/slideLayout" Target="../slideLayouts/slideLayout217.xml"/><Relationship Id="rId63" Type="http://schemas.openxmlformats.org/officeDocument/2006/relationships/slideLayout" Target="../slideLayouts/slideLayout233.xml"/><Relationship Id="rId68" Type="http://schemas.openxmlformats.org/officeDocument/2006/relationships/slideLayout" Target="../slideLayouts/slideLayout238.xml"/><Relationship Id="rId84" Type="http://schemas.openxmlformats.org/officeDocument/2006/relationships/slideLayout" Target="../slideLayouts/slideLayout254.xml"/><Relationship Id="rId89" Type="http://schemas.openxmlformats.org/officeDocument/2006/relationships/slideLayout" Target="../slideLayouts/slideLayout259.xml"/><Relationship Id="rId16" Type="http://schemas.openxmlformats.org/officeDocument/2006/relationships/slideLayout" Target="../slideLayouts/slideLayout186.xml"/><Relationship Id="rId11" Type="http://schemas.openxmlformats.org/officeDocument/2006/relationships/slideLayout" Target="../slideLayouts/slideLayout181.xml"/><Relationship Id="rId32" Type="http://schemas.openxmlformats.org/officeDocument/2006/relationships/slideLayout" Target="../slideLayouts/slideLayout202.xml"/><Relationship Id="rId37" Type="http://schemas.openxmlformats.org/officeDocument/2006/relationships/slideLayout" Target="../slideLayouts/slideLayout207.xml"/><Relationship Id="rId53" Type="http://schemas.openxmlformats.org/officeDocument/2006/relationships/slideLayout" Target="../slideLayouts/slideLayout223.xml"/><Relationship Id="rId58" Type="http://schemas.openxmlformats.org/officeDocument/2006/relationships/slideLayout" Target="../slideLayouts/slideLayout228.xml"/><Relationship Id="rId74" Type="http://schemas.openxmlformats.org/officeDocument/2006/relationships/slideLayout" Target="../slideLayouts/slideLayout244.xml"/><Relationship Id="rId79" Type="http://schemas.openxmlformats.org/officeDocument/2006/relationships/slideLayout" Target="../slideLayouts/slideLayout249.xml"/><Relationship Id="rId5" Type="http://schemas.openxmlformats.org/officeDocument/2006/relationships/slideLayout" Target="../slideLayouts/slideLayout175.xml"/><Relationship Id="rId90" Type="http://schemas.openxmlformats.org/officeDocument/2006/relationships/slideLayout" Target="../slideLayouts/slideLayout260.xml"/><Relationship Id="rId95" Type="http://schemas.openxmlformats.org/officeDocument/2006/relationships/slideLayout" Target="../slideLayouts/slideLayout265.xml"/><Relationship Id="rId22" Type="http://schemas.openxmlformats.org/officeDocument/2006/relationships/slideLayout" Target="../slideLayouts/slideLayout192.xml"/><Relationship Id="rId27" Type="http://schemas.openxmlformats.org/officeDocument/2006/relationships/slideLayout" Target="../slideLayouts/slideLayout197.xml"/><Relationship Id="rId43" Type="http://schemas.openxmlformats.org/officeDocument/2006/relationships/slideLayout" Target="../slideLayouts/slideLayout213.xml"/><Relationship Id="rId48" Type="http://schemas.openxmlformats.org/officeDocument/2006/relationships/slideLayout" Target="../slideLayouts/slideLayout218.xml"/><Relationship Id="rId64" Type="http://schemas.openxmlformats.org/officeDocument/2006/relationships/slideLayout" Target="../slideLayouts/slideLayout234.xml"/><Relationship Id="rId69" Type="http://schemas.openxmlformats.org/officeDocument/2006/relationships/slideLayout" Target="../slideLayouts/slideLayout239.xml"/><Relationship Id="rId80" Type="http://schemas.openxmlformats.org/officeDocument/2006/relationships/slideLayout" Target="../slideLayouts/slideLayout250.xml"/><Relationship Id="rId85" Type="http://schemas.openxmlformats.org/officeDocument/2006/relationships/slideLayout" Target="../slideLayouts/slideLayout255.xml"/><Relationship Id="rId3" Type="http://schemas.openxmlformats.org/officeDocument/2006/relationships/slideLayout" Target="../slideLayouts/slideLayout173.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5" Type="http://schemas.openxmlformats.org/officeDocument/2006/relationships/slideLayout" Target="../slideLayouts/slideLayout195.xml"/><Relationship Id="rId33" Type="http://schemas.openxmlformats.org/officeDocument/2006/relationships/slideLayout" Target="../slideLayouts/slideLayout203.xml"/><Relationship Id="rId38" Type="http://schemas.openxmlformats.org/officeDocument/2006/relationships/slideLayout" Target="../slideLayouts/slideLayout208.xml"/><Relationship Id="rId46" Type="http://schemas.openxmlformats.org/officeDocument/2006/relationships/slideLayout" Target="../slideLayouts/slideLayout216.xml"/><Relationship Id="rId59" Type="http://schemas.openxmlformats.org/officeDocument/2006/relationships/slideLayout" Target="../slideLayouts/slideLayout229.xml"/><Relationship Id="rId67" Type="http://schemas.openxmlformats.org/officeDocument/2006/relationships/slideLayout" Target="../slideLayouts/slideLayout237.xml"/><Relationship Id="rId20" Type="http://schemas.openxmlformats.org/officeDocument/2006/relationships/slideLayout" Target="../slideLayouts/slideLayout190.xml"/><Relationship Id="rId41" Type="http://schemas.openxmlformats.org/officeDocument/2006/relationships/slideLayout" Target="../slideLayouts/slideLayout211.xml"/><Relationship Id="rId54" Type="http://schemas.openxmlformats.org/officeDocument/2006/relationships/slideLayout" Target="../slideLayouts/slideLayout224.xml"/><Relationship Id="rId62" Type="http://schemas.openxmlformats.org/officeDocument/2006/relationships/slideLayout" Target="../slideLayouts/slideLayout232.xml"/><Relationship Id="rId70" Type="http://schemas.openxmlformats.org/officeDocument/2006/relationships/slideLayout" Target="../slideLayouts/slideLayout240.xml"/><Relationship Id="rId75" Type="http://schemas.openxmlformats.org/officeDocument/2006/relationships/slideLayout" Target="../slideLayouts/slideLayout245.xml"/><Relationship Id="rId83" Type="http://schemas.openxmlformats.org/officeDocument/2006/relationships/slideLayout" Target="../slideLayouts/slideLayout253.xml"/><Relationship Id="rId88" Type="http://schemas.openxmlformats.org/officeDocument/2006/relationships/slideLayout" Target="../slideLayouts/slideLayout258.xml"/><Relationship Id="rId91" Type="http://schemas.openxmlformats.org/officeDocument/2006/relationships/slideLayout" Target="../slideLayouts/slideLayout261.xml"/><Relationship Id="rId96" Type="http://schemas.openxmlformats.org/officeDocument/2006/relationships/slideLayout" Target="../slideLayouts/slideLayout266.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5" Type="http://schemas.openxmlformats.org/officeDocument/2006/relationships/slideLayout" Target="../slideLayouts/slideLayout185.xml"/><Relationship Id="rId23" Type="http://schemas.openxmlformats.org/officeDocument/2006/relationships/slideLayout" Target="../slideLayouts/slideLayout193.xml"/><Relationship Id="rId28" Type="http://schemas.openxmlformats.org/officeDocument/2006/relationships/slideLayout" Target="../slideLayouts/slideLayout198.xml"/><Relationship Id="rId36" Type="http://schemas.openxmlformats.org/officeDocument/2006/relationships/slideLayout" Target="../slideLayouts/slideLayout206.xml"/><Relationship Id="rId49" Type="http://schemas.openxmlformats.org/officeDocument/2006/relationships/slideLayout" Target="../slideLayouts/slideLayout219.xml"/><Relationship Id="rId57" Type="http://schemas.openxmlformats.org/officeDocument/2006/relationships/slideLayout" Target="../slideLayouts/slideLayout227.xml"/><Relationship Id="rId10" Type="http://schemas.openxmlformats.org/officeDocument/2006/relationships/slideLayout" Target="../slideLayouts/slideLayout180.xml"/><Relationship Id="rId31" Type="http://schemas.openxmlformats.org/officeDocument/2006/relationships/slideLayout" Target="../slideLayouts/slideLayout201.xml"/><Relationship Id="rId44" Type="http://schemas.openxmlformats.org/officeDocument/2006/relationships/slideLayout" Target="../slideLayouts/slideLayout214.xml"/><Relationship Id="rId52" Type="http://schemas.openxmlformats.org/officeDocument/2006/relationships/slideLayout" Target="../slideLayouts/slideLayout222.xml"/><Relationship Id="rId60" Type="http://schemas.openxmlformats.org/officeDocument/2006/relationships/slideLayout" Target="../slideLayouts/slideLayout230.xml"/><Relationship Id="rId65" Type="http://schemas.openxmlformats.org/officeDocument/2006/relationships/slideLayout" Target="../slideLayouts/slideLayout235.xml"/><Relationship Id="rId73" Type="http://schemas.openxmlformats.org/officeDocument/2006/relationships/slideLayout" Target="../slideLayouts/slideLayout243.xml"/><Relationship Id="rId78" Type="http://schemas.openxmlformats.org/officeDocument/2006/relationships/slideLayout" Target="../slideLayouts/slideLayout248.xml"/><Relationship Id="rId81" Type="http://schemas.openxmlformats.org/officeDocument/2006/relationships/slideLayout" Target="../slideLayouts/slideLayout251.xml"/><Relationship Id="rId86" Type="http://schemas.openxmlformats.org/officeDocument/2006/relationships/slideLayout" Target="../slideLayouts/slideLayout256.xml"/><Relationship Id="rId94" Type="http://schemas.openxmlformats.org/officeDocument/2006/relationships/slideLayout" Target="../slideLayouts/slideLayout264.xml"/><Relationship Id="rId99" Type="http://schemas.openxmlformats.org/officeDocument/2006/relationships/image" Target="../media/image3.png"/><Relationship Id="rId4" Type="http://schemas.openxmlformats.org/officeDocument/2006/relationships/slideLayout" Target="../slideLayouts/slideLayout174.xml"/><Relationship Id="rId9" Type="http://schemas.openxmlformats.org/officeDocument/2006/relationships/slideLayout" Target="../slideLayouts/slideLayout179.xml"/><Relationship Id="rId13" Type="http://schemas.openxmlformats.org/officeDocument/2006/relationships/slideLayout" Target="../slideLayouts/slideLayout183.xml"/><Relationship Id="rId18" Type="http://schemas.openxmlformats.org/officeDocument/2006/relationships/slideLayout" Target="../slideLayouts/slideLayout188.xml"/><Relationship Id="rId39" Type="http://schemas.openxmlformats.org/officeDocument/2006/relationships/slideLayout" Target="../slideLayouts/slideLayout209.xml"/><Relationship Id="rId34" Type="http://schemas.openxmlformats.org/officeDocument/2006/relationships/slideLayout" Target="../slideLayouts/slideLayout204.xml"/><Relationship Id="rId50" Type="http://schemas.openxmlformats.org/officeDocument/2006/relationships/slideLayout" Target="../slideLayouts/slideLayout220.xml"/><Relationship Id="rId55" Type="http://schemas.openxmlformats.org/officeDocument/2006/relationships/slideLayout" Target="../slideLayouts/slideLayout225.xml"/><Relationship Id="rId76" Type="http://schemas.openxmlformats.org/officeDocument/2006/relationships/slideLayout" Target="../slideLayouts/slideLayout246.xml"/><Relationship Id="rId97" Type="http://schemas.openxmlformats.org/officeDocument/2006/relationships/theme" Target="../theme/theme3.xml"/><Relationship Id="rId7" Type="http://schemas.openxmlformats.org/officeDocument/2006/relationships/slideLayout" Target="../slideLayouts/slideLayout177.xml"/><Relationship Id="rId71" Type="http://schemas.openxmlformats.org/officeDocument/2006/relationships/slideLayout" Target="../slideLayouts/slideLayout241.xml"/><Relationship Id="rId92" Type="http://schemas.openxmlformats.org/officeDocument/2006/relationships/slideLayout" Target="../slideLayouts/slideLayout262.xml"/><Relationship Id="rId2" Type="http://schemas.openxmlformats.org/officeDocument/2006/relationships/slideLayout" Target="../slideLayouts/slideLayout172.xml"/><Relationship Id="rId29" Type="http://schemas.openxmlformats.org/officeDocument/2006/relationships/slideLayout" Target="../slideLayouts/slideLayout199.xml"/><Relationship Id="rId24" Type="http://schemas.openxmlformats.org/officeDocument/2006/relationships/slideLayout" Target="../slideLayouts/slideLayout194.xml"/><Relationship Id="rId40" Type="http://schemas.openxmlformats.org/officeDocument/2006/relationships/slideLayout" Target="../slideLayouts/slideLayout210.xml"/><Relationship Id="rId45" Type="http://schemas.openxmlformats.org/officeDocument/2006/relationships/slideLayout" Target="../slideLayouts/slideLayout215.xml"/><Relationship Id="rId66" Type="http://schemas.openxmlformats.org/officeDocument/2006/relationships/slideLayout" Target="../slideLayouts/slideLayout236.xml"/><Relationship Id="rId87" Type="http://schemas.openxmlformats.org/officeDocument/2006/relationships/slideLayout" Target="../slideLayouts/slideLayout257.xml"/><Relationship Id="rId61" Type="http://schemas.openxmlformats.org/officeDocument/2006/relationships/slideLayout" Target="../slideLayouts/slideLayout231.xml"/><Relationship Id="rId82" Type="http://schemas.openxmlformats.org/officeDocument/2006/relationships/slideLayout" Target="../slideLayouts/slideLayout252.xml"/><Relationship Id="rId19" Type="http://schemas.openxmlformats.org/officeDocument/2006/relationships/slideLayout" Target="../slideLayouts/slideLayout189.xml"/><Relationship Id="rId14" Type="http://schemas.openxmlformats.org/officeDocument/2006/relationships/slideLayout" Target="../slideLayouts/slideLayout184.xml"/><Relationship Id="rId30" Type="http://schemas.openxmlformats.org/officeDocument/2006/relationships/slideLayout" Target="../slideLayouts/slideLayout200.xml"/><Relationship Id="rId35" Type="http://schemas.openxmlformats.org/officeDocument/2006/relationships/slideLayout" Target="../slideLayouts/slideLayout205.xml"/><Relationship Id="rId56" Type="http://schemas.openxmlformats.org/officeDocument/2006/relationships/slideLayout" Target="../slideLayouts/slideLayout226.xml"/><Relationship Id="rId77" Type="http://schemas.openxmlformats.org/officeDocument/2006/relationships/slideLayout" Target="../slideLayouts/slideLayout247.xml"/><Relationship Id="rId100" Type="http://schemas.openxmlformats.org/officeDocument/2006/relationships/image" Target="../media/image2.png"/><Relationship Id="rId8" Type="http://schemas.openxmlformats.org/officeDocument/2006/relationships/slideLayout" Target="../slideLayouts/slideLayout178.xml"/><Relationship Id="rId51" Type="http://schemas.openxmlformats.org/officeDocument/2006/relationships/slideLayout" Target="../slideLayouts/slideLayout221.xml"/><Relationship Id="rId72" Type="http://schemas.openxmlformats.org/officeDocument/2006/relationships/slideLayout" Target="../slideLayouts/slideLayout242.xml"/><Relationship Id="rId93" Type="http://schemas.openxmlformats.org/officeDocument/2006/relationships/slideLayout" Target="../slideLayouts/slideLayout263.xml"/><Relationship Id="rId98"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2023 ServiceNow, Inc. All Rights Reserved. </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78"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5" name="Picture 4">
            <a:extLst>
              <a:ext uri="{FF2B5EF4-FFF2-40B4-BE49-F238E27FC236}">
                <a16:creationId xmlns:a16="http://schemas.microsoft.com/office/drawing/2014/main" id="{28EFF712-2C4F-3A48-8C9B-4C6CD85D7D2C}"/>
              </a:ext>
            </a:extLst>
          </p:cNvPr>
          <p:cNvPicPr>
            <a:picLocks noChangeAspect="1"/>
          </p:cNvPicPr>
          <p:nvPr userDrawn="1"/>
        </p:nvPicPr>
        <p:blipFill>
          <a:blip r:embed="rId79"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6EA574E0-62F2-53AE-6D94-F07B2EEEC75D}"/>
              </a:ext>
            </a:extLst>
          </p:cNvPr>
          <p:cNvPicPr>
            <a:picLocks noChangeAspect="1"/>
          </p:cNvPicPr>
          <p:nvPr userDrawn="1"/>
        </p:nvPicPr>
        <p:blipFill>
          <a:blip r:embed="rId80"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Tree>
    <p:extLst>
      <p:ext uri="{BB962C8B-B14F-4D97-AF65-F5344CB8AC3E}">
        <p14:creationId xmlns:p14="http://schemas.microsoft.com/office/powerpoint/2010/main" val="2433708584"/>
      </p:ext>
    </p:extLst>
  </p:cSld>
  <p:clrMap bg1="lt1" tx1="dk1" bg2="lt2" tx2="dk2" accent1="accent1" accent2="accent2" accent3="accent3" accent4="accent4" accent5="accent5" accent6="accent6" hlink="hlink" folHlink="folHlink"/>
  <p:sldLayoutIdLst>
    <p:sldLayoutId id="2147484594" r:id="rId1"/>
    <p:sldLayoutId id="2147484470" r:id="rId2"/>
    <p:sldLayoutId id="2147484595" r:id="rId3"/>
    <p:sldLayoutId id="2147484596" r:id="rId4"/>
    <p:sldLayoutId id="2147484597" r:id="rId5"/>
    <p:sldLayoutId id="2147484598" r:id="rId6"/>
    <p:sldLayoutId id="2147484599" r:id="rId7"/>
    <p:sldLayoutId id="2147484600" r:id="rId8"/>
    <p:sldLayoutId id="2147484601" r:id="rId9"/>
    <p:sldLayoutId id="2147484602" r:id="rId10"/>
    <p:sldLayoutId id="2147484603" r:id="rId11"/>
    <p:sldLayoutId id="2147484604" r:id="rId12"/>
    <p:sldLayoutId id="2147484605" r:id="rId13"/>
    <p:sldLayoutId id="2147484606" r:id="rId14"/>
    <p:sldLayoutId id="2147484607" r:id="rId15"/>
    <p:sldLayoutId id="2147484608" r:id="rId16"/>
    <p:sldLayoutId id="2147484609" r:id="rId17"/>
    <p:sldLayoutId id="2147484610" r:id="rId18"/>
    <p:sldLayoutId id="2147484611" r:id="rId19"/>
    <p:sldLayoutId id="2147484612" r:id="rId20"/>
    <p:sldLayoutId id="2147484613" r:id="rId21"/>
    <p:sldLayoutId id="2147484614" r:id="rId22"/>
    <p:sldLayoutId id="2147484615" r:id="rId23"/>
    <p:sldLayoutId id="2147484616" r:id="rId24"/>
    <p:sldLayoutId id="2147484617" r:id="rId25"/>
    <p:sldLayoutId id="2147484618" r:id="rId26"/>
    <p:sldLayoutId id="2147484619" r:id="rId27"/>
    <p:sldLayoutId id="2147484620" r:id="rId28"/>
    <p:sldLayoutId id="2147484621" r:id="rId29"/>
    <p:sldLayoutId id="2147484622" r:id="rId30"/>
    <p:sldLayoutId id="2147484623" r:id="rId31"/>
    <p:sldLayoutId id="2147484624" r:id="rId32"/>
    <p:sldLayoutId id="2147484625" r:id="rId33"/>
    <p:sldLayoutId id="2147484626" r:id="rId34"/>
    <p:sldLayoutId id="2147484627" r:id="rId35"/>
    <p:sldLayoutId id="2147484628" r:id="rId36"/>
    <p:sldLayoutId id="2147484629" r:id="rId37"/>
    <p:sldLayoutId id="2147484630" r:id="rId38"/>
    <p:sldLayoutId id="2147484631" r:id="rId39"/>
    <p:sldLayoutId id="2147484632" r:id="rId40"/>
    <p:sldLayoutId id="2147484633" r:id="rId41"/>
    <p:sldLayoutId id="2147484634" r:id="rId42"/>
    <p:sldLayoutId id="2147484635" r:id="rId43"/>
    <p:sldLayoutId id="2147484636" r:id="rId44"/>
    <p:sldLayoutId id="2147484637" r:id="rId45"/>
    <p:sldLayoutId id="2147484638" r:id="rId46"/>
    <p:sldLayoutId id="2147484639" r:id="rId47"/>
    <p:sldLayoutId id="2147484640" r:id="rId48"/>
    <p:sldLayoutId id="2147484641" r:id="rId49"/>
    <p:sldLayoutId id="2147484642" r:id="rId50"/>
    <p:sldLayoutId id="2147484643" r:id="rId51"/>
    <p:sldLayoutId id="2147484644" r:id="rId52"/>
    <p:sldLayoutId id="2147484645" r:id="rId53"/>
    <p:sldLayoutId id="2147484646" r:id="rId54"/>
    <p:sldLayoutId id="2147484647" r:id="rId55"/>
    <p:sldLayoutId id="2147484648" r:id="rId56"/>
    <p:sldLayoutId id="2147484649" r:id="rId57"/>
    <p:sldLayoutId id="2147484650" r:id="rId58"/>
    <p:sldLayoutId id="2147484651" r:id="rId59"/>
    <p:sldLayoutId id="2147484652" r:id="rId60"/>
    <p:sldLayoutId id="2147484653" r:id="rId61"/>
    <p:sldLayoutId id="2147484654" r:id="rId62"/>
    <p:sldLayoutId id="2147484655" r:id="rId63"/>
    <p:sldLayoutId id="2147484656" r:id="rId64"/>
    <p:sldLayoutId id="2147484657" r:id="rId65"/>
    <p:sldLayoutId id="2147484658" r:id="rId66"/>
    <p:sldLayoutId id="2147484659" r:id="rId67"/>
    <p:sldLayoutId id="2147484660" r:id="rId68"/>
    <p:sldLayoutId id="2147484462" r:id="rId69"/>
    <p:sldLayoutId id="2147484463" r:id="rId70"/>
    <p:sldLayoutId id="2147484464" r:id="rId71"/>
    <p:sldLayoutId id="2147484465" r:id="rId72"/>
    <p:sldLayoutId id="2147484466" r:id="rId73"/>
    <p:sldLayoutId id="2147484467" r:id="rId74"/>
    <p:sldLayoutId id="2147484468" r:id="rId75"/>
    <p:sldLayoutId id="2147484469" r:id="rId7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2023 ServiceNow, Inc. All Rights Reserved. </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96"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97"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5" name="Picture 4">
            <a:extLst>
              <a:ext uri="{FF2B5EF4-FFF2-40B4-BE49-F238E27FC236}">
                <a16:creationId xmlns:a16="http://schemas.microsoft.com/office/drawing/2014/main" id="{28EFF712-2C4F-3A48-8C9B-4C6CD85D7D2C}"/>
              </a:ext>
            </a:extLst>
          </p:cNvPr>
          <p:cNvPicPr>
            <a:picLocks noChangeAspect="1"/>
          </p:cNvPicPr>
          <p:nvPr userDrawn="1"/>
        </p:nvPicPr>
        <p:blipFill>
          <a:blip r:embed="rId98"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Tree>
    <p:extLst>
      <p:ext uri="{BB962C8B-B14F-4D97-AF65-F5344CB8AC3E}">
        <p14:creationId xmlns:p14="http://schemas.microsoft.com/office/powerpoint/2010/main" val="2433708584"/>
      </p:ext>
    </p:extLst>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 id="2147484484" r:id="rId13"/>
    <p:sldLayoutId id="2147484485" r:id="rId14"/>
    <p:sldLayoutId id="2147484486" r:id="rId15"/>
    <p:sldLayoutId id="2147484487" r:id="rId16"/>
    <p:sldLayoutId id="2147484488" r:id="rId17"/>
    <p:sldLayoutId id="2147484489" r:id="rId18"/>
    <p:sldLayoutId id="2147484490" r:id="rId19"/>
    <p:sldLayoutId id="2147484491" r:id="rId20"/>
    <p:sldLayoutId id="2147484492" r:id="rId21"/>
    <p:sldLayoutId id="2147484493" r:id="rId22"/>
    <p:sldLayoutId id="2147484494" r:id="rId23"/>
    <p:sldLayoutId id="2147484495" r:id="rId24"/>
    <p:sldLayoutId id="2147484496" r:id="rId25"/>
    <p:sldLayoutId id="2147484497" r:id="rId26"/>
    <p:sldLayoutId id="2147484498" r:id="rId27"/>
    <p:sldLayoutId id="2147484499" r:id="rId28"/>
    <p:sldLayoutId id="2147484500" r:id="rId29"/>
    <p:sldLayoutId id="2147484501" r:id="rId30"/>
    <p:sldLayoutId id="2147484502" r:id="rId31"/>
    <p:sldLayoutId id="2147484503" r:id="rId32"/>
    <p:sldLayoutId id="2147484504" r:id="rId33"/>
    <p:sldLayoutId id="2147484505" r:id="rId34"/>
    <p:sldLayoutId id="2147484506" r:id="rId35"/>
    <p:sldLayoutId id="2147484507" r:id="rId36"/>
    <p:sldLayoutId id="2147484508" r:id="rId37"/>
    <p:sldLayoutId id="2147484509" r:id="rId38"/>
    <p:sldLayoutId id="2147484510" r:id="rId39"/>
    <p:sldLayoutId id="2147484511" r:id="rId40"/>
    <p:sldLayoutId id="2147484512" r:id="rId41"/>
    <p:sldLayoutId id="2147484513" r:id="rId42"/>
    <p:sldLayoutId id="2147484514" r:id="rId43"/>
    <p:sldLayoutId id="2147484515" r:id="rId44"/>
    <p:sldLayoutId id="2147484516" r:id="rId45"/>
    <p:sldLayoutId id="2147484517" r:id="rId46"/>
    <p:sldLayoutId id="2147484518" r:id="rId47"/>
    <p:sldLayoutId id="2147484519" r:id="rId48"/>
    <p:sldLayoutId id="2147484520" r:id="rId49"/>
    <p:sldLayoutId id="2147484521" r:id="rId50"/>
    <p:sldLayoutId id="2147484522" r:id="rId51"/>
    <p:sldLayoutId id="2147484523" r:id="rId52"/>
    <p:sldLayoutId id="2147484524" r:id="rId53"/>
    <p:sldLayoutId id="2147484525" r:id="rId54"/>
    <p:sldLayoutId id="2147484526" r:id="rId55"/>
    <p:sldLayoutId id="2147484527" r:id="rId56"/>
    <p:sldLayoutId id="2147484528" r:id="rId57"/>
    <p:sldLayoutId id="2147484529" r:id="rId58"/>
    <p:sldLayoutId id="2147484530" r:id="rId59"/>
    <p:sldLayoutId id="2147484531" r:id="rId60"/>
    <p:sldLayoutId id="2147484532" r:id="rId61"/>
    <p:sldLayoutId id="2147484533" r:id="rId62"/>
    <p:sldLayoutId id="2147484534" r:id="rId63"/>
    <p:sldLayoutId id="2147484535" r:id="rId64"/>
    <p:sldLayoutId id="2147484536" r:id="rId65"/>
    <p:sldLayoutId id="2147484537" r:id="rId66"/>
    <p:sldLayoutId id="2147484538" r:id="rId67"/>
    <p:sldLayoutId id="2147484539" r:id="rId68"/>
    <p:sldLayoutId id="2147484540" r:id="rId69"/>
    <p:sldLayoutId id="2147484576" r:id="rId70"/>
    <p:sldLayoutId id="2147484577" r:id="rId71"/>
    <p:sldLayoutId id="2147484578" r:id="rId72"/>
    <p:sldLayoutId id="2147484579" r:id="rId73"/>
    <p:sldLayoutId id="2147484580" r:id="rId74"/>
    <p:sldLayoutId id="2147484581" r:id="rId75"/>
    <p:sldLayoutId id="2147484582" r:id="rId76"/>
    <p:sldLayoutId id="2147484583" r:id="rId77"/>
    <p:sldLayoutId id="2147484584" r:id="rId78"/>
    <p:sldLayoutId id="2147484585" r:id="rId79"/>
    <p:sldLayoutId id="2147484586" r:id="rId80"/>
    <p:sldLayoutId id="2147484587" r:id="rId81"/>
    <p:sldLayoutId id="2147484588" r:id="rId82"/>
    <p:sldLayoutId id="2147484589" r:id="rId83"/>
    <p:sldLayoutId id="2147484590" r:id="rId84"/>
    <p:sldLayoutId id="2147484591" r:id="rId85"/>
    <p:sldLayoutId id="2147484592" r:id="rId86"/>
    <p:sldLayoutId id="2147484558" r:id="rId87"/>
    <p:sldLayoutId id="2147484575" r:id="rId88"/>
    <p:sldLayoutId id="2147484560" r:id="rId89"/>
    <p:sldLayoutId id="2147484561" r:id="rId90"/>
    <p:sldLayoutId id="2147484562" r:id="rId91"/>
    <p:sldLayoutId id="2147484563" r:id="rId92"/>
    <p:sldLayoutId id="2147484564" r:id="rId93"/>
    <p:sldLayoutId id="2147484565" r:id="rId94"/>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2023 ServiceNow, Inc. All Rights Reserved. </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98"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99"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solidFill>
            <a:srgbClr val="62D84E"/>
          </a:solidFill>
          <a:ln>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pic>
        <p:nvPicPr>
          <p:cNvPr id="5" name="Picture 4">
            <a:extLst>
              <a:ext uri="{FF2B5EF4-FFF2-40B4-BE49-F238E27FC236}">
                <a16:creationId xmlns:a16="http://schemas.microsoft.com/office/drawing/2014/main" id="{28EFF712-2C4F-3A48-8C9B-4C6CD85D7D2C}"/>
              </a:ext>
            </a:extLst>
          </p:cNvPr>
          <p:cNvPicPr>
            <a:picLocks noChangeAspect="1"/>
          </p:cNvPicPr>
          <p:nvPr userDrawn="1"/>
        </p:nvPicPr>
        <p:blipFill>
          <a:blip r:embed="rId100"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Tree>
    <p:extLst>
      <p:ext uri="{BB962C8B-B14F-4D97-AF65-F5344CB8AC3E}">
        <p14:creationId xmlns:p14="http://schemas.microsoft.com/office/powerpoint/2010/main" val="3476813623"/>
      </p:ext>
    </p:extLst>
  </p:cSld>
  <p:clrMap bg1="lt1" tx1="dk1" bg2="lt2" tx2="dk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 id="2147484378" r:id="rId13"/>
    <p:sldLayoutId id="2147484379" r:id="rId14"/>
    <p:sldLayoutId id="2147484380" r:id="rId15"/>
    <p:sldLayoutId id="2147484381" r:id="rId16"/>
    <p:sldLayoutId id="2147484382" r:id="rId17"/>
    <p:sldLayoutId id="2147484383" r:id="rId18"/>
    <p:sldLayoutId id="2147484384" r:id="rId19"/>
    <p:sldLayoutId id="2147484385" r:id="rId20"/>
    <p:sldLayoutId id="2147484386" r:id="rId21"/>
    <p:sldLayoutId id="2147484387" r:id="rId22"/>
    <p:sldLayoutId id="2147484388" r:id="rId23"/>
    <p:sldLayoutId id="2147484389" r:id="rId24"/>
    <p:sldLayoutId id="2147484390" r:id="rId25"/>
    <p:sldLayoutId id="2147484391" r:id="rId26"/>
    <p:sldLayoutId id="2147484392" r:id="rId27"/>
    <p:sldLayoutId id="2147484393" r:id="rId28"/>
    <p:sldLayoutId id="2147484394" r:id="rId29"/>
    <p:sldLayoutId id="2147484395" r:id="rId30"/>
    <p:sldLayoutId id="2147484396" r:id="rId31"/>
    <p:sldLayoutId id="2147484397" r:id="rId32"/>
    <p:sldLayoutId id="2147484398" r:id="rId33"/>
    <p:sldLayoutId id="2147484399" r:id="rId34"/>
    <p:sldLayoutId id="2147484400" r:id="rId35"/>
    <p:sldLayoutId id="2147484401" r:id="rId36"/>
    <p:sldLayoutId id="2147484402" r:id="rId37"/>
    <p:sldLayoutId id="2147484403" r:id="rId38"/>
    <p:sldLayoutId id="2147484404" r:id="rId39"/>
    <p:sldLayoutId id="2147484405" r:id="rId40"/>
    <p:sldLayoutId id="2147484406" r:id="rId41"/>
    <p:sldLayoutId id="2147484407" r:id="rId42"/>
    <p:sldLayoutId id="2147484408" r:id="rId43"/>
    <p:sldLayoutId id="2147484409" r:id="rId44"/>
    <p:sldLayoutId id="2147484410" r:id="rId45"/>
    <p:sldLayoutId id="2147484411" r:id="rId46"/>
    <p:sldLayoutId id="2147484412" r:id="rId47"/>
    <p:sldLayoutId id="2147484413" r:id="rId48"/>
    <p:sldLayoutId id="2147484414" r:id="rId49"/>
    <p:sldLayoutId id="2147484415" r:id="rId50"/>
    <p:sldLayoutId id="2147484416" r:id="rId51"/>
    <p:sldLayoutId id="2147484417" r:id="rId52"/>
    <p:sldLayoutId id="2147484418" r:id="rId53"/>
    <p:sldLayoutId id="2147484419" r:id="rId54"/>
    <p:sldLayoutId id="2147484420" r:id="rId55"/>
    <p:sldLayoutId id="2147484421" r:id="rId56"/>
    <p:sldLayoutId id="2147484422" r:id="rId57"/>
    <p:sldLayoutId id="2147484423" r:id="rId58"/>
    <p:sldLayoutId id="2147484424" r:id="rId59"/>
    <p:sldLayoutId id="2147484425" r:id="rId60"/>
    <p:sldLayoutId id="2147484426" r:id="rId61"/>
    <p:sldLayoutId id="2147484427" r:id="rId62"/>
    <p:sldLayoutId id="2147484428" r:id="rId63"/>
    <p:sldLayoutId id="2147484429" r:id="rId64"/>
    <p:sldLayoutId id="2147484430" r:id="rId65"/>
    <p:sldLayoutId id="2147484431" r:id="rId66"/>
    <p:sldLayoutId id="2147484432" r:id="rId67"/>
    <p:sldLayoutId id="2147484433" r:id="rId68"/>
    <p:sldLayoutId id="2147484434" r:id="rId69"/>
    <p:sldLayoutId id="2147484435" r:id="rId70"/>
    <p:sldLayoutId id="2147484436" r:id="rId71"/>
    <p:sldLayoutId id="2147484437" r:id="rId72"/>
    <p:sldLayoutId id="2147484438" r:id="rId73"/>
    <p:sldLayoutId id="2147484439" r:id="rId74"/>
    <p:sldLayoutId id="2147484440" r:id="rId75"/>
    <p:sldLayoutId id="2147484441" r:id="rId76"/>
    <p:sldLayoutId id="2147484442" r:id="rId77"/>
    <p:sldLayoutId id="2147484443" r:id="rId78"/>
    <p:sldLayoutId id="2147484444" r:id="rId79"/>
    <p:sldLayoutId id="2147484445" r:id="rId80"/>
    <p:sldLayoutId id="2147484446" r:id="rId81"/>
    <p:sldLayoutId id="2147484447" r:id="rId82"/>
    <p:sldLayoutId id="2147484448" r:id="rId83"/>
    <p:sldLayoutId id="2147484449" r:id="rId84"/>
    <p:sldLayoutId id="2147484460" r:id="rId85"/>
    <p:sldLayoutId id="2147484450" r:id="rId86"/>
    <p:sldLayoutId id="2147484451" r:id="rId87"/>
    <p:sldLayoutId id="2147484452" r:id="rId88"/>
    <p:sldLayoutId id="2147484453" r:id="rId89"/>
    <p:sldLayoutId id="2147484454" r:id="rId90"/>
    <p:sldLayoutId id="2147484455" r:id="rId91"/>
    <p:sldLayoutId id="2147484456" r:id="rId92"/>
    <p:sldLayoutId id="2147484457" r:id="rId93"/>
    <p:sldLayoutId id="2147484458" r:id="rId94"/>
    <p:sldLayoutId id="2147484459" r:id="rId95"/>
    <p:sldLayoutId id="2147484461" r:id="rId9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34" userDrawn="1">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3.xml"/></Relationships>
</file>

<file path=ppt/slides/_rels/slide11.xml.rels><?xml version="1.0" encoding="UTF-8" standalone="yes"?>
<Relationships xmlns="http://schemas.openxmlformats.org/package/2006/relationships"><Relationship Id="rId8" Type="http://schemas.openxmlformats.org/officeDocument/2006/relationships/image" Target="../media/image51.svg"/><Relationship Id="rId13" Type="http://schemas.openxmlformats.org/officeDocument/2006/relationships/image" Target="../media/image56.png"/><Relationship Id="rId18" Type="http://schemas.openxmlformats.org/officeDocument/2006/relationships/image" Target="../media/image61.sv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svg"/><Relationship Id="rId17" Type="http://schemas.openxmlformats.org/officeDocument/2006/relationships/image" Target="../media/image60.png"/><Relationship Id="rId2" Type="http://schemas.openxmlformats.org/officeDocument/2006/relationships/notesSlide" Target="../notesSlides/notesSlide5.xml"/><Relationship Id="rId16" Type="http://schemas.openxmlformats.org/officeDocument/2006/relationships/image" Target="../media/image59.svg"/><Relationship Id="rId1" Type="http://schemas.openxmlformats.org/officeDocument/2006/relationships/slideLayout" Target="../slideLayouts/slideLayout4.xml"/><Relationship Id="rId6" Type="http://schemas.openxmlformats.org/officeDocument/2006/relationships/image" Target="../media/image49.sv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svg"/><Relationship Id="rId4" Type="http://schemas.openxmlformats.org/officeDocument/2006/relationships/image" Target="../media/image47.svg"/><Relationship Id="rId9" Type="http://schemas.openxmlformats.org/officeDocument/2006/relationships/image" Target="../media/image52.png"/><Relationship Id="rId14" Type="http://schemas.openxmlformats.org/officeDocument/2006/relationships/image" Target="../media/image57.svg"/></Relationships>
</file>

<file path=ppt/slides/_rels/slide12.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tiff"/><Relationship Id="rId7" Type="http://schemas.openxmlformats.org/officeDocument/2006/relationships/image" Target="../media/image67.tiff"/><Relationship Id="rId2" Type="http://schemas.openxmlformats.org/officeDocument/2006/relationships/image" Target="../media/image62.png"/><Relationship Id="rId1" Type="http://schemas.openxmlformats.org/officeDocument/2006/relationships/slideLayout" Target="../slideLayouts/slideLayout4.xml"/><Relationship Id="rId6" Type="http://schemas.openxmlformats.org/officeDocument/2006/relationships/image" Target="../media/image66.tiff"/><Relationship Id="rId11" Type="http://schemas.openxmlformats.org/officeDocument/2006/relationships/image" Target="../media/image71.png"/><Relationship Id="rId5" Type="http://schemas.openxmlformats.org/officeDocument/2006/relationships/image" Target="../media/image65.tiff"/><Relationship Id="rId10" Type="http://schemas.openxmlformats.org/officeDocument/2006/relationships/image" Target="../media/image70.png"/><Relationship Id="rId4" Type="http://schemas.openxmlformats.org/officeDocument/2006/relationships/image" Target="../media/image64.tiff"/><Relationship Id="rId9" Type="http://schemas.openxmlformats.org/officeDocument/2006/relationships/image" Target="../media/image6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61.svg"/><Relationship Id="rId3" Type="http://schemas.openxmlformats.org/officeDocument/2006/relationships/hyperlink" Target="https://store.servicenow.com/sn_appstore_store.do#!/store/home" TargetMode="External"/><Relationship Id="rId7" Type="http://schemas.openxmlformats.org/officeDocument/2006/relationships/image" Target="../media/image75.svg"/><Relationship Id="rId12"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4.png"/><Relationship Id="rId11" Type="http://schemas.openxmlformats.org/officeDocument/2006/relationships/image" Target="../media/image79.svg"/><Relationship Id="rId5" Type="http://schemas.openxmlformats.org/officeDocument/2006/relationships/image" Target="../media/image73.svg"/><Relationship Id="rId15" Type="http://schemas.openxmlformats.org/officeDocument/2006/relationships/image" Target="../media/image81.sv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svg"/><Relationship Id="rId14" Type="http://schemas.openxmlformats.org/officeDocument/2006/relationships/image" Target="../media/image80.png"/></Relationships>
</file>

<file path=ppt/slides/_rels/slide16.xml.rels><?xml version="1.0" encoding="UTF-8" standalone="yes"?>
<Relationships xmlns="http://schemas.openxmlformats.org/package/2006/relationships"><Relationship Id="rId8" Type="http://schemas.openxmlformats.org/officeDocument/2006/relationships/image" Target="../media/image75.svg"/><Relationship Id="rId13" Type="http://schemas.openxmlformats.org/officeDocument/2006/relationships/image" Target="../media/image80.png"/><Relationship Id="rId3" Type="http://schemas.openxmlformats.org/officeDocument/2006/relationships/image" Target="../media/image72.png"/><Relationship Id="rId7" Type="http://schemas.openxmlformats.org/officeDocument/2006/relationships/image" Target="../media/image74.png"/><Relationship Id="rId12" Type="http://schemas.openxmlformats.org/officeDocument/2006/relationships/image" Target="../media/image85.sv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1.svg"/><Relationship Id="rId11" Type="http://schemas.openxmlformats.org/officeDocument/2006/relationships/image" Target="../media/image84.png"/><Relationship Id="rId5" Type="http://schemas.openxmlformats.org/officeDocument/2006/relationships/image" Target="../media/image60.png"/><Relationship Id="rId10" Type="http://schemas.openxmlformats.org/officeDocument/2006/relationships/image" Target="../media/image83.svg"/><Relationship Id="rId4" Type="http://schemas.openxmlformats.org/officeDocument/2006/relationships/image" Target="../media/image73.svg"/><Relationship Id="rId9" Type="http://schemas.openxmlformats.org/officeDocument/2006/relationships/image" Target="../media/image82.png"/><Relationship Id="rId14" Type="http://schemas.openxmlformats.org/officeDocument/2006/relationships/image" Target="../media/image81.svg"/></Relationships>
</file>

<file path=ppt/slides/_rels/slide17.xml.rels><?xml version="1.0" encoding="UTF-8" standalone="yes"?>
<Relationships xmlns="http://schemas.openxmlformats.org/package/2006/relationships"><Relationship Id="rId8" Type="http://schemas.openxmlformats.org/officeDocument/2006/relationships/image" Target="../media/image89.svg"/><Relationship Id="rId13" Type="http://schemas.openxmlformats.org/officeDocument/2006/relationships/image" Target="../media/image80.png"/><Relationship Id="rId3" Type="http://schemas.openxmlformats.org/officeDocument/2006/relationships/image" Target="../media/image72.png"/><Relationship Id="rId7" Type="http://schemas.openxmlformats.org/officeDocument/2006/relationships/image" Target="../media/image88.png"/><Relationship Id="rId12" Type="http://schemas.openxmlformats.org/officeDocument/2006/relationships/image" Target="../media/image61.sv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87.svg"/><Relationship Id="rId11" Type="http://schemas.openxmlformats.org/officeDocument/2006/relationships/image" Target="../media/image60.png"/><Relationship Id="rId5" Type="http://schemas.openxmlformats.org/officeDocument/2006/relationships/image" Target="../media/image86.png"/><Relationship Id="rId10" Type="http://schemas.openxmlformats.org/officeDocument/2006/relationships/image" Target="../media/image75.svg"/><Relationship Id="rId4" Type="http://schemas.openxmlformats.org/officeDocument/2006/relationships/image" Target="../media/image73.svg"/><Relationship Id="rId9" Type="http://schemas.openxmlformats.org/officeDocument/2006/relationships/image" Target="../media/image74.png"/><Relationship Id="rId14" Type="http://schemas.openxmlformats.org/officeDocument/2006/relationships/image" Target="../media/image81.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2.xml"/></Relationships>
</file>

<file path=ppt/slides/_rels/slide19.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90.png"/><Relationship Id="rId7" Type="http://schemas.openxmlformats.org/officeDocument/2006/relationships/image" Target="../media/image94.png"/><Relationship Id="rId12" Type="http://schemas.openxmlformats.org/officeDocument/2006/relationships/image" Target="../media/image99.sv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93.svg"/><Relationship Id="rId11" Type="http://schemas.openxmlformats.org/officeDocument/2006/relationships/image" Target="../media/image98.png"/><Relationship Id="rId5" Type="http://schemas.openxmlformats.org/officeDocument/2006/relationships/image" Target="../media/image92.png"/><Relationship Id="rId10" Type="http://schemas.openxmlformats.org/officeDocument/2006/relationships/image" Target="../media/image97.svg"/><Relationship Id="rId4" Type="http://schemas.openxmlformats.org/officeDocument/2006/relationships/image" Target="../media/image91.svg"/><Relationship Id="rId9" Type="http://schemas.openxmlformats.org/officeDocument/2006/relationships/image" Target="../media/image96.png"/></Relationships>
</file>

<file path=ppt/slides/_rels/slide2.xml.rels><?xml version="1.0" encoding="UTF-8" standalone="yes"?>
<Relationships xmlns="http://schemas.openxmlformats.org/package/2006/relationships"><Relationship Id="rId3" Type="http://schemas.openxmlformats.org/officeDocument/2006/relationships/hyperlink" Target="https://nowlearning.service-now.com/nowcreate"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8.svg"/><Relationship Id="rId4" Type="http://schemas.openxmlformats.org/officeDocument/2006/relationships/image" Target="../media/image37.png"/></Relationships>
</file>

<file path=ppt/slides/_rels/slide20.xml.rels><?xml version="1.0" encoding="UTF-8" standalone="yes"?>
<Relationships xmlns="http://schemas.openxmlformats.org/package/2006/relationships"><Relationship Id="rId3" Type="http://schemas.openxmlformats.org/officeDocument/2006/relationships/hyperlink" Target="https://docs.servicenow.com/csh?topicname=journey-accelerator.html&amp;version=latest"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hyperlink" Target="https://docs.servicenow.com/csh?topicname=sn-ms-teams-config-hr.html&amp;version=latest" TargetMode="External"/><Relationship Id="rId4" Type="http://schemas.openxmlformats.org/officeDocument/2006/relationships/hyperlink" Target="https://docs.servicenow.com/csh?topicname=setup-sn-ms-teams.html&amp;version=lates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9.xml"/></Relationships>
</file>

<file path=ppt/slides/_rels/slide23.xml.rels><?xml version="1.0" encoding="UTF-8" standalone="yes"?>
<Relationships xmlns="http://schemas.openxmlformats.org/package/2006/relationships"><Relationship Id="rId3" Type="http://schemas.openxmlformats.org/officeDocument/2006/relationships/image" Target="../media/image101.tiff"/><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3.png"/><Relationship Id="rId7" Type="http://schemas.openxmlformats.org/officeDocument/2006/relationships/diagramQuickStyle" Target="../diagrams/quickStyle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1.png"/><Relationship Id="rId9" Type="http://schemas.microsoft.com/office/2007/relationships/diagramDrawing" Target="../diagrams/drawing1.xml"/></Relationships>
</file>

<file path=ppt/slides/_rels/slide2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42.xml"/><Relationship Id="rId5" Type="http://schemas.openxmlformats.org/officeDocument/2006/relationships/image" Target="../media/image107.png"/><Relationship Id="rId4" Type="http://schemas.openxmlformats.org/officeDocument/2006/relationships/image" Target="../media/image106.png"/></Relationships>
</file>

<file path=ppt/slides/_rels/slide2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3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108.png"/></Relationships>
</file>

<file path=ppt/slides/_rels/slide3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108.png"/></Relationships>
</file>

<file path=ppt/slides/_rels/slide3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108.png"/></Relationships>
</file>

<file path=ppt/slides/_rels/slide3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108.png"/><Relationship Id="rId4" Type="http://schemas.openxmlformats.org/officeDocument/2006/relationships/image" Target="../media/image113.png"/></Relationships>
</file>

<file path=ppt/slides/_rels/slide3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108.png"/><Relationship Id="rId4" Type="http://schemas.openxmlformats.org/officeDocument/2006/relationships/image" Target="../media/image115.png"/></Relationships>
</file>

<file path=ppt/slides/_rels/slide38.xml.rels><?xml version="1.0" encoding="UTF-8" standalone="yes"?>
<Relationships xmlns="http://schemas.openxmlformats.org/package/2006/relationships"><Relationship Id="rId8" Type="http://schemas.openxmlformats.org/officeDocument/2006/relationships/hyperlink" Target="https://docs.servicenow.com/csh?topicname=workday-hr-spoke.html&amp;version=latest" TargetMode="External"/><Relationship Id="rId13" Type="http://schemas.openxmlformats.org/officeDocument/2006/relationships/image" Target="../media/image71.png"/><Relationship Id="rId3" Type="http://schemas.openxmlformats.org/officeDocument/2006/relationships/hyperlink" Target="https://store.servicenow.com/sn_appstore_store.do#!/store/home" TargetMode="External"/><Relationship Id="rId7" Type="http://schemas.openxmlformats.org/officeDocument/2006/relationships/hyperlink" Target="https://docs.servicenow.com/" TargetMode="External"/><Relationship Id="rId12" Type="http://schemas.openxmlformats.org/officeDocument/2006/relationships/image" Target="../media/image108.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hyperlink" Target="https://store.servicenow.com/sn_appstore_store.do#!/store/application/1575864a1b8de41050d621b5ec4bcbe1/1.0.2?referer=%2Fstore%2Fsearch%3Flistingtype%3Dallintegrations%25253Bancillary_app%25253Bcertified_apps%25253Bcontent%25253Bindustry_solution%25253Boem%25253Butility%25253Btemplate%26q%3Dworkday&amp;sl=sh" TargetMode="External"/><Relationship Id="rId11" Type="http://schemas.openxmlformats.org/officeDocument/2006/relationships/hyperlink" Target="https://community.servicenow.com/community?id=community_article&amp;sys_id=2184e54c1b8c145cfff162c4bd4bcb71" TargetMode="External"/><Relationship Id="rId5" Type="http://schemas.openxmlformats.org/officeDocument/2006/relationships/hyperlink" Target="https://store.servicenow.com/sn_appstore_store.do#!/store/application/d4fb8bd8db5b0010205cdf6b5e96190e/2.0.0?referer=%2Fstore%2Fsearch%3Flistingtype%3Dallintegrations%25253Bancillary_app%25253Bcertified_apps%25253Bcontent%25253Bindustry_solution%25253Boem%25253Butility%25253Btemplate%26q%3Dworkday%2520spoke&amp;sl=sh" TargetMode="External"/><Relationship Id="rId10" Type="http://schemas.openxmlformats.org/officeDocument/2006/relationships/hyperlink" Target="https://docs.servicenow.com/csh?topicname=advanced-wd.html&amp;version=latest" TargetMode="External"/><Relationship Id="rId4" Type="http://schemas.openxmlformats.org/officeDocument/2006/relationships/hyperlink" Target="https://store.servicenow.com/sn_appstore_store.do#!/store/application/133e9dacdb910010ea4494d9db961988/1.3.0?referer=%2Fstore%2Fsearch%3Flistingtype%3Dallintegrations%25253Bancillary_app%25253Bcertified_apps%25253Bcontent%25253Bindustry_solution%25253Boem%25253Butility%25253Btemplate%26q%3Dworkday%2520spoke&amp;sl=sh" TargetMode="External"/><Relationship Id="rId9" Type="http://schemas.openxmlformats.org/officeDocument/2006/relationships/hyperlink" Target="https://docs.servicenow.com/csh?topicname=w-integration.html&amp;version=lates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41.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svg"/><Relationship Id="rId3" Type="http://schemas.openxmlformats.org/officeDocument/2006/relationships/hyperlink" Target="https://store.servicenow.com/sn_appstore_store.do#!/store/home" TargetMode="External"/><Relationship Id="rId7" Type="http://schemas.openxmlformats.org/officeDocument/2006/relationships/image" Target="../media/image61.svg"/><Relationship Id="rId12"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60.png"/><Relationship Id="rId11" Type="http://schemas.openxmlformats.org/officeDocument/2006/relationships/image" Target="../media/image77.svg"/><Relationship Id="rId5" Type="http://schemas.openxmlformats.org/officeDocument/2006/relationships/image" Target="../media/image73.svg"/><Relationship Id="rId1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2.png"/><Relationship Id="rId9" Type="http://schemas.openxmlformats.org/officeDocument/2006/relationships/image" Target="../media/image75.svg"/><Relationship Id="rId14" Type="http://schemas.openxmlformats.org/officeDocument/2006/relationships/image" Target="../media/image70.png"/></Relationships>
</file>

<file path=ppt/slides/_rels/slide42.xml.rels><?xml version="1.0" encoding="UTF-8" standalone="yes"?>
<Relationships xmlns="http://schemas.openxmlformats.org/package/2006/relationships"><Relationship Id="rId8" Type="http://schemas.openxmlformats.org/officeDocument/2006/relationships/hyperlink" Target="https://docs.servicenow.com/csh?topicname=integration-hr-oracle-hcm.html&amp;version=latest" TargetMode="External"/><Relationship Id="rId3" Type="http://schemas.openxmlformats.org/officeDocument/2006/relationships/hyperlink" Target="https://store.servicenow.com/sn_appstore_store.do#!/store/home" TargetMode="External"/><Relationship Id="rId7" Type="http://schemas.openxmlformats.org/officeDocument/2006/relationships/hyperlink" Target="https://docs.servicenow.com/csh?topicname=oracle-hcm.html&amp;version=latest"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hyperlink" Target="https://docs.servicenow.com/" TargetMode="External"/><Relationship Id="rId11" Type="http://schemas.openxmlformats.org/officeDocument/2006/relationships/image" Target="../media/image71.png"/><Relationship Id="rId5" Type="http://schemas.openxmlformats.org/officeDocument/2006/relationships/hyperlink" Target="https://store.servicenow.com/sn_appstore_store.do#!/store/application/d4fb8bd8db5b0010205cdf6b5e96190e/2.0.0?referer=%2Fstore%2Fsearch%3Flistingtype%3Dallintegrations%25253Bancillary_app%25253Bcertified_apps%25253Bcontent%25253Bindustry_solution%25253Boem%25253Butility%25253Btemplate%26q%3Dworkday%2520spoke&amp;sl=sh" TargetMode="External"/><Relationship Id="rId10" Type="http://schemas.openxmlformats.org/officeDocument/2006/relationships/image" Target="../media/image70.png"/><Relationship Id="rId4" Type="http://schemas.openxmlformats.org/officeDocument/2006/relationships/hyperlink" Target="https://store.servicenow.com/sn_appstore_store.do#!/store/application/678c10c5db799450127e3764e2961933/2.5.0?referer=%2Fstore%2Fsearch%3Flistingtype%3Dallintegrations%25253Bancillary_app%25253Bcertified_apps%25253Bcontent%25253Bindustry_solution%25253Boem%25253Butility%25253Btemplate%26q%3DOracle%2520HCM&amp;sl=sh" TargetMode="External"/><Relationship Id="rId9" Type="http://schemas.openxmlformats.org/officeDocument/2006/relationships/hyperlink" Target="https://community.servicenow.com/community?id=community_article&amp;sys_id=2184e54c1b8c145cfff162c4bd4bcb71"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44.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117.svg"/><Relationship Id="rId18" Type="http://schemas.openxmlformats.org/officeDocument/2006/relationships/image" Target="../media/image70.png"/><Relationship Id="rId3" Type="http://schemas.openxmlformats.org/officeDocument/2006/relationships/hyperlink" Target="https://store.servicenow.com/sn_appstore_store.do#!/store/home" TargetMode="External"/><Relationship Id="rId7" Type="http://schemas.openxmlformats.org/officeDocument/2006/relationships/image" Target="../media/image73.svg"/><Relationship Id="rId12" Type="http://schemas.openxmlformats.org/officeDocument/2006/relationships/image" Target="../media/image116.png"/><Relationship Id="rId17" Type="http://schemas.openxmlformats.org/officeDocument/2006/relationships/image" Target="../media/image121.svg"/><Relationship Id="rId2" Type="http://schemas.openxmlformats.org/officeDocument/2006/relationships/notesSlide" Target="../notesSlides/notesSlide33.xml"/><Relationship Id="rId16" Type="http://schemas.openxmlformats.org/officeDocument/2006/relationships/image" Target="../media/image120.png"/><Relationship Id="rId1" Type="http://schemas.openxmlformats.org/officeDocument/2006/relationships/slideLayout" Target="../slideLayouts/slideLayout4.xml"/><Relationship Id="rId6" Type="http://schemas.openxmlformats.org/officeDocument/2006/relationships/image" Target="../media/image72.png"/><Relationship Id="rId11" Type="http://schemas.openxmlformats.org/officeDocument/2006/relationships/image" Target="../media/image61.svg"/><Relationship Id="rId5" Type="http://schemas.openxmlformats.org/officeDocument/2006/relationships/hyperlink" Target="https://docs.servicenow.com/csh?topicname=portal-components.html&amp;version=latest" TargetMode="External"/><Relationship Id="rId15" Type="http://schemas.openxmlformats.org/officeDocument/2006/relationships/image" Target="../media/image119.svg"/><Relationship Id="rId10" Type="http://schemas.openxmlformats.org/officeDocument/2006/relationships/image" Target="../media/image60.png"/><Relationship Id="rId19" Type="http://schemas.openxmlformats.org/officeDocument/2006/relationships/image" Target="../media/image71.png"/><Relationship Id="rId4" Type="http://schemas.openxmlformats.org/officeDocument/2006/relationships/hyperlink" Target="https://docs.servicenow.com/csh?topicname=setup-oracle-hcm.html&amp;version=latest" TargetMode="External"/><Relationship Id="rId9" Type="http://schemas.openxmlformats.org/officeDocument/2006/relationships/image" Target="../media/image77.svg"/><Relationship Id="rId14" Type="http://schemas.openxmlformats.org/officeDocument/2006/relationships/image" Target="../media/image118.png"/></Relationships>
</file>

<file path=ppt/slides/_rels/slide45.xml.rels><?xml version="1.0" encoding="UTF-8" standalone="yes"?>
<Relationships xmlns="http://schemas.openxmlformats.org/package/2006/relationships"><Relationship Id="rId8" Type="http://schemas.openxmlformats.org/officeDocument/2006/relationships/hyperlink" Target="https://docs.servicenow.com/csh?topicname=oracle-hcm.html&amp;version=latest" TargetMode="External"/><Relationship Id="rId3" Type="http://schemas.openxmlformats.org/officeDocument/2006/relationships/hyperlink" Target="https://store.servicenow.com/sn_appstore_store.do#!/store/home" TargetMode="External"/><Relationship Id="rId7" Type="http://schemas.openxmlformats.org/officeDocument/2006/relationships/hyperlink" Target="https://docs.servicenow.com/" TargetMode="External"/><Relationship Id="rId12" Type="http://schemas.openxmlformats.org/officeDocument/2006/relationships/image" Target="../media/image71.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hyperlink" Target="https://store.servicenow.com/sn_appstore_store.do#!/store/application/3d1e1cc17303301030a9fd2927f6a704/1.0.1?referer=%2Fstore%2Fsearch%3Flistingtype%3Dallintegrations%25253Bancillary_app%25253Bcertified_apps%25253Bcontent%25253Bindustry_solution%25253Boem%25253Butility%25253Btemplate%26q%3Dportal%2520ui%2520components&amp;sl=sh" TargetMode="External"/><Relationship Id="rId11" Type="http://schemas.openxmlformats.org/officeDocument/2006/relationships/image" Target="../media/image70.png"/><Relationship Id="rId5" Type="http://schemas.openxmlformats.org/officeDocument/2006/relationships/hyperlink" Target="https://store.servicenow.com/sn_appstore_store.do#!/store/application/e301a964eb61301025bdb4bc1a5228ff/1.0.0?referer=%2Fstore%2Fsearch%3Flistingtype%3Dallintegrations%25253Bancillary_app%25253Bcertified_apps%25253Bcontent%25253Bindustry_solution%25253Boem%25253Butility%25253Btemplate%26q%3Dadvanced%2520oracle%2520hcm&amp;sl=sh" TargetMode="External"/><Relationship Id="rId10" Type="http://schemas.openxmlformats.org/officeDocument/2006/relationships/hyperlink" Target="https://community.servicenow.com/community?id=community_article&amp;sys_id=2184e54c1b8c145cfff162c4bd4bcb71" TargetMode="External"/><Relationship Id="rId4" Type="http://schemas.openxmlformats.org/officeDocument/2006/relationships/hyperlink" Target="https://store.servicenow.com/sn_appstore_store.do#!/store/application/678c10c5db799450127e3764e2961933/2.5.0?referer=%2Fstore%2Fsearch%3Flistingtype%3Dallintegrations%25253Bancillary_app%25253Bcertified_apps%25253Bcontent%25253Bindustry_solution%25253Boem%25253Butility%25253Btemplate%26q%3DOracle%2520HCM&amp;sl=sh" TargetMode="External"/><Relationship Id="rId9" Type="http://schemas.openxmlformats.org/officeDocument/2006/relationships/hyperlink" Target="https://docs.servicenow.com/csh?topicname=adv-or-hcm.html&amp;version=latest"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6.xml"/></Relationships>
</file>

<file path=ppt/slides/_rels/slide49.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62.png"/><Relationship Id="rId7" Type="http://schemas.openxmlformats.org/officeDocument/2006/relationships/image" Target="../media/image93.svg"/><Relationship Id="rId12" Type="http://schemas.openxmlformats.org/officeDocument/2006/relationships/image" Target="../media/image71.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92.png"/><Relationship Id="rId11" Type="http://schemas.openxmlformats.org/officeDocument/2006/relationships/image" Target="../media/image123.svg"/><Relationship Id="rId5" Type="http://schemas.openxmlformats.org/officeDocument/2006/relationships/image" Target="../media/image91.svg"/><Relationship Id="rId10" Type="http://schemas.openxmlformats.org/officeDocument/2006/relationships/image" Target="../media/image122.png"/><Relationship Id="rId4" Type="http://schemas.openxmlformats.org/officeDocument/2006/relationships/image" Target="../media/image90.png"/><Relationship Id="rId9" Type="http://schemas.openxmlformats.org/officeDocument/2006/relationships/image" Target="../media/image79.svg"/></Relationships>
</file>

<file path=ppt/slides/_rels/slide5.xml.rels><?xml version="1.0" encoding="UTF-8" standalone="yes"?>
<Relationships xmlns="http://schemas.openxmlformats.org/package/2006/relationships"><Relationship Id="rId2" Type="http://schemas.openxmlformats.org/officeDocument/2006/relationships/hyperlink" Target="https://nowlearning.service-now.com/nowcreate?id=homepage"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71.png"/><Relationship Id="rId5" Type="http://schemas.openxmlformats.org/officeDocument/2006/relationships/image" Target="../media/image62.png"/><Relationship Id="rId4" Type="http://schemas.openxmlformats.org/officeDocument/2006/relationships/image" Target="../media/image125.jpeg"/></Relationships>
</file>

<file path=ppt/slides/_rels/slide51.xml.rels><?xml version="1.0" encoding="UTF-8" standalone="yes"?>
<Relationships xmlns="http://schemas.openxmlformats.org/package/2006/relationships"><Relationship Id="rId8" Type="http://schemas.openxmlformats.org/officeDocument/2006/relationships/hyperlink" Target="https://docs.servicenow.com/csh?topicname=task/set-up-ukg.html&amp;version=latest" TargetMode="External"/><Relationship Id="rId3" Type="http://schemas.openxmlformats.org/officeDocument/2006/relationships/hyperlink" Target="https://store.servicenow.com/sn_appstore_store.do#!/store/home" TargetMode="External"/><Relationship Id="rId7" Type="http://schemas.openxmlformats.org/officeDocument/2006/relationships/hyperlink" Target="https://docs.servicenow.com/csh?topicname=integration-ukg.html&amp;version=latest"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hyperlink" Target="https://docs.servicenow.com/" TargetMode="External"/><Relationship Id="rId5" Type="http://schemas.openxmlformats.org/officeDocument/2006/relationships/hyperlink" Target="https://store.servicenow.com/sn_appstore_store.do#!/store/application/54380fd0738520102983fd2927f6a704/2.0.1?referer=%2Fstore%2Fsearch%3Flistingtype%3Dallintegrations%25253Bancillary_app%25253Bcertified_apps%25253Bcontent%25253Bindustry_solution%25253Boem%25253Butility%25253Btemplate%26q%3Dukg&amp;sl=sh" TargetMode="External"/><Relationship Id="rId10" Type="http://schemas.openxmlformats.org/officeDocument/2006/relationships/image" Target="../media/image71.png"/><Relationship Id="rId4" Type="http://schemas.openxmlformats.org/officeDocument/2006/relationships/hyperlink" Target="https://docs.servicenow.com/csh?topicname=kronos-spoke.html&amp;version=latest" TargetMode="External"/><Relationship Id="rId9" Type="http://schemas.openxmlformats.org/officeDocument/2006/relationships/image" Target="../media/image6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105.png"/><Relationship Id="rId7" Type="http://schemas.openxmlformats.org/officeDocument/2006/relationships/image" Target="../media/image127.png"/><Relationship Id="rId2" Type="http://schemas.openxmlformats.org/officeDocument/2006/relationships/notesSlide" Target="../notesSlides/notesSlide41.xml"/><Relationship Id="rId1" Type="http://schemas.openxmlformats.org/officeDocument/2006/relationships/slideLayout" Target="../slideLayouts/slideLayout42.xml"/><Relationship Id="rId6" Type="http://schemas.openxmlformats.org/officeDocument/2006/relationships/image" Target="../media/image126.png"/><Relationship Id="rId5" Type="http://schemas.openxmlformats.org/officeDocument/2006/relationships/image" Target="../media/image107.png"/><Relationship Id="rId4" Type="http://schemas.openxmlformats.org/officeDocument/2006/relationships/image" Target="../media/image106.png"/></Relationships>
</file>

<file path=ppt/slides/_rels/slide55.xml.rels><?xml version="1.0" encoding="UTF-8" standalone="yes"?>
<Relationships xmlns="http://schemas.openxmlformats.org/package/2006/relationships"><Relationship Id="rId8" Type="http://schemas.openxmlformats.org/officeDocument/2006/relationships/image" Target="../media/image133.jpeg"/><Relationship Id="rId3" Type="http://schemas.openxmlformats.org/officeDocument/2006/relationships/image" Target="../media/image128.jpeg"/><Relationship Id="rId7" Type="http://schemas.openxmlformats.org/officeDocument/2006/relationships/image" Target="../media/image132.jpeg"/><Relationship Id="rId2" Type="http://schemas.openxmlformats.org/officeDocument/2006/relationships/notesSlide" Target="../notesSlides/notesSlide42.xml"/><Relationship Id="rId1" Type="http://schemas.openxmlformats.org/officeDocument/2006/relationships/slideLayout" Target="../slideLayouts/slideLayout42.xml"/><Relationship Id="rId6" Type="http://schemas.openxmlformats.org/officeDocument/2006/relationships/image" Target="../media/image131.jpeg"/><Relationship Id="rId5" Type="http://schemas.openxmlformats.org/officeDocument/2006/relationships/image" Target="../media/image130.jpeg"/><Relationship Id="rId4" Type="http://schemas.openxmlformats.org/officeDocument/2006/relationships/image" Target="../media/image129.jpeg"/></Relationships>
</file>

<file path=ppt/slides/_rels/slide5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6.xml"/><Relationship Id="rId4" Type="http://schemas.openxmlformats.org/officeDocument/2006/relationships/image" Target="../media/image126.png"/></Relationships>
</file>

<file path=ppt/slides/_rels/slide57.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svg"/><Relationship Id="rId3" Type="http://schemas.openxmlformats.org/officeDocument/2006/relationships/hyperlink" Target="https://store.servicenow.com/sn_appstore_store.do#!/store/home" TargetMode="External"/><Relationship Id="rId7" Type="http://schemas.openxmlformats.org/officeDocument/2006/relationships/image" Target="../media/image61.svg"/><Relationship Id="rId12" Type="http://schemas.openxmlformats.org/officeDocument/2006/relationships/image" Target="../media/image78.png"/><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image" Target="../media/image60.png"/><Relationship Id="rId11" Type="http://schemas.openxmlformats.org/officeDocument/2006/relationships/image" Target="../media/image77.svg"/><Relationship Id="rId5" Type="http://schemas.openxmlformats.org/officeDocument/2006/relationships/image" Target="../media/image73.svg"/><Relationship Id="rId10" Type="http://schemas.openxmlformats.org/officeDocument/2006/relationships/image" Target="../media/image76.png"/><Relationship Id="rId4" Type="http://schemas.openxmlformats.org/officeDocument/2006/relationships/image" Target="../media/image72.png"/><Relationship Id="rId9" Type="http://schemas.openxmlformats.org/officeDocument/2006/relationships/image" Target="../media/image75.svg"/></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9.xml.rels><?xml version="1.0" encoding="UTF-8" standalone="yes"?>
<Relationships xmlns="http://schemas.openxmlformats.org/package/2006/relationships"><Relationship Id="rId8" Type="http://schemas.openxmlformats.org/officeDocument/2006/relationships/hyperlink" Target="https://docs.servicenow.com/bundle/utah-employee-service-management/page/product/human-resources/concept/hr-magnit-int.html" TargetMode="External"/><Relationship Id="rId3" Type="http://schemas.openxmlformats.org/officeDocument/2006/relationships/hyperlink" Target="https://store.servicenow.com/sn_appstore_store.do#!/store/home" TargetMode="External"/><Relationship Id="rId7" Type="http://schemas.openxmlformats.org/officeDocument/2006/relationships/hyperlink" Target="https://docs.servicenow.com/bundle/utah-integrate-applications/page/administer/integrationhub-store-spokes/concept/magnit-spoke.html"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 Id="rId6" Type="http://schemas.openxmlformats.org/officeDocument/2006/relationships/hyperlink" Target="https://docs.servicenow.com/" TargetMode="External"/><Relationship Id="rId5" Type="http://schemas.openxmlformats.org/officeDocument/2006/relationships/hyperlink" Target="https://store.servicenow.com/sn_appstore_store.do#!/store/application/f35aeebeec365910edee47680a667bb2/2.0.0?referer=%2Fstore%2Fsearch%3Flistingtype%3Dallintegrations%25253Bancillary_app%25253Bcertified_apps%25253Bcontent%25253Bindustry_solution%25253Boem%25253Butility%25253Btemplate%26q%3Dmagnit&amp;sl=sh" TargetMode="External"/><Relationship Id="rId4" Type="http://schemas.openxmlformats.org/officeDocument/2006/relationships/hyperlink" Target="https://store.servicenow.com/sn_appstore_store.do#!/store/application/09f0fd01c3bc11108787ac8b8640ddf3/1.1.0?referer=%2Fstore%2Fsearch%3Flistingtype%3Dallintegrations%25253Bancillary_app%25253Bcertified_apps%25253Bcontent%25253Bindustry_solution%25253Boem%25253Butility%25253Btemplate%26q%3Dmagnit&amp;sl=sh" TargetMode="External"/><Relationship Id="rId9" Type="http://schemas.openxmlformats.org/officeDocument/2006/relationships/hyperlink" Target="https://community.servicenow.com/community?id=community_article&amp;sys_id=2184e54c1b8c145cfff162c4bd4bcb7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1.xml"/></Relationships>
</file>

<file path=ppt/slides/_rels/slide6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0.xml"/></Relationships>
</file>

<file path=ppt/slides/_rels/slide63.xml.rels><?xml version="1.0" encoding="UTF-8" standalone="yes"?>
<Relationships xmlns="http://schemas.openxmlformats.org/package/2006/relationships"><Relationship Id="rId8" Type="http://schemas.openxmlformats.org/officeDocument/2006/relationships/image" Target="../media/image142.svg"/><Relationship Id="rId13" Type="http://schemas.openxmlformats.org/officeDocument/2006/relationships/image" Target="../media/image147.png"/><Relationship Id="rId18" Type="http://schemas.openxmlformats.org/officeDocument/2006/relationships/image" Target="../media/image152.svg"/><Relationship Id="rId3" Type="http://schemas.openxmlformats.org/officeDocument/2006/relationships/image" Target="../media/image137.png"/><Relationship Id="rId21" Type="http://schemas.openxmlformats.org/officeDocument/2006/relationships/image" Target="../media/image155.png"/><Relationship Id="rId7" Type="http://schemas.openxmlformats.org/officeDocument/2006/relationships/image" Target="../media/image141.png"/><Relationship Id="rId12" Type="http://schemas.openxmlformats.org/officeDocument/2006/relationships/image" Target="../media/image146.svg"/><Relationship Id="rId17" Type="http://schemas.openxmlformats.org/officeDocument/2006/relationships/image" Target="../media/image151.png"/><Relationship Id="rId2" Type="http://schemas.openxmlformats.org/officeDocument/2006/relationships/notesSlide" Target="../notesSlides/notesSlide49.xml"/><Relationship Id="rId16" Type="http://schemas.openxmlformats.org/officeDocument/2006/relationships/image" Target="../media/image150.svg"/><Relationship Id="rId20" Type="http://schemas.openxmlformats.org/officeDocument/2006/relationships/image" Target="../media/image154.svg"/><Relationship Id="rId1" Type="http://schemas.openxmlformats.org/officeDocument/2006/relationships/slideLayout" Target="../slideLayouts/slideLayout4.xml"/><Relationship Id="rId6" Type="http://schemas.openxmlformats.org/officeDocument/2006/relationships/image" Target="../media/image140.svg"/><Relationship Id="rId11" Type="http://schemas.openxmlformats.org/officeDocument/2006/relationships/image" Target="../media/image145.png"/><Relationship Id="rId24" Type="http://schemas.openxmlformats.org/officeDocument/2006/relationships/image" Target="../media/image158.svg"/><Relationship Id="rId5" Type="http://schemas.openxmlformats.org/officeDocument/2006/relationships/image" Target="../media/image139.png"/><Relationship Id="rId15" Type="http://schemas.openxmlformats.org/officeDocument/2006/relationships/image" Target="../media/image149.png"/><Relationship Id="rId23" Type="http://schemas.openxmlformats.org/officeDocument/2006/relationships/image" Target="../media/image157.png"/><Relationship Id="rId10" Type="http://schemas.openxmlformats.org/officeDocument/2006/relationships/image" Target="../media/image144.svg"/><Relationship Id="rId19" Type="http://schemas.openxmlformats.org/officeDocument/2006/relationships/image" Target="../media/image153.png"/><Relationship Id="rId4" Type="http://schemas.openxmlformats.org/officeDocument/2006/relationships/image" Target="../media/image138.svg"/><Relationship Id="rId9" Type="http://schemas.openxmlformats.org/officeDocument/2006/relationships/image" Target="../media/image143.png"/><Relationship Id="rId14" Type="http://schemas.openxmlformats.org/officeDocument/2006/relationships/image" Target="../media/image148.svg"/><Relationship Id="rId22" Type="http://schemas.openxmlformats.org/officeDocument/2006/relationships/image" Target="../media/image156.svg"/></Relationships>
</file>

<file path=ppt/slides/_rels/slide64.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6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66.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0.xml"/></Relationships>
</file>

<file path=ppt/slides/_rels/slide69.xml.rels><?xml version="1.0" encoding="UTF-8" standalone="yes"?>
<Relationships xmlns="http://schemas.openxmlformats.org/package/2006/relationships"><Relationship Id="rId3" Type="http://schemas.openxmlformats.org/officeDocument/2006/relationships/image" Target="../media/image162.tiff"/><Relationship Id="rId2" Type="http://schemas.openxmlformats.org/officeDocument/2006/relationships/notesSlide" Target="../notesSlides/notesSlide55.xml"/><Relationship Id="rId1" Type="http://schemas.openxmlformats.org/officeDocument/2006/relationships/slideLayout" Target="../slideLayouts/slideLayout4.xml"/><Relationship Id="rId5" Type="http://schemas.openxmlformats.org/officeDocument/2006/relationships/image" Target="../media/image71.png"/><Relationship Id="rId4" Type="http://schemas.openxmlformats.org/officeDocument/2006/relationships/image" Target="../media/image163.tiff"/></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s://docs.servicenow.com/bundle/sandiego-employee-service-management/page/product/human-resources/concept/adobe-sign-doc.html" TargetMode="External"/><Relationship Id="rId2" Type="http://schemas.openxmlformats.org/officeDocument/2006/relationships/notesSlide" Target="../notesSlides/notesSlide57.xml"/><Relationship Id="rId1" Type="http://schemas.openxmlformats.org/officeDocument/2006/relationships/slideLayout" Target="../slideLayouts/slideLayout6.xml"/><Relationship Id="rId5" Type="http://schemas.openxmlformats.org/officeDocument/2006/relationships/image" Target="../media/image164.png"/><Relationship Id="rId4" Type="http://schemas.openxmlformats.org/officeDocument/2006/relationships/hyperlink" Target="https://docs.servicenow.com/bundle/sandiego-employee-service-management/page/product/human-resources/concept/docusign-doc.html"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hyperlink" Target="https://docs.servicenow.com/en-US/bundle/vancouver-employee-service-management/page/product/human-resources/task/fill-sign-document.html"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59.xml"/><Relationship Id="rId1" Type="http://schemas.openxmlformats.org/officeDocument/2006/relationships/slideLayout" Target="../slideLayouts/slideLayout6.xml"/><Relationship Id="rId5" Type="http://schemas.openxmlformats.org/officeDocument/2006/relationships/hyperlink" Target="https://docs.servicenow.com/bundle/sandiego-employee-service-management/page/product/human-resources/concept/docusign-doc.html" TargetMode="External"/><Relationship Id="rId4" Type="http://schemas.openxmlformats.org/officeDocument/2006/relationships/hyperlink" Target="https://docs.servicenow.com/bundle/sandiego-employee-service-management/page/product/human-resources/concept/adobe-sign-doc.html"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176.xml"/></Relationships>
</file>

<file path=ppt/slides/_rels/slide75.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60.xml"/><Relationship Id="rId1" Type="http://schemas.openxmlformats.org/officeDocument/2006/relationships/slideLayout" Target="../slideLayouts/slideLayout176.xml"/><Relationship Id="rId4" Type="http://schemas.openxmlformats.org/officeDocument/2006/relationships/image" Target="../media/image170.png"/></Relationships>
</file>

<file path=ppt/slides/_rels/slide76.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176.xml"/></Relationships>
</file>

<file path=ppt/slides/_rels/slide77.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61.xml"/><Relationship Id="rId1" Type="http://schemas.openxmlformats.org/officeDocument/2006/relationships/slideLayout" Target="../slideLayouts/slideLayout6.xml"/><Relationship Id="rId4" Type="http://schemas.openxmlformats.org/officeDocument/2006/relationships/image" Target="../media/image173.png"/></Relationships>
</file>

<file path=ppt/slides/_rels/slide78.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62.xml"/><Relationship Id="rId1" Type="http://schemas.openxmlformats.org/officeDocument/2006/relationships/slideLayout" Target="../slideLayouts/slideLayout4.xml"/><Relationship Id="rId5" Type="http://schemas.openxmlformats.org/officeDocument/2006/relationships/image" Target="../media/image176.png"/><Relationship Id="rId4" Type="http://schemas.openxmlformats.org/officeDocument/2006/relationships/image" Target="../media/image175.png"/></Relationships>
</file>

<file path=ppt/slides/_rels/slide79.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63.xml"/><Relationship Id="rId1" Type="http://schemas.openxmlformats.org/officeDocument/2006/relationships/slideLayout" Target="../slideLayouts/slideLayout4.xml"/><Relationship Id="rId5" Type="http://schemas.openxmlformats.org/officeDocument/2006/relationships/image" Target="../media/image179.png"/><Relationship Id="rId4" Type="http://schemas.openxmlformats.org/officeDocument/2006/relationships/image" Target="../media/image17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8.xml"/></Relationships>
</file>

<file path=ppt/slides/_rels/slide81.xml.rels><?xml version="1.0" encoding="UTF-8" standalone="yes"?>
<Relationships xmlns="http://schemas.openxmlformats.org/package/2006/relationships"><Relationship Id="rId3" Type="http://schemas.openxmlformats.org/officeDocument/2006/relationships/image" Target="../media/image180.tiff"/><Relationship Id="rId2" Type="http://schemas.openxmlformats.org/officeDocument/2006/relationships/notesSlide" Target="../notesSlides/notesSlide65.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3.xml"/></Relationships>
</file>

<file path=ppt/slides/_rels/slide84.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68.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85.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70.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87.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72.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89.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9.xml"/></Relationships>
</file>

<file path=ppt/slides/_rels/slide91.xml.rels><?xml version="1.0" encoding="UTF-8" standalone="yes"?>
<Relationships xmlns="http://schemas.openxmlformats.org/package/2006/relationships"><Relationship Id="rId3" Type="http://schemas.openxmlformats.org/officeDocument/2006/relationships/image" Target="../media/image188.png"/><Relationship Id="rId7" Type="http://schemas.openxmlformats.org/officeDocument/2006/relationships/image" Target="../media/image71.png"/><Relationship Id="rId2" Type="http://schemas.openxmlformats.org/officeDocument/2006/relationships/image" Target="../media/image187.png"/><Relationship Id="rId1" Type="http://schemas.openxmlformats.org/officeDocument/2006/relationships/slideLayout" Target="../slideLayouts/slideLayout4.xml"/><Relationship Id="rId6" Type="http://schemas.openxmlformats.org/officeDocument/2006/relationships/image" Target="../media/image191.png"/><Relationship Id="rId5" Type="http://schemas.openxmlformats.org/officeDocument/2006/relationships/image" Target="../media/image190.png"/><Relationship Id="rId4" Type="http://schemas.openxmlformats.org/officeDocument/2006/relationships/image" Target="../media/image189.jpe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HR Service Delivery</a:t>
            </a:r>
            <a:br>
              <a:rPr lang="en-US" dirty="0"/>
            </a:br>
            <a:r>
              <a:rPr lang="en-US" dirty="0"/>
              <a:t>Integration Delivery Options</a:t>
            </a:r>
          </a:p>
        </p:txBody>
      </p:sp>
      <p:sp>
        <p:nvSpPr>
          <p:cNvPr id="18" name="Text Placeholder 17">
            <a:extLst>
              <a:ext uri="{FF2B5EF4-FFF2-40B4-BE49-F238E27FC236}">
                <a16:creationId xmlns:a16="http://schemas.microsoft.com/office/drawing/2014/main" id="{91513CF2-D9F5-5214-F4C7-6EF599B22765}"/>
              </a:ext>
            </a:extLst>
          </p:cNvPr>
          <p:cNvSpPr>
            <a:spLocks noGrp="1"/>
          </p:cNvSpPr>
          <p:nvPr>
            <p:ph type="body" sz="quarter" idx="10"/>
          </p:nvPr>
        </p:nvSpPr>
        <p:spPr/>
        <p:txBody>
          <a:bodyPr/>
          <a:lstStyle/>
          <a:p>
            <a:r>
              <a:rPr lang="en-IN" dirty="0"/>
              <a:t>Product Integration Options</a:t>
            </a:r>
          </a:p>
        </p:txBody>
      </p:sp>
      <p:sp>
        <p:nvSpPr>
          <p:cNvPr id="12" name="Text Placeholder 11">
            <a:extLst>
              <a:ext uri="{FF2B5EF4-FFF2-40B4-BE49-F238E27FC236}">
                <a16:creationId xmlns:a16="http://schemas.microsoft.com/office/drawing/2014/main" id="{A72FA0AE-1224-CDD0-BBC8-8927F26F5457}"/>
              </a:ext>
            </a:extLst>
          </p:cNvPr>
          <p:cNvSpPr>
            <a:spLocks noGrp="1"/>
          </p:cNvSpPr>
          <p:nvPr>
            <p:ph type="body" sz="quarter" idx="12"/>
          </p:nvPr>
        </p:nvSpPr>
        <p:spPr/>
        <p:txBody>
          <a:bodyPr vert="horz" lIns="91440" tIns="45720" rIns="91440" bIns="45720" rtlCol="0" anchor="t">
            <a:noAutofit/>
          </a:bodyPr>
          <a:lstStyle/>
          <a:p>
            <a:r>
              <a:rPr lang="en-IN" dirty="0"/>
              <a:t>June 2023</a:t>
            </a:r>
          </a:p>
        </p:txBody>
      </p:sp>
      <p:sp>
        <p:nvSpPr>
          <p:cNvPr id="11" name="Text Placeholder 10">
            <a:extLst>
              <a:ext uri="{FF2B5EF4-FFF2-40B4-BE49-F238E27FC236}">
                <a16:creationId xmlns:a16="http://schemas.microsoft.com/office/drawing/2014/main" id="{C4179091-8D91-040C-6950-34540F45F8FA}"/>
              </a:ext>
            </a:extLst>
          </p:cNvPr>
          <p:cNvSpPr>
            <a:spLocks noGrp="1"/>
          </p:cNvSpPr>
          <p:nvPr>
            <p:ph type="body" sz="quarter" idx="13"/>
          </p:nvPr>
        </p:nvSpPr>
        <p:spPr/>
        <p:txBody>
          <a:bodyPr vert="horz" lIns="91440" tIns="45720" rIns="91440" bIns="45720" rtlCol="0" anchor="t">
            <a:noAutofit/>
          </a:bodyPr>
          <a:lstStyle/>
          <a:p>
            <a:r>
              <a:rPr lang="en-IN" dirty="0">
                <a:ea typeface="+mn-lt"/>
                <a:cs typeface="+mn-lt"/>
              </a:rPr>
              <a:t>Asset Number: 0001323</a:t>
            </a:r>
          </a:p>
        </p:txBody>
      </p:sp>
      <p:sp>
        <p:nvSpPr>
          <p:cNvPr id="13" name="Text Placeholder 12">
            <a:extLst>
              <a:ext uri="{FF2B5EF4-FFF2-40B4-BE49-F238E27FC236}">
                <a16:creationId xmlns:a16="http://schemas.microsoft.com/office/drawing/2014/main" id="{51D3C40A-CDE1-94DF-DB20-CE1B7BCC4398}"/>
              </a:ext>
            </a:extLst>
          </p:cNvPr>
          <p:cNvSpPr>
            <a:spLocks noGrp="1"/>
          </p:cNvSpPr>
          <p:nvPr>
            <p:ph type="body" sz="quarter" idx="14"/>
          </p:nvPr>
        </p:nvSpPr>
        <p:spPr/>
        <p:txBody>
          <a:bodyPr/>
          <a:lstStyle/>
          <a:p>
            <a:r>
              <a:rPr lang="en-IN" dirty="0"/>
              <a:t>Speaker Name</a:t>
            </a:r>
          </a:p>
        </p:txBody>
      </p:sp>
    </p:spTree>
    <p:extLst>
      <p:ext uri="{BB962C8B-B14F-4D97-AF65-F5344CB8AC3E}">
        <p14:creationId xmlns:p14="http://schemas.microsoft.com/office/powerpoint/2010/main" val="27976477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83829016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F0E6931-EFCF-62BE-05E8-02F34C88077A}"/>
              </a:ext>
            </a:extLst>
          </p:cNvPr>
          <p:cNvSpPr/>
          <p:nvPr/>
        </p:nvSpPr>
        <p:spPr>
          <a:xfrm>
            <a:off x="550118" y="1118281"/>
            <a:ext cx="2679875" cy="232926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1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Don’t lose sight of the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goal</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a:t>
            </a:r>
          </a:p>
          <a:p>
            <a:pPr marL="0" marR="0" lvl="0" indent="0" algn="ctr" defTabSz="45701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Focus on capturing data that will increase platform capabilities and streamline processes.</a:t>
            </a:r>
          </a:p>
        </p:txBody>
      </p:sp>
      <p:sp>
        <p:nvSpPr>
          <p:cNvPr id="21" name="Rectangle 20">
            <a:extLst>
              <a:ext uri="{FF2B5EF4-FFF2-40B4-BE49-F238E27FC236}">
                <a16:creationId xmlns:a16="http://schemas.microsoft.com/office/drawing/2014/main" id="{B8339CEB-F80E-2357-83B0-95C04F4B5362}"/>
              </a:ext>
            </a:extLst>
          </p:cNvPr>
          <p:cNvSpPr/>
          <p:nvPr/>
        </p:nvSpPr>
        <p:spPr>
          <a:xfrm>
            <a:off x="6155430" y="1118281"/>
            <a:ext cx="2679875" cy="232926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Follow the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80/20 rule.</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What decisions will accommodate 80% of your situations. Don’t let exceptions derail the entire discussion and process.</a:t>
            </a:r>
          </a:p>
        </p:txBody>
      </p:sp>
      <p:sp>
        <p:nvSpPr>
          <p:cNvPr id="25" name="Rectangle 24">
            <a:extLst>
              <a:ext uri="{FF2B5EF4-FFF2-40B4-BE49-F238E27FC236}">
                <a16:creationId xmlns:a16="http://schemas.microsoft.com/office/drawing/2014/main" id="{1F156D87-37A9-AFBA-1AC2-8361AD9A4FDE}"/>
              </a:ext>
            </a:extLst>
          </p:cNvPr>
          <p:cNvSpPr/>
          <p:nvPr/>
        </p:nvSpPr>
        <p:spPr>
          <a:xfrm>
            <a:off x="3352774" y="3602631"/>
            <a:ext cx="2679875" cy="2329259"/>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Change management </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Don’t ignore or avoid difficult decisions. Escalate when needed. Embrace change.</a:t>
            </a:r>
          </a:p>
        </p:txBody>
      </p:sp>
      <p:sp>
        <p:nvSpPr>
          <p:cNvPr id="27" name="Rectangle 26">
            <a:extLst>
              <a:ext uri="{FF2B5EF4-FFF2-40B4-BE49-F238E27FC236}">
                <a16:creationId xmlns:a16="http://schemas.microsoft.com/office/drawing/2014/main" id="{1F816CC9-4BED-20E2-5E8B-4F304036A866}"/>
              </a:ext>
            </a:extLst>
          </p:cNvPr>
          <p:cNvSpPr/>
          <p:nvPr/>
        </p:nvSpPr>
        <p:spPr>
          <a:xfrm>
            <a:off x="8958086" y="3602631"/>
            <a:ext cx="2679876" cy="2329259"/>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1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Strive for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standardization</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Focus on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configuration</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not customization. Exceptions should be approved. </a:t>
            </a:r>
          </a:p>
        </p:txBody>
      </p:sp>
      <p:sp>
        <p:nvSpPr>
          <p:cNvPr id="20" name="Rectangle 19">
            <a:extLst>
              <a:ext uri="{FF2B5EF4-FFF2-40B4-BE49-F238E27FC236}">
                <a16:creationId xmlns:a16="http://schemas.microsoft.com/office/drawing/2014/main" id="{C48F63A2-17A4-5D9D-3982-8C23F820EEFE}"/>
              </a:ext>
            </a:extLst>
          </p:cNvPr>
          <p:cNvSpPr/>
          <p:nvPr/>
        </p:nvSpPr>
        <p:spPr>
          <a:xfrm>
            <a:off x="3352774" y="1118281"/>
            <a:ext cx="2679875" cy="2329264"/>
          </a:xfrm>
          <a:prstGeom prst="rect">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1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Use what ServiceNow brings and adjust the business before adjusting the platform.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Stick to the </a:t>
            </a: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baseline</a:t>
            </a: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a:t>
            </a:r>
          </a:p>
        </p:txBody>
      </p:sp>
      <p:sp>
        <p:nvSpPr>
          <p:cNvPr id="22" name="Rectangle 21">
            <a:extLst>
              <a:ext uri="{FF2B5EF4-FFF2-40B4-BE49-F238E27FC236}">
                <a16:creationId xmlns:a16="http://schemas.microsoft.com/office/drawing/2014/main" id="{DD274086-5B7A-DB1A-B0C1-4ADEE57B0BDC}"/>
              </a:ext>
            </a:extLst>
          </p:cNvPr>
          <p:cNvSpPr/>
          <p:nvPr/>
        </p:nvSpPr>
        <p:spPr>
          <a:xfrm>
            <a:off x="8958086" y="1118281"/>
            <a:ext cx="2679876" cy="2329264"/>
          </a:xfrm>
          <a:prstGeom prst="rect">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Utilize </a:t>
            </a: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rapid prototyping </a:t>
            </a: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and </a:t>
            </a: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iterative development </a:t>
            </a: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to review and test the system to catch problems early on.</a:t>
            </a:r>
          </a:p>
        </p:txBody>
      </p:sp>
      <p:sp>
        <p:nvSpPr>
          <p:cNvPr id="23" name="Rectangle 22">
            <a:extLst>
              <a:ext uri="{FF2B5EF4-FFF2-40B4-BE49-F238E27FC236}">
                <a16:creationId xmlns:a16="http://schemas.microsoft.com/office/drawing/2014/main" id="{EFC3BEC5-F8EC-4D9C-4BD1-F0060A630823}"/>
              </a:ext>
            </a:extLst>
          </p:cNvPr>
          <p:cNvSpPr/>
          <p:nvPr/>
        </p:nvSpPr>
        <p:spPr>
          <a:xfrm>
            <a:off x="550118" y="3602631"/>
            <a:ext cx="2679875" cy="2329259"/>
          </a:xfrm>
          <a:prstGeom prst="rect">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Information Security</a:t>
            </a: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 Carefully consider who needs access to sensitive information.</a:t>
            </a:r>
          </a:p>
        </p:txBody>
      </p:sp>
      <p:sp>
        <p:nvSpPr>
          <p:cNvPr id="26" name="Rectangle 25">
            <a:extLst>
              <a:ext uri="{FF2B5EF4-FFF2-40B4-BE49-F238E27FC236}">
                <a16:creationId xmlns:a16="http://schemas.microsoft.com/office/drawing/2014/main" id="{5D6F91C0-CA86-49A3-C921-6A16B15EB654}"/>
              </a:ext>
            </a:extLst>
          </p:cNvPr>
          <p:cNvSpPr/>
          <p:nvPr/>
        </p:nvSpPr>
        <p:spPr>
          <a:xfrm>
            <a:off x="6155430" y="3602631"/>
            <a:ext cx="2679875" cy="2329259"/>
          </a:xfrm>
          <a:prstGeom prst="rect">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Challenge</a:t>
            </a: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 current practice and drive value by eliminating pain points. </a:t>
            </a:r>
          </a:p>
        </p:txBody>
      </p:sp>
      <p:sp>
        <p:nvSpPr>
          <p:cNvPr id="2" name="Title 1">
            <a:extLst>
              <a:ext uri="{FF2B5EF4-FFF2-40B4-BE49-F238E27FC236}">
                <a16:creationId xmlns:a16="http://schemas.microsoft.com/office/drawing/2014/main" id="{CBEAF7A8-E5C5-5442-9F7E-539E8BA9DE69}"/>
              </a:ext>
            </a:extLst>
          </p:cNvPr>
          <p:cNvSpPr>
            <a:spLocks noGrp="1"/>
          </p:cNvSpPr>
          <p:nvPr>
            <p:ph type="title"/>
          </p:nvPr>
        </p:nvSpPr>
        <p:spPr/>
        <p:txBody>
          <a:bodyPr/>
          <a:lstStyle/>
          <a:p>
            <a:r>
              <a:rPr lang="en-US" dirty="0"/>
              <a:t>Guiding principles</a:t>
            </a:r>
          </a:p>
        </p:txBody>
      </p:sp>
      <p:pic>
        <p:nvPicPr>
          <p:cNvPr id="36" name="Graphic 35">
            <a:extLst>
              <a:ext uri="{FF2B5EF4-FFF2-40B4-BE49-F238E27FC236}">
                <a16:creationId xmlns:a16="http://schemas.microsoft.com/office/drawing/2014/main" id="{BA1C8F93-57D4-B519-4AD4-AB4028C728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9455" y="2668113"/>
            <a:ext cx="601200" cy="601200"/>
          </a:xfrm>
          <a:prstGeom prst="rect">
            <a:avLst/>
          </a:prstGeom>
        </p:spPr>
      </p:pic>
      <p:pic>
        <p:nvPicPr>
          <p:cNvPr id="39" name="Graphic 38">
            <a:extLst>
              <a:ext uri="{FF2B5EF4-FFF2-40B4-BE49-F238E27FC236}">
                <a16:creationId xmlns:a16="http://schemas.microsoft.com/office/drawing/2014/main" id="{5B8494B2-8DD9-E346-FB9A-DD1C3F740C6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94767" y="2668113"/>
            <a:ext cx="601200" cy="601200"/>
          </a:xfrm>
          <a:prstGeom prst="rect">
            <a:avLst/>
          </a:prstGeom>
        </p:spPr>
      </p:pic>
      <p:pic>
        <p:nvPicPr>
          <p:cNvPr id="42" name="Graphic 41">
            <a:extLst>
              <a:ext uri="{FF2B5EF4-FFF2-40B4-BE49-F238E27FC236}">
                <a16:creationId xmlns:a16="http://schemas.microsoft.com/office/drawing/2014/main" id="{8938FC67-73DB-F5DB-D4BB-A0B12B9871E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92111" y="5152460"/>
            <a:ext cx="601200" cy="601200"/>
          </a:xfrm>
          <a:prstGeom prst="rect">
            <a:avLst/>
          </a:prstGeom>
        </p:spPr>
      </p:pic>
      <p:pic>
        <p:nvPicPr>
          <p:cNvPr id="44" name="Graphic 43">
            <a:extLst>
              <a:ext uri="{FF2B5EF4-FFF2-40B4-BE49-F238E27FC236}">
                <a16:creationId xmlns:a16="http://schemas.microsoft.com/office/drawing/2014/main" id="{93977479-C0CF-B7CC-B613-82932734597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997424" y="5152460"/>
            <a:ext cx="601200" cy="601200"/>
          </a:xfrm>
          <a:prstGeom prst="rect">
            <a:avLst/>
          </a:prstGeom>
        </p:spPr>
      </p:pic>
      <p:pic>
        <p:nvPicPr>
          <p:cNvPr id="24" name="Graphic 23">
            <a:extLst>
              <a:ext uri="{FF2B5EF4-FFF2-40B4-BE49-F238E27FC236}">
                <a16:creationId xmlns:a16="http://schemas.microsoft.com/office/drawing/2014/main" id="{514B10DA-CB4E-A459-2C01-1F4286666CB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392111" y="2668113"/>
            <a:ext cx="601200" cy="601200"/>
          </a:xfrm>
          <a:prstGeom prst="rect">
            <a:avLst/>
          </a:prstGeom>
        </p:spPr>
      </p:pic>
      <p:pic>
        <p:nvPicPr>
          <p:cNvPr id="28" name="Graphic 27">
            <a:extLst>
              <a:ext uri="{FF2B5EF4-FFF2-40B4-BE49-F238E27FC236}">
                <a16:creationId xmlns:a16="http://schemas.microsoft.com/office/drawing/2014/main" id="{E4AA53D6-093A-C35B-320A-2D47E82F769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194767" y="5152460"/>
            <a:ext cx="601200" cy="601200"/>
          </a:xfrm>
          <a:prstGeom prst="rect">
            <a:avLst/>
          </a:prstGeom>
        </p:spPr>
      </p:pic>
      <p:pic>
        <p:nvPicPr>
          <p:cNvPr id="30" name="Graphic 29">
            <a:extLst>
              <a:ext uri="{FF2B5EF4-FFF2-40B4-BE49-F238E27FC236}">
                <a16:creationId xmlns:a16="http://schemas.microsoft.com/office/drawing/2014/main" id="{BF40A54B-4467-05B3-1515-587E16066FB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97424" y="2668113"/>
            <a:ext cx="601200" cy="601200"/>
          </a:xfrm>
          <a:prstGeom prst="rect">
            <a:avLst/>
          </a:prstGeom>
        </p:spPr>
      </p:pic>
      <p:pic>
        <p:nvPicPr>
          <p:cNvPr id="31" name="Graphic 30">
            <a:extLst>
              <a:ext uri="{FF2B5EF4-FFF2-40B4-BE49-F238E27FC236}">
                <a16:creationId xmlns:a16="http://schemas.microsoft.com/office/drawing/2014/main" id="{4982729E-1DC3-8A1D-A13F-B5DE94AA79E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589455" y="5152460"/>
            <a:ext cx="601200" cy="601200"/>
          </a:xfrm>
          <a:prstGeom prst="rect">
            <a:avLst/>
          </a:prstGeom>
        </p:spPr>
      </p:pic>
    </p:spTree>
    <p:extLst>
      <p:ext uri="{BB962C8B-B14F-4D97-AF65-F5344CB8AC3E}">
        <p14:creationId xmlns:p14="http://schemas.microsoft.com/office/powerpoint/2010/main" val="2245204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 Logo">
            <a:extLst>
              <a:ext uri="{FF2B5EF4-FFF2-40B4-BE49-F238E27FC236}">
                <a16:creationId xmlns:a16="http://schemas.microsoft.com/office/drawing/2014/main" id="{3F95AF9E-BED9-45BF-9893-4023D98AE44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445" b="19445"/>
          <a:stretch/>
        </p:blipFill>
        <p:spPr bwMode="auto">
          <a:xfrm>
            <a:off x="4791915" y="4577357"/>
            <a:ext cx="1559942" cy="9532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6CE5C99-3E45-854C-996A-428E88AF622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6045" t="7768" r="4297" b="12924"/>
          <a:stretch/>
        </p:blipFill>
        <p:spPr>
          <a:xfrm>
            <a:off x="546100" y="3523792"/>
            <a:ext cx="2671763" cy="787401"/>
          </a:xfrm>
          <a:prstGeom prst="rect">
            <a:avLst/>
          </a:prstGeom>
        </p:spPr>
      </p:pic>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Integration options for employee data</a:t>
            </a:r>
          </a:p>
        </p:txBody>
      </p:sp>
      <p:sp>
        <p:nvSpPr>
          <p:cNvPr id="4" name="Text Placeholder 3">
            <a:extLst>
              <a:ext uri="{FF2B5EF4-FFF2-40B4-BE49-F238E27FC236}">
                <a16:creationId xmlns:a16="http://schemas.microsoft.com/office/drawing/2014/main" id="{757A2EF6-BDD6-9F41-A92B-D43083BFE645}"/>
              </a:ext>
            </a:extLst>
          </p:cNvPr>
          <p:cNvSpPr>
            <a:spLocks noGrp="1"/>
          </p:cNvSpPr>
          <p:nvPr>
            <p:ph idx="1"/>
          </p:nvPr>
        </p:nvSpPr>
        <p:spPr>
          <a:xfrm>
            <a:off x="448055" y="1341439"/>
            <a:ext cx="11188711" cy="924564"/>
          </a:xfrm>
        </p:spPr>
        <p:txBody>
          <a:bodyPr/>
          <a:lstStyle/>
          <a:p>
            <a:pPr marL="0" indent="0">
              <a:buNone/>
            </a:pPr>
            <a:r>
              <a:rPr lang="en-US" dirty="0"/>
              <a:t>ServiceNow’s integration capabilities have enabled hundreds of Customers to leverage employee data and increase the value of the solution, while introducing efficiencies across the enterprise using HR Service Delivery</a:t>
            </a:r>
          </a:p>
          <a:p>
            <a:endParaRPr lang="en-US" dirty="0"/>
          </a:p>
        </p:txBody>
      </p:sp>
      <p:pic>
        <p:nvPicPr>
          <p:cNvPr id="5" name="Picture 4">
            <a:extLst>
              <a:ext uri="{FF2B5EF4-FFF2-40B4-BE49-F238E27FC236}">
                <a16:creationId xmlns:a16="http://schemas.microsoft.com/office/drawing/2014/main" id="{FC2146A9-47EA-274A-AAEC-2EE2F58A1663}"/>
              </a:ext>
            </a:extLst>
          </p:cNvPr>
          <p:cNvPicPr>
            <a:picLocks noChangeAspect="1"/>
          </p:cNvPicPr>
          <p:nvPr/>
        </p:nvPicPr>
        <p:blipFill>
          <a:blip r:embed="rId4"/>
          <a:stretch>
            <a:fillRect/>
          </a:stretch>
        </p:blipFill>
        <p:spPr>
          <a:xfrm>
            <a:off x="3795146" y="2633172"/>
            <a:ext cx="3805066" cy="451851"/>
          </a:xfrm>
          <a:prstGeom prst="rect">
            <a:avLst/>
          </a:prstGeom>
        </p:spPr>
      </p:pic>
      <p:pic>
        <p:nvPicPr>
          <p:cNvPr id="6" name="Picture 5">
            <a:extLst>
              <a:ext uri="{FF2B5EF4-FFF2-40B4-BE49-F238E27FC236}">
                <a16:creationId xmlns:a16="http://schemas.microsoft.com/office/drawing/2014/main" id="{BB60F12A-95E8-8347-ABA8-19F933E51283}"/>
              </a:ext>
            </a:extLst>
          </p:cNvPr>
          <p:cNvPicPr>
            <a:picLocks noChangeAspect="1"/>
          </p:cNvPicPr>
          <p:nvPr/>
        </p:nvPicPr>
        <p:blipFill>
          <a:blip r:embed="rId5"/>
          <a:stretch>
            <a:fillRect/>
          </a:stretch>
        </p:blipFill>
        <p:spPr>
          <a:xfrm>
            <a:off x="4765338" y="3631574"/>
            <a:ext cx="1864682" cy="571836"/>
          </a:xfrm>
          <a:prstGeom prst="rect">
            <a:avLst/>
          </a:prstGeom>
        </p:spPr>
      </p:pic>
      <p:pic>
        <p:nvPicPr>
          <p:cNvPr id="13" name="Picture 12">
            <a:extLst>
              <a:ext uri="{FF2B5EF4-FFF2-40B4-BE49-F238E27FC236}">
                <a16:creationId xmlns:a16="http://schemas.microsoft.com/office/drawing/2014/main" id="{B84E6960-0037-0A41-AD38-FCA25E43F1F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79303" y="4577358"/>
            <a:ext cx="953281" cy="953281"/>
          </a:xfrm>
          <a:prstGeom prst="rect">
            <a:avLst/>
          </a:prstGeom>
        </p:spPr>
      </p:pic>
      <p:pic>
        <p:nvPicPr>
          <p:cNvPr id="16" name="Picture 15">
            <a:extLst>
              <a:ext uri="{FF2B5EF4-FFF2-40B4-BE49-F238E27FC236}">
                <a16:creationId xmlns:a16="http://schemas.microsoft.com/office/drawing/2014/main" id="{04CD5672-D3B9-BB4A-990B-70DF572316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94233" y="4798458"/>
            <a:ext cx="1131192" cy="511081"/>
          </a:xfrm>
          <a:prstGeom prst="rect">
            <a:avLst/>
          </a:prstGeom>
        </p:spPr>
      </p:pic>
      <p:pic>
        <p:nvPicPr>
          <p:cNvPr id="3" name="Picture 7" descr="A picture containing drawing&#10;&#10;Description automatically generated">
            <a:extLst>
              <a:ext uri="{FF2B5EF4-FFF2-40B4-BE49-F238E27FC236}">
                <a16:creationId xmlns:a16="http://schemas.microsoft.com/office/drawing/2014/main" id="{D039F057-FD57-41C2-9C4B-370B41D556B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588586" y="2544772"/>
            <a:ext cx="2742486" cy="628650"/>
          </a:xfrm>
          <a:prstGeom prst="rect">
            <a:avLst/>
          </a:prstGeom>
        </p:spPr>
      </p:pic>
      <p:pic>
        <p:nvPicPr>
          <p:cNvPr id="9" name="Picture 11" descr="Logo&#10;&#10;Description automatically generated">
            <a:extLst>
              <a:ext uri="{FF2B5EF4-FFF2-40B4-BE49-F238E27FC236}">
                <a16:creationId xmlns:a16="http://schemas.microsoft.com/office/drawing/2014/main" id="{2BEF0857-30E6-4431-B977-299C3BAF150E}"/>
              </a:ext>
            </a:extLst>
          </p:cNvPr>
          <p:cNvPicPr>
            <a:picLocks noChangeAspect="1"/>
          </p:cNvPicPr>
          <p:nvPr/>
        </p:nvPicPr>
        <p:blipFill rotWithShape="1">
          <a:blip r:embed="rId9"/>
          <a:srcRect t="23157" b="24429"/>
          <a:stretch/>
        </p:blipFill>
        <p:spPr>
          <a:xfrm>
            <a:off x="9127716" y="3485235"/>
            <a:ext cx="1664226" cy="864515"/>
          </a:xfrm>
          <a:prstGeom prst="rect">
            <a:avLst/>
          </a:prstGeom>
        </p:spPr>
      </p:pic>
      <p:pic>
        <p:nvPicPr>
          <p:cNvPr id="17" name="Picture 2" descr="Pin on Erp software solution SA">
            <a:extLst>
              <a:ext uri="{FF2B5EF4-FFF2-40B4-BE49-F238E27FC236}">
                <a16:creationId xmlns:a16="http://schemas.microsoft.com/office/drawing/2014/main" id="{EB496CF7-9259-AC40-8E6C-3F8C2202DCE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56702" y="2374808"/>
            <a:ext cx="1398482" cy="96857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1998323B-F47B-9D33-39A1-E644FD074A75}"/>
              </a:ext>
            </a:extLst>
          </p:cNvPr>
          <p:cNvPicPr>
            <a:picLocks noChangeAspect="1"/>
          </p:cNvPicPr>
          <p:nvPr/>
        </p:nvPicPr>
        <p:blipFill>
          <a:blip r:embed="rId11"/>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40872393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Enterprise Service Management Integration Framework</a:t>
            </a:r>
          </a:p>
        </p:txBody>
      </p:sp>
    </p:spTree>
    <p:extLst>
      <p:ext uri="{BB962C8B-B14F-4D97-AF65-F5344CB8AC3E}">
        <p14:creationId xmlns:p14="http://schemas.microsoft.com/office/powerpoint/2010/main" val="182966232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69F8D8-DE3F-41E7-BEB5-2F084F16AD1A}"/>
              </a:ext>
            </a:extLst>
          </p:cNvPr>
          <p:cNvSpPr>
            <a:spLocks noGrp="1"/>
          </p:cNvSpPr>
          <p:nvPr>
            <p:ph type="title"/>
          </p:nvPr>
        </p:nvSpPr>
        <p:spPr/>
        <p:txBody>
          <a:bodyPr/>
          <a:lstStyle/>
          <a:p>
            <a:r>
              <a:rPr lang="en-US" dirty="0"/>
              <a:t>Introduction</a:t>
            </a:r>
          </a:p>
        </p:txBody>
      </p:sp>
      <p:sp>
        <p:nvSpPr>
          <p:cNvPr id="2" name="Text Placeholder 1">
            <a:extLst>
              <a:ext uri="{FF2B5EF4-FFF2-40B4-BE49-F238E27FC236}">
                <a16:creationId xmlns:a16="http://schemas.microsoft.com/office/drawing/2014/main" id="{E0652EF1-F135-40B2-A9A1-ABE5EB484E55}"/>
              </a:ext>
            </a:extLst>
          </p:cNvPr>
          <p:cNvSpPr>
            <a:spLocks noGrp="1"/>
          </p:cNvSpPr>
          <p:nvPr>
            <p:ph idx="1"/>
          </p:nvPr>
        </p:nvSpPr>
        <p:spPr/>
        <p:txBody>
          <a:bodyPr/>
          <a:lstStyle/>
          <a:p>
            <a:r>
              <a:rPr lang="en-US" dirty="0"/>
              <a:t>Installing Enterprise Service Management Integration Framework </a:t>
            </a:r>
            <a:r>
              <a:rPr lang="en-AU" dirty="0"/>
              <a:t>contains common components that can be used to integrate your ServiceNow application with third-party systems</a:t>
            </a:r>
            <a:endParaRPr lang="en-US" dirty="0"/>
          </a:p>
        </p:txBody>
      </p:sp>
      <p:sp>
        <p:nvSpPr>
          <p:cNvPr id="5" name="Rectangle 4">
            <a:extLst>
              <a:ext uri="{FF2B5EF4-FFF2-40B4-BE49-F238E27FC236}">
                <a16:creationId xmlns:a16="http://schemas.microsoft.com/office/drawing/2014/main" id="{29840799-A40F-4F30-9F3A-DFAEF3E168AF}"/>
              </a:ext>
            </a:extLst>
          </p:cNvPr>
          <p:cNvSpPr>
            <a:spLocks/>
          </p:cNvSpPr>
          <p:nvPr/>
        </p:nvSpPr>
        <p:spPr bwMode="gray">
          <a:xfrm>
            <a:off x="555061" y="2415309"/>
            <a:ext cx="2509479" cy="2320203"/>
          </a:xfrm>
          <a:prstGeom prst="rect">
            <a:avLst/>
          </a:prstGeom>
          <a:solidFill>
            <a:srgbClr val="1A5D6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108000" rIns="91392" bIns="108000" numCol="1" spcCol="0" rtlCol="0" fromWordArt="0" anchor="t" anchorCtr="0" forceAA="0" compatLnSpc="1">
            <a:prstTxWarp prst="textNoShape">
              <a:avLst/>
            </a:prstTxWarp>
            <a:no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F0302020204030204"/>
                <a:ea typeface="+mn-ea"/>
                <a:cs typeface="+mn-cs"/>
              </a:rPr>
              <a:t>Integration sources</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For managing integration behavior and inbound transform maps</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6" name="Rectangle 5">
            <a:extLst>
              <a:ext uri="{FF2B5EF4-FFF2-40B4-BE49-F238E27FC236}">
                <a16:creationId xmlns:a16="http://schemas.microsoft.com/office/drawing/2014/main" id="{64BD79CF-F75F-4C1A-9029-E92CC1F79009}"/>
              </a:ext>
            </a:extLst>
          </p:cNvPr>
          <p:cNvSpPr>
            <a:spLocks/>
          </p:cNvSpPr>
          <p:nvPr/>
        </p:nvSpPr>
        <p:spPr bwMode="gray">
          <a:xfrm>
            <a:off x="3418914" y="2415309"/>
            <a:ext cx="2509479" cy="2320203"/>
          </a:xfrm>
          <a:prstGeom prst="rect">
            <a:avLst/>
          </a:prstGeom>
          <a:solidFill>
            <a:srgbClr val="1A5D6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108000" rIns="91392" bIns="108000" numCol="1" spcCol="0" rtlCol="0" fromWordArt="0" anchor="t" anchorCtr="0" forceAA="0" compatLnSpc="1">
            <a:prstTxWarp prst="textNoShape">
              <a:avLst/>
            </a:prstTxWarp>
            <a:no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F0302020204030204"/>
                <a:ea typeface="+mn-ea"/>
                <a:cs typeface="+mn-cs"/>
              </a:rPr>
              <a:t>To-dos table</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For capturing to-dos from an external system</a:t>
            </a:r>
          </a:p>
        </p:txBody>
      </p:sp>
      <p:sp>
        <p:nvSpPr>
          <p:cNvPr id="7" name="Rectangle 6">
            <a:extLst>
              <a:ext uri="{FF2B5EF4-FFF2-40B4-BE49-F238E27FC236}">
                <a16:creationId xmlns:a16="http://schemas.microsoft.com/office/drawing/2014/main" id="{B5B79DB5-9B16-4E19-8D3F-51B55A160783}"/>
              </a:ext>
            </a:extLst>
          </p:cNvPr>
          <p:cNvSpPr>
            <a:spLocks/>
          </p:cNvSpPr>
          <p:nvPr/>
        </p:nvSpPr>
        <p:spPr bwMode="gray">
          <a:xfrm>
            <a:off x="6270787" y="2415309"/>
            <a:ext cx="2509479" cy="2320203"/>
          </a:xfrm>
          <a:prstGeom prst="rect">
            <a:avLst/>
          </a:prstGeom>
          <a:solidFill>
            <a:srgbClr val="1A5D6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108000" rIns="91392" bIns="108000" numCol="1" spcCol="0" rtlCol="0" fromWordArt="0" anchor="t" anchorCtr="0" forceAA="0" compatLnSpc="1">
            <a:prstTxWarp prst="textNoShape">
              <a:avLst/>
            </a:prstTxWarp>
            <a:no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F0302020204030204"/>
                <a:ea typeface="+mn-ea"/>
                <a:cs typeface="+mn-cs"/>
              </a:rPr>
              <a:t>To-dos Portal widget</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For displaying 3rd party to-do’s</a:t>
            </a:r>
          </a:p>
        </p:txBody>
      </p:sp>
      <p:sp>
        <p:nvSpPr>
          <p:cNvPr id="15" name="Rectangle 14">
            <a:extLst>
              <a:ext uri="{FF2B5EF4-FFF2-40B4-BE49-F238E27FC236}">
                <a16:creationId xmlns:a16="http://schemas.microsoft.com/office/drawing/2014/main" id="{0FA2785A-7669-4227-ACC2-75946CA85E8B}"/>
              </a:ext>
            </a:extLst>
          </p:cNvPr>
          <p:cNvSpPr>
            <a:spLocks/>
          </p:cNvSpPr>
          <p:nvPr/>
        </p:nvSpPr>
        <p:spPr bwMode="gray">
          <a:xfrm>
            <a:off x="9128483" y="2415309"/>
            <a:ext cx="2509479" cy="2320203"/>
          </a:xfrm>
          <a:prstGeom prst="rect">
            <a:avLst/>
          </a:prstGeom>
          <a:solidFill>
            <a:srgbClr val="1A5D6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108000" rIns="91392" bIns="108000" numCol="1" spcCol="0" rtlCol="0" fromWordArt="0" anchor="t" anchorCtr="0" forceAA="0" compatLnSpc="1">
            <a:prstTxWarp prst="textNoShape">
              <a:avLst/>
            </a:prstTxWarp>
            <a:no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F0302020204030204"/>
                <a:ea typeface="+mn-ea"/>
                <a:cs typeface="+mn-cs"/>
              </a:rPr>
              <a:t>External data staging table</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chemeClr val="bg1"/>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For storing data sent to 3rd party systems from ServiceNow</a:t>
            </a:r>
          </a:p>
        </p:txBody>
      </p:sp>
    </p:spTree>
    <p:extLst>
      <p:ext uri="{BB962C8B-B14F-4D97-AF65-F5344CB8AC3E}">
        <p14:creationId xmlns:p14="http://schemas.microsoft.com/office/powerpoint/2010/main" val="28333217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Elbow Connector 66">
            <a:extLst>
              <a:ext uri="{FF2B5EF4-FFF2-40B4-BE49-F238E27FC236}">
                <a16:creationId xmlns:a16="http://schemas.microsoft.com/office/drawing/2014/main" id="{BF7942B8-EE1F-BC4E-8181-A15B5534DEEE}"/>
              </a:ext>
            </a:extLst>
          </p:cNvPr>
          <p:cNvCxnSpPr>
            <a:cxnSpLocks/>
            <a:stCxn id="44" idx="1"/>
            <a:endCxn id="47" idx="1"/>
          </p:cNvCxnSpPr>
          <p:nvPr/>
        </p:nvCxnSpPr>
        <p:spPr>
          <a:xfrm rot="10800000" flipV="1">
            <a:off x="8057589" y="3592634"/>
            <a:ext cx="12700" cy="1598619"/>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Configuration</a:t>
            </a:r>
          </a:p>
        </p:txBody>
      </p:sp>
      <p:sp>
        <p:nvSpPr>
          <p:cNvPr id="6" name="Content Placeholder 5">
            <a:extLst>
              <a:ext uri="{FF2B5EF4-FFF2-40B4-BE49-F238E27FC236}">
                <a16:creationId xmlns:a16="http://schemas.microsoft.com/office/drawing/2014/main" id="{C9FBD46B-6566-0D54-CD42-42608B19AED2}"/>
              </a:ext>
            </a:extLst>
          </p:cNvPr>
          <p:cNvSpPr>
            <a:spLocks noGrp="1"/>
          </p:cNvSpPr>
          <p:nvPr>
            <p:ph idx="1"/>
          </p:nvPr>
        </p:nvSpPr>
        <p:spPr>
          <a:xfrm>
            <a:off x="448056" y="1341438"/>
            <a:ext cx="6595962" cy="4827587"/>
          </a:xfrm>
        </p:spPr>
        <p:txBody>
          <a:bodyPr/>
          <a:lstStyle/>
          <a:p>
            <a:r>
              <a:rPr lang="en-US" dirty="0"/>
              <a:t>Download and install Enterprise Service Management Integration Framework from the </a:t>
            </a:r>
            <a:r>
              <a:rPr lang="en-US" dirty="0">
                <a:solidFill>
                  <a:srgbClr val="009156"/>
                </a:solidFill>
                <a:hlinkClick r:id="rId3">
                  <a:extLst>
                    <a:ext uri="{A12FA001-AC4F-418D-AE19-62706E023703}">
                      <ahyp:hlinkClr xmlns:ahyp="http://schemas.microsoft.com/office/drawing/2018/hyperlinkcolor" val="tx"/>
                    </a:ext>
                  </a:extLst>
                </a:hlinkClick>
              </a:rPr>
              <a:t>ServiceNow Store</a:t>
            </a:r>
            <a:endParaRPr lang="en-US" dirty="0">
              <a:solidFill>
                <a:srgbClr val="009156"/>
              </a:solidFill>
            </a:endParaRPr>
          </a:p>
          <a:p>
            <a:r>
              <a:rPr lang="en-US" dirty="0"/>
              <a:t>Set up Connection &amp; Credential Aliases</a:t>
            </a:r>
          </a:p>
          <a:p>
            <a:r>
              <a:rPr lang="en-US" dirty="0"/>
              <a:t>Create a Source Record</a:t>
            </a:r>
          </a:p>
          <a:p>
            <a:r>
              <a:rPr lang="en-US" dirty="0"/>
              <a:t>Create a new Flow Designer flow(s) or leverage a prebuilt flow(s)</a:t>
            </a:r>
          </a:p>
          <a:p>
            <a:r>
              <a:rPr lang="en-US" dirty="0"/>
              <a:t>Create an Integration Service</a:t>
            </a:r>
          </a:p>
          <a:p>
            <a:r>
              <a:rPr lang="en-US" dirty="0"/>
              <a:t>Create Transform Maps for Schedule Pull services</a:t>
            </a:r>
          </a:p>
          <a:p>
            <a:endParaRPr lang="en-US" dirty="0"/>
          </a:p>
        </p:txBody>
      </p:sp>
      <p:sp>
        <p:nvSpPr>
          <p:cNvPr id="31" name="Rectangle 30">
            <a:extLst>
              <a:ext uri="{FF2B5EF4-FFF2-40B4-BE49-F238E27FC236}">
                <a16:creationId xmlns:a16="http://schemas.microsoft.com/office/drawing/2014/main" id="{B489C0C9-7C39-584B-B288-BC195F6E41F5}"/>
              </a:ext>
            </a:extLst>
          </p:cNvPr>
          <p:cNvSpPr/>
          <p:nvPr/>
        </p:nvSpPr>
        <p:spPr>
          <a:xfrm>
            <a:off x="8057589" y="1341438"/>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Store</a:t>
            </a:r>
          </a:p>
        </p:txBody>
      </p:sp>
      <p:sp>
        <p:nvSpPr>
          <p:cNvPr id="41" name="Rectangle 40">
            <a:extLst>
              <a:ext uri="{FF2B5EF4-FFF2-40B4-BE49-F238E27FC236}">
                <a16:creationId xmlns:a16="http://schemas.microsoft.com/office/drawing/2014/main" id="{367E9B7C-4402-2242-9C0D-75919A119262}"/>
              </a:ext>
            </a:extLst>
          </p:cNvPr>
          <p:cNvSpPr/>
          <p:nvPr/>
        </p:nvSpPr>
        <p:spPr>
          <a:xfrm>
            <a:off x="10119151" y="1341437"/>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cxnSp>
        <p:nvCxnSpPr>
          <p:cNvPr id="48" name="Elbow Connector 47">
            <a:extLst>
              <a:ext uri="{FF2B5EF4-FFF2-40B4-BE49-F238E27FC236}">
                <a16:creationId xmlns:a16="http://schemas.microsoft.com/office/drawing/2014/main" id="{66201C30-78D2-A04D-992A-64214E91B6DE}"/>
              </a:ext>
            </a:extLst>
          </p:cNvPr>
          <p:cNvCxnSpPr>
            <a:cxnSpLocks/>
            <a:stCxn id="31" idx="3"/>
            <a:endCxn id="41" idx="1"/>
          </p:cNvCxnSpPr>
          <p:nvPr/>
        </p:nvCxnSpPr>
        <p:spPr>
          <a:xfrm flipV="1">
            <a:off x="9337759" y="1994016"/>
            <a:ext cx="781392" cy="1"/>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57BF21DE-ACF7-1D47-BCFC-B893E905F669}"/>
              </a:ext>
            </a:extLst>
          </p:cNvPr>
          <p:cNvSpPr/>
          <p:nvPr/>
        </p:nvSpPr>
        <p:spPr>
          <a:xfrm>
            <a:off x="8057589" y="294005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Flow Designer</a:t>
            </a:r>
          </a:p>
        </p:txBody>
      </p:sp>
      <p:cxnSp>
        <p:nvCxnSpPr>
          <p:cNvPr id="50" name="Elbow Connector 49">
            <a:extLst>
              <a:ext uri="{FF2B5EF4-FFF2-40B4-BE49-F238E27FC236}">
                <a16:creationId xmlns:a16="http://schemas.microsoft.com/office/drawing/2014/main" id="{5D184B9F-D724-5749-AE3B-10F7711338F9}"/>
              </a:ext>
            </a:extLst>
          </p:cNvPr>
          <p:cNvCxnSpPr>
            <a:cxnSpLocks/>
            <a:stCxn id="41" idx="3"/>
            <a:endCxn id="46" idx="3"/>
          </p:cNvCxnSpPr>
          <p:nvPr/>
        </p:nvCxnSpPr>
        <p:spPr>
          <a:xfrm>
            <a:off x="11399321" y="1994016"/>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Elbow Connector 58">
            <a:extLst>
              <a:ext uri="{FF2B5EF4-FFF2-40B4-BE49-F238E27FC236}">
                <a16:creationId xmlns:a16="http://schemas.microsoft.com/office/drawing/2014/main" id="{DCE7F1BE-2144-CA42-9F19-C7A1CDB05CE9}"/>
              </a:ext>
            </a:extLst>
          </p:cNvPr>
          <p:cNvCxnSpPr>
            <a:cxnSpLocks/>
            <a:stCxn id="46" idx="1"/>
            <a:endCxn id="44" idx="3"/>
          </p:cNvCxnSpPr>
          <p:nvPr/>
        </p:nvCxnSpPr>
        <p:spPr>
          <a:xfrm rot="10800000" flipV="1">
            <a:off x="9337759" y="3592633"/>
            <a:ext cx="781392" cy="1"/>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DBFC0281-AD77-CD48-B893-CDCB13A2CEFF}"/>
              </a:ext>
            </a:extLst>
          </p:cNvPr>
          <p:cNvSpPr/>
          <p:nvPr/>
        </p:nvSpPr>
        <p:spPr>
          <a:xfrm>
            <a:off x="10119151" y="294005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Source</a:t>
            </a:r>
          </a:p>
        </p:txBody>
      </p:sp>
      <p:sp>
        <p:nvSpPr>
          <p:cNvPr id="47" name="Rectangle 46">
            <a:extLst>
              <a:ext uri="{FF2B5EF4-FFF2-40B4-BE49-F238E27FC236}">
                <a16:creationId xmlns:a16="http://schemas.microsoft.com/office/drawing/2014/main" id="{F771ACC3-FF2B-B647-93B4-E4C678871E02}"/>
              </a:ext>
            </a:extLst>
          </p:cNvPr>
          <p:cNvSpPr/>
          <p:nvPr/>
        </p:nvSpPr>
        <p:spPr>
          <a:xfrm>
            <a:off x="8057589" y="453867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Integration Service</a:t>
            </a:r>
          </a:p>
        </p:txBody>
      </p:sp>
      <p:sp>
        <p:nvSpPr>
          <p:cNvPr id="80" name="Rectangle 79">
            <a:extLst>
              <a:ext uri="{FF2B5EF4-FFF2-40B4-BE49-F238E27FC236}">
                <a16:creationId xmlns:a16="http://schemas.microsoft.com/office/drawing/2014/main" id="{64B680BC-0717-6749-A52D-211E212A43BB}"/>
              </a:ext>
            </a:extLst>
          </p:cNvPr>
          <p:cNvSpPr/>
          <p:nvPr/>
        </p:nvSpPr>
        <p:spPr>
          <a:xfrm>
            <a:off x="10119151" y="4538673"/>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Transform Maps</a:t>
            </a:r>
          </a:p>
        </p:txBody>
      </p:sp>
      <p:cxnSp>
        <p:nvCxnSpPr>
          <p:cNvPr id="84" name="Elbow Connector 83">
            <a:extLst>
              <a:ext uri="{FF2B5EF4-FFF2-40B4-BE49-F238E27FC236}">
                <a16:creationId xmlns:a16="http://schemas.microsoft.com/office/drawing/2014/main" id="{6360FBB8-C7AE-874A-921E-343C260C5561}"/>
              </a:ext>
            </a:extLst>
          </p:cNvPr>
          <p:cNvCxnSpPr>
            <a:cxnSpLocks/>
            <a:stCxn id="47" idx="3"/>
            <a:endCxn id="80" idx="1"/>
          </p:cNvCxnSpPr>
          <p:nvPr/>
        </p:nvCxnSpPr>
        <p:spPr>
          <a:xfrm flipV="1">
            <a:off x="9337759" y="5191252"/>
            <a:ext cx="781392" cy="2"/>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3F3B1016-2B30-B160-282B-EA4C9FA4DA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49274" y="2059940"/>
            <a:ext cx="496800" cy="496800"/>
          </a:xfrm>
          <a:prstGeom prst="rect">
            <a:avLst/>
          </a:prstGeom>
        </p:spPr>
      </p:pic>
      <p:pic>
        <p:nvPicPr>
          <p:cNvPr id="39" name="Graphic 38">
            <a:extLst>
              <a:ext uri="{FF2B5EF4-FFF2-40B4-BE49-F238E27FC236}">
                <a16:creationId xmlns:a16="http://schemas.microsoft.com/office/drawing/2014/main" id="{D7A21801-7647-C2BA-D32C-A48EF9E13E5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49274" y="3658558"/>
            <a:ext cx="496800" cy="496800"/>
          </a:xfrm>
          <a:prstGeom prst="rect">
            <a:avLst/>
          </a:prstGeom>
        </p:spPr>
      </p:pic>
      <p:pic>
        <p:nvPicPr>
          <p:cNvPr id="45" name="Graphic 44">
            <a:extLst>
              <a:ext uri="{FF2B5EF4-FFF2-40B4-BE49-F238E27FC236}">
                <a16:creationId xmlns:a16="http://schemas.microsoft.com/office/drawing/2014/main" id="{FA9D1A79-D12E-0644-4B55-12AEE7C20FD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10836" y="5257176"/>
            <a:ext cx="496800" cy="496800"/>
          </a:xfrm>
          <a:prstGeom prst="rect">
            <a:avLst/>
          </a:prstGeom>
        </p:spPr>
      </p:pic>
      <p:pic>
        <p:nvPicPr>
          <p:cNvPr id="51" name="Graphic 50">
            <a:extLst>
              <a:ext uri="{FF2B5EF4-FFF2-40B4-BE49-F238E27FC236}">
                <a16:creationId xmlns:a16="http://schemas.microsoft.com/office/drawing/2014/main" id="{9ACDD6AB-681B-3225-6942-F047A38A6A9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449274" y="5257176"/>
            <a:ext cx="496800" cy="496800"/>
          </a:xfrm>
          <a:prstGeom prst="rect">
            <a:avLst/>
          </a:prstGeom>
        </p:spPr>
      </p:pic>
      <p:pic>
        <p:nvPicPr>
          <p:cNvPr id="52" name="Graphic 51">
            <a:extLst>
              <a:ext uri="{FF2B5EF4-FFF2-40B4-BE49-F238E27FC236}">
                <a16:creationId xmlns:a16="http://schemas.microsoft.com/office/drawing/2014/main" id="{E5CEAEB6-F831-A2C2-FA36-89D50A0A1D1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510836" y="2059940"/>
            <a:ext cx="496800" cy="496800"/>
          </a:xfrm>
          <a:prstGeom prst="rect">
            <a:avLst/>
          </a:prstGeom>
        </p:spPr>
      </p:pic>
      <p:pic>
        <p:nvPicPr>
          <p:cNvPr id="53" name="Graphic 52">
            <a:extLst>
              <a:ext uri="{FF2B5EF4-FFF2-40B4-BE49-F238E27FC236}">
                <a16:creationId xmlns:a16="http://schemas.microsoft.com/office/drawing/2014/main" id="{1E139E71-BAC6-22A6-FB00-4CB52B8B90C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510836" y="3658558"/>
            <a:ext cx="496800" cy="496800"/>
          </a:xfrm>
          <a:prstGeom prst="rect">
            <a:avLst/>
          </a:prstGeom>
        </p:spPr>
      </p:pic>
    </p:spTree>
    <p:extLst>
      <p:ext uri="{BB962C8B-B14F-4D97-AF65-F5344CB8AC3E}">
        <p14:creationId xmlns:p14="http://schemas.microsoft.com/office/powerpoint/2010/main" val="27801365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Elbow Connector 66">
            <a:extLst>
              <a:ext uri="{FF2B5EF4-FFF2-40B4-BE49-F238E27FC236}">
                <a16:creationId xmlns:a16="http://schemas.microsoft.com/office/drawing/2014/main" id="{B2C7157E-42A2-17C6-3623-0450C48F72E6}"/>
              </a:ext>
            </a:extLst>
          </p:cNvPr>
          <p:cNvCxnSpPr>
            <a:cxnSpLocks/>
            <a:stCxn id="44" idx="1"/>
            <a:endCxn id="54" idx="1"/>
          </p:cNvCxnSpPr>
          <p:nvPr/>
        </p:nvCxnSpPr>
        <p:spPr>
          <a:xfrm rot="10800000" flipV="1">
            <a:off x="8070115" y="3592634"/>
            <a:ext cx="12700" cy="1598619"/>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2" y="1703631"/>
            <a:ext cx="5869524" cy="439698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7965" marR="0" lvl="0" indent="-227965" algn="l" defTabSz="457017" rtl="0" eaLnBrk="1" fontAlgn="auto" latinLnBrk="0" hangingPunct="1">
              <a:lnSpc>
                <a:spcPct val="90000"/>
              </a:lnSpc>
              <a:spcBef>
                <a:spcPts val="1200"/>
              </a:spcBef>
              <a:spcAft>
                <a:spcPts val="0"/>
              </a:spcAft>
              <a:buClr>
                <a:srgbClr val="000000"/>
              </a:buClr>
              <a:buSzTx/>
              <a:buFont typeface="Arial"/>
              <a:buChar char="•"/>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Inbound integration/3rd party to-dos</a:t>
            </a:r>
          </a:p>
        </p:txBody>
      </p:sp>
      <p:sp>
        <p:nvSpPr>
          <p:cNvPr id="2" name="Content Placeholder 1">
            <a:extLst>
              <a:ext uri="{FF2B5EF4-FFF2-40B4-BE49-F238E27FC236}">
                <a16:creationId xmlns:a16="http://schemas.microsoft.com/office/drawing/2014/main" id="{01960F6F-B87E-F77E-D8ED-6B577FED4592}"/>
              </a:ext>
            </a:extLst>
          </p:cNvPr>
          <p:cNvSpPr>
            <a:spLocks noGrp="1"/>
          </p:cNvSpPr>
          <p:nvPr>
            <p:ph idx="1"/>
          </p:nvPr>
        </p:nvSpPr>
        <p:spPr>
          <a:xfrm>
            <a:off x="448056" y="1341438"/>
            <a:ext cx="6076006" cy="4827587"/>
          </a:xfrm>
        </p:spPr>
        <p:txBody>
          <a:bodyPr/>
          <a:lstStyle/>
          <a:p>
            <a:r>
              <a:rPr lang="en-US" dirty="0"/>
              <a:t>A schedule or event triggered in ServiceNow that runs a Flow Designer Workflow</a:t>
            </a:r>
          </a:p>
          <a:p>
            <a:r>
              <a:rPr lang="en-US" dirty="0"/>
              <a:t>The flow will pass the credentials to the 3rd party application</a:t>
            </a:r>
          </a:p>
          <a:p>
            <a:r>
              <a:rPr lang="en-US" dirty="0"/>
              <a:t>Retrieved data is parsed by the flow and loaded to HR Staging tables </a:t>
            </a:r>
          </a:p>
          <a:p>
            <a:r>
              <a:rPr lang="en-US" dirty="0"/>
              <a:t>Data in the staging table(s) is transformed using the appropriate transform map and then stored in the target HR/To-dos table</a:t>
            </a:r>
          </a:p>
          <a:p>
            <a:endParaRPr lang="en-US" dirty="0"/>
          </a:p>
        </p:txBody>
      </p:sp>
      <p:sp>
        <p:nvSpPr>
          <p:cNvPr id="5" name="Text Placeholder 4">
            <a:extLst>
              <a:ext uri="{FF2B5EF4-FFF2-40B4-BE49-F238E27FC236}">
                <a16:creationId xmlns:a16="http://schemas.microsoft.com/office/drawing/2014/main" id="{042CC654-CF89-2A23-4BCF-B97D9C093023}"/>
              </a:ext>
            </a:extLst>
          </p:cNvPr>
          <p:cNvSpPr>
            <a:spLocks noGrp="1"/>
          </p:cNvSpPr>
          <p:nvPr>
            <p:ph type="body" sz="quarter" idx="12"/>
          </p:nvPr>
        </p:nvSpPr>
        <p:spPr/>
        <p:txBody>
          <a:bodyPr/>
          <a:lstStyle/>
          <a:p>
            <a:r>
              <a:rPr lang="en-US" dirty="0"/>
              <a:t>How data is pulled for the inbound integration</a:t>
            </a:r>
          </a:p>
          <a:p>
            <a:endParaRPr lang="en-US" dirty="0"/>
          </a:p>
        </p:txBody>
      </p:sp>
      <p:sp>
        <p:nvSpPr>
          <p:cNvPr id="39" name="Rectangle 38">
            <a:extLst>
              <a:ext uri="{FF2B5EF4-FFF2-40B4-BE49-F238E27FC236}">
                <a16:creationId xmlns:a16="http://schemas.microsoft.com/office/drawing/2014/main" id="{6A6B1B0E-131A-E301-705B-973A0AD33BB3}"/>
              </a:ext>
            </a:extLst>
          </p:cNvPr>
          <p:cNvSpPr/>
          <p:nvPr/>
        </p:nvSpPr>
        <p:spPr>
          <a:xfrm>
            <a:off x="8070115" y="1341438"/>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Flow Designer</a:t>
            </a:r>
          </a:p>
        </p:txBody>
      </p:sp>
      <p:sp>
        <p:nvSpPr>
          <p:cNvPr id="41" name="Rectangle 40">
            <a:extLst>
              <a:ext uri="{FF2B5EF4-FFF2-40B4-BE49-F238E27FC236}">
                <a16:creationId xmlns:a16="http://schemas.microsoft.com/office/drawing/2014/main" id="{71F460A7-EE49-F356-F2C6-0F524B1FAF08}"/>
              </a:ext>
            </a:extLst>
          </p:cNvPr>
          <p:cNvSpPr/>
          <p:nvPr/>
        </p:nvSpPr>
        <p:spPr>
          <a:xfrm>
            <a:off x="10131677" y="1341437"/>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cxnSp>
        <p:nvCxnSpPr>
          <p:cNvPr id="42" name="Elbow Connector 47">
            <a:extLst>
              <a:ext uri="{FF2B5EF4-FFF2-40B4-BE49-F238E27FC236}">
                <a16:creationId xmlns:a16="http://schemas.microsoft.com/office/drawing/2014/main" id="{5267FF12-AACC-14DA-7EA0-EEA832A69961}"/>
              </a:ext>
            </a:extLst>
          </p:cNvPr>
          <p:cNvCxnSpPr>
            <a:cxnSpLocks/>
            <a:stCxn id="39" idx="3"/>
            <a:endCxn id="41" idx="1"/>
          </p:cNvCxnSpPr>
          <p:nvPr/>
        </p:nvCxnSpPr>
        <p:spPr>
          <a:xfrm flipV="1">
            <a:off x="9350285" y="1994016"/>
            <a:ext cx="781392" cy="1"/>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6F3726D5-EF37-B8A7-CF10-06888810ECB3}"/>
              </a:ext>
            </a:extLst>
          </p:cNvPr>
          <p:cNvSpPr/>
          <p:nvPr/>
        </p:nvSpPr>
        <p:spPr>
          <a:xfrm>
            <a:off x="8070115" y="294005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Staging Table</a:t>
            </a:r>
          </a:p>
        </p:txBody>
      </p:sp>
      <p:cxnSp>
        <p:nvCxnSpPr>
          <p:cNvPr id="47" name="Elbow Connector 49">
            <a:extLst>
              <a:ext uri="{FF2B5EF4-FFF2-40B4-BE49-F238E27FC236}">
                <a16:creationId xmlns:a16="http://schemas.microsoft.com/office/drawing/2014/main" id="{E596DC86-2CA1-E361-7466-733D579597F4}"/>
              </a:ext>
            </a:extLst>
          </p:cNvPr>
          <p:cNvCxnSpPr>
            <a:cxnSpLocks/>
            <a:stCxn id="41" idx="3"/>
            <a:endCxn id="52" idx="3"/>
          </p:cNvCxnSpPr>
          <p:nvPr/>
        </p:nvCxnSpPr>
        <p:spPr>
          <a:xfrm>
            <a:off x="11411847" y="1994016"/>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8">
            <a:extLst>
              <a:ext uri="{FF2B5EF4-FFF2-40B4-BE49-F238E27FC236}">
                <a16:creationId xmlns:a16="http://schemas.microsoft.com/office/drawing/2014/main" id="{F9255BC3-132E-0616-BE45-ABC90E3C7D79}"/>
              </a:ext>
            </a:extLst>
          </p:cNvPr>
          <p:cNvCxnSpPr>
            <a:cxnSpLocks/>
            <a:stCxn id="52" idx="1"/>
            <a:endCxn id="44" idx="3"/>
          </p:cNvCxnSpPr>
          <p:nvPr/>
        </p:nvCxnSpPr>
        <p:spPr>
          <a:xfrm rot="10800000" flipV="1">
            <a:off x="9350285" y="3592633"/>
            <a:ext cx="781392" cy="1"/>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25445A5E-3FE5-A89C-6889-A5866426C2CF}"/>
              </a:ext>
            </a:extLst>
          </p:cNvPr>
          <p:cNvSpPr/>
          <p:nvPr/>
        </p:nvSpPr>
        <p:spPr>
          <a:xfrm>
            <a:off x="10131677" y="294005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Retrieve and Parse</a:t>
            </a:r>
          </a:p>
        </p:txBody>
      </p:sp>
      <p:sp>
        <p:nvSpPr>
          <p:cNvPr id="54" name="Rectangle 53">
            <a:extLst>
              <a:ext uri="{FF2B5EF4-FFF2-40B4-BE49-F238E27FC236}">
                <a16:creationId xmlns:a16="http://schemas.microsoft.com/office/drawing/2014/main" id="{205D11D4-8E7D-1777-CE2D-7DDAFAADAF9F}"/>
              </a:ext>
            </a:extLst>
          </p:cNvPr>
          <p:cNvSpPr/>
          <p:nvPr/>
        </p:nvSpPr>
        <p:spPr>
          <a:xfrm>
            <a:off x="8070115" y="453867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Transform Data</a:t>
            </a:r>
          </a:p>
        </p:txBody>
      </p:sp>
      <p:sp>
        <p:nvSpPr>
          <p:cNvPr id="55" name="Rectangle 54">
            <a:extLst>
              <a:ext uri="{FF2B5EF4-FFF2-40B4-BE49-F238E27FC236}">
                <a16:creationId xmlns:a16="http://schemas.microsoft.com/office/drawing/2014/main" id="{F92F92A7-AA83-4FCC-7732-89FA498BFC09}"/>
              </a:ext>
            </a:extLst>
          </p:cNvPr>
          <p:cNvSpPr/>
          <p:nvPr/>
        </p:nvSpPr>
        <p:spPr>
          <a:xfrm>
            <a:off x="10131677" y="4538673"/>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HR records created</a:t>
            </a:r>
          </a:p>
        </p:txBody>
      </p:sp>
      <p:cxnSp>
        <p:nvCxnSpPr>
          <p:cNvPr id="56" name="Elbow Connector 83">
            <a:extLst>
              <a:ext uri="{FF2B5EF4-FFF2-40B4-BE49-F238E27FC236}">
                <a16:creationId xmlns:a16="http://schemas.microsoft.com/office/drawing/2014/main" id="{7AC6D87D-35CD-71E6-179E-318313747AB0}"/>
              </a:ext>
            </a:extLst>
          </p:cNvPr>
          <p:cNvCxnSpPr>
            <a:cxnSpLocks/>
            <a:stCxn id="54" idx="3"/>
            <a:endCxn id="55" idx="1"/>
          </p:cNvCxnSpPr>
          <p:nvPr/>
        </p:nvCxnSpPr>
        <p:spPr>
          <a:xfrm flipV="1">
            <a:off x="9350285" y="5191252"/>
            <a:ext cx="781392" cy="2"/>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7" name="Graphic 56">
            <a:extLst>
              <a:ext uri="{FF2B5EF4-FFF2-40B4-BE49-F238E27FC236}">
                <a16:creationId xmlns:a16="http://schemas.microsoft.com/office/drawing/2014/main" id="{2AC7D388-15C5-FE14-DEC1-0928A931AE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23362" y="3658558"/>
            <a:ext cx="496800" cy="496800"/>
          </a:xfrm>
          <a:prstGeom prst="rect">
            <a:avLst/>
          </a:prstGeom>
        </p:spPr>
      </p:pic>
      <p:pic>
        <p:nvPicPr>
          <p:cNvPr id="58" name="Graphic 57">
            <a:extLst>
              <a:ext uri="{FF2B5EF4-FFF2-40B4-BE49-F238E27FC236}">
                <a16:creationId xmlns:a16="http://schemas.microsoft.com/office/drawing/2014/main" id="{7AC061A1-2E81-9FF8-41F4-D9EA81357D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23362" y="2059940"/>
            <a:ext cx="496800" cy="496800"/>
          </a:xfrm>
          <a:prstGeom prst="rect">
            <a:avLst/>
          </a:prstGeom>
        </p:spPr>
      </p:pic>
      <p:pic>
        <p:nvPicPr>
          <p:cNvPr id="59" name="Graphic 58">
            <a:extLst>
              <a:ext uri="{FF2B5EF4-FFF2-40B4-BE49-F238E27FC236}">
                <a16:creationId xmlns:a16="http://schemas.microsoft.com/office/drawing/2014/main" id="{EB7E8D51-32CB-3D40-B654-99F5E4AF09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61800" y="2059940"/>
            <a:ext cx="496800" cy="496800"/>
          </a:xfrm>
          <a:prstGeom prst="rect">
            <a:avLst/>
          </a:prstGeom>
        </p:spPr>
      </p:pic>
      <p:pic>
        <p:nvPicPr>
          <p:cNvPr id="69" name="Graphic 68">
            <a:extLst>
              <a:ext uri="{FF2B5EF4-FFF2-40B4-BE49-F238E27FC236}">
                <a16:creationId xmlns:a16="http://schemas.microsoft.com/office/drawing/2014/main" id="{14F53E62-F84C-26C2-07F2-8C58AE53FEB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461800" y="5257176"/>
            <a:ext cx="496800" cy="496800"/>
          </a:xfrm>
          <a:prstGeom prst="rect">
            <a:avLst/>
          </a:prstGeom>
        </p:spPr>
      </p:pic>
      <p:pic>
        <p:nvPicPr>
          <p:cNvPr id="70" name="Graphic 69">
            <a:extLst>
              <a:ext uri="{FF2B5EF4-FFF2-40B4-BE49-F238E27FC236}">
                <a16:creationId xmlns:a16="http://schemas.microsoft.com/office/drawing/2014/main" id="{EDEEAC02-DF3F-7368-61DA-05D149EAB89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523362" y="5257176"/>
            <a:ext cx="496800" cy="496800"/>
          </a:xfrm>
          <a:prstGeom prst="rect">
            <a:avLst/>
          </a:prstGeom>
        </p:spPr>
      </p:pic>
      <p:pic>
        <p:nvPicPr>
          <p:cNvPr id="71" name="Graphic 70">
            <a:extLst>
              <a:ext uri="{FF2B5EF4-FFF2-40B4-BE49-F238E27FC236}">
                <a16:creationId xmlns:a16="http://schemas.microsoft.com/office/drawing/2014/main" id="{4C722C2B-81A2-1DF5-18C0-E1EF4F6E908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461800" y="3658558"/>
            <a:ext cx="496800" cy="496800"/>
          </a:xfrm>
          <a:prstGeom prst="rect">
            <a:avLst/>
          </a:prstGeom>
        </p:spPr>
      </p:pic>
    </p:spTree>
    <p:extLst>
      <p:ext uri="{BB962C8B-B14F-4D97-AF65-F5344CB8AC3E}">
        <p14:creationId xmlns:p14="http://schemas.microsoft.com/office/powerpoint/2010/main" val="42699016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Elbow Connector 66">
            <a:extLst>
              <a:ext uri="{FF2B5EF4-FFF2-40B4-BE49-F238E27FC236}">
                <a16:creationId xmlns:a16="http://schemas.microsoft.com/office/drawing/2014/main" id="{85E462E6-19F3-215B-60C1-59491A203575}"/>
              </a:ext>
            </a:extLst>
          </p:cNvPr>
          <p:cNvCxnSpPr>
            <a:cxnSpLocks/>
            <a:stCxn id="41" idx="1"/>
            <a:endCxn id="51" idx="1"/>
          </p:cNvCxnSpPr>
          <p:nvPr/>
        </p:nvCxnSpPr>
        <p:spPr>
          <a:xfrm rot="10800000" flipV="1">
            <a:off x="8070115" y="3592634"/>
            <a:ext cx="12700" cy="1598619"/>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2" y="1703631"/>
            <a:ext cx="5913250" cy="439698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Outbound integration</a:t>
            </a:r>
          </a:p>
        </p:txBody>
      </p:sp>
      <p:sp>
        <p:nvSpPr>
          <p:cNvPr id="3" name="Content Placeholder 2">
            <a:extLst>
              <a:ext uri="{FF2B5EF4-FFF2-40B4-BE49-F238E27FC236}">
                <a16:creationId xmlns:a16="http://schemas.microsoft.com/office/drawing/2014/main" id="{4A178892-9065-270F-EEF7-3FE9EB54B9BA}"/>
              </a:ext>
            </a:extLst>
          </p:cNvPr>
          <p:cNvSpPr>
            <a:spLocks noGrp="1"/>
          </p:cNvSpPr>
          <p:nvPr>
            <p:ph idx="1"/>
          </p:nvPr>
        </p:nvSpPr>
        <p:spPr>
          <a:xfrm>
            <a:off x="448056" y="1341438"/>
            <a:ext cx="6097674" cy="4827587"/>
          </a:xfrm>
        </p:spPr>
        <p:txBody>
          <a:bodyPr/>
          <a:lstStyle/>
          <a:p>
            <a:r>
              <a:rPr lang="en-US" dirty="0"/>
              <a:t>A schedule or event triggered in ServiceNow that runs a Flow Designer Workflow</a:t>
            </a:r>
          </a:p>
          <a:p>
            <a:r>
              <a:rPr lang="en-US" dirty="0"/>
              <a:t>The flow adds the data to the HR external interface table</a:t>
            </a:r>
          </a:p>
          <a:p>
            <a:r>
              <a:rPr lang="en-US" dirty="0"/>
              <a:t>The flow will pass the credentials to the 3rd party application</a:t>
            </a:r>
          </a:p>
          <a:p>
            <a:r>
              <a:rPr lang="en-US" dirty="0"/>
              <a:t>The flow will pass the data to the 3rd party system, mapping can be done a number of ways. </a:t>
            </a:r>
          </a:p>
          <a:p>
            <a:r>
              <a:rPr lang="en-US" dirty="0"/>
              <a:t>A Job Tracker Entry will be added to the log to indicate success of the transaction</a:t>
            </a:r>
          </a:p>
          <a:p>
            <a:endParaRPr lang="en-US" dirty="0"/>
          </a:p>
        </p:txBody>
      </p:sp>
      <p:sp>
        <p:nvSpPr>
          <p:cNvPr id="4" name="Text Placeholder 3">
            <a:extLst>
              <a:ext uri="{FF2B5EF4-FFF2-40B4-BE49-F238E27FC236}">
                <a16:creationId xmlns:a16="http://schemas.microsoft.com/office/drawing/2014/main" id="{EFB2D674-D5CC-8872-A8AD-D3058A6FB16C}"/>
              </a:ext>
            </a:extLst>
          </p:cNvPr>
          <p:cNvSpPr>
            <a:spLocks noGrp="1"/>
          </p:cNvSpPr>
          <p:nvPr>
            <p:ph type="body" sz="quarter" idx="12"/>
          </p:nvPr>
        </p:nvSpPr>
        <p:spPr/>
        <p:txBody>
          <a:bodyPr/>
          <a:lstStyle/>
          <a:p>
            <a:r>
              <a:rPr lang="en-US" dirty="0"/>
              <a:t>How data is pushed for the outbound integration</a:t>
            </a:r>
          </a:p>
          <a:p>
            <a:endParaRPr lang="en-US" dirty="0"/>
          </a:p>
        </p:txBody>
      </p:sp>
      <p:sp>
        <p:nvSpPr>
          <p:cNvPr id="36" name="Text Placeholder 4">
            <a:extLst>
              <a:ext uri="{FF2B5EF4-FFF2-40B4-BE49-F238E27FC236}">
                <a16:creationId xmlns:a16="http://schemas.microsoft.com/office/drawing/2014/main" id="{B87355BF-DD12-FC40-AD17-6E98251DBEEA}"/>
              </a:ext>
            </a:extLst>
          </p:cNvPr>
          <p:cNvSpPr txBox="1">
            <a:spLocks/>
          </p:cNvSpPr>
          <p:nvPr/>
        </p:nvSpPr>
        <p:spPr>
          <a:xfrm>
            <a:off x="438912" y="1033272"/>
            <a:ext cx="6364560" cy="448056"/>
          </a:xfrm>
          <a:prstGeom prst="rect">
            <a:avLst/>
          </a:prstGeom>
        </p:spPr>
        <p:txBody>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1" name="Rectangle 30">
            <a:extLst>
              <a:ext uri="{FF2B5EF4-FFF2-40B4-BE49-F238E27FC236}">
                <a16:creationId xmlns:a16="http://schemas.microsoft.com/office/drawing/2014/main" id="{5BCA5CE0-3008-5000-D943-07C75EFD2D15}"/>
              </a:ext>
            </a:extLst>
          </p:cNvPr>
          <p:cNvSpPr/>
          <p:nvPr/>
        </p:nvSpPr>
        <p:spPr>
          <a:xfrm>
            <a:off x="8070115" y="1341438"/>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Flow Designer</a:t>
            </a:r>
          </a:p>
        </p:txBody>
      </p:sp>
      <p:sp>
        <p:nvSpPr>
          <p:cNvPr id="33" name="Rectangle 32">
            <a:extLst>
              <a:ext uri="{FF2B5EF4-FFF2-40B4-BE49-F238E27FC236}">
                <a16:creationId xmlns:a16="http://schemas.microsoft.com/office/drawing/2014/main" id="{4BD135F7-BB85-8B98-13C5-AB0B61552562}"/>
              </a:ext>
            </a:extLst>
          </p:cNvPr>
          <p:cNvSpPr/>
          <p:nvPr/>
        </p:nvSpPr>
        <p:spPr>
          <a:xfrm>
            <a:off x="10131677" y="1341437"/>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External Int. Table</a:t>
            </a:r>
          </a:p>
        </p:txBody>
      </p:sp>
      <p:cxnSp>
        <p:nvCxnSpPr>
          <p:cNvPr id="40" name="Elbow Connector 47">
            <a:extLst>
              <a:ext uri="{FF2B5EF4-FFF2-40B4-BE49-F238E27FC236}">
                <a16:creationId xmlns:a16="http://schemas.microsoft.com/office/drawing/2014/main" id="{459315AF-00C8-4AEC-1D8E-43E98D428752}"/>
              </a:ext>
            </a:extLst>
          </p:cNvPr>
          <p:cNvCxnSpPr>
            <a:cxnSpLocks/>
            <a:stCxn id="31" idx="3"/>
            <a:endCxn id="33" idx="1"/>
          </p:cNvCxnSpPr>
          <p:nvPr/>
        </p:nvCxnSpPr>
        <p:spPr>
          <a:xfrm flipV="1">
            <a:off x="9350285" y="1994016"/>
            <a:ext cx="781392" cy="1"/>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91F56A17-AAD9-A0F4-EBF0-978649C32B61}"/>
              </a:ext>
            </a:extLst>
          </p:cNvPr>
          <p:cNvSpPr/>
          <p:nvPr/>
        </p:nvSpPr>
        <p:spPr>
          <a:xfrm>
            <a:off x="8070115" y="294005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HR Data sent</a:t>
            </a:r>
          </a:p>
        </p:txBody>
      </p:sp>
      <p:cxnSp>
        <p:nvCxnSpPr>
          <p:cNvPr id="42" name="Elbow Connector 49">
            <a:extLst>
              <a:ext uri="{FF2B5EF4-FFF2-40B4-BE49-F238E27FC236}">
                <a16:creationId xmlns:a16="http://schemas.microsoft.com/office/drawing/2014/main" id="{34C224DC-BA4F-1957-3F5D-A8F8B3E231BB}"/>
              </a:ext>
            </a:extLst>
          </p:cNvPr>
          <p:cNvCxnSpPr>
            <a:cxnSpLocks/>
            <a:stCxn id="33" idx="3"/>
            <a:endCxn id="44" idx="3"/>
          </p:cNvCxnSpPr>
          <p:nvPr/>
        </p:nvCxnSpPr>
        <p:spPr>
          <a:xfrm>
            <a:off x="11411847" y="1994016"/>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Elbow Connector 58">
            <a:extLst>
              <a:ext uri="{FF2B5EF4-FFF2-40B4-BE49-F238E27FC236}">
                <a16:creationId xmlns:a16="http://schemas.microsoft.com/office/drawing/2014/main" id="{782AD4A7-6EB9-BC78-3354-E46A95C26B5D}"/>
              </a:ext>
            </a:extLst>
          </p:cNvPr>
          <p:cNvCxnSpPr>
            <a:cxnSpLocks/>
            <a:stCxn id="44" idx="1"/>
            <a:endCxn id="41" idx="3"/>
          </p:cNvCxnSpPr>
          <p:nvPr/>
        </p:nvCxnSpPr>
        <p:spPr>
          <a:xfrm flipH="1">
            <a:off x="9350285" y="3592634"/>
            <a:ext cx="781392" cy="1"/>
          </a:xfrm>
          <a:prstGeom prst="straightConnector1">
            <a:avLst/>
          </a:prstGeom>
          <a:ln w="12700">
            <a:solidFill>
              <a:srgbClr val="009156"/>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27405929-CF37-1DBB-4408-EDE734C05603}"/>
              </a:ext>
            </a:extLst>
          </p:cNvPr>
          <p:cNvSpPr/>
          <p:nvPr/>
        </p:nvSpPr>
        <p:spPr>
          <a:xfrm>
            <a:off x="10131677" y="294005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sp>
        <p:nvSpPr>
          <p:cNvPr id="51" name="Rectangle 50">
            <a:extLst>
              <a:ext uri="{FF2B5EF4-FFF2-40B4-BE49-F238E27FC236}">
                <a16:creationId xmlns:a16="http://schemas.microsoft.com/office/drawing/2014/main" id="{523C7E61-40CD-E58C-BA16-B3A6BB75710E}"/>
              </a:ext>
            </a:extLst>
          </p:cNvPr>
          <p:cNvSpPr/>
          <p:nvPr/>
        </p:nvSpPr>
        <p:spPr>
          <a:xfrm>
            <a:off x="8070115" y="453867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Job Tracker Updated</a:t>
            </a:r>
          </a:p>
        </p:txBody>
      </p:sp>
      <p:sp>
        <p:nvSpPr>
          <p:cNvPr id="52" name="Rectangle 51">
            <a:extLst>
              <a:ext uri="{FF2B5EF4-FFF2-40B4-BE49-F238E27FC236}">
                <a16:creationId xmlns:a16="http://schemas.microsoft.com/office/drawing/2014/main" id="{6BCF1AD7-F08A-625D-5875-7F64F5F68AE3}"/>
              </a:ext>
            </a:extLst>
          </p:cNvPr>
          <p:cNvSpPr/>
          <p:nvPr/>
        </p:nvSpPr>
        <p:spPr>
          <a:xfrm>
            <a:off x="10131677" y="4538673"/>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External System Updated</a:t>
            </a:r>
          </a:p>
        </p:txBody>
      </p:sp>
      <p:cxnSp>
        <p:nvCxnSpPr>
          <p:cNvPr id="54" name="Elbow Connector 83">
            <a:extLst>
              <a:ext uri="{FF2B5EF4-FFF2-40B4-BE49-F238E27FC236}">
                <a16:creationId xmlns:a16="http://schemas.microsoft.com/office/drawing/2014/main" id="{665A8EF4-7B3C-435B-9364-880702ABD07D}"/>
              </a:ext>
            </a:extLst>
          </p:cNvPr>
          <p:cNvCxnSpPr>
            <a:cxnSpLocks/>
            <a:stCxn id="51" idx="3"/>
            <a:endCxn id="52" idx="1"/>
          </p:cNvCxnSpPr>
          <p:nvPr/>
        </p:nvCxnSpPr>
        <p:spPr>
          <a:xfrm flipV="1">
            <a:off x="9350285" y="5191252"/>
            <a:ext cx="781392" cy="2"/>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8" name="Graphic 57">
            <a:extLst>
              <a:ext uri="{FF2B5EF4-FFF2-40B4-BE49-F238E27FC236}">
                <a16:creationId xmlns:a16="http://schemas.microsoft.com/office/drawing/2014/main" id="{61E02225-BA35-CCF4-3BBD-46D8C9B436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61800" y="3658558"/>
            <a:ext cx="496800" cy="496800"/>
          </a:xfrm>
          <a:prstGeom prst="rect">
            <a:avLst/>
          </a:prstGeom>
        </p:spPr>
      </p:pic>
      <p:pic>
        <p:nvPicPr>
          <p:cNvPr id="83" name="Graphic 82">
            <a:extLst>
              <a:ext uri="{FF2B5EF4-FFF2-40B4-BE49-F238E27FC236}">
                <a16:creationId xmlns:a16="http://schemas.microsoft.com/office/drawing/2014/main" id="{E1AD94C3-993C-6259-0C7E-8CE92CA3DE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461800" y="5257176"/>
            <a:ext cx="496800" cy="496800"/>
          </a:xfrm>
          <a:prstGeom prst="rect">
            <a:avLst/>
          </a:prstGeom>
        </p:spPr>
      </p:pic>
      <p:pic>
        <p:nvPicPr>
          <p:cNvPr id="84" name="Graphic 83">
            <a:extLst>
              <a:ext uri="{FF2B5EF4-FFF2-40B4-BE49-F238E27FC236}">
                <a16:creationId xmlns:a16="http://schemas.microsoft.com/office/drawing/2014/main" id="{56A4D8DC-4826-C664-9DCC-D2E0C8FD178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23362" y="5257176"/>
            <a:ext cx="496800" cy="496800"/>
          </a:xfrm>
          <a:prstGeom prst="rect">
            <a:avLst/>
          </a:prstGeom>
        </p:spPr>
      </p:pic>
      <p:pic>
        <p:nvPicPr>
          <p:cNvPr id="85" name="Graphic 84">
            <a:extLst>
              <a:ext uri="{FF2B5EF4-FFF2-40B4-BE49-F238E27FC236}">
                <a16:creationId xmlns:a16="http://schemas.microsoft.com/office/drawing/2014/main" id="{F16D24F3-8D35-EE6A-6E54-17D6EF447BF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461800" y="2059940"/>
            <a:ext cx="496800" cy="496800"/>
          </a:xfrm>
          <a:prstGeom prst="rect">
            <a:avLst/>
          </a:prstGeom>
        </p:spPr>
      </p:pic>
      <p:pic>
        <p:nvPicPr>
          <p:cNvPr id="86" name="Graphic 85">
            <a:extLst>
              <a:ext uri="{FF2B5EF4-FFF2-40B4-BE49-F238E27FC236}">
                <a16:creationId xmlns:a16="http://schemas.microsoft.com/office/drawing/2014/main" id="{1EC810D2-1106-0286-F4C8-0FE7A77259D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523362" y="3658558"/>
            <a:ext cx="496800" cy="496800"/>
          </a:xfrm>
          <a:prstGeom prst="rect">
            <a:avLst/>
          </a:prstGeom>
        </p:spPr>
      </p:pic>
      <p:pic>
        <p:nvPicPr>
          <p:cNvPr id="88" name="Graphic 87">
            <a:extLst>
              <a:ext uri="{FF2B5EF4-FFF2-40B4-BE49-F238E27FC236}">
                <a16:creationId xmlns:a16="http://schemas.microsoft.com/office/drawing/2014/main" id="{45C2125D-581C-5526-EDDE-0061BD15AE6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523362" y="2059940"/>
            <a:ext cx="496800" cy="496800"/>
          </a:xfrm>
          <a:prstGeom prst="rect">
            <a:avLst/>
          </a:prstGeom>
        </p:spPr>
      </p:pic>
    </p:spTree>
    <p:extLst>
      <p:ext uri="{BB962C8B-B14F-4D97-AF65-F5344CB8AC3E}">
        <p14:creationId xmlns:p14="http://schemas.microsoft.com/office/powerpoint/2010/main" val="13816685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solidFill>
                  <a:srgbClr val="62D84E"/>
                </a:solidFill>
              </a:rPr>
              <a:t>Microsoft Teams integration</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1642758810"/>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2" y="1703631"/>
            <a:ext cx="5913250" cy="439698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Introduction</a:t>
            </a:r>
          </a:p>
        </p:txBody>
      </p:sp>
      <p:sp>
        <p:nvSpPr>
          <p:cNvPr id="14" name="Text Placeholder 13">
            <a:extLst>
              <a:ext uri="{FF2B5EF4-FFF2-40B4-BE49-F238E27FC236}">
                <a16:creationId xmlns:a16="http://schemas.microsoft.com/office/drawing/2014/main" id="{32D80F6B-4B62-3C47-3466-6BD45CEF71ED}"/>
              </a:ext>
            </a:extLst>
          </p:cNvPr>
          <p:cNvSpPr>
            <a:spLocks noGrp="1"/>
          </p:cNvSpPr>
          <p:nvPr>
            <p:ph type="body" sz="quarter" idx="12"/>
          </p:nvPr>
        </p:nvSpPr>
        <p:spPr/>
        <p:txBody>
          <a:bodyPr/>
          <a:lstStyle/>
          <a:p>
            <a:r>
              <a:rPr lang="en-US" dirty="0"/>
              <a:t>Makes it easy for employees to find information and get service in the flow of work</a:t>
            </a:r>
          </a:p>
        </p:txBody>
      </p:sp>
      <p:sp>
        <p:nvSpPr>
          <p:cNvPr id="36" name="Text Placeholder 4">
            <a:extLst>
              <a:ext uri="{FF2B5EF4-FFF2-40B4-BE49-F238E27FC236}">
                <a16:creationId xmlns:a16="http://schemas.microsoft.com/office/drawing/2014/main" id="{B87355BF-DD12-FC40-AD17-6E98251DBEEA}"/>
              </a:ext>
            </a:extLst>
          </p:cNvPr>
          <p:cNvSpPr txBox="1">
            <a:spLocks/>
          </p:cNvSpPr>
          <p:nvPr/>
        </p:nvSpPr>
        <p:spPr>
          <a:xfrm>
            <a:off x="438912" y="1000607"/>
            <a:ext cx="6364560" cy="448056"/>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7" name="Rectangle 6">
            <a:extLst>
              <a:ext uri="{FF2B5EF4-FFF2-40B4-BE49-F238E27FC236}">
                <a16:creationId xmlns:a16="http://schemas.microsoft.com/office/drawing/2014/main" id="{B75FE29C-AFC7-394A-8810-3A3045502E32}"/>
              </a:ext>
            </a:extLst>
          </p:cNvPr>
          <p:cNvSpPr>
            <a:spLocks/>
          </p:cNvSpPr>
          <p:nvPr/>
        </p:nvSpPr>
        <p:spPr bwMode="gray">
          <a:xfrm>
            <a:off x="1484850" y="1642821"/>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Extends Now </a:t>
            </a: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Virtual Agent </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Integration</a:t>
            </a:r>
          </a:p>
        </p:txBody>
      </p:sp>
      <p:sp>
        <p:nvSpPr>
          <p:cNvPr id="9" name="Rectangle 8">
            <a:extLst>
              <a:ext uri="{FF2B5EF4-FFF2-40B4-BE49-F238E27FC236}">
                <a16:creationId xmlns:a16="http://schemas.microsoft.com/office/drawing/2014/main" id="{4AF9CBF9-2AF1-9C4A-A9A6-0C4651CF9CC2}"/>
              </a:ext>
            </a:extLst>
          </p:cNvPr>
          <p:cNvSpPr>
            <a:spLocks/>
          </p:cNvSpPr>
          <p:nvPr/>
        </p:nvSpPr>
        <p:spPr bwMode="gray">
          <a:xfrm>
            <a:off x="1484850" y="2527355"/>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Act on the </a:t>
            </a: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notifications</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 from within MS Teams like HR Case approval and comments</a:t>
            </a:r>
          </a:p>
        </p:txBody>
      </p:sp>
      <p:sp>
        <p:nvSpPr>
          <p:cNvPr id="10" name="Rectangle 9">
            <a:extLst>
              <a:ext uri="{FF2B5EF4-FFF2-40B4-BE49-F238E27FC236}">
                <a16:creationId xmlns:a16="http://schemas.microsoft.com/office/drawing/2014/main" id="{EF151691-0224-3E42-90A2-A8CBC3668DCC}"/>
              </a:ext>
            </a:extLst>
          </p:cNvPr>
          <p:cNvSpPr>
            <a:spLocks/>
          </p:cNvSpPr>
          <p:nvPr/>
        </p:nvSpPr>
        <p:spPr bwMode="gray">
          <a:xfrm>
            <a:off x="1484850" y="3411888"/>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Initiate </a:t>
            </a: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chat</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 with an employee from an HR Case then copy the transcript as comment</a:t>
            </a:r>
          </a:p>
        </p:txBody>
      </p:sp>
      <p:sp>
        <p:nvSpPr>
          <p:cNvPr id="11" name="Rectangle 10">
            <a:extLst>
              <a:ext uri="{FF2B5EF4-FFF2-40B4-BE49-F238E27FC236}">
                <a16:creationId xmlns:a16="http://schemas.microsoft.com/office/drawing/2014/main" id="{8FBD1246-29B1-894F-A5E1-2057320EF073}"/>
              </a:ext>
            </a:extLst>
          </p:cNvPr>
          <p:cNvSpPr>
            <a:spLocks/>
          </p:cNvSpPr>
          <p:nvPr/>
        </p:nvSpPr>
        <p:spPr bwMode="gray">
          <a:xfrm>
            <a:off x="1484850" y="4296421"/>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Promote a chat to an </a:t>
            </a: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MS Teams call</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 directly from Agent Workspace</a:t>
            </a:r>
          </a:p>
        </p:txBody>
      </p:sp>
      <p:sp>
        <p:nvSpPr>
          <p:cNvPr id="13" name="Rectangle 12">
            <a:extLst>
              <a:ext uri="{FF2B5EF4-FFF2-40B4-BE49-F238E27FC236}">
                <a16:creationId xmlns:a16="http://schemas.microsoft.com/office/drawing/2014/main" id="{566EA5D6-8BAB-B747-97DB-5BF8C7E25E0B}"/>
              </a:ext>
            </a:extLst>
          </p:cNvPr>
          <p:cNvSpPr/>
          <p:nvPr/>
        </p:nvSpPr>
        <p:spPr bwMode="gray">
          <a:xfrm>
            <a:off x="541143" y="1644431"/>
            <a:ext cx="841475" cy="786475"/>
          </a:xfrm>
          <a:prstGeom prst="rect">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 name="Rectangle 28">
            <a:extLst>
              <a:ext uri="{FF2B5EF4-FFF2-40B4-BE49-F238E27FC236}">
                <a16:creationId xmlns:a16="http://schemas.microsoft.com/office/drawing/2014/main" id="{CD0F61A1-26B7-FF48-8A29-39C54A9DC848}"/>
              </a:ext>
            </a:extLst>
          </p:cNvPr>
          <p:cNvSpPr>
            <a:spLocks/>
          </p:cNvSpPr>
          <p:nvPr/>
        </p:nvSpPr>
        <p:spPr bwMode="gray">
          <a:xfrm>
            <a:off x="1484850" y="5181557"/>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Show </a:t>
            </a: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Your Hub dashboard </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to view pending tasks, requests and internal company announcements</a:t>
            </a:r>
          </a:p>
        </p:txBody>
      </p:sp>
      <p:sp>
        <p:nvSpPr>
          <p:cNvPr id="38" name="Rectangle 37">
            <a:extLst>
              <a:ext uri="{FF2B5EF4-FFF2-40B4-BE49-F238E27FC236}">
                <a16:creationId xmlns:a16="http://schemas.microsoft.com/office/drawing/2014/main" id="{EFB1A2DD-66F2-1346-B678-A3481583A73B}"/>
              </a:ext>
            </a:extLst>
          </p:cNvPr>
          <p:cNvSpPr/>
          <p:nvPr/>
        </p:nvSpPr>
        <p:spPr bwMode="gray">
          <a:xfrm>
            <a:off x="541143" y="2527354"/>
            <a:ext cx="841475" cy="786475"/>
          </a:xfrm>
          <a:prstGeom prst="rect">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9" name="Rectangle 38">
            <a:extLst>
              <a:ext uri="{FF2B5EF4-FFF2-40B4-BE49-F238E27FC236}">
                <a16:creationId xmlns:a16="http://schemas.microsoft.com/office/drawing/2014/main" id="{6F21F327-9FA8-1B48-9B04-66FA6884C4AE}"/>
              </a:ext>
            </a:extLst>
          </p:cNvPr>
          <p:cNvSpPr/>
          <p:nvPr/>
        </p:nvSpPr>
        <p:spPr bwMode="gray">
          <a:xfrm>
            <a:off x="541143" y="3410277"/>
            <a:ext cx="841475" cy="786475"/>
          </a:xfrm>
          <a:prstGeom prst="rect">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0" name="Rectangle 39">
            <a:extLst>
              <a:ext uri="{FF2B5EF4-FFF2-40B4-BE49-F238E27FC236}">
                <a16:creationId xmlns:a16="http://schemas.microsoft.com/office/drawing/2014/main" id="{58DF2144-BDD6-354F-B912-D722FBCC638B}"/>
              </a:ext>
            </a:extLst>
          </p:cNvPr>
          <p:cNvSpPr/>
          <p:nvPr/>
        </p:nvSpPr>
        <p:spPr bwMode="gray">
          <a:xfrm>
            <a:off x="541143" y="4293200"/>
            <a:ext cx="841475" cy="786475"/>
          </a:xfrm>
          <a:prstGeom prst="rect">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1" name="Rectangle 40">
            <a:extLst>
              <a:ext uri="{FF2B5EF4-FFF2-40B4-BE49-F238E27FC236}">
                <a16:creationId xmlns:a16="http://schemas.microsoft.com/office/drawing/2014/main" id="{31466B6B-1CD4-B248-8B6C-17A855FE3E19}"/>
              </a:ext>
            </a:extLst>
          </p:cNvPr>
          <p:cNvSpPr/>
          <p:nvPr/>
        </p:nvSpPr>
        <p:spPr bwMode="gray">
          <a:xfrm>
            <a:off x="541143" y="5176123"/>
            <a:ext cx="841475" cy="786475"/>
          </a:xfrm>
          <a:prstGeom prst="rect">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31" name="Graphic 30">
            <a:extLst>
              <a:ext uri="{FF2B5EF4-FFF2-40B4-BE49-F238E27FC236}">
                <a16:creationId xmlns:a16="http://schemas.microsoft.com/office/drawing/2014/main" id="{39A4582E-DA90-385F-6BE6-ACF86CEA97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280" y="1764068"/>
            <a:ext cx="547200" cy="547200"/>
          </a:xfrm>
          <a:prstGeom prst="rect">
            <a:avLst/>
          </a:prstGeom>
        </p:spPr>
      </p:pic>
      <p:pic>
        <p:nvPicPr>
          <p:cNvPr id="32" name="Graphic 31">
            <a:extLst>
              <a:ext uri="{FF2B5EF4-FFF2-40B4-BE49-F238E27FC236}">
                <a16:creationId xmlns:a16="http://schemas.microsoft.com/office/drawing/2014/main" id="{7A78A359-81D3-AE8F-53C4-44D342122A0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280" y="2646991"/>
            <a:ext cx="547200" cy="547200"/>
          </a:xfrm>
          <a:prstGeom prst="rect">
            <a:avLst/>
          </a:prstGeom>
        </p:spPr>
      </p:pic>
      <p:pic>
        <p:nvPicPr>
          <p:cNvPr id="33" name="Graphic 32">
            <a:extLst>
              <a:ext uri="{FF2B5EF4-FFF2-40B4-BE49-F238E27FC236}">
                <a16:creationId xmlns:a16="http://schemas.microsoft.com/office/drawing/2014/main" id="{6B9B112C-1383-A65C-8682-3B28B91B55D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280" y="4412837"/>
            <a:ext cx="547200" cy="547200"/>
          </a:xfrm>
          <a:prstGeom prst="rect">
            <a:avLst/>
          </a:prstGeom>
        </p:spPr>
      </p:pic>
      <p:pic>
        <p:nvPicPr>
          <p:cNvPr id="43" name="Graphic 42">
            <a:extLst>
              <a:ext uri="{FF2B5EF4-FFF2-40B4-BE49-F238E27FC236}">
                <a16:creationId xmlns:a16="http://schemas.microsoft.com/office/drawing/2014/main" id="{7829C279-3DA3-1B25-31CF-55503F5818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88280" y="5295760"/>
            <a:ext cx="547200" cy="547200"/>
          </a:xfrm>
          <a:prstGeom prst="rect">
            <a:avLst/>
          </a:prstGeom>
        </p:spPr>
      </p:pic>
      <p:pic>
        <p:nvPicPr>
          <p:cNvPr id="47" name="Graphic 46">
            <a:extLst>
              <a:ext uri="{FF2B5EF4-FFF2-40B4-BE49-F238E27FC236}">
                <a16:creationId xmlns:a16="http://schemas.microsoft.com/office/drawing/2014/main" id="{27D21A61-2688-FB64-FD9D-41AA56A5C7A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88280" y="3529914"/>
            <a:ext cx="547200" cy="547200"/>
          </a:xfrm>
          <a:prstGeom prst="rect">
            <a:avLst/>
          </a:prstGeom>
        </p:spPr>
      </p:pic>
    </p:spTree>
    <p:extLst>
      <p:ext uri="{BB962C8B-B14F-4D97-AF65-F5344CB8AC3E}">
        <p14:creationId xmlns:p14="http://schemas.microsoft.com/office/powerpoint/2010/main" val="14515765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8F6A9CD-B892-4EED-B554-F20D5444EE57}"/>
              </a:ext>
            </a:extLst>
          </p:cNvPr>
          <p:cNvSpPr>
            <a:spLocks noGrp="1"/>
          </p:cNvSpPr>
          <p:nvPr>
            <p:ph type="title"/>
          </p:nvPr>
        </p:nvSpPr>
        <p:spPr/>
        <p:txBody>
          <a:bodyPr/>
          <a:lstStyle/>
          <a:p>
            <a:r>
              <a:rPr lang="en-US" dirty="0"/>
              <a:t>Presentation introduction</a:t>
            </a:r>
          </a:p>
        </p:txBody>
      </p:sp>
      <p:sp>
        <p:nvSpPr>
          <p:cNvPr id="12" name="Content Placeholder 11">
            <a:extLst>
              <a:ext uri="{FF2B5EF4-FFF2-40B4-BE49-F238E27FC236}">
                <a16:creationId xmlns:a16="http://schemas.microsoft.com/office/drawing/2014/main" id="{E3A1A010-0C42-4D70-A0E5-E581D8687D0C}"/>
              </a:ext>
            </a:extLst>
          </p:cNvPr>
          <p:cNvSpPr>
            <a:spLocks noGrp="1"/>
          </p:cNvSpPr>
          <p:nvPr>
            <p:ph idx="1"/>
          </p:nvPr>
        </p:nvSpPr>
        <p:spPr>
          <a:xfrm>
            <a:off x="448056" y="1341438"/>
            <a:ext cx="6867144" cy="4827587"/>
          </a:xfrm>
        </p:spPr>
        <p:txBody>
          <a:bodyPr/>
          <a:lstStyle/>
          <a:p>
            <a:pPr marL="0" indent="0">
              <a:buNone/>
            </a:pPr>
            <a:r>
              <a:rPr lang="en-US" dirty="0"/>
              <a:t>This deck contains </a:t>
            </a:r>
            <a:r>
              <a:rPr lang="en-US" b="1" dirty="0"/>
              <a:t>HR Service Delivery </a:t>
            </a:r>
            <a:r>
              <a:rPr lang="en-US" dirty="0"/>
              <a:t>specific information to be used in line with the </a:t>
            </a:r>
            <a:r>
              <a:rPr lang="en-US" b="1" dirty="0"/>
              <a:t>Platform – Integration Workshop Presentation</a:t>
            </a:r>
          </a:p>
          <a:p>
            <a:pPr marL="0" indent="0">
              <a:buNone/>
            </a:pPr>
            <a:r>
              <a:rPr lang="en-US" dirty="0"/>
              <a:t>To find the presentation:</a:t>
            </a:r>
          </a:p>
          <a:p>
            <a:pPr marL="342900" indent="-342900">
              <a:buFont typeface="+mj-lt"/>
              <a:buAutoNum type="arabicPeriod"/>
            </a:pPr>
            <a:r>
              <a:rPr lang="en-US" dirty="0"/>
              <a:t>Navigate to </a:t>
            </a:r>
            <a:r>
              <a:rPr lang="en-US" dirty="0">
                <a:solidFill>
                  <a:srgbClr val="009156"/>
                </a:solidFill>
                <a:hlinkClick r:id="rId3">
                  <a:extLst>
                    <a:ext uri="{A12FA001-AC4F-418D-AE19-62706E023703}">
                      <ahyp:hlinkClr xmlns:ahyp="http://schemas.microsoft.com/office/drawing/2018/hyperlinkcolor" val="tx"/>
                    </a:ext>
                  </a:extLst>
                </a:hlinkClick>
              </a:rPr>
              <a:t>Now Create</a:t>
            </a:r>
            <a:endParaRPr lang="en-US" dirty="0">
              <a:solidFill>
                <a:srgbClr val="009156"/>
              </a:solidFill>
            </a:endParaRPr>
          </a:p>
          <a:p>
            <a:pPr marL="342900" indent="-342900">
              <a:buFont typeface="+mj-lt"/>
              <a:buAutoNum type="arabicPeriod"/>
            </a:pPr>
            <a:r>
              <a:rPr lang="en-US" dirty="0"/>
              <a:t>Click ‘search’ under ‘Search for an asset’</a:t>
            </a:r>
          </a:p>
          <a:p>
            <a:pPr marL="342900" indent="-342900">
              <a:buFont typeface="+mj-lt"/>
              <a:buAutoNum type="arabicPeriod"/>
            </a:pPr>
            <a:r>
              <a:rPr lang="en-US" dirty="0"/>
              <a:t>In the search bar, type the name of the asset</a:t>
            </a:r>
          </a:p>
          <a:p>
            <a:pPr marL="342900" indent="-342900">
              <a:buFont typeface="+mj-lt"/>
              <a:buAutoNum type="arabicPeriod"/>
            </a:pPr>
            <a:r>
              <a:rPr lang="en-US" dirty="0"/>
              <a:t>If there are product-specific slides, they will be displayed side by side</a:t>
            </a:r>
          </a:p>
          <a:p>
            <a:endParaRPr lang="en-US" dirty="0"/>
          </a:p>
        </p:txBody>
      </p:sp>
      <p:grpSp>
        <p:nvGrpSpPr>
          <p:cNvPr id="10" name="Group 9">
            <a:extLst>
              <a:ext uri="{FF2B5EF4-FFF2-40B4-BE49-F238E27FC236}">
                <a16:creationId xmlns:a16="http://schemas.microsoft.com/office/drawing/2014/main" id="{D2E59306-474C-B4E3-3B75-FBC7053FF090}"/>
              </a:ext>
            </a:extLst>
          </p:cNvPr>
          <p:cNvGrpSpPr/>
          <p:nvPr/>
        </p:nvGrpSpPr>
        <p:grpSpPr>
          <a:xfrm>
            <a:off x="7853041" y="1468763"/>
            <a:ext cx="3784921" cy="4700262"/>
            <a:chOff x="7853041" y="1468763"/>
            <a:chExt cx="3784921" cy="4700262"/>
          </a:xfrm>
        </p:grpSpPr>
        <p:sp>
          <p:nvSpPr>
            <p:cNvPr id="3" name="Rectangle 2">
              <a:extLst>
                <a:ext uri="{FF2B5EF4-FFF2-40B4-BE49-F238E27FC236}">
                  <a16:creationId xmlns:a16="http://schemas.microsoft.com/office/drawing/2014/main" id="{55BA8A32-0334-52E8-E237-1B4D8634FCE2}"/>
                </a:ext>
              </a:extLst>
            </p:cNvPr>
            <p:cNvSpPr/>
            <p:nvPr/>
          </p:nvSpPr>
          <p:spPr>
            <a:xfrm>
              <a:off x="7853041" y="1468763"/>
              <a:ext cx="3784921" cy="470026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IN" sz="1799" b="0" i="0" u="none" strike="noStrike" kern="1200" cap="none" spc="0" normalizeH="0" baseline="0" noProof="0" dirty="0">
                  <a:ln>
                    <a:noFill/>
                  </a:ln>
                  <a:solidFill>
                    <a:srgbClr val="FFFFFF"/>
                  </a:solidFill>
                  <a:effectLst/>
                  <a:uLnTx/>
                  <a:uFillTx/>
                  <a:latin typeface="Century Gothic" panose="020F0302020204030204"/>
                  <a:ea typeface="+mn-ea"/>
                  <a:cs typeface="+mn-cs"/>
                </a:rPr>
                <a:t>G</a:t>
              </a: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4" name="Graphic 3">
              <a:extLst>
                <a:ext uri="{FF2B5EF4-FFF2-40B4-BE49-F238E27FC236}">
                  <a16:creationId xmlns:a16="http://schemas.microsoft.com/office/drawing/2014/main" id="{14E281B5-011E-8FA6-F058-7AC93E80FD13}"/>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t="16031"/>
            <a:stretch/>
          </p:blipFill>
          <p:spPr>
            <a:xfrm>
              <a:off x="8398037" y="1609807"/>
              <a:ext cx="2884959" cy="2730237"/>
            </a:xfrm>
            <a:prstGeom prst="rect">
              <a:avLst/>
            </a:prstGeom>
          </p:spPr>
        </p:pic>
        <p:sp>
          <p:nvSpPr>
            <p:cNvPr id="2" name="TextBox 1">
              <a:extLst>
                <a:ext uri="{FF2B5EF4-FFF2-40B4-BE49-F238E27FC236}">
                  <a16:creationId xmlns:a16="http://schemas.microsoft.com/office/drawing/2014/main" id="{37321460-C014-0DC3-2855-14C804545B07}"/>
                </a:ext>
              </a:extLst>
            </p:cNvPr>
            <p:cNvSpPr txBox="1"/>
            <p:nvPr/>
          </p:nvSpPr>
          <p:spPr>
            <a:xfrm>
              <a:off x="8133229" y="4632827"/>
              <a:ext cx="2546431" cy="402943"/>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600" b="1" i="0" u="none" strike="noStrike" kern="1200" cap="none" spc="0" normalizeH="0" baseline="0" noProof="0" dirty="0">
                  <a:ln>
                    <a:noFill/>
                  </a:ln>
                  <a:solidFill>
                    <a:srgbClr val="000000"/>
                  </a:solidFill>
                  <a:effectLst/>
                  <a:uLnTx/>
                  <a:uFillTx/>
                  <a:latin typeface="Century Gothic" panose="020F0302020204030204"/>
                  <a:ea typeface="+mn-ea"/>
                  <a:cs typeface="+mn-cs"/>
                </a:rPr>
                <a:t>Search for an asset</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7" name="TextBox 6">
              <a:extLst>
                <a:ext uri="{FF2B5EF4-FFF2-40B4-BE49-F238E27FC236}">
                  <a16:creationId xmlns:a16="http://schemas.microsoft.com/office/drawing/2014/main" id="{100F1B66-FB91-7B02-655A-F1AA4AB2CA18}"/>
                </a:ext>
              </a:extLst>
            </p:cNvPr>
            <p:cNvSpPr txBox="1"/>
            <p:nvPr/>
          </p:nvSpPr>
          <p:spPr>
            <a:xfrm>
              <a:off x="8252146" y="5116795"/>
              <a:ext cx="1632032" cy="402943"/>
            </a:xfrm>
            <a:prstGeom prst="rect">
              <a:avLst/>
            </a:prstGeom>
            <a:noFill/>
            <a:ln w="38100">
              <a:solidFill>
                <a:schemeClr val="tx2"/>
              </a:solidFill>
            </a:ln>
          </p:spPr>
          <p:txBody>
            <a:bodyPr wrap="none" rtlCol="0" anchor="ctr">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IN" sz="1600" b="1" i="0" u="none" strike="noStrike" kern="1200" cap="none" spc="0" normalizeH="0" baseline="0" noProof="0" dirty="0">
                  <a:ln>
                    <a:noFill/>
                  </a:ln>
                  <a:solidFill>
                    <a:srgbClr val="000000"/>
                  </a:solidFill>
                  <a:effectLst/>
                  <a:uLnTx/>
                  <a:uFillTx/>
                  <a:latin typeface="Century Gothic" panose="020F0302020204030204"/>
                  <a:ea typeface="+mn-ea"/>
                  <a:cs typeface="+mn-cs"/>
                </a:rPr>
                <a:t>Search</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TextBox 7">
              <a:extLst>
                <a:ext uri="{FF2B5EF4-FFF2-40B4-BE49-F238E27FC236}">
                  <a16:creationId xmlns:a16="http://schemas.microsoft.com/office/drawing/2014/main" id="{C15C5B27-91D6-E4CD-FA1D-00A5B125509A}"/>
                </a:ext>
              </a:extLst>
            </p:cNvPr>
            <p:cNvSpPr txBox="1"/>
            <p:nvPr/>
          </p:nvSpPr>
          <p:spPr>
            <a:xfrm>
              <a:off x="8133229" y="5681502"/>
              <a:ext cx="2546431" cy="402943"/>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600" b="0" i="0" u="none" strike="noStrike" kern="1200" cap="none" spc="0" normalizeH="0" baseline="0" noProof="0" dirty="0">
                  <a:ln>
                    <a:noFill/>
                  </a:ln>
                  <a:solidFill>
                    <a:srgbClr val="000000"/>
                  </a:solidFill>
                  <a:effectLst/>
                  <a:uLnTx/>
                  <a:uFillTx/>
                  <a:latin typeface="Century Gothic" panose="020F0302020204030204"/>
                  <a:ea typeface="+mn-ea"/>
                  <a:cs typeface="+mn-cs"/>
                </a:rPr>
                <a:t>What is an asset? </a:t>
              </a:r>
              <a:r>
                <a:rPr kumimoji="0" lang="en-IN" sz="1600" b="0" i="0" u="none" strike="noStrike" kern="1200" cap="none" spc="0" normalizeH="0" baseline="0" noProof="0" dirty="0">
                  <a:ln>
                    <a:noFill/>
                  </a:ln>
                  <a:solidFill>
                    <a:srgbClr val="000000"/>
                  </a:solidFill>
                  <a:effectLst/>
                  <a:uLnTx/>
                  <a:uFillTx/>
                  <a:latin typeface="Century Gothic" panose="020F0302020204030204"/>
                  <a:ea typeface="+mn-ea"/>
                  <a:cs typeface="+mn-cs"/>
                  <a:sym typeface="Wingdings" panose="05000000000000000000" pitchFamily="2" charset="2"/>
                </a:rPr>
                <a:t></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spTree>
    <p:extLst>
      <p:ext uri="{BB962C8B-B14F-4D97-AF65-F5344CB8AC3E}">
        <p14:creationId xmlns:p14="http://schemas.microsoft.com/office/powerpoint/2010/main" val="116548832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1" y="1341438"/>
            <a:ext cx="11139323" cy="36754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7965" marR="0" lvl="0" indent="-227965"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US" sz="1800" b="0" i="0" u="none" strike="noStrike" kern="1200" cap="none" spc="0" normalizeH="0" baseline="0" noProof="0" dirty="0">
                <a:ln>
                  <a:noFill/>
                </a:ln>
                <a:solidFill>
                  <a:srgbClr val="009156"/>
                </a:solidFill>
                <a:effectLst/>
                <a:uLnTx/>
                <a:uFillTx/>
                <a:latin typeface="Century Gothic" panose="020F0302020204030204"/>
                <a:hlinkClick r:id="rId3">
                  <a:extLst>
                    <a:ext uri="{A12FA001-AC4F-418D-AE19-62706E023703}">
                      <ahyp:hlinkClr xmlns:ahyp="http://schemas.microsoft.com/office/drawing/2018/hyperlinkcolor" val="tx"/>
                    </a:ext>
                  </a:extLst>
                </a:hlinkClick>
              </a:rPr>
              <a:t>Install HR Service Delivery integration with Microsoft Teams Application</a:t>
            </a:r>
            <a:endParaRPr kumimoji="0" lang="en-US" sz="1800" b="0" i="0" u="none" strike="noStrike" kern="1200" cap="none" spc="0" normalizeH="0" baseline="0" noProof="0" dirty="0">
              <a:ln>
                <a:noFill/>
              </a:ln>
              <a:solidFill>
                <a:srgbClr val="009156"/>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Configuration</a:t>
            </a:r>
          </a:p>
        </p:txBody>
      </p:sp>
      <p:sp>
        <p:nvSpPr>
          <p:cNvPr id="6" name="Text Placeholder 5">
            <a:extLst>
              <a:ext uri="{FF2B5EF4-FFF2-40B4-BE49-F238E27FC236}">
                <a16:creationId xmlns:a16="http://schemas.microsoft.com/office/drawing/2014/main" id="{FBDF60C1-05AA-7144-EFCD-8B31275A0C06}"/>
              </a:ext>
            </a:extLst>
          </p:cNvPr>
          <p:cNvSpPr>
            <a:spLocks noGrp="1"/>
          </p:cNvSpPr>
          <p:nvPr>
            <p:ph type="body" sz="quarter" idx="12"/>
          </p:nvPr>
        </p:nvSpPr>
        <p:spPr/>
        <p:txBody>
          <a:bodyPr/>
          <a:lstStyle/>
          <a:p>
            <a:r>
              <a:rPr lang="en-US" dirty="0"/>
              <a:t>Admin setup and tasks</a:t>
            </a:r>
          </a:p>
        </p:txBody>
      </p:sp>
      <p:sp>
        <p:nvSpPr>
          <p:cNvPr id="41" name="Content Placeholder 3">
            <a:extLst>
              <a:ext uri="{FF2B5EF4-FFF2-40B4-BE49-F238E27FC236}">
                <a16:creationId xmlns:a16="http://schemas.microsoft.com/office/drawing/2014/main" id="{FFFA353A-7553-0041-80B9-F7466D7E5886}"/>
              </a:ext>
            </a:extLst>
          </p:cNvPr>
          <p:cNvSpPr txBox="1">
            <a:spLocks/>
          </p:cNvSpPr>
          <p:nvPr/>
        </p:nvSpPr>
        <p:spPr>
          <a:xfrm>
            <a:off x="438910" y="3002756"/>
            <a:ext cx="11139323" cy="36754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7965" marR="0" lvl="0" indent="-227965"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AU" sz="1800" b="0" i="0" u="none" strike="noStrike" kern="1200" cap="none" spc="0" normalizeH="0" baseline="0" noProof="0" dirty="0">
                <a:ln>
                  <a:noFill/>
                </a:ln>
                <a:solidFill>
                  <a:srgbClr val="009156"/>
                </a:solidFill>
                <a:effectLst/>
                <a:uLnTx/>
                <a:uFillTx/>
                <a:latin typeface="Century Gothic" panose="020F0302020204030204"/>
                <a:hlinkClick r:id="rId4">
                  <a:extLst>
                    <a:ext uri="{A12FA001-AC4F-418D-AE19-62706E023703}">
                      <ahyp:hlinkClr xmlns:ahyp="http://schemas.microsoft.com/office/drawing/2018/hyperlinkcolor" val="tx"/>
                    </a:ext>
                  </a:extLst>
                </a:hlinkClick>
              </a:rPr>
              <a:t>Setup ServiceNow for Microsoft Teams in your instance</a:t>
            </a:r>
            <a:endParaRPr kumimoji="0" lang="en-AU" sz="1800" b="0" i="0" u="none" strike="noStrike" kern="1200" cap="none" spc="0" normalizeH="0" baseline="0" noProof="0" dirty="0">
              <a:ln>
                <a:noFill/>
              </a:ln>
              <a:solidFill>
                <a:srgbClr val="009156"/>
              </a:solidFill>
              <a:effectLst/>
              <a:uLnTx/>
              <a:uFillTx/>
              <a:latin typeface="Century Gothic" panose="020F0302020204030204"/>
            </a:endParaRPr>
          </a:p>
        </p:txBody>
      </p:sp>
      <p:sp>
        <p:nvSpPr>
          <p:cNvPr id="42" name="Content Placeholder 3">
            <a:extLst>
              <a:ext uri="{FF2B5EF4-FFF2-40B4-BE49-F238E27FC236}">
                <a16:creationId xmlns:a16="http://schemas.microsoft.com/office/drawing/2014/main" id="{386504D4-D8AC-7246-BA2D-20617E5CA851}"/>
              </a:ext>
            </a:extLst>
          </p:cNvPr>
          <p:cNvSpPr txBox="1">
            <a:spLocks/>
          </p:cNvSpPr>
          <p:nvPr/>
        </p:nvSpPr>
        <p:spPr>
          <a:xfrm>
            <a:off x="438910" y="4665911"/>
            <a:ext cx="11139323" cy="36754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7965" marR="0" lvl="0" indent="-227965"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AU" sz="1800" b="0" i="0" u="none" strike="noStrike" kern="1200" cap="none" spc="0" normalizeH="0" baseline="0" noProof="0" dirty="0">
                <a:ln>
                  <a:noFill/>
                </a:ln>
                <a:solidFill>
                  <a:srgbClr val="009156"/>
                </a:solidFill>
                <a:effectLst/>
                <a:uLnTx/>
                <a:uFillTx/>
                <a:latin typeface="Century Gothic" panose="020F0302020204030204"/>
                <a:hlinkClick r:id="rId5">
                  <a:extLst>
                    <a:ext uri="{A12FA001-AC4F-418D-AE19-62706E023703}">
                      <ahyp:hlinkClr xmlns:ahyp="http://schemas.microsoft.com/office/drawing/2018/hyperlinkcolor" val="tx"/>
                    </a:ext>
                  </a:extLst>
                </a:hlinkClick>
              </a:rPr>
              <a:t>Configure HR Service Delivery integration with Microsoft Teams</a:t>
            </a:r>
            <a:endParaRPr kumimoji="0" lang="en-US" sz="1800" b="0" i="0" u="none" strike="noStrike" kern="1200" cap="none" spc="0" normalizeH="0" baseline="0" noProof="0" dirty="0">
              <a:ln>
                <a:noFill/>
              </a:ln>
              <a:solidFill>
                <a:srgbClr val="009156"/>
              </a:solidFill>
              <a:effectLst/>
              <a:uLnTx/>
              <a:uFillTx/>
              <a:latin typeface="Century Gothic" panose="020F0302020204030204"/>
            </a:endParaRPr>
          </a:p>
        </p:txBody>
      </p:sp>
      <p:grpSp>
        <p:nvGrpSpPr>
          <p:cNvPr id="4" name="Group 3">
            <a:extLst>
              <a:ext uri="{FF2B5EF4-FFF2-40B4-BE49-F238E27FC236}">
                <a16:creationId xmlns:a16="http://schemas.microsoft.com/office/drawing/2014/main" id="{1A20CE23-506B-BEB9-5F1D-C1ACD80A9387}"/>
              </a:ext>
            </a:extLst>
          </p:cNvPr>
          <p:cNvGrpSpPr/>
          <p:nvPr/>
        </p:nvGrpSpPr>
        <p:grpSpPr>
          <a:xfrm>
            <a:off x="547997" y="1867189"/>
            <a:ext cx="11088070" cy="977363"/>
            <a:chOff x="547997" y="1840889"/>
            <a:chExt cx="11088070" cy="977363"/>
          </a:xfrm>
        </p:grpSpPr>
        <p:sp>
          <p:nvSpPr>
            <p:cNvPr id="14" name="Freeform: Shape 13">
              <a:extLst>
                <a:ext uri="{FF2B5EF4-FFF2-40B4-BE49-F238E27FC236}">
                  <a16:creationId xmlns:a16="http://schemas.microsoft.com/office/drawing/2014/main" id="{6C5ED953-8654-31BD-CCB8-1C2DB9E7E9C9}"/>
                </a:ext>
              </a:extLst>
            </p:cNvPr>
            <p:cNvSpPr/>
            <p:nvPr/>
          </p:nvSpPr>
          <p:spPr>
            <a:xfrm>
              <a:off x="547997" y="1840889"/>
              <a:ext cx="3261197" cy="977363"/>
            </a:xfrm>
            <a:custGeom>
              <a:avLst/>
              <a:gdLst>
                <a:gd name="connsiteX0" fmla="*/ 0 w 3174609"/>
                <a:gd name="connsiteY0" fmla="*/ 0 h 901512"/>
                <a:gd name="connsiteX1" fmla="*/ 2723853 w 3174609"/>
                <a:gd name="connsiteY1" fmla="*/ 0 h 901512"/>
                <a:gd name="connsiteX2" fmla="*/ 3174609 w 3174609"/>
                <a:gd name="connsiteY2" fmla="*/ 450756 h 901512"/>
                <a:gd name="connsiteX3" fmla="*/ 2723853 w 3174609"/>
                <a:gd name="connsiteY3" fmla="*/ 901512 h 901512"/>
                <a:gd name="connsiteX4" fmla="*/ 0 w 3174609"/>
                <a:gd name="connsiteY4" fmla="*/ 901512 h 901512"/>
                <a:gd name="connsiteX5" fmla="*/ 0 w 3174609"/>
                <a:gd name="connsiteY5"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4609" h="901512">
                  <a:moveTo>
                    <a:pt x="0" y="0"/>
                  </a:moveTo>
                  <a:lnTo>
                    <a:pt x="2723853" y="0"/>
                  </a:lnTo>
                  <a:lnTo>
                    <a:pt x="3174609" y="450756"/>
                  </a:lnTo>
                  <a:lnTo>
                    <a:pt x="2723853" y="901512"/>
                  </a:lnTo>
                  <a:lnTo>
                    <a:pt x="0" y="901512"/>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1346" tIns="50673" rIns="250715"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Install plugin</a:t>
              </a:r>
            </a:p>
          </p:txBody>
        </p:sp>
        <p:sp>
          <p:nvSpPr>
            <p:cNvPr id="15" name="Freeform: Shape 14">
              <a:extLst>
                <a:ext uri="{FF2B5EF4-FFF2-40B4-BE49-F238E27FC236}">
                  <a16:creationId xmlns:a16="http://schemas.microsoft.com/office/drawing/2014/main" id="{4B6EDA54-9489-FAE6-FFC5-4A31E12B2324}"/>
                </a:ext>
              </a:extLst>
            </p:cNvPr>
            <p:cNvSpPr/>
            <p:nvPr/>
          </p:nvSpPr>
          <p:spPr>
            <a:xfrm>
              <a:off x="3156955" y="1840889"/>
              <a:ext cx="3261197" cy="977363"/>
            </a:xfrm>
            <a:custGeom>
              <a:avLst/>
              <a:gdLst>
                <a:gd name="connsiteX0" fmla="*/ 0 w 3174609"/>
                <a:gd name="connsiteY0" fmla="*/ 0 h 901512"/>
                <a:gd name="connsiteX1" fmla="*/ 2723853 w 3174609"/>
                <a:gd name="connsiteY1" fmla="*/ 0 h 901512"/>
                <a:gd name="connsiteX2" fmla="*/ 3174609 w 3174609"/>
                <a:gd name="connsiteY2" fmla="*/ 450756 h 901512"/>
                <a:gd name="connsiteX3" fmla="*/ 2723853 w 3174609"/>
                <a:gd name="connsiteY3" fmla="*/ 901512 h 901512"/>
                <a:gd name="connsiteX4" fmla="*/ 0 w 3174609"/>
                <a:gd name="connsiteY4" fmla="*/ 901512 h 901512"/>
                <a:gd name="connsiteX5" fmla="*/ 450756 w 3174609"/>
                <a:gd name="connsiteY5" fmla="*/ 450756 h 901512"/>
                <a:gd name="connsiteX6" fmla="*/ 0 w 3174609"/>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4609" h="901512">
                  <a:moveTo>
                    <a:pt x="0" y="0"/>
                  </a:moveTo>
                  <a:lnTo>
                    <a:pt x="2723853" y="0"/>
                  </a:lnTo>
                  <a:lnTo>
                    <a:pt x="3174609" y="450756"/>
                  </a:lnTo>
                  <a:lnTo>
                    <a:pt x="2723853"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Verify unique RCA entries</a:t>
              </a:r>
            </a:p>
          </p:txBody>
        </p:sp>
        <p:sp>
          <p:nvSpPr>
            <p:cNvPr id="16" name="Freeform: Shape 15">
              <a:extLst>
                <a:ext uri="{FF2B5EF4-FFF2-40B4-BE49-F238E27FC236}">
                  <a16:creationId xmlns:a16="http://schemas.microsoft.com/office/drawing/2014/main" id="{B3756AF1-27A3-F30A-2E81-274329FB83C8}"/>
                </a:ext>
              </a:extLst>
            </p:cNvPr>
            <p:cNvSpPr/>
            <p:nvPr/>
          </p:nvSpPr>
          <p:spPr>
            <a:xfrm>
              <a:off x="5765913" y="1840889"/>
              <a:ext cx="3261197" cy="977363"/>
            </a:xfrm>
            <a:custGeom>
              <a:avLst/>
              <a:gdLst>
                <a:gd name="connsiteX0" fmla="*/ 0 w 3174609"/>
                <a:gd name="connsiteY0" fmla="*/ 0 h 901512"/>
                <a:gd name="connsiteX1" fmla="*/ 2723853 w 3174609"/>
                <a:gd name="connsiteY1" fmla="*/ 0 h 901512"/>
                <a:gd name="connsiteX2" fmla="*/ 3174609 w 3174609"/>
                <a:gd name="connsiteY2" fmla="*/ 450756 h 901512"/>
                <a:gd name="connsiteX3" fmla="*/ 2723853 w 3174609"/>
                <a:gd name="connsiteY3" fmla="*/ 901512 h 901512"/>
                <a:gd name="connsiteX4" fmla="*/ 0 w 3174609"/>
                <a:gd name="connsiteY4" fmla="*/ 901512 h 901512"/>
                <a:gd name="connsiteX5" fmla="*/ 450756 w 3174609"/>
                <a:gd name="connsiteY5" fmla="*/ 450756 h 901512"/>
                <a:gd name="connsiteX6" fmla="*/ 0 w 3174609"/>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4609" h="901512">
                  <a:moveTo>
                    <a:pt x="0" y="0"/>
                  </a:moveTo>
                  <a:lnTo>
                    <a:pt x="2723853" y="0"/>
                  </a:lnTo>
                  <a:lnTo>
                    <a:pt x="3174609" y="450756"/>
                  </a:lnTo>
                  <a:lnTo>
                    <a:pt x="2723853"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Import and commit update sets</a:t>
              </a:r>
            </a:p>
          </p:txBody>
        </p:sp>
        <p:sp>
          <p:nvSpPr>
            <p:cNvPr id="17" name="Freeform: Shape 16">
              <a:extLst>
                <a:ext uri="{FF2B5EF4-FFF2-40B4-BE49-F238E27FC236}">
                  <a16:creationId xmlns:a16="http://schemas.microsoft.com/office/drawing/2014/main" id="{0D309D2C-4BBB-4C8A-24DD-B08E9B265F81}"/>
                </a:ext>
              </a:extLst>
            </p:cNvPr>
            <p:cNvSpPr/>
            <p:nvPr/>
          </p:nvSpPr>
          <p:spPr>
            <a:xfrm>
              <a:off x="8374870" y="1840889"/>
              <a:ext cx="3261197" cy="977363"/>
            </a:xfrm>
            <a:custGeom>
              <a:avLst/>
              <a:gdLst>
                <a:gd name="connsiteX0" fmla="*/ 0 w 3174609"/>
                <a:gd name="connsiteY0" fmla="*/ 0 h 901512"/>
                <a:gd name="connsiteX1" fmla="*/ 2723853 w 3174609"/>
                <a:gd name="connsiteY1" fmla="*/ 0 h 901512"/>
                <a:gd name="connsiteX2" fmla="*/ 3174609 w 3174609"/>
                <a:gd name="connsiteY2" fmla="*/ 450756 h 901512"/>
                <a:gd name="connsiteX3" fmla="*/ 2723853 w 3174609"/>
                <a:gd name="connsiteY3" fmla="*/ 901512 h 901512"/>
                <a:gd name="connsiteX4" fmla="*/ 0 w 3174609"/>
                <a:gd name="connsiteY4" fmla="*/ 901512 h 901512"/>
                <a:gd name="connsiteX5" fmla="*/ 450756 w 3174609"/>
                <a:gd name="connsiteY5" fmla="*/ 450756 h 901512"/>
                <a:gd name="connsiteX6" fmla="*/ 0 w 3174609"/>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4609" h="901512">
                  <a:moveTo>
                    <a:pt x="0" y="0"/>
                  </a:moveTo>
                  <a:lnTo>
                    <a:pt x="2723853" y="0"/>
                  </a:lnTo>
                  <a:lnTo>
                    <a:pt x="3174609" y="450756"/>
                  </a:lnTo>
                  <a:lnTo>
                    <a:pt x="2723853"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Run fix script to display field decorator</a:t>
              </a:r>
            </a:p>
          </p:txBody>
        </p:sp>
      </p:grpSp>
      <p:grpSp>
        <p:nvGrpSpPr>
          <p:cNvPr id="2" name="Group 1">
            <a:extLst>
              <a:ext uri="{FF2B5EF4-FFF2-40B4-BE49-F238E27FC236}">
                <a16:creationId xmlns:a16="http://schemas.microsoft.com/office/drawing/2014/main" id="{C0EAC960-603F-9B0E-7380-78C82C3037E0}"/>
              </a:ext>
            </a:extLst>
          </p:cNvPr>
          <p:cNvGrpSpPr/>
          <p:nvPr/>
        </p:nvGrpSpPr>
        <p:grpSpPr>
          <a:xfrm>
            <a:off x="546101" y="3528507"/>
            <a:ext cx="11091861" cy="979200"/>
            <a:chOff x="546101" y="3579658"/>
            <a:chExt cx="11091861" cy="979200"/>
          </a:xfrm>
        </p:grpSpPr>
        <p:sp>
          <p:nvSpPr>
            <p:cNvPr id="19" name="Freeform: Shape 18">
              <a:extLst>
                <a:ext uri="{FF2B5EF4-FFF2-40B4-BE49-F238E27FC236}">
                  <a16:creationId xmlns:a16="http://schemas.microsoft.com/office/drawing/2014/main" id="{41DAD0AC-CF61-E6AA-B231-B6E15D0CDFC0}"/>
                </a:ext>
              </a:extLst>
            </p:cNvPr>
            <p:cNvSpPr/>
            <p:nvPr/>
          </p:nvSpPr>
          <p:spPr>
            <a:xfrm>
              <a:off x="546101"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0 w 2159472"/>
                <a:gd name="connsiteY5"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9472" h="863789">
                  <a:moveTo>
                    <a:pt x="0" y="0"/>
                  </a:moveTo>
                  <a:lnTo>
                    <a:pt x="1727578" y="0"/>
                  </a:lnTo>
                  <a:lnTo>
                    <a:pt x="2159472" y="431895"/>
                  </a:lnTo>
                  <a:lnTo>
                    <a:pt x="1727578" y="863789"/>
                  </a:lnTo>
                  <a:lnTo>
                    <a:pt x="0" y="863789"/>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4676" tIns="37338" rIns="234616"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Connect to Steams tenant</a:t>
              </a:r>
            </a:p>
          </p:txBody>
        </p:sp>
        <p:sp>
          <p:nvSpPr>
            <p:cNvPr id="20" name="Freeform: Shape 19">
              <a:extLst>
                <a:ext uri="{FF2B5EF4-FFF2-40B4-BE49-F238E27FC236}">
                  <a16:creationId xmlns:a16="http://schemas.microsoft.com/office/drawing/2014/main" id="{EF8D006E-A58B-AB73-8B04-D4EDD29E3CFE}"/>
                </a:ext>
              </a:extLst>
            </p:cNvPr>
            <p:cNvSpPr/>
            <p:nvPr/>
          </p:nvSpPr>
          <p:spPr>
            <a:xfrm>
              <a:off x="2320799"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431895 w 2159472"/>
                <a:gd name="connsiteY5" fmla="*/ 431895 h 863789"/>
                <a:gd name="connsiteX6" fmla="*/ 0 w 2159472"/>
                <a:gd name="connsiteY6"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472" h="863789">
                  <a:moveTo>
                    <a:pt x="0" y="0"/>
                  </a:moveTo>
                  <a:lnTo>
                    <a:pt x="1727578" y="0"/>
                  </a:lnTo>
                  <a:lnTo>
                    <a:pt x="2159472" y="431895"/>
                  </a:lnTo>
                  <a:lnTo>
                    <a:pt x="1727578" y="863789"/>
                  </a:lnTo>
                  <a:lnTo>
                    <a:pt x="0" y="863789"/>
                  </a:lnTo>
                  <a:lnTo>
                    <a:pt x="431895" y="431895"/>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7902" tIns="37338" rIns="450563"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Authorize multi-tenant Azure apps</a:t>
              </a:r>
            </a:p>
          </p:txBody>
        </p:sp>
        <p:sp>
          <p:nvSpPr>
            <p:cNvPr id="21" name="Freeform: Shape 20">
              <a:extLst>
                <a:ext uri="{FF2B5EF4-FFF2-40B4-BE49-F238E27FC236}">
                  <a16:creationId xmlns:a16="http://schemas.microsoft.com/office/drawing/2014/main" id="{D02BB19D-6615-B461-D0F5-0C13F5D5849C}"/>
                </a:ext>
              </a:extLst>
            </p:cNvPr>
            <p:cNvSpPr/>
            <p:nvPr/>
          </p:nvSpPr>
          <p:spPr>
            <a:xfrm>
              <a:off x="4095497"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431895 w 2159472"/>
                <a:gd name="connsiteY5" fmla="*/ 431895 h 863789"/>
                <a:gd name="connsiteX6" fmla="*/ 0 w 2159472"/>
                <a:gd name="connsiteY6"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472" h="863789">
                  <a:moveTo>
                    <a:pt x="0" y="0"/>
                  </a:moveTo>
                  <a:lnTo>
                    <a:pt x="1727578" y="0"/>
                  </a:lnTo>
                  <a:lnTo>
                    <a:pt x="2159472" y="431895"/>
                  </a:lnTo>
                  <a:lnTo>
                    <a:pt x="1727578" y="863789"/>
                  </a:lnTo>
                  <a:lnTo>
                    <a:pt x="0" y="863789"/>
                  </a:lnTo>
                  <a:lnTo>
                    <a:pt x="431895" y="431895"/>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7902" tIns="37338" rIns="450563"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Configure multi-tenant apps</a:t>
              </a:r>
            </a:p>
          </p:txBody>
        </p:sp>
        <p:sp>
          <p:nvSpPr>
            <p:cNvPr id="22" name="Freeform: Shape 21">
              <a:extLst>
                <a:ext uri="{FF2B5EF4-FFF2-40B4-BE49-F238E27FC236}">
                  <a16:creationId xmlns:a16="http://schemas.microsoft.com/office/drawing/2014/main" id="{45977230-6E01-0065-09DD-F1D2FD290404}"/>
                </a:ext>
              </a:extLst>
            </p:cNvPr>
            <p:cNvSpPr/>
            <p:nvPr/>
          </p:nvSpPr>
          <p:spPr>
            <a:xfrm>
              <a:off x="5870195"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431895 w 2159472"/>
                <a:gd name="connsiteY5" fmla="*/ 431895 h 863789"/>
                <a:gd name="connsiteX6" fmla="*/ 0 w 2159472"/>
                <a:gd name="connsiteY6"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472" h="863789">
                  <a:moveTo>
                    <a:pt x="0" y="0"/>
                  </a:moveTo>
                  <a:lnTo>
                    <a:pt x="1727578" y="0"/>
                  </a:lnTo>
                  <a:lnTo>
                    <a:pt x="2159472" y="431895"/>
                  </a:lnTo>
                  <a:lnTo>
                    <a:pt x="1727578" y="863789"/>
                  </a:lnTo>
                  <a:lnTo>
                    <a:pt x="0" y="863789"/>
                  </a:lnTo>
                  <a:lnTo>
                    <a:pt x="431895" y="431895"/>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7902" tIns="37338" rIns="450563"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Download manifest file and configure</a:t>
              </a:r>
            </a:p>
          </p:txBody>
        </p:sp>
        <p:sp>
          <p:nvSpPr>
            <p:cNvPr id="23" name="Freeform: Shape 22">
              <a:extLst>
                <a:ext uri="{FF2B5EF4-FFF2-40B4-BE49-F238E27FC236}">
                  <a16:creationId xmlns:a16="http://schemas.microsoft.com/office/drawing/2014/main" id="{708FBC12-873C-A39A-823B-3CC92A0EE561}"/>
                </a:ext>
              </a:extLst>
            </p:cNvPr>
            <p:cNvSpPr/>
            <p:nvPr/>
          </p:nvSpPr>
          <p:spPr>
            <a:xfrm>
              <a:off x="7644892"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431895 w 2159472"/>
                <a:gd name="connsiteY5" fmla="*/ 431895 h 863789"/>
                <a:gd name="connsiteX6" fmla="*/ 0 w 2159472"/>
                <a:gd name="connsiteY6"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472" h="863789">
                  <a:moveTo>
                    <a:pt x="0" y="0"/>
                  </a:moveTo>
                  <a:lnTo>
                    <a:pt x="1727578" y="0"/>
                  </a:lnTo>
                  <a:lnTo>
                    <a:pt x="2159472" y="431895"/>
                  </a:lnTo>
                  <a:lnTo>
                    <a:pt x="1727578" y="863789"/>
                  </a:lnTo>
                  <a:lnTo>
                    <a:pt x="0" y="863789"/>
                  </a:lnTo>
                  <a:lnTo>
                    <a:pt x="431895" y="431895"/>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7902" tIns="37338" rIns="450563"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Century Gothic" panose="020F0302020204030204"/>
                  <a:ea typeface="+mn-ea"/>
                  <a:cs typeface="+mn-cs"/>
                </a:rPr>
                <a:t>Manage VA permission policies</a:t>
              </a:r>
            </a:p>
          </p:txBody>
        </p:sp>
        <p:sp>
          <p:nvSpPr>
            <p:cNvPr id="24" name="Freeform: Shape 23">
              <a:extLst>
                <a:ext uri="{FF2B5EF4-FFF2-40B4-BE49-F238E27FC236}">
                  <a16:creationId xmlns:a16="http://schemas.microsoft.com/office/drawing/2014/main" id="{B2B694C1-1C8B-97D8-794F-B83C059B0B99}"/>
                </a:ext>
              </a:extLst>
            </p:cNvPr>
            <p:cNvSpPr/>
            <p:nvPr/>
          </p:nvSpPr>
          <p:spPr>
            <a:xfrm>
              <a:off x="9419590" y="3579658"/>
              <a:ext cx="2218372" cy="979200"/>
            </a:xfrm>
            <a:custGeom>
              <a:avLst/>
              <a:gdLst>
                <a:gd name="connsiteX0" fmla="*/ 0 w 2159472"/>
                <a:gd name="connsiteY0" fmla="*/ 0 h 863789"/>
                <a:gd name="connsiteX1" fmla="*/ 1727578 w 2159472"/>
                <a:gd name="connsiteY1" fmla="*/ 0 h 863789"/>
                <a:gd name="connsiteX2" fmla="*/ 2159472 w 2159472"/>
                <a:gd name="connsiteY2" fmla="*/ 431895 h 863789"/>
                <a:gd name="connsiteX3" fmla="*/ 1727578 w 2159472"/>
                <a:gd name="connsiteY3" fmla="*/ 863789 h 863789"/>
                <a:gd name="connsiteX4" fmla="*/ 0 w 2159472"/>
                <a:gd name="connsiteY4" fmla="*/ 863789 h 863789"/>
                <a:gd name="connsiteX5" fmla="*/ 431895 w 2159472"/>
                <a:gd name="connsiteY5" fmla="*/ 431895 h 863789"/>
                <a:gd name="connsiteX6" fmla="*/ 0 w 2159472"/>
                <a:gd name="connsiteY6" fmla="*/ 0 h 86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472" h="863789">
                  <a:moveTo>
                    <a:pt x="0" y="0"/>
                  </a:moveTo>
                  <a:lnTo>
                    <a:pt x="1727578" y="0"/>
                  </a:lnTo>
                  <a:lnTo>
                    <a:pt x="2159472" y="431895"/>
                  </a:lnTo>
                  <a:lnTo>
                    <a:pt x="1727578" y="863789"/>
                  </a:lnTo>
                  <a:lnTo>
                    <a:pt x="0" y="863789"/>
                  </a:lnTo>
                  <a:lnTo>
                    <a:pt x="431895" y="431895"/>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7902" tIns="37338" rIns="450563" bIns="37338"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Century Gothic" panose="020F0302020204030204"/>
                  <a:ea typeface="+mn-ea"/>
                  <a:cs typeface="+mn-cs"/>
                </a:rPr>
                <a:t>Install SN for Teams app</a:t>
              </a:r>
            </a:p>
          </p:txBody>
        </p:sp>
      </p:grpSp>
      <p:grpSp>
        <p:nvGrpSpPr>
          <p:cNvPr id="3" name="Group 2">
            <a:extLst>
              <a:ext uri="{FF2B5EF4-FFF2-40B4-BE49-F238E27FC236}">
                <a16:creationId xmlns:a16="http://schemas.microsoft.com/office/drawing/2014/main" id="{7533BC4E-D65D-09EE-0179-1B7902215A2E}"/>
              </a:ext>
            </a:extLst>
          </p:cNvPr>
          <p:cNvGrpSpPr/>
          <p:nvPr/>
        </p:nvGrpSpPr>
        <p:grpSpPr>
          <a:xfrm>
            <a:off x="546100" y="5191662"/>
            <a:ext cx="11091861" cy="977363"/>
            <a:chOff x="546100" y="5191662"/>
            <a:chExt cx="11091861" cy="977363"/>
          </a:xfrm>
        </p:grpSpPr>
        <p:sp>
          <p:nvSpPr>
            <p:cNvPr id="26" name="Freeform: Shape 25">
              <a:extLst>
                <a:ext uri="{FF2B5EF4-FFF2-40B4-BE49-F238E27FC236}">
                  <a16:creationId xmlns:a16="http://schemas.microsoft.com/office/drawing/2014/main" id="{CD88462C-21CB-FCBA-88DA-D4D4F6BE6EEE}"/>
                </a:ext>
              </a:extLst>
            </p:cNvPr>
            <p:cNvSpPr/>
            <p:nvPr/>
          </p:nvSpPr>
          <p:spPr>
            <a:xfrm>
              <a:off x="546100" y="5191662"/>
              <a:ext cx="2640919" cy="977363"/>
            </a:xfrm>
            <a:custGeom>
              <a:avLst/>
              <a:gdLst>
                <a:gd name="connsiteX0" fmla="*/ 0 w 2570800"/>
                <a:gd name="connsiteY0" fmla="*/ 0 h 901512"/>
                <a:gd name="connsiteX1" fmla="*/ 2120044 w 2570800"/>
                <a:gd name="connsiteY1" fmla="*/ 0 h 901512"/>
                <a:gd name="connsiteX2" fmla="*/ 2570800 w 2570800"/>
                <a:gd name="connsiteY2" fmla="*/ 450756 h 901512"/>
                <a:gd name="connsiteX3" fmla="*/ 2120044 w 2570800"/>
                <a:gd name="connsiteY3" fmla="*/ 901512 h 901512"/>
                <a:gd name="connsiteX4" fmla="*/ 0 w 2570800"/>
                <a:gd name="connsiteY4" fmla="*/ 901512 h 901512"/>
                <a:gd name="connsiteX5" fmla="*/ 0 w 2570800"/>
                <a:gd name="connsiteY5"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0800" h="901512">
                  <a:moveTo>
                    <a:pt x="0" y="0"/>
                  </a:moveTo>
                  <a:lnTo>
                    <a:pt x="2120044" y="0"/>
                  </a:lnTo>
                  <a:lnTo>
                    <a:pt x="2570800" y="450756"/>
                  </a:lnTo>
                  <a:lnTo>
                    <a:pt x="2120044" y="901512"/>
                  </a:lnTo>
                  <a:lnTo>
                    <a:pt x="0" y="901512"/>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1346" tIns="50673" rIns="250715"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Customize UI Actions</a:t>
              </a:r>
            </a:p>
          </p:txBody>
        </p:sp>
        <p:sp>
          <p:nvSpPr>
            <p:cNvPr id="28" name="Freeform: Shape 27">
              <a:extLst>
                <a:ext uri="{FF2B5EF4-FFF2-40B4-BE49-F238E27FC236}">
                  <a16:creationId xmlns:a16="http://schemas.microsoft.com/office/drawing/2014/main" id="{2F4BC18B-572B-6D99-2E60-115A1D65BC73}"/>
                </a:ext>
              </a:extLst>
            </p:cNvPr>
            <p:cNvSpPr/>
            <p:nvPr/>
          </p:nvSpPr>
          <p:spPr>
            <a:xfrm>
              <a:off x="2658835" y="5191662"/>
              <a:ext cx="2640919" cy="977363"/>
            </a:xfrm>
            <a:custGeom>
              <a:avLst/>
              <a:gdLst>
                <a:gd name="connsiteX0" fmla="*/ 0 w 2570800"/>
                <a:gd name="connsiteY0" fmla="*/ 0 h 901512"/>
                <a:gd name="connsiteX1" fmla="*/ 2120044 w 2570800"/>
                <a:gd name="connsiteY1" fmla="*/ 0 h 901512"/>
                <a:gd name="connsiteX2" fmla="*/ 2570800 w 2570800"/>
                <a:gd name="connsiteY2" fmla="*/ 450756 h 901512"/>
                <a:gd name="connsiteX3" fmla="*/ 2120044 w 2570800"/>
                <a:gd name="connsiteY3" fmla="*/ 901512 h 901512"/>
                <a:gd name="connsiteX4" fmla="*/ 0 w 2570800"/>
                <a:gd name="connsiteY4" fmla="*/ 901512 h 901512"/>
                <a:gd name="connsiteX5" fmla="*/ 450756 w 2570800"/>
                <a:gd name="connsiteY5" fmla="*/ 450756 h 901512"/>
                <a:gd name="connsiteX6" fmla="*/ 0 w 2570800"/>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0800" h="901512">
                  <a:moveTo>
                    <a:pt x="0" y="0"/>
                  </a:moveTo>
                  <a:lnTo>
                    <a:pt x="2120044" y="0"/>
                  </a:lnTo>
                  <a:lnTo>
                    <a:pt x="2570800" y="450756"/>
                  </a:lnTo>
                  <a:lnTo>
                    <a:pt x="2120044"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Customize Business Rules</a:t>
              </a:r>
            </a:p>
          </p:txBody>
        </p:sp>
        <p:sp>
          <p:nvSpPr>
            <p:cNvPr id="29" name="Freeform: Shape 28">
              <a:extLst>
                <a:ext uri="{FF2B5EF4-FFF2-40B4-BE49-F238E27FC236}">
                  <a16:creationId xmlns:a16="http://schemas.microsoft.com/office/drawing/2014/main" id="{D3F1D158-F75C-2D17-CBC4-76DEBC239E1F}"/>
                </a:ext>
              </a:extLst>
            </p:cNvPr>
            <p:cNvSpPr/>
            <p:nvPr/>
          </p:nvSpPr>
          <p:spPr>
            <a:xfrm>
              <a:off x="4771571" y="5191662"/>
              <a:ext cx="2640919" cy="977363"/>
            </a:xfrm>
            <a:custGeom>
              <a:avLst/>
              <a:gdLst>
                <a:gd name="connsiteX0" fmla="*/ 0 w 2570800"/>
                <a:gd name="connsiteY0" fmla="*/ 0 h 901512"/>
                <a:gd name="connsiteX1" fmla="*/ 2120044 w 2570800"/>
                <a:gd name="connsiteY1" fmla="*/ 0 h 901512"/>
                <a:gd name="connsiteX2" fmla="*/ 2570800 w 2570800"/>
                <a:gd name="connsiteY2" fmla="*/ 450756 h 901512"/>
                <a:gd name="connsiteX3" fmla="*/ 2120044 w 2570800"/>
                <a:gd name="connsiteY3" fmla="*/ 901512 h 901512"/>
                <a:gd name="connsiteX4" fmla="*/ 0 w 2570800"/>
                <a:gd name="connsiteY4" fmla="*/ 901512 h 901512"/>
                <a:gd name="connsiteX5" fmla="*/ 450756 w 2570800"/>
                <a:gd name="connsiteY5" fmla="*/ 450756 h 901512"/>
                <a:gd name="connsiteX6" fmla="*/ 0 w 2570800"/>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0800" h="901512">
                  <a:moveTo>
                    <a:pt x="0" y="0"/>
                  </a:moveTo>
                  <a:lnTo>
                    <a:pt x="2120044" y="0"/>
                  </a:lnTo>
                  <a:lnTo>
                    <a:pt x="2570800" y="450756"/>
                  </a:lnTo>
                  <a:lnTo>
                    <a:pt x="2120044"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Customize Your Hub dashboard</a:t>
              </a:r>
            </a:p>
          </p:txBody>
        </p:sp>
        <p:sp>
          <p:nvSpPr>
            <p:cNvPr id="30" name="Freeform: Shape 29">
              <a:extLst>
                <a:ext uri="{FF2B5EF4-FFF2-40B4-BE49-F238E27FC236}">
                  <a16:creationId xmlns:a16="http://schemas.microsoft.com/office/drawing/2014/main" id="{DB1F4B90-BB4A-F02E-335C-981AD4DE6060}"/>
                </a:ext>
              </a:extLst>
            </p:cNvPr>
            <p:cNvSpPr/>
            <p:nvPr/>
          </p:nvSpPr>
          <p:spPr>
            <a:xfrm>
              <a:off x="6884307" y="5191662"/>
              <a:ext cx="2640919" cy="977363"/>
            </a:xfrm>
            <a:custGeom>
              <a:avLst/>
              <a:gdLst>
                <a:gd name="connsiteX0" fmla="*/ 0 w 2570800"/>
                <a:gd name="connsiteY0" fmla="*/ 0 h 901512"/>
                <a:gd name="connsiteX1" fmla="*/ 2120044 w 2570800"/>
                <a:gd name="connsiteY1" fmla="*/ 0 h 901512"/>
                <a:gd name="connsiteX2" fmla="*/ 2570800 w 2570800"/>
                <a:gd name="connsiteY2" fmla="*/ 450756 h 901512"/>
                <a:gd name="connsiteX3" fmla="*/ 2120044 w 2570800"/>
                <a:gd name="connsiteY3" fmla="*/ 901512 h 901512"/>
                <a:gd name="connsiteX4" fmla="*/ 0 w 2570800"/>
                <a:gd name="connsiteY4" fmla="*/ 901512 h 901512"/>
                <a:gd name="connsiteX5" fmla="*/ 450756 w 2570800"/>
                <a:gd name="connsiteY5" fmla="*/ 450756 h 901512"/>
                <a:gd name="connsiteX6" fmla="*/ 0 w 2570800"/>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0800" h="901512">
                  <a:moveTo>
                    <a:pt x="0" y="0"/>
                  </a:moveTo>
                  <a:lnTo>
                    <a:pt x="2120044" y="0"/>
                  </a:lnTo>
                  <a:lnTo>
                    <a:pt x="2570800" y="450756"/>
                  </a:lnTo>
                  <a:lnTo>
                    <a:pt x="2120044"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Review notifications</a:t>
              </a:r>
            </a:p>
          </p:txBody>
        </p:sp>
        <p:sp>
          <p:nvSpPr>
            <p:cNvPr id="31" name="Freeform: Shape 30">
              <a:extLst>
                <a:ext uri="{FF2B5EF4-FFF2-40B4-BE49-F238E27FC236}">
                  <a16:creationId xmlns:a16="http://schemas.microsoft.com/office/drawing/2014/main" id="{EC9C8928-03DD-0F10-0A0C-9B3AF13AA96D}"/>
                </a:ext>
              </a:extLst>
            </p:cNvPr>
            <p:cNvSpPr/>
            <p:nvPr/>
          </p:nvSpPr>
          <p:spPr>
            <a:xfrm>
              <a:off x="8997042" y="5191662"/>
              <a:ext cx="2640919" cy="977363"/>
            </a:xfrm>
            <a:custGeom>
              <a:avLst/>
              <a:gdLst>
                <a:gd name="connsiteX0" fmla="*/ 0 w 2570800"/>
                <a:gd name="connsiteY0" fmla="*/ 0 h 901512"/>
                <a:gd name="connsiteX1" fmla="*/ 2120044 w 2570800"/>
                <a:gd name="connsiteY1" fmla="*/ 0 h 901512"/>
                <a:gd name="connsiteX2" fmla="*/ 2570800 w 2570800"/>
                <a:gd name="connsiteY2" fmla="*/ 450756 h 901512"/>
                <a:gd name="connsiteX3" fmla="*/ 2120044 w 2570800"/>
                <a:gd name="connsiteY3" fmla="*/ 901512 h 901512"/>
                <a:gd name="connsiteX4" fmla="*/ 0 w 2570800"/>
                <a:gd name="connsiteY4" fmla="*/ 901512 h 901512"/>
                <a:gd name="connsiteX5" fmla="*/ 450756 w 2570800"/>
                <a:gd name="connsiteY5" fmla="*/ 450756 h 901512"/>
                <a:gd name="connsiteX6" fmla="*/ 0 w 2570800"/>
                <a:gd name="connsiteY6" fmla="*/ 0 h 9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0800" h="901512">
                  <a:moveTo>
                    <a:pt x="0" y="0"/>
                  </a:moveTo>
                  <a:lnTo>
                    <a:pt x="2120044" y="0"/>
                  </a:lnTo>
                  <a:lnTo>
                    <a:pt x="2570800" y="450756"/>
                  </a:lnTo>
                  <a:lnTo>
                    <a:pt x="2120044" y="901512"/>
                  </a:lnTo>
                  <a:lnTo>
                    <a:pt x="0" y="901512"/>
                  </a:lnTo>
                  <a:lnTo>
                    <a:pt x="450756" y="450756"/>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6766" tIns="50673" rIns="476093" bIns="50673"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Set up Chat to call</a:t>
              </a:r>
              <a:endParaRPr kumimoji="0" lang="en-GB" sz="1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grpSp>
    </p:spTree>
    <p:extLst>
      <p:ext uri="{BB962C8B-B14F-4D97-AF65-F5344CB8AC3E}">
        <p14:creationId xmlns:p14="http://schemas.microsoft.com/office/powerpoint/2010/main" val="40172069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2" y="1703631"/>
            <a:ext cx="5913250" cy="439698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Your hub configuration</a:t>
            </a:r>
          </a:p>
        </p:txBody>
      </p:sp>
      <p:sp>
        <p:nvSpPr>
          <p:cNvPr id="2" name="Content Placeholder 1">
            <a:extLst>
              <a:ext uri="{FF2B5EF4-FFF2-40B4-BE49-F238E27FC236}">
                <a16:creationId xmlns:a16="http://schemas.microsoft.com/office/drawing/2014/main" id="{16BA83EC-E831-CBE2-FCC9-EE161169555B}"/>
              </a:ext>
            </a:extLst>
          </p:cNvPr>
          <p:cNvSpPr>
            <a:spLocks noGrp="1"/>
          </p:cNvSpPr>
          <p:nvPr>
            <p:ph idx="1"/>
          </p:nvPr>
        </p:nvSpPr>
        <p:spPr>
          <a:xfrm>
            <a:off x="448056" y="1341438"/>
            <a:ext cx="4008198" cy="4827587"/>
          </a:xfrm>
        </p:spPr>
        <p:txBody>
          <a:bodyPr/>
          <a:lstStyle/>
          <a:p>
            <a:pPr marL="0" indent="0">
              <a:buNone/>
            </a:pPr>
            <a:r>
              <a:rPr lang="en-US" dirty="0"/>
              <a:t>The following can be customized</a:t>
            </a:r>
          </a:p>
          <a:p>
            <a:r>
              <a:rPr lang="en-US" dirty="0"/>
              <a:t>Banner image</a:t>
            </a:r>
          </a:p>
          <a:p>
            <a:pPr lvl="1"/>
            <a:r>
              <a:rPr lang="en-US" dirty="0"/>
              <a:t>Display the count of the task to be completed </a:t>
            </a:r>
          </a:p>
          <a:p>
            <a:r>
              <a:rPr lang="en-US" dirty="0"/>
              <a:t>Quick links widget</a:t>
            </a:r>
          </a:p>
          <a:p>
            <a:pPr lvl="1"/>
            <a:r>
              <a:rPr lang="en-US" dirty="0"/>
              <a:t>OOTB redirects to ESC portal</a:t>
            </a:r>
          </a:p>
          <a:p>
            <a:r>
              <a:rPr lang="en-US" dirty="0"/>
              <a:t>Complete your to-does widget</a:t>
            </a:r>
          </a:p>
          <a:p>
            <a:pPr lvl="1"/>
            <a:r>
              <a:rPr lang="en-US" dirty="0"/>
              <a:t>Displays Short description, requester and due date</a:t>
            </a:r>
          </a:p>
          <a:p>
            <a:r>
              <a:rPr lang="en-US" dirty="0"/>
              <a:t>Track your request widget</a:t>
            </a:r>
          </a:p>
          <a:p>
            <a:pPr lvl="1"/>
            <a:r>
              <a:rPr lang="en-US" dirty="0"/>
              <a:t>Displays Short description and State</a:t>
            </a:r>
          </a:p>
        </p:txBody>
      </p:sp>
      <p:sp>
        <p:nvSpPr>
          <p:cNvPr id="36" name="Text Placeholder 4">
            <a:extLst>
              <a:ext uri="{FF2B5EF4-FFF2-40B4-BE49-F238E27FC236}">
                <a16:creationId xmlns:a16="http://schemas.microsoft.com/office/drawing/2014/main" id="{B87355BF-DD12-FC40-AD17-6E98251DBEEA}"/>
              </a:ext>
            </a:extLst>
          </p:cNvPr>
          <p:cNvSpPr txBox="1">
            <a:spLocks/>
          </p:cNvSpPr>
          <p:nvPr/>
        </p:nvSpPr>
        <p:spPr>
          <a:xfrm>
            <a:off x="438912" y="1033272"/>
            <a:ext cx="6364560" cy="448056"/>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8" name="TextBox 7">
            <a:extLst>
              <a:ext uri="{FF2B5EF4-FFF2-40B4-BE49-F238E27FC236}">
                <a16:creationId xmlns:a16="http://schemas.microsoft.com/office/drawing/2014/main" id="{27194257-AC2C-431C-8960-B5C2D6A9CDE2}"/>
              </a:ext>
            </a:extLst>
          </p:cNvPr>
          <p:cNvSpPr txBox="1"/>
          <p:nvPr/>
        </p:nvSpPr>
        <p:spPr>
          <a:xfrm>
            <a:off x="7818108" y="2992545"/>
            <a:ext cx="1235335" cy="523220"/>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HR Data sent</a:t>
            </a:r>
          </a:p>
        </p:txBody>
      </p:sp>
      <p:pic>
        <p:nvPicPr>
          <p:cNvPr id="1026" name="Picture 2" descr="Your Hub in Microsoft Teams">
            <a:extLst>
              <a:ext uri="{FF2B5EF4-FFF2-40B4-BE49-F238E27FC236}">
                <a16:creationId xmlns:a16="http://schemas.microsoft.com/office/drawing/2014/main" id="{4521D1E0-FA9F-144A-A5B6-52AA3A2691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088" y="1343427"/>
            <a:ext cx="6880446" cy="4092459"/>
          </a:xfrm>
          <a:prstGeom prst="rect">
            <a:avLst/>
          </a:prstGeom>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315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Human Capital Management (HCM)</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75925004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Integrating with an HCM</a:t>
            </a:r>
          </a:p>
        </p:txBody>
      </p:sp>
      <p:sp>
        <p:nvSpPr>
          <p:cNvPr id="9" name="Text Placeholder 8">
            <a:extLst>
              <a:ext uri="{FF2B5EF4-FFF2-40B4-BE49-F238E27FC236}">
                <a16:creationId xmlns:a16="http://schemas.microsoft.com/office/drawing/2014/main" id="{CFED4130-405F-0E1B-025C-A49CFB4E23B8}"/>
              </a:ext>
            </a:extLst>
          </p:cNvPr>
          <p:cNvSpPr>
            <a:spLocks noGrp="1"/>
          </p:cNvSpPr>
          <p:nvPr>
            <p:ph type="body" sz="quarter" idx="12"/>
          </p:nvPr>
        </p:nvSpPr>
        <p:spPr/>
        <p:txBody>
          <a:bodyPr/>
          <a:lstStyle/>
          <a:p>
            <a:r>
              <a:rPr lang="en-US" dirty="0"/>
              <a:t>How data is pulled for the inbound integration</a:t>
            </a:r>
          </a:p>
        </p:txBody>
      </p:sp>
      <p:pic>
        <p:nvPicPr>
          <p:cNvPr id="12" name="Picture 11">
            <a:extLst>
              <a:ext uri="{FF2B5EF4-FFF2-40B4-BE49-F238E27FC236}">
                <a16:creationId xmlns:a16="http://schemas.microsoft.com/office/drawing/2014/main" id="{26BA770B-D779-49AE-8DC5-217F404B5CC4}"/>
              </a:ext>
            </a:extLst>
          </p:cNvPr>
          <p:cNvPicPr>
            <a:picLocks noChangeAspect="1"/>
          </p:cNvPicPr>
          <p:nvPr/>
        </p:nvPicPr>
        <p:blipFill>
          <a:blip r:embed="rId3"/>
          <a:stretch>
            <a:fillRect/>
          </a:stretch>
        </p:blipFill>
        <p:spPr>
          <a:xfrm>
            <a:off x="7462982" y="1347978"/>
            <a:ext cx="3426691" cy="4582772"/>
          </a:xfrm>
          <a:prstGeom prst="rect">
            <a:avLst/>
          </a:prstGeom>
        </p:spPr>
      </p:pic>
      <p:sp>
        <p:nvSpPr>
          <p:cNvPr id="13" name="Content Placeholder 3">
            <a:extLst>
              <a:ext uri="{FF2B5EF4-FFF2-40B4-BE49-F238E27FC236}">
                <a16:creationId xmlns:a16="http://schemas.microsoft.com/office/drawing/2014/main" id="{0B995EB7-934F-3140-E58B-3C48F19D6E2E}"/>
              </a:ext>
            </a:extLst>
          </p:cNvPr>
          <p:cNvSpPr txBox="1">
            <a:spLocks/>
          </p:cNvSpPr>
          <p:nvPr/>
        </p:nvSpPr>
        <p:spPr>
          <a:xfrm>
            <a:off x="448056" y="1341681"/>
            <a:ext cx="5574919" cy="4396987"/>
          </a:xfrm>
          <a:prstGeom prst="rect">
            <a:avLst/>
          </a:prstGeom>
        </p:spPr>
        <p:txBody>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A schedule or event triggered in ServiceNow that starts the process of pulling data using HR services mapping configuration</a:t>
            </a:r>
          </a:p>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SOAP/REST services can retrieve data using the credentials provided.</a:t>
            </a:r>
          </a:p>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The data is parsed and mapped using the HR schema mappings and stored in the staging table(s)</a:t>
            </a:r>
          </a:p>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Data in the staging table(s) is transformed using the HR transform maps and stored in the HR profile table</a:t>
            </a:r>
          </a:p>
        </p:txBody>
      </p:sp>
      <p:sp>
        <p:nvSpPr>
          <p:cNvPr id="14" name="Line Callout 1 7">
            <a:extLst>
              <a:ext uri="{FF2B5EF4-FFF2-40B4-BE49-F238E27FC236}">
                <a16:creationId xmlns:a16="http://schemas.microsoft.com/office/drawing/2014/main" id="{179A588A-27BA-BD05-A81D-94DE442A4FC8}"/>
              </a:ext>
            </a:extLst>
          </p:cNvPr>
          <p:cNvSpPr/>
          <p:nvPr/>
        </p:nvSpPr>
        <p:spPr>
          <a:xfrm>
            <a:off x="8161505" y="1950699"/>
            <a:ext cx="1702341" cy="540090"/>
          </a:xfrm>
          <a:prstGeom prst="borderCallout1">
            <a:avLst>
              <a:gd name="adj1" fmla="val 48750"/>
              <a:gd name="adj2" fmla="val 238"/>
              <a:gd name="adj3" fmla="val -32580"/>
              <a:gd name="adj4" fmla="val -12511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5" name="Line Callout 1 36">
            <a:extLst>
              <a:ext uri="{FF2B5EF4-FFF2-40B4-BE49-F238E27FC236}">
                <a16:creationId xmlns:a16="http://schemas.microsoft.com/office/drawing/2014/main" id="{870DAF70-8572-AB57-0AD6-E06208D5D885}"/>
              </a:ext>
            </a:extLst>
          </p:cNvPr>
          <p:cNvSpPr/>
          <p:nvPr/>
        </p:nvSpPr>
        <p:spPr>
          <a:xfrm>
            <a:off x="8161505" y="2522710"/>
            <a:ext cx="1702341" cy="529965"/>
          </a:xfrm>
          <a:prstGeom prst="borderCallout1">
            <a:avLst>
              <a:gd name="adj1" fmla="val 48750"/>
              <a:gd name="adj2" fmla="val 238"/>
              <a:gd name="adj3" fmla="val 16884"/>
              <a:gd name="adj4" fmla="val -12494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6" name="Line Callout 1 37">
            <a:extLst>
              <a:ext uri="{FF2B5EF4-FFF2-40B4-BE49-F238E27FC236}">
                <a16:creationId xmlns:a16="http://schemas.microsoft.com/office/drawing/2014/main" id="{124C3DBE-135B-5EA6-C1F3-DE1A34BFD58E}"/>
              </a:ext>
            </a:extLst>
          </p:cNvPr>
          <p:cNvSpPr/>
          <p:nvPr/>
        </p:nvSpPr>
        <p:spPr>
          <a:xfrm>
            <a:off x="8025319" y="3081045"/>
            <a:ext cx="2864354" cy="1446505"/>
          </a:xfrm>
          <a:prstGeom prst="borderCallout1">
            <a:avLst>
              <a:gd name="adj1" fmla="val 48750"/>
              <a:gd name="adj2" fmla="val 238"/>
              <a:gd name="adj3" fmla="val 17402"/>
              <a:gd name="adj4" fmla="val -6971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7" name="Line Callout 1 38">
            <a:extLst>
              <a:ext uri="{FF2B5EF4-FFF2-40B4-BE49-F238E27FC236}">
                <a16:creationId xmlns:a16="http://schemas.microsoft.com/office/drawing/2014/main" id="{CBCE1CEC-D7B5-DFB9-E4ED-B97BF44163BC}"/>
              </a:ext>
            </a:extLst>
          </p:cNvPr>
          <p:cNvSpPr/>
          <p:nvPr/>
        </p:nvSpPr>
        <p:spPr>
          <a:xfrm>
            <a:off x="8025319" y="4554570"/>
            <a:ext cx="2864354" cy="1473930"/>
          </a:xfrm>
          <a:prstGeom prst="borderCallout1">
            <a:avLst>
              <a:gd name="adj1" fmla="val 48750"/>
              <a:gd name="adj2" fmla="val 238"/>
              <a:gd name="adj3" fmla="val -12112"/>
              <a:gd name="adj4" fmla="val -696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10" name="Picture 9">
            <a:extLst>
              <a:ext uri="{FF2B5EF4-FFF2-40B4-BE49-F238E27FC236}">
                <a16:creationId xmlns:a16="http://schemas.microsoft.com/office/drawing/2014/main" id="{161B4E68-6C53-82D9-BFF7-857B506D1FF5}"/>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0264856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Integrating with an HCM</a:t>
            </a:r>
          </a:p>
        </p:txBody>
      </p:sp>
      <p:sp>
        <p:nvSpPr>
          <p:cNvPr id="5" name="Text Placeholder 4">
            <a:extLst>
              <a:ext uri="{FF2B5EF4-FFF2-40B4-BE49-F238E27FC236}">
                <a16:creationId xmlns:a16="http://schemas.microsoft.com/office/drawing/2014/main" id="{6E85F4A3-D84F-D1B4-D7E7-AB04C876B73A}"/>
              </a:ext>
            </a:extLst>
          </p:cNvPr>
          <p:cNvSpPr>
            <a:spLocks noGrp="1"/>
          </p:cNvSpPr>
          <p:nvPr>
            <p:ph type="body" sz="quarter" idx="12"/>
          </p:nvPr>
        </p:nvSpPr>
        <p:spPr/>
        <p:txBody>
          <a:bodyPr/>
          <a:lstStyle/>
          <a:p>
            <a:r>
              <a:rPr lang="en-US" dirty="0"/>
              <a:t>How data is pushed for the outbound integration</a:t>
            </a:r>
          </a:p>
        </p:txBody>
      </p:sp>
      <p:sp>
        <p:nvSpPr>
          <p:cNvPr id="13" name="Content Placeholder 3">
            <a:extLst>
              <a:ext uri="{FF2B5EF4-FFF2-40B4-BE49-F238E27FC236}">
                <a16:creationId xmlns:a16="http://schemas.microsoft.com/office/drawing/2014/main" id="{0625E184-AD5C-198C-522D-EE2A302A955A}"/>
              </a:ext>
            </a:extLst>
          </p:cNvPr>
          <p:cNvSpPr txBox="1">
            <a:spLocks/>
          </p:cNvSpPr>
          <p:nvPr/>
        </p:nvSpPr>
        <p:spPr>
          <a:xfrm>
            <a:off x="448056" y="1341681"/>
            <a:ext cx="5574919" cy="4396987"/>
          </a:xfrm>
          <a:prstGeom prst="rect">
            <a:avLst/>
          </a:prstGeom>
        </p:spPr>
        <p:txBody>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A schedule or event triggered in ServiceNow that starts the process of pushing data from the HR tables or HR service</a:t>
            </a:r>
          </a:p>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The HR web services transfer the data to the HR external interface table</a:t>
            </a:r>
          </a:p>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The HR service mapping configuration binds the source and web services</a:t>
            </a:r>
          </a:p>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The HR outbound schema mappings map the data from the source tables to the fields in the target system</a:t>
            </a:r>
          </a:p>
          <a:p>
            <a:pPr marL="228509" marR="0" lvl="0" indent="-228509" algn="l" defTabSz="457017" rtl="0" eaLnBrk="1" fontAlgn="auto" latinLnBrk="0" hangingPunct="1">
              <a:lnSpc>
                <a:spcPct val="100000"/>
              </a:lnSpc>
              <a:spcBef>
                <a:spcPts val="400"/>
              </a:spcBef>
              <a:spcAft>
                <a:spcPts val="600"/>
              </a:spcAft>
              <a:buClr>
                <a:srgbClr val="000000"/>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rPr>
              <a:t>SOAP/REST services can retrieve data using the credentials provided</a:t>
            </a:r>
          </a:p>
        </p:txBody>
      </p:sp>
      <p:pic>
        <p:nvPicPr>
          <p:cNvPr id="14" name="Picture 13">
            <a:extLst>
              <a:ext uri="{FF2B5EF4-FFF2-40B4-BE49-F238E27FC236}">
                <a16:creationId xmlns:a16="http://schemas.microsoft.com/office/drawing/2014/main" id="{03E1F2DA-B6EE-B9AC-FD3A-0C690D1A6C66}"/>
              </a:ext>
            </a:extLst>
          </p:cNvPr>
          <p:cNvPicPr>
            <a:picLocks noChangeAspect="1"/>
          </p:cNvPicPr>
          <p:nvPr/>
        </p:nvPicPr>
        <p:blipFill>
          <a:blip r:embed="rId3"/>
          <a:stretch>
            <a:fillRect/>
          </a:stretch>
        </p:blipFill>
        <p:spPr>
          <a:xfrm>
            <a:off x="7875449" y="1195578"/>
            <a:ext cx="2542650" cy="4554000"/>
          </a:xfrm>
          <a:prstGeom prst="rect">
            <a:avLst/>
          </a:prstGeom>
        </p:spPr>
      </p:pic>
      <p:sp>
        <p:nvSpPr>
          <p:cNvPr id="15" name="Line Callout 1 7">
            <a:extLst>
              <a:ext uri="{FF2B5EF4-FFF2-40B4-BE49-F238E27FC236}">
                <a16:creationId xmlns:a16="http://schemas.microsoft.com/office/drawing/2014/main" id="{F4244C39-1336-AC41-DB7C-ABDC027D5FA0}"/>
              </a:ext>
            </a:extLst>
          </p:cNvPr>
          <p:cNvSpPr/>
          <p:nvPr/>
        </p:nvSpPr>
        <p:spPr>
          <a:xfrm>
            <a:off x="7875448" y="1118934"/>
            <a:ext cx="2560563" cy="959137"/>
          </a:xfrm>
          <a:prstGeom prst="borderCallout1">
            <a:avLst>
              <a:gd name="adj1" fmla="val 48750"/>
              <a:gd name="adj2" fmla="val 238"/>
              <a:gd name="adj3" fmla="val 55073"/>
              <a:gd name="adj4" fmla="val -7146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6" name="Line Callout 1 8">
            <a:extLst>
              <a:ext uri="{FF2B5EF4-FFF2-40B4-BE49-F238E27FC236}">
                <a16:creationId xmlns:a16="http://schemas.microsoft.com/office/drawing/2014/main" id="{B837F795-8EAF-0CCD-C575-011061466223}"/>
              </a:ext>
            </a:extLst>
          </p:cNvPr>
          <p:cNvSpPr/>
          <p:nvPr/>
        </p:nvSpPr>
        <p:spPr>
          <a:xfrm>
            <a:off x="7875449" y="2078071"/>
            <a:ext cx="2560563" cy="668693"/>
          </a:xfrm>
          <a:prstGeom prst="borderCallout1">
            <a:avLst>
              <a:gd name="adj1" fmla="val 48750"/>
              <a:gd name="adj2" fmla="val 238"/>
              <a:gd name="adj3" fmla="val 62325"/>
              <a:gd name="adj4" fmla="val -7183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7" name="Line Callout 1 9">
            <a:extLst>
              <a:ext uri="{FF2B5EF4-FFF2-40B4-BE49-F238E27FC236}">
                <a16:creationId xmlns:a16="http://schemas.microsoft.com/office/drawing/2014/main" id="{6B71B216-8FBB-C277-7BED-55560CB21D0A}"/>
              </a:ext>
            </a:extLst>
          </p:cNvPr>
          <p:cNvSpPr/>
          <p:nvPr/>
        </p:nvSpPr>
        <p:spPr>
          <a:xfrm>
            <a:off x="7875449" y="2746764"/>
            <a:ext cx="2560563" cy="959137"/>
          </a:xfrm>
          <a:prstGeom prst="borderCallout1">
            <a:avLst>
              <a:gd name="adj1" fmla="val 48750"/>
              <a:gd name="adj2" fmla="val 238"/>
              <a:gd name="adj3" fmla="val 41170"/>
              <a:gd name="adj4" fmla="val -72581"/>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8" name="Line Callout 1 10">
            <a:extLst>
              <a:ext uri="{FF2B5EF4-FFF2-40B4-BE49-F238E27FC236}">
                <a16:creationId xmlns:a16="http://schemas.microsoft.com/office/drawing/2014/main" id="{3CD3CA56-3681-7359-11A0-E1F4C27FD27D}"/>
              </a:ext>
            </a:extLst>
          </p:cNvPr>
          <p:cNvSpPr/>
          <p:nvPr/>
        </p:nvSpPr>
        <p:spPr>
          <a:xfrm>
            <a:off x="7875449" y="3705902"/>
            <a:ext cx="2560563" cy="784630"/>
          </a:xfrm>
          <a:prstGeom prst="borderCallout1">
            <a:avLst>
              <a:gd name="adj1" fmla="val 48750"/>
              <a:gd name="adj2" fmla="val 238"/>
              <a:gd name="adj3" fmla="val 22847"/>
              <a:gd name="adj4" fmla="val -7183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9" name="Line Callout 1 11">
            <a:extLst>
              <a:ext uri="{FF2B5EF4-FFF2-40B4-BE49-F238E27FC236}">
                <a16:creationId xmlns:a16="http://schemas.microsoft.com/office/drawing/2014/main" id="{B7B19537-96A0-4BEF-72B2-56F6DCE78E0A}"/>
              </a:ext>
            </a:extLst>
          </p:cNvPr>
          <p:cNvSpPr/>
          <p:nvPr/>
        </p:nvSpPr>
        <p:spPr>
          <a:xfrm>
            <a:off x="7875448" y="4487492"/>
            <a:ext cx="2560563" cy="593905"/>
          </a:xfrm>
          <a:prstGeom prst="borderCallout1">
            <a:avLst>
              <a:gd name="adj1" fmla="val 48750"/>
              <a:gd name="adj2" fmla="val 238"/>
              <a:gd name="adj3" fmla="val 53241"/>
              <a:gd name="adj4" fmla="val -7183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11" name="Picture 10">
            <a:extLst>
              <a:ext uri="{FF2B5EF4-FFF2-40B4-BE49-F238E27FC236}">
                <a16:creationId xmlns:a16="http://schemas.microsoft.com/office/drawing/2014/main" id="{1F4E3076-5FC7-8C56-8ECF-7C2A4D104062}"/>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0497080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7F480D-20F9-CA6C-7F29-E2E9CDE5060B}"/>
              </a:ext>
            </a:extLst>
          </p:cNvPr>
          <p:cNvSpPr>
            <a:spLocks noGrp="1"/>
          </p:cNvSpPr>
          <p:nvPr>
            <p:ph type="title"/>
          </p:nvPr>
        </p:nvSpPr>
        <p:spPr/>
        <p:txBody>
          <a:bodyPr/>
          <a:lstStyle/>
          <a:p>
            <a:r>
              <a:rPr lang="en-US" dirty="0"/>
              <a:t>SAP SuccessFactors integration</a:t>
            </a:r>
          </a:p>
        </p:txBody>
      </p:sp>
    </p:spTree>
    <p:extLst>
      <p:ext uri="{BB962C8B-B14F-4D97-AF65-F5344CB8AC3E}">
        <p14:creationId xmlns:p14="http://schemas.microsoft.com/office/powerpoint/2010/main" val="29918358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SAP SuccessFactors service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p:txBody>
          <a:bodyPr/>
          <a:lstStyle/>
          <a:p>
            <a:r>
              <a:rPr lang="en-US" dirty="0"/>
              <a:t>The preconfigured integration uses SOAP and REST services to synchronize employee profiles and employee tasks, you can use as-is or Install or customize it to meet your needs.</a:t>
            </a:r>
          </a:p>
        </p:txBody>
      </p:sp>
      <p:pic>
        <p:nvPicPr>
          <p:cNvPr id="4" name="Picture 3">
            <a:extLst>
              <a:ext uri="{FF2B5EF4-FFF2-40B4-BE49-F238E27FC236}">
                <a16:creationId xmlns:a16="http://schemas.microsoft.com/office/drawing/2014/main" id="{ACE908E0-7F09-7143-BB33-20789B12F5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1819" y="5901708"/>
            <a:ext cx="2166454" cy="267198"/>
          </a:xfrm>
          <a:prstGeom prst="rect">
            <a:avLst/>
          </a:prstGeom>
        </p:spPr>
      </p:pic>
      <p:pic>
        <p:nvPicPr>
          <p:cNvPr id="6" name="Picture 5">
            <a:extLst>
              <a:ext uri="{FF2B5EF4-FFF2-40B4-BE49-F238E27FC236}">
                <a16:creationId xmlns:a16="http://schemas.microsoft.com/office/drawing/2014/main" id="{69E43271-95C6-3800-FE77-BBC01DED7F84}"/>
              </a:ext>
            </a:extLst>
          </p:cNvPr>
          <p:cNvPicPr>
            <a:picLocks noChangeAspect="1"/>
          </p:cNvPicPr>
          <p:nvPr/>
        </p:nvPicPr>
        <p:blipFill>
          <a:blip r:embed="rId4"/>
          <a:stretch>
            <a:fillRect/>
          </a:stretch>
        </p:blipFill>
        <p:spPr>
          <a:xfrm>
            <a:off x="550552" y="5746628"/>
            <a:ext cx="5947945" cy="423417"/>
          </a:xfrm>
          <a:prstGeom prst="rect">
            <a:avLst/>
          </a:prstGeom>
          <a:ln w="6350">
            <a:solidFill>
              <a:schemeClr val="tx1"/>
            </a:solidFill>
          </a:ln>
        </p:spPr>
      </p:pic>
      <p:graphicFrame>
        <p:nvGraphicFramePr>
          <p:cNvPr id="9" name="Diagram 8">
            <a:extLst>
              <a:ext uri="{FF2B5EF4-FFF2-40B4-BE49-F238E27FC236}">
                <a16:creationId xmlns:a16="http://schemas.microsoft.com/office/drawing/2014/main" id="{70363E35-A5B6-C3F6-00A5-56F66312B53A}"/>
              </a:ext>
            </a:extLst>
          </p:cNvPr>
          <p:cNvGraphicFramePr/>
          <p:nvPr>
            <p:extLst>
              <p:ext uri="{D42A27DB-BD31-4B8C-83A1-F6EECF244321}">
                <p14:modId xmlns:p14="http://schemas.microsoft.com/office/powerpoint/2010/main" val="2078582095"/>
              </p:ext>
            </p:extLst>
          </p:nvPr>
        </p:nvGraphicFramePr>
        <p:xfrm>
          <a:off x="1959549" y="2286507"/>
          <a:ext cx="7970981" cy="301516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734937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061B1A5-F17C-4E6F-9CEC-7BEC27584A17}"/>
              </a:ext>
            </a:extLst>
          </p:cNvPr>
          <p:cNvSpPr/>
          <p:nvPr/>
        </p:nvSpPr>
        <p:spPr>
          <a:xfrm>
            <a:off x="1415394" y="1838036"/>
            <a:ext cx="5409783" cy="3647196"/>
          </a:xfrm>
          <a:prstGeom prst="rect">
            <a:avLst/>
          </a:prstGeom>
          <a:solidFill>
            <a:schemeClr val="bg1"/>
          </a:solidFill>
          <a:ln w="508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
        <p:nvSpPr>
          <p:cNvPr id="18" name="Rectangle 17">
            <a:extLst>
              <a:ext uri="{FF2B5EF4-FFF2-40B4-BE49-F238E27FC236}">
                <a16:creationId xmlns:a16="http://schemas.microsoft.com/office/drawing/2014/main" id="{F9916987-7065-4BCA-9BF4-5B564135DCFC}"/>
              </a:ext>
            </a:extLst>
          </p:cNvPr>
          <p:cNvSpPr/>
          <p:nvPr/>
        </p:nvSpPr>
        <p:spPr>
          <a:xfrm>
            <a:off x="4944744" y="2736797"/>
            <a:ext cx="1566126" cy="2411155"/>
          </a:xfrm>
          <a:prstGeom prst="rect">
            <a:avLst/>
          </a:prstGeom>
          <a:solidFill>
            <a:srgbClr val="F2F2F2"/>
          </a:solid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6"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6" name="Title 5">
            <a:extLst>
              <a:ext uri="{FF2B5EF4-FFF2-40B4-BE49-F238E27FC236}">
                <a16:creationId xmlns:a16="http://schemas.microsoft.com/office/drawing/2014/main" id="{47472985-60F5-4DD6-844B-33B8D7932733}"/>
              </a:ext>
            </a:extLst>
          </p:cNvPr>
          <p:cNvSpPr>
            <a:spLocks noGrp="1"/>
          </p:cNvSpPr>
          <p:nvPr>
            <p:ph type="title"/>
          </p:nvPr>
        </p:nvSpPr>
        <p:spPr/>
        <p:txBody>
          <a:bodyPr/>
          <a:lstStyle/>
          <a:p>
            <a:r>
              <a:rPr lang="en-US" dirty="0"/>
              <a:t>SuccessFactors integration architecture (functional)</a:t>
            </a:r>
          </a:p>
        </p:txBody>
      </p:sp>
      <p:sp>
        <p:nvSpPr>
          <p:cNvPr id="8" name="TextBox 7">
            <a:extLst>
              <a:ext uri="{FF2B5EF4-FFF2-40B4-BE49-F238E27FC236}">
                <a16:creationId xmlns:a16="http://schemas.microsoft.com/office/drawing/2014/main" id="{C342A239-5E5F-4D4B-9EDF-AE23AC9A9242}"/>
              </a:ext>
            </a:extLst>
          </p:cNvPr>
          <p:cNvSpPr txBox="1"/>
          <p:nvPr/>
        </p:nvSpPr>
        <p:spPr>
          <a:xfrm>
            <a:off x="3022316" y="2069688"/>
            <a:ext cx="1922428" cy="260772"/>
          </a:xfrm>
          <a:prstGeom prst="rect">
            <a:avLst/>
          </a:prstGeom>
          <a:noFill/>
          <a:ln w="28575">
            <a:noFill/>
          </a:ln>
        </p:spPr>
        <p:txBody>
          <a:bodyPr wrap="square" lIns="0" rIns="0" rtlCol="0" anchor="ctr" anchorCtr="0">
            <a:noAutofit/>
          </a:bodyPr>
          <a:lstStyle/>
          <a:p>
            <a:pPr marL="0" marR="0" lvl="0" indent="0" algn="ctr" defTabSz="456903"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a:ln>
                  <a:noFill/>
                </a:ln>
                <a:solidFill>
                  <a:srgbClr val="293E40"/>
                </a:solidFill>
                <a:effectLst/>
                <a:uLnTx/>
                <a:uFillTx/>
                <a:latin typeface="Century Gothic" panose="020F0302020204030204"/>
                <a:ea typeface="+mn-ea"/>
                <a:cs typeface="+mn-cs"/>
              </a:rPr>
              <a:t>Now Platform</a:t>
            </a:r>
            <a:r>
              <a:rPr kumimoji="0" lang="en-US" sz="1400" b="1" i="0" u="none" strike="noStrike" kern="1200" cap="none" spc="0" normalizeH="0" baseline="30000" noProof="0" dirty="0">
                <a:ln>
                  <a:noFill/>
                </a:ln>
                <a:solidFill>
                  <a:srgbClr val="293E40"/>
                </a:solidFill>
                <a:effectLst/>
                <a:uLnTx/>
                <a:uFillTx/>
                <a:latin typeface="Gilroy" pitchFamily="2" charset="77"/>
                <a:ea typeface="+mn-ea"/>
                <a:cs typeface="+mn-cs"/>
              </a:rPr>
              <a:t>®</a:t>
            </a:r>
            <a:endParaRPr kumimoji="0" lang="en-US" sz="1600" b="1" i="0" u="none" strike="noStrike" kern="1200" cap="none" spc="0" normalizeH="0" baseline="30000" noProof="0" dirty="0">
              <a:ln>
                <a:noFill/>
              </a:ln>
              <a:solidFill>
                <a:srgbClr val="293E40"/>
              </a:solidFill>
              <a:effectLst/>
              <a:uLnTx/>
              <a:uFillTx/>
              <a:latin typeface="Gilroy" pitchFamily="2" charset="77"/>
              <a:ea typeface="+mn-ea"/>
              <a:cs typeface="+mn-cs"/>
            </a:endParaRPr>
          </a:p>
        </p:txBody>
      </p:sp>
      <p:sp>
        <p:nvSpPr>
          <p:cNvPr id="12" name="TextBox 11">
            <a:extLst>
              <a:ext uri="{FF2B5EF4-FFF2-40B4-BE49-F238E27FC236}">
                <a16:creationId xmlns:a16="http://schemas.microsoft.com/office/drawing/2014/main" id="{9E51F0B8-1959-4392-979F-CEA81863F2DA}"/>
              </a:ext>
            </a:extLst>
          </p:cNvPr>
          <p:cNvSpPr txBox="1"/>
          <p:nvPr/>
        </p:nvSpPr>
        <p:spPr>
          <a:xfrm flipH="1">
            <a:off x="5072425" y="3413508"/>
            <a:ext cx="1309549" cy="276927"/>
          </a:xfrm>
          <a:prstGeom prst="rect">
            <a:avLst/>
          </a:prstGeom>
          <a:noFill/>
        </p:spPr>
        <p:txBody>
          <a:bodyPr wrap="square" rtlCol="0">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IntegrationHub</a:t>
            </a:r>
          </a:p>
        </p:txBody>
      </p:sp>
      <p:sp>
        <p:nvSpPr>
          <p:cNvPr id="24" name="TextBox 23">
            <a:extLst>
              <a:ext uri="{FF2B5EF4-FFF2-40B4-BE49-F238E27FC236}">
                <a16:creationId xmlns:a16="http://schemas.microsoft.com/office/drawing/2014/main" id="{D695DF32-23FB-4B0E-89F2-EB2C77F45B9B}"/>
              </a:ext>
            </a:extLst>
          </p:cNvPr>
          <p:cNvSpPr txBox="1"/>
          <p:nvPr/>
        </p:nvSpPr>
        <p:spPr>
          <a:xfrm>
            <a:off x="5036789" y="4452381"/>
            <a:ext cx="1345186" cy="646331"/>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SAP SuccessFactors</a:t>
            </a: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 HR Spoke</a:t>
            </a: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0" name="Rectangle 29">
            <a:extLst>
              <a:ext uri="{FF2B5EF4-FFF2-40B4-BE49-F238E27FC236}">
                <a16:creationId xmlns:a16="http://schemas.microsoft.com/office/drawing/2014/main" id="{EF9C0B4F-586F-4F9E-B996-3836F77F6D61}"/>
              </a:ext>
            </a:extLst>
          </p:cNvPr>
          <p:cNvSpPr/>
          <p:nvPr/>
        </p:nvSpPr>
        <p:spPr>
          <a:xfrm>
            <a:off x="1672250" y="2736796"/>
            <a:ext cx="3001142" cy="2411155"/>
          </a:xfrm>
          <a:prstGeom prst="rect">
            <a:avLst/>
          </a:prstGeom>
          <a:solidFill>
            <a:srgbClr val="F2F2F2"/>
          </a:solid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6"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BE05FF89-CFE5-47E3-A01B-EC19CCE968CC}"/>
              </a:ext>
            </a:extLst>
          </p:cNvPr>
          <p:cNvSpPr txBox="1"/>
          <p:nvPr/>
        </p:nvSpPr>
        <p:spPr>
          <a:xfrm>
            <a:off x="2004374" y="3963208"/>
            <a:ext cx="963474" cy="461545"/>
          </a:xfrm>
          <a:prstGeom prst="rect">
            <a:avLst/>
          </a:prstGeom>
          <a:noFill/>
        </p:spPr>
        <p:txBody>
          <a:bodyPr wrap="none" rtlCol="0">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HR Service</a:t>
            </a: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Delivery</a:t>
            </a:r>
          </a:p>
        </p:txBody>
      </p:sp>
      <p:sp>
        <p:nvSpPr>
          <p:cNvPr id="49" name="TextBox 48">
            <a:extLst>
              <a:ext uri="{FF2B5EF4-FFF2-40B4-BE49-F238E27FC236}">
                <a16:creationId xmlns:a16="http://schemas.microsoft.com/office/drawing/2014/main" id="{E28133A7-6903-4932-8DBE-222DD3556B9D}"/>
              </a:ext>
            </a:extLst>
          </p:cNvPr>
          <p:cNvSpPr txBox="1"/>
          <p:nvPr/>
        </p:nvSpPr>
        <p:spPr>
          <a:xfrm flipH="1">
            <a:off x="8230520" y="2146615"/>
            <a:ext cx="1185965" cy="276927"/>
          </a:xfrm>
          <a:prstGeom prst="rect">
            <a:avLst/>
          </a:prstGeom>
          <a:noFill/>
        </p:spPr>
        <p:txBody>
          <a:bodyPr wrap="square" rtlCol="0">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Workday</a:t>
            </a:r>
          </a:p>
        </p:txBody>
      </p:sp>
      <p:grpSp>
        <p:nvGrpSpPr>
          <p:cNvPr id="51" name="Group 51">
            <a:extLst>
              <a:ext uri="{FF2B5EF4-FFF2-40B4-BE49-F238E27FC236}">
                <a16:creationId xmlns:a16="http://schemas.microsoft.com/office/drawing/2014/main" id="{432DD281-CD1D-4757-9C66-38073FB7574B}"/>
              </a:ext>
            </a:extLst>
          </p:cNvPr>
          <p:cNvGrpSpPr>
            <a:grpSpLocks noChangeAspect="1"/>
          </p:cNvGrpSpPr>
          <p:nvPr/>
        </p:nvGrpSpPr>
        <p:grpSpPr bwMode="auto">
          <a:xfrm>
            <a:off x="8620108" y="2651282"/>
            <a:ext cx="365030" cy="487236"/>
            <a:chOff x="6267" y="887"/>
            <a:chExt cx="230" cy="307"/>
          </a:xfrm>
        </p:grpSpPr>
        <p:sp>
          <p:nvSpPr>
            <p:cNvPr id="52" name="Oval 52">
              <a:extLst>
                <a:ext uri="{FF2B5EF4-FFF2-40B4-BE49-F238E27FC236}">
                  <a16:creationId xmlns:a16="http://schemas.microsoft.com/office/drawing/2014/main" id="{995540D5-3F51-4EBF-A19D-8BF189371762}"/>
                </a:ext>
              </a:extLst>
            </p:cNvPr>
            <p:cNvSpPr>
              <a:spLocks noChangeArrowheads="1"/>
            </p:cNvSpPr>
            <p:nvPr/>
          </p:nvSpPr>
          <p:spPr bwMode="auto">
            <a:xfrm>
              <a:off x="6314" y="922"/>
              <a:ext cx="137" cy="53"/>
            </a:xfrm>
            <a:prstGeom prst="ellipse">
              <a:avLst/>
            </a:pr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
          <p:nvSpPr>
            <p:cNvPr id="53" name="Freeform 53">
              <a:extLst>
                <a:ext uri="{FF2B5EF4-FFF2-40B4-BE49-F238E27FC236}">
                  <a16:creationId xmlns:a16="http://schemas.microsoft.com/office/drawing/2014/main" id="{82B95A2C-A04B-464B-AC18-EC6EFAC5EBD0}"/>
                </a:ext>
              </a:extLst>
            </p:cNvPr>
            <p:cNvSpPr>
              <a:spLocks noEditPoints="1"/>
            </p:cNvSpPr>
            <p:nvPr/>
          </p:nvSpPr>
          <p:spPr bwMode="auto">
            <a:xfrm>
              <a:off x="6267" y="887"/>
              <a:ext cx="230" cy="307"/>
            </a:xfrm>
            <a:custGeom>
              <a:avLst/>
              <a:gdLst>
                <a:gd name="T0" fmla="*/ 188 w 188"/>
                <a:gd name="T1" fmla="*/ 50 h 244"/>
                <a:gd name="T2" fmla="*/ 94 w 188"/>
                <a:gd name="T3" fmla="*/ 0 h 244"/>
                <a:gd name="T4" fmla="*/ 0 w 188"/>
                <a:gd name="T5" fmla="*/ 50 h 244"/>
                <a:gd name="T6" fmla="*/ 0 w 188"/>
                <a:gd name="T7" fmla="*/ 200 h 244"/>
                <a:gd name="T8" fmla="*/ 94 w 188"/>
                <a:gd name="T9" fmla="*/ 244 h 244"/>
                <a:gd name="T10" fmla="*/ 188 w 188"/>
                <a:gd name="T11" fmla="*/ 200 h 244"/>
                <a:gd name="T12" fmla="*/ 188 w 188"/>
                <a:gd name="T13" fmla="*/ 50 h 244"/>
                <a:gd name="T14" fmla="*/ 176 w 188"/>
                <a:gd name="T15" fmla="*/ 150 h 244"/>
                <a:gd name="T16" fmla="*/ 176 w 188"/>
                <a:gd name="T17" fmla="*/ 152 h 244"/>
                <a:gd name="T18" fmla="*/ 94 w 188"/>
                <a:gd name="T19" fmla="*/ 184 h 244"/>
                <a:gd name="T20" fmla="*/ 12 w 188"/>
                <a:gd name="T21" fmla="*/ 152 h 244"/>
                <a:gd name="T22" fmla="*/ 12 w 188"/>
                <a:gd name="T23" fmla="*/ 150 h 244"/>
                <a:gd name="T24" fmla="*/ 12 w 188"/>
                <a:gd name="T25" fmla="*/ 126 h 244"/>
                <a:gd name="T26" fmla="*/ 94 w 188"/>
                <a:gd name="T27" fmla="*/ 148 h 244"/>
                <a:gd name="T28" fmla="*/ 176 w 188"/>
                <a:gd name="T29" fmla="*/ 126 h 244"/>
                <a:gd name="T30" fmla="*/ 176 w 188"/>
                <a:gd name="T31" fmla="*/ 150 h 244"/>
                <a:gd name="T32" fmla="*/ 176 w 188"/>
                <a:gd name="T33" fmla="*/ 104 h 244"/>
                <a:gd name="T34" fmla="*/ 94 w 188"/>
                <a:gd name="T35" fmla="*/ 136 h 244"/>
                <a:gd name="T36" fmla="*/ 12 w 188"/>
                <a:gd name="T37" fmla="*/ 104 h 244"/>
                <a:gd name="T38" fmla="*/ 12 w 188"/>
                <a:gd name="T39" fmla="*/ 102 h 244"/>
                <a:gd name="T40" fmla="*/ 12 w 188"/>
                <a:gd name="T41" fmla="*/ 75 h 244"/>
                <a:gd name="T42" fmla="*/ 94 w 188"/>
                <a:gd name="T43" fmla="*/ 100 h 244"/>
                <a:gd name="T44" fmla="*/ 176 w 188"/>
                <a:gd name="T45" fmla="*/ 75 h 244"/>
                <a:gd name="T46" fmla="*/ 176 w 188"/>
                <a:gd name="T47" fmla="*/ 102 h 244"/>
                <a:gd name="T48" fmla="*/ 176 w 188"/>
                <a:gd name="T49" fmla="*/ 104 h 244"/>
                <a:gd name="T50" fmla="*/ 94 w 188"/>
                <a:gd name="T51" fmla="*/ 12 h 244"/>
                <a:gd name="T52" fmla="*/ 176 w 188"/>
                <a:gd name="T53" fmla="*/ 50 h 244"/>
                <a:gd name="T54" fmla="*/ 94 w 188"/>
                <a:gd name="T55" fmla="*/ 88 h 244"/>
                <a:gd name="T56" fmla="*/ 12 w 188"/>
                <a:gd name="T57" fmla="*/ 50 h 244"/>
                <a:gd name="T58" fmla="*/ 94 w 188"/>
                <a:gd name="T59" fmla="*/ 12 h 244"/>
                <a:gd name="T60" fmla="*/ 94 w 188"/>
                <a:gd name="T61" fmla="*/ 232 h 244"/>
                <a:gd name="T62" fmla="*/ 12 w 188"/>
                <a:gd name="T63" fmla="*/ 200 h 244"/>
                <a:gd name="T64" fmla="*/ 12 w 188"/>
                <a:gd name="T65" fmla="*/ 174 h 244"/>
                <a:gd name="T66" fmla="*/ 94 w 188"/>
                <a:gd name="T67" fmla="*/ 196 h 244"/>
                <a:gd name="T68" fmla="*/ 176 w 188"/>
                <a:gd name="T69" fmla="*/ 174 h 244"/>
                <a:gd name="T70" fmla="*/ 176 w 188"/>
                <a:gd name="T71" fmla="*/ 200 h 244"/>
                <a:gd name="T72" fmla="*/ 94 w 188"/>
                <a:gd name="T73"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8" h="244">
                  <a:moveTo>
                    <a:pt x="188" y="50"/>
                  </a:moveTo>
                  <a:cubicBezTo>
                    <a:pt x="188" y="22"/>
                    <a:pt x="147" y="0"/>
                    <a:pt x="94" y="0"/>
                  </a:cubicBezTo>
                  <a:cubicBezTo>
                    <a:pt x="41" y="0"/>
                    <a:pt x="0" y="22"/>
                    <a:pt x="0" y="50"/>
                  </a:cubicBezTo>
                  <a:cubicBezTo>
                    <a:pt x="0" y="51"/>
                    <a:pt x="0" y="200"/>
                    <a:pt x="0" y="200"/>
                  </a:cubicBezTo>
                  <a:cubicBezTo>
                    <a:pt x="0" y="225"/>
                    <a:pt x="40" y="244"/>
                    <a:pt x="94" y="244"/>
                  </a:cubicBezTo>
                  <a:cubicBezTo>
                    <a:pt x="148" y="244"/>
                    <a:pt x="188" y="225"/>
                    <a:pt x="188" y="200"/>
                  </a:cubicBezTo>
                  <a:cubicBezTo>
                    <a:pt x="188" y="200"/>
                    <a:pt x="188" y="51"/>
                    <a:pt x="188" y="50"/>
                  </a:cubicBezTo>
                  <a:close/>
                  <a:moveTo>
                    <a:pt x="176" y="150"/>
                  </a:moveTo>
                  <a:cubicBezTo>
                    <a:pt x="176" y="152"/>
                    <a:pt x="176" y="152"/>
                    <a:pt x="176" y="152"/>
                  </a:cubicBezTo>
                  <a:cubicBezTo>
                    <a:pt x="176" y="167"/>
                    <a:pt x="142" y="184"/>
                    <a:pt x="94" y="184"/>
                  </a:cubicBezTo>
                  <a:cubicBezTo>
                    <a:pt x="46" y="184"/>
                    <a:pt x="12" y="167"/>
                    <a:pt x="12" y="152"/>
                  </a:cubicBezTo>
                  <a:cubicBezTo>
                    <a:pt x="12" y="150"/>
                    <a:pt x="12" y="150"/>
                    <a:pt x="12" y="150"/>
                  </a:cubicBezTo>
                  <a:cubicBezTo>
                    <a:pt x="12" y="126"/>
                    <a:pt x="12" y="126"/>
                    <a:pt x="12" y="126"/>
                  </a:cubicBezTo>
                  <a:cubicBezTo>
                    <a:pt x="28" y="139"/>
                    <a:pt x="58" y="148"/>
                    <a:pt x="94" y="148"/>
                  </a:cubicBezTo>
                  <a:cubicBezTo>
                    <a:pt x="130" y="148"/>
                    <a:pt x="160" y="139"/>
                    <a:pt x="176" y="126"/>
                  </a:cubicBezTo>
                  <a:lnTo>
                    <a:pt x="176" y="150"/>
                  </a:lnTo>
                  <a:close/>
                  <a:moveTo>
                    <a:pt x="176" y="104"/>
                  </a:moveTo>
                  <a:cubicBezTo>
                    <a:pt x="176" y="119"/>
                    <a:pt x="142" y="136"/>
                    <a:pt x="94" y="136"/>
                  </a:cubicBezTo>
                  <a:cubicBezTo>
                    <a:pt x="46" y="136"/>
                    <a:pt x="12" y="119"/>
                    <a:pt x="12" y="104"/>
                  </a:cubicBezTo>
                  <a:cubicBezTo>
                    <a:pt x="12" y="102"/>
                    <a:pt x="12" y="102"/>
                    <a:pt x="12" y="102"/>
                  </a:cubicBezTo>
                  <a:cubicBezTo>
                    <a:pt x="12" y="75"/>
                    <a:pt x="12" y="75"/>
                    <a:pt x="12" y="75"/>
                  </a:cubicBezTo>
                  <a:cubicBezTo>
                    <a:pt x="28" y="90"/>
                    <a:pt x="58" y="100"/>
                    <a:pt x="94" y="100"/>
                  </a:cubicBezTo>
                  <a:cubicBezTo>
                    <a:pt x="130" y="100"/>
                    <a:pt x="160" y="90"/>
                    <a:pt x="176" y="75"/>
                  </a:cubicBezTo>
                  <a:cubicBezTo>
                    <a:pt x="176" y="102"/>
                    <a:pt x="176" y="102"/>
                    <a:pt x="176" y="102"/>
                  </a:cubicBezTo>
                  <a:lnTo>
                    <a:pt x="176" y="104"/>
                  </a:lnTo>
                  <a:close/>
                  <a:moveTo>
                    <a:pt x="94" y="12"/>
                  </a:moveTo>
                  <a:cubicBezTo>
                    <a:pt x="138" y="12"/>
                    <a:pt x="176" y="29"/>
                    <a:pt x="176" y="50"/>
                  </a:cubicBezTo>
                  <a:cubicBezTo>
                    <a:pt x="176" y="71"/>
                    <a:pt x="138" y="88"/>
                    <a:pt x="94" y="88"/>
                  </a:cubicBezTo>
                  <a:cubicBezTo>
                    <a:pt x="50" y="88"/>
                    <a:pt x="12" y="71"/>
                    <a:pt x="12" y="50"/>
                  </a:cubicBezTo>
                  <a:cubicBezTo>
                    <a:pt x="12" y="29"/>
                    <a:pt x="50" y="12"/>
                    <a:pt x="94" y="12"/>
                  </a:cubicBezTo>
                  <a:close/>
                  <a:moveTo>
                    <a:pt x="94" y="232"/>
                  </a:moveTo>
                  <a:cubicBezTo>
                    <a:pt x="46" y="232"/>
                    <a:pt x="12" y="215"/>
                    <a:pt x="12" y="200"/>
                  </a:cubicBezTo>
                  <a:cubicBezTo>
                    <a:pt x="12" y="174"/>
                    <a:pt x="12" y="174"/>
                    <a:pt x="12" y="174"/>
                  </a:cubicBezTo>
                  <a:cubicBezTo>
                    <a:pt x="28" y="187"/>
                    <a:pt x="58" y="196"/>
                    <a:pt x="94" y="196"/>
                  </a:cubicBezTo>
                  <a:cubicBezTo>
                    <a:pt x="130" y="196"/>
                    <a:pt x="160" y="187"/>
                    <a:pt x="176" y="174"/>
                  </a:cubicBezTo>
                  <a:cubicBezTo>
                    <a:pt x="176" y="200"/>
                    <a:pt x="176" y="200"/>
                    <a:pt x="176" y="200"/>
                  </a:cubicBezTo>
                  <a:cubicBezTo>
                    <a:pt x="176" y="215"/>
                    <a:pt x="142" y="232"/>
                    <a:pt x="94" y="23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grpSp>
      <p:sp>
        <p:nvSpPr>
          <p:cNvPr id="54" name="TextBox 53">
            <a:extLst>
              <a:ext uri="{FF2B5EF4-FFF2-40B4-BE49-F238E27FC236}">
                <a16:creationId xmlns:a16="http://schemas.microsoft.com/office/drawing/2014/main" id="{A47B90A8-2033-4F4A-BD45-43A3C22E2E28}"/>
              </a:ext>
            </a:extLst>
          </p:cNvPr>
          <p:cNvSpPr txBox="1"/>
          <p:nvPr/>
        </p:nvSpPr>
        <p:spPr>
          <a:xfrm>
            <a:off x="8371269" y="3469404"/>
            <a:ext cx="702253" cy="276927"/>
          </a:xfrm>
          <a:prstGeom prst="rect">
            <a:avLst/>
          </a:prstGeom>
          <a:noFill/>
        </p:spPr>
        <p:txBody>
          <a:bodyPr wrap="none" rtlCol="0">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Worker</a:t>
            </a:r>
          </a:p>
        </p:txBody>
      </p:sp>
      <p:sp>
        <p:nvSpPr>
          <p:cNvPr id="55" name="TextBox 54">
            <a:extLst>
              <a:ext uri="{FF2B5EF4-FFF2-40B4-BE49-F238E27FC236}">
                <a16:creationId xmlns:a16="http://schemas.microsoft.com/office/drawing/2014/main" id="{EDDCC987-5F30-4D46-9B1E-62AD30A8D867}"/>
              </a:ext>
            </a:extLst>
          </p:cNvPr>
          <p:cNvSpPr txBox="1"/>
          <p:nvPr/>
        </p:nvSpPr>
        <p:spPr>
          <a:xfrm>
            <a:off x="8408089" y="4196160"/>
            <a:ext cx="953859" cy="276927"/>
          </a:xfrm>
          <a:prstGeom prst="rect">
            <a:avLst/>
          </a:prstGeom>
          <a:noFill/>
        </p:spPr>
        <p:txBody>
          <a:bodyPr wrap="none" rtlCol="0">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Job Profile</a:t>
            </a:r>
          </a:p>
        </p:txBody>
      </p:sp>
      <p:sp>
        <p:nvSpPr>
          <p:cNvPr id="56" name="TextBox 55">
            <a:extLst>
              <a:ext uri="{FF2B5EF4-FFF2-40B4-BE49-F238E27FC236}">
                <a16:creationId xmlns:a16="http://schemas.microsoft.com/office/drawing/2014/main" id="{A1F723E6-0F5B-47E6-AB9A-9515B6737BA2}"/>
              </a:ext>
            </a:extLst>
          </p:cNvPr>
          <p:cNvSpPr txBox="1"/>
          <p:nvPr/>
        </p:nvSpPr>
        <p:spPr>
          <a:xfrm>
            <a:off x="8282286" y="4774649"/>
            <a:ext cx="840076" cy="276927"/>
          </a:xfrm>
          <a:prstGeom prst="rect">
            <a:avLst/>
          </a:prstGeom>
          <a:noFill/>
        </p:spPr>
        <p:txBody>
          <a:bodyPr wrap="none" rtlCol="0">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Location</a:t>
            </a:r>
          </a:p>
        </p:txBody>
      </p:sp>
      <p:sp>
        <p:nvSpPr>
          <p:cNvPr id="58" name="Rectangle 57">
            <a:extLst>
              <a:ext uri="{FF2B5EF4-FFF2-40B4-BE49-F238E27FC236}">
                <a16:creationId xmlns:a16="http://schemas.microsoft.com/office/drawing/2014/main" id="{87E5840E-F9EE-46A8-B747-780B99DA4D19}"/>
              </a:ext>
            </a:extLst>
          </p:cNvPr>
          <p:cNvSpPr/>
          <p:nvPr/>
        </p:nvSpPr>
        <p:spPr>
          <a:xfrm>
            <a:off x="7905467" y="1838036"/>
            <a:ext cx="1949733" cy="3711136"/>
          </a:xfrm>
          <a:prstGeom prst="rect">
            <a:avLst/>
          </a:prstGeom>
          <a:solidFill>
            <a:schemeClr val="bg1"/>
          </a:solidFill>
          <a:ln w="50800">
            <a:solidFill>
              <a:srgbClr val="1A5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
        <p:nvSpPr>
          <p:cNvPr id="60" name="TextBox 59">
            <a:extLst>
              <a:ext uri="{FF2B5EF4-FFF2-40B4-BE49-F238E27FC236}">
                <a16:creationId xmlns:a16="http://schemas.microsoft.com/office/drawing/2014/main" id="{0170C40E-2566-45CB-9D6E-98A64C03F644}"/>
              </a:ext>
            </a:extLst>
          </p:cNvPr>
          <p:cNvSpPr txBox="1"/>
          <p:nvPr/>
        </p:nvSpPr>
        <p:spPr>
          <a:xfrm flipH="1">
            <a:off x="8086521" y="2069688"/>
            <a:ext cx="1432202" cy="277000"/>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293E40"/>
                </a:solidFill>
                <a:effectLst/>
                <a:uLnTx/>
                <a:uFillTx/>
                <a:latin typeface="Century Gothic" panose="020F0302020204030204"/>
                <a:ea typeface="+mn-ea"/>
                <a:cs typeface="+mn-cs"/>
              </a:rPr>
              <a:t>SuccessFactors</a:t>
            </a:r>
            <a:endParaRPr kumimoji="0" lang="en-US" sz="1799"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nvGrpSpPr>
          <p:cNvPr id="2" name="Group 1">
            <a:extLst>
              <a:ext uri="{FF2B5EF4-FFF2-40B4-BE49-F238E27FC236}">
                <a16:creationId xmlns:a16="http://schemas.microsoft.com/office/drawing/2014/main" id="{BD86A682-BC49-4888-9842-2196621EACB2}"/>
              </a:ext>
            </a:extLst>
          </p:cNvPr>
          <p:cNvGrpSpPr/>
          <p:nvPr/>
        </p:nvGrpSpPr>
        <p:grpSpPr>
          <a:xfrm>
            <a:off x="3130858" y="2846166"/>
            <a:ext cx="1389574" cy="2174227"/>
            <a:chOff x="2101393" y="3024736"/>
            <a:chExt cx="1389936" cy="2174793"/>
          </a:xfrm>
          <a:solidFill>
            <a:srgbClr val="F2F2F2"/>
          </a:solidFill>
        </p:grpSpPr>
        <p:sp>
          <p:nvSpPr>
            <p:cNvPr id="68" name="Rectangle 67">
              <a:extLst>
                <a:ext uri="{FF2B5EF4-FFF2-40B4-BE49-F238E27FC236}">
                  <a16:creationId xmlns:a16="http://schemas.microsoft.com/office/drawing/2014/main" id="{0BE406A2-8D07-4F7C-860B-D13F2E4A5B1D}"/>
                </a:ext>
              </a:extLst>
            </p:cNvPr>
            <p:cNvSpPr/>
            <p:nvPr/>
          </p:nvSpPr>
          <p:spPr>
            <a:xfrm>
              <a:off x="2101393" y="3024736"/>
              <a:ext cx="1389935" cy="2174793"/>
            </a:xfrm>
            <a:prstGeom prst="rect">
              <a:avLst/>
            </a:prstGeom>
            <a:grp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6"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69" name="TextBox 68">
              <a:extLst>
                <a:ext uri="{FF2B5EF4-FFF2-40B4-BE49-F238E27FC236}">
                  <a16:creationId xmlns:a16="http://schemas.microsoft.com/office/drawing/2014/main" id="{EC270ED0-ECEF-4891-9D32-AF394D601CB1}"/>
                </a:ext>
              </a:extLst>
            </p:cNvPr>
            <p:cNvSpPr txBox="1"/>
            <p:nvPr/>
          </p:nvSpPr>
          <p:spPr>
            <a:xfrm>
              <a:off x="2108904" y="3090913"/>
              <a:ext cx="1374913" cy="646499"/>
            </a:xfrm>
            <a:prstGeom prst="rect">
              <a:avLst/>
            </a:prstGeom>
            <a:grp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rPr>
                <a:t>Integration with SuccessFactors application </a:t>
              </a:r>
            </a:p>
          </p:txBody>
        </p:sp>
        <p:sp>
          <p:nvSpPr>
            <p:cNvPr id="70" name="TextBox 69">
              <a:extLst>
                <a:ext uri="{FF2B5EF4-FFF2-40B4-BE49-F238E27FC236}">
                  <a16:creationId xmlns:a16="http://schemas.microsoft.com/office/drawing/2014/main" id="{2F241ED5-A850-4376-AE6C-ECCDECE07918}"/>
                </a:ext>
              </a:extLst>
            </p:cNvPr>
            <p:cNvSpPr txBox="1"/>
            <p:nvPr/>
          </p:nvSpPr>
          <p:spPr>
            <a:xfrm>
              <a:off x="2108905" y="3739161"/>
              <a:ext cx="1382424" cy="861998"/>
            </a:xfrm>
            <a:prstGeom prst="rect">
              <a:avLst/>
            </a:prstGeom>
            <a:grpFill/>
          </p:spPr>
          <p:txBody>
            <a:bodyPr wrap="square" rtlCol="0">
              <a:spAutoFit/>
            </a:bodyPr>
            <a:lstStyle/>
            <a:p>
              <a:pPr marL="171399" marR="0" lvl="0" indent="-171399" algn="l" defTabSz="4569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Flow</a:t>
              </a:r>
            </a:p>
            <a:p>
              <a:pPr marL="171399" marR="0" lvl="0" indent="-171399" algn="l" defTabSz="4569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Scheduled Job</a:t>
              </a:r>
            </a:p>
            <a:p>
              <a:pPr marL="171399" marR="0" lvl="0" indent="-171399" algn="l" defTabSz="4569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Widget</a:t>
              </a:r>
            </a:p>
            <a:p>
              <a:pPr marL="171399" marR="0" lvl="0" indent="-171399" algn="l" defTabSz="4569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Virtual Agent Conversation</a:t>
              </a:r>
            </a:p>
          </p:txBody>
        </p:sp>
      </p:grpSp>
      <p:sp>
        <p:nvSpPr>
          <p:cNvPr id="44" name="Left-Right Arrow 10">
            <a:extLst>
              <a:ext uri="{FF2B5EF4-FFF2-40B4-BE49-F238E27FC236}">
                <a16:creationId xmlns:a16="http://schemas.microsoft.com/office/drawing/2014/main" id="{556B2804-7FE5-4154-ABF7-A38A84D1B018}"/>
              </a:ext>
            </a:extLst>
          </p:cNvPr>
          <p:cNvSpPr/>
          <p:nvPr/>
        </p:nvSpPr>
        <p:spPr>
          <a:xfrm>
            <a:off x="6309505" y="4439157"/>
            <a:ext cx="1817494" cy="253758"/>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2" name="Left-Right Arrow 10">
            <a:extLst>
              <a:ext uri="{FF2B5EF4-FFF2-40B4-BE49-F238E27FC236}">
                <a16:creationId xmlns:a16="http://schemas.microsoft.com/office/drawing/2014/main" id="{4506F6DE-01DF-4775-8D7A-3D0813F9F057}"/>
              </a:ext>
            </a:extLst>
          </p:cNvPr>
          <p:cNvSpPr/>
          <p:nvPr/>
        </p:nvSpPr>
        <p:spPr>
          <a:xfrm>
            <a:off x="4317257" y="4449763"/>
            <a:ext cx="820716" cy="232547"/>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0" name="TextBox 9">
            <a:extLst>
              <a:ext uri="{FF2B5EF4-FFF2-40B4-BE49-F238E27FC236}">
                <a16:creationId xmlns:a16="http://schemas.microsoft.com/office/drawing/2014/main" id="{D320DF90-789B-AF88-9E55-5650E11C4961}"/>
              </a:ext>
            </a:extLst>
          </p:cNvPr>
          <p:cNvSpPr txBox="1"/>
          <p:nvPr/>
        </p:nvSpPr>
        <p:spPr>
          <a:xfrm>
            <a:off x="7611327" y="3139060"/>
            <a:ext cx="2743200"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28650" marR="0" lvl="1" indent="-173038" algn="just"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Departments</a:t>
            </a:r>
            <a:r>
              <a:rPr kumimoji="0" lang="en-US" sz="1200" b="0" i="0" u="none" strike="noStrike" kern="1200" cap="none" spc="0" normalizeH="0" baseline="0" noProof="0" dirty="0">
                <a:ln>
                  <a:noFill/>
                </a:ln>
                <a:solidFill>
                  <a:srgbClr val="000000"/>
                </a:solidFill>
                <a:effectLst/>
                <a:uLnTx/>
                <a:uFillTx/>
                <a:ea typeface="+mn-ea"/>
                <a:cs typeface="Calibri"/>
              </a:rPr>
              <a:t> </a:t>
            </a:r>
          </a:p>
          <a:p>
            <a:pPr marL="628650" marR="0" lvl="1" indent="-173038" algn="just" defTabSz="457040" rtl="0" eaLnBrk="1" fontAlgn="auto" latinLnBrk="0" hangingPunct="1">
              <a:lnSpc>
                <a:spcPct val="100000"/>
              </a:lnSpc>
              <a:spcBef>
                <a:spcPts val="30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Locations</a:t>
            </a: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Job profile</a:t>
            </a: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Employee profiles</a:t>
            </a:r>
            <a:r>
              <a:rPr kumimoji="0" lang="en-US" sz="1200" b="0" i="0" u="none" strike="noStrike" kern="1200" cap="none" spc="0" normalizeH="0" baseline="0" noProof="0" dirty="0">
                <a:ln>
                  <a:noFill/>
                </a:ln>
                <a:solidFill>
                  <a:srgbClr val="000000"/>
                </a:solidFill>
                <a:effectLst/>
                <a:uLnTx/>
                <a:uFillTx/>
                <a:ea typeface="+mn-ea"/>
                <a:cs typeface="Calibri"/>
              </a:rPr>
              <a:t> </a:t>
            </a:r>
          </a:p>
          <a:p>
            <a:pPr marL="628650" marR="0" lvl="1" indent="-173038" algn="just" defTabSz="457040" rtl="0" eaLnBrk="1" fontAlgn="auto" latinLnBrk="0" hangingPunct="1">
              <a:lnSpc>
                <a:spcPct val="100000"/>
              </a:lnSpc>
              <a:spcBef>
                <a:spcPts val="300"/>
              </a:spcBef>
              <a:spcAft>
                <a:spcPts val="0"/>
              </a:spcAft>
              <a:buClrTx/>
              <a:buSzTx/>
              <a:buFontTx/>
              <a:buChar char="•"/>
              <a:tabLst/>
              <a:defRPr/>
            </a:pPr>
            <a:endParaRPr kumimoji="0" lang="en-US" sz="1200" b="0" i="0" u="none" strike="noStrike" kern="1200" cap="none" spc="0" normalizeH="0" baseline="0" noProof="0" dirty="0">
              <a:ln>
                <a:noFill/>
              </a:ln>
              <a:solidFill>
                <a:srgbClr val="000000"/>
              </a:solidFill>
              <a:effectLst/>
              <a:uLnTx/>
              <a:uFillTx/>
              <a:ea typeface="+mn-ea"/>
              <a:cs typeface="Calibri"/>
            </a:endParaRPr>
          </a:p>
          <a:p>
            <a:pPr marL="628650" marR="0" lvl="1" indent="-173038" algn="just"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Employee To-dos</a:t>
            </a:r>
            <a:endParaRPr kumimoji="0" lang="en-US" sz="1200" b="0" i="0" u="none" strike="noStrike" kern="1200" cap="none" spc="0" normalizeH="0" baseline="0" noProof="0" dirty="0">
              <a:ln>
                <a:noFill/>
              </a:ln>
              <a:solidFill>
                <a:srgbClr val="000000"/>
              </a:solidFill>
              <a:effectLst/>
              <a:uLnTx/>
              <a:uFillTx/>
              <a:ea typeface="+mn-ea"/>
              <a:cs typeface="Calibri"/>
            </a:endParaRPr>
          </a:p>
        </p:txBody>
      </p:sp>
      <p:pic>
        <p:nvPicPr>
          <p:cNvPr id="5" name="Picture 4">
            <a:extLst>
              <a:ext uri="{FF2B5EF4-FFF2-40B4-BE49-F238E27FC236}">
                <a16:creationId xmlns:a16="http://schemas.microsoft.com/office/drawing/2014/main" id="{F8BF53B3-C82A-D470-937C-CD3948FA578E}"/>
              </a:ext>
            </a:extLst>
          </p:cNvPr>
          <p:cNvPicPr>
            <a:picLocks noChangeAspect="1"/>
          </p:cNvPicPr>
          <p:nvPr/>
        </p:nvPicPr>
        <p:blipFill>
          <a:blip r:embed="rId2"/>
          <a:srcRect/>
          <a:stretch/>
        </p:blipFill>
        <p:spPr>
          <a:xfrm>
            <a:off x="2147207" y="3454122"/>
            <a:ext cx="608845" cy="608845"/>
          </a:xfrm>
          <a:prstGeom prst="rect">
            <a:avLst/>
          </a:prstGeom>
        </p:spPr>
      </p:pic>
      <p:pic>
        <p:nvPicPr>
          <p:cNvPr id="20" name="Picture 19">
            <a:extLst>
              <a:ext uri="{FF2B5EF4-FFF2-40B4-BE49-F238E27FC236}">
                <a16:creationId xmlns:a16="http://schemas.microsoft.com/office/drawing/2014/main" id="{F0987862-BC8A-50AF-AEBC-2F7A58938D2F}"/>
              </a:ext>
            </a:extLst>
          </p:cNvPr>
          <p:cNvPicPr>
            <a:picLocks noChangeAspect="1"/>
          </p:cNvPicPr>
          <p:nvPr/>
        </p:nvPicPr>
        <p:blipFill>
          <a:blip r:embed="rId3"/>
          <a:srcRect/>
          <a:stretch/>
        </p:blipFill>
        <p:spPr>
          <a:xfrm>
            <a:off x="5455609" y="2859642"/>
            <a:ext cx="543179" cy="543179"/>
          </a:xfrm>
          <a:prstGeom prst="rect">
            <a:avLst/>
          </a:prstGeom>
        </p:spPr>
      </p:pic>
      <p:pic>
        <p:nvPicPr>
          <p:cNvPr id="21" name="Picture 20">
            <a:extLst>
              <a:ext uri="{FF2B5EF4-FFF2-40B4-BE49-F238E27FC236}">
                <a16:creationId xmlns:a16="http://schemas.microsoft.com/office/drawing/2014/main" id="{4F1D4DF1-EDBD-8B77-1E01-69FEB022A279}"/>
              </a:ext>
            </a:extLst>
          </p:cNvPr>
          <p:cNvPicPr>
            <a:picLocks noChangeAspect="1"/>
          </p:cNvPicPr>
          <p:nvPr/>
        </p:nvPicPr>
        <p:blipFill>
          <a:blip r:embed="rId4"/>
          <a:srcRect/>
          <a:stretch/>
        </p:blipFill>
        <p:spPr>
          <a:xfrm>
            <a:off x="5498002" y="3890749"/>
            <a:ext cx="512064" cy="512064"/>
          </a:xfrm>
          <a:prstGeom prst="rect">
            <a:avLst/>
          </a:prstGeom>
        </p:spPr>
      </p:pic>
      <p:pic>
        <p:nvPicPr>
          <p:cNvPr id="22" name="Picture 21">
            <a:extLst>
              <a:ext uri="{FF2B5EF4-FFF2-40B4-BE49-F238E27FC236}">
                <a16:creationId xmlns:a16="http://schemas.microsoft.com/office/drawing/2014/main" id="{F18CE9B2-C7D1-3E80-E2DA-D4966B6E5BDD}"/>
              </a:ext>
            </a:extLst>
          </p:cNvPr>
          <p:cNvPicPr>
            <a:picLocks noChangeAspect="1"/>
          </p:cNvPicPr>
          <p:nvPr/>
        </p:nvPicPr>
        <p:blipFill>
          <a:blip r:embed="rId5"/>
          <a:srcRect/>
          <a:stretch/>
        </p:blipFill>
        <p:spPr>
          <a:xfrm>
            <a:off x="8546590" y="2450904"/>
            <a:ext cx="512064" cy="512064"/>
          </a:xfrm>
          <a:prstGeom prst="rect">
            <a:avLst/>
          </a:prstGeom>
        </p:spPr>
      </p:pic>
    </p:spTree>
    <p:extLst>
      <p:ext uri="{BB962C8B-B14F-4D97-AF65-F5344CB8AC3E}">
        <p14:creationId xmlns:p14="http://schemas.microsoft.com/office/powerpoint/2010/main" val="8679595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SuccessFactors preconfigured integration</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p:txBody>
          <a:bodyPr vert="horz" lIns="91440" tIns="45720" rIns="91440" bIns="45720" rtlCol="0" anchor="t">
            <a:noAutofit/>
          </a:bodyPr>
          <a:lstStyle/>
          <a:p>
            <a:r>
              <a:rPr lang="en-US" dirty="0"/>
              <a:t>The SuccessFactors built in integration offers several different services</a:t>
            </a:r>
          </a:p>
          <a:p>
            <a:pPr lvl="1" indent="-233045"/>
            <a:r>
              <a:rPr lang="en-US" dirty="0"/>
              <a:t>Create/Update/Modify Approvals </a:t>
            </a:r>
          </a:p>
          <a:p>
            <a:pPr lvl="1" indent="-233045"/>
            <a:r>
              <a:rPr lang="en-US" dirty="0"/>
              <a:t>Create/Update/Modify HR Tasks </a:t>
            </a:r>
          </a:p>
          <a:p>
            <a:pPr lvl="1" indent="-233045"/>
            <a:r>
              <a:rPr lang="en-US" dirty="0"/>
              <a:t>Create/Update/Modify HR Cases</a:t>
            </a:r>
          </a:p>
          <a:p>
            <a:pPr lvl="1" indent="-233045"/>
            <a:r>
              <a:rPr lang="en-US" dirty="0"/>
              <a:t>Create/Update/Modify Content Tasks </a:t>
            </a:r>
          </a:p>
          <a:p>
            <a:pPr lvl="1" indent="-233045"/>
            <a:r>
              <a:rPr lang="en-US" dirty="0"/>
              <a:t>Department Import</a:t>
            </a:r>
          </a:p>
          <a:p>
            <a:pPr lvl="1" indent="-233045"/>
            <a:r>
              <a:rPr lang="en-US" dirty="0"/>
              <a:t>Worker Profile Import</a:t>
            </a:r>
          </a:p>
          <a:p>
            <a:pPr lvl="1" indent="-233045"/>
            <a:r>
              <a:rPr lang="en-US" dirty="0"/>
              <a:t>Locations Import</a:t>
            </a:r>
          </a:p>
          <a:p>
            <a:pPr lvl="1" indent="-233045"/>
            <a:r>
              <a:rPr lang="en-US" dirty="0"/>
              <a:t>Job Profile Import</a:t>
            </a:r>
          </a:p>
          <a:p>
            <a:pPr lvl="1" indent="-233045"/>
            <a:r>
              <a:rPr lang="en-US" dirty="0"/>
              <a:t>Refresh Session Tokens </a:t>
            </a:r>
          </a:p>
          <a:p>
            <a:pPr lvl="1" indent="-233045"/>
            <a:r>
              <a:rPr lang="en-US" dirty="0"/>
              <a:t>Update Worker Profiles</a:t>
            </a:r>
          </a:p>
        </p:txBody>
      </p:sp>
      <p:pic>
        <p:nvPicPr>
          <p:cNvPr id="7" name="Picture 6">
            <a:extLst>
              <a:ext uri="{FF2B5EF4-FFF2-40B4-BE49-F238E27FC236}">
                <a16:creationId xmlns:a16="http://schemas.microsoft.com/office/drawing/2014/main" id="{2835BED3-3E03-2AF8-4538-EA7BD4F64D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1819" y="5901708"/>
            <a:ext cx="2166454" cy="267198"/>
          </a:xfrm>
          <a:prstGeom prst="rect">
            <a:avLst/>
          </a:prstGeom>
        </p:spPr>
      </p:pic>
      <p:pic>
        <p:nvPicPr>
          <p:cNvPr id="9" name="Picture 8" descr="Text&#10;&#10;Description automatically generated">
            <a:extLst>
              <a:ext uri="{FF2B5EF4-FFF2-40B4-BE49-F238E27FC236}">
                <a16:creationId xmlns:a16="http://schemas.microsoft.com/office/drawing/2014/main" id="{3A6A14A1-60A2-7FE6-4CB8-88A19FA1F41C}"/>
              </a:ext>
            </a:extLst>
          </p:cNvPr>
          <p:cNvPicPr>
            <a:picLocks noChangeAspect="1"/>
          </p:cNvPicPr>
          <p:nvPr/>
        </p:nvPicPr>
        <p:blipFill>
          <a:blip r:embed="rId4"/>
          <a:stretch>
            <a:fillRect/>
          </a:stretch>
        </p:blipFill>
        <p:spPr>
          <a:xfrm>
            <a:off x="550552" y="5746628"/>
            <a:ext cx="5947945" cy="423417"/>
          </a:xfrm>
          <a:prstGeom prst="rect">
            <a:avLst/>
          </a:prstGeom>
          <a:ln w="6350">
            <a:solidFill>
              <a:schemeClr val="tx1"/>
            </a:solidFill>
          </a:ln>
        </p:spPr>
      </p:pic>
    </p:spTree>
    <p:extLst>
      <p:ext uri="{BB962C8B-B14F-4D97-AF65-F5344CB8AC3E}">
        <p14:creationId xmlns:p14="http://schemas.microsoft.com/office/powerpoint/2010/main" val="30202055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7F480D-20F9-CA6C-7F29-E2E9CDE5060B}"/>
              </a:ext>
            </a:extLst>
          </p:cNvPr>
          <p:cNvSpPr>
            <a:spLocks noGrp="1"/>
          </p:cNvSpPr>
          <p:nvPr>
            <p:ph type="title"/>
          </p:nvPr>
        </p:nvSpPr>
        <p:spPr/>
        <p:txBody>
          <a:bodyPr/>
          <a:lstStyle/>
          <a:p>
            <a:r>
              <a:rPr lang="en-US" dirty="0"/>
              <a:t>Workday integration</a:t>
            </a:r>
          </a:p>
        </p:txBody>
      </p:sp>
    </p:spTree>
    <p:extLst>
      <p:ext uri="{BB962C8B-B14F-4D97-AF65-F5344CB8AC3E}">
        <p14:creationId xmlns:p14="http://schemas.microsoft.com/office/powerpoint/2010/main" val="2357890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User instructions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p:txBody>
          <a:bodyPr vert="horz" lIns="91440" tIns="45720" rIns="91440" bIns="45720" rtlCol="0" anchor="t">
            <a:noAutofit/>
          </a:bodyPr>
          <a:lstStyle/>
          <a:p>
            <a:r>
              <a:rPr lang="en-US" b="1" dirty="0"/>
              <a:t>Who: </a:t>
            </a:r>
            <a:r>
              <a:rPr lang="en-US" dirty="0"/>
              <a:t>This deck is built for delivery of a ServiceNow product/capability. The delivery of this deck may be undertaken by Customers, ServiceNow Partners and ServiceNow Expert Services. Technical Consultants/Developers will normally be responsible for its delivery.</a:t>
            </a:r>
          </a:p>
          <a:p>
            <a:r>
              <a:rPr lang="en-US" b="1" dirty="0"/>
              <a:t>Why: </a:t>
            </a:r>
            <a:r>
              <a:rPr lang="en-US" dirty="0"/>
              <a:t>We want to make it </a:t>
            </a:r>
            <a:r>
              <a:rPr lang="en-US" b="1" dirty="0"/>
              <a:t>easier for you </a:t>
            </a:r>
            <a:r>
              <a:rPr lang="en-US" dirty="0"/>
              <a:t>by spending more time on the implementation and build, not creating workshop materials. The purpose of this presentation is to </a:t>
            </a:r>
            <a:r>
              <a:rPr lang="en-GB" dirty="0"/>
              <a:t>describe typical integration options and their use cases.</a:t>
            </a:r>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
        <p:nvSpPr>
          <p:cNvPr id="5" name="TextBox 4">
            <a:extLst>
              <a:ext uri="{FF2B5EF4-FFF2-40B4-BE49-F238E27FC236}">
                <a16:creationId xmlns:a16="http://schemas.microsoft.com/office/drawing/2014/main" id="{DB08E6D6-8C2F-1145-B9B6-D09117DCF0B0}"/>
              </a:ext>
            </a:extLst>
          </p:cNvPr>
          <p:cNvSpPr txBox="1"/>
          <p:nvPr/>
        </p:nvSpPr>
        <p:spPr>
          <a:xfrm>
            <a:off x="7824223" y="1194"/>
            <a:ext cx="4390740" cy="1169551"/>
          </a:xfrm>
          <a:prstGeom prst="rect">
            <a:avLst/>
          </a:prstGeom>
          <a:solidFill>
            <a:srgbClr val="FFDE1D"/>
          </a:solidFill>
        </p:spPr>
        <p:txBody>
          <a:bodyPr wrap="square" rtlCol="0">
            <a:spAutoFit/>
          </a:bodyPr>
          <a:lstStyle/>
          <a:p>
            <a:pPr algn="ctr"/>
            <a:r>
              <a:rPr lang="en-US" sz="1400" b="1" dirty="0"/>
              <a:t>Author note:</a:t>
            </a:r>
          </a:p>
          <a:p>
            <a:pPr algn="ctr"/>
            <a:r>
              <a:rPr lang="en-US" sz="1400" dirty="0"/>
              <a:t>Check which role would normally undertake the delivery of this PPT. If in doubt, check the task in the relevant Success Pack and look at the RACI tab. Also, add the purpose of the PPT</a:t>
            </a:r>
          </a:p>
        </p:txBody>
      </p:sp>
    </p:spTree>
    <p:extLst>
      <p:ext uri="{BB962C8B-B14F-4D97-AF65-F5344CB8AC3E}">
        <p14:creationId xmlns:p14="http://schemas.microsoft.com/office/powerpoint/2010/main" val="25558745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DA060C7-9420-BB46-8AC2-960625318724}"/>
              </a:ext>
            </a:extLst>
          </p:cNvPr>
          <p:cNvSpPr>
            <a:spLocks noGrp="1"/>
          </p:cNvSpPr>
          <p:nvPr>
            <p:ph type="title"/>
          </p:nvPr>
        </p:nvSpPr>
        <p:spPr/>
        <p:txBody>
          <a:bodyPr/>
          <a:lstStyle/>
          <a:p>
            <a:r>
              <a:rPr lang="en-US" dirty="0"/>
              <a:t>Workday HR spoke</a:t>
            </a:r>
          </a:p>
        </p:txBody>
      </p:sp>
      <p:sp>
        <p:nvSpPr>
          <p:cNvPr id="7" name="Content Placeholder 6">
            <a:extLst>
              <a:ext uri="{FF2B5EF4-FFF2-40B4-BE49-F238E27FC236}">
                <a16:creationId xmlns:a16="http://schemas.microsoft.com/office/drawing/2014/main" id="{E634D840-2FF2-9C41-8052-CD73115C75DD}"/>
              </a:ext>
            </a:extLst>
          </p:cNvPr>
          <p:cNvSpPr>
            <a:spLocks noGrp="1"/>
          </p:cNvSpPr>
          <p:nvPr>
            <p:ph idx="1"/>
          </p:nvPr>
        </p:nvSpPr>
        <p:spPr/>
        <p:txBody>
          <a:bodyPr/>
          <a:lstStyle/>
          <a:p>
            <a:r>
              <a:rPr lang="en-US" sz="1700" dirty="0"/>
              <a:t>Built by BristleCone Inc. to simplify and accelerate integration with Workday HR</a:t>
            </a:r>
          </a:p>
          <a:p>
            <a:r>
              <a:rPr lang="en-US" sz="1700" dirty="0"/>
              <a:t>Requires IntegrationHub Enterprise subscription package</a:t>
            </a:r>
          </a:p>
          <a:p>
            <a:r>
              <a:rPr lang="en-US" sz="1700" dirty="0"/>
              <a:t>Key Features</a:t>
            </a:r>
          </a:p>
          <a:p>
            <a:pPr lvl="1"/>
            <a:r>
              <a:rPr lang="en-US" sz="1700" dirty="0"/>
              <a:t>Sample flow that verifies the associated user</a:t>
            </a:r>
          </a:p>
          <a:p>
            <a:pPr lvl="1"/>
            <a:r>
              <a:rPr lang="en-US" sz="1700" dirty="0"/>
              <a:t>Webhook flow that manages the new hire updates</a:t>
            </a:r>
          </a:p>
          <a:p>
            <a:pPr lvl="1"/>
            <a:r>
              <a:rPr lang="en-US" sz="1700" dirty="0"/>
              <a:t>Remote tables to pull Workday data on demand</a:t>
            </a:r>
          </a:p>
          <a:p>
            <a:pPr lvl="1"/>
            <a:r>
              <a:rPr lang="en-US" sz="1700" dirty="0"/>
              <a:t>Provides a list of actions to automate Workday tasks when events occurs in ServiceNow</a:t>
            </a:r>
          </a:p>
          <a:p>
            <a:pPr lvl="2"/>
            <a:r>
              <a:rPr lang="en-US" sz="1700" dirty="0"/>
              <a:t>Built for Workday HR SOAP API version v33.2 and REST API v1</a:t>
            </a:r>
          </a:p>
          <a:p>
            <a:r>
              <a:rPr lang="en-US" sz="1700" dirty="0"/>
              <a:t>Spoke requirements</a:t>
            </a:r>
          </a:p>
          <a:p>
            <a:pPr lvl="1"/>
            <a:r>
              <a:rPr lang="en-US" sz="1700" dirty="0"/>
              <a:t>Register an Integration System User</a:t>
            </a:r>
          </a:p>
          <a:p>
            <a:pPr lvl="1"/>
            <a:r>
              <a:rPr lang="en-US" sz="1700" dirty="0"/>
              <a:t>Create a security group and assign it to the integration system user</a:t>
            </a:r>
          </a:p>
          <a:p>
            <a:endParaRPr lang="en-US" sz="1700" dirty="0"/>
          </a:p>
        </p:txBody>
      </p:sp>
      <p:pic>
        <p:nvPicPr>
          <p:cNvPr id="1026" name="Picture 2">
            <a:extLst>
              <a:ext uri="{FF2B5EF4-FFF2-40B4-BE49-F238E27FC236}">
                <a16:creationId xmlns:a16="http://schemas.microsoft.com/office/drawing/2014/main" id="{E4BCCF3A-BD5A-22B5-FC89-3B224A6134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41BF730-4B01-06CB-A964-406BCFC014BA}"/>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3094949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DA060C7-9420-BB46-8AC2-960625318724}"/>
              </a:ext>
            </a:extLst>
          </p:cNvPr>
          <p:cNvSpPr>
            <a:spLocks noGrp="1"/>
          </p:cNvSpPr>
          <p:nvPr>
            <p:ph type="title"/>
          </p:nvPr>
        </p:nvSpPr>
        <p:spPr/>
        <p:txBody>
          <a:bodyPr/>
          <a:lstStyle/>
          <a:p>
            <a:r>
              <a:rPr lang="en-US" dirty="0"/>
              <a:t>Workday HR spoke</a:t>
            </a:r>
          </a:p>
        </p:txBody>
      </p:sp>
      <p:sp>
        <p:nvSpPr>
          <p:cNvPr id="7" name="Content Placeholder 6">
            <a:extLst>
              <a:ext uri="{FF2B5EF4-FFF2-40B4-BE49-F238E27FC236}">
                <a16:creationId xmlns:a16="http://schemas.microsoft.com/office/drawing/2014/main" id="{E634D840-2FF2-9C41-8052-CD73115C75DD}"/>
              </a:ext>
            </a:extLst>
          </p:cNvPr>
          <p:cNvSpPr>
            <a:spLocks noGrp="1"/>
          </p:cNvSpPr>
          <p:nvPr>
            <p:ph idx="1"/>
          </p:nvPr>
        </p:nvSpPr>
        <p:spPr/>
        <p:txBody>
          <a:bodyPr/>
          <a:lstStyle/>
          <a:p>
            <a:r>
              <a:rPr lang="en-US" sz="1200" dirty="0"/>
              <a:t>Pull Workday data on demand (remote tables)</a:t>
            </a:r>
          </a:p>
          <a:p>
            <a:pPr lvl="1"/>
            <a:r>
              <a:rPr lang="en-US" sz="1200" dirty="0"/>
              <a:t>Get My Holiday Calendar</a:t>
            </a:r>
          </a:p>
          <a:p>
            <a:pPr lvl="1"/>
            <a:r>
              <a:rPr lang="en-US" sz="1200" dirty="0"/>
              <a:t>Get Payroll Results</a:t>
            </a:r>
          </a:p>
          <a:p>
            <a:pPr lvl="1"/>
            <a:r>
              <a:rPr lang="en-US" sz="1200" dirty="0"/>
              <a:t>View My Direct Deposit Information</a:t>
            </a:r>
          </a:p>
          <a:p>
            <a:pPr lvl="1"/>
            <a:r>
              <a:rPr lang="en-US" sz="1200" dirty="0"/>
              <a:t>View My Total Rewards</a:t>
            </a:r>
          </a:p>
          <a:p>
            <a:pPr lvl="1"/>
            <a:r>
              <a:rPr lang="en-US" sz="1200" dirty="0"/>
              <a:t>View Time Off Balance</a:t>
            </a:r>
          </a:p>
          <a:p>
            <a:r>
              <a:rPr lang="en-US" sz="1200" dirty="0"/>
              <a:t>Spoke Actions (highlights)</a:t>
            </a:r>
          </a:p>
        </p:txBody>
      </p:sp>
      <p:graphicFrame>
        <p:nvGraphicFramePr>
          <p:cNvPr id="8" name="Content Placeholder 3">
            <a:extLst>
              <a:ext uri="{FF2B5EF4-FFF2-40B4-BE49-F238E27FC236}">
                <a16:creationId xmlns:a16="http://schemas.microsoft.com/office/drawing/2014/main" id="{930204EE-5759-A84D-AA49-15EC93FDCB62}"/>
              </a:ext>
            </a:extLst>
          </p:cNvPr>
          <p:cNvGraphicFramePr>
            <a:graphicFrameLocks/>
          </p:cNvGraphicFramePr>
          <p:nvPr>
            <p:extLst>
              <p:ext uri="{D42A27DB-BD31-4B8C-83A1-F6EECF244321}">
                <p14:modId xmlns:p14="http://schemas.microsoft.com/office/powerpoint/2010/main" val="2747649175"/>
              </p:ext>
            </p:extLst>
          </p:nvPr>
        </p:nvGraphicFramePr>
        <p:xfrm>
          <a:off x="552059" y="3575538"/>
          <a:ext cx="11084707" cy="1814400"/>
        </p:xfrm>
        <a:graphic>
          <a:graphicData uri="http://schemas.openxmlformats.org/drawingml/2006/table">
            <a:tbl>
              <a:tblPr firstRow="1" bandRow="1">
                <a:tableStyleId>{912C8C85-51F0-491E-9774-3900AFEF0FD7}</a:tableStyleId>
              </a:tblPr>
              <a:tblGrid>
                <a:gridCol w="2553972">
                  <a:extLst>
                    <a:ext uri="{9D8B030D-6E8A-4147-A177-3AD203B41FA5}">
                      <a16:colId xmlns:a16="http://schemas.microsoft.com/office/drawing/2014/main" val="20000"/>
                    </a:ext>
                  </a:extLst>
                </a:gridCol>
                <a:gridCol w="3424211">
                  <a:extLst>
                    <a:ext uri="{9D8B030D-6E8A-4147-A177-3AD203B41FA5}">
                      <a16:colId xmlns:a16="http://schemas.microsoft.com/office/drawing/2014/main" val="20001"/>
                    </a:ext>
                  </a:extLst>
                </a:gridCol>
                <a:gridCol w="2553262">
                  <a:extLst>
                    <a:ext uri="{9D8B030D-6E8A-4147-A177-3AD203B41FA5}">
                      <a16:colId xmlns:a16="http://schemas.microsoft.com/office/drawing/2014/main" val="20002"/>
                    </a:ext>
                  </a:extLst>
                </a:gridCol>
                <a:gridCol w="2553262">
                  <a:extLst>
                    <a:ext uri="{9D8B030D-6E8A-4147-A177-3AD203B41FA5}">
                      <a16:colId xmlns:a16="http://schemas.microsoft.com/office/drawing/2014/main" val="20003"/>
                    </a:ext>
                  </a:extLst>
                </a:gridCol>
              </a:tblGrid>
              <a:tr h="360000">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Look up worker profile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Change beneficiaries</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Change personal info</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No show</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0000">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Request time off</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Get tax withholding and tax election info</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Get total rewards</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Offboard employee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Get time off balance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Look up direct deposit info</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Get reporting structure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Look up Payslip</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Request leave of absence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Look up payroll results</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Get To do items</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Look up Custom Report</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Add dependent</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Change legal name</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r>
                        <a:rPr lang="en-AU" sz="1200" b="0" kern="1200" dirty="0">
                          <a:solidFill>
                            <a:schemeClr val="tx1"/>
                          </a:solidFill>
                          <a:latin typeface="+mn-lt"/>
                          <a:ea typeface="+mn-ea"/>
                          <a:cs typeface="+mn-cs"/>
                        </a:rPr>
                        <a:t>Change organization</a:t>
                      </a: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017" rtl="0" eaLnBrk="1" latinLnBrk="0" hangingPunct="1">
                        <a:lnSpc>
                          <a:spcPct val="100000"/>
                        </a:lnSpc>
                        <a:spcBef>
                          <a:spcPts val="0"/>
                        </a:spcBef>
                        <a:spcAft>
                          <a:spcPts val="600"/>
                        </a:spcAft>
                      </a:pPr>
                      <a:endParaRPr lang="en-US" sz="1200" b="0" kern="1200" dirty="0">
                        <a:solidFill>
                          <a:schemeClr val="tx1"/>
                        </a:solidFill>
                        <a:latin typeface="+mn-lt"/>
                        <a:ea typeface="+mn-ea"/>
                        <a:cs typeface="+mn-cs"/>
                      </a:endParaRPr>
                    </a:p>
                  </a:txBody>
                  <a:tcPr marT="90000" marB="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pic>
        <p:nvPicPr>
          <p:cNvPr id="5" name="Picture 2">
            <a:extLst>
              <a:ext uri="{FF2B5EF4-FFF2-40B4-BE49-F238E27FC236}">
                <a16:creationId xmlns:a16="http://schemas.microsoft.com/office/drawing/2014/main" id="{D295CE47-9A97-C031-6DCE-9353C059A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89C7775-B070-FB36-012D-C1BC4A440E30}"/>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6058732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 Service Delivery integration with Workday</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p:txBody>
          <a:bodyPr/>
          <a:lstStyle/>
          <a:p>
            <a:r>
              <a:rPr lang="en-US" sz="1600" dirty="0"/>
              <a:t>Built by BristleCone Inc. that pulls and syncs employee profiles and tasks from Workday into ServiceNow HR Service Delivery on a scheduled basis</a:t>
            </a:r>
          </a:p>
          <a:p>
            <a:r>
              <a:rPr lang="en-US" sz="1600" dirty="0"/>
              <a:t>The embedded spoke is only meant for use with this current out-of-the-box integration, and not for general purpose use</a:t>
            </a:r>
          </a:p>
          <a:p>
            <a:r>
              <a:rPr lang="en-US" sz="1600" dirty="0"/>
              <a:t>Key Features</a:t>
            </a:r>
          </a:p>
          <a:p>
            <a:r>
              <a:rPr lang="en-US" sz="1600" dirty="0"/>
              <a:t>Pull worker profile, job profile, department, and location information from Workday to ServiceNow on a scheduled basis</a:t>
            </a:r>
          </a:p>
          <a:p>
            <a:endParaRPr lang="en-US" dirty="0"/>
          </a:p>
          <a:p>
            <a:pPr marL="0" indent="0">
              <a:buNone/>
            </a:pPr>
            <a:br>
              <a:rPr lang="en-US" dirty="0"/>
            </a:br>
            <a:endParaRPr lang="en-US" dirty="0"/>
          </a:p>
          <a:p>
            <a:endParaRPr lang="en-US" dirty="0"/>
          </a:p>
        </p:txBody>
      </p:sp>
      <p:sp>
        <p:nvSpPr>
          <p:cNvPr id="9" name="Arrow: Pentagon 8">
            <a:extLst>
              <a:ext uri="{FF2B5EF4-FFF2-40B4-BE49-F238E27FC236}">
                <a16:creationId xmlns:a16="http://schemas.microsoft.com/office/drawing/2014/main" id="{F63F3F34-77BA-3934-6636-BC1FA24B463E}"/>
              </a:ext>
            </a:extLst>
          </p:cNvPr>
          <p:cNvSpPr/>
          <p:nvPr/>
        </p:nvSpPr>
        <p:spPr>
          <a:xfrm>
            <a:off x="550448" y="3516828"/>
            <a:ext cx="3266290" cy="715191"/>
          </a:xfrm>
          <a:prstGeom prst="homePlate">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Install &amp; Configure</a:t>
            </a:r>
          </a:p>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Workday HR Spoke</a:t>
            </a:r>
          </a:p>
        </p:txBody>
      </p:sp>
      <p:sp>
        <p:nvSpPr>
          <p:cNvPr id="10" name="Arrow: Chevron 9">
            <a:extLst>
              <a:ext uri="{FF2B5EF4-FFF2-40B4-BE49-F238E27FC236}">
                <a16:creationId xmlns:a16="http://schemas.microsoft.com/office/drawing/2014/main" id="{92AB4DE7-FFEF-43C6-2002-081C1881B015}"/>
              </a:ext>
            </a:extLst>
          </p:cNvPr>
          <p:cNvSpPr/>
          <p:nvPr/>
        </p:nvSpPr>
        <p:spPr>
          <a:xfrm>
            <a:off x="3163479" y="3516828"/>
            <a:ext cx="3266290" cy="715191"/>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Validate the default worker profile sync configurations</a:t>
            </a:r>
          </a:p>
        </p:txBody>
      </p:sp>
      <p:sp>
        <p:nvSpPr>
          <p:cNvPr id="11" name="Arrow: Chevron 10">
            <a:extLst>
              <a:ext uri="{FF2B5EF4-FFF2-40B4-BE49-F238E27FC236}">
                <a16:creationId xmlns:a16="http://schemas.microsoft.com/office/drawing/2014/main" id="{0106757F-8D0F-B4A5-10EF-07C1B5F98495}"/>
              </a:ext>
            </a:extLst>
          </p:cNvPr>
          <p:cNvSpPr/>
          <p:nvPr/>
        </p:nvSpPr>
        <p:spPr>
          <a:xfrm>
            <a:off x="5776512" y="3516828"/>
            <a:ext cx="3266290" cy="715191"/>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Schedule the Workday integration flow</a:t>
            </a:r>
          </a:p>
        </p:txBody>
      </p:sp>
      <p:sp>
        <p:nvSpPr>
          <p:cNvPr id="12" name="Arrow: Chevron 11">
            <a:extLst>
              <a:ext uri="{FF2B5EF4-FFF2-40B4-BE49-F238E27FC236}">
                <a16:creationId xmlns:a16="http://schemas.microsoft.com/office/drawing/2014/main" id="{2265D4CA-2E1E-B696-B0B1-F377744660A0}"/>
              </a:ext>
            </a:extLst>
          </p:cNvPr>
          <p:cNvSpPr/>
          <p:nvPr/>
        </p:nvSpPr>
        <p:spPr>
          <a:xfrm>
            <a:off x="8389543" y="3516828"/>
            <a:ext cx="3266290" cy="715191"/>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Track Integration Jobs</a:t>
            </a:r>
          </a:p>
        </p:txBody>
      </p:sp>
      <p:sp>
        <p:nvSpPr>
          <p:cNvPr id="14" name="Arrow: Pentagon 13">
            <a:extLst>
              <a:ext uri="{FF2B5EF4-FFF2-40B4-BE49-F238E27FC236}">
                <a16:creationId xmlns:a16="http://schemas.microsoft.com/office/drawing/2014/main" id="{46C5843E-4A94-A767-3826-1C356C04CFE3}"/>
              </a:ext>
            </a:extLst>
          </p:cNvPr>
          <p:cNvSpPr/>
          <p:nvPr/>
        </p:nvSpPr>
        <p:spPr>
          <a:xfrm>
            <a:off x="549343" y="4717186"/>
            <a:ext cx="2556708" cy="713939"/>
          </a:xfrm>
          <a:prstGeom prst="homePlate">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Install &amp; Configure</a:t>
            </a:r>
          </a:p>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Workday HR Spoke</a:t>
            </a:r>
          </a:p>
        </p:txBody>
      </p:sp>
      <p:sp>
        <p:nvSpPr>
          <p:cNvPr id="15" name="Arrow: Chevron 14">
            <a:extLst>
              <a:ext uri="{FF2B5EF4-FFF2-40B4-BE49-F238E27FC236}">
                <a16:creationId xmlns:a16="http://schemas.microsoft.com/office/drawing/2014/main" id="{57E8B4A4-7038-B40A-4C92-F25B5013EB63}"/>
              </a:ext>
            </a:extLst>
          </p:cNvPr>
          <p:cNvSpPr/>
          <p:nvPr/>
        </p:nvSpPr>
        <p:spPr>
          <a:xfrm>
            <a:off x="2571617" y="4717186"/>
            <a:ext cx="2556708" cy="713939"/>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Set up Workday Pull To-Dos configuration</a:t>
            </a:r>
          </a:p>
        </p:txBody>
      </p:sp>
      <p:sp>
        <p:nvSpPr>
          <p:cNvPr id="16" name="Arrow: Chevron 15">
            <a:extLst>
              <a:ext uri="{FF2B5EF4-FFF2-40B4-BE49-F238E27FC236}">
                <a16:creationId xmlns:a16="http://schemas.microsoft.com/office/drawing/2014/main" id="{4A31FEBA-320E-2CBB-C3A0-645292E5FF0A}"/>
              </a:ext>
            </a:extLst>
          </p:cNvPr>
          <p:cNvSpPr/>
          <p:nvPr/>
        </p:nvSpPr>
        <p:spPr>
          <a:xfrm>
            <a:off x="4709354" y="4717186"/>
            <a:ext cx="2672171" cy="713939"/>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Set up Workday tenant time zone</a:t>
            </a:r>
          </a:p>
        </p:txBody>
      </p:sp>
      <p:sp>
        <p:nvSpPr>
          <p:cNvPr id="17" name="Arrow: Chevron 16">
            <a:extLst>
              <a:ext uri="{FF2B5EF4-FFF2-40B4-BE49-F238E27FC236}">
                <a16:creationId xmlns:a16="http://schemas.microsoft.com/office/drawing/2014/main" id="{1E258DA4-8DCE-3648-275C-9576ED0F4AE3}"/>
              </a:ext>
            </a:extLst>
          </p:cNvPr>
          <p:cNvSpPr/>
          <p:nvPr/>
        </p:nvSpPr>
        <p:spPr>
          <a:xfrm>
            <a:off x="6847092" y="4717186"/>
            <a:ext cx="2672171" cy="713939"/>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Set up Workday Integration Flow</a:t>
            </a:r>
          </a:p>
        </p:txBody>
      </p:sp>
      <p:sp>
        <p:nvSpPr>
          <p:cNvPr id="18" name="Arrow: Chevron 17">
            <a:extLst>
              <a:ext uri="{FF2B5EF4-FFF2-40B4-BE49-F238E27FC236}">
                <a16:creationId xmlns:a16="http://schemas.microsoft.com/office/drawing/2014/main" id="{4054CA37-F7C7-4AE3-5F6D-D39BB5231EF1}"/>
              </a:ext>
            </a:extLst>
          </p:cNvPr>
          <p:cNvSpPr/>
          <p:nvPr/>
        </p:nvSpPr>
        <p:spPr>
          <a:xfrm>
            <a:off x="8984830" y="4717186"/>
            <a:ext cx="2672171" cy="713939"/>
          </a:xfrm>
          <a:prstGeom prst="chevron">
            <a:avLst/>
          </a:pr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9" tIns="72009" rIns="72009" bIns="72009" numCol="1" spcCol="1270" anchor="ctr" anchorCtr="0">
            <a:noAutofit/>
          </a:bodyPr>
          <a:lstStyle/>
          <a:p>
            <a:pPr marL="0" marR="0" lvl="0" indent="0" algn="ctr" defTabSz="71120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Track Integration Jobs</a:t>
            </a:r>
          </a:p>
        </p:txBody>
      </p:sp>
      <p:pic>
        <p:nvPicPr>
          <p:cNvPr id="13" name="Picture 2">
            <a:extLst>
              <a:ext uri="{FF2B5EF4-FFF2-40B4-BE49-F238E27FC236}">
                <a16:creationId xmlns:a16="http://schemas.microsoft.com/office/drawing/2014/main" id="{3C6B8750-C81F-5E58-FEA9-23C15672D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F2F6887C-E4CD-5218-7A6C-FFC4D04B34F8}"/>
              </a:ext>
            </a:extLst>
          </p:cNvPr>
          <p:cNvSpPr txBox="1"/>
          <p:nvPr/>
        </p:nvSpPr>
        <p:spPr>
          <a:xfrm>
            <a:off x="446859" y="4305325"/>
            <a:ext cx="9328318" cy="338554"/>
          </a:xfrm>
          <a:prstGeom prst="rect">
            <a:avLst/>
          </a:prstGeom>
          <a:noFill/>
        </p:spPr>
        <p:txBody>
          <a:bodyPr wrap="square">
            <a:spAutoFit/>
          </a:bodyPr>
          <a:lstStyle/>
          <a:p>
            <a:pPr marL="228600" indent="-228600" defTabSz="914400">
              <a:spcBef>
                <a:spcPts val="400"/>
              </a:spcBef>
              <a:spcAft>
                <a:spcPts val="600"/>
              </a:spcAft>
              <a:buFont typeface="Arial" panose="020B0604020202020204" pitchFamily="34" charset="0"/>
              <a:buChar char="•"/>
            </a:pPr>
            <a:r>
              <a:rPr lang="en-US" sz="1600" dirty="0"/>
              <a:t>Pull tasks from Workday and display as to-dos in ServiceNow Employee Service Center</a:t>
            </a:r>
          </a:p>
        </p:txBody>
      </p:sp>
      <p:pic>
        <p:nvPicPr>
          <p:cNvPr id="20" name="Picture 19">
            <a:extLst>
              <a:ext uri="{FF2B5EF4-FFF2-40B4-BE49-F238E27FC236}">
                <a16:creationId xmlns:a16="http://schemas.microsoft.com/office/drawing/2014/main" id="{4C7BADEA-CD4D-E162-EC1F-0E433B677027}"/>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3544705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HRSD integration with Workday use case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a:xfrm>
            <a:off x="448055" y="1341438"/>
            <a:ext cx="5774325" cy="4827587"/>
          </a:xfrm>
        </p:spPr>
        <p:txBody>
          <a:bodyPr/>
          <a:lstStyle/>
          <a:p>
            <a:r>
              <a:rPr lang="en-US" sz="1400" dirty="0"/>
              <a:t>Raise payroll discrepancy case</a:t>
            </a:r>
          </a:p>
          <a:p>
            <a:pPr lvl="1"/>
            <a:r>
              <a:rPr lang="en-US" sz="1400" dirty="0"/>
              <a:t>HR Service with record producer</a:t>
            </a:r>
          </a:p>
          <a:p>
            <a:r>
              <a:rPr lang="en-US" sz="1400" dirty="0"/>
              <a:t>Display payroll details</a:t>
            </a:r>
          </a:p>
          <a:p>
            <a:pPr lvl="1"/>
            <a:r>
              <a:rPr lang="en-US" sz="1400" dirty="0"/>
              <a:t>Pulled on demand</a:t>
            </a:r>
          </a:p>
          <a:p>
            <a:pPr lvl="1"/>
            <a:r>
              <a:rPr lang="en-US" sz="1400" dirty="0"/>
              <a:t>Not stored in ServiceNow</a:t>
            </a:r>
          </a:p>
          <a:p>
            <a:pPr lvl="1"/>
            <a:r>
              <a:rPr lang="en-US" sz="1400" dirty="0"/>
              <a:t>Masked values by default then the employee can toggle to make it visible</a:t>
            </a:r>
          </a:p>
          <a:p>
            <a:r>
              <a:rPr lang="en-US" sz="1400" dirty="0"/>
              <a:t>Configuration</a:t>
            </a:r>
          </a:p>
          <a:p>
            <a:pPr lvl="1"/>
            <a:r>
              <a:rPr lang="en-US" sz="1400" dirty="0"/>
              <a:t>Workday admin to create the report and identify the owner</a:t>
            </a:r>
          </a:p>
          <a:p>
            <a:pPr lvl="1"/>
            <a:r>
              <a:rPr lang="en-US" sz="1400" dirty="0"/>
              <a:t>SN Admin to add Workday Report Configuration for Look up pay slip with the report and owner provided by Workday Admin</a:t>
            </a:r>
          </a:p>
        </p:txBody>
      </p:sp>
      <p:sp>
        <p:nvSpPr>
          <p:cNvPr id="9" name="Text Placeholder 8">
            <a:extLst>
              <a:ext uri="{FF2B5EF4-FFF2-40B4-BE49-F238E27FC236}">
                <a16:creationId xmlns:a16="http://schemas.microsoft.com/office/drawing/2014/main" id="{26C74998-FB32-3D0D-89D5-4A9A5126351D}"/>
              </a:ext>
            </a:extLst>
          </p:cNvPr>
          <p:cNvSpPr>
            <a:spLocks noGrp="1"/>
          </p:cNvSpPr>
          <p:nvPr>
            <p:ph type="body" sz="quarter" idx="12"/>
          </p:nvPr>
        </p:nvSpPr>
        <p:spPr/>
        <p:txBody>
          <a:bodyPr/>
          <a:lstStyle/>
          <a:p>
            <a:r>
              <a:rPr lang="en-US" dirty="0"/>
              <a:t>Payroll discrepancy</a:t>
            </a:r>
          </a:p>
        </p:txBody>
      </p:sp>
      <p:pic>
        <p:nvPicPr>
          <p:cNvPr id="4" name="Picture 3">
            <a:extLst>
              <a:ext uri="{FF2B5EF4-FFF2-40B4-BE49-F238E27FC236}">
                <a16:creationId xmlns:a16="http://schemas.microsoft.com/office/drawing/2014/main" id="{D4E7E9F0-A3CA-194E-B3F1-988412E24B30}"/>
              </a:ext>
            </a:extLst>
          </p:cNvPr>
          <p:cNvPicPr>
            <a:picLocks noChangeAspect="1"/>
          </p:cNvPicPr>
          <p:nvPr/>
        </p:nvPicPr>
        <p:blipFill>
          <a:blip r:embed="rId3"/>
          <a:stretch>
            <a:fillRect/>
          </a:stretch>
        </p:blipFill>
        <p:spPr>
          <a:xfrm>
            <a:off x="6723063" y="1352413"/>
            <a:ext cx="4913703" cy="3991043"/>
          </a:xfrm>
          <a:prstGeom prst="rect">
            <a:avLst/>
          </a:prstGeom>
          <a:ln w="6350">
            <a:solidFill>
              <a:schemeClr val="tx1"/>
            </a:solidFill>
          </a:ln>
          <a:effectLst/>
        </p:spPr>
      </p:pic>
      <p:pic>
        <p:nvPicPr>
          <p:cNvPr id="6" name="Picture 2">
            <a:extLst>
              <a:ext uri="{FF2B5EF4-FFF2-40B4-BE49-F238E27FC236}">
                <a16:creationId xmlns:a16="http://schemas.microsoft.com/office/drawing/2014/main" id="{E542F9E7-658F-B768-2A04-E46BCDB941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102B964-3B24-36B6-A380-72489D544D3B}"/>
              </a:ext>
            </a:extLst>
          </p:cNvPr>
          <p:cNvPicPr>
            <a:picLocks noChangeAspect="1"/>
          </p:cNvPicPr>
          <p:nvPr/>
        </p:nvPicPr>
        <p:blipFill>
          <a:blip r:embed="rId5"/>
          <a:stretch>
            <a:fillRect/>
          </a:stretch>
        </p:blipFill>
        <p:spPr>
          <a:xfrm>
            <a:off x="555932" y="5633579"/>
            <a:ext cx="7059152" cy="526803"/>
          </a:xfrm>
          <a:prstGeom prst="rect">
            <a:avLst/>
          </a:prstGeom>
          <a:ln w="6350">
            <a:solidFill>
              <a:schemeClr val="tx1"/>
            </a:solidFill>
          </a:ln>
        </p:spPr>
      </p:pic>
      <p:sp>
        <p:nvSpPr>
          <p:cNvPr id="5" name="Rectangle 4">
            <a:extLst>
              <a:ext uri="{FF2B5EF4-FFF2-40B4-BE49-F238E27FC236}">
                <a16:creationId xmlns:a16="http://schemas.microsoft.com/office/drawing/2014/main" id="{D1C9949D-4EBB-BBA0-9BEB-314761D78274}"/>
              </a:ext>
            </a:extLst>
          </p:cNvPr>
          <p:cNvSpPr/>
          <p:nvPr/>
        </p:nvSpPr>
        <p:spPr>
          <a:xfrm>
            <a:off x="10917936" y="2542032"/>
            <a:ext cx="557784" cy="155448"/>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15680850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HRSD integration with Workday use case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a:xfrm>
            <a:off x="448056" y="1341438"/>
            <a:ext cx="6733330" cy="4827587"/>
          </a:xfrm>
        </p:spPr>
        <p:txBody>
          <a:bodyPr/>
          <a:lstStyle/>
          <a:p>
            <a:r>
              <a:rPr lang="en-US" sz="1500" dirty="0"/>
              <a:t>Initiate time off request</a:t>
            </a:r>
          </a:p>
          <a:p>
            <a:pPr lvl="1"/>
            <a:r>
              <a:rPr lang="en-US" sz="1500" dirty="0"/>
              <a:t>HR Service with record producer</a:t>
            </a:r>
          </a:p>
          <a:p>
            <a:pPr lvl="1"/>
            <a:r>
              <a:rPr lang="en-US" sz="1500" dirty="0"/>
              <a:t>Validation against work schedule and time off balance</a:t>
            </a:r>
          </a:p>
          <a:p>
            <a:r>
              <a:rPr lang="en-US" sz="1500" dirty="0"/>
              <a:t>Display time off balance</a:t>
            </a:r>
          </a:p>
          <a:p>
            <a:pPr lvl="1"/>
            <a:r>
              <a:rPr lang="en-US" sz="1500" dirty="0"/>
              <a:t>Pulled on demand</a:t>
            </a:r>
          </a:p>
          <a:p>
            <a:pPr lvl="1"/>
            <a:r>
              <a:rPr lang="en-US" sz="1500" dirty="0"/>
              <a:t>Not stored in ServiceNow</a:t>
            </a:r>
          </a:p>
          <a:p>
            <a:r>
              <a:rPr lang="en-US" sz="1500" dirty="0"/>
              <a:t>Configuration</a:t>
            </a:r>
          </a:p>
          <a:p>
            <a:pPr lvl="1"/>
            <a:r>
              <a:rPr lang="en-US" sz="1500" dirty="0"/>
              <a:t>Configure the report configurations for time off request reports</a:t>
            </a:r>
          </a:p>
          <a:p>
            <a:pPr lvl="1"/>
            <a:r>
              <a:rPr lang="en-US" sz="1500" dirty="0"/>
              <a:t>Import time off data</a:t>
            </a:r>
          </a:p>
          <a:p>
            <a:pPr lvl="2"/>
            <a:r>
              <a:rPr lang="en-US" sz="1500" dirty="0"/>
              <a:t>Import time off setup data</a:t>
            </a:r>
          </a:p>
          <a:p>
            <a:pPr lvl="2"/>
            <a:r>
              <a:rPr lang="en-US" sz="1500" dirty="0"/>
              <a:t>Get Holiday Calendars</a:t>
            </a:r>
          </a:p>
          <a:p>
            <a:pPr lvl="2"/>
            <a:r>
              <a:rPr lang="en-US" sz="1500" dirty="0"/>
              <a:t>Get Work Schedule Calendars</a:t>
            </a:r>
          </a:p>
        </p:txBody>
      </p:sp>
      <p:sp>
        <p:nvSpPr>
          <p:cNvPr id="4" name="Text Placeholder 3">
            <a:extLst>
              <a:ext uri="{FF2B5EF4-FFF2-40B4-BE49-F238E27FC236}">
                <a16:creationId xmlns:a16="http://schemas.microsoft.com/office/drawing/2014/main" id="{70FBAAA5-A848-597E-4ED7-A9AC67DFCD7F}"/>
              </a:ext>
            </a:extLst>
          </p:cNvPr>
          <p:cNvSpPr>
            <a:spLocks noGrp="1"/>
          </p:cNvSpPr>
          <p:nvPr>
            <p:ph type="body" sz="quarter" idx="12"/>
          </p:nvPr>
        </p:nvSpPr>
        <p:spPr/>
        <p:txBody>
          <a:bodyPr/>
          <a:lstStyle/>
          <a:p>
            <a:r>
              <a:rPr lang="en-US" dirty="0"/>
              <a:t> Time off request</a:t>
            </a:r>
          </a:p>
        </p:txBody>
      </p:sp>
      <p:pic>
        <p:nvPicPr>
          <p:cNvPr id="5" name="Picture 4">
            <a:extLst>
              <a:ext uri="{FF2B5EF4-FFF2-40B4-BE49-F238E27FC236}">
                <a16:creationId xmlns:a16="http://schemas.microsoft.com/office/drawing/2014/main" id="{8B79125D-1B55-CA4C-9D5E-4773C8415742}"/>
              </a:ext>
            </a:extLst>
          </p:cNvPr>
          <p:cNvPicPr>
            <a:picLocks noChangeAspect="1"/>
          </p:cNvPicPr>
          <p:nvPr/>
        </p:nvPicPr>
        <p:blipFill>
          <a:blip r:embed="rId3"/>
          <a:stretch>
            <a:fillRect/>
          </a:stretch>
        </p:blipFill>
        <p:spPr>
          <a:xfrm>
            <a:off x="7376845" y="1351712"/>
            <a:ext cx="4261116" cy="3958414"/>
          </a:xfrm>
          <a:prstGeom prst="rect">
            <a:avLst/>
          </a:prstGeom>
          <a:ln w="6350">
            <a:solidFill>
              <a:schemeClr val="tx1"/>
            </a:solidFill>
          </a:ln>
          <a:effectLst/>
        </p:spPr>
      </p:pic>
      <p:pic>
        <p:nvPicPr>
          <p:cNvPr id="6" name="Picture 2">
            <a:extLst>
              <a:ext uri="{FF2B5EF4-FFF2-40B4-BE49-F238E27FC236}">
                <a16:creationId xmlns:a16="http://schemas.microsoft.com/office/drawing/2014/main" id="{E6A5E430-71FE-9C56-E8D3-3CA106CCCE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6C3E603-1735-6DED-946C-998DB47268F1}"/>
              </a:ext>
            </a:extLst>
          </p:cNvPr>
          <p:cNvPicPr>
            <a:picLocks noChangeAspect="1"/>
          </p:cNvPicPr>
          <p:nvPr/>
        </p:nvPicPr>
        <p:blipFill>
          <a:blip r:embed="rId5"/>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9461658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HRSD integration with Workday use case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a:xfrm>
            <a:off x="448056" y="1341438"/>
            <a:ext cx="7246286" cy="4827587"/>
          </a:xfrm>
        </p:spPr>
        <p:txBody>
          <a:bodyPr/>
          <a:lstStyle/>
          <a:p>
            <a:r>
              <a:rPr lang="en-US" sz="1600" dirty="0"/>
              <a:t>Employee can see holiday calendars applicable to them</a:t>
            </a:r>
          </a:p>
          <a:p>
            <a:pPr lvl="1"/>
            <a:r>
              <a:rPr lang="en-US" sz="1600" dirty="0"/>
              <a:t>Mapped to Employee’s country</a:t>
            </a:r>
          </a:p>
          <a:p>
            <a:pPr lvl="1"/>
            <a:r>
              <a:rPr lang="en-US" sz="1600" dirty="0"/>
              <a:t>Employee can change to another country and set as default</a:t>
            </a:r>
          </a:p>
          <a:p>
            <a:r>
              <a:rPr lang="en-US" sz="1600" dirty="0"/>
              <a:t>Configuration</a:t>
            </a:r>
          </a:p>
          <a:p>
            <a:pPr lvl="1"/>
            <a:r>
              <a:rPr lang="en-US" sz="1600" dirty="0"/>
              <a:t>Workday admin to create the report and identify the owner</a:t>
            </a:r>
          </a:p>
          <a:p>
            <a:pPr lvl="1"/>
            <a:r>
              <a:rPr lang="en-US" sz="1600" dirty="0"/>
              <a:t>SN Admin to add Workday Report Configuration using the information provided by Workday admin above</a:t>
            </a:r>
          </a:p>
          <a:p>
            <a:pPr lvl="1"/>
            <a:r>
              <a:rPr lang="en-US" sz="1600" dirty="0"/>
              <a:t>Retrieve and verify Holiday Calendars from Workday</a:t>
            </a:r>
          </a:p>
          <a:p>
            <a:pPr lvl="1"/>
            <a:r>
              <a:rPr lang="en-US" sz="1600" dirty="0"/>
              <a:t>Add View Workday Holiday Calendar widget to any page on the portal</a:t>
            </a:r>
          </a:p>
        </p:txBody>
      </p:sp>
      <p:sp>
        <p:nvSpPr>
          <p:cNvPr id="9" name="Text Placeholder 8">
            <a:extLst>
              <a:ext uri="{FF2B5EF4-FFF2-40B4-BE49-F238E27FC236}">
                <a16:creationId xmlns:a16="http://schemas.microsoft.com/office/drawing/2014/main" id="{08913882-AD2F-6B8E-150E-FF789F6CE636}"/>
              </a:ext>
            </a:extLst>
          </p:cNvPr>
          <p:cNvSpPr>
            <a:spLocks noGrp="1"/>
          </p:cNvSpPr>
          <p:nvPr>
            <p:ph type="body" sz="quarter" idx="12"/>
          </p:nvPr>
        </p:nvSpPr>
        <p:spPr/>
        <p:txBody>
          <a:bodyPr/>
          <a:lstStyle/>
          <a:p>
            <a:r>
              <a:rPr lang="en-US" dirty="0"/>
              <a:t>Holiday calendar</a:t>
            </a:r>
          </a:p>
        </p:txBody>
      </p:sp>
      <p:pic>
        <p:nvPicPr>
          <p:cNvPr id="4" name="Picture 3">
            <a:extLst>
              <a:ext uri="{FF2B5EF4-FFF2-40B4-BE49-F238E27FC236}">
                <a16:creationId xmlns:a16="http://schemas.microsoft.com/office/drawing/2014/main" id="{30049187-AD9B-7A48-9513-77F96D7E1E2F}"/>
              </a:ext>
            </a:extLst>
          </p:cNvPr>
          <p:cNvPicPr>
            <a:picLocks noChangeAspect="1"/>
          </p:cNvPicPr>
          <p:nvPr/>
        </p:nvPicPr>
        <p:blipFill>
          <a:blip r:embed="rId3"/>
          <a:stretch>
            <a:fillRect/>
          </a:stretch>
        </p:blipFill>
        <p:spPr>
          <a:xfrm>
            <a:off x="7818634" y="1352413"/>
            <a:ext cx="3819328" cy="4033679"/>
          </a:xfrm>
          <a:prstGeom prst="rect">
            <a:avLst/>
          </a:prstGeom>
          <a:ln w="6350">
            <a:solidFill>
              <a:schemeClr val="tx1"/>
            </a:solidFill>
          </a:ln>
          <a:effectLst/>
        </p:spPr>
      </p:pic>
      <p:pic>
        <p:nvPicPr>
          <p:cNvPr id="6" name="Picture 2">
            <a:extLst>
              <a:ext uri="{FF2B5EF4-FFF2-40B4-BE49-F238E27FC236}">
                <a16:creationId xmlns:a16="http://schemas.microsoft.com/office/drawing/2014/main" id="{DFFE0A5F-D6A3-F25C-5163-71FDA0F9C1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DFF13E3-B152-D2F7-B251-D119070B7E08}"/>
              </a:ext>
            </a:extLst>
          </p:cNvPr>
          <p:cNvPicPr>
            <a:picLocks noChangeAspect="1"/>
          </p:cNvPicPr>
          <p:nvPr/>
        </p:nvPicPr>
        <p:blipFill>
          <a:blip r:embed="rId5"/>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8185295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HRSD integration with Workday use case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a:xfrm>
            <a:off x="448055" y="1341438"/>
            <a:ext cx="5733669" cy="4827587"/>
          </a:xfrm>
        </p:spPr>
        <p:txBody>
          <a:bodyPr/>
          <a:lstStyle/>
          <a:p>
            <a:r>
              <a:rPr lang="en-US" sz="1600" dirty="0"/>
              <a:t>Employee can view their total rewards in the portal</a:t>
            </a:r>
          </a:p>
          <a:p>
            <a:pPr lvl="1"/>
            <a:r>
              <a:rPr lang="en-US" sz="1600" dirty="0"/>
              <a:t>Not stored in ServiceNow</a:t>
            </a:r>
          </a:p>
          <a:p>
            <a:pPr lvl="1"/>
            <a:r>
              <a:rPr lang="en-US" sz="1600" dirty="0"/>
              <a:t>Masked values on the first load</a:t>
            </a:r>
          </a:p>
          <a:p>
            <a:r>
              <a:rPr lang="en-US" sz="1600" dirty="0"/>
              <a:t>Configuration</a:t>
            </a:r>
          </a:p>
          <a:p>
            <a:pPr lvl="1"/>
            <a:r>
              <a:rPr lang="en-US" sz="1600" dirty="0"/>
              <a:t>Setup Workday Report Configuration for Total rewards</a:t>
            </a:r>
          </a:p>
          <a:p>
            <a:pPr lvl="1"/>
            <a:r>
              <a:rPr lang="en-US" sz="1600" dirty="0"/>
              <a:t>Set currency code system property</a:t>
            </a:r>
          </a:p>
          <a:p>
            <a:pPr lvl="1"/>
            <a:r>
              <a:rPr lang="en-US" sz="1600" dirty="0"/>
              <a:t>Retrieve all plans in Workday</a:t>
            </a:r>
          </a:p>
          <a:p>
            <a:pPr lvl="1"/>
            <a:r>
              <a:rPr lang="en-US" sz="1600" dirty="0"/>
              <a:t>Configure Templates and Section</a:t>
            </a:r>
          </a:p>
          <a:p>
            <a:pPr lvl="1"/>
            <a:r>
              <a:rPr lang="en-US" sz="1600" dirty="0"/>
              <a:t>Add the View Workday Total Rewards widget to any page on the portal</a:t>
            </a:r>
          </a:p>
          <a:p>
            <a:pPr lvl="1"/>
            <a:endParaRPr lang="en-US" sz="1600" dirty="0"/>
          </a:p>
        </p:txBody>
      </p:sp>
      <p:sp>
        <p:nvSpPr>
          <p:cNvPr id="8" name="Text Placeholder 7">
            <a:extLst>
              <a:ext uri="{FF2B5EF4-FFF2-40B4-BE49-F238E27FC236}">
                <a16:creationId xmlns:a16="http://schemas.microsoft.com/office/drawing/2014/main" id="{561A06CE-B288-5090-A007-34B70C50ABA8}"/>
              </a:ext>
            </a:extLst>
          </p:cNvPr>
          <p:cNvSpPr>
            <a:spLocks noGrp="1"/>
          </p:cNvSpPr>
          <p:nvPr>
            <p:ph type="body" sz="quarter" idx="12"/>
          </p:nvPr>
        </p:nvSpPr>
        <p:spPr/>
        <p:txBody>
          <a:bodyPr/>
          <a:lstStyle/>
          <a:p>
            <a:r>
              <a:rPr lang="en-US" dirty="0"/>
              <a:t>Total rewards</a:t>
            </a:r>
          </a:p>
        </p:txBody>
      </p:sp>
      <p:pic>
        <p:nvPicPr>
          <p:cNvPr id="9" name="Picture 8">
            <a:extLst>
              <a:ext uri="{FF2B5EF4-FFF2-40B4-BE49-F238E27FC236}">
                <a16:creationId xmlns:a16="http://schemas.microsoft.com/office/drawing/2014/main" id="{37BDFF6C-9279-D244-8DF5-F80FF6E38BD8}"/>
              </a:ext>
            </a:extLst>
          </p:cNvPr>
          <p:cNvPicPr>
            <a:picLocks noChangeAspect="1"/>
          </p:cNvPicPr>
          <p:nvPr/>
        </p:nvPicPr>
        <p:blipFill>
          <a:blip r:embed="rId3"/>
          <a:stretch>
            <a:fillRect/>
          </a:stretch>
        </p:blipFill>
        <p:spPr>
          <a:xfrm>
            <a:off x="8945213" y="1352412"/>
            <a:ext cx="2697611" cy="3545028"/>
          </a:xfrm>
          <a:prstGeom prst="rect">
            <a:avLst/>
          </a:prstGeom>
          <a:ln w="6350">
            <a:solidFill>
              <a:schemeClr val="tx1"/>
            </a:solidFill>
          </a:ln>
          <a:effectLst/>
        </p:spPr>
      </p:pic>
      <p:pic>
        <p:nvPicPr>
          <p:cNvPr id="10" name="Picture 9">
            <a:extLst>
              <a:ext uri="{FF2B5EF4-FFF2-40B4-BE49-F238E27FC236}">
                <a16:creationId xmlns:a16="http://schemas.microsoft.com/office/drawing/2014/main" id="{CBDF13AA-A64A-8443-AEAE-6A4069786805}"/>
              </a:ext>
            </a:extLst>
          </p:cNvPr>
          <p:cNvPicPr>
            <a:picLocks noChangeAspect="1"/>
          </p:cNvPicPr>
          <p:nvPr/>
        </p:nvPicPr>
        <p:blipFill>
          <a:blip r:embed="rId4"/>
          <a:stretch>
            <a:fillRect/>
          </a:stretch>
        </p:blipFill>
        <p:spPr>
          <a:xfrm>
            <a:off x="6181724" y="1352413"/>
            <a:ext cx="2649539" cy="3545027"/>
          </a:xfrm>
          <a:prstGeom prst="rect">
            <a:avLst/>
          </a:prstGeom>
          <a:ln w="6350">
            <a:solidFill>
              <a:schemeClr val="tx1"/>
            </a:solidFill>
          </a:ln>
          <a:effectLst/>
        </p:spPr>
      </p:pic>
      <p:pic>
        <p:nvPicPr>
          <p:cNvPr id="7" name="Picture 2">
            <a:extLst>
              <a:ext uri="{FF2B5EF4-FFF2-40B4-BE49-F238E27FC236}">
                <a16:creationId xmlns:a16="http://schemas.microsoft.com/office/drawing/2014/main" id="{C4C86783-ECFA-C96E-B2C0-D62569CC89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601549D-2CFC-6C44-565A-56EC58EFFCB2}"/>
              </a:ext>
            </a:extLst>
          </p:cNvPr>
          <p:cNvPicPr>
            <a:picLocks noChangeAspect="1"/>
          </p:cNvPicPr>
          <p:nvPr/>
        </p:nvPicPr>
        <p:blipFill>
          <a:blip r:embed="rId6"/>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2386891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HRSD integration with Workday use case</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a:xfrm>
            <a:off x="448055" y="1341438"/>
            <a:ext cx="6096583" cy="4827587"/>
          </a:xfrm>
        </p:spPr>
        <p:txBody>
          <a:bodyPr/>
          <a:lstStyle/>
          <a:p>
            <a:r>
              <a:rPr lang="en-US" sz="1400" dirty="0"/>
              <a:t>Employee initiate change within Workday using Virtual Agent</a:t>
            </a:r>
          </a:p>
          <a:p>
            <a:r>
              <a:rPr lang="en-US" sz="1400" dirty="0"/>
              <a:t>Configuration</a:t>
            </a:r>
          </a:p>
          <a:p>
            <a:pPr lvl="1"/>
            <a:r>
              <a:rPr lang="en-US" sz="1400" dirty="0"/>
              <a:t>Published Workday Legal Name Change VA topic with NLU</a:t>
            </a:r>
          </a:p>
          <a:p>
            <a:pPr lvl="1"/>
            <a:r>
              <a:rPr lang="en-US" sz="1400" dirty="0"/>
              <a:t>Setup document categories from Workday</a:t>
            </a:r>
          </a:p>
          <a:p>
            <a:pPr lvl="1"/>
            <a:r>
              <a:rPr lang="en-US" sz="1400" dirty="0"/>
              <a:t>Setup the legal name change configuration</a:t>
            </a:r>
          </a:p>
          <a:p>
            <a:r>
              <a:rPr lang="en-US" sz="1400" dirty="0"/>
              <a:t>VA Topic Flow</a:t>
            </a:r>
          </a:p>
          <a:p>
            <a:pPr lvl="1"/>
            <a:r>
              <a:rPr lang="en-US" sz="1400" dirty="0"/>
              <a:t>Employee initiates VA conversation</a:t>
            </a:r>
          </a:p>
          <a:p>
            <a:pPr lvl="1"/>
            <a:r>
              <a:rPr lang="en-US" sz="1400" dirty="0"/>
              <a:t>VA displays name</a:t>
            </a:r>
          </a:p>
          <a:p>
            <a:pPr lvl="1"/>
            <a:r>
              <a:rPr lang="en-US" sz="1400" dirty="0"/>
              <a:t>Employee can provide first, last and middle name, upload supporting documents, description and provide additional details</a:t>
            </a:r>
          </a:p>
          <a:p>
            <a:pPr lvl="1"/>
            <a:r>
              <a:rPr lang="en-US" sz="1400" dirty="0"/>
              <a:t>VA creates a case</a:t>
            </a:r>
          </a:p>
          <a:p>
            <a:pPr lvl="1"/>
            <a:r>
              <a:rPr lang="en-US" sz="1400" dirty="0"/>
              <a:t>Workday will be updated</a:t>
            </a:r>
          </a:p>
        </p:txBody>
      </p:sp>
      <p:sp>
        <p:nvSpPr>
          <p:cNvPr id="4" name="Text Placeholder 3">
            <a:extLst>
              <a:ext uri="{FF2B5EF4-FFF2-40B4-BE49-F238E27FC236}">
                <a16:creationId xmlns:a16="http://schemas.microsoft.com/office/drawing/2014/main" id="{FABA02BB-8D34-5F5E-039C-EC65B0BDEE25}"/>
              </a:ext>
            </a:extLst>
          </p:cNvPr>
          <p:cNvSpPr>
            <a:spLocks noGrp="1"/>
          </p:cNvSpPr>
          <p:nvPr>
            <p:ph type="body" sz="quarter" idx="12"/>
          </p:nvPr>
        </p:nvSpPr>
        <p:spPr/>
        <p:txBody>
          <a:bodyPr/>
          <a:lstStyle/>
          <a:p>
            <a:r>
              <a:rPr lang="en-US" dirty="0"/>
              <a:t>Legal name change</a:t>
            </a:r>
          </a:p>
        </p:txBody>
      </p:sp>
      <p:grpSp>
        <p:nvGrpSpPr>
          <p:cNvPr id="5" name="Group 4">
            <a:extLst>
              <a:ext uri="{FF2B5EF4-FFF2-40B4-BE49-F238E27FC236}">
                <a16:creationId xmlns:a16="http://schemas.microsoft.com/office/drawing/2014/main" id="{3C31613E-F908-401C-EC5E-F9035362CEC2}"/>
              </a:ext>
            </a:extLst>
          </p:cNvPr>
          <p:cNvGrpSpPr/>
          <p:nvPr/>
        </p:nvGrpSpPr>
        <p:grpSpPr>
          <a:xfrm>
            <a:off x="6544638" y="1352413"/>
            <a:ext cx="5103045" cy="3994153"/>
            <a:chOff x="6170708" y="1352413"/>
            <a:chExt cx="5476975" cy="4286828"/>
          </a:xfrm>
        </p:grpSpPr>
        <p:pic>
          <p:nvPicPr>
            <p:cNvPr id="8" name="Picture 7">
              <a:extLst>
                <a:ext uri="{FF2B5EF4-FFF2-40B4-BE49-F238E27FC236}">
                  <a16:creationId xmlns:a16="http://schemas.microsoft.com/office/drawing/2014/main" id="{7DCC577E-F92C-5248-B05C-1ACBFF180AC0}"/>
                </a:ext>
              </a:extLst>
            </p:cNvPr>
            <p:cNvPicPr>
              <a:picLocks noChangeAspect="1"/>
            </p:cNvPicPr>
            <p:nvPr/>
          </p:nvPicPr>
          <p:blipFill>
            <a:blip r:embed="rId3"/>
            <a:stretch>
              <a:fillRect/>
            </a:stretch>
          </p:blipFill>
          <p:spPr>
            <a:xfrm>
              <a:off x="6170708" y="1352413"/>
              <a:ext cx="2689076" cy="4286828"/>
            </a:xfrm>
            <a:prstGeom prst="rect">
              <a:avLst/>
            </a:prstGeom>
            <a:ln w="6350">
              <a:solidFill>
                <a:schemeClr val="tx1"/>
              </a:solidFill>
            </a:ln>
            <a:effectLst/>
          </p:spPr>
        </p:pic>
        <p:pic>
          <p:nvPicPr>
            <p:cNvPr id="9" name="Picture 8">
              <a:extLst>
                <a:ext uri="{FF2B5EF4-FFF2-40B4-BE49-F238E27FC236}">
                  <a16:creationId xmlns:a16="http://schemas.microsoft.com/office/drawing/2014/main" id="{225754D3-CA03-9545-A560-930393E53C53}"/>
                </a:ext>
              </a:extLst>
            </p:cNvPr>
            <p:cNvPicPr>
              <a:picLocks noChangeAspect="1"/>
            </p:cNvPicPr>
            <p:nvPr/>
          </p:nvPicPr>
          <p:blipFill>
            <a:blip r:embed="rId4"/>
            <a:stretch>
              <a:fillRect/>
            </a:stretch>
          </p:blipFill>
          <p:spPr>
            <a:xfrm>
              <a:off x="8951475" y="1352413"/>
              <a:ext cx="2696208" cy="4286828"/>
            </a:xfrm>
            <a:prstGeom prst="rect">
              <a:avLst/>
            </a:prstGeom>
            <a:ln w="6350">
              <a:solidFill>
                <a:schemeClr val="tx1"/>
              </a:solidFill>
            </a:ln>
            <a:effectLst/>
          </p:spPr>
        </p:pic>
      </p:grpSp>
      <p:pic>
        <p:nvPicPr>
          <p:cNvPr id="7" name="Picture 2">
            <a:extLst>
              <a:ext uri="{FF2B5EF4-FFF2-40B4-BE49-F238E27FC236}">
                <a16:creationId xmlns:a16="http://schemas.microsoft.com/office/drawing/2014/main" id="{04FF8332-23E7-633E-8909-763F8E48C0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B9388F6-C1DA-9FDF-0731-6C4A2F4A808E}"/>
              </a:ext>
            </a:extLst>
          </p:cNvPr>
          <p:cNvPicPr>
            <a:picLocks noChangeAspect="1"/>
          </p:cNvPicPr>
          <p:nvPr/>
        </p:nvPicPr>
        <p:blipFill>
          <a:blip r:embed="rId6"/>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5801235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p:txBody>
          <a:bodyPr/>
          <a:lstStyle/>
          <a:p>
            <a:r>
              <a:rPr lang="en-US" dirty="0"/>
              <a:t>Workday integration</a:t>
            </a:r>
          </a:p>
        </p:txBody>
      </p:sp>
      <p:sp>
        <p:nvSpPr>
          <p:cNvPr id="262" name="Content Placeholder 261">
            <a:extLst>
              <a:ext uri="{FF2B5EF4-FFF2-40B4-BE49-F238E27FC236}">
                <a16:creationId xmlns:a16="http://schemas.microsoft.com/office/drawing/2014/main" id="{65F6C0A7-95F0-45AD-9EC6-7A566452BC6A}"/>
              </a:ext>
            </a:extLst>
          </p:cNvPr>
          <p:cNvSpPr>
            <a:spLocks noGrp="1"/>
          </p:cNvSpPr>
          <p:nvPr>
            <p:ph idx="1"/>
          </p:nvPr>
        </p:nvSpPr>
        <p:spPr/>
        <p:txBody>
          <a:bodyPr/>
          <a:lstStyle/>
          <a:p>
            <a:pPr>
              <a:buClr>
                <a:schemeClr val="tx1"/>
              </a:buClr>
            </a:pPr>
            <a:r>
              <a:rPr lang="en-AU" dirty="0"/>
              <a:t>For more information, visit:</a:t>
            </a:r>
          </a:p>
          <a:p>
            <a:pPr>
              <a:buClr>
                <a:schemeClr val="tx1"/>
              </a:buClr>
            </a:pPr>
            <a:r>
              <a:rPr lang="en-AU" dirty="0">
                <a:solidFill>
                  <a:srgbClr val="009156"/>
                </a:solidFill>
                <a:hlinkClick r:id="rId3">
                  <a:extLst>
                    <a:ext uri="{A12FA001-AC4F-418D-AE19-62706E023703}">
                      <ahyp:hlinkClr xmlns:ahyp="http://schemas.microsoft.com/office/drawing/2018/hyperlinkcolor" val="tx"/>
                    </a:ext>
                  </a:extLst>
                </a:hlinkClick>
              </a:rPr>
              <a:t>The ServiceNow Store</a:t>
            </a:r>
            <a:r>
              <a:rPr lang="en-AU" dirty="0">
                <a:solidFill>
                  <a:srgbClr val="009156"/>
                </a:solidFill>
              </a:rPr>
              <a:t> </a:t>
            </a:r>
            <a:r>
              <a:rPr lang="en-AU" dirty="0"/>
              <a:t>– Summary, key features, release notes, and screenshots</a:t>
            </a:r>
          </a:p>
          <a:p>
            <a:pPr lvl="1">
              <a:buClr>
                <a:schemeClr val="tx1"/>
              </a:buClr>
            </a:pPr>
            <a:r>
              <a:rPr lang="en-AU" dirty="0">
                <a:solidFill>
                  <a:srgbClr val="009156"/>
                </a:solidFill>
                <a:hlinkClick r:id="rId4">
                  <a:extLst>
                    <a:ext uri="{A12FA001-AC4F-418D-AE19-62706E023703}">
                      <ahyp:hlinkClr xmlns:ahyp="http://schemas.microsoft.com/office/drawing/2018/hyperlinkcolor" val="tx"/>
                    </a:ext>
                  </a:extLst>
                </a:hlinkClick>
              </a:rPr>
              <a:t>Workday HR Spoke</a:t>
            </a:r>
            <a:endParaRPr lang="en-AU" dirty="0">
              <a:solidFill>
                <a:srgbClr val="009156"/>
              </a:solidFill>
            </a:endParaRPr>
          </a:p>
          <a:p>
            <a:pPr lvl="1">
              <a:buClr>
                <a:schemeClr val="tx1"/>
              </a:buClr>
            </a:pPr>
            <a:r>
              <a:rPr lang="en-AU" dirty="0">
                <a:solidFill>
                  <a:srgbClr val="009156"/>
                </a:solidFill>
                <a:hlinkClick r:id="rId5">
                  <a:extLst>
                    <a:ext uri="{A12FA001-AC4F-418D-AE19-62706E023703}">
                      <ahyp:hlinkClr xmlns:ahyp="http://schemas.microsoft.com/office/drawing/2018/hyperlinkcolor" val="tx"/>
                    </a:ext>
                  </a:extLst>
                </a:hlinkClick>
              </a:rPr>
              <a:t>HR Service Delivery Integration with Workday</a:t>
            </a:r>
            <a:endParaRPr lang="en-AU" dirty="0">
              <a:solidFill>
                <a:srgbClr val="009156"/>
              </a:solidFill>
            </a:endParaRPr>
          </a:p>
          <a:p>
            <a:pPr lvl="1">
              <a:buClr>
                <a:schemeClr val="tx1"/>
              </a:buClr>
            </a:pPr>
            <a:r>
              <a:rPr lang="en-AU" dirty="0">
                <a:solidFill>
                  <a:srgbClr val="009156"/>
                </a:solidFill>
                <a:hlinkClick r:id="rId6">
                  <a:extLst>
                    <a:ext uri="{A12FA001-AC4F-418D-AE19-62706E023703}">
                      <ahyp:hlinkClr xmlns:ahyp="http://schemas.microsoft.com/office/drawing/2018/hyperlinkcolor" val="tx"/>
                    </a:ext>
                  </a:extLst>
                </a:hlinkClick>
              </a:rPr>
              <a:t>HR Service Delivery Advanced Integration with Workday</a:t>
            </a:r>
            <a:endParaRPr lang="en-AU" dirty="0">
              <a:solidFill>
                <a:srgbClr val="009156"/>
              </a:solidFill>
            </a:endParaRPr>
          </a:p>
          <a:p>
            <a:pPr>
              <a:buClr>
                <a:schemeClr val="tx1"/>
              </a:buClr>
            </a:pPr>
            <a:r>
              <a:rPr lang="en-AU" dirty="0">
                <a:solidFill>
                  <a:srgbClr val="009156"/>
                </a:solidFill>
                <a:hlinkClick r:id="rId7">
                  <a:extLst>
                    <a:ext uri="{A12FA001-AC4F-418D-AE19-62706E023703}">
                      <ahyp:hlinkClr xmlns:ahyp="http://schemas.microsoft.com/office/drawing/2018/hyperlinkcolor" val="tx"/>
                    </a:ext>
                  </a:extLst>
                </a:hlinkClick>
              </a:rPr>
              <a:t>The ServiceNow Docs</a:t>
            </a:r>
            <a:r>
              <a:rPr lang="en-AU" dirty="0">
                <a:solidFill>
                  <a:srgbClr val="009156"/>
                </a:solidFill>
              </a:rPr>
              <a:t> </a:t>
            </a:r>
            <a:r>
              <a:rPr lang="en-AU" dirty="0"/>
              <a:t>– Installation and configuration details</a:t>
            </a:r>
          </a:p>
          <a:p>
            <a:pPr lvl="1">
              <a:buClr>
                <a:schemeClr val="tx1"/>
              </a:buClr>
            </a:pPr>
            <a:r>
              <a:rPr lang="en-AU" dirty="0">
                <a:solidFill>
                  <a:srgbClr val="009156"/>
                </a:solidFill>
                <a:hlinkClick r:id="rId8">
                  <a:extLst>
                    <a:ext uri="{A12FA001-AC4F-418D-AE19-62706E023703}">
                      <ahyp:hlinkClr xmlns:ahyp="http://schemas.microsoft.com/office/drawing/2018/hyperlinkcolor" val="tx"/>
                    </a:ext>
                  </a:extLst>
                </a:hlinkClick>
              </a:rPr>
              <a:t>Workday HR Spoke</a:t>
            </a:r>
            <a:endParaRPr lang="en-AU" dirty="0">
              <a:solidFill>
                <a:srgbClr val="009156"/>
              </a:solidFill>
            </a:endParaRPr>
          </a:p>
          <a:p>
            <a:pPr lvl="1">
              <a:buClr>
                <a:schemeClr val="tx1"/>
              </a:buClr>
            </a:pPr>
            <a:r>
              <a:rPr lang="en-AU" dirty="0">
                <a:solidFill>
                  <a:srgbClr val="009156"/>
                </a:solidFill>
                <a:hlinkClick r:id="rId9">
                  <a:extLst>
                    <a:ext uri="{A12FA001-AC4F-418D-AE19-62706E023703}">
                      <ahyp:hlinkClr xmlns:ahyp="http://schemas.microsoft.com/office/drawing/2018/hyperlinkcolor" val="tx"/>
                    </a:ext>
                  </a:extLst>
                </a:hlinkClick>
              </a:rPr>
              <a:t>HR Service Delivery Integration with Workday</a:t>
            </a:r>
            <a:endParaRPr lang="en-AU" dirty="0">
              <a:solidFill>
                <a:srgbClr val="009156"/>
              </a:solidFill>
            </a:endParaRPr>
          </a:p>
          <a:p>
            <a:pPr lvl="1" algn="just">
              <a:buClr>
                <a:schemeClr val="tx1"/>
              </a:buClr>
            </a:pPr>
            <a:r>
              <a:rPr lang="en-AU" dirty="0">
                <a:solidFill>
                  <a:srgbClr val="009156"/>
                </a:solidFill>
                <a:hlinkClick r:id="rId10">
                  <a:extLst>
                    <a:ext uri="{A12FA001-AC4F-418D-AE19-62706E023703}">
                      <ahyp:hlinkClr xmlns:ahyp="http://schemas.microsoft.com/office/drawing/2018/hyperlinkcolor" val="tx"/>
                    </a:ext>
                  </a:extLst>
                </a:hlinkClick>
              </a:rPr>
              <a:t>HR Service Delivery Advanced Integration with Workday</a:t>
            </a:r>
            <a:endParaRPr lang="en-AU" dirty="0">
              <a:solidFill>
                <a:srgbClr val="009156"/>
              </a:solidFill>
            </a:endParaRPr>
          </a:p>
          <a:p>
            <a:pPr>
              <a:buClr>
                <a:schemeClr val="tx1"/>
              </a:buClr>
            </a:pPr>
            <a:r>
              <a:rPr lang="en-AU" dirty="0">
                <a:solidFill>
                  <a:srgbClr val="009156"/>
                </a:solidFill>
                <a:hlinkClick r:id="rId11">
                  <a:extLst>
                    <a:ext uri="{A12FA001-AC4F-418D-AE19-62706E023703}">
                      <ahyp:hlinkClr xmlns:ahyp="http://schemas.microsoft.com/office/drawing/2018/hyperlinkcolor" val="tx"/>
                    </a:ext>
                  </a:extLst>
                </a:hlinkClick>
              </a:rPr>
              <a:t>ServiceNow Community</a:t>
            </a:r>
            <a:r>
              <a:rPr lang="en-AU" dirty="0">
                <a:solidFill>
                  <a:srgbClr val="009156"/>
                </a:solidFill>
              </a:rPr>
              <a:t> </a:t>
            </a:r>
            <a:r>
              <a:rPr lang="en-AU" dirty="0"/>
              <a:t>– Browse comments and FAQs, or post your own questions</a:t>
            </a:r>
          </a:p>
        </p:txBody>
      </p:sp>
      <p:sp>
        <p:nvSpPr>
          <p:cNvPr id="263" name="Text Placeholder 262">
            <a:extLst>
              <a:ext uri="{FF2B5EF4-FFF2-40B4-BE49-F238E27FC236}">
                <a16:creationId xmlns:a16="http://schemas.microsoft.com/office/drawing/2014/main" id="{946E3007-89CC-4BCC-8544-156D2AE32A8F}"/>
              </a:ext>
            </a:extLst>
          </p:cNvPr>
          <p:cNvSpPr>
            <a:spLocks noGrp="1"/>
          </p:cNvSpPr>
          <p:nvPr>
            <p:ph type="body" sz="quarter" idx="12"/>
          </p:nvPr>
        </p:nvSpPr>
        <p:spPr/>
        <p:txBody>
          <a:bodyPr/>
          <a:lstStyle/>
          <a:p>
            <a:r>
              <a:rPr lang="en-US" dirty="0"/>
              <a:t>Additional information</a:t>
            </a:r>
          </a:p>
        </p:txBody>
      </p:sp>
      <p:sp>
        <p:nvSpPr>
          <p:cNvPr id="8" name="Text Placeholder 5">
            <a:extLst>
              <a:ext uri="{FF2B5EF4-FFF2-40B4-BE49-F238E27FC236}">
                <a16:creationId xmlns:a16="http://schemas.microsoft.com/office/drawing/2014/main" id="{B6F1D67E-CF88-4768-8EEE-25C4B8C906F4}"/>
              </a:ext>
            </a:extLst>
          </p:cNvPr>
          <p:cNvSpPr txBox="1">
            <a:spLocks/>
          </p:cNvSpPr>
          <p:nvPr/>
        </p:nvSpPr>
        <p:spPr bwMode="gray">
          <a:xfrm>
            <a:off x="457526" y="5934456"/>
            <a:ext cx="11106558" cy="260484"/>
          </a:xfrm>
          <a:prstGeom prst="rect">
            <a:avLst/>
          </a:prstGeom>
        </p:spPr>
        <p:txBody>
          <a:bodyPr vert="horz" lIns="91440" tIns="45720" rIns="91440" bIns="0" rtlCol="0" anchor="b" anchorCtr="0">
            <a:noAutofit/>
          </a:bodyPr>
          <a:lstStyle>
            <a:lvl1pPr marL="0" indent="0" algn="l" defTabSz="457017" rtl="0" eaLnBrk="1" latinLnBrk="0" hangingPunct="1">
              <a:lnSpc>
                <a:spcPct val="90000"/>
              </a:lnSpc>
              <a:spcBef>
                <a:spcPts val="1200"/>
              </a:spcBef>
              <a:buClr>
                <a:schemeClr val="tx1"/>
              </a:buClr>
              <a:buFont typeface="Arial"/>
              <a:buNone/>
              <a:defRPr lang="en-US" sz="800" kern="1200" baseline="0" dirty="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6" name="Picture 2">
            <a:extLst>
              <a:ext uri="{FF2B5EF4-FFF2-40B4-BE49-F238E27FC236}">
                <a16:creationId xmlns:a16="http://schemas.microsoft.com/office/drawing/2014/main" id="{A0E3F96F-8D06-F6BF-8A66-BE208DFA0FC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028761" y="5526494"/>
            <a:ext cx="1609201" cy="6411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5CA54A16-AF38-811D-0F86-27605A73CBCF}"/>
              </a:ext>
            </a:extLst>
          </p:cNvPr>
          <p:cNvPicPr>
            <a:picLocks noChangeAspect="1"/>
          </p:cNvPicPr>
          <p:nvPr/>
        </p:nvPicPr>
        <p:blipFill>
          <a:blip r:embed="rId13"/>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634143841"/>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7F480D-20F9-CA6C-7F29-E2E9CDE5060B}"/>
              </a:ext>
            </a:extLst>
          </p:cNvPr>
          <p:cNvSpPr>
            <a:spLocks noGrp="1"/>
          </p:cNvSpPr>
          <p:nvPr>
            <p:ph type="title"/>
          </p:nvPr>
        </p:nvSpPr>
        <p:spPr/>
        <p:txBody>
          <a:bodyPr/>
          <a:lstStyle/>
          <a:p>
            <a:r>
              <a:rPr lang="en-US" dirty="0"/>
              <a:t>Oracle HCM integration</a:t>
            </a:r>
          </a:p>
        </p:txBody>
      </p:sp>
    </p:spTree>
    <p:extLst>
      <p:ext uri="{BB962C8B-B14F-4D97-AF65-F5344CB8AC3E}">
        <p14:creationId xmlns:p14="http://schemas.microsoft.com/office/powerpoint/2010/main" val="15244429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User instructions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p:txBody>
          <a:bodyPr vert="horz" lIns="91440" tIns="45720" rIns="91440" bIns="45720" rtlCol="0" anchor="t">
            <a:noAutofit/>
          </a:bodyPr>
          <a:lstStyle/>
          <a:p>
            <a:r>
              <a:rPr lang="en-US" b="1" dirty="0"/>
              <a:t>How</a:t>
            </a:r>
            <a:r>
              <a:rPr lang="en-US" dirty="0"/>
              <a:t>:</a:t>
            </a:r>
          </a:p>
          <a:p>
            <a:pPr lvl="1" indent="-233045"/>
            <a:r>
              <a:rPr lang="en-US" b="1" dirty="0"/>
              <a:t>Customers </a:t>
            </a:r>
            <a:r>
              <a:rPr lang="en-US" dirty="0"/>
              <a:t>(self–implementation) – use the deck as it is or add to your corporate template. Alternatively, utilize individual slides to enhance your internal communications</a:t>
            </a:r>
          </a:p>
          <a:p>
            <a:pPr lvl="1" indent="-233045"/>
            <a:r>
              <a:rPr lang="en-US" b="1" dirty="0"/>
              <a:t>Partner or Co-Delivery implementations </a:t>
            </a:r>
            <a:r>
              <a:rPr lang="en-US" dirty="0"/>
              <a:t>- use the deck and add your logo, following the instructions 	on a following slide. </a:t>
            </a:r>
            <a:endParaRPr lang="en-US" dirty="0">
              <a:solidFill>
                <a:schemeClr val="bg1"/>
              </a:solidFill>
            </a:endParaRPr>
          </a:p>
          <a:p>
            <a:pPr lvl="1" indent="-233045"/>
            <a:r>
              <a:rPr lang="en-US" b="1" dirty="0"/>
              <a:t>ServiceNow Expert Services</a:t>
            </a:r>
          </a:p>
          <a:p>
            <a:pPr lvl="2" indent="-226695"/>
            <a:r>
              <a:rPr lang="en-US" dirty="0"/>
              <a:t>remove the PartnerLogo using the Slide Master (View &gt; Slide Master &gt; select the vertical line and the PartnerLogo at the bottom of the Master Slide and delete. If you see any other instances of PartnerLogo just follow the same process from that slide). For ServiceNow staff, please contact the Now Create Team via the Teams channel</a:t>
            </a:r>
          </a:p>
          <a:p>
            <a:pPr lvl="2" indent="-226695"/>
            <a:r>
              <a:rPr lang="en-US" dirty="0"/>
              <a:t>Tailor the presentation for the needs of your specific implementation</a:t>
            </a:r>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Tree>
    <p:extLst>
      <p:ext uri="{BB962C8B-B14F-4D97-AF65-F5344CB8AC3E}">
        <p14:creationId xmlns:p14="http://schemas.microsoft.com/office/powerpoint/2010/main" val="3925638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Integration with Oracle HCM</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p:txBody>
          <a:bodyPr/>
          <a:lstStyle/>
          <a:p>
            <a:r>
              <a:rPr lang="en-US" dirty="0"/>
              <a:t>Pulls and synchronizes employee profiles from Oracle Cloud HCM into HRSD on a scheduled basis</a:t>
            </a:r>
          </a:p>
          <a:p>
            <a:r>
              <a:rPr lang="en-US" dirty="0"/>
              <a:t>Built for Oracle HCM API version 11.13.18.05, but maybe compatible with later versions</a:t>
            </a:r>
          </a:p>
          <a:p>
            <a:r>
              <a:rPr lang="en-US" dirty="0"/>
              <a:t>The embedded spoke is only meant for use with this current out-of-the-box integration, and not for general purpose use</a:t>
            </a:r>
          </a:p>
          <a:p>
            <a:r>
              <a:rPr lang="en-US" dirty="0"/>
              <a:t>Key Features</a:t>
            </a:r>
          </a:p>
          <a:p>
            <a:r>
              <a:rPr lang="en-US" dirty="0"/>
              <a:t>Pull profile information from HR system of record to ServiceNow HRSD, including</a:t>
            </a:r>
          </a:p>
          <a:p>
            <a:pPr lvl="1"/>
            <a:r>
              <a:rPr lang="en-US" dirty="0"/>
              <a:t>Employee Profile</a:t>
            </a:r>
          </a:p>
          <a:p>
            <a:pPr lvl="1"/>
            <a:r>
              <a:rPr lang="en-US" dirty="0"/>
              <a:t>Jobs</a:t>
            </a:r>
          </a:p>
          <a:p>
            <a:pPr lvl="1"/>
            <a:r>
              <a:rPr lang="en-US" dirty="0"/>
              <a:t>Positions</a:t>
            </a:r>
          </a:p>
          <a:p>
            <a:pPr lvl="1"/>
            <a:r>
              <a:rPr lang="en-US" dirty="0"/>
              <a:t>Departments</a:t>
            </a:r>
          </a:p>
          <a:p>
            <a:pPr lvl="1"/>
            <a:r>
              <a:rPr lang="en-US" dirty="0"/>
              <a:t>Locations</a:t>
            </a:r>
          </a:p>
        </p:txBody>
      </p:sp>
      <p:pic>
        <p:nvPicPr>
          <p:cNvPr id="6" name="Picture 5">
            <a:extLst>
              <a:ext uri="{FF2B5EF4-FFF2-40B4-BE49-F238E27FC236}">
                <a16:creationId xmlns:a16="http://schemas.microsoft.com/office/drawing/2014/main" id="{1EC2CF6A-7547-4496-DD24-6139060A42BC}"/>
              </a:ext>
            </a:extLst>
          </p:cNvPr>
          <p:cNvPicPr>
            <a:picLocks noChangeAspect="1"/>
          </p:cNvPicPr>
          <p:nvPr/>
        </p:nvPicPr>
        <p:blipFill>
          <a:blip r:embed="rId3"/>
          <a:stretch>
            <a:fillRect/>
          </a:stretch>
        </p:blipFill>
        <p:spPr>
          <a:xfrm>
            <a:off x="555932" y="5633579"/>
            <a:ext cx="7059152" cy="526803"/>
          </a:xfrm>
          <a:prstGeom prst="rect">
            <a:avLst/>
          </a:prstGeom>
          <a:ln w="6350">
            <a:solidFill>
              <a:schemeClr val="tx1"/>
            </a:solidFill>
          </a:ln>
        </p:spPr>
      </p:pic>
      <p:pic>
        <p:nvPicPr>
          <p:cNvPr id="7" name="Picture 2" descr="Pin on Erp software solution SA">
            <a:extLst>
              <a:ext uri="{FF2B5EF4-FFF2-40B4-BE49-F238E27FC236}">
                <a16:creationId xmlns:a16="http://schemas.microsoft.com/office/drawing/2014/main" id="{99339846-86A8-92F5-0AA8-E1CDB8E67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73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Elbow Connector 66">
            <a:extLst>
              <a:ext uri="{FF2B5EF4-FFF2-40B4-BE49-F238E27FC236}">
                <a16:creationId xmlns:a16="http://schemas.microsoft.com/office/drawing/2014/main" id="{66130604-C910-03D3-A330-44E7B78ACB15}"/>
              </a:ext>
            </a:extLst>
          </p:cNvPr>
          <p:cNvCxnSpPr>
            <a:cxnSpLocks/>
            <a:stCxn id="36" idx="1"/>
            <a:endCxn id="45" idx="1"/>
          </p:cNvCxnSpPr>
          <p:nvPr/>
        </p:nvCxnSpPr>
        <p:spPr>
          <a:xfrm rot="10800000" flipH="1" flipV="1">
            <a:off x="7460661" y="3342114"/>
            <a:ext cx="1031903" cy="1598619"/>
          </a:xfrm>
          <a:prstGeom prst="bentConnector3">
            <a:avLst>
              <a:gd name="adj1" fmla="val -2215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Configuration</a:t>
            </a:r>
          </a:p>
        </p:txBody>
      </p:sp>
      <p:sp>
        <p:nvSpPr>
          <p:cNvPr id="4" name="Content Placeholder 3">
            <a:extLst>
              <a:ext uri="{FF2B5EF4-FFF2-40B4-BE49-F238E27FC236}">
                <a16:creationId xmlns:a16="http://schemas.microsoft.com/office/drawing/2014/main" id="{3BED7818-4E68-7E2A-C824-0ED4DD42338E}"/>
              </a:ext>
            </a:extLst>
          </p:cNvPr>
          <p:cNvSpPr>
            <a:spLocks noGrp="1"/>
          </p:cNvSpPr>
          <p:nvPr>
            <p:ph idx="1"/>
          </p:nvPr>
        </p:nvSpPr>
        <p:spPr>
          <a:xfrm>
            <a:off x="448056" y="1341438"/>
            <a:ext cx="6495660" cy="4827587"/>
          </a:xfrm>
        </p:spPr>
        <p:txBody>
          <a:bodyPr/>
          <a:lstStyle/>
          <a:p>
            <a:r>
              <a:rPr lang="en-US" sz="1600" dirty="0"/>
              <a:t>Download and install Oracle HCM Cloud Spoke and HR Service Delivery Integration with Oracle HCM from the </a:t>
            </a:r>
            <a:r>
              <a:rPr lang="en-US" sz="1600" dirty="0">
                <a:solidFill>
                  <a:srgbClr val="009156"/>
                </a:solidFill>
                <a:hlinkClick r:id="rId3">
                  <a:extLst>
                    <a:ext uri="{A12FA001-AC4F-418D-AE19-62706E023703}">
                      <ahyp:hlinkClr xmlns:ahyp="http://schemas.microsoft.com/office/drawing/2018/hyperlinkcolor" val="tx"/>
                    </a:ext>
                  </a:extLst>
                </a:hlinkClick>
              </a:rPr>
              <a:t>ServiceNow Store</a:t>
            </a:r>
            <a:endParaRPr lang="en-US" sz="1600" dirty="0">
              <a:solidFill>
                <a:srgbClr val="009156"/>
              </a:solidFill>
            </a:endParaRPr>
          </a:p>
          <a:p>
            <a:r>
              <a:rPr lang="en-US" sz="1600" dirty="0"/>
              <a:t>Set up Connection &amp; Credential Aliases</a:t>
            </a:r>
          </a:p>
          <a:p>
            <a:r>
              <a:rPr lang="en-US" sz="1600" dirty="0"/>
              <a:t>Verify Integration Source and activate Integration Services</a:t>
            </a:r>
          </a:p>
          <a:p>
            <a:pPr lvl="1"/>
            <a:r>
              <a:rPr lang="en-US" sz="1600" dirty="0"/>
              <a:t>Department</a:t>
            </a:r>
          </a:p>
          <a:p>
            <a:pPr lvl="1"/>
            <a:r>
              <a:rPr lang="en-US" sz="1600" dirty="0"/>
              <a:t>Location</a:t>
            </a:r>
          </a:p>
          <a:p>
            <a:pPr lvl="1"/>
            <a:r>
              <a:rPr lang="en-US" sz="1600" dirty="0"/>
              <a:t>Position</a:t>
            </a:r>
          </a:p>
          <a:p>
            <a:pPr lvl="1"/>
            <a:r>
              <a:rPr lang="en-US" sz="1600" dirty="0"/>
              <a:t>Workers</a:t>
            </a:r>
          </a:p>
          <a:p>
            <a:r>
              <a:rPr lang="en-US" sz="1600" dirty="0"/>
              <a:t>Review and configure Transform Map per Integration Service</a:t>
            </a:r>
          </a:p>
          <a:p>
            <a:r>
              <a:rPr lang="en-US" sz="1600" dirty="0"/>
              <a:t>Schedule Oracle Employee Sync via Flow Designer</a:t>
            </a:r>
          </a:p>
        </p:txBody>
      </p:sp>
      <p:sp>
        <p:nvSpPr>
          <p:cNvPr id="29" name="Rectangle 28">
            <a:extLst>
              <a:ext uri="{FF2B5EF4-FFF2-40B4-BE49-F238E27FC236}">
                <a16:creationId xmlns:a16="http://schemas.microsoft.com/office/drawing/2014/main" id="{E96367F5-D173-AF5B-FD59-09BF17F1B81D}"/>
              </a:ext>
            </a:extLst>
          </p:cNvPr>
          <p:cNvSpPr/>
          <p:nvPr/>
        </p:nvSpPr>
        <p:spPr>
          <a:xfrm>
            <a:off x="7455051" y="1090918"/>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Store</a:t>
            </a:r>
          </a:p>
        </p:txBody>
      </p:sp>
      <p:sp>
        <p:nvSpPr>
          <p:cNvPr id="32" name="Rectangle 31">
            <a:extLst>
              <a:ext uri="{FF2B5EF4-FFF2-40B4-BE49-F238E27FC236}">
                <a16:creationId xmlns:a16="http://schemas.microsoft.com/office/drawing/2014/main" id="{FE3A3854-7F96-2A11-1375-E33DB74E3122}"/>
              </a:ext>
            </a:extLst>
          </p:cNvPr>
          <p:cNvSpPr/>
          <p:nvPr/>
        </p:nvSpPr>
        <p:spPr>
          <a:xfrm>
            <a:off x="9524468" y="1090917"/>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cxnSp>
        <p:nvCxnSpPr>
          <p:cNvPr id="33" name="Elbow Connector 47">
            <a:extLst>
              <a:ext uri="{FF2B5EF4-FFF2-40B4-BE49-F238E27FC236}">
                <a16:creationId xmlns:a16="http://schemas.microsoft.com/office/drawing/2014/main" id="{C9191A23-4200-60EB-D315-58014AD08756}"/>
              </a:ext>
            </a:extLst>
          </p:cNvPr>
          <p:cNvCxnSpPr>
            <a:cxnSpLocks/>
            <a:stCxn id="29" idx="3"/>
            <a:endCxn id="32" idx="1"/>
          </p:cNvCxnSpPr>
          <p:nvPr/>
        </p:nvCxnSpPr>
        <p:spPr>
          <a:xfrm flipV="1">
            <a:off x="8735221" y="1743496"/>
            <a:ext cx="789247"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8EFFCA9E-CB01-9FCC-2CCA-03DEE0345841}"/>
              </a:ext>
            </a:extLst>
          </p:cNvPr>
          <p:cNvSpPr/>
          <p:nvPr/>
        </p:nvSpPr>
        <p:spPr>
          <a:xfrm>
            <a:off x="7460662" y="268953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Transform map</a:t>
            </a:r>
          </a:p>
        </p:txBody>
      </p:sp>
      <p:cxnSp>
        <p:nvCxnSpPr>
          <p:cNvPr id="37" name="Elbow Connector 49">
            <a:extLst>
              <a:ext uri="{FF2B5EF4-FFF2-40B4-BE49-F238E27FC236}">
                <a16:creationId xmlns:a16="http://schemas.microsoft.com/office/drawing/2014/main" id="{7A3512C4-387A-AE73-1A3B-58B289EE1C13}"/>
              </a:ext>
            </a:extLst>
          </p:cNvPr>
          <p:cNvCxnSpPr>
            <a:cxnSpLocks/>
            <a:stCxn id="32" idx="3"/>
            <a:endCxn id="39" idx="3"/>
          </p:cNvCxnSpPr>
          <p:nvPr/>
        </p:nvCxnSpPr>
        <p:spPr>
          <a:xfrm>
            <a:off x="10804638" y="1743496"/>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58">
            <a:extLst>
              <a:ext uri="{FF2B5EF4-FFF2-40B4-BE49-F238E27FC236}">
                <a16:creationId xmlns:a16="http://schemas.microsoft.com/office/drawing/2014/main" id="{E73A28FE-5871-933C-130F-B180F37726A7}"/>
              </a:ext>
            </a:extLst>
          </p:cNvPr>
          <p:cNvCxnSpPr>
            <a:cxnSpLocks/>
            <a:stCxn id="39" idx="1"/>
            <a:endCxn id="36" idx="3"/>
          </p:cNvCxnSpPr>
          <p:nvPr/>
        </p:nvCxnSpPr>
        <p:spPr>
          <a:xfrm flipH="1">
            <a:off x="8740832" y="3342114"/>
            <a:ext cx="783636"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4C8DE87B-5FAC-D85B-9740-5C8A802F7CC2}"/>
              </a:ext>
            </a:extLst>
          </p:cNvPr>
          <p:cNvSpPr/>
          <p:nvPr/>
        </p:nvSpPr>
        <p:spPr>
          <a:xfrm>
            <a:off x="9524468" y="268953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Integration Service</a:t>
            </a:r>
          </a:p>
        </p:txBody>
      </p:sp>
      <p:sp>
        <p:nvSpPr>
          <p:cNvPr id="45" name="Rectangle 44">
            <a:extLst>
              <a:ext uri="{FF2B5EF4-FFF2-40B4-BE49-F238E27FC236}">
                <a16:creationId xmlns:a16="http://schemas.microsoft.com/office/drawing/2014/main" id="{5EDCD983-8F6D-97C3-7ED6-11F236D66520}"/>
              </a:ext>
            </a:extLst>
          </p:cNvPr>
          <p:cNvSpPr/>
          <p:nvPr/>
        </p:nvSpPr>
        <p:spPr>
          <a:xfrm>
            <a:off x="8492565" y="4288155"/>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Flow Designer</a:t>
            </a:r>
          </a:p>
        </p:txBody>
      </p:sp>
      <p:pic>
        <p:nvPicPr>
          <p:cNvPr id="46" name="Graphic 45">
            <a:extLst>
              <a:ext uri="{FF2B5EF4-FFF2-40B4-BE49-F238E27FC236}">
                <a16:creationId xmlns:a16="http://schemas.microsoft.com/office/drawing/2014/main" id="{76F2F712-B827-F13C-A685-F2AA648E56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52347" y="1809420"/>
            <a:ext cx="496800" cy="496800"/>
          </a:xfrm>
          <a:prstGeom prst="rect">
            <a:avLst/>
          </a:prstGeom>
        </p:spPr>
      </p:pic>
      <p:pic>
        <p:nvPicPr>
          <p:cNvPr id="51" name="Graphic 50">
            <a:extLst>
              <a:ext uri="{FF2B5EF4-FFF2-40B4-BE49-F238E27FC236}">
                <a16:creationId xmlns:a16="http://schemas.microsoft.com/office/drawing/2014/main" id="{0E455453-8E49-73FC-B847-2C25DAADBEA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16153" y="1809420"/>
            <a:ext cx="496800" cy="496800"/>
          </a:xfrm>
          <a:prstGeom prst="rect">
            <a:avLst/>
          </a:prstGeom>
        </p:spPr>
      </p:pic>
      <p:pic>
        <p:nvPicPr>
          <p:cNvPr id="52" name="Graphic 51">
            <a:extLst>
              <a:ext uri="{FF2B5EF4-FFF2-40B4-BE49-F238E27FC236}">
                <a16:creationId xmlns:a16="http://schemas.microsoft.com/office/drawing/2014/main" id="{CF2D01CF-BB4B-D0C0-589C-E3CAE197097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84250" y="5006658"/>
            <a:ext cx="496800" cy="496800"/>
          </a:xfrm>
          <a:prstGeom prst="rect">
            <a:avLst/>
          </a:prstGeom>
        </p:spPr>
      </p:pic>
      <p:pic>
        <p:nvPicPr>
          <p:cNvPr id="53" name="Graphic 52">
            <a:extLst>
              <a:ext uri="{FF2B5EF4-FFF2-40B4-BE49-F238E27FC236}">
                <a16:creationId xmlns:a16="http://schemas.microsoft.com/office/drawing/2014/main" id="{0AA54479-E326-4427-DE28-497C2549859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16153" y="3408038"/>
            <a:ext cx="496800" cy="496800"/>
          </a:xfrm>
          <a:prstGeom prst="rect">
            <a:avLst/>
          </a:prstGeom>
        </p:spPr>
      </p:pic>
      <p:pic>
        <p:nvPicPr>
          <p:cNvPr id="54" name="Graphic 53">
            <a:extLst>
              <a:ext uri="{FF2B5EF4-FFF2-40B4-BE49-F238E27FC236}">
                <a16:creationId xmlns:a16="http://schemas.microsoft.com/office/drawing/2014/main" id="{1FBB4EB5-F2D4-D736-1AF1-F877905F40A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852347" y="3408038"/>
            <a:ext cx="496800" cy="496800"/>
          </a:xfrm>
          <a:prstGeom prst="rect">
            <a:avLst/>
          </a:prstGeom>
        </p:spPr>
      </p:pic>
      <p:pic>
        <p:nvPicPr>
          <p:cNvPr id="18" name="Picture 2" descr="Pin on Erp software solution SA">
            <a:extLst>
              <a:ext uri="{FF2B5EF4-FFF2-40B4-BE49-F238E27FC236}">
                <a16:creationId xmlns:a16="http://schemas.microsoft.com/office/drawing/2014/main" id="{55E10C39-9B06-494C-8D37-6ADDC70A2C6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28E33D1D-8C24-19A0-ACE5-CDC793B4D516}"/>
              </a:ext>
            </a:extLst>
          </p:cNvPr>
          <p:cNvPicPr>
            <a:picLocks noChangeAspect="1"/>
          </p:cNvPicPr>
          <p:nvPr/>
        </p:nvPicPr>
        <p:blipFill>
          <a:blip r:embed="rId15"/>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821096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p:txBody>
          <a:bodyPr/>
          <a:lstStyle/>
          <a:p>
            <a:r>
              <a:rPr lang="en-US" dirty="0"/>
              <a:t>Oracle HCM integration</a:t>
            </a:r>
          </a:p>
        </p:txBody>
      </p:sp>
      <p:sp>
        <p:nvSpPr>
          <p:cNvPr id="262" name="Content Placeholder 261">
            <a:extLst>
              <a:ext uri="{FF2B5EF4-FFF2-40B4-BE49-F238E27FC236}">
                <a16:creationId xmlns:a16="http://schemas.microsoft.com/office/drawing/2014/main" id="{65F6C0A7-95F0-45AD-9EC6-7A566452BC6A}"/>
              </a:ext>
            </a:extLst>
          </p:cNvPr>
          <p:cNvSpPr>
            <a:spLocks noGrp="1"/>
          </p:cNvSpPr>
          <p:nvPr>
            <p:ph idx="1"/>
          </p:nvPr>
        </p:nvSpPr>
        <p:spPr/>
        <p:txBody>
          <a:bodyPr/>
          <a:lstStyle/>
          <a:p>
            <a:pPr>
              <a:buClr>
                <a:schemeClr val="tx1"/>
              </a:buClr>
            </a:pPr>
            <a:r>
              <a:rPr lang="en-AU" dirty="0"/>
              <a:t>For more information, visit:</a:t>
            </a:r>
          </a:p>
          <a:p>
            <a:pPr>
              <a:buClr>
                <a:schemeClr val="tx1"/>
              </a:buClr>
            </a:pPr>
            <a:r>
              <a:rPr lang="en-AU" dirty="0">
                <a:solidFill>
                  <a:srgbClr val="009156"/>
                </a:solidFill>
                <a:hlinkClick r:id="rId3">
                  <a:extLst>
                    <a:ext uri="{A12FA001-AC4F-418D-AE19-62706E023703}">
                      <ahyp:hlinkClr xmlns:ahyp="http://schemas.microsoft.com/office/drawing/2018/hyperlinkcolor" val="tx"/>
                    </a:ext>
                  </a:extLst>
                </a:hlinkClick>
              </a:rPr>
              <a:t>The ServiceNow Store</a:t>
            </a:r>
            <a:r>
              <a:rPr lang="en-AU" dirty="0">
                <a:solidFill>
                  <a:srgbClr val="009156"/>
                </a:solidFill>
              </a:rPr>
              <a:t> </a:t>
            </a:r>
            <a:r>
              <a:rPr lang="en-AU" dirty="0"/>
              <a:t>– Summary, key features, release notes, and screenshots</a:t>
            </a:r>
          </a:p>
          <a:p>
            <a:pPr lvl="1">
              <a:buClr>
                <a:schemeClr val="tx1"/>
              </a:buClr>
            </a:pPr>
            <a:r>
              <a:rPr lang="en-AU" dirty="0">
                <a:solidFill>
                  <a:srgbClr val="009156"/>
                </a:solidFill>
                <a:hlinkClick r:id="rId4">
                  <a:extLst>
                    <a:ext uri="{A12FA001-AC4F-418D-AE19-62706E023703}">
                      <ahyp:hlinkClr xmlns:ahyp="http://schemas.microsoft.com/office/drawing/2018/hyperlinkcolor" val="tx"/>
                    </a:ext>
                  </a:extLst>
                </a:hlinkClick>
              </a:rPr>
              <a:t>Oracle HCM Cloud Spoke</a:t>
            </a:r>
            <a:endParaRPr lang="en-AU" dirty="0">
              <a:solidFill>
                <a:srgbClr val="009156"/>
              </a:solidFill>
            </a:endParaRPr>
          </a:p>
          <a:p>
            <a:pPr lvl="1">
              <a:buClr>
                <a:schemeClr val="tx1"/>
              </a:buClr>
            </a:pPr>
            <a:r>
              <a:rPr lang="en-AU" dirty="0">
                <a:solidFill>
                  <a:srgbClr val="009156"/>
                </a:solidFill>
                <a:hlinkClick r:id="rId5">
                  <a:extLst>
                    <a:ext uri="{A12FA001-AC4F-418D-AE19-62706E023703}">
                      <ahyp:hlinkClr xmlns:ahyp="http://schemas.microsoft.com/office/drawing/2018/hyperlinkcolor" val="tx"/>
                    </a:ext>
                  </a:extLst>
                </a:hlinkClick>
              </a:rPr>
              <a:t>HR Service Delivery Integration with Oracle HCM </a:t>
            </a:r>
            <a:endParaRPr lang="en-AU" dirty="0">
              <a:solidFill>
                <a:srgbClr val="009156"/>
              </a:solidFill>
            </a:endParaRPr>
          </a:p>
          <a:p>
            <a:pPr>
              <a:buClr>
                <a:schemeClr val="tx1"/>
              </a:buClr>
            </a:pPr>
            <a:r>
              <a:rPr lang="en-AU" dirty="0">
                <a:solidFill>
                  <a:srgbClr val="009156"/>
                </a:solidFill>
                <a:hlinkClick r:id="rId6">
                  <a:extLst>
                    <a:ext uri="{A12FA001-AC4F-418D-AE19-62706E023703}">
                      <ahyp:hlinkClr xmlns:ahyp="http://schemas.microsoft.com/office/drawing/2018/hyperlinkcolor" val="tx"/>
                    </a:ext>
                  </a:extLst>
                </a:hlinkClick>
              </a:rPr>
              <a:t>The ServiceNow Docs</a:t>
            </a:r>
            <a:r>
              <a:rPr lang="en-AU" dirty="0">
                <a:solidFill>
                  <a:srgbClr val="009156"/>
                </a:solidFill>
              </a:rPr>
              <a:t> </a:t>
            </a:r>
            <a:r>
              <a:rPr lang="en-AU" dirty="0"/>
              <a:t>– Installation and configuration details</a:t>
            </a:r>
          </a:p>
          <a:p>
            <a:pPr lvl="1">
              <a:buClr>
                <a:schemeClr val="tx1"/>
              </a:buClr>
            </a:pPr>
            <a:r>
              <a:rPr lang="en-AU" dirty="0">
                <a:solidFill>
                  <a:srgbClr val="009156"/>
                </a:solidFill>
                <a:hlinkClick r:id="rId7">
                  <a:extLst>
                    <a:ext uri="{A12FA001-AC4F-418D-AE19-62706E023703}">
                      <ahyp:hlinkClr xmlns:ahyp="http://schemas.microsoft.com/office/drawing/2018/hyperlinkcolor" val="tx"/>
                    </a:ext>
                  </a:extLst>
                </a:hlinkClick>
              </a:rPr>
              <a:t>Oracle HCM Cloud Spoke</a:t>
            </a:r>
            <a:endParaRPr lang="en-AU" dirty="0">
              <a:solidFill>
                <a:srgbClr val="009156"/>
              </a:solidFill>
            </a:endParaRPr>
          </a:p>
          <a:p>
            <a:pPr lvl="1">
              <a:buClr>
                <a:schemeClr val="tx1"/>
              </a:buClr>
            </a:pPr>
            <a:r>
              <a:rPr lang="en-AU" dirty="0">
                <a:solidFill>
                  <a:srgbClr val="009156"/>
                </a:solidFill>
                <a:hlinkClick r:id="rId8">
                  <a:extLst>
                    <a:ext uri="{A12FA001-AC4F-418D-AE19-62706E023703}">
                      <ahyp:hlinkClr xmlns:ahyp="http://schemas.microsoft.com/office/drawing/2018/hyperlinkcolor" val="tx"/>
                    </a:ext>
                  </a:extLst>
                </a:hlinkClick>
              </a:rPr>
              <a:t>HR Service Delivery integration with Oracle HCM</a:t>
            </a:r>
            <a:endParaRPr lang="en-AU" dirty="0">
              <a:solidFill>
                <a:srgbClr val="009156"/>
              </a:solidFill>
            </a:endParaRPr>
          </a:p>
          <a:p>
            <a:pPr>
              <a:buClr>
                <a:schemeClr val="tx1"/>
              </a:buClr>
            </a:pPr>
            <a:r>
              <a:rPr lang="en-AU" dirty="0">
                <a:solidFill>
                  <a:srgbClr val="009156"/>
                </a:solidFill>
                <a:hlinkClick r:id="rId9">
                  <a:extLst>
                    <a:ext uri="{A12FA001-AC4F-418D-AE19-62706E023703}">
                      <ahyp:hlinkClr xmlns:ahyp="http://schemas.microsoft.com/office/drawing/2018/hyperlinkcolor" val="tx"/>
                    </a:ext>
                  </a:extLst>
                </a:hlinkClick>
              </a:rPr>
              <a:t>ServiceNow Community</a:t>
            </a:r>
            <a:r>
              <a:rPr lang="en-AU" dirty="0">
                <a:solidFill>
                  <a:srgbClr val="009156"/>
                </a:solidFill>
              </a:rPr>
              <a:t> </a:t>
            </a:r>
            <a:r>
              <a:rPr lang="en-AU" dirty="0"/>
              <a:t>– Browse comments and FAQs, or post your own questions</a:t>
            </a:r>
          </a:p>
        </p:txBody>
      </p:sp>
      <p:sp>
        <p:nvSpPr>
          <p:cNvPr id="263" name="Text Placeholder 262">
            <a:extLst>
              <a:ext uri="{FF2B5EF4-FFF2-40B4-BE49-F238E27FC236}">
                <a16:creationId xmlns:a16="http://schemas.microsoft.com/office/drawing/2014/main" id="{946E3007-89CC-4BCC-8544-156D2AE32A8F}"/>
              </a:ext>
            </a:extLst>
          </p:cNvPr>
          <p:cNvSpPr>
            <a:spLocks noGrp="1"/>
          </p:cNvSpPr>
          <p:nvPr>
            <p:ph type="body" sz="quarter" idx="12"/>
          </p:nvPr>
        </p:nvSpPr>
        <p:spPr/>
        <p:txBody>
          <a:bodyPr/>
          <a:lstStyle/>
          <a:p>
            <a:r>
              <a:rPr lang="en-US" dirty="0"/>
              <a:t>Additional information</a:t>
            </a:r>
          </a:p>
        </p:txBody>
      </p:sp>
      <p:sp>
        <p:nvSpPr>
          <p:cNvPr id="8" name="Text Placeholder 5">
            <a:extLst>
              <a:ext uri="{FF2B5EF4-FFF2-40B4-BE49-F238E27FC236}">
                <a16:creationId xmlns:a16="http://schemas.microsoft.com/office/drawing/2014/main" id="{B6F1D67E-CF88-4768-8EEE-25C4B8C906F4}"/>
              </a:ext>
            </a:extLst>
          </p:cNvPr>
          <p:cNvSpPr txBox="1">
            <a:spLocks/>
          </p:cNvSpPr>
          <p:nvPr/>
        </p:nvSpPr>
        <p:spPr bwMode="gray">
          <a:xfrm>
            <a:off x="457526" y="5934456"/>
            <a:ext cx="11106558" cy="260484"/>
          </a:xfrm>
          <a:prstGeom prst="rect">
            <a:avLst/>
          </a:prstGeom>
        </p:spPr>
        <p:txBody>
          <a:bodyPr vert="horz" lIns="91440" tIns="45720" rIns="91440" bIns="0" rtlCol="0" anchor="b" anchorCtr="0">
            <a:noAutofit/>
          </a:bodyPr>
          <a:lstStyle>
            <a:lvl1pPr marL="0" indent="0" algn="l" defTabSz="457017" rtl="0" eaLnBrk="1" latinLnBrk="0" hangingPunct="1">
              <a:lnSpc>
                <a:spcPct val="90000"/>
              </a:lnSpc>
              <a:spcBef>
                <a:spcPts val="1200"/>
              </a:spcBef>
              <a:buClr>
                <a:schemeClr val="tx1"/>
              </a:buClr>
              <a:buFont typeface="Arial"/>
              <a:buNone/>
              <a:defRPr lang="en-US" sz="800" kern="1200" baseline="0" dirty="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6" name="Picture 2" descr="Pin on Erp software solution SA">
            <a:extLst>
              <a:ext uri="{FF2B5EF4-FFF2-40B4-BE49-F238E27FC236}">
                <a16:creationId xmlns:a16="http://schemas.microsoft.com/office/drawing/2014/main" id="{ED39ED0A-A143-9357-D507-AFD5E7A7740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524FEB53-DA23-C95F-4951-3E1EF87FF643}"/>
              </a:ext>
            </a:extLst>
          </p:cNvPr>
          <p:cNvPicPr>
            <a:picLocks noChangeAspect="1"/>
          </p:cNvPicPr>
          <p:nvPr/>
        </p:nvPicPr>
        <p:blipFill>
          <a:blip r:embed="rId11"/>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97704199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C98C6-A8A8-4CB6-BD87-A1A27F3FDCD1}"/>
              </a:ext>
            </a:extLst>
          </p:cNvPr>
          <p:cNvSpPr>
            <a:spLocks noGrp="1"/>
          </p:cNvSpPr>
          <p:nvPr>
            <p:ph type="title"/>
          </p:nvPr>
        </p:nvSpPr>
        <p:spPr/>
        <p:txBody>
          <a:bodyPr/>
          <a:lstStyle/>
          <a:p>
            <a:r>
              <a:rPr lang="en-US" dirty="0"/>
              <a:t>Advanced integration with Oracle HCM</a:t>
            </a:r>
          </a:p>
        </p:txBody>
      </p:sp>
      <p:sp>
        <p:nvSpPr>
          <p:cNvPr id="3" name="Content Placeholder 2">
            <a:extLst>
              <a:ext uri="{FF2B5EF4-FFF2-40B4-BE49-F238E27FC236}">
                <a16:creationId xmlns:a16="http://schemas.microsoft.com/office/drawing/2014/main" id="{B2B3CA4D-8F44-4229-8033-10FBCA84AA4C}"/>
              </a:ext>
            </a:extLst>
          </p:cNvPr>
          <p:cNvSpPr>
            <a:spLocks noGrp="1"/>
          </p:cNvSpPr>
          <p:nvPr>
            <p:ph idx="1"/>
          </p:nvPr>
        </p:nvSpPr>
        <p:spPr/>
        <p:txBody>
          <a:bodyPr/>
          <a:lstStyle/>
          <a:p>
            <a:r>
              <a:rPr lang="en-US" dirty="0"/>
              <a:t>Built by BristleCone Inc. to simplify and accelerate integration</a:t>
            </a:r>
          </a:p>
          <a:p>
            <a:r>
              <a:rPr lang="en-US" dirty="0"/>
              <a:t>Pulls employee information on Total Rewards, Direct Deposit, Holiday Calendar and Time Off balance for the employee into ESC</a:t>
            </a:r>
          </a:p>
          <a:p>
            <a:r>
              <a:rPr lang="en-US" dirty="0"/>
              <a:t>The embedded spoke is only meant for use with this current out-of-the-box integration, and not for general purpose use</a:t>
            </a:r>
          </a:p>
          <a:p>
            <a:r>
              <a:rPr lang="en-US" dirty="0"/>
              <a:t>Key Features</a:t>
            </a:r>
          </a:p>
          <a:p>
            <a:r>
              <a:rPr lang="en-US" dirty="0"/>
              <a:t>View information and raise a case for any query/help in ESC on</a:t>
            </a:r>
          </a:p>
          <a:p>
            <a:pPr lvl="1"/>
            <a:r>
              <a:rPr lang="en-US" dirty="0"/>
              <a:t>Direct Deposit</a:t>
            </a:r>
          </a:p>
          <a:p>
            <a:pPr lvl="1"/>
            <a:r>
              <a:rPr lang="en-US" dirty="0"/>
              <a:t>Total Rewards</a:t>
            </a:r>
          </a:p>
          <a:p>
            <a:pPr lvl="1"/>
            <a:r>
              <a:rPr lang="en-US" dirty="0"/>
              <a:t>Time off information</a:t>
            </a:r>
          </a:p>
          <a:p>
            <a:r>
              <a:rPr lang="en-US" dirty="0"/>
              <a:t>View Holiday Calendar</a:t>
            </a:r>
          </a:p>
        </p:txBody>
      </p:sp>
      <p:pic>
        <p:nvPicPr>
          <p:cNvPr id="6" name="Picture 2" descr="Pin on Erp software solution SA">
            <a:extLst>
              <a:ext uri="{FF2B5EF4-FFF2-40B4-BE49-F238E27FC236}">
                <a16:creationId xmlns:a16="http://schemas.microsoft.com/office/drawing/2014/main" id="{CFC8BAF5-E7F4-FD1B-2833-7058A38781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C4394CDF-D026-947F-5CB2-4CFD9D2CBFAD}"/>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6728814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 name="Elbow Connector 66">
            <a:extLst>
              <a:ext uri="{FF2B5EF4-FFF2-40B4-BE49-F238E27FC236}">
                <a16:creationId xmlns:a16="http://schemas.microsoft.com/office/drawing/2014/main" id="{ED0B9F7E-2F6E-C97D-57F4-E728189E509F}"/>
              </a:ext>
            </a:extLst>
          </p:cNvPr>
          <p:cNvCxnSpPr>
            <a:cxnSpLocks/>
            <a:stCxn id="88" idx="1"/>
            <a:endCxn id="93" idx="1"/>
          </p:cNvCxnSpPr>
          <p:nvPr/>
        </p:nvCxnSpPr>
        <p:spPr>
          <a:xfrm rot="10800000" flipH="1" flipV="1">
            <a:off x="7355242" y="3292010"/>
            <a:ext cx="14944" cy="1598619"/>
          </a:xfrm>
          <a:prstGeom prst="bentConnector3">
            <a:avLst>
              <a:gd name="adj1" fmla="val -152971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Configuration</a:t>
            </a:r>
          </a:p>
        </p:txBody>
      </p:sp>
      <p:sp>
        <p:nvSpPr>
          <p:cNvPr id="4" name="Content Placeholder 3">
            <a:extLst>
              <a:ext uri="{FF2B5EF4-FFF2-40B4-BE49-F238E27FC236}">
                <a16:creationId xmlns:a16="http://schemas.microsoft.com/office/drawing/2014/main" id="{CA5860D6-6DCD-7227-240D-9E5604395C6B}"/>
              </a:ext>
            </a:extLst>
          </p:cNvPr>
          <p:cNvSpPr>
            <a:spLocks noGrp="1"/>
          </p:cNvSpPr>
          <p:nvPr>
            <p:ph idx="1"/>
          </p:nvPr>
        </p:nvSpPr>
        <p:spPr>
          <a:xfrm>
            <a:off x="448056" y="1341438"/>
            <a:ext cx="6360692" cy="4827587"/>
          </a:xfrm>
        </p:spPr>
        <p:txBody>
          <a:bodyPr/>
          <a:lstStyle/>
          <a:p>
            <a:r>
              <a:rPr lang="en-US" sz="1500" dirty="0"/>
              <a:t>Download and install Oracle HCM Cloud Spoke and HR Service Delivery Advanced Integration with Oracle HCM from the </a:t>
            </a:r>
            <a:r>
              <a:rPr lang="en-US" sz="1500" dirty="0">
                <a:solidFill>
                  <a:srgbClr val="009156"/>
                </a:solidFill>
                <a:hlinkClick r:id="rId3">
                  <a:extLst>
                    <a:ext uri="{A12FA001-AC4F-418D-AE19-62706E023703}">
                      <ahyp:hlinkClr xmlns:ahyp="http://schemas.microsoft.com/office/drawing/2018/hyperlinkcolor" val="tx"/>
                    </a:ext>
                  </a:extLst>
                </a:hlinkClick>
              </a:rPr>
              <a:t>ServiceNow Store</a:t>
            </a:r>
            <a:endParaRPr lang="en-US" sz="1500" dirty="0">
              <a:solidFill>
                <a:srgbClr val="009156"/>
              </a:solidFill>
            </a:endParaRPr>
          </a:p>
          <a:p>
            <a:r>
              <a:rPr lang="en-US" sz="1500" dirty="0"/>
              <a:t>Set up </a:t>
            </a:r>
            <a:r>
              <a:rPr lang="en-US" sz="1500" dirty="0">
                <a:solidFill>
                  <a:srgbClr val="009156"/>
                </a:solidFill>
                <a:hlinkClick r:id="rId4">
                  <a:extLst>
                    <a:ext uri="{A12FA001-AC4F-418D-AE19-62706E023703}">
                      <ahyp:hlinkClr xmlns:ahyp="http://schemas.microsoft.com/office/drawing/2018/hyperlinkcolor" val="tx"/>
                    </a:ext>
                  </a:extLst>
                </a:hlinkClick>
              </a:rPr>
              <a:t>Oracle HCM Cloud spoke</a:t>
            </a:r>
            <a:endParaRPr lang="en-US" sz="1500" dirty="0">
              <a:solidFill>
                <a:srgbClr val="009156"/>
              </a:solidFill>
            </a:endParaRPr>
          </a:p>
          <a:p>
            <a:r>
              <a:rPr lang="en-US" sz="1500" dirty="0"/>
              <a:t>Configure </a:t>
            </a:r>
            <a:r>
              <a:rPr lang="en-US" sz="1500" dirty="0">
                <a:solidFill>
                  <a:srgbClr val="009156"/>
                </a:solidFill>
                <a:hlinkClick r:id="rId5">
                  <a:extLst>
                    <a:ext uri="{A12FA001-AC4F-418D-AE19-62706E023703}">
                      <ahyp:hlinkClr xmlns:ahyp="http://schemas.microsoft.com/office/drawing/2018/hyperlinkcolor" val="tx"/>
                    </a:ext>
                  </a:extLst>
                </a:hlinkClick>
              </a:rPr>
              <a:t>HRSD Portal UI Components</a:t>
            </a:r>
            <a:endParaRPr lang="en-US" sz="1500" dirty="0">
              <a:solidFill>
                <a:srgbClr val="009156"/>
              </a:solidFill>
            </a:endParaRPr>
          </a:p>
          <a:p>
            <a:r>
              <a:rPr lang="en-US" sz="1500" dirty="0"/>
              <a:t>Configure total rewards</a:t>
            </a:r>
          </a:p>
          <a:p>
            <a:pPr lvl="1"/>
            <a:r>
              <a:rPr lang="en-US" sz="1500" dirty="0"/>
              <a:t>BI report in Oracle HCM and update path in ServiceNow</a:t>
            </a:r>
          </a:p>
          <a:p>
            <a:r>
              <a:rPr lang="en-US" sz="1500" dirty="0"/>
              <a:t>Review the following Record Producer if widget has been added </a:t>
            </a:r>
          </a:p>
          <a:p>
            <a:pPr lvl="1"/>
            <a:r>
              <a:rPr lang="en-US" sz="1500" dirty="0"/>
              <a:t>Direct Deposit Inquiry</a:t>
            </a:r>
          </a:p>
          <a:p>
            <a:pPr lvl="1"/>
            <a:r>
              <a:rPr lang="en-US" sz="1500" dirty="0"/>
              <a:t>Time Off Balances</a:t>
            </a:r>
          </a:p>
          <a:p>
            <a:r>
              <a:rPr lang="en-US" sz="1500" dirty="0"/>
              <a:t>Configure holiday calendars</a:t>
            </a:r>
          </a:p>
          <a:p>
            <a:pPr lvl="1"/>
            <a:r>
              <a:rPr lang="en-US" sz="1500" dirty="0"/>
              <a:t>BI report in Oracle HCM and update spoke in ServiceNow</a:t>
            </a:r>
          </a:p>
          <a:p>
            <a:endParaRPr lang="en-US" sz="1500" dirty="0"/>
          </a:p>
        </p:txBody>
      </p:sp>
      <p:sp>
        <p:nvSpPr>
          <p:cNvPr id="85" name="Rectangle 84">
            <a:extLst>
              <a:ext uri="{FF2B5EF4-FFF2-40B4-BE49-F238E27FC236}">
                <a16:creationId xmlns:a16="http://schemas.microsoft.com/office/drawing/2014/main" id="{A0AE8D68-C892-1487-9FC5-E2A7E50C1568}"/>
              </a:ext>
            </a:extLst>
          </p:cNvPr>
          <p:cNvSpPr/>
          <p:nvPr/>
        </p:nvSpPr>
        <p:spPr>
          <a:xfrm>
            <a:off x="7349631" y="1040814"/>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Store</a:t>
            </a:r>
          </a:p>
        </p:txBody>
      </p:sp>
      <p:sp>
        <p:nvSpPr>
          <p:cNvPr id="86" name="Rectangle 85">
            <a:extLst>
              <a:ext uri="{FF2B5EF4-FFF2-40B4-BE49-F238E27FC236}">
                <a16:creationId xmlns:a16="http://schemas.microsoft.com/office/drawing/2014/main" id="{26938615-ECF4-A21E-5E25-5933A005F26D}"/>
              </a:ext>
            </a:extLst>
          </p:cNvPr>
          <p:cNvSpPr/>
          <p:nvPr/>
        </p:nvSpPr>
        <p:spPr>
          <a:xfrm>
            <a:off x="9431748" y="1040813"/>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cxnSp>
        <p:nvCxnSpPr>
          <p:cNvPr id="87" name="Elbow Connector 47">
            <a:extLst>
              <a:ext uri="{FF2B5EF4-FFF2-40B4-BE49-F238E27FC236}">
                <a16:creationId xmlns:a16="http://schemas.microsoft.com/office/drawing/2014/main" id="{A81AD107-97E5-8CB4-6158-723DA455BC58}"/>
              </a:ext>
            </a:extLst>
          </p:cNvPr>
          <p:cNvCxnSpPr>
            <a:cxnSpLocks/>
            <a:stCxn id="85" idx="3"/>
            <a:endCxn id="86" idx="1"/>
          </p:cNvCxnSpPr>
          <p:nvPr/>
        </p:nvCxnSpPr>
        <p:spPr>
          <a:xfrm flipV="1">
            <a:off x="8629801" y="1693392"/>
            <a:ext cx="801947"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C3A89F2D-47FE-42D5-5268-8F1C0A53DD27}"/>
              </a:ext>
            </a:extLst>
          </p:cNvPr>
          <p:cNvSpPr/>
          <p:nvPr/>
        </p:nvSpPr>
        <p:spPr>
          <a:xfrm>
            <a:off x="7355242" y="2639432"/>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Total Rewards</a:t>
            </a:r>
          </a:p>
        </p:txBody>
      </p:sp>
      <p:cxnSp>
        <p:nvCxnSpPr>
          <p:cNvPr id="89" name="Elbow Connector 49">
            <a:extLst>
              <a:ext uri="{FF2B5EF4-FFF2-40B4-BE49-F238E27FC236}">
                <a16:creationId xmlns:a16="http://schemas.microsoft.com/office/drawing/2014/main" id="{920E5C6A-FD1E-5BD6-3494-4FAACD4D7445}"/>
              </a:ext>
            </a:extLst>
          </p:cNvPr>
          <p:cNvCxnSpPr>
            <a:cxnSpLocks/>
            <a:stCxn id="86" idx="3"/>
            <a:endCxn id="91" idx="3"/>
          </p:cNvCxnSpPr>
          <p:nvPr/>
        </p:nvCxnSpPr>
        <p:spPr>
          <a:xfrm>
            <a:off x="10711918" y="1693392"/>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0" name="Elbow Connector 58">
            <a:extLst>
              <a:ext uri="{FF2B5EF4-FFF2-40B4-BE49-F238E27FC236}">
                <a16:creationId xmlns:a16="http://schemas.microsoft.com/office/drawing/2014/main" id="{53AB9D8B-FD8C-9B48-5451-E026E5EA6946}"/>
              </a:ext>
            </a:extLst>
          </p:cNvPr>
          <p:cNvCxnSpPr>
            <a:cxnSpLocks/>
            <a:stCxn id="91" idx="1"/>
            <a:endCxn id="88" idx="3"/>
          </p:cNvCxnSpPr>
          <p:nvPr/>
        </p:nvCxnSpPr>
        <p:spPr>
          <a:xfrm flipH="1">
            <a:off x="8635412" y="3292010"/>
            <a:ext cx="796336"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24D1FA77-9F1B-1A46-220D-2A5DF35F6E58}"/>
              </a:ext>
            </a:extLst>
          </p:cNvPr>
          <p:cNvSpPr/>
          <p:nvPr/>
        </p:nvSpPr>
        <p:spPr>
          <a:xfrm>
            <a:off x="9431748" y="2639431"/>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Portal UI Component</a:t>
            </a:r>
          </a:p>
        </p:txBody>
      </p:sp>
      <p:sp>
        <p:nvSpPr>
          <p:cNvPr id="93" name="Rectangle 92">
            <a:extLst>
              <a:ext uri="{FF2B5EF4-FFF2-40B4-BE49-F238E27FC236}">
                <a16:creationId xmlns:a16="http://schemas.microsoft.com/office/drawing/2014/main" id="{EA5AC281-7DA7-8D60-4B1A-EE3F38947255}"/>
              </a:ext>
            </a:extLst>
          </p:cNvPr>
          <p:cNvSpPr/>
          <p:nvPr/>
        </p:nvSpPr>
        <p:spPr>
          <a:xfrm>
            <a:off x="7370186" y="4238051"/>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Record Producers</a:t>
            </a:r>
          </a:p>
        </p:txBody>
      </p:sp>
      <p:sp>
        <p:nvSpPr>
          <p:cNvPr id="94" name="Rectangle 93">
            <a:extLst>
              <a:ext uri="{FF2B5EF4-FFF2-40B4-BE49-F238E27FC236}">
                <a16:creationId xmlns:a16="http://schemas.microsoft.com/office/drawing/2014/main" id="{8949E240-3969-D786-0D4D-39C852BBEA38}"/>
              </a:ext>
            </a:extLst>
          </p:cNvPr>
          <p:cNvSpPr/>
          <p:nvPr/>
        </p:nvSpPr>
        <p:spPr>
          <a:xfrm>
            <a:off x="9431748" y="4238049"/>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Holiday Calendars</a:t>
            </a:r>
          </a:p>
        </p:txBody>
      </p:sp>
      <p:cxnSp>
        <p:nvCxnSpPr>
          <p:cNvPr id="95" name="Elbow Connector 83">
            <a:extLst>
              <a:ext uri="{FF2B5EF4-FFF2-40B4-BE49-F238E27FC236}">
                <a16:creationId xmlns:a16="http://schemas.microsoft.com/office/drawing/2014/main" id="{0EA9F4C0-7B45-B65D-7A04-76C3C3358435}"/>
              </a:ext>
            </a:extLst>
          </p:cNvPr>
          <p:cNvCxnSpPr>
            <a:cxnSpLocks/>
            <a:stCxn id="93" idx="3"/>
            <a:endCxn id="94" idx="1"/>
          </p:cNvCxnSpPr>
          <p:nvPr/>
        </p:nvCxnSpPr>
        <p:spPr>
          <a:xfrm flipV="1">
            <a:off x="8650356" y="4890628"/>
            <a:ext cx="781392" cy="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6" name="Graphic 95">
            <a:extLst>
              <a:ext uri="{FF2B5EF4-FFF2-40B4-BE49-F238E27FC236}">
                <a16:creationId xmlns:a16="http://schemas.microsoft.com/office/drawing/2014/main" id="{FD83BB2D-67E5-AAA2-1148-A146BEEF29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41316" y="1749791"/>
            <a:ext cx="496800" cy="496800"/>
          </a:xfrm>
          <a:prstGeom prst="rect">
            <a:avLst/>
          </a:prstGeom>
        </p:spPr>
      </p:pic>
      <p:pic>
        <p:nvPicPr>
          <p:cNvPr id="99" name="Graphic 98">
            <a:extLst>
              <a:ext uri="{FF2B5EF4-FFF2-40B4-BE49-F238E27FC236}">
                <a16:creationId xmlns:a16="http://schemas.microsoft.com/office/drawing/2014/main" id="{8ED632F1-1033-C034-AA08-38B3FDDD674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741316" y="3348409"/>
            <a:ext cx="496800" cy="496800"/>
          </a:xfrm>
          <a:prstGeom prst="rect">
            <a:avLst/>
          </a:prstGeom>
        </p:spPr>
      </p:pic>
      <p:pic>
        <p:nvPicPr>
          <p:cNvPr id="101" name="Graphic 100">
            <a:extLst>
              <a:ext uri="{FF2B5EF4-FFF2-40B4-BE49-F238E27FC236}">
                <a16:creationId xmlns:a16="http://schemas.microsoft.com/office/drawing/2014/main" id="{10D6692D-7558-35C9-FC29-F2A532C7BF2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823433" y="1749791"/>
            <a:ext cx="496800" cy="496800"/>
          </a:xfrm>
          <a:prstGeom prst="rect">
            <a:avLst/>
          </a:prstGeom>
        </p:spPr>
      </p:pic>
      <p:pic>
        <p:nvPicPr>
          <p:cNvPr id="103" name="Graphic 102">
            <a:extLst>
              <a:ext uri="{FF2B5EF4-FFF2-40B4-BE49-F238E27FC236}">
                <a16:creationId xmlns:a16="http://schemas.microsoft.com/office/drawing/2014/main" id="{0BA55D26-B783-E523-192D-9FB5254C335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23433" y="4947027"/>
            <a:ext cx="496800" cy="496800"/>
          </a:xfrm>
          <a:prstGeom prst="rect">
            <a:avLst/>
          </a:prstGeom>
        </p:spPr>
      </p:pic>
      <p:pic>
        <p:nvPicPr>
          <p:cNvPr id="104" name="Graphic 103">
            <a:extLst>
              <a:ext uri="{FF2B5EF4-FFF2-40B4-BE49-F238E27FC236}">
                <a16:creationId xmlns:a16="http://schemas.microsoft.com/office/drawing/2014/main" id="{633CD576-FE97-D397-C546-D7691B2782A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823433" y="3348409"/>
            <a:ext cx="496800" cy="496800"/>
          </a:xfrm>
          <a:prstGeom prst="rect">
            <a:avLst/>
          </a:prstGeom>
        </p:spPr>
      </p:pic>
      <p:pic>
        <p:nvPicPr>
          <p:cNvPr id="105" name="Graphic 104">
            <a:extLst>
              <a:ext uri="{FF2B5EF4-FFF2-40B4-BE49-F238E27FC236}">
                <a16:creationId xmlns:a16="http://schemas.microsoft.com/office/drawing/2014/main" id="{3FE97B5A-4B9B-CFCF-BF3B-BBC27DC79C5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741316" y="4947027"/>
            <a:ext cx="496800" cy="496800"/>
          </a:xfrm>
          <a:prstGeom prst="rect">
            <a:avLst/>
          </a:prstGeom>
        </p:spPr>
      </p:pic>
      <p:pic>
        <p:nvPicPr>
          <p:cNvPr id="22" name="Picture 2" descr="Pin on Erp software solution SA">
            <a:extLst>
              <a:ext uri="{FF2B5EF4-FFF2-40B4-BE49-F238E27FC236}">
                <a16:creationId xmlns:a16="http://schemas.microsoft.com/office/drawing/2014/main" id="{CBE0210D-C265-CCE9-F47E-192232E25F7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79A61B46-F8A5-586C-E7B5-96E7A3494BF4}"/>
              </a:ext>
            </a:extLst>
          </p:cNvPr>
          <p:cNvPicPr>
            <a:picLocks noChangeAspect="1"/>
          </p:cNvPicPr>
          <p:nvPr/>
        </p:nvPicPr>
        <p:blipFill>
          <a:blip r:embed="rId19"/>
          <a:stretch>
            <a:fillRect/>
          </a:stretch>
        </p:blipFill>
        <p:spPr>
          <a:xfrm>
            <a:off x="555932" y="5684924"/>
            <a:ext cx="6371124" cy="475458"/>
          </a:xfrm>
          <a:prstGeom prst="rect">
            <a:avLst/>
          </a:prstGeom>
          <a:ln w="6350">
            <a:solidFill>
              <a:schemeClr val="tx1"/>
            </a:solidFill>
          </a:ln>
        </p:spPr>
      </p:pic>
    </p:spTree>
    <p:extLst>
      <p:ext uri="{BB962C8B-B14F-4D97-AF65-F5344CB8AC3E}">
        <p14:creationId xmlns:p14="http://schemas.microsoft.com/office/powerpoint/2010/main" val="23041887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p:txBody>
          <a:bodyPr/>
          <a:lstStyle/>
          <a:p>
            <a:r>
              <a:rPr lang="en-US" dirty="0"/>
              <a:t>Advanced Oracle HCM integration</a:t>
            </a:r>
          </a:p>
        </p:txBody>
      </p:sp>
      <p:sp>
        <p:nvSpPr>
          <p:cNvPr id="262" name="Content Placeholder 261">
            <a:extLst>
              <a:ext uri="{FF2B5EF4-FFF2-40B4-BE49-F238E27FC236}">
                <a16:creationId xmlns:a16="http://schemas.microsoft.com/office/drawing/2014/main" id="{65F6C0A7-95F0-45AD-9EC6-7A566452BC6A}"/>
              </a:ext>
            </a:extLst>
          </p:cNvPr>
          <p:cNvSpPr>
            <a:spLocks noGrp="1"/>
          </p:cNvSpPr>
          <p:nvPr>
            <p:ph idx="1"/>
          </p:nvPr>
        </p:nvSpPr>
        <p:spPr/>
        <p:txBody>
          <a:bodyPr/>
          <a:lstStyle/>
          <a:p>
            <a:r>
              <a:rPr lang="en-AU" dirty="0"/>
              <a:t>For more information, visit:</a:t>
            </a:r>
          </a:p>
          <a:p>
            <a:pPr>
              <a:buClr>
                <a:schemeClr val="tx1"/>
              </a:buClr>
            </a:pPr>
            <a:r>
              <a:rPr lang="en-AU" dirty="0">
                <a:solidFill>
                  <a:srgbClr val="009156"/>
                </a:solidFill>
                <a:hlinkClick r:id="rId3">
                  <a:extLst>
                    <a:ext uri="{A12FA001-AC4F-418D-AE19-62706E023703}">
                      <ahyp:hlinkClr xmlns:ahyp="http://schemas.microsoft.com/office/drawing/2018/hyperlinkcolor" val="tx"/>
                    </a:ext>
                  </a:extLst>
                </a:hlinkClick>
              </a:rPr>
              <a:t>The ServiceNow Store</a:t>
            </a:r>
            <a:r>
              <a:rPr lang="en-AU" dirty="0">
                <a:solidFill>
                  <a:srgbClr val="009156"/>
                </a:solidFill>
              </a:rPr>
              <a:t> </a:t>
            </a:r>
            <a:r>
              <a:rPr lang="en-AU" dirty="0"/>
              <a:t>– Summary, key features, release notes, and screenshots</a:t>
            </a:r>
          </a:p>
          <a:p>
            <a:pPr lvl="1">
              <a:buClr>
                <a:schemeClr val="tx1"/>
              </a:buClr>
            </a:pPr>
            <a:r>
              <a:rPr lang="en-AU" dirty="0">
                <a:solidFill>
                  <a:srgbClr val="009156"/>
                </a:solidFill>
                <a:hlinkClick r:id="rId4">
                  <a:extLst>
                    <a:ext uri="{A12FA001-AC4F-418D-AE19-62706E023703}">
                      <ahyp:hlinkClr xmlns:ahyp="http://schemas.microsoft.com/office/drawing/2018/hyperlinkcolor" val="tx"/>
                    </a:ext>
                  </a:extLst>
                </a:hlinkClick>
              </a:rPr>
              <a:t>Oracle HCM Cloud Spoke</a:t>
            </a:r>
            <a:endParaRPr lang="en-AU" dirty="0">
              <a:solidFill>
                <a:srgbClr val="009156"/>
              </a:solidFill>
            </a:endParaRPr>
          </a:p>
          <a:p>
            <a:pPr lvl="1">
              <a:buClr>
                <a:schemeClr val="tx1"/>
              </a:buClr>
            </a:pPr>
            <a:r>
              <a:rPr lang="en-AU" dirty="0">
                <a:solidFill>
                  <a:srgbClr val="009156"/>
                </a:solidFill>
                <a:hlinkClick r:id="rId5">
                  <a:extLst>
                    <a:ext uri="{A12FA001-AC4F-418D-AE19-62706E023703}">
                      <ahyp:hlinkClr xmlns:ahyp="http://schemas.microsoft.com/office/drawing/2018/hyperlinkcolor" val="tx"/>
                    </a:ext>
                  </a:extLst>
                </a:hlinkClick>
              </a:rPr>
              <a:t>HR Service Delivery Advanced Integration with Oracle HCM</a:t>
            </a:r>
            <a:endParaRPr lang="en-AU" dirty="0">
              <a:solidFill>
                <a:srgbClr val="009156"/>
              </a:solidFill>
            </a:endParaRPr>
          </a:p>
          <a:p>
            <a:pPr lvl="1">
              <a:buClr>
                <a:schemeClr val="tx1"/>
              </a:buClr>
            </a:pPr>
            <a:r>
              <a:rPr lang="en-AU" dirty="0">
                <a:solidFill>
                  <a:srgbClr val="009156"/>
                </a:solidFill>
                <a:hlinkClick r:id="rId6">
                  <a:extLst>
                    <a:ext uri="{A12FA001-AC4F-418D-AE19-62706E023703}">
                      <ahyp:hlinkClr xmlns:ahyp="http://schemas.microsoft.com/office/drawing/2018/hyperlinkcolor" val="tx"/>
                    </a:ext>
                  </a:extLst>
                </a:hlinkClick>
              </a:rPr>
              <a:t>HR Service Delivery Portal UI Components</a:t>
            </a:r>
            <a:endParaRPr lang="en-AU" dirty="0">
              <a:solidFill>
                <a:srgbClr val="009156"/>
              </a:solidFill>
            </a:endParaRPr>
          </a:p>
          <a:p>
            <a:pPr>
              <a:buClr>
                <a:schemeClr val="tx1"/>
              </a:buClr>
            </a:pPr>
            <a:r>
              <a:rPr lang="en-AU" dirty="0">
                <a:solidFill>
                  <a:srgbClr val="009156"/>
                </a:solidFill>
                <a:hlinkClick r:id="rId7">
                  <a:extLst>
                    <a:ext uri="{A12FA001-AC4F-418D-AE19-62706E023703}">
                      <ahyp:hlinkClr xmlns:ahyp="http://schemas.microsoft.com/office/drawing/2018/hyperlinkcolor" val="tx"/>
                    </a:ext>
                  </a:extLst>
                </a:hlinkClick>
              </a:rPr>
              <a:t>The ServiceNow Docs</a:t>
            </a:r>
            <a:r>
              <a:rPr lang="en-AU" dirty="0">
                <a:solidFill>
                  <a:srgbClr val="009156"/>
                </a:solidFill>
              </a:rPr>
              <a:t> </a:t>
            </a:r>
            <a:r>
              <a:rPr lang="en-AU" dirty="0"/>
              <a:t>– Installation and configuration details</a:t>
            </a:r>
          </a:p>
          <a:p>
            <a:pPr lvl="1">
              <a:buClr>
                <a:schemeClr val="tx1"/>
              </a:buClr>
            </a:pPr>
            <a:r>
              <a:rPr lang="en-AU" dirty="0">
                <a:solidFill>
                  <a:srgbClr val="009156"/>
                </a:solidFill>
                <a:hlinkClick r:id="rId8">
                  <a:extLst>
                    <a:ext uri="{A12FA001-AC4F-418D-AE19-62706E023703}">
                      <ahyp:hlinkClr xmlns:ahyp="http://schemas.microsoft.com/office/drawing/2018/hyperlinkcolor" val="tx"/>
                    </a:ext>
                  </a:extLst>
                </a:hlinkClick>
              </a:rPr>
              <a:t>Oracle HCM Cloud Spoke</a:t>
            </a:r>
            <a:endParaRPr lang="en-AU" dirty="0">
              <a:solidFill>
                <a:srgbClr val="009156"/>
              </a:solidFill>
            </a:endParaRPr>
          </a:p>
          <a:p>
            <a:pPr lvl="1">
              <a:buClr>
                <a:schemeClr val="tx1"/>
              </a:buClr>
            </a:pPr>
            <a:r>
              <a:rPr lang="en-AU" dirty="0">
                <a:solidFill>
                  <a:srgbClr val="009156"/>
                </a:solidFill>
                <a:hlinkClick r:id="rId9">
                  <a:extLst>
                    <a:ext uri="{A12FA001-AC4F-418D-AE19-62706E023703}">
                      <ahyp:hlinkClr xmlns:ahyp="http://schemas.microsoft.com/office/drawing/2018/hyperlinkcolor" val="tx"/>
                    </a:ext>
                  </a:extLst>
                </a:hlinkClick>
              </a:rPr>
              <a:t>HR Service Delivery Advanced integration with Oracle HCM</a:t>
            </a:r>
            <a:endParaRPr lang="en-AU" dirty="0">
              <a:solidFill>
                <a:srgbClr val="009156"/>
              </a:solidFill>
            </a:endParaRPr>
          </a:p>
          <a:p>
            <a:pPr>
              <a:buClr>
                <a:schemeClr val="tx1"/>
              </a:buClr>
            </a:pPr>
            <a:r>
              <a:rPr lang="en-AU" dirty="0">
                <a:solidFill>
                  <a:srgbClr val="009156"/>
                </a:solidFill>
                <a:hlinkClick r:id="rId10">
                  <a:extLst>
                    <a:ext uri="{A12FA001-AC4F-418D-AE19-62706E023703}">
                      <ahyp:hlinkClr xmlns:ahyp="http://schemas.microsoft.com/office/drawing/2018/hyperlinkcolor" val="tx"/>
                    </a:ext>
                  </a:extLst>
                </a:hlinkClick>
              </a:rPr>
              <a:t>ServiceNow Community</a:t>
            </a:r>
            <a:r>
              <a:rPr lang="en-AU" dirty="0">
                <a:solidFill>
                  <a:srgbClr val="009156"/>
                </a:solidFill>
              </a:rPr>
              <a:t> </a:t>
            </a:r>
            <a:r>
              <a:rPr lang="en-AU" dirty="0"/>
              <a:t>– Browse comments and FAQs, or post your own questions</a:t>
            </a:r>
          </a:p>
        </p:txBody>
      </p:sp>
      <p:sp>
        <p:nvSpPr>
          <p:cNvPr id="263" name="Text Placeholder 262">
            <a:extLst>
              <a:ext uri="{FF2B5EF4-FFF2-40B4-BE49-F238E27FC236}">
                <a16:creationId xmlns:a16="http://schemas.microsoft.com/office/drawing/2014/main" id="{946E3007-89CC-4BCC-8544-156D2AE32A8F}"/>
              </a:ext>
            </a:extLst>
          </p:cNvPr>
          <p:cNvSpPr>
            <a:spLocks noGrp="1"/>
          </p:cNvSpPr>
          <p:nvPr>
            <p:ph type="body" sz="quarter" idx="12"/>
          </p:nvPr>
        </p:nvSpPr>
        <p:spPr/>
        <p:txBody>
          <a:bodyPr/>
          <a:lstStyle/>
          <a:p>
            <a:r>
              <a:rPr lang="en-US" dirty="0"/>
              <a:t>Additional information</a:t>
            </a:r>
          </a:p>
        </p:txBody>
      </p:sp>
      <p:sp>
        <p:nvSpPr>
          <p:cNvPr id="8" name="Text Placeholder 5">
            <a:extLst>
              <a:ext uri="{FF2B5EF4-FFF2-40B4-BE49-F238E27FC236}">
                <a16:creationId xmlns:a16="http://schemas.microsoft.com/office/drawing/2014/main" id="{B6F1D67E-CF88-4768-8EEE-25C4B8C906F4}"/>
              </a:ext>
            </a:extLst>
          </p:cNvPr>
          <p:cNvSpPr txBox="1">
            <a:spLocks/>
          </p:cNvSpPr>
          <p:nvPr/>
        </p:nvSpPr>
        <p:spPr bwMode="gray">
          <a:xfrm>
            <a:off x="457526" y="5934456"/>
            <a:ext cx="11106558" cy="260484"/>
          </a:xfrm>
          <a:prstGeom prst="rect">
            <a:avLst/>
          </a:prstGeom>
        </p:spPr>
        <p:txBody>
          <a:bodyPr vert="horz" lIns="91440" tIns="45720" rIns="91440" bIns="0" rtlCol="0" anchor="b" anchorCtr="0">
            <a:noAutofit/>
          </a:bodyPr>
          <a:lstStyle>
            <a:lvl1pPr marL="0" indent="0" algn="l" defTabSz="457017" rtl="0" eaLnBrk="1" latinLnBrk="0" hangingPunct="1">
              <a:lnSpc>
                <a:spcPct val="90000"/>
              </a:lnSpc>
              <a:spcBef>
                <a:spcPts val="1200"/>
              </a:spcBef>
              <a:buClr>
                <a:schemeClr val="tx1"/>
              </a:buClr>
              <a:buFont typeface="Arial"/>
              <a:buNone/>
              <a:defRPr lang="en-US" sz="800" kern="1200" baseline="0" dirty="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6" name="Picture 2" descr="Pin on Erp software solution SA">
            <a:extLst>
              <a:ext uri="{FF2B5EF4-FFF2-40B4-BE49-F238E27FC236}">
                <a16:creationId xmlns:a16="http://schemas.microsoft.com/office/drawing/2014/main" id="{1749E036-D107-69A0-0902-F25C8BA07EC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79378" y="5506289"/>
            <a:ext cx="958583" cy="6639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6FC7635F-8535-2942-3008-2B662C6E10D3}"/>
              </a:ext>
            </a:extLst>
          </p:cNvPr>
          <p:cNvPicPr>
            <a:picLocks noChangeAspect="1"/>
          </p:cNvPicPr>
          <p:nvPr/>
        </p:nvPicPr>
        <p:blipFill>
          <a:blip r:embed="rId12"/>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99186805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7F480D-20F9-CA6C-7F29-E2E9CDE5060B}"/>
              </a:ext>
            </a:extLst>
          </p:cNvPr>
          <p:cNvSpPr>
            <a:spLocks noGrp="1"/>
          </p:cNvSpPr>
          <p:nvPr>
            <p:ph type="title"/>
          </p:nvPr>
        </p:nvSpPr>
        <p:spPr/>
        <p:txBody>
          <a:bodyPr/>
          <a:lstStyle/>
          <a:p>
            <a:r>
              <a:rPr lang="en-US" dirty="0"/>
              <a:t>Custom third-party integration</a:t>
            </a:r>
          </a:p>
        </p:txBody>
      </p:sp>
    </p:spTree>
    <p:extLst>
      <p:ext uri="{BB962C8B-B14F-4D97-AF65-F5344CB8AC3E}">
        <p14:creationId xmlns:p14="http://schemas.microsoft.com/office/powerpoint/2010/main" val="18495785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Custom third-party HCM integration</a:t>
            </a:r>
          </a:p>
        </p:txBody>
      </p:sp>
      <p:sp>
        <p:nvSpPr>
          <p:cNvPr id="9" name="Content Placeholder 2">
            <a:extLst>
              <a:ext uri="{FF2B5EF4-FFF2-40B4-BE49-F238E27FC236}">
                <a16:creationId xmlns:a16="http://schemas.microsoft.com/office/drawing/2014/main" id="{9F199134-5086-D547-A1F3-D5DB5A1A8ABA}"/>
              </a:ext>
            </a:extLst>
          </p:cNvPr>
          <p:cNvSpPr>
            <a:spLocks noGrp="1"/>
          </p:cNvSpPr>
          <p:nvPr>
            <p:ph idx="1"/>
          </p:nvPr>
        </p:nvSpPr>
        <p:spPr/>
        <p:txBody>
          <a:bodyPr/>
          <a:lstStyle/>
          <a:p>
            <a:r>
              <a:rPr lang="en-US" dirty="0"/>
              <a:t>If a preconfigured integration isn’t available for the third-party HCM used by your organization, set up a custom integration.</a:t>
            </a:r>
          </a:p>
          <a:p>
            <a:r>
              <a:rPr lang="en-US" dirty="0"/>
              <a:t>To synchronize employee profiles, employee to-dos, and other data between the two systems, configure:</a:t>
            </a:r>
          </a:p>
          <a:p>
            <a:pPr lvl="1"/>
            <a:r>
              <a:rPr lang="en-US" dirty="0"/>
              <a:t>Source credentials</a:t>
            </a:r>
          </a:p>
          <a:p>
            <a:pPr lvl="1"/>
            <a:r>
              <a:rPr lang="en-US" dirty="0"/>
              <a:t>Inbound integration</a:t>
            </a:r>
          </a:p>
          <a:p>
            <a:pPr lvl="1"/>
            <a:r>
              <a:rPr lang="en-US" dirty="0"/>
              <a:t>Outbound integration</a:t>
            </a:r>
          </a:p>
          <a:p>
            <a:pPr lvl="1"/>
            <a:r>
              <a:rPr lang="en-US" dirty="0"/>
              <a:t>Scheduled job</a:t>
            </a:r>
          </a:p>
        </p:txBody>
      </p:sp>
    </p:spTree>
    <p:extLst>
      <p:ext uri="{BB962C8B-B14F-4D97-AF65-F5344CB8AC3E}">
        <p14:creationId xmlns:p14="http://schemas.microsoft.com/office/powerpoint/2010/main" val="766347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Workforce, time and labor management</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2725149348"/>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Ultimate Kronos Group integration</a:t>
            </a:r>
          </a:p>
        </p:txBody>
      </p:sp>
      <p:sp>
        <p:nvSpPr>
          <p:cNvPr id="4" name="Text Placeholder 3">
            <a:extLst>
              <a:ext uri="{FF2B5EF4-FFF2-40B4-BE49-F238E27FC236}">
                <a16:creationId xmlns:a16="http://schemas.microsoft.com/office/drawing/2014/main" id="{03C0D2B1-FF97-E6A6-955C-54F5ABDC5DE0}"/>
              </a:ext>
            </a:extLst>
          </p:cNvPr>
          <p:cNvSpPr>
            <a:spLocks noGrp="1"/>
          </p:cNvSpPr>
          <p:nvPr>
            <p:ph type="body" sz="quarter" idx="12"/>
          </p:nvPr>
        </p:nvSpPr>
        <p:spPr/>
        <p:txBody>
          <a:bodyPr/>
          <a:lstStyle/>
          <a:p>
            <a:r>
              <a:rPr lang="en-US" dirty="0"/>
              <a:t>Use case</a:t>
            </a:r>
          </a:p>
        </p:txBody>
      </p:sp>
      <p:sp>
        <p:nvSpPr>
          <p:cNvPr id="36" name="Text Placeholder 4">
            <a:extLst>
              <a:ext uri="{FF2B5EF4-FFF2-40B4-BE49-F238E27FC236}">
                <a16:creationId xmlns:a16="http://schemas.microsoft.com/office/drawing/2014/main" id="{B87355BF-DD12-FC40-AD17-6E98251DBEEA}"/>
              </a:ext>
            </a:extLst>
          </p:cNvPr>
          <p:cNvSpPr txBox="1">
            <a:spLocks/>
          </p:cNvSpPr>
          <p:nvPr/>
        </p:nvSpPr>
        <p:spPr>
          <a:xfrm>
            <a:off x="438912" y="1000607"/>
            <a:ext cx="6364560" cy="448056"/>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8" name="TextBox 7">
            <a:extLst>
              <a:ext uri="{FF2B5EF4-FFF2-40B4-BE49-F238E27FC236}">
                <a16:creationId xmlns:a16="http://schemas.microsoft.com/office/drawing/2014/main" id="{27194257-AC2C-431C-8960-B5C2D6A9CDE2}"/>
              </a:ext>
            </a:extLst>
          </p:cNvPr>
          <p:cNvSpPr txBox="1"/>
          <p:nvPr/>
        </p:nvSpPr>
        <p:spPr>
          <a:xfrm>
            <a:off x="8120313" y="3192557"/>
            <a:ext cx="1211729" cy="523220"/>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HR Data sent</a:t>
            </a:r>
          </a:p>
        </p:txBody>
      </p:sp>
      <p:sp>
        <p:nvSpPr>
          <p:cNvPr id="7" name="Rectangle 6">
            <a:extLst>
              <a:ext uri="{FF2B5EF4-FFF2-40B4-BE49-F238E27FC236}">
                <a16:creationId xmlns:a16="http://schemas.microsoft.com/office/drawing/2014/main" id="{B75FE29C-AFC7-394A-8810-3A3045502E32}"/>
              </a:ext>
            </a:extLst>
          </p:cNvPr>
          <p:cNvSpPr>
            <a:spLocks/>
          </p:cNvSpPr>
          <p:nvPr/>
        </p:nvSpPr>
        <p:spPr bwMode="gray">
          <a:xfrm>
            <a:off x="1484850" y="1642821"/>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Provide employee assistance through conversations via Virtual Agent</a:t>
            </a:r>
          </a:p>
        </p:txBody>
      </p:sp>
      <p:sp>
        <p:nvSpPr>
          <p:cNvPr id="9" name="Rectangle 8">
            <a:extLst>
              <a:ext uri="{FF2B5EF4-FFF2-40B4-BE49-F238E27FC236}">
                <a16:creationId xmlns:a16="http://schemas.microsoft.com/office/drawing/2014/main" id="{4AF9CBF9-2AF1-9C4A-A9A6-0C4651CF9CC2}"/>
              </a:ext>
            </a:extLst>
          </p:cNvPr>
          <p:cNvSpPr>
            <a:spLocks/>
          </p:cNvSpPr>
          <p:nvPr/>
        </p:nvSpPr>
        <p:spPr bwMode="gray">
          <a:xfrm>
            <a:off x="1484850" y="2527355"/>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Retrieve information on leave balances, work hours, list of punches, time-off requests, and upcoming shifts on-the-go</a:t>
            </a:r>
          </a:p>
        </p:txBody>
      </p:sp>
      <p:sp>
        <p:nvSpPr>
          <p:cNvPr id="10" name="Rectangle 9">
            <a:extLst>
              <a:ext uri="{FF2B5EF4-FFF2-40B4-BE49-F238E27FC236}">
                <a16:creationId xmlns:a16="http://schemas.microsoft.com/office/drawing/2014/main" id="{EF151691-0224-3E42-90A2-A8CBC3668DCC}"/>
              </a:ext>
            </a:extLst>
          </p:cNvPr>
          <p:cNvSpPr>
            <a:spLocks/>
          </p:cNvSpPr>
          <p:nvPr/>
        </p:nvSpPr>
        <p:spPr bwMode="gray">
          <a:xfrm>
            <a:off x="1484850" y="3411888"/>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Build conversations that are based on keywords that an employee enters</a:t>
            </a:r>
          </a:p>
        </p:txBody>
      </p:sp>
      <p:sp>
        <p:nvSpPr>
          <p:cNvPr id="11" name="Rectangle 10">
            <a:extLst>
              <a:ext uri="{FF2B5EF4-FFF2-40B4-BE49-F238E27FC236}">
                <a16:creationId xmlns:a16="http://schemas.microsoft.com/office/drawing/2014/main" id="{8FBD1246-29B1-894F-A5E1-2057320EF073}"/>
              </a:ext>
            </a:extLst>
          </p:cNvPr>
          <p:cNvSpPr>
            <a:spLocks/>
          </p:cNvSpPr>
          <p:nvPr/>
        </p:nvSpPr>
        <p:spPr bwMode="gray">
          <a:xfrm>
            <a:off x="1484850" y="4296421"/>
            <a:ext cx="10149127" cy="786474"/>
          </a:xfrm>
          <a:prstGeom prst="rect">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91440" rIns="182880" bIns="91440" numCol="1" spcCol="0" rtlCol="0" fromWordArt="0" anchor="ctr" anchorCtr="0" forceAA="0" compatLnSpc="1">
            <a:prstTxWarp prst="textNoShape">
              <a:avLst/>
            </a:prstTxWarp>
            <a:noAutofit/>
          </a:bodyPr>
          <a:lstStyle/>
          <a:p>
            <a:pPr marL="0" marR="0" lvl="0" indent="0" algn="l" defTabSz="457040" rtl="0" eaLnBrk="1" fontAlgn="auto" latinLnBrk="0" hangingPunct="1">
              <a:lnSpc>
                <a:spcPct val="90000"/>
              </a:lnSpc>
              <a:spcBef>
                <a:spcPts val="1200"/>
              </a:spcBef>
              <a:spcAft>
                <a:spcPts val="0"/>
              </a:spcAft>
              <a:buClr>
                <a:srgbClr val="000000"/>
              </a:buClr>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Apply Natural Language Understanding (NLU) models</a:t>
            </a:r>
          </a:p>
        </p:txBody>
      </p:sp>
      <p:sp>
        <p:nvSpPr>
          <p:cNvPr id="13" name="Rectangle 12">
            <a:extLst>
              <a:ext uri="{FF2B5EF4-FFF2-40B4-BE49-F238E27FC236}">
                <a16:creationId xmlns:a16="http://schemas.microsoft.com/office/drawing/2014/main" id="{566EA5D6-8BAB-B747-97DB-5BF8C7E25E0B}"/>
              </a:ext>
            </a:extLst>
          </p:cNvPr>
          <p:cNvSpPr/>
          <p:nvPr/>
        </p:nvSpPr>
        <p:spPr bwMode="gray">
          <a:xfrm>
            <a:off x="550668" y="1644431"/>
            <a:ext cx="841475" cy="786475"/>
          </a:xfrm>
          <a:prstGeom prst="rect">
            <a:avLst/>
          </a:prstGeom>
          <a:solidFill>
            <a:srgbClr val="032D4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8" name="Rectangle 37">
            <a:extLst>
              <a:ext uri="{FF2B5EF4-FFF2-40B4-BE49-F238E27FC236}">
                <a16:creationId xmlns:a16="http://schemas.microsoft.com/office/drawing/2014/main" id="{EFB1A2DD-66F2-1346-B678-A3481583A73B}"/>
              </a:ext>
            </a:extLst>
          </p:cNvPr>
          <p:cNvSpPr/>
          <p:nvPr/>
        </p:nvSpPr>
        <p:spPr bwMode="gray">
          <a:xfrm>
            <a:off x="550668" y="2527354"/>
            <a:ext cx="841475" cy="786475"/>
          </a:xfrm>
          <a:prstGeom prst="rect">
            <a:avLst/>
          </a:prstGeom>
          <a:solidFill>
            <a:srgbClr val="032D4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9" name="Rectangle 38">
            <a:extLst>
              <a:ext uri="{FF2B5EF4-FFF2-40B4-BE49-F238E27FC236}">
                <a16:creationId xmlns:a16="http://schemas.microsoft.com/office/drawing/2014/main" id="{6F21F327-9FA8-1B48-9B04-66FA6884C4AE}"/>
              </a:ext>
            </a:extLst>
          </p:cNvPr>
          <p:cNvSpPr/>
          <p:nvPr/>
        </p:nvSpPr>
        <p:spPr bwMode="gray">
          <a:xfrm>
            <a:off x="550668" y="3410277"/>
            <a:ext cx="841475" cy="786475"/>
          </a:xfrm>
          <a:prstGeom prst="rect">
            <a:avLst/>
          </a:prstGeom>
          <a:solidFill>
            <a:srgbClr val="032D4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0" name="Rectangle 39">
            <a:extLst>
              <a:ext uri="{FF2B5EF4-FFF2-40B4-BE49-F238E27FC236}">
                <a16:creationId xmlns:a16="http://schemas.microsoft.com/office/drawing/2014/main" id="{58DF2144-BDD6-354F-B912-D722FBCC638B}"/>
              </a:ext>
            </a:extLst>
          </p:cNvPr>
          <p:cNvSpPr/>
          <p:nvPr/>
        </p:nvSpPr>
        <p:spPr bwMode="gray">
          <a:xfrm>
            <a:off x="550668" y="4293200"/>
            <a:ext cx="841475" cy="786475"/>
          </a:xfrm>
          <a:prstGeom prst="rect">
            <a:avLst/>
          </a:prstGeom>
          <a:solidFill>
            <a:srgbClr val="032D4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22" name="Picture 2" descr=" Logo">
            <a:extLst>
              <a:ext uri="{FF2B5EF4-FFF2-40B4-BE49-F238E27FC236}">
                <a16:creationId xmlns:a16="http://schemas.microsoft.com/office/drawing/2014/main" id="{B81D213B-27A6-984A-8FCC-AE10E0AFD4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482" b="21482"/>
          <a:stretch/>
        </p:blipFill>
        <p:spPr bwMode="auto">
          <a:xfrm>
            <a:off x="10432995" y="5488288"/>
            <a:ext cx="1207317" cy="688596"/>
          </a:xfrm>
          <a:prstGeom prst="rect">
            <a:avLst/>
          </a:prstGeom>
          <a:noFill/>
          <a:extLst>
            <a:ext uri="{909E8E84-426E-40DD-AFC4-6F175D3DCCD1}">
              <a14:hiddenFill xmlns:a14="http://schemas.microsoft.com/office/drawing/2010/main">
                <a:solidFill>
                  <a:srgbClr val="FFFFFF"/>
                </a:solidFill>
              </a14:hiddenFill>
            </a:ext>
          </a:extLst>
        </p:spPr>
      </p:pic>
      <p:sp>
        <p:nvSpPr>
          <p:cNvPr id="26" name="Text Placeholder 2">
            <a:extLst>
              <a:ext uri="{FF2B5EF4-FFF2-40B4-BE49-F238E27FC236}">
                <a16:creationId xmlns:a16="http://schemas.microsoft.com/office/drawing/2014/main" id="{B6C458DD-11C0-7F47-9A5C-8202D225048E}"/>
              </a:ext>
            </a:extLst>
          </p:cNvPr>
          <p:cNvSpPr txBox="1">
            <a:spLocks/>
          </p:cNvSpPr>
          <p:nvPr/>
        </p:nvSpPr>
        <p:spPr>
          <a:xfrm>
            <a:off x="438912" y="1033272"/>
            <a:ext cx="11183112" cy="448056"/>
          </a:xfrm>
          <a:prstGeom prst="rect">
            <a:avLst/>
          </a:prstGeom>
        </p:spPr>
        <p:txBody>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44" name="Graphic 43">
            <a:extLst>
              <a:ext uri="{FF2B5EF4-FFF2-40B4-BE49-F238E27FC236}">
                <a16:creationId xmlns:a16="http://schemas.microsoft.com/office/drawing/2014/main" id="{82604572-68B5-2F3D-7185-496EF0508A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7805" y="1764068"/>
            <a:ext cx="547200" cy="547200"/>
          </a:xfrm>
          <a:prstGeom prst="rect">
            <a:avLst/>
          </a:prstGeom>
        </p:spPr>
      </p:pic>
      <p:pic>
        <p:nvPicPr>
          <p:cNvPr id="45" name="Graphic 44">
            <a:extLst>
              <a:ext uri="{FF2B5EF4-FFF2-40B4-BE49-F238E27FC236}">
                <a16:creationId xmlns:a16="http://schemas.microsoft.com/office/drawing/2014/main" id="{0F41A5D0-A234-3482-0311-47C2DE66BCC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7805" y="3529914"/>
            <a:ext cx="547200" cy="547200"/>
          </a:xfrm>
          <a:prstGeom prst="rect">
            <a:avLst/>
          </a:prstGeom>
        </p:spPr>
      </p:pic>
      <p:pic>
        <p:nvPicPr>
          <p:cNvPr id="50" name="Graphic 49">
            <a:extLst>
              <a:ext uri="{FF2B5EF4-FFF2-40B4-BE49-F238E27FC236}">
                <a16:creationId xmlns:a16="http://schemas.microsoft.com/office/drawing/2014/main" id="{F479A478-0C43-21DC-151A-A7B2CDEB54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7805" y="2646991"/>
            <a:ext cx="547200" cy="547200"/>
          </a:xfrm>
          <a:prstGeom prst="rect">
            <a:avLst/>
          </a:prstGeom>
        </p:spPr>
      </p:pic>
      <p:pic>
        <p:nvPicPr>
          <p:cNvPr id="51" name="Graphic 50">
            <a:extLst>
              <a:ext uri="{FF2B5EF4-FFF2-40B4-BE49-F238E27FC236}">
                <a16:creationId xmlns:a16="http://schemas.microsoft.com/office/drawing/2014/main" id="{4B589129-2339-813C-5177-6568C7EBD67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97805" y="4412837"/>
            <a:ext cx="547200" cy="547200"/>
          </a:xfrm>
          <a:prstGeom prst="rect">
            <a:avLst/>
          </a:prstGeom>
        </p:spPr>
      </p:pic>
      <p:pic>
        <p:nvPicPr>
          <p:cNvPr id="21" name="Picture 20">
            <a:extLst>
              <a:ext uri="{FF2B5EF4-FFF2-40B4-BE49-F238E27FC236}">
                <a16:creationId xmlns:a16="http://schemas.microsoft.com/office/drawing/2014/main" id="{4D44AD21-0B4B-7EC4-D5E6-200602D1BDE7}"/>
              </a:ext>
            </a:extLst>
          </p:cNvPr>
          <p:cNvPicPr>
            <a:picLocks noChangeAspect="1"/>
          </p:cNvPicPr>
          <p:nvPr/>
        </p:nvPicPr>
        <p:blipFill>
          <a:blip r:embed="rId12"/>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9918558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FAQs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a:xfrm>
            <a:off x="448055" y="1507260"/>
            <a:ext cx="11189907" cy="4661765"/>
          </a:xfrm>
        </p:spPr>
        <p:txBody>
          <a:bodyPr/>
          <a:lstStyle/>
          <a:p>
            <a:r>
              <a:rPr lang="en-US" b="1" dirty="0"/>
              <a:t>How can I provide feedback on this asset or other parts of Now Create? </a:t>
            </a:r>
            <a:r>
              <a:rPr lang="en-GB" dirty="0">
                <a:hlinkClick r:id="rId2"/>
              </a:rPr>
              <a:t>Now Create</a:t>
            </a:r>
            <a:r>
              <a:rPr lang="en-GB" dirty="0"/>
              <a:t> has a number of feedback buttons throughout the portal. When opening an asset, before you download it, there is a feedback button in the bottom right of the screen. Click on it and a small form will appear for you to leave specific feedback regarding the asset you are accessing.</a:t>
            </a:r>
            <a:endParaRPr lang="en-US" dirty="0"/>
          </a:p>
          <a:p>
            <a:r>
              <a:rPr lang="en-US" b="1" dirty="0"/>
              <a:t>If we use this deck, or slides from this deck, are we breaking any copyright? </a:t>
            </a:r>
            <a:r>
              <a:rPr lang="en-US" dirty="0"/>
              <a:t>No. We designed this deck to be used by our whole ecosystem.</a:t>
            </a:r>
          </a:p>
          <a:p>
            <a:r>
              <a:rPr lang="en-US" b="1" dirty="0"/>
              <a:t>What should I do if I don’t need all of the content contained within this, or other assets? </a:t>
            </a:r>
            <a:r>
              <a:rPr lang="en-US" dirty="0"/>
              <a:t>You can either hide or delete the slide(s). You may also want to move the slide(s) to the end of the presentation, review it when you have finished updating the asset for your own use, and then deleting any content you don’t need. Remember to regularly check Now Create to make sure you have the most up-to-date asset.</a:t>
            </a:r>
          </a:p>
          <a:p>
            <a:endParaRPr lang="en-US" dirty="0"/>
          </a:p>
          <a:p>
            <a:pPr lvl="1"/>
            <a:endParaRPr lang="en-US" b="1" dirty="0"/>
          </a:p>
          <a:p>
            <a:pPr lvl="1"/>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Tree>
    <p:extLst>
      <p:ext uri="{BB962C8B-B14F-4D97-AF65-F5344CB8AC3E}">
        <p14:creationId xmlns:p14="http://schemas.microsoft.com/office/powerpoint/2010/main" val="3491151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59A77542-158D-BD48-A463-724E0737CADF}"/>
              </a:ext>
            </a:extLst>
          </p:cNvPr>
          <p:cNvSpPr txBox="1">
            <a:spLocks/>
          </p:cNvSpPr>
          <p:nvPr/>
        </p:nvSpPr>
        <p:spPr>
          <a:xfrm>
            <a:off x="438912" y="1703631"/>
            <a:ext cx="5913250" cy="4396987"/>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509" marR="0" lvl="0" indent="-228509" algn="l" defTabSz="457017" rtl="0" eaLnBrk="1" fontAlgn="auto" latinLnBrk="0" hangingPunct="1">
              <a:lnSpc>
                <a:spcPct val="90000"/>
              </a:lnSpc>
              <a:spcBef>
                <a:spcPts val="1200"/>
              </a:spcBef>
              <a:spcAft>
                <a:spcPts val="0"/>
              </a:spcAft>
              <a:buClr>
                <a:srgbClr val="000000"/>
              </a:buClr>
              <a:buSzTx/>
              <a:buFont typeface="Arial"/>
              <a:buChar char="•"/>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UKG virtual agent topics</a:t>
            </a:r>
          </a:p>
        </p:txBody>
      </p:sp>
      <p:sp>
        <p:nvSpPr>
          <p:cNvPr id="4" name="Content Placeholder 3">
            <a:extLst>
              <a:ext uri="{FF2B5EF4-FFF2-40B4-BE49-F238E27FC236}">
                <a16:creationId xmlns:a16="http://schemas.microsoft.com/office/drawing/2014/main" id="{A1B95A5F-9C0B-5D83-751F-9CB14FE22D42}"/>
              </a:ext>
            </a:extLst>
          </p:cNvPr>
          <p:cNvSpPr>
            <a:spLocks noGrp="1"/>
          </p:cNvSpPr>
          <p:nvPr>
            <p:ph idx="1"/>
          </p:nvPr>
        </p:nvSpPr>
        <p:spPr/>
        <p:txBody>
          <a:bodyPr/>
          <a:lstStyle/>
          <a:p>
            <a:pPr marL="0" indent="0">
              <a:buNone/>
            </a:pPr>
            <a:r>
              <a:rPr lang="en-US" sz="1700" b="1" dirty="0"/>
              <a:t>Accessible to Employees</a:t>
            </a:r>
          </a:p>
          <a:p>
            <a:r>
              <a:rPr lang="en-US" sz="1700" dirty="0"/>
              <a:t>Retrieve My Accrual Balance</a:t>
            </a:r>
          </a:p>
          <a:p>
            <a:r>
              <a:rPr lang="en-US" sz="1700" dirty="0"/>
              <a:t>Retrieve My Hours Worked</a:t>
            </a:r>
          </a:p>
          <a:p>
            <a:r>
              <a:rPr lang="en-US" sz="1700" dirty="0"/>
              <a:t>Retrieve My List of Punches</a:t>
            </a:r>
          </a:p>
          <a:p>
            <a:r>
              <a:rPr lang="en-US" sz="1700" dirty="0"/>
              <a:t>Retrieve My Schedule</a:t>
            </a:r>
          </a:p>
          <a:p>
            <a:r>
              <a:rPr lang="en-US" sz="1700" dirty="0"/>
              <a:t>Retrieve My Time Off Requests</a:t>
            </a:r>
          </a:p>
          <a:p>
            <a:r>
              <a:rPr lang="en-US" sz="1700" dirty="0"/>
              <a:t>Retrieve My Upcoming Shift</a:t>
            </a:r>
          </a:p>
          <a:p>
            <a:pPr marL="0" indent="0">
              <a:buNone/>
            </a:pPr>
            <a:r>
              <a:rPr lang="en-US" sz="1700" b="1" dirty="0"/>
              <a:t>Accessible to Managers</a:t>
            </a:r>
          </a:p>
          <a:p>
            <a:r>
              <a:rPr lang="en-US" sz="1700" dirty="0"/>
              <a:t>Reportee’s Location Today</a:t>
            </a:r>
          </a:p>
          <a:p>
            <a:r>
              <a:rPr lang="en-US" sz="1700" dirty="0"/>
              <a:t>Reportee’s Schedule Changes</a:t>
            </a:r>
          </a:p>
          <a:p>
            <a:r>
              <a:rPr lang="en-US" sz="1700" dirty="0"/>
              <a:t>Reportee’s Time Off Requests</a:t>
            </a:r>
          </a:p>
        </p:txBody>
      </p:sp>
      <p:sp>
        <p:nvSpPr>
          <p:cNvPr id="36" name="Text Placeholder 4">
            <a:extLst>
              <a:ext uri="{FF2B5EF4-FFF2-40B4-BE49-F238E27FC236}">
                <a16:creationId xmlns:a16="http://schemas.microsoft.com/office/drawing/2014/main" id="{B87355BF-DD12-FC40-AD17-6E98251DBEEA}"/>
              </a:ext>
            </a:extLst>
          </p:cNvPr>
          <p:cNvSpPr txBox="1">
            <a:spLocks/>
          </p:cNvSpPr>
          <p:nvPr/>
        </p:nvSpPr>
        <p:spPr>
          <a:xfrm>
            <a:off x="438912" y="1033272"/>
            <a:ext cx="6364560" cy="448056"/>
          </a:xfrm>
          <a:prstGeom prst="rect">
            <a:avLst/>
          </a:prstGeom>
        </p:spPr>
        <p:txBody>
          <a:bodyPr lIns="91440" tIns="45720" rIns="91440" bIns="45720" anchor="t"/>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Century Gothic" panose="020F0302020204030204"/>
            </a:endParaRPr>
          </a:p>
        </p:txBody>
      </p:sp>
      <p:sp>
        <p:nvSpPr>
          <p:cNvPr id="8" name="TextBox 7">
            <a:extLst>
              <a:ext uri="{FF2B5EF4-FFF2-40B4-BE49-F238E27FC236}">
                <a16:creationId xmlns:a16="http://schemas.microsoft.com/office/drawing/2014/main" id="{27194257-AC2C-431C-8960-B5C2D6A9CDE2}"/>
              </a:ext>
            </a:extLst>
          </p:cNvPr>
          <p:cNvSpPr txBox="1"/>
          <p:nvPr/>
        </p:nvSpPr>
        <p:spPr>
          <a:xfrm>
            <a:off x="7818108" y="2992545"/>
            <a:ext cx="1235335" cy="523220"/>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HR Data sent</a:t>
            </a:r>
          </a:p>
        </p:txBody>
      </p:sp>
      <p:pic>
        <p:nvPicPr>
          <p:cNvPr id="3074" name="Picture 2">
            <a:extLst>
              <a:ext uri="{FF2B5EF4-FFF2-40B4-BE49-F238E27FC236}">
                <a16:creationId xmlns:a16="http://schemas.microsoft.com/office/drawing/2014/main" id="{589E05EF-A5B6-2C4C-83A8-5FFBC8C969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8388" y="1323838"/>
            <a:ext cx="2825452" cy="3988873"/>
          </a:xfrm>
          <a:prstGeom prst="rect">
            <a:avLst/>
          </a:prstGeom>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F7B1C45D-F105-F64D-9359-2DBC494D6B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4926" y="1334997"/>
            <a:ext cx="2733429" cy="3981643"/>
          </a:xfrm>
          <a:prstGeom prst="rect">
            <a:avLst/>
          </a:prstGeom>
          <a:extLst>
            <a:ext uri="{909E8E84-426E-40DD-AFC4-6F175D3DCCD1}">
              <a14:hiddenFill xmlns:a14="http://schemas.microsoft.com/office/drawing/2010/main">
                <a:solidFill>
                  <a:srgbClr val="FFFFFF"/>
                </a:solidFill>
              </a14:hiddenFill>
            </a:ext>
          </a:extLst>
        </p:spPr>
      </p:pic>
      <p:pic>
        <p:nvPicPr>
          <p:cNvPr id="9" name="Picture 2" descr=" Logo">
            <a:extLst>
              <a:ext uri="{FF2B5EF4-FFF2-40B4-BE49-F238E27FC236}">
                <a16:creationId xmlns:a16="http://schemas.microsoft.com/office/drawing/2014/main" id="{F2C5CEE3-CB83-FA37-1CEC-A3DC1C3441F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1482" b="21482"/>
          <a:stretch/>
        </p:blipFill>
        <p:spPr bwMode="auto">
          <a:xfrm>
            <a:off x="10432995" y="5488288"/>
            <a:ext cx="1207317" cy="6885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49A4353-DDA0-CC61-B133-4349B62FF530}"/>
              </a:ext>
            </a:extLst>
          </p:cNvPr>
          <p:cNvPicPr>
            <a:picLocks noChangeAspect="1"/>
          </p:cNvPicPr>
          <p:nvPr/>
        </p:nvPicPr>
        <p:blipFill>
          <a:blip r:embed="rId6"/>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7087976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p:txBody>
          <a:bodyPr/>
          <a:lstStyle/>
          <a:p>
            <a:r>
              <a:rPr lang="en-US" dirty="0"/>
              <a:t>Ultimate Kronos Group integration</a:t>
            </a:r>
          </a:p>
        </p:txBody>
      </p:sp>
      <p:sp>
        <p:nvSpPr>
          <p:cNvPr id="262" name="Content Placeholder 261">
            <a:extLst>
              <a:ext uri="{FF2B5EF4-FFF2-40B4-BE49-F238E27FC236}">
                <a16:creationId xmlns:a16="http://schemas.microsoft.com/office/drawing/2014/main" id="{65F6C0A7-95F0-45AD-9EC6-7A566452BC6A}"/>
              </a:ext>
            </a:extLst>
          </p:cNvPr>
          <p:cNvSpPr>
            <a:spLocks noGrp="1"/>
          </p:cNvSpPr>
          <p:nvPr>
            <p:ph idx="1"/>
          </p:nvPr>
        </p:nvSpPr>
        <p:spPr/>
        <p:txBody>
          <a:bodyPr/>
          <a:lstStyle/>
          <a:p>
            <a:pPr marL="0" indent="0">
              <a:buNone/>
            </a:pPr>
            <a:r>
              <a:rPr lang="en-AU" dirty="0"/>
              <a:t>For more information, visit:</a:t>
            </a:r>
          </a:p>
          <a:p>
            <a:pPr>
              <a:buClr>
                <a:schemeClr val="tx1"/>
              </a:buClr>
            </a:pPr>
            <a:r>
              <a:rPr lang="en-AU" dirty="0">
                <a:solidFill>
                  <a:srgbClr val="009156"/>
                </a:solidFill>
                <a:hlinkClick r:id="rId3">
                  <a:extLst>
                    <a:ext uri="{A12FA001-AC4F-418D-AE19-62706E023703}">
                      <ahyp:hlinkClr xmlns:ahyp="http://schemas.microsoft.com/office/drawing/2018/hyperlinkcolor" val="tx"/>
                    </a:ext>
                  </a:extLst>
                </a:hlinkClick>
              </a:rPr>
              <a:t>The ServiceNow Store</a:t>
            </a:r>
            <a:r>
              <a:rPr lang="en-AU" dirty="0">
                <a:solidFill>
                  <a:srgbClr val="009156"/>
                </a:solidFill>
              </a:rPr>
              <a:t> </a:t>
            </a:r>
            <a:r>
              <a:rPr lang="en-AU" dirty="0"/>
              <a:t>– Summary, key features, release notes, and screenshots</a:t>
            </a:r>
          </a:p>
          <a:p>
            <a:pPr lvl="1">
              <a:buClr>
                <a:schemeClr val="tx1"/>
              </a:buClr>
            </a:pPr>
            <a:r>
              <a:rPr lang="en-AU" dirty="0">
                <a:solidFill>
                  <a:srgbClr val="009156"/>
                </a:solidFill>
                <a:hlinkClick r:id="rId4">
                  <a:extLst>
                    <a:ext uri="{A12FA001-AC4F-418D-AE19-62706E023703}">
                      <ahyp:hlinkClr xmlns:ahyp="http://schemas.microsoft.com/office/drawing/2018/hyperlinkcolor" val="tx"/>
                    </a:ext>
                  </a:extLst>
                </a:hlinkClick>
              </a:rPr>
              <a:t>UKG Spoke</a:t>
            </a:r>
            <a:endParaRPr lang="en-AU" dirty="0">
              <a:solidFill>
                <a:srgbClr val="009156"/>
              </a:solidFill>
            </a:endParaRPr>
          </a:p>
          <a:p>
            <a:pPr lvl="1">
              <a:buClr>
                <a:schemeClr val="tx1"/>
              </a:buClr>
            </a:pPr>
            <a:r>
              <a:rPr lang="en-AU" dirty="0">
                <a:solidFill>
                  <a:srgbClr val="009156"/>
                </a:solidFill>
                <a:hlinkClick r:id="rId5">
                  <a:extLst>
                    <a:ext uri="{A12FA001-AC4F-418D-AE19-62706E023703}">
                      <ahyp:hlinkClr xmlns:ahyp="http://schemas.microsoft.com/office/drawing/2018/hyperlinkcolor" val="tx"/>
                    </a:ext>
                  </a:extLst>
                </a:hlinkClick>
              </a:rPr>
              <a:t>HR Service Delivery Integration with Ultimate Kronos Group</a:t>
            </a:r>
            <a:endParaRPr lang="en-AU" dirty="0">
              <a:solidFill>
                <a:srgbClr val="009156"/>
              </a:solidFill>
            </a:endParaRPr>
          </a:p>
          <a:p>
            <a:pPr>
              <a:buClr>
                <a:schemeClr val="tx1"/>
              </a:buClr>
            </a:pPr>
            <a:r>
              <a:rPr lang="en-AU" dirty="0">
                <a:solidFill>
                  <a:srgbClr val="009156"/>
                </a:solidFill>
                <a:hlinkClick r:id="rId6">
                  <a:extLst>
                    <a:ext uri="{A12FA001-AC4F-418D-AE19-62706E023703}">
                      <ahyp:hlinkClr xmlns:ahyp="http://schemas.microsoft.com/office/drawing/2018/hyperlinkcolor" val="tx"/>
                    </a:ext>
                  </a:extLst>
                </a:hlinkClick>
              </a:rPr>
              <a:t>The ServiceNow Docs</a:t>
            </a:r>
            <a:r>
              <a:rPr lang="en-AU" dirty="0">
                <a:solidFill>
                  <a:srgbClr val="009156"/>
                </a:solidFill>
              </a:rPr>
              <a:t> </a:t>
            </a:r>
            <a:r>
              <a:rPr lang="en-AU" dirty="0"/>
              <a:t>– Installation and configuration details</a:t>
            </a:r>
          </a:p>
          <a:p>
            <a:pPr lvl="1">
              <a:buClr>
                <a:schemeClr val="tx1"/>
              </a:buClr>
            </a:pPr>
            <a:r>
              <a:rPr lang="en-US" dirty="0">
                <a:solidFill>
                  <a:srgbClr val="009156"/>
                </a:solidFill>
                <a:hlinkClick r:id="rId4">
                  <a:extLst>
                    <a:ext uri="{A12FA001-AC4F-418D-AE19-62706E023703}">
                      <ahyp:hlinkClr xmlns:ahyp="http://schemas.microsoft.com/office/drawing/2018/hyperlinkcolor" val="tx"/>
                    </a:ext>
                  </a:extLst>
                </a:hlinkClick>
              </a:rPr>
              <a:t>UKG spoke v3.2.0</a:t>
            </a:r>
            <a:endParaRPr lang="en-US" dirty="0">
              <a:solidFill>
                <a:srgbClr val="009156"/>
              </a:solidFill>
            </a:endParaRPr>
          </a:p>
          <a:p>
            <a:pPr lvl="1">
              <a:buClr>
                <a:schemeClr val="tx1"/>
              </a:buClr>
            </a:pPr>
            <a:r>
              <a:rPr lang="en-US" dirty="0">
                <a:solidFill>
                  <a:srgbClr val="009156"/>
                </a:solidFill>
                <a:hlinkClick r:id="rId7">
                  <a:extLst>
                    <a:ext uri="{A12FA001-AC4F-418D-AE19-62706E023703}">
                      <ahyp:hlinkClr xmlns:ahyp="http://schemas.microsoft.com/office/drawing/2018/hyperlinkcolor" val="tx"/>
                    </a:ext>
                  </a:extLst>
                </a:hlinkClick>
              </a:rPr>
              <a:t>HR Service Delivery with Ultimate Kronos Group</a:t>
            </a:r>
            <a:endParaRPr lang="en-US" dirty="0">
              <a:solidFill>
                <a:srgbClr val="009156"/>
              </a:solidFill>
            </a:endParaRPr>
          </a:p>
          <a:p>
            <a:pPr lvl="1">
              <a:buClr>
                <a:schemeClr val="tx1"/>
              </a:buClr>
            </a:pPr>
            <a:r>
              <a:rPr lang="en-AU" dirty="0">
                <a:solidFill>
                  <a:srgbClr val="009156"/>
                </a:solidFill>
                <a:hlinkClick r:id="rId8">
                  <a:extLst>
                    <a:ext uri="{A12FA001-AC4F-418D-AE19-62706E023703}">
                      <ahyp:hlinkClr xmlns:ahyp="http://schemas.microsoft.com/office/drawing/2018/hyperlinkcolor" val="tx"/>
                    </a:ext>
                  </a:extLst>
                </a:hlinkClick>
              </a:rPr>
              <a:t>Set up HR Service Delivery Integration with Ultimate Kronos Group</a:t>
            </a:r>
            <a:endParaRPr lang="en-AU" dirty="0">
              <a:solidFill>
                <a:srgbClr val="009156"/>
              </a:solidFill>
            </a:endParaRPr>
          </a:p>
        </p:txBody>
      </p:sp>
      <p:sp>
        <p:nvSpPr>
          <p:cNvPr id="263" name="Text Placeholder 262">
            <a:extLst>
              <a:ext uri="{FF2B5EF4-FFF2-40B4-BE49-F238E27FC236}">
                <a16:creationId xmlns:a16="http://schemas.microsoft.com/office/drawing/2014/main" id="{946E3007-89CC-4BCC-8544-156D2AE32A8F}"/>
              </a:ext>
            </a:extLst>
          </p:cNvPr>
          <p:cNvSpPr>
            <a:spLocks noGrp="1"/>
          </p:cNvSpPr>
          <p:nvPr>
            <p:ph type="body" sz="quarter" idx="12"/>
          </p:nvPr>
        </p:nvSpPr>
        <p:spPr/>
        <p:txBody>
          <a:bodyPr/>
          <a:lstStyle/>
          <a:p>
            <a:r>
              <a:rPr lang="en-US" dirty="0"/>
              <a:t>Additional information</a:t>
            </a:r>
          </a:p>
        </p:txBody>
      </p:sp>
      <p:pic>
        <p:nvPicPr>
          <p:cNvPr id="7" name="Picture 2" descr=" Logo">
            <a:extLst>
              <a:ext uri="{FF2B5EF4-FFF2-40B4-BE49-F238E27FC236}">
                <a16:creationId xmlns:a16="http://schemas.microsoft.com/office/drawing/2014/main" id="{9D4E1DC1-281D-F30A-A652-DFE23C60628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21482" b="21482"/>
          <a:stretch/>
        </p:blipFill>
        <p:spPr bwMode="auto">
          <a:xfrm>
            <a:off x="10432995" y="5488288"/>
            <a:ext cx="1207317" cy="68859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8A8FEACA-F7FB-644A-5C41-B84471B1C87A}"/>
              </a:ext>
            </a:extLst>
          </p:cNvPr>
          <p:cNvPicPr>
            <a:picLocks noChangeAspect="1"/>
          </p:cNvPicPr>
          <p:nvPr/>
        </p:nvPicPr>
        <p:blipFill>
          <a:blip r:embed="rId10"/>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450953050"/>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7F480D-20F9-CA6C-7F29-E2E9CDE5060B}"/>
              </a:ext>
            </a:extLst>
          </p:cNvPr>
          <p:cNvSpPr>
            <a:spLocks noGrp="1"/>
          </p:cNvSpPr>
          <p:nvPr>
            <p:ph type="title"/>
          </p:nvPr>
        </p:nvSpPr>
        <p:spPr/>
        <p:txBody>
          <a:bodyPr/>
          <a:lstStyle/>
          <a:p>
            <a:r>
              <a:rPr lang="en-US" dirty="0"/>
              <a:t>Contingent Worker Staffing</a:t>
            </a:r>
          </a:p>
        </p:txBody>
      </p:sp>
    </p:spTree>
    <p:extLst>
      <p:ext uri="{BB962C8B-B14F-4D97-AF65-F5344CB8AC3E}">
        <p14:creationId xmlns:p14="http://schemas.microsoft.com/office/powerpoint/2010/main" val="41663139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C8F60-9A69-A373-A7D3-742AE8925D94}"/>
              </a:ext>
            </a:extLst>
          </p:cNvPr>
          <p:cNvSpPr>
            <a:spLocks noGrp="1"/>
          </p:cNvSpPr>
          <p:nvPr>
            <p:ph type="title"/>
          </p:nvPr>
        </p:nvSpPr>
        <p:spPr/>
        <p:txBody>
          <a:bodyPr/>
          <a:lstStyle/>
          <a:p>
            <a:r>
              <a:rPr lang="en-US" dirty="0"/>
              <a:t>Magnit integration overview</a:t>
            </a:r>
          </a:p>
        </p:txBody>
      </p:sp>
      <p:sp>
        <p:nvSpPr>
          <p:cNvPr id="3" name="Content Placeholder 2">
            <a:extLst>
              <a:ext uri="{FF2B5EF4-FFF2-40B4-BE49-F238E27FC236}">
                <a16:creationId xmlns:a16="http://schemas.microsoft.com/office/drawing/2014/main" id="{AE975461-C3C5-5504-FB7B-13D51A5192EA}"/>
              </a:ext>
            </a:extLst>
          </p:cNvPr>
          <p:cNvSpPr>
            <a:spLocks noGrp="1"/>
          </p:cNvSpPr>
          <p:nvPr>
            <p:ph idx="1"/>
          </p:nvPr>
        </p:nvSpPr>
        <p:spPr/>
        <p:txBody>
          <a:bodyPr vert="horz" lIns="91440" tIns="45720" rIns="91440" bIns="45720" rtlCol="0" anchor="t">
            <a:noAutofit/>
          </a:bodyPr>
          <a:lstStyle/>
          <a:p>
            <a:r>
              <a:rPr lang="en-US" dirty="0">
                <a:solidFill>
                  <a:srgbClr val="202124"/>
                </a:solidFill>
                <a:highlight>
                  <a:srgbClr val="FFFFFF"/>
                </a:highlight>
                <a:ea typeface="+mn-lt"/>
                <a:cs typeface="+mn-lt"/>
              </a:rPr>
              <a:t>Magnit’s </a:t>
            </a:r>
            <a:r>
              <a:rPr lang="en-US" dirty="0">
                <a:solidFill>
                  <a:srgbClr val="040C28"/>
                </a:solidFill>
                <a:highlight>
                  <a:srgbClr val="FFFFFF"/>
                </a:highlight>
                <a:ea typeface="+mn-lt"/>
                <a:cs typeface="+mn-lt"/>
              </a:rPr>
              <a:t>advanced vendor management system (VMS) staffing software allows managers to:</a:t>
            </a:r>
            <a:endParaRPr lang="en-US" dirty="0">
              <a:solidFill>
                <a:srgbClr val="000000"/>
              </a:solidFill>
              <a:ea typeface="+mn-lt"/>
              <a:cs typeface="+mn-lt"/>
            </a:endParaRPr>
          </a:p>
          <a:p>
            <a:pPr lvl="1" indent="-233045"/>
            <a:r>
              <a:rPr lang="en-US" dirty="0">
                <a:solidFill>
                  <a:srgbClr val="040C28"/>
                </a:solidFill>
                <a:highlight>
                  <a:srgbClr val="FFFFFF"/>
                </a:highlight>
                <a:ea typeface="+mn-lt"/>
                <a:cs typeface="+mn-lt"/>
              </a:rPr>
              <a:t>Recruit and review contingent worker profiles</a:t>
            </a:r>
          </a:p>
          <a:p>
            <a:pPr lvl="1" indent="-233045"/>
            <a:r>
              <a:rPr lang="en-US" dirty="0">
                <a:solidFill>
                  <a:srgbClr val="040C28"/>
                </a:solidFill>
                <a:highlight>
                  <a:srgbClr val="FFFFFF"/>
                </a:highlight>
                <a:ea typeface="+mn-lt"/>
                <a:cs typeface="+mn-lt"/>
              </a:rPr>
              <a:t>Schedule interviews</a:t>
            </a:r>
          </a:p>
          <a:p>
            <a:pPr lvl="1" indent="-233045"/>
            <a:r>
              <a:rPr lang="en-US" dirty="0">
                <a:solidFill>
                  <a:srgbClr val="040C28"/>
                </a:solidFill>
                <a:highlight>
                  <a:srgbClr val="FFFFFF"/>
                </a:highlight>
                <a:ea typeface="+mn-lt"/>
                <a:cs typeface="+mn-lt"/>
              </a:rPr>
              <a:t>Approve time for contractors</a:t>
            </a:r>
          </a:p>
          <a:p>
            <a:pPr lvl="1" indent="-233045"/>
            <a:r>
              <a:rPr lang="en-US" dirty="0">
                <a:solidFill>
                  <a:srgbClr val="040C28"/>
                </a:solidFill>
                <a:highlight>
                  <a:srgbClr val="FFFFFF"/>
                </a:highlight>
                <a:ea typeface="+mn-lt"/>
                <a:cs typeface="+mn-lt"/>
              </a:rPr>
              <a:t>Manage their contingent staffing</a:t>
            </a:r>
            <a:endParaRPr lang="en-US" dirty="0">
              <a:solidFill>
                <a:srgbClr val="000000"/>
              </a:solidFill>
              <a:ea typeface="+mn-lt"/>
              <a:cs typeface="+mn-lt"/>
            </a:endParaRPr>
          </a:p>
          <a:p>
            <a:r>
              <a:rPr lang="en-US" dirty="0">
                <a:solidFill>
                  <a:srgbClr val="202124"/>
                </a:solidFill>
                <a:highlight>
                  <a:srgbClr val="FFFFFF"/>
                </a:highlight>
                <a:ea typeface="+mn-lt"/>
                <a:cs typeface="+mn-lt"/>
              </a:rPr>
              <a:t>The Magnit onboarding for contingent workers integration with ServiceNow:</a:t>
            </a:r>
          </a:p>
          <a:p>
            <a:pPr lvl="1"/>
            <a:r>
              <a:rPr lang="en-US" dirty="0">
                <a:solidFill>
                  <a:srgbClr val="202124"/>
                </a:solidFill>
                <a:highlight>
                  <a:srgbClr val="FFFFFF"/>
                </a:highlight>
                <a:ea typeface="+mn-lt"/>
                <a:cs typeface="+mn-lt"/>
              </a:rPr>
              <a:t>Creates onboarding lifecycle event cases</a:t>
            </a:r>
          </a:p>
          <a:p>
            <a:pPr lvl="1"/>
            <a:r>
              <a:rPr lang="en-US" sz="1800" b="0" i="0" u="none" strike="noStrike" dirty="0">
                <a:solidFill>
                  <a:srgbClr val="000000"/>
                </a:solidFill>
                <a:effectLst/>
                <a:latin typeface="Century Gothic" panose="020B0502020202020204" pitchFamily="34" charset="0"/>
              </a:rPr>
              <a:t>Creates adhoc-HR case task for each contingent </a:t>
            </a:r>
            <a:r>
              <a:rPr lang="en-US" dirty="0">
                <a:solidFill>
                  <a:srgbClr val="000000"/>
                </a:solidFill>
                <a:latin typeface="Century Gothic" panose="020B0502020202020204" pitchFamily="34" charset="0"/>
              </a:rPr>
              <a:t>e</a:t>
            </a:r>
            <a:r>
              <a:rPr lang="en-US" sz="1800" b="0" i="0" u="none" strike="noStrike" dirty="0">
                <a:solidFill>
                  <a:srgbClr val="000000"/>
                </a:solidFill>
                <a:effectLst/>
                <a:latin typeface="Century Gothic" panose="020B0502020202020204" pitchFamily="34" charset="0"/>
              </a:rPr>
              <a:t>mployee </a:t>
            </a:r>
            <a:r>
              <a:rPr lang="en-US" dirty="0">
                <a:solidFill>
                  <a:srgbClr val="000000"/>
                </a:solidFill>
                <a:latin typeface="Century Gothic" panose="020B0502020202020204" pitchFamily="34" charset="0"/>
              </a:rPr>
              <a:t>o</a:t>
            </a:r>
            <a:r>
              <a:rPr lang="en-US" sz="1800" b="0" i="0" u="none" strike="noStrike" dirty="0">
                <a:solidFill>
                  <a:srgbClr val="000000"/>
                </a:solidFill>
                <a:effectLst/>
                <a:latin typeface="Century Gothic" panose="020B0502020202020204" pitchFamily="34" charset="0"/>
              </a:rPr>
              <a:t>nboarding item from Magnit </a:t>
            </a:r>
            <a:endParaRPr lang="en-US" dirty="0">
              <a:solidFill>
                <a:srgbClr val="202124"/>
              </a:solidFill>
              <a:highlight>
                <a:srgbClr val="FFFFFF"/>
              </a:highlight>
              <a:ea typeface="+mn-lt"/>
              <a:cs typeface="+mn-lt"/>
            </a:endParaRPr>
          </a:p>
          <a:p>
            <a:pPr lvl="1"/>
            <a:r>
              <a:rPr lang="en-US" dirty="0">
                <a:solidFill>
                  <a:srgbClr val="202124"/>
                </a:solidFill>
                <a:highlight>
                  <a:srgbClr val="FFFFFF"/>
                </a:highlight>
                <a:ea typeface="+mn-lt"/>
                <a:cs typeface="+mn-lt"/>
              </a:rPr>
              <a:t>Enables managers to complete tasks</a:t>
            </a:r>
          </a:p>
          <a:p>
            <a:pPr lvl="1"/>
            <a:r>
              <a:rPr lang="en-US" dirty="0">
                <a:solidFill>
                  <a:srgbClr val="202124"/>
                </a:solidFill>
                <a:highlight>
                  <a:srgbClr val="FFFFFF"/>
                </a:highlight>
                <a:ea typeface="+mn-lt"/>
                <a:cs typeface="+mn-lt"/>
              </a:rPr>
              <a:t>HR monitors case progress </a:t>
            </a:r>
          </a:p>
          <a:p>
            <a:endParaRPr lang="en-US" dirty="0">
              <a:solidFill>
                <a:srgbClr val="202124"/>
              </a:solidFill>
              <a:highlight>
                <a:srgbClr val="FFFFFF"/>
              </a:highlight>
              <a:ea typeface="+mn-lt"/>
              <a:cs typeface="+mn-lt"/>
            </a:endParaRPr>
          </a:p>
        </p:txBody>
      </p:sp>
    </p:spTree>
    <p:extLst>
      <p:ext uri="{BB962C8B-B14F-4D97-AF65-F5344CB8AC3E}">
        <p14:creationId xmlns:p14="http://schemas.microsoft.com/office/powerpoint/2010/main" val="1905360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485BD8E-58C9-0CE9-2616-137F7F484025}"/>
              </a:ext>
            </a:extLst>
          </p:cNvPr>
          <p:cNvSpPr/>
          <p:nvPr/>
        </p:nvSpPr>
        <p:spPr>
          <a:xfrm>
            <a:off x="8177746" y="1381988"/>
            <a:ext cx="2348346" cy="4175797"/>
          </a:xfrm>
          <a:prstGeom prst="rect">
            <a:avLst/>
          </a:prstGeom>
          <a:solidFill>
            <a:schemeClr val="bg1"/>
          </a:solidFill>
          <a:ln w="508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
        <p:nvSpPr>
          <p:cNvPr id="58" name="Rectangle 57">
            <a:extLst>
              <a:ext uri="{FF2B5EF4-FFF2-40B4-BE49-F238E27FC236}">
                <a16:creationId xmlns:a16="http://schemas.microsoft.com/office/drawing/2014/main" id="{87E5840E-F9EE-46A8-B747-780B99DA4D19}"/>
              </a:ext>
            </a:extLst>
          </p:cNvPr>
          <p:cNvSpPr/>
          <p:nvPr/>
        </p:nvSpPr>
        <p:spPr>
          <a:xfrm>
            <a:off x="5031406" y="3427188"/>
            <a:ext cx="1929679" cy="2130597"/>
          </a:xfrm>
          <a:prstGeom prst="rect">
            <a:avLst/>
          </a:prstGeom>
          <a:solidFill>
            <a:srgbClr val="F2F2F2"/>
          </a:solid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endParaRPr lang="en-US" sz="1796" dirty="0">
              <a:solidFill>
                <a:srgbClr val="FFFFFF"/>
              </a:solidFill>
              <a:latin typeface="Century Gothic" panose="020F0302020204030204"/>
            </a:endParaRPr>
          </a:p>
        </p:txBody>
      </p:sp>
      <p:sp>
        <p:nvSpPr>
          <p:cNvPr id="18" name="Rectangle 17">
            <a:extLst>
              <a:ext uri="{FF2B5EF4-FFF2-40B4-BE49-F238E27FC236}">
                <a16:creationId xmlns:a16="http://schemas.microsoft.com/office/drawing/2014/main" id="{F9916987-7065-4BCA-9BF4-5B564135DCFC}"/>
              </a:ext>
            </a:extLst>
          </p:cNvPr>
          <p:cNvSpPr/>
          <p:nvPr/>
        </p:nvSpPr>
        <p:spPr>
          <a:xfrm>
            <a:off x="5031406" y="1381988"/>
            <a:ext cx="1929679" cy="2065982"/>
          </a:xfrm>
          <a:prstGeom prst="rect">
            <a:avLst/>
          </a:prstGeom>
          <a:solidFill>
            <a:srgbClr val="F2F2F2"/>
          </a:solid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6"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6" name="Title 5">
            <a:extLst>
              <a:ext uri="{FF2B5EF4-FFF2-40B4-BE49-F238E27FC236}">
                <a16:creationId xmlns:a16="http://schemas.microsoft.com/office/drawing/2014/main" id="{47472985-60F5-4DD6-844B-33B8D7932733}"/>
              </a:ext>
            </a:extLst>
          </p:cNvPr>
          <p:cNvSpPr>
            <a:spLocks noGrp="1"/>
          </p:cNvSpPr>
          <p:nvPr>
            <p:ph type="title"/>
          </p:nvPr>
        </p:nvSpPr>
        <p:spPr/>
        <p:txBody>
          <a:bodyPr/>
          <a:lstStyle/>
          <a:p>
            <a:r>
              <a:rPr lang="en-US" dirty="0"/>
              <a:t>Magnit integration architecture (functional)</a:t>
            </a:r>
          </a:p>
        </p:txBody>
      </p:sp>
      <p:sp>
        <p:nvSpPr>
          <p:cNvPr id="12" name="TextBox 11">
            <a:extLst>
              <a:ext uri="{FF2B5EF4-FFF2-40B4-BE49-F238E27FC236}">
                <a16:creationId xmlns:a16="http://schemas.microsoft.com/office/drawing/2014/main" id="{9E51F0B8-1959-4392-979F-CEA81863F2DA}"/>
              </a:ext>
            </a:extLst>
          </p:cNvPr>
          <p:cNvSpPr txBox="1"/>
          <p:nvPr/>
        </p:nvSpPr>
        <p:spPr>
          <a:xfrm flipH="1">
            <a:off x="5031404" y="2072923"/>
            <a:ext cx="1929677" cy="276927"/>
          </a:xfrm>
          <a:prstGeom prst="rect">
            <a:avLst/>
          </a:prstGeom>
          <a:noFill/>
        </p:spPr>
        <p:txBody>
          <a:bodyPr wrap="square" rtlCol="0">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293E40"/>
                </a:solidFill>
                <a:effectLst/>
                <a:uLnTx/>
                <a:uFillTx/>
                <a:latin typeface="Century Gothic" panose="020F0302020204030204"/>
                <a:ea typeface="+mn-ea"/>
                <a:cs typeface="+mn-cs"/>
              </a:rPr>
              <a:t>IntegrationHub</a:t>
            </a:r>
          </a:p>
        </p:txBody>
      </p:sp>
      <p:sp>
        <p:nvSpPr>
          <p:cNvPr id="24" name="TextBox 23">
            <a:extLst>
              <a:ext uri="{FF2B5EF4-FFF2-40B4-BE49-F238E27FC236}">
                <a16:creationId xmlns:a16="http://schemas.microsoft.com/office/drawing/2014/main" id="{D695DF32-23FB-4B0E-89F2-EB2C77F45B9B}"/>
              </a:ext>
            </a:extLst>
          </p:cNvPr>
          <p:cNvSpPr txBox="1"/>
          <p:nvPr/>
        </p:nvSpPr>
        <p:spPr>
          <a:xfrm>
            <a:off x="5031406" y="3007681"/>
            <a:ext cx="1929679" cy="276999"/>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293E40"/>
                </a:solidFill>
                <a:effectLst/>
                <a:uLnTx/>
                <a:uFillTx/>
                <a:latin typeface="Century Gothic" panose="020F0302020204030204"/>
                <a:ea typeface="+mn-ea"/>
                <a:cs typeface="+mn-cs"/>
              </a:rPr>
              <a:t>Magnit</a:t>
            </a:r>
            <a:r>
              <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kumimoji="0" lang="en-US" sz="1200" b="1" i="0" u="none" strike="noStrike" kern="1200" cap="none" spc="0" normalizeH="0" baseline="0" noProof="0" dirty="0">
                <a:ln>
                  <a:noFill/>
                </a:ln>
                <a:solidFill>
                  <a:srgbClr val="293E40"/>
                </a:solidFill>
                <a:effectLst/>
                <a:uLnTx/>
                <a:uFillTx/>
                <a:latin typeface="Century Gothic" panose="020F0302020204030204"/>
                <a:ea typeface="+mn-ea"/>
                <a:cs typeface="+mn-cs"/>
              </a:rPr>
              <a:t>HR Spoke</a:t>
            </a:r>
            <a:endParaRPr kumimoji="0" lang="en-US" sz="1799"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0" name="TextBox 9">
            <a:extLst>
              <a:ext uri="{FF2B5EF4-FFF2-40B4-BE49-F238E27FC236}">
                <a16:creationId xmlns:a16="http://schemas.microsoft.com/office/drawing/2014/main" id="{D320DF90-789B-AF88-9E55-5650E11C4961}"/>
              </a:ext>
            </a:extLst>
          </p:cNvPr>
          <p:cNvSpPr txBox="1"/>
          <p:nvPr/>
        </p:nvSpPr>
        <p:spPr>
          <a:xfrm>
            <a:off x="5074191" y="4182786"/>
            <a:ext cx="1789957"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marR="0" lvl="1" indent="-166688"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Employee profiles</a:t>
            </a:r>
          </a:p>
          <a:p>
            <a:pPr marL="228600" marR="0" lvl="1" indent="-166688"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Departments</a:t>
            </a:r>
            <a:r>
              <a:rPr kumimoji="0" lang="en-US" sz="1200" b="0" i="0" u="none" strike="noStrike" kern="1200" cap="none" spc="0" normalizeH="0" baseline="0" noProof="0" dirty="0">
                <a:ln>
                  <a:noFill/>
                </a:ln>
                <a:solidFill>
                  <a:srgbClr val="000000"/>
                </a:solidFill>
                <a:effectLst/>
                <a:uLnTx/>
                <a:uFillTx/>
                <a:ea typeface="+mn-ea"/>
                <a:cs typeface="Calibri"/>
              </a:rPr>
              <a:t> </a:t>
            </a:r>
          </a:p>
          <a:p>
            <a:pPr marL="228600" marR="0" lvl="1" indent="-166688"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Locations</a:t>
            </a:r>
            <a:endParaRPr kumimoji="0" lang="en-US" sz="1200" b="0" i="0" u="none" strike="noStrike" kern="1200" cap="none" spc="0" normalizeH="0" baseline="0" noProof="0" dirty="0">
              <a:ln>
                <a:noFill/>
              </a:ln>
              <a:solidFill>
                <a:srgbClr val="000000"/>
              </a:solidFill>
              <a:effectLst/>
              <a:uLnTx/>
              <a:uFillTx/>
              <a:ea typeface="+mn-ea"/>
              <a:cs typeface="Calibri"/>
            </a:endParaRPr>
          </a:p>
          <a:p>
            <a:pPr marL="228600" marR="0" lvl="1" indent="-166688"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Job profile</a:t>
            </a:r>
            <a:endParaRPr kumimoji="0" lang="en-US" sz="1200" b="0" i="0" u="none" strike="noStrike" kern="1200" cap="none" spc="0" normalizeH="0" baseline="0" noProof="0" dirty="0">
              <a:ln>
                <a:noFill/>
              </a:ln>
              <a:solidFill>
                <a:srgbClr val="000000"/>
              </a:solidFill>
              <a:effectLst/>
              <a:uLnTx/>
              <a:uFillTx/>
              <a:ea typeface="+mn-ea"/>
              <a:cs typeface="Calibri"/>
            </a:endParaRPr>
          </a:p>
          <a:p>
            <a:pPr marL="228600" marR="0" lvl="1" indent="-166688" defTabSz="457040" rtl="0" eaLnBrk="1" fontAlgn="auto" latinLnBrk="0" hangingPunct="1">
              <a:lnSpc>
                <a:spcPct val="100000"/>
              </a:lnSpc>
              <a:spcBef>
                <a:spcPts val="300"/>
              </a:spcBef>
              <a:spcAft>
                <a:spcPts val="0"/>
              </a:spcAft>
              <a:buClrTx/>
              <a:buSzTx/>
              <a:buFontTx/>
              <a:buChar char="•"/>
              <a:tabLst/>
              <a:defRPr/>
            </a:pPr>
            <a:r>
              <a:rPr kumimoji="0" lang="en-GB" sz="1200" b="0" i="0" u="none" strike="noStrike" kern="1200" cap="none" spc="0" normalizeH="0" baseline="0" noProof="0" dirty="0">
                <a:ln>
                  <a:noFill/>
                </a:ln>
                <a:solidFill>
                  <a:srgbClr val="000000"/>
                </a:solidFill>
                <a:effectLst/>
                <a:uLnTx/>
                <a:uFillTx/>
                <a:ea typeface="+mn-ea"/>
                <a:cs typeface="Calibri"/>
              </a:rPr>
              <a:t>User Onboarding Items</a:t>
            </a:r>
            <a:endParaRPr kumimoji="0" lang="en-US" sz="1200" b="0" i="0" u="none" strike="noStrike" kern="1200" cap="none" spc="0" normalizeH="0" baseline="0" noProof="0" dirty="0">
              <a:ln>
                <a:noFill/>
              </a:ln>
              <a:solidFill>
                <a:srgbClr val="000000"/>
              </a:solidFill>
              <a:effectLst/>
              <a:uLnTx/>
              <a:uFillTx/>
              <a:ea typeface="+mn-ea"/>
              <a:cs typeface="Calibri"/>
            </a:endParaRPr>
          </a:p>
        </p:txBody>
      </p:sp>
      <p:pic>
        <p:nvPicPr>
          <p:cNvPr id="20" name="Picture 19">
            <a:extLst>
              <a:ext uri="{FF2B5EF4-FFF2-40B4-BE49-F238E27FC236}">
                <a16:creationId xmlns:a16="http://schemas.microsoft.com/office/drawing/2014/main" id="{F0987862-BC8A-50AF-AEBC-2F7A58938D2F}"/>
              </a:ext>
            </a:extLst>
          </p:cNvPr>
          <p:cNvPicPr>
            <a:picLocks noChangeAspect="1"/>
          </p:cNvPicPr>
          <p:nvPr/>
        </p:nvPicPr>
        <p:blipFill>
          <a:blip r:embed="rId3"/>
          <a:srcRect/>
          <a:stretch/>
        </p:blipFill>
        <p:spPr>
          <a:xfrm>
            <a:off x="5745375" y="1521936"/>
            <a:ext cx="543179" cy="543179"/>
          </a:xfrm>
          <a:prstGeom prst="rect">
            <a:avLst/>
          </a:prstGeom>
        </p:spPr>
      </p:pic>
      <p:pic>
        <p:nvPicPr>
          <p:cNvPr id="21" name="Picture 20">
            <a:extLst>
              <a:ext uri="{FF2B5EF4-FFF2-40B4-BE49-F238E27FC236}">
                <a16:creationId xmlns:a16="http://schemas.microsoft.com/office/drawing/2014/main" id="{4F1D4DF1-EDBD-8B77-1E01-69FEB022A279}"/>
              </a:ext>
            </a:extLst>
          </p:cNvPr>
          <p:cNvPicPr>
            <a:picLocks noChangeAspect="1"/>
          </p:cNvPicPr>
          <p:nvPr/>
        </p:nvPicPr>
        <p:blipFill>
          <a:blip r:embed="rId4"/>
          <a:srcRect/>
          <a:stretch/>
        </p:blipFill>
        <p:spPr>
          <a:xfrm>
            <a:off x="5760933" y="2491776"/>
            <a:ext cx="512064" cy="512064"/>
          </a:xfrm>
          <a:prstGeom prst="rect">
            <a:avLst/>
          </a:prstGeom>
        </p:spPr>
      </p:pic>
      <p:pic>
        <p:nvPicPr>
          <p:cNvPr id="22" name="Picture 21">
            <a:extLst>
              <a:ext uri="{FF2B5EF4-FFF2-40B4-BE49-F238E27FC236}">
                <a16:creationId xmlns:a16="http://schemas.microsoft.com/office/drawing/2014/main" id="{F18CE9B2-C7D1-3E80-E2DA-D4966B6E5BDD}"/>
              </a:ext>
            </a:extLst>
          </p:cNvPr>
          <p:cNvPicPr>
            <a:picLocks noChangeAspect="1"/>
          </p:cNvPicPr>
          <p:nvPr/>
        </p:nvPicPr>
        <p:blipFill>
          <a:blip r:embed="rId5"/>
          <a:srcRect/>
          <a:stretch/>
        </p:blipFill>
        <p:spPr>
          <a:xfrm>
            <a:off x="5760933" y="3590519"/>
            <a:ext cx="512064" cy="512064"/>
          </a:xfrm>
          <a:prstGeom prst="rect">
            <a:avLst/>
          </a:prstGeom>
        </p:spPr>
      </p:pic>
      <p:sp>
        <p:nvSpPr>
          <p:cNvPr id="3" name="Rectangle 2">
            <a:extLst>
              <a:ext uri="{FF2B5EF4-FFF2-40B4-BE49-F238E27FC236}">
                <a16:creationId xmlns:a16="http://schemas.microsoft.com/office/drawing/2014/main" id="{1CA27F4F-6415-C52E-FAB3-118F0E6DC62C}"/>
              </a:ext>
            </a:extLst>
          </p:cNvPr>
          <p:cNvSpPr/>
          <p:nvPr/>
        </p:nvSpPr>
        <p:spPr>
          <a:xfrm>
            <a:off x="1469224" y="1381988"/>
            <a:ext cx="2348346" cy="4155015"/>
          </a:xfrm>
          <a:prstGeom prst="rect">
            <a:avLst/>
          </a:prstGeom>
          <a:solidFill>
            <a:schemeClr val="bg1"/>
          </a:solidFill>
          <a:ln w="508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pic>
        <p:nvPicPr>
          <p:cNvPr id="4" name="Picture 2" descr="A picture containing logo&#10;&#10;Description automatically generated">
            <a:extLst>
              <a:ext uri="{FF2B5EF4-FFF2-40B4-BE49-F238E27FC236}">
                <a16:creationId xmlns:a16="http://schemas.microsoft.com/office/drawing/2014/main" id="{31274D8D-ECDB-19A2-A9A9-CDAF45E487FD}"/>
              </a:ext>
            </a:extLst>
          </p:cNvPr>
          <p:cNvPicPr>
            <a:picLocks noChangeAspect="1"/>
          </p:cNvPicPr>
          <p:nvPr/>
        </p:nvPicPr>
        <p:blipFill rotWithShape="1">
          <a:blip r:embed="rId6"/>
          <a:srcRect l="4542" t="9832" r="4798" b="8956"/>
          <a:stretch/>
        </p:blipFill>
        <p:spPr>
          <a:xfrm>
            <a:off x="1935342" y="1537968"/>
            <a:ext cx="1369078" cy="533304"/>
          </a:xfrm>
          <a:prstGeom prst="rect">
            <a:avLst/>
          </a:prstGeom>
        </p:spPr>
      </p:pic>
      <p:sp>
        <p:nvSpPr>
          <p:cNvPr id="9" name="TextBox 8">
            <a:extLst>
              <a:ext uri="{FF2B5EF4-FFF2-40B4-BE49-F238E27FC236}">
                <a16:creationId xmlns:a16="http://schemas.microsoft.com/office/drawing/2014/main" id="{E71501F9-0D09-A290-2160-ABD2860712A1}"/>
              </a:ext>
            </a:extLst>
          </p:cNvPr>
          <p:cNvSpPr txBox="1"/>
          <p:nvPr/>
        </p:nvSpPr>
        <p:spPr>
          <a:xfrm>
            <a:off x="1613132" y="2510032"/>
            <a:ext cx="2013498" cy="2811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marR="0" lvl="1" indent="-228600" defTabSz="914400" fontAlgn="auto">
              <a:spcBef>
                <a:spcPts val="400"/>
              </a:spcBef>
              <a:spcAft>
                <a:spcPts val="600"/>
              </a:spcAft>
              <a:buClrTx/>
              <a:buSzTx/>
              <a:buFont typeface="Arial" panose="020B0604020202020204" pitchFamily="34" charset="0"/>
              <a:buChar char="•"/>
              <a:tabLst/>
              <a:defRPr/>
            </a:pPr>
            <a:r>
              <a:rPr lang="en-US" sz="1600" dirty="0"/>
              <a:t>Contingent worker onboarded </a:t>
            </a:r>
          </a:p>
          <a:p>
            <a:pPr marL="228600" marR="0" lvl="1" indent="-228600" defTabSz="914400" fontAlgn="auto">
              <a:spcBef>
                <a:spcPts val="400"/>
              </a:spcBef>
              <a:spcAft>
                <a:spcPts val="600"/>
              </a:spcAft>
              <a:buClrTx/>
              <a:buSzTx/>
              <a:buFont typeface="Arial" panose="020B0604020202020204" pitchFamily="34" charset="0"/>
              <a:buChar char="•"/>
              <a:tabLst/>
              <a:defRPr/>
            </a:pPr>
            <a:r>
              <a:rPr lang="en-US" sz="1600" dirty="0"/>
              <a:t>Onboarding workflow triggered</a:t>
            </a:r>
          </a:p>
          <a:p>
            <a:pPr marL="228600" marR="0" lvl="1" indent="-228600" defTabSz="914400" fontAlgn="auto">
              <a:spcBef>
                <a:spcPts val="400"/>
              </a:spcBef>
              <a:spcAft>
                <a:spcPts val="600"/>
              </a:spcAft>
              <a:buClrTx/>
              <a:buSzTx/>
              <a:buFont typeface="Arial" panose="020B0604020202020204" pitchFamily="34" charset="0"/>
              <a:buChar char="•"/>
              <a:tabLst/>
              <a:defRPr/>
            </a:pPr>
            <a:r>
              <a:rPr lang="en-US" sz="1600" dirty="0"/>
              <a:t>Onboarding items assigned to contingent worker</a:t>
            </a:r>
          </a:p>
        </p:txBody>
      </p:sp>
      <p:sp>
        <p:nvSpPr>
          <p:cNvPr id="14" name="TextBox 13">
            <a:extLst>
              <a:ext uri="{FF2B5EF4-FFF2-40B4-BE49-F238E27FC236}">
                <a16:creationId xmlns:a16="http://schemas.microsoft.com/office/drawing/2014/main" id="{CCE5F8F5-392B-46A8-C88D-8EBAE3C6703E}"/>
              </a:ext>
            </a:extLst>
          </p:cNvPr>
          <p:cNvSpPr txBox="1"/>
          <p:nvPr/>
        </p:nvSpPr>
        <p:spPr>
          <a:xfrm>
            <a:off x="8296603" y="2510032"/>
            <a:ext cx="2110632" cy="2811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1" indent="-228600" defTabSz="914400">
              <a:lnSpc>
                <a:spcPct val="100000"/>
              </a:lnSpc>
              <a:spcBef>
                <a:spcPts val="400"/>
              </a:spcBef>
              <a:spcAft>
                <a:spcPts val="600"/>
              </a:spcAft>
              <a:buFont typeface="Arial" panose="020B0604020202020204" pitchFamily="34" charset="0"/>
              <a:buChar char="•"/>
              <a:defRPr/>
            </a:pPr>
            <a:r>
              <a:rPr lang="en-US" sz="1600" dirty="0"/>
              <a:t>HR Profile created for contingent worker</a:t>
            </a:r>
          </a:p>
          <a:p>
            <a:pPr marL="228600" lvl="1" indent="-228600" defTabSz="914400">
              <a:lnSpc>
                <a:spcPct val="100000"/>
              </a:lnSpc>
              <a:spcBef>
                <a:spcPts val="400"/>
              </a:spcBef>
              <a:spcAft>
                <a:spcPts val="600"/>
              </a:spcAft>
              <a:buFont typeface="Arial" panose="020B0604020202020204" pitchFamily="34" charset="0"/>
              <a:buChar char="•"/>
              <a:defRPr/>
            </a:pPr>
            <a:r>
              <a:rPr lang="en-US" sz="1600" dirty="0"/>
              <a:t>Onboarding lifecycle event case is created</a:t>
            </a:r>
          </a:p>
          <a:p>
            <a:pPr marL="228600" lvl="1" indent="-228600" defTabSz="914400">
              <a:lnSpc>
                <a:spcPct val="100000"/>
              </a:lnSpc>
              <a:spcBef>
                <a:spcPts val="400"/>
              </a:spcBef>
              <a:spcAft>
                <a:spcPts val="600"/>
              </a:spcAft>
              <a:buFont typeface="Arial" panose="020B0604020202020204" pitchFamily="34" charset="0"/>
              <a:buChar char="•"/>
              <a:defRPr/>
            </a:pPr>
            <a:r>
              <a:rPr lang="en-US" sz="1600" dirty="0"/>
              <a:t>Ad-hoc tasks are created and assigned</a:t>
            </a:r>
          </a:p>
        </p:txBody>
      </p:sp>
      <p:pic>
        <p:nvPicPr>
          <p:cNvPr id="17" name="Picture 16" descr="A picture containing text&#10;&#10;Description automatically generated">
            <a:extLst>
              <a:ext uri="{FF2B5EF4-FFF2-40B4-BE49-F238E27FC236}">
                <a16:creationId xmlns:a16="http://schemas.microsoft.com/office/drawing/2014/main" id="{7F4DAB06-31BB-4843-A785-5C365052B3F4}"/>
              </a:ext>
            </a:extLst>
          </p:cNvPr>
          <p:cNvPicPr>
            <a:picLocks noChangeAspect="1"/>
          </p:cNvPicPr>
          <p:nvPr/>
        </p:nvPicPr>
        <p:blipFill rotWithShape="1">
          <a:blip r:embed="rId7"/>
          <a:srcRect t="19717" b="18876"/>
          <a:stretch/>
        </p:blipFill>
        <p:spPr>
          <a:xfrm>
            <a:off x="8375604" y="1621013"/>
            <a:ext cx="1952629" cy="345023"/>
          </a:xfrm>
          <a:prstGeom prst="rect">
            <a:avLst/>
          </a:prstGeom>
        </p:spPr>
      </p:pic>
      <p:sp>
        <p:nvSpPr>
          <p:cNvPr id="19" name="Arrow: Left-Right 18">
            <a:extLst>
              <a:ext uri="{FF2B5EF4-FFF2-40B4-BE49-F238E27FC236}">
                <a16:creationId xmlns:a16="http://schemas.microsoft.com/office/drawing/2014/main" id="{2A8B632D-C10E-56F6-0797-2DDC78FF93F9}"/>
              </a:ext>
            </a:extLst>
          </p:cNvPr>
          <p:cNvSpPr/>
          <p:nvPr/>
        </p:nvSpPr>
        <p:spPr>
          <a:xfrm>
            <a:off x="3991393" y="3248731"/>
            <a:ext cx="814900" cy="289666"/>
          </a:xfrm>
          <a:prstGeom prst="leftRightArrow">
            <a:avLst/>
          </a:prstGeom>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l"/>
            <a:endParaRPr lang="en-US" dirty="0"/>
          </a:p>
        </p:txBody>
      </p:sp>
      <p:sp>
        <p:nvSpPr>
          <p:cNvPr id="25" name="Arrow: Left-Right 24">
            <a:extLst>
              <a:ext uri="{FF2B5EF4-FFF2-40B4-BE49-F238E27FC236}">
                <a16:creationId xmlns:a16="http://schemas.microsoft.com/office/drawing/2014/main" id="{4CC14121-5745-AB07-B74E-F58112F370EA}"/>
              </a:ext>
            </a:extLst>
          </p:cNvPr>
          <p:cNvSpPr/>
          <p:nvPr/>
        </p:nvSpPr>
        <p:spPr>
          <a:xfrm>
            <a:off x="7159824" y="3248731"/>
            <a:ext cx="814900" cy="289666"/>
          </a:xfrm>
          <a:prstGeom prst="leftRightArrow">
            <a:avLst/>
          </a:prstGeom>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l"/>
            <a:endParaRPr lang="en-US" dirty="0"/>
          </a:p>
        </p:txBody>
      </p:sp>
      <p:pic>
        <p:nvPicPr>
          <p:cNvPr id="27" name="Picture 26">
            <a:extLst>
              <a:ext uri="{FF2B5EF4-FFF2-40B4-BE49-F238E27FC236}">
                <a16:creationId xmlns:a16="http://schemas.microsoft.com/office/drawing/2014/main" id="{C78A7F8A-3D44-B4A7-9F5A-EC9279E53601}"/>
              </a:ext>
            </a:extLst>
          </p:cNvPr>
          <p:cNvPicPr>
            <a:picLocks noChangeAspect="1"/>
          </p:cNvPicPr>
          <p:nvPr/>
        </p:nvPicPr>
        <p:blipFill>
          <a:blip r:embed="rId8"/>
          <a:stretch>
            <a:fillRect/>
          </a:stretch>
        </p:blipFill>
        <p:spPr>
          <a:xfrm>
            <a:off x="1949450" y="5661791"/>
            <a:ext cx="7059152" cy="526803"/>
          </a:xfrm>
          <a:prstGeom prst="rect">
            <a:avLst/>
          </a:prstGeom>
          <a:ln w="6350">
            <a:solidFill>
              <a:schemeClr val="tx1"/>
            </a:solidFill>
          </a:ln>
        </p:spPr>
      </p:pic>
    </p:spTree>
    <p:extLst>
      <p:ext uri="{BB962C8B-B14F-4D97-AF65-F5344CB8AC3E}">
        <p14:creationId xmlns:p14="http://schemas.microsoft.com/office/powerpoint/2010/main" val="26021287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1C14575E-277C-AC43-8CBB-98542428DF86}"/>
              </a:ext>
            </a:extLst>
          </p:cNvPr>
          <p:cNvGraphicFramePr>
            <a:graphicFrameLocks noGrp="1"/>
          </p:cNvGraphicFramePr>
          <p:nvPr>
            <p:extLst>
              <p:ext uri="{D42A27DB-BD31-4B8C-83A1-F6EECF244321}">
                <p14:modId xmlns:p14="http://schemas.microsoft.com/office/powerpoint/2010/main" val="2917469502"/>
              </p:ext>
            </p:extLst>
          </p:nvPr>
        </p:nvGraphicFramePr>
        <p:xfrm>
          <a:off x="546099" y="2699042"/>
          <a:ext cx="11098041" cy="3532148"/>
        </p:xfrm>
        <a:graphic>
          <a:graphicData uri="http://schemas.openxmlformats.org/drawingml/2006/table">
            <a:tbl>
              <a:tblPr firstRow="1" bandRow="1">
                <a:tableStyleId>{5940675A-B579-460E-94D1-54222C63F5DA}</a:tableStyleId>
              </a:tblPr>
              <a:tblGrid>
                <a:gridCol w="1597698">
                  <a:extLst>
                    <a:ext uri="{9D8B030D-6E8A-4147-A177-3AD203B41FA5}">
                      <a16:colId xmlns:a16="http://schemas.microsoft.com/office/drawing/2014/main" val="201550803"/>
                    </a:ext>
                  </a:extLst>
                </a:gridCol>
                <a:gridCol w="224975">
                  <a:extLst>
                    <a:ext uri="{9D8B030D-6E8A-4147-A177-3AD203B41FA5}">
                      <a16:colId xmlns:a16="http://schemas.microsoft.com/office/drawing/2014/main" val="3493009941"/>
                    </a:ext>
                  </a:extLst>
                </a:gridCol>
                <a:gridCol w="1681558">
                  <a:extLst>
                    <a:ext uri="{9D8B030D-6E8A-4147-A177-3AD203B41FA5}">
                      <a16:colId xmlns:a16="http://schemas.microsoft.com/office/drawing/2014/main" val="1145181892"/>
                    </a:ext>
                  </a:extLst>
                </a:gridCol>
                <a:gridCol w="208232">
                  <a:extLst>
                    <a:ext uri="{9D8B030D-6E8A-4147-A177-3AD203B41FA5}">
                      <a16:colId xmlns:a16="http://schemas.microsoft.com/office/drawing/2014/main" val="4041684091"/>
                    </a:ext>
                  </a:extLst>
                </a:gridCol>
                <a:gridCol w="1698166">
                  <a:extLst>
                    <a:ext uri="{9D8B030D-6E8A-4147-A177-3AD203B41FA5}">
                      <a16:colId xmlns:a16="http://schemas.microsoft.com/office/drawing/2014/main" val="1661130232"/>
                    </a:ext>
                  </a:extLst>
                </a:gridCol>
                <a:gridCol w="216175">
                  <a:extLst>
                    <a:ext uri="{9D8B030D-6E8A-4147-A177-3AD203B41FA5}">
                      <a16:colId xmlns:a16="http://schemas.microsoft.com/office/drawing/2014/main" val="1705861508"/>
                    </a:ext>
                  </a:extLst>
                </a:gridCol>
                <a:gridCol w="1655216">
                  <a:extLst>
                    <a:ext uri="{9D8B030D-6E8A-4147-A177-3AD203B41FA5}">
                      <a16:colId xmlns:a16="http://schemas.microsoft.com/office/drawing/2014/main" val="4048233606"/>
                    </a:ext>
                  </a:extLst>
                </a:gridCol>
                <a:gridCol w="208232">
                  <a:extLst>
                    <a:ext uri="{9D8B030D-6E8A-4147-A177-3AD203B41FA5}">
                      <a16:colId xmlns:a16="http://schemas.microsoft.com/office/drawing/2014/main" val="1407174928"/>
                    </a:ext>
                  </a:extLst>
                </a:gridCol>
                <a:gridCol w="1663014">
                  <a:extLst>
                    <a:ext uri="{9D8B030D-6E8A-4147-A177-3AD203B41FA5}">
                      <a16:colId xmlns:a16="http://schemas.microsoft.com/office/drawing/2014/main" val="822176680"/>
                    </a:ext>
                  </a:extLst>
                </a:gridCol>
                <a:gridCol w="226839">
                  <a:extLst>
                    <a:ext uri="{9D8B030D-6E8A-4147-A177-3AD203B41FA5}">
                      <a16:colId xmlns:a16="http://schemas.microsoft.com/office/drawing/2014/main" val="14796254"/>
                    </a:ext>
                  </a:extLst>
                </a:gridCol>
                <a:gridCol w="1717936">
                  <a:extLst>
                    <a:ext uri="{9D8B030D-6E8A-4147-A177-3AD203B41FA5}">
                      <a16:colId xmlns:a16="http://schemas.microsoft.com/office/drawing/2014/main" val="3382185043"/>
                    </a:ext>
                  </a:extLst>
                </a:gridCol>
              </a:tblGrid>
              <a:tr h="667052">
                <a:tc>
                  <a:txBody>
                    <a:bodyPr/>
                    <a:lstStyle/>
                    <a:p>
                      <a:pPr algn="ctr"/>
                      <a:r>
                        <a:rPr lang="en-US" sz="1600" b="1" dirty="0">
                          <a:solidFill>
                            <a:schemeClr val="bg1"/>
                          </a:solidFill>
                        </a:rPr>
                        <a:t>Admin</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l"/>
                      <a:endParaRPr lang="en-US" sz="1600" b="1"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600" b="1" dirty="0">
                          <a:solidFill>
                            <a:schemeClr val="bg1"/>
                          </a:solidFill>
                        </a:rPr>
                        <a:t>Magnit Admin</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l"/>
                      <a:endParaRPr lang="en-US" sz="1600" b="1"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600" b="1" dirty="0">
                          <a:solidFill>
                            <a:schemeClr val="bg1"/>
                          </a:solidFill>
                        </a:rPr>
                        <a:t>HR Admin</a:t>
                      </a: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l"/>
                      <a:endParaRPr lang="en-US" sz="1600" b="1"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600" b="1" dirty="0">
                          <a:solidFill>
                            <a:schemeClr val="bg1"/>
                          </a:solidFill>
                        </a:rPr>
                        <a:t>Lifecycle Event Admin</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l"/>
                      <a:endParaRPr lang="en-US" sz="800" b="1"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600" b="1" dirty="0">
                          <a:solidFill>
                            <a:schemeClr val="bg1"/>
                          </a:solidFill>
                        </a:rPr>
                        <a:t>HR Agent</a:t>
                      </a: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l"/>
                      <a:endParaRPr lang="en-US" sz="1600" b="1"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600" b="1" dirty="0">
                          <a:solidFill>
                            <a:schemeClr val="bg1"/>
                          </a:solidFill>
                        </a:rPr>
                        <a:t>Contingent Worker</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621508957"/>
                  </a:ext>
                </a:extLst>
              </a:tr>
              <a:tr h="657822">
                <a:tc rowSpan="4">
                  <a:txBody>
                    <a:bodyPr/>
                    <a:lstStyle/>
                    <a:p>
                      <a:pPr marL="173038" marR="0" lvl="0" indent="-1730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tx1"/>
                          </a:solidFill>
                          <a:latin typeface="+mn-lt"/>
                          <a:ea typeface="+mn-ea"/>
                          <a:cs typeface="+mn-cs"/>
                        </a:rPr>
                        <a:t>Activates plugin from ServiceNow Store</a:t>
                      </a:r>
                    </a:p>
                    <a:p>
                      <a:pPr marL="173038" marR="0" lvl="0" indent="-1730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tx1"/>
                          </a:solidFill>
                          <a:latin typeface="+mn-lt"/>
                          <a:ea typeface="+mn-ea"/>
                          <a:cs typeface="+mn-cs"/>
                        </a:rPr>
                        <a:t>Sets up Magnit spoke</a:t>
                      </a:r>
                    </a:p>
                  </a:txBody>
                  <a:tcPr marL="91416" marR="91416" marT="45708" marB="45708">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rowSpan="4">
                  <a:txBody>
                    <a:bodyPr/>
                    <a:lstStyle/>
                    <a:p>
                      <a:pPr marL="173038" lvl="0" indent="-173038">
                        <a:buFont typeface="Arial" panose="020B0604020202020204" pitchFamily="34" charset="0"/>
                        <a:buChar char="•"/>
                      </a:pPr>
                      <a:r>
                        <a:rPr lang="en-US" sz="1400" dirty="0">
                          <a:latin typeface="+mn-lt"/>
                        </a:rPr>
                        <a:t>Pulls Magnit contingent workers,</a:t>
                      </a:r>
                    </a:p>
                    <a:p>
                      <a:pPr marL="173038" lvl="0" indent="-173038">
                        <a:buFont typeface="Arial" panose="020B0604020202020204" pitchFamily="34" charset="0"/>
                        <a:buChar char="•"/>
                      </a:pPr>
                      <a:r>
                        <a:rPr lang="en-US" sz="1400" dirty="0">
                          <a:latin typeface="+mn-lt"/>
                        </a:rPr>
                        <a:t>Creates scheduled job and Magnit task mapping records.</a:t>
                      </a:r>
                    </a:p>
                    <a:p>
                      <a:pPr marL="173038" marR="0" lvl="0" indent="-1730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mn-lt"/>
                        </a:rPr>
                        <a:t>Views HR profiles, HR lifecycle case, and HR tasks created</a:t>
                      </a:r>
                    </a:p>
                  </a:txBody>
                  <a:tcPr marL="91416" marR="91416" marT="45708" marB="45708">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rowSpan="4">
                  <a:txBody>
                    <a:bodyPr/>
                    <a:lstStyle/>
                    <a:p>
                      <a:pPr lvl="0"/>
                      <a:r>
                        <a:rPr lang="en-US" sz="1400" dirty="0">
                          <a:latin typeface="+mn-lt"/>
                        </a:rPr>
                        <a:t>Confirms Location and Department details from Magnit are imported into ServiceNow HR tables</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l"/>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rowSpan="4">
                  <a:txBody>
                    <a:bodyPr/>
                    <a:lstStyle/>
                    <a:p>
                      <a:pPr lvl="0"/>
                      <a:r>
                        <a:rPr lang="en-US" sz="1400" dirty="0">
                          <a:latin typeface="+mn-lt"/>
                        </a:rPr>
                        <a:t>Confirms Lifecycle events (using related HR service and template) containing adhoc onboarding tasks are created for Magnit contingent workers</a:t>
                      </a:r>
                      <a:endParaRPr lang="en-US" sz="1400" dirty="0"/>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l"/>
                      <a:endParaRPr lang="en-US" sz="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rowSpan="4">
                  <a:txBody>
                    <a:bodyPr/>
                    <a:lstStyle/>
                    <a:p>
                      <a:pPr lvl="0"/>
                      <a:r>
                        <a:rPr lang="en-US" sz="1400" dirty="0"/>
                        <a:t>Agent manages and tracks onboarding case and tasks in ServiceNow</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l"/>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rowSpan="4">
                  <a:txBody>
                    <a:bodyPr/>
                    <a:lstStyle/>
                    <a:p>
                      <a:pPr algn="l"/>
                      <a:r>
                        <a:rPr lang="en-US" sz="1400" dirty="0">
                          <a:solidFill>
                            <a:schemeClr val="tx1"/>
                          </a:solidFill>
                        </a:rPr>
                        <a:t>Employee can take action and view progress of the onboarding case and tasks in Employee Center </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27343971"/>
                  </a:ext>
                </a:extLst>
              </a:tr>
              <a:tr h="657822">
                <a:tc vMerge="1">
                  <a:txBody>
                    <a:bodyPr/>
                    <a:lstStyle/>
                    <a:p>
                      <a:r>
                        <a:rPr lang="en-US" sz="1100">
                          <a:solidFill>
                            <a:schemeClr val="tx1"/>
                          </a:solidFill>
                        </a:rPr>
                        <a:t>Operational efficiencies (e.g., green buildings)</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a:solidFill>
                            <a:schemeClr val="tx1"/>
                          </a:solidFill>
                          <a:latin typeface="+mn-lt"/>
                          <a:ea typeface="+mn-ea"/>
                          <a:cs typeface="+mn-cs"/>
                        </a:rPr>
                        <a:t>Balanced ESG investment portfolio </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Rationalization of services, applications and infrastructure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communication with all stakeholder groups</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to attract, engage and retain talent</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Freedom of expression / data privacy (government requests)</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585595843"/>
                  </a:ext>
                </a:extLst>
              </a:tr>
              <a:tr h="657822">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"Better" product and service introduction</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a:solidFill>
                            <a:schemeClr val="tx1"/>
                          </a:solidFill>
                          <a:latin typeface="+mn-lt"/>
                          <a:ea typeface="+mn-ea"/>
                          <a:cs typeface="+mn-cs"/>
                        </a:rPr>
                        <a:t>ESG in audit, governance, risk </a:t>
                      </a:r>
                      <a:br>
                        <a:rPr lang="en-US" sz="1100" kern="1200">
                          <a:solidFill>
                            <a:schemeClr val="tx1"/>
                          </a:solidFill>
                          <a:latin typeface="+mn-lt"/>
                          <a:ea typeface="+mn-ea"/>
                          <a:cs typeface="+mn-cs"/>
                        </a:rPr>
                      </a:br>
                      <a:r>
                        <a:rPr lang="en-US" sz="1100" kern="1200">
                          <a:solidFill>
                            <a:schemeClr val="tx1"/>
                          </a:solidFill>
                          <a:latin typeface="+mn-lt"/>
                          <a:ea typeface="+mn-ea"/>
                          <a:cs typeface="+mn-cs"/>
                        </a:rPr>
                        <a:t>and compliance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Digital enablement of ESG programs</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branding for the whole company</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Diversity, inclusion </a:t>
                      </a:r>
                      <a:br>
                        <a:rPr lang="en-US" sz="1100">
                          <a:solidFill>
                            <a:schemeClr val="tx1"/>
                          </a:solidFill>
                        </a:rPr>
                      </a:br>
                      <a:r>
                        <a:rPr lang="en-US" sz="1100">
                          <a:solidFill>
                            <a:schemeClr val="tx1"/>
                          </a:solidFill>
                        </a:rPr>
                        <a:t>and belonging</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risk factors impacting cyber threats</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90498602"/>
                  </a:ext>
                </a:extLst>
              </a:tr>
              <a:tr h="663050">
                <a:tc vMerge="1">
                  <a:txBody>
                    <a:bodyPr/>
                    <a:lstStyle/>
                    <a:p>
                      <a:r>
                        <a:rPr lang="en-US" sz="1100">
                          <a:solidFill>
                            <a:schemeClr val="tx1"/>
                          </a:solidFill>
                        </a:rPr>
                        <a:t>Business model innovation and scale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chemeClr val="tx1"/>
                          </a:solidFill>
                          <a:effectLst/>
                          <a:uLnTx/>
                          <a:uFillTx/>
                          <a:latin typeface="+mn-lt"/>
                          <a:ea typeface="+mn-ea"/>
                          <a:cs typeface="+mn-cs"/>
                        </a:rPr>
                        <a:t>Business resilience vs. ESG risks (operations, supply chain)</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r>
                        <a:rPr lang="en-US" sz="1100">
                          <a:solidFill>
                            <a:schemeClr val="tx1"/>
                          </a:solidFill>
                        </a:rPr>
                        <a:t>Ethical AI</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in customer purchases decisions and experience</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40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r>
                        <a:rPr lang="en-US" sz="1100">
                          <a:solidFill>
                            <a:schemeClr val="tx1"/>
                          </a:solidFill>
                        </a:rPr>
                        <a:t>Workforce health, wellbeing and safety</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050" dirty="0">
                        <a:solidFill>
                          <a:schemeClr val="tx1"/>
                        </a:solidFill>
                      </a:endParaRP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r>
                        <a:rPr lang="en-US" sz="1100">
                          <a:solidFill>
                            <a:schemeClr val="tx1"/>
                          </a:solidFill>
                        </a:rPr>
                        <a:t>IP protection and competitive behavior</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06002514"/>
                  </a:ext>
                </a:extLst>
              </a:tr>
            </a:tbl>
          </a:graphicData>
        </a:graphic>
      </p:graphicFrame>
      <p:pic>
        <p:nvPicPr>
          <p:cNvPr id="3" name="Picture 3">
            <a:extLst>
              <a:ext uri="{FF2B5EF4-FFF2-40B4-BE49-F238E27FC236}">
                <a16:creationId xmlns:a16="http://schemas.microsoft.com/office/drawing/2014/main" id="{9545E517-422F-4526-B0C4-74768EDC61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8"/>
          <a:stretch/>
        </p:blipFill>
        <p:spPr>
          <a:xfrm>
            <a:off x="6151749" y="1203551"/>
            <a:ext cx="1708484" cy="1362562"/>
          </a:xfrm>
          <a:prstGeom prst="rect">
            <a:avLst/>
          </a:prstGeom>
        </p:spPr>
      </p:pic>
      <p:pic>
        <p:nvPicPr>
          <p:cNvPr id="4" name="Picture 4" descr="A picture containing person, building, outdoor, cellphone&#10;&#10;Description automatically generated">
            <a:extLst>
              <a:ext uri="{FF2B5EF4-FFF2-40B4-BE49-F238E27FC236}">
                <a16:creationId xmlns:a16="http://schemas.microsoft.com/office/drawing/2014/main" id="{36F0F044-7804-4008-87F9-30BEAA6D30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9"/>
          <a:stretch/>
        </p:blipFill>
        <p:spPr>
          <a:xfrm>
            <a:off x="7958407" y="1198258"/>
            <a:ext cx="1745712" cy="1362563"/>
          </a:xfrm>
          <a:prstGeom prst="rect">
            <a:avLst/>
          </a:prstGeom>
        </p:spPr>
      </p:pic>
      <p:pic>
        <p:nvPicPr>
          <p:cNvPr id="5" name="Picture 6">
            <a:extLst>
              <a:ext uri="{FF2B5EF4-FFF2-40B4-BE49-F238E27FC236}">
                <a16:creationId xmlns:a16="http://schemas.microsoft.com/office/drawing/2014/main" id="{80D36112-8702-4A8D-8485-1DA0F9E2A09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30418" y="1202765"/>
            <a:ext cx="1740961" cy="1363348"/>
          </a:xfrm>
          <a:prstGeom prst="rect">
            <a:avLst/>
          </a:prstGeom>
        </p:spPr>
      </p:pic>
      <p:pic>
        <p:nvPicPr>
          <p:cNvPr id="7" name="Picture 8">
            <a:extLst>
              <a:ext uri="{FF2B5EF4-FFF2-40B4-BE49-F238E27FC236}">
                <a16:creationId xmlns:a16="http://schemas.microsoft.com/office/drawing/2014/main" id="{78E15980-3DB0-4EB4-81EE-F21B6C63DD7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8668" y="1159475"/>
            <a:ext cx="1615103" cy="1364328"/>
          </a:xfrm>
          <a:prstGeom prst="rect">
            <a:avLst/>
          </a:prstGeom>
        </p:spPr>
      </p:pic>
      <p:pic>
        <p:nvPicPr>
          <p:cNvPr id="9" name="Picture 13">
            <a:extLst>
              <a:ext uri="{FF2B5EF4-FFF2-40B4-BE49-F238E27FC236}">
                <a16:creationId xmlns:a16="http://schemas.microsoft.com/office/drawing/2014/main" id="{6FAD0FB1-3BA0-406B-AC1C-EAB83029396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56"/>
          <a:stretch/>
        </p:blipFill>
        <p:spPr>
          <a:xfrm>
            <a:off x="9861582" y="1192965"/>
            <a:ext cx="1776380" cy="1373148"/>
          </a:xfrm>
          <a:prstGeom prst="rect">
            <a:avLst/>
          </a:prstGeom>
        </p:spPr>
      </p:pic>
      <p:pic>
        <p:nvPicPr>
          <p:cNvPr id="14" name="Picture 19" descr="A picture containing person, outdoor, building&#10;&#10;Description automatically generated">
            <a:extLst>
              <a:ext uri="{FF2B5EF4-FFF2-40B4-BE49-F238E27FC236}">
                <a16:creationId xmlns:a16="http://schemas.microsoft.com/office/drawing/2014/main" id="{E953A801-2792-485E-9BB9-60AAB1937AC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62"/>
          <a:stretch/>
        </p:blipFill>
        <p:spPr>
          <a:xfrm>
            <a:off x="2327666" y="1189238"/>
            <a:ext cx="1736325" cy="1369313"/>
          </a:xfrm>
          <a:prstGeom prst="rect">
            <a:avLst/>
          </a:prstGeom>
        </p:spPr>
      </p:pic>
      <p:sp>
        <p:nvSpPr>
          <p:cNvPr id="20" name="Title 1">
            <a:extLst>
              <a:ext uri="{FF2B5EF4-FFF2-40B4-BE49-F238E27FC236}">
                <a16:creationId xmlns:a16="http://schemas.microsoft.com/office/drawing/2014/main" id="{996353D0-989A-4903-B235-D6BAA65EB957}"/>
              </a:ext>
            </a:extLst>
          </p:cNvPr>
          <p:cNvSpPr>
            <a:spLocks noGrp="1"/>
          </p:cNvSpPr>
          <p:nvPr>
            <p:ph type="title"/>
          </p:nvPr>
        </p:nvSpPr>
        <p:spPr>
          <a:xfrm>
            <a:off x="449251" y="311377"/>
            <a:ext cx="11188711" cy="1195883"/>
          </a:xfrm>
        </p:spPr>
        <p:txBody>
          <a:bodyPr/>
          <a:lstStyle/>
          <a:p>
            <a:r>
              <a:rPr lang="en-US" dirty="0"/>
              <a:t>Magnit integration personas</a:t>
            </a:r>
          </a:p>
        </p:txBody>
      </p:sp>
    </p:spTree>
    <p:extLst>
      <p:ext uri="{BB962C8B-B14F-4D97-AF65-F5344CB8AC3E}">
        <p14:creationId xmlns:p14="http://schemas.microsoft.com/office/powerpoint/2010/main" val="18422654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38920-1475-237C-55E4-2CB0BEF59168}"/>
              </a:ext>
            </a:extLst>
          </p:cNvPr>
          <p:cNvSpPr>
            <a:spLocks noGrp="1"/>
          </p:cNvSpPr>
          <p:nvPr>
            <p:ph type="title"/>
          </p:nvPr>
        </p:nvSpPr>
        <p:spPr/>
        <p:txBody>
          <a:bodyPr/>
          <a:lstStyle/>
          <a:p>
            <a:r>
              <a:rPr lang="en-US" dirty="0"/>
              <a:t>Magnit onboarding cases</a:t>
            </a:r>
          </a:p>
        </p:txBody>
      </p:sp>
      <p:sp>
        <p:nvSpPr>
          <p:cNvPr id="3" name="Content Placeholder 2">
            <a:extLst>
              <a:ext uri="{FF2B5EF4-FFF2-40B4-BE49-F238E27FC236}">
                <a16:creationId xmlns:a16="http://schemas.microsoft.com/office/drawing/2014/main" id="{A7BADF47-704C-9E3F-4A6A-E3870BE525FC}"/>
              </a:ext>
            </a:extLst>
          </p:cNvPr>
          <p:cNvSpPr>
            <a:spLocks noGrp="1"/>
          </p:cNvSpPr>
          <p:nvPr>
            <p:ph idx="1"/>
          </p:nvPr>
        </p:nvSpPr>
        <p:spPr>
          <a:xfrm>
            <a:off x="448055" y="1338092"/>
            <a:ext cx="5531988" cy="4827587"/>
          </a:xfrm>
        </p:spPr>
        <p:txBody>
          <a:bodyPr vert="horz" lIns="91440" tIns="45720" rIns="91440" bIns="45720" rtlCol="0" anchor="t">
            <a:noAutofit/>
          </a:bodyPr>
          <a:lstStyle/>
          <a:p>
            <a:r>
              <a:rPr lang="en-US" sz="1600" dirty="0"/>
              <a:t>When the integration is triggered, an onboarding case will appear under </a:t>
            </a:r>
            <a:r>
              <a:rPr lang="en-US" sz="1600" b="1" dirty="0"/>
              <a:t>My Requests </a:t>
            </a:r>
            <a:r>
              <a:rPr lang="en-US" sz="1600" dirty="0"/>
              <a:t>on Employee Center</a:t>
            </a:r>
          </a:p>
          <a:p>
            <a:r>
              <a:rPr lang="en-US" sz="1600" dirty="0"/>
              <a:t>Cases created via the integration are listed with the title </a:t>
            </a:r>
            <a:r>
              <a:rPr lang="en-US" sz="1600" b="1" dirty="0"/>
              <a:t>Onboarding contingent worker (Magnit)</a:t>
            </a:r>
          </a:p>
          <a:p>
            <a:r>
              <a:rPr lang="en-US" sz="1600" dirty="0"/>
              <a:t>Magnit-generated cases behave like other lifecycle events cases</a:t>
            </a:r>
          </a:p>
          <a:p>
            <a:pPr marL="574675" lvl="1" indent="-285750">
              <a:buFont typeface="Calibri" panose="020B0604020202020204" pitchFamily="34" charset="0"/>
              <a:buChar char="-"/>
            </a:pPr>
            <a:r>
              <a:rPr lang="en-US" sz="1600" dirty="0"/>
              <a:t>Related tasks display in the </a:t>
            </a:r>
            <a:r>
              <a:rPr lang="en-US" sz="1600" b="1" dirty="0"/>
              <a:t>Tasks/To-Dos </a:t>
            </a:r>
            <a:r>
              <a:rPr lang="en-US" sz="1600" dirty="0"/>
              <a:t>tab </a:t>
            </a:r>
          </a:p>
          <a:p>
            <a:pPr marL="342900" indent="-285750"/>
            <a:r>
              <a:rPr lang="en-US" sz="1600" dirty="0"/>
              <a:t>When a task is marked as </a:t>
            </a:r>
            <a:r>
              <a:rPr lang="en-US" sz="1600" dirty="0">
                <a:solidFill>
                  <a:schemeClr val="bg2">
                    <a:lumMod val="10000"/>
                  </a:schemeClr>
                </a:solidFill>
                <a:ea typeface="+mn-lt"/>
                <a:cs typeface="+mn-lt"/>
              </a:rPr>
              <a:t>Closed complete, Closed incomplete or Cancelled, it will change state to Ready to send</a:t>
            </a:r>
          </a:p>
          <a:p>
            <a:pPr marL="914400" lvl="2" indent="-226695">
              <a:buFont typeface="Century Gothic" panose="020B0604020202020204" pitchFamily="34" charset="0"/>
            </a:pPr>
            <a:r>
              <a:rPr lang="en-US" sz="1600" dirty="0">
                <a:solidFill>
                  <a:schemeClr val="bg2">
                    <a:lumMod val="10000"/>
                  </a:schemeClr>
                </a:solidFill>
              </a:rPr>
              <a:t>This new state identifies the task that will sync with the Magnit system and update their status there as well</a:t>
            </a:r>
          </a:p>
          <a:p>
            <a:pPr marL="914400" lvl="2" indent="-226695">
              <a:buFont typeface="Century Gothic" panose="020B0604020202020204" pitchFamily="34" charset="0"/>
            </a:pPr>
            <a:r>
              <a:rPr lang="en-US" sz="1600" dirty="0">
                <a:solidFill>
                  <a:schemeClr val="bg2">
                    <a:lumMod val="10000"/>
                  </a:schemeClr>
                </a:solidFill>
              </a:rPr>
              <a:t>Once synchronized, the status will update to Sent</a:t>
            </a:r>
          </a:p>
        </p:txBody>
      </p:sp>
      <p:pic>
        <p:nvPicPr>
          <p:cNvPr id="14" name="Picture 14" descr="Graphical user interface, application, website&#10;&#10;Description automatically generated">
            <a:extLst>
              <a:ext uri="{FF2B5EF4-FFF2-40B4-BE49-F238E27FC236}">
                <a16:creationId xmlns:a16="http://schemas.microsoft.com/office/drawing/2014/main" id="{576032B0-13DD-80D5-7C8E-56483CFC638B}"/>
              </a:ext>
            </a:extLst>
          </p:cNvPr>
          <p:cNvPicPr>
            <a:picLocks noChangeAspect="1"/>
          </p:cNvPicPr>
          <p:nvPr/>
        </p:nvPicPr>
        <p:blipFill rotWithShape="1">
          <a:blip r:embed="rId2"/>
          <a:srcRect l="15013" t="16296" r="14209" b="8889"/>
          <a:stretch/>
        </p:blipFill>
        <p:spPr>
          <a:xfrm>
            <a:off x="6534517" y="956546"/>
            <a:ext cx="4370480" cy="1655033"/>
          </a:xfrm>
          <a:prstGeom prst="rect">
            <a:avLst/>
          </a:prstGeom>
          <a:ln>
            <a:solidFill>
              <a:schemeClr val="tx1"/>
            </a:solidFill>
          </a:ln>
        </p:spPr>
      </p:pic>
      <p:pic>
        <p:nvPicPr>
          <p:cNvPr id="15" name="Picture 15" descr="Graphical user interface, application, Teams&#10;&#10;Description automatically generated">
            <a:extLst>
              <a:ext uri="{FF2B5EF4-FFF2-40B4-BE49-F238E27FC236}">
                <a16:creationId xmlns:a16="http://schemas.microsoft.com/office/drawing/2014/main" id="{271D0B19-D861-CDFA-D973-C373F5539ADF}"/>
              </a:ext>
            </a:extLst>
          </p:cNvPr>
          <p:cNvPicPr>
            <a:picLocks noChangeAspect="1"/>
          </p:cNvPicPr>
          <p:nvPr/>
        </p:nvPicPr>
        <p:blipFill rotWithShape="1">
          <a:blip r:embed="rId3"/>
          <a:srcRect l="14201" t="14253" r="13491" b="-230"/>
          <a:stretch/>
        </p:blipFill>
        <p:spPr>
          <a:xfrm>
            <a:off x="6534335" y="2936862"/>
            <a:ext cx="4371893" cy="2676564"/>
          </a:xfrm>
          <a:prstGeom prst="rect">
            <a:avLst/>
          </a:prstGeom>
          <a:ln>
            <a:solidFill>
              <a:schemeClr val="tx1"/>
            </a:solidFill>
          </a:ln>
        </p:spPr>
      </p:pic>
      <p:pic>
        <p:nvPicPr>
          <p:cNvPr id="17" name="Picture 2" descr="A picture containing logo&#10;&#10;Description automatically generated">
            <a:extLst>
              <a:ext uri="{FF2B5EF4-FFF2-40B4-BE49-F238E27FC236}">
                <a16:creationId xmlns:a16="http://schemas.microsoft.com/office/drawing/2014/main" id="{404D6911-6A0B-1B05-3E8D-3D694D9D300A}"/>
              </a:ext>
            </a:extLst>
          </p:cNvPr>
          <p:cNvPicPr>
            <a:picLocks noChangeAspect="1"/>
          </p:cNvPicPr>
          <p:nvPr/>
        </p:nvPicPr>
        <p:blipFill>
          <a:blip r:embed="rId4"/>
          <a:stretch>
            <a:fillRect/>
          </a:stretch>
        </p:blipFill>
        <p:spPr>
          <a:xfrm>
            <a:off x="10232341" y="5690729"/>
            <a:ext cx="1503038" cy="641061"/>
          </a:xfrm>
          <a:prstGeom prst="rect">
            <a:avLst/>
          </a:prstGeom>
        </p:spPr>
      </p:pic>
    </p:spTree>
    <p:extLst>
      <p:ext uri="{BB962C8B-B14F-4D97-AF65-F5344CB8AC3E}">
        <p14:creationId xmlns:p14="http://schemas.microsoft.com/office/powerpoint/2010/main" val="7945349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Elbow Connector 66">
            <a:extLst>
              <a:ext uri="{FF2B5EF4-FFF2-40B4-BE49-F238E27FC236}">
                <a16:creationId xmlns:a16="http://schemas.microsoft.com/office/drawing/2014/main" id="{66130604-C910-03D3-A330-44E7B78ACB15}"/>
              </a:ext>
            </a:extLst>
          </p:cNvPr>
          <p:cNvCxnSpPr>
            <a:cxnSpLocks/>
            <a:stCxn id="36" idx="1"/>
            <a:endCxn id="45" idx="1"/>
          </p:cNvCxnSpPr>
          <p:nvPr/>
        </p:nvCxnSpPr>
        <p:spPr>
          <a:xfrm rot="10800000" flipH="1" flipV="1">
            <a:off x="8059449" y="3592635"/>
            <a:ext cx="1031903" cy="1598619"/>
          </a:xfrm>
          <a:prstGeom prst="bentConnector3">
            <a:avLst>
              <a:gd name="adj1" fmla="val -2215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0012D7CF-8B71-5D4B-B482-B860E04FF868}"/>
              </a:ext>
            </a:extLst>
          </p:cNvPr>
          <p:cNvSpPr>
            <a:spLocks noGrp="1"/>
          </p:cNvSpPr>
          <p:nvPr>
            <p:ph type="title"/>
          </p:nvPr>
        </p:nvSpPr>
        <p:spPr/>
        <p:txBody>
          <a:bodyPr/>
          <a:lstStyle/>
          <a:p>
            <a:r>
              <a:rPr lang="en-US" dirty="0"/>
              <a:t>Magnit integration configuration</a:t>
            </a:r>
          </a:p>
        </p:txBody>
      </p:sp>
      <p:sp>
        <p:nvSpPr>
          <p:cNvPr id="4" name="Content Placeholder 3">
            <a:extLst>
              <a:ext uri="{FF2B5EF4-FFF2-40B4-BE49-F238E27FC236}">
                <a16:creationId xmlns:a16="http://schemas.microsoft.com/office/drawing/2014/main" id="{3BED7818-4E68-7E2A-C824-0ED4DD42338E}"/>
              </a:ext>
            </a:extLst>
          </p:cNvPr>
          <p:cNvSpPr>
            <a:spLocks noGrp="1"/>
          </p:cNvSpPr>
          <p:nvPr>
            <p:ph idx="1"/>
          </p:nvPr>
        </p:nvSpPr>
        <p:spPr>
          <a:xfrm>
            <a:off x="448056" y="1341438"/>
            <a:ext cx="6573879" cy="4827587"/>
          </a:xfrm>
        </p:spPr>
        <p:txBody>
          <a:bodyPr vert="horz" lIns="91440" tIns="45720" rIns="91440" bIns="45720" rtlCol="0" anchor="t">
            <a:noAutofit/>
          </a:bodyPr>
          <a:lstStyle/>
          <a:p>
            <a:r>
              <a:rPr lang="en-US" sz="1400" dirty="0"/>
              <a:t>Download and install Magnit Spoke and HR Service Delivery Integration with Magnit from the </a:t>
            </a:r>
            <a:r>
              <a:rPr lang="en-US" sz="1400" dirty="0">
                <a:solidFill>
                  <a:srgbClr val="009156"/>
                </a:solidFill>
                <a:hlinkClick r:id="rId3">
                  <a:extLst>
                    <a:ext uri="{A12FA001-AC4F-418D-AE19-62706E023703}">
                      <ahyp:hlinkClr xmlns:ahyp="http://schemas.microsoft.com/office/drawing/2018/hyperlinkcolor" val="tx"/>
                    </a:ext>
                  </a:extLst>
                </a:hlinkClick>
              </a:rPr>
              <a:t>ServiceNow Store</a:t>
            </a:r>
            <a:endParaRPr lang="en-US" sz="1400" dirty="0">
              <a:solidFill>
                <a:srgbClr val="009156"/>
              </a:solidFill>
            </a:endParaRPr>
          </a:p>
          <a:p>
            <a:r>
              <a:rPr lang="en-US" sz="1400" dirty="0"/>
              <a:t>Validate Manager Profile in ServiceNow</a:t>
            </a:r>
          </a:p>
          <a:p>
            <a:r>
              <a:rPr lang="en-US" sz="1400" dirty="0">
                <a:latin typeface="Century Gothic" panose="020F0302020204030204"/>
                <a:cs typeface="Arial"/>
              </a:rPr>
              <a:t>Import data to be associated to the contingent worker </a:t>
            </a:r>
          </a:p>
          <a:p>
            <a:pPr lvl="1" indent="-233045"/>
            <a:r>
              <a:rPr lang="en-US" sz="1400" dirty="0">
                <a:latin typeface="Century Gothic" panose="020F0302020204030204"/>
                <a:cs typeface="Arial"/>
              </a:rPr>
              <a:t>Location</a:t>
            </a:r>
          </a:p>
          <a:p>
            <a:pPr lvl="1" indent="-233045"/>
            <a:r>
              <a:rPr lang="en-US" sz="1400" dirty="0">
                <a:latin typeface="Century Gothic" panose="020F0302020204030204"/>
                <a:cs typeface="Arial"/>
              </a:rPr>
              <a:t>Department</a:t>
            </a:r>
          </a:p>
          <a:p>
            <a:pPr lvl="1" indent="-233045"/>
            <a:r>
              <a:rPr lang="en-US" sz="1400" dirty="0">
                <a:latin typeface="Century Gothic" panose="020F0302020204030204"/>
                <a:cs typeface="Arial"/>
              </a:rPr>
              <a:t>Job</a:t>
            </a:r>
          </a:p>
          <a:p>
            <a:r>
              <a:rPr lang="en-US" sz="1400" dirty="0">
                <a:latin typeface="Century Gothic" panose="020F0302020204030204"/>
                <a:cs typeface="Arial"/>
              </a:rPr>
              <a:t>Create HR Task Templates via Magnit Task Mapping Table</a:t>
            </a:r>
          </a:p>
          <a:p>
            <a:r>
              <a:rPr lang="en-US" sz="1400" dirty="0"/>
              <a:t>Verify integration source and activate integration service</a:t>
            </a:r>
          </a:p>
          <a:p>
            <a:pPr lvl="1" indent="-233045"/>
            <a:r>
              <a:rPr lang="en-US" sz="1400" dirty="0"/>
              <a:t>Get Contingent Worker</a:t>
            </a:r>
          </a:p>
          <a:p>
            <a:r>
              <a:rPr lang="en-US" sz="1400" dirty="0"/>
              <a:t>Review and configure transform map per integration service</a:t>
            </a:r>
            <a:endParaRPr lang="en-US" sz="1600" dirty="0"/>
          </a:p>
          <a:p>
            <a:r>
              <a:rPr lang="en-US" sz="1400" dirty="0"/>
              <a:t>Validate connection in the User Onboarding Items table</a:t>
            </a:r>
          </a:p>
          <a:p>
            <a:r>
              <a:rPr lang="en-US" sz="1400" dirty="0">
                <a:solidFill>
                  <a:schemeClr val="bg2">
                    <a:lumMod val="10000"/>
                  </a:schemeClr>
                </a:solidFill>
                <a:ea typeface="+mn-lt"/>
                <a:cs typeface="+mn-lt"/>
              </a:rPr>
              <a:t>Enable the flow: Synchronize attachments of onboarding items to sync attachments on HR Tasks back to the Magnit system</a:t>
            </a:r>
            <a:endParaRPr lang="en-US" sz="1400" dirty="0">
              <a:solidFill>
                <a:schemeClr val="bg2">
                  <a:lumMod val="10000"/>
                </a:schemeClr>
              </a:solidFill>
            </a:endParaRPr>
          </a:p>
        </p:txBody>
      </p:sp>
      <p:sp>
        <p:nvSpPr>
          <p:cNvPr id="29" name="Rectangle 28">
            <a:extLst>
              <a:ext uri="{FF2B5EF4-FFF2-40B4-BE49-F238E27FC236}">
                <a16:creationId xmlns:a16="http://schemas.microsoft.com/office/drawing/2014/main" id="{E96367F5-D173-AF5B-FD59-09BF17F1B81D}"/>
              </a:ext>
            </a:extLst>
          </p:cNvPr>
          <p:cNvSpPr/>
          <p:nvPr/>
        </p:nvSpPr>
        <p:spPr>
          <a:xfrm>
            <a:off x="8053839" y="1341439"/>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Store</a:t>
            </a:r>
          </a:p>
        </p:txBody>
      </p:sp>
      <p:sp>
        <p:nvSpPr>
          <p:cNvPr id="32" name="Rectangle 31">
            <a:extLst>
              <a:ext uri="{FF2B5EF4-FFF2-40B4-BE49-F238E27FC236}">
                <a16:creationId xmlns:a16="http://schemas.microsoft.com/office/drawing/2014/main" id="{FE3A3854-7F96-2A11-1375-E33DB74E3122}"/>
              </a:ext>
            </a:extLst>
          </p:cNvPr>
          <p:cNvSpPr/>
          <p:nvPr/>
        </p:nvSpPr>
        <p:spPr>
          <a:xfrm>
            <a:off x="10123256" y="1341438"/>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Connection</a:t>
            </a:r>
          </a:p>
        </p:txBody>
      </p:sp>
      <p:cxnSp>
        <p:nvCxnSpPr>
          <p:cNvPr id="33" name="Elbow Connector 47">
            <a:extLst>
              <a:ext uri="{FF2B5EF4-FFF2-40B4-BE49-F238E27FC236}">
                <a16:creationId xmlns:a16="http://schemas.microsoft.com/office/drawing/2014/main" id="{C9191A23-4200-60EB-D315-58014AD08756}"/>
              </a:ext>
            </a:extLst>
          </p:cNvPr>
          <p:cNvCxnSpPr>
            <a:cxnSpLocks/>
            <a:stCxn id="29" idx="3"/>
            <a:endCxn id="32" idx="1"/>
          </p:cNvCxnSpPr>
          <p:nvPr/>
        </p:nvCxnSpPr>
        <p:spPr>
          <a:xfrm flipV="1">
            <a:off x="9334009" y="1994017"/>
            <a:ext cx="789247"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8EFFCA9E-CB01-9FCC-2CCA-03DEE0345841}"/>
              </a:ext>
            </a:extLst>
          </p:cNvPr>
          <p:cNvSpPr/>
          <p:nvPr/>
        </p:nvSpPr>
        <p:spPr>
          <a:xfrm>
            <a:off x="8059450" y="2940057"/>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gn="ctr">
              <a:defRPr/>
            </a:pPr>
            <a:r>
              <a:rPr lang="en-US" sz="1400" dirty="0"/>
              <a:t>Task Templates</a:t>
            </a:r>
          </a:p>
        </p:txBody>
      </p:sp>
      <p:cxnSp>
        <p:nvCxnSpPr>
          <p:cNvPr id="37" name="Elbow Connector 49">
            <a:extLst>
              <a:ext uri="{FF2B5EF4-FFF2-40B4-BE49-F238E27FC236}">
                <a16:creationId xmlns:a16="http://schemas.microsoft.com/office/drawing/2014/main" id="{7A3512C4-387A-AE73-1A3B-58B289EE1C13}"/>
              </a:ext>
            </a:extLst>
          </p:cNvPr>
          <p:cNvCxnSpPr>
            <a:cxnSpLocks/>
            <a:stCxn id="32" idx="3"/>
            <a:endCxn id="39" idx="3"/>
          </p:cNvCxnSpPr>
          <p:nvPr/>
        </p:nvCxnSpPr>
        <p:spPr>
          <a:xfrm>
            <a:off x="11403426" y="1994017"/>
            <a:ext cx="12700" cy="1598618"/>
          </a:xfrm>
          <a:prstGeom prst="bentConnector3">
            <a:avLst>
              <a:gd name="adj1" fmla="val 180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58">
            <a:extLst>
              <a:ext uri="{FF2B5EF4-FFF2-40B4-BE49-F238E27FC236}">
                <a16:creationId xmlns:a16="http://schemas.microsoft.com/office/drawing/2014/main" id="{E73A28FE-5871-933C-130F-B180F37726A7}"/>
              </a:ext>
            </a:extLst>
          </p:cNvPr>
          <p:cNvCxnSpPr>
            <a:cxnSpLocks/>
            <a:stCxn id="39" idx="1"/>
            <a:endCxn id="36" idx="3"/>
          </p:cNvCxnSpPr>
          <p:nvPr/>
        </p:nvCxnSpPr>
        <p:spPr>
          <a:xfrm flipH="1">
            <a:off x="9339620" y="3592635"/>
            <a:ext cx="783636"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4C8DE87B-5FAC-D85B-9740-5C8A802F7CC2}"/>
              </a:ext>
            </a:extLst>
          </p:cNvPr>
          <p:cNvSpPr/>
          <p:nvPr/>
        </p:nvSpPr>
        <p:spPr>
          <a:xfrm>
            <a:off x="10123256" y="294005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rPr>
              <a:t>Integration Service</a:t>
            </a:r>
          </a:p>
        </p:txBody>
      </p:sp>
      <p:sp>
        <p:nvSpPr>
          <p:cNvPr id="45" name="Rectangle 44">
            <a:extLst>
              <a:ext uri="{FF2B5EF4-FFF2-40B4-BE49-F238E27FC236}">
                <a16:creationId xmlns:a16="http://schemas.microsoft.com/office/drawing/2014/main" id="{5EDCD983-8F6D-97C3-7ED6-11F236D66520}"/>
              </a:ext>
            </a:extLst>
          </p:cNvPr>
          <p:cNvSpPr/>
          <p:nvPr/>
        </p:nvSpPr>
        <p:spPr>
          <a:xfrm>
            <a:off x="9091353" y="4538676"/>
            <a:ext cx="1280170" cy="13051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gn="ctr">
              <a:defRPr/>
            </a:pPr>
            <a:r>
              <a:rPr lang="en-US" sz="1400" dirty="0"/>
              <a:t>Lifecycle event Case</a:t>
            </a:r>
          </a:p>
        </p:txBody>
      </p:sp>
      <p:pic>
        <p:nvPicPr>
          <p:cNvPr id="46" name="Graphic 45">
            <a:extLst>
              <a:ext uri="{FF2B5EF4-FFF2-40B4-BE49-F238E27FC236}">
                <a16:creationId xmlns:a16="http://schemas.microsoft.com/office/drawing/2014/main" id="{76F2F712-B827-F13C-A685-F2AA648E56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51135" y="2059941"/>
            <a:ext cx="496800" cy="496800"/>
          </a:xfrm>
          <a:prstGeom prst="rect">
            <a:avLst/>
          </a:prstGeom>
        </p:spPr>
      </p:pic>
      <p:pic>
        <p:nvPicPr>
          <p:cNvPr id="51" name="Graphic 50">
            <a:extLst>
              <a:ext uri="{FF2B5EF4-FFF2-40B4-BE49-F238E27FC236}">
                <a16:creationId xmlns:a16="http://schemas.microsoft.com/office/drawing/2014/main" id="{0E455453-8E49-73FC-B847-2C25DAADBEA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14941" y="2059941"/>
            <a:ext cx="496800" cy="496800"/>
          </a:xfrm>
          <a:prstGeom prst="rect">
            <a:avLst/>
          </a:prstGeom>
        </p:spPr>
      </p:pic>
      <p:pic>
        <p:nvPicPr>
          <p:cNvPr id="52" name="Graphic 51">
            <a:extLst>
              <a:ext uri="{FF2B5EF4-FFF2-40B4-BE49-F238E27FC236}">
                <a16:creationId xmlns:a16="http://schemas.microsoft.com/office/drawing/2014/main" id="{CF2D01CF-BB4B-D0C0-589C-E3CAE197097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483038" y="5257179"/>
            <a:ext cx="496800" cy="496800"/>
          </a:xfrm>
          <a:prstGeom prst="rect">
            <a:avLst/>
          </a:prstGeom>
        </p:spPr>
      </p:pic>
      <p:pic>
        <p:nvPicPr>
          <p:cNvPr id="53" name="Graphic 52">
            <a:extLst>
              <a:ext uri="{FF2B5EF4-FFF2-40B4-BE49-F238E27FC236}">
                <a16:creationId xmlns:a16="http://schemas.microsoft.com/office/drawing/2014/main" id="{0AA54479-E326-4427-DE28-497C2549859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514941" y="3658559"/>
            <a:ext cx="496800" cy="496800"/>
          </a:xfrm>
          <a:prstGeom prst="rect">
            <a:avLst/>
          </a:prstGeom>
        </p:spPr>
      </p:pic>
      <p:pic>
        <p:nvPicPr>
          <p:cNvPr id="54" name="Graphic 53">
            <a:extLst>
              <a:ext uri="{FF2B5EF4-FFF2-40B4-BE49-F238E27FC236}">
                <a16:creationId xmlns:a16="http://schemas.microsoft.com/office/drawing/2014/main" id="{1FBB4EB5-F2D4-D736-1AF1-F877905F40A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51135" y="3658559"/>
            <a:ext cx="496800" cy="496800"/>
          </a:xfrm>
          <a:prstGeom prst="rect">
            <a:avLst/>
          </a:prstGeom>
        </p:spPr>
      </p:pic>
    </p:spTree>
    <p:extLst>
      <p:ext uri="{BB962C8B-B14F-4D97-AF65-F5344CB8AC3E}">
        <p14:creationId xmlns:p14="http://schemas.microsoft.com/office/powerpoint/2010/main" val="10322358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A12AC-66EA-2A21-A7FD-6F1EF9B46CEE}"/>
              </a:ext>
            </a:extLst>
          </p:cNvPr>
          <p:cNvSpPr>
            <a:spLocks noGrp="1"/>
          </p:cNvSpPr>
          <p:nvPr>
            <p:ph type="title"/>
          </p:nvPr>
        </p:nvSpPr>
        <p:spPr/>
        <p:txBody>
          <a:bodyPr/>
          <a:lstStyle/>
          <a:p>
            <a:r>
              <a:rPr lang="en-US" dirty="0"/>
              <a:t>Magnit integration synchronization</a:t>
            </a:r>
          </a:p>
        </p:txBody>
      </p:sp>
      <p:sp>
        <p:nvSpPr>
          <p:cNvPr id="3" name="Content Placeholder 2">
            <a:extLst>
              <a:ext uri="{FF2B5EF4-FFF2-40B4-BE49-F238E27FC236}">
                <a16:creationId xmlns:a16="http://schemas.microsoft.com/office/drawing/2014/main" id="{B1C39E09-BD44-F010-8C82-BC8C25607674}"/>
              </a:ext>
            </a:extLst>
          </p:cNvPr>
          <p:cNvSpPr>
            <a:spLocks noGrp="1"/>
          </p:cNvSpPr>
          <p:nvPr>
            <p:ph idx="1"/>
          </p:nvPr>
        </p:nvSpPr>
        <p:spPr/>
        <p:txBody>
          <a:bodyPr vert="horz" lIns="91440" tIns="45720" rIns="91440" bIns="45720" rtlCol="0" anchor="t">
            <a:noAutofit/>
          </a:bodyPr>
          <a:lstStyle/>
          <a:p>
            <a:pPr marL="0" indent="0">
              <a:spcBef>
                <a:spcPts val="300"/>
              </a:spcBef>
              <a:spcAft>
                <a:spcPts val="0"/>
              </a:spcAft>
              <a:buNone/>
            </a:pPr>
            <a:r>
              <a:rPr lang="en-US" dirty="0"/>
              <a:t>There are two types of integration syncs available:</a:t>
            </a:r>
            <a:br>
              <a:rPr lang="en-US" dirty="0"/>
            </a:br>
            <a:br>
              <a:rPr lang="en-US" dirty="0"/>
            </a:br>
            <a:endParaRPr lang="en-US" dirty="0"/>
          </a:p>
          <a:p>
            <a:endParaRPr lang="en-US" dirty="0">
              <a:latin typeface="Century Gothic" panose="020F0302020204030204"/>
              <a:cs typeface="Arial"/>
            </a:endParaRPr>
          </a:p>
        </p:txBody>
      </p:sp>
      <p:graphicFrame>
        <p:nvGraphicFramePr>
          <p:cNvPr id="5" name="Diagram 4">
            <a:extLst>
              <a:ext uri="{FF2B5EF4-FFF2-40B4-BE49-F238E27FC236}">
                <a16:creationId xmlns:a16="http://schemas.microsoft.com/office/drawing/2014/main" id="{B8D0CA4D-D96B-9C59-9875-6B9A6721B146}"/>
              </a:ext>
            </a:extLst>
          </p:cNvPr>
          <p:cNvGraphicFramePr/>
          <p:nvPr>
            <p:extLst>
              <p:ext uri="{D42A27DB-BD31-4B8C-83A1-F6EECF244321}">
                <p14:modId xmlns:p14="http://schemas.microsoft.com/office/powerpoint/2010/main" val="441875690"/>
              </p:ext>
            </p:extLst>
          </p:nvPr>
        </p:nvGraphicFramePr>
        <p:xfrm>
          <a:off x="1239762" y="2042592"/>
          <a:ext cx="9605295" cy="3682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0119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p:txBody>
          <a:bodyPr/>
          <a:lstStyle/>
          <a:p>
            <a:r>
              <a:rPr lang="en-US" dirty="0"/>
              <a:t>Magnit integration resources</a:t>
            </a:r>
          </a:p>
        </p:txBody>
      </p:sp>
      <p:sp>
        <p:nvSpPr>
          <p:cNvPr id="262" name="Content Placeholder 261">
            <a:extLst>
              <a:ext uri="{FF2B5EF4-FFF2-40B4-BE49-F238E27FC236}">
                <a16:creationId xmlns:a16="http://schemas.microsoft.com/office/drawing/2014/main" id="{65F6C0A7-95F0-45AD-9EC6-7A566452BC6A}"/>
              </a:ext>
            </a:extLst>
          </p:cNvPr>
          <p:cNvSpPr>
            <a:spLocks noGrp="1"/>
          </p:cNvSpPr>
          <p:nvPr>
            <p:ph idx="1"/>
          </p:nvPr>
        </p:nvSpPr>
        <p:spPr/>
        <p:txBody>
          <a:bodyPr vert="horz" lIns="91440" tIns="45720" rIns="91440" bIns="45720" rtlCol="0" anchor="t">
            <a:noAutofit/>
          </a:bodyPr>
          <a:lstStyle/>
          <a:p>
            <a:pPr>
              <a:buClr>
                <a:schemeClr val="tx1"/>
              </a:buClr>
            </a:pPr>
            <a:r>
              <a:rPr lang="en-AU" dirty="0"/>
              <a:t>For more information, visit:</a:t>
            </a:r>
          </a:p>
          <a:p>
            <a:pPr>
              <a:buClr>
                <a:schemeClr val="tx1"/>
              </a:buClr>
            </a:pPr>
            <a:r>
              <a:rPr lang="en-AU" dirty="0">
                <a:solidFill>
                  <a:srgbClr val="009156"/>
                </a:solidFill>
                <a:hlinkClick r:id="rId3">
                  <a:extLst>
                    <a:ext uri="{A12FA001-AC4F-418D-AE19-62706E023703}">
                      <ahyp:hlinkClr xmlns:ahyp="http://schemas.microsoft.com/office/drawing/2018/hyperlinkcolor" val="tx"/>
                    </a:ext>
                  </a:extLst>
                </a:hlinkClick>
              </a:rPr>
              <a:t>The ServiceNow Store</a:t>
            </a:r>
            <a:r>
              <a:rPr lang="en-AU" dirty="0">
                <a:solidFill>
                  <a:srgbClr val="009156"/>
                </a:solidFill>
              </a:rPr>
              <a:t> </a:t>
            </a:r>
            <a:r>
              <a:rPr lang="en-AU" dirty="0"/>
              <a:t>– Summary, key features, release notes, and screenshots</a:t>
            </a:r>
          </a:p>
          <a:p>
            <a:pPr lvl="1" indent="-233045">
              <a:buClr>
                <a:schemeClr val="tx1"/>
              </a:buClr>
            </a:pPr>
            <a:r>
              <a:rPr lang="en-AU" dirty="0">
                <a:solidFill>
                  <a:srgbClr val="009156"/>
                </a:solidFill>
                <a:hlinkClick r:id="rId4">
                  <a:extLst>
                    <a:ext uri="{A12FA001-AC4F-418D-AE19-62706E023703}">
                      <ahyp:hlinkClr xmlns:ahyp="http://schemas.microsoft.com/office/drawing/2018/hyperlinkcolor" val="tx"/>
                    </a:ext>
                  </a:extLst>
                </a:hlinkClick>
              </a:rPr>
              <a:t>Magnit Spoke</a:t>
            </a:r>
          </a:p>
          <a:p>
            <a:pPr lvl="1" indent="-233045">
              <a:buClr>
                <a:schemeClr val="tx1"/>
              </a:buClr>
            </a:pPr>
            <a:r>
              <a:rPr lang="en-AU" dirty="0">
                <a:solidFill>
                  <a:srgbClr val="009156"/>
                </a:solidFill>
                <a:hlinkClick r:id="rId5">
                  <a:extLst>
                    <a:ext uri="{A12FA001-AC4F-418D-AE19-62706E023703}">
                      <ahyp:hlinkClr xmlns:ahyp="http://schemas.microsoft.com/office/drawing/2018/hyperlinkcolor" val="tx"/>
                    </a:ext>
                  </a:extLst>
                </a:hlinkClick>
              </a:rPr>
              <a:t>HR Service Delivery Integration with Magnit</a:t>
            </a:r>
            <a:endParaRPr lang="en-AU" dirty="0">
              <a:solidFill>
                <a:srgbClr val="009156"/>
              </a:solidFill>
            </a:endParaRPr>
          </a:p>
          <a:p>
            <a:pPr>
              <a:buClr>
                <a:schemeClr val="tx1"/>
              </a:buClr>
            </a:pPr>
            <a:r>
              <a:rPr lang="en-AU" dirty="0">
                <a:solidFill>
                  <a:srgbClr val="009156"/>
                </a:solidFill>
                <a:hlinkClick r:id="rId6">
                  <a:extLst>
                    <a:ext uri="{A12FA001-AC4F-418D-AE19-62706E023703}">
                      <ahyp:hlinkClr xmlns:ahyp="http://schemas.microsoft.com/office/drawing/2018/hyperlinkcolor" val="tx"/>
                    </a:ext>
                  </a:extLst>
                </a:hlinkClick>
              </a:rPr>
              <a:t>The ServiceNow Docs</a:t>
            </a:r>
            <a:r>
              <a:rPr lang="en-AU" dirty="0">
                <a:solidFill>
                  <a:srgbClr val="009156"/>
                </a:solidFill>
              </a:rPr>
              <a:t> </a:t>
            </a:r>
            <a:r>
              <a:rPr lang="en-AU" dirty="0"/>
              <a:t>– Installation and configuration details</a:t>
            </a:r>
          </a:p>
          <a:p>
            <a:pPr lvl="1" indent="-233045">
              <a:buClr>
                <a:schemeClr val="tx1"/>
              </a:buClr>
            </a:pPr>
            <a:r>
              <a:rPr lang="en-AU" dirty="0">
                <a:solidFill>
                  <a:srgbClr val="009156"/>
                </a:solidFill>
                <a:hlinkClick r:id="rId7">
                  <a:extLst>
                    <a:ext uri="{A12FA001-AC4F-418D-AE19-62706E023703}">
                      <ahyp:hlinkClr xmlns:ahyp="http://schemas.microsoft.com/office/drawing/2018/hyperlinkcolor" val="tx"/>
                    </a:ext>
                  </a:extLst>
                </a:hlinkClick>
              </a:rPr>
              <a:t>Magnit Spoke</a:t>
            </a:r>
          </a:p>
          <a:p>
            <a:pPr lvl="1" indent="-233045">
              <a:buClr>
                <a:schemeClr val="tx1"/>
              </a:buClr>
            </a:pPr>
            <a:r>
              <a:rPr lang="en-AU" dirty="0">
                <a:solidFill>
                  <a:srgbClr val="009156"/>
                </a:solidFill>
                <a:hlinkClick r:id="rId8">
                  <a:extLst>
                    <a:ext uri="{A12FA001-AC4F-418D-AE19-62706E023703}">
                      <ahyp:hlinkClr xmlns:ahyp="http://schemas.microsoft.com/office/drawing/2018/hyperlinkcolor" val="tx"/>
                    </a:ext>
                  </a:extLst>
                </a:hlinkClick>
              </a:rPr>
              <a:t>HR Service Delivery Integration with Magnit</a:t>
            </a:r>
            <a:endParaRPr lang="en-AU" dirty="0">
              <a:solidFill>
                <a:srgbClr val="009156"/>
              </a:solidFill>
            </a:endParaRPr>
          </a:p>
          <a:p>
            <a:pPr>
              <a:buClr>
                <a:schemeClr val="tx1"/>
              </a:buClr>
            </a:pPr>
            <a:r>
              <a:rPr lang="en-AU" dirty="0">
                <a:solidFill>
                  <a:srgbClr val="009156"/>
                </a:solidFill>
                <a:hlinkClick r:id="rId9">
                  <a:extLst>
                    <a:ext uri="{A12FA001-AC4F-418D-AE19-62706E023703}">
                      <ahyp:hlinkClr xmlns:ahyp="http://schemas.microsoft.com/office/drawing/2018/hyperlinkcolor" val="tx"/>
                    </a:ext>
                  </a:extLst>
                </a:hlinkClick>
              </a:rPr>
              <a:t>ServiceNow Community</a:t>
            </a:r>
            <a:r>
              <a:rPr lang="en-AU" dirty="0">
                <a:solidFill>
                  <a:srgbClr val="009156"/>
                </a:solidFill>
              </a:rPr>
              <a:t> </a:t>
            </a:r>
            <a:r>
              <a:rPr lang="en-AU" dirty="0"/>
              <a:t>– Browse comments and FAQs, or post your own questions</a:t>
            </a:r>
          </a:p>
        </p:txBody>
      </p:sp>
      <p:sp>
        <p:nvSpPr>
          <p:cNvPr id="8" name="Text Placeholder 5">
            <a:extLst>
              <a:ext uri="{FF2B5EF4-FFF2-40B4-BE49-F238E27FC236}">
                <a16:creationId xmlns:a16="http://schemas.microsoft.com/office/drawing/2014/main" id="{B6F1D67E-CF88-4768-8EEE-25C4B8C906F4}"/>
              </a:ext>
            </a:extLst>
          </p:cNvPr>
          <p:cNvSpPr txBox="1">
            <a:spLocks/>
          </p:cNvSpPr>
          <p:nvPr/>
        </p:nvSpPr>
        <p:spPr bwMode="gray">
          <a:xfrm>
            <a:off x="457526" y="5934456"/>
            <a:ext cx="11106558" cy="260484"/>
          </a:xfrm>
          <a:prstGeom prst="rect">
            <a:avLst/>
          </a:prstGeom>
        </p:spPr>
        <p:txBody>
          <a:bodyPr vert="horz" lIns="91440" tIns="45720" rIns="91440" bIns="0" rtlCol="0" anchor="b" anchorCtr="0">
            <a:noAutofit/>
          </a:bodyPr>
          <a:lstStyle>
            <a:lvl1pPr marL="0" indent="0" algn="l" defTabSz="457017" rtl="0" eaLnBrk="1" latinLnBrk="0" hangingPunct="1">
              <a:lnSpc>
                <a:spcPct val="90000"/>
              </a:lnSpc>
              <a:spcBef>
                <a:spcPts val="1200"/>
              </a:spcBef>
              <a:buClr>
                <a:schemeClr val="tx1"/>
              </a:buClr>
              <a:buFont typeface="Arial"/>
              <a:buNone/>
              <a:defRPr lang="en-US" sz="800" kern="1200" baseline="0" dirty="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ndParaRPr>
          </a:p>
        </p:txBody>
      </p:sp>
    </p:spTree>
    <p:extLst>
      <p:ext uri="{BB962C8B-B14F-4D97-AF65-F5344CB8AC3E}">
        <p14:creationId xmlns:p14="http://schemas.microsoft.com/office/powerpoint/2010/main" val="59145639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Adding your Logo</a:t>
            </a:r>
          </a:p>
        </p:txBody>
      </p:sp>
      <p:sp>
        <p:nvSpPr>
          <p:cNvPr id="6" name="Content Placeholder 5">
            <a:extLst>
              <a:ext uri="{FF2B5EF4-FFF2-40B4-BE49-F238E27FC236}">
                <a16:creationId xmlns:a16="http://schemas.microsoft.com/office/drawing/2014/main" id="{D695EB61-86D1-8D4D-BFFE-8023C1743062}"/>
              </a:ext>
            </a:extLst>
          </p:cNvPr>
          <p:cNvSpPr>
            <a:spLocks noGrp="1"/>
          </p:cNvSpPr>
          <p:nvPr>
            <p:ph idx="1"/>
          </p:nvPr>
        </p:nvSpPr>
        <p:spPr>
          <a:xfrm>
            <a:off x="448055" y="1345359"/>
            <a:ext cx="7495795" cy="4823665"/>
          </a:xfrm>
        </p:spPr>
        <p:txBody>
          <a:bodyPr/>
          <a:lstStyle/>
          <a:p>
            <a:pPr marL="0" indent="0">
              <a:buNone/>
            </a:pPr>
            <a:r>
              <a:rPr lang="en-GB" b="1" dirty="0"/>
              <a:t>To provide credibility to ServiceNow documents, the ServiceNow and your logo should be visible, but not domineering.</a:t>
            </a:r>
          </a:p>
          <a:p>
            <a:pPr marL="0" indent="0">
              <a:buNone/>
            </a:pPr>
            <a:r>
              <a:rPr lang="en-GB" b="1" dirty="0"/>
              <a:t>Click </a:t>
            </a:r>
            <a:r>
              <a:rPr lang="en-GB" b="1" dirty="0">
                <a:solidFill>
                  <a:schemeClr val="bg1"/>
                </a:solidFill>
              </a:rPr>
              <a:t>View &gt; Slide Master &gt; Slide &gt; Select Page 1</a:t>
            </a:r>
          </a:p>
          <a:p>
            <a:pPr marL="0" indent="0">
              <a:buNone/>
            </a:pPr>
            <a:r>
              <a:rPr lang="en-GB" b="1" i="1" dirty="0"/>
              <a:t>What to do:</a:t>
            </a:r>
            <a:endParaRPr lang="en-GB" b="1" dirty="0"/>
          </a:p>
          <a:p>
            <a:r>
              <a:rPr lang="en-GB" dirty="0"/>
              <a:t>Download logos from the Brand Center site.</a:t>
            </a:r>
          </a:p>
          <a:p>
            <a:r>
              <a:rPr lang="en-GB" dirty="0"/>
              <a:t>Scale logos to an exact height of 0.45cm. </a:t>
            </a:r>
          </a:p>
          <a:p>
            <a:r>
              <a:rPr lang="en-GB" dirty="0"/>
              <a:t>Place your logos after the ServiceNow logo, divided by a grey bar.</a:t>
            </a:r>
          </a:p>
          <a:p>
            <a:r>
              <a:rPr lang="en-GB" dirty="0"/>
              <a:t>The same rule should be applied when more than one partner logo is required.</a:t>
            </a:r>
          </a:p>
          <a:p>
            <a:pPr marL="0" indent="0">
              <a:buNone/>
            </a:pPr>
            <a:r>
              <a:rPr lang="en-GB" b="1" i="1" dirty="0"/>
              <a:t>What not to do</a:t>
            </a:r>
            <a:r>
              <a:rPr lang="en-GB" i="1" dirty="0"/>
              <a:t>:</a:t>
            </a:r>
            <a:endParaRPr lang="en-GB" dirty="0"/>
          </a:p>
          <a:p>
            <a:r>
              <a:rPr lang="en-GB" dirty="0"/>
              <a:t>Do not scale logos beyond 0.45cm height </a:t>
            </a:r>
          </a:p>
          <a:p>
            <a:r>
              <a:rPr lang="en-GB" dirty="0"/>
              <a:t>Do not stack ServiceNow and Partner logos</a:t>
            </a:r>
          </a:p>
          <a:p>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grpSp>
        <p:nvGrpSpPr>
          <p:cNvPr id="11" name="Group 10">
            <a:extLst>
              <a:ext uri="{FF2B5EF4-FFF2-40B4-BE49-F238E27FC236}">
                <a16:creationId xmlns:a16="http://schemas.microsoft.com/office/drawing/2014/main" id="{2F15FA14-B77B-4476-8AE6-F7D26EFE7F88}"/>
              </a:ext>
            </a:extLst>
          </p:cNvPr>
          <p:cNvGrpSpPr/>
          <p:nvPr/>
        </p:nvGrpSpPr>
        <p:grpSpPr>
          <a:xfrm>
            <a:off x="7805516" y="1345359"/>
            <a:ext cx="3841612" cy="3760041"/>
            <a:chOff x="7305532" y="1635300"/>
            <a:chExt cx="4492029" cy="4396647"/>
          </a:xfrm>
        </p:grpSpPr>
        <p:pic>
          <p:nvPicPr>
            <p:cNvPr id="12" name="Picture 11">
              <a:extLst>
                <a:ext uri="{FF2B5EF4-FFF2-40B4-BE49-F238E27FC236}">
                  <a16:creationId xmlns:a16="http://schemas.microsoft.com/office/drawing/2014/main" id="{ADDF6614-FB87-4D70-92E2-81D8C2C8B6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5532" y="1635300"/>
              <a:ext cx="4492029" cy="1243281"/>
            </a:xfrm>
            <a:prstGeom prst="rect">
              <a:avLst/>
            </a:prstGeom>
          </p:spPr>
        </p:pic>
        <p:pic>
          <p:nvPicPr>
            <p:cNvPr id="13" name="Picture 12">
              <a:extLst>
                <a:ext uri="{FF2B5EF4-FFF2-40B4-BE49-F238E27FC236}">
                  <a16:creationId xmlns:a16="http://schemas.microsoft.com/office/drawing/2014/main" id="{CCCB1A35-12D4-437F-B2D7-187408918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5532" y="2985314"/>
              <a:ext cx="2210878" cy="1243281"/>
            </a:xfrm>
            <a:prstGeom prst="rect">
              <a:avLst/>
            </a:prstGeom>
          </p:spPr>
        </p:pic>
        <p:pic>
          <p:nvPicPr>
            <p:cNvPr id="14" name="Picture 13">
              <a:extLst>
                <a:ext uri="{FF2B5EF4-FFF2-40B4-BE49-F238E27FC236}">
                  <a16:creationId xmlns:a16="http://schemas.microsoft.com/office/drawing/2014/main" id="{F47643C9-7784-4CC5-82B3-76FFBAA958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86683" y="4788666"/>
              <a:ext cx="2210878" cy="1243281"/>
            </a:xfrm>
            <a:prstGeom prst="rect">
              <a:avLst/>
            </a:prstGeom>
          </p:spPr>
        </p:pic>
        <p:pic>
          <p:nvPicPr>
            <p:cNvPr id="15" name="Picture 14">
              <a:extLst>
                <a:ext uri="{FF2B5EF4-FFF2-40B4-BE49-F238E27FC236}">
                  <a16:creationId xmlns:a16="http://schemas.microsoft.com/office/drawing/2014/main" id="{F7CC27C7-185D-4D8E-A2EE-C100980822E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05532" y="4788666"/>
              <a:ext cx="2205473" cy="1243281"/>
            </a:xfrm>
            <a:prstGeom prst="rect">
              <a:avLst/>
            </a:prstGeom>
          </p:spPr>
        </p:pic>
      </p:grpSp>
    </p:spTree>
    <p:extLst>
      <p:ext uri="{BB962C8B-B14F-4D97-AF65-F5344CB8AC3E}">
        <p14:creationId xmlns:p14="http://schemas.microsoft.com/office/powerpoint/2010/main" val="28928085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a:xfrm>
            <a:off x="432575" y="3848473"/>
            <a:ext cx="6519370" cy="1325880"/>
          </a:xfrm>
        </p:spPr>
        <p:txBody>
          <a:bodyPr/>
          <a:lstStyle/>
          <a:p>
            <a:r>
              <a:rPr lang="en-US" dirty="0"/>
              <a:t>Learning management system</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2229086310"/>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Logo, company name&#10;&#10;Description automatically generated">
            <a:extLst>
              <a:ext uri="{FF2B5EF4-FFF2-40B4-BE49-F238E27FC236}">
                <a16:creationId xmlns:a16="http://schemas.microsoft.com/office/drawing/2014/main" id="{E3A94728-9EE8-49FE-904E-104D38DF7CA6}"/>
              </a:ext>
            </a:extLst>
          </p:cNvPr>
          <p:cNvPicPr>
            <a:picLocks noChangeAspect="1"/>
          </p:cNvPicPr>
          <p:nvPr/>
        </p:nvPicPr>
        <p:blipFill rotWithShape="1">
          <a:blip r:embed="rId3"/>
          <a:srcRect t="8098" r="5852" b="13914"/>
          <a:stretch/>
        </p:blipFill>
        <p:spPr>
          <a:xfrm>
            <a:off x="9234238" y="5417473"/>
            <a:ext cx="2405312" cy="754727"/>
          </a:xfrm>
          <a:prstGeom prst="rect">
            <a:avLst/>
          </a:prstGeom>
        </p:spPr>
      </p:pic>
      <p:sp>
        <p:nvSpPr>
          <p:cNvPr id="2" name="Title 1">
            <a:extLst>
              <a:ext uri="{FF2B5EF4-FFF2-40B4-BE49-F238E27FC236}">
                <a16:creationId xmlns:a16="http://schemas.microsoft.com/office/drawing/2014/main" id="{756D4536-9648-4AD5-8E56-CCB63C1AEBB5}"/>
              </a:ext>
            </a:extLst>
          </p:cNvPr>
          <p:cNvSpPr>
            <a:spLocks noGrp="1"/>
          </p:cNvSpPr>
          <p:nvPr>
            <p:ph type="title"/>
          </p:nvPr>
        </p:nvSpPr>
        <p:spPr/>
        <p:txBody>
          <a:bodyPr/>
          <a:lstStyle/>
          <a:p>
            <a:r>
              <a:rPr lang="en-US" dirty="0"/>
              <a:t>Cornerstone to-do integration</a:t>
            </a:r>
          </a:p>
        </p:txBody>
      </p:sp>
      <p:sp>
        <p:nvSpPr>
          <p:cNvPr id="3" name="Content Placeholder 2">
            <a:extLst>
              <a:ext uri="{FF2B5EF4-FFF2-40B4-BE49-F238E27FC236}">
                <a16:creationId xmlns:a16="http://schemas.microsoft.com/office/drawing/2014/main" id="{079DDA45-36E8-4ABE-A470-46557885190F}"/>
              </a:ext>
            </a:extLst>
          </p:cNvPr>
          <p:cNvSpPr>
            <a:spLocks noGrp="1"/>
          </p:cNvSpPr>
          <p:nvPr>
            <p:ph idx="1"/>
          </p:nvPr>
        </p:nvSpPr>
        <p:spPr/>
        <p:txBody>
          <a:bodyPr/>
          <a:lstStyle/>
          <a:p>
            <a:pPr marL="0" indent="0">
              <a:buNone/>
            </a:pPr>
            <a:r>
              <a:rPr lang="en-US" dirty="0"/>
              <a:t>The preconfigured integration uses REST services to pull learning to-dos from Cornerstone OnDemand to ServiceNow HRSD. You can use as-is or customize it to meet your needs.</a:t>
            </a:r>
          </a:p>
          <a:p>
            <a:r>
              <a:rPr lang="en-US" dirty="0"/>
              <a:t>Sync users, pull learning objects and to dos from Cornerstone and present them as employee to dos in the Employee Service Center</a:t>
            </a:r>
          </a:p>
          <a:p>
            <a:r>
              <a:rPr lang="en-US" dirty="0"/>
              <a:t>Mapped to </a:t>
            </a:r>
            <a:r>
              <a:rPr lang="en-US" b="1" dirty="0"/>
              <a:t>HR Pulled To-Do </a:t>
            </a:r>
            <a:r>
              <a:rPr lang="en-US" dirty="0"/>
              <a:t>table</a:t>
            </a:r>
          </a:p>
          <a:p>
            <a:r>
              <a:rPr lang="en-US" dirty="0"/>
              <a:t>Employee will be directed to Cornerstone OnDemand to complete the to-do</a:t>
            </a:r>
          </a:p>
          <a:p>
            <a:r>
              <a:rPr lang="en-US" dirty="0"/>
              <a:t>To setup the integration</a:t>
            </a:r>
          </a:p>
          <a:p>
            <a:pPr lvl="1"/>
            <a:r>
              <a:rPr lang="en-US" dirty="0"/>
              <a:t>Configure source credentials for learning system in Cornerstone spoke</a:t>
            </a:r>
          </a:p>
          <a:p>
            <a:pPr lvl="1"/>
            <a:r>
              <a:rPr lang="en-US" dirty="0"/>
              <a:t>Configure scheduled job frequency and transform maps as needed</a:t>
            </a:r>
          </a:p>
        </p:txBody>
      </p:sp>
      <p:pic>
        <p:nvPicPr>
          <p:cNvPr id="6" name="Picture 5">
            <a:extLst>
              <a:ext uri="{FF2B5EF4-FFF2-40B4-BE49-F238E27FC236}">
                <a16:creationId xmlns:a16="http://schemas.microsoft.com/office/drawing/2014/main" id="{396AAABF-C173-A5E2-7DBE-6224EE446D11}"/>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0592005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Background check </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2775658870"/>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D4536-9648-4AD5-8E56-CCB63C1AEBB5}"/>
              </a:ext>
            </a:extLst>
          </p:cNvPr>
          <p:cNvSpPr>
            <a:spLocks noGrp="1"/>
          </p:cNvSpPr>
          <p:nvPr>
            <p:ph type="title"/>
          </p:nvPr>
        </p:nvSpPr>
        <p:spPr/>
        <p:txBody>
          <a:bodyPr/>
          <a:lstStyle/>
          <a:p>
            <a:r>
              <a:rPr lang="en-US" dirty="0"/>
              <a:t>Integrating with a background check system</a:t>
            </a:r>
          </a:p>
        </p:txBody>
      </p:sp>
      <p:sp>
        <p:nvSpPr>
          <p:cNvPr id="4" name="TextBox 3">
            <a:extLst>
              <a:ext uri="{FF2B5EF4-FFF2-40B4-BE49-F238E27FC236}">
                <a16:creationId xmlns:a16="http://schemas.microsoft.com/office/drawing/2014/main" id="{DDC8E5DE-34B6-7BDE-AD39-DA4C5D24D7FB}"/>
              </a:ext>
            </a:extLst>
          </p:cNvPr>
          <p:cNvSpPr txBox="1"/>
          <p:nvPr/>
        </p:nvSpPr>
        <p:spPr>
          <a:xfrm>
            <a:off x="510733" y="1784074"/>
            <a:ext cx="2970680" cy="230988"/>
          </a:xfrm>
          <a:prstGeom prst="rect">
            <a:avLst/>
          </a:prstGeom>
          <a:noFill/>
        </p:spPr>
        <p:txBody>
          <a:bodyPr wrap="square" lIns="0" tIns="0" rIns="0" bIns="0" rtlCol="0" anchor="ctr">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IN" sz="1200" b="1" i="0" u="none" strike="noStrike" kern="1200" cap="none" spc="0" normalizeH="0" baseline="0" noProof="0" dirty="0">
                <a:ln>
                  <a:noFill/>
                </a:ln>
                <a:solidFill>
                  <a:srgbClr val="000000"/>
                </a:solidFill>
                <a:effectLst/>
                <a:uLnTx/>
                <a:uFillTx/>
                <a:latin typeface="Century Gothic" panose="020F0302020204030204"/>
                <a:ea typeface="+mn-ea"/>
                <a:cs typeface="+mn-cs"/>
              </a:rPr>
              <a:t>Third-party background check system</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5" name="TextBox 14">
            <a:extLst>
              <a:ext uri="{FF2B5EF4-FFF2-40B4-BE49-F238E27FC236}">
                <a16:creationId xmlns:a16="http://schemas.microsoft.com/office/drawing/2014/main" id="{75D4B2D6-916F-0655-DDF6-B1554F242834}"/>
              </a:ext>
            </a:extLst>
          </p:cNvPr>
          <p:cNvSpPr txBox="1"/>
          <p:nvPr/>
        </p:nvSpPr>
        <p:spPr>
          <a:xfrm>
            <a:off x="713422" y="2171122"/>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Evaluates request and </a:t>
            </a:r>
            <a:b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b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updates case with </a:t>
            </a:r>
            <a:b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b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applicant ID and status</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6" name="TextBox 15">
            <a:extLst>
              <a:ext uri="{FF2B5EF4-FFF2-40B4-BE49-F238E27FC236}">
                <a16:creationId xmlns:a16="http://schemas.microsoft.com/office/drawing/2014/main" id="{B58D9BFC-3751-4712-3FCE-6EE459F935EF}"/>
              </a:ext>
            </a:extLst>
          </p:cNvPr>
          <p:cNvSpPr txBox="1"/>
          <p:nvPr/>
        </p:nvSpPr>
        <p:spPr>
          <a:xfrm>
            <a:off x="713422" y="3826749"/>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Background check in progress</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7" name="TextBox 16">
            <a:extLst>
              <a:ext uri="{FF2B5EF4-FFF2-40B4-BE49-F238E27FC236}">
                <a16:creationId xmlns:a16="http://schemas.microsoft.com/office/drawing/2014/main" id="{61307C2F-46EA-547E-9329-FCDC28085276}"/>
              </a:ext>
            </a:extLst>
          </p:cNvPr>
          <p:cNvSpPr txBox="1"/>
          <p:nvPr/>
        </p:nvSpPr>
        <p:spPr>
          <a:xfrm>
            <a:off x="713422" y="5380776"/>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Background check complete</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9" name="TextBox 18">
            <a:extLst>
              <a:ext uri="{FF2B5EF4-FFF2-40B4-BE49-F238E27FC236}">
                <a16:creationId xmlns:a16="http://schemas.microsoft.com/office/drawing/2014/main" id="{27D3F663-6BB1-C1A3-5C41-13F49F68555E}"/>
              </a:ext>
            </a:extLst>
          </p:cNvPr>
          <p:cNvSpPr txBox="1"/>
          <p:nvPr/>
        </p:nvSpPr>
        <p:spPr>
          <a:xfrm>
            <a:off x="4943841" y="4533070"/>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Updates case with status</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0" name="TextBox 19">
            <a:extLst>
              <a:ext uri="{FF2B5EF4-FFF2-40B4-BE49-F238E27FC236}">
                <a16:creationId xmlns:a16="http://schemas.microsoft.com/office/drawing/2014/main" id="{CA0DE555-2102-D310-DF5D-AC2AC89AF108}"/>
              </a:ext>
            </a:extLst>
          </p:cNvPr>
          <p:cNvSpPr txBox="1"/>
          <p:nvPr/>
        </p:nvSpPr>
        <p:spPr>
          <a:xfrm>
            <a:off x="9052340" y="3131845"/>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Clicks link in email and completes application on-site portal</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1" name="TextBox 20">
            <a:extLst>
              <a:ext uri="{FF2B5EF4-FFF2-40B4-BE49-F238E27FC236}">
                <a16:creationId xmlns:a16="http://schemas.microsoft.com/office/drawing/2014/main" id="{58B66BFD-5A62-EA1B-57BE-53BFBEF7D7F7}"/>
              </a:ext>
            </a:extLst>
          </p:cNvPr>
          <p:cNvSpPr txBox="1"/>
          <p:nvPr/>
        </p:nvSpPr>
        <p:spPr>
          <a:xfrm>
            <a:off x="4943841" y="3131845"/>
            <a:ext cx="2585623" cy="633944"/>
          </a:xfrm>
          <a:prstGeom prst="rect">
            <a:avLst/>
          </a:prstGeom>
          <a:noFill/>
          <a:ln w="6350">
            <a:solidFill>
              <a:schemeClr val="tx1"/>
            </a:solidFill>
          </a:ln>
        </p:spPr>
        <p:txBody>
          <a:bodyPr wrap="square" lIns="72009" tIns="72009" rIns="72009" bIns="72009" rtlCol="0" anchor="ctr">
            <a:noAutofit/>
          </a:bodyPr>
          <a:lstStyle/>
          <a:p>
            <a:pPr marL="131763" marR="0" lvl="0" indent="-131763" algn="l" defTabSz="45704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Creates task for employee</a:t>
            </a: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 to </a:t>
            </a:r>
            <a:b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b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sign up on third-party site</a:t>
            </a:r>
          </a:p>
          <a:p>
            <a:pPr marL="131763" marR="0" lvl="0" indent="-131763" algn="l" defTabSz="45704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Sends email to employee</a:t>
            </a:r>
            <a:endPar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2" name="TextBox 21">
            <a:extLst>
              <a:ext uri="{FF2B5EF4-FFF2-40B4-BE49-F238E27FC236}">
                <a16:creationId xmlns:a16="http://schemas.microsoft.com/office/drawing/2014/main" id="{CB3BFBF0-A0F3-EB9C-D4FE-FB61B40B62B9}"/>
              </a:ext>
            </a:extLst>
          </p:cNvPr>
          <p:cNvSpPr txBox="1"/>
          <p:nvPr/>
        </p:nvSpPr>
        <p:spPr>
          <a:xfrm>
            <a:off x="4943841" y="2171122"/>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HR agent creates case to </a:t>
            </a:r>
            <a:b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b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request background check</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3" name="TextBox 22">
            <a:extLst>
              <a:ext uri="{FF2B5EF4-FFF2-40B4-BE49-F238E27FC236}">
                <a16:creationId xmlns:a16="http://schemas.microsoft.com/office/drawing/2014/main" id="{353CEE95-1726-3C7B-E582-5C27545B2F69}"/>
              </a:ext>
            </a:extLst>
          </p:cNvPr>
          <p:cNvSpPr txBox="1"/>
          <p:nvPr/>
        </p:nvSpPr>
        <p:spPr>
          <a:xfrm>
            <a:off x="9117598" y="1784074"/>
            <a:ext cx="2455107" cy="230988"/>
          </a:xfrm>
          <a:prstGeom prst="rect">
            <a:avLst/>
          </a:prstGeom>
          <a:noFill/>
        </p:spPr>
        <p:txBody>
          <a:bodyPr wrap="square" lIns="0" tIns="0" rIns="0" bIns="0" rtlCol="0" anchor="ctr">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IN" sz="1200" b="1" i="0" u="none" strike="noStrike" kern="1200" cap="none" spc="0" normalizeH="0" baseline="0" noProof="0" dirty="0">
                <a:ln>
                  <a:noFill/>
                </a:ln>
                <a:solidFill>
                  <a:srgbClr val="000000"/>
                </a:solidFill>
                <a:effectLst/>
                <a:uLnTx/>
                <a:uFillTx/>
                <a:latin typeface="Century Gothic" panose="020F0302020204030204"/>
                <a:ea typeface="+mn-ea"/>
                <a:cs typeface="+mn-cs"/>
              </a:rPr>
              <a:t>Employee, Candidate or agent</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4" name="TextBox 23">
            <a:extLst>
              <a:ext uri="{FF2B5EF4-FFF2-40B4-BE49-F238E27FC236}">
                <a16:creationId xmlns:a16="http://schemas.microsoft.com/office/drawing/2014/main" id="{812770C4-7869-41AE-9A05-62D6F5E973B4}"/>
              </a:ext>
            </a:extLst>
          </p:cNvPr>
          <p:cNvSpPr txBox="1"/>
          <p:nvPr/>
        </p:nvSpPr>
        <p:spPr>
          <a:xfrm>
            <a:off x="5275943" y="1765024"/>
            <a:ext cx="1844558" cy="230988"/>
          </a:xfrm>
          <a:prstGeom prst="rect">
            <a:avLst/>
          </a:prstGeom>
          <a:noFill/>
        </p:spPr>
        <p:txBody>
          <a:bodyPr wrap="square" lIns="0" tIns="0" rIns="0" bIns="0" rtlCol="0" anchor="ctr">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IN" sz="1200" b="1" i="0" u="none" strike="noStrike" kern="1200" cap="none" spc="0" normalizeH="0" baseline="0" noProof="0" dirty="0">
                <a:ln>
                  <a:noFill/>
                </a:ln>
                <a:solidFill>
                  <a:srgbClr val="000000"/>
                </a:solidFill>
                <a:effectLst/>
                <a:uLnTx/>
                <a:uFillTx/>
                <a:latin typeface="Century Gothic" panose="020F0302020204030204"/>
                <a:ea typeface="+mn-ea"/>
                <a:cs typeface="+mn-cs"/>
              </a:rPr>
              <a:t>HR System</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6" name="Straight Arrow Connector 5">
            <a:extLst>
              <a:ext uri="{FF2B5EF4-FFF2-40B4-BE49-F238E27FC236}">
                <a16:creationId xmlns:a16="http://schemas.microsoft.com/office/drawing/2014/main" id="{ECB4BA3E-1376-F2F2-C3CF-9225B29BF7BB}"/>
              </a:ext>
            </a:extLst>
          </p:cNvPr>
          <p:cNvCxnSpPr>
            <a:cxnSpLocks/>
            <a:stCxn id="15" idx="3"/>
            <a:endCxn id="22" idx="1"/>
          </p:cNvCxnSpPr>
          <p:nvPr/>
        </p:nvCxnSpPr>
        <p:spPr>
          <a:xfrm>
            <a:off x="3299045" y="2488094"/>
            <a:ext cx="1644796" cy="0"/>
          </a:xfrm>
          <a:prstGeom prst="straightConnector1">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C48DB9F-546B-1E20-60BC-A2A3D956EC56}"/>
              </a:ext>
            </a:extLst>
          </p:cNvPr>
          <p:cNvCxnSpPr>
            <a:cxnSpLocks/>
            <a:stCxn id="21" idx="1"/>
            <a:endCxn id="15" idx="2"/>
          </p:cNvCxnSpPr>
          <p:nvPr/>
        </p:nvCxnSpPr>
        <p:spPr>
          <a:xfrm rot="10800000">
            <a:off x="2006235" y="2805067"/>
            <a:ext cx="2937607" cy="643751"/>
          </a:xfrm>
          <a:prstGeom prst="bentConnector2">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AF44417-7076-C3EC-11ED-4A8CF78F6D9E}"/>
              </a:ext>
            </a:extLst>
          </p:cNvPr>
          <p:cNvCxnSpPr>
            <a:cxnSpLocks/>
            <a:stCxn id="20" idx="1"/>
            <a:endCxn id="21" idx="3"/>
          </p:cNvCxnSpPr>
          <p:nvPr/>
        </p:nvCxnSpPr>
        <p:spPr>
          <a:xfrm flipH="1">
            <a:off x="7529464" y="3448817"/>
            <a:ext cx="1522876" cy="0"/>
          </a:xfrm>
          <a:prstGeom prst="straightConnector1">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1">
            <a:extLst>
              <a:ext uri="{FF2B5EF4-FFF2-40B4-BE49-F238E27FC236}">
                <a16:creationId xmlns:a16="http://schemas.microsoft.com/office/drawing/2014/main" id="{73FBF6F5-7E60-6C09-5641-FDDCF0596792}"/>
              </a:ext>
            </a:extLst>
          </p:cNvPr>
          <p:cNvCxnSpPr>
            <a:cxnSpLocks/>
            <a:stCxn id="16" idx="3"/>
            <a:endCxn id="20" idx="2"/>
          </p:cNvCxnSpPr>
          <p:nvPr/>
        </p:nvCxnSpPr>
        <p:spPr>
          <a:xfrm flipV="1">
            <a:off x="3299045" y="3765789"/>
            <a:ext cx="7046107" cy="377932"/>
          </a:xfrm>
          <a:prstGeom prst="bentConnector2">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31">
            <a:extLst>
              <a:ext uri="{FF2B5EF4-FFF2-40B4-BE49-F238E27FC236}">
                <a16:creationId xmlns:a16="http://schemas.microsoft.com/office/drawing/2014/main" id="{3D658F89-86B4-6CB1-4FC4-05F485900653}"/>
              </a:ext>
            </a:extLst>
          </p:cNvPr>
          <p:cNvCxnSpPr>
            <a:cxnSpLocks/>
            <a:stCxn id="19" idx="1"/>
            <a:endCxn id="16" idx="2"/>
          </p:cNvCxnSpPr>
          <p:nvPr/>
        </p:nvCxnSpPr>
        <p:spPr>
          <a:xfrm rot="10800000">
            <a:off x="2006235" y="4460694"/>
            <a:ext cx="2937607" cy="389349"/>
          </a:xfrm>
          <a:prstGeom prst="bentConnector2">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31">
            <a:extLst>
              <a:ext uri="{FF2B5EF4-FFF2-40B4-BE49-F238E27FC236}">
                <a16:creationId xmlns:a16="http://schemas.microsoft.com/office/drawing/2014/main" id="{CF9F3B24-EA3D-97CA-A09B-9A5E16DF73B1}"/>
              </a:ext>
            </a:extLst>
          </p:cNvPr>
          <p:cNvCxnSpPr>
            <a:cxnSpLocks/>
            <a:stCxn id="17" idx="0"/>
            <a:endCxn id="16" idx="2"/>
          </p:cNvCxnSpPr>
          <p:nvPr/>
        </p:nvCxnSpPr>
        <p:spPr>
          <a:xfrm flipV="1">
            <a:off x="2006234" y="4460693"/>
            <a:ext cx="0" cy="920083"/>
          </a:xfrm>
          <a:prstGeom prst="straightConnector1">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31">
            <a:extLst>
              <a:ext uri="{FF2B5EF4-FFF2-40B4-BE49-F238E27FC236}">
                <a16:creationId xmlns:a16="http://schemas.microsoft.com/office/drawing/2014/main" id="{0661C3D0-983E-C3B2-2DE0-43F5DB069EF8}"/>
              </a:ext>
            </a:extLst>
          </p:cNvPr>
          <p:cNvCxnSpPr>
            <a:cxnSpLocks/>
            <a:stCxn id="51" idx="1"/>
            <a:endCxn id="17" idx="3"/>
          </p:cNvCxnSpPr>
          <p:nvPr/>
        </p:nvCxnSpPr>
        <p:spPr>
          <a:xfrm flipH="1">
            <a:off x="3299045" y="5697748"/>
            <a:ext cx="1644796" cy="0"/>
          </a:xfrm>
          <a:prstGeom prst="straightConnector1">
            <a:avLst/>
          </a:prstGeom>
          <a:ln w="127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458FA00-0630-6AB2-68C4-F7888C1E49D0}"/>
              </a:ext>
            </a:extLst>
          </p:cNvPr>
          <p:cNvSpPr txBox="1"/>
          <p:nvPr/>
        </p:nvSpPr>
        <p:spPr>
          <a:xfrm>
            <a:off x="4943841" y="5380776"/>
            <a:ext cx="2585623" cy="633944"/>
          </a:xfrm>
          <a:prstGeom prst="rect">
            <a:avLst/>
          </a:prstGeom>
          <a:noFill/>
          <a:ln w="6350">
            <a:solidFill>
              <a:schemeClr val="tx1"/>
            </a:solidFill>
          </a:ln>
        </p:spPr>
        <p:txBody>
          <a:bodyPr wrap="square" lIns="72009" tIns="72009" rIns="72009" bIns="72009" rtlCol="0" anchor="ctr">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Updates case with status </a:t>
            </a:r>
            <a:b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br>
            <a:r>
              <a:rPr kumimoji="0" lang="en-IN" sz="1000" b="0" i="0" u="none" strike="noStrike" kern="1200" cap="none" spc="0" normalizeH="0" baseline="0" noProof="0" dirty="0">
                <a:ln>
                  <a:noFill/>
                </a:ln>
                <a:solidFill>
                  <a:srgbClr val="000000"/>
                </a:solidFill>
                <a:effectLst/>
                <a:uLnTx/>
                <a:uFillTx/>
                <a:latin typeface="Century Gothic" panose="020F0302020204030204"/>
                <a:ea typeface="+mn-ea"/>
                <a:cs typeface="+mn-cs"/>
              </a:rPr>
              <a:t>and link to details</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59" name="Graphic 58">
            <a:extLst>
              <a:ext uri="{FF2B5EF4-FFF2-40B4-BE49-F238E27FC236}">
                <a16:creationId xmlns:a16="http://schemas.microsoft.com/office/drawing/2014/main" id="{AF5B5E6D-E52A-A3F0-6279-73E44CF8C5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51453" y="1196147"/>
            <a:ext cx="2409825" cy="695325"/>
          </a:xfrm>
          <a:prstGeom prst="rect">
            <a:avLst/>
          </a:prstGeom>
        </p:spPr>
      </p:pic>
      <p:pic>
        <p:nvPicPr>
          <p:cNvPr id="61" name="Graphic 60">
            <a:extLst>
              <a:ext uri="{FF2B5EF4-FFF2-40B4-BE49-F238E27FC236}">
                <a16:creationId xmlns:a16="http://schemas.microsoft.com/office/drawing/2014/main" id="{E6D807E0-1651-221D-4778-2A71E9A960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69934" y="1355383"/>
            <a:ext cx="452279" cy="452279"/>
          </a:xfrm>
          <a:prstGeom prst="rect">
            <a:avLst/>
          </a:prstGeom>
        </p:spPr>
      </p:pic>
      <p:pic>
        <p:nvPicPr>
          <p:cNvPr id="62" name="Graphic 61">
            <a:extLst>
              <a:ext uri="{FF2B5EF4-FFF2-40B4-BE49-F238E27FC236}">
                <a16:creationId xmlns:a16="http://schemas.microsoft.com/office/drawing/2014/main" id="{37D39A28-464C-2B5A-11F2-7FD7DABBEB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19012" y="1355383"/>
            <a:ext cx="452279" cy="452279"/>
          </a:xfrm>
          <a:prstGeom prst="rect">
            <a:avLst/>
          </a:prstGeom>
        </p:spPr>
      </p:pic>
      <p:sp>
        <p:nvSpPr>
          <p:cNvPr id="76" name="Oval 75">
            <a:extLst>
              <a:ext uri="{FF2B5EF4-FFF2-40B4-BE49-F238E27FC236}">
                <a16:creationId xmlns:a16="http://schemas.microsoft.com/office/drawing/2014/main" id="{7B8237EA-B1BE-C0B5-4103-6CE39BB73F3F}"/>
              </a:ext>
            </a:extLst>
          </p:cNvPr>
          <p:cNvSpPr/>
          <p:nvPr/>
        </p:nvSpPr>
        <p:spPr>
          <a:xfrm>
            <a:off x="554936" y="2002476"/>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2</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7" name="Oval 76">
            <a:extLst>
              <a:ext uri="{FF2B5EF4-FFF2-40B4-BE49-F238E27FC236}">
                <a16:creationId xmlns:a16="http://schemas.microsoft.com/office/drawing/2014/main" id="{4AAFAEF4-4D6B-4FF4-DF27-4F8E8051A895}"/>
              </a:ext>
            </a:extLst>
          </p:cNvPr>
          <p:cNvSpPr/>
          <p:nvPr/>
        </p:nvSpPr>
        <p:spPr>
          <a:xfrm>
            <a:off x="4785356" y="2002476"/>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1</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8" name="Oval 77">
            <a:extLst>
              <a:ext uri="{FF2B5EF4-FFF2-40B4-BE49-F238E27FC236}">
                <a16:creationId xmlns:a16="http://schemas.microsoft.com/office/drawing/2014/main" id="{57C8C011-68F1-9560-703F-6A5CF2602B04}"/>
              </a:ext>
            </a:extLst>
          </p:cNvPr>
          <p:cNvSpPr/>
          <p:nvPr/>
        </p:nvSpPr>
        <p:spPr>
          <a:xfrm>
            <a:off x="4785356" y="2937171"/>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3</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9" name="Oval 78">
            <a:extLst>
              <a:ext uri="{FF2B5EF4-FFF2-40B4-BE49-F238E27FC236}">
                <a16:creationId xmlns:a16="http://schemas.microsoft.com/office/drawing/2014/main" id="{FD58B6EA-087A-E1C2-AA14-00AC4D55EDA3}"/>
              </a:ext>
            </a:extLst>
          </p:cNvPr>
          <p:cNvSpPr/>
          <p:nvPr/>
        </p:nvSpPr>
        <p:spPr>
          <a:xfrm>
            <a:off x="8893854" y="2937171"/>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4</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0" name="Oval 79">
            <a:extLst>
              <a:ext uri="{FF2B5EF4-FFF2-40B4-BE49-F238E27FC236}">
                <a16:creationId xmlns:a16="http://schemas.microsoft.com/office/drawing/2014/main" id="{7F1F8B11-B1AD-BB91-C6D6-EFA04A399C4C}"/>
              </a:ext>
            </a:extLst>
          </p:cNvPr>
          <p:cNvSpPr/>
          <p:nvPr/>
        </p:nvSpPr>
        <p:spPr>
          <a:xfrm>
            <a:off x="546733" y="3668262"/>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5</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1" name="Oval 80">
            <a:extLst>
              <a:ext uri="{FF2B5EF4-FFF2-40B4-BE49-F238E27FC236}">
                <a16:creationId xmlns:a16="http://schemas.microsoft.com/office/drawing/2014/main" id="{0F98B1FE-1693-EC3E-50F2-A7E8290708B5}"/>
              </a:ext>
            </a:extLst>
          </p:cNvPr>
          <p:cNvSpPr/>
          <p:nvPr/>
        </p:nvSpPr>
        <p:spPr>
          <a:xfrm>
            <a:off x="4785354" y="4357483"/>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6</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2" name="Oval 81">
            <a:extLst>
              <a:ext uri="{FF2B5EF4-FFF2-40B4-BE49-F238E27FC236}">
                <a16:creationId xmlns:a16="http://schemas.microsoft.com/office/drawing/2014/main" id="{5602ECB1-EF5B-9B25-952A-1EAC2FEAFFB1}"/>
              </a:ext>
            </a:extLst>
          </p:cNvPr>
          <p:cNvSpPr/>
          <p:nvPr/>
        </p:nvSpPr>
        <p:spPr>
          <a:xfrm>
            <a:off x="546733" y="5222290"/>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7</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3" name="Oval 82">
            <a:extLst>
              <a:ext uri="{FF2B5EF4-FFF2-40B4-BE49-F238E27FC236}">
                <a16:creationId xmlns:a16="http://schemas.microsoft.com/office/drawing/2014/main" id="{8E905BCB-2A91-4278-94B2-667A596CC257}"/>
              </a:ext>
            </a:extLst>
          </p:cNvPr>
          <p:cNvSpPr/>
          <p:nvPr/>
        </p:nvSpPr>
        <p:spPr>
          <a:xfrm>
            <a:off x="4785354" y="5222290"/>
            <a:ext cx="316972" cy="316972"/>
          </a:xfrm>
          <a:prstGeom prst="ellipse">
            <a:avLst/>
          </a:prstGeom>
          <a:solidFill>
            <a:srgbClr val="1A5D6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chemeClr val="bg1"/>
                </a:solidFill>
                <a:effectLst/>
                <a:uLnTx/>
                <a:uFillTx/>
                <a:latin typeface="Century Gothic" panose="020F0302020204030204"/>
                <a:ea typeface="+mn-ea"/>
                <a:cs typeface="+mn-cs"/>
              </a:rPr>
              <a:t>8</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pic>
        <p:nvPicPr>
          <p:cNvPr id="85" name="Graphic 84">
            <a:extLst>
              <a:ext uri="{FF2B5EF4-FFF2-40B4-BE49-F238E27FC236}">
                <a16:creationId xmlns:a16="http://schemas.microsoft.com/office/drawing/2014/main" id="{0C0A643F-C9A1-A60D-22FD-83E7E3D2C55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792470" y="3948337"/>
            <a:ext cx="373785" cy="373785"/>
          </a:xfrm>
          <a:prstGeom prst="rect">
            <a:avLst/>
          </a:prstGeom>
        </p:spPr>
      </p:pic>
      <p:pic>
        <p:nvPicPr>
          <p:cNvPr id="86" name="Graphic 85">
            <a:extLst>
              <a:ext uri="{FF2B5EF4-FFF2-40B4-BE49-F238E27FC236}">
                <a16:creationId xmlns:a16="http://schemas.microsoft.com/office/drawing/2014/main" id="{FC04EA5C-31A9-91D3-FF5C-88A749C7826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45399" y="2279416"/>
            <a:ext cx="411163" cy="411163"/>
          </a:xfrm>
          <a:prstGeom prst="rect">
            <a:avLst/>
          </a:prstGeom>
        </p:spPr>
      </p:pic>
      <p:pic>
        <p:nvPicPr>
          <p:cNvPr id="87" name="Graphic 86">
            <a:extLst>
              <a:ext uri="{FF2B5EF4-FFF2-40B4-BE49-F238E27FC236}">
                <a16:creationId xmlns:a16="http://schemas.microsoft.com/office/drawing/2014/main" id="{A320EB98-7D58-38E5-67D5-3C617BF4898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167196" y="3500027"/>
            <a:ext cx="232092" cy="232092"/>
          </a:xfrm>
          <a:prstGeom prst="rect">
            <a:avLst/>
          </a:prstGeom>
        </p:spPr>
      </p:pic>
      <p:pic>
        <p:nvPicPr>
          <p:cNvPr id="88" name="Graphic 87">
            <a:extLst>
              <a:ext uri="{FF2B5EF4-FFF2-40B4-BE49-F238E27FC236}">
                <a16:creationId xmlns:a16="http://schemas.microsoft.com/office/drawing/2014/main" id="{74D24ACB-5D18-AA28-FE13-C7D2D1DD1AF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755092" y="2257420"/>
            <a:ext cx="411163" cy="411163"/>
          </a:xfrm>
          <a:prstGeom prst="rect">
            <a:avLst/>
          </a:prstGeom>
        </p:spPr>
      </p:pic>
      <p:pic>
        <p:nvPicPr>
          <p:cNvPr id="89" name="Graphic 88">
            <a:extLst>
              <a:ext uri="{FF2B5EF4-FFF2-40B4-BE49-F238E27FC236}">
                <a16:creationId xmlns:a16="http://schemas.microsoft.com/office/drawing/2014/main" id="{D0505A53-F95D-5207-353A-1BB20AB97C0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163147" y="3166597"/>
            <a:ext cx="280831" cy="280831"/>
          </a:xfrm>
          <a:prstGeom prst="rect">
            <a:avLst/>
          </a:prstGeom>
        </p:spPr>
      </p:pic>
      <p:pic>
        <p:nvPicPr>
          <p:cNvPr id="90" name="Graphic 89">
            <a:extLst>
              <a:ext uri="{FF2B5EF4-FFF2-40B4-BE49-F238E27FC236}">
                <a16:creationId xmlns:a16="http://schemas.microsoft.com/office/drawing/2014/main" id="{8E023C16-897F-784D-410C-D3B7D6B72B0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782943" y="5492174"/>
            <a:ext cx="410400" cy="410400"/>
          </a:xfrm>
          <a:prstGeom prst="rect">
            <a:avLst/>
          </a:prstGeom>
        </p:spPr>
      </p:pic>
      <p:pic>
        <p:nvPicPr>
          <p:cNvPr id="91" name="Graphic 90">
            <a:extLst>
              <a:ext uri="{FF2B5EF4-FFF2-40B4-BE49-F238E27FC236}">
                <a16:creationId xmlns:a16="http://schemas.microsoft.com/office/drawing/2014/main" id="{EBC3B1A8-E4A6-D125-A64E-15EFC5E44153}"/>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979421" y="5492166"/>
            <a:ext cx="411163" cy="411163"/>
          </a:xfrm>
          <a:prstGeom prst="rect">
            <a:avLst/>
          </a:prstGeom>
        </p:spPr>
      </p:pic>
      <p:sp>
        <p:nvSpPr>
          <p:cNvPr id="92" name="TextBox 91">
            <a:extLst>
              <a:ext uri="{FF2B5EF4-FFF2-40B4-BE49-F238E27FC236}">
                <a16:creationId xmlns:a16="http://schemas.microsoft.com/office/drawing/2014/main" id="{83ECAD5E-8763-81BC-72E3-693713D57CBA}"/>
              </a:ext>
            </a:extLst>
          </p:cNvPr>
          <p:cNvSpPr txBox="1"/>
          <p:nvPr/>
        </p:nvSpPr>
        <p:spPr>
          <a:xfrm rot="19720537">
            <a:off x="6791860" y="4830252"/>
            <a:ext cx="982763" cy="233668"/>
          </a:xfrm>
          <a:prstGeom prst="rect">
            <a:avLst/>
          </a:prstGeom>
          <a:solidFill>
            <a:schemeClr val="accent6"/>
          </a:solidFill>
          <a:ln w="19050">
            <a:noFill/>
          </a:ln>
        </p:spPr>
        <p:txBody>
          <a:bodyPr wrap="square" lIns="36005" tIns="36005" rIns="36005" bIns="36005" rtlCol="0" anchor="ctr">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IN" sz="1000" b="1" i="0" u="none" strike="noStrike" kern="1200" cap="none" spc="0" normalizeH="0" baseline="0" noProof="0" dirty="0">
                <a:ln>
                  <a:noFill/>
                </a:ln>
                <a:solidFill>
                  <a:srgbClr val="000000"/>
                </a:solidFill>
                <a:effectLst/>
                <a:uLnTx/>
                <a:uFillTx/>
                <a:latin typeface="Century Gothic" panose="020F0302020204030204"/>
                <a:ea typeface="+mn-ea"/>
                <a:cs typeface="+mn-cs"/>
              </a:rPr>
              <a:t>Under Review</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40" name="Graphic 39">
            <a:extLst>
              <a:ext uri="{FF2B5EF4-FFF2-40B4-BE49-F238E27FC236}">
                <a16:creationId xmlns:a16="http://schemas.microsoft.com/office/drawing/2014/main" id="{2A606602-2A69-263C-D588-2A2C70B855BB}"/>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229757" y="3263660"/>
            <a:ext cx="370318" cy="370318"/>
          </a:xfrm>
          <a:prstGeom prst="rect">
            <a:avLst/>
          </a:prstGeom>
        </p:spPr>
      </p:pic>
    </p:spTree>
    <p:extLst>
      <p:ext uri="{BB962C8B-B14F-4D97-AF65-F5344CB8AC3E}">
        <p14:creationId xmlns:p14="http://schemas.microsoft.com/office/powerpoint/2010/main" val="8649441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D4536-9648-4AD5-8E56-CCB63C1AEBB5}"/>
              </a:ext>
            </a:extLst>
          </p:cNvPr>
          <p:cNvSpPr>
            <a:spLocks noGrp="1"/>
          </p:cNvSpPr>
          <p:nvPr>
            <p:ph type="title"/>
          </p:nvPr>
        </p:nvSpPr>
        <p:spPr/>
        <p:txBody>
          <a:bodyPr/>
          <a:lstStyle/>
          <a:p>
            <a:r>
              <a:rPr lang="en-US" dirty="0"/>
              <a:t>First Advantage service</a:t>
            </a:r>
          </a:p>
        </p:txBody>
      </p:sp>
      <p:sp>
        <p:nvSpPr>
          <p:cNvPr id="3" name="Content Placeholder 2">
            <a:extLst>
              <a:ext uri="{FF2B5EF4-FFF2-40B4-BE49-F238E27FC236}">
                <a16:creationId xmlns:a16="http://schemas.microsoft.com/office/drawing/2014/main" id="{079DDA45-36E8-4ABE-A470-46557885190F}"/>
              </a:ext>
            </a:extLst>
          </p:cNvPr>
          <p:cNvSpPr>
            <a:spLocks noGrp="1"/>
          </p:cNvSpPr>
          <p:nvPr>
            <p:ph idx="1"/>
          </p:nvPr>
        </p:nvSpPr>
        <p:spPr/>
        <p:txBody>
          <a:bodyPr/>
          <a:lstStyle/>
          <a:p>
            <a:pPr marL="0" indent="0">
              <a:buNone/>
            </a:pPr>
            <a:r>
              <a:rPr lang="en-US" dirty="0"/>
              <a:t>The preconfigured integration uses SOAP services to request background checks, you can use as-is or customize it to meet your needs.</a:t>
            </a:r>
          </a:p>
          <a:p>
            <a:r>
              <a:rPr lang="en-US" dirty="0"/>
              <a:t>Mapped to </a:t>
            </a:r>
            <a:r>
              <a:rPr lang="en-US" b="1" dirty="0"/>
              <a:t>Request Background Check by First Advantage </a:t>
            </a:r>
            <a:r>
              <a:rPr lang="en-US" dirty="0"/>
              <a:t>HR Service</a:t>
            </a:r>
          </a:p>
          <a:p>
            <a:r>
              <a:rPr lang="en-US" dirty="0"/>
              <a:t>To setup the integration</a:t>
            </a:r>
          </a:p>
          <a:p>
            <a:pPr lvl="1"/>
            <a:r>
              <a:rPr lang="en-US" dirty="0"/>
              <a:t>Configure source credentials for background check system</a:t>
            </a:r>
          </a:p>
          <a:p>
            <a:pPr lvl="1"/>
            <a:r>
              <a:rPr lang="en-US" dirty="0"/>
              <a:t>Configure integration with background check system</a:t>
            </a:r>
          </a:p>
          <a:p>
            <a:pPr lvl="1"/>
            <a:r>
              <a:rPr lang="en-US" dirty="0"/>
              <a:t>Configure company-specific background check packages for use</a:t>
            </a:r>
          </a:p>
          <a:p>
            <a:r>
              <a:rPr lang="en-US" dirty="0"/>
              <a:t>Update the Pre-Hire activity set to add (or update) Background Check activity to use the </a:t>
            </a:r>
            <a:r>
              <a:rPr lang="en-US" b="1" dirty="0"/>
              <a:t>Request Background Check by First Advantage </a:t>
            </a:r>
            <a:r>
              <a:rPr lang="en-US" dirty="0"/>
              <a:t>HR Service</a:t>
            </a:r>
          </a:p>
          <a:p>
            <a:r>
              <a:rPr lang="en-US" dirty="0"/>
              <a:t>Can be used as a stand-alone case raised by HR Agents manually</a:t>
            </a:r>
          </a:p>
          <a:p>
            <a:endParaRPr lang="en-US" dirty="0"/>
          </a:p>
          <a:p>
            <a:endParaRPr lang="en-US" dirty="0"/>
          </a:p>
        </p:txBody>
      </p:sp>
      <p:pic>
        <p:nvPicPr>
          <p:cNvPr id="4" name="Picture 3">
            <a:extLst>
              <a:ext uri="{FF2B5EF4-FFF2-40B4-BE49-F238E27FC236}">
                <a16:creationId xmlns:a16="http://schemas.microsoft.com/office/drawing/2014/main" id="{BFBD3117-82F8-7749-924D-E668681717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19306" y="5605318"/>
            <a:ext cx="2417024" cy="565467"/>
          </a:xfrm>
          <a:prstGeom prst="rect">
            <a:avLst/>
          </a:prstGeom>
        </p:spPr>
      </p:pic>
      <p:pic>
        <p:nvPicPr>
          <p:cNvPr id="6" name="Picture 5">
            <a:extLst>
              <a:ext uri="{FF2B5EF4-FFF2-40B4-BE49-F238E27FC236}">
                <a16:creationId xmlns:a16="http://schemas.microsoft.com/office/drawing/2014/main" id="{9742C697-4AAB-DE42-5FC5-862F3300952B}"/>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32876099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D4536-9648-4AD5-8E56-CCB63C1AEBB5}"/>
              </a:ext>
            </a:extLst>
          </p:cNvPr>
          <p:cNvSpPr>
            <a:spLocks noGrp="1"/>
          </p:cNvSpPr>
          <p:nvPr>
            <p:ph type="title"/>
          </p:nvPr>
        </p:nvSpPr>
        <p:spPr/>
        <p:txBody>
          <a:bodyPr/>
          <a:lstStyle/>
          <a:p>
            <a:r>
              <a:rPr lang="en-US" dirty="0"/>
              <a:t>Accurate Background service</a:t>
            </a:r>
          </a:p>
        </p:txBody>
      </p:sp>
      <p:sp>
        <p:nvSpPr>
          <p:cNvPr id="3" name="Content Placeholder 2">
            <a:extLst>
              <a:ext uri="{FF2B5EF4-FFF2-40B4-BE49-F238E27FC236}">
                <a16:creationId xmlns:a16="http://schemas.microsoft.com/office/drawing/2014/main" id="{079DDA45-36E8-4ABE-A470-46557885190F}"/>
              </a:ext>
            </a:extLst>
          </p:cNvPr>
          <p:cNvSpPr>
            <a:spLocks noGrp="1"/>
          </p:cNvSpPr>
          <p:nvPr>
            <p:ph idx="1"/>
          </p:nvPr>
        </p:nvSpPr>
        <p:spPr/>
        <p:txBody>
          <a:bodyPr/>
          <a:lstStyle/>
          <a:p>
            <a:pPr marL="0" indent="0">
              <a:buNone/>
            </a:pPr>
            <a:r>
              <a:rPr lang="en-US" dirty="0"/>
              <a:t>The preconfigured integration uses REST services to request background checks, you can use as-is or customize it to meet your needs.</a:t>
            </a:r>
          </a:p>
          <a:p>
            <a:r>
              <a:rPr lang="en-US" dirty="0"/>
              <a:t>Mapped to </a:t>
            </a:r>
            <a:r>
              <a:rPr lang="en-US" b="1" dirty="0"/>
              <a:t>Request Background Check by Accurate </a:t>
            </a:r>
            <a:r>
              <a:rPr lang="en-US" dirty="0"/>
              <a:t>HR Service</a:t>
            </a:r>
          </a:p>
          <a:p>
            <a:r>
              <a:rPr lang="en-US" dirty="0"/>
              <a:t>To set up the integration</a:t>
            </a:r>
          </a:p>
          <a:p>
            <a:pPr lvl="1"/>
            <a:r>
              <a:rPr lang="en-US" dirty="0"/>
              <a:t>Configure source credentials for the background check system</a:t>
            </a:r>
          </a:p>
          <a:p>
            <a:pPr lvl="1"/>
            <a:r>
              <a:rPr lang="en-US" dirty="0"/>
              <a:t>Configure integration with a background check system</a:t>
            </a:r>
          </a:p>
          <a:p>
            <a:pPr lvl="1"/>
            <a:r>
              <a:rPr lang="en-US" dirty="0"/>
              <a:t>Configure company-specific background check packages for use</a:t>
            </a:r>
          </a:p>
          <a:p>
            <a:r>
              <a:rPr lang="en-US" dirty="0"/>
              <a:t>Update the Pre-Hire activity set to add (or update) Background Check activity to use the </a:t>
            </a:r>
            <a:r>
              <a:rPr lang="en-US" b="1" dirty="0"/>
              <a:t>Request Background Check by Accurate </a:t>
            </a:r>
            <a:r>
              <a:rPr lang="en-US" dirty="0"/>
              <a:t>HR Service</a:t>
            </a:r>
          </a:p>
          <a:p>
            <a:r>
              <a:rPr lang="en-US" dirty="0"/>
              <a:t>Can be used as a stand-alone case raised by HR Agents manually</a:t>
            </a:r>
          </a:p>
        </p:txBody>
      </p:sp>
      <p:pic>
        <p:nvPicPr>
          <p:cNvPr id="5" name="Picture 4">
            <a:extLst>
              <a:ext uri="{FF2B5EF4-FFF2-40B4-BE49-F238E27FC236}">
                <a16:creationId xmlns:a16="http://schemas.microsoft.com/office/drawing/2014/main" id="{C5F6F24B-9EE8-BB46-BE4C-AFB2E1F2A2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51522" y="5510213"/>
            <a:ext cx="3185244" cy="664782"/>
          </a:xfrm>
          <a:prstGeom prst="rect">
            <a:avLst/>
          </a:prstGeom>
        </p:spPr>
      </p:pic>
      <p:pic>
        <p:nvPicPr>
          <p:cNvPr id="6" name="Picture 5">
            <a:extLst>
              <a:ext uri="{FF2B5EF4-FFF2-40B4-BE49-F238E27FC236}">
                <a16:creationId xmlns:a16="http://schemas.microsoft.com/office/drawing/2014/main" id="{88B0265C-CF76-0704-A9F0-C25EBD2749F1}"/>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41993775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D4536-9648-4AD5-8E56-CCB63C1AEBB5}"/>
              </a:ext>
            </a:extLst>
          </p:cNvPr>
          <p:cNvSpPr>
            <a:spLocks noGrp="1"/>
          </p:cNvSpPr>
          <p:nvPr>
            <p:ph type="title"/>
          </p:nvPr>
        </p:nvSpPr>
        <p:spPr/>
        <p:txBody>
          <a:bodyPr/>
          <a:lstStyle/>
          <a:p>
            <a:r>
              <a:rPr lang="en-US" dirty="0"/>
              <a:t>Sterling Talent Solutions service</a:t>
            </a:r>
          </a:p>
        </p:txBody>
      </p:sp>
      <p:sp>
        <p:nvSpPr>
          <p:cNvPr id="3" name="Content Placeholder 2">
            <a:extLst>
              <a:ext uri="{FF2B5EF4-FFF2-40B4-BE49-F238E27FC236}">
                <a16:creationId xmlns:a16="http://schemas.microsoft.com/office/drawing/2014/main" id="{079DDA45-36E8-4ABE-A470-46557885190F}"/>
              </a:ext>
            </a:extLst>
          </p:cNvPr>
          <p:cNvSpPr>
            <a:spLocks noGrp="1"/>
          </p:cNvSpPr>
          <p:nvPr>
            <p:ph idx="1"/>
          </p:nvPr>
        </p:nvSpPr>
        <p:spPr/>
        <p:txBody>
          <a:bodyPr/>
          <a:lstStyle/>
          <a:p>
            <a:pPr marL="0" indent="0">
              <a:buNone/>
            </a:pPr>
            <a:r>
              <a:rPr lang="en-US" dirty="0"/>
              <a:t>The preconfigured integration uses REST services to request background checks, you can use as-is or customize it to meet your needs.</a:t>
            </a:r>
          </a:p>
          <a:p>
            <a:r>
              <a:rPr lang="en-US" dirty="0"/>
              <a:t>Mapped to </a:t>
            </a:r>
            <a:r>
              <a:rPr lang="en-US" b="1" dirty="0"/>
              <a:t>Request Background Check by Sterling </a:t>
            </a:r>
            <a:r>
              <a:rPr lang="en-US" dirty="0"/>
              <a:t>HR Service</a:t>
            </a:r>
          </a:p>
          <a:p>
            <a:r>
              <a:rPr lang="en-US" dirty="0"/>
              <a:t>To setup the integration</a:t>
            </a:r>
          </a:p>
          <a:p>
            <a:pPr lvl="1"/>
            <a:r>
              <a:rPr lang="en-US" dirty="0"/>
              <a:t>Configure source credentials for background check system</a:t>
            </a:r>
          </a:p>
          <a:p>
            <a:pPr lvl="1"/>
            <a:r>
              <a:rPr lang="en-US" dirty="0"/>
              <a:t>Configure integration with background check system</a:t>
            </a:r>
          </a:p>
          <a:p>
            <a:pPr lvl="1"/>
            <a:r>
              <a:rPr lang="en-US" dirty="0"/>
              <a:t>Configure company-specific background check packages for use</a:t>
            </a:r>
          </a:p>
          <a:p>
            <a:r>
              <a:rPr lang="en-US" dirty="0"/>
              <a:t>Update the Pre-Hire activity set to add (or update) Background Check activity to use the </a:t>
            </a:r>
            <a:r>
              <a:rPr lang="en-US" b="1" dirty="0"/>
              <a:t>Request Background Check by Sterling </a:t>
            </a:r>
            <a:r>
              <a:rPr lang="en-US" dirty="0"/>
              <a:t>HR Service</a:t>
            </a:r>
          </a:p>
          <a:p>
            <a:r>
              <a:rPr lang="en-US" dirty="0"/>
              <a:t>Can be used as a stand-alone case raised by HR Agents manually</a:t>
            </a:r>
          </a:p>
        </p:txBody>
      </p:sp>
      <p:pic>
        <p:nvPicPr>
          <p:cNvPr id="4" name="Picture 3">
            <a:extLst>
              <a:ext uri="{FF2B5EF4-FFF2-40B4-BE49-F238E27FC236}">
                <a16:creationId xmlns:a16="http://schemas.microsoft.com/office/drawing/2014/main" id="{C51E3194-ED70-D349-BB0D-6BA173FFAA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80059" y="5519155"/>
            <a:ext cx="1756707" cy="652370"/>
          </a:xfrm>
          <a:prstGeom prst="rect">
            <a:avLst/>
          </a:prstGeom>
        </p:spPr>
      </p:pic>
      <p:pic>
        <p:nvPicPr>
          <p:cNvPr id="6" name="Picture 5">
            <a:extLst>
              <a:ext uri="{FF2B5EF4-FFF2-40B4-BE49-F238E27FC236}">
                <a16:creationId xmlns:a16="http://schemas.microsoft.com/office/drawing/2014/main" id="{556D9C81-EB4D-7971-6578-C483879325C2}"/>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7104045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Custom third-party background check</a:t>
            </a:r>
          </a:p>
        </p:txBody>
      </p:sp>
      <p:sp>
        <p:nvSpPr>
          <p:cNvPr id="9" name="Content Placeholder 2">
            <a:extLst>
              <a:ext uri="{FF2B5EF4-FFF2-40B4-BE49-F238E27FC236}">
                <a16:creationId xmlns:a16="http://schemas.microsoft.com/office/drawing/2014/main" id="{9F199134-5086-D547-A1F3-D5DB5A1A8ABA}"/>
              </a:ext>
            </a:extLst>
          </p:cNvPr>
          <p:cNvSpPr>
            <a:spLocks noGrp="1"/>
          </p:cNvSpPr>
          <p:nvPr>
            <p:ph idx="1"/>
          </p:nvPr>
        </p:nvSpPr>
        <p:spPr/>
        <p:txBody>
          <a:bodyPr/>
          <a:lstStyle/>
          <a:p>
            <a:pPr marL="0" indent="0">
              <a:buNone/>
            </a:pPr>
            <a:r>
              <a:rPr lang="en-US" dirty="0"/>
              <a:t>If a preconfigured integration isn’t available for the third-party background check system used by your organization, you can configure your own custom integration.</a:t>
            </a:r>
          </a:p>
          <a:p>
            <a:r>
              <a:rPr lang="en-US" dirty="0"/>
              <a:t>To setup the integration</a:t>
            </a:r>
          </a:p>
          <a:p>
            <a:pPr lvl="1"/>
            <a:r>
              <a:rPr lang="en-US" dirty="0"/>
              <a:t>Configure source credentials for background check system</a:t>
            </a:r>
          </a:p>
          <a:p>
            <a:pPr lvl="1"/>
            <a:r>
              <a:rPr lang="en-US" dirty="0"/>
              <a:t>Configure integration with background check system</a:t>
            </a:r>
          </a:p>
          <a:p>
            <a:pPr lvl="1"/>
            <a:r>
              <a:rPr lang="en-US" dirty="0"/>
              <a:t>Configure company-specific background check packages for use</a:t>
            </a:r>
          </a:p>
          <a:p>
            <a:r>
              <a:rPr lang="en-US" dirty="0"/>
              <a:t>Update the Pre-Hire activity set to add (or update) Background Check activity to use the HR Service you configured in the HR Integration Service Mapping module</a:t>
            </a:r>
          </a:p>
          <a:p>
            <a:r>
              <a:rPr lang="en-US" dirty="0"/>
              <a:t>Can be used as a stand-alone case raised by HR Agents manually</a:t>
            </a:r>
          </a:p>
        </p:txBody>
      </p:sp>
    </p:spTree>
    <p:extLst>
      <p:ext uri="{BB962C8B-B14F-4D97-AF65-F5344CB8AC3E}">
        <p14:creationId xmlns:p14="http://schemas.microsoft.com/office/powerpoint/2010/main" val="12625982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E-signature system</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4027163668"/>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Document template integration</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8"/>
            <a:ext cx="8149535" cy="4827587"/>
          </a:xfrm>
        </p:spPr>
        <p:txBody>
          <a:bodyPr vert="horz" lIns="91440" tIns="45720" rIns="91440" bIns="45720" rtlCol="0" anchor="t">
            <a:noAutofit/>
          </a:bodyPr>
          <a:lstStyle/>
          <a:p>
            <a:r>
              <a:rPr lang="en-US" dirty="0"/>
              <a:t>Enable the use of DocuSign® and Adobe® Sign applications for signing documents generated from document templates</a:t>
            </a:r>
          </a:p>
          <a:p>
            <a:pPr lvl="1" indent="-233045"/>
            <a:r>
              <a:rPr lang="en-US" dirty="0"/>
              <a:t>Supports HTML, PDF, and Word document template</a:t>
            </a:r>
          </a:p>
          <a:p>
            <a:r>
              <a:rPr lang="en-US" dirty="0"/>
              <a:t>Configure multiple signatories with different signing types to effectively collaborate on a single document</a:t>
            </a:r>
          </a:p>
          <a:p>
            <a:pPr lvl="1" indent="-233045"/>
            <a:r>
              <a:rPr lang="en-US" dirty="0"/>
              <a:t>3 signing types (serial, parallel, hybrid)</a:t>
            </a:r>
          </a:p>
          <a:p>
            <a:r>
              <a:rPr lang="en-US" dirty="0"/>
              <a:t>Preconfigured HR service, flow, and HR case template, for both the ad hoc document flow and DocuSign® or Adobe® Sign template flow</a:t>
            </a:r>
          </a:p>
          <a:p>
            <a:r>
              <a:rPr lang="en-US" dirty="0"/>
              <a:t>Document tasks are created for each signatories</a:t>
            </a:r>
          </a:p>
          <a:p>
            <a:pPr lvl="1" indent="-233045"/>
            <a:r>
              <a:rPr lang="en-US" dirty="0"/>
              <a:t>Can be actioned using Employee Center/Portal, ServiceNow Platform, and Now Mobile</a:t>
            </a:r>
          </a:p>
        </p:txBody>
      </p:sp>
      <p:pic>
        <p:nvPicPr>
          <p:cNvPr id="4" name="Picture 3">
            <a:extLst>
              <a:ext uri="{FF2B5EF4-FFF2-40B4-BE49-F238E27FC236}">
                <a16:creationId xmlns:a16="http://schemas.microsoft.com/office/drawing/2014/main" id="{31990A61-7F5A-0544-BA15-4B799B4E180B}"/>
              </a:ext>
            </a:extLst>
          </p:cNvPr>
          <p:cNvPicPr>
            <a:picLocks noChangeAspect="1"/>
          </p:cNvPicPr>
          <p:nvPr/>
        </p:nvPicPr>
        <p:blipFill>
          <a:blip r:embed="rId3"/>
          <a:stretch>
            <a:fillRect/>
          </a:stretch>
        </p:blipFill>
        <p:spPr>
          <a:xfrm>
            <a:off x="9165014" y="1628775"/>
            <a:ext cx="2468244" cy="1226360"/>
          </a:xfrm>
          <a:prstGeom prst="rect">
            <a:avLst/>
          </a:prstGeom>
        </p:spPr>
      </p:pic>
      <p:pic>
        <p:nvPicPr>
          <p:cNvPr id="5" name="Picture 4">
            <a:extLst>
              <a:ext uri="{FF2B5EF4-FFF2-40B4-BE49-F238E27FC236}">
                <a16:creationId xmlns:a16="http://schemas.microsoft.com/office/drawing/2014/main" id="{9866BDE9-6821-9143-9F85-9702015F33D3}"/>
              </a:ext>
            </a:extLst>
          </p:cNvPr>
          <p:cNvPicPr>
            <a:picLocks noChangeAspect="1"/>
          </p:cNvPicPr>
          <p:nvPr/>
        </p:nvPicPr>
        <p:blipFill>
          <a:blip r:embed="rId4"/>
          <a:stretch>
            <a:fillRect/>
          </a:stretch>
        </p:blipFill>
        <p:spPr>
          <a:xfrm>
            <a:off x="9837358" y="3284782"/>
            <a:ext cx="1863235" cy="1863235"/>
          </a:xfrm>
          <a:prstGeom prst="rect">
            <a:avLst/>
          </a:prstGeom>
        </p:spPr>
      </p:pic>
      <p:pic>
        <p:nvPicPr>
          <p:cNvPr id="7" name="Picture 6">
            <a:extLst>
              <a:ext uri="{FF2B5EF4-FFF2-40B4-BE49-F238E27FC236}">
                <a16:creationId xmlns:a16="http://schemas.microsoft.com/office/drawing/2014/main" id="{B7965519-5A57-EB30-76A0-99374967645D}"/>
              </a:ext>
            </a:extLst>
          </p:cNvPr>
          <p:cNvPicPr>
            <a:picLocks noChangeAspect="1"/>
          </p:cNvPicPr>
          <p:nvPr/>
        </p:nvPicPr>
        <p:blipFill>
          <a:blip r:embed="rId5"/>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6248264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Deleting the PartnerLogo</a:t>
            </a:r>
          </a:p>
        </p:txBody>
      </p:sp>
      <p:sp>
        <p:nvSpPr>
          <p:cNvPr id="6" name="Content Placeholder 5">
            <a:extLst>
              <a:ext uri="{FF2B5EF4-FFF2-40B4-BE49-F238E27FC236}">
                <a16:creationId xmlns:a16="http://schemas.microsoft.com/office/drawing/2014/main" id="{D695EB61-86D1-8D4D-BFFE-8023C1743062}"/>
              </a:ext>
            </a:extLst>
          </p:cNvPr>
          <p:cNvSpPr>
            <a:spLocks noGrp="1"/>
          </p:cNvSpPr>
          <p:nvPr>
            <p:ph idx="1"/>
          </p:nvPr>
        </p:nvSpPr>
        <p:spPr>
          <a:xfrm>
            <a:off x="448055" y="1345359"/>
            <a:ext cx="6047995" cy="4823665"/>
          </a:xfrm>
        </p:spPr>
        <p:txBody>
          <a:bodyPr/>
          <a:lstStyle/>
          <a:p>
            <a:pPr marL="0" indent="0">
              <a:buNone/>
            </a:pPr>
            <a:r>
              <a:rPr lang="en-GB" b="1" i="1" dirty="0"/>
              <a:t>What to do:</a:t>
            </a:r>
          </a:p>
          <a:p>
            <a:pPr marL="342900" indent="-342900">
              <a:buFont typeface="+mj-lt"/>
              <a:buAutoNum type="arabicPeriod"/>
            </a:pPr>
            <a:r>
              <a:rPr lang="en-GB" dirty="0"/>
              <a:t>Click ‘</a:t>
            </a:r>
            <a:r>
              <a:rPr lang="en-GB" b="1" dirty="0"/>
              <a:t>View</a:t>
            </a:r>
            <a:r>
              <a:rPr lang="en-GB" dirty="0"/>
              <a:t>’ at the top of the screen</a:t>
            </a:r>
          </a:p>
          <a:p>
            <a:pPr marL="342900" indent="-342900">
              <a:buFont typeface="+mj-lt"/>
              <a:buAutoNum type="arabicPeriod"/>
            </a:pPr>
            <a:r>
              <a:rPr lang="en-GB" dirty="0"/>
              <a:t>Click on ‘</a:t>
            </a:r>
            <a:r>
              <a:rPr lang="en-GB" b="1" dirty="0"/>
              <a:t>Slide Master</a:t>
            </a:r>
            <a:r>
              <a:rPr lang="en-GB" dirty="0"/>
              <a:t>’ - this takes you to the slide master for the slide you are looking at</a:t>
            </a:r>
          </a:p>
          <a:p>
            <a:pPr marL="342900" indent="-342900">
              <a:buFont typeface="+mj-lt"/>
              <a:buAutoNum type="arabicPeriod"/>
            </a:pPr>
            <a:r>
              <a:rPr lang="en-GB" dirty="0"/>
              <a:t>Scroll up to </a:t>
            </a:r>
            <a:r>
              <a:rPr lang="en-GB" b="1" dirty="0"/>
              <a:t>Slide 1 </a:t>
            </a:r>
            <a:r>
              <a:rPr lang="en-GB" dirty="0"/>
              <a:t>in the master view. You may have to pull out the view on the left slide, so you can see all of the slides. Slide 1 will be the slide that looks larger than all the rest. It’s kind of the master of that group of slides. </a:t>
            </a:r>
          </a:p>
          <a:p>
            <a:pPr marL="342900" indent="-342900">
              <a:buFont typeface="+mj-lt"/>
              <a:buAutoNum type="arabicPeriod"/>
            </a:pPr>
            <a:r>
              <a:rPr lang="en-GB" dirty="0"/>
              <a:t>At the bottom of the slide there are 2 shapes that you can highlight. A small vertical grey line and the PartnerLogo text.</a:t>
            </a:r>
          </a:p>
          <a:p>
            <a:pPr marL="342900" indent="-342900">
              <a:buFont typeface="+mj-lt"/>
              <a:buAutoNum type="arabicPeriod"/>
            </a:pPr>
            <a:r>
              <a:rPr lang="en-GB" dirty="0"/>
              <a:t>Once highlighted, simply press delete. That </a:t>
            </a:r>
            <a:r>
              <a:rPr lang="en-GB" i="1" dirty="0"/>
              <a:t>should</a:t>
            </a:r>
            <a:r>
              <a:rPr lang="en-GB" dirty="0"/>
              <a:t> remove the PartnerLogo from the slides.</a:t>
            </a:r>
          </a:p>
          <a:p>
            <a:pPr marL="0" indent="0">
              <a:buNone/>
            </a:pPr>
            <a:endParaRPr lang="en-GB" b="1" dirty="0"/>
          </a:p>
          <a:p>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pic>
        <p:nvPicPr>
          <p:cNvPr id="3" name="Picture 2">
            <a:extLst>
              <a:ext uri="{FF2B5EF4-FFF2-40B4-BE49-F238E27FC236}">
                <a16:creationId xmlns:a16="http://schemas.microsoft.com/office/drawing/2014/main" id="{317CC8F7-DBC8-6579-2C0D-1BC20BD03400}"/>
              </a:ext>
            </a:extLst>
          </p:cNvPr>
          <p:cNvPicPr>
            <a:picLocks noChangeAspect="1"/>
          </p:cNvPicPr>
          <p:nvPr/>
        </p:nvPicPr>
        <p:blipFill>
          <a:blip r:embed="rId2"/>
          <a:stretch>
            <a:fillRect/>
          </a:stretch>
        </p:blipFill>
        <p:spPr>
          <a:xfrm>
            <a:off x="8632848" y="2331720"/>
            <a:ext cx="2260893" cy="2964434"/>
          </a:xfrm>
          <a:prstGeom prst="rect">
            <a:avLst/>
          </a:prstGeom>
        </p:spPr>
      </p:pic>
      <p:pic>
        <p:nvPicPr>
          <p:cNvPr id="5" name="Picture 4">
            <a:extLst>
              <a:ext uri="{FF2B5EF4-FFF2-40B4-BE49-F238E27FC236}">
                <a16:creationId xmlns:a16="http://schemas.microsoft.com/office/drawing/2014/main" id="{2125AAC4-6F8E-868D-2E11-A80E0B5267D6}"/>
              </a:ext>
            </a:extLst>
          </p:cNvPr>
          <p:cNvPicPr>
            <a:picLocks noChangeAspect="1"/>
          </p:cNvPicPr>
          <p:nvPr/>
        </p:nvPicPr>
        <p:blipFill>
          <a:blip r:embed="rId3"/>
          <a:stretch>
            <a:fillRect/>
          </a:stretch>
        </p:blipFill>
        <p:spPr>
          <a:xfrm>
            <a:off x="8632848" y="5533943"/>
            <a:ext cx="2260894" cy="635082"/>
          </a:xfrm>
          <a:prstGeom prst="rect">
            <a:avLst/>
          </a:prstGeom>
        </p:spPr>
      </p:pic>
      <p:pic>
        <p:nvPicPr>
          <p:cNvPr id="11" name="Picture 10">
            <a:extLst>
              <a:ext uri="{FF2B5EF4-FFF2-40B4-BE49-F238E27FC236}">
                <a16:creationId xmlns:a16="http://schemas.microsoft.com/office/drawing/2014/main" id="{429100AD-65B1-2EA3-4402-7E5991B3E266}"/>
              </a:ext>
            </a:extLst>
          </p:cNvPr>
          <p:cNvPicPr>
            <a:picLocks noChangeAspect="1"/>
          </p:cNvPicPr>
          <p:nvPr/>
        </p:nvPicPr>
        <p:blipFill>
          <a:blip r:embed="rId4"/>
          <a:stretch>
            <a:fillRect/>
          </a:stretch>
        </p:blipFill>
        <p:spPr>
          <a:xfrm>
            <a:off x="6745628" y="1507260"/>
            <a:ext cx="4847526" cy="614943"/>
          </a:xfrm>
          <a:prstGeom prst="rect">
            <a:avLst/>
          </a:prstGeom>
        </p:spPr>
      </p:pic>
      <p:sp>
        <p:nvSpPr>
          <p:cNvPr id="15" name="Oval Callout 14">
            <a:extLst>
              <a:ext uri="{FF2B5EF4-FFF2-40B4-BE49-F238E27FC236}">
                <a16:creationId xmlns:a16="http://schemas.microsoft.com/office/drawing/2014/main" id="{152807C7-E125-800C-EBB5-508046E1F230}"/>
              </a:ext>
            </a:extLst>
          </p:cNvPr>
          <p:cNvSpPr/>
          <p:nvPr/>
        </p:nvSpPr>
        <p:spPr>
          <a:xfrm>
            <a:off x="10085832" y="793605"/>
            <a:ext cx="512979" cy="488103"/>
          </a:xfrm>
          <a:prstGeom prst="wedgeEllipseCallout">
            <a:avLst>
              <a:gd name="adj1" fmla="val -25268"/>
              <a:gd name="adj2" fmla="val 10211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1.</a:t>
            </a:r>
          </a:p>
        </p:txBody>
      </p:sp>
      <p:sp>
        <p:nvSpPr>
          <p:cNvPr id="16" name="Oval Callout 15">
            <a:extLst>
              <a:ext uri="{FF2B5EF4-FFF2-40B4-BE49-F238E27FC236}">
                <a16:creationId xmlns:a16="http://schemas.microsoft.com/office/drawing/2014/main" id="{EB396410-BC9B-C997-02F6-BE6D27C72C27}"/>
              </a:ext>
            </a:extLst>
          </p:cNvPr>
          <p:cNvSpPr/>
          <p:nvPr/>
        </p:nvSpPr>
        <p:spPr>
          <a:xfrm>
            <a:off x="7906512" y="920880"/>
            <a:ext cx="512979" cy="488103"/>
          </a:xfrm>
          <a:prstGeom prst="wedgeEllipseCallout">
            <a:avLst>
              <a:gd name="adj1" fmla="val 10383"/>
              <a:gd name="adj2" fmla="val 98368"/>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2.</a:t>
            </a:r>
          </a:p>
        </p:txBody>
      </p:sp>
      <p:sp>
        <p:nvSpPr>
          <p:cNvPr id="17" name="Oval Callout 16">
            <a:extLst>
              <a:ext uri="{FF2B5EF4-FFF2-40B4-BE49-F238E27FC236}">
                <a16:creationId xmlns:a16="http://schemas.microsoft.com/office/drawing/2014/main" id="{3ED4B68F-23BB-BDE6-3020-1D590B920C2D}"/>
              </a:ext>
            </a:extLst>
          </p:cNvPr>
          <p:cNvSpPr/>
          <p:nvPr/>
        </p:nvSpPr>
        <p:spPr>
          <a:xfrm>
            <a:off x="8117736" y="2330427"/>
            <a:ext cx="512979" cy="488103"/>
          </a:xfrm>
          <a:prstGeom prst="wedgeEllipseCallout">
            <a:avLst>
              <a:gd name="adj1" fmla="val 65641"/>
              <a:gd name="adj2" fmla="val 9649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3.</a:t>
            </a:r>
          </a:p>
        </p:txBody>
      </p:sp>
      <p:sp>
        <p:nvSpPr>
          <p:cNvPr id="18" name="Oval Callout 17">
            <a:extLst>
              <a:ext uri="{FF2B5EF4-FFF2-40B4-BE49-F238E27FC236}">
                <a16:creationId xmlns:a16="http://schemas.microsoft.com/office/drawing/2014/main" id="{A57C7C6D-A3AE-AA18-9A57-DDAED074FFF4}"/>
              </a:ext>
            </a:extLst>
          </p:cNvPr>
          <p:cNvSpPr/>
          <p:nvPr/>
        </p:nvSpPr>
        <p:spPr>
          <a:xfrm>
            <a:off x="8050680" y="5106688"/>
            <a:ext cx="512979" cy="488103"/>
          </a:xfrm>
          <a:prstGeom prst="wedgeEllipseCallout">
            <a:avLst>
              <a:gd name="adj1" fmla="val 65641"/>
              <a:gd name="adj2" fmla="val 9649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4.</a:t>
            </a:r>
          </a:p>
        </p:txBody>
      </p:sp>
      <p:sp>
        <p:nvSpPr>
          <p:cNvPr id="19" name="Rounded Rectangle 18">
            <a:extLst>
              <a:ext uri="{FF2B5EF4-FFF2-40B4-BE49-F238E27FC236}">
                <a16:creationId xmlns:a16="http://schemas.microsoft.com/office/drawing/2014/main" id="{AAA5821C-D7B7-7C1F-4A4B-457C60D05F95}"/>
              </a:ext>
            </a:extLst>
          </p:cNvPr>
          <p:cNvSpPr/>
          <p:nvPr/>
        </p:nvSpPr>
        <p:spPr>
          <a:xfrm>
            <a:off x="9610344" y="5594791"/>
            <a:ext cx="1216152" cy="504257"/>
          </a:xfrm>
          <a:prstGeom prst="roundRect">
            <a:avLst/>
          </a:prstGeom>
          <a:solidFill>
            <a:schemeClr val="accent1">
              <a:alpha val="21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20" name="Oval Callout 19">
            <a:extLst>
              <a:ext uri="{FF2B5EF4-FFF2-40B4-BE49-F238E27FC236}">
                <a16:creationId xmlns:a16="http://schemas.microsoft.com/office/drawing/2014/main" id="{16E970B0-EF98-EAB7-E2F1-9EDEEBB75B3C}"/>
              </a:ext>
            </a:extLst>
          </p:cNvPr>
          <p:cNvSpPr/>
          <p:nvPr/>
        </p:nvSpPr>
        <p:spPr>
          <a:xfrm>
            <a:off x="10962930" y="5176792"/>
            <a:ext cx="512979" cy="488103"/>
          </a:xfrm>
          <a:prstGeom prst="wedgeEllipseCallout">
            <a:avLst>
              <a:gd name="adj1" fmla="val -93004"/>
              <a:gd name="adj2" fmla="val 98368"/>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5.</a:t>
            </a:r>
          </a:p>
        </p:txBody>
      </p:sp>
    </p:spTree>
    <p:extLst>
      <p:ext uri="{BB962C8B-B14F-4D97-AF65-F5344CB8AC3E}">
        <p14:creationId xmlns:p14="http://schemas.microsoft.com/office/powerpoint/2010/main" val="38944887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02435-5F06-4BE9-BAB9-BEF55F64AFFA}"/>
              </a:ext>
            </a:extLst>
          </p:cNvPr>
          <p:cNvSpPr>
            <a:spLocks noGrp="1"/>
          </p:cNvSpPr>
          <p:nvPr>
            <p:ph type="title"/>
          </p:nvPr>
        </p:nvSpPr>
        <p:spPr/>
        <p:txBody>
          <a:bodyPr/>
          <a:lstStyle/>
          <a:p>
            <a:r>
              <a:rPr lang="en-US" dirty="0"/>
              <a:t>How it works?</a:t>
            </a:r>
          </a:p>
        </p:txBody>
      </p:sp>
      <p:sp>
        <p:nvSpPr>
          <p:cNvPr id="19" name="Freeform: Shape 18">
            <a:extLst>
              <a:ext uri="{FF2B5EF4-FFF2-40B4-BE49-F238E27FC236}">
                <a16:creationId xmlns:a16="http://schemas.microsoft.com/office/drawing/2014/main" id="{02E235F7-5DE0-9EEA-776A-90E751EE6842}"/>
              </a:ext>
            </a:extLst>
          </p:cNvPr>
          <p:cNvSpPr/>
          <p:nvPr/>
        </p:nvSpPr>
        <p:spPr>
          <a:xfrm>
            <a:off x="2903239" y="1668553"/>
            <a:ext cx="450699" cy="460443"/>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0" y="86131"/>
                </a:moveTo>
                <a:lnTo>
                  <a:pt x="184072" y="86131"/>
                </a:lnTo>
                <a:lnTo>
                  <a:pt x="184072" y="0"/>
                </a:lnTo>
                <a:lnTo>
                  <a:pt x="368143" y="215329"/>
                </a:lnTo>
                <a:lnTo>
                  <a:pt x="184072" y="430657"/>
                </a:lnTo>
                <a:lnTo>
                  <a:pt x="184072" y="344526"/>
                </a:lnTo>
                <a:lnTo>
                  <a:pt x="0" y="344526"/>
                </a:lnTo>
                <a:lnTo>
                  <a:pt x="0" y="86131"/>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6131" rIns="110443"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1" name="Freeform: Shape 20">
            <a:extLst>
              <a:ext uri="{FF2B5EF4-FFF2-40B4-BE49-F238E27FC236}">
                <a16:creationId xmlns:a16="http://schemas.microsoft.com/office/drawing/2014/main" id="{352C6007-0F0B-C76F-8556-72AB101E2994}"/>
              </a:ext>
            </a:extLst>
          </p:cNvPr>
          <p:cNvSpPr/>
          <p:nvPr/>
        </p:nvSpPr>
        <p:spPr>
          <a:xfrm>
            <a:off x="5879551" y="1668553"/>
            <a:ext cx="450699" cy="460443"/>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0" y="86131"/>
                </a:moveTo>
                <a:lnTo>
                  <a:pt x="184072" y="86131"/>
                </a:lnTo>
                <a:lnTo>
                  <a:pt x="184072" y="0"/>
                </a:lnTo>
                <a:lnTo>
                  <a:pt x="368143" y="215329"/>
                </a:lnTo>
                <a:lnTo>
                  <a:pt x="184072" y="430657"/>
                </a:lnTo>
                <a:lnTo>
                  <a:pt x="184072" y="344526"/>
                </a:lnTo>
                <a:lnTo>
                  <a:pt x="0" y="344526"/>
                </a:lnTo>
                <a:lnTo>
                  <a:pt x="0" y="86131"/>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6131" rIns="110443"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3" name="Freeform: Shape 22">
            <a:extLst>
              <a:ext uri="{FF2B5EF4-FFF2-40B4-BE49-F238E27FC236}">
                <a16:creationId xmlns:a16="http://schemas.microsoft.com/office/drawing/2014/main" id="{413011BC-DFD2-8581-B028-610072AD0A02}"/>
              </a:ext>
            </a:extLst>
          </p:cNvPr>
          <p:cNvSpPr/>
          <p:nvPr/>
        </p:nvSpPr>
        <p:spPr>
          <a:xfrm>
            <a:off x="8855862" y="1668553"/>
            <a:ext cx="450699" cy="460443"/>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0" y="86131"/>
                </a:moveTo>
                <a:lnTo>
                  <a:pt x="184072" y="86131"/>
                </a:lnTo>
                <a:lnTo>
                  <a:pt x="184072" y="0"/>
                </a:lnTo>
                <a:lnTo>
                  <a:pt x="368143" y="215329"/>
                </a:lnTo>
                <a:lnTo>
                  <a:pt x="184072" y="430657"/>
                </a:lnTo>
                <a:lnTo>
                  <a:pt x="184072" y="344526"/>
                </a:lnTo>
                <a:lnTo>
                  <a:pt x="0" y="344526"/>
                </a:lnTo>
                <a:lnTo>
                  <a:pt x="0" y="86131"/>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6131" rIns="110443"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5" name="Freeform: Shape 24">
            <a:extLst>
              <a:ext uri="{FF2B5EF4-FFF2-40B4-BE49-F238E27FC236}">
                <a16:creationId xmlns:a16="http://schemas.microsoft.com/office/drawing/2014/main" id="{8C274112-9907-7FC2-EA16-B24228454999}"/>
              </a:ext>
            </a:extLst>
          </p:cNvPr>
          <p:cNvSpPr/>
          <p:nvPr/>
        </p:nvSpPr>
        <p:spPr>
          <a:xfrm>
            <a:off x="10318507" y="2630287"/>
            <a:ext cx="527231" cy="393606"/>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294515" y="0"/>
                </a:moveTo>
                <a:lnTo>
                  <a:pt x="294515" y="215329"/>
                </a:lnTo>
                <a:lnTo>
                  <a:pt x="368143" y="215329"/>
                </a:lnTo>
                <a:lnTo>
                  <a:pt x="184071" y="430657"/>
                </a:lnTo>
                <a:lnTo>
                  <a:pt x="0" y="215329"/>
                </a:lnTo>
                <a:lnTo>
                  <a:pt x="73628" y="215329"/>
                </a:lnTo>
                <a:lnTo>
                  <a:pt x="73628" y="0"/>
                </a:lnTo>
                <a:lnTo>
                  <a:pt x="294515" y="0"/>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86132" tIns="0" rIns="86130" bIns="110443"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7" name="Freeform: Shape 26">
            <a:extLst>
              <a:ext uri="{FF2B5EF4-FFF2-40B4-BE49-F238E27FC236}">
                <a16:creationId xmlns:a16="http://schemas.microsoft.com/office/drawing/2014/main" id="{45AA5B85-10C5-283D-9FE9-BF5518D75E6D}"/>
              </a:ext>
            </a:extLst>
          </p:cNvPr>
          <p:cNvSpPr/>
          <p:nvPr/>
        </p:nvSpPr>
        <p:spPr>
          <a:xfrm>
            <a:off x="8855862" y="3525184"/>
            <a:ext cx="450699" cy="460443"/>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368143" y="344526"/>
                </a:moveTo>
                <a:lnTo>
                  <a:pt x="184071" y="344526"/>
                </a:lnTo>
                <a:lnTo>
                  <a:pt x="184071" y="430657"/>
                </a:lnTo>
                <a:lnTo>
                  <a:pt x="0" y="215328"/>
                </a:lnTo>
                <a:lnTo>
                  <a:pt x="184071" y="0"/>
                </a:lnTo>
                <a:lnTo>
                  <a:pt x="184071" y="86131"/>
                </a:lnTo>
                <a:lnTo>
                  <a:pt x="368143" y="86131"/>
                </a:lnTo>
                <a:lnTo>
                  <a:pt x="368143" y="344526"/>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10443" tIns="86131" rIns="0"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 name="Freeform: Shape 28">
            <a:extLst>
              <a:ext uri="{FF2B5EF4-FFF2-40B4-BE49-F238E27FC236}">
                <a16:creationId xmlns:a16="http://schemas.microsoft.com/office/drawing/2014/main" id="{7F8371E9-6A08-938E-DE3E-7296CE71CE6D}"/>
              </a:ext>
            </a:extLst>
          </p:cNvPr>
          <p:cNvSpPr/>
          <p:nvPr/>
        </p:nvSpPr>
        <p:spPr>
          <a:xfrm>
            <a:off x="5879551" y="3525183"/>
            <a:ext cx="450699" cy="460445"/>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368143" y="344526"/>
                </a:moveTo>
                <a:lnTo>
                  <a:pt x="184071" y="344526"/>
                </a:lnTo>
                <a:lnTo>
                  <a:pt x="184071" y="430657"/>
                </a:lnTo>
                <a:lnTo>
                  <a:pt x="0" y="215328"/>
                </a:lnTo>
                <a:lnTo>
                  <a:pt x="184071" y="0"/>
                </a:lnTo>
                <a:lnTo>
                  <a:pt x="184071" y="86131"/>
                </a:lnTo>
                <a:lnTo>
                  <a:pt x="368143" y="86131"/>
                </a:lnTo>
                <a:lnTo>
                  <a:pt x="368143" y="344526"/>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10443" tIns="86132" rIns="0" bIns="8613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1" name="Freeform: Shape 30">
            <a:extLst>
              <a:ext uri="{FF2B5EF4-FFF2-40B4-BE49-F238E27FC236}">
                <a16:creationId xmlns:a16="http://schemas.microsoft.com/office/drawing/2014/main" id="{97A3D34D-2B3A-8FD5-05CF-573B9C8A9DAA}"/>
              </a:ext>
            </a:extLst>
          </p:cNvPr>
          <p:cNvSpPr/>
          <p:nvPr/>
        </p:nvSpPr>
        <p:spPr>
          <a:xfrm>
            <a:off x="2903239" y="3525183"/>
            <a:ext cx="450700" cy="460445"/>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368143" y="344526"/>
                </a:moveTo>
                <a:lnTo>
                  <a:pt x="184071" y="344526"/>
                </a:lnTo>
                <a:lnTo>
                  <a:pt x="184071" y="430657"/>
                </a:lnTo>
                <a:lnTo>
                  <a:pt x="0" y="215328"/>
                </a:lnTo>
                <a:lnTo>
                  <a:pt x="184071" y="0"/>
                </a:lnTo>
                <a:lnTo>
                  <a:pt x="184071" y="86131"/>
                </a:lnTo>
                <a:lnTo>
                  <a:pt x="368143" y="86131"/>
                </a:lnTo>
                <a:lnTo>
                  <a:pt x="368143" y="344526"/>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10443" tIns="86132" rIns="1"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3" name="Freeform: Shape 32">
            <a:extLst>
              <a:ext uri="{FF2B5EF4-FFF2-40B4-BE49-F238E27FC236}">
                <a16:creationId xmlns:a16="http://schemas.microsoft.com/office/drawing/2014/main" id="{525A155C-9A56-8F58-DAC8-46AD83E36133}"/>
              </a:ext>
            </a:extLst>
          </p:cNvPr>
          <p:cNvSpPr/>
          <p:nvPr/>
        </p:nvSpPr>
        <p:spPr>
          <a:xfrm>
            <a:off x="1349695" y="4486918"/>
            <a:ext cx="527231" cy="393606"/>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294515" y="0"/>
                </a:moveTo>
                <a:lnTo>
                  <a:pt x="294515" y="215329"/>
                </a:lnTo>
                <a:lnTo>
                  <a:pt x="368143" y="215329"/>
                </a:lnTo>
                <a:lnTo>
                  <a:pt x="184071" y="430657"/>
                </a:lnTo>
                <a:lnTo>
                  <a:pt x="0" y="215329"/>
                </a:lnTo>
                <a:lnTo>
                  <a:pt x="73628" y="215329"/>
                </a:lnTo>
                <a:lnTo>
                  <a:pt x="73628" y="0"/>
                </a:lnTo>
                <a:lnTo>
                  <a:pt x="294515" y="0"/>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86132" tIns="0" rIns="86130" bIns="110443"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5" name="Freeform: Shape 34">
            <a:extLst>
              <a:ext uri="{FF2B5EF4-FFF2-40B4-BE49-F238E27FC236}">
                <a16:creationId xmlns:a16="http://schemas.microsoft.com/office/drawing/2014/main" id="{78DF1F18-A92D-6A61-CCF7-A7E5F0482AB5}"/>
              </a:ext>
            </a:extLst>
          </p:cNvPr>
          <p:cNvSpPr/>
          <p:nvPr/>
        </p:nvSpPr>
        <p:spPr>
          <a:xfrm>
            <a:off x="2903239" y="5381814"/>
            <a:ext cx="450699" cy="460443"/>
          </a:xfrm>
          <a:custGeom>
            <a:avLst/>
            <a:gdLst>
              <a:gd name="connsiteX0" fmla="*/ 0 w 368143"/>
              <a:gd name="connsiteY0" fmla="*/ 86131 h 430657"/>
              <a:gd name="connsiteX1" fmla="*/ 184072 w 368143"/>
              <a:gd name="connsiteY1" fmla="*/ 86131 h 430657"/>
              <a:gd name="connsiteX2" fmla="*/ 184072 w 368143"/>
              <a:gd name="connsiteY2" fmla="*/ 0 h 430657"/>
              <a:gd name="connsiteX3" fmla="*/ 368143 w 368143"/>
              <a:gd name="connsiteY3" fmla="*/ 215329 h 430657"/>
              <a:gd name="connsiteX4" fmla="*/ 184072 w 368143"/>
              <a:gd name="connsiteY4" fmla="*/ 430657 h 430657"/>
              <a:gd name="connsiteX5" fmla="*/ 184072 w 368143"/>
              <a:gd name="connsiteY5" fmla="*/ 344526 h 430657"/>
              <a:gd name="connsiteX6" fmla="*/ 0 w 368143"/>
              <a:gd name="connsiteY6" fmla="*/ 344526 h 430657"/>
              <a:gd name="connsiteX7" fmla="*/ 0 w 368143"/>
              <a:gd name="connsiteY7" fmla="*/ 86131 h 43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143" h="430657">
                <a:moveTo>
                  <a:pt x="0" y="86131"/>
                </a:moveTo>
                <a:lnTo>
                  <a:pt x="184072" y="86131"/>
                </a:lnTo>
                <a:lnTo>
                  <a:pt x="184072" y="0"/>
                </a:lnTo>
                <a:lnTo>
                  <a:pt x="368143" y="215329"/>
                </a:lnTo>
                <a:lnTo>
                  <a:pt x="184072" y="430657"/>
                </a:lnTo>
                <a:lnTo>
                  <a:pt x="184072" y="344526"/>
                </a:lnTo>
                <a:lnTo>
                  <a:pt x="0" y="344526"/>
                </a:lnTo>
                <a:lnTo>
                  <a:pt x="0" y="86131"/>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6131" rIns="110443" bIns="8613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8" name="Rectangle: Rounded Corners 17">
            <a:extLst>
              <a:ext uri="{FF2B5EF4-FFF2-40B4-BE49-F238E27FC236}">
                <a16:creationId xmlns:a16="http://schemas.microsoft.com/office/drawing/2014/main" id="{B772552E-A589-BBCF-4DB8-9C8395CE24D4}"/>
              </a:ext>
            </a:extLst>
          </p:cNvPr>
          <p:cNvSpPr/>
          <p:nvPr/>
        </p:nvSpPr>
        <p:spPr>
          <a:xfrm>
            <a:off x="546100" y="1341785"/>
            <a:ext cx="2134421" cy="1113978"/>
          </a:xfrm>
          <a:prstGeom prst="roundRect">
            <a:avLst/>
          </a:prstGeom>
          <a:solidFill>
            <a:srgbClr val="032D4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Set up DocuSign</a:t>
            </a:r>
            <a:r>
              <a:rPr kumimoji="0" lang="en-US" sz="1600" b="0" i="0" u="none" strike="noStrike" kern="1200" cap="none" spc="0" normalizeH="0" baseline="30000" noProof="0" dirty="0">
                <a:ln>
                  <a:noFill/>
                </a:ln>
                <a:solidFill>
                  <a:schemeClr val="bg1"/>
                </a:solidFill>
                <a:effectLst/>
                <a:uLnTx/>
                <a:uFillTx/>
                <a:latin typeface="Century Gothic" panose="020F0302020204030204"/>
                <a:ea typeface="+mn-ea"/>
                <a:cs typeface="+mn-cs"/>
              </a:rPr>
              <a:t>® </a:t>
            </a: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and Adobe</a:t>
            </a:r>
            <a:r>
              <a:rPr kumimoji="0" lang="en-US" sz="1600" b="0" i="0" u="none" strike="noStrike" kern="1200" cap="none" spc="0" normalizeH="0" baseline="30000" noProof="0" dirty="0">
                <a:ln>
                  <a:noFill/>
                </a:ln>
                <a:solidFill>
                  <a:schemeClr val="bg1"/>
                </a:solidFill>
                <a:effectLst/>
                <a:uLnTx/>
                <a:uFillTx/>
                <a:latin typeface="Century Gothic" panose="020F0302020204030204"/>
                <a:ea typeface="+mn-ea"/>
                <a:cs typeface="+mn-cs"/>
              </a:rPr>
              <a:t>® </a:t>
            </a:r>
            <a:r>
              <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rPr>
              <a:t>Sign spoke</a:t>
            </a:r>
            <a:endParaRPr kumimoji="0" lang="en-GB" sz="16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20" name="Rectangle: Rounded Corners 19">
            <a:extLst>
              <a:ext uri="{FF2B5EF4-FFF2-40B4-BE49-F238E27FC236}">
                <a16:creationId xmlns:a16="http://schemas.microsoft.com/office/drawing/2014/main" id="{27EAC467-0BF0-928D-FF66-9303D93A81C6}"/>
              </a:ext>
            </a:extLst>
          </p:cNvPr>
          <p:cNvSpPr/>
          <p:nvPr/>
        </p:nvSpPr>
        <p:spPr>
          <a:xfrm>
            <a:off x="3534290" y="1341785"/>
            <a:ext cx="2134421" cy="1113978"/>
          </a:xfrm>
          <a:prstGeom prst="roundRect">
            <a:avLst/>
          </a:pr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algn="ctr" defTabSz="666750">
              <a:lnSpc>
                <a:spcPct val="90000"/>
              </a:lnSpc>
              <a:spcBef>
                <a:spcPct val="0"/>
              </a:spcBef>
              <a:spcAft>
                <a:spcPct val="35000"/>
              </a:spcAf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Create HTML</a:t>
            </a:r>
            <a:r>
              <a:rPr lang="en-GB" sz="1600" dirty="0">
                <a:solidFill>
                  <a:srgbClr val="FFFFFF"/>
                </a:solidFill>
                <a:latin typeface="Century Gothic" panose="020F0302020204030204"/>
              </a:rPr>
              <a:t>, PDF, or Word </a:t>
            </a: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document template</a:t>
            </a:r>
          </a:p>
        </p:txBody>
      </p:sp>
      <p:sp>
        <p:nvSpPr>
          <p:cNvPr id="22" name="Rectangle: Rounded Corners 21">
            <a:extLst>
              <a:ext uri="{FF2B5EF4-FFF2-40B4-BE49-F238E27FC236}">
                <a16:creationId xmlns:a16="http://schemas.microsoft.com/office/drawing/2014/main" id="{F8019D9A-3D6B-12E4-89BF-A9F45B946D00}"/>
              </a:ext>
            </a:extLst>
          </p:cNvPr>
          <p:cNvSpPr/>
          <p:nvPr/>
        </p:nvSpPr>
        <p:spPr>
          <a:xfrm>
            <a:off x="6522480" y="1341785"/>
            <a:ext cx="2134421" cy="1113978"/>
          </a:xfrm>
          <a:prstGeom prst="roundRect">
            <a:avLst/>
          </a:pr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Create participant with sign action</a:t>
            </a:r>
          </a:p>
        </p:txBody>
      </p:sp>
      <p:sp>
        <p:nvSpPr>
          <p:cNvPr id="24" name="Rectangle: Rounded Corners 23">
            <a:extLst>
              <a:ext uri="{FF2B5EF4-FFF2-40B4-BE49-F238E27FC236}">
                <a16:creationId xmlns:a16="http://schemas.microsoft.com/office/drawing/2014/main" id="{3BC522E5-96B4-6C64-B88F-C359979DCB69}"/>
              </a:ext>
            </a:extLst>
          </p:cNvPr>
          <p:cNvSpPr/>
          <p:nvPr/>
        </p:nvSpPr>
        <p:spPr>
          <a:xfrm>
            <a:off x="9510670" y="1341785"/>
            <a:ext cx="2134421" cy="1113978"/>
          </a:xfrm>
          <a:prstGeom prst="roundRect">
            <a:avLst/>
          </a:pr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Map signatures in the document template per participant</a:t>
            </a:r>
          </a:p>
        </p:txBody>
      </p:sp>
      <p:sp>
        <p:nvSpPr>
          <p:cNvPr id="26" name="Rectangle: Rounded Corners 25">
            <a:extLst>
              <a:ext uri="{FF2B5EF4-FFF2-40B4-BE49-F238E27FC236}">
                <a16:creationId xmlns:a16="http://schemas.microsoft.com/office/drawing/2014/main" id="{37BD6C5F-4656-B04F-3A43-3C4209B0A332}"/>
              </a:ext>
            </a:extLst>
          </p:cNvPr>
          <p:cNvSpPr/>
          <p:nvPr/>
        </p:nvSpPr>
        <p:spPr>
          <a:xfrm>
            <a:off x="9510670" y="3198416"/>
            <a:ext cx="2134421" cy="1113978"/>
          </a:xfrm>
          <a:prstGeom prst="roundRect">
            <a:avLst/>
          </a:pr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Configure HR Service to use the document template</a:t>
            </a:r>
          </a:p>
        </p:txBody>
      </p:sp>
      <p:sp>
        <p:nvSpPr>
          <p:cNvPr id="28" name="Rectangle: Rounded Corners 27">
            <a:extLst>
              <a:ext uri="{FF2B5EF4-FFF2-40B4-BE49-F238E27FC236}">
                <a16:creationId xmlns:a16="http://schemas.microsoft.com/office/drawing/2014/main" id="{DCC6100E-7FDD-29EF-726C-0DAB31FCD731}"/>
              </a:ext>
            </a:extLst>
          </p:cNvPr>
          <p:cNvSpPr/>
          <p:nvPr/>
        </p:nvSpPr>
        <p:spPr>
          <a:xfrm>
            <a:off x="6522480" y="3198416"/>
            <a:ext cx="2134421" cy="1113978"/>
          </a:xfrm>
          <a:prstGeom prst="round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Century Gothic" panose="020F0302020204030204"/>
                <a:ea typeface="+mn-ea"/>
                <a:cs typeface="+mn-cs"/>
              </a:rPr>
              <a:t>Create case</a:t>
            </a:r>
          </a:p>
        </p:txBody>
      </p:sp>
      <p:sp>
        <p:nvSpPr>
          <p:cNvPr id="30" name="Rectangle: Rounded Corners 29">
            <a:extLst>
              <a:ext uri="{FF2B5EF4-FFF2-40B4-BE49-F238E27FC236}">
                <a16:creationId xmlns:a16="http://schemas.microsoft.com/office/drawing/2014/main" id="{9327C32E-C3D7-D3D8-E1A0-E9228B7947FD}"/>
              </a:ext>
            </a:extLst>
          </p:cNvPr>
          <p:cNvSpPr/>
          <p:nvPr/>
        </p:nvSpPr>
        <p:spPr>
          <a:xfrm>
            <a:off x="3534290" y="3198416"/>
            <a:ext cx="2134421" cy="1113978"/>
          </a:xfrm>
          <a:prstGeom prst="roundRect">
            <a:avLst/>
          </a:prstGeom>
          <a:solidFill>
            <a:srgbClr val="37909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chemeClr val="bg1"/>
                </a:solidFill>
                <a:effectLst/>
                <a:uLnTx/>
                <a:uFillTx/>
                <a:latin typeface="Century Gothic" panose="020F0302020204030204"/>
                <a:ea typeface="+mn-ea"/>
                <a:cs typeface="+mn-cs"/>
              </a:rPr>
              <a:t>Attach unsigned document</a:t>
            </a:r>
          </a:p>
        </p:txBody>
      </p:sp>
      <p:sp>
        <p:nvSpPr>
          <p:cNvPr id="32" name="Rectangle: Rounded Corners 31">
            <a:extLst>
              <a:ext uri="{FF2B5EF4-FFF2-40B4-BE49-F238E27FC236}">
                <a16:creationId xmlns:a16="http://schemas.microsoft.com/office/drawing/2014/main" id="{5C976701-58A5-9699-AEB4-C1646D11DCFF}"/>
              </a:ext>
            </a:extLst>
          </p:cNvPr>
          <p:cNvSpPr/>
          <p:nvPr/>
        </p:nvSpPr>
        <p:spPr>
          <a:xfrm>
            <a:off x="546100" y="3198416"/>
            <a:ext cx="2134421" cy="1113978"/>
          </a:xfrm>
          <a:prstGeom prst="roundRect">
            <a:avLst/>
          </a:prstGeom>
          <a:solidFill>
            <a:srgbClr val="37909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chemeClr val="bg1"/>
                </a:solidFill>
                <a:effectLst/>
                <a:uLnTx/>
                <a:uFillTx/>
                <a:latin typeface="Century Gothic" panose="020F0302020204030204"/>
                <a:ea typeface="+mn-ea"/>
                <a:cs typeface="+mn-cs"/>
              </a:rPr>
              <a:t>Automatically create document task per signatory</a:t>
            </a:r>
          </a:p>
        </p:txBody>
      </p:sp>
      <p:sp>
        <p:nvSpPr>
          <p:cNvPr id="34" name="Rectangle: Rounded Corners 33">
            <a:extLst>
              <a:ext uri="{FF2B5EF4-FFF2-40B4-BE49-F238E27FC236}">
                <a16:creationId xmlns:a16="http://schemas.microsoft.com/office/drawing/2014/main" id="{58B7CFCF-1643-F8CE-88F9-16F5C096E1D1}"/>
              </a:ext>
            </a:extLst>
          </p:cNvPr>
          <p:cNvSpPr/>
          <p:nvPr/>
        </p:nvSpPr>
        <p:spPr>
          <a:xfrm>
            <a:off x="546100" y="5055047"/>
            <a:ext cx="2134421" cy="1113978"/>
          </a:xfrm>
          <a:prstGeom prst="roundRect">
            <a:avLst/>
          </a:prstGeom>
          <a:solidFill>
            <a:srgbClr val="62D84E"/>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Century Gothic" panose="020F0302020204030204"/>
                <a:ea typeface="+mn-ea"/>
                <a:cs typeface="+mn-cs"/>
              </a:rPr>
              <a:t>Signatories sign or reject</a:t>
            </a:r>
          </a:p>
        </p:txBody>
      </p:sp>
      <p:sp>
        <p:nvSpPr>
          <p:cNvPr id="36" name="Rectangle: Rounded Corners 35">
            <a:extLst>
              <a:ext uri="{FF2B5EF4-FFF2-40B4-BE49-F238E27FC236}">
                <a16:creationId xmlns:a16="http://schemas.microsoft.com/office/drawing/2014/main" id="{5660C675-EEF4-031D-E3EC-312D669814B3}"/>
              </a:ext>
            </a:extLst>
          </p:cNvPr>
          <p:cNvSpPr/>
          <p:nvPr/>
        </p:nvSpPr>
        <p:spPr>
          <a:xfrm>
            <a:off x="3534290" y="5055047"/>
            <a:ext cx="2134421" cy="1113978"/>
          </a:xfrm>
          <a:prstGeom prst="roundRect">
            <a:avLst/>
          </a:prstGeom>
          <a:solidFill>
            <a:srgbClr val="37909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7667" tIns="87667" rIns="87667" bIns="87667" numCol="1" spcCol="1270" anchor="ctr" anchorCtr="0">
            <a:noAutofit/>
          </a:bodyPr>
          <a:lstStyle/>
          <a:p>
            <a:pPr marL="0" marR="0" lvl="0" indent="0" algn="ctr" defTabSz="666750" rtl="0" eaLnBrk="1" fontAlgn="auto"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a:ln>
                  <a:noFill/>
                </a:ln>
                <a:solidFill>
                  <a:schemeClr val="bg1"/>
                </a:solidFill>
                <a:effectLst/>
                <a:uLnTx/>
                <a:uFillTx/>
                <a:latin typeface="Century Gothic" panose="020F0302020204030204"/>
                <a:ea typeface="+mn-ea"/>
                <a:cs typeface="+mn-cs"/>
              </a:rPr>
              <a:t>Attach signed document and close case</a:t>
            </a:r>
          </a:p>
        </p:txBody>
      </p:sp>
      <p:sp>
        <p:nvSpPr>
          <p:cNvPr id="7" name="Rounded Rectangle 6">
            <a:extLst>
              <a:ext uri="{FF2B5EF4-FFF2-40B4-BE49-F238E27FC236}">
                <a16:creationId xmlns:a16="http://schemas.microsoft.com/office/drawing/2014/main" id="{406EC145-A475-AD4E-AD8F-0C0349315B2C}"/>
              </a:ext>
            </a:extLst>
          </p:cNvPr>
          <p:cNvSpPr>
            <a:spLocks/>
          </p:cNvSpPr>
          <p:nvPr/>
        </p:nvSpPr>
        <p:spPr>
          <a:xfrm>
            <a:off x="9024681" y="5155175"/>
            <a:ext cx="1286763" cy="304820"/>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System admin</a:t>
            </a:r>
          </a:p>
        </p:txBody>
      </p:sp>
      <p:sp>
        <p:nvSpPr>
          <p:cNvPr id="9" name="Rounded Rectangle 8">
            <a:extLst>
              <a:ext uri="{FF2B5EF4-FFF2-40B4-BE49-F238E27FC236}">
                <a16:creationId xmlns:a16="http://schemas.microsoft.com/office/drawing/2014/main" id="{1B33EA66-20E8-1C4C-9543-C4455458FD2E}"/>
              </a:ext>
            </a:extLst>
          </p:cNvPr>
          <p:cNvSpPr>
            <a:spLocks/>
          </p:cNvSpPr>
          <p:nvPr/>
        </p:nvSpPr>
        <p:spPr>
          <a:xfrm>
            <a:off x="9024680" y="5506403"/>
            <a:ext cx="1286763" cy="304820"/>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Doc writer or</a:t>
            </a:r>
            <a:b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HR Admin</a:t>
            </a:r>
          </a:p>
        </p:txBody>
      </p:sp>
      <p:sp>
        <p:nvSpPr>
          <p:cNvPr id="10" name="Rounded Rectangle 9">
            <a:extLst>
              <a:ext uri="{FF2B5EF4-FFF2-40B4-BE49-F238E27FC236}">
                <a16:creationId xmlns:a16="http://schemas.microsoft.com/office/drawing/2014/main" id="{596E9AE1-6B20-6448-9DBB-186573579EE8}"/>
              </a:ext>
            </a:extLst>
          </p:cNvPr>
          <p:cNvSpPr>
            <a:spLocks/>
          </p:cNvSpPr>
          <p:nvPr/>
        </p:nvSpPr>
        <p:spPr>
          <a:xfrm>
            <a:off x="10351199" y="5155175"/>
            <a:ext cx="1286763" cy="304820"/>
          </a:xfrm>
          <a:prstGeom prst="round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HR Agent</a:t>
            </a:r>
          </a:p>
        </p:txBody>
      </p:sp>
      <p:sp>
        <p:nvSpPr>
          <p:cNvPr id="11" name="Rounded Rectangle 10">
            <a:extLst>
              <a:ext uri="{FF2B5EF4-FFF2-40B4-BE49-F238E27FC236}">
                <a16:creationId xmlns:a16="http://schemas.microsoft.com/office/drawing/2014/main" id="{ADF527C9-F108-F445-9BCB-05CC2BA14C55}"/>
              </a:ext>
            </a:extLst>
          </p:cNvPr>
          <p:cNvSpPr>
            <a:spLocks/>
          </p:cNvSpPr>
          <p:nvPr/>
        </p:nvSpPr>
        <p:spPr>
          <a:xfrm>
            <a:off x="10351199" y="5506403"/>
            <a:ext cx="1286763" cy="304820"/>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ServiceNow</a:t>
            </a:r>
          </a:p>
        </p:txBody>
      </p:sp>
      <p:sp>
        <p:nvSpPr>
          <p:cNvPr id="12" name="Rounded Rectangle 11">
            <a:extLst>
              <a:ext uri="{FF2B5EF4-FFF2-40B4-BE49-F238E27FC236}">
                <a16:creationId xmlns:a16="http://schemas.microsoft.com/office/drawing/2014/main" id="{60185AFF-EABA-5B4E-BC06-F8257F83043B}"/>
              </a:ext>
            </a:extLst>
          </p:cNvPr>
          <p:cNvSpPr>
            <a:spLocks/>
          </p:cNvSpPr>
          <p:nvPr/>
        </p:nvSpPr>
        <p:spPr>
          <a:xfrm>
            <a:off x="9024680" y="5864205"/>
            <a:ext cx="1286763" cy="304820"/>
          </a:xfrm>
          <a:prstGeom prst="roundRect">
            <a:avLst/>
          </a:prstGeom>
          <a:solidFill>
            <a:srgbClr val="62D84E"/>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Employee</a:t>
            </a:r>
          </a:p>
        </p:txBody>
      </p:sp>
      <p:sp>
        <p:nvSpPr>
          <p:cNvPr id="13" name="TextBox 12">
            <a:extLst>
              <a:ext uri="{FF2B5EF4-FFF2-40B4-BE49-F238E27FC236}">
                <a16:creationId xmlns:a16="http://schemas.microsoft.com/office/drawing/2014/main" id="{B538DD95-9E02-BD40-A438-9E4EFE879FDB}"/>
              </a:ext>
            </a:extLst>
          </p:cNvPr>
          <p:cNvSpPr txBox="1"/>
          <p:nvPr/>
        </p:nvSpPr>
        <p:spPr>
          <a:xfrm>
            <a:off x="8945169" y="4814978"/>
            <a:ext cx="838691" cy="307777"/>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Legend</a:t>
            </a:r>
          </a:p>
        </p:txBody>
      </p:sp>
    </p:spTree>
    <p:extLst>
      <p:ext uri="{BB962C8B-B14F-4D97-AF65-F5344CB8AC3E}">
        <p14:creationId xmlns:p14="http://schemas.microsoft.com/office/powerpoint/2010/main" val="27873959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HTML document template</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8"/>
            <a:ext cx="4101643" cy="4827587"/>
          </a:xfrm>
        </p:spPr>
        <p:txBody>
          <a:bodyPr vert="horz" lIns="91440" tIns="45720" rIns="91440" bIns="45720" rtlCol="0" anchor="t">
            <a:noAutofit/>
          </a:bodyPr>
          <a:lstStyle/>
          <a:p>
            <a:pPr marL="342900" indent="-342900">
              <a:buAutoNum type="arabicPeriod"/>
            </a:pPr>
            <a:r>
              <a:rPr lang="en-US" dirty="0"/>
              <a:t>Create HTML document template with DocuSign</a:t>
            </a:r>
            <a:r>
              <a:rPr lang="en-US" sz="1200" baseline="30000" dirty="0"/>
              <a:t>® </a:t>
            </a:r>
            <a:r>
              <a:rPr lang="en-US" dirty="0"/>
              <a:t>or Adobe</a:t>
            </a:r>
            <a:r>
              <a:rPr lang="en-US" sz="1200" baseline="30000" dirty="0"/>
              <a:t>® </a:t>
            </a:r>
            <a:r>
              <a:rPr lang="en-US" dirty="0"/>
              <a:t>Sign signing type</a:t>
            </a:r>
          </a:p>
          <a:p>
            <a:pPr marL="342900" indent="-342900">
              <a:buAutoNum type="arabicPeriod"/>
            </a:pPr>
            <a:r>
              <a:rPr lang="en-US" dirty="0"/>
              <a:t>Create participant(s) with 'Sign' as action and option to set signing order for each signatories</a:t>
            </a:r>
          </a:p>
          <a:p>
            <a:pPr marL="342900" indent="-342900">
              <a:buAutoNum type="arabicPeriod"/>
            </a:pPr>
            <a:r>
              <a:rPr lang="en-US" dirty="0"/>
              <a:t>Set signature location in the document per participants</a:t>
            </a:r>
          </a:p>
          <a:p>
            <a:pPr>
              <a:spcBef>
                <a:spcPts val="1200"/>
              </a:spcBef>
            </a:pPr>
            <a:r>
              <a:rPr lang="en-US" sz="1600" dirty="0"/>
              <a:t>For additional details, refer to the ServiceNow product documentation for the </a:t>
            </a:r>
            <a:r>
              <a:rPr lang="en-US" sz="1600" dirty="0">
                <a:solidFill>
                  <a:srgbClr val="009156"/>
                </a:solidFill>
                <a:hlinkClick r:id="rId3">
                  <a:extLst>
                    <a:ext uri="{A12FA001-AC4F-418D-AE19-62706E023703}">
                      <ahyp:hlinkClr xmlns:ahyp="http://schemas.microsoft.com/office/drawing/2018/hyperlinkcolor" val="tx"/>
                    </a:ext>
                  </a:extLst>
                </a:hlinkClick>
              </a:rPr>
              <a:t>AdobeSign integration</a:t>
            </a:r>
            <a:r>
              <a:rPr lang="en-US" sz="1600" dirty="0"/>
              <a:t> or </a:t>
            </a:r>
            <a:r>
              <a:rPr lang="en-US" sz="1600" dirty="0">
                <a:solidFill>
                  <a:srgbClr val="009156"/>
                </a:solidFill>
                <a:hlinkClick r:id="rId4">
                  <a:extLst>
                    <a:ext uri="{A12FA001-AC4F-418D-AE19-62706E023703}">
                      <ahyp:hlinkClr xmlns:ahyp="http://schemas.microsoft.com/office/drawing/2018/hyperlinkcolor" val="tx"/>
                    </a:ext>
                  </a:extLst>
                </a:hlinkClick>
              </a:rPr>
              <a:t>DocuSign integration</a:t>
            </a:r>
            <a:endParaRPr lang="en-US" sz="1600" dirty="0">
              <a:solidFill>
                <a:srgbClr val="009156"/>
              </a:solidFill>
            </a:endParaRPr>
          </a:p>
        </p:txBody>
      </p:sp>
      <p:sp>
        <p:nvSpPr>
          <p:cNvPr id="4" name="Text Placeholder 3">
            <a:extLst>
              <a:ext uri="{FF2B5EF4-FFF2-40B4-BE49-F238E27FC236}">
                <a16:creationId xmlns:a16="http://schemas.microsoft.com/office/drawing/2014/main" id="{E54CFF54-C306-C60C-222B-959B1C81FC03}"/>
              </a:ext>
            </a:extLst>
          </p:cNvPr>
          <p:cNvSpPr>
            <a:spLocks noGrp="1"/>
          </p:cNvSpPr>
          <p:nvPr>
            <p:ph type="body" sz="quarter" idx="12"/>
          </p:nvPr>
        </p:nvSpPr>
        <p:spPr/>
        <p:txBody>
          <a:bodyPr/>
          <a:lstStyle/>
          <a:p>
            <a:r>
              <a:rPr lang="en-US" dirty="0"/>
              <a:t>Configuration</a:t>
            </a:r>
          </a:p>
        </p:txBody>
      </p:sp>
      <p:pic>
        <p:nvPicPr>
          <p:cNvPr id="10" name="Picture 9">
            <a:extLst>
              <a:ext uri="{FF2B5EF4-FFF2-40B4-BE49-F238E27FC236}">
                <a16:creationId xmlns:a16="http://schemas.microsoft.com/office/drawing/2014/main" id="{2D29CB17-27CD-264C-9F45-F5F1EF33904C}"/>
              </a:ext>
            </a:extLst>
          </p:cNvPr>
          <p:cNvPicPr>
            <a:picLocks noChangeAspect="1"/>
          </p:cNvPicPr>
          <p:nvPr/>
        </p:nvPicPr>
        <p:blipFill>
          <a:blip r:embed="rId5"/>
          <a:stretch>
            <a:fillRect/>
          </a:stretch>
        </p:blipFill>
        <p:spPr>
          <a:xfrm>
            <a:off x="4993019" y="1463305"/>
            <a:ext cx="6640306" cy="4583852"/>
          </a:xfrm>
          <a:prstGeom prst="rect">
            <a:avLst/>
          </a:prstGeom>
          <a:ln>
            <a:solidFill>
              <a:schemeClr val="tx2"/>
            </a:solidFill>
          </a:ln>
        </p:spPr>
      </p:pic>
      <p:sp>
        <p:nvSpPr>
          <p:cNvPr id="11" name="Frame 10">
            <a:extLst>
              <a:ext uri="{FF2B5EF4-FFF2-40B4-BE49-F238E27FC236}">
                <a16:creationId xmlns:a16="http://schemas.microsoft.com/office/drawing/2014/main" id="{6B897124-AF62-1549-B87A-BCEF4012A499}"/>
              </a:ext>
            </a:extLst>
          </p:cNvPr>
          <p:cNvSpPr/>
          <p:nvPr/>
        </p:nvSpPr>
        <p:spPr>
          <a:xfrm>
            <a:off x="8912351" y="3205156"/>
            <a:ext cx="1937442" cy="298765"/>
          </a:xfrm>
          <a:prstGeom prst="frame">
            <a:avLst>
              <a:gd name="adj1" fmla="val 644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2" name="Frame 11">
            <a:extLst>
              <a:ext uri="{FF2B5EF4-FFF2-40B4-BE49-F238E27FC236}">
                <a16:creationId xmlns:a16="http://schemas.microsoft.com/office/drawing/2014/main" id="{93B3CD00-5D18-114A-8ABA-7124F0735317}"/>
              </a:ext>
            </a:extLst>
          </p:cNvPr>
          <p:cNvSpPr/>
          <p:nvPr/>
        </p:nvSpPr>
        <p:spPr>
          <a:xfrm>
            <a:off x="4998046" y="4894018"/>
            <a:ext cx="6635279" cy="1180802"/>
          </a:xfrm>
          <a:prstGeom prst="frame">
            <a:avLst>
              <a:gd name="adj1" fmla="val 142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3" name="Frame 12">
            <a:extLst>
              <a:ext uri="{FF2B5EF4-FFF2-40B4-BE49-F238E27FC236}">
                <a16:creationId xmlns:a16="http://schemas.microsoft.com/office/drawing/2014/main" id="{CF9D5ADB-EE01-A443-B1EF-0284B3C9B032}"/>
              </a:ext>
            </a:extLst>
          </p:cNvPr>
          <p:cNvSpPr/>
          <p:nvPr/>
        </p:nvSpPr>
        <p:spPr>
          <a:xfrm>
            <a:off x="8829361" y="3408410"/>
            <a:ext cx="861588" cy="298765"/>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5" name="Frame 14">
            <a:extLst>
              <a:ext uri="{FF2B5EF4-FFF2-40B4-BE49-F238E27FC236}">
                <a16:creationId xmlns:a16="http://schemas.microsoft.com/office/drawing/2014/main" id="{56761FC7-B777-464F-B761-C137FBEEDFFF}"/>
              </a:ext>
            </a:extLst>
          </p:cNvPr>
          <p:cNvSpPr/>
          <p:nvPr/>
        </p:nvSpPr>
        <p:spPr>
          <a:xfrm>
            <a:off x="8059816" y="1437832"/>
            <a:ext cx="778598" cy="282167"/>
          </a:xfrm>
          <a:prstGeom prst="frame">
            <a:avLst>
              <a:gd name="adj1" fmla="val 644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6" name="Frame 15">
            <a:extLst>
              <a:ext uri="{FF2B5EF4-FFF2-40B4-BE49-F238E27FC236}">
                <a16:creationId xmlns:a16="http://schemas.microsoft.com/office/drawing/2014/main" id="{4FC0704C-3758-694D-9B71-49DA2546931F}"/>
              </a:ext>
            </a:extLst>
          </p:cNvPr>
          <p:cNvSpPr/>
          <p:nvPr/>
        </p:nvSpPr>
        <p:spPr>
          <a:xfrm>
            <a:off x="6202345" y="2377883"/>
            <a:ext cx="1053221" cy="282167"/>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7" name="Frame 16">
            <a:extLst>
              <a:ext uri="{FF2B5EF4-FFF2-40B4-BE49-F238E27FC236}">
                <a16:creationId xmlns:a16="http://schemas.microsoft.com/office/drawing/2014/main" id="{2FA9D1E7-1CB5-9149-9F52-6A6D967218A2}"/>
              </a:ext>
            </a:extLst>
          </p:cNvPr>
          <p:cNvSpPr/>
          <p:nvPr/>
        </p:nvSpPr>
        <p:spPr>
          <a:xfrm>
            <a:off x="6202345" y="2756254"/>
            <a:ext cx="1170917" cy="282167"/>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 name="Frame 5">
            <a:extLst>
              <a:ext uri="{FF2B5EF4-FFF2-40B4-BE49-F238E27FC236}">
                <a16:creationId xmlns:a16="http://schemas.microsoft.com/office/drawing/2014/main" id="{D282D835-1A3D-74D5-58A3-0CF859468996}"/>
              </a:ext>
            </a:extLst>
          </p:cNvPr>
          <p:cNvSpPr/>
          <p:nvPr/>
        </p:nvSpPr>
        <p:spPr>
          <a:xfrm>
            <a:off x="6984485" y="5545181"/>
            <a:ext cx="499303" cy="520981"/>
          </a:xfrm>
          <a:prstGeom prst="frame">
            <a:avLst>
              <a:gd name="adj1" fmla="val 142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654745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16" grpId="0" animBg="1"/>
      <p:bldP spid="17" grpId="0" animBg="1"/>
      <p:bldP spid="6"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D3CCAE53-3885-5AD2-AC39-CE816ACB6849}"/>
              </a:ext>
            </a:extLst>
          </p:cNvPr>
          <p:cNvPicPr>
            <a:picLocks noChangeAspect="1"/>
          </p:cNvPicPr>
          <p:nvPr/>
        </p:nvPicPr>
        <p:blipFill>
          <a:blip r:embed="rId3"/>
          <a:stretch>
            <a:fillRect/>
          </a:stretch>
        </p:blipFill>
        <p:spPr>
          <a:xfrm>
            <a:off x="5376578" y="1048965"/>
            <a:ext cx="6054874" cy="5049104"/>
          </a:xfrm>
          <a:prstGeom prst="rect">
            <a:avLst/>
          </a:prstGeom>
          <a:ln>
            <a:solidFill>
              <a:schemeClr val="tx2"/>
            </a:solidFill>
          </a:ln>
        </p:spPr>
      </p:pic>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PDF document template</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8"/>
            <a:ext cx="4255754" cy="4827587"/>
          </a:xfrm>
        </p:spPr>
        <p:txBody>
          <a:bodyPr vert="horz" lIns="91440" tIns="45720" rIns="91440" bIns="45720" rtlCol="0" anchor="t">
            <a:noAutofit/>
          </a:bodyPr>
          <a:lstStyle/>
          <a:p>
            <a:pPr marL="342900" indent="-342900">
              <a:buAutoNum type="arabicPeriod"/>
            </a:pPr>
            <a:r>
              <a:rPr lang="en-US" dirty="0"/>
              <a:t>Create PDF document template with DocuSign</a:t>
            </a:r>
            <a:r>
              <a:rPr lang="en-US" sz="1200" baseline="30000" dirty="0"/>
              <a:t>® </a:t>
            </a:r>
            <a:r>
              <a:rPr lang="en-US" dirty="0"/>
              <a:t>, Adobe</a:t>
            </a:r>
            <a:r>
              <a:rPr lang="en-US" sz="1200" baseline="30000" dirty="0"/>
              <a:t>® </a:t>
            </a:r>
            <a:r>
              <a:rPr lang="en-US" dirty="0"/>
              <a:t>Sign, or ServiceNow Sign signing type</a:t>
            </a:r>
          </a:p>
          <a:p>
            <a:pPr marL="342900" indent="-342900">
              <a:buAutoNum type="arabicPeriod"/>
            </a:pPr>
            <a:r>
              <a:rPr lang="en-US" dirty="0"/>
              <a:t>Create participant(s) with 'Fill' as action and option to set signing order for each signatories</a:t>
            </a:r>
          </a:p>
          <a:p>
            <a:pPr marL="342900" indent="-342900">
              <a:buAutoNum type="arabicPeriod"/>
            </a:pPr>
            <a:r>
              <a:rPr lang="en-US" dirty="0"/>
              <a:t>Set signature location in the document per participants</a:t>
            </a:r>
          </a:p>
          <a:p>
            <a:pPr>
              <a:spcBef>
                <a:spcPts val="1200"/>
              </a:spcBef>
            </a:pPr>
            <a:r>
              <a:rPr lang="en-US" sz="1600" dirty="0"/>
              <a:t>For additional details, refer to the ServiceNow product documentation for the </a:t>
            </a:r>
            <a:r>
              <a:rPr lang="en-US" sz="1600" dirty="0">
                <a:solidFill>
                  <a:srgbClr val="009156"/>
                </a:solidFill>
                <a:hlinkClick r:id="rId4"/>
              </a:rPr>
              <a:t>PDF Documents</a:t>
            </a:r>
            <a:endParaRPr lang="en-US" sz="1600" dirty="0">
              <a:solidFill>
                <a:srgbClr val="009156"/>
              </a:solidFill>
            </a:endParaRPr>
          </a:p>
        </p:txBody>
      </p:sp>
      <p:sp>
        <p:nvSpPr>
          <p:cNvPr id="4" name="Text Placeholder 3">
            <a:extLst>
              <a:ext uri="{FF2B5EF4-FFF2-40B4-BE49-F238E27FC236}">
                <a16:creationId xmlns:a16="http://schemas.microsoft.com/office/drawing/2014/main" id="{E54CFF54-C306-C60C-222B-959B1C81FC03}"/>
              </a:ext>
            </a:extLst>
          </p:cNvPr>
          <p:cNvSpPr>
            <a:spLocks noGrp="1"/>
          </p:cNvSpPr>
          <p:nvPr>
            <p:ph type="body" sz="quarter" idx="12"/>
          </p:nvPr>
        </p:nvSpPr>
        <p:spPr>
          <a:xfrm>
            <a:off x="448056" y="819548"/>
            <a:ext cx="4898680" cy="336640"/>
          </a:xfrm>
        </p:spPr>
        <p:txBody>
          <a:bodyPr/>
          <a:lstStyle/>
          <a:p>
            <a:r>
              <a:rPr lang="en-US" dirty="0"/>
              <a:t>Configuration</a:t>
            </a:r>
          </a:p>
        </p:txBody>
      </p:sp>
      <p:sp>
        <p:nvSpPr>
          <p:cNvPr id="12" name="Frame 11">
            <a:extLst>
              <a:ext uri="{FF2B5EF4-FFF2-40B4-BE49-F238E27FC236}">
                <a16:creationId xmlns:a16="http://schemas.microsoft.com/office/drawing/2014/main" id="{93B3CD00-5D18-114A-8ABA-7124F0735317}"/>
              </a:ext>
            </a:extLst>
          </p:cNvPr>
          <p:cNvSpPr/>
          <p:nvPr/>
        </p:nvSpPr>
        <p:spPr>
          <a:xfrm>
            <a:off x="5397335" y="4487722"/>
            <a:ext cx="6004823" cy="1559077"/>
          </a:xfrm>
          <a:prstGeom prst="frame">
            <a:avLst>
              <a:gd name="adj1" fmla="val 142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3" name="Frame 12">
            <a:extLst>
              <a:ext uri="{FF2B5EF4-FFF2-40B4-BE49-F238E27FC236}">
                <a16:creationId xmlns:a16="http://schemas.microsoft.com/office/drawing/2014/main" id="{CF9D5ADB-EE01-A443-B1EF-0284B3C9B032}"/>
              </a:ext>
            </a:extLst>
          </p:cNvPr>
          <p:cNvSpPr/>
          <p:nvPr/>
        </p:nvSpPr>
        <p:spPr>
          <a:xfrm>
            <a:off x="6230480" y="4080900"/>
            <a:ext cx="861588" cy="298765"/>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 name="Frame 5">
            <a:extLst>
              <a:ext uri="{FF2B5EF4-FFF2-40B4-BE49-F238E27FC236}">
                <a16:creationId xmlns:a16="http://schemas.microsoft.com/office/drawing/2014/main" id="{D282D835-1A3D-74D5-58A3-0CF859468996}"/>
              </a:ext>
            </a:extLst>
          </p:cNvPr>
          <p:cNvSpPr/>
          <p:nvPr/>
        </p:nvSpPr>
        <p:spPr>
          <a:xfrm>
            <a:off x="6536161" y="5222946"/>
            <a:ext cx="499303" cy="520981"/>
          </a:xfrm>
          <a:prstGeom prst="frame">
            <a:avLst>
              <a:gd name="adj1" fmla="val 142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Frame 7">
            <a:extLst>
              <a:ext uri="{FF2B5EF4-FFF2-40B4-BE49-F238E27FC236}">
                <a16:creationId xmlns:a16="http://schemas.microsoft.com/office/drawing/2014/main" id="{29A73736-79C0-E830-5DA2-2ABF067A47E2}"/>
              </a:ext>
            </a:extLst>
          </p:cNvPr>
          <p:cNvSpPr/>
          <p:nvPr/>
        </p:nvSpPr>
        <p:spPr>
          <a:xfrm>
            <a:off x="6228768" y="2369941"/>
            <a:ext cx="861588" cy="298765"/>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4168559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6" grpId="0" animBg="1"/>
      <p:bldP spid="8"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C3622109-B5E8-3708-F1F6-E79F7BEFA1DF}"/>
              </a:ext>
            </a:extLst>
          </p:cNvPr>
          <p:cNvPicPr>
            <a:picLocks noChangeAspect="1"/>
          </p:cNvPicPr>
          <p:nvPr/>
        </p:nvPicPr>
        <p:blipFill rotWithShape="1">
          <a:blip r:embed="rId3"/>
          <a:srcRect t="41" r="101" b="175"/>
          <a:stretch/>
        </p:blipFill>
        <p:spPr>
          <a:xfrm>
            <a:off x="4859764" y="1506226"/>
            <a:ext cx="6925222" cy="3983011"/>
          </a:xfrm>
          <a:prstGeom prst="rect">
            <a:avLst/>
          </a:prstGeom>
          <a:ln>
            <a:solidFill>
              <a:schemeClr val="tx2"/>
            </a:solidFill>
          </a:ln>
        </p:spPr>
      </p:pic>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Word document template</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8443"/>
            <a:ext cx="4185703" cy="4820582"/>
          </a:xfrm>
        </p:spPr>
        <p:txBody>
          <a:bodyPr vert="horz" lIns="91440" tIns="45720" rIns="91440" bIns="45720" rtlCol="0" anchor="t">
            <a:noAutofit/>
          </a:bodyPr>
          <a:lstStyle/>
          <a:p>
            <a:pPr marL="342900" indent="-342900">
              <a:buAutoNum type="arabicPeriod"/>
            </a:pPr>
            <a:r>
              <a:rPr lang="en-US" dirty="0"/>
              <a:t>Create Word document template with DocuSign</a:t>
            </a:r>
            <a:r>
              <a:rPr lang="en-US" sz="1200" baseline="30000" dirty="0"/>
              <a:t>® </a:t>
            </a:r>
            <a:r>
              <a:rPr lang="en-US" dirty="0"/>
              <a:t>or Adobe</a:t>
            </a:r>
            <a:r>
              <a:rPr lang="en-US" sz="1200" baseline="30000" dirty="0"/>
              <a:t>® </a:t>
            </a:r>
            <a:r>
              <a:rPr lang="en-US" dirty="0"/>
              <a:t>Sign signing type</a:t>
            </a:r>
          </a:p>
          <a:p>
            <a:pPr marL="342900" indent="-342900">
              <a:buAutoNum type="arabicPeriod"/>
            </a:pPr>
            <a:r>
              <a:rPr lang="en-US" dirty="0"/>
              <a:t>Create participant(s) with 'Sign' as action and set signing order for each signatories</a:t>
            </a:r>
          </a:p>
          <a:p>
            <a:pPr marL="342900" indent="-342900">
              <a:buAutoNum type="arabicPeriod"/>
            </a:pPr>
            <a:r>
              <a:rPr lang="en-US" dirty="0"/>
              <a:t>Parse Word Document to automatically create mappings for signatories</a:t>
            </a:r>
          </a:p>
          <a:p>
            <a:pPr>
              <a:spcBef>
                <a:spcPts val="1200"/>
              </a:spcBef>
            </a:pPr>
            <a:r>
              <a:rPr lang="en-US" sz="1600" dirty="0"/>
              <a:t>For additional details, refer to the ServiceNow product documentation for the </a:t>
            </a:r>
            <a:r>
              <a:rPr lang="en-US" sz="1600" dirty="0">
                <a:solidFill>
                  <a:srgbClr val="009156"/>
                </a:solidFill>
                <a:hlinkClick r:id="rId4">
                  <a:extLst>
                    <a:ext uri="{A12FA001-AC4F-418D-AE19-62706E023703}">
                      <ahyp:hlinkClr xmlns:ahyp="http://schemas.microsoft.com/office/drawing/2018/hyperlinkcolor" val="tx"/>
                    </a:ext>
                  </a:extLst>
                </a:hlinkClick>
              </a:rPr>
              <a:t>AdobeSign integration</a:t>
            </a:r>
            <a:r>
              <a:rPr lang="en-US" sz="1600" dirty="0"/>
              <a:t> or </a:t>
            </a:r>
            <a:r>
              <a:rPr lang="en-US" sz="1600" dirty="0">
                <a:solidFill>
                  <a:srgbClr val="009156"/>
                </a:solidFill>
                <a:hlinkClick r:id="rId5">
                  <a:extLst>
                    <a:ext uri="{A12FA001-AC4F-418D-AE19-62706E023703}">
                      <ahyp:hlinkClr xmlns:ahyp="http://schemas.microsoft.com/office/drawing/2018/hyperlinkcolor" val="tx"/>
                    </a:ext>
                  </a:extLst>
                </a:hlinkClick>
              </a:rPr>
              <a:t>DocuSign integration</a:t>
            </a:r>
            <a:endParaRPr lang="en-US" sz="1600" dirty="0">
              <a:solidFill>
                <a:srgbClr val="009156"/>
              </a:solidFill>
            </a:endParaRPr>
          </a:p>
        </p:txBody>
      </p:sp>
      <p:sp>
        <p:nvSpPr>
          <p:cNvPr id="4" name="Text Placeholder 3">
            <a:extLst>
              <a:ext uri="{FF2B5EF4-FFF2-40B4-BE49-F238E27FC236}">
                <a16:creationId xmlns:a16="http://schemas.microsoft.com/office/drawing/2014/main" id="{E54CFF54-C306-C60C-222B-959B1C81FC03}"/>
              </a:ext>
            </a:extLst>
          </p:cNvPr>
          <p:cNvSpPr>
            <a:spLocks noGrp="1"/>
          </p:cNvSpPr>
          <p:nvPr>
            <p:ph type="body" sz="quarter" idx="12"/>
          </p:nvPr>
        </p:nvSpPr>
        <p:spPr/>
        <p:txBody>
          <a:bodyPr/>
          <a:lstStyle/>
          <a:p>
            <a:r>
              <a:rPr lang="en-US" dirty="0"/>
              <a:t>Configuration</a:t>
            </a:r>
          </a:p>
        </p:txBody>
      </p:sp>
      <p:sp>
        <p:nvSpPr>
          <p:cNvPr id="17" name="Frame 16">
            <a:extLst>
              <a:ext uri="{FF2B5EF4-FFF2-40B4-BE49-F238E27FC236}">
                <a16:creationId xmlns:a16="http://schemas.microsoft.com/office/drawing/2014/main" id="{2FA9D1E7-1CB5-9149-9F52-6A6D967218A2}"/>
              </a:ext>
            </a:extLst>
          </p:cNvPr>
          <p:cNvSpPr/>
          <p:nvPr/>
        </p:nvSpPr>
        <p:spPr>
          <a:xfrm>
            <a:off x="4857371" y="3652909"/>
            <a:ext cx="876704" cy="352217"/>
          </a:xfrm>
          <a:prstGeom prst="frame">
            <a:avLst>
              <a:gd name="adj1" fmla="val 6440"/>
            </a:avLst>
          </a:prstGeom>
          <a:solidFill>
            <a:srgbClr val="62D84E"/>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 name="Frame 5">
            <a:extLst>
              <a:ext uri="{FF2B5EF4-FFF2-40B4-BE49-F238E27FC236}">
                <a16:creationId xmlns:a16="http://schemas.microsoft.com/office/drawing/2014/main" id="{D282D835-1A3D-74D5-58A3-0CF859468996}"/>
              </a:ext>
            </a:extLst>
          </p:cNvPr>
          <p:cNvSpPr/>
          <p:nvPr/>
        </p:nvSpPr>
        <p:spPr>
          <a:xfrm>
            <a:off x="7250678" y="4606496"/>
            <a:ext cx="499303" cy="520981"/>
          </a:xfrm>
          <a:prstGeom prst="frame">
            <a:avLst>
              <a:gd name="adj1" fmla="val 1420"/>
            </a:avLst>
          </a:prstGeom>
          <a:solidFill>
            <a:schemeClr val="accent5"/>
          </a:solid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1632902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6FE3D-A696-30CC-FD66-951BFB3F5405}"/>
              </a:ext>
            </a:extLst>
          </p:cNvPr>
          <p:cNvSpPr>
            <a:spLocks noGrp="1"/>
          </p:cNvSpPr>
          <p:nvPr>
            <p:ph type="title"/>
          </p:nvPr>
        </p:nvSpPr>
        <p:spPr/>
        <p:txBody>
          <a:bodyPr/>
          <a:lstStyle/>
          <a:p>
            <a:r>
              <a:rPr lang="en-US" dirty="0"/>
              <a:t>Document template</a:t>
            </a:r>
          </a:p>
        </p:txBody>
      </p:sp>
      <p:sp>
        <p:nvSpPr>
          <p:cNvPr id="3" name="Content Placeholder 2">
            <a:extLst>
              <a:ext uri="{FF2B5EF4-FFF2-40B4-BE49-F238E27FC236}">
                <a16:creationId xmlns:a16="http://schemas.microsoft.com/office/drawing/2014/main" id="{297267E8-F0DB-B196-B9A1-5E1A62063069}"/>
              </a:ext>
            </a:extLst>
          </p:cNvPr>
          <p:cNvSpPr>
            <a:spLocks noGrp="1"/>
          </p:cNvSpPr>
          <p:nvPr>
            <p:ph idx="1"/>
          </p:nvPr>
        </p:nvSpPr>
        <p:spPr>
          <a:xfrm>
            <a:off x="455044" y="1341438"/>
            <a:ext cx="5333121" cy="4827587"/>
          </a:xfrm>
        </p:spPr>
        <p:txBody>
          <a:bodyPr vert="horz" lIns="91440" tIns="45720" rIns="91440" bIns="45720" rtlCol="0" anchor="t">
            <a:noAutofit/>
          </a:bodyPr>
          <a:lstStyle/>
          <a:p>
            <a:r>
              <a:rPr lang="en-US" dirty="0"/>
              <a:t>Participants are the users directly interacting with the template</a:t>
            </a:r>
          </a:p>
          <a:p>
            <a:r>
              <a:rPr lang="en-US" dirty="0"/>
              <a:t>Typically, this will include internal and external parties</a:t>
            </a:r>
          </a:p>
          <a:p>
            <a:r>
              <a:rPr lang="en-US" dirty="0">
                <a:ea typeface="+mn-lt"/>
                <a:cs typeface="+mn-lt"/>
              </a:rPr>
              <a:t>If the user field is filled out, the participant is treated as internal. If only name and email are filled out, they are treated as external users</a:t>
            </a:r>
          </a:p>
          <a:p>
            <a:pPr lvl="1" indent="-233045">
              <a:buFont typeface="Century Gothic" panose="020B0604020202020204" pitchFamily="34" charset="0"/>
            </a:pPr>
            <a:r>
              <a:rPr lang="en-US" dirty="0">
                <a:ea typeface="+mn-lt"/>
                <a:cs typeface="+mn-lt"/>
              </a:rPr>
              <a:t>Name and email are required for external users</a:t>
            </a:r>
          </a:p>
          <a:p>
            <a:r>
              <a:rPr lang="en-US" dirty="0">
                <a:ea typeface="+mn-lt"/>
                <a:cs typeface="+mn-lt"/>
              </a:rPr>
              <a:t>After participants are defined, adjust the template mappings to connect to the mapping field (participants when applicable)</a:t>
            </a:r>
          </a:p>
        </p:txBody>
      </p:sp>
      <p:sp>
        <p:nvSpPr>
          <p:cNvPr id="4" name="Text Placeholder 3">
            <a:extLst>
              <a:ext uri="{FF2B5EF4-FFF2-40B4-BE49-F238E27FC236}">
                <a16:creationId xmlns:a16="http://schemas.microsoft.com/office/drawing/2014/main" id="{07F9AC9C-D24B-5972-2B5D-A51ABE3C6A56}"/>
              </a:ext>
            </a:extLst>
          </p:cNvPr>
          <p:cNvSpPr>
            <a:spLocks noGrp="1"/>
          </p:cNvSpPr>
          <p:nvPr>
            <p:ph type="body" sz="quarter" idx="13"/>
          </p:nvPr>
        </p:nvSpPr>
        <p:spPr/>
        <p:txBody>
          <a:bodyPr vert="horz" lIns="91440" tIns="45720" rIns="91440" bIns="45720" rtlCol="0" anchor="t">
            <a:noAutofit/>
          </a:bodyPr>
          <a:lstStyle/>
          <a:p>
            <a:r>
              <a:rPr lang="en-US" dirty="0"/>
              <a:t>Configuration</a:t>
            </a:r>
          </a:p>
        </p:txBody>
      </p:sp>
      <p:pic>
        <p:nvPicPr>
          <p:cNvPr id="5" name="Picture 4">
            <a:extLst>
              <a:ext uri="{FF2B5EF4-FFF2-40B4-BE49-F238E27FC236}">
                <a16:creationId xmlns:a16="http://schemas.microsoft.com/office/drawing/2014/main" id="{7D1849C2-04DB-EFA8-EEBC-7F574AC21E56}"/>
              </a:ext>
            </a:extLst>
          </p:cNvPr>
          <p:cNvPicPr>
            <a:picLocks noChangeAspect="1"/>
          </p:cNvPicPr>
          <p:nvPr/>
        </p:nvPicPr>
        <p:blipFill>
          <a:blip r:embed="rId2"/>
          <a:stretch>
            <a:fillRect/>
          </a:stretch>
        </p:blipFill>
        <p:spPr>
          <a:xfrm>
            <a:off x="6378633" y="1005765"/>
            <a:ext cx="4769297" cy="2070224"/>
          </a:xfrm>
          <a:prstGeom prst="rect">
            <a:avLst/>
          </a:prstGeom>
          <a:ln>
            <a:solidFill>
              <a:schemeClr val="tx1"/>
            </a:solidFill>
          </a:ln>
        </p:spPr>
      </p:pic>
      <p:pic>
        <p:nvPicPr>
          <p:cNvPr id="6" name="Picture 5" descr="A screenshot of a computer&#10;&#10;Description automatically generated">
            <a:extLst>
              <a:ext uri="{FF2B5EF4-FFF2-40B4-BE49-F238E27FC236}">
                <a16:creationId xmlns:a16="http://schemas.microsoft.com/office/drawing/2014/main" id="{89DA2F87-F883-1DE5-8F11-627972C8A61D}"/>
              </a:ext>
            </a:extLst>
          </p:cNvPr>
          <p:cNvPicPr>
            <a:picLocks noChangeAspect="1"/>
          </p:cNvPicPr>
          <p:nvPr/>
        </p:nvPicPr>
        <p:blipFill>
          <a:blip r:embed="rId3"/>
          <a:stretch>
            <a:fillRect/>
          </a:stretch>
        </p:blipFill>
        <p:spPr>
          <a:xfrm>
            <a:off x="6378893" y="3330136"/>
            <a:ext cx="4769296" cy="2107034"/>
          </a:xfrm>
          <a:prstGeom prst="rect">
            <a:avLst/>
          </a:prstGeom>
          <a:ln>
            <a:solidFill>
              <a:schemeClr val="tx1"/>
            </a:solidFill>
          </a:ln>
        </p:spPr>
      </p:pic>
    </p:spTree>
    <p:extLst>
      <p:ext uri="{BB962C8B-B14F-4D97-AF65-F5344CB8AC3E}">
        <p14:creationId xmlns:p14="http://schemas.microsoft.com/office/powerpoint/2010/main" val="17400434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331F3-51BD-91B0-0582-97802991F6CB}"/>
              </a:ext>
            </a:extLst>
          </p:cNvPr>
          <p:cNvSpPr>
            <a:spLocks noGrp="1"/>
          </p:cNvSpPr>
          <p:nvPr>
            <p:ph type="title"/>
          </p:nvPr>
        </p:nvSpPr>
        <p:spPr/>
        <p:txBody>
          <a:bodyPr/>
          <a:lstStyle/>
          <a:p>
            <a:r>
              <a:rPr lang="en-US" dirty="0"/>
              <a:t>Document template</a:t>
            </a:r>
          </a:p>
        </p:txBody>
      </p:sp>
      <p:sp>
        <p:nvSpPr>
          <p:cNvPr id="3" name="Content Placeholder 2">
            <a:extLst>
              <a:ext uri="{FF2B5EF4-FFF2-40B4-BE49-F238E27FC236}">
                <a16:creationId xmlns:a16="http://schemas.microsoft.com/office/drawing/2014/main" id="{3D34BC56-4FC6-0F44-AF9C-3CD025532443}"/>
              </a:ext>
            </a:extLst>
          </p:cNvPr>
          <p:cNvSpPr>
            <a:spLocks noGrp="1"/>
          </p:cNvSpPr>
          <p:nvPr>
            <p:ph idx="1"/>
          </p:nvPr>
        </p:nvSpPr>
        <p:spPr>
          <a:xfrm>
            <a:off x="456095" y="1341438"/>
            <a:ext cx="5322645" cy="4827587"/>
          </a:xfrm>
        </p:spPr>
        <p:txBody>
          <a:bodyPr vert="horz" lIns="91440" tIns="45720" rIns="91440" bIns="45720" rtlCol="0" anchor="t">
            <a:noAutofit/>
          </a:bodyPr>
          <a:lstStyle/>
          <a:p>
            <a:pPr marL="285750" indent="-285750">
              <a:buFont typeface="Arial"/>
              <a:buChar char="•"/>
            </a:pPr>
            <a:r>
              <a:rPr lang="en-US" dirty="0"/>
              <a:t>Add participants to whom the document will always be sent, e.g., User = Assigned to – manager</a:t>
            </a:r>
          </a:p>
          <a:p>
            <a:pPr lvl="1" indent="-233045"/>
            <a:r>
              <a:rPr lang="en-US" dirty="0"/>
              <a:t>If using ServiceNow Sign, the participant options are Fill or Review</a:t>
            </a:r>
          </a:p>
          <a:p>
            <a:pPr lvl="2" indent="-226695"/>
            <a:r>
              <a:rPr lang="en-US" dirty="0"/>
              <a:t>Users are treated as internal</a:t>
            </a:r>
          </a:p>
          <a:p>
            <a:pPr lvl="1" indent="-233045"/>
            <a:r>
              <a:rPr lang="en-US" dirty="0"/>
              <a:t>If using Adobe Sign or DocuSign, the participants only have one action type = Sign </a:t>
            </a:r>
          </a:p>
          <a:p>
            <a:pPr>
              <a:buFont typeface="Arial" panose="020B0502020202020204" pitchFamily="34" charset="0"/>
              <a:buChar char="•"/>
            </a:pPr>
            <a:r>
              <a:rPr lang="en-US" dirty="0">
                <a:ea typeface="+mn-lt"/>
                <a:cs typeface="+mn-lt"/>
              </a:rPr>
              <a:t>When creating a new PDF document template, add start and end dates to manage versions clearly</a:t>
            </a:r>
          </a:p>
          <a:p>
            <a:endParaRPr lang="en-US" dirty="0"/>
          </a:p>
        </p:txBody>
      </p:sp>
      <p:sp>
        <p:nvSpPr>
          <p:cNvPr id="4" name="Text Placeholder 3">
            <a:extLst>
              <a:ext uri="{FF2B5EF4-FFF2-40B4-BE49-F238E27FC236}">
                <a16:creationId xmlns:a16="http://schemas.microsoft.com/office/drawing/2014/main" id="{7D3094E8-9577-1D98-5DDF-C93396B02B07}"/>
              </a:ext>
            </a:extLst>
          </p:cNvPr>
          <p:cNvSpPr>
            <a:spLocks noGrp="1"/>
          </p:cNvSpPr>
          <p:nvPr>
            <p:ph type="body" sz="quarter" idx="13"/>
          </p:nvPr>
        </p:nvSpPr>
        <p:spPr/>
        <p:txBody>
          <a:bodyPr vert="horz" lIns="91440" tIns="45720" rIns="91440" bIns="45720" rtlCol="0" anchor="t">
            <a:noAutofit/>
          </a:bodyPr>
          <a:lstStyle/>
          <a:p>
            <a:r>
              <a:rPr lang="en-US"/>
              <a:t>Configuration</a:t>
            </a:r>
          </a:p>
        </p:txBody>
      </p:sp>
      <p:pic>
        <p:nvPicPr>
          <p:cNvPr id="5" name="Picture 4" descr="A screenshot of a computer&#10;&#10;Description automatically generated">
            <a:extLst>
              <a:ext uri="{FF2B5EF4-FFF2-40B4-BE49-F238E27FC236}">
                <a16:creationId xmlns:a16="http://schemas.microsoft.com/office/drawing/2014/main" id="{3078C451-D305-316F-9E1A-EBEE97E92CD2}"/>
              </a:ext>
            </a:extLst>
          </p:cNvPr>
          <p:cNvPicPr>
            <a:picLocks noChangeAspect="1"/>
          </p:cNvPicPr>
          <p:nvPr/>
        </p:nvPicPr>
        <p:blipFill>
          <a:blip r:embed="rId3"/>
          <a:stretch>
            <a:fillRect/>
          </a:stretch>
        </p:blipFill>
        <p:spPr>
          <a:xfrm>
            <a:off x="6476351" y="3048729"/>
            <a:ext cx="5008356" cy="2529379"/>
          </a:xfrm>
          <a:prstGeom prst="rect">
            <a:avLst/>
          </a:prstGeom>
          <a:ln>
            <a:solidFill>
              <a:schemeClr val="tx1"/>
            </a:solidFill>
          </a:ln>
        </p:spPr>
      </p:pic>
      <p:pic>
        <p:nvPicPr>
          <p:cNvPr id="6" name="Picture 5" descr="A screenshot of a computer&#10;&#10;Description automatically generated">
            <a:extLst>
              <a:ext uri="{FF2B5EF4-FFF2-40B4-BE49-F238E27FC236}">
                <a16:creationId xmlns:a16="http://schemas.microsoft.com/office/drawing/2014/main" id="{23C02346-ADBD-0E51-C96F-9DC5EA73E6BE}"/>
              </a:ext>
            </a:extLst>
          </p:cNvPr>
          <p:cNvPicPr>
            <a:picLocks noChangeAspect="1"/>
          </p:cNvPicPr>
          <p:nvPr/>
        </p:nvPicPr>
        <p:blipFill>
          <a:blip r:embed="rId4"/>
          <a:stretch>
            <a:fillRect/>
          </a:stretch>
        </p:blipFill>
        <p:spPr>
          <a:xfrm>
            <a:off x="6479258" y="1178437"/>
            <a:ext cx="5016943" cy="1377222"/>
          </a:xfrm>
          <a:prstGeom prst="rect">
            <a:avLst/>
          </a:prstGeom>
          <a:ln>
            <a:solidFill>
              <a:schemeClr val="tx1"/>
            </a:solidFill>
          </a:ln>
        </p:spPr>
      </p:pic>
      <p:sp>
        <p:nvSpPr>
          <p:cNvPr id="7" name="Rectangle 6">
            <a:extLst>
              <a:ext uri="{FF2B5EF4-FFF2-40B4-BE49-F238E27FC236}">
                <a16:creationId xmlns:a16="http://schemas.microsoft.com/office/drawing/2014/main" id="{F0870741-3182-41D3-1923-B7DFDE3DDF8B}"/>
              </a:ext>
            </a:extLst>
          </p:cNvPr>
          <p:cNvSpPr/>
          <p:nvPr/>
        </p:nvSpPr>
        <p:spPr>
          <a:xfrm>
            <a:off x="9470127" y="3647524"/>
            <a:ext cx="1611402" cy="461268"/>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8" name="Rectangle 7">
            <a:extLst>
              <a:ext uri="{FF2B5EF4-FFF2-40B4-BE49-F238E27FC236}">
                <a16:creationId xmlns:a16="http://schemas.microsoft.com/office/drawing/2014/main" id="{0A31984F-6623-5369-12D5-8EBDCF4F6F7A}"/>
              </a:ext>
            </a:extLst>
          </p:cNvPr>
          <p:cNvSpPr/>
          <p:nvPr/>
        </p:nvSpPr>
        <p:spPr>
          <a:xfrm>
            <a:off x="6410484" y="1166193"/>
            <a:ext cx="635600" cy="347985"/>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33183948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966FB-8943-8809-2D21-7977785DBBF2}"/>
              </a:ext>
            </a:extLst>
          </p:cNvPr>
          <p:cNvSpPr>
            <a:spLocks noGrp="1"/>
          </p:cNvSpPr>
          <p:nvPr>
            <p:ph type="title"/>
          </p:nvPr>
        </p:nvSpPr>
        <p:spPr/>
        <p:txBody>
          <a:bodyPr/>
          <a:lstStyle/>
          <a:p>
            <a:r>
              <a:rPr lang="en-US" dirty="0"/>
              <a:t>Document template</a:t>
            </a:r>
          </a:p>
        </p:txBody>
      </p:sp>
      <p:sp>
        <p:nvSpPr>
          <p:cNvPr id="3" name="Content Placeholder 2">
            <a:extLst>
              <a:ext uri="{FF2B5EF4-FFF2-40B4-BE49-F238E27FC236}">
                <a16:creationId xmlns:a16="http://schemas.microsoft.com/office/drawing/2014/main" id="{5EAAABFC-9793-8BAF-44BD-8F73BEE71613}"/>
              </a:ext>
            </a:extLst>
          </p:cNvPr>
          <p:cNvSpPr>
            <a:spLocks noGrp="1"/>
          </p:cNvSpPr>
          <p:nvPr>
            <p:ph idx="1"/>
          </p:nvPr>
        </p:nvSpPr>
        <p:spPr>
          <a:xfrm>
            <a:off x="455044" y="1341438"/>
            <a:ext cx="4927759" cy="4827587"/>
          </a:xfrm>
        </p:spPr>
        <p:txBody>
          <a:bodyPr vert="horz" lIns="91440" tIns="45720" rIns="91440" bIns="45720" rtlCol="0" anchor="t">
            <a:noAutofit/>
          </a:bodyPr>
          <a:lstStyle/>
          <a:p>
            <a:r>
              <a:rPr lang="en-US" dirty="0"/>
              <a:t>Once admins are satisfied with the mappings, publish the template</a:t>
            </a:r>
          </a:p>
          <a:p>
            <a:pPr lvl="1" indent="-233045">
              <a:buFont typeface="Century Gothic" panose="020B0604020202020204" pitchFamily="34" charset="0"/>
              <a:buChar char="–"/>
            </a:pPr>
            <a:r>
              <a:rPr lang="en-US" dirty="0"/>
              <a:t>The template record becomes read-only</a:t>
            </a:r>
          </a:p>
          <a:p>
            <a:pPr lvl="2" indent="-226695">
              <a:buFont typeface="Century Gothic" panose="020B0604020202020204" pitchFamily="34" charset="0"/>
              <a:buChar char="–"/>
            </a:pPr>
            <a:r>
              <a:rPr lang="en-US" dirty="0"/>
              <a:t>If a change is needed, select Edit to edit the record</a:t>
            </a:r>
          </a:p>
          <a:p>
            <a:pPr lvl="2" indent="-226695">
              <a:buFont typeface="Century Gothic" panose="020B0604020202020204" pitchFamily="34" charset="0"/>
              <a:buChar char="–"/>
            </a:pPr>
            <a:r>
              <a:rPr lang="en-US" dirty="0"/>
              <a:t>Admins can also Copy the record </a:t>
            </a:r>
          </a:p>
          <a:p>
            <a:pPr lvl="2" indent="-226695">
              <a:buFont typeface="Century Gothic" panose="020B0604020202020204" pitchFamily="34" charset="0"/>
              <a:buChar char="–"/>
            </a:pPr>
            <a:r>
              <a:rPr lang="en-US" dirty="0"/>
              <a:t>This will copy the entire template, including attachments, participants, and template mapping</a:t>
            </a:r>
          </a:p>
        </p:txBody>
      </p:sp>
      <p:sp>
        <p:nvSpPr>
          <p:cNvPr id="4" name="Text Placeholder 3">
            <a:extLst>
              <a:ext uri="{FF2B5EF4-FFF2-40B4-BE49-F238E27FC236}">
                <a16:creationId xmlns:a16="http://schemas.microsoft.com/office/drawing/2014/main" id="{4E1ECE1F-2C46-1997-3EA9-FDA5343459D6}"/>
              </a:ext>
            </a:extLst>
          </p:cNvPr>
          <p:cNvSpPr>
            <a:spLocks noGrp="1"/>
          </p:cNvSpPr>
          <p:nvPr>
            <p:ph type="body" sz="quarter" idx="13"/>
          </p:nvPr>
        </p:nvSpPr>
        <p:spPr/>
        <p:txBody>
          <a:bodyPr vert="horz" lIns="91440" tIns="45720" rIns="91440" bIns="45720" rtlCol="0" anchor="t">
            <a:noAutofit/>
          </a:bodyPr>
          <a:lstStyle/>
          <a:p>
            <a:r>
              <a:rPr lang="en-US"/>
              <a:t>Configuration</a:t>
            </a:r>
            <a:endParaRPr lang="en-US" dirty="0"/>
          </a:p>
        </p:txBody>
      </p:sp>
      <p:pic>
        <p:nvPicPr>
          <p:cNvPr id="5" name="Picture 4">
            <a:extLst>
              <a:ext uri="{FF2B5EF4-FFF2-40B4-BE49-F238E27FC236}">
                <a16:creationId xmlns:a16="http://schemas.microsoft.com/office/drawing/2014/main" id="{7A359E28-D82C-26FF-5309-1FAF5E7FC2AD}"/>
              </a:ext>
            </a:extLst>
          </p:cNvPr>
          <p:cNvPicPr>
            <a:picLocks noChangeAspect="1"/>
          </p:cNvPicPr>
          <p:nvPr/>
        </p:nvPicPr>
        <p:blipFill>
          <a:blip r:embed="rId2"/>
          <a:stretch>
            <a:fillRect/>
          </a:stretch>
        </p:blipFill>
        <p:spPr>
          <a:xfrm>
            <a:off x="5636400" y="1642748"/>
            <a:ext cx="5811426" cy="3087957"/>
          </a:xfrm>
          <a:prstGeom prst="rect">
            <a:avLst/>
          </a:prstGeom>
          <a:ln>
            <a:solidFill>
              <a:schemeClr val="tx1"/>
            </a:solidFill>
          </a:ln>
        </p:spPr>
      </p:pic>
      <p:sp>
        <p:nvSpPr>
          <p:cNvPr id="7" name="Rectangle 6">
            <a:extLst>
              <a:ext uri="{FF2B5EF4-FFF2-40B4-BE49-F238E27FC236}">
                <a16:creationId xmlns:a16="http://schemas.microsoft.com/office/drawing/2014/main" id="{B371A85F-C0D7-EA26-E3F3-FB42727A33B1}"/>
              </a:ext>
            </a:extLst>
          </p:cNvPr>
          <p:cNvSpPr/>
          <p:nvPr/>
        </p:nvSpPr>
        <p:spPr>
          <a:xfrm>
            <a:off x="10542748" y="1587917"/>
            <a:ext cx="835623" cy="328444"/>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9296065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HR service – automate review tasks</a:t>
            </a:r>
            <a:endParaRPr lang="en-US" b="0" dirty="0"/>
          </a:p>
        </p:txBody>
      </p:sp>
      <p:sp>
        <p:nvSpPr>
          <p:cNvPr id="19" name="Content Placeholder 2">
            <a:extLst>
              <a:ext uri="{FF2B5EF4-FFF2-40B4-BE49-F238E27FC236}">
                <a16:creationId xmlns:a16="http://schemas.microsoft.com/office/drawing/2014/main" id="{1F0C7330-6829-734A-9143-91B52B51ECBA}"/>
              </a:ext>
            </a:extLst>
          </p:cNvPr>
          <p:cNvSpPr>
            <a:spLocks noGrp="1"/>
          </p:cNvSpPr>
          <p:nvPr>
            <p:ph idx="1"/>
          </p:nvPr>
        </p:nvSpPr>
        <p:spPr/>
        <p:txBody>
          <a:bodyPr vert="horz" lIns="91440" tIns="45720" rIns="91440" bIns="45720" rtlCol="0" anchor="t">
            <a:noAutofit/>
          </a:bodyPr>
          <a:lstStyle/>
          <a:p>
            <a:r>
              <a:rPr lang="en-US" dirty="0"/>
              <a:t>Set the case option to automatically initiate document tasks and add the Document Template field</a:t>
            </a:r>
          </a:p>
          <a:p>
            <a:r>
              <a:rPr kumimoji="0" lang="en-AU" sz="1800" b="0" i="0" u="none" strike="noStrike" kern="1200" cap="none" spc="0" normalizeH="0" baseline="0" noProof="0" dirty="0">
                <a:ln>
                  <a:noFill/>
                </a:ln>
                <a:solidFill>
                  <a:srgbClr val="000000"/>
                </a:solidFill>
                <a:effectLst/>
                <a:uLnTx/>
                <a:uFillTx/>
                <a:latin typeface="Century Gothic" panose="020F0302020204030204"/>
                <a:ea typeface="+mn-ea"/>
                <a:cs typeface="+mn-cs"/>
              </a:rPr>
              <a:t>Update </a:t>
            </a:r>
            <a:r>
              <a:rPr lang="en-AU" dirty="0">
                <a:solidFill>
                  <a:srgbClr val="000000"/>
                </a:solidFill>
                <a:latin typeface="Century Gothic" panose="020F0302020204030204"/>
              </a:rPr>
              <a:t>Template field </a:t>
            </a:r>
            <a:r>
              <a:rPr kumimoji="0" lang="en-AU" sz="1800" b="0" i="0" u="none" strike="noStrike" kern="1200" cap="none" spc="0" normalizeH="0" baseline="0" noProof="0" dirty="0">
                <a:ln>
                  <a:noFill/>
                </a:ln>
                <a:solidFill>
                  <a:srgbClr val="000000"/>
                </a:solidFill>
                <a:effectLst/>
                <a:uLnTx/>
                <a:uFillTx/>
                <a:latin typeface="Century Gothic" panose="020F0302020204030204"/>
                <a:ea typeface="+mn-ea"/>
                <a:cs typeface="+mn-cs"/>
              </a:rPr>
              <a:t>to set </a:t>
            </a:r>
            <a:r>
              <a:rPr lang="en-AU" dirty="0">
                <a:solidFill>
                  <a:srgbClr val="000000"/>
                </a:solidFill>
                <a:latin typeface="Century Gothic" panose="020F0302020204030204"/>
              </a:rPr>
              <a:t>the </a:t>
            </a:r>
            <a:r>
              <a:rPr kumimoji="0" lang="en-AU" sz="1800" b="0" i="0" u="none" strike="noStrike" kern="1200" cap="none" spc="0" normalizeH="0" baseline="0" noProof="0" dirty="0">
                <a:ln>
                  <a:noFill/>
                </a:ln>
                <a:solidFill>
                  <a:srgbClr val="000000"/>
                </a:solidFill>
                <a:effectLst/>
                <a:uLnTx/>
                <a:uFillTx/>
                <a:latin typeface="Century Gothic" panose="020F0302020204030204"/>
                <a:ea typeface="+mn-ea"/>
                <a:cs typeface="+mn-cs"/>
              </a:rPr>
              <a:t>document template with signing type as the e-signature</a:t>
            </a:r>
            <a:r>
              <a:rPr lang="en-AU" dirty="0">
                <a:solidFill>
                  <a:srgbClr val="000000"/>
                </a:solidFill>
                <a:latin typeface="Century Gothic" panose="020F0302020204030204"/>
              </a:rPr>
              <a:t> </a:t>
            </a:r>
            <a:r>
              <a:rPr kumimoji="0" lang="en-AU" sz="1800" b="0" i="0" u="none" strike="noStrike" kern="1200" cap="none" spc="0" normalizeH="0" baseline="0" noProof="0" dirty="0">
                <a:ln>
                  <a:noFill/>
                </a:ln>
                <a:solidFill>
                  <a:srgbClr val="000000"/>
                </a:solidFill>
                <a:effectLst/>
                <a:uLnTx/>
                <a:uFillTx/>
                <a:latin typeface="Century Gothic" panose="020F0302020204030204"/>
                <a:ea typeface="+mn-ea"/>
                <a:cs typeface="+mn-cs"/>
              </a:rPr>
              <a:t>system</a:t>
            </a:r>
            <a:endParaRPr lang="en-US" dirty="0">
              <a:solidFill>
                <a:srgbClr val="000000"/>
              </a:solidFill>
              <a:latin typeface="Century Gothic" panose="020F0302020204030204"/>
            </a:endParaRPr>
          </a:p>
        </p:txBody>
      </p:sp>
      <p:sp>
        <p:nvSpPr>
          <p:cNvPr id="3" name="Text Placeholder 2">
            <a:extLst>
              <a:ext uri="{FF2B5EF4-FFF2-40B4-BE49-F238E27FC236}">
                <a16:creationId xmlns:a16="http://schemas.microsoft.com/office/drawing/2014/main" id="{A1689860-40AB-1E57-C3C5-A019CE52DA2E}"/>
              </a:ext>
            </a:extLst>
          </p:cNvPr>
          <p:cNvSpPr>
            <a:spLocks noGrp="1"/>
          </p:cNvSpPr>
          <p:nvPr>
            <p:ph type="body" sz="quarter" idx="12"/>
          </p:nvPr>
        </p:nvSpPr>
        <p:spPr/>
        <p:txBody>
          <a:bodyPr/>
          <a:lstStyle/>
          <a:p>
            <a:r>
              <a:rPr lang="en-US" dirty="0"/>
              <a:t>Configuration</a:t>
            </a:r>
          </a:p>
        </p:txBody>
      </p:sp>
      <p:pic>
        <p:nvPicPr>
          <p:cNvPr id="6" name="Picture 5">
            <a:extLst>
              <a:ext uri="{FF2B5EF4-FFF2-40B4-BE49-F238E27FC236}">
                <a16:creationId xmlns:a16="http://schemas.microsoft.com/office/drawing/2014/main" id="{EC71057F-1B7D-D741-BE5F-329F56E2EB5B}"/>
              </a:ext>
            </a:extLst>
          </p:cNvPr>
          <p:cNvPicPr>
            <a:picLocks noChangeAspect="1"/>
          </p:cNvPicPr>
          <p:nvPr/>
        </p:nvPicPr>
        <p:blipFill>
          <a:blip r:embed="rId3"/>
          <a:stretch>
            <a:fillRect/>
          </a:stretch>
        </p:blipFill>
        <p:spPr>
          <a:xfrm>
            <a:off x="874561" y="2434767"/>
            <a:ext cx="4581677" cy="3637398"/>
          </a:xfrm>
          <a:prstGeom prst="rect">
            <a:avLst/>
          </a:prstGeom>
          <a:ln>
            <a:solidFill>
              <a:schemeClr val="tx2"/>
            </a:solidFill>
          </a:ln>
        </p:spPr>
      </p:pic>
      <p:sp>
        <p:nvSpPr>
          <p:cNvPr id="20" name="Content Placeholder 2">
            <a:extLst>
              <a:ext uri="{FF2B5EF4-FFF2-40B4-BE49-F238E27FC236}">
                <a16:creationId xmlns:a16="http://schemas.microsoft.com/office/drawing/2014/main" id="{D6E17BD8-794C-554D-B551-8C1A7F8B7A8E}"/>
              </a:ext>
            </a:extLst>
          </p:cNvPr>
          <p:cNvSpPr txBox="1">
            <a:spLocks/>
          </p:cNvSpPr>
          <p:nvPr/>
        </p:nvSpPr>
        <p:spPr bwMode="gray">
          <a:xfrm>
            <a:off x="6569004" y="1721780"/>
            <a:ext cx="5553269" cy="668692"/>
          </a:xfrm>
          <a:prstGeom prst="rect">
            <a:avLst/>
          </a:prstGeom>
        </p:spPr>
        <p:txBody>
          <a:bodyPr vert="horz" lIns="91440" tIns="45720" rIns="91440" bIns="45720" rtlCol="0" anchor="t">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AU" sz="20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9" name="Picture 8">
            <a:extLst>
              <a:ext uri="{FF2B5EF4-FFF2-40B4-BE49-F238E27FC236}">
                <a16:creationId xmlns:a16="http://schemas.microsoft.com/office/drawing/2014/main" id="{BA327D2E-B042-7E44-963F-3E362C41CDAA}"/>
              </a:ext>
            </a:extLst>
          </p:cNvPr>
          <p:cNvPicPr>
            <a:picLocks noChangeAspect="1"/>
          </p:cNvPicPr>
          <p:nvPr/>
        </p:nvPicPr>
        <p:blipFill>
          <a:blip r:embed="rId4"/>
          <a:stretch>
            <a:fillRect/>
          </a:stretch>
        </p:blipFill>
        <p:spPr>
          <a:xfrm>
            <a:off x="6756299" y="2749461"/>
            <a:ext cx="4597383" cy="3073170"/>
          </a:xfrm>
          <a:prstGeom prst="rect">
            <a:avLst/>
          </a:prstGeom>
          <a:ln>
            <a:solidFill>
              <a:schemeClr val="tx2"/>
            </a:solidFill>
          </a:ln>
        </p:spPr>
      </p:pic>
      <p:sp>
        <p:nvSpPr>
          <p:cNvPr id="22" name="Process 21">
            <a:extLst>
              <a:ext uri="{FF2B5EF4-FFF2-40B4-BE49-F238E27FC236}">
                <a16:creationId xmlns:a16="http://schemas.microsoft.com/office/drawing/2014/main" id="{FE9C711C-1016-9E45-99C8-6884C60D5D88}"/>
              </a:ext>
            </a:extLst>
          </p:cNvPr>
          <p:cNvSpPr/>
          <p:nvPr/>
        </p:nvSpPr>
        <p:spPr>
          <a:xfrm>
            <a:off x="7203557" y="5343842"/>
            <a:ext cx="3983525" cy="289711"/>
          </a:xfrm>
          <a:prstGeom prst="flowChartProcess">
            <a:avLst/>
          </a:prstGeom>
          <a:noFill/>
          <a:ln w="127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3" name="Right Arrow 22">
            <a:extLst>
              <a:ext uri="{FF2B5EF4-FFF2-40B4-BE49-F238E27FC236}">
                <a16:creationId xmlns:a16="http://schemas.microsoft.com/office/drawing/2014/main" id="{037CD655-4574-E142-9337-843576324DF0}"/>
              </a:ext>
            </a:extLst>
          </p:cNvPr>
          <p:cNvSpPr/>
          <p:nvPr/>
        </p:nvSpPr>
        <p:spPr>
          <a:xfrm>
            <a:off x="5395726" y="3106762"/>
            <a:ext cx="2190939" cy="147119"/>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4" name="Process 23">
            <a:extLst>
              <a:ext uri="{FF2B5EF4-FFF2-40B4-BE49-F238E27FC236}">
                <a16:creationId xmlns:a16="http://schemas.microsoft.com/office/drawing/2014/main" id="{5BF59698-3351-F748-A1B1-4E588EE8D8C1}"/>
              </a:ext>
            </a:extLst>
          </p:cNvPr>
          <p:cNvSpPr/>
          <p:nvPr/>
        </p:nvSpPr>
        <p:spPr>
          <a:xfrm>
            <a:off x="3751901" y="3483052"/>
            <a:ext cx="1695170" cy="339808"/>
          </a:xfrm>
          <a:prstGeom prst="flowChartProcess">
            <a:avLst/>
          </a:prstGeom>
          <a:noFill/>
          <a:ln w="1905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5" name="Process 24">
            <a:extLst>
              <a:ext uri="{FF2B5EF4-FFF2-40B4-BE49-F238E27FC236}">
                <a16:creationId xmlns:a16="http://schemas.microsoft.com/office/drawing/2014/main" id="{780AEA50-7F35-1249-9C30-8359280D5506}"/>
              </a:ext>
            </a:extLst>
          </p:cNvPr>
          <p:cNvSpPr/>
          <p:nvPr/>
        </p:nvSpPr>
        <p:spPr>
          <a:xfrm>
            <a:off x="949848" y="5548481"/>
            <a:ext cx="1292410" cy="339808"/>
          </a:xfrm>
          <a:prstGeom prst="flowChartProcess">
            <a:avLst/>
          </a:prstGeom>
          <a:noFill/>
          <a:ln w="1905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84335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Document task completion - Approvals</a:t>
            </a:r>
            <a:endParaRPr lang="en-US" b="0" dirty="0"/>
          </a:p>
          <a:p>
            <a:endParaRPr lang="en-US" dirty="0"/>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8"/>
            <a:ext cx="5529233" cy="4827587"/>
          </a:xfrm>
        </p:spPr>
        <p:txBody>
          <a:bodyPr vert="horz" lIns="91440" tIns="45720" rIns="91440" bIns="45720" rtlCol="0" anchor="t">
            <a:noAutofit/>
          </a:bodyPr>
          <a:lstStyle/>
          <a:p>
            <a:r>
              <a:rPr lang="en-US" dirty="0"/>
              <a:t>Signatories can view, sign or decline to sign the document</a:t>
            </a:r>
          </a:p>
          <a:p>
            <a:pPr lvl="1" indent="-233045"/>
            <a:r>
              <a:rPr lang="en-US" sz="1800" dirty="0"/>
              <a:t>Employee Center’s My to-do page</a:t>
            </a:r>
          </a:p>
          <a:p>
            <a:pPr lvl="1" indent="-233045"/>
            <a:r>
              <a:rPr lang="en-US" sz="1800" dirty="0"/>
              <a:t>SN Platform</a:t>
            </a:r>
          </a:p>
          <a:p>
            <a:pPr lvl="1" indent="-233045"/>
            <a:r>
              <a:rPr lang="en-US" sz="1800" dirty="0"/>
              <a:t>Now Mobile app</a:t>
            </a:r>
          </a:p>
          <a:p>
            <a:r>
              <a:rPr lang="en-US" dirty="0"/>
              <a:t>Signed document</a:t>
            </a:r>
          </a:p>
          <a:p>
            <a:pPr lvl="1" indent="-233045"/>
            <a:r>
              <a:rPr lang="en-US" dirty="0"/>
              <a:t>Attached to the task after the signatory signs the document</a:t>
            </a:r>
          </a:p>
          <a:p>
            <a:pPr lvl="1" indent="-233045"/>
            <a:r>
              <a:rPr lang="en-US" dirty="0"/>
              <a:t>Attached to the case after all the signatories signs the document</a:t>
            </a:r>
          </a:p>
        </p:txBody>
      </p:sp>
      <p:pic>
        <p:nvPicPr>
          <p:cNvPr id="4" name="Picture 3">
            <a:extLst>
              <a:ext uri="{FF2B5EF4-FFF2-40B4-BE49-F238E27FC236}">
                <a16:creationId xmlns:a16="http://schemas.microsoft.com/office/drawing/2014/main" id="{FB5CCC49-EB97-A842-A4CD-F48D8D9D82D3}"/>
              </a:ext>
            </a:extLst>
          </p:cNvPr>
          <p:cNvPicPr>
            <a:picLocks noChangeAspect="1"/>
          </p:cNvPicPr>
          <p:nvPr/>
        </p:nvPicPr>
        <p:blipFill rotWithShape="1">
          <a:blip r:embed="rId3"/>
          <a:srcRect r="1999" b="26082"/>
          <a:stretch/>
        </p:blipFill>
        <p:spPr>
          <a:xfrm>
            <a:off x="7866800" y="1308392"/>
            <a:ext cx="3711099" cy="2446839"/>
          </a:xfrm>
          <a:prstGeom prst="rect">
            <a:avLst/>
          </a:prstGeom>
          <a:ln w="6350">
            <a:solidFill>
              <a:schemeClr val="tx1"/>
            </a:solidFill>
          </a:ln>
        </p:spPr>
      </p:pic>
      <p:pic>
        <p:nvPicPr>
          <p:cNvPr id="6" name="Picture 6" descr="Graphical user interface, application&#10;&#10;Description automatically generated">
            <a:extLst>
              <a:ext uri="{FF2B5EF4-FFF2-40B4-BE49-F238E27FC236}">
                <a16:creationId xmlns:a16="http://schemas.microsoft.com/office/drawing/2014/main" id="{AAD06CF5-D58E-F478-A382-DAE2F7B3A9AC}"/>
              </a:ext>
            </a:extLst>
          </p:cNvPr>
          <p:cNvPicPr>
            <a:picLocks noChangeAspect="1"/>
          </p:cNvPicPr>
          <p:nvPr/>
        </p:nvPicPr>
        <p:blipFill>
          <a:blip r:embed="rId4"/>
          <a:stretch>
            <a:fillRect/>
          </a:stretch>
        </p:blipFill>
        <p:spPr>
          <a:xfrm>
            <a:off x="5823105" y="3876376"/>
            <a:ext cx="3861171" cy="2367232"/>
          </a:xfrm>
          <a:prstGeom prst="rect">
            <a:avLst/>
          </a:prstGeom>
          <a:ln w="6350">
            <a:solidFill>
              <a:schemeClr val="tx1"/>
            </a:solidFill>
          </a:ln>
        </p:spPr>
      </p:pic>
      <p:pic>
        <p:nvPicPr>
          <p:cNvPr id="5" name="Picture 6" descr="Graphical user interface, application, Teams&#10;&#10;Description automatically generated">
            <a:extLst>
              <a:ext uri="{FF2B5EF4-FFF2-40B4-BE49-F238E27FC236}">
                <a16:creationId xmlns:a16="http://schemas.microsoft.com/office/drawing/2014/main" id="{04316489-6B44-9285-F84F-B104B3A900D9}"/>
              </a:ext>
            </a:extLst>
          </p:cNvPr>
          <p:cNvPicPr>
            <a:picLocks noChangeAspect="1"/>
          </p:cNvPicPr>
          <p:nvPr/>
        </p:nvPicPr>
        <p:blipFill>
          <a:blip r:embed="rId5"/>
          <a:stretch>
            <a:fillRect/>
          </a:stretch>
        </p:blipFill>
        <p:spPr>
          <a:xfrm>
            <a:off x="9893134" y="3876376"/>
            <a:ext cx="1684765" cy="2367232"/>
          </a:xfrm>
          <a:prstGeom prst="rect">
            <a:avLst/>
          </a:prstGeom>
          <a:ln>
            <a:solidFill>
              <a:schemeClr val="tx1"/>
            </a:solidFill>
          </a:ln>
        </p:spPr>
      </p:pic>
    </p:spTree>
    <p:extLst>
      <p:ext uri="{BB962C8B-B14F-4D97-AF65-F5344CB8AC3E}">
        <p14:creationId xmlns:p14="http://schemas.microsoft.com/office/powerpoint/2010/main" val="38813125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Document task completion – Review Options</a:t>
            </a:r>
            <a:endParaRPr lang="en-US" b="0" dirty="0"/>
          </a:p>
          <a:p>
            <a:endParaRPr lang="en-US" dirty="0"/>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8"/>
            <a:ext cx="5028297" cy="4827587"/>
          </a:xfrm>
        </p:spPr>
        <p:txBody>
          <a:bodyPr vert="horz" lIns="91440" tIns="45720" rIns="91440" bIns="45720" rtlCol="0" anchor="t">
            <a:noAutofit/>
          </a:bodyPr>
          <a:lstStyle/>
          <a:p>
            <a:r>
              <a:rPr lang="en-US" sz="1700" dirty="0"/>
              <a:t>Task states available</a:t>
            </a:r>
          </a:p>
          <a:p>
            <a:pPr lvl="1" indent="-233045"/>
            <a:r>
              <a:rPr lang="en-US" sz="1700" dirty="0"/>
              <a:t>Declined</a:t>
            </a:r>
          </a:p>
          <a:p>
            <a:pPr lvl="1" indent="-233045"/>
            <a:r>
              <a:rPr lang="en-US" sz="1700" dirty="0"/>
              <a:t>Expired</a:t>
            </a:r>
          </a:p>
          <a:p>
            <a:pPr lvl="1" indent="-233045"/>
            <a:r>
              <a:rPr lang="en-US" sz="1700" dirty="0"/>
              <a:t>Voided (DocuSign only)</a:t>
            </a:r>
          </a:p>
          <a:p>
            <a:r>
              <a:rPr lang="en-US" sz="1700" dirty="0"/>
              <a:t>Rejected task appears in the case profile</a:t>
            </a:r>
          </a:p>
          <a:p>
            <a:r>
              <a:rPr lang="en-US" sz="1700" dirty="0"/>
              <a:t>Re-approval can be initiated once document revisions are complete</a:t>
            </a:r>
          </a:p>
        </p:txBody>
      </p:sp>
      <p:pic>
        <p:nvPicPr>
          <p:cNvPr id="5" name="Picture 6" descr="Graphical user interface, application, Word&#10;&#10;Description automatically generated">
            <a:extLst>
              <a:ext uri="{FF2B5EF4-FFF2-40B4-BE49-F238E27FC236}">
                <a16:creationId xmlns:a16="http://schemas.microsoft.com/office/drawing/2014/main" id="{6710C2AC-91EF-13DC-0315-F73AF4EA5A90}"/>
              </a:ext>
            </a:extLst>
          </p:cNvPr>
          <p:cNvPicPr>
            <a:picLocks noChangeAspect="1"/>
          </p:cNvPicPr>
          <p:nvPr/>
        </p:nvPicPr>
        <p:blipFill>
          <a:blip r:embed="rId3"/>
          <a:stretch>
            <a:fillRect/>
          </a:stretch>
        </p:blipFill>
        <p:spPr>
          <a:xfrm>
            <a:off x="5753718" y="1613125"/>
            <a:ext cx="3867643" cy="3079636"/>
          </a:xfrm>
          <a:prstGeom prst="rect">
            <a:avLst/>
          </a:prstGeom>
          <a:ln>
            <a:solidFill>
              <a:schemeClr val="tx1"/>
            </a:solidFill>
          </a:ln>
        </p:spPr>
      </p:pic>
      <p:pic>
        <p:nvPicPr>
          <p:cNvPr id="7" name="Picture 7" descr="Graphical user interface, application&#10;&#10;Description automatically generated">
            <a:extLst>
              <a:ext uri="{FF2B5EF4-FFF2-40B4-BE49-F238E27FC236}">
                <a16:creationId xmlns:a16="http://schemas.microsoft.com/office/drawing/2014/main" id="{E54B8552-8F6E-B197-7C3E-F204225ACF46}"/>
              </a:ext>
            </a:extLst>
          </p:cNvPr>
          <p:cNvPicPr>
            <a:picLocks noChangeAspect="1"/>
          </p:cNvPicPr>
          <p:nvPr/>
        </p:nvPicPr>
        <p:blipFill>
          <a:blip r:embed="rId4"/>
          <a:stretch>
            <a:fillRect/>
          </a:stretch>
        </p:blipFill>
        <p:spPr>
          <a:xfrm>
            <a:off x="5753717" y="4811919"/>
            <a:ext cx="5884245" cy="774712"/>
          </a:xfrm>
          <a:prstGeom prst="rect">
            <a:avLst/>
          </a:prstGeom>
          <a:ln>
            <a:solidFill>
              <a:schemeClr val="tx1"/>
            </a:solidFill>
          </a:ln>
        </p:spPr>
      </p:pic>
      <p:pic>
        <p:nvPicPr>
          <p:cNvPr id="8" name="Picture 8" descr="Graphical user interface, application&#10;&#10;Description automatically generated">
            <a:extLst>
              <a:ext uri="{FF2B5EF4-FFF2-40B4-BE49-F238E27FC236}">
                <a16:creationId xmlns:a16="http://schemas.microsoft.com/office/drawing/2014/main" id="{45E3DE94-1888-1F50-C89F-C16D196AB194}"/>
              </a:ext>
            </a:extLst>
          </p:cNvPr>
          <p:cNvPicPr>
            <a:picLocks noChangeAspect="1"/>
          </p:cNvPicPr>
          <p:nvPr/>
        </p:nvPicPr>
        <p:blipFill>
          <a:blip r:embed="rId5"/>
          <a:stretch>
            <a:fillRect/>
          </a:stretch>
        </p:blipFill>
        <p:spPr>
          <a:xfrm>
            <a:off x="9702916" y="2265363"/>
            <a:ext cx="1935046" cy="2427398"/>
          </a:xfrm>
          <a:prstGeom prst="rect">
            <a:avLst/>
          </a:prstGeom>
          <a:ln>
            <a:solidFill>
              <a:schemeClr val="tx1"/>
            </a:solidFill>
          </a:ln>
        </p:spPr>
      </p:pic>
    </p:spTree>
    <p:extLst>
      <p:ext uri="{BB962C8B-B14F-4D97-AF65-F5344CB8AC3E}">
        <p14:creationId xmlns:p14="http://schemas.microsoft.com/office/powerpoint/2010/main" val="5361765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DF3CAE-19F9-E0BA-5984-AF9D0F31DDFC}"/>
              </a:ext>
            </a:extLst>
          </p:cNvPr>
          <p:cNvSpPr>
            <a:spLocks noGrp="1"/>
          </p:cNvSpPr>
          <p:nvPr>
            <p:ph type="title"/>
          </p:nvPr>
        </p:nvSpPr>
        <p:spPr/>
        <p:txBody>
          <a:bodyPr/>
          <a:lstStyle/>
          <a:p>
            <a:r>
              <a:rPr lang="en-IN" dirty="0"/>
              <a:t>Agenda</a:t>
            </a:r>
          </a:p>
        </p:txBody>
      </p:sp>
    </p:spTree>
    <p:extLst>
      <p:ext uri="{BB962C8B-B14F-4D97-AF65-F5344CB8AC3E}">
        <p14:creationId xmlns:p14="http://schemas.microsoft.com/office/powerpoint/2010/main" val="38374966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Tax form management system</a:t>
            </a:r>
          </a:p>
        </p:txBody>
      </p:sp>
      <p:sp>
        <p:nvSpPr>
          <p:cNvPr id="5" name="Text Placeholder 2">
            <a:extLst>
              <a:ext uri="{FF2B5EF4-FFF2-40B4-BE49-F238E27FC236}">
                <a16:creationId xmlns:a16="http://schemas.microsoft.com/office/drawing/2014/main" id="{E1E0516F-3017-1441-B722-2F616DEC374F}"/>
              </a:ext>
            </a:extLst>
          </p:cNvPr>
          <p:cNvSpPr>
            <a:spLocks noGrp="1"/>
          </p:cNvSpPr>
          <p:nvPr>
            <p:ph type="body" sz="quarter" idx="10"/>
          </p:nvPr>
        </p:nvSpPr>
        <p:spPr/>
        <p:txBody>
          <a:bodyPr/>
          <a:lstStyle/>
          <a:p>
            <a:r>
              <a:rPr lang="en-US" dirty="0"/>
              <a:t>Preconfigured integrations</a:t>
            </a:r>
          </a:p>
        </p:txBody>
      </p:sp>
    </p:spTree>
    <p:extLst>
      <p:ext uri="{BB962C8B-B14F-4D97-AF65-F5344CB8AC3E}">
        <p14:creationId xmlns:p14="http://schemas.microsoft.com/office/powerpoint/2010/main" val="1892157833"/>
      </p:ext>
    </p:extLst>
  </p:cSld>
  <p:clrMapOvr>
    <a:masterClrMapping/>
  </p:clrMapOvr>
  <p:transition spd="med">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CIC Plus service</a:t>
            </a:r>
          </a:p>
        </p:txBody>
      </p:sp>
      <p:sp>
        <p:nvSpPr>
          <p:cNvPr id="8" name="Content Placeholder 7">
            <a:extLst>
              <a:ext uri="{FF2B5EF4-FFF2-40B4-BE49-F238E27FC236}">
                <a16:creationId xmlns:a16="http://schemas.microsoft.com/office/drawing/2014/main" id="{1BAFA38C-3D92-9A2C-1D83-C0FEB7F4A009}"/>
              </a:ext>
            </a:extLst>
          </p:cNvPr>
          <p:cNvSpPr>
            <a:spLocks noGrp="1"/>
          </p:cNvSpPr>
          <p:nvPr>
            <p:ph idx="1"/>
          </p:nvPr>
        </p:nvSpPr>
        <p:spPr/>
        <p:txBody>
          <a:bodyPr/>
          <a:lstStyle/>
          <a:p>
            <a:pPr marL="0" indent="0">
              <a:buNone/>
            </a:pPr>
            <a:r>
              <a:rPr lang="en-AU" dirty="0"/>
              <a:t>Enable US-based new hires to provide relevant tax information as part of the onboarding process.</a:t>
            </a:r>
          </a:p>
          <a:p>
            <a:pPr marL="0" indent="0">
              <a:buNone/>
            </a:pPr>
            <a:r>
              <a:rPr lang="en-US" b="1" dirty="0"/>
              <a:t>Assumptions: ​</a:t>
            </a:r>
          </a:p>
          <a:p>
            <a:r>
              <a:rPr lang="en-US" dirty="0"/>
              <a:t>Customer should have IDP integration &amp; Employee data should be populated in IDP and Service Now from the HCM system</a:t>
            </a:r>
          </a:p>
          <a:p>
            <a:r>
              <a:rPr lang="en-US" dirty="0"/>
              <a:t>Employee can be identified uniquely through employee number</a:t>
            </a:r>
          </a:p>
          <a:p>
            <a:pPr marL="0" indent="0">
              <a:buNone/>
            </a:pPr>
            <a:r>
              <a:rPr lang="en-US" b="1" dirty="0"/>
              <a:t>End-to-End Integration</a:t>
            </a:r>
          </a:p>
        </p:txBody>
      </p:sp>
      <p:pic>
        <p:nvPicPr>
          <p:cNvPr id="6" name="Picture 5">
            <a:extLst>
              <a:ext uri="{FF2B5EF4-FFF2-40B4-BE49-F238E27FC236}">
                <a16:creationId xmlns:a16="http://schemas.microsoft.com/office/drawing/2014/main" id="{6E1D55C9-4636-8943-8FA0-DCA7841199ED}"/>
              </a:ext>
            </a:extLst>
          </p:cNvPr>
          <p:cNvPicPr>
            <a:picLocks noChangeAspect="1"/>
          </p:cNvPicPr>
          <p:nvPr/>
        </p:nvPicPr>
        <p:blipFill>
          <a:blip r:embed="rId3"/>
          <a:stretch>
            <a:fillRect/>
          </a:stretch>
        </p:blipFill>
        <p:spPr>
          <a:xfrm>
            <a:off x="9732963" y="5510205"/>
            <a:ext cx="1905000" cy="660400"/>
          </a:xfrm>
          <a:prstGeom prst="rect">
            <a:avLst/>
          </a:prstGeom>
        </p:spPr>
      </p:pic>
      <p:grpSp>
        <p:nvGrpSpPr>
          <p:cNvPr id="9" name="Group 8">
            <a:extLst>
              <a:ext uri="{FF2B5EF4-FFF2-40B4-BE49-F238E27FC236}">
                <a16:creationId xmlns:a16="http://schemas.microsoft.com/office/drawing/2014/main" id="{EE25FE64-0A56-1B80-A6A1-BC859B68B19B}"/>
              </a:ext>
            </a:extLst>
          </p:cNvPr>
          <p:cNvGrpSpPr/>
          <p:nvPr/>
        </p:nvGrpSpPr>
        <p:grpSpPr>
          <a:xfrm>
            <a:off x="558018" y="3591865"/>
            <a:ext cx="11079946" cy="1433941"/>
            <a:chOff x="558018" y="3591865"/>
            <a:chExt cx="11079946" cy="1433941"/>
          </a:xfrm>
        </p:grpSpPr>
        <p:sp>
          <p:nvSpPr>
            <p:cNvPr id="12" name="Rounded Rectangle 11">
              <a:extLst>
                <a:ext uri="{FF2B5EF4-FFF2-40B4-BE49-F238E27FC236}">
                  <a16:creationId xmlns:a16="http://schemas.microsoft.com/office/drawing/2014/main" id="{3D33D422-DB5F-8849-8204-E3B8D04A3706}"/>
                </a:ext>
              </a:extLst>
            </p:cNvPr>
            <p:cNvSpPr/>
            <p:nvPr/>
          </p:nvSpPr>
          <p:spPr>
            <a:xfrm>
              <a:off x="4101594" y="3591865"/>
              <a:ext cx="6302691" cy="1433941"/>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grpSp>
          <p:nvGrpSpPr>
            <p:cNvPr id="7" name="Group 6">
              <a:extLst>
                <a:ext uri="{FF2B5EF4-FFF2-40B4-BE49-F238E27FC236}">
                  <a16:creationId xmlns:a16="http://schemas.microsoft.com/office/drawing/2014/main" id="{4EC5D6B2-59C9-41EF-D16A-89F31E5D780C}"/>
                </a:ext>
              </a:extLst>
            </p:cNvPr>
            <p:cNvGrpSpPr/>
            <p:nvPr/>
          </p:nvGrpSpPr>
          <p:grpSpPr>
            <a:xfrm>
              <a:off x="558018" y="4068221"/>
              <a:ext cx="11079946" cy="733306"/>
              <a:chOff x="558018" y="4120280"/>
              <a:chExt cx="11079946" cy="606038"/>
            </a:xfrm>
          </p:grpSpPr>
          <p:sp>
            <p:nvSpPr>
              <p:cNvPr id="22" name="Freeform: Shape 21">
                <a:extLst>
                  <a:ext uri="{FF2B5EF4-FFF2-40B4-BE49-F238E27FC236}">
                    <a16:creationId xmlns:a16="http://schemas.microsoft.com/office/drawing/2014/main" id="{DBC79F7B-222B-99DE-5154-DE4ACAD1B4D2}"/>
                  </a:ext>
                </a:extLst>
              </p:cNvPr>
              <p:cNvSpPr/>
              <p:nvPr/>
            </p:nvSpPr>
            <p:spPr>
              <a:xfrm>
                <a:off x="558018"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0 w 1515097"/>
                  <a:gd name="connsiteY5"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5097" h="606038">
                    <a:moveTo>
                      <a:pt x="0" y="0"/>
                    </a:moveTo>
                    <a:lnTo>
                      <a:pt x="1212078" y="0"/>
                    </a:lnTo>
                    <a:lnTo>
                      <a:pt x="1515097" y="303019"/>
                    </a:lnTo>
                    <a:lnTo>
                      <a:pt x="1212078" y="606038"/>
                    </a:lnTo>
                    <a:lnTo>
                      <a:pt x="0" y="606038"/>
                    </a:lnTo>
                    <a:lnTo>
                      <a:pt x="0" y="0"/>
                    </a:lnTo>
                    <a:close/>
                  </a:path>
                </a:pathLst>
              </a:cu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340" tIns="26670" rIns="16484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Onboarding Case</a:t>
                </a:r>
              </a:p>
            </p:txBody>
          </p:sp>
          <p:sp>
            <p:nvSpPr>
              <p:cNvPr id="23" name="Freeform: Shape 22">
                <a:extLst>
                  <a:ext uri="{FF2B5EF4-FFF2-40B4-BE49-F238E27FC236}">
                    <a16:creationId xmlns:a16="http://schemas.microsoft.com/office/drawing/2014/main" id="{031DDA95-E4A0-042C-0BA4-AF43B8ECCC82}"/>
                  </a:ext>
                </a:extLst>
              </p:cNvPr>
              <p:cNvSpPr/>
              <p:nvPr/>
            </p:nvSpPr>
            <p:spPr>
              <a:xfrm>
                <a:off x="1755850"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Auto creation of CIC Plus URL Task</a:t>
                </a:r>
              </a:p>
            </p:txBody>
          </p:sp>
          <p:sp>
            <p:nvSpPr>
              <p:cNvPr id="24" name="Freeform: Shape 23">
                <a:extLst>
                  <a:ext uri="{FF2B5EF4-FFF2-40B4-BE49-F238E27FC236}">
                    <a16:creationId xmlns:a16="http://schemas.microsoft.com/office/drawing/2014/main" id="{22FB11EB-182C-9023-8A76-D9428ED49825}"/>
                  </a:ext>
                </a:extLst>
              </p:cNvPr>
              <p:cNvSpPr/>
              <p:nvPr/>
            </p:nvSpPr>
            <p:spPr>
              <a:xfrm>
                <a:off x="2953682"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chemeClr val="tx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Employee Clicks On URL</a:t>
                </a:r>
              </a:p>
            </p:txBody>
          </p:sp>
          <p:sp>
            <p:nvSpPr>
              <p:cNvPr id="25" name="Freeform: Shape 24">
                <a:extLst>
                  <a:ext uri="{FF2B5EF4-FFF2-40B4-BE49-F238E27FC236}">
                    <a16:creationId xmlns:a16="http://schemas.microsoft.com/office/drawing/2014/main" id="{A9B36592-7FCF-B680-972B-24425E3E87EA}"/>
                  </a:ext>
                </a:extLst>
              </p:cNvPr>
              <p:cNvSpPr/>
              <p:nvPr/>
            </p:nvSpPr>
            <p:spPr>
              <a:xfrm>
                <a:off x="4151514"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IDP SAML Authorization</a:t>
                </a:r>
              </a:p>
            </p:txBody>
          </p:sp>
          <p:sp>
            <p:nvSpPr>
              <p:cNvPr id="26" name="Freeform: Shape 25">
                <a:extLst>
                  <a:ext uri="{FF2B5EF4-FFF2-40B4-BE49-F238E27FC236}">
                    <a16:creationId xmlns:a16="http://schemas.microsoft.com/office/drawing/2014/main" id="{963D30DB-EA6F-C0BB-9F15-72F337AA64E1}"/>
                  </a:ext>
                </a:extLst>
              </p:cNvPr>
              <p:cNvSpPr/>
              <p:nvPr/>
            </p:nvSpPr>
            <p:spPr>
              <a:xfrm>
                <a:off x="5349346"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62D84E"/>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39024" tIns="24003" rIns="315021" bIns="24003" numCol="1" spcCol="1270" anchor="ctr" anchorCtr="0">
                <a:noAutofit/>
              </a:bodyPr>
              <a:lstStyle/>
              <a:p>
                <a:pPr marL="0" marR="0" lvl="0" indent="0" algn="ctr" defTabSz="400050" rtl="0" eaLnBrk="1" fontAlgn="auto" latinLnBrk="0" hangingPunct="1">
                  <a:lnSpc>
                    <a:spcPct val="90000"/>
                  </a:lnSpc>
                  <a:spcBef>
                    <a:spcPct val="0"/>
                  </a:spcBef>
                  <a:spcAft>
                    <a:spcPct val="3500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Create Employee if not done through bulk (REST)</a:t>
                </a:r>
              </a:p>
            </p:txBody>
          </p:sp>
          <p:sp>
            <p:nvSpPr>
              <p:cNvPr id="27" name="Freeform: Shape 26">
                <a:extLst>
                  <a:ext uri="{FF2B5EF4-FFF2-40B4-BE49-F238E27FC236}">
                    <a16:creationId xmlns:a16="http://schemas.microsoft.com/office/drawing/2014/main" id="{CCFEFD63-B0CF-C10F-7AF5-759CC7AF434E}"/>
                  </a:ext>
                </a:extLst>
              </p:cNvPr>
              <p:cNvSpPr/>
              <p:nvPr/>
            </p:nvSpPr>
            <p:spPr>
              <a:xfrm>
                <a:off x="6547178"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Redirected to CIC Plus</a:t>
                </a:r>
              </a:p>
            </p:txBody>
          </p:sp>
          <p:sp>
            <p:nvSpPr>
              <p:cNvPr id="28" name="Freeform: Shape 27">
                <a:extLst>
                  <a:ext uri="{FF2B5EF4-FFF2-40B4-BE49-F238E27FC236}">
                    <a16:creationId xmlns:a16="http://schemas.microsoft.com/office/drawing/2014/main" id="{8D3B38E4-B97A-587B-878E-6C228AB2BE22}"/>
                  </a:ext>
                </a:extLst>
              </p:cNvPr>
              <p:cNvSpPr/>
              <p:nvPr/>
            </p:nvSpPr>
            <p:spPr>
              <a:xfrm>
                <a:off x="7745010"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Employee Completes Forms</a:t>
                </a:r>
              </a:p>
            </p:txBody>
          </p:sp>
          <p:sp>
            <p:nvSpPr>
              <p:cNvPr id="29" name="Freeform: Shape 28">
                <a:extLst>
                  <a:ext uri="{FF2B5EF4-FFF2-40B4-BE49-F238E27FC236}">
                    <a16:creationId xmlns:a16="http://schemas.microsoft.com/office/drawing/2014/main" id="{402CE5D0-BDC2-70B9-9BC8-7DAAEBDF124E}"/>
                  </a:ext>
                </a:extLst>
              </p:cNvPr>
              <p:cNvSpPr/>
              <p:nvPr/>
            </p:nvSpPr>
            <p:spPr>
              <a:xfrm>
                <a:off x="8942842"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Call Back to ServiceNow (REST)</a:t>
                </a:r>
              </a:p>
            </p:txBody>
          </p:sp>
          <p:sp>
            <p:nvSpPr>
              <p:cNvPr id="30" name="Freeform: Shape 29">
                <a:extLst>
                  <a:ext uri="{FF2B5EF4-FFF2-40B4-BE49-F238E27FC236}">
                    <a16:creationId xmlns:a16="http://schemas.microsoft.com/office/drawing/2014/main" id="{D70C2BCA-A33B-C618-4790-D94C83BA82EF}"/>
                  </a:ext>
                </a:extLst>
              </p:cNvPr>
              <p:cNvSpPr/>
              <p:nvPr/>
            </p:nvSpPr>
            <p:spPr>
              <a:xfrm>
                <a:off x="10140674" y="4120280"/>
                <a:ext cx="1497290" cy="606038"/>
              </a:xfrm>
              <a:custGeom>
                <a:avLst/>
                <a:gdLst>
                  <a:gd name="connsiteX0" fmla="*/ 0 w 1515097"/>
                  <a:gd name="connsiteY0" fmla="*/ 0 h 606038"/>
                  <a:gd name="connsiteX1" fmla="*/ 1212078 w 1515097"/>
                  <a:gd name="connsiteY1" fmla="*/ 0 h 606038"/>
                  <a:gd name="connsiteX2" fmla="*/ 1515097 w 1515097"/>
                  <a:gd name="connsiteY2" fmla="*/ 303019 h 606038"/>
                  <a:gd name="connsiteX3" fmla="*/ 1212078 w 1515097"/>
                  <a:gd name="connsiteY3" fmla="*/ 606038 h 606038"/>
                  <a:gd name="connsiteX4" fmla="*/ 0 w 1515097"/>
                  <a:gd name="connsiteY4" fmla="*/ 606038 h 606038"/>
                  <a:gd name="connsiteX5" fmla="*/ 303019 w 1515097"/>
                  <a:gd name="connsiteY5" fmla="*/ 303019 h 606038"/>
                  <a:gd name="connsiteX6" fmla="*/ 0 w 1515097"/>
                  <a:gd name="connsiteY6" fmla="*/ 0 h 60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5097" h="606038">
                    <a:moveTo>
                      <a:pt x="0" y="0"/>
                    </a:moveTo>
                    <a:lnTo>
                      <a:pt x="1212078" y="0"/>
                    </a:lnTo>
                    <a:lnTo>
                      <a:pt x="1515097" y="303019"/>
                    </a:lnTo>
                    <a:lnTo>
                      <a:pt x="1212078" y="606038"/>
                    </a:lnTo>
                    <a:lnTo>
                      <a:pt x="0" y="606038"/>
                    </a:lnTo>
                    <a:lnTo>
                      <a:pt x="303019" y="303019"/>
                    </a:lnTo>
                    <a:lnTo>
                      <a:pt x="0" y="0"/>
                    </a:lnTo>
                    <a:close/>
                  </a:path>
                </a:pathLst>
              </a:custGeom>
              <a:solidFill>
                <a:srgbClr val="1A5D6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43024" tIns="26670" rIns="316354" bIns="26670"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mn-cs"/>
                  </a:rPr>
                  <a:t>Auto Close Task</a:t>
                </a:r>
              </a:p>
            </p:txBody>
          </p:sp>
        </p:grpSp>
        <p:sp>
          <p:nvSpPr>
            <p:cNvPr id="15" name="TextBox 14">
              <a:extLst>
                <a:ext uri="{FF2B5EF4-FFF2-40B4-BE49-F238E27FC236}">
                  <a16:creationId xmlns:a16="http://schemas.microsoft.com/office/drawing/2014/main" id="{91271799-34CF-0040-A6EF-10D5A67E069E}"/>
                </a:ext>
              </a:extLst>
            </p:cNvPr>
            <p:cNvSpPr txBox="1"/>
            <p:nvPr/>
          </p:nvSpPr>
          <p:spPr>
            <a:xfrm>
              <a:off x="4101594" y="3701964"/>
              <a:ext cx="6302691" cy="307777"/>
            </a:xfrm>
            <a:prstGeom prst="rect">
              <a:avLst/>
            </a:prstGeom>
            <a:noFill/>
            <a:ln>
              <a:noFill/>
            </a:ln>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Activities done in CIC Plus</a:t>
              </a:r>
            </a:p>
          </p:txBody>
        </p:sp>
      </p:grpSp>
      <p:sp>
        <p:nvSpPr>
          <p:cNvPr id="20" name="TextBox 19">
            <a:extLst>
              <a:ext uri="{FF2B5EF4-FFF2-40B4-BE49-F238E27FC236}">
                <a16:creationId xmlns:a16="http://schemas.microsoft.com/office/drawing/2014/main" id="{FB31E9B7-CB2C-2C4E-8B09-1C42B0081D64}"/>
              </a:ext>
            </a:extLst>
          </p:cNvPr>
          <p:cNvSpPr txBox="1"/>
          <p:nvPr/>
        </p:nvSpPr>
        <p:spPr>
          <a:xfrm>
            <a:off x="725686" y="4986630"/>
            <a:ext cx="4084773" cy="261610"/>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entury Gothic" panose="020F0302020204030204"/>
                <a:ea typeface="+mn-ea"/>
                <a:cs typeface="+mn-cs"/>
              </a:rPr>
              <a:t>Background tasks</a:t>
            </a:r>
          </a:p>
        </p:txBody>
      </p:sp>
      <p:sp>
        <p:nvSpPr>
          <p:cNvPr id="21" name="Rounded Rectangle 20">
            <a:extLst>
              <a:ext uri="{FF2B5EF4-FFF2-40B4-BE49-F238E27FC236}">
                <a16:creationId xmlns:a16="http://schemas.microsoft.com/office/drawing/2014/main" id="{AF07CE1F-CE31-E14C-BE12-8FBEE30B2EDA}"/>
              </a:ext>
            </a:extLst>
          </p:cNvPr>
          <p:cNvSpPr/>
          <p:nvPr/>
        </p:nvSpPr>
        <p:spPr>
          <a:xfrm>
            <a:off x="568409" y="5070624"/>
            <a:ext cx="162046" cy="111469"/>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8" name="Rounded Rectangle 17">
            <a:extLst>
              <a:ext uri="{FF2B5EF4-FFF2-40B4-BE49-F238E27FC236}">
                <a16:creationId xmlns:a16="http://schemas.microsoft.com/office/drawing/2014/main" id="{7B928CCE-E2F7-DB4A-B5E0-906804747CC4}"/>
              </a:ext>
            </a:extLst>
          </p:cNvPr>
          <p:cNvSpPr/>
          <p:nvPr/>
        </p:nvSpPr>
        <p:spPr>
          <a:xfrm>
            <a:off x="568409" y="5269324"/>
            <a:ext cx="162046" cy="11146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9" name="TextBox 18">
            <a:extLst>
              <a:ext uri="{FF2B5EF4-FFF2-40B4-BE49-F238E27FC236}">
                <a16:creationId xmlns:a16="http://schemas.microsoft.com/office/drawing/2014/main" id="{5356DBE7-8A29-F649-A425-637F0A1D5E68}"/>
              </a:ext>
            </a:extLst>
          </p:cNvPr>
          <p:cNvSpPr txBox="1"/>
          <p:nvPr/>
        </p:nvSpPr>
        <p:spPr>
          <a:xfrm>
            <a:off x="725686" y="5191825"/>
            <a:ext cx="4084773" cy="261610"/>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entury Gothic" panose="020F0302020204030204"/>
                <a:ea typeface="+mn-ea"/>
                <a:cs typeface="+mn-cs"/>
              </a:rPr>
              <a:t>Manual tasks</a:t>
            </a:r>
          </a:p>
        </p:txBody>
      </p:sp>
      <p:pic>
        <p:nvPicPr>
          <p:cNvPr id="32" name="Picture 31">
            <a:extLst>
              <a:ext uri="{FF2B5EF4-FFF2-40B4-BE49-F238E27FC236}">
                <a16:creationId xmlns:a16="http://schemas.microsoft.com/office/drawing/2014/main" id="{228F51BF-7A70-AB48-243A-F61ADBC8B345}"/>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25445823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Setup the CIC Plus integration</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p:txBody>
          <a:bodyPr/>
          <a:lstStyle/>
          <a:p>
            <a:pPr marL="0" indent="0">
              <a:buNone/>
            </a:pPr>
            <a:r>
              <a:rPr lang="en-US" dirty="0"/>
              <a:t>HRSD pushes employee information to IDP and ServiceNow, CIC Plus invokes the REST endpoint to fetch employee information. Employee connect to CIC Plus via the onboarding task and authenticated through SAML.</a:t>
            </a:r>
          </a:p>
          <a:p>
            <a:pPr marL="0" indent="0">
              <a:buNone/>
            </a:pPr>
            <a:r>
              <a:rPr lang="en-US" b="1" dirty="0"/>
              <a:t>Setup:</a:t>
            </a:r>
          </a:p>
          <a:p>
            <a:r>
              <a:rPr lang="en-US" dirty="0"/>
              <a:t>Create a user with sn_hr_core.usa_employee_only role</a:t>
            </a:r>
          </a:p>
          <a:p>
            <a:r>
              <a:rPr lang="en-US" dirty="0"/>
              <a:t>Gather the following from CIC Plus</a:t>
            </a:r>
          </a:p>
          <a:p>
            <a:pPr lvl="1"/>
            <a:r>
              <a:rPr lang="en-US" dirty="0"/>
              <a:t>SAML configuration details</a:t>
            </a:r>
          </a:p>
          <a:p>
            <a:pPr lvl="1"/>
            <a:r>
              <a:rPr lang="en-US" dirty="0"/>
              <a:t>Company ID</a:t>
            </a:r>
          </a:p>
          <a:p>
            <a:r>
              <a:rPr lang="en-US" dirty="0"/>
              <a:t>Provide the following to CIC Plus</a:t>
            </a:r>
          </a:p>
          <a:p>
            <a:pPr lvl="1"/>
            <a:r>
              <a:rPr lang="en-US" dirty="0"/>
              <a:t>IP address range for whitelisting</a:t>
            </a:r>
          </a:p>
          <a:p>
            <a:pPr lvl="1"/>
            <a:r>
              <a:rPr lang="en-US" dirty="0"/>
              <a:t>Platform instance URL</a:t>
            </a:r>
          </a:p>
          <a:p>
            <a:pPr lvl="1"/>
            <a:r>
              <a:rPr lang="en-US" dirty="0"/>
              <a:t>Credentials of the user with sn_hr_core.usa_employee_only</a:t>
            </a:r>
          </a:p>
        </p:txBody>
      </p:sp>
      <p:sp>
        <p:nvSpPr>
          <p:cNvPr id="6" name="TextBox 5">
            <a:extLst>
              <a:ext uri="{FF2B5EF4-FFF2-40B4-BE49-F238E27FC236}">
                <a16:creationId xmlns:a16="http://schemas.microsoft.com/office/drawing/2014/main" id="{564F2AC4-E687-4248-A1BF-06A5184F7FD2}"/>
              </a:ext>
            </a:extLst>
          </p:cNvPr>
          <p:cNvSpPr txBox="1"/>
          <p:nvPr/>
        </p:nvSpPr>
        <p:spPr>
          <a:xfrm>
            <a:off x="8863607" y="5700405"/>
            <a:ext cx="295714" cy="222652"/>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9" name="Rectangle: Rounded Corners 8">
            <a:extLst>
              <a:ext uri="{FF2B5EF4-FFF2-40B4-BE49-F238E27FC236}">
                <a16:creationId xmlns:a16="http://schemas.microsoft.com/office/drawing/2014/main" id="{AB79A539-98D1-0447-8489-404EC4FF4F11}"/>
              </a:ext>
            </a:extLst>
          </p:cNvPr>
          <p:cNvSpPr/>
          <p:nvPr/>
        </p:nvSpPr>
        <p:spPr>
          <a:xfrm>
            <a:off x="7393077" y="3084352"/>
            <a:ext cx="1536759" cy="216441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0" name="Rounded Rectangle 9">
            <a:extLst>
              <a:ext uri="{FF2B5EF4-FFF2-40B4-BE49-F238E27FC236}">
                <a16:creationId xmlns:a16="http://schemas.microsoft.com/office/drawing/2014/main" id="{83B903D8-DF31-4A46-8869-ACD59E692C4B}"/>
              </a:ext>
            </a:extLst>
          </p:cNvPr>
          <p:cNvSpPr/>
          <p:nvPr/>
        </p:nvSpPr>
        <p:spPr>
          <a:xfrm>
            <a:off x="7604792" y="3354373"/>
            <a:ext cx="1113329" cy="505395"/>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rPr>
              <a:t>IDP</a:t>
            </a:r>
          </a:p>
        </p:txBody>
      </p:sp>
      <p:sp>
        <p:nvSpPr>
          <p:cNvPr id="11" name="Rounded Rectangle 10">
            <a:extLst>
              <a:ext uri="{FF2B5EF4-FFF2-40B4-BE49-F238E27FC236}">
                <a16:creationId xmlns:a16="http://schemas.microsoft.com/office/drawing/2014/main" id="{644AF0A6-D133-574B-8EBD-62BD8FB81B07}"/>
              </a:ext>
            </a:extLst>
          </p:cNvPr>
          <p:cNvSpPr/>
          <p:nvPr/>
        </p:nvSpPr>
        <p:spPr>
          <a:xfrm>
            <a:off x="7604792" y="4440237"/>
            <a:ext cx="1113329" cy="548618"/>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rPr>
              <a:t>Service</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rPr>
              <a:t>Now</a:t>
            </a:r>
          </a:p>
        </p:txBody>
      </p:sp>
      <p:sp>
        <p:nvSpPr>
          <p:cNvPr id="14" name="Rounded Rectangle 13">
            <a:extLst>
              <a:ext uri="{FF2B5EF4-FFF2-40B4-BE49-F238E27FC236}">
                <a16:creationId xmlns:a16="http://schemas.microsoft.com/office/drawing/2014/main" id="{EAAD68CB-7DA3-F44B-8066-35141E0121FF}"/>
              </a:ext>
            </a:extLst>
          </p:cNvPr>
          <p:cNvSpPr/>
          <p:nvPr/>
        </p:nvSpPr>
        <p:spPr>
          <a:xfrm>
            <a:off x="5166530" y="3901430"/>
            <a:ext cx="1181207" cy="656260"/>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rPr>
              <a:t>HCM</a:t>
            </a:r>
          </a:p>
        </p:txBody>
      </p:sp>
      <p:sp>
        <p:nvSpPr>
          <p:cNvPr id="15" name="Rounded Rectangle 14">
            <a:extLst>
              <a:ext uri="{FF2B5EF4-FFF2-40B4-BE49-F238E27FC236}">
                <a16:creationId xmlns:a16="http://schemas.microsoft.com/office/drawing/2014/main" id="{49A275C2-9227-9347-8E8E-87910FB07F54}"/>
              </a:ext>
            </a:extLst>
          </p:cNvPr>
          <p:cNvSpPr/>
          <p:nvPr/>
        </p:nvSpPr>
        <p:spPr>
          <a:xfrm>
            <a:off x="10380563" y="3864917"/>
            <a:ext cx="1256203" cy="575320"/>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rPr>
              <a:t>CIC Plus</a:t>
            </a:r>
          </a:p>
        </p:txBody>
      </p:sp>
      <p:cxnSp>
        <p:nvCxnSpPr>
          <p:cNvPr id="16" name="Straight Arrow Connector 15">
            <a:extLst>
              <a:ext uri="{FF2B5EF4-FFF2-40B4-BE49-F238E27FC236}">
                <a16:creationId xmlns:a16="http://schemas.microsoft.com/office/drawing/2014/main" id="{4F9B7F39-EEBD-9049-A29B-A8ABEDA39C03}"/>
              </a:ext>
            </a:extLst>
          </p:cNvPr>
          <p:cNvCxnSpPr>
            <a:cxnSpLocks/>
          </p:cNvCxnSpPr>
          <p:nvPr/>
        </p:nvCxnSpPr>
        <p:spPr>
          <a:xfrm>
            <a:off x="6347737" y="4229560"/>
            <a:ext cx="1045338" cy="33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C4A8384-A0C0-E74B-9273-D4E5B89109D6}"/>
              </a:ext>
            </a:extLst>
          </p:cNvPr>
          <p:cNvCxnSpPr>
            <a:cxnSpLocks/>
          </p:cNvCxnSpPr>
          <p:nvPr/>
        </p:nvCxnSpPr>
        <p:spPr>
          <a:xfrm>
            <a:off x="8698653" y="3607071"/>
            <a:ext cx="1681910" cy="54550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4C6E186-A239-7741-8D49-06C618F47D57}"/>
              </a:ext>
            </a:extLst>
          </p:cNvPr>
          <p:cNvCxnSpPr>
            <a:cxnSpLocks/>
          </p:cNvCxnSpPr>
          <p:nvPr/>
        </p:nvCxnSpPr>
        <p:spPr>
          <a:xfrm flipH="1">
            <a:off x="8698653" y="4216400"/>
            <a:ext cx="1669310" cy="4981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DB68915-F000-3047-BEAB-832BF85DA0BE}"/>
              </a:ext>
            </a:extLst>
          </p:cNvPr>
          <p:cNvSpPr txBox="1"/>
          <p:nvPr/>
        </p:nvSpPr>
        <p:spPr>
          <a:xfrm>
            <a:off x="6385241" y="3675562"/>
            <a:ext cx="1007834" cy="553998"/>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Push employee data</a:t>
            </a:r>
          </a:p>
        </p:txBody>
      </p:sp>
      <p:sp>
        <p:nvSpPr>
          <p:cNvPr id="4" name="TextBox 3">
            <a:extLst>
              <a:ext uri="{FF2B5EF4-FFF2-40B4-BE49-F238E27FC236}">
                <a16:creationId xmlns:a16="http://schemas.microsoft.com/office/drawing/2014/main" id="{87F52998-85D0-BC5B-E05D-CE34FEB4433F}"/>
              </a:ext>
            </a:extLst>
          </p:cNvPr>
          <p:cNvSpPr txBox="1"/>
          <p:nvPr/>
        </p:nvSpPr>
        <p:spPr>
          <a:xfrm rot="1096471">
            <a:off x="9023984" y="3478318"/>
            <a:ext cx="1181207" cy="382573"/>
          </a:xfrm>
          <a:prstGeom prst="rect">
            <a:avLst/>
          </a:prstGeom>
          <a:noFill/>
        </p:spPr>
        <p:txBody>
          <a:bodyPr wrap="square" rtlCol="0">
            <a:noAutofit/>
          </a:bodyPr>
          <a:lstStyle/>
          <a:p>
            <a:pPr algn="l">
              <a:spcBef>
                <a:spcPts val="300"/>
              </a:spcBef>
            </a:pPr>
            <a:r>
              <a:rPr lang="en-US" sz="1000" dirty="0"/>
              <a:t>SAML authentication</a:t>
            </a:r>
          </a:p>
        </p:txBody>
      </p:sp>
      <p:sp>
        <p:nvSpPr>
          <p:cNvPr id="22" name="TextBox 21">
            <a:extLst>
              <a:ext uri="{FF2B5EF4-FFF2-40B4-BE49-F238E27FC236}">
                <a16:creationId xmlns:a16="http://schemas.microsoft.com/office/drawing/2014/main" id="{8137A020-84D5-958A-BFA9-78DBAD32E15A}"/>
              </a:ext>
            </a:extLst>
          </p:cNvPr>
          <p:cNvSpPr txBox="1"/>
          <p:nvPr/>
        </p:nvSpPr>
        <p:spPr>
          <a:xfrm rot="20567602">
            <a:off x="8919965" y="4469645"/>
            <a:ext cx="1494621" cy="382573"/>
          </a:xfrm>
          <a:prstGeom prst="rect">
            <a:avLst/>
          </a:prstGeom>
          <a:noFill/>
        </p:spPr>
        <p:txBody>
          <a:bodyPr wrap="square" rtlCol="0">
            <a:noAutofit/>
          </a:bodyPr>
          <a:lstStyle/>
          <a:p>
            <a:pPr algn="l">
              <a:spcBef>
                <a:spcPts val="300"/>
              </a:spcBef>
            </a:pPr>
            <a:r>
              <a:rPr lang="en-US" sz="1000" dirty="0"/>
              <a:t>Get employee data &amp; push employee form status</a:t>
            </a:r>
          </a:p>
        </p:txBody>
      </p:sp>
    </p:spTree>
    <p:extLst>
      <p:ext uri="{BB962C8B-B14F-4D97-AF65-F5344CB8AC3E}">
        <p14:creationId xmlns:p14="http://schemas.microsoft.com/office/powerpoint/2010/main" val="41259500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Automatic application provisioning for new hire</a:t>
            </a:r>
          </a:p>
        </p:txBody>
      </p:sp>
    </p:spTree>
    <p:extLst>
      <p:ext uri="{BB962C8B-B14F-4D97-AF65-F5344CB8AC3E}">
        <p14:creationId xmlns:p14="http://schemas.microsoft.com/office/powerpoint/2010/main" val="2309870431"/>
      </p:ext>
    </p:extLst>
  </p:cSld>
  <p:clrMapOvr>
    <a:masterClrMapping/>
  </p:clrMapOvr>
  <p:transition spd="med">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02435-5F06-4BE9-BAB9-BEF55F64AFFA}"/>
              </a:ext>
            </a:extLst>
          </p:cNvPr>
          <p:cNvSpPr>
            <a:spLocks noGrp="1"/>
          </p:cNvSpPr>
          <p:nvPr>
            <p:ph type="title"/>
          </p:nvPr>
        </p:nvSpPr>
        <p:spPr/>
        <p:txBody>
          <a:bodyPr/>
          <a:lstStyle/>
          <a:p>
            <a:r>
              <a:rPr lang="en-US" dirty="0"/>
              <a:t>Okta integration for new hire onboarding</a:t>
            </a:r>
          </a:p>
        </p:txBody>
      </p:sp>
      <p:sp>
        <p:nvSpPr>
          <p:cNvPr id="7" name="Content Placeholder 6">
            <a:extLst>
              <a:ext uri="{FF2B5EF4-FFF2-40B4-BE49-F238E27FC236}">
                <a16:creationId xmlns:a16="http://schemas.microsoft.com/office/drawing/2014/main" id="{61634142-A8BD-6C11-3C8C-8D8B1D66BA66}"/>
              </a:ext>
            </a:extLst>
          </p:cNvPr>
          <p:cNvSpPr>
            <a:spLocks noGrp="1"/>
          </p:cNvSpPr>
          <p:nvPr>
            <p:ph idx="1"/>
          </p:nvPr>
        </p:nvSpPr>
        <p:spPr/>
        <p:txBody>
          <a:bodyPr/>
          <a:lstStyle/>
          <a:p>
            <a:pPr marL="0" indent="0">
              <a:buNone/>
            </a:pPr>
            <a:r>
              <a:rPr lang="en-US" dirty="0"/>
              <a:t>Automatically provision relevant applications for new hires as part of onboarding process.</a:t>
            </a:r>
          </a:p>
          <a:p>
            <a:pPr marL="0" indent="0">
              <a:buNone/>
            </a:pPr>
            <a:r>
              <a:rPr lang="en-US" b="1" dirty="0"/>
              <a:t>Setup</a:t>
            </a:r>
          </a:p>
          <a:p>
            <a:r>
              <a:rPr lang="en-US" dirty="0"/>
              <a:t>Setup the Okta spoke v1.1.1 spoke</a:t>
            </a:r>
          </a:p>
          <a:p>
            <a:r>
              <a:rPr lang="en-US" dirty="0"/>
              <a:t>Fetch the Okta groups into your instance</a:t>
            </a:r>
          </a:p>
          <a:p>
            <a:r>
              <a:rPr lang="en-US" dirty="0"/>
              <a:t>Configure the required business roles</a:t>
            </a:r>
          </a:p>
          <a:p>
            <a:pPr lvl="1"/>
            <a:r>
              <a:rPr lang="en-US" dirty="0"/>
              <a:t>Create mappings between Business Roles and Okta groups</a:t>
            </a:r>
          </a:p>
          <a:p>
            <a:r>
              <a:rPr lang="en-US" dirty="0"/>
              <a:t>New hires must have a user record in Okta</a:t>
            </a:r>
          </a:p>
          <a:p>
            <a:endParaRPr lang="en-US" dirty="0"/>
          </a:p>
        </p:txBody>
      </p:sp>
      <p:pic>
        <p:nvPicPr>
          <p:cNvPr id="5" name="Picture 4" descr="A picture containing wheel, drawing, clock&#10;&#10;Description automatically generated">
            <a:extLst>
              <a:ext uri="{FF2B5EF4-FFF2-40B4-BE49-F238E27FC236}">
                <a16:creationId xmlns:a16="http://schemas.microsoft.com/office/drawing/2014/main" id="{545EDDE6-26F1-1E49-AFF0-A6311D67CD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06153" y="5685826"/>
            <a:ext cx="1428708" cy="483563"/>
          </a:xfrm>
          <a:prstGeom prst="rect">
            <a:avLst/>
          </a:prstGeom>
        </p:spPr>
      </p:pic>
      <p:pic>
        <p:nvPicPr>
          <p:cNvPr id="6" name="Picture 5">
            <a:extLst>
              <a:ext uri="{FF2B5EF4-FFF2-40B4-BE49-F238E27FC236}">
                <a16:creationId xmlns:a16="http://schemas.microsoft.com/office/drawing/2014/main" id="{F57242A0-D13E-EE16-F354-B61556BB55C1}"/>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9440118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02435-5F06-4BE9-BAB9-BEF55F64AFFA}"/>
              </a:ext>
            </a:extLst>
          </p:cNvPr>
          <p:cNvSpPr>
            <a:spLocks noGrp="1"/>
          </p:cNvSpPr>
          <p:nvPr>
            <p:ph type="title"/>
          </p:nvPr>
        </p:nvSpPr>
        <p:spPr/>
        <p:txBody>
          <a:bodyPr/>
          <a:lstStyle/>
          <a:p>
            <a:r>
              <a:rPr lang="en-US" dirty="0"/>
              <a:t>How it works</a:t>
            </a:r>
          </a:p>
        </p:txBody>
      </p:sp>
      <p:sp>
        <p:nvSpPr>
          <p:cNvPr id="3" name="Content Placeholder 2">
            <a:extLst>
              <a:ext uri="{FF2B5EF4-FFF2-40B4-BE49-F238E27FC236}">
                <a16:creationId xmlns:a16="http://schemas.microsoft.com/office/drawing/2014/main" id="{950BF96C-EE82-6A4F-C865-B5FEFA25A6F7}"/>
              </a:ext>
            </a:extLst>
          </p:cNvPr>
          <p:cNvSpPr>
            <a:spLocks noGrp="1"/>
          </p:cNvSpPr>
          <p:nvPr>
            <p:ph idx="1"/>
          </p:nvPr>
        </p:nvSpPr>
        <p:spPr>
          <a:xfrm>
            <a:off x="448055" y="1341438"/>
            <a:ext cx="6002849" cy="4827587"/>
          </a:xfrm>
        </p:spPr>
        <p:txBody>
          <a:bodyPr/>
          <a:lstStyle/>
          <a:p>
            <a:r>
              <a:rPr lang="en-AU" dirty="0"/>
              <a:t>When the onboarding case is created, the Hiring Manager receives a task to assign roles and entitlements for the New Hire</a:t>
            </a:r>
          </a:p>
          <a:p>
            <a:r>
              <a:rPr lang="en-AU" dirty="0"/>
              <a:t>Once the task has been completed, an IT Request will be generated containing information about the roles selected</a:t>
            </a:r>
          </a:p>
          <a:p>
            <a:r>
              <a:rPr lang="en-AU" dirty="0"/>
              <a:t>IT Request is auto closed if provisioning is successful</a:t>
            </a:r>
          </a:p>
          <a:p>
            <a:r>
              <a:rPr lang="en-AU" dirty="0"/>
              <a:t>If provisioning is unsuccessful the IT Admin will have to manually provision the roles to the new hire and close the task</a:t>
            </a:r>
          </a:p>
          <a:p>
            <a:r>
              <a:rPr lang="en-AU" dirty="0"/>
              <a:t>When the provisioning is complete, the new hire should see their applications in the Okta service</a:t>
            </a:r>
          </a:p>
        </p:txBody>
      </p:sp>
      <p:pic>
        <p:nvPicPr>
          <p:cNvPr id="7" name="Picture 6">
            <a:extLst>
              <a:ext uri="{FF2B5EF4-FFF2-40B4-BE49-F238E27FC236}">
                <a16:creationId xmlns:a16="http://schemas.microsoft.com/office/drawing/2014/main" id="{A7DF0F11-75CA-1A48-9C90-55E1155C856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568" r="3117"/>
          <a:stretch/>
        </p:blipFill>
        <p:spPr>
          <a:xfrm>
            <a:off x="6723063" y="1354303"/>
            <a:ext cx="4914900" cy="4799934"/>
          </a:xfrm>
          <a:prstGeom prst="rect">
            <a:avLst/>
          </a:prstGeom>
          <a:ln w="6350">
            <a:solidFill>
              <a:schemeClr val="tx1"/>
            </a:solidFill>
          </a:ln>
        </p:spPr>
      </p:pic>
    </p:spTree>
    <p:extLst>
      <p:ext uri="{BB962C8B-B14F-4D97-AF65-F5344CB8AC3E}">
        <p14:creationId xmlns:p14="http://schemas.microsoft.com/office/powerpoint/2010/main" val="1053829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7950E-00D3-486E-9B46-3A2AD29520A2}"/>
              </a:ext>
            </a:extLst>
          </p:cNvPr>
          <p:cNvSpPr>
            <a:spLocks noGrp="1"/>
          </p:cNvSpPr>
          <p:nvPr>
            <p:ph type="title"/>
          </p:nvPr>
        </p:nvSpPr>
        <p:spPr/>
        <p:txBody>
          <a:bodyPr/>
          <a:lstStyle/>
          <a:p>
            <a:r>
              <a:rPr lang="en-US" dirty="0"/>
              <a:t>Microsoft Azure AD integration for new hire onboarding</a:t>
            </a:r>
          </a:p>
        </p:txBody>
      </p:sp>
      <p:sp>
        <p:nvSpPr>
          <p:cNvPr id="3" name="Content Placeholder 2">
            <a:extLst>
              <a:ext uri="{FF2B5EF4-FFF2-40B4-BE49-F238E27FC236}">
                <a16:creationId xmlns:a16="http://schemas.microsoft.com/office/drawing/2014/main" id="{AA78FC01-2EFD-4199-A31C-CA680A7B5FB5}"/>
              </a:ext>
            </a:extLst>
          </p:cNvPr>
          <p:cNvSpPr>
            <a:spLocks noGrp="1"/>
          </p:cNvSpPr>
          <p:nvPr>
            <p:ph idx="1"/>
          </p:nvPr>
        </p:nvSpPr>
        <p:spPr/>
        <p:txBody>
          <a:bodyPr/>
          <a:lstStyle/>
          <a:p>
            <a:pPr marL="0" indent="0">
              <a:buNone/>
            </a:pPr>
            <a:r>
              <a:rPr lang="en-US" dirty="0"/>
              <a:t>Automatically provision relevant applications for new hires as part of the onboarding process.</a:t>
            </a:r>
          </a:p>
          <a:p>
            <a:pPr marL="0" indent="0">
              <a:buNone/>
            </a:pPr>
            <a:r>
              <a:rPr lang="en-US" b="1" dirty="0"/>
              <a:t>Setup</a:t>
            </a:r>
          </a:p>
          <a:p>
            <a:r>
              <a:rPr lang="en-US" dirty="0"/>
              <a:t>Setup Microsoft Azure AD spoke</a:t>
            </a:r>
          </a:p>
          <a:p>
            <a:r>
              <a:rPr lang="en-US" dirty="0"/>
              <a:t>Configure the remote directory sync to fetch the groups into your instance</a:t>
            </a:r>
          </a:p>
          <a:p>
            <a:r>
              <a:rPr lang="en-US" dirty="0"/>
              <a:t>Configure the required business roles</a:t>
            </a:r>
          </a:p>
          <a:p>
            <a:pPr lvl="1"/>
            <a:r>
              <a:rPr lang="en-US" dirty="0"/>
              <a:t>Create mappings between Business Roles and Azure AD groups</a:t>
            </a:r>
          </a:p>
          <a:p>
            <a:r>
              <a:rPr lang="en-US" dirty="0"/>
              <a:t>New hires must have a user record in the Microsoft Azure system</a:t>
            </a:r>
          </a:p>
        </p:txBody>
      </p:sp>
      <p:pic>
        <p:nvPicPr>
          <p:cNvPr id="10" name="Picture 9">
            <a:extLst>
              <a:ext uri="{FF2B5EF4-FFF2-40B4-BE49-F238E27FC236}">
                <a16:creationId xmlns:a16="http://schemas.microsoft.com/office/drawing/2014/main" id="{ED8848A1-4823-FF4E-A27D-A59DD6CEEC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26455" y="5671061"/>
            <a:ext cx="2811581" cy="497964"/>
          </a:xfrm>
          <a:prstGeom prst="rect">
            <a:avLst/>
          </a:prstGeom>
        </p:spPr>
      </p:pic>
      <p:pic>
        <p:nvPicPr>
          <p:cNvPr id="6" name="Picture 5">
            <a:extLst>
              <a:ext uri="{FF2B5EF4-FFF2-40B4-BE49-F238E27FC236}">
                <a16:creationId xmlns:a16="http://schemas.microsoft.com/office/drawing/2014/main" id="{87B4E16F-D73D-8154-0EAB-0FD39AC21318}"/>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8870636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5">
            <a:extLst>
              <a:ext uri="{FF2B5EF4-FFF2-40B4-BE49-F238E27FC236}">
                <a16:creationId xmlns:a16="http://schemas.microsoft.com/office/drawing/2014/main" id="{7DC2D6BD-86DF-5D94-5781-74860301CF69}"/>
              </a:ext>
            </a:extLst>
          </p:cNvPr>
          <p:cNvPicPr>
            <a:picLocks/>
          </p:cNvPicPr>
          <p:nvPr/>
        </p:nvPicPr>
        <p:blipFill rotWithShape="1">
          <a:blip r:embed="rId3"/>
          <a:srcRect l="8568" r="3117"/>
          <a:stretch/>
        </p:blipFill>
        <p:spPr>
          <a:xfrm>
            <a:off x="6723063" y="1354303"/>
            <a:ext cx="4914900" cy="4799934"/>
          </a:xfrm>
          <a:prstGeom prst="rect">
            <a:avLst/>
          </a:prstGeom>
          <a:ln w="6350">
            <a:solidFill>
              <a:schemeClr val="tx1"/>
            </a:solidFill>
          </a:ln>
        </p:spPr>
      </p:pic>
      <p:sp>
        <p:nvSpPr>
          <p:cNvPr id="2" name="Title 1">
            <a:extLst>
              <a:ext uri="{FF2B5EF4-FFF2-40B4-BE49-F238E27FC236}">
                <a16:creationId xmlns:a16="http://schemas.microsoft.com/office/drawing/2014/main" id="{E6A02435-5F06-4BE9-BAB9-BEF55F64AFFA}"/>
              </a:ext>
            </a:extLst>
          </p:cNvPr>
          <p:cNvSpPr>
            <a:spLocks noGrp="1"/>
          </p:cNvSpPr>
          <p:nvPr>
            <p:ph type="title"/>
          </p:nvPr>
        </p:nvSpPr>
        <p:spPr/>
        <p:txBody>
          <a:bodyPr/>
          <a:lstStyle/>
          <a:p>
            <a:r>
              <a:rPr lang="en-US" dirty="0"/>
              <a:t>How it works</a:t>
            </a:r>
          </a:p>
        </p:txBody>
      </p:sp>
      <p:sp>
        <p:nvSpPr>
          <p:cNvPr id="16" name="Content Placeholder 15">
            <a:extLst>
              <a:ext uri="{FF2B5EF4-FFF2-40B4-BE49-F238E27FC236}">
                <a16:creationId xmlns:a16="http://schemas.microsoft.com/office/drawing/2014/main" id="{A7A0FA0D-89D7-9864-510A-5CBA9E468D27}"/>
              </a:ext>
            </a:extLst>
          </p:cNvPr>
          <p:cNvSpPr>
            <a:spLocks noGrp="1"/>
          </p:cNvSpPr>
          <p:nvPr>
            <p:ph idx="1"/>
          </p:nvPr>
        </p:nvSpPr>
        <p:spPr>
          <a:xfrm>
            <a:off x="448055" y="1341438"/>
            <a:ext cx="6166105" cy="4827587"/>
          </a:xfrm>
        </p:spPr>
        <p:txBody>
          <a:bodyPr/>
          <a:lstStyle/>
          <a:p>
            <a:r>
              <a:rPr lang="en-AU" dirty="0"/>
              <a:t>When the onboarding case is created, the Hiring Manager receives a task to assign roles and entitlements for the New Hire</a:t>
            </a:r>
          </a:p>
          <a:p>
            <a:r>
              <a:rPr lang="en-AU" dirty="0"/>
              <a:t>Once the task has been completed, an IT Request will be generated containing information about the roles selected</a:t>
            </a:r>
          </a:p>
          <a:p>
            <a:r>
              <a:rPr lang="en-AU" dirty="0"/>
              <a:t>IT Request is auto closed if provisioning is successful</a:t>
            </a:r>
          </a:p>
          <a:p>
            <a:r>
              <a:rPr lang="en-AU" dirty="0"/>
              <a:t>If provisioning is unsuccessful the IT Admin will have to manually provision the roles to the new hire and close the task</a:t>
            </a:r>
          </a:p>
          <a:p>
            <a:r>
              <a:rPr lang="en-AU" dirty="0"/>
              <a:t>When the provisioning is complete, the new hire should see their applications in the Microsoft Azure AD service</a:t>
            </a:r>
          </a:p>
        </p:txBody>
      </p:sp>
    </p:spTree>
    <p:extLst>
      <p:ext uri="{BB962C8B-B14F-4D97-AF65-F5344CB8AC3E}">
        <p14:creationId xmlns:p14="http://schemas.microsoft.com/office/powerpoint/2010/main" val="4351223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7950E-00D3-486E-9B46-3A2AD29520A2}"/>
              </a:ext>
            </a:extLst>
          </p:cNvPr>
          <p:cNvSpPr>
            <a:spLocks noGrp="1"/>
          </p:cNvSpPr>
          <p:nvPr>
            <p:ph type="title"/>
          </p:nvPr>
        </p:nvSpPr>
        <p:spPr/>
        <p:txBody>
          <a:bodyPr/>
          <a:lstStyle/>
          <a:p>
            <a:r>
              <a:rPr lang="en-US" dirty="0"/>
              <a:t>SailPoint integration for new hire onboarding</a:t>
            </a:r>
          </a:p>
        </p:txBody>
      </p:sp>
      <p:sp>
        <p:nvSpPr>
          <p:cNvPr id="3" name="Content Placeholder 2">
            <a:extLst>
              <a:ext uri="{FF2B5EF4-FFF2-40B4-BE49-F238E27FC236}">
                <a16:creationId xmlns:a16="http://schemas.microsoft.com/office/drawing/2014/main" id="{AA78FC01-2EFD-4199-A31C-CA680A7B5FB5}"/>
              </a:ext>
            </a:extLst>
          </p:cNvPr>
          <p:cNvSpPr>
            <a:spLocks noGrp="1"/>
          </p:cNvSpPr>
          <p:nvPr>
            <p:ph idx="1"/>
          </p:nvPr>
        </p:nvSpPr>
        <p:spPr/>
        <p:txBody>
          <a:bodyPr/>
          <a:lstStyle/>
          <a:p>
            <a:pPr marL="0" indent="0">
              <a:buNone/>
            </a:pPr>
            <a:r>
              <a:rPr lang="en-US" dirty="0"/>
              <a:t>Automatically provision relevant applications for new hires as part of onboarding process.</a:t>
            </a:r>
          </a:p>
          <a:p>
            <a:pPr marL="0" indent="0">
              <a:buNone/>
            </a:pPr>
            <a:r>
              <a:rPr lang="en-US" b="1" dirty="0"/>
              <a:t>Setup</a:t>
            </a:r>
          </a:p>
          <a:p>
            <a:r>
              <a:rPr lang="en-US" dirty="0"/>
              <a:t>Setup mid server</a:t>
            </a:r>
          </a:p>
          <a:p>
            <a:r>
              <a:rPr lang="en-US" dirty="0"/>
              <a:t>Install the SailPoint IdentityIQ for Service Catalog v2 app from the ServiceNow Store</a:t>
            </a:r>
          </a:p>
          <a:p>
            <a:r>
              <a:rPr lang="en-US" dirty="0"/>
              <a:t>Lifecycle event for new hire onboarding have the following components</a:t>
            </a:r>
          </a:p>
          <a:p>
            <a:pPr lvl="1"/>
            <a:r>
              <a:rPr lang="en-US" dirty="0"/>
              <a:t>Lifecycle event activity: Account and Application Access (in the Day One activity set)</a:t>
            </a:r>
          </a:p>
          <a:p>
            <a:pPr lvl="1"/>
            <a:r>
              <a:rPr lang="en-US" dirty="0"/>
              <a:t>HR Task Template: Assign Roles in SailPoint</a:t>
            </a:r>
          </a:p>
          <a:p>
            <a:r>
              <a:rPr lang="en-US" dirty="0"/>
              <a:t>New hires must have a user record in the SailPoint system</a:t>
            </a:r>
          </a:p>
        </p:txBody>
      </p:sp>
      <p:pic>
        <p:nvPicPr>
          <p:cNvPr id="10" name="Picture 9">
            <a:extLst>
              <a:ext uri="{FF2B5EF4-FFF2-40B4-BE49-F238E27FC236}">
                <a16:creationId xmlns:a16="http://schemas.microsoft.com/office/drawing/2014/main" id="{725A2608-82FE-AB4A-8EBD-7E364E64D5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4076" y="5500688"/>
            <a:ext cx="2884874" cy="670805"/>
          </a:xfrm>
          <a:prstGeom prst="rect">
            <a:avLst/>
          </a:prstGeom>
        </p:spPr>
      </p:pic>
      <p:pic>
        <p:nvPicPr>
          <p:cNvPr id="6" name="Picture 5">
            <a:extLst>
              <a:ext uri="{FF2B5EF4-FFF2-40B4-BE49-F238E27FC236}">
                <a16:creationId xmlns:a16="http://schemas.microsoft.com/office/drawing/2014/main" id="{8CE3016A-F992-6B2D-B29D-8D7FB5749BED}"/>
              </a:ext>
            </a:extLst>
          </p:cNvPr>
          <p:cNvPicPr>
            <a:picLocks noChangeAspect="1"/>
          </p:cNvPicPr>
          <p:nvPr/>
        </p:nvPicPr>
        <p:blipFill>
          <a:blip r:embed="rId4"/>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696372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02435-5F06-4BE9-BAB9-BEF55F64AFFA}"/>
              </a:ext>
            </a:extLst>
          </p:cNvPr>
          <p:cNvSpPr>
            <a:spLocks noGrp="1"/>
          </p:cNvSpPr>
          <p:nvPr>
            <p:ph type="title"/>
          </p:nvPr>
        </p:nvSpPr>
        <p:spPr/>
        <p:txBody>
          <a:bodyPr/>
          <a:lstStyle/>
          <a:p>
            <a:r>
              <a:rPr lang="en-US" dirty="0"/>
              <a:t>How it works</a:t>
            </a:r>
          </a:p>
        </p:txBody>
      </p:sp>
      <p:sp>
        <p:nvSpPr>
          <p:cNvPr id="4" name="Content Placeholder 3">
            <a:extLst>
              <a:ext uri="{FF2B5EF4-FFF2-40B4-BE49-F238E27FC236}">
                <a16:creationId xmlns:a16="http://schemas.microsoft.com/office/drawing/2014/main" id="{93E8F89F-4A9D-3F58-A2A5-E90AC8671141}"/>
              </a:ext>
            </a:extLst>
          </p:cNvPr>
          <p:cNvSpPr>
            <a:spLocks noGrp="1"/>
          </p:cNvSpPr>
          <p:nvPr>
            <p:ph idx="1"/>
          </p:nvPr>
        </p:nvSpPr>
        <p:spPr>
          <a:xfrm>
            <a:off x="448055" y="1341438"/>
            <a:ext cx="5646358" cy="4827587"/>
          </a:xfrm>
        </p:spPr>
        <p:txBody>
          <a:bodyPr/>
          <a:lstStyle/>
          <a:p>
            <a:r>
              <a:rPr lang="en-AU" dirty="0"/>
              <a:t>When the onboarding case is created, the Hiring Manager receives a task to assign roles and entitlements for the New Hire</a:t>
            </a:r>
          </a:p>
          <a:p>
            <a:r>
              <a:rPr lang="en-AU" dirty="0"/>
              <a:t>Once the task has been completed, an IT Request will be generated containing information about the roles selected</a:t>
            </a:r>
          </a:p>
          <a:p>
            <a:r>
              <a:rPr lang="en-AU" dirty="0"/>
              <a:t>IT Request is auto closed if provisioning is successful</a:t>
            </a:r>
          </a:p>
          <a:p>
            <a:r>
              <a:rPr lang="en-AU" dirty="0"/>
              <a:t>If provisioning is unsuccessful the IT Admin will have to manually provision the roles to the new hire and close the task</a:t>
            </a:r>
          </a:p>
          <a:p>
            <a:r>
              <a:rPr lang="en-AU" dirty="0"/>
              <a:t>When the provisioning is complete, the new hire should see their applications in the SailPoint service</a:t>
            </a:r>
          </a:p>
        </p:txBody>
      </p:sp>
      <p:pic>
        <p:nvPicPr>
          <p:cNvPr id="9" name="Content Placeholder 6">
            <a:extLst>
              <a:ext uri="{FF2B5EF4-FFF2-40B4-BE49-F238E27FC236}">
                <a16:creationId xmlns:a16="http://schemas.microsoft.com/office/drawing/2014/main" id="{E48D8BC1-9F13-F2E5-0A66-ABEA566239EE}"/>
              </a:ext>
            </a:extLst>
          </p:cNvPr>
          <p:cNvPicPr>
            <a:picLocks/>
          </p:cNvPicPr>
          <p:nvPr/>
        </p:nvPicPr>
        <p:blipFill rotWithShape="1">
          <a:blip r:embed="rId2"/>
          <a:srcRect l="8568" r="5142"/>
          <a:stretch/>
        </p:blipFill>
        <p:spPr>
          <a:xfrm>
            <a:off x="6837363" y="1354303"/>
            <a:ext cx="4802187" cy="4799934"/>
          </a:xfrm>
          <a:prstGeom prst="rect">
            <a:avLst/>
          </a:prstGeom>
          <a:ln w="6350">
            <a:solidFill>
              <a:schemeClr val="tx1"/>
            </a:solidFill>
          </a:ln>
        </p:spPr>
      </p:pic>
    </p:spTree>
    <p:extLst>
      <p:ext uri="{BB962C8B-B14F-4D97-AF65-F5344CB8AC3E}">
        <p14:creationId xmlns:p14="http://schemas.microsoft.com/office/powerpoint/2010/main" val="29831783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vert="horz" lIns="91440" tIns="45720" rIns="91440" bIns="45720" rtlCol="0" anchor="t">
            <a:noAutofit/>
          </a:bodyPr>
          <a:lstStyle/>
          <a:p>
            <a:pPr>
              <a:spcBef>
                <a:spcPts val="400"/>
              </a:spcBef>
            </a:pPr>
            <a:r>
              <a:rPr lang="en-US" dirty="0"/>
              <a:t>Introduction and Guiding Principles</a:t>
            </a:r>
          </a:p>
          <a:p>
            <a:pPr>
              <a:spcBef>
                <a:spcPts val="400"/>
              </a:spcBef>
            </a:pPr>
            <a:r>
              <a:rPr lang="en-US" dirty="0"/>
              <a:t>Enterprise Service Management Integration Framework</a:t>
            </a:r>
          </a:p>
          <a:p>
            <a:pPr>
              <a:spcBef>
                <a:spcPts val="400"/>
              </a:spcBef>
            </a:pPr>
            <a:r>
              <a:rPr lang="en-US" dirty="0"/>
              <a:t>Microsoft Teams Integrations</a:t>
            </a:r>
          </a:p>
          <a:p>
            <a:pPr>
              <a:spcBef>
                <a:spcPts val="400"/>
              </a:spcBef>
            </a:pPr>
            <a:r>
              <a:rPr lang="en-US" dirty="0"/>
              <a:t>Human Capital Management (HCM)</a:t>
            </a:r>
          </a:p>
          <a:p>
            <a:pPr>
              <a:spcBef>
                <a:spcPts val="400"/>
              </a:spcBef>
            </a:pPr>
            <a:r>
              <a:rPr lang="en-US" dirty="0"/>
              <a:t>Workforce, Time And Labor Management</a:t>
            </a:r>
          </a:p>
          <a:p>
            <a:pPr>
              <a:spcBef>
                <a:spcPts val="400"/>
              </a:spcBef>
            </a:pPr>
            <a:r>
              <a:rPr lang="en-US" dirty="0"/>
              <a:t>Contingent Worker Staffing</a:t>
            </a:r>
          </a:p>
          <a:p>
            <a:pPr>
              <a:spcBef>
                <a:spcPts val="400"/>
              </a:spcBef>
            </a:pPr>
            <a:r>
              <a:rPr lang="en-US" dirty="0"/>
              <a:t>Learning Management System</a:t>
            </a:r>
          </a:p>
          <a:p>
            <a:pPr>
              <a:spcBef>
                <a:spcPts val="400"/>
              </a:spcBef>
            </a:pPr>
            <a:r>
              <a:rPr lang="en-US" dirty="0"/>
              <a:t>Background Check System</a:t>
            </a:r>
          </a:p>
          <a:p>
            <a:pPr>
              <a:spcBef>
                <a:spcPts val="400"/>
              </a:spcBef>
            </a:pPr>
            <a:r>
              <a:rPr lang="en-US" dirty="0"/>
              <a:t>E-Signature System</a:t>
            </a:r>
          </a:p>
          <a:p>
            <a:pPr>
              <a:spcBef>
                <a:spcPts val="400"/>
              </a:spcBef>
            </a:pPr>
            <a:r>
              <a:rPr lang="en-US" dirty="0"/>
              <a:t>Tax Form Management System</a:t>
            </a:r>
          </a:p>
          <a:p>
            <a:pPr>
              <a:spcBef>
                <a:spcPts val="400"/>
              </a:spcBef>
            </a:pPr>
            <a:r>
              <a:rPr lang="en-US" dirty="0"/>
              <a:t>Automatic Application Provisioning for New Hire</a:t>
            </a:r>
          </a:p>
          <a:p>
            <a:pPr>
              <a:spcBef>
                <a:spcPts val="400"/>
              </a:spcBef>
            </a:pPr>
            <a:r>
              <a:rPr lang="en-US" dirty="0"/>
              <a:t>Telephony Integration Options</a:t>
            </a:r>
          </a:p>
        </p:txBody>
      </p:sp>
    </p:spTree>
    <p:extLst>
      <p:ext uri="{BB962C8B-B14F-4D97-AF65-F5344CB8AC3E}">
        <p14:creationId xmlns:p14="http://schemas.microsoft.com/office/powerpoint/2010/main" val="3114188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1B062-2100-4119-9805-797083FE8334}"/>
              </a:ext>
            </a:extLst>
          </p:cNvPr>
          <p:cNvSpPr>
            <a:spLocks noGrp="1"/>
          </p:cNvSpPr>
          <p:nvPr>
            <p:ph type="title"/>
          </p:nvPr>
        </p:nvSpPr>
        <p:spPr/>
        <p:txBody>
          <a:bodyPr/>
          <a:lstStyle/>
          <a:p>
            <a:r>
              <a:rPr lang="en-US" dirty="0"/>
              <a:t>Telephony integration options</a:t>
            </a:r>
          </a:p>
        </p:txBody>
      </p:sp>
    </p:spTree>
    <p:extLst>
      <p:ext uri="{BB962C8B-B14F-4D97-AF65-F5344CB8AC3E}">
        <p14:creationId xmlns:p14="http://schemas.microsoft.com/office/powerpoint/2010/main" val="1100246509"/>
      </p:ext>
    </p:extLst>
  </p:cSld>
  <p:clrMapOvr>
    <a:masterClrMapping/>
  </p:clrMapOvr>
  <p:transition spd="med">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F342-9081-564D-B7E1-E0C433A0A3EE}"/>
              </a:ext>
            </a:extLst>
          </p:cNvPr>
          <p:cNvSpPr>
            <a:spLocks noGrp="1"/>
          </p:cNvSpPr>
          <p:nvPr>
            <p:ph type="title"/>
          </p:nvPr>
        </p:nvSpPr>
        <p:spPr/>
        <p:txBody>
          <a:bodyPr/>
          <a:lstStyle/>
          <a:p>
            <a:r>
              <a:rPr lang="en-US" dirty="0"/>
              <a:t>Computer telephony integration options</a:t>
            </a:r>
          </a:p>
        </p:txBody>
      </p:sp>
      <p:sp>
        <p:nvSpPr>
          <p:cNvPr id="3" name="Content Placeholder 2">
            <a:extLst>
              <a:ext uri="{FF2B5EF4-FFF2-40B4-BE49-F238E27FC236}">
                <a16:creationId xmlns:a16="http://schemas.microsoft.com/office/drawing/2014/main" id="{CEE6B054-87D4-0247-AEAB-04EE887355B7}"/>
              </a:ext>
            </a:extLst>
          </p:cNvPr>
          <p:cNvSpPr>
            <a:spLocks noGrp="1"/>
          </p:cNvSpPr>
          <p:nvPr>
            <p:ph idx="1"/>
          </p:nvPr>
        </p:nvSpPr>
        <p:spPr>
          <a:xfrm>
            <a:off x="448055" y="1341439"/>
            <a:ext cx="11188711" cy="4178300"/>
          </a:xfrm>
        </p:spPr>
        <p:txBody>
          <a:bodyPr/>
          <a:lstStyle/>
          <a:p>
            <a:pPr marL="0" indent="0">
              <a:buNone/>
            </a:pPr>
            <a:r>
              <a:rPr lang="en-US" sz="1600" dirty="0"/>
              <a:t>Increase HR agent productivity and provide a better customer experience to your callers by using features such as screen pop or automated call logging so that the case creation process in ServiceNow is streamlined</a:t>
            </a:r>
          </a:p>
          <a:p>
            <a:r>
              <a:rPr lang="en-US" sz="1600" dirty="0"/>
              <a:t>Leverage one of the telephony integration apps available in the ServiceNow App Store (additional costs may apply)</a:t>
            </a:r>
          </a:p>
          <a:p>
            <a:pPr lvl="1"/>
            <a:r>
              <a:rPr lang="en-US" sz="1600" dirty="0"/>
              <a:t>Starfish Click-to-Communicate (Avaya, Cisco, Skype)</a:t>
            </a:r>
          </a:p>
          <a:p>
            <a:pPr lvl="1"/>
            <a:r>
              <a:rPr lang="en-US" sz="1600" dirty="0"/>
              <a:t>Sensiple (Skype)</a:t>
            </a:r>
          </a:p>
          <a:p>
            <a:pPr lvl="1"/>
            <a:r>
              <a:rPr lang="en-US" sz="1600" dirty="0"/>
              <a:t>InGenius (Avaya, Cisco, Genesys)</a:t>
            </a:r>
          </a:p>
          <a:p>
            <a:pPr lvl="1"/>
            <a:r>
              <a:rPr lang="en-US" sz="1600" dirty="0"/>
              <a:t>3CLogic (Avaya, Cistco, Genesys)</a:t>
            </a:r>
          </a:p>
          <a:p>
            <a:pPr lvl="1"/>
            <a:r>
              <a:rPr lang="en-US" sz="1600" dirty="0"/>
              <a:t>CTI for Amazon Connect</a:t>
            </a:r>
          </a:p>
          <a:p>
            <a:pPr marL="228600" lvl="1" indent="-228600">
              <a:buFont typeface="Arial" panose="020B0604020202020204" pitchFamily="34" charset="0"/>
              <a:buChar char="•"/>
            </a:pPr>
            <a:r>
              <a:rPr lang="en-US" sz="1600" dirty="0"/>
              <a:t>Build a custom integration using ServiceNow Professional Services</a:t>
            </a:r>
          </a:p>
        </p:txBody>
      </p:sp>
      <p:pic>
        <p:nvPicPr>
          <p:cNvPr id="8" name="Picture 11" descr="A close up of a sign&#10;&#10;Description generated with high confidence">
            <a:extLst>
              <a:ext uri="{FF2B5EF4-FFF2-40B4-BE49-F238E27FC236}">
                <a16:creationId xmlns:a16="http://schemas.microsoft.com/office/drawing/2014/main" id="{8C13E406-3C7F-4426-B6C4-5B9BA8C800C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6192" y="4855733"/>
            <a:ext cx="1222294" cy="673520"/>
          </a:xfrm>
          <a:prstGeom prst="rect">
            <a:avLst/>
          </a:prstGeom>
        </p:spPr>
      </p:pic>
      <p:pic>
        <p:nvPicPr>
          <p:cNvPr id="13" name="Picture 13" descr="A close up of a sign&#10;&#10;Description generated with high confidence">
            <a:extLst>
              <a:ext uri="{FF2B5EF4-FFF2-40B4-BE49-F238E27FC236}">
                <a16:creationId xmlns:a16="http://schemas.microsoft.com/office/drawing/2014/main" id="{8CBCB981-3082-46B9-8DA3-1B6F205DB59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27967" y="4805694"/>
            <a:ext cx="773169" cy="773599"/>
          </a:xfrm>
          <a:prstGeom prst="rect">
            <a:avLst/>
          </a:prstGeom>
        </p:spPr>
      </p:pic>
      <p:pic>
        <p:nvPicPr>
          <p:cNvPr id="15" name="Picture 15">
            <a:extLst>
              <a:ext uri="{FF2B5EF4-FFF2-40B4-BE49-F238E27FC236}">
                <a16:creationId xmlns:a16="http://schemas.microsoft.com/office/drawing/2014/main" id="{30B6FB05-8E78-479C-A185-C8A4978C05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30617" y="4852576"/>
            <a:ext cx="679456" cy="679834"/>
          </a:xfrm>
          <a:prstGeom prst="rect">
            <a:avLst/>
          </a:prstGeom>
        </p:spPr>
      </p:pic>
      <p:pic>
        <p:nvPicPr>
          <p:cNvPr id="17" name="Picture 17" descr="A close up of a sign&#10;&#10;Description generated with high confidence">
            <a:extLst>
              <a:ext uri="{FF2B5EF4-FFF2-40B4-BE49-F238E27FC236}">
                <a16:creationId xmlns:a16="http://schemas.microsoft.com/office/drawing/2014/main" id="{FB28F846-0B35-4F21-9BA0-B2468AFF658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39554" y="4925785"/>
            <a:ext cx="1798927" cy="533416"/>
          </a:xfrm>
          <a:prstGeom prst="rect">
            <a:avLst/>
          </a:prstGeom>
        </p:spPr>
      </p:pic>
      <p:pic>
        <p:nvPicPr>
          <p:cNvPr id="19" name="Picture 19" descr="A close up of a logo&#10;&#10;Description generated with very high confidence">
            <a:extLst>
              <a:ext uri="{FF2B5EF4-FFF2-40B4-BE49-F238E27FC236}">
                <a16:creationId xmlns:a16="http://schemas.microsoft.com/office/drawing/2014/main" id="{558B7BEA-5756-4764-BA1C-6F2E5711729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t="10526" b="10526"/>
          <a:stretch/>
        </p:blipFill>
        <p:spPr>
          <a:xfrm>
            <a:off x="10367963" y="4824552"/>
            <a:ext cx="931596" cy="735882"/>
          </a:xfrm>
          <a:prstGeom prst="rect">
            <a:avLst/>
          </a:prstGeom>
        </p:spPr>
      </p:pic>
      <p:pic>
        <p:nvPicPr>
          <p:cNvPr id="11" name="Picture 10">
            <a:extLst>
              <a:ext uri="{FF2B5EF4-FFF2-40B4-BE49-F238E27FC236}">
                <a16:creationId xmlns:a16="http://schemas.microsoft.com/office/drawing/2014/main" id="{788AD3F4-3348-6133-F6B3-9C044B9D1E0E}"/>
              </a:ext>
            </a:extLst>
          </p:cNvPr>
          <p:cNvPicPr>
            <a:picLocks noChangeAspect="1"/>
          </p:cNvPicPr>
          <p:nvPr/>
        </p:nvPicPr>
        <p:blipFill>
          <a:blip r:embed="rId7"/>
          <a:stretch>
            <a:fillRect/>
          </a:stretch>
        </p:blipFill>
        <p:spPr>
          <a:xfrm>
            <a:off x="555932" y="5633579"/>
            <a:ext cx="7059152" cy="526803"/>
          </a:xfrm>
          <a:prstGeom prst="rect">
            <a:avLst/>
          </a:prstGeom>
          <a:ln w="6350">
            <a:solidFill>
              <a:schemeClr val="tx1"/>
            </a:solidFill>
          </a:ln>
        </p:spPr>
      </p:pic>
    </p:spTree>
    <p:extLst>
      <p:ext uri="{BB962C8B-B14F-4D97-AF65-F5344CB8AC3E}">
        <p14:creationId xmlns:p14="http://schemas.microsoft.com/office/powerpoint/2010/main" val="16473089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87C3E0-87DF-4EDC-B1AD-FFC2AAEBD96F}"/>
              </a:ext>
            </a:extLst>
          </p:cNvPr>
          <p:cNvSpPr>
            <a:spLocks noGrp="1"/>
          </p:cNvSpPr>
          <p:nvPr>
            <p:ph type="title"/>
          </p:nvPr>
        </p:nvSpPr>
        <p:spPr/>
        <p:txBody>
          <a:bodyPr/>
          <a:lstStyle/>
          <a:p>
            <a:r>
              <a:rPr lang="en-US" dirty="0"/>
              <a:t>Questions?</a:t>
            </a:r>
          </a:p>
        </p:txBody>
      </p:sp>
      <p:sp>
        <p:nvSpPr>
          <p:cNvPr id="7" name="Text Placeholder 6">
            <a:extLst>
              <a:ext uri="{FF2B5EF4-FFF2-40B4-BE49-F238E27FC236}">
                <a16:creationId xmlns:a16="http://schemas.microsoft.com/office/drawing/2014/main" id="{E9077ACE-3514-492F-B8DB-EE32652232A7}"/>
              </a:ext>
            </a:extLst>
          </p:cNvPr>
          <p:cNvSpPr>
            <a:spLocks noGrp="1"/>
          </p:cNvSpPr>
          <p:nvPr>
            <p:ph type="body" sz="quarter" idx="10"/>
          </p:nvPr>
        </p:nvSpPr>
        <p:spPr/>
        <p:txBody>
          <a:bodyPr/>
          <a:lstStyle/>
          <a:p>
            <a:r>
              <a:rPr lang="en-US" dirty="0">
                <a:ea typeface="+mn-lt"/>
                <a:cs typeface="+mn-lt"/>
              </a:rPr>
              <a:t>Contact information goes here</a:t>
            </a:r>
            <a:endParaRPr lang="en-US" dirty="0"/>
          </a:p>
        </p:txBody>
      </p:sp>
    </p:spTree>
    <p:extLst>
      <p:ext uri="{BB962C8B-B14F-4D97-AF65-F5344CB8AC3E}">
        <p14:creationId xmlns:p14="http://schemas.microsoft.com/office/powerpoint/2010/main" val="1403702607"/>
      </p:ext>
    </p:extLst>
  </p:cSld>
  <p:clrMapOvr>
    <a:masterClrMapping/>
  </p:clrMapOvr>
  <p:transition spd="med">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87C3E0-87DF-4EDC-B1AD-FFC2AAEBD96F}"/>
              </a:ext>
            </a:extLst>
          </p:cNvPr>
          <p:cNvSpPr>
            <a:spLocks noGrp="1"/>
          </p:cNvSpPr>
          <p:nvPr>
            <p:ph type="title"/>
          </p:nvPr>
        </p:nvSpPr>
        <p:spPr/>
        <p:txBody>
          <a:bodyPr/>
          <a:lstStyle/>
          <a:p>
            <a:r>
              <a:rPr lang="en-US" dirty="0">
                <a:solidFill>
                  <a:srgbClr val="62D84E"/>
                </a:solidFill>
              </a:rPr>
              <a:t>Thank you</a:t>
            </a:r>
          </a:p>
        </p:txBody>
      </p:sp>
    </p:spTree>
    <p:extLst>
      <p:ext uri="{BB962C8B-B14F-4D97-AF65-F5344CB8AC3E}">
        <p14:creationId xmlns:p14="http://schemas.microsoft.com/office/powerpoint/2010/main" val="383847925"/>
      </p:ext>
    </p:extLst>
  </p:cSld>
  <p:clrMapOvr>
    <a:masterClrMapping/>
  </p:clrMapOvr>
  <p:transition spd="med">
    <p:fade/>
  </p:transition>
</p:sld>
</file>

<file path=ppt/theme/theme1.xml><?xml version="1.0" encoding="utf-8"?>
<a:theme xmlns:a="http://schemas.openxmlformats.org/drawingml/2006/main" name="2_Custom Design">
  <a:themeElements>
    <a:clrScheme name="Custom 4">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3F8F5B"/>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headEnd type="triangl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2.xml><?xml version="1.0" encoding="utf-8"?>
<a:theme xmlns:a="http://schemas.openxmlformats.org/drawingml/2006/main" name="2_Custom Design">
  <a:themeElements>
    <a:clrScheme name="Custom 4">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3F8F5B"/>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headEnd type="triangl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3.xml><?xml version="1.0" encoding="utf-8"?>
<a:theme xmlns:a="http://schemas.openxmlformats.org/drawingml/2006/main" name="2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headEnd type="triangl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8aae4bc20e4403eb267d6a80c469c70 xmlns="8cf1a7ba-b6ee-4e80-9050-b6fe5aa8ae94">
      <Terms xmlns="http://schemas.microsoft.com/office/infopath/2007/PartnerControls"/>
    </h8aae4bc20e4403eb267d6a80c469c70>
    <o2fn xmlns="8cf1a7ba-b6ee-4e80-9050-b6fe5aa8ae94" xsi:nil="true"/>
    <TaxCatchAll xmlns="5765d20c-cc6d-4e41-8381-2397870b1c1d" xsi:nil="true"/>
    <Contributor xmlns="8cf1a7ba-b6ee-4e80-9050-b6fe5aa8ae94">
      <UserInfo>
        <DisplayName/>
        <AccountId xsi:nil="true"/>
        <AccountType/>
      </UserInfo>
    </Contributor>
    <Status xmlns="8cf1a7ba-b6ee-4e80-9050-b6fe5aa8ae94" xsi:nil="true"/>
    <Reviewer xmlns="8cf1a7ba-b6ee-4e80-9050-b6fe5aa8ae94">
      <UserInfo>
        <DisplayName/>
        <AccountId xsi:nil="true"/>
        <AccountType/>
      </UserInfo>
    </Reviewer>
    <NotesandComments xmlns="8cf1a7ba-b6ee-4e80-9050-b6fe5aa8ae94" xsi:nil="true"/>
    <Priority xmlns="8cf1a7ba-b6ee-4e80-9050-b6fe5aa8ae94" xsi:nil="true"/>
    <ModifiedthisRelease xmlns="8cf1a7ba-b6ee-4e80-9050-b6fe5aa8ae94">false</ModifiedthisRelease>
    <ReleaseDate xmlns="8cf1a7ba-b6ee-4e80-9050-b6fe5aa8ae94" xsi:nil="true"/>
    <AssetType xmlns="8cf1a7ba-b6ee-4e80-9050-b6fe5aa8ae94" xsi:nil="true"/>
    <PercentComplete xmlns="8cf1a7ba-b6ee-4e80-9050-b6fe5aa8ae94" xsi:nil="true"/>
    <ReleaseType xmlns="8cf1a7ba-b6ee-4e80-9050-b6fe5aa8ae94" xsi:nil="true"/>
    <Active_x003f_ xmlns="8cf1a7ba-b6ee-4e80-9050-b6fe5aa8ae94" xsi:nil="true"/>
    <MostDownloaded_x002f_Viewed xmlns="8cf1a7ba-b6ee-4e80-9050-b6fe5aa8ae94" xsi:nil="true"/>
    <AssetNumber xmlns="8cf1a7ba-b6ee-4e80-9050-b6fe5aa8ae94" xsi:nil="true"/>
    <Notes xmlns="8cf1a7ba-b6ee-4e80-9050-b6fe5aa8ae94" xsi:nil="true"/>
    <AssetStatus xmlns="8cf1a7ba-b6ee-4e80-9050-b6fe5aa8ae94" xsi:nil="true"/>
    <IsitcorrectinNowCreate_x003f_ xmlns="8cf1a7ba-b6ee-4e80-9050-b6fe5aa8ae94" xsi:nil="true"/>
    <CheckedOutBy xmlns="8cf1a7ba-b6ee-4e80-9050-b6fe5aa8ae94" xsi:nil="true"/>
    <DatePublished xmlns="8cf1a7ba-b6ee-4e80-9050-b6fe5aa8ae94" xsi:nil="true"/>
    <EndofLifeDate xmlns="8cf1a7ba-b6ee-4e80-9050-b6fe5aa8ae94" xsi:nil="true"/>
    <lcf76f155ced4ddcb4097134ff3c332f xmlns="8cf1a7ba-b6ee-4e80-9050-b6fe5aa8ae94">
      <Terms xmlns="http://schemas.microsoft.com/office/infopath/2007/PartnerControls"/>
    </lcf76f155ced4ddcb4097134ff3c332f>
    <SharedWithUsers xmlns="5765d20c-cc6d-4e41-8381-2397870b1c1d">
      <UserInfo>
        <DisplayName>Chesca Lizo</DisplayName>
        <AccountId>4698</AccountId>
        <AccountType/>
      </UserInfo>
      <UserInfo>
        <DisplayName>Andrea Marcoullier</DisplayName>
        <AccountId>228</AccountId>
        <AccountType/>
      </UserInfo>
    </SharedWithUsers>
    <StatusCompleted xmlns="8cf1a7ba-b6ee-4e80-9050-b6fe5aa8ae94">false</StatusCompleted>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611B061FAB3F74D9AABA6A00675F13D" ma:contentTypeVersion="48" ma:contentTypeDescription="Create a new document." ma:contentTypeScope="" ma:versionID="f84ac5c8acac0dfecb38cace8ed617a9">
  <xsd:schema xmlns:xsd="http://www.w3.org/2001/XMLSchema" xmlns:xs="http://www.w3.org/2001/XMLSchema" xmlns:p="http://schemas.microsoft.com/office/2006/metadata/properties" xmlns:ns2="5765d20c-cc6d-4e41-8381-2397870b1c1d" xmlns:ns3="8cf1a7ba-b6ee-4e80-9050-b6fe5aa8ae94" targetNamespace="http://schemas.microsoft.com/office/2006/metadata/properties" ma:root="true" ma:fieldsID="2efacc19e6487631901ffdeda7402058" ns2:_="" ns3:_="">
    <xsd:import namespace="5765d20c-cc6d-4e41-8381-2397870b1c1d"/>
    <xsd:import namespace="8cf1a7ba-b6ee-4e80-9050-b6fe5aa8ae9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o2fn" minOccurs="0"/>
                <xsd:element ref="ns3:h8aae4bc20e4403eb267d6a80c469c70" minOccurs="0"/>
                <xsd:element ref="ns2:TaxCatchAll" minOccurs="0"/>
                <xsd:element ref="ns3:Contributor" minOccurs="0"/>
                <xsd:element ref="ns3:MediaLengthInSeconds" minOccurs="0"/>
                <xsd:element ref="ns3:NotesandComments" minOccurs="0"/>
                <xsd:element ref="ns3:Status" minOccurs="0"/>
                <xsd:element ref="ns3:Reviewer" minOccurs="0"/>
                <xsd:element ref="ns3:Priority" minOccurs="0"/>
                <xsd:element ref="ns3:PercentComplete" minOccurs="0"/>
                <xsd:element ref="ns3:ReleaseDate" minOccurs="0"/>
                <xsd:element ref="ns3:ReleaseType" minOccurs="0"/>
                <xsd:element ref="ns3:Active_x003f_" minOccurs="0"/>
                <xsd:element ref="ns3:ModifiedthisRelease" minOccurs="0"/>
                <xsd:element ref="ns3:AssetType" minOccurs="0"/>
                <xsd:element ref="ns3:MostDownloaded_x002f_Viewed" minOccurs="0"/>
                <xsd:element ref="ns3:AssetNumber" minOccurs="0"/>
                <xsd:element ref="ns3:AssetStatus" minOccurs="0"/>
                <xsd:element ref="ns3:IsitcorrectinNowCreate_x003f_" minOccurs="0"/>
                <xsd:element ref="ns3:Notes" minOccurs="0"/>
                <xsd:element ref="ns3:CheckedOutBy" minOccurs="0"/>
                <xsd:element ref="ns3:DatePublished" minOccurs="0"/>
                <xsd:element ref="ns3:EndofLifeDate" minOccurs="0"/>
                <xsd:element ref="ns3:lcf76f155ced4ddcb4097134ff3c332f" minOccurs="0"/>
                <xsd:element ref="ns3:MediaServiceObjectDetectorVersions" minOccurs="0"/>
                <xsd:element ref="ns3:MediaServiceSearchProperties" minOccurs="0"/>
                <xsd:element ref="ns3:StatusCompleted"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5d20c-cc6d-4e41-8381-2397870b1c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223753e-009a-43e5-80ba-5ca0a9c94643}" ma:internalName="TaxCatchAll" ma:showField="CatchAllData" ma:web="5765d20c-cc6d-4e41-8381-2397870b1c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f1a7ba-b6ee-4e80-9050-b6fe5aa8ae9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2fn" ma:index="19" nillable="true" ma:displayName="Text" ma:internalName="o2fn">
      <xsd:simpleType>
        <xsd:restriction base="dms:Text"/>
      </xsd:simpleType>
    </xsd:element>
    <xsd:element name="h8aae4bc20e4403eb267d6a80c469c70" ma:index="21" nillable="true" ma:taxonomy="true" ma:internalName="h8aae4bc20e4403eb267d6a80c469c70" ma:taxonomyFieldName="Meta" ma:displayName="Meta" ma:default="" ma:fieldId="{18aae4bc-20e4-403e-b267-d6a80c469c70}" ma:taxonomyMulti="true" ma:sspId="2e27af23-84c9-4733-8bcb-da60bbaae232" ma:termSetId="876d6b10-82dc-4f83-89d0-73844b4744c1" ma:anchorId="00000000-0000-0000-0000-000000000000" ma:open="true" ma:isKeyword="false">
      <xsd:complexType>
        <xsd:sequence>
          <xsd:element ref="pc:Terms" minOccurs="0" maxOccurs="1"/>
        </xsd:sequence>
      </xsd:complexType>
    </xsd:element>
    <xsd:element name="Contributor" ma:index="23" nillable="true" ma:displayName="Contributor" ma:format="Dropdown" ma:list="UserInfo" ma:SharePointGroup="0" ma:internalName="Contribu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4" nillable="true" ma:displayName="Length (seconds)" ma:internalName="MediaLengthInSeconds" ma:readOnly="true">
      <xsd:simpleType>
        <xsd:restriction base="dms:Unknown"/>
      </xsd:simpleType>
    </xsd:element>
    <xsd:element name="NotesandComments" ma:index="25" nillable="true" ma:displayName="Notes and Comments" ma:format="Dropdown" ma:internalName="NotesandComments">
      <xsd:simpleType>
        <xsd:restriction base="dms:Note">
          <xsd:maxLength value="255"/>
        </xsd:restriction>
      </xsd:simpleType>
    </xsd:element>
    <xsd:element name="Status" ma:index="26" nillable="true" ma:displayName="Status" ma:format="RadioButtons" ma:internalName="Status">
      <xsd:simpleType>
        <xsd:restriction base="dms:Choice">
          <xsd:enumeration value="In Progress"/>
          <xsd:enumeration value="In Review"/>
          <xsd:enumeration value="Ready to Load for Release"/>
          <xsd:enumeration value="Not Started"/>
          <xsd:enumeration value="At Risk"/>
          <xsd:enumeration value="Loaded in NowCreate"/>
          <xsd:enumeration value="No Changes Required"/>
          <xsd:enumeration value="No Status"/>
          <xsd:enumeration value="Retired"/>
          <xsd:enumeration value="Cancelled"/>
          <xsd:enumeration value="Ready to Publish - Sent to Content Studio"/>
          <xsd:enumeration value="Reviewed by PM - Ready to Publish"/>
        </xsd:restriction>
      </xsd:simpleType>
    </xsd:element>
    <xsd:element name="Reviewer" ma:index="27" nillable="true" ma:displayName="Reviewer" ma:format="Dropdown" ma:list="UserInfo" ma:SharePointGroup="0" ma:internalName="Review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iority" ma:index="28" nillable="true" ma:displayName="Priority" ma:format="Dropdown" ma:internalName="Priority">
      <xsd:simpleType>
        <xsd:restriction base="dms:Choice">
          <xsd:enumeration value="Low, No release changes"/>
          <xsd:enumeration value="Med"/>
          <xsd:enumeration value="High, Release Updates Required"/>
          <xsd:enumeration value="No updates needed"/>
        </xsd:restriction>
      </xsd:simpleType>
    </xsd:element>
    <xsd:element name="PercentComplete" ma:index="29" nillable="true" ma:displayName="Percent Complete" ma:format="Dropdown" ma:internalName="PercentComplete">
      <xsd:simpleType>
        <xsd:restriction base="dms:Choice">
          <xsd:enumeration value="0"/>
          <xsd:enumeration value="25%"/>
          <xsd:enumeration value="50%"/>
          <xsd:enumeration value="75%"/>
          <xsd:enumeration value="100%"/>
        </xsd:restriction>
      </xsd:simpleType>
    </xsd:element>
    <xsd:element name="ReleaseDate" ma:index="30" nillable="true" ma:displayName="Release Date" ma:format="DateOnly" ma:indexed="true" ma:internalName="ReleaseDate">
      <xsd:simpleType>
        <xsd:restriction base="dms:DateTime"/>
      </xsd:simpleType>
    </xsd:element>
    <xsd:element name="ReleaseType" ma:index="31" nillable="true" ma:displayName="Release Type" ma:description="The type of release." ma:format="Dropdown" ma:internalName="ReleaseType">
      <xsd:simpleType>
        <xsd:restriction base="dms:Choice">
          <xsd:enumeration value="Family"/>
          <xsd:enumeration value="Store"/>
        </xsd:restriction>
      </xsd:simpleType>
    </xsd:element>
    <xsd:element name="Active_x003f_" ma:index="32" nillable="true" ma:displayName="Active?" ma:description="Whether the folder is active i.e. does it have assets that are being updated within it" ma:format="Dropdown" ma:internalName="Active_x003f_">
      <xsd:simpleType>
        <xsd:restriction base="dms:Choice">
          <xsd:enumeration value="Inactive"/>
          <xsd:enumeration value="Active"/>
          <xsd:enumeration value="Choice 3"/>
        </xsd:restriction>
      </xsd:simpleType>
    </xsd:element>
    <xsd:element name="ModifiedthisRelease" ma:index="33" nillable="true" ma:displayName="Modified this Release" ma:default="0" ma:description="Have the documents/contents of this folder been modified since the last release?&#10;This helps understand what docs need to be carried over to the latest release folder" ma:format="Dropdown" ma:internalName="ModifiedthisRelease">
      <xsd:simpleType>
        <xsd:restriction base="dms:Boolean"/>
      </xsd:simpleType>
    </xsd:element>
    <xsd:element name="AssetType" ma:index="34" nillable="true" ma:displayName="Asset Type" ma:format="Dropdown" ma:internalName="AssetType">
      <xsd:simpleType>
        <xsd:restriction base="dms:Choice">
          <xsd:enumeration value="Product Architecture Blueprint"/>
          <xsd:enumeration value="Customer Workshop Preparation"/>
          <xsd:enumeration value="Product Training Guidance"/>
          <xsd:enumeration value="Kickoff Presentation"/>
          <xsd:enumeration value="Process Guide"/>
          <xsd:enumeration value="Process Workshop Presentation"/>
          <xsd:enumeration value="Recommended KPIs"/>
          <xsd:enumeration value="Scoping Guide"/>
          <xsd:enumeration value="Product Skill Profiles"/>
          <xsd:enumeration value="Starter Stories and Story Tests"/>
          <xsd:enumeration value="Typical Challenges and Remediation"/>
          <xsd:enumeration value="Deployment Guide"/>
          <xsd:enumeration value="Product and Process Overview"/>
          <xsd:enumeration value="Scoping Statement"/>
          <xsd:enumeration value="Skills &amp; Training Guidance"/>
          <xsd:enumeration value="Use Case Test Guidance"/>
          <xsd:enumeration value="Whitepaper"/>
          <xsd:enumeration value="Supporting Document (Unpublished)"/>
        </xsd:restriction>
      </xsd:simpleType>
    </xsd:element>
    <xsd:element name="MostDownloaded_x002f_Viewed" ma:index="35" nillable="true" ma:displayName="Most Downloaded/Viewed" ma:format="Dropdown" ma:internalName="MostDownloaded_x002f_Viewed">
      <xsd:simpleType>
        <xsd:restriction base="dms:Text">
          <xsd:maxLength value="255"/>
        </xsd:restriction>
      </xsd:simpleType>
    </xsd:element>
    <xsd:element name="AssetNumber" ma:index="36" nillable="true" ma:displayName="Asset Number" ma:format="Dropdown" ma:internalName="AssetNumber">
      <xsd:simpleType>
        <xsd:restriction base="dms:Text">
          <xsd:maxLength value="255"/>
        </xsd:restriction>
      </xsd:simpleType>
    </xsd:element>
    <xsd:element name="AssetStatus" ma:index="38" nillable="true" ma:displayName="Asset Status" ma:format="Dropdown" ma:internalName="AssetStatus">
      <xsd:simpleType>
        <xsd:restriction base="dms:Choice">
          <xsd:enumeration value="In Progress"/>
          <xsd:enumeration value="In Review"/>
          <xsd:enumeration value="Loaded in Now Create"/>
          <xsd:enumeration value="Ready to Load"/>
        </xsd:restriction>
      </xsd:simpleType>
    </xsd:element>
    <xsd:element name="IsitcorrectinNowCreate_x003f_" ma:index="39" nillable="true" ma:displayName="Is it correct in Now Create? " ma:format="Dropdown" ma:internalName="IsitcorrectinNowCreate_x003f_">
      <xsd:simpleType>
        <xsd:restriction base="dms:Choice">
          <xsd:enumeration value="Yes"/>
          <xsd:enumeration value="No"/>
          <xsd:enumeration value="N/A"/>
        </xsd:restriction>
      </xsd:simpleType>
    </xsd:element>
    <xsd:element name="Notes" ma:index="40" nillable="true" ma:displayName="Notes" ma:format="Dropdown" ma:internalName="Notes">
      <xsd:simpleType>
        <xsd:restriction base="dms:Note"/>
      </xsd:simpleType>
    </xsd:element>
    <xsd:element name="CheckedOutBy" ma:index="41" nillable="true" ma:displayName="Checked Out By" ma:format="Dropdown" ma:internalName="CheckedOutBy">
      <xsd:simpleType>
        <xsd:restriction base="dms:Choice">
          <xsd:enumeration value="Scott"/>
          <xsd:enumeration value="Chris"/>
          <xsd:enumeration value="Sai"/>
          <xsd:enumeration value="Syed"/>
          <xsd:enumeration value="Not checked out"/>
        </xsd:restriction>
      </xsd:simpleType>
    </xsd:element>
    <xsd:element name="DatePublished" ma:index="42" nillable="true" ma:displayName="Date Published" ma:format="DateOnly" ma:internalName="DatePublished">
      <xsd:simpleType>
        <xsd:restriction base="dms:DateTime"/>
      </xsd:simpleType>
    </xsd:element>
    <xsd:element name="EndofLifeDate" ma:index="43" nillable="true" ma:displayName="End of Life Date" ma:format="DateOnly" ma:internalName="EndofLifeDate">
      <xsd:simpleType>
        <xsd:restriction base="dms:DateTime"/>
      </xsd:simpleType>
    </xsd:element>
    <xsd:element name="lcf76f155ced4ddcb4097134ff3c332f" ma:index="45"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47" nillable="true" ma:displayName="MediaServiceSearchProperties" ma:hidden="true" ma:internalName="MediaServiceSearchProperties" ma:readOnly="true">
      <xsd:simpleType>
        <xsd:restriction base="dms:Note"/>
      </xsd:simpleType>
    </xsd:element>
    <xsd:element name="StatusCompleted" ma:index="48" nillable="true" ma:displayName="Status Completed" ma:default="0" ma:description="Yes" ma:format="Dropdown" ma:internalName="StatusCompleted">
      <xsd:simpleType>
        <xsd:restriction base="dms:Boolean"/>
      </xsd:simpleType>
    </xsd:element>
    <xsd:element name="MediaServiceBillingMetadata" ma:index="4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F6E71E5-398F-4832-93CF-C62A90D644D4}">
  <ds:schemaRefs>
    <ds:schemaRef ds:uri="http://schemas.microsoft.com/sharepoint/v3/contenttype/forms"/>
  </ds:schemaRefs>
</ds:datastoreItem>
</file>

<file path=customXml/itemProps2.xml><?xml version="1.0" encoding="utf-8"?>
<ds:datastoreItem xmlns:ds="http://schemas.openxmlformats.org/officeDocument/2006/customXml" ds:itemID="{E8375221-8463-435A-96A9-1F45EB1955B6}">
  <ds:schemaRefs>
    <ds:schemaRef ds:uri="http://schemas.microsoft.com/office/2006/metadata/properties"/>
    <ds:schemaRef ds:uri="5765d20c-cc6d-4e41-8381-2397870b1c1d"/>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8cf1a7ba-b6ee-4e80-9050-b6fe5aa8ae94"/>
    <ds:schemaRef ds:uri="http://www.w3.org/XML/1998/namespace"/>
    <ds:schemaRef ds:uri="http://purl.org/dc/terms/"/>
  </ds:schemaRefs>
</ds:datastoreItem>
</file>

<file path=customXml/itemProps3.xml><?xml version="1.0" encoding="utf-8"?>
<ds:datastoreItem xmlns:ds="http://schemas.openxmlformats.org/officeDocument/2006/customXml" ds:itemID="{F63C1251-5CB6-4443-9CEE-91B898EF4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65d20c-cc6d-4e41-8381-2397870b1c1d"/>
    <ds:schemaRef ds:uri="8cf1a7ba-b6ee-4e80-9050-b6fe5aa8ae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TotalTime>
  <Words>9766</Words>
  <Application>Microsoft Office PowerPoint</Application>
  <PresentationFormat>Custom</PresentationFormat>
  <Paragraphs>1093</Paragraphs>
  <Slides>93</Slides>
  <Notes>75</Notes>
  <HiddenSlides>0</HiddenSlides>
  <MMClips>0</MMClips>
  <ScaleCrop>false</ScaleCrop>
  <HeadingPairs>
    <vt:vector size="4" baseType="variant">
      <vt:variant>
        <vt:lpstr>Theme</vt:lpstr>
      </vt:variant>
      <vt:variant>
        <vt:i4>3</vt:i4>
      </vt:variant>
      <vt:variant>
        <vt:lpstr>Slide Titles</vt:lpstr>
      </vt:variant>
      <vt:variant>
        <vt:i4>93</vt:i4>
      </vt:variant>
    </vt:vector>
  </HeadingPairs>
  <TitlesOfParts>
    <vt:vector size="96" baseType="lpstr">
      <vt:lpstr>2_Custom Design</vt:lpstr>
      <vt:lpstr>2_Custom Design</vt:lpstr>
      <vt:lpstr>2_Custom Design</vt:lpstr>
      <vt:lpstr>HR Service Delivery Integration Delivery Options</vt:lpstr>
      <vt:lpstr>Presentation introduction</vt:lpstr>
      <vt:lpstr>User instructions</vt:lpstr>
      <vt:lpstr>User instructions</vt:lpstr>
      <vt:lpstr>FAQs</vt:lpstr>
      <vt:lpstr>Adding your Logo</vt:lpstr>
      <vt:lpstr>Deleting the PartnerLogo</vt:lpstr>
      <vt:lpstr>Agenda</vt:lpstr>
      <vt:lpstr>Agenda</vt:lpstr>
      <vt:lpstr>Introduction</vt:lpstr>
      <vt:lpstr>Guiding principles</vt:lpstr>
      <vt:lpstr>Integration options for employee data</vt:lpstr>
      <vt:lpstr>Enterprise Service Management Integration Framework</vt:lpstr>
      <vt:lpstr>Introduction</vt:lpstr>
      <vt:lpstr>Configuration</vt:lpstr>
      <vt:lpstr>Inbound integration/3rd party to-dos</vt:lpstr>
      <vt:lpstr>Outbound integration</vt:lpstr>
      <vt:lpstr>Microsoft Teams integration</vt:lpstr>
      <vt:lpstr>Introduction</vt:lpstr>
      <vt:lpstr>Configuration</vt:lpstr>
      <vt:lpstr>Your hub configuration</vt:lpstr>
      <vt:lpstr>Human Capital Management (HCM)</vt:lpstr>
      <vt:lpstr>Integrating with an HCM</vt:lpstr>
      <vt:lpstr>Integrating with an HCM</vt:lpstr>
      <vt:lpstr>SAP SuccessFactors integration</vt:lpstr>
      <vt:lpstr>SAP SuccessFactors service</vt:lpstr>
      <vt:lpstr>SuccessFactors integration architecture (functional)</vt:lpstr>
      <vt:lpstr>SuccessFactors preconfigured integration</vt:lpstr>
      <vt:lpstr>Workday integration</vt:lpstr>
      <vt:lpstr>Workday HR spoke</vt:lpstr>
      <vt:lpstr>Workday HR spoke</vt:lpstr>
      <vt:lpstr>HR Service Delivery integration with Workday</vt:lpstr>
      <vt:lpstr>HRSD integration with Workday use case</vt:lpstr>
      <vt:lpstr>HRSD integration with Workday use case</vt:lpstr>
      <vt:lpstr>HRSD integration with Workday use case</vt:lpstr>
      <vt:lpstr>HRSD integration with Workday use case</vt:lpstr>
      <vt:lpstr>HRSD integration with Workday use case</vt:lpstr>
      <vt:lpstr>Workday integration</vt:lpstr>
      <vt:lpstr>Oracle HCM integration</vt:lpstr>
      <vt:lpstr>Integration with Oracle HCM</vt:lpstr>
      <vt:lpstr>Configuration</vt:lpstr>
      <vt:lpstr>Oracle HCM integration</vt:lpstr>
      <vt:lpstr>Advanced integration with Oracle HCM</vt:lpstr>
      <vt:lpstr>Configuration</vt:lpstr>
      <vt:lpstr>Advanced Oracle HCM integration</vt:lpstr>
      <vt:lpstr>Custom third-party integration</vt:lpstr>
      <vt:lpstr>Custom third-party HCM integration</vt:lpstr>
      <vt:lpstr>Workforce, time and labor management</vt:lpstr>
      <vt:lpstr>Ultimate Kronos Group integration</vt:lpstr>
      <vt:lpstr>UKG virtual agent topics</vt:lpstr>
      <vt:lpstr>Ultimate Kronos Group integration</vt:lpstr>
      <vt:lpstr>Contingent Worker Staffing</vt:lpstr>
      <vt:lpstr>Magnit integration overview</vt:lpstr>
      <vt:lpstr>Magnit integration architecture (functional)</vt:lpstr>
      <vt:lpstr>Magnit integration personas</vt:lpstr>
      <vt:lpstr>Magnit onboarding cases</vt:lpstr>
      <vt:lpstr>Magnit integration configuration</vt:lpstr>
      <vt:lpstr>Magnit integration synchronization</vt:lpstr>
      <vt:lpstr>Magnit integration resources</vt:lpstr>
      <vt:lpstr>Learning management system</vt:lpstr>
      <vt:lpstr>Cornerstone to-do integration</vt:lpstr>
      <vt:lpstr>Background check </vt:lpstr>
      <vt:lpstr>Integrating with a background check system</vt:lpstr>
      <vt:lpstr>First Advantage service</vt:lpstr>
      <vt:lpstr>Accurate Background service</vt:lpstr>
      <vt:lpstr>Sterling Talent Solutions service</vt:lpstr>
      <vt:lpstr>Custom third-party background check</vt:lpstr>
      <vt:lpstr>E-signature system</vt:lpstr>
      <vt:lpstr>Document template integration</vt:lpstr>
      <vt:lpstr>How it works?</vt:lpstr>
      <vt:lpstr>HTML document template</vt:lpstr>
      <vt:lpstr>PDF document template</vt:lpstr>
      <vt:lpstr>Word document template</vt:lpstr>
      <vt:lpstr>Document template</vt:lpstr>
      <vt:lpstr>Document template</vt:lpstr>
      <vt:lpstr>Document template</vt:lpstr>
      <vt:lpstr>HR service – automate review tasks</vt:lpstr>
      <vt:lpstr>Document task completion - Approvals </vt:lpstr>
      <vt:lpstr>Document task completion – Review Options </vt:lpstr>
      <vt:lpstr>Tax form management system</vt:lpstr>
      <vt:lpstr>CIC Plus service</vt:lpstr>
      <vt:lpstr>Setup the CIC Plus integration</vt:lpstr>
      <vt:lpstr>Automatic application provisioning for new hire</vt:lpstr>
      <vt:lpstr>Okta integration for new hire onboarding</vt:lpstr>
      <vt:lpstr>How it works</vt:lpstr>
      <vt:lpstr>Microsoft Azure AD integration for new hire onboarding</vt:lpstr>
      <vt:lpstr>How it works</vt:lpstr>
      <vt:lpstr>SailPoint integration for new hire onboarding</vt:lpstr>
      <vt:lpstr>How it works</vt:lpstr>
      <vt:lpstr>Telephony integration options</vt:lpstr>
      <vt:lpstr>Computer telephony integration options</vt:lpstr>
      <vt:lpstr>Questions?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Introduction</dc:title>
  <dc:creator>Michael Sheridan</dc:creator>
  <cp:lastModifiedBy>Jithin Thomas</cp:lastModifiedBy>
  <cp:revision>96</cp:revision>
  <dcterms:created xsi:type="dcterms:W3CDTF">2021-02-05T18:38:54Z</dcterms:created>
  <dcterms:modified xsi:type="dcterms:W3CDTF">2025-12-19T03:01:52Z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ta">
    <vt:lpwstr/>
  </property>
  <property fmtid="{D5CDD505-2E9C-101B-9397-08002B2CF9AE}" pid="3" name="ContentTypeId">
    <vt:lpwstr>0x0101004611B061FAB3F74D9AABA6A00675F13D</vt:lpwstr>
  </property>
  <property fmtid="{D5CDD505-2E9C-101B-9397-08002B2CF9AE}" pid="4" name="MediaServiceImageTags">
    <vt:lpwstr/>
  </property>
</Properties>
</file>