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83" r:id="rId4"/>
    <p:sldMasterId id="2147484561" r:id="rId5"/>
  </p:sldMasterIdLst>
  <p:notesMasterIdLst>
    <p:notesMasterId r:id="rId8"/>
  </p:notesMasterIdLst>
  <p:handoutMasterIdLst>
    <p:handoutMasterId r:id="rId9"/>
  </p:handoutMasterIdLst>
  <p:sldIdLst>
    <p:sldId id="2142532237" r:id="rId6"/>
    <p:sldId id="2147374680" r:id="rId7"/>
  </p:sldIdLst>
  <p:sldSz cx="32400875" cy="19440525"/>
  <p:notesSz cx="7010400" cy="9236075"/>
  <p:defaultTextStyle>
    <a:defPPr>
      <a:defRPr lang="en-US"/>
    </a:defPPr>
    <a:lvl1pPr marL="0" algn="l" defTabSz="45704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45704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080" algn="l" defTabSz="45704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120" algn="l" defTabSz="45704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160" algn="l" defTabSz="45704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200" algn="l" defTabSz="45704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240" algn="l" defTabSz="45704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280" algn="l" defTabSz="45704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320" algn="l" defTabSz="45704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13283" userDrawn="1">
          <p15:clr>
            <a:srgbClr val="A4A3A4"/>
          </p15:clr>
        </p15:guide>
        <p15:guide id="2" orient="horz" pos="92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29" userDrawn="1">
          <p15:clr>
            <a:srgbClr val="A4A3A4"/>
          </p15:clr>
        </p15:guide>
        <p15:guide id="2" pos="263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A26167E-FAC2-674A-5762-D9FC3BBA7D52}" name="David Farrell" initials="DF" userId="S::david.farrell@servicenow.com::64023bfc-d7a5-4499-a358-617fac3151d5" providerId="AD"/>
  <p188:author id="{9ED9C181-EB83-B706-DF31-7D5245B6EA6C}" name="Chris Shakespeare" initials="CS" userId="S::chris.shakespeare@servicenow.com::145d4619-1cb8-49ae-8efe-965f9836246b" providerId="AD"/>
  <p188:author id="{930A24AD-57DA-1F6E-39DC-A3C994B042E4}" name="Mary Vanatta" initials="MV" userId="S::mary.vanatta@servicenow.com::cc019f4b-1902-4cbf-b474-4908bdac9ba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e Doolittle" initials="ED [7]" lastIdx="1" clrIdx="0"/>
  <p:cmAuthor id="2" name="Emilie Doolittle" initials="ED [8]" lastIdx="1" clrIdx="1"/>
  <p:cmAuthor id="3" name="Emilie Doolittle" initials="ED [9]" lastIdx="1" clrIdx="2"/>
  <p:cmAuthor id="4" name="Emilie Doolittle" initials="ED [10]" lastIdx="1" clrIdx="3"/>
  <p:cmAuthor id="5" name="Emilie Doolittle" initials="ED [11]" lastIdx="1" clrIdx="4"/>
  <p:cmAuthor id="6" name="Emilie Doolittle" initials="ED [12]" lastIdx="1" clrIdx="5"/>
  <p:cmAuthor id="7" name="Emilie Doolittle" initials="ED [13]" lastIdx="1" clrIdx="6"/>
  <p:cmAuthor id="8" name="Emilie Doolittle" initials="ED" lastIdx="1" clrIdx="7"/>
  <p:cmAuthor id="9" name="Emilie Doolittle" initials="ED [2]" lastIdx="1" clrIdx="8"/>
  <p:cmAuthor id="10" name="Emilie Doolittle" initials="ED [3]" lastIdx="1" clrIdx="9"/>
  <p:cmAuthor id="11" name="Emilie Doolittle" initials="ED [4]" lastIdx="1" clrIdx="10"/>
  <p:cmAuthor id="12" name="Emilie Doolittle" initials="ED [5]" lastIdx="1" clrIdx="11"/>
  <p:cmAuthor id="13" name="Emilie Doolittle" initials="ED [6]" lastIdx="1" clrIdx="12"/>
  <p:cmAuthor id="14" name="Emilie Doolittle" initials="ED [14]" lastIdx="1" clrIdx="13"/>
  <p:cmAuthor id="15" name="Emilie Doolittle" initials="ED [15]" lastIdx="1" clrIdx="14"/>
  <p:cmAuthor id="16" name="Emilie Doolittle" initials="ED [16]" lastIdx="1" clrIdx="15"/>
  <p:cmAuthor id="17" name="Emilie Doolittle" initials="ED [17]" lastIdx="1" clrIdx="16"/>
  <p:cmAuthor id="18" name="John Reed" initials="JR" lastIdx="1" clrIdx="17">
    <p:extLst>
      <p:ext uri="{19B8F6BF-5375-455C-9EA6-DF929625EA0E}">
        <p15:presenceInfo xmlns:p15="http://schemas.microsoft.com/office/powerpoint/2012/main" userId="1e13c43c9d9f0579" providerId="Windows Live"/>
      </p:ext>
    </p:extLst>
  </p:cmAuthor>
  <p:cmAuthor id="19" name="Kristine Iotte" initials="KI" lastIdx="4" clrIdx="18">
    <p:extLst>
      <p:ext uri="{19B8F6BF-5375-455C-9EA6-DF929625EA0E}">
        <p15:presenceInfo xmlns:p15="http://schemas.microsoft.com/office/powerpoint/2012/main" userId="S::kristine.iotte@servicenow.com::6e11ebdd-7447-465b-a3bb-a76ec9196cba" providerId="AD"/>
      </p:ext>
    </p:extLst>
  </p:cmAuthor>
  <p:cmAuthor id="20" name="CJ Nichols" initials="CN" lastIdx="1" clrIdx="19">
    <p:extLst>
      <p:ext uri="{19B8F6BF-5375-455C-9EA6-DF929625EA0E}">
        <p15:presenceInfo xmlns:p15="http://schemas.microsoft.com/office/powerpoint/2012/main" userId="S::cj.nichols@servicenow.com::ba5d6ba1-11c8-47e3-a438-d10cb74a44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9099"/>
    <a:srgbClr val="1ED081"/>
    <a:srgbClr val="90CCD3"/>
    <a:srgbClr val="1A5D68"/>
    <a:srgbClr val="379099"/>
    <a:srgbClr val="86EE78"/>
    <a:srgbClr val="86ED77"/>
    <a:srgbClr val="022C42"/>
    <a:srgbClr val="032D42"/>
    <a:srgbClr val="DB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051487-F549-D5B1-F971-CD07FDB2CFE8}" v="2" dt="2025-04-08T17:35:07.488"/>
    <p1510:client id="{81390C7F-CC59-12AC-36AD-721A741DC351}" v="32" dt="2025-04-07T10:52:58.795"/>
    <p1510:client id="{84F1C465-8F39-3A48-8BD8-0A5AD4E59402}" v="160" dt="2025-04-07T10:51:02.345"/>
  </p1510:revLst>
</p1510:revInfo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13283"/>
        <p:guide orient="horz" pos="9294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429"/>
        <p:guide pos="26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25770"/>
            <a:ext cx="3037840" cy="461804"/>
          </a:xfrm>
          <a:prstGeom prst="rect">
            <a:avLst/>
          </a:prstGeom>
        </p:spPr>
        <p:txBody>
          <a:bodyPr vert="horz" lIns="93387" tIns="46695" rIns="93387" bIns="46695" rtlCol="0"/>
          <a:lstStyle>
            <a:lvl1pPr algn="l">
              <a:defRPr sz="1200"/>
            </a:lvl1pPr>
          </a:lstStyle>
          <a:p>
            <a:endParaRPr lang="en-US"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42" y="125770"/>
            <a:ext cx="3037840" cy="461804"/>
          </a:xfrm>
          <a:prstGeom prst="rect">
            <a:avLst/>
          </a:prstGeom>
        </p:spPr>
        <p:txBody>
          <a:bodyPr vert="horz" lIns="93387" tIns="46695" rIns="93387" bIns="46695" rtlCol="0"/>
          <a:lstStyle>
            <a:lvl1pPr algn="r">
              <a:defRPr sz="1200"/>
            </a:lvl1pPr>
          </a:lstStyle>
          <a:p>
            <a:fld id="{E17B2DBE-960A-614B-B965-BE0EA04CC77A}" type="datetimeFigureOut">
              <a:rPr lang="en-US" smtClean="0">
                <a:latin typeface="+mj-lt"/>
              </a:rPr>
              <a:pPr/>
              <a:t>4/8/2025</a:t>
            </a:fld>
            <a:endParaRPr lang="en-US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701316"/>
            <a:ext cx="3037840" cy="461804"/>
          </a:xfrm>
          <a:prstGeom prst="rect">
            <a:avLst/>
          </a:prstGeom>
        </p:spPr>
        <p:txBody>
          <a:bodyPr vert="horz" lIns="93387" tIns="46695" rIns="93387" bIns="46695" rtlCol="0" anchor="b"/>
          <a:lstStyle>
            <a:lvl1pPr algn="l">
              <a:defRPr sz="1200"/>
            </a:lvl1pPr>
          </a:lstStyle>
          <a:p>
            <a:endParaRPr lang="en-US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42" y="8701316"/>
            <a:ext cx="3037840" cy="461804"/>
          </a:xfrm>
          <a:prstGeom prst="rect">
            <a:avLst/>
          </a:prstGeom>
        </p:spPr>
        <p:txBody>
          <a:bodyPr vert="horz" lIns="93387" tIns="46695" rIns="93387" bIns="46695" rtlCol="0" anchor="b"/>
          <a:lstStyle>
            <a:lvl1pPr algn="r">
              <a:defRPr sz="1200"/>
            </a:lvl1pPr>
          </a:lstStyle>
          <a:p>
            <a:fld id="{1339C423-F22A-3B4E-A9CE-1A814546B4AA}" type="slidenum">
              <a:rPr lang="en-US" smtClean="0">
                <a:latin typeface="+mj-lt"/>
              </a:rPr>
              <a:pPr/>
              <a:t>‹#›</a:t>
            </a:fld>
            <a:endParaRPr lang="en-US">
              <a:latin typeface="+mj-lt"/>
            </a:endParaRP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12881E35-ADBD-4367-9103-4B944EDAC9F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904626" y="8910940"/>
            <a:ext cx="1170973" cy="185263"/>
            <a:chOff x="5713" y="2780"/>
            <a:chExt cx="939" cy="148"/>
          </a:xfrm>
          <a:solidFill>
            <a:schemeClr val="tx1"/>
          </a:solidFill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24882040-6C09-46C7-BF58-485842B73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2" y="2825"/>
              <a:ext cx="58" cy="100"/>
            </a:xfrm>
            <a:custGeom>
              <a:avLst/>
              <a:gdLst>
                <a:gd name="T0" fmla="*/ 51 w 58"/>
                <a:gd name="T1" fmla="*/ 0 h 95"/>
                <a:gd name="T2" fmla="*/ 24 w 58"/>
                <a:gd name="T3" fmla="*/ 10 h 95"/>
                <a:gd name="T4" fmla="*/ 24 w 58"/>
                <a:gd name="T5" fmla="*/ 1 h 95"/>
                <a:gd name="T6" fmla="*/ 0 w 58"/>
                <a:gd name="T7" fmla="*/ 1 h 95"/>
                <a:gd name="T8" fmla="*/ 0 w 58"/>
                <a:gd name="T9" fmla="*/ 95 h 95"/>
                <a:gd name="T10" fmla="*/ 25 w 58"/>
                <a:gd name="T11" fmla="*/ 95 h 95"/>
                <a:gd name="T12" fmla="*/ 25 w 58"/>
                <a:gd name="T13" fmla="*/ 35 h 95"/>
                <a:gd name="T14" fmla="*/ 48 w 58"/>
                <a:gd name="T15" fmla="*/ 24 h 95"/>
                <a:gd name="T16" fmla="*/ 58 w 58"/>
                <a:gd name="T17" fmla="*/ 25 h 95"/>
                <a:gd name="T18" fmla="*/ 58 w 58"/>
                <a:gd name="T19" fmla="*/ 1 h 95"/>
                <a:gd name="T20" fmla="*/ 51 w 58"/>
                <a:gd name="T2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95">
                  <a:moveTo>
                    <a:pt x="51" y="0"/>
                  </a:moveTo>
                  <a:cubicBezTo>
                    <a:pt x="40" y="0"/>
                    <a:pt x="31" y="4"/>
                    <a:pt x="24" y="1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9" y="30"/>
                    <a:pt x="37" y="24"/>
                    <a:pt x="48" y="24"/>
                  </a:cubicBezTo>
                  <a:cubicBezTo>
                    <a:pt x="52" y="24"/>
                    <a:pt x="55" y="24"/>
                    <a:pt x="58" y="25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1"/>
                    <a:pt x="53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66155231-A566-40F0-B137-35333F16F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" y="2824"/>
              <a:ext cx="74" cy="103"/>
            </a:xfrm>
            <a:custGeom>
              <a:avLst/>
              <a:gdLst>
                <a:gd name="T0" fmla="*/ 12 w 74"/>
                <a:gd name="T1" fmla="*/ 67 h 98"/>
                <a:gd name="T2" fmla="*/ 37 w 74"/>
                <a:gd name="T3" fmla="*/ 77 h 98"/>
                <a:gd name="T4" fmla="*/ 49 w 74"/>
                <a:gd name="T5" fmla="*/ 69 h 98"/>
                <a:gd name="T6" fmla="*/ 4 w 74"/>
                <a:gd name="T7" fmla="*/ 30 h 98"/>
                <a:gd name="T8" fmla="*/ 40 w 74"/>
                <a:gd name="T9" fmla="*/ 0 h 98"/>
                <a:gd name="T10" fmla="*/ 71 w 74"/>
                <a:gd name="T11" fmla="*/ 10 h 98"/>
                <a:gd name="T12" fmla="*/ 60 w 74"/>
                <a:gd name="T13" fmla="*/ 28 h 98"/>
                <a:gd name="T14" fmla="*/ 42 w 74"/>
                <a:gd name="T15" fmla="*/ 22 h 98"/>
                <a:gd name="T16" fmla="*/ 29 w 74"/>
                <a:gd name="T17" fmla="*/ 29 h 98"/>
                <a:gd name="T18" fmla="*/ 74 w 74"/>
                <a:gd name="T19" fmla="*/ 69 h 98"/>
                <a:gd name="T20" fmla="*/ 37 w 74"/>
                <a:gd name="T21" fmla="*/ 98 h 98"/>
                <a:gd name="T22" fmla="*/ 0 w 74"/>
                <a:gd name="T23" fmla="*/ 85 h 98"/>
                <a:gd name="T24" fmla="*/ 12 w 74"/>
                <a:gd name="T25" fmla="*/ 6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98">
                  <a:moveTo>
                    <a:pt x="12" y="67"/>
                  </a:moveTo>
                  <a:cubicBezTo>
                    <a:pt x="18" y="73"/>
                    <a:pt x="28" y="77"/>
                    <a:pt x="37" y="77"/>
                  </a:cubicBezTo>
                  <a:cubicBezTo>
                    <a:pt x="44" y="77"/>
                    <a:pt x="49" y="73"/>
                    <a:pt x="49" y="69"/>
                  </a:cubicBezTo>
                  <a:cubicBezTo>
                    <a:pt x="49" y="55"/>
                    <a:pt x="4" y="60"/>
                    <a:pt x="4" y="30"/>
                  </a:cubicBezTo>
                  <a:cubicBezTo>
                    <a:pt x="4" y="12"/>
                    <a:pt x="21" y="0"/>
                    <a:pt x="40" y="0"/>
                  </a:cubicBezTo>
                  <a:cubicBezTo>
                    <a:pt x="52" y="0"/>
                    <a:pt x="65" y="5"/>
                    <a:pt x="71" y="10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5" y="25"/>
                    <a:pt x="48" y="22"/>
                    <a:pt x="42" y="22"/>
                  </a:cubicBezTo>
                  <a:cubicBezTo>
                    <a:pt x="35" y="22"/>
                    <a:pt x="29" y="24"/>
                    <a:pt x="29" y="29"/>
                  </a:cubicBezTo>
                  <a:cubicBezTo>
                    <a:pt x="29" y="41"/>
                    <a:pt x="74" y="36"/>
                    <a:pt x="74" y="69"/>
                  </a:cubicBezTo>
                  <a:cubicBezTo>
                    <a:pt x="74" y="87"/>
                    <a:pt x="57" y="98"/>
                    <a:pt x="37" y="98"/>
                  </a:cubicBezTo>
                  <a:cubicBezTo>
                    <a:pt x="24" y="98"/>
                    <a:pt x="11" y="93"/>
                    <a:pt x="0" y="85"/>
                  </a:cubicBezTo>
                  <a:lnTo>
                    <a:pt x="12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D0D38B3B-3532-4FC9-B9FE-D95885D0CF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2" y="2824"/>
              <a:ext cx="90" cy="103"/>
            </a:xfrm>
            <a:custGeom>
              <a:avLst/>
              <a:gdLst>
                <a:gd name="T0" fmla="*/ 87 w 90"/>
                <a:gd name="T1" fmla="*/ 81 h 98"/>
                <a:gd name="T2" fmla="*/ 49 w 90"/>
                <a:gd name="T3" fmla="*/ 98 h 98"/>
                <a:gd name="T4" fmla="*/ 0 w 90"/>
                <a:gd name="T5" fmla="*/ 49 h 98"/>
                <a:gd name="T6" fmla="*/ 46 w 90"/>
                <a:gd name="T7" fmla="*/ 0 h 98"/>
                <a:gd name="T8" fmla="*/ 90 w 90"/>
                <a:gd name="T9" fmla="*/ 48 h 98"/>
                <a:gd name="T10" fmla="*/ 89 w 90"/>
                <a:gd name="T11" fmla="*/ 55 h 98"/>
                <a:gd name="T12" fmla="*/ 24 w 90"/>
                <a:gd name="T13" fmla="*/ 55 h 98"/>
                <a:gd name="T14" fmla="*/ 50 w 90"/>
                <a:gd name="T15" fmla="*/ 78 h 98"/>
                <a:gd name="T16" fmla="*/ 73 w 90"/>
                <a:gd name="T17" fmla="*/ 67 h 98"/>
                <a:gd name="T18" fmla="*/ 87 w 90"/>
                <a:gd name="T19" fmla="*/ 81 h 98"/>
                <a:gd name="T20" fmla="*/ 64 w 90"/>
                <a:gd name="T21" fmla="*/ 37 h 98"/>
                <a:gd name="T22" fmla="*/ 46 w 90"/>
                <a:gd name="T23" fmla="*/ 21 h 98"/>
                <a:gd name="T24" fmla="*/ 26 w 90"/>
                <a:gd name="T25" fmla="*/ 37 h 98"/>
                <a:gd name="T26" fmla="*/ 64 w 90"/>
                <a:gd name="T27" fmla="*/ 3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98">
                  <a:moveTo>
                    <a:pt x="87" y="81"/>
                  </a:moveTo>
                  <a:cubicBezTo>
                    <a:pt x="78" y="92"/>
                    <a:pt x="63" y="98"/>
                    <a:pt x="49" y="98"/>
                  </a:cubicBezTo>
                  <a:cubicBezTo>
                    <a:pt x="21" y="98"/>
                    <a:pt x="0" y="79"/>
                    <a:pt x="0" y="49"/>
                  </a:cubicBezTo>
                  <a:cubicBezTo>
                    <a:pt x="0" y="23"/>
                    <a:pt x="18" y="0"/>
                    <a:pt x="46" y="0"/>
                  </a:cubicBezTo>
                  <a:cubicBezTo>
                    <a:pt x="71" y="0"/>
                    <a:pt x="90" y="22"/>
                    <a:pt x="90" y="48"/>
                  </a:cubicBezTo>
                  <a:cubicBezTo>
                    <a:pt x="90" y="51"/>
                    <a:pt x="89" y="53"/>
                    <a:pt x="89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6" y="68"/>
                    <a:pt x="36" y="78"/>
                    <a:pt x="50" y="78"/>
                  </a:cubicBezTo>
                  <a:cubicBezTo>
                    <a:pt x="60" y="78"/>
                    <a:pt x="69" y="72"/>
                    <a:pt x="73" y="67"/>
                  </a:cubicBezTo>
                  <a:lnTo>
                    <a:pt x="87" y="81"/>
                  </a:lnTo>
                  <a:close/>
                  <a:moveTo>
                    <a:pt x="64" y="37"/>
                  </a:moveTo>
                  <a:cubicBezTo>
                    <a:pt x="63" y="29"/>
                    <a:pt x="56" y="21"/>
                    <a:pt x="46" y="21"/>
                  </a:cubicBezTo>
                  <a:cubicBezTo>
                    <a:pt x="35" y="21"/>
                    <a:pt x="27" y="29"/>
                    <a:pt x="26" y="37"/>
                  </a:cubicBezTo>
                  <a:lnTo>
                    <a:pt x="64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F8EDF86F-E40A-454C-9A01-8F2BB8C60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8" y="2826"/>
              <a:ext cx="103" cy="99"/>
            </a:xfrm>
            <a:custGeom>
              <a:avLst/>
              <a:gdLst>
                <a:gd name="T0" fmla="*/ 51 w 103"/>
                <a:gd name="T1" fmla="*/ 60 h 99"/>
                <a:gd name="T2" fmla="*/ 77 w 103"/>
                <a:gd name="T3" fmla="*/ 0 h 99"/>
                <a:gd name="T4" fmla="*/ 103 w 103"/>
                <a:gd name="T5" fmla="*/ 0 h 99"/>
                <a:gd name="T6" fmla="*/ 60 w 103"/>
                <a:gd name="T7" fmla="*/ 99 h 99"/>
                <a:gd name="T8" fmla="*/ 43 w 103"/>
                <a:gd name="T9" fmla="*/ 99 h 99"/>
                <a:gd name="T10" fmla="*/ 0 w 103"/>
                <a:gd name="T11" fmla="*/ 0 h 99"/>
                <a:gd name="T12" fmla="*/ 26 w 103"/>
                <a:gd name="T13" fmla="*/ 0 h 99"/>
                <a:gd name="T14" fmla="*/ 51 w 103"/>
                <a:gd name="T15" fmla="*/ 6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99">
                  <a:moveTo>
                    <a:pt x="51" y="60"/>
                  </a:moveTo>
                  <a:lnTo>
                    <a:pt x="77" y="0"/>
                  </a:lnTo>
                  <a:lnTo>
                    <a:pt x="103" y="0"/>
                  </a:lnTo>
                  <a:lnTo>
                    <a:pt x="60" y="99"/>
                  </a:lnTo>
                  <a:lnTo>
                    <a:pt x="43" y="99"/>
                  </a:lnTo>
                  <a:lnTo>
                    <a:pt x="0" y="0"/>
                  </a:lnTo>
                  <a:lnTo>
                    <a:pt x="26" y="0"/>
                  </a:lnTo>
                  <a:lnTo>
                    <a:pt x="51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Oval 9">
              <a:extLst>
                <a:ext uri="{FF2B5EF4-FFF2-40B4-BE49-F238E27FC236}">
                  <a16:creationId xmlns:a16="http://schemas.microsoft.com/office/drawing/2014/main" id="{C5CBCDC8-18C9-42A6-BEF1-CA05917CE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6" y="2780"/>
              <a:ext cx="32" cy="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7" name="Rectangle 10">
              <a:extLst>
                <a:ext uri="{FF2B5EF4-FFF2-40B4-BE49-F238E27FC236}">
                  <a16:creationId xmlns:a16="http://schemas.microsoft.com/office/drawing/2014/main" id="{BD71175C-2312-4B96-8DF4-55196367F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9" y="2826"/>
              <a:ext cx="25" cy="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CE194287-1F0B-4477-8B1C-DF62722CE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" y="2824"/>
              <a:ext cx="93" cy="103"/>
            </a:xfrm>
            <a:custGeom>
              <a:avLst/>
              <a:gdLst>
                <a:gd name="T0" fmla="*/ 93 w 93"/>
                <a:gd name="T1" fmla="*/ 77 h 98"/>
                <a:gd name="T2" fmla="*/ 50 w 93"/>
                <a:gd name="T3" fmla="*/ 98 h 98"/>
                <a:gd name="T4" fmla="*/ 0 w 93"/>
                <a:gd name="T5" fmla="*/ 49 h 98"/>
                <a:gd name="T6" fmla="*/ 51 w 93"/>
                <a:gd name="T7" fmla="*/ 0 h 98"/>
                <a:gd name="T8" fmla="*/ 90 w 93"/>
                <a:gd name="T9" fmla="*/ 19 h 98"/>
                <a:gd name="T10" fmla="*/ 72 w 93"/>
                <a:gd name="T11" fmla="*/ 35 h 98"/>
                <a:gd name="T12" fmla="*/ 51 w 93"/>
                <a:gd name="T13" fmla="*/ 24 h 98"/>
                <a:gd name="T14" fmla="*/ 25 w 93"/>
                <a:gd name="T15" fmla="*/ 49 h 98"/>
                <a:gd name="T16" fmla="*/ 51 w 93"/>
                <a:gd name="T17" fmla="*/ 75 h 98"/>
                <a:gd name="T18" fmla="*/ 74 w 93"/>
                <a:gd name="T19" fmla="*/ 62 h 98"/>
                <a:gd name="T20" fmla="*/ 93 w 93"/>
                <a:gd name="T21" fmla="*/ 7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98">
                  <a:moveTo>
                    <a:pt x="93" y="77"/>
                  </a:moveTo>
                  <a:cubicBezTo>
                    <a:pt x="82" y="91"/>
                    <a:pt x="68" y="98"/>
                    <a:pt x="50" y="98"/>
                  </a:cubicBez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51" y="0"/>
                  </a:cubicBezTo>
                  <a:cubicBezTo>
                    <a:pt x="67" y="0"/>
                    <a:pt x="81" y="8"/>
                    <a:pt x="90" y="19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67" y="28"/>
                    <a:pt x="60" y="24"/>
                    <a:pt x="51" y="24"/>
                  </a:cubicBezTo>
                  <a:cubicBezTo>
                    <a:pt x="36" y="24"/>
                    <a:pt x="25" y="35"/>
                    <a:pt x="25" y="49"/>
                  </a:cubicBezTo>
                  <a:cubicBezTo>
                    <a:pt x="25" y="64"/>
                    <a:pt x="36" y="75"/>
                    <a:pt x="51" y="75"/>
                  </a:cubicBezTo>
                  <a:cubicBezTo>
                    <a:pt x="61" y="75"/>
                    <a:pt x="69" y="68"/>
                    <a:pt x="74" y="62"/>
                  </a:cubicBezTo>
                  <a:lnTo>
                    <a:pt x="93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D67DFFA0-01D7-44A4-ABAD-E0B51DBA73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1" y="2824"/>
              <a:ext cx="89" cy="103"/>
            </a:xfrm>
            <a:custGeom>
              <a:avLst/>
              <a:gdLst>
                <a:gd name="T0" fmla="*/ 87 w 90"/>
                <a:gd name="T1" fmla="*/ 81 h 98"/>
                <a:gd name="T2" fmla="*/ 49 w 90"/>
                <a:gd name="T3" fmla="*/ 98 h 98"/>
                <a:gd name="T4" fmla="*/ 0 w 90"/>
                <a:gd name="T5" fmla="*/ 49 h 98"/>
                <a:gd name="T6" fmla="*/ 46 w 90"/>
                <a:gd name="T7" fmla="*/ 0 h 98"/>
                <a:gd name="T8" fmla="*/ 90 w 90"/>
                <a:gd name="T9" fmla="*/ 48 h 98"/>
                <a:gd name="T10" fmla="*/ 89 w 90"/>
                <a:gd name="T11" fmla="*/ 55 h 98"/>
                <a:gd name="T12" fmla="*/ 25 w 90"/>
                <a:gd name="T13" fmla="*/ 55 h 98"/>
                <a:gd name="T14" fmla="*/ 50 w 90"/>
                <a:gd name="T15" fmla="*/ 78 h 98"/>
                <a:gd name="T16" fmla="*/ 73 w 90"/>
                <a:gd name="T17" fmla="*/ 67 h 98"/>
                <a:gd name="T18" fmla="*/ 87 w 90"/>
                <a:gd name="T19" fmla="*/ 81 h 98"/>
                <a:gd name="T20" fmla="*/ 64 w 90"/>
                <a:gd name="T21" fmla="*/ 37 h 98"/>
                <a:gd name="T22" fmla="*/ 46 w 90"/>
                <a:gd name="T23" fmla="*/ 21 h 98"/>
                <a:gd name="T24" fmla="*/ 26 w 90"/>
                <a:gd name="T25" fmla="*/ 37 h 98"/>
                <a:gd name="T26" fmla="*/ 64 w 90"/>
                <a:gd name="T27" fmla="*/ 3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98">
                  <a:moveTo>
                    <a:pt x="87" y="81"/>
                  </a:moveTo>
                  <a:cubicBezTo>
                    <a:pt x="78" y="92"/>
                    <a:pt x="64" y="98"/>
                    <a:pt x="49" y="98"/>
                  </a:cubicBezTo>
                  <a:cubicBezTo>
                    <a:pt x="21" y="98"/>
                    <a:pt x="0" y="79"/>
                    <a:pt x="0" y="49"/>
                  </a:cubicBezTo>
                  <a:cubicBezTo>
                    <a:pt x="0" y="23"/>
                    <a:pt x="18" y="0"/>
                    <a:pt x="46" y="0"/>
                  </a:cubicBezTo>
                  <a:cubicBezTo>
                    <a:pt x="72" y="0"/>
                    <a:pt x="90" y="22"/>
                    <a:pt x="90" y="48"/>
                  </a:cubicBezTo>
                  <a:cubicBezTo>
                    <a:pt x="90" y="51"/>
                    <a:pt x="90" y="53"/>
                    <a:pt x="89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6" y="68"/>
                    <a:pt x="37" y="78"/>
                    <a:pt x="50" y="78"/>
                  </a:cubicBezTo>
                  <a:cubicBezTo>
                    <a:pt x="60" y="78"/>
                    <a:pt x="69" y="72"/>
                    <a:pt x="73" y="67"/>
                  </a:cubicBezTo>
                  <a:lnTo>
                    <a:pt x="87" y="81"/>
                  </a:lnTo>
                  <a:close/>
                  <a:moveTo>
                    <a:pt x="64" y="37"/>
                  </a:moveTo>
                  <a:cubicBezTo>
                    <a:pt x="63" y="29"/>
                    <a:pt x="56" y="21"/>
                    <a:pt x="46" y="21"/>
                  </a:cubicBezTo>
                  <a:cubicBezTo>
                    <a:pt x="35" y="21"/>
                    <a:pt x="27" y="29"/>
                    <a:pt x="26" y="37"/>
                  </a:cubicBezTo>
                  <a:lnTo>
                    <a:pt x="64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B7CBA307-3194-4D29-8AD4-5990DD523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" y="2826"/>
              <a:ext cx="152" cy="99"/>
            </a:xfrm>
            <a:custGeom>
              <a:avLst/>
              <a:gdLst>
                <a:gd name="T0" fmla="*/ 56 w 152"/>
                <a:gd name="T1" fmla="*/ 99 h 99"/>
                <a:gd name="T2" fmla="*/ 38 w 152"/>
                <a:gd name="T3" fmla="*/ 99 h 99"/>
                <a:gd name="T4" fmla="*/ 0 w 152"/>
                <a:gd name="T5" fmla="*/ 0 h 99"/>
                <a:gd name="T6" fmla="*/ 25 w 152"/>
                <a:gd name="T7" fmla="*/ 0 h 99"/>
                <a:gd name="T8" fmla="*/ 46 w 152"/>
                <a:gd name="T9" fmla="*/ 57 h 99"/>
                <a:gd name="T10" fmla="*/ 66 w 152"/>
                <a:gd name="T11" fmla="*/ 0 h 99"/>
                <a:gd name="T12" fmla="*/ 87 w 152"/>
                <a:gd name="T13" fmla="*/ 0 h 99"/>
                <a:gd name="T14" fmla="*/ 106 w 152"/>
                <a:gd name="T15" fmla="*/ 57 h 99"/>
                <a:gd name="T16" fmla="*/ 127 w 152"/>
                <a:gd name="T17" fmla="*/ 0 h 99"/>
                <a:gd name="T18" fmla="*/ 152 w 152"/>
                <a:gd name="T19" fmla="*/ 0 h 99"/>
                <a:gd name="T20" fmla="*/ 115 w 152"/>
                <a:gd name="T21" fmla="*/ 99 h 99"/>
                <a:gd name="T22" fmla="*/ 96 w 152"/>
                <a:gd name="T23" fmla="*/ 99 h 99"/>
                <a:gd name="T24" fmla="*/ 76 w 152"/>
                <a:gd name="T25" fmla="*/ 43 h 99"/>
                <a:gd name="T26" fmla="*/ 56 w 152"/>
                <a:gd name="T2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" h="99">
                  <a:moveTo>
                    <a:pt x="56" y="99"/>
                  </a:moveTo>
                  <a:lnTo>
                    <a:pt x="38" y="99"/>
                  </a:lnTo>
                  <a:lnTo>
                    <a:pt x="0" y="0"/>
                  </a:lnTo>
                  <a:lnTo>
                    <a:pt x="25" y="0"/>
                  </a:lnTo>
                  <a:lnTo>
                    <a:pt x="46" y="57"/>
                  </a:lnTo>
                  <a:lnTo>
                    <a:pt x="66" y="0"/>
                  </a:lnTo>
                  <a:lnTo>
                    <a:pt x="87" y="0"/>
                  </a:lnTo>
                  <a:lnTo>
                    <a:pt x="106" y="57"/>
                  </a:lnTo>
                  <a:lnTo>
                    <a:pt x="127" y="0"/>
                  </a:lnTo>
                  <a:lnTo>
                    <a:pt x="152" y="0"/>
                  </a:lnTo>
                  <a:lnTo>
                    <a:pt x="115" y="99"/>
                  </a:lnTo>
                  <a:lnTo>
                    <a:pt x="96" y="99"/>
                  </a:lnTo>
                  <a:lnTo>
                    <a:pt x="76" y="43"/>
                  </a:lnTo>
                  <a:lnTo>
                    <a:pt x="56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14908BD5-FA87-4F53-B8A3-491B9206F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824"/>
              <a:ext cx="92" cy="101"/>
            </a:xfrm>
            <a:custGeom>
              <a:avLst/>
              <a:gdLst>
                <a:gd name="T0" fmla="*/ 0 w 92"/>
                <a:gd name="T1" fmla="*/ 96 h 96"/>
                <a:gd name="T2" fmla="*/ 0 w 92"/>
                <a:gd name="T3" fmla="*/ 2 h 96"/>
                <a:gd name="T4" fmla="*/ 24 w 92"/>
                <a:gd name="T5" fmla="*/ 2 h 96"/>
                <a:gd name="T6" fmla="*/ 24 w 92"/>
                <a:gd name="T7" fmla="*/ 10 h 96"/>
                <a:gd name="T8" fmla="*/ 50 w 92"/>
                <a:gd name="T9" fmla="*/ 0 h 96"/>
                <a:gd name="T10" fmla="*/ 82 w 92"/>
                <a:gd name="T11" fmla="*/ 15 h 96"/>
                <a:gd name="T12" fmla="*/ 92 w 92"/>
                <a:gd name="T13" fmla="*/ 48 h 96"/>
                <a:gd name="T14" fmla="*/ 92 w 92"/>
                <a:gd name="T15" fmla="*/ 96 h 96"/>
                <a:gd name="T16" fmla="*/ 67 w 92"/>
                <a:gd name="T17" fmla="*/ 96 h 96"/>
                <a:gd name="T18" fmla="*/ 67 w 92"/>
                <a:gd name="T19" fmla="*/ 46 h 96"/>
                <a:gd name="T20" fmla="*/ 61 w 92"/>
                <a:gd name="T21" fmla="*/ 29 h 96"/>
                <a:gd name="T22" fmla="*/ 47 w 92"/>
                <a:gd name="T23" fmla="*/ 24 h 96"/>
                <a:gd name="T24" fmla="*/ 25 w 92"/>
                <a:gd name="T25" fmla="*/ 35 h 96"/>
                <a:gd name="T26" fmla="*/ 25 w 92"/>
                <a:gd name="T27" fmla="*/ 96 h 96"/>
                <a:gd name="T28" fmla="*/ 0 w 92"/>
                <a:gd name="T2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96">
                  <a:moveTo>
                    <a:pt x="0" y="96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31" y="4"/>
                    <a:pt x="40" y="0"/>
                    <a:pt x="50" y="0"/>
                  </a:cubicBezTo>
                  <a:cubicBezTo>
                    <a:pt x="63" y="0"/>
                    <a:pt x="75" y="6"/>
                    <a:pt x="82" y="15"/>
                  </a:cubicBezTo>
                  <a:cubicBezTo>
                    <a:pt x="89" y="23"/>
                    <a:pt x="92" y="32"/>
                    <a:pt x="92" y="48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37"/>
                    <a:pt x="65" y="32"/>
                    <a:pt x="61" y="29"/>
                  </a:cubicBezTo>
                  <a:cubicBezTo>
                    <a:pt x="58" y="25"/>
                    <a:pt x="53" y="24"/>
                    <a:pt x="47" y="24"/>
                  </a:cubicBezTo>
                  <a:cubicBezTo>
                    <a:pt x="37" y="24"/>
                    <a:pt x="28" y="30"/>
                    <a:pt x="25" y="35"/>
                  </a:cubicBezTo>
                  <a:cubicBezTo>
                    <a:pt x="25" y="96"/>
                    <a:pt x="25" y="96"/>
                    <a:pt x="25" y="96"/>
                  </a:cubicBez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C267D5CE-9629-4EB8-8E65-D6F864063E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01" y="2826"/>
              <a:ext cx="106" cy="102"/>
            </a:xfrm>
            <a:custGeom>
              <a:avLst/>
              <a:gdLst>
                <a:gd name="T0" fmla="*/ 53 w 106"/>
                <a:gd name="T1" fmla="*/ 0 h 97"/>
                <a:gd name="T2" fmla="*/ 0 w 106"/>
                <a:gd name="T3" fmla="*/ 53 h 97"/>
                <a:gd name="T4" fmla="*/ 17 w 106"/>
                <a:gd name="T5" fmla="*/ 93 h 97"/>
                <a:gd name="T6" fmla="*/ 30 w 106"/>
                <a:gd name="T7" fmla="*/ 94 h 97"/>
                <a:gd name="T8" fmla="*/ 53 w 106"/>
                <a:gd name="T9" fmla="*/ 86 h 97"/>
                <a:gd name="T10" fmla="*/ 76 w 106"/>
                <a:gd name="T11" fmla="*/ 94 h 97"/>
                <a:gd name="T12" fmla="*/ 90 w 106"/>
                <a:gd name="T13" fmla="*/ 93 h 97"/>
                <a:gd name="T14" fmla="*/ 106 w 106"/>
                <a:gd name="T15" fmla="*/ 54 h 97"/>
                <a:gd name="T16" fmla="*/ 53 w 106"/>
                <a:gd name="T17" fmla="*/ 0 h 97"/>
                <a:gd name="T18" fmla="*/ 53 w 106"/>
                <a:gd name="T19" fmla="*/ 81 h 97"/>
                <a:gd name="T20" fmla="*/ 26 w 106"/>
                <a:gd name="T21" fmla="*/ 54 h 97"/>
                <a:gd name="T22" fmla="*/ 53 w 106"/>
                <a:gd name="T23" fmla="*/ 27 h 97"/>
                <a:gd name="T24" fmla="*/ 80 w 106"/>
                <a:gd name="T25" fmla="*/ 54 h 97"/>
                <a:gd name="T26" fmla="*/ 53 w 106"/>
                <a:gd name="T27" fmla="*/ 8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97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69"/>
                    <a:pt x="6" y="83"/>
                    <a:pt x="17" y="93"/>
                  </a:cubicBezTo>
                  <a:cubicBezTo>
                    <a:pt x="20" y="96"/>
                    <a:pt x="26" y="97"/>
                    <a:pt x="30" y="94"/>
                  </a:cubicBezTo>
                  <a:cubicBezTo>
                    <a:pt x="36" y="89"/>
                    <a:pt x="44" y="86"/>
                    <a:pt x="53" y="86"/>
                  </a:cubicBezTo>
                  <a:cubicBezTo>
                    <a:pt x="62" y="86"/>
                    <a:pt x="70" y="89"/>
                    <a:pt x="76" y="94"/>
                  </a:cubicBezTo>
                  <a:cubicBezTo>
                    <a:pt x="80" y="97"/>
                    <a:pt x="86" y="96"/>
                    <a:pt x="90" y="93"/>
                  </a:cubicBezTo>
                  <a:cubicBezTo>
                    <a:pt x="100" y="83"/>
                    <a:pt x="106" y="69"/>
                    <a:pt x="106" y="54"/>
                  </a:cubicBezTo>
                  <a:cubicBezTo>
                    <a:pt x="106" y="24"/>
                    <a:pt x="83" y="0"/>
                    <a:pt x="53" y="0"/>
                  </a:cubicBezTo>
                  <a:moveTo>
                    <a:pt x="53" y="81"/>
                  </a:moveTo>
                  <a:cubicBezTo>
                    <a:pt x="37" y="81"/>
                    <a:pt x="26" y="69"/>
                    <a:pt x="26" y="54"/>
                  </a:cubicBezTo>
                  <a:cubicBezTo>
                    <a:pt x="26" y="39"/>
                    <a:pt x="37" y="27"/>
                    <a:pt x="53" y="27"/>
                  </a:cubicBezTo>
                  <a:cubicBezTo>
                    <a:pt x="69" y="27"/>
                    <a:pt x="80" y="39"/>
                    <a:pt x="80" y="54"/>
                  </a:cubicBezTo>
                  <a:cubicBezTo>
                    <a:pt x="80" y="69"/>
                    <a:pt x="69" y="81"/>
                    <a:pt x="53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B20DEC96-64CE-4439-A863-43F4B0BD1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" y="2915"/>
              <a:ext cx="6" cy="10"/>
            </a:xfrm>
            <a:custGeom>
              <a:avLst/>
              <a:gdLst>
                <a:gd name="T0" fmla="*/ 6 w 6"/>
                <a:gd name="T1" fmla="*/ 1 h 10"/>
                <a:gd name="T2" fmla="*/ 3 w 6"/>
                <a:gd name="T3" fmla="*/ 1 h 10"/>
                <a:gd name="T4" fmla="*/ 3 w 6"/>
                <a:gd name="T5" fmla="*/ 10 h 10"/>
                <a:gd name="T6" fmla="*/ 2 w 6"/>
                <a:gd name="T7" fmla="*/ 10 h 10"/>
                <a:gd name="T8" fmla="*/ 2 w 6"/>
                <a:gd name="T9" fmla="*/ 1 h 10"/>
                <a:gd name="T10" fmla="*/ 0 w 6"/>
                <a:gd name="T11" fmla="*/ 1 h 10"/>
                <a:gd name="T12" fmla="*/ 0 w 6"/>
                <a:gd name="T13" fmla="*/ 0 h 10"/>
                <a:gd name="T14" fmla="*/ 6 w 6"/>
                <a:gd name="T15" fmla="*/ 0 h 10"/>
                <a:gd name="T16" fmla="*/ 6 w 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0">
                  <a:moveTo>
                    <a:pt x="6" y="1"/>
                  </a:moveTo>
                  <a:lnTo>
                    <a:pt x="3" y="1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B5770143-F076-48BC-98C4-654EE666D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915"/>
              <a:ext cx="8" cy="10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7 w 8"/>
                <a:gd name="T5" fmla="*/ 2 h 10"/>
                <a:gd name="T6" fmla="*/ 4 w 8"/>
                <a:gd name="T7" fmla="*/ 8 h 10"/>
                <a:gd name="T8" fmla="*/ 4 w 8"/>
                <a:gd name="T9" fmla="*/ 8 h 10"/>
                <a:gd name="T10" fmla="*/ 1 w 8"/>
                <a:gd name="T11" fmla="*/ 2 h 10"/>
                <a:gd name="T12" fmla="*/ 1 w 8"/>
                <a:gd name="T13" fmla="*/ 10 h 10"/>
                <a:gd name="T14" fmla="*/ 0 w 8"/>
                <a:gd name="T15" fmla="*/ 10 h 10"/>
                <a:gd name="T16" fmla="*/ 0 w 8"/>
                <a:gd name="T17" fmla="*/ 0 h 10"/>
                <a:gd name="T18" fmla="*/ 1 w 8"/>
                <a:gd name="T19" fmla="*/ 0 h 10"/>
                <a:gd name="T20" fmla="*/ 4 w 8"/>
                <a:gd name="T21" fmla="*/ 6 h 10"/>
                <a:gd name="T22" fmla="*/ 7 w 8"/>
                <a:gd name="T23" fmla="*/ 0 h 10"/>
                <a:gd name="T24" fmla="*/ 8 w 8"/>
                <a:gd name="T25" fmla="*/ 0 h 10"/>
                <a:gd name="T26" fmla="*/ 8 w 8"/>
                <a:gd name="T2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lnTo>
                    <a:pt x="7" y="10"/>
                  </a:lnTo>
                  <a:lnTo>
                    <a:pt x="7" y="2"/>
                  </a:lnTo>
                  <a:lnTo>
                    <a:pt x="4" y="8"/>
                  </a:lnTo>
                  <a:lnTo>
                    <a:pt x="4" y="8"/>
                  </a:lnTo>
                  <a:lnTo>
                    <a:pt x="1" y="2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1" y="0"/>
                  </a:lnTo>
                  <a:lnTo>
                    <a:pt x="4" y="6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84968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37840" cy="461804"/>
          </a:xfrm>
          <a:prstGeom prst="rect">
            <a:avLst/>
          </a:prstGeom>
        </p:spPr>
        <p:txBody>
          <a:bodyPr vert="horz" lIns="93387" tIns="46695" rIns="93387" bIns="46695" rtlCol="0"/>
          <a:lstStyle>
            <a:lvl1pPr algn="l">
              <a:defRPr sz="12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2" y="0"/>
            <a:ext cx="3037840" cy="461804"/>
          </a:xfrm>
          <a:prstGeom prst="rect">
            <a:avLst/>
          </a:prstGeom>
        </p:spPr>
        <p:txBody>
          <a:bodyPr vert="horz" lIns="93387" tIns="46695" rIns="93387" bIns="46695" rtlCol="0"/>
          <a:lstStyle>
            <a:lvl1pPr algn="r">
              <a:defRPr sz="1200">
                <a:latin typeface="+mj-lt"/>
              </a:defRPr>
            </a:lvl1pPr>
          </a:lstStyle>
          <a:p>
            <a:fld id="{546148A2-A49E-4B44-80FB-1D231F249F30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19125" y="692150"/>
            <a:ext cx="57721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87" tIns="46695" rIns="93387" bIns="4669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38151" y="4387136"/>
            <a:ext cx="6134100" cy="4156234"/>
          </a:xfrm>
          <a:prstGeom prst="rect">
            <a:avLst/>
          </a:prstGeom>
        </p:spPr>
        <p:txBody>
          <a:bodyPr vert="horz" lIns="93387" tIns="46695" rIns="93387" bIns="4669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728227"/>
            <a:ext cx="3037840" cy="461804"/>
          </a:xfrm>
          <a:prstGeom prst="rect">
            <a:avLst/>
          </a:prstGeom>
        </p:spPr>
        <p:txBody>
          <a:bodyPr vert="horz" lIns="93387" tIns="46695" rIns="93387" bIns="46695" rtlCol="0" anchor="b"/>
          <a:lstStyle>
            <a:lvl1pPr algn="l">
              <a:defRPr sz="12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2" y="8728227"/>
            <a:ext cx="3037840" cy="461804"/>
          </a:xfrm>
          <a:prstGeom prst="rect">
            <a:avLst/>
          </a:prstGeom>
        </p:spPr>
        <p:txBody>
          <a:bodyPr vert="horz" lIns="93387" tIns="46695" rIns="93387" bIns="46695" rtlCol="0" anchor="b"/>
          <a:lstStyle>
            <a:lvl1pPr algn="r">
              <a:defRPr sz="1200">
                <a:latin typeface="+mj-lt"/>
              </a:defRPr>
            </a:lvl1pPr>
          </a:lstStyle>
          <a:p>
            <a:fld id="{074299CD-3469-7241-AD37-C0E01E3A61D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Group 4">
            <a:extLst>
              <a:ext uri="{FF2B5EF4-FFF2-40B4-BE49-F238E27FC236}">
                <a16:creationId xmlns:a16="http://schemas.microsoft.com/office/drawing/2014/main" id="{719CA6AD-1F3D-4F91-AEC8-D10E82D07A9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904626" y="8910940"/>
            <a:ext cx="1170973" cy="185263"/>
            <a:chOff x="5713" y="2780"/>
            <a:chExt cx="939" cy="148"/>
          </a:xfrm>
          <a:solidFill>
            <a:schemeClr val="tx1"/>
          </a:solidFill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91A8B546-A028-471C-8EF2-DF64728CE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2" y="2825"/>
              <a:ext cx="58" cy="100"/>
            </a:xfrm>
            <a:custGeom>
              <a:avLst/>
              <a:gdLst>
                <a:gd name="T0" fmla="*/ 51 w 58"/>
                <a:gd name="T1" fmla="*/ 0 h 95"/>
                <a:gd name="T2" fmla="*/ 24 w 58"/>
                <a:gd name="T3" fmla="*/ 10 h 95"/>
                <a:gd name="T4" fmla="*/ 24 w 58"/>
                <a:gd name="T5" fmla="*/ 1 h 95"/>
                <a:gd name="T6" fmla="*/ 0 w 58"/>
                <a:gd name="T7" fmla="*/ 1 h 95"/>
                <a:gd name="T8" fmla="*/ 0 w 58"/>
                <a:gd name="T9" fmla="*/ 95 h 95"/>
                <a:gd name="T10" fmla="*/ 25 w 58"/>
                <a:gd name="T11" fmla="*/ 95 h 95"/>
                <a:gd name="T12" fmla="*/ 25 w 58"/>
                <a:gd name="T13" fmla="*/ 35 h 95"/>
                <a:gd name="T14" fmla="*/ 48 w 58"/>
                <a:gd name="T15" fmla="*/ 24 h 95"/>
                <a:gd name="T16" fmla="*/ 58 w 58"/>
                <a:gd name="T17" fmla="*/ 25 h 95"/>
                <a:gd name="T18" fmla="*/ 58 w 58"/>
                <a:gd name="T19" fmla="*/ 1 h 95"/>
                <a:gd name="T20" fmla="*/ 51 w 58"/>
                <a:gd name="T2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95">
                  <a:moveTo>
                    <a:pt x="51" y="0"/>
                  </a:moveTo>
                  <a:cubicBezTo>
                    <a:pt x="40" y="0"/>
                    <a:pt x="31" y="4"/>
                    <a:pt x="24" y="1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9" y="30"/>
                    <a:pt x="37" y="24"/>
                    <a:pt x="48" y="24"/>
                  </a:cubicBezTo>
                  <a:cubicBezTo>
                    <a:pt x="52" y="24"/>
                    <a:pt x="55" y="24"/>
                    <a:pt x="58" y="25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1"/>
                    <a:pt x="53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F78F4DF0-E72A-4662-8AF1-9DA2A59FD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" y="2824"/>
              <a:ext cx="74" cy="103"/>
            </a:xfrm>
            <a:custGeom>
              <a:avLst/>
              <a:gdLst>
                <a:gd name="T0" fmla="*/ 12 w 74"/>
                <a:gd name="T1" fmla="*/ 67 h 98"/>
                <a:gd name="T2" fmla="*/ 37 w 74"/>
                <a:gd name="T3" fmla="*/ 77 h 98"/>
                <a:gd name="T4" fmla="*/ 49 w 74"/>
                <a:gd name="T5" fmla="*/ 69 h 98"/>
                <a:gd name="T6" fmla="*/ 4 w 74"/>
                <a:gd name="T7" fmla="*/ 30 h 98"/>
                <a:gd name="T8" fmla="*/ 40 w 74"/>
                <a:gd name="T9" fmla="*/ 0 h 98"/>
                <a:gd name="T10" fmla="*/ 71 w 74"/>
                <a:gd name="T11" fmla="*/ 10 h 98"/>
                <a:gd name="T12" fmla="*/ 60 w 74"/>
                <a:gd name="T13" fmla="*/ 28 h 98"/>
                <a:gd name="T14" fmla="*/ 42 w 74"/>
                <a:gd name="T15" fmla="*/ 22 h 98"/>
                <a:gd name="T16" fmla="*/ 29 w 74"/>
                <a:gd name="T17" fmla="*/ 29 h 98"/>
                <a:gd name="T18" fmla="*/ 74 w 74"/>
                <a:gd name="T19" fmla="*/ 69 h 98"/>
                <a:gd name="T20" fmla="*/ 37 w 74"/>
                <a:gd name="T21" fmla="*/ 98 h 98"/>
                <a:gd name="T22" fmla="*/ 0 w 74"/>
                <a:gd name="T23" fmla="*/ 85 h 98"/>
                <a:gd name="T24" fmla="*/ 12 w 74"/>
                <a:gd name="T25" fmla="*/ 6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98">
                  <a:moveTo>
                    <a:pt x="12" y="67"/>
                  </a:moveTo>
                  <a:cubicBezTo>
                    <a:pt x="18" y="73"/>
                    <a:pt x="28" y="77"/>
                    <a:pt x="37" y="77"/>
                  </a:cubicBezTo>
                  <a:cubicBezTo>
                    <a:pt x="44" y="77"/>
                    <a:pt x="49" y="73"/>
                    <a:pt x="49" y="69"/>
                  </a:cubicBezTo>
                  <a:cubicBezTo>
                    <a:pt x="49" y="55"/>
                    <a:pt x="4" y="60"/>
                    <a:pt x="4" y="30"/>
                  </a:cubicBezTo>
                  <a:cubicBezTo>
                    <a:pt x="4" y="12"/>
                    <a:pt x="21" y="0"/>
                    <a:pt x="40" y="0"/>
                  </a:cubicBezTo>
                  <a:cubicBezTo>
                    <a:pt x="52" y="0"/>
                    <a:pt x="65" y="5"/>
                    <a:pt x="71" y="10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5" y="25"/>
                    <a:pt x="48" y="22"/>
                    <a:pt x="42" y="22"/>
                  </a:cubicBezTo>
                  <a:cubicBezTo>
                    <a:pt x="35" y="22"/>
                    <a:pt x="29" y="24"/>
                    <a:pt x="29" y="29"/>
                  </a:cubicBezTo>
                  <a:cubicBezTo>
                    <a:pt x="29" y="41"/>
                    <a:pt x="74" y="36"/>
                    <a:pt x="74" y="69"/>
                  </a:cubicBezTo>
                  <a:cubicBezTo>
                    <a:pt x="74" y="87"/>
                    <a:pt x="57" y="98"/>
                    <a:pt x="37" y="98"/>
                  </a:cubicBezTo>
                  <a:cubicBezTo>
                    <a:pt x="24" y="98"/>
                    <a:pt x="11" y="93"/>
                    <a:pt x="0" y="85"/>
                  </a:cubicBezTo>
                  <a:lnTo>
                    <a:pt x="12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13C83159-0457-435C-8DE0-DB18930C3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2" y="2824"/>
              <a:ext cx="90" cy="103"/>
            </a:xfrm>
            <a:custGeom>
              <a:avLst/>
              <a:gdLst>
                <a:gd name="T0" fmla="*/ 87 w 90"/>
                <a:gd name="T1" fmla="*/ 81 h 98"/>
                <a:gd name="T2" fmla="*/ 49 w 90"/>
                <a:gd name="T3" fmla="*/ 98 h 98"/>
                <a:gd name="T4" fmla="*/ 0 w 90"/>
                <a:gd name="T5" fmla="*/ 49 h 98"/>
                <a:gd name="T6" fmla="*/ 46 w 90"/>
                <a:gd name="T7" fmla="*/ 0 h 98"/>
                <a:gd name="T8" fmla="*/ 90 w 90"/>
                <a:gd name="T9" fmla="*/ 48 h 98"/>
                <a:gd name="T10" fmla="*/ 89 w 90"/>
                <a:gd name="T11" fmla="*/ 55 h 98"/>
                <a:gd name="T12" fmla="*/ 24 w 90"/>
                <a:gd name="T13" fmla="*/ 55 h 98"/>
                <a:gd name="T14" fmla="*/ 50 w 90"/>
                <a:gd name="T15" fmla="*/ 78 h 98"/>
                <a:gd name="T16" fmla="*/ 73 w 90"/>
                <a:gd name="T17" fmla="*/ 67 h 98"/>
                <a:gd name="T18" fmla="*/ 87 w 90"/>
                <a:gd name="T19" fmla="*/ 81 h 98"/>
                <a:gd name="T20" fmla="*/ 64 w 90"/>
                <a:gd name="T21" fmla="*/ 37 h 98"/>
                <a:gd name="T22" fmla="*/ 46 w 90"/>
                <a:gd name="T23" fmla="*/ 21 h 98"/>
                <a:gd name="T24" fmla="*/ 26 w 90"/>
                <a:gd name="T25" fmla="*/ 37 h 98"/>
                <a:gd name="T26" fmla="*/ 64 w 90"/>
                <a:gd name="T27" fmla="*/ 3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98">
                  <a:moveTo>
                    <a:pt x="87" y="81"/>
                  </a:moveTo>
                  <a:cubicBezTo>
                    <a:pt x="78" y="92"/>
                    <a:pt x="63" y="98"/>
                    <a:pt x="49" y="98"/>
                  </a:cubicBezTo>
                  <a:cubicBezTo>
                    <a:pt x="21" y="98"/>
                    <a:pt x="0" y="79"/>
                    <a:pt x="0" y="49"/>
                  </a:cubicBezTo>
                  <a:cubicBezTo>
                    <a:pt x="0" y="23"/>
                    <a:pt x="18" y="0"/>
                    <a:pt x="46" y="0"/>
                  </a:cubicBezTo>
                  <a:cubicBezTo>
                    <a:pt x="71" y="0"/>
                    <a:pt x="90" y="22"/>
                    <a:pt x="90" y="48"/>
                  </a:cubicBezTo>
                  <a:cubicBezTo>
                    <a:pt x="90" y="51"/>
                    <a:pt x="89" y="53"/>
                    <a:pt x="89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6" y="68"/>
                    <a:pt x="36" y="78"/>
                    <a:pt x="50" y="78"/>
                  </a:cubicBezTo>
                  <a:cubicBezTo>
                    <a:pt x="60" y="78"/>
                    <a:pt x="69" y="72"/>
                    <a:pt x="73" y="67"/>
                  </a:cubicBezTo>
                  <a:lnTo>
                    <a:pt x="87" y="81"/>
                  </a:lnTo>
                  <a:close/>
                  <a:moveTo>
                    <a:pt x="64" y="37"/>
                  </a:moveTo>
                  <a:cubicBezTo>
                    <a:pt x="63" y="29"/>
                    <a:pt x="56" y="21"/>
                    <a:pt x="46" y="21"/>
                  </a:cubicBezTo>
                  <a:cubicBezTo>
                    <a:pt x="35" y="21"/>
                    <a:pt x="27" y="29"/>
                    <a:pt x="26" y="37"/>
                  </a:cubicBezTo>
                  <a:lnTo>
                    <a:pt x="64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3A16FA94-0A80-458B-8609-381307D9D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8" y="2826"/>
              <a:ext cx="103" cy="99"/>
            </a:xfrm>
            <a:custGeom>
              <a:avLst/>
              <a:gdLst>
                <a:gd name="T0" fmla="*/ 51 w 103"/>
                <a:gd name="T1" fmla="*/ 60 h 99"/>
                <a:gd name="T2" fmla="*/ 77 w 103"/>
                <a:gd name="T3" fmla="*/ 0 h 99"/>
                <a:gd name="T4" fmla="*/ 103 w 103"/>
                <a:gd name="T5" fmla="*/ 0 h 99"/>
                <a:gd name="T6" fmla="*/ 60 w 103"/>
                <a:gd name="T7" fmla="*/ 99 h 99"/>
                <a:gd name="T8" fmla="*/ 43 w 103"/>
                <a:gd name="T9" fmla="*/ 99 h 99"/>
                <a:gd name="T10" fmla="*/ 0 w 103"/>
                <a:gd name="T11" fmla="*/ 0 h 99"/>
                <a:gd name="T12" fmla="*/ 26 w 103"/>
                <a:gd name="T13" fmla="*/ 0 h 99"/>
                <a:gd name="T14" fmla="*/ 51 w 103"/>
                <a:gd name="T15" fmla="*/ 6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99">
                  <a:moveTo>
                    <a:pt x="51" y="60"/>
                  </a:moveTo>
                  <a:lnTo>
                    <a:pt x="77" y="0"/>
                  </a:lnTo>
                  <a:lnTo>
                    <a:pt x="103" y="0"/>
                  </a:lnTo>
                  <a:lnTo>
                    <a:pt x="60" y="99"/>
                  </a:lnTo>
                  <a:lnTo>
                    <a:pt x="43" y="99"/>
                  </a:lnTo>
                  <a:lnTo>
                    <a:pt x="0" y="0"/>
                  </a:lnTo>
                  <a:lnTo>
                    <a:pt x="26" y="0"/>
                  </a:lnTo>
                  <a:lnTo>
                    <a:pt x="51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Oval 9">
              <a:extLst>
                <a:ext uri="{FF2B5EF4-FFF2-40B4-BE49-F238E27FC236}">
                  <a16:creationId xmlns:a16="http://schemas.microsoft.com/office/drawing/2014/main" id="{F124964D-5328-4B8A-9AEC-B0C0499DF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6" y="2780"/>
              <a:ext cx="32" cy="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7" name="Rectangle 10">
              <a:extLst>
                <a:ext uri="{FF2B5EF4-FFF2-40B4-BE49-F238E27FC236}">
                  <a16:creationId xmlns:a16="http://schemas.microsoft.com/office/drawing/2014/main" id="{5E8793B8-5238-41D4-9121-69061CAE4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9" y="2826"/>
              <a:ext cx="25" cy="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505AC5D6-6744-43E5-BE33-65AA241CC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" y="2824"/>
              <a:ext cx="93" cy="103"/>
            </a:xfrm>
            <a:custGeom>
              <a:avLst/>
              <a:gdLst>
                <a:gd name="T0" fmla="*/ 93 w 93"/>
                <a:gd name="T1" fmla="*/ 77 h 98"/>
                <a:gd name="T2" fmla="*/ 50 w 93"/>
                <a:gd name="T3" fmla="*/ 98 h 98"/>
                <a:gd name="T4" fmla="*/ 0 w 93"/>
                <a:gd name="T5" fmla="*/ 49 h 98"/>
                <a:gd name="T6" fmla="*/ 51 w 93"/>
                <a:gd name="T7" fmla="*/ 0 h 98"/>
                <a:gd name="T8" fmla="*/ 90 w 93"/>
                <a:gd name="T9" fmla="*/ 19 h 98"/>
                <a:gd name="T10" fmla="*/ 72 w 93"/>
                <a:gd name="T11" fmla="*/ 35 h 98"/>
                <a:gd name="T12" fmla="*/ 51 w 93"/>
                <a:gd name="T13" fmla="*/ 24 h 98"/>
                <a:gd name="T14" fmla="*/ 25 w 93"/>
                <a:gd name="T15" fmla="*/ 49 h 98"/>
                <a:gd name="T16" fmla="*/ 51 w 93"/>
                <a:gd name="T17" fmla="*/ 75 h 98"/>
                <a:gd name="T18" fmla="*/ 74 w 93"/>
                <a:gd name="T19" fmla="*/ 62 h 98"/>
                <a:gd name="T20" fmla="*/ 93 w 93"/>
                <a:gd name="T21" fmla="*/ 7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98">
                  <a:moveTo>
                    <a:pt x="93" y="77"/>
                  </a:moveTo>
                  <a:cubicBezTo>
                    <a:pt x="82" y="91"/>
                    <a:pt x="68" y="98"/>
                    <a:pt x="50" y="98"/>
                  </a:cubicBez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51" y="0"/>
                  </a:cubicBezTo>
                  <a:cubicBezTo>
                    <a:pt x="67" y="0"/>
                    <a:pt x="81" y="8"/>
                    <a:pt x="90" y="19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67" y="28"/>
                    <a:pt x="60" y="24"/>
                    <a:pt x="51" y="24"/>
                  </a:cubicBezTo>
                  <a:cubicBezTo>
                    <a:pt x="36" y="24"/>
                    <a:pt x="25" y="35"/>
                    <a:pt x="25" y="49"/>
                  </a:cubicBezTo>
                  <a:cubicBezTo>
                    <a:pt x="25" y="64"/>
                    <a:pt x="36" y="75"/>
                    <a:pt x="51" y="75"/>
                  </a:cubicBezTo>
                  <a:cubicBezTo>
                    <a:pt x="61" y="75"/>
                    <a:pt x="69" y="68"/>
                    <a:pt x="74" y="62"/>
                  </a:cubicBezTo>
                  <a:lnTo>
                    <a:pt x="93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F49B0515-42DD-45F4-AEEA-9C0595B78F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1" y="2824"/>
              <a:ext cx="89" cy="103"/>
            </a:xfrm>
            <a:custGeom>
              <a:avLst/>
              <a:gdLst>
                <a:gd name="T0" fmla="*/ 87 w 90"/>
                <a:gd name="T1" fmla="*/ 81 h 98"/>
                <a:gd name="T2" fmla="*/ 49 w 90"/>
                <a:gd name="T3" fmla="*/ 98 h 98"/>
                <a:gd name="T4" fmla="*/ 0 w 90"/>
                <a:gd name="T5" fmla="*/ 49 h 98"/>
                <a:gd name="T6" fmla="*/ 46 w 90"/>
                <a:gd name="T7" fmla="*/ 0 h 98"/>
                <a:gd name="T8" fmla="*/ 90 w 90"/>
                <a:gd name="T9" fmla="*/ 48 h 98"/>
                <a:gd name="T10" fmla="*/ 89 w 90"/>
                <a:gd name="T11" fmla="*/ 55 h 98"/>
                <a:gd name="T12" fmla="*/ 25 w 90"/>
                <a:gd name="T13" fmla="*/ 55 h 98"/>
                <a:gd name="T14" fmla="*/ 50 w 90"/>
                <a:gd name="T15" fmla="*/ 78 h 98"/>
                <a:gd name="T16" fmla="*/ 73 w 90"/>
                <a:gd name="T17" fmla="*/ 67 h 98"/>
                <a:gd name="T18" fmla="*/ 87 w 90"/>
                <a:gd name="T19" fmla="*/ 81 h 98"/>
                <a:gd name="T20" fmla="*/ 64 w 90"/>
                <a:gd name="T21" fmla="*/ 37 h 98"/>
                <a:gd name="T22" fmla="*/ 46 w 90"/>
                <a:gd name="T23" fmla="*/ 21 h 98"/>
                <a:gd name="T24" fmla="*/ 26 w 90"/>
                <a:gd name="T25" fmla="*/ 37 h 98"/>
                <a:gd name="T26" fmla="*/ 64 w 90"/>
                <a:gd name="T27" fmla="*/ 3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98">
                  <a:moveTo>
                    <a:pt x="87" y="81"/>
                  </a:moveTo>
                  <a:cubicBezTo>
                    <a:pt x="78" y="92"/>
                    <a:pt x="64" y="98"/>
                    <a:pt x="49" y="98"/>
                  </a:cubicBezTo>
                  <a:cubicBezTo>
                    <a:pt x="21" y="98"/>
                    <a:pt x="0" y="79"/>
                    <a:pt x="0" y="49"/>
                  </a:cubicBezTo>
                  <a:cubicBezTo>
                    <a:pt x="0" y="23"/>
                    <a:pt x="18" y="0"/>
                    <a:pt x="46" y="0"/>
                  </a:cubicBezTo>
                  <a:cubicBezTo>
                    <a:pt x="72" y="0"/>
                    <a:pt x="90" y="22"/>
                    <a:pt x="90" y="48"/>
                  </a:cubicBezTo>
                  <a:cubicBezTo>
                    <a:pt x="90" y="51"/>
                    <a:pt x="90" y="53"/>
                    <a:pt x="89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6" y="68"/>
                    <a:pt x="37" y="78"/>
                    <a:pt x="50" y="78"/>
                  </a:cubicBezTo>
                  <a:cubicBezTo>
                    <a:pt x="60" y="78"/>
                    <a:pt x="69" y="72"/>
                    <a:pt x="73" y="67"/>
                  </a:cubicBezTo>
                  <a:lnTo>
                    <a:pt x="87" y="81"/>
                  </a:lnTo>
                  <a:close/>
                  <a:moveTo>
                    <a:pt x="64" y="37"/>
                  </a:moveTo>
                  <a:cubicBezTo>
                    <a:pt x="63" y="29"/>
                    <a:pt x="56" y="21"/>
                    <a:pt x="46" y="21"/>
                  </a:cubicBezTo>
                  <a:cubicBezTo>
                    <a:pt x="35" y="21"/>
                    <a:pt x="27" y="29"/>
                    <a:pt x="26" y="37"/>
                  </a:cubicBezTo>
                  <a:lnTo>
                    <a:pt x="64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BD4B4931-4E48-4575-A2F1-14B09DDDF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" y="2826"/>
              <a:ext cx="152" cy="99"/>
            </a:xfrm>
            <a:custGeom>
              <a:avLst/>
              <a:gdLst>
                <a:gd name="T0" fmla="*/ 56 w 152"/>
                <a:gd name="T1" fmla="*/ 99 h 99"/>
                <a:gd name="T2" fmla="*/ 38 w 152"/>
                <a:gd name="T3" fmla="*/ 99 h 99"/>
                <a:gd name="T4" fmla="*/ 0 w 152"/>
                <a:gd name="T5" fmla="*/ 0 h 99"/>
                <a:gd name="T6" fmla="*/ 25 w 152"/>
                <a:gd name="T7" fmla="*/ 0 h 99"/>
                <a:gd name="T8" fmla="*/ 46 w 152"/>
                <a:gd name="T9" fmla="*/ 57 h 99"/>
                <a:gd name="T10" fmla="*/ 66 w 152"/>
                <a:gd name="T11" fmla="*/ 0 h 99"/>
                <a:gd name="T12" fmla="*/ 87 w 152"/>
                <a:gd name="T13" fmla="*/ 0 h 99"/>
                <a:gd name="T14" fmla="*/ 106 w 152"/>
                <a:gd name="T15" fmla="*/ 57 h 99"/>
                <a:gd name="T16" fmla="*/ 127 w 152"/>
                <a:gd name="T17" fmla="*/ 0 h 99"/>
                <a:gd name="T18" fmla="*/ 152 w 152"/>
                <a:gd name="T19" fmla="*/ 0 h 99"/>
                <a:gd name="T20" fmla="*/ 115 w 152"/>
                <a:gd name="T21" fmla="*/ 99 h 99"/>
                <a:gd name="T22" fmla="*/ 96 w 152"/>
                <a:gd name="T23" fmla="*/ 99 h 99"/>
                <a:gd name="T24" fmla="*/ 76 w 152"/>
                <a:gd name="T25" fmla="*/ 43 h 99"/>
                <a:gd name="T26" fmla="*/ 56 w 152"/>
                <a:gd name="T2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" h="99">
                  <a:moveTo>
                    <a:pt x="56" y="99"/>
                  </a:moveTo>
                  <a:lnTo>
                    <a:pt x="38" y="99"/>
                  </a:lnTo>
                  <a:lnTo>
                    <a:pt x="0" y="0"/>
                  </a:lnTo>
                  <a:lnTo>
                    <a:pt x="25" y="0"/>
                  </a:lnTo>
                  <a:lnTo>
                    <a:pt x="46" y="57"/>
                  </a:lnTo>
                  <a:lnTo>
                    <a:pt x="66" y="0"/>
                  </a:lnTo>
                  <a:lnTo>
                    <a:pt x="87" y="0"/>
                  </a:lnTo>
                  <a:lnTo>
                    <a:pt x="106" y="57"/>
                  </a:lnTo>
                  <a:lnTo>
                    <a:pt x="127" y="0"/>
                  </a:lnTo>
                  <a:lnTo>
                    <a:pt x="152" y="0"/>
                  </a:lnTo>
                  <a:lnTo>
                    <a:pt x="115" y="99"/>
                  </a:lnTo>
                  <a:lnTo>
                    <a:pt x="96" y="99"/>
                  </a:lnTo>
                  <a:lnTo>
                    <a:pt x="76" y="43"/>
                  </a:lnTo>
                  <a:lnTo>
                    <a:pt x="56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D0A18744-02EE-4BF6-99DA-A30533BFB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824"/>
              <a:ext cx="92" cy="101"/>
            </a:xfrm>
            <a:custGeom>
              <a:avLst/>
              <a:gdLst>
                <a:gd name="T0" fmla="*/ 0 w 92"/>
                <a:gd name="T1" fmla="*/ 96 h 96"/>
                <a:gd name="T2" fmla="*/ 0 w 92"/>
                <a:gd name="T3" fmla="*/ 2 h 96"/>
                <a:gd name="T4" fmla="*/ 24 w 92"/>
                <a:gd name="T5" fmla="*/ 2 h 96"/>
                <a:gd name="T6" fmla="*/ 24 w 92"/>
                <a:gd name="T7" fmla="*/ 10 h 96"/>
                <a:gd name="T8" fmla="*/ 50 w 92"/>
                <a:gd name="T9" fmla="*/ 0 h 96"/>
                <a:gd name="T10" fmla="*/ 82 w 92"/>
                <a:gd name="T11" fmla="*/ 15 h 96"/>
                <a:gd name="T12" fmla="*/ 92 w 92"/>
                <a:gd name="T13" fmla="*/ 48 h 96"/>
                <a:gd name="T14" fmla="*/ 92 w 92"/>
                <a:gd name="T15" fmla="*/ 96 h 96"/>
                <a:gd name="T16" fmla="*/ 67 w 92"/>
                <a:gd name="T17" fmla="*/ 96 h 96"/>
                <a:gd name="T18" fmla="*/ 67 w 92"/>
                <a:gd name="T19" fmla="*/ 46 h 96"/>
                <a:gd name="T20" fmla="*/ 61 w 92"/>
                <a:gd name="T21" fmla="*/ 29 h 96"/>
                <a:gd name="T22" fmla="*/ 47 w 92"/>
                <a:gd name="T23" fmla="*/ 24 h 96"/>
                <a:gd name="T24" fmla="*/ 25 w 92"/>
                <a:gd name="T25" fmla="*/ 35 h 96"/>
                <a:gd name="T26" fmla="*/ 25 w 92"/>
                <a:gd name="T27" fmla="*/ 96 h 96"/>
                <a:gd name="T28" fmla="*/ 0 w 92"/>
                <a:gd name="T2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96">
                  <a:moveTo>
                    <a:pt x="0" y="96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31" y="4"/>
                    <a:pt x="40" y="0"/>
                    <a:pt x="50" y="0"/>
                  </a:cubicBezTo>
                  <a:cubicBezTo>
                    <a:pt x="63" y="0"/>
                    <a:pt x="75" y="6"/>
                    <a:pt x="82" y="15"/>
                  </a:cubicBezTo>
                  <a:cubicBezTo>
                    <a:pt x="89" y="23"/>
                    <a:pt x="92" y="32"/>
                    <a:pt x="92" y="48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37"/>
                    <a:pt x="65" y="32"/>
                    <a:pt x="61" y="29"/>
                  </a:cubicBezTo>
                  <a:cubicBezTo>
                    <a:pt x="58" y="25"/>
                    <a:pt x="53" y="24"/>
                    <a:pt x="47" y="24"/>
                  </a:cubicBezTo>
                  <a:cubicBezTo>
                    <a:pt x="37" y="24"/>
                    <a:pt x="28" y="30"/>
                    <a:pt x="25" y="35"/>
                  </a:cubicBezTo>
                  <a:cubicBezTo>
                    <a:pt x="25" y="96"/>
                    <a:pt x="25" y="96"/>
                    <a:pt x="25" y="96"/>
                  </a:cubicBez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833ACE78-A669-4245-8337-A11FE237DD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01" y="2826"/>
              <a:ext cx="106" cy="102"/>
            </a:xfrm>
            <a:custGeom>
              <a:avLst/>
              <a:gdLst>
                <a:gd name="T0" fmla="*/ 53 w 106"/>
                <a:gd name="T1" fmla="*/ 0 h 97"/>
                <a:gd name="T2" fmla="*/ 0 w 106"/>
                <a:gd name="T3" fmla="*/ 53 h 97"/>
                <a:gd name="T4" fmla="*/ 17 w 106"/>
                <a:gd name="T5" fmla="*/ 93 h 97"/>
                <a:gd name="T6" fmla="*/ 30 w 106"/>
                <a:gd name="T7" fmla="*/ 94 h 97"/>
                <a:gd name="T8" fmla="*/ 53 w 106"/>
                <a:gd name="T9" fmla="*/ 86 h 97"/>
                <a:gd name="T10" fmla="*/ 76 w 106"/>
                <a:gd name="T11" fmla="*/ 94 h 97"/>
                <a:gd name="T12" fmla="*/ 90 w 106"/>
                <a:gd name="T13" fmla="*/ 93 h 97"/>
                <a:gd name="T14" fmla="*/ 106 w 106"/>
                <a:gd name="T15" fmla="*/ 54 h 97"/>
                <a:gd name="T16" fmla="*/ 53 w 106"/>
                <a:gd name="T17" fmla="*/ 0 h 97"/>
                <a:gd name="T18" fmla="*/ 53 w 106"/>
                <a:gd name="T19" fmla="*/ 81 h 97"/>
                <a:gd name="T20" fmla="*/ 26 w 106"/>
                <a:gd name="T21" fmla="*/ 54 h 97"/>
                <a:gd name="T22" fmla="*/ 53 w 106"/>
                <a:gd name="T23" fmla="*/ 27 h 97"/>
                <a:gd name="T24" fmla="*/ 80 w 106"/>
                <a:gd name="T25" fmla="*/ 54 h 97"/>
                <a:gd name="T26" fmla="*/ 53 w 106"/>
                <a:gd name="T27" fmla="*/ 8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97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69"/>
                    <a:pt x="6" y="83"/>
                    <a:pt x="17" y="93"/>
                  </a:cubicBezTo>
                  <a:cubicBezTo>
                    <a:pt x="20" y="96"/>
                    <a:pt x="26" y="97"/>
                    <a:pt x="30" y="94"/>
                  </a:cubicBezTo>
                  <a:cubicBezTo>
                    <a:pt x="36" y="89"/>
                    <a:pt x="44" y="86"/>
                    <a:pt x="53" y="86"/>
                  </a:cubicBezTo>
                  <a:cubicBezTo>
                    <a:pt x="62" y="86"/>
                    <a:pt x="70" y="89"/>
                    <a:pt x="76" y="94"/>
                  </a:cubicBezTo>
                  <a:cubicBezTo>
                    <a:pt x="80" y="97"/>
                    <a:pt x="86" y="96"/>
                    <a:pt x="90" y="93"/>
                  </a:cubicBezTo>
                  <a:cubicBezTo>
                    <a:pt x="100" y="83"/>
                    <a:pt x="106" y="69"/>
                    <a:pt x="106" y="54"/>
                  </a:cubicBezTo>
                  <a:cubicBezTo>
                    <a:pt x="106" y="24"/>
                    <a:pt x="83" y="0"/>
                    <a:pt x="53" y="0"/>
                  </a:cubicBezTo>
                  <a:moveTo>
                    <a:pt x="53" y="81"/>
                  </a:moveTo>
                  <a:cubicBezTo>
                    <a:pt x="37" y="81"/>
                    <a:pt x="26" y="69"/>
                    <a:pt x="26" y="54"/>
                  </a:cubicBezTo>
                  <a:cubicBezTo>
                    <a:pt x="26" y="39"/>
                    <a:pt x="37" y="27"/>
                    <a:pt x="53" y="27"/>
                  </a:cubicBezTo>
                  <a:cubicBezTo>
                    <a:pt x="69" y="27"/>
                    <a:pt x="80" y="39"/>
                    <a:pt x="80" y="54"/>
                  </a:cubicBezTo>
                  <a:cubicBezTo>
                    <a:pt x="80" y="69"/>
                    <a:pt x="69" y="81"/>
                    <a:pt x="53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05BAFF34-33C2-4FED-892A-8F6A22156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" y="2915"/>
              <a:ext cx="6" cy="10"/>
            </a:xfrm>
            <a:custGeom>
              <a:avLst/>
              <a:gdLst>
                <a:gd name="T0" fmla="*/ 6 w 6"/>
                <a:gd name="T1" fmla="*/ 1 h 10"/>
                <a:gd name="T2" fmla="*/ 3 w 6"/>
                <a:gd name="T3" fmla="*/ 1 h 10"/>
                <a:gd name="T4" fmla="*/ 3 w 6"/>
                <a:gd name="T5" fmla="*/ 10 h 10"/>
                <a:gd name="T6" fmla="*/ 2 w 6"/>
                <a:gd name="T7" fmla="*/ 10 h 10"/>
                <a:gd name="T8" fmla="*/ 2 w 6"/>
                <a:gd name="T9" fmla="*/ 1 h 10"/>
                <a:gd name="T10" fmla="*/ 0 w 6"/>
                <a:gd name="T11" fmla="*/ 1 h 10"/>
                <a:gd name="T12" fmla="*/ 0 w 6"/>
                <a:gd name="T13" fmla="*/ 0 h 10"/>
                <a:gd name="T14" fmla="*/ 6 w 6"/>
                <a:gd name="T15" fmla="*/ 0 h 10"/>
                <a:gd name="T16" fmla="*/ 6 w 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0">
                  <a:moveTo>
                    <a:pt x="6" y="1"/>
                  </a:moveTo>
                  <a:lnTo>
                    <a:pt x="3" y="1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DF0FD444-1661-4913-A4B0-F93BBC370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915"/>
              <a:ext cx="8" cy="10"/>
            </a:xfrm>
            <a:custGeom>
              <a:avLst/>
              <a:gdLst>
                <a:gd name="T0" fmla="*/ 8 w 8"/>
                <a:gd name="T1" fmla="*/ 10 h 10"/>
                <a:gd name="T2" fmla="*/ 7 w 8"/>
                <a:gd name="T3" fmla="*/ 10 h 10"/>
                <a:gd name="T4" fmla="*/ 7 w 8"/>
                <a:gd name="T5" fmla="*/ 2 h 10"/>
                <a:gd name="T6" fmla="*/ 4 w 8"/>
                <a:gd name="T7" fmla="*/ 8 h 10"/>
                <a:gd name="T8" fmla="*/ 4 w 8"/>
                <a:gd name="T9" fmla="*/ 8 h 10"/>
                <a:gd name="T10" fmla="*/ 1 w 8"/>
                <a:gd name="T11" fmla="*/ 2 h 10"/>
                <a:gd name="T12" fmla="*/ 1 w 8"/>
                <a:gd name="T13" fmla="*/ 10 h 10"/>
                <a:gd name="T14" fmla="*/ 0 w 8"/>
                <a:gd name="T15" fmla="*/ 10 h 10"/>
                <a:gd name="T16" fmla="*/ 0 w 8"/>
                <a:gd name="T17" fmla="*/ 0 h 10"/>
                <a:gd name="T18" fmla="*/ 1 w 8"/>
                <a:gd name="T19" fmla="*/ 0 h 10"/>
                <a:gd name="T20" fmla="*/ 4 w 8"/>
                <a:gd name="T21" fmla="*/ 6 h 10"/>
                <a:gd name="T22" fmla="*/ 7 w 8"/>
                <a:gd name="T23" fmla="*/ 0 h 10"/>
                <a:gd name="T24" fmla="*/ 8 w 8"/>
                <a:gd name="T25" fmla="*/ 0 h 10"/>
                <a:gd name="T26" fmla="*/ 8 w 8"/>
                <a:gd name="T2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lnTo>
                    <a:pt x="7" y="10"/>
                  </a:lnTo>
                  <a:lnTo>
                    <a:pt x="7" y="2"/>
                  </a:lnTo>
                  <a:lnTo>
                    <a:pt x="4" y="8"/>
                  </a:lnTo>
                  <a:lnTo>
                    <a:pt x="4" y="8"/>
                  </a:lnTo>
                  <a:lnTo>
                    <a:pt x="1" y="2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1" y="0"/>
                  </a:lnTo>
                  <a:lnTo>
                    <a:pt x="4" y="6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575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1450" indent="-171450" algn="l" defTabSz="457040" rtl="0" eaLnBrk="1" latinLnBrk="0" hangingPunct="1">
      <a:lnSpc>
        <a:spcPct val="95000"/>
      </a:lnSpc>
      <a:spcAft>
        <a:spcPts val="60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j-lt"/>
        <a:ea typeface="+mn-ea"/>
        <a:cs typeface="+mn-cs"/>
      </a:defRPr>
    </a:lvl1pPr>
    <a:lvl2pPr marL="398384" indent="-171450" algn="l" defTabSz="457040" rtl="0" eaLnBrk="1" latinLnBrk="0" hangingPunct="1">
      <a:lnSpc>
        <a:spcPct val="95000"/>
      </a:lnSpc>
      <a:spcAft>
        <a:spcPts val="600"/>
      </a:spcAft>
      <a:buFont typeface="Arial" panose="020B0604020202020204" pitchFamily="34" charset="0"/>
      <a:buChar char="•"/>
      <a:defRPr sz="1100" kern="1200">
        <a:solidFill>
          <a:schemeClr val="tx1"/>
        </a:solidFill>
        <a:latin typeface="+mj-lt"/>
        <a:ea typeface="+mn-ea"/>
        <a:cs typeface="+mn-cs"/>
      </a:defRPr>
    </a:lvl2pPr>
    <a:lvl3pPr marL="914080" algn="l" defTabSz="4570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20" algn="l" defTabSz="4570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0" algn="l" defTabSz="4570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00" algn="l" defTabSz="4570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240" algn="l" defTabSz="4570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280" algn="l" defTabSz="4570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20" algn="l" defTabSz="4570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43188" y="857250"/>
            <a:ext cx="38576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Positive operator experience</a:t>
            </a:r>
          </a:p>
          <a:p>
            <a:r>
              <a:rPr lang="en-US"/>
              <a:t>Overall reduction in manual steps to identify and remediate issues</a:t>
            </a:r>
          </a:p>
          <a:p>
            <a:r>
              <a:rPr lang="en-US"/>
              <a:t>Reduced MTTR</a:t>
            </a:r>
          </a:p>
          <a:p>
            <a:r>
              <a:rPr lang="en-US"/>
              <a:t>Reduced number of P1 and P2 incidents</a:t>
            </a:r>
          </a:p>
          <a:p>
            <a:r>
              <a:rPr lang="en-US"/>
              <a:t>Reduced number of outages and SLA violations</a:t>
            </a:r>
          </a:p>
          <a:p>
            <a:r>
              <a:rPr lang="en-US"/>
              <a:t>Higher service uptime to keep up with the business</a:t>
            </a:r>
          </a:p>
          <a:p>
            <a:r>
              <a:rPr lang="en-US"/>
              <a:t>Operator mobility</a:t>
            </a:r>
          </a:p>
          <a:p>
            <a:r>
              <a:rPr lang="en-US"/>
              <a:t>. Transform the experience: Single service dashboard for at-a-glance view of IT Health (web or mobile)</a:t>
            </a:r>
          </a:p>
          <a:p>
            <a:r>
              <a:rPr lang="en-US"/>
              <a:t>2.Drastically reduce the alert noise: Alert correlation and AI/ML deliver only the relevant alerts to operators</a:t>
            </a:r>
          </a:p>
          <a:p>
            <a:r>
              <a:rPr lang="en-US"/>
              <a:t>3. Easily identify business impact: Service-aware operations to prioritize alerts</a:t>
            </a:r>
          </a:p>
          <a:p>
            <a:r>
              <a:rPr lang="en-US"/>
              <a:t>4. Rapidly identify the root cause: AI/ML analyzes alert patterns and CMDB relationships to identify the root cause. 5. Adds contextual KBs, INCs and CHGs to give operators everything they need to know </a:t>
            </a:r>
          </a:p>
          <a:p>
            <a:r>
              <a:rPr lang="en-US"/>
              <a:t>6. Automate remediation: Workflows can be developed to perform remediation actions, either on-demand or automatically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299CD-3469-7241-AD37-C0E01E3A61D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42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>
            <a:extLst>
              <a:ext uri="{FF2B5EF4-FFF2-40B4-BE49-F238E27FC236}">
                <a16:creationId xmlns:a16="http://schemas.microsoft.com/office/drawing/2014/main" id="{4589C02F-442A-0542-9D03-7E040DDACB47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182994" y="6480175"/>
            <a:ext cx="26377586" cy="3758502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11962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DD2D2BCA-78AE-5743-9F8D-A3743719CCC9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1182994" y="10316440"/>
            <a:ext cx="26377586" cy="1867552"/>
          </a:xfrm>
        </p:spPr>
        <p:txBody>
          <a:bodyPr anchor="t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380">
                <a:solidFill>
                  <a:schemeClr val="bg1"/>
                </a:solidFill>
              </a:defRPr>
            </a:lvl1pPr>
            <a:lvl2pPr marL="1215329" indent="0">
              <a:buFontTx/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835534A-190F-8648-8860-68E350DCF51F}"/>
              </a:ext>
            </a:extLst>
          </p:cNvPr>
          <p:cNvSpPr>
            <a:spLocks noGrp="1"/>
          </p:cNvSpPr>
          <p:nvPr userDrawn="1">
            <p:ph type="body" sz="quarter" idx="11"/>
          </p:nvPr>
        </p:nvSpPr>
        <p:spPr>
          <a:xfrm>
            <a:off x="1191042" y="14645196"/>
            <a:ext cx="26348162" cy="122403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190" b="1">
                <a:solidFill>
                  <a:schemeClr val="bg1"/>
                </a:solidFill>
              </a:defRPr>
            </a:lvl1pPr>
            <a:lvl2pPr marL="1215329" indent="0">
              <a:buFontTx/>
              <a:buNone/>
              <a:defRPr>
                <a:solidFill>
                  <a:schemeClr val="bg1"/>
                </a:solidFill>
              </a:defRPr>
            </a:lvl2pPr>
            <a:lvl3pPr marL="2430658" indent="0">
              <a:buFontTx/>
              <a:buNone/>
              <a:defRPr>
                <a:solidFill>
                  <a:schemeClr val="bg1"/>
                </a:solidFill>
              </a:defRPr>
            </a:lvl3pPr>
            <a:lvl4pPr marL="3645987" indent="0">
              <a:buFontTx/>
              <a:buNone/>
              <a:defRPr>
                <a:solidFill>
                  <a:schemeClr val="bg1"/>
                </a:solidFill>
              </a:defRPr>
            </a:lvl4pPr>
            <a:lvl5pPr marL="4861316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CA1B436A-5815-A940-938E-2A592E2623F7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182992" y="15630184"/>
            <a:ext cx="26379436" cy="79652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3190">
                <a:solidFill>
                  <a:schemeClr val="bg1"/>
                </a:solidFill>
              </a:defRPr>
            </a:lvl1pPr>
            <a:lvl2pPr marL="1215329" indent="0">
              <a:buFontTx/>
              <a:buNone/>
              <a:defRPr sz="3190">
                <a:solidFill>
                  <a:schemeClr val="bg1"/>
                </a:solidFill>
              </a:defRPr>
            </a:lvl2pPr>
            <a:lvl3pPr marL="2430658" indent="0">
              <a:buFontTx/>
              <a:buNone/>
              <a:defRPr sz="3190">
                <a:solidFill>
                  <a:schemeClr val="bg1"/>
                </a:solidFill>
              </a:defRPr>
            </a:lvl3pPr>
            <a:lvl4pPr marL="3645987" indent="0">
              <a:buFontTx/>
              <a:buNone/>
              <a:defRPr sz="3190">
                <a:solidFill>
                  <a:schemeClr val="bg1"/>
                </a:solidFill>
              </a:defRPr>
            </a:lvl4pPr>
            <a:lvl5pPr marL="4861316" indent="0">
              <a:buFontTx/>
              <a:buNone/>
              <a:defRPr sz="319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F7C582F0-1FE3-243F-65F1-26F809D580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invGray">
          <a:xfrm>
            <a:off x="1140097" y="957159"/>
            <a:ext cx="4042020" cy="12315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43941-3797-67EF-B674-C091E643F3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1270" y="432980"/>
            <a:ext cx="4489320" cy="2168866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B3C72AB-44F7-1435-9B5F-1013FFCA2E04}"/>
              </a:ext>
            </a:extLst>
          </p:cNvPr>
          <p:cNvCxnSpPr/>
          <p:nvPr userDrawn="1"/>
        </p:nvCxnSpPr>
        <p:spPr>
          <a:xfrm>
            <a:off x="5350913" y="1116030"/>
            <a:ext cx="0" cy="918025"/>
          </a:xfrm>
          <a:prstGeom prst="line">
            <a:avLst/>
          </a:prstGeom>
          <a:ln w="3175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C6991CD-BD5A-9AB6-9649-5E9514B77A7C}"/>
              </a:ext>
            </a:extLst>
          </p:cNvPr>
          <p:cNvSpPr txBox="1">
            <a:spLocks/>
          </p:cNvSpPr>
          <p:nvPr userDrawn="1"/>
        </p:nvSpPr>
        <p:spPr>
          <a:xfrm>
            <a:off x="25020055" y="18166408"/>
            <a:ext cx="8218255" cy="608745"/>
          </a:xfrm>
          <a:prstGeom prst="rect">
            <a:avLst/>
          </a:prstGeom>
        </p:spPr>
        <p:txBody>
          <a:bodyPr vert="horz" lIns="243070" tIns="121535" rIns="243070" bIns="121535" rtlCol="0" anchor="ctr"/>
          <a:lstStyle>
            <a:defPPr>
              <a:defRPr lang="en-US"/>
            </a:defPPr>
            <a:lvl1pPr algn="r">
              <a:defRPr sz="600"/>
            </a:lvl1pPr>
            <a:lvl2pPr marL="45704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08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2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16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20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24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28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32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2127">
                <a:solidFill>
                  <a:schemeClr val="bg1">
                    <a:alpha val="50000"/>
                  </a:schemeClr>
                </a:solidFill>
              </a:rPr>
              <a:t>© 2025 ServiceNow,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94286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F9503-5610-C243-8816-778741646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4221" y="1033873"/>
            <a:ext cx="27868667" cy="3389996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65BD72-34D9-F007-03D1-DCA920CF1C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3780" y="18567206"/>
            <a:ext cx="1019897" cy="6840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B0B267A-9465-1039-A129-6935FBD64D49}"/>
              </a:ext>
            </a:extLst>
          </p:cNvPr>
          <p:cNvCxnSpPr>
            <a:cxnSpLocks/>
          </p:cNvCxnSpPr>
          <p:nvPr userDrawn="1"/>
        </p:nvCxnSpPr>
        <p:spPr>
          <a:xfrm>
            <a:off x="2813780" y="18643870"/>
            <a:ext cx="0" cy="540000"/>
          </a:xfrm>
          <a:prstGeom prst="line">
            <a:avLst/>
          </a:prstGeom>
          <a:ln w="3175">
            <a:solidFill>
              <a:srgbClr val="C3C3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5">
            <a:extLst>
              <a:ext uri="{FF2B5EF4-FFF2-40B4-BE49-F238E27FC236}">
                <a16:creationId xmlns:a16="http://schemas.microsoft.com/office/drawing/2014/main" id="{02305192-CAC1-3DB8-8E8C-216E24884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37380" y="18557856"/>
            <a:ext cx="1976400" cy="56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56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C75FE45-E9AF-4DC4-84DB-E3C2A4B2FFFE}"/>
              </a:ext>
            </a:extLst>
          </p:cNvPr>
          <p:cNvSpPr txBox="1">
            <a:spLocks/>
          </p:cNvSpPr>
          <p:nvPr userDrawn="1"/>
        </p:nvSpPr>
        <p:spPr>
          <a:xfrm>
            <a:off x="29394841" y="18179791"/>
            <a:ext cx="1774912" cy="6480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4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08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2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16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20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24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28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320" algn="l" defTabSz="45704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9B9714D-1B27-0B43-A9CC-9EF2921F49DC}" type="slidenum">
              <a:rPr lang="en-US" sz="2127" b="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pPr algn="r"/>
              <a:t>‹#›</a:t>
            </a:fld>
            <a:endParaRPr lang="en-US" sz="2127" b="0" kern="120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9BDB30-A827-7C46-A7B6-E25C62B40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4220" y="1033873"/>
            <a:ext cx="29742328" cy="33899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8F93C-99A7-3249-8F96-D441C75B6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4219" y="3136406"/>
            <a:ext cx="29742330" cy="11864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 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hidden="1">
            <a:extLst>
              <a:ext uri="{FF2B5EF4-FFF2-40B4-BE49-F238E27FC236}">
                <a16:creationId xmlns:a16="http://schemas.microsoft.com/office/drawing/2014/main" id="{E3009A53-5C82-1B4C-B54B-B295D535267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532"/>
            <a:ext cx="32400875" cy="1943546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64EBFCA-8F87-422E-9B5C-D74D736DA29D}"/>
              </a:ext>
            </a:extLst>
          </p:cNvPr>
          <p:cNvSpPr/>
          <p:nvPr userDrawn="1"/>
        </p:nvSpPr>
        <p:spPr>
          <a:xfrm>
            <a:off x="32151899" y="0"/>
            <a:ext cx="248976" cy="19440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4782" err="1"/>
          </a:p>
        </p:txBody>
      </p:sp>
      <p:pic>
        <p:nvPicPr>
          <p:cNvPr id="4" name="Picture 15">
            <a:extLst>
              <a:ext uri="{FF2B5EF4-FFF2-40B4-BE49-F238E27FC236}">
                <a16:creationId xmlns:a16="http://schemas.microsoft.com/office/drawing/2014/main" id="{7FBD8CEB-04D2-0C0C-C6EF-8BBF98C77D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71634" y="18015899"/>
            <a:ext cx="2606645" cy="7941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AD954F-F01B-9FA6-8BC4-2205DBFEE2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73" r="-906"/>
          <a:stretch/>
        </p:blipFill>
        <p:spPr>
          <a:xfrm>
            <a:off x="4186203" y="17668520"/>
            <a:ext cx="2793618" cy="138760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4F08CE8-552A-DFF9-C81F-078EF6884689}"/>
              </a:ext>
            </a:extLst>
          </p:cNvPr>
          <p:cNvCxnSpPr>
            <a:cxnSpLocks/>
          </p:cNvCxnSpPr>
          <p:nvPr userDrawn="1"/>
        </p:nvCxnSpPr>
        <p:spPr>
          <a:xfrm>
            <a:off x="3983645" y="18108490"/>
            <a:ext cx="0" cy="585016"/>
          </a:xfrm>
          <a:prstGeom prst="line">
            <a:avLst/>
          </a:prstGeom>
          <a:ln w="3175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023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</p:sldLayoutIdLst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2430658" rtl="0" eaLnBrk="1" latinLnBrk="0" hangingPunct="1">
        <a:lnSpc>
          <a:spcPct val="90000"/>
        </a:lnSpc>
        <a:spcBef>
          <a:spcPct val="0"/>
        </a:spcBef>
        <a:buNone/>
        <a:defRPr sz="8506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607665" indent="-607665" algn="l" defTabSz="2430658" rtl="0" eaLnBrk="1" latinLnBrk="0" hangingPunct="1">
        <a:lnSpc>
          <a:spcPct val="100000"/>
        </a:lnSpc>
        <a:spcBef>
          <a:spcPts val="1063"/>
        </a:spcBef>
        <a:spcAft>
          <a:spcPts val="1595"/>
        </a:spcAft>
        <a:buFont typeface="Arial" panose="020B0604020202020204" pitchFamily="34" charset="0"/>
        <a:buChar char="•"/>
        <a:defRPr sz="4785" b="0" kern="1200">
          <a:solidFill>
            <a:schemeClr val="bg1"/>
          </a:solidFill>
          <a:latin typeface="+mn-lt"/>
          <a:ea typeface="+mn-ea"/>
          <a:cs typeface="+mn-cs"/>
        </a:defRPr>
      </a:lvl1pPr>
      <a:lvl2pPr marL="1375685" indent="-620326" algn="l" defTabSz="2430658" rtl="0" eaLnBrk="1" latinLnBrk="0" hangingPunct="1">
        <a:lnSpc>
          <a:spcPct val="100000"/>
        </a:lnSpc>
        <a:spcBef>
          <a:spcPts val="1063"/>
        </a:spcBef>
        <a:spcAft>
          <a:spcPts val="1595"/>
        </a:spcAft>
        <a:buFont typeface="Century Gothic" panose="020B0502020202020204" pitchFamily="34" charset="0"/>
        <a:buChar char="–"/>
        <a:defRPr sz="4785" kern="1200">
          <a:solidFill>
            <a:schemeClr val="bg1"/>
          </a:solidFill>
          <a:latin typeface="+mn-lt"/>
          <a:ea typeface="+mn-ea"/>
          <a:cs typeface="+mn-cs"/>
        </a:defRPr>
      </a:lvl2pPr>
      <a:lvl3pPr marL="2126826" indent="-603446" algn="l" defTabSz="2430658" rtl="0" eaLnBrk="1" latinLnBrk="0" hangingPunct="1">
        <a:lnSpc>
          <a:spcPct val="100000"/>
        </a:lnSpc>
        <a:spcBef>
          <a:spcPts val="1063"/>
        </a:spcBef>
        <a:spcAft>
          <a:spcPts val="1595"/>
        </a:spcAft>
        <a:buFont typeface="Century Gothic" panose="020B0502020202020204" pitchFamily="34" charset="0"/>
        <a:buChar char="–"/>
        <a:defRPr sz="4785" kern="1200">
          <a:solidFill>
            <a:schemeClr val="bg1"/>
          </a:solidFill>
          <a:latin typeface="+mn-lt"/>
          <a:ea typeface="+mn-ea"/>
          <a:cs typeface="+mn-cs"/>
        </a:defRPr>
      </a:lvl3pPr>
      <a:lvl4pPr marL="2882188" indent="-603446" algn="l" defTabSz="2430658" rtl="0" eaLnBrk="1" latinLnBrk="0" hangingPunct="1">
        <a:lnSpc>
          <a:spcPct val="100000"/>
        </a:lnSpc>
        <a:spcBef>
          <a:spcPts val="1063"/>
        </a:spcBef>
        <a:spcAft>
          <a:spcPts val="1595"/>
        </a:spcAft>
        <a:buFont typeface="Century Gothic" panose="020B0502020202020204" pitchFamily="34" charset="0"/>
        <a:buChar char="–"/>
        <a:defRPr sz="4785" kern="1200">
          <a:solidFill>
            <a:schemeClr val="bg1"/>
          </a:solidFill>
          <a:latin typeface="+mn-lt"/>
          <a:ea typeface="+mn-ea"/>
          <a:cs typeface="+mn-cs"/>
        </a:defRPr>
      </a:lvl4pPr>
      <a:lvl5pPr marL="3654427" indent="-620326" algn="l" defTabSz="2430658" rtl="0" eaLnBrk="1" latinLnBrk="0" hangingPunct="1">
        <a:lnSpc>
          <a:spcPct val="100000"/>
        </a:lnSpc>
        <a:spcBef>
          <a:spcPts val="1063"/>
        </a:spcBef>
        <a:spcAft>
          <a:spcPts val="1595"/>
        </a:spcAft>
        <a:buFont typeface="Century Gothic" panose="020B0502020202020204" pitchFamily="34" charset="0"/>
        <a:buChar char="–"/>
        <a:defRPr sz="4785" kern="1200">
          <a:solidFill>
            <a:schemeClr val="bg1"/>
          </a:solidFill>
          <a:latin typeface="+mn-lt"/>
          <a:ea typeface="+mn-ea"/>
          <a:cs typeface="+mn-cs"/>
        </a:defRPr>
      </a:lvl5pPr>
      <a:lvl6pPr marL="6684310" indent="-607665" algn="l" defTabSz="2430658" rtl="0" eaLnBrk="1" latinLnBrk="0" hangingPunct="1">
        <a:lnSpc>
          <a:spcPct val="90000"/>
        </a:lnSpc>
        <a:spcBef>
          <a:spcPts val="1329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6pPr>
      <a:lvl7pPr marL="7899639" indent="-607665" algn="l" defTabSz="2430658" rtl="0" eaLnBrk="1" latinLnBrk="0" hangingPunct="1">
        <a:lnSpc>
          <a:spcPct val="90000"/>
        </a:lnSpc>
        <a:spcBef>
          <a:spcPts val="1329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7pPr>
      <a:lvl8pPr marL="9114968" indent="-607665" algn="l" defTabSz="2430658" rtl="0" eaLnBrk="1" latinLnBrk="0" hangingPunct="1">
        <a:lnSpc>
          <a:spcPct val="90000"/>
        </a:lnSpc>
        <a:spcBef>
          <a:spcPts val="1329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8pPr>
      <a:lvl9pPr marL="10330297" indent="-607665" algn="l" defTabSz="2430658" rtl="0" eaLnBrk="1" latinLnBrk="0" hangingPunct="1">
        <a:lnSpc>
          <a:spcPct val="90000"/>
        </a:lnSpc>
        <a:spcBef>
          <a:spcPts val="1329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1pPr>
      <a:lvl2pPr marL="1215329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2pPr>
      <a:lvl3pPr marL="2430658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3pPr>
      <a:lvl4pPr marL="3645987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4pPr>
      <a:lvl5pPr marL="4861316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5pPr>
      <a:lvl6pPr marL="6076645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6pPr>
      <a:lvl7pPr marL="7291974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7pPr>
      <a:lvl8pPr marL="8507303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8pPr>
      <a:lvl9pPr marL="9722632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34">
          <p15:clr>
            <a:srgbClr val="F26B43"/>
          </p15:clr>
        </p15:guide>
        <p15:guide id="3" orient="horz" pos="2246">
          <p15:clr>
            <a:srgbClr val="F26B43"/>
          </p15:clr>
        </p15:guide>
        <p15:guide id="4" pos="344">
          <p15:clr>
            <a:srgbClr val="F26B43"/>
          </p15:clr>
        </p15:guide>
        <p15:guide id="5" pos="699">
          <p15:clr>
            <a:srgbClr val="F26B43"/>
          </p15:clr>
        </p15:guide>
        <p15:guide id="6" pos="784">
          <p15:clr>
            <a:srgbClr val="F26B43"/>
          </p15:clr>
        </p15:guide>
        <p15:guide id="7" pos="1143">
          <p15:clr>
            <a:srgbClr val="F26B43"/>
          </p15:clr>
        </p15:guide>
        <p15:guide id="8" pos="1228">
          <p15:clr>
            <a:srgbClr val="F26B43"/>
          </p15:clr>
        </p15:guide>
        <p15:guide id="9" pos="1585">
          <p15:clr>
            <a:srgbClr val="F26B43"/>
          </p15:clr>
        </p15:guide>
        <p15:guide id="10" pos="1668">
          <p15:clr>
            <a:srgbClr val="F26B43"/>
          </p15:clr>
        </p15:guide>
        <p15:guide id="11" pos="2027">
          <p15:clr>
            <a:srgbClr val="F26B43"/>
          </p15:clr>
        </p15:guide>
        <p15:guide id="12" pos="2112">
          <p15:clr>
            <a:srgbClr val="F26B43"/>
          </p15:clr>
        </p15:guide>
        <p15:guide id="14" pos="2468">
          <p15:clr>
            <a:srgbClr val="F26B43"/>
          </p15:clr>
        </p15:guide>
        <p15:guide id="15" pos="2554">
          <p15:clr>
            <a:srgbClr val="F26B43"/>
          </p15:clr>
        </p15:guide>
        <p15:guide id="16" pos="2909">
          <p15:clr>
            <a:srgbClr val="F26B43"/>
          </p15:clr>
        </p15:guide>
        <p15:guide id="17" pos="2975">
          <p15:clr>
            <a:srgbClr val="F26B43"/>
          </p15:clr>
        </p15:guide>
        <p15:guide id="18" pos="3352">
          <p15:clr>
            <a:srgbClr val="F26B43"/>
          </p15:clr>
        </p15:guide>
        <p15:guide id="19" pos="3437">
          <p15:clr>
            <a:srgbClr val="F26B43"/>
          </p15:clr>
        </p15:guide>
        <p15:guide id="20" pos="3794">
          <p15:clr>
            <a:srgbClr val="F26B43"/>
          </p15:clr>
        </p15:guide>
        <p15:guide id="21" pos="3879">
          <p15:clr>
            <a:srgbClr val="F26B43"/>
          </p15:clr>
        </p15:guide>
        <p15:guide id="22" pos="4235">
          <p15:clr>
            <a:srgbClr val="F26B43"/>
          </p15:clr>
        </p15:guide>
        <p15:guide id="23" pos="4320">
          <p15:clr>
            <a:srgbClr val="F26B43"/>
          </p15:clr>
        </p15:guide>
        <p15:guide id="24" pos="4677">
          <p15:clr>
            <a:srgbClr val="F26B43"/>
          </p15:clr>
        </p15:guide>
        <p15:guide id="25" pos="4763">
          <p15:clr>
            <a:srgbClr val="F26B43"/>
          </p15:clr>
        </p15:guide>
        <p15:guide id="26" pos="5119">
          <p15:clr>
            <a:srgbClr val="F26B43"/>
          </p15:clr>
        </p15:guide>
        <p15:guide id="27" pos="5205">
          <p15:clr>
            <a:srgbClr val="F26B43"/>
          </p15:clr>
        </p15:guide>
        <p15:guide id="28" pos="5563">
          <p15:clr>
            <a:srgbClr val="F26B43"/>
          </p15:clr>
        </p15:guide>
        <p15:guide id="29" pos="5647">
          <p15:clr>
            <a:srgbClr val="F26B43"/>
          </p15:clr>
        </p15:guide>
        <p15:guide id="30" pos="6531">
          <p15:clr>
            <a:srgbClr val="F26B43"/>
          </p15:clr>
        </p15:guide>
        <p15:guide id="31" pos="6887">
          <p15:clr>
            <a:srgbClr val="F26B43"/>
          </p15:clr>
        </p15:guide>
        <p15:guide id="32" pos="6973">
          <p15:clr>
            <a:srgbClr val="F26B43"/>
          </p15:clr>
        </p15:guide>
        <p15:guide id="33" pos="7331">
          <p15:clr>
            <a:srgbClr val="F26B43"/>
          </p15:clr>
        </p15:guide>
        <p15:guide id="36" pos="6003">
          <p15:clr>
            <a:srgbClr val="F26B43"/>
          </p15:clr>
        </p15:guide>
        <p15:guide id="37" pos="6088">
          <p15:clr>
            <a:srgbClr val="F26B43"/>
          </p15:clr>
        </p15:guide>
        <p15:guide id="38" pos="6447">
          <p15:clr>
            <a:srgbClr val="F26B43"/>
          </p15:clr>
        </p15:guide>
        <p15:guide id="39" orient="horz" pos="696">
          <p15:clr>
            <a:srgbClr val="F26B43"/>
          </p15:clr>
        </p15:guide>
        <p15:guide id="40" orient="horz" pos="288">
          <p15:clr>
            <a:srgbClr val="F26B43"/>
          </p15:clr>
        </p15:guide>
        <p15:guide id="41" orient="horz" pos="600">
          <p15:clr>
            <a:srgbClr val="F26B43"/>
          </p15:clr>
        </p15:guide>
        <p15:guide id="42" orient="horz" pos="1018">
          <p15:clr>
            <a:srgbClr val="F26B43"/>
          </p15:clr>
        </p15:guide>
        <p15:guide id="43" orient="horz" pos="1515">
          <p15:clr>
            <a:srgbClr val="F26B43"/>
          </p15:clr>
        </p15:guide>
        <p15:guide id="44" orient="horz" pos="1106">
          <p15:clr>
            <a:srgbClr val="F26B43"/>
          </p15:clr>
        </p15:guide>
        <p15:guide id="45" orient="horz" pos="1427">
          <p15:clr>
            <a:srgbClr val="F26B43"/>
          </p15:clr>
        </p15:guide>
        <p15:guide id="46" orient="horz" pos="1837">
          <p15:clr>
            <a:srgbClr val="F26B43"/>
          </p15:clr>
        </p15:guide>
        <p15:guide id="47" orient="horz" pos="1920">
          <p15:clr>
            <a:srgbClr val="F26B43"/>
          </p15:clr>
        </p15:guide>
        <p15:guide id="48" orient="horz" pos="2656">
          <p15:clr>
            <a:srgbClr val="F26B43"/>
          </p15:clr>
        </p15:guide>
        <p15:guide id="49" orient="horz" pos="2744">
          <p15:clr>
            <a:srgbClr val="F26B43"/>
          </p15:clr>
        </p15:guide>
        <p15:guide id="50" orient="horz" pos="3065">
          <p15:clr>
            <a:srgbClr val="F26B43"/>
          </p15:clr>
        </p15:guide>
        <p15:guide id="51" orient="horz" pos="3153">
          <p15:clr>
            <a:srgbClr val="F26B43"/>
          </p15:clr>
        </p15:guide>
        <p15:guide id="53" orient="horz" pos="3477">
          <p15:clr>
            <a:srgbClr val="F26B43"/>
          </p15:clr>
        </p15:guide>
        <p15:guide id="54" orient="horz" pos="3562">
          <p15:clr>
            <a:srgbClr val="F26B43"/>
          </p15:clr>
        </p15:guide>
        <p15:guide id="55" orient="horz" pos="4240">
          <p15:clr>
            <a:srgbClr val="F26B43"/>
          </p15:clr>
        </p15:guide>
        <p15:guide id="56" orient="horz" pos="3886">
          <p15:clr>
            <a:srgbClr val="F26B43"/>
          </p15:clr>
        </p15:guide>
        <p15:guide id="59" pos="7619">
          <p15:clr>
            <a:srgbClr val="9FCC3B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9BDB30-A827-7C46-A7B6-E25C62B40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4220" y="1033873"/>
            <a:ext cx="29742328" cy="33899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8F93C-99A7-3249-8F96-D441C75B6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4219" y="3136406"/>
            <a:ext cx="29742330" cy="11864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 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hidden="1">
            <a:extLst>
              <a:ext uri="{FF2B5EF4-FFF2-40B4-BE49-F238E27FC236}">
                <a16:creationId xmlns:a16="http://schemas.microsoft.com/office/drawing/2014/main" id="{E3009A53-5C82-1B4C-B54B-B295D535267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532"/>
            <a:ext cx="32400875" cy="1943546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64EBFCA-8F87-422E-9B5C-D74D736DA29D}"/>
              </a:ext>
            </a:extLst>
          </p:cNvPr>
          <p:cNvSpPr/>
          <p:nvPr userDrawn="1"/>
        </p:nvSpPr>
        <p:spPr>
          <a:xfrm>
            <a:off x="32151899" y="0"/>
            <a:ext cx="248976" cy="194405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4782" err="1"/>
          </a:p>
        </p:txBody>
      </p:sp>
    </p:spTree>
    <p:extLst>
      <p:ext uri="{BB962C8B-B14F-4D97-AF65-F5344CB8AC3E}">
        <p14:creationId xmlns:p14="http://schemas.microsoft.com/office/powerpoint/2010/main" val="418807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6" r:id="rId1"/>
  </p:sldLayoutIdLst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2430658" rtl="0" eaLnBrk="1" latinLnBrk="0" hangingPunct="1">
        <a:lnSpc>
          <a:spcPct val="90000"/>
        </a:lnSpc>
        <a:spcBef>
          <a:spcPct val="0"/>
        </a:spcBef>
        <a:buNone/>
        <a:defRPr sz="8506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7665" indent="-607665" algn="l" defTabSz="2430658" rtl="0" eaLnBrk="1" latinLnBrk="0" hangingPunct="1">
        <a:lnSpc>
          <a:spcPct val="100000"/>
        </a:lnSpc>
        <a:spcBef>
          <a:spcPts val="1063"/>
        </a:spcBef>
        <a:spcAft>
          <a:spcPts val="1595"/>
        </a:spcAft>
        <a:buFont typeface="Arial" panose="020B0604020202020204" pitchFamily="34" charset="0"/>
        <a:buChar char="•"/>
        <a:defRPr sz="4785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1375685" indent="-620326" algn="l" defTabSz="2430658" rtl="0" eaLnBrk="1" latinLnBrk="0" hangingPunct="1">
        <a:lnSpc>
          <a:spcPct val="100000"/>
        </a:lnSpc>
        <a:spcBef>
          <a:spcPts val="1063"/>
        </a:spcBef>
        <a:spcAft>
          <a:spcPts val="1595"/>
        </a:spcAft>
        <a:buFont typeface="Century Gothic" panose="020B0502020202020204" pitchFamily="34" charset="0"/>
        <a:buChar char="–"/>
        <a:defRPr sz="4785" kern="1200">
          <a:solidFill>
            <a:schemeClr val="tx1"/>
          </a:solidFill>
          <a:latin typeface="+mn-lt"/>
          <a:ea typeface="+mn-ea"/>
          <a:cs typeface="+mn-cs"/>
        </a:defRPr>
      </a:lvl2pPr>
      <a:lvl3pPr marL="2126826" indent="-603446" algn="l" defTabSz="2430658" rtl="0" eaLnBrk="1" latinLnBrk="0" hangingPunct="1">
        <a:lnSpc>
          <a:spcPct val="100000"/>
        </a:lnSpc>
        <a:spcBef>
          <a:spcPts val="1063"/>
        </a:spcBef>
        <a:spcAft>
          <a:spcPts val="1595"/>
        </a:spcAft>
        <a:buFont typeface="Century Gothic" panose="020B0502020202020204" pitchFamily="34" charset="0"/>
        <a:buChar char="–"/>
        <a:defRPr sz="4785" kern="1200">
          <a:solidFill>
            <a:schemeClr val="tx1"/>
          </a:solidFill>
          <a:latin typeface="+mn-lt"/>
          <a:ea typeface="+mn-ea"/>
          <a:cs typeface="+mn-cs"/>
        </a:defRPr>
      </a:lvl3pPr>
      <a:lvl4pPr marL="2882188" indent="-603446" algn="l" defTabSz="2430658" rtl="0" eaLnBrk="1" latinLnBrk="0" hangingPunct="1">
        <a:lnSpc>
          <a:spcPct val="100000"/>
        </a:lnSpc>
        <a:spcBef>
          <a:spcPts val="1063"/>
        </a:spcBef>
        <a:spcAft>
          <a:spcPts val="1595"/>
        </a:spcAft>
        <a:buFont typeface="Century Gothic" panose="020B0502020202020204" pitchFamily="34" charset="0"/>
        <a:buChar char="–"/>
        <a:defRPr sz="4785" kern="1200">
          <a:solidFill>
            <a:schemeClr val="tx1"/>
          </a:solidFill>
          <a:latin typeface="+mn-lt"/>
          <a:ea typeface="+mn-ea"/>
          <a:cs typeface="+mn-cs"/>
        </a:defRPr>
      </a:lvl4pPr>
      <a:lvl5pPr marL="3654427" indent="-620326" algn="l" defTabSz="2430658" rtl="0" eaLnBrk="1" latinLnBrk="0" hangingPunct="1">
        <a:lnSpc>
          <a:spcPct val="100000"/>
        </a:lnSpc>
        <a:spcBef>
          <a:spcPts val="1063"/>
        </a:spcBef>
        <a:spcAft>
          <a:spcPts val="1595"/>
        </a:spcAft>
        <a:buFont typeface="Century Gothic" panose="020B0502020202020204" pitchFamily="34" charset="0"/>
        <a:buChar char="–"/>
        <a:defRPr sz="4785" kern="1200">
          <a:solidFill>
            <a:schemeClr val="tx1"/>
          </a:solidFill>
          <a:latin typeface="+mn-lt"/>
          <a:ea typeface="+mn-ea"/>
          <a:cs typeface="+mn-cs"/>
        </a:defRPr>
      </a:lvl5pPr>
      <a:lvl6pPr marL="6684310" indent="-607665" algn="l" defTabSz="2430658" rtl="0" eaLnBrk="1" latinLnBrk="0" hangingPunct="1">
        <a:lnSpc>
          <a:spcPct val="90000"/>
        </a:lnSpc>
        <a:spcBef>
          <a:spcPts val="1329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6pPr>
      <a:lvl7pPr marL="7899639" indent="-607665" algn="l" defTabSz="2430658" rtl="0" eaLnBrk="1" latinLnBrk="0" hangingPunct="1">
        <a:lnSpc>
          <a:spcPct val="90000"/>
        </a:lnSpc>
        <a:spcBef>
          <a:spcPts val="1329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7pPr>
      <a:lvl8pPr marL="9114968" indent="-607665" algn="l" defTabSz="2430658" rtl="0" eaLnBrk="1" latinLnBrk="0" hangingPunct="1">
        <a:lnSpc>
          <a:spcPct val="90000"/>
        </a:lnSpc>
        <a:spcBef>
          <a:spcPts val="1329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8pPr>
      <a:lvl9pPr marL="10330297" indent="-607665" algn="l" defTabSz="2430658" rtl="0" eaLnBrk="1" latinLnBrk="0" hangingPunct="1">
        <a:lnSpc>
          <a:spcPct val="90000"/>
        </a:lnSpc>
        <a:spcBef>
          <a:spcPts val="1329"/>
        </a:spcBef>
        <a:buFont typeface="Arial" panose="020B0604020202020204" pitchFamily="34" charset="0"/>
        <a:buChar char="•"/>
        <a:defRPr sz="47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1pPr>
      <a:lvl2pPr marL="1215329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2pPr>
      <a:lvl3pPr marL="2430658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3pPr>
      <a:lvl4pPr marL="3645987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4pPr>
      <a:lvl5pPr marL="4861316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5pPr>
      <a:lvl6pPr marL="6076645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6pPr>
      <a:lvl7pPr marL="7291974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7pPr>
      <a:lvl8pPr marL="8507303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8pPr>
      <a:lvl9pPr marL="9722632" algn="l" defTabSz="2430658" rtl="0" eaLnBrk="1" latinLnBrk="0" hangingPunct="1">
        <a:defRPr sz="47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34">
          <p15:clr>
            <a:srgbClr val="F26B43"/>
          </p15:clr>
        </p15:guide>
        <p15:guide id="3" orient="horz" pos="2246">
          <p15:clr>
            <a:srgbClr val="F26B43"/>
          </p15:clr>
        </p15:guide>
        <p15:guide id="4" pos="344">
          <p15:clr>
            <a:srgbClr val="F26B43"/>
          </p15:clr>
        </p15:guide>
        <p15:guide id="5" pos="699">
          <p15:clr>
            <a:srgbClr val="F26B43"/>
          </p15:clr>
        </p15:guide>
        <p15:guide id="6" pos="784">
          <p15:clr>
            <a:srgbClr val="F26B43"/>
          </p15:clr>
        </p15:guide>
        <p15:guide id="7" pos="1143">
          <p15:clr>
            <a:srgbClr val="F26B43"/>
          </p15:clr>
        </p15:guide>
        <p15:guide id="8" pos="1228">
          <p15:clr>
            <a:srgbClr val="F26B43"/>
          </p15:clr>
        </p15:guide>
        <p15:guide id="9" pos="1585">
          <p15:clr>
            <a:srgbClr val="F26B43"/>
          </p15:clr>
        </p15:guide>
        <p15:guide id="10" pos="1668">
          <p15:clr>
            <a:srgbClr val="F26B43"/>
          </p15:clr>
        </p15:guide>
        <p15:guide id="11" pos="2027">
          <p15:clr>
            <a:srgbClr val="F26B43"/>
          </p15:clr>
        </p15:guide>
        <p15:guide id="12" pos="2112">
          <p15:clr>
            <a:srgbClr val="F26B43"/>
          </p15:clr>
        </p15:guide>
        <p15:guide id="14" pos="2468">
          <p15:clr>
            <a:srgbClr val="F26B43"/>
          </p15:clr>
        </p15:guide>
        <p15:guide id="15" pos="2554">
          <p15:clr>
            <a:srgbClr val="F26B43"/>
          </p15:clr>
        </p15:guide>
        <p15:guide id="16" pos="2909">
          <p15:clr>
            <a:srgbClr val="F26B43"/>
          </p15:clr>
        </p15:guide>
        <p15:guide id="17" pos="2995">
          <p15:clr>
            <a:srgbClr val="F26B43"/>
          </p15:clr>
        </p15:guide>
        <p15:guide id="18" pos="3352">
          <p15:clr>
            <a:srgbClr val="F26B43"/>
          </p15:clr>
        </p15:guide>
        <p15:guide id="19" pos="3437">
          <p15:clr>
            <a:srgbClr val="F26B43"/>
          </p15:clr>
        </p15:guide>
        <p15:guide id="20" pos="3794">
          <p15:clr>
            <a:srgbClr val="F26B43"/>
          </p15:clr>
        </p15:guide>
        <p15:guide id="21" pos="3879">
          <p15:clr>
            <a:srgbClr val="F26B43"/>
          </p15:clr>
        </p15:guide>
        <p15:guide id="22" pos="4235">
          <p15:clr>
            <a:srgbClr val="F26B43"/>
          </p15:clr>
        </p15:guide>
        <p15:guide id="23" pos="4320">
          <p15:clr>
            <a:srgbClr val="F26B43"/>
          </p15:clr>
        </p15:guide>
        <p15:guide id="24" pos="4677">
          <p15:clr>
            <a:srgbClr val="F26B43"/>
          </p15:clr>
        </p15:guide>
        <p15:guide id="25" pos="4763">
          <p15:clr>
            <a:srgbClr val="F26B43"/>
          </p15:clr>
        </p15:guide>
        <p15:guide id="26" pos="5119">
          <p15:clr>
            <a:srgbClr val="F26B43"/>
          </p15:clr>
        </p15:guide>
        <p15:guide id="27" pos="5205">
          <p15:clr>
            <a:srgbClr val="F26B43"/>
          </p15:clr>
        </p15:guide>
        <p15:guide id="28" pos="5563">
          <p15:clr>
            <a:srgbClr val="F26B43"/>
          </p15:clr>
        </p15:guide>
        <p15:guide id="29" pos="5647">
          <p15:clr>
            <a:srgbClr val="F26B43"/>
          </p15:clr>
        </p15:guide>
        <p15:guide id="30" pos="6531">
          <p15:clr>
            <a:srgbClr val="F26B43"/>
          </p15:clr>
        </p15:guide>
        <p15:guide id="31" pos="6887">
          <p15:clr>
            <a:srgbClr val="F26B43"/>
          </p15:clr>
        </p15:guide>
        <p15:guide id="32" pos="6973">
          <p15:clr>
            <a:srgbClr val="F26B43"/>
          </p15:clr>
        </p15:guide>
        <p15:guide id="33" pos="7331">
          <p15:clr>
            <a:srgbClr val="F26B43"/>
          </p15:clr>
        </p15:guide>
        <p15:guide id="36" pos="6003">
          <p15:clr>
            <a:srgbClr val="F26B43"/>
          </p15:clr>
        </p15:guide>
        <p15:guide id="37" pos="6088">
          <p15:clr>
            <a:srgbClr val="F26B43"/>
          </p15:clr>
        </p15:guide>
        <p15:guide id="38" pos="6447">
          <p15:clr>
            <a:srgbClr val="F26B43"/>
          </p15:clr>
        </p15:guide>
        <p15:guide id="39" orient="horz" pos="696">
          <p15:clr>
            <a:srgbClr val="F26B43"/>
          </p15:clr>
        </p15:guide>
        <p15:guide id="40" orient="horz" pos="288">
          <p15:clr>
            <a:srgbClr val="F26B43"/>
          </p15:clr>
        </p15:guide>
        <p15:guide id="41" orient="horz" pos="600">
          <p15:clr>
            <a:srgbClr val="F26B43"/>
          </p15:clr>
        </p15:guide>
        <p15:guide id="42" orient="horz" pos="1018">
          <p15:clr>
            <a:srgbClr val="F26B43"/>
          </p15:clr>
        </p15:guide>
        <p15:guide id="43" orient="horz" pos="1515">
          <p15:clr>
            <a:srgbClr val="F26B43"/>
          </p15:clr>
        </p15:guide>
        <p15:guide id="44" orient="horz" pos="1106">
          <p15:clr>
            <a:srgbClr val="F26B43"/>
          </p15:clr>
        </p15:guide>
        <p15:guide id="45" orient="horz" pos="1427">
          <p15:clr>
            <a:srgbClr val="F26B43"/>
          </p15:clr>
        </p15:guide>
        <p15:guide id="46" orient="horz" pos="1837">
          <p15:clr>
            <a:srgbClr val="F26B43"/>
          </p15:clr>
        </p15:guide>
        <p15:guide id="47" orient="horz" pos="1920">
          <p15:clr>
            <a:srgbClr val="F26B43"/>
          </p15:clr>
        </p15:guide>
        <p15:guide id="48" orient="horz" pos="2656">
          <p15:clr>
            <a:srgbClr val="F26B43"/>
          </p15:clr>
        </p15:guide>
        <p15:guide id="49" orient="horz" pos="2744">
          <p15:clr>
            <a:srgbClr val="F26B43"/>
          </p15:clr>
        </p15:guide>
        <p15:guide id="50" orient="horz" pos="3065">
          <p15:clr>
            <a:srgbClr val="F26B43"/>
          </p15:clr>
        </p15:guide>
        <p15:guide id="51" orient="horz" pos="3153">
          <p15:clr>
            <a:srgbClr val="F26B43"/>
          </p15:clr>
        </p15:guide>
        <p15:guide id="53" orient="horz" pos="3477">
          <p15:clr>
            <a:srgbClr val="F26B43"/>
          </p15:clr>
        </p15:guide>
        <p15:guide id="54" orient="horz" pos="3562">
          <p15:clr>
            <a:srgbClr val="F26B43"/>
          </p15:clr>
        </p15:guide>
        <p15:guide id="55" orient="horz" pos="4240">
          <p15:clr>
            <a:srgbClr val="F26B43"/>
          </p15:clr>
        </p15:guide>
        <p15:guide id="56" orient="horz" pos="3886">
          <p15:clr>
            <a:srgbClr val="F26B43"/>
          </p15:clr>
        </p15:guide>
        <p15:guide id="59" pos="7619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hyperlink" Target="https://nowlearning.servicenow.com/nowcreate?id=nc_asset&amp;asset_id=2405da08c3270a501ac0f60f0501317a&amp;nc_source=copy_asset_link" TargetMode="External"/><Relationship Id="rId3" Type="http://schemas.openxmlformats.org/officeDocument/2006/relationships/hyperlink" Target="http://www.servicenow.com/nowcreate" TargetMode="External"/><Relationship Id="rId7" Type="http://schemas.openxmlformats.org/officeDocument/2006/relationships/image" Target="../media/image12.svg"/><Relationship Id="rId12" Type="http://schemas.openxmlformats.org/officeDocument/2006/relationships/hyperlink" Target="https://www.servicenow.com/uk/solutions/technology-excellence/automated-service-ops.html#!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s://www.servicenow.com/content/dam/servicenow-assets/public/en-us/doc-type/success/insight/cmdb-health-maintenance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hyperlink" Target="https://nowlearning.servicenow.com/nowcreate?id=nc_asset&amp;asset_id=b6edf441473255145cbdaf44846d4342&amp;nc_source=copy_asset_link" TargetMode="External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hyperlink" Target="https://nowlearning.servicenow.com/nowcreate?id=nc_asset&amp;asset_id=5bb6f0559328b51056aeb94c5cba104d&amp;nc_source=copy_asset_lin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FFF1F392-D9B4-4E2F-8003-57257CB6F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0000"/>
              <a:t>Service Operations Sequencing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75C3003-248B-440E-AF54-BD832B0541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Recommended Implementation Sequence for ITSM and ITOM products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2707EFF7-2B5B-4A8E-91F8-8E46BC2A5E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7706" y="14406151"/>
            <a:ext cx="26348162" cy="1224033"/>
          </a:xfrm>
        </p:spPr>
        <p:txBody>
          <a:bodyPr/>
          <a:lstStyle/>
          <a:p>
            <a:r>
              <a:rPr lang="en-US"/>
              <a:t>Compiled by Technology Workflows Leading Practices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65EDB6C4-F0BF-443A-B547-8061C871BA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150" dirty="0"/>
              <a:t>Contact: </a:t>
            </a:r>
            <a:r>
              <a:rPr lang="en-US" sz="3150" dirty="0">
                <a:ea typeface="+mn-lt"/>
                <a:cs typeface="+mn-lt"/>
              </a:rPr>
              <a:t>Adam Bottini</a:t>
            </a:r>
            <a:r>
              <a:rPr lang="en-US" sz="3150" dirty="0"/>
              <a:t>, Director of Success @ Scale with feedback</a:t>
            </a:r>
          </a:p>
          <a:p>
            <a:r>
              <a:rPr lang="en-US" sz="3150" dirty="0"/>
              <a:t>April 2025</a:t>
            </a:r>
          </a:p>
        </p:txBody>
      </p:sp>
      <p:sp>
        <p:nvSpPr>
          <p:cNvPr id="4" name="Text Placeholder 22">
            <a:extLst>
              <a:ext uri="{FF2B5EF4-FFF2-40B4-BE49-F238E27FC236}">
                <a16:creationId xmlns:a16="http://schemas.microsoft.com/office/drawing/2014/main" id="{EC498B8A-886B-B6EB-C54E-D94714C59FCE}"/>
              </a:ext>
            </a:extLst>
          </p:cNvPr>
          <p:cNvSpPr txBox="1">
            <a:spLocks/>
          </p:cNvSpPr>
          <p:nvPr/>
        </p:nvSpPr>
        <p:spPr>
          <a:xfrm>
            <a:off x="1209869" y="14200991"/>
            <a:ext cx="26379436" cy="7965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2430658" rtl="0" eaLnBrk="1" latinLnBrk="0" hangingPunct="1">
              <a:lnSpc>
                <a:spcPct val="100000"/>
              </a:lnSpc>
              <a:spcBef>
                <a:spcPts val="1063"/>
              </a:spcBef>
              <a:spcAft>
                <a:spcPts val="1595"/>
              </a:spcAft>
              <a:buFontTx/>
              <a:buNone/>
              <a:defRPr sz="319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215329" indent="0" algn="l" defTabSz="2430658" rtl="0" eaLnBrk="1" latinLnBrk="0" hangingPunct="1">
              <a:lnSpc>
                <a:spcPct val="100000"/>
              </a:lnSpc>
              <a:spcBef>
                <a:spcPts val="1063"/>
              </a:spcBef>
              <a:spcAft>
                <a:spcPts val="1595"/>
              </a:spcAft>
              <a:buFontTx/>
              <a:buNone/>
              <a:defRPr sz="319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430658" indent="0" algn="l" defTabSz="2430658" rtl="0" eaLnBrk="1" latinLnBrk="0" hangingPunct="1">
              <a:lnSpc>
                <a:spcPct val="100000"/>
              </a:lnSpc>
              <a:spcBef>
                <a:spcPts val="1063"/>
              </a:spcBef>
              <a:spcAft>
                <a:spcPts val="1595"/>
              </a:spcAft>
              <a:buFontTx/>
              <a:buNone/>
              <a:defRPr sz="319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645987" indent="0" algn="l" defTabSz="2430658" rtl="0" eaLnBrk="1" latinLnBrk="0" hangingPunct="1">
              <a:lnSpc>
                <a:spcPct val="100000"/>
              </a:lnSpc>
              <a:spcBef>
                <a:spcPts val="1063"/>
              </a:spcBef>
              <a:spcAft>
                <a:spcPts val="1595"/>
              </a:spcAft>
              <a:buFontTx/>
              <a:buNone/>
              <a:defRPr sz="319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861316" indent="0" algn="l" defTabSz="2430658" rtl="0" eaLnBrk="1" latinLnBrk="0" hangingPunct="1">
              <a:lnSpc>
                <a:spcPct val="100000"/>
              </a:lnSpc>
              <a:spcBef>
                <a:spcPts val="1063"/>
              </a:spcBef>
              <a:spcAft>
                <a:spcPts val="1595"/>
              </a:spcAft>
              <a:buFontTx/>
              <a:buNone/>
              <a:defRPr sz="319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684310" indent="-607665" algn="l" defTabSz="2430658" rtl="0" eaLnBrk="1" latinLnBrk="0" hangingPunct="1">
              <a:lnSpc>
                <a:spcPct val="90000"/>
              </a:lnSpc>
              <a:spcBef>
                <a:spcPts val="1329"/>
              </a:spcBef>
              <a:buFont typeface="Arial" panose="020B0604020202020204" pitchFamily="34" charset="0"/>
              <a:buChar char="•"/>
              <a:defRPr sz="47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899639" indent="-607665" algn="l" defTabSz="2430658" rtl="0" eaLnBrk="1" latinLnBrk="0" hangingPunct="1">
              <a:lnSpc>
                <a:spcPct val="90000"/>
              </a:lnSpc>
              <a:spcBef>
                <a:spcPts val="1329"/>
              </a:spcBef>
              <a:buFont typeface="Arial" panose="020B0604020202020204" pitchFamily="34" charset="0"/>
              <a:buChar char="•"/>
              <a:defRPr sz="47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14968" indent="-607665" algn="l" defTabSz="2430658" rtl="0" eaLnBrk="1" latinLnBrk="0" hangingPunct="1">
              <a:lnSpc>
                <a:spcPct val="90000"/>
              </a:lnSpc>
              <a:spcBef>
                <a:spcPts val="1329"/>
              </a:spcBef>
              <a:buFont typeface="Arial" panose="020B0604020202020204" pitchFamily="34" charset="0"/>
              <a:buChar char="•"/>
              <a:defRPr sz="47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30297" indent="-607665" algn="l" defTabSz="2430658" rtl="0" eaLnBrk="1" latinLnBrk="0" hangingPunct="1">
              <a:lnSpc>
                <a:spcPct val="90000"/>
              </a:lnSpc>
              <a:spcBef>
                <a:spcPts val="1329"/>
              </a:spcBef>
              <a:buFont typeface="Arial" panose="020B0604020202020204" pitchFamily="34" charset="0"/>
              <a:buChar char="•"/>
              <a:defRPr sz="47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150"/>
              <a:t>Asset number: </a:t>
            </a:r>
            <a:r>
              <a:rPr lang="en-US" sz="3150">
                <a:ea typeface="+mn-lt"/>
                <a:cs typeface="+mn-lt"/>
              </a:rPr>
              <a:t>0003332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5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2FF449C-6470-624B-832C-9A93B5F354E2}"/>
              </a:ext>
            </a:extLst>
          </p:cNvPr>
          <p:cNvSpPr/>
          <p:nvPr/>
        </p:nvSpPr>
        <p:spPr>
          <a:xfrm>
            <a:off x="-11241" y="1"/>
            <a:ext cx="32202362" cy="8277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3200">
                <a:latin typeface="Century Gothic"/>
              </a:rPr>
              <a:t>Service Operations (ITSM + ITOM) Recommended Implementation Sequence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B733BE-E5CE-48E9-9C25-A85E0A3A9A69}"/>
              </a:ext>
            </a:extLst>
          </p:cNvPr>
          <p:cNvSpPr txBox="1"/>
          <p:nvPr/>
        </p:nvSpPr>
        <p:spPr>
          <a:xfrm>
            <a:off x="6860851" y="4292226"/>
            <a:ext cx="2962463" cy="5273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365"/>
              </a:spcBef>
            </a:pPr>
            <a:r>
              <a:rPr lang="en-US" sz="1400">
                <a:latin typeface="Century Gothic" panose="020B0502020202020204" pitchFamily="34" charset="0"/>
              </a:rPr>
              <a:t>Monitored and approved changes to configuration items</a:t>
            </a:r>
          </a:p>
          <a:p>
            <a:pPr>
              <a:spcBef>
                <a:spcPts val="365"/>
              </a:spcBef>
            </a:pPr>
            <a:endParaRPr lang="en-US" sz="1400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99878733-4B98-164E-A630-A36F07561E5B}"/>
              </a:ext>
            </a:extLst>
          </p:cNvPr>
          <p:cNvSpPr/>
          <p:nvPr/>
        </p:nvSpPr>
        <p:spPr>
          <a:xfrm>
            <a:off x="4781365" y="4227198"/>
            <a:ext cx="1908000" cy="603504"/>
          </a:xfrm>
          <a:prstGeom prst="roundRect">
            <a:avLst/>
          </a:prstGeom>
          <a:solidFill>
            <a:srgbClr val="379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Change Management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802DF11-EBC6-4561-AC6A-05DC0865BF84}"/>
              </a:ext>
            </a:extLst>
          </p:cNvPr>
          <p:cNvSpPr txBox="1"/>
          <p:nvPr/>
        </p:nvSpPr>
        <p:spPr>
          <a:xfrm>
            <a:off x="6881527" y="7712987"/>
            <a:ext cx="2867820" cy="6792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556172">
              <a:spcBef>
                <a:spcPts val="365"/>
              </a:spcBef>
              <a:defRPr/>
            </a:pPr>
            <a:r>
              <a:rPr lang="en-US" sz="1400">
                <a:solidFill>
                  <a:srgbClr val="000000"/>
                </a:solidFill>
                <a:latin typeface="Century Gothic" panose="020B0502020202020204" pitchFamily="34" charset="0"/>
              </a:rPr>
              <a:t>Manage IT Services and Operations from a single intuitive interface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671B31C4-F051-D74E-B185-D187A8EB938F}"/>
              </a:ext>
            </a:extLst>
          </p:cNvPr>
          <p:cNvSpPr/>
          <p:nvPr/>
        </p:nvSpPr>
        <p:spPr>
          <a:xfrm>
            <a:off x="4767363" y="7743062"/>
            <a:ext cx="1908000" cy="603504"/>
          </a:xfrm>
          <a:prstGeom prst="roundRect">
            <a:avLst/>
          </a:prstGeom>
          <a:solidFill>
            <a:srgbClr val="379099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Service Operations</a:t>
            </a:r>
            <a:br>
              <a:rPr lang="en-US" sz="1400">
                <a:solidFill>
                  <a:schemeClr val="bg2"/>
                </a:solidFill>
              </a:rPr>
            </a:br>
            <a:r>
              <a:rPr lang="en-US" sz="1400">
                <a:solidFill>
                  <a:schemeClr val="bg2"/>
                </a:solidFill>
              </a:rPr>
              <a:t>Workspace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219ED30B-2B8E-46D9-B67E-401A74660D44}"/>
              </a:ext>
            </a:extLst>
          </p:cNvPr>
          <p:cNvSpPr txBox="1"/>
          <p:nvPr/>
        </p:nvSpPr>
        <p:spPr>
          <a:xfrm>
            <a:off x="6817276" y="9559731"/>
            <a:ext cx="3243923" cy="5184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974"/>
              </a:spcAft>
            </a:pPr>
            <a:r>
              <a:rPr lang="en-US" sz="140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Visibility of critical Configuration Items (CIs) and their relationships</a:t>
            </a:r>
            <a:endParaRPr lang="en-US" sz="14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3BBCB9D9-B621-C44D-A54C-F0170E28403D}"/>
              </a:ext>
            </a:extLst>
          </p:cNvPr>
          <p:cNvSpPr>
            <a:spLocks/>
          </p:cNvSpPr>
          <p:nvPr/>
        </p:nvSpPr>
        <p:spPr>
          <a:xfrm>
            <a:off x="4756902" y="9536162"/>
            <a:ext cx="1896187" cy="6035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Configuration </a:t>
            </a:r>
            <a:r>
              <a:rPr lang="en-US" sz="1400" err="1">
                <a:solidFill>
                  <a:schemeClr val="bg2"/>
                </a:solidFill>
              </a:rPr>
              <a:t>Mgmt</a:t>
            </a:r>
            <a:r>
              <a:rPr lang="en-US" sz="1400">
                <a:solidFill>
                  <a:schemeClr val="bg2"/>
                </a:solidFill>
              </a:rPr>
              <a:t> (Database CMDB)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17EA409C-DC42-4562-91AA-9C28889870F7}"/>
              </a:ext>
            </a:extLst>
          </p:cNvPr>
          <p:cNvSpPr txBox="1"/>
          <p:nvPr/>
        </p:nvSpPr>
        <p:spPr>
          <a:xfrm>
            <a:off x="6859297" y="13093832"/>
            <a:ext cx="2867820" cy="5319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974"/>
              </a:spcAft>
            </a:pPr>
            <a:r>
              <a:rPr lang="en-US" sz="1400"/>
              <a:t>Reduce costs and tool overhead to auto-populate the CMDB</a:t>
            </a:r>
            <a:endParaRPr lang="en-US" sz="14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167E3792-599F-DE42-B336-D593A960D93E}"/>
              </a:ext>
            </a:extLst>
          </p:cNvPr>
          <p:cNvSpPr>
            <a:spLocks/>
          </p:cNvSpPr>
          <p:nvPr/>
        </p:nvSpPr>
        <p:spPr>
          <a:xfrm>
            <a:off x="4759506" y="13067803"/>
            <a:ext cx="1908000" cy="603504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Service Graph Connectors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E424702-D537-4313-BDD5-6CE4A3EF98CA}"/>
              </a:ext>
            </a:extLst>
          </p:cNvPr>
          <p:cNvSpPr txBox="1"/>
          <p:nvPr/>
        </p:nvSpPr>
        <p:spPr>
          <a:xfrm>
            <a:off x="6852057" y="1555008"/>
            <a:ext cx="2825709" cy="5706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365"/>
              </a:spcBef>
            </a:pPr>
            <a:r>
              <a:rPr lang="en-US" sz="1400">
                <a:latin typeface="Century Gothic" panose="020B0502020202020204" pitchFamily="34" charset="0"/>
              </a:rPr>
              <a:t>Minimize incident impact by quickly restoring normal service operations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04EA611-A28B-6E44-9AE2-B6CCF9174BD6}"/>
              </a:ext>
            </a:extLst>
          </p:cNvPr>
          <p:cNvSpPr/>
          <p:nvPr/>
        </p:nvSpPr>
        <p:spPr>
          <a:xfrm>
            <a:off x="4776845" y="1593372"/>
            <a:ext cx="1908000" cy="603504"/>
          </a:xfrm>
          <a:prstGeom prst="roundRect">
            <a:avLst/>
          </a:prstGeom>
          <a:solidFill>
            <a:srgbClr val="379099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Incident Management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34B6CB-3002-4C93-B79C-D8FC65DFA536}"/>
              </a:ext>
            </a:extLst>
          </p:cNvPr>
          <p:cNvSpPr txBox="1"/>
          <p:nvPr/>
        </p:nvSpPr>
        <p:spPr>
          <a:xfrm>
            <a:off x="6824575" y="8613187"/>
            <a:ext cx="2876516" cy="7451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556172">
              <a:spcBef>
                <a:spcPts val="365"/>
              </a:spcBef>
              <a:defRPr/>
            </a:pPr>
            <a:r>
              <a:rPr lang="en-US" sz="1400">
                <a:solidFill>
                  <a:srgbClr val="000000"/>
                </a:solidFill>
                <a:latin typeface="Century Gothic" panose="020B0502020202020204" pitchFamily="34" charset="0"/>
              </a:rPr>
              <a:t>End to end service, component and product visibility with common data. 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6CC68F39-DEE7-3345-A5AD-3544A5DA33B2}"/>
              </a:ext>
            </a:extLst>
          </p:cNvPr>
          <p:cNvSpPr/>
          <p:nvPr/>
        </p:nvSpPr>
        <p:spPr>
          <a:xfrm>
            <a:off x="4745089" y="8635251"/>
            <a:ext cx="1908000" cy="6035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Common Service Data Model (CSDM)</a:t>
            </a:r>
          </a:p>
        </p:txBody>
      </p:sp>
      <p:sp>
        <p:nvSpPr>
          <p:cNvPr id="96" name="Rounded Rectangle 112">
            <a:extLst>
              <a:ext uri="{FF2B5EF4-FFF2-40B4-BE49-F238E27FC236}">
                <a16:creationId xmlns:a16="http://schemas.microsoft.com/office/drawing/2014/main" id="{F7244CA1-BF33-4FA5-BF74-DB15512D0A96}"/>
              </a:ext>
            </a:extLst>
          </p:cNvPr>
          <p:cNvSpPr>
            <a:spLocks/>
          </p:cNvSpPr>
          <p:nvPr/>
        </p:nvSpPr>
        <p:spPr>
          <a:xfrm>
            <a:off x="4767460" y="13947695"/>
            <a:ext cx="1908000" cy="6035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Platform</a:t>
            </a:r>
          </a:p>
          <a:p>
            <a:pPr algn="ctr"/>
            <a:r>
              <a:rPr lang="en-US" sz="1400">
                <a:solidFill>
                  <a:schemeClr val="bg2"/>
                </a:solidFill>
              </a:rPr>
              <a:t>Analytics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3758DE5-6F59-408B-A6A2-BC65514C4841}"/>
              </a:ext>
            </a:extLst>
          </p:cNvPr>
          <p:cNvSpPr txBox="1"/>
          <p:nvPr/>
        </p:nvSpPr>
        <p:spPr>
          <a:xfrm>
            <a:off x="6872164" y="13971776"/>
            <a:ext cx="2867820" cy="5947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974"/>
              </a:spcAft>
            </a:pPr>
            <a:r>
              <a:rPr lang="en-US" sz="1400"/>
              <a:t>Visualized business outcomes with KPI reporting </a:t>
            </a:r>
            <a:endParaRPr lang="en-US" sz="14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0D87324-D030-4FFB-A191-688FECC408DD}"/>
              </a:ext>
            </a:extLst>
          </p:cNvPr>
          <p:cNvSpPr txBox="1"/>
          <p:nvPr/>
        </p:nvSpPr>
        <p:spPr>
          <a:xfrm>
            <a:off x="6831081" y="10405411"/>
            <a:ext cx="3252616" cy="6561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974"/>
              </a:spcAft>
            </a:pPr>
            <a:r>
              <a:rPr lang="en-US" sz="1400"/>
              <a:t>Auto-populated CMDB for improved CI data accuracy and reduced manual effort</a:t>
            </a:r>
            <a:endParaRPr lang="en-US" sz="14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54E24F83-5EF1-AE49-B569-DAA162DC6C28}"/>
              </a:ext>
            </a:extLst>
          </p:cNvPr>
          <p:cNvSpPr>
            <a:spLocks/>
          </p:cNvSpPr>
          <p:nvPr/>
        </p:nvSpPr>
        <p:spPr>
          <a:xfrm>
            <a:off x="4740202" y="10438415"/>
            <a:ext cx="1908000" cy="603504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Discovery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E7F44B3E-D0C4-468C-858F-9BA6D6D09737}"/>
              </a:ext>
            </a:extLst>
          </p:cNvPr>
          <p:cNvSpPr txBox="1"/>
          <p:nvPr/>
        </p:nvSpPr>
        <p:spPr>
          <a:xfrm>
            <a:off x="6863665" y="12243345"/>
            <a:ext cx="2867820" cy="5093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974"/>
              </a:spcAft>
            </a:pPr>
            <a:r>
              <a:rPr lang="en-US" sz="1400"/>
              <a:t>Populated CMDB with hard-to-find CIs/assets</a:t>
            </a:r>
            <a:endParaRPr lang="en-US" sz="14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70235807-9992-8F46-A5DF-5E378B37ED75}"/>
              </a:ext>
            </a:extLst>
          </p:cNvPr>
          <p:cNvSpPr>
            <a:spLocks/>
          </p:cNvSpPr>
          <p:nvPr/>
        </p:nvSpPr>
        <p:spPr>
          <a:xfrm>
            <a:off x="4752790" y="12173559"/>
            <a:ext cx="1908000" cy="603504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Agent Client Collector for Visibility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FD8B197-4FCD-7343-95E4-AE3A02A7368A}"/>
              </a:ext>
            </a:extLst>
          </p:cNvPr>
          <p:cNvGrpSpPr/>
          <p:nvPr/>
        </p:nvGrpSpPr>
        <p:grpSpPr>
          <a:xfrm>
            <a:off x="21328238" y="1567046"/>
            <a:ext cx="5065196" cy="669345"/>
            <a:chOff x="27123181" y="6585622"/>
            <a:chExt cx="5065196" cy="669345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2BD54BD7-1CD7-C543-A134-857D5F14593E}"/>
                </a:ext>
              </a:extLst>
            </p:cNvPr>
            <p:cNvSpPr/>
            <p:nvPr/>
          </p:nvSpPr>
          <p:spPr>
            <a:xfrm>
              <a:off x="27123181" y="6612031"/>
              <a:ext cx="1872000" cy="604800"/>
            </a:xfrm>
            <a:prstGeom prst="roundRect">
              <a:avLst/>
            </a:prstGeom>
            <a:solidFill>
              <a:srgbClr val="379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Continuous Improvement Management</a:t>
              </a:r>
            </a:p>
          </p:txBody>
        </p:sp>
        <p:sp>
          <p:nvSpPr>
            <p:cNvPr id="351" name="TextBox 350">
              <a:extLst>
                <a:ext uri="{FF2B5EF4-FFF2-40B4-BE49-F238E27FC236}">
                  <a16:creationId xmlns:a16="http://schemas.microsoft.com/office/drawing/2014/main" id="{40D7E882-009E-4B0F-A2E7-3ECADF46E3B2}"/>
                </a:ext>
              </a:extLst>
            </p:cNvPr>
            <p:cNvSpPr txBox="1"/>
            <p:nvPr/>
          </p:nvSpPr>
          <p:spPr>
            <a:xfrm>
              <a:off x="28995534" y="6585622"/>
              <a:ext cx="3192843" cy="66934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Continuous achievement of service excellence by planned, prioritized and monitored initiatives</a:t>
              </a:r>
            </a:p>
            <a:p>
              <a:pPr>
                <a:spcBef>
                  <a:spcPts val="365"/>
                </a:spcBef>
              </a:pPr>
              <a:endParaRPr lang="en-US" sz="1400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E4E0114E-8F21-6045-99C5-BC657A81A464}"/>
              </a:ext>
            </a:extLst>
          </p:cNvPr>
          <p:cNvGrpSpPr/>
          <p:nvPr/>
        </p:nvGrpSpPr>
        <p:grpSpPr>
          <a:xfrm>
            <a:off x="26854441" y="1536473"/>
            <a:ext cx="4737355" cy="765445"/>
            <a:chOff x="27137850" y="1902513"/>
            <a:chExt cx="4737355" cy="765445"/>
          </a:xfrm>
        </p:grpSpPr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B339E078-99DE-6641-B6FA-070C89B61C74}"/>
                </a:ext>
              </a:extLst>
            </p:cNvPr>
            <p:cNvSpPr/>
            <p:nvPr/>
          </p:nvSpPr>
          <p:spPr>
            <a:xfrm>
              <a:off x="27137850" y="1969313"/>
              <a:ext cx="1872000" cy="604800"/>
            </a:xfrm>
            <a:prstGeom prst="roundRect">
              <a:avLst/>
            </a:prstGeom>
            <a:solidFill>
              <a:srgbClr val="379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Workforce Optimization for ITSM</a:t>
              </a:r>
            </a:p>
          </p:txBody>
        </p:sp>
        <p:sp>
          <p:nvSpPr>
            <p:cNvPr id="375" name="TextBox 374">
              <a:extLst>
                <a:ext uri="{FF2B5EF4-FFF2-40B4-BE49-F238E27FC236}">
                  <a16:creationId xmlns:a16="http://schemas.microsoft.com/office/drawing/2014/main" id="{6B55E150-BF17-46D7-AB23-9A35B670E73A}"/>
                </a:ext>
              </a:extLst>
            </p:cNvPr>
            <p:cNvSpPr txBox="1"/>
            <p:nvPr/>
          </p:nvSpPr>
          <p:spPr>
            <a:xfrm>
              <a:off x="29021848" y="1902513"/>
              <a:ext cx="2853357" cy="76544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Gained real-time visibility across channels &amp; work striving for optimal performance</a:t>
              </a:r>
              <a:endParaRPr lang="en-US" sz="1400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F152AF6-5542-0940-8FC3-A3C934FA37F5}"/>
              </a:ext>
            </a:extLst>
          </p:cNvPr>
          <p:cNvGrpSpPr/>
          <p:nvPr/>
        </p:nvGrpSpPr>
        <p:grpSpPr>
          <a:xfrm>
            <a:off x="10342033" y="2420766"/>
            <a:ext cx="4805733" cy="754041"/>
            <a:chOff x="27185350" y="7882215"/>
            <a:chExt cx="4805733" cy="754041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BEB3849F-6DA8-1042-B0EF-DDFB40529E5F}"/>
                </a:ext>
              </a:extLst>
            </p:cNvPr>
            <p:cNvSpPr/>
            <p:nvPr/>
          </p:nvSpPr>
          <p:spPr>
            <a:xfrm>
              <a:off x="27185350" y="7923715"/>
              <a:ext cx="1872000" cy="604800"/>
            </a:xfrm>
            <a:prstGeom prst="roundRect">
              <a:avLst/>
            </a:prstGeom>
            <a:solidFill>
              <a:srgbClr val="379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Benchmarks</a:t>
              </a:r>
            </a:p>
          </p:txBody>
        </p:sp>
        <p:sp>
          <p:nvSpPr>
            <p:cNvPr id="384" name="TextBox 383">
              <a:extLst>
                <a:ext uri="{FF2B5EF4-FFF2-40B4-BE49-F238E27FC236}">
                  <a16:creationId xmlns:a16="http://schemas.microsoft.com/office/drawing/2014/main" id="{EDBEC717-5B8E-44EE-808E-8B631748CCCF}"/>
                </a:ext>
              </a:extLst>
            </p:cNvPr>
            <p:cNvSpPr txBox="1"/>
            <p:nvPr/>
          </p:nvSpPr>
          <p:spPr>
            <a:xfrm>
              <a:off x="29059646" y="7882215"/>
              <a:ext cx="2931437" cy="7540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/>
                <a:t>Performance boost based on comparison to anonymized peer data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CDCDC7E-4FBC-0D44-8C05-EAC2068F72FB}"/>
              </a:ext>
            </a:extLst>
          </p:cNvPr>
          <p:cNvGrpSpPr/>
          <p:nvPr/>
        </p:nvGrpSpPr>
        <p:grpSpPr>
          <a:xfrm>
            <a:off x="26844821" y="2396829"/>
            <a:ext cx="4776421" cy="639403"/>
            <a:chOff x="24709599" y="15122384"/>
            <a:chExt cx="4776421" cy="639403"/>
          </a:xfrm>
        </p:grpSpPr>
        <p:sp>
          <p:nvSpPr>
            <p:cNvPr id="105" name="Rounded Rectangle 104">
              <a:extLst>
                <a:ext uri="{FF2B5EF4-FFF2-40B4-BE49-F238E27FC236}">
                  <a16:creationId xmlns:a16="http://schemas.microsoft.com/office/drawing/2014/main" id="{FD1CB223-FF8C-E94F-ACBC-0BAA161D14CC}"/>
                </a:ext>
              </a:extLst>
            </p:cNvPr>
            <p:cNvSpPr/>
            <p:nvPr/>
          </p:nvSpPr>
          <p:spPr>
            <a:xfrm>
              <a:off x="24709599" y="15154085"/>
              <a:ext cx="1872000" cy="6048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Process Mining </a:t>
              </a: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8E76F40C-D93C-4574-93F3-3C5817D675C4}"/>
                </a:ext>
              </a:extLst>
            </p:cNvPr>
            <p:cNvSpPr txBox="1"/>
            <p:nvPr/>
          </p:nvSpPr>
          <p:spPr>
            <a:xfrm>
              <a:off x="26585737" y="15122384"/>
              <a:ext cx="2900283" cy="63940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Business process optimization, identifying bottlenecks and seeing impact on KPIs</a:t>
              </a:r>
              <a:endParaRPr lang="en-US" sz="1400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827EACF-4BC8-8947-BA4C-342BBB70B6D6}"/>
              </a:ext>
            </a:extLst>
          </p:cNvPr>
          <p:cNvGrpSpPr/>
          <p:nvPr/>
        </p:nvGrpSpPr>
        <p:grpSpPr>
          <a:xfrm>
            <a:off x="21299168" y="2405116"/>
            <a:ext cx="4906607" cy="697356"/>
            <a:chOff x="27137850" y="3468314"/>
            <a:chExt cx="4906607" cy="697356"/>
          </a:xfrm>
        </p:grpSpPr>
        <p:sp>
          <p:nvSpPr>
            <p:cNvPr id="231" name="Rounded Rectangle 107">
              <a:extLst>
                <a:ext uri="{FF2B5EF4-FFF2-40B4-BE49-F238E27FC236}">
                  <a16:creationId xmlns:a16="http://schemas.microsoft.com/office/drawing/2014/main" id="{D5D37AF1-798B-4FED-85E9-F12EF1E9CA53}"/>
                </a:ext>
              </a:extLst>
            </p:cNvPr>
            <p:cNvSpPr/>
            <p:nvPr/>
          </p:nvSpPr>
          <p:spPr>
            <a:xfrm>
              <a:off x="27137850" y="3527778"/>
              <a:ext cx="1872000" cy="604800"/>
            </a:xfrm>
            <a:prstGeom prst="roundRect">
              <a:avLst/>
            </a:prstGeom>
            <a:solidFill>
              <a:srgbClr val="379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Coaching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13711274-0BA0-48C8-86DA-C556DF5A125F}"/>
                </a:ext>
              </a:extLst>
            </p:cNvPr>
            <p:cNvSpPr txBox="1"/>
            <p:nvPr/>
          </p:nvSpPr>
          <p:spPr>
            <a:xfrm>
              <a:off x="29024626" y="3468314"/>
              <a:ext cx="3019831" cy="69735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Employees coached at a critical moments by providing real-time feedback</a:t>
              </a:r>
            </a:p>
            <a:p>
              <a:pPr>
                <a:spcBef>
                  <a:spcPts val="365"/>
                </a:spcBef>
              </a:pPr>
              <a:endParaRPr lang="en-US" sz="1400"/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657DB2B-8680-1C43-8D20-20FE665E0221}"/>
              </a:ext>
            </a:extLst>
          </p:cNvPr>
          <p:cNvSpPr/>
          <p:nvPr/>
        </p:nvSpPr>
        <p:spPr>
          <a:xfrm>
            <a:off x="4766935" y="3358350"/>
            <a:ext cx="1908000" cy="603504"/>
          </a:xfrm>
          <a:prstGeom prst="roundRect">
            <a:avLst/>
          </a:prstGeom>
          <a:solidFill>
            <a:srgbClr val="379099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Knowledge Management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F71C0DE3-8801-4F8F-A621-A8F618E95D6B}"/>
              </a:ext>
            </a:extLst>
          </p:cNvPr>
          <p:cNvSpPr txBox="1"/>
          <p:nvPr/>
        </p:nvSpPr>
        <p:spPr>
          <a:xfrm>
            <a:off x="6865363" y="3395153"/>
            <a:ext cx="2913179" cy="5487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365"/>
              </a:spcBef>
            </a:pPr>
            <a:r>
              <a:rPr lang="en-US" sz="1400">
                <a:latin typeface="Century Gothic" panose="020B0502020202020204" pitchFamily="34" charset="0"/>
              </a:rPr>
              <a:t>Increase self-service resolution rates and personalized search</a:t>
            </a:r>
          </a:p>
          <a:p>
            <a:pPr>
              <a:spcBef>
                <a:spcPts val="365"/>
              </a:spcBef>
            </a:pPr>
            <a:endParaRPr lang="en-US" sz="140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BACE206-7A40-3E4B-9B4D-6F463D0865A1}"/>
              </a:ext>
            </a:extLst>
          </p:cNvPr>
          <p:cNvGrpSpPr/>
          <p:nvPr/>
        </p:nvGrpSpPr>
        <p:grpSpPr>
          <a:xfrm>
            <a:off x="10345095" y="1514915"/>
            <a:ext cx="5618902" cy="712842"/>
            <a:chOff x="6260625" y="13574657"/>
            <a:chExt cx="5618902" cy="712842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6293EEB8-7437-8E4A-84AC-6CF656589C1A}"/>
                </a:ext>
              </a:extLst>
            </p:cNvPr>
            <p:cNvSpPr/>
            <p:nvPr/>
          </p:nvSpPr>
          <p:spPr>
            <a:xfrm>
              <a:off x="6260625" y="13655208"/>
              <a:ext cx="1874520" cy="603504"/>
            </a:xfrm>
            <a:prstGeom prst="roundRect">
              <a:avLst/>
            </a:prstGeom>
            <a:solidFill>
              <a:srgbClr val="379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Problem Management</a:t>
              </a: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AAF48FC0-C386-42F1-883D-EC13DE926FE2}"/>
                </a:ext>
              </a:extLst>
            </p:cNvPr>
            <p:cNvSpPr txBox="1"/>
            <p:nvPr/>
          </p:nvSpPr>
          <p:spPr>
            <a:xfrm>
              <a:off x="8153859" y="13574657"/>
              <a:ext cx="3725668" cy="71284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Manage root causes avoiding costly incidents that provide known workarounds</a:t>
              </a:r>
            </a:p>
            <a:p>
              <a:pPr>
                <a:spcBef>
                  <a:spcPts val="365"/>
                </a:spcBef>
              </a:pPr>
              <a:endParaRPr lang="en-US" sz="140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A6211FE-E594-684B-BA20-FF0B4984469A}"/>
              </a:ext>
            </a:extLst>
          </p:cNvPr>
          <p:cNvGrpSpPr/>
          <p:nvPr/>
        </p:nvGrpSpPr>
        <p:grpSpPr>
          <a:xfrm>
            <a:off x="10341328" y="3359041"/>
            <a:ext cx="5393043" cy="605102"/>
            <a:chOff x="8889689" y="13244374"/>
            <a:chExt cx="5393043" cy="605102"/>
          </a:xfrm>
        </p:grpSpPr>
        <p:sp>
          <p:nvSpPr>
            <p:cNvPr id="112" name="Rounded Rectangle 111">
              <a:extLst>
                <a:ext uri="{FF2B5EF4-FFF2-40B4-BE49-F238E27FC236}">
                  <a16:creationId xmlns:a16="http://schemas.microsoft.com/office/drawing/2014/main" id="{70B127F0-5975-9D46-A1A4-76247170782B}"/>
                </a:ext>
              </a:extLst>
            </p:cNvPr>
            <p:cNvSpPr/>
            <p:nvPr/>
          </p:nvSpPr>
          <p:spPr>
            <a:xfrm>
              <a:off x="8889689" y="13245972"/>
              <a:ext cx="1874520" cy="603504"/>
            </a:xfrm>
            <a:prstGeom prst="roundRect">
              <a:avLst/>
            </a:prstGeom>
            <a:solidFill>
              <a:srgbClr val="379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Walk-Up Experience</a:t>
              </a: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93B60928-9734-4B89-9994-D5FA987B53FC}"/>
                </a:ext>
              </a:extLst>
            </p:cNvPr>
            <p:cNvSpPr txBox="1"/>
            <p:nvPr/>
          </p:nvSpPr>
          <p:spPr>
            <a:xfrm>
              <a:off x="10770709" y="13244374"/>
              <a:ext cx="3512023" cy="5903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Improved satisfaction with IT providing a in person real time experience</a:t>
              </a:r>
            </a:p>
            <a:p>
              <a:pPr>
                <a:spcBef>
                  <a:spcPts val="365"/>
                </a:spcBef>
              </a:pPr>
              <a:endParaRPr lang="en-US" sz="14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F4CEC3-82A1-274E-8A7F-9F18779FBA9A}"/>
              </a:ext>
            </a:extLst>
          </p:cNvPr>
          <p:cNvGrpSpPr/>
          <p:nvPr/>
        </p:nvGrpSpPr>
        <p:grpSpPr>
          <a:xfrm>
            <a:off x="10337359" y="4185141"/>
            <a:ext cx="5548147" cy="756364"/>
            <a:chOff x="9994324" y="6605495"/>
            <a:chExt cx="5548147" cy="756364"/>
          </a:xfrm>
        </p:grpSpPr>
        <p:sp>
          <p:nvSpPr>
            <p:cNvPr id="82" name="Rounded Rectangle 81">
              <a:extLst>
                <a:ext uri="{FF2B5EF4-FFF2-40B4-BE49-F238E27FC236}">
                  <a16:creationId xmlns:a16="http://schemas.microsoft.com/office/drawing/2014/main" id="{D0254957-FC38-8344-AFFE-2A434107C407}"/>
                </a:ext>
              </a:extLst>
            </p:cNvPr>
            <p:cNvSpPr/>
            <p:nvPr/>
          </p:nvSpPr>
          <p:spPr>
            <a:xfrm>
              <a:off x="9994324" y="6653627"/>
              <a:ext cx="1872000" cy="60350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Hardware Asset Management</a:t>
              </a:r>
            </a:p>
          </p:txBody>
        </p: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CE44BE0B-002F-4029-8231-FD57B4A8D80A}"/>
                </a:ext>
              </a:extLst>
            </p:cNvPr>
            <p:cNvSpPr txBox="1"/>
            <p:nvPr/>
          </p:nvSpPr>
          <p:spPr>
            <a:xfrm>
              <a:off x="11858225" y="6605495"/>
              <a:ext cx="3684246" cy="75636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Informed inventory, stockroom and contract decisions, with advanced workflow and automation</a:t>
              </a:r>
            </a:p>
            <a:p>
              <a:pPr>
                <a:spcBef>
                  <a:spcPts val="365"/>
                </a:spcBef>
              </a:pPr>
              <a:endParaRPr lang="en-US" sz="1400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046C0DC1-0F9B-8145-92EB-430A89C0ED45}"/>
              </a:ext>
            </a:extLst>
          </p:cNvPr>
          <p:cNvGrpSpPr/>
          <p:nvPr/>
        </p:nvGrpSpPr>
        <p:grpSpPr>
          <a:xfrm>
            <a:off x="10334217" y="5050825"/>
            <a:ext cx="5411314" cy="806198"/>
            <a:chOff x="10211356" y="8105698"/>
            <a:chExt cx="5411314" cy="806198"/>
          </a:xfrm>
        </p:grpSpPr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C9608F9F-082F-AD45-9D50-59DE2B387D67}"/>
                </a:ext>
              </a:extLst>
            </p:cNvPr>
            <p:cNvSpPr/>
            <p:nvPr/>
          </p:nvSpPr>
          <p:spPr>
            <a:xfrm>
              <a:off x="10211356" y="8184237"/>
              <a:ext cx="1874520" cy="60350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Software Asset Management</a:t>
              </a: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423B40DD-9D9C-4B60-8CBE-97E8B5CC2891}"/>
                </a:ext>
              </a:extLst>
            </p:cNvPr>
            <p:cNvSpPr txBox="1"/>
            <p:nvPr/>
          </p:nvSpPr>
          <p:spPr>
            <a:xfrm>
              <a:off x="12077291" y="8105698"/>
              <a:ext cx="3545379" cy="8061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Tracked managed software licenses for controlled risk with achieved reduction in software spend</a:t>
              </a:r>
              <a:endParaRPr lang="en-US" sz="1400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2D2924DE-BF94-D34B-B4E0-BBED2C79D71C}"/>
              </a:ext>
            </a:extLst>
          </p:cNvPr>
          <p:cNvGrpSpPr/>
          <p:nvPr/>
        </p:nvGrpSpPr>
        <p:grpSpPr>
          <a:xfrm>
            <a:off x="10274689" y="9460477"/>
            <a:ext cx="5400236" cy="782907"/>
            <a:chOff x="10480902" y="13029214"/>
            <a:chExt cx="5400236" cy="782907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72AADC1F-D299-0C41-89EB-03E81A850AC5}"/>
                </a:ext>
              </a:extLst>
            </p:cNvPr>
            <p:cNvSpPr/>
            <p:nvPr/>
          </p:nvSpPr>
          <p:spPr>
            <a:xfrm>
              <a:off x="10480902" y="13101069"/>
              <a:ext cx="1874520" cy="603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Tag Governance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9384E283-2403-404E-B6B7-6A831A6E696C}"/>
                </a:ext>
              </a:extLst>
            </p:cNvPr>
            <p:cNvSpPr txBox="1"/>
            <p:nvPr/>
          </p:nvSpPr>
          <p:spPr>
            <a:xfrm>
              <a:off x="12359698" y="13029214"/>
              <a:ext cx="3521440" cy="78290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Identified cloud tags for mapping services. Remediated tag compliance issues with configured policies</a:t>
              </a:r>
              <a:endParaRPr lang="en-US" sz="14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7B580D6-1749-E9D3-7B20-82931E5BE64C}"/>
              </a:ext>
            </a:extLst>
          </p:cNvPr>
          <p:cNvGrpSpPr/>
          <p:nvPr/>
        </p:nvGrpSpPr>
        <p:grpSpPr>
          <a:xfrm>
            <a:off x="4724407" y="11233436"/>
            <a:ext cx="5495228" cy="838022"/>
            <a:chOff x="10344543" y="9844377"/>
            <a:chExt cx="5495228" cy="838022"/>
          </a:xfrm>
        </p:grpSpPr>
        <p:sp>
          <p:nvSpPr>
            <p:cNvPr id="101" name="Rounded Rectangle 80">
              <a:extLst>
                <a:ext uri="{FF2B5EF4-FFF2-40B4-BE49-F238E27FC236}">
                  <a16:creationId xmlns:a16="http://schemas.microsoft.com/office/drawing/2014/main" id="{9FCDD32B-6496-43AF-8745-59324C042B01}"/>
                </a:ext>
              </a:extLst>
            </p:cNvPr>
            <p:cNvSpPr/>
            <p:nvPr/>
          </p:nvSpPr>
          <p:spPr>
            <a:xfrm>
              <a:off x="10344543" y="9882712"/>
              <a:ext cx="1874520" cy="603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Cloud Discovery</a:t>
              </a:r>
            </a:p>
          </p:txBody>
        </p: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id="{CB35571B-E78E-4D0F-8429-BB2951E8C3A4}"/>
                </a:ext>
              </a:extLst>
            </p:cNvPr>
            <p:cNvSpPr txBox="1"/>
            <p:nvPr/>
          </p:nvSpPr>
          <p:spPr>
            <a:xfrm>
              <a:off x="12450876" y="9844377"/>
              <a:ext cx="3388895" cy="83802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Discovered components of cloud-based infrastructure populating CMDB with detailed information</a:t>
              </a:r>
              <a:endParaRPr lang="en-US" sz="140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65EE1FF-6585-7DC5-B0A7-874D57826D09}"/>
              </a:ext>
            </a:extLst>
          </p:cNvPr>
          <p:cNvGrpSpPr/>
          <p:nvPr/>
        </p:nvGrpSpPr>
        <p:grpSpPr>
          <a:xfrm>
            <a:off x="10299250" y="8617879"/>
            <a:ext cx="5765834" cy="838022"/>
            <a:chOff x="10344543" y="8950577"/>
            <a:chExt cx="5827207" cy="838022"/>
          </a:xfrm>
        </p:grpSpPr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id="{FF7507CA-FFE1-4EFC-9C9B-5AF7EA0B0549}"/>
                </a:ext>
              </a:extLst>
            </p:cNvPr>
            <p:cNvSpPr txBox="1"/>
            <p:nvPr/>
          </p:nvSpPr>
          <p:spPr>
            <a:xfrm>
              <a:off x="12219063" y="8950577"/>
              <a:ext cx="3952687" cy="83802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Service-aware operations with CIs and deployed production applications mapped for informed decision making</a:t>
              </a:r>
              <a:endParaRPr lang="en-US" sz="1400"/>
            </a:p>
          </p:txBody>
        </p:sp>
        <p:sp>
          <p:nvSpPr>
            <p:cNvPr id="80" name="Rounded Rectangle 79">
              <a:extLst>
                <a:ext uri="{FF2B5EF4-FFF2-40B4-BE49-F238E27FC236}">
                  <a16:creationId xmlns:a16="http://schemas.microsoft.com/office/drawing/2014/main" id="{7B810463-7E1D-5742-8BD7-DDCE8E62FDAF}"/>
                </a:ext>
              </a:extLst>
            </p:cNvPr>
            <p:cNvSpPr/>
            <p:nvPr/>
          </p:nvSpPr>
          <p:spPr>
            <a:xfrm>
              <a:off x="10344543" y="9005767"/>
              <a:ext cx="1874520" cy="603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Service Mapping</a:t>
              </a:r>
            </a:p>
          </p:txBody>
        </p:sp>
      </p:grp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FC4F28DC-07F9-BC45-A1DB-639C2DC9EE62}"/>
              </a:ext>
            </a:extLst>
          </p:cNvPr>
          <p:cNvSpPr/>
          <p:nvPr/>
        </p:nvSpPr>
        <p:spPr>
          <a:xfrm>
            <a:off x="15840799" y="1569691"/>
            <a:ext cx="1872000" cy="604800"/>
          </a:xfrm>
          <a:prstGeom prst="roundRect">
            <a:avLst/>
          </a:prstGeom>
          <a:solidFill>
            <a:srgbClr val="379099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Virtual Agent</a:t>
            </a: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D628B603-8C78-4847-AF4A-51BC207AE3B3}"/>
              </a:ext>
            </a:extLst>
          </p:cNvPr>
          <p:cNvSpPr txBox="1"/>
          <p:nvPr/>
        </p:nvSpPr>
        <p:spPr>
          <a:xfrm>
            <a:off x="17708143" y="1545675"/>
            <a:ext cx="2979884" cy="6047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365"/>
              </a:spcBef>
            </a:pPr>
            <a:r>
              <a:rPr lang="en-US" sz="1400">
                <a:latin typeface="Century Gothic" panose="020B0502020202020204" pitchFamily="34" charset="0"/>
              </a:rPr>
              <a:t>Increased simplified self-service and resolution to issues, reduction of cost to support</a:t>
            </a:r>
          </a:p>
          <a:p>
            <a:pPr>
              <a:spcBef>
                <a:spcPts val="365"/>
              </a:spcBef>
            </a:pPr>
            <a:endParaRPr lang="en-US" sz="140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E411F20-6C4C-CF48-9CC5-03CE0E426D5C}"/>
              </a:ext>
            </a:extLst>
          </p:cNvPr>
          <p:cNvGrpSpPr/>
          <p:nvPr/>
        </p:nvGrpSpPr>
        <p:grpSpPr>
          <a:xfrm>
            <a:off x="15818635" y="2406192"/>
            <a:ext cx="4868498" cy="711707"/>
            <a:chOff x="16017717" y="4925486"/>
            <a:chExt cx="4868498" cy="711707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83E8AAAA-0B4C-3948-AC91-80B399C4B8C4}"/>
                </a:ext>
              </a:extLst>
            </p:cNvPr>
            <p:cNvSpPr/>
            <p:nvPr/>
          </p:nvSpPr>
          <p:spPr>
            <a:xfrm>
              <a:off x="16017717" y="4982389"/>
              <a:ext cx="1872000" cy="604800"/>
            </a:xfrm>
            <a:prstGeom prst="roundRect">
              <a:avLst/>
            </a:prstGeom>
            <a:solidFill>
              <a:srgbClr val="379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Task Intelligence</a:t>
              </a:r>
            </a:p>
          </p:txBody>
        </p: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E1775A5C-C681-4491-A5A9-3F81A35DCD5B}"/>
                </a:ext>
              </a:extLst>
            </p:cNvPr>
            <p:cNvSpPr txBox="1"/>
            <p:nvPr/>
          </p:nvSpPr>
          <p:spPr>
            <a:xfrm>
              <a:off x="17904417" y="4925486"/>
              <a:ext cx="2981798" cy="71170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Machine learning decreasing time to resolution and reducing  error rates</a:t>
              </a:r>
            </a:p>
            <a:p>
              <a:pPr>
                <a:spcBef>
                  <a:spcPts val="365"/>
                </a:spcBef>
              </a:pPr>
              <a:endParaRPr lang="en-US" sz="1400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EF4C078-51F1-B84B-A614-4592483F01C5}"/>
              </a:ext>
            </a:extLst>
          </p:cNvPr>
          <p:cNvGrpSpPr/>
          <p:nvPr/>
        </p:nvGrpSpPr>
        <p:grpSpPr>
          <a:xfrm>
            <a:off x="10259060" y="10602433"/>
            <a:ext cx="4708954" cy="656152"/>
            <a:chOff x="15840799" y="7248802"/>
            <a:chExt cx="4708954" cy="656152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AD03F80C-B64C-E542-9532-5DE64122EC0E}"/>
                </a:ext>
              </a:extLst>
            </p:cNvPr>
            <p:cNvSpPr/>
            <p:nvPr/>
          </p:nvSpPr>
          <p:spPr>
            <a:xfrm>
              <a:off x="15840799" y="7300154"/>
              <a:ext cx="1872000" cy="6048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Discovery Firewall Audit &amp; Reporting</a:t>
              </a:r>
            </a:p>
          </p:txBody>
        </p:sp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FDEB2337-EC53-4FBB-9F74-81008A6D4E1D}"/>
                </a:ext>
              </a:extLst>
            </p:cNvPr>
            <p:cNvSpPr txBox="1"/>
            <p:nvPr/>
          </p:nvSpPr>
          <p:spPr>
            <a:xfrm>
              <a:off x="17731892" y="7248802"/>
              <a:ext cx="2817861" cy="56529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Gained visibility and reduction of outages minimizing policy-change risk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F8D03C1-3FF6-BA46-8D73-9AC35394B76B}"/>
              </a:ext>
            </a:extLst>
          </p:cNvPr>
          <p:cNvGrpSpPr/>
          <p:nvPr/>
        </p:nvGrpSpPr>
        <p:grpSpPr>
          <a:xfrm>
            <a:off x="10233300" y="11466932"/>
            <a:ext cx="4868498" cy="761583"/>
            <a:chOff x="16017717" y="8423804"/>
            <a:chExt cx="4868498" cy="761583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7B1FD6F8-4D1B-484E-8FC9-8B50418ECD1B}"/>
                </a:ext>
              </a:extLst>
            </p:cNvPr>
            <p:cNvSpPr/>
            <p:nvPr/>
          </p:nvSpPr>
          <p:spPr>
            <a:xfrm>
              <a:off x="16017717" y="8485214"/>
              <a:ext cx="1872000" cy="6048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Certificate Inv. &amp; Management.</a:t>
              </a: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269E781D-B2D3-4491-B5C5-11A02B36608C}"/>
                </a:ext>
              </a:extLst>
            </p:cNvPr>
            <p:cNvSpPr txBox="1"/>
            <p:nvPr/>
          </p:nvSpPr>
          <p:spPr>
            <a:xfrm>
              <a:off x="17915949" y="8423804"/>
              <a:ext cx="2970266" cy="76158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TLS certificate management and renewal workflows creating reduced operational effort</a:t>
              </a:r>
            </a:p>
            <a:p>
              <a:pPr>
                <a:spcBef>
                  <a:spcPts val="365"/>
                </a:spcBef>
              </a:pPr>
              <a:endParaRPr lang="en-US" sz="140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EBC92EE-DE18-3948-850A-21BBB3AEC5D4}"/>
              </a:ext>
            </a:extLst>
          </p:cNvPr>
          <p:cNvGrpSpPr/>
          <p:nvPr/>
        </p:nvGrpSpPr>
        <p:grpSpPr>
          <a:xfrm>
            <a:off x="10325932" y="6802605"/>
            <a:ext cx="4954106" cy="761584"/>
            <a:chOff x="16017717" y="9571514"/>
            <a:chExt cx="4954106" cy="761584"/>
          </a:xfrm>
        </p:grpSpPr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9B39631E-B1C5-5B42-8450-BDC9FB7D3A67}"/>
                </a:ext>
              </a:extLst>
            </p:cNvPr>
            <p:cNvSpPr/>
            <p:nvPr/>
          </p:nvSpPr>
          <p:spPr>
            <a:xfrm>
              <a:off x="16017717" y="9620002"/>
              <a:ext cx="1872000" cy="6048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Agent Client Collector for Monitoring</a:t>
              </a:r>
            </a:p>
          </p:txBody>
        </p:sp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52973B20-3852-4004-BF09-E1692809FAE9}"/>
                </a:ext>
              </a:extLst>
            </p:cNvPr>
            <p:cNvSpPr txBox="1"/>
            <p:nvPr/>
          </p:nvSpPr>
          <p:spPr>
            <a:xfrm>
              <a:off x="17889088" y="9571514"/>
              <a:ext cx="3082735" cy="76158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Reduction of 3</a:t>
              </a:r>
              <a:r>
                <a:rPr lang="en-US" sz="1400" baseline="30000">
                  <a:latin typeface="Century Gothic" panose="020B0502020202020204" pitchFamily="34" charset="0"/>
                </a:rPr>
                <a:t>rd</a:t>
              </a:r>
              <a:r>
                <a:rPr lang="en-US" sz="1400">
                  <a:latin typeface="Century Gothic" panose="020B0502020202020204" pitchFamily="34" charset="0"/>
                </a:rPr>
                <a:t> party monitoring tools for on demand real-time insights</a:t>
              </a:r>
              <a:endParaRPr lang="en-US" sz="1400"/>
            </a:p>
          </p:txBody>
        </p:sp>
      </p:grp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DB93A051-835A-994D-B26C-BA48F1A033FA}"/>
              </a:ext>
            </a:extLst>
          </p:cNvPr>
          <p:cNvSpPr/>
          <p:nvPr/>
        </p:nvSpPr>
        <p:spPr>
          <a:xfrm>
            <a:off x="10310515" y="6060159"/>
            <a:ext cx="1872000" cy="604800"/>
          </a:xfrm>
          <a:prstGeom prst="roundRect">
            <a:avLst/>
          </a:prstGeom>
          <a:solidFill>
            <a:schemeClr val="tx2"/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Event Management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053E39E1-F792-42C3-A27C-883637E31430}"/>
              </a:ext>
            </a:extLst>
          </p:cNvPr>
          <p:cNvSpPr txBox="1"/>
          <p:nvPr/>
        </p:nvSpPr>
        <p:spPr>
          <a:xfrm>
            <a:off x="12182515" y="6005913"/>
            <a:ext cx="3033364" cy="75175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365"/>
              </a:spcBef>
            </a:pPr>
            <a:r>
              <a:rPr lang="en-US" sz="1400">
                <a:latin typeface="Century Gothic" panose="020B0502020202020204" pitchFamily="34" charset="0"/>
              </a:rPr>
              <a:t>Identify errors providing alert aggregation to for automated creation of incidents</a:t>
            </a:r>
          </a:p>
          <a:p>
            <a:pPr>
              <a:spcBef>
                <a:spcPts val="365"/>
              </a:spcBef>
            </a:pPr>
            <a:endParaRPr lang="en-US" sz="140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024F9EF-74D1-E241-B6ED-F61FA2B2DD43}"/>
              </a:ext>
            </a:extLst>
          </p:cNvPr>
          <p:cNvGrpSpPr/>
          <p:nvPr/>
        </p:nvGrpSpPr>
        <p:grpSpPr>
          <a:xfrm>
            <a:off x="15827463" y="6022502"/>
            <a:ext cx="4856573" cy="695904"/>
            <a:chOff x="16017717" y="12399888"/>
            <a:chExt cx="4856573" cy="695904"/>
          </a:xfrm>
        </p:grpSpPr>
        <p:sp>
          <p:nvSpPr>
            <p:cNvPr id="113" name="Rounded Rectangle 112">
              <a:extLst>
                <a:ext uri="{FF2B5EF4-FFF2-40B4-BE49-F238E27FC236}">
                  <a16:creationId xmlns:a16="http://schemas.microsoft.com/office/drawing/2014/main" id="{450A96BD-C172-C740-87BE-20A375CFD08A}"/>
                </a:ext>
              </a:extLst>
            </p:cNvPr>
            <p:cNvSpPr/>
            <p:nvPr/>
          </p:nvSpPr>
          <p:spPr>
            <a:xfrm>
              <a:off x="16017717" y="12434406"/>
              <a:ext cx="1872000" cy="6048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Performance Analytics</a:t>
              </a: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0C2F5295-0251-4BBC-B6B1-97CB0BDF39E8}"/>
                </a:ext>
              </a:extLst>
            </p:cNvPr>
            <p:cNvSpPr txBox="1"/>
            <p:nvPr/>
          </p:nvSpPr>
          <p:spPr>
            <a:xfrm>
              <a:off x="17895579" y="12399888"/>
              <a:ext cx="2978711" cy="69590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Monitor performance &amp; visualize trends to guide continual service improvement</a:t>
              </a:r>
            </a:p>
            <a:p>
              <a:pPr>
                <a:spcBef>
                  <a:spcPts val="365"/>
                </a:spcBef>
              </a:pPr>
              <a:endParaRPr lang="en-US" sz="140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2406759-B83E-AB44-84D0-8FF9352D22F9}"/>
              </a:ext>
            </a:extLst>
          </p:cNvPr>
          <p:cNvGrpSpPr/>
          <p:nvPr/>
        </p:nvGrpSpPr>
        <p:grpSpPr>
          <a:xfrm>
            <a:off x="15786569" y="7727657"/>
            <a:ext cx="5145028" cy="1027780"/>
            <a:chOff x="21475361" y="8615147"/>
            <a:chExt cx="5145028" cy="1027780"/>
          </a:xfrm>
        </p:grpSpPr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25A04BDB-55DE-5B49-9DC7-22F986F7AAC2}"/>
                </a:ext>
              </a:extLst>
            </p:cNvPr>
            <p:cNvSpPr/>
            <p:nvPr/>
          </p:nvSpPr>
          <p:spPr>
            <a:xfrm>
              <a:off x="21475361" y="8680109"/>
              <a:ext cx="1872000" cy="6048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  Health Log Analytics</a:t>
              </a:r>
            </a:p>
          </p:txBody>
        </p:sp>
        <p:sp>
          <p:nvSpPr>
            <p:cNvPr id="394" name="TextBox 393">
              <a:extLst>
                <a:ext uri="{FF2B5EF4-FFF2-40B4-BE49-F238E27FC236}">
                  <a16:creationId xmlns:a16="http://schemas.microsoft.com/office/drawing/2014/main" id="{E45E50A8-2DE5-4436-A143-17E05DF04292}"/>
                </a:ext>
              </a:extLst>
            </p:cNvPr>
            <p:cNvSpPr txBox="1"/>
            <p:nvPr/>
          </p:nvSpPr>
          <p:spPr>
            <a:xfrm>
              <a:off x="23354228" y="8615147"/>
              <a:ext cx="3266161" cy="10277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Uninterrupted digital services by predicting, preventing impact &amp; automating resolution with ML &amp; AI. </a:t>
              </a:r>
              <a:endParaRPr lang="en-US" sz="1095">
                <a:latin typeface="Century Gothic" panose="020B0502020202020204" pitchFamily="34" charset="0"/>
              </a:endParaRPr>
            </a:p>
            <a:p>
              <a:pPr>
                <a:spcBef>
                  <a:spcPts val="365"/>
                </a:spcBef>
              </a:pPr>
              <a:endParaRPr lang="en-US" sz="1947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BF1E37A-76A2-904A-87F5-8FA0261F039E}"/>
              </a:ext>
            </a:extLst>
          </p:cNvPr>
          <p:cNvGrpSpPr/>
          <p:nvPr/>
        </p:nvGrpSpPr>
        <p:grpSpPr>
          <a:xfrm>
            <a:off x="21308674" y="3263421"/>
            <a:ext cx="5275090" cy="780046"/>
            <a:chOff x="21385865" y="4388349"/>
            <a:chExt cx="5275090" cy="780046"/>
          </a:xfrm>
        </p:grpSpPr>
        <p:sp>
          <p:nvSpPr>
            <p:cNvPr id="128" name="Rounded Rectangle 96">
              <a:extLst>
                <a:ext uri="{FF2B5EF4-FFF2-40B4-BE49-F238E27FC236}">
                  <a16:creationId xmlns:a16="http://schemas.microsoft.com/office/drawing/2014/main" id="{F61725F4-51BC-4558-9C44-B5E3CBD39BB1}"/>
                </a:ext>
              </a:extLst>
            </p:cNvPr>
            <p:cNvSpPr/>
            <p:nvPr/>
          </p:nvSpPr>
          <p:spPr>
            <a:xfrm>
              <a:off x="21385865" y="4405529"/>
              <a:ext cx="1872000" cy="604800"/>
            </a:xfrm>
            <a:prstGeom prst="roundRect">
              <a:avLst/>
            </a:prstGeom>
            <a:solidFill>
              <a:srgbClr val="379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Service Reliability Management</a:t>
              </a:r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7612ABAC-81AA-49CC-B311-B600A0C0EEE9}"/>
                </a:ext>
              </a:extLst>
            </p:cNvPr>
            <p:cNvSpPr txBox="1"/>
            <p:nvPr/>
          </p:nvSpPr>
          <p:spPr>
            <a:xfrm>
              <a:off x="23874705" y="4418877"/>
              <a:ext cx="1406953" cy="74951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endParaRPr lang="en-US" sz="1947"/>
            </a:p>
          </p:txBody>
        </p:sp>
        <p:sp>
          <p:nvSpPr>
            <p:cNvPr id="399" name="TextBox 398">
              <a:extLst>
                <a:ext uri="{FF2B5EF4-FFF2-40B4-BE49-F238E27FC236}">
                  <a16:creationId xmlns:a16="http://schemas.microsoft.com/office/drawing/2014/main" id="{35F34B87-07D5-4496-93FD-4FC5261B21EB}"/>
                </a:ext>
              </a:extLst>
            </p:cNvPr>
            <p:cNvSpPr txBox="1"/>
            <p:nvPr/>
          </p:nvSpPr>
          <p:spPr>
            <a:xfrm>
              <a:off x="23273636" y="4388349"/>
              <a:ext cx="3387319" cy="61165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Increase technical service health using SRE</a:t>
              </a:r>
            </a:p>
            <a:p>
              <a:pPr>
                <a:spcBef>
                  <a:spcPts val="365"/>
                </a:spcBef>
              </a:pPr>
              <a:endParaRPr lang="en-US" sz="1947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0B00570-23AE-2949-B3C2-B51BDEF6BD6F}"/>
              </a:ext>
            </a:extLst>
          </p:cNvPr>
          <p:cNvGrpSpPr/>
          <p:nvPr/>
        </p:nvGrpSpPr>
        <p:grpSpPr>
          <a:xfrm>
            <a:off x="21320814" y="6867653"/>
            <a:ext cx="4930712" cy="744067"/>
            <a:chOff x="21456258" y="6286113"/>
            <a:chExt cx="4930712" cy="744067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F424D25D-5777-7346-958A-C2E8D394AD4F}"/>
                </a:ext>
              </a:extLst>
            </p:cNvPr>
            <p:cNvSpPr/>
            <p:nvPr/>
          </p:nvSpPr>
          <p:spPr>
            <a:xfrm>
              <a:off x="21456258" y="6323791"/>
              <a:ext cx="1872000" cy="6048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GB" sz="1400">
                  <a:solidFill>
                    <a:schemeClr val="bg1"/>
                  </a:solidFill>
                </a:rPr>
                <a:t>Cloud Configuration Governance</a:t>
              </a:r>
            </a:p>
          </p:txBody>
        </p:sp>
        <p:sp>
          <p:nvSpPr>
            <p:cNvPr id="405" name="TextBox 404">
              <a:extLst>
                <a:ext uri="{FF2B5EF4-FFF2-40B4-BE49-F238E27FC236}">
                  <a16:creationId xmlns:a16="http://schemas.microsoft.com/office/drawing/2014/main" id="{11393282-16E8-47BE-B8BF-E523FF9F0B6A}"/>
                </a:ext>
              </a:extLst>
            </p:cNvPr>
            <p:cNvSpPr txBox="1"/>
            <p:nvPr/>
          </p:nvSpPr>
          <p:spPr>
            <a:xfrm>
              <a:off x="23301293" y="6286113"/>
              <a:ext cx="3085677" cy="74406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solidFill>
                    <a:schemeClr val="bg1"/>
                  </a:solidFill>
                </a:rPr>
                <a:t>Optimized single-pane of glass for cloud lifecycle management reducing cloud sprawl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7B5F528-69CF-6D44-9CE3-BD6D08F4B09A}"/>
              </a:ext>
            </a:extLst>
          </p:cNvPr>
          <p:cNvGrpSpPr/>
          <p:nvPr/>
        </p:nvGrpSpPr>
        <p:grpSpPr>
          <a:xfrm>
            <a:off x="21308674" y="4181066"/>
            <a:ext cx="5142899" cy="730934"/>
            <a:chOff x="21454008" y="6463197"/>
            <a:chExt cx="5142899" cy="730934"/>
          </a:xfrm>
        </p:grpSpPr>
        <p:sp>
          <p:nvSpPr>
            <p:cNvPr id="98" name="Rounded Rectangle 96">
              <a:extLst>
                <a:ext uri="{FF2B5EF4-FFF2-40B4-BE49-F238E27FC236}">
                  <a16:creationId xmlns:a16="http://schemas.microsoft.com/office/drawing/2014/main" id="{20C02D2A-28CB-42CE-ABCC-DB043C67D17A}"/>
                </a:ext>
              </a:extLst>
            </p:cNvPr>
            <p:cNvSpPr/>
            <p:nvPr/>
          </p:nvSpPr>
          <p:spPr>
            <a:xfrm>
              <a:off x="21454008" y="6541392"/>
              <a:ext cx="1872000" cy="6048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Cloud Migration Assessment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8264B8E-7EC5-49FD-BA96-1C8EB2611F14}"/>
                </a:ext>
              </a:extLst>
            </p:cNvPr>
            <p:cNvSpPr txBox="1"/>
            <p:nvPr/>
          </p:nvSpPr>
          <p:spPr>
            <a:xfrm>
              <a:off x="23330746" y="6463197"/>
              <a:ext cx="3266161" cy="73093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/>
                <a:t>Planned cloud migration with in-depth visibility of on-prem workload and tracked status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DA39AF-1B1D-0444-A871-FACB41A96A32}"/>
              </a:ext>
            </a:extLst>
          </p:cNvPr>
          <p:cNvGrpSpPr/>
          <p:nvPr/>
        </p:nvGrpSpPr>
        <p:grpSpPr>
          <a:xfrm>
            <a:off x="21305033" y="7823158"/>
            <a:ext cx="4933675" cy="606674"/>
            <a:chOff x="21494411" y="7537780"/>
            <a:chExt cx="4933675" cy="606674"/>
          </a:xfrm>
        </p:grpSpPr>
        <p:sp>
          <p:nvSpPr>
            <p:cNvPr id="99" name="Rounded Rectangle 96">
              <a:extLst>
                <a:ext uri="{FF2B5EF4-FFF2-40B4-BE49-F238E27FC236}">
                  <a16:creationId xmlns:a16="http://schemas.microsoft.com/office/drawing/2014/main" id="{03E0334E-EB02-4F6F-A647-EE856B932819}"/>
                </a:ext>
              </a:extLst>
            </p:cNvPr>
            <p:cNvSpPr/>
            <p:nvPr/>
          </p:nvSpPr>
          <p:spPr>
            <a:xfrm>
              <a:off x="21494411" y="7539654"/>
              <a:ext cx="1800000" cy="6048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Cloud Action Library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91F24F2-B389-4D7D-84D6-E1ADE02F5EB6}"/>
                </a:ext>
              </a:extLst>
            </p:cNvPr>
            <p:cNvSpPr txBox="1"/>
            <p:nvPr/>
          </p:nvSpPr>
          <p:spPr>
            <a:xfrm>
              <a:off x="23318357" y="7537780"/>
              <a:ext cx="3109729" cy="5407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/>
                <a:t>Reduced efforts using the Automation Engine for intelligent cloud actions</a:t>
              </a:r>
            </a:p>
          </p:txBody>
        </p:sp>
      </p:grpSp>
      <p:sp>
        <p:nvSpPr>
          <p:cNvPr id="340" name="Arrow: Pentagon 322">
            <a:extLst>
              <a:ext uri="{FF2B5EF4-FFF2-40B4-BE49-F238E27FC236}">
                <a16:creationId xmlns:a16="http://schemas.microsoft.com/office/drawing/2014/main" id="{010F25AB-7D4E-B944-9576-EA61F01DD70E}"/>
              </a:ext>
            </a:extLst>
          </p:cNvPr>
          <p:cNvSpPr/>
          <p:nvPr/>
        </p:nvSpPr>
        <p:spPr>
          <a:xfrm>
            <a:off x="4631304" y="857605"/>
            <a:ext cx="5699809" cy="548640"/>
          </a:xfrm>
          <a:prstGeom prst="homePlate">
            <a:avLst>
              <a:gd name="adj" fmla="val 32540"/>
            </a:avLst>
          </a:prstGeom>
          <a:solidFill>
            <a:srgbClr val="DBDBDB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93">
              <a:lnSpc>
                <a:spcPts val="1521"/>
              </a:lnSpc>
              <a:spcBef>
                <a:spcPts val="100"/>
              </a:spcBef>
              <a:defRPr/>
            </a:pPr>
            <a:r>
              <a:rPr lang="en-US" sz="2000" b="1">
                <a:latin typeface="Century Gothic" panose="020B0502020202020204" pitchFamily="34" charset="0"/>
              </a:rPr>
              <a:t>FOUNDATION</a:t>
            </a:r>
            <a:endParaRPr lang="en-US" sz="2000" kern="0">
              <a:latin typeface="Century Gothic" panose="020F0302020204030204"/>
            </a:endParaRPr>
          </a:p>
        </p:txBody>
      </p:sp>
      <p:sp>
        <p:nvSpPr>
          <p:cNvPr id="341" name="Arrow: Chevron 338">
            <a:extLst>
              <a:ext uri="{FF2B5EF4-FFF2-40B4-BE49-F238E27FC236}">
                <a16:creationId xmlns:a16="http://schemas.microsoft.com/office/drawing/2014/main" id="{93F548FC-99F4-E141-8D3A-1561E2EE499D}"/>
              </a:ext>
            </a:extLst>
          </p:cNvPr>
          <p:cNvSpPr/>
          <p:nvPr/>
        </p:nvSpPr>
        <p:spPr>
          <a:xfrm>
            <a:off x="10141527" y="868672"/>
            <a:ext cx="5699809" cy="548640"/>
          </a:xfrm>
          <a:prstGeom prst="chevron">
            <a:avLst>
              <a:gd name="adj" fmla="val 30731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93">
              <a:lnSpc>
                <a:spcPts val="1521"/>
              </a:lnSpc>
              <a:spcBef>
                <a:spcPts val="100"/>
              </a:spcBef>
              <a:defRPr/>
            </a:pPr>
            <a:r>
              <a:rPr lang="en-US" sz="2000" b="1">
                <a:latin typeface="Century Gothic" panose="020B0502020202020204" pitchFamily="34" charset="0"/>
              </a:rPr>
              <a:t>CRAWL	</a:t>
            </a:r>
            <a:endParaRPr lang="en-US" sz="2000" kern="0">
              <a:solidFill>
                <a:srgbClr val="FFFFFF"/>
              </a:solidFill>
              <a:latin typeface="Century Gothic" panose="020F0302020204030204"/>
            </a:endParaRPr>
          </a:p>
        </p:txBody>
      </p:sp>
      <p:sp>
        <p:nvSpPr>
          <p:cNvPr id="345" name="Arrow: Chevron 339">
            <a:extLst>
              <a:ext uri="{FF2B5EF4-FFF2-40B4-BE49-F238E27FC236}">
                <a16:creationId xmlns:a16="http://schemas.microsoft.com/office/drawing/2014/main" id="{DFF4328D-B076-0B4B-9D46-D7DD6BE32F7A}"/>
              </a:ext>
            </a:extLst>
          </p:cNvPr>
          <p:cNvSpPr/>
          <p:nvPr/>
        </p:nvSpPr>
        <p:spPr>
          <a:xfrm>
            <a:off x="15637901" y="868672"/>
            <a:ext cx="5661267" cy="548640"/>
          </a:xfrm>
          <a:prstGeom prst="chevron">
            <a:avLst>
              <a:gd name="adj" fmla="val 30731"/>
            </a:avLst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93">
              <a:lnSpc>
                <a:spcPts val="1521"/>
              </a:lnSpc>
              <a:spcBef>
                <a:spcPts val="100"/>
              </a:spcBef>
              <a:defRPr/>
            </a:pPr>
            <a:r>
              <a:rPr lang="en-US" sz="2000" b="1">
                <a:solidFill>
                  <a:schemeClr val="bg1"/>
                </a:solidFill>
                <a:latin typeface="Century Gothic" panose="020B0502020202020204" pitchFamily="34" charset="0"/>
              </a:rPr>
              <a:t>WALK</a:t>
            </a:r>
          </a:p>
        </p:txBody>
      </p:sp>
      <p:sp>
        <p:nvSpPr>
          <p:cNvPr id="346" name="Arrow: Chevron 343">
            <a:extLst>
              <a:ext uri="{FF2B5EF4-FFF2-40B4-BE49-F238E27FC236}">
                <a16:creationId xmlns:a16="http://schemas.microsoft.com/office/drawing/2014/main" id="{2863D022-0BDB-F149-A7EC-30E4186A42A7}"/>
              </a:ext>
            </a:extLst>
          </p:cNvPr>
          <p:cNvSpPr/>
          <p:nvPr/>
        </p:nvSpPr>
        <p:spPr>
          <a:xfrm>
            <a:off x="21122976" y="872732"/>
            <a:ext cx="5757061" cy="548640"/>
          </a:xfrm>
          <a:prstGeom prst="chevron">
            <a:avLst>
              <a:gd name="adj" fmla="val 30731"/>
            </a:avLst>
          </a:prstGeom>
          <a:solidFill>
            <a:srgbClr val="1A5D6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93">
              <a:lnSpc>
                <a:spcPts val="1521"/>
              </a:lnSpc>
              <a:spcBef>
                <a:spcPts val="100"/>
              </a:spcBef>
              <a:defRPr/>
            </a:pPr>
            <a:r>
              <a:rPr lang="en-US" sz="2000" b="1">
                <a:solidFill>
                  <a:schemeClr val="bg1"/>
                </a:solidFill>
                <a:latin typeface="Century Gothic" panose="020B0502020202020204" pitchFamily="34" charset="0"/>
              </a:rPr>
              <a:t>RUN</a:t>
            </a:r>
          </a:p>
        </p:txBody>
      </p:sp>
      <p:sp>
        <p:nvSpPr>
          <p:cNvPr id="347" name="Arrow: Chevron 344">
            <a:extLst>
              <a:ext uri="{FF2B5EF4-FFF2-40B4-BE49-F238E27FC236}">
                <a16:creationId xmlns:a16="http://schemas.microsoft.com/office/drawing/2014/main" id="{F1DB80EA-2F04-614D-9C3A-5E2317473306}"/>
              </a:ext>
            </a:extLst>
          </p:cNvPr>
          <p:cNvSpPr/>
          <p:nvPr/>
        </p:nvSpPr>
        <p:spPr>
          <a:xfrm>
            <a:off x="26660955" y="868127"/>
            <a:ext cx="5557237" cy="548640"/>
          </a:xfrm>
          <a:prstGeom prst="chevron">
            <a:avLst>
              <a:gd name="adj" fmla="val 30731"/>
            </a:avLst>
          </a:prstGeom>
          <a:solidFill>
            <a:srgbClr val="379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93">
              <a:lnSpc>
                <a:spcPts val="1521"/>
              </a:lnSpc>
              <a:spcBef>
                <a:spcPts val="100"/>
              </a:spcBef>
              <a:defRPr/>
            </a:pPr>
            <a:r>
              <a:rPr lang="en-US" sz="2000" b="1">
                <a:solidFill>
                  <a:schemeClr val="bg1"/>
                </a:solidFill>
                <a:latin typeface="Century Gothic" panose="020B0502020202020204" pitchFamily="34" charset="0"/>
              </a:rPr>
              <a:t>FLY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35B70A3-F3C7-400E-BED1-DFF36564E8D2}"/>
              </a:ext>
            </a:extLst>
          </p:cNvPr>
          <p:cNvSpPr/>
          <p:nvPr/>
        </p:nvSpPr>
        <p:spPr>
          <a:xfrm>
            <a:off x="131435" y="13110221"/>
            <a:ext cx="4188284" cy="1779948"/>
          </a:xfrm>
          <a:prstGeom prst="roundRect">
            <a:avLst>
              <a:gd name="adj" fmla="val 7403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600" err="1">
              <a:solidFill>
                <a:schemeClr val="tx1"/>
              </a:solidFill>
            </a:endParaRPr>
          </a:p>
        </p:txBody>
      </p:sp>
      <p:sp>
        <p:nvSpPr>
          <p:cNvPr id="387" name="Rounded Rectangle 45">
            <a:extLst>
              <a:ext uri="{FF2B5EF4-FFF2-40B4-BE49-F238E27FC236}">
                <a16:creationId xmlns:a16="http://schemas.microsoft.com/office/drawing/2014/main" id="{07BCE031-01C5-49A5-A33D-1E8CEEA5B50D}"/>
              </a:ext>
            </a:extLst>
          </p:cNvPr>
          <p:cNvSpPr/>
          <p:nvPr/>
        </p:nvSpPr>
        <p:spPr>
          <a:xfrm>
            <a:off x="286388" y="14091838"/>
            <a:ext cx="1208430" cy="721603"/>
          </a:xfrm>
          <a:prstGeom prst="roundRect">
            <a:avLst/>
          </a:prstGeom>
          <a:solidFill>
            <a:srgbClr val="369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ITSM</a:t>
            </a:r>
          </a:p>
        </p:txBody>
      </p:sp>
      <p:sp>
        <p:nvSpPr>
          <p:cNvPr id="388" name="Rounded Rectangle 54">
            <a:extLst>
              <a:ext uri="{FF2B5EF4-FFF2-40B4-BE49-F238E27FC236}">
                <a16:creationId xmlns:a16="http://schemas.microsoft.com/office/drawing/2014/main" id="{639E6BE6-6531-4231-9DC6-09B2D967E7F0}"/>
              </a:ext>
            </a:extLst>
          </p:cNvPr>
          <p:cNvSpPr>
            <a:spLocks/>
          </p:cNvSpPr>
          <p:nvPr/>
        </p:nvSpPr>
        <p:spPr>
          <a:xfrm>
            <a:off x="293472" y="13271064"/>
            <a:ext cx="1208430" cy="721603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ITOM</a:t>
            </a:r>
          </a:p>
        </p:txBody>
      </p:sp>
      <p:sp>
        <p:nvSpPr>
          <p:cNvPr id="389" name="Rounded Rectangle 112">
            <a:extLst>
              <a:ext uri="{FF2B5EF4-FFF2-40B4-BE49-F238E27FC236}">
                <a16:creationId xmlns:a16="http://schemas.microsoft.com/office/drawing/2014/main" id="{0691717B-E846-4575-B24C-29016BC3DA1B}"/>
              </a:ext>
            </a:extLst>
          </p:cNvPr>
          <p:cNvSpPr>
            <a:spLocks/>
          </p:cNvSpPr>
          <p:nvPr/>
        </p:nvSpPr>
        <p:spPr>
          <a:xfrm>
            <a:off x="1634358" y="14091838"/>
            <a:ext cx="1208430" cy="72160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Core Platform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C2130E-DF65-4F6C-A2EF-3E077565FBFF}"/>
              </a:ext>
            </a:extLst>
          </p:cNvPr>
          <p:cNvSpPr txBox="1"/>
          <p:nvPr/>
        </p:nvSpPr>
        <p:spPr>
          <a:xfrm>
            <a:off x="1757873" y="13070065"/>
            <a:ext cx="1040771" cy="14576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>
              <a:spcBef>
                <a:spcPts val="300"/>
              </a:spcBef>
            </a:pPr>
            <a:r>
              <a:rPr lang="en-US" sz="1600"/>
              <a:t>Legend</a:t>
            </a: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8BC6777B-BC03-7F4B-94B5-CB542E8FE1F8}"/>
              </a:ext>
            </a:extLst>
          </p:cNvPr>
          <p:cNvSpPr/>
          <p:nvPr/>
        </p:nvSpPr>
        <p:spPr>
          <a:xfrm>
            <a:off x="4763956" y="2446411"/>
            <a:ext cx="1908000" cy="603504"/>
          </a:xfrm>
          <a:prstGeom prst="roundRect">
            <a:avLst/>
          </a:prstGeom>
          <a:solidFill>
            <a:srgbClr val="379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 Major Incident  Management 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27055D06-B99B-4761-BA0F-ACD511EAF716}"/>
              </a:ext>
            </a:extLst>
          </p:cNvPr>
          <p:cNvSpPr txBox="1"/>
          <p:nvPr/>
        </p:nvSpPr>
        <p:spPr>
          <a:xfrm>
            <a:off x="6862385" y="2509642"/>
            <a:ext cx="2981106" cy="5689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365"/>
              </a:spcBef>
            </a:pPr>
            <a:r>
              <a:rPr lang="en-US" sz="1400">
                <a:latin typeface="Century Gothic" panose="020B0502020202020204" pitchFamily="34" charset="0"/>
              </a:rPr>
              <a:t>Faster resolution of outages with Improved user visibility</a:t>
            </a:r>
            <a:endParaRPr lang="en-US" sz="1400"/>
          </a:p>
        </p:txBody>
      </p:sp>
      <p:sp>
        <p:nvSpPr>
          <p:cNvPr id="376" name="Rectangle 375">
            <a:extLst>
              <a:ext uri="{FF2B5EF4-FFF2-40B4-BE49-F238E27FC236}">
                <a16:creationId xmlns:a16="http://schemas.microsoft.com/office/drawing/2014/main" id="{D467C2A4-AECA-B94B-BD95-735E1A4A4CE8}"/>
              </a:ext>
            </a:extLst>
          </p:cNvPr>
          <p:cNvSpPr/>
          <p:nvPr/>
        </p:nvSpPr>
        <p:spPr>
          <a:xfrm>
            <a:off x="5277" y="12004130"/>
            <a:ext cx="4338390" cy="905561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8619"/>
            <a:r>
              <a:rPr lang="en-US" sz="2000">
                <a:solidFill>
                  <a:srgbClr val="000000"/>
                </a:solidFill>
                <a:latin typeface="Century Gothic" panose="020F0302020204030204"/>
              </a:rPr>
              <a:t>Use </a:t>
            </a:r>
            <a:r>
              <a:rPr lang="en-US" sz="2000">
                <a:solidFill>
                  <a:srgbClr val="000000"/>
                </a:solidFill>
                <a:latin typeface="Century Gothic" panose="020F030202020403020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Now Create </a:t>
            </a:r>
            <a:r>
              <a:rPr lang="en-US" sz="2000">
                <a:solidFill>
                  <a:srgbClr val="000000"/>
                </a:solidFill>
                <a:latin typeface="Century Gothic" panose="020F0302020204030204"/>
              </a:rPr>
              <a:t>to execute implementation. </a:t>
            </a:r>
          </a:p>
        </p:txBody>
      </p:sp>
      <p:sp>
        <p:nvSpPr>
          <p:cNvPr id="378" name="Rectangle 377">
            <a:extLst>
              <a:ext uri="{FF2B5EF4-FFF2-40B4-BE49-F238E27FC236}">
                <a16:creationId xmlns:a16="http://schemas.microsoft.com/office/drawing/2014/main" id="{9D5D5C7E-6578-B34C-B08E-E58B6E7723A8}"/>
              </a:ext>
            </a:extLst>
          </p:cNvPr>
          <p:cNvSpPr/>
          <p:nvPr/>
        </p:nvSpPr>
        <p:spPr>
          <a:xfrm>
            <a:off x="-11242" y="15006968"/>
            <a:ext cx="1930810" cy="146677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380" name="TextBox 379">
            <a:extLst>
              <a:ext uri="{FF2B5EF4-FFF2-40B4-BE49-F238E27FC236}">
                <a16:creationId xmlns:a16="http://schemas.microsoft.com/office/drawing/2014/main" id="{F359F9F5-344A-9D4A-9AA7-4D3CD6DFB522}"/>
              </a:ext>
            </a:extLst>
          </p:cNvPr>
          <p:cNvSpPr txBox="1"/>
          <p:nvPr/>
        </p:nvSpPr>
        <p:spPr>
          <a:xfrm>
            <a:off x="1919568" y="15085373"/>
            <a:ext cx="2578421" cy="1380140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/>
              <a:t>Executive sponsorship is in place</a:t>
            </a:r>
          </a:p>
          <a:p>
            <a:r>
              <a:rPr lang="en-US"/>
              <a:t>Customers are encouraged to reset ITSM and embrace modern, lean approaches​</a:t>
            </a:r>
          </a:p>
          <a:p>
            <a:endParaRPr lang="en-US"/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5C0E9485-EB42-184E-96AA-54CFFAAA0E67}"/>
              </a:ext>
            </a:extLst>
          </p:cNvPr>
          <p:cNvSpPr txBox="1"/>
          <p:nvPr/>
        </p:nvSpPr>
        <p:spPr>
          <a:xfrm>
            <a:off x="4614985" y="15054845"/>
            <a:ext cx="5510498" cy="1410667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99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400"/>
              <a:t>ITSM processes are implemented, supported by ITOM, using out of the box lean and simple processes that match industry proven practices combined with ServiceNow real world experience.  </a:t>
            </a:r>
          </a:p>
          <a:p>
            <a:pPr algn="ctr"/>
            <a:r>
              <a:rPr lang="en-US" sz="1400"/>
              <a:t>Unnecessary complexity of existing processes is removed.  </a:t>
            </a:r>
          </a:p>
        </p:txBody>
      </p:sp>
      <p:sp>
        <p:nvSpPr>
          <p:cNvPr id="382" name="TextBox 381">
            <a:extLst>
              <a:ext uri="{FF2B5EF4-FFF2-40B4-BE49-F238E27FC236}">
                <a16:creationId xmlns:a16="http://schemas.microsoft.com/office/drawing/2014/main" id="{15A8DE10-B6F6-3647-805D-A143ADB92B43}"/>
              </a:ext>
            </a:extLst>
          </p:cNvPr>
          <p:cNvSpPr txBox="1"/>
          <p:nvPr/>
        </p:nvSpPr>
        <p:spPr>
          <a:xfrm>
            <a:off x="10110212" y="15054845"/>
            <a:ext cx="5516309" cy="1410667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99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400"/>
              <a:t>Data driven insights to improve operational performance</a:t>
            </a:r>
          </a:p>
          <a:p>
            <a:pPr algn="ctr"/>
            <a:r>
              <a:rPr lang="en-US" sz="1400"/>
              <a:t>Enhanced end-user experience through self-service and automation combining.</a:t>
            </a:r>
          </a:p>
          <a:p>
            <a:pPr algn="ctr"/>
            <a:r>
              <a:rPr lang="en-US" sz="1400"/>
              <a:t>Integrated tools drive operational excellence and best practices</a:t>
            </a:r>
          </a:p>
          <a:p>
            <a:pPr algn="ctr"/>
            <a:endParaRPr lang="en-US" sz="1400"/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B1F5F13D-8C9F-1D4B-B491-DE5C04216DE7}"/>
              </a:ext>
            </a:extLst>
          </p:cNvPr>
          <p:cNvSpPr txBox="1"/>
          <p:nvPr/>
        </p:nvSpPr>
        <p:spPr>
          <a:xfrm>
            <a:off x="15620711" y="15043640"/>
            <a:ext cx="5457312" cy="1421872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99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400"/>
              <a:t>End-user and Agent experience enhanced through machine learning capabilities to deflect and speed up work</a:t>
            </a:r>
          </a:p>
          <a:p>
            <a:pPr algn="ctr"/>
            <a:r>
              <a:rPr lang="en-US" sz="1400"/>
              <a:t>Service Management processes are expanded beyond the core to include other IT critical processes in support of total Service Management. 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F65D3B23-7DBE-804D-85A9-3267732BE9E0}"/>
              </a:ext>
            </a:extLst>
          </p:cNvPr>
          <p:cNvSpPr txBox="1"/>
          <p:nvPr/>
        </p:nvSpPr>
        <p:spPr>
          <a:xfrm>
            <a:off x="26736903" y="15006968"/>
            <a:ext cx="5369737" cy="1483777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99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GB" sz="1400"/>
              <a:t>Workflows automate IT planning, operations and delivery tasks</a:t>
            </a:r>
          </a:p>
          <a:p>
            <a:pPr algn="ctr"/>
            <a:r>
              <a:rPr lang="en-GB" sz="1400"/>
              <a:t>AI driven workforce and process optimization</a:t>
            </a:r>
            <a:endParaRPr lang="en-US" sz="1400"/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94BA159B-6ABD-734E-8D21-9099B86014B6}"/>
              </a:ext>
            </a:extLst>
          </p:cNvPr>
          <p:cNvSpPr txBox="1"/>
          <p:nvPr/>
        </p:nvSpPr>
        <p:spPr>
          <a:xfrm>
            <a:off x="21100914" y="15043639"/>
            <a:ext cx="5580007" cy="1421873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99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400"/>
              <a:t>Drive operational success through improvement initiatives and agent feedback</a:t>
            </a:r>
          </a:p>
          <a:p>
            <a:pPr algn="ctr"/>
            <a:r>
              <a:rPr lang="en-US" sz="1400"/>
              <a:t>Cloud operations optimized to reduce spend and minimize business risk</a:t>
            </a:r>
          </a:p>
          <a:p>
            <a:pPr algn="ctr"/>
            <a:endParaRPr lang="en-US" sz="1400"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32AFF5C1-7375-5B4D-A086-98519900CE1B}"/>
              </a:ext>
            </a:extLst>
          </p:cNvPr>
          <p:cNvSpPr/>
          <p:nvPr/>
        </p:nvSpPr>
        <p:spPr>
          <a:xfrm>
            <a:off x="30807" y="876597"/>
            <a:ext cx="4326424" cy="5078137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28619"/>
            <a:endParaRPr lang="en-US" sz="1499">
              <a:solidFill>
                <a:srgbClr val="000000"/>
              </a:solidFill>
              <a:latin typeface="Century Gothic" panose="020F0302020204030204"/>
            </a:endParaRPr>
          </a:p>
        </p:txBody>
      </p: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BDD37AC2-856C-0A49-BB75-B74DACC5E913}"/>
              </a:ext>
            </a:extLst>
          </p:cNvPr>
          <p:cNvGrpSpPr/>
          <p:nvPr/>
        </p:nvGrpSpPr>
        <p:grpSpPr>
          <a:xfrm>
            <a:off x="137982" y="885996"/>
            <a:ext cx="4234210" cy="4820615"/>
            <a:chOff x="236683" y="977434"/>
            <a:chExt cx="3537974" cy="4820615"/>
          </a:xfrm>
        </p:grpSpPr>
        <p:pic>
          <p:nvPicPr>
            <p:cNvPr id="252" name="Graphic 251">
              <a:extLst>
                <a:ext uri="{FF2B5EF4-FFF2-40B4-BE49-F238E27FC236}">
                  <a16:creationId xmlns:a16="http://schemas.microsoft.com/office/drawing/2014/main" id="{1BA3AF05-AAC7-1041-86FB-5CC61C069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36683" y="1018724"/>
              <a:ext cx="609601" cy="609601"/>
            </a:xfrm>
            <a:prstGeom prst="rect">
              <a:avLst/>
            </a:prstGeom>
          </p:spPr>
        </p:pic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67D3DD4B-1B99-FD40-8A47-E648FAC58232}"/>
                </a:ext>
              </a:extLst>
            </p:cNvPr>
            <p:cNvSpPr txBox="1"/>
            <p:nvPr/>
          </p:nvSpPr>
          <p:spPr>
            <a:xfrm>
              <a:off x="922693" y="977434"/>
              <a:ext cx="282377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/>
                <a:t>Products are placed based on when implementation may </a:t>
              </a:r>
              <a:r>
                <a:rPr lang="en-US" sz="1800" i="1"/>
                <a:t>start</a:t>
              </a:r>
              <a:r>
                <a:rPr lang="en-US" sz="1800"/>
                <a:t>. Mature customers continuously enhance their initial implementations.</a:t>
              </a:r>
            </a:p>
          </p:txBody>
        </p:sp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id="{426C3BFA-C4C2-504B-982E-13128B8EA4AB}"/>
                </a:ext>
              </a:extLst>
            </p:cNvPr>
            <p:cNvGrpSpPr/>
            <p:nvPr/>
          </p:nvGrpSpPr>
          <p:grpSpPr>
            <a:xfrm>
              <a:off x="258344" y="3147950"/>
              <a:ext cx="3367383" cy="923330"/>
              <a:chOff x="268377" y="2214805"/>
              <a:chExt cx="3367383" cy="923330"/>
            </a:xfrm>
          </p:grpSpPr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FF100459-CFE1-8043-9341-C177F8F8D8D8}"/>
                  </a:ext>
                </a:extLst>
              </p:cNvPr>
              <p:cNvSpPr txBox="1"/>
              <p:nvPr/>
            </p:nvSpPr>
            <p:spPr>
              <a:xfrm>
                <a:off x="925544" y="2214805"/>
                <a:ext cx="2710216" cy="923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000" b="0" i="0" u="none" strike="noStrike" cap="none" spc="0" normalizeH="0" baseline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defRPr>
                </a:lvl1pPr>
              </a:lstStyle>
              <a:p>
                <a:r>
                  <a:rPr lang="en-US" sz="1800">
                    <a:latin typeface="Century Gothic" panose="020B0502020202020204" pitchFamily="34" charset="0"/>
                  </a:rPr>
                  <a:t>Realize incremental value with every product deployed.</a:t>
                </a:r>
              </a:p>
            </p:txBody>
          </p:sp>
          <p:pic>
            <p:nvPicPr>
              <p:cNvPr id="266" name="Graphic 265">
                <a:extLst>
                  <a:ext uri="{FF2B5EF4-FFF2-40B4-BE49-F238E27FC236}">
                    <a16:creationId xmlns:a16="http://schemas.microsoft.com/office/drawing/2014/main" id="{F1969B09-5745-4B47-B0DF-4280CB54DB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268377" y="2301446"/>
                <a:ext cx="609601" cy="609601"/>
              </a:xfrm>
              <a:prstGeom prst="rect">
                <a:avLst/>
              </a:prstGeom>
            </p:spPr>
          </p:pic>
        </p:grpSp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5C91505C-C117-A944-BBFB-E1DB6C498F6F}"/>
                </a:ext>
              </a:extLst>
            </p:cNvPr>
            <p:cNvGrpSpPr/>
            <p:nvPr/>
          </p:nvGrpSpPr>
          <p:grpSpPr>
            <a:xfrm>
              <a:off x="254774" y="4597720"/>
              <a:ext cx="3519883" cy="1200329"/>
              <a:chOff x="253363" y="3882091"/>
              <a:chExt cx="3519883" cy="1200329"/>
            </a:xfrm>
          </p:grpSpPr>
          <p:sp>
            <p:nvSpPr>
              <p:cNvPr id="262" name="TextBox 261">
                <a:extLst>
                  <a:ext uri="{FF2B5EF4-FFF2-40B4-BE49-F238E27FC236}">
                    <a16:creationId xmlns:a16="http://schemas.microsoft.com/office/drawing/2014/main" id="{F16C57F8-0643-6D4D-97DF-43260C709788}"/>
                  </a:ext>
                </a:extLst>
              </p:cNvPr>
              <p:cNvSpPr txBox="1"/>
              <p:nvPr/>
            </p:nvSpPr>
            <p:spPr>
              <a:xfrm>
                <a:off x="829409" y="3882091"/>
                <a:ext cx="294383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/>
                  <a:t>Your maturity path is unique. This guidance helps maximize platform potential to achieve business outcomes.</a:t>
                </a:r>
              </a:p>
            </p:txBody>
          </p:sp>
          <p:pic>
            <p:nvPicPr>
              <p:cNvPr id="263" name="Graphic 262">
                <a:extLst>
                  <a:ext uri="{FF2B5EF4-FFF2-40B4-BE49-F238E27FC236}">
                    <a16:creationId xmlns:a16="http://schemas.microsoft.com/office/drawing/2014/main" id="{89F83C51-928C-8E4F-BA86-F6597A2FA3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253363" y="4011737"/>
                <a:ext cx="546316" cy="594360"/>
              </a:xfrm>
              <a:prstGeom prst="rect">
                <a:avLst/>
              </a:prstGeom>
            </p:spPr>
          </p:pic>
        </p:grpSp>
      </p:grpSp>
      <p:sp>
        <p:nvSpPr>
          <p:cNvPr id="267" name="Rectangle 266">
            <a:extLst>
              <a:ext uri="{FF2B5EF4-FFF2-40B4-BE49-F238E27FC236}">
                <a16:creationId xmlns:a16="http://schemas.microsoft.com/office/drawing/2014/main" id="{1403203B-E3D9-D643-BC33-5B53523A2A47}"/>
              </a:ext>
            </a:extLst>
          </p:cNvPr>
          <p:cNvSpPr/>
          <p:nvPr/>
        </p:nvSpPr>
        <p:spPr>
          <a:xfrm>
            <a:off x="14764" y="6038309"/>
            <a:ext cx="4347146" cy="5877200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28619"/>
            <a:endParaRPr lang="en-US" sz="1499">
              <a:solidFill>
                <a:srgbClr val="000000"/>
              </a:solidFill>
              <a:latin typeface="Century Gothic" panose="020F0302020204030204"/>
            </a:endParaRPr>
          </a:p>
        </p:txBody>
      </p: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CD0758D8-06A7-6545-9BD1-ED09556873E5}"/>
              </a:ext>
            </a:extLst>
          </p:cNvPr>
          <p:cNvGrpSpPr/>
          <p:nvPr/>
        </p:nvGrpSpPr>
        <p:grpSpPr>
          <a:xfrm>
            <a:off x="74070" y="6143834"/>
            <a:ext cx="4314681" cy="3705303"/>
            <a:chOff x="3945199" y="745413"/>
            <a:chExt cx="4347543" cy="3898982"/>
          </a:xfrm>
        </p:grpSpPr>
        <p:pic>
          <p:nvPicPr>
            <p:cNvPr id="269" name="Graphic 268">
              <a:extLst>
                <a:ext uri="{FF2B5EF4-FFF2-40B4-BE49-F238E27FC236}">
                  <a16:creationId xmlns:a16="http://schemas.microsoft.com/office/drawing/2014/main" id="{2A66FA66-504A-FB47-84C2-E98A0C3DB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945199" y="745413"/>
              <a:ext cx="789829" cy="789828"/>
            </a:xfrm>
            <a:prstGeom prst="rect">
              <a:avLst/>
            </a:prstGeom>
          </p:spPr>
        </p:pic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02360F37-33A9-C442-9595-F150C3D08837}"/>
                </a:ext>
              </a:extLst>
            </p:cNvPr>
            <p:cNvSpPr txBox="1"/>
            <p:nvPr/>
          </p:nvSpPr>
          <p:spPr>
            <a:xfrm>
              <a:off x="4730133" y="882810"/>
              <a:ext cx="2732904" cy="45654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00"/>
                </a:spcBef>
              </a:pPr>
              <a:r>
                <a:rPr lang="en-US" sz="1800" b="1">
                  <a:solidFill>
                    <a:schemeClr val="tx2"/>
                  </a:solidFill>
                </a:rPr>
                <a:t>Before you start</a:t>
              </a:r>
              <a:endParaRPr lang="en-US" sz="1800"/>
            </a:p>
          </p:txBody>
        </p: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C6DCF09E-18C0-D647-BA96-9BDC99CD8887}"/>
                </a:ext>
              </a:extLst>
            </p:cNvPr>
            <p:cNvSpPr txBox="1"/>
            <p:nvPr/>
          </p:nvSpPr>
          <p:spPr>
            <a:xfrm>
              <a:off x="4024141" y="1462198"/>
              <a:ext cx="4268601" cy="318219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15913" indent="-298450" defTabSz="914309">
                <a:lnSpc>
                  <a:spcPct val="150000"/>
                </a:lnSpc>
                <a:buClr>
                  <a:schemeClr val="tx2"/>
                </a:buClr>
                <a:buFont typeface="+mj-lt"/>
                <a:buAutoNum type="arabicPeriod"/>
                <a:defRPr/>
              </a:pPr>
              <a:r>
                <a:rPr lang="en-US" sz="1800">
                  <a:latin typeface="Century Gothic" panose="020B0502020202020204" pitchFamily="34" charset="0"/>
                  <a:hlinkClick r:id="rId1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Understand Automated Service Ops</a:t>
              </a:r>
              <a:endParaRPr lang="en-US" sz="1800">
                <a:latin typeface="Century Gothic" panose="020B0502020202020204" pitchFamily="34" charset="0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  <a:p>
              <a:pPr marL="315913" indent="-298450" defTabSz="914309">
                <a:lnSpc>
                  <a:spcPct val="150000"/>
                </a:lnSpc>
                <a:buClr>
                  <a:schemeClr val="tx2"/>
                </a:buClr>
                <a:buFont typeface="+mj-lt"/>
                <a:buAutoNum type="arabicPeriod"/>
                <a:defRPr/>
              </a:pPr>
              <a:r>
                <a:rPr lang="en-US" sz="1800">
                  <a:latin typeface="Century Gothic" panose="020B0502020202020204" pitchFamily="34" charset="0"/>
                  <a:hlinkClick r:id="rId1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Determine your Desired Outcomes</a:t>
              </a:r>
              <a:endParaRPr lang="en-US" sz="1800">
                <a:latin typeface="Century Gothic" panose="020B0502020202020204" pitchFamily="34" charset="0"/>
              </a:endParaRPr>
            </a:p>
            <a:p>
              <a:pPr marL="315913" indent="-298450" defTabSz="914309">
                <a:lnSpc>
                  <a:spcPct val="150000"/>
                </a:lnSpc>
                <a:buClr>
                  <a:schemeClr val="tx2"/>
                </a:buClr>
                <a:buFont typeface="+mj-lt"/>
                <a:buAutoNum type="arabicPeriod"/>
                <a:defRPr/>
              </a:pPr>
              <a:r>
                <a:rPr lang="en-GB" sz="1800">
                  <a:latin typeface="Century Gothic" panose="020B0502020202020204" pitchFamily="34" charset="0"/>
                </a:rPr>
                <a:t>Plan the next step with the Solution Planner</a:t>
              </a:r>
            </a:p>
            <a:p>
              <a:pPr marL="315913" indent="-298450" defTabSz="914309">
                <a:lnSpc>
                  <a:spcPct val="150000"/>
                </a:lnSpc>
                <a:buClr>
                  <a:schemeClr val="tx2"/>
                </a:buClr>
                <a:buFont typeface="+mj-lt"/>
                <a:buAutoNum type="arabicPeriod"/>
                <a:defRPr/>
              </a:pPr>
              <a:r>
                <a:rPr lang="en-GB" sz="1800">
                  <a:latin typeface="Century Gothic" panose="020B0502020202020204" pitchFamily="34" charset="0"/>
                </a:rPr>
                <a:t>Calculate Business Value</a:t>
              </a:r>
            </a:p>
            <a:p>
              <a:pPr marL="315913" indent="-298450" defTabSz="914309">
                <a:lnSpc>
                  <a:spcPct val="150000"/>
                </a:lnSpc>
                <a:buClr>
                  <a:schemeClr val="tx2"/>
                </a:buClr>
                <a:buFont typeface="+mj-lt"/>
                <a:buAutoNum type="arabicPeriod"/>
                <a:defRPr/>
              </a:pPr>
              <a:r>
                <a:rPr lang="en-US" sz="1800">
                  <a:latin typeface="Century Gothic" panose="020B0502020202020204" pitchFamily="34" charset="0"/>
                </a:rPr>
                <a:t>Build a phased program plan</a:t>
              </a:r>
            </a:p>
            <a:p>
              <a:pPr marL="315913" indent="-298450" defTabSz="914309">
                <a:lnSpc>
                  <a:spcPct val="150000"/>
                </a:lnSpc>
                <a:buClr>
                  <a:schemeClr val="tx2"/>
                </a:buClr>
                <a:buFont typeface="+mj-lt"/>
                <a:buAutoNum type="arabicPeriod"/>
                <a:defRPr/>
              </a:pPr>
              <a:r>
                <a:rPr lang="en-US" sz="1800">
                  <a:latin typeface="Century Gothic" panose="020B0502020202020204" pitchFamily="34" charset="0"/>
                  <a:hlinkClick r:id="rId1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Establish Governance</a:t>
              </a:r>
              <a:endParaRPr lang="en-US" sz="1800">
                <a:latin typeface="Century Gothic" panose="020B0502020202020204" pitchFamily="34" charset="0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  <a:p>
              <a:pPr marL="315913" indent="-298450" defTabSz="914309">
                <a:lnSpc>
                  <a:spcPct val="150000"/>
                </a:lnSpc>
                <a:buClr>
                  <a:schemeClr val="tx2"/>
                </a:buClr>
                <a:buFont typeface="+mj-lt"/>
                <a:buAutoNum type="arabicPeriod"/>
                <a:defRPr/>
              </a:pPr>
              <a:r>
                <a:rPr lang="en-US" sz="1800">
                  <a:latin typeface="Century Gothic" panose="020B0502020202020204" pitchFamily="34" charset="0"/>
                  <a:hlinkClick r:id="rId1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Communicate to your organization</a:t>
              </a:r>
              <a:endParaRPr lang="en-US" sz="1800">
                <a:latin typeface="Century Gothic" panose="020B0502020202020204" pitchFamily="34" charset="0"/>
              </a:endParaRPr>
            </a:p>
            <a:p>
              <a:pPr marL="315913" indent="-298450" defTabSz="914309">
                <a:lnSpc>
                  <a:spcPct val="150000"/>
                </a:lnSpc>
                <a:buClr>
                  <a:schemeClr val="tx2"/>
                </a:buClr>
                <a:buFont typeface="+mj-lt"/>
                <a:buAutoNum type="arabicPeriod"/>
                <a:defRPr/>
              </a:pPr>
              <a:r>
                <a:rPr lang="en-GB" sz="1800">
                  <a:latin typeface="Century Gothic" panose="020B0502020202020204" pitchFamily="34" charset="0"/>
                  <a:hlinkClick r:id="rId1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Commit to a Healthy CMDB</a:t>
              </a:r>
              <a:endParaRPr lang="en-US" sz="1800">
                <a:latin typeface="Century Gothic" panose="020B0502020202020204" pitchFamily="34" charset="0"/>
              </a:endParaRPr>
            </a:p>
          </p:txBody>
        </p:sp>
      </p:grpSp>
      <p:sp>
        <p:nvSpPr>
          <p:cNvPr id="277" name="TextBox 276">
            <a:extLst>
              <a:ext uri="{FF2B5EF4-FFF2-40B4-BE49-F238E27FC236}">
                <a16:creationId xmlns:a16="http://schemas.microsoft.com/office/drawing/2014/main" id="{AE0E15EC-044D-954E-BBF2-9BF4F0581B7E}"/>
              </a:ext>
            </a:extLst>
          </p:cNvPr>
          <p:cNvSpPr txBox="1"/>
          <p:nvPr/>
        </p:nvSpPr>
        <p:spPr>
          <a:xfrm>
            <a:off x="2798" y="15192289"/>
            <a:ext cx="1694211" cy="9793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Bef>
                <a:spcPts val="300"/>
              </a:spcBef>
            </a:pPr>
            <a:r>
              <a:rPr lang="en-US" sz="1800">
                <a:solidFill>
                  <a:schemeClr val="bg1"/>
                </a:solidFill>
              </a:rPr>
              <a:t>Move to the next phase when:</a:t>
            </a:r>
          </a:p>
          <a:p>
            <a:pPr>
              <a:spcBef>
                <a:spcPts val="300"/>
              </a:spcBef>
            </a:pP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42C79FDE-9BAD-8E4D-AD5A-36511666C20B}"/>
              </a:ext>
            </a:extLst>
          </p:cNvPr>
          <p:cNvSpPr/>
          <p:nvPr/>
        </p:nvSpPr>
        <p:spPr>
          <a:xfrm>
            <a:off x="-6202" y="16510841"/>
            <a:ext cx="1930810" cy="20976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7FFEE9BA-B1BF-C345-9743-47C5A08326B9}"/>
              </a:ext>
            </a:extLst>
          </p:cNvPr>
          <p:cNvSpPr txBox="1"/>
          <p:nvPr/>
        </p:nvSpPr>
        <p:spPr>
          <a:xfrm>
            <a:off x="52366" y="16518264"/>
            <a:ext cx="1694211" cy="209018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spcBef>
                <a:spcPts val="300"/>
              </a:spcBef>
            </a:pPr>
            <a:r>
              <a:rPr lang="en-US" sz="1800">
                <a:solidFill>
                  <a:schemeClr val="bg1"/>
                </a:solidFill>
              </a:rPr>
              <a:t>Success Measures</a:t>
            </a:r>
          </a:p>
          <a:p>
            <a:pPr>
              <a:spcBef>
                <a:spcPts val="300"/>
              </a:spcBef>
            </a:pPr>
            <a:endParaRPr lang="en-US" sz="1800">
              <a:solidFill>
                <a:schemeClr val="bg1"/>
              </a:solidFill>
            </a:endParaRPr>
          </a:p>
        </p:txBody>
      </p:sp>
      <p:cxnSp>
        <p:nvCxnSpPr>
          <p:cNvPr id="272" name="Straight Connector 271">
            <a:extLst>
              <a:ext uri="{FF2B5EF4-FFF2-40B4-BE49-F238E27FC236}">
                <a16:creationId xmlns:a16="http://schemas.microsoft.com/office/drawing/2014/main" id="{B996B15B-6C0C-5449-802B-FF0E38EC6BFA}"/>
              </a:ext>
            </a:extLst>
          </p:cNvPr>
          <p:cNvCxnSpPr>
            <a:cxnSpLocks/>
          </p:cNvCxnSpPr>
          <p:nvPr/>
        </p:nvCxnSpPr>
        <p:spPr>
          <a:xfrm flipH="1">
            <a:off x="10141527" y="1417311"/>
            <a:ext cx="27071" cy="17258917"/>
          </a:xfrm>
          <a:prstGeom prst="line">
            <a:avLst/>
          </a:prstGeom>
          <a:ln w="12700">
            <a:solidFill>
              <a:schemeClr val="bg1">
                <a:lumMod val="75000"/>
                <a:alpha val="8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>
            <a:extLst>
              <a:ext uri="{FF2B5EF4-FFF2-40B4-BE49-F238E27FC236}">
                <a16:creationId xmlns:a16="http://schemas.microsoft.com/office/drawing/2014/main" id="{5E9D1209-30C9-1E41-A307-CBB33A85B594}"/>
              </a:ext>
            </a:extLst>
          </p:cNvPr>
          <p:cNvCxnSpPr>
            <a:cxnSpLocks/>
          </p:cNvCxnSpPr>
          <p:nvPr/>
        </p:nvCxnSpPr>
        <p:spPr>
          <a:xfrm flipH="1">
            <a:off x="4571763" y="1390095"/>
            <a:ext cx="27071" cy="17258917"/>
          </a:xfrm>
          <a:prstGeom prst="line">
            <a:avLst/>
          </a:prstGeom>
          <a:ln w="12700">
            <a:solidFill>
              <a:schemeClr val="bg1">
                <a:lumMod val="75000"/>
                <a:alpha val="8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>
            <a:extLst>
              <a:ext uri="{FF2B5EF4-FFF2-40B4-BE49-F238E27FC236}">
                <a16:creationId xmlns:a16="http://schemas.microsoft.com/office/drawing/2014/main" id="{52A54C90-2B1C-ED43-9C30-4F167AE2C6CB}"/>
              </a:ext>
            </a:extLst>
          </p:cNvPr>
          <p:cNvCxnSpPr>
            <a:cxnSpLocks/>
          </p:cNvCxnSpPr>
          <p:nvPr/>
        </p:nvCxnSpPr>
        <p:spPr>
          <a:xfrm flipH="1">
            <a:off x="15636755" y="1409421"/>
            <a:ext cx="27071" cy="17258917"/>
          </a:xfrm>
          <a:prstGeom prst="line">
            <a:avLst/>
          </a:prstGeom>
          <a:ln w="12700">
            <a:solidFill>
              <a:schemeClr val="bg1">
                <a:lumMod val="75000"/>
                <a:alpha val="8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>
            <a:extLst>
              <a:ext uri="{FF2B5EF4-FFF2-40B4-BE49-F238E27FC236}">
                <a16:creationId xmlns:a16="http://schemas.microsoft.com/office/drawing/2014/main" id="{7626FF81-F913-134E-8178-BEF1385E77D3}"/>
              </a:ext>
            </a:extLst>
          </p:cNvPr>
          <p:cNvCxnSpPr>
            <a:cxnSpLocks/>
          </p:cNvCxnSpPr>
          <p:nvPr/>
        </p:nvCxnSpPr>
        <p:spPr>
          <a:xfrm flipH="1">
            <a:off x="21094066" y="1413367"/>
            <a:ext cx="27071" cy="17258917"/>
          </a:xfrm>
          <a:prstGeom prst="line">
            <a:avLst/>
          </a:prstGeom>
          <a:ln w="12700">
            <a:solidFill>
              <a:schemeClr val="bg1">
                <a:lumMod val="75000"/>
                <a:alpha val="8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>
            <a:extLst>
              <a:ext uri="{FF2B5EF4-FFF2-40B4-BE49-F238E27FC236}">
                <a16:creationId xmlns:a16="http://schemas.microsoft.com/office/drawing/2014/main" id="{881F8DB9-338C-AB4B-964B-CFF87A5D703B}"/>
              </a:ext>
            </a:extLst>
          </p:cNvPr>
          <p:cNvCxnSpPr>
            <a:cxnSpLocks/>
          </p:cNvCxnSpPr>
          <p:nvPr/>
        </p:nvCxnSpPr>
        <p:spPr>
          <a:xfrm flipH="1">
            <a:off x="26709832" y="1417310"/>
            <a:ext cx="27071" cy="17258917"/>
          </a:xfrm>
          <a:prstGeom prst="line">
            <a:avLst/>
          </a:prstGeom>
          <a:ln w="12700">
            <a:solidFill>
              <a:schemeClr val="bg1">
                <a:lumMod val="75000"/>
                <a:alpha val="8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TextBox 280">
            <a:extLst>
              <a:ext uri="{FF2B5EF4-FFF2-40B4-BE49-F238E27FC236}">
                <a16:creationId xmlns:a16="http://schemas.microsoft.com/office/drawing/2014/main" id="{79EA19B9-C89B-CD4B-9FB9-0BD47A903BAC}"/>
              </a:ext>
            </a:extLst>
          </p:cNvPr>
          <p:cNvSpPr txBox="1"/>
          <p:nvPr/>
        </p:nvSpPr>
        <p:spPr>
          <a:xfrm>
            <a:off x="10129478" y="16537946"/>
            <a:ext cx="5510498" cy="2090183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99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400"/>
              <a:t>Average time to start Problem root cause analysis</a:t>
            </a:r>
          </a:p>
          <a:p>
            <a:pPr algn="ctr"/>
            <a:r>
              <a:rPr lang="en-US" sz="1400"/>
              <a:t>% decrease of major incidents</a:t>
            </a:r>
          </a:p>
          <a:p>
            <a:pPr algn="ctr"/>
            <a:r>
              <a:rPr lang="en-US" sz="1400"/>
              <a:t>% of incidents originations from phone calls.</a:t>
            </a:r>
          </a:p>
          <a:p>
            <a:pPr algn="ctr"/>
            <a:r>
              <a:rPr lang="en-US" sz="1400"/>
              <a:t>Average customer satisfaction</a:t>
            </a:r>
          </a:p>
          <a:p>
            <a:pPr algn="ctr"/>
            <a:r>
              <a:rPr lang="en-US" sz="1400"/>
              <a:t>% of non-compliant CIs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B869BB91-BF85-3D44-A5D9-05A225FF9706}"/>
              </a:ext>
            </a:extLst>
          </p:cNvPr>
          <p:cNvSpPr txBox="1"/>
          <p:nvPr/>
        </p:nvSpPr>
        <p:spPr>
          <a:xfrm>
            <a:off x="4604791" y="16537467"/>
            <a:ext cx="5510498" cy="2090183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99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/>
              <a:t>Average time to resolve an incident	</a:t>
            </a:r>
          </a:p>
          <a:p>
            <a:pPr algn="ctr"/>
            <a:r>
              <a:rPr lang="en-GB"/>
              <a:t>% of high priority incidents resolved</a:t>
            </a:r>
          </a:p>
          <a:p>
            <a:pPr algn="ctr"/>
            <a:r>
              <a:rPr lang="en-US"/>
              <a:t>% of incidents resolved on first assignment</a:t>
            </a:r>
          </a:p>
          <a:p>
            <a:pPr algn="ctr"/>
            <a:r>
              <a:rPr lang="en-US"/>
              <a:t>Average time to fulfill a request</a:t>
            </a:r>
          </a:p>
          <a:p>
            <a:pPr algn="ctr"/>
            <a:r>
              <a:rPr lang="en-US"/>
              <a:t>Number of knowledge articles views per user	</a:t>
            </a:r>
          </a:p>
          <a:p>
            <a:pPr algn="ctr"/>
            <a:r>
              <a:rPr lang="en-US"/>
              <a:t>% of incidents resolved using KB articles</a:t>
            </a:r>
          </a:p>
          <a:p>
            <a:pPr algn="ctr"/>
            <a:r>
              <a:rPr lang="en-US"/>
              <a:t>% of duplicate Cis</a:t>
            </a:r>
          </a:p>
          <a:p>
            <a:pPr algn="ctr"/>
            <a:r>
              <a:rPr lang="en-US"/>
              <a:t>Average time to close a change</a:t>
            </a: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48C42FD2-B1A7-1446-BCDF-8EA27E60964F}"/>
              </a:ext>
            </a:extLst>
          </p:cNvPr>
          <p:cNvSpPr txBox="1"/>
          <p:nvPr/>
        </p:nvSpPr>
        <p:spPr>
          <a:xfrm>
            <a:off x="15638100" y="16518265"/>
            <a:ext cx="5462815" cy="2090183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99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400"/>
              <a:t># of requests and issues resolved without tier 1 agent</a:t>
            </a:r>
          </a:p>
          <a:p>
            <a:pPr algn="ctr"/>
            <a:r>
              <a:rPr lang="en-US" sz="1400"/>
              <a:t># of times TI successfully predicted incident fields</a:t>
            </a:r>
          </a:p>
          <a:p>
            <a:pPr algn="ctr"/>
            <a:r>
              <a:rPr lang="en-US" sz="1400"/>
              <a:t>% of critical and high priority security incidents</a:t>
            </a:r>
          </a:p>
          <a:p>
            <a:pPr algn="ctr"/>
            <a:r>
              <a:rPr lang="en-US" sz="1400"/>
              <a:t>Business Service outage (time) and availability (%)</a:t>
            </a:r>
          </a:p>
          <a:p>
            <a:pPr algn="ctr"/>
            <a:r>
              <a:rPr lang="en-US" sz="1400"/>
              <a:t># of events correlated</a:t>
            </a: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8692A732-836B-D646-9991-A868EABF1C31}"/>
              </a:ext>
            </a:extLst>
          </p:cNvPr>
          <p:cNvSpPr txBox="1"/>
          <p:nvPr/>
        </p:nvSpPr>
        <p:spPr>
          <a:xfrm>
            <a:off x="21159054" y="16522841"/>
            <a:ext cx="5526928" cy="2090183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99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400"/>
              <a:t>% business services disrupted by outages</a:t>
            </a:r>
          </a:p>
          <a:p>
            <a:pPr algn="ctr"/>
            <a:r>
              <a:rPr lang="en-US" sz="1400"/>
              <a:t>Service Level Objective achievement</a:t>
            </a:r>
          </a:p>
          <a:p>
            <a:pPr algn="ctr"/>
            <a:r>
              <a:rPr lang="en-US" sz="1400"/>
              <a:t>% Cloud resources rightsized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C2F4B258-5555-3949-8999-A53FD7F69634}"/>
              </a:ext>
            </a:extLst>
          </p:cNvPr>
          <p:cNvSpPr txBox="1"/>
          <p:nvPr/>
        </p:nvSpPr>
        <p:spPr>
          <a:xfrm>
            <a:off x="26763427" y="16537467"/>
            <a:ext cx="5369736" cy="2082982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99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400"/>
              <a:t>Delta to industry comparator benchmarks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DC74BCF-839D-4955-9D09-272DB71D0D98}"/>
              </a:ext>
            </a:extLst>
          </p:cNvPr>
          <p:cNvSpPr txBox="1"/>
          <p:nvPr/>
        </p:nvSpPr>
        <p:spPr>
          <a:xfrm>
            <a:off x="6858772" y="5091012"/>
            <a:ext cx="2933513" cy="5138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365"/>
              </a:spcBef>
            </a:pPr>
            <a:r>
              <a:rPr lang="en-US" sz="1400">
                <a:latin typeface="Century Gothic" panose="020B0502020202020204" pitchFamily="34" charset="0"/>
              </a:rPr>
              <a:t>Streamline service delivery through self-service and improve user satisfaction</a:t>
            </a:r>
            <a:endParaRPr lang="en-US" sz="140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F486A6F-F459-084C-B4A0-8DA6F622AD60}"/>
              </a:ext>
            </a:extLst>
          </p:cNvPr>
          <p:cNvSpPr/>
          <p:nvPr/>
        </p:nvSpPr>
        <p:spPr>
          <a:xfrm>
            <a:off x="4766935" y="5132508"/>
            <a:ext cx="1908000" cy="603504"/>
          </a:xfrm>
          <a:prstGeom prst="roundRect">
            <a:avLst/>
          </a:prstGeom>
          <a:solidFill>
            <a:srgbClr val="379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Service Catalog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108E82A2-C6B9-4F94-8BC4-A8971F232E09}"/>
              </a:ext>
            </a:extLst>
          </p:cNvPr>
          <p:cNvSpPr txBox="1"/>
          <p:nvPr/>
        </p:nvSpPr>
        <p:spPr>
          <a:xfrm>
            <a:off x="6880197" y="5972156"/>
            <a:ext cx="2927594" cy="52103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365"/>
              </a:spcBef>
            </a:pPr>
            <a:r>
              <a:rPr lang="en-US" sz="1400">
                <a:latin typeface="Century Gothic" panose="020B0502020202020204" pitchFamily="34" charset="0"/>
              </a:rPr>
              <a:t>Standardize and optimize fulfillment. Enhance user experience.</a:t>
            </a:r>
            <a:endParaRPr lang="en-US" sz="1400"/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CB43669B-89DD-5D4C-AC9B-4BB787D424B5}"/>
              </a:ext>
            </a:extLst>
          </p:cNvPr>
          <p:cNvSpPr/>
          <p:nvPr/>
        </p:nvSpPr>
        <p:spPr>
          <a:xfrm>
            <a:off x="4776845" y="6007564"/>
            <a:ext cx="1908000" cy="603504"/>
          </a:xfrm>
          <a:prstGeom prst="roundRect">
            <a:avLst/>
          </a:prstGeom>
          <a:solidFill>
            <a:srgbClr val="379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Request Management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754FE15A-0221-7E4F-BD83-33F9FDF6F549}"/>
              </a:ext>
            </a:extLst>
          </p:cNvPr>
          <p:cNvSpPr/>
          <p:nvPr/>
        </p:nvSpPr>
        <p:spPr>
          <a:xfrm>
            <a:off x="4762817" y="6867653"/>
            <a:ext cx="1908000" cy="6035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Employee Center </a:t>
            </a: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349C0398-B618-404B-9DD3-2C46BDED24BF}"/>
              </a:ext>
            </a:extLst>
          </p:cNvPr>
          <p:cNvSpPr txBox="1"/>
          <p:nvPr/>
        </p:nvSpPr>
        <p:spPr>
          <a:xfrm>
            <a:off x="6869174" y="6825013"/>
            <a:ext cx="3408457" cy="5788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365"/>
              </a:spcBef>
            </a:pPr>
            <a:r>
              <a:rPr lang="en-US" sz="1400">
                <a:latin typeface="Century Gothic" panose="020B0502020202020204" pitchFamily="34" charset="0"/>
              </a:rPr>
              <a:t>Engaged and productive employees, self service fulfillment increases</a:t>
            </a:r>
          </a:p>
          <a:p>
            <a:pPr>
              <a:spcBef>
                <a:spcPts val="365"/>
              </a:spcBef>
            </a:pPr>
            <a:endParaRPr lang="en-US" sz="1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9169AE-A7DA-8749-9FE5-E1C39F159A30}"/>
              </a:ext>
            </a:extLst>
          </p:cNvPr>
          <p:cNvSpPr/>
          <p:nvPr/>
        </p:nvSpPr>
        <p:spPr>
          <a:xfrm>
            <a:off x="4698326" y="5025392"/>
            <a:ext cx="5324732" cy="252328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600" err="1">
              <a:solidFill>
                <a:schemeClr val="tx1"/>
              </a:solidFill>
            </a:endParaRPr>
          </a:p>
        </p:txBody>
      </p:sp>
      <p:sp>
        <p:nvSpPr>
          <p:cNvPr id="20" name="Rounded Rectangle 45">
            <a:extLst>
              <a:ext uri="{FF2B5EF4-FFF2-40B4-BE49-F238E27FC236}">
                <a16:creationId xmlns:a16="http://schemas.microsoft.com/office/drawing/2014/main" id="{0C27255C-DD45-440A-0E55-277A4CF7F0D8}"/>
              </a:ext>
            </a:extLst>
          </p:cNvPr>
          <p:cNvSpPr/>
          <p:nvPr/>
        </p:nvSpPr>
        <p:spPr>
          <a:xfrm>
            <a:off x="1641010" y="13276751"/>
            <a:ext cx="1208430" cy="72160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bg2"/>
                </a:solidFill>
              </a:rPr>
              <a:t>ITAM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756B99-ED0F-AB87-2BB8-B96399484B7A}"/>
              </a:ext>
            </a:extLst>
          </p:cNvPr>
          <p:cNvGrpSpPr/>
          <p:nvPr/>
        </p:nvGrpSpPr>
        <p:grpSpPr>
          <a:xfrm>
            <a:off x="15807221" y="6887749"/>
            <a:ext cx="4856573" cy="695904"/>
            <a:chOff x="21320814" y="8947921"/>
            <a:chExt cx="4856573" cy="695904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477AD1B9-75FC-E7C8-9971-95E4F73BC297}"/>
                </a:ext>
              </a:extLst>
            </p:cNvPr>
            <p:cNvSpPr/>
            <p:nvPr/>
          </p:nvSpPr>
          <p:spPr>
            <a:xfrm>
              <a:off x="21320814" y="8982439"/>
              <a:ext cx="1872000" cy="6048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ITSM Success Dashboards Indicators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3B944DF-9AD2-3003-175A-BFC8695B7A28}"/>
                </a:ext>
              </a:extLst>
            </p:cNvPr>
            <p:cNvSpPr txBox="1"/>
            <p:nvPr/>
          </p:nvSpPr>
          <p:spPr>
            <a:xfrm>
              <a:off x="23198676" y="8947921"/>
              <a:ext cx="2978711" cy="69590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>
                  <a:latin typeface="Century Gothic" panose="020B0502020202020204" pitchFamily="34" charset="0"/>
                </a:rPr>
                <a:t>Provides insights to measure the performance of the ServiceNow implementation</a:t>
              </a:r>
              <a:endParaRPr lang="en-US" sz="140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40BCC38-05C6-2F8C-88D9-6279708F5206}"/>
              </a:ext>
            </a:extLst>
          </p:cNvPr>
          <p:cNvSpPr txBox="1"/>
          <p:nvPr/>
        </p:nvSpPr>
        <p:spPr>
          <a:xfrm>
            <a:off x="-2124635" y="4504765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300"/>
              </a:spcBef>
            </a:pPr>
            <a:endParaRPr lang="en-US" sz="160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D29C0C17-EBA5-C6CC-95F3-4FF9A531396D}"/>
              </a:ext>
            </a:extLst>
          </p:cNvPr>
          <p:cNvGrpSpPr/>
          <p:nvPr/>
        </p:nvGrpSpPr>
        <p:grpSpPr>
          <a:xfrm>
            <a:off x="15779109" y="3142416"/>
            <a:ext cx="5301626" cy="2482010"/>
            <a:chOff x="15763404" y="4526237"/>
            <a:chExt cx="5301626" cy="2482010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66481D9F-CF88-A047-A73D-83818600C79B}"/>
                </a:ext>
              </a:extLst>
            </p:cNvPr>
            <p:cNvGrpSpPr/>
            <p:nvPr/>
          </p:nvGrpSpPr>
          <p:grpSpPr>
            <a:xfrm>
              <a:off x="15841336" y="4526237"/>
              <a:ext cx="5223694" cy="1028486"/>
              <a:chOff x="21437261" y="1921772"/>
              <a:chExt cx="5223694" cy="1028486"/>
            </a:xfrm>
          </p:grpSpPr>
          <p:sp>
            <p:nvSpPr>
              <p:cNvPr id="92" name="Rounded Rectangle 91">
                <a:extLst>
                  <a:ext uri="{FF2B5EF4-FFF2-40B4-BE49-F238E27FC236}">
                    <a16:creationId xmlns:a16="http://schemas.microsoft.com/office/drawing/2014/main" id="{1103F78A-E136-5C43-A65A-267DDBB847A9}"/>
                  </a:ext>
                </a:extLst>
              </p:cNvPr>
              <p:cNvSpPr/>
              <p:nvPr/>
            </p:nvSpPr>
            <p:spPr>
              <a:xfrm>
                <a:off x="21437261" y="2066598"/>
                <a:ext cx="1872000" cy="604800"/>
              </a:xfrm>
              <a:prstGeom prst="roundRect">
                <a:avLst/>
              </a:prstGeom>
              <a:solidFill>
                <a:srgbClr val="379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8200" tIns="48200" rIns="48200" bIns="48200" rtlCol="0" anchor="ctr"/>
              <a:lstStyle/>
              <a:p>
                <a:pPr algn="ctr"/>
                <a:r>
                  <a:rPr lang="en-US" sz="1400">
                    <a:solidFill>
                      <a:schemeClr val="bg2"/>
                    </a:solidFill>
                  </a:rPr>
                  <a:t>Digital Portfolio Management</a:t>
                </a:r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9C5EBD46-D449-46A9-B524-8525BC8E53F9}"/>
                  </a:ext>
                </a:extLst>
              </p:cNvPr>
              <p:cNvSpPr txBox="1"/>
              <p:nvPr/>
            </p:nvSpPr>
            <p:spPr>
              <a:xfrm>
                <a:off x="23325044" y="1921772"/>
                <a:ext cx="3335911" cy="102848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Bef>
                    <a:spcPts val="365"/>
                  </a:spcBef>
                </a:pPr>
                <a:r>
                  <a:rPr lang="en-US" sz="1400">
                    <a:latin typeface="Century Gothic" panose="020B0502020202020204" pitchFamily="34" charset="0"/>
                  </a:rPr>
                  <a:t>Single interface managing portfolios of Services, applications and products enhancing service performance delivery</a:t>
                </a: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B3E2BCE-C5AB-45E0-B8F3-990ABFD30B36}"/>
                </a:ext>
              </a:extLst>
            </p:cNvPr>
            <p:cNvSpPr txBox="1"/>
            <p:nvPr/>
          </p:nvSpPr>
          <p:spPr>
            <a:xfrm>
              <a:off x="18746143" y="4945469"/>
              <a:ext cx="1543074" cy="24271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endParaRPr lang="en-US" sz="1400"/>
            </a:p>
          </p:txBody>
        </p:sp>
        <p:sp>
          <p:nvSpPr>
            <p:cNvPr id="102" name="Rounded Rectangle 84">
              <a:extLst>
                <a:ext uri="{FF2B5EF4-FFF2-40B4-BE49-F238E27FC236}">
                  <a16:creationId xmlns:a16="http://schemas.microsoft.com/office/drawing/2014/main" id="{764FA044-EC2E-4A48-9651-5345ADC77C55}"/>
                </a:ext>
              </a:extLst>
            </p:cNvPr>
            <p:cNvSpPr/>
            <p:nvPr/>
          </p:nvSpPr>
          <p:spPr>
            <a:xfrm>
              <a:off x="15816499" y="5491779"/>
              <a:ext cx="1872000" cy="604800"/>
            </a:xfrm>
            <a:prstGeom prst="roundRect">
              <a:avLst/>
            </a:prstGeom>
            <a:solidFill>
              <a:srgbClr val="379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Service Portfolio Management</a:t>
              </a:r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A6A88B21-E922-462D-9B72-029B2EE68C2B}"/>
                </a:ext>
              </a:extLst>
            </p:cNvPr>
            <p:cNvSpPr txBox="1"/>
            <p:nvPr/>
          </p:nvSpPr>
          <p:spPr>
            <a:xfrm>
              <a:off x="17752700" y="5462738"/>
              <a:ext cx="3038864" cy="75428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en-GB" sz="1400"/>
                <a:t>Managed services, service offerings to enhance the organization’s capabilities.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6FFBB99-9CFA-E54B-8919-33B0FDC77373}"/>
                </a:ext>
              </a:extLst>
            </p:cNvPr>
            <p:cNvSpPr txBox="1"/>
            <p:nvPr/>
          </p:nvSpPr>
          <p:spPr>
            <a:xfrm>
              <a:off x="18730870" y="5973460"/>
              <a:ext cx="0" cy="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>
                <a:spcBef>
                  <a:spcPts val="300"/>
                </a:spcBef>
              </a:pPr>
              <a:endParaRPr lang="en-US" sz="1600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6619ADF1-7E9A-C045-B661-3F6C7431EBE3}"/>
                </a:ext>
              </a:extLst>
            </p:cNvPr>
            <p:cNvSpPr/>
            <p:nvPr/>
          </p:nvSpPr>
          <p:spPr>
            <a:xfrm>
              <a:off x="15763404" y="4558628"/>
              <a:ext cx="5206063" cy="244961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1600" err="1">
                <a:solidFill>
                  <a:schemeClr val="tx1"/>
                </a:solidFill>
              </a:endParaRPr>
            </a:p>
          </p:txBody>
        </p: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F5228A98-3847-96F5-A328-F39D15953E9B}"/>
                </a:ext>
              </a:extLst>
            </p:cNvPr>
            <p:cNvGrpSpPr/>
            <p:nvPr/>
          </p:nvGrpSpPr>
          <p:grpSpPr>
            <a:xfrm>
              <a:off x="15816767" y="6292325"/>
              <a:ext cx="4952735" cy="619822"/>
              <a:chOff x="15816499" y="7222294"/>
              <a:chExt cx="4952735" cy="619822"/>
            </a:xfrm>
          </p:grpSpPr>
          <p:sp>
            <p:nvSpPr>
              <p:cNvPr id="114" name="Rounded Rectangle 113">
                <a:extLst>
                  <a:ext uri="{FF2B5EF4-FFF2-40B4-BE49-F238E27FC236}">
                    <a16:creationId xmlns:a16="http://schemas.microsoft.com/office/drawing/2014/main" id="{151AF99A-006C-B24D-AF20-F1E8B55ACFBB}"/>
                  </a:ext>
                </a:extLst>
              </p:cNvPr>
              <p:cNvSpPr/>
              <p:nvPr/>
            </p:nvSpPr>
            <p:spPr>
              <a:xfrm>
                <a:off x="15816499" y="7237316"/>
                <a:ext cx="1872000" cy="604800"/>
              </a:xfrm>
              <a:prstGeom prst="roundRect">
                <a:avLst/>
              </a:prstGeom>
              <a:solidFill>
                <a:srgbClr val="379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8200" tIns="48200" rIns="48200" bIns="48200" rtlCol="0" anchor="ctr"/>
              <a:lstStyle/>
              <a:p>
                <a:pPr algn="ctr"/>
                <a:r>
                  <a:rPr lang="en-US" sz="1400">
                    <a:solidFill>
                      <a:schemeClr val="bg2"/>
                    </a:solidFill>
                  </a:rPr>
                  <a:t>Service Level Management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441BC03A-F37D-D17F-56CB-87A86F0DDE08}"/>
                  </a:ext>
                </a:extLst>
              </p:cNvPr>
              <p:cNvSpPr txBox="1"/>
              <p:nvPr/>
            </p:nvSpPr>
            <p:spPr>
              <a:xfrm>
                <a:off x="17730370" y="7222294"/>
                <a:ext cx="3038864" cy="599474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>
                  <a:spcBef>
                    <a:spcPts val="365"/>
                  </a:spcBef>
                </a:pPr>
                <a:r>
                  <a:rPr lang="en-US" sz="1400">
                    <a:latin typeface="Century Gothic" panose="020B0502020202020204" pitchFamily="34" charset="0"/>
                  </a:rPr>
                  <a:t>Enhance the quality, reliability and efficiency of IT services</a:t>
                </a:r>
                <a:endParaRPr lang="en-US" sz="1400"/>
              </a:p>
            </p:txBody>
          </p:sp>
        </p:grp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76ACFFCE-39F8-39E1-BDE0-A7B21E610063}"/>
              </a:ext>
            </a:extLst>
          </p:cNvPr>
          <p:cNvSpPr/>
          <p:nvPr/>
        </p:nvSpPr>
        <p:spPr>
          <a:xfrm>
            <a:off x="4707811" y="8527000"/>
            <a:ext cx="5355642" cy="170107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600" err="1">
              <a:solidFill>
                <a:schemeClr val="tx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A5EE28D-7C1C-D374-485A-8D03F3CF2B41}"/>
              </a:ext>
            </a:extLst>
          </p:cNvPr>
          <p:cNvGrpSpPr/>
          <p:nvPr/>
        </p:nvGrpSpPr>
        <p:grpSpPr>
          <a:xfrm>
            <a:off x="21310069" y="5072963"/>
            <a:ext cx="4933675" cy="606674"/>
            <a:chOff x="21494411" y="7537780"/>
            <a:chExt cx="4933675" cy="606674"/>
          </a:xfrm>
        </p:grpSpPr>
        <p:sp>
          <p:nvSpPr>
            <p:cNvPr id="33" name="Rounded Rectangle 96">
              <a:extLst>
                <a:ext uri="{FF2B5EF4-FFF2-40B4-BE49-F238E27FC236}">
                  <a16:creationId xmlns:a16="http://schemas.microsoft.com/office/drawing/2014/main" id="{AF4F82B7-E355-1D54-A46D-E9AEB3F709CB}"/>
                </a:ext>
              </a:extLst>
            </p:cNvPr>
            <p:cNvSpPr/>
            <p:nvPr/>
          </p:nvSpPr>
          <p:spPr>
            <a:xfrm>
              <a:off x="21494411" y="7539654"/>
              <a:ext cx="1800000" cy="6048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Cloud Account Management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D1B0618-994D-DE42-6FB2-AB9CAAAEF2B9}"/>
                </a:ext>
              </a:extLst>
            </p:cNvPr>
            <p:cNvSpPr txBox="1"/>
            <p:nvPr/>
          </p:nvSpPr>
          <p:spPr>
            <a:xfrm>
              <a:off x="23318357" y="7537780"/>
              <a:ext cx="3109729" cy="5407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endParaRPr lang="en-US" sz="140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19E49A72-8178-097D-201B-7DDC1895D64B}"/>
              </a:ext>
            </a:extLst>
          </p:cNvPr>
          <p:cNvSpPr txBox="1"/>
          <p:nvPr/>
        </p:nvSpPr>
        <p:spPr>
          <a:xfrm>
            <a:off x="23141911" y="5004087"/>
            <a:ext cx="353674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Workflows to automate cloud service account creation / deletion and attestation.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933FF965-6954-1421-6E93-D5ACA1978D3E}"/>
              </a:ext>
            </a:extLst>
          </p:cNvPr>
          <p:cNvGrpSpPr/>
          <p:nvPr/>
        </p:nvGrpSpPr>
        <p:grpSpPr>
          <a:xfrm>
            <a:off x="21310069" y="5808498"/>
            <a:ext cx="5397924" cy="703832"/>
            <a:chOff x="21494411" y="7440622"/>
            <a:chExt cx="5397924" cy="703832"/>
          </a:xfrm>
        </p:grpSpPr>
        <p:sp>
          <p:nvSpPr>
            <p:cNvPr id="134" name="Rounded Rectangle 96">
              <a:extLst>
                <a:ext uri="{FF2B5EF4-FFF2-40B4-BE49-F238E27FC236}">
                  <a16:creationId xmlns:a16="http://schemas.microsoft.com/office/drawing/2014/main" id="{AABEFC2F-0807-02AB-B0C1-4DC04653FCAD}"/>
                </a:ext>
              </a:extLst>
            </p:cNvPr>
            <p:cNvSpPr/>
            <p:nvPr/>
          </p:nvSpPr>
          <p:spPr>
            <a:xfrm>
              <a:off x="21494411" y="7539654"/>
              <a:ext cx="1800000" cy="6048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Cloud Services Catalog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12F3F165-913B-EB4A-A237-65C0F9F42772}"/>
                </a:ext>
              </a:extLst>
            </p:cNvPr>
            <p:cNvSpPr txBox="1"/>
            <p:nvPr/>
          </p:nvSpPr>
          <p:spPr>
            <a:xfrm>
              <a:off x="23318528" y="7440622"/>
              <a:ext cx="3573807" cy="5407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US" sz="1400"/>
                <a:t>Business users can easily request new cloud services based on predefined templates via the common Employee Center</a:t>
              </a:r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52443F6D-5D3D-2F41-3E1E-28FD42AF6E9D}"/>
              </a:ext>
            </a:extLst>
          </p:cNvPr>
          <p:cNvSpPr txBox="1"/>
          <p:nvPr/>
        </p:nvSpPr>
        <p:spPr>
          <a:xfrm>
            <a:off x="23153042" y="6868386"/>
            <a:ext cx="3554951" cy="81356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365"/>
              </a:spcBef>
            </a:pPr>
            <a:r>
              <a:rPr lang="en-US" sz="1400"/>
              <a:t>Scan cloud resources for preferred configurations and best practices and flags those that are non-compliant 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33D8FBC2-A02C-1D4D-27CD-314D76C67EF9}"/>
              </a:ext>
            </a:extLst>
          </p:cNvPr>
          <p:cNvSpPr/>
          <p:nvPr/>
        </p:nvSpPr>
        <p:spPr>
          <a:xfrm>
            <a:off x="21258332" y="4107501"/>
            <a:ext cx="5357825" cy="452775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600" err="1">
              <a:solidFill>
                <a:schemeClr val="tx1"/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FB681047-7673-416F-1306-E74299B07E73}"/>
              </a:ext>
            </a:extLst>
          </p:cNvPr>
          <p:cNvSpPr/>
          <p:nvPr/>
        </p:nvSpPr>
        <p:spPr>
          <a:xfrm>
            <a:off x="22890588" y="4007641"/>
            <a:ext cx="2140109" cy="2115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600" err="1">
              <a:solidFill>
                <a:schemeClr val="tx1"/>
              </a:solidFill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B59A58AD-BAF8-5EFF-43FD-74D96C44904B}"/>
              </a:ext>
            </a:extLst>
          </p:cNvPr>
          <p:cNvSpPr txBox="1"/>
          <p:nvPr/>
        </p:nvSpPr>
        <p:spPr>
          <a:xfrm>
            <a:off x="22708116" y="3958494"/>
            <a:ext cx="2402495" cy="2903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spcBef>
                <a:spcPts val="300"/>
              </a:spcBef>
            </a:pPr>
            <a:r>
              <a:rPr lang="en-US" sz="1600"/>
              <a:t>Cloud Accelerate</a:t>
            </a:r>
          </a:p>
        </p:txBody>
      </p:sp>
      <p:sp>
        <p:nvSpPr>
          <p:cNvPr id="74" name="Rounded Rectangle 45">
            <a:extLst>
              <a:ext uri="{FF2B5EF4-FFF2-40B4-BE49-F238E27FC236}">
                <a16:creationId xmlns:a16="http://schemas.microsoft.com/office/drawing/2014/main" id="{851ED232-AC31-7F0A-2529-C7C48AA22D4B}"/>
              </a:ext>
            </a:extLst>
          </p:cNvPr>
          <p:cNvSpPr/>
          <p:nvPr/>
        </p:nvSpPr>
        <p:spPr>
          <a:xfrm>
            <a:off x="2949157" y="13262983"/>
            <a:ext cx="1208430" cy="721603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Better Together</a:t>
            </a:r>
          </a:p>
        </p:txBody>
      </p:sp>
      <p:sp>
        <p:nvSpPr>
          <p:cNvPr id="78" name="Rounded Rectangle 45">
            <a:extLst>
              <a:ext uri="{FF2B5EF4-FFF2-40B4-BE49-F238E27FC236}">
                <a16:creationId xmlns:a16="http://schemas.microsoft.com/office/drawing/2014/main" id="{8BFE5174-236C-616D-3DE7-AD46AF82EEF9}"/>
              </a:ext>
            </a:extLst>
          </p:cNvPr>
          <p:cNvSpPr/>
          <p:nvPr/>
        </p:nvSpPr>
        <p:spPr>
          <a:xfrm>
            <a:off x="2970743" y="14092835"/>
            <a:ext cx="1208430" cy="721603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200" tIns="48200" rIns="48200" bIns="48200"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Enhanced with Now Assist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7F92338-A90E-C3BD-5A32-A806E156581B}"/>
              </a:ext>
            </a:extLst>
          </p:cNvPr>
          <p:cNvGrpSpPr/>
          <p:nvPr/>
        </p:nvGrpSpPr>
        <p:grpSpPr>
          <a:xfrm>
            <a:off x="10310515" y="7673376"/>
            <a:ext cx="5332920" cy="761583"/>
            <a:chOff x="16017717" y="8423804"/>
            <a:chExt cx="5332920" cy="761583"/>
          </a:xfrm>
        </p:grpSpPr>
        <p:sp>
          <p:nvSpPr>
            <p:cNvPr id="4" name="Rounded Rectangle 55">
              <a:extLst>
                <a:ext uri="{FF2B5EF4-FFF2-40B4-BE49-F238E27FC236}">
                  <a16:creationId xmlns:a16="http://schemas.microsoft.com/office/drawing/2014/main" id="{C71DB472-489B-5667-B86D-097820A607F5}"/>
                </a:ext>
              </a:extLst>
            </p:cNvPr>
            <p:cNvSpPr/>
            <p:nvPr/>
          </p:nvSpPr>
          <p:spPr>
            <a:xfrm>
              <a:off x="16017717" y="8485214"/>
              <a:ext cx="1872000" cy="6048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200" tIns="48200" rIns="48200" bIns="48200" rtlCol="0" anchor="ctr"/>
            <a:lstStyle/>
            <a:p>
              <a:pPr algn="ctr"/>
              <a:r>
                <a:rPr lang="en-US" sz="1400">
                  <a:solidFill>
                    <a:schemeClr val="bg2"/>
                  </a:solidFill>
                </a:rPr>
                <a:t>Metric Intelligence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1631F90-55AF-4939-4AAE-50808D637F37}"/>
                </a:ext>
              </a:extLst>
            </p:cNvPr>
            <p:cNvSpPr txBox="1"/>
            <p:nvPr/>
          </p:nvSpPr>
          <p:spPr>
            <a:xfrm>
              <a:off x="17915948" y="8423804"/>
              <a:ext cx="3434689" cy="76158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365"/>
                </a:spcBef>
              </a:pPr>
              <a:r>
                <a:rPr lang="en-GB" sz="1400">
                  <a:latin typeface="Century Gothic" panose="020B0502020202020204" pitchFamily="34" charset="0"/>
                </a:rPr>
                <a:t>Generated anomaly alerts promoted to event alerts and displayed in Service Ops Workspace</a:t>
              </a:r>
            </a:p>
            <a:p>
              <a:pPr>
                <a:spcBef>
                  <a:spcPts val="365"/>
                </a:spcBef>
              </a:pPr>
              <a:endParaRPr lang="en-US" sz="140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790D401-48CB-2360-1306-56A3A8C6355D}"/>
              </a:ext>
            </a:extLst>
          </p:cNvPr>
          <p:cNvSpPr/>
          <p:nvPr/>
        </p:nvSpPr>
        <p:spPr>
          <a:xfrm>
            <a:off x="4677710" y="10341428"/>
            <a:ext cx="5355642" cy="160045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600" err="1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18C7A4-4CE3-1FE6-7501-638A8438ED05}"/>
              </a:ext>
            </a:extLst>
          </p:cNvPr>
          <p:cNvSpPr/>
          <p:nvPr/>
        </p:nvSpPr>
        <p:spPr>
          <a:xfrm>
            <a:off x="10211688" y="5947213"/>
            <a:ext cx="5355642" cy="248729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600" err="1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596020-C571-7871-8969-69A6539DC747}"/>
              </a:ext>
            </a:extLst>
          </p:cNvPr>
          <p:cNvSpPr/>
          <p:nvPr/>
        </p:nvSpPr>
        <p:spPr>
          <a:xfrm>
            <a:off x="10240496" y="8564510"/>
            <a:ext cx="5358342" cy="179576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600" err="1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06D3E0-A910-6A7A-983D-326C5E406119}"/>
              </a:ext>
            </a:extLst>
          </p:cNvPr>
          <p:cNvSpPr txBox="1"/>
          <p:nvPr/>
        </p:nvSpPr>
        <p:spPr>
          <a:xfrm>
            <a:off x="1965048" y="16496435"/>
            <a:ext cx="2533913" cy="2082982"/>
          </a:xfrm>
          <a:prstGeom prst="rect">
            <a:avLst/>
          </a:prstGeom>
          <a:solidFill>
            <a:srgbClr val="B2DFE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defTabSz="4286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99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F03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00240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ustom Design-BLUE">
  <a:themeElements>
    <a:clrScheme name="SN Wasabi 2022">
      <a:dk1>
        <a:srgbClr val="000000"/>
      </a:dk1>
      <a:lt1>
        <a:srgbClr val="FFFFFF"/>
      </a:lt1>
      <a:dk2>
        <a:srgbClr val="032D42"/>
      </a:dk2>
      <a:lt2>
        <a:srgbClr val="FFFFFF"/>
      </a:lt2>
      <a:accent1>
        <a:srgbClr val="62D84E"/>
      </a:accent1>
      <a:accent2>
        <a:srgbClr val="009156"/>
      </a:accent2>
      <a:accent3>
        <a:srgbClr val="5274FF"/>
      </a:accent3>
      <a:accent4>
        <a:srgbClr val="24C2CE"/>
      </a:accent4>
      <a:accent5>
        <a:srgbClr val="FC7786"/>
      </a:accent5>
      <a:accent6>
        <a:srgbClr val="FFDE1D"/>
      </a:accent6>
      <a:hlink>
        <a:srgbClr val="009156"/>
      </a:hlink>
      <a:folHlink>
        <a:srgbClr val="4F4F4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l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SN Wasabi 2022">
      <a:dk1>
        <a:srgbClr val="000000"/>
      </a:dk1>
      <a:lt1>
        <a:srgbClr val="FFFFFF"/>
      </a:lt1>
      <a:dk2>
        <a:srgbClr val="032D42"/>
      </a:dk2>
      <a:lt2>
        <a:srgbClr val="FFFFFF"/>
      </a:lt2>
      <a:accent1>
        <a:srgbClr val="62D84E"/>
      </a:accent1>
      <a:accent2>
        <a:srgbClr val="009156"/>
      </a:accent2>
      <a:accent3>
        <a:srgbClr val="5274FF"/>
      </a:accent3>
      <a:accent4>
        <a:srgbClr val="24C2CE"/>
      </a:accent4>
      <a:accent5>
        <a:srgbClr val="FC7786"/>
      </a:accent5>
      <a:accent6>
        <a:srgbClr val="FFDE1D"/>
      </a:accent6>
      <a:hlink>
        <a:srgbClr val="009156"/>
      </a:hlink>
      <a:folHlink>
        <a:srgbClr val="4F4F4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l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ustom 3">
      <a:dk1>
        <a:srgbClr val="293E40"/>
      </a:dk1>
      <a:lt1>
        <a:srgbClr val="FFFFFF"/>
      </a:lt1>
      <a:dk2>
        <a:srgbClr val="D1232B"/>
      </a:dk2>
      <a:lt2>
        <a:srgbClr val="F7F7F7"/>
      </a:lt2>
      <a:accent1>
        <a:srgbClr val="81B5A1"/>
      </a:accent1>
      <a:accent2>
        <a:srgbClr val="68A1AF"/>
      </a:accent2>
      <a:accent3>
        <a:srgbClr val="8686BC"/>
      </a:accent3>
      <a:accent4>
        <a:srgbClr val="E5D87C"/>
      </a:accent4>
      <a:accent5>
        <a:srgbClr val="E8A679"/>
      </a:accent5>
      <a:accent6>
        <a:srgbClr val="DB8F8F"/>
      </a:accent6>
      <a:hlink>
        <a:srgbClr val="68A1AF"/>
      </a:hlink>
      <a:folHlink>
        <a:srgbClr val="81B5A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Custom 3">
      <a:dk1>
        <a:srgbClr val="293E40"/>
      </a:dk1>
      <a:lt1>
        <a:srgbClr val="FFFFFF"/>
      </a:lt1>
      <a:dk2>
        <a:srgbClr val="D1232B"/>
      </a:dk2>
      <a:lt2>
        <a:srgbClr val="F7F7F7"/>
      </a:lt2>
      <a:accent1>
        <a:srgbClr val="81B5A1"/>
      </a:accent1>
      <a:accent2>
        <a:srgbClr val="68A1AF"/>
      </a:accent2>
      <a:accent3>
        <a:srgbClr val="8686BC"/>
      </a:accent3>
      <a:accent4>
        <a:srgbClr val="E5D87C"/>
      </a:accent4>
      <a:accent5>
        <a:srgbClr val="E8A679"/>
      </a:accent5>
      <a:accent6>
        <a:srgbClr val="DB8F8F"/>
      </a:accent6>
      <a:hlink>
        <a:srgbClr val="68A1AF"/>
      </a:hlink>
      <a:folHlink>
        <a:srgbClr val="81B5A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11B061FAB3F74D9AABA6A00675F13D" ma:contentTypeVersion="48" ma:contentTypeDescription="Create a new document." ma:contentTypeScope="" ma:versionID="c431450372eb445cfa55493f389c14d4">
  <xsd:schema xmlns:xsd="http://www.w3.org/2001/XMLSchema" xmlns:xs="http://www.w3.org/2001/XMLSchema" xmlns:p="http://schemas.microsoft.com/office/2006/metadata/properties" xmlns:ns2="5765d20c-cc6d-4e41-8381-2397870b1c1d" xmlns:ns3="8cf1a7ba-b6ee-4e80-9050-b6fe5aa8ae94" targetNamespace="http://schemas.microsoft.com/office/2006/metadata/properties" ma:root="true" ma:fieldsID="cad8d18b0fbe19c3a0e3b87f47a68ef8" ns2:_="" ns3:_="">
    <xsd:import namespace="5765d20c-cc6d-4e41-8381-2397870b1c1d"/>
    <xsd:import namespace="8cf1a7ba-b6ee-4e80-9050-b6fe5aa8ae9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o2fn" minOccurs="0"/>
                <xsd:element ref="ns3:h8aae4bc20e4403eb267d6a80c469c70" minOccurs="0"/>
                <xsd:element ref="ns2:TaxCatchAll" minOccurs="0"/>
                <xsd:element ref="ns3:Contributor" minOccurs="0"/>
                <xsd:element ref="ns3:MediaLengthInSeconds" minOccurs="0"/>
                <xsd:element ref="ns3:NotesandComments" minOccurs="0"/>
                <xsd:element ref="ns3:Status" minOccurs="0"/>
                <xsd:element ref="ns3:Reviewer" minOccurs="0"/>
                <xsd:element ref="ns3:Priority" minOccurs="0"/>
                <xsd:element ref="ns3:PercentComplete" minOccurs="0"/>
                <xsd:element ref="ns3:ReleaseDate" minOccurs="0"/>
                <xsd:element ref="ns3:ReleaseType" minOccurs="0"/>
                <xsd:element ref="ns3:Active_x003f_" minOccurs="0"/>
                <xsd:element ref="ns3:ModifiedthisRelease" minOccurs="0"/>
                <xsd:element ref="ns3:AssetType" minOccurs="0"/>
                <xsd:element ref="ns3:MostDownloaded_x002f_Viewed" minOccurs="0"/>
                <xsd:element ref="ns3:AssetNumber" minOccurs="0"/>
                <xsd:element ref="ns3:AssetStatus" minOccurs="0"/>
                <xsd:element ref="ns3:IsitcorrectinNowCreate_x003f_" minOccurs="0"/>
                <xsd:element ref="ns3:Notes" minOccurs="0"/>
                <xsd:element ref="ns3:CheckedOutBy" minOccurs="0"/>
                <xsd:element ref="ns3:DatePublished" minOccurs="0"/>
                <xsd:element ref="ns3:EndofLifeDate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  <xsd:element ref="ns3:StatusCompleted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65d20c-cc6d-4e41-8381-2397870b1c1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223753e-009a-43e5-80ba-5ca0a9c94643}" ma:internalName="TaxCatchAll" ma:showField="CatchAllData" ma:web="5765d20c-cc6d-4e41-8381-2397870b1c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f1a7ba-b6ee-4e80-9050-b6fe5aa8ae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o2fn" ma:index="19" nillable="true" ma:displayName="Text" ma:internalName="o2fn">
      <xsd:simpleType>
        <xsd:restriction base="dms:Text"/>
      </xsd:simpleType>
    </xsd:element>
    <xsd:element name="h8aae4bc20e4403eb267d6a80c469c70" ma:index="21" nillable="true" ma:taxonomy="true" ma:internalName="h8aae4bc20e4403eb267d6a80c469c70" ma:taxonomyFieldName="Meta" ma:displayName="Meta" ma:default="" ma:fieldId="{18aae4bc-20e4-403e-b267-d6a80c469c70}" ma:taxonomyMulti="true" ma:sspId="2e27af23-84c9-4733-8bcb-da60bbaae232" ma:termSetId="876d6b10-82dc-4f83-89d0-73844b4744c1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ontributor" ma:index="23" nillable="true" ma:displayName="Contributor" ma:format="Dropdown" ma:list="UserInfo" ma:SharePointGroup="0" ma:internalName="Contributo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NotesandComments" ma:index="25" nillable="true" ma:displayName="Notes and Comments" ma:format="Dropdown" ma:internalName="NotesandComments">
      <xsd:simpleType>
        <xsd:restriction base="dms:Note">
          <xsd:maxLength value="255"/>
        </xsd:restriction>
      </xsd:simpleType>
    </xsd:element>
    <xsd:element name="Status" ma:index="26" nillable="true" ma:displayName="Status" ma:format="RadioButtons" ma:internalName="Status">
      <xsd:simpleType>
        <xsd:restriction base="dms:Choice">
          <xsd:enumeration value="In Progress"/>
          <xsd:enumeration value="In Review"/>
          <xsd:enumeration value="Ready to Load for Release"/>
          <xsd:enumeration value="Not Started"/>
          <xsd:enumeration value="At Risk"/>
          <xsd:enumeration value="Loaded in NowCreate"/>
          <xsd:enumeration value="No Changes Required"/>
          <xsd:enumeration value="No Status"/>
          <xsd:enumeration value="Retired"/>
          <xsd:enumeration value="Cancelled"/>
          <xsd:enumeration value="Ready to Publish - Sent to Content Studio"/>
          <xsd:enumeration value="Reviewed by PM - Ready to Publish"/>
        </xsd:restriction>
      </xsd:simpleType>
    </xsd:element>
    <xsd:element name="Reviewer" ma:index="27" nillable="true" ma:displayName="Reviewer" ma:format="Dropdown" ma:list="UserInfo" ma:SharePointGroup="0" ma:internalName="Review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riority" ma:index="28" nillable="true" ma:displayName="Priority" ma:format="Dropdown" ma:internalName="Priority">
      <xsd:simpleType>
        <xsd:restriction base="dms:Choice">
          <xsd:enumeration value="Low, No release changes"/>
          <xsd:enumeration value="Med"/>
          <xsd:enumeration value="High, Release Updates Required"/>
          <xsd:enumeration value="No updates needed"/>
        </xsd:restriction>
      </xsd:simpleType>
    </xsd:element>
    <xsd:element name="PercentComplete" ma:index="29" nillable="true" ma:displayName="Percent Complete" ma:format="Dropdown" ma:internalName="PercentComplete">
      <xsd:simpleType>
        <xsd:restriction base="dms:Choice">
          <xsd:enumeration value="0"/>
          <xsd:enumeration value="25%"/>
          <xsd:enumeration value="50%"/>
          <xsd:enumeration value="75%"/>
          <xsd:enumeration value="100%"/>
        </xsd:restriction>
      </xsd:simpleType>
    </xsd:element>
    <xsd:element name="ReleaseDate" ma:index="30" nillable="true" ma:displayName="Release Date" ma:format="DateOnly" ma:indexed="true" ma:internalName="ReleaseDate">
      <xsd:simpleType>
        <xsd:restriction base="dms:DateTime"/>
      </xsd:simpleType>
    </xsd:element>
    <xsd:element name="ReleaseType" ma:index="31" nillable="true" ma:displayName="Release Type" ma:description="The type of release." ma:format="Dropdown" ma:internalName="ReleaseType">
      <xsd:simpleType>
        <xsd:restriction base="dms:Choice">
          <xsd:enumeration value="Family"/>
          <xsd:enumeration value="Store"/>
        </xsd:restriction>
      </xsd:simpleType>
    </xsd:element>
    <xsd:element name="Active_x003f_" ma:index="32" nillable="true" ma:displayName="Active?" ma:description="Whether the folder is active i.e. does it have assets that are being updated within it" ma:format="Dropdown" ma:internalName="Active_x003f_">
      <xsd:simpleType>
        <xsd:restriction base="dms:Choice">
          <xsd:enumeration value="Inactive"/>
          <xsd:enumeration value="Active"/>
          <xsd:enumeration value="Choice 3"/>
        </xsd:restriction>
      </xsd:simpleType>
    </xsd:element>
    <xsd:element name="ModifiedthisRelease" ma:index="33" nillable="true" ma:displayName="Modified this Release" ma:default="0" ma:description="Have the documents/contents of this folder been modified since the last release?&#10;This helps understand what docs need to be carried over to the latest release folder" ma:format="Dropdown" ma:internalName="ModifiedthisRelease">
      <xsd:simpleType>
        <xsd:restriction base="dms:Boolean"/>
      </xsd:simpleType>
    </xsd:element>
    <xsd:element name="AssetType" ma:index="34" nillable="true" ma:displayName="Asset Type" ma:format="Dropdown" ma:internalName="AssetType">
      <xsd:simpleType>
        <xsd:restriction base="dms:Choice">
          <xsd:enumeration value="Product Architecture Blueprint"/>
          <xsd:enumeration value="Customer Workshop Preparation"/>
          <xsd:enumeration value="Product Training Guidance"/>
          <xsd:enumeration value="Kickoff Presentation"/>
          <xsd:enumeration value="Process Guide"/>
          <xsd:enumeration value="Process Workshop Presentation"/>
          <xsd:enumeration value="Recommended KPIs"/>
          <xsd:enumeration value="Scoping Guide"/>
          <xsd:enumeration value="Product Skill Profiles"/>
          <xsd:enumeration value="Starter Stories and Story Tests"/>
          <xsd:enumeration value="Typical Challenges and Remediation"/>
          <xsd:enumeration value="Deployment Guide"/>
          <xsd:enumeration value="Product and Process Overview"/>
          <xsd:enumeration value="Scoping Statement"/>
          <xsd:enumeration value="Skills &amp; Training Guidance"/>
          <xsd:enumeration value="Use Case Test Guidance"/>
          <xsd:enumeration value="Whitepaper"/>
          <xsd:enumeration value="Supporting Document (Unpublished)"/>
        </xsd:restriction>
      </xsd:simpleType>
    </xsd:element>
    <xsd:element name="MostDownloaded_x002f_Viewed" ma:index="35" nillable="true" ma:displayName="Most Downloaded/Viewed" ma:format="Dropdown" ma:internalName="MostDownloaded_x002f_Viewed">
      <xsd:simpleType>
        <xsd:restriction base="dms:Text">
          <xsd:maxLength value="255"/>
        </xsd:restriction>
      </xsd:simpleType>
    </xsd:element>
    <xsd:element name="AssetNumber" ma:index="36" nillable="true" ma:displayName="Asset Number" ma:format="Dropdown" ma:internalName="AssetNumber">
      <xsd:simpleType>
        <xsd:restriction base="dms:Text">
          <xsd:maxLength value="255"/>
        </xsd:restriction>
      </xsd:simpleType>
    </xsd:element>
    <xsd:element name="AssetStatus" ma:index="38" nillable="true" ma:displayName="Asset Status" ma:format="Dropdown" ma:internalName="AssetStatus">
      <xsd:simpleType>
        <xsd:restriction base="dms:Choice">
          <xsd:enumeration value="In Progress"/>
          <xsd:enumeration value="In Review"/>
          <xsd:enumeration value="Loaded in Now Create"/>
          <xsd:enumeration value="Ready to Load"/>
        </xsd:restriction>
      </xsd:simpleType>
    </xsd:element>
    <xsd:element name="IsitcorrectinNowCreate_x003f_" ma:index="39" nillable="true" ma:displayName="Is it correct in Now Create? " ma:format="Dropdown" ma:internalName="IsitcorrectinNowCreate_x003f_">
      <xsd:simpleType>
        <xsd:restriction base="dms:Choice">
          <xsd:enumeration value="Yes"/>
          <xsd:enumeration value="No"/>
          <xsd:enumeration value="N/A"/>
        </xsd:restriction>
      </xsd:simpleType>
    </xsd:element>
    <xsd:element name="Notes" ma:index="40" nillable="true" ma:displayName="Notes" ma:format="Dropdown" ma:internalName="Notes">
      <xsd:simpleType>
        <xsd:restriction base="dms:Note"/>
      </xsd:simpleType>
    </xsd:element>
    <xsd:element name="CheckedOutBy" ma:index="41" nillable="true" ma:displayName="Checked Out By" ma:format="Dropdown" ma:internalName="CheckedOutBy">
      <xsd:simpleType>
        <xsd:restriction base="dms:Choice">
          <xsd:enumeration value="Scott"/>
          <xsd:enumeration value="Chris"/>
          <xsd:enumeration value="Sai"/>
          <xsd:enumeration value="Syed"/>
          <xsd:enumeration value="Not checked out"/>
        </xsd:restriction>
      </xsd:simpleType>
    </xsd:element>
    <xsd:element name="DatePublished" ma:index="42" nillable="true" ma:displayName="Date Published" ma:format="DateOnly" ma:internalName="DatePublished">
      <xsd:simpleType>
        <xsd:restriction base="dms:DateTime"/>
      </xsd:simpleType>
    </xsd:element>
    <xsd:element name="EndofLifeDate" ma:index="43" nillable="true" ma:displayName="End of Life Date" ma:format="DateOnly" ma:internalName="EndofLifeDate">
      <xsd:simpleType>
        <xsd:restriction base="dms:DateTime"/>
      </xsd:simpleType>
    </xsd:element>
    <xsd:element name="lcf76f155ced4ddcb4097134ff3c332f" ma:index="45" nillable="true" ma:taxonomy="true" ma:internalName="lcf76f155ced4ddcb4097134ff3c332f" ma:taxonomyFieldName="MediaServiceImageTags" ma:displayName="Image Tags" ma:readOnly="false" ma:fieldId="{5cf76f15-5ced-4ddc-b409-7134ff3c332f}" ma:taxonomyMulti="true" ma:sspId="2e27af23-84c9-4733-8bcb-da60bbaae2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4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4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StatusCompleted" ma:index="48" nillable="true" ma:displayName="Status Completed" ma:default="0" ma:description="Yes" ma:format="Dropdown" ma:internalName="StatusCompleted">
      <xsd:simpleType>
        <xsd:restriction base="dms:Boolean"/>
      </xsd:simpleType>
    </xsd:element>
    <xsd:element name="MediaServiceBillingMetadata" ma:index="4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765d20c-cc6d-4e41-8381-2397870b1c1d">
      <UserInfo>
        <DisplayName>Andreas Storck</DisplayName>
        <AccountId>557</AccountId>
        <AccountType/>
      </UserInfo>
      <UserInfo>
        <DisplayName>Sam Rose</DisplayName>
        <AccountId>15</AccountId>
        <AccountType/>
      </UserInfo>
      <UserInfo>
        <DisplayName>Sasi Yajamanyam</DisplayName>
        <AccountId>2587</AccountId>
        <AccountType/>
      </UserInfo>
      <UserInfo>
        <DisplayName>Rahimulah Rahimi</DisplayName>
        <AccountId>13</AccountId>
        <AccountType/>
      </UserInfo>
      <UserInfo>
        <DisplayName>Callan Bond</DisplayName>
        <AccountId>14</AccountId>
        <AccountType/>
      </UserInfo>
      <UserInfo>
        <DisplayName>Jenn Ostrom</DisplayName>
        <AccountId>16</AccountId>
        <AccountType/>
      </UserInfo>
    </SharedWithUsers>
    <Status xmlns="8cf1a7ba-b6ee-4e80-9050-b6fe5aa8ae94" xsi:nil="true"/>
    <ModifiedthisRelease xmlns="8cf1a7ba-b6ee-4e80-9050-b6fe5aa8ae94">false</ModifiedthisRelease>
    <ReleaseDate xmlns="8cf1a7ba-b6ee-4e80-9050-b6fe5aa8ae94" xsi:nil="true"/>
    <AssetType xmlns="8cf1a7ba-b6ee-4e80-9050-b6fe5aa8ae94" xsi:nil="true"/>
    <MostDownloaded_x002f_Viewed xmlns="8cf1a7ba-b6ee-4e80-9050-b6fe5aa8ae94" xsi:nil="true"/>
    <PercentComplete xmlns="8cf1a7ba-b6ee-4e80-9050-b6fe5aa8ae94" xsi:nil="true"/>
    <Contributor xmlns="8cf1a7ba-b6ee-4e80-9050-b6fe5aa8ae94">
      <UserInfo>
        <DisplayName/>
        <AccountId xsi:nil="true"/>
        <AccountType/>
      </UserInfo>
    </Contributor>
    <ReleaseType xmlns="8cf1a7ba-b6ee-4e80-9050-b6fe5aa8ae94" xsi:nil="true"/>
    <Reviewer xmlns="8cf1a7ba-b6ee-4e80-9050-b6fe5aa8ae94">
      <UserInfo>
        <DisplayName/>
        <AccountId xsi:nil="true"/>
        <AccountType/>
      </UserInfo>
    </Reviewer>
    <AssetNumber xmlns="8cf1a7ba-b6ee-4e80-9050-b6fe5aa8ae94" xsi:nil="true"/>
    <h8aae4bc20e4403eb267d6a80c469c70 xmlns="8cf1a7ba-b6ee-4e80-9050-b6fe5aa8ae94">
      <Terms xmlns="http://schemas.microsoft.com/office/infopath/2007/PartnerControls"/>
    </h8aae4bc20e4403eb267d6a80c469c70>
    <Active_x003f_ xmlns="8cf1a7ba-b6ee-4e80-9050-b6fe5aa8ae94" xsi:nil="true"/>
    <o2fn xmlns="8cf1a7ba-b6ee-4e80-9050-b6fe5aa8ae94" xsi:nil="true"/>
    <NotesandComments xmlns="8cf1a7ba-b6ee-4e80-9050-b6fe5aa8ae94" xsi:nil="true"/>
    <Priority xmlns="8cf1a7ba-b6ee-4e80-9050-b6fe5aa8ae94" xsi:nil="true"/>
    <TaxCatchAll xmlns="5765d20c-cc6d-4e41-8381-2397870b1c1d" xsi:nil="true"/>
    <AssetStatus xmlns="8cf1a7ba-b6ee-4e80-9050-b6fe5aa8ae94" xsi:nil="true"/>
    <Notes xmlns="8cf1a7ba-b6ee-4e80-9050-b6fe5aa8ae94" xsi:nil="true"/>
    <IsitcorrectinNowCreate_x003f_ xmlns="8cf1a7ba-b6ee-4e80-9050-b6fe5aa8ae94" xsi:nil="true"/>
    <CheckedOutBy xmlns="8cf1a7ba-b6ee-4e80-9050-b6fe5aa8ae94" xsi:nil="true"/>
    <DatePublished xmlns="8cf1a7ba-b6ee-4e80-9050-b6fe5aa8ae94" xsi:nil="true"/>
    <EndofLifeDate xmlns="8cf1a7ba-b6ee-4e80-9050-b6fe5aa8ae94" xsi:nil="true"/>
    <lcf76f155ced4ddcb4097134ff3c332f xmlns="8cf1a7ba-b6ee-4e80-9050-b6fe5aa8ae94">
      <Terms xmlns="http://schemas.microsoft.com/office/infopath/2007/PartnerControls"/>
    </lcf76f155ced4ddcb4097134ff3c332f>
    <StatusCompleted xmlns="8cf1a7ba-b6ee-4e80-9050-b6fe5aa8ae94">false</StatusCompleted>
  </documentManagement>
</p:properties>
</file>

<file path=customXml/itemProps1.xml><?xml version="1.0" encoding="utf-8"?>
<ds:datastoreItem xmlns:ds="http://schemas.openxmlformats.org/officeDocument/2006/customXml" ds:itemID="{8E09A3C1-3D8B-4261-9F0A-434371B3D56B}">
  <ds:schemaRefs>
    <ds:schemaRef ds:uri="5765d20c-cc6d-4e41-8381-2397870b1c1d"/>
    <ds:schemaRef ds:uri="8cf1a7ba-b6ee-4e80-9050-b6fe5aa8ae9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02CED4F-2359-48AD-A54F-F54C878E9E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28F387-AD21-4C64-95DF-B84200A31F76}">
  <ds:schemaRefs>
    <ds:schemaRef ds:uri="5765d20c-cc6d-4e41-8381-2397870b1c1d"/>
    <ds:schemaRef ds:uri="8cf1a7ba-b6ee-4e80-9050-b6fe5aa8ae9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Custom</PresentationFormat>
  <Slides>2</Slides>
  <Notes>1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Custom Design-BLUE</vt:lpstr>
      <vt:lpstr>1_Custom Design</vt:lpstr>
      <vt:lpstr>Service Operations Sequencing</vt:lpstr>
      <vt:lpstr>PowerPoint Presentation</vt:lpstr>
    </vt:vector>
  </TitlesOfParts>
  <Company>ServiceNow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Mapping Success Map - Customer Success - ServiceNow</dc:title>
  <dc:subject>This success map (.pdf) outlines how to implement, maintain, and get maximum value from Service Mapping.</dc:subject>
  <dc:creator>ServiceNow Customer Success</dc:creator>
  <cp:keywords>CMDB; Discovery; visibility; business services; IT operations management; service definition</cp:keywords>
  <cp:revision>4</cp:revision>
  <cp:lastPrinted>2019-06-03T22:01:18Z</cp:lastPrinted>
  <dcterms:created xsi:type="dcterms:W3CDTF">2017-11-01T20:30:48Z</dcterms:created>
  <dcterms:modified xsi:type="dcterms:W3CDTF">2025-04-08T17:35:21Z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0x0101004611B061FAB3F74D9AABA6A00675F13D</vt:lpwstr>
  </property>
  <property fmtid="{D5CDD505-2E9C-101B-9397-08002B2CF9AE}" pid="3" name="Meta">
    <vt:lpwstr/>
  </property>
  <property fmtid="{D5CDD505-2E9C-101B-9397-08002B2CF9AE}" pid="4" name="MediaServiceImageTags">
    <vt:lpwstr/>
  </property>
</Properties>
</file>