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92" r:id="rId2"/>
    <p:sldId id="316" r:id="rId3"/>
    <p:sldId id="294" r:id="rId4"/>
    <p:sldId id="295" r:id="rId5"/>
    <p:sldId id="296" r:id="rId6"/>
    <p:sldId id="297" r:id="rId7"/>
    <p:sldId id="298" r:id="rId8"/>
    <p:sldId id="317" r:id="rId9"/>
    <p:sldId id="299" r:id="rId10"/>
    <p:sldId id="300" r:id="rId11"/>
    <p:sldId id="301" r:id="rId12"/>
    <p:sldId id="314" r:id="rId13"/>
    <p:sldId id="303" r:id="rId14"/>
    <p:sldId id="304" r:id="rId15"/>
    <p:sldId id="305" r:id="rId16"/>
    <p:sldId id="306" r:id="rId17"/>
    <p:sldId id="307" r:id="rId18"/>
    <p:sldId id="308" r:id="rId19"/>
    <p:sldId id="315" r:id="rId20"/>
    <p:sldId id="309" r:id="rId21"/>
    <p:sldId id="310" r:id="rId22"/>
    <p:sldId id="31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66"/>
    <p:restoredTop sz="95714"/>
  </p:normalViewPr>
  <p:slideViewPr>
    <p:cSldViewPr snapToGrid="0" snapToObjects="1">
      <p:cViewPr varScale="1">
        <p:scale>
          <a:sx n="122" d="100"/>
          <a:sy n="122" d="100"/>
        </p:scale>
        <p:origin x="528"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2A14E5-0E8C-6643-9A98-DB5C1BBB8133}" type="datetimeFigureOut">
              <a:rPr lang="en-US" smtClean="0"/>
              <a:t>4/28/19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0F340F-E3C7-BB40-B82D-2891B598C753}" type="slidenum">
              <a:rPr lang="en-US" smtClean="0"/>
              <a:t>‹#›</a:t>
            </a:fld>
            <a:endParaRPr lang="en-US"/>
          </a:p>
        </p:txBody>
      </p:sp>
    </p:spTree>
    <p:extLst>
      <p:ext uri="{BB962C8B-B14F-4D97-AF65-F5344CB8AC3E}">
        <p14:creationId xmlns:p14="http://schemas.microsoft.com/office/powerpoint/2010/main" val="292377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1</a:t>
            </a:fld>
            <a:endParaRPr lang="en-US"/>
          </a:p>
        </p:txBody>
      </p:sp>
    </p:spTree>
    <p:extLst>
      <p:ext uri="{BB962C8B-B14F-4D97-AF65-F5344CB8AC3E}">
        <p14:creationId xmlns:p14="http://schemas.microsoft.com/office/powerpoint/2010/main" val="3782310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2</a:t>
            </a:fld>
            <a:endParaRPr lang="en-US"/>
          </a:p>
        </p:txBody>
      </p:sp>
    </p:spTree>
    <p:extLst>
      <p:ext uri="{BB962C8B-B14F-4D97-AF65-F5344CB8AC3E}">
        <p14:creationId xmlns:p14="http://schemas.microsoft.com/office/powerpoint/2010/main" val="3576864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3</a:t>
            </a:fld>
            <a:endParaRPr lang="en-US"/>
          </a:p>
        </p:txBody>
      </p:sp>
    </p:spTree>
    <p:extLst>
      <p:ext uri="{BB962C8B-B14F-4D97-AF65-F5344CB8AC3E}">
        <p14:creationId xmlns:p14="http://schemas.microsoft.com/office/powerpoint/2010/main" val="36103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4</a:t>
            </a:fld>
            <a:endParaRPr lang="en-US"/>
          </a:p>
        </p:txBody>
      </p:sp>
    </p:spTree>
    <p:extLst>
      <p:ext uri="{BB962C8B-B14F-4D97-AF65-F5344CB8AC3E}">
        <p14:creationId xmlns:p14="http://schemas.microsoft.com/office/powerpoint/2010/main" val="2095761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5</a:t>
            </a:fld>
            <a:endParaRPr lang="en-US"/>
          </a:p>
        </p:txBody>
      </p:sp>
    </p:spTree>
    <p:extLst>
      <p:ext uri="{BB962C8B-B14F-4D97-AF65-F5344CB8AC3E}">
        <p14:creationId xmlns:p14="http://schemas.microsoft.com/office/powerpoint/2010/main" val="1643404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6</a:t>
            </a:fld>
            <a:endParaRPr lang="en-US"/>
          </a:p>
        </p:txBody>
      </p:sp>
    </p:spTree>
    <p:extLst>
      <p:ext uri="{BB962C8B-B14F-4D97-AF65-F5344CB8AC3E}">
        <p14:creationId xmlns:p14="http://schemas.microsoft.com/office/powerpoint/2010/main" val="974989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7</a:t>
            </a:fld>
            <a:endParaRPr lang="en-US"/>
          </a:p>
        </p:txBody>
      </p:sp>
    </p:spTree>
    <p:extLst>
      <p:ext uri="{BB962C8B-B14F-4D97-AF65-F5344CB8AC3E}">
        <p14:creationId xmlns:p14="http://schemas.microsoft.com/office/powerpoint/2010/main" val="3211144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8</a:t>
            </a:fld>
            <a:endParaRPr lang="en-US"/>
          </a:p>
        </p:txBody>
      </p:sp>
    </p:spTree>
    <p:extLst>
      <p:ext uri="{BB962C8B-B14F-4D97-AF65-F5344CB8AC3E}">
        <p14:creationId xmlns:p14="http://schemas.microsoft.com/office/powerpoint/2010/main" val="1310609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9</a:t>
            </a:fld>
            <a:endParaRPr lang="en-US"/>
          </a:p>
        </p:txBody>
      </p:sp>
    </p:spTree>
    <p:extLst>
      <p:ext uri="{BB962C8B-B14F-4D97-AF65-F5344CB8AC3E}">
        <p14:creationId xmlns:p14="http://schemas.microsoft.com/office/powerpoint/2010/main" val="1578278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10</a:t>
            </a:fld>
            <a:endParaRPr lang="en-US"/>
          </a:p>
        </p:txBody>
      </p:sp>
    </p:spTree>
    <p:extLst>
      <p:ext uri="{BB962C8B-B14F-4D97-AF65-F5344CB8AC3E}">
        <p14:creationId xmlns:p14="http://schemas.microsoft.com/office/powerpoint/2010/main" val="3269736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11</a:t>
            </a:fld>
            <a:endParaRPr lang="en-US"/>
          </a:p>
        </p:txBody>
      </p:sp>
    </p:spTree>
    <p:extLst>
      <p:ext uri="{BB962C8B-B14F-4D97-AF65-F5344CB8AC3E}">
        <p14:creationId xmlns:p14="http://schemas.microsoft.com/office/powerpoint/2010/main" val="1136498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12</a:t>
            </a:fld>
            <a:endParaRPr lang="en-US"/>
          </a:p>
        </p:txBody>
      </p:sp>
    </p:spTree>
    <p:extLst>
      <p:ext uri="{BB962C8B-B14F-4D97-AF65-F5344CB8AC3E}">
        <p14:creationId xmlns:p14="http://schemas.microsoft.com/office/powerpoint/2010/main" val="1160410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13</a:t>
            </a:fld>
            <a:endParaRPr lang="en-US"/>
          </a:p>
        </p:txBody>
      </p:sp>
    </p:spTree>
    <p:extLst>
      <p:ext uri="{BB962C8B-B14F-4D97-AF65-F5344CB8AC3E}">
        <p14:creationId xmlns:p14="http://schemas.microsoft.com/office/powerpoint/2010/main" val="20129687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14</a:t>
            </a:fld>
            <a:endParaRPr lang="en-US"/>
          </a:p>
        </p:txBody>
      </p:sp>
    </p:spTree>
    <p:extLst>
      <p:ext uri="{BB962C8B-B14F-4D97-AF65-F5344CB8AC3E}">
        <p14:creationId xmlns:p14="http://schemas.microsoft.com/office/powerpoint/2010/main" val="1987621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15</a:t>
            </a:fld>
            <a:endParaRPr lang="en-US"/>
          </a:p>
        </p:txBody>
      </p:sp>
    </p:spTree>
    <p:extLst>
      <p:ext uri="{BB962C8B-B14F-4D97-AF65-F5344CB8AC3E}">
        <p14:creationId xmlns:p14="http://schemas.microsoft.com/office/powerpoint/2010/main" val="2977131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16</a:t>
            </a:fld>
            <a:endParaRPr lang="en-US"/>
          </a:p>
        </p:txBody>
      </p:sp>
    </p:spTree>
    <p:extLst>
      <p:ext uri="{BB962C8B-B14F-4D97-AF65-F5344CB8AC3E}">
        <p14:creationId xmlns:p14="http://schemas.microsoft.com/office/powerpoint/2010/main" val="560178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17</a:t>
            </a:fld>
            <a:endParaRPr lang="en-US"/>
          </a:p>
        </p:txBody>
      </p:sp>
    </p:spTree>
    <p:extLst>
      <p:ext uri="{BB962C8B-B14F-4D97-AF65-F5344CB8AC3E}">
        <p14:creationId xmlns:p14="http://schemas.microsoft.com/office/powerpoint/2010/main" val="7309581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18</a:t>
            </a:fld>
            <a:endParaRPr lang="en-US"/>
          </a:p>
        </p:txBody>
      </p:sp>
    </p:spTree>
    <p:extLst>
      <p:ext uri="{BB962C8B-B14F-4D97-AF65-F5344CB8AC3E}">
        <p14:creationId xmlns:p14="http://schemas.microsoft.com/office/powerpoint/2010/main" val="2344648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19</a:t>
            </a:fld>
            <a:endParaRPr lang="en-US"/>
          </a:p>
        </p:txBody>
      </p:sp>
    </p:spTree>
    <p:extLst>
      <p:ext uri="{BB962C8B-B14F-4D97-AF65-F5344CB8AC3E}">
        <p14:creationId xmlns:p14="http://schemas.microsoft.com/office/powerpoint/2010/main" val="18903707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20</a:t>
            </a:fld>
            <a:endParaRPr lang="en-US"/>
          </a:p>
        </p:txBody>
      </p:sp>
    </p:spTree>
    <p:extLst>
      <p:ext uri="{BB962C8B-B14F-4D97-AF65-F5344CB8AC3E}">
        <p14:creationId xmlns:p14="http://schemas.microsoft.com/office/powerpoint/2010/main" val="3699337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21</a:t>
            </a:fld>
            <a:endParaRPr lang="en-US"/>
          </a:p>
        </p:txBody>
      </p:sp>
    </p:spTree>
    <p:extLst>
      <p:ext uri="{BB962C8B-B14F-4D97-AF65-F5344CB8AC3E}">
        <p14:creationId xmlns:p14="http://schemas.microsoft.com/office/powerpoint/2010/main" val="2213437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54FBD1-D245-6041-B32F-EF4613A95BA9}" type="slidenum">
              <a:rPr lang="en-US" smtClean="0"/>
              <a:t>22</a:t>
            </a:fld>
            <a:endParaRPr lang="en-US"/>
          </a:p>
        </p:txBody>
      </p:sp>
    </p:spTree>
    <p:extLst>
      <p:ext uri="{BB962C8B-B14F-4D97-AF65-F5344CB8AC3E}">
        <p14:creationId xmlns:p14="http://schemas.microsoft.com/office/powerpoint/2010/main" val="4288651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90616-39C2-294B-9820-584BC3D7FC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6260574-62A1-EB4A-B2DA-635704A82B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A3AE45-6D58-D546-9DE5-1CE354EDA91A}"/>
              </a:ext>
            </a:extLst>
          </p:cNvPr>
          <p:cNvSpPr>
            <a:spLocks noGrp="1"/>
          </p:cNvSpPr>
          <p:nvPr>
            <p:ph type="dt" sz="half" idx="10"/>
          </p:nvPr>
        </p:nvSpPr>
        <p:spPr/>
        <p:txBody>
          <a:bodyPr/>
          <a:lstStyle/>
          <a:p>
            <a:fld id="{857F9644-D73C-9344-AD53-A88FEE35D60C}" type="datetimeFigureOut">
              <a:rPr lang="en-US" smtClean="0"/>
              <a:t>4/28/19</a:t>
            </a:fld>
            <a:endParaRPr lang="en-US"/>
          </a:p>
        </p:txBody>
      </p:sp>
      <p:sp>
        <p:nvSpPr>
          <p:cNvPr id="5" name="Footer Placeholder 4">
            <a:extLst>
              <a:ext uri="{FF2B5EF4-FFF2-40B4-BE49-F238E27FC236}">
                <a16:creationId xmlns:a16="http://schemas.microsoft.com/office/drawing/2014/main" id="{CEEF0265-D414-8247-9576-3F17470AC1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55E82D-758F-A140-9211-58B30013CB59}"/>
              </a:ext>
            </a:extLst>
          </p:cNvPr>
          <p:cNvSpPr>
            <a:spLocks noGrp="1"/>
          </p:cNvSpPr>
          <p:nvPr>
            <p:ph type="sldNum" sz="quarter" idx="12"/>
          </p:nvPr>
        </p:nvSpPr>
        <p:spPr/>
        <p:txBody>
          <a:bodyPr/>
          <a:lstStyle/>
          <a:p>
            <a:fld id="{B2F3B33A-CE91-E441-BE22-0888673484BE}" type="slidenum">
              <a:rPr lang="en-US" smtClean="0"/>
              <a:t>‹#›</a:t>
            </a:fld>
            <a:endParaRPr lang="en-US"/>
          </a:p>
        </p:txBody>
      </p:sp>
    </p:spTree>
    <p:extLst>
      <p:ext uri="{BB962C8B-B14F-4D97-AF65-F5344CB8AC3E}">
        <p14:creationId xmlns:p14="http://schemas.microsoft.com/office/powerpoint/2010/main" val="3923866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60979-DEDF-AA4D-A6E6-699F0C57B7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8B2D0B-44ED-E34D-8897-63C664D3068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D31B50-63E1-6D49-B58A-5E52147632B0}"/>
              </a:ext>
            </a:extLst>
          </p:cNvPr>
          <p:cNvSpPr>
            <a:spLocks noGrp="1"/>
          </p:cNvSpPr>
          <p:nvPr>
            <p:ph type="dt" sz="half" idx="10"/>
          </p:nvPr>
        </p:nvSpPr>
        <p:spPr/>
        <p:txBody>
          <a:bodyPr/>
          <a:lstStyle/>
          <a:p>
            <a:fld id="{857F9644-D73C-9344-AD53-A88FEE35D60C}" type="datetimeFigureOut">
              <a:rPr lang="en-US" smtClean="0"/>
              <a:t>4/28/19</a:t>
            </a:fld>
            <a:endParaRPr lang="en-US"/>
          </a:p>
        </p:txBody>
      </p:sp>
      <p:sp>
        <p:nvSpPr>
          <p:cNvPr id="5" name="Footer Placeholder 4">
            <a:extLst>
              <a:ext uri="{FF2B5EF4-FFF2-40B4-BE49-F238E27FC236}">
                <a16:creationId xmlns:a16="http://schemas.microsoft.com/office/drawing/2014/main" id="{B2C2A959-A31F-2146-9139-A1D5F86FA2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40159E-C669-3443-9B35-0F4BAF6FE94C}"/>
              </a:ext>
            </a:extLst>
          </p:cNvPr>
          <p:cNvSpPr>
            <a:spLocks noGrp="1"/>
          </p:cNvSpPr>
          <p:nvPr>
            <p:ph type="sldNum" sz="quarter" idx="12"/>
          </p:nvPr>
        </p:nvSpPr>
        <p:spPr/>
        <p:txBody>
          <a:bodyPr/>
          <a:lstStyle/>
          <a:p>
            <a:fld id="{B2F3B33A-CE91-E441-BE22-0888673484BE}" type="slidenum">
              <a:rPr lang="en-US" smtClean="0"/>
              <a:t>‹#›</a:t>
            </a:fld>
            <a:endParaRPr lang="en-US"/>
          </a:p>
        </p:txBody>
      </p:sp>
    </p:spTree>
    <p:extLst>
      <p:ext uri="{BB962C8B-B14F-4D97-AF65-F5344CB8AC3E}">
        <p14:creationId xmlns:p14="http://schemas.microsoft.com/office/powerpoint/2010/main" val="3709715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75F05-E3E2-5F4E-B171-871410C328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0433AE-B51F-4B48-A852-5D33439EEF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FF8FD20-0D0B-B645-99E0-AA119116F499}"/>
              </a:ext>
            </a:extLst>
          </p:cNvPr>
          <p:cNvSpPr>
            <a:spLocks noGrp="1"/>
          </p:cNvSpPr>
          <p:nvPr>
            <p:ph type="dt" sz="half" idx="10"/>
          </p:nvPr>
        </p:nvSpPr>
        <p:spPr/>
        <p:txBody>
          <a:bodyPr/>
          <a:lstStyle/>
          <a:p>
            <a:fld id="{857F9644-D73C-9344-AD53-A88FEE35D60C}" type="datetimeFigureOut">
              <a:rPr lang="en-US" smtClean="0"/>
              <a:t>4/28/19</a:t>
            </a:fld>
            <a:endParaRPr lang="en-US"/>
          </a:p>
        </p:txBody>
      </p:sp>
      <p:sp>
        <p:nvSpPr>
          <p:cNvPr id="5" name="Footer Placeholder 4">
            <a:extLst>
              <a:ext uri="{FF2B5EF4-FFF2-40B4-BE49-F238E27FC236}">
                <a16:creationId xmlns:a16="http://schemas.microsoft.com/office/drawing/2014/main" id="{67F5B78A-1721-0449-9F72-BB25CEBCEC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23AAC-294B-D847-AFF1-0EF1271A61BA}"/>
              </a:ext>
            </a:extLst>
          </p:cNvPr>
          <p:cNvSpPr>
            <a:spLocks noGrp="1"/>
          </p:cNvSpPr>
          <p:nvPr>
            <p:ph type="sldNum" sz="quarter" idx="12"/>
          </p:nvPr>
        </p:nvSpPr>
        <p:spPr/>
        <p:txBody>
          <a:bodyPr/>
          <a:lstStyle/>
          <a:p>
            <a:fld id="{B2F3B33A-CE91-E441-BE22-0888673484BE}" type="slidenum">
              <a:rPr lang="en-US" smtClean="0"/>
              <a:t>‹#›</a:t>
            </a:fld>
            <a:endParaRPr lang="en-US"/>
          </a:p>
        </p:txBody>
      </p:sp>
    </p:spTree>
    <p:extLst>
      <p:ext uri="{BB962C8B-B14F-4D97-AF65-F5344CB8AC3E}">
        <p14:creationId xmlns:p14="http://schemas.microsoft.com/office/powerpoint/2010/main" val="1182008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242AC-852C-884D-B9DC-2226588580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FB8930-FA1D-8E44-8AF1-72C20436A0A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24CC74-CE80-7C44-995E-9E6003EE016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27ABFF-2138-D542-ABF6-8DB6A4812327}"/>
              </a:ext>
            </a:extLst>
          </p:cNvPr>
          <p:cNvSpPr>
            <a:spLocks noGrp="1"/>
          </p:cNvSpPr>
          <p:nvPr>
            <p:ph type="dt" sz="half" idx="10"/>
          </p:nvPr>
        </p:nvSpPr>
        <p:spPr/>
        <p:txBody>
          <a:bodyPr/>
          <a:lstStyle/>
          <a:p>
            <a:fld id="{857F9644-D73C-9344-AD53-A88FEE35D60C}" type="datetimeFigureOut">
              <a:rPr lang="en-US" smtClean="0"/>
              <a:t>4/28/19</a:t>
            </a:fld>
            <a:endParaRPr lang="en-US"/>
          </a:p>
        </p:txBody>
      </p:sp>
      <p:sp>
        <p:nvSpPr>
          <p:cNvPr id="6" name="Footer Placeholder 5">
            <a:extLst>
              <a:ext uri="{FF2B5EF4-FFF2-40B4-BE49-F238E27FC236}">
                <a16:creationId xmlns:a16="http://schemas.microsoft.com/office/drawing/2014/main" id="{9428DF77-8E53-3645-ABD9-E5948EDDA5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9A00A5-AEA5-D049-9329-9D8BBEF313EB}"/>
              </a:ext>
            </a:extLst>
          </p:cNvPr>
          <p:cNvSpPr>
            <a:spLocks noGrp="1"/>
          </p:cNvSpPr>
          <p:nvPr>
            <p:ph type="sldNum" sz="quarter" idx="12"/>
          </p:nvPr>
        </p:nvSpPr>
        <p:spPr/>
        <p:txBody>
          <a:bodyPr/>
          <a:lstStyle/>
          <a:p>
            <a:fld id="{B2F3B33A-CE91-E441-BE22-0888673484BE}" type="slidenum">
              <a:rPr lang="en-US" smtClean="0"/>
              <a:t>‹#›</a:t>
            </a:fld>
            <a:endParaRPr lang="en-US"/>
          </a:p>
        </p:txBody>
      </p:sp>
    </p:spTree>
    <p:extLst>
      <p:ext uri="{BB962C8B-B14F-4D97-AF65-F5344CB8AC3E}">
        <p14:creationId xmlns:p14="http://schemas.microsoft.com/office/powerpoint/2010/main" val="4054555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76336-B02B-7646-81A5-462BCFF89A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2B63E4-C4E4-5046-BF5C-FAB6C670B4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5E77771-2BE1-4A4E-93F7-3613A5F0E38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CB6CAA-74B2-0B45-9EB3-BE219A3119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977F476-7AE8-EA44-99E3-C30B5BA6AF9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E8C50A-7446-064F-B6FF-067A0A59151A}"/>
              </a:ext>
            </a:extLst>
          </p:cNvPr>
          <p:cNvSpPr>
            <a:spLocks noGrp="1"/>
          </p:cNvSpPr>
          <p:nvPr>
            <p:ph type="dt" sz="half" idx="10"/>
          </p:nvPr>
        </p:nvSpPr>
        <p:spPr/>
        <p:txBody>
          <a:bodyPr/>
          <a:lstStyle/>
          <a:p>
            <a:fld id="{857F9644-D73C-9344-AD53-A88FEE35D60C}" type="datetimeFigureOut">
              <a:rPr lang="en-US" smtClean="0"/>
              <a:t>4/28/19</a:t>
            </a:fld>
            <a:endParaRPr lang="en-US"/>
          </a:p>
        </p:txBody>
      </p:sp>
      <p:sp>
        <p:nvSpPr>
          <p:cNvPr id="8" name="Footer Placeholder 7">
            <a:extLst>
              <a:ext uri="{FF2B5EF4-FFF2-40B4-BE49-F238E27FC236}">
                <a16:creationId xmlns:a16="http://schemas.microsoft.com/office/drawing/2014/main" id="{B43E78E1-D6F8-4B4A-80C5-29BCD4D7E5B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157093-A71A-8941-9B99-54BF17B91C0A}"/>
              </a:ext>
            </a:extLst>
          </p:cNvPr>
          <p:cNvSpPr>
            <a:spLocks noGrp="1"/>
          </p:cNvSpPr>
          <p:nvPr>
            <p:ph type="sldNum" sz="quarter" idx="12"/>
          </p:nvPr>
        </p:nvSpPr>
        <p:spPr/>
        <p:txBody>
          <a:bodyPr/>
          <a:lstStyle/>
          <a:p>
            <a:fld id="{B2F3B33A-CE91-E441-BE22-0888673484BE}" type="slidenum">
              <a:rPr lang="en-US" smtClean="0"/>
              <a:t>‹#›</a:t>
            </a:fld>
            <a:endParaRPr lang="en-US"/>
          </a:p>
        </p:txBody>
      </p:sp>
    </p:spTree>
    <p:extLst>
      <p:ext uri="{BB962C8B-B14F-4D97-AF65-F5344CB8AC3E}">
        <p14:creationId xmlns:p14="http://schemas.microsoft.com/office/powerpoint/2010/main" val="170113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F337-9AA4-CF46-9D64-5250742AEE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208B1E-259C-6A46-9F57-F8248F580942}"/>
              </a:ext>
            </a:extLst>
          </p:cNvPr>
          <p:cNvSpPr>
            <a:spLocks noGrp="1"/>
          </p:cNvSpPr>
          <p:nvPr>
            <p:ph type="dt" sz="half" idx="10"/>
          </p:nvPr>
        </p:nvSpPr>
        <p:spPr/>
        <p:txBody>
          <a:bodyPr/>
          <a:lstStyle/>
          <a:p>
            <a:fld id="{857F9644-D73C-9344-AD53-A88FEE35D60C}" type="datetimeFigureOut">
              <a:rPr lang="en-US" smtClean="0"/>
              <a:t>4/28/19</a:t>
            </a:fld>
            <a:endParaRPr lang="en-US"/>
          </a:p>
        </p:txBody>
      </p:sp>
      <p:sp>
        <p:nvSpPr>
          <p:cNvPr id="4" name="Footer Placeholder 3">
            <a:extLst>
              <a:ext uri="{FF2B5EF4-FFF2-40B4-BE49-F238E27FC236}">
                <a16:creationId xmlns:a16="http://schemas.microsoft.com/office/drawing/2014/main" id="{D229F3D0-B8A6-4E4C-A105-D347126EC0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50CFDF-8386-8443-BC6C-3D1FABCF9718}"/>
              </a:ext>
            </a:extLst>
          </p:cNvPr>
          <p:cNvSpPr>
            <a:spLocks noGrp="1"/>
          </p:cNvSpPr>
          <p:nvPr>
            <p:ph type="sldNum" sz="quarter" idx="12"/>
          </p:nvPr>
        </p:nvSpPr>
        <p:spPr/>
        <p:txBody>
          <a:bodyPr/>
          <a:lstStyle/>
          <a:p>
            <a:fld id="{B2F3B33A-CE91-E441-BE22-0888673484BE}" type="slidenum">
              <a:rPr lang="en-US" smtClean="0"/>
              <a:t>‹#›</a:t>
            </a:fld>
            <a:endParaRPr lang="en-US"/>
          </a:p>
        </p:txBody>
      </p:sp>
    </p:spTree>
    <p:extLst>
      <p:ext uri="{BB962C8B-B14F-4D97-AF65-F5344CB8AC3E}">
        <p14:creationId xmlns:p14="http://schemas.microsoft.com/office/powerpoint/2010/main" val="3837098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308F22-DE88-4741-8ED2-0F9EBBAAAAC9}"/>
              </a:ext>
            </a:extLst>
          </p:cNvPr>
          <p:cNvSpPr>
            <a:spLocks noGrp="1"/>
          </p:cNvSpPr>
          <p:nvPr>
            <p:ph type="dt" sz="half" idx="10"/>
          </p:nvPr>
        </p:nvSpPr>
        <p:spPr/>
        <p:txBody>
          <a:bodyPr/>
          <a:lstStyle/>
          <a:p>
            <a:fld id="{857F9644-D73C-9344-AD53-A88FEE35D60C}" type="datetimeFigureOut">
              <a:rPr lang="en-US" smtClean="0"/>
              <a:t>4/28/19</a:t>
            </a:fld>
            <a:endParaRPr lang="en-US"/>
          </a:p>
        </p:txBody>
      </p:sp>
      <p:sp>
        <p:nvSpPr>
          <p:cNvPr id="3" name="Footer Placeholder 2">
            <a:extLst>
              <a:ext uri="{FF2B5EF4-FFF2-40B4-BE49-F238E27FC236}">
                <a16:creationId xmlns:a16="http://schemas.microsoft.com/office/drawing/2014/main" id="{98890B9B-E9EF-8A46-98F3-D44E4B64865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B62125-2EA8-664F-9B80-82E0B5D98D02}"/>
              </a:ext>
            </a:extLst>
          </p:cNvPr>
          <p:cNvSpPr>
            <a:spLocks noGrp="1"/>
          </p:cNvSpPr>
          <p:nvPr>
            <p:ph type="sldNum" sz="quarter" idx="12"/>
          </p:nvPr>
        </p:nvSpPr>
        <p:spPr/>
        <p:txBody>
          <a:bodyPr/>
          <a:lstStyle/>
          <a:p>
            <a:fld id="{B2F3B33A-CE91-E441-BE22-0888673484BE}" type="slidenum">
              <a:rPr lang="en-US" smtClean="0"/>
              <a:t>‹#›</a:t>
            </a:fld>
            <a:endParaRPr lang="en-US"/>
          </a:p>
        </p:txBody>
      </p:sp>
    </p:spTree>
    <p:extLst>
      <p:ext uri="{BB962C8B-B14F-4D97-AF65-F5344CB8AC3E}">
        <p14:creationId xmlns:p14="http://schemas.microsoft.com/office/powerpoint/2010/main" val="2167057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AB3B4-32A3-344B-AFFA-0B28424403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E1DC7C-28C7-8C4B-A2DB-958C420959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60BCE8-66C4-2044-8D38-A3D773AE21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CD8DFA-2DF8-2A43-80FF-3D4BD5442A46}"/>
              </a:ext>
            </a:extLst>
          </p:cNvPr>
          <p:cNvSpPr>
            <a:spLocks noGrp="1"/>
          </p:cNvSpPr>
          <p:nvPr>
            <p:ph type="dt" sz="half" idx="10"/>
          </p:nvPr>
        </p:nvSpPr>
        <p:spPr/>
        <p:txBody>
          <a:bodyPr/>
          <a:lstStyle/>
          <a:p>
            <a:fld id="{857F9644-D73C-9344-AD53-A88FEE35D60C}" type="datetimeFigureOut">
              <a:rPr lang="en-US" smtClean="0"/>
              <a:t>4/28/19</a:t>
            </a:fld>
            <a:endParaRPr lang="en-US"/>
          </a:p>
        </p:txBody>
      </p:sp>
      <p:sp>
        <p:nvSpPr>
          <p:cNvPr id="6" name="Footer Placeholder 5">
            <a:extLst>
              <a:ext uri="{FF2B5EF4-FFF2-40B4-BE49-F238E27FC236}">
                <a16:creationId xmlns:a16="http://schemas.microsoft.com/office/drawing/2014/main" id="{9337AFE9-F3CD-BF48-BCFA-99021DD74A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EF5370-B5D1-584A-B6EB-D58C46A3D4D8}"/>
              </a:ext>
            </a:extLst>
          </p:cNvPr>
          <p:cNvSpPr>
            <a:spLocks noGrp="1"/>
          </p:cNvSpPr>
          <p:nvPr>
            <p:ph type="sldNum" sz="quarter" idx="12"/>
          </p:nvPr>
        </p:nvSpPr>
        <p:spPr/>
        <p:txBody>
          <a:bodyPr/>
          <a:lstStyle/>
          <a:p>
            <a:fld id="{B2F3B33A-CE91-E441-BE22-0888673484BE}" type="slidenum">
              <a:rPr lang="en-US" smtClean="0"/>
              <a:t>‹#›</a:t>
            </a:fld>
            <a:endParaRPr lang="en-US"/>
          </a:p>
        </p:txBody>
      </p:sp>
    </p:spTree>
    <p:extLst>
      <p:ext uri="{BB962C8B-B14F-4D97-AF65-F5344CB8AC3E}">
        <p14:creationId xmlns:p14="http://schemas.microsoft.com/office/powerpoint/2010/main" val="285630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F2966-C8D9-454F-B1CC-204007D63D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76F8661-967B-CB45-BD0C-0BD94040E2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8399A3-ED20-AE49-8F32-A3FD3E7CD2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0800DCB-2F9A-E547-AF8A-3ECA7A1880FB}"/>
              </a:ext>
            </a:extLst>
          </p:cNvPr>
          <p:cNvSpPr>
            <a:spLocks noGrp="1"/>
          </p:cNvSpPr>
          <p:nvPr>
            <p:ph type="dt" sz="half" idx="10"/>
          </p:nvPr>
        </p:nvSpPr>
        <p:spPr/>
        <p:txBody>
          <a:bodyPr/>
          <a:lstStyle/>
          <a:p>
            <a:fld id="{857F9644-D73C-9344-AD53-A88FEE35D60C}" type="datetimeFigureOut">
              <a:rPr lang="en-US" smtClean="0"/>
              <a:t>4/28/19</a:t>
            </a:fld>
            <a:endParaRPr lang="en-US"/>
          </a:p>
        </p:txBody>
      </p:sp>
      <p:sp>
        <p:nvSpPr>
          <p:cNvPr id="6" name="Footer Placeholder 5">
            <a:extLst>
              <a:ext uri="{FF2B5EF4-FFF2-40B4-BE49-F238E27FC236}">
                <a16:creationId xmlns:a16="http://schemas.microsoft.com/office/drawing/2014/main" id="{B58150A9-510A-7346-87B6-2C8CD4B5D2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11ED68-980E-644F-A807-F0AA087CCCD2}"/>
              </a:ext>
            </a:extLst>
          </p:cNvPr>
          <p:cNvSpPr>
            <a:spLocks noGrp="1"/>
          </p:cNvSpPr>
          <p:nvPr>
            <p:ph type="sldNum" sz="quarter" idx="12"/>
          </p:nvPr>
        </p:nvSpPr>
        <p:spPr/>
        <p:txBody>
          <a:bodyPr/>
          <a:lstStyle/>
          <a:p>
            <a:fld id="{B2F3B33A-CE91-E441-BE22-0888673484BE}" type="slidenum">
              <a:rPr lang="en-US" smtClean="0"/>
              <a:t>‹#›</a:t>
            </a:fld>
            <a:endParaRPr lang="en-US"/>
          </a:p>
        </p:txBody>
      </p:sp>
    </p:spTree>
    <p:extLst>
      <p:ext uri="{BB962C8B-B14F-4D97-AF65-F5344CB8AC3E}">
        <p14:creationId xmlns:p14="http://schemas.microsoft.com/office/powerpoint/2010/main" val="3901168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0C8C8-2F4A-1E4F-8BFA-AC1E728383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8DEF15-8481-8D4E-9EE5-DB8C1E7E2A8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F556F3-9B6E-EA4B-9E71-3E8C245D4549}"/>
              </a:ext>
            </a:extLst>
          </p:cNvPr>
          <p:cNvSpPr>
            <a:spLocks noGrp="1"/>
          </p:cNvSpPr>
          <p:nvPr>
            <p:ph type="dt" sz="half" idx="10"/>
          </p:nvPr>
        </p:nvSpPr>
        <p:spPr/>
        <p:txBody>
          <a:bodyPr/>
          <a:lstStyle/>
          <a:p>
            <a:fld id="{857F9644-D73C-9344-AD53-A88FEE35D60C}" type="datetimeFigureOut">
              <a:rPr lang="en-US" smtClean="0"/>
              <a:t>4/28/19</a:t>
            </a:fld>
            <a:endParaRPr lang="en-US"/>
          </a:p>
        </p:txBody>
      </p:sp>
      <p:sp>
        <p:nvSpPr>
          <p:cNvPr id="5" name="Footer Placeholder 4">
            <a:extLst>
              <a:ext uri="{FF2B5EF4-FFF2-40B4-BE49-F238E27FC236}">
                <a16:creationId xmlns:a16="http://schemas.microsoft.com/office/drawing/2014/main" id="{6636FF0B-2B38-7F48-8DCD-EB83440DE6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121C99-56C6-7043-8351-460591FE01A5}"/>
              </a:ext>
            </a:extLst>
          </p:cNvPr>
          <p:cNvSpPr>
            <a:spLocks noGrp="1"/>
          </p:cNvSpPr>
          <p:nvPr>
            <p:ph type="sldNum" sz="quarter" idx="12"/>
          </p:nvPr>
        </p:nvSpPr>
        <p:spPr/>
        <p:txBody>
          <a:bodyPr/>
          <a:lstStyle/>
          <a:p>
            <a:fld id="{B2F3B33A-CE91-E441-BE22-0888673484BE}" type="slidenum">
              <a:rPr lang="en-US" smtClean="0"/>
              <a:t>‹#›</a:t>
            </a:fld>
            <a:endParaRPr lang="en-US"/>
          </a:p>
        </p:txBody>
      </p:sp>
    </p:spTree>
    <p:extLst>
      <p:ext uri="{BB962C8B-B14F-4D97-AF65-F5344CB8AC3E}">
        <p14:creationId xmlns:p14="http://schemas.microsoft.com/office/powerpoint/2010/main" val="463916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C7EA39-4382-0244-ABC5-A3F51A3B3F3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84EFDE-610E-1B4D-8BA0-32A0DC7AB1A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4B9C32-57BE-EB43-B954-E345B2B32A2C}"/>
              </a:ext>
            </a:extLst>
          </p:cNvPr>
          <p:cNvSpPr>
            <a:spLocks noGrp="1"/>
          </p:cNvSpPr>
          <p:nvPr>
            <p:ph type="dt" sz="half" idx="10"/>
          </p:nvPr>
        </p:nvSpPr>
        <p:spPr/>
        <p:txBody>
          <a:bodyPr/>
          <a:lstStyle/>
          <a:p>
            <a:fld id="{857F9644-D73C-9344-AD53-A88FEE35D60C}" type="datetimeFigureOut">
              <a:rPr lang="en-US" smtClean="0"/>
              <a:t>4/28/19</a:t>
            </a:fld>
            <a:endParaRPr lang="en-US"/>
          </a:p>
        </p:txBody>
      </p:sp>
      <p:sp>
        <p:nvSpPr>
          <p:cNvPr id="5" name="Footer Placeholder 4">
            <a:extLst>
              <a:ext uri="{FF2B5EF4-FFF2-40B4-BE49-F238E27FC236}">
                <a16:creationId xmlns:a16="http://schemas.microsoft.com/office/drawing/2014/main" id="{B9E2EE31-CA71-1B4C-9B11-2FB7CEE63B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BD061C-3B64-2243-82FB-3221CA27E4C4}"/>
              </a:ext>
            </a:extLst>
          </p:cNvPr>
          <p:cNvSpPr>
            <a:spLocks noGrp="1"/>
          </p:cNvSpPr>
          <p:nvPr>
            <p:ph type="sldNum" sz="quarter" idx="12"/>
          </p:nvPr>
        </p:nvSpPr>
        <p:spPr/>
        <p:txBody>
          <a:bodyPr/>
          <a:lstStyle/>
          <a:p>
            <a:fld id="{B2F3B33A-CE91-E441-BE22-0888673484BE}" type="slidenum">
              <a:rPr lang="en-US" smtClean="0"/>
              <a:t>‹#›</a:t>
            </a:fld>
            <a:endParaRPr lang="en-US"/>
          </a:p>
        </p:txBody>
      </p:sp>
    </p:spTree>
    <p:extLst>
      <p:ext uri="{BB962C8B-B14F-4D97-AF65-F5344CB8AC3E}">
        <p14:creationId xmlns:p14="http://schemas.microsoft.com/office/powerpoint/2010/main" val="3611508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DE1701-1ACB-1344-8DF5-81FEB5703A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6563B2-0872-0F45-90FA-6C881CD932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9DDCB6-B7F8-084F-9D0F-B2378AC5BA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7F9644-D73C-9344-AD53-A88FEE35D60C}" type="datetimeFigureOut">
              <a:rPr lang="en-US" smtClean="0"/>
              <a:t>4/28/19</a:t>
            </a:fld>
            <a:endParaRPr lang="en-US"/>
          </a:p>
        </p:txBody>
      </p:sp>
      <p:sp>
        <p:nvSpPr>
          <p:cNvPr id="5" name="Footer Placeholder 4">
            <a:extLst>
              <a:ext uri="{FF2B5EF4-FFF2-40B4-BE49-F238E27FC236}">
                <a16:creationId xmlns:a16="http://schemas.microsoft.com/office/drawing/2014/main" id="{443AEA6A-621B-BE45-942F-B3878E96D6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02ADC2-BC57-F942-A7FE-B141B637C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3B33A-CE91-E441-BE22-0888673484BE}" type="slidenum">
              <a:rPr lang="en-US" smtClean="0"/>
              <a:t>‹#›</a:t>
            </a:fld>
            <a:endParaRPr lang="en-US"/>
          </a:p>
        </p:txBody>
      </p:sp>
    </p:spTree>
    <p:extLst>
      <p:ext uri="{BB962C8B-B14F-4D97-AF65-F5344CB8AC3E}">
        <p14:creationId xmlns:p14="http://schemas.microsoft.com/office/powerpoint/2010/main" val="1232034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hyperlink" Target="https://www.servicenowevents.com/knowledge2019/event_agenda"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1323439"/>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Application Developer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We’ll go over concrete examples of application patterns that ServiceNow excels at and are used by ServiceNow customers.</a:t>
            </a:r>
          </a:p>
          <a:p>
            <a:endParaRPr lang="en-US" sz="1600" dirty="0"/>
          </a:p>
          <a:p>
            <a:endParaRPr lang="en-US" sz="1600" dirty="0"/>
          </a:p>
          <a:p>
            <a:endParaRPr lang="en-US" sz="16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ServiceNow Application Patterns </a:t>
            </a:r>
          </a:p>
          <a:p>
            <a:pPr algn="ctr"/>
            <a:r>
              <a:rPr lang="en-US" sz="1600" dirty="0"/>
              <a:t>ID: </a:t>
            </a:r>
            <a:r>
              <a:rPr lang="en-US" sz="1600" dirty="0">
                <a:solidFill>
                  <a:schemeClr val="bg1"/>
                </a:solidFill>
              </a:rPr>
              <a:t>CCDT1552</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64" name="TextBox 63">
            <a:extLst>
              <a:ext uri="{FF2B5EF4-FFF2-40B4-BE49-F238E27FC236}">
                <a16:creationId xmlns:a16="http://schemas.microsoft.com/office/drawing/2014/main" id="{A33EFDD9-1026-C044-8C10-ABF981CF7AB6}"/>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Building 100% native custom mobile apps for specific scenarios for different users without using iOS and Android SDKs.</a:t>
            </a:r>
          </a:p>
          <a:p>
            <a:endParaRPr lang="en-US" sz="1600" dirty="0"/>
          </a:p>
          <a:p>
            <a:endParaRPr lang="en-US" sz="1600" dirty="0"/>
          </a:p>
          <a:p>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Introduction to Mobile </a:t>
            </a:r>
          </a:p>
          <a:p>
            <a:pPr algn="ctr"/>
            <a:br>
              <a:rPr lang="en-US" sz="1600" dirty="0"/>
            </a:br>
            <a:r>
              <a:rPr lang="en-US" sz="1600" dirty="0"/>
              <a:t>ID: </a:t>
            </a:r>
            <a:r>
              <a:rPr lang="en-US" sz="1600" dirty="0">
                <a:solidFill>
                  <a:schemeClr val="bg1"/>
                </a:solidFill>
              </a:rPr>
              <a:t>CCDT1566</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Automating integration tasks to be utilized in Flow Designer. See how this tool can speed up your integration processes and provide more automation capabilities to your processes.</a:t>
            </a:r>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Intro to Integration Hub </a:t>
            </a:r>
          </a:p>
          <a:p>
            <a:pPr algn="ctr"/>
            <a:r>
              <a:rPr lang="en-US" sz="1600" dirty="0"/>
              <a:t>ID: </a:t>
            </a:r>
            <a:r>
              <a:rPr lang="en-US" sz="1600" dirty="0">
                <a:solidFill>
                  <a:schemeClr val="bg1"/>
                </a:solidFill>
              </a:rPr>
              <a:t>CCDT1578</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See how to build your own </a:t>
            </a:r>
            <a:r>
              <a:rPr lang="en-US" sz="1600" dirty="0" err="1"/>
              <a:t>APi’s</a:t>
            </a:r>
            <a:r>
              <a:rPr lang="en-US" sz="1600" dirty="0"/>
              <a:t> to support integration efforts and provide more automation capabilities to your business processes.</a:t>
            </a:r>
          </a:p>
          <a:p>
            <a:endParaRPr lang="en-US" sz="1600" dirty="0"/>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Intro to </a:t>
            </a:r>
            <a:r>
              <a:rPr lang="en-US" sz="1600" dirty="0" err="1"/>
              <a:t>APi</a:t>
            </a:r>
            <a:r>
              <a:rPr lang="en-US" sz="1600" dirty="0"/>
              <a:t> and Integration Tools</a:t>
            </a:r>
          </a:p>
          <a:p>
            <a:pPr algn="ctr"/>
            <a:r>
              <a:rPr lang="en-US" sz="1600" dirty="0"/>
              <a:t>ID: </a:t>
            </a:r>
            <a:r>
              <a:rPr lang="en-US" sz="1600" dirty="0">
                <a:solidFill>
                  <a:schemeClr val="bg1"/>
                </a:solidFill>
              </a:rPr>
              <a:t>CCDT1579</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See how to create records and activate integrations using an Amazon Dash Button in ServiceNow.</a:t>
            </a:r>
          </a:p>
          <a:p>
            <a:endParaRPr lang="en-US" sz="1600" dirty="0"/>
          </a:p>
          <a:p>
            <a:endParaRPr lang="en-US" sz="1600" dirty="0"/>
          </a:p>
          <a:p>
            <a:endParaRPr lang="en-US" sz="1600" dirty="0"/>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Amazon IoT Dash Button </a:t>
            </a:r>
          </a:p>
          <a:p>
            <a:pPr algn="ctr"/>
            <a:r>
              <a:rPr lang="en-US" sz="1600" dirty="0"/>
              <a:t>ID: </a:t>
            </a:r>
            <a:r>
              <a:rPr lang="en-US" sz="1600" dirty="0">
                <a:solidFill>
                  <a:schemeClr val="bg1"/>
                </a:solidFill>
              </a:rPr>
              <a:t>CCW1665</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Tree>
    <p:extLst>
      <p:ext uri="{BB962C8B-B14F-4D97-AF65-F5344CB8AC3E}">
        <p14:creationId xmlns:p14="http://schemas.microsoft.com/office/powerpoint/2010/main" val="4073645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1323439"/>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Cloud Management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In this session, Cognizant will share how they've managed a multi-cloud environment consistently and efficiently, and ensured compliance and security using Cloud Management.</a:t>
            </a:r>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61774"/>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Now Platform: The multi-cloud arena</a:t>
            </a:r>
          </a:p>
          <a:p>
            <a:pPr algn="ctr"/>
            <a:r>
              <a:rPr lang="en-US" sz="1600" dirty="0"/>
              <a:t>ID: BRE1023</a:t>
            </a:r>
            <a:endParaRPr lang="en-US" sz="1600" dirty="0">
              <a:solidFill>
                <a:schemeClr val="bg1"/>
              </a:solidFill>
            </a:endParaRP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In this session, we'll cover the new capabilities as part of our most recent releases of Cloud Management platform as well as provide a view into our new Cloud Insights capability.</a:t>
            </a:r>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fontAlgn="base"/>
            <a:r>
              <a:rPr lang="en-US" sz="1600" dirty="0"/>
              <a:t>ITOM optimization: Cloud Mgmt. Platform and Insight ID: BRE1404</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In this session, we will offer new types of resources in the Service Catalog for automated provisioning using Terraform. Learn how to connect your ServiceNow instance to Terraform and much more!</a:t>
            </a:r>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ServiceNow multi-cloud mgmt. using Terraform ID: PTS1740</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In this session, you’ll gain insight into how to optimize your digital transformation by adopting this approach to evolve IT Operations into a service oriented model.</a:t>
            </a:r>
          </a:p>
          <a:p>
            <a:endParaRPr lang="en-US" sz="1600" dirty="0"/>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Improving IT service health and delivery</a:t>
            </a:r>
          </a:p>
          <a:p>
            <a:pPr algn="ctr"/>
            <a:r>
              <a:rPr lang="en-US" sz="1600" dirty="0"/>
              <a:t>ID: BRE1803</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During this lab, we'll walk through how to add a new config provider in CMP, the standard resource block structure and blueprint design, and how to deploy the playbooks in our case in any given server.</a:t>
            </a:r>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Integrating Config. Mgmt. tools with CMP</a:t>
            </a:r>
            <a:br>
              <a:rPr lang="en-US" sz="1600" dirty="0"/>
            </a:br>
            <a:r>
              <a:rPr lang="en-US" sz="1600" dirty="0"/>
              <a:t>ID: LAB1383</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AED29FBB-236E-AF4B-845C-9D2EA955FE16}"/>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3305812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796576" y="367528"/>
            <a:ext cx="5823231" cy="1938992"/>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Customer Service Management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1815882"/>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Hear about </a:t>
            </a:r>
            <a:r>
              <a:rPr lang="en-US" sz="1600" dirty="0" err="1"/>
              <a:t>Basware’s</a:t>
            </a:r>
            <a:r>
              <a:rPr lang="en-US" sz="1600" dirty="0"/>
              <a:t> project with ServiceNow CSM with Performance Analytics in June 2018. The results have been amazing!</a:t>
            </a:r>
            <a:endParaRPr lang="en-US" sz="14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Customer Service to a new level – </a:t>
            </a:r>
            <a:r>
              <a:rPr lang="en-US" sz="1600" dirty="0" err="1"/>
              <a:t>Basware</a:t>
            </a:r>
            <a:endParaRPr lang="en-US" sz="1600" dirty="0"/>
          </a:p>
          <a:p>
            <a:pPr algn="ctr"/>
            <a:r>
              <a:rPr lang="en-US" sz="1600" dirty="0"/>
              <a:t>ID: BRE0147</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178510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more about Becton Dickinson’s journey to transforming the diabetes care market.</a:t>
            </a:r>
          </a:p>
          <a:p>
            <a:endParaRPr lang="en-US" sz="1600" dirty="0"/>
          </a:p>
          <a:p>
            <a:endParaRPr lang="en-US" sz="14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Dickinson’s story to transform diabetes care ID:CCDT1566</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1815882"/>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Change is required.. And when done right, change is incredible. Join us to learn more!</a:t>
            </a:r>
          </a:p>
          <a:p>
            <a:endParaRPr lang="en-US" sz="1600" dirty="0"/>
          </a:p>
          <a:p>
            <a:endParaRPr lang="en-US" sz="1600" dirty="0"/>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Altering gov’t service and culture through tech ID:BRE1257</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1815882"/>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how CSM has helped Virgin Train realize great results in customer service.</a:t>
            </a:r>
          </a:p>
          <a:p>
            <a:endParaRPr lang="en-US" sz="1600" dirty="0"/>
          </a:p>
          <a:p>
            <a:endParaRPr lang="en-US" sz="1600" dirty="0"/>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Virgin Trains CSM journey</a:t>
            </a:r>
          </a:p>
          <a:p>
            <a:pPr algn="ctr"/>
            <a:r>
              <a:rPr lang="en-US" sz="1600" dirty="0"/>
              <a:t>ID:BRE1621</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1815882"/>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Join us in this lab to learn how you can uplevel your agent experience with Agent Workspace and Advanced Work Assignment.</a:t>
            </a:r>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Improving customer service agent exp.</a:t>
            </a:r>
          </a:p>
          <a:p>
            <a:pPr algn="ctr"/>
            <a:r>
              <a:rPr lang="en-US" sz="1600" dirty="0"/>
              <a:t>ID: LAB0538</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F8CA852B-2DA0-7842-AB9A-40488605DE15}"/>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1881458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1323439"/>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Discovery </a:t>
            </a:r>
          </a:p>
          <a:p>
            <a:pPr algn="ctr"/>
            <a:r>
              <a:rPr lang="en-US" sz="4000" dirty="0">
                <a:solidFill>
                  <a:schemeClr val="bg1"/>
                </a:solidFill>
              </a:rPr>
              <a:t>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Leveraging ServiceNow’s CMDB reconciliation, normalization, automated Discovery and Service Mapping to improve our CMDB. Come learn more about our journey!</a:t>
            </a:r>
            <a:endParaRPr lang="en-US" sz="14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IT modernization with CMDB &amp; Discovery</a:t>
            </a:r>
          </a:p>
          <a:p>
            <a:pPr algn="ctr"/>
            <a:r>
              <a:rPr lang="en-US" sz="1600" dirty="0"/>
              <a:t>ID: BRE0375</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3300425" y="3551546"/>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how a company’s implementation proved to be successful and most noticed in the Change and Incident Management process.</a:t>
            </a:r>
          </a:p>
          <a:p>
            <a:endParaRPr lang="en-US" sz="1600" dirty="0"/>
          </a:p>
          <a:p>
            <a:endParaRPr lang="en-US" sz="1600" dirty="0"/>
          </a:p>
          <a:p>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3300425" y="2566443"/>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Implementing CMDB</a:t>
            </a:r>
          </a:p>
          <a:p>
            <a:pPr algn="ctr"/>
            <a:r>
              <a:rPr lang="en-US" sz="1600" dirty="0"/>
              <a:t> </a:t>
            </a:r>
          </a:p>
          <a:p>
            <a:pPr algn="ctr"/>
            <a:r>
              <a:rPr lang="en-US" sz="1600" dirty="0"/>
              <a:t>ID: BRE0973</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6681870" y="3536359"/>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Receive strategic guidance for the path to an effective CMDB. Discover how CMDB is leveraged.</a:t>
            </a:r>
          </a:p>
          <a:p>
            <a:endParaRPr lang="en-US" sz="1600" dirty="0"/>
          </a:p>
          <a:p>
            <a:endParaRPr lang="en-US" sz="1600" dirty="0"/>
          </a:p>
          <a:p>
            <a:endParaRPr lang="en-US" sz="1600" dirty="0"/>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6676959" y="2558654"/>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A successful CMDB starts here  </a:t>
            </a:r>
          </a:p>
          <a:p>
            <a:pPr algn="ctr"/>
            <a:r>
              <a:rPr lang="en-US" sz="1600" dirty="0"/>
              <a:t>ID: BRE1420</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Bristol-Myers Squibb will share how the CMDB was the key enabler of the business &amp; digital capability model for the enterprise.</a:t>
            </a:r>
          </a:p>
          <a:p>
            <a:endParaRPr lang="en-US" sz="1600" dirty="0"/>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CMDB evolution for digital transformation</a:t>
            </a:r>
          </a:p>
          <a:p>
            <a:pPr algn="ctr"/>
            <a:r>
              <a:rPr lang="en-US" sz="1600" dirty="0"/>
              <a:t>ID: CSS1181</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19" name="TextBox 18">
            <a:extLst>
              <a:ext uri="{FF2B5EF4-FFF2-40B4-BE49-F238E27FC236}">
                <a16:creationId xmlns:a16="http://schemas.microsoft.com/office/drawing/2014/main" id="{E08EB57D-EC17-3F48-B9D1-52CF1A1EAA8C}"/>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4092693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1323439"/>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Event Management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With London, the old way of doings things in Event Management have changed. Although change can be difficult, it does open up a world of opportunities… </a:t>
            </a:r>
          </a:p>
          <a:p>
            <a:endParaRPr lang="en-US" sz="1600" dirty="0"/>
          </a:p>
          <a:p>
            <a:endParaRPr lang="en-US" sz="16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Alert action to alert management with flow</a:t>
            </a:r>
          </a:p>
          <a:p>
            <a:pPr algn="ctr"/>
            <a:r>
              <a:rPr lang="en-US" sz="1600" dirty="0"/>
              <a:t>ID: BRE0088</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Join this session for an overview of end-to-end DevOps orchestration.</a:t>
            </a:r>
          </a:p>
          <a:p>
            <a:endParaRPr lang="en-US" sz="1600" dirty="0"/>
          </a:p>
          <a:p>
            <a:endParaRPr lang="en-US" sz="1600" dirty="0"/>
          </a:p>
          <a:p>
            <a:endParaRPr lang="en-US" sz="1600" dirty="0"/>
          </a:p>
          <a:p>
            <a:endParaRPr lang="en-US" sz="1600" dirty="0"/>
          </a:p>
          <a:p>
            <a:endParaRPr lang="en-US" sz="1600" dirty="0"/>
          </a:p>
          <a:p>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Dev Ops patch automation end to end ID: BRE0219</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how the global telecom organization, Airtel transformed their business with ServiceNow in 6 weeks.</a:t>
            </a:r>
          </a:p>
          <a:p>
            <a:endParaRPr lang="en-US" sz="1600" dirty="0"/>
          </a:p>
          <a:p>
            <a:endParaRPr lang="en-US" sz="1600" dirty="0"/>
          </a:p>
          <a:p>
            <a:endParaRPr lang="en-US" sz="1600" dirty="0"/>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Reducing manual work through automation &amp; self service ID:BRE0803</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Use the power of ServiceNow to drive configuration content for your on premise monitoring displays. *Dynamically change screens based on rules and your event management alerts</a:t>
            </a:r>
            <a:endParaRPr lang="en-US" sz="14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Monitoring content for on premise display</a:t>
            </a:r>
          </a:p>
          <a:p>
            <a:pPr algn="ctr"/>
            <a:r>
              <a:rPr lang="en-US" sz="1600" dirty="0"/>
              <a:t>ID:BRE1621</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Monitoring Alerts, Suppression, Correlation, Routing, Priority – all these items will help you with the overall goal of resolving issues faster.</a:t>
            </a:r>
          </a:p>
          <a:p>
            <a:endParaRPr lang="en-US" sz="1600" dirty="0"/>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Key takeaways on implementing E.M.</a:t>
            </a:r>
          </a:p>
          <a:p>
            <a:pPr algn="ctr"/>
            <a:r>
              <a:rPr lang="en-US" sz="1600" dirty="0"/>
              <a:t>ID: LAB0538</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D9BD4914-6E27-FF47-A00E-FC86B44C1816}"/>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3478243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1323439"/>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Field Service Management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about the new code-free Mobile Studio available in Madid and how it will evolve in New York and beyond.</a:t>
            </a:r>
          </a:p>
          <a:p>
            <a:endParaRPr lang="en-US" sz="1600" dirty="0"/>
          </a:p>
          <a:p>
            <a:endParaRPr lang="en-US" sz="1600" dirty="0"/>
          </a:p>
          <a:p>
            <a:endParaRPr lang="en-US" sz="1600" dirty="0"/>
          </a:p>
          <a:p>
            <a:endParaRPr lang="en-US" sz="1600" dirty="0"/>
          </a:p>
          <a:p>
            <a:endParaRPr lang="en-US" sz="1600" dirty="0"/>
          </a:p>
          <a:p>
            <a:endParaRPr lang="en-US" sz="16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The new Mobile Studio</a:t>
            </a:r>
          </a:p>
          <a:p>
            <a:pPr algn="ctr"/>
            <a:endParaRPr lang="en-US" sz="1600" dirty="0"/>
          </a:p>
          <a:p>
            <a:pPr algn="ctr"/>
            <a:r>
              <a:rPr lang="en-US" sz="1600" dirty="0"/>
              <a:t>ID: BRE1161</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pPr fontAlgn="base"/>
            <a:r>
              <a:rPr lang="en-US" sz="1600" dirty="0"/>
              <a:t>Attend this session to learn how to transform your customer service using what's available today, as well what's planned in the product roadmap.</a:t>
            </a:r>
          </a:p>
          <a:p>
            <a:pPr fontAlgn="base"/>
            <a:endParaRPr lang="en-US" sz="1600" dirty="0"/>
          </a:p>
          <a:p>
            <a:pPr fontAlgn="base"/>
            <a:endParaRPr lang="en-US" sz="1600" dirty="0"/>
          </a:p>
          <a:p>
            <a:br>
              <a:rPr lang="en-US" sz="1600" dirty="0"/>
            </a:br>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Introduction to CSM </a:t>
            </a:r>
          </a:p>
          <a:p>
            <a:pPr algn="ctr"/>
            <a:endParaRPr lang="en-US" sz="1600" dirty="0"/>
          </a:p>
          <a:p>
            <a:pPr algn="ctr"/>
            <a:r>
              <a:rPr lang="en-US" sz="1600" dirty="0"/>
              <a:t>ID: BRE1634</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Shaw has been on a ServiceNow journey that has transformed the way their customer support agents handle cases, route work to IT, and dispatch field services to customer homes and businesses since 2017. Attend this session to learn more!</a:t>
            </a:r>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Business service agility and next gen customer service ID: BRE1670</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Attend this hands-on lab to learn more about how Customer Service Management uses </a:t>
            </a:r>
          </a:p>
          <a:p>
            <a:r>
              <a:rPr lang="en-US" sz="1600" dirty="0"/>
              <a:t>Agent Intelligence and Agent Assist, which applies machine learning to help customer service teams be more productive.</a:t>
            </a:r>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Empowering using machine learning</a:t>
            </a:r>
          </a:p>
          <a:p>
            <a:pPr algn="ctr"/>
            <a:r>
              <a:rPr lang="en-US" sz="1600" dirty="0"/>
              <a:t>ID: LAB0592</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In this lab, you’ll have hands-on opportunity to see how ServiceNow capabilities work together.</a:t>
            </a:r>
          </a:p>
          <a:p>
            <a:endParaRPr lang="en-US" sz="1600" dirty="0"/>
          </a:p>
          <a:p>
            <a:endParaRPr lang="en-US" sz="1600" dirty="0"/>
          </a:p>
          <a:p>
            <a:endParaRPr lang="en-US" sz="1600" dirty="0"/>
          </a:p>
          <a:p>
            <a:endParaRPr lang="en-US" sz="1600" dirty="0"/>
          </a:p>
          <a:p>
            <a:endParaRPr lang="en-US" sz="1600" dirty="0"/>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Tactical to Strategic Customer Service </a:t>
            </a:r>
          </a:p>
          <a:p>
            <a:pPr algn="ctr"/>
            <a:r>
              <a:rPr lang="en-US" sz="1600" dirty="0"/>
              <a:t>ID: LAB1635</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C708EB7A-ACBC-F643-BEEB-74783417B615}"/>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2056011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275421"/>
            <a:ext cx="5823231" cy="1938992"/>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Government Risk Compliance (GRC)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In this session, you'll learn exactly how to monitor KPIs, derive meaningful insights, and take real business actions with PA. Discover how to build and evolve widgets out of the box and pinpoint the right metrics to measure.</a:t>
            </a:r>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Out of the Box and Out of this World (PA)</a:t>
            </a:r>
          </a:p>
          <a:p>
            <a:pPr algn="ctr"/>
            <a:r>
              <a:rPr lang="en-US" sz="1600" dirty="0"/>
              <a:t>ID: BRE0053</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Join us for an interactive discussion with a panel of customers who have recently completed Governance, Risk, and Compliance (GRC) projects with different use cases.</a:t>
            </a:r>
          </a:p>
          <a:p>
            <a:endParaRPr lang="en-US" sz="1600" dirty="0"/>
          </a:p>
          <a:p>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GRC – Get real answers from real customers </a:t>
            </a:r>
          </a:p>
          <a:p>
            <a:pPr algn="ctr"/>
            <a:r>
              <a:rPr lang="en-US" sz="1600" dirty="0"/>
              <a:t>ID: KBP0320</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Join this session to hear about how The Hershey Company is going through a digital transformation. As a result, the IT risks to the 125-year-old company are growing in both volume and complexity.</a:t>
            </a:r>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Hershey Company’s Journey</a:t>
            </a:r>
          </a:p>
          <a:p>
            <a:pPr algn="ctr"/>
            <a:r>
              <a:rPr lang="en-US" sz="1600" dirty="0"/>
              <a:t> ID: BRE0675</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Join this session to follow Allianz SE's journey as they transformed information risk management within a global, heterogeneous, siloed, and complex control and risk environment.</a:t>
            </a:r>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61774"/>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Management by Excel to GRC ServiceNow</a:t>
            </a:r>
          </a:p>
          <a:p>
            <a:pPr algn="ctr"/>
            <a:r>
              <a:rPr lang="en-US" sz="1600" dirty="0"/>
              <a:t>ID:</a:t>
            </a:r>
            <a:r>
              <a:rPr lang="en-US" b="0" dirty="0"/>
              <a:t> </a:t>
            </a:r>
            <a:r>
              <a:rPr lang="en-US" sz="1600" dirty="0"/>
              <a:t>BRE0267</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Maximize your risk and compliance know-how while minimizing your privacy regulation concerns. Join ServiceNow’s GRC experts to explore various privacy regulations across the globe.</a:t>
            </a:r>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Accelerate your privacy journey </a:t>
            </a:r>
          </a:p>
          <a:p>
            <a:pPr algn="ctr"/>
            <a:r>
              <a:rPr lang="en-US" sz="1600" dirty="0"/>
              <a:t>ID: LAB0624</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C666D42F-A3D4-974C-8A48-C6956DC6D80A}"/>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898844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275421"/>
            <a:ext cx="5823231" cy="1938992"/>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Hardware Asset Management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Come learn how Tennessee reduced the time required to process purchase orders for new hardware requests from an average of 45 days to 3 days and for software requests from 30 days to 5 days.</a:t>
            </a:r>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Improving Customer Experience</a:t>
            </a:r>
          </a:p>
          <a:p>
            <a:pPr algn="ctr"/>
            <a:r>
              <a:rPr lang="en-US" sz="1600" dirty="0"/>
              <a:t>ID: BRE0262</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Join us in learning how Turner have been successful in maturing and expanding the usage of CMDB information beyond the reaches of ITSM. </a:t>
            </a:r>
          </a:p>
          <a:p>
            <a:endParaRPr lang="en-US" sz="1600" dirty="0"/>
          </a:p>
          <a:p>
            <a:endParaRPr lang="en-US" sz="1600" dirty="0"/>
          </a:p>
          <a:p>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FileMaker Pro to verified SN Service Maps ID: BRE0640</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This presentation exists to drive home the idea that it is absolutely possible to extract value from PA quickly. Users will be able to look at dashboards of data within minutes rather than weeks.</a:t>
            </a:r>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How to ACTUALLY get started with PA</a:t>
            </a:r>
          </a:p>
          <a:p>
            <a:pPr algn="ctr"/>
            <a:r>
              <a:rPr lang="en-US" sz="1600" dirty="0"/>
              <a:t> ID: BRE0794</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Discover how Red Hat communicated the value of a CMDB, gained executive support, proved the concept and implemented our plan.</a:t>
            </a:r>
          </a:p>
          <a:p>
            <a:endParaRPr lang="en-US" sz="1600" dirty="0"/>
          </a:p>
          <a:p>
            <a:endParaRPr lang="en-US" sz="1600" dirty="0"/>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74346" y="2567226"/>
            <a:ext cx="2186546" cy="861774"/>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Red Hat’s CMDB journey</a:t>
            </a:r>
          </a:p>
          <a:p>
            <a:pPr algn="ctr"/>
            <a:r>
              <a:rPr lang="en-US" sz="1600" dirty="0"/>
              <a:t>ID: BRE1462</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Learning how to work with Discovery Pattern Designer to build and customize Discovery and Service Mapping.</a:t>
            </a:r>
          </a:p>
          <a:p>
            <a:endParaRPr lang="en-US" sz="1600" dirty="0"/>
          </a:p>
          <a:p>
            <a:endParaRPr lang="en-US" sz="1600" dirty="0"/>
          </a:p>
          <a:p>
            <a:endParaRPr lang="en-US" sz="1600" dirty="0"/>
          </a:p>
          <a:p>
            <a:endParaRPr lang="en-US" sz="1600" dirty="0"/>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Service Mapping &amp; Disco. Pattern Designer</a:t>
            </a:r>
          </a:p>
          <a:p>
            <a:pPr algn="ctr"/>
            <a:r>
              <a:rPr lang="en-US" sz="1600" dirty="0"/>
              <a:t>ID: LAB0325</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34A66258-24EB-CD43-9976-2215B6131DE9}"/>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2401549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749755" y="400939"/>
            <a:ext cx="5823231" cy="1323439"/>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Human Resources (HR)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Now on Now: At ServiceNow, we use our Enterprise Onboarding and Transitions (EOT) product to make sure our employees’ first experience is the best it can be.</a:t>
            </a:r>
          </a:p>
          <a:p>
            <a:endParaRPr lang="en-US" sz="16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Delivering great employee experiences</a:t>
            </a:r>
          </a:p>
          <a:p>
            <a:pPr algn="ctr"/>
            <a:r>
              <a:rPr lang="en-US" sz="1600" dirty="0"/>
              <a:t>ID: BRE0179</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Hear from the ServiceNow product management team as they provide a deep dive on new features, functionality and more on the ServiceNow HR Service Delivery Solution.</a:t>
            </a:r>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New HRSD features &amp; functions </a:t>
            </a:r>
          </a:p>
          <a:p>
            <a:pPr algn="ctr"/>
            <a:r>
              <a:rPr lang="en-US" sz="1600" dirty="0"/>
              <a:t>ID: BRE1047</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See how the EOT product can be used to configure a cross-department process like Leave Absence process that starts in HR but has tasks that need to be completed by IT and Facilities.</a:t>
            </a:r>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Leveraging the EOT solution </a:t>
            </a:r>
          </a:p>
          <a:p>
            <a:pPr algn="ctr"/>
            <a:r>
              <a:rPr lang="en-US" sz="1600" dirty="0"/>
              <a:t> ID: LAB0543</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Join us to learn more about a number of new features that can be used to shorten your implementation projects and accelerate the time to value.</a:t>
            </a:r>
          </a:p>
          <a:p>
            <a:endParaRPr lang="en-US" sz="1600" dirty="0"/>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Leveraging “out of the box” HRSD</a:t>
            </a:r>
          </a:p>
          <a:p>
            <a:pPr algn="ctr"/>
            <a:r>
              <a:rPr lang="en-US" sz="1600" dirty="0"/>
              <a:t>ID: LAB0548</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This lab will highlight some key new features that are coming out with Madrid and New York and provide you with a chance to configure these new features first hand.</a:t>
            </a:r>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What’s new in HR Service Delivery</a:t>
            </a:r>
          </a:p>
          <a:p>
            <a:pPr algn="ctr"/>
            <a:r>
              <a:rPr lang="en-US" sz="1600" dirty="0"/>
              <a:t>ID: LAB1397</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98C5105F-10DA-4D42-A209-A8ECCFF4E1D7}"/>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3496332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707886"/>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ITSM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Veolia Group, a global leader in optimized resource management will share how to achieve pace in delivery of new and enhanced services to the enterprise and ways to avoid common pitfalls.</a:t>
            </a:r>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Veolia’s acceleration to ITSM </a:t>
            </a:r>
          </a:p>
          <a:p>
            <a:pPr algn="ctr"/>
            <a:r>
              <a:rPr lang="en-US" sz="1600" dirty="0"/>
              <a:t>ID: BRE0062</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about what a Service Portfolio is, how it connects to a Service Catalog and how to structure and build a scalable portfolio.</a:t>
            </a:r>
          </a:p>
          <a:p>
            <a:endParaRPr lang="en-US" sz="1600" dirty="0"/>
          </a:p>
          <a:p>
            <a:endParaRPr lang="en-US" sz="1600" dirty="0"/>
          </a:p>
          <a:p>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Documenting what you do in Service Portfolio</a:t>
            </a:r>
          </a:p>
          <a:p>
            <a:pPr algn="ctr"/>
            <a:r>
              <a:rPr lang="en-US" sz="1600" dirty="0"/>
              <a:t>ID: BRE0211</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about how one team retired three applications in six months and the benefit they have seen in replacing them with ServiceNow.</a:t>
            </a:r>
          </a:p>
          <a:p>
            <a:endParaRPr lang="en-US" sz="1600" dirty="0"/>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Retiring three legacy apps in six months</a:t>
            </a:r>
          </a:p>
          <a:p>
            <a:pPr algn="ctr"/>
            <a:r>
              <a:rPr lang="en-US" sz="1600" dirty="0"/>
              <a:t> ID: BRE0494</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Join us to learn about Fannie Mae and its journey with ServiceNow to transition and transform its legacy ITSM systems.</a:t>
            </a:r>
          </a:p>
          <a:p>
            <a:endParaRPr lang="en-US" sz="1600" dirty="0"/>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Now Platform: Making work better for people</a:t>
            </a:r>
          </a:p>
          <a:p>
            <a:pPr algn="ctr"/>
            <a:r>
              <a:rPr lang="en-US" sz="1600" dirty="0"/>
              <a:t>ID: BRE0954</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Come to this session to see how a 5-step approach combined with simple ServiceNow extensions can provide solutions to engage executive sponsors to drive change and remove roadblocks.</a:t>
            </a:r>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Bringing ServiceNow visibility to the C-Suite</a:t>
            </a:r>
          </a:p>
          <a:p>
            <a:pPr algn="ctr"/>
            <a:r>
              <a:rPr lang="en-US" sz="1600" dirty="0"/>
              <a:t>ID: CSS0161</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3A63F920-E63D-FA44-876A-6CE9EE83498E}"/>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3383728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880659" y="631001"/>
            <a:ext cx="5823231" cy="707886"/>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ITSM Implementation</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Now on Now: Learn how ServiceNow’s IT organization leveraged Agent Intelligence and their experience to adopt Agent Intelligence.</a:t>
            </a:r>
          </a:p>
          <a:p>
            <a:endParaRPr lang="en-US" sz="1600" dirty="0"/>
          </a:p>
          <a:p>
            <a:endParaRPr lang="en-US" sz="1600" dirty="0"/>
          </a:p>
          <a:p>
            <a:endParaRPr lang="en-US" sz="16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Crossing the chasm with Agent Intelligence</a:t>
            </a:r>
          </a:p>
          <a:p>
            <a:pPr algn="ctr"/>
            <a:r>
              <a:rPr lang="en-US" sz="1600" dirty="0"/>
              <a:t>ID: BRE0183</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This session will address the challenge of IT desks that are struggling with too much work, a high volume of calls, not enough resources and the pressure on agents to provide quality support to end users.</a:t>
            </a:r>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Turning on Self-Service with Service Portal</a:t>
            </a:r>
          </a:p>
          <a:p>
            <a:pPr algn="ctr"/>
            <a:r>
              <a:rPr lang="en-US" sz="1600" dirty="0"/>
              <a:t>ID: BRE0626</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This session will explore what to expect when first implementing SLE’s and throughout the entire process in order to be successful.</a:t>
            </a:r>
          </a:p>
          <a:p>
            <a:endParaRPr lang="en-US" sz="1600" dirty="0"/>
          </a:p>
          <a:p>
            <a:endParaRPr lang="en-US" sz="1600" dirty="0"/>
          </a:p>
          <a:p>
            <a:endParaRPr lang="en-US" sz="1600" dirty="0"/>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Implementing incident SLEs (Not SLAs)</a:t>
            </a:r>
          </a:p>
          <a:p>
            <a:pPr algn="ctr"/>
            <a:r>
              <a:rPr lang="en-US" sz="1600" dirty="0"/>
              <a:t> ID: BRE0644</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Bristol-Myers Squibb will share how the CMDB was the key enabler of the business &amp; digital capability model for the enterprise.</a:t>
            </a:r>
          </a:p>
          <a:p>
            <a:endParaRPr lang="en-US" sz="1600" dirty="0"/>
          </a:p>
          <a:p>
            <a:endParaRPr lang="en-US" sz="1600" dirty="0"/>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CMDB evolution for digital transformation</a:t>
            </a:r>
          </a:p>
          <a:p>
            <a:pPr algn="ctr"/>
            <a:r>
              <a:rPr lang="en-US" sz="1600" dirty="0"/>
              <a:t>ID: CSS1181</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When you use KPIs and metrics correctly, they help you be proactive rather than reactive, and they give you what you need to manage and accelerate progress on your ServiceNow roadmap.</a:t>
            </a:r>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Tracking performance, KPIs and metrics</a:t>
            </a:r>
          </a:p>
          <a:p>
            <a:pPr algn="ctr"/>
            <a:r>
              <a:rPr lang="en-US" sz="1600" dirty="0"/>
              <a:t>ID: CSS1660</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DCB0BB58-BD9C-1E4B-86E1-F16C48FE44B9}"/>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3855456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707886"/>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PA Advanced</a:t>
            </a:r>
            <a:endParaRPr lang="en-US" sz="5400" dirty="0">
              <a:latin typeface="Gilroy Light" pitchFamily="2" charset="77"/>
            </a:endParaRP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ServiceNow roadmap and vision session to launch Platform Intelligence, which will be introduced during the keynote.</a:t>
            </a:r>
          </a:p>
          <a:p>
            <a:endParaRPr lang="en-US" sz="1600" dirty="0"/>
          </a:p>
          <a:p>
            <a:endParaRPr lang="en-US" sz="1600" dirty="0"/>
          </a:p>
          <a:p>
            <a:endParaRPr lang="en-US" sz="1600" dirty="0"/>
          </a:p>
          <a:p>
            <a:endParaRPr lang="en-US" sz="16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Platform Intelligence Roadmap</a:t>
            </a:r>
          </a:p>
          <a:p>
            <a:pPr algn="ctr"/>
            <a:r>
              <a:rPr lang="en-US" sz="1600" dirty="0"/>
              <a:t>ID: BRE0415</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3300425" y="3551546"/>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Join us to hear how customers across industries are transforming their organization. We will also share our Now Platform strategy and vision to highlight our innovations. </a:t>
            </a:r>
          </a:p>
          <a:p>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3300425" y="2566443"/>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The Now Platform strategy and roadmap</a:t>
            </a:r>
          </a:p>
          <a:p>
            <a:pPr algn="ctr"/>
            <a:r>
              <a:rPr lang="en-US" sz="1600" dirty="0"/>
              <a:t>ID: BRE1588</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6681870" y="3536359"/>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Prerequisite: PA 101, or significant PA experience </a:t>
            </a:r>
          </a:p>
          <a:p>
            <a:endParaRPr lang="en-US" sz="1600" dirty="0"/>
          </a:p>
          <a:p>
            <a:r>
              <a:rPr lang="en-US" sz="1600" dirty="0"/>
              <a:t>You’ll learn how to use the breakdown matrix, roll up hierarchical scores with a script and much more in this session.</a:t>
            </a:r>
          </a:p>
        </p:txBody>
      </p:sp>
      <p:sp>
        <p:nvSpPr>
          <p:cNvPr id="117" name="TextBox 116">
            <a:extLst>
              <a:ext uri="{FF2B5EF4-FFF2-40B4-BE49-F238E27FC236}">
                <a16:creationId xmlns:a16="http://schemas.microsoft.com/office/drawing/2014/main" id="{B7629467-B7DE-9740-B80F-318DE9DB6E29}"/>
              </a:ext>
            </a:extLst>
          </p:cNvPr>
          <p:cNvSpPr txBox="1"/>
          <p:nvPr/>
        </p:nvSpPr>
        <p:spPr>
          <a:xfrm>
            <a:off x="6676959" y="2558654"/>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PA 301: Visualizing Hierarchical Data in PA</a:t>
            </a:r>
          </a:p>
          <a:p>
            <a:pPr algn="ctr"/>
            <a:r>
              <a:rPr lang="en-US" sz="1600" dirty="0"/>
              <a:t>ID: LAB 1614</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Prerequisite: PA 101, or significant PA experience </a:t>
            </a:r>
          </a:p>
          <a:p>
            <a:endParaRPr lang="en-US" sz="1600" dirty="0"/>
          </a:p>
          <a:p>
            <a:r>
              <a:rPr lang="en-US" sz="1600" dirty="0"/>
              <a:t>This is a highly technical lab that will focus on behind-the-scene configuration tasks.</a:t>
            </a:r>
          </a:p>
          <a:p>
            <a:endParaRPr lang="en-US" sz="1600" dirty="0"/>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PA 302: PA &amp; Reporting Admin. Deep Dive</a:t>
            </a:r>
          </a:p>
          <a:p>
            <a:pPr algn="ctr"/>
            <a:r>
              <a:rPr lang="en-US" sz="1600" dirty="0"/>
              <a:t>ID: LAB1615</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19" name="TextBox 18">
            <a:extLst>
              <a:ext uri="{FF2B5EF4-FFF2-40B4-BE49-F238E27FC236}">
                <a16:creationId xmlns:a16="http://schemas.microsoft.com/office/drawing/2014/main" id="{F084DA6B-5CB4-6E4D-B9E9-27C1C2F5EA01}"/>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262718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707886"/>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PA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ServiceNow roadmap and vision session to launch Platform Intelligence, which will be introduced during the keynote.</a:t>
            </a:r>
          </a:p>
          <a:p>
            <a:endParaRPr lang="en-US" sz="1600" dirty="0"/>
          </a:p>
          <a:p>
            <a:endParaRPr lang="en-US" sz="1600" dirty="0"/>
          </a:p>
          <a:p>
            <a:endParaRPr lang="en-US" sz="1600" dirty="0"/>
          </a:p>
          <a:p>
            <a:endParaRPr lang="en-US" sz="16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Platform Intelligence Roadmap</a:t>
            </a:r>
          </a:p>
          <a:p>
            <a:pPr algn="ctr"/>
            <a:r>
              <a:rPr lang="en-US" sz="1600" dirty="0"/>
              <a:t>ID: BRE0415</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Join us to hear how customers across industries are transforming their organization. We will also share our Now Platform strategy and vision to highlight our innovations. </a:t>
            </a:r>
          </a:p>
          <a:p>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The Now Platform strategy and roadmap</a:t>
            </a:r>
          </a:p>
          <a:p>
            <a:pPr algn="ctr"/>
            <a:r>
              <a:rPr lang="en-US" sz="1600" dirty="0"/>
              <a:t>ID: BRE1588</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Prerequisite: PA 101, or significant PA experience </a:t>
            </a:r>
          </a:p>
          <a:p>
            <a:endParaRPr lang="en-US" sz="1600" dirty="0"/>
          </a:p>
          <a:p>
            <a:r>
              <a:rPr lang="en-US" sz="1600" dirty="0"/>
              <a:t>In this lab, you’ll learn how to activate out-of-the-box content for different solutions, configure the phrases, stop words and more.</a:t>
            </a:r>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PA 201: Jump Start your PA Journey</a:t>
            </a:r>
          </a:p>
          <a:p>
            <a:pPr algn="ctr"/>
            <a:r>
              <a:rPr lang="en-US" sz="1600" dirty="0"/>
              <a:t> ID: LAB1610</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You will create and manage indicators with targets for executive dashboards to deliver dashboard needs as well as use text analytics and Spotlight to provide dashboards to workers to connect to executive-level goals.</a:t>
            </a:r>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PA 202: Continual Service Improvement </a:t>
            </a:r>
          </a:p>
          <a:p>
            <a:pPr algn="ctr"/>
            <a:r>
              <a:rPr lang="en-US" sz="1600" dirty="0"/>
              <a:t>ID: LAB1612</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Prerequisite: PA 101, or significant PA experience </a:t>
            </a:r>
          </a:p>
          <a:p>
            <a:endParaRPr lang="en-US" sz="1600" dirty="0"/>
          </a:p>
          <a:p>
            <a:r>
              <a:rPr lang="en-US" sz="1600" dirty="0"/>
              <a:t>You’ll work with formula-based index indicators, learn how to use metric indicators and Dependency Assessment.</a:t>
            </a:r>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PA 203: Advanced Use Cases for PA</a:t>
            </a:r>
          </a:p>
          <a:p>
            <a:pPr algn="ctr"/>
            <a:r>
              <a:rPr lang="en-US" sz="1600" dirty="0"/>
              <a:t>ID: LAB1613</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FF2C51AE-CC7D-7E41-8DE3-0190E6B9158E}"/>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1472192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707886"/>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PPM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Western &amp; Southern Financial Group is using ServiceNow Project Portfolio Management with Financials for the intake of new strategic demand and to manage the annual planning cycle. Come learn how they did through Portfolio Management.</a:t>
            </a:r>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PPM 101: Getting your ducks in the same pond</a:t>
            </a:r>
          </a:p>
          <a:p>
            <a:pPr algn="ctr"/>
            <a:r>
              <a:rPr lang="en-US" sz="1600" dirty="0"/>
              <a:t>ID: BRE0230</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Come learn how ServiceNow has been impactful on ING, how they use our solutions and how they partner together with ServiceNow on future development.</a:t>
            </a:r>
          </a:p>
          <a:p>
            <a:endParaRPr lang="en-US" sz="1600" dirty="0"/>
          </a:p>
          <a:p>
            <a:endParaRPr lang="en-US" sz="1600" dirty="0"/>
          </a:p>
          <a:p>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Global transformation of ING Bank</a:t>
            </a:r>
          </a:p>
          <a:p>
            <a:pPr algn="ctr"/>
            <a:r>
              <a:rPr lang="en-US" sz="1600" dirty="0"/>
              <a:t>ID: BRE0625</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how Assurant went from a heavy, difficult to use and expensive solution as HP PPM to ServiceNow, transforming the way IT works and delivers value in 100 days.</a:t>
            </a:r>
          </a:p>
          <a:p>
            <a:endParaRPr lang="en-US" sz="1600" dirty="0"/>
          </a:p>
          <a:p>
            <a:endParaRPr lang="en-US" sz="1600" dirty="0"/>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Transform your business in 100 days with ITBM ID: BRE1117</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We want to give our customers the flexibility they need to fund their investments in a way that matches their process. Investment planning will allow us to separate work execution and funding as well as a lot more.</a:t>
            </a:r>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ITBM Roadmap Part 1: Investment Planning ID: BRE1457</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Learning how having PPM on the same platform as Service and Operations Management enable you to get complete visibility of your demand pipeline and project portfolios.</a:t>
            </a:r>
          </a:p>
          <a:p>
            <a:endParaRPr lang="en-US" sz="1600" dirty="0"/>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Success with PPM and the Now Platform</a:t>
            </a:r>
          </a:p>
          <a:p>
            <a:pPr algn="ctr"/>
            <a:r>
              <a:rPr lang="en-US" sz="1600" dirty="0"/>
              <a:t>ID: LAB1358</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F53023BA-5778-0D44-ABC6-1B74C9A1E526}"/>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330463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707886"/>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SAM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Come learn how Tennessee reduced the time required to process purchase orders for new hardware requests from an average of 45 days to 3 days and for software requests from 30 days to 5 days.</a:t>
            </a:r>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Improving Customer Experience</a:t>
            </a:r>
          </a:p>
          <a:p>
            <a:pPr algn="ctr"/>
            <a:r>
              <a:rPr lang="en-US" sz="1600" dirty="0"/>
              <a:t>ID: BRE0262</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This session will describe The Church of Jesus Christ of Latter-day Saints' journey from implementation to enterprise visibility and success implementing SAM Professional.</a:t>
            </a:r>
          </a:p>
          <a:p>
            <a:endParaRPr lang="en-US" sz="1600" dirty="0"/>
          </a:p>
          <a:p>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How ServiceNow and SAM Pro made AMM COOL ID: BRE0277</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Come learn how to drive home the idea that it is absolutely possible to extract value from PA quickly. The end-user can be looking at dashboards of data within minutes rather than weeks.</a:t>
            </a:r>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How to ACTUALLY get started with PA </a:t>
            </a:r>
            <a:br>
              <a:rPr lang="en-US" sz="1600" dirty="0"/>
            </a:br>
            <a:r>
              <a:rPr lang="en-US" sz="1600" dirty="0"/>
              <a:t>ID: BRE0794</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Come see how to take ITAM beyond a point solution. See how to make ITAM a platform solution.</a:t>
            </a:r>
          </a:p>
          <a:p>
            <a:endParaRPr lang="en-US" sz="1600" dirty="0"/>
          </a:p>
          <a:p>
            <a:endParaRPr lang="en-US" sz="1600" dirty="0"/>
          </a:p>
          <a:p>
            <a:endParaRPr lang="en-US" sz="1600" dirty="0"/>
          </a:p>
          <a:p>
            <a:endParaRPr lang="en-US" sz="1600" dirty="0"/>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ITAM Superstars</a:t>
            </a:r>
          </a:p>
          <a:p>
            <a:pPr algn="ctr"/>
            <a:endParaRPr lang="en-US" sz="1600" dirty="0"/>
          </a:p>
          <a:p>
            <a:pPr algn="ctr"/>
            <a:r>
              <a:rPr lang="en-US" sz="1600" dirty="0"/>
              <a:t>ID: BRE1456</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how to work with Discovery Pattern Designer to build and customize Discovery and Service Mapping.</a:t>
            </a:r>
          </a:p>
          <a:p>
            <a:endParaRPr lang="en-US" sz="1600" dirty="0"/>
          </a:p>
          <a:p>
            <a:endParaRPr lang="en-US" sz="1600" dirty="0"/>
          </a:p>
          <a:p>
            <a:endParaRPr lang="en-US" sz="1600" dirty="0"/>
          </a:p>
          <a:p>
            <a:endParaRPr lang="en-US" sz="1600" dirty="0"/>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Service Mapping &amp; Disco. Pattern Designer</a:t>
            </a:r>
          </a:p>
          <a:p>
            <a:pPr algn="ctr"/>
            <a:r>
              <a:rPr lang="en-US" sz="1600" dirty="0"/>
              <a:t>ID: LAB0325</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1BC20747-843E-8741-A738-3E9D9B6D8A2D}"/>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3653655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1323439"/>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Scripting ServiceNow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With the introduction of VA, come learn how Accenture has started to transform not just the employee self-help experience, but also the fulfiller interaction with the platform.</a:t>
            </a:r>
          </a:p>
          <a:p>
            <a:endParaRPr lang="en-US" sz="16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Get things done with VA &amp; Microsoft Teams</a:t>
            </a:r>
          </a:p>
          <a:p>
            <a:pPr algn="ctr"/>
            <a:r>
              <a:rPr lang="en-US" sz="1600" dirty="0"/>
              <a:t>ID: BRE1151</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The ServiceNow Flow Designer modernizes task automation with a codeless, natural language environment. This accelerates innovation and lowers the barrier to entry for companies.</a:t>
            </a:r>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Accelerate outcomes by automating business</a:t>
            </a:r>
          </a:p>
          <a:p>
            <a:pPr algn="ctr"/>
            <a:r>
              <a:rPr lang="en-US" sz="1600" dirty="0"/>
              <a:t>ID: BRE1154</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about the new code-free Mobile Studio available in Madrid and how it will evolve in New York and beyond. </a:t>
            </a:r>
          </a:p>
          <a:p>
            <a:endParaRPr lang="en-US" sz="1600" dirty="0"/>
          </a:p>
          <a:p>
            <a:endParaRPr lang="en-US" sz="1600" dirty="0"/>
          </a:p>
          <a:p>
            <a:endParaRPr lang="en-US" sz="1600" dirty="0"/>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The new Mobile Studio</a:t>
            </a:r>
          </a:p>
          <a:p>
            <a:pPr algn="ctr"/>
            <a:br>
              <a:rPr lang="en-US" sz="1600" dirty="0"/>
            </a:br>
            <a:r>
              <a:rPr lang="en-US" sz="1600" dirty="0"/>
              <a:t>ID: BRE1161</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and work hands-on with the Service Portal, Virtual Agent, Service Catalog, Knowledge Management and Communities.</a:t>
            </a:r>
          </a:p>
          <a:p>
            <a:endParaRPr lang="en-US" sz="1600" dirty="0"/>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A Better customer experience using self-service ID: LAB0535</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308324"/>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how to create a self-service password reset process that integrates with your Active Directory services or ServiceNow instance in just a few steps.</a:t>
            </a:r>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Using Integration Hub &amp; Orchestration    </a:t>
            </a:r>
          </a:p>
          <a:p>
            <a:pPr algn="ctr"/>
            <a:r>
              <a:rPr lang="en-US" sz="1600" dirty="0"/>
              <a:t>ID: LAB0596</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A86DFE2B-6280-C045-88D9-602BEB0665EE}"/>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234432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1323439"/>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Service Mapping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3046988"/>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In this session, led by the head of ITOM visibility, we'll cover the new capabilities as part of our most recent releases as well as provide insight into what's coming in the next few releases of CMDB, Discovery, and Service Mapping.</a:t>
            </a:r>
          </a:p>
          <a:p>
            <a:endParaRPr lang="en-US" sz="16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CMDB, Disco. &amp; Service Mapping – What’s new</a:t>
            </a:r>
          </a:p>
          <a:p>
            <a:pPr algn="ctr"/>
            <a:r>
              <a:rPr lang="en-US" sz="1600" dirty="0"/>
              <a:t>ID: BRE1311</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3046988"/>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This session will share some of the advantages and challenges of moving the Service Mapping functions closer to the application owners and the business from Lockheed Martin.</a:t>
            </a:r>
          </a:p>
          <a:p>
            <a:endParaRPr lang="en-US" sz="1600" dirty="0"/>
          </a:p>
          <a:p>
            <a:endParaRPr lang="en-US" sz="1600" dirty="0"/>
          </a:p>
          <a:p>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Service Mapping excellence</a:t>
            </a:r>
          </a:p>
          <a:p>
            <a:pPr algn="ctr"/>
            <a:r>
              <a:rPr lang="en-US" sz="1600" dirty="0"/>
              <a:t>ID: BRE1551</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3046988"/>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We have developed a three stage framework for launching digital business services, regardless of business line or whether the service customer is an employee, customer, or supplier.</a:t>
            </a:r>
          </a:p>
          <a:p>
            <a:endParaRPr lang="en-US" sz="1600" dirty="0"/>
          </a:p>
          <a:p>
            <a:endParaRPr lang="en-US" sz="1600" dirty="0"/>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Define and map out business services</a:t>
            </a:r>
            <a:br>
              <a:rPr lang="en-US" sz="1600" dirty="0"/>
            </a:br>
            <a:r>
              <a:rPr lang="en-US" sz="1600" dirty="0"/>
              <a:t>ID: CSS1659</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3046988"/>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From identifying your services' candidates via handling errors in bulk to a structured approval process, all these features and more may serve you well. You'll be guided through the process, exposed to these new features, and experience the main ones.</a:t>
            </a:r>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Streamlining deployment of Service Mapping ID: LAB0323</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3046988"/>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Customers leveraging Discovery with probes can be migrated to patterns. In this lab, you'll learn the best practices and methodology to migrate the strategy from probes to pattern.</a:t>
            </a:r>
          </a:p>
          <a:p>
            <a:endParaRPr lang="en-US" sz="1600" dirty="0"/>
          </a:p>
          <a:p>
            <a:endParaRPr lang="en-US" sz="1600" dirty="0"/>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Probe to pattern migration</a:t>
            </a:r>
          </a:p>
          <a:p>
            <a:pPr algn="ctr"/>
            <a:r>
              <a:rPr lang="en-US" sz="1600" dirty="0"/>
              <a:t>ID: LAB1542</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C8FFE8BA-034E-4E4D-B86A-53574F96F9DE}"/>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1223554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880659" y="628385"/>
            <a:ext cx="5823231" cy="707886"/>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Service Portal Advanced</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the story of how Stanford’s Service Design team optimized the user experience of their campus-wide ServiceNow implementation by championing a user centered design approach.</a:t>
            </a:r>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Expanding ServiceNow Portal beyond IT </a:t>
            </a:r>
          </a:p>
          <a:p>
            <a:pPr algn="ctr"/>
            <a:r>
              <a:rPr lang="en-US" sz="1600" dirty="0"/>
              <a:t>ID: BRE1132</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Pension Corp. replaced their existing Service Portal with a Enterprise ServiceNow Portal (Not just IT). Learn how they balanced the sometimes competing opportunities and challenges they faced.</a:t>
            </a:r>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User Experience-driven portal delivery</a:t>
            </a:r>
            <a:br>
              <a:rPr lang="en-US" sz="1600" dirty="0"/>
            </a:br>
            <a:r>
              <a:rPr lang="en-US" sz="1600" dirty="0"/>
              <a:t>ID: CSS0667</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and work hands-on with the Service Portal, Virtual Agent, Service Catalog, Knowledge Management and Communities.</a:t>
            </a:r>
          </a:p>
          <a:p>
            <a:endParaRPr lang="en-US" sz="1600" dirty="0"/>
          </a:p>
          <a:p>
            <a:endParaRPr lang="en-US" sz="1600" dirty="0"/>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A Better customer experience using self-service ID: LAB0535</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17" name="TextBox 16">
            <a:extLst>
              <a:ext uri="{FF2B5EF4-FFF2-40B4-BE49-F238E27FC236}">
                <a16:creationId xmlns:a16="http://schemas.microsoft.com/office/drawing/2014/main" id="{750C4A38-5F4C-5C49-99C0-F5AE19E2D93C}"/>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3308480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1323439"/>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Service Portal Fundamentals</a:t>
            </a:r>
            <a:endParaRPr lang="en-US" sz="5400" dirty="0">
              <a:latin typeface="Gilroy Light" pitchFamily="2" charset="77"/>
            </a:endParaRP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Attendees will learn how Blizzard built an independent workflow application on the Now Platform that is reliable, polished, and globally scalable.</a:t>
            </a:r>
          </a:p>
          <a:p>
            <a:endParaRPr lang="en-US" sz="1600" dirty="0"/>
          </a:p>
          <a:p>
            <a:endParaRPr lang="en-US" sz="1600" dirty="0"/>
          </a:p>
          <a:p>
            <a:endParaRPr lang="en-US" sz="16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Building a modern app on the Now Platform</a:t>
            </a:r>
          </a:p>
          <a:p>
            <a:pPr algn="ctr"/>
            <a:r>
              <a:rPr lang="en-US" sz="1600" dirty="0"/>
              <a:t>ID: BRE0696</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3300425" y="3551546"/>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Pension Corp. replaced their existing Service Portal with a Enterprise ServiceNow Portal (Not just IT). Learn how they balanced the sometimes competing opportunities and challenges they faced.</a:t>
            </a:r>
          </a:p>
          <a:p>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3300425" y="2566443"/>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User Experience-driven portal delivery</a:t>
            </a:r>
            <a:br>
              <a:rPr lang="en-US" sz="1600" dirty="0"/>
            </a:br>
            <a:r>
              <a:rPr lang="en-US" sz="1600" dirty="0"/>
              <a:t>ID: CSS0667</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6681870" y="3536359"/>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and work hands-on with the Service Portal, Virtual Agent, Service Catalog, Knowledge Management and Communities.</a:t>
            </a:r>
          </a:p>
          <a:p>
            <a:endParaRPr lang="en-US" sz="1600" dirty="0"/>
          </a:p>
          <a:p>
            <a:endParaRPr lang="en-US" sz="1600" dirty="0"/>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6676959" y="2558654"/>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A Better customer experience using self-service ID: LAB0535</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Discover how the ServiceNow Employee Service Center provides organizations the ability to provide a “one stop” shop for employees to do an assortment of actions.</a:t>
            </a:r>
          </a:p>
          <a:p>
            <a:endParaRPr lang="en-US" sz="1600" dirty="0"/>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Employee Service Center – Unified Portal</a:t>
            </a:r>
          </a:p>
          <a:p>
            <a:pPr algn="ctr"/>
            <a:r>
              <a:rPr lang="en-US" sz="1600" dirty="0"/>
              <a:t>ID: LAB0542</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19" name="TextBox 18">
            <a:extLst>
              <a:ext uri="{FF2B5EF4-FFF2-40B4-BE49-F238E27FC236}">
                <a16:creationId xmlns:a16="http://schemas.microsoft.com/office/drawing/2014/main" id="{ECA67E7A-5B2B-714C-A480-9B67C1D6E8B9}"/>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2401526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707886"/>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ServiceNow Fundamentals</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The ServiceNow Flow Designer modernizes task automation with a codeless, natural language environment. This accelerates innovation and lowers the barrier to entry for companies.</a:t>
            </a:r>
          </a:p>
          <a:p>
            <a:endParaRPr lang="en-US" sz="1600" dirty="0"/>
          </a:p>
          <a:p>
            <a:endParaRPr lang="en-US" sz="16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Accelerate outcomes by automating business</a:t>
            </a:r>
          </a:p>
          <a:p>
            <a:pPr algn="ctr"/>
            <a:r>
              <a:rPr lang="en-US" sz="1600" dirty="0"/>
              <a:t>ID: BRE1154</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From this session, you’ll walk away with the foundational knowledge and confidence to create meaningful and actionable reports.</a:t>
            </a:r>
          </a:p>
          <a:p>
            <a:endParaRPr lang="en-US" sz="1600" dirty="0"/>
          </a:p>
          <a:p>
            <a:endParaRPr lang="en-US" sz="1600" dirty="0"/>
          </a:p>
          <a:p>
            <a:endParaRPr lang="en-US" sz="1600" dirty="0"/>
          </a:p>
          <a:p>
            <a:endParaRPr lang="en-US" sz="1600" dirty="0"/>
          </a:p>
          <a:p>
            <a:endParaRPr lang="en-US" sz="1600" dirty="0"/>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Reporting 101: Reporting Essentials</a:t>
            </a:r>
          </a:p>
          <a:p>
            <a:pPr algn="ctr"/>
            <a:r>
              <a:rPr lang="en-US" sz="1600" dirty="0"/>
              <a:t>ID: LAB1605</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This lab is jam-packed with the knowledge you need to bring your reports to the next level by connecting multiple datasets, arranging report data in effective ways and delivering your reports to stakeholders.</a:t>
            </a:r>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Reporting 201: Advanced Reporting Concepts ID: LAB1606</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Effective data visualizations should tell a meaningful story and leave the audience with a clear idea  of actions they should take. This lab is all about building and sharing those stories through ServiceNow dashboards.</a:t>
            </a:r>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Reporting 202: Telling a Story with Dashboards</a:t>
            </a:r>
          </a:p>
          <a:p>
            <a:pPr algn="ctr"/>
            <a:r>
              <a:rPr lang="en-US" sz="1600" dirty="0"/>
              <a:t>ID: LAB1606</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Attend this session and learn how to use the Customer Success Center, the new Success Navigator, Best Practice content, and our success pillars to build prescriptive, custom, and practical action plans to optimize your ServiceNow investment.</a:t>
            </a:r>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Using Customer Success Center to get value ID: CSS1502</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CF2B21B3-0EB3-714F-8704-328C8FD83C48}"/>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2796625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1" y="300617"/>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1323439"/>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Unlock Value Realization with ServiceNow</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MIT Sloan will share how to build value on an enterprise level platform with less than 50 process users.</a:t>
            </a:r>
          </a:p>
          <a:p>
            <a:endParaRPr lang="en-US" sz="1600" dirty="0"/>
          </a:p>
          <a:p>
            <a:endParaRPr lang="en-US" sz="1600" dirty="0"/>
          </a:p>
          <a:p>
            <a:endParaRPr lang="en-US" sz="1600" dirty="0"/>
          </a:p>
          <a:p>
            <a:endParaRPr lang="en-US" sz="1600" dirty="0"/>
          </a:p>
          <a:p>
            <a:endParaRPr lang="en-US" sz="1600" dirty="0"/>
          </a:p>
          <a:p>
            <a:endParaRPr lang="en-US" sz="16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Building business value in a small community</a:t>
            </a:r>
          </a:p>
          <a:p>
            <a:pPr algn="ctr"/>
            <a:r>
              <a:rPr lang="en-US" sz="1600" dirty="0"/>
              <a:t>ID: BRE0266</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Celanese needed a way to ensure ~200 IT team members (fulfillers) were trained before our implementation and knew it would be difficult to get everyone to attend 14 classes. Come hear what worked and what didn’t.</a:t>
            </a:r>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Get your passport ready!</a:t>
            </a:r>
          </a:p>
          <a:p>
            <a:pPr algn="ctr"/>
            <a:r>
              <a:rPr lang="en-US" sz="1600" dirty="0"/>
              <a:t>ID: BRE0562</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Come to this session to see how a 5-step approach combined with simple ServiceNow extensions can provide solutions to engage executive sponsors to drive change and remove roadblocks.</a:t>
            </a:r>
          </a:p>
          <a:p>
            <a:endParaRPr lang="en-US" sz="1600" dirty="0"/>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Bringing ServiceNow visibility to the C-Suite</a:t>
            </a:r>
          </a:p>
          <a:p>
            <a:pPr algn="ctr"/>
            <a:r>
              <a:rPr lang="en-US" sz="1600" dirty="0"/>
              <a:t>ID: CSS0161</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This workshop will focus on the people side of change that is critical for any successful implementation.</a:t>
            </a:r>
          </a:p>
          <a:p>
            <a:endParaRPr lang="en-US" sz="1600" dirty="0"/>
          </a:p>
          <a:p>
            <a:endParaRPr lang="en-US" sz="1600" dirty="0"/>
          </a:p>
          <a:p>
            <a:endParaRPr lang="en-US" sz="1600" dirty="0"/>
          </a:p>
          <a:p>
            <a:endParaRPr lang="en-US" sz="1600" dirty="0"/>
          </a:p>
          <a:p>
            <a:endParaRPr lang="en-US" sz="1600" dirty="0"/>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Winning the hearts and minds of your people</a:t>
            </a:r>
          </a:p>
          <a:p>
            <a:pPr algn="ctr"/>
            <a:r>
              <a:rPr lang="en-US" sz="1600" dirty="0"/>
              <a:t>ID: CSS0208</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800767"/>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Come to this lab to see how ITBM enables you to centralize all projects, apps, costs and align investments to business strategy.</a:t>
            </a:r>
          </a:p>
          <a:p>
            <a:endParaRPr lang="en-US" sz="1600" dirty="0"/>
          </a:p>
          <a:p>
            <a:endParaRPr lang="en-US" sz="1600" dirty="0"/>
          </a:p>
          <a:p>
            <a:endParaRPr lang="en-US" sz="1600" dirty="0"/>
          </a:p>
          <a:p>
            <a:endParaRPr lang="en-US" sz="1600" dirty="0"/>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Helping you deliver business outcomes </a:t>
            </a:r>
          </a:p>
          <a:p>
            <a:pPr algn="ctr"/>
            <a:r>
              <a:rPr lang="en-US" sz="1600" dirty="0"/>
              <a:t>ID: LAB1360</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BDA73795-2A18-FA4F-A030-B2EA1094ACE7}"/>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3985209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0089419-2926-5549-88D6-F6A8B2E62C9F}"/>
              </a:ext>
            </a:extLst>
          </p:cNvPr>
          <p:cNvSpPr/>
          <p:nvPr/>
        </p:nvSpPr>
        <p:spPr>
          <a:xfrm>
            <a:off x="0" y="6611"/>
            <a:ext cx="12192000" cy="2933430"/>
          </a:xfrm>
          <a:prstGeom prst="rect">
            <a:avLst/>
          </a:prstGeom>
          <a:solidFill>
            <a:srgbClr val="293E4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5A843A4-A0E0-7042-B581-27A77CE1BF7A}"/>
              </a:ext>
            </a:extLst>
          </p:cNvPr>
          <p:cNvPicPr>
            <a:picLocks noChangeAspect="1"/>
          </p:cNvPicPr>
          <p:nvPr/>
        </p:nvPicPr>
        <p:blipFill>
          <a:blip r:embed="rId3"/>
          <a:stretch>
            <a:fillRect/>
          </a:stretch>
        </p:blipFill>
        <p:spPr>
          <a:xfrm>
            <a:off x="1803156" y="193488"/>
            <a:ext cx="2727475" cy="2722489"/>
          </a:xfrm>
          <a:prstGeom prst="rect">
            <a:avLst/>
          </a:prstGeom>
        </p:spPr>
      </p:pic>
      <p:sp>
        <p:nvSpPr>
          <p:cNvPr id="25" name="Rectangle 24">
            <a:extLst>
              <a:ext uri="{FF2B5EF4-FFF2-40B4-BE49-F238E27FC236}">
                <a16:creationId xmlns:a16="http://schemas.microsoft.com/office/drawing/2014/main" id="{CEE24938-A887-8A45-9356-709D1260945D}"/>
              </a:ext>
            </a:extLst>
          </p:cNvPr>
          <p:cNvSpPr/>
          <p:nvPr/>
        </p:nvSpPr>
        <p:spPr>
          <a:xfrm>
            <a:off x="0" y="2483223"/>
            <a:ext cx="12192000" cy="4149625"/>
          </a:xfrm>
          <a:prstGeom prst="rect">
            <a:avLst/>
          </a:prstGeom>
          <a:solidFill>
            <a:srgbClr val="80B6A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336FC4-3166-FF41-A428-31463590F66D}"/>
              </a:ext>
            </a:extLst>
          </p:cNvPr>
          <p:cNvSpPr txBox="1"/>
          <p:nvPr/>
        </p:nvSpPr>
        <p:spPr>
          <a:xfrm>
            <a:off x="4698086" y="642739"/>
            <a:ext cx="5823231" cy="707886"/>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4000" dirty="0">
                <a:solidFill>
                  <a:schemeClr val="bg1"/>
                </a:solidFill>
              </a:rPr>
              <a:t>Service Portal Advanced</a:t>
            </a:r>
          </a:p>
        </p:txBody>
      </p:sp>
      <p:sp>
        <p:nvSpPr>
          <p:cNvPr id="18" name="TextBox 17">
            <a:extLst>
              <a:ext uri="{FF2B5EF4-FFF2-40B4-BE49-F238E27FC236}">
                <a16:creationId xmlns:a16="http://schemas.microsoft.com/office/drawing/2014/main" id="{22985B7D-981F-D646-A591-FE42171F2C85}"/>
              </a:ext>
            </a:extLst>
          </p:cNvPr>
          <p:cNvSpPr txBox="1"/>
          <p:nvPr/>
        </p:nvSpPr>
        <p:spPr>
          <a:xfrm>
            <a:off x="403997" y="3558849"/>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Become a master in Automated (ATF) for Service Portal by learning how to use the new and cutting-edge functionality recently added to the platform.</a:t>
            </a:r>
          </a:p>
          <a:p>
            <a:endParaRPr lang="en-US" sz="1600" dirty="0"/>
          </a:p>
          <a:p>
            <a:endParaRPr lang="en-US" sz="1600" dirty="0"/>
          </a:p>
          <a:p>
            <a:endParaRPr lang="en-US" sz="1600" dirty="0"/>
          </a:p>
        </p:txBody>
      </p:sp>
      <p:sp>
        <p:nvSpPr>
          <p:cNvPr id="92" name="TextBox 91">
            <a:extLst>
              <a:ext uri="{FF2B5EF4-FFF2-40B4-BE49-F238E27FC236}">
                <a16:creationId xmlns:a16="http://schemas.microsoft.com/office/drawing/2014/main" id="{3881F674-4B61-B241-B856-2FB7FAE17598}"/>
              </a:ext>
            </a:extLst>
          </p:cNvPr>
          <p:cNvSpPr txBox="1"/>
          <p:nvPr/>
        </p:nvSpPr>
        <p:spPr>
          <a:xfrm>
            <a:off x="2804094" y="1059272"/>
            <a:ext cx="1778206" cy="553998"/>
          </a:xfrm>
          <a:prstGeom prst="rect">
            <a:avLst/>
          </a:prstGeom>
        </p:spPr>
        <p:txBody>
          <a:bodyPr wrap="square">
            <a:spAutoFit/>
          </a:bodyPr>
          <a:lstStyle>
            <a:defPPr>
              <a:defRPr lang="en-US"/>
            </a:defPPr>
            <a:lvl1pPr>
              <a:defRPr sz="4800" b="1">
                <a:solidFill>
                  <a:srgbClr val="F6F8F9"/>
                </a:solidFill>
                <a:effectLst>
                  <a:outerShdw blurRad="76200" dist="38100" dir="8100000" algn="tr" rotWithShape="0">
                    <a:schemeClr val="bg2">
                      <a:lumMod val="10000"/>
                      <a:alpha val="40000"/>
                    </a:schemeClr>
                  </a:outerShdw>
                </a:effectLst>
                <a:latin typeface="Gilroy ExtraBold" pitchFamily="2" charset="77"/>
              </a:defRPr>
            </a:lvl1pPr>
          </a:lstStyle>
          <a:p>
            <a:r>
              <a:rPr lang="en-US" sz="3000" dirty="0">
                <a:solidFill>
                  <a:schemeClr val="bg1"/>
                </a:solidFill>
              </a:rPr>
              <a:t>Sessions</a:t>
            </a:r>
          </a:p>
        </p:txBody>
      </p:sp>
      <p:sp>
        <p:nvSpPr>
          <p:cNvPr id="6" name="TextBox 5">
            <a:extLst>
              <a:ext uri="{FF2B5EF4-FFF2-40B4-BE49-F238E27FC236}">
                <a16:creationId xmlns:a16="http://schemas.microsoft.com/office/drawing/2014/main" id="{64B061BA-A7CD-C34C-8A21-625FEE40D084}"/>
              </a:ext>
            </a:extLst>
          </p:cNvPr>
          <p:cNvSpPr txBox="1"/>
          <p:nvPr/>
        </p:nvSpPr>
        <p:spPr>
          <a:xfrm>
            <a:off x="403997"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Testing the Service Portal with the ATF </a:t>
            </a:r>
          </a:p>
          <a:p>
            <a:pPr algn="ctr"/>
            <a:r>
              <a:rPr lang="en-US" sz="1600" dirty="0"/>
              <a:t>ID: CCW0263</a:t>
            </a:r>
          </a:p>
        </p:txBody>
      </p:sp>
      <p:pic>
        <p:nvPicPr>
          <p:cNvPr id="62" name="Picture 61">
            <a:extLst>
              <a:ext uri="{FF2B5EF4-FFF2-40B4-BE49-F238E27FC236}">
                <a16:creationId xmlns:a16="http://schemas.microsoft.com/office/drawing/2014/main" id="{DBDEC271-1DAD-A34D-9DCB-61ACDB5C8CF4}"/>
              </a:ext>
            </a:extLst>
          </p:cNvPr>
          <p:cNvPicPr>
            <a:picLocks noChangeAspect="1"/>
          </p:cNvPicPr>
          <p:nvPr/>
        </p:nvPicPr>
        <p:blipFill>
          <a:blip r:embed="rId4"/>
          <a:stretch>
            <a:fillRect/>
          </a:stretch>
        </p:blipFill>
        <p:spPr>
          <a:xfrm>
            <a:off x="353341" y="563225"/>
            <a:ext cx="1536700" cy="787400"/>
          </a:xfrm>
          <a:prstGeom prst="rect">
            <a:avLst/>
          </a:prstGeom>
        </p:spPr>
      </p:pic>
      <p:sp>
        <p:nvSpPr>
          <p:cNvPr id="63" name="TextBox 62">
            <a:extLst>
              <a:ext uri="{FF2B5EF4-FFF2-40B4-BE49-F238E27FC236}">
                <a16:creationId xmlns:a16="http://schemas.microsoft.com/office/drawing/2014/main" id="{D9FFC63C-4283-0742-9A17-DC40D9A472E7}"/>
              </a:ext>
            </a:extLst>
          </p:cNvPr>
          <p:cNvSpPr txBox="1"/>
          <p:nvPr/>
        </p:nvSpPr>
        <p:spPr>
          <a:xfrm>
            <a:off x="403997" y="1112142"/>
            <a:ext cx="1415724" cy="523220"/>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400" dirty="0">
                <a:effectLst/>
                <a:latin typeface="Gilroy Light" pitchFamily="2" charset="77"/>
              </a:rPr>
              <a:t>Training &amp; </a:t>
            </a:r>
          </a:p>
          <a:p>
            <a:pPr algn="ctr"/>
            <a:r>
              <a:rPr lang="en-US" sz="1400" dirty="0">
                <a:effectLst/>
                <a:latin typeface="Gilroy Light" pitchFamily="2" charset="77"/>
              </a:rPr>
              <a:t>Certification</a:t>
            </a:r>
          </a:p>
        </p:txBody>
      </p:sp>
      <p:sp>
        <p:nvSpPr>
          <p:cNvPr id="110" name="TextBox 109">
            <a:extLst>
              <a:ext uri="{FF2B5EF4-FFF2-40B4-BE49-F238E27FC236}">
                <a16:creationId xmlns:a16="http://schemas.microsoft.com/office/drawing/2014/main" id="{F5BA962B-3FBF-DE44-8E3A-5F402ED86CFC}"/>
              </a:ext>
            </a:extLst>
          </p:cNvPr>
          <p:cNvSpPr txBox="1"/>
          <p:nvPr/>
        </p:nvSpPr>
        <p:spPr>
          <a:xfrm>
            <a:off x="2694114" y="3563765"/>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how to leverage the capabilities of AngularJS to create single-page applications that offer a rich and interactive user experience; avoid navigation; and provide a fast, fluid and responsive interface.</a:t>
            </a:r>
          </a:p>
        </p:txBody>
      </p:sp>
      <p:sp>
        <p:nvSpPr>
          <p:cNvPr id="111" name="TextBox 110">
            <a:extLst>
              <a:ext uri="{FF2B5EF4-FFF2-40B4-BE49-F238E27FC236}">
                <a16:creationId xmlns:a16="http://schemas.microsoft.com/office/drawing/2014/main" id="{55789D9F-FE55-3949-8FCD-037DE5A7EF40}"/>
              </a:ext>
            </a:extLst>
          </p:cNvPr>
          <p:cNvSpPr txBox="1"/>
          <p:nvPr/>
        </p:nvSpPr>
        <p:spPr>
          <a:xfrm>
            <a:off x="2694114" y="2578662"/>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Build single page apps in the Service-Portal</a:t>
            </a:r>
          </a:p>
          <a:p>
            <a:pPr algn="ctr"/>
            <a:r>
              <a:rPr lang="en-US" sz="1600" dirty="0"/>
              <a:t>ID: CCW0014</a:t>
            </a:r>
          </a:p>
        </p:txBody>
      </p:sp>
      <p:sp>
        <p:nvSpPr>
          <p:cNvPr id="113" name="TextBox 112">
            <a:extLst>
              <a:ext uri="{FF2B5EF4-FFF2-40B4-BE49-F238E27FC236}">
                <a16:creationId xmlns:a16="http://schemas.microsoft.com/office/drawing/2014/main" id="{E3FB0D90-AAE7-2840-82FA-DA1EEF3EA7E6}"/>
              </a:ext>
            </a:extLst>
          </p:cNvPr>
          <p:cNvSpPr txBox="1"/>
          <p:nvPr/>
        </p:nvSpPr>
        <p:spPr>
          <a:xfrm>
            <a:off x="4988692" y="3554922"/>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how to use a cross section of integrations from the last couple of years as examples of how even data-driven integrations could be improved by focusing on the user experience.</a:t>
            </a:r>
          </a:p>
          <a:p>
            <a:endParaRPr lang="en-US" sz="1600" dirty="0"/>
          </a:p>
        </p:txBody>
      </p:sp>
      <p:sp>
        <p:nvSpPr>
          <p:cNvPr id="114" name="TextBox 113">
            <a:extLst>
              <a:ext uri="{FF2B5EF4-FFF2-40B4-BE49-F238E27FC236}">
                <a16:creationId xmlns:a16="http://schemas.microsoft.com/office/drawing/2014/main" id="{97052962-BC08-EE42-9F06-E78CA1851FA6}"/>
              </a:ext>
            </a:extLst>
          </p:cNvPr>
          <p:cNvSpPr txBox="1"/>
          <p:nvPr/>
        </p:nvSpPr>
        <p:spPr>
          <a:xfrm>
            <a:off x="4984230" y="2573746"/>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Simplifying enterprise apps </a:t>
            </a:r>
          </a:p>
          <a:p>
            <a:pPr algn="ctr"/>
            <a:r>
              <a:rPr lang="en-US" sz="1600" dirty="0"/>
              <a:t>ID: CCB0720</a:t>
            </a:r>
          </a:p>
        </p:txBody>
      </p:sp>
      <p:sp>
        <p:nvSpPr>
          <p:cNvPr id="116" name="TextBox 115">
            <a:extLst>
              <a:ext uri="{FF2B5EF4-FFF2-40B4-BE49-F238E27FC236}">
                <a16:creationId xmlns:a16="http://schemas.microsoft.com/office/drawing/2014/main" id="{A4F98B86-A3C8-AE4C-B54F-D0F69AFBEE4D}"/>
              </a:ext>
            </a:extLst>
          </p:cNvPr>
          <p:cNvSpPr txBox="1"/>
          <p:nvPr/>
        </p:nvSpPr>
        <p:spPr>
          <a:xfrm>
            <a:off x="7273899" y="3554922"/>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how to create a delightful user experience for your customers in a Service Portal, using the Agent Intelligence and Virtual Agents capabilities of the Now Platform.</a:t>
            </a:r>
          </a:p>
          <a:p>
            <a:endParaRPr lang="en-US" sz="1600" dirty="0"/>
          </a:p>
          <a:p>
            <a:endParaRPr lang="en-US" sz="1600" dirty="0"/>
          </a:p>
        </p:txBody>
      </p:sp>
      <p:sp>
        <p:nvSpPr>
          <p:cNvPr id="117" name="TextBox 116">
            <a:extLst>
              <a:ext uri="{FF2B5EF4-FFF2-40B4-BE49-F238E27FC236}">
                <a16:creationId xmlns:a16="http://schemas.microsoft.com/office/drawing/2014/main" id="{B7629467-B7DE-9740-B80F-318DE9DB6E29}"/>
              </a:ext>
            </a:extLst>
          </p:cNvPr>
          <p:cNvSpPr txBox="1"/>
          <p:nvPr/>
        </p:nvSpPr>
        <p:spPr>
          <a:xfrm>
            <a:off x="7268988" y="2577217"/>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Creating an Intelligent Service Portal</a:t>
            </a:r>
          </a:p>
          <a:p>
            <a:pPr algn="ctr"/>
            <a:r>
              <a:rPr lang="en-US" sz="1600" dirty="0"/>
              <a:t>ID: CCW0111</a:t>
            </a:r>
          </a:p>
        </p:txBody>
      </p:sp>
      <p:sp>
        <p:nvSpPr>
          <p:cNvPr id="119" name="TextBox 118">
            <a:extLst>
              <a:ext uri="{FF2B5EF4-FFF2-40B4-BE49-F238E27FC236}">
                <a16:creationId xmlns:a16="http://schemas.microsoft.com/office/drawing/2014/main" id="{BBF6AA79-A2F0-3842-A512-1C692DCA9954}"/>
              </a:ext>
            </a:extLst>
          </p:cNvPr>
          <p:cNvSpPr txBox="1"/>
          <p:nvPr/>
        </p:nvSpPr>
        <p:spPr>
          <a:xfrm>
            <a:off x="9573387" y="3549658"/>
            <a:ext cx="2186545" cy="2554545"/>
          </a:xfrm>
          <a:prstGeom prst="rect">
            <a:avLst/>
          </a:prstGeom>
          <a:solidFill>
            <a:srgbClr val="F6F6F6">
              <a:alpha val="75000"/>
            </a:srgbClr>
          </a:solidFill>
        </p:spPr>
        <p:txBody>
          <a:bodyPr wrap="square" rtlCol="0">
            <a:spAutoFit/>
          </a:bodyPr>
          <a:lstStyle>
            <a:defPPr>
              <a:defRPr lang="en-US"/>
            </a:defPPr>
            <a:lvl1pPr>
              <a:defRPr>
                <a:solidFill>
                  <a:srgbClr val="293E40"/>
                </a:solidFill>
                <a:latin typeface="Gilroy Light" pitchFamily="2" charset="77"/>
              </a:defRPr>
            </a:lvl1pPr>
          </a:lstStyle>
          <a:p>
            <a:r>
              <a:rPr lang="en-US" sz="1600" dirty="0"/>
              <a:t>Learn concepts as we build a Reddit Style question/answer app step by step, explaining best practices and development principles along the way.</a:t>
            </a:r>
          </a:p>
          <a:p>
            <a:endParaRPr lang="en-US" sz="1600" dirty="0"/>
          </a:p>
          <a:p>
            <a:endParaRPr lang="en-US" sz="1600" dirty="0"/>
          </a:p>
          <a:p>
            <a:endParaRPr lang="en-US" sz="1600" dirty="0"/>
          </a:p>
        </p:txBody>
      </p:sp>
      <p:sp>
        <p:nvSpPr>
          <p:cNvPr id="120" name="TextBox 119">
            <a:extLst>
              <a:ext uri="{FF2B5EF4-FFF2-40B4-BE49-F238E27FC236}">
                <a16:creationId xmlns:a16="http://schemas.microsoft.com/office/drawing/2014/main" id="{E0FADDCF-7A54-D040-BBEA-31F6E360C4D7}"/>
              </a:ext>
            </a:extLst>
          </p:cNvPr>
          <p:cNvSpPr txBox="1"/>
          <p:nvPr/>
        </p:nvSpPr>
        <p:spPr>
          <a:xfrm>
            <a:off x="9551457" y="2566491"/>
            <a:ext cx="2186546" cy="830997"/>
          </a:xfrm>
          <a:prstGeom prst="rect">
            <a:avLst/>
          </a:prstGeom>
          <a:solidFill>
            <a:srgbClr val="293E40"/>
          </a:solidFill>
        </p:spPr>
        <p:txBody>
          <a:bodyPr wrap="square" rtlCol="0">
            <a:spAutoFit/>
          </a:bodyPr>
          <a:lstStyle>
            <a:defPPr>
              <a:defRPr lang="en-US"/>
            </a:defPPr>
            <a:lvl1pPr>
              <a:defRPr b="1">
                <a:solidFill>
                  <a:srgbClr val="F6F8F9"/>
                </a:solidFill>
                <a:latin typeface="Gilroy ExtraBold" pitchFamily="2" charset="77"/>
              </a:defRPr>
            </a:lvl1pPr>
          </a:lstStyle>
          <a:p>
            <a:pPr algn="ctr"/>
            <a:r>
              <a:rPr lang="en-US" sz="1600" dirty="0"/>
              <a:t>Using custom directives to create a Reddit app</a:t>
            </a:r>
          </a:p>
          <a:p>
            <a:pPr algn="ctr"/>
            <a:r>
              <a:rPr lang="en-US" sz="1600" dirty="0"/>
              <a:t>ID: CCW1031</a:t>
            </a:r>
          </a:p>
        </p:txBody>
      </p:sp>
      <p:sp>
        <p:nvSpPr>
          <p:cNvPr id="21" name="Rounded Rectangle 20">
            <a:extLst>
              <a:ext uri="{FF2B5EF4-FFF2-40B4-BE49-F238E27FC236}">
                <a16:creationId xmlns:a16="http://schemas.microsoft.com/office/drawing/2014/main" id="{0025F8D3-35C8-0D4C-88F3-5B5C49CD8BA6}"/>
              </a:ext>
            </a:extLst>
          </p:cNvPr>
          <p:cNvSpPr/>
          <p:nvPr/>
        </p:nvSpPr>
        <p:spPr>
          <a:xfrm>
            <a:off x="0" y="6479098"/>
            <a:ext cx="12191999" cy="419431"/>
          </a:xfrm>
          <a:prstGeom prst="roundRect">
            <a:avLst>
              <a:gd name="adj" fmla="val 50000"/>
            </a:avLst>
          </a:prstGeom>
          <a:solidFill>
            <a:srgbClr val="293E40"/>
          </a:solidFill>
          <a:ln>
            <a:noFill/>
          </a:ln>
          <a:effectLst>
            <a:outerShdw blurRad="12700" dist="25400" dir="2700000" algn="tl" rotWithShape="0">
              <a:srgbClr val="293E4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To register, click </a:t>
            </a:r>
            <a:r>
              <a:rPr lang="en-US" sz="1600" b="1" dirty="0">
                <a:solidFill>
                  <a:schemeClr val="bg1"/>
                </a:solidFill>
                <a:effectLst>
                  <a:outerShdw blurRad="12700" dist="25400" dir="2700000" algn="tl" rotWithShape="0">
                    <a:prstClr val="black">
                      <a:alpha val="40000"/>
                    </a:prstClr>
                  </a:outerShdw>
                </a:effectLst>
                <a:latin typeface="Gilroy ExtraBold" pitchFamily="2" charset="77"/>
                <a:hlinkClick r:id="rId5">
                  <a:extLst>
                    <a:ext uri="{A12FA001-AC4F-418D-AE19-62706E023703}">
                      <ahyp:hlinkClr xmlns:ahyp="http://schemas.microsoft.com/office/drawing/2018/hyperlinkcolor" val="tx"/>
                    </a:ext>
                  </a:extLst>
                </a:hlinkClick>
              </a:rPr>
              <a:t>here</a:t>
            </a:r>
            <a:r>
              <a:rPr lang="en-US" sz="1600" b="1" dirty="0">
                <a:solidFill>
                  <a:schemeClr val="bg1"/>
                </a:solidFill>
                <a:effectLst>
                  <a:outerShdw blurRad="12700" dist="25400" dir="2700000" algn="tl" rotWithShape="0">
                    <a:prstClr val="black">
                      <a:alpha val="40000"/>
                    </a:prstClr>
                  </a:outerShdw>
                </a:effectLst>
                <a:latin typeface="Gilroy ExtraBold" pitchFamily="2" charset="77"/>
              </a:rPr>
              <a:t>, sign in and search for the session id and add it to your agenda</a:t>
            </a:r>
          </a:p>
        </p:txBody>
      </p:sp>
      <p:sp>
        <p:nvSpPr>
          <p:cNvPr id="22" name="TextBox 21">
            <a:extLst>
              <a:ext uri="{FF2B5EF4-FFF2-40B4-BE49-F238E27FC236}">
                <a16:creationId xmlns:a16="http://schemas.microsoft.com/office/drawing/2014/main" id="{EE5CBED9-572C-1849-97CA-727AA6611F54}"/>
              </a:ext>
            </a:extLst>
          </p:cNvPr>
          <p:cNvSpPr txBox="1"/>
          <p:nvPr/>
        </p:nvSpPr>
        <p:spPr>
          <a:xfrm>
            <a:off x="216305" y="1716870"/>
            <a:ext cx="1810772" cy="338554"/>
          </a:xfrm>
          <a:prstGeom prst="rect">
            <a:avLst/>
          </a:prstGeom>
        </p:spPr>
        <p:txBody>
          <a:bodyPr wrap="square">
            <a:spAutoFit/>
          </a:bodyPr>
          <a:lstStyle>
            <a:defPPr>
              <a:defRPr lang="en-US"/>
            </a:defPPr>
            <a:lvl1pPr>
              <a:defRPr b="1">
                <a:solidFill>
                  <a:srgbClr val="F6F8F9"/>
                </a:solidFill>
                <a:effectLst>
                  <a:outerShdw blurRad="76200" dist="38100" dir="8100000" algn="tr" rotWithShape="0">
                    <a:schemeClr val="bg2">
                      <a:lumMod val="10000"/>
                      <a:alpha val="40000"/>
                    </a:schemeClr>
                  </a:outerShdw>
                </a:effectLst>
              </a:defRPr>
            </a:lvl1pPr>
          </a:lstStyle>
          <a:p>
            <a:pPr algn="ctr"/>
            <a:r>
              <a:rPr lang="en-US" sz="1600" b="0" dirty="0">
                <a:solidFill>
                  <a:srgbClr val="A7D4DE"/>
                </a:solidFill>
                <a:effectLst/>
                <a:latin typeface="Gilroy ExtraBold" pitchFamily="2" charset="77"/>
              </a:rPr>
              <a:t>Knowledge 2019</a:t>
            </a:r>
          </a:p>
        </p:txBody>
      </p:sp>
    </p:spTree>
    <p:extLst>
      <p:ext uri="{BB962C8B-B14F-4D97-AF65-F5344CB8AC3E}">
        <p14:creationId xmlns:p14="http://schemas.microsoft.com/office/powerpoint/2010/main" val="33147730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2843</TotalTime>
  <Words>4239</Words>
  <Application>Microsoft Macintosh PowerPoint</Application>
  <PresentationFormat>Widescreen</PresentationFormat>
  <Paragraphs>533</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Gilroy ExtraBold</vt:lpstr>
      <vt:lpstr>Gilroy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Lee</dc:creator>
  <cp:lastModifiedBy>Jennifer Chapin</cp:lastModifiedBy>
  <cp:revision>24</cp:revision>
  <dcterms:created xsi:type="dcterms:W3CDTF">2019-04-17T18:06:40Z</dcterms:created>
  <dcterms:modified xsi:type="dcterms:W3CDTF">2019-04-28T17:33:09Z</dcterms:modified>
</cp:coreProperties>
</file>